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5" r:id="rId4"/>
    <p:sldId id="262" r:id="rId5"/>
    <p:sldId id="263" r:id="rId6"/>
    <p:sldId id="268" r:id="rId7"/>
    <p:sldId id="266" r:id="rId8"/>
    <p:sldId id="276" r:id="rId9"/>
    <p:sldId id="270" r:id="rId10"/>
    <p:sldId id="271" r:id="rId11"/>
    <p:sldId id="272" r:id="rId12"/>
    <p:sldId id="273" r:id="rId13"/>
    <p:sldId id="274" r:id="rId14"/>
    <p:sldId id="275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1" r:id="rId23"/>
  </p:sldIdLst>
  <p:sldSz cx="9144000" cy="5143500" type="screen16x9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FEB"/>
    <a:srgbClr val="FFCC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22" autoAdjust="0"/>
  </p:normalViewPr>
  <p:slideViewPr>
    <p:cSldViewPr>
      <p:cViewPr>
        <p:scale>
          <a:sx n="100" d="100"/>
          <a:sy n="100" d="100"/>
        </p:scale>
        <p:origin x="-516" y="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016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238AA-3DCA-4456-9E10-39FAE7F3F595}" type="datetimeFigureOut">
              <a:rPr lang="zh-TW" altLang="en-US" smtClean="0"/>
              <a:pPr/>
              <a:t>2014/11/10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7D3EF-A176-4051-9DD1-9C63D3B805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846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04CF-94B5-424C-B0AE-1DC7020762E7}" type="datetimeFigureOut">
              <a:rPr lang="zh-TW" altLang="en-US" smtClean="0"/>
              <a:t>2014/11/10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841EC-47A1-4D05-95A0-FE555341A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36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41EC-47A1-4D05-95A0-FE555341A08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77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100/2 = 50</a:t>
            </a:r>
            <a:r>
              <a:rPr lang="en-US" altLang="zh-TW" baseline="0" dirty="0" smtClean="0"/>
              <a:t>* 3*2 = 300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41EC-47A1-4D05-95A0-FE555341A08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09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41EC-47A1-4D05-95A0-FE555341A08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10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Think about illumination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DB824-4ED6-124D-A8AC-1BDBCDB887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aseline="0" dirty="0" smtClean="0"/>
              <a:t>Vision-base method inaccuracy </a:t>
            </a:r>
            <a:r>
              <a:rPr lang="en-US" altLang="zh-TW" baseline="0" dirty="0" smtClean="0">
                <a:sym typeface="Wingdings" panose="05000000000000000000" pitchFamily="2" charset="2"/>
              </a:rPr>
              <a:t> pixels transmitting information combined with the context in the image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altLang="zh-TW" baseline="0" dirty="0" smtClean="0">
                <a:sym typeface="Wingdings" panose="05000000000000000000" pitchFamily="2" charset="2"/>
              </a:rPr>
              <a:t>How to estimate relative position? Object recognition + assumption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41EC-47A1-4D05-95A0-FE555341A08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56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914400" y="2071684"/>
            <a:ext cx="5300674" cy="714380"/>
          </a:xfrm>
          <a:prstGeom prst="rect">
            <a:avLst/>
          </a:prstGeom>
        </p:spPr>
        <p:txBody>
          <a:bodyPr/>
          <a:lstStyle>
            <a:lvl1pPr algn="l">
              <a:defRPr sz="4400" strike="noStrike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altLang="zh-TW" sz="3600" dirty="0" smtClean="0">
                <a:solidFill>
                  <a:schemeClr val="bg1"/>
                </a:solidFill>
                <a:latin typeface="Intel Clear" pitchFamily="34" charset="0"/>
              </a:rPr>
              <a:t>Speaker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8596" y="313135"/>
            <a:ext cx="8229600" cy="6512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1pPr>
          </a:lstStyle>
          <a:p>
            <a:r>
              <a:rPr lang="en-US" dirty="0" smtClean="0"/>
              <a:t>26pt Light Title of Presentation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57200" y="1125131"/>
            <a:ext cx="8229600" cy="3643338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Intel Clear" pitchFamily="34" charset="0"/>
                <a:ea typeface="微軟正黑體" pitchFamily="34" charset="-120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3pPr>
            <a:lvl4pPr>
              <a:buNone/>
              <a:defRPr sz="1050">
                <a:latin typeface="Intel Clear Light" pitchFamily="34" charset="0"/>
                <a:ea typeface="微軟正黑體" pitchFamily="34" charset="-120"/>
              </a:defRPr>
            </a:lvl4pPr>
            <a:lvl5pPr>
              <a:defRPr sz="800">
                <a:latin typeface="Intel Clear Light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en-US" dirty="0" smtClean="0"/>
              <a:t>18pt Medium Sub Line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lvl="0"/>
            <a:r>
              <a:rPr lang="en-US" dirty="0" smtClean="0"/>
              <a:t>18pt Medium Sub Line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lvl="2"/>
            <a:endParaRPr lang="en-US" dirty="0" smtClean="0"/>
          </a:p>
          <a:p>
            <a:pPr lvl="0"/>
            <a:endParaRPr lang="zh-TW" altLang="en-US" dirty="0" smtClean="0"/>
          </a:p>
        </p:txBody>
      </p:sp>
      <p:sp>
        <p:nvSpPr>
          <p:cNvPr id="5" name="矩形 4"/>
          <p:cNvSpPr/>
          <p:nvPr userDrawn="1"/>
        </p:nvSpPr>
        <p:spPr>
          <a:xfrm>
            <a:off x="5724128" y="4830420"/>
            <a:ext cx="30852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bg1">
                    <a:lumMod val="85000"/>
                  </a:schemeClr>
                </a:solidFill>
              </a:rPr>
              <a:t>Hsin</a:t>
            </a:r>
            <a:r>
              <a:rPr lang="en-US" altLang="zh-TW" sz="1050" dirty="0" smtClean="0">
                <a:solidFill>
                  <a:schemeClr val="bg1">
                    <a:lumMod val="85000"/>
                  </a:schemeClr>
                </a:solidFill>
              </a:rPr>
              <a:t>-Mu Tsai (c) 2010-2014 All rights reserved. </a:t>
            </a:r>
            <a:endParaRPr lang="en-US" altLang="zh-TW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 hasCustomPrompt="1"/>
          </p:nvPr>
        </p:nvSpPr>
        <p:spPr>
          <a:xfrm>
            <a:off x="428596" y="313135"/>
            <a:ext cx="8229600" cy="6512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1pPr>
          </a:lstStyle>
          <a:p>
            <a:r>
              <a:rPr lang="en-US" dirty="0" smtClean="0"/>
              <a:t>26pt Light Title of Presentation</a:t>
            </a:r>
            <a:endParaRPr lang="zh-TW" altLang="en-US" dirty="0"/>
          </a:p>
        </p:txBody>
      </p:sp>
      <p:sp>
        <p:nvSpPr>
          <p:cNvPr id="6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57200" y="1125130"/>
            <a:ext cx="8186766" cy="1982405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Intel Clear" pitchFamily="34" charset="0"/>
                <a:ea typeface="微軟正黑體" pitchFamily="34" charset="-120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</a:defRPr>
            </a:lvl3pPr>
            <a:lvl4pPr>
              <a:buNone/>
              <a:defRPr sz="1050">
                <a:latin typeface="Intel Clear Light" pitchFamily="34" charset="0"/>
                <a:ea typeface="微軟正黑體" pitchFamily="34" charset="-120"/>
              </a:defRPr>
            </a:lvl4pPr>
            <a:lvl5pPr>
              <a:defRPr sz="800">
                <a:latin typeface="Intel Clear Light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en-US" dirty="0" smtClean="0"/>
              <a:t>18pt Medium Sub Line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Sub-bullet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Sub-bullet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Sub-bullet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lvl="2"/>
            <a:endParaRPr lang="en-US" dirty="0" smtClean="0"/>
          </a:p>
          <a:p>
            <a:pPr lvl="0"/>
            <a:endParaRPr lang="zh-TW" altLang="en-US" dirty="0" smtClean="0"/>
          </a:p>
        </p:txBody>
      </p:sp>
      <p:sp>
        <p:nvSpPr>
          <p:cNvPr id="4" name="矩形 3"/>
          <p:cNvSpPr/>
          <p:nvPr userDrawn="1"/>
        </p:nvSpPr>
        <p:spPr>
          <a:xfrm>
            <a:off x="5724128" y="4830420"/>
            <a:ext cx="30852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bg1">
                    <a:lumMod val="85000"/>
                  </a:schemeClr>
                </a:solidFill>
              </a:rPr>
              <a:t>Hsin</a:t>
            </a:r>
            <a:r>
              <a:rPr lang="en-US" altLang="zh-TW" sz="1050" dirty="0" smtClean="0">
                <a:solidFill>
                  <a:schemeClr val="bg1">
                    <a:lumMod val="85000"/>
                  </a:schemeClr>
                </a:solidFill>
              </a:rPr>
              <a:t>-Mu Tsai (c) 2010-2014 All rights reserved. </a:t>
            </a:r>
            <a:endParaRPr lang="en-US" altLang="zh-TW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 userDrawn="1"/>
        </p:nvSpPr>
        <p:spPr>
          <a:xfrm>
            <a:off x="3931440" y="238708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Thank you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724128" y="4830420"/>
            <a:ext cx="30852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bg1">
                    <a:lumMod val="85000"/>
                  </a:schemeClr>
                </a:solidFill>
              </a:rPr>
              <a:t>Hsin</a:t>
            </a:r>
            <a:r>
              <a:rPr lang="en-US" altLang="zh-TW" sz="1050" dirty="0" smtClean="0">
                <a:solidFill>
                  <a:schemeClr val="bg1">
                    <a:lumMod val="85000"/>
                  </a:schemeClr>
                </a:solidFill>
              </a:rPr>
              <a:t>-Mu Tsai (c) 2010-2014 All rights reserved. </a:t>
            </a:r>
            <a:endParaRPr lang="en-US" altLang="zh-TW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8602208" y="4880577"/>
            <a:ext cx="5417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788E1-130C-44F5-BC6D-0C2E599CE21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379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596" y="2116336"/>
            <a:ext cx="8786813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zh-TW" altLang="en-US" dirty="0" smtClean="0">
                <a:sym typeface="Helvetica Neue Bold Condensed" charset="0"/>
              </a:rPr>
              <a:t>按一下以編輯母片標題樣式</a:t>
            </a:r>
            <a:endParaRPr lang="en-US" dirty="0">
              <a:sym typeface="Helvetica Neue Bold Condensed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79388" y="2654046"/>
            <a:ext cx="8786812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lang="en-US" sz="2700" b="0" dirty="0">
                <a:solidFill>
                  <a:srgbClr val="9A9A9A"/>
                </a:solidFill>
                <a:latin typeface="Arial"/>
                <a:ea typeface="+mn-ea"/>
                <a:cs typeface="Arial"/>
                <a:sym typeface="Helvetica Neue Light" charset="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69597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474"/>
            <a:ext cx="6732240" cy="4337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1BC"/>
                </a:solidFill>
                <a:latin typeface="Arial"/>
                <a:cs typeface="Arial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44" y="906159"/>
            <a:ext cx="8291264" cy="350179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accent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accent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accent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accent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79388" y="603504"/>
            <a:ext cx="8786812" cy="54864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700" b="0" kern="1200" dirty="0">
                <a:solidFill>
                  <a:srgbClr val="9A9A9A"/>
                </a:solidFill>
                <a:latin typeface="Arial"/>
                <a:ea typeface="ＭＳ Ｐゴシック" charset="0"/>
                <a:cs typeface="Arial"/>
                <a:sym typeface="Helvetica Neue Bold Condensed" charset="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57755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60" r:id="rId3"/>
    <p:sldLayoutId id="2147483649" r:id="rId4"/>
    <p:sldLayoutId id="2147483661" r:id="rId5"/>
    <p:sldLayoutId id="2147483662" r:id="rId6"/>
    <p:sldLayoutId id="214748366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 err="1"/>
              <a:t>Hsin</a:t>
            </a:r>
            <a:r>
              <a:rPr lang="en-US" altLang="zh-TW" sz="2800" dirty="0"/>
              <a:t>-Mu (Michael) Tsai (</a:t>
            </a:r>
            <a:r>
              <a:rPr lang="zh-TW" altLang="en-US" sz="2800" dirty="0"/>
              <a:t>蔡欣穆</a:t>
            </a:r>
            <a:r>
              <a:rPr lang="en-US" altLang="zh-TW" sz="2800" dirty="0"/>
              <a:t>)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928662" y="2857502"/>
            <a:ext cx="5286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solidFill>
                  <a:srgbClr val="FFCC00"/>
                </a:solidFill>
              </a:rPr>
              <a:t>12pt Medium Subhead</a:t>
            </a:r>
            <a:endParaRPr lang="zh-TW" altLang="en-US" sz="1200" dirty="0" smtClean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52"/>
            <a:ext cx="9180512" cy="440490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788024" y="4318869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100" dirty="0">
                <a:solidFill>
                  <a:schemeClr val="bg1"/>
                </a:solidFill>
              </a:rPr>
              <a:t>EE Times: Top 10 Automotive Agendas for 2014 &amp; Beyond</a:t>
            </a:r>
          </a:p>
          <a:p>
            <a:pPr algn="r"/>
            <a:r>
              <a:rPr lang="en-US" altLang="zh-TW" sz="1100" dirty="0">
                <a:solidFill>
                  <a:schemeClr val="bg1"/>
                </a:solidFill>
              </a:rPr>
              <a:t>7. Time to act on V2V,V2I 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547664" y="141480"/>
            <a:ext cx="7596336" cy="918102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kumimoji="1" lang="en-US" altLang="zh-TW" sz="3200" b="1" dirty="0">
                <a:solidFill>
                  <a:schemeClr val="bg1"/>
                </a:solidFill>
                <a:latin typeface="Rockwell"/>
                <a:cs typeface="Rockwell"/>
              </a:rPr>
              <a:t>Vehicular </a:t>
            </a:r>
            <a:r>
              <a:rPr kumimoji="1" lang="en-US" altLang="zh-TW" sz="3200" b="1" dirty="0" smtClean="0">
                <a:solidFill>
                  <a:schemeClr val="bg1"/>
                </a:solidFill>
                <a:latin typeface="Rockwell"/>
                <a:cs typeface="Rockwell"/>
              </a:rPr>
              <a:t>Visible </a:t>
            </a:r>
            <a:r>
              <a:rPr kumimoji="1" lang="en-US" altLang="zh-TW" sz="3200" b="1" dirty="0">
                <a:solidFill>
                  <a:schemeClr val="bg1"/>
                </a:solidFill>
                <a:latin typeface="Rockwell"/>
                <a:cs typeface="Rockwell"/>
              </a:rPr>
              <a:t>Light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1810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Vehicular Visible Light Communications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4"/>
          <a:stretch/>
        </p:blipFill>
        <p:spPr bwMode="auto">
          <a:xfrm>
            <a:off x="1403648" y="915565"/>
            <a:ext cx="6174085" cy="38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5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Keep the Light’s Original Function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 bwMode="auto">
          <a:xfrm>
            <a:off x="1403648" y="1067171"/>
            <a:ext cx="6521549" cy="359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Receiver Options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001725"/>
              </p:ext>
            </p:extLst>
          </p:nvPr>
        </p:nvGraphicFramePr>
        <p:xfrm>
          <a:off x="395537" y="1131590"/>
          <a:ext cx="8568952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1800200"/>
                <a:gridCol w="2160240"/>
                <a:gridCol w="2736305"/>
              </a:tblGrid>
              <a:tr h="600067">
                <a:tc>
                  <a:txBody>
                    <a:bodyPr/>
                    <a:lstStyle/>
                    <a:p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Data Rate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Number of pixels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Cost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Photodiode</a:t>
                      </a:r>
                      <a:r>
                        <a:rPr lang="en-US" altLang="zh-TW" sz="1800" baseline="0" dirty="0" smtClean="0">
                          <a:latin typeface="Helvetica"/>
                          <a:cs typeface="Helvetica"/>
                        </a:rPr>
                        <a:t> module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Up to </a:t>
                      </a:r>
                      <a:br>
                        <a:rPr lang="en-US" altLang="zh-TW" sz="1800" dirty="0" smtClean="0">
                          <a:latin typeface="Helvetica"/>
                          <a:cs typeface="Helvetica"/>
                        </a:rPr>
                      </a:br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several Mb/s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Helvetica"/>
                          <a:cs typeface="Helvetica"/>
                        </a:rPr>
                        <a:t>Extra</a:t>
                      </a:r>
                      <a:endParaRPr lang="zh-TW" altLang="en-US" sz="18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416037">
                <a:tc>
                  <a:txBody>
                    <a:bodyPr/>
                    <a:lstStyle/>
                    <a:p>
                      <a:r>
                        <a:rPr lang="en-US" altLang="zh-TW" sz="1800" b="0" dirty="0" smtClean="0">
                          <a:latin typeface="Helvetica"/>
                          <a:cs typeface="Helvetica"/>
                        </a:rPr>
                        <a:t>Camera sensor</a:t>
                      </a:r>
                      <a:endParaRPr lang="zh-TW" altLang="en-US" sz="18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dirty="0" smtClean="0">
                          <a:latin typeface="Helvetica"/>
                          <a:cs typeface="Helvetica"/>
                        </a:rPr>
                        <a:t>A</a:t>
                      </a:r>
                      <a:r>
                        <a:rPr lang="en-US" altLang="zh-TW" sz="1800" b="0" baseline="0" dirty="0" smtClean="0">
                          <a:latin typeface="Helvetica"/>
                          <a:cs typeface="Helvetica"/>
                        </a:rPr>
                        <a:t> few Bytes/s</a:t>
                      </a:r>
                      <a:endParaRPr lang="zh-TW" altLang="en-US" sz="18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dirty="0" smtClean="0">
                          <a:latin typeface="Helvetica"/>
                          <a:cs typeface="Helvetica"/>
                        </a:rPr>
                        <a:t>Millions</a:t>
                      </a:r>
                      <a:endParaRPr lang="zh-TW" altLang="en-US" sz="18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dirty="0" smtClean="0">
                          <a:latin typeface="Helvetica"/>
                          <a:cs typeface="Helvetica"/>
                        </a:rPr>
                        <a:t>Use</a:t>
                      </a:r>
                      <a:r>
                        <a:rPr lang="en-US" altLang="zh-TW" sz="1800" b="0" baseline="0" dirty="0" smtClean="0">
                          <a:latin typeface="Helvetica"/>
                          <a:cs typeface="Helvetica"/>
                        </a:rPr>
                        <a:t> existing cameras</a:t>
                      </a:r>
                      <a:endParaRPr lang="zh-TW" altLang="en-US" sz="18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94"/>
          <a:stretch/>
        </p:blipFill>
        <p:spPr bwMode="auto">
          <a:xfrm>
            <a:off x="1979712" y="3003798"/>
            <a:ext cx="5394375" cy="17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7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V2LC for Scooter </a:t>
            </a:r>
            <a:r>
              <a:rPr lang="en-US" altLang="zh-TW" dirty="0" smtClean="0"/>
              <a:t>Safety</a:t>
            </a:r>
            <a:endParaRPr lang="zh-TW" altLang="en-US" dirty="0"/>
          </a:p>
        </p:txBody>
      </p:sp>
      <p:pic>
        <p:nvPicPr>
          <p:cNvPr id="4" name="Demo Visible light communications for scooter safet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915566"/>
            <a:ext cx="6408712" cy="36049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36512" y="4587974"/>
            <a:ext cx="79928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/>
              <a:t>S.-H. You, S.-H. Chang, H.-M. Lin, H.-M. Tsai, "Demo: Visible Light Communications for Scooter Safety,“ ACM </a:t>
            </a:r>
            <a:r>
              <a:rPr lang="en-US" altLang="zh-TW" sz="800" dirty="0" err="1"/>
              <a:t>MobiSys</a:t>
            </a:r>
            <a:r>
              <a:rPr lang="en-US" altLang="zh-TW" sz="800" dirty="0"/>
              <a:t>, Taipei, Taiwan, June 2013</a:t>
            </a:r>
            <a:endParaRPr lang="zh-TW" altLang="en-US" sz="800" dirty="0"/>
          </a:p>
        </p:txBody>
      </p:sp>
      <p:sp>
        <p:nvSpPr>
          <p:cNvPr id="7" name="矩形 6"/>
          <p:cNvSpPr/>
          <p:nvPr/>
        </p:nvSpPr>
        <p:spPr>
          <a:xfrm>
            <a:off x="7834026" y="4566563"/>
            <a:ext cx="13099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/>
              <a:t>Video: http://goo.gl/lo1f9</a:t>
            </a:r>
            <a:endParaRPr lang="zh-TW" altLang="en-US" sz="900" dirty="0"/>
          </a:p>
        </p:txBody>
      </p:sp>
    </p:spTree>
    <p:extLst>
      <p:ext uri="{BB962C8B-B14F-4D97-AF65-F5344CB8AC3E}">
        <p14:creationId xmlns:p14="http://schemas.microsoft.com/office/powerpoint/2010/main" val="26229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4256" y="1923678"/>
            <a:ext cx="9144000" cy="2819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50" y="3652810"/>
            <a:ext cx="957683" cy="35554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45" y="4247313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29" y="3073938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10" y="4289340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54" y="3162810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37" y="3644004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直線接點 37"/>
          <p:cNvCxnSpPr/>
          <p:nvPr/>
        </p:nvCxnSpPr>
        <p:spPr>
          <a:xfrm flipV="1">
            <a:off x="76264" y="2976141"/>
            <a:ext cx="8964488" cy="480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76264" y="3047040"/>
            <a:ext cx="8964488" cy="4202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http://www.openclipart.org/image/800px/svg_to_png/simple-travel-car-top_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6" y="3723427"/>
            <a:ext cx="957683" cy="3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485979" y="2905458"/>
            <a:ext cx="5372291" cy="2159652"/>
            <a:chOff x="485978" y="3873945"/>
            <a:chExt cx="5372291" cy="2879537"/>
          </a:xfrm>
        </p:grpSpPr>
        <p:sp>
          <p:nvSpPr>
            <p:cNvPr id="22" name="矩形 21"/>
            <p:cNvSpPr/>
            <p:nvPr/>
          </p:nvSpPr>
          <p:spPr>
            <a:xfrm>
              <a:off x="2537371" y="5522375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725044" y="5438446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512245" y="4734676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442771" y="3873945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504038" y="3971576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85978" y="4868263"/>
              <a:ext cx="415498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itchFamily="34" charset="0"/>
                </a:rPr>
                <a:t>!</a:t>
              </a:r>
              <a:endPara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960468" y="1996118"/>
            <a:ext cx="4460930" cy="882771"/>
            <a:chOff x="1886055" y="4731183"/>
            <a:chExt cx="4460930" cy="1177028"/>
          </a:xfrm>
        </p:grpSpPr>
        <p:pic>
          <p:nvPicPr>
            <p:cNvPr id="32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389302" y="4731183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72385" y="4748452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47564" y="5434158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886055" y="4869160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1089" y="5434158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709544" y="3089067"/>
            <a:ext cx="7994769" cy="1528914"/>
            <a:chOff x="698212" y="2384064"/>
            <a:chExt cx="7994769" cy="2038552"/>
          </a:xfrm>
        </p:grpSpPr>
        <p:pic>
          <p:nvPicPr>
            <p:cNvPr id="9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12" y="2502560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38406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693" y="3934022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749" y="394053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3948563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19" y="3132015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402" y="3089755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298" y="308275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1961853" y="1996117"/>
            <a:ext cx="4460930" cy="882771"/>
            <a:chOff x="1871411" y="4720909"/>
            <a:chExt cx="4460930" cy="1177028"/>
          </a:xfrm>
        </p:grpSpPr>
        <p:pic>
          <p:nvPicPr>
            <p:cNvPr id="63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374658" y="4720909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57741" y="4738178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2920" y="542388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871411" y="4858886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66445" y="542388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709544" y="3092927"/>
            <a:ext cx="7994769" cy="1528914"/>
            <a:chOff x="4693255" y="4479023"/>
            <a:chExt cx="7994769" cy="2038552"/>
          </a:xfrm>
        </p:grpSpPr>
        <p:pic>
          <p:nvPicPr>
            <p:cNvPr id="58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255" y="4597519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736" y="6028981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792" y="6035493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3187" y="6043522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3362" y="522697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3445" y="5184714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3387" y="4479023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http://www.openclipart.org/image/800px/svg_to_png/simple-travel-car-top_view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41" y="5177713"/>
              <a:ext cx="957683" cy="47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手繪多邊形 51"/>
          <p:cNvSpPr/>
          <p:nvPr/>
        </p:nvSpPr>
        <p:spPr>
          <a:xfrm>
            <a:off x="69657" y="2981855"/>
            <a:ext cx="6450457" cy="1751571"/>
          </a:xfrm>
          <a:custGeom>
            <a:avLst/>
            <a:gdLst>
              <a:gd name="connsiteX0" fmla="*/ 1680518 w 6450457"/>
              <a:gd name="connsiteY0" fmla="*/ 679622 h 2335428"/>
              <a:gd name="connsiteX1" fmla="*/ 1631091 w 6450457"/>
              <a:gd name="connsiteY1" fmla="*/ 741406 h 2335428"/>
              <a:gd name="connsiteX2" fmla="*/ 1482810 w 6450457"/>
              <a:gd name="connsiteY2" fmla="*/ 815546 h 2335428"/>
              <a:gd name="connsiteX3" fmla="*/ 1408670 w 6450457"/>
              <a:gd name="connsiteY3" fmla="*/ 827903 h 2335428"/>
              <a:gd name="connsiteX4" fmla="*/ 1371600 w 6450457"/>
              <a:gd name="connsiteY4" fmla="*/ 840260 h 2335428"/>
              <a:gd name="connsiteX5" fmla="*/ 1037967 w 6450457"/>
              <a:gd name="connsiteY5" fmla="*/ 852617 h 2335428"/>
              <a:gd name="connsiteX6" fmla="*/ 531340 w 6450457"/>
              <a:gd name="connsiteY6" fmla="*/ 889687 h 2335428"/>
              <a:gd name="connsiteX7" fmla="*/ 444843 w 6450457"/>
              <a:gd name="connsiteY7" fmla="*/ 914400 h 2335428"/>
              <a:gd name="connsiteX8" fmla="*/ 321275 w 6450457"/>
              <a:gd name="connsiteY8" fmla="*/ 926757 h 2335428"/>
              <a:gd name="connsiteX9" fmla="*/ 86497 w 6450457"/>
              <a:gd name="connsiteY9" fmla="*/ 951471 h 2335428"/>
              <a:gd name="connsiteX10" fmla="*/ 61783 w 6450457"/>
              <a:gd name="connsiteY10" fmla="*/ 988541 h 2335428"/>
              <a:gd name="connsiteX11" fmla="*/ 37070 w 6450457"/>
              <a:gd name="connsiteY11" fmla="*/ 1062682 h 2335428"/>
              <a:gd name="connsiteX12" fmla="*/ 24713 w 6450457"/>
              <a:gd name="connsiteY12" fmla="*/ 1099752 h 2335428"/>
              <a:gd name="connsiteX13" fmla="*/ 0 w 6450457"/>
              <a:gd name="connsiteY13" fmla="*/ 1223319 h 2335428"/>
              <a:gd name="connsiteX14" fmla="*/ 12356 w 6450457"/>
              <a:gd name="connsiteY14" fmla="*/ 1532238 h 2335428"/>
              <a:gd name="connsiteX15" fmla="*/ 24713 w 6450457"/>
              <a:gd name="connsiteY15" fmla="*/ 1569309 h 2335428"/>
              <a:gd name="connsiteX16" fmla="*/ 86497 w 6450457"/>
              <a:gd name="connsiteY16" fmla="*/ 1631092 h 2335428"/>
              <a:gd name="connsiteX17" fmla="*/ 123567 w 6450457"/>
              <a:gd name="connsiteY17" fmla="*/ 1643449 h 2335428"/>
              <a:gd name="connsiteX18" fmla="*/ 160637 w 6450457"/>
              <a:gd name="connsiteY18" fmla="*/ 1668163 h 2335428"/>
              <a:gd name="connsiteX19" fmla="*/ 284205 w 6450457"/>
              <a:gd name="connsiteY19" fmla="*/ 1692876 h 2335428"/>
              <a:gd name="connsiteX20" fmla="*/ 1334529 w 6450457"/>
              <a:gd name="connsiteY20" fmla="*/ 1705233 h 2335428"/>
              <a:gd name="connsiteX21" fmla="*/ 1408670 w 6450457"/>
              <a:gd name="connsiteY21" fmla="*/ 1729946 h 2335428"/>
              <a:gd name="connsiteX22" fmla="*/ 1495167 w 6450457"/>
              <a:gd name="connsiteY22" fmla="*/ 1841157 h 2335428"/>
              <a:gd name="connsiteX23" fmla="*/ 1519881 w 6450457"/>
              <a:gd name="connsiteY23" fmla="*/ 1878228 h 2335428"/>
              <a:gd name="connsiteX24" fmla="*/ 1544594 w 6450457"/>
              <a:gd name="connsiteY24" fmla="*/ 1915298 h 2335428"/>
              <a:gd name="connsiteX25" fmla="*/ 1581664 w 6450457"/>
              <a:gd name="connsiteY25" fmla="*/ 1940011 h 2335428"/>
              <a:gd name="connsiteX26" fmla="*/ 1631091 w 6450457"/>
              <a:gd name="connsiteY26" fmla="*/ 2014152 h 2335428"/>
              <a:gd name="connsiteX27" fmla="*/ 1668162 w 6450457"/>
              <a:gd name="connsiteY27" fmla="*/ 2051222 h 2335428"/>
              <a:gd name="connsiteX28" fmla="*/ 1717589 w 6450457"/>
              <a:gd name="connsiteY28" fmla="*/ 2125363 h 2335428"/>
              <a:gd name="connsiteX29" fmla="*/ 1791729 w 6450457"/>
              <a:gd name="connsiteY29" fmla="*/ 2150076 h 2335428"/>
              <a:gd name="connsiteX30" fmla="*/ 1828800 w 6450457"/>
              <a:gd name="connsiteY30" fmla="*/ 2162433 h 2335428"/>
              <a:gd name="connsiteX31" fmla="*/ 1940010 w 6450457"/>
              <a:gd name="connsiteY31" fmla="*/ 2211860 h 2335428"/>
              <a:gd name="connsiteX32" fmla="*/ 1977081 w 6450457"/>
              <a:gd name="connsiteY32" fmla="*/ 2224217 h 2335428"/>
              <a:gd name="connsiteX33" fmla="*/ 2038864 w 6450457"/>
              <a:gd name="connsiteY33" fmla="*/ 2236573 h 2335428"/>
              <a:gd name="connsiteX34" fmla="*/ 2199502 w 6450457"/>
              <a:gd name="connsiteY34" fmla="*/ 2261287 h 2335428"/>
              <a:gd name="connsiteX35" fmla="*/ 2323070 w 6450457"/>
              <a:gd name="connsiteY35" fmla="*/ 2298357 h 2335428"/>
              <a:gd name="connsiteX36" fmla="*/ 2397210 w 6450457"/>
              <a:gd name="connsiteY36" fmla="*/ 2310714 h 2335428"/>
              <a:gd name="connsiteX37" fmla="*/ 2458994 w 6450457"/>
              <a:gd name="connsiteY37" fmla="*/ 2323071 h 2335428"/>
              <a:gd name="connsiteX38" fmla="*/ 2730843 w 6450457"/>
              <a:gd name="connsiteY38" fmla="*/ 2335428 h 2335428"/>
              <a:gd name="connsiteX39" fmla="*/ 2903837 w 6450457"/>
              <a:gd name="connsiteY39" fmla="*/ 2323071 h 2335428"/>
              <a:gd name="connsiteX40" fmla="*/ 2977978 w 6450457"/>
              <a:gd name="connsiteY40" fmla="*/ 2298357 h 2335428"/>
              <a:gd name="connsiteX41" fmla="*/ 3015048 w 6450457"/>
              <a:gd name="connsiteY41" fmla="*/ 2261287 h 2335428"/>
              <a:gd name="connsiteX42" fmla="*/ 3089189 w 6450457"/>
              <a:gd name="connsiteY42" fmla="*/ 2236573 h 2335428"/>
              <a:gd name="connsiteX43" fmla="*/ 3348681 w 6450457"/>
              <a:gd name="connsiteY43" fmla="*/ 2211860 h 2335428"/>
              <a:gd name="connsiteX44" fmla="*/ 4374291 w 6450457"/>
              <a:gd name="connsiteY44" fmla="*/ 2187146 h 2335428"/>
              <a:gd name="connsiteX45" fmla="*/ 4522573 w 6450457"/>
              <a:gd name="connsiteY45" fmla="*/ 2150076 h 2335428"/>
              <a:gd name="connsiteX46" fmla="*/ 4559643 w 6450457"/>
              <a:gd name="connsiteY46" fmla="*/ 2137719 h 2335428"/>
              <a:gd name="connsiteX47" fmla="*/ 4633783 w 6450457"/>
              <a:gd name="connsiteY47" fmla="*/ 2100649 h 2335428"/>
              <a:gd name="connsiteX48" fmla="*/ 4658497 w 6450457"/>
              <a:gd name="connsiteY48" fmla="*/ 2051222 h 2335428"/>
              <a:gd name="connsiteX49" fmla="*/ 4695567 w 6450457"/>
              <a:gd name="connsiteY49" fmla="*/ 2001795 h 2335428"/>
              <a:gd name="connsiteX50" fmla="*/ 4707924 w 6450457"/>
              <a:gd name="connsiteY50" fmla="*/ 1964725 h 2335428"/>
              <a:gd name="connsiteX51" fmla="*/ 4732637 w 6450457"/>
              <a:gd name="connsiteY51" fmla="*/ 1853514 h 2335428"/>
              <a:gd name="connsiteX52" fmla="*/ 4757351 w 6450457"/>
              <a:gd name="connsiteY52" fmla="*/ 1618736 h 2335428"/>
              <a:gd name="connsiteX53" fmla="*/ 4782064 w 6450457"/>
              <a:gd name="connsiteY53" fmla="*/ 1581665 h 2335428"/>
              <a:gd name="connsiteX54" fmla="*/ 4930345 w 6450457"/>
              <a:gd name="connsiteY54" fmla="*/ 1507525 h 2335428"/>
              <a:gd name="connsiteX55" fmla="*/ 4967416 w 6450457"/>
              <a:gd name="connsiteY55" fmla="*/ 1495168 h 2335428"/>
              <a:gd name="connsiteX56" fmla="*/ 5004486 w 6450457"/>
              <a:gd name="connsiteY56" fmla="*/ 1482811 h 2335428"/>
              <a:gd name="connsiteX57" fmla="*/ 5103340 w 6450457"/>
              <a:gd name="connsiteY57" fmla="*/ 1470455 h 2335428"/>
              <a:gd name="connsiteX58" fmla="*/ 5214551 w 6450457"/>
              <a:gd name="connsiteY58" fmla="*/ 1421028 h 2335428"/>
              <a:gd name="connsiteX59" fmla="*/ 5276335 w 6450457"/>
              <a:gd name="connsiteY59" fmla="*/ 1359244 h 2335428"/>
              <a:gd name="connsiteX60" fmla="*/ 5301048 w 6450457"/>
              <a:gd name="connsiteY60" fmla="*/ 1322173 h 2335428"/>
              <a:gd name="connsiteX61" fmla="*/ 5338118 w 6450457"/>
              <a:gd name="connsiteY61" fmla="*/ 1285103 h 2335428"/>
              <a:gd name="connsiteX62" fmla="*/ 5387545 w 6450457"/>
              <a:gd name="connsiteY62" fmla="*/ 1136822 h 2335428"/>
              <a:gd name="connsiteX63" fmla="*/ 5399902 w 6450457"/>
              <a:gd name="connsiteY63" fmla="*/ 1099752 h 2335428"/>
              <a:gd name="connsiteX64" fmla="*/ 5412259 w 6450457"/>
              <a:gd name="connsiteY64" fmla="*/ 1062682 h 2335428"/>
              <a:gd name="connsiteX65" fmla="*/ 5436973 w 6450457"/>
              <a:gd name="connsiteY65" fmla="*/ 902044 h 2335428"/>
              <a:gd name="connsiteX66" fmla="*/ 5461686 w 6450457"/>
              <a:gd name="connsiteY66" fmla="*/ 827903 h 2335428"/>
              <a:gd name="connsiteX67" fmla="*/ 5597610 w 6450457"/>
              <a:gd name="connsiteY67" fmla="*/ 790833 h 2335428"/>
              <a:gd name="connsiteX68" fmla="*/ 5745891 w 6450457"/>
              <a:gd name="connsiteY68" fmla="*/ 766119 h 2335428"/>
              <a:gd name="connsiteX69" fmla="*/ 5869459 w 6450457"/>
              <a:gd name="connsiteY69" fmla="*/ 741406 h 2335428"/>
              <a:gd name="connsiteX70" fmla="*/ 5931243 w 6450457"/>
              <a:gd name="connsiteY70" fmla="*/ 729049 h 2335428"/>
              <a:gd name="connsiteX71" fmla="*/ 6005383 w 6450457"/>
              <a:gd name="connsiteY71" fmla="*/ 716692 h 2335428"/>
              <a:gd name="connsiteX72" fmla="*/ 6091881 w 6450457"/>
              <a:gd name="connsiteY72" fmla="*/ 679622 h 2335428"/>
              <a:gd name="connsiteX73" fmla="*/ 6190735 w 6450457"/>
              <a:gd name="connsiteY73" fmla="*/ 654909 h 2335428"/>
              <a:gd name="connsiteX74" fmla="*/ 6339016 w 6450457"/>
              <a:gd name="connsiteY74" fmla="*/ 531341 h 2335428"/>
              <a:gd name="connsiteX75" fmla="*/ 6425513 w 6450457"/>
              <a:gd name="connsiteY75" fmla="*/ 420130 h 2335428"/>
              <a:gd name="connsiteX76" fmla="*/ 6425513 w 6450457"/>
              <a:gd name="connsiteY76" fmla="*/ 296563 h 2335428"/>
              <a:gd name="connsiteX77" fmla="*/ 6400800 w 6450457"/>
              <a:gd name="connsiteY77" fmla="*/ 259492 h 2335428"/>
              <a:gd name="connsiteX78" fmla="*/ 6363729 w 6450457"/>
              <a:gd name="connsiteY78" fmla="*/ 185352 h 2335428"/>
              <a:gd name="connsiteX79" fmla="*/ 6289589 w 6450457"/>
              <a:gd name="connsiteY79" fmla="*/ 160638 h 2335428"/>
              <a:gd name="connsiteX80" fmla="*/ 6166021 w 6450457"/>
              <a:gd name="connsiteY80" fmla="*/ 111211 h 2335428"/>
              <a:gd name="connsiteX81" fmla="*/ 6128951 w 6450457"/>
              <a:gd name="connsiteY81" fmla="*/ 98855 h 2335428"/>
              <a:gd name="connsiteX82" fmla="*/ 6017740 w 6450457"/>
              <a:gd name="connsiteY82" fmla="*/ 86498 h 2335428"/>
              <a:gd name="connsiteX83" fmla="*/ 5881816 w 6450457"/>
              <a:gd name="connsiteY83" fmla="*/ 61784 h 2335428"/>
              <a:gd name="connsiteX84" fmla="*/ 5721178 w 6450457"/>
              <a:gd name="connsiteY84" fmla="*/ 49428 h 2335428"/>
              <a:gd name="connsiteX85" fmla="*/ 5548183 w 6450457"/>
              <a:gd name="connsiteY85" fmla="*/ 24714 h 2335428"/>
              <a:gd name="connsiteX86" fmla="*/ 5375189 w 6450457"/>
              <a:gd name="connsiteY86" fmla="*/ 0 h 2335428"/>
              <a:gd name="connsiteX87" fmla="*/ 5239264 w 6450457"/>
              <a:gd name="connsiteY87" fmla="*/ 12357 h 2335428"/>
              <a:gd name="connsiteX88" fmla="*/ 5214551 w 6450457"/>
              <a:gd name="connsiteY88" fmla="*/ 49428 h 2335428"/>
              <a:gd name="connsiteX89" fmla="*/ 5202194 w 6450457"/>
              <a:gd name="connsiteY89" fmla="*/ 98855 h 2335428"/>
              <a:gd name="connsiteX90" fmla="*/ 5177481 w 6450457"/>
              <a:gd name="connsiteY90" fmla="*/ 172995 h 2335428"/>
              <a:gd name="connsiteX91" fmla="*/ 5165124 w 6450457"/>
              <a:gd name="connsiteY91" fmla="*/ 210065 h 2335428"/>
              <a:gd name="connsiteX92" fmla="*/ 5152767 w 6450457"/>
              <a:gd name="connsiteY92" fmla="*/ 247136 h 2335428"/>
              <a:gd name="connsiteX93" fmla="*/ 5128054 w 6450457"/>
              <a:gd name="connsiteY93" fmla="*/ 284206 h 2335428"/>
              <a:gd name="connsiteX94" fmla="*/ 5103340 w 6450457"/>
              <a:gd name="connsiteY94" fmla="*/ 358346 h 2335428"/>
              <a:gd name="connsiteX95" fmla="*/ 5078627 w 6450457"/>
              <a:gd name="connsiteY95" fmla="*/ 395417 h 2335428"/>
              <a:gd name="connsiteX96" fmla="*/ 5053913 w 6450457"/>
              <a:gd name="connsiteY96" fmla="*/ 481914 h 2335428"/>
              <a:gd name="connsiteX97" fmla="*/ 5016843 w 6450457"/>
              <a:gd name="connsiteY97" fmla="*/ 568411 h 2335428"/>
              <a:gd name="connsiteX98" fmla="*/ 4992129 w 6450457"/>
              <a:gd name="connsiteY98" fmla="*/ 654909 h 2335428"/>
              <a:gd name="connsiteX99" fmla="*/ 4967416 w 6450457"/>
              <a:gd name="connsiteY99" fmla="*/ 691979 h 2335428"/>
              <a:gd name="connsiteX100" fmla="*/ 4955059 w 6450457"/>
              <a:gd name="connsiteY100" fmla="*/ 729049 h 2335428"/>
              <a:gd name="connsiteX101" fmla="*/ 4917989 w 6450457"/>
              <a:gd name="connsiteY101" fmla="*/ 753763 h 2335428"/>
              <a:gd name="connsiteX102" fmla="*/ 4880918 w 6450457"/>
              <a:gd name="connsiteY102" fmla="*/ 790833 h 2335428"/>
              <a:gd name="connsiteX103" fmla="*/ 4843848 w 6450457"/>
              <a:gd name="connsiteY103" fmla="*/ 815546 h 2335428"/>
              <a:gd name="connsiteX104" fmla="*/ 4769708 w 6450457"/>
              <a:gd name="connsiteY104" fmla="*/ 840260 h 2335428"/>
              <a:gd name="connsiteX105" fmla="*/ 4349578 w 6450457"/>
              <a:gd name="connsiteY105" fmla="*/ 827903 h 2335428"/>
              <a:gd name="connsiteX106" fmla="*/ 4201297 w 6450457"/>
              <a:gd name="connsiteY106" fmla="*/ 803190 h 2335428"/>
              <a:gd name="connsiteX107" fmla="*/ 4127156 w 6450457"/>
              <a:gd name="connsiteY107" fmla="*/ 790833 h 2335428"/>
              <a:gd name="connsiteX108" fmla="*/ 3904735 w 6450457"/>
              <a:gd name="connsiteY108" fmla="*/ 778476 h 2335428"/>
              <a:gd name="connsiteX109" fmla="*/ 3768810 w 6450457"/>
              <a:gd name="connsiteY109" fmla="*/ 753763 h 2335428"/>
              <a:gd name="connsiteX110" fmla="*/ 3126259 w 6450457"/>
              <a:gd name="connsiteY110" fmla="*/ 729049 h 2335428"/>
              <a:gd name="connsiteX111" fmla="*/ 3052118 w 6450457"/>
              <a:gd name="connsiteY111" fmla="*/ 679622 h 2335428"/>
              <a:gd name="connsiteX112" fmla="*/ 3027405 w 6450457"/>
              <a:gd name="connsiteY112" fmla="*/ 605482 h 2335428"/>
              <a:gd name="connsiteX113" fmla="*/ 3015048 w 6450457"/>
              <a:gd name="connsiteY113" fmla="*/ 568411 h 2335428"/>
              <a:gd name="connsiteX114" fmla="*/ 2990335 w 6450457"/>
              <a:gd name="connsiteY114" fmla="*/ 469557 h 2335428"/>
              <a:gd name="connsiteX115" fmla="*/ 2965621 w 6450457"/>
              <a:gd name="connsiteY115" fmla="*/ 383060 h 2335428"/>
              <a:gd name="connsiteX116" fmla="*/ 2916194 w 6450457"/>
              <a:gd name="connsiteY116" fmla="*/ 308919 h 2335428"/>
              <a:gd name="connsiteX117" fmla="*/ 2891481 w 6450457"/>
              <a:gd name="connsiteY117" fmla="*/ 271849 h 2335428"/>
              <a:gd name="connsiteX118" fmla="*/ 2842054 w 6450457"/>
              <a:gd name="connsiteY118" fmla="*/ 234779 h 2335428"/>
              <a:gd name="connsiteX119" fmla="*/ 2804983 w 6450457"/>
              <a:gd name="connsiteY119" fmla="*/ 210065 h 2335428"/>
              <a:gd name="connsiteX120" fmla="*/ 2730843 w 6450457"/>
              <a:gd name="connsiteY120" fmla="*/ 185352 h 2335428"/>
              <a:gd name="connsiteX121" fmla="*/ 2693773 w 6450457"/>
              <a:gd name="connsiteY121" fmla="*/ 160638 h 2335428"/>
              <a:gd name="connsiteX122" fmla="*/ 2446637 w 6450457"/>
              <a:gd name="connsiteY122" fmla="*/ 135925 h 2335428"/>
              <a:gd name="connsiteX123" fmla="*/ 2384854 w 6450457"/>
              <a:gd name="connsiteY123" fmla="*/ 123568 h 2335428"/>
              <a:gd name="connsiteX124" fmla="*/ 2347783 w 6450457"/>
              <a:gd name="connsiteY124" fmla="*/ 111211 h 2335428"/>
              <a:gd name="connsiteX125" fmla="*/ 2273643 w 6450457"/>
              <a:gd name="connsiteY125" fmla="*/ 98855 h 2335428"/>
              <a:gd name="connsiteX126" fmla="*/ 1767016 w 6450457"/>
              <a:gd name="connsiteY126" fmla="*/ 135925 h 2335428"/>
              <a:gd name="connsiteX127" fmla="*/ 1729945 w 6450457"/>
              <a:gd name="connsiteY127" fmla="*/ 160638 h 2335428"/>
              <a:gd name="connsiteX128" fmla="*/ 1705232 w 6450457"/>
              <a:gd name="connsiteY128" fmla="*/ 197709 h 2335428"/>
              <a:gd name="connsiteX129" fmla="*/ 1680518 w 6450457"/>
              <a:gd name="connsiteY129" fmla="*/ 271849 h 2335428"/>
              <a:gd name="connsiteX130" fmla="*/ 1655805 w 6450457"/>
              <a:gd name="connsiteY130" fmla="*/ 358346 h 2335428"/>
              <a:gd name="connsiteX131" fmla="*/ 1643448 w 6450457"/>
              <a:gd name="connsiteY131" fmla="*/ 395417 h 2335428"/>
              <a:gd name="connsiteX132" fmla="*/ 1618735 w 6450457"/>
              <a:gd name="connsiteY132" fmla="*/ 667265 h 2335428"/>
              <a:gd name="connsiteX133" fmla="*/ 1594021 w 6450457"/>
              <a:gd name="connsiteY133" fmla="*/ 741406 h 2335428"/>
              <a:gd name="connsiteX134" fmla="*/ 1556951 w 6450457"/>
              <a:gd name="connsiteY134" fmla="*/ 766119 h 23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450457" h="2335428">
                <a:moveTo>
                  <a:pt x="1680518" y="679622"/>
                </a:moveTo>
                <a:cubicBezTo>
                  <a:pt x="1664042" y="700217"/>
                  <a:pt x="1650695" y="723763"/>
                  <a:pt x="1631091" y="741406"/>
                </a:cubicBezTo>
                <a:cubicBezTo>
                  <a:pt x="1592274" y="776341"/>
                  <a:pt x="1535137" y="806825"/>
                  <a:pt x="1482810" y="815546"/>
                </a:cubicBezTo>
                <a:cubicBezTo>
                  <a:pt x="1458097" y="819665"/>
                  <a:pt x="1433128" y="822468"/>
                  <a:pt x="1408670" y="827903"/>
                </a:cubicBezTo>
                <a:cubicBezTo>
                  <a:pt x="1395955" y="830729"/>
                  <a:pt x="1384596" y="839394"/>
                  <a:pt x="1371600" y="840260"/>
                </a:cubicBezTo>
                <a:cubicBezTo>
                  <a:pt x="1260559" y="847663"/>
                  <a:pt x="1149178" y="848498"/>
                  <a:pt x="1037967" y="852617"/>
                </a:cubicBezTo>
                <a:cubicBezTo>
                  <a:pt x="696365" y="885150"/>
                  <a:pt x="865255" y="872991"/>
                  <a:pt x="531340" y="889687"/>
                </a:cubicBezTo>
                <a:cubicBezTo>
                  <a:pt x="504929" y="898491"/>
                  <a:pt x="472002" y="910520"/>
                  <a:pt x="444843" y="914400"/>
                </a:cubicBezTo>
                <a:cubicBezTo>
                  <a:pt x="403864" y="920254"/>
                  <a:pt x="362450" y="922497"/>
                  <a:pt x="321275" y="926757"/>
                </a:cubicBezTo>
                <a:lnTo>
                  <a:pt x="86497" y="951471"/>
                </a:lnTo>
                <a:cubicBezTo>
                  <a:pt x="78259" y="963828"/>
                  <a:pt x="67815" y="974970"/>
                  <a:pt x="61783" y="988541"/>
                </a:cubicBezTo>
                <a:cubicBezTo>
                  <a:pt x="51203" y="1012346"/>
                  <a:pt x="45308" y="1037968"/>
                  <a:pt x="37070" y="1062682"/>
                </a:cubicBezTo>
                <a:cubicBezTo>
                  <a:pt x="32951" y="1075039"/>
                  <a:pt x="26854" y="1086904"/>
                  <a:pt x="24713" y="1099752"/>
                </a:cubicBezTo>
                <a:cubicBezTo>
                  <a:pt x="9564" y="1190644"/>
                  <a:pt x="18432" y="1149586"/>
                  <a:pt x="0" y="1223319"/>
                </a:cubicBezTo>
                <a:cubicBezTo>
                  <a:pt x="4119" y="1326292"/>
                  <a:pt x="5014" y="1429445"/>
                  <a:pt x="12356" y="1532238"/>
                </a:cubicBezTo>
                <a:cubicBezTo>
                  <a:pt x="13284" y="1545230"/>
                  <a:pt x="18888" y="1557659"/>
                  <a:pt x="24713" y="1569309"/>
                </a:cubicBezTo>
                <a:cubicBezTo>
                  <a:pt x="41189" y="1602260"/>
                  <a:pt x="53546" y="1614617"/>
                  <a:pt x="86497" y="1631092"/>
                </a:cubicBezTo>
                <a:cubicBezTo>
                  <a:pt x="98147" y="1636917"/>
                  <a:pt x="111917" y="1637624"/>
                  <a:pt x="123567" y="1643449"/>
                </a:cubicBezTo>
                <a:cubicBezTo>
                  <a:pt x="136850" y="1650091"/>
                  <a:pt x="146987" y="1662313"/>
                  <a:pt x="160637" y="1668163"/>
                </a:cubicBezTo>
                <a:cubicBezTo>
                  <a:pt x="180060" y="1676487"/>
                  <a:pt x="273436" y="1692639"/>
                  <a:pt x="284205" y="1692876"/>
                </a:cubicBezTo>
                <a:cubicBezTo>
                  <a:pt x="634253" y="1700570"/>
                  <a:pt x="984421" y="1701114"/>
                  <a:pt x="1334529" y="1705233"/>
                </a:cubicBezTo>
                <a:cubicBezTo>
                  <a:pt x="1359243" y="1713471"/>
                  <a:pt x="1390250" y="1711525"/>
                  <a:pt x="1408670" y="1729946"/>
                </a:cubicBezTo>
                <a:cubicBezTo>
                  <a:pt x="1466742" y="1788019"/>
                  <a:pt x="1436047" y="1752477"/>
                  <a:pt x="1495167" y="1841157"/>
                </a:cubicBezTo>
                <a:lnTo>
                  <a:pt x="1519881" y="1878228"/>
                </a:lnTo>
                <a:cubicBezTo>
                  <a:pt x="1528119" y="1890585"/>
                  <a:pt x="1532237" y="1907060"/>
                  <a:pt x="1544594" y="1915298"/>
                </a:cubicBezTo>
                <a:lnTo>
                  <a:pt x="1581664" y="1940011"/>
                </a:lnTo>
                <a:cubicBezTo>
                  <a:pt x="1598140" y="1964725"/>
                  <a:pt x="1610088" y="1993150"/>
                  <a:pt x="1631091" y="2014152"/>
                </a:cubicBezTo>
                <a:cubicBezTo>
                  <a:pt x="1643448" y="2026509"/>
                  <a:pt x="1657433" y="2037428"/>
                  <a:pt x="1668162" y="2051222"/>
                </a:cubicBezTo>
                <a:cubicBezTo>
                  <a:pt x="1686397" y="2074667"/>
                  <a:pt x="1689411" y="2115970"/>
                  <a:pt x="1717589" y="2125363"/>
                </a:cubicBezTo>
                <a:lnTo>
                  <a:pt x="1791729" y="2150076"/>
                </a:lnTo>
                <a:cubicBezTo>
                  <a:pt x="1804086" y="2154195"/>
                  <a:pt x="1817962" y="2155208"/>
                  <a:pt x="1828800" y="2162433"/>
                </a:cubicBezTo>
                <a:cubicBezTo>
                  <a:pt x="1887545" y="2201596"/>
                  <a:pt x="1851782" y="2182450"/>
                  <a:pt x="1940010" y="2211860"/>
                </a:cubicBezTo>
                <a:cubicBezTo>
                  <a:pt x="1952367" y="2215979"/>
                  <a:pt x="1964308" y="2221663"/>
                  <a:pt x="1977081" y="2224217"/>
                </a:cubicBezTo>
                <a:lnTo>
                  <a:pt x="2038864" y="2236573"/>
                </a:lnTo>
                <a:cubicBezTo>
                  <a:pt x="2101737" y="2248004"/>
                  <a:pt x="2134697" y="2252029"/>
                  <a:pt x="2199502" y="2261287"/>
                </a:cubicBezTo>
                <a:cubicBezTo>
                  <a:pt x="2246781" y="2277046"/>
                  <a:pt x="2276386" y="2289020"/>
                  <a:pt x="2323070" y="2298357"/>
                </a:cubicBezTo>
                <a:cubicBezTo>
                  <a:pt x="2347638" y="2303271"/>
                  <a:pt x="2372560" y="2306232"/>
                  <a:pt x="2397210" y="2310714"/>
                </a:cubicBezTo>
                <a:cubicBezTo>
                  <a:pt x="2417874" y="2314471"/>
                  <a:pt x="2438049" y="2321519"/>
                  <a:pt x="2458994" y="2323071"/>
                </a:cubicBezTo>
                <a:cubicBezTo>
                  <a:pt x="2549456" y="2329772"/>
                  <a:pt x="2640227" y="2331309"/>
                  <a:pt x="2730843" y="2335428"/>
                </a:cubicBezTo>
                <a:cubicBezTo>
                  <a:pt x="2788508" y="2331309"/>
                  <a:pt x="2846665" y="2331647"/>
                  <a:pt x="2903837" y="2323071"/>
                </a:cubicBezTo>
                <a:cubicBezTo>
                  <a:pt x="2929599" y="2319207"/>
                  <a:pt x="2977978" y="2298357"/>
                  <a:pt x="2977978" y="2298357"/>
                </a:cubicBezTo>
                <a:cubicBezTo>
                  <a:pt x="2990335" y="2286000"/>
                  <a:pt x="2999772" y="2269774"/>
                  <a:pt x="3015048" y="2261287"/>
                </a:cubicBezTo>
                <a:cubicBezTo>
                  <a:pt x="3037820" y="2248636"/>
                  <a:pt x="3063916" y="2242891"/>
                  <a:pt x="3089189" y="2236573"/>
                </a:cubicBezTo>
                <a:cubicBezTo>
                  <a:pt x="3199463" y="2209006"/>
                  <a:pt x="3151408" y="2217778"/>
                  <a:pt x="3348681" y="2211860"/>
                </a:cubicBezTo>
                <a:lnTo>
                  <a:pt x="4374291" y="2187146"/>
                </a:lnTo>
                <a:cubicBezTo>
                  <a:pt x="4474127" y="2170508"/>
                  <a:pt x="4424664" y="2182713"/>
                  <a:pt x="4522573" y="2150076"/>
                </a:cubicBezTo>
                <a:cubicBezTo>
                  <a:pt x="4534930" y="2145957"/>
                  <a:pt x="4548805" y="2144944"/>
                  <a:pt x="4559643" y="2137719"/>
                </a:cubicBezTo>
                <a:cubicBezTo>
                  <a:pt x="4607551" y="2105781"/>
                  <a:pt x="4582624" y="2117702"/>
                  <a:pt x="4633783" y="2100649"/>
                </a:cubicBezTo>
                <a:cubicBezTo>
                  <a:pt x="4642021" y="2084173"/>
                  <a:pt x="4648734" y="2066842"/>
                  <a:pt x="4658497" y="2051222"/>
                </a:cubicBezTo>
                <a:cubicBezTo>
                  <a:pt x="4669412" y="2033758"/>
                  <a:pt x="4685349" y="2019676"/>
                  <a:pt x="4695567" y="2001795"/>
                </a:cubicBezTo>
                <a:cubicBezTo>
                  <a:pt x="4702029" y="1990486"/>
                  <a:pt x="4704346" y="1977249"/>
                  <a:pt x="4707924" y="1964725"/>
                </a:cubicBezTo>
                <a:cubicBezTo>
                  <a:pt x="4719560" y="1924002"/>
                  <a:pt x="4724143" y="1895989"/>
                  <a:pt x="4732637" y="1853514"/>
                </a:cubicBezTo>
                <a:cubicBezTo>
                  <a:pt x="4733772" y="1835362"/>
                  <a:pt x="4726487" y="1680466"/>
                  <a:pt x="4757351" y="1618736"/>
                </a:cubicBezTo>
                <a:cubicBezTo>
                  <a:pt x="4763993" y="1605453"/>
                  <a:pt x="4770887" y="1591445"/>
                  <a:pt x="4782064" y="1581665"/>
                </a:cubicBezTo>
                <a:cubicBezTo>
                  <a:pt x="4841027" y="1530072"/>
                  <a:pt x="4860349" y="1530857"/>
                  <a:pt x="4930345" y="1507525"/>
                </a:cubicBezTo>
                <a:lnTo>
                  <a:pt x="4967416" y="1495168"/>
                </a:lnTo>
                <a:cubicBezTo>
                  <a:pt x="4979773" y="1491049"/>
                  <a:pt x="4991561" y="1484426"/>
                  <a:pt x="5004486" y="1482811"/>
                </a:cubicBezTo>
                <a:lnTo>
                  <a:pt x="5103340" y="1470455"/>
                </a:lnTo>
                <a:cubicBezTo>
                  <a:pt x="5191570" y="1441045"/>
                  <a:pt x="5155806" y="1460191"/>
                  <a:pt x="5214551" y="1421028"/>
                </a:cubicBezTo>
                <a:cubicBezTo>
                  <a:pt x="5280452" y="1322172"/>
                  <a:pt x="5193956" y="1441623"/>
                  <a:pt x="5276335" y="1359244"/>
                </a:cubicBezTo>
                <a:cubicBezTo>
                  <a:pt x="5286836" y="1348743"/>
                  <a:pt x="5291541" y="1333582"/>
                  <a:pt x="5301048" y="1322173"/>
                </a:cubicBezTo>
                <a:cubicBezTo>
                  <a:pt x="5312235" y="1308748"/>
                  <a:pt x="5325761" y="1297460"/>
                  <a:pt x="5338118" y="1285103"/>
                </a:cubicBezTo>
                <a:lnTo>
                  <a:pt x="5387545" y="1136822"/>
                </a:lnTo>
                <a:lnTo>
                  <a:pt x="5399902" y="1099752"/>
                </a:lnTo>
                <a:lnTo>
                  <a:pt x="5412259" y="1062682"/>
                </a:lnTo>
                <a:cubicBezTo>
                  <a:pt x="5418041" y="1016424"/>
                  <a:pt x="5423909" y="949946"/>
                  <a:pt x="5436973" y="902044"/>
                </a:cubicBezTo>
                <a:cubicBezTo>
                  <a:pt x="5443827" y="876911"/>
                  <a:pt x="5436972" y="836141"/>
                  <a:pt x="5461686" y="827903"/>
                </a:cubicBezTo>
                <a:cubicBezTo>
                  <a:pt x="5539501" y="801965"/>
                  <a:pt x="5523384" y="803932"/>
                  <a:pt x="5597610" y="790833"/>
                </a:cubicBezTo>
                <a:cubicBezTo>
                  <a:pt x="5646956" y="782125"/>
                  <a:pt x="5698353" y="781964"/>
                  <a:pt x="5745891" y="766119"/>
                </a:cubicBezTo>
                <a:cubicBezTo>
                  <a:pt x="5816944" y="742437"/>
                  <a:pt x="5755866" y="760339"/>
                  <a:pt x="5869459" y="741406"/>
                </a:cubicBezTo>
                <a:cubicBezTo>
                  <a:pt x="5890176" y="737953"/>
                  <a:pt x="5910579" y="732806"/>
                  <a:pt x="5931243" y="729049"/>
                </a:cubicBezTo>
                <a:cubicBezTo>
                  <a:pt x="5955893" y="724567"/>
                  <a:pt x="5980670" y="720811"/>
                  <a:pt x="6005383" y="716692"/>
                </a:cubicBezTo>
                <a:cubicBezTo>
                  <a:pt x="6040748" y="699010"/>
                  <a:pt x="6055517" y="688713"/>
                  <a:pt x="6091881" y="679622"/>
                </a:cubicBezTo>
                <a:lnTo>
                  <a:pt x="6190735" y="654909"/>
                </a:lnTo>
                <a:cubicBezTo>
                  <a:pt x="6245442" y="618438"/>
                  <a:pt x="6300959" y="588426"/>
                  <a:pt x="6339016" y="531341"/>
                </a:cubicBezTo>
                <a:cubicBezTo>
                  <a:pt x="6398136" y="442660"/>
                  <a:pt x="6367440" y="478203"/>
                  <a:pt x="6425513" y="420130"/>
                </a:cubicBezTo>
                <a:cubicBezTo>
                  <a:pt x="6453346" y="336633"/>
                  <a:pt x="6463791" y="363550"/>
                  <a:pt x="6425513" y="296563"/>
                </a:cubicBezTo>
                <a:cubicBezTo>
                  <a:pt x="6418145" y="283669"/>
                  <a:pt x="6407442" y="272775"/>
                  <a:pt x="6400800" y="259492"/>
                </a:cubicBezTo>
                <a:cubicBezTo>
                  <a:pt x="6389171" y="236233"/>
                  <a:pt x="6389484" y="201449"/>
                  <a:pt x="6363729" y="185352"/>
                </a:cubicBezTo>
                <a:cubicBezTo>
                  <a:pt x="6341638" y="171545"/>
                  <a:pt x="6312889" y="172288"/>
                  <a:pt x="6289589" y="160638"/>
                </a:cubicBezTo>
                <a:cubicBezTo>
                  <a:pt x="6216865" y="124276"/>
                  <a:pt x="6257633" y="141748"/>
                  <a:pt x="6166021" y="111211"/>
                </a:cubicBezTo>
                <a:cubicBezTo>
                  <a:pt x="6153664" y="107092"/>
                  <a:pt x="6141896" y="100293"/>
                  <a:pt x="6128951" y="98855"/>
                </a:cubicBezTo>
                <a:cubicBezTo>
                  <a:pt x="6091881" y="94736"/>
                  <a:pt x="6054664" y="91773"/>
                  <a:pt x="6017740" y="86498"/>
                </a:cubicBezTo>
                <a:cubicBezTo>
                  <a:pt x="5930023" y="73967"/>
                  <a:pt x="5978301" y="71940"/>
                  <a:pt x="5881816" y="61784"/>
                </a:cubicBezTo>
                <a:cubicBezTo>
                  <a:pt x="5828407" y="56162"/>
                  <a:pt x="5774662" y="54290"/>
                  <a:pt x="5721178" y="49428"/>
                </a:cubicBezTo>
                <a:cubicBezTo>
                  <a:pt x="5519147" y="31062"/>
                  <a:pt x="5685928" y="46464"/>
                  <a:pt x="5548183" y="24714"/>
                </a:cubicBezTo>
                <a:cubicBezTo>
                  <a:pt x="5490646" y="15629"/>
                  <a:pt x="5375189" y="0"/>
                  <a:pt x="5375189" y="0"/>
                </a:cubicBezTo>
                <a:cubicBezTo>
                  <a:pt x="5329881" y="4119"/>
                  <a:pt x="5282747" y="-1023"/>
                  <a:pt x="5239264" y="12357"/>
                </a:cubicBezTo>
                <a:cubicBezTo>
                  <a:pt x="5225070" y="16725"/>
                  <a:pt x="5220401" y="35778"/>
                  <a:pt x="5214551" y="49428"/>
                </a:cubicBezTo>
                <a:cubicBezTo>
                  <a:pt x="5207861" y="65038"/>
                  <a:pt x="5207074" y="82588"/>
                  <a:pt x="5202194" y="98855"/>
                </a:cubicBezTo>
                <a:cubicBezTo>
                  <a:pt x="5194709" y="123806"/>
                  <a:pt x="5185719" y="148282"/>
                  <a:pt x="5177481" y="172995"/>
                </a:cubicBezTo>
                <a:lnTo>
                  <a:pt x="5165124" y="210065"/>
                </a:lnTo>
                <a:cubicBezTo>
                  <a:pt x="5161005" y="222422"/>
                  <a:pt x="5159992" y="236298"/>
                  <a:pt x="5152767" y="247136"/>
                </a:cubicBezTo>
                <a:cubicBezTo>
                  <a:pt x="5144529" y="259493"/>
                  <a:pt x="5134086" y="270635"/>
                  <a:pt x="5128054" y="284206"/>
                </a:cubicBezTo>
                <a:cubicBezTo>
                  <a:pt x="5117474" y="308011"/>
                  <a:pt x="5117790" y="336671"/>
                  <a:pt x="5103340" y="358346"/>
                </a:cubicBezTo>
                <a:cubicBezTo>
                  <a:pt x="5095102" y="370703"/>
                  <a:pt x="5085269" y="382134"/>
                  <a:pt x="5078627" y="395417"/>
                </a:cubicBezTo>
                <a:cubicBezTo>
                  <a:pt x="5068750" y="415171"/>
                  <a:pt x="5059193" y="463435"/>
                  <a:pt x="5053913" y="481914"/>
                </a:cubicBezTo>
                <a:cubicBezTo>
                  <a:pt x="5029365" y="567830"/>
                  <a:pt x="5056383" y="462969"/>
                  <a:pt x="5016843" y="568411"/>
                </a:cubicBezTo>
                <a:cubicBezTo>
                  <a:pt x="5004966" y="600084"/>
                  <a:pt x="5007065" y="625036"/>
                  <a:pt x="4992129" y="654909"/>
                </a:cubicBezTo>
                <a:cubicBezTo>
                  <a:pt x="4985488" y="668192"/>
                  <a:pt x="4974057" y="678696"/>
                  <a:pt x="4967416" y="691979"/>
                </a:cubicBezTo>
                <a:cubicBezTo>
                  <a:pt x="4961591" y="703629"/>
                  <a:pt x="4963196" y="718878"/>
                  <a:pt x="4955059" y="729049"/>
                </a:cubicBezTo>
                <a:cubicBezTo>
                  <a:pt x="4945782" y="740646"/>
                  <a:pt x="4929398" y="744256"/>
                  <a:pt x="4917989" y="753763"/>
                </a:cubicBezTo>
                <a:cubicBezTo>
                  <a:pt x="4904564" y="764950"/>
                  <a:pt x="4894343" y="779646"/>
                  <a:pt x="4880918" y="790833"/>
                </a:cubicBezTo>
                <a:cubicBezTo>
                  <a:pt x="4869509" y="800340"/>
                  <a:pt x="4857419" y="809514"/>
                  <a:pt x="4843848" y="815546"/>
                </a:cubicBezTo>
                <a:cubicBezTo>
                  <a:pt x="4820043" y="826126"/>
                  <a:pt x="4769708" y="840260"/>
                  <a:pt x="4769708" y="840260"/>
                </a:cubicBezTo>
                <a:lnTo>
                  <a:pt x="4349578" y="827903"/>
                </a:lnTo>
                <a:cubicBezTo>
                  <a:pt x="4301048" y="825536"/>
                  <a:pt x="4249269" y="811912"/>
                  <a:pt x="4201297" y="803190"/>
                </a:cubicBezTo>
                <a:cubicBezTo>
                  <a:pt x="4176647" y="798708"/>
                  <a:pt x="4152124" y="792914"/>
                  <a:pt x="4127156" y="790833"/>
                </a:cubicBezTo>
                <a:cubicBezTo>
                  <a:pt x="4053158" y="784666"/>
                  <a:pt x="3978875" y="782595"/>
                  <a:pt x="3904735" y="778476"/>
                </a:cubicBezTo>
                <a:cubicBezTo>
                  <a:pt x="3862546" y="770038"/>
                  <a:pt x="3810984" y="759035"/>
                  <a:pt x="3768810" y="753763"/>
                </a:cubicBezTo>
                <a:cubicBezTo>
                  <a:pt x="3546114" y="725927"/>
                  <a:pt x="3381226" y="735120"/>
                  <a:pt x="3126259" y="729049"/>
                </a:cubicBezTo>
                <a:cubicBezTo>
                  <a:pt x="3101545" y="712573"/>
                  <a:pt x="3061511" y="707800"/>
                  <a:pt x="3052118" y="679622"/>
                </a:cubicBezTo>
                <a:lnTo>
                  <a:pt x="3027405" y="605482"/>
                </a:lnTo>
                <a:cubicBezTo>
                  <a:pt x="3023286" y="593125"/>
                  <a:pt x="3017603" y="581183"/>
                  <a:pt x="3015048" y="568411"/>
                </a:cubicBezTo>
                <a:cubicBezTo>
                  <a:pt x="2989927" y="442811"/>
                  <a:pt x="3015664" y="558210"/>
                  <a:pt x="2990335" y="469557"/>
                </a:cubicBezTo>
                <a:cubicBezTo>
                  <a:pt x="2986571" y="456383"/>
                  <a:pt x="2974335" y="398745"/>
                  <a:pt x="2965621" y="383060"/>
                </a:cubicBezTo>
                <a:cubicBezTo>
                  <a:pt x="2951196" y="357096"/>
                  <a:pt x="2932670" y="333633"/>
                  <a:pt x="2916194" y="308919"/>
                </a:cubicBezTo>
                <a:cubicBezTo>
                  <a:pt x="2907956" y="296562"/>
                  <a:pt x="2903362" y="280759"/>
                  <a:pt x="2891481" y="271849"/>
                </a:cubicBezTo>
                <a:cubicBezTo>
                  <a:pt x="2875005" y="259492"/>
                  <a:pt x="2858812" y="246749"/>
                  <a:pt x="2842054" y="234779"/>
                </a:cubicBezTo>
                <a:cubicBezTo>
                  <a:pt x="2829969" y="226147"/>
                  <a:pt x="2818554" y="216097"/>
                  <a:pt x="2804983" y="210065"/>
                </a:cubicBezTo>
                <a:cubicBezTo>
                  <a:pt x="2781178" y="199485"/>
                  <a:pt x="2752518" y="199802"/>
                  <a:pt x="2730843" y="185352"/>
                </a:cubicBezTo>
                <a:cubicBezTo>
                  <a:pt x="2718486" y="177114"/>
                  <a:pt x="2707862" y="165334"/>
                  <a:pt x="2693773" y="160638"/>
                </a:cubicBezTo>
                <a:cubicBezTo>
                  <a:pt x="2646082" y="144741"/>
                  <a:pt x="2452009" y="136309"/>
                  <a:pt x="2446637" y="135925"/>
                </a:cubicBezTo>
                <a:cubicBezTo>
                  <a:pt x="2426043" y="131806"/>
                  <a:pt x="2405229" y="128662"/>
                  <a:pt x="2384854" y="123568"/>
                </a:cubicBezTo>
                <a:cubicBezTo>
                  <a:pt x="2372217" y="120409"/>
                  <a:pt x="2360498" y="114037"/>
                  <a:pt x="2347783" y="111211"/>
                </a:cubicBezTo>
                <a:cubicBezTo>
                  <a:pt x="2323325" y="105776"/>
                  <a:pt x="2298356" y="102974"/>
                  <a:pt x="2273643" y="98855"/>
                </a:cubicBezTo>
                <a:cubicBezTo>
                  <a:pt x="1999737" y="106257"/>
                  <a:pt x="1928432" y="43688"/>
                  <a:pt x="1767016" y="135925"/>
                </a:cubicBezTo>
                <a:cubicBezTo>
                  <a:pt x="1754122" y="143293"/>
                  <a:pt x="1742302" y="152400"/>
                  <a:pt x="1729945" y="160638"/>
                </a:cubicBezTo>
                <a:cubicBezTo>
                  <a:pt x="1721707" y="172995"/>
                  <a:pt x="1711264" y="184138"/>
                  <a:pt x="1705232" y="197709"/>
                </a:cubicBezTo>
                <a:cubicBezTo>
                  <a:pt x="1694652" y="221514"/>
                  <a:pt x="1688756" y="247136"/>
                  <a:pt x="1680518" y="271849"/>
                </a:cubicBezTo>
                <a:cubicBezTo>
                  <a:pt x="1650897" y="360711"/>
                  <a:pt x="1686830" y="249761"/>
                  <a:pt x="1655805" y="358346"/>
                </a:cubicBezTo>
                <a:cubicBezTo>
                  <a:pt x="1652227" y="370870"/>
                  <a:pt x="1647567" y="383060"/>
                  <a:pt x="1643448" y="395417"/>
                </a:cubicBezTo>
                <a:cubicBezTo>
                  <a:pt x="1638580" y="478170"/>
                  <a:pt x="1642235" y="581099"/>
                  <a:pt x="1618735" y="667265"/>
                </a:cubicBezTo>
                <a:cubicBezTo>
                  <a:pt x="1611881" y="692398"/>
                  <a:pt x="1615696" y="726956"/>
                  <a:pt x="1594021" y="741406"/>
                </a:cubicBezTo>
                <a:lnTo>
                  <a:pt x="1556951" y="766119"/>
                </a:lnTo>
              </a:path>
            </a:pathLst>
          </a:custGeom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/>
          <p:cNvSpPr txBox="1"/>
          <p:nvPr/>
        </p:nvSpPr>
        <p:spPr>
          <a:xfrm>
            <a:off x="2119404" y="3785622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Your Car</a:t>
            </a:r>
            <a:endParaRPr lang="zh-TW" altLang="en-US" sz="2400" dirty="0"/>
          </a:p>
        </p:txBody>
      </p:sp>
      <p:sp>
        <p:nvSpPr>
          <p:cNvPr id="77" name="標題 1"/>
          <p:cNvSpPr>
            <a:spLocks noGrp="1"/>
          </p:cNvSpPr>
          <p:nvPr>
            <p:ph type="title"/>
          </p:nvPr>
        </p:nvSpPr>
        <p:spPr>
          <a:xfrm>
            <a:off x="89756" y="0"/>
            <a:ext cx="6858508" cy="465516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latin typeface="Rockwell"/>
                <a:cs typeface="Rockwell"/>
              </a:rPr>
              <a:t>Automatic Interference Filtering</a:t>
            </a:r>
            <a:endParaRPr lang="zh-TW" altLang="en-US" dirty="0">
              <a:latin typeface="Rockwell"/>
              <a:cs typeface="Rockwell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4294967295"/>
          </p:nvPr>
        </p:nvSpPr>
        <p:spPr>
          <a:xfrm>
            <a:off x="8676456" y="4852807"/>
            <a:ext cx="480083" cy="203219"/>
          </a:xfrm>
          <a:prstGeom prst="rect">
            <a:avLst/>
          </a:prstGeom>
        </p:spPr>
        <p:txBody>
          <a:bodyPr/>
          <a:lstStyle/>
          <a:p>
            <a:fld id="{3E74F1DA-6E4A-4553-8EDF-916F893D1E9D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-251465" y="627534"/>
            <a:ext cx="8135833" cy="6142045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0" y="469434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latin typeface="Helvetica"/>
                <a:cs typeface="Helvetica"/>
              </a:rPr>
              <a:t>Visible light cannot penetrate obstacles = </a:t>
            </a:r>
            <a:r>
              <a:rPr lang="en-US" altLang="zh-TW" b="1" dirty="0" smtClean="0">
                <a:latin typeface="Helvetica"/>
                <a:cs typeface="Helvetica"/>
              </a:rPr>
              <a:t>line-of-sight</a:t>
            </a:r>
            <a:r>
              <a:rPr lang="en-US" altLang="zh-TW" dirty="0" smtClean="0">
                <a:latin typeface="Helvetica"/>
                <a:cs typeface="Helvetica"/>
              </a:rPr>
              <a:t> only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latin typeface="Helvetica"/>
                <a:cs typeface="Helvetica"/>
              </a:rPr>
              <a:t>VLC communication coverage = </a:t>
            </a:r>
            <a:r>
              <a:rPr lang="en-US" altLang="zh-TW" dirty="0" smtClean="0">
                <a:latin typeface="Helvetica"/>
                <a:cs typeface="Helvetica"/>
                <a:sym typeface="Wingdings" pitchFamily="2" charset="2"/>
              </a:rPr>
              <a:t>immediate neighbors only</a:t>
            </a:r>
          </a:p>
          <a:p>
            <a:r>
              <a:rPr lang="en-US" altLang="zh-TW" dirty="0" smtClean="0">
                <a:latin typeface="Helvetica"/>
                <a:cs typeface="Helvetica"/>
                <a:sym typeface="Wingdings" pitchFamily="2" charset="2"/>
              </a:rPr>
              <a:t>	 only </a:t>
            </a:r>
            <a:r>
              <a:rPr lang="en-US" altLang="zh-TW" b="1" dirty="0" smtClean="0">
                <a:latin typeface="Helvetica"/>
                <a:cs typeface="Helvetica"/>
                <a:sym typeface="Wingdings" pitchFamily="2" charset="2"/>
              </a:rPr>
              <a:t>those that could immediately collide with you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latin typeface="Helvetica"/>
                <a:cs typeface="Helvetica"/>
                <a:sym typeface="Wingdings" pitchFamily="2" charset="2"/>
              </a:rPr>
              <a:t>Comparison: RF coverage includes a lot more irrelevant vehicles  </a:t>
            </a:r>
            <a:r>
              <a:rPr lang="en-US" altLang="zh-TW" b="1" dirty="0" smtClean="0">
                <a:latin typeface="Helvetica"/>
                <a:cs typeface="Helvetica"/>
                <a:sym typeface="Wingdings" pitchFamily="2" charset="2"/>
              </a:rPr>
              <a:t>additional interference  less reliable</a:t>
            </a:r>
            <a:endParaRPr lang="zh-TW" altLang="en-US" b="1" dirty="0">
              <a:latin typeface="Helvetica"/>
              <a:cs typeface="Helvetica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7078574" y="2040969"/>
            <a:ext cx="1340432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RF Coverage</a:t>
            </a:r>
            <a:endParaRPr lang="zh-TW" altLang="en-US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3059832" y="3167455"/>
            <a:ext cx="1510350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VLC Coverage</a:t>
            </a:r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45286" y="1923677"/>
            <a:ext cx="3988530" cy="95410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Automatic interference filtering with VLC</a:t>
            </a:r>
            <a:r>
              <a:rPr lang="en-US" altLang="zh-TW" b="1" dirty="0" smtClean="0">
                <a:sym typeface="Wingdings" pitchFamily="2" charset="2"/>
              </a:rPr>
              <a:t> </a:t>
            </a:r>
            <a:br>
              <a:rPr lang="en-US" altLang="zh-TW" b="1" dirty="0" smtClean="0">
                <a:sym typeface="Wingdings" pitchFamily="2" charset="2"/>
              </a:rPr>
            </a:br>
            <a:r>
              <a:rPr lang="en-US" altLang="zh-TW" b="1" dirty="0" smtClean="0">
                <a:sym typeface="Wingdings" pitchFamily="2" charset="2"/>
              </a:rPr>
              <a:t> </a:t>
            </a:r>
            <a:r>
              <a:rPr lang="en-US" altLang="zh-TW" b="1" dirty="0" smtClean="0"/>
              <a:t>Zero</a:t>
            </a:r>
            <a:r>
              <a:rPr lang="en-US" altLang="zh-TW" dirty="0" smtClean="0"/>
              <a:t> delay + </a:t>
            </a:r>
            <a:r>
              <a:rPr lang="en-US" altLang="zh-TW" b="1" dirty="0"/>
              <a:t>z</a:t>
            </a:r>
            <a:r>
              <a:rPr lang="en-US" altLang="zh-TW" b="1" dirty="0" smtClean="0"/>
              <a:t>ero</a:t>
            </a:r>
            <a:r>
              <a:rPr lang="en-US" altLang="zh-TW" dirty="0" smtClean="0"/>
              <a:t> overhead</a:t>
            </a:r>
            <a:br>
              <a:rPr lang="en-US" altLang="zh-TW" dirty="0" smtClean="0"/>
            </a:br>
            <a:r>
              <a:rPr lang="en-US" altLang="zh-TW" b="1" dirty="0" smtClean="0">
                <a:sym typeface="Wingdings" pitchFamily="2" charset="2"/>
              </a:rPr>
              <a:t></a:t>
            </a:r>
            <a:r>
              <a:rPr lang="en-US" altLang="zh-TW" dirty="0" smtClean="0">
                <a:sym typeface="Wingdings" pitchFamily="2" charset="2"/>
              </a:rPr>
              <a:t> </a:t>
            </a:r>
            <a:r>
              <a:rPr lang="en-US" altLang="zh-TW" b="1" dirty="0" smtClean="0">
                <a:sym typeface="Wingdings" pitchFamily="2" charset="2"/>
              </a:rPr>
              <a:t>Always scalable to density &amp; speed*!</a:t>
            </a:r>
            <a:endParaRPr lang="en-US" altLang="zh-TW" b="1" dirty="0" smtClean="0"/>
          </a:p>
        </p:txBody>
      </p:sp>
      <p:sp>
        <p:nvSpPr>
          <p:cNvPr id="78" name="矩形 77"/>
          <p:cNvSpPr/>
          <p:nvPr/>
        </p:nvSpPr>
        <p:spPr>
          <a:xfrm>
            <a:off x="-36512" y="4717182"/>
            <a:ext cx="86409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900" dirty="0" smtClean="0"/>
              <a:t>*S.-H. You, O. Shih, N. </a:t>
            </a:r>
            <a:r>
              <a:rPr lang="en-US" altLang="zh-TW" sz="900" dirty="0" err="1" smtClean="0"/>
              <a:t>Wisitpongphan</a:t>
            </a:r>
            <a:r>
              <a:rPr lang="en-US" altLang="zh-TW" sz="900" dirty="0" smtClean="0"/>
              <a:t>, H.-M. Tsai, and R. D. Roberts, “Smart </a:t>
            </a:r>
            <a:r>
              <a:rPr lang="en-US" altLang="zh-TW" sz="900" dirty="0"/>
              <a:t>Automotive Lighting for Vehicle </a:t>
            </a:r>
            <a:r>
              <a:rPr lang="en-US" altLang="zh-TW" sz="900" dirty="0" smtClean="0"/>
              <a:t>Safety,” IEEE Communications, </a:t>
            </a:r>
            <a:r>
              <a:rPr lang="en-US" altLang="zh-TW" sz="900" dirty="0"/>
              <a:t>vol.51, no.12, pp. 50-59, December 2013.</a:t>
            </a:r>
            <a:endParaRPr lang="zh-TW" altLang="en-US" sz="900" dirty="0"/>
          </a:p>
        </p:txBody>
      </p:sp>
      <p:sp>
        <p:nvSpPr>
          <p:cNvPr id="27" name="圓角矩形 26"/>
          <p:cNvSpPr/>
          <p:nvPr/>
        </p:nvSpPr>
        <p:spPr>
          <a:xfrm>
            <a:off x="6876256" y="25400"/>
            <a:ext cx="2267744" cy="41151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</a:t>
            </a:r>
            <a:r>
              <a:rPr lang="en-US" altLang="zh-TW" sz="2800" dirty="0" smtClean="0">
                <a:solidFill>
                  <a:srgbClr val="000000"/>
                </a:solidFill>
                <a:latin typeface="Rockwell"/>
                <a:cs typeface="Rockwell"/>
              </a:rPr>
              <a:t>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36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9" grpId="0" animBg="1"/>
      <p:bldP spid="79" grpId="0" animBg="1"/>
      <p:bldP spid="80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>
                <a:solidFill>
                  <a:srgbClr val="000000"/>
                </a:solidFill>
                <a:latin typeface="Rockwell"/>
                <a:cs typeface="Rockwell"/>
              </a:rPr>
              <a:t>Highly Directional Transmission</a:t>
            </a:r>
            <a:endParaRPr lang="zh-TW" altLang="en-US" sz="2400" dirty="0">
              <a:solidFill>
                <a:srgbClr val="000000"/>
              </a:solidFill>
              <a:latin typeface="Rockwell"/>
              <a:cs typeface="Rockwell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643338"/>
          </a:xfrm>
        </p:spPr>
        <p:txBody>
          <a:bodyPr>
            <a:normAutofit/>
          </a:bodyPr>
          <a:lstStyle/>
          <a:p>
            <a:pPr marL="223180" indent="0">
              <a:buNone/>
            </a:pPr>
            <a:r>
              <a:rPr lang="en-US" altLang="zh-TW" dirty="0" smtClean="0">
                <a:latin typeface="Helvetica"/>
                <a:cs typeface="Helvetica"/>
              </a:rPr>
              <a:t>Easily regulated output radiation pattern</a:t>
            </a:r>
            <a:br>
              <a:rPr lang="en-US" altLang="zh-TW" dirty="0" smtClean="0">
                <a:latin typeface="Helvetica"/>
                <a:cs typeface="Helvetica"/>
              </a:rPr>
            </a:br>
            <a:r>
              <a:rPr lang="en-US" altLang="zh-TW" dirty="0" smtClean="0">
                <a:latin typeface="Helvetica"/>
                <a:cs typeface="Helvetica"/>
                <a:sym typeface="Wingdings"/>
              </a:rPr>
              <a:t></a:t>
            </a:r>
            <a:r>
              <a:rPr lang="en-US" altLang="zh-TW" dirty="0" smtClean="0">
                <a:latin typeface="Helvetica"/>
                <a:cs typeface="Helvetica"/>
              </a:rPr>
              <a:t>Highly directional transmission with minimal leakage</a:t>
            </a:r>
          </a:p>
          <a:p>
            <a:pPr marL="680380" indent="-457200">
              <a:buFont typeface="+mj-lt"/>
              <a:buAutoNum type="arabicPeriod"/>
            </a:pPr>
            <a:endParaRPr lang="en-US" altLang="zh-TW" dirty="0"/>
          </a:p>
          <a:p>
            <a:pPr marL="680380" indent="-457200">
              <a:buFont typeface="+mj-lt"/>
              <a:buAutoNum type="arabicPeriod"/>
            </a:pPr>
            <a:endParaRPr lang="en-US" altLang="zh-TW" dirty="0" smtClean="0"/>
          </a:p>
          <a:p>
            <a:pPr marL="680380" indent="-457200">
              <a:buFont typeface="+mj-lt"/>
              <a:buAutoNum type="arabicPeriod"/>
            </a:pPr>
            <a:endParaRPr lang="en-US" altLang="zh-TW" dirty="0"/>
          </a:p>
          <a:p>
            <a:pPr marL="680380" indent="-457200">
              <a:buFont typeface="+mj-lt"/>
              <a:buAutoNum type="arabicPeriod"/>
            </a:pPr>
            <a:endParaRPr lang="en-US" altLang="zh-TW" dirty="0" smtClean="0"/>
          </a:p>
          <a:p>
            <a:pPr marL="223180" indent="0">
              <a:buNone/>
            </a:pPr>
            <a:endParaRPr lang="en-US" altLang="zh-TW" dirty="0"/>
          </a:p>
          <a:p>
            <a:pPr marL="223180" indent="0">
              <a:buNone/>
            </a:pPr>
            <a:endParaRPr lang="en-US" altLang="zh-TW" dirty="0"/>
          </a:p>
          <a:p>
            <a:pPr marL="680380" indent="-457200">
              <a:buFont typeface="+mj-lt"/>
              <a:buAutoNum type="arabicPeriod"/>
            </a:pPr>
            <a:endParaRPr lang="en-US" altLang="zh-TW" dirty="0" smtClean="0"/>
          </a:p>
          <a:p>
            <a:pPr marL="680380" indent="-457200">
              <a:buFont typeface="+mj-lt"/>
              <a:buAutoNum type="arabicPeriod"/>
            </a:pPr>
            <a:endParaRPr lang="en-US" altLang="zh-TW" dirty="0"/>
          </a:p>
          <a:p>
            <a:pPr marL="680380" indent="-457200">
              <a:buFont typeface="+mj-lt"/>
              <a:buAutoNum type="arabicPeriod"/>
            </a:pPr>
            <a:endParaRPr lang="en-US" altLang="zh-TW" dirty="0" smtClean="0"/>
          </a:p>
          <a:p>
            <a:pPr marL="680380" indent="-457200">
              <a:buFont typeface="+mj-lt"/>
              <a:buAutoNum type="arabicPeriod"/>
            </a:pPr>
            <a:endParaRPr lang="en-US" altLang="zh-TW" dirty="0" smtClean="0"/>
          </a:p>
          <a:p>
            <a:pPr marL="680380" indent="-457200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b="15407"/>
          <a:stretch/>
        </p:blipFill>
        <p:spPr>
          <a:xfrm>
            <a:off x="899592" y="1515698"/>
            <a:ext cx="2448272" cy="134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4" y="3075806"/>
            <a:ext cx="2475748" cy="13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57" y="1337648"/>
            <a:ext cx="3543431" cy="224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5560964" y="1626935"/>
            <a:ext cx="160332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dirty="0" smtClean="0"/>
              <a:t>Scooter Tail Light</a:t>
            </a:r>
          </a:p>
          <a:p>
            <a:r>
              <a:rPr lang="en-US" altLang="zh-TW" sz="1600" dirty="0" smtClean="0"/>
              <a:t>Radiation Pattern</a:t>
            </a:r>
            <a:endParaRPr lang="zh-TW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5027357" y="3141793"/>
            <a:ext cx="636347" cy="3040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T</a:t>
            </a:r>
            <a:r>
              <a:rPr lang="en-US" altLang="zh-TW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846145" y="3723878"/>
            <a:ext cx="328767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1600" dirty="0" smtClean="0"/>
              <a:t>Safety regulation specifies the minimum light intensity (at 30.48 m) within 20 degrees of irradiance angle.</a:t>
            </a:r>
            <a:endParaRPr lang="zh-TW" altLang="en-US" sz="16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79862"/>
            <a:ext cx="1800199" cy="88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0" y="46045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dirty="0"/>
              <a:t>W. </a:t>
            </a:r>
            <a:r>
              <a:rPr lang="en-US" altLang="zh-TW" sz="900" dirty="0" err="1"/>
              <a:t>Viriyasitavat</a:t>
            </a:r>
            <a:r>
              <a:rPr lang="en-US" altLang="zh-TW" sz="900" dirty="0"/>
              <a:t>, S.-H. Yu, and H.-M. Tsai, “Short Paper: Channel Model for Visible Light Communications using Off-the-shelf Scooter Taillight,” in Proc. IEEE Vehicular Networking Conference, pp. 170-173, Boston, United States, December 2013.</a:t>
            </a:r>
            <a:endParaRPr lang="zh-TW" altLang="en-US" sz="900" dirty="0"/>
          </a:p>
        </p:txBody>
      </p:sp>
      <p:sp>
        <p:nvSpPr>
          <p:cNvPr id="14" name="投影片編號版面配置區 2"/>
          <p:cNvSpPr txBox="1">
            <a:spLocks/>
          </p:cNvSpPr>
          <p:nvPr/>
        </p:nvSpPr>
        <p:spPr>
          <a:xfrm>
            <a:off x="8604448" y="4869657"/>
            <a:ext cx="5417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788E1-130C-44F5-BC6D-0C2E599CE21C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6876256" y="25400"/>
            <a:ext cx="2267744" cy="41151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</a:t>
            </a:r>
            <a:r>
              <a:rPr lang="en-US" altLang="zh-TW" sz="2800" dirty="0" smtClean="0">
                <a:solidFill>
                  <a:srgbClr val="000000"/>
                </a:solidFill>
                <a:latin typeface="Rockwell"/>
                <a:cs typeface="Rockwell"/>
              </a:rPr>
              <a:t>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3788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  <p:bldP spid="13" grpId="0" animBg="1"/>
      <p:bldP spid="12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Simultaneous Transmissions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/>
              <a:t>Lights occupy disjoint sets of </a:t>
            </a:r>
            <a:r>
              <a:rPr lang="en-US" altLang="zh-TW" dirty="0" smtClean="0"/>
              <a:t>pixels (</a:t>
            </a:r>
            <a:r>
              <a:rPr lang="en-US" altLang="zh-TW" dirty="0"/>
              <a:t>except when very far away: &gt; 1km)</a:t>
            </a:r>
          </a:p>
          <a:p>
            <a:pPr>
              <a:buFontTx/>
              <a:buChar char="−"/>
            </a:pPr>
            <a:r>
              <a:rPr lang="en-US" altLang="zh-TW" dirty="0"/>
              <a:t>Simultaneous transmissions </a:t>
            </a:r>
            <a:r>
              <a:rPr lang="en-US" altLang="zh-TW" dirty="0" smtClean="0"/>
              <a:t>with </a:t>
            </a:r>
            <a:r>
              <a:rPr lang="en-US" altLang="zh-TW" dirty="0"/>
              <a:t>no collision, interference, and access delay</a:t>
            </a:r>
          </a:p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6876256" y="33867"/>
            <a:ext cx="2267744" cy="54868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</a:t>
            </a:r>
            <a:r>
              <a:rPr lang="en-US" altLang="zh-TW" sz="2800" dirty="0" smtClean="0">
                <a:solidFill>
                  <a:srgbClr val="000000"/>
                </a:solidFill>
                <a:latin typeface="Rockwell"/>
                <a:cs typeface="Rockwell"/>
              </a:rPr>
              <a:t>1</a:t>
            </a:r>
            <a:endParaRPr lang="zh-TW" altLang="en-US" sz="2800" dirty="0"/>
          </a:p>
        </p:txBody>
      </p:sp>
      <p:pic>
        <p:nvPicPr>
          <p:cNvPr id="5" name="內容版面配置區 5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5516" r="6789" b="9718"/>
          <a:stretch/>
        </p:blipFill>
        <p:spPr>
          <a:xfrm>
            <a:off x="2195736" y="1935879"/>
            <a:ext cx="4824536" cy="27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  <a:latin typeface="Rockwell"/>
                <a:cs typeface="Rockwell"/>
              </a:rPr>
              <a:t>Talking Pixels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/>
              <a:t>Computer vision: </a:t>
            </a:r>
            <a:br>
              <a:rPr lang="en-US" altLang="zh-TW" dirty="0"/>
            </a:br>
            <a:r>
              <a:rPr lang="en-US" altLang="zh-TW" dirty="0"/>
              <a:t>associate pixels with information (distance) and context</a:t>
            </a:r>
          </a:p>
          <a:p>
            <a:pPr>
              <a:buFontTx/>
              <a:buChar char="−"/>
            </a:pPr>
            <a:r>
              <a:rPr lang="en-US" altLang="zh-TW" dirty="0"/>
              <a:t>V2LC: direct association </a:t>
            </a:r>
            <a:r>
              <a:rPr lang="en-US" altLang="zh-TW" dirty="0" smtClean="0"/>
              <a:t>-Information </a:t>
            </a:r>
            <a:r>
              <a:rPr lang="en-US" altLang="zh-TW" dirty="0"/>
              <a:t>directly comes from the pixels!</a:t>
            </a:r>
          </a:p>
          <a:p>
            <a:pPr>
              <a:buFontTx/>
              <a:buChar char="−"/>
            </a:pPr>
            <a:r>
              <a:rPr lang="en-US" altLang="zh-TW" dirty="0"/>
              <a:t>Photogrammetry: sub-meter accuracy for positioning</a:t>
            </a:r>
          </a:p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6876256" y="33867"/>
            <a:ext cx="2267744" cy="54868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2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30277"/>
            <a:ext cx="3096344" cy="20576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96" y="2959986"/>
            <a:ext cx="1282251" cy="8089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13798" y="3630477"/>
            <a:ext cx="169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 dirty="0" err="1" smtClean="0"/>
              <a:t>www.ionroad.com</a:t>
            </a:r>
            <a:endParaRPr kumimoji="1"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374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Low-Cost Transmitter: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Pervasive </a:t>
            </a:r>
            <a:r>
              <a:rPr lang="en-US" altLang="zh-TW" dirty="0"/>
              <a:t>Existence of </a:t>
            </a:r>
            <a:r>
              <a:rPr lang="en-US" altLang="zh-TW" dirty="0" smtClean="0"/>
              <a:t>Automotive </a:t>
            </a:r>
            <a:r>
              <a:rPr lang="en-US" altLang="zh-TW" dirty="0"/>
              <a:t>LED lights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/>
              <a:t>Low Cost: LED lights already used extensively for vehicles</a:t>
            </a:r>
          </a:p>
          <a:p>
            <a:pPr>
              <a:buFontTx/>
              <a:buChar char="−"/>
            </a:pPr>
            <a:r>
              <a:rPr lang="en-US" altLang="zh-TW" dirty="0"/>
              <a:t>Extremely simple driver circuit: USD$2 microcontroller</a:t>
            </a:r>
          </a:p>
          <a:p>
            <a:pPr>
              <a:buFontTx/>
              <a:buChar char="−"/>
            </a:pPr>
            <a:r>
              <a:rPr lang="en-US" altLang="zh-TW" dirty="0"/>
              <a:t>Aftermarket product is feasible: </a:t>
            </a:r>
            <a:r>
              <a:rPr lang="en-US" altLang="zh-TW" dirty="0" smtClean="0"/>
              <a:t>driver </a:t>
            </a:r>
            <a:r>
              <a:rPr lang="en-US" altLang="zh-TW" dirty="0"/>
              <a:t>module and/or light module</a:t>
            </a:r>
          </a:p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6866727" y="0"/>
            <a:ext cx="2267744" cy="54868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3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69" y="2283718"/>
            <a:ext cx="1635648" cy="11558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325" y="3433546"/>
            <a:ext cx="1649625" cy="12372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r="10694"/>
          <a:stretch/>
        </p:blipFill>
        <p:spPr>
          <a:xfrm>
            <a:off x="3419872" y="2283718"/>
            <a:ext cx="1810078" cy="13473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269" y="3435846"/>
            <a:ext cx="1855829" cy="123721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l="14479" t="11161" r="8459" b="8250"/>
          <a:stretch/>
        </p:blipFill>
        <p:spPr>
          <a:xfrm>
            <a:off x="6044712" y="2915776"/>
            <a:ext cx="1335600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Vehicular </a:t>
            </a:r>
            <a:r>
              <a:rPr lang="en-US" dirty="0" smtClean="0"/>
              <a:t>Visible </a:t>
            </a:r>
            <a:r>
              <a:rPr lang="en-US" dirty="0"/>
              <a:t>Light Communications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643338"/>
          </a:xfrm>
        </p:spPr>
        <p:txBody>
          <a:bodyPr/>
          <a:lstStyle/>
          <a:p>
            <a:pPr lvl="0"/>
            <a:r>
              <a:rPr lang="en-US" dirty="0" err="1"/>
              <a:t>IoV</a:t>
            </a:r>
            <a:r>
              <a:rPr lang="en-US" dirty="0"/>
              <a:t>: Cooperation between </a:t>
            </a:r>
            <a:r>
              <a:rPr lang="en-US" dirty="0" smtClean="0"/>
              <a:t>Vehicles</a:t>
            </a:r>
          </a:p>
          <a:p>
            <a:pPr lvl="1"/>
            <a:r>
              <a:rPr lang="en-US" dirty="0"/>
              <a:t>Building Roads: No Moore’s Law </a:t>
            </a:r>
            <a:r>
              <a:rPr lang="en-US" dirty="0" smtClean="0"/>
              <a:t>Here</a:t>
            </a:r>
            <a:endParaRPr lang="en-US" dirty="0"/>
          </a:p>
          <a:p>
            <a:pPr lvl="1"/>
            <a:r>
              <a:rPr lang="en-US" dirty="0"/>
              <a:t>Increase Road and Energy Efficiency</a:t>
            </a:r>
            <a:endParaRPr lang="en-US" dirty="0" smtClean="0"/>
          </a:p>
          <a:p>
            <a:pPr lvl="0"/>
            <a:r>
              <a:rPr lang="en-US" dirty="0"/>
              <a:t>Challenges: V2V </a:t>
            </a:r>
            <a:r>
              <a:rPr lang="en-US" dirty="0" smtClean="0"/>
              <a:t>Communications</a:t>
            </a:r>
          </a:p>
          <a:p>
            <a:pPr lvl="1"/>
            <a:r>
              <a:rPr lang="en-US" altLang="zh-TW" dirty="0"/>
              <a:t>Challenge 1: Density and </a:t>
            </a:r>
            <a:r>
              <a:rPr lang="en-US" altLang="zh-TW" dirty="0" smtClean="0"/>
              <a:t>Speed</a:t>
            </a:r>
          </a:p>
          <a:p>
            <a:pPr lvl="1"/>
            <a:r>
              <a:rPr lang="en-US" altLang="zh-TW" dirty="0"/>
              <a:t>Challenge 2:Who is Speaking</a:t>
            </a:r>
            <a:r>
              <a:rPr lang="en-US" altLang="zh-TW" dirty="0" smtClean="0"/>
              <a:t>?</a:t>
            </a:r>
          </a:p>
          <a:p>
            <a:pPr lvl="1"/>
            <a:r>
              <a:rPr lang="en-US" altLang="zh-TW" dirty="0"/>
              <a:t>Challenge 3: Cost and Benefit</a:t>
            </a:r>
          </a:p>
          <a:p>
            <a:pPr lvl="0"/>
            <a:r>
              <a:rPr lang="en-US" dirty="0" smtClean="0"/>
              <a:t>Vehicular Visible </a:t>
            </a:r>
            <a:r>
              <a:rPr lang="en-US" dirty="0"/>
              <a:t>Light </a:t>
            </a:r>
            <a:r>
              <a:rPr lang="en-US" dirty="0" smtClean="0"/>
              <a:t>Communications</a:t>
            </a:r>
          </a:p>
          <a:p>
            <a:pPr lvl="1"/>
            <a:r>
              <a:rPr lang="en-US" altLang="zh-TW" dirty="0"/>
              <a:t>Keep the Light’s Original Function</a:t>
            </a:r>
          </a:p>
          <a:p>
            <a:pPr lvl="1"/>
            <a:r>
              <a:rPr lang="en-US" altLang="zh-TW" dirty="0"/>
              <a:t>Receiver Options</a:t>
            </a:r>
          </a:p>
          <a:p>
            <a:pPr lvl="1"/>
            <a:r>
              <a:rPr lang="en-US" altLang="zh-TW" dirty="0"/>
              <a:t>V2LC for Scooter </a:t>
            </a:r>
            <a:r>
              <a:rPr lang="en-US" altLang="zh-TW" dirty="0" smtClean="0"/>
              <a:t>Safety</a:t>
            </a:r>
            <a:endParaRPr lang="en-US" dirty="0" smtClean="0"/>
          </a:p>
          <a:p>
            <a:pPr lvl="0"/>
            <a:r>
              <a:rPr lang="en-US" dirty="0"/>
              <a:t>Conclusion</a:t>
            </a:r>
          </a:p>
          <a:p>
            <a:pPr lvl="1"/>
            <a:endParaRPr lang="en-US" altLang="zh-TW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Low-Cost Receiver: Cameras </a:t>
            </a:r>
            <a:r>
              <a:rPr lang="en-US" altLang="zh-TW" dirty="0" smtClean="0"/>
              <a:t>Everywhere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/>
              <a:t>Low cost: cameras already exist in many cars</a:t>
            </a:r>
          </a:p>
          <a:p>
            <a:pPr>
              <a:buFontTx/>
              <a:buChar char="−"/>
            </a:pPr>
            <a:r>
              <a:rPr lang="en-US" altLang="zh-TW" dirty="0"/>
              <a:t>Aftermarket product is feasible: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App download for mobile devices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 err="1"/>
              <a:t>WiFi</a:t>
            </a:r>
            <a:r>
              <a:rPr lang="en-US" altLang="zh-TW" dirty="0"/>
              <a:t>/Bluetooth link to light module</a:t>
            </a:r>
          </a:p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6876256" y="-20538"/>
            <a:ext cx="2267744" cy="54868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000000"/>
                </a:solidFill>
                <a:latin typeface="Rockwell"/>
                <a:cs typeface="Rockwell"/>
              </a:rPr>
              <a:t>Challenge 3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9" t="9863" r="32389" b="24136"/>
          <a:stretch/>
        </p:blipFill>
        <p:spPr>
          <a:xfrm>
            <a:off x="7034638" y="1154502"/>
            <a:ext cx="1753786" cy="24036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021692"/>
            <a:ext cx="1754935" cy="349427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21760" y="3565977"/>
            <a:ext cx="3166664" cy="692961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321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64275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96413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285513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r>
              <a:rPr lang="en-US" sz="2000" b="1" dirty="0" err="1" smtClean="0">
                <a:solidFill>
                  <a:srgbClr val="FFFFFF"/>
                </a:solidFill>
                <a:latin typeface="Rockwell"/>
                <a:cs typeface="Rockwell"/>
              </a:rPr>
              <a:t>Luxgen’s</a:t>
            </a:r>
            <a:r>
              <a:rPr lang="en-US" sz="2000" b="1" dirty="0" smtClean="0">
                <a:solidFill>
                  <a:srgbClr val="FFFFFF"/>
                </a:solidFill>
                <a:latin typeface="Rockwell"/>
                <a:cs typeface="Rockwell"/>
              </a:rPr>
              <a:t> Eagle View+</a:t>
            </a:r>
          </a:p>
          <a:p>
            <a:pPr algn="r"/>
            <a:r>
              <a:rPr lang="en-US" sz="1600" b="1" dirty="0" smtClean="0">
                <a:solidFill>
                  <a:srgbClr val="FFFFFF"/>
                </a:solidFill>
                <a:latin typeface="Rockwell"/>
                <a:ea typeface="ヒラギノ明朝 ProN W3" charset="0"/>
                <a:cs typeface="Rockwell"/>
                <a:sym typeface="Baskerville" charset="0"/>
              </a:rPr>
              <a:t>360 degree vision coverage</a:t>
            </a:r>
            <a:endParaRPr lang="en-US" sz="1800" dirty="0">
              <a:solidFill>
                <a:srgbClr val="FFFFFF"/>
              </a:solidFill>
              <a:latin typeface="Rockwell"/>
              <a:ea typeface="ヒラギノ明朝 ProN W3" charset="0"/>
              <a:cs typeface="Rockwell"/>
              <a:sym typeface="Baskerville" charset="0"/>
            </a:endParaRPr>
          </a:p>
        </p:txBody>
      </p:sp>
      <p:pic>
        <p:nvPicPr>
          <p:cNvPr id="8" name="Picture 2" descr="http://www.digitaltrends.com/wp-content/uploads/2012/09/camera_her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88357"/>
            <a:ext cx="2448272" cy="151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 err="1"/>
              <a:t>IoV</a:t>
            </a:r>
            <a:r>
              <a:rPr lang="en-US" altLang="zh-TW" dirty="0"/>
              <a:t> creates new opportunities for both new applications and huge performance improvements</a:t>
            </a:r>
          </a:p>
          <a:p>
            <a:pPr>
              <a:buFontTx/>
              <a:buChar char="−"/>
            </a:pPr>
            <a:r>
              <a:rPr lang="en-US" altLang="zh-TW" dirty="0"/>
              <a:t>New challenges need to be addressed: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Vehicle density and speed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Association of information and identity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Market penetration</a:t>
            </a:r>
          </a:p>
          <a:p>
            <a:pPr>
              <a:buFontTx/>
              <a:buChar char="−"/>
            </a:pPr>
            <a:r>
              <a:rPr lang="en-US" altLang="zh-TW" dirty="0"/>
              <a:t>V2LC: new solution for vehicular communications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Reliable “point-to-point” V2V communications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Direct association of information and pixels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Low-cost system design with aftermarket product options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9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11504" b="13422"/>
          <a:stretch/>
        </p:blipFill>
        <p:spPr>
          <a:xfrm>
            <a:off x="0" y="326205"/>
            <a:ext cx="9184634" cy="447779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809159" y="4529344"/>
            <a:ext cx="4334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http://</a:t>
            </a:r>
            <a:r>
              <a:rPr kumimoji="1" lang="en-US" altLang="zh-TW" sz="1100" dirty="0" err="1"/>
              <a:t>www.forcegt.com</a:t>
            </a:r>
            <a:r>
              <a:rPr kumimoji="1" lang="en-US" altLang="zh-TW" sz="1100" dirty="0"/>
              <a:t>/</a:t>
            </a:r>
            <a:r>
              <a:rPr kumimoji="1" lang="en-US" altLang="zh-TW" sz="1100" dirty="0" err="1"/>
              <a:t>wp</a:t>
            </a:r>
            <a:r>
              <a:rPr kumimoji="1" lang="en-US" altLang="zh-TW" sz="1100" dirty="0"/>
              <a:t>-content/uploads/2012/09/volvo_road_train-11.jpg</a:t>
            </a:r>
            <a:endParaRPr kumimoji="1" lang="zh-TW" altLang="en-US" sz="1100" dirty="0"/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547664" y="141480"/>
            <a:ext cx="7596336" cy="64807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kumimoji="1" lang="en-US" altLang="zh-TW" sz="3200" b="1" dirty="0" err="1">
                <a:solidFill>
                  <a:schemeClr val="bg1"/>
                </a:solidFill>
                <a:latin typeface="Rockwell"/>
                <a:cs typeface="Rockwell"/>
              </a:rPr>
              <a:t>IoV</a:t>
            </a:r>
            <a:r>
              <a:rPr kumimoji="1" lang="en-US" altLang="zh-TW" sz="3200" b="1" dirty="0">
                <a:solidFill>
                  <a:schemeClr val="bg1"/>
                </a:solidFill>
                <a:latin typeface="Rockwell"/>
                <a:cs typeface="Rockwell"/>
              </a:rPr>
              <a:t>: Cooperation between </a:t>
            </a:r>
            <a:r>
              <a:rPr kumimoji="1" lang="en-US" altLang="zh-TW" sz="3200" b="1" dirty="0" smtClean="0">
                <a:solidFill>
                  <a:schemeClr val="bg1"/>
                </a:solidFill>
                <a:latin typeface="Rockwell"/>
                <a:cs typeface="Rockwell"/>
              </a:rPr>
              <a:t>Vehicles</a:t>
            </a:r>
            <a:endParaRPr kumimoji="1" lang="zh-TW" altLang="en-US" sz="3200" b="1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2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Building Roads: No Moore’s Law Here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Wugu-Yangmei</a:t>
            </a:r>
            <a:r>
              <a:rPr lang="en-US" dirty="0"/>
              <a:t> Overpass (completed in 2013) </a:t>
            </a:r>
            <a:endParaRPr lang="en-US" dirty="0" smtClean="0"/>
          </a:p>
          <a:p>
            <a:pPr lvl="0"/>
            <a:r>
              <a:rPr lang="en-US" dirty="0" smtClean="0"/>
              <a:t>(</a:t>
            </a:r>
            <a:r>
              <a:rPr lang="en-US" dirty="0"/>
              <a:t>for Freeway No. 1 in Taiwan)</a:t>
            </a:r>
          </a:p>
          <a:p>
            <a:pPr lvl="1"/>
            <a:r>
              <a:rPr lang="en-US" dirty="0"/>
              <a:t>Cost: </a:t>
            </a:r>
            <a:r>
              <a:rPr lang="en-US" b="1" dirty="0"/>
              <a:t>3B USD </a:t>
            </a:r>
            <a:r>
              <a:rPr lang="en-US" dirty="0"/>
              <a:t>for </a:t>
            </a:r>
            <a:r>
              <a:rPr lang="en-US" b="1" dirty="0"/>
              <a:t>40</a:t>
            </a:r>
            <a:r>
              <a:rPr lang="en-US" dirty="0"/>
              <a:t> km of elevated </a:t>
            </a:r>
            <a:r>
              <a:rPr lang="en-US" dirty="0" smtClean="0"/>
              <a:t>road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most </a:t>
            </a:r>
            <a:r>
              <a:rPr lang="en-US" b="1" dirty="0"/>
              <a:t>expensive</a:t>
            </a:r>
            <a:r>
              <a:rPr lang="en-US" dirty="0"/>
              <a:t> (per unit length) in the history</a:t>
            </a:r>
          </a:p>
          <a:p>
            <a:pPr lvl="1"/>
            <a:r>
              <a:rPr lang="en-US" dirty="0"/>
              <a:t>Divert approximately </a:t>
            </a:r>
            <a:r>
              <a:rPr lang="en-US" b="1" dirty="0"/>
              <a:t>25%</a:t>
            </a:r>
            <a:r>
              <a:rPr lang="en-US" dirty="0"/>
              <a:t> of traffic from the original highway</a:t>
            </a:r>
          </a:p>
          <a:p>
            <a:pPr lvl="1"/>
            <a:r>
              <a:rPr lang="en-US" dirty="0"/>
              <a:t>Improve rush hour average speed: </a:t>
            </a:r>
            <a:endParaRPr lang="en-US" dirty="0" smtClean="0"/>
          </a:p>
          <a:p>
            <a:pPr lvl="2"/>
            <a:r>
              <a:rPr lang="en-US" b="1" dirty="0" smtClean="0"/>
              <a:t>40-50 </a:t>
            </a:r>
            <a:r>
              <a:rPr lang="en-US" b="1" dirty="0" err="1"/>
              <a:t>kmph</a:t>
            </a:r>
            <a:r>
              <a:rPr lang="en-US" b="1" dirty="0"/>
              <a:t> </a:t>
            </a:r>
            <a:r>
              <a:rPr lang="zh-TW" altLang="en-US" b="1" dirty="0" smtClean="0"/>
              <a:t>→</a:t>
            </a:r>
            <a:r>
              <a:rPr lang="en-US" b="1" dirty="0" smtClean="0"/>
              <a:t> </a:t>
            </a:r>
            <a:r>
              <a:rPr lang="en-US" b="1" dirty="0"/>
              <a:t>80-90 </a:t>
            </a:r>
            <a:r>
              <a:rPr lang="en-US" b="1" dirty="0" err="1"/>
              <a:t>kmph</a:t>
            </a:r>
            <a:endParaRPr lang="en-US" b="1" dirty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/>
          <a:stretch/>
        </p:blipFill>
        <p:spPr>
          <a:xfrm>
            <a:off x="5148064" y="2728977"/>
            <a:ext cx="2493620" cy="180209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32040" y="4603943"/>
            <a:ext cx="44378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altLang="zh-TW" sz="700" dirty="0" err="1">
                <a:solidFill>
                  <a:schemeClr val="bg1">
                    <a:lumMod val="65000"/>
                  </a:schemeClr>
                </a:solidFill>
              </a:rPr>
              <a:t>twimg.edgesuite.net</a:t>
            </a:r>
            <a:r>
              <a:rPr lang="en-US" altLang="zh-TW" sz="700" dirty="0">
                <a:solidFill>
                  <a:schemeClr val="bg1">
                    <a:lumMod val="65000"/>
                  </a:schemeClr>
                </a:solidFill>
              </a:rPr>
              <a:t>//images/</a:t>
            </a:r>
            <a:r>
              <a:rPr lang="en-US" altLang="zh-TW" sz="700" dirty="0" err="1">
                <a:solidFill>
                  <a:schemeClr val="bg1">
                    <a:lumMod val="65000"/>
                  </a:schemeClr>
                </a:solidFill>
              </a:rPr>
              <a:t>twapple</a:t>
            </a:r>
            <a:r>
              <a:rPr lang="en-US" altLang="zh-TW" sz="700" dirty="0">
                <a:solidFill>
                  <a:schemeClr val="bg1">
                    <a:lumMod val="65000"/>
                  </a:schemeClr>
                </a:solidFill>
              </a:rPr>
              <a:t>/640pix/20121217/LN06/LN06_004.jpg</a:t>
            </a:r>
            <a:endParaRPr lang="zh-TW" alt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Increase Road and Energy Efficiency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49385"/>
            <a:ext cx="8186766" cy="1982405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FontTx/>
              <a:buChar char="−"/>
            </a:pPr>
            <a:r>
              <a:rPr lang="en-US" sz="1600" dirty="0" smtClean="0"/>
              <a:t>At 100 km/h, the road surface utilization =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</a:t>
            </a:r>
          </a:p>
          <a:p>
            <a:pPr marL="285750" lvl="0" indent="-285750">
              <a:buFontTx/>
              <a:buChar char="−"/>
            </a:pPr>
            <a:r>
              <a:rPr lang="en-US" sz="1600" dirty="0" smtClean="0"/>
              <a:t>Reduce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gap </a:t>
            </a:r>
            <a:r>
              <a:rPr lang="en-US" sz="1600" dirty="0"/>
              <a:t>- Longitudinal control </a:t>
            </a:r>
            <a:r>
              <a:rPr lang="en-US" sz="1600" dirty="0" smtClean="0"/>
              <a:t>(</a:t>
            </a:r>
            <a:r>
              <a:rPr lang="en-US" sz="1600" dirty="0"/>
              <a:t>adaptive cruise control) </a:t>
            </a:r>
            <a:endParaRPr lang="en-US" sz="1600" dirty="0" smtClean="0"/>
          </a:p>
          <a:p>
            <a:pPr marL="285750" lvl="0" indent="-285750">
              <a:buFontTx/>
              <a:buChar char="−"/>
            </a:pPr>
            <a:r>
              <a:rPr lang="en-US" sz="1600" dirty="0" smtClean="0"/>
              <a:t>Reduce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 width </a:t>
            </a:r>
            <a:r>
              <a:rPr lang="en-US" sz="1600" dirty="0"/>
              <a:t>- Automatic </a:t>
            </a:r>
            <a:r>
              <a:rPr lang="en-US" sz="1600" dirty="0" smtClean="0"/>
              <a:t>steering</a:t>
            </a:r>
          </a:p>
          <a:p>
            <a:pPr marL="285750" lvl="0" indent="-285750">
              <a:buFontTx/>
              <a:buChar char="−"/>
            </a:pPr>
            <a:r>
              <a:rPr lang="en-US" sz="1600" dirty="0" smtClean="0"/>
              <a:t>Reduce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aerodynamic drag </a:t>
            </a:r>
            <a:r>
              <a:rPr lang="en-US" sz="1600" dirty="0"/>
              <a:t>- Close-formation automated platoons can save </a:t>
            </a:r>
            <a:r>
              <a:rPr lang="en-US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to 20% </a:t>
            </a:r>
            <a:r>
              <a:rPr lang="en-US" sz="1600" u="sng" dirty="0"/>
              <a:t>of total energy </a:t>
            </a:r>
            <a:r>
              <a:rPr lang="en-US" sz="1600" u="sng" dirty="0" smtClean="0"/>
              <a:t>use</a:t>
            </a:r>
          </a:p>
          <a:p>
            <a:pPr marL="285750" lvl="0" indent="-285750">
              <a:buFontTx/>
              <a:buChar char="−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</a:t>
            </a:r>
            <a:r>
              <a:rPr lang="en-US" sz="1600" dirty="0"/>
              <a:t>through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cooperation with communications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Drivers</a:t>
            </a:r>
            <a:r>
              <a:rPr lang="en-US" sz="1200" dirty="0"/>
              <a:t>’ response delays cause stop and go disturbances</a:t>
            </a:r>
          </a:p>
          <a:p>
            <a:pPr lvl="1">
              <a:buNone/>
            </a:pPr>
            <a:endParaRPr lang="en-US" sz="1200" dirty="0" smtClean="0"/>
          </a:p>
        </p:txBody>
      </p:sp>
      <p:cxnSp>
        <p:nvCxnSpPr>
          <p:cNvPr id="11" name="直線單箭頭接點 10"/>
          <p:cNvCxnSpPr/>
          <p:nvPr/>
        </p:nvCxnSpPr>
        <p:spPr bwMode="auto">
          <a:xfrm>
            <a:off x="401726" y="4313440"/>
            <a:ext cx="8742274" cy="0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矩形 31"/>
          <p:cNvSpPr/>
          <p:nvPr/>
        </p:nvSpPr>
        <p:spPr bwMode="auto">
          <a:xfrm>
            <a:off x="0" y="3037389"/>
            <a:ext cx="9144000" cy="1720057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rbel" panose="020B0503020204020204" pitchFamily="34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33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85" y="3322516"/>
            <a:ext cx="1187861" cy="5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直線單箭頭接點 33"/>
          <p:cNvCxnSpPr/>
          <p:nvPr/>
        </p:nvCxnSpPr>
        <p:spPr bwMode="auto">
          <a:xfrm>
            <a:off x="2687782" y="4038955"/>
            <a:ext cx="5906489" cy="1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直線單箭頭接點 34"/>
          <p:cNvCxnSpPr/>
          <p:nvPr/>
        </p:nvCxnSpPr>
        <p:spPr bwMode="auto">
          <a:xfrm>
            <a:off x="0" y="4276052"/>
            <a:ext cx="9144000" cy="0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6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74" y="3314605"/>
            <a:ext cx="1187861" cy="5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直線單箭頭接點 36"/>
          <p:cNvCxnSpPr/>
          <p:nvPr/>
        </p:nvCxnSpPr>
        <p:spPr bwMode="auto">
          <a:xfrm>
            <a:off x="1560451" y="4023007"/>
            <a:ext cx="1127331" cy="0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文字方塊 37"/>
          <p:cNvSpPr txBox="1"/>
          <p:nvPr/>
        </p:nvSpPr>
        <p:spPr>
          <a:xfrm>
            <a:off x="3865418" y="3376676"/>
            <a:ext cx="153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45.5 m</a:t>
            </a:r>
            <a:endParaRPr lang="zh-TW" altLang="en-US" sz="3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60451" y="4111115"/>
            <a:ext cx="10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5 m</a:t>
            </a:r>
            <a:endParaRPr lang="zh-TW" altLang="en-US" sz="3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cxnSp>
        <p:nvCxnSpPr>
          <p:cNvPr id="40" name="直線單箭頭接點 39"/>
          <p:cNvCxnSpPr/>
          <p:nvPr/>
        </p:nvCxnSpPr>
        <p:spPr bwMode="auto">
          <a:xfrm flipV="1">
            <a:off x="780307" y="3003799"/>
            <a:ext cx="0" cy="1272253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文字方塊 40"/>
          <p:cNvSpPr txBox="1"/>
          <p:nvPr/>
        </p:nvSpPr>
        <p:spPr>
          <a:xfrm rot="16200000">
            <a:off x="-264736" y="3376676"/>
            <a:ext cx="133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3.5 m</a:t>
            </a:r>
            <a:endParaRPr lang="zh-TW" altLang="en-US" sz="3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42" name="文字方塊 41"/>
          <p:cNvSpPr txBox="1"/>
          <p:nvPr/>
        </p:nvSpPr>
        <p:spPr>
          <a:xfrm rot="16200000">
            <a:off x="510293" y="3347095"/>
            <a:ext cx="133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1.8 m</a:t>
            </a:r>
            <a:endParaRPr lang="zh-TW" altLang="en-US" sz="3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cxnSp>
        <p:nvCxnSpPr>
          <p:cNvPr id="43" name="直線單箭頭接點 42"/>
          <p:cNvCxnSpPr/>
          <p:nvPr/>
        </p:nvCxnSpPr>
        <p:spPr bwMode="auto">
          <a:xfrm flipV="1">
            <a:off x="1499920" y="3306696"/>
            <a:ext cx="1" cy="605791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42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t="11758" r="11100" b="2540"/>
          <a:stretch/>
        </p:blipFill>
        <p:spPr>
          <a:xfrm>
            <a:off x="-19371" y="285750"/>
            <a:ext cx="9212400" cy="451824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773810" y="4529344"/>
            <a:ext cx="3406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chemeClr val="bg1"/>
                </a:solidFill>
              </a:rPr>
              <a:t>http://img.autonet.com.tw/news/img/2012/8/bb20802621.jpg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547664" y="141480"/>
            <a:ext cx="7596336" cy="64807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kumimoji="1" lang="en-US" altLang="zh-TW" sz="3200" b="1" dirty="0">
                <a:solidFill>
                  <a:schemeClr val="bg1"/>
                </a:solidFill>
                <a:latin typeface="Rockwell"/>
                <a:cs typeface="Rockwell"/>
              </a:rPr>
              <a:t>Challenges: V2V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5504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Challenge 1: Density and Speed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7574"/>
            <a:ext cx="8186766" cy="1982405"/>
          </a:xfrm>
          <a:prstGeom prst="rect">
            <a:avLst/>
          </a:prstGeom>
        </p:spPr>
        <p:txBody>
          <a:bodyPr/>
          <a:lstStyle/>
          <a:p>
            <a:pPr lvl="0">
              <a:buFontTx/>
              <a:buChar char="−"/>
            </a:pPr>
            <a:r>
              <a:rPr lang="en-US" dirty="0"/>
              <a:t>Range </a:t>
            </a:r>
            <a:r>
              <a:rPr lang="zh-TW" altLang="en-US" dirty="0"/>
              <a:t>→</a:t>
            </a:r>
            <a:r>
              <a:rPr lang="en-US" dirty="0" smtClean="0"/>
              <a:t>reaction </a:t>
            </a:r>
            <a:r>
              <a:rPr lang="en-US" dirty="0"/>
              <a:t>time</a:t>
            </a:r>
          </a:p>
          <a:p>
            <a:pPr lvl="0">
              <a:buFontTx/>
              <a:buChar char="−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km/h </a:t>
            </a:r>
            <a:r>
              <a:rPr lang="en-US" dirty="0"/>
              <a:t>relative </a:t>
            </a:r>
            <a:r>
              <a:rPr lang="en-US" dirty="0" smtClean="0"/>
              <a:t>speed</a:t>
            </a:r>
            <a:r>
              <a:rPr lang="zh-TW" altLang="en-US" dirty="0" smtClean="0"/>
              <a:t>　</a:t>
            </a:r>
            <a:r>
              <a:rPr lang="en-US" dirty="0" smtClean="0"/>
              <a:t>100 </a:t>
            </a:r>
            <a:r>
              <a:rPr lang="en-US" dirty="0"/>
              <a:t>m = 1.8 s @ 200 </a:t>
            </a:r>
            <a:r>
              <a:rPr lang="en-US" dirty="0" smtClean="0"/>
              <a:t>km/h</a:t>
            </a:r>
          </a:p>
          <a:p>
            <a:pPr lvl="0">
              <a:buFontTx/>
              <a:buChar char="−"/>
            </a:pPr>
            <a:r>
              <a:rPr lang="en-US" dirty="0" smtClean="0"/>
              <a:t>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100-m</a:t>
            </a:r>
            <a:r>
              <a:rPr lang="en-US" dirty="0"/>
              <a:t> road segment can </a:t>
            </a:r>
            <a:r>
              <a:rPr lang="en-US" dirty="0" smtClean="0"/>
              <a:t>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</a:t>
            </a:r>
            <a:r>
              <a:rPr lang="en-US" dirty="0"/>
              <a:t> </a:t>
            </a:r>
            <a:r>
              <a:rPr lang="en-US" dirty="0" smtClean="0"/>
              <a:t>scooters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r>
              <a:rPr lang="en-US" dirty="0"/>
              <a:t> </a:t>
            </a:r>
            <a:r>
              <a:rPr lang="en-US" dirty="0" smtClean="0"/>
              <a:t>cars</a:t>
            </a:r>
          </a:p>
          <a:p>
            <a:pPr lvl="0">
              <a:buFontTx/>
              <a:buChar char="−"/>
            </a:pPr>
            <a:r>
              <a:rPr lang="en-US" dirty="0"/>
              <a:t>Heavy </a:t>
            </a:r>
            <a:r>
              <a:rPr lang="en-US" dirty="0" smtClean="0"/>
              <a:t>Interference</a:t>
            </a:r>
          </a:p>
          <a:p>
            <a:pPr lvl="0">
              <a:buFontTx/>
              <a:buChar char="−"/>
            </a:pPr>
            <a:r>
              <a:rPr lang="en-US" dirty="0" smtClean="0"/>
              <a:t>The need for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reliable </a:t>
            </a:r>
            <a:r>
              <a:rPr lang="en-US" dirty="0"/>
              <a:t>communications</a:t>
            </a:r>
          </a:p>
          <a:p>
            <a:pPr lvl="0"/>
            <a:endParaRPr lang="en-US" dirty="0"/>
          </a:p>
        </p:txBody>
      </p:sp>
      <p:pic>
        <p:nvPicPr>
          <p:cNvPr id="8" name="Picture 6" descr="http://upload.wikimedia.org/wikipedia/commons/c/cc/Motorcycles_in_Taipe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59897"/>
            <a:ext cx="1962789" cy="147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15335" b="13004"/>
          <a:stretch/>
        </p:blipFill>
        <p:spPr>
          <a:xfrm>
            <a:off x="5292079" y="3252920"/>
            <a:ext cx="2064013" cy="14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Challenge 2:Who is Speaking?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48692"/>
            <a:ext cx="8229600" cy="364333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 bwMode="auto">
          <a:xfrm>
            <a:off x="-108520" y="1437149"/>
            <a:ext cx="9283099" cy="2590060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orbel" panose="020B0503020204020204" pitchFamily="34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6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70481"/>
            <a:ext cx="978392" cy="4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單箭頭接點 6"/>
          <p:cNvCxnSpPr/>
          <p:nvPr/>
        </p:nvCxnSpPr>
        <p:spPr bwMode="auto">
          <a:xfrm>
            <a:off x="28518" y="2359290"/>
            <a:ext cx="9144000" cy="0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38206"/>
            <a:ext cx="915618" cy="4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/>
          <p:cNvCxnSpPr/>
          <p:nvPr/>
        </p:nvCxnSpPr>
        <p:spPr bwMode="auto">
          <a:xfrm>
            <a:off x="28518" y="3195216"/>
            <a:ext cx="9144000" cy="0"/>
          </a:xfrm>
          <a:prstGeom prst="straightConnector1">
            <a:avLst/>
          </a:prstGeom>
          <a:solidFill>
            <a:srgbClr val="4D4D4D"/>
          </a:solidFill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70481"/>
            <a:ext cx="879885" cy="4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openclipart.org/image/300px/svg_to_png/61201/simple-travel-car-top_view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6878"/>
            <a:ext cx="932783" cy="4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橢圓 11"/>
          <p:cNvSpPr/>
          <p:nvPr/>
        </p:nvSpPr>
        <p:spPr bwMode="auto">
          <a:xfrm>
            <a:off x="5399505" y="1786763"/>
            <a:ext cx="2661313" cy="2009912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4876340" y="2643160"/>
            <a:ext cx="2661313" cy="2009912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6587366" y="854488"/>
            <a:ext cx="2661313" cy="2009912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8" name="矩形圖說文字 17"/>
          <p:cNvSpPr/>
          <p:nvPr/>
        </p:nvSpPr>
        <p:spPr bwMode="auto">
          <a:xfrm>
            <a:off x="611560" y="1437149"/>
            <a:ext cx="5364926" cy="971314"/>
          </a:xfrm>
          <a:prstGeom prst="wedgeRectCallout">
            <a:avLst>
              <a:gd name="adj1" fmla="val 51294"/>
              <a:gd name="adj2" fmla="val 83130"/>
            </a:avLst>
          </a:prstGeom>
          <a:solidFill>
            <a:schemeClr val="bg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800" dirty="0" smtClean="0">
                <a:latin typeface="Calibri" panose="020F0502020204030204" pitchFamily="34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My location is (X3, Y3) and my speed is 98 mph, and </a:t>
            </a:r>
            <a:r>
              <a:rPr lang="en-US" altLang="zh-TW" sz="2800" b="1" dirty="0" smtClean="0">
                <a:latin typeface="Calibri" panose="020F0502020204030204" pitchFamily="34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I am braking</a:t>
            </a:r>
            <a:r>
              <a:rPr lang="en-US" altLang="zh-TW" sz="2800" dirty="0" smtClean="0">
                <a:latin typeface="Calibri" panose="020F0502020204030204" pitchFamily="34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.</a:t>
            </a:r>
            <a:endParaRPr kumimoji="0" lang="zh-TW" altLang="en-US" sz="2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1" name="矩形圖說文字 20"/>
          <p:cNvSpPr/>
          <p:nvPr/>
        </p:nvSpPr>
        <p:spPr bwMode="auto">
          <a:xfrm>
            <a:off x="899592" y="3795886"/>
            <a:ext cx="4176464" cy="953660"/>
          </a:xfrm>
          <a:prstGeom prst="wedgeRectCallout">
            <a:avLst>
              <a:gd name="adj1" fmla="val 57203"/>
              <a:gd name="adj2" fmla="val -70795"/>
            </a:avLst>
          </a:prstGeom>
          <a:solidFill>
            <a:schemeClr val="bg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800" dirty="0" smtClean="0">
                <a:latin typeface="Calibri" panose="020F0502020204030204" pitchFamily="34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My location is (X2, Y2) and my speed is 101 mph.</a:t>
            </a:r>
            <a:endParaRPr kumimoji="0" lang="zh-TW" altLang="en-US" sz="2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3" name="矩形圖說文字 22"/>
          <p:cNvSpPr/>
          <p:nvPr/>
        </p:nvSpPr>
        <p:spPr bwMode="auto">
          <a:xfrm>
            <a:off x="5148064" y="447039"/>
            <a:ext cx="3885739" cy="990110"/>
          </a:xfrm>
          <a:prstGeom prst="wedgeRectCallout">
            <a:avLst>
              <a:gd name="adj1" fmla="val 22931"/>
              <a:gd name="adj2" fmla="val 72523"/>
            </a:avLst>
          </a:prstGeom>
          <a:solidFill>
            <a:schemeClr val="bg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800" dirty="0" smtClean="0">
                <a:latin typeface="Calibri" panose="020F0502020204030204" pitchFamily="34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My location is (X1, Y1) and my speed is 106 mph.</a:t>
            </a:r>
            <a:endParaRPr kumimoji="0" lang="zh-TW" altLang="en-US" sz="2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613066" y="4315663"/>
            <a:ext cx="3240360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GPS Uncertainty = 5 -10 m</a:t>
            </a:r>
            <a:endParaRPr lang="zh-TW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內容版面配置區 2"/>
          <p:cNvSpPr txBox="1">
            <a:spLocks/>
          </p:cNvSpPr>
          <p:nvPr/>
        </p:nvSpPr>
        <p:spPr>
          <a:xfrm>
            <a:off x="457200" y="987574"/>
            <a:ext cx="8186766" cy="19824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Intel Clear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Intel Clear Light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Intel Clear Light" pitchFamily="34" charset="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chemeClr val="tx1"/>
                </a:solidFill>
                <a:latin typeface="Intel Clear Light" pitchFamily="34" charset="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mtClean="0"/>
              <a:t>Is the car in front of me braking?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14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9969E-6 -3.56812E-6 L 0.01564 0.1367 " pathEditMode="relative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2838E-6 -2.44671E-6 L -0.05506 -0.12627 " pathEditMode="relative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7 L 0.09483 0.09383 " pathEditMode="relative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21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Rockwell"/>
                <a:cs typeface="Rockwell"/>
              </a:rPr>
              <a:t>Challenge 3: Cost and Benefit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−"/>
            </a:pPr>
            <a:r>
              <a:rPr lang="en-US" altLang="zh-TW" dirty="0"/>
              <a:t>DSRC (IEEE 802.11p) – the current dominant standard for vehicular </a:t>
            </a:r>
            <a:r>
              <a:rPr lang="en-US" altLang="zh-TW" dirty="0" smtClean="0"/>
              <a:t>communications</a:t>
            </a:r>
          </a:p>
          <a:p>
            <a:pPr>
              <a:buFontTx/>
              <a:buChar char="−"/>
            </a:pP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altLang="zh-TW" dirty="0" smtClean="0"/>
              <a:t> </a:t>
            </a:r>
            <a:r>
              <a:rPr lang="en-US" altLang="zh-TW" dirty="0"/>
              <a:t>in vehicle products </a:t>
            </a:r>
            <a:r>
              <a:rPr lang="en-US" altLang="zh-TW" dirty="0" smtClean="0"/>
              <a:t>today</a:t>
            </a:r>
          </a:p>
          <a:p>
            <a:pPr>
              <a:buFontTx/>
              <a:buChar char="−"/>
            </a:pPr>
            <a:r>
              <a:rPr lang="en-US" altLang="zh-TW" dirty="0" smtClean="0"/>
              <a:t>Low </a:t>
            </a:r>
            <a:r>
              <a:rPr lang="en-US" altLang="zh-TW" dirty="0"/>
              <a:t>adoption incentive: </a:t>
            </a:r>
            <a:r>
              <a:rPr lang="en-US" altLang="zh-TW" u="sng" dirty="0"/>
              <a:t>where is the (day 1) </a:t>
            </a:r>
            <a:r>
              <a:rPr lang="en-US" altLang="zh-TW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</a:t>
            </a:r>
            <a:r>
              <a:rPr lang="en-US" altLang="zh-TW" u="sng" dirty="0" smtClean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u="sng" dirty="0"/>
              <a:t>Minimum market penetration rate: </a:t>
            </a:r>
            <a:r>
              <a:rPr lang="en-US" altLang="zh-TW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en-US" altLang="zh-TW" u="sng" dirty="0"/>
              <a:t/>
            </a:r>
            <a:br>
              <a:rPr lang="en-US" altLang="zh-TW" u="sng" dirty="0"/>
            </a:br>
            <a:r>
              <a:rPr lang="en-US" altLang="zh-TW" u="sng" dirty="0"/>
              <a:t>(All new cars have it </a:t>
            </a:r>
            <a:r>
              <a:rPr lang="en-US" altLang="zh-TW" u="sng" dirty="0" smtClean="0"/>
              <a:t>have </a:t>
            </a:r>
            <a:r>
              <a:rPr lang="en-US" altLang="zh-TW" u="sng" dirty="0"/>
              <a:t>to wait for </a:t>
            </a:r>
            <a:r>
              <a:rPr lang="en-US" altLang="zh-TW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years</a:t>
            </a:r>
            <a:r>
              <a:rPr lang="en-US" altLang="zh-TW" u="sng" dirty="0"/>
              <a:t>)</a:t>
            </a:r>
          </a:p>
          <a:p>
            <a:pPr>
              <a:buFontTx/>
              <a:buChar char="−"/>
            </a:pPr>
            <a:r>
              <a:rPr lang="en-US" altLang="zh-TW" dirty="0"/>
              <a:t>Low adoption incentive: </a:t>
            </a:r>
            <a:r>
              <a:rPr lang="en-US" altLang="zh-TW" u="sng" dirty="0"/>
              <a:t>high initial </a:t>
            </a:r>
            <a:r>
              <a:rPr lang="en-US" altLang="zh-TW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dirty="0"/>
              <a:t>Complexity similar to a </a:t>
            </a:r>
            <a:r>
              <a:rPr lang="en-US" altLang="zh-TW" dirty="0" err="1"/>
              <a:t>WiFi</a:t>
            </a:r>
            <a:r>
              <a:rPr lang="en-US" altLang="zh-TW" dirty="0"/>
              <a:t> radio</a:t>
            </a:r>
          </a:p>
          <a:p>
            <a:pPr lvl="1">
              <a:buFontTx/>
              <a:buChar char="•"/>
            </a:pPr>
            <a:r>
              <a:rPr lang="en-US" altLang="zh-TW" dirty="0"/>
              <a:t>But with much lower quantity, </a:t>
            </a:r>
            <a:r>
              <a:rPr lang="en-US" altLang="zh-TW" dirty="0" smtClean="0"/>
              <a:t>when </a:t>
            </a:r>
            <a:r>
              <a:rPr lang="en-US" altLang="zh-TW" dirty="0"/>
              <a:t>bootstrapping the market</a:t>
            </a:r>
          </a:p>
          <a:p>
            <a:pPr marL="0" indent="0"/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851670"/>
            <a:ext cx="1591158" cy="12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Intel Clear"/>
        <a:ea typeface="微軟正黑體"/>
        <a:cs typeface="Arial"/>
      </a:majorFont>
      <a:minorFont>
        <a:latin typeface="Intel Clear"/>
        <a:ea typeface="微軟正黑體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848</Words>
  <Application>Microsoft Office PowerPoint</Application>
  <PresentationFormat>如螢幕大小 (16:9)</PresentationFormat>
  <Paragraphs>160</Paragraphs>
  <Slides>22</Slides>
  <Notes>5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Hsin-Mu (Michael) Tsai (蔡欣穆) </vt:lpstr>
      <vt:lpstr>Vehicular Visible Light Communications</vt:lpstr>
      <vt:lpstr>PowerPoint 簡報</vt:lpstr>
      <vt:lpstr>Building Roads: No Moore’s Law Here</vt:lpstr>
      <vt:lpstr>Increase Road and Energy Efficiency</vt:lpstr>
      <vt:lpstr>PowerPoint 簡報</vt:lpstr>
      <vt:lpstr>Challenge 1: Density and Speed</vt:lpstr>
      <vt:lpstr>Challenge 2:Who is Speaking?</vt:lpstr>
      <vt:lpstr>Challenge 3: Cost and Benefit</vt:lpstr>
      <vt:lpstr>PowerPoint 簡報</vt:lpstr>
      <vt:lpstr>Vehicular Visible Light Communications</vt:lpstr>
      <vt:lpstr>Keep the Light’s Original Function</vt:lpstr>
      <vt:lpstr>Receiver Options</vt:lpstr>
      <vt:lpstr>V2LC for Scooter Safety</vt:lpstr>
      <vt:lpstr>Automatic Interference Filtering</vt:lpstr>
      <vt:lpstr>Highly Directional Transmission</vt:lpstr>
      <vt:lpstr>Simultaneous Transmissions</vt:lpstr>
      <vt:lpstr>Talking Pixels</vt:lpstr>
      <vt:lpstr>Low-Cost Transmitter:  Pervasive Existence of Automotive LED lights</vt:lpstr>
      <vt:lpstr>Low-Cost Receiver: Cameras Everywhere</vt:lpstr>
      <vt:lpstr>Conclusion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hsini</cp:lastModifiedBy>
  <cp:revision>77</cp:revision>
  <dcterms:created xsi:type="dcterms:W3CDTF">2014-05-19T02:52:41Z</dcterms:created>
  <dcterms:modified xsi:type="dcterms:W3CDTF">2014-11-10T07:33:55Z</dcterms:modified>
</cp:coreProperties>
</file>