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3" r:id="rId2"/>
  </p:sldIdLst>
  <p:sldSz cx="51120675" cy="396001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1515"/>
    <a:srgbClr val="8D181C"/>
    <a:srgbClr val="8C121F"/>
    <a:srgbClr val="9B40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583" autoAdjust="0"/>
    <p:restoredTop sz="96238" autoAdjust="0"/>
  </p:normalViewPr>
  <p:slideViewPr>
    <p:cSldViewPr snapToGrid="0">
      <p:cViewPr>
        <p:scale>
          <a:sx n="75" d="100"/>
          <a:sy n="75" d="100"/>
        </p:scale>
        <p:origin x="-16122" y="-1392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3834051" y="6480867"/>
            <a:ext cx="43452574" cy="13786732"/>
          </a:xfrm>
        </p:spPr>
        <p:txBody>
          <a:bodyPr anchor="b"/>
          <a:lstStyle>
            <a:lvl1pPr algn="ctr">
              <a:defRPr sz="33544"/>
            </a:lvl1pPr>
          </a:lstStyle>
          <a:p>
            <a:r>
              <a:rPr lang="zh-TW" altLang="en-US"/>
              <a:t>按一下以編輯母片標題樣式</a:t>
            </a:r>
            <a:endParaRPr lang="en-US" dirty="0"/>
          </a:p>
        </p:txBody>
      </p:sp>
      <p:sp>
        <p:nvSpPr>
          <p:cNvPr id="3" name="Subtitle 2"/>
          <p:cNvSpPr>
            <a:spLocks noGrp="1"/>
          </p:cNvSpPr>
          <p:nvPr>
            <p:ph type="subTitle" idx="1"/>
          </p:nvPr>
        </p:nvSpPr>
        <p:spPr>
          <a:xfrm>
            <a:off x="6390085" y="20799268"/>
            <a:ext cx="38340506" cy="9560876"/>
          </a:xfrm>
        </p:spPr>
        <p:txBody>
          <a:bodyPr/>
          <a:lstStyle>
            <a:lvl1pPr marL="0" indent="0" algn="ctr">
              <a:buNone/>
              <a:defRPr sz="13417"/>
            </a:lvl1pPr>
            <a:lvl2pPr marL="2556022" indent="0" algn="ctr">
              <a:buNone/>
              <a:defRPr sz="11181"/>
            </a:lvl2pPr>
            <a:lvl3pPr marL="5112045" indent="0" algn="ctr">
              <a:buNone/>
              <a:defRPr sz="10063"/>
            </a:lvl3pPr>
            <a:lvl4pPr marL="7668067" indent="0" algn="ctr">
              <a:buNone/>
              <a:defRPr sz="8945"/>
            </a:lvl4pPr>
            <a:lvl5pPr marL="10224089" indent="0" algn="ctr">
              <a:buNone/>
              <a:defRPr sz="8945"/>
            </a:lvl5pPr>
            <a:lvl6pPr marL="12780112" indent="0" algn="ctr">
              <a:buNone/>
              <a:defRPr sz="8945"/>
            </a:lvl6pPr>
            <a:lvl7pPr marL="15336134" indent="0" algn="ctr">
              <a:buNone/>
              <a:defRPr sz="8945"/>
            </a:lvl7pPr>
            <a:lvl8pPr marL="17892156" indent="0" algn="ctr">
              <a:buNone/>
              <a:defRPr sz="8945"/>
            </a:lvl8pPr>
            <a:lvl9pPr marL="20448179" indent="0" algn="ctr">
              <a:buNone/>
              <a:defRPr sz="8945"/>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46DE2A23-4722-4AEC-BF8A-92F303E479A2}" type="datetimeFigureOut">
              <a:rPr lang="zh-TW" altLang="en-US" smtClean="0"/>
              <a:t>2023/4/7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F861FAB-34A5-4290-8134-0D4C3C7DBE55}" type="slidenum">
              <a:rPr lang="zh-TW" altLang="en-US" smtClean="0"/>
              <a:t>‹#›</a:t>
            </a:fld>
            <a:endParaRPr lang="zh-TW" altLang="en-US"/>
          </a:p>
        </p:txBody>
      </p:sp>
    </p:spTree>
    <p:extLst>
      <p:ext uri="{BB962C8B-B14F-4D97-AF65-F5344CB8AC3E}">
        <p14:creationId xmlns:p14="http://schemas.microsoft.com/office/powerpoint/2010/main" val="1400242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6DE2A23-4722-4AEC-BF8A-92F303E479A2}" type="datetimeFigureOut">
              <a:rPr lang="zh-TW" altLang="en-US" smtClean="0"/>
              <a:t>2023/4/7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F861FAB-34A5-4290-8134-0D4C3C7DBE55}" type="slidenum">
              <a:rPr lang="zh-TW" altLang="en-US" smtClean="0"/>
              <a:t>‹#›</a:t>
            </a:fld>
            <a:endParaRPr lang="zh-TW" altLang="en-US"/>
          </a:p>
        </p:txBody>
      </p:sp>
    </p:spTree>
    <p:extLst>
      <p:ext uri="{BB962C8B-B14F-4D97-AF65-F5344CB8AC3E}">
        <p14:creationId xmlns:p14="http://schemas.microsoft.com/office/powerpoint/2010/main" val="2148895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583236" y="2108343"/>
            <a:ext cx="11022896" cy="33559329"/>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3514549" y="2108343"/>
            <a:ext cx="32429678" cy="3355932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6DE2A23-4722-4AEC-BF8A-92F303E479A2}" type="datetimeFigureOut">
              <a:rPr lang="zh-TW" altLang="en-US" smtClean="0"/>
              <a:t>2023/4/7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F861FAB-34A5-4290-8134-0D4C3C7DBE55}" type="slidenum">
              <a:rPr lang="zh-TW" altLang="en-US" smtClean="0"/>
              <a:t>‹#›</a:t>
            </a:fld>
            <a:endParaRPr lang="zh-TW" altLang="en-US"/>
          </a:p>
        </p:txBody>
      </p:sp>
    </p:spTree>
    <p:extLst>
      <p:ext uri="{BB962C8B-B14F-4D97-AF65-F5344CB8AC3E}">
        <p14:creationId xmlns:p14="http://schemas.microsoft.com/office/powerpoint/2010/main" val="85003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6DE2A23-4722-4AEC-BF8A-92F303E479A2}" type="datetimeFigureOut">
              <a:rPr lang="zh-TW" altLang="en-US" smtClean="0"/>
              <a:t>2023/4/7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F861FAB-34A5-4290-8134-0D4C3C7DBE55}" type="slidenum">
              <a:rPr lang="zh-TW" altLang="en-US" smtClean="0"/>
              <a:t>‹#›</a:t>
            </a:fld>
            <a:endParaRPr lang="zh-TW" altLang="en-US"/>
          </a:p>
        </p:txBody>
      </p:sp>
    </p:spTree>
    <p:extLst>
      <p:ext uri="{BB962C8B-B14F-4D97-AF65-F5344CB8AC3E}">
        <p14:creationId xmlns:p14="http://schemas.microsoft.com/office/powerpoint/2010/main" val="19761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3487924" y="9872559"/>
            <a:ext cx="44091582" cy="16472575"/>
          </a:xfrm>
        </p:spPr>
        <p:txBody>
          <a:bodyPr anchor="b"/>
          <a:lstStyle>
            <a:lvl1pPr>
              <a:defRPr sz="33544"/>
            </a:lvl1pPr>
          </a:lstStyle>
          <a:p>
            <a:r>
              <a:rPr lang="zh-TW" altLang="en-US"/>
              <a:t>按一下以編輯母片標題樣式</a:t>
            </a:r>
            <a:endParaRPr lang="en-US" dirty="0"/>
          </a:p>
        </p:txBody>
      </p:sp>
      <p:sp>
        <p:nvSpPr>
          <p:cNvPr id="3" name="Text Placeholder 2"/>
          <p:cNvSpPr>
            <a:spLocks noGrp="1"/>
          </p:cNvSpPr>
          <p:nvPr>
            <p:ph type="body" idx="1"/>
          </p:nvPr>
        </p:nvSpPr>
        <p:spPr>
          <a:xfrm>
            <a:off x="3487924" y="26500971"/>
            <a:ext cx="44091582" cy="8662538"/>
          </a:xfrm>
        </p:spPr>
        <p:txBody>
          <a:bodyPr/>
          <a:lstStyle>
            <a:lvl1pPr marL="0" indent="0">
              <a:buNone/>
              <a:defRPr sz="13417">
                <a:solidFill>
                  <a:schemeClr val="tx1"/>
                </a:solidFill>
              </a:defRPr>
            </a:lvl1pPr>
            <a:lvl2pPr marL="2556022" indent="0">
              <a:buNone/>
              <a:defRPr sz="11181">
                <a:solidFill>
                  <a:schemeClr val="tx1">
                    <a:tint val="75000"/>
                  </a:schemeClr>
                </a:solidFill>
              </a:defRPr>
            </a:lvl2pPr>
            <a:lvl3pPr marL="5112045" indent="0">
              <a:buNone/>
              <a:defRPr sz="10063">
                <a:solidFill>
                  <a:schemeClr val="tx1">
                    <a:tint val="75000"/>
                  </a:schemeClr>
                </a:solidFill>
              </a:defRPr>
            </a:lvl3pPr>
            <a:lvl4pPr marL="7668067" indent="0">
              <a:buNone/>
              <a:defRPr sz="8945">
                <a:solidFill>
                  <a:schemeClr val="tx1">
                    <a:tint val="75000"/>
                  </a:schemeClr>
                </a:solidFill>
              </a:defRPr>
            </a:lvl4pPr>
            <a:lvl5pPr marL="10224089" indent="0">
              <a:buNone/>
              <a:defRPr sz="8945">
                <a:solidFill>
                  <a:schemeClr val="tx1">
                    <a:tint val="75000"/>
                  </a:schemeClr>
                </a:solidFill>
              </a:defRPr>
            </a:lvl5pPr>
            <a:lvl6pPr marL="12780112" indent="0">
              <a:buNone/>
              <a:defRPr sz="8945">
                <a:solidFill>
                  <a:schemeClr val="tx1">
                    <a:tint val="75000"/>
                  </a:schemeClr>
                </a:solidFill>
              </a:defRPr>
            </a:lvl6pPr>
            <a:lvl7pPr marL="15336134" indent="0">
              <a:buNone/>
              <a:defRPr sz="8945">
                <a:solidFill>
                  <a:schemeClr val="tx1">
                    <a:tint val="75000"/>
                  </a:schemeClr>
                </a:solidFill>
              </a:defRPr>
            </a:lvl7pPr>
            <a:lvl8pPr marL="17892156" indent="0">
              <a:buNone/>
              <a:defRPr sz="8945">
                <a:solidFill>
                  <a:schemeClr val="tx1">
                    <a:tint val="75000"/>
                  </a:schemeClr>
                </a:solidFill>
              </a:defRPr>
            </a:lvl8pPr>
            <a:lvl9pPr marL="20448179" indent="0">
              <a:buNone/>
              <a:defRPr sz="8945">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46DE2A23-4722-4AEC-BF8A-92F303E479A2}" type="datetimeFigureOut">
              <a:rPr lang="zh-TW" altLang="en-US" smtClean="0"/>
              <a:t>2023/4/7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F861FAB-34A5-4290-8134-0D4C3C7DBE55}" type="slidenum">
              <a:rPr lang="zh-TW" altLang="en-US" smtClean="0"/>
              <a:t>‹#›</a:t>
            </a:fld>
            <a:endParaRPr lang="zh-TW" altLang="en-US"/>
          </a:p>
        </p:txBody>
      </p:sp>
    </p:spTree>
    <p:extLst>
      <p:ext uri="{BB962C8B-B14F-4D97-AF65-F5344CB8AC3E}">
        <p14:creationId xmlns:p14="http://schemas.microsoft.com/office/powerpoint/2010/main" val="1943936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3514546" y="10541716"/>
            <a:ext cx="21726287" cy="25125956"/>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25879842" y="10541716"/>
            <a:ext cx="21726287" cy="25125956"/>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46DE2A23-4722-4AEC-BF8A-92F303E479A2}" type="datetimeFigureOut">
              <a:rPr lang="zh-TW" altLang="en-US" smtClean="0"/>
              <a:t>2023/4/7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F861FAB-34A5-4290-8134-0D4C3C7DBE55}" type="slidenum">
              <a:rPr lang="zh-TW" altLang="en-US" smtClean="0"/>
              <a:t>‹#›</a:t>
            </a:fld>
            <a:endParaRPr lang="zh-TW" altLang="en-US"/>
          </a:p>
        </p:txBody>
      </p:sp>
    </p:spTree>
    <p:extLst>
      <p:ext uri="{BB962C8B-B14F-4D97-AF65-F5344CB8AC3E}">
        <p14:creationId xmlns:p14="http://schemas.microsoft.com/office/powerpoint/2010/main" val="2976245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3521205" y="2108352"/>
            <a:ext cx="44091582" cy="7654206"/>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3521211" y="9707549"/>
            <a:ext cx="21626438" cy="4757520"/>
          </a:xfrm>
        </p:spPr>
        <p:txBody>
          <a:bodyPr anchor="b"/>
          <a:lstStyle>
            <a:lvl1pPr marL="0" indent="0">
              <a:buNone/>
              <a:defRPr sz="13417" b="1"/>
            </a:lvl1pPr>
            <a:lvl2pPr marL="2556022" indent="0">
              <a:buNone/>
              <a:defRPr sz="11181" b="1"/>
            </a:lvl2pPr>
            <a:lvl3pPr marL="5112045" indent="0">
              <a:buNone/>
              <a:defRPr sz="10063" b="1"/>
            </a:lvl3pPr>
            <a:lvl4pPr marL="7668067" indent="0">
              <a:buNone/>
              <a:defRPr sz="8945" b="1"/>
            </a:lvl4pPr>
            <a:lvl5pPr marL="10224089" indent="0">
              <a:buNone/>
              <a:defRPr sz="8945" b="1"/>
            </a:lvl5pPr>
            <a:lvl6pPr marL="12780112" indent="0">
              <a:buNone/>
              <a:defRPr sz="8945" b="1"/>
            </a:lvl6pPr>
            <a:lvl7pPr marL="15336134" indent="0">
              <a:buNone/>
              <a:defRPr sz="8945" b="1"/>
            </a:lvl7pPr>
            <a:lvl8pPr marL="17892156" indent="0">
              <a:buNone/>
              <a:defRPr sz="8945" b="1"/>
            </a:lvl8pPr>
            <a:lvl9pPr marL="20448179" indent="0">
              <a:buNone/>
              <a:defRPr sz="8945" b="1"/>
            </a:lvl9pPr>
          </a:lstStyle>
          <a:p>
            <a:pPr lvl="0"/>
            <a:r>
              <a:rPr lang="zh-TW" altLang="en-US"/>
              <a:t>按一下以編輯母片文字樣式</a:t>
            </a:r>
          </a:p>
        </p:txBody>
      </p:sp>
      <p:sp>
        <p:nvSpPr>
          <p:cNvPr id="4" name="Content Placeholder 3"/>
          <p:cNvSpPr>
            <a:spLocks noGrp="1"/>
          </p:cNvSpPr>
          <p:nvPr>
            <p:ph sz="half" idx="2"/>
          </p:nvPr>
        </p:nvSpPr>
        <p:spPr>
          <a:xfrm>
            <a:off x="3521211" y="14465069"/>
            <a:ext cx="21626438" cy="212759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25879845" y="9707549"/>
            <a:ext cx="21732945" cy="4757520"/>
          </a:xfrm>
        </p:spPr>
        <p:txBody>
          <a:bodyPr anchor="b"/>
          <a:lstStyle>
            <a:lvl1pPr marL="0" indent="0">
              <a:buNone/>
              <a:defRPr sz="13417" b="1"/>
            </a:lvl1pPr>
            <a:lvl2pPr marL="2556022" indent="0">
              <a:buNone/>
              <a:defRPr sz="11181" b="1"/>
            </a:lvl2pPr>
            <a:lvl3pPr marL="5112045" indent="0">
              <a:buNone/>
              <a:defRPr sz="10063" b="1"/>
            </a:lvl3pPr>
            <a:lvl4pPr marL="7668067" indent="0">
              <a:buNone/>
              <a:defRPr sz="8945" b="1"/>
            </a:lvl4pPr>
            <a:lvl5pPr marL="10224089" indent="0">
              <a:buNone/>
              <a:defRPr sz="8945" b="1"/>
            </a:lvl5pPr>
            <a:lvl6pPr marL="12780112" indent="0">
              <a:buNone/>
              <a:defRPr sz="8945" b="1"/>
            </a:lvl6pPr>
            <a:lvl7pPr marL="15336134" indent="0">
              <a:buNone/>
              <a:defRPr sz="8945" b="1"/>
            </a:lvl7pPr>
            <a:lvl8pPr marL="17892156" indent="0">
              <a:buNone/>
              <a:defRPr sz="8945" b="1"/>
            </a:lvl8pPr>
            <a:lvl9pPr marL="20448179" indent="0">
              <a:buNone/>
              <a:defRPr sz="8945" b="1"/>
            </a:lvl9pPr>
          </a:lstStyle>
          <a:p>
            <a:pPr lvl="0"/>
            <a:r>
              <a:rPr lang="zh-TW" altLang="en-US"/>
              <a:t>按一下以編輯母片文字樣式</a:t>
            </a:r>
          </a:p>
        </p:txBody>
      </p:sp>
      <p:sp>
        <p:nvSpPr>
          <p:cNvPr id="6" name="Content Placeholder 5"/>
          <p:cNvSpPr>
            <a:spLocks noGrp="1"/>
          </p:cNvSpPr>
          <p:nvPr>
            <p:ph sz="quarter" idx="4"/>
          </p:nvPr>
        </p:nvSpPr>
        <p:spPr>
          <a:xfrm>
            <a:off x="25879845" y="14465069"/>
            <a:ext cx="21732945" cy="212759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46DE2A23-4722-4AEC-BF8A-92F303E479A2}" type="datetimeFigureOut">
              <a:rPr lang="zh-TW" altLang="en-US" smtClean="0"/>
              <a:t>2023/4/7</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5F861FAB-34A5-4290-8134-0D4C3C7DBE55}" type="slidenum">
              <a:rPr lang="zh-TW" altLang="en-US" smtClean="0"/>
              <a:t>‹#›</a:t>
            </a:fld>
            <a:endParaRPr lang="zh-TW" altLang="en-US"/>
          </a:p>
        </p:txBody>
      </p:sp>
    </p:spTree>
    <p:extLst>
      <p:ext uri="{BB962C8B-B14F-4D97-AF65-F5344CB8AC3E}">
        <p14:creationId xmlns:p14="http://schemas.microsoft.com/office/powerpoint/2010/main" val="1980907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46DE2A23-4722-4AEC-BF8A-92F303E479A2}" type="datetimeFigureOut">
              <a:rPr lang="zh-TW" altLang="en-US" smtClean="0"/>
              <a:t>2023/4/7</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5F861FAB-34A5-4290-8134-0D4C3C7DBE55}" type="slidenum">
              <a:rPr lang="zh-TW" altLang="en-US" smtClean="0"/>
              <a:t>‹#›</a:t>
            </a:fld>
            <a:endParaRPr lang="zh-TW" altLang="en-US"/>
          </a:p>
        </p:txBody>
      </p:sp>
    </p:spTree>
    <p:extLst>
      <p:ext uri="{BB962C8B-B14F-4D97-AF65-F5344CB8AC3E}">
        <p14:creationId xmlns:p14="http://schemas.microsoft.com/office/powerpoint/2010/main" val="3299318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DE2A23-4722-4AEC-BF8A-92F303E479A2}" type="datetimeFigureOut">
              <a:rPr lang="zh-TW" altLang="en-US" smtClean="0"/>
              <a:t>2023/4/7</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5F861FAB-34A5-4290-8134-0D4C3C7DBE55}" type="slidenum">
              <a:rPr lang="zh-TW" altLang="en-US" smtClean="0"/>
              <a:t>‹#›</a:t>
            </a:fld>
            <a:endParaRPr lang="zh-TW" altLang="en-US"/>
          </a:p>
        </p:txBody>
      </p:sp>
    </p:spTree>
    <p:extLst>
      <p:ext uri="{BB962C8B-B14F-4D97-AF65-F5344CB8AC3E}">
        <p14:creationId xmlns:p14="http://schemas.microsoft.com/office/powerpoint/2010/main" val="2200896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3521205" y="2640012"/>
            <a:ext cx="16487748" cy="9240044"/>
          </a:xfrm>
        </p:spPr>
        <p:txBody>
          <a:bodyPr anchor="b"/>
          <a:lstStyle>
            <a:lvl1pPr>
              <a:defRPr sz="17890"/>
            </a:lvl1pPr>
          </a:lstStyle>
          <a:p>
            <a:r>
              <a:rPr lang="zh-TW" altLang="en-US"/>
              <a:t>按一下以編輯母片標題樣式</a:t>
            </a:r>
            <a:endParaRPr lang="en-US" dirty="0"/>
          </a:p>
        </p:txBody>
      </p:sp>
      <p:sp>
        <p:nvSpPr>
          <p:cNvPr id="3" name="Content Placeholder 2"/>
          <p:cNvSpPr>
            <a:spLocks noGrp="1"/>
          </p:cNvSpPr>
          <p:nvPr>
            <p:ph idx="1"/>
          </p:nvPr>
        </p:nvSpPr>
        <p:spPr>
          <a:xfrm>
            <a:off x="21732945" y="5701703"/>
            <a:ext cx="25879842" cy="28141800"/>
          </a:xfrm>
        </p:spPr>
        <p:txBody>
          <a:bodyPr/>
          <a:lstStyle>
            <a:lvl1pPr>
              <a:defRPr sz="17890"/>
            </a:lvl1pPr>
            <a:lvl2pPr>
              <a:defRPr sz="15654"/>
            </a:lvl2pPr>
            <a:lvl3pPr>
              <a:defRPr sz="13417"/>
            </a:lvl3pPr>
            <a:lvl4pPr>
              <a:defRPr sz="11181"/>
            </a:lvl4pPr>
            <a:lvl5pPr>
              <a:defRPr sz="11181"/>
            </a:lvl5pPr>
            <a:lvl6pPr>
              <a:defRPr sz="11181"/>
            </a:lvl6pPr>
            <a:lvl7pPr>
              <a:defRPr sz="11181"/>
            </a:lvl7pPr>
            <a:lvl8pPr>
              <a:defRPr sz="11181"/>
            </a:lvl8pPr>
            <a:lvl9pPr>
              <a:defRPr sz="11181"/>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3521205" y="11880056"/>
            <a:ext cx="16487748" cy="22009274"/>
          </a:xfrm>
        </p:spPr>
        <p:txBody>
          <a:bodyPr/>
          <a:lstStyle>
            <a:lvl1pPr marL="0" indent="0">
              <a:buNone/>
              <a:defRPr sz="8945"/>
            </a:lvl1pPr>
            <a:lvl2pPr marL="2556022" indent="0">
              <a:buNone/>
              <a:defRPr sz="7827"/>
            </a:lvl2pPr>
            <a:lvl3pPr marL="5112045" indent="0">
              <a:buNone/>
              <a:defRPr sz="6709"/>
            </a:lvl3pPr>
            <a:lvl4pPr marL="7668067" indent="0">
              <a:buNone/>
              <a:defRPr sz="5591"/>
            </a:lvl4pPr>
            <a:lvl5pPr marL="10224089" indent="0">
              <a:buNone/>
              <a:defRPr sz="5591"/>
            </a:lvl5pPr>
            <a:lvl6pPr marL="12780112" indent="0">
              <a:buNone/>
              <a:defRPr sz="5591"/>
            </a:lvl6pPr>
            <a:lvl7pPr marL="15336134" indent="0">
              <a:buNone/>
              <a:defRPr sz="5591"/>
            </a:lvl7pPr>
            <a:lvl8pPr marL="17892156" indent="0">
              <a:buNone/>
              <a:defRPr sz="5591"/>
            </a:lvl8pPr>
            <a:lvl9pPr marL="20448179" indent="0">
              <a:buNone/>
              <a:defRPr sz="5591"/>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6DE2A23-4722-4AEC-BF8A-92F303E479A2}" type="datetimeFigureOut">
              <a:rPr lang="zh-TW" altLang="en-US" smtClean="0"/>
              <a:t>2023/4/7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F861FAB-34A5-4290-8134-0D4C3C7DBE55}" type="slidenum">
              <a:rPr lang="zh-TW" altLang="en-US" smtClean="0"/>
              <a:t>‹#›</a:t>
            </a:fld>
            <a:endParaRPr lang="zh-TW" altLang="en-US"/>
          </a:p>
        </p:txBody>
      </p:sp>
    </p:spTree>
    <p:extLst>
      <p:ext uri="{BB962C8B-B14F-4D97-AF65-F5344CB8AC3E}">
        <p14:creationId xmlns:p14="http://schemas.microsoft.com/office/powerpoint/2010/main" val="1639977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3521205" y="2640012"/>
            <a:ext cx="16487748" cy="9240044"/>
          </a:xfrm>
        </p:spPr>
        <p:txBody>
          <a:bodyPr anchor="b"/>
          <a:lstStyle>
            <a:lvl1pPr>
              <a:defRPr sz="1789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1732945" y="5701703"/>
            <a:ext cx="25879842" cy="28141800"/>
          </a:xfrm>
        </p:spPr>
        <p:txBody>
          <a:bodyPr anchor="t"/>
          <a:lstStyle>
            <a:lvl1pPr marL="0" indent="0">
              <a:buNone/>
              <a:defRPr sz="17890"/>
            </a:lvl1pPr>
            <a:lvl2pPr marL="2556022" indent="0">
              <a:buNone/>
              <a:defRPr sz="15654"/>
            </a:lvl2pPr>
            <a:lvl3pPr marL="5112045" indent="0">
              <a:buNone/>
              <a:defRPr sz="13417"/>
            </a:lvl3pPr>
            <a:lvl4pPr marL="7668067" indent="0">
              <a:buNone/>
              <a:defRPr sz="11181"/>
            </a:lvl4pPr>
            <a:lvl5pPr marL="10224089" indent="0">
              <a:buNone/>
              <a:defRPr sz="11181"/>
            </a:lvl5pPr>
            <a:lvl6pPr marL="12780112" indent="0">
              <a:buNone/>
              <a:defRPr sz="11181"/>
            </a:lvl6pPr>
            <a:lvl7pPr marL="15336134" indent="0">
              <a:buNone/>
              <a:defRPr sz="11181"/>
            </a:lvl7pPr>
            <a:lvl8pPr marL="17892156" indent="0">
              <a:buNone/>
              <a:defRPr sz="11181"/>
            </a:lvl8pPr>
            <a:lvl9pPr marL="20448179" indent="0">
              <a:buNone/>
              <a:defRPr sz="11181"/>
            </a:lvl9pPr>
          </a:lstStyle>
          <a:p>
            <a:r>
              <a:rPr lang="zh-TW" altLang="en-US"/>
              <a:t>按一下圖示以新增圖片</a:t>
            </a:r>
            <a:endParaRPr lang="en-US" dirty="0"/>
          </a:p>
        </p:txBody>
      </p:sp>
      <p:sp>
        <p:nvSpPr>
          <p:cNvPr id="4" name="Text Placeholder 3"/>
          <p:cNvSpPr>
            <a:spLocks noGrp="1"/>
          </p:cNvSpPr>
          <p:nvPr>
            <p:ph type="body" sz="half" idx="2"/>
          </p:nvPr>
        </p:nvSpPr>
        <p:spPr>
          <a:xfrm>
            <a:off x="3521205" y="11880056"/>
            <a:ext cx="16487748" cy="22009274"/>
          </a:xfrm>
        </p:spPr>
        <p:txBody>
          <a:bodyPr/>
          <a:lstStyle>
            <a:lvl1pPr marL="0" indent="0">
              <a:buNone/>
              <a:defRPr sz="8945"/>
            </a:lvl1pPr>
            <a:lvl2pPr marL="2556022" indent="0">
              <a:buNone/>
              <a:defRPr sz="7827"/>
            </a:lvl2pPr>
            <a:lvl3pPr marL="5112045" indent="0">
              <a:buNone/>
              <a:defRPr sz="6709"/>
            </a:lvl3pPr>
            <a:lvl4pPr marL="7668067" indent="0">
              <a:buNone/>
              <a:defRPr sz="5591"/>
            </a:lvl4pPr>
            <a:lvl5pPr marL="10224089" indent="0">
              <a:buNone/>
              <a:defRPr sz="5591"/>
            </a:lvl5pPr>
            <a:lvl6pPr marL="12780112" indent="0">
              <a:buNone/>
              <a:defRPr sz="5591"/>
            </a:lvl6pPr>
            <a:lvl7pPr marL="15336134" indent="0">
              <a:buNone/>
              <a:defRPr sz="5591"/>
            </a:lvl7pPr>
            <a:lvl8pPr marL="17892156" indent="0">
              <a:buNone/>
              <a:defRPr sz="5591"/>
            </a:lvl8pPr>
            <a:lvl9pPr marL="20448179" indent="0">
              <a:buNone/>
              <a:defRPr sz="5591"/>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6DE2A23-4722-4AEC-BF8A-92F303E479A2}" type="datetimeFigureOut">
              <a:rPr lang="zh-TW" altLang="en-US" smtClean="0"/>
              <a:t>2023/4/7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F861FAB-34A5-4290-8134-0D4C3C7DBE55}" type="slidenum">
              <a:rPr lang="zh-TW" altLang="en-US" smtClean="0"/>
              <a:t>‹#›</a:t>
            </a:fld>
            <a:endParaRPr lang="zh-TW" altLang="en-US"/>
          </a:p>
        </p:txBody>
      </p:sp>
    </p:spTree>
    <p:extLst>
      <p:ext uri="{BB962C8B-B14F-4D97-AF65-F5344CB8AC3E}">
        <p14:creationId xmlns:p14="http://schemas.microsoft.com/office/powerpoint/2010/main" val="2889545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14547" y="2108352"/>
            <a:ext cx="44091582" cy="7654206"/>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3514547" y="10541716"/>
            <a:ext cx="44091582" cy="25125956"/>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3514546" y="36703516"/>
            <a:ext cx="11502152" cy="2108343"/>
          </a:xfrm>
          <a:prstGeom prst="rect">
            <a:avLst/>
          </a:prstGeom>
        </p:spPr>
        <p:txBody>
          <a:bodyPr vert="horz" lIns="91440" tIns="45720" rIns="91440" bIns="45720" rtlCol="0" anchor="ctr"/>
          <a:lstStyle>
            <a:lvl1pPr algn="l">
              <a:defRPr sz="6709">
                <a:solidFill>
                  <a:schemeClr val="tx1">
                    <a:tint val="75000"/>
                  </a:schemeClr>
                </a:solidFill>
              </a:defRPr>
            </a:lvl1pPr>
          </a:lstStyle>
          <a:p>
            <a:fld id="{46DE2A23-4722-4AEC-BF8A-92F303E479A2}" type="datetimeFigureOut">
              <a:rPr lang="zh-TW" altLang="en-US" smtClean="0"/>
              <a:t>2023/4/7</a:t>
            </a:fld>
            <a:endParaRPr lang="zh-TW" altLang="en-US"/>
          </a:p>
        </p:txBody>
      </p:sp>
      <p:sp>
        <p:nvSpPr>
          <p:cNvPr id="5" name="Footer Placeholder 4"/>
          <p:cNvSpPr>
            <a:spLocks noGrp="1"/>
          </p:cNvSpPr>
          <p:nvPr>
            <p:ph type="ftr" sz="quarter" idx="3"/>
          </p:nvPr>
        </p:nvSpPr>
        <p:spPr>
          <a:xfrm>
            <a:off x="16933724" y="36703516"/>
            <a:ext cx="17253228" cy="2108343"/>
          </a:xfrm>
          <a:prstGeom prst="rect">
            <a:avLst/>
          </a:prstGeom>
        </p:spPr>
        <p:txBody>
          <a:bodyPr vert="horz" lIns="91440" tIns="45720" rIns="91440" bIns="45720" rtlCol="0" anchor="ctr"/>
          <a:lstStyle>
            <a:lvl1pPr algn="ctr">
              <a:defRPr sz="6709">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36103977" y="36703516"/>
            <a:ext cx="11502152" cy="2108343"/>
          </a:xfrm>
          <a:prstGeom prst="rect">
            <a:avLst/>
          </a:prstGeom>
        </p:spPr>
        <p:txBody>
          <a:bodyPr vert="horz" lIns="91440" tIns="45720" rIns="91440" bIns="45720" rtlCol="0" anchor="ctr"/>
          <a:lstStyle>
            <a:lvl1pPr algn="r">
              <a:defRPr sz="6709">
                <a:solidFill>
                  <a:schemeClr val="tx1">
                    <a:tint val="75000"/>
                  </a:schemeClr>
                </a:solidFill>
              </a:defRPr>
            </a:lvl1pPr>
          </a:lstStyle>
          <a:p>
            <a:fld id="{5F861FAB-34A5-4290-8134-0D4C3C7DBE55}" type="slidenum">
              <a:rPr lang="zh-TW" altLang="en-US" smtClean="0"/>
              <a:t>‹#›</a:t>
            </a:fld>
            <a:endParaRPr lang="zh-TW" altLang="en-US"/>
          </a:p>
        </p:txBody>
      </p:sp>
    </p:spTree>
    <p:extLst>
      <p:ext uri="{BB962C8B-B14F-4D97-AF65-F5344CB8AC3E}">
        <p14:creationId xmlns:p14="http://schemas.microsoft.com/office/powerpoint/2010/main" val="497462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5112045" rtl="0" eaLnBrk="1" latinLnBrk="0" hangingPunct="1">
        <a:lnSpc>
          <a:spcPct val="90000"/>
        </a:lnSpc>
        <a:spcBef>
          <a:spcPct val="0"/>
        </a:spcBef>
        <a:buNone/>
        <a:defRPr sz="24599" kern="1200">
          <a:solidFill>
            <a:schemeClr val="tx1"/>
          </a:solidFill>
          <a:latin typeface="+mj-lt"/>
          <a:ea typeface="+mj-ea"/>
          <a:cs typeface="+mj-cs"/>
        </a:defRPr>
      </a:lvl1pPr>
    </p:titleStyle>
    <p:bodyStyle>
      <a:lvl1pPr marL="1278011" indent="-1278011" algn="l" defTabSz="5112045" rtl="0" eaLnBrk="1" latinLnBrk="0" hangingPunct="1">
        <a:lnSpc>
          <a:spcPct val="90000"/>
        </a:lnSpc>
        <a:spcBef>
          <a:spcPts val="5591"/>
        </a:spcBef>
        <a:buFont typeface="Arial" panose="020B0604020202020204" pitchFamily="34" charset="0"/>
        <a:buChar char="•"/>
        <a:defRPr sz="15654" kern="1200">
          <a:solidFill>
            <a:schemeClr val="tx1"/>
          </a:solidFill>
          <a:latin typeface="+mn-lt"/>
          <a:ea typeface="+mn-ea"/>
          <a:cs typeface="+mn-cs"/>
        </a:defRPr>
      </a:lvl1pPr>
      <a:lvl2pPr marL="3834033" indent="-1278011" algn="l" defTabSz="5112045" rtl="0" eaLnBrk="1" latinLnBrk="0" hangingPunct="1">
        <a:lnSpc>
          <a:spcPct val="90000"/>
        </a:lnSpc>
        <a:spcBef>
          <a:spcPts val="2795"/>
        </a:spcBef>
        <a:buFont typeface="Arial" panose="020B0604020202020204" pitchFamily="34" charset="0"/>
        <a:buChar char="•"/>
        <a:defRPr sz="13417" kern="1200">
          <a:solidFill>
            <a:schemeClr val="tx1"/>
          </a:solidFill>
          <a:latin typeface="+mn-lt"/>
          <a:ea typeface="+mn-ea"/>
          <a:cs typeface="+mn-cs"/>
        </a:defRPr>
      </a:lvl2pPr>
      <a:lvl3pPr marL="6390056" indent="-1278011" algn="l" defTabSz="5112045" rtl="0" eaLnBrk="1" latinLnBrk="0" hangingPunct="1">
        <a:lnSpc>
          <a:spcPct val="90000"/>
        </a:lnSpc>
        <a:spcBef>
          <a:spcPts val="2795"/>
        </a:spcBef>
        <a:buFont typeface="Arial" panose="020B0604020202020204" pitchFamily="34" charset="0"/>
        <a:buChar char="•"/>
        <a:defRPr sz="11181" kern="1200">
          <a:solidFill>
            <a:schemeClr val="tx1"/>
          </a:solidFill>
          <a:latin typeface="+mn-lt"/>
          <a:ea typeface="+mn-ea"/>
          <a:cs typeface="+mn-cs"/>
        </a:defRPr>
      </a:lvl3pPr>
      <a:lvl4pPr marL="8946078" indent="-1278011" algn="l" defTabSz="5112045" rtl="0" eaLnBrk="1" latinLnBrk="0" hangingPunct="1">
        <a:lnSpc>
          <a:spcPct val="90000"/>
        </a:lnSpc>
        <a:spcBef>
          <a:spcPts val="2795"/>
        </a:spcBef>
        <a:buFont typeface="Arial" panose="020B0604020202020204" pitchFamily="34" charset="0"/>
        <a:buChar char="•"/>
        <a:defRPr sz="10063" kern="1200">
          <a:solidFill>
            <a:schemeClr val="tx1"/>
          </a:solidFill>
          <a:latin typeface="+mn-lt"/>
          <a:ea typeface="+mn-ea"/>
          <a:cs typeface="+mn-cs"/>
        </a:defRPr>
      </a:lvl4pPr>
      <a:lvl5pPr marL="11502100" indent="-1278011" algn="l" defTabSz="5112045" rtl="0" eaLnBrk="1" latinLnBrk="0" hangingPunct="1">
        <a:lnSpc>
          <a:spcPct val="90000"/>
        </a:lnSpc>
        <a:spcBef>
          <a:spcPts val="2795"/>
        </a:spcBef>
        <a:buFont typeface="Arial" panose="020B0604020202020204" pitchFamily="34" charset="0"/>
        <a:buChar char="•"/>
        <a:defRPr sz="10063" kern="1200">
          <a:solidFill>
            <a:schemeClr val="tx1"/>
          </a:solidFill>
          <a:latin typeface="+mn-lt"/>
          <a:ea typeface="+mn-ea"/>
          <a:cs typeface="+mn-cs"/>
        </a:defRPr>
      </a:lvl5pPr>
      <a:lvl6pPr marL="14058123" indent="-1278011" algn="l" defTabSz="5112045" rtl="0" eaLnBrk="1" latinLnBrk="0" hangingPunct="1">
        <a:lnSpc>
          <a:spcPct val="90000"/>
        </a:lnSpc>
        <a:spcBef>
          <a:spcPts val="2795"/>
        </a:spcBef>
        <a:buFont typeface="Arial" panose="020B0604020202020204" pitchFamily="34" charset="0"/>
        <a:buChar char="•"/>
        <a:defRPr sz="10063" kern="1200">
          <a:solidFill>
            <a:schemeClr val="tx1"/>
          </a:solidFill>
          <a:latin typeface="+mn-lt"/>
          <a:ea typeface="+mn-ea"/>
          <a:cs typeface="+mn-cs"/>
        </a:defRPr>
      </a:lvl6pPr>
      <a:lvl7pPr marL="16614145" indent="-1278011" algn="l" defTabSz="5112045" rtl="0" eaLnBrk="1" latinLnBrk="0" hangingPunct="1">
        <a:lnSpc>
          <a:spcPct val="90000"/>
        </a:lnSpc>
        <a:spcBef>
          <a:spcPts val="2795"/>
        </a:spcBef>
        <a:buFont typeface="Arial" panose="020B0604020202020204" pitchFamily="34" charset="0"/>
        <a:buChar char="•"/>
        <a:defRPr sz="10063" kern="1200">
          <a:solidFill>
            <a:schemeClr val="tx1"/>
          </a:solidFill>
          <a:latin typeface="+mn-lt"/>
          <a:ea typeface="+mn-ea"/>
          <a:cs typeface="+mn-cs"/>
        </a:defRPr>
      </a:lvl7pPr>
      <a:lvl8pPr marL="19170167" indent="-1278011" algn="l" defTabSz="5112045" rtl="0" eaLnBrk="1" latinLnBrk="0" hangingPunct="1">
        <a:lnSpc>
          <a:spcPct val="90000"/>
        </a:lnSpc>
        <a:spcBef>
          <a:spcPts val="2795"/>
        </a:spcBef>
        <a:buFont typeface="Arial" panose="020B0604020202020204" pitchFamily="34" charset="0"/>
        <a:buChar char="•"/>
        <a:defRPr sz="10063" kern="1200">
          <a:solidFill>
            <a:schemeClr val="tx1"/>
          </a:solidFill>
          <a:latin typeface="+mn-lt"/>
          <a:ea typeface="+mn-ea"/>
          <a:cs typeface="+mn-cs"/>
        </a:defRPr>
      </a:lvl8pPr>
      <a:lvl9pPr marL="21726190" indent="-1278011" algn="l" defTabSz="5112045" rtl="0" eaLnBrk="1" latinLnBrk="0" hangingPunct="1">
        <a:lnSpc>
          <a:spcPct val="90000"/>
        </a:lnSpc>
        <a:spcBef>
          <a:spcPts val="2795"/>
        </a:spcBef>
        <a:buFont typeface="Arial" panose="020B0604020202020204" pitchFamily="34" charset="0"/>
        <a:buChar char="•"/>
        <a:defRPr sz="10063" kern="1200">
          <a:solidFill>
            <a:schemeClr val="tx1"/>
          </a:solidFill>
          <a:latin typeface="+mn-lt"/>
          <a:ea typeface="+mn-ea"/>
          <a:cs typeface="+mn-cs"/>
        </a:defRPr>
      </a:lvl9pPr>
    </p:bodyStyle>
    <p:otherStyle>
      <a:defPPr>
        <a:defRPr lang="en-US"/>
      </a:defPPr>
      <a:lvl1pPr marL="0" algn="l" defTabSz="5112045" rtl="0" eaLnBrk="1" latinLnBrk="0" hangingPunct="1">
        <a:defRPr sz="10063" kern="1200">
          <a:solidFill>
            <a:schemeClr val="tx1"/>
          </a:solidFill>
          <a:latin typeface="+mn-lt"/>
          <a:ea typeface="+mn-ea"/>
          <a:cs typeface="+mn-cs"/>
        </a:defRPr>
      </a:lvl1pPr>
      <a:lvl2pPr marL="2556022" algn="l" defTabSz="5112045" rtl="0" eaLnBrk="1" latinLnBrk="0" hangingPunct="1">
        <a:defRPr sz="10063" kern="1200">
          <a:solidFill>
            <a:schemeClr val="tx1"/>
          </a:solidFill>
          <a:latin typeface="+mn-lt"/>
          <a:ea typeface="+mn-ea"/>
          <a:cs typeface="+mn-cs"/>
        </a:defRPr>
      </a:lvl2pPr>
      <a:lvl3pPr marL="5112045" algn="l" defTabSz="5112045" rtl="0" eaLnBrk="1" latinLnBrk="0" hangingPunct="1">
        <a:defRPr sz="10063" kern="1200">
          <a:solidFill>
            <a:schemeClr val="tx1"/>
          </a:solidFill>
          <a:latin typeface="+mn-lt"/>
          <a:ea typeface="+mn-ea"/>
          <a:cs typeface="+mn-cs"/>
        </a:defRPr>
      </a:lvl3pPr>
      <a:lvl4pPr marL="7668067" algn="l" defTabSz="5112045" rtl="0" eaLnBrk="1" latinLnBrk="0" hangingPunct="1">
        <a:defRPr sz="10063" kern="1200">
          <a:solidFill>
            <a:schemeClr val="tx1"/>
          </a:solidFill>
          <a:latin typeface="+mn-lt"/>
          <a:ea typeface="+mn-ea"/>
          <a:cs typeface="+mn-cs"/>
        </a:defRPr>
      </a:lvl4pPr>
      <a:lvl5pPr marL="10224089" algn="l" defTabSz="5112045" rtl="0" eaLnBrk="1" latinLnBrk="0" hangingPunct="1">
        <a:defRPr sz="10063" kern="1200">
          <a:solidFill>
            <a:schemeClr val="tx1"/>
          </a:solidFill>
          <a:latin typeface="+mn-lt"/>
          <a:ea typeface="+mn-ea"/>
          <a:cs typeface="+mn-cs"/>
        </a:defRPr>
      </a:lvl5pPr>
      <a:lvl6pPr marL="12780112" algn="l" defTabSz="5112045" rtl="0" eaLnBrk="1" latinLnBrk="0" hangingPunct="1">
        <a:defRPr sz="10063" kern="1200">
          <a:solidFill>
            <a:schemeClr val="tx1"/>
          </a:solidFill>
          <a:latin typeface="+mn-lt"/>
          <a:ea typeface="+mn-ea"/>
          <a:cs typeface="+mn-cs"/>
        </a:defRPr>
      </a:lvl6pPr>
      <a:lvl7pPr marL="15336134" algn="l" defTabSz="5112045" rtl="0" eaLnBrk="1" latinLnBrk="0" hangingPunct="1">
        <a:defRPr sz="10063" kern="1200">
          <a:solidFill>
            <a:schemeClr val="tx1"/>
          </a:solidFill>
          <a:latin typeface="+mn-lt"/>
          <a:ea typeface="+mn-ea"/>
          <a:cs typeface="+mn-cs"/>
        </a:defRPr>
      </a:lvl7pPr>
      <a:lvl8pPr marL="17892156" algn="l" defTabSz="5112045" rtl="0" eaLnBrk="1" latinLnBrk="0" hangingPunct="1">
        <a:defRPr sz="10063" kern="1200">
          <a:solidFill>
            <a:schemeClr val="tx1"/>
          </a:solidFill>
          <a:latin typeface="+mn-lt"/>
          <a:ea typeface="+mn-ea"/>
          <a:cs typeface="+mn-cs"/>
        </a:defRPr>
      </a:lvl8pPr>
      <a:lvl9pPr marL="20448179" algn="l" defTabSz="5112045" rtl="0" eaLnBrk="1" latinLnBrk="0" hangingPunct="1">
        <a:defRPr sz="100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mailto:hungjuyi@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C1515"/>
        </a:solid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40B361F-00A3-4477-BA28-90463CAB3688}"/>
              </a:ext>
            </a:extLst>
          </p:cNvPr>
          <p:cNvSpPr/>
          <p:nvPr/>
        </p:nvSpPr>
        <p:spPr>
          <a:xfrm>
            <a:off x="8341833" y="1648781"/>
            <a:ext cx="30050509" cy="480131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9600" b="1" i="0" u="none" strike="noStrike" kern="1200" cap="none" spc="0" normalizeH="0" baseline="0" noProof="0" dirty="0">
                <a:ln>
                  <a:noFill/>
                </a:ln>
                <a:solidFill>
                  <a:prstClr val="white"/>
                </a:solidFill>
                <a:effectLst/>
                <a:uLnTx/>
                <a:uFillTx/>
                <a:ea typeface="STFangsong" panose="02010600040101010101" pitchFamily="2" charset="-122"/>
                <a:cs typeface="Arial" panose="020B0604020202020204" pitchFamily="34" charset="0"/>
              </a:rPr>
              <a:t>Automated Detection of Dysthyroid Optic Neuropathy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9600" b="1" i="0" u="none" strike="noStrike" kern="1200" cap="none" spc="0" normalizeH="0" baseline="0" noProof="0" dirty="0">
                <a:ln>
                  <a:noFill/>
                </a:ln>
                <a:solidFill>
                  <a:prstClr val="white"/>
                </a:solidFill>
                <a:effectLst/>
                <a:uLnTx/>
                <a:uFillTx/>
                <a:ea typeface="STFangsong" panose="02010600040101010101" pitchFamily="2" charset="-122"/>
                <a:cs typeface="Arial" panose="020B0604020202020204" pitchFamily="34" charset="0"/>
              </a:rPr>
              <a:t>in Graves’ Ophthalmopathy with Computed Tomography (CT) Scans by Convolutional Neural Networks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7" name="Picture 14">
            <a:extLst>
              <a:ext uri="{FF2B5EF4-FFF2-40B4-BE49-F238E27FC236}">
                <a16:creationId xmlns:a16="http://schemas.microsoft.com/office/drawing/2014/main" id="{4ADC8253-ADF7-4AF6-AE07-4A97BB4F375A}"/>
              </a:ext>
            </a:extLst>
          </p:cNvPr>
          <p:cNvPicPr>
            <a:picLocks noChangeAspect="1"/>
          </p:cNvPicPr>
          <p:nvPr/>
        </p:nvPicPr>
        <p:blipFill rotWithShape="1">
          <a:blip r:embed="rId2"/>
          <a:srcRect l="2498" t="7236" r="6730" b="9149"/>
          <a:stretch/>
        </p:blipFill>
        <p:spPr>
          <a:xfrm>
            <a:off x="1774851" y="1267669"/>
            <a:ext cx="5391883" cy="4953204"/>
          </a:xfrm>
          <a:prstGeom prst="rect">
            <a:avLst/>
          </a:prstGeom>
        </p:spPr>
      </p:pic>
      <p:sp>
        <p:nvSpPr>
          <p:cNvPr id="11" name="文字方塊 10">
            <a:extLst>
              <a:ext uri="{FF2B5EF4-FFF2-40B4-BE49-F238E27FC236}">
                <a16:creationId xmlns:a16="http://schemas.microsoft.com/office/drawing/2014/main" id="{497689E0-7FD2-4CC3-9BAC-B3618559D722}"/>
              </a:ext>
            </a:extLst>
          </p:cNvPr>
          <p:cNvSpPr txBox="1"/>
          <p:nvPr/>
        </p:nvSpPr>
        <p:spPr>
          <a:xfrm>
            <a:off x="24839044" y="18885694"/>
            <a:ext cx="914400" cy="9144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3" name="文字方塊 12">
            <a:extLst>
              <a:ext uri="{FF2B5EF4-FFF2-40B4-BE49-F238E27FC236}">
                <a16:creationId xmlns:a16="http://schemas.microsoft.com/office/drawing/2014/main" id="{99D21826-75E3-4427-ACF1-6CDE974924B7}"/>
              </a:ext>
            </a:extLst>
          </p:cNvPr>
          <p:cNvSpPr txBox="1"/>
          <p:nvPr/>
        </p:nvSpPr>
        <p:spPr>
          <a:xfrm>
            <a:off x="4244719" y="6626950"/>
            <a:ext cx="50572878" cy="830997"/>
          </a:xfrm>
          <a:prstGeom prst="rect">
            <a:avLst/>
          </a:prstGeom>
          <a:noFill/>
        </p:spPr>
        <p:txBody>
          <a:bodyPr wrap="square" rtlCol="0">
            <a:spAutoFit/>
          </a:bodyPr>
          <a:lstStyle/>
          <a:p>
            <a:pPr lvl="0">
              <a:defRPr/>
            </a:pPr>
            <a:r>
              <a:rPr kumimoji="0" lang="en-US" altLang="zh-TW" sz="4800" b="1" i="0" u="none" strike="noStrike" kern="1200" cap="none" spc="0" normalizeH="0" noProof="0" dirty="0">
                <a:ln>
                  <a:noFill/>
                </a:ln>
                <a:solidFill>
                  <a:prstClr val="white"/>
                </a:solidFill>
                <a:effectLst/>
                <a:uLnTx/>
                <a:uFillTx/>
                <a:ea typeface="新細明體" panose="02020500000000000000" pitchFamily="18" charset="-120"/>
                <a:cs typeface="Arial" panose="020B0604020202020204" pitchFamily="34" charset="0"/>
              </a:rPr>
              <a:t>(Claudia) </a:t>
            </a:r>
            <a:r>
              <a:rPr kumimoji="0" lang="en-US" altLang="zh-TW" sz="4800" b="1" i="0" u="none" strike="noStrike" kern="1200" cap="none" spc="0" normalizeH="0" noProof="0" dirty="0" err="1">
                <a:ln>
                  <a:noFill/>
                </a:ln>
                <a:solidFill>
                  <a:prstClr val="white"/>
                </a:solidFill>
                <a:effectLst/>
                <a:uLnTx/>
                <a:uFillTx/>
                <a:ea typeface="新細明體" panose="02020500000000000000" pitchFamily="18" charset="-120"/>
                <a:cs typeface="Arial" panose="020B0604020202020204" pitchFamily="34" charset="0"/>
              </a:rPr>
              <a:t>Ju-Yi</a:t>
            </a:r>
            <a:r>
              <a:rPr kumimoji="0" lang="en-US" altLang="zh-TW" sz="4800" b="1" i="0" u="none" strike="noStrike" kern="1200" cap="none" spc="0" normalizeH="0" noProof="0" dirty="0">
                <a:ln>
                  <a:noFill/>
                </a:ln>
                <a:solidFill>
                  <a:prstClr val="white"/>
                </a:solidFill>
                <a:effectLst/>
                <a:uLnTx/>
                <a:uFillTx/>
                <a:ea typeface="新細明體" panose="02020500000000000000" pitchFamily="18" charset="-120"/>
                <a:cs typeface="Arial" panose="020B0604020202020204" pitchFamily="34" charset="0"/>
              </a:rPr>
              <a:t> Hung</a:t>
            </a:r>
            <a:r>
              <a:rPr kumimoji="0" lang="en-US" altLang="zh-TW" sz="4800" b="1" i="0" u="none" strike="noStrike" kern="1200" cap="none" spc="0" normalizeH="0" baseline="30000" noProof="0" dirty="0">
                <a:ln>
                  <a:noFill/>
                </a:ln>
                <a:solidFill>
                  <a:prstClr val="white"/>
                </a:solidFill>
                <a:effectLst/>
                <a:uLnTx/>
                <a:uFillTx/>
                <a:ea typeface="新細明體" panose="02020500000000000000" pitchFamily="18" charset="-120"/>
                <a:cs typeface="Arial" panose="020B0604020202020204" pitchFamily="34" charset="0"/>
              </a:rPr>
              <a:t>1,2</a:t>
            </a:r>
            <a:r>
              <a:rPr kumimoji="0" lang="en-US" altLang="zh-TW" sz="4800" b="1" i="0" u="none" strike="noStrike" kern="1200" cap="none" spc="0" normalizeH="0" noProof="0" dirty="0">
                <a:ln>
                  <a:noFill/>
                </a:ln>
                <a:solidFill>
                  <a:prstClr val="white"/>
                </a:solidFill>
                <a:effectLst/>
                <a:uLnTx/>
                <a:uFillTx/>
                <a:ea typeface="新細明體" panose="02020500000000000000" pitchFamily="18" charset="-120"/>
                <a:cs typeface="Arial" panose="020B0604020202020204" pitchFamily="34" charset="0"/>
              </a:rPr>
              <a:t>, An-Chun Luo</a:t>
            </a:r>
            <a:r>
              <a:rPr kumimoji="0" lang="en-US" altLang="zh-TW" sz="4800" b="1" i="0" u="none" strike="noStrike" kern="1200" cap="none" spc="0" normalizeH="0" baseline="30000" noProof="0" dirty="0">
                <a:ln>
                  <a:noFill/>
                </a:ln>
                <a:solidFill>
                  <a:prstClr val="white"/>
                </a:solidFill>
                <a:effectLst/>
                <a:uLnTx/>
                <a:uFillTx/>
                <a:ea typeface="新細明體" panose="02020500000000000000" pitchFamily="18" charset="-120"/>
                <a:cs typeface="Arial" panose="020B0604020202020204" pitchFamily="34" charset="0"/>
              </a:rPr>
              <a:t>3</a:t>
            </a:r>
            <a:r>
              <a:rPr kumimoji="0" lang="en-US" altLang="zh-TW" sz="4800" b="1" i="0" u="none" strike="noStrike" kern="1200" cap="none" spc="0" normalizeH="0" noProof="0" dirty="0">
                <a:ln>
                  <a:noFill/>
                </a:ln>
                <a:solidFill>
                  <a:prstClr val="white"/>
                </a:solidFill>
                <a:effectLst/>
                <a:uLnTx/>
                <a:uFillTx/>
                <a:ea typeface="新細明體" panose="02020500000000000000" pitchFamily="18" charset="-120"/>
                <a:cs typeface="Arial" panose="020B0604020202020204" pitchFamily="34" charset="0"/>
              </a:rPr>
              <a:t>, Yu-Shan Deng</a:t>
            </a:r>
            <a:r>
              <a:rPr kumimoji="0" lang="en-US" altLang="zh-TW" sz="4800" b="1" i="0" u="none" strike="noStrike" kern="1200" cap="none" spc="0" normalizeH="0" baseline="30000" noProof="0" dirty="0">
                <a:ln>
                  <a:noFill/>
                </a:ln>
                <a:solidFill>
                  <a:prstClr val="white"/>
                </a:solidFill>
                <a:effectLst/>
                <a:uLnTx/>
                <a:uFillTx/>
                <a:ea typeface="新細明體" panose="02020500000000000000" pitchFamily="18" charset="-120"/>
                <a:cs typeface="Arial" panose="020B0604020202020204" pitchFamily="34" charset="0"/>
              </a:rPr>
              <a:t>3</a:t>
            </a:r>
            <a:r>
              <a:rPr kumimoji="0" lang="en-US" altLang="zh-TW" sz="4800" b="1" i="0" u="none" strike="noStrike" kern="1200" cap="none" spc="0" normalizeH="0" noProof="0" dirty="0">
                <a:ln>
                  <a:noFill/>
                </a:ln>
                <a:solidFill>
                  <a:prstClr val="white"/>
                </a:solidFill>
                <a:effectLst/>
                <a:uLnTx/>
                <a:uFillTx/>
                <a:ea typeface="新細明體" panose="02020500000000000000" pitchFamily="18" charset="-120"/>
                <a:cs typeface="Arial" panose="020B0604020202020204" pitchFamily="34" charset="0"/>
              </a:rPr>
              <a:t>, Chu-Ying Chung</a:t>
            </a:r>
            <a:r>
              <a:rPr kumimoji="0" lang="en-US" altLang="zh-TW" sz="4800" b="1" i="0" u="none" strike="noStrike" kern="1200" cap="none" spc="0" normalizeH="0" baseline="30000" noProof="0" dirty="0">
                <a:ln>
                  <a:noFill/>
                </a:ln>
                <a:solidFill>
                  <a:prstClr val="white"/>
                </a:solidFill>
                <a:effectLst/>
                <a:uLnTx/>
                <a:uFillTx/>
                <a:ea typeface="新細明體" panose="02020500000000000000" pitchFamily="18" charset="-120"/>
                <a:cs typeface="Arial" panose="020B0604020202020204" pitchFamily="34" charset="0"/>
              </a:rPr>
              <a:t>4</a:t>
            </a:r>
            <a:r>
              <a:rPr kumimoji="0" lang="en-US" altLang="zh-TW" sz="4800" b="1" i="0" u="none" strike="noStrike" kern="1200" cap="none" spc="0" normalizeH="0" noProof="0" dirty="0">
                <a:ln>
                  <a:noFill/>
                </a:ln>
                <a:solidFill>
                  <a:prstClr val="white"/>
                </a:solidFill>
                <a:effectLst/>
                <a:uLnTx/>
                <a:uFillTx/>
                <a:ea typeface="新細明體" panose="02020500000000000000" pitchFamily="18" charset="-120"/>
                <a:cs typeface="Arial" panose="020B0604020202020204" pitchFamily="34" charset="0"/>
              </a:rPr>
              <a:t>, </a:t>
            </a:r>
            <a:r>
              <a:rPr kumimoji="0" lang="en-US" altLang="zh-TW" sz="4800" b="1" i="0" u="none" strike="noStrike" kern="1200" cap="none" spc="0" normalizeH="0" noProof="0" dirty="0" err="1">
                <a:ln>
                  <a:noFill/>
                </a:ln>
                <a:solidFill>
                  <a:prstClr val="white"/>
                </a:solidFill>
                <a:effectLst/>
                <a:uLnTx/>
                <a:uFillTx/>
                <a:ea typeface="新細明體" panose="02020500000000000000" pitchFamily="18" charset="-120"/>
                <a:cs typeface="Arial" panose="020B0604020202020204" pitchFamily="34" charset="0"/>
              </a:rPr>
              <a:t>Chiou</a:t>
            </a:r>
            <a:r>
              <a:rPr kumimoji="0" lang="en-US" altLang="zh-TW" sz="4800" b="1" i="0" u="none" strike="noStrike" kern="1200" cap="none" spc="0" normalizeH="0" noProof="0" dirty="0">
                <a:ln>
                  <a:noFill/>
                </a:ln>
                <a:solidFill>
                  <a:prstClr val="white"/>
                </a:solidFill>
                <a:effectLst/>
                <a:uLnTx/>
                <a:uFillTx/>
                <a:ea typeface="新細明體" panose="02020500000000000000" pitchFamily="18" charset="-120"/>
                <a:cs typeface="Arial" panose="020B0604020202020204" pitchFamily="34" charset="0"/>
              </a:rPr>
              <a:t>-Shann Fuh</a:t>
            </a:r>
            <a:r>
              <a:rPr kumimoji="0" lang="en-US" altLang="zh-TW" sz="4800" b="1" i="0" u="none" strike="noStrike" kern="1200" cap="none" spc="0" normalizeH="0" baseline="30000" noProof="0" dirty="0">
                <a:ln>
                  <a:noFill/>
                </a:ln>
                <a:solidFill>
                  <a:prstClr val="white"/>
                </a:solidFill>
                <a:effectLst/>
                <a:uLnTx/>
                <a:uFillTx/>
                <a:ea typeface="新細明體" panose="02020500000000000000" pitchFamily="18" charset="-120"/>
                <a:cs typeface="Arial" panose="020B0604020202020204" pitchFamily="34" charset="0"/>
              </a:rPr>
              <a:t>2</a:t>
            </a:r>
            <a:r>
              <a:rPr kumimoji="0" lang="en-US" altLang="zh-TW" sz="4800" b="1" i="0" u="none" strike="noStrike" kern="1200" cap="none" spc="0" normalizeH="0" noProof="0" dirty="0">
                <a:ln>
                  <a:noFill/>
                </a:ln>
                <a:solidFill>
                  <a:prstClr val="white"/>
                </a:solidFill>
                <a:effectLst/>
                <a:uLnTx/>
                <a:uFillTx/>
                <a:ea typeface="新細明體" panose="02020500000000000000" pitchFamily="18" charset="-120"/>
                <a:cs typeface="Arial" panose="020B0604020202020204" pitchFamily="34" charset="0"/>
              </a:rPr>
              <a:t>, </a:t>
            </a:r>
            <a:r>
              <a:rPr kumimoji="0" lang="en-US" altLang="zh-TW" sz="4800" b="1" i="0" u="none" strike="noStrike" kern="1200" cap="none" spc="0" normalizeH="0" noProof="0" dirty="0" err="1">
                <a:ln>
                  <a:noFill/>
                </a:ln>
                <a:solidFill>
                  <a:prstClr val="white"/>
                </a:solidFill>
                <a:effectLst/>
                <a:uLnTx/>
                <a:uFillTx/>
                <a:ea typeface="新細明體" panose="02020500000000000000" pitchFamily="18" charset="-120"/>
                <a:cs typeface="Arial" panose="020B0604020202020204" pitchFamily="34" charset="0"/>
              </a:rPr>
              <a:t>Chandrashan</a:t>
            </a:r>
            <a:r>
              <a:rPr kumimoji="0" lang="en-US" altLang="zh-TW" sz="4800" b="1" i="0" u="none" strike="noStrike" kern="1200" cap="none" spc="0" normalizeH="0" noProof="0" dirty="0">
                <a:ln>
                  <a:noFill/>
                </a:ln>
                <a:solidFill>
                  <a:prstClr val="white"/>
                </a:solidFill>
                <a:effectLst/>
                <a:uLnTx/>
                <a:uFillTx/>
                <a:ea typeface="新細明體" panose="02020500000000000000" pitchFamily="18" charset="-120"/>
                <a:cs typeface="Arial" panose="020B0604020202020204" pitchFamily="34" charset="0"/>
              </a:rPr>
              <a:t> Perera</a:t>
            </a:r>
            <a:r>
              <a:rPr kumimoji="0" lang="en-US" altLang="zh-TW" sz="4800" b="1" i="0" u="none" strike="noStrike" kern="1200" cap="none" spc="0" normalizeH="0" baseline="30000" noProof="0" dirty="0">
                <a:ln>
                  <a:noFill/>
                </a:ln>
                <a:solidFill>
                  <a:prstClr val="white"/>
                </a:solidFill>
                <a:effectLst/>
                <a:uLnTx/>
                <a:uFillTx/>
                <a:ea typeface="新細明體" panose="02020500000000000000" pitchFamily="18" charset="-120"/>
                <a:cs typeface="Arial" panose="020B0604020202020204" pitchFamily="34" charset="0"/>
              </a:rPr>
              <a:t>1</a:t>
            </a:r>
            <a:r>
              <a:rPr kumimoji="0" lang="en-US" altLang="zh-TW" sz="4800" b="1" i="0" u="none" strike="noStrike" kern="1200" cap="none" spc="0" normalizeH="0" noProof="0" dirty="0">
                <a:ln>
                  <a:noFill/>
                </a:ln>
                <a:solidFill>
                  <a:prstClr val="white"/>
                </a:solidFill>
                <a:effectLst/>
                <a:uLnTx/>
                <a:uFillTx/>
                <a:ea typeface="新細明體" panose="02020500000000000000" pitchFamily="18" charset="-120"/>
                <a:cs typeface="Arial" panose="020B0604020202020204" pitchFamily="34" charset="0"/>
              </a:rPr>
              <a:t>, David Myung</a:t>
            </a:r>
            <a:r>
              <a:rPr kumimoji="0" lang="en-US" altLang="zh-TW" sz="4800" b="1" i="0" u="none" strike="noStrike" kern="1200" cap="none" spc="0" normalizeH="0" baseline="30000" noProof="0" dirty="0">
                <a:ln>
                  <a:noFill/>
                </a:ln>
                <a:solidFill>
                  <a:prstClr val="white"/>
                </a:solidFill>
                <a:effectLst/>
                <a:uLnTx/>
                <a:uFillTx/>
                <a:ea typeface="新細明體" panose="02020500000000000000" pitchFamily="18" charset="-120"/>
                <a:cs typeface="Arial" panose="020B0604020202020204" pitchFamily="34" charset="0"/>
              </a:rPr>
              <a:t>1</a:t>
            </a:r>
            <a:r>
              <a:rPr kumimoji="0" lang="en-US" altLang="zh-TW" sz="4800" b="1" i="0" u="none" strike="noStrike" kern="1200" cap="none" spc="0" normalizeH="0" noProof="0" dirty="0">
                <a:ln>
                  <a:noFill/>
                </a:ln>
                <a:solidFill>
                  <a:prstClr val="white"/>
                </a:solidFill>
                <a:effectLst/>
                <a:uLnTx/>
                <a:uFillTx/>
                <a:ea typeface="新細明體" panose="02020500000000000000" pitchFamily="18" charset="-120"/>
                <a:cs typeface="Arial" panose="020B0604020202020204" pitchFamily="34" charset="0"/>
              </a:rPr>
              <a:t>, Andrea Lora Kossler</a:t>
            </a:r>
            <a:r>
              <a:rPr kumimoji="0" lang="en-US" altLang="zh-TW" sz="4800" b="1" i="0" u="none" strike="noStrike" kern="1200" cap="none" spc="0" normalizeH="0" baseline="30000" noProof="0" dirty="0">
                <a:ln>
                  <a:noFill/>
                </a:ln>
                <a:solidFill>
                  <a:prstClr val="white"/>
                </a:solidFill>
                <a:effectLst/>
                <a:uLnTx/>
                <a:uFillTx/>
                <a:ea typeface="新細明體" panose="02020500000000000000" pitchFamily="18" charset="-120"/>
                <a:cs typeface="Arial" panose="020B0604020202020204" pitchFamily="34" charset="0"/>
              </a:rPr>
              <a:t>1</a:t>
            </a:r>
            <a:r>
              <a:rPr kumimoji="0" lang="en-US" altLang="zh-TW" sz="4800" b="1" i="0" u="none" strike="noStrike" kern="1200" cap="none" spc="0" normalizeH="0" noProof="0" dirty="0">
                <a:ln>
                  <a:noFill/>
                </a:ln>
                <a:solidFill>
                  <a:prstClr val="white"/>
                </a:solidFill>
                <a:effectLst/>
                <a:uLnTx/>
                <a:uFillTx/>
                <a:ea typeface="新細明體" panose="02020500000000000000" pitchFamily="18" charset="-120"/>
                <a:cs typeface="Arial" panose="020B0604020202020204" pitchFamily="34" charset="0"/>
              </a:rPr>
              <a:t>, Shu-Lang Liao</a:t>
            </a:r>
            <a:r>
              <a:rPr kumimoji="0" lang="en-US" altLang="zh-TW" sz="4800" b="1" i="0" u="none" strike="noStrike" kern="1200" cap="none" spc="0" normalizeH="0" baseline="30000" noProof="0" dirty="0">
                <a:ln>
                  <a:noFill/>
                </a:ln>
                <a:solidFill>
                  <a:prstClr val="white"/>
                </a:solidFill>
                <a:effectLst/>
                <a:uLnTx/>
                <a:uFillTx/>
                <a:ea typeface="新細明體" panose="02020500000000000000" pitchFamily="18" charset="-120"/>
                <a:cs typeface="Arial" panose="020B0604020202020204" pitchFamily="34" charset="0"/>
              </a:rPr>
              <a:t>4</a:t>
            </a:r>
          </a:p>
        </p:txBody>
      </p:sp>
      <p:sp>
        <p:nvSpPr>
          <p:cNvPr id="23" name="Rectangle 2">
            <a:extLst>
              <a:ext uri="{FF2B5EF4-FFF2-40B4-BE49-F238E27FC236}">
                <a16:creationId xmlns:a16="http://schemas.microsoft.com/office/drawing/2014/main" id="{DAB0250F-59A9-42DB-A0D6-CD37DC7B26F2}"/>
              </a:ext>
            </a:extLst>
          </p:cNvPr>
          <p:cNvSpPr>
            <a:spLocks noChangeArrowheads="1"/>
          </p:cNvSpPr>
          <p:nvPr/>
        </p:nvSpPr>
        <p:spPr bwMode="auto">
          <a:xfrm>
            <a:off x="23160037" y="22722439"/>
            <a:ext cx="51120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TW" altLang="zh-TW" sz="1800" b="0" i="0" u="none" strike="noStrike" kern="1200" cap="none" spc="0" normalizeH="0" baseline="0" noProof="0">
              <a:ln>
                <a:noFill/>
              </a:ln>
              <a:solidFill>
                <a:prstClr val="black"/>
              </a:solidFill>
              <a:effectLst/>
              <a:uLnTx/>
              <a:uFillTx/>
              <a:latin typeface="Arial" panose="020B0604020202020204" pitchFamily="34" charset="0"/>
              <a:ea typeface="新細明體" panose="02020500000000000000" pitchFamily="18" charset="-120"/>
              <a:cs typeface="+mn-cs"/>
            </a:endParaRPr>
          </a:p>
          <a:p>
            <a:pPr marL="457200" marR="0" lvl="1" indent="0" algn="l" defTabSz="914400" rtl="0" eaLnBrk="0" fontAlgn="base" latinLnBrk="0" hangingPunct="0">
              <a:lnSpc>
                <a:spcPct val="100000"/>
              </a:lnSpc>
              <a:spcBef>
                <a:spcPct val="0"/>
              </a:spcBef>
              <a:spcAft>
                <a:spcPct val="0"/>
              </a:spcAft>
              <a:buClrTx/>
              <a:buSzTx/>
              <a:buFontTx/>
              <a:buChar char="•"/>
              <a:tabLst/>
              <a:defRPr/>
            </a:pPr>
            <a:br>
              <a:rPr kumimoji="0" lang="zh-TW" altLang="zh-TW" sz="12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br>
            <a:endParaRPr kumimoji="0" lang="zh-TW" altLang="zh-TW" sz="33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TW" altLang="zh-TW" sz="1800" b="0" i="0" u="none" strike="noStrike" kern="1200" cap="none" spc="0" normalizeH="0" baseline="0" noProof="0">
              <a:ln>
                <a:noFill/>
              </a:ln>
              <a:solidFill>
                <a:prstClr val="black"/>
              </a:solidFill>
              <a:effectLst/>
              <a:uLnTx/>
              <a:uFillTx/>
              <a:latin typeface="Arial" panose="020B0604020202020204" pitchFamily="34" charset="0"/>
              <a:ea typeface="新細明體" panose="02020500000000000000" pitchFamily="18" charset="-120"/>
              <a:cs typeface="+mn-cs"/>
            </a:endParaRPr>
          </a:p>
        </p:txBody>
      </p:sp>
      <p:sp>
        <p:nvSpPr>
          <p:cNvPr id="33" name="矩形 32">
            <a:extLst>
              <a:ext uri="{FF2B5EF4-FFF2-40B4-BE49-F238E27FC236}">
                <a16:creationId xmlns:a16="http://schemas.microsoft.com/office/drawing/2014/main" id="{1E460751-BDC4-4D19-8B51-B5BA612157DF}"/>
              </a:ext>
            </a:extLst>
          </p:cNvPr>
          <p:cNvSpPr/>
          <p:nvPr/>
        </p:nvSpPr>
        <p:spPr>
          <a:xfrm>
            <a:off x="14842338" y="8690607"/>
            <a:ext cx="21654195" cy="2926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矩形 51">
            <a:extLst>
              <a:ext uri="{FF2B5EF4-FFF2-40B4-BE49-F238E27FC236}">
                <a16:creationId xmlns:a16="http://schemas.microsoft.com/office/drawing/2014/main" id="{2AFBCB93-9A51-4183-AB2D-E83C6CDD5C73}"/>
              </a:ext>
            </a:extLst>
          </p:cNvPr>
          <p:cNvSpPr/>
          <p:nvPr/>
        </p:nvSpPr>
        <p:spPr>
          <a:xfrm>
            <a:off x="37647154" y="11323997"/>
            <a:ext cx="12344400" cy="26517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zh-TW" sz="24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56" name="矩形 55">
            <a:extLst>
              <a:ext uri="{FF2B5EF4-FFF2-40B4-BE49-F238E27FC236}">
                <a16:creationId xmlns:a16="http://schemas.microsoft.com/office/drawing/2014/main" id="{64662D48-A1B4-4E9E-906B-33AEC9199C4A}"/>
              </a:ext>
            </a:extLst>
          </p:cNvPr>
          <p:cNvSpPr/>
          <p:nvPr/>
        </p:nvSpPr>
        <p:spPr>
          <a:xfrm>
            <a:off x="34957665" y="26579618"/>
            <a:ext cx="14400001" cy="461665"/>
          </a:xfrm>
          <a:prstGeom prst="rect">
            <a:avLst/>
          </a:prstGeom>
        </p:spPr>
        <p:txBody>
          <a:bodyPr wrap="square">
            <a:spAutoFit/>
          </a:bodyPr>
          <a:lstStyle/>
          <a:p>
            <a:pPr marR="0" lvl="0" defTabSz="457200" rtl="0" eaLnBrk="1" fontAlgn="auto" latinLnBrk="0" hangingPunct="1">
              <a:lnSpc>
                <a:spcPct val="100000"/>
              </a:lnSpc>
              <a:spcBef>
                <a:spcPts val="0"/>
              </a:spcBef>
              <a:spcAft>
                <a:spcPts val="0"/>
              </a:spcAft>
              <a:buClrTx/>
              <a:buSzTx/>
              <a:tabLst/>
              <a:defRPr/>
            </a:pPr>
            <a:endParaRPr lang="en-US" sz="2400" dirty="0">
              <a:solidFill>
                <a:prstClr val="black"/>
              </a:solidFill>
              <a:latin typeface="Arial" panose="020B0604020202020204" pitchFamily="34" charset="0"/>
              <a:cs typeface="Arial" panose="020B0604020202020204" pitchFamily="34" charset="0"/>
            </a:endParaRPr>
          </a:p>
        </p:txBody>
      </p:sp>
      <p:sp>
        <p:nvSpPr>
          <p:cNvPr id="63" name="矩形 62">
            <a:extLst>
              <a:ext uri="{FF2B5EF4-FFF2-40B4-BE49-F238E27FC236}">
                <a16:creationId xmlns:a16="http://schemas.microsoft.com/office/drawing/2014/main" id="{2C62E140-7D51-4410-9B21-FDD572716EE0}"/>
              </a:ext>
            </a:extLst>
          </p:cNvPr>
          <p:cNvSpPr/>
          <p:nvPr/>
        </p:nvSpPr>
        <p:spPr>
          <a:xfrm>
            <a:off x="1347317" y="8690607"/>
            <a:ext cx="12344400" cy="2926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文字方塊 63">
            <a:extLst>
              <a:ext uri="{FF2B5EF4-FFF2-40B4-BE49-F238E27FC236}">
                <a16:creationId xmlns:a16="http://schemas.microsoft.com/office/drawing/2014/main" id="{D5974F22-B607-492B-975E-2D494B5C5A82}"/>
              </a:ext>
            </a:extLst>
          </p:cNvPr>
          <p:cNvSpPr txBox="1"/>
          <p:nvPr/>
        </p:nvSpPr>
        <p:spPr>
          <a:xfrm>
            <a:off x="2033117" y="9370618"/>
            <a:ext cx="10972800" cy="646331"/>
          </a:xfrm>
          <a:prstGeom prst="rect">
            <a:avLst/>
          </a:prstGeom>
          <a:solidFill>
            <a:srgbClr val="8C1515"/>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3600" b="1" dirty="0">
                <a:solidFill>
                  <a:prstClr val="white"/>
                </a:solidFill>
                <a:latin typeface="Calibri" panose="020F0502020204030204"/>
                <a:ea typeface="新細明體" panose="02020500000000000000" pitchFamily="18" charset="-120"/>
                <a:cs typeface="Arial" panose="020B0604020202020204" pitchFamily="34" charset="0"/>
              </a:rPr>
              <a:t>INTRODUCTION</a:t>
            </a:r>
            <a:endParaRPr kumimoji="0" lang="zh-TW" altLang="en-US" sz="3600" b="1"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Arial" panose="020B0604020202020204" pitchFamily="34" charset="0"/>
            </a:endParaRPr>
          </a:p>
        </p:txBody>
      </p:sp>
      <p:sp>
        <p:nvSpPr>
          <p:cNvPr id="66" name="文字方塊 65">
            <a:extLst>
              <a:ext uri="{FF2B5EF4-FFF2-40B4-BE49-F238E27FC236}">
                <a16:creationId xmlns:a16="http://schemas.microsoft.com/office/drawing/2014/main" id="{357FF98C-D954-4B77-BCEB-E936F3A582C7}"/>
              </a:ext>
            </a:extLst>
          </p:cNvPr>
          <p:cNvSpPr txBox="1"/>
          <p:nvPr/>
        </p:nvSpPr>
        <p:spPr>
          <a:xfrm>
            <a:off x="2007830" y="10648890"/>
            <a:ext cx="10972800" cy="14896386"/>
          </a:xfrm>
          <a:prstGeom prst="rect">
            <a:avLst/>
          </a:prstGeom>
          <a:noFill/>
        </p:spPr>
        <p:txBody>
          <a:bodyPr wrap="square" rtlCol="0">
            <a:spAutoFit/>
          </a:bodyPr>
          <a:lstStyle/>
          <a:p>
            <a:pPr algn="just" rtl="0">
              <a:spcBef>
                <a:spcPts val="0"/>
              </a:spcBef>
              <a:spcAft>
                <a:spcPts val="0"/>
              </a:spcAft>
            </a:pPr>
            <a:r>
              <a:rPr lang="en-US" altLang="zh-TW" sz="2400" b="0" i="0" u="none" strike="noStrike" dirty="0">
                <a:solidFill>
                  <a:srgbClr val="000000"/>
                </a:solidFill>
                <a:effectLst/>
                <a:latin typeface="Calibri" panose="020F0502020204030204" pitchFamily="34" charset="0"/>
              </a:rPr>
              <a:t>	</a:t>
            </a:r>
            <a:r>
              <a:rPr lang="en-US" altLang="zh-TW" sz="2600" b="0" i="0" u="none" strike="noStrike" dirty="0">
                <a:solidFill>
                  <a:srgbClr val="000000"/>
                </a:solidFill>
                <a:effectLst/>
                <a:latin typeface="Calibri" panose="020F0502020204030204" pitchFamily="34" charset="0"/>
              </a:rPr>
              <a:t>Dysthyroid optic neuropathy (DON) is a severe manifestation of thyroid eye disease (TED) that can result in permanent vision loss [1]. Multiple objective measures grade the physical signs, symptoms, and severity of TED, including CAS, VISA, and EUGOGO [2-4]; however, no single protocol completely characterizes DON. Orbital imaging techniques, particularly CT imaging [5–7], help to diagnose and follow DON. In addition to apical crowding, the overwhelming majority of CT imaging studies in cases of DON demonstrate moderate-to-severe muscle enlargement [8]. Imaging gains particular importance in patients with bilateral disease as an afferent pupillary defect and color testing are less useful in this situation[9]. It is also important when other diagnostic tests do not point to DON, as almost all patients with DON demonstrate CT imaging findings [1].</a:t>
            </a:r>
            <a:endParaRPr lang="en-US" altLang="zh-TW" sz="2600" b="0" dirty="0">
              <a:solidFill>
                <a:srgbClr val="000000"/>
              </a:solidFill>
              <a:effectLst/>
              <a:latin typeface="Calibri" panose="020F0502020204030204" pitchFamily="34" charset="0"/>
            </a:endParaRPr>
          </a:p>
          <a:p>
            <a:pPr algn="just" rtl="0">
              <a:spcBef>
                <a:spcPts val="0"/>
              </a:spcBef>
              <a:spcAft>
                <a:spcPts val="0"/>
              </a:spcAft>
            </a:pPr>
            <a:endParaRPr lang="en-US" altLang="zh-TW" sz="2600" dirty="0">
              <a:solidFill>
                <a:srgbClr val="000000"/>
              </a:solidFill>
              <a:latin typeface="Calibri" panose="020F0502020204030204" pitchFamily="34" charset="0"/>
            </a:endParaRPr>
          </a:p>
          <a:p>
            <a:pPr algn="just" rtl="0">
              <a:spcBef>
                <a:spcPts val="0"/>
              </a:spcBef>
              <a:spcAft>
                <a:spcPts val="0"/>
              </a:spcAft>
            </a:pPr>
            <a:r>
              <a:rPr lang="en-US" altLang="zh-TW" sz="2600" dirty="0"/>
              <a:t>	Prompt diagnosis for DON is important because oral or intravenous (IV) glucocorticoids, possibly orbital radiotherapy (ORT), and surgical decompression are beneficial to prevent ongoing irreversible optic nerve damage [10-14]. With some development of artificial intelligence (AI) for orbital CT scans and Graves’ disease [15,16], there is still a lack of AI exploration for dysthyroid optic neuropathy. Therefore, we propose the AI model which assists in the automated diagnosis of DON by orbital CT scans, using convolutional neural network.</a:t>
            </a:r>
            <a:endParaRPr lang="en-US" altLang="zh-TW" sz="2600" dirty="0">
              <a:solidFill>
                <a:srgbClr val="000000"/>
              </a:solidFill>
              <a:latin typeface="Calibri" panose="020F0502020204030204" pitchFamily="34" charset="0"/>
            </a:endParaRPr>
          </a:p>
          <a:p>
            <a:pPr indent="457200" algn="just" rtl="0">
              <a:spcBef>
                <a:spcPts val="0"/>
              </a:spcBef>
              <a:spcAft>
                <a:spcPts val="0"/>
              </a:spcAft>
            </a:pPr>
            <a:endParaRPr lang="en-US" altLang="zh-TW" sz="2600" b="0" dirty="0">
              <a:effectLst/>
            </a:endParaRPr>
          </a:p>
          <a:p>
            <a:pPr indent="457200" algn="just" rtl="0">
              <a:spcBef>
                <a:spcPts val="0"/>
              </a:spcBef>
              <a:spcAft>
                <a:spcPts val="0"/>
              </a:spcAft>
            </a:pPr>
            <a:r>
              <a:rPr lang="en-US" altLang="zh-TW" sz="2600" b="0" dirty="0">
                <a:effectLst/>
              </a:rPr>
              <a:t>Convolutional neural networks have revolutionized many areas of machine intelligence, enabling superhuman accuracy for challenging image recognition tasks. However, the drive to improve accuracy often comes at a cost: modern state-of-the-art networks require high computational resources beyond the capabilities of many mobile and embedded applications [17,18]. </a:t>
            </a:r>
            <a:r>
              <a:rPr lang="en-US" altLang="zh-TW" sz="2600" b="0" dirty="0" err="1">
                <a:effectLst/>
              </a:rPr>
              <a:t>MobileNet</a:t>
            </a:r>
            <a:r>
              <a:rPr lang="en-US" altLang="zh-TW" sz="2600" b="0" dirty="0">
                <a:effectLst/>
              </a:rPr>
              <a:t> pushes the state of the art for mobile-tailored computer vision models, by significantly decreasing the number of operations and memory needed while retaining the same accuracy [17,18]. </a:t>
            </a:r>
          </a:p>
          <a:p>
            <a:pPr indent="457200" algn="just" rtl="0">
              <a:spcBef>
                <a:spcPts val="0"/>
              </a:spcBef>
              <a:spcAft>
                <a:spcPts val="0"/>
              </a:spcAft>
            </a:pPr>
            <a:endParaRPr lang="en-US" altLang="zh-TW" sz="2600" dirty="0"/>
          </a:p>
          <a:p>
            <a:pPr indent="457200" algn="just" rtl="0">
              <a:spcBef>
                <a:spcPts val="0"/>
              </a:spcBef>
              <a:spcAft>
                <a:spcPts val="0"/>
              </a:spcAft>
            </a:pPr>
            <a:r>
              <a:rPr lang="en-US" altLang="zh-TW" sz="2600" b="0" dirty="0">
                <a:effectLst/>
              </a:rPr>
              <a:t>For healthcare institute, too high a demand for computational resources become</a:t>
            </a:r>
            <a:r>
              <a:rPr lang="en-US" altLang="zh-TW" sz="2600" b="0" dirty="0">
                <a:solidFill>
                  <a:srgbClr val="FF0000"/>
                </a:solidFill>
                <a:effectLst/>
              </a:rPr>
              <a:t>s</a:t>
            </a:r>
            <a:r>
              <a:rPr lang="en-US" altLang="zh-TW" sz="2600" b="0" dirty="0">
                <a:effectLst/>
              </a:rPr>
              <a:t> the bottleneck issue that limits the development of AI in healthcare. Meanwhile, the responsibility of healthcare is data security and privacy protection. The aim to decrease the computational demand would be one solution to balance patient rights and AI development. Hence,  we built our state-of-art neural network architecture for dysthyroid optic neuropathy in Graves’ Ophthalmopathy on </a:t>
            </a:r>
            <a:r>
              <a:rPr lang="en-US" altLang="zh-TW" sz="2600" b="0" dirty="0" err="1">
                <a:effectLst/>
              </a:rPr>
              <a:t>MobieNet</a:t>
            </a:r>
            <a:r>
              <a:rPr lang="en-US" altLang="zh-TW" sz="2600" b="0" dirty="0">
                <a:effectLst/>
              </a:rPr>
              <a:t> [17,18] that is specifically tailored for mobile and resource-constrained environments. </a:t>
            </a:r>
          </a:p>
        </p:txBody>
      </p:sp>
      <p:sp>
        <p:nvSpPr>
          <p:cNvPr id="67" name="文字方塊 66">
            <a:extLst>
              <a:ext uri="{FF2B5EF4-FFF2-40B4-BE49-F238E27FC236}">
                <a16:creationId xmlns:a16="http://schemas.microsoft.com/office/drawing/2014/main" id="{757968EF-0A78-461D-9842-64345236FE69}"/>
              </a:ext>
            </a:extLst>
          </p:cNvPr>
          <p:cNvSpPr txBox="1"/>
          <p:nvPr/>
        </p:nvSpPr>
        <p:spPr>
          <a:xfrm>
            <a:off x="2084537" y="25905731"/>
            <a:ext cx="10972800" cy="646331"/>
          </a:xfrm>
          <a:prstGeom prst="rect">
            <a:avLst/>
          </a:prstGeom>
          <a:solidFill>
            <a:srgbClr val="8C1515"/>
          </a:solidFill>
        </p:spPr>
        <p:txBody>
          <a:bodyPr wrap="square" rtlCol="0">
            <a:spAutoFit/>
          </a:bodyPr>
          <a:lstStyle/>
          <a:p>
            <a:pPr algn="ctr"/>
            <a:r>
              <a:rPr lang="en-US" altLang="zh-TW" sz="3600" b="1" i="0" u="none" strike="noStrike" dirty="0">
                <a:solidFill>
                  <a:schemeClr val="bg1"/>
                </a:solidFill>
                <a:effectLst/>
                <a:latin typeface="Calibri" panose="020F0502020204030204" pitchFamily="34" charset="0"/>
              </a:rPr>
              <a:t>PURPOSE</a:t>
            </a:r>
            <a:endParaRPr lang="en-US" altLang="zh-TW" sz="4400" b="0" dirty="0">
              <a:solidFill>
                <a:schemeClr val="bg1"/>
              </a:solidFill>
              <a:effectLst/>
            </a:endParaRPr>
          </a:p>
        </p:txBody>
      </p:sp>
      <p:sp>
        <p:nvSpPr>
          <p:cNvPr id="68" name="文字方塊 67">
            <a:extLst>
              <a:ext uri="{FF2B5EF4-FFF2-40B4-BE49-F238E27FC236}">
                <a16:creationId xmlns:a16="http://schemas.microsoft.com/office/drawing/2014/main" id="{858DCDF0-F5E5-42A7-8BE7-17AB16FADBD3}"/>
              </a:ext>
            </a:extLst>
          </p:cNvPr>
          <p:cNvSpPr txBox="1"/>
          <p:nvPr/>
        </p:nvSpPr>
        <p:spPr>
          <a:xfrm>
            <a:off x="2033117" y="26903840"/>
            <a:ext cx="10972800" cy="2092881"/>
          </a:xfrm>
          <a:prstGeom prst="rect">
            <a:avLst/>
          </a:prstGeom>
          <a:noFill/>
        </p:spPr>
        <p:txBody>
          <a:bodyPr wrap="square" rtlCol="0">
            <a:spAutoFit/>
          </a:bodyPr>
          <a:lstStyle/>
          <a:p>
            <a:pPr indent="457200" algn="just"/>
            <a:r>
              <a:rPr lang="en-US" altLang="zh-TW" sz="2600" dirty="0">
                <a:solidFill>
                  <a:srgbClr val="000000"/>
                </a:solidFill>
                <a:latin typeface="Calibri" panose="020F0502020204030204" pitchFamily="34" charset="0"/>
              </a:rPr>
              <a:t>With little development of artificial intelligence (AI) for orbital CT scans and Graves’ disease, there is still a lack of AI exploration for dysthyroid optic neuropathy (DON). Therefore, we propose an AI model which assists in the autonomous diagnosis of DON by coronal orbital CT scans, using convolutional neural networks</a:t>
            </a:r>
            <a:endParaRPr lang="en-US" altLang="zh-TW" sz="2600" b="0" dirty="0">
              <a:effectLst/>
            </a:endParaRPr>
          </a:p>
        </p:txBody>
      </p:sp>
      <p:sp>
        <p:nvSpPr>
          <p:cNvPr id="70" name="文字方塊 69">
            <a:extLst>
              <a:ext uri="{FF2B5EF4-FFF2-40B4-BE49-F238E27FC236}">
                <a16:creationId xmlns:a16="http://schemas.microsoft.com/office/drawing/2014/main" id="{9507412F-1805-4F29-9D15-EBD11E3E5380}"/>
              </a:ext>
            </a:extLst>
          </p:cNvPr>
          <p:cNvSpPr txBox="1"/>
          <p:nvPr/>
        </p:nvSpPr>
        <p:spPr>
          <a:xfrm>
            <a:off x="2033117" y="29510483"/>
            <a:ext cx="10972800" cy="646332"/>
          </a:xfrm>
          <a:prstGeom prst="rect">
            <a:avLst/>
          </a:prstGeom>
          <a:solidFill>
            <a:srgbClr val="8C1515"/>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3600" b="1" dirty="0">
                <a:solidFill>
                  <a:prstClr val="white"/>
                </a:solidFill>
                <a:latin typeface="Calibri" panose="020F0502020204030204"/>
                <a:ea typeface="新細明體" panose="02020500000000000000" pitchFamily="18" charset="-120"/>
                <a:cs typeface="Arial" panose="020B0604020202020204" pitchFamily="34" charset="0"/>
              </a:rPr>
              <a:t>DATA and METHODS</a:t>
            </a:r>
            <a:endParaRPr kumimoji="0" lang="zh-TW" altLang="en-US" sz="3600" b="1"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Arial" panose="020B0604020202020204" pitchFamily="34" charset="0"/>
            </a:endParaRPr>
          </a:p>
        </p:txBody>
      </p:sp>
      <p:sp>
        <p:nvSpPr>
          <p:cNvPr id="72" name="文字方塊 71">
            <a:extLst>
              <a:ext uri="{FF2B5EF4-FFF2-40B4-BE49-F238E27FC236}">
                <a16:creationId xmlns:a16="http://schemas.microsoft.com/office/drawing/2014/main" id="{2267239F-874F-4768-8802-C00AECBE4621}"/>
              </a:ext>
            </a:extLst>
          </p:cNvPr>
          <p:cNvSpPr txBox="1"/>
          <p:nvPr/>
        </p:nvSpPr>
        <p:spPr>
          <a:xfrm>
            <a:off x="16068235" y="9336750"/>
            <a:ext cx="19202400" cy="646331"/>
          </a:xfrm>
          <a:prstGeom prst="rect">
            <a:avLst/>
          </a:prstGeom>
          <a:solidFill>
            <a:srgbClr val="8C1515"/>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3600" b="1"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Arial" panose="020B0604020202020204" pitchFamily="34" charset="0"/>
              </a:rPr>
              <a:t>MODEL Architecture</a:t>
            </a:r>
            <a:endParaRPr kumimoji="0" lang="zh-TW" altLang="en-US" sz="3600" b="1"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Arial" panose="020B0604020202020204" pitchFamily="34" charset="0"/>
            </a:endParaRPr>
          </a:p>
        </p:txBody>
      </p:sp>
      <p:sp>
        <p:nvSpPr>
          <p:cNvPr id="85" name="矩形 84">
            <a:extLst>
              <a:ext uri="{FF2B5EF4-FFF2-40B4-BE49-F238E27FC236}">
                <a16:creationId xmlns:a16="http://schemas.microsoft.com/office/drawing/2014/main" id="{8333FDBB-DF19-45CA-A0FF-3B9371854FD3}"/>
              </a:ext>
            </a:extLst>
          </p:cNvPr>
          <p:cNvSpPr/>
          <p:nvPr/>
        </p:nvSpPr>
        <p:spPr>
          <a:xfrm>
            <a:off x="1651068" y="17125709"/>
            <a:ext cx="14468891" cy="461665"/>
          </a:xfrm>
          <a:prstGeom prst="rect">
            <a:avLst/>
          </a:prstGeom>
        </p:spPr>
        <p:txBody>
          <a:bodyPr wrap="square">
            <a:spAutoFit/>
          </a:bodyPr>
          <a:lstStyle/>
          <a:p>
            <a:pPr lvl="0" algn="just">
              <a:defRPr/>
            </a:pPr>
            <a:r>
              <a:rPr lang="en-US" altLang="zh-TW" sz="2400" b="0" i="0" u="none" strike="noStrike" dirty="0">
                <a:effectLst/>
                <a:latin typeface="Calibri" panose="020F0502020204030204" pitchFamily="34" charset="0"/>
              </a:rPr>
              <a:t>	</a:t>
            </a:r>
            <a:endParaRPr lang="en-US" altLang="zh-TW" sz="2400" dirty="0">
              <a:latin typeface="Arial" panose="020B0604020202020204" pitchFamily="34" charset="0"/>
              <a:cs typeface="Arial" panose="020B0604020202020204" pitchFamily="34" charset="0"/>
            </a:endParaRPr>
          </a:p>
        </p:txBody>
      </p:sp>
      <p:sp>
        <p:nvSpPr>
          <p:cNvPr id="69" name="文字方塊 68">
            <a:extLst>
              <a:ext uri="{FF2B5EF4-FFF2-40B4-BE49-F238E27FC236}">
                <a16:creationId xmlns:a16="http://schemas.microsoft.com/office/drawing/2014/main" id="{A2DADF46-4757-4103-97A5-59AE9B05D156}"/>
              </a:ext>
            </a:extLst>
          </p:cNvPr>
          <p:cNvSpPr txBox="1"/>
          <p:nvPr/>
        </p:nvSpPr>
        <p:spPr>
          <a:xfrm>
            <a:off x="16152244" y="18775884"/>
            <a:ext cx="19202400" cy="646331"/>
          </a:xfrm>
          <a:prstGeom prst="rect">
            <a:avLst/>
          </a:prstGeom>
          <a:solidFill>
            <a:srgbClr val="8C1515"/>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3600" b="1"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Arial" panose="020B0604020202020204" pitchFamily="34" charset="0"/>
              </a:rPr>
              <a:t>RESULTS</a:t>
            </a:r>
            <a:endParaRPr kumimoji="0" lang="zh-TW" altLang="en-US" sz="3600" b="1"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Arial" panose="020B0604020202020204" pitchFamily="34" charset="0"/>
            </a:endParaRPr>
          </a:p>
        </p:txBody>
      </p:sp>
      <p:sp>
        <p:nvSpPr>
          <p:cNvPr id="80" name="文字方塊 79">
            <a:extLst>
              <a:ext uri="{FF2B5EF4-FFF2-40B4-BE49-F238E27FC236}">
                <a16:creationId xmlns:a16="http://schemas.microsoft.com/office/drawing/2014/main" id="{9721854A-0051-489B-BBAE-CFBB22198779}"/>
              </a:ext>
            </a:extLst>
          </p:cNvPr>
          <p:cNvSpPr txBox="1"/>
          <p:nvPr/>
        </p:nvSpPr>
        <p:spPr>
          <a:xfrm>
            <a:off x="37647154" y="7990177"/>
            <a:ext cx="12958933" cy="2074414"/>
          </a:xfrm>
          <a:prstGeom prst="rect">
            <a:avLst/>
          </a:prstGeom>
          <a:noFill/>
        </p:spPr>
        <p:txBody>
          <a:bodyPr wrap="square" rtlCol="0">
            <a:spAutoFit/>
          </a:bodyPr>
          <a:lstStyle/>
          <a:p>
            <a:pPr lvl="0" defTabSz="3742135" fontAlgn="base">
              <a:spcBef>
                <a:spcPct val="20000"/>
              </a:spcBef>
              <a:spcAft>
                <a:spcPct val="0"/>
              </a:spcAft>
              <a:defRPr/>
            </a:pPr>
            <a:r>
              <a:rPr lang="en-US" altLang="ko-KR" sz="2800" dirty="0">
                <a:solidFill>
                  <a:prstClr val="white"/>
                </a:solidFill>
                <a:ea typeface="Arial" charset="0"/>
                <a:cs typeface="Arial" panose="020B0604020202020204" pitchFamily="34" charset="0"/>
              </a:rPr>
              <a:t>1. Ophthalmology, Byers Eye Institute at Stanford University, United States</a:t>
            </a:r>
          </a:p>
          <a:p>
            <a:pPr lvl="0" defTabSz="3742135" fontAlgn="base">
              <a:spcBef>
                <a:spcPct val="20000"/>
              </a:spcBef>
              <a:spcAft>
                <a:spcPct val="0"/>
              </a:spcAft>
              <a:defRPr/>
            </a:pPr>
            <a:r>
              <a:rPr lang="en-US" altLang="ko-KR" sz="2800" dirty="0">
                <a:solidFill>
                  <a:prstClr val="white"/>
                </a:solidFill>
                <a:ea typeface="Arial" charset="0"/>
                <a:cs typeface="Arial" panose="020B0604020202020204" pitchFamily="34" charset="0"/>
              </a:rPr>
              <a:t>2. Computer Science and Information Engineering, National Taiwan University, Taiwan</a:t>
            </a:r>
          </a:p>
          <a:p>
            <a:pPr lvl="0" defTabSz="3742135" fontAlgn="base">
              <a:spcBef>
                <a:spcPct val="20000"/>
              </a:spcBef>
              <a:spcAft>
                <a:spcPct val="0"/>
              </a:spcAft>
              <a:defRPr/>
            </a:pPr>
            <a:r>
              <a:rPr lang="en-US" altLang="ko-KR" sz="2800" dirty="0">
                <a:solidFill>
                  <a:prstClr val="white"/>
                </a:solidFill>
                <a:ea typeface="Arial" charset="0"/>
                <a:cs typeface="Arial" panose="020B0604020202020204" pitchFamily="34" charset="0"/>
              </a:rPr>
              <a:t>3. (Non-Profit) Industrial Technology Research Institute, Taiwan</a:t>
            </a:r>
          </a:p>
          <a:p>
            <a:pPr lvl="0" defTabSz="3742135" fontAlgn="base">
              <a:spcBef>
                <a:spcPct val="20000"/>
              </a:spcBef>
              <a:spcAft>
                <a:spcPct val="0"/>
              </a:spcAft>
              <a:defRPr/>
            </a:pPr>
            <a:r>
              <a:rPr lang="en-US" altLang="ko-KR" sz="2800" dirty="0">
                <a:solidFill>
                  <a:prstClr val="white"/>
                </a:solidFill>
                <a:ea typeface="Arial" charset="0"/>
                <a:cs typeface="Arial" panose="020B0604020202020204" pitchFamily="34" charset="0"/>
              </a:rPr>
              <a:t>4. Ophthalmology, National Taiwan University Hospital, Taiwan</a:t>
            </a:r>
          </a:p>
        </p:txBody>
      </p:sp>
      <p:pic>
        <p:nvPicPr>
          <p:cNvPr id="81" name="圖片 80">
            <a:extLst>
              <a:ext uri="{FF2B5EF4-FFF2-40B4-BE49-F238E27FC236}">
                <a16:creationId xmlns:a16="http://schemas.microsoft.com/office/drawing/2014/main" id="{D58C05ED-1C88-405F-B4F7-2A40CCFCA4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48855" y="2119830"/>
            <a:ext cx="8645825" cy="3457187"/>
          </a:xfrm>
          <a:prstGeom prst="rect">
            <a:avLst/>
          </a:prstGeom>
        </p:spPr>
      </p:pic>
      <p:sp>
        <p:nvSpPr>
          <p:cNvPr id="78" name="文字方塊 77">
            <a:extLst>
              <a:ext uri="{FF2B5EF4-FFF2-40B4-BE49-F238E27FC236}">
                <a16:creationId xmlns:a16="http://schemas.microsoft.com/office/drawing/2014/main" id="{8D93F238-6811-405A-98D1-10C1A8D9FBCA}"/>
              </a:ext>
            </a:extLst>
          </p:cNvPr>
          <p:cNvSpPr txBox="1"/>
          <p:nvPr/>
        </p:nvSpPr>
        <p:spPr>
          <a:xfrm>
            <a:off x="2084537" y="30491819"/>
            <a:ext cx="10972800" cy="7694414"/>
          </a:xfrm>
          <a:prstGeom prst="rect">
            <a:avLst/>
          </a:prstGeom>
          <a:noFill/>
        </p:spPr>
        <p:txBody>
          <a:bodyPr wrap="square" rtlCol="0">
            <a:spAutoFit/>
          </a:bodyPr>
          <a:lstStyle/>
          <a:p>
            <a:pPr indent="457200" algn="just" rtl="0">
              <a:spcBef>
                <a:spcPts val="0"/>
              </a:spcBef>
              <a:spcAft>
                <a:spcPts val="0"/>
              </a:spcAft>
            </a:pPr>
            <a:r>
              <a:rPr lang="en-US" altLang="zh-TW" sz="2600" b="0" i="0" u="none" strike="noStrike" dirty="0">
                <a:solidFill>
                  <a:srgbClr val="000000"/>
                </a:solidFill>
                <a:effectLst/>
                <a:latin typeface="Calibri" panose="020F0502020204030204" pitchFamily="34" charset="0"/>
              </a:rPr>
              <a:t>A mobile convolutional neural networks model was constructed and trained on coronal CT scans of 50 patients with Graves’ disease. Of these, 25 CT scans were of patients without DON, and 25 CT scans were of patients with DON. Four to six consecutive coronal scans were retrieved between the posterior globe and orbital apex for each patient, yielding 116 images in Graves’ group, and 93 images in the DON group. A total of 209 serial coronal CT slices from each CT scan were utilized for training and inference of the AI model. The MobileNetV2 architecture, with pre-train by the BVLC model, formed the basis of the AI model which was trained to identify CT scans with or without DON.</a:t>
            </a:r>
          </a:p>
          <a:p>
            <a:pPr indent="457200" algn="just" rtl="0">
              <a:spcBef>
                <a:spcPts val="0"/>
              </a:spcBef>
              <a:spcAft>
                <a:spcPts val="0"/>
              </a:spcAft>
            </a:pPr>
            <a:endParaRPr lang="en-US" altLang="zh-TW" sz="2600" dirty="0">
              <a:solidFill>
                <a:srgbClr val="000000"/>
              </a:solidFill>
              <a:latin typeface="Calibri" panose="020F0502020204030204" pitchFamily="34" charset="0"/>
            </a:endParaRPr>
          </a:p>
          <a:p>
            <a:pPr marL="0" marR="0" lvl="0" indent="457200" algn="just" defTabSz="457200" rtl="0" eaLnBrk="1" fontAlgn="auto" latinLnBrk="0" hangingPunct="1">
              <a:lnSpc>
                <a:spcPct val="100000"/>
              </a:lnSpc>
              <a:spcBef>
                <a:spcPts val="0"/>
              </a:spcBef>
              <a:spcAft>
                <a:spcPts val="0"/>
              </a:spcAft>
              <a:buClrTx/>
              <a:buSzTx/>
              <a:buFontTx/>
              <a:buNone/>
              <a:tabLst/>
              <a:defRPr/>
            </a:pPr>
            <a:r>
              <a:rPr kumimoji="0" lang="en-US" altLang="zh-TW" sz="2600" b="0" i="0" u="none" strike="noStrike" kern="1200" cap="none" spc="0" normalizeH="0" baseline="0" noProof="0" dirty="0">
                <a:ln>
                  <a:noFill/>
                </a:ln>
                <a:solidFill>
                  <a:srgbClr val="000000"/>
                </a:solidFill>
                <a:effectLst/>
                <a:uLnTx/>
                <a:uFillTx/>
                <a:latin typeface="Calibri" panose="020F0502020204030204" pitchFamily="34" charset="0"/>
                <a:ea typeface="新細明體" panose="02020500000000000000" pitchFamily="18" charset="-120"/>
                <a:cs typeface="+mn-cs"/>
              </a:rPr>
              <a:t>Ground truth was determined by comprehensive clinical examination (visual acuity, pupillary examination, intraocular pressure, Hertel measurement, color vision, contrast sensitivity, visual field testing, Clinical Activity Scores (CAS) scores, optical coherence tomography, optical coherence tomography angiography, computed tomography (CT) scans, magnetic resonance imaging, and visual evoked potential/response, etc.) with a degree of confidence such that DON patients all underwent subsequent surgical orbital decompression.</a:t>
            </a:r>
            <a:endParaRPr kumimoji="0" lang="en-US" altLang="zh-TW" sz="26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pPr indent="457200" algn="just" rtl="0">
              <a:spcBef>
                <a:spcPts val="0"/>
              </a:spcBef>
              <a:spcAft>
                <a:spcPts val="0"/>
              </a:spcAft>
            </a:pPr>
            <a:endParaRPr lang="en-US" altLang="zh-TW" sz="2400" b="0" i="0" u="none" strike="noStrike" dirty="0">
              <a:solidFill>
                <a:srgbClr val="000000"/>
              </a:solidFill>
              <a:effectLst/>
              <a:latin typeface="Calibri" panose="020F0502020204030204" pitchFamily="34" charset="0"/>
            </a:endParaRPr>
          </a:p>
          <a:p>
            <a:pPr indent="457200" algn="just" rtl="0">
              <a:spcBef>
                <a:spcPts val="0"/>
              </a:spcBef>
              <a:spcAft>
                <a:spcPts val="0"/>
              </a:spcAft>
            </a:pPr>
            <a:endParaRPr lang="en-US" altLang="zh-TW" sz="2800" b="0" dirty="0">
              <a:effectLst/>
            </a:endParaRPr>
          </a:p>
        </p:txBody>
      </p:sp>
      <p:grpSp>
        <p:nvGrpSpPr>
          <p:cNvPr id="21" name="群組 20">
            <a:extLst>
              <a:ext uri="{FF2B5EF4-FFF2-40B4-BE49-F238E27FC236}">
                <a16:creationId xmlns:a16="http://schemas.microsoft.com/office/drawing/2014/main" id="{C1B85E92-3BFE-4948-8AC8-16C021E2A7C2}"/>
              </a:ext>
            </a:extLst>
          </p:cNvPr>
          <p:cNvGrpSpPr/>
          <p:nvPr/>
        </p:nvGrpSpPr>
        <p:grpSpPr>
          <a:xfrm>
            <a:off x="38384866" y="12200658"/>
            <a:ext cx="10980276" cy="25279700"/>
            <a:chOff x="38122435" y="8936257"/>
            <a:chExt cx="10980276" cy="25279700"/>
          </a:xfrm>
        </p:grpSpPr>
        <p:sp>
          <p:nvSpPr>
            <p:cNvPr id="55" name="文字方塊 54">
              <a:extLst>
                <a:ext uri="{FF2B5EF4-FFF2-40B4-BE49-F238E27FC236}">
                  <a16:creationId xmlns:a16="http://schemas.microsoft.com/office/drawing/2014/main" id="{B51F77DC-A493-4168-B132-A09328EADD1B}"/>
                </a:ext>
              </a:extLst>
            </p:cNvPr>
            <p:cNvSpPr txBox="1"/>
            <p:nvPr/>
          </p:nvSpPr>
          <p:spPr>
            <a:xfrm>
              <a:off x="38129911" y="8936257"/>
              <a:ext cx="10972800" cy="646331"/>
            </a:xfrm>
            <a:prstGeom prst="rect">
              <a:avLst/>
            </a:prstGeom>
            <a:solidFill>
              <a:srgbClr val="8C1515"/>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3600" b="1" dirty="0">
                  <a:solidFill>
                    <a:prstClr val="white"/>
                  </a:solidFill>
                  <a:ea typeface="新細明體" panose="02020500000000000000" pitchFamily="18" charset="-120"/>
                  <a:cs typeface="Arial" panose="020B0604020202020204" pitchFamily="34" charset="0"/>
                </a:rPr>
                <a:t>CONCLUSION</a:t>
              </a:r>
              <a:endParaRPr kumimoji="0" lang="zh-TW" altLang="en-US" sz="3600" b="1" i="0" u="none" strike="noStrike" kern="1200" cap="none" spc="0" normalizeH="0" baseline="0" noProof="0" dirty="0">
                <a:ln>
                  <a:noFill/>
                </a:ln>
                <a:solidFill>
                  <a:prstClr val="white"/>
                </a:solidFill>
                <a:effectLst/>
                <a:uLnTx/>
                <a:uFillTx/>
                <a:ea typeface="新細明體" panose="02020500000000000000" pitchFamily="18" charset="-120"/>
                <a:cs typeface="Arial" panose="020B0604020202020204" pitchFamily="34" charset="0"/>
              </a:endParaRPr>
            </a:p>
          </p:txBody>
        </p:sp>
        <p:sp>
          <p:nvSpPr>
            <p:cNvPr id="58" name="文字方塊 57">
              <a:extLst>
                <a:ext uri="{FF2B5EF4-FFF2-40B4-BE49-F238E27FC236}">
                  <a16:creationId xmlns:a16="http://schemas.microsoft.com/office/drawing/2014/main" id="{9F7D5EA5-F560-4D3B-8BAF-34E9D915A1FC}"/>
                </a:ext>
              </a:extLst>
            </p:cNvPr>
            <p:cNvSpPr txBox="1"/>
            <p:nvPr/>
          </p:nvSpPr>
          <p:spPr>
            <a:xfrm>
              <a:off x="38122435" y="12669507"/>
              <a:ext cx="10972800" cy="646331"/>
            </a:xfrm>
            <a:prstGeom prst="rect">
              <a:avLst/>
            </a:prstGeom>
            <a:solidFill>
              <a:srgbClr val="8C1515"/>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3600" b="1"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Arial" panose="020B0604020202020204" pitchFamily="34" charset="0"/>
                </a:rPr>
                <a:t>REFERENCES</a:t>
              </a:r>
              <a:endParaRPr kumimoji="0" lang="zh-TW" altLang="en-US" sz="3600" b="1"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Arial" panose="020B0604020202020204" pitchFamily="34" charset="0"/>
              </a:endParaRPr>
            </a:p>
          </p:txBody>
        </p:sp>
        <p:sp>
          <p:nvSpPr>
            <p:cNvPr id="60" name="矩形 59">
              <a:extLst>
                <a:ext uri="{FF2B5EF4-FFF2-40B4-BE49-F238E27FC236}">
                  <a16:creationId xmlns:a16="http://schemas.microsoft.com/office/drawing/2014/main" id="{FB646240-BAB0-43CA-9C86-222C8F6619AF}"/>
                </a:ext>
              </a:extLst>
            </p:cNvPr>
            <p:cNvSpPr/>
            <p:nvPr/>
          </p:nvSpPr>
          <p:spPr>
            <a:xfrm>
              <a:off x="38122435" y="14118147"/>
              <a:ext cx="10972800" cy="20097810"/>
            </a:xfrm>
            <a:prstGeom prst="rect">
              <a:avLst/>
            </a:prstGeom>
          </p:spPr>
          <p:txBody>
            <a:bodyPr wrap="square">
              <a:spAutoFit/>
            </a:bodyPr>
            <a:lstStyle/>
            <a:p>
              <a:pPr algn="just" rtl="0" fontAlgn="base">
                <a:spcBef>
                  <a:spcPts val="0"/>
                </a:spcBef>
                <a:spcAft>
                  <a:spcPts val="0"/>
                </a:spcAft>
                <a:buFont typeface="+mj-lt"/>
                <a:buAutoNum type="arabicPeriod"/>
              </a:pPr>
              <a:r>
                <a:rPr lang="en-US" altLang="zh-TW" sz="2600" b="0" i="0" u="none" strike="noStrike" dirty="0">
                  <a:solidFill>
                    <a:srgbClr val="222222"/>
                  </a:solidFill>
                  <a:effectLst/>
                </a:rPr>
                <a:t>Blandford, Alexander D., et al. "Dysthyroid optic neuropathy: update on pathogenesis, diagnosis, and management." </a:t>
              </a:r>
              <a:r>
                <a:rPr lang="en-US" altLang="zh-TW" sz="2600" b="0" i="1" u="none" strike="noStrike" dirty="0">
                  <a:solidFill>
                    <a:srgbClr val="222222"/>
                  </a:solidFill>
                  <a:effectLst/>
                </a:rPr>
                <a:t>Expert review of ophthalmology</a:t>
              </a:r>
              <a:r>
                <a:rPr lang="en-US" altLang="zh-TW" sz="2600" b="0" i="0" u="none" strike="noStrike" dirty="0">
                  <a:solidFill>
                    <a:srgbClr val="222222"/>
                  </a:solidFill>
                  <a:effectLst/>
                </a:rPr>
                <a:t> 12.2 (2017): 111-121.</a:t>
              </a:r>
              <a:endParaRPr lang="en-US" altLang="zh-TW" sz="2600" b="0" i="0" u="none" strike="noStrike" dirty="0">
                <a:solidFill>
                  <a:srgbClr val="000000"/>
                </a:solidFill>
                <a:effectLst/>
              </a:endParaRPr>
            </a:p>
            <a:p>
              <a:pPr algn="just" rtl="0" fontAlgn="base">
                <a:spcBef>
                  <a:spcPts val="0"/>
                </a:spcBef>
                <a:spcAft>
                  <a:spcPts val="0"/>
                </a:spcAft>
                <a:buFont typeface="+mj-lt"/>
                <a:buAutoNum type="arabicPeriod"/>
              </a:pPr>
              <a:r>
                <a:rPr lang="en-US" altLang="zh-TW" sz="2600" b="0" i="0" u="none" strike="noStrike" dirty="0" err="1">
                  <a:solidFill>
                    <a:srgbClr val="000000"/>
                  </a:solidFill>
                  <a:effectLst/>
                </a:rPr>
                <a:t>Mourits</a:t>
              </a:r>
              <a:r>
                <a:rPr lang="en-US" altLang="zh-TW" sz="2600" b="0" i="0" u="none" strike="noStrike" dirty="0">
                  <a:solidFill>
                    <a:srgbClr val="000000"/>
                  </a:solidFill>
                  <a:effectLst/>
                </a:rPr>
                <a:t> MP, </a:t>
              </a:r>
              <a:r>
                <a:rPr lang="en-US" altLang="zh-TW" sz="2600" b="0" i="0" u="none" strike="noStrike" dirty="0" err="1">
                  <a:solidFill>
                    <a:srgbClr val="000000"/>
                  </a:solidFill>
                  <a:effectLst/>
                </a:rPr>
                <a:t>Prummel</a:t>
              </a:r>
              <a:r>
                <a:rPr lang="en-US" altLang="zh-TW" sz="2600" b="0" i="0" u="none" strike="noStrike" dirty="0">
                  <a:solidFill>
                    <a:srgbClr val="000000"/>
                  </a:solidFill>
                  <a:effectLst/>
                </a:rPr>
                <a:t> MF, </a:t>
              </a:r>
              <a:r>
                <a:rPr lang="en-US" altLang="zh-TW" sz="2600" b="0" i="0" u="none" strike="noStrike" dirty="0" err="1">
                  <a:solidFill>
                    <a:srgbClr val="000000"/>
                  </a:solidFill>
                  <a:effectLst/>
                </a:rPr>
                <a:t>Wiersinga</a:t>
              </a:r>
              <a:r>
                <a:rPr lang="en-US" altLang="zh-TW" sz="2600" b="0" i="0" u="none" strike="noStrike" dirty="0">
                  <a:solidFill>
                    <a:srgbClr val="000000"/>
                  </a:solidFill>
                  <a:effectLst/>
                </a:rPr>
                <a:t> WM, et al. Clinical activity score as a guide in the management of patients with Graves’ ophthalmopathy. Clin Endocrinol (</a:t>
              </a:r>
              <a:r>
                <a:rPr lang="en-US" altLang="zh-TW" sz="2600" b="0" i="0" u="none" strike="noStrike" dirty="0" err="1">
                  <a:solidFill>
                    <a:srgbClr val="000000"/>
                  </a:solidFill>
                  <a:effectLst/>
                </a:rPr>
                <a:t>Oxf</a:t>
              </a:r>
              <a:r>
                <a:rPr lang="en-US" altLang="zh-TW" sz="2600" b="0" i="0" u="none" strike="noStrike" dirty="0">
                  <a:solidFill>
                    <a:srgbClr val="000000"/>
                  </a:solidFill>
                  <a:effectLst/>
                </a:rPr>
                <a:t>). 1997;47(1):9–14.</a:t>
              </a:r>
            </a:p>
            <a:p>
              <a:pPr algn="just" rtl="0" fontAlgn="base">
                <a:spcBef>
                  <a:spcPts val="0"/>
                </a:spcBef>
                <a:spcAft>
                  <a:spcPts val="0"/>
                </a:spcAft>
                <a:buFont typeface="+mj-lt"/>
                <a:buAutoNum type="arabicPeriod"/>
              </a:pPr>
              <a:r>
                <a:rPr lang="en-US" altLang="zh-TW" sz="2600" b="0" i="0" u="none" strike="noStrike" dirty="0">
                  <a:solidFill>
                    <a:srgbClr val="000000"/>
                  </a:solidFill>
                  <a:effectLst/>
                </a:rPr>
                <a:t>Dolman PJ, </a:t>
              </a:r>
              <a:r>
                <a:rPr lang="en-US" altLang="zh-TW" sz="2600" b="0" i="0" u="none" strike="noStrike" dirty="0" err="1">
                  <a:solidFill>
                    <a:srgbClr val="000000"/>
                  </a:solidFill>
                  <a:effectLst/>
                </a:rPr>
                <a:t>Rootman</a:t>
              </a:r>
              <a:r>
                <a:rPr lang="en-US" altLang="zh-TW" sz="2600" b="0" i="0" u="none" strike="noStrike" dirty="0">
                  <a:solidFill>
                    <a:srgbClr val="000000"/>
                  </a:solidFill>
                  <a:effectLst/>
                </a:rPr>
                <a:t> J. VISA classification for Graves orbitopathy. </a:t>
              </a:r>
              <a:r>
                <a:rPr lang="en-US" altLang="zh-TW" sz="2600" b="0" i="0" u="none" strike="noStrike" dirty="0" err="1">
                  <a:solidFill>
                    <a:srgbClr val="000000"/>
                  </a:solidFill>
                  <a:effectLst/>
                </a:rPr>
                <a:t>Ophthal</a:t>
              </a:r>
              <a:r>
                <a:rPr lang="en-US" altLang="zh-TW" sz="2600" b="0" i="0" u="none" strike="noStrike" dirty="0">
                  <a:solidFill>
                    <a:srgbClr val="000000"/>
                  </a:solidFill>
                  <a:effectLst/>
                </a:rPr>
                <a:t> </a:t>
              </a:r>
              <a:r>
                <a:rPr lang="en-US" altLang="zh-TW" sz="2600" b="0" i="0" u="none" strike="noStrike" dirty="0" err="1">
                  <a:solidFill>
                    <a:srgbClr val="000000"/>
                  </a:solidFill>
                  <a:effectLst/>
                </a:rPr>
                <a:t>Plast</a:t>
              </a:r>
              <a:r>
                <a:rPr lang="en-US" altLang="zh-TW" sz="2600" b="0" i="0" u="none" strike="noStrike" dirty="0">
                  <a:solidFill>
                    <a:srgbClr val="000000"/>
                  </a:solidFill>
                  <a:effectLst/>
                </a:rPr>
                <a:t> </a:t>
              </a:r>
              <a:r>
                <a:rPr lang="en-US" altLang="zh-TW" sz="2600" b="0" i="0" u="none" strike="noStrike" dirty="0" err="1">
                  <a:solidFill>
                    <a:srgbClr val="000000"/>
                  </a:solidFill>
                  <a:effectLst/>
                </a:rPr>
                <a:t>Reconstr</a:t>
              </a:r>
              <a:r>
                <a:rPr lang="en-US" altLang="zh-TW" sz="2600" b="0" i="0" u="none" strike="noStrike" dirty="0">
                  <a:solidFill>
                    <a:srgbClr val="000000"/>
                  </a:solidFill>
                  <a:effectLst/>
                </a:rPr>
                <a:t> Surg. 2006;22(5):319–324.</a:t>
              </a:r>
            </a:p>
            <a:p>
              <a:pPr algn="just" rtl="0" fontAlgn="base">
                <a:spcBef>
                  <a:spcPts val="0"/>
                </a:spcBef>
                <a:spcAft>
                  <a:spcPts val="0"/>
                </a:spcAft>
                <a:buFont typeface="+mj-lt"/>
                <a:buAutoNum type="arabicPeriod"/>
              </a:pPr>
              <a:r>
                <a:rPr lang="en-US" altLang="zh-TW" sz="2600" b="0" i="0" u="none" strike="noStrike" dirty="0" err="1">
                  <a:solidFill>
                    <a:srgbClr val="000000"/>
                  </a:solidFill>
                  <a:effectLst/>
                </a:rPr>
                <a:t>Bartalena</a:t>
              </a:r>
              <a:r>
                <a:rPr lang="en-US" altLang="zh-TW" sz="2600" b="0" i="0" u="none" strike="noStrike" dirty="0">
                  <a:solidFill>
                    <a:srgbClr val="000000"/>
                  </a:solidFill>
                  <a:effectLst/>
                </a:rPr>
                <a:t> L, </a:t>
              </a:r>
              <a:r>
                <a:rPr lang="en-US" altLang="zh-TW" sz="2600" b="0" i="0" u="none" strike="noStrike" dirty="0" err="1">
                  <a:solidFill>
                    <a:srgbClr val="000000"/>
                  </a:solidFill>
                  <a:effectLst/>
                </a:rPr>
                <a:t>Baldeschi</a:t>
              </a:r>
              <a:r>
                <a:rPr lang="en-US" altLang="zh-TW" sz="2600" b="0" i="0" u="none" strike="noStrike" dirty="0">
                  <a:solidFill>
                    <a:srgbClr val="000000"/>
                  </a:solidFill>
                  <a:effectLst/>
                </a:rPr>
                <a:t> L, Dickinson A, et al. Consensus statement of the European Group on Graves’ orbitopathy (EUGOGO) on management of GO. Eur J Endocrinol. 2008;158(3):273–285.</a:t>
              </a:r>
            </a:p>
            <a:p>
              <a:pPr algn="just" rtl="0" fontAlgn="base">
                <a:spcBef>
                  <a:spcPts val="0"/>
                </a:spcBef>
                <a:spcAft>
                  <a:spcPts val="0"/>
                </a:spcAft>
                <a:buFont typeface="+mj-lt"/>
                <a:buAutoNum type="arabicPeriod"/>
              </a:pPr>
              <a:r>
                <a:rPr lang="en-US" altLang="zh-TW" sz="2600" b="0" i="0" u="none" strike="noStrike" dirty="0" err="1">
                  <a:solidFill>
                    <a:srgbClr val="000000"/>
                  </a:solidFill>
                  <a:effectLst/>
                </a:rPr>
                <a:t>Mourits</a:t>
              </a:r>
              <a:r>
                <a:rPr lang="en-US" altLang="zh-TW" sz="2600" b="0" i="0" u="none" strike="noStrike" dirty="0">
                  <a:solidFill>
                    <a:srgbClr val="000000"/>
                  </a:solidFill>
                  <a:effectLst/>
                </a:rPr>
                <a:t> MP, </a:t>
              </a:r>
              <a:r>
                <a:rPr lang="en-US" altLang="zh-TW" sz="2600" b="0" i="0" u="none" strike="noStrike" dirty="0" err="1">
                  <a:solidFill>
                    <a:srgbClr val="000000"/>
                  </a:solidFill>
                  <a:effectLst/>
                </a:rPr>
                <a:t>Suttorp-Schulten</a:t>
              </a:r>
              <a:r>
                <a:rPr lang="en-US" altLang="zh-TW" sz="2600" b="0" i="0" u="none" strike="noStrike" dirty="0">
                  <a:solidFill>
                    <a:srgbClr val="000000"/>
                  </a:solidFill>
                  <a:effectLst/>
                </a:rPr>
                <a:t> MS, </a:t>
              </a:r>
              <a:r>
                <a:rPr lang="en-US" altLang="zh-TW" sz="2600" b="0" i="0" u="none" strike="noStrike" dirty="0" err="1">
                  <a:solidFill>
                    <a:srgbClr val="000000"/>
                  </a:solidFill>
                  <a:effectLst/>
                </a:rPr>
                <a:t>Tijssen</a:t>
              </a:r>
              <a:r>
                <a:rPr lang="en-US" altLang="zh-TW" sz="2600" b="0" i="0" u="none" strike="noStrike" dirty="0">
                  <a:solidFill>
                    <a:srgbClr val="000000"/>
                  </a:solidFill>
                  <a:effectLst/>
                </a:rPr>
                <a:t> RO, et al. Contrast sensitivity and the diagnosis dysthyroid optic neuropathy. Doc </a:t>
              </a:r>
              <a:r>
                <a:rPr lang="en-US" altLang="zh-TW" sz="2600" b="0" i="0" u="none" strike="noStrike" dirty="0" err="1">
                  <a:solidFill>
                    <a:srgbClr val="000000"/>
                  </a:solidFill>
                  <a:effectLst/>
                </a:rPr>
                <a:t>Ophthalmol</a:t>
              </a:r>
              <a:r>
                <a:rPr lang="en-US" altLang="zh-TW" sz="2600" b="0" i="0" u="none" strike="noStrike" dirty="0">
                  <a:solidFill>
                    <a:srgbClr val="000000"/>
                  </a:solidFill>
                  <a:effectLst/>
                </a:rPr>
                <a:t>. 1990;74(4):329–335.</a:t>
              </a:r>
            </a:p>
            <a:p>
              <a:pPr algn="just" rtl="0" fontAlgn="base">
                <a:spcBef>
                  <a:spcPts val="0"/>
                </a:spcBef>
                <a:spcAft>
                  <a:spcPts val="0"/>
                </a:spcAft>
                <a:buFont typeface="+mj-lt"/>
                <a:buAutoNum type="arabicPeriod"/>
              </a:pPr>
              <a:r>
                <a:rPr lang="en-US" altLang="zh-TW" sz="2600" b="0" i="0" u="none" strike="noStrike" dirty="0" err="1">
                  <a:solidFill>
                    <a:srgbClr val="000000"/>
                  </a:solidFill>
                  <a:effectLst/>
                </a:rPr>
                <a:t>Mourits</a:t>
              </a:r>
              <a:r>
                <a:rPr lang="en-US" altLang="zh-TW" sz="2600" b="0" i="0" u="none" strike="noStrike" dirty="0">
                  <a:solidFill>
                    <a:srgbClr val="000000"/>
                  </a:solidFill>
                  <a:effectLst/>
                </a:rPr>
                <a:t> MP, </a:t>
              </a:r>
              <a:r>
                <a:rPr lang="en-US" altLang="zh-TW" sz="2600" b="0" i="0" u="none" strike="noStrike" dirty="0" err="1">
                  <a:solidFill>
                    <a:srgbClr val="000000"/>
                  </a:solidFill>
                  <a:effectLst/>
                </a:rPr>
                <a:t>Koornneef</a:t>
              </a:r>
              <a:r>
                <a:rPr lang="en-US" altLang="zh-TW" sz="2600" b="0" i="0" u="none" strike="noStrike" dirty="0">
                  <a:solidFill>
                    <a:srgbClr val="000000"/>
                  </a:solidFill>
                  <a:effectLst/>
                </a:rPr>
                <a:t> L, </a:t>
              </a:r>
              <a:r>
                <a:rPr lang="en-US" altLang="zh-TW" sz="2600" b="0" i="0" u="none" strike="noStrike" dirty="0" err="1">
                  <a:solidFill>
                    <a:srgbClr val="000000"/>
                  </a:solidFill>
                  <a:effectLst/>
                </a:rPr>
                <a:t>Wiersinga</a:t>
              </a:r>
              <a:r>
                <a:rPr lang="en-US" altLang="zh-TW" sz="2600" b="0" i="0" u="none" strike="noStrike" dirty="0">
                  <a:solidFill>
                    <a:srgbClr val="000000"/>
                  </a:solidFill>
                  <a:effectLst/>
                </a:rPr>
                <a:t> WM, et al. van der </a:t>
              </a:r>
              <a:r>
                <a:rPr lang="en-US" altLang="zh-TW" sz="2600" b="0" i="0" u="none" strike="noStrike" dirty="0" err="1">
                  <a:solidFill>
                    <a:srgbClr val="000000"/>
                  </a:solidFill>
                  <a:effectLst/>
                </a:rPr>
                <a:t>Gaag</a:t>
              </a:r>
              <a:r>
                <a:rPr lang="en-US" altLang="zh-TW" sz="2600" b="0" i="0" u="none" strike="noStrike" dirty="0">
                  <a:solidFill>
                    <a:srgbClr val="000000"/>
                  </a:solidFill>
                  <a:effectLst/>
                </a:rPr>
                <a:t> R. Orbital decompression for Graves’ ophthalmopathy by inferomedial, by inferomedial plus lateral, and by coronal approach. Ophthalmology. 1990;97(5):636–641. </a:t>
              </a:r>
            </a:p>
            <a:p>
              <a:pPr algn="just" rtl="0" fontAlgn="base">
                <a:spcBef>
                  <a:spcPts val="0"/>
                </a:spcBef>
                <a:spcAft>
                  <a:spcPts val="0"/>
                </a:spcAft>
                <a:buFont typeface="+mj-lt"/>
                <a:buAutoNum type="arabicPeriod"/>
              </a:pPr>
              <a:r>
                <a:rPr lang="en-US" altLang="zh-TW" sz="2600" b="0" i="0" u="none" strike="noStrike" dirty="0" err="1">
                  <a:solidFill>
                    <a:srgbClr val="000000"/>
                  </a:solidFill>
                  <a:effectLst/>
                </a:rPr>
                <a:t>Suttorp-Schulten</a:t>
              </a:r>
              <a:r>
                <a:rPr lang="en-US" altLang="zh-TW" sz="2600" b="0" i="0" u="none" strike="noStrike" dirty="0">
                  <a:solidFill>
                    <a:srgbClr val="000000"/>
                  </a:solidFill>
                  <a:effectLst/>
                </a:rPr>
                <a:t> MS, </a:t>
              </a:r>
              <a:r>
                <a:rPr lang="en-US" altLang="zh-TW" sz="2600" b="0" i="0" u="none" strike="noStrike" dirty="0" err="1">
                  <a:solidFill>
                    <a:srgbClr val="000000"/>
                  </a:solidFill>
                  <a:effectLst/>
                </a:rPr>
                <a:t>Tijssen</a:t>
              </a:r>
              <a:r>
                <a:rPr lang="en-US" altLang="zh-TW" sz="2600" b="0" i="0" u="none" strike="noStrike" dirty="0">
                  <a:solidFill>
                    <a:srgbClr val="000000"/>
                  </a:solidFill>
                  <a:effectLst/>
                </a:rPr>
                <a:t> R, </a:t>
              </a:r>
              <a:r>
                <a:rPr lang="en-US" altLang="zh-TW" sz="2600" b="0" i="0" u="none" strike="noStrike" dirty="0" err="1">
                  <a:solidFill>
                    <a:srgbClr val="000000"/>
                  </a:solidFill>
                  <a:effectLst/>
                </a:rPr>
                <a:t>Mourits</a:t>
              </a:r>
              <a:r>
                <a:rPr lang="en-US" altLang="zh-TW" sz="2600" b="0" i="0" u="none" strike="noStrike" dirty="0">
                  <a:solidFill>
                    <a:srgbClr val="000000"/>
                  </a:solidFill>
                  <a:effectLst/>
                </a:rPr>
                <a:t> MP, et al. Contrast sensitivity function in Graves’ ophthalmopathy and dysthyroid optic neu-</a:t>
              </a:r>
              <a:r>
                <a:rPr lang="en-US" altLang="zh-TW" sz="2600" b="0" i="0" u="none" strike="noStrike" dirty="0" err="1">
                  <a:solidFill>
                    <a:srgbClr val="000000"/>
                  </a:solidFill>
                  <a:effectLst/>
                </a:rPr>
                <a:t>ropathy</a:t>
              </a:r>
              <a:r>
                <a:rPr lang="en-US" altLang="zh-TW" sz="2600" b="0" i="0" u="none" strike="noStrike" dirty="0">
                  <a:solidFill>
                    <a:srgbClr val="000000"/>
                  </a:solidFill>
                  <a:effectLst/>
                </a:rPr>
                <a:t>. Br J </a:t>
              </a:r>
              <a:r>
                <a:rPr lang="en-US" altLang="zh-TW" sz="2600" b="0" i="0" u="none" strike="noStrike" dirty="0" err="1">
                  <a:solidFill>
                    <a:srgbClr val="000000"/>
                  </a:solidFill>
                  <a:effectLst/>
                </a:rPr>
                <a:t>Ophthalmol</a:t>
              </a:r>
              <a:r>
                <a:rPr lang="en-US" altLang="zh-TW" sz="2600" b="0" i="0" u="none" strike="noStrike" dirty="0">
                  <a:solidFill>
                    <a:srgbClr val="000000"/>
                  </a:solidFill>
                  <a:effectLst/>
                </a:rPr>
                <a:t>. 1993;77(11):709–712.</a:t>
              </a:r>
            </a:p>
            <a:p>
              <a:pPr algn="just" rtl="0" fontAlgn="base">
                <a:spcBef>
                  <a:spcPts val="0"/>
                </a:spcBef>
                <a:spcAft>
                  <a:spcPts val="0"/>
                </a:spcAft>
                <a:buFont typeface="+mj-lt"/>
                <a:buAutoNum type="arabicPeriod"/>
              </a:pPr>
              <a:r>
                <a:rPr lang="en-US" altLang="zh-TW" sz="2600" b="0" i="0" u="none" strike="noStrike" dirty="0" err="1">
                  <a:solidFill>
                    <a:srgbClr val="000000"/>
                  </a:solidFill>
                  <a:effectLst/>
                </a:rPr>
                <a:t>Neigel</a:t>
              </a:r>
              <a:r>
                <a:rPr lang="en-US" altLang="zh-TW" sz="2600" b="0" i="0" u="none" strike="noStrike" dirty="0">
                  <a:solidFill>
                    <a:srgbClr val="000000"/>
                  </a:solidFill>
                  <a:effectLst/>
                </a:rPr>
                <a:t> JM, </a:t>
              </a:r>
              <a:r>
                <a:rPr lang="en-US" altLang="zh-TW" sz="2600" b="0" i="0" u="none" strike="noStrike" dirty="0" err="1">
                  <a:solidFill>
                    <a:srgbClr val="000000"/>
                  </a:solidFill>
                  <a:effectLst/>
                </a:rPr>
                <a:t>Rootman</a:t>
              </a:r>
              <a:r>
                <a:rPr lang="en-US" altLang="zh-TW" sz="2600" b="0" i="0" u="none" strike="noStrike" dirty="0">
                  <a:solidFill>
                    <a:srgbClr val="000000"/>
                  </a:solidFill>
                  <a:effectLst/>
                </a:rPr>
                <a:t> J, Belkin RI, et al. Dysthyroid optic neuropathy. The crowded orbital apex syndrome. Ophthalmology. 1988;95(11):1515–1521.</a:t>
              </a:r>
            </a:p>
            <a:p>
              <a:pPr algn="just" rtl="0" fontAlgn="base">
                <a:spcBef>
                  <a:spcPts val="0"/>
                </a:spcBef>
                <a:spcAft>
                  <a:spcPts val="0"/>
                </a:spcAft>
                <a:buFont typeface="+mj-lt"/>
                <a:buAutoNum type="arabicPeriod"/>
              </a:pPr>
              <a:r>
                <a:rPr lang="en-US" altLang="zh-TW" sz="2600" b="0" i="0" u="none" strike="noStrike" dirty="0">
                  <a:solidFill>
                    <a:srgbClr val="000000"/>
                  </a:solidFill>
                  <a:effectLst/>
                </a:rPr>
                <a:t>Barrett L, Glatt HJ, </a:t>
              </a:r>
              <a:r>
                <a:rPr lang="en-US" altLang="zh-TW" sz="2600" b="0" i="0" u="none" strike="noStrike" dirty="0" err="1">
                  <a:solidFill>
                    <a:srgbClr val="000000"/>
                  </a:solidFill>
                  <a:effectLst/>
                </a:rPr>
                <a:t>Burde</a:t>
              </a:r>
              <a:r>
                <a:rPr lang="en-US" altLang="zh-TW" sz="2600" b="0" i="0" u="none" strike="noStrike" dirty="0">
                  <a:solidFill>
                    <a:srgbClr val="000000"/>
                  </a:solidFill>
                  <a:effectLst/>
                </a:rPr>
                <a:t> RM, et al. Optic nerve dysfunction in thyroid eye disease: CT. Radiology. 1988;167(2):503–507.</a:t>
              </a:r>
            </a:p>
            <a:p>
              <a:pPr algn="just" rtl="0" fontAlgn="base">
                <a:spcBef>
                  <a:spcPts val="0"/>
                </a:spcBef>
                <a:spcAft>
                  <a:spcPts val="0"/>
                </a:spcAft>
                <a:buFont typeface="+mj-lt"/>
                <a:buAutoNum type="arabicPeriod"/>
              </a:pPr>
              <a:r>
                <a:rPr lang="en-US" altLang="zh-TW" sz="2600" b="0" i="0" u="none" strike="noStrike" dirty="0">
                  <a:solidFill>
                    <a:srgbClr val="222222"/>
                  </a:solidFill>
                  <a:effectLst/>
                </a:rPr>
                <a:t>Liao SL, Chang, TC, Lin L. </a:t>
              </a:r>
              <a:r>
                <a:rPr lang="en-US" altLang="zh-TW" sz="2600" b="0" i="0" u="none" strike="noStrike" dirty="0" err="1">
                  <a:solidFill>
                    <a:srgbClr val="222222"/>
                  </a:solidFill>
                  <a:effectLst/>
                </a:rPr>
                <a:t>Transcaruncular</a:t>
              </a:r>
              <a:r>
                <a:rPr lang="en-US" altLang="zh-TW" sz="2600" b="0" i="0" u="none" strike="noStrike" dirty="0">
                  <a:solidFill>
                    <a:srgbClr val="222222"/>
                  </a:solidFill>
                  <a:effectLst/>
                </a:rPr>
                <a:t> orbital decompression: an alternate procedure for Graves ophthalmopathy with compressive optic neuropathy. Am J </a:t>
              </a:r>
              <a:r>
                <a:rPr lang="en-US" altLang="zh-TW" sz="2600" b="0" i="0" u="none" strike="noStrike" dirty="0" err="1">
                  <a:solidFill>
                    <a:srgbClr val="222222"/>
                  </a:solidFill>
                  <a:effectLst/>
                </a:rPr>
                <a:t>Ophthalmol</a:t>
              </a:r>
              <a:r>
                <a:rPr lang="en-US" altLang="zh-TW" sz="2600" b="0" i="0" u="none" strike="noStrike" dirty="0">
                  <a:solidFill>
                    <a:srgbClr val="222222"/>
                  </a:solidFill>
                  <a:effectLst/>
                </a:rPr>
                <a:t> 2006; 141:810–818.</a:t>
              </a:r>
              <a:endParaRPr lang="en-US" altLang="zh-TW" sz="2600" b="0" i="0" u="none" strike="noStrike" dirty="0">
                <a:solidFill>
                  <a:srgbClr val="000000"/>
                </a:solidFill>
                <a:effectLst/>
              </a:endParaRPr>
            </a:p>
            <a:p>
              <a:pPr algn="just" rtl="0" fontAlgn="base">
                <a:spcBef>
                  <a:spcPts val="0"/>
                </a:spcBef>
                <a:spcAft>
                  <a:spcPts val="0"/>
                </a:spcAft>
                <a:buFont typeface="+mj-lt"/>
                <a:buAutoNum type="arabicPeriod"/>
              </a:pPr>
              <a:r>
                <a:rPr lang="en-US" altLang="zh-TW" sz="2600" b="0" i="0" u="none" strike="noStrike" dirty="0">
                  <a:solidFill>
                    <a:srgbClr val="222222"/>
                  </a:solidFill>
                  <a:effectLst/>
                </a:rPr>
                <a:t>Hsia, Yun, et al. "The Changes in Optic Nerve after Orbital Decompression Surgery for Thyroid Eye Disease and Case Reports of Ischemic Optic Neuropathy." </a:t>
              </a:r>
              <a:r>
                <a:rPr lang="en-US" altLang="zh-TW" sz="2600" b="0" i="1" u="none" strike="noStrike" dirty="0">
                  <a:solidFill>
                    <a:srgbClr val="222222"/>
                  </a:solidFill>
                  <a:effectLst/>
                </a:rPr>
                <a:t>BioMed Research International</a:t>
              </a:r>
              <a:r>
                <a:rPr lang="en-US" altLang="zh-TW" sz="2600" b="0" i="0" u="none" strike="noStrike" dirty="0">
                  <a:solidFill>
                    <a:srgbClr val="222222"/>
                  </a:solidFill>
                  <a:effectLst/>
                </a:rPr>
                <a:t> 2022 (2022).</a:t>
              </a:r>
              <a:endParaRPr lang="en-US" altLang="zh-TW" sz="2600" b="0" i="0" u="none" strike="noStrike" dirty="0">
                <a:solidFill>
                  <a:srgbClr val="000000"/>
                </a:solidFill>
                <a:effectLst/>
              </a:endParaRPr>
            </a:p>
            <a:p>
              <a:pPr algn="just" rtl="0" fontAlgn="base">
                <a:spcBef>
                  <a:spcPts val="0"/>
                </a:spcBef>
                <a:spcAft>
                  <a:spcPts val="0"/>
                </a:spcAft>
                <a:buFont typeface="+mj-lt"/>
                <a:buAutoNum type="arabicPeriod"/>
              </a:pPr>
              <a:r>
                <a:rPr lang="en-US" altLang="zh-TW" sz="2600" b="0" i="0" u="none" strike="noStrike" dirty="0">
                  <a:solidFill>
                    <a:srgbClr val="222222"/>
                  </a:solidFill>
                  <a:effectLst/>
                </a:rPr>
                <a:t>Wei, Yi </a:t>
              </a:r>
              <a:r>
                <a:rPr lang="en-US" altLang="zh-TW" sz="2600" b="0" i="0" u="none" strike="noStrike" dirty="0" err="1">
                  <a:solidFill>
                    <a:srgbClr val="222222"/>
                  </a:solidFill>
                  <a:effectLst/>
                </a:rPr>
                <a:t>Hsuan</a:t>
              </a:r>
              <a:r>
                <a:rPr lang="en-US" altLang="zh-TW" sz="2600" b="0" i="0" u="none" strike="noStrike" dirty="0">
                  <a:solidFill>
                    <a:srgbClr val="222222"/>
                  </a:solidFill>
                  <a:effectLst/>
                </a:rPr>
                <a:t>, Meng Chin Chi, and Shu Lang Liao. "Predictability of visual function and nerve fiber layer thickness by cross-sectional areas of extraocular muscles in graves ophthalmopathy." </a:t>
              </a:r>
              <a:r>
                <a:rPr lang="en-US" altLang="zh-TW" sz="2600" b="0" i="1" u="none" strike="noStrike" dirty="0">
                  <a:solidFill>
                    <a:srgbClr val="222222"/>
                  </a:solidFill>
                  <a:effectLst/>
                </a:rPr>
                <a:t>American journal of ophthalmology</a:t>
              </a:r>
              <a:r>
                <a:rPr lang="en-US" altLang="zh-TW" sz="2600" b="0" i="0" u="none" strike="noStrike" dirty="0">
                  <a:solidFill>
                    <a:srgbClr val="222222"/>
                  </a:solidFill>
                  <a:effectLst/>
                </a:rPr>
                <a:t> 151.5 (2011): 901-906.</a:t>
              </a:r>
              <a:endParaRPr lang="en-US" altLang="zh-TW" sz="2600" b="0" i="0" u="none" strike="noStrike" dirty="0">
                <a:solidFill>
                  <a:srgbClr val="000000"/>
                </a:solidFill>
                <a:effectLst/>
              </a:endParaRPr>
            </a:p>
            <a:p>
              <a:pPr algn="just" rtl="0" fontAlgn="base">
                <a:spcBef>
                  <a:spcPts val="0"/>
                </a:spcBef>
                <a:spcAft>
                  <a:spcPts val="0"/>
                </a:spcAft>
                <a:buFont typeface="+mj-lt"/>
                <a:buAutoNum type="arabicPeriod"/>
              </a:pPr>
              <a:r>
                <a:rPr lang="en-US" altLang="zh-TW" sz="2600" b="0" i="0" u="none" strike="noStrike" dirty="0">
                  <a:solidFill>
                    <a:srgbClr val="222222"/>
                  </a:solidFill>
                  <a:effectLst/>
                </a:rPr>
                <a:t>Cheng, Anny M., et al. "Long-term outcomes of orbital fat decompression in Graves’ orbitopathy." </a:t>
              </a:r>
              <a:r>
                <a:rPr lang="en-US" altLang="zh-TW" sz="2600" b="0" i="1" u="none" strike="noStrike" dirty="0">
                  <a:solidFill>
                    <a:srgbClr val="222222"/>
                  </a:solidFill>
                  <a:effectLst/>
                </a:rPr>
                <a:t>British Journal of Ophthalmology</a:t>
              </a:r>
              <a:r>
                <a:rPr lang="en-US" altLang="zh-TW" sz="2600" b="0" i="0" u="none" strike="noStrike" dirty="0">
                  <a:solidFill>
                    <a:srgbClr val="222222"/>
                  </a:solidFill>
                  <a:effectLst/>
                </a:rPr>
                <a:t> 102.1 (2018): 69-73.</a:t>
              </a:r>
              <a:endParaRPr lang="en-US" altLang="zh-TW" sz="2600" b="0" i="0" u="none" strike="noStrike" dirty="0">
                <a:solidFill>
                  <a:srgbClr val="000000"/>
                </a:solidFill>
                <a:effectLst/>
              </a:endParaRPr>
            </a:p>
            <a:p>
              <a:pPr algn="just" rtl="0" fontAlgn="base">
                <a:spcBef>
                  <a:spcPts val="0"/>
                </a:spcBef>
                <a:spcAft>
                  <a:spcPts val="0"/>
                </a:spcAft>
                <a:buFont typeface="+mj-lt"/>
                <a:buAutoNum type="arabicPeriod"/>
              </a:pPr>
              <a:r>
                <a:rPr lang="en-US" altLang="zh-TW" sz="2600" b="0" i="0" u="none" strike="noStrike" dirty="0">
                  <a:solidFill>
                    <a:srgbClr val="222222"/>
                  </a:solidFill>
                  <a:effectLst/>
                </a:rPr>
                <a:t>Liao, Shu-Lang, and Shih-Wei Huang. "Correlation of retrobulbar volume change with resected orbital fat volume and proptosis reduction after fatty decompression for Graves ophthalmopathy." </a:t>
              </a:r>
              <a:r>
                <a:rPr lang="en-US" altLang="zh-TW" sz="2600" b="0" i="1" u="none" strike="noStrike" dirty="0">
                  <a:solidFill>
                    <a:srgbClr val="222222"/>
                  </a:solidFill>
                  <a:effectLst/>
                </a:rPr>
                <a:t>American journal of ophthalmology</a:t>
              </a:r>
              <a:r>
                <a:rPr lang="en-US" altLang="zh-TW" sz="2600" b="0" i="0" u="none" strike="noStrike" dirty="0">
                  <a:solidFill>
                    <a:srgbClr val="222222"/>
                  </a:solidFill>
                  <a:effectLst/>
                </a:rPr>
                <a:t> 151.3 (2011): 465-469.</a:t>
              </a:r>
            </a:p>
            <a:p>
              <a:pPr algn="just" rtl="0" fontAlgn="base">
                <a:spcBef>
                  <a:spcPts val="0"/>
                </a:spcBef>
                <a:spcAft>
                  <a:spcPts val="0"/>
                </a:spcAft>
                <a:buFont typeface="+mj-lt"/>
                <a:buAutoNum type="arabicPeriod"/>
              </a:pPr>
              <a:r>
                <a:rPr lang="en-US" altLang="zh-TW" sz="2600" b="0" i="0" u="none" strike="noStrike" dirty="0" err="1">
                  <a:solidFill>
                    <a:srgbClr val="222222"/>
                  </a:solidFill>
                  <a:effectLst/>
                </a:rPr>
                <a:t>Hanai</a:t>
              </a:r>
              <a:r>
                <a:rPr lang="en-US" altLang="zh-TW" sz="2600" b="0" i="0" u="none" strike="noStrike" dirty="0">
                  <a:solidFill>
                    <a:srgbClr val="222222"/>
                  </a:solidFill>
                  <a:effectLst/>
                </a:rPr>
                <a:t>, Kaori, et al. "Automated detection of enlarged extraocular muscle in Graves’ ophthalmopathy with computed tomography and deep neural network." </a:t>
              </a:r>
              <a:r>
                <a:rPr lang="en-US" altLang="zh-TW" sz="2600" b="0" i="1" u="none" strike="noStrike" dirty="0">
                  <a:solidFill>
                    <a:srgbClr val="222222"/>
                  </a:solidFill>
                  <a:effectLst/>
                </a:rPr>
                <a:t>Scientific Reports</a:t>
              </a:r>
              <a:r>
                <a:rPr lang="en-US" altLang="zh-TW" sz="2600" b="0" i="0" u="none" strike="noStrike" dirty="0">
                  <a:solidFill>
                    <a:srgbClr val="222222"/>
                  </a:solidFill>
                  <a:effectLst/>
                </a:rPr>
                <a:t> 12.1 (2022): 1-7.</a:t>
              </a:r>
              <a:endParaRPr lang="en-US" altLang="zh-TW" sz="2600" b="0" i="0" u="none" strike="noStrike" dirty="0">
                <a:solidFill>
                  <a:srgbClr val="000000"/>
                </a:solidFill>
                <a:effectLst/>
              </a:endParaRPr>
            </a:p>
            <a:p>
              <a:pPr algn="just" rtl="0" fontAlgn="base">
                <a:spcBef>
                  <a:spcPts val="0"/>
                </a:spcBef>
                <a:spcAft>
                  <a:spcPts val="0"/>
                </a:spcAft>
                <a:buFont typeface="+mj-lt"/>
                <a:buAutoNum type="arabicPeriod"/>
              </a:pPr>
              <a:r>
                <a:rPr lang="en-US" altLang="zh-TW" sz="2600" b="0" i="0" u="none" strike="noStrike" dirty="0" err="1">
                  <a:solidFill>
                    <a:srgbClr val="222222"/>
                  </a:solidFill>
                  <a:effectLst/>
                </a:rPr>
                <a:t>Hamwood</a:t>
              </a:r>
              <a:r>
                <a:rPr lang="en-US" altLang="zh-TW" sz="2600" b="0" i="0" u="none" strike="noStrike" dirty="0">
                  <a:solidFill>
                    <a:srgbClr val="222222"/>
                  </a:solidFill>
                  <a:effectLst/>
                </a:rPr>
                <a:t>, Jared, et al. "A deep learning method for automatic segmentation of the bony orbit in MRI and CT images." </a:t>
              </a:r>
              <a:r>
                <a:rPr lang="en-US" altLang="zh-TW" sz="2600" b="0" i="1" u="none" strike="noStrike" dirty="0">
                  <a:solidFill>
                    <a:srgbClr val="222222"/>
                  </a:solidFill>
                  <a:effectLst/>
                </a:rPr>
                <a:t>Scientific Reports</a:t>
              </a:r>
              <a:r>
                <a:rPr lang="en-US" altLang="zh-TW" sz="2600" b="0" i="0" u="none" strike="noStrike" dirty="0">
                  <a:solidFill>
                    <a:srgbClr val="222222"/>
                  </a:solidFill>
                  <a:effectLst/>
                </a:rPr>
                <a:t> 11.1 (2021): 1-12.</a:t>
              </a:r>
              <a:endParaRPr lang="en-US" altLang="zh-TW" sz="2600" b="0" i="0" u="none" strike="noStrike" dirty="0">
                <a:solidFill>
                  <a:srgbClr val="000000"/>
                </a:solidFill>
                <a:effectLst/>
              </a:endParaRPr>
            </a:p>
            <a:p>
              <a:pPr algn="just" rtl="0" fontAlgn="base">
                <a:spcBef>
                  <a:spcPts val="0"/>
                </a:spcBef>
                <a:spcAft>
                  <a:spcPts val="0"/>
                </a:spcAft>
                <a:buFont typeface="+mj-lt"/>
                <a:buAutoNum type="arabicPeriod"/>
              </a:pPr>
              <a:r>
                <a:rPr lang="en-US" altLang="zh-TW" sz="2600" b="0" i="0" u="none" strike="noStrike" dirty="0">
                  <a:solidFill>
                    <a:srgbClr val="222222"/>
                  </a:solidFill>
                  <a:effectLst/>
                </a:rPr>
                <a:t>Howard, Andrew G., et al. "</a:t>
              </a:r>
              <a:r>
                <a:rPr lang="en-US" altLang="zh-TW" sz="2600" b="0" i="0" u="none" strike="noStrike" dirty="0" err="1">
                  <a:solidFill>
                    <a:srgbClr val="222222"/>
                  </a:solidFill>
                  <a:effectLst/>
                </a:rPr>
                <a:t>Mobilenets</a:t>
              </a:r>
              <a:r>
                <a:rPr lang="en-US" altLang="zh-TW" sz="2600" b="0" i="0" u="none" strike="noStrike" dirty="0">
                  <a:solidFill>
                    <a:srgbClr val="222222"/>
                  </a:solidFill>
                  <a:effectLst/>
                </a:rPr>
                <a:t>: Efficient convolutional neural networks for mobile vision applications." </a:t>
              </a:r>
              <a:r>
                <a:rPr lang="en-US" altLang="zh-TW" sz="2600" b="0" i="1" u="none" strike="noStrike" dirty="0" err="1">
                  <a:solidFill>
                    <a:srgbClr val="222222"/>
                  </a:solidFill>
                  <a:effectLst/>
                </a:rPr>
                <a:t>arXiv</a:t>
              </a:r>
              <a:r>
                <a:rPr lang="en-US" altLang="zh-TW" sz="2600" b="0" i="1" u="none" strike="noStrike" dirty="0">
                  <a:solidFill>
                    <a:srgbClr val="222222"/>
                  </a:solidFill>
                  <a:effectLst/>
                </a:rPr>
                <a:t> preprint arXiv:1704.04861</a:t>
              </a:r>
              <a:r>
                <a:rPr lang="en-US" altLang="zh-TW" sz="2600" b="0" i="0" u="none" strike="noStrike" dirty="0">
                  <a:solidFill>
                    <a:srgbClr val="222222"/>
                  </a:solidFill>
                  <a:effectLst/>
                </a:rPr>
                <a:t> (2017).</a:t>
              </a:r>
            </a:p>
            <a:p>
              <a:pPr algn="just"/>
              <a:r>
                <a:rPr lang="en-US" altLang="zh-TW" sz="2600" b="0" i="0" u="none" strike="noStrike" dirty="0">
                  <a:solidFill>
                    <a:srgbClr val="222222"/>
                  </a:solidFill>
                  <a:effectLst/>
                </a:rPr>
                <a:t>18.Sandler, Mark, et al. "Mobilenetv2: Inverted residuals and linear bottlenecks." </a:t>
              </a:r>
              <a:r>
                <a:rPr lang="en-US" altLang="zh-TW" sz="2600" b="0" i="1" u="none" strike="noStrike" dirty="0">
                  <a:solidFill>
                    <a:srgbClr val="222222"/>
                  </a:solidFill>
                  <a:effectLst/>
                </a:rPr>
                <a:t>Proceedings of the IEEE conference on computer vision and pattern recognition</a:t>
              </a:r>
              <a:r>
                <a:rPr lang="en-US" altLang="zh-TW" sz="2600" b="0" i="0" u="none" strike="noStrike" dirty="0">
                  <a:solidFill>
                    <a:srgbClr val="222222"/>
                  </a:solidFill>
                  <a:effectLst/>
                </a:rPr>
                <a:t>. 2018.</a:t>
              </a:r>
              <a:endParaRPr kumimoji="0" lang="en-US" sz="26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
          <p:nvSpPr>
            <p:cNvPr id="12" name="文字方塊 11">
              <a:extLst>
                <a:ext uri="{FF2B5EF4-FFF2-40B4-BE49-F238E27FC236}">
                  <a16:creationId xmlns:a16="http://schemas.microsoft.com/office/drawing/2014/main" id="{CD6552D9-D37A-404B-AED7-7A5A917E486D}"/>
                </a:ext>
              </a:extLst>
            </p:cNvPr>
            <p:cNvSpPr txBox="1"/>
            <p:nvPr/>
          </p:nvSpPr>
          <p:spPr>
            <a:xfrm>
              <a:off x="38129911" y="10089125"/>
              <a:ext cx="10972800" cy="1723549"/>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a:ln>
                    <a:noFill/>
                  </a:ln>
                  <a:solidFill>
                    <a:srgbClr val="000000"/>
                  </a:solidFill>
                  <a:effectLst/>
                  <a:uLnTx/>
                  <a:uFillTx/>
                  <a:latin typeface="Calibri" panose="020F0502020204030204" pitchFamily="34" charset="0"/>
                  <a:ea typeface="新細明體" panose="02020500000000000000" pitchFamily="18" charset="-120"/>
                  <a:cs typeface="+mn-cs"/>
                </a:rPr>
                <a:t>	</a:t>
              </a:r>
              <a:r>
                <a:rPr kumimoji="0" lang="en-US" altLang="zh-TW" sz="2600" b="0" i="0" u="none" strike="noStrike" kern="1200" cap="none" spc="0" normalizeH="0" baseline="0" noProof="0" dirty="0">
                  <a:ln>
                    <a:noFill/>
                  </a:ln>
                  <a:solidFill>
                    <a:srgbClr val="000000"/>
                  </a:solidFill>
                  <a:effectLst/>
                  <a:uLnTx/>
                  <a:uFillTx/>
                  <a:latin typeface="Calibri" panose="020F0502020204030204" pitchFamily="34" charset="0"/>
                  <a:ea typeface="新細明體" panose="02020500000000000000" pitchFamily="18" charset="-120"/>
                  <a:cs typeface="+mn-cs"/>
                </a:rPr>
                <a:t>Our preliminary results suggest that MobileNetV2 may assist in the detection of Dysthyroid Optic Neuropathy in Graves’ disease via autonomous analysis of coronal serial orbital CT scans. Further independent testing is merited for validation. </a:t>
              </a:r>
              <a:endParaRPr kumimoji="0" lang="en-US" altLang="zh-TW" sz="26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grpSp>
      <p:sp>
        <p:nvSpPr>
          <p:cNvPr id="25" name="文字方塊 24">
            <a:extLst>
              <a:ext uri="{FF2B5EF4-FFF2-40B4-BE49-F238E27FC236}">
                <a16:creationId xmlns:a16="http://schemas.microsoft.com/office/drawing/2014/main" id="{481781F6-B6C3-4294-ACDD-4538B2264C6F}"/>
              </a:ext>
            </a:extLst>
          </p:cNvPr>
          <p:cNvSpPr txBox="1"/>
          <p:nvPr/>
        </p:nvSpPr>
        <p:spPr>
          <a:xfrm>
            <a:off x="36537108" y="10356503"/>
            <a:ext cx="13454446" cy="584775"/>
          </a:xfrm>
          <a:prstGeom prst="rect">
            <a:avLst/>
          </a:prstGeom>
          <a:noFill/>
        </p:spPr>
        <p:txBody>
          <a:bodyPr wrap="square" rtlCol="0">
            <a:spAutoFit/>
          </a:bodyPr>
          <a:lstStyle/>
          <a:p>
            <a:pPr algn="r"/>
            <a:r>
              <a:rPr lang="en-US" altLang="zh-TW" sz="3200" dirty="0">
                <a:solidFill>
                  <a:schemeClr val="bg1"/>
                </a:solidFill>
              </a:rPr>
              <a:t>Email</a:t>
            </a:r>
            <a:r>
              <a:rPr lang="zh-TW" altLang="en-US" sz="3200" dirty="0">
                <a:solidFill>
                  <a:schemeClr val="bg1"/>
                </a:solidFill>
              </a:rPr>
              <a:t> </a:t>
            </a:r>
            <a:r>
              <a:rPr lang="en-US" altLang="zh-TW" sz="3200" dirty="0">
                <a:solidFill>
                  <a:schemeClr val="bg1"/>
                </a:solidFill>
              </a:rPr>
              <a:t>: </a:t>
            </a:r>
            <a:r>
              <a:rPr lang="en-US" altLang="zh-TW" sz="3200" dirty="0">
                <a:solidFill>
                  <a:schemeClr val="bg1"/>
                </a:solidFill>
                <a:hlinkClick r:id="rId4">
                  <a:extLst>
                    <a:ext uri="{A12FA001-AC4F-418D-AE19-62706E023703}">
                      <ahyp:hlinkClr xmlns:ahyp="http://schemas.microsoft.com/office/drawing/2018/hyperlinkcolor" val="tx"/>
                    </a:ext>
                  </a:extLst>
                </a:hlinkClick>
              </a:rPr>
              <a:t>hungjuyi@gmail.com</a:t>
            </a:r>
            <a:r>
              <a:rPr lang="en-US" altLang="zh-TW" sz="3200" dirty="0">
                <a:solidFill>
                  <a:schemeClr val="bg1"/>
                </a:solidFill>
              </a:rPr>
              <a:t> (Dr. Claudia </a:t>
            </a:r>
            <a:r>
              <a:rPr lang="en-US" altLang="zh-TW" sz="3200" dirty="0" err="1">
                <a:solidFill>
                  <a:schemeClr val="bg1"/>
                </a:solidFill>
              </a:rPr>
              <a:t>Ju-Yi</a:t>
            </a:r>
            <a:r>
              <a:rPr lang="en-US" altLang="zh-TW" sz="3200" dirty="0">
                <a:solidFill>
                  <a:schemeClr val="bg1"/>
                </a:solidFill>
              </a:rPr>
              <a:t> Hung) </a:t>
            </a:r>
            <a:endParaRPr lang="zh-TW" altLang="en-US" sz="3200" dirty="0">
              <a:solidFill>
                <a:schemeClr val="bg1"/>
              </a:solidFill>
            </a:endParaRPr>
          </a:p>
        </p:txBody>
      </p:sp>
      <p:pic>
        <p:nvPicPr>
          <p:cNvPr id="44" name="圖片 43">
            <a:extLst>
              <a:ext uri="{FF2B5EF4-FFF2-40B4-BE49-F238E27FC236}">
                <a16:creationId xmlns:a16="http://schemas.microsoft.com/office/drawing/2014/main" id="{3ECEFFB8-B77F-4153-A821-3E24498741B2}"/>
              </a:ext>
            </a:extLst>
          </p:cNvPr>
          <p:cNvPicPr>
            <a:picLocks noChangeAspect="1"/>
          </p:cNvPicPr>
          <p:nvPr/>
        </p:nvPicPr>
        <p:blipFill>
          <a:blip r:embed="rId5"/>
          <a:stretch>
            <a:fillRect/>
          </a:stretch>
        </p:blipFill>
        <p:spPr>
          <a:xfrm>
            <a:off x="15958147" y="10120701"/>
            <a:ext cx="19204379" cy="8421592"/>
          </a:xfrm>
          <a:prstGeom prst="rect">
            <a:avLst/>
          </a:prstGeom>
        </p:spPr>
      </p:pic>
      <p:pic>
        <p:nvPicPr>
          <p:cNvPr id="89" name="圖片 88">
            <a:extLst>
              <a:ext uri="{FF2B5EF4-FFF2-40B4-BE49-F238E27FC236}">
                <a16:creationId xmlns:a16="http://schemas.microsoft.com/office/drawing/2014/main" id="{A878AC1F-48B1-48A6-95C3-73945506E3AF}"/>
              </a:ext>
            </a:extLst>
          </p:cNvPr>
          <p:cNvPicPr>
            <a:picLocks noChangeAspect="1"/>
          </p:cNvPicPr>
          <p:nvPr/>
        </p:nvPicPr>
        <p:blipFill>
          <a:blip r:embed="rId6"/>
          <a:stretch>
            <a:fillRect/>
          </a:stretch>
        </p:blipFill>
        <p:spPr>
          <a:xfrm>
            <a:off x="16068235" y="25232738"/>
            <a:ext cx="19285478" cy="11701472"/>
          </a:xfrm>
          <a:prstGeom prst="rect">
            <a:avLst/>
          </a:prstGeom>
        </p:spPr>
      </p:pic>
      <p:sp>
        <p:nvSpPr>
          <p:cNvPr id="113" name="矩形 112">
            <a:extLst>
              <a:ext uri="{FF2B5EF4-FFF2-40B4-BE49-F238E27FC236}">
                <a16:creationId xmlns:a16="http://schemas.microsoft.com/office/drawing/2014/main" id="{165EBDA7-5271-44BF-850A-904F0C91FE05}"/>
              </a:ext>
            </a:extLst>
          </p:cNvPr>
          <p:cNvSpPr/>
          <p:nvPr/>
        </p:nvSpPr>
        <p:spPr>
          <a:xfrm>
            <a:off x="16213913" y="36825811"/>
            <a:ext cx="19202400" cy="892552"/>
          </a:xfrm>
          <a:prstGeom prst="rect">
            <a:avLst/>
          </a:prstGeom>
        </p:spPr>
        <p:txBody>
          <a:bodyPr wrap="square">
            <a:spAutoFit/>
          </a:bodyPr>
          <a:lstStyle/>
          <a:p>
            <a:pPr algn="just" rtl="0">
              <a:spcBef>
                <a:spcPts val="0"/>
              </a:spcBef>
              <a:spcAft>
                <a:spcPts val="0"/>
              </a:spcAft>
            </a:pPr>
            <a:r>
              <a:rPr lang="en-US" altLang="zh-TW" sz="2600" b="0" i="0" u="none" strike="noStrike" dirty="0">
                <a:solidFill>
                  <a:srgbClr val="000000"/>
                </a:solidFill>
                <a:effectLst/>
                <a:latin typeface="Calibri" panose="020F0502020204030204" pitchFamily="34" charset="0"/>
              </a:rPr>
              <a:t>	The prediction accuracy is </a:t>
            </a:r>
            <a:r>
              <a:rPr lang="en-US" altLang="zh-TW" sz="2600" i="0" dirty="0">
                <a:solidFill>
                  <a:srgbClr val="000000"/>
                </a:solidFill>
                <a:effectLst/>
                <a:latin typeface="Calibri" panose="020F0502020204030204" pitchFamily="34" charset="0"/>
              </a:rPr>
              <a:t>95.215% ([110+89)/(93+116)*100%=95.215%]</a:t>
            </a:r>
            <a:r>
              <a:rPr lang="en-US" altLang="zh-TW" sz="2600" dirty="0">
                <a:solidFill>
                  <a:srgbClr val="000000"/>
                </a:solidFill>
                <a:latin typeface="Calibri" panose="020F0502020204030204" pitchFamily="34" charset="0"/>
              </a:rPr>
              <a:t> </a:t>
            </a:r>
            <a:r>
              <a:rPr lang="en-US" altLang="zh-TW" sz="2600" b="0" i="0" u="none" strike="noStrike" dirty="0">
                <a:solidFill>
                  <a:srgbClr val="000000"/>
                </a:solidFill>
                <a:effectLst/>
                <a:latin typeface="Calibri" panose="020F0502020204030204" pitchFamily="34" charset="0"/>
              </a:rPr>
              <a:t>in MobileNetV2, while </a:t>
            </a:r>
            <a:r>
              <a:rPr lang="en-US" altLang="zh-TW" sz="2600" b="0" i="0" u="none" strike="noStrike" dirty="0" err="1">
                <a:solidFill>
                  <a:srgbClr val="000000"/>
                </a:solidFill>
                <a:effectLst/>
                <a:latin typeface="Calibri" panose="020F0502020204030204" pitchFamily="34" charset="0"/>
              </a:rPr>
              <a:t>AlexNet</a:t>
            </a:r>
            <a:r>
              <a:rPr lang="en-US" altLang="zh-TW" sz="2600" b="0" i="0" u="none" strike="noStrike" dirty="0">
                <a:solidFill>
                  <a:srgbClr val="000000"/>
                </a:solidFill>
                <a:effectLst/>
                <a:latin typeface="Calibri" panose="020F0502020204030204" pitchFamily="34" charset="0"/>
              </a:rPr>
              <a:t> cannot reach convergence under a similar training process. Overfitting is suspected. </a:t>
            </a:r>
            <a:endParaRPr lang="en-US" altLang="zh-TW" sz="2600" b="0" dirty="0">
              <a:effectLst/>
            </a:endParaRPr>
          </a:p>
        </p:txBody>
      </p:sp>
      <p:sp>
        <p:nvSpPr>
          <p:cNvPr id="115" name="文字方塊 114">
            <a:extLst>
              <a:ext uri="{FF2B5EF4-FFF2-40B4-BE49-F238E27FC236}">
                <a16:creationId xmlns:a16="http://schemas.microsoft.com/office/drawing/2014/main" id="{2DDEEF41-D2AA-4C68-AEF3-291AD0B11F31}"/>
              </a:ext>
            </a:extLst>
          </p:cNvPr>
          <p:cNvSpPr txBox="1"/>
          <p:nvPr/>
        </p:nvSpPr>
        <p:spPr>
          <a:xfrm>
            <a:off x="19559964" y="670546"/>
            <a:ext cx="12218941" cy="923330"/>
          </a:xfrm>
          <a:prstGeom prst="rect">
            <a:avLst/>
          </a:prstGeom>
          <a:noFill/>
        </p:spPr>
        <p:txBody>
          <a:bodyPr wrap="square">
            <a:spAutoFit/>
          </a:bodyPr>
          <a:lstStyle/>
          <a:p>
            <a:r>
              <a:rPr lang="en-US" altLang="zh-TW" sz="5400" b="0" i="0" dirty="0">
                <a:solidFill>
                  <a:schemeClr val="bg1"/>
                </a:solidFill>
                <a:effectLst/>
              </a:rPr>
              <a:t>Posterboard Number: 2394 - C0457</a:t>
            </a:r>
            <a:endParaRPr lang="zh-TW" altLang="en-US" sz="5400" dirty="0">
              <a:solidFill>
                <a:schemeClr val="bg1"/>
              </a:solidFill>
            </a:endParaRPr>
          </a:p>
        </p:txBody>
      </p:sp>
      <p:pic>
        <p:nvPicPr>
          <p:cNvPr id="109" name="圖片 108">
            <a:extLst>
              <a:ext uri="{FF2B5EF4-FFF2-40B4-BE49-F238E27FC236}">
                <a16:creationId xmlns:a16="http://schemas.microsoft.com/office/drawing/2014/main" id="{8D0E1DC4-1A47-4BB3-A7EC-0E3A0C20082C}"/>
              </a:ext>
            </a:extLst>
          </p:cNvPr>
          <p:cNvPicPr>
            <a:picLocks noChangeAspect="1"/>
          </p:cNvPicPr>
          <p:nvPr/>
        </p:nvPicPr>
        <p:blipFill>
          <a:blip r:embed="rId7"/>
          <a:stretch>
            <a:fillRect/>
          </a:stretch>
        </p:blipFill>
        <p:spPr>
          <a:xfrm>
            <a:off x="15806629" y="19800094"/>
            <a:ext cx="19609684" cy="6103408"/>
          </a:xfrm>
          <a:prstGeom prst="rect">
            <a:avLst/>
          </a:prstGeom>
        </p:spPr>
      </p:pic>
    </p:spTree>
    <p:extLst>
      <p:ext uri="{BB962C8B-B14F-4D97-AF65-F5344CB8AC3E}">
        <p14:creationId xmlns:p14="http://schemas.microsoft.com/office/powerpoint/2010/main" val="1995203901"/>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1862</TotalTime>
  <Words>1497</Words>
  <Application>Microsoft Office PowerPoint</Application>
  <PresentationFormat>自訂</PresentationFormat>
  <Paragraphs>50</Paragraphs>
  <Slides>1</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vt:i4>
      </vt:variant>
    </vt:vector>
  </HeadingPairs>
  <TitlesOfParts>
    <vt:vector size="8" baseType="lpstr">
      <vt:lpstr>STFangsong</vt:lpstr>
      <vt:lpstr>新細明體</vt:lpstr>
      <vt:lpstr>Arial</vt:lpstr>
      <vt:lpstr>Calibri</vt:lpstr>
      <vt:lpstr>Calibri Light</vt:lpstr>
      <vt:lpstr>Times New Roman</vt:lpstr>
      <vt:lpstr>Office 佈景主題</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juyi hung</dc:creator>
  <cp:lastModifiedBy>Fuh</cp:lastModifiedBy>
  <cp:revision>229</cp:revision>
  <dcterms:created xsi:type="dcterms:W3CDTF">2020-02-16T22:19:36Z</dcterms:created>
  <dcterms:modified xsi:type="dcterms:W3CDTF">2023-04-07T12:56:35Z</dcterms:modified>
</cp:coreProperties>
</file>