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5"/>
  </p:notesMasterIdLst>
  <p:handoutMasterIdLst>
    <p:handoutMasterId r:id="rId76"/>
  </p:handoutMasterIdLst>
  <p:sldIdLst>
    <p:sldId id="257" r:id="rId2"/>
    <p:sldId id="264" r:id="rId3"/>
    <p:sldId id="324" r:id="rId4"/>
    <p:sldId id="266" r:id="rId5"/>
    <p:sldId id="325" r:id="rId6"/>
    <p:sldId id="299" r:id="rId7"/>
    <p:sldId id="300" r:id="rId8"/>
    <p:sldId id="301" r:id="rId9"/>
    <p:sldId id="334" r:id="rId10"/>
    <p:sldId id="352" r:id="rId11"/>
    <p:sldId id="351" r:id="rId12"/>
    <p:sldId id="354" r:id="rId13"/>
    <p:sldId id="355" r:id="rId14"/>
    <p:sldId id="356" r:id="rId15"/>
    <p:sldId id="357" r:id="rId16"/>
    <p:sldId id="358" r:id="rId17"/>
    <p:sldId id="359" r:id="rId18"/>
    <p:sldId id="353" r:id="rId19"/>
    <p:sldId id="336" r:id="rId20"/>
    <p:sldId id="335" r:id="rId21"/>
    <p:sldId id="261" r:id="rId22"/>
    <p:sldId id="365" r:id="rId23"/>
    <p:sldId id="366" r:id="rId24"/>
    <p:sldId id="360" r:id="rId25"/>
    <p:sldId id="278" r:id="rId26"/>
    <p:sldId id="367" r:id="rId27"/>
    <p:sldId id="383" r:id="rId28"/>
    <p:sldId id="384" r:id="rId29"/>
    <p:sldId id="385" r:id="rId30"/>
    <p:sldId id="393" r:id="rId31"/>
    <p:sldId id="386" r:id="rId32"/>
    <p:sldId id="387" r:id="rId33"/>
    <p:sldId id="374" r:id="rId34"/>
    <p:sldId id="375" r:id="rId35"/>
    <p:sldId id="376" r:id="rId36"/>
    <p:sldId id="388" r:id="rId37"/>
    <p:sldId id="394" r:id="rId38"/>
    <p:sldId id="396" r:id="rId39"/>
    <p:sldId id="395" r:id="rId40"/>
    <p:sldId id="279" r:id="rId41"/>
    <p:sldId id="308" r:id="rId42"/>
    <p:sldId id="378" r:id="rId43"/>
    <p:sldId id="346" r:id="rId44"/>
    <p:sldId id="350" r:id="rId45"/>
    <p:sldId id="286" r:id="rId46"/>
    <p:sldId id="310" r:id="rId47"/>
    <p:sldId id="345" r:id="rId48"/>
    <p:sldId id="289" r:id="rId49"/>
    <p:sldId id="332" r:id="rId50"/>
    <p:sldId id="290" r:id="rId51"/>
    <p:sldId id="333" r:id="rId52"/>
    <p:sldId id="291" r:id="rId53"/>
    <p:sldId id="293" r:id="rId54"/>
    <p:sldId id="292" r:id="rId55"/>
    <p:sldId id="294" r:id="rId56"/>
    <p:sldId id="389" r:id="rId57"/>
    <p:sldId id="390" r:id="rId58"/>
    <p:sldId id="391" r:id="rId59"/>
    <p:sldId id="314" r:id="rId60"/>
    <p:sldId id="347" r:id="rId61"/>
    <p:sldId id="348" r:id="rId62"/>
    <p:sldId id="296" r:id="rId63"/>
    <p:sldId id="309" r:id="rId64"/>
    <p:sldId id="392" r:id="rId65"/>
    <p:sldId id="262" r:id="rId66"/>
    <p:sldId id="379" r:id="rId67"/>
    <p:sldId id="380" r:id="rId68"/>
    <p:sldId id="381" r:id="rId69"/>
    <p:sldId id="382" r:id="rId70"/>
    <p:sldId id="361" r:id="rId71"/>
    <p:sldId id="362" r:id="rId72"/>
    <p:sldId id="363" r:id="rId73"/>
    <p:sldId id="364" r:id="rId7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200"/>
    <a:srgbClr val="A40000"/>
    <a:srgbClr val="BA0000"/>
    <a:srgbClr val="00BA00"/>
    <a:srgbClr val="E00000"/>
    <a:srgbClr val="BE0000"/>
    <a:srgbClr val="D20000"/>
    <a:srgbClr val="700000"/>
    <a:srgbClr val="00DD00"/>
    <a:srgbClr val="009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099" autoAdjust="0"/>
    <p:restoredTop sz="70413" autoAdjust="0"/>
  </p:normalViewPr>
  <p:slideViewPr>
    <p:cSldViewPr>
      <p:cViewPr varScale="1">
        <p:scale>
          <a:sx n="55" d="100"/>
          <a:sy n="55" d="100"/>
        </p:scale>
        <p:origin x="-131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1860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6464A6-C558-4A4B-A59B-7D047DE0A823}" type="datetimeFigureOut">
              <a:rPr lang="en-US" smtClean="0"/>
              <a:pPr/>
              <a:t>11/30/2012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9E41FD-F83D-4A61-8BD3-053B3EDF8E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3913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C7990A-F074-436A-A7F5-251D5786B469}" type="datetimeFigureOut">
              <a:rPr lang="zh-TW" altLang="en-US" smtClean="0"/>
              <a:pPr/>
              <a:t>2012/11/30</a:t>
            </a:fld>
            <a:endParaRPr lang="zh-TW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C00216-2C3F-43B7-B788-53020C6F440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783475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Hello, I am Tzu-Mao Li from National Taiwan University and today I am going to present our paper</a:t>
            </a:r>
          </a:p>
          <a:p>
            <a:r>
              <a:rPr lang="en-US" altLang="zh-TW" dirty="0" smtClean="0"/>
              <a:t>“SURE-based Optimization for Adaptive Sampling and Reconstruction.”</a:t>
            </a:r>
            <a:endParaRPr lang="zh-TW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00216-2C3F-43B7-B788-53020C6F4405}" type="slidenum">
              <a:rPr lang="zh-TW" altLang="en-US" smtClean="0"/>
              <a:pPr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241105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First, by taking a number of samples for</a:t>
            </a:r>
            <a:r>
              <a:rPr lang="en-US" altLang="zh-TW" baseline="0" dirty="0" smtClean="0"/>
              <a:t> each pixel, </a:t>
            </a:r>
            <a:r>
              <a:rPr lang="en-US" altLang="zh-TW" dirty="0" smtClean="0"/>
              <a:t>the renderer outputs </a:t>
            </a:r>
            <a:r>
              <a:rPr lang="en-US" altLang="zh-TW" dirty="0" smtClean="0"/>
              <a:t>an noisy </a:t>
            </a:r>
            <a:r>
              <a:rPr lang="en-US" altLang="zh-TW" dirty="0" smtClean="0"/>
              <a:t>image and the</a:t>
            </a:r>
            <a:r>
              <a:rPr lang="en-US" altLang="zh-TW" baseline="0" dirty="0" smtClean="0"/>
              <a:t> sample variance for each pixel.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 smtClean="0"/>
              <a:t>A simple way to remove noises is to filter the image. However,</a:t>
            </a:r>
            <a:r>
              <a:rPr lang="en-US" altLang="zh-TW" baseline="0" dirty="0" smtClean="0"/>
              <a:t> applying filters often involves choosing appropriate parameters.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aseline="0" dirty="0" smtClean="0"/>
              <a:t>Large filter kernel will remove noises better but could lead to </a:t>
            </a:r>
            <a:r>
              <a:rPr lang="en-US" altLang="zh-TW" baseline="0" dirty="0" err="1" smtClean="0"/>
              <a:t>oversmooth</a:t>
            </a:r>
            <a:r>
              <a:rPr lang="en-US" altLang="zh-TW" baseline="0" dirty="0" smtClean="0"/>
              <a:t> images.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aseline="0" dirty="0" smtClean="0"/>
              <a:t>On the other hand, small kernels generate crispy images but often cannot remove noises well. </a:t>
            </a:r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00216-2C3F-43B7-B788-53020C6F4405}" type="slidenum">
              <a:rPr lang="zh-TW" altLang="en-US" smtClean="0"/>
              <a:pPr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362258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 smtClean="0"/>
              <a:t>To select a</a:t>
            </a:r>
            <a:r>
              <a:rPr lang="en-US" altLang="zh-TW" baseline="0" dirty="0" smtClean="0"/>
              <a:t> proper filter kernel for each pixel, t</a:t>
            </a:r>
            <a:r>
              <a:rPr lang="en-US" altLang="zh-TW" dirty="0" smtClean="0"/>
              <a:t>he noisy</a:t>
            </a:r>
            <a:r>
              <a:rPr lang="en-US" altLang="zh-TW" baseline="0" dirty="0" smtClean="0"/>
              <a:t> image is filtered several times, each time a different kernel is used.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aseline="0" dirty="0" smtClean="0"/>
              <a:t>The kernels form a </a:t>
            </a:r>
            <a:r>
              <a:rPr lang="en-US" altLang="zh-TW" baseline="0" dirty="0" err="1" smtClean="0"/>
              <a:t>filterbank</a:t>
            </a:r>
            <a:r>
              <a:rPr lang="en-US" altLang="zh-TW" baseline="0" dirty="0" smtClean="0"/>
              <a:t> with different scales of filters…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(click 3 times)</a:t>
            </a:r>
            <a:endParaRPr lang="zh-TW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00216-2C3F-43B7-B788-53020C6F4405}" type="slidenum">
              <a:rPr lang="zh-TW" altLang="en-US" smtClean="0"/>
              <a:pPr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362258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00216-2C3F-43B7-B788-53020C6F4405}" type="slidenum">
              <a:rPr lang="zh-TW" altLang="en-US" smtClean="0"/>
              <a:pPr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362258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00216-2C3F-43B7-B788-53020C6F4405}" type="slidenum">
              <a:rPr lang="zh-TW" altLang="en-US" smtClean="0"/>
              <a:pPr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362258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The image</a:t>
            </a:r>
            <a:r>
              <a:rPr lang="en-US" altLang="zh-TW" baseline="0" dirty="0" smtClean="0"/>
              <a:t> is filtered by different sizes of filters, so it is blurred in several levels.</a:t>
            </a:r>
            <a:endParaRPr lang="zh-TW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00216-2C3F-43B7-B788-53020C6F4405}" type="slidenum">
              <a:rPr lang="zh-TW" altLang="en-US" smtClean="0"/>
              <a:pPr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362258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To determine the proper kernel for each pixel, they proposed</a:t>
            </a:r>
            <a:r>
              <a:rPr lang="en-US" altLang="zh-TW" baseline="0" dirty="0" smtClean="0"/>
              <a:t> an error estimator specially designed for isotropic filters.</a:t>
            </a:r>
          </a:p>
          <a:p>
            <a:r>
              <a:rPr lang="en-US" altLang="zh-TW" baseline="0" dirty="0" smtClean="0"/>
              <a:t>The method utilizes theorems from density estimation to estimate the error of Gaussian filtered images.</a:t>
            </a:r>
          </a:p>
          <a:p>
            <a:endParaRPr lang="en-US" altLang="zh-TW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00216-2C3F-43B7-B788-53020C6F4405}" type="slidenum">
              <a:rPr lang="zh-TW" altLang="en-US" smtClean="0"/>
              <a:pPr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362258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baseline="0" dirty="0" smtClean="0"/>
              <a:t>After estimating the error, for each pixel, they choose the filtered value that causes the smallest error.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00216-2C3F-43B7-B788-53020C6F4405}" type="slidenum">
              <a:rPr lang="zh-TW" altLang="en-US" smtClean="0"/>
              <a:pPr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362258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baseline="0" dirty="0" smtClean="0"/>
              <a:t>And more samples are distributed into the areas where the errors are still very large. </a:t>
            </a:r>
          </a:p>
          <a:p>
            <a:r>
              <a:rPr lang="en-US" altLang="zh-TW" baseline="0" dirty="0" smtClean="0"/>
              <a:t>The sample density is roughly proportional to the error.</a:t>
            </a:r>
          </a:p>
          <a:p>
            <a:r>
              <a:rPr lang="en-US" altLang="zh-TW" baseline="0" dirty="0" smtClean="0"/>
              <a:t>More samples are spent on more difficult regions.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00216-2C3F-43B7-B788-53020C6F4405}" type="slidenum">
              <a:rPr lang="zh-TW" altLang="en-US" smtClean="0"/>
              <a:pPr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362258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This process is iterated until the sample budget is used up. </a:t>
            </a:r>
          </a:p>
          <a:p>
            <a:r>
              <a:rPr lang="en-US" altLang="zh-TW" dirty="0" smtClean="0"/>
              <a:t>And the result</a:t>
            </a:r>
            <a:r>
              <a:rPr lang="en-US" altLang="zh-TW" baseline="0" dirty="0" smtClean="0"/>
              <a:t> is a smooth image. </a:t>
            </a:r>
            <a:endParaRPr lang="en-US" altLang="zh-TW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00216-2C3F-43B7-B788-53020C6F4405}" type="slidenum">
              <a:rPr lang="zh-TW" altLang="en-US" smtClean="0"/>
              <a:pPr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362258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Unfortunately,</a:t>
            </a:r>
            <a:r>
              <a:rPr lang="en-US" altLang="zh-TW" baseline="0" dirty="0" smtClean="0"/>
              <a:t> as I mentioned, their </a:t>
            </a:r>
            <a:r>
              <a:rPr lang="en-US" altLang="zh-TW" dirty="0" smtClean="0"/>
              <a:t>error estimator uses</a:t>
            </a:r>
            <a:r>
              <a:rPr lang="en-US" altLang="zh-TW" baseline="0" dirty="0" smtClean="0"/>
              <a:t> theorems from density estimation and assumes vanishing first central moments. </a:t>
            </a:r>
          </a:p>
          <a:p>
            <a:r>
              <a:rPr lang="en-US" altLang="zh-TW" baseline="0" dirty="0" smtClean="0"/>
              <a:t>Thus, their error estimation can only estimates errors for isotropic filters and the </a:t>
            </a:r>
            <a:r>
              <a:rPr lang="en-US" altLang="zh-TW" baseline="0" dirty="0" err="1" smtClean="0"/>
              <a:t>filterbank</a:t>
            </a:r>
            <a:r>
              <a:rPr lang="en-US" altLang="zh-TW" baseline="0" dirty="0" smtClean="0"/>
              <a:t> is limited to those.</a:t>
            </a:r>
            <a:endParaRPr lang="zh-TW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00216-2C3F-43B7-B788-53020C6F4405}" type="slidenum">
              <a:rPr lang="zh-TW" altLang="en-US" smtClean="0"/>
              <a:pPr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36225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In this paper, we deal with Monte Carlo ray tracing for rendering realistic</a:t>
            </a:r>
            <a:r>
              <a:rPr lang="en-US" altLang="zh-TW" baseline="0" dirty="0" smtClean="0"/>
              <a:t> </a:t>
            </a:r>
            <a:r>
              <a:rPr lang="en-US" altLang="zh-TW" dirty="0" smtClean="0"/>
              <a:t>images.</a:t>
            </a:r>
          </a:p>
          <a:p>
            <a:r>
              <a:rPr lang="en-US" altLang="zh-TW" dirty="0" smtClean="0"/>
              <a:t>Each pixel of the image involves solving an integral, </a:t>
            </a:r>
          </a:p>
          <a:p>
            <a:r>
              <a:rPr lang="en-US" altLang="zh-TW" dirty="0" smtClean="0"/>
              <a:t>Monte Carlo ray tracing </a:t>
            </a:r>
            <a:r>
              <a:rPr lang="en-US" altLang="zh-TW" baseline="0" dirty="0" smtClean="0"/>
              <a:t>approximates the integral </a:t>
            </a:r>
            <a:r>
              <a:rPr lang="en-US" altLang="zh-TW" dirty="0" smtClean="0"/>
              <a:t>by taking discrete samples for each</a:t>
            </a:r>
            <a:r>
              <a:rPr lang="en-US" altLang="zh-TW" baseline="0" dirty="0" smtClean="0"/>
              <a:t> pixel.</a:t>
            </a:r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00216-2C3F-43B7-B788-53020C6F4405}" type="slidenum">
              <a:rPr lang="zh-TW" altLang="en-US" smtClean="0"/>
              <a:pPr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223613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Isotropic filters have limitations. </a:t>
            </a:r>
          </a:p>
          <a:p>
            <a:r>
              <a:rPr lang="en-US" altLang="zh-TW" dirty="0" smtClean="0"/>
              <a:t>First, they cannot adapt to image content.</a:t>
            </a:r>
          </a:p>
          <a:p>
            <a:r>
              <a:rPr lang="en-US" altLang="zh-TW" dirty="0" smtClean="0"/>
              <a:t>Also</a:t>
            </a:r>
            <a:r>
              <a:rPr lang="en-US" altLang="zh-TW" baseline="0" dirty="0" smtClean="0"/>
              <a:t>, they cannot utilize and adapt to the scene features.</a:t>
            </a:r>
          </a:p>
          <a:p>
            <a:r>
              <a:rPr lang="en-US" altLang="zh-TW" baseline="0" dirty="0" smtClean="0"/>
              <a:t>Therefore, they often produce blurry results when the image contains complex geometry or texture details.</a:t>
            </a:r>
          </a:p>
          <a:p>
            <a:r>
              <a:rPr lang="en-US" altLang="zh-TW" baseline="0" dirty="0" smtClean="0"/>
              <a:t>To improve the framework, i</a:t>
            </a:r>
            <a:r>
              <a:rPr lang="en-US" altLang="zh-TW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nstead of isotropic</a:t>
            </a:r>
            <a:r>
              <a:rPr lang="en-US" altLang="zh-TW" sz="1200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 filters, we choose to use cross bilateral filters that can better adapt to image and scene content.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00216-2C3F-43B7-B788-53020C6F4405}" type="slidenum">
              <a:rPr lang="zh-TW" altLang="en-US" smtClean="0"/>
              <a:pPr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586406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1200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Bilateral filters was designed to improve Gaussian filters for better preserving details and edges. </a:t>
            </a:r>
            <a:endParaRPr lang="en-US" altLang="zh-TW" sz="1200" i="1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00216-2C3F-43B7-B788-53020C6F4405}" type="slidenum">
              <a:rPr lang="zh-TW" altLang="en-US" smtClean="0"/>
              <a:pPr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57007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1200" i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In</a:t>
            </a:r>
            <a:r>
              <a:rPr lang="en-US" altLang="zh-TW" sz="1200" i="0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 </a:t>
            </a:r>
            <a:r>
              <a:rPr lang="en-US" altLang="zh-TW" sz="1200" i="0" baseline="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Gassuain</a:t>
            </a:r>
            <a:r>
              <a:rPr lang="en-US" altLang="zh-TW" sz="1200" i="0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 filter, the weight between pixel </a:t>
            </a:r>
            <a:r>
              <a:rPr lang="en-US" altLang="zh-TW" sz="1200" i="0" baseline="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i</a:t>
            </a:r>
            <a:r>
              <a:rPr lang="en-US" altLang="zh-TW" sz="1200" i="0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 and pixel j is determined by the spatial distance of two pixels in the image space.  </a:t>
            </a:r>
          </a:p>
          <a:p>
            <a:r>
              <a:rPr lang="en-US" altLang="zh-TW" sz="1200" i="0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It completely ignores image content and often blurs out edges and details.</a:t>
            </a:r>
            <a:endParaRPr lang="en-US" altLang="zh-TW" sz="1200" i="0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00216-2C3F-43B7-B788-53020C6F4405}" type="slidenum">
              <a:rPr lang="zh-TW" altLang="en-US" smtClean="0"/>
              <a:pPr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57007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1200" i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In addition to spatial distance, bilateral filter also takes the color similarity of two pixels</a:t>
            </a:r>
            <a:r>
              <a:rPr lang="en-US" altLang="zh-TW" sz="1200" i="0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 into account. </a:t>
            </a:r>
          </a:p>
          <a:p>
            <a:r>
              <a:rPr lang="en-US" altLang="zh-TW" sz="1200" i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And it better </a:t>
            </a:r>
            <a:r>
              <a:rPr lang="en-US" altLang="zh-TW" sz="1200" i="0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preserves edges and details.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00216-2C3F-43B7-B788-53020C6F4405}" type="slidenum">
              <a:rPr lang="zh-TW" altLang="en-US" smtClean="0"/>
              <a:pPr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57007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1200" i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For</a:t>
            </a:r>
            <a:r>
              <a:rPr lang="en-US" altLang="zh-TW" sz="1200" i="0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 rendering, we can furthermore measure the similarity between two pixels by utilizing scene features such as normal, texture and depth. </a:t>
            </a:r>
          </a:p>
          <a:p>
            <a:r>
              <a:rPr lang="en-US" altLang="zh-TW" sz="1200" i="0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By doing so, we have a more reliable weighting scheme. </a:t>
            </a:r>
          </a:p>
          <a:p>
            <a:r>
              <a:rPr lang="en-US" altLang="zh-TW" sz="1200" i="0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This is called the cross bilateral filters and previous work has shown that it is effective for graphics applications.</a:t>
            </a:r>
          </a:p>
          <a:p>
            <a:r>
              <a:rPr lang="en-US" altLang="zh-TW" sz="1200" i="0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Unfortunately, it is an anisotropic filter and cannot be used in the GEM framework because we do not know how to estimate the errors for cross bilateral filters. </a:t>
            </a:r>
          </a:p>
          <a:p>
            <a:endParaRPr lang="en-US" altLang="zh-TW" sz="1200" i="0" baseline="0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00216-2C3F-43B7-B788-53020C6F4405}" type="slidenum">
              <a:rPr lang="zh-TW" altLang="en-US" smtClean="0"/>
              <a:pPr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57007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altLang="zh-TW" baseline="0" dirty="0" smtClean="0"/>
              <a:t>So, the key is to estimate the filter error for non-isotropic filters.</a:t>
            </a:r>
          </a:p>
          <a:p>
            <a:pPr algn="just"/>
            <a:r>
              <a:rPr lang="en-US" altLang="zh-TW" baseline="0" dirty="0" smtClean="0"/>
              <a:t>Let’s step back and see the problem we try to solve.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00216-2C3F-43B7-B788-53020C6F4405}" type="slidenum">
              <a:rPr lang="zh-TW" altLang="en-US" smtClean="0"/>
              <a:pPr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381782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altLang="zh-TW" baseline="0" dirty="0" smtClean="0"/>
              <a:t>Here, each cell represents a pixel. </a:t>
            </a:r>
          </a:p>
          <a:p>
            <a:pPr algn="just"/>
            <a:r>
              <a:rPr lang="en-US" altLang="zh-TW" baseline="0" dirty="0" smtClean="0"/>
              <a:t>For each pixel, we will have several Monte Carlo samples.</a:t>
            </a:r>
          </a:p>
          <a:p>
            <a:pPr algn="just"/>
            <a:r>
              <a:rPr lang="en-US" altLang="zh-TW" baseline="0" dirty="0" smtClean="0"/>
              <a:t>From these Monte Carlo samples, we apply reconstruction filters to obtain the pixel value for each pixel.</a:t>
            </a:r>
          </a:p>
          <a:p>
            <a:pPr algn="just"/>
            <a:r>
              <a:rPr lang="en-US" altLang="zh-TW" baseline="0" dirty="0" smtClean="0"/>
              <a:t>(click twice)</a:t>
            </a:r>
          </a:p>
          <a:p>
            <a:pPr algn="just"/>
            <a:endParaRPr lang="en-US" altLang="zh-TW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00216-2C3F-43B7-B788-53020C6F4405}" type="slidenum">
              <a:rPr lang="zh-TW" altLang="en-US" smtClean="0"/>
              <a:pPr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381782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altLang="zh-TW" baseline="0" dirty="0" smtClean="0"/>
              <a:t>We use y to represent the pixel value reconstructed from Monte Carlo samples.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00216-2C3F-43B7-B788-53020C6F4405}" type="slidenum">
              <a:rPr lang="zh-TW" altLang="en-US" smtClean="0"/>
              <a:pPr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3817822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altLang="zh-TW" baseline="0" dirty="0" smtClean="0"/>
              <a:t>In addition to the pixel value, we can also calculate the sample variance for each pixel.</a:t>
            </a:r>
          </a:p>
          <a:p>
            <a:pPr algn="just"/>
            <a:r>
              <a:rPr lang="en-US" altLang="zh-TW" baseline="0" dirty="0" smtClean="0"/>
              <a:t>Here, we denote it as sigma.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00216-2C3F-43B7-B788-53020C6F4405}" type="slidenum">
              <a:rPr lang="zh-TW" altLang="en-US" smtClean="0"/>
              <a:pPr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3817822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altLang="zh-TW" baseline="0" dirty="0" smtClean="0"/>
              <a:t>If infinitely many samples were used, the estimated pixel value y would converge to the true pixel value x. </a:t>
            </a:r>
          </a:p>
          <a:p>
            <a:pPr algn="just"/>
            <a:r>
              <a:rPr lang="en-US" altLang="zh-TW" baseline="0" dirty="0" smtClean="0"/>
              <a:t>That is, we want to estimate x. But, we can only afford to take a limited number of samples. </a:t>
            </a:r>
          </a:p>
          <a:p>
            <a:pPr algn="just"/>
            <a:r>
              <a:rPr lang="en-US" altLang="zh-TW" baseline="0" dirty="0" smtClean="0"/>
              <a:t>Thus, we want to use y to approximate x.</a:t>
            </a:r>
          </a:p>
          <a:p>
            <a:pPr algn="just"/>
            <a:r>
              <a:rPr lang="en-US" altLang="zh-TW" baseline="0" dirty="0" smtClean="0"/>
              <a:t>When the number of samples are not sufficient, the approximation could be very bad. </a:t>
            </a:r>
          </a:p>
          <a:p>
            <a:pPr algn="just"/>
            <a:r>
              <a:rPr lang="en-US" altLang="zh-TW" baseline="0" dirty="0" smtClean="0"/>
              <a:t>That is what we called noises. </a:t>
            </a:r>
          </a:p>
          <a:p>
            <a:pPr algn="just"/>
            <a:endParaRPr lang="en-US" altLang="zh-TW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00216-2C3F-43B7-B788-53020C6F4405}" type="slidenum">
              <a:rPr lang="zh-TW" altLang="en-US" smtClean="0"/>
              <a:pPr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381782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Monte Carlo ray tracing can simulate many effects in an unified scheme</a:t>
            </a:r>
            <a:r>
              <a:rPr lang="en-US" altLang="zh-TW" baseline="0" dirty="0" smtClean="0"/>
              <a:t>, </a:t>
            </a:r>
          </a:p>
          <a:p>
            <a:r>
              <a:rPr lang="en-US" altLang="zh-TW" baseline="0" dirty="0" smtClean="0"/>
              <a:t>such as depth of field, glossy reflection, global illumination, motion blur, soft shadow, and participating media. </a:t>
            </a:r>
            <a:endParaRPr lang="zh-TW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00216-2C3F-43B7-B788-53020C6F4405}" type="slidenum">
              <a:rPr lang="zh-TW" altLang="en-US" smtClean="0"/>
              <a:pPr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526578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altLang="zh-TW" baseline="0" dirty="0" smtClean="0"/>
              <a:t>To address the problem of noises, instead of using y as the pixel value, </a:t>
            </a:r>
          </a:p>
          <a:p>
            <a:pPr algn="just"/>
            <a:r>
              <a:rPr lang="en-US" altLang="zh-TW" baseline="0" dirty="0" smtClean="0"/>
              <a:t>we use a filter to average over nearby pixels to have a more reliable estimation.</a:t>
            </a:r>
          </a:p>
          <a:p>
            <a:pPr algn="just"/>
            <a:endParaRPr lang="en-US" altLang="zh-TW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00216-2C3F-43B7-B788-53020C6F4405}" type="slidenum">
              <a:rPr lang="zh-TW" altLang="en-US" smtClean="0"/>
              <a:pPr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3817822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altLang="zh-TW" baseline="0" dirty="0" smtClean="0"/>
              <a:t>The filter f is expressed here  as a weighted average of neighboring pixels. </a:t>
            </a:r>
          </a:p>
          <a:p>
            <a:pPr algn="just"/>
            <a:r>
              <a:rPr lang="en-US" altLang="zh-TW" baseline="0" dirty="0" smtClean="0"/>
              <a:t>In our case, we use cross bilateral filters and the weights are determined by features associated with each pixel.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00216-2C3F-43B7-B788-53020C6F4405}" type="slidenum">
              <a:rPr lang="zh-TW" altLang="en-US" smtClean="0"/>
              <a:pPr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3817822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altLang="zh-TW" baseline="0" dirty="0" smtClean="0"/>
              <a:t>To apply for the adaptive sampling and filtering framework, we need to estimate the error of the filtered pixel value f(y) to the true pixel value x. </a:t>
            </a:r>
          </a:p>
          <a:p>
            <a:pPr algn="just"/>
            <a:r>
              <a:rPr lang="en-US" altLang="zh-TW" baseline="0" dirty="0" smtClean="0"/>
              <a:t>It is defined as the expectation value of squared difference between filtered pixel value and true pixel value.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00216-2C3F-43B7-B788-53020C6F4405}" type="slidenum">
              <a:rPr lang="zh-TW" altLang="en-US" smtClean="0"/>
              <a:pPr/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3817822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altLang="zh-TW" baseline="0" dirty="0" smtClean="0"/>
              <a:t>Unfortunately, we do not know the true value x; otherwise we do not need to estimate it in the first place.</a:t>
            </a:r>
          </a:p>
          <a:p>
            <a:pPr algn="just"/>
            <a:r>
              <a:rPr lang="en-US" altLang="zh-TW" baseline="0" dirty="0" smtClean="0"/>
              <a:t>Since we do not know x, we cannot calculate the error.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00216-2C3F-43B7-B788-53020C6F4405}" type="slidenum">
              <a:rPr lang="zh-TW" altLang="en-US" smtClean="0"/>
              <a:pPr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3817822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altLang="zh-TW" baseline="0" dirty="0" smtClean="0"/>
              <a:t>The good news is that, although we cannot calculate the error, we can still estimate it. </a:t>
            </a:r>
          </a:p>
          <a:p>
            <a:pPr algn="just"/>
            <a:r>
              <a:rPr lang="en-US" altLang="zh-TW" baseline="0" dirty="0" smtClean="0"/>
              <a:t>A great statistician named Charles Stein proposed an error estimator which is known as SURE, standing for Stein’s Unbiased Risk Estimator. </a:t>
            </a:r>
          </a:p>
          <a:p>
            <a:pPr algn="just"/>
            <a:r>
              <a:rPr lang="en-US" altLang="zh-TW" baseline="0" dirty="0" smtClean="0"/>
              <a:t>He showed that the estimator can </a:t>
            </a:r>
            <a:r>
              <a:rPr lang="en-US" altLang="zh-TW" baseline="0" dirty="0" err="1" smtClean="0"/>
              <a:t>unbiasedly</a:t>
            </a:r>
            <a:r>
              <a:rPr lang="en-US" altLang="zh-TW" baseline="0" dirty="0" smtClean="0"/>
              <a:t> estimate the error under the assumption that y is Gaussian distributed.</a:t>
            </a:r>
          </a:p>
          <a:p>
            <a:pPr algn="just"/>
            <a:r>
              <a:rPr lang="en-US" altLang="zh-TW" baseline="0" dirty="0" smtClean="0"/>
              <a:t>That is, SURE is a good estimator for the mean square error of the filtered pixel values.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00216-2C3F-43B7-B788-53020C6F4405}" type="slidenum">
              <a:rPr lang="zh-TW" altLang="en-US" smtClean="0"/>
              <a:pPr/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3817822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altLang="zh-TW" baseline="0" dirty="0" smtClean="0"/>
              <a:t>We show SURE’s definition here. </a:t>
            </a:r>
          </a:p>
          <a:p>
            <a:pPr algn="just"/>
            <a:r>
              <a:rPr lang="en-US" altLang="zh-TW" baseline="0" dirty="0" smtClean="0"/>
              <a:t>Recall that f is the filter function, y is the estimated pixel value and sigma is the variance of Monte Carlo samples.</a:t>
            </a:r>
          </a:p>
          <a:p>
            <a:pPr algn="just"/>
            <a:r>
              <a:rPr lang="en-US" altLang="zh-TW" baseline="0" dirty="0" smtClean="0"/>
              <a:t>As long as we can calculate the derivatives of the filters, we can compute SURE and obtain a good estimation for filter errors.</a:t>
            </a:r>
          </a:p>
          <a:p>
            <a:pPr algn="just"/>
            <a:endParaRPr lang="en-US" altLang="zh-TW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00216-2C3F-43B7-B788-53020C6F4405}" type="slidenum">
              <a:rPr lang="zh-TW" altLang="en-US" smtClean="0"/>
              <a:pPr/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3817822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altLang="zh-TW" baseline="0" dirty="0" smtClean="0"/>
              <a:t>Fortunately, it is possible to derive the derivatives analytically for cross bilateral filters, and many others.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00216-2C3F-43B7-B788-53020C6F4405}" type="slidenum">
              <a:rPr lang="zh-TW" altLang="en-US" smtClean="0"/>
              <a:pPr/>
              <a:t>36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3817822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We now plug the SURE error estimator into</a:t>
            </a:r>
            <a:r>
              <a:rPr lang="en-US" altLang="zh-TW" baseline="0" dirty="0" smtClean="0"/>
              <a:t> the adaptive sampling and filtering framework.</a:t>
            </a:r>
          </a:p>
          <a:p>
            <a:endParaRPr lang="zh-TW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00216-2C3F-43B7-B788-53020C6F4405}" type="slidenum">
              <a:rPr lang="zh-TW" altLang="en-US" smtClean="0"/>
              <a:pPr/>
              <a:t>37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3622586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baseline="0" dirty="0" smtClean="0"/>
              <a:t>We use SURE to estimate the error for each filtered image in the cross bilateral </a:t>
            </a:r>
            <a:r>
              <a:rPr lang="en-US" altLang="zh-TW" baseline="0" dirty="0" err="1" smtClean="0"/>
              <a:t>filterbank</a:t>
            </a:r>
            <a:r>
              <a:rPr lang="en-US" altLang="zh-TW" baseline="0" dirty="0" smtClean="0"/>
              <a:t>.</a:t>
            </a:r>
          </a:p>
          <a:p>
            <a:r>
              <a:rPr lang="en-US" altLang="zh-TW" baseline="0" dirty="0" smtClean="0"/>
              <a:t>We can also use other filters as  long as we have their derivatives.</a:t>
            </a:r>
            <a:endParaRPr lang="zh-TW" altLang="en-US" dirty="0" smtClean="0"/>
          </a:p>
          <a:p>
            <a:endParaRPr lang="zh-TW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00216-2C3F-43B7-B788-53020C6F4405}" type="slidenum">
              <a:rPr lang="zh-TW" altLang="en-US" smtClean="0"/>
              <a:pPr/>
              <a:t>38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3622586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By using cross bilateral filters, we can utilize</a:t>
            </a:r>
            <a:r>
              <a:rPr lang="en-US" altLang="zh-TW" baseline="0" dirty="0" smtClean="0"/>
              <a:t> scene features and adapt to them.</a:t>
            </a:r>
            <a:endParaRPr lang="zh-TW" altLang="en-US" dirty="0" smtClean="0"/>
          </a:p>
          <a:p>
            <a:endParaRPr lang="zh-TW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00216-2C3F-43B7-B788-53020C6F4405}" type="slidenum">
              <a:rPr lang="zh-TW" altLang="en-US" smtClean="0"/>
              <a:pPr/>
              <a:t>39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362258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The</a:t>
            </a:r>
            <a:r>
              <a:rPr lang="en-US" altLang="zh-TW" baseline="0" dirty="0" smtClean="0"/>
              <a:t> main problem of Monte Carlo integration, is that if we do not use enough samples, the result image will look noisy due to variances.  </a:t>
            </a:r>
          </a:p>
          <a:p>
            <a:r>
              <a:rPr lang="en-US" altLang="zh-TW" baseline="0" dirty="0" smtClean="0"/>
              <a:t>For example,  for the image shown on your left, each pixel is reconstructed from sixty-eight samples and it took us around eight hundred and ninety seconds to render it on a quad-core </a:t>
            </a:r>
            <a:r>
              <a:rPr lang="en-US" altLang="zh-TW" baseline="0" dirty="0" err="1" smtClean="0"/>
              <a:t>cpu</a:t>
            </a:r>
            <a:r>
              <a:rPr lang="en-US" altLang="zh-TW" baseline="0" dirty="0" smtClean="0"/>
              <a:t>. </a:t>
            </a:r>
          </a:p>
          <a:p>
            <a:r>
              <a:rPr lang="en-US" altLang="zh-TW" baseline="0" dirty="0" smtClean="0"/>
              <a:t>Although the time is reasonable, the quality of the image is nothing close to useful. </a:t>
            </a:r>
          </a:p>
          <a:p>
            <a:r>
              <a:rPr lang="en-US" altLang="zh-TW" dirty="0" smtClean="0"/>
              <a:t>One way to reduce the noise is to increase the number of samples, </a:t>
            </a:r>
            <a:r>
              <a:rPr lang="en-US" altLang="zh-TW" baseline="0" dirty="0" smtClean="0"/>
              <a:t> however e</a:t>
            </a:r>
            <a:r>
              <a:rPr lang="en-US" altLang="zh-TW" dirty="0" smtClean="0"/>
              <a:t>ach sample involves</a:t>
            </a:r>
            <a:r>
              <a:rPr lang="en-US" altLang="zh-TW" baseline="0" dirty="0" smtClean="0"/>
              <a:t> ray tracing and evaluation of </a:t>
            </a:r>
            <a:r>
              <a:rPr lang="en-US" altLang="zh-TW" baseline="0" dirty="0" err="1" smtClean="0"/>
              <a:t>shaders</a:t>
            </a:r>
            <a:r>
              <a:rPr lang="en-US" altLang="zh-TW" baseline="0" dirty="0" smtClean="0"/>
              <a:t>, which are pretty expensive. </a:t>
            </a:r>
          </a:p>
          <a:p>
            <a:r>
              <a:rPr lang="en-US" altLang="zh-TW" baseline="0" dirty="0" smtClean="0"/>
              <a:t>We could obtain the high-quality image as shown on the right by having eight thousand samples per pixel, but it took us about a day and four hours to render the image.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00216-2C3F-43B7-B788-53020C6F4405}" type="slidenum">
              <a:rPr lang="zh-TW" altLang="en-US" smtClean="0"/>
              <a:pPr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8838716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Notice</a:t>
            </a:r>
            <a:r>
              <a:rPr lang="en-US" altLang="zh-TW" baseline="0" dirty="0" smtClean="0"/>
              <a:t> that SURE is an estimation of the error.</a:t>
            </a:r>
          </a:p>
          <a:p>
            <a:r>
              <a:rPr lang="en-US" altLang="zh-TW" baseline="0" dirty="0" smtClean="0"/>
              <a:t>Like all estimators, it has its own variance. </a:t>
            </a:r>
          </a:p>
          <a:p>
            <a:r>
              <a:rPr lang="en-US" altLang="zh-TW" baseline="0" dirty="0" smtClean="0"/>
              <a:t>Here, we show an error map generated by SURE and it is noisy.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00216-2C3F-43B7-B788-53020C6F4405}" type="slidenum">
              <a:rPr lang="zh-TW" altLang="en-US" smtClean="0"/>
              <a:pPr/>
              <a:t>40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6749555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baseline="0" dirty="0" smtClean="0"/>
              <a:t>Like the Monte Carlo estimator, we can deal with the noise by filtering.</a:t>
            </a:r>
          </a:p>
          <a:p>
            <a:r>
              <a:rPr lang="en-US" altLang="zh-TW" baseline="0" dirty="0" smtClean="0"/>
              <a:t>We filter the estimated error by a fixed size cross bilateral filter, and the error map becomes much smoother. </a:t>
            </a:r>
          </a:p>
          <a:p>
            <a:r>
              <a:rPr lang="en-US" altLang="zh-TW" baseline="0" dirty="0" smtClean="0"/>
              <a:t>By doing so, we have a more reliable error estimation. </a:t>
            </a:r>
            <a:endParaRPr lang="zh-TW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00216-2C3F-43B7-B788-53020C6F4405}" type="slidenum">
              <a:rPr lang="zh-TW" altLang="en-US" smtClean="0"/>
              <a:pPr/>
              <a:t>41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6749555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baseline="0" dirty="0" smtClean="0"/>
              <a:t>Here we show some results, we will compare to baseline Monte Carlo ray tracing result, and two recent image-space filtering methods.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00216-2C3F-43B7-B788-53020C6F4405}" type="slidenum">
              <a:rPr lang="zh-TW" altLang="en-US" smtClean="0"/>
              <a:pPr/>
              <a:t>42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7354359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baseline="0" dirty="0" smtClean="0"/>
              <a:t>This is a noisy image produces by </a:t>
            </a:r>
            <a:r>
              <a:rPr lang="en-US" altLang="zh-TW" baseline="0" dirty="0" err="1" smtClean="0"/>
              <a:t>monte</a:t>
            </a:r>
            <a:r>
              <a:rPr lang="en-US" altLang="zh-TW" baseline="0" dirty="0" smtClean="0"/>
              <a:t> </a:t>
            </a:r>
            <a:r>
              <a:rPr lang="en-US" altLang="zh-TW" baseline="0" dirty="0" err="1" smtClean="0"/>
              <a:t>carlo</a:t>
            </a:r>
            <a:r>
              <a:rPr lang="en-US" altLang="zh-TW" baseline="0" dirty="0" smtClean="0"/>
              <a:t> ray tracing, </a:t>
            </a:r>
          </a:p>
          <a:p>
            <a:r>
              <a:rPr lang="en-US" altLang="zh-TW" baseline="0" dirty="0" smtClean="0"/>
              <a:t>the scene is illuminated by an environment light, and the car is moving causing motion blur.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00216-2C3F-43B7-B788-53020C6F4405}" type="slidenum">
              <a:rPr lang="zh-TW" altLang="en-US" smtClean="0"/>
              <a:pPr/>
              <a:t>43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4034732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baseline="0" dirty="0" smtClean="0"/>
              <a:t>Given the same amount of time, our method generates a higher-quality image. </a:t>
            </a:r>
          </a:p>
          <a:p>
            <a:r>
              <a:rPr lang="en-US" altLang="zh-TW" baseline="0" dirty="0" smtClean="0"/>
              <a:t>Since this scene is rather simple, and we only evaluated direct illumination, </a:t>
            </a:r>
          </a:p>
          <a:p>
            <a:r>
              <a:rPr lang="en-US" altLang="zh-TW" baseline="0" dirty="0" smtClean="0"/>
              <a:t>the overhead of filtering is rather large compared to ray tracing.</a:t>
            </a:r>
          </a:p>
          <a:p>
            <a:r>
              <a:rPr lang="en-US" altLang="zh-TW" baseline="0" dirty="0" smtClean="0"/>
              <a:t>Thus, we can only afford a half number of samples.</a:t>
            </a:r>
          </a:p>
          <a:p>
            <a:r>
              <a:rPr lang="en-US" altLang="zh-TW" baseline="0" dirty="0" smtClean="0"/>
              <a:t>Nevertheless, </a:t>
            </a:r>
            <a:r>
              <a:rPr lang="en-US" altLang="zh-TW" baseline="0" dirty="0" smtClean="0"/>
              <a:t>even with fewer samples, our method can still produce an image with better quality.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00216-2C3F-43B7-B788-53020C6F4405}" type="slidenum">
              <a:rPr lang="zh-TW" altLang="en-US" smtClean="0"/>
              <a:pPr/>
              <a:t>44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4034732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Next,</a:t>
            </a:r>
            <a:r>
              <a:rPr lang="en-US" altLang="zh-TW" baseline="0" dirty="0" smtClean="0"/>
              <a:t> we </a:t>
            </a:r>
            <a:r>
              <a:rPr lang="en-US" altLang="zh-TW" dirty="0" smtClean="0"/>
              <a:t>compare </a:t>
            </a:r>
            <a:r>
              <a:rPr lang="en-US" altLang="zh-TW" dirty="0" smtClean="0"/>
              <a:t>our method to two recent image-space methods,</a:t>
            </a:r>
            <a:r>
              <a:rPr lang="en-US" altLang="zh-TW" baseline="0" dirty="0" smtClean="0"/>
              <a:t> </a:t>
            </a:r>
            <a:r>
              <a:rPr lang="en-US" altLang="zh-TW" dirty="0" smtClean="0"/>
              <a:t>GEM and RPF.</a:t>
            </a:r>
            <a:endParaRPr lang="zh-TW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00216-2C3F-43B7-B788-53020C6F4405}" type="slidenum">
              <a:rPr lang="zh-TW" altLang="en-US" smtClean="0"/>
              <a:pPr/>
              <a:t>45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4034732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As I have mentioned, GEM is a framework that is very similar to ours, but only limited to isotropic filters. </a:t>
            </a:r>
            <a:endParaRPr lang="zh-TW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00216-2C3F-43B7-B788-53020C6F4405}" type="slidenum">
              <a:rPr lang="zh-TW" altLang="en-US" smtClean="0"/>
              <a:pPr/>
              <a:t>46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4034732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RPF is </a:t>
            </a:r>
            <a:r>
              <a:rPr lang="en-US" altLang="zh-TW" baseline="0" dirty="0" smtClean="0"/>
              <a:t>an advanced cross bilateral filter that automatically adjusts the weight of each scene </a:t>
            </a:r>
            <a:r>
              <a:rPr lang="en-US" altLang="zh-TW" baseline="0" dirty="0" smtClean="0"/>
              <a:t>feature, </a:t>
            </a:r>
            <a:endParaRPr lang="en-US" altLang="zh-TW" baseline="0" dirty="0" smtClean="0"/>
          </a:p>
          <a:p>
            <a:r>
              <a:rPr lang="en-US" altLang="zh-TW" baseline="0" dirty="0" smtClean="0"/>
              <a:t>base on dependency between random parameters and the features.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00216-2C3F-43B7-B788-53020C6F4405}" type="slidenum">
              <a:rPr lang="zh-TW" altLang="en-US" smtClean="0"/>
              <a:pPr/>
              <a:t>47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4034732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aseline="0" dirty="0" smtClean="0"/>
              <a:t>Within the same amount of time, GEM can use more samples compared to our method because it uses computationally cheaper Gaussian filters while we use more expensive cross bilateral filters.</a:t>
            </a:r>
            <a:endParaRPr lang="en-US" altLang="zh-TW" dirty="0" smtClean="0"/>
          </a:p>
          <a:p>
            <a:r>
              <a:rPr lang="en-US" altLang="zh-TW" dirty="0" smtClean="0"/>
              <a:t>However,</a:t>
            </a:r>
            <a:r>
              <a:rPr lang="en-US" altLang="zh-TW" baseline="0" dirty="0" smtClean="0"/>
              <a:t> s</a:t>
            </a:r>
            <a:r>
              <a:rPr lang="en-US" altLang="zh-TW" dirty="0" smtClean="0"/>
              <a:t>ince GEM can only use</a:t>
            </a:r>
            <a:r>
              <a:rPr lang="en-US" altLang="zh-TW" baseline="0" dirty="0" smtClean="0"/>
              <a:t> isotropic filters, its ability of eliminating noise is limited especially where there are complex texture and geometry,</a:t>
            </a:r>
          </a:p>
          <a:p>
            <a:r>
              <a:rPr lang="en-US" altLang="zh-TW" baseline="0" dirty="0" smtClean="0"/>
              <a:t>Thus, our method produces much sharper result within the same amount of time.</a:t>
            </a:r>
          </a:p>
          <a:p>
            <a:endParaRPr lang="en-US" altLang="zh-TW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00216-2C3F-43B7-B788-53020C6F4405}" type="slidenum">
              <a:rPr lang="zh-TW" altLang="en-US" smtClean="0"/>
              <a:pPr/>
              <a:t>48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0505510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We visualize the kernels of a pixel here to show the difference between Gaussian</a:t>
            </a:r>
            <a:r>
              <a:rPr lang="en-US" altLang="zh-TW" baseline="0" dirty="0" smtClean="0"/>
              <a:t> filters and cross bilateral filters. </a:t>
            </a:r>
          </a:p>
          <a:p>
            <a:r>
              <a:rPr lang="en-US" altLang="zh-TW" baseline="0" dirty="0" smtClean="0"/>
              <a:t>Cross bilateral filter is able to adapt to the texture pattern on the floor, while Gaussian filter simply blurs everything.</a:t>
            </a:r>
            <a:endParaRPr lang="en-US" altLang="zh-TW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00216-2C3F-43B7-B788-53020C6F4405}" type="slidenum">
              <a:rPr lang="zh-TW" altLang="en-US" smtClean="0"/>
              <a:pPr/>
              <a:t>49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050551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Our solution can produce</a:t>
            </a:r>
            <a:r>
              <a:rPr lang="en-US" altLang="zh-TW" baseline="0" dirty="0" smtClean="0"/>
              <a:t> good-quality result with fewer samples by adapting samples to difficult regions and filtering the image.</a:t>
            </a:r>
          </a:p>
          <a:p>
            <a:r>
              <a:rPr lang="en-US" altLang="zh-TW" baseline="0" dirty="0" smtClean="0"/>
              <a:t>The overhead of our method is small. </a:t>
            </a:r>
          </a:p>
          <a:p>
            <a:r>
              <a:rPr lang="en-US" altLang="zh-TW" baseline="0" dirty="0" smtClean="0"/>
              <a:t>Compared with the noisy image in the previous slide,  given the same amount of time, we can generates a much better image with almost the same number of samples per pixel.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00216-2C3F-43B7-B788-53020C6F4405}" type="slidenum">
              <a:rPr lang="zh-TW" altLang="en-US" smtClean="0"/>
              <a:pPr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8838716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Here is another example. The pattern on the floor and the geometry of the pillar make Gaussian</a:t>
            </a:r>
            <a:r>
              <a:rPr lang="en-US" altLang="zh-TW" baseline="0" dirty="0" smtClean="0"/>
              <a:t> filter less effective.</a:t>
            </a:r>
            <a:endParaRPr lang="zh-TW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00216-2C3F-43B7-B788-53020C6F4405}" type="slidenum">
              <a:rPr lang="zh-TW" altLang="en-US" smtClean="0"/>
              <a:pPr/>
              <a:t>50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483252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We also show the kernels here, the</a:t>
            </a:r>
            <a:r>
              <a:rPr lang="en-US" altLang="zh-TW" baseline="0" dirty="0" smtClean="0"/>
              <a:t> geometry of the pillar limited the filter radius of Gaussian filter</a:t>
            </a:r>
            <a:r>
              <a:rPr lang="en-US" altLang="zh-TW" dirty="0" smtClean="0"/>
              <a:t>.</a:t>
            </a:r>
          </a:p>
          <a:p>
            <a:r>
              <a:rPr lang="en-US" altLang="zh-TW" dirty="0" smtClean="0"/>
              <a:t>Our</a:t>
            </a:r>
            <a:r>
              <a:rPr lang="en-US" altLang="zh-TW" baseline="0" dirty="0" smtClean="0"/>
              <a:t> cross bilateral filter did not suffer from the problem because it better adapts to scene features.  </a:t>
            </a:r>
            <a:endParaRPr lang="zh-TW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00216-2C3F-43B7-B788-53020C6F4405}" type="slidenum">
              <a:rPr lang="zh-TW" altLang="en-US" smtClean="0"/>
              <a:pPr/>
              <a:t>51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483252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Here</a:t>
            </a:r>
            <a:r>
              <a:rPr lang="en-US" altLang="zh-TW" baseline="0" dirty="0" smtClean="0"/>
              <a:t> is a comparison with RPF. </a:t>
            </a:r>
          </a:p>
          <a:p>
            <a:r>
              <a:rPr lang="en-US" altLang="zh-TW" baseline="0" dirty="0" smtClean="0"/>
              <a:t>The glossy self-reflection of teapot has high dependency to random parameters and RPF considers it "noisy"  and filters it heavily.</a:t>
            </a:r>
          </a:p>
          <a:p>
            <a:r>
              <a:rPr lang="en-US" altLang="zh-TW" baseline="0" dirty="0" smtClean="0"/>
              <a:t>By selecting the filter with the smallest estimated error,  we can alleviate the </a:t>
            </a:r>
            <a:r>
              <a:rPr lang="en-US" altLang="zh-TW" baseline="0" dirty="0" err="1" smtClean="0"/>
              <a:t>oversmoothing</a:t>
            </a:r>
            <a:r>
              <a:rPr lang="en-US" altLang="zh-TW" baseline="0" dirty="0" smtClean="0"/>
              <a:t> problem of cross-bilateral filters.</a:t>
            </a:r>
          </a:p>
          <a:p>
            <a:r>
              <a:rPr lang="en-US" altLang="zh-TW" baseline="0" dirty="0" smtClean="0"/>
              <a:t>Note that here we use the same number of samples. </a:t>
            </a:r>
            <a:endParaRPr lang="zh-TW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00216-2C3F-43B7-B788-53020C6F4405}" type="slidenum">
              <a:rPr lang="zh-TW" altLang="en-US" smtClean="0"/>
              <a:pPr/>
              <a:t>52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3831621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Because RPF </a:t>
            </a:r>
            <a:r>
              <a:rPr lang="en-US" altLang="zh-TW" baseline="0" dirty="0" smtClean="0"/>
              <a:t>operates on samples instead of pixels, it is both time-consuming and memory-hungry.</a:t>
            </a:r>
          </a:p>
          <a:p>
            <a:r>
              <a:rPr lang="en-US" altLang="zh-TW" baseline="0" dirty="0" smtClean="0"/>
              <a:t>If given the same amount of time, our method can afford much more samples than RPF and generate better results.   </a:t>
            </a:r>
          </a:p>
          <a:p>
            <a:r>
              <a:rPr lang="en-US" altLang="zh-TW" baseline="0" dirty="0" smtClean="0"/>
              <a:t>In addition, it is almost impossible for RPF to store this many samples in memory for filtering. </a:t>
            </a:r>
            <a:endParaRPr lang="zh-TW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00216-2C3F-43B7-B788-53020C6F4405}" type="slidenum">
              <a:rPr lang="zh-TW" altLang="en-US" smtClean="0"/>
              <a:pPr/>
              <a:t>53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0471720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Here is another example, RPF</a:t>
            </a:r>
            <a:r>
              <a:rPr lang="en-US" altLang="zh-TW" baseline="0" dirty="0" smtClean="0"/>
              <a:t> </a:t>
            </a:r>
            <a:r>
              <a:rPr lang="en-US" altLang="zh-TW" baseline="0" dirty="0" err="1" smtClean="0"/>
              <a:t>oversmoothes</a:t>
            </a:r>
            <a:r>
              <a:rPr lang="en-US" altLang="zh-TW" baseline="0" dirty="0" smtClean="0"/>
              <a:t> the shadow </a:t>
            </a:r>
            <a:r>
              <a:rPr lang="en-US" altLang="zh-TW" baseline="0" dirty="0" smtClean="0"/>
              <a:t>nearby </a:t>
            </a:r>
            <a:r>
              <a:rPr lang="en-US" altLang="zh-TW" baseline="0" dirty="0" smtClean="0"/>
              <a:t>the curtain</a:t>
            </a:r>
            <a:r>
              <a:rPr lang="en-US" altLang="zh-TW" dirty="0" smtClean="0"/>
              <a:t>.</a:t>
            </a:r>
          </a:p>
          <a:p>
            <a:r>
              <a:rPr lang="en-US" altLang="zh-TW" dirty="0" smtClean="0"/>
              <a:t>Given</a:t>
            </a:r>
            <a:r>
              <a:rPr lang="en-US" altLang="zh-TW" baseline="0" dirty="0" smtClean="0"/>
              <a:t> the same number o samples, our method also sli</a:t>
            </a:r>
            <a:r>
              <a:rPr lang="en-US" altLang="zh-TW" dirty="0" smtClean="0"/>
              <a:t>ghtly </a:t>
            </a:r>
            <a:r>
              <a:rPr lang="en-US" altLang="zh-TW" dirty="0" err="1" smtClean="0"/>
              <a:t>oversmoothes</a:t>
            </a:r>
            <a:r>
              <a:rPr lang="en-US" altLang="zh-TW" dirty="0" smtClean="0"/>
              <a:t> the shadow</a:t>
            </a:r>
            <a:r>
              <a:rPr lang="en-US" altLang="zh-TW" baseline="0" dirty="0" smtClean="0"/>
              <a:t> but </a:t>
            </a:r>
            <a:r>
              <a:rPr lang="en-US" altLang="zh-TW" dirty="0" smtClean="0"/>
              <a:t>it is much closer to the reference</a:t>
            </a:r>
            <a:r>
              <a:rPr lang="en-US" altLang="zh-TW" baseline="0" dirty="0" smtClean="0"/>
              <a:t>,</a:t>
            </a:r>
            <a:endParaRPr lang="zh-TW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00216-2C3F-43B7-B788-53020C6F4405}" type="slidenum">
              <a:rPr lang="zh-TW" altLang="en-US" smtClean="0"/>
              <a:pPr/>
              <a:t>54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3309425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Under the same time budget, our</a:t>
            </a:r>
            <a:r>
              <a:rPr lang="en-US" altLang="zh-TW" baseline="0" dirty="0" smtClean="0"/>
              <a:t> method</a:t>
            </a:r>
            <a:r>
              <a:rPr lang="en-US" altLang="zh-TW" dirty="0" smtClean="0"/>
              <a:t> can use more samples and produce a even</a:t>
            </a:r>
            <a:r>
              <a:rPr lang="en-US" altLang="zh-TW" baseline="0" dirty="0" smtClean="0"/>
              <a:t> </a:t>
            </a:r>
            <a:r>
              <a:rPr lang="en-US" altLang="zh-TW" dirty="0" smtClean="0"/>
              <a:t>better result.</a:t>
            </a:r>
            <a:endParaRPr lang="zh-TW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00216-2C3F-43B7-B788-53020C6F4405}" type="slidenum">
              <a:rPr lang="zh-TW" altLang="en-US" smtClean="0"/>
              <a:pPr/>
              <a:t>55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9537349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SURE is versatile</a:t>
            </a:r>
            <a:r>
              <a:rPr lang="en-US" altLang="zh-TW" baseline="0" dirty="0" smtClean="0"/>
              <a:t> and </a:t>
            </a:r>
            <a:r>
              <a:rPr lang="en-US" altLang="zh-TW" dirty="0" smtClean="0"/>
              <a:t>not limited to cross bilateral filters. </a:t>
            </a:r>
          </a:p>
          <a:p>
            <a:r>
              <a:rPr lang="en-US" altLang="zh-TW" dirty="0" smtClean="0"/>
              <a:t>For</a:t>
            </a:r>
            <a:r>
              <a:rPr lang="en-US" altLang="zh-TW" baseline="0" dirty="0" smtClean="0"/>
              <a:t> example, one can choose to use Gaussian filters and use SURE to estimate their errors,  the framework boils down to GEM. </a:t>
            </a:r>
          </a:p>
          <a:p>
            <a:r>
              <a:rPr lang="en-US" altLang="zh-TW" baseline="0" dirty="0" smtClean="0"/>
              <a:t>We compare the images and filter selection maps of GEM and our framework with Gaussian filters. </a:t>
            </a:r>
          </a:p>
          <a:p>
            <a:r>
              <a:rPr lang="en-US" altLang="zh-TW" baseline="0" dirty="0" smtClean="0"/>
              <a:t>They are almost the same, showing that our framework works equally well for isotropic filters.</a:t>
            </a:r>
            <a:endParaRPr lang="zh-TW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00216-2C3F-43B7-B788-53020C6F4405}" type="slidenum">
              <a:rPr lang="zh-TW" altLang="en-US" smtClean="0"/>
              <a:pPr/>
              <a:t>56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1528024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And</a:t>
            </a:r>
            <a:r>
              <a:rPr lang="en-US" altLang="zh-TW" baseline="0" dirty="0" smtClean="0"/>
              <a:t> it is also possible to use other effective filters in our framework, such as the non-local means filters which is famous in image processing community.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 smtClean="0"/>
              <a:t>We augment the non-local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mean filters with the scene feature buffer to make it adapt to textures and geometry structures better.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aseline="0" dirty="0" smtClean="0"/>
              <a:t>On the left, we show the result of using a single-scale non-local means filter in which all the pixels are filtered with the same filtering parameter.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aseline="0" dirty="0" smtClean="0"/>
              <a:t>The single non-local means filter in this case produces a large bias, often shown as over-smoothing, sometimes even over-sharpening the image.</a:t>
            </a:r>
            <a:endParaRPr lang="zh-TW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00216-2C3F-43B7-B788-53020C6F4405}" type="slidenum">
              <a:rPr lang="zh-TW" altLang="en-US" smtClean="0"/>
              <a:pPr/>
              <a:t>57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011936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By</a:t>
            </a:r>
            <a:r>
              <a:rPr lang="en-US" altLang="zh-TW" baseline="0" dirty="0" smtClean="0"/>
              <a:t> applying non-local means filters with different parameters and choosing the one with the smallest estimated error, </a:t>
            </a:r>
          </a:p>
          <a:p>
            <a:r>
              <a:rPr lang="en-US" altLang="zh-TW" baseline="0" dirty="0" smtClean="0"/>
              <a:t>we can significantly reduce the bias compared to the single-scale non-local means filter shown in the previous slide. </a:t>
            </a:r>
          </a:p>
          <a:p>
            <a:r>
              <a:rPr lang="en-US" altLang="zh-TW" baseline="0" dirty="0" smtClean="0"/>
              <a:t>It shows that our framework can be effectively applied to other complex filters.</a:t>
            </a:r>
          </a:p>
          <a:p>
            <a:r>
              <a:rPr lang="en-US" altLang="zh-TW" baseline="0" dirty="0" smtClean="0"/>
              <a:t>Given the same number of samples, </a:t>
            </a:r>
            <a:r>
              <a:rPr lang="en-US" altLang="zh-TW" dirty="0" smtClean="0"/>
              <a:t>we found that non-local means filters sometimes perform better than</a:t>
            </a:r>
            <a:r>
              <a:rPr lang="en-US" altLang="zh-TW" baseline="0" dirty="0" smtClean="0"/>
              <a:t> cross bilateral filters</a:t>
            </a:r>
            <a:r>
              <a:rPr lang="en-US" altLang="zh-TW" dirty="0" smtClean="0"/>
              <a:t>, </a:t>
            </a:r>
          </a:p>
          <a:p>
            <a:r>
              <a:rPr lang="en-US" altLang="zh-TW" dirty="0" smtClean="0"/>
              <a:t>However,</a:t>
            </a:r>
            <a:r>
              <a:rPr lang="en-US" altLang="zh-TW" baseline="0" dirty="0" smtClean="0"/>
              <a:t> non-local means filters</a:t>
            </a:r>
            <a:r>
              <a:rPr lang="en-US" altLang="zh-TW" dirty="0" smtClean="0"/>
              <a:t> are computationally</a:t>
            </a:r>
            <a:r>
              <a:rPr lang="en-US" altLang="zh-TW" baseline="0" dirty="0" smtClean="0"/>
              <a:t> more expensive and cross bilateral filters are more efficient.</a:t>
            </a:r>
          </a:p>
          <a:p>
            <a:r>
              <a:rPr lang="en-US" altLang="zh-TW" baseline="0" dirty="0" smtClean="0"/>
              <a:t>Thus, in most cases, we used cross bilateral filters.</a:t>
            </a:r>
          </a:p>
          <a:p>
            <a:endParaRPr lang="en-US" altLang="zh-TW" baseline="0" dirty="0" smtClean="0"/>
          </a:p>
          <a:p>
            <a:endParaRPr lang="en-US" altLang="zh-TW" baseline="0" dirty="0" smtClean="0"/>
          </a:p>
          <a:p>
            <a:endParaRPr lang="zh-TW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00216-2C3F-43B7-B788-53020C6F4405}" type="slidenum">
              <a:rPr lang="zh-TW" altLang="en-US" smtClean="0"/>
              <a:pPr/>
              <a:t>58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011936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 smtClean="0"/>
              <a:t>As</a:t>
            </a:r>
            <a:r>
              <a:rPr lang="en-US" altLang="zh-TW" baseline="0" dirty="0" smtClean="0"/>
              <a:t> I mentioned, our method is an image-space method and inherits most of its advantages and disadvantages.</a:t>
            </a:r>
            <a:endParaRPr lang="en-US" altLang="zh-TW" dirty="0" smtClean="0"/>
          </a:p>
          <a:p>
            <a:r>
              <a:rPr lang="en-US" altLang="zh-TW" dirty="0" smtClean="0"/>
              <a:t>The advantage</a:t>
            </a:r>
            <a:r>
              <a:rPr lang="en-US" altLang="zh-TW" baseline="0" dirty="0" smtClean="0"/>
              <a:t>s are that the method is general, 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and computationally efficient, since the complexity only relates to number of pixels. </a:t>
            </a:r>
            <a:endParaRPr lang="zh-TW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00216-2C3F-43B7-B788-53020C6F4405}" type="slidenum">
              <a:rPr lang="zh-TW" altLang="en-US" smtClean="0"/>
              <a:pPr/>
              <a:t>59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571232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There are many</a:t>
            </a:r>
            <a:r>
              <a:rPr lang="en-US" altLang="zh-TW" baseline="0" dirty="0" smtClean="0"/>
              <a:t> papers dealing with adaptive sampling and reconstruction, some of them work in the image space,  </a:t>
            </a:r>
          </a:p>
          <a:p>
            <a:r>
              <a:rPr lang="en-US" altLang="zh-TW" baseline="0" dirty="0" smtClean="0"/>
              <a:t>usually handling Monte Carlo noise by filtering, and allocating samples to difficult regions on the image.</a:t>
            </a:r>
          </a:p>
          <a:p>
            <a:endParaRPr lang="en-US" altLang="zh-TW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00216-2C3F-43B7-B788-53020C6F4405}" type="slidenum">
              <a:rPr lang="zh-TW" altLang="en-US" smtClean="0"/>
              <a:pPr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4527447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One disadvantage is that,</a:t>
            </a:r>
            <a:r>
              <a:rPr lang="en-US" altLang="zh-TW" baseline="0" dirty="0" smtClean="0"/>
              <a:t> although we have chosen the filters that minimized the SURE error, </a:t>
            </a:r>
          </a:p>
          <a:p>
            <a:r>
              <a:rPr lang="en-US" altLang="zh-TW" baseline="0" dirty="0" smtClean="0"/>
              <a:t>Our method could still over-smooth the images if not enough samples are used.</a:t>
            </a:r>
            <a:endParaRPr lang="en-US" altLang="zh-TW" dirty="0" smtClean="0"/>
          </a:p>
          <a:p>
            <a:r>
              <a:rPr lang="en-US" altLang="zh-TW" dirty="0" smtClean="0"/>
              <a:t>Another disadvantage is that we do not consider the anisotropy of the integrals in high dimension.</a:t>
            </a:r>
            <a:endParaRPr lang="en-US" altLang="zh-TW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00216-2C3F-43B7-B788-53020C6F4405}" type="slidenum">
              <a:rPr lang="zh-TW" altLang="en-US" smtClean="0"/>
              <a:pPr/>
              <a:t>60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5712329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The</a:t>
            </a:r>
            <a:r>
              <a:rPr lang="en-US" altLang="zh-TW" baseline="0" dirty="0" smtClean="0"/>
              <a:t> figure on the bottom is from Hachisuka et al.’s paper.  It shows the inefficiency of image-space methods.</a:t>
            </a:r>
          </a:p>
          <a:p>
            <a:r>
              <a:rPr lang="en-US" altLang="zh-TW" baseline="0" dirty="0" smtClean="0"/>
              <a:t>The horizontal axis represents the pixels, the vertical axis represents the integral domain.</a:t>
            </a:r>
          </a:p>
          <a:p>
            <a:r>
              <a:rPr lang="en-US" altLang="zh-TW" baseline="0" dirty="0" smtClean="0"/>
              <a:t>Image-space methods only adapt to the difficult area on the image dimensions, but do not consider the integral dimensions.</a:t>
            </a:r>
          </a:p>
          <a:p>
            <a:r>
              <a:rPr lang="en-US" altLang="zh-TW" baseline="0" dirty="0" smtClean="0"/>
              <a:t>It will be less efficient in some cases compared to multi-dimensional methods.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00216-2C3F-43B7-B788-53020C6F4405}" type="slidenum">
              <a:rPr lang="zh-TW" altLang="en-US" smtClean="0"/>
              <a:pPr/>
              <a:t>61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5712329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In conclusion, we</a:t>
            </a:r>
            <a:r>
              <a:rPr lang="en-US" altLang="zh-TW" baseline="0" dirty="0" smtClean="0"/>
              <a:t> have presented a SURE-based adaptive sampling and reconstruction framework, which allows us to use almost arbitrary filters as long as we have their derivatives.</a:t>
            </a:r>
          </a:p>
          <a:p>
            <a:r>
              <a:rPr lang="en-US" altLang="zh-TW" baseline="0" dirty="0" smtClean="0"/>
              <a:t>As future work, we would like to implement our algorithm on GPU for interactive applications.</a:t>
            </a:r>
          </a:p>
          <a:p>
            <a:r>
              <a:rPr lang="en-US" altLang="zh-TW" baseline="0" dirty="0" smtClean="0"/>
              <a:t>We also did not consider temporal information when filtering, rendering animation is also an important future work.</a:t>
            </a:r>
          </a:p>
          <a:p>
            <a:r>
              <a:rPr lang="en-US" altLang="zh-TW" baseline="0" dirty="0" smtClean="0"/>
              <a:t>Finally, it will be interesting to adapt SURE for other rendering algorithms which needs error estimation, for example,  the multi-dimensional methods I have mentioned before</a:t>
            </a:r>
            <a:r>
              <a:rPr lang="en-US" altLang="zh-TW" baseline="0" dirty="0" smtClean="0"/>
              <a:t>.</a:t>
            </a:r>
            <a:endParaRPr lang="en-US" altLang="zh-TW" baseline="0" dirty="0" smtClean="0"/>
          </a:p>
          <a:p>
            <a:endParaRPr lang="en-US" altLang="zh-TW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00216-2C3F-43B7-B788-53020C6F4405}" type="slidenum">
              <a:rPr lang="zh-TW" altLang="en-US" smtClean="0"/>
              <a:pPr/>
              <a:t>62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0101570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In the next talk of this session, you will hear about a</a:t>
            </a:r>
            <a:r>
              <a:rPr lang="en-US" altLang="zh-TW" baseline="0" dirty="0" smtClean="0"/>
              <a:t>n more advanced non-local means filter that is designed for rendering.</a:t>
            </a:r>
          </a:p>
          <a:p>
            <a:r>
              <a:rPr lang="en-US" altLang="zh-TW" baseline="0" dirty="0" smtClean="0"/>
              <a:t>They use an interesting dual-buffer method to estimate the error.</a:t>
            </a:r>
          </a:p>
          <a:p>
            <a:r>
              <a:rPr lang="en-US" altLang="zh-TW" baseline="0" dirty="0" smtClean="0"/>
              <a:t>It will also be interesting to incorporate SURE and the scene features buffer into their framework. </a:t>
            </a:r>
            <a:endParaRPr lang="zh-TW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00216-2C3F-43B7-B788-53020C6F4405}" type="slidenum">
              <a:rPr lang="zh-TW" altLang="en-US" smtClean="0"/>
              <a:pPr/>
              <a:t>63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5613831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We would like to thank these people for thei</a:t>
            </a:r>
            <a:r>
              <a:rPr lang="en-US" altLang="zh-TW" baseline="0" dirty="0" smtClean="0"/>
              <a:t>r help on this project.</a:t>
            </a:r>
          </a:p>
          <a:p>
            <a:r>
              <a:rPr lang="en-US" altLang="zh-TW" dirty="0" smtClean="0"/>
              <a:t>Thank</a:t>
            </a:r>
            <a:r>
              <a:rPr lang="en-US" altLang="zh-TW" baseline="0" dirty="0" smtClean="0"/>
              <a:t> you for attention, and I will be happy to answer your questions.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00216-2C3F-43B7-B788-53020C6F4405}" type="slidenum">
              <a:rPr lang="zh-TW" altLang="en-US" smtClean="0"/>
              <a:pPr/>
              <a:t>64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00216-2C3F-43B7-B788-53020C6F4405}" type="slidenum">
              <a:rPr lang="zh-TW" altLang="en-US" smtClean="0"/>
              <a:pPr/>
              <a:t>65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230096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Cross bilateral has a problem</a:t>
            </a:r>
            <a:r>
              <a:rPr lang="en-US" altLang="zh-TW" baseline="0" dirty="0" smtClean="0"/>
              <a:t>: it is sensitive to the variance on scene feature buffer. </a:t>
            </a:r>
          </a:p>
          <a:p>
            <a:r>
              <a:rPr lang="en-US" altLang="zh-TW" baseline="0" dirty="0" smtClean="0"/>
              <a:t>The depth buffer has high variance due to depth of field. Cross bilateral filters fail to </a:t>
            </a:r>
          </a:p>
          <a:p>
            <a:r>
              <a:rPr lang="en-US" altLang="zh-TW" baseline="0" dirty="0" smtClean="0"/>
              <a:t>filter the noise here because it tries to preserve the noise on the depth buffer.</a:t>
            </a:r>
          </a:p>
          <a:p>
            <a:r>
              <a:rPr lang="en-US" altLang="zh-TW" baseline="0" dirty="0" smtClean="0"/>
              <a:t>(pause)</a:t>
            </a:r>
            <a:endParaRPr lang="zh-TW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00216-2C3F-43B7-B788-53020C6F4405}" type="slidenum">
              <a:rPr lang="zh-TW" altLang="en-US" smtClean="0"/>
              <a:pPr/>
              <a:t>66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3015722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Recall that we have mentioned a D distance function for scene features.</a:t>
            </a:r>
            <a:endParaRPr lang="zh-TW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00216-2C3F-43B7-B788-53020C6F4405}" type="slidenum">
              <a:rPr lang="zh-TW" altLang="en-US" smtClean="0"/>
              <a:pPr/>
              <a:t>67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3015722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We </a:t>
            </a:r>
            <a:r>
              <a:rPr lang="en-US" altLang="zh-TW" baseline="0" dirty="0" smtClean="0"/>
              <a:t>normalize the distance between features with their variances. </a:t>
            </a:r>
          </a:p>
          <a:p>
            <a:r>
              <a:rPr lang="en-US" altLang="zh-TW" baseline="0" dirty="0" smtClean="0"/>
              <a:t>So now the features that have high variances will have low distance.</a:t>
            </a:r>
          </a:p>
          <a:p>
            <a:r>
              <a:rPr lang="en-US" altLang="zh-TW" baseline="0" dirty="0" smtClean="0"/>
              <a:t>By this way, we can effectively exclude unreliable features.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00216-2C3F-43B7-B788-53020C6F4405}" type="slidenum">
              <a:rPr lang="zh-TW" altLang="en-US" smtClean="0"/>
              <a:pPr/>
              <a:t>68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3015722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Now the features with high variance are given relatively low weight, and</a:t>
            </a:r>
            <a:r>
              <a:rPr lang="en-US" altLang="zh-TW" baseline="0" dirty="0" smtClean="0"/>
              <a:t> w</a:t>
            </a:r>
            <a:r>
              <a:rPr lang="en-US" altLang="zh-TW" dirty="0" smtClean="0"/>
              <a:t>e can filter the depth</a:t>
            </a:r>
            <a:r>
              <a:rPr lang="en-US" altLang="zh-TW" baseline="0" dirty="0" smtClean="0"/>
              <a:t> of field</a:t>
            </a:r>
            <a:r>
              <a:rPr lang="en-US" altLang="zh-TW" dirty="0" smtClean="0"/>
              <a:t> area now. (pause)</a:t>
            </a:r>
            <a:endParaRPr lang="zh-TW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00216-2C3F-43B7-B788-53020C6F4405}" type="slidenum">
              <a:rPr lang="zh-TW" altLang="en-US" smtClean="0"/>
              <a:pPr/>
              <a:t>69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256481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baseline="0" dirty="0" smtClean="0"/>
              <a:t>Others work in a higher dimension space, utilizing the anisotropy of the integral.</a:t>
            </a:r>
          </a:p>
          <a:p>
            <a:r>
              <a:rPr lang="en-US" altLang="zh-TW" baseline="0" dirty="0" smtClean="0"/>
              <a:t>These methods may do better using fewer samples in some cases, but they are often limited to a few effects due to the curse of dimensionality.</a:t>
            </a:r>
            <a:endParaRPr lang="zh-TW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00216-2C3F-43B7-B788-53020C6F4405}" type="slidenum">
              <a:rPr lang="zh-TW" altLang="en-US" smtClean="0"/>
              <a:pPr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4527447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However, cross</a:t>
            </a:r>
            <a:r>
              <a:rPr lang="en-US" altLang="zh-TW" baseline="0" dirty="0" smtClean="0"/>
              <a:t> bilateral filters </a:t>
            </a:r>
            <a:r>
              <a:rPr lang="en-US" altLang="zh-TW" baseline="0" dirty="0" err="1" smtClean="0"/>
              <a:t>oversmooth</a:t>
            </a:r>
            <a:r>
              <a:rPr lang="en-US" altLang="zh-TW" baseline="0" dirty="0" smtClean="0"/>
              <a:t> the images  if the scene features fail to detect the edges of the image, like the shadow on the stair and the glossy reflection of the teapot. (pause)</a:t>
            </a:r>
            <a:endParaRPr lang="zh-TW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00216-2C3F-43B7-B788-53020C6F4405}" type="slidenum">
              <a:rPr lang="zh-TW" altLang="en-US" smtClean="0"/>
              <a:pPr/>
              <a:t>70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5342391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We provide a way to estimate the error of filtering,</a:t>
            </a:r>
            <a:r>
              <a:rPr lang="en-US" altLang="zh-TW" baseline="0" dirty="0" smtClean="0"/>
              <a:t> as you can see, the shadow and the glossy reflection has high estimated error. (pause)</a:t>
            </a:r>
            <a:endParaRPr lang="zh-TW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00216-2C3F-43B7-B788-53020C6F4405}" type="slidenum">
              <a:rPr lang="zh-TW" altLang="en-US" smtClean="0"/>
              <a:pPr/>
              <a:t>71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3521882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For each pixel, we choose a filter size from a discrete filter set that has</a:t>
            </a:r>
            <a:r>
              <a:rPr lang="en-US" altLang="zh-TW" baseline="0" dirty="0" smtClean="0"/>
              <a:t> the smallest </a:t>
            </a:r>
            <a:r>
              <a:rPr lang="en-US" altLang="zh-TW" dirty="0" smtClean="0"/>
              <a:t>estimated error. </a:t>
            </a:r>
          </a:p>
          <a:p>
            <a:r>
              <a:rPr lang="en-US" altLang="zh-TW" dirty="0" smtClean="0"/>
              <a:t>The brightness of selection map corresponds to the size of filter.</a:t>
            </a:r>
          </a:p>
          <a:p>
            <a:r>
              <a:rPr lang="en-US" altLang="zh-TW" dirty="0" smtClean="0"/>
              <a:t>The estimated error is much smaller now. But</a:t>
            </a:r>
            <a:r>
              <a:rPr lang="en-US" altLang="zh-TW" baseline="0" dirty="0" smtClean="0"/>
              <a:t> since we filter with less neighbors, there are some</a:t>
            </a:r>
          </a:p>
          <a:p>
            <a:r>
              <a:rPr lang="en-US" altLang="zh-TW" baseline="0" dirty="0" smtClean="0"/>
              <a:t>noise left on the teapot.</a:t>
            </a:r>
            <a:endParaRPr lang="zh-TW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00216-2C3F-43B7-B788-53020C6F4405}" type="slidenum">
              <a:rPr lang="zh-TW" altLang="en-US" smtClean="0"/>
              <a:pPr/>
              <a:t>72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23940856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We can furthermore eliminate the noise by distributing</a:t>
            </a:r>
            <a:r>
              <a:rPr lang="en-US" altLang="zh-TW" baseline="0" dirty="0" smtClean="0"/>
              <a:t> samples </a:t>
            </a:r>
            <a:r>
              <a:rPr lang="en-US" altLang="zh-TW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proportional to the </a:t>
            </a:r>
            <a:r>
              <a:rPr lang="en-US" altLang="zh-TW" baseline="0" dirty="0" smtClean="0"/>
              <a:t>estimated error, now the noise on the teapot is reduced. (pause)</a:t>
            </a:r>
            <a:endParaRPr lang="zh-TW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00216-2C3F-43B7-B788-53020C6F4405}" type="slidenum">
              <a:rPr lang="zh-TW" altLang="en-US" smtClean="0"/>
              <a:pPr/>
              <a:t>73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562676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Our method belongs to the category of image space methods</a:t>
            </a:r>
            <a:r>
              <a:rPr lang="en-US" altLang="zh-TW" sz="1200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 as we filter pixels and adaptively take samples on the image. </a:t>
            </a:r>
            <a:endParaRPr lang="en-US" altLang="zh-TW" sz="1200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00216-2C3F-43B7-B788-53020C6F4405}" type="slidenum">
              <a:rPr lang="zh-TW" altLang="en-US" smtClean="0"/>
              <a:pPr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452744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Our method follows the </a:t>
            </a:r>
            <a:r>
              <a:rPr lang="en-US" altLang="zh-TW" baseline="0" dirty="0" smtClean="0"/>
              <a:t>image space adaptive sampling and filtering framework proposed by </a:t>
            </a:r>
            <a:r>
              <a:rPr lang="en-US" altLang="zh-TW" dirty="0" err="1" smtClean="0"/>
              <a:t>Rousselle</a:t>
            </a:r>
            <a:r>
              <a:rPr lang="en-US" altLang="zh-TW" baseline="0" dirty="0" smtClean="0"/>
              <a:t> et al in last year’s SIGGRAPH Asia.</a:t>
            </a:r>
          </a:p>
          <a:p>
            <a:r>
              <a:rPr lang="en-US" altLang="zh-TW" baseline="0" dirty="0" smtClean="0"/>
              <a:t>Their method is named greedy error minimization. We use GEM for short.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00216-2C3F-43B7-B788-53020C6F4405}" type="slidenum">
              <a:rPr lang="zh-TW" altLang="en-US" smtClean="0"/>
              <a:pPr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36225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D2A91-18D6-496B-A620-08BDC166CC08}" type="datetime1">
              <a:rPr lang="en-US" altLang="zh-TW" smtClean="0"/>
              <a:pPr/>
              <a:t>11/30/2012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57FF7-7A46-4757-A898-9AF144B723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800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DBB56-C7CA-4CC1-B201-6CEDFF69E84C}" type="datetime1">
              <a:rPr lang="en-US" altLang="zh-TW" smtClean="0"/>
              <a:pPr/>
              <a:t>11/30/2012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57FF7-7A46-4757-A898-9AF144B723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538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CFF10-CA50-472D-BAE0-EEE36EC75F04}" type="datetime1">
              <a:rPr lang="en-US" altLang="zh-TW" smtClean="0"/>
              <a:pPr/>
              <a:t>11/30/2012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57FF7-7A46-4757-A898-9AF144B723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11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EF053-0D89-4C4F-A988-A26C10EE2C5B}" type="datetime1">
              <a:rPr lang="en-US" altLang="zh-TW" smtClean="0"/>
              <a:pPr/>
              <a:t>11/30/2012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57FF7-7A46-4757-A898-9AF144B723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889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60235-2B3D-48C2-BAC2-0F8BDBED7150}" type="datetime1">
              <a:rPr lang="en-US" altLang="zh-TW" smtClean="0"/>
              <a:pPr/>
              <a:t>11/30/2012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57FF7-7A46-4757-A898-9AF144B723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855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1FE22-EF02-41A8-8DA3-D8BBCA354E8C}" type="datetime1">
              <a:rPr lang="en-US" altLang="zh-TW" smtClean="0"/>
              <a:pPr/>
              <a:t>11/30/2012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57FF7-7A46-4757-A898-9AF144B723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575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8E4C8-6490-4740-850F-5254F7855C44}" type="datetime1">
              <a:rPr lang="en-US" altLang="zh-TW" smtClean="0"/>
              <a:pPr/>
              <a:t>11/30/2012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57FF7-7A46-4757-A898-9AF144B723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730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D41C0-6B92-43B6-A13E-B028B3A69D7E}" type="datetime1">
              <a:rPr lang="en-US" altLang="zh-TW" smtClean="0"/>
              <a:pPr/>
              <a:t>11/30/2012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57FF7-7A46-4757-A898-9AF144B723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582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604D8-B5B4-4D10-892F-544146147E1F}" type="datetime1">
              <a:rPr lang="en-US" altLang="zh-TW" smtClean="0"/>
              <a:pPr/>
              <a:t>11/30/2012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57FF7-7A46-4757-A898-9AF144B723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568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0B19E-10DC-42A5-8D5C-813B8891C27C}" type="datetime1">
              <a:rPr lang="en-US" altLang="zh-TW" smtClean="0"/>
              <a:pPr/>
              <a:t>11/30/2012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57FF7-7A46-4757-A898-9AF144B723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237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C8B6A-CA7B-479C-8B9F-A83D3AFC0CB9}" type="datetime1">
              <a:rPr lang="en-US" altLang="zh-TW" smtClean="0"/>
              <a:pPr/>
              <a:t>11/30/2012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57FF7-7A46-4757-A898-9AF144B723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409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F0EAA5-26EE-4242-BEFE-8EFF94376690}" type="datetime1">
              <a:rPr lang="en-US" altLang="zh-TW" smtClean="0"/>
              <a:pPr/>
              <a:t>11/30/2012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57FF7-7A46-4757-A898-9AF144B723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788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9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0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9.png"/><Relationship Id="rId9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1.png"/><Relationship Id="rId7" Type="http://schemas.microsoft.com/office/2007/relationships/hdphoto" Target="../media/hdphoto1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9.png"/><Relationship Id="rId10" Type="http://schemas.openxmlformats.org/officeDocument/2006/relationships/image" Target="../media/image18.png"/><Relationship Id="rId4" Type="http://schemas.openxmlformats.org/officeDocument/2006/relationships/image" Target="../media/image20.png"/><Relationship Id="rId9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1.png"/><Relationship Id="rId7" Type="http://schemas.microsoft.com/office/2007/relationships/hdphoto" Target="../media/hdphoto1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9.png"/><Relationship Id="rId10" Type="http://schemas.openxmlformats.org/officeDocument/2006/relationships/image" Target="../media/image18.png"/><Relationship Id="rId4" Type="http://schemas.openxmlformats.org/officeDocument/2006/relationships/image" Target="../media/image20.png"/><Relationship Id="rId9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5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5.png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2.png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3.png"/><Relationship Id="rId7" Type="http://schemas.microsoft.com/office/2007/relationships/hdphoto" Target="../media/hdphoto1.wdp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42.png"/><Relationship Id="rId4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6.png"/><Relationship Id="rId7" Type="http://schemas.openxmlformats.org/officeDocument/2006/relationships/image" Target="../media/image43.png"/><Relationship Id="rId12" Type="http://schemas.microsoft.com/office/2007/relationships/hdphoto" Target="../media/hdphoto1.wdp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11" Type="http://schemas.openxmlformats.org/officeDocument/2006/relationships/image" Target="../media/image15.png"/><Relationship Id="rId5" Type="http://schemas.openxmlformats.org/officeDocument/2006/relationships/image" Target="../media/image38.png"/><Relationship Id="rId10" Type="http://schemas.microsoft.com/office/2007/relationships/hdphoto" Target="../media/hdphoto3.wdp"/><Relationship Id="rId4" Type="http://schemas.openxmlformats.org/officeDocument/2006/relationships/image" Target="../media/image33.png"/><Relationship Id="rId9" Type="http://schemas.openxmlformats.org/officeDocument/2006/relationships/image" Target="../media/image4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1.png"/><Relationship Id="rId18" Type="http://schemas.microsoft.com/office/2007/relationships/hdphoto" Target="../media/hdphoto3.wdp"/><Relationship Id="rId3" Type="http://schemas.openxmlformats.org/officeDocument/2006/relationships/image" Target="../media/image16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44.png"/><Relationship Id="rId2" Type="http://schemas.openxmlformats.org/officeDocument/2006/relationships/notesSlide" Target="../notesSlides/notesSlide39.xml"/><Relationship Id="rId16" Type="http://schemas.microsoft.com/office/2007/relationships/hdphoto" Target="../media/hdphoto2.wdp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11" Type="http://schemas.openxmlformats.org/officeDocument/2006/relationships/image" Target="../media/image49.png"/><Relationship Id="rId5" Type="http://schemas.openxmlformats.org/officeDocument/2006/relationships/image" Target="../media/image38.png"/><Relationship Id="rId1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33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3.png"/><Relationship Id="rId4" Type="http://schemas.openxmlformats.org/officeDocument/2006/relationships/image" Target="../media/image54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6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png"/><Relationship Id="rId5" Type="http://schemas.openxmlformats.org/officeDocument/2006/relationships/image" Target="../media/image62.png"/><Relationship Id="rId4" Type="http://schemas.openxmlformats.org/officeDocument/2006/relationships/image" Target="../media/image6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72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8.png"/><Relationship Id="rId5" Type="http://schemas.openxmlformats.org/officeDocument/2006/relationships/image" Target="../media/image71.png"/><Relationship Id="rId4" Type="http://schemas.openxmlformats.org/officeDocument/2006/relationships/image" Target="../media/image7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7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2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7.pn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10" Type="http://schemas.openxmlformats.org/officeDocument/2006/relationships/image" Target="../media/image95.png"/><Relationship Id="rId4" Type="http://schemas.openxmlformats.org/officeDocument/2006/relationships/image" Target="../media/image89.jpeg"/><Relationship Id="rId9" Type="http://schemas.openxmlformats.org/officeDocument/2006/relationships/image" Target="../media/image94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96.png"/><Relationship Id="rId7" Type="http://schemas.openxmlformats.org/officeDocument/2006/relationships/image" Target="../media/image89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9.jpeg"/><Relationship Id="rId5" Type="http://schemas.openxmlformats.org/officeDocument/2006/relationships/image" Target="../media/image98.png"/><Relationship Id="rId10" Type="http://schemas.openxmlformats.org/officeDocument/2006/relationships/image" Target="../media/image95.png"/><Relationship Id="rId4" Type="http://schemas.openxmlformats.org/officeDocument/2006/relationships/image" Target="../media/image97.png"/><Relationship Id="rId9" Type="http://schemas.openxmlformats.org/officeDocument/2006/relationships/image" Target="../media/image94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3.png"/><Relationship Id="rId7" Type="http://schemas.microsoft.com/office/2007/relationships/hdphoto" Target="../media/hdphoto5.wdp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5.png"/><Relationship Id="rId5" Type="http://schemas.microsoft.com/office/2007/relationships/hdphoto" Target="../media/hdphoto4.wdp"/><Relationship Id="rId4" Type="http://schemas.openxmlformats.org/officeDocument/2006/relationships/image" Target="../media/image104.png"/><Relationship Id="rId9" Type="http://schemas.openxmlformats.org/officeDocument/2006/relationships/image" Target="../media/image107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8.png"/><Relationship Id="rId7" Type="http://schemas.microsoft.com/office/2007/relationships/hdphoto" Target="../media/hdphoto5.wdp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5.png"/><Relationship Id="rId5" Type="http://schemas.openxmlformats.org/officeDocument/2006/relationships/image" Target="../media/image103.png"/><Relationship Id="rId4" Type="http://schemas.microsoft.com/office/2007/relationships/hdphoto" Target="../media/hdphoto6.wdp"/><Relationship Id="rId9" Type="http://schemas.openxmlformats.org/officeDocument/2006/relationships/image" Target="../media/image10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10" Type="http://schemas.openxmlformats.org/officeDocument/2006/relationships/image" Target="../media/image118.png"/><Relationship Id="rId4" Type="http://schemas.openxmlformats.org/officeDocument/2006/relationships/image" Target="../media/image112.png"/><Relationship Id="rId9" Type="http://schemas.openxmlformats.org/officeDocument/2006/relationships/image" Target="../media/image117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1.png"/><Relationship Id="rId7" Type="http://schemas.openxmlformats.org/officeDocument/2006/relationships/image" Target="../media/image119.png"/><Relationship Id="rId12" Type="http://schemas.openxmlformats.org/officeDocument/2006/relationships/image" Target="../media/image124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6.png"/><Relationship Id="rId11" Type="http://schemas.openxmlformats.org/officeDocument/2006/relationships/image" Target="../media/image123.png"/><Relationship Id="rId5" Type="http://schemas.openxmlformats.org/officeDocument/2006/relationships/image" Target="../media/image115.png"/><Relationship Id="rId10" Type="http://schemas.openxmlformats.org/officeDocument/2006/relationships/image" Target="../media/image122.png"/><Relationship Id="rId4" Type="http://schemas.openxmlformats.org/officeDocument/2006/relationships/image" Target="../media/image113.png"/><Relationship Id="rId9" Type="http://schemas.openxmlformats.org/officeDocument/2006/relationships/image" Target="../media/image121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24.png"/><Relationship Id="rId7" Type="http://schemas.openxmlformats.org/officeDocument/2006/relationships/image" Target="../media/image113.png"/><Relationship Id="rId12" Type="http://schemas.openxmlformats.org/officeDocument/2006/relationships/image" Target="../media/image128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1.png"/><Relationship Id="rId11" Type="http://schemas.openxmlformats.org/officeDocument/2006/relationships/image" Target="../media/image127.png"/><Relationship Id="rId5" Type="http://schemas.openxmlformats.org/officeDocument/2006/relationships/image" Target="../media/image126.png"/><Relationship Id="rId10" Type="http://schemas.openxmlformats.org/officeDocument/2006/relationships/image" Target="../media/image121.png"/><Relationship Id="rId4" Type="http://schemas.openxmlformats.org/officeDocument/2006/relationships/image" Target="../media/image125.png"/><Relationship Id="rId9" Type="http://schemas.openxmlformats.org/officeDocument/2006/relationships/image" Target="../media/image1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074" name="Picture 2" descr="C:\Users\melissachan\Desktop\Slide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28700" y="762000"/>
            <a:ext cx="7086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Helvetica" pitchFamily="34" charset="0"/>
                <a:cs typeface="Arial" pitchFamily="34" charset="0"/>
              </a:rPr>
              <a:t>SURE-based Optimization for Adaptive Sampling and Reconstruction</a:t>
            </a:r>
            <a:endParaRPr lang="en-US" sz="4000" b="1" dirty="0">
              <a:latin typeface="Helvetica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28700" y="3415916"/>
            <a:ext cx="7086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cs typeface="Arial" pitchFamily="34" charset="0"/>
              </a:rPr>
              <a:t>Tzu-Mao Li, Yu-Ting Wu, Yung-Yu Chuang</a:t>
            </a:r>
          </a:p>
          <a:p>
            <a:pPr algn="ctr"/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cs typeface="Arial" pitchFamily="34" charset="0"/>
              </a:rPr>
              <a:t>National Taiwan University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5975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1245" y="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altLang="zh-TW" sz="4000" b="1" dirty="0" smtClean="0">
                <a:latin typeface="Helvetica" pitchFamily="34" charset="0"/>
                <a:cs typeface="Helvetica" pitchFamily="34" charset="0"/>
              </a:rPr>
              <a:t>GEM </a:t>
            </a:r>
            <a:r>
              <a:rPr lang="en-US" altLang="zh-TW" sz="4000" b="1" dirty="0">
                <a:latin typeface="Helvetica" pitchFamily="34" charset="0"/>
                <a:cs typeface="Helvetica" pitchFamily="34" charset="0"/>
              </a:rPr>
              <a:t>[</a:t>
            </a:r>
            <a:r>
              <a:rPr lang="en-US" altLang="zh-TW" sz="4000" b="1" dirty="0" err="1">
                <a:latin typeface="Helvetica" pitchFamily="34" charset="0"/>
                <a:cs typeface="Helvetica" pitchFamily="34" charset="0"/>
              </a:rPr>
              <a:t>Rousselle</a:t>
            </a:r>
            <a:r>
              <a:rPr lang="en-US" altLang="zh-TW" sz="4000" b="1" dirty="0">
                <a:latin typeface="Helvetica" pitchFamily="34" charset="0"/>
                <a:cs typeface="Helvetica" pitchFamily="34" charset="0"/>
              </a:rPr>
              <a:t> et al. 2011]</a:t>
            </a:r>
            <a:endParaRPr lang="zh-TW" altLang="en-US" sz="4000" b="1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24169" y="1368840"/>
            <a:ext cx="1752600" cy="762000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 smtClean="0">
                <a:latin typeface="Helvetica" pitchFamily="34" charset="0"/>
                <a:cs typeface="Helvetica" pitchFamily="34" charset="0"/>
              </a:rPr>
              <a:t>Renderer</a:t>
            </a:r>
            <a:endParaRPr lang="zh-TW" altLang="en-US" sz="2800" dirty="0">
              <a:latin typeface="Helvetica" pitchFamily="34" charset="0"/>
              <a:cs typeface="Helvetica" pitchFamily="34" charset="0"/>
            </a:endParaRPr>
          </a:p>
        </p:txBody>
      </p:sp>
      <p:cxnSp>
        <p:nvCxnSpPr>
          <p:cNvPr id="8" name="Straight Arrow Connector 7"/>
          <p:cNvCxnSpPr>
            <a:stCxn id="5" idx="3"/>
          </p:cNvCxnSpPr>
          <p:nvPr/>
        </p:nvCxnSpPr>
        <p:spPr>
          <a:xfrm>
            <a:off x="1976769" y="1749840"/>
            <a:ext cx="467694" cy="0"/>
          </a:xfrm>
          <a:prstGeom prst="straightConnector1">
            <a:avLst/>
          </a:prstGeom>
          <a:ln w="635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2614721" y="3144970"/>
            <a:ext cx="1295400" cy="381001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>
                <a:latin typeface="Helvetica" pitchFamily="34" charset="0"/>
                <a:cs typeface="Helvetica" pitchFamily="34" charset="0"/>
              </a:rPr>
              <a:t>Mean</a:t>
            </a:r>
            <a:endParaRPr lang="zh-TW" altLang="en-US" sz="24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144039" y="3144970"/>
            <a:ext cx="1295400" cy="381001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err="1" smtClean="0">
                <a:latin typeface="Helvetica" pitchFamily="34" charset="0"/>
                <a:cs typeface="Helvetica" pitchFamily="34" charset="0"/>
              </a:rPr>
              <a:t>Var</a:t>
            </a:r>
            <a:endParaRPr lang="zh-TW" altLang="en-US" sz="24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391437" y="1531483"/>
            <a:ext cx="3276602" cy="2113886"/>
          </a:xfrm>
          <a:prstGeom prst="round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Rounded Rectangle 9"/>
          <p:cNvSpPr/>
          <p:nvPr/>
        </p:nvSpPr>
        <p:spPr>
          <a:xfrm>
            <a:off x="3330645" y="1340981"/>
            <a:ext cx="1295400" cy="381001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>
                <a:latin typeface="Helvetica" pitchFamily="34" charset="0"/>
                <a:cs typeface="Helvetica" pitchFamily="34" charset="0"/>
              </a:rPr>
              <a:t>Color</a:t>
            </a:r>
            <a:endParaRPr lang="zh-TW" altLang="en-US" sz="2400" dirty="0"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711" y="1816344"/>
            <a:ext cx="1296728" cy="1296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393" y="1830468"/>
            <a:ext cx="1296728" cy="1296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2897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711" y="1816344"/>
            <a:ext cx="1296728" cy="1296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393" y="1830468"/>
            <a:ext cx="1296728" cy="1296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1245" y="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altLang="zh-TW" sz="4000" b="1" dirty="0" smtClean="0">
                <a:latin typeface="Helvetica" pitchFamily="34" charset="0"/>
                <a:cs typeface="Helvetica" pitchFamily="34" charset="0"/>
              </a:rPr>
              <a:t>GEM </a:t>
            </a:r>
            <a:r>
              <a:rPr lang="en-US" altLang="zh-TW" sz="4000" b="1" dirty="0">
                <a:latin typeface="Helvetica" pitchFamily="34" charset="0"/>
                <a:cs typeface="Helvetica" pitchFamily="34" charset="0"/>
              </a:rPr>
              <a:t>[</a:t>
            </a:r>
            <a:r>
              <a:rPr lang="en-US" altLang="zh-TW" sz="4000" b="1" dirty="0" err="1">
                <a:latin typeface="Helvetica" pitchFamily="34" charset="0"/>
                <a:cs typeface="Helvetica" pitchFamily="34" charset="0"/>
              </a:rPr>
              <a:t>Rousselle</a:t>
            </a:r>
            <a:r>
              <a:rPr lang="en-US" altLang="zh-TW" sz="4000" b="1" dirty="0">
                <a:latin typeface="Helvetica" pitchFamily="34" charset="0"/>
                <a:cs typeface="Helvetica" pitchFamily="34" charset="0"/>
              </a:rPr>
              <a:t> et al. 2011]</a:t>
            </a:r>
            <a:endParaRPr lang="zh-TW" altLang="en-US" sz="4000" b="1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24169" y="1368840"/>
            <a:ext cx="1752600" cy="762000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 smtClean="0">
                <a:latin typeface="Helvetica" pitchFamily="34" charset="0"/>
                <a:cs typeface="Helvetica" pitchFamily="34" charset="0"/>
              </a:rPr>
              <a:t>Renderer</a:t>
            </a:r>
            <a:endParaRPr lang="zh-TW" altLang="en-US" sz="2800" dirty="0">
              <a:latin typeface="Helvetica" pitchFamily="34" charset="0"/>
              <a:cs typeface="Helvetica" pitchFamily="34" charset="0"/>
            </a:endParaRPr>
          </a:p>
        </p:txBody>
      </p:sp>
      <p:cxnSp>
        <p:nvCxnSpPr>
          <p:cNvPr id="8" name="Straight Arrow Connector 7"/>
          <p:cNvCxnSpPr>
            <a:stCxn id="5" idx="3"/>
          </p:cNvCxnSpPr>
          <p:nvPr/>
        </p:nvCxnSpPr>
        <p:spPr>
          <a:xfrm>
            <a:off x="1976769" y="1749840"/>
            <a:ext cx="467694" cy="0"/>
          </a:xfrm>
          <a:prstGeom prst="straightConnector1">
            <a:avLst/>
          </a:prstGeom>
          <a:ln w="635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2614721" y="3144970"/>
            <a:ext cx="1295400" cy="381001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>
                <a:latin typeface="Helvetica" pitchFamily="34" charset="0"/>
                <a:cs typeface="Helvetica" pitchFamily="34" charset="0"/>
              </a:rPr>
              <a:t>Mean</a:t>
            </a:r>
            <a:endParaRPr lang="zh-TW" altLang="en-US" sz="24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144039" y="3144970"/>
            <a:ext cx="1295400" cy="381001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err="1" smtClean="0">
                <a:latin typeface="Helvetica" pitchFamily="34" charset="0"/>
                <a:cs typeface="Helvetica" pitchFamily="34" charset="0"/>
              </a:rPr>
              <a:t>Var</a:t>
            </a:r>
            <a:endParaRPr lang="zh-TW" altLang="en-US" sz="24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391437" y="1531483"/>
            <a:ext cx="3276602" cy="2113886"/>
          </a:xfrm>
          <a:prstGeom prst="round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5668039" y="2643914"/>
            <a:ext cx="425302" cy="0"/>
          </a:xfrm>
          <a:prstGeom prst="straightConnector1">
            <a:avLst/>
          </a:prstGeom>
          <a:ln w="635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3330645" y="1340981"/>
            <a:ext cx="1295400" cy="381001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>
                <a:latin typeface="Helvetica" pitchFamily="34" charset="0"/>
                <a:cs typeface="Helvetica" pitchFamily="34" charset="0"/>
              </a:rPr>
              <a:t>Color</a:t>
            </a:r>
            <a:endParaRPr lang="zh-TW" altLang="en-US" sz="24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6093341" y="1493381"/>
            <a:ext cx="2851298" cy="2224862"/>
          </a:xfrm>
          <a:prstGeom prst="round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Rounded Rectangle 23"/>
          <p:cNvSpPr/>
          <p:nvPr/>
        </p:nvSpPr>
        <p:spPr>
          <a:xfrm>
            <a:off x="6658639" y="1302879"/>
            <a:ext cx="1828800" cy="381001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err="1" smtClean="0">
                <a:latin typeface="Helvetica" pitchFamily="34" charset="0"/>
                <a:cs typeface="Helvetica" pitchFamily="34" charset="0"/>
              </a:rPr>
              <a:t>Filterbank</a:t>
            </a:r>
            <a:endParaRPr lang="zh-TW" altLang="en-US" sz="2400" dirty="0">
              <a:latin typeface="Helvetica" pitchFamily="34" charset="0"/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49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1245" y="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altLang="zh-TW" sz="4000" b="1" dirty="0" smtClean="0">
                <a:latin typeface="Helvetica" pitchFamily="34" charset="0"/>
                <a:cs typeface="Helvetica" pitchFamily="34" charset="0"/>
              </a:rPr>
              <a:t>GEM </a:t>
            </a:r>
            <a:r>
              <a:rPr lang="en-US" altLang="zh-TW" sz="4000" b="1" dirty="0">
                <a:latin typeface="Helvetica" pitchFamily="34" charset="0"/>
                <a:cs typeface="Helvetica" pitchFamily="34" charset="0"/>
              </a:rPr>
              <a:t>[</a:t>
            </a:r>
            <a:r>
              <a:rPr lang="en-US" altLang="zh-TW" sz="4000" b="1" dirty="0" err="1">
                <a:latin typeface="Helvetica" pitchFamily="34" charset="0"/>
                <a:cs typeface="Helvetica" pitchFamily="34" charset="0"/>
              </a:rPr>
              <a:t>Rousselle</a:t>
            </a:r>
            <a:r>
              <a:rPr lang="en-US" altLang="zh-TW" sz="4000" b="1" dirty="0">
                <a:latin typeface="Helvetica" pitchFamily="34" charset="0"/>
                <a:cs typeface="Helvetica" pitchFamily="34" charset="0"/>
              </a:rPr>
              <a:t> et al. 2011]</a:t>
            </a:r>
            <a:endParaRPr lang="zh-TW" altLang="en-US" sz="4000" b="1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24169" y="1368840"/>
            <a:ext cx="1752600" cy="762000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 smtClean="0">
                <a:latin typeface="Helvetica" pitchFamily="34" charset="0"/>
                <a:cs typeface="Helvetica" pitchFamily="34" charset="0"/>
              </a:rPr>
              <a:t>Renderer</a:t>
            </a:r>
            <a:endParaRPr lang="zh-TW" altLang="en-US" sz="2800" dirty="0">
              <a:latin typeface="Helvetica" pitchFamily="34" charset="0"/>
              <a:cs typeface="Helvetica" pitchFamily="34" charset="0"/>
            </a:endParaRPr>
          </a:p>
        </p:txBody>
      </p:sp>
      <p:cxnSp>
        <p:nvCxnSpPr>
          <p:cNvPr id="8" name="Straight Arrow Connector 7"/>
          <p:cNvCxnSpPr>
            <a:stCxn id="5" idx="3"/>
          </p:cNvCxnSpPr>
          <p:nvPr/>
        </p:nvCxnSpPr>
        <p:spPr>
          <a:xfrm>
            <a:off x="1976769" y="1749840"/>
            <a:ext cx="467694" cy="0"/>
          </a:xfrm>
          <a:prstGeom prst="straightConnector1">
            <a:avLst/>
          </a:prstGeom>
          <a:ln w="635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2614721" y="3144970"/>
            <a:ext cx="1295400" cy="381001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>
                <a:latin typeface="Helvetica" pitchFamily="34" charset="0"/>
                <a:cs typeface="Helvetica" pitchFamily="34" charset="0"/>
              </a:rPr>
              <a:t>Mean</a:t>
            </a:r>
            <a:endParaRPr lang="zh-TW" altLang="en-US" sz="24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144039" y="3144970"/>
            <a:ext cx="1295400" cy="381001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err="1" smtClean="0">
                <a:latin typeface="Helvetica" pitchFamily="34" charset="0"/>
                <a:cs typeface="Helvetica" pitchFamily="34" charset="0"/>
              </a:rPr>
              <a:t>Var</a:t>
            </a:r>
            <a:endParaRPr lang="zh-TW" altLang="en-US" sz="24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391437" y="1531483"/>
            <a:ext cx="3276602" cy="2113886"/>
          </a:xfrm>
          <a:prstGeom prst="round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5668039" y="2643914"/>
            <a:ext cx="425302" cy="0"/>
          </a:xfrm>
          <a:prstGeom prst="straightConnector1">
            <a:avLst/>
          </a:prstGeom>
          <a:ln w="635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3330645" y="1340981"/>
            <a:ext cx="1295400" cy="381001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>
                <a:latin typeface="Helvetica" pitchFamily="34" charset="0"/>
                <a:cs typeface="Helvetica" pitchFamily="34" charset="0"/>
              </a:rPr>
              <a:t>Color</a:t>
            </a:r>
            <a:endParaRPr lang="zh-TW" altLang="en-US" sz="24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6093341" y="1493381"/>
            <a:ext cx="2851298" cy="2224862"/>
          </a:xfrm>
          <a:prstGeom prst="round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Rounded Rectangle 23"/>
          <p:cNvSpPr/>
          <p:nvPr/>
        </p:nvSpPr>
        <p:spPr>
          <a:xfrm>
            <a:off x="6658639" y="1302879"/>
            <a:ext cx="1828800" cy="381001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err="1" smtClean="0">
                <a:latin typeface="Helvetica" pitchFamily="34" charset="0"/>
                <a:cs typeface="Helvetica" pitchFamily="34" charset="0"/>
              </a:rPr>
              <a:t>Filterbank</a:t>
            </a:r>
            <a:endParaRPr lang="zh-TW" altLang="en-US" sz="2400" dirty="0"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711" y="1816344"/>
            <a:ext cx="1296728" cy="1296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393" y="1830468"/>
            <a:ext cx="1296728" cy="1296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182" y="1765519"/>
            <a:ext cx="1272807" cy="1272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463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1245" y="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altLang="zh-TW" sz="4000" b="1" dirty="0" smtClean="0">
                <a:latin typeface="Helvetica" pitchFamily="34" charset="0"/>
                <a:cs typeface="Helvetica" pitchFamily="34" charset="0"/>
              </a:rPr>
              <a:t>GEM </a:t>
            </a:r>
            <a:r>
              <a:rPr lang="en-US" altLang="zh-TW" sz="4000" b="1" dirty="0">
                <a:latin typeface="Helvetica" pitchFamily="34" charset="0"/>
                <a:cs typeface="Helvetica" pitchFamily="34" charset="0"/>
              </a:rPr>
              <a:t>[</a:t>
            </a:r>
            <a:r>
              <a:rPr lang="en-US" altLang="zh-TW" sz="4000" b="1" dirty="0" err="1">
                <a:latin typeface="Helvetica" pitchFamily="34" charset="0"/>
                <a:cs typeface="Helvetica" pitchFamily="34" charset="0"/>
              </a:rPr>
              <a:t>Rousselle</a:t>
            </a:r>
            <a:r>
              <a:rPr lang="en-US" altLang="zh-TW" sz="4000" b="1" dirty="0">
                <a:latin typeface="Helvetica" pitchFamily="34" charset="0"/>
                <a:cs typeface="Helvetica" pitchFamily="34" charset="0"/>
              </a:rPr>
              <a:t> et al. 2011]</a:t>
            </a:r>
            <a:endParaRPr lang="zh-TW" altLang="en-US" sz="4000" b="1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24169" y="1368840"/>
            <a:ext cx="1752600" cy="762000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 smtClean="0">
                <a:latin typeface="Helvetica" pitchFamily="34" charset="0"/>
                <a:cs typeface="Helvetica" pitchFamily="34" charset="0"/>
              </a:rPr>
              <a:t>Renderer</a:t>
            </a:r>
            <a:endParaRPr lang="zh-TW" altLang="en-US" sz="2800" dirty="0">
              <a:latin typeface="Helvetica" pitchFamily="34" charset="0"/>
              <a:cs typeface="Helvetica" pitchFamily="34" charset="0"/>
            </a:endParaRPr>
          </a:p>
        </p:txBody>
      </p:sp>
      <p:cxnSp>
        <p:nvCxnSpPr>
          <p:cNvPr id="8" name="Straight Arrow Connector 7"/>
          <p:cNvCxnSpPr>
            <a:stCxn id="5" idx="3"/>
          </p:cNvCxnSpPr>
          <p:nvPr/>
        </p:nvCxnSpPr>
        <p:spPr>
          <a:xfrm>
            <a:off x="1976769" y="1749840"/>
            <a:ext cx="467694" cy="0"/>
          </a:xfrm>
          <a:prstGeom prst="straightConnector1">
            <a:avLst/>
          </a:prstGeom>
          <a:ln w="635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2614721" y="3144970"/>
            <a:ext cx="1295400" cy="381001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>
                <a:latin typeface="Helvetica" pitchFamily="34" charset="0"/>
                <a:cs typeface="Helvetica" pitchFamily="34" charset="0"/>
              </a:rPr>
              <a:t>Mean</a:t>
            </a:r>
            <a:endParaRPr lang="zh-TW" altLang="en-US" sz="24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144039" y="3144970"/>
            <a:ext cx="1295400" cy="381001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err="1" smtClean="0">
                <a:latin typeface="Helvetica" pitchFamily="34" charset="0"/>
                <a:cs typeface="Helvetica" pitchFamily="34" charset="0"/>
              </a:rPr>
              <a:t>Var</a:t>
            </a:r>
            <a:endParaRPr lang="zh-TW" altLang="en-US" sz="24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391437" y="1531483"/>
            <a:ext cx="3276602" cy="2113886"/>
          </a:xfrm>
          <a:prstGeom prst="round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5668039" y="2643914"/>
            <a:ext cx="425302" cy="0"/>
          </a:xfrm>
          <a:prstGeom prst="straightConnector1">
            <a:avLst/>
          </a:prstGeom>
          <a:ln w="635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3330645" y="1340981"/>
            <a:ext cx="1295400" cy="381001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>
                <a:latin typeface="Helvetica" pitchFamily="34" charset="0"/>
                <a:cs typeface="Helvetica" pitchFamily="34" charset="0"/>
              </a:rPr>
              <a:t>Color</a:t>
            </a:r>
            <a:endParaRPr lang="zh-TW" altLang="en-US" sz="24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6093341" y="1493381"/>
            <a:ext cx="2851298" cy="2224862"/>
          </a:xfrm>
          <a:prstGeom prst="round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Rounded Rectangle 23"/>
          <p:cNvSpPr/>
          <p:nvPr/>
        </p:nvSpPr>
        <p:spPr>
          <a:xfrm>
            <a:off x="6658639" y="1302879"/>
            <a:ext cx="1828800" cy="381001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err="1" smtClean="0">
                <a:latin typeface="Helvetica" pitchFamily="34" charset="0"/>
                <a:cs typeface="Helvetica" pitchFamily="34" charset="0"/>
              </a:rPr>
              <a:t>Filterbank</a:t>
            </a:r>
            <a:endParaRPr lang="zh-TW" altLang="en-US" sz="2400" dirty="0"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711" y="1816344"/>
            <a:ext cx="1296728" cy="1296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393" y="1830468"/>
            <a:ext cx="1296728" cy="1296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182" y="1765519"/>
            <a:ext cx="1272807" cy="1272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038" y="2082331"/>
            <a:ext cx="1263946" cy="1263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1137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1245" y="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altLang="zh-TW" sz="4000" b="1" dirty="0" smtClean="0">
                <a:latin typeface="Helvetica" pitchFamily="34" charset="0"/>
                <a:cs typeface="Helvetica" pitchFamily="34" charset="0"/>
              </a:rPr>
              <a:t>GEM </a:t>
            </a:r>
            <a:r>
              <a:rPr lang="en-US" altLang="zh-TW" sz="4000" b="1" dirty="0">
                <a:latin typeface="Helvetica" pitchFamily="34" charset="0"/>
                <a:cs typeface="Helvetica" pitchFamily="34" charset="0"/>
              </a:rPr>
              <a:t>[</a:t>
            </a:r>
            <a:r>
              <a:rPr lang="en-US" altLang="zh-TW" sz="4000" b="1" dirty="0" err="1">
                <a:latin typeface="Helvetica" pitchFamily="34" charset="0"/>
                <a:cs typeface="Helvetica" pitchFamily="34" charset="0"/>
              </a:rPr>
              <a:t>Rousselle</a:t>
            </a:r>
            <a:r>
              <a:rPr lang="en-US" altLang="zh-TW" sz="4000" b="1" dirty="0">
                <a:latin typeface="Helvetica" pitchFamily="34" charset="0"/>
                <a:cs typeface="Helvetica" pitchFamily="34" charset="0"/>
              </a:rPr>
              <a:t> et al. 2011]</a:t>
            </a:r>
            <a:endParaRPr lang="zh-TW" altLang="en-US" sz="4000" b="1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24169" y="1368840"/>
            <a:ext cx="1752600" cy="762000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 smtClean="0">
                <a:latin typeface="Helvetica" pitchFamily="34" charset="0"/>
                <a:cs typeface="Helvetica" pitchFamily="34" charset="0"/>
              </a:rPr>
              <a:t>Renderer</a:t>
            </a:r>
            <a:endParaRPr lang="zh-TW" altLang="en-US" sz="2800" dirty="0">
              <a:latin typeface="Helvetica" pitchFamily="34" charset="0"/>
              <a:cs typeface="Helvetica" pitchFamily="34" charset="0"/>
            </a:endParaRPr>
          </a:p>
        </p:txBody>
      </p:sp>
      <p:cxnSp>
        <p:nvCxnSpPr>
          <p:cNvPr id="8" name="Straight Arrow Connector 7"/>
          <p:cNvCxnSpPr>
            <a:stCxn id="5" idx="3"/>
          </p:cNvCxnSpPr>
          <p:nvPr/>
        </p:nvCxnSpPr>
        <p:spPr>
          <a:xfrm>
            <a:off x="1976769" y="1749840"/>
            <a:ext cx="467694" cy="0"/>
          </a:xfrm>
          <a:prstGeom prst="straightConnector1">
            <a:avLst/>
          </a:prstGeom>
          <a:ln w="635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2614721" y="3144970"/>
            <a:ext cx="1295400" cy="381001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>
                <a:latin typeface="Helvetica" pitchFamily="34" charset="0"/>
                <a:cs typeface="Helvetica" pitchFamily="34" charset="0"/>
              </a:rPr>
              <a:t>Mean</a:t>
            </a:r>
            <a:endParaRPr lang="zh-TW" altLang="en-US" sz="24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144039" y="3144970"/>
            <a:ext cx="1295400" cy="381001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err="1" smtClean="0">
                <a:latin typeface="Helvetica" pitchFamily="34" charset="0"/>
                <a:cs typeface="Helvetica" pitchFamily="34" charset="0"/>
              </a:rPr>
              <a:t>Var</a:t>
            </a:r>
            <a:endParaRPr lang="zh-TW" altLang="en-US" sz="24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391437" y="1531483"/>
            <a:ext cx="3276602" cy="2113886"/>
          </a:xfrm>
          <a:prstGeom prst="round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5668039" y="2643914"/>
            <a:ext cx="425302" cy="0"/>
          </a:xfrm>
          <a:prstGeom prst="straightConnector1">
            <a:avLst/>
          </a:prstGeom>
          <a:ln w="635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3330645" y="1340981"/>
            <a:ext cx="1295400" cy="381001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>
                <a:latin typeface="Helvetica" pitchFamily="34" charset="0"/>
                <a:cs typeface="Helvetica" pitchFamily="34" charset="0"/>
              </a:rPr>
              <a:t>Color</a:t>
            </a:r>
            <a:endParaRPr lang="zh-TW" altLang="en-US" sz="24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6093341" y="1493381"/>
            <a:ext cx="2851298" cy="2224862"/>
          </a:xfrm>
          <a:prstGeom prst="round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Rounded Rectangle 23"/>
          <p:cNvSpPr/>
          <p:nvPr/>
        </p:nvSpPr>
        <p:spPr>
          <a:xfrm>
            <a:off x="6658639" y="1302879"/>
            <a:ext cx="1828800" cy="381001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err="1" smtClean="0">
                <a:latin typeface="Helvetica" pitchFamily="34" charset="0"/>
                <a:cs typeface="Helvetica" pitchFamily="34" charset="0"/>
              </a:rPr>
              <a:t>Filterbank</a:t>
            </a:r>
            <a:endParaRPr lang="zh-TW" altLang="en-US" sz="2400" dirty="0"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711" y="1816344"/>
            <a:ext cx="1296728" cy="1296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393" y="1830468"/>
            <a:ext cx="1296728" cy="1296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182" y="1765519"/>
            <a:ext cx="1272807" cy="1272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038" y="2082331"/>
            <a:ext cx="1263946" cy="1263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934" y="2338230"/>
            <a:ext cx="1263946" cy="1263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5095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1245" y="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altLang="zh-TW" sz="4000" b="1" dirty="0" smtClean="0">
                <a:latin typeface="Helvetica" pitchFamily="34" charset="0"/>
                <a:cs typeface="Helvetica" pitchFamily="34" charset="0"/>
              </a:rPr>
              <a:t>GEM </a:t>
            </a:r>
            <a:r>
              <a:rPr lang="en-US" altLang="zh-TW" sz="4000" b="1" dirty="0">
                <a:latin typeface="Helvetica" pitchFamily="34" charset="0"/>
                <a:cs typeface="Helvetica" pitchFamily="34" charset="0"/>
              </a:rPr>
              <a:t>[</a:t>
            </a:r>
            <a:r>
              <a:rPr lang="en-US" altLang="zh-TW" sz="4000" b="1" dirty="0" err="1">
                <a:latin typeface="Helvetica" pitchFamily="34" charset="0"/>
                <a:cs typeface="Helvetica" pitchFamily="34" charset="0"/>
              </a:rPr>
              <a:t>Rousselle</a:t>
            </a:r>
            <a:r>
              <a:rPr lang="en-US" altLang="zh-TW" sz="4000" b="1" dirty="0">
                <a:latin typeface="Helvetica" pitchFamily="34" charset="0"/>
                <a:cs typeface="Helvetica" pitchFamily="34" charset="0"/>
              </a:rPr>
              <a:t> et al. 2011]</a:t>
            </a:r>
            <a:endParaRPr lang="zh-TW" altLang="en-US" sz="4000" b="1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24169" y="1368840"/>
            <a:ext cx="1752600" cy="762000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 smtClean="0">
                <a:latin typeface="Helvetica" pitchFamily="34" charset="0"/>
                <a:cs typeface="Helvetica" pitchFamily="34" charset="0"/>
              </a:rPr>
              <a:t>Renderer</a:t>
            </a:r>
            <a:endParaRPr lang="zh-TW" altLang="en-US" sz="2800" dirty="0">
              <a:latin typeface="Helvetica" pitchFamily="34" charset="0"/>
              <a:cs typeface="Helvetica" pitchFamily="34" charset="0"/>
            </a:endParaRPr>
          </a:p>
        </p:txBody>
      </p:sp>
      <p:cxnSp>
        <p:nvCxnSpPr>
          <p:cNvPr id="8" name="Straight Arrow Connector 7"/>
          <p:cNvCxnSpPr>
            <a:stCxn id="5" idx="3"/>
          </p:cNvCxnSpPr>
          <p:nvPr/>
        </p:nvCxnSpPr>
        <p:spPr>
          <a:xfrm>
            <a:off x="1976769" y="1749840"/>
            <a:ext cx="467694" cy="0"/>
          </a:xfrm>
          <a:prstGeom prst="straightConnector1">
            <a:avLst/>
          </a:prstGeom>
          <a:ln w="635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2614721" y="3144970"/>
            <a:ext cx="1295400" cy="381001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>
                <a:latin typeface="Helvetica" pitchFamily="34" charset="0"/>
                <a:cs typeface="Helvetica" pitchFamily="34" charset="0"/>
              </a:rPr>
              <a:t>Mean</a:t>
            </a:r>
            <a:endParaRPr lang="zh-TW" altLang="en-US" sz="24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144039" y="3144970"/>
            <a:ext cx="1295400" cy="381001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err="1" smtClean="0">
                <a:latin typeface="Helvetica" pitchFamily="34" charset="0"/>
                <a:cs typeface="Helvetica" pitchFamily="34" charset="0"/>
              </a:rPr>
              <a:t>Var</a:t>
            </a:r>
            <a:endParaRPr lang="zh-TW" altLang="en-US" sz="24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391437" y="1531483"/>
            <a:ext cx="3276602" cy="2113886"/>
          </a:xfrm>
          <a:prstGeom prst="round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5668039" y="2643914"/>
            <a:ext cx="425302" cy="0"/>
          </a:xfrm>
          <a:prstGeom prst="straightConnector1">
            <a:avLst/>
          </a:prstGeom>
          <a:ln w="635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3330645" y="1340981"/>
            <a:ext cx="1295400" cy="381001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>
                <a:latin typeface="Helvetica" pitchFamily="34" charset="0"/>
                <a:cs typeface="Helvetica" pitchFamily="34" charset="0"/>
              </a:rPr>
              <a:t>Color</a:t>
            </a:r>
            <a:endParaRPr lang="zh-TW" altLang="en-US" sz="24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6093341" y="1493381"/>
            <a:ext cx="2851298" cy="2224862"/>
          </a:xfrm>
          <a:prstGeom prst="round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Rounded Rectangle 23"/>
          <p:cNvSpPr/>
          <p:nvPr/>
        </p:nvSpPr>
        <p:spPr>
          <a:xfrm>
            <a:off x="6658639" y="1302879"/>
            <a:ext cx="1828800" cy="381001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err="1" smtClean="0">
                <a:latin typeface="Helvetica" pitchFamily="34" charset="0"/>
                <a:cs typeface="Helvetica" pitchFamily="34" charset="0"/>
              </a:rPr>
              <a:t>Filterbank</a:t>
            </a:r>
            <a:endParaRPr lang="zh-TW" altLang="en-US" sz="24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6560066" y="4829791"/>
            <a:ext cx="2384573" cy="381001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>
                <a:latin typeface="Helvetica" pitchFamily="34" charset="0"/>
                <a:cs typeface="Helvetica" pitchFamily="34" charset="0"/>
              </a:rPr>
              <a:t>Error Estimator</a:t>
            </a:r>
            <a:endParaRPr lang="zh-TW" altLang="en-US" sz="2400" dirty="0">
              <a:latin typeface="Helvetica" pitchFamily="34" charset="0"/>
              <a:cs typeface="Helvetica" pitchFamily="34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7848600" y="3718243"/>
            <a:ext cx="0" cy="1111548"/>
          </a:xfrm>
          <a:prstGeom prst="straightConnector1">
            <a:avLst/>
          </a:prstGeom>
          <a:ln w="635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711" y="1816344"/>
            <a:ext cx="1296728" cy="1296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393" y="1830468"/>
            <a:ext cx="1296728" cy="1296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182" y="1765519"/>
            <a:ext cx="1272807" cy="1272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038" y="2082331"/>
            <a:ext cx="1263946" cy="1263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934" y="2338230"/>
            <a:ext cx="1263946" cy="1263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242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492" y="3991591"/>
            <a:ext cx="1289198" cy="1289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1245" y="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altLang="zh-TW" sz="4000" b="1" dirty="0" smtClean="0">
                <a:latin typeface="Helvetica" pitchFamily="34" charset="0"/>
                <a:cs typeface="Helvetica" pitchFamily="34" charset="0"/>
              </a:rPr>
              <a:t>GEM </a:t>
            </a:r>
            <a:r>
              <a:rPr lang="en-US" altLang="zh-TW" sz="4000" b="1" dirty="0">
                <a:latin typeface="Helvetica" pitchFamily="34" charset="0"/>
                <a:cs typeface="Helvetica" pitchFamily="34" charset="0"/>
              </a:rPr>
              <a:t>[</a:t>
            </a:r>
            <a:r>
              <a:rPr lang="en-US" altLang="zh-TW" sz="4000" b="1" dirty="0" err="1">
                <a:latin typeface="Helvetica" pitchFamily="34" charset="0"/>
                <a:cs typeface="Helvetica" pitchFamily="34" charset="0"/>
              </a:rPr>
              <a:t>Rousselle</a:t>
            </a:r>
            <a:r>
              <a:rPr lang="en-US" altLang="zh-TW" sz="4000" b="1" dirty="0">
                <a:latin typeface="Helvetica" pitchFamily="34" charset="0"/>
                <a:cs typeface="Helvetica" pitchFamily="34" charset="0"/>
              </a:rPr>
              <a:t> et al. 2011]</a:t>
            </a:r>
            <a:endParaRPr lang="zh-TW" altLang="en-US" sz="4000" b="1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24169" y="1368840"/>
            <a:ext cx="1752600" cy="762000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 smtClean="0">
                <a:latin typeface="Helvetica" pitchFamily="34" charset="0"/>
                <a:cs typeface="Helvetica" pitchFamily="34" charset="0"/>
              </a:rPr>
              <a:t>Renderer</a:t>
            </a:r>
            <a:endParaRPr lang="zh-TW" altLang="en-US" sz="2800" dirty="0">
              <a:latin typeface="Helvetica" pitchFamily="34" charset="0"/>
              <a:cs typeface="Helvetica" pitchFamily="34" charset="0"/>
            </a:endParaRPr>
          </a:p>
        </p:txBody>
      </p:sp>
      <p:cxnSp>
        <p:nvCxnSpPr>
          <p:cNvPr id="8" name="Straight Arrow Connector 7"/>
          <p:cNvCxnSpPr>
            <a:stCxn id="5" idx="3"/>
          </p:cNvCxnSpPr>
          <p:nvPr/>
        </p:nvCxnSpPr>
        <p:spPr>
          <a:xfrm>
            <a:off x="1976769" y="1749840"/>
            <a:ext cx="467694" cy="0"/>
          </a:xfrm>
          <a:prstGeom prst="straightConnector1">
            <a:avLst/>
          </a:prstGeom>
          <a:ln w="635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2614721" y="3144970"/>
            <a:ext cx="1295400" cy="381001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>
                <a:latin typeface="Helvetica" pitchFamily="34" charset="0"/>
                <a:cs typeface="Helvetica" pitchFamily="34" charset="0"/>
              </a:rPr>
              <a:t>Mean</a:t>
            </a:r>
            <a:endParaRPr lang="zh-TW" altLang="en-US" sz="24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144039" y="3144970"/>
            <a:ext cx="1295400" cy="381001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err="1" smtClean="0">
                <a:latin typeface="Helvetica" pitchFamily="34" charset="0"/>
                <a:cs typeface="Helvetica" pitchFamily="34" charset="0"/>
              </a:rPr>
              <a:t>Var</a:t>
            </a:r>
            <a:endParaRPr lang="zh-TW" altLang="en-US" sz="24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391437" y="1531483"/>
            <a:ext cx="3276602" cy="2113886"/>
          </a:xfrm>
          <a:prstGeom prst="round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5668039" y="2643914"/>
            <a:ext cx="425302" cy="0"/>
          </a:xfrm>
          <a:prstGeom prst="straightConnector1">
            <a:avLst/>
          </a:prstGeom>
          <a:ln w="635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3330645" y="1340981"/>
            <a:ext cx="1295400" cy="381001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>
                <a:latin typeface="Helvetica" pitchFamily="34" charset="0"/>
                <a:cs typeface="Helvetica" pitchFamily="34" charset="0"/>
              </a:rPr>
              <a:t>Color</a:t>
            </a:r>
            <a:endParaRPr lang="zh-TW" altLang="en-US" sz="24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6093341" y="1493381"/>
            <a:ext cx="2851298" cy="2224862"/>
          </a:xfrm>
          <a:prstGeom prst="round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Rounded Rectangle 23"/>
          <p:cNvSpPr/>
          <p:nvPr/>
        </p:nvSpPr>
        <p:spPr>
          <a:xfrm>
            <a:off x="6658639" y="1302879"/>
            <a:ext cx="1828800" cy="381001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err="1" smtClean="0">
                <a:latin typeface="Helvetica" pitchFamily="34" charset="0"/>
                <a:cs typeface="Helvetica" pitchFamily="34" charset="0"/>
              </a:rPr>
              <a:t>Filterbank</a:t>
            </a:r>
            <a:endParaRPr lang="zh-TW" altLang="en-US" sz="24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6560066" y="4829791"/>
            <a:ext cx="2384573" cy="381001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>
                <a:latin typeface="Helvetica" pitchFamily="34" charset="0"/>
                <a:cs typeface="Helvetica" pitchFamily="34" charset="0"/>
              </a:rPr>
              <a:t>Error Estimator</a:t>
            </a:r>
            <a:endParaRPr lang="zh-TW" altLang="en-US" sz="2400" dirty="0">
              <a:latin typeface="Helvetica" pitchFamily="34" charset="0"/>
              <a:cs typeface="Helvetica" pitchFamily="34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7848600" y="3718243"/>
            <a:ext cx="0" cy="1111548"/>
          </a:xfrm>
          <a:prstGeom prst="straightConnector1">
            <a:avLst/>
          </a:prstGeom>
          <a:ln w="635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4"/>
          <p:cNvSpPr/>
          <p:nvPr/>
        </p:nvSpPr>
        <p:spPr>
          <a:xfrm>
            <a:off x="2838889" y="3907861"/>
            <a:ext cx="3276602" cy="2224862"/>
          </a:xfrm>
          <a:prstGeom prst="round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Rounded Rectangle 26"/>
          <p:cNvSpPr/>
          <p:nvPr/>
        </p:nvSpPr>
        <p:spPr>
          <a:xfrm>
            <a:off x="4591492" y="5350787"/>
            <a:ext cx="1295400" cy="685800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>
                <a:latin typeface="Helvetica" pitchFamily="34" charset="0"/>
                <a:cs typeface="Helvetica" pitchFamily="34" charset="0"/>
              </a:rPr>
              <a:t>Filter</a:t>
            </a:r>
          </a:p>
          <a:p>
            <a:pPr algn="ctr"/>
            <a:r>
              <a:rPr lang="en-US" altLang="zh-TW" sz="2400" dirty="0" smtClean="0">
                <a:latin typeface="Helvetica" pitchFamily="34" charset="0"/>
                <a:cs typeface="Helvetica" pitchFamily="34" charset="0"/>
              </a:rPr>
              <a:t>Scale</a:t>
            </a:r>
            <a:endParaRPr lang="zh-TW" altLang="en-US" sz="2400" dirty="0">
              <a:latin typeface="Helvetica" pitchFamily="34" charset="0"/>
              <a:cs typeface="Helvetica" pitchFamily="34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6115491" y="5020292"/>
            <a:ext cx="444575" cy="0"/>
          </a:xfrm>
          <a:prstGeom prst="straightConnector1">
            <a:avLst/>
          </a:prstGeom>
          <a:ln w="635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711" y="1816344"/>
            <a:ext cx="1296728" cy="1296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393" y="1830468"/>
            <a:ext cx="1296728" cy="1296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182" y="1765519"/>
            <a:ext cx="1272807" cy="1272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038" y="2082331"/>
            <a:ext cx="1263946" cy="1263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934" y="2338230"/>
            <a:ext cx="1263946" cy="1263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146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173" y="3984455"/>
            <a:ext cx="12954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1245" y="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altLang="zh-TW" sz="4000" b="1" dirty="0" smtClean="0">
                <a:latin typeface="Helvetica" pitchFamily="34" charset="0"/>
                <a:cs typeface="Helvetica" pitchFamily="34" charset="0"/>
              </a:rPr>
              <a:t>GEM </a:t>
            </a:r>
            <a:r>
              <a:rPr lang="en-US" altLang="zh-TW" sz="4000" b="1" dirty="0">
                <a:latin typeface="Helvetica" pitchFamily="34" charset="0"/>
                <a:cs typeface="Helvetica" pitchFamily="34" charset="0"/>
              </a:rPr>
              <a:t>[</a:t>
            </a:r>
            <a:r>
              <a:rPr lang="en-US" altLang="zh-TW" sz="4000" b="1" dirty="0" err="1">
                <a:latin typeface="Helvetica" pitchFamily="34" charset="0"/>
                <a:cs typeface="Helvetica" pitchFamily="34" charset="0"/>
              </a:rPr>
              <a:t>Rousselle</a:t>
            </a:r>
            <a:r>
              <a:rPr lang="en-US" altLang="zh-TW" sz="4000" b="1" dirty="0">
                <a:latin typeface="Helvetica" pitchFamily="34" charset="0"/>
                <a:cs typeface="Helvetica" pitchFamily="34" charset="0"/>
              </a:rPr>
              <a:t> et al. 2011]</a:t>
            </a:r>
            <a:endParaRPr lang="zh-TW" altLang="en-US" sz="4000" b="1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24169" y="1368840"/>
            <a:ext cx="1752600" cy="762000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 smtClean="0">
                <a:latin typeface="Helvetica" pitchFamily="34" charset="0"/>
                <a:cs typeface="Helvetica" pitchFamily="34" charset="0"/>
              </a:rPr>
              <a:t>Renderer</a:t>
            </a:r>
            <a:endParaRPr lang="zh-TW" altLang="en-US" sz="2800" dirty="0">
              <a:latin typeface="Helvetica" pitchFamily="34" charset="0"/>
              <a:cs typeface="Helvetica" pitchFamily="34" charset="0"/>
            </a:endParaRPr>
          </a:p>
        </p:txBody>
      </p:sp>
      <p:cxnSp>
        <p:nvCxnSpPr>
          <p:cNvPr id="8" name="Straight Arrow Connector 7"/>
          <p:cNvCxnSpPr>
            <a:stCxn id="5" idx="3"/>
          </p:cNvCxnSpPr>
          <p:nvPr/>
        </p:nvCxnSpPr>
        <p:spPr>
          <a:xfrm>
            <a:off x="1976769" y="1749840"/>
            <a:ext cx="467694" cy="0"/>
          </a:xfrm>
          <a:prstGeom prst="straightConnector1">
            <a:avLst/>
          </a:prstGeom>
          <a:ln w="635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2614721" y="3144970"/>
            <a:ext cx="1295400" cy="381001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>
                <a:latin typeface="Helvetica" pitchFamily="34" charset="0"/>
                <a:cs typeface="Helvetica" pitchFamily="34" charset="0"/>
              </a:rPr>
              <a:t>Mean</a:t>
            </a:r>
            <a:endParaRPr lang="zh-TW" altLang="en-US" sz="24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144039" y="3144970"/>
            <a:ext cx="1295400" cy="381001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err="1" smtClean="0">
                <a:latin typeface="Helvetica" pitchFamily="34" charset="0"/>
                <a:cs typeface="Helvetica" pitchFamily="34" charset="0"/>
              </a:rPr>
              <a:t>Var</a:t>
            </a:r>
            <a:endParaRPr lang="zh-TW" altLang="en-US" sz="24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391437" y="1531483"/>
            <a:ext cx="3276602" cy="2113886"/>
          </a:xfrm>
          <a:prstGeom prst="round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5668039" y="2643914"/>
            <a:ext cx="425302" cy="0"/>
          </a:xfrm>
          <a:prstGeom prst="straightConnector1">
            <a:avLst/>
          </a:prstGeom>
          <a:ln w="635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3330645" y="1340981"/>
            <a:ext cx="1295400" cy="381001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>
                <a:latin typeface="Helvetica" pitchFamily="34" charset="0"/>
                <a:cs typeface="Helvetica" pitchFamily="34" charset="0"/>
              </a:rPr>
              <a:t>Color</a:t>
            </a:r>
            <a:endParaRPr lang="zh-TW" altLang="en-US" sz="24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6093341" y="1493381"/>
            <a:ext cx="2851298" cy="2224862"/>
          </a:xfrm>
          <a:prstGeom prst="round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Rounded Rectangle 23"/>
          <p:cNvSpPr/>
          <p:nvPr/>
        </p:nvSpPr>
        <p:spPr>
          <a:xfrm>
            <a:off x="6658639" y="1302879"/>
            <a:ext cx="1828800" cy="381001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err="1" smtClean="0">
                <a:latin typeface="Helvetica" pitchFamily="34" charset="0"/>
                <a:cs typeface="Helvetica" pitchFamily="34" charset="0"/>
              </a:rPr>
              <a:t>Filterbank</a:t>
            </a:r>
            <a:endParaRPr lang="zh-TW" altLang="en-US" sz="24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6560066" y="4829791"/>
            <a:ext cx="2384573" cy="381001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>
                <a:latin typeface="Helvetica" pitchFamily="34" charset="0"/>
                <a:cs typeface="Helvetica" pitchFamily="34" charset="0"/>
              </a:rPr>
              <a:t>Error Estimator</a:t>
            </a:r>
            <a:endParaRPr lang="zh-TW" altLang="en-US" sz="2400" dirty="0">
              <a:latin typeface="Helvetica" pitchFamily="34" charset="0"/>
              <a:cs typeface="Helvetica" pitchFamily="34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7848600" y="3718243"/>
            <a:ext cx="0" cy="1111548"/>
          </a:xfrm>
          <a:prstGeom prst="straightConnector1">
            <a:avLst/>
          </a:prstGeom>
          <a:ln w="635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4"/>
          <p:cNvSpPr/>
          <p:nvPr/>
        </p:nvSpPr>
        <p:spPr>
          <a:xfrm>
            <a:off x="2838889" y="3907861"/>
            <a:ext cx="3276602" cy="2224862"/>
          </a:xfrm>
          <a:prstGeom prst="round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Rounded Rectangle 26"/>
          <p:cNvSpPr/>
          <p:nvPr/>
        </p:nvSpPr>
        <p:spPr>
          <a:xfrm>
            <a:off x="4591492" y="5350787"/>
            <a:ext cx="1295400" cy="685800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>
                <a:latin typeface="Helvetica" pitchFamily="34" charset="0"/>
                <a:cs typeface="Helvetica" pitchFamily="34" charset="0"/>
              </a:rPr>
              <a:t>Filter</a:t>
            </a:r>
          </a:p>
          <a:p>
            <a:pPr algn="ctr"/>
            <a:r>
              <a:rPr lang="en-US" altLang="zh-TW" sz="2400" dirty="0" smtClean="0">
                <a:latin typeface="Helvetica" pitchFamily="34" charset="0"/>
                <a:cs typeface="Helvetica" pitchFamily="34" charset="0"/>
              </a:rPr>
              <a:t>Scale</a:t>
            </a:r>
            <a:endParaRPr lang="zh-TW" altLang="en-US" sz="24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3062173" y="5350787"/>
            <a:ext cx="1295400" cy="685800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>
                <a:latin typeface="Helvetica" pitchFamily="34" charset="0"/>
                <a:cs typeface="Helvetica" pitchFamily="34" charset="0"/>
              </a:rPr>
              <a:t>Sample</a:t>
            </a:r>
          </a:p>
          <a:p>
            <a:pPr algn="ctr"/>
            <a:r>
              <a:rPr lang="en-US" altLang="zh-TW" sz="2400" dirty="0" smtClean="0">
                <a:latin typeface="Helvetica" pitchFamily="34" charset="0"/>
                <a:cs typeface="Helvetica" pitchFamily="34" charset="0"/>
              </a:rPr>
              <a:t>Density</a:t>
            </a:r>
            <a:endParaRPr lang="zh-TW" altLang="en-US" sz="2400" dirty="0">
              <a:latin typeface="Helvetica" pitchFamily="34" charset="0"/>
              <a:cs typeface="Helvetica" pitchFamily="34" charset="0"/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 flipH="1">
            <a:off x="6115491" y="5020292"/>
            <a:ext cx="444575" cy="0"/>
          </a:xfrm>
          <a:prstGeom prst="straightConnector1">
            <a:avLst/>
          </a:prstGeom>
          <a:ln w="635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492" y="3991591"/>
            <a:ext cx="1289198" cy="1289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711" y="1816344"/>
            <a:ext cx="1296728" cy="1296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393" y="1830468"/>
            <a:ext cx="1296728" cy="1296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182" y="1765519"/>
            <a:ext cx="1272807" cy="1272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038" y="2082331"/>
            <a:ext cx="1263946" cy="1263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934" y="2338230"/>
            <a:ext cx="1263946" cy="1263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7200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853" y="4944139"/>
            <a:ext cx="1577231" cy="1577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1245" y="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altLang="zh-TW" sz="4000" b="1" dirty="0" smtClean="0">
                <a:latin typeface="Helvetica" pitchFamily="34" charset="0"/>
                <a:cs typeface="Helvetica" pitchFamily="34" charset="0"/>
              </a:rPr>
              <a:t>GEM </a:t>
            </a:r>
            <a:r>
              <a:rPr lang="en-US" altLang="zh-TW" sz="4000" b="1" dirty="0">
                <a:latin typeface="Helvetica" pitchFamily="34" charset="0"/>
                <a:cs typeface="Helvetica" pitchFamily="34" charset="0"/>
              </a:rPr>
              <a:t>[</a:t>
            </a:r>
            <a:r>
              <a:rPr lang="en-US" altLang="zh-TW" sz="4000" b="1" dirty="0" err="1">
                <a:latin typeface="Helvetica" pitchFamily="34" charset="0"/>
                <a:cs typeface="Helvetica" pitchFamily="34" charset="0"/>
              </a:rPr>
              <a:t>Rousselle</a:t>
            </a:r>
            <a:r>
              <a:rPr lang="en-US" altLang="zh-TW" sz="4000" b="1" dirty="0">
                <a:latin typeface="Helvetica" pitchFamily="34" charset="0"/>
                <a:cs typeface="Helvetica" pitchFamily="34" charset="0"/>
              </a:rPr>
              <a:t> et al. 2011]</a:t>
            </a:r>
            <a:endParaRPr lang="zh-TW" altLang="en-US" sz="4000" b="1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24169" y="1368840"/>
            <a:ext cx="1752600" cy="762000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 smtClean="0">
                <a:latin typeface="Helvetica" pitchFamily="34" charset="0"/>
                <a:cs typeface="Helvetica" pitchFamily="34" charset="0"/>
              </a:rPr>
              <a:t>Renderer</a:t>
            </a:r>
            <a:endParaRPr lang="zh-TW" altLang="en-US" sz="2800" dirty="0">
              <a:latin typeface="Helvetica" pitchFamily="34" charset="0"/>
              <a:cs typeface="Helvetica" pitchFamily="34" charset="0"/>
            </a:endParaRPr>
          </a:p>
        </p:txBody>
      </p:sp>
      <p:cxnSp>
        <p:nvCxnSpPr>
          <p:cNvPr id="8" name="Straight Arrow Connector 7"/>
          <p:cNvCxnSpPr>
            <a:stCxn id="5" idx="3"/>
          </p:cNvCxnSpPr>
          <p:nvPr/>
        </p:nvCxnSpPr>
        <p:spPr>
          <a:xfrm>
            <a:off x="1976769" y="1749840"/>
            <a:ext cx="467694" cy="0"/>
          </a:xfrm>
          <a:prstGeom prst="straightConnector1">
            <a:avLst/>
          </a:prstGeom>
          <a:ln w="635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2614721" y="3144970"/>
            <a:ext cx="1295400" cy="381001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>
                <a:latin typeface="Helvetica" pitchFamily="34" charset="0"/>
                <a:cs typeface="Helvetica" pitchFamily="34" charset="0"/>
              </a:rPr>
              <a:t>Mean</a:t>
            </a:r>
            <a:endParaRPr lang="zh-TW" altLang="en-US" sz="24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144039" y="3144970"/>
            <a:ext cx="1295400" cy="381001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err="1" smtClean="0">
                <a:latin typeface="Helvetica" pitchFamily="34" charset="0"/>
                <a:cs typeface="Helvetica" pitchFamily="34" charset="0"/>
              </a:rPr>
              <a:t>Var</a:t>
            </a:r>
            <a:endParaRPr lang="zh-TW" altLang="en-US" sz="24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391437" y="1531483"/>
            <a:ext cx="3276602" cy="2113886"/>
          </a:xfrm>
          <a:prstGeom prst="round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5668039" y="2643914"/>
            <a:ext cx="425302" cy="0"/>
          </a:xfrm>
          <a:prstGeom prst="straightConnector1">
            <a:avLst/>
          </a:prstGeom>
          <a:ln w="635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3330645" y="1340981"/>
            <a:ext cx="1295400" cy="381001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>
                <a:latin typeface="Helvetica" pitchFamily="34" charset="0"/>
                <a:cs typeface="Helvetica" pitchFamily="34" charset="0"/>
              </a:rPr>
              <a:t>Color</a:t>
            </a:r>
            <a:endParaRPr lang="zh-TW" altLang="en-US" sz="24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6093341" y="1493381"/>
            <a:ext cx="2851298" cy="2224862"/>
          </a:xfrm>
          <a:prstGeom prst="round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Rounded Rectangle 23"/>
          <p:cNvSpPr/>
          <p:nvPr/>
        </p:nvSpPr>
        <p:spPr>
          <a:xfrm>
            <a:off x="6658639" y="1302879"/>
            <a:ext cx="1828800" cy="381001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err="1" smtClean="0">
                <a:latin typeface="Helvetica" pitchFamily="34" charset="0"/>
                <a:cs typeface="Helvetica" pitchFamily="34" charset="0"/>
              </a:rPr>
              <a:t>Filterbank</a:t>
            </a:r>
            <a:endParaRPr lang="zh-TW" altLang="en-US" sz="24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6560066" y="4829791"/>
            <a:ext cx="2384573" cy="381001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>
                <a:latin typeface="Helvetica" pitchFamily="34" charset="0"/>
                <a:cs typeface="Helvetica" pitchFamily="34" charset="0"/>
              </a:rPr>
              <a:t>Error</a:t>
            </a:r>
            <a:r>
              <a:rPr lang="en-US" altLang="zh-TW" sz="2400" dirty="0" smtClean="0">
                <a:latin typeface="Helvetica" pitchFamily="34" charset="0"/>
                <a:cs typeface="Helvetica" pitchFamily="34" charset="0"/>
              </a:rPr>
              <a:t> Estimator</a:t>
            </a:r>
            <a:endParaRPr lang="zh-TW" altLang="en-US" sz="2400" dirty="0">
              <a:latin typeface="Helvetica" pitchFamily="34" charset="0"/>
              <a:cs typeface="Helvetica" pitchFamily="34" charset="0"/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7848600" y="3718243"/>
            <a:ext cx="0" cy="1111548"/>
          </a:xfrm>
          <a:prstGeom prst="straightConnector1">
            <a:avLst/>
          </a:prstGeom>
          <a:ln w="635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37" idx="1"/>
            <a:endCxn id="52" idx="3"/>
          </p:cNvCxnSpPr>
          <p:nvPr/>
        </p:nvCxnSpPr>
        <p:spPr>
          <a:xfrm flipH="1">
            <a:off x="6115491" y="5020292"/>
            <a:ext cx="444575" cy="0"/>
          </a:xfrm>
          <a:prstGeom prst="straightConnector1">
            <a:avLst/>
          </a:prstGeom>
          <a:ln w="635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ounded Rectangle 51"/>
          <p:cNvSpPr/>
          <p:nvPr/>
        </p:nvSpPr>
        <p:spPr>
          <a:xfrm>
            <a:off x="2838889" y="3907861"/>
            <a:ext cx="3276602" cy="2224862"/>
          </a:xfrm>
          <a:prstGeom prst="round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5" name="Rounded Rectangle 54"/>
          <p:cNvSpPr/>
          <p:nvPr/>
        </p:nvSpPr>
        <p:spPr>
          <a:xfrm>
            <a:off x="4591492" y="5350787"/>
            <a:ext cx="1295400" cy="685800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>
                <a:latin typeface="Helvetica" pitchFamily="34" charset="0"/>
                <a:cs typeface="Helvetica" pitchFamily="34" charset="0"/>
              </a:rPr>
              <a:t>Filter</a:t>
            </a:r>
          </a:p>
          <a:p>
            <a:pPr algn="ctr"/>
            <a:r>
              <a:rPr lang="en-US" altLang="zh-TW" sz="2400" dirty="0" smtClean="0">
                <a:latin typeface="Helvetica" pitchFamily="34" charset="0"/>
                <a:cs typeface="Helvetica" pitchFamily="34" charset="0"/>
              </a:rPr>
              <a:t>Scale</a:t>
            </a:r>
            <a:endParaRPr lang="zh-TW" altLang="en-US" sz="24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3062173" y="5350787"/>
            <a:ext cx="1295400" cy="685800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>
                <a:latin typeface="Helvetica" pitchFamily="34" charset="0"/>
                <a:cs typeface="Helvetica" pitchFamily="34" charset="0"/>
              </a:rPr>
              <a:t>Sample</a:t>
            </a:r>
          </a:p>
          <a:p>
            <a:pPr algn="ctr"/>
            <a:r>
              <a:rPr lang="en-US" altLang="zh-TW" sz="2400" dirty="0" smtClean="0">
                <a:latin typeface="Helvetica" pitchFamily="34" charset="0"/>
                <a:cs typeface="Helvetica" pitchFamily="34" charset="0"/>
              </a:rPr>
              <a:t>Density</a:t>
            </a:r>
            <a:endParaRPr lang="zh-TW" altLang="en-US" sz="24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41" name="Flowchart: Decision 40"/>
          <p:cNvSpPr/>
          <p:nvPr/>
        </p:nvSpPr>
        <p:spPr>
          <a:xfrm>
            <a:off x="80629" y="3144970"/>
            <a:ext cx="2039679" cy="1307630"/>
          </a:xfrm>
          <a:prstGeom prst="flowChartDecision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>
                <a:latin typeface="Helvetica" pitchFamily="34" charset="0"/>
                <a:cs typeface="Helvetica" pitchFamily="34" charset="0"/>
              </a:rPr>
              <a:t>Finish?</a:t>
            </a:r>
            <a:endParaRPr lang="zh-TW" altLang="en-US" sz="2400" dirty="0">
              <a:latin typeface="Helvetica" pitchFamily="34" charset="0"/>
              <a:cs typeface="Helvetica" pitchFamily="34" charset="0"/>
            </a:endParaRPr>
          </a:p>
        </p:txBody>
      </p:sp>
      <p:cxnSp>
        <p:nvCxnSpPr>
          <p:cNvPr id="63" name="Straight Arrow Connector 62"/>
          <p:cNvCxnSpPr>
            <a:stCxn id="41" idx="0"/>
            <a:endCxn id="5" idx="2"/>
          </p:cNvCxnSpPr>
          <p:nvPr/>
        </p:nvCxnSpPr>
        <p:spPr>
          <a:xfrm flipV="1">
            <a:off x="1100469" y="2130840"/>
            <a:ext cx="0" cy="1014130"/>
          </a:xfrm>
          <a:prstGeom prst="straightConnector1">
            <a:avLst/>
          </a:prstGeom>
          <a:ln w="635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1257299" y="2450431"/>
            <a:ext cx="83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 smtClean="0">
                <a:latin typeface="Helvetica" pitchFamily="34" charset="0"/>
                <a:cs typeface="Helvetica" pitchFamily="34" charset="0"/>
              </a:rPr>
              <a:t>No</a:t>
            </a:r>
            <a:endParaRPr lang="zh-TW" altLang="en-US" sz="2800" dirty="0">
              <a:latin typeface="Helvetica" pitchFamily="34" charset="0"/>
              <a:cs typeface="Helvetica" pitchFamily="34" charset="0"/>
            </a:endParaRPr>
          </a:p>
        </p:txBody>
      </p:sp>
      <p:cxnSp>
        <p:nvCxnSpPr>
          <p:cNvPr id="67" name="Straight Arrow Connector 66"/>
          <p:cNvCxnSpPr>
            <a:stCxn id="41" idx="2"/>
          </p:cNvCxnSpPr>
          <p:nvPr/>
        </p:nvCxnSpPr>
        <p:spPr>
          <a:xfrm flipH="1">
            <a:off x="1100468" y="4452600"/>
            <a:ext cx="1" cy="424200"/>
          </a:xfrm>
          <a:prstGeom prst="straightConnector1">
            <a:avLst/>
          </a:prstGeom>
          <a:ln w="635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Elbow Connector 75"/>
          <p:cNvCxnSpPr>
            <a:endCxn id="41" idx="3"/>
          </p:cNvCxnSpPr>
          <p:nvPr/>
        </p:nvCxnSpPr>
        <p:spPr>
          <a:xfrm rot="10800000">
            <a:off x="2120309" y="3798785"/>
            <a:ext cx="718581" cy="714400"/>
          </a:xfrm>
          <a:prstGeom prst="bentConnector3">
            <a:avLst>
              <a:gd name="adj1" fmla="val 50000"/>
            </a:avLst>
          </a:prstGeom>
          <a:ln w="47625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99"/>
          <p:cNvSpPr txBox="1"/>
          <p:nvPr/>
        </p:nvSpPr>
        <p:spPr>
          <a:xfrm>
            <a:off x="1293626" y="4358875"/>
            <a:ext cx="83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 smtClean="0">
                <a:latin typeface="Helvetica" pitchFamily="34" charset="0"/>
                <a:cs typeface="Helvetica" pitchFamily="34" charset="0"/>
              </a:rPr>
              <a:t>Yes</a:t>
            </a:r>
            <a:endParaRPr lang="zh-TW" altLang="en-US" sz="2800" dirty="0"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173" y="3984455"/>
            <a:ext cx="12954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492" y="3991591"/>
            <a:ext cx="1289198" cy="1289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711" y="1816344"/>
            <a:ext cx="1296728" cy="1296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393" y="1830468"/>
            <a:ext cx="1296728" cy="1296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182" y="1765519"/>
            <a:ext cx="1272807" cy="1272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038" y="2082331"/>
            <a:ext cx="1263946" cy="1263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934" y="2338230"/>
            <a:ext cx="1263946" cy="1263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6916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1245" y="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altLang="zh-TW" sz="4000" b="1" dirty="0" smtClean="0">
                <a:latin typeface="Helvetica" pitchFamily="34" charset="0"/>
                <a:cs typeface="Helvetica" pitchFamily="34" charset="0"/>
              </a:rPr>
              <a:t>GEM [</a:t>
            </a:r>
            <a:r>
              <a:rPr lang="en-US" altLang="zh-TW" sz="4000" b="1" dirty="0" err="1" smtClean="0">
                <a:latin typeface="Helvetica" pitchFamily="34" charset="0"/>
                <a:cs typeface="Helvetica" pitchFamily="34" charset="0"/>
              </a:rPr>
              <a:t>Rousselle</a:t>
            </a:r>
            <a:r>
              <a:rPr lang="en-US" altLang="zh-TW" sz="4000" b="1" dirty="0" smtClean="0">
                <a:latin typeface="Helvetica" pitchFamily="34" charset="0"/>
                <a:cs typeface="Helvetica" pitchFamily="34" charset="0"/>
              </a:rPr>
              <a:t> et al. 2011]</a:t>
            </a:r>
            <a:endParaRPr lang="zh-TW" altLang="en-US" sz="4000" b="1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224169" y="1368840"/>
            <a:ext cx="1752600" cy="762000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 smtClean="0">
                <a:latin typeface="Helvetica" pitchFamily="34" charset="0"/>
                <a:cs typeface="Helvetica" pitchFamily="34" charset="0"/>
              </a:rPr>
              <a:t>Renderer</a:t>
            </a:r>
            <a:endParaRPr lang="zh-TW" altLang="en-US" sz="2800" dirty="0">
              <a:latin typeface="Helvetica" pitchFamily="34" charset="0"/>
              <a:cs typeface="Helvetica" pitchFamily="34" charset="0"/>
            </a:endParaRPr>
          </a:p>
        </p:txBody>
      </p:sp>
      <p:cxnSp>
        <p:nvCxnSpPr>
          <p:cNvPr id="35" name="Straight Arrow Connector 34"/>
          <p:cNvCxnSpPr>
            <a:stCxn id="34" idx="3"/>
          </p:cNvCxnSpPr>
          <p:nvPr/>
        </p:nvCxnSpPr>
        <p:spPr>
          <a:xfrm>
            <a:off x="1976769" y="1749840"/>
            <a:ext cx="467694" cy="0"/>
          </a:xfrm>
          <a:prstGeom prst="straightConnector1">
            <a:avLst/>
          </a:prstGeom>
          <a:ln w="635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ounded Rectangle 39"/>
          <p:cNvSpPr/>
          <p:nvPr/>
        </p:nvSpPr>
        <p:spPr>
          <a:xfrm>
            <a:off x="2614721" y="3144970"/>
            <a:ext cx="1295400" cy="381001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>
                <a:latin typeface="Helvetica" pitchFamily="34" charset="0"/>
                <a:cs typeface="Helvetica" pitchFamily="34" charset="0"/>
              </a:rPr>
              <a:t>Mean</a:t>
            </a:r>
            <a:endParaRPr lang="zh-TW" altLang="en-US" sz="24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4144039" y="3144970"/>
            <a:ext cx="1295400" cy="381001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err="1" smtClean="0">
                <a:latin typeface="Helvetica" pitchFamily="34" charset="0"/>
                <a:cs typeface="Helvetica" pitchFamily="34" charset="0"/>
              </a:rPr>
              <a:t>Var</a:t>
            </a:r>
            <a:endParaRPr lang="zh-TW" altLang="en-US" sz="24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2391437" y="1531483"/>
            <a:ext cx="3276602" cy="2113886"/>
          </a:xfrm>
          <a:prstGeom prst="round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5668039" y="2643914"/>
            <a:ext cx="425302" cy="0"/>
          </a:xfrm>
          <a:prstGeom prst="straightConnector1">
            <a:avLst/>
          </a:prstGeom>
          <a:ln w="635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ounded Rectangle 46"/>
          <p:cNvSpPr/>
          <p:nvPr/>
        </p:nvSpPr>
        <p:spPr>
          <a:xfrm>
            <a:off x="3330645" y="1340981"/>
            <a:ext cx="1295400" cy="381001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>
                <a:latin typeface="Helvetica" pitchFamily="34" charset="0"/>
                <a:cs typeface="Helvetica" pitchFamily="34" charset="0"/>
              </a:rPr>
              <a:t>Color</a:t>
            </a:r>
            <a:endParaRPr lang="zh-TW" altLang="en-US" sz="24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6093341" y="1493381"/>
            <a:ext cx="2851298" cy="2224862"/>
          </a:xfrm>
          <a:prstGeom prst="round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9" name="Rounded Rectangle 48"/>
          <p:cNvSpPr/>
          <p:nvPr/>
        </p:nvSpPr>
        <p:spPr>
          <a:xfrm>
            <a:off x="6658639" y="1302879"/>
            <a:ext cx="1828800" cy="381001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err="1" smtClean="0">
                <a:latin typeface="Helvetica" pitchFamily="34" charset="0"/>
                <a:cs typeface="Helvetica" pitchFamily="34" charset="0"/>
              </a:rPr>
              <a:t>Filterbank</a:t>
            </a:r>
            <a:endParaRPr lang="zh-TW" altLang="en-US" sz="24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6560066" y="4829791"/>
            <a:ext cx="2384573" cy="381001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>
                <a:latin typeface="Helvetica" pitchFamily="34" charset="0"/>
                <a:cs typeface="Helvetica" pitchFamily="34" charset="0"/>
              </a:rPr>
              <a:t>Error</a:t>
            </a:r>
            <a:r>
              <a:rPr lang="en-US" altLang="zh-TW" sz="2400" dirty="0" smtClean="0">
                <a:latin typeface="Helvetica" pitchFamily="34" charset="0"/>
                <a:cs typeface="Helvetica" pitchFamily="34" charset="0"/>
              </a:rPr>
              <a:t> Estimator</a:t>
            </a:r>
            <a:endParaRPr lang="zh-TW" altLang="en-US" sz="2400" dirty="0">
              <a:latin typeface="Helvetica" pitchFamily="34" charset="0"/>
              <a:cs typeface="Helvetica" pitchFamily="34" charset="0"/>
            </a:endParaRPr>
          </a:p>
        </p:txBody>
      </p:sp>
      <p:cxnSp>
        <p:nvCxnSpPr>
          <p:cNvPr id="56" name="Straight Arrow Connector 55"/>
          <p:cNvCxnSpPr/>
          <p:nvPr/>
        </p:nvCxnSpPr>
        <p:spPr>
          <a:xfrm>
            <a:off x="7848600" y="3718243"/>
            <a:ext cx="0" cy="1111548"/>
          </a:xfrm>
          <a:prstGeom prst="straightConnector1">
            <a:avLst/>
          </a:prstGeom>
          <a:ln w="635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stCxn id="54" idx="1"/>
            <a:endCxn id="59" idx="3"/>
          </p:cNvCxnSpPr>
          <p:nvPr/>
        </p:nvCxnSpPr>
        <p:spPr>
          <a:xfrm flipH="1">
            <a:off x="6115491" y="5020292"/>
            <a:ext cx="444575" cy="0"/>
          </a:xfrm>
          <a:prstGeom prst="straightConnector1">
            <a:avLst/>
          </a:prstGeom>
          <a:ln w="635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ounded Rectangle 58"/>
          <p:cNvSpPr/>
          <p:nvPr/>
        </p:nvSpPr>
        <p:spPr>
          <a:xfrm>
            <a:off x="2838889" y="3907861"/>
            <a:ext cx="3276602" cy="2224862"/>
          </a:xfrm>
          <a:prstGeom prst="round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1" name="Rounded Rectangle 60"/>
          <p:cNvSpPr/>
          <p:nvPr/>
        </p:nvSpPr>
        <p:spPr>
          <a:xfrm>
            <a:off x="4591492" y="5350787"/>
            <a:ext cx="1295400" cy="685800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>
                <a:latin typeface="Helvetica" pitchFamily="34" charset="0"/>
                <a:cs typeface="Helvetica" pitchFamily="34" charset="0"/>
              </a:rPr>
              <a:t>Filter</a:t>
            </a:r>
          </a:p>
          <a:p>
            <a:pPr algn="ctr"/>
            <a:r>
              <a:rPr lang="en-US" altLang="zh-TW" sz="2400" dirty="0" smtClean="0">
                <a:latin typeface="Helvetica" pitchFamily="34" charset="0"/>
                <a:cs typeface="Helvetica" pitchFamily="34" charset="0"/>
              </a:rPr>
              <a:t>Scale</a:t>
            </a:r>
            <a:endParaRPr lang="zh-TW" altLang="en-US" sz="24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64" name="Rounded Rectangle 63"/>
          <p:cNvSpPr/>
          <p:nvPr/>
        </p:nvSpPr>
        <p:spPr>
          <a:xfrm>
            <a:off x="3062173" y="5350787"/>
            <a:ext cx="1295400" cy="685800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>
                <a:latin typeface="Helvetica" pitchFamily="34" charset="0"/>
                <a:cs typeface="Helvetica" pitchFamily="34" charset="0"/>
              </a:rPr>
              <a:t>Sample</a:t>
            </a:r>
          </a:p>
          <a:p>
            <a:pPr algn="ctr"/>
            <a:r>
              <a:rPr lang="en-US" altLang="zh-TW" sz="2400" dirty="0" smtClean="0">
                <a:latin typeface="Helvetica" pitchFamily="34" charset="0"/>
                <a:cs typeface="Helvetica" pitchFamily="34" charset="0"/>
              </a:rPr>
              <a:t>Density</a:t>
            </a:r>
            <a:endParaRPr lang="zh-TW" altLang="en-US" sz="24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65" name="Flowchart: Decision 64"/>
          <p:cNvSpPr/>
          <p:nvPr/>
        </p:nvSpPr>
        <p:spPr>
          <a:xfrm>
            <a:off x="80629" y="3144970"/>
            <a:ext cx="2039679" cy="1307630"/>
          </a:xfrm>
          <a:prstGeom prst="flowChartDecision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>
                <a:latin typeface="Helvetica" pitchFamily="34" charset="0"/>
                <a:cs typeface="Helvetica" pitchFamily="34" charset="0"/>
              </a:rPr>
              <a:t>Finish?</a:t>
            </a:r>
            <a:endParaRPr lang="zh-TW" altLang="en-US" sz="2400" dirty="0">
              <a:latin typeface="Helvetica" pitchFamily="34" charset="0"/>
              <a:cs typeface="Helvetica" pitchFamily="34" charset="0"/>
            </a:endParaRPr>
          </a:p>
        </p:txBody>
      </p:sp>
      <p:cxnSp>
        <p:nvCxnSpPr>
          <p:cNvPr id="66" name="Straight Arrow Connector 65"/>
          <p:cNvCxnSpPr>
            <a:stCxn id="65" idx="0"/>
            <a:endCxn id="34" idx="2"/>
          </p:cNvCxnSpPr>
          <p:nvPr/>
        </p:nvCxnSpPr>
        <p:spPr>
          <a:xfrm flipV="1">
            <a:off x="1100469" y="2130840"/>
            <a:ext cx="0" cy="1014130"/>
          </a:xfrm>
          <a:prstGeom prst="straightConnector1">
            <a:avLst/>
          </a:prstGeom>
          <a:ln w="635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1257299" y="2450431"/>
            <a:ext cx="83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 smtClean="0">
                <a:latin typeface="Helvetica" pitchFamily="34" charset="0"/>
                <a:cs typeface="Helvetica" pitchFamily="34" charset="0"/>
              </a:rPr>
              <a:t>No</a:t>
            </a:r>
            <a:endParaRPr lang="zh-TW" altLang="en-US" sz="2800" dirty="0">
              <a:latin typeface="Helvetica" pitchFamily="34" charset="0"/>
              <a:cs typeface="Helvetica" pitchFamily="34" charset="0"/>
            </a:endParaRPr>
          </a:p>
        </p:txBody>
      </p:sp>
      <p:cxnSp>
        <p:nvCxnSpPr>
          <p:cNvPr id="69" name="Straight Arrow Connector 68"/>
          <p:cNvCxnSpPr>
            <a:stCxn id="65" idx="2"/>
          </p:cNvCxnSpPr>
          <p:nvPr/>
        </p:nvCxnSpPr>
        <p:spPr>
          <a:xfrm flipH="1">
            <a:off x="1100468" y="4452600"/>
            <a:ext cx="1" cy="424200"/>
          </a:xfrm>
          <a:prstGeom prst="straightConnector1">
            <a:avLst/>
          </a:prstGeom>
          <a:ln w="635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Elbow Connector 70"/>
          <p:cNvCxnSpPr>
            <a:endCxn id="65" idx="3"/>
          </p:cNvCxnSpPr>
          <p:nvPr/>
        </p:nvCxnSpPr>
        <p:spPr>
          <a:xfrm rot="10800000">
            <a:off x="2120309" y="3798785"/>
            <a:ext cx="718581" cy="714400"/>
          </a:xfrm>
          <a:prstGeom prst="bentConnector3">
            <a:avLst>
              <a:gd name="adj1" fmla="val 50000"/>
            </a:avLst>
          </a:prstGeom>
          <a:ln w="47625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1293626" y="4358875"/>
            <a:ext cx="83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 smtClean="0">
                <a:latin typeface="Helvetica" pitchFamily="34" charset="0"/>
                <a:cs typeface="Helvetica" pitchFamily="34" charset="0"/>
              </a:rPr>
              <a:t>Yes</a:t>
            </a:r>
            <a:endParaRPr lang="zh-TW" altLang="en-US" sz="2800" dirty="0"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853" y="4944139"/>
            <a:ext cx="1577231" cy="1577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173" y="3984455"/>
            <a:ext cx="12954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492" y="3991591"/>
            <a:ext cx="1289198" cy="1289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711" y="1816344"/>
            <a:ext cx="1296728" cy="1296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393" y="1830468"/>
            <a:ext cx="1296728" cy="1296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182" y="1765519"/>
            <a:ext cx="1272807" cy="1272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038" y="2082331"/>
            <a:ext cx="1263946" cy="1263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934" y="2338230"/>
            <a:ext cx="1263946" cy="1263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Rounded Rectangular Callout 31"/>
          <p:cNvSpPr/>
          <p:nvPr/>
        </p:nvSpPr>
        <p:spPr>
          <a:xfrm>
            <a:off x="2486687" y="2787715"/>
            <a:ext cx="3276600" cy="1551124"/>
          </a:xfrm>
          <a:prstGeom prst="wedgeRoundRectCallout">
            <a:avLst>
              <a:gd name="adj1" fmla="val 100884"/>
              <a:gd name="adj2" fmla="val 77573"/>
              <a:gd name="adj3" fmla="val 16667"/>
            </a:avLst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dirty="0" smtClean="0">
                <a:latin typeface="Helvetica" pitchFamily="34" charset="0"/>
                <a:cs typeface="Helvetica" pitchFamily="34" charset="0"/>
              </a:rPr>
              <a:t>Isotropic</a:t>
            </a:r>
          </a:p>
          <a:p>
            <a:pPr algn="ctr"/>
            <a:r>
              <a:rPr lang="en-US" altLang="zh-TW" sz="4000" dirty="0" smtClean="0">
                <a:latin typeface="Helvetica" pitchFamily="34" charset="0"/>
                <a:cs typeface="Helvetica" pitchFamily="34" charset="0"/>
              </a:rPr>
              <a:t>Filters Only!</a:t>
            </a:r>
            <a:endParaRPr lang="zh-TW" altLang="en-US" sz="2800" dirty="0">
              <a:latin typeface="Helvetica" pitchFamily="34" charset="0"/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812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zh-TW" sz="4000" b="1" dirty="0">
                <a:latin typeface="Helvetica" pitchFamily="34" charset="0"/>
              </a:rPr>
              <a:t>Monte Carlo </a:t>
            </a:r>
            <a:r>
              <a:rPr lang="en-US" altLang="zh-TW" sz="4000" b="1" dirty="0" smtClean="0">
                <a:latin typeface="Helvetica" pitchFamily="34" charset="0"/>
              </a:rPr>
              <a:t>ray tracing</a:t>
            </a:r>
            <a:endParaRPr lang="en-US" sz="2800" b="1" dirty="0">
              <a:latin typeface="Helvetica" pitchFamily="34" charset="0"/>
            </a:endParaRPr>
          </a:p>
        </p:txBody>
      </p:sp>
      <p:pic>
        <p:nvPicPr>
          <p:cNvPr id="11" name="Picture 2" descr="E:\Document\Our\sbf\new_results\figure_8\sponza_new_nodof_g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005" y="1447800"/>
            <a:ext cx="441960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533400" y="4801042"/>
                <a:ext cx="8053551" cy="14394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3600" i="1" smtClean="0">
                          <a:latin typeface="Cambria Math"/>
                        </a:rPr>
                        <m:t>𝐼</m:t>
                      </m:r>
                      <m:d>
                        <m:dPr>
                          <m:ctrlPr>
                            <a:rPr lang="en-US" altLang="zh-TW" sz="36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altLang="zh-TW" sz="3600" i="1">
                              <a:latin typeface="Cambria Math"/>
                            </a:rPr>
                            <m:t>𝑥</m:t>
                          </m:r>
                          <m:r>
                            <a:rPr lang="en-US" altLang="zh-TW" sz="3600" i="1">
                              <a:latin typeface="Cambria Math"/>
                            </a:rPr>
                            <m:t>,</m:t>
                          </m:r>
                          <m:r>
                            <a:rPr lang="en-US" altLang="zh-TW" sz="3600" i="1">
                              <a:latin typeface="Cambria Math"/>
                            </a:rPr>
                            <m:t>𝑦</m:t>
                          </m:r>
                        </m:e>
                      </m:d>
                      <m:r>
                        <a:rPr lang="en-US" altLang="zh-TW" sz="3600" i="1">
                          <a:latin typeface="Cambria Math"/>
                        </a:rPr>
                        <m:t>=</m:t>
                      </m:r>
                      <m:nary>
                        <m:naryPr>
                          <m:ctrlPr>
                            <a:rPr lang="en-US" altLang="zh-TW" sz="360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23"/>
                            </m:rPr>
                            <a:rPr lang="el-GR" altLang="zh-TW" sz="3600" i="1" smtClean="0">
                              <a:latin typeface="Cambria Math"/>
                              <a:ea typeface="Cambria Math"/>
                            </a:rPr>
                            <m:t>Ω</m:t>
                          </m:r>
                        </m:sub>
                        <m:sup/>
                        <m:e>
                          <m:r>
                            <a:rPr lang="en-US" altLang="zh-TW" sz="3600" i="1">
                              <a:latin typeface="Cambria Math"/>
                            </a:rPr>
                            <m:t>𝑓</m:t>
                          </m:r>
                          <m:d>
                            <m:dPr>
                              <m:ctrlPr>
                                <a:rPr lang="en-US" altLang="zh-TW" sz="36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sz="3600" i="1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altLang="zh-TW" sz="3600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altLang="zh-TW" sz="3600" i="1">
                                  <a:latin typeface="Cambria Math"/>
                                </a:rPr>
                                <m:t>𝑦</m:t>
                              </m:r>
                              <m:r>
                                <a:rPr lang="en-US" altLang="zh-TW" sz="3600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altLang="zh-TW" sz="3600" b="0" i="1" smtClean="0">
                                  <a:latin typeface="Cambria Math"/>
                                </a:rPr>
                                <m:t>𝑠</m:t>
                              </m:r>
                            </m:e>
                          </m:d>
                          <m:r>
                            <a:rPr lang="en-US" altLang="zh-TW" sz="3600" i="1">
                              <a:latin typeface="Cambria Math"/>
                            </a:rPr>
                            <m:t>𝑑</m:t>
                          </m:r>
                          <m:r>
                            <a:rPr lang="en-US" altLang="zh-TW" sz="3600" b="0" i="1" smtClean="0">
                              <a:latin typeface="Cambria Math"/>
                            </a:rPr>
                            <m:t>𝑠</m:t>
                          </m:r>
                        </m:e>
                      </m:nary>
                      <m:r>
                        <a:rPr lang="en-US" altLang="zh-TW" sz="2800" i="1">
                          <a:latin typeface="Cambria Math"/>
                          <a:ea typeface="Cambria Math"/>
                        </a:rPr>
                        <m:t>≈</m:t>
                      </m:r>
                      <m:f>
                        <m:fPr>
                          <m:ctrlPr>
                            <a:rPr lang="en-US" altLang="zh-TW" sz="2800" i="1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2800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2800" i="1">
                              <a:latin typeface="Cambria Math"/>
                              <a:ea typeface="Cambria Math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altLang="zh-TW" sz="2800" i="1">
                              <a:latin typeface="Cambria Math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2800" i="1">
                              <a:latin typeface="Cambria Math"/>
                              <a:ea typeface="Cambria Math"/>
                            </a:rPr>
                            <m:t>𝑖</m:t>
                          </m:r>
                          <m:r>
                            <a:rPr lang="en-US" altLang="zh-TW" sz="2800" i="1">
                              <a:latin typeface="Cambria Math"/>
                              <a:ea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altLang="zh-TW" sz="2800" i="1">
                              <a:latin typeface="Cambria Math"/>
                              <a:ea typeface="Cambria Math"/>
                            </a:rPr>
                            <m:t>𝑁</m:t>
                          </m:r>
                        </m:sup>
                        <m:e>
                          <m:r>
                            <a:rPr lang="en-US" altLang="zh-TW" sz="2800" i="1">
                              <a:latin typeface="Cambria Math"/>
                              <a:ea typeface="Cambria Math"/>
                            </a:rPr>
                            <m:t>𝑓</m:t>
                          </m:r>
                          <m:r>
                            <a:rPr lang="en-US" altLang="zh-TW" sz="2800" i="1">
                              <a:latin typeface="Cambria Math"/>
                              <a:ea typeface="Cambria Math"/>
                            </a:rPr>
                            <m:t>(</m:t>
                          </m:r>
                          <m:r>
                            <a:rPr lang="en-US" altLang="zh-TW" sz="2800" i="1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US" altLang="zh-TW" sz="2800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altLang="zh-TW" sz="2800" i="1">
                              <a:latin typeface="Cambria Math"/>
                              <a:ea typeface="Cambria Math"/>
                            </a:rPr>
                            <m:t>𝑦</m:t>
                          </m:r>
                          <m:r>
                            <a:rPr lang="en-US" altLang="zh-TW" sz="2800" i="1">
                              <a:latin typeface="Cambria Math"/>
                              <a:ea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sz="2800" i="1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2800" b="0" i="1" smtClean="0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altLang="zh-TW" sz="2800" i="1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zh-TW" sz="2800" i="1">
                              <a:latin typeface="Cambria Math"/>
                              <a:ea typeface="Cambria Math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4801042"/>
                <a:ext cx="8053551" cy="1439497"/>
              </a:xfrm>
              <a:prstGeom prst="rect">
                <a:avLst/>
              </a:prstGeom>
              <a:blipFill rotWithShape="1">
                <a:blip r:embed="rId4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91314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2800" dirty="0" smtClean="0">
                <a:latin typeface="Helvetica" pitchFamily="34" charset="0"/>
                <a:cs typeface="Helvetica" pitchFamily="34" charset="0"/>
              </a:rPr>
              <a:t>Isotropic filters cannot adapt to scene features well!</a:t>
            </a:r>
            <a:endParaRPr lang="zh-TW" altLang="en-US" sz="28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11245" y="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altLang="zh-TW" sz="4000" b="1" dirty="0" smtClean="0">
                <a:latin typeface="Helvetica" pitchFamily="34" charset="0"/>
                <a:cs typeface="Helvetica" pitchFamily="34" charset="0"/>
              </a:rPr>
              <a:t>GEM </a:t>
            </a:r>
            <a:r>
              <a:rPr lang="en-US" altLang="zh-TW" sz="4000" b="1" dirty="0">
                <a:latin typeface="Helvetica" pitchFamily="34" charset="0"/>
                <a:cs typeface="Helvetica" pitchFamily="34" charset="0"/>
              </a:rPr>
              <a:t>[</a:t>
            </a:r>
            <a:r>
              <a:rPr lang="en-US" altLang="zh-TW" sz="4000" b="1" dirty="0" err="1">
                <a:latin typeface="Helvetica" pitchFamily="34" charset="0"/>
                <a:cs typeface="Helvetica" pitchFamily="34" charset="0"/>
              </a:rPr>
              <a:t>Rousselle</a:t>
            </a:r>
            <a:r>
              <a:rPr lang="en-US" altLang="zh-TW" sz="4000" b="1" dirty="0">
                <a:latin typeface="Helvetica" pitchFamily="34" charset="0"/>
                <a:cs typeface="Helvetica" pitchFamily="34" charset="0"/>
              </a:rPr>
              <a:t> et al. 2011]</a:t>
            </a:r>
            <a:endParaRPr lang="zh-TW" altLang="en-US" sz="4000" b="1" dirty="0"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387009"/>
            <a:ext cx="28956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4833" y="2387009"/>
            <a:ext cx="28956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387009"/>
            <a:ext cx="28956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2403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4000" b="1" dirty="0" smtClean="0">
                <a:latin typeface="Helvetica" pitchFamily="34" charset="0"/>
              </a:rPr>
              <a:t>Bilateral filters </a:t>
            </a:r>
            <a:br>
              <a:rPr lang="en-US" sz="4000" b="1" dirty="0" smtClean="0">
                <a:latin typeface="Helvetica" pitchFamily="34" charset="0"/>
              </a:rPr>
            </a:br>
            <a:r>
              <a:rPr lang="en-US" sz="4000" b="1" dirty="0" smtClean="0">
                <a:latin typeface="Helvetica" pitchFamily="34" charset="0"/>
              </a:rPr>
              <a:t>[</a:t>
            </a:r>
            <a:r>
              <a:rPr lang="en-US" sz="4000" b="1" dirty="0" err="1" smtClean="0">
                <a:latin typeface="Helvetica" pitchFamily="34" charset="0"/>
              </a:rPr>
              <a:t>Tomasi</a:t>
            </a:r>
            <a:r>
              <a:rPr lang="en-US" sz="4000" b="1" dirty="0" smtClean="0">
                <a:latin typeface="Helvetica" pitchFamily="34" charset="0"/>
              </a:rPr>
              <a:t> and </a:t>
            </a:r>
            <a:r>
              <a:rPr lang="en-US" sz="4000" b="1" dirty="0" err="1" smtClean="0">
                <a:latin typeface="Helvetica" pitchFamily="34" charset="0"/>
              </a:rPr>
              <a:t>Manduchi</a:t>
            </a:r>
            <a:r>
              <a:rPr lang="en-US" sz="4000" b="1" dirty="0" smtClean="0">
                <a:latin typeface="Helvetica" pitchFamily="34" charset="0"/>
              </a:rPr>
              <a:t> 1998]</a:t>
            </a:r>
            <a:endParaRPr lang="en-US" sz="4000" b="1" dirty="0">
              <a:latin typeface="Helvetica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8305800" cy="47244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Preventing Gaussian filters from blurring image edges.</a:t>
            </a:r>
          </a:p>
          <a:p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  <a:p>
            <a:endParaRPr lang="en-US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  <a:p>
            <a:endParaRPr lang="en-US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  <a:p>
            <a:pPr marL="0" indent="0">
              <a:buNone/>
            </a:pPr>
            <a:endParaRPr lang="en-US" altLang="zh-TW" sz="2800" i="1" dirty="0" smtClean="0">
              <a:solidFill>
                <a:schemeClr val="tx1">
                  <a:lumMod val="85000"/>
                  <a:lumOff val="15000"/>
                </a:schemeClr>
              </a:solidFill>
              <a:latin typeface="Cambria Math"/>
            </a:endParaRPr>
          </a:p>
          <a:p>
            <a:pPr marL="0" indent="0">
              <a:buNone/>
            </a:pPr>
            <a:endParaRPr lang="en-US" altLang="zh-TW" sz="2800" i="1" dirty="0" smtClean="0">
              <a:solidFill>
                <a:schemeClr val="tx1">
                  <a:lumMod val="85000"/>
                  <a:lumOff val="15000"/>
                </a:schemeClr>
              </a:solidFill>
              <a:latin typeface="Cambria Math"/>
            </a:endParaRPr>
          </a:p>
          <a:p>
            <a:pPr marL="0" indent="0">
              <a:buNone/>
            </a:pPr>
            <a:endParaRPr lang="en-US" sz="2800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86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4000" b="1" dirty="0" smtClean="0">
                <a:latin typeface="Helvetica" pitchFamily="34" charset="0"/>
              </a:rPr>
              <a:t>Bilateral filters</a:t>
            </a:r>
            <a:br>
              <a:rPr lang="en-US" sz="4000" b="1" dirty="0" smtClean="0">
                <a:latin typeface="Helvetica" pitchFamily="34" charset="0"/>
              </a:rPr>
            </a:br>
            <a:r>
              <a:rPr lang="en-US" altLang="zh-TW" sz="4000" b="1" dirty="0">
                <a:latin typeface="Helvetica" pitchFamily="34" charset="0"/>
              </a:rPr>
              <a:t>[</a:t>
            </a:r>
            <a:r>
              <a:rPr lang="en-US" altLang="zh-TW" sz="4000" b="1" dirty="0" err="1">
                <a:latin typeface="Helvetica" pitchFamily="34" charset="0"/>
              </a:rPr>
              <a:t>Tomasi</a:t>
            </a:r>
            <a:r>
              <a:rPr lang="en-US" altLang="zh-TW" sz="4000" b="1" dirty="0">
                <a:latin typeface="Helvetica" pitchFamily="34" charset="0"/>
              </a:rPr>
              <a:t> and </a:t>
            </a:r>
            <a:r>
              <a:rPr lang="en-US" altLang="zh-TW" sz="4000" b="1" dirty="0" err="1">
                <a:latin typeface="Helvetica" pitchFamily="34" charset="0"/>
              </a:rPr>
              <a:t>Manduchi</a:t>
            </a:r>
            <a:r>
              <a:rPr lang="en-US" altLang="zh-TW" sz="4000" b="1" dirty="0">
                <a:latin typeface="Helvetica" pitchFamily="34" charset="0"/>
              </a:rPr>
              <a:t> 1998]</a:t>
            </a:r>
            <a:endParaRPr lang="en-US" sz="4000" b="1" dirty="0">
              <a:latin typeface="Helvetica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8305800" cy="47244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Preventing Gaussian filters from blurring image edges.</a:t>
            </a:r>
          </a:p>
          <a:p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  <a:p>
            <a:endParaRPr lang="en-US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  <a:p>
            <a:endParaRPr lang="en-US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  <a:p>
            <a:pPr marL="0" indent="0">
              <a:buNone/>
            </a:pPr>
            <a:endParaRPr lang="en-US" altLang="zh-TW" sz="2800" i="1" dirty="0" smtClean="0">
              <a:solidFill>
                <a:schemeClr val="tx1">
                  <a:lumMod val="85000"/>
                  <a:lumOff val="15000"/>
                </a:schemeClr>
              </a:solidFill>
              <a:latin typeface="Cambria Math"/>
            </a:endParaRPr>
          </a:p>
          <a:p>
            <a:pPr marL="0" indent="0">
              <a:buNone/>
            </a:pPr>
            <a:endParaRPr lang="en-US" altLang="zh-TW" sz="2800" i="1" dirty="0" smtClean="0">
              <a:solidFill>
                <a:schemeClr val="tx1">
                  <a:lumMod val="85000"/>
                  <a:lumOff val="15000"/>
                </a:schemeClr>
              </a:solidFill>
              <a:latin typeface="Cambria Math"/>
            </a:endParaRPr>
          </a:p>
          <a:p>
            <a:pPr marL="0" indent="0">
              <a:buNone/>
            </a:pPr>
            <a:endParaRPr lang="en-US" sz="2800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0" y="2987749"/>
                <a:ext cx="4010521" cy="11494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/>
                            </a:rPr>
                            <m:t>𝑤</m:t>
                          </m:r>
                        </m:e>
                        <m:sub>
                          <m:r>
                            <a:rPr lang="en-US" altLang="zh-TW" sz="2800" i="1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/>
                            </a:rPr>
                            <m:t>𝑖𝑗</m:t>
                          </m:r>
                        </m:sub>
                      </m:sSub>
                      <m:r>
                        <a:rPr lang="en-US" altLang="zh-TW" sz="2800" i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zh-TW" sz="2800">
                          <a:solidFill>
                            <a:srgbClr val="004210"/>
                          </a:solidFill>
                          <a:latin typeface="Cambria Math"/>
                        </a:rPr>
                        <m:t>exp</m:t>
                      </m:r>
                      <m:r>
                        <a:rPr lang="en-US" altLang="zh-TW" sz="2800" i="1">
                          <a:solidFill>
                            <a:srgbClr val="004210"/>
                          </a:solidFill>
                          <a:latin typeface="Cambria Math"/>
                        </a:rPr>
                        <m:t>⁡(−</m:t>
                      </m:r>
                      <m:f>
                        <m:fPr>
                          <m:ctrlPr>
                            <a:rPr lang="en-US" altLang="zh-TW" sz="2800" i="1">
                              <a:solidFill>
                                <a:srgbClr val="00421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2800" i="1">
                                  <a:solidFill>
                                    <a:srgbClr val="004210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altLang="zh-TW" sz="2800" i="1">
                                      <a:solidFill>
                                        <a:srgbClr val="004210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sz="2800" i="1">
                                          <a:solidFill>
                                            <a:srgbClr val="004210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sz="2800" i="1">
                                          <a:solidFill>
                                            <a:srgbClr val="004210"/>
                                          </a:solidFill>
                                          <a:latin typeface="Cambria Math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altLang="zh-TW" sz="2800" i="1">
                                          <a:solidFill>
                                            <a:srgbClr val="004210"/>
                                          </a:solidFill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altLang="zh-TW" sz="2800" i="1">
                                      <a:solidFill>
                                        <a:srgbClr val="004210"/>
                                      </a:solidFill>
                                      <a:latin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zh-TW" sz="2800" i="1">
                                          <a:solidFill>
                                            <a:srgbClr val="004210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sz="2800" i="1">
                                          <a:solidFill>
                                            <a:srgbClr val="004210"/>
                                          </a:solidFill>
                                          <a:latin typeface="Cambria Math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altLang="zh-TW" sz="2800" i="1">
                                          <a:solidFill>
                                            <a:srgbClr val="004210"/>
                                          </a:solidFill>
                                          <a:latin typeface="Cambria Math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altLang="zh-TW" sz="2800" i="1">
                                  <a:solidFill>
                                    <a:srgbClr val="004210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2800" i="1">
                              <a:solidFill>
                                <a:srgbClr val="004210"/>
                              </a:solidFill>
                              <a:latin typeface="Cambria Math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altLang="zh-TW" sz="2800" i="1">
                                  <a:solidFill>
                                    <a:srgbClr val="004210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altLang="zh-TW" sz="2800" i="1">
                                      <a:solidFill>
                                        <a:srgbClr val="00421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sz="2800" i="1">
                                      <a:solidFill>
                                        <a:srgbClr val="004210"/>
                                      </a:solidFill>
                                      <a:latin typeface="Cambria Math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altLang="zh-TW" sz="2800" i="1">
                                      <a:solidFill>
                                        <a:srgbClr val="004210"/>
                                      </a:solidFill>
                                      <a:latin typeface="Cambria Math"/>
                                    </a:rPr>
                                    <m:t>𝑠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altLang="zh-TW" sz="2800" i="1">
                                  <a:solidFill>
                                    <a:srgbClr val="004210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2800" i="1">
                          <a:solidFill>
                            <a:srgbClr val="004210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987749"/>
                <a:ext cx="4010521" cy="1149482"/>
              </a:xfrm>
              <a:prstGeom prst="rect">
                <a:avLst/>
              </a:prstGeom>
              <a:blipFill rotWithShape="1">
                <a:blip r:embed="rId3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1371600" y="4121282"/>
            <a:ext cx="228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b="1" dirty="0" smtClean="0">
                <a:solidFill>
                  <a:srgbClr val="004210"/>
                </a:solidFill>
                <a:latin typeface="Helvetica" pitchFamily="34" charset="0"/>
                <a:cs typeface="Helvetica" pitchFamily="34" charset="0"/>
              </a:rPr>
              <a:t>Position</a:t>
            </a:r>
            <a:endParaRPr lang="zh-TW" altLang="en-US" sz="3200" b="1" dirty="0">
              <a:solidFill>
                <a:srgbClr val="004210"/>
              </a:solidFill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498" y="2117518"/>
            <a:ext cx="2133600" cy="1706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498" y="4252823"/>
            <a:ext cx="2133600" cy="1706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661298" y="3772555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 smtClean="0">
                <a:latin typeface="Helvetica" pitchFamily="34" charset="0"/>
                <a:cs typeface="Helvetica" pitchFamily="34" charset="0"/>
              </a:rPr>
              <a:t>Noisy</a:t>
            </a:r>
            <a:endParaRPr lang="zh-TW" altLang="en-US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64842" y="5937020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 smtClean="0">
                <a:latin typeface="Helvetica" pitchFamily="34" charset="0"/>
                <a:cs typeface="Helvetica" pitchFamily="34" charset="0"/>
              </a:rPr>
              <a:t>Gaussian</a:t>
            </a:r>
            <a:endParaRPr lang="zh-TW" altLang="en-US" dirty="0">
              <a:latin typeface="Helvetica" pitchFamily="34" charset="0"/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42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498" y="4252823"/>
            <a:ext cx="2133600" cy="1706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4000" b="1" dirty="0" smtClean="0">
                <a:latin typeface="Helvetica" pitchFamily="34" charset="0"/>
              </a:rPr>
              <a:t>Bilateral filters</a:t>
            </a:r>
            <a:br>
              <a:rPr lang="en-US" sz="4000" b="1" dirty="0" smtClean="0">
                <a:latin typeface="Helvetica" pitchFamily="34" charset="0"/>
              </a:rPr>
            </a:br>
            <a:r>
              <a:rPr lang="en-US" altLang="zh-TW" sz="4000" b="1" dirty="0">
                <a:latin typeface="Helvetica" pitchFamily="34" charset="0"/>
              </a:rPr>
              <a:t>[</a:t>
            </a:r>
            <a:r>
              <a:rPr lang="en-US" altLang="zh-TW" sz="4000" b="1" dirty="0" err="1">
                <a:latin typeface="Helvetica" pitchFamily="34" charset="0"/>
              </a:rPr>
              <a:t>Tomasi</a:t>
            </a:r>
            <a:r>
              <a:rPr lang="en-US" altLang="zh-TW" sz="4000" b="1" dirty="0">
                <a:latin typeface="Helvetica" pitchFamily="34" charset="0"/>
              </a:rPr>
              <a:t> and </a:t>
            </a:r>
            <a:r>
              <a:rPr lang="en-US" altLang="zh-TW" sz="4000" b="1" dirty="0" err="1">
                <a:latin typeface="Helvetica" pitchFamily="34" charset="0"/>
              </a:rPr>
              <a:t>Manduchi</a:t>
            </a:r>
            <a:r>
              <a:rPr lang="en-US" altLang="zh-TW" sz="4000" b="1" dirty="0">
                <a:latin typeface="Helvetica" pitchFamily="34" charset="0"/>
              </a:rPr>
              <a:t> 1998]</a:t>
            </a:r>
            <a:endParaRPr lang="en-US" sz="4000" b="1" dirty="0">
              <a:latin typeface="Helvetica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8305800" cy="47244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Preventing Gaussian filters from blurring image edges.</a:t>
            </a:r>
          </a:p>
          <a:p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  <a:p>
            <a:endParaRPr lang="en-US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  <a:p>
            <a:endParaRPr lang="en-US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  <a:p>
            <a:pPr marL="0" indent="0">
              <a:buNone/>
            </a:pPr>
            <a:endParaRPr lang="en-US" altLang="zh-TW" sz="2800" i="1" dirty="0" smtClean="0">
              <a:solidFill>
                <a:schemeClr val="tx1">
                  <a:lumMod val="85000"/>
                  <a:lumOff val="15000"/>
                </a:schemeClr>
              </a:solidFill>
              <a:latin typeface="Cambria Math"/>
            </a:endParaRPr>
          </a:p>
          <a:p>
            <a:pPr marL="0" indent="0">
              <a:buNone/>
            </a:pPr>
            <a:endParaRPr lang="en-US" altLang="zh-TW" sz="2800" i="1" dirty="0" smtClean="0">
              <a:solidFill>
                <a:schemeClr val="tx1">
                  <a:lumMod val="85000"/>
                  <a:lumOff val="15000"/>
                </a:schemeClr>
              </a:solidFill>
              <a:latin typeface="Cambria Math"/>
            </a:endParaRPr>
          </a:p>
          <a:p>
            <a:pPr marL="0" indent="0">
              <a:buNone/>
            </a:pPr>
            <a:endParaRPr lang="en-US" sz="2800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0" y="2987749"/>
                <a:ext cx="6701643" cy="11494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/>
                            </a:rPr>
                            <m:t>𝑤</m:t>
                          </m:r>
                        </m:e>
                        <m:sub>
                          <m:r>
                            <a:rPr lang="en-US" altLang="zh-TW" sz="2800" i="1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/>
                            </a:rPr>
                            <m:t>𝑖𝑗</m:t>
                          </m:r>
                        </m:sub>
                      </m:sSub>
                      <m:r>
                        <a:rPr lang="en-US" altLang="zh-TW" sz="2800" i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zh-TW" sz="2800">
                          <a:solidFill>
                            <a:srgbClr val="004210"/>
                          </a:solidFill>
                          <a:latin typeface="Cambria Math"/>
                        </a:rPr>
                        <m:t>exp</m:t>
                      </m:r>
                      <m:r>
                        <a:rPr lang="en-US" altLang="zh-TW" sz="2800" i="1">
                          <a:solidFill>
                            <a:srgbClr val="004210"/>
                          </a:solidFill>
                          <a:latin typeface="Cambria Math"/>
                        </a:rPr>
                        <m:t>⁡(−</m:t>
                      </m:r>
                      <m:f>
                        <m:fPr>
                          <m:ctrlPr>
                            <a:rPr lang="en-US" altLang="zh-TW" sz="2800" i="1">
                              <a:solidFill>
                                <a:srgbClr val="00421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2800" i="1">
                                  <a:solidFill>
                                    <a:srgbClr val="004210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altLang="zh-TW" sz="2800" i="1">
                                      <a:solidFill>
                                        <a:srgbClr val="004210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sz="2800" i="1">
                                          <a:solidFill>
                                            <a:srgbClr val="004210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sz="2800" i="1">
                                          <a:solidFill>
                                            <a:srgbClr val="004210"/>
                                          </a:solidFill>
                                          <a:latin typeface="Cambria Math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altLang="zh-TW" sz="2800" i="1">
                                          <a:solidFill>
                                            <a:srgbClr val="004210"/>
                                          </a:solidFill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altLang="zh-TW" sz="2800" i="1">
                                      <a:solidFill>
                                        <a:srgbClr val="004210"/>
                                      </a:solidFill>
                                      <a:latin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zh-TW" sz="2800" i="1">
                                          <a:solidFill>
                                            <a:srgbClr val="004210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sz="2800" i="1">
                                          <a:solidFill>
                                            <a:srgbClr val="004210"/>
                                          </a:solidFill>
                                          <a:latin typeface="Cambria Math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altLang="zh-TW" sz="2800" i="1">
                                          <a:solidFill>
                                            <a:srgbClr val="004210"/>
                                          </a:solidFill>
                                          <a:latin typeface="Cambria Math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altLang="zh-TW" sz="2800" i="1">
                                  <a:solidFill>
                                    <a:srgbClr val="004210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2800" i="1">
                              <a:solidFill>
                                <a:srgbClr val="004210"/>
                              </a:solidFill>
                              <a:latin typeface="Cambria Math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altLang="zh-TW" sz="2800" i="1">
                                  <a:solidFill>
                                    <a:srgbClr val="004210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altLang="zh-TW" sz="2800" i="1">
                                      <a:solidFill>
                                        <a:srgbClr val="00421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sz="2800" i="1">
                                      <a:solidFill>
                                        <a:srgbClr val="004210"/>
                                      </a:solidFill>
                                      <a:latin typeface="Cambria Math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altLang="zh-TW" sz="2800" i="1">
                                      <a:solidFill>
                                        <a:srgbClr val="004210"/>
                                      </a:solidFill>
                                      <a:latin typeface="Cambria Math"/>
                                    </a:rPr>
                                    <m:t>𝑠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altLang="zh-TW" sz="2800" i="1">
                                  <a:solidFill>
                                    <a:srgbClr val="004210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2800" i="1">
                          <a:solidFill>
                            <a:srgbClr val="004210"/>
                          </a:solidFill>
                          <a:latin typeface="Cambria Math"/>
                        </a:rPr>
                        <m:t>)</m:t>
                      </m:r>
                      <m:r>
                        <m:rPr>
                          <m:sty m:val="p"/>
                        </m:rPr>
                        <a:rPr lang="en-US" altLang="zh-TW" sz="2800">
                          <a:solidFill>
                            <a:srgbClr val="0E004C"/>
                          </a:solidFill>
                          <a:latin typeface="Cambria Math"/>
                        </a:rPr>
                        <m:t>exp</m:t>
                      </m:r>
                      <m:r>
                        <a:rPr lang="en-US" altLang="zh-TW" sz="2800" i="1">
                          <a:solidFill>
                            <a:srgbClr val="0E004C"/>
                          </a:solidFill>
                          <a:latin typeface="Cambria Math"/>
                        </a:rPr>
                        <m:t>⁡(−</m:t>
                      </m:r>
                      <m:f>
                        <m:fPr>
                          <m:ctrlPr>
                            <a:rPr lang="en-US" altLang="zh-TW" sz="2800" i="1">
                              <a:solidFill>
                                <a:srgbClr val="0E004C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2800" i="1">
                                  <a:solidFill>
                                    <a:srgbClr val="0E004C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altLang="zh-TW" sz="2800" i="1">
                                      <a:solidFill>
                                        <a:srgbClr val="0E004C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sz="2800" i="1">
                                          <a:solidFill>
                                            <a:srgbClr val="0E004C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sz="2800" i="1">
                                          <a:solidFill>
                                            <a:srgbClr val="0E004C"/>
                                          </a:solidFill>
                                          <a:latin typeface="Cambria Math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altLang="zh-TW" sz="2800" i="1">
                                          <a:solidFill>
                                            <a:srgbClr val="0E004C"/>
                                          </a:solidFill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altLang="zh-TW" sz="2800" i="1">
                                      <a:solidFill>
                                        <a:srgbClr val="0E004C"/>
                                      </a:solidFill>
                                      <a:latin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zh-TW" sz="2800" i="1">
                                          <a:solidFill>
                                            <a:srgbClr val="0E004C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sz="2800" i="1">
                                          <a:solidFill>
                                            <a:srgbClr val="0E004C"/>
                                          </a:solidFill>
                                          <a:latin typeface="Cambria Math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altLang="zh-TW" sz="2800" i="1">
                                          <a:solidFill>
                                            <a:srgbClr val="0E004C"/>
                                          </a:solidFill>
                                          <a:latin typeface="Cambria Math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altLang="zh-TW" sz="2800" i="1">
                                  <a:solidFill>
                                    <a:srgbClr val="0E004C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2800" i="1">
                              <a:solidFill>
                                <a:srgbClr val="0E004C"/>
                              </a:solidFill>
                              <a:latin typeface="Cambria Math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altLang="zh-TW" sz="2800" i="1">
                                  <a:solidFill>
                                    <a:srgbClr val="0E004C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altLang="zh-TW" sz="2800" i="1">
                                      <a:solidFill>
                                        <a:srgbClr val="0E004C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sz="2800" i="1">
                                      <a:solidFill>
                                        <a:srgbClr val="0E004C"/>
                                      </a:solidFill>
                                      <a:latin typeface="Cambria Math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altLang="zh-TW" sz="2800" i="1">
                                      <a:solidFill>
                                        <a:srgbClr val="0E004C"/>
                                      </a:solidFill>
                                      <a:latin typeface="Cambria Math"/>
                                    </a:rPr>
                                    <m:t>𝑟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altLang="zh-TW" sz="2800" i="1">
                                  <a:solidFill>
                                    <a:srgbClr val="0E004C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2800" i="1">
                          <a:solidFill>
                            <a:srgbClr val="0E004C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987749"/>
                <a:ext cx="6701643" cy="1149482"/>
              </a:xfrm>
              <a:prstGeom prst="rect">
                <a:avLst/>
              </a:prstGeom>
              <a:blipFill rotWithShape="1">
                <a:blip r:embed="rId4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1371600" y="4121282"/>
            <a:ext cx="228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b="1" dirty="0" smtClean="0">
                <a:solidFill>
                  <a:srgbClr val="004210"/>
                </a:solidFill>
                <a:latin typeface="Helvetica" pitchFamily="34" charset="0"/>
                <a:cs typeface="Helvetica" pitchFamily="34" charset="0"/>
              </a:rPr>
              <a:t>Position</a:t>
            </a:r>
            <a:endParaRPr lang="zh-TW" altLang="en-US" sz="3200" b="1" dirty="0">
              <a:solidFill>
                <a:srgbClr val="004210"/>
              </a:solidFill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498" y="2117518"/>
            <a:ext cx="2133600" cy="1706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661298" y="3772555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 smtClean="0">
                <a:latin typeface="Helvetica" pitchFamily="34" charset="0"/>
                <a:cs typeface="Helvetica" pitchFamily="34" charset="0"/>
              </a:rPr>
              <a:t>Noisy</a:t>
            </a:r>
            <a:endParaRPr lang="zh-TW" altLang="en-US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64842" y="5937020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 smtClean="0">
                <a:latin typeface="Helvetica" pitchFamily="34" charset="0"/>
                <a:cs typeface="Helvetica" pitchFamily="34" charset="0"/>
              </a:rPr>
              <a:t>Bilateral</a:t>
            </a:r>
            <a:endParaRPr lang="zh-TW" altLang="en-US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14800" y="4137231"/>
            <a:ext cx="228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b="1" dirty="0" smtClean="0">
                <a:solidFill>
                  <a:srgbClr val="0E004C"/>
                </a:solidFill>
                <a:latin typeface="Helvetica" pitchFamily="34" charset="0"/>
                <a:cs typeface="Helvetica" pitchFamily="34" charset="0"/>
              </a:rPr>
              <a:t>Color</a:t>
            </a:r>
            <a:endParaRPr lang="zh-TW" altLang="en-US" sz="3200" b="1" dirty="0">
              <a:solidFill>
                <a:srgbClr val="0E004C"/>
              </a:solidFill>
              <a:latin typeface="Helvetica" pitchFamily="34" charset="0"/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589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4000" b="1" dirty="0" smtClean="0">
                <a:latin typeface="Helvetica" pitchFamily="34" charset="0"/>
              </a:rPr>
              <a:t>Cross bilateral filters</a:t>
            </a:r>
            <a:br>
              <a:rPr lang="en-US" sz="4000" b="1" dirty="0" smtClean="0">
                <a:latin typeface="Helvetica" pitchFamily="34" charset="0"/>
              </a:rPr>
            </a:br>
            <a:r>
              <a:rPr lang="en-US" sz="4000" b="1" dirty="0" smtClean="0">
                <a:latin typeface="Helvetica" pitchFamily="34" charset="0"/>
              </a:rPr>
              <a:t>[</a:t>
            </a:r>
            <a:r>
              <a:rPr lang="en-US" sz="4000" b="1" dirty="0" err="1" smtClean="0">
                <a:latin typeface="Helvetica" pitchFamily="34" charset="0"/>
              </a:rPr>
              <a:t>Eisemann</a:t>
            </a:r>
            <a:r>
              <a:rPr lang="en-US" sz="4000" b="1" dirty="0" smtClean="0">
                <a:latin typeface="Helvetica" pitchFamily="34" charset="0"/>
              </a:rPr>
              <a:t> and Durand 2004]</a:t>
            </a:r>
            <a:endParaRPr lang="en-US" sz="4000" b="1" dirty="0">
              <a:latin typeface="Helvetica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305800" cy="4724400"/>
              </a:xfrm>
            </p:spPr>
            <p:txBody>
              <a:bodyPr>
                <a:normAutofit fontScale="85000" lnSpcReduction="10000"/>
              </a:bodyPr>
              <a:lstStyle/>
              <a:p>
                <a:endParaRPr 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Helvetica" pitchFamily="34" charset="0"/>
                </a:endParaRPr>
              </a:p>
              <a:p>
                <a:endParaRPr lang="en-US" sz="2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Helvetica" pitchFamily="34" charset="0"/>
                </a:endParaRPr>
              </a:p>
              <a:p>
                <a:endParaRPr 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Helvetica" pitchFamily="34" charset="0"/>
                </a:endParaRPr>
              </a:p>
              <a:p>
                <a:endParaRPr lang="en-US" sz="2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Helvetica" pitchFamily="34" charset="0"/>
                </a:endParaRPr>
              </a:p>
              <a:p>
                <a:endParaRPr lang="en-US" sz="2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Helvetica" pitchFamily="34" charset="0"/>
                </a:endParaRPr>
              </a:p>
              <a:p>
                <a:pPr marL="0" indent="0">
                  <a:buNone/>
                </a:pPr>
                <a:endParaRPr lang="en-US" altLang="zh-TW" sz="2800" i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mbria Math"/>
                </a:endParaRPr>
              </a:p>
              <a:p>
                <a:pPr marL="0" indent="0">
                  <a:buNone/>
                </a:pPr>
                <a:endParaRPr lang="en-US" altLang="zh-TW" sz="2800" i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mbria Math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/>
                            </a:rPr>
                            <m:t>𝑤</m:t>
                          </m:r>
                        </m:e>
                        <m:sub>
                          <m:r>
                            <a:rPr lang="en-US" altLang="zh-TW" sz="2800" i="1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/>
                            </a:rPr>
                            <m:t>𝑖𝑗</m:t>
                          </m:r>
                        </m:sub>
                      </m:sSub>
                      <m:r>
                        <a:rPr lang="en-US" altLang="zh-TW" sz="2800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zh-TW" sz="2800" smtClean="0">
                          <a:solidFill>
                            <a:srgbClr val="004210"/>
                          </a:solidFill>
                          <a:latin typeface="Cambria Math"/>
                        </a:rPr>
                        <m:t>exp</m:t>
                      </m:r>
                      <m:r>
                        <a:rPr lang="en-US" altLang="zh-TW" sz="2800" i="1">
                          <a:solidFill>
                            <a:srgbClr val="004210"/>
                          </a:solidFill>
                          <a:latin typeface="Cambria Math"/>
                        </a:rPr>
                        <m:t>⁡(−</m:t>
                      </m:r>
                      <m:f>
                        <m:fPr>
                          <m:ctrlPr>
                            <a:rPr lang="en-US" altLang="zh-TW" sz="2800" i="1">
                              <a:solidFill>
                                <a:srgbClr val="00421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2800" i="1">
                                  <a:solidFill>
                                    <a:srgbClr val="004210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altLang="zh-TW" sz="2800" i="1">
                                      <a:solidFill>
                                        <a:srgbClr val="004210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sz="2800" i="1">
                                          <a:solidFill>
                                            <a:srgbClr val="004210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sz="2800" i="1">
                                          <a:solidFill>
                                            <a:srgbClr val="004210"/>
                                          </a:solidFill>
                                          <a:latin typeface="Cambria Math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altLang="zh-TW" sz="2800" i="1">
                                          <a:solidFill>
                                            <a:srgbClr val="004210"/>
                                          </a:solidFill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altLang="zh-TW" sz="2800" i="1">
                                      <a:solidFill>
                                        <a:srgbClr val="004210"/>
                                      </a:solidFill>
                                      <a:latin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zh-TW" sz="2800" i="1">
                                          <a:solidFill>
                                            <a:srgbClr val="004210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sz="2800" i="1">
                                          <a:solidFill>
                                            <a:srgbClr val="004210"/>
                                          </a:solidFill>
                                          <a:latin typeface="Cambria Math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altLang="zh-TW" sz="2800" i="1">
                                          <a:solidFill>
                                            <a:srgbClr val="004210"/>
                                          </a:solidFill>
                                          <a:latin typeface="Cambria Math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altLang="zh-TW" sz="2800" i="1">
                                  <a:solidFill>
                                    <a:srgbClr val="004210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2800" i="1">
                              <a:solidFill>
                                <a:srgbClr val="004210"/>
                              </a:solidFill>
                              <a:latin typeface="Cambria Math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altLang="zh-TW" sz="2800" i="1" smtClean="0">
                                  <a:solidFill>
                                    <a:srgbClr val="004210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altLang="zh-TW" sz="2800" i="1">
                                      <a:solidFill>
                                        <a:srgbClr val="00421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sz="2800" i="1">
                                      <a:solidFill>
                                        <a:srgbClr val="004210"/>
                                      </a:solidFill>
                                      <a:latin typeface="Cambria Math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altLang="zh-TW" sz="2800" i="1">
                                      <a:solidFill>
                                        <a:srgbClr val="004210"/>
                                      </a:solidFill>
                                      <a:latin typeface="Cambria Math"/>
                                    </a:rPr>
                                    <m:t>𝑠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altLang="zh-TW" sz="2800" b="0" i="1" smtClean="0">
                                  <a:solidFill>
                                    <a:srgbClr val="004210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2800" i="1">
                          <a:solidFill>
                            <a:srgbClr val="004210"/>
                          </a:solidFill>
                          <a:latin typeface="Cambria Math"/>
                        </a:rPr>
                        <m:t>)</m:t>
                      </m:r>
                      <m:r>
                        <m:rPr>
                          <m:sty m:val="p"/>
                        </m:rPr>
                        <a:rPr lang="en-US" altLang="zh-TW" sz="2800" smtClean="0">
                          <a:solidFill>
                            <a:srgbClr val="0E004C"/>
                          </a:solidFill>
                          <a:latin typeface="Cambria Math"/>
                        </a:rPr>
                        <m:t>exp</m:t>
                      </m:r>
                      <m:r>
                        <a:rPr lang="en-US" altLang="zh-TW" sz="2800" i="1">
                          <a:solidFill>
                            <a:srgbClr val="0E004C"/>
                          </a:solidFill>
                          <a:latin typeface="Cambria Math"/>
                        </a:rPr>
                        <m:t>⁡(−</m:t>
                      </m:r>
                      <m:f>
                        <m:fPr>
                          <m:ctrlPr>
                            <a:rPr lang="en-US" altLang="zh-TW" sz="2800" i="1">
                              <a:solidFill>
                                <a:srgbClr val="0E004C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2800" i="1">
                                  <a:solidFill>
                                    <a:srgbClr val="0E004C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altLang="zh-TW" sz="2800" i="1">
                                      <a:solidFill>
                                        <a:srgbClr val="0E004C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sz="2800" i="1">
                                          <a:solidFill>
                                            <a:srgbClr val="0E004C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sz="2800" b="0" i="1" smtClean="0">
                                          <a:solidFill>
                                            <a:srgbClr val="0E004C"/>
                                          </a:solidFill>
                                          <a:latin typeface="Cambria Math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altLang="zh-TW" sz="2800" i="1">
                                          <a:solidFill>
                                            <a:srgbClr val="0E004C"/>
                                          </a:solidFill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altLang="zh-TW" sz="2800" i="1">
                                      <a:solidFill>
                                        <a:srgbClr val="0E004C"/>
                                      </a:solidFill>
                                      <a:latin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zh-TW" sz="2800" i="1">
                                          <a:solidFill>
                                            <a:srgbClr val="0E004C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sz="2800" b="0" i="1" smtClean="0">
                                          <a:solidFill>
                                            <a:srgbClr val="0E004C"/>
                                          </a:solidFill>
                                          <a:latin typeface="Cambria Math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altLang="zh-TW" sz="2800" i="1">
                                          <a:solidFill>
                                            <a:srgbClr val="0E004C"/>
                                          </a:solidFill>
                                          <a:latin typeface="Cambria Math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altLang="zh-TW" sz="2800" i="1">
                                  <a:solidFill>
                                    <a:srgbClr val="0E004C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2800" i="1">
                              <a:solidFill>
                                <a:srgbClr val="0E004C"/>
                              </a:solidFill>
                              <a:latin typeface="Cambria Math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altLang="zh-TW" sz="2800" i="1">
                                  <a:solidFill>
                                    <a:srgbClr val="0E004C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altLang="zh-TW" sz="2800" i="1">
                                      <a:solidFill>
                                        <a:srgbClr val="0E004C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sz="2800" i="1">
                                      <a:solidFill>
                                        <a:srgbClr val="0E004C"/>
                                      </a:solidFill>
                                      <a:latin typeface="Cambria Math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altLang="zh-TW" sz="2800" b="0" i="1" smtClean="0">
                                      <a:solidFill>
                                        <a:srgbClr val="0E004C"/>
                                      </a:solidFill>
                                      <a:latin typeface="Cambria Math"/>
                                    </a:rPr>
                                    <m:t>𝑟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altLang="zh-TW" sz="2800" i="1">
                                  <a:solidFill>
                                    <a:srgbClr val="0E004C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2800" i="1">
                          <a:solidFill>
                            <a:srgbClr val="0E004C"/>
                          </a:solidFill>
                          <a:latin typeface="Cambria Math"/>
                        </a:rPr>
                        <m:t>)</m:t>
                      </m:r>
                      <m:nary>
                        <m:naryPr>
                          <m:chr m:val="∏"/>
                          <m:ctrlPr>
                            <a:rPr lang="en-US" altLang="zh-TW" sz="2800" i="1" smtClean="0">
                              <a:solidFill>
                                <a:srgbClr val="4C003C"/>
                              </a:solidFill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2800" b="0" i="1" smtClean="0">
                              <a:solidFill>
                                <a:srgbClr val="4C003C"/>
                              </a:solidFill>
                              <a:latin typeface="Cambria Math"/>
                            </a:rPr>
                            <m:t>𝑘</m:t>
                          </m:r>
                          <m:r>
                            <a:rPr lang="en-US" altLang="zh-TW" sz="2800" b="0" i="1" smtClean="0">
                              <a:solidFill>
                                <a:srgbClr val="4C003C"/>
                              </a:solidFill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altLang="zh-TW" sz="2800" b="0" i="1" smtClean="0">
                              <a:solidFill>
                                <a:srgbClr val="4C003C"/>
                              </a:solidFill>
                              <a:latin typeface="Cambria Math"/>
                            </a:rPr>
                            <m:t>𝑚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US" altLang="zh-TW" sz="2800">
                              <a:solidFill>
                                <a:srgbClr val="4C003C"/>
                              </a:solidFill>
                              <a:latin typeface="Cambria Math"/>
                            </a:rPr>
                            <m:t>exp</m:t>
                          </m:r>
                          <m:r>
                            <a:rPr lang="en-US" altLang="zh-TW" sz="2800" i="1">
                              <a:solidFill>
                                <a:srgbClr val="4C003C"/>
                              </a:solidFill>
                              <a:latin typeface="Cambria Math"/>
                            </a:rPr>
                            <m:t>⁡(−</m:t>
                          </m:r>
                          <m:f>
                            <m:fPr>
                              <m:ctrlPr>
                                <a:rPr lang="en-US" altLang="zh-TW" sz="2800" i="1">
                                  <a:solidFill>
                                    <a:srgbClr val="4C003C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sz="2800" i="1" smtClean="0">
                                      <a:solidFill>
                                        <a:srgbClr val="4C003C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800" i="1">
                                      <a:solidFill>
                                        <a:srgbClr val="4C003C"/>
                                      </a:solidFill>
                                      <a:latin typeface="Cambria Math"/>
                                    </a:rPr>
                                    <m:t>𝐷</m:t>
                                  </m:r>
                                  <m:r>
                                    <a:rPr lang="en-US" altLang="zh-TW" sz="2800" i="1">
                                      <a:solidFill>
                                        <a:srgbClr val="4C003C"/>
                                      </a:solidFill>
                                      <a:latin typeface="Cambria Math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en-US" altLang="zh-TW" sz="2800" i="1">
                                          <a:solidFill>
                                            <a:srgbClr val="4C003C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̅"/>
                                          <m:ctrlPr>
                                            <a:rPr lang="en-US" altLang="zh-TW" sz="2800" i="1">
                                              <a:solidFill>
                                                <a:srgbClr val="4C003C"/>
                                              </a:solidFill>
                                              <a:latin typeface="Cambria Math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altLang="zh-TW" sz="2800" i="1">
                                              <a:solidFill>
                                                <a:srgbClr val="4C003C"/>
                                              </a:solidFill>
                                              <a:latin typeface="Cambria Math"/>
                                            </a:rPr>
                                            <m:t>𝑓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altLang="zh-TW" sz="2800" i="1">
                                          <a:solidFill>
                                            <a:srgbClr val="4C003C"/>
                                          </a:solidFill>
                                          <a:latin typeface="Cambria Math"/>
                                        </a:rPr>
                                        <m:t>𝑖𝑘</m:t>
                                      </m:r>
                                    </m:sub>
                                  </m:sSub>
                                  <m:r>
                                    <a:rPr lang="en-US" altLang="zh-TW" sz="2800" i="1">
                                      <a:solidFill>
                                        <a:srgbClr val="4C003C"/>
                                      </a:solidFill>
                                      <a:latin typeface="Cambria Math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altLang="zh-TW" sz="2800" i="1">
                                          <a:solidFill>
                                            <a:srgbClr val="4C003C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̅"/>
                                          <m:ctrlPr>
                                            <a:rPr lang="en-US" altLang="zh-TW" sz="2800" i="1">
                                              <a:solidFill>
                                                <a:srgbClr val="4C003C"/>
                                              </a:solidFill>
                                              <a:latin typeface="Cambria Math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altLang="zh-TW" sz="2800" i="1">
                                              <a:solidFill>
                                                <a:srgbClr val="4C003C"/>
                                              </a:solidFill>
                                              <a:latin typeface="Cambria Math"/>
                                            </a:rPr>
                                            <m:t>𝑓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altLang="zh-TW" sz="2800" i="1">
                                          <a:solidFill>
                                            <a:srgbClr val="4C003C"/>
                                          </a:solidFill>
                                          <a:latin typeface="Cambria Math"/>
                                        </a:rPr>
                                        <m:t>𝑗𝑘</m:t>
                                      </m:r>
                                    </m:sub>
                                  </m:sSub>
                                  <m:r>
                                    <a:rPr lang="en-US" altLang="zh-TW" sz="2800" i="1">
                                      <a:solidFill>
                                        <a:srgbClr val="4C003C"/>
                                      </a:solidFill>
                                      <a:latin typeface="Cambria Math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n-US" altLang="zh-TW" sz="2800" b="0" i="1" smtClean="0">
                                      <a:solidFill>
                                        <a:srgbClr val="4C003C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sz="2800" i="1">
                                  <a:solidFill>
                                    <a:srgbClr val="4C003C"/>
                                  </a:solidFill>
                                  <a:latin typeface="Cambria Math"/>
                                </a:rPr>
                                <m:t>2</m:t>
                              </m:r>
                              <m:sSup>
                                <m:sSupPr>
                                  <m:ctrlPr>
                                    <a:rPr lang="en-US" altLang="zh-TW" sz="2800" i="1">
                                      <a:solidFill>
                                        <a:srgbClr val="4C003C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n-US" altLang="zh-TW" sz="2800" i="1">
                                          <a:solidFill>
                                            <a:srgbClr val="4C003C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TW" altLang="en-US" sz="2800" i="1">
                                          <a:solidFill>
                                            <a:srgbClr val="4C003C"/>
                                          </a:solidFill>
                                          <a:latin typeface="Cambria Math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en-US" altLang="zh-TW" sz="2800" i="1" smtClean="0">
                                              <a:solidFill>
                                                <a:srgbClr val="4C003C"/>
                                              </a:solidFill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sz="2800" b="0" i="1" smtClean="0">
                                              <a:solidFill>
                                                <a:srgbClr val="4C003C"/>
                                              </a:solidFill>
                                              <a:latin typeface="Cambria Math"/>
                                            </a:rPr>
                                            <m:t>𝑓</m:t>
                                          </m:r>
                                        </m:e>
                                        <m:sub>
                                          <m:r>
                                            <a:rPr lang="en-US" altLang="zh-TW" sz="2800" b="0" i="1" smtClean="0">
                                              <a:solidFill>
                                                <a:srgbClr val="4C003C"/>
                                              </a:solidFill>
                                              <a:latin typeface="Cambria Math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</m:sub>
                                  </m:sSub>
                                </m:e>
                                <m:sup>
                                  <m:r>
                                    <a:rPr lang="en-US" altLang="zh-TW" sz="2800" i="1">
                                      <a:solidFill>
                                        <a:srgbClr val="4C003C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zh-TW" sz="2800" i="1">
                              <a:solidFill>
                                <a:srgbClr val="4C003C"/>
                              </a:solidFill>
                              <a:latin typeface="Cambria Math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28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Helvetica" pitchFamily="34" charset="0"/>
                </a:endParaRPr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305800" cy="4724400"/>
              </a:xfrm>
              <a:blipFill rotWithShape="1">
                <a:blip r:embed="rId3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133" y="1828800"/>
            <a:ext cx="6629400" cy="1961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15163" y="5334001"/>
            <a:ext cx="228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b="1" dirty="0" smtClean="0">
                <a:solidFill>
                  <a:srgbClr val="004210"/>
                </a:solidFill>
                <a:latin typeface="Helvetica" pitchFamily="34" charset="0"/>
                <a:cs typeface="Helvetica" pitchFamily="34" charset="0"/>
              </a:rPr>
              <a:t>Position</a:t>
            </a:r>
            <a:endParaRPr lang="zh-TW" altLang="en-US" sz="3200" b="1" dirty="0">
              <a:solidFill>
                <a:srgbClr val="004210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89900" y="5334001"/>
            <a:ext cx="228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b="1" dirty="0" smtClean="0">
                <a:solidFill>
                  <a:srgbClr val="0E004C"/>
                </a:solidFill>
                <a:latin typeface="Helvetica" pitchFamily="34" charset="0"/>
                <a:cs typeface="Helvetica" pitchFamily="34" charset="0"/>
              </a:rPr>
              <a:t>Color</a:t>
            </a:r>
            <a:endParaRPr lang="zh-TW" altLang="en-US" sz="3200" b="1" dirty="0">
              <a:solidFill>
                <a:srgbClr val="0E004C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98937" y="5334000"/>
            <a:ext cx="33934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b="1" dirty="0" smtClean="0">
                <a:solidFill>
                  <a:srgbClr val="4C003C"/>
                </a:solidFill>
                <a:latin typeface="Helvetica" pitchFamily="34" charset="0"/>
                <a:cs typeface="Helvetica" pitchFamily="34" charset="0"/>
              </a:rPr>
              <a:t>Scene Features</a:t>
            </a:r>
            <a:endParaRPr lang="zh-TW" altLang="en-US" sz="3200" b="1" dirty="0">
              <a:solidFill>
                <a:srgbClr val="4C003C"/>
              </a:solidFill>
              <a:latin typeface="Helvetica" pitchFamily="34" charset="0"/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60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000" b="1" dirty="0" smtClean="0">
                <a:latin typeface="Helvetica" pitchFamily="34" charset="0"/>
              </a:rPr>
              <a:t>Estimating filter error</a:t>
            </a:r>
            <a:endParaRPr lang="en-US" sz="4000" b="1" dirty="0">
              <a:latin typeface="Helvetica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800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576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946" y="1285653"/>
            <a:ext cx="4981354" cy="4981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000" b="1" dirty="0" smtClean="0">
                <a:latin typeface="Helvetica" pitchFamily="34" charset="0"/>
              </a:rPr>
              <a:t>Estimating filter error</a:t>
            </a:r>
            <a:endParaRPr lang="en-US" sz="4000" b="1" dirty="0">
              <a:latin typeface="Helvetica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2913325" y="2206254"/>
            <a:ext cx="152400" cy="152400"/>
          </a:xfrm>
          <a:prstGeom prst="ellipse">
            <a:avLst/>
          </a:prstGeom>
          <a:solidFill>
            <a:srgbClr val="00BB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Oval 21"/>
          <p:cNvSpPr/>
          <p:nvPr/>
        </p:nvSpPr>
        <p:spPr>
          <a:xfrm>
            <a:off x="3390018" y="2282454"/>
            <a:ext cx="152400" cy="152400"/>
          </a:xfrm>
          <a:prstGeom prst="ellipse">
            <a:avLst/>
          </a:prstGeom>
          <a:solidFill>
            <a:srgbClr val="00C8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Oval 22"/>
          <p:cNvSpPr/>
          <p:nvPr/>
        </p:nvSpPr>
        <p:spPr>
          <a:xfrm>
            <a:off x="2989525" y="2654594"/>
            <a:ext cx="152400" cy="152400"/>
          </a:xfrm>
          <a:prstGeom prst="ellipse">
            <a:avLst/>
          </a:prstGeom>
          <a:solidFill>
            <a:srgbClr val="0064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Oval 23"/>
          <p:cNvSpPr/>
          <p:nvPr/>
        </p:nvSpPr>
        <p:spPr>
          <a:xfrm>
            <a:off x="3388246" y="2697124"/>
            <a:ext cx="152400" cy="152400"/>
          </a:xfrm>
          <a:prstGeom prst="ellipse">
            <a:avLst/>
          </a:prstGeom>
          <a:solidFill>
            <a:srgbClr val="009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Oval 26"/>
          <p:cNvSpPr/>
          <p:nvPr/>
        </p:nvSpPr>
        <p:spPr>
          <a:xfrm>
            <a:off x="4224669" y="2262959"/>
            <a:ext cx="152400" cy="152400"/>
          </a:xfrm>
          <a:prstGeom prst="ellipse">
            <a:avLst/>
          </a:prstGeom>
          <a:solidFill>
            <a:srgbClr val="63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Oval 27"/>
          <p:cNvSpPr/>
          <p:nvPr/>
        </p:nvSpPr>
        <p:spPr>
          <a:xfrm>
            <a:off x="4724400" y="2363970"/>
            <a:ext cx="152400" cy="152400"/>
          </a:xfrm>
          <a:prstGeom prst="ellipse">
            <a:avLst/>
          </a:prstGeom>
          <a:solidFill>
            <a:srgbClr val="63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Oval 28"/>
          <p:cNvSpPr/>
          <p:nvPr/>
        </p:nvSpPr>
        <p:spPr>
          <a:xfrm>
            <a:off x="4249479" y="2736110"/>
            <a:ext cx="152400" cy="152400"/>
          </a:xfrm>
          <a:prstGeom prst="ellipse">
            <a:avLst/>
          </a:prstGeom>
          <a:solidFill>
            <a:srgbClr val="63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Oval 29"/>
          <p:cNvSpPr/>
          <p:nvPr/>
        </p:nvSpPr>
        <p:spPr>
          <a:xfrm>
            <a:off x="4605670" y="2659910"/>
            <a:ext cx="152400" cy="152400"/>
          </a:xfrm>
          <a:prstGeom prst="ellipse">
            <a:avLst/>
          </a:prstGeom>
          <a:solidFill>
            <a:srgbClr val="95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Oval 30"/>
          <p:cNvSpPr/>
          <p:nvPr/>
        </p:nvSpPr>
        <p:spPr>
          <a:xfrm>
            <a:off x="3074586" y="3542415"/>
            <a:ext cx="152400" cy="152400"/>
          </a:xfrm>
          <a:prstGeom prst="ellipse">
            <a:avLst/>
          </a:prstGeom>
          <a:solidFill>
            <a:srgbClr val="006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Oval 31"/>
          <p:cNvSpPr/>
          <p:nvPr/>
        </p:nvSpPr>
        <p:spPr>
          <a:xfrm>
            <a:off x="3382929" y="3668233"/>
            <a:ext cx="152400" cy="152400"/>
          </a:xfrm>
          <a:prstGeom prst="ellipse">
            <a:avLst/>
          </a:prstGeom>
          <a:solidFill>
            <a:srgbClr val="006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Oval 32"/>
          <p:cNvSpPr/>
          <p:nvPr/>
        </p:nvSpPr>
        <p:spPr>
          <a:xfrm>
            <a:off x="2922186" y="3964173"/>
            <a:ext cx="152400" cy="152400"/>
          </a:xfrm>
          <a:prstGeom prst="ellipse">
            <a:avLst/>
          </a:prstGeom>
          <a:solidFill>
            <a:srgbClr val="006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34" name="Oval 33"/>
          <p:cNvSpPr/>
          <p:nvPr/>
        </p:nvSpPr>
        <p:spPr>
          <a:xfrm>
            <a:off x="3434319" y="4006703"/>
            <a:ext cx="152400" cy="152400"/>
          </a:xfrm>
          <a:prstGeom prst="ellipse">
            <a:avLst/>
          </a:prstGeom>
          <a:solidFill>
            <a:srgbClr val="006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Oval 34"/>
          <p:cNvSpPr/>
          <p:nvPr/>
        </p:nvSpPr>
        <p:spPr>
          <a:xfrm>
            <a:off x="3110027" y="4800599"/>
            <a:ext cx="152400" cy="152400"/>
          </a:xfrm>
          <a:prstGeom prst="ellipse">
            <a:avLst/>
          </a:prstGeom>
          <a:solidFill>
            <a:srgbClr val="00D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Oval 35"/>
          <p:cNvSpPr/>
          <p:nvPr/>
        </p:nvSpPr>
        <p:spPr>
          <a:xfrm>
            <a:off x="3434319" y="4929963"/>
            <a:ext cx="152400" cy="152400"/>
          </a:xfrm>
          <a:prstGeom prst="ellipse">
            <a:avLst/>
          </a:prstGeom>
          <a:solidFill>
            <a:srgbClr val="00E4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Oval 36"/>
          <p:cNvSpPr/>
          <p:nvPr/>
        </p:nvSpPr>
        <p:spPr>
          <a:xfrm>
            <a:off x="2957628" y="5185145"/>
            <a:ext cx="152400" cy="152400"/>
          </a:xfrm>
          <a:prstGeom prst="ellipse">
            <a:avLst/>
          </a:prstGeom>
          <a:solidFill>
            <a:srgbClr val="00E4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Oval 37"/>
          <p:cNvSpPr/>
          <p:nvPr/>
        </p:nvSpPr>
        <p:spPr>
          <a:xfrm>
            <a:off x="3480394" y="5227675"/>
            <a:ext cx="152400" cy="152400"/>
          </a:xfrm>
          <a:prstGeom prst="ellipse">
            <a:avLst/>
          </a:prstGeom>
          <a:solidFill>
            <a:srgbClr val="00D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Oval 38"/>
          <p:cNvSpPr/>
          <p:nvPr/>
        </p:nvSpPr>
        <p:spPr>
          <a:xfrm>
            <a:off x="4254795" y="3583173"/>
            <a:ext cx="152400" cy="152400"/>
          </a:xfrm>
          <a:prstGeom prst="ellipse">
            <a:avLst/>
          </a:prstGeom>
          <a:solidFill>
            <a:srgbClr val="F2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Oval 39"/>
          <p:cNvSpPr/>
          <p:nvPr/>
        </p:nvSpPr>
        <p:spPr>
          <a:xfrm>
            <a:off x="4747438" y="3483935"/>
            <a:ext cx="152400" cy="152400"/>
          </a:xfrm>
          <a:prstGeom prst="ellipse">
            <a:avLst/>
          </a:prstGeom>
          <a:solidFill>
            <a:srgbClr val="E6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Oval 41"/>
          <p:cNvSpPr/>
          <p:nvPr/>
        </p:nvSpPr>
        <p:spPr>
          <a:xfrm>
            <a:off x="4307958" y="3987210"/>
            <a:ext cx="152400" cy="152400"/>
          </a:xfrm>
          <a:prstGeom prst="ellipse">
            <a:avLst/>
          </a:prstGeom>
          <a:solidFill>
            <a:srgbClr val="D9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3" name="Oval 42"/>
          <p:cNvSpPr/>
          <p:nvPr/>
        </p:nvSpPr>
        <p:spPr>
          <a:xfrm>
            <a:off x="4706679" y="4029740"/>
            <a:ext cx="152400" cy="152400"/>
          </a:xfrm>
          <a:prstGeom prst="ellipse">
            <a:avLst/>
          </a:prstGeom>
          <a:solidFill>
            <a:srgbClr val="95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4" name="Oval 43"/>
          <p:cNvSpPr/>
          <p:nvPr/>
        </p:nvSpPr>
        <p:spPr>
          <a:xfrm>
            <a:off x="4329223" y="4678325"/>
            <a:ext cx="152400" cy="152400"/>
          </a:xfrm>
          <a:prstGeom prst="ellipse">
            <a:avLst/>
          </a:prstGeom>
          <a:solidFill>
            <a:srgbClr val="E6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5" name="Oval 44"/>
          <p:cNvSpPr/>
          <p:nvPr/>
        </p:nvSpPr>
        <p:spPr>
          <a:xfrm>
            <a:off x="4671238" y="4642883"/>
            <a:ext cx="152400" cy="152400"/>
          </a:xfrm>
          <a:prstGeom prst="ellipse">
            <a:avLst/>
          </a:prstGeom>
          <a:solidFill>
            <a:srgbClr val="95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6" name="Oval 45"/>
          <p:cNvSpPr/>
          <p:nvPr/>
        </p:nvSpPr>
        <p:spPr>
          <a:xfrm>
            <a:off x="4229986" y="5052237"/>
            <a:ext cx="152400" cy="152400"/>
          </a:xfrm>
          <a:prstGeom prst="ellipse">
            <a:avLst/>
          </a:prstGeom>
          <a:solidFill>
            <a:srgbClr val="E6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7" name="Oval 46"/>
          <p:cNvSpPr/>
          <p:nvPr/>
        </p:nvSpPr>
        <p:spPr>
          <a:xfrm>
            <a:off x="4750982" y="5052237"/>
            <a:ext cx="152400" cy="152400"/>
          </a:xfrm>
          <a:prstGeom prst="ellipse">
            <a:avLst/>
          </a:prstGeom>
          <a:solidFill>
            <a:srgbClr val="95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8" name="Oval 47"/>
          <p:cNvSpPr/>
          <p:nvPr/>
        </p:nvSpPr>
        <p:spPr>
          <a:xfrm>
            <a:off x="5388935" y="2324983"/>
            <a:ext cx="152400" cy="152400"/>
          </a:xfrm>
          <a:prstGeom prst="ellipse">
            <a:avLst/>
          </a:prstGeom>
          <a:solidFill>
            <a:srgbClr val="E6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9" name="Oval 48"/>
          <p:cNvSpPr/>
          <p:nvPr/>
        </p:nvSpPr>
        <p:spPr>
          <a:xfrm>
            <a:off x="5819553" y="2121192"/>
            <a:ext cx="152400" cy="152400"/>
          </a:xfrm>
          <a:prstGeom prst="ellipse">
            <a:avLst/>
          </a:prstGeom>
          <a:solidFill>
            <a:srgbClr val="E6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0" name="Oval 49"/>
          <p:cNvSpPr/>
          <p:nvPr/>
        </p:nvSpPr>
        <p:spPr>
          <a:xfrm>
            <a:off x="5449185" y="2806994"/>
            <a:ext cx="152400" cy="152400"/>
          </a:xfrm>
          <a:prstGeom prst="ellipse">
            <a:avLst/>
          </a:prstGeom>
          <a:solidFill>
            <a:srgbClr val="D9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1" name="Oval 50"/>
          <p:cNvSpPr/>
          <p:nvPr/>
        </p:nvSpPr>
        <p:spPr>
          <a:xfrm>
            <a:off x="5927651" y="2736110"/>
            <a:ext cx="152400" cy="152400"/>
          </a:xfrm>
          <a:prstGeom prst="ellipse">
            <a:avLst/>
          </a:prstGeom>
          <a:solidFill>
            <a:srgbClr val="D9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2" name="Oval 51"/>
          <p:cNvSpPr/>
          <p:nvPr/>
        </p:nvSpPr>
        <p:spPr>
          <a:xfrm>
            <a:off x="5362353" y="3590261"/>
            <a:ext cx="152400" cy="152400"/>
          </a:xfrm>
          <a:prstGeom prst="ellipse">
            <a:avLst/>
          </a:prstGeom>
          <a:solidFill>
            <a:srgbClr val="5A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3" name="Oval 52"/>
          <p:cNvSpPr/>
          <p:nvPr/>
        </p:nvSpPr>
        <p:spPr>
          <a:xfrm>
            <a:off x="5847907" y="3480392"/>
            <a:ext cx="152400" cy="152400"/>
          </a:xfrm>
          <a:prstGeom prst="ellipse">
            <a:avLst/>
          </a:prstGeom>
          <a:solidFill>
            <a:srgbClr val="E6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4" name="Oval 53"/>
          <p:cNvSpPr/>
          <p:nvPr/>
        </p:nvSpPr>
        <p:spPr>
          <a:xfrm>
            <a:off x="5372985" y="3951769"/>
            <a:ext cx="152400" cy="152400"/>
          </a:xfrm>
          <a:prstGeom prst="ellipse">
            <a:avLst/>
          </a:prstGeom>
          <a:solidFill>
            <a:srgbClr val="D9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5" name="Oval 54"/>
          <p:cNvSpPr/>
          <p:nvPr/>
        </p:nvSpPr>
        <p:spPr>
          <a:xfrm>
            <a:off x="5810693" y="4008476"/>
            <a:ext cx="152400" cy="152400"/>
          </a:xfrm>
          <a:prstGeom prst="ellipse">
            <a:avLst/>
          </a:prstGeom>
          <a:solidFill>
            <a:srgbClr val="D9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6" name="Oval 55"/>
          <p:cNvSpPr/>
          <p:nvPr/>
        </p:nvSpPr>
        <p:spPr>
          <a:xfrm>
            <a:off x="5449185" y="4830726"/>
            <a:ext cx="152400" cy="152400"/>
          </a:xfrm>
          <a:prstGeom prst="ellipse">
            <a:avLst/>
          </a:prstGeom>
          <a:solidFill>
            <a:srgbClr val="D9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7" name="Oval 56"/>
          <p:cNvSpPr/>
          <p:nvPr/>
        </p:nvSpPr>
        <p:spPr>
          <a:xfrm>
            <a:off x="5837274" y="4754526"/>
            <a:ext cx="152400" cy="152400"/>
          </a:xfrm>
          <a:prstGeom prst="ellipse">
            <a:avLst/>
          </a:prstGeom>
          <a:solidFill>
            <a:srgbClr val="82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8" name="Oval 57"/>
          <p:cNvSpPr/>
          <p:nvPr/>
        </p:nvSpPr>
        <p:spPr>
          <a:xfrm>
            <a:off x="5438553" y="5162108"/>
            <a:ext cx="152400" cy="152400"/>
          </a:xfrm>
          <a:prstGeom prst="ellipse">
            <a:avLst/>
          </a:prstGeom>
          <a:solidFill>
            <a:srgbClr val="5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9" name="Oval 58"/>
          <p:cNvSpPr/>
          <p:nvPr/>
        </p:nvSpPr>
        <p:spPr>
          <a:xfrm>
            <a:off x="5851451" y="5195778"/>
            <a:ext cx="152400" cy="152400"/>
          </a:xfrm>
          <a:prstGeom prst="ellipse">
            <a:avLst/>
          </a:prstGeom>
          <a:solidFill>
            <a:srgbClr val="E6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1" name="Oval 40"/>
          <p:cNvSpPr/>
          <p:nvPr/>
        </p:nvSpPr>
        <p:spPr>
          <a:xfrm>
            <a:off x="3095847" y="2353341"/>
            <a:ext cx="304800" cy="304800"/>
          </a:xfrm>
          <a:prstGeom prst="ellipse">
            <a:avLst/>
          </a:prstGeom>
          <a:solidFill>
            <a:srgbClr val="009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0" name="Oval 59"/>
          <p:cNvSpPr/>
          <p:nvPr/>
        </p:nvSpPr>
        <p:spPr>
          <a:xfrm>
            <a:off x="3095847" y="3623930"/>
            <a:ext cx="304800" cy="304800"/>
          </a:xfrm>
          <a:prstGeom prst="ellipse">
            <a:avLst/>
          </a:prstGeom>
          <a:solidFill>
            <a:srgbClr val="006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1" name="Oval 60"/>
          <p:cNvSpPr/>
          <p:nvPr/>
        </p:nvSpPr>
        <p:spPr>
          <a:xfrm>
            <a:off x="3095847" y="4820093"/>
            <a:ext cx="304800" cy="304800"/>
          </a:xfrm>
          <a:prstGeom prst="ellipse">
            <a:avLst/>
          </a:prstGeom>
          <a:solidFill>
            <a:srgbClr val="00DD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2" name="Oval 61"/>
          <p:cNvSpPr/>
          <p:nvPr/>
        </p:nvSpPr>
        <p:spPr>
          <a:xfrm>
            <a:off x="4334539" y="2371061"/>
            <a:ext cx="304800" cy="304800"/>
          </a:xfrm>
          <a:prstGeom prst="ellipse">
            <a:avLst/>
          </a:prstGeom>
          <a:solidFill>
            <a:srgbClr val="7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3" name="Oval 62"/>
          <p:cNvSpPr/>
          <p:nvPr/>
        </p:nvSpPr>
        <p:spPr>
          <a:xfrm>
            <a:off x="4329223" y="3623930"/>
            <a:ext cx="304800" cy="304800"/>
          </a:xfrm>
          <a:prstGeom prst="ellipse">
            <a:avLst/>
          </a:prstGeom>
          <a:solidFill>
            <a:srgbClr val="D2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4" name="Oval 63"/>
          <p:cNvSpPr/>
          <p:nvPr/>
        </p:nvSpPr>
        <p:spPr>
          <a:xfrm>
            <a:off x="4334539" y="4820093"/>
            <a:ext cx="304800" cy="304800"/>
          </a:xfrm>
          <a:prstGeom prst="ellipse">
            <a:avLst/>
          </a:prstGeom>
          <a:solidFill>
            <a:srgbClr val="BE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5" name="Oval 64"/>
          <p:cNvSpPr/>
          <p:nvPr/>
        </p:nvSpPr>
        <p:spPr>
          <a:xfrm>
            <a:off x="5571461" y="2371061"/>
            <a:ext cx="304800" cy="304800"/>
          </a:xfrm>
          <a:prstGeom prst="ellipse">
            <a:avLst/>
          </a:prstGeom>
          <a:solidFill>
            <a:srgbClr val="E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6" name="Oval 65"/>
          <p:cNvSpPr/>
          <p:nvPr/>
        </p:nvSpPr>
        <p:spPr>
          <a:xfrm>
            <a:off x="5571461" y="3623930"/>
            <a:ext cx="304800" cy="304800"/>
          </a:xfrm>
          <a:prstGeom prst="ellipse">
            <a:avLst/>
          </a:prstGeom>
          <a:solidFill>
            <a:srgbClr val="BA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7" name="Oval 66"/>
          <p:cNvSpPr/>
          <p:nvPr/>
        </p:nvSpPr>
        <p:spPr>
          <a:xfrm>
            <a:off x="5596270" y="4820093"/>
            <a:ext cx="304800" cy="304800"/>
          </a:xfrm>
          <a:prstGeom prst="ellipse">
            <a:avLst/>
          </a:prstGeom>
          <a:solidFill>
            <a:srgbClr val="A4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38970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  <p:bldP spid="23" grpId="0" animBg="1"/>
      <p:bldP spid="24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41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946" y="1285653"/>
            <a:ext cx="4981354" cy="4981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000" b="1" dirty="0" smtClean="0">
                <a:latin typeface="Helvetica" pitchFamily="34" charset="0"/>
              </a:rPr>
              <a:t>Estimating filter error</a:t>
            </a:r>
            <a:endParaRPr lang="en-US" sz="4000" b="1" dirty="0">
              <a:latin typeface="Helvetica" pitchFamily="34" charset="0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3095847" y="2353341"/>
            <a:ext cx="304800" cy="304800"/>
          </a:xfrm>
          <a:prstGeom prst="ellipse">
            <a:avLst/>
          </a:prstGeom>
          <a:solidFill>
            <a:srgbClr val="009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5" name="Oval 64"/>
          <p:cNvSpPr/>
          <p:nvPr/>
        </p:nvSpPr>
        <p:spPr>
          <a:xfrm>
            <a:off x="3095847" y="3623930"/>
            <a:ext cx="304800" cy="304800"/>
          </a:xfrm>
          <a:prstGeom prst="ellipse">
            <a:avLst/>
          </a:prstGeom>
          <a:solidFill>
            <a:srgbClr val="006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6" name="Oval 65"/>
          <p:cNvSpPr/>
          <p:nvPr/>
        </p:nvSpPr>
        <p:spPr>
          <a:xfrm>
            <a:off x="3095847" y="4820093"/>
            <a:ext cx="304800" cy="304800"/>
          </a:xfrm>
          <a:prstGeom prst="ellipse">
            <a:avLst/>
          </a:prstGeom>
          <a:solidFill>
            <a:srgbClr val="00DD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7" name="Oval 66"/>
          <p:cNvSpPr/>
          <p:nvPr/>
        </p:nvSpPr>
        <p:spPr>
          <a:xfrm>
            <a:off x="4334539" y="2371061"/>
            <a:ext cx="304800" cy="304800"/>
          </a:xfrm>
          <a:prstGeom prst="ellipse">
            <a:avLst/>
          </a:prstGeom>
          <a:solidFill>
            <a:srgbClr val="7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8" name="Oval 67"/>
          <p:cNvSpPr/>
          <p:nvPr/>
        </p:nvSpPr>
        <p:spPr>
          <a:xfrm>
            <a:off x="4329223" y="3623930"/>
            <a:ext cx="304800" cy="304800"/>
          </a:xfrm>
          <a:prstGeom prst="ellipse">
            <a:avLst/>
          </a:prstGeom>
          <a:solidFill>
            <a:srgbClr val="D2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9" name="Oval 68"/>
          <p:cNvSpPr/>
          <p:nvPr/>
        </p:nvSpPr>
        <p:spPr>
          <a:xfrm>
            <a:off x="4334539" y="4820093"/>
            <a:ext cx="304800" cy="304800"/>
          </a:xfrm>
          <a:prstGeom prst="ellipse">
            <a:avLst/>
          </a:prstGeom>
          <a:solidFill>
            <a:srgbClr val="BE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0" name="Oval 69"/>
          <p:cNvSpPr/>
          <p:nvPr/>
        </p:nvSpPr>
        <p:spPr>
          <a:xfrm>
            <a:off x="5571461" y="2371061"/>
            <a:ext cx="304800" cy="304800"/>
          </a:xfrm>
          <a:prstGeom prst="ellipse">
            <a:avLst/>
          </a:prstGeom>
          <a:solidFill>
            <a:srgbClr val="E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1" name="Oval 70"/>
          <p:cNvSpPr/>
          <p:nvPr/>
        </p:nvSpPr>
        <p:spPr>
          <a:xfrm>
            <a:off x="5571461" y="3623930"/>
            <a:ext cx="304800" cy="304800"/>
          </a:xfrm>
          <a:prstGeom prst="ellipse">
            <a:avLst/>
          </a:prstGeom>
          <a:solidFill>
            <a:srgbClr val="BA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2" name="Oval 71"/>
          <p:cNvSpPr/>
          <p:nvPr/>
        </p:nvSpPr>
        <p:spPr>
          <a:xfrm>
            <a:off x="5596270" y="4820093"/>
            <a:ext cx="304800" cy="304800"/>
          </a:xfrm>
          <a:prstGeom prst="ellipse">
            <a:avLst/>
          </a:prstGeom>
          <a:solidFill>
            <a:srgbClr val="A4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/>
              <p:cNvSpPr txBox="1"/>
              <p:nvPr/>
            </p:nvSpPr>
            <p:spPr>
              <a:xfrm>
                <a:off x="4639339" y="3083458"/>
                <a:ext cx="40049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32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zh-TW" sz="3200" b="0" i="1" smtClean="0">
                              <a:latin typeface="Cambria Math"/>
                            </a:rPr>
                            <m:t>𝑦</m:t>
                          </m:r>
                        </m:e>
                        <m:sub>
                          <m:r>
                            <a:rPr lang="en-US" altLang="zh-TW" sz="3200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zh-TW" altLang="en-US" sz="3200" dirty="0">
                  <a:latin typeface="Cambria Math" pitchFamily="18" charset="0"/>
                </a:endParaRPr>
              </a:p>
            </p:txBody>
          </p:sp>
        </mc:Choice>
        <mc:Fallback xmlns="">
          <p:sp>
            <p:nvSpPr>
              <p:cNvPr id="73" name="TextBox 7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9339" y="3083458"/>
                <a:ext cx="400493" cy="584775"/>
              </a:xfrm>
              <a:prstGeom prst="rect">
                <a:avLst/>
              </a:prstGeom>
              <a:blipFill rotWithShape="1">
                <a:blip r:embed="rId4"/>
                <a:stretch>
                  <a:fillRect l="-454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Arrow Connector 3"/>
          <p:cNvCxnSpPr>
            <a:stCxn id="73" idx="3"/>
          </p:cNvCxnSpPr>
          <p:nvPr/>
        </p:nvCxnSpPr>
        <p:spPr>
          <a:xfrm>
            <a:off x="5039832" y="3375846"/>
            <a:ext cx="2266507" cy="0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7371907" y="3104803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 smtClean="0">
                <a:latin typeface="Helvetica" pitchFamily="34" charset="0"/>
                <a:cs typeface="Helvetica" pitchFamily="34" charset="0"/>
              </a:rPr>
              <a:t>Mean</a:t>
            </a:r>
            <a:endParaRPr lang="zh-TW" altLang="en-US" sz="3200" dirty="0">
              <a:latin typeface="Helvetica" pitchFamily="34" charset="0"/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332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946" y="1285653"/>
            <a:ext cx="4981354" cy="4981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Oval 35"/>
          <p:cNvSpPr/>
          <p:nvPr/>
        </p:nvSpPr>
        <p:spPr>
          <a:xfrm>
            <a:off x="3095847" y="2353341"/>
            <a:ext cx="304800" cy="304800"/>
          </a:xfrm>
          <a:prstGeom prst="ellipse">
            <a:avLst/>
          </a:prstGeom>
          <a:solidFill>
            <a:srgbClr val="009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Oval 36"/>
          <p:cNvSpPr/>
          <p:nvPr/>
        </p:nvSpPr>
        <p:spPr>
          <a:xfrm>
            <a:off x="3095847" y="3623930"/>
            <a:ext cx="304800" cy="304800"/>
          </a:xfrm>
          <a:prstGeom prst="ellipse">
            <a:avLst/>
          </a:prstGeom>
          <a:solidFill>
            <a:srgbClr val="006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Oval 37"/>
          <p:cNvSpPr/>
          <p:nvPr/>
        </p:nvSpPr>
        <p:spPr>
          <a:xfrm>
            <a:off x="3095847" y="4820093"/>
            <a:ext cx="304800" cy="304800"/>
          </a:xfrm>
          <a:prstGeom prst="ellipse">
            <a:avLst/>
          </a:prstGeom>
          <a:solidFill>
            <a:srgbClr val="00DD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Oval 38"/>
          <p:cNvSpPr/>
          <p:nvPr/>
        </p:nvSpPr>
        <p:spPr>
          <a:xfrm>
            <a:off x="4334539" y="2371061"/>
            <a:ext cx="304800" cy="304800"/>
          </a:xfrm>
          <a:prstGeom prst="ellipse">
            <a:avLst/>
          </a:prstGeom>
          <a:solidFill>
            <a:srgbClr val="7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Oval 39"/>
          <p:cNvSpPr/>
          <p:nvPr/>
        </p:nvSpPr>
        <p:spPr>
          <a:xfrm>
            <a:off x="4329223" y="3623930"/>
            <a:ext cx="304800" cy="304800"/>
          </a:xfrm>
          <a:prstGeom prst="ellipse">
            <a:avLst/>
          </a:prstGeom>
          <a:solidFill>
            <a:srgbClr val="D2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Oval 41"/>
          <p:cNvSpPr/>
          <p:nvPr/>
        </p:nvSpPr>
        <p:spPr>
          <a:xfrm>
            <a:off x="4334539" y="4820093"/>
            <a:ext cx="304800" cy="304800"/>
          </a:xfrm>
          <a:prstGeom prst="ellipse">
            <a:avLst/>
          </a:prstGeom>
          <a:solidFill>
            <a:srgbClr val="BE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3" name="Oval 42"/>
          <p:cNvSpPr/>
          <p:nvPr/>
        </p:nvSpPr>
        <p:spPr>
          <a:xfrm>
            <a:off x="5571461" y="2371061"/>
            <a:ext cx="304800" cy="304800"/>
          </a:xfrm>
          <a:prstGeom prst="ellipse">
            <a:avLst/>
          </a:prstGeom>
          <a:solidFill>
            <a:srgbClr val="E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4" name="Oval 43"/>
          <p:cNvSpPr/>
          <p:nvPr/>
        </p:nvSpPr>
        <p:spPr>
          <a:xfrm>
            <a:off x="5571461" y="3623930"/>
            <a:ext cx="304800" cy="304800"/>
          </a:xfrm>
          <a:prstGeom prst="ellipse">
            <a:avLst/>
          </a:prstGeom>
          <a:solidFill>
            <a:srgbClr val="BA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5" name="Oval 44"/>
          <p:cNvSpPr/>
          <p:nvPr/>
        </p:nvSpPr>
        <p:spPr>
          <a:xfrm>
            <a:off x="5596270" y="4820093"/>
            <a:ext cx="304800" cy="304800"/>
          </a:xfrm>
          <a:prstGeom prst="ellipse">
            <a:avLst/>
          </a:prstGeom>
          <a:solidFill>
            <a:srgbClr val="A4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000" b="1" dirty="0" smtClean="0">
                <a:latin typeface="Helvetica" pitchFamily="34" charset="0"/>
              </a:rPr>
              <a:t>Estimating filter error</a:t>
            </a:r>
            <a:endParaRPr lang="en-US" sz="4000" b="1" dirty="0">
              <a:latin typeface="Helvetica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4639339" y="3795952"/>
                <a:ext cx="40049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32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zh-TW" altLang="en-US" sz="3200" i="1" smtClean="0">
                              <a:latin typeface="Cambria Math"/>
                            </a:rPr>
                            <m:t>𝜎</m:t>
                          </m:r>
                        </m:e>
                        <m:sub>
                          <m:r>
                            <a:rPr lang="en-US" altLang="zh-TW" sz="3200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zh-TW" altLang="en-US" sz="3200" dirty="0">
                  <a:latin typeface="Cambria Math" pitchFamily="18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9339" y="3795952"/>
                <a:ext cx="400493" cy="58477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Arrow Connector 16"/>
          <p:cNvCxnSpPr/>
          <p:nvPr/>
        </p:nvCxnSpPr>
        <p:spPr>
          <a:xfrm>
            <a:off x="5039832" y="4114800"/>
            <a:ext cx="2266507" cy="0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391400" y="3822412"/>
            <a:ext cx="1823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 smtClean="0">
                <a:latin typeface="Helvetica" pitchFamily="34" charset="0"/>
                <a:cs typeface="Helvetica" pitchFamily="34" charset="0"/>
              </a:rPr>
              <a:t>Variance</a:t>
            </a:r>
            <a:endParaRPr lang="zh-TW" altLang="en-US" sz="32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371907" y="3104803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 smtClean="0">
                <a:latin typeface="Helvetica" pitchFamily="34" charset="0"/>
                <a:cs typeface="Helvetica" pitchFamily="34" charset="0"/>
              </a:rPr>
              <a:t>Mean</a:t>
            </a:r>
            <a:endParaRPr lang="zh-TW" altLang="en-US" sz="3200" dirty="0">
              <a:latin typeface="Helvetica" pitchFamily="34" charset="0"/>
              <a:cs typeface="Helvetica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4639339" y="3083458"/>
                <a:ext cx="40049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32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zh-TW" sz="3200" b="0" i="1" smtClean="0">
                              <a:latin typeface="Cambria Math"/>
                            </a:rPr>
                            <m:t>𝑦</m:t>
                          </m:r>
                        </m:e>
                        <m:sub>
                          <m:r>
                            <a:rPr lang="en-US" altLang="zh-TW" sz="3200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zh-TW" altLang="en-US" sz="3200" dirty="0">
                  <a:latin typeface="Cambria Math" pitchFamily="18" charset="0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9339" y="3083458"/>
                <a:ext cx="400493" cy="584775"/>
              </a:xfrm>
              <a:prstGeom prst="rect">
                <a:avLst/>
              </a:prstGeom>
              <a:blipFill rotWithShape="1">
                <a:blip r:embed="rId5"/>
                <a:stretch>
                  <a:fillRect l="-454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Arrow Connector 20"/>
          <p:cNvCxnSpPr>
            <a:stCxn id="20" idx="3"/>
          </p:cNvCxnSpPr>
          <p:nvPr/>
        </p:nvCxnSpPr>
        <p:spPr>
          <a:xfrm>
            <a:off x="5039832" y="3375846"/>
            <a:ext cx="2266507" cy="0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2632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946" y="1285653"/>
            <a:ext cx="4981354" cy="4981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5" name="Oval 84"/>
          <p:cNvSpPr/>
          <p:nvPr/>
        </p:nvSpPr>
        <p:spPr>
          <a:xfrm>
            <a:off x="3095847" y="2353341"/>
            <a:ext cx="304800" cy="304800"/>
          </a:xfrm>
          <a:prstGeom prst="ellipse">
            <a:avLst/>
          </a:prstGeom>
          <a:solidFill>
            <a:srgbClr val="009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6" name="Oval 85"/>
          <p:cNvSpPr/>
          <p:nvPr/>
        </p:nvSpPr>
        <p:spPr>
          <a:xfrm>
            <a:off x="3095847" y="3623930"/>
            <a:ext cx="304800" cy="304800"/>
          </a:xfrm>
          <a:prstGeom prst="ellipse">
            <a:avLst/>
          </a:prstGeom>
          <a:solidFill>
            <a:srgbClr val="006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7" name="Oval 86"/>
          <p:cNvSpPr/>
          <p:nvPr/>
        </p:nvSpPr>
        <p:spPr>
          <a:xfrm>
            <a:off x="3095847" y="4820093"/>
            <a:ext cx="304800" cy="304800"/>
          </a:xfrm>
          <a:prstGeom prst="ellipse">
            <a:avLst/>
          </a:prstGeom>
          <a:solidFill>
            <a:srgbClr val="00DD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8" name="Oval 87"/>
          <p:cNvSpPr/>
          <p:nvPr/>
        </p:nvSpPr>
        <p:spPr>
          <a:xfrm>
            <a:off x="4334539" y="2371061"/>
            <a:ext cx="304800" cy="304800"/>
          </a:xfrm>
          <a:prstGeom prst="ellipse">
            <a:avLst/>
          </a:prstGeom>
          <a:solidFill>
            <a:srgbClr val="7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9" name="Oval 88"/>
          <p:cNvSpPr/>
          <p:nvPr/>
        </p:nvSpPr>
        <p:spPr>
          <a:xfrm>
            <a:off x="4329223" y="3623930"/>
            <a:ext cx="304800" cy="304800"/>
          </a:xfrm>
          <a:prstGeom prst="ellipse">
            <a:avLst/>
          </a:prstGeom>
          <a:solidFill>
            <a:srgbClr val="D2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0" name="Oval 89"/>
          <p:cNvSpPr/>
          <p:nvPr/>
        </p:nvSpPr>
        <p:spPr>
          <a:xfrm>
            <a:off x="4334539" y="4820093"/>
            <a:ext cx="304800" cy="304800"/>
          </a:xfrm>
          <a:prstGeom prst="ellipse">
            <a:avLst/>
          </a:prstGeom>
          <a:solidFill>
            <a:srgbClr val="BE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1" name="Oval 90"/>
          <p:cNvSpPr/>
          <p:nvPr/>
        </p:nvSpPr>
        <p:spPr>
          <a:xfrm>
            <a:off x="5571461" y="2371061"/>
            <a:ext cx="304800" cy="304800"/>
          </a:xfrm>
          <a:prstGeom prst="ellipse">
            <a:avLst/>
          </a:prstGeom>
          <a:solidFill>
            <a:srgbClr val="E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2" name="Oval 91"/>
          <p:cNvSpPr/>
          <p:nvPr/>
        </p:nvSpPr>
        <p:spPr>
          <a:xfrm>
            <a:off x="5571461" y="3623930"/>
            <a:ext cx="304800" cy="304800"/>
          </a:xfrm>
          <a:prstGeom prst="ellipse">
            <a:avLst/>
          </a:prstGeom>
          <a:solidFill>
            <a:srgbClr val="BA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3" name="Oval 92"/>
          <p:cNvSpPr/>
          <p:nvPr/>
        </p:nvSpPr>
        <p:spPr>
          <a:xfrm>
            <a:off x="5596270" y="4820093"/>
            <a:ext cx="304800" cy="304800"/>
          </a:xfrm>
          <a:prstGeom prst="ellipse">
            <a:avLst/>
          </a:prstGeom>
          <a:solidFill>
            <a:srgbClr val="A4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000" b="1" dirty="0" smtClean="0">
                <a:latin typeface="Helvetica" pitchFamily="34" charset="0"/>
              </a:rPr>
              <a:t>Estimating filter error</a:t>
            </a:r>
            <a:endParaRPr lang="en-US" sz="4000" b="1" dirty="0">
              <a:latin typeface="Helvetica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3987209" y="3104803"/>
                <a:ext cx="40049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32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zh-TW" sz="3200" b="0" i="1" smtClean="0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3200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zh-TW" altLang="en-US" sz="3200" dirty="0">
                  <a:latin typeface="Cambria Math" pitchFamily="18" charset="0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7209" y="3104803"/>
                <a:ext cx="400493" cy="584775"/>
              </a:xfrm>
              <a:prstGeom prst="rect">
                <a:avLst/>
              </a:prstGeom>
              <a:blipFill rotWithShape="1">
                <a:blip r:embed="rId4"/>
                <a:stretch>
                  <a:fillRect l="-303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Arrow Connector 20"/>
          <p:cNvCxnSpPr/>
          <p:nvPr/>
        </p:nvCxnSpPr>
        <p:spPr>
          <a:xfrm flipH="1">
            <a:off x="1795130" y="3402514"/>
            <a:ext cx="2151321" cy="10698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-76200" y="3124882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 smtClean="0">
                <a:latin typeface="Helvetica" pitchFamily="34" charset="0"/>
                <a:cs typeface="Helvetica" pitchFamily="34" charset="0"/>
              </a:rPr>
              <a:t>Converged</a:t>
            </a:r>
            <a:endParaRPr lang="zh-TW" altLang="en-US" sz="32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391400" y="3822412"/>
            <a:ext cx="1823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 smtClean="0">
                <a:latin typeface="Helvetica" pitchFamily="34" charset="0"/>
                <a:cs typeface="Helvetica" pitchFamily="34" charset="0"/>
              </a:rPr>
              <a:t>Variance</a:t>
            </a:r>
            <a:endParaRPr lang="zh-TW" altLang="en-US" sz="32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371907" y="3104803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 smtClean="0">
                <a:latin typeface="Helvetica" pitchFamily="34" charset="0"/>
                <a:cs typeface="Helvetica" pitchFamily="34" charset="0"/>
              </a:rPr>
              <a:t>Mean</a:t>
            </a:r>
            <a:endParaRPr lang="zh-TW" altLang="en-US" sz="3200" dirty="0">
              <a:latin typeface="Helvetica" pitchFamily="34" charset="0"/>
              <a:cs typeface="Helvetica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4639339" y="3795952"/>
                <a:ext cx="40049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32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zh-TW" altLang="en-US" sz="3200" i="1" smtClean="0">
                              <a:latin typeface="Cambria Math"/>
                            </a:rPr>
                            <m:t>𝜎</m:t>
                          </m:r>
                        </m:e>
                        <m:sub>
                          <m:r>
                            <a:rPr lang="en-US" altLang="zh-TW" sz="3200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zh-TW" altLang="en-US" sz="3200" dirty="0">
                  <a:latin typeface="Cambria Math" pitchFamily="18" charset="0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9339" y="3795952"/>
                <a:ext cx="400493" cy="58477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Arrow Connector 22"/>
          <p:cNvCxnSpPr/>
          <p:nvPr/>
        </p:nvCxnSpPr>
        <p:spPr>
          <a:xfrm>
            <a:off x="5039832" y="4114800"/>
            <a:ext cx="2266507" cy="0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4639339" y="3083458"/>
                <a:ext cx="40049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32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zh-TW" sz="3200" b="0" i="1" smtClean="0">
                              <a:latin typeface="Cambria Math"/>
                            </a:rPr>
                            <m:t>𝑦</m:t>
                          </m:r>
                        </m:e>
                        <m:sub>
                          <m:r>
                            <a:rPr lang="en-US" altLang="zh-TW" sz="3200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zh-TW" altLang="en-US" sz="3200" dirty="0">
                  <a:latin typeface="Cambria Math" pitchFamily="18" charset="0"/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9339" y="3083458"/>
                <a:ext cx="400493" cy="584775"/>
              </a:xfrm>
              <a:prstGeom prst="rect">
                <a:avLst/>
              </a:prstGeom>
              <a:blipFill rotWithShape="1">
                <a:blip r:embed="rId6"/>
                <a:stretch>
                  <a:fillRect l="-454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Arrow Connector 24"/>
          <p:cNvCxnSpPr>
            <a:stCxn id="24" idx="3"/>
          </p:cNvCxnSpPr>
          <p:nvPr/>
        </p:nvCxnSpPr>
        <p:spPr>
          <a:xfrm>
            <a:off x="5039832" y="3375846"/>
            <a:ext cx="2266507" cy="0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6542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Document\Our\sbf\new_results\sanmiguel_dof\sanmiguel_cam2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447800"/>
            <a:ext cx="2362200" cy="1717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62001" y="3276600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 smtClean="0">
                <a:latin typeface="Helvetica" pitchFamily="34" charset="0"/>
                <a:cs typeface="Helvetica" pitchFamily="34" charset="0"/>
              </a:rPr>
              <a:t>Depth of field</a:t>
            </a:r>
            <a:endParaRPr lang="zh-TW" altLang="en-US" sz="2400" dirty="0"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1028" name="Picture 4" descr="E:\Document\Our\sbf\new_results\teapot_metal\teapot-metal_sbf_flt_or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109" y="1447798"/>
            <a:ext cx="1717965" cy="1717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89707" y="3276600"/>
            <a:ext cx="2782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 smtClean="0">
                <a:latin typeface="Helvetica" pitchFamily="34" charset="0"/>
                <a:cs typeface="Helvetica" pitchFamily="34" charset="0"/>
              </a:rPr>
              <a:t>Glossy reflection</a:t>
            </a:r>
            <a:endParaRPr lang="zh-TW" altLang="en-US" sz="24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72478" y="3276598"/>
            <a:ext cx="27753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 smtClean="0">
                <a:latin typeface="Helvetica" pitchFamily="34" charset="0"/>
                <a:cs typeface="Helvetica" pitchFamily="34" charset="0"/>
              </a:rPr>
              <a:t>Global illumination</a:t>
            </a:r>
            <a:endParaRPr lang="zh-TW" altLang="en-US" sz="2400" dirty="0"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1032" name="Picture 8" descr="http://www.graphics.cornell.edu/online/box/box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1172" y="1476153"/>
            <a:ext cx="1717965" cy="1717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227" y="3864449"/>
            <a:ext cx="1822847" cy="1945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447550" y="5911593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 smtClean="0">
                <a:latin typeface="Helvetica" pitchFamily="34" charset="0"/>
                <a:cs typeface="Helvetica" pitchFamily="34" charset="0"/>
              </a:rPr>
              <a:t>Soft shadow</a:t>
            </a:r>
            <a:endParaRPr lang="zh-TW" altLang="en-US" sz="2400" dirty="0"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1035" name="Picture 11" descr="http://pbrt.org/scenes_images/spotfog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478" y="3864449"/>
            <a:ext cx="2622947" cy="1967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5815301" y="5895699"/>
            <a:ext cx="31373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 smtClean="0">
                <a:latin typeface="Helvetica" pitchFamily="34" charset="0"/>
                <a:cs typeface="Helvetica" pitchFamily="34" charset="0"/>
              </a:rPr>
              <a:t>Participating media</a:t>
            </a:r>
            <a:endParaRPr lang="zh-TW" altLang="en-US" sz="24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zh-TW" sz="4000" b="1" dirty="0">
                <a:latin typeface="Helvetica" pitchFamily="34" charset="0"/>
              </a:rPr>
              <a:t>Monte Carlo ray tracing</a:t>
            </a:r>
            <a:endParaRPr lang="zh-TW" altLang="en-US" sz="4000" dirty="0"/>
          </a:p>
        </p:txBody>
      </p:sp>
      <p:pic>
        <p:nvPicPr>
          <p:cNvPr id="8194" name="Picture 2" descr="http://graphics.pixar.com/library/DistributedRayTracing/thumbNail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1" y="3864449"/>
            <a:ext cx="2362200" cy="203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762001" y="5895699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 smtClean="0">
                <a:latin typeface="Helvetica" pitchFamily="34" charset="0"/>
                <a:cs typeface="Helvetica" pitchFamily="34" charset="0"/>
              </a:rPr>
              <a:t>Motion blur</a:t>
            </a:r>
            <a:endParaRPr lang="zh-TW" altLang="en-US" sz="2400" dirty="0">
              <a:latin typeface="Helvetica" pitchFamily="34" charset="0"/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510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946" y="1285653"/>
            <a:ext cx="4981354" cy="4981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5" name="Oval 84"/>
          <p:cNvSpPr/>
          <p:nvPr/>
        </p:nvSpPr>
        <p:spPr>
          <a:xfrm>
            <a:off x="3095847" y="2353341"/>
            <a:ext cx="304800" cy="304800"/>
          </a:xfrm>
          <a:prstGeom prst="ellipse">
            <a:avLst/>
          </a:prstGeom>
          <a:solidFill>
            <a:srgbClr val="009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6" name="Oval 85"/>
          <p:cNvSpPr/>
          <p:nvPr/>
        </p:nvSpPr>
        <p:spPr>
          <a:xfrm>
            <a:off x="3095847" y="3623930"/>
            <a:ext cx="304800" cy="304800"/>
          </a:xfrm>
          <a:prstGeom prst="ellipse">
            <a:avLst/>
          </a:prstGeom>
          <a:solidFill>
            <a:srgbClr val="006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7" name="Oval 86"/>
          <p:cNvSpPr/>
          <p:nvPr/>
        </p:nvSpPr>
        <p:spPr>
          <a:xfrm>
            <a:off x="3095847" y="4820093"/>
            <a:ext cx="304800" cy="304800"/>
          </a:xfrm>
          <a:prstGeom prst="ellipse">
            <a:avLst/>
          </a:prstGeom>
          <a:solidFill>
            <a:srgbClr val="00DD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8" name="Oval 87"/>
          <p:cNvSpPr/>
          <p:nvPr/>
        </p:nvSpPr>
        <p:spPr>
          <a:xfrm>
            <a:off x="4334539" y="2371061"/>
            <a:ext cx="304800" cy="304800"/>
          </a:xfrm>
          <a:prstGeom prst="ellipse">
            <a:avLst/>
          </a:prstGeom>
          <a:solidFill>
            <a:srgbClr val="7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9" name="Oval 88"/>
          <p:cNvSpPr/>
          <p:nvPr/>
        </p:nvSpPr>
        <p:spPr>
          <a:xfrm>
            <a:off x="4329223" y="3623930"/>
            <a:ext cx="304800" cy="304800"/>
          </a:xfrm>
          <a:prstGeom prst="ellipse">
            <a:avLst/>
          </a:prstGeom>
          <a:solidFill>
            <a:srgbClr val="D2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0" name="Oval 89"/>
          <p:cNvSpPr/>
          <p:nvPr/>
        </p:nvSpPr>
        <p:spPr>
          <a:xfrm>
            <a:off x="4334539" y="4820093"/>
            <a:ext cx="304800" cy="304800"/>
          </a:xfrm>
          <a:prstGeom prst="ellipse">
            <a:avLst/>
          </a:prstGeom>
          <a:solidFill>
            <a:srgbClr val="BE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1" name="Oval 90"/>
          <p:cNvSpPr/>
          <p:nvPr/>
        </p:nvSpPr>
        <p:spPr>
          <a:xfrm>
            <a:off x="5571461" y="2371061"/>
            <a:ext cx="304800" cy="304800"/>
          </a:xfrm>
          <a:prstGeom prst="ellipse">
            <a:avLst/>
          </a:prstGeom>
          <a:solidFill>
            <a:srgbClr val="E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2" name="Oval 91"/>
          <p:cNvSpPr/>
          <p:nvPr/>
        </p:nvSpPr>
        <p:spPr>
          <a:xfrm>
            <a:off x="5571461" y="3623930"/>
            <a:ext cx="304800" cy="304800"/>
          </a:xfrm>
          <a:prstGeom prst="ellipse">
            <a:avLst/>
          </a:prstGeom>
          <a:solidFill>
            <a:srgbClr val="BA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3" name="Oval 92"/>
          <p:cNvSpPr/>
          <p:nvPr/>
        </p:nvSpPr>
        <p:spPr>
          <a:xfrm>
            <a:off x="5596270" y="4820093"/>
            <a:ext cx="304800" cy="304800"/>
          </a:xfrm>
          <a:prstGeom prst="ellipse">
            <a:avLst/>
          </a:prstGeom>
          <a:solidFill>
            <a:srgbClr val="A4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000" b="1" dirty="0" smtClean="0">
                <a:latin typeface="Helvetica" pitchFamily="34" charset="0"/>
              </a:rPr>
              <a:t>Estimating filter error</a:t>
            </a:r>
            <a:endParaRPr lang="en-US" sz="4000" b="1" dirty="0">
              <a:latin typeface="Helvetica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-76200" y="3124882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 smtClean="0">
                <a:latin typeface="Helvetica" pitchFamily="34" charset="0"/>
                <a:cs typeface="Helvetica" pitchFamily="34" charset="0"/>
              </a:rPr>
              <a:t>Converged</a:t>
            </a:r>
            <a:endParaRPr lang="zh-TW" altLang="en-US" sz="32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391400" y="3822412"/>
            <a:ext cx="1823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 smtClean="0">
                <a:latin typeface="Helvetica" pitchFamily="34" charset="0"/>
                <a:cs typeface="Helvetica" pitchFamily="34" charset="0"/>
              </a:rPr>
              <a:t>Variance</a:t>
            </a:r>
            <a:endParaRPr lang="zh-TW" altLang="en-US" sz="32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371907" y="3104803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 smtClean="0">
                <a:latin typeface="Helvetica" pitchFamily="34" charset="0"/>
                <a:cs typeface="Helvetica" pitchFamily="34" charset="0"/>
              </a:rPr>
              <a:t>Mean</a:t>
            </a:r>
            <a:endParaRPr lang="zh-TW" altLang="en-US" sz="32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22" name="橢圓 21"/>
          <p:cNvSpPr/>
          <p:nvPr/>
        </p:nvSpPr>
        <p:spPr>
          <a:xfrm>
            <a:off x="2209800" y="1447800"/>
            <a:ext cx="4648200" cy="4648200"/>
          </a:xfrm>
          <a:prstGeom prst="ellipse">
            <a:avLst/>
          </a:prstGeom>
          <a:noFill/>
          <a:ln w="50800">
            <a:solidFill>
              <a:srgbClr val="006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3987209" y="3104803"/>
                <a:ext cx="40049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32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zh-TW" sz="3200" b="0" i="1" smtClean="0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3200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zh-TW" altLang="en-US" sz="3200" dirty="0">
                  <a:latin typeface="Cambria Math" pitchFamily="18" charset="0"/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7209" y="3104803"/>
                <a:ext cx="400493" cy="584775"/>
              </a:xfrm>
              <a:prstGeom prst="rect">
                <a:avLst/>
              </a:prstGeom>
              <a:blipFill rotWithShape="1">
                <a:blip r:embed="rId4"/>
                <a:stretch>
                  <a:fillRect l="-303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Arrow Connector 25"/>
          <p:cNvCxnSpPr/>
          <p:nvPr/>
        </p:nvCxnSpPr>
        <p:spPr>
          <a:xfrm flipH="1">
            <a:off x="1795130" y="3402514"/>
            <a:ext cx="2151321" cy="10698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4639339" y="3795952"/>
                <a:ext cx="40049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32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zh-TW" altLang="en-US" sz="3200" i="1" smtClean="0">
                              <a:latin typeface="Cambria Math"/>
                            </a:rPr>
                            <m:t>𝜎</m:t>
                          </m:r>
                        </m:e>
                        <m:sub>
                          <m:r>
                            <a:rPr lang="en-US" altLang="zh-TW" sz="3200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zh-TW" altLang="en-US" sz="3200" dirty="0">
                  <a:latin typeface="Cambria Math" pitchFamily="18" charset="0"/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9339" y="3795952"/>
                <a:ext cx="400493" cy="58477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Arrow Connector 27"/>
          <p:cNvCxnSpPr/>
          <p:nvPr/>
        </p:nvCxnSpPr>
        <p:spPr>
          <a:xfrm>
            <a:off x="5039832" y="4114800"/>
            <a:ext cx="2266507" cy="0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4639339" y="3083458"/>
                <a:ext cx="40049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32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zh-TW" sz="3200" b="0" i="1" smtClean="0">
                              <a:latin typeface="Cambria Math"/>
                            </a:rPr>
                            <m:t>𝑦</m:t>
                          </m:r>
                        </m:e>
                        <m:sub>
                          <m:r>
                            <a:rPr lang="en-US" altLang="zh-TW" sz="3200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zh-TW" altLang="en-US" sz="3200" dirty="0">
                  <a:latin typeface="Cambria Math" pitchFamily="18" charset="0"/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9339" y="3083458"/>
                <a:ext cx="400493" cy="584775"/>
              </a:xfrm>
              <a:prstGeom prst="rect">
                <a:avLst/>
              </a:prstGeom>
              <a:blipFill rotWithShape="1">
                <a:blip r:embed="rId6"/>
                <a:stretch>
                  <a:fillRect l="-454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Straight Arrow Connector 30"/>
          <p:cNvCxnSpPr>
            <a:stCxn id="30" idx="3"/>
          </p:cNvCxnSpPr>
          <p:nvPr/>
        </p:nvCxnSpPr>
        <p:spPr>
          <a:xfrm>
            <a:off x="5039832" y="3375846"/>
            <a:ext cx="2266507" cy="0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6542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946" y="1285653"/>
            <a:ext cx="4981354" cy="4981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Oval 23"/>
          <p:cNvSpPr/>
          <p:nvPr/>
        </p:nvSpPr>
        <p:spPr>
          <a:xfrm>
            <a:off x="3095847" y="2353341"/>
            <a:ext cx="304800" cy="304800"/>
          </a:xfrm>
          <a:prstGeom prst="ellipse">
            <a:avLst/>
          </a:prstGeom>
          <a:solidFill>
            <a:srgbClr val="009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Oval 24"/>
          <p:cNvSpPr/>
          <p:nvPr/>
        </p:nvSpPr>
        <p:spPr>
          <a:xfrm>
            <a:off x="3095847" y="3623930"/>
            <a:ext cx="304800" cy="304800"/>
          </a:xfrm>
          <a:prstGeom prst="ellipse">
            <a:avLst/>
          </a:prstGeom>
          <a:solidFill>
            <a:srgbClr val="006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Oval 25"/>
          <p:cNvSpPr/>
          <p:nvPr/>
        </p:nvSpPr>
        <p:spPr>
          <a:xfrm>
            <a:off x="3095847" y="4820093"/>
            <a:ext cx="304800" cy="304800"/>
          </a:xfrm>
          <a:prstGeom prst="ellipse">
            <a:avLst/>
          </a:prstGeom>
          <a:solidFill>
            <a:srgbClr val="00DD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Oval 26"/>
          <p:cNvSpPr/>
          <p:nvPr/>
        </p:nvSpPr>
        <p:spPr>
          <a:xfrm>
            <a:off x="4334539" y="2371061"/>
            <a:ext cx="304800" cy="304800"/>
          </a:xfrm>
          <a:prstGeom prst="ellipse">
            <a:avLst/>
          </a:prstGeom>
          <a:solidFill>
            <a:srgbClr val="7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Oval 27"/>
          <p:cNvSpPr/>
          <p:nvPr/>
        </p:nvSpPr>
        <p:spPr>
          <a:xfrm>
            <a:off x="4329223" y="3623930"/>
            <a:ext cx="304800" cy="304800"/>
          </a:xfrm>
          <a:prstGeom prst="ellipse">
            <a:avLst/>
          </a:prstGeom>
          <a:solidFill>
            <a:srgbClr val="D2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Oval 29"/>
          <p:cNvSpPr/>
          <p:nvPr/>
        </p:nvSpPr>
        <p:spPr>
          <a:xfrm>
            <a:off x="4334539" y="4820093"/>
            <a:ext cx="304800" cy="304800"/>
          </a:xfrm>
          <a:prstGeom prst="ellipse">
            <a:avLst/>
          </a:prstGeom>
          <a:solidFill>
            <a:srgbClr val="BE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Oval 30"/>
          <p:cNvSpPr/>
          <p:nvPr/>
        </p:nvSpPr>
        <p:spPr>
          <a:xfrm>
            <a:off x="5571461" y="2371061"/>
            <a:ext cx="304800" cy="304800"/>
          </a:xfrm>
          <a:prstGeom prst="ellipse">
            <a:avLst/>
          </a:prstGeom>
          <a:solidFill>
            <a:srgbClr val="E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Oval 31"/>
          <p:cNvSpPr/>
          <p:nvPr/>
        </p:nvSpPr>
        <p:spPr>
          <a:xfrm>
            <a:off x="5571461" y="3623930"/>
            <a:ext cx="304800" cy="304800"/>
          </a:xfrm>
          <a:prstGeom prst="ellipse">
            <a:avLst/>
          </a:prstGeom>
          <a:solidFill>
            <a:srgbClr val="BA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Oval 32"/>
          <p:cNvSpPr/>
          <p:nvPr/>
        </p:nvSpPr>
        <p:spPr>
          <a:xfrm>
            <a:off x="5596270" y="4820093"/>
            <a:ext cx="304800" cy="304800"/>
          </a:xfrm>
          <a:prstGeom prst="ellipse">
            <a:avLst/>
          </a:prstGeom>
          <a:solidFill>
            <a:srgbClr val="A4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TextBox 35"/>
          <p:cNvSpPr txBox="1"/>
          <p:nvPr/>
        </p:nvSpPr>
        <p:spPr>
          <a:xfrm>
            <a:off x="-76200" y="3124882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 smtClean="0">
                <a:latin typeface="Helvetica" pitchFamily="34" charset="0"/>
                <a:cs typeface="Helvetica" pitchFamily="34" charset="0"/>
              </a:rPr>
              <a:t>Converged</a:t>
            </a:r>
            <a:endParaRPr lang="zh-TW" altLang="en-US" sz="32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391400" y="3822412"/>
            <a:ext cx="1823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 smtClean="0">
                <a:latin typeface="Helvetica" pitchFamily="34" charset="0"/>
                <a:cs typeface="Helvetica" pitchFamily="34" charset="0"/>
              </a:rPr>
              <a:t>Variance</a:t>
            </a:r>
            <a:endParaRPr lang="zh-TW" altLang="en-US" sz="32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371907" y="3104803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 smtClean="0">
                <a:latin typeface="Helvetica" pitchFamily="34" charset="0"/>
                <a:cs typeface="Helvetica" pitchFamily="34" charset="0"/>
              </a:rPr>
              <a:t>Mean</a:t>
            </a:r>
            <a:endParaRPr lang="zh-TW" altLang="en-US" sz="32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000" b="1" dirty="0" smtClean="0">
                <a:latin typeface="Helvetica" pitchFamily="34" charset="0"/>
              </a:rPr>
              <a:t>Estimating filter error</a:t>
            </a:r>
            <a:endParaRPr lang="en-US" sz="4000" b="1" dirty="0">
              <a:latin typeface="Helvetica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4086446" y="3899355"/>
                <a:ext cx="400493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200" b="0" i="1" smtClean="0">
                          <a:latin typeface="Cambria Math"/>
                        </a:rPr>
                        <m:t>𝑓</m:t>
                      </m:r>
                      <m:r>
                        <a:rPr lang="en-US" altLang="zh-TW" sz="2200" b="0" i="1" smtClean="0"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en-US" altLang="zh-TW" sz="22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zh-TW" sz="2200" b="0" i="1" smtClean="0">
                              <a:latin typeface="Cambria Math"/>
                            </a:rPr>
                            <m:t>𝑦</m:t>
                          </m:r>
                        </m:e>
                        <m:sub>
                          <m:r>
                            <a:rPr lang="en-US" altLang="zh-TW" sz="2200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altLang="zh-TW" sz="2200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zh-TW" altLang="en-US" sz="2200" dirty="0">
                  <a:latin typeface="Cambria Math" pitchFamily="18" charset="0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6446" y="3899355"/>
                <a:ext cx="400493" cy="430887"/>
              </a:xfrm>
              <a:prstGeom prst="rect">
                <a:avLst/>
              </a:prstGeom>
              <a:blipFill rotWithShape="1">
                <a:blip r:embed="rId4"/>
                <a:stretch>
                  <a:fillRect l="-68182" r="-54545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Straight Arrow Connector 43"/>
          <p:cNvCxnSpPr/>
          <p:nvPr/>
        </p:nvCxnSpPr>
        <p:spPr>
          <a:xfrm flipH="1">
            <a:off x="1763231" y="4114800"/>
            <a:ext cx="2151321" cy="10698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472262" y="3857507"/>
            <a:ext cx="15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 smtClean="0">
                <a:latin typeface="Helvetica" pitchFamily="34" charset="0"/>
                <a:cs typeface="Helvetica" pitchFamily="34" charset="0"/>
              </a:rPr>
              <a:t>Filtered</a:t>
            </a:r>
            <a:endParaRPr lang="zh-TW" altLang="en-US" sz="32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29" name="橢圓 28"/>
          <p:cNvSpPr/>
          <p:nvPr/>
        </p:nvSpPr>
        <p:spPr>
          <a:xfrm>
            <a:off x="2209800" y="1447800"/>
            <a:ext cx="4648200" cy="4648200"/>
          </a:xfrm>
          <a:prstGeom prst="ellipse">
            <a:avLst/>
          </a:prstGeom>
          <a:noFill/>
          <a:ln w="50800">
            <a:solidFill>
              <a:srgbClr val="006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TextBox 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6200" y="4581159"/>
            <a:ext cx="3872920" cy="1260794"/>
          </a:xfrm>
          <a:prstGeom prst="rect">
            <a:avLst/>
          </a:prstGeom>
          <a:blipFill rotWithShape="1">
            <a:blip r:embed="rId5" cstate="print"/>
            <a:stretch>
              <a:fillRect/>
            </a:stretch>
          </a:blip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zh-TW" altLang="en-US">
                <a:noFill/>
              </a:rPr>
              <a:t> 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3987209" y="3104803"/>
                <a:ext cx="40049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32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zh-TW" sz="3200" b="0" i="1" smtClean="0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3200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zh-TW" altLang="en-US" sz="3200" dirty="0">
                  <a:latin typeface="Cambria Math" pitchFamily="18" charset="0"/>
                </a:endParaRPr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7209" y="3104803"/>
                <a:ext cx="400493" cy="584775"/>
              </a:xfrm>
              <a:prstGeom prst="rect">
                <a:avLst/>
              </a:prstGeom>
              <a:blipFill rotWithShape="1">
                <a:blip r:embed="rId6"/>
                <a:stretch>
                  <a:fillRect l="-303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6" name="Straight Arrow Connector 45"/>
          <p:cNvCxnSpPr/>
          <p:nvPr/>
        </p:nvCxnSpPr>
        <p:spPr>
          <a:xfrm flipH="1">
            <a:off x="1795130" y="3402514"/>
            <a:ext cx="2151321" cy="10698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4639339" y="3795952"/>
                <a:ext cx="40049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32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zh-TW" altLang="en-US" sz="3200" i="1" smtClean="0">
                              <a:latin typeface="Cambria Math"/>
                            </a:rPr>
                            <m:t>𝜎</m:t>
                          </m:r>
                        </m:e>
                        <m:sub>
                          <m:r>
                            <a:rPr lang="en-US" altLang="zh-TW" sz="3200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zh-TW" altLang="en-US" sz="3200" dirty="0">
                  <a:latin typeface="Cambria Math" pitchFamily="18" charset="0"/>
                </a:endParaRPr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9339" y="3795952"/>
                <a:ext cx="400493" cy="58477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8" name="Straight Arrow Connector 47"/>
          <p:cNvCxnSpPr/>
          <p:nvPr/>
        </p:nvCxnSpPr>
        <p:spPr>
          <a:xfrm>
            <a:off x="5039832" y="4114800"/>
            <a:ext cx="2266507" cy="0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4639339" y="3083458"/>
                <a:ext cx="40049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32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zh-TW" sz="3200" b="0" i="1" smtClean="0">
                              <a:latin typeface="Cambria Math"/>
                            </a:rPr>
                            <m:t>𝑦</m:t>
                          </m:r>
                        </m:e>
                        <m:sub>
                          <m:r>
                            <a:rPr lang="en-US" altLang="zh-TW" sz="3200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zh-TW" altLang="en-US" sz="3200" dirty="0">
                  <a:latin typeface="Cambria Math" pitchFamily="18" charset="0"/>
                </a:endParaRPr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9339" y="3083458"/>
                <a:ext cx="400493" cy="584775"/>
              </a:xfrm>
              <a:prstGeom prst="rect">
                <a:avLst/>
              </a:prstGeom>
              <a:blipFill rotWithShape="1">
                <a:blip r:embed="rId8"/>
                <a:stretch>
                  <a:fillRect l="-454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0" name="Straight Arrow Connector 49"/>
          <p:cNvCxnSpPr>
            <a:stCxn id="49" idx="3"/>
          </p:cNvCxnSpPr>
          <p:nvPr/>
        </p:nvCxnSpPr>
        <p:spPr>
          <a:xfrm>
            <a:off x="5039832" y="3375846"/>
            <a:ext cx="2266507" cy="0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9705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000" b="1" dirty="0" smtClean="0">
                <a:latin typeface="Helvetica" pitchFamily="34" charset="0"/>
              </a:rPr>
              <a:t>Estimating filter error</a:t>
            </a:r>
            <a:endParaRPr lang="en-US" sz="4000" b="1" dirty="0">
              <a:latin typeface="Helvetica" pitchFamily="34" charset="0"/>
            </a:endParaRPr>
          </a:p>
        </p:txBody>
      </p:sp>
      <p:sp>
        <p:nvSpPr>
          <p:cNvPr id="41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Want to estimate: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685800" y="2897342"/>
                <a:ext cx="386798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4000" b="0" i="1" smtClean="0">
                          <a:latin typeface="Cambria Math"/>
                        </a:rPr>
                        <m:t>𝐸</m:t>
                      </m:r>
                      <m:r>
                        <a:rPr lang="en-US" altLang="zh-TW" sz="4000" b="0" i="1" smtClean="0">
                          <a:latin typeface="Cambria Math"/>
                        </a:rPr>
                        <m:t>[</m:t>
                      </m:r>
                      <m:sSup>
                        <m:sSupPr>
                          <m:ctrlPr>
                            <a:rPr lang="en-US" altLang="zh-TW" sz="40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altLang="zh-TW" sz="4000" b="0" i="1" smtClean="0">
                              <a:latin typeface="Cambria Math"/>
                            </a:rPr>
                            <m:t>(</m:t>
                          </m:r>
                          <m:r>
                            <a:rPr lang="en-US" altLang="zh-TW" sz="4000" i="1">
                              <a:latin typeface="Cambria Math"/>
                            </a:rPr>
                            <m:t>𝑓</m:t>
                          </m:r>
                          <m:d>
                            <m:dPr>
                              <m:ctrlPr>
                                <a:rPr lang="en-US" altLang="zh-TW" sz="4000" i="1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400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4000" b="0" i="1" smtClean="0">
                                      <a:latin typeface="Cambria Math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altLang="zh-TW" sz="4000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sz="4000" i="1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sz="40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40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sz="4000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zh-TW" sz="4000" b="0" i="1" smtClean="0">
                              <a:latin typeface="Cambria Math"/>
                            </a:rPr>
                            <m:t>)</m:t>
                          </m:r>
                        </m:e>
                        <m:sup>
                          <m:r>
                            <a:rPr lang="en-US" altLang="zh-TW" sz="40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sz="4000" b="0" i="1" smtClean="0">
                          <a:latin typeface="Cambria Math"/>
                        </a:rPr>
                        <m:t>]</m:t>
                      </m:r>
                    </m:oMath>
                  </m:oMathPara>
                </a14:m>
                <a:endParaRPr lang="zh-TW" altLang="en-US" sz="4000" dirty="0"/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2897342"/>
                <a:ext cx="3867982" cy="707886"/>
              </a:xfrm>
              <a:prstGeom prst="rect">
                <a:avLst/>
              </a:prstGeom>
              <a:blipFill rotWithShape="1">
                <a:blip r:embed="rId3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94747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000" b="1" dirty="0" smtClean="0">
                <a:latin typeface="Helvetica" pitchFamily="34" charset="0"/>
              </a:rPr>
              <a:t>Estimating filter error</a:t>
            </a:r>
            <a:endParaRPr lang="en-US" sz="4000" b="1" dirty="0">
              <a:latin typeface="Helvetica" pitchFamily="34" charset="0"/>
            </a:endParaRPr>
          </a:p>
        </p:txBody>
      </p:sp>
      <p:sp>
        <p:nvSpPr>
          <p:cNvPr id="22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Want to estimate: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85800" y="2897342"/>
                <a:ext cx="386798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4000" b="0" i="1" smtClean="0">
                          <a:latin typeface="Cambria Math"/>
                        </a:rPr>
                        <m:t>𝐸</m:t>
                      </m:r>
                      <m:r>
                        <a:rPr lang="en-US" altLang="zh-TW" sz="4000" b="0" i="1" smtClean="0">
                          <a:latin typeface="Cambria Math"/>
                        </a:rPr>
                        <m:t>[</m:t>
                      </m:r>
                      <m:sSup>
                        <m:sSupPr>
                          <m:ctrlPr>
                            <a:rPr lang="en-US" altLang="zh-TW" sz="40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altLang="zh-TW" sz="4000" b="0" i="1" smtClean="0">
                              <a:latin typeface="Cambria Math"/>
                            </a:rPr>
                            <m:t>(</m:t>
                          </m:r>
                          <m:r>
                            <a:rPr lang="en-US" altLang="zh-TW" sz="4000" i="1">
                              <a:latin typeface="Cambria Math"/>
                            </a:rPr>
                            <m:t>𝑓</m:t>
                          </m:r>
                          <m:d>
                            <m:dPr>
                              <m:ctrlPr>
                                <a:rPr lang="en-US" altLang="zh-TW" sz="4000" i="1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40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4000" i="1">
                                      <a:latin typeface="Cambria Math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altLang="zh-TW" sz="4000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sz="4000" i="1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sz="40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40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sz="4000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zh-TW" sz="4000" b="0" i="1" smtClean="0">
                              <a:latin typeface="Cambria Math"/>
                            </a:rPr>
                            <m:t>)</m:t>
                          </m:r>
                        </m:e>
                        <m:sup>
                          <m:r>
                            <a:rPr lang="en-US" altLang="zh-TW" sz="40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sz="4000" b="0" i="1" smtClean="0">
                          <a:latin typeface="Cambria Math"/>
                        </a:rPr>
                        <m:t>]</m:t>
                      </m:r>
                    </m:oMath>
                  </m:oMathPara>
                </a14:m>
                <a:endParaRPr lang="zh-TW" altLang="en-US" sz="40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2897342"/>
                <a:ext cx="3867982" cy="707886"/>
              </a:xfrm>
              <a:prstGeom prst="rect">
                <a:avLst/>
              </a:prstGeom>
              <a:blipFill rotWithShape="1">
                <a:blip r:embed="rId3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/>
          <p:cNvSpPr/>
          <p:nvPr/>
        </p:nvSpPr>
        <p:spPr>
          <a:xfrm>
            <a:off x="3245588" y="3047332"/>
            <a:ext cx="564412" cy="557896"/>
          </a:xfrm>
          <a:prstGeom prst="rect">
            <a:avLst/>
          </a:pr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7" name="Straight Arrow Connector 6"/>
          <p:cNvCxnSpPr>
            <a:stCxn id="17" idx="2"/>
          </p:cNvCxnSpPr>
          <p:nvPr/>
        </p:nvCxnSpPr>
        <p:spPr>
          <a:xfrm>
            <a:off x="3527794" y="3605228"/>
            <a:ext cx="0" cy="589183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828800" y="4297454"/>
            <a:ext cx="3276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dirty="0" smtClean="0">
                <a:latin typeface="Helvetica" pitchFamily="34" charset="0"/>
                <a:cs typeface="Helvetica" pitchFamily="34" charset="0"/>
              </a:rPr>
              <a:t>Don’t know!</a:t>
            </a:r>
            <a:endParaRPr lang="zh-TW" altLang="en-US" sz="4400" dirty="0">
              <a:latin typeface="Helvetica" pitchFamily="34" charset="0"/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43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000" b="1" dirty="0" smtClean="0">
                <a:latin typeface="Helvetica" pitchFamily="34" charset="0"/>
              </a:rPr>
              <a:t>Estimating filter error</a:t>
            </a:r>
            <a:endParaRPr lang="en-US" sz="4000" b="1" dirty="0">
              <a:latin typeface="Helvetica" pitchFamily="34" charset="0"/>
            </a:endParaRPr>
          </a:p>
        </p:txBody>
      </p:sp>
      <p:sp>
        <p:nvSpPr>
          <p:cNvPr id="22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Want to estimate: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685800" y="2538053"/>
                <a:ext cx="7972695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4000" b="0" i="1" smtClean="0">
                          <a:latin typeface="Cambria Math"/>
                        </a:rPr>
                        <m:t>𝐸</m:t>
                      </m:r>
                      <m:r>
                        <a:rPr lang="en-US" altLang="zh-TW" sz="4000" b="0" i="1" smtClean="0">
                          <a:latin typeface="Cambria Math"/>
                        </a:rPr>
                        <m:t>[</m:t>
                      </m:r>
                      <m:sSup>
                        <m:sSupPr>
                          <m:ctrlPr>
                            <a:rPr lang="en-US" altLang="zh-TW" sz="40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altLang="zh-TW" sz="4000" b="0" i="1" smtClean="0">
                              <a:latin typeface="Cambria Math"/>
                            </a:rPr>
                            <m:t>(</m:t>
                          </m:r>
                          <m:r>
                            <a:rPr lang="en-US" altLang="zh-TW" sz="4000" i="1">
                              <a:latin typeface="Cambria Math"/>
                            </a:rPr>
                            <m:t>𝑓</m:t>
                          </m:r>
                          <m:d>
                            <m:dPr>
                              <m:ctrlPr>
                                <a:rPr lang="en-US" altLang="zh-TW" sz="4000" i="1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40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4000" i="1">
                                      <a:latin typeface="Cambria Math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altLang="zh-TW" sz="4000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sz="4000" i="1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sz="40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40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sz="4000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zh-TW" sz="4000" b="0" i="1" smtClean="0">
                              <a:latin typeface="Cambria Math"/>
                            </a:rPr>
                            <m:t>)</m:t>
                          </m:r>
                        </m:e>
                        <m:sup>
                          <m:r>
                            <a:rPr lang="en-US" altLang="zh-TW" sz="40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sz="4000" b="0" i="1" smtClean="0">
                          <a:latin typeface="Cambria Math"/>
                        </a:rPr>
                        <m:t>]</m:t>
                      </m:r>
                      <m:r>
                        <a:rPr lang="en-US" altLang="zh-TW" sz="4000" i="1">
                          <a:latin typeface="Cambria Math"/>
                        </a:rPr>
                        <m:t>=</m:t>
                      </m:r>
                      <m:r>
                        <a:rPr lang="en-US" altLang="zh-TW" sz="4000" i="1">
                          <a:latin typeface="Cambria Math"/>
                        </a:rPr>
                        <m:t>𝐸</m:t>
                      </m:r>
                      <m:r>
                        <a:rPr lang="en-US" altLang="zh-TW" sz="4000" i="1">
                          <a:latin typeface="Cambria Math"/>
                        </a:rPr>
                        <m:t>[</m:t>
                      </m:r>
                      <m:r>
                        <a:rPr lang="en-US" altLang="zh-TW" sz="4000" i="1">
                          <a:latin typeface="Cambria Math"/>
                        </a:rPr>
                        <m:t>𝑆𝑈𝑅𝐸</m:t>
                      </m:r>
                      <m:r>
                        <a:rPr lang="en-US" altLang="zh-TW" sz="4000" i="1">
                          <a:latin typeface="Cambria Math"/>
                        </a:rPr>
                        <m:t>(</m:t>
                      </m:r>
                      <m:r>
                        <a:rPr lang="en-US" altLang="zh-TW" sz="4000" i="1">
                          <a:latin typeface="Cambria Math"/>
                        </a:rPr>
                        <m:t>𝑓</m:t>
                      </m:r>
                      <m:r>
                        <a:rPr lang="en-US" altLang="zh-TW" sz="4000" i="1">
                          <a:latin typeface="Cambria Math"/>
                        </a:rPr>
                        <m:t>(</m:t>
                      </m:r>
                      <m:r>
                        <a:rPr lang="en-US" altLang="zh-TW" sz="4000" i="1">
                          <a:latin typeface="Cambria Math"/>
                        </a:rPr>
                        <m:t>𝑦</m:t>
                      </m:r>
                      <m:r>
                        <a:rPr lang="en-US" altLang="zh-TW" sz="4000" i="1">
                          <a:latin typeface="Cambria Math"/>
                        </a:rPr>
                        <m:t>))]</m:t>
                      </m:r>
                    </m:oMath>
                  </m:oMathPara>
                </a14:m>
                <a:endParaRPr lang="zh-TW" altLang="en-US" sz="4000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2538053"/>
                <a:ext cx="7972695" cy="707886"/>
              </a:xfrm>
              <a:prstGeom prst="rect">
                <a:avLst/>
              </a:prstGeom>
              <a:blipFill rotWithShape="1">
                <a:blip r:embed="rId3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4343400" y="1279674"/>
            <a:ext cx="48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smtClean="0">
                <a:latin typeface="Helvetica" pitchFamily="34" charset="0"/>
                <a:cs typeface="Helvetica" pitchFamily="34" charset="0"/>
              </a:rPr>
              <a:t>Stein’s Unbiased Risk Estimator!</a:t>
            </a:r>
            <a:endParaRPr lang="zh-TW" altLang="en-US" sz="24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62600" y="2667000"/>
            <a:ext cx="1295400" cy="45720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9" name="Straight Arrow Connector 8"/>
          <p:cNvCxnSpPr>
            <a:stCxn id="4" idx="0"/>
          </p:cNvCxnSpPr>
          <p:nvPr/>
        </p:nvCxnSpPr>
        <p:spPr>
          <a:xfrm flipV="1">
            <a:off x="6210300" y="1741339"/>
            <a:ext cx="0" cy="92566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8337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000" b="1" dirty="0" smtClean="0">
                <a:latin typeface="Helvetica" pitchFamily="34" charset="0"/>
              </a:rPr>
              <a:t>Estimating filter error</a:t>
            </a:r>
            <a:endParaRPr lang="en-US" sz="4000" b="1" dirty="0">
              <a:latin typeface="Helvetica" pitchFamily="34" charset="0"/>
            </a:endParaRPr>
          </a:p>
        </p:txBody>
      </p:sp>
      <p:sp>
        <p:nvSpPr>
          <p:cNvPr id="22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Want to estimate: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504610" y="3352800"/>
                <a:ext cx="6335073" cy="167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TW" sz="3200" i="1" smtClean="0">
                          <a:latin typeface="Cambria Math"/>
                        </a:rPr>
                        <m:t>𝑆𝑈𝑅𝐸</m:t>
                      </m:r>
                      <m:d>
                        <m:dPr>
                          <m:ctrlPr>
                            <a:rPr lang="en-US" altLang="zh-TW" sz="32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altLang="zh-TW" sz="3200" i="1">
                              <a:latin typeface="Cambria Math"/>
                            </a:rPr>
                            <m:t>𝑓</m:t>
                          </m:r>
                          <m:d>
                            <m:dPr>
                              <m:ctrlPr>
                                <a:rPr lang="en-US" altLang="zh-TW" sz="3200" i="1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320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3200" b="0" i="1" smtClean="0">
                                      <a:latin typeface="Cambria Math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altLang="zh-TW" sz="3200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sz="3200" b="0" i="1" smtClean="0">
                          <a:latin typeface="Cambria Math"/>
                        </a:rPr>
                        <m:t>=</m:t>
                      </m:r>
                    </m:oMath>
                  </m:oMathPara>
                </a14:m>
                <a:endParaRPr lang="en-US" altLang="zh-TW" sz="3200" b="0" i="1" dirty="0" smtClean="0"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3200" b="0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/>
                        </a:rPr>
                        <m:t> </m:t>
                      </m:r>
                      <m:sSup>
                        <m:sSupPr>
                          <m:ctrlPr>
                            <a:rPr lang="en-US" altLang="zh-TW" sz="3200" i="1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altLang="zh-TW" sz="3200" i="1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a:rPr lang="en-US" altLang="zh-TW" sz="3200" i="1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/>
                            </a:rPr>
                            <m:t>𝑓</m:t>
                          </m:r>
                          <m:d>
                            <m:dPr>
                              <m:ctrlPr>
                                <a:rPr lang="en-US" altLang="zh-TW" sz="3200" i="1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32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3200" i="1">
                                      <a:latin typeface="Cambria Math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altLang="zh-TW" sz="3200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sz="3200" i="1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sz="32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3200" i="1">
                                  <a:latin typeface="Cambria Math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altLang="zh-TW" sz="3200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zh-TW" sz="3200" i="1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/>
                            </a:rPr>
                            <m:t>)</m:t>
                          </m:r>
                        </m:e>
                        <m:sup>
                          <m:r>
                            <a:rPr lang="en-US" altLang="zh-TW" sz="3200" i="1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sz="3200" i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/>
                        </a:rPr>
                        <m:t>+2</m:t>
                      </m:r>
                      <m:sSup>
                        <m:sSupPr>
                          <m:ctrlPr>
                            <a:rPr lang="en-US" altLang="zh-TW" sz="3200" i="1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altLang="zh-TW" sz="32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zh-TW" altLang="en-US" sz="3200" i="1"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altLang="zh-TW" sz="3200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  <m:sup>
                          <m:r>
                            <a:rPr lang="en-US" altLang="zh-TW" sz="3200" i="1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en-US" altLang="zh-TW" sz="3200" i="1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320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a:rPr lang="en-US" altLang="zh-TW" sz="3200" i="1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𝑓</m:t>
                          </m:r>
                          <m:r>
                            <a:rPr lang="en-US" altLang="zh-TW" sz="3200" i="1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altLang="zh-TW" sz="32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3200" i="1">
                                  <a:latin typeface="Cambria Math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altLang="zh-TW" sz="3200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zh-TW" sz="3200" i="1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)</m:t>
                          </m:r>
                        </m:num>
                        <m:den>
                          <m:r>
                            <a:rPr lang="en-US" altLang="zh-TW" sz="3200" i="1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32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3200" i="1">
                                  <a:latin typeface="Cambria Math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altLang="zh-TW" sz="3200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altLang="zh-TW" sz="3200" i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/>
                          <a:ea typeface="Cambria Math"/>
                        </a:rPr>
                        <m:t>−</m:t>
                      </m:r>
                      <m:sSup>
                        <m:sSupPr>
                          <m:ctrlPr>
                            <a:rPr lang="en-US" altLang="zh-TW" sz="3200" i="1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altLang="zh-TW" sz="32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zh-TW" altLang="en-US" sz="3200" i="1"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altLang="zh-TW" sz="3200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  <m:sup>
                          <m:r>
                            <a:rPr lang="en-US" altLang="zh-TW" sz="3200" i="1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4610" y="3352800"/>
                <a:ext cx="6335073" cy="1670329"/>
              </a:xfrm>
              <a:prstGeom prst="rect">
                <a:avLst/>
              </a:prstGeom>
              <a:blipFill rotWithShape="1">
                <a:blip r:embed="rId3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685800" y="2538053"/>
                <a:ext cx="7972695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4000" b="0" i="1" smtClean="0">
                          <a:latin typeface="Cambria Math"/>
                        </a:rPr>
                        <m:t>𝐸</m:t>
                      </m:r>
                      <m:r>
                        <a:rPr lang="en-US" altLang="zh-TW" sz="4000" b="0" i="1" smtClean="0">
                          <a:latin typeface="Cambria Math"/>
                        </a:rPr>
                        <m:t>[</m:t>
                      </m:r>
                      <m:sSup>
                        <m:sSupPr>
                          <m:ctrlPr>
                            <a:rPr lang="en-US" altLang="zh-TW" sz="40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altLang="zh-TW" sz="4000" b="0" i="1" smtClean="0">
                              <a:latin typeface="Cambria Math"/>
                            </a:rPr>
                            <m:t>(</m:t>
                          </m:r>
                          <m:r>
                            <a:rPr lang="en-US" altLang="zh-TW" sz="4000" i="1">
                              <a:latin typeface="Cambria Math"/>
                            </a:rPr>
                            <m:t>𝑓</m:t>
                          </m:r>
                          <m:d>
                            <m:dPr>
                              <m:ctrlPr>
                                <a:rPr lang="en-US" altLang="zh-TW" sz="4000" i="1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40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4000" i="1">
                                      <a:latin typeface="Cambria Math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altLang="zh-TW" sz="4000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sz="4000" i="1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sz="40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40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sz="4000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zh-TW" sz="4000" b="0" i="1" smtClean="0">
                              <a:latin typeface="Cambria Math"/>
                            </a:rPr>
                            <m:t>)</m:t>
                          </m:r>
                        </m:e>
                        <m:sup>
                          <m:r>
                            <a:rPr lang="en-US" altLang="zh-TW" sz="40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sz="4000" b="0" i="1" smtClean="0">
                          <a:latin typeface="Cambria Math"/>
                        </a:rPr>
                        <m:t>]</m:t>
                      </m:r>
                      <m:r>
                        <a:rPr lang="en-US" altLang="zh-TW" sz="4000" i="1">
                          <a:latin typeface="Cambria Math"/>
                        </a:rPr>
                        <m:t>=</m:t>
                      </m:r>
                      <m:r>
                        <a:rPr lang="en-US" altLang="zh-TW" sz="4000" i="1">
                          <a:latin typeface="Cambria Math"/>
                        </a:rPr>
                        <m:t>𝐸</m:t>
                      </m:r>
                      <m:r>
                        <a:rPr lang="en-US" altLang="zh-TW" sz="4000" i="1">
                          <a:latin typeface="Cambria Math"/>
                        </a:rPr>
                        <m:t>[</m:t>
                      </m:r>
                      <m:r>
                        <a:rPr lang="en-US" altLang="zh-TW" sz="4000" i="1">
                          <a:latin typeface="Cambria Math"/>
                        </a:rPr>
                        <m:t>𝑆𝑈𝑅𝐸</m:t>
                      </m:r>
                      <m:r>
                        <a:rPr lang="en-US" altLang="zh-TW" sz="4000" i="1">
                          <a:latin typeface="Cambria Math"/>
                        </a:rPr>
                        <m:t>(</m:t>
                      </m:r>
                      <m:r>
                        <a:rPr lang="en-US" altLang="zh-TW" sz="4000" i="1">
                          <a:latin typeface="Cambria Math"/>
                        </a:rPr>
                        <m:t>𝑓</m:t>
                      </m:r>
                      <m:r>
                        <a:rPr lang="en-US" altLang="zh-TW" sz="4000" i="1">
                          <a:latin typeface="Cambria Math"/>
                        </a:rPr>
                        <m:t>(</m:t>
                      </m:r>
                      <m:r>
                        <a:rPr lang="en-US" altLang="zh-TW" sz="4000" i="1">
                          <a:latin typeface="Cambria Math"/>
                        </a:rPr>
                        <m:t>𝑦</m:t>
                      </m:r>
                      <m:r>
                        <a:rPr lang="en-US" altLang="zh-TW" sz="4000" i="1">
                          <a:latin typeface="Cambria Math"/>
                        </a:rPr>
                        <m:t>))]</m:t>
                      </m:r>
                    </m:oMath>
                  </m:oMathPara>
                </a14:m>
                <a:endParaRPr lang="zh-TW" altLang="en-US" sz="40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2538053"/>
                <a:ext cx="7972695" cy="707886"/>
              </a:xfrm>
              <a:prstGeom prst="rect">
                <a:avLst/>
              </a:prstGeom>
              <a:blipFill rotWithShape="1">
                <a:blip r:embed="rId4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12367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000" b="1" dirty="0" smtClean="0">
                <a:latin typeface="Helvetica" pitchFamily="34" charset="0"/>
              </a:rPr>
              <a:t>Estimating filter error</a:t>
            </a:r>
            <a:endParaRPr lang="en-US" sz="4000" b="1" dirty="0">
              <a:latin typeface="Helvetica" pitchFamily="34" charset="0"/>
            </a:endParaRPr>
          </a:p>
        </p:txBody>
      </p:sp>
      <p:sp>
        <p:nvSpPr>
          <p:cNvPr id="22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Want to estimate:</a:t>
            </a:r>
          </a:p>
        </p:txBody>
      </p:sp>
      <p:sp>
        <p:nvSpPr>
          <p:cNvPr id="7" name="Rectangle 6"/>
          <p:cNvSpPr/>
          <p:nvPr/>
        </p:nvSpPr>
        <p:spPr>
          <a:xfrm>
            <a:off x="5316280" y="3811367"/>
            <a:ext cx="1219200" cy="1211762"/>
          </a:xfrm>
          <a:prstGeom prst="rect">
            <a:avLst/>
          </a:pr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TextBox 7"/>
          <p:cNvSpPr txBox="1"/>
          <p:nvPr/>
        </p:nvSpPr>
        <p:spPr>
          <a:xfrm>
            <a:off x="914400" y="5220586"/>
            <a:ext cx="487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 smtClean="0">
                <a:latin typeface="Helvetica" pitchFamily="34" charset="0"/>
                <a:cs typeface="Helvetica" pitchFamily="34" charset="0"/>
              </a:rPr>
              <a:t>Analytically derived for</a:t>
            </a:r>
          </a:p>
          <a:p>
            <a:r>
              <a:rPr lang="en-US" altLang="zh-TW" sz="3200" dirty="0" smtClean="0">
                <a:latin typeface="Helvetica" pitchFamily="34" charset="0"/>
                <a:cs typeface="Helvetica" pitchFamily="34" charset="0"/>
              </a:rPr>
              <a:t>cross bilateral filters.</a:t>
            </a:r>
            <a:endParaRPr lang="zh-TW" altLang="en-US" sz="3200" dirty="0">
              <a:latin typeface="Helvetica" pitchFamily="34" charset="0"/>
              <a:cs typeface="Helvetica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504610" y="3352800"/>
                <a:ext cx="6335073" cy="167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TW" sz="3200" i="1" smtClean="0">
                          <a:latin typeface="Cambria Math"/>
                        </a:rPr>
                        <m:t>𝑆𝑈𝑅𝐸</m:t>
                      </m:r>
                      <m:d>
                        <m:dPr>
                          <m:ctrlPr>
                            <a:rPr lang="en-US" altLang="zh-TW" sz="32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altLang="zh-TW" sz="3200" i="1">
                              <a:latin typeface="Cambria Math"/>
                            </a:rPr>
                            <m:t>𝑓</m:t>
                          </m:r>
                          <m:d>
                            <m:dPr>
                              <m:ctrlPr>
                                <a:rPr lang="en-US" altLang="zh-TW" sz="3200" i="1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320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3200" b="0" i="1" smtClean="0">
                                      <a:latin typeface="Cambria Math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altLang="zh-TW" sz="3200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sz="3200" b="0" i="1" smtClean="0">
                          <a:latin typeface="Cambria Math"/>
                        </a:rPr>
                        <m:t>=</m:t>
                      </m:r>
                    </m:oMath>
                  </m:oMathPara>
                </a14:m>
                <a:endParaRPr lang="en-US" altLang="zh-TW" sz="3200" b="0" i="1" dirty="0" smtClean="0"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3200" b="0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/>
                        </a:rPr>
                        <m:t> </m:t>
                      </m:r>
                      <m:sSup>
                        <m:sSupPr>
                          <m:ctrlPr>
                            <a:rPr lang="en-US" altLang="zh-TW" sz="3200" i="1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altLang="zh-TW" sz="3200" i="1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a:rPr lang="en-US" altLang="zh-TW" sz="3200" i="1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/>
                            </a:rPr>
                            <m:t>𝑓</m:t>
                          </m:r>
                          <m:d>
                            <m:dPr>
                              <m:ctrlPr>
                                <a:rPr lang="en-US" altLang="zh-TW" sz="3200" i="1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32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3200" i="1">
                                      <a:latin typeface="Cambria Math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altLang="zh-TW" sz="3200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sz="3200" i="1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sz="32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3200" i="1">
                                  <a:latin typeface="Cambria Math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altLang="zh-TW" sz="3200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zh-TW" sz="3200" i="1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/>
                            </a:rPr>
                            <m:t>)</m:t>
                          </m:r>
                        </m:e>
                        <m:sup>
                          <m:r>
                            <a:rPr lang="en-US" altLang="zh-TW" sz="3200" i="1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sz="3200" i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/>
                        </a:rPr>
                        <m:t>+2</m:t>
                      </m:r>
                      <m:sSup>
                        <m:sSupPr>
                          <m:ctrlPr>
                            <a:rPr lang="en-US" altLang="zh-TW" sz="3200" i="1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altLang="zh-TW" sz="32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zh-TW" altLang="en-US" sz="3200" i="1"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altLang="zh-TW" sz="3200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  <m:sup>
                          <m:r>
                            <a:rPr lang="en-US" altLang="zh-TW" sz="3200" i="1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en-US" altLang="zh-TW" sz="3200" i="1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320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a:rPr lang="en-US" altLang="zh-TW" sz="3200" i="1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𝑓</m:t>
                          </m:r>
                          <m:r>
                            <a:rPr lang="en-US" altLang="zh-TW" sz="3200" i="1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altLang="zh-TW" sz="32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3200" i="1">
                                  <a:latin typeface="Cambria Math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altLang="zh-TW" sz="3200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zh-TW" sz="3200" i="1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)</m:t>
                          </m:r>
                        </m:num>
                        <m:den>
                          <m:r>
                            <a:rPr lang="en-US" altLang="zh-TW" sz="3200" i="1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32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3200" i="1">
                                  <a:latin typeface="Cambria Math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altLang="zh-TW" sz="3200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altLang="zh-TW" sz="3200" i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/>
                          <a:ea typeface="Cambria Math"/>
                        </a:rPr>
                        <m:t>−</m:t>
                      </m:r>
                      <m:sSup>
                        <m:sSupPr>
                          <m:ctrlPr>
                            <a:rPr lang="en-US" altLang="zh-TW" sz="3200" i="1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altLang="zh-TW" sz="32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zh-TW" altLang="en-US" sz="3200" i="1"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altLang="zh-TW" sz="3200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  <m:sup>
                          <m:r>
                            <a:rPr lang="en-US" altLang="zh-TW" sz="3200" i="1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4610" y="3352800"/>
                <a:ext cx="6335073" cy="1670329"/>
              </a:xfrm>
              <a:prstGeom prst="rect">
                <a:avLst/>
              </a:prstGeom>
              <a:blipFill rotWithShape="1">
                <a:blip r:embed="rId3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685800" y="2538053"/>
                <a:ext cx="7972695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4000" b="0" i="1" smtClean="0">
                          <a:latin typeface="Cambria Math"/>
                        </a:rPr>
                        <m:t>𝐸</m:t>
                      </m:r>
                      <m:r>
                        <a:rPr lang="en-US" altLang="zh-TW" sz="4000" b="0" i="1" smtClean="0">
                          <a:latin typeface="Cambria Math"/>
                        </a:rPr>
                        <m:t>[</m:t>
                      </m:r>
                      <m:sSup>
                        <m:sSupPr>
                          <m:ctrlPr>
                            <a:rPr lang="en-US" altLang="zh-TW" sz="40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altLang="zh-TW" sz="4000" b="0" i="1" smtClean="0">
                              <a:latin typeface="Cambria Math"/>
                            </a:rPr>
                            <m:t>(</m:t>
                          </m:r>
                          <m:r>
                            <a:rPr lang="en-US" altLang="zh-TW" sz="4000" i="1">
                              <a:latin typeface="Cambria Math"/>
                            </a:rPr>
                            <m:t>𝑓</m:t>
                          </m:r>
                          <m:d>
                            <m:dPr>
                              <m:ctrlPr>
                                <a:rPr lang="en-US" altLang="zh-TW" sz="4000" i="1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40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4000" i="1">
                                      <a:latin typeface="Cambria Math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altLang="zh-TW" sz="4000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sz="4000" i="1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sz="40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40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sz="4000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zh-TW" sz="4000" b="0" i="1" smtClean="0">
                              <a:latin typeface="Cambria Math"/>
                            </a:rPr>
                            <m:t>)</m:t>
                          </m:r>
                        </m:e>
                        <m:sup>
                          <m:r>
                            <a:rPr lang="en-US" altLang="zh-TW" sz="40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sz="4000" b="0" i="1" smtClean="0">
                          <a:latin typeface="Cambria Math"/>
                        </a:rPr>
                        <m:t>]</m:t>
                      </m:r>
                      <m:r>
                        <a:rPr lang="en-US" altLang="zh-TW" sz="4000" i="1">
                          <a:latin typeface="Cambria Math"/>
                        </a:rPr>
                        <m:t>=</m:t>
                      </m:r>
                      <m:r>
                        <a:rPr lang="en-US" altLang="zh-TW" sz="4000" i="1">
                          <a:latin typeface="Cambria Math"/>
                        </a:rPr>
                        <m:t>𝐸</m:t>
                      </m:r>
                      <m:r>
                        <a:rPr lang="en-US" altLang="zh-TW" sz="4000" i="1">
                          <a:latin typeface="Cambria Math"/>
                        </a:rPr>
                        <m:t>[</m:t>
                      </m:r>
                      <m:r>
                        <a:rPr lang="en-US" altLang="zh-TW" sz="4000" i="1">
                          <a:latin typeface="Cambria Math"/>
                        </a:rPr>
                        <m:t>𝑆𝑈𝑅𝐸</m:t>
                      </m:r>
                      <m:r>
                        <a:rPr lang="en-US" altLang="zh-TW" sz="4000" i="1">
                          <a:latin typeface="Cambria Math"/>
                        </a:rPr>
                        <m:t>(</m:t>
                      </m:r>
                      <m:r>
                        <a:rPr lang="en-US" altLang="zh-TW" sz="4000" i="1">
                          <a:latin typeface="Cambria Math"/>
                        </a:rPr>
                        <m:t>𝑓</m:t>
                      </m:r>
                      <m:r>
                        <a:rPr lang="en-US" altLang="zh-TW" sz="4000" i="1">
                          <a:latin typeface="Cambria Math"/>
                        </a:rPr>
                        <m:t>(</m:t>
                      </m:r>
                      <m:r>
                        <a:rPr lang="en-US" altLang="zh-TW" sz="4000" i="1">
                          <a:latin typeface="Cambria Math"/>
                        </a:rPr>
                        <m:t>𝑦</m:t>
                      </m:r>
                      <m:r>
                        <a:rPr lang="en-US" altLang="zh-TW" sz="4000" i="1">
                          <a:latin typeface="Cambria Math"/>
                        </a:rPr>
                        <m:t>))]</m:t>
                      </m:r>
                    </m:oMath>
                  </m:oMathPara>
                </a14:m>
                <a:endParaRPr lang="zh-TW" altLang="en-US" sz="40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2538053"/>
                <a:ext cx="7972695" cy="707886"/>
              </a:xfrm>
              <a:prstGeom prst="rect">
                <a:avLst/>
              </a:prstGeom>
              <a:blipFill rotWithShape="1">
                <a:blip r:embed="rId4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/>
          <p:cNvCxnSpPr>
            <a:stCxn id="7" idx="2"/>
          </p:cNvCxnSpPr>
          <p:nvPr/>
        </p:nvCxnSpPr>
        <p:spPr>
          <a:xfrm flipH="1">
            <a:off x="5316280" y="5023129"/>
            <a:ext cx="609600" cy="539471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28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408" y="4072285"/>
            <a:ext cx="1295399" cy="1295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269" y="4071402"/>
            <a:ext cx="1296282" cy="1296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853" y="4944139"/>
            <a:ext cx="1577232" cy="1577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1245" y="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altLang="zh-TW" sz="4000" b="1" dirty="0" smtClean="0">
                <a:latin typeface="Helvetica" pitchFamily="34" charset="0"/>
                <a:cs typeface="Helvetica" pitchFamily="34" charset="0"/>
              </a:rPr>
              <a:t>Our framework</a:t>
            </a:r>
            <a:endParaRPr lang="zh-TW" altLang="en-US" sz="4000" b="1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24169" y="1368840"/>
            <a:ext cx="1752600" cy="762000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 smtClean="0">
                <a:latin typeface="Helvetica" pitchFamily="34" charset="0"/>
                <a:cs typeface="Helvetica" pitchFamily="34" charset="0"/>
              </a:rPr>
              <a:t>Renderer</a:t>
            </a:r>
            <a:endParaRPr lang="zh-TW" altLang="en-US" sz="2800" dirty="0">
              <a:latin typeface="Helvetica" pitchFamily="34" charset="0"/>
              <a:cs typeface="Helvetica" pitchFamily="34" charset="0"/>
            </a:endParaRPr>
          </a:p>
        </p:txBody>
      </p:sp>
      <p:cxnSp>
        <p:nvCxnSpPr>
          <p:cNvPr id="8" name="Straight Arrow Connector 7"/>
          <p:cNvCxnSpPr>
            <a:stCxn id="5" idx="3"/>
          </p:cNvCxnSpPr>
          <p:nvPr/>
        </p:nvCxnSpPr>
        <p:spPr>
          <a:xfrm>
            <a:off x="1976769" y="1749840"/>
            <a:ext cx="467694" cy="0"/>
          </a:xfrm>
          <a:prstGeom prst="straightConnector1">
            <a:avLst/>
          </a:prstGeom>
          <a:ln w="635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ounded Rectangle 36"/>
          <p:cNvSpPr/>
          <p:nvPr/>
        </p:nvSpPr>
        <p:spPr>
          <a:xfrm>
            <a:off x="6560066" y="4664700"/>
            <a:ext cx="2384573" cy="863896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>
                <a:latin typeface="Helvetica" pitchFamily="34" charset="0"/>
                <a:cs typeface="Helvetica" pitchFamily="34" charset="0"/>
              </a:rPr>
              <a:t>SURE</a:t>
            </a:r>
          </a:p>
          <a:p>
            <a:pPr algn="ctr"/>
            <a:r>
              <a:rPr lang="en-US" altLang="zh-TW" sz="2400" dirty="0" smtClean="0">
                <a:latin typeface="Helvetica" pitchFamily="34" charset="0"/>
                <a:cs typeface="Helvetica" pitchFamily="34" charset="0"/>
              </a:rPr>
              <a:t>MSE Estimator</a:t>
            </a:r>
            <a:endParaRPr lang="zh-TW" altLang="en-US" sz="2400" dirty="0">
              <a:latin typeface="Helvetica" pitchFamily="34" charset="0"/>
              <a:cs typeface="Helvetica" pitchFamily="34" charset="0"/>
            </a:endParaRPr>
          </a:p>
        </p:txBody>
      </p:sp>
      <p:cxnSp>
        <p:nvCxnSpPr>
          <p:cNvPr id="46" name="Straight Arrow Connector 45"/>
          <p:cNvCxnSpPr>
            <a:stCxn id="37" idx="1"/>
            <a:endCxn id="52" idx="3"/>
          </p:cNvCxnSpPr>
          <p:nvPr/>
        </p:nvCxnSpPr>
        <p:spPr>
          <a:xfrm flipH="1">
            <a:off x="6115491" y="5096648"/>
            <a:ext cx="444575" cy="8752"/>
          </a:xfrm>
          <a:prstGeom prst="straightConnector1">
            <a:avLst/>
          </a:prstGeom>
          <a:ln w="63500">
            <a:gradFill flip="none" rotWithShape="1">
              <a:gsLst>
                <a:gs pos="0">
                  <a:schemeClr val="tx2"/>
                </a:gs>
                <a:gs pos="100000">
                  <a:srgbClr val="FF0000"/>
                </a:gs>
              </a:gsLst>
              <a:lin ang="10800000" scaled="1"/>
              <a:tileRect/>
            </a:gra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ounded Rectangle 51"/>
          <p:cNvSpPr/>
          <p:nvPr/>
        </p:nvSpPr>
        <p:spPr>
          <a:xfrm>
            <a:off x="2838889" y="3962400"/>
            <a:ext cx="3276602" cy="2285999"/>
          </a:xfrm>
          <a:prstGeom prst="round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5" name="Rounded Rectangle 54"/>
          <p:cNvSpPr/>
          <p:nvPr/>
        </p:nvSpPr>
        <p:spPr>
          <a:xfrm>
            <a:off x="4598588" y="5430597"/>
            <a:ext cx="1295400" cy="685800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>
                <a:latin typeface="Helvetica" pitchFamily="34" charset="0"/>
                <a:cs typeface="Helvetica" pitchFamily="34" charset="0"/>
              </a:rPr>
              <a:t>Filter</a:t>
            </a:r>
          </a:p>
          <a:p>
            <a:pPr algn="ctr"/>
            <a:r>
              <a:rPr lang="en-US" altLang="zh-TW" sz="2400" dirty="0" smtClean="0">
                <a:latin typeface="Helvetica" pitchFamily="34" charset="0"/>
                <a:cs typeface="Helvetica" pitchFamily="34" charset="0"/>
              </a:rPr>
              <a:t>Scale</a:t>
            </a:r>
            <a:endParaRPr lang="zh-TW" altLang="en-US" sz="24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3069269" y="5430597"/>
            <a:ext cx="1295400" cy="685800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>
                <a:latin typeface="Helvetica" pitchFamily="34" charset="0"/>
                <a:cs typeface="Helvetica" pitchFamily="34" charset="0"/>
              </a:rPr>
              <a:t>Sample</a:t>
            </a:r>
          </a:p>
          <a:p>
            <a:pPr algn="ctr"/>
            <a:r>
              <a:rPr lang="en-US" altLang="zh-TW" sz="2400" dirty="0" smtClean="0">
                <a:latin typeface="Helvetica" pitchFamily="34" charset="0"/>
                <a:cs typeface="Helvetica" pitchFamily="34" charset="0"/>
              </a:rPr>
              <a:t>Density</a:t>
            </a:r>
            <a:endParaRPr lang="zh-TW" altLang="en-US" sz="24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41" name="Flowchart: Decision 40"/>
          <p:cNvSpPr/>
          <p:nvPr/>
        </p:nvSpPr>
        <p:spPr>
          <a:xfrm>
            <a:off x="80629" y="3144970"/>
            <a:ext cx="2039679" cy="1307630"/>
          </a:xfrm>
          <a:prstGeom prst="flowChartDecision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>
                <a:latin typeface="Helvetica" pitchFamily="34" charset="0"/>
                <a:cs typeface="Helvetica" pitchFamily="34" charset="0"/>
              </a:rPr>
              <a:t>Finish?</a:t>
            </a:r>
            <a:endParaRPr lang="zh-TW" altLang="en-US" sz="2400" dirty="0">
              <a:latin typeface="Helvetica" pitchFamily="34" charset="0"/>
              <a:cs typeface="Helvetica" pitchFamily="34" charset="0"/>
            </a:endParaRPr>
          </a:p>
        </p:txBody>
      </p:sp>
      <p:cxnSp>
        <p:nvCxnSpPr>
          <p:cNvPr id="63" name="Straight Arrow Connector 62"/>
          <p:cNvCxnSpPr>
            <a:stCxn id="41" idx="0"/>
            <a:endCxn id="5" idx="2"/>
          </p:cNvCxnSpPr>
          <p:nvPr/>
        </p:nvCxnSpPr>
        <p:spPr>
          <a:xfrm flipV="1">
            <a:off x="1100469" y="2130840"/>
            <a:ext cx="0" cy="1014130"/>
          </a:xfrm>
          <a:prstGeom prst="straightConnector1">
            <a:avLst/>
          </a:prstGeom>
          <a:ln w="635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1257299" y="2450431"/>
            <a:ext cx="83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 smtClean="0">
                <a:latin typeface="Helvetica" pitchFamily="34" charset="0"/>
                <a:cs typeface="Helvetica" pitchFamily="34" charset="0"/>
              </a:rPr>
              <a:t>No</a:t>
            </a:r>
            <a:endParaRPr lang="zh-TW" altLang="en-US" sz="2800" dirty="0">
              <a:latin typeface="Helvetica" pitchFamily="34" charset="0"/>
              <a:cs typeface="Helvetica" pitchFamily="34" charset="0"/>
            </a:endParaRPr>
          </a:p>
        </p:txBody>
      </p:sp>
      <p:cxnSp>
        <p:nvCxnSpPr>
          <p:cNvPr id="67" name="Straight Arrow Connector 66"/>
          <p:cNvCxnSpPr>
            <a:stCxn id="41" idx="2"/>
          </p:cNvCxnSpPr>
          <p:nvPr/>
        </p:nvCxnSpPr>
        <p:spPr>
          <a:xfrm flipH="1">
            <a:off x="1100468" y="4452600"/>
            <a:ext cx="1" cy="424200"/>
          </a:xfrm>
          <a:prstGeom prst="straightConnector1">
            <a:avLst/>
          </a:prstGeom>
          <a:ln w="635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Elbow Connector 75"/>
          <p:cNvCxnSpPr>
            <a:endCxn id="41" idx="3"/>
          </p:cNvCxnSpPr>
          <p:nvPr/>
        </p:nvCxnSpPr>
        <p:spPr>
          <a:xfrm rot="10800000">
            <a:off x="2120309" y="3798785"/>
            <a:ext cx="718581" cy="714400"/>
          </a:xfrm>
          <a:prstGeom prst="bentConnector3">
            <a:avLst>
              <a:gd name="adj1" fmla="val 50000"/>
            </a:avLst>
          </a:prstGeom>
          <a:ln w="47625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99"/>
          <p:cNvSpPr txBox="1"/>
          <p:nvPr/>
        </p:nvSpPr>
        <p:spPr>
          <a:xfrm>
            <a:off x="1293626" y="4358875"/>
            <a:ext cx="83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 smtClean="0">
                <a:latin typeface="Helvetica" pitchFamily="34" charset="0"/>
                <a:cs typeface="Helvetica" pitchFamily="34" charset="0"/>
              </a:rPr>
              <a:t>Yes</a:t>
            </a:r>
            <a:endParaRPr lang="zh-TW" altLang="en-US" sz="28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2666114" y="2687384"/>
            <a:ext cx="1295400" cy="381001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>
                <a:latin typeface="Helvetica" pitchFamily="34" charset="0"/>
                <a:cs typeface="Helvetica" pitchFamily="34" charset="0"/>
              </a:rPr>
              <a:t>Mean</a:t>
            </a:r>
            <a:endParaRPr lang="zh-TW" altLang="en-US" sz="24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4195432" y="2687384"/>
            <a:ext cx="1295400" cy="381001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err="1" smtClean="0">
                <a:latin typeface="Helvetica" pitchFamily="34" charset="0"/>
                <a:cs typeface="Helvetica" pitchFamily="34" charset="0"/>
              </a:rPr>
              <a:t>Var</a:t>
            </a:r>
            <a:endParaRPr lang="zh-TW" altLang="en-US" sz="24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2442830" y="1073897"/>
            <a:ext cx="3276602" cy="2113886"/>
          </a:xfrm>
          <a:prstGeom prst="round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0" name="Rounded Rectangle 49"/>
          <p:cNvSpPr/>
          <p:nvPr/>
        </p:nvSpPr>
        <p:spPr>
          <a:xfrm>
            <a:off x="3382038" y="883395"/>
            <a:ext cx="1295400" cy="381001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>
                <a:latin typeface="Helvetica" pitchFamily="34" charset="0"/>
                <a:cs typeface="Helvetica" pitchFamily="34" charset="0"/>
              </a:rPr>
              <a:t>Color</a:t>
            </a:r>
            <a:endParaRPr lang="zh-TW" altLang="en-US" sz="2400" dirty="0"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104" y="1358758"/>
            <a:ext cx="1296728" cy="1296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786" y="1372882"/>
            <a:ext cx="1296728" cy="1296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8858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0065" y="1872163"/>
            <a:ext cx="1272807" cy="1272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408" y="4072285"/>
            <a:ext cx="1295399" cy="1295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269" y="4071402"/>
            <a:ext cx="1296282" cy="1296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853" y="4944139"/>
            <a:ext cx="1577232" cy="1577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2" name="Straight Arrow Connector 21"/>
          <p:cNvCxnSpPr>
            <a:endCxn id="23" idx="1"/>
          </p:cNvCxnSpPr>
          <p:nvPr/>
        </p:nvCxnSpPr>
        <p:spPr>
          <a:xfrm>
            <a:off x="5719432" y="2682798"/>
            <a:ext cx="687792" cy="0"/>
          </a:xfrm>
          <a:prstGeom prst="straightConnector1">
            <a:avLst/>
          </a:prstGeom>
          <a:ln w="63500">
            <a:gradFill flip="none" rotWithShape="1">
              <a:gsLst>
                <a:gs pos="0">
                  <a:srgbClr val="FF0000"/>
                </a:gs>
                <a:gs pos="100000">
                  <a:schemeClr val="tx2"/>
                </a:gs>
              </a:gsLst>
              <a:lin ang="10800000" scaled="1"/>
              <a:tileRect/>
            </a:gra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1245" y="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altLang="zh-TW" sz="4000" b="1" dirty="0" smtClean="0">
                <a:latin typeface="Helvetica" pitchFamily="34" charset="0"/>
                <a:cs typeface="Helvetica" pitchFamily="34" charset="0"/>
              </a:rPr>
              <a:t>Our framework</a:t>
            </a:r>
            <a:endParaRPr lang="zh-TW" altLang="en-US" sz="4000" b="1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24169" y="1368840"/>
            <a:ext cx="1752600" cy="762000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 smtClean="0">
                <a:latin typeface="Helvetica" pitchFamily="34" charset="0"/>
                <a:cs typeface="Helvetica" pitchFamily="34" charset="0"/>
              </a:rPr>
              <a:t>Renderer</a:t>
            </a:r>
            <a:endParaRPr lang="zh-TW" altLang="en-US" sz="2800" dirty="0">
              <a:latin typeface="Helvetica" pitchFamily="34" charset="0"/>
              <a:cs typeface="Helvetica" pitchFamily="34" charset="0"/>
            </a:endParaRPr>
          </a:p>
        </p:txBody>
      </p:sp>
      <p:cxnSp>
        <p:nvCxnSpPr>
          <p:cNvPr id="8" name="Straight Arrow Connector 7"/>
          <p:cNvCxnSpPr>
            <a:stCxn id="5" idx="3"/>
          </p:cNvCxnSpPr>
          <p:nvPr/>
        </p:nvCxnSpPr>
        <p:spPr>
          <a:xfrm>
            <a:off x="1976769" y="1749840"/>
            <a:ext cx="467694" cy="0"/>
          </a:xfrm>
          <a:prstGeom prst="straightConnector1">
            <a:avLst/>
          </a:prstGeom>
          <a:ln w="635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/>
          <p:cNvSpPr/>
          <p:nvPr/>
        </p:nvSpPr>
        <p:spPr>
          <a:xfrm>
            <a:off x="6407224" y="1570367"/>
            <a:ext cx="2669659" cy="222486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Rounded Rectangle 23"/>
          <p:cNvSpPr/>
          <p:nvPr/>
        </p:nvSpPr>
        <p:spPr>
          <a:xfrm>
            <a:off x="6560065" y="1080978"/>
            <a:ext cx="2384573" cy="668866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>
                <a:latin typeface="Helvetica" pitchFamily="34" charset="0"/>
                <a:cs typeface="Helvetica" pitchFamily="34" charset="0"/>
              </a:rPr>
              <a:t>(Cross Bilateral)</a:t>
            </a:r>
          </a:p>
          <a:p>
            <a:pPr algn="ctr"/>
            <a:r>
              <a:rPr lang="en-US" altLang="zh-TW" sz="2400" dirty="0" err="1" smtClean="0">
                <a:latin typeface="Helvetica" pitchFamily="34" charset="0"/>
                <a:cs typeface="Helvetica" pitchFamily="34" charset="0"/>
              </a:rPr>
              <a:t>Filterbank</a:t>
            </a:r>
            <a:endParaRPr lang="zh-TW" altLang="en-US" sz="24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6560066" y="4664700"/>
            <a:ext cx="2384573" cy="863896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>
                <a:latin typeface="Helvetica" pitchFamily="34" charset="0"/>
                <a:cs typeface="Helvetica" pitchFamily="34" charset="0"/>
              </a:rPr>
              <a:t>SURE</a:t>
            </a:r>
          </a:p>
          <a:p>
            <a:pPr algn="ctr"/>
            <a:r>
              <a:rPr lang="en-US" altLang="zh-TW" sz="2400" dirty="0" smtClean="0">
                <a:latin typeface="Helvetica" pitchFamily="34" charset="0"/>
                <a:cs typeface="Helvetica" pitchFamily="34" charset="0"/>
              </a:rPr>
              <a:t>MSE Estimator</a:t>
            </a:r>
            <a:endParaRPr lang="zh-TW" altLang="en-US" sz="2400" dirty="0">
              <a:latin typeface="Helvetica" pitchFamily="34" charset="0"/>
              <a:cs typeface="Helvetica" pitchFamily="34" charset="0"/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7848600" y="3795229"/>
            <a:ext cx="0" cy="869471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37" idx="1"/>
            <a:endCxn id="52" idx="3"/>
          </p:cNvCxnSpPr>
          <p:nvPr/>
        </p:nvCxnSpPr>
        <p:spPr>
          <a:xfrm flipH="1">
            <a:off x="6115491" y="5096648"/>
            <a:ext cx="444575" cy="8752"/>
          </a:xfrm>
          <a:prstGeom prst="straightConnector1">
            <a:avLst/>
          </a:prstGeom>
          <a:ln w="63500">
            <a:gradFill flip="none" rotWithShape="1">
              <a:gsLst>
                <a:gs pos="0">
                  <a:schemeClr val="tx2"/>
                </a:gs>
                <a:gs pos="100000">
                  <a:srgbClr val="FF0000"/>
                </a:gs>
              </a:gsLst>
              <a:lin ang="10800000" scaled="1"/>
              <a:tileRect/>
            </a:gra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ounded Rectangle 51"/>
          <p:cNvSpPr/>
          <p:nvPr/>
        </p:nvSpPr>
        <p:spPr>
          <a:xfrm>
            <a:off x="2838889" y="3962400"/>
            <a:ext cx="3276602" cy="2285999"/>
          </a:xfrm>
          <a:prstGeom prst="round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5" name="Rounded Rectangle 54"/>
          <p:cNvSpPr/>
          <p:nvPr/>
        </p:nvSpPr>
        <p:spPr>
          <a:xfrm>
            <a:off x="4598588" y="5430597"/>
            <a:ext cx="1295400" cy="685800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>
                <a:latin typeface="Helvetica" pitchFamily="34" charset="0"/>
                <a:cs typeface="Helvetica" pitchFamily="34" charset="0"/>
              </a:rPr>
              <a:t>Filter</a:t>
            </a:r>
          </a:p>
          <a:p>
            <a:pPr algn="ctr"/>
            <a:r>
              <a:rPr lang="en-US" altLang="zh-TW" sz="2400" dirty="0" smtClean="0">
                <a:latin typeface="Helvetica" pitchFamily="34" charset="0"/>
                <a:cs typeface="Helvetica" pitchFamily="34" charset="0"/>
              </a:rPr>
              <a:t>Scale</a:t>
            </a:r>
            <a:endParaRPr lang="zh-TW" altLang="en-US" sz="24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3069269" y="5430597"/>
            <a:ext cx="1295400" cy="685800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>
                <a:latin typeface="Helvetica" pitchFamily="34" charset="0"/>
                <a:cs typeface="Helvetica" pitchFamily="34" charset="0"/>
              </a:rPr>
              <a:t>Sample</a:t>
            </a:r>
          </a:p>
          <a:p>
            <a:pPr algn="ctr"/>
            <a:r>
              <a:rPr lang="en-US" altLang="zh-TW" sz="2400" dirty="0" smtClean="0">
                <a:latin typeface="Helvetica" pitchFamily="34" charset="0"/>
                <a:cs typeface="Helvetica" pitchFamily="34" charset="0"/>
              </a:rPr>
              <a:t>Density</a:t>
            </a:r>
            <a:endParaRPr lang="zh-TW" altLang="en-US" sz="24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41" name="Flowchart: Decision 40"/>
          <p:cNvSpPr/>
          <p:nvPr/>
        </p:nvSpPr>
        <p:spPr>
          <a:xfrm>
            <a:off x="80629" y="3144970"/>
            <a:ext cx="2039679" cy="1307630"/>
          </a:xfrm>
          <a:prstGeom prst="flowChartDecision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>
                <a:latin typeface="Helvetica" pitchFamily="34" charset="0"/>
                <a:cs typeface="Helvetica" pitchFamily="34" charset="0"/>
              </a:rPr>
              <a:t>Finish?</a:t>
            </a:r>
            <a:endParaRPr lang="zh-TW" altLang="en-US" sz="2400" dirty="0">
              <a:latin typeface="Helvetica" pitchFamily="34" charset="0"/>
              <a:cs typeface="Helvetica" pitchFamily="34" charset="0"/>
            </a:endParaRPr>
          </a:p>
        </p:txBody>
      </p:sp>
      <p:cxnSp>
        <p:nvCxnSpPr>
          <p:cNvPr id="63" name="Straight Arrow Connector 62"/>
          <p:cNvCxnSpPr>
            <a:stCxn id="41" idx="0"/>
            <a:endCxn id="5" idx="2"/>
          </p:cNvCxnSpPr>
          <p:nvPr/>
        </p:nvCxnSpPr>
        <p:spPr>
          <a:xfrm flipV="1">
            <a:off x="1100469" y="2130840"/>
            <a:ext cx="0" cy="1014130"/>
          </a:xfrm>
          <a:prstGeom prst="straightConnector1">
            <a:avLst/>
          </a:prstGeom>
          <a:ln w="635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1257299" y="2450431"/>
            <a:ext cx="83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 smtClean="0">
                <a:latin typeface="Helvetica" pitchFamily="34" charset="0"/>
                <a:cs typeface="Helvetica" pitchFamily="34" charset="0"/>
              </a:rPr>
              <a:t>No</a:t>
            </a:r>
            <a:endParaRPr lang="zh-TW" altLang="en-US" sz="2800" dirty="0">
              <a:latin typeface="Helvetica" pitchFamily="34" charset="0"/>
              <a:cs typeface="Helvetica" pitchFamily="34" charset="0"/>
            </a:endParaRPr>
          </a:p>
        </p:txBody>
      </p:sp>
      <p:cxnSp>
        <p:nvCxnSpPr>
          <p:cNvPr id="67" name="Straight Arrow Connector 66"/>
          <p:cNvCxnSpPr>
            <a:stCxn id="41" idx="2"/>
          </p:cNvCxnSpPr>
          <p:nvPr/>
        </p:nvCxnSpPr>
        <p:spPr>
          <a:xfrm flipH="1">
            <a:off x="1100468" y="4452600"/>
            <a:ext cx="1" cy="424200"/>
          </a:xfrm>
          <a:prstGeom prst="straightConnector1">
            <a:avLst/>
          </a:prstGeom>
          <a:ln w="635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Elbow Connector 75"/>
          <p:cNvCxnSpPr>
            <a:endCxn id="41" idx="3"/>
          </p:cNvCxnSpPr>
          <p:nvPr/>
        </p:nvCxnSpPr>
        <p:spPr>
          <a:xfrm rot="10800000">
            <a:off x="2120309" y="3798785"/>
            <a:ext cx="718581" cy="714400"/>
          </a:xfrm>
          <a:prstGeom prst="bentConnector3">
            <a:avLst>
              <a:gd name="adj1" fmla="val 50000"/>
            </a:avLst>
          </a:prstGeom>
          <a:ln w="47625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99"/>
          <p:cNvSpPr txBox="1"/>
          <p:nvPr/>
        </p:nvSpPr>
        <p:spPr>
          <a:xfrm>
            <a:off x="1293626" y="4358875"/>
            <a:ext cx="83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 smtClean="0">
                <a:latin typeface="Helvetica" pitchFamily="34" charset="0"/>
                <a:cs typeface="Helvetica" pitchFamily="34" charset="0"/>
              </a:rPr>
              <a:t>Yes</a:t>
            </a:r>
            <a:endParaRPr lang="zh-TW" altLang="en-US" sz="2800" dirty="0"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2297" y="2092665"/>
            <a:ext cx="1272805" cy="1272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802" y="2337249"/>
            <a:ext cx="1272804" cy="1272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Rounded Rectangle 43"/>
          <p:cNvSpPr/>
          <p:nvPr/>
        </p:nvSpPr>
        <p:spPr>
          <a:xfrm>
            <a:off x="2666114" y="2687384"/>
            <a:ext cx="1295400" cy="381001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>
                <a:latin typeface="Helvetica" pitchFamily="34" charset="0"/>
                <a:cs typeface="Helvetica" pitchFamily="34" charset="0"/>
              </a:rPr>
              <a:t>Mean</a:t>
            </a:r>
            <a:endParaRPr lang="zh-TW" altLang="en-US" sz="24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4195432" y="2687384"/>
            <a:ext cx="1295400" cy="381001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err="1" smtClean="0">
                <a:latin typeface="Helvetica" pitchFamily="34" charset="0"/>
                <a:cs typeface="Helvetica" pitchFamily="34" charset="0"/>
              </a:rPr>
              <a:t>Var</a:t>
            </a:r>
            <a:endParaRPr lang="zh-TW" altLang="en-US" sz="24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2442830" y="1073897"/>
            <a:ext cx="3276602" cy="2113886"/>
          </a:xfrm>
          <a:prstGeom prst="round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0" name="Rounded Rectangle 49"/>
          <p:cNvSpPr/>
          <p:nvPr/>
        </p:nvSpPr>
        <p:spPr>
          <a:xfrm>
            <a:off x="3382038" y="883395"/>
            <a:ext cx="1295400" cy="381001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>
                <a:latin typeface="Helvetica" pitchFamily="34" charset="0"/>
                <a:cs typeface="Helvetica" pitchFamily="34" charset="0"/>
              </a:rPr>
              <a:t>Color</a:t>
            </a:r>
            <a:endParaRPr lang="zh-TW" altLang="en-US" sz="2400" dirty="0"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104" y="1358758"/>
            <a:ext cx="1296728" cy="1296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786" y="1372882"/>
            <a:ext cx="1296728" cy="1296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6548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0065" y="1872163"/>
            <a:ext cx="1272807" cy="1272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408" y="4072285"/>
            <a:ext cx="1295399" cy="1295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269" y="4071402"/>
            <a:ext cx="1296282" cy="1296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853" y="4944139"/>
            <a:ext cx="1577232" cy="1577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2" name="Straight Arrow Connector 21"/>
          <p:cNvCxnSpPr>
            <a:endCxn id="23" idx="1"/>
          </p:cNvCxnSpPr>
          <p:nvPr/>
        </p:nvCxnSpPr>
        <p:spPr>
          <a:xfrm flipV="1">
            <a:off x="5668039" y="2682798"/>
            <a:ext cx="739185" cy="11668"/>
          </a:xfrm>
          <a:prstGeom prst="straightConnector1">
            <a:avLst/>
          </a:prstGeom>
          <a:ln w="63500">
            <a:gradFill flip="none" rotWithShape="1">
              <a:gsLst>
                <a:gs pos="0">
                  <a:srgbClr val="FF0000"/>
                </a:gs>
                <a:gs pos="100000">
                  <a:schemeClr val="tx2"/>
                </a:gs>
              </a:gsLst>
              <a:lin ang="10800000" scaled="1"/>
              <a:tileRect/>
            </a:gra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1245" y="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altLang="zh-TW" sz="4000" b="1" dirty="0" smtClean="0">
                <a:latin typeface="Helvetica" pitchFamily="34" charset="0"/>
                <a:cs typeface="Helvetica" pitchFamily="34" charset="0"/>
              </a:rPr>
              <a:t>Our framework</a:t>
            </a:r>
            <a:endParaRPr lang="zh-TW" altLang="en-US" sz="4000" b="1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24169" y="1368840"/>
            <a:ext cx="1752600" cy="762000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 smtClean="0">
                <a:latin typeface="Helvetica" pitchFamily="34" charset="0"/>
                <a:cs typeface="Helvetica" pitchFamily="34" charset="0"/>
              </a:rPr>
              <a:t>Renderer</a:t>
            </a:r>
            <a:endParaRPr lang="zh-TW" altLang="en-US" sz="2800" dirty="0">
              <a:latin typeface="Helvetica" pitchFamily="34" charset="0"/>
              <a:cs typeface="Helvetica" pitchFamily="34" charset="0"/>
            </a:endParaRPr>
          </a:p>
        </p:txBody>
      </p:sp>
      <p:cxnSp>
        <p:nvCxnSpPr>
          <p:cNvPr id="8" name="Straight Arrow Connector 7"/>
          <p:cNvCxnSpPr>
            <a:stCxn id="5" idx="3"/>
          </p:cNvCxnSpPr>
          <p:nvPr/>
        </p:nvCxnSpPr>
        <p:spPr>
          <a:xfrm>
            <a:off x="1976769" y="1749840"/>
            <a:ext cx="467694" cy="0"/>
          </a:xfrm>
          <a:prstGeom prst="straightConnector1">
            <a:avLst/>
          </a:prstGeom>
          <a:ln w="635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236" y="1368842"/>
            <a:ext cx="1295400" cy="1293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5554" y="1368840"/>
            <a:ext cx="1295400" cy="1293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2626236" y="2694466"/>
            <a:ext cx="1295400" cy="381001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>
                <a:latin typeface="Helvetica" pitchFamily="34" charset="0"/>
                <a:cs typeface="Helvetica" pitchFamily="34" charset="0"/>
              </a:rPr>
              <a:t>Mean</a:t>
            </a:r>
            <a:endParaRPr lang="zh-TW" altLang="en-US" sz="24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155554" y="2694466"/>
            <a:ext cx="1295400" cy="381001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err="1" smtClean="0">
                <a:latin typeface="Helvetica" pitchFamily="34" charset="0"/>
                <a:cs typeface="Helvetica" pitchFamily="34" charset="0"/>
              </a:rPr>
              <a:t>Var</a:t>
            </a:r>
            <a:endParaRPr lang="zh-TW" altLang="en-US" sz="24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402952" y="1080979"/>
            <a:ext cx="3276602" cy="2113886"/>
          </a:xfrm>
          <a:prstGeom prst="round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Rounded Rectangle 9"/>
          <p:cNvSpPr/>
          <p:nvPr/>
        </p:nvSpPr>
        <p:spPr>
          <a:xfrm>
            <a:off x="3342160" y="890477"/>
            <a:ext cx="1295400" cy="381001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>
                <a:latin typeface="Helvetica" pitchFamily="34" charset="0"/>
                <a:cs typeface="Helvetica" pitchFamily="34" charset="0"/>
              </a:rPr>
              <a:t>Color</a:t>
            </a:r>
            <a:endParaRPr lang="zh-TW" altLang="en-US" sz="24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6407224" y="1570367"/>
            <a:ext cx="2669659" cy="222486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Rounded Rectangle 23"/>
          <p:cNvSpPr/>
          <p:nvPr/>
        </p:nvSpPr>
        <p:spPr>
          <a:xfrm>
            <a:off x="6560065" y="1080978"/>
            <a:ext cx="2384573" cy="668866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>
                <a:latin typeface="Helvetica" pitchFamily="34" charset="0"/>
                <a:cs typeface="Helvetica" pitchFamily="34" charset="0"/>
              </a:rPr>
              <a:t>(Cross Bilateral)</a:t>
            </a:r>
          </a:p>
          <a:p>
            <a:pPr algn="ctr"/>
            <a:r>
              <a:rPr lang="en-US" altLang="zh-TW" sz="2400" dirty="0" err="1" smtClean="0">
                <a:latin typeface="Helvetica" pitchFamily="34" charset="0"/>
                <a:cs typeface="Helvetica" pitchFamily="34" charset="0"/>
              </a:rPr>
              <a:t>Filterbank</a:t>
            </a:r>
            <a:endParaRPr lang="zh-TW" altLang="en-US" sz="24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6560066" y="4664700"/>
            <a:ext cx="2384573" cy="863896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>
                <a:latin typeface="Helvetica" pitchFamily="34" charset="0"/>
                <a:cs typeface="Helvetica" pitchFamily="34" charset="0"/>
              </a:rPr>
              <a:t>SURE</a:t>
            </a:r>
          </a:p>
          <a:p>
            <a:pPr algn="ctr"/>
            <a:r>
              <a:rPr lang="en-US" altLang="zh-TW" sz="2400" dirty="0" smtClean="0">
                <a:latin typeface="Helvetica" pitchFamily="34" charset="0"/>
                <a:cs typeface="Helvetica" pitchFamily="34" charset="0"/>
              </a:rPr>
              <a:t>MSE Estimator</a:t>
            </a:r>
            <a:endParaRPr lang="zh-TW" altLang="en-US" sz="2400" dirty="0">
              <a:latin typeface="Helvetica" pitchFamily="34" charset="0"/>
              <a:cs typeface="Helvetica" pitchFamily="34" charset="0"/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7848600" y="3795229"/>
            <a:ext cx="0" cy="869471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37" idx="1"/>
            <a:endCxn id="52" idx="3"/>
          </p:cNvCxnSpPr>
          <p:nvPr/>
        </p:nvCxnSpPr>
        <p:spPr>
          <a:xfrm flipH="1">
            <a:off x="6115491" y="5096648"/>
            <a:ext cx="444575" cy="8752"/>
          </a:xfrm>
          <a:prstGeom prst="straightConnector1">
            <a:avLst/>
          </a:prstGeom>
          <a:ln w="63500">
            <a:gradFill flip="none" rotWithShape="1">
              <a:gsLst>
                <a:gs pos="0">
                  <a:schemeClr val="tx2"/>
                </a:gs>
                <a:gs pos="100000">
                  <a:srgbClr val="FF0000"/>
                </a:gs>
              </a:gsLst>
              <a:lin ang="10800000" scaled="1"/>
              <a:tileRect/>
            </a:gra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ounded Rectangle 51"/>
          <p:cNvSpPr/>
          <p:nvPr/>
        </p:nvSpPr>
        <p:spPr>
          <a:xfrm>
            <a:off x="2838889" y="3962400"/>
            <a:ext cx="3276602" cy="2285999"/>
          </a:xfrm>
          <a:prstGeom prst="round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5" name="Rounded Rectangle 54"/>
          <p:cNvSpPr/>
          <p:nvPr/>
        </p:nvSpPr>
        <p:spPr>
          <a:xfrm>
            <a:off x="4598588" y="5430597"/>
            <a:ext cx="1295400" cy="685800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>
                <a:latin typeface="Helvetica" pitchFamily="34" charset="0"/>
                <a:cs typeface="Helvetica" pitchFamily="34" charset="0"/>
              </a:rPr>
              <a:t>Filter</a:t>
            </a:r>
          </a:p>
          <a:p>
            <a:pPr algn="ctr"/>
            <a:r>
              <a:rPr lang="en-US" altLang="zh-TW" sz="2400" dirty="0" smtClean="0">
                <a:latin typeface="Helvetica" pitchFamily="34" charset="0"/>
                <a:cs typeface="Helvetica" pitchFamily="34" charset="0"/>
              </a:rPr>
              <a:t>Scale</a:t>
            </a:r>
            <a:endParaRPr lang="zh-TW" altLang="en-US" sz="24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3069269" y="5430597"/>
            <a:ext cx="1295400" cy="685800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>
                <a:latin typeface="Helvetica" pitchFamily="34" charset="0"/>
                <a:cs typeface="Helvetica" pitchFamily="34" charset="0"/>
              </a:rPr>
              <a:t>Sample</a:t>
            </a:r>
          </a:p>
          <a:p>
            <a:pPr algn="ctr"/>
            <a:r>
              <a:rPr lang="en-US" altLang="zh-TW" sz="2400" dirty="0" smtClean="0">
                <a:latin typeface="Helvetica" pitchFamily="34" charset="0"/>
                <a:cs typeface="Helvetica" pitchFamily="34" charset="0"/>
              </a:rPr>
              <a:t>Density</a:t>
            </a:r>
            <a:endParaRPr lang="zh-TW" altLang="en-US" sz="24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41" name="Flowchart: Decision 40"/>
          <p:cNvSpPr/>
          <p:nvPr/>
        </p:nvSpPr>
        <p:spPr>
          <a:xfrm>
            <a:off x="80629" y="3144970"/>
            <a:ext cx="2039679" cy="1307630"/>
          </a:xfrm>
          <a:prstGeom prst="flowChartDecision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>
                <a:latin typeface="Helvetica" pitchFamily="34" charset="0"/>
                <a:cs typeface="Helvetica" pitchFamily="34" charset="0"/>
              </a:rPr>
              <a:t>Finish?</a:t>
            </a:r>
            <a:endParaRPr lang="zh-TW" altLang="en-US" sz="2400" dirty="0">
              <a:latin typeface="Helvetica" pitchFamily="34" charset="0"/>
              <a:cs typeface="Helvetica" pitchFamily="34" charset="0"/>
            </a:endParaRPr>
          </a:p>
        </p:txBody>
      </p:sp>
      <p:cxnSp>
        <p:nvCxnSpPr>
          <p:cNvPr id="63" name="Straight Arrow Connector 62"/>
          <p:cNvCxnSpPr>
            <a:stCxn id="41" idx="0"/>
            <a:endCxn id="5" idx="2"/>
          </p:cNvCxnSpPr>
          <p:nvPr/>
        </p:nvCxnSpPr>
        <p:spPr>
          <a:xfrm flipV="1">
            <a:off x="1100469" y="2130840"/>
            <a:ext cx="0" cy="1014130"/>
          </a:xfrm>
          <a:prstGeom prst="straightConnector1">
            <a:avLst/>
          </a:prstGeom>
          <a:ln w="635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1257299" y="2450431"/>
            <a:ext cx="83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 smtClean="0">
                <a:latin typeface="Helvetica" pitchFamily="34" charset="0"/>
                <a:cs typeface="Helvetica" pitchFamily="34" charset="0"/>
              </a:rPr>
              <a:t>No</a:t>
            </a:r>
            <a:endParaRPr lang="zh-TW" altLang="en-US" sz="2800" dirty="0">
              <a:latin typeface="Helvetica" pitchFamily="34" charset="0"/>
              <a:cs typeface="Helvetica" pitchFamily="34" charset="0"/>
            </a:endParaRPr>
          </a:p>
        </p:txBody>
      </p:sp>
      <p:cxnSp>
        <p:nvCxnSpPr>
          <p:cNvPr id="67" name="Straight Arrow Connector 66"/>
          <p:cNvCxnSpPr>
            <a:stCxn id="41" idx="2"/>
          </p:cNvCxnSpPr>
          <p:nvPr/>
        </p:nvCxnSpPr>
        <p:spPr>
          <a:xfrm flipH="1">
            <a:off x="1100468" y="4452600"/>
            <a:ext cx="1" cy="424200"/>
          </a:xfrm>
          <a:prstGeom prst="straightConnector1">
            <a:avLst/>
          </a:prstGeom>
          <a:ln w="635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Elbow Connector 75"/>
          <p:cNvCxnSpPr>
            <a:endCxn id="41" idx="3"/>
          </p:cNvCxnSpPr>
          <p:nvPr/>
        </p:nvCxnSpPr>
        <p:spPr>
          <a:xfrm rot="10800000">
            <a:off x="2120309" y="3798785"/>
            <a:ext cx="718581" cy="714400"/>
          </a:xfrm>
          <a:prstGeom prst="bentConnector3">
            <a:avLst>
              <a:gd name="adj1" fmla="val 50000"/>
            </a:avLst>
          </a:prstGeom>
          <a:ln w="47625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99"/>
          <p:cNvSpPr txBox="1"/>
          <p:nvPr/>
        </p:nvSpPr>
        <p:spPr>
          <a:xfrm>
            <a:off x="1293626" y="4358875"/>
            <a:ext cx="83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 smtClean="0">
                <a:latin typeface="Helvetica" pitchFamily="34" charset="0"/>
                <a:cs typeface="Helvetica" pitchFamily="34" charset="0"/>
              </a:rPr>
              <a:t>Yes</a:t>
            </a:r>
            <a:endParaRPr lang="zh-TW" altLang="en-US" sz="28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2663448" y="1423877"/>
            <a:ext cx="3276602" cy="2374907"/>
          </a:xfrm>
          <a:prstGeom prst="roundRect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Rounded Rectangle 38"/>
          <p:cNvSpPr/>
          <p:nvPr/>
        </p:nvSpPr>
        <p:spPr>
          <a:xfrm>
            <a:off x="2895600" y="1233376"/>
            <a:ext cx="2895600" cy="381001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>
                <a:latin typeface="Helvetica" pitchFamily="34" charset="0"/>
                <a:cs typeface="Helvetica" pitchFamily="34" charset="0"/>
              </a:rPr>
              <a:t>Scene Features</a:t>
            </a:r>
            <a:endParaRPr lang="zh-TW" altLang="en-US" sz="2400" dirty="0"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593" y="1616925"/>
            <a:ext cx="1263275" cy="1261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5554" y="1616925"/>
            <a:ext cx="1293630" cy="1293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Rounded Rectangle 42"/>
          <p:cNvSpPr/>
          <p:nvPr/>
        </p:nvSpPr>
        <p:spPr>
          <a:xfrm>
            <a:off x="4323013" y="3277334"/>
            <a:ext cx="1295400" cy="381001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err="1" smtClean="0">
                <a:latin typeface="Helvetica" pitchFamily="34" charset="0"/>
                <a:cs typeface="Helvetica" pitchFamily="34" charset="0"/>
              </a:rPr>
              <a:t>Var</a:t>
            </a:r>
            <a:endParaRPr lang="zh-TW" altLang="en-US" sz="2400" dirty="0"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1" y="1778185"/>
            <a:ext cx="1259953" cy="1252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749" y="1779020"/>
            <a:ext cx="1284105" cy="1288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4823" y="1937447"/>
            <a:ext cx="1259953" cy="1257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" name="Rounded Rectangle 41"/>
          <p:cNvSpPr/>
          <p:nvPr/>
        </p:nvSpPr>
        <p:spPr>
          <a:xfrm>
            <a:off x="2860154" y="3277335"/>
            <a:ext cx="1295400" cy="381001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>
                <a:latin typeface="Helvetica" pitchFamily="34" charset="0"/>
                <a:cs typeface="Helvetica" pitchFamily="34" charset="0"/>
              </a:rPr>
              <a:t>Mean</a:t>
            </a:r>
            <a:endParaRPr lang="zh-TW" altLang="en-US" sz="2400" dirty="0"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591" y="1983258"/>
            <a:ext cx="1229609" cy="1229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2297" y="2092665"/>
            <a:ext cx="1272805" cy="1272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802" y="2337249"/>
            <a:ext cx="1272804" cy="1272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3367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884" y="1676400"/>
            <a:ext cx="4343400" cy="363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7084" y="5314950"/>
            <a:ext cx="434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 smtClean="0">
                <a:latin typeface="Helvetica" pitchFamily="34" charset="0"/>
                <a:cs typeface="Helvetica" pitchFamily="34" charset="0"/>
              </a:rPr>
              <a:t>68 samples per pixel</a:t>
            </a:r>
          </a:p>
          <a:p>
            <a:pPr algn="ctr"/>
            <a:r>
              <a:rPr lang="en-US" altLang="zh-TW" sz="2800" dirty="0" smtClean="0">
                <a:latin typeface="Helvetica" pitchFamily="34" charset="0"/>
                <a:cs typeface="Helvetica" pitchFamily="34" charset="0"/>
              </a:rPr>
              <a:t>~890 seconds</a:t>
            </a:r>
            <a:endParaRPr lang="zh-TW" altLang="en-US" sz="28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42884" y="5314950"/>
            <a:ext cx="434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 smtClean="0">
                <a:latin typeface="Helvetica" pitchFamily="34" charset="0"/>
                <a:cs typeface="Helvetica" pitchFamily="34" charset="0"/>
              </a:rPr>
              <a:t>8192 samples per pixel</a:t>
            </a:r>
          </a:p>
          <a:p>
            <a:pPr algn="ctr"/>
            <a:r>
              <a:rPr lang="en-US" altLang="zh-TW" sz="2800" dirty="0" smtClean="0">
                <a:latin typeface="Helvetica" pitchFamily="34" charset="0"/>
                <a:cs typeface="Helvetica" pitchFamily="34" charset="0"/>
              </a:rPr>
              <a:t>~</a:t>
            </a:r>
            <a:r>
              <a:rPr lang="en-US" altLang="zh-TW" sz="2800" dirty="0">
                <a:latin typeface="Helvetica" pitchFamily="34" charset="0"/>
                <a:cs typeface="Helvetica" pitchFamily="34" charset="0"/>
              </a:rPr>
              <a:t>1</a:t>
            </a:r>
            <a:r>
              <a:rPr lang="en-US" altLang="zh-TW" sz="2800" dirty="0" smtClean="0">
                <a:latin typeface="Helvetica" pitchFamily="34" charset="0"/>
                <a:cs typeface="Helvetica" pitchFamily="34" charset="0"/>
              </a:rPr>
              <a:t> day 4 hours</a:t>
            </a:r>
            <a:endParaRPr lang="zh-TW" altLang="en-US" sz="2800" dirty="0"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84" y="1676400"/>
            <a:ext cx="4343400" cy="363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195" y="76200"/>
            <a:ext cx="19304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zh-TW" sz="4000" b="1" dirty="0">
                <a:latin typeface="Helvetica" pitchFamily="34" charset="0"/>
              </a:rPr>
              <a:t>Noise of Monte Carlo</a:t>
            </a:r>
            <a:endParaRPr lang="zh-TW" altLang="en-US" sz="4000" dirty="0"/>
          </a:p>
        </p:txBody>
      </p:sp>
    </p:spTree>
    <p:extLst>
      <p:ext uri="{BB962C8B-B14F-4D97-AF65-F5344CB8AC3E}">
        <p14:creationId xmlns:p14="http://schemas.microsoft.com/office/powerpoint/2010/main" val="1049913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000" b="1" dirty="0" smtClean="0">
                <a:latin typeface="Helvetica" pitchFamily="34" charset="0"/>
              </a:rPr>
              <a:t>Variance of the error estimator</a:t>
            </a:r>
            <a:endParaRPr lang="en-US" sz="4000" b="1" dirty="0">
              <a:latin typeface="Helvetica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2800" i="1">
                        <a:latin typeface="Cambria Math"/>
                      </a:rPr>
                      <m:t>𝑆𝑈𝑅𝐸</m:t>
                    </m:r>
                    <m:d>
                      <m:dPr>
                        <m:ctrlPr>
                          <a:rPr lang="en-US" altLang="zh-TW" sz="28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altLang="zh-TW" sz="2800" i="1">
                            <a:latin typeface="Cambria Math"/>
                          </a:rPr>
                          <m:t>𝑓</m:t>
                        </m:r>
                        <m:d>
                          <m:dPr>
                            <m:ctrlPr>
                              <a:rPr lang="en-US" altLang="zh-TW" sz="2800" i="1">
                                <a:latin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sz="28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800" i="1">
                                    <a:latin typeface="Cambria Math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altLang="zh-TW" sz="2800" i="1">
                                    <a:latin typeface="Cambria Math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US" sz="28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Helvetica" pitchFamily="34" charset="0"/>
                  </a:rPr>
                  <a:t> has its own variance!</a:t>
                </a:r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 cstate="print"/>
                <a:stretch>
                  <a:fillRect t="-94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588210"/>
            <a:ext cx="3124200" cy="234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0240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zh-TW" sz="4000" b="1" dirty="0">
                <a:latin typeface="Helvetica" pitchFamily="34" charset="0"/>
              </a:rPr>
              <a:t>Variance of the error estimator</a:t>
            </a:r>
            <a:endParaRPr lang="en-US" sz="4000" b="1" dirty="0">
              <a:latin typeface="Helvetica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2800" i="1">
                        <a:latin typeface="Cambria Math"/>
                      </a:rPr>
                      <m:t>𝑆𝑈𝑅𝐸</m:t>
                    </m:r>
                    <m:d>
                      <m:dPr>
                        <m:ctrlPr>
                          <a:rPr lang="en-US" altLang="zh-TW" sz="28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altLang="zh-TW" sz="2800" i="1">
                            <a:latin typeface="Cambria Math"/>
                          </a:rPr>
                          <m:t>𝑓</m:t>
                        </m:r>
                        <m:d>
                          <m:dPr>
                            <m:ctrlPr>
                              <a:rPr lang="en-US" altLang="zh-TW" sz="2800" i="1">
                                <a:latin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sz="28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800" i="1">
                                    <a:latin typeface="Cambria Math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altLang="zh-TW" sz="2800" i="1">
                                    <a:latin typeface="Cambria Math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US" altLang="zh-TW" sz="28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Helvetica" pitchFamily="34" charset="0"/>
                  </a:rPr>
                  <a:t> has its own variance!</a:t>
                </a:r>
              </a:p>
              <a:p>
                <a:r>
                  <a:rPr lang="en-US" sz="28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Helvetica" pitchFamily="34" charset="0"/>
                  </a:rPr>
                  <a:t>We need to filter the estimated error.</a:t>
                </a:r>
              </a:p>
              <a:p>
                <a:pPr lvl="1"/>
                <a:r>
                  <a:rPr lang="en-US" sz="24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Helvetica" pitchFamily="34" charset="0"/>
                  </a:rPr>
                  <a:t>We use a fixed size cross bilateral filter to filter the estimated error.</a:t>
                </a:r>
                <a:endParaRPr 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Helvetica" pitchFamily="34" charset="0"/>
                </a:endParaRPr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 cstate="print"/>
                <a:stretch>
                  <a:fillRect l="-1259" t="-94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588210"/>
            <a:ext cx="3124200" cy="234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588210"/>
            <a:ext cx="3124200" cy="234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19200" y="5931360"/>
            <a:ext cx="304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 smtClean="0">
                <a:latin typeface="Helvetica" pitchFamily="34" charset="0"/>
                <a:cs typeface="Helvetica" pitchFamily="34" charset="0"/>
              </a:rPr>
              <a:t>Before Filter</a:t>
            </a:r>
            <a:endParaRPr lang="zh-TW" altLang="en-US" sz="28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67300" y="5931360"/>
            <a:ext cx="304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 smtClean="0">
                <a:latin typeface="Helvetica" pitchFamily="34" charset="0"/>
                <a:cs typeface="Helvetica" pitchFamily="34" charset="0"/>
              </a:rPr>
              <a:t>After Filter</a:t>
            </a:r>
            <a:endParaRPr lang="zh-TW" altLang="en-US" sz="2800" dirty="0">
              <a:latin typeface="Helvetica" pitchFamily="34" charset="0"/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097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smtClean="0">
                <a:latin typeface="Helvetica" pitchFamily="34" charset="0"/>
              </a:rPr>
              <a:t>Results</a:t>
            </a:r>
            <a:endParaRPr lang="en-US" sz="4000" b="1" dirty="0"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919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781174"/>
            <a:ext cx="19812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000" b="1" dirty="0" smtClean="0">
                <a:latin typeface="Helvetica" pitchFamily="34" charset="0"/>
              </a:rPr>
              <a:t>Results</a:t>
            </a:r>
            <a:endParaRPr lang="en-US" sz="4000" b="1" dirty="0">
              <a:latin typeface="Helvetic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28777" y="609600"/>
            <a:ext cx="662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 smtClean="0">
                <a:latin typeface="Helvetica" pitchFamily="34" charset="0"/>
                <a:cs typeface="Helvetica" pitchFamily="34" charset="0"/>
              </a:rPr>
              <a:t>Monte Carlo – 82 </a:t>
            </a:r>
            <a:r>
              <a:rPr lang="en-US" altLang="zh-TW" sz="2800" dirty="0" err="1" smtClean="0">
                <a:latin typeface="Helvetica" pitchFamily="34" charset="0"/>
                <a:cs typeface="Helvetica" pitchFamily="34" charset="0"/>
              </a:rPr>
              <a:t>spp</a:t>
            </a:r>
            <a:r>
              <a:rPr lang="en-US" altLang="zh-TW" sz="2800" dirty="0" smtClean="0">
                <a:latin typeface="Helvetica" pitchFamily="34" charset="0"/>
                <a:cs typeface="Helvetica" pitchFamily="34" charset="0"/>
              </a:rPr>
              <a:t> (60sec)</a:t>
            </a:r>
            <a:endParaRPr lang="zh-TW" altLang="en-US" sz="2800" dirty="0"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5125" name="Picture 5" descr="E:\Document\Our\sbf\sbf_new\images\town\m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19199"/>
            <a:ext cx="6781800" cy="5086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038600"/>
            <a:ext cx="19812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0201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19199"/>
            <a:ext cx="6781800" cy="508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781174"/>
            <a:ext cx="19812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000" b="1" dirty="0" smtClean="0">
                <a:latin typeface="Helvetica" pitchFamily="34" charset="0"/>
              </a:rPr>
              <a:t>Results</a:t>
            </a:r>
            <a:endParaRPr lang="en-US" sz="4000" b="1" dirty="0">
              <a:latin typeface="Helvetic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43200" y="609600"/>
            <a:ext cx="571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 smtClean="0">
                <a:latin typeface="Helvetica" pitchFamily="34" charset="0"/>
                <a:cs typeface="Helvetica" pitchFamily="34" charset="0"/>
              </a:rPr>
              <a:t>Our – 40 </a:t>
            </a:r>
            <a:r>
              <a:rPr lang="en-US" altLang="zh-TW" sz="2800" dirty="0" err="1" smtClean="0">
                <a:latin typeface="Helvetica" pitchFamily="34" charset="0"/>
                <a:cs typeface="Helvetica" pitchFamily="34" charset="0"/>
              </a:rPr>
              <a:t>spp</a:t>
            </a:r>
            <a:r>
              <a:rPr lang="en-US" altLang="zh-TW" sz="2800" dirty="0" smtClean="0">
                <a:latin typeface="Helvetica" pitchFamily="34" charset="0"/>
                <a:cs typeface="Helvetica" pitchFamily="34" charset="0"/>
              </a:rPr>
              <a:t> (60 sec)</a:t>
            </a:r>
            <a:endParaRPr lang="zh-TW" altLang="en-US" sz="2800" dirty="0"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038600"/>
            <a:ext cx="19812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979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000" b="1" dirty="0" smtClean="0">
                <a:latin typeface="Helvetica" pitchFamily="34" charset="0"/>
              </a:rPr>
              <a:t>Results</a:t>
            </a:r>
            <a:endParaRPr lang="en-US" sz="4000" b="1" dirty="0">
              <a:latin typeface="Helvetica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Compare with GEM [</a:t>
            </a:r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Rousselle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 et al. 2011] and </a:t>
            </a:r>
            <a:r>
              <a:rPr lang="en-US" altLang="zh-TW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RPF [</a:t>
            </a:r>
            <a:r>
              <a:rPr lang="en-US" altLang="zh-TW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Sen</a:t>
            </a:r>
            <a:r>
              <a:rPr lang="en-US" altLang="zh-TW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 and </a:t>
            </a:r>
            <a:r>
              <a:rPr lang="en-US" altLang="zh-TW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Darabi</a:t>
            </a:r>
            <a:r>
              <a:rPr lang="en-US" altLang="zh-TW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 2012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]</a:t>
            </a:r>
          </a:p>
          <a:p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873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000" b="1" dirty="0" smtClean="0">
                <a:latin typeface="Helvetica" pitchFamily="34" charset="0"/>
              </a:rPr>
              <a:t>Results</a:t>
            </a:r>
            <a:endParaRPr lang="en-US" sz="4000" b="1" dirty="0">
              <a:latin typeface="Helvetica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Compare with GEM [</a:t>
            </a:r>
            <a:r>
              <a:rPr lang="en-US" altLang="zh-TW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Rousselle</a:t>
            </a:r>
            <a:r>
              <a:rPr lang="en-US" altLang="zh-TW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 et al. 2011] and RPF [</a:t>
            </a:r>
            <a:r>
              <a:rPr lang="en-US" altLang="zh-TW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Sen</a:t>
            </a:r>
            <a:r>
              <a:rPr lang="en-US" altLang="zh-TW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 and </a:t>
            </a:r>
            <a:r>
              <a:rPr lang="en-US" altLang="zh-TW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Darabi</a:t>
            </a:r>
            <a:r>
              <a:rPr lang="en-US" altLang="zh-TW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 2012]</a:t>
            </a:r>
          </a:p>
          <a:p>
            <a:pPr lvl="1"/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GEM selects from a discrete filter set similar to our algorithm, but is limited to isotropic filters.</a:t>
            </a:r>
          </a:p>
          <a:p>
            <a:pPr lvl="1"/>
            <a:endParaRPr lang="en-US" sz="240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  <a:cs typeface="Helvetica" pitchFamily="34" charset="0"/>
            </a:endParaRPr>
          </a:p>
          <a:p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722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000" b="1" dirty="0" smtClean="0">
                <a:latin typeface="Helvetica" pitchFamily="34" charset="0"/>
              </a:rPr>
              <a:t>Results</a:t>
            </a:r>
            <a:endParaRPr lang="en-US" sz="4000" b="1" dirty="0">
              <a:latin typeface="Helvetica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Compare with GEM [</a:t>
            </a:r>
            <a:r>
              <a:rPr lang="en-US" altLang="zh-TW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Rousselle</a:t>
            </a:r>
            <a:r>
              <a:rPr lang="en-US" altLang="zh-TW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 et al. 2011] and RPF [</a:t>
            </a:r>
            <a:r>
              <a:rPr lang="en-US" altLang="zh-TW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Sen</a:t>
            </a:r>
            <a:r>
              <a:rPr lang="en-US" altLang="zh-TW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 and </a:t>
            </a:r>
            <a:r>
              <a:rPr lang="en-US" altLang="zh-TW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Darabi</a:t>
            </a:r>
            <a:r>
              <a:rPr lang="en-US" altLang="zh-TW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 2012]</a:t>
            </a:r>
          </a:p>
          <a:p>
            <a:pPr lvl="1"/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GEM selects from a discrete filter set similar to our algorithm, but is limited to isotropic filters.</a:t>
            </a:r>
          </a:p>
          <a:p>
            <a:pPr lvl="1"/>
            <a:r>
              <a:rPr lang="en-US" altLang="zh-TW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RPF is an advanced cross bilateral filter operating on Monte Carlo samples.</a:t>
            </a:r>
          </a:p>
          <a:p>
            <a:pPr lvl="1"/>
            <a:endParaRPr lang="en-US" sz="2400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  <a:cs typeface="Helvetica" pitchFamily="34" charset="0"/>
            </a:endParaRPr>
          </a:p>
          <a:p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213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000" b="1" dirty="0" smtClean="0">
                <a:latin typeface="Helvetica" pitchFamily="34" charset="0"/>
              </a:rPr>
              <a:t>Comparison to GEM</a:t>
            </a:r>
            <a:endParaRPr lang="en-US" sz="4000" b="1" dirty="0">
              <a:latin typeface="Helvetica" pitchFamily="34" charset="0"/>
            </a:endParaRPr>
          </a:p>
        </p:txBody>
      </p:sp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012430"/>
            <a:ext cx="2901229" cy="257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900" y="124047"/>
            <a:ext cx="1854200" cy="1390650"/>
          </a:xfrm>
          <a:prstGeom prst="rect">
            <a:avLst/>
          </a:prstGeom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2012431"/>
            <a:ext cx="2901229" cy="257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157" y="2012430"/>
            <a:ext cx="2901230" cy="2578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7082" y="4698732"/>
            <a:ext cx="29065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 smtClean="0">
                <a:latin typeface="Helvetica" pitchFamily="34" charset="0"/>
                <a:cs typeface="Helvetica" pitchFamily="34" charset="0"/>
              </a:rPr>
              <a:t>GEM</a:t>
            </a:r>
          </a:p>
          <a:p>
            <a:pPr algn="ctr"/>
            <a:r>
              <a:rPr lang="en-US" altLang="zh-TW" sz="2800" dirty="0" smtClean="0">
                <a:latin typeface="Helvetica" pitchFamily="34" charset="0"/>
                <a:cs typeface="Helvetica" pitchFamily="34" charset="0"/>
              </a:rPr>
              <a:t>Average 52 </a:t>
            </a:r>
            <a:r>
              <a:rPr lang="en-US" altLang="zh-TW" sz="2800" dirty="0" err="1" smtClean="0">
                <a:latin typeface="Helvetica" pitchFamily="34" charset="0"/>
                <a:cs typeface="Helvetica" pitchFamily="34" charset="0"/>
              </a:rPr>
              <a:t>spp</a:t>
            </a:r>
            <a:endParaRPr lang="en-US" altLang="zh-TW" sz="2800" dirty="0" smtClean="0">
              <a:latin typeface="Helvetica" pitchFamily="34" charset="0"/>
              <a:cs typeface="Helvetica" pitchFamily="34" charset="0"/>
            </a:endParaRPr>
          </a:p>
          <a:p>
            <a:pPr algn="ctr"/>
            <a:r>
              <a:rPr lang="en-US" altLang="zh-TW" sz="2800" dirty="0" smtClean="0">
                <a:latin typeface="Helvetica" pitchFamily="34" charset="0"/>
                <a:cs typeface="Helvetica" pitchFamily="34" charset="0"/>
              </a:rPr>
              <a:t>~60 sec</a:t>
            </a:r>
            <a:endParaRPr lang="zh-TW" altLang="en-US" sz="28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23155" y="4698731"/>
            <a:ext cx="29012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 smtClean="0">
                <a:latin typeface="Helvetica" pitchFamily="34" charset="0"/>
                <a:cs typeface="Helvetica" pitchFamily="34" charset="0"/>
              </a:rPr>
              <a:t>Our</a:t>
            </a:r>
          </a:p>
          <a:p>
            <a:pPr algn="ctr"/>
            <a:r>
              <a:rPr lang="en-US" altLang="zh-TW" sz="2800" dirty="0" smtClean="0">
                <a:latin typeface="Helvetica" pitchFamily="34" charset="0"/>
                <a:cs typeface="Helvetica" pitchFamily="34" charset="0"/>
              </a:rPr>
              <a:t>Average 40 </a:t>
            </a:r>
            <a:r>
              <a:rPr lang="en-US" altLang="zh-TW" sz="2800" dirty="0" err="1" smtClean="0">
                <a:latin typeface="Helvetica" pitchFamily="34" charset="0"/>
                <a:cs typeface="Helvetica" pitchFamily="34" charset="0"/>
              </a:rPr>
              <a:t>spp</a:t>
            </a:r>
            <a:endParaRPr lang="en-US" altLang="zh-TW" sz="2800" dirty="0" smtClean="0">
              <a:latin typeface="Helvetica" pitchFamily="34" charset="0"/>
              <a:cs typeface="Helvetica" pitchFamily="34" charset="0"/>
            </a:endParaRPr>
          </a:p>
          <a:p>
            <a:pPr algn="ctr"/>
            <a:r>
              <a:rPr lang="en-US" altLang="zh-TW" sz="2800" dirty="0" smtClean="0">
                <a:latin typeface="Helvetica" pitchFamily="34" charset="0"/>
                <a:cs typeface="Helvetica" pitchFamily="34" charset="0"/>
              </a:rPr>
              <a:t>~60 sec</a:t>
            </a:r>
            <a:endParaRPr lang="zh-TW" altLang="en-US" sz="28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03087" y="4791064"/>
            <a:ext cx="28941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 smtClean="0">
                <a:latin typeface="Helvetica" pitchFamily="34" charset="0"/>
                <a:cs typeface="Helvetica" pitchFamily="34" charset="0"/>
              </a:rPr>
              <a:t>Reference</a:t>
            </a:r>
          </a:p>
          <a:p>
            <a:pPr algn="ctr"/>
            <a:r>
              <a:rPr lang="en-US" altLang="zh-TW" sz="2800" dirty="0" smtClean="0">
                <a:latin typeface="Helvetica" pitchFamily="34" charset="0"/>
                <a:cs typeface="Helvetica" pitchFamily="34" charset="0"/>
              </a:rPr>
              <a:t>4096 </a:t>
            </a:r>
            <a:r>
              <a:rPr lang="en-US" altLang="zh-TW" sz="2800" dirty="0" err="1" smtClean="0">
                <a:latin typeface="Helvetica" pitchFamily="34" charset="0"/>
                <a:cs typeface="Helvetica" pitchFamily="34" charset="0"/>
              </a:rPr>
              <a:t>spp</a:t>
            </a:r>
            <a:endParaRPr lang="en-US" altLang="zh-TW" sz="2800" dirty="0" smtClean="0">
              <a:latin typeface="Helvetica" pitchFamily="34" charset="0"/>
              <a:cs typeface="Helvetica" pitchFamily="34" charset="0"/>
            </a:endParaRPr>
          </a:p>
          <a:p>
            <a:pPr algn="ctr"/>
            <a:r>
              <a:rPr lang="en-US" altLang="zh-TW" sz="2800" dirty="0" smtClean="0">
                <a:latin typeface="Helvetica" pitchFamily="34" charset="0"/>
                <a:cs typeface="Helvetica" pitchFamily="34" charset="0"/>
              </a:rPr>
              <a:t>~3000 sec</a:t>
            </a:r>
            <a:endParaRPr lang="zh-TW" altLang="en-US" sz="2800" dirty="0">
              <a:latin typeface="Helvetica" pitchFamily="34" charset="0"/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331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000" b="1" dirty="0" smtClean="0">
                <a:latin typeface="Helvetica" pitchFamily="34" charset="0"/>
              </a:rPr>
              <a:t>Comparison to GEM</a:t>
            </a:r>
            <a:endParaRPr lang="en-US" sz="4000" b="1" dirty="0">
              <a:latin typeface="Helvetica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08405" y="4800600"/>
            <a:ext cx="28888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 smtClean="0">
                <a:latin typeface="Helvetica" pitchFamily="34" charset="0"/>
                <a:cs typeface="Helvetica" pitchFamily="34" charset="0"/>
              </a:rPr>
              <a:t>Reference</a:t>
            </a:r>
          </a:p>
          <a:p>
            <a:pPr algn="ctr"/>
            <a:r>
              <a:rPr lang="en-US" altLang="zh-TW" sz="2800" dirty="0" smtClean="0">
                <a:latin typeface="Helvetica" pitchFamily="34" charset="0"/>
                <a:cs typeface="Helvetica" pitchFamily="34" charset="0"/>
              </a:rPr>
              <a:t>4096 </a:t>
            </a:r>
            <a:r>
              <a:rPr lang="en-US" altLang="zh-TW" sz="2800" dirty="0" err="1" smtClean="0">
                <a:latin typeface="Helvetica" pitchFamily="34" charset="0"/>
                <a:cs typeface="Helvetica" pitchFamily="34" charset="0"/>
              </a:rPr>
              <a:t>spp</a:t>
            </a:r>
            <a:endParaRPr lang="en-US" altLang="zh-TW" sz="2800" dirty="0" smtClean="0">
              <a:latin typeface="Helvetica" pitchFamily="34" charset="0"/>
              <a:cs typeface="Helvetica" pitchFamily="34" charset="0"/>
            </a:endParaRPr>
          </a:p>
          <a:p>
            <a:pPr algn="ctr"/>
            <a:r>
              <a:rPr lang="en-US" altLang="zh-TW" sz="2800" dirty="0">
                <a:latin typeface="Helvetica" pitchFamily="34" charset="0"/>
                <a:cs typeface="Helvetica" pitchFamily="34" charset="0"/>
              </a:rPr>
              <a:t>~3000 </a:t>
            </a:r>
            <a:r>
              <a:rPr lang="en-US" altLang="zh-TW" sz="2800" dirty="0" smtClean="0">
                <a:latin typeface="Helvetica" pitchFamily="34" charset="0"/>
                <a:cs typeface="Helvetica" pitchFamily="34" charset="0"/>
              </a:rPr>
              <a:t>sec</a:t>
            </a:r>
            <a:endParaRPr lang="zh-TW" altLang="en-US" sz="2800" dirty="0"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363" y="4838700"/>
            <a:ext cx="1485900" cy="148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4838700"/>
            <a:ext cx="1485900" cy="148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012430"/>
            <a:ext cx="2901229" cy="257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2012431"/>
            <a:ext cx="2901229" cy="257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157" y="2012430"/>
            <a:ext cx="2901230" cy="2578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Arrow Connector 5"/>
          <p:cNvCxnSpPr>
            <a:stCxn id="11" idx="0"/>
          </p:cNvCxnSpPr>
          <p:nvPr/>
        </p:nvCxnSpPr>
        <p:spPr>
          <a:xfrm flipV="1">
            <a:off x="3920313" y="3733800"/>
            <a:ext cx="1032687" cy="1104900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5122" idx="0"/>
          </p:cNvCxnSpPr>
          <p:nvPr/>
        </p:nvCxnSpPr>
        <p:spPr>
          <a:xfrm flipV="1">
            <a:off x="1009650" y="3733800"/>
            <a:ext cx="1047750" cy="1104900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900" y="124047"/>
            <a:ext cx="1854200" cy="139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50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76400"/>
            <a:ext cx="4343400" cy="363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76400"/>
            <a:ext cx="4343400" cy="363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0121" y="5314950"/>
            <a:ext cx="434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>
                <a:latin typeface="Helvetica" pitchFamily="34" charset="0"/>
                <a:cs typeface="Helvetica" pitchFamily="34" charset="0"/>
              </a:rPr>
              <a:t>Avg. 64 samples per </a:t>
            </a:r>
            <a:r>
              <a:rPr lang="en-US" altLang="zh-TW" sz="2800" dirty="0" smtClean="0">
                <a:latin typeface="Helvetica" pitchFamily="34" charset="0"/>
                <a:cs typeface="Helvetica" pitchFamily="34" charset="0"/>
              </a:rPr>
              <a:t>pixel</a:t>
            </a:r>
          </a:p>
          <a:p>
            <a:pPr algn="ctr"/>
            <a:r>
              <a:rPr lang="en-US" altLang="zh-TW" sz="2800" dirty="0">
                <a:latin typeface="Helvetica" pitchFamily="34" charset="0"/>
                <a:cs typeface="Helvetica" pitchFamily="34" charset="0"/>
              </a:rPr>
              <a:t>~890 seconds</a:t>
            </a:r>
            <a:endParaRPr lang="zh-TW" altLang="en-US" sz="28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48200" y="5314950"/>
            <a:ext cx="434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 smtClean="0">
                <a:latin typeface="Helvetica" pitchFamily="34" charset="0"/>
                <a:cs typeface="Helvetica" pitchFamily="34" charset="0"/>
              </a:rPr>
              <a:t>8192 samples per pixel</a:t>
            </a:r>
          </a:p>
          <a:p>
            <a:pPr algn="ctr"/>
            <a:r>
              <a:rPr lang="en-US" altLang="zh-TW" sz="2800" dirty="0">
                <a:latin typeface="Helvetica" pitchFamily="34" charset="0"/>
                <a:cs typeface="Helvetica" pitchFamily="34" charset="0"/>
              </a:rPr>
              <a:t>~1 day 4 </a:t>
            </a:r>
            <a:r>
              <a:rPr lang="en-US" altLang="zh-TW" sz="2800" dirty="0" smtClean="0">
                <a:latin typeface="Helvetica" pitchFamily="34" charset="0"/>
                <a:cs typeface="Helvetica" pitchFamily="34" charset="0"/>
              </a:rPr>
              <a:t>hours</a:t>
            </a:r>
            <a:endParaRPr lang="zh-TW" altLang="en-US" sz="2800" dirty="0"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195" y="76200"/>
            <a:ext cx="19304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zh-TW" sz="4000" b="1" dirty="0">
                <a:latin typeface="Helvetica" pitchFamily="34" charset="0"/>
              </a:rPr>
              <a:t>Noise of Monte Carlo</a:t>
            </a:r>
            <a:endParaRPr lang="zh-TW" altLang="en-US" sz="4000" dirty="0"/>
          </a:p>
        </p:txBody>
      </p:sp>
    </p:spTree>
    <p:extLst>
      <p:ext uri="{BB962C8B-B14F-4D97-AF65-F5344CB8AC3E}">
        <p14:creationId xmlns:p14="http://schemas.microsoft.com/office/powerpoint/2010/main" val="3861086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000" b="1" dirty="0" smtClean="0">
                <a:latin typeface="Helvetica" pitchFamily="34" charset="0"/>
              </a:rPr>
              <a:t>Comparison to GEM</a:t>
            </a:r>
            <a:endParaRPr lang="en-US" sz="4000" b="1" dirty="0">
              <a:latin typeface="Helvetic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9488" y="4796879"/>
            <a:ext cx="28885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 smtClean="0">
                <a:latin typeface="Helvetica" pitchFamily="34" charset="0"/>
                <a:cs typeface="Helvetica" pitchFamily="34" charset="0"/>
              </a:rPr>
              <a:t>GEM</a:t>
            </a:r>
          </a:p>
          <a:p>
            <a:pPr algn="ctr"/>
            <a:r>
              <a:rPr lang="en-US" altLang="zh-TW" sz="2800" dirty="0" smtClean="0">
                <a:latin typeface="Helvetica" pitchFamily="34" charset="0"/>
                <a:cs typeface="Helvetica" pitchFamily="34" charset="0"/>
              </a:rPr>
              <a:t>Average 40 </a:t>
            </a:r>
            <a:r>
              <a:rPr lang="en-US" altLang="zh-TW" sz="2800" dirty="0" err="1" smtClean="0">
                <a:latin typeface="Helvetica" pitchFamily="34" charset="0"/>
                <a:cs typeface="Helvetica" pitchFamily="34" charset="0"/>
              </a:rPr>
              <a:t>spp</a:t>
            </a:r>
            <a:endParaRPr lang="en-US" altLang="zh-TW" sz="2800" dirty="0" smtClean="0">
              <a:latin typeface="Helvetica" pitchFamily="34" charset="0"/>
              <a:cs typeface="Helvetica" pitchFamily="34" charset="0"/>
            </a:endParaRPr>
          </a:p>
          <a:p>
            <a:pPr algn="ctr"/>
            <a:r>
              <a:rPr lang="en-US" altLang="zh-TW" sz="2800" dirty="0" smtClean="0">
                <a:latin typeface="Helvetica" pitchFamily="34" charset="0"/>
                <a:cs typeface="Helvetica" pitchFamily="34" charset="0"/>
              </a:rPr>
              <a:t>~140 sec</a:t>
            </a:r>
            <a:endParaRPr lang="zh-TW" altLang="en-US" sz="28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00400" y="4800600"/>
            <a:ext cx="2819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 smtClean="0">
                <a:latin typeface="Helvetica" pitchFamily="34" charset="0"/>
                <a:cs typeface="Helvetica" pitchFamily="34" charset="0"/>
              </a:rPr>
              <a:t>Our</a:t>
            </a:r>
          </a:p>
          <a:p>
            <a:pPr algn="ctr"/>
            <a:r>
              <a:rPr lang="en-US" altLang="zh-TW" sz="2800" dirty="0" smtClean="0">
                <a:latin typeface="Helvetica" pitchFamily="34" charset="0"/>
                <a:cs typeface="Helvetica" pitchFamily="34" charset="0"/>
              </a:rPr>
              <a:t>Average 27 </a:t>
            </a:r>
            <a:r>
              <a:rPr lang="en-US" altLang="zh-TW" sz="2800" dirty="0" err="1" smtClean="0">
                <a:latin typeface="Helvetica" pitchFamily="34" charset="0"/>
                <a:cs typeface="Helvetica" pitchFamily="34" charset="0"/>
              </a:rPr>
              <a:t>spp</a:t>
            </a:r>
            <a:endParaRPr lang="en-US" altLang="zh-TW" sz="2800" dirty="0" smtClean="0">
              <a:latin typeface="Helvetica" pitchFamily="34" charset="0"/>
              <a:cs typeface="Helvetica" pitchFamily="34" charset="0"/>
            </a:endParaRPr>
          </a:p>
          <a:p>
            <a:pPr algn="ctr"/>
            <a:r>
              <a:rPr lang="en-US" altLang="zh-TW" sz="2800" dirty="0" smtClean="0">
                <a:latin typeface="Helvetica" pitchFamily="34" charset="0"/>
                <a:cs typeface="Helvetica" pitchFamily="34" charset="0"/>
              </a:rPr>
              <a:t>~140 sec</a:t>
            </a:r>
            <a:endParaRPr lang="zh-TW" altLang="en-US" sz="28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96000" y="4800600"/>
            <a:ext cx="28885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 smtClean="0">
                <a:latin typeface="Helvetica" pitchFamily="34" charset="0"/>
                <a:cs typeface="Helvetica" pitchFamily="34" charset="0"/>
              </a:rPr>
              <a:t>Reference</a:t>
            </a:r>
          </a:p>
          <a:p>
            <a:pPr algn="ctr"/>
            <a:r>
              <a:rPr lang="en-US" altLang="zh-TW" sz="2800" dirty="0" smtClean="0">
                <a:latin typeface="Helvetica" pitchFamily="34" charset="0"/>
                <a:cs typeface="Helvetica" pitchFamily="34" charset="0"/>
              </a:rPr>
              <a:t>4096 </a:t>
            </a:r>
            <a:r>
              <a:rPr lang="en-US" altLang="zh-TW" sz="2800" dirty="0" err="1" smtClean="0">
                <a:latin typeface="Helvetica" pitchFamily="34" charset="0"/>
                <a:cs typeface="Helvetica" pitchFamily="34" charset="0"/>
              </a:rPr>
              <a:t>spp</a:t>
            </a:r>
            <a:endParaRPr lang="en-US" altLang="zh-TW" sz="2800" dirty="0" smtClean="0">
              <a:latin typeface="Helvetica" pitchFamily="34" charset="0"/>
              <a:cs typeface="Helvetica" pitchFamily="34" charset="0"/>
            </a:endParaRPr>
          </a:p>
          <a:p>
            <a:pPr algn="ctr"/>
            <a:r>
              <a:rPr lang="en-US" altLang="zh-TW" sz="2800" dirty="0" smtClean="0">
                <a:latin typeface="Helvetica" pitchFamily="34" charset="0"/>
                <a:cs typeface="Helvetica" pitchFamily="34" charset="0"/>
              </a:rPr>
              <a:t>~13000 sec</a:t>
            </a:r>
            <a:endParaRPr lang="zh-TW" altLang="en-US" sz="2800" dirty="0"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288" y="1752600"/>
            <a:ext cx="2888512" cy="2908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88" y="1739628"/>
            <a:ext cx="2888512" cy="2908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739629"/>
            <a:ext cx="2888512" cy="2908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76200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518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88" y="4800600"/>
            <a:ext cx="1516912" cy="151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288" y="4840029"/>
            <a:ext cx="1516912" cy="151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000" b="1" dirty="0" smtClean="0">
                <a:latin typeface="Helvetica" pitchFamily="34" charset="0"/>
              </a:rPr>
              <a:t>Comparison to GEM</a:t>
            </a:r>
            <a:endParaRPr lang="en-US" sz="4000" b="1" dirty="0">
              <a:latin typeface="Helvetic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76200"/>
            <a:ext cx="1524000" cy="1524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096000" y="4800600"/>
            <a:ext cx="28885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 smtClean="0">
                <a:latin typeface="Helvetica" pitchFamily="34" charset="0"/>
                <a:cs typeface="Helvetica" pitchFamily="34" charset="0"/>
              </a:rPr>
              <a:t>Reference</a:t>
            </a:r>
          </a:p>
          <a:p>
            <a:pPr algn="ctr"/>
            <a:r>
              <a:rPr lang="en-US" altLang="zh-TW" sz="2800" dirty="0" smtClean="0">
                <a:latin typeface="Helvetica" pitchFamily="34" charset="0"/>
                <a:cs typeface="Helvetica" pitchFamily="34" charset="0"/>
              </a:rPr>
              <a:t>4096 </a:t>
            </a:r>
            <a:r>
              <a:rPr lang="en-US" altLang="zh-TW" sz="2800" dirty="0" err="1" smtClean="0">
                <a:latin typeface="Helvetica" pitchFamily="34" charset="0"/>
                <a:cs typeface="Helvetica" pitchFamily="34" charset="0"/>
              </a:rPr>
              <a:t>spp</a:t>
            </a:r>
            <a:endParaRPr lang="en-US" altLang="zh-TW" sz="2800" dirty="0" smtClean="0">
              <a:latin typeface="Helvetica" pitchFamily="34" charset="0"/>
              <a:cs typeface="Helvetica" pitchFamily="34" charset="0"/>
            </a:endParaRPr>
          </a:p>
          <a:p>
            <a:pPr algn="ctr"/>
            <a:r>
              <a:rPr lang="en-US" altLang="zh-TW" sz="2800" dirty="0">
                <a:latin typeface="Helvetica" pitchFamily="34" charset="0"/>
                <a:cs typeface="Helvetica" pitchFamily="34" charset="0"/>
              </a:rPr>
              <a:t>~13000 </a:t>
            </a:r>
            <a:r>
              <a:rPr lang="en-US" altLang="zh-TW" sz="2800" dirty="0" smtClean="0">
                <a:latin typeface="Helvetica" pitchFamily="34" charset="0"/>
                <a:cs typeface="Helvetica" pitchFamily="34" charset="0"/>
              </a:rPr>
              <a:t>sec</a:t>
            </a:r>
            <a:endParaRPr lang="zh-TW" altLang="en-US" sz="2800" dirty="0"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288" y="1752600"/>
            <a:ext cx="2888512" cy="2908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88" y="1739628"/>
            <a:ext cx="2888512" cy="2908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739629"/>
            <a:ext cx="2888512" cy="2908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Straight Arrow Connector 12"/>
          <p:cNvCxnSpPr/>
          <p:nvPr/>
        </p:nvCxnSpPr>
        <p:spPr>
          <a:xfrm flipV="1">
            <a:off x="917944" y="3276600"/>
            <a:ext cx="1139456" cy="1524000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3877117" y="3276600"/>
            <a:ext cx="1152083" cy="1563430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6248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000" b="1" dirty="0" smtClean="0">
                <a:latin typeface="Helvetica" pitchFamily="34" charset="0"/>
              </a:rPr>
              <a:t>Comparison to RPF</a:t>
            </a:r>
            <a:endParaRPr lang="en-US" sz="4000" b="1" dirty="0">
              <a:latin typeface="Helvetic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0"/>
            <a:ext cx="1602858" cy="16028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5026228"/>
            <a:ext cx="2743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 smtClean="0">
                <a:latin typeface="Helvetica" pitchFamily="34" charset="0"/>
                <a:cs typeface="Helvetica" pitchFamily="34" charset="0"/>
              </a:rPr>
              <a:t>RPF</a:t>
            </a:r>
          </a:p>
          <a:p>
            <a:pPr algn="ctr"/>
            <a:r>
              <a:rPr lang="en-US" altLang="zh-TW" sz="2800" dirty="0" smtClean="0">
                <a:latin typeface="Helvetica" pitchFamily="34" charset="0"/>
                <a:cs typeface="Helvetica" pitchFamily="34" charset="0"/>
              </a:rPr>
              <a:t>8 </a:t>
            </a:r>
            <a:r>
              <a:rPr lang="en-US" altLang="zh-TW" sz="2800" dirty="0" err="1" smtClean="0">
                <a:latin typeface="Helvetica" pitchFamily="34" charset="0"/>
                <a:cs typeface="Helvetica" pitchFamily="34" charset="0"/>
              </a:rPr>
              <a:t>spp</a:t>
            </a:r>
            <a:endParaRPr lang="en-US" altLang="zh-TW" sz="2800" dirty="0" smtClean="0">
              <a:latin typeface="Helvetica" pitchFamily="34" charset="0"/>
              <a:cs typeface="Helvetica" pitchFamily="34" charset="0"/>
            </a:endParaRPr>
          </a:p>
          <a:p>
            <a:pPr algn="ctr"/>
            <a:r>
              <a:rPr lang="en-US" altLang="zh-TW" sz="2800" dirty="0" smtClean="0">
                <a:latin typeface="Helvetica" pitchFamily="34" charset="0"/>
                <a:cs typeface="Helvetica" pitchFamily="34" charset="0"/>
              </a:rPr>
              <a:t>~370 sec</a:t>
            </a:r>
            <a:endParaRPr lang="zh-TW" altLang="en-US" sz="28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87232" y="5026228"/>
            <a:ext cx="27325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 smtClean="0">
                <a:latin typeface="Helvetica" pitchFamily="34" charset="0"/>
                <a:cs typeface="Helvetica" pitchFamily="34" charset="0"/>
              </a:rPr>
              <a:t>Our</a:t>
            </a:r>
          </a:p>
          <a:p>
            <a:pPr algn="ctr"/>
            <a:r>
              <a:rPr lang="en-US" altLang="zh-TW" sz="2800" dirty="0" smtClean="0">
                <a:latin typeface="Helvetica" pitchFamily="34" charset="0"/>
                <a:cs typeface="Helvetica" pitchFamily="34" charset="0"/>
              </a:rPr>
              <a:t>8 </a:t>
            </a:r>
            <a:r>
              <a:rPr lang="en-US" altLang="zh-TW" sz="2800" dirty="0" err="1" smtClean="0">
                <a:latin typeface="Helvetica" pitchFamily="34" charset="0"/>
                <a:cs typeface="Helvetica" pitchFamily="34" charset="0"/>
              </a:rPr>
              <a:t>spp</a:t>
            </a:r>
            <a:endParaRPr lang="en-US" altLang="zh-TW" sz="2800" dirty="0" smtClean="0">
              <a:latin typeface="Helvetica" pitchFamily="34" charset="0"/>
              <a:cs typeface="Helvetica" pitchFamily="34" charset="0"/>
            </a:endParaRPr>
          </a:p>
          <a:p>
            <a:pPr algn="ctr"/>
            <a:r>
              <a:rPr lang="en-US" altLang="zh-TW" sz="2800" dirty="0" smtClean="0">
                <a:latin typeface="Helvetica" pitchFamily="34" charset="0"/>
                <a:cs typeface="Helvetica" pitchFamily="34" charset="0"/>
              </a:rPr>
              <a:t>~40 sec</a:t>
            </a:r>
            <a:endParaRPr lang="zh-TW" altLang="en-US" sz="28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97772" y="5029200"/>
            <a:ext cx="27378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 smtClean="0">
                <a:latin typeface="Helvetica" pitchFamily="34" charset="0"/>
                <a:cs typeface="Helvetica" pitchFamily="34" charset="0"/>
              </a:rPr>
              <a:t>Reference</a:t>
            </a:r>
          </a:p>
          <a:p>
            <a:pPr algn="ctr"/>
            <a:r>
              <a:rPr lang="en-US" altLang="zh-TW" sz="2800" dirty="0" smtClean="0">
                <a:latin typeface="Helvetica" pitchFamily="34" charset="0"/>
                <a:cs typeface="Helvetica" pitchFamily="34" charset="0"/>
              </a:rPr>
              <a:t>4096 </a:t>
            </a:r>
            <a:r>
              <a:rPr lang="en-US" altLang="zh-TW" sz="2800" dirty="0" err="1" smtClean="0">
                <a:latin typeface="Helvetica" pitchFamily="34" charset="0"/>
                <a:cs typeface="Helvetica" pitchFamily="34" charset="0"/>
              </a:rPr>
              <a:t>spp</a:t>
            </a:r>
            <a:endParaRPr lang="en-US" altLang="zh-TW" sz="2800" dirty="0" smtClean="0">
              <a:latin typeface="Helvetica" pitchFamily="34" charset="0"/>
              <a:cs typeface="Helvetica" pitchFamily="34" charset="0"/>
            </a:endParaRPr>
          </a:p>
          <a:p>
            <a:pPr algn="ctr"/>
            <a:r>
              <a:rPr lang="en-US" altLang="zh-TW" sz="2800" dirty="0" smtClean="0">
                <a:latin typeface="Helvetica" pitchFamily="34" charset="0"/>
                <a:cs typeface="Helvetica" pitchFamily="34" charset="0"/>
              </a:rPr>
              <a:t>~5000 sec</a:t>
            </a:r>
            <a:endParaRPr lang="zh-TW" altLang="en-US" sz="2800" dirty="0"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28800"/>
            <a:ext cx="2743200" cy="305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828800"/>
            <a:ext cx="2743200" cy="305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456" y="1821710"/>
            <a:ext cx="2743200" cy="305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7470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6097772" y="5029200"/>
            <a:ext cx="27378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 smtClean="0">
                <a:latin typeface="Helvetica" pitchFamily="34" charset="0"/>
                <a:cs typeface="Helvetica" pitchFamily="34" charset="0"/>
              </a:rPr>
              <a:t>Reference</a:t>
            </a:r>
          </a:p>
          <a:p>
            <a:pPr algn="ctr"/>
            <a:r>
              <a:rPr lang="en-US" altLang="zh-TW" sz="2800" dirty="0" smtClean="0">
                <a:latin typeface="Helvetica" pitchFamily="34" charset="0"/>
                <a:cs typeface="Helvetica" pitchFamily="34" charset="0"/>
              </a:rPr>
              <a:t>4096 </a:t>
            </a:r>
            <a:r>
              <a:rPr lang="en-US" altLang="zh-TW" sz="2800" dirty="0" err="1" smtClean="0">
                <a:latin typeface="Helvetica" pitchFamily="34" charset="0"/>
                <a:cs typeface="Helvetica" pitchFamily="34" charset="0"/>
              </a:rPr>
              <a:t>spp</a:t>
            </a:r>
            <a:endParaRPr lang="en-US" altLang="zh-TW" sz="2800" dirty="0" smtClean="0">
              <a:latin typeface="Helvetica" pitchFamily="34" charset="0"/>
              <a:cs typeface="Helvetica" pitchFamily="34" charset="0"/>
            </a:endParaRPr>
          </a:p>
          <a:p>
            <a:pPr algn="ctr"/>
            <a:r>
              <a:rPr lang="en-US" altLang="zh-TW" sz="2800" dirty="0">
                <a:latin typeface="Helvetica" pitchFamily="34" charset="0"/>
                <a:cs typeface="Helvetica" pitchFamily="34" charset="0"/>
              </a:rPr>
              <a:t>~5000 </a:t>
            </a:r>
            <a:r>
              <a:rPr lang="en-US" altLang="zh-TW" sz="2800" dirty="0" smtClean="0">
                <a:latin typeface="Helvetica" pitchFamily="34" charset="0"/>
                <a:cs typeface="Helvetica" pitchFamily="34" charset="0"/>
              </a:rPr>
              <a:t>sec</a:t>
            </a:r>
            <a:endParaRPr lang="zh-TW" altLang="en-US" sz="2800" dirty="0"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599" y="1821710"/>
            <a:ext cx="2743199" cy="3057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57200" y="5026228"/>
            <a:ext cx="2743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 smtClean="0">
                <a:latin typeface="Helvetica" pitchFamily="34" charset="0"/>
                <a:cs typeface="Helvetica" pitchFamily="34" charset="0"/>
              </a:rPr>
              <a:t>RPF</a:t>
            </a:r>
          </a:p>
          <a:p>
            <a:pPr algn="ctr"/>
            <a:r>
              <a:rPr lang="en-US" altLang="zh-TW" sz="2800" dirty="0" smtClean="0">
                <a:latin typeface="Helvetica" pitchFamily="34" charset="0"/>
                <a:cs typeface="Helvetica" pitchFamily="34" charset="0"/>
              </a:rPr>
              <a:t>8 </a:t>
            </a:r>
            <a:r>
              <a:rPr lang="en-US" altLang="zh-TW" sz="2800" dirty="0" err="1" smtClean="0">
                <a:latin typeface="Helvetica" pitchFamily="34" charset="0"/>
                <a:cs typeface="Helvetica" pitchFamily="34" charset="0"/>
              </a:rPr>
              <a:t>spp</a:t>
            </a:r>
            <a:endParaRPr lang="en-US" altLang="zh-TW" sz="2800" dirty="0" smtClean="0">
              <a:latin typeface="Helvetica" pitchFamily="34" charset="0"/>
              <a:cs typeface="Helvetica" pitchFamily="34" charset="0"/>
            </a:endParaRPr>
          </a:p>
          <a:p>
            <a:pPr algn="ctr"/>
            <a:r>
              <a:rPr lang="en-US" altLang="zh-TW" sz="2800" dirty="0">
                <a:latin typeface="Helvetica" pitchFamily="34" charset="0"/>
                <a:cs typeface="Helvetica" pitchFamily="34" charset="0"/>
              </a:rPr>
              <a:t>~</a:t>
            </a:r>
            <a:r>
              <a:rPr lang="en-US" altLang="zh-TW" sz="2800" dirty="0" smtClean="0">
                <a:latin typeface="Helvetica" pitchFamily="34" charset="0"/>
                <a:cs typeface="Helvetica" pitchFamily="34" charset="0"/>
              </a:rPr>
              <a:t>370 sec</a:t>
            </a:r>
            <a:endParaRPr lang="zh-TW" altLang="en-US" sz="28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000" b="1" dirty="0" smtClean="0">
                <a:latin typeface="Helvetica" pitchFamily="34" charset="0"/>
              </a:rPr>
              <a:t>Comparison to RPF</a:t>
            </a:r>
            <a:endParaRPr lang="en-US" sz="4000" b="1" dirty="0">
              <a:latin typeface="Helvetica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0"/>
            <a:ext cx="1602858" cy="160285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287232" y="5026228"/>
            <a:ext cx="27325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>
                <a:latin typeface="Helvetica" pitchFamily="34" charset="0"/>
                <a:cs typeface="Helvetica" pitchFamily="34" charset="0"/>
              </a:rPr>
              <a:t>Our</a:t>
            </a:r>
          </a:p>
          <a:p>
            <a:pPr algn="ctr"/>
            <a:r>
              <a:rPr lang="en-US" altLang="zh-TW" sz="2800" dirty="0" err="1" smtClean="0">
                <a:latin typeface="Helvetica" pitchFamily="34" charset="0"/>
                <a:cs typeface="Helvetica" pitchFamily="34" charset="0"/>
              </a:rPr>
              <a:t>Avg</a:t>
            </a:r>
            <a:r>
              <a:rPr lang="en-US" altLang="zh-TW" sz="2800" dirty="0" smtClean="0">
                <a:latin typeface="Helvetica" pitchFamily="34" charset="0"/>
                <a:cs typeface="Helvetica" pitchFamily="34" charset="0"/>
              </a:rPr>
              <a:t> </a:t>
            </a:r>
            <a:r>
              <a:rPr lang="en-US" altLang="zh-TW" sz="2800" dirty="0">
                <a:latin typeface="Helvetica" pitchFamily="34" charset="0"/>
                <a:cs typeface="Helvetica" pitchFamily="34" charset="0"/>
              </a:rPr>
              <a:t>289 </a:t>
            </a:r>
            <a:r>
              <a:rPr lang="en-US" altLang="zh-TW" sz="2800" dirty="0" err="1">
                <a:latin typeface="Helvetica" pitchFamily="34" charset="0"/>
                <a:cs typeface="Helvetica" pitchFamily="34" charset="0"/>
              </a:rPr>
              <a:t>spp</a:t>
            </a:r>
            <a:endParaRPr lang="en-US" altLang="zh-TW" sz="2800" dirty="0">
              <a:latin typeface="Helvetica" pitchFamily="34" charset="0"/>
              <a:cs typeface="Helvetica" pitchFamily="34" charset="0"/>
            </a:endParaRPr>
          </a:p>
          <a:p>
            <a:pPr algn="ctr"/>
            <a:r>
              <a:rPr lang="en-US" altLang="zh-TW" sz="2800" dirty="0" smtClean="0">
                <a:latin typeface="Helvetica" pitchFamily="34" charset="0"/>
                <a:cs typeface="Helvetica" pitchFamily="34" charset="0"/>
              </a:rPr>
              <a:t>~370 </a:t>
            </a:r>
            <a:r>
              <a:rPr lang="en-US" altLang="zh-TW" sz="2800" dirty="0">
                <a:latin typeface="Helvetica" pitchFamily="34" charset="0"/>
                <a:cs typeface="Helvetica" pitchFamily="34" charset="0"/>
              </a:rPr>
              <a:t>sec</a:t>
            </a:r>
            <a:endParaRPr lang="zh-TW" altLang="en-US" sz="2800" dirty="0"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28800"/>
            <a:ext cx="2743200" cy="305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456" y="1821710"/>
            <a:ext cx="2743200" cy="305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7361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zh-TW" sz="4000" b="1" dirty="0" smtClean="0">
                <a:latin typeface="Helvetica" pitchFamily="34" charset="0"/>
              </a:rPr>
              <a:t>Comparison to RPF</a:t>
            </a:r>
            <a:endParaRPr lang="en-US" sz="4000" b="1" dirty="0">
              <a:latin typeface="Helvetic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909" y="153510"/>
            <a:ext cx="1943100" cy="14573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5029200"/>
            <a:ext cx="2743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 smtClean="0">
                <a:latin typeface="Helvetica" pitchFamily="34" charset="0"/>
                <a:cs typeface="Helvetica" pitchFamily="34" charset="0"/>
              </a:rPr>
              <a:t>RPF</a:t>
            </a:r>
          </a:p>
          <a:p>
            <a:pPr algn="ctr"/>
            <a:r>
              <a:rPr lang="en-US" altLang="zh-TW" sz="2800" dirty="0" smtClean="0">
                <a:latin typeface="Helvetica" pitchFamily="34" charset="0"/>
                <a:cs typeface="Helvetica" pitchFamily="34" charset="0"/>
              </a:rPr>
              <a:t>16 </a:t>
            </a:r>
            <a:r>
              <a:rPr lang="en-US" altLang="zh-TW" sz="2800" dirty="0" err="1" smtClean="0">
                <a:latin typeface="Helvetica" pitchFamily="34" charset="0"/>
                <a:cs typeface="Helvetica" pitchFamily="34" charset="0"/>
              </a:rPr>
              <a:t>spp</a:t>
            </a:r>
            <a:endParaRPr lang="en-US" altLang="zh-TW" sz="2800" dirty="0" smtClean="0">
              <a:latin typeface="Helvetica" pitchFamily="34" charset="0"/>
              <a:cs typeface="Helvetica" pitchFamily="34" charset="0"/>
            </a:endParaRPr>
          </a:p>
          <a:p>
            <a:pPr algn="ctr"/>
            <a:r>
              <a:rPr lang="en-US" altLang="zh-TW" sz="2800" dirty="0" smtClean="0">
                <a:latin typeface="Helvetica" pitchFamily="34" charset="0"/>
                <a:cs typeface="Helvetica" pitchFamily="34" charset="0"/>
              </a:rPr>
              <a:t>~1700 sec</a:t>
            </a:r>
            <a:endParaRPr lang="zh-TW" altLang="en-US" sz="28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75590" y="5029199"/>
            <a:ext cx="27680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 smtClean="0">
                <a:latin typeface="Helvetica" pitchFamily="34" charset="0"/>
                <a:cs typeface="Helvetica" pitchFamily="34" charset="0"/>
              </a:rPr>
              <a:t>Our</a:t>
            </a:r>
          </a:p>
          <a:p>
            <a:pPr algn="ctr"/>
            <a:r>
              <a:rPr lang="en-US" altLang="zh-TW" sz="2800" dirty="0" smtClean="0">
                <a:latin typeface="Helvetica" pitchFamily="34" charset="0"/>
                <a:cs typeface="Helvetica" pitchFamily="34" charset="0"/>
              </a:rPr>
              <a:t>16 </a:t>
            </a:r>
            <a:r>
              <a:rPr lang="en-US" altLang="zh-TW" sz="2800" dirty="0" err="1" smtClean="0">
                <a:latin typeface="Helvetica" pitchFamily="34" charset="0"/>
                <a:cs typeface="Helvetica" pitchFamily="34" charset="0"/>
              </a:rPr>
              <a:t>spp</a:t>
            </a:r>
            <a:endParaRPr lang="en-US" altLang="zh-TW" sz="2800" dirty="0" smtClean="0">
              <a:latin typeface="Helvetica" pitchFamily="34" charset="0"/>
              <a:cs typeface="Helvetica" pitchFamily="34" charset="0"/>
            </a:endParaRPr>
          </a:p>
          <a:p>
            <a:pPr algn="ctr"/>
            <a:r>
              <a:rPr lang="en-US" altLang="zh-TW" sz="2800" dirty="0" smtClean="0">
                <a:latin typeface="Helvetica" pitchFamily="34" charset="0"/>
                <a:cs typeface="Helvetica" pitchFamily="34" charset="0"/>
              </a:rPr>
              <a:t>~270 sec</a:t>
            </a:r>
            <a:endParaRPr lang="zh-TW" altLang="en-US" sz="28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72200" y="5036859"/>
            <a:ext cx="2667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 smtClean="0">
                <a:latin typeface="Helvetica" pitchFamily="34" charset="0"/>
                <a:cs typeface="Helvetica" pitchFamily="34" charset="0"/>
              </a:rPr>
              <a:t>Reference</a:t>
            </a:r>
          </a:p>
          <a:p>
            <a:pPr algn="ctr"/>
            <a:r>
              <a:rPr lang="en-US" altLang="zh-TW" sz="2800" dirty="0" smtClean="0">
                <a:latin typeface="Helvetica" pitchFamily="34" charset="0"/>
                <a:cs typeface="Helvetica" pitchFamily="34" charset="0"/>
              </a:rPr>
              <a:t>8192 </a:t>
            </a:r>
            <a:r>
              <a:rPr lang="en-US" altLang="zh-TW" sz="2800" dirty="0" err="1" smtClean="0">
                <a:latin typeface="Helvetica" pitchFamily="34" charset="0"/>
                <a:cs typeface="Helvetica" pitchFamily="34" charset="0"/>
              </a:rPr>
              <a:t>spp</a:t>
            </a:r>
            <a:endParaRPr lang="en-US" altLang="zh-TW" sz="2800" dirty="0" smtClean="0">
              <a:latin typeface="Helvetica" pitchFamily="34" charset="0"/>
              <a:cs typeface="Helvetica" pitchFamily="34" charset="0"/>
            </a:endParaRPr>
          </a:p>
          <a:p>
            <a:pPr algn="ctr"/>
            <a:r>
              <a:rPr lang="en-US" altLang="zh-TW" sz="2800" dirty="0" smtClean="0">
                <a:latin typeface="Helvetica" pitchFamily="34" charset="0"/>
                <a:cs typeface="Helvetica" pitchFamily="34" charset="0"/>
              </a:rPr>
              <a:t>~100000 sec</a:t>
            </a:r>
            <a:endParaRPr lang="zh-TW" altLang="en-US" sz="2800" dirty="0"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0" y="2087819"/>
            <a:ext cx="27432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75590" y="2087819"/>
            <a:ext cx="2768010" cy="2768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0" y="2087819"/>
            <a:ext cx="27432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7212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590" y="2087819"/>
            <a:ext cx="2768010" cy="2768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04800" y="5029200"/>
            <a:ext cx="2743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 smtClean="0">
                <a:latin typeface="Helvetica" pitchFamily="34" charset="0"/>
                <a:cs typeface="Helvetica" pitchFamily="34" charset="0"/>
              </a:rPr>
              <a:t>RPF</a:t>
            </a:r>
          </a:p>
          <a:p>
            <a:pPr algn="ctr"/>
            <a:r>
              <a:rPr lang="en-US" altLang="zh-TW" sz="2800" dirty="0" smtClean="0">
                <a:latin typeface="Helvetica" pitchFamily="34" charset="0"/>
                <a:cs typeface="Helvetica" pitchFamily="34" charset="0"/>
              </a:rPr>
              <a:t>16 </a:t>
            </a:r>
            <a:r>
              <a:rPr lang="en-US" altLang="zh-TW" sz="2800" dirty="0" err="1" smtClean="0">
                <a:latin typeface="Helvetica" pitchFamily="34" charset="0"/>
                <a:cs typeface="Helvetica" pitchFamily="34" charset="0"/>
              </a:rPr>
              <a:t>spp</a:t>
            </a:r>
            <a:endParaRPr lang="en-US" altLang="zh-TW" sz="2800" dirty="0" smtClean="0">
              <a:latin typeface="Helvetica" pitchFamily="34" charset="0"/>
              <a:cs typeface="Helvetica" pitchFamily="34" charset="0"/>
            </a:endParaRPr>
          </a:p>
          <a:p>
            <a:pPr algn="ctr"/>
            <a:r>
              <a:rPr lang="en-US" altLang="zh-TW" sz="2800" dirty="0">
                <a:latin typeface="Helvetica" pitchFamily="34" charset="0"/>
                <a:cs typeface="Helvetica" pitchFamily="34" charset="0"/>
              </a:rPr>
              <a:t>~</a:t>
            </a:r>
            <a:r>
              <a:rPr lang="en-US" altLang="zh-TW" sz="2800" dirty="0" smtClean="0">
                <a:latin typeface="Helvetica" pitchFamily="34" charset="0"/>
                <a:cs typeface="Helvetica" pitchFamily="34" charset="0"/>
              </a:rPr>
              <a:t>1700 sec</a:t>
            </a:r>
            <a:endParaRPr lang="zh-TW" altLang="en-US" sz="28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zh-TW" sz="4000" b="1" dirty="0">
                <a:latin typeface="Helvetica" pitchFamily="34" charset="0"/>
              </a:rPr>
              <a:t>Comparison to RPF</a:t>
            </a:r>
            <a:endParaRPr lang="en-US" sz="4000" b="1" dirty="0">
              <a:latin typeface="Helvetica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909" y="153510"/>
            <a:ext cx="1943100" cy="145732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175590" y="5029199"/>
            <a:ext cx="27680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>
                <a:latin typeface="Helvetica" pitchFamily="34" charset="0"/>
                <a:cs typeface="Helvetica" pitchFamily="34" charset="0"/>
              </a:rPr>
              <a:t>Our</a:t>
            </a:r>
          </a:p>
          <a:p>
            <a:pPr algn="ctr"/>
            <a:r>
              <a:rPr lang="en-US" altLang="zh-TW" sz="2800" dirty="0" err="1" smtClean="0">
                <a:latin typeface="Helvetica" pitchFamily="34" charset="0"/>
                <a:cs typeface="Helvetica" pitchFamily="34" charset="0"/>
              </a:rPr>
              <a:t>Avg</a:t>
            </a:r>
            <a:r>
              <a:rPr lang="en-US" altLang="zh-TW" sz="2800" dirty="0" smtClean="0">
                <a:latin typeface="Helvetica" pitchFamily="34" charset="0"/>
                <a:cs typeface="Helvetica" pitchFamily="34" charset="0"/>
              </a:rPr>
              <a:t> 133 </a:t>
            </a:r>
            <a:r>
              <a:rPr lang="en-US" altLang="zh-TW" sz="2800" dirty="0" err="1">
                <a:latin typeface="Helvetica" pitchFamily="34" charset="0"/>
                <a:cs typeface="Helvetica" pitchFamily="34" charset="0"/>
              </a:rPr>
              <a:t>spp</a:t>
            </a:r>
            <a:endParaRPr lang="en-US" altLang="zh-TW" sz="2800" dirty="0">
              <a:latin typeface="Helvetica" pitchFamily="34" charset="0"/>
              <a:cs typeface="Helvetica" pitchFamily="34" charset="0"/>
            </a:endParaRPr>
          </a:p>
          <a:p>
            <a:pPr algn="ctr"/>
            <a:r>
              <a:rPr lang="en-US" altLang="zh-TW" sz="2800" dirty="0">
                <a:latin typeface="Helvetica" pitchFamily="34" charset="0"/>
                <a:cs typeface="Helvetica" pitchFamily="34" charset="0"/>
              </a:rPr>
              <a:t>~</a:t>
            </a:r>
            <a:r>
              <a:rPr lang="en-US" altLang="zh-TW" sz="2800" dirty="0" smtClean="0">
                <a:latin typeface="Helvetica" pitchFamily="34" charset="0"/>
                <a:cs typeface="Helvetica" pitchFamily="34" charset="0"/>
              </a:rPr>
              <a:t>1700 </a:t>
            </a:r>
            <a:r>
              <a:rPr lang="en-US" altLang="zh-TW" sz="2800" dirty="0">
                <a:latin typeface="Helvetica" pitchFamily="34" charset="0"/>
                <a:cs typeface="Helvetica" pitchFamily="34" charset="0"/>
              </a:rPr>
              <a:t>sec</a:t>
            </a:r>
            <a:endParaRPr lang="zh-TW" altLang="en-US" sz="28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72200" y="5036859"/>
            <a:ext cx="2667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 smtClean="0">
                <a:latin typeface="Helvetica" pitchFamily="34" charset="0"/>
                <a:cs typeface="Helvetica" pitchFamily="34" charset="0"/>
              </a:rPr>
              <a:t>Reference</a:t>
            </a:r>
          </a:p>
          <a:p>
            <a:pPr algn="ctr"/>
            <a:r>
              <a:rPr lang="en-US" altLang="zh-TW" sz="2800" dirty="0" smtClean="0">
                <a:latin typeface="Helvetica" pitchFamily="34" charset="0"/>
                <a:cs typeface="Helvetica" pitchFamily="34" charset="0"/>
              </a:rPr>
              <a:t>8192 </a:t>
            </a:r>
            <a:r>
              <a:rPr lang="en-US" altLang="zh-TW" sz="2800" dirty="0" err="1" smtClean="0">
                <a:latin typeface="Helvetica" pitchFamily="34" charset="0"/>
                <a:cs typeface="Helvetica" pitchFamily="34" charset="0"/>
              </a:rPr>
              <a:t>spp</a:t>
            </a:r>
            <a:endParaRPr lang="en-US" altLang="zh-TW" sz="2800" dirty="0" smtClean="0">
              <a:latin typeface="Helvetica" pitchFamily="34" charset="0"/>
              <a:cs typeface="Helvetica" pitchFamily="34" charset="0"/>
            </a:endParaRPr>
          </a:p>
          <a:p>
            <a:pPr algn="ctr"/>
            <a:r>
              <a:rPr lang="en-US" altLang="zh-TW" sz="2800" dirty="0" smtClean="0">
                <a:latin typeface="Helvetica" pitchFamily="34" charset="0"/>
                <a:cs typeface="Helvetica" pitchFamily="34" charset="0"/>
              </a:rPr>
              <a:t>~100000 sec</a:t>
            </a:r>
            <a:endParaRPr lang="zh-TW" altLang="en-US" sz="2800" dirty="0"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0" y="2087819"/>
            <a:ext cx="27432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0" y="2087819"/>
            <a:ext cx="27432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8416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000" b="1" dirty="0" smtClean="0">
                <a:latin typeface="Helvetica" pitchFamily="34" charset="0"/>
              </a:rPr>
              <a:t>Gaussian filters</a:t>
            </a:r>
            <a:endParaRPr lang="en-US" sz="4000" b="1" dirty="0">
              <a:latin typeface="Helvetic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007" y="1182845"/>
            <a:ext cx="2615617" cy="26156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3778934"/>
            <a:ext cx="2615618" cy="26156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624" y="1180484"/>
            <a:ext cx="2596713" cy="25967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776573"/>
            <a:ext cx="2603214" cy="2603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74501" y="5809169"/>
            <a:ext cx="10021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dirty="0" smtClean="0">
                <a:latin typeface="Helvetica" pitchFamily="34" charset="0"/>
                <a:cs typeface="Helvetica" pitchFamily="34" charset="0"/>
              </a:rPr>
              <a:t>GEM</a:t>
            </a:r>
            <a:endParaRPr lang="zh-TW" altLang="en-US" sz="28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143395" y="5845368"/>
            <a:ext cx="7841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dirty="0" smtClean="0">
                <a:latin typeface="Helvetica" pitchFamily="34" charset="0"/>
                <a:cs typeface="Helvetica" pitchFamily="34" charset="0"/>
              </a:rPr>
              <a:t>Our</a:t>
            </a:r>
            <a:endParaRPr lang="zh-TW" altLang="en-US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24544" y="1182845"/>
            <a:ext cx="21371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Filtered Image</a:t>
            </a:r>
            <a:endParaRPr lang="zh-TW" altLang="en-US" sz="2400" dirty="0">
              <a:solidFill>
                <a:schemeClr val="bg1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40493" y="3548101"/>
            <a:ext cx="3288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Filter Selection Map</a:t>
            </a:r>
            <a:endParaRPr lang="zh-TW" altLang="en-US" sz="2400" dirty="0">
              <a:solidFill>
                <a:schemeClr val="bg1"/>
              </a:solidFill>
              <a:latin typeface="Helvetica" pitchFamily="34" charset="0"/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709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000" b="1" dirty="0" smtClean="0">
                <a:latin typeface="Helvetica" pitchFamily="34" charset="0"/>
              </a:rPr>
              <a:t>Non-local means filters</a:t>
            </a:r>
            <a:endParaRPr lang="en-US" sz="4000" b="1" dirty="0">
              <a:latin typeface="Helvetica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89" y="1528829"/>
            <a:ext cx="3991551" cy="29936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740" y="1521223"/>
            <a:ext cx="3988854" cy="29916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40" y="4686614"/>
            <a:ext cx="1144080" cy="11440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124" y="4686614"/>
            <a:ext cx="1144080" cy="11440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740" y="4686614"/>
            <a:ext cx="1144080" cy="11440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294" y="4686614"/>
            <a:ext cx="1143846" cy="114384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244" y="4676353"/>
            <a:ext cx="1143846" cy="114384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740" y="4686985"/>
            <a:ext cx="1143846" cy="114384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95390" y="5864321"/>
            <a:ext cx="3991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 smtClean="0">
                <a:latin typeface="Helvetica" pitchFamily="34" charset="0"/>
                <a:cs typeface="Helvetica" pitchFamily="34" charset="0"/>
              </a:rPr>
              <a:t>Single NLM filter</a:t>
            </a:r>
            <a:endParaRPr lang="zh-TW" altLang="en-US" sz="28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91740" y="5855555"/>
            <a:ext cx="3988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 smtClean="0">
                <a:latin typeface="Helvetica" pitchFamily="34" charset="0"/>
                <a:cs typeface="Helvetica" pitchFamily="34" charset="0"/>
              </a:rPr>
              <a:t>Reference</a:t>
            </a:r>
            <a:endParaRPr lang="zh-TW" altLang="en-US" sz="2800" dirty="0">
              <a:latin typeface="Helvetica" pitchFamily="34" charset="0"/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830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740" y="4686985"/>
            <a:ext cx="1144080" cy="114408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124" y="4686985"/>
            <a:ext cx="1144080" cy="114408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40" y="4686985"/>
            <a:ext cx="1144080" cy="114408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90" y="1528829"/>
            <a:ext cx="3991549" cy="29936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000" b="1" dirty="0" smtClean="0">
                <a:latin typeface="Helvetica" pitchFamily="34" charset="0"/>
              </a:rPr>
              <a:t>Non-local means filters</a:t>
            </a:r>
            <a:endParaRPr lang="en-US" sz="4000" b="1" dirty="0">
              <a:latin typeface="Helvetica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740" y="1521223"/>
            <a:ext cx="3988854" cy="299163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294" y="4686614"/>
            <a:ext cx="1143846" cy="114384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244" y="4676353"/>
            <a:ext cx="1143846" cy="114384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740" y="4686985"/>
            <a:ext cx="1143846" cy="114384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791740" y="5855555"/>
            <a:ext cx="3988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 smtClean="0">
                <a:latin typeface="Helvetica" pitchFamily="34" charset="0"/>
                <a:cs typeface="Helvetica" pitchFamily="34" charset="0"/>
              </a:rPr>
              <a:t>Reference</a:t>
            </a:r>
            <a:endParaRPr lang="zh-TW" altLang="en-US" sz="28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51341" y="5840374"/>
            <a:ext cx="4447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 smtClean="0">
                <a:latin typeface="Helvetica" pitchFamily="34" charset="0"/>
                <a:cs typeface="Helvetica" pitchFamily="34" charset="0"/>
              </a:rPr>
              <a:t>Combining all </a:t>
            </a:r>
            <a:r>
              <a:rPr lang="en-US" altLang="zh-TW" sz="2800" dirty="0">
                <a:latin typeface="Helvetica" pitchFamily="34" charset="0"/>
                <a:cs typeface="Helvetica" pitchFamily="34" charset="0"/>
              </a:rPr>
              <a:t>NLM </a:t>
            </a:r>
            <a:r>
              <a:rPr lang="en-US" altLang="zh-TW" sz="2800" dirty="0" smtClean="0">
                <a:latin typeface="Helvetica" pitchFamily="34" charset="0"/>
                <a:cs typeface="Helvetica" pitchFamily="34" charset="0"/>
              </a:rPr>
              <a:t>filters</a:t>
            </a:r>
            <a:endParaRPr lang="zh-TW" altLang="en-US" sz="2800" dirty="0">
              <a:latin typeface="Helvetica" pitchFamily="34" charset="0"/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8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000" b="1" dirty="0" smtClean="0">
                <a:latin typeface="Helvetica" pitchFamily="34" charset="0"/>
              </a:rPr>
              <a:t>Discussion</a:t>
            </a:r>
            <a:endParaRPr lang="en-US" sz="4000" b="1" dirty="0">
              <a:latin typeface="Helvetica" pitchFamily="34" charset="0"/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idx="1"/>
          </p:nvPr>
        </p:nvSpPr>
        <p:spPr>
          <a:xfrm>
            <a:off x="304800" y="1600200"/>
            <a:ext cx="8686800" cy="46482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Our method inherits most of the advantages and disadvantages of the image space methods.</a:t>
            </a:r>
          </a:p>
          <a:p>
            <a:pPr lvl="1"/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Advantages: </a:t>
            </a:r>
          </a:p>
          <a:p>
            <a:pPr lvl="2"/>
            <a:r>
              <a:rPr lang="en-US" altLang="zh-TW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It does </a:t>
            </a:r>
            <a:r>
              <a:rPr lang="en-US" altLang="zh-TW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not assume any specific </a:t>
            </a:r>
            <a:r>
              <a:rPr lang="en-US" altLang="zh-TW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effects</a:t>
            </a:r>
            <a:endParaRPr lang="en-US" sz="3200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  <a:p>
            <a:pPr lvl="2"/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The computation and memory complexity only relate to the number of pixels</a:t>
            </a:r>
          </a:p>
          <a:p>
            <a:pPr lvl="1"/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  <a:p>
            <a:endParaRPr lang="en-US" altLang="zh-TW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  <a:p>
            <a:pPr lvl="2"/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444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3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678363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Image space methods</a:t>
            </a:r>
          </a:p>
          <a:p>
            <a:pPr lvl="1"/>
            <a:r>
              <a:rPr lang="en-US" altLang="zh-TW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Mitchell [1987, 1991], </a:t>
            </a:r>
            <a:r>
              <a:rPr lang="en-US" altLang="zh-TW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Bala</a:t>
            </a:r>
            <a:r>
              <a:rPr lang="en-US" altLang="zh-TW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 et al. [2003], </a:t>
            </a:r>
            <a:r>
              <a:rPr lang="en-US" altLang="zh-TW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Overbeck</a:t>
            </a:r>
            <a:r>
              <a:rPr lang="en-US" altLang="zh-TW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 et al. [2009], Chen et al. [2011], </a:t>
            </a:r>
            <a:r>
              <a:rPr lang="en-US" altLang="zh-TW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Rousselle</a:t>
            </a:r>
            <a:r>
              <a:rPr lang="en-US" altLang="zh-TW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 et al. [2011], </a:t>
            </a:r>
            <a:r>
              <a:rPr lang="en-US" altLang="zh-TW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Sen</a:t>
            </a:r>
            <a:r>
              <a:rPr lang="en-US" altLang="zh-TW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 and </a:t>
            </a:r>
            <a:r>
              <a:rPr lang="en-US" altLang="zh-TW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Darabi</a:t>
            </a:r>
            <a:r>
              <a:rPr lang="en-US" altLang="zh-TW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 [2012]</a:t>
            </a:r>
          </a:p>
          <a:p>
            <a:pPr lvl="1"/>
            <a:r>
              <a:rPr lang="en-US" altLang="zh-TW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Handle general effects, usually </a:t>
            </a:r>
            <a:r>
              <a:rPr lang="en-US" altLang="zh-TW" sz="2400" dirty="0">
                <a:latin typeface="Helvetica" pitchFamily="34" charset="0"/>
              </a:rPr>
              <a:t>more computationally efficient and use less </a:t>
            </a:r>
            <a:r>
              <a:rPr lang="en-US" altLang="zh-TW" sz="2400" dirty="0" smtClean="0">
                <a:latin typeface="Helvetica" pitchFamily="34" charset="0"/>
              </a:rPr>
              <a:t>memory</a:t>
            </a:r>
            <a:endParaRPr lang="en-US" altLang="zh-TW" sz="2400" dirty="0">
              <a:latin typeface="Helvetica" pitchFamily="34" charset="0"/>
            </a:endParaRPr>
          </a:p>
          <a:p>
            <a:endParaRPr lang="en-US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  <a:p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  <a:p>
            <a:endParaRPr lang="en-US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  <a:p>
            <a:endParaRPr lang="en-US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  <a:p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smtClean="0">
                <a:latin typeface="Helvetica" pitchFamily="34" charset="0"/>
              </a:rPr>
              <a:t>Previous work</a:t>
            </a:r>
            <a:endParaRPr lang="en-US" sz="4000" b="1" dirty="0"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412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000" b="1" dirty="0" smtClean="0">
                <a:latin typeface="Helvetica" pitchFamily="34" charset="0"/>
              </a:rPr>
              <a:t>Discussion</a:t>
            </a:r>
            <a:endParaRPr lang="en-US" sz="4000" b="1" dirty="0">
              <a:latin typeface="Helvetica" pitchFamily="34" charset="0"/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idx="1"/>
          </p:nvPr>
        </p:nvSpPr>
        <p:spPr>
          <a:xfrm>
            <a:off x="304800" y="1600200"/>
            <a:ext cx="8686800" cy="46482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Our method inherits most of the advantages and disadvantages of the image space methods.</a:t>
            </a:r>
          </a:p>
          <a:p>
            <a:pPr lvl="1"/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Advantages: </a:t>
            </a:r>
          </a:p>
          <a:p>
            <a:pPr lvl="2"/>
            <a:r>
              <a:rPr lang="en-US" altLang="zh-TW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It does </a:t>
            </a:r>
            <a:r>
              <a:rPr lang="en-US" altLang="zh-TW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not assume any specific </a:t>
            </a:r>
            <a:r>
              <a:rPr lang="en-US" altLang="zh-TW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effects</a:t>
            </a:r>
            <a:endParaRPr lang="en-US" sz="3200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  <a:p>
            <a:pPr lvl="2"/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The computation and memory complexity only relate to the number of pixels</a:t>
            </a:r>
          </a:p>
          <a:p>
            <a:pPr lvl="1"/>
            <a:r>
              <a:rPr lang="en-US" altLang="zh-TW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Disadvantages:</a:t>
            </a:r>
          </a:p>
          <a:p>
            <a:pPr lvl="2"/>
            <a:r>
              <a:rPr lang="en-US" altLang="zh-TW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Oversmoothing</a:t>
            </a:r>
            <a:endParaRPr lang="en-US" altLang="zh-TW" dirty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  <a:p>
            <a:pPr lvl="2"/>
            <a:r>
              <a:rPr lang="en-US" altLang="zh-TW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Not considering </a:t>
            </a:r>
            <a:r>
              <a:rPr lang="en-US" altLang="zh-TW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high dimensional </a:t>
            </a:r>
            <a:r>
              <a:rPr lang="en-US" altLang="zh-TW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information</a:t>
            </a:r>
            <a:endParaRPr lang="en-US" altLang="zh-TW" dirty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  <a:p>
            <a:pPr lvl="1"/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  <a:p>
            <a:endParaRPr lang="en-US" altLang="zh-TW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  <a:p>
            <a:pPr lvl="2"/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5568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000" b="1" dirty="0" smtClean="0">
                <a:latin typeface="Helvetica" pitchFamily="34" charset="0"/>
              </a:rPr>
              <a:t>Discussion</a:t>
            </a:r>
            <a:endParaRPr lang="en-US" sz="4000" b="1" dirty="0">
              <a:latin typeface="Helvetica" pitchFamily="34" charset="0"/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idx="1"/>
          </p:nvPr>
        </p:nvSpPr>
        <p:spPr>
          <a:xfrm>
            <a:off x="304800" y="1600200"/>
            <a:ext cx="8686800" cy="4648200"/>
          </a:xfrm>
        </p:spPr>
        <p:txBody>
          <a:bodyPr>
            <a:normAutofit/>
          </a:bodyPr>
          <a:lstStyle/>
          <a:p>
            <a:pPr lvl="1"/>
            <a:r>
              <a:rPr lang="en-US" altLang="zh-TW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Disadvantages</a:t>
            </a:r>
            <a:r>
              <a:rPr lang="en-US" altLang="zh-TW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:</a:t>
            </a:r>
          </a:p>
          <a:p>
            <a:pPr lvl="2"/>
            <a:r>
              <a:rPr lang="en-US" altLang="zh-TW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Oversmoothing</a:t>
            </a:r>
            <a:endParaRPr lang="en-US" altLang="zh-TW" dirty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  <a:p>
            <a:pPr lvl="2"/>
            <a:r>
              <a:rPr lang="en-US" altLang="zh-TW" dirty="0" smtClean="0">
                <a:solidFill>
                  <a:srgbClr val="FF0000"/>
                </a:solidFill>
                <a:latin typeface="Helvetica" pitchFamily="34" charset="0"/>
              </a:rPr>
              <a:t>Not considering </a:t>
            </a:r>
            <a:r>
              <a:rPr lang="en-US" altLang="zh-TW" dirty="0">
                <a:solidFill>
                  <a:srgbClr val="FF0000"/>
                </a:solidFill>
                <a:latin typeface="Helvetica" pitchFamily="34" charset="0"/>
              </a:rPr>
              <a:t>high dimensional </a:t>
            </a:r>
            <a:r>
              <a:rPr lang="en-US" altLang="zh-TW" dirty="0" smtClean="0">
                <a:solidFill>
                  <a:srgbClr val="FF0000"/>
                </a:solidFill>
                <a:latin typeface="Helvetica" pitchFamily="34" charset="0"/>
              </a:rPr>
              <a:t>information</a:t>
            </a:r>
            <a:endParaRPr lang="en-US" altLang="zh-TW" dirty="0">
              <a:solidFill>
                <a:srgbClr val="FF0000"/>
              </a:solidFill>
              <a:latin typeface="Helvetica" pitchFamily="34" charset="0"/>
            </a:endParaRPr>
          </a:p>
          <a:p>
            <a:pPr lvl="1"/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  <a:p>
            <a:endParaRPr lang="en-US" altLang="zh-TW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  <a:p>
            <a:pPr lvl="2"/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101142"/>
            <a:ext cx="8077200" cy="1580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7200" y="5687157"/>
            <a:ext cx="4006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 smtClean="0">
                <a:latin typeface="Helvetica" pitchFamily="34" charset="0"/>
                <a:cs typeface="Helvetica" pitchFamily="34" charset="0"/>
              </a:rPr>
              <a:t>Image-space Methods</a:t>
            </a:r>
            <a:endParaRPr lang="zh-TW" altLang="en-US" sz="28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67200" y="5687157"/>
            <a:ext cx="4679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 smtClean="0">
                <a:latin typeface="Helvetica" pitchFamily="34" charset="0"/>
                <a:cs typeface="Helvetica" pitchFamily="34" charset="0"/>
              </a:rPr>
              <a:t>Multidimensional Methods</a:t>
            </a:r>
            <a:endParaRPr lang="zh-TW" altLang="en-US" sz="28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63983" y="3270145"/>
            <a:ext cx="35831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smtClean="0">
                <a:latin typeface="Helvetica" pitchFamily="34" charset="0"/>
                <a:cs typeface="Helvetica" pitchFamily="34" charset="0"/>
              </a:rPr>
              <a:t>Image from</a:t>
            </a:r>
          </a:p>
          <a:p>
            <a:r>
              <a:rPr lang="en-US" altLang="zh-TW" sz="2400" dirty="0" smtClean="0">
                <a:latin typeface="Helvetica" pitchFamily="34" charset="0"/>
                <a:cs typeface="Helvetica" pitchFamily="34" charset="0"/>
              </a:rPr>
              <a:t>[Hachisuka et al. 2008]</a:t>
            </a:r>
            <a:endParaRPr lang="zh-TW" altLang="en-US" sz="2400" dirty="0">
              <a:latin typeface="Helvetica" pitchFamily="34" charset="0"/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130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000" b="1" dirty="0" smtClean="0">
                <a:latin typeface="Helvetica" pitchFamily="34" charset="0"/>
              </a:rPr>
              <a:t>Conclusion and future work</a:t>
            </a:r>
            <a:endParaRPr lang="en-US" sz="4000" b="1" dirty="0">
              <a:latin typeface="Helvetica" pitchFamily="34" charset="0"/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648200"/>
          </a:xfrm>
        </p:spPr>
        <p:txBody>
          <a:bodyPr>
            <a:normAutofit/>
          </a:bodyPr>
          <a:lstStyle/>
          <a:p>
            <a:r>
              <a:rPr lang="en-US" altLang="zh-TW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We have presented a </a:t>
            </a:r>
            <a:r>
              <a:rPr lang="en-US" altLang="zh-TW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SURE</a:t>
            </a:r>
            <a:r>
              <a:rPr lang="en-US" altLang="zh-TW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-based Adaptive Sampling and Reconstruction framework.</a:t>
            </a:r>
          </a:p>
          <a:p>
            <a:pPr lvl="1"/>
            <a:r>
              <a:rPr lang="en-US" altLang="zh-TW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Allow to use almost arbitrary filters.</a:t>
            </a:r>
          </a:p>
          <a:p>
            <a:r>
              <a:rPr lang="en-US" altLang="zh-TW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Future Work</a:t>
            </a:r>
          </a:p>
          <a:p>
            <a:pPr lvl="1"/>
            <a:r>
              <a:rPr lang="en-US" altLang="zh-TW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Implementation on GPUs for interactive applications</a:t>
            </a:r>
          </a:p>
          <a:p>
            <a:pPr lvl="1"/>
            <a:r>
              <a:rPr lang="en-US" altLang="zh-TW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Animation rendering</a:t>
            </a:r>
          </a:p>
          <a:p>
            <a:pPr lvl="1"/>
            <a:r>
              <a:rPr lang="en-US" altLang="zh-TW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More rendering </a:t>
            </a:r>
            <a:r>
              <a:rPr lang="en-US" altLang="zh-TW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applications using SURE</a:t>
            </a:r>
          </a:p>
          <a:p>
            <a:endParaRPr lang="en-US" altLang="zh-TW" sz="2200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  <a:p>
            <a:pPr lvl="2"/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372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zh-TW" sz="4000" b="1" dirty="0">
                <a:latin typeface="Helvetica" pitchFamily="34" charset="0"/>
              </a:rPr>
              <a:t>Conclusion and </a:t>
            </a:r>
            <a:r>
              <a:rPr lang="en-US" altLang="zh-TW" sz="4000" b="1" dirty="0" smtClean="0">
                <a:latin typeface="Helvetica" pitchFamily="34" charset="0"/>
              </a:rPr>
              <a:t>future work</a:t>
            </a:r>
            <a:endParaRPr lang="en-US" sz="4000" b="1" dirty="0">
              <a:latin typeface="Helvetica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648200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Rousselle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 et al. [2012] introduces an advanced non-local means filter designed for rendering task.</a:t>
            </a:r>
          </a:p>
          <a:p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Incorporate </a:t>
            </a:r>
            <a:r>
              <a:rPr lang="en-US" sz="28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SURE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 and scene features buffer into their method?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</p:txBody>
      </p:sp>
      <p:pic>
        <p:nvPicPr>
          <p:cNvPr id="1028" name="Picture 4" descr="http://sis.siggraph.org/OPAL/Themes/SIS/Asia2012/src/downloads-perm/c100-e567-publicimag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962400"/>
            <a:ext cx="23622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2022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Acknowledgements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Anonymous reviewers</a:t>
            </a:r>
          </a:p>
          <a:p>
            <a:r>
              <a:rPr lang="en-US" altLang="zh-TW" dirty="0" smtClean="0"/>
              <a:t>Funding agencies: NSC and NTU</a:t>
            </a:r>
          </a:p>
          <a:p>
            <a:r>
              <a:rPr lang="en-US" altLang="zh-TW" dirty="0" smtClean="0"/>
              <a:t>Model creators: Pedro </a:t>
            </a:r>
            <a:r>
              <a:rPr lang="en-US" altLang="zh-TW" dirty="0" err="1" smtClean="0"/>
              <a:t>Caparros</a:t>
            </a:r>
            <a:r>
              <a:rPr lang="en-US" altLang="zh-TW" dirty="0" smtClean="0"/>
              <a:t>, </a:t>
            </a:r>
            <a:r>
              <a:rPr lang="en-US" altLang="zh-TW" dirty="0" err="1" smtClean="0"/>
              <a:t>RenderHere</a:t>
            </a:r>
            <a:r>
              <a:rPr lang="en-US" altLang="zh-TW" dirty="0" smtClean="0"/>
              <a:t>, Unity Development, Tippy, Skipper25, </a:t>
            </a:r>
            <a:r>
              <a:rPr lang="en-US" altLang="zh-TW" dirty="0" err="1" smtClean="0"/>
              <a:t>jotijoti</a:t>
            </a:r>
            <a:r>
              <a:rPr lang="en-US" altLang="zh-TW" dirty="0" smtClean="0"/>
              <a:t>, ShareCG.com, dogbite1066, Tiago </a:t>
            </a:r>
            <a:r>
              <a:rPr lang="en-US" altLang="zh-TW" dirty="0" err="1" smtClean="0"/>
              <a:t>Crisostomo</a:t>
            </a:r>
            <a:r>
              <a:rPr lang="en-US" altLang="zh-TW" dirty="0" smtClean="0"/>
              <a:t>, Marko </a:t>
            </a:r>
            <a:r>
              <a:rPr lang="en-US" altLang="zh-TW" dirty="0" err="1" smtClean="0"/>
              <a:t>Dabrovic</a:t>
            </a:r>
            <a:r>
              <a:rPr lang="en-US" altLang="zh-TW" dirty="0" smtClean="0"/>
              <a:t> and </a:t>
            </a:r>
            <a:r>
              <a:rPr lang="en-US" altLang="zh-TW" dirty="0" err="1" smtClean="0"/>
              <a:t>Crytek</a:t>
            </a:r>
            <a:r>
              <a:rPr lang="en-US" altLang="zh-TW" dirty="0" smtClean="0"/>
              <a:t> GmbH, Marko </a:t>
            </a:r>
            <a:r>
              <a:rPr lang="en-US" altLang="zh-TW" dirty="0" err="1" smtClean="0"/>
              <a:t>Dabrovic</a:t>
            </a:r>
            <a:r>
              <a:rPr lang="en-US" altLang="zh-TW" dirty="0" smtClean="0"/>
              <a:t> and </a:t>
            </a:r>
            <a:r>
              <a:rPr lang="en-US" altLang="zh-TW" dirty="0" err="1" smtClean="0"/>
              <a:t>Mihovil</a:t>
            </a:r>
            <a:r>
              <a:rPr lang="en-US" altLang="zh-TW" dirty="0" smtClean="0"/>
              <a:t> </a:t>
            </a:r>
            <a:r>
              <a:rPr lang="en-US" altLang="zh-TW" dirty="0" err="1" smtClean="0"/>
              <a:t>Odak</a:t>
            </a:r>
            <a:r>
              <a:rPr lang="en-US" altLang="zh-TW" dirty="0" smtClean="0"/>
              <a:t>, Andrew </a:t>
            </a:r>
            <a:r>
              <a:rPr lang="en-US" altLang="zh-TW" dirty="0" err="1" smtClean="0"/>
              <a:t>Kensler</a:t>
            </a:r>
            <a:r>
              <a:rPr lang="en-US" altLang="zh-TW" dirty="0" smtClean="0"/>
              <a:t>. 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melissachan\Desktop\Slide 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65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451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050" y="1390312"/>
            <a:ext cx="2415600" cy="2415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512" y="1390311"/>
            <a:ext cx="2415571" cy="24155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000" b="1" dirty="0" smtClean="0">
                <a:latin typeface="Helvetica" pitchFamily="34" charset="0"/>
              </a:rPr>
              <a:t>Improving cross bilateral filter</a:t>
            </a:r>
            <a:endParaRPr lang="en-US" sz="4000" b="1" dirty="0">
              <a:latin typeface="Helvetica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512" y="3818287"/>
            <a:ext cx="2415600" cy="2415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1295400"/>
            <a:ext cx="1752600" cy="17526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745511" y="2954403"/>
            <a:ext cx="24155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Cross Bilateral Filter</a:t>
            </a:r>
            <a:endParaRPr lang="zh-TW" altLang="en-US" sz="2400" dirty="0">
              <a:solidFill>
                <a:schemeClr val="bg1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92998" y="3338035"/>
            <a:ext cx="2355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D</a:t>
            </a:r>
            <a:r>
              <a:rPr lang="en-US" altLang="zh-TW" sz="2400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epth Buffer</a:t>
            </a:r>
            <a:endParaRPr lang="zh-TW" altLang="en-US" sz="2400" dirty="0">
              <a:solidFill>
                <a:schemeClr val="bg1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745510" y="5772222"/>
            <a:ext cx="2415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Reference</a:t>
            </a:r>
            <a:endParaRPr lang="zh-TW" altLang="en-US" sz="2400" dirty="0">
              <a:solidFill>
                <a:schemeClr val="bg1"/>
              </a:solidFill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594" y="3818287"/>
            <a:ext cx="2415600" cy="24156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232594" y="5772222"/>
            <a:ext cx="2412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Depth Variance</a:t>
            </a:r>
            <a:endParaRPr lang="zh-TW" altLang="en-US" sz="2400" dirty="0">
              <a:solidFill>
                <a:schemeClr val="bg1"/>
              </a:solidFill>
              <a:latin typeface="Helvetica" pitchFamily="34" charset="0"/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410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000" b="1" dirty="0" smtClean="0">
                <a:latin typeface="Helvetica" pitchFamily="34" charset="0"/>
              </a:rPr>
              <a:t>Improving cross bilateral filter</a:t>
            </a:r>
            <a:endParaRPr lang="en-US" sz="4000" b="1" dirty="0">
              <a:latin typeface="Helvetica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382000" cy="4525963"/>
              </a:xfrm>
            </p:spPr>
            <p:txBody>
              <a:bodyPr>
                <a:normAutofit fontScale="85000" lnSpcReduction="10000"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/>
                            </a:rPr>
                            <m:t>𝑤</m:t>
                          </m:r>
                        </m:e>
                        <m:sub>
                          <m:r>
                            <a:rPr lang="en-US" altLang="zh-TW" sz="2800" i="1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/>
                            </a:rPr>
                            <m:t>𝑖𝑗</m:t>
                          </m:r>
                        </m:sub>
                      </m:sSub>
                      <m:r>
                        <a:rPr lang="en-US" altLang="zh-TW" sz="2800" i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zh-TW" sz="2800">
                          <a:solidFill>
                            <a:srgbClr val="004210"/>
                          </a:solidFill>
                          <a:latin typeface="Cambria Math"/>
                        </a:rPr>
                        <m:t>exp</m:t>
                      </m:r>
                      <m:r>
                        <a:rPr lang="en-US" altLang="zh-TW" sz="2800" i="1">
                          <a:solidFill>
                            <a:srgbClr val="004210"/>
                          </a:solidFill>
                          <a:latin typeface="Cambria Math"/>
                        </a:rPr>
                        <m:t>⁡(−</m:t>
                      </m:r>
                      <m:f>
                        <m:fPr>
                          <m:ctrlPr>
                            <a:rPr lang="en-US" altLang="zh-TW" sz="2800" i="1">
                              <a:solidFill>
                                <a:srgbClr val="00421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2800" i="1">
                                  <a:solidFill>
                                    <a:srgbClr val="004210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altLang="zh-TW" sz="2800" i="1">
                                      <a:solidFill>
                                        <a:srgbClr val="004210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sz="2800" i="1">
                                          <a:solidFill>
                                            <a:srgbClr val="004210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sz="2800" i="1">
                                          <a:solidFill>
                                            <a:srgbClr val="004210"/>
                                          </a:solidFill>
                                          <a:latin typeface="Cambria Math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altLang="zh-TW" sz="2800" i="1">
                                          <a:solidFill>
                                            <a:srgbClr val="004210"/>
                                          </a:solidFill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altLang="zh-TW" sz="2800" i="1">
                                      <a:solidFill>
                                        <a:srgbClr val="004210"/>
                                      </a:solidFill>
                                      <a:latin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zh-TW" sz="2800" i="1">
                                          <a:solidFill>
                                            <a:srgbClr val="004210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sz="2800" i="1">
                                          <a:solidFill>
                                            <a:srgbClr val="004210"/>
                                          </a:solidFill>
                                          <a:latin typeface="Cambria Math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altLang="zh-TW" sz="2800" i="1">
                                          <a:solidFill>
                                            <a:srgbClr val="004210"/>
                                          </a:solidFill>
                                          <a:latin typeface="Cambria Math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altLang="zh-TW" sz="2800" i="1">
                                  <a:solidFill>
                                    <a:srgbClr val="004210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2800" i="1">
                              <a:solidFill>
                                <a:srgbClr val="004210"/>
                              </a:solidFill>
                              <a:latin typeface="Cambria Math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altLang="zh-TW" sz="2800" i="1">
                                  <a:solidFill>
                                    <a:srgbClr val="004210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altLang="zh-TW" sz="2800" i="1">
                                      <a:solidFill>
                                        <a:srgbClr val="00421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sz="2800" i="1">
                                      <a:solidFill>
                                        <a:srgbClr val="004210"/>
                                      </a:solidFill>
                                      <a:latin typeface="Cambria Math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altLang="zh-TW" sz="2800" i="1">
                                      <a:solidFill>
                                        <a:srgbClr val="004210"/>
                                      </a:solidFill>
                                      <a:latin typeface="Cambria Math"/>
                                    </a:rPr>
                                    <m:t>𝑠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altLang="zh-TW" sz="2800" i="1">
                                  <a:solidFill>
                                    <a:srgbClr val="004210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2800" i="1">
                          <a:solidFill>
                            <a:srgbClr val="004210"/>
                          </a:solidFill>
                          <a:latin typeface="Cambria Math"/>
                        </a:rPr>
                        <m:t>)</m:t>
                      </m:r>
                      <m:r>
                        <m:rPr>
                          <m:sty m:val="p"/>
                        </m:rPr>
                        <a:rPr lang="en-US" altLang="zh-TW" sz="2800">
                          <a:solidFill>
                            <a:srgbClr val="0E004C"/>
                          </a:solidFill>
                          <a:latin typeface="Cambria Math"/>
                        </a:rPr>
                        <m:t>exp</m:t>
                      </m:r>
                      <m:r>
                        <a:rPr lang="en-US" altLang="zh-TW" sz="2800" i="1">
                          <a:solidFill>
                            <a:srgbClr val="0E004C"/>
                          </a:solidFill>
                          <a:latin typeface="Cambria Math"/>
                        </a:rPr>
                        <m:t>⁡(−</m:t>
                      </m:r>
                      <m:f>
                        <m:fPr>
                          <m:ctrlPr>
                            <a:rPr lang="en-US" altLang="zh-TW" sz="2800" i="1">
                              <a:solidFill>
                                <a:srgbClr val="0E004C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2800" i="1">
                                  <a:solidFill>
                                    <a:srgbClr val="0E004C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altLang="zh-TW" sz="2800" i="1">
                                      <a:solidFill>
                                        <a:srgbClr val="0E004C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sz="2800" i="1">
                                          <a:solidFill>
                                            <a:srgbClr val="0E004C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sz="2800" i="1">
                                          <a:solidFill>
                                            <a:srgbClr val="0E004C"/>
                                          </a:solidFill>
                                          <a:latin typeface="Cambria Math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altLang="zh-TW" sz="2800" i="1">
                                          <a:solidFill>
                                            <a:srgbClr val="0E004C"/>
                                          </a:solidFill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altLang="zh-TW" sz="2800" i="1">
                                      <a:solidFill>
                                        <a:srgbClr val="0E004C"/>
                                      </a:solidFill>
                                      <a:latin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zh-TW" sz="2800" i="1">
                                          <a:solidFill>
                                            <a:srgbClr val="0E004C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sz="2800" i="1">
                                          <a:solidFill>
                                            <a:srgbClr val="0E004C"/>
                                          </a:solidFill>
                                          <a:latin typeface="Cambria Math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altLang="zh-TW" sz="2800" i="1">
                                          <a:solidFill>
                                            <a:srgbClr val="0E004C"/>
                                          </a:solidFill>
                                          <a:latin typeface="Cambria Math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altLang="zh-TW" sz="2800" i="1">
                                  <a:solidFill>
                                    <a:srgbClr val="0E004C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2800" i="1">
                              <a:solidFill>
                                <a:srgbClr val="0E004C"/>
                              </a:solidFill>
                              <a:latin typeface="Cambria Math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altLang="zh-TW" sz="2800" i="1">
                                  <a:solidFill>
                                    <a:srgbClr val="0E004C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altLang="zh-TW" sz="2800" i="1">
                                      <a:solidFill>
                                        <a:srgbClr val="0E004C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sz="2800" i="1">
                                      <a:solidFill>
                                        <a:srgbClr val="0E004C"/>
                                      </a:solidFill>
                                      <a:latin typeface="Cambria Math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altLang="zh-TW" sz="2800" i="1">
                                      <a:solidFill>
                                        <a:srgbClr val="0E004C"/>
                                      </a:solidFill>
                                      <a:latin typeface="Cambria Math"/>
                                    </a:rPr>
                                    <m:t>𝑟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altLang="zh-TW" sz="2800" i="1">
                                  <a:solidFill>
                                    <a:srgbClr val="0E004C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2800" i="1">
                          <a:solidFill>
                            <a:srgbClr val="0E004C"/>
                          </a:solidFill>
                          <a:latin typeface="Cambria Math"/>
                        </a:rPr>
                        <m:t>)</m:t>
                      </m:r>
                      <m:nary>
                        <m:naryPr>
                          <m:chr m:val="∏"/>
                          <m:ctrlPr>
                            <a:rPr lang="en-US" altLang="zh-TW" sz="2800" i="1">
                              <a:solidFill>
                                <a:srgbClr val="4C003C"/>
                              </a:solidFill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2800" i="1">
                              <a:solidFill>
                                <a:srgbClr val="4C003C"/>
                              </a:solidFill>
                              <a:latin typeface="Cambria Math"/>
                            </a:rPr>
                            <m:t>𝑘</m:t>
                          </m:r>
                          <m:r>
                            <a:rPr lang="en-US" altLang="zh-TW" sz="2800" i="1">
                              <a:solidFill>
                                <a:srgbClr val="4C003C"/>
                              </a:solidFill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altLang="zh-TW" sz="2800" i="1">
                              <a:solidFill>
                                <a:srgbClr val="4C003C"/>
                              </a:solidFill>
                              <a:latin typeface="Cambria Math"/>
                            </a:rPr>
                            <m:t>𝑚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US" altLang="zh-TW" sz="2800">
                              <a:solidFill>
                                <a:srgbClr val="4C003C"/>
                              </a:solidFill>
                              <a:latin typeface="Cambria Math"/>
                            </a:rPr>
                            <m:t>exp</m:t>
                          </m:r>
                          <m:r>
                            <a:rPr lang="en-US" altLang="zh-TW" sz="2800" i="1">
                              <a:solidFill>
                                <a:srgbClr val="4C003C"/>
                              </a:solidFill>
                              <a:latin typeface="Cambria Math"/>
                            </a:rPr>
                            <m:t>⁡(−</m:t>
                          </m:r>
                          <m:f>
                            <m:fPr>
                              <m:ctrlPr>
                                <a:rPr lang="en-US" altLang="zh-TW" sz="2800" i="1">
                                  <a:solidFill>
                                    <a:srgbClr val="4C003C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sz="2800" i="1">
                                      <a:solidFill>
                                        <a:srgbClr val="4C003C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800" i="1">
                                      <a:solidFill>
                                        <a:srgbClr val="4C003C"/>
                                      </a:solidFill>
                                      <a:latin typeface="Cambria Math"/>
                                    </a:rPr>
                                    <m:t>𝐷</m:t>
                                  </m:r>
                                  <m:r>
                                    <a:rPr lang="en-US" altLang="zh-TW" sz="2800" i="1">
                                      <a:solidFill>
                                        <a:srgbClr val="4C003C"/>
                                      </a:solidFill>
                                      <a:latin typeface="Cambria Math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en-US" altLang="zh-TW" sz="2800" i="1">
                                          <a:solidFill>
                                            <a:srgbClr val="4C003C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̅"/>
                                          <m:ctrlPr>
                                            <a:rPr lang="en-US" altLang="zh-TW" sz="2800" i="1">
                                              <a:solidFill>
                                                <a:srgbClr val="4C003C"/>
                                              </a:solidFill>
                                              <a:latin typeface="Cambria Math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altLang="zh-TW" sz="2800" i="1">
                                              <a:solidFill>
                                                <a:srgbClr val="4C003C"/>
                                              </a:solidFill>
                                              <a:latin typeface="Cambria Math"/>
                                            </a:rPr>
                                            <m:t>𝑓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altLang="zh-TW" sz="2800" i="1">
                                          <a:solidFill>
                                            <a:srgbClr val="4C003C"/>
                                          </a:solidFill>
                                          <a:latin typeface="Cambria Math"/>
                                        </a:rPr>
                                        <m:t>𝑖𝑘</m:t>
                                      </m:r>
                                    </m:sub>
                                  </m:sSub>
                                  <m:r>
                                    <a:rPr lang="en-US" altLang="zh-TW" sz="2800" i="1">
                                      <a:solidFill>
                                        <a:srgbClr val="4C003C"/>
                                      </a:solidFill>
                                      <a:latin typeface="Cambria Math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altLang="zh-TW" sz="2800" i="1">
                                          <a:solidFill>
                                            <a:srgbClr val="4C003C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̅"/>
                                          <m:ctrlPr>
                                            <a:rPr lang="en-US" altLang="zh-TW" sz="2800" i="1">
                                              <a:solidFill>
                                                <a:srgbClr val="4C003C"/>
                                              </a:solidFill>
                                              <a:latin typeface="Cambria Math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altLang="zh-TW" sz="2800" i="1">
                                              <a:solidFill>
                                                <a:srgbClr val="4C003C"/>
                                              </a:solidFill>
                                              <a:latin typeface="Cambria Math"/>
                                            </a:rPr>
                                            <m:t>𝑓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altLang="zh-TW" sz="2800" i="1">
                                          <a:solidFill>
                                            <a:srgbClr val="4C003C"/>
                                          </a:solidFill>
                                          <a:latin typeface="Cambria Math"/>
                                        </a:rPr>
                                        <m:t>𝑗𝑘</m:t>
                                      </m:r>
                                    </m:sub>
                                  </m:sSub>
                                  <m:r>
                                    <a:rPr lang="en-US" altLang="zh-TW" sz="2800" i="1">
                                      <a:solidFill>
                                        <a:srgbClr val="4C003C"/>
                                      </a:solidFill>
                                      <a:latin typeface="Cambria Math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n-US" altLang="zh-TW" sz="2800" i="1">
                                      <a:solidFill>
                                        <a:srgbClr val="4C003C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sz="2800" i="1">
                                  <a:solidFill>
                                    <a:srgbClr val="4C003C"/>
                                  </a:solidFill>
                                  <a:latin typeface="Cambria Math"/>
                                </a:rPr>
                                <m:t>2</m:t>
                              </m:r>
                              <m:sSup>
                                <m:sSupPr>
                                  <m:ctrlPr>
                                    <a:rPr lang="en-US" altLang="zh-TW" sz="2800" i="1">
                                      <a:solidFill>
                                        <a:srgbClr val="4C003C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n-US" altLang="zh-TW" sz="2800" i="1">
                                          <a:solidFill>
                                            <a:srgbClr val="4C003C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TW" altLang="en-US" sz="2800" i="1">
                                          <a:solidFill>
                                            <a:srgbClr val="4C003C"/>
                                          </a:solidFill>
                                          <a:latin typeface="Cambria Math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en-US" altLang="zh-TW" sz="2800" i="1">
                                              <a:solidFill>
                                                <a:srgbClr val="4C003C"/>
                                              </a:solidFill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sz="2800" i="1">
                                              <a:solidFill>
                                                <a:srgbClr val="4C003C"/>
                                              </a:solidFill>
                                              <a:latin typeface="Cambria Math"/>
                                            </a:rPr>
                                            <m:t>𝑓</m:t>
                                          </m:r>
                                        </m:e>
                                        <m:sub>
                                          <m:r>
                                            <a:rPr lang="en-US" altLang="zh-TW" sz="2800" i="1">
                                              <a:solidFill>
                                                <a:srgbClr val="4C003C"/>
                                              </a:solidFill>
                                              <a:latin typeface="Cambria Math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</m:sub>
                                  </m:sSub>
                                </m:e>
                                <m:sup>
                                  <m:r>
                                    <a:rPr lang="en-US" altLang="zh-TW" sz="2800" i="1">
                                      <a:solidFill>
                                        <a:srgbClr val="4C003C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zh-TW" sz="2800" i="1">
                              <a:solidFill>
                                <a:srgbClr val="4C003C"/>
                              </a:solidFill>
                              <a:latin typeface="Cambria Math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altLang="zh-TW" dirty="0" smtClean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endParaRPr lang="en-US" altLang="zh-TW" i="1" dirty="0" smtClean="0">
                  <a:latin typeface="Cambria Math"/>
                </a:endParaRPr>
              </a:p>
              <a:p>
                <a:pPr marL="0" indent="0">
                  <a:buNone/>
                </a:pPr>
                <a:endParaRPr lang="en-US" altLang="zh-TW" i="1" dirty="0" smtClean="0">
                  <a:latin typeface="Cambria Math"/>
                </a:endParaRPr>
              </a:p>
              <a:p>
                <a:pPr marL="0" indent="0">
                  <a:buNone/>
                </a:pPr>
                <a:endParaRPr lang="zh-TW" alt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382000" cy="4525963"/>
              </a:xfrm>
              <a:blipFill rotWithShape="1">
                <a:blip r:embed="rId3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/>
          <p:cNvSpPr txBox="1"/>
          <p:nvPr/>
        </p:nvSpPr>
        <p:spPr>
          <a:xfrm>
            <a:off x="926937" y="3124200"/>
            <a:ext cx="228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b="1" dirty="0" smtClean="0">
                <a:solidFill>
                  <a:srgbClr val="004210"/>
                </a:solidFill>
                <a:latin typeface="Helvetica" pitchFamily="34" charset="0"/>
                <a:cs typeface="Helvetica" pitchFamily="34" charset="0"/>
              </a:rPr>
              <a:t>Position</a:t>
            </a:r>
            <a:endParaRPr lang="zh-TW" altLang="en-US" sz="3200" b="1" dirty="0">
              <a:solidFill>
                <a:srgbClr val="004210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301674" y="3124200"/>
            <a:ext cx="228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b="1" dirty="0" smtClean="0">
                <a:solidFill>
                  <a:srgbClr val="0E004C"/>
                </a:solidFill>
                <a:latin typeface="Helvetica" pitchFamily="34" charset="0"/>
                <a:cs typeface="Helvetica" pitchFamily="34" charset="0"/>
              </a:rPr>
              <a:t>Color</a:t>
            </a:r>
            <a:endParaRPr lang="zh-TW" altLang="en-US" sz="3200" b="1" dirty="0">
              <a:solidFill>
                <a:srgbClr val="0E004C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610711" y="3124199"/>
            <a:ext cx="33934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b="1" dirty="0" smtClean="0">
                <a:solidFill>
                  <a:srgbClr val="4C003C"/>
                </a:solidFill>
                <a:latin typeface="Helvetica" pitchFamily="34" charset="0"/>
                <a:cs typeface="Helvetica" pitchFamily="34" charset="0"/>
              </a:rPr>
              <a:t>Scene Features</a:t>
            </a:r>
            <a:endParaRPr lang="zh-TW" altLang="en-US" sz="3200" b="1" dirty="0">
              <a:solidFill>
                <a:srgbClr val="4C003C"/>
              </a:solidFill>
              <a:latin typeface="Helvetica" pitchFamily="34" charset="0"/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65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000" b="1" dirty="0" smtClean="0">
                <a:latin typeface="Helvetica" pitchFamily="34" charset="0"/>
              </a:rPr>
              <a:t>Improving cross bilateral filter</a:t>
            </a:r>
            <a:endParaRPr lang="en-US" sz="4000" b="1" dirty="0">
              <a:latin typeface="Helvetica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382000" cy="4525963"/>
              </a:xfrm>
            </p:spPr>
            <p:txBody>
              <a:bodyPr>
                <a:normAutofit fontScale="85000" lnSpcReduction="10000"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/>
                            </a:rPr>
                            <m:t>𝑤</m:t>
                          </m:r>
                        </m:e>
                        <m:sub>
                          <m:r>
                            <a:rPr lang="en-US" altLang="zh-TW" sz="2800" i="1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/>
                            </a:rPr>
                            <m:t>𝑖𝑗</m:t>
                          </m:r>
                        </m:sub>
                      </m:sSub>
                      <m:r>
                        <a:rPr lang="en-US" altLang="zh-TW" sz="2800" i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zh-TW" sz="2800">
                          <a:solidFill>
                            <a:srgbClr val="004210"/>
                          </a:solidFill>
                          <a:latin typeface="Cambria Math"/>
                        </a:rPr>
                        <m:t>exp</m:t>
                      </m:r>
                      <m:r>
                        <a:rPr lang="en-US" altLang="zh-TW" sz="2800" i="1">
                          <a:solidFill>
                            <a:srgbClr val="004210"/>
                          </a:solidFill>
                          <a:latin typeface="Cambria Math"/>
                        </a:rPr>
                        <m:t>⁡(−</m:t>
                      </m:r>
                      <m:f>
                        <m:fPr>
                          <m:ctrlPr>
                            <a:rPr lang="en-US" altLang="zh-TW" sz="2800" i="1">
                              <a:solidFill>
                                <a:srgbClr val="00421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2800" i="1">
                                  <a:solidFill>
                                    <a:srgbClr val="004210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altLang="zh-TW" sz="2800" i="1">
                                      <a:solidFill>
                                        <a:srgbClr val="004210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sz="2800" i="1">
                                          <a:solidFill>
                                            <a:srgbClr val="004210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sz="2800" i="1">
                                          <a:solidFill>
                                            <a:srgbClr val="004210"/>
                                          </a:solidFill>
                                          <a:latin typeface="Cambria Math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altLang="zh-TW" sz="2800" i="1">
                                          <a:solidFill>
                                            <a:srgbClr val="004210"/>
                                          </a:solidFill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altLang="zh-TW" sz="2800" i="1">
                                      <a:solidFill>
                                        <a:srgbClr val="004210"/>
                                      </a:solidFill>
                                      <a:latin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zh-TW" sz="2800" i="1">
                                          <a:solidFill>
                                            <a:srgbClr val="004210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sz="2800" i="1">
                                          <a:solidFill>
                                            <a:srgbClr val="004210"/>
                                          </a:solidFill>
                                          <a:latin typeface="Cambria Math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altLang="zh-TW" sz="2800" i="1">
                                          <a:solidFill>
                                            <a:srgbClr val="004210"/>
                                          </a:solidFill>
                                          <a:latin typeface="Cambria Math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altLang="zh-TW" sz="2800" i="1">
                                  <a:solidFill>
                                    <a:srgbClr val="004210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2800" i="1">
                              <a:solidFill>
                                <a:srgbClr val="004210"/>
                              </a:solidFill>
                              <a:latin typeface="Cambria Math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altLang="zh-TW" sz="2800" i="1">
                                  <a:solidFill>
                                    <a:srgbClr val="004210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altLang="zh-TW" sz="2800" i="1">
                                      <a:solidFill>
                                        <a:srgbClr val="00421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sz="2800" i="1">
                                      <a:solidFill>
                                        <a:srgbClr val="004210"/>
                                      </a:solidFill>
                                      <a:latin typeface="Cambria Math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altLang="zh-TW" sz="2800" i="1">
                                      <a:solidFill>
                                        <a:srgbClr val="004210"/>
                                      </a:solidFill>
                                      <a:latin typeface="Cambria Math"/>
                                    </a:rPr>
                                    <m:t>𝑠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altLang="zh-TW" sz="2800" i="1">
                                  <a:solidFill>
                                    <a:srgbClr val="004210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2800" i="1">
                          <a:solidFill>
                            <a:srgbClr val="004210"/>
                          </a:solidFill>
                          <a:latin typeface="Cambria Math"/>
                        </a:rPr>
                        <m:t>)</m:t>
                      </m:r>
                      <m:r>
                        <m:rPr>
                          <m:sty m:val="p"/>
                        </m:rPr>
                        <a:rPr lang="en-US" altLang="zh-TW" sz="2800">
                          <a:solidFill>
                            <a:srgbClr val="0E004C"/>
                          </a:solidFill>
                          <a:latin typeface="Cambria Math"/>
                        </a:rPr>
                        <m:t>exp</m:t>
                      </m:r>
                      <m:r>
                        <a:rPr lang="en-US" altLang="zh-TW" sz="2800" i="1">
                          <a:solidFill>
                            <a:srgbClr val="0E004C"/>
                          </a:solidFill>
                          <a:latin typeface="Cambria Math"/>
                        </a:rPr>
                        <m:t>⁡(−</m:t>
                      </m:r>
                      <m:f>
                        <m:fPr>
                          <m:ctrlPr>
                            <a:rPr lang="en-US" altLang="zh-TW" sz="2800" i="1">
                              <a:solidFill>
                                <a:srgbClr val="0E004C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2800" i="1">
                                  <a:solidFill>
                                    <a:srgbClr val="0E004C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altLang="zh-TW" sz="2800" i="1">
                                      <a:solidFill>
                                        <a:srgbClr val="0E004C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sz="2800" i="1">
                                          <a:solidFill>
                                            <a:srgbClr val="0E004C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sz="2800" i="1">
                                          <a:solidFill>
                                            <a:srgbClr val="0E004C"/>
                                          </a:solidFill>
                                          <a:latin typeface="Cambria Math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altLang="zh-TW" sz="2800" i="1">
                                          <a:solidFill>
                                            <a:srgbClr val="0E004C"/>
                                          </a:solidFill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altLang="zh-TW" sz="2800" i="1">
                                      <a:solidFill>
                                        <a:srgbClr val="0E004C"/>
                                      </a:solidFill>
                                      <a:latin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zh-TW" sz="2800" i="1">
                                          <a:solidFill>
                                            <a:srgbClr val="0E004C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sz="2800" i="1">
                                          <a:solidFill>
                                            <a:srgbClr val="0E004C"/>
                                          </a:solidFill>
                                          <a:latin typeface="Cambria Math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altLang="zh-TW" sz="2800" i="1">
                                          <a:solidFill>
                                            <a:srgbClr val="0E004C"/>
                                          </a:solidFill>
                                          <a:latin typeface="Cambria Math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altLang="zh-TW" sz="2800" i="1">
                                  <a:solidFill>
                                    <a:srgbClr val="0E004C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2800" i="1">
                              <a:solidFill>
                                <a:srgbClr val="0E004C"/>
                              </a:solidFill>
                              <a:latin typeface="Cambria Math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altLang="zh-TW" sz="2800" i="1">
                                  <a:solidFill>
                                    <a:srgbClr val="0E004C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altLang="zh-TW" sz="2800" i="1">
                                      <a:solidFill>
                                        <a:srgbClr val="0E004C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sz="2800" i="1">
                                      <a:solidFill>
                                        <a:srgbClr val="0E004C"/>
                                      </a:solidFill>
                                      <a:latin typeface="Cambria Math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altLang="zh-TW" sz="2800" i="1">
                                      <a:solidFill>
                                        <a:srgbClr val="0E004C"/>
                                      </a:solidFill>
                                      <a:latin typeface="Cambria Math"/>
                                    </a:rPr>
                                    <m:t>𝑟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altLang="zh-TW" sz="2800" i="1">
                                  <a:solidFill>
                                    <a:srgbClr val="0E004C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2800" i="1">
                          <a:solidFill>
                            <a:srgbClr val="0E004C"/>
                          </a:solidFill>
                          <a:latin typeface="Cambria Math"/>
                        </a:rPr>
                        <m:t>)</m:t>
                      </m:r>
                      <m:nary>
                        <m:naryPr>
                          <m:chr m:val="∏"/>
                          <m:ctrlPr>
                            <a:rPr lang="en-US" altLang="zh-TW" sz="2800" i="1">
                              <a:solidFill>
                                <a:srgbClr val="4C003C"/>
                              </a:solidFill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2800" i="1">
                              <a:solidFill>
                                <a:srgbClr val="4C003C"/>
                              </a:solidFill>
                              <a:latin typeface="Cambria Math"/>
                            </a:rPr>
                            <m:t>𝑘</m:t>
                          </m:r>
                          <m:r>
                            <a:rPr lang="en-US" altLang="zh-TW" sz="2800" i="1">
                              <a:solidFill>
                                <a:srgbClr val="4C003C"/>
                              </a:solidFill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altLang="zh-TW" sz="2800" i="1">
                              <a:solidFill>
                                <a:srgbClr val="4C003C"/>
                              </a:solidFill>
                              <a:latin typeface="Cambria Math"/>
                            </a:rPr>
                            <m:t>𝑚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US" altLang="zh-TW" sz="2800">
                              <a:solidFill>
                                <a:srgbClr val="4C003C"/>
                              </a:solidFill>
                              <a:latin typeface="Cambria Math"/>
                            </a:rPr>
                            <m:t>exp</m:t>
                          </m:r>
                          <m:r>
                            <a:rPr lang="en-US" altLang="zh-TW" sz="2800" i="1">
                              <a:solidFill>
                                <a:srgbClr val="4C003C"/>
                              </a:solidFill>
                              <a:latin typeface="Cambria Math"/>
                            </a:rPr>
                            <m:t>⁡(−</m:t>
                          </m:r>
                          <m:f>
                            <m:fPr>
                              <m:ctrlPr>
                                <a:rPr lang="en-US" altLang="zh-TW" sz="2800" i="1">
                                  <a:solidFill>
                                    <a:srgbClr val="4C003C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sz="2800" i="1">
                                      <a:solidFill>
                                        <a:srgbClr val="4C003C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800" i="1">
                                      <a:solidFill>
                                        <a:srgbClr val="4C003C"/>
                                      </a:solidFill>
                                      <a:latin typeface="Cambria Math"/>
                                    </a:rPr>
                                    <m:t>𝐷</m:t>
                                  </m:r>
                                  <m:r>
                                    <a:rPr lang="en-US" altLang="zh-TW" sz="2800" i="1">
                                      <a:solidFill>
                                        <a:srgbClr val="4C003C"/>
                                      </a:solidFill>
                                      <a:latin typeface="Cambria Math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en-US" altLang="zh-TW" sz="2800" i="1">
                                          <a:solidFill>
                                            <a:srgbClr val="4C003C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̅"/>
                                          <m:ctrlPr>
                                            <a:rPr lang="en-US" altLang="zh-TW" sz="2800" i="1">
                                              <a:solidFill>
                                                <a:srgbClr val="4C003C"/>
                                              </a:solidFill>
                                              <a:latin typeface="Cambria Math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altLang="zh-TW" sz="2800" i="1">
                                              <a:solidFill>
                                                <a:srgbClr val="4C003C"/>
                                              </a:solidFill>
                                              <a:latin typeface="Cambria Math"/>
                                            </a:rPr>
                                            <m:t>𝑓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altLang="zh-TW" sz="2800" i="1">
                                          <a:solidFill>
                                            <a:srgbClr val="4C003C"/>
                                          </a:solidFill>
                                          <a:latin typeface="Cambria Math"/>
                                        </a:rPr>
                                        <m:t>𝑖𝑘</m:t>
                                      </m:r>
                                    </m:sub>
                                  </m:sSub>
                                  <m:r>
                                    <a:rPr lang="en-US" altLang="zh-TW" sz="2800" i="1">
                                      <a:solidFill>
                                        <a:srgbClr val="4C003C"/>
                                      </a:solidFill>
                                      <a:latin typeface="Cambria Math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altLang="zh-TW" sz="2800" i="1">
                                          <a:solidFill>
                                            <a:srgbClr val="4C003C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̅"/>
                                          <m:ctrlPr>
                                            <a:rPr lang="en-US" altLang="zh-TW" sz="2800" i="1">
                                              <a:solidFill>
                                                <a:srgbClr val="4C003C"/>
                                              </a:solidFill>
                                              <a:latin typeface="Cambria Math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altLang="zh-TW" sz="2800" i="1">
                                              <a:solidFill>
                                                <a:srgbClr val="4C003C"/>
                                              </a:solidFill>
                                              <a:latin typeface="Cambria Math"/>
                                            </a:rPr>
                                            <m:t>𝑓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altLang="zh-TW" sz="2800" i="1">
                                          <a:solidFill>
                                            <a:srgbClr val="4C003C"/>
                                          </a:solidFill>
                                          <a:latin typeface="Cambria Math"/>
                                        </a:rPr>
                                        <m:t>𝑗𝑘</m:t>
                                      </m:r>
                                    </m:sub>
                                  </m:sSub>
                                  <m:r>
                                    <a:rPr lang="en-US" altLang="zh-TW" sz="2800" i="1">
                                      <a:solidFill>
                                        <a:srgbClr val="4C003C"/>
                                      </a:solidFill>
                                      <a:latin typeface="Cambria Math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n-US" altLang="zh-TW" sz="2800" i="1">
                                      <a:solidFill>
                                        <a:srgbClr val="4C003C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sz="2800" i="1">
                                  <a:solidFill>
                                    <a:srgbClr val="4C003C"/>
                                  </a:solidFill>
                                  <a:latin typeface="Cambria Math"/>
                                </a:rPr>
                                <m:t>2</m:t>
                              </m:r>
                              <m:sSup>
                                <m:sSupPr>
                                  <m:ctrlPr>
                                    <a:rPr lang="en-US" altLang="zh-TW" sz="2800" i="1">
                                      <a:solidFill>
                                        <a:srgbClr val="4C003C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n-US" altLang="zh-TW" sz="2800" i="1">
                                          <a:solidFill>
                                            <a:srgbClr val="4C003C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TW" altLang="en-US" sz="2800" i="1">
                                          <a:solidFill>
                                            <a:srgbClr val="4C003C"/>
                                          </a:solidFill>
                                          <a:latin typeface="Cambria Math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en-US" altLang="zh-TW" sz="2800" i="1">
                                              <a:solidFill>
                                                <a:srgbClr val="4C003C"/>
                                              </a:solidFill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sz="2800" i="1">
                                              <a:solidFill>
                                                <a:srgbClr val="4C003C"/>
                                              </a:solidFill>
                                              <a:latin typeface="Cambria Math"/>
                                            </a:rPr>
                                            <m:t>𝑓</m:t>
                                          </m:r>
                                        </m:e>
                                        <m:sub>
                                          <m:r>
                                            <a:rPr lang="en-US" altLang="zh-TW" sz="2800" i="1">
                                              <a:solidFill>
                                                <a:srgbClr val="4C003C"/>
                                              </a:solidFill>
                                              <a:latin typeface="Cambria Math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</m:sub>
                                  </m:sSub>
                                </m:e>
                                <m:sup>
                                  <m:r>
                                    <a:rPr lang="en-US" altLang="zh-TW" sz="2800" i="1">
                                      <a:solidFill>
                                        <a:srgbClr val="4C003C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zh-TW" sz="2800" i="1">
                              <a:solidFill>
                                <a:srgbClr val="4C003C"/>
                              </a:solidFill>
                              <a:latin typeface="Cambria Math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altLang="zh-TW" dirty="0" smtClean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endParaRPr lang="en-US" altLang="zh-TW" i="1" dirty="0" smtClean="0">
                  <a:latin typeface="Cambria Math"/>
                </a:endParaRPr>
              </a:p>
              <a:p>
                <a:pPr marL="0" indent="0">
                  <a:buNone/>
                </a:pPr>
                <a:endParaRPr lang="en-US" altLang="zh-TW" i="1" dirty="0" smtClean="0">
                  <a:latin typeface="Cambria Math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/>
                        </a:rPr>
                        <m:t>𝐷</m:t>
                      </m:r>
                      <m:d>
                        <m:dPr>
                          <m:ctrlPr>
                            <a:rPr lang="en-US" altLang="zh-TW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US" altLang="zh-TW" i="1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𝑓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𝑖𝑘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US" altLang="zh-TW" i="1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𝑓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𝑗𝑘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b="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altLang="zh-TW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acc>
                                            <m:accPr>
                                              <m:chr m:val="̅"/>
                                              <m:ctrlPr>
                                                <a:rPr lang="en-US" altLang="zh-TW" i="1">
                                                  <a:latin typeface="Cambria Math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altLang="zh-TW" i="1">
                                                  <a:latin typeface="Cambria Math"/>
                                                </a:rPr>
                                                <m:t>𝑓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/>
                                            </a:rPr>
                                            <m:t>𝑖𝑘</m:t>
                                          </m:r>
                                        </m:sub>
                                      </m:sSub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acc>
                                            <m:accPr>
                                              <m:chr m:val="̅"/>
                                              <m:ctrlPr>
                                                <a:rPr lang="en-US" altLang="zh-TW" i="1">
                                                  <a:latin typeface="Cambria Math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altLang="zh-TW" i="1">
                                                  <a:latin typeface="Cambria Math"/>
                                                </a:rPr>
                                                <m:t>𝑓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/>
                                            </a:rPr>
                                            <m:t>𝑗𝑘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altLang="zh-TW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TW" altLang="en-US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𝑖𝑘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en-US" altLang="zh-TW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TW" altLang="en-US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𝑗</m:t>
                                      </m:r>
                                      <m:r>
                                        <a:rPr lang="en-US" altLang="zh-TW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en-US" altLang="zh-TW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382000" cy="4525963"/>
              </a:xfrm>
              <a:blipFill rotWithShape="1">
                <a:blip r:embed="rId3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/>
          <p:cNvSpPr txBox="1"/>
          <p:nvPr/>
        </p:nvSpPr>
        <p:spPr>
          <a:xfrm>
            <a:off x="926937" y="3124200"/>
            <a:ext cx="228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b="1" dirty="0" smtClean="0">
                <a:solidFill>
                  <a:srgbClr val="004210"/>
                </a:solidFill>
                <a:latin typeface="Helvetica" pitchFamily="34" charset="0"/>
                <a:cs typeface="Helvetica" pitchFamily="34" charset="0"/>
              </a:rPr>
              <a:t>Position</a:t>
            </a:r>
            <a:endParaRPr lang="zh-TW" altLang="en-US" sz="3200" b="1" dirty="0">
              <a:solidFill>
                <a:srgbClr val="004210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301674" y="3124200"/>
            <a:ext cx="228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b="1" dirty="0" smtClean="0">
                <a:solidFill>
                  <a:srgbClr val="0E004C"/>
                </a:solidFill>
                <a:latin typeface="Helvetica" pitchFamily="34" charset="0"/>
                <a:cs typeface="Helvetica" pitchFamily="34" charset="0"/>
              </a:rPr>
              <a:t>Color</a:t>
            </a:r>
            <a:endParaRPr lang="zh-TW" altLang="en-US" sz="3200" b="1" dirty="0">
              <a:solidFill>
                <a:srgbClr val="0E004C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610711" y="3124199"/>
            <a:ext cx="33934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b="1" dirty="0" smtClean="0">
                <a:solidFill>
                  <a:srgbClr val="4C003C"/>
                </a:solidFill>
                <a:latin typeface="Helvetica" pitchFamily="34" charset="0"/>
                <a:cs typeface="Helvetica" pitchFamily="34" charset="0"/>
              </a:rPr>
              <a:t>Scene Features</a:t>
            </a:r>
            <a:endParaRPr lang="zh-TW" altLang="en-US" sz="3200" b="1" dirty="0">
              <a:solidFill>
                <a:srgbClr val="4C003C"/>
              </a:solidFill>
              <a:latin typeface="Helvetica" pitchFamily="34" charset="0"/>
              <a:cs typeface="Helvetica" pitchFamily="34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4114800" y="4426688"/>
            <a:ext cx="838200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181600" y="4165078"/>
            <a:ext cx="24256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dirty="0" smtClean="0">
                <a:latin typeface="Helvetica" pitchFamily="34" charset="0"/>
                <a:cs typeface="Helvetica" pitchFamily="34" charset="0"/>
              </a:rPr>
              <a:t>Feature Mean</a:t>
            </a:r>
            <a:endParaRPr lang="zh-TW" altLang="en-US" sz="2800" dirty="0">
              <a:latin typeface="Helvetica" pitchFamily="34" charset="0"/>
              <a:cs typeface="Helvetica" pitchFamily="34" charset="0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4267199" y="4957656"/>
            <a:ext cx="838200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181600" y="4708903"/>
            <a:ext cx="33333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 smtClean="0">
                <a:latin typeface="Helvetica" pitchFamily="34" charset="0"/>
                <a:cs typeface="Helvetica" pitchFamily="34" charset="0"/>
              </a:rPr>
              <a:t>Feature Variance</a:t>
            </a:r>
            <a:endParaRPr lang="zh-TW" altLang="en-US" sz="2800" dirty="0">
              <a:latin typeface="Helvetica" pitchFamily="34" charset="0"/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121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000" b="1" dirty="0" smtClean="0">
                <a:latin typeface="Helvetica" pitchFamily="34" charset="0"/>
              </a:rPr>
              <a:t>Improving cross bilateral filter</a:t>
            </a:r>
            <a:endParaRPr lang="en-US" sz="4000" b="1" dirty="0">
              <a:latin typeface="Helvetica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480" y="1390312"/>
            <a:ext cx="2415615" cy="241561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050" y="1390312"/>
            <a:ext cx="2415600" cy="24156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495" y="3818302"/>
            <a:ext cx="2415600" cy="24156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1295400"/>
            <a:ext cx="1752600" cy="17526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745512" y="2954403"/>
            <a:ext cx="241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normalized distance</a:t>
            </a:r>
            <a:endParaRPr lang="zh-TW" altLang="en-US" sz="2400" dirty="0">
              <a:solidFill>
                <a:schemeClr val="bg1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229050" y="3338035"/>
            <a:ext cx="2415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depth buffer</a:t>
            </a:r>
            <a:endParaRPr lang="zh-TW" altLang="en-US" sz="2400" dirty="0">
              <a:solidFill>
                <a:schemeClr val="bg1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745496" y="5772237"/>
            <a:ext cx="2415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reference</a:t>
            </a:r>
            <a:endParaRPr lang="zh-TW" altLang="en-US" sz="2400" dirty="0">
              <a:solidFill>
                <a:schemeClr val="bg1"/>
              </a:solidFill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594" y="3818287"/>
            <a:ext cx="2415600" cy="241560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4232594" y="5772237"/>
            <a:ext cx="2412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depth variance</a:t>
            </a:r>
            <a:endParaRPr lang="zh-TW" altLang="en-US" sz="2400" dirty="0">
              <a:solidFill>
                <a:schemeClr val="bg1"/>
              </a:solidFill>
              <a:latin typeface="Helvetica" pitchFamily="34" charset="0"/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2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000" b="1" dirty="0" smtClean="0">
                <a:latin typeface="Helvetica" pitchFamily="34" charset="0"/>
              </a:rPr>
              <a:t>Previous work</a:t>
            </a:r>
            <a:endParaRPr lang="en-US" sz="4000" b="1" dirty="0">
              <a:latin typeface="Helvetica" pitchFamily="34" charset="0"/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678363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Image space methods</a:t>
            </a:r>
          </a:p>
          <a:p>
            <a:pPr lvl="1"/>
            <a:r>
              <a:rPr lang="en-US" altLang="zh-TW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Mitchell [1987, 1991], </a:t>
            </a:r>
            <a:r>
              <a:rPr lang="en-US" altLang="zh-TW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Bala</a:t>
            </a:r>
            <a:r>
              <a:rPr lang="en-US" altLang="zh-TW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 et al. [2003], </a:t>
            </a:r>
            <a:r>
              <a:rPr lang="en-US" altLang="zh-TW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Overbeck</a:t>
            </a:r>
            <a:r>
              <a:rPr lang="en-US" altLang="zh-TW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 et al. [2009], Chen et al. [2011], </a:t>
            </a:r>
            <a:r>
              <a:rPr lang="en-US" altLang="zh-TW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Rousselle</a:t>
            </a:r>
            <a:r>
              <a:rPr lang="en-US" altLang="zh-TW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 et al. [2011], </a:t>
            </a:r>
            <a:r>
              <a:rPr lang="en-US" altLang="zh-TW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Sen</a:t>
            </a:r>
            <a:r>
              <a:rPr lang="en-US" altLang="zh-TW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 and </a:t>
            </a:r>
            <a:r>
              <a:rPr lang="en-US" altLang="zh-TW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Darabi</a:t>
            </a:r>
            <a:r>
              <a:rPr lang="en-US" altLang="zh-TW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 [2012]</a:t>
            </a:r>
          </a:p>
          <a:p>
            <a:pPr lvl="1"/>
            <a:r>
              <a:rPr lang="en-US" altLang="zh-TW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Handle general effects, usually </a:t>
            </a:r>
            <a:r>
              <a:rPr lang="en-US" altLang="zh-TW" sz="2400" dirty="0">
                <a:latin typeface="Helvetica" pitchFamily="34" charset="0"/>
              </a:rPr>
              <a:t>more computationally efficient and use less </a:t>
            </a:r>
            <a:r>
              <a:rPr lang="en-US" altLang="zh-TW" sz="2400" dirty="0" smtClean="0">
                <a:latin typeface="Helvetica" pitchFamily="34" charset="0"/>
              </a:rPr>
              <a:t>memory</a:t>
            </a:r>
            <a:endParaRPr lang="en-US" altLang="zh-TW" sz="2400" dirty="0">
              <a:latin typeface="Helvetica" pitchFamily="34" charset="0"/>
            </a:endParaRPr>
          </a:p>
          <a:p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Multidimensional methods</a:t>
            </a:r>
          </a:p>
          <a:p>
            <a:pPr lvl="1"/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Hachisuka et al. [2008], </a:t>
            </a:r>
            <a:r>
              <a:rPr lang="en-US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Soler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 et al. [2009], Egan et al. [2009, 2011], </a:t>
            </a:r>
            <a:r>
              <a:rPr lang="en-US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Lehtinen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 et al. [2011, 2012]</a:t>
            </a:r>
          </a:p>
          <a:p>
            <a:pPr lvl="1"/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May eliminate the noise using fewer samples, but often limited to a few effects</a:t>
            </a:r>
          </a:p>
          <a:p>
            <a:endParaRPr lang="en-US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  <a:p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  <a:p>
            <a:endParaRPr lang="en-US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  <a:p>
            <a:endParaRPr lang="en-US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  <a:p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167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b="1" dirty="0" smtClean="0">
                <a:latin typeface="Helvetica" pitchFamily="34" charset="0"/>
              </a:rPr>
              <a:t>Filtering Monte Carlo Noise</a:t>
            </a:r>
            <a:endParaRPr lang="en-US" sz="2800" b="1" dirty="0">
              <a:latin typeface="Helvetica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Cross bilateral filters may introduce large error if the scene feature buffer does not capture the edges on the image.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  <a:p>
            <a:endParaRPr lang="en-US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  <a:p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  <a:p>
            <a:endParaRPr lang="en-US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  <a:p>
            <a:endParaRPr lang="en-US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  <a:p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583" y="2605736"/>
            <a:ext cx="1371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 descr="E:\Document\Our\sbf\sbf_new\images\cross_bilateral_filter\cbf_zoom_180_77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836" y="2605736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E:\Document\Our\sbf\sbf_new\images\cross_bilateral_filter\ref_zoom_180_77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783" y="2605736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836" y="4089949"/>
            <a:ext cx="1371600" cy="1522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783" y="4089949"/>
            <a:ext cx="1371600" cy="1522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583" y="4089949"/>
            <a:ext cx="1371600" cy="1522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05120" y="5718268"/>
            <a:ext cx="1352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>
                <a:latin typeface="Helvetica" pitchFamily="34" charset="0"/>
                <a:cs typeface="Helvetica" pitchFamily="34" charset="0"/>
              </a:rPr>
              <a:t>Noisy Input</a:t>
            </a:r>
            <a:endParaRPr lang="zh-TW" altLang="en-US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63604" y="5718268"/>
            <a:ext cx="1352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>
                <a:latin typeface="Helvetica" pitchFamily="34" charset="0"/>
                <a:cs typeface="Helvetica" pitchFamily="34" charset="0"/>
              </a:rPr>
              <a:t>Filtered</a:t>
            </a:r>
            <a:endParaRPr lang="zh-TW" altLang="en-US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09783" y="5729527"/>
            <a:ext cx="1352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>
                <a:latin typeface="Helvetica" pitchFamily="34" charset="0"/>
                <a:cs typeface="Helvetica" pitchFamily="34" charset="0"/>
              </a:rPr>
              <a:t>Reference</a:t>
            </a:r>
            <a:endParaRPr lang="zh-TW" altLang="en-US" dirty="0">
              <a:latin typeface="Helvetica" pitchFamily="34" charset="0"/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204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b="1" dirty="0" smtClean="0">
                <a:latin typeface="Helvetica" pitchFamily="34" charset="0"/>
              </a:rPr>
              <a:t>Filtering Monte Carlo Noise</a:t>
            </a:r>
            <a:endParaRPr lang="en-US" sz="2800" b="1" dirty="0">
              <a:latin typeface="Helvetica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We provide a way to estimate the error of the filter.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  <a:p>
            <a:endParaRPr lang="en-US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  <a:p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  <a:p>
            <a:endParaRPr lang="en-US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  <a:p>
            <a:endParaRPr lang="en-US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  <a:p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67" y="2611031"/>
            <a:ext cx="1371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 descr="E:\Document\Our\sbf\sbf_new\images\cross_bilateral_filter\cbf_zoom_180_77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120" y="2611031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E:\Document\Our\sbf\sbf_new\images\cross_bilateral_filter\ref_zoom_180_77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067" y="2611031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120" y="4095244"/>
            <a:ext cx="1371600" cy="1522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067" y="4095244"/>
            <a:ext cx="1371600" cy="1522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67" y="4095244"/>
            <a:ext cx="1371600" cy="1522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02404" y="5723563"/>
            <a:ext cx="1352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>
                <a:latin typeface="Helvetica" pitchFamily="34" charset="0"/>
                <a:cs typeface="Helvetica" pitchFamily="34" charset="0"/>
              </a:rPr>
              <a:t>Noisy Input</a:t>
            </a:r>
            <a:endParaRPr lang="zh-TW" altLang="en-US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60888" y="5723563"/>
            <a:ext cx="1352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>
                <a:latin typeface="Helvetica" pitchFamily="34" charset="0"/>
                <a:cs typeface="Helvetica" pitchFamily="34" charset="0"/>
              </a:rPr>
              <a:t>Filtered</a:t>
            </a:r>
            <a:endParaRPr lang="zh-TW" altLang="en-US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07067" y="5734822"/>
            <a:ext cx="1352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>
                <a:latin typeface="Helvetica" pitchFamily="34" charset="0"/>
                <a:cs typeface="Helvetica" pitchFamily="34" charset="0"/>
              </a:rPr>
              <a:t>Reference</a:t>
            </a:r>
            <a:endParaRPr lang="zh-TW" altLang="en-US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37787" y="5716819"/>
            <a:ext cx="1752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 smtClean="0">
                <a:latin typeface="Helvetica" pitchFamily="34" charset="0"/>
                <a:cs typeface="Helvetica" pitchFamily="34" charset="0"/>
              </a:rPr>
              <a:t>Estimated Filter Error</a:t>
            </a:r>
            <a:endParaRPr lang="en-US" altLang="zh-TW" sz="1200" dirty="0" smtClean="0"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440" y="4075013"/>
            <a:ext cx="1383750" cy="153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067" y="2604287"/>
            <a:ext cx="1378343" cy="1378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97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b="1" dirty="0" smtClean="0">
                <a:latin typeface="Helvetica" pitchFamily="34" charset="0"/>
              </a:rPr>
              <a:t>Filtering Monte Carlo Noise</a:t>
            </a:r>
            <a:endParaRPr lang="en-US" sz="2800" b="1" dirty="0">
              <a:latin typeface="Helvetica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8610600" cy="4800600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And for each pixel we choose a filter size from a discrete filter set that has the smallest estimated error.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  <a:p>
            <a:endParaRPr lang="en-US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  <a:p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  <a:p>
            <a:endParaRPr lang="en-US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  <a:p>
            <a:endParaRPr lang="en-US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  <a:p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17" y="2601231"/>
            <a:ext cx="1371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 descr="E:\Document\Our\sbf\sbf_new\images\cross_bilateral_filter\ref_zoom_180_77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2317" y="2601231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2317" y="4085444"/>
            <a:ext cx="1371600" cy="1522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17" y="4085444"/>
            <a:ext cx="1371600" cy="1522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07654" y="5713763"/>
            <a:ext cx="1352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>
                <a:latin typeface="Helvetica" pitchFamily="34" charset="0"/>
                <a:cs typeface="Helvetica" pitchFamily="34" charset="0"/>
              </a:rPr>
              <a:t>Noisy Input</a:t>
            </a:r>
            <a:endParaRPr lang="zh-TW" altLang="en-US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66138" y="5713763"/>
            <a:ext cx="1352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>
                <a:latin typeface="Helvetica" pitchFamily="34" charset="0"/>
                <a:cs typeface="Helvetica" pitchFamily="34" charset="0"/>
              </a:rPr>
              <a:t>Filtered</a:t>
            </a:r>
            <a:endParaRPr lang="zh-TW" altLang="en-US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12317" y="5725022"/>
            <a:ext cx="1352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>
                <a:latin typeface="Helvetica" pitchFamily="34" charset="0"/>
                <a:cs typeface="Helvetica" pitchFamily="34" charset="0"/>
              </a:rPr>
              <a:t>Reference</a:t>
            </a:r>
            <a:endParaRPr lang="zh-TW" altLang="en-US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43654" y="5707020"/>
            <a:ext cx="1752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 smtClean="0">
                <a:latin typeface="Helvetica" pitchFamily="34" charset="0"/>
                <a:cs typeface="Helvetica" pitchFamily="34" charset="0"/>
              </a:rPr>
              <a:t>Estimated Filter Error</a:t>
            </a:r>
            <a:endParaRPr lang="en-US" altLang="zh-TW" sz="1200" dirty="0" smtClean="0"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917" y="2593170"/>
            <a:ext cx="1371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517" y="4065570"/>
            <a:ext cx="1383750" cy="153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 descr="E:\Document\Our\sbf\sbf_new\images\cross_bilateral_filter\sbf_zoom_180_779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517" y="260037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517" y="4087170"/>
            <a:ext cx="1374981" cy="1526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391" y="4095292"/>
            <a:ext cx="1361684" cy="1509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317" y="2610138"/>
            <a:ext cx="1352063" cy="135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6759491" y="5746120"/>
            <a:ext cx="20413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 smtClean="0">
                <a:latin typeface="Helvetica" pitchFamily="34" charset="0"/>
                <a:cs typeface="Helvetica" pitchFamily="34" charset="0"/>
              </a:rPr>
              <a:t>Filter Selection Map</a:t>
            </a:r>
            <a:endParaRPr lang="zh-TW" altLang="en-US" sz="1600" dirty="0">
              <a:latin typeface="Helvetica" pitchFamily="34" charset="0"/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60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416" y="2614840"/>
            <a:ext cx="1352063" cy="135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83" y="4091872"/>
            <a:ext cx="1371600" cy="1522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83" y="4091872"/>
            <a:ext cx="1371600" cy="1522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b="1" dirty="0" smtClean="0">
                <a:latin typeface="Helvetica" pitchFamily="34" charset="0"/>
              </a:rPr>
              <a:t>Filtering Monte Carlo Noise</a:t>
            </a:r>
            <a:endParaRPr lang="en-US" sz="2800" b="1" dirty="0">
              <a:latin typeface="Helvetica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We can further improve the image by sending more Monte Carlo samples proportional to the estimated error.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  <a:p>
            <a:endParaRPr lang="en-US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  <a:p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  <a:p>
            <a:endParaRPr lang="en-US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  <a:p>
            <a:endParaRPr lang="en-US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  <a:p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683" y="2605933"/>
            <a:ext cx="1371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 descr="E:\Document\Our\sbf\sbf_new\images\cross_bilateral_filter\ref_zoom_180_779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4883" y="2605933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4883" y="4090146"/>
            <a:ext cx="1371600" cy="1522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00220" y="5718465"/>
            <a:ext cx="1352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>
                <a:latin typeface="Helvetica" pitchFamily="34" charset="0"/>
                <a:cs typeface="Helvetica" pitchFamily="34" charset="0"/>
              </a:rPr>
              <a:t>Noisy Input</a:t>
            </a:r>
            <a:endParaRPr lang="zh-TW" altLang="en-US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58704" y="5718465"/>
            <a:ext cx="1352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>
                <a:latin typeface="Helvetica" pitchFamily="34" charset="0"/>
                <a:cs typeface="Helvetica" pitchFamily="34" charset="0"/>
              </a:rPr>
              <a:t>Filtered</a:t>
            </a:r>
            <a:endParaRPr lang="zh-TW" altLang="en-US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04883" y="5729724"/>
            <a:ext cx="1352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>
                <a:latin typeface="Helvetica" pitchFamily="34" charset="0"/>
                <a:cs typeface="Helvetica" pitchFamily="34" charset="0"/>
              </a:rPr>
              <a:t>Reference</a:t>
            </a:r>
            <a:endParaRPr lang="zh-TW" altLang="en-US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36283" y="5711722"/>
            <a:ext cx="1752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 smtClean="0">
                <a:latin typeface="Helvetica" pitchFamily="34" charset="0"/>
                <a:cs typeface="Helvetica" pitchFamily="34" charset="0"/>
              </a:rPr>
              <a:t>Estimated Filter Error</a:t>
            </a:r>
            <a:endParaRPr lang="en-US" altLang="zh-TW" sz="1200" dirty="0" smtClean="0"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0683" y="2597872"/>
            <a:ext cx="1371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 descr="E:\Document\Our\sbf\sbf_new\images\cross_bilateral_filter\sbf_zoom_180_779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83" y="2605072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283" y="4070272"/>
            <a:ext cx="1371599" cy="1522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6755590" y="5733854"/>
            <a:ext cx="20413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 smtClean="0">
                <a:latin typeface="Helvetica" pitchFamily="34" charset="0"/>
                <a:cs typeface="Helvetica" pitchFamily="34" charset="0"/>
              </a:rPr>
              <a:t>Filter Selection Map</a:t>
            </a:r>
            <a:endParaRPr lang="zh-TW" altLang="en-US" sz="1600" dirty="0"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300" y="4103451"/>
            <a:ext cx="1352063" cy="1499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6500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3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678363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Helvetica" pitchFamily="34" charset="0"/>
              </a:rPr>
              <a:t>Image space methods</a:t>
            </a:r>
          </a:p>
          <a:p>
            <a:pPr lvl="1"/>
            <a:r>
              <a:rPr lang="en-US" altLang="zh-TW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Mitchell [1987, 1991], </a:t>
            </a:r>
            <a:r>
              <a:rPr lang="en-US" altLang="zh-TW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Bala</a:t>
            </a:r>
            <a:r>
              <a:rPr lang="en-US" altLang="zh-TW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 et al. [2003], </a:t>
            </a:r>
            <a:r>
              <a:rPr lang="en-US" altLang="zh-TW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Overbeck</a:t>
            </a:r>
            <a:r>
              <a:rPr lang="en-US" altLang="zh-TW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 et al. [2009], Chen et al. [2011], </a:t>
            </a:r>
            <a:r>
              <a:rPr lang="en-US" altLang="zh-TW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Rousselle</a:t>
            </a:r>
            <a:r>
              <a:rPr lang="en-US" altLang="zh-TW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 et al. [2011], </a:t>
            </a:r>
            <a:r>
              <a:rPr lang="en-US" altLang="zh-TW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Sen</a:t>
            </a:r>
            <a:r>
              <a:rPr lang="en-US" altLang="zh-TW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 and </a:t>
            </a:r>
            <a:r>
              <a:rPr lang="en-US" altLang="zh-TW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Darabi</a:t>
            </a:r>
            <a:r>
              <a:rPr lang="en-US" altLang="zh-TW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 [2012]</a:t>
            </a:r>
          </a:p>
          <a:p>
            <a:pPr lvl="1"/>
            <a:r>
              <a:rPr lang="en-US" altLang="zh-TW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Handle general effects, usually </a:t>
            </a:r>
            <a:r>
              <a:rPr lang="en-US" altLang="zh-TW" sz="2400" dirty="0">
                <a:latin typeface="Helvetica" pitchFamily="34" charset="0"/>
              </a:rPr>
              <a:t>more computationally efficient and use less </a:t>
            </a:r>
            <a:r>
              <a:rPr lang="en-US" altLang="zh-TW" sz="2400" dirty="0" smtClean="0">
                <a:latin typeface="Helvetica" pitchFamily="34" charset="0"/>
              </a:rPr>
              <a:t>memory</a:t>
            </a:r>
            <a:endParaRPr lang="en-US" altLang="zh-TW" sz="2400" dirty="0">
              <a:latin typeface="Helvetica" pitchFamily="34" charset="0"/>
            </a:endParaRPr>
          </a:p>
          <a:p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Multidimensional methods</a:t>
            </a:r>
          </a:p>
          <a:p>
            <a:pPr lvl="1"/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Hachisuka et al. [2008], </a:t>
            </a:r>
            <a:r>
              <a:rPr lang="en-US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Soler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 et al. [2009], Egan et al. [2009, 2011], </a:t>
            </a:r>
            <a:r>
              <a:rPr lang="en-US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Lehtinen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 et al. [2011, 2012]</a:t>
            </a:r>
          </a:p>
          <a:p>
            <a:pPr lvl="1"/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May eliminate the noise using fewer samples, but often limited to a few effects</a:t>
            </a:r>
          </a:p>
          <a:p>
            <a:endParaRPr lang="en-US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  <a:p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  <a:p>
            <a:endParaRPr lang="en-US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  <a:p>
            <a:endParaRPr lang="en-US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  <a:p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000" b="1" dirty="0" smtClean="0">
                <a:latin typeface="Helvetica" pitchFamily="34" charset="0"/>
              </a:rPr>
              <a:t>Previous work</a:t>
            </a:r>
            <a:endParaRPr lang="en-US" sz="4000" b="1" dirty="0">
              <a:latin typeface="Helvetica" pitchFamily="34" charset="0"/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4800600" y="838200"/>
            <a:ext cx="3276600" cy="914400"/>
          </a:xfrm>
          <a:prstGeom prst="wedgeRoundRectCallout">
            <a:avLst>
              <a:gd name="adj1" fmla="val -61365"/>
              <a:gd name="adj2" fmla="val 55756"/>
              <a:gd name="adj3" fmla="val 16667"/>
            </a:avLst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dirty="0" smtClean="0">
                <a:latin typeface="Helvetica" pitchFamily="34" charset="0"/>
                <a:cs typeface="Helvetica" pitchFamily="34" charset="0"/>
              </a:rPr>
              <a:t>+ Ours</a:t>
            </a:r>
            <a:endParaRPr lang="zh-TW" altLang="en-US" sz="2800" dirty="0">
              <a:latin typeface="Helvetica" pitchFamily="34" charset="0"/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310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1245" y="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altLang="zh-TW" sz="4000" b="1" dirty="0" smtClean="0">
                <a:latin typeface="Helvetica" pitchFamily="34" charset="0"/>
                <a:cs typeface="Helvetica" pitchFamily="34" charset="0"/>
              </a:rPr>
              <a:t>GEM </a:t>
            </a:r>
            <a:r>
              <a:rPr lang="en-US" altLang="zh-TW" sz="4000" b="1" dirty="0">
                <a:latin typeface="Helvetica" pitchFamily="34" charset="0"/>
                <a:cs typeface="Helvetica" pitchFamily="34" charset="0"/>
              </a:rPr>
              <a:t>[</a:t>
            </a:r>
            <a:r>
              <a:rPr lang="en-US" altLang="zh-TW" sz="4000" b="1" dirty="0" err="1">
                <a:latin typeface="Helvetica" pitchFamily="34" charset="0"/>
                <a:cs typeface="Helvetica" pitchFamily="34" charset="0"/>
              </a:rPr>
              <a:t>Rousselle</a:t>
            </a:r>
            <a:r>
              <a:rPr lang="en-US" altLang="zh-TW" sz="4000" b="1" dirty="0">
                <a:latin typeface="Helvetica" pitchFamily="34" charset="0"/>
                <a:cs typeface="Helvetica" pitchFamily="34" charset="0"/>
              </a:rPr>
              <a:t> et al. 2011]</a:t>
            </a:r>
            <a:endParaRPr lang="zh-TW" altLang="en-US" sz="4000" b="1" dirty="0">
              <a:latin typeface="Helvetica" pitchFamily="34" charset="0"/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4495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17161</TotalTime>
  <Words>5298</Words>
  <Application>Microsoft Office PowerPoint</Application>
  <PresentationFormat>On-screen Show (4:3)</PresentationFormat>
  <Paragraphs>731</Paragraphs>
  <Slides>73</Slides>
  <Notes>73</Notes>
  <HiddenSlides>8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74" baseType="lpstr">
      <vt:lpstr>Office Theme</vt:lpstr>
      <vt:lpstr>PowerPoint Presentation</vt:lpstr>
      <vt:lpstr>Monte Carlo ray tracing</vt:lpstr>
      <vt:lpstr>Monte Carlo ray tracing</vt:lpstr>
      <vt:lpstr>Noise of Monte Carlo</vt:lpstr>
      <vt:lpstr>Noise of Monte Carlo</vt:lpstr>
      <vt:lpstr>Previous work</vt:lpstr>
      <vt:lpstr>Previous work</vt:lpstr>
      <vt:lpstr>Previous work</vt:lpstr>
      <vt:lpstr>GEM [Rousselle et al. 2011]</vt:lpstr>
      <vt:lpstr>GEM [Rousselle et al. 2011]</vt:lpstr>
      <vt:lpstr>GEM [Rousselle et al. 2011]</vt:lpstr>
      <vt:lpstr>GEM [Rousselle et al. 2011]</vt:lpstr>
      <vt:lpstr>GEM [Rousselle et al. 2011]</vt:lpstr>
      <vt:lpstr>GEM [Rousselle et al. 2011]</vt:lpstr>
      <vt:lpstr>GEM [Rousselle et al. 2011]</vt:lpstr>
      <vt:lpstr>GEM [Rousselle et al. 2011]</vt:lpstr>
      <vt:lpstr>GEM [Rousselle et al. 2011]</vt:lpstr>
      <vt:lpstr>GEM [Rousselle et al. 2011]</vt:lpstr>
      <vt:lpstr>GEM [Rousselle et al. 2011]</vt:lpstr>
      <vt:lpstr>GEM [Rousselle et al. 2011]</vt:lpstr>
      <vt:lpstr>Bilateral filters  [Tomasi and Manduchi 1998]</vt:lpstr>
      <vt:lpstr>Bilateral filters [Tomasi and Manduchi 1998]</vt:lpstr>
      <vt:lpstr>Bilateral filters [Tomasi and Manduchi 1998]</vt:lpstr>
      <vt:lpstr>Cross bilateral filters [Eisemann and Durand 2004]</vt:lpstr>
      <vt:lpstr>Estimating filter error</vt:lpstr>
      <vt:lpstr>Estimating filter error</vt:lpstr>
      <vt:lpstr>Estimating filter error</vt:lpstr>
      <vt:lpstr>Estimating filter error</vt:lpstr>
      <vt:lpstr>Estimating filter error</vt:lpstr>
      <vt:lpstr>Estimating filter error</vt:lpstr>
      <vt:lpstr>Estimating filter error</vt:lpstr>
      <vt:lpstr>Estimating filter error</vt:lpstr>
      <vt:lpstr>Estimating filter error</vt:lpstr>
      <vt:lpstr>Estimating filter error</vt:lpstr>
      <vt:lpstr>Estimating filter error</vt:lpstr>
      <vt:lpstr>Estimating filter error</vt:lpstr>
      <vt:lpstr>Our framework</vt:lpstr>
      <vt:lpstr>Our framework</vt:lpstr>
      <vt:lpstr>Our framework</vt:lpstr>
      <vt:lpstr>Variance of the error estimator</vt:lpstr>
      <vt:lpstr>Variance of the error estimator</vt:lpstr>
      <vt:lpstr>Results</vt:lpstr>
      <vt:lpstr>Results</vt:lpstr>
      <vt:lpstr>Results</vt:lpstr>
      <vt:lpstr>Results</vt:lpstr>
      <vt:lpstr>Results</vt:lpstr>
      <vt:lpstr>Results</vt:lpstr>
      <vt:lpstr>Comparison to GEM</vt:lpstr>
      <vt:lpstr>Comparison to GEM</vt:lpstr>
      <vt:lpstr>Comparison to GEM</vt:lpstr>
      <vt:lpstr>Comparison to GEM</vt:lpstr>
      <vt:lpstr>Comparison to RPF</vt:lpstr>
      <vt:lpstr>Comparison to RPF</vt:lpstr>
      <vt:lpstr>Comparison to RPF</vt:lpstr>
      <vt:lpstr>Comparison to RPF</vt:lpstr>
      <vt:lpstr>Gaussian filters</vt:lpstr>
      <vt:lpstr>Non-local means filters</vt:lpstr>
      <vt:lpstr>Non-local means filters</vt:lpstr>
      <vt:lpstr>Discussion</vt:lpstr>
      <vt:lpstr>Discussion</vt:lpstr>
      <vt:lpstr>Discussion</vt:lpstr>
      <vt:lpstr>Conclusion and future work</vt:lpstr>
      <vt:lpstr>Conclusion and future work</vt:lpstr>
      <vt:lpstr>Acknowledgements</vt:lpstr>
      <vt:lpstr>PowerPoint Presentation</vt:lpstr>
      <vt:lpstr>Improving cross bilateral filter</vt:lpstr>
      <vt:lpstr>Improving cross bilateral filter</vt:lpstr>
      <vt:lpstr>Improving cross bilateral filter</vt:lpstr>
      <vt:lpstr>Improving cross bilateral filter</vt:lpstr>
      <vt:lpstr>Filtering Monte Carlo Noise</vt:lpstr>
      <vt:lpstr>Filtering Monte Carlo Noise</vt:lpstr>
      <vt:lpstr>Filtering Monte Carlo Noise</vt:lpstr>
      <vt:lpstr>Filtering Monte Carlo Noise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Tzu-Mao Li;Yu-Ting Wu</dc:creator>
  <cp:lastModifiedBy>jimmy</cp:lastModifiedBy>
  <cp:revision>336</cp:revision>
  <dcterms:created xsi:type="dcterms:W3CDTF">2012-08-27T07:20:20Z</dcterms:created>
  <dcterms:modified xsi:type="dcterms:W3CDTF">2012-11-30T17:48:23Z</dcterms:modified>
</cp:coreProperties>
</file>