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Default Extension="png" ContentType="image/png"/>
  <Override PartName="/ppt/notesSlides/notesSlide3.xml" ContentType="application/vnd.openxmlformats-officedocument.presentationml.notesSlide+xml"/>
  <Override PartName="/ppt/diagrams/drawing3.xml" ContentType="application/vnd.ms-office.drawingml.diagramDrawing+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diagrams/layout3.xml" ContentType="application/vnd.openxmlformats-officedocument.drawingml.diagram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Default Extension="avi" ContentType="video/avi"/>
  <Override PartName="/ppt/notesSlides/notesSlide10.xml" ContentType="application/vnd.openxmlformats-officedocument.presentationml.notesSlide+xml"/>
  <Override PartName="/ppt/slides/slide7.xml" ContentType="application/vnd.openxmlformats-officedocument.presentationml.slide+xml"/>
  <Override PartName="/ppt/notesSlides/notesSlide5.xml" ContentType="application/vnd.openxmlformats-officedocument.presentationml.notesSlide+xml"/>
  <Default Extension="wmv" ContentType="video/x-ms-wmv"/>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258" r:id="rId3"/>
    <p:sldId id="602" r:id="rId4"/>
    <p:sldId id="599" r:id="rId5"/>
    <p:sldId id="603" r:id="rId6"/>
    <p:sldId id="601" r:id="rId7"/>
    <p:sldId id="604" r:id="rId8"/>
    <p:sldId id="600" r:id="rId9"/>
    <p:sldId id="605" r:id="rId10"/>
    <p:sldId id="661" r:id="rId11"/>
    <p:sldId id="662" r:id="rId12"/>
    <p:sldId id="638" r:id="rId13"/>
    <p:sldId id="688" r:id="rId14"/>
    <p:sldId id="620" r:id="rId15"/>
    <p:sldId id="613" r:id="rId16"/>
    <p:sldId id="616" r:id="rId17"/>
    <p:sldId id="617" r:id="rId18"/>
    <p:sldId id="621" r:id="rId19"/>
    <p:sldId id="610" r:id="rId20"/>
    <p:sldId id="637" r:id="rId21"/>
    <p:sldId id="611" r:id="rId22"/>
    <p:sldId id="612" r:id="rId23"/>
    <p:sldId id="639" r:id="rId24"/>
    <p:sldId id="640" r:id="rId25"/>
    <p:sldId id="641" r:id="rId26"/>
    <p:sldId id="642" r:id="rId27"/>
    <p:sldId id="310" r:id="rId28"/>
    <p:sldId id="672" r:id="rId29"/>
    <p:sldId id="625" r:id="rId30"/>
    <p:sldId id="682" r:id="rId31"/>
    <p:sldId id="388" r:id="rId32"/>
    <p:sldId id="391" r:id="rId33"/>
    <p:sldId id="392" r:id="rId34"/>
    <p:sldId id="402" r:id="rId35"/>
    <p:sldId id="311" r:id="rId36"/>
    <p:sldId id="314" r:id="rId37"/>
    <p:sldId id="673" r:id="rId38"/>
    <p:sldId id="317" r:id="rId39"/>
    <p:sldId id="675" r:id="rId40"/>
    <p:sldId id="677" r:id="rId41"/>
    <p:sldId id="320" r:id="rId42"/>
    <p:sldId id="321" r:id="rId43"/>
    <p:sldId id="322" r:id="rId44"/>
    <p:sldId id="685" r:id="rId45"/>
    <p:sldId id="527" r:id="rId46"/>
    <p:sldId id="630" r:id="rId47"/>
    <p:sldId id="632" r:id="rId48"/>
    <p:sldId id="614" r:id="rId49"/>
    <p:sldId id="653" r:id="rId50"/>
    <p:sldId id="648" r:id="rId51"/>
    <p:sldId id="651" r:id="rId52"/>
    <p:sldId id="626" r:id="rId53"/>
    <p:sldId id="655" r:id="rId54"/>
    <p:sldId id="627" r:id="rId55"/>
    <p:sldId id="664" r:id="rId56"/>
    <p:sldId id="665" r:id="rId57"/>
    <p:sldId id="666" r:id="rId58"/>
    <p:sldId id="658" r:id="rId59"/>
    <p:sldId id="680" r:id="rId60"/>
    <p:sldId id="660" r:id="rId61"/>
    <p:sldId id="659" r:id="rId62"/>
    <p:sldId id="671" r:id="rId63"/>
    <p:sldId id="668" r:id="rId64"/>
    <p:sldId id="670" r:id="rId65"/>
    <p:sldId id="669" r:id="rId66"/>
    <p:sldId id="615" r:id="rId67"/>
    <p:sldId id="663" r:id="rId68"/>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FF5050"/>
    <a:srgbClr val="FF9999"/>
    <a:srgbClr val="3333B2"/>
    <a:srgbClr val="364198"/>
    <a:srgbClr val="003399"/>
    <a:srgbClr val="00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autoAdjust="0"/>
    <p:restoredTop sz="84783" autoAdjust="0"/>
  </p:normalViewPr>
  <p:slideViewPr>
    <p:cSldViewPr>
      <p:cViewPr varScale="1">
        <p:scale>
          <a:sx n="91" d="100"/>
          <a:sy n="91" d="100"/>
        </p:scale>
        <p:origin x="-486" y="-102"/>
      </p:cViewPr>
      <p:guideLst>
        <p:guide orient="horz" pos="2160"/>
        <p:guide pos="2880"/>
      </p:guideLst>
    </p:cSldViewPr>
  </p:slideViewPr>
  <p:outlineViewPr>
    <p:cViewPr>
      <p:scale>
        <a:sx n="33" d="100"/>
        <a:sy n="33" d="100"/>
      </p:scale>
      <p:origin x="0" y="1610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C5D665-0B17-4098-826C-950C729F11DB}" type="doc">
      <dgm:prSet loTypeId="urn:microsoft.com/office/officeart/2005/8/layout/hProcess9" loCatId="process" qsTypeId="urn:microsoft.com/office/officeart/2005/8/quickstyle/simple2" qsCatId="simple" csTypeId="urn:microsoft.com/office/officeart/2005/8/colors/colorful3" csCatId="colorful" phldr="1"/>
      <dgm:spPr/>
    </dgm:pt>
    <dgm:pt modelId="{F5C3962D-C3CA-48A5-89C7-4CE6AC7EC263}">
      <dgm:prSet phldrT="[文字]"/>
      <dgm:spPr/>
      <dgm:t>
        <a:bodyPr/>
        <a:lstStyle/>
        <a:p>
          <a:r>
            <a:rPr lang="en-US" altLang="zh-TW" dirty="0" smtClean="0"/>
            <a:t>Acquisition</a:t>
          </a:r>
          <a:endParaRPr lang="zh-TW" altLang="en-US" dirty="0"/>
        </a:p>
      </dgm:t>
    </dgm:pt>
    <dgm:pt modelId="{CB7FA21A-BA8F-4379-BC2B-56F3B494FCF8}" type="parTrans" cxnId="{43343981-BB77-4982-9954-0261A0DF496A}">
      <dgm:prSet/>
      <dgm:spPr/>
      <dgm:t>
        <a:bodyPr/>
        <a:lstStyle/>
        <a:p>
          <a:endParaRPr lang="zh-TW" altLang="en-US"/>
        </a:p>
      </dgm:t>
    </dgm:pt>
    <dgm:pt modelId="{49C4DD35-BF5D-401E-8398-28BB9ADFF499}" type="sibTrans" cxnId="{43343981-BB77-4982-9954-0261A0DF496A}">
      <dgm:prSet/>
      <dgm:spPr/>
      <dgm:t>
        <a:bodyPr/>
        <a:lstStyle/>
        <a:p>
          <a:endParaRPr lang="zh-TW" altLang="en-US"/>
        </a:p>
      </dgm:t>
    </dgm:pt>
    <dgm:pt modelId="{7935ED4B-7FDD-479C-8A79-211FB37D4004}">
      <dgm:prSet phldrT="[文字]"/>
      <dgm:spPr/>
      <dgm:t>
        <a:bodyPr/>
        <a:lstStyle/>
        <a:p>
          <a:r>
            <a:rPr lang="en-US" altLang="zh-TW" dirty="0" smtClean="0"/>
            <a:t>Presentation</a:t>
          </a:r>
          <a:endParaRPr lang="zh-TW" altLang="en-US" dirty="0"/>
        </a:p>
      </dgm:t>
    </dgm:pt>
    <dgm:pt modelId="{E68F67E3-87A8-49FC-9990-63FFC4C05301}" type="parTrans" cxnId="{B56472FD-704B-4C0F-B9FE-E57722F82D6F}">
      <dgm:prSet/>
      <dgm:spPr/>
      <dgm:t>
        <a:bodyPr/>
        <a:lstStyle/>
        <a:p>
          <a:endParaRPr lang="zh-TW" altLang="en-US"/>
        </a:p>
      </dgm:t>
    </dgm:pt>
    <dgm:pt modelId="{A90E6BA7-643E-4D69-AEA0-65BF08A8CB8A}" type="sibTrans" cxnId="{B56472FD-704B-4C0F-B9FE-E57722F82D6F}">
      <dgm:prSet/>
      <dgm:spPr/>
      <dgm:t>
        <a:bodyPr/>
        <a:lstStyle/>
        <a:p>
          <a:endParaRPr lang="zh-TW" altLang="en-US"/>
        </a:p>
      </dgm:t>
    </dgm:pt>
    <dgm:pt modelId="{A2D337B7-8F3A-46FB-89C2-88911F210FF7}" type="pres">
      <dgm:prSet presAssocID="{93C5D665-0B17-4098-826C-950C729F11DB}" presName="CompostProcess" presStyleCnt="0">
        <dgm:presLayoutVars>
          <dgm:dir/>
          <dgm:resizeHandles val="exact"/>
        </dgm:presLayoutVars>
      </dgm:prSet>
      <dgm:spPr/>
    </dgm:pt>
    <dgm:pt modelId="{1F288F39-6483-4A47-8588-15A871E32AEA}" type="pres">
      <dgm:prSet presAssocID="{93C5D665-0B17-4098-826C-950C729F11DB}" presName="arrow" presStyleLbl="bgShp" presStyleIdx="0" presStyleCnt="1"/>
      <dgm:spPr/>
    </dgm:pt>
    <dgm:pt modelId="{5453FBB3-DD65-4440-B6E5-B69CDF29F0AE}" type="pres">
      <dgm:prSet presAssocID="{93C5D665-0B17-4098-826C-950C729F11DB}" presName="linearProcess" presStyleCnt="0"/>
      <dgm:spPr/>
    </dgm:pt>
    <dgm:pt modelId="{CF06BC8F-0894-4FA7-8010-D66E0FE355DE}" type="pres">
      <dgm:prSet presAssocID="{F5C3962D-C3CA-48A5-89C7-4CE6AC7EC263}" presName="textNode" presStyleLbl="node1" presStyleIdx="0" presStyleCnt="2">
        <dgm:presLayoutVars>
          <dgm:bulletEnabled val="1"/>
        </dgm:presLayoutVars>
      </dgm:prSet>
      <dgm:spPr/>
      <dgm:t>
        <a:bodyPr/>
        <a:lstStyle/>
        <a:p>
          <a:endParaRPr lang="zh-TW" altLang="en-US"/>
        </a:p>
      </dgm:t>
    </dgm:pt>
    <dgm:pt modelId="{B4A52812-E228-4E64-9B58-8F0EAF1B3BFF}" type="pres">
      <dgm:prSet presAssocID="{49C4DD35-BF5D-401E-8398-28BB9ADFF499}" presName="sibTrans" presStyleCnt="0"/>
      <dgm:spPr/>
    </dgm:pt>
    <dgm:pt modelId="{4AE6A013-90C7-457E-9F92-F80201A02883}" type="pres">
      <dgm:prSet presAssocID="{7935ED4B-7FDD-479C-8A79-211FB37D4004}" presName="textNode" presStyleLbl="node1" presStyleIdx="1" presStyleCnt="2">
        <dgm:presLayoutVars>
          <dgm:bulletEnabled val="1"/>
        </dgm:presLayoutVars>
      </dgm:prSet>
      <dgm:spPr/>
      <dgm:t>
        <a:bodyPr/>
        <a:lstStyle/>
        <a:p>
          <a:endParaRPr lang="zh-TW" altLang="en-US"/>
        </a:p>
      </dgm:t>
    </dgm:pt>
  </dgm:ptLst>
  <dgm:cxnLst>
    <dgm:cxn modelId="{43343981-BB77-4982-9954-0261A0DF496A}" srcId="{93C5D665-0B17-4098-826C-950C729F11DB}" destId="{F5C3962D-C3CA-48A5-89C7-4CE6AC7EC263}" srcOrd="0" destOrd="0" parTransId="{CB7FA21A-BA8F-4379-BC2B-56F3B494FCF8}" sibTransId="{49C4DD35-BF5D-401E-8398-28BB9ADFF499}"/>
    <dgm:cxn modelId="{B56472FD-704B-4C0F-B9FE-E57722F82D6F}" srcId="{93C5D665-0B17-4098-826C-950C729F11DB}" destId="{7935ED4B-7FDD-479C-8A79-211FB37D4004}" srcOrd="1" destOrd="0" parTransId="{E68F67E3-87A8-49FC-9990-63FFC4C05301}" sibTransId="{A90E6BA7-643E-4D69-AEA0-65BF08A8CB8A}"/>
    <dgm:cxn modelId="{B5A4BE30-FCFA-468C-9F34-0370C0DF5E3B}" type="presOf" srcId="{93C5D665-0B17-4098-826C-950C729F11DB}" destId="{A2D337B7-8F3A-46FB-89C2-88911F210FF7}" srcOrd="0" destOrd="0" presId="urn:microsoft.com/office/officeart/2005/8/layout/hProcess9"/>
    <dgm:cxn modelId="{4B5C6ADF-2F22-4DC0-8CF5-514D32013CB2}" type="presOf" srcId="{7935ED4B-7FDD-479C-8A79-211FB37D4004}" destId="{4AE6A013-90C7-457E-9F92-F80201A02883}" srcOrd="0" destOrd="0" presId="urn:microsoft.com/office/officeart/2005/8/layout/hProcess9"/>
    <dgm:cxn modelId="{4A5C1E86-A83B-4B0B-A975-5618B5CCC621}" type="presOf" srcId="{F5C3962D-C3CA-48A5-89C7-4CE6AC7EC263}" destId="{CF06BC8F-0894-4FA7-8010-D66E0FE355DE}" srcOrd="0" destOrd="0" presId="urn:microsoft.com/office/officeart/2005/8/layout/hProcess9"/>
    <dgm:cxn modelId="{15C38A3C-6F56-4FB5-8703-28247BB3398C}" type="presParOf" srcId="{A2D337B7-8F3A-46FB-89C2-88911F210FF7}" destId="{1F288F39-6483-4A47-8588-15A871E32AEA}" srcOrd="0" destOrd="0" presId="urn:microsoft.com/office/officeart/2005/8/layout/hProcess9"/>
    <dgm:cxn modelId="{F5E3412D-B4F6-45E0-846B-EAC1917C64C4}" type="presParOf" srcId="{A2D337B7-8F3A-46FB-89C2-88911F210FF7}" destId="{5453FBB3-DD65-4440-B6E5-B69CDF29F0AE}" srcOrd="1" destOrd="0" presId="urn:microsoft.com/office/officeart/2005/8/layout/hProcess9"/>
    <dgm:cxn modelId="{EB64328A-7BE4-4C07-A51C-4CAE9BBD4980}" type="presParOf" srcId="{5453FBB3-DD65-4440-B6E5-B69CDF29F0AE}" destId="{CF06BC8F-0894-4FA7-8010-D66E0FE355DE}" srcOrd="0" destOrd="0" presId="urn:microsoft.com/office/officeart/2005/8/layout/hProcess9"/>
    <dgm:cxn modelId="{BEC0580F-2695-448D-9C01-9827DA4721D1}" type="presParOf" srcId="{5453FBB3-DD65-4440-B6E5-B69CDF29F0AE}" destId="{B4A52812-E228-4E64-9B58-8F0EAF1B3BFF}" srcOrd="1" destOrd="0" presId="urn:microsoft.com/office/officeart/2005/8/layout/hProcess9"/>
    <dgm:cxn modelId="{42C5ABBE-CBF2-4681-8618-1F646B9E0584}" type="presParOf" srcId="{5453FBB3-DD65-4440-B6E5-B69CDF29F0AE}" destId="{4AE6A013-90C7-457E-9F92-F80201A02883}" srcOrd="2"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C5D665-0B17-4098-826C-950C729F11DB}" type="doc">
      <dgm:prSet loTypeId="urn:microsoft.com/office/officeart/2005/8/layout/hProcess9" loCatId="process" qsTypeId="urn:microsoft.com/office/officeart/2005/8/quickstyle/simple2" qsCatId="simple" csTypeId="urn:microsoft.com/office/officeart/2005/8/colors/colorful3" csCatId="colorful" phldr="1"/>
      <dgm:spPr/>
    </dgm:pt>
    <dgm:pt modelId="{F5C3962D-C3CA-48A5-89C7-4CE6AC7EC263}">
      <dgm:prSet phldrT="[文字]"/>
      <dgm:spPr/>
      <dgm:t>
        <a:bodyPr/>
        <a:lstStyle/>
        <a:p>
          <a:r>
            <a:rPr lang="en-US" altLang="zh-TW" dirty="0" smtClean="0"/>
            <a:t>Acquisition</a:t>
          </a:r>
          <a:endParaRPr lang="zh-TW" altLang="en-US" dirty="0"/>
        </a:p>
      </dgm:t>
    </dgm:pt>
    <dgm:pt modelId="{CB7FA21A-BA8F-4379-BC2B-56F3B494FCF8}" type="parTrans" cxnId="{43343981-BB77-4982-9954-0261A0DF496A}">
      <dgm:prSet/>
      <dgm:spPr/>
      <dgm:t>
        <a:bodyPr/>
        <a:lstStyle/>
        <a:p>
          <a:endParaRPr lang="zh-TW" altLang="en-US"/>
        </a:p>
      </dgm:t>
    </dgm:pt>
    <dgm:pt modelId="{49C4DD35-BF5D-401E-8398-28BB9ADFF499}" type="sibTrans" cxnId="{43343981-BB77-4982-9954-0261A0DF496A}">
      <dgm:prSet/>
      <dgm:spPr/>
      <dgm:t>
        <a:bodyPr/>
        <a:lstStyle/>
        <a:p>
          <a:endParaRPr lang="zh-TW" altLang="en-US"/>
        </a:p>
      </dgm:t>
    </dgm:pt>
    <dgm:pt modelId="{7935ED4B-7FDD-479C-8A79-211FB37D4004}">
      <dgm:prSet phldrT="[文字]"/>
      <dgm:spPr/>
      <dgm:t>
        <a:bodyPr/>
        <a:lstStyle/>
        <a:p>
          <a:r>
            <a:rPr lang="en-US" altLang="zh-TW" dirty="0" smtClean="0"/>
            <a:t>Presentation</a:t>
          </a:r>
          <a:endParaRPr lang="zh-TW" altLang="en-US" dirty="0"/>
        </a:p>
      </dgm:t>
    </dgm:pt>
    <dgm:pt modelId="{E68F67E3-87A8-49FC-9990-63FFC4C05301}" type="parTrans" cxnId="{B56472FD-704B-4C0F-B9FE-E57722F82D6F}">
      <dgm:prSet/>
      <dgm:spPr/>
      <dgm:t>
        <a:bodyPr/>
        <a:lstStyle/>
        <a:p>
          <a:endParaRPr lang="zh-TW" altLang="en-US"/>
        </a:p>
      </dgm:t>
    </dgm:pt>
    <dgm:pt modelId="{A90E6BA7-643E-4D69-AEA0-65BF08A8CB8A}" type="sibTrans" cxnId="{B56472FD-704B-4C0F-B9FE-E57722F82D6F}">
      <dgm:prSet/>
      <dgm:spPr/>
      <dgm:t>
        <a:bodyPr/>
        <a:lstStyle/>
        <a:p>
          <a:endParaRPr lang="zh-TW" altLang="en-US"/>
        </a:p>
      </dgm:t>
    </dgm:pt>
    <dgm:pt modelId="{08F9320E-157B-47E4-AE7D-331EC2C76F44}">
      <dgm:prSet phldrT="[文字]" custT="1">
        <dgm:style>
          <a:lnRef idx="3">
            <a:schemeClr val="lt1"/>
          </a:lnRef>
          <a:fillRef idx="1">
            <a:schemeClr val="accent2"/>
          </a:fillRef>
          <a:effectRef idx="1">
            <a:schemeClr val="accent2"/>
          </a:effectRef>
          <a:fontRef idx="minor">
            <a:schemeClr val="lt1"/>
          </a:fontRef>
        </dgm:style>
      </dgm:prSet>
      <dgm:spPr/>
      <dgm:t>
        <a:bodyPr/>
        <a:lstStyle/>
        <a:p>
          <a:r>
            <a:rPr lang="en-US" altLang="zh-TW" sz="4400" b="1" dirty="0" smtClean="0"/>
            <a:t>Processing</a:t>
          </a:r>
          <a:endParaRPr lang="zh-TW" altLang="en-US" sz="4400" b="1" dirty="0"/>
        </a:p>
      </dgm:t>
    </dgm:pt>
    <dgm:pt modelId="{578D45EA-DFF4-491B-85AD-D265EC9E2148}" type="parTrans" cxnId="{DAAE0D8A-1A07-4960-BDE6-4C6B81B197E4}">
      <dgm:prSet/>
      <dgm:spPr/>
      <dgm:t>
        <a:bodyPr/>
        <a:lstStyle/>
        <a:p>
          <a:endParaRPr lang="zh-TW" altLang="en-US"/>
        </a:p>
      </dgm:t>
    </dgm:pt>
    <dgm:pt modelId="{838BF675-0CEE-4546-BF91-950006797D90}" type="sibTrans" cxnId="{DAAE0D8A-1A07-4960-BDE6-4C6B81B197E4}">
      <dgm:prSet/>
      <dgm:spPr/>
      <dgm:t>
        <a:bodyPr/>
        <a:lstStyle/>
        <a:p>
          <a:endParaRPr lang="zh-TW" altLang="en-US"/>
        </a:p>
      </dgm:t>
    </dgm:pt>
    <dgm:pt modelId="{A2D337B7-8F3A-46FB-89C2-88911F210FF7}" type="pres">
      <dgm:prSet presAssocID="{93C5D665-0B17-4098-826C-950C729F11DB}" presName="CompostProcess" presStyleCnt="0">
        <dgm:presLayoutVars>
          <dgm:dir/>
          <dgm:resizeHandles val="exact"/>
        </dgm:presLayoutVars>
      </dgm:prSet>
      <dgm:spPr/>
    </dgm:pt>
    <dgm:pt modelId="{1F288F39-6483-4A47-8588-15A871E32AEA}" type="pres">
      <dgm:prSet presAssocID="{93C5D665-0B17-4098-826C-950C729F11DB}" presName="arrow" presStyleLbl="bgShp" presStyleIdx="0" presStyleCnt="1"/>
      <dgm:spPr/>
    </dgm:pt>
    <dgm:pt modelId="{5453FBB3-DD65-4440-B6E5-B69CDF29F0AE}" type="pres">
      <dgm:prSet presAssocID="{93C5D665-0B17-4098-826C-950C729F11DB}" presName="linearProcess" presStyleCnt="0"/>
      <dgm:spPr/>
    </dgm:pt>
    <dgm:pt modelId="{CF06BC8F-0894-4FA7-8010-D66E0FE355DE}" type="pres">
      <dgm:prSet presAssocID="{F5C3962D-C3CA-48A5-89C7-4CE6AC7EC263}" presName="textNode" presStyleLbl="node1" presStyleIdx="0" presStyleCnt="3" custScaleX="81217" custScaleY="86719">
        <dgm:presLayoutVars>
          <dgm:bulletEnabled val="1"/>
        </dgm:presLayoutVars>
      </dgm:prSet>
      <dgm:spPr/>
      <dgm:t>
        <a:bodyPr/>
        <a:lstStyle/>
        <a:p>
          <a:endParaRPr lang="zh-TW" altLang="en-US"/>
        </a:p>
      </dgm:t>
    </dgm:pt>
    <dgm:pt modelId="{B4A52812-E228-4E64-9B58-8F0EAF1B3BFF}" type="pres">
      <dgm:prSet presAssocID="{49C4DD35-BF5D-401E-8398-28BB9ADFF499}" presName="sibTrans" presStyleCnt="0"/>
      <dgm:spPr/>
    </dgm:pt>
    <dgm:pt modelId="{1D03D3A8-43CD-44A0-A9BB-33FDBB3F25EC}" type="pres">
      <dgm:prSet presAssocID="{08F9320E-157B-47E4-AE7D-331EC2C76F44}" presName="textNode" presStyleLbl="node1" presStyleIdx="1" presStyleCnt="3" custScaleX="127027" custScaleY="128581">
        <dgm:presLayoutVars>
          <dgm:bulletEnabled val="1"/>
        </dgm:presLayoutVars>
      </dgm:prSet>
      <dgm:spPr/>
      <dgm:t>
        <a:bodyPr/>
        <a:lstStyle/>
        <a:p>
          <a:endParaRPr lang="zh-TW" altLang="en-US"/>
        </a:p>
      </dgm:t>
    </dgm:pt>
    <dgm:pt modelId="{AAF2476A-59C8-49C7-8E72-31F2C3EC637E}" type="pres">
      <dgm:prSet presAssocID="{838BF675-0CEE-4546-BF91-950006797D90}" presName="sibTrans" presStyleCnt="0"/>
      <dgm:spPr/>
    </dgm:pt>
    <dgm:pt modelId="{4AE6A013-90C7-457E-9F92-F80201A02883}" type="pres">
      <dgm:prSet presAssocID="{7935ED4B-7FDD-479C-8A79-211FB37D4004}" presName="textNode" presStyleLbl="node1" presStyleIdx="2" presStyleCnt="3" custScaleX="78408" custScaleY="86719">
        <dgm:presLayoutVars>
          <dgm:bulletEnabled val="1"/>
        </dgm:presLayoutVars>
      </dgm:prSet>
      <dgm:spPr/>
      <dgm:t>
        <a:bodyPr/>
        <a:lstStyle/>
        <a:p>
          <a:endParaRPr lang="zh-TW" altLang="en-US"/>
        </a:p>
      </dgm:t>
    </dgm:pt>
  </dgm:ptLst>
  <dgm:cxnLst>
    <dgm:cxn modelId="{43343981-BB77-4982-9954-0261A0DF496A}" srcId="{93C5D665-0B17-4098-826C-950C729F11DB}" destId="{F5C3962D-C3CA-48A5-89C7-4CE6AC7EC263}" srcOrd="0" destOrd="0" parTransId="{CB7FA21A-BA8F-4379-BC2B-56F3B494FCF8}" sibTransId="{49C4DD35-BF5D-401E-8398-28BB9ADFF499}"/>
    <dgm:cxn modelId="{8F11266B-0C40-4521-B75D-7CDB0A9E47C8}" type="presOf" srcId="{F5C3962D-C3CA-48A5-89C7-4CE6AC7EC263}" destId="{CF06BC8F-0894-4FA7-8010-D66E0FE355DE}" srcOrd="0" destOrd="0" presId="urn:microsoft.com/office/officeart/2005/8/layout/hProcess9"/>
    <dgm:cxn modelId="{47C9AD3E-17FF-42CF-92E2-CE6A901BD8BB}" type="presOf" srcId="{93C5D665-0B17-4098-826C-950C729F11DB}" destId="{A2D337B7-8F3A-46FB-89C2-88911F210FF7}" srcOrd="0" destOrd="0" presId="urn:microsoft.com/office/officeart/2005/8/layout/hProcess9"/>
    <dgm:cxn modelId="{10E5E5BC-217C-458A-AA31-A60D6618F3A6}" type="presOf" srcId="{7935ED4B-7FDD-479C-8A79-211FB37D4004}" destId="{4AE6A013-90C7-457E-9F92-F80201A02883}" srcOrd="0" destOrd="0" presId="urn:microsoft.com/office/officeart/2005/8/layout/hProcess9"/>
    <dgm:cxn modelId="{B56472FD-704B-4C0F-B9FE-E57722F82D6F}" srcId="{93C5D665-0B17-4098-826C-950C729F11DB}" destId="{7935ED4B-7FDD-479C-8A79-211FB37D4004}" srcOrd="2" destOrd="0" parTransId="{E68F67E3-87A8-49FC-9990-63FFC4C05301}" sibTransId="{A90E6BA7-643E-4D69-AEA0-65BF08A8CB8A}"/>
    <dgm:cxn modelId="{DAAE0D8A-1A07-4960-BDE6-4C6B81B197E4}" srcId="{93C5D665-0B17-4098-826C-950C729F11DB}" destId="{08F9320E-157B-47E4-AE7D-331EC2C76F44}" srcOrd="1" destOrd="0" parTransId="{578D45EA-DFF4-491B-85AD-D265EC9E2148}" sibTransId="{838BF675-0CEE-4546-BF91-950006797D90}"/>
    <dgm:cxn modelId="{547BCEBA-9A9C-48BD-884E-337E7480E45B}" type="presOf" srcId="{08F9320E-157B-47E4-AE7D-331EC2C76F44}" destId="{1D03D3A8-43CD-44A0-A9BB-33FDBB3F25EC}" srcOrd="0" destOrd="0" presId="urn:microsoft.com/office/officeart/2005/8/layout/hProcess9"/>
    <dgm:cxn modelId="{468743E9-0B40-4556-B7EC-5CF4843082F3}" type="presParOf" srcId="{A2D337B7-8F3A-46FB-89C2-88911F210FF7}" destId="{1F288F39-6483-4A47-8588-15A871E32AEA}" srcOrd="0" destOrd="0" presId="urn:microsoft.com/office/officeart/2005/8/layout/hProcess9"/>
    <dgm:cxn modelId="{7E0B980C-B123-4875-843F-9423E7AE1B95}" type="presParOf" srcId="{A2D337B7-8F3A-46FB-89C2-88911F210FF7}" destId="{5453FBB3-DD65-4440-B6E5-B69CDF29F0AE}" srcOrd="1" destOrd="0" presId="urn:microsoft.com/office/officeart/2005/8/layout/hProcess9"/>
    <dgm:cxn modelId="{081A879F-BA9F-4FCD-B846-A328535E1FD1}" type="presParOf" srcId="{5453FBB3-DD65-4440-B6E5-B69CDF29F0AE}" destId="{CF06BC8F-0894-4FA7-8010-D66E0FE355DE}" srcOrd="0" destOrd="0" presId="urn:microsoft.com/office/officeart/2005/8/layout/hProcess9"/>
    <dgm:cxn modelId="{E40022BD-989D-46FF-B3D1-96F2C6DC7021}" type="presParOf" srcId="{5453FBB3-DD65-4440-B6E5-B69CDF29F0AE}" destId="{B4A52812-E228-4E64-9B58-8F0EAF1B3BFF}" srcOrd="1" destOrd="0" presId="urn:microsoft.com/office/officeart/2005/8/layout/hProcess9"/>
    <dgm:cxn modelId="{CB5B4671-0AC5-4DD6-822E-15C3B0965F33}" type="presParOf" srcId="{5453FBB3-DD65-4440-B6E5-B69CDF29F0AE}" destId="{1D03D3A8-43CD-44A0-A9BB-33FDBB3F25EC}" srcOrd="2" destOrd="0" presId="urn:microsoft.com/office/officeart/2005/8/layout/hProcess9"/>
    <dgm:cxn modelId="{CED0DEB4-6AE4-49F8-BCD6-B37A95714632}" type="presParOf" srcId="{5453FBB3-DD65-4440-B6E5-B69CDF29F0AE}" destId="{AAF2476A-59C8-49C7-8E72-31F2C3EC637E}" srcOrd="3" destOrd="0" presId="urn:microsoft.com/office/officeart/2005/8/layout/hProcess9"/>
    <dgm:cxn modelId="{78F0867A-BDBD-4AB8-B6DC-EC37F3327C71}" type="presParOf" srcId="{5453FBB3-DD65-4440-B6E5-B69CDF29F0AE}" destId="{4AE6A013-90C7-457E-9F92-F80201A02883}"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1F43BD-A433-4959-946B-9D21FAA3C960}" type="doc">
      <dgm:prSet loTypeId="urn:microsoft.com/office/officeart/2005/8/layout/vList2" loCatId="list" qsTypeId="urn:microsoft.com/office/officeart/2005/8/quickstyle/simple2" qsCatId="simple" csTypeId="urn:microsoft.com/office/officeart/2005/8/colors/colorful2" csCatId="colorful" phldr="1"/>
      <dgm:spPr/>
      <dgm:t>
        <a:bodyPr/>
        <a:lstStyle/>
        <a:p>
          <a:endParaRPr lang="zh-TW" altLang="en-US"/>
        </a:p>
      </dgm:t>
    </dgm:pt>
    <dgm:pt modelId="{F1E7240D-F80E-4139-944B-1838A7DFBD9E}">
      <dgm:prSet phldrT="[文字]" custT="1"/>
      <dgm:spPr/>
      <dgm:t>
        <a:bodyPr/>
        <a:lstStyle/>
        <a:p>
          <a:r>
            <a:rPr lang="en-US" altLang="zh-TW" sz="3200" dirty="0" smtClean="0"/>
            <a:t>Enhancement</a:t>
          </a:r>
          <a:endParaRPr lang="zh-TW" altLang="en-US" sz="3200" dirty="0"/>
        </a:p>
      </dgm:t>
    </dgm:pt>
    <dgm:pt modelId="{BC3FB60F-4578-463B-ADB5-0A3F80FC1815}" type="parTrans" cxnId="{89C13A76-269F-49A5-9B65-3ED0A8F064C1}">
      <dgm:prSet/>
      <dgm:spPr/>
      <dgm:t>
        <a:bodyPr/>
        <a:lstStyle/>
        <a:p>
          <a:endParaRPr lang="zh-TW" altLang="en-US" sz="3200"/>
        </a:p>
      </dgm:t>
    </dgm:pt>
    <dgm:pt modelId="{59A347BB-7258-4355-B25C-8F45992184D6}" type="sibTrans" cxnId="{89C13A76-269F-49A5-9B65-3ED0A8F064C1}">
      <dgm:prSet/>
      <dgm:spPr/>
      <dgm:t>
        <a:bodyPr/>
        <a:lstStyle/>
        <a:p>
          <a:endParaRPr lang="zh-TW" altLang="en-US" sz="3200"/>
        </a:p>
      </dgm:t>
    </dgm:pt>
    <dgm:pt modelId="{985C2419-B296-4086-877D-8EE5A83FB6B0}">
      <dgm:prSet phldrT="[文字]" custT="1"/>
      <dgm:spPr/>
      <dgm:t>
        <a:bodyPr/>
        <a:lstStyle/>
        <a:p>
          <a:r>
            <a:rPr lang="en-US" altLang="zh-TW" sz="3200" dirty="0" smtClean="0"/>
            <a:t>Analysis</a:t>
          </a:r>
          <a:endParaRPr lang="zh-TW" altLang="en-US" sz="3200" dirty="0"/>
        </a:p>
      </dgm:t>
    </dgm:pt>
    <dgm:pt modelId="{2B0FBC15-F351-409D-B8FD-796F6D7A604A}" type="parTrans" cxnId="{4AB6D133-B30F-4832-8FAA-195B18378B93}">
      <dgm:prSet/>
      <dgm:spPr/>
      <dgm:t>
        <a:bodyPr/>
        <a:lstStyle/>
        <a:p>
          <a:endParaRPr lang="zh-TW" altLang="en-US" sz="3200"/>
        </a:p>
      </dgm:t>
    </dgm:pt>
    <dgm:pt modelId="{30D45921-8002-469A-85D0-73777EC5E172}" type="sibTrans" cxnId="{4AB6D133-B30F-4832-8FAA-195B18378B93}">
      <dgm:prSet/>
      <dgm:spPr/>
      <dgm:t>
        <a:bodyPr/>
        <a:lstStyle/>
        <a:p>
          <a:endParaRPr lang="zh-TW" altLang="en-US" sz="3200"/>
        </a:p>
      </dgm:t>
    </dgm:pt>
    <dgm:pt modelId="{841D4599-9158-478A-9DEA-706EF1E38772}">
      <dgm:prSet phldrT="[文字]" custT="1"/>
      <dgm:spPr/>
      <dgm:t>
        <a:bodyPr/>
        <a:lstStyle/>
        <a:p>
          <a:r>
            <a:rPr lang="en-US" altLang="zh-TW" sz="3200" dirty="0" smtClean="0"/>
            <a:t>Organization</a:t>
          </a:r>
          <a:endParaRPr lang="zh-TW" altLang="en-US" sz="3200" dirty="0"/>
        </a:p>
      </dgm:t>
    </dgm:pt>
    <dgm:pt modelId="{ED2F8EF2-F0BE-4569-8634-4394010A3970}" type="parTrans" cxnId="{B33F360D-3F1B-4B83-B190-88615FC4226A}">
      <dgm:prSet/>
      <dgm:spPr/>
      <dgm:t>
        <a:bodyPr/>
        <a:lstStyle/>
        <a:p>
          <a:endParaRPr lang="zh-TW" altLang="en-US" sz="3200"/>
        </a:p>
      </dgm:t>
    </dgm:pt>
    <dgm:pt modelId="{E274A6FF-D75C-444A-992C-5051838E8BA0}" type="sibTrans" cxnId="{B33F360D-3F1B-4B83-B190-88615FC4226A}">
      <dgm:prSet/>
      <dgm:spPr/>
      <dgm:t>
        <a:bodyPr/>
        <a:lstStyle/>
        <a:p>
          <a:endParaRPr lang="zh-TW" altLang="en-US" sz="3200"/>
        </a:p>
      </dgm:t>
    </dgm:pt>
    <dgm:pt modelId="{80081998-3F95-4D70-86E1-49FC3917D0A2}" type="pres">
      <dgm:prSet presAssocID="{971F43BD-A433-4959-946B-9D21FAA3C960}" presName="linear" presStyleCnt="0">
        <dgm:presLayoutVars>
          <dgm:animLvl val="lvl"/>
          <dgm:resizeHandles val="exact"/>
        </dgm:presLayoutVars>
      </dgm:prSet>
      <dgm:spPr/>
      <dgm:t>
        <a:bodyPr/>
        <a:lstStyle/>
        <a:p>
          <a:endParaRPr lang="zh-TW" altLang="en-US"/>
        </a:p>
      </dgm:t>
    </dgm:pt>
    <dgm:pt modelId="{BE9B6299-9609-4FA7-B125-AAF6124DAD38}" type="pres">
      <dgm:prSet presAssocID="{F1E7240D-F80E-4139-944B-1838A7DFBD9E}" presName="parentText" presStyleLbl="node1" presStyleIdx="0" presStyleCnt="3">
        <dgm:presLayoutVars>
          <dgm:chMax val="0"/>
          <dgm:bulletEnabled val="1"/>
        </dgm:presLayoutVars>
      </dgm:prSet>
      <dgm:spPr/>
      <dgm:t>
        <a:bodyPr/>
        <a:lstStyle/>
        <a:p>
          <a:endParaRPr lang="zh-TW" altLang="en-US"/>
        </a:p>
      </dgm:t>
    </dgm:pt>
    <dgm:pt modelId="{D3938614-5CCE-4AB6-8889-83F1297A21A6}" type="pres">
      <dgm:prSet presAssocID="{59A347BB-7258-4355-B25C-8F45992184D6}" presName="spacer" presStyleCnt="0"/>
      <dgm:spPr/>
    </dgm:pt>
    <dgm:pt modelId="{C5B80320-D9E7-4C76-96F3-BD9BED69DEC4}" type="pres">
      <dgm:prSet presAssocID="{985C2419-B296-4086-877D-8EE5A83FB6B0}" presName="parentText" presStyleLbl="node1" presStyleIdx="1" presStyleCnt="3" custLinFactNeighborX="1755">
        <dgm:presLayoutVars>
          <dgm:chMax val="0"/>
          <dgm:bulletEnabled val="1"/>
        </dgm:presLayoutVars>
      </dgm:prSet>
      <dgm:spPr/>
      <dgm:t>
        <a:bodyPr/>
        <a:lstStyle/>
        <a:p>
          <a:endParaRPr lang="zh-TW" altLang="en-US"/>
        </a:p>
      </dgm:t>
    </dgm:pt>
    <dgm:pt modelId="{0EDFD0DF-7273-483D-9E8D-EB877267440D}" type="pres">
      <dgm:prSet presAssocID="{30D45921-8002-469A-85D0-73777EC5E172}" presName="spacer" presStyleCnt="0"/>
      <dgm:spPr/>
    </dgm:pt>
    <dgm:pt modelId="{33E469B3-2D1D-4BA8-A1EB-7E52F378188B}" type="pres">
      <dgm:prSet presAssocID="{841D4599-9158-478A-9DEA-706EF1E38772}" presName="parentText" presStyleLbl="node1" presStyleIdx="2" presStyleCnt="3">
        <dgm:presLayoutVars>
          <dgm:chMax val="0"/>
          <dgm:bulletEnabled val="1"/>
        </dgm:presLayoutVars>
      </dgm:prSet>
      <dgm:spPr/>
      <dgm:t>
        <a:bodyPr/>
        <a:lstStyle/>
        <a:p>
          <a:endParaRPr lang="zh-TW" altLang="en-US"/>
        </a:p>
      </dgm:t>
    </dgm:pt>
  </dgm:ptLst>
  <dgm:cxnLst>
    <dgm:cxn modelId="{89C13A76-269F-49A5-9B65-3ED0A8F064C1}" srcId="{971F43BD-A433-4959-946B-9D21FAA3C960}" destId="{F1E7240D-F80E-4139-944B-1838A7DFBD9E}" srcOrd="0" destOrd="0" parTransId="{BC3FB60F-4578-463B-ADB5-0A3F80FC1815}" sibTransId="{59A347BB-7258-4355-B25C-8F45992184D6}"/>
    <dgm:cxn modelId="{C9FDED4B-1C0C-428F-9E9D-DF482B283C88}" type="presOf" srcId="{971F43BD-A433-4959-946B-9D21FAA3C960}" destId="{80081998-3F95-4D70-86E1-49FC3917D0A2}" srcOrd="0" destOrd="0" presId="urn:microsoft.com/office/officeart/2005/8/layout/vList2"/>
    <dgm:cxn modelId="{B33F360D-3F1B-4B83-B190-88615FC4226A}" srcId="{971F43BD-A433-4959-946B-9D21FAA3C960}" destId="{841D4599-9158-478A-9DEA-706EF1E38772}" srcOrd="2" destOrd="0" parTransId="{ED2F8EF2-F0BE-4569-8634-4394010A3970}" sibTransId="{E274A6FF-D75C-444A-992C-5051838E8BA0}"/>
    <dgm:cxn modelId="{319B5CD6-5646-4D99-B553-07F878C4C261}" type="presOf" srcId="{985C2419-B296-4086-877D-8EE5A83FB6B0}" destId="{C5B80320-D9E7-4C76-96F3-BD9BED69DEC4}" srcOrd="0" destOrd="0" presId="urn:microsoft.com/office/officeart/2005/8/layout/vList2"/>
    <dgm:cxn modelId="{3CE2EFC3-695F-45C5-8055-0C8AF53BC938}" type="presOf" srcId="{F1E7240D-F80E-4139-944B-1838A7DFBD9E}" destId="{BE9B6299-9609-4FA7-B125-AAF6124DAD38}" srcOrd="0" destOrd="0" presId="urn:microsoft.com/office/officeart/2005/8/layout/vList2"/>
    <dgm:cxn modelId="{4AB6D133-B30F-4832-8FAA-195B18378B93}" srcId="{971F43BD-A433-4959-946B-9D21FAA3C960}" destId="{985C2419-B296-4086-877D-8EE5A83FB6B0}" srcOrd="1" destOrd="0" parTransId="{2B0FBC15-F351-409D-B8FD-796F6D7A604A}" sibTransId="{30D45921-8002-469A-85D0-73777EC5E172}"/>
    <dgm:cxn modelId="{1BDB1A74-F7ED-4E06-B8F8-A30635AA3A2B}" type="presOf" srcId="{841D4599-9158-478A-9DEA-706EF1E38772}" destId="{33E469B3-2D1D-4BA8-A1EB-7E52F378188B}" srcOrd="0" destOrd="0" presId="urn:microsoft.com/office/officeart/2005/8/layout/vList2"/>
    <dgm:cxn modelId="{7A00C2E4-490C-4D33-A1B7-1CDFEE16A2A9}" type="presParOf" srcId="{80081998-3F95-4D70-86E1-49FC3917D0A2}" destId="{BE9B6299-9609-4FA7-B125-AAF6124DAD38}" srcOrd="0" destOrd="0" presId="urn:microsoft.com/office/officeart/2005/8/layout/vList2"/>
    <dgm:cxn modelId="{7D2D3540-F651-470D-A3D1-FFE416DBF197}" type="presParOf" srcId="{80081998-3F95-4D70-86E1-49FC3917D0A2}" destId="{D3938614-5CCE-4AB6-8889-83F1297A21A6}" srcOrd="1" destOrd="0" presId="urn:microsoft.com/office/officeart/2005/8/layout/vList2"/>
    <dgm:cxn modelId="{4A1EA11D-BBD4-44AF-8735-FC59CABCA5D2}" type="presParOf" srcId="{80081998-3F95-4D70-86E1-49FC3917D0A2}" destId="{C5B80320-D9E7-4C76-96F3-BD9BED69DEC4}" srcOrd="2" destOrd="0" presId="urn:microsoft.com/office/officeart/2005/8/layout/vList2"/>
    <dgm:cxn modelId="{F34D1A06-6930-4298-A73D-0127E559CC1F}" type="presParOf" srcId="{80081998-3F95-4D70-86E1-49FC3917D0A2}" destId="{0EDFD0DF-7273-483D-9E8D-EB877267440D}" srcOrd="3" destOrd="0" presId="urn:microsoft.com/office/officeart/2005/8/layout/vList2"/>
    <dgm:cxn modelId="{8899B3E9-64E0-4C2D-88B4-11B269A4C830}" type="presParOf" srcId="{80081998-3F95-4D70-86E1-49FC3917D0A2}" destId="{33E469B3-2D1D-4BA8-A1EB-7E52F378188B}" srcOrd="4" destOrd="0" presId="urn:microsoft.com/office/officeart/2005/8/layout/vList2"/>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F288F39-6483-4A47-8588-15A871E32AEA}">
      <dsp:nvSpPr>
        <dsp:cNvPr id="0" name=""/>
        <dsp:cNvSpPr/>
      </dsp:nvSpPr>
      <dsp:spPr>
        <a:xfrm>
          <a:off x="524634" y="0"/>
          <a:ext cx="5945852" cy="4151362"/>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06BC8F-0894-4FA7-8010-D66E0FE355DE}">
      <dsp:nvSpPr>
        <dsp:cNvPr id="0" name=""/>
        <dsp:cNvSpPr/>
      </dsp:nvSpPr>
      <dsp:spPr>
        <a:xfrm>
          <a:off x="495" y="1245408"/>
          <a:ext cx="3378031" cy="1660544"/>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altLang="zh-TW" sz="4300" kern="1200" dirty="0" smtClean="0"/>
            <a:t>Acquisition</a:t>
          </a:r>
          <a:endParaRPr lang="zh-TW" altLang="en-US" sz="4300" kern="1200" dirty="0"/>
        </a:p>
      </dsp:txBody>
      <dsp:txXfrm>
        <a:off x="495" y="1245408"/>
        <a:ext cx="3378031" cy="1660544"/>
      </dsp:txXfrm>
    </dsp:sp>
    <dsp:sp modelId="{4AE6A013-90C7-457E-9F92-F80201A02883}">
      <dsp:nvSpPr>
        <dsp:cNvPr id="0" name=""/>
        <dsp:cNvSpPr/>
      </dsp:nvSpPr>
      <dsp:spPr>
        <a:xfrm>
          <a:off x="3616593" y="1245408"/>
          <a:ext cx="3378031" cy="1660544"/>
        </a:xfrm>
        <a:prstGeom prst="round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altLang="zh-TW" sz="4300" kern="1200" dirty="0" smtClean="0"/>
            <a:t>Presentation</a:t>
          </a:r>
          <a:endParaRPr lang="zh-TW" altLang="en-US" sz="4300" kern="1200" dirty="0"/>
        </a:p>
      </dsp:txBody>
      <dsp:txXfrm>
        <a:off x="3616593" y="1245408"/>
        <a:ext cx="3378031" cy="166054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F288F39-6483-4A47-8588-15A871E32AEA}">
      <dsp:nvSpPr>
        <dsp:cNvPr id="0" name=""/>
        <dsp:cNvSpPr/>
      </dsp:nvSpPr>
      <dsp:spPr>
        <a:xfrm>
          <a:off x="648071" y="0"/>
          <a:ext cx="7344816" cy="4151362"/>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06BC8F-0894-4FA7-8010-D66E0FE355DE}">
      <dsp:nvSpPr>
        <dsp:cNvPr id="0" name=""/>
        <dsp:cNvSpPr/>
      </dsp:nvSpPr>
      <dsp:spPr>
        <a:xfrm>
          <a:off x="1208" y="1355677"/>
          <a:ext cx="2297408" cy="1440007"/>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kern="1200" dirty="0" smtClean="0"/>
            <a:t>Acquisition</a:t>
          </a:r>
          <a:endParaRPr lang="zh-TW" altLang="en-US" sz="2800" kern="1200" dirty="0"/>
        </a:p>
      </dsp:txBody>
      <dsp:txXfrm>
        <a:off x="1208" y="1355677"/>
        <a:ext cx="2297408" cy="1440007"/>
      </dsp:txXfrm>
    </dsp:sp>
    <dsp:sp modelId="{1D03D3A8-43CD-44A0-A9BB-33FDBB3F25EC}">
      <dsp:nvSpPr>
        <dsp:cNvPr id="0" name=""/>
        <dsp:cNvSpPr/>
      </dsp:nvSpPr>
      <dsp:spPr>
        <a:xfrm>
          <a:off x="2563584" y="1008108"/>
          <a:ext cx="3593249" cy="2135145"/>
        </a:xfrm>
        <a:prstGeom prst="roundRect">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altLang="zh-TW" sz="4400" b="1" kern="1200" dirty="0" smtClean="0"/>
            <a:t>Processing</a:t>
          </a:r>
          <a:endParaRPr lang="zh-TW" altLang="en-US" sz="4400" b="1" kern="1200" dirty="0"/>
        </a:p>
      </dsp:txBody>
      <dsp:txXfrm>
        <a:off x="2563584" y="1008108"/>
        <a:ext cx="3593249" cy="2135145"/>
      </dsp:txXfrm>
    </dsp:sp>
    <dsp:sp modelId="{4AE6A013-90C7-457E-9F92-F80201A02883}">
      <dsp:nvSpPr>
        <dsp:cNvPr id="0" name=""/>
        <dsp:cNvSpPr/>
      </dsp:nvSpPr>
      <dsp:spPr>
        <a:xfrm>
          <a:off x="6421801" y="1355677"/>
          <a:ext cx="2217949" cy="1440007"/>
        </a:xfrm>
        <a:prstGeom prst="round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kern="1200" dirty="0" smtClean="0"/>
            <a:t>Presentation</a:t>
          </a:r>
          <a:endParaRPr lang="zh-TW" altLang="en-US" sz="2800" kern="1200" dirty="0"/>
        </a:p>
      </dsp:txBody>
      <dsp:txXfrm>
        <a:off x="6421801" y="1355677"/>
        <a:ext cx="2217949" cy="144000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E9B6299-9609-4FA7-B125-AAF6124DAD38}">
      <dsp:nvSpPr>
        <dsp:cNvPr id="0" name=""/>
        <dsp:cNvSpPr/>
      </dsp:nvSpPr>
      <dsp:spPr>
        <a:xfrm>
          <a:off x="0" y="1144"/>
          <a:ext cx="4104174" cy="628166"/>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altLang="zh-TW" sz="3200" kern="1200" dirty="0" smtClean="0"/>
            <a:t>Enhancement</a:t>
          </a:r>
          <a:endParaRPr lang="zh-TW" altLang="en-US" sz="3200" kern="1200" dirty="0"/>
        </a:p>
      </dsp:txBody>
      <dsp:txXfrm>
        <a:off x="0" y="1144"/>
        <a:ext cx="4104174" cy="628166"/>
      </dsp:txXfrm>
    </dsp:sp>
    <dsp:sp modelId="{C5B80320-D9E7-4C76-96F3-BD9BED69DEC4}">
      <dsp:nvSpPr>
        <dsp:cNvPr id="0" name=""/>
        <dsp:cNvSpPr/>
      </dsp:nvSpPr>
      <dsp:spPr>
        <a:xfrm>
          <a:off x="0" y="641025"/>
          <a:ext cx="4104174" cy="628166"/>
        </a:xfrm>
        <a:prstGeom prst="roundRect">
          <a:avLst/>
        </a:prstGeom>
        <a:solidFill>
          <a:schemeClr val="accent2">
            <a:hueOff val="2340759"/>
            <a:satOff val="-2919"/>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altLang="zh-TW" sz="3200" kern="1200" dirty="0" smtClean="0"/>
            <a:t>Analysis</a:t>
          </a:r>
          <a:endParaRPr lang="zh-TW" altLang="en-US" sz="3200" kern="1200" dirty="0"/>
        </a:p>
      </dsp:txBody>
      <dsp:txXfrm>
        <a:off x="0" y="641025"/>
        <a:ext cx="4104174" cy="628166"/>
      </dsp:txXfrm>
    </dsp:sp>
    <dsp:sp modelId="{33E469B3-2D1D-4BA8-A1EB-7E52F378188B}">
      <dsp:nvSpPr>
        <dsp:cNvPr id="0" name=""/>
        <dsp:cNvSpPr/>
      </dsp:nvSpPr>
      <dsp:spPr>
        <a:xfrm>
          <a:off x="0" y="1280905"/>
          <a:ext cx="4104174" cy="628166"/>
        </a:xfrm>
        <a:prstGeom prst="roundRect">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altLang="zh-TW" sz="3200" kern="1200" dirty="0" smtClean="0"/>
            <a:t>Organization</a:t>
          </a:r>
          <a:endParaRPr lang="zh-TW" altLang="en-US" sz="3200" kern="1200" dirty="0"/>
        </a:p>
      </dsp:txBody>
      <dsp:txXfrm>
        <a:off x="0" y="1280905"/>
        <a:ext cx="4104174" cy="62816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3484D4-DCBE-4FE9-870E-13C82CDDC632}" type="datetimeFigureOut">
              <a:rPr lang="zh-TW" altLang="en-US" smtClean="0"/>
              <a:pPr/>
              <a:t>2012/11/5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0B85F1-16AD-4ED5-B168-8934495819A0}" type="slidenum">
              <a:rPr lang="zh-TW" altLang="en-US" smtClean="0"/>
              <a:pPr/>
              <a:t>‹#›</a:t>
            </a:fld>
            <a:endParaRPr lang="zh-TW" altLang="en-US"/>
          </a:p>
        </p:txBody>
      </p:sp>
    </p:spTree>
    <p:extLst>
      <p:ext uri="{BB962C8B-B14F-4D97-AF65-F5344CB8AC3E}">
        <p14:creationId xmlns:p14="http://schemas.microsoft.com/office/powerpoint/2010/main" xmlns="" val="1398754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smtClean="0">
                <a:solidFill>
                  <a:schemeClr val="tx1"/>
                </a:solidFill>
                <a:effectLst/>
                <a:latin typeface="+mn-lt"/>
                <a:ea typeface="+mn-ea"/>
                <a:cs typeface="+mn-cs"/>
              </a:rPr>
              <a:t>Good afternoon, my</a:t>
            </a:r>
            <a:r>
              <a:rPr lang="en-US" altLang="zh-TW" sz="1200" b="0" i="0" u="none" strike="noStrike" kern="1200" baseline="0" dirty="0" smtClean="0">
                <a:solidFill>
                  <a:schemeClr val="tx1"/>
                </a:solidFill>
                <a:effectLst/>
                <a:latin typeface="+mn-lt"/>
                <a:ea typeface="+mn-ea"/>
                <a:cs typeface="+mn-cs"/>
              </a:rPr>
              <a:t> name is </a:t>
            </a:r>
            <a:r>
              <a:rPr lang="en-US" altLang="zh-TW" sz="1200" b="0" i="0" u="none" strike="noStrike" kern="1200" baseline="0" dirty="0" err="1" smtClean="0">
                <a:solidFill>
                  <a:schemeClr val="tx1"/>
                </a:solidFill>
                <a:effectLst/>
                <a:latin typeface="+mn-lt"/>
                <a:ea typeface="+mn-ea"/>
                <a:cs typeface="+mn-cs"/>
              </a:rPr>
              <a:t>Tz-Huan</a:t>
            </a:r>
            <a:r>
              <a:rPr lang="en-US" altLang="zh-TW" sz="1200" b="0" i="0" u="none" strike="noStrike" kern="1200" baseline="0" dirty="0" smtClean="0">
                <a:solidFill>
                  <a:schemeClr val="tx1"/>
                </a:solidFill>
                <a:effectLst/>
                <a:latin typeface="+mn-lt"/>
                <a:ea typeface="+mn-ea"/>
                <a:cs typeface="+mn-cs"/>
              </a:rPr>
              <a:t> Huang. I will </a:t>
            </a:r>
            <a:r>
              <a:rPr lang="en-US" altLang="zh-TW" sz="1200" b="0" i="0" u="none" strike="noStrike" kern="1200" baseline="0" smtClean="0">
                <a:solidFill>
                  <a:schemeClr val="tx1"/>
                </a:solidFill>
                <a:effectLst/>
                <a:latin typeface="+mn-lt"/>
                <a:ea typeface="+mn-ea"/>
                <a:cs typeface="+mn-cs"/>
              </a:rPr>
              <a:t>present this </a:t>
            </a:r>
            <a:r>
              <a:rPr lang="en-US" altLang="zh-TW" sz="1200" b="0" i="0" u="none" strike="noStrike" kern="1200" baseline="0" dirty="0" smtClean="0">
                <a:solidFill>
                  <a:schemeClr val="tx1"/>
                </a:solidFill>
                <a:effectLst/>
                <a:latin typeface="+mn-lt"/>
                <a:ea typeface="+mn-ea"/>
                <a:cs typeface="+mn-cs"/>
              </a:rPr>
              <a:t>paper 3D Cinematography Principles and Their Applications to Stereoscopic Media Processing co-authored by Chun-Wei Liu, Ming-Hsu Chang, Ken-Yi Lee, Chia-Kai Liang and Yung-Yu Chuang.</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1</a:t>
            </a:fld>
            <a:endParaRPr lang="zh-TW" altLang="en-US"/>
          </a:p>
        </p:txBody>
      </p:sp>
    </p:spTree>
    <p:extLst>
      <p:ext uri="{BB962C8B-B14F-4D97-AF65-F5344CB8AC3E}">
        <p14:creationId xmlns:p14="http://schemas.microsoft.com/office/powerpoint/2010/main" xmlns="" val="217154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Before jumping into</a:t>
            </a:r>
            <a:r>
              <a:rPr lang="en-US" altLang="zh-TW" baseline="0" dirty="0" smtClean="0"/>
              <a:t> these principles, for building up the background, I will first review how stereoscopic displays work. As you know, our two eyes are roughly 6.5 centimeters apart. Thus, each of them sees a slightly different image.  Here is an example. I display the left view and the right view for a scene. It might not be obvious to you how they are different.</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10</a:t>
            </a:fld>
            <a:endParaRPr lang="zh-TW" altLang="en-US"/>
          </a:p>
        </p:txBody>
      </p:sp>
    </p:spTree>
    <p:extLst>
      <p:ext uri="{BB962C8B-B14F-4D97-AF65-F5344CB8AC3E}">
        <p14:creationId xmlns:p14="http://schemas.microsoft.com/office/powerpoint/2010/main" xmlns="" val="3519893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Let</a:t>
            </a:r>
            <a:r>
              <a:rPr lang="en-US" altLang="zh-TW" baseline="0" dirty="0" smtClean="0"/>
              <a:t> us </a:t>
            </a:r>
            <a:r>
              <a:rPr lang="en-US" altLang="zh-TW" dirty="0" smtClean="0"/>
              <a:t>show them one by one. Here is the left view.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And the right one. </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11</a:t>
            </a:fld>
            <a:endParaRPr lang="zh-TW" altLang="en-US"/>
          </a:p>
        </p:txBody>
      </p:sp>
    </p:spTree>
    <p:extLst>
      <p:ext uri="{BB962C8B-B14F-4D97-AF65-F5344CB8AC3E}">
        <p14:creationId xmlns:p14="http://schemas.microsoft.com/office/powerpoint/2010/main" xmlns="" val="521328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Let us put the left view on the top of the right view and make it transparent. Now,</a:t>
            </a:r>
            <a:r>
              <a:rPr lang="en-US" altLang="zh-TW" baseline="0" dirty="0" smtClean="0"/>
              <a:t> we can see both the left view and the right view. You should notice that there is a horizontal shift for each point in the scene. For example, for the yellow flower at the front, the tip of the petal has a horizontal position shift as shown here with a red line. We call the horizontal position shift of a corresponding point in both views the binocular disparity. It is highly related to our depth perception. A point closer to us has a larger disparity and a further point has a smaller disparity.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Here is the disparity for the white flower.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And the flower in the far back.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The disparity is inversely related to the depth.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In addition, note that there is no vertical shift for the corresponding points. It is because our eyes are horizontally aligned.</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Binocular</a:t>
            </a:r>
            <a:r>
              <a:rPr lang="en-US" altLang="zh-TW" baseline="0" dirty="0" smtClean="0"/>
              <a:t> disparity is one of the most important cue for human depth perception. Most of todays stereoscopic displays are built based on this principle by delivering different images to both eyes.</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12</a:t>
            </a:fld>
            <a:endParaRPr lang="zh-TW" altLang="en-US"/>
          </a:p>
        </p:txBody>
      </p:sp>
    </p:spTree>
    <p:extLst>
      <p:ext uri="{BB962C8B-B14F-4D97-AF65-F5344CB8AC3E}">
        <p14:creationId xmlns:p14="http://schemas.microsoft.com/office/powerpoint/2010/main" xmlns="" val="3865193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However,</a:t>
            </a:r>
            <a:r>
              <a:rPr lang="en-US" altLang="zh-TW" baseline="0" dirty="0" smtClean="0"/>
              <a:t> there are differences between how we see a real object in 3D and perceive an object with 3D displays.  </a:t>
            </a:r>
            <a:endParaRPr lang="en-US" altLang="zh-TW" dirty="0" smtClean="0"/>
          </a:p>
          <a:p>
            <a:r>
              <a:rPr lang="en-US" altLang="zh-TW" dirty="0" smtClean="0"/>
              <a:t>When we watch </a:t>
            </a:r>
            <a:r>
              <a:rPr lang="en-US" altLang="zh-TW" baseline="0" dirty="0" smtClean="0"/>
              <a:t>a real 3D object, our eyes change focus so that the object is in focus and its image in clear. It is called accommodation.</a:t>
            </a:r>
          </a:p>
          <a:p>
            <a:r>
              <a:rPr lang="en-US" altLang="zh-TW" baseline="0" dirty="0" smtClean="0"/>
              <a:t>At the same time, both eyes </a:t>
            </a:r>
            <a:r>
              <a:rPr lang="en-US" altLang="zh-TW" sz="1200" b="0" i="0" kern="1200" dirty="0" smtClean="0">
                <a:solidFill>
                  <a:schemeClr val="tx1"/>
                </a:solidFill>
                <a:latin typeface="+mn-lt"/>
                <a:ea typeface="+mn-ea"/>
                <a:cs typeface="+mn-cs"/>
              </a:rPr>
              <a:t> rotate around a vertical axis so that the projection of the image is in the center of the retina in both eyes. This is called </a:t>
            </a:r>
            <a:r>
              <a:rPr lang="en-US" altLang="zh-TW" sz="1200" b="0" i="0" kern="1200" dirty="0" err="1" smtClean="0">
                <a:solidFill>
                  <a:schemeClr val="tx1"/>
                </a:solidFill>
                <a:latin typeface="+mn-lt"/>
                <a:ea typeface="+mn-ea"/>
                <a:cs typeface="+mn-cs"/>
              </a:rPr>
              <a:t>vergence</a:t>
            </a:r>
            <a:r>
              <a:rPr lang="en-US" altLang="zh-TW" sz="1200" b="0" i="0" kern="1200" dirty="0" smtClean="0">
                <a:solidFill>
                  <a:schemeClr val="tx1"/>
                </a:solidFill>
                <a:latin typeface="+mn-lt"/>
                <a:ea typeface="+mn-ea"/>
                <a:cs typeface="+mn-cs"/>
              </a:rPr>
              <a:t>.</a:t>
            </a:r>
          </a:p>
          <a:p>
            <a:r>
              <a:rPr lang="en-US" altLang="zh-TW" sz="1200" b="0" i="0" kern="1200" dirty="0" smtClean="0">
                <a:solidFill>
                  <a:schemeClr val="tx1"/>
                </a:solidFill>
                <a:latin typeface="+mn-lt"/>
                <a:ea typeface="+mn-ea"/>
                <a:cs typeface="+mn-cs"/>
              </a:rPr>
              <a:t>However, when seeing a</a:t>
            </a:r>
            <a:r>
              <a:rPr lang="en-US" altLang="zh-TW" sz="1200" b="0" i="0" kern="1200" baseline="0" dirty="0" smtClean="0">
                <a:solidFill>
                  <a:schemeClr val="tx1"/>
                </a:solidFill>
                <a:latin typeface="+mn-lt"/>
                <a:ea typeface="+mn-ea"/>
                <a:cs typeface="+mn-cs"/>
              </a:rPr>
              <a:t> 3D object on the stereoscopic display, the focus of our eyes will be on the display so that we can see clear images.</a:t>
            </a:r>
          </a:p>
          <a:p>
            <a:r>
              <a:rPr lang="en-US" altLang="zh-TW" sz="1200" b="0" i="0" kern="1200" baseline="0" dirty="0" smtClean="0">
                <a:solidFill>
                  <a:schemeClr val="tx1"/>
                </a:solidFill>
                <a:latin typeface="+mn-lt"/>
                <a:ea typeface="+mn-ea"/>
                <a:cs typeface="+mn-cs"/>
              </a:rPr>
              <a:t>But, the </a:t>
            </a:r>
            <a:r>
              <a:rPr lang="en-US" altLang="zh-TW" sz="1200" b="0" i="0" kern="1200" baseline="0" dirty="0" err="1" smtClean="0">
                <a:solidFill>
                  <a:schemeClr val="tx1"/>
                </a:solidFill>
                <a:latin typeface="+mn-lt"/>
                <a:ea typeface="+mn-ea"/>
                <a:cs typeface="+mn-cs"/>
              </a:rPr>
              <a:t>vergence</a:t>
            </a:r>
            <a:r>
              <a:rPr lang="en-US" altLang="zh-TW" sz="1200" b="0" i="0" kern="1200" baseline="0" dirty="0" smtClean="0">
                <a:solidFill>
                  <a:schemeClr val="tx1"/>
                </a:solidFill>
                <a:latin typeface="+mn-lt"/>
                <a:ea typeface="+mn-ea"/>
                <a:cs typeface="+mn-cs"/>
              </a:rPr>
              <a:t> will happen on the depth of the perceived object. </a:t>
            </a:r>
            <a:endParaRPr lang="en-US" altLang="zh-TW" dirty="0" smtClean="0"/>
          </a:p>
          <a:p>
            <a:r>
              <a:rPr lang="en-US" altLang="zh-TW" dirty="0" smtClean="0"/>
              <a:t>The decoupling of accommodation and </a:t>
            </a:r>
            <a:r>
              <a:rPr lang="en-US" altLang="zh-TW" dirty="0" err="1" smtClean="0"/>
              <a:t>vergence</a:t>
            </a:r>
            <a:r>
              <a:rPr lang="en-US" altLang="zh-TW" dirty="0" smtClean="0"/>
              <a:t> often</a:t>
            </a:r>
            <a:r>
              <a:rPr lang="en-US" altLang="zh-TW" baseline="0" dirty="0" smtClean="0"/>
              <a:t> add requirements to 3D content. If the 3D contents are not prepared appropriately, viewers could experience dizziness and double vision or even cannot perceive 3D at all.</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13</a:t>
            </a:fld>
            <a:endParaRPr lang="zh-TW" altLang="en-US"/>
          </a:p>
        </p:txBody>
      </p:sp>
    </p:spTree>
    <p:extLst>
      <p:ext uri="{BB962C8B-B14F-4D97-AF65-F5344CB8AC3E}">
        <p14:creationId xmlns:p14="http://schemas.microsoft.com/office/powerpoint/2010/main" xmlns="" val="1447995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Here, we present five</a:t>
            </a:r>
            <a:r>
              <a:rPr lang="en-US" altLang="zh-TW" baseline="0" dirty="0" smtClean="0"/>
              <a:t> 3D cinematography principles for proper 3D content production. </a:t>
            </a:r>
          </a:p>
          <a:p>
            <a:r>
              <a:rPr lang="en-US" altLang="zh-TW" baseline="0" dirty="0" smtClean="0"/>
              <a:t>I will discuss them in detail and apply them to two 3D media authoring operations, video stabilization and photo slideshow.</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14</a:t>
            </a:fld>
            <a:endParaRPr lang="zh-TW" altLang="en-US"/>
          </a:p>
        </p:txBody>
      </p:sp>
    </p:spTree>
    <p:extLst>
      <p:ext uri="{BB962C8B-B14F-4D97-AF65-F5344CB8AC3E}">
        <p14:creationId xmlns:p14="http://schemas.microsoft.com/office/powerpoint/2010/main" xmlns="" val="1944181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smtClean="0">
                <a:solidFill>
                  <a:schemeClr val="tx1"/>
                </a:solidFill>
                <a:effectLst/>
                <a:latin typeface="+mn-lt"/>
                <a:ea typeface="+mn-ea"/>
                <a:cs typeface="+mn-cs"/>
              </a:rPr>
              <a:t>The first principle is to maintain coordination between</a:t>
            </a:r>
            <a:r>
              <a:rPr lang="en-US" altLang="zh-TW" sz="1200" b="0" i="0" u="none" strike="noStrike" kern="1200" baseline="0" dirty="0" smtClean="0">
                <a:solidFill>
                  <a:schemeClr val="tx1"/>
                </a:solidFill>
                <a:effectLst/>
                <a:latin typeface="+mn-lt"/>
                <a:ea typeface="+mn-ea"/>
                <a:cs typeface="+mn-cs"/>
              </a:rPr>
              <a:t> views. As mentioned, binocular vision is probably the most important cue for depth perception. Thus, any dissimilarity between two views other than horizontal shift could lead to view discomfort. These dissimilarities include vertical shift, size difference, different distortions and divergence because of extremely large disparity. </a:t>
            </a:r>
          </a:p>
          <a:p>
            <a:r>
              <a:rPr lang="en-US" altLang="zh-TW" sz="1200" b="0" i="0" u="none" strike="noStrike" kern="1200" baseline="0" dirty="0" smtClean="0">
                <a:solidFill>
                  <a:schemeClr val="tx1"/>
                </a:solidFill>
                <a:effectLst/>
                <a:latin typeface="+mn-lt"/>
                <a:ea typeface="+mn-ea"/>
                <a:cs typeface="+mn-cs"/>
              </a:rPr>
              <a:t>This principle requires us to process both views in coordination. Otherwise, it could lead to bad 3D watching experience.</a:t>
            </a:r>
            <a:endParaRPr lang="en-US" altLang="zh-TW" sz="1200" b="0" i="0" u="none" strike="noStrike"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15</a:t>
            </a:fld>
            <a:endParaRPr lang="zh-TW" altLang="en-US"/>
          </a:p>
        </p:txBody>
      </p:sp>
    </p:spTree>
    <p:extLst>
      <p:ext uri="{BB962C8B-B14F-4D97-AF65-F5344CB8AC3E}">
        <p14:creationId xmlns:p14="http://schemas.microsoft.com/office/powerpoint/2010/main" xmlns="" val="260002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smtClean="0">
                <a:solidFill>
                  <a:schemeClr val="tx1"/>
                </a:solidFill>
                <a:effectLst/>
                <a:latin typeface="+mn-lt"/>
                <a:ea typeface="+mn-ea"/>
                <a:cs typeface="+mn-cs"/>
              </a:rPr>
              <a:t>The second principle is</a:t>
            </a:r>
            <a:r>
              <a:rPr lang="en-US" altLang="zh-TW" sz="1200" b="0" i="0" u="none" strike="noStrike" kern="1200" baseline="0" dirty="0" smtClean="0">
                <a:solidFill>
                  <a:schemeClr val="tx1"/>
                </a:solidFill>
                <a:effectLst/>
                <a:latin typeface="+mn-lt"/>
                <a:ea typeface="+mn-ea"/>
                <a:cs typeface="+mn-cs"/>
              </a:rPr>
              <a:t> </a:t>
            </a:r>
            <a:r>
              <a:rPr lang="en-US" altLang="zh-TW" sz="1200" b="0" i="0" u="none" strike="noStrike" kern="1200" dirty="0" smtClean="0">
                <a:solidFill>
                  <a:schemeClr val="tx1"/>
                </a:solidFill>
                <a:effectLst/>
                <a:latin typeface="+mn-lt"/>
                <a:ea typeface="+mn-ea"/>
                <a:cs typeface="+mn-cs"/>
              </a:rPr>
              <a:t>to "have a continuous depth chart''.  Before</a:t>
            </a:r>
            <a:r>
              <a:rPr lang="en-US" altLang="zh-TW" sz="1200" b="0" i="0" u="none" strike="noStrike" kern="1200" baseline="0" dirty="0" smtClean="0">
                <a:solidFill>
                  <a:schemeClr val="tx1"/>
                </a:solidFill>
                <a:effectLst/>
                <a:latin typeface="+mn-lt"/>
                <a:ea typeface="+mn-ea"/>
                <a:cs typeface="+mn-cs"/>
              </a:rPr>
              <a:t> shooting 3D films, filmmakers usually analyze the depth chart first. For each shot, we have the depth of the furthest object and the depth of the closest object. The depth chart plots the far depth and near depth for each shot along time. It shows how depth ranges change along time.</a:t>
            </a:r>
            <a:endParaRPr lang="zh-TW" altLang="en-US" dirty="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16</a:t>
            </a:fld>
            <a:endParaRPr lang="zh-TW" altLang="en-US"/>
          </a:p>
        </p:txBody>
      </p:sp>
    </p:spTree>
    <p:extLst>
      <p:ext uri="{BB962C8B-B14F-4D97-AF65-F5344CB8AC3E}">
        <p14:creationId xmlns:p14="http://schemas.microsoft.com/office/powerpoint/2010/main" xmlns="" val="3136016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smtClean="0">
                <a:solidFill>
                  <a:schemeClr val="tx1"/>
                </a:solidFill>
                <a:effectLst/>
                <a:latin typeface="+mn-lt"/>
                <a:ea typeface="+mn-ea"/>
                <a:cs typeface="+mn-cs"/>
              </a:rPr>
              <a:t>Our visual</a:t>
            </a:r>
            <a:r>
              <a:rPr lang="en-US" altLang="zh-TW" sz="1200" b="0" i="0" u="none" strike="noStrike" kern="1200" baseline="0" dirty="0" smtClean="0">
                <a:solidFill>
                  <a:schemeClr val="tx1"/>
                </a:solidFill>
                <a:effectLst/>
                <a:latin typeface="+mn-lt"/>
                <a:ea typeface="+mn-ea"/>
                <a:cs typeface="+mn-cs"/>
              </a:rPr>
              <a:t> system prefer a continuous depth chart. That is, the depth range changes continuously along time. When there is a significant depth change between neighboring shots, our visual system could have difficulty with accommodation and </a:t>
            </a:r>
            <a:r>
              <a:rPr lang="en-US" altLang="zh-TW" sz="1200" b="0" i="0" u="none" strike="noStrike" kern="1200" baseline="0" dirty="0" err="1" smtClean="0">
                <a:solidFill>
                  <a:schemeClr val="tx1"/>
                </a:solidFill>
                <a:effectLst/>
                <a:latin typeface="+mn-lt"/>
                <a:ea typeface="+mn-ea"/>
                <a:cs typeface="+mn-cs"/>
              </a:rPr>
              <a:t>vergence</a:t>
            </a:r>
            <a:r>
              <a:rPr lang="en-US" altLang="zh-TW" sz="1200" b="0" i="0" u="none" strike="noStrike" kern="1200" baseline="0" dirty="0" smtClean="0">
                <a:solidFill>
                  <a:schemeClr val="tx1"/>
                </a:solidFill>
                <a:effectLst/>
                <a:latin typeface="+mn-lt"/>
                <a:ea typeface="+mn-ea"/>
                <a:cs typeface="+mn-cs"/>
              </a:rPr>
              <a:t> as they require significant eye movement.</a:t>
            </a:r>
            <a:endParaRPr lang="en-US" altLang="zh-TW" sz="1200" b="0" i="0" u="none" strike="noStrike"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17</a:t>
            </a:fld>
            <a:endParaRPr lang="zh-TW" altLang="en-US"/>
          </a:p>
        </p:txBody>
      </p:sp>
    </p:spTree>
    <p:extLst>
      <p:ext uri="{BB962C8B-B14F-4D97-AF65-F5344CB8AC3E}">
        <p14:creationId xmlns:p14="http://schemas.microsoft.com/office/powerpoint/2010/main" xmlns="" val="2330669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third principle states that we should place rest areas between shots with strong 3D effects. When the depth range stays large for quite a long time, our visual system could become tired with strong</a:t>
            </a:r>
            <a:r>
              <a:rPr lang="en-US" altLang="zh-TW" baseline="0" dirty="0" smtClean="0"/>
              <a:t> 3D effects</a:t>
            </a:r>
            <a:r>
              <a:rPr lang="en-US" altLang="zh-TW" dirty="0" smtClean="0"/>
              <a:t>.  It is preferred to place</a:t>
            </a:r>
            <a:r>
              <a:rPr lang="en-US" altLang="zh-TW" baseline="0" dirty="0" smtClean="0"/>
              <a:t> shots with mild 3D effects to give our eyes chances to rest as shown as the green region.  </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18</a:t>
            </a:fld>
            <a:endParaRPr lang="zh-TW" altLang="en-US"/>
          </a:p>
        </p:txBody>
      </p:sp>
    </p:spTree>
    <p:extLst>
      <p:ext uri="{BB962C8B-B14F-4D97-AF65-F5344CB8AC3E}">
        <p14:creationId xmlns:p14="http://schemas.microsoft.com/office/powerpoint/2010/main" xmlns="" val="16440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The fourth</a:t>
            </a:r>
            <a:r>
              <a:rPr lang="en-US" altLang="zh-TW" baseline="0" dirty="0" smtClean="0"/>
              <a:t> principle is to use a shallow depth of field for shots with excessive depth brackets. The depth bracket is also called the depth range. It is defined by the nearest depth and the furthest depth. It defines the depth variation within a shot. When a shot contains an excessive depth bracket, it means that the furthest object is very far away from the closest object in depth. This could cause a problem because viewers have to focus on both objects.  </a:t>
            </a:r>
            <a:endParaRPr lang="zh-TW" altLang="en-US" dirty="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19</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smtClean="0">
                <a:solidFill>
                  <a:schemeClr val="tx1"/>
                </a:solidFill>
                <a:effectLst/>
                <a:latin typeface="+mn-lt"/>
                <a:ea typeface="+mn-ea"/>
                <a:cs typeface="+mn-cs"/>
              </a:rPr>
              <a:t>This is the screenshot of a very popular 3D movie, Avatar. I believe that most of you have watched</a:t>
            </a:r>
            <a:r>
              <a:rPr lang="en-US" altLang="zh-TW" sz="1200" b="0" i="0" u="none" strike="noStrike" kern="1200" baseline="0" dirty="0" smtClean="0">
                <a:solidFill>
                  <a:schemeClr val="tx1"/>
                </a:solidFill>
                <a:effectLst/>
                <a:latin typeface="+mn-lt"/>
                <a:ea typeface="+mn-ea"/>
                <a:cs typeface="+mn-cs"/>
              </a:rPr>
              <a:t> it because it is the best seller of the film history worldwide. </a:t>
            </a:r>
            <a:r>
              <a:rPr lang="en-US" altLang="zh-TW" sz="1200" b="0" i="0" u="none" strike="noStrike" kern="1200" dirty="0" smtClean="0">
                <a:solidFill>
                  <a:schemeClr val="tx1"/>
                </a:solidFill>
                <a:effectLst/>
                <a:latin typeface="+mn-lt"/>
                <a:ea typeface="+mn-ea"/>
                <a:cs typeface="+mn-cs"/>
              </a:rPr>
              <a:t>Since</a:t>
            </a:r>
            <a:r>
              <a:rPr lang="en-US" altLang="zh-TW" sz="1200" b="0" i="0" u="none" strike="noStrike" kern="1200" baseline="0" dirty="0" smtClean="0">
                <a:solidFill>
                  <a:schemeClr val="tx1"/>
                </a:solidFill>
                <a:effectLst/>
                <a:latin typeface="+mn-lt"/>
                <a:ea typeface="+mn-ea"/>
                <a:cs typeface="+mn-cs"/>
              </a:rPr>
              <a:t> then, 3D has been getting hotter and hotter. Many 3D movies, 3D games or other types of 3D contents have been released.</a:t>
            </a:r>
            <a:endParaRPr lang="en-US" altLang="zh-TW" sz="1200" b="0" i="0" u="none" strike="noStrike"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2</a:t>
            </a:fld>
            <a:endParaRPr lang="zh-TW" altLang="en-US"/>
          </a:p>
        </p:txBody>
      </p:sp>
    </p:spTree>
    <p:extLst>
      <p:ext uri="{BB962C8B-B14F-4D97-AF65-F5344CB8AC3E}">
        <p14:creationId xmlns:p14="http://schemas.microsoft.com/office/powerpoint/2010/main" xmlns="" val="1755209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A solution to this problem is to use depth</a:t>
            </a:r>
            <a:r>
              <a:rPr lang="en-US" altLang="zh-TW" baseline="0" dirty="0" smtClean="0"/>
              <a:t> of field. That is, we let part of the image be out of focus so that viewers pay less attention to it. One can choose to focus on the foreground or the background. Either way effectively reduces the depth range, so viewers will not have problems when viewing them. </a:t>
            </a:r>
            <a:endParaRPr lang="zh-TW" altLang="en-US" dirty="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20</a:t>
            </a:fld>
            <a:endParaRPr lang="zh-TW"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final principle is</a:t>
            </a:r>
            <a:r>
              <a:rPr lang="en-US" altLang="zh-TW" baseline="0" dirty="0" smtClean="0"/>
              <a:t> to be careful about the stereoscopic window. Occlusion is an important cue for depth perception. When one object is occluded by the other object, we infer that the </a:t>
            </a:r>
            <a:r>
              <a:rPr lang="en-US" altLang="zh-TW" baseline="0" dirty="0" err="1" smtClean="0"/>
              <a:t>occluder</a:t>
            </a:r>
            <a:r>
              <a:rPr lang="en-US" altLang="zh-TW" baseline="0" dirty="0" smtClean="0"/>
              <a:t> is closer to us. Assume that we adjust disparity values so that the object is in front of the display. If the object is on the border of the display and only part of it is visible, viewers will feel that the object is occluded by the display and should be behind the display. These have conflicts. We call the border of the display the stereoscopic window.  One should be careful with placing important objects around the stereoscopic window especially when they are in front of the display.</a:t>
            </a:r>
            <a:endParaRPr lang="zh-TW" altLang="en-US" dirty="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21</a:t>
            </a:fld>
            <a:endParaRPr lang="zh-TW" altLang="en-US"/>
          </a:p>
        </p:txBody>
      </p:sp>
    </p:spTree>
    <p:extLst>
      <p:ext uri="{BB962C8B-B14F-4D97-AF65-F5344CB8AC3E}">
        <p14:creationId xmlns:p14="http://schemas.microsoft.com/office/powerpoint/2010/main" xmlns="" val="2774071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These principles can be applied to many 3D media authoring tools. Here, we give a guideline on when to apply which principle.</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22</a:t>
            </a:fld>
            <a:endParaRPr lang="zh-TW" altLang="en-US"/>
          </a:p>
        </p:txBody>
      </p:sp>
    </p:spTree>
    <p:extLst>
      <p:ext uri="{BB962C8B-B14F-4D97-AF65-F5344CB8AC3E}">
        <p14:creationId xmlns:p14="http://schemas.microsoft.com/office/powerpoint/2010/main" xmlns="" val="999277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first principle, maintaining coordination between views, is essential and almost all 3D authoring tools</a:t>
            </a:r>
            <a:r>
              <a:rPr lang="en-US" altLang="zh-TW" baseline="0" dirty="0" smtClean="0"/>
              <a:t> should follow.</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23</a:t>
            </a:fld>
            <a:endParaRPr lang="zh-TW" altLang="en-US"/>
          </a:p>
        </p:txBody>
      </p:sp>
    </p:spTree>
    <p:extLst>
      <p:ext uri="{BB962C8B-B14F-4D97-AF65-F5344CB8AC3E}">
        <p14:creationId xmlns:p14="http://schemas.microsoft.com/office/powerpoint/2010/main" xmlns="" val="1556784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smtClean="0">
                <a:solidFill>
                  <a:schemeClr val="tx1"/>
                </a:solidFill>
                <a:effectLst/>
                <a:latin typeface="+mn-lt"/>
                <a:ea typeface="+mn-ea"/>
                <a:cs typeface="+mn-cs"/>
              </a:rPr>
              <a:t>The</a:t>
            </a:r>
            <a:r>
              <a:rPr lang="en-US" altLang="zh-TW" sz="1200" b="0" i="0" u="none" strike="noStrike" kern="1200" baseline="0" dirty="0" smtClean="0">
                <a:solidFill>
                  <a:schemeClr val="tx1"/>
                </a:solidFill>
                <a:effectLst/>
                <a:latin typeface="+mn-lt"/>
                <a:ea typeface="+mn-ea"/>
                <a:cs typeface="+mn-cs"/>
              </a:rPr>
              <a:t> second and third principles are especially important for temporal media, such as videos or slideshows. Example authoring operations include video editing and video retargeting.</a:t>
            </a:r>
            <a:endParaRPr lang="zh-TW" altLang="en-US" dirty="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24</a:t>
            </a:fld>
            <a:endParaRPr lang="zh-TW" altLang="en-US"/>
          </a:p>
        </p:txBody>
      </p:sp>
    </p:spTree>
    <p:extLst>
      <p:ext uri="{BB962C8B-B14F-4D97-AF65-F5344CB8AC3E}">
        <p14:creationId xmlns:p14="http://schemas.microsoft.com/office/powerpoint/2010/main" xmlns="" val="1688453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The fourth principle becomes relevant when</a:t>
            </a:r>
            <a:r>
              <a:rPr lang="en-US" altLang="zh-TW" baseline="0" dirty="0" smtClean="0"/>
              <a:t> the authoring operations cause changes in the depth brackets. For example, when you stitch two 3D photos together, the depth bracket could become the union of their depth brackets. For such operations, if the resulting depth bracket is excessive, depth of field should be applied.  </a:t>
            </a:r>
            <a:r>
              <a:rPr lang="en-US" altLang="zh-TW" dirty="0" smtClean="0"/>
              <a:t> </a:t>
            </a:r>
            <a:endParaRPr lang="zh-TW" altLang="en-US" dirty="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25</a:t>
            </a:fld>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Finally, the fifth principle</a:t>
            </a:r>
            <a:r>
              <a:rPr lang="en-US" altLang="zh-TW" baseline="0" dirty="0" smtClean="0"/>
              <a:t> should be considered when the authoring operations re-frame the media such as cropping, compositing and resizing. For these cases, one should pay attention to stereoscopic window so that there is no conflict.</a:t>
            </a:r>
            <a:endParaRPr lang="zh-TW" altLang="en-US" dirty="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26</a:t>
            </a:fld>
            <a:endParaRPr lang="zh-TW" altLang="en-US"/>
          </a:p>
        </p:txBody>
      </p:sp>
    </p:spTree>
    <p:extLst>
      <p:ext uri="{BB962C8B-B14F-4D97-AF65-F5344CB8AC3E}">
        <p14:creationId xmlns:p14="http://schemas.microsoft.com/office/powerpoint/2010/main" xmlns="" val="337196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7225F460-34EE-4ADF-B9C1-46A7D5A4EBBB}" type="slidenum">
              <a:rPr lang="en-US" altLang="zh-TW" smtClean="0">
                <a:ea typeface="新細明體" charset="-120"/>
              </a:rPr>
              <a:pPr/>
              <a:t>27</a:t>
            </a:fld>
            <a:endParaRPr lang="en-US" altLang="zh-TW" smtClean="0">
              <a:ea typeface="新細明體" charset="-12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altLang="zh-TW" dirty="0" smtClean="0">
                <a:ea typeface="新細明體" charset="-120"/>
              </a:rPr>
              <a:t>I</a:t>
            </a:r>
            <a:r>
              <a:rPr lang="en-US" altLang="zh-TW" baseline="0" dirty="0" smtClean="0">
                <a:ea typeface="新細明體" charset="-120"/>
              </a:rPr>
              <a:t> have introduced the principles and guidelines to apply them. Next, I will demonstrate their use in two specific authoring operations, stereoscopic video stabilization and stereoscopic photo slideshow. </a:t>
            </a:r>
            <a:endParaRPr lang="en-US" altLang="zh-TW" dirty="0" smtClean="0">
              <a:ea typeface="新細明體" charset="-120"/>
            </a:endParaRPr>
          </a:p>
          <a:p>
            <a:pPr eaLnBrk="1" hangingPunct="1"/>
            <a:r>
              <a:rPr lang="en-US" altLang="zh-TW" dirty="0" smtClean="0">
                <a:ea typeface="新細明體" charset="-120"/>
              </a:rPr>
              <a:t>Here is the first one,</a:t>
            </a:r>
            <a:r>
              <a:rPr lang="en-US" altLang="zh-TW" baseline="0" dirty="0" smtClean="0">
                <a:ea typeface="新細明體" charset="-120"/>
              </a:rPr>
              <a:t> video stabilization. </a:t>
            </a:r>
            <a:endParaRPr lang="en-US" altLang="zh-TW" dirty="0" smtClean="0">
              <a:ea typeface="新細明體" charset="-120"/>
            </a:endParaRPr>
          </a:p>
          <a:p>
            <a:pPr eaLnBrk="1" hangingPunct="1"/>
            <a:r>
              <a:rPr lang="en-US" altLang="zh-TW" dirty="0" smtClean="0">
                <a:ea typeface="新細明體" charset="-120"/>
              </a:rPr>
              <a:t>When we take a video by hand, the video</a:t>
            </a:r>
            <a:r>
              <a:rPr lang="en-US" altLang="zh-TW" baseline="0" dirty="0" smtClean="0">
                <a:ea typeface="新細明體" charset="-120"/>
              </a:rPr>
              <a:t> could become shaky. Such a video is particularly painful to watch if it is in 3D.</a:t>
            </a:r>
            <a:endParaRPr lang="zh-TW" altLang="zh-TW" dirty="0" smtClean="0">
              <a:ea typeface="新細明體"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Let's start from 2D. Here is an example of a shaky</a:t>
            </a:r>
            <a:r>
              <a:rPr lang="en-US" altLang="zh-TW" baseline="0" dirty="0" smtClean="0"/>
              <a:t> video. </a:t>
            </a:r>
            <a:endParaRPr lang="zh-TW" altLang="en-US"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28</a:t>
            </a:fld>
            <a:endParaRPr lang="zh-TW" altLang="en-US"/>
          </a:p>
        </p:txBody>
      </p:sp>
    </p:spTree>
    <p:extLst>
      <p:ext uri="{BB962C8B-B14F-4D97-AF65-F5344CB8AC3E}">
        <p14:creationId xmlns:p14="http://schemas.microsoft.com/office/powerpoint/2010/main" xmlns="" val="1304820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smtClean="0">
                <a:solidFill>
                  <a:schemeClr val="tx1"/>
                </a:solidFill>
                <a:effectLst/>
                <a:latin typeface="+mn-lt"/>
                <a:ea typeface="+mn-ea"/>
                <a:cs typeface="+mn-cs"/>
              </a:rPr>
              <a:t>Our method is based</a:t>
            </a:r>
            <a:r>
              <a:rPr lang="en-US" altLang="zh-TW" sz="1200" b="0" i="0" u="none" strike="noStrike" kern="1200" baseline="0" dirty="0" smtClean="0">
                <a:solidFill>
                  <a:schemeClr val="tx1"/>
                </a:solidFill>
                <a:effectLst/>
                <a:latin typeface="+mn-lt"/>
                <a:ea typeface="+mn-ea"/>
                <a:cs typeface="+mn-cs"/>
              </a:rPr>
              <a:t> on Lee et al.'s </a:t>
            </a:r>
            <a:r>
              <a:rPr lang="en-US" altLang="zh-TW" sz="1200" b="0" i="0" u="none" strike="noStrike" kern="1200" baseline="0" dirty="0" err="1" smtClean="0">
                <a:solidFill>
                  <a:schemeClr val="tx1"/>
                </a:solidFill>
                <a:effectLst/>
                <a:latin typeface="+mn-lt"/>
                <a:ea typeface="+mn-ea"/>
                <a:cs typeface="+mn-cs"/>
              </a:rPr>
              <a:t>iccv</a:t>
            </a:r>
            <a:r>
              <a:rPr lang="en-US" altLang="zh-TW" sz="1200" b="0" i="0" u="none" strike="noStrike" kern="1200" baseline="0" dirty="0" smtClean="0">
                <a:solidFill>
                  <a:schemeClr val="tx1"/>
                </a:solidFill>
                <a:effectLst/>
                <a:latin typeface="+mn-lt"/>
                <a:ea typeface="+mn-ea"/>
                <a:cs typeface="+mn-cs"/>
              </a:rPr>
              <a:t> 2009 paper on 2D video stabilization.</a:t>
            </a:r>
            <a:endParaRPr lang="zh-TW" altLang="en-US" dirty="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29</a:t>
            </a:fld>
            <a:endParaRPr lang="zh-TW" altLang="en-US"/>
          </a:p>
        </p:txBody>
      </p:sp>
    </p:spTree>
    <p:extLst>
      <p:ext uri="{BB962C8B-B14F-4D97-AF65-F5344CB8AC3E}">
        <p14:creationId xmlns:p14="http://schemas.microsoft.com/office/powerpoint/2010/main" xmlns="" val="390840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a:t>
            </a:r>
            <a:r>
              <a:rPr lang="en-US" altLang="zh-TW" baseline="0" dirty="0" smtClean="0"/>
              <a:t> addition to 3D contents, </a:t>
            </a:r>
            <a:r>
              <a:rPr lang="en-US" altLang="zh-TW" dirty="0" smtClean="0"/>
              <a:t>a lot of 3D devices for consumers have</a:t>
            </a:r>
            <a:r>
              <a:rPr lang="en-US" altLang="zh-TW" baseline="0" dirty="0" smtClean="0"/>
              <a:t> been launched</a:t>
            </a:r>
            <a:r>
              <a:rPr lang="en-US" altLang="zh-TW" dirty="0" smtClean="0"/>
              <a:t>.</a:t>
            </a:r>
            <a:r>
              <a:rPr lang="en-US" altLang="zh-TW" baseline="0" dirty="0" smtClean="0"/>
              <a:t>  M</a:t>
            </a:r>
            <a:r>
              <a:rPr lang="en-US" altLang="zh-TW" dirty="0" smtClean="0"/>
              <a:t>any companies have their own 3D displays. T</a:t>
            </a:r>
            <a:r>
              <a:rPr lang="en-US" altLang="zh-TW" baseline="0" dirty="0" smtClean="0"/>
              <a:t>hese displays are of various sizes and resolutions. Almost for every type of 2D displays, we can find its 3D counterpart.  There are 3D TVs, 3D computer displays and notebooks with 3D displays. They are either with glasses or glasses-free. 3D displays have also come to the mobile world such as 3D game consoles and mobile phones.</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3</a:t>
            </a:fld>
            <a:endParaRPr lang="zh-TW" altLang="en-US"/>
          </a:p>
        </p:txBody>
      </p:sp>
    </p:spTree>
    <p:extLst>
      <p:ext uri="{BB962C8B-B14F-4D97-AF65-F5344CB8AC3E}">
        <p14:creationId xmlns:p14="http://schemas.microsoft.com/office/powerpoint/2010/main" xmlns="" val="317311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kern="1200" baseline="0" dirty="0" smtClean="0">
                <a:solidFill>
                  <a:schemeClr val="tx1"/>
                </a:solidFill>
                <a:effectLst/>
                <a:latin typeface="+mn-lt"/>
                <a:ea typeface="+mn-ea"/>
                <a:cs typeface="+mn-cs"/>
              </a:rPr>
              <a:t>Let's start by reviewing the basic idea behind their paper. We first extract features from video frames. Corresponding features along time are connected together to form a feature trajectory. Because the video is shaky, the feature trajectory looks jaggy in the original video. The goal is to find a transform for each frame so that the feature trajectory becomes smooth in the transformed video.</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30</a:t>
            </a:fld>
            <a:endParaRPr lang="zh-TW" altLang="en-US"/>
          </a:p>
        </p:txBody>
      </p:sp>
    </p:spTree>
    <p:extLst>
      <p:ext uri="{BB962C8B-B14F-4D97-AF65-F5344CB8AC3E}">
        <p14:creationId xmlns:p14="http://schemas.microsoft.com/office/powerpoint/2010/main" xmlns="" val="1929907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Here</a:t>
            </a:r>
            <a:r>
              <a:rPr lang="en-US" altLang="zh-TW" baseline="0" dirty="0" smtClean="0"/>
              <a:t> is a real example. </a:t>
            </a:r>
            <a:r>
              <a:rPr lang="en-US" altLang="zh-TW" dirty="0" smtClean="0"/>
              <a:t>Before stabilization, the feature trajectories are rough. After stabilization, the feature trajectories become much smoother.</a:t>
            </a:r>
            <a:endParaRPr lang="en-US" altLang="zh-TW" baseline="0"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31</a:t>
            </a:fld>
            <a:endParaRPr lang="zh-TW" altLang="en-US"/>
          </a:p>
        </p:txBody>
      </p:sp>
    </p:spTree>
    <p:extLst>
      <p:ext uri="{BB962C8B-B14F-4D97-AF65-F5344CB8AC3E}">
        <p14:creationId xmlns:p14="http://schemas.microsoft.com/office/powerpoint/2010/main" xmlns="" val="1445659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smtClean="0">
                <a:solidFill>
                  <a:schemeClr val="tx1"/>
                </a:solidFill>
                <a:effectLst/>
                <a:latin typeface="+mn-lt"/>
                <a:ea typeface="+mn-ea"/>
                <a:cs typeface="+mn-cs"/>
              </a:rPr>
              <a:t>Given the basic idea, the method consists</a:t>
            </a:r>
            <a:r>
              <a:rPr lang="en-US" altLang="zh-TW" sz="1200" b="0" i="0" u="none" strike="noStrike" kern="1200" baseline="0" dirty="0" smtClean="0">
                <a:solidFill>
                  <a:schemeClr val="tx1"/>
                </a:solidFill>
                <a:effectLst/>
                <a:latin typeface="+mn-lt"/>
                <a:ea typeface="+mn-ea"/>
                <a:cs typeface="+mn-cs"/>
              </a:rPr>
              <a:t> of two parts: robust feature trajectory extraction and stabilization by finding the optimal transforms for video frames.</a:t>
            </a:r>
            <a:endParaRPr lang="en-US" altLang="zh-TW" sz="1200" b="0" i="0" u="none" strike="noStrike"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32</a:t>
            </a:fld>
            <a:endParaRPr lang="zh-TW" altLang="en-US"/>
          </a:p>
        </p:txBody>
      </p:sp>
    </p:spTree>
    <p:extLst>
      <p:ext uri="{BB962C8B-B14F-4D97-AF65-F5344CB8AC3E}">
        <p14:creationId xmlns:p14="http://schemas.microsoft.com/office/powerpoint/2010/main" xmlns="" val="3939676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lvl="1" fontAlgn="base"/>
            <a:r>
              <a:rPr lang="en-US" altLang="zh-TW" sz="1200" b="0" i="0" u="none" strike="noStrike" kern="1200" dirty="0" smtClean="0">
                <a:solidFill>
                  <a:schemeClr val="tx1"/>
                </a:solidFill>
                <a:effectLst/>
                <a:latin typeface="+mn-lt"/>
                <a:ea typeface="+mn-ea"/>
                <a:cs typeface="+mn-cs"/>
              </a:rPr>
              <a:t>For robust feature trajectories, we first extract features for each frame independently. For a</a:t>
            </a:r>
            <a:r>
              <a:rPr lang="en-US" altLang="zh-TW" sz="1200" b="0" i="0" u="none" strike="noStrike" kern="1200" baseline="0" dirty="0" smtClean="0">
                <a:solidFill>
                  <a:schemeClr val="tx1"/>
                </a:solidFill>
                <a:effectLst/>
                <a:latin typeface="+mn-lt"/>
                <a:ea typeface="+mn-ea"/>
                <a:cs typeface="+mn-cs"/>
              </a:rPr>
              <a:t> pair of neighboring frames, features are connected by their similarities. </a:t>
            </a:r>
          </a:p>
          <a:p>
            <a:pPr marL="0" lvl="1" fontAlgn="base"/>
            <a:r>
              <a:rPr lang="en-US" altLang="zh-TW" sz="1200" b="0" i="0" u="none" strike="noStrike" kern="1200" baseline="0" dirty="0" smtClean="0">
                <a:solidFill>
                  <a:schemeClr val="tx1"/>
                </a:solidFill>
                <a:effectLst/>
                <a:latin typeface="+mn-lt"/>
                <a:ea typeface="+mn-ea"/>
                <a:cs typeface="+mn-cs"/>
              </a:rPr>
              <a:t>We also consider the motion coherence. That is, neighboring features should have similar motion. Correspondences with incoherent feature motions are removed, like the blue feature here.</a:t>
            </a:r>
          </a:p>
          <a:p>
            <a:pPr marL="0" lvl="1" fontAlgn="base"/>
            <a:r>
              <a:rPr lang="en-US" altLang="zh-TW" sz="1200" b="0" i="0" u="none" strike="noStrike" kern="1200" baseline="0" dirty="0" smtClean="0">
                <a:solidFill>
                  <a:schemeClr val="tx1"/>
                </a:solidFill>
                <a:effectLst/>
                <a:latin typeface="+mn-lt"/>
                <a:ea typeface="+mn-ea"/>
                <a:cs typeface="+mn-cs"/>
              </a:rPr>
              <a:t>We continue this process until all frames have been processed. Now, we have obtained feature trajectories.</a:t>
            </a:r>
            <a:endParaRPr lang="en-US" altLang="zh-TW" sz="1200" b="0" i="0" u="none" strike="noStrike"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33</a:t>
            </a:fld>
            <a:endParaRPr lang="zh-TW" altLang="en-US"/>
          </a:p>
        </p:txBody>
      </p:sp>
    </p:spTree>
    <p:extLst>
      <p:ext uri="{BB962C8B-B14F-4D97-AF65-F5344CB8AC3E}">
        <p14:creationId xmlns:p14="http://schemas.microsoft.com/office/powerpoint/2010/main" xmlns="" val="1470204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Given these trajectories,</a:t>
            </a:r>
            <a:r>
              <a:rPr lang="en-US" altLang="zh-TW" baseline="0" dirty="0" smtClean="0"/>
              <a:t> the next step is to find a set of optimal transforms for all frames. The transforms are measured by trajectory roughness and video quality degradation.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For trajectory roughness, we require the feature trajectories become smooth in the transformed video.</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For quality degradation, we prefer to reduce the number of uncovered pixels and frame distortion.</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34</a:t>
            </a:fld>
            <a:endParaRPr lang="zh-TW" altLang="en-US"/>
          </a:p>
        </p:txBody>
      </p:sp>
    </p:spTree>
    <p:extLst>
      <p:ext uri="{BB962C8B-B14F-4D97-AF65-F5344CB8AC3E}">
        <p14:creationId xmlns:p14="http://schemas.microsoft.com/office/powerpoint/2010/main" xmlns="" val="3334532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Our goal is to extend the previous idea</a:t>
            </a:r>
            <a:r>
              <a:rPr lang="en-US" altLang="zh-TW" baseline="0" dirty="0" smtClean="0"/>
              <a:t> to 3D. Here is an example of a shaky 3D video displayed in red-blue </a:t>
            </a:r>
            <a:r>
              <a:rPr lang="en-US" altLang="zh-TW" sz="1200" b="0" i="0" kern="1200" dirty="0" smtClean="0">
                <a:solidFill>
                  <a:schemeClr val="tx1"/>
                </a:solidFill>
                <a:latin typeface="+mn-lt"/>
                <a:ea typeface="+mn-ea"/>
                <a:cs typeface="+mn-cs"/>
              </a:rPr>
              <a:t>anaglyph.</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35</a:t>
            </a:fld>
            <a:endParaRPr lang="zh-TW"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smtClean="0">
                <a:solidFill>
                  <a:schemeClr val="tx1"/>
                </a:solidFill>
                <a:effectLst/>
                <a:latin typeface="+mn-lt"/>
                <a:ea typeface="+mn-ea"/>
                <a:cs typeface="+mn-cs"/>
              </a:rPr>
              <a:t>We extend the</a:t>
            </a:r>
            <a:r>
              <a:rPr lang="en-US" altLang="zh-TW" sz="1200" b="0" i="0" u="none" strike="noStrike" kern="1200" baseline="0" dirty="0" smtClean="0">
                <a:solidFill>
                  <a:schemeClr val="tx1"/>
                </a:solidFill>
                <a:effectLst/>
                <a:latin typeface="+mn-lt"/>
                <a:ea typeface="+mn-ea"/>
                <a:cs typeface="+mn-cs"/>
              </a:rPr>
              <a:t> </a:t>
            </a:r>
            <a:r>
              <a:rPr lang="en-US" altLang="zh-TW" sz="1200" b="0" i="0" u="none" strike="noStrike" kern="1200" baseline="0" dirty="0" err="1" smtClean="0">
                <a:solidFill>
                  <a:schemeClr val="tx1"/>
                </a:solidFill>
                <a:effectLst/>
                <a:latin typeface="+mn-lt"/>
                <a:ea typeface="+mn-ea"/>
                <a:cs typeface="+mn-cs"/>
              </a:rPr>
              <a:t>iccv</a:t>
            </a:r>
            <a:r>
              <a:rPr lang="en-US" altLang="zh-TW" sz="1200" b="0" i="0" u="none" strike="noStrike" kern="1200" baseline="0" dirty="0" smtClean="0">
                <a:solidFill>
                  <a:schemeClr val="tx1"/>
                </a:solidFill>
                <a:effectLst/>
                <a:latin typeface="+mn-lt"/>
                <a:ea typeface="+mn-ea"/>
                <a:cs typeface="+mn-cs"/>
              </a:rPr>
              <a:t> paper to deal with 3D video stabilization by two steps.</a:t>
            </a:r>
            <a:endParaRPr lang="en-US" altLang="zh-TW" sz="1200" b="0" i="0" u="none" strike="noStrike"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36</a:t>
            </a:fld>
            <a:endParaRPr lang="zh-TW" altLang="en-US"/>
          </a:p>
        </p:txBody>
      </p:sp>
    </p:spTree>
    <p:extLst>
      <p:ext uri="{BB962C8B-B14F-4D97-AF65-F5344CB8AC3E}">
        <p14:creationId xmlns:p14="http://schemas.microsoft.com/office/powerpoint/2010/main" xmlns="" val="1704548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200" b="0" i="0" u="none" strike="noStrike" kern="1200" dirty="0" smtClean="0">
                <a:solidFill>
                  <a:schemeClr val="tx1"/>
                </a:solidFill>
                <a:effectLst/>
                <a:latin typeface="+mn-lt"/>
                <a:ea typeface="+mn-ea"/>
                <a:cs typeface="+mn-cs"/>
              </a:rPr>
              <a:t>T</a:t>
            </a:r>
            <a:r>
              <a:rPr lang="en-US" altLang="zh-TW" sz="1200" b="0" i="0" u="none" strike="noStrike" kern="1200" baseline="0" dirty="0" smtClean="0">
                <a:solidFill>
                  <a:schemeClr val="tx1"/>
                </a:solidFill>
                <a:effectLst/>
                <a:latin typeface="+mn-lt"/>
                <a:ea typeface="+mn-ea"/>
                <a:cs typeface="+mn-cs"/>
              </a:rPr>
              <a:t>he first step is to extract robust feature trajectories for both views independently. It is similar to the </a:t>
            </a:r>
            <a:r>
              <a:rPr lang="en-US" altLang="zh-TW" sz="1200" b="0" i="0" u="none" strike="noStrike" kern="1200" baseline="0" dirty="0" err="1" smtClean="0">
                <a:solidFill>
                  <a:schemeClr val="tx1"/>
                </a:solidFill>
                <a:effectLst/>
                <a:latin typeface="+mn-lt"/>
                <a:ea typeface="+mn-ea"/>
                <a:cs typeface="+mn-cs"/>
              </a:rPr>
              <a:t>iccv</a:t>
            </a:r>
            <a:r>
              <a:rPr lang="en-US" altLang="zh-TW" sz="1200" b="0" i="0" u="none" strike="noStrike" kern="1200" baseline="0" dirty="0" smtClean="0">
                <a:solidFill>
                  <a:schemeClr val="tx1"/>
                </a:solidFill>
                <a:effectLst/>
                <a:latin typeface="+mn-lt"/>
                <a:ea typeface="+mn-ea"/>
                <a:cs typeface="+mn-cs"/>
              </a:rPr>
              <a:t> paper. However, since we are dealing with 3D videos, we can take advantages of fundamental matrices to make the feature extraction and matching more robust.</a:t>
            </a:r>
            <a:endParaRPr lang="zh-TW" altLang="en-US" dirty="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37</a:t>
            </a:fld>
            <a:endParaRPr lang="zh-TW"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If we apply the previous method on both views independently,</a:t>
            </a:r>
            <a:r>
              <a:rPr lang="en-US" altLang="zh-TW" baseline="0" dirty="0" smtClean="0"/>
              <a:t> it violates the first principle because it could destroy coordination between views. </a:t>
            </a:r>
          </a:p>
          <a:p>
            <a:r>
              <a:rPr lang="en-US" altLang="zh-TW" sz="1200" b="0" i="0" u="none" strike="noStrike" kern="1200" dirty="0" smtClean="0">
                <a:solidFill>
                  <a:schemeClr val="tx1"/>
                </a:solidFill>
                <a:effectLst/>
                <a:latin typeface="+mn-lt"/>
                <a:ea typeface="+mn-ea"/>
                <a:cs typeface="+mn-cs"/>
              </a:rPr>
              <a:t>Thus, we</a:t>
            </a:r>
            <a:r>
              <a:rPr lang="en-US" altLang="zh-TW" sz="1200" b="0" i="0" u="none" strike="noStrike" kern="1200" baseline="0" dirty="0" smtClean="0">
                <a:solidFill>
                  <a:schemeClr val="tx1"/>
                </a:solidFill>
                <a:effectLst/>
                <a:latin typeface="+mn-lt"/>
                <a:ea typeface="+mn-ea"/>
                <a:cs typeface="+mn-cs"/>
              </a:rPr>
              <a:t> have to perform a joint optimization to process both views together.</a:t>
            </a:r>
            <a:endParaRPr lang="en-US" altLang="zh-TW" sz="1200" b="0" i="0" u="none" strike="noStrike"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38</a:t>
            </a:fld>
            <a:endParaRPr lang="zh-TW" altLang="en-US"/>
          </a:p>
        </p:txBody>
      </p:sp>
    </p:spTree>
    <p:extLst>
      <p:ext uri="{BB962C8B-B14F-4D97-AF65-F5344CB8AC3E}">
        <p14:creationId xmlns:p14="http://schemas.microsoft.com/office/powerpoint/2010/main" xmlns="" val="41732279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dirty="0" smtClean="0"/>
              <a:t>Thus, our optimization function has two terms. The first</a:t>
            </a:r>
            <a:r>
              <a:rPr lang="en-US" altLang="zh-TW" baseline="0" dirty="0" smtClean="0"/>
              <a:t> one is similar to the </a:t>
            </a:r>
            <a:r>
              <a:rPr lang="en-US" altLang="zh-TW" baseline="0" dirty="0" err="1" smtClean="0"/>
              <a:t>iccv</a:t>
            </a:r>
            <a:r>
              <a:rPr lang="en-US" altLang="zh-TW" baseline="0" dirty="0" smtClean="0"/>
              <a:t> paper. It ensures that the feature trajectories are smooth in the transformed video and reduces the quality degradation.</a:t>
            </a:r>
            <a:endParaRPr lang="en-US" altLang="zh-TW" dirty="0" smtClean="0"/>
          </a:p>
        </p:txBody>
      </p:sp>
      <p:sp>
        <p:nvSpPr>
          <p:cNvPr id="4" name="Slide Number Placeholder 3"/>
          <p:cNvSpPr>
            <a:spLocks noGrp="1"/>
          </p:cNvSpPr>
          <p:nvPr>
            <p:ph type="sldNum" sz="quarter" idx="10"/>
          </p:nvPr>
        </p:nvSpPr>
        <p:spPr/>
        <p:txBody>
          <a:bodyPr/>
          <a:lstStyle/>
          <a:p>
            <a:fld id="{1DD2356B-ECA2-4778-9AA3-4BEA12489637}" type="slidenum">
              <a:rPr lang="zh-TW" altLang="en-US" smtClean="0"/>
              <a:pPr/>
              <a:t>39</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On the acquisition side, we have also seen a lot of 3D</a:t>
            </a:r>
            <a:r>
              <a:rPr lang="en-US" altLang="zh-TW" baseline="0" dirty="0" smtClean="0"/>
              <a:t> cameras. </a:t>
            </a:r>
            <a:r>
              <a:rPr lang="en-US" dirty="0" smtClean="0"/>
              <a:t>For example, in 2009, Fuji announced a</a:t>
            </a:r>
            <a:r>
              <a:rPr lang="en-US" baseline="0" dirty="0" smtClean="0"/>
              <a:t> </a:t>
            </a:r>
            <a:r>
              <a:rPr lang="en-US" dirty="0" smtClean="0"/>
              <a:t>3D camera with two</a:t>
            </a:r>
            <a:r>
              <a:rPr lang="en-US" baseline="0" dirty="0" smtClean="0"/>
              <a:t> lens and sensors</a:t>
            </a:r>
            <a:r>
              <a:rPr lang="en-US" dirty="0" smtClean="0"/>
              <a:t>. Users </a:t>
            </a:r>
            <a:r>
              <a:rPr lang="en-US" baseline="0" dirty="0" smtClean="0"/>
              <a:t>can capture the left and right images at the same time. In addition, there is a glasses-free 3D display on its back so that users can view the captured 3D images immediately after capturing. After that, Panasonic and Sony have also launched several 3D</a:t>
            </a:r>
            <a:r>
              <a:rPr lang="zh-TW" altLang="en-US" baseline="0" dirty="0" smtClean="0"/>
              <a:t> </a:t>
            </a:r>
            <a:r>
              <a:rPr lang="en-US" altLang="zh-TW" baseline="0" dirty="0" smtClean="0"/>
              <a:t>cameras for consumers. For mobile phones, this year, HTC and LG have phones with two lens and users can now even capture 3D contents with mobile phones.</a:t>
            </a:r>
            <a:endParaRPr lang="en-US" baseline="0" dirty="0" smtClean="0"/>
          </a:p>
        </p:txBody>
      </p:sp>
      <p:sp>
        <p:nvSpPr>
          <p:cNvPr id="4" name="Slide Number Placeholder 3"/>
          <p:cNvSpPr>
            <a:spLocks noGrp="1"/>
          </p:cNvSpPr>
          <p:nvPr>
            <p:ph type="sldNum" sz="quarter" idx="10"/>
          </p:nvPr>
        </p:nvSpPr>
        <p:spPr/>
        <p:txBody>
          <a:bodyPr/>
          <a:lstStyle/>
          <a:p>
            <a:fld id="{BC81BD7D-0B49-674E-B777-259E4E91B36B}" type="slidenum">
              <a:rPr lang="en-US" smtClean="0"/>
              <a:pPr/>
              <a:t>4</a:t>
            </a:fld>
            <a:endParaRPr lang="en-US"/>
          </a:p>
        </p:txBody>
      </p:sp>
    </p:spTree>
    <p:extLst>
      <p:ext uri="{BB962C8B-B14F-4D97-AF65-F5344CB8AC3E}">
        <p14:creationId xmlns:p14="http://schemas.microsoft.com/office/powerpoint/2010/main" xmlns="" val="23492701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The second term require that the transforms for the left and right view must maintain coordination. That is, the disparities in the transformed video must be similar to the disparities in the original video. It ensures that there is no vertical drift and the depth is consistent with the depth of the original video.</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40</a:t>
            </a:fld>
            <a:endParaRPr lang="zh-TW" altLang="en-US"/>
          </a:p>
        </p:txBody>
      </p:sp>
    </p:spTree>
    <p:extLst>
      <p:ext uri="{BB962C8B-B14F-4D97-AF65-F5344CB8AC3E}">
        <p14:creationId xmlns:p14="http://schemas.microsoft.com/office/powerpoint/2010/main" xmlns="" val="1282572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Here, we show the input video again.  Note that it is shaky.</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41</a:t>
            </a:fld>
            <a:endParaRPr lang="zh-TW" altLang="en-US"/>
          </a:p>
        </p:txBody>
      </p:sp>
    </p:spTree>
    <p:extLst>
      <p:ext uri="{BB962C8B-B14F-4D97-AF65-F5344CB8AC3E}">
        <p14:creationId xmlns:p14="http://schemas.microsoft.com/office/powerpoint/2010/main" xmlns="" val="3109901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Here, we show the result of naïve approach</a:t>
            </a:r>
            <a:r>
              <a:rPr lang="en-US" altLang="zh-TW" baseline="0" dirty="0" smtClean="0"/>
              <a:t> by applying the </a:t>
            </a:r>
            <a:r>
              <a:rPr lang="en-US" altLang="zh-TW" baseline="0" dirty="0" err="1" smtClean="0"/>
              <a:t>iccv</a:t>
            </a:r>
            <a:r>
              <a:rPr lang="en-US" altLang="zh-TW" baseline="0" dirty="0" smtClean="0"/>
              <a:t> approach to both views independently. Note that, although the video becomes smooth, the coordination between views is destroyed. First, there are vertical drifts between the red and blue layers. It could destroy 3D effects. Second, the horizontal shifts are not consistent along time.  It leads to depth inconsistency between neighboring frames. The viewer might feel that the scene moves back and forth along time.</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42</a:t>
            </a:fld>
            <a:endParaRPr lang="zh-TW" altLang="en-US"/>
          </a:p>
        </p:txBody>
      </p:sp>
    </p:spTree>
    <p:extLst>
      <p:ext uri="{BB962C8B-B14F-4D97-AF65-F5344CB8AC3E}">
        <p14:creationId xmlns:p14="http://schemas.microsoft.com/office/powerpoint/2010/main" xmlns="" val="2689744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Here we show the result with our approach. The</a:t>
            </a:r>
            <a:r>
              <a:rPr lang="en-US" altLang="zh-TW" baseline="0" dirty="0" smtClean="0"/>
              <a:t> video is both smooth and consistent.</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43</a:t>
            </a:fld>
            <a:endParaRPr lang="zh-TW" altLang="en-US"/>
          </a:p>
        </p:txBody>
      </p:sp>
    </p:spTree>
    <p:extLst>
      <p:ext uri="{BB962C8B-B14F-4D97-AF65-F5344CB8AC3E}">
        <p14:creationId xmlns:p14="http://schemas.microsoft.com/office/powerpoint/2010/main" xmlns="" val="2225803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We visualize</a:t>
            </a:r>
            <a:r>
              <a:rPr lang="en-US" altLang="zh-TW" baseline="0" dirty="0" smtClean="0"/>
              <a:t> disparity and feature trajectories here. For the top row, note that the </a:t>
            </a:r>
            <a:r>
              <a:rPr lang="en-US" altLang="zh-TW" baseline="0" dirty="0" err="1" smtClean="0"/>
              <a:t>iccv</a:t>
            </a:r>
            <a:r>
              <a:rPr lang="en-US" altLang="zh-TW" baseline="0" dirty="0" smtClean="0"/>
              <a:t> paper could have vertical drifts while the original video and our result do not suffer from this problem.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For the bottom row, note that the trajectories are jaggy in the input video while both </a:t>
            </a:r>
            <a:r>
              <a:rPr lang="en-US" altLang="zh-TW" baseline="0" dirty="0" err="1" smtClean="0"/>
              <a:t>iccv</a:t>
            </a:r>
            <a:r>
              <a:rPr lang="en-US" altLang="zh-TW" baseline="0" dirty="0" smtClean="0"/>
              <a:t> and our method produce smooth trajectories.</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44</a:t>
            </a:fld>
            <a:endParaRPr lang="zh-TW" altLang="en-US"/>
          </a:p>
        </p:txBody>
      </p:sp>
    </p:spTree>
    <p:extLst>
      <p:ext uri="{BB962C8B-B14F-4D97-AF65-F5344CB8AC3E}">
        <p14:creationId xmlns:p14="http://schemas.microsoft.com/office/powerpoint/2010/main" xmlns="" val="9483101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We have performed a user study to validate our approach. 30 subjects were invited to the study. Three videos were used. For each of them, we show the results of naïve application of </a:t>
            </a:r>
            <a:r>
              <a:rPr lang="en-US" altLang="zh-TW" baseline="0" dirty="0" err="1" smtClean="0"/>
              <a:t>deshaker</a:t>
            </a:r>
            <a:r>
              <a:rPr lang="en-US" altLang="zh-TW" baseline="0" dirty="0" smtClean="0"/>
              <a:t>, </a:t>
            </a:r>
            <a:r>
              <a:rPr lang="en-US" altLang="zh-TW" baseline="0" dirty="0" err="1" smtClean="0"/>
              <a:t>iccv</a:t>
            </a:r>
            <a:r>
              <a:rPr lang="en-US" altLang="zh-TW" baseline="0" dirty="0" smtClean="0"/>
              <a:t> 2009 and our method.  Users have to score 1 to 5 for each result on five aspects.</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45</a:t>
            </a:fld>
            <a:endParaRPr lang="zh-TW" altLang="en-US"/>
          </a:p>
        </p:txBody>
      </p:sp>
    </p:spTree>
    <p:extLst>
      <p:ext uri="{BB962C8B-B14F-4D97-AF65-F5344CB8AC3E}">
        <p14:creationId xmlns:p14="http://schemas.microsoft.com/office/powerpoint/2010/main" xmlns="" val="37215852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Including stabilization, depth continuity, stereoscopic effect,</a:t>
            </a:r>
            <a:r>
              <a:rPr lang="en-US" altLang="zh-TW" baseline="0" dirty="0" smtClean="0"/>
              <a:t> overall experience and acceptance.</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46</a:t>
            </a:fld>
            <a:endParaRPr lang="zh-TW" altLang="en-US"/>
          </a:p>
        </p:txBody>
      </p:sp>
    </p:spTree>
    <p:extLst>
      <p:ext uri="{BB962C8B-B14F-4D97-AF65-F5344CB8AC3E}">
        <p14:creationId xmlns:p14="http://schemas.microsoft.com/office/powerpoint/2010/main" xmlns="" val="241570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Our method generally scores</a:t>
            </a:r>
            <a:r>
              <a:rPr lang="en-US" altLang="zh-TW" baseline="0" dirty="0" smtClean="0"/>
              <a:t> the highest in all aspects.</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47</a:t>
            </a:fld>
            <a:endParaRPr lang="zh-TW" altLang="en-US"/>
          </a:p>
        </p:txBody>
      </p:sp>
    </p:spTree>
    <p:extLst>
      <p:ext uri="{BB962C8B-B14F-4D97-AF65-F5344CB8AC3E}">
        <p14:creationId xmlns:p14="http://schemas.microsoft.com/office/powerpoint/2010/main" xmlns="" val="20961803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7225F460-34EE-4ADF-B9C1-46A7D5A4EBBB}" type="slidenum">
              <a:rPr lang="en-US" altLang="zh-TW" smtClean="0">
                <a:ea typeface="新細明體" charset="-120"/>
              </a:rPr>
              <a:pPr/>
              <a:t>48</a:t>
            </a:fld>
            <a:endParaRPr lang="en-US" altLang="zh-TW" smtClean="0">
              <a:ea typeface="新細明體" charset="-12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altLang="zh-TW" dirty="0" smtClean="0">
                <a:ea typeface="新細明體" charset="-120"/>
              </a:rPr>
              <a:t>The second application is stereoscopic photo slideshow. A typical slideshow system usually has</a:t>
            </a:r>
            <a:r>
              <a:rPr lang="en-US" altLang="zh-TW" baseline="0" dirty="0" smtClean="0">
                <a:ea typeface="新細明體" charset="-120"/>
              </a:rPr>
              <a:t> to consider three aspects.</a:t>
            </a:r>
            <a:endParaRPr lang="en-US" altLang="zh-TW" dirty="0" smtClean="0">
              <a:ea typeface="新細明體" charset="-12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First, what is the best order</a:t>
            </a:r>
            <a:r>
              <a:rPr lang="en-US" altLang="zh-TW" baseline="0" dirty="0" smtClean="0"/>
              <a:t> of photos in the slideshow? For example, we can display the photos in sequence, in random orders, or other possibilities.</a:t>
            </a:r>
          </a:p>
          <a:p>
            <a:endParaRPr lang="zh-TW" altLang="en-US" dirty="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49</a:t>
            </a:fld>
            <a:endParaRPr lang="zh-TW" altLang="en-US"/>
          </a:p>
        </p:txBody>
      </p:sp>
    </p:spTree>
    <p:extLst>
      <p:ext uri="{BB962C8B-B14F-4D97-AF65-F5344CB8AC3E}">
        <p14:creationId xmlns:p14="http://schemas.microsoft.com/office/powerpoint/2010/main" xmlns="" val="274780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With the rapid development of 3D cameras and displays, consumers are able to capture and display their own 3D videos or photos easily. </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5</a:t>
            </a:fld>
            <a:endParaRPr lang="zh-TW" altLang="en-US"/>
          </a:p>
        </p:txBody>
      </p:sp>
    </p:spTree>
    <p:extLst>
      <p:ext uri="{BB962C8B-B14F-4D97-AF65-F5344CB8AC3E}">
        <p14:creationId xmlns:p14="http://schemas.microsoft.com/office/powerpoint/2010/main" xmlns="" val="401862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Second,</a:t>
            </a:r>
            <a:r>
              <a:rPr lang="en-US" altLang="zh-TW" baseline="0" dirty="0" smtClean="0"/>
              <a:t> inter-photo effects, what effect should we use when switching from one photo to the next one? </a:t>
            </a:r>
          </a:p>
          <a:p>
            <a:r>
              <a:rPr lang="en-US" altLang="zh-TW" baseline="0" dirty="0" smtClean="0"/>
              <a:t>We can just make the next one appear, </a:t>
            </a:r>
          </a:p>
          <a:p>
            <a:r>
              <a:rPr lang="en-US" altLang="zh-TW" baseline="0" dirty="0" smtClean="0"/>
              <a:t>fad-in and fade-out, </a:t>
            </a:r>
          </a:p>
          <a:p>
            <a:r>
              <a:rPr lang="en-US" altLang="zh-TW" baseline="0" dirty="0" smtClean="0"/>
              <a:t>blending</a:t>
            </a:r>
          </a:p>
          <a:p>
            <a:r>
              <a:rPr lang="en-US" altLang="zh-TW" dirty="0" smtClean="0"/>
              <a:t>And many others. </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50</a:t>
            </a:fld>
            <a:endParaRPr lang="zh-TW" altLang="en-US"/>
          </a:p>
        </p:txBody>
      </p:sp>
    </p:spTree>
    <p:extLst>
      <p:ext uri="{BB962C8B-B14F-4D97-AF65-F5344CB8AC3E}">
        <p14:creationId xmlns:p14="http://schemas.microsoft.com/office/powerpoint/2010/main" xmlns="" val="2753905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Third, intra-photo effects,</a:t>
            </a:r>
            <a:r>
              <a:rPr lang="en-US" altLang="zh-TW" baseline="0" dirty="0" smtClean="0"/>
              <a:t> what effect should we choose to display within the current photo?</a:t>
            </a:r>
          </a:p>
          <a:p>
            <a:r>
              <a:rPr lang="en-US" altLang="zh-TW" baseline="0" dirty="0" smtClean="0"/>
              <a:t>For example, we could choose none,</a:t>
            </a:r>
          </a:p>
          <a:p>
            <a:r>
              <a:rPr lang="en-US" altLang="zh-TW" baseline="0" dirty="0" smtClean="0"/>
              <a:t>Pan </a:t>
            </a:r>
          </a:p>
          <a:p>
            <a:r>
              <a:rPr lang="en-US" altLang="zh-TW" baseline="0" dirty="0" smtClean="0"/>
              <a:t>and others.</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51</a:t>
            </a:fld>
            <a:endParaRPr lang="zh-TW" altLang="en-US"/>
          </a:p>
        </p:txBody>
      </p:sp>
    </p:spTree>
    <p:extLst>
      <p:ext uri="{BB962C8B-B14F-4D97-AF65-F5344CB8AC3E}">
        <p14:creationId xmlns:p14="http://schemas.microsoft.com/office/powerpoint/2010/main" xmlns="" val="33539134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Our</a:t>
            </a:r>
            <a:r>
              <a:rPr lang="en-US" altLang="zh-TW" baseline="0" dirty="0" smtClean="0"/>
              <a:t> slideshow system answers these three questions by resorting to the 3D cinematography principles.</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52</a:t>
            </a:fld>
            <a:endParaRPr lang="zh-TW" altLang="en-US"/>
          </a:p>
        </p:txBody>
      </p:sp>
    </p:spTree>
    <p:extLst>
      <p:ext uri="{BB962C8B-B14F-4D97-AF65-F5344CB8AC3E}">
        <p14:creationId xmlns:p14="http://schemas.microsoft.com/office/powerpoint/2010/main" xmlns="" val="16081989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r>
              <a:rPr lang="en-US" altLang="zh-TW" dirty="0" smtClean="0"/>
              <a:t>Since the photos</a:t>
            </a:r>
            <a:r>
              <a:rPr lang="en-US" altLang="zh-TW" baseline="0" dirty="0" smtClean="0"/>
              <a:t> have different depth brackets, if we display them without any constraint, the depth chart is not necessarily continuous and it violates the principle 2. We proposed two methods to reorder the photos so that the depth chart is continuous.</a:t>
            </a:r>
          </a:p>
          <a:p>
            <a:endParaRPr lang="en-US" altLang="zh-TW" baseline="0" dirty="0" smtClean="0"/>
          </a:p>
          <a:p>
            <a:r>
              <a:rPr lang="en-US" altLang="zh-TW" dirty="0" smtClean="0"/>
              <a:t>In the first method,</a:t>
            </a:r>
            <a:r>
              <a:rPr lang="en-US" altLang="zh-TW" baseline="0" dirty="0" smtClean="0"/>
              <a:t> we calculate a weighted average depth value for each photos, and then reorder the photos depending on this value to make a more continuous depth chart. Take the first photo as the example, we can calculate the disparity map from the left and right views. We also compute the Region-Of-Interest map and use it to weight the disparity map.  We calculate average depth for each photo by taking the weighted average of the depth map weighted by the ROI map. Each photo can then be represented by a single depth value. Next, we find a sequence by minimizing the difference between adjacent photos. The red line is the reordering result. The depth chart is more continuous than the original one .</a:t>
            </a:r>
          </a:p>
          <a:p>
            <a:endParaRPr lang="en-US" altLang="zh-TW" baseline="0" dirty="0" smtClean="0"/>
          </a:p>
          <a:p>
            <a:r>
              <a:rPr lang="en-US" altLang="zh-TW" baseline="0" dirty="0" smtClean="0"/>
              <a:t>However, ROI is subjective. To avoid using it, instead of calculating the average depth, we obtain the histogram of the depths. Take the first photo as the example again. We obtain its depth histogram. This way, we can obtain the depth histograms for all photos. The distance between two depth histograms can be defined by Jensen-Shannon divergence. Again, we reorder the photos by minimizing the distance of the depth histograms between adjacent photos. Here is the reordered results.</a:t>
            </a:r>
          </a:p>
          <a:p>
            <a:endParaRPr lang="en-US" altLang="zh-TW" baseline="0" dirty="0" smtClean="0"/>
          </a:p>
          <a:p>
            <a:r>
              <a:rPr lang="en-US" altLang="zh-TW" baseline="0" dirty="0" smtClean="0"/>
              <a:t>Both results are not exactly the same, but they are both effective in producing continuous depth chart.</a:t>
            </a:r>
          </a:p>
          <a:p>
            <a:endParaRPr lang="en-US" altLang="zh-TW" baseline="0"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53</a:t>
            </a:fld>
            <a:endParaRPr lang="zh-TW" altLang="en-US"/>
          </a:p>
        </p:txBody>
      </p:sp>
    </p:spTree>
    <p:extLst>
      <p:ext uri="{BB962C8B-B14F-4D97-AF65-F5344CB8AC3E}">
        <p14:creationId xmlns:p14="http://schemas.microsoft.com/office/powerpoint/2010/main" xmlns="" val="416181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For the inter-photo effects, we again take the continuous depth chart into account. When switching</a:t>
            </a:r>
            <a:r>
              <a:rPr lang="en-US" altLang="zh-TW" baseline="0" dirty="0" smtClean="0"/>
              <a:t> from one photo to another, we adopt the active depth cut technique. That is, we shift the depth bracket so that the median disparity is zero. This can be achieved by horizontally shifting one view. Next, we switch  to another photo. Similar to 2D images, there are several options such as fad-in fade-out or blending. Finally, we shift the depth bracket of the coming image to its original position, again by horizontal shift.  The advantage of active depth cut is two-fold. First, it makes a continuous depth chart. Second, it creates a rest area by reducing the depth range. </a:t>
            </a:r>
            <a:endParaRPr lang="en-US" altLang="zh-TW" dirty="0" smtClean="0"/>
          </a:p>
          <a:p>
            <a:r>
              <a:rPr lang="en-US" altLang="zh-TW" dirty="0" smtClean="0"/>
              <a:t>We have</a:t>
            </a:r>
            <a:r>
              <a:rPr lang="en-US" altLang="zh-TW" baseline="0" dirty="0" smtClean="0"/>
              <a:t> not answered the question about what effect to use for color switching.</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54</a:t>
            </a:fld>
            <a:endParaRPr lang="zh-TW" altLang="en-US"/>
          </a:p>
        </p:txBody>
      </p:sp>
    </p:spTree>
    <p:extLst>
      <p:ext uri="{BB962C8B-B14F-4D97-AF65-F5344CB8AC3E}">
        <p14:creationId xmlns:p14="http://schemas.microsoft.com/office/powerpoint/2010/main" xmlns="" val="19990537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To answer this question, we perform a user study</a:t>
            </a:r>
            <a:r>
              <a:rPr lang="en-US" altLang="zh-TW" baseline="0" dirty="0" smtClean="0"/>
              <a:t> to determine the best effects. We tested six options. For color, we tried no effect, blending and fad-in/fad-out. For depths, we tried with active depth cut and without.  15 subjects were invited to score a slideshow of 8 photos with these options.</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55</a:t>
            </a:fld>
            <a:endParaRPr lang="zh-TW" altLang="en-US"/>
          </a:p>
        </p:txBody>
      </p:sp>
    </p:spTree>
    <p:extLst>
      <p:ext uri="{BB962C8B-B14F-4D97-AF65-F5344CB8AC3E}">
        <p14:creationId xmlns:p14="http://schemas.microsoft.com/office/powerpoint/2010/main" xmlns="" val="17942256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They scored slideshows with </a:t>
            </a:r>
            <a:r>
              <a:rPr lang="en-US" altLang="zh-TW" smtClean="0"/>
              <a:t>five aspects: </a:t>
            </a:r>
            <a:r>
              <a:rPr lang="en-US" altLang="zh-TW" dirty="0" smtClean="0"/>
              <a:t>smoothness, depth continuity, stereoscopic</a:t>
            </a:r>
            <a:r>
              <a:rPr lang="en-US" altLang="zh-TW" baseline="0" dirty="0" smtClean="0"/>
              <a:t> effects, experience and acceptance.</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56</a:t>
            </a:fld>
            <a:endParaRPr lang="zh-TW" altLang="en-US"/>
          </a:p>
        </p:txBody>
      </p:sp>
    </p:spTree>
    <p:extLst>
      <p:ext uri="{BB962C8B-B14F-4D97-AF65-F5344CB8AC3E}">
        <p14:creationId xmlns:p14="http://schemas.microsoft.com/office/powerpoint/2010/main" xmlns="" val="7330589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And here</a:t>
            </a:r>
            <a:r>
              <a:rPr lang="en-US" altLang="zh-TW" baseline="0" dirty="0" smtClean="0"/>
              <a:t> are the results. The results show that the active depth cut greatly enhances the viewing experience regardless of the transition effect used. It demonstrates that the continuous depth chart principle is useful. As for color effects, fade-in fade-out is the best one. In blending, images are overlapped together. It often confuses viewer and degrades 3D viewing experience.</a:t>
            </a:r>
            <a:endParaRPr lang="zh-TW" altLang="en-US"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57</a:t>
            </a:fld>
            <a:endParaRPr lang="zh-TW" altLang="en-US"/>
          </a:p>
        </p:txBody>
      </p:sp>
    </p:spTree>
    <p:extLst>
      <p:ext uri="{BB962C8B-B14F-4D97-AF65-F5344CB8AC3E}">
        <p14:creationId xmlns:p14="http://schemas.microsoft.com/office/powerpoint/2010/main" xmlns="" val="39740965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For the intra-photo effects, we apply</a:t>
            </a:r>
            <a:r>
              <a:rPr lang="en-US" altLang="zh-TW" baseline="0" dirty="0" smtClean="0"/>
              <a:t> the principle 4. Some photos might have excessive depth bracket. They are difficult for viewers to fuse depth perception. For those photos, we applied the shallow depth-of-field effects so that viewers can have a better viewing experience. We blur each pixel based on its depth.</a:t>
            </a:r>
            <a:endParaRPr lang="zh-TW" altLang="en-US"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58</a:t>
            </a:fld>
            <a:endParaRPr lang="zh-TW" altLang="en-US"/>
          </a:p>
        </p:txBody>
      </p:sp>
    </p:spTree>
    <p:extLst>
      <p:ext uri="{BB962C8B-B14F-4D97-AF65-F5344CB8AC3E}">
        <p14:creationId xmlns:p14="http://schemas.microsoft.com/office/powerpoint/2010/main" xmlns="" val="16030176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So</a:t>
            </a:r>
            <a:r>
              <a:rPr lang="en-US" altLang="zh-TW" baseline="0" dirty="0" smtClean="0"/>
              <a:t> that pixels in the focus depth are blurred with a smaller kernel and keep sharp. </a:t>
            </a:r>
          </a:p>
          <a:p>
            <a:r>
              <a:rPr lang="en-US" altLang="zh-TW" baseline="0" dirty="0" smtClean="0"/>
              <a:t>Pixels further from the focused depth are filtered with a larger kernel and become blurred.</a:t>
            </a:r>
            <a:endParaRPr lang="zh-TW" altLang="en-US" dirty="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59</a:t>
            </a:fld>
            <a:endParaRPr lang="zh-TW" altLang="en-US"/>
          </a:p>
        </p:txBody>
      </p:sp>
    </p:spTree>
    <p:extLst>
      <p:ext uri="{BB962C8B-B14F-4D97-AF65-F5344CB8AC3E}">
        <p14:creationId xmlns:p14="http://schemas.microsoft.com/office/powerpoint/2010/main" xmlns="" val="1603017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Similar to 2D media, after acquisition and before display, users might want</a:t>
            </a:r>
            <a:r>
              <a:rPr lang="en-US" altLang="zh-TW" baseline="0" dirty="0" smtClean="0"/>
              <a:t> to enhance, analyze and organize their 3D contents. Thus, in addition to hardware for capturing and displaying, they will also need software for authoring 3D media. Unfortunately, unlike the fast progress of 3D hardware, the development of 3D authoring tools have not received sufficient attention.</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6</a:t>
            </a:fld>
            <a:endParaRPr lang="zh-TW" altLang="en-US"/>
          </a:p>
        </p:txBody>
      </p:sp>
    </p:spTree>
    <p:extLst>
      <p:ext uri="{BB962C8B-B14F-4D97-AF65-F5344CB8AC3E}">
        <p14:creationId xmlns:p14="http://schemas.microsoft.com/office/powerpoint/2010/main" xmlns="" val="20708659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 this example, we focus on the front.</a:t>
            </a:r>
            <a:endParaRPr lang="zh-TW" altLang="en-US" dirty="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60</a:t>
            </a:fld>
            <a:endParaRPr lang="zh-TW" altLang="en-US"/>
          </a:p>
        </p:txBody>
      </p:sp>
    </p:spTree>
    <p:extLst>
      <p:ext uri="{BB962C8B-B14F-4D97-AF65-F5344CB8AC3E}">
        <p14:creationId xmlns:p14="http://schemas.microsoft.com/office/powerpoint/2010/main" xmlns="" val="1331552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For this one, the</a:t>
            </a:r>
            <a:r>
              <a:rPr lang="en-US" altLang="zh-TW" baseline="0" dirty="0" smtClean="0"/>
              <a:t> focus is on the back. Within the time of displaying a photo, we shift the focused depth from the front to the back continuously.</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61</a:t>
            </a:fld>
            <a:endParaRPr lang="zh-TW" altLang="en-US"/>
          </a:p>
        </p:txBody>
      </p:sp>
    </p:spTree>
    <p:extLst>
      <p:ext uri="{BB962C8B-B14F-4D97-AF65-F5344CB8AC3E}">
        <p14:creationId xmlns:p14="http://schemas.microsoft.com/office/powerpoint/2010/main" xmlns="" val="38983802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Here is another example.</a:t>
            </a:r>
            <a:r>
              <a:rPr lang="en-US" altLang="zh-TW" baseline="0" dirty="0" smtClean="0"/>
              <a:t> Focus is on the front.</a:t>
            </a:r>
            <a:endParaRPr lang="zh-TW" altLang="en-US" dirty="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62</a:t>
            </a:fld>
            <a:endParaRPr lang="zh-TW"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And the back.</a:t>
            </a:r>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63</a:t>
            </a:fld>
            <a:endParaRPr lang="zh-TW" altLang="en-US"/>
          </a:p>
        </p:txBody>
      </p:sp>
    </p:spTree>
    <p:extLst>
      <p:ext uri="{BB962C8B-B14F-4D97-AF65-F5344CB8AC3E}">
        <p14:creationId xmlns:p14="http://schemas.microsoft.com/office/powerpoint/2010/main" xmlns="" val="38983802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 sum,</a:t>
            </a:r>
            <a:r>
              <a:rPr lang="en-US" altLang="zh-TW" baseline="0" dirty="0" smtClean="0"/>
              <a:t> we propose to make a 3D photo slideshow with these options. First, we reorder photos to make a continuous depth chart. Second, we use active depth cut to smoothly transit between photos. For photos with excessive depth ranges, we apply a shallow depth of </a:t>
            </a:r>
            <a:r>
              <a:rPr lang="en-US" altLang="zh-TW" baseline="0" smtClean="0"/>
              <a:t>field effect.</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64</a:t>
            </a:fld>
            <a:endParaRPr lang="zh-TW" altLang="en-US"/>
          </a:p>
        </p:txBody>
      </p:sp>
    </p:spTree>
    <p:extLst>
      <p:ext uri="{BB962C8B-B14F-4D97-AF65-F5344CB8AC3E}">
        <p14:creationId xmlns:p14="http://schemas.microsoft.com/office/powerpoint/2010/main" xmlns="" val="38983802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Here</a:t>
            </a:r>
            <a:r>
              <a:rPr lang="en-US" altLang="zh-TW" baseline="0" dirty="0" smtClean="0"/>
              <a:t> we show an example of it.</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65</a:t>
            </a:fld>
            <a:endParaRPr lang="zh-TW" altLang="en-US"/>
          </a:p>
        </p:txBody>
      </p:sp>
    </p:spTree>
    <p:extLst>
      <p:ext uri="{BB962C8B-B14F-4D97-AF65-F5344CB8AC3E}">
        <p14:creationId xmlns:p14="http://schemas.microsoft.com/office/powerpoint/2010/main" xmlns="" val="38983802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smtClean="0">
                <a:solidFill>
                  <a:schemeClr val="tx1"/>
                </a:solidFill>
                <a:effectLst/>
                <a:latin typeface="+mn-lt"/>
                <a:ea typeface="+mn-ea"/>
                <a:cs typeface="+mn-cs"/>
              </a:rPr>
              <a:t>To conclude, in this</a:t>
            </a:r>
            <a:r>
              <a:rPr lang="en-US" sz="1200" b="0" i="0" u="none" strike="noStrike" kern="1200" baseline="0" dirty="0" smtClean="0">
                <a:solidFill>
                  <a:schemeClr val="tx1"/>
                </a:solidFill>
                <a:effectLst/>
                <a:latin typeface="+mn-lt"/>
                <a:ea typeface="+mn-ea"/>
                <a:cs typeface="+mn-cs"/>
              </a:rPr>
              <a:t> paper, </a:t>
            </a:r>
            <a:r>
              <a:rPr lang="en-US" sz="1200" b="0" i="0" u="none" strike="noStrike" kern="1200" dirty="0" smtClean="0">
                <a:solidFill>
                  <a:schemeClr val="tx1"/>
                </a:solidFill>
                <a:effectLst/>
                <a:latin typeface="+mn-lt"/>
                <a:ea typeface="+mn-ea"/>
                <a:cs typeface="+mn-cs"/>
              </a:rPr>
              <a:t>we have introduced a set of stereoscopic cinematography principles and adapted them to two stereoscopic media authoring applications. In</a:t>
            </a:r>
            <a:r>
              <a:rPr lang="en-US" sz="1200" b="0" i="0" u="none" strike="noStrike" kern="1200" baseline="0" dirty="0" smtClean="0">
                <a:solidFill>
                  <a:schemeClr val="tx1"/>
                </a:solidFill>
                <a:effectLst/>
                <a:latin typeface="+mn-lt"/>
                <a:ea typeface="+mn-ea"/>
                <a:cs typeface="+mn-cs"/>
              </a:rPr>
              <a:t> the future, </a:t>
            </a:r>
            <a:r>
              <a:rPr lang="en-US" sz="1200" b="0" i="0" u="none" strike="noStrike" kern="1200" dirty="0" smtClean="0">
                <a:solidFill>
                  <a:schemeClr val="tx1"/>
                </a:solidFill>
                <a:effectLst/>
                <a:latin typeface="+mn-lt"/>
                <a:ea typeface="+mn-ea"/>
                <a:cs typeface="+mn-cs"/>
              </a:rPr>
              <a:t>we would like to</a:t>
            </a:r>
            <a:r>
              <a:rPr lang="en-US" sz="1200" b="0" i="0" u="none" strike="noStrike" kern="1200" baseline="0" dirty="0" smtClean="0">
                <a:solidFill>
                  <a:schemeClr val="tx1"/>
                </a:solidFill>
                <a:effectLst/>
                <a:latin typeface="+mn-lt"/>
                <a:ea typeface="+mn-ea"/>
                <a:cs typeface="+mn-cs"/>
              </a:rPr>
              <a:t> use them on other 3D media authoring operations</a:t>
            </a:r>
            <a:r>
              <a:rPr lang="en-US" sz="1200" b="0" i="0" u="none" strike="noStrike" kern="1200" dirty="0" smtClean="0">
                <a:solidFill>
                  <a:schemeClr val="tx1"/>
                </a:solidFill>
                <a:effectLst/>
                <a:latin typeface="+mn-lt"/>
                <a:ea typeface="+mn-ea"/>
                <a:cs typeface="+mn-cs"/>
              </a:rPr>
              <a:t>. This concludes my talk. Thanks.</a:t>
            </a:r>
            <a:endParaRPr lang="en-US" dirty="0"/>
          </a:p>
        </p:txBody>
      </p:sp>
      <p:sp>
        <p:nvSpPr>
          <p:cNvPr id="4" name="Slide Number Placeholder 3"/>
          <p:cNvSpPr>
            <a:spLocks noGrp="1"/>
          </p:cNvSpPr>
          <p:nvPr>
            <p:ph type="sldNum" sz="quarter" idx="10"/>
          </p:nvPr>
        </p:nvSpPr>
        <p:spPr/>
        <p:txBody>
          <a:bodyPr/>
          <a:lstStyle/>
          <a:p>
            <a:fld id="{BC81BD7D-0B49-674E-B777-259E4E91B36B}" type="slidenum">
              <a:rPr lang="en-US" smtClean="0"/>
              <a:pPr/>
              <a:t>66</a:t>
            </a:fld>
            <a:endParaRPr lang="en-US"/>
          </a:p>
        </p:txBody>
      </p:sp>
    </p:spTree>
    <p:extLst>
      <p:ext uri="{BB962C8B-B14F-4D97-AF65-F5344CB8AC3E}">
        <p14:creationId xmlns:p14="http://schemas.microsoft.com/office/powerpoint/2010/main" xmlns="" val="1434546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There are 3D</a:t>
            </a:r>
            <a:r>
              <a:rPr lang="en-US" altLang="zh-TW" baseline="0" dirty="0" smtClean="0"/>
              <a:t> authoring tools for professional. However, they are usually designed for making professional 3D films. Thus, they might not fit the needs of consumers. Some operations that are not important to professional could be essential for consumers.  For example, photo slideshow is seldom necessary for film makers, but almost used everyday for consumers.</a:t>
            </a:r>
            <a:endParaRPr lang="en-US" altLang="zh-TW" dirty="0" smtClean="0"/>
          </a:p>
        </p:txBody>
      </p:sp>
      <p:sp>
        <p:nvSpPr>
          <p:cNvPr id="4" name="投影片編號版面配置區 3"/>
          <p:cNvSpPr>
            <a:spLocks noGrp="1"/>
          </p:cNvSpPr>
          <p:nvPr>
            <p:ph type="sldNum" sz="quarter" idx="10"/>
          </p:nvPr>
        </p:nvSpPr>
        <p:spPr/>
        <p:txBody>
          <a:bodyPr/>
          <a:lstStyle/>
          <a:p>
            <a:fld id="{E30B85F1-16AD-4ED5-B168-8934495819A0}" type="slidenum">
              <a:rPr lang="zh-TW" altLang="en-US" smtClean="0"/>
              <a:pPr/>
              <a:t>7</a:t>
            </a:fld>
            <a:endParaRPr lang="zh-TW" altLang="en-US"/>
          </a:p>
        </p:txBody>
      </p:sp>
    </p:spTree>
    <p:extLst>
      <p:ext uri="{BB962C8B-B14F-4D97-AF65-F5344CB8AC3E}">
        <p14:creationId xmlns:p14="http://schemas.microsoft.com/office/powerpoint/2010/main" xmlns="" val="4102005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stabilization is another example, because filmmakers often</a:t>
            </a:r>
            <a:r>
              <a:rPr lang="en-US" baseline="0" dirty="0" smtClean="0"/>
              <a:t> plan the shots ahead and use camera dolly for shooting, they do not need video stabilization. On the other hand, consumer cameras is usually light weighted and held by hands. Hence, video stabilization is essential for movies captured by consumers.</a:t>
            </a:r>
            <a:endParaRPr lang="en-US" dirty="0" smtClean="0"/>
          </a:p>
        </p:txBody>
      </p:sp>
      <p:sp>
        <p:nvSpPr>
          <p:cNvPr id="4" name="Slide Number Placeholder 3"/>
          <p:cNvSpPr>
            <a:spLocks noGrp="1"/>
          </p:cNvSpPr>
          <p:nvPr>
            <p:ph type="sldNum" sz="quarter" idx="10"/>
          </p:nvPr>
        </p:nvSpPr>
        <p:spPr/>
        <p:txBody>
          <a:bodyPr/>
          <a:lstStyle/>
          <a:p>
            <a:fld id="{BC81BD7D-0B49-674E-B777-259E4E91B36B}" type="slidenum">
              <a:rPr lang="en-US" smtClean="0"/>
              <a:pPr/>
              <a:t>8</a:t>
            </a:fld>
            <a:endParaRPr lang="en-US"/>
          </a:p>
        </p:txBody>
      </p:sp>
    </p:spTree>
    <p:extLst>
      <p:ext uri="{BB962C8B-B14F-4D97-AF65-F5344CB8AC3E}">
        <p14:creationId xmlns:p14="http://schemas.microsoft.com/office/powerpoint/2010/main" xmlns="" val="4063995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We expect that more and more 3D authoring tools will be developed for consumers to fill in the needs.</a:t>
            </a:r>
            <a:r>
              <a:rPr lang="en-US" sz="1200" b="0" i="0" u="none" strike="noStrike" kern="1200" baseline="0" dirty="0" smtClean="0">
                <a:solidFill>
                  <a:schemeClr val="tx1"/>
                </a:solidFill>
                <a:effectLst/>
                <a:latin typeface="+mn-lt"/>
                <a:ea typeface="+mn-ea"/>
                <a:cs typeface="+mn-cs"/>
              </a:rPr>
              <a:t> Although there are differences between 3D authoring needs of professionals and amateurs, we can still borrow 3D cinematography principles from professionals when designing 3D authoring tools. Even though 3D movies have just become hot again, 3D filmmaking has actually developed for more than 50 years. Many principles have been learned through the process for making 3D watching experiences more comfortable. Several books have talked about these principles. </a:t>
            </a:r>
            <a:r>
              <a:rPr lang="en-US" sz="1200" b="0" i="0" u="none" strike="noStrike" kern="1200" dirty="0" smtClean="0">
                <a:solidFill>
                  <a:schemeClr val="tx1"/>
                </a:solidFill>
                <a:effectLst/>
                <a:latin typeface="+mn-lt"/>
                <a:ea typeface="+mn-ea"/>
                <a:cs typeface="+mn-cs"/>
              </a:rPr>
              <a:t>In</a:t>
            </a:r>
            <a:r>
              <a:rPr lang="en-US" sz="1200" b="0" i="0" u="none" strike="noStrike" kern="1200" baseline="0" dirty="0" smtClean="0">
                <a:solidFill>
                  <a:schemeClr val="tx1"/>
                </a:solidFill>
                <a:effectLst/>
                <a:latin typeface="+mn-lt"/>
                <a:ea typeface="+mn-ea"/>
                <a:cs typeface="+mn-cs"/>
              </a:rPr>
              <a:t> this paper, we organize 3D cinematography principles and suggest to incorporate a set of them into consumer 3D media authoring tools.</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81BD7D-0B49-674E-B777-259E4E91B36B}" type="slidenum">
              <a:rPr lang="en-US" smtClean="0"/>
              <a:pPr/>
              <a:t>9</a:t>
            </a:fld>
            <a:endParaRPr lang="en-US"/>
          </a:p>
        </p:txBody>
      </p:sp>
    </p:spTree>
    <p:extLst>
      <p:ext uri="{BB962C8B-B14F-4D97-AF65-F5344CB8AC3E}">
        <p14:creationId xmlns:p14="http://schemas.microsoft.com/office/powerpoint/2010/main" xmlns="" val="1391091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hasCustomPrompt="1"/>
          </p:nvPr>
        </p:nvSpPr>
        <p:spPr>
          <a:xfrm>
            <a:off x="685800" y="2130425"/>
            <a:ext cx="7772400" cy="1470025"/>
          </a:xfrm>
        </p:spPr>
        <p:txBody>
          <a:bodyPr/>
          <a:lstStyle>
            <a:lvl1pPr>
              <a:defRPr>
                <a:latin typeface="Gill Sans MT" pitchFamily="34" charset="0"/>
                <a:ea typeface="標楷體" pitchFamily="65" charset="-120"/>
              </a:defRPr>
            </a:lvl1pPr>
          </a:lstStyle>
          <a:p>
            <a:r>
              <a:rPr lang="en-US" altLang="zh-TW" dirty="0" smtClean="0"/>
              <a:t>Title/</a:t>
            </a:r>
            <a:r>
              <a:rPr lang="zh-TW" altLang="en-US" dirty="0" smtClean="0"/>
              <a:t>母片標題</a:t>
            </a:r>
            <a:endParaRPr lang="zh-TW" altLang="en-US" dirty="0"/>
          </a:p>
        </p:txBody>
      </p:sp>
      <p:sp>
        <p:nvSpPr>
          <p:cNvPr id="3" name="副標題 2"/>
          <p:cNvSpPr>
            <a:spLocks noGrp="1"/>
          </p:cNvSpPr>
          <p:nvPr>
            <p:ph type="subTitle" idx="1" hasCustomPrompt="1"/>
          </p:nvPr>
        </p:nvSpPr>
        <p:spPr>
          <a:xfrm>
            <a:off x="1371600" y="3886200"/>
            <a:ext cx="6400800" cy="1752600"/>
          </a:xfrm>
        </p:spPr>
        <p:txBody>
          <a:bodyPr anchor="ctr"/>
          <a:lstStyle>
            <a:lvl1pPr marL="0" indent="0" algn="ctr">
              <a:buNone/>
              <a:defRPr>
                <a:solidFill>
                  <a:schemeClr val="tx1">
                    <a:tint val="75000"/>
                  </a:schemeClr>
                </a:solidFill>
                <a:latin typeface="Gill Sans MT" pitchFamily="34" charset="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dirty="0" smtClean="0"/>
              <a:t>Subtitle/</a:t>
            </a:r>
            <a:r>
              <a:rPr lang="zh-TW" altLang="en-US" dirty="0" smtClean="0"/>
              <a:t>母片副標題</a:t>
            </a:r>
            <a:endParaRPr lang="zh-TW" altLang="en-US" dirty="0"/>
          </a:p>
        </p:txBody>
      </p:sp>
      <p:sp>
        <p:nvSpPr>
          <p:cNvPr id="4" name="日期版面配置區 3"/>
          <p:cNvSpPr>
            <a:spLocks noGrp="1"/>
          </p:cNvSpPr>
          <p:nvPr>
            <p:ph type="dt" sz="half" idx="10"/>
          </p:nvPr>
        </p:nvSpPr>
        <p:spPr/>
        <p:txBody>
          <a:bodyPr/>
          <a:lstStyle/>
          <a:p>
            <a:fld id="{B3EF1599-C66E-448A-BB56-BF28005D7EAC}" type="datetimeFigureOut">
              <a:rPr lang="zh-TW" altLang="en-US" smtClean="0"/>
              <a:pPr/>
              <a:t>2012/11/5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FAA8362-D7BF-4823-9C81-233C8F05E67B}" type="slidenum">
              <a:rPr lang="zh-TW" altLang="en-US" smtClean="0"/>
              <a:pPr/>
              <a:t>‹#›</a:t>
            </a:fld>
            <a:endParaRPr lang="zh-TW" altLang="en-US"/>
          </a:p>
        </p:txBody>
      </p:sp>
      <p:sp>
        <p:nvSpPr>
          <p:cNvPr id="7" name="矩形 6"/>
          <p:cNvSpPr/>
          <p:nvPr userDrawn="1"/>
        </p:nvSpPr>
        <p:spPr>
          <a:xfrm>
            <a:off x="0" y="6570024"/>
            <a:ext cx="9144000" cy="288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smtClean="0">
                <a:latin typeface="微軟正黑體" pitchFamily="34" charset="-120"/>
                <a:ea typeface="微軟正黑體" pitchFamily="34" charset="-120"/>
              </a:rPr>
              <a:t>國立台灣大學 </a:t>
            </a:r>
            <a:r>
              <a:rPr lang="en-US" altLang="zh-TW" sz="1600" b="0" dirty="0" smtClean="0">
                <a:latin typeface="Gill Sans MT" pitchFamily="34" charset="0"/>
              </a:rPr>
              <a:t>National Taiwan University</a:t>
            </a:r>
            <a:endParaRPr lang="zh-TW" altLang="en-US" sz="1600" b="1" dirty="0">
              <a:latin typeface="微軟正黑體" pitchFamily="34" charset="-120"/>
              <a:ea typeface="微軟正黑體" pitchFamily="34" charset="-120"/>
            </a:endParaRPr>
          </a:p>
        </p:txBody>
      </p:sp>
      <p:pic>
        <p:nvPicPr>
          <p:cNvPr id="8" name="Picture 3"/>
          <p:cNvPicPr>
            <a:picLocks noChangeAspect="1" noChangeArrowheads="1"/>
          </p:cNvPicPr>
          <p:nvPr userDrawn="1"/>
        </p:nvPicPr>
        <p:blipFill>
          <a:blip r:embed="rId2" cstate="print"/>
          <a:srcRect/>
          <a:stretch>
            <a:fillRect/>
          </a:stretch>
        </p:blipFill>
        <p:spPr bwMode="auto">
          <a:xfrm>
            <a:off x="-32" y="5807116"/>
            <a:ext cx="9144032" cy="765156"/>
          </a:xfrm>
          <a:prstGeom prst="rect">
            <a:avLst/>
          </a:prstGeom>
          <a:noFill/>
          <a:ln w="9525">
            <a:noFill/>
            <a:miter lim="800000"/>
            <a:headEnd/>
            <a:tailEnd/>
          </a:ln>
        </p:spPr>
      </p:pic>
      <p:sp>
        <p:nvSpPr>
          <p:cNvPr id="9" name="矩形 8"/>
          <p:cNvSpPr/>
          <p:nvPr userDrawn="1"/>
        </p:nvSpPr>
        <p:spPr>
          <a:xfrm>
            <a:off x="0" y="0"/>
            <a:ext cx="9144000" cy="288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8" name="矩形 7"/>
          <p:cNvSpPr/>
          <p:nvPr userDrawn="1"/>
        </p:nvSpPr>
        <p:spPr>
          <a:xfrm>
            <a:off x="0" y="6572272"/>
            <a:ext cx="9144000" cy="288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1071546"/>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hasCustomPrompt="1"/>
          </p:nvPr>
        </p:nvSpPr>
        <p:spPr>
          <a:xfrm>
            <a:off x="457200" y="142852"/>
            <a:ext cx="8229600" cy="785818"/>
          </a:xfrm>
        </p:spPr>
        <p:txBody>
          <a:bodyPr/>
          <a:lstStyle>
            <a:lvl1pPr algn="ctr">
              <a:defRPr>
                <a:solidFill>
                  <a:schemeClr val="bg1"/>
                </a:solidFill>
                <a:latin typeface="Gill Sans MT" pitchFamily="34" charset="0"/>
                <a:ea typeface="標楷體" pitchFamily="65" charset="-120"/>
              </a:defRPr>
            </a:lvl1pPr>
          </a:lstStyle>
          <a:p>
            <a:r>
              <a:rPr lang="en-US" altLang="zh-TW" dirty="0" smtClean="0"/>
              <a:t>Title/</a:t>
            </a:r>
            <a:r>
              <a:rPr lang="zh-TW" altLang="en-US" dirty="0" smtClean="0"/>
              <a:t>母片標題</a:t>
            </a:r>
            <a:endParaRPr lang="zh-TW" altLang="en-US" dirty="0"/>
          </a:p>
        </p:txBody>
      </p:sp>
      <p:sp>
        <p:nvSpPr>
          <p:cNvPr id="3" name="內容版面配置區 2"/>
          <p:cNvSpPr>
            <a:spLocks noGrp="1"/>
          </p:cNvSpPr>
          <p:nvPr>
            <p:ph idx="1" hasCustomPrompt="1"/>
          </p:nvPr>
        </p:nvSpPr>
        <p:spPr>
          <a:xfrm>
            <a:off x="457200" y="1071546"/>
            <a:ext cx="8229600" cy="5500726"/>
          </a:xfrm>
        </p:spPr>
        <p:txBody>
          <a:bodyPr/>
          <a:lstStyle>
            <a:lvl1pPr>
              <a:defRPr baseline="0">
                <a:latin typeface="Gill Sans MT" pitchFamily="34" charset="0"/>
                <a:ea typeface="標楷體" pitchFamily="65" charset="-120"/>
              </a:defRPr>
            </a:lvl1pPr>
            <a:lvl2pPr>
              <a:buFont typeface="Wingdings" pitchFamily="2" charset="2"/>
              <a:buChar char=""/>
              <a:defRPr>
                <a:latin typeface="Gill Sans MT" pitchFamily="34" charset="0"/>
                <a:ea typeface="標楷體" pitchFamily="65" charset="-120"/>
              </a:defRPr>
            </a:lvl2pPr>
            <a:lvl3pPr>
              <a:defRPr>
                <a:latin typeface="Gill Sans MT" pitchFamily="34" charset="0"/>
                <a:ea typeface="標楷體" pitchFamily="65" charset="-120"/>
              </a:defRPr>
            </a:lvl3pPr>
            <a:lvl4pPr>
              <a:defRPr>
                <a:latin typeface="Gill Sans MT" pitchFamily="34" charset="0"/>
                <a:ea typeface="標楷體" pitchFamily="65" charset="-120"/>
              </a:defRPr>
            </a:lvl4pPr>
            <a:lvl5pPr>
              <a:defRPr>
                <a:latin typeface="Gill Sans MT" pitchFamily="34" charset="0"/>
                <a:ea typeface="標楷體" pitchFamily="65" charset="-120"/>
              </a:defRPr>
            </a:lvl5pPr>
          </a:lstStyle>
          <a:p>
            <a:pPr lvl="0"/>
            <a:r>
              <a:rPr lang="zh-TW" altLang="en-US" dirty="0" smtClean="0"/>
              <a:t>按一下以編輯母片文字樣式</a:t>
            </a:r>
            <a:r>
              <a:rPr lang="en-US" altLang="zh-TW" dirty="0" smtClean="0"/>
              <a:t>/Level 1</a:t>
            </a:r>
            <a:endParaRPr lang="zh-TW" altLang="en-US" dirty="0" smtClean="0"/>
          </a:p>
          <a:p>
            <a:pPr lvl="1"/>
            <a:r>
              <a:rPr lang="zh-TW" altLang="en-US" dirty="0" smtClean="0"/>
              <a:t>第二層</a:t>
            </a:r>
            <a:r>
              <a:rPr lang="en-US" altLang="zh-TW" dirty="0" smtClean="0"/>
              <a:t>/level 2</a:t>
            </a:r>
            <a:endParaRPr lang="zh-TW" altLang="en-US" dirty="0" smtClean="0"/>
          </a:p>
          <a:p>
            <a:pPr lvl="2"/>
            <a:r>
              <a:rPr lang="zh-TW" altLang="en-US" dirty="0" smtClean="0"/>
              <a:t>第三層</a:t>
            </a:r>
            <a:r>
              <a:rPr lang="en-US" altLang="zh-TW" dirty="0" smtClean="0"/>
              <a:t>/level 3</a:t>
            </a:r>
            <a:endParaRPr lang="zh-TW" altLang="en-US" dirty="0" smtClean="0"/>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a:xfrm>
            <a:off x="-32" y="6572272"/>
            <a:ext cx="2133600" cy="285752"/>
          </a:xfrm>
        </p:spPr>
        <p:txBody>
          <a:bodyPr/>
          <a:lstStyle>
            <a:lvl1pPr>
              <a:defRPr>
                <a:latin typeface="Gill Sans MT" pitchFamily="34" charset="0"/>
              </a:defRPr>
            </a:lvl1pPr>
          </a:lstStyle>
          <a:p>
            <a:fld id="{B3EF1599-C66E-448A-BB56-BF28005D7EAC}" type="datetimeFigureOut">
              <a:rPr lang="zh-TW" altLang="en-US" smtClean="0"/>
              <a:pPr/>
              <a:t>2012/11/5</a:t>
            </a:fld>
            <a:endParaRPr lang="zh-TW" altLang="en-US" dirty="0"/>
          </a:p>
        </p:txBody>
      </p:sp>
      <p:sp>
        <p:nvSpPr>
          <p:cNvPr id="6" name="投影片編號版面配置區 5"/>
          <p:cNvSpPr>
            <a:spLocks noGrp="1"/>
          </p:cNvSpPr>
          <p:nvPr>
            <p:ph type="sldNum" sz="quarter" idx="12"/>
          </p:nvPr>
        </p:nvSpPr>
        <p:spPr>
          <a:xfrm>
            <a:off x="6938994" y="6572272"/>
            <a:ext cx="2133600" cy="285752"/>
          </a:xfrm>
        </p:spPr>
        <p:txBody>
          <a:bodyPr/>
          <a:lstStyle/>
          <a:p>
            <a:fld id="{7FAA8362-D7BF-4823-9C81-233C8F05E67B}" type="slidenum">
              <a:rPr lang="zh-TW" altLang="en-US" smtClean="0"/>
              <a:pPr/>
              <a:t>‹#›</a:t>
            </a:fld>
            <a:endParaRPr lang="zh-TW" altLang="en-US" dirty="0"/>
          </a:p>
        </p:txBody>
      </p:sp>
      <p:pic>
        <p:nvPicPr>
          <p:cNvPr id="1027" name="Picture 3"/>
          <p:cNvPicPr>
            <a:picLocks noChangeAspect="1" noChangeArrowheads="1"/>
          </p:cNvPicPr>
          <p:nvPr userDrawn="1"/>
        </p:nvPicPr>
        <p:blipFill>
          <a:blip r:embed="rId2" cstate="print">
            <a:lum bright="20000" contrast="-7000"/>
          </a:blip>
          <a:srcRect/>
          <a:stretch>
            <a:fillRect/>
          </a:stretch>
        </p:blipFill>
        <p:spPr bwMode="auto">
          <a:xfrm>
            <a:off x="-32" y="5807116"/>
            <a:ext cx="9144032" cy="765156"/>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B3EF1599-C66E-448A-BB56-BF28005D7EAC}" type="datetimeFigureOut">
              <a:rPr lang="zh-TW" altLang="en-US" smtClean="0"/>
              <a:pPr/>
              <a:t>2012/11/5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FAA8362-D7BF-4823-9C81-233C8F05E67B}" type="slidenum">
              <a:rPr lang="zh-TW" altLang="en-US" smtClean="0"/>
              <a:pPr/>
              <a:t>‹#›</a:t>
            </a:fld>
            <a:endParaRPr lang="zh-TW" altLang="en-US"/>
          </a:p>
        </p:txBody>
      </p:sp>
      <p:sp>
        <p:nvSpPr>
          <p:cNvPr id="7" name="矩形 6"/>
          <p:cNvSpPr/>
          <p:nvPr userDrawn="1"/>
        </p:nvSpPr>
        <p:spPr>
          <a:xfrm>
            <a:off x="0" y="0"/>
            <a:ext cx="9144000" cy="288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日期版面配置區 3"/>
          <p:cNvSpPr txBox="1">
            <a:spLocks/>
          </p:cNvSpPr>
          <p:nvPr userDrawn="1"/>
        </p:nvSpPr>
        <p:spPr>
          <a:xfrm>
            <a:off x="457200" y="6356350"/>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fld id="{B3EF1599-C66E-448A-BB56-BF28005D7EAC}" type="datetimeFigureOut">
              <a:rPr kumimoji="0" lang="zh-TW"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2012/11/5</a:t>
            </a:fld>
            <a:endParaRPr kumimoji="0" lang="zh-TW"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投影片編號版面配置區 5"/>
          <p:cNvSpPr txBox="1">
            <a:spLocks/>
          </p:cNvSpPr>
          <p:nvPr userDrawn="1"/>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FAA8362-D7BF-4823-9C81-233C8F05E67B}" type="slidenum">
              <a:rPr kumimoji="0" lang="zh-TW"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矩形 9"/>
          <p:cNvSpPr/>
          <p:nvPr userDrawn="1"/>
        </p:nvSpPr>
        <p:spPr>
          <a:xfrm>
            <a:off x="0" y="6570024"/>
            <a:ext cx="9144000" cy="288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smtClean="0">
                <a:latin typeface="微軟正黑體" pitchFamily="34" charset="-120"/>
                <a:ea typeface="微軟正黑體" pitchFamily="34" charset="-120"/>
              </a:rPr>
              <a:t>國立台灣大學 </a:t>
            </a:r>
            <a:r>
              <a:rPr lang="en-US" altLang="zh-TW" sz="1600" b="0" dirty="0" smtClean="0">
                <a:latin typeface="Gill Sans MT" pitchFamily="34" charset="0"/>
              </a:rPr>
              <a:t>National Taiwan University</a:t>
            </a:r>
            <a:endParaRPr lang="zh-TW" altLang="en-US" sz="1600" b="1" dirty="0">
              <a:latin typeface="微軟正黑體" pitchFamily="34" charset="-120"/>
              <a:ea typeface="微軟正黑體" pitchFamily="34" charset="-120"/>
            </a:endParaRPr>
          </a:p>
        </p:txBody>
      </p:sp>
      <p:pic>
        <p:nvPicPr>
          <p:cNvPr id="11" name="Picture 3"/>
          <p:cNvPicPr>
            <a:picLocks noChangeAspect="1" noChangeArrowheads="1"/>
          </p:cNvPicPr>
          <p:nvPr userDrawn="1"/>
        </p:nvPicPr>
        <p:blipFill>
          <a:blip r:embed="rId2" cstate="print"/>
          <a:srcRect/>
          <a:stretch>
            <a:fillRect/>
          </a:stretch>
        </p:blipFill>
        <p:spPr bwMode="auto">
          <a:xfrm>
            <a:off x="-32" y="5807116"/>
            <a:ext cx="9144032" cy="765156"/>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3EF1599-C66E-448A-BB56-BF28005D7EAC}" type="datetimeFigureOut">
              <a:rPr lang="zh-TW" altLang="en-US" smtClean="0"/>
              <a:pPr/>
              <a:t>2012/11/5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FAA8362-D7BF-4823-9C81-233C8F05E67B}"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3EF1599-C66E-448A-BB56-BF28005D7EAC}" type="datetimeFigureOut">
              <a:rPr lang="zh-TW" altLang="en-US" smtClean="0"/>
              <a:pPr/>
              <a:t>2012/11/5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FAA8362-D7BF-4823-9C81-233C8F05E67B}"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F1599-C66E-448A-BB56-BF28005D7EAC}" type="datetimeFigureOut">
              <a:rPr lang="zh-TW" altLang="en-US" smtClean="0"/>
              <a:pPr/>
              <a:t>2012/11/5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AA8362-D7BF-4823-9C81-233C8F05E67B}"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media/media1.avi"/><Relationship Id="rId5" Type="http://schemas.openxmlformats.org/officeDocument/2006/relationships/image" Target="../media/image36.png"/><Relationship Id="rId4" Type="http://schemas.microsoft.com/office/2007/relationships/media" Target="../media/media1.avi"/></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media/media1.avi"/><Relationship Id="rId5" Type="http://schemas.openxmlformats.org/officeDocument/2006/relationships/image" Target="../media/image36.png"/><Relationship Id="rId4" Type="http://schemas.microsoft.com/office/2007/relationships/media" Target="../media/media1.avi"/></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jpeg"/><Relationship Id="rId7"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0.jpeg"/><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ideo" Target="../media/media2.wmv"/><Relationship Id="rId5" Type="http://schemas.openxmlformats.org/officeDocument/2006/relationships/image" Target="../media/image49.png"/><Relationship Id="rId4" Type="http://schemas.microsoft.com/office/2007/relationships/media" Target="../media/media2.wm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media/media3.AVI"/><Relationship Id="rId5" Type="http://schemas.openxmlformats.org/officeDocument/2006/relationships/image" Target="../media/image50.png"/><Relationship Id="rId4" Type="http://schemas.microsoft.com/office/2007/relationships/media" Target="../media/media3.AVI"/></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ideo" Target="../media/media4.AVI"/><Relationship Id="rId5" Type="http://schemas.openxmlformats.org/officeDocument/2006/relationships/image" Target="../media/image51.png"/><Relationship Id="rId4" Type="http://schemas.microsoft.com/office/2007/relationships/media" Target="../media/media4.AVI"/></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notesSlide" Target="../notesSlides/notesSlide53.xml"/><Relationship Id="rId21" Type="http://schemas.openxmlformats.org/officeDocument/2006/relationships/oleObject" Target="../embeddings/oleObject2.bin"/><Relationship Id="rId7" Type="http://schemas.openxmlformats.org/officeDocument/2006/relationships/image" Target="../media/image69.png"/><Relationship Id="rId12" Type="http://schemas.openxmlformats.org/officeDocument/2006/relationships/image" Target="../media/image74.jpeg"/><Relationship Id="rId17" Type="http://schemas.openxmlformats.org/officeDocument/2006/relationships/image" Target="../media/image79.png"/><Relationship Id="rId2" Type="http://schemas.openxmlformats.org/officeDocument/2006/relationships/slideLayout" Target="../slideLayouts/slideLayout2.xml"/><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vmlDrawing" Target="../drawings/vmlDrawing2.v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4.pn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diagramColors" Target="../diagrams/colors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Layout" Target="../diagrams/layout3.xml"/><Relationship Id="rId5" Type="http://schemas.openxmlformats.org/officeDocument/2006/relationships/diagramQuickStyle" Target="../diagrams/quickStyle2.xml"/><Relationship Id="rId10" Type="http://schemas.openxmlformats.org/officeDocument/2006/relationships/diagramData" Target="../diagrams/data3.xml"/><Relationship Id="rId4" Type="http://schemas.openxmlformats.org/officeDocument/2006/relationships/diagramLayout" Target="../diagrams/layout2.xml"/><Relationship Id="rId9" Type="http://schemas.openxmlformats.org/officeDocument/2006/relationships/image" Target="../media/image4.png"/><Relationship Id="rId14" Type="http://schemas.microsoft.com/office/2007/relationships/diagramDrawing" Target="../diagrams/drawing3.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ideo" Target="../media/media5.wmv"/><Relationship Id="rId5" Type="http://schemas.openxmlformats.org/officeDocument/2006/relationships/image" Target="../media/image92.png"/><Relationship Id="rId4" Type="http://schemas.microsoft.com/office/2007/relationships/media" Target="../media/media5.wmv"/></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251520" y="764704"/>
            <a:ext cx="8712968" cy="2304255"/>
          </a:xfrm>
        </p:spPr>
        <p:txBody>
          <a:bodyPr>
            <a:normAutofit/>
          </a:bodyPr>
          <a:lstStyle/>
          <a:p>
            <a:r>
              <a:rPr lang="en-US" altLang="zh-TW" b="1" dirty="0"/>
              <a:t>3D Cinematography Principles and Their Applications to Stereoscopic Media Processing</a:t>
            </a:r>
            <a:endParaRPr lang="zh-TW" altLang="en-US" b="1" dirty="0">
              <a:latin typeface="Gill Sans MT" pitchFamily="34" charset="0"/>
            </a:endParaRPr>
          </a:p>
        </p:txBody>
      </p:sp>
      <p:sp>
        <p:nvSpPr>
          <p:cNvPr id="5" name="副標題 4"/>
          <p:cNvSpPr>
            <a:spLocks noGrp="1"/>
          </p:cNvSpPr>
          <p:nvPr>
            <p:ph type="subTitle" idx="1"/>
          </p:nvPr>
        </p:nvSpPr>
        <p:spPr>
          <a:xfrm>
            <a:off x="1371600" y="3717032"/>
            <a:ext cx="6400800" cy="2088232"/>
          </a:xfrm>
        </p:spPr>
        <p:txBody>
          <a:bodyPr>
            <a:normAutofit fontScale="85000" lnSpcReduction="20000"/>
          </a:bodyPr>
          <a:lstStyle/>
          <a:p>
            <a:r>
              <a:rPr lang="en-US" altLang="zh-TW" dirty="0"/>
              <a:t>Chun-Wei Liu</a:t>
            </a:r>
            <a:r>
              <a:rPr lang="en-US" altLang="zh-TW"/>
              <a:t>, </a:t>
            </a:r>
            <a:r>
              <a:rPr lang="en-US" altLang="zh-TW" smtClean="0"/>
              <a:t> Tz-Huan</a:t>
            </a:r>
            <a:r>
              <a:rPr lang="en-US" altLang="zh-TW" dirty="0" smtClean="0"/>
              <a:t> </a:t>
            </a:r>
            <a:r>
              <a:rPr lang="en-US" altLang="zh-TW" dirty="0"/>
              <a:t>Huang, </a:t>
            </a:r>
            <a:endParaRPr lang="en-US" altLang="zh-TW" dirty="0" smtClean="0"/>
          </a:p>
          <a:p>
            <a:r>
              <a:rPr lang="en-US" altLang="zh-TW" dirty="0" smtClean="0"/>
              <a:t>Ming-Hsu </a:t>
            </a:r>
            <a:r>
              <a:rPr lang="en-US" altLang="zh-TW" dirty="0"/>
              <a:t>Chang, Ken-Yi Lee, </a:t>
            </a:r>
            <a:endParaRPr lang="en-US" altLang="zh-TW" dirty="0" smtClean="0"/>
          </a:p>
          <a:p>
            <a:r>
              <a:rPr lang="en-US" altLang="zh-TW" dirty="0" smtClean="0"/>
              <a:t>Chia-Kai Liang, </a:t>
            </a:r>
            <a:r>
              <a:rPr lang="en-US" altLang="zh-TW" dirty="0"/>
              <a:t>and Yung-Yu </a:t>
            </a:r>
            <a:r>
              <a:rPr lang="en-US" altLang="zh-TW" dirty="0" smtClean="0"/>
              <a:t>Chuang</a:t>
            </a:r>
          </a:p>
          <a:p>
            <a:endParaRPr lang="en-US" altLang="zh-TW" dirty="0"/>
          </a:p>
          <a:p>
            <a:r>
              <a:rPr lang="en-US" altLang="zh-TW" dirty="0"/>
              <a:t>National Taiwan University and </a:t>
            </a:r>
            <a:r>
              <a:rPr lang="en-US" altLang="zh-TW" dirty="0" err="1"/>
              <a:t>Lytro</a:t>
            </a:r>
            <a:r>
              <a:rPr lang="en-US" altLang="zh-TW" dirty="0"/>
              <a:t>, Inc</a:t>
            </a:r>
            <a:r>
              <a:rPr lang="en-US" altLang="zh-TW" dirty="0" smtClean="0"/>
              <a:t>.</a:t>
            </a:r>
            <a:endParaRPr lang="en-US" altLang="zh-TW"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Binocular disparity</a:t>
            </a:r>
            <a:endParaRPr lang="zh-TW" altLang="en-US" dirty="0"/>
          </a:p>
        </p:txBody>
      </p:sp>
      <p:pic>
        <p:nvPicPr>
          <p:cNvPr id="6" name="Picture 2" descr="D:\research\workshop summary results\1_108_p_maxL800\1_108_p_maxL800_l.png"/>
          <p:cNvPicPr>
            <a:picLocks noChangeAspect="1" noChangeArrowheads="1"/>
          </p:cNvPicPr>
          <p:nvPr/>
        </p:nvPicPr>
        <p:blipFill>
          <a:blip r:embed="rId3" cstate="print"/>
          <a:srcRect/>
          <a:stretch>
            <a:fillRect/>
          </a:stretch>
        </p:blipFill>
        <p:spPr bwMode="auto">
          <a:xfrm>
            <a:off x="467544" y="1764105"/>
            <a:ext cx="4017435" cy="2952328"/>
          </a:xfrm>
          <a:prstGeom prst="rect">
            <a:avLst/>
          </a:prstGeom>
          <a:noFill/>
          <a:ln w="9525">
            <a:noFill/>
            <a:miter lim="800000"/>
            <a:headEnd/>
            <a:tailEnd/>
          </a:ln>
        </p:spPr>
      </p:pic>
      <p:pic>
        <p:nvPicPr>
          <p:cNvPr id="7" name="Picture 3" descr="D:\research\workshop summary results\1_108_p_maxL800\1_108_p_maxL800_r.png"/>
          <p:cNvPicPr>
            <a:picLocks noChangeAspect="1" noChangeArrowheads="1"/>
          </p:cNvPicPr>
          <p:nvPr/>
        </p:nvPicPr>
        <p:blipFill>
          <a:blip r:embed="rId4" cstate="print"/>
          <a:srcRect/>
          <a:stretch>
            <a:fillRect/>
          </a:stretch>
        </p:blipFill>
        <p:spPr bwMode="auto">
          <a:xfrm>
            <a:off x="4659021" y="1764105"/>
            <a:ext cx="4017435" cy="2952328"/>
          </a:xfrm>
          <a:prstGeom prst="rect">
            <a:avLst/>
          </a:prstGeom>
          <a:noFill/>
          <a:ln w="9525">
            <a:noFill/>
            <a:miter lim="800000"/>
            <a:headEnd/>
            <a:tailEnd/>
          </a:ln>
        </p:spPr>
      </p:pic>
      <p:sp>
        <p:nvSpPr>
          <p:cNvPr id="8" name="文字方塊 6"/>
          <p:cNvSpPr txBox="1">
            <a:spLocks noChangeArrowheads="1"/>
          </p:cNvSpPr>
          <p:nvPr/>
        </p:nvSpPr>
        <p:spPr bwMode="auto">
          <a:xfrm>
            <a:off x="1537029" y="4788441"/>
            <a:ext cx="1878463" cy="646331"/>
          </a:xfrm>
          <a:prstGeom prst="rect">
            <a:avLst/>
          </a:prstGeom>
          <a:noFill/>
          <a:ln w="9525">
            <a:noFill/>
            <a:miter lim="800000"/>
            <a:headEnd/>
            <a:tailEnd/>
          </a:ln>
        </p:spPr>
        <p:txBody>
          <a:bodyPr wrap="none">
            <a:spAutoFit/>
          </a:bodyPr>
          <a:lstStyle/>
          <a:p>
            <a:r>
              <a:rPr lang="en-US" altLang="zh-TW" sz="3600" dirty="0">
                <a:latin typeface="Gill Sans MT" pitchFamily="34" charset="0"/>
              </a:rPr>
              <a:t>L</a:t>
            </a:r>
            <a:r>
              <a:rPr lang="en-US" altLang="zh-TW" sz="3600" dirty="0" smtClean="0">
                <a:latin typeface="Gill Sans MT" pitchFamily="34" charset="0"/>
              </a:rPr>
              <a:t>eft </a:t>
            </a:r>
            <a:r>
              <a:rPr lang="en-US" altLang="zh-TW" sz="3600" dirty="0">
                <a:latin typeface="Gill Sans MT" pitchFamily="34" charset="0"/>
              </a:rPr>
              <a:t>view</a:t>
            </a:r>
            <a:endParaRPr lang="zh-TW" altLang="en-US" sz="3600" dirty="0">
              <a:latin typeface="Gill Sans MT" pitchFamily="34" charset="0"/>
            </a:endParaRPr>
          </a:p>
        </p:txBody>
      </p:sp>
      <p:sp>
        <p:nvSpPr>
          <p:cNvPr id="9" name="文字方塊 7"/>
          <p:cNvSpPr txBox="1">
            <a:spLocks noChangeArrowheads="1"/>
          </p:cNvSpPr>
          <p:nvPr/>
        </p:nvSpPr>
        <p:spPr bwMode="auto">
          <a:xfrm>
            <a:off x="5605876" y="4791522"/>
            <a:ext cx="2123723" cy="646331"/>
          </a:xfrm>
          <a:prstGeom prst="rect">
            <a:avLst/>
          </a:prstGeom>
          <a:noFill/>
          <a:ln w="9525">
            <a:noFill/>
            <a:miter lim="800000"/>
            <a:headEnd/>
            <a:tailEnd/>
          </a:ln>
        </p:spPr>
        <p:txBody>
          <a:bodyPr wrap="none">
            <a:spAutoFit/>
          </a:bodyPr>
          <a:lstStyle/>
          <a:p>
            <a:r>
              <a:rPr lang="en-US" altLang="zh-TW" sz="3600" dirty="0" smtClean="0">
                <a:latin typeface="Gill Sans MT" pitchFamily="34" charset="0"/>
              </a:rPr>
              <a:t>Right </a:t>
            </a:r>
            <a:r>
              <a:rPr lang="en-US" altLang="zh-TW" sz="3600" dirty="0">
                <a:latin typeface="Gill Sans MT" pitchFamily="34" charset="0"/>
              </a:rPr>
              <a:t>view</a:t>
            </a:r>
            <a:endParaRPr lang="zh-TW" altLang="en-US" sz="3600" dirty="0">
              <a:latin typeface="Gill Sans MT" pitchFamily="34" charset="0"/>
            </a:endParaRPr>
          </a:p>
        </p:txBody>
      </p:sp>
    </p:spTree>
    <p:extLst>
      <p:ext uri="{BB962C8B-B14F-4D97-AF65-F5344CB8AC3E}">
        <p14:creationId xmlns:p14="http://schemas.microsoft.com/office/powerpoint/2010/main" xmlns="" val="2927184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Binocular disparity</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Picture 2" descr="D:\research\workshop summary results\1_108_p_maxL800\1_108_p_maxL800_l.png"/>
          <p:cNvPicPr>
            <a:picLocks noChangeAspect="1" noChangeArrowheads="1"/>
          </p:cNvPicPr>
          <p:nvPr/>
        </p:nvPicPr>
        <p:blipFill>
          <a:blip r:embed="rId3" cstate="print"/>
          <a:srcRect/>
          <a:stretch>
            <a:fillRect/>
          </a:stretch>
        </p:blipFill>
        <p:spPr bwMode="auto">
          <a:xfrm>
            <a:off x="990550" y="1170000"/>
            <a:ext cx="7181850" cy="5276850"/>
          </a:xfrm>
          <a:prstGeom prst="rect">
            <a:avLst/>
          </a:prstGeom>
          <a:noFill/>
          <a:ln w="9525">
            <a:noFill/>
            <a:miter lim="800000"/>
            <a:headEnd/>
            <a:tailEnd/>
          </a:ln>
        </p:spPr>
      </p:pic>
      <p:pic>
        <p:nvPicPr>
          <p:cNvPr id="5" name="Picture 3" descr="D:\research\workshop summary results\1_108_p_maxL800\1_108_p_maxL800_r.png"/>
          <p:cNvPicPr>
            <a:picLocks noChangeAspect="1" noChangeArrowheads="1"/>
          </p:cNvPicPr>
          <p:nvPr/>
        </p:nvPicPr>
        <p:blipFill>
          <a:blip r:embed="rId4" cstate="print"/>
          <a:srcRect/>
          <a:stretch>
            <a:fillRect/>
          </a:stretch>
        </p:blipFill>
        <p:spPr bwMode="auto">
          <a:xfrm>
            <a:off x="990000" y="1170000"/>
            <a:ext cx="7181850" cy="5276850"/>
          </a:xfrm>
          <a:prstGeom prst="rect">
            <a:avLst/>
          </a:prstGeom>
          <a:noFill/>
          <a:ln w="9525">
            <a:noFill/>
            <a:miter lim="800000"/>
            <a:headEnd/>
            <a:tailEnd/>
          </a:ln>
        </p:spPr>
      </p:pic>
    </p:spTree>
    <p:extLst>
      <p:ext uri="{BB962C8B-B14F-4D97-AF65-F5344CB8AC3E}">
        <p14:creationId xmlns:p14="http://schemas.microsoft.com/office/powerpoint/2010/main" xmlns="" val="1866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Binocular disparity</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a:blip r:embed="rId3" cstate="print"/>
          <a:srcRect/>
          <a:stretch>
            <a:fillRect/>
          </a:stretch>
        </p:blipFill>
        <p:spPr bwMode="auto">
          <a:xfrm>
            <a:off x="990000" y="1170000"/>
            <a:ext cx="7200900" cy="5295900"/>
          </a:xfrm>
          <a:prstGeom prst="rect">
            <a:avLst/>
          </a:prstGeom>
          <a:noFill/>
          <a:ln w="9525">
            <a:noFill/>
            <a:miter lim="800000"/>
            <a:headEnd/>
            <a:tailEnd/>
          </a:ln>
        </p:spPr>
      </p:pic>
      <p:grpSp>
        <p:nvGrpSpPr>
          <p:cNvPr id="11" name="群組 10"/>
          <p:cNvGrpSpPr/>
          <p:nvPr/>
        </p:nvGrpSpPr>
        <p:grpSpPr>
          <a:xfrm>
            <a:off x="1331640" y="2636912"/>
            <a:ext cx="759261" cy="160949"/>
            <a:chOff x="1331640" y="2636912"/>
            <a:chExt cx="759261" cy="160949"/>
          </a:xfrm>
        </p:grpSpPr>
        <p:cxnSp>
          <p:nvCxnSpPr>
            <p:cNvPr id="8" name="直線接點 7"/>
            <p:cNvCxnSpPr/>
            <p:nvPr/>
          </p:nvCxnSpPr>
          <p:spPr>
            <a:xfrm>
              <a:off x="1403648" y="2708920"/>
              <a:ext cx="5760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橢圓 8"/>
            <p:cNvSpPr/>
            <p:nvPr/>
          </p:nvSpPr>
          <p:spPr>
            <a:xfrm>
              <a:off x="1331640" y="263691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1946885" y="2653845"/>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2" name="群組 21"/>
          <p:cNvGrpSpPr/>
          <p:nvPr/>
        </p:nvGrpSpPr>
        <p:grpSpPr>
          <a:xfrm>
            <a:off x="5796136" y="2924944"/>
            <a:ext cx="471229" cy="160949"/>
            <a:chOff x="5796136" y="2924944"/>
            <a:chExt cx="471229" cy="160949"/>
          </a:xfrm>
        </p:grpSpPr>
        <p:cxnSp>
          <p:nvCxnSpPr>
            <p:cNvPr id="14" name="直線接點 13"/>
            <p:cNvCxnSpPr/>
            <p:nvPr/>
          </p:nvCxnSpPr>
          <p:spPr>
            <a:xfrm>
              <a:off x="5868144" y="2996952"/>
              <a:ext cx="28803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橢圓 14"/>
            <p:cNvSpPr/>
            <p:nvPr/>
          </p:nvSpPr>
          <p:spPr>
            <a:xfrm>
              <a:off x="5796136" y="2924944"/>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6123349" y="2941877"/>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3" name="群組 22"/>
          <p:cNvGrpSpPr/>
          <p:nvPr/>
        </p:nvGrpSpPr>
        <p:grpSpPr>
          <a:xfrm>
            <a:off x="7164288" y="2132856"/>
            <a:ext cx="255205" cy="160949"/>
            <a:chOff x="7164288" y="2132856"/>
            <a:chExt cx="255205" cy="160949"/>
          </a:xfrm>
        </p:grpSpPr>
        <p:sp>
          <p:nvSpPr>
            <p:cNvPr id="20" name="橢圓 19"/>
            <p:cNvSpPr/>
            <p:nvPr/>
          </p:nvSpPr>
          <p:spPr>
            <a:xfrm>
              <a:off x="7164288" y="213285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p:cNvSpPr/>
            <p:nvPr/>
          </p:nvSpPr>
          <p:spPr>
            <a:xfrm>
              <a:off x="7275477" y="2149789"/>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xmlns="" val="297792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Accommodation and </a:t>
            </a:r>
            <a:r>
              <a:rPr lang="en-US" altLang="zh-TW" dirty="0" err="1" smtClean="0"/>
              <a:t>vergence</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4" name="Picture 2"/>
          <p:cNvPicPr>
            <a:picLocks noChangeAspect="1" noChangeArrowheads="1"/>
          </p:cNvPicPr>
          <p:nvPr/>
        </p:nvPicPr>
        <p:blipFill>
          <a:blip r:embed="rId3" cstate="print"/>
          <a:srcRect/>
          <a:stretch>
            <a:fillRect/>
          </a:stretch>
        </p:blipFill>
        <p:spPr bwMode="auto">
          <a:xfrm>
            <a:off x="250825" y="1887066"/>
            <a:ext cx="4010025" cy="2705100"/>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4284663" y="1938511"/>
            <a:ext cx="4581525" cy="2714625"/>
          </a:xfrm>
          <a:prstGeom prst="rect">
            <a:avLst/>
          </a:prstGeom>
          <a:noFill/>
          <a:ln w="9525">
            <a:noFill/>
            <a:miter lim="800000"/>
            <a:headEnd/>
            <a:tailEnd/>
          </a:ln>
        </p:spPr>
      </p:pic>
      <p:sp>
        <p:nvSpPr>
          <p:cNvPr id="6" name="文字方塊 5"/>
          <p:cNvSpPr txBox="1"/>
          <p:nvPr/>
        </p:nvSpPr>
        <p:spPr>
          <a:xfrm>
            <a:off x="1049425" y="4911253"/>
            <a:ext cx="2208040" cy="646331"/>
          </a:xfrm>
          <a:prstGeom prst="rect">
            <a:avLst/>
          </a:prstGeom>
          <a:noFill/>
        </p:spPr>
        <p:txBody>
          <a:bodyPr wrap="none">
            <a:spAutoFit/>
          </a:bodyPr>
          <a:lstStyle/>
          <a:p>
            <a:pPr algn="ctr">
              <a:defRPr/>
            </a:pPr>
            <a:r>
              <a:rPr lang="en-US" altLang="zh-TW" sz="3600" dirty="0">
                <a:latin typeface="Gill Sans MT" pitchFamily="34" charset="0"/>
                <a:ea typeface="新細明體" pitchFamily="18" charset="-120"/>
              </a:rPr>
              <a:t>R</a:t>
            </a:r>
            <a:r>
              <a:rPr lang="en-US" altLang="zh-TW" sz="3600" dirty="0" smtClean="0">
                <a:latin typeface="Gill Sans MT" pitchFamily="34" charset="0"/>
                <a:ea typeface="新細明體" pitchFamily="18" charset="-120"/>
              </a:rPr>
              <a:t>eal </a:t>
            </a:r>
            <a:r>
              <a:rPr lang="en-US" altLang="zh-TW" sz="3600" dirty="0">
                <a:latin typeface="Gill Sans MT" pitchFamily="34" charset="0"/>
                <a:ea typeface="新細明體" pitchFamily="18" charset="-120"/>
              </a:rPr>
              <a:t>world</a:t>
            </a:r>
            <a:endParaRPr lang="zh-TW" altLang="en-US" sz="3600" dirty="0">
              <a:latin typeface="Gill Sans MT" pitchFamily="34" charset="0"/>
              <a:ea typeface="新細明體" pitchFamily="18" charset="-120"/>
            </a:endParaRPr>
          </a:p>
        </p:txBody>
      </p:sp>
      <p:sp>
        <p:nvSpPr>
          <p:cNvPr id="7" name="文字方塊 6"/>
          <p:cNvSpPr txBox="1"/>
          <p:nvPr/>
        </p:nvSpPr>
        <p:spPr>
          <a:xfrm>
            <a:off x="4411634" y="4911253"/>
            <a:ext cx="4122796" cy="646331"/>
          </a:xfrm>
          <a:prstGeom prst="rect">
            <a:avLst/>
          </a:prstGeom>
          <a:noFill/>
        </p:spPr>
        <p:txBody>
          <a:bodyPr wrap="none">
            <a:spAutoFit/>
          </a:bodyPr>
          <a:lstStyle/>
          <a:p>
            <a:pPr algn="ctr">
              <a:defRPr/>
            </a:pPr>
            <a:r>
              <a:rPr lang="en-US" altLang="zh-TW" sz="3600" dirty="0">
                <a:latin typeface="Gill Sans MT" pitchFamily="34" charset="0"/>
                <a:ea typeface="新細明體" pitchFamily="18" charset="-120"/>
              </a:rPr>
              <a:t>S</a:t>
            </a:r>
            <a:r>
              <a:rPr lang="en-US" altLang="zh-TW" sz="3600" dirty="0" smtClean="0">
                <a:latin typeface="Gill Sans MT" pitchFamily="34" charset="0"/>
                <a:ea typeface="新細明體" pitchFamily="18" charset="-120"/>
              </a:rPr>
              <a:t>tereoscopic </a:t>
            </a:r>
            <a:r>
              <a:rPr lang="en-US" altLang="zh-TW" sz="3600" dirty="0">
                <a:latin typeface="Gill Sans MT" pitchFamily="34" charset="0"/>
                <a:ea typeface="新細明體" pitchFamily="18" charset="-120"/>
              </a:rPr>
              <a:t>displays</a:t>
            </a:r>
            <a:endParaRPr lang="zh-TW" altLang="en-US" sz="3600" dirty="0">
              <a:latin typeface="Gill Sans MT" pitchFamily="34" charset="0"/>
              <a:ea typeface="新細明體" pitchFamily="18" charset="-120"/>
            </a:endParaRPr>
          </a:p>
        </p:txBody>
      </p:sp>
    </p:spTree>
    <p:extLst>
      <p:ext uri="{BB962C8B-B14F-4D97-AF65-F5344CB8AC3E}">
        <p14:creationId xmlns:p14="http://schemas.microsoft.com/office/powerpoint/2010/main" xmlns="" val="1196240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3D cinematography </a:t>
            </a:r>
            <a:r>
              <a:rPr lang="en-US" altLang="zh-TW" dirty="0" smtClean="0"/>
              <a:t>principles</a:t>
            </a:r>
            <a:endParaRPr lang="zh-TW" altLang="en-US" dirty="0"/>
          </a:p>
        </p:txBody>
      </p:sp>
      <p:sp>
        <p:nvSpPr>
          <p:cNvPr id="3" name="內容版面配置區 2"/>
          <p:cNvSpPr>
            <a:spLocks noGrp="1"/>
          </p:cNvSpPr>
          <p:nvPr>
            <p:ph idx="1"/>
          </p:nvPr>
        </p:nvSpPr>
        <p:spPr/>
        <p:txBody>
          <a:bodyPr/>
          <a:lstStyle/>
          <a:p>
            <a:pPr marL="514350" indent="-514350">
              <a:buFont typeface="+mj-lt"/>
              <a:buAutoNum type="arabicPeriod"/>
            </a:pPr>
            <a:r>
              <a:rPr lang="en-US" altLang="zh-TW" dirty="0" smtClean="0"/>
              <a:t>Maintain coordination between views.</a:t>
            </a:r>
          </a:p>
          <a:p>
            <a:pPr marL="514350" indent="-514350">
              <a:buFont typeface="+mj-lt"/>
              <a:buAutoNum type="arabicPeriod"/>
            </a:pPr>
            <a:r>
              <a:rPr lang="en-US" altLang="zh-TW" dirty="0" smtClean="0"/>
              <a:t>Have a continuous depth chart.</a:t>
            </a:r>
          </a:p>
          <a:p>
            <a:pPr marL="514350" indent="-514350">
              <a:buFont typeface="+mj-lt"/>
              <a:buAutoNum type="arabicPeriod"/>
            </a:pPr>
            <a:r>
              <a:rPr lang="en-US" altLang="zh-TW" dirty="0" smtClean="0"/>
              <a:t>Place rest areas between strong 3D shots.</a:t>
            </a:r>
          </a:p>
          <a:p>
            <a:pPr marL="514350" indent="-514350">
              <a:buFont typeface="+mj-lt"/>
              <a:buAutoNum type="arabicPeriod"/>
            </a:pPr>
            <a:r>
              <a:rPr lang="en-US" altLang="zh-TW" dirty="0" smtClean="0"/>
              <a:t>Use a shallow depth of field for shots with excessive depth brackets.</a:t>
            </a:r>
          </a:p>
          <a:p>
            <a:pPr marL="514350" indent="-514350">
              <a:buFont typeface="+mj-lt"/>
              <a:buAutoNum type="arabicPeriod"/>
            </a:pPr>
            <a:r>
              <a:rPr lang="en-US" altLang="zh-TW" dirty="0" smtClean="0"/>
              <a:t>Be careful about the stereoscopic window.</a:t>
            </a:r>
            <a:endParaRPr lang="zh-TW" altLang="en-US" dirty="0"/>
          </a:p>
        </p:txBody>
      </p:sp>
    </p:spTree>
    <p:extLst>
      <p:ext uri="{BB962C8B-B14F-4D97-AF65-F5344CB8AC3E}">
        <p14:creationId xmlns:p14="http://schemas.microsoft.com/office/powerpoint/2010/main" xmlns="" val="2588111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0" y="0"/>
            <a:ext cx="9144000" cy="1052736"/>
          </a:xfrm>
        </p:spPr>
        <p:txBody>
          <a:bodyPr>
            <a:normAutofit/>
          </a:bodyPr>
          <a:lstStyle/>
          <a:p>
            <a:r>
              <a:rPr lang="en-US" altLang="zh-TW" dirty="0" smtClean="0"/>
              <a:t>1. Maintain </a:t>
            </a:r>
            <a:r>
              <a:rPr lang="en-US" altLang="zh-TW" dirty="0"/>
              <a:t>coordination </a:t>
            </a:r>
            <a:r>
              <a:rPr lang="en-US" altLang="zh-TW" dirty="0" smtClean="0"/>
              <a:t>between views</a:t>
            </a:r>
            <a:endParaRPr lang="zh-TW" altLang="en-US" dirty="0" smtClean="0"/>
          </a:p>
        </p:txBody>
      </p:sp>
      <p:pic>
        <p:nvPicPr>
          <p:cNvPr id="21507" name="Picture 3"/>
          <p:cNvPicPr>
            <a:picLocks noGrp="1" noChangeAspect="1" noChangeArrowheads="1"/>
          </p:cNvPicPr>
          <p:nvPr>
            <p:ph idx="1"/>
          </p:nvPr>
        </p:nvPicPr>
        <p:blipFill>
          <a:blip r:embed="rId3" cstate="print"/>
          <a:srcRect/>
          <a:stretch>
            <a:fillRect/>
          </a:stretch>
        </p:blipFill>
        <p:spPr>
          <a:xfrm>
            <a:off x="-108520" y="1621323"/>
            <a:ext cx="7014109" cy="2455749"/>
          </a:xfrm>
          <a:noFill/>
        </p:spPr>
      </p:pic>
      <p:sp>
        <p:nvSpPr>
          <p:cNvPr id="7" name="文字方塊 6"/>
          <p:cNvSpPr txBox="1"/>
          <p:nvPr/>
        </p:nvSpPr>
        <p:spPr>
          <a:xfrm>
            <a:off x="106015" y="4092604"/>
            <a:ext cx="1374159" cy="954107"/>
          </a:xfrm>
          <a:prstGeom prst="rect">
            <a:avLst/>
          </a:prstGeom>
          <a:noFill/>
        </p:spPr>
        <p:txBody>
          <a:bodyPr wrap="none">
            <a:spAutoFit/>
          </a:bodyPr>
          <a:lstStyle/>
          <a:p>
            <a:pPr algn="ctr">
              <a:defRPr/>
            </a:pPr>
            <a:r>
              <a:rPr lang="en-US" altLang="zh-TW" sz="2800" dirty="0">
                <a:latin typeface="Gill Sans MT"/>
                <a:ea typeface="新細明體" pitchFamily="18" charset="-120"/>
              </a:rPr>
              <a:t>V</a:t>
            </a:r>
            <a:r>
              <a:rPr lang="en-US" altLang="zh-TW" sz="2800" dirty="0" smtClean="0">
                <a:latin typeface="Gill Sans MT"/>
                <a:ea typeface="新細明體" pitchFamily="18" charset="-120"/>
              </a:rPr>
              <a:t>ertical </a:t>
            </a:r>
            <a:endParaRPr lang="en-US" altLang="zh-TW" sz="2800" dirty="0">
              <a:latin typeface="Gill Sans MT"/>
              <a:ea typeface="新細明體" pitchFamily="18" charset="-120"/>
            </a:endParaRPr>
          </a:p>
          <a:p>
            <a:pPr algn="ctr">
              <a:defRPr/>
            </a:pPr>
            <a:r>
              <a:rPr lang="en-US" altLang="zh-TW" sz="2800" dirty="0">
                <a:latin typeface="Gill Sans MT"/>
                <a:ea typeface="新細明體" pitchFamily="18" charset="-120"/>
              </a:rPr>
              <a:t>shift</a:t>
            </a:r>
            <a:endParaRPr lang="zh-TW" altLang="en-US" sz="2800" dirty="0">
              <a:latin typeface="Gill Sans MT"/>
              <a:ea typeface="新細明體" pitchFamily="18" charset="-120"/>
            </a:endParaRPr>
          </a:p>
        </p:txBody>
      </p:sp>
      <p:sp>
        <p:nvSpPr>
          <p:cNvPr id="8" name="文字方塊 7"/>
          <p:cNvSpPr txBox="1"/>
          <p:nvPr/>
        </p:nvSpPr>
        <p:spPr>
          <a:xfrm>
            <a:off x="1679683" y="4092604"/>
            <a:ext cx="1608646" cy="954107"/>
          </a:xfrm>
          <a:prstGeom prst="rect">
            <a:avLst/>
          </a:prstGeom>
          <a:noFill/>
        </p:spPr>
        <p:txBody>
          <a:bodyPr wrap="none">
            <a:spAutoFit/>
          </a:bodyPr>
          <a:lstStyle/>
          <a:p>
            <a:pPr algn="ctr">
              <a:defRPr/>
            </a:pPr>
            <a:r>
              <a:rPr lang="en-US" altLang="zh-TW" sz="2800" dirty="0" smtClean="0">
                <a:latin typeface="Gill Sans MT"/>
                <a:ea typeface="新細明體" pitchFamily="18" charset="-120"/>
              </a:rPr>
              <a:t>Size</a:t>
            </a:r>
            <a:endParaRPr lang="en-US" altLang="zh-TW" sz="2800" dirty="0">
              <a:latin typeface="Gill Sans MT"/>
              <a:ea typeface="新細明體" pitchFamily="18" charset="-120"/>
            </a:endParaRPr>
          </a:p>
          <a:p>
            <a:pPr algn="ctr">
              <a:defRPr/>
            </a:pPr>
            <a:r>
              <a:rPr lang="en-US" altLang="zh-TW" sz="2800" dirty="0">
                <a:latin typeface="Gill Sans MT"/>
                <a:ea typeface="新細明體" pitchFamily="18" charset="-120"/>
              </a:rPr>
              <a:t>difference</a:t>
            </a:r>
          </a:p>
        </p:txBody>
      </p:sp>
      <p:sp>
        <p:nvSpPr>
          <p:cNvPr id="9" name="文字方塊 8"/>
          <p:cNvSpPr txBox="1"/>
          <p:nvPr/>
        </p:nvSpPr>
        <p:spPr>
          <a:xfrm>
            <a:off x="3484246" y="4092604"/>
            <a:ext cx="1716304" cy="954107"/>
          </a:xfrm>
          <a:prstGeom prst="rect">
            <a:avLst/>
          </a:prstGeom>
          <a:noFill/>
        </p:spPr>
        <p:txBody>
          <a:bodyPr wrap="none">
            <a:spAutoFit/>
          </a:bodyPr>
          <a:lstStyle/>
          <a:p>
            <a:pPr algn="ctr">
              <a:defRPr/>
            </a:pPr>
            <a:r>
              <a:rPr lang="en-US" altLang="zh-TW" sz="2800" dirty="0" smtClean="0">
                <a:latin typeface="Gill Sans MT"/>
                <a:ea typeface="新細明體" pitchFamily="18" charset="-120"/>
              </a:rPr>
              <a:t>Distortion</a:t>
            </a:r>
            <a:endParaRPr lang="en-US" altLang="zh-TW" sz="2800" dirty="0">
              <a:latin typeface="Gill Sans MT"/>
              <a:ea typeface="新細明體" pitchFamily="18" charset="-120"/>
            </a:endParaRPr>
          </a:p>
          <a:p>
            <a:pPr algn="ctr">
              <a:defRPr/>
            </a:pPr>
            <a:r>
              <a:rPr lang="en-US" altLang="zh-TW" sz="2800" dirty="0">
                <a:latin typeface="Gill Sans MT"/>
                <a:ea typeface="新細明體" pitchFamily="18" charset="-120"/>
              </a:rPr>
              <a:t>difference</a:t>
            </a:r>
          </a:p>
        </p:txBody>
      </p:sp>
      <p:sp>
        <p:nvSpPr>
          <p:cNvPr id="10" name="文字方塊 9"/>
          <p:cNvSpPr txBox="1"/>
          <p:nvPr/>
        </p:nvSpPr>
        <p:spPr>
          <a:xfrm>
            <a:off x="5352255" y="4308047"/>
            <a:ext cx="1504771" cy="523220"/>
          </a:xfrm>
          <a:prstGeom prst="rect">
            <a:avLst/>
          </a:prstGeom>
          <a:noFill/>
        </p:spPr>
        <p:txBody>
          <a:bodyPr wrap="none">
            <a:spAutoFit/>
          </a:bodyPr>
          <a:lstStyle/>
          <a:p>
            <a:pPr algn="ctr">
              <a:defRPr/>
            </a:pPr>
            <a:r>
              <a:rPr lang="en-US" altLang="zh-TW" sz="2800" dirty="0" smtClean="0">
                <a:latin typeface="Gill Sans MT"/>
                <a:ea typeface="新細明體" pitchFamily="18" charset="-120"/>
              </a:rPr>
              <a:t>Diverged</a:t>
            </a:r>
            <a:endParaRPr lang="en-US" altLang="zh-TW" sz="2800" dirty="0">
              <a:latin typeface="Gill Sans MT"/>
              <a:ea typeface="新細明體" pitchFamily="18" charset="-120"/>
            </a:endParaRPr>
          </a:p>
        </p:txBody>
      </p:sp>
      <p:sp>
        <p:nvSpPr>
          <p:cNvPr id="4" name="文字方塊 3"/>
          <p:cNvSpPr txBox="1"/>
          <p:nvPr/>
        </p:nvSpPr>
        <p:spPr>
          <a:xfrm>
            <a:off x="2038466" y="4769857"/>
            <a:ext cx="1050288" cy="1323439"/>
          </a:xfrm>
          <a:prstGeom prst="rect">
            <a:avLst/>
          </a:prstGeom>
          <a:noFill/>
        </p:spPr>
        <p:txBody>
          <a:bodyPr wrap="none" rtlCol="0">
            <a:spAutoFit/>
          </a:bodyPr>
          <a:lstStyle/>
          <a:p>
            <a:r>
              <a:rPr lang="zh-TW" altLang="en-US" sz="8000" dirty="0">
                <a:solidFill>
                  <a:srgbClr val="FF0000"/>
                </a:solidFill>
                <a:sym typeface="Wingdings"/>
              </a:rPr>
              <a:t></a:t>
            </a:r>
            <a:endParaRPr lang="zh-TW" altLang="en-US" sz="8000" dirty="0">
              <a:solidFill>
                <a:srgbClr val="FF0000"/>
              </a:solidFill>
            </a:endParaRPr>
          </a:p>
        </p:txBody>
      </p:sp>
      <p:sp>
        <p:nvSpPr>
          <p:cNvPr id="11" name="文字方塊 10"/>
          <p:cNvSpPr txBox="1"/>
          <p:nvPr/>
        </p:nvSpPr>
        <p:spPr>
          <a:xfrm>
            <a:off x="267951" y="4769857"/>
            <a:ext cx="1050288" cy="1323439"/>
          </a:xfrm>
          <a:prstGeom prst="rect">
            <a:avLst/>
          </a:prstGeom>
          <a:noFill/>
        </p:spPr>
        <p:txBody>
          <a:bodyPr wrap="none" rtlCol="0">
            <a:spAutoFit/>
          </a:bodyPr>
          <a:lstStyle/>
          <a:p>
            <a:r>
              <a:rPr lang="zh-TW" altLang="en-US" sz="8000" dirty="0">
                <a:solidFill>
                  <a:srgbClr val="FF0000"/>
                </a:solidFill>
                <a:sym typeface="Wingdings"/>
              </a:rPr>
              <a:t></a:t>
            </a:r>
            <a:endParaRPr lang="zh-TW" altLang="en-US" sz="8000" dirty="0">
              <a:solidFill>
                <a:srgbClr val="FF0000"/>
              </a:solidFill>
            </a:endParaRPr>
          </a:p>
        </p:txBody>
      </p:sp>
      <p:sp>
        <p:nvSpPr>
          <p:cNvPr id="12" name="文字方塊 11"/>
          <p:cNvSpPr txBox="1"/>
          <p:nvPr/>
        </p:nvSpPr>
        <p:spPr>
          <a:xfrm>
            <a:off x="3808981" y="4769857"/>
            <a:ext cx="1050288" cy="1323439"/>
          </a:xfrm>
          <a:prstGeom prst="rect">
            <a:avLst/>
          </a:prstGeom>
          <a:noFill/>
        </p:spPr>
        <p:txBody>
          <a:bodyPr wrap="none" rtlCol="0">
            <a:spAutoFit/>
          </a:bodyPr>
          <a:lstStyle/>
          <a:p>
            <a:r>
              <a:rPr lang="zh-TW" altLang="en-US" sz="8000" dirty="0">
                <a:solidFill>
                  <a:srgbClr val="FF0000"/>
                </a:solidFill>
                <a:sym typeface="Wingdings"/>
              </a:rPr>
              <a:t></a:t>
            </a:r>
            <a:endParaRPr lang="zh-TW" altLang="en-US" sz="8000" dirty="0">
              <a:solidFill>
                <a:srgbClr val="FF0000"/>
              </a:solidFill>
            </a:endParaRPr>
          </a:p>
        </p:txBody>
      </p:sp>
      <p:sp>
        <p:nvSpPr>
          <p:cNvPr id="13" name="文字方塊 12"/>
          <p:cNvSpPr txBox="1"/>
          <p:nvPr/>
        </p:nvSpPr>
        <p:spPr>
          <a:xfrm>
            <a:off x="5579496" y="4769857"/>
            <a:ext cx="1050288" cy="1323439"/>
          </a:xfrm>
          <a:prstGeom prst="rect">
            <a:avLst/>
          </a:prstGeom>
          <a:noFill/>
        </p:spPr>
        <p:txBody>
          <a:bodyPr wrap="none" rtlCol="0">
            <a:spAutoFit/>
          </a:bodyPr>
          <a:lstStyle/>
          <a:p>
            <a:r>
              <a:rPr lang="zh-TW" altLang="en-US" sz="8000" dirty="0">
                <a:solidFill>
                  <a:srgbClr val="FF0000"/>
                </a:solidFill>
                <a:sym typeface="Wingdings"/>
              </a:rPr>
              <a:t></a:t>
            </a:r>
            <a:endParaRPr lang="zh-TW" altLang="en-US" sz="8000" dirty="0">
              <a:solidFill>
                <a:srgbClr val="FF0000"/>
              </a:solidFill>
            </a:endParaRPr>
          </a:p>
        </p:txBody>
      </p:sp>
      <p:grpSp>
        <p:nvGrpSpPr>
          <p:cNvPr id="21504" name="群組 21503"/>
          <p:cNvGrpSpPr/>
          <p:nvPr/>
        </p:nvGrpSpPr>
        <p:grpSpPr>
          <a:xfrm>
            <a:off x="7164288" y="1602166"/>
            <a:ext cx="1612900" cy="1481668"/>
            <a:chOff x="7169341" y="1559550"/>
            <a:chExt cx="1612900" cy="1481668"/>
          </a:xfrm>
        </p:grpSpPr>
        <p:sp>
          <p:nvSpPr>
            <p:cNvPr id="25" name="矩形 24"/>
            <p:cNvSpPr/>
            <p:nvPr/>
          </p:nvSpPr>
          <p:spPr>
            <a:xfrm>
              <a:off x="7169341" y="1559550"/>
              <a:ext cx="1612900" cy="1481668"/>
            </a:xfrm>
            <a:prstGeom prst="rect">
              <a:avLst/>
            </a:prstGeom>
            <a:noFill/>
            <a:ln w="50800">
              <a:solidFill>
                <a:srgbClr val="FF5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群組 5"/>
            <p:cNvGrpSpPr/>
            <p:nvPr/>
          </p:nvGrpSpPr>
          <p:grpSpPr>
            <a:xfrm>
              <a:off x="7452864" y="2320645"/>
              <a:ext cx="647528" cy="547004"/>
              <a:chOff x="7413104" y="2320645"/>
              <a:chExt cx="647528" cy="547004"/>
            </a:xfrm>
          </p:grpSpPr>
          <p:sp>
            <p:nvSpPr>
              <p:cNvPr id="26" name="等腰三角形 25"/>
              <p:cNvSpPr/>
              <p:nvPr/>
            </p:nvSpPr>
            <p:spPr>
              <a:xfrm>
                <a:off x="7413104" y="2596717"/>
                <a:ext cx="458970" cy="270932"/>
              </a:xfrm>
              <a:prstGeom prst="triangle">
                <a:avLst>
                  <a:gd name="adj" fmla="val 49043"/>
                </a:avLst>
              </a:prstGeom>
              <a:noFill/>
              <a:ln w="50800">
                <a:solidFill>
                  <a:srgbClr val="FF5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等腰三角形 26"/>
              <p:cNvSpPr/>
              <p:nvPr/>
            </p:nvSpPr>
            <p:spPr>
              <a:xfrm>
                <a:off x="7601662" y="2320645"/>
                <a:ext cx="458970" cy="546719"/>
              </a:xfrm>
              <a:prstGeom prst="triangle">
                <a:avLst>
                  <a:gd name="adj" fmla="val 49043"/>
                </a:avLst>
              </a:prstGeom>
              <a:noFill/>
              <a:ln w="50800">
                <a:solidFill>
                  <a:srgbClr val="FF5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 name="群組 4"/>
            <p:cNvGrpSpPr/>
            <p:nvPr/>
          </p:nvGrpSpPr>
          <p:grpSpPr>
            <a:xfrm>
              <a:off x="8028384" y="1894580"/>
              <a:ext cx="562732" cy="655074"/>
              <a:chOff x="8158038" y="1894580"/>
              <a:chExt cx="562732" cy="655074"/>
            </a:xfrm>
          </p:grpSpPr>
          <p:sp>
            <p:nvSpPr>
              <p:cNvPr id="28" name="橢圓 27"/>
              <p:cNvSpPr/>
              <p:nvPr/>
            </p:nvSpPr>
            <p:spPr>
              <a:xfrm>
                <a:off x="8158038" y="2045598"/>
                <a:ext cx="556469" cy="504056"/>
              </a:xfrm>
              <a:prstGeom prst="ellipse">
                <a:avLst/>
              </a:prstGeom>
              <a:noFill/>
              <a:ln w="50800">
                <a:solidFill>
                  <a:srgbClr val="FF5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弧形 28"/>
              <p:cNvSpPr/>
              <p:nvPr/>
            </p:nvSpPr>
            <p:spPr>
              <a:xfrm rot="8097016">
                <a:off x="8160679" y="1894973"/>
                <a:ext cx="560483" cy="559698"/>
              </a:xfrm>
              <a:prstGeom prst="arc">
                <a:avLst>
                  <a:gd name="adj1" fmla="val 17120415"/>
                  <a:gd name="adj2" fmla="val 20649592"/>
                </a:avLst>
              </a:prstGeom>
              <a:ln w="50800">
                <a:solidFill>
                  <a:srgbClr val="FF5050">
                    <a:alpha val="7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0" name="橢圓 29"/>
              <p:cNvSpPr/>
              <p:nvPr/>
            </p:nvSpPr>
            <p:spPr>
              <a:xfrm>
                <a:off x="8332407" y="2203372"/>
                <a:ext cx="45719" cy="45719"/>
              </a:xfrm>
              <a:prstGeom prst="ellipse">
                <a:avLst/>
              </a:prstGeom>
              <a:solidFill>
                <a:schemeClr val="accent1"/>
              </a:solidFill>
              <a:ln w="50800">
                <a:solidFill>
                  <a:srgbClr val="FF5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橢圓 30"/>
              <p:cNvSpPr/>
              <p:nvPr/>
            </p:nvSpPr>
            <p:spPr>
              <a:xfrm>
                <a:off x="8513382" y="2203372"/>
                <a:ext cx="45719" cy="45719"/>
              </a:xfrm>
              <a:prstGeom prst="ellipse">
                <a:avLst/>
              </a:prstGeom>
              <a:solidFill>
                <a:schemeClr val="accent1"/>
              </a:solidFill>
              <a:ln w="50800">
                <a:solidFill>
                  <a:srgbClr val="FF5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2" name="群組 1"/>
          <p:cNvGrpSpPr/>
          <p:nvPr/>
        </p:nvGrpSpPr>
        <p:grpSpPr>
          <a:xfrm>
            <a:off x="7265020" y="1599408"/>
            <a:ext cx="1612900" cy="1481668"/>
            <a:chOff x="7351588" y="2950098"/>
            <a:chExt cx="1612900" cy="1481668"/>
          </a:xfrm>
        </p:grpSpPr>
        <p:sp>
          <p:nvSpPr>
            <p:cNvPr id="33" name="矩形 32"/>
            <p:cNvSpPr/>
            <p:nvPr/>
          </p:nvSpPr>
          <p:spPr>
            <a:xfrm>
              <a:off x="7351588" y="2950098"/>
              <a:ext cx="1612900" cy="1481668"/>
            </a:xfrm>
            <a:prstGeom prst="rect">
              <a:avLst/>
            </a:prstGeom>
            <a:noFill/>
            <a:ln w="50800">
              <a:solidFill>
                <a:srgbClr val="00B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4" name="群組 33"/>
            <p:cNvGrpSpPr/>
            <p:nvPr/>
          </p:nvGrpSpPr>
          <p:grpSpPr>
            <a:xfrm>
              <a:off x="7572333" y="3720414"/>
              <a:ext cx="647528" cy="547004"/>
              <a:chOff x="505625" y="2349349"/>
              <a:chExt cx="647528" cy="547004"/>
            </a:xfrm>
          </p:grpSpPr>
          <p:sp>
            <p:nvSpPr>
              <p:cNvPr id="40" name="等腰三角形 39"/>
              <p:cNvSpPr/>
              <p:nvPr/>
            </p:nvSpPr>
            <p:spPr>
              <a:xfrm>
                <a:off x="505625" y="2625421"/>
                <a:ext cx="458970" cy="270932"/>
              </a:xfrm>
              <a:prstGeom prst="triangle">
                <a:avLst>
                  <a:gd name="adj" fmla="val 49043"/>
                </a:avLst>
              </a:prstGeom>
              <a:noFill/>
              <a:ln w="50800">
                <a:solidFill>
                  <a:srgbClr val="00B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等腰三角形 40"/>
              <p:cNvSpPr/>
              <p:nvPr/>
            </p:nvSpPr>
            <p:spPr>
              <a:xfrm>
                <a:off x="694183" y="2349349"/>
                <a:ext cx="458970" cy="546719"/>
              </a:xfrm>
              <a:prstGeom prst="triangle">
                <a:avLst>
                  <a:gd name="adj" fmla="val 49043"/>
                </a:avLst>
              </a:prstGeom>
              <a:noFill/>
              <a:ln w="50800">
                <a:solidFill>
                  <a:srgbClr val="00B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5" name="群組 34"/>
            <p:cNvGrpSpPr/>
            <p:nvPr/>
          </p:nvGrpSpPr>
          <p:grpSpPr>
            <a:xfrm>
              <a:off x="8358437" y="3295504"/>
              <a:ext cx="562732" cy="655074"/>
              <a:chOff x="1110185" y="1914063"/>
              <a:chExt cx="562732" cy="655074"/>
            </a:xfrm>
          </p:grpSpPr>
          <p:sp>
            <p:nvSpPr>
              <p:cNvPr id="36" name="橢圓 35"/>
              <p:cNvSpPr/>
              <p:nvPr/>
            </p:nvSpPr>
            <p:spPr>
              <a:xfrm>
                <a:off x="1110185" y="2065081"/>
                <a:ext cx="556469" cy="504056"/>
              </a:xfrm>
              <a:prstGeom prst="ellipse">
                <a:avLst/>
              </a:prstGeom>
              <a:noFill/>
              <a:ln w="50800">
                <a:solidFill>
                  <a:srgbClr val="00B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弧形 36"/>
              <p:cNvSpPr/>
              <p:nvPr/>
            </p:nvSpPr>
            <p:spPr>
              <a:xfrm rot="8097016">
                <a:off x="1112826" y="1914456"/>
                <a:ext cx="560483" cy="559698"/>
              </a:xfrm>
              <a:prstGeom prst="arc">
                <a:avLst>
                  <a:gd name="adj1" fmla="val 17120415"/>
                  <a:gd name="adj2" fmla="val 20649592"/>
                </a:avLst>
              </a:prstGeom>
              <a:ln w="50800">
                <a:solidFill>
                  <a:srgbClr val="00B050">
                    <a:alpha val="7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8" name="橢圓 37"/>
              <p:cNvSpPr/>
              <p:nvPr/>
            </p:nvSpPr>
            <p:spPr>
              <a:xfrm>
                <a:off x="1284554" y="2222855"/>
                <a:ext cx="45719" cy="45719"/>
              </a:xfrm>
              <a:prstGeom prst="ellipse">
                <a:avLst/>
              </a:prstGeom>
              <a:solidFill>
                <a:schemeClr val="accent1"/>
              </a:solidFill>
              <a:ln w="50800">
                <a:solidFill>
                  <a:srgbClr val="00B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橢圓 38"/>
              <p:cNvSpPr/>
              <p:nvPr/>
            </p:nvSpPr>
            <p:spPr>
              <a:xfrm>
                <a:off x="1465529" y="2222855"/>
                <a:ext cx="45719" cy="45719"/>
              </a:xfrm>
              <a:prstGeom prst="ellipse">
                <a:avLst/>
              </a:prstGeom>
              <a:solidFill>
                <a:schemeClr val="accent1"/>
              </a:solidFill>
              <a:ln w="50800">
                <a:solidFill>
                  <a:srgbClr val="00B05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21508" name="群組 21507"/>
          <p:cNvGrpSpPr/>
          <p:nvPr/>
        </p:nvGrpSpPr>
        <p:grpSpPr>
          <a:xfrm>
            <a:off x="-96232" y="1649177"/>
            <a:ext cx="5331544" cy="338777"/>
            <a:chOff x="-96232" y="1649177"/>
            <a:chExt cx="5331544" cy="338777"/>
          </a:xfrm>
        </p:grpSpPr>
        <p:sp>
          <p:nvSpPr>
            <p:cNvPr id="21505" name="矩形 21504"/>
            <p:cNvSpPr/>
            <p:nvPr/>
          </p:nvSpPr>
          <p:spPr>
            <a:xfrm>
              <a:off x="-96232" y="1649177"/>
              <a:ext cx="162272" cy="27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p:cNvSpPr/>
            <p:nvPr/>
          </p:nvSpPr>
          <p:spPr>
            <a:xfrm>
              <a:off x="1594470" y="1670344"/>
              <a:ext cx="162272" cy="27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p:cNvSpPr/>
            <p:nvPr/>
          </p:nvSpPr>
          <p:spPr>
            <a:xfrm>
              <a:off x="3251765" y="1713516"/>
              <a:ext cx="162272" cy="27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p:cNvSpPr/>
            <p:nvPr/>
          </p:nvSpPr>
          <p:spPr>
            <a:xfrm>
              <a:off x="5073040" y="1713516"/>
              <a:ext cx="162272" cy="27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0" name="文字方塊 49"/>
          <p:cNvSpPr txBox="1"/>
          <p:nvPr/>
        </p:nvSpPr>
        <p:spPr>
          <a:xfrm>
            <a:off x="7465260" y="4608344"/>
            <a:ext cx="1223412" cy="1569660"/>
          </a:xfrm>
          <a:prstGeom prst="rect">
            <a:avLst/>
          </a:prstGeom>
          <a:noFill/>
        </p:spPr>
        <p:txBody>
          <a:bodyPr wrap="none" rtlCol="0">
            <a:spAutoFit/>
          </a:bodyPr>
          <a:lstStyle/>
          <a:p>
            <a:r>
              <a:rPr lang="zh-TW" altLang="en-US" sz="9600" dirty="0" smtClean="0">
                <a:solidFill>
                  <a:srgbClr val="00B050"/>
                </a:solidFill>
                <a:sym typeface="Wingdings"/>
              </a:rPr>
              <a:t></a:t>
            </a:r>
            <a:endParaRPr lang="zh-TW" altLang="en-US" sz="9600" dirty="0">
              <a:solidFill>
                <a:srgbClr val="00B050"/>
              </a:solidFill>
            </a:endParaRPr>
          </a:p>
        </p:txBody>
      </p:sp>
      <p:sp>
        <p:nvSpPr>
          <p:cNvPr id="59" name="橢圓 58"/>
          <p:cNvSpPr/>
          <p:nvPr/>
        </p:nvSpPr>
        <p:spPr>
          <a:xfrm>
            <a:off x="8211053" y="3861048"/>
            <a:ext cx="144016" cy="144016"/>
          </a:xfrm>
          <a:prstGeom prst="ellipse">
            <a:avLst/>
          </a:prstGeom>
          <a:solidFill>
            <a:schemeClr val="tx2">
              <a:lumMod val="20000"/>
              <a:lumOff val="80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橢圓 59"/>
          <p:cNvSpPr/>
          <p:nvPr/>
        </p:nvSpPr>
        <p:spPr>
          <a:xfrm>
            <a:off x="7926776" y="3861048"/>
            <a:ext cx="144016" cy="144016"/>
          </a:xfrm>
          <a:prstGeom prst="ellipse">
            <a:avLst/>
          </a:prstGeom>
          <a:solidFill>
            <a:schemeClr val="tx2">
              <a:lumMod val="20000"/>
              <a:lumOff val="80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1510" name="直線接點 21509"/>
          <p:cNvCxnSpPr/>
          <p:nvPr/>
        </p:nvCxnSpPr>
        <p:spPr>
          <a:xfrm flipV="1">
            <a:off x="8286703" y="2399116"/>
            <a:ext cx="44953" cy="153394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a:xfrm flipV="1">
            <a:off x="7998784" y="2396776"/>
            <a:ext cx="498519" cy="153394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734257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
            <a:ext cx="9144000" cy="1071317"/>
          </a:xfrm>
        </p:spPr>
        <p:txBody>
          <a:bodyPr>
            <a:normAutofit/>
          </a:bodyPr>
          <a:lstStyle/>
          <a:p>
            <a:r>
              <a:rPr lang="en-US" altLang="zh-TW" dirty="0" smtClean="0"/>
              <a:t>2. Have </a:t>
            </a:r>
            <a:r>
              <a:rPr lang="en-US" altLang="zh-TW" dirty="0"/>
              <a:t>a continuous depth </a:t>
            </a:r>
            <a:r>
              <a:rPr lang="en-US" altLang="zh-TW" dirty="0" smtClean="0"/>
              <a:t>chart</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3591" y="1071317"/>
            <a:ext cx="7796819" cy="47558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351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1071546"/>
          </a:xfrm>
        </p:spPr>
        <p:txBody>
          <a:bodyPr>
            <a:normAutofit/>
          </a:bodyPr>
          <a:lstStyle/>
          <a:p>
            <a:r>
              <a:rPr lang="en-US" altLang="zh-TW" dirty="0" smtClean="0"/>
              <a:t>2. Have </a:t>
            </a:r>
            <a:r>
              <a:rPr lang="en-US" altLang="zh-TW" dirty="0"/>
              <a:t>a continuous depth </a:t>
            </a:r>
            <a:r>
              <a:rPr lang="en-US" altLang="zh-TW" dirty="0" smtClean="0"/>
              <a:t>chart</a:t>
            </a:r>
            <a:endParaRPr lang="zh-TW" altLang="en-US" dirty="0"/>
          </a:p>
        </p:txBody>
      </p:sp>
      <p:sp>
        <p:nvSpPr>
          <p:cNvPr id="4" name="Content Placeholder 2"/>
          <p:cNvSpPr txBox="1">
            <a:spLocks/>
          </p:cNvSpPr>
          <p:nvPr/>
        </p:nvSpPr>
        <p:spPr>
          <a:xfrm>
            <a:off x="457200" y="1071546"/>
            <a:ext cx="8229600" cy="55007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Gill Sans MT" pitchFamily="34" charset="0"/>
                <a:ea typeface="標楷體" pitchFamily="65" charset="-120"/>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Gill Sans MT" pitchFamily="34" charset="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itchFamily="34" charset="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itchFamily="34" charset="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itchFamily="34" charset="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mtClean="0"/>
          </a:p>
          <a:p>
            <a:endParaRPr lang="en-US" dirty="0"/>
          </a:p>
        </p:txBody>
      </p:sp>
      <p:grpSp>
        <p:nvGrpSpPr>
          <p:cNvPr id="53" name="群組 52"/>
          <p:cNvGrpSpPr/>
          <p:nvPr/>
        </p:nvGrpSpPr>
        <p:grpSpPr>
          <a:xfrm>
            <a:off x="5713784" y="1274354"/>
            <a:ext cx="3178696" cy="4394753"/>
            <a:chOff x="457200" y="1274354"/>
            <a:chExt cx="3178696" cy="4394753"/>
          </a:xfrm>
        </p:grpSpPr>
        <p:grpSp>
          <p:nvGrpSpPr>
            <p:cNvPr id="14" name="群組 13"/>
            <p:cNvGrpSpPr/>
            <p:nvPr/>
          </p:nvGrpSpPr>
          <p:grpSpPr>
            <a:xfrm>
              <a:off x="457200" y="1274354"/>
              <a:ext cx="2569493" cy="1095114"/>
              <a:chOff x="457200" y="1274354"/>
              <a:chExt cx="2569493" cy="1095114"/>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9810" y="13407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83768" y="12743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1412467"/>
                <a:ext cx="66675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15877" y="13791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5" name="群組 14"/>
            <p:cNvGrpSpPr/>
            <p:nvPr/>
          </p:nvGrpSpPr>
          <p:grpSpPr>
            <a:xfrm>
              <a:off x="457200" y="2317351"/>
              <a:ext cx="2713509" cy="1095114"/>
              <a:chOff x="457200" y="1274354"/>
              <a:chExt cx="2713509" cy="1095114"/>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9810" y="13407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27784" y="12743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1412467"/>
                <a:ext cx="66675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91680" y="13791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25" name="群組 24"/>
            <p:cNvGrpSpPr/>
            <p:nvPr/>
          </p:nvGrpSpPr>
          <p:grpSpPr>
            <a:xfrm>
              <a:off x="463910" y="3412465"/>
              <a:ext cx="2883954" cy="1095114"/>
              <a:chOff x="457200" y="1274354"/>
              <a:chExt cx="2883954" cy="1095114"/>
            </a:xfrm>
          </p:grpSpPr>
          <p:pic>
            <p:nvPicPr>
              <p:cNvPr id="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9810" y="13407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98229" y="12743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1412467"/>
                <a:ext cx="66675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09167" y="13791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30" name="群組 29"/>
            <p:cNvGrpSpPr/>
            <p:nvPr/>
          </p:nvGrpSpPr>
          <p:grpSpPr>
            <a:xfrm>
              <a:off x="463910" y="4573993"/>
              <a:ext cx="3171986" cy="1095114"/>
              <a:chOff x="457200" y="1274354"/>
              <a:chExt cx="3171986" cy="1095114"/>
            </a:xfrm>
          </p:grpSpPr>
          <p:pic>
            <p:nvPicPr>
              <p:cNvPr id="3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9810" y="13407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86261" y="12743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1412467"/>
                <a:ext cx="66675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12962" y="13791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grpSp>
        <p:nvGrpSpPr>
          <p:cNvPr id="56" name="群組 55"/>
          <p:cNvGrpSpPr/>
          <p:nvPr/>
        </p:nvGrpSpPr>
        <p:grpSpPr>
          <a:xfrm>
            <a:off x="251520" y="1378253"/>
            <a:ext cx="3542993" cy="4164130"/>
            <a:chOff x="5205471" y="1378253"/>
            <a:chExt cx="3542993" cy="4164130"/>
          </a:xfrm>
        </p:grpSpPr>
        <p:grpSp>
          <p:nvGrpSpPr>
            <p:cNvPr id="20" name="群組 19"/>
            <p:cNvGrpSpPr/>
            <p:nvPr/>
          </p:nvGrpSpPr>
          <p:grpSpPr>
            <a:xfrm>
              <a:off x="5205762" y="1378253"/>
              <a:ext cx="2501451" cy="1095114"/>
              <a:chOff x="457200" y="1274354"/>
              <a:chExt cx="2501451" cy="1095114"/>
            </a:xfrm>
          </p:grpSpPr>
          <p:pic>
            <p:nvPicPr>
              <p:cNvPr id="2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9810" y="13407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415726" y="12743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1412467"/>
                <a:ext cx="66675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91590" y="13791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35" name="群組 34"/>
            <p:cNvGrpSpPr/>
            <p:nvPr/>
          </p:nvGrpSpPr>
          <p:grpSpPr>
            <a:xfrm>
              <a:off x="5205762" y="2369468"/>
              <a:ext cx="3542702" cy="1095114"/>
              <a:chOff x="5892899" y="3583654"/>
              <a:chExt cx="3542702" cy="1095114"/>
            </a:xfrm>
          </p:grpSpPr>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892899" y="3682602"/>
                <a:ext cx="695325" cy="84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21656" y="36500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8"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892676" y="35836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183534" y="36884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42" name="群組 41"/>
            <p:cNvGrpSpPr/>
            <p:nvPr/>
          </p:nvGrpSpPr>
          <p:grpSpPr>
            <a:xfrm>
              <a:off x="5205762" y="3407693"/>
              <a:ext cx="2606598" cy="1095114"/>
              <a:chOff x="5892899" y="3583654"/>
              <a:chExt cx="2606598" cy="1095114"/>
            </a:xfrm>
          </p:grpSpPr>
          <p:pic>
            <p:nvPicPr>
              <p:cNvPr id="43"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892899" y="3682602"/>
                <a:ext cx="695325" cy="84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23494" y="36884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21656" y="36500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956572" y="35836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47" name="群組 46"/>
            <p:cNvGrpSpPr/>
            <p:nvPr/>
          </p:nvGrpSpPr>
          <p:grpSpPr>
            <a:xfrm>
              <a:off x="5205471" y="4447269"/>
              <a:ext cx="3326969" cy="1095114"/>
              <a:chOff x="5892899" y="3583654"/>
              <a:chExt cx="3326969" cy="1095114"/>
            </a:xfrm>
          </p:grpSpPr>
          <p:pic>
            <p:nvPicPr>
              <p:cNvPr id="48"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892899" y="3682602"/>
                <a:ext cx="695325" cy="84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21656" y="36500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676943" y="35836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347660" y="36884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grpSp>
        <p:nvGrpSpPr>
          <p:cNvPr id="57" name="群組 56"/>
          <p:cNvGrpSpPr/>
          <p:nvPr/>
        </p:nvGrpSpPr>
        <p:grpSpPr>
          <a:xfrm>
            <a:off x="3923928" y="1698373"/>
            <a:ext cx="1485910" cy="3456384"/>
            <a:chOff x="3635896" y="1698373"/>
            <a:chExt cx="1485910" cy="3456384"/>
          </a:xfrm>
        </p:grpSpPr>
        <p:sp>
          <p:nvSpPr>
            <p:cNvPr id="41" name="燕尾形向右箭號 40"/>
            <p:cNvSpPr/>
            <p:nvPr/>
          </p:nvSpPr>
          <p:spPr>
            <a:xfrm rot="5400000">
              <a:off x="2650659" y="2683610"/>
              <a:ext cx="3456384" cy="1485910"/>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dirty="0"/>
            </a:p>
          </p:txBody>
        </p:sp>
        <p:sp>
          <p:nvSpPr>
            <p:cNvPr id="52" name="文字方塊 51"/>
            <p:cNvSpPr txBox="1"/>
            <p:nvPr/>
          </p:nvSpPr>
          <p:spPr>
            <a:xfrm>
              <a:off x="3753385" y="2803575"/>
              <a:ext cx="1354858" cy="769441"/>
            </a:xfrm>
            <a:prstGeom prst="rect">
              <a:avLst/>
            </a:prstGeom>
            <a:noFill/>
          </p:spPr>
          <p:txBody>
            <a:bodyPr wrap="none" rtlCol="0">
              <a:spAutoFit/>
            </a:bodyPr>
            <a:lstStyle/>
            <a:p>
              <a:r>
                <a:rPr lang="en-US" altLang="zh-TW" sz="4400" dirty="0" smtClean="0">
                  <a:latin typeface="Gill Sans MT"/>
                </a:rPr>
                <a:t>Time</a:t>
              </a:r>
              <a:endParaRPr lang="zh-TW" altLang="en-US" sz="4400" dirty="0">
                <a:latin typeface="Gill Sans MT"/>
              </a:endParaRPr>
            </a:p>
          </p:txBody>
        </p:sp>
      </p:grpSp>
      <p:sp>
        <p:nvSpPr>
          <p:cNvPr id="54" name="文字方塊 53"/>
          <p:cNvSpPr txBox="1"/>
          <p:nvPr/>
        </p:nvSpPr>
        <p:spPr>
          <a:xfrm>
            <a:off x="6906088" y="5489937"/>
            <a:ext cx="1050288" cy="1323439"/>
          </a:xfrm>
          <a:prstGeom prst="rect">
            <a:avLst/>
          </a:prstGeom>
          <a:noFill/>
        </p:spPr>
        <p:txBody>
          <a:bodyPr wrap="none" rtlCol="0">
            <a:spAutoFit/>
          </a:bodyPr>
          <a:lstStyle/>
          <a:p>
            <a:r>
              <a:rPr lang="zh-TW" altLang="en-US" sz="8000" dirty="0" smtClean="0">
                <a:solidFill>
                  <a:srgbClr val="00B050"/>
                </a:solidFill>
                <a:sym typeface="Wingdings"/>
              </a:rPr>
              <a:t></a:t>
            </a:r>
            <a:endParaRPr lang="zh-TW" altLang="en-US" sz="8000" dirty="0">
              <a:solidFill>
                <a:srgbClr val="00B050"/>
              </a:solidFill>
            </a:endParaRPr>
          </a:p>
        </p:txBody>
      </p:sp>
      <p:sp>
        <p:nvSpPr>
          <p:cNvPr id="55" name="文字方塊 54"/>
          <p:cNvSpPr txBox="1"/>
          <p:nvPr/>
        </p:nvSpPr>
        <p:spPr>
          <a:xfrm>
            <a:off x="1361472" y="5489937"/>
            <a:ext cx="1050288" cy="1323439"/>
          </a:xfrm>
          <a:prstGeom prst="rect">
            <a:avLst/>
          </a:prstGeom>
          <a:noFill/>
        </p:spPr>
        <p:txBody>
          <a:bodyPr wrap="none" rtlCol="0">
            <a:spAutoFit/>
          </a:bodyPr>
          <a:lstStyle/>
          <a:p>
            <a:r>
              <a:rPr lang="zh-TW" altLang="en-US" sz="8000" dirty="0">
                <a:solidFill>
                  <a:srgbClr val="FF0000"/>
                </a:solidFill>
                <a:sym typeface="Wingdings"/>
              </a:rPr>
              <a:t></a:t>
            </a:r>
            <a:endParaRPr lang="zh-TW" altLang="en-US" sz="8000" dirty="0">
              <a:solidFill>
                <a:srgbClr val="FF0000"/>
              </a:solidFill>
            </a:endParaRPr>
          </a:p>
        </p:txBody>
      </p:sp>
      <p:sp>
        <p:nvSpPr>
          <p:cNvPr id="6" name="手繪多邊形 5"/>
          <p:cNvSpPr/>
          <p:nvPr/>
        </p:nvSpPr>
        <p:spPr>
          <a:xfrm>
            <a:off x="1277655" y="1741118"/>
            <a:ext cx="726509" cy="3131507"/>
          </a:xfrm>
          <a:custGeom>
            <a:avLst/>
            <a:gdLst>
              <a:gd name="connsiteX0" fmla="*/ 0 w 726509"/>
              <a:gd name="connsiteY0" fmla="*/ 0 h 3131507"/>
              <a:gd name="connsiteX1" fmla="*/ 538619 w 726509"/>
              <a:gd name="connsiteY1" fmla="*/ 1027134 h 3131507"/>
              <a:gd name="connsiteX2" fmla="*/ 175364 w 726509"/>
              <a:gd name="connsiteY2" fmla="*/ 2104372 h 3131507"/>
              <a:gd name="connsiteX3" fmla="*/ 726509 w 726509"/>
              <a:gd name="connsiteY3" fmla="*/ 3131507 h 3131507"/>
            </a:gdLst>
            <a:ahLst/>
            <a:cxnLst>
              <a:cxn ang="0">
                <a:pos x="connsiteX0" y="connsiteY0"/>
              </a:cxn>
              <a:cxn ang="0">
                <a:pos x="connsiteX1" y="connsiteY1"/>
              </a:cxn>
              <a:cxn ang="0">
                <a:pos x="connsiteX2" y="connsiteY2"/>
              </a:cxn>
              <a:cxn ang="0">
                <a:pos x="connsiteX3" y="connsiteY3"/>
              </a:cxn>
            </a:cxnLst>
            <a:rect l="l" t="t" r="r" b="b"/>
            <a:pathLst>
              <a:path w="726509" h="3131507">
                <a:moveTo>
                  <a:pt x="0" y="0"/>
                </a:moveTo>
                <a:cubicBezTo>
                  <a:pt x="254696" y="338202"/>
                  <a:pt x="509392" y="676405"/>
                  <a:pt x="538619" y="1027134"/>
                </a:cubicBezTo>
                <a:cubicBezTo>
                  <a:pt x="567846" y="1377863"/>
                  <a:pt x="144049" y="1753643"/>
                  <a:pt x="175364" y="2104372"/>
                </a:cubicBezTo>
                <a:cubicBezTo>
                  <a:pt x="206679" y="2455101"/>
                  <a:pt x="466594" y="2793304"/>
                  <a:pt x="726509" y="3131507"/>
                </a:cubicBezTo>
              </a:path>
            </a:pathLst>
          </a:custGeom>
          <a:ln w="254000">
            <a:solidFill>
              <a:srgbClr val="FF0000">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 name="手繪多邊形 6"/>
          <p:cNvSpPr/>
          <p:nvPr/>
        </p:nvSpPr>
        <p:spPr>
          <a:xfrm>
            <a:off x="2505205" y="1678488"/>
            <a:ext cx="1027360" cy="3131507"/>
          </a:xfrm>
          <a:custGeom>
            <a:avLst/>
            <a:gdLst>
              <a:gd name="connsiteX0" fmla="*/ 0 w 1027360"/>
              <a:gd name="connsiteY0" fmla="*/ 0 h 3131507"/>
              <a:gd name="connsiteX1" fmla="*/ 1027135 w 1027360"/>
              <a:gd name="connsiteY1" fmla="*/ 951978 h 3131507"/>
              <a:gd name="connsiteX2" fmla="*/ 100209 w 1027360"/>
              <a:gd name="connsiteY2" fmla="*/ 2016690 h 3131507"/>
              <a:gd name="connsiteX3" fmla="*/ 864296 w 1027360"/>
              <a:gd name="connsiteY3" fmla="*/ 3131507 h 3131507"/>
            </a:gdLst>
            <a:ahLst/>
            <a:cxnLst>
              <a:cxn ang="0">
                <a:pos x="connsiteX0" y="connsiteY0"/>
              </a:cxn>
              <a:cxn ang="0">
                <a:pos x="connsiteX1" y="connsiteY1"/>
              </a:cxn>
              <a:cxn ang="0">
                <a:pos x="connsiteX2" y="connsiteY2"/>
              </a:cxn>
              <a:cxn ang="0">
                <a:pos x="connsiteX3" y="connsiteY3"/>
              </a:cxn>
            </a:cxnLst>
            <a:rect l="l" t="t" r="r" b="b"/>
            <a:pathLst>
              <a:path w="1027360" h="3131507">
                <a:moveTo>
                  <a:pt x="0" y="0"/>
                </a:moveTo>
                <a:cubicBezTo>
                  <a:pt x="505217" y="307931"/>
                  <a:pt x="1010434" y="615863"/>
                  <a:pt x="1027135" y="951978"/>
                </a:cubicBezTo>
                <a:cubicBezTo>
                  <a:pt x="1043836" y="1288093"/>
                  <a:pt x="127349" y="1653435"/>
                  <a:pt x="100209" y="2016690"/>
                </a:cubicBezTo>
                <a:cubicBezTo>
                  <a:pt x="73069" y="2379945"/>
                  <a:pt x="699370" y="2933178"/>
                  <a:pt x="864296" y="3131507"/>
                </a:cubicBezTo>
              </a:path>
            </a:pathLst>
          </a:custGeom>
          <a:ln w="254000">
            <a:solidFill>
              <a:srgbClr val="FF0000">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 name="手繪多邊形 7"/>
          <p:cNvSpPr/>
          <p:nvPr/>
        </p:nvSpPr>
        <p:spPr>
          <a:xfrm>
            <a:off x="7139836" y="1553228"/>
            <a:ext cx="194562" cy="3487154"/>
          </a:xfrm>
          <a:custGeom>
            <a:avLst/>
            <a:gdLst>
              <a:gd name="connsiteX0" fmla="*/ 250520 w 250520"/>
              <a:gd name="connsiteY0" fmla="*/ 0 h 3394553"/>
              <a:gd name="connsiteX1" fmla="*/ 100208 w 250520"/>
              <a:gd name="connsiteY1" fmla="*/ 1114816 h 3394553"/>
              <a:gd name="connsiteX2" fmla="*/ 225468 w 250520"/>
              <a:gd name="connsiteY2" fmla="*/ 2217106 h 3394553"/>
              <a:gd name="connsiteX3" fmla="*/ 0 w 250520"/>
              <a:gd name="connsiteY3" fmla="*/ 3394553 h 3394553"/>
            </a:gdLst>
            <a:ahLst/>
            <a:cxnLst>
              <a:cxn ang="0">
                <a:pos x="connsiteX0" y="connsiteY0"/>
              </a:cxn>
              <a:cxn ang="0">
                <a:pos x="connsiteX1" y="connsiteY1"/>
              </a:cxn>
              <a:cxn ang="0">
                <a:pos x="connsiteX2" y="connsiteY2"/>
              </a:cxn>
              <a:cxn ang="0">
                <a:pos x="connsiteX3" y="connsiteY3"/>
              </a:cxn>
            </a:cxnLst>
            <a:rect l="l" t="t" r="r" b="b"/>
            <a:pathLst>
              <a:path w="250520" h="3394553">
                <a:moveTo>
                  <a:pt x="250520" y="0"/>
                </a:moveTo>
                <a:cubicBezTo>
                  <a:pt x="177451" y="372649"/>
                  <a:pt x="104383" y="745298"/>
                  <a:pt x="100208" y="1114816"/>
                </a:cubicBezTo>
                <a:cubicBezTo>
                  <a:pt x="96033" y="1484334"/>
                  <a:pt x="242169" y="1837150"/>
                  <a:pt x="225468" y="2217106"/>
                </a:cubicBezTo>
                <a:cubicBezTo>
                  <a:pt x="208767" y="2597062"/>
                  <a:pt x="31315" y="3271380"/>
                  <a:pt x="0" y="3394553"/>
                </a:cubicBezTo>
              </a:path>
            </a:pathLst>
          </a:custGeom>
          <a:ln w="254000">
            <a:solidFill>
              <a:srgbClr val="00B050">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9" name="手繪多邊形 8"/>
          <p:cNvSpPr/>
          <p:nvPr/>
        </p:nvSpPr>
        <p:spPr>
          <a:xfrm>
            <a:off x="8016658" y="1553227"/>
            <a:ext cx="626301" cy="3463678"/>
          </a:xfrm>
          <a:custGeom>
            <a:avLst/>
            <a:gdLst>
              <a:gd name="connsiteX0" fmla="*/ 0 w 626301"/>
              <a:gd name="connsiteY0" fmla="*/ 0 h 3344450"/>
              <a:gd name="connsiteX1" fmla="*/ 162838 w 626301"/>
              <a:gd name="connsiteY1" fmla="*/ 1064713 h 3344450"/>
              <a:gd name="connsiteX2" fmla="*/ 338202 w 626301"/>
              <a:gd name="connsiteY2" fmla="*/ 2167003 h 3344450"/>
              <a:gd name="connsiteX3" fmla="*/ 626301 w 626301"/>
              <a:gd name="connsiteY3" fmla="*/ 3344450 h 3344450"/>
            </a:gdLst>
            <a:ahLst/>
            <a:cxnLst>
              <a:cxn ang="0">
                <a:pos x="connsiteX0" y="connsiteY0"/>
              </a:cxn>
              <a:cxn ang="0">
                <a:pos x="connsiteX1" y="connsiteY1"/>
              </a:cxn>
              <a:cxn ang="0">
                <a:pos x="connsiteX2" y="connsiteY2"/>
              </a:cxn>
              <a:cxn ang="0">
                <a:pos x="connsiteX3" y="connsiteY3"/>
              </a:cxn>
            </a:cxnLst>
            <a:rect l="l" t="t" r="r" b="b"/>
            <a:pathLst>
              <a:path w="626301" h="3344450">
                <a:moveTo>
                  <a:pt x="0" y="0"/>
                </a:moveTo>
                <a:cubicBezTo>
                  <a:pt x="53235" y="351773"/>
                  <a:pt x="106471" y="703546"/>
                  <a:pt x="162838" y="1064713"/>
                </a:cubicBezTo>
                <a:cubicBezTo>
                  <a:pt x="219205" y="1425880"/>
                  <a:pt x="260958" y="1787047"/>
                  <a:pt x="338202" y="2167003"/>
                </a:cubicBezTo>
                <a:cubicBezTo>
                  <a:pt x="415446" y="2546959"/>
                  <a:pt x="574109" y="3139858"/>
                  <a:pt x="626301" y="3344450"/>
                </a:cubicBezTo>
              </a:path>
            </a:pathLst>
          </a:custGeom>
          <a:ln w="254000">
            <a:solidFill>
              <a:srgbClr val="00B050">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xmlns="" val="7803304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8600" y="0"/>
            <a:ext cx="11017224" cy="1071546"/>
          </a:xfrm>
        </p:spPr>
        <p:txBody>
          <a:bodyPr>
            <a:normAutofit/>
          </a:bodyPr>
          <a:lstStyle/>
          <a:p>
            <a:r>
              <a:rPr lang="en-US" altLang="zh-TW" sz="3600" dirty="0" smtClean="0"/>
              <a:t>3. Place </a:t>
            </a:r>
            <a:r>
              <a:rPr lang="en-US" altLang="zh-TW" sz="3600" dirty="0"/>
              <a:t>rest areas between </a:t>
            </a:r>
            <a:r>
              <a:rPr lang="en-US" altLang="zh-TW" sz="3600" dirty="0" smtClean="0"/>
              <a:t>strong </a:t>
            </a:r>
            <a:r>
              <a:rPr lang="en-US" altLang="zh-TW" sz="3600" dirty="0"/>
              <a:t>3D shots</a:t>
            </a:r>
            <a:endParaRPr lang="zh-TW" altLang="en-US" sz="3600" dirty="0"/>
          </a:p>
        </p:txBody>
      </p:sp>
      <p:sp>
        <p:nvSpPr>
          <p:cNvPr id="4" name="Content Placeholder 2"/>
          <p:cNvSpPr txBox="1">
            <a:spLocks/>
          </p:cNvSpPr>
          <p:nvPr/>
        </p:nvSpPr>
        <p:spPr>
          <a:xfrm>
            <a:off x="457200" y="1071546"/>
            <a:ext cx="8229600" cy="55007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Gill Sans MT" pitchFamily="34" charset="0"/>
                <a:ea typeface="標楷體" pitchFamily="65" charset="-120"/>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Gill Sans MT" pitchFamily="34" charset="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itchFamily="34" charset="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itchFamily="34" charset="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itchFamily="34" charset="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mtClean="0"/>
          </a:p>
          <a:p>
            <a:endParaRPr lang="en-US" dirty="0"/>
          </a:p>
        </p:txBody>
      </p:sp>
      <p:grpSp>
        <p:nvGrpSpPr>
          <p:cNvPr id="53" name="群組 52"/>
          <p:cNvGrpSpPr/>
          <p:nvPr/>
        </p:nvGrpSpPr>
        <p:grpSpPr>
          <a:xfrm>
            <a:off x="5713784" y="1274354"/>
            <a:ext cx="3250704" cy="4394753"/>
            <a:chOff x="457200" y="1274354"/>
            <a:chExt cx="3250704" cy="4394753"/>
          </a:xfrm>
        </p:grpSpPr>
        <p:grpSp>
          <p:nvGrpSpPr>
            <p:cNvPr id="14" name="群組 13"/>
            <p:cNvGrpSpPr/>
            <p:nvPr/>
          </p:nvGrpSpPr>
          <p:grpSpPr>
            <a:xfrm>
              <a:off x="457200" y="1274354"/>
              <a:ext cx="3178696" cy="1095114"/>
              <a:chOff x="457200" y="1274354"/>
              <a:chExt cx="3178696" cy="1095114"/>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9810" y="13407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92971" y="12743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1412467"/>
                <a:ext cx="66675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87624" y="13791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5" name="群組 14"/>
            <p:cNvGrpSpPr/>
            <p:nvPr/>
          </p:nvGrpSpPr>
          <p:grpSpPr>
            <a:xfrm>
              <a:off x="457200" y="2317351"/>
              <a:ext cx="2818656" cy="1095114"/>
              <a:chOff x="457200" y="1274354"/>
              <a:chExt cx="2818656" cy="1095114"/>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9810" y="13407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32931" y="12743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1412467"/>
                <a:ext cx="66675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547664" y="13791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25" name="群組 24"/>
            <p:cNvGrpSpPr/>
            <p:nvPr/>
          </p:nvGrpSpPr>
          <p:grpSpPr>
            <a:xfrm>
              <a:off x="463910" y="3412465"/>
              <a:ext cx="2778807" cy="1095114"/>
              <a:chOff x="457200" y="1274354"/>
              <a:chExt cx="2778807" cy="1095114"/>
            </a:xfrm>
          </p:grpSpPr>
          <p:pic>
            <p:nvPicPr>
              <p:cNvPr id="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9810" y="13407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3082" y="12743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1412467"/>
                <a:ext cx="66675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12962" y="13791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30" name="群組 29"/>
            <p:cNvGrpSpPr/>
            <p:nvPr/>
          </p:nvGrpSpPr>
          <p:grpSpPr>
            <a:xfrm>
              <a:off x="463910" y="4573993"/>
              <a:ext cx="3243994" cy="1095114"/>
              <a:chOff x="457200" y="1274354"/>
              <a:chExt cx="3243994" cy="1095114"/>
            </a:xfrm>
          </p:grpSpPr>
          <p:pic>
            <p:nvPicPr>
              <p:cNvPr id="3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9810" y="13407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58269" y="12743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1412467"/>
                <a:ext cx="66675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252922" y="13791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grpSp>
        <p:nvGrpSpPr>
          <p:cNvPr id="56" name="群組 55"/>
          <p:cNvGrpSpPr/>
          <p:nvPr/>
        </p:nvGrpSpPr>
        <p:grpSpPr>
          <a:xfrm>
            <a:off x="251520" y="1378253"/>
            <a:ext cx="3542993" cy="4164130"/>
            <a:chOff x="5205471" y="1378253"/>
            <a:chExt cx="3542993" cy="4164130"/>
          </a:xfrm>
        </p:grpSpPr>
        <p:grpSp>
          <p:nvGrpSpPr>
            <p:cNvPr id="20" name="群組 19"/>
            <p:cNvGrpSpPr/>
            <p:nvPr/>
          </p:nvGrpSpPr>
          <p:grpSpPr>
            <a:xfrm>
              <a:off x="5205762" y="1378253"/>
              <a:ext cx="3312077" cy="1095114"/>
              <a:chOff x="457200" y="1274354"/>
              <a:chExt cx="3312077" cy="1095114"/>
            </a:xfrm>
          </p:grpSpPr>
          <p:pic>
            <p:nvPicPr>
              <p:cNvPr id="2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9810" y="13407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226352" y="12743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1412467"/>
                <a:ext cx="66675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91590" y="13791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35" name="群組 34"/>
            <p:cNvGrpSpPr/>
            <p:nvPr/>
          </p:nvGrpSpPr>
          <p:grpSpPr>
            <a:xfrm>
              <a:off x="5205762" y="2369468"/>
              <a:ext cx="3542702" cy="1095114"/>
              <a:chOff x="5892899" y="3583654"/>
              <a:chExt cx="3542702" cy="1095114"/>
            </a:xfrm>
          </p:grpSpPr>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892899" y="3682602"/>
                <a:ext cx="695325" cy="84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21656" y="36500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8"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892676" y="35836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56704" y="36884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42" name="群組 41"/>
            <p:cNvGrpSpPr/>
            <p:nvPr/>
          </p:nvGrpSpPr>
          <p:grpSpPr>
            <a:xfrm>
              <a:off x="5205762" y="3407693"/>
              <a:ext cx="3312077" cy="1095114"/>
              <a:chOff x="5892899" y="3583654"/>
              <a:chExt cx="3312077" cy="1095114"/>
            </a:xfrm>
          </p:grpSpPr>
          <p:pic>
            <p:nvPicPr>
              <p:cNvPr id="43"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892899" y="3682602"/>
                <a:ext cx="695325" cy="84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23494" y="36884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21656" y="36500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662051" y="35836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47" name="群組 46"/>
            <p:cNvGrpSpPr/>
            <p:nvPr/>
          </p:nvGrpSpPr>
          <p:grpSpPr>
            <a:xfrm>
              <a:off x="5205471" y="4447269"/>
              <a:ext cx="3326969" cy="1095114"/>
              <a:chOff x="5892899" y="3583654"/>
              <a:chExt cx="3326969" cy="1095114"/>
            </a:xfrm>
          </p:grpSpPr>
          <p:pic>
            <p:nvPicPr>
              <p:cNvPr id="48"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892899" y="3682602"/>
                <a:ext cx="695325" cy="84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21656" y="3650068"/>
                <a:ext cx="723900" cy="1028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676943" y="3583654"/>
                <a:ext cx="542925" cy="885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56995" y="3688429"/>
                <a:ext cx="523875"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grpSp>
        <p:nvGrpSpPr>
          <p:cNvPr id="57" name="群組 56"/>
          <p:cNvGrpSpPr/>
          <p:nvPr/>
        </p:nvGrpSpPr>
        <p:grpSpPr>
          <a:xfrm>
            <a:off x="3923928" y="1698373"/>
            <a:ext cx="1485910" cy="3456384"/>
            <a:chOff x="3635896" y="1698373"/>
            <a:chExt cx="1485910" cy="3456384"/>
          </a:xfrm>
        </p:grpSpPr>
        <p:sp>
          <p:nvSpPr>
            <p:cNvPr id="41" name="燕尾形向右箭號 40"/>
            <p:cNvSpPr/>
            <p:nvPr/>
          </p:nvSpPr>
          <p:spPr>
            <a:xfrm rot="5400000">
              <a:off x="2650659" y="2683610"/>
              <a:ext cx="3456384" cy="1485910"/>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dirty="0"/>
            </a:p>
          </p:txBody>
        </p:sp>
        <p:sp>
          <p:nvSpPr>
            <p:cNvPr id="52" name="文字方塊 51"/>
            <p:cNvSpPr txBox="1"/>
            <p:nvPr/>
          </p:nvSpPr>
          <p:spPr>
            <a:xfrm>
              <a:off x="3753385" y="2803575"/>
              <a:ext cx="1354858" cy="769441"/>
            </a:xfrm>
            <a:prstGeom prst="rect">
              <a:avLst/>
            </a:prstGeom>
            <a:noFill/>
          </p:spPr>
          <p:txBody>
            <a:bodyPr wrap="none" rtlCol="0">
              <a:spAutoFit/>
            </a:bodyPr>
            <a:lstStyle/>
            <a:p>
              <a:r>
                <a:rPr lang="en-US" altLang="zh-TW" sz="4400" dirty="0" smtClean="0">
                  <a:latin typeface="Gill Sans MT"/>
                </a:rPr>
                <a:t>Time</a:t>
              </a:r>
              <a:endParaRPr lang="zh-TW" altLang="en-US" sz="4400" dirty="0">
                <a:latin typeface="Gill Sans MT"/>
              </a:endParaRPr>
            </a:p>
          </p:txBody>
        </p:sp>
      </p:grpSp>
      <p:sp>
        <p:nvSpPr>
          <p:cNvPr id="54" name="文字方塊 53"/>
          <p:cNvSpPr txBox="1"/>
          <p:nvPr/>
        </p:nvSpPr>
        <p:spPr>
          <a:xfrm>
            <a:off x="6906088" y="5489937"/>
            <a:ext cx="1050288" cy="1323439"/>
          </a:xfrm>
          <a:prstGeom prst="rect">
            <a:avLst/>
          </a:prstGeom>
          <a:noFill/>
        </p:spPr>
        <p:txBody>
          <a:bodyPr wrap="none" rtlCol="0">
            <a:spAutoFit/>
          </a:bodyPr>
          <a:lstStyle/>
          <a:p>
            <a:r>
              <a:rPr lang="zh-TW" altLang="en-US" sz="8000" dirty="0" smtClean="0">
                <a:solidFill>
                  <a:srgbClr val="00B050"/>
                </a:solidFill>
                <a:sym typeface="Wingdings"/>
              </a:rPr>
              <a:t></a:t>
            </a:r>
            <a:endParaRPr lang="zh-TW" altLang="en-US" sz="8000" dirty="0">
              <a:solidFill>
                <a:srgbClr val="00B050"/>
              </a:solidFill>
            </a:endParaRPr>
          </a:p>
        </p:txBody>
      </p:sp>
      <p:sp>
        <p:nvSpPr>
          <p:cNvPr id="55" name="文字方塊 54"/>
          <p:cNvSpPr txBox="1"/>
          <p:nvPr/>
        </p:nvSpPr>
        <p:spPr>
          <a:xfrm>
            <a:off x="1361472" y="5489937"/>
            <a:ext cx="1050288" cy="1323439"/>
          </a:xfrm>
          <a:prstGeom prst="rect">
            <a:avLst/>
          </a:prstGeom>
          <a:noFill/>
        </p:spPr>
        <p:txBody>
          <a:bodyPr wrap="none" rtlCol="0">
            <a:spAutoFit/>
          </a:bodyPr>
          <a:lstStyle/>
          <a:p>
            <a:r>
              <a:rPr lang="zh-TW" altLang="en-US" sz="8000" dirty="0">
                <a:solidFill>
                  <a:srgbClr val="FF0000"/>
                </a:solidFill>
                <a:sym typeface="Wingdings"/>
              </a:rPr>
              <a:t></a:t>
            </a:r>
            <a:endParaRPr lang="zh-TW" altLang="en-US" sz="8000" dirty="0">
              <a:solidFill>
                <a:srgbClr val="FF0000"/>
              </a:solidFill>
            </a:endParaRPr>
          </a:p>
        </p:txBody>
      </p:sp>
      <p:sp>
        <p:nvSpPr>
          <p:cNvPr id="3" name="矩形 2"/>
          <p:cNvSpPr/>
          <p:nvPr/>
        </p:nvSpPr>
        <p:spPr>
          <a:xfrm>
            <a:off x="5720494" y="2317351"/>
            <a:ext cx="3243994" cy="2129918"/>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p:cNvSpPr/>
          <p:nvPr/>
        </p:nvSpPr>
        <p:spPr>
          <a:xfrm>
            <a:off x="4004266" y="5489937"/>
            <a:ext cx="2575628" cy="813702"/>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smtClean="0">
                <a:solidFill>
                  <a:schemeClr val="tx1"/>
                </a:solidFill>
                <a:latin typeface="Gill Sans MT"/>
              </a:rPr>
              <a:t>Rest area</a:t>
            </a:r>
            <a:endParaRPr lang="zh-TW" altLang="en-US" sz="3200" dirty="0">
              <a:solidFill>
                <a:schemeClr val="tx1"/>
              </a:solidFill>
              <a:latin typeface="Gill Sans MT"/>
            </a:endParaRPr>
          </a:p>
        </p:txBody>
      </p:sp>
    </p:spTree>
    <p:extLst>
      <p:ext uri="{BB962C8B-B14F-4D97-AF65-F5344CB8AC3E}">
        <p14:creationId xmlns:p14="http://schemas.microsoft.com/office/powerpoint/2010/main" xmlns="" val="2609562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592" y="0"/>
            <a:ext cx="10585176" cy="1052736"/>
          </a:xfrm>
        </p:spPr>
        <p:txBody>
          <a:bodyPr>
            <a:normAutofit/>
          </a:bodyPr>
          <a:lstStyle/>
          <a:p>
            <a:r>
              <a:rPr lang="en-US" sz="3800" dirty="0" smtClean="0"/>
              <a:t>4.  Shallow </a:t>
            </a:r>
            <a:r>
              <a:rPr lang="en-US" sz="3800" dirty="0" err="1" smtClean="0"/>
              <a:t>DoF</a:t>
            </a:r>
            <a:r>
              <a:rPr lang="en-US" sz="3800" dirty="0" smtClean="0"/>
              <a:t> for excessive depth brackets</a:t>
            </a:r>
            <a:endParaRPr lang="en-US" sz="38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6250" y="1709738"/>
            <a:ext cx="8191500" cy="343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2162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p:txBody>
          <a:bodyPr/>
          <a:lstStyle/>
          <a:p>
            <a:r>
              <a:rPr lang="en-US" altLang="zh-TW" smtClean="0"/>
              <a:t>3D is hot today</a:t>
            </a:r>
            <a:endParaRPr lang="zh-TW" altLang="en-US" smtClean="0"/>
          </a:p>
        </p:txBody>
      </p:sp>
      <p:sp>
        <p:nvSpPr>
          <p:cNvPr id="5123" name="內容版面配置區 2"/>
          <p:cNvSpPr>
            <a:spLocks noGrp="1"/>
          </p:cNvSpPr>
          <p:nvPr>
            <p:ph idx="1"/>
          </p:nvPr>
        </p:nvSpPr>
        <p:spPr/>
        <p:txBody>
          <a:bodyPr/>
          <a:lstStyle/>
          <a:p>
            <a:endParaRPr lang="zh-TW" altLang="en-US" smtClean="0"/>
          </a:p>
        </p:txBody>
      </p:sp>
      <p:pic>
        <p:nvPicPr>
          <p:cNvPr id="5124" name="Picture 2" descr="http://www.twotalkingmonkeys.com/wp-content/uploads/2009/10/avatar-neytiri.jpg"/>
          <p:cNvPicPr>
            <a:picLocks noChangeAspect="1" noChangeArrowheads="1"/>
          </p:cNvPicPr>
          <p:nvPr/>
        </p:nvPicPr>
        <p:blipFill>
          <a:blip r:embed="rId3" cstate="print"/>
          <a:srcRect/>
          <a:stretch>
            <a:fillRect/>
          </a:stretch>
        </p:blipFill>
        <p:spPr bwMode="auto">
          <a:xfrm>
            <a:off x="-80" y="980728"/>
            <a:ext cx="9144080" cy="5616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52536" y="2004220"/>
            <a:ext cx="3200400" cy="3533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883768" y="1961546"/>
            <a:ext cx="3200400" cy="3533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967986" y="1961545"/>
            <a:ext cx="3200400" cy="3533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矩形 7"/>
          <p:cNvSpPr/>
          <p:nvPr/>
        </p:nvSpPr>
        <p:spPr>
          <a:xfrm>
            <a:off x="395536" y="2004219"/>
            <a:ext cx="2408312" cy="353377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531840" y="4265801"/>
            <a:ext cx="2408312" cy="1263832"/>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588224" y="1961544"/>
            <a:ext cx="2408312" cy="122413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3531840" y="1995858"/>
            <a:ext cx="2408312" cy="2269943"/>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6588224" y="3185681"/>
            <a:ext cx="2408312" cy="230964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4138844" y="5489936"/>
            <a:ext cx="1050288" cy="1323439"/>
          </a:xfrm>
          <a:prstGeom prst="rect">
            <a:avLst/>
          </a:prstGeom>
          <a:noFill/>
        </p:spPr>
        <p:txBody>
          <a:bodyPr wrap="none" rtlCol="0">
            <a:spAutoFit/>
          </a:bodyPr>
          <a:lstStyle/>
          <a:p>
            <a:r>
              <a:rPr lang="zh-TW" altLang="en-US" sz="8000" dirty="0" smtClean="0">
                <a:solidFill>
                  <a:srgbClr val="00B050"/>
                </a:solidFill>
                <a:sym typeface="Wingdings"/>
              </a:rPr>
              <a:t></a:t>
            </a:r>
            <a:endParaRPr lang="zh-TW" altLang="en-US" sz="8000" dirty="0">
              <a:solidFill>
                <a:srgbClr val="00B050"/>
              </a:solidFill>
            </a:endParaRPr>
          </a:p>
        </p:txBody>
      </p:sp>
      <p:sp>
        <p:nvSpPr>
          <p:cNvPr id="15" name="文字方塊 14"/>
          <p:cNvSpPr txBox="1"/>
          <p:nvPr/>
        </p:nvSpPr>
        <p:spPr>
          <a:xfrm>
            <a:off x="1043608" y="5489937"/>
            <a:ext cx="1050288" cy="1323439"/>
          </a:xfrm>
          <a:prstGeom prst="rect">
            <a:avLst/>
          </a:prstGeom>
          <a:noFill/>
        </p:spPr>
        <p:txBody>
          <a:bodyPr wrap="none" rtlCol="0">
            <a:spAutoFit/>
          </a:bodyPr>
          <a:lstStyle/>
          <a:p>
            <a:r>
              <a:rPr lang="zh-TW" altLang="en-US" sz="8000" dirty="0">
                <a:solidFill>
                  <a:srgbClr val="FF0000"/>
                </a:solidFill>
                <a:sym typeface="Wingdings"/>
              </a:rPr>
              <a:t></a:t>
            </a:r>
            <a:endParaRPr lang="zh-TW" altLang="en-US" sz="8000" dirty="0">
              <a:solidFill>
                <a:srgbClr val="FF0000"/>
              </a:solidFill>
            </a:endParaRPr>
          </a:p>
        </p:txBody>
      </p:sp>
      <p:sp>
        <p:nvSpPr>
          <p:cNvPr id="16" name="文字方塊 15"/>
          <p:cNvSpPr txBox="1"/>
          <p:nvPr/>
        </p:nvSpPr>
        <p:spPr>
          <a:xfrm>
            <a:off x="7267236" y="5489935"/>
            <a:ext cx="1050288" cy="1323439"/>
          </a:xfrm>
          <a:prstGeom prst="rect">
            <a:avLst/>
          </a:prstGeom>
          <a:noFill/>
        </p:spPr>
        <p:txBody>
          <a:bodyPr wrap="none" rtlCol="0">
            <a:spAutoFit/>
          </a:bodyPr>
          <a:lstStyle/>
          <a:p>
            <a:r>
              <a:rPr lang="zh-TW" altLang="en-US" sz="8000" dirty="0" smtClean="0">
                <a:solidFill>
                  <a:srgbClr val="00B050"/>
                </a:solidFill>
                <a:sym typeface="Wingdings"/>
              </a:rPr>
              <a:t></a:t>
            </a:r>
            <a:endParaRPr lang="zh-TW" altLang="en-US" sz="8000" dirty="0">
              <a:solidFill>
                <a:srgbClr val="00B050"/>
              </a:solidFill>
            </a:endParaRPr>
          </a:p>
        </p:txBody>
      </p:sp>
      <p:sp>
        <p:nvSpPr>
          <p:cNvPr id="18" name="矩形 17"/>
          <p:cNvSpPr/>
          <p:nvPr/>
        </p:nvSpPr>
        <p:spPr>
          <a:xfrm>
            <a:off x="1331640" y="1196751"/>
            <a:ext cx="2820380" cy="576065"/>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smtClean="0">
                <a:solidFill>
                  <a:schemeClr val="tx1"/>
                </a:solidFill>
                <a:latin typeface="Gill Sans MT"/>
              </a:rPr>
              <a:t>In focus</a:t>
            </a:r>
            <a:endParaRPr lang="zh-TW" altLang="en-US" sz="3600" dirty="0">
              <a:solidFill>
                <a:schemeClr val="tx1"/>
              </a:solidFill>
              <a:latin typeface="Gill Sans MT"/>
            </a:endParaRPr>
          </a:p>
        </p:txBody>
      </p:sp>
      <p:sp>
        <p:nvSpPr>
          <p:cNvPr id="19" name="矩形 18"/>
          <p:cNvSpPr/>
          <p:nvPr/>
        </p:nvSpPr>
        <p:spPr>
          <a:xfrm>
            <a:off x="4460032" y="1196751"/>
            <a:ext cx="3364396" cy="57606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solidFill>
                  <a:schemeClr val="tx1"/>
                </a:solidFill>
                <a:latin typeface="Gill Sans MT"/>
              </a:rPr>
              <a:t>O</a:t>
            </a:r>
            <a:r>
              <a:rPr lang="en-US" altLang="zh-TW" sz="3600" dirty="0" smtClean="0">
                <a:solidFill>
                  <a:schemeClr val="tx1"/>
                </a:solidFill>
                <a:latin typeface="Gill Sans MT"/>
              </a:rPr>
              <a:t>ut of focus</a:t>
            </a:r>
            <a:endParaRPr lang="zh-TW" altLang="en-US" sz="3600" dirty="0">
              <a:solidFill>
                <a:schemeClr val="tx1"/>
              </a:solidFill>
              <a:latin typeface="Gill Sans MT"/>
            </a:endParaRPr>
          </a:p>
        </p:txBody>
      </p:sp>
      <p:sp>
        <p:nvSpPr>
          <p:cNvPr id="21" name="Title 1"/>
          <p:cNvSpPr>
            <a:spLocks noGrp="1"/>
          </p:cNvSpPr>
          <p:nvPr>
            <p:ph type="title"/>
          </p:nvPr>
        </p:nvSpPr>
        <p:spPr>
          <a:xfrm>
            <a:off x="-756592" y="0"/>
            <a:ext cx="10585176" cy="1052736"/>
          </a:xfrm>
        </p:spPr>
        <p:txBody>
          <a:bodyPr>
            <a:normAutofit/>
          </a:bodyPr>
          <a:lstStyle/>
          <a:p>
            <a:r>
              <a:rPr lang="en-US" sz="3800" dirty="0" smtClean="0"/>
              <a:t>4.  Shallow </a:t>
            </a:r>
            <a:r>
              <a:rPr lang="en-US" sz="3800" dirty="0" err="1" smtClean="0"/>
              <a:t>DoF</a:t>
            </a:r>
            <a:r>
              <a:rPr lang="en-US" sz="3800" dirty="0" smtClean="0"/>
              <a:t> for excessive depth brackets</a:t>
            </a:r>
            <a:endParaRPr lang="en-US" sz="3800" dirty="0"/>
          </a:p>
        </p:txBody>
      </p:sp>
    </p:spTree>
    <p:extLst>
      <p:ext uri="{BB962C8B-B14F-4D97-AF65-F5344CB8AC3E}">
        <p14:creationId xmlns:p14="http://schemas.microsoft.com/office/powerpoint/2010/main" xmlns="" val="39221286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592" y="0"/>
            <a:ext cx="10801200" cy="1064712"/>
          </a:xfrm>
        </p:spPr>
        <p:txBody>
          <a:bodyPr>
            <a:normAutofit/>
          </a:bodyPr>
          <a:lstStyle/>
          <a:p>
            <a:r>
              <a:rPr lang="en-US" sz="3800" dirty="0" smtClean="0"/>
              <a:t>5. Be careful about the stereoscopic window</a:t>
            </a:r>
            <a:endParaRPr lang="en-US" sz="3800" dirty="0"/>
          </a:p>
        </p:txBody>
      </p:sp>
      <p:sp>
        <p:nvSpPr>
          <p:cNvPr id="3" name="Content Placeholder 2"/>
          <p:cNvSpPr>
            <a:spLocks noGrp="1"/>
          </p:cNvSpPr>
          <p:nvPr>
            <p:ph idx="1"/>
          </p:nvPr>
        </p:nvSpPr>
        <p:spPr/>
        <p:txBody>
          <a:bodyPr/>
          <a:lstStyle/>
          <a:p>
            <a:endParaRPr lang="en-US"/>
          </a:p>
        </p:txBody>
      </p:sp>
      <p:pic>
        <p:nvPicPr>
          <p:cNvPr id="39937" name="Picture 1"/>
          <p:cNvPicPr>
            <a:picLocks noChangeAspect="1" noChangeArrowheads="1"/>
          </p:cNvPicPr>
          <p:nvPr/>
        </p:nvPicPr>
        <p:blipFill>
          <a:blip r:embed="rId3" cstate="print"/>
          <a:srcRect/>
          <a:stretch>
            <a:fillRect/>
          </a:stretch>
        </p:blipFill>
        <p:spPr bwMode="auto">
          <a:xfrm>
            <a:off x="1957388" y="1193254"/>
            <a:ext cx="5229225" cy="4972050"/>
          </a:xfrm>
          <a:prstGeom prst="rect">
            <a:avLst/>
          </a:prstGeom>
          <a:noFill/>
          <a:ln w="9525">
            <a:noFill/>
            <a:miter lim="800000"/>
            <a:headEnd/>
            <a:tailEnd/>
          </a:ln>
        </p:spPr>
      </p:pic>
    </p:spTree>
    <p:extLst>
      <p:ext uri="{BB962C8B-B14F-4D97-AF65-F5344CB8AC3E}">
        <p14:creationId xmlns:p14="http://schemas.microsoft.com/office/powerpoint/2010/main" xmlns="" val="4039070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橢圓 5"/>
          <p:cNvSpPr/>
          <p:nvPr/>
        </p:nvSpPr>
        <p:spPr>
          <a:xfrm>
            <a:off x="2195736" y="3140968"/>
            <a:ext cx="5544616" cy="3096344"/>
          </a:xfrm>
          <a:prstGeom prst="ellipse">
            <a:avLst/>
          </a:prstGeom>
          <a:solidFill>
            <a:schemeClr val="tx2">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smtClean="0">
                <a:latin typeface="Gill Sans MT"/>
              </a:rPr>
              <a:t>Re-frame media</a:t>
            </a:r>
            <a:endParaRPr lang="zh-TW" altLang="en-US" sz="3600" dirty="0">
              <a:latin typeface="Gill Sans MT"/>
            </a:endParaRPr>
          </a:p>
        </p:txBody>
      </p:sp>
      <p:sp>
        <p:nvSpPr>
          <p:cNvPr id="2" name="Title 1"/>
          <p:cNvSpPr>
            <a:spLocks noGrp="1"/>
          </p:cNvSpPr>
          <p:nvPr>
            <p:ph type="title"/>
          </p:nvPr>
        </p:nvSpPr>
        <p:spPr/>
        <p:txBody>
          <a:bodyPr/>
          <a:lstStyle/>
          <a:p>
            <a:r>
              <a:rPr lang="en-US" dirty="0" smtClean="0"/>
              <a:t>Guidelines for the principles</a:t>
            </a:r>
            <a:endParaRPr lang="en-US" dirty="0"/>
          </a:p>
        </p:txBody>
      </p:sp>
      <p:sp>
        <p:nvSpPr>
          <p:cNvPr id="7" name="橢圓 6"/>
          <p:cNvSpPr/>
          <p:nvPr/>
        </p:nvSpPr>
        <p:spPr>
          <a:xfrm>
            <a:off x="619944" y="1344133"/>
            <a:ext cx="4600128" cy="3164987"/>
          </a:xfrm>
          <a:prstGeom prst="ellipse">
            <a:avLst/>
          </a:prstGeom>
          <a:solidFill>
            <a:schemeClr val="tx2">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a:latin typeface="Gill Sans MT"/>
              </a:rPr>
              <a:t>T</a:t>
            </a:r>
            <a:r>
              <a:rPr lang="en-US" altLang="zh-TW" sz="3600" dirty="0" smtClean="0">
                <a:latin typeface="Gill Sans MT"/>
              </a:rPr>
              <a:t>emporal media</a:t>
            </a:r>
            <a:endParaRPr lang="zh-TW" altLang="en-US" sz="3600" dirty="0">
              <a:latin typeface="Gill Sans MT"/>
            </a:endParaRPr>
          </a:p>
        </p:txBody>
      </p:sp>
      <p:sp>
        <p:nvSpPr>
          <p:cNvPr id="8" name="橢圓 7"/>
          <p:cNvSpPr/>
          <p:nvPr/>
        </p:nvSpPr>
        <p:spPr>
          <a:xfrm>
            <a:off x="4355976" y="1540785"/>
            <a:ext cx="4536504" cy="2824319"/>
          </a:xfrm>
          <a:prstGeom prst="ellipse">
            <a:avLst/>
          </a:prstGeom>
          <a:solidFill>
            <a:schemeClr val="tx2">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smtClean="0">
                <a:latin typeface="Gill Sans MT"/>
              </a:rPr>
              <a:t>Depth change</a:t>
            </a:r>
            <a:endParaRPr lang="zh-TW" altLang="en-US" sz="3600" dirty="0">
              <a:latin typeface="Gill Sans MT"/>
            </a:endParaRPr>
          </a:p>
        </p:txBody>
      </p:sp>
      <p:sp>
        <p:nvSpPr>
          <p:cNvPr id="11" name="橢圓 10"/>
          <p:cNvSpPr/>
          <p:nvPr/>
        </p:nvSpPr>
        <p:spPr>
          <a:xfrm>
            <a:off x="4499992" y="3156224"/>
            <a:ext cx="576064" cy="55116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3200" dirty="0" smtClean="0">
                <a:latin typeface="Gill Sans MT"/>
              </a:rPr>
              <a:t>1</a:t>
            </a:r>
            <a:endParaRPr lang="zh-TW" altLang="en-US" sz="3200" dirty="0">
              <a:latin typeface="Gill Sans MT"/>
            </a:endParaRPr>
          </a:p>
        </p:txBody>
      </p:sp>
      <p:sp>
        <p:nvSpPr>
          <p:cNvPr id="12" name="橢圓 11"/>
          <p:cNvSpPr/>
          <p:nvPr/>
        </p:nvSpPr>
        <p:spPr>
          <a:xfrm>
            <a:off x="2171217" y="1603506"/>
            <a:ext cx="576064" cy="55116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3200" dirty="0" smtClean="0">
                <a:latin typeface="Gill Sans MT"/>
              </a:rPr>
              <a:t>2</a:t>
            </a:r>
            <a:endParaRPr lang="zh-TW" altLang="en-US" sz="3200" dirty="0">
              <a:latin typeface="Gill Sans MT"/>
            </a:endParaRPr>
          </a:p>
        </p:txBody>
      </p:sp>
      <p:sp>
        <p:nvSpPr>
          <p:cNvPr id="13" name="橢圓 12"/>
          <p:cNvSpPr/>
          <p:nvPr/>
        </p:nvSpPr>
        <p:spPr>
          <a:xfrm>
            <a:off x="1403648" y="2002648"/>
            <a:ext cx="576064" cy="55116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3200" dirty="0" smtClean="0">
                <a:latin typeface="Gill Sans MT"/>
              </a:rPr>
              <a:t>3</a:t>
            </a:r>
            <a:endParaRPr lang="zh-TW" altLang="en-US" sz="3200" dirty="0">
              <a:latin typeface="Gill Sans MT"/>
            </a:endParaRPr>
          </a:p>
        </p:txBody>
      </p:sp>
      <p:sp>
        <p:nvSpPr>
          <p:cNvPr id="14" name="橢圓 13"/>
          <p:cNvSpPr/>
          <p:nvPr/>
        </p:nvSpPr>
        <p:spPr>
          <a:xfrm>
            <a:off x="6948264" y="1988840"/>
            <a:ext cx="576064" cy="55116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3200" dirty="0" smtClean="0">
                <a:latin typeface="Gill Sans MT"/>
              </a:rPr>
              <a:t>4</a:t>
            </a:r>
            <a:endParaRPr lang="zh-TW" altLang="en-US" sz="3200" dirty="0">
              <a:latin typeface="Gill Sans MT"/>
            </a:endParaRPr>
          </a:p>
        </p:txBody>
      </p:sp>
      <p:sp>
        <p:nvSpPr>
          <p:cNvPr id="15" name="橢圓 14"/>
          <p:cNvSpPr/>
          <p:nvPr/>
        </p:nvSpPr>
        <p:spPr>
          <a:xfrm>
            <a:off x="5796136" y="5038080"/>
            <a:ext cx="576064" cy="55116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3200" dirty="0" smtClean="0">
                <a:latin typeface="Gill Sans MT"/>
              </a:rPr>
              <a:t>5</a:t>
            </a:r>
            <a:endParaRPr lang="zh-TW" altLang="en-US" sz="3200" dirty="0">
              <a:latin typeface="Gill Sans MT"/>
            </a:endParaRPr>
          </a:p>
        </p:txBody>
      </p:sp>
    </p:spTree>
    <p:extLst>
      <p:ext uri="{BB962C8B-B14F-4D97-AF65-F5344CB8AC3E}">
        <p14:creationId xmlns:p14="http://schemas.microsoft.com/office/powerpoint/2010/main" xmlns="" val="15918127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Guidelines for the principles</a:t>
            </a:r>
            <a:endParaRPr lang="zh-TW" altLang="en-US" dirty="0"/>
          </a:p>
        </p:txBody>
      </p:sp>
      <p:sp>
        <p:nvSpPr>
          <p:cNvPr id="3" name="內容版面配置區 2"/>
          <p:cNvSpPr>
            <a:spLocks noGrp="1"/>
          </p:cNvSpPr>
          <p:nvPr>
            <p:ph idx="1"/>
          </p:nvPr>
        </p:nvSpPr>
        <p:spPr/>
        <p:txBody>
          <a:bodyPr/>
          <a:lstStyle/>
          <a:p>
            <a:pPr marL="514350" indent="-514350">
              <a:buFont typeface="+mj-lt"/>
              <a:buAutoNum type="arabicPeriod"/>
            </a:pPr>
            <a:r>
              <a:rPr lang="en-US" altLang="zh-TW" dirty="0" smtClean="0"/>
              <a:t>Maintain </a:t>
            </a:r>
            <a:r>
              <a:rPr lang="en-US" altLang="zh-TW" dirty="0"/>
              <a:t>coordination </a:t>
            </a:r>
            <a:r>
              <a:rPr lang="en-US" altLang="zh-TW" dirty="0" smtClean="0"/>
              <a:t>between views.</a:t>
            </a:r>
          </a:p>
          <a:p>
            <a:endParaRPr lang="en-US" altLang="zh-TW" dirty="0"/>
          </a:p>
          <a:p>
            <a:pPr marL="0" indent="0">
              <a:buNone/>
            </a:pPr>
            <a:r>
              <a:rPr lang="en-US" altLang="zh-TW" dirty="0" smtClean="0"/>
              <a:t>Almost every stereoscopic media authoring method should obey this </a:t>
            </a:r>
            <a:r>
              <a:rPr lang="en-US" altLang="zh-TW" b="1" dirty="0" smtClean="0">
                <a:solidFill>
                  <a:srgbClr val="FF0000"/>
                </a:solidFill>
              </a:rPr>
              <a:t>fundamental principle</a:t>
            </a:r>
            <a:r>
              <a:rPr lang="en-US" altLang="zh-TW" dirty="0" smtClean="0"/>
              <a:t>.</a:t>
            </a:r>
            <a:endParaRPr lang="zh-TW" altLang="en-US" dirty="0"/>
          </a:p>
        </p:txBody>
      </p:sp>
    </p:spTree>
    <p:extLst>
      <p:ext uri="{BB962C8B-B14F-4D97-AF65-F5344CB8AC3E}">
        <p14:creationId xmlns:p14="http://schemas.microsoft.com/office/powerpoint/2010/main" xmlns="" val="20399910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Guidelines for the principles</a:t>
            </a:r>
            <a:endParaRPr lang="zh-TW" altLang="en-US" dirty="0"/>
          </a:p>
        </p:txBody>
      </p:sp>
      <p:sp>
        <p:nvSpPr>
          <p:cNvPr id="3" name="內容版面配置區 2"/>
          <p:cNvSpPr>
            <a:spLocks noGrp="1"/>
          </p:cNvSpPr>
          <p:nvPr>
            <p:ph idx="1"/>
          </p:nvPr>
        </p:nvSpPr>
        <p:spPr/>
        <p:txBody>
          <a:bodyPr/>
          <a:lstStyle/>
          <a:p>
            <a:pPr marL="514350" indent="-514350">
              <a:buFont typeface="+mj-lt"/>
              <a:buAutoNum type="arabicPeriod" startAt="2"/>
            </a:pPr>
            <a:r>
              <a:rPr lang="en-US" altLang="zh-TW" dirty="0" smtClean="0"/>
              <a:t>Have </a:t>
            </a:r>
            <a:r>
              <a:rPr lang="en-US" altLang="zh-TW" dirty="0"/>
              <a:t>a continuous depth chart.</a:t>
            </a:r>
          </a:p>
          <a:p>
            <a:pPr marL="514350" indent="-514350">
              <a:buFont typeface="+mj-lt"/>
              <a:buAutoNum type="arabicPeriod" startAt="2"/>
            </a:pPr>
            <a:r>
              <a:rPr lang="en-US" altLang="zh-TW" dirty="0" smtClean="0"/>
              <a:t>Place </a:t>
            </a:r>
            <a:r>
              <a:rPr lang="en-US" altLang="zh-TW" dirty="0"/>
              <a:t>rest areas between strong 3D shots</a:t>
            </a:r>
            <a:r>
              <a:rPr lang="en-US" altLang="zh-TW" dirty="0" smtClean="0"/>
              <a:t>.</a:t>
            </a:r>
          </a:p>
          <a:p>
            <a:pPr marL="0" indent="0">
              <a:buNone/>
            </a:pPr>
            <a:endParaRPr lang="en-US" altLang="zh-TW" dirty="0"/>
          </a:p>
          <a:p>
            <a:pPr marL="0" indent="0">
              <a:buNone/>
            </a:pPr>
            <a:r>
              <a:rPr lang="en-US" altLang="zh-TW" dirty="0" smtClean="0"/>
              <a:t>Relevant for </a:t>
            </a:r>
            <a:r>
              <a:rPr lang="en-US" altLang="zh-TW" b="1" dirty="0" smtClean="0">
                <a:solidFill>
                  <a:srgbClr val="FF0000"/>
                </a:solidFill>
              </a:rPr>
              <a:t>temporal media </a:t>
            </a:r>
            <a:r>
              <a:rPr lang="en-US" altLang="zh-TW" dirty="0" smtClean="0"/>
              <a:t>editing</a:t>
            </a:r>
          </a:p>
          <a:p>
            <a:r>
              <a:rPr lang="en-US" altLang="zh-TW" dirty="0"/>
              <a:t>V</a:t>
            </a:r>
            <a:r>
              <a:rPr lang="en-US" altLang="zh-TW" dirty="0" smtClean="0"/>
              <a:t>ideo editing</a:t>
            </a:r>
          </a:p>
          <a:p>
            <a:r>
              <a:rPr lang="en-US" altLang="zh-TW" dirty="0" smtClean="0"/>
              <a:t>Video retargeting</a:t>
            </a:r>
            <a:endParaRPr lang="en-US" altLang="zh-TW" dirty="0"/>
          </a:p>
          <a:p>
            <a:endParaRPr lang="zh-TW" altLang="en-US" dirty="0"/>
          </a:p>
        </p:txBody>
      </p:sp>
    </p:spTree>
    <p:extLst>
      <p:ext uri="{BB962C8B-B14F-4D97-AF65-F5344CB8AC3E}">
        <p14:creationId xmlns:p14="http://schemas.microsoft.com/office/powerpoint/2010/main" xmlns="" val="15971156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Guidelines for the principles</a:t>
            </a:r>
            <a:endParaRPr lang="zh-TW" altLang="en-US" dirty="0"/>
          </a:p>
        </p:txBody>
      </p:sp>
      <p:sp>
        <p:nvSpPr>
          <p:cNvPr id="3" name="內容版面配置區 2"/>
          <p:cNvSpPr>
            <a:spLocks noGrp="1"/>
          </p:cNvSpPr>
          <p:nvPr>
            <p:ph idx="1"/>
          </p:nvPr>
        </p:nvSpPr>
        <p:spPr/>
        <p:txBody>
          <a:bodyPr/>
          <a:lstStyle/>
          <a:p>
            <a:pPr marL="514350" indent="-514350">
              <a:buFont typeface="+mj-lt"/>
              <a:buAutoNum type="arabicPeriod" startAt="4"/>
            </a:pPr>
            <a:r>
              <a:rPr lang="en-US" altLang="zh-TW" dirty="0" smtClean="0"/>
              <a:t>Use </a:t>
            </a:r>
            <a:r>
              <a:rPr lang="en-US" altLang="zh-TW" dirty="0"/>
              <a:t>a shallow depth of field for shots with excessive depth brackets.</a:t>
            </a:r>
          </a:p>
          <a:p>
            <a:endParaRPr lang="en-US" altLang="zh-TW" dirty="0" smtClean="0"/>
          </a:p>
          <a:p>
            <a:pPr marL="0" indent="0">
              <a:buNone/>
            </a:pPr>
            <a:r>
              <a:rPr lang="en-US" altLang="zh-TW" dirty="0" smtClean="0"/>
              <a:t>When the authoring operations cause </a:t>
            </a:r>
            <a:r>
              <a:rPr lang="en-US" altLang="zh-TW" b="1" dirty="0" smtClean="0">
                <a:solidFill>
                  <a:srgbClr val="FF0000"/>
                </a:solidFill>
              </a:rPr>
              <a:t>changes in the depth brackets</a:t>
            </a:r>
          </a:p>
          <a:p>
            <a:r>
              <a:rPr lang="en-US" altLang="zh-TW" dirty="0" smtClean="0"/>
              <a:t>Image stitching</a:t>
            </a:r>
          </a:p>
          <a:p>
            <a:r>
              <a:rPr lang="en-US" altLang="zh-TW" dirty="0" smtClean="0"/>
              <a:t>Photomontage</a:t>
            </a:r>
            <a:endParaRPr lang="zh-TW" altLang="en-US" dirty="0"/>
          </a:p>
        </p:txBody>
      </p:sp>
    </p:spTree>
    <p:extLst>
      <p:ext uri="{BB962C8B-B14F-4D97-AF65-F5344CB8AC3E}">
        <p14:creationId xmlns:p14="http://schemas.microsoft.com/office/powerpoint/2010/main" xmlns="" val="5978284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Guidelines for the principles</a:t>
            </a:r>
            <a:endParaRPr lang="zh-TW" altLang="en-US" dirty="0"/>
          </a:p>
        </p:txBody>
      </p:sp>
      <p:sp>
        <p:nvSpPr>
          <p:cNvPr id="3" name="內容版面配置區 2"/>
          <p:cNvSpPr>
            <a:spLocks noGrp="1"/>
          </p:cNvSpPr>
          <p:nvPr>
            <p:ph idx="1"/>
          </p:nvPr>
        </p:nvSpPr>
        <p:spPr/>
        <p:txBody>
          <a:bodyPr/>
          <a:lstStyle/>
          <a:p>
            <a:pPr marL="514350" indent="-514350">
              <a:buFont typeface="+mj-lt"/>
              <a:buAutoNum type="arabicPeriod" startAt="5"/>
            </a:pPr>
            <a:r>
              <a:rPr lang="en-US" altLang="zh-TW" dirty="0" smtClean="0"/>
              <a:t>Be </a:t>
            </a:r>
            <a:r>
              <a:rPr lang="en-US" altLang="zh-TW" dirty="0"/>
              <a:t>careful about the stereoscopic </a:t>
            </a:r>
            <a:r>
              <a:rPr lang="en-US" altLang="zh-TW" dirty="0" smtClean="0"/>
              <a:t>window.</a:t>
            </a:r>
          </a:p>
          <a:p>
            <a:pPr marL="514350" indent="-514350">
              <a:buFont typeface="+mj-lt"/>
              <a:buAutoNum type="arabicPeriod" startAt="5"/>
            </a:pPr>
            <a:endParaRPr lang="en-US" altLang="zh-TW" dirty="0"/>
          </a:p>
          <a:p>
            <a:pPr marL="0" indent="0">
              <a:buNone/>
            </a:pPr>
            <a:r>
              <a:rPr lang="en-US" altLang="zh-TW" dirty="0" smtClean="0"/>
              <a:t>When the authoring operators </a:t>
            </a:r>
            <a:r>
              <a:rPr lang="en-US" altLang="zh-TW" b="1" dirty="0" smtClean="0">
                <a:solidFill>
                  <a:srgbClr val="FF0000"/>
                </a:solidFill>
              </a:rPr>
              <a:t>re-frame media</a:t>
            </a:r>
          </a:p>
          <a:p>
            <a:r>
              <a:rPr lang="en-US" altLang="zh-TW" dirty="0" smtClean="0"/>
              <a:t>Cropping</a:t>
            </a:r>
          </a:p>
          <a:p>
            <a:r>
              <a:rPr lang="en-US" altLang="zh-TW" dirty="0" smtClean="0"/>
              <a:t>Compositing</a:t>
            </a:r>
          </a:p>
          <a:p>
            <a:r>
              <a:rPr lang="en-US" altLang="zh-TW" dirty="0" smtClean="0"/>
              <a:t>Resizing</a:t>
            </a:r>
          </a:p>
        </p:txBody>
      </p:sp>
    </p:spTree>
    <p:extLst>
      <p:ext uri="{BB962C8B-B14F-4D97-AF65-F5344CB8AC3E}">
        <p14:creationId xmlns:p14="http://schemas.microsoft.com/office/powerpoint/2010/main" xmlns="" val="4415848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395288" y="2565400"/>
            <a:ext cx="8424862" cy="1470025"/>
          </a:xfrm>
        </p:spPr>
        <p:txBody>
          <a:bodyPr>
            <a:noAutofit/>
          </a:bodyPr>
          <a:lstStyle/>
          <a:p>
            <a:pPr algn="ctr" eaLnBrk="1" hangingPunct="1"/>
            <a:r>
              <a:rPr lang="en-US" altLang="zh-TW" sz="4000" b="1" dirty="0" smtClean="0">
                <a:ea typeface="+mn-ea"/>
                <a:cs typeface="+mn-cs"/>
              </a:rPr>
              <a:t>Application 1:</a:t>
            </a:r>
            <a:br>
              <a:rPr lang="en-US" altLang="zh-TW" sz="4000" b="1" dirty="0" smtClean="0">
                <a:ea typeface="+mn-ea"/>
                <a:cs typeface="+mn-cs"/>
              </a:rPr>
            </a:br>
            <a:r>
              <a:rPr lang="en-US" altLang="zh-TW" sz="4000" b="1" dirty="0" smtClean="0">
                <a:ea typeface="+mn-ea"/>
                <a:cs typeface="+mn-cs"/>
              </a:rPr>
              <a:t>Stereoscopic video stabilization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Jittered video</a:t>
            </a:r>
            <a:endParaRPr lang="zh-TW" altLang="en-US" dirty="0"/>
          </a:p>
        </p:txBody>
      </p:sp>
      <p:pic>
        <p:nvPicPr>
          <p:cNvPr id="4" name="csiegirl_raw_left.avi">
            <a:hlinkClick r:id="" action="ppaction://media"/>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cstate="print"/>
          <a:stretch>
            <a:fillRect/>
          </a:stretch>
        </p:blipFill>
        <p:spPr>
          <a:xfrm>
            <a:off x="1042988" y="1071563"/>
            <a:ext cx="7059612" cy="5500687"/>
          </a:xfrm>
        </p:spPr>
      </p:pic>
    </p:spTree>
    <p:extLst>
      <p:ext uri="{BB962C8B-B14F-4D97-AF65-F5344CB8AC3E}">
        <p14:creationId xmlns:p14="http://schemas.microsoft.com/office/powerpoint/2010/main" xmlns="" val="3312613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Video stabilization</a:t>
            </a:r>
            <a:endParaRPr lang="zh-TW" altLang="en-US" dirty="0"/>
          </a:p>
        </p:txBody>
      </p:sp>
      <p:sp>
        <p:nvSpPr>
          <p:cNvPr id="3" name="內容版面配置區 2"/>
          <p:cNvSpPr>
            <a:spLocks noGrp="1"/>
          </p:cNvSpPr>
          <p:nvPr>
            <p:ph idx="1"/>
          </p:nvPr>
        </p:nvSpPr>
        <p:spPr>
          <a:xfrm>
            <a:off x="457200" y="1071546"/>
            <a:ext cx="8219256" cy="5500726"/>
          </a:xfrm>
        </p:spPr>
        <p:txBody>
          <a:bodyPr/>
          <a:lstStyle/>
          <a:p>
            <a:pPr marL="0" indent="0">
              <a:buNone/>
            </a:pPr>
            <a:r>
              <a:rPr lang="en-US" altLang="zh-TW" dirty="0" smtClean="0"/>
              <a:t>Our  stereoscopic video stabilization approach is based on this method:</a:t>
            </a:r>
          </a:p>
          <a:p>
            <a:pPr marL="0" indent="0">
              <a:buNone/>
            </a:pPr>
            <a:endParaRPr lang="en-US" altLang="zh-TW" dirty="0" smtClean="0"/>
          </a:p>
          <a:p>
            <a:pPr marL="0" indent="0">
              <a:buNone/>
            </a:pPr>
            <a:r>
              <a:rPr lang="en-US" altLang="zh-TW" i="1" dirty="0" smtClean="0"/>
              <a:t>Video stabilization using robust feature trajectories</a:t>
            </a:r>
            <a:endParaRPr lang="en-US" altLang="zh-TW" dirty="0"/>
          </a:p>
          <a:p>
            <a:pPr marL="0" indent="0">
              <a:buNone/>
            </a:pPr>
            <a:r>
              <a:rPr lang="en-US" altLang="zh-TW" sz="2400" dirty="0"/>
              <a:t>Ken-Yi Lee, Yung-Yu Chuang, Bing-Yu Chen, </a:t>
            </a:r>
            <a:r>
              <a:rPr lang="en-US" altLang="zh-TW" sz="2400" dirty="0" smtClean="0"/>
              <a:t>and Ming </a:t>
            </a:r>
            <a:r>
              <a:rPr lang="en-US" altLang="zh-TW" sz="2400" dirty="0" err="1" smtClean="0"/>
              <a:t>Ouhyoung</a:t>
            </a:r>
            <a:endParaRPr lang="en-US" altLang="zh-TW" sz="2400" dirty="0" smtClean="0"/>
          </a:p>
          <a:p>
            <a:pPr marL="0" indent="0">
              <a:buNone/>
            </a:pPr>
            <a:r>
              <a:rPr lang="en-US" altLang="zh-TW" sz="2400" dirty="0" smtClean="0"/>
              <a:t>ICCV 2009</a:t>
            </a:r>
            <a:endParaRPr lang="zh-TW" altLang="en-US" sz="2400" dirty="0"/>
          </a:p>
        </p:txBody>
      </p:sp>
    </p:spTree>
    <p:extLst>
      <p:ext uri="{BB962C8B-B14F-4D97-AF65-F5344CB8AC3E}">
        <p14:creationId xmlns:p14="http://schemas.microsoft.com/office/powerpoint/2010/main" xmlns="" val="2931435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3D display devices</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Picture 2" descr="http://www.nvidia.com.tw/docs/IO/65014/GeForce_3D_Vision_03_large.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28535" y="3697984"/>
            <a:ext cx="3698875" cy="2700338"/>
          </a:xfrm>
          <a:prstGeom prst="rect">
            <a:avLst/>
          </a:prstGeom>
          <a:noFill/>
          <a:ln w="9525">
            <a:noFill/>
            <a:miter lim="800000"/>
            <a:headEnd/>
            <a:tailEnd/>
          </a:ln>
        </p:spPr>
      </p:pic>
      <p:pic>
        <p:nvPicPr>
          <p:cNvPr id="5"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59632" y="1404236"/>
            <a:ext cx="2303693" cy="1861120"/>
          </a:xfrm>
          <a:prstGeom prst="rect">
            <a:avLst/>
          </a:prstGeom>
          <a:noFill/>
          <a:ln w="9525">
            <a:noFill/>
            <a:miter lim="800000"/>
            <a:headEnd/>
            <a:tailEnd/>
          </a:ln>
        </p:spPr>
      </p:pic>
      <p:pic>
        <p:nvPicPr>
          <p:cNvPr id="6" name="Picture 2" descr="tvs"/>
          <p:cNvPicPr>
            <a:picLocks noChangeAspect="1" noChangeArrowheads="1"/>
          </p:cNvPicPr>
          <p:nvPr/>
        </p:nvPicPr>
        <p:blipFill>
          <a:blip r:embed="rId5" cstate="print">
            <a:clrChange>
              <a:clrFrom>
                <a:srgbClr val="FDFDFD"/>
              </a:clrFrom>
              <a:clrTo>
                <a:srgbClr val="FDFDFD">
                  <a:alpha val="0"/>
                </a:srgbClr>
              </a:clrTo>
            </a:clrChange>
          </a:blip>
          <a:srcRect/>
          <a:stretch>
            <a:fillRect/>
          </a:stretch>
        </p:blipFill>
        <p:spPr bwMode="auto">
          <a:xfrm>
            <a:off x="4572000" y="1373208"/>
            <a:ext cx="4336189" cy="2306721"/>
          </a:xfrm>
          <a:prstGeom prst="rect">
            <a:avLst/>
          </a:prstGeom>
          <a:noFill/>
        </p:spPr>
      </p:pic>
      <p:pic>
        <p:nvPicPr>
          <p:cNvPr id="7" name="Picture 2" descr="http://3dtelevisionswithoutglasses.files.wordpress.com/2011/07/toshiba-qosmio-f750.jpeg?w=503&amp;h=54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004048" y="3277432"/>
            <a:ext cx="2954272" cy="3177458"/>
          </a:xfrm>
          <a:prstGeom prst="rect">
            <a:avLst/>
          </a:prstGeom>
          <a:noFill/>
        </p:spPr>
      </p:pic>
    </p:spTree>
    <p:extLst>
      <p:ext uri="{BB962C8B-B14F-4D97-AF65-F5344CB8AC3E}">
        <p14:creationId xmlns:p14="http://schemas.microsoft.com/office/powerpoint/2010/main" xmlns="" val="34611878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Key idea</a:t>
            </a:r>
            <a:endParaRPr lang="zh-TW" altLang="en-US" dirty="0"/>
          </a:p>
        </p:txBody>
      </p:sp>
      <p:grpSp>
        <p:nvGrpSpPr>
          <p:cNvPr id="13" name="群組 12"/>
          <p:cNvGrpSpPr/>
          <p:nvPr/>
        </p:nvGrpSpPr>
        <p:grpSpPr>
          <a:xfrm>
            <a:off x="179512" y="1348762"/>
            <a:ext cx="3071834" cy="4143404"/>
            <a:chOff x="5964662" y="1340770"/>
            <a:chExt cx="3071834" cy="4143404"/>
          </a:xfrm>
        </p:grpSpPr>
        <p:sp>
          <p:nvSpPr>
            <p:cNvPr id="11" name="平行四邊形 10"/>
            <p:cNvSpPr/>
            <p:nvPr/>
          </p:nvSpPr>
          <p:spPr>
            <a:xfrm rot="16200000" flipH="1">
              <a:off x="5428877" y="1876555"/>
              <a:ext cx="4143404" cy="3071834"/>
            </a:xfrm>
            <a:prstGeom prst="parallelogram">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a:spLocks noChangeAspect="1"/>
            </p:cNvSpPr>
            <p:nvPr/>
          </p:nvSpPr>
          <p:spPr>
            <a:xfrm>
              <a:off x="6128927" y="2700928"/>
              <a:ext cx="360000" cy="360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grpSp>
      <p:grpSp>
        <p:nvGrpSpPr>
          <p:cNvPr id="14" name="群組 13"/>
          <p:cNvGrpSpPr/>
          <p:nvPr/>
        </p:nvGrpSpPr>
        <p:grpSpPr>
          <a:xfrm>
            <a:off x="1002461" y="1348762"/>
            <a:ext cx="3071834" cy="4143404"/>
            <a:chOff x="5964662" y="1340770"/>
            <a:chExt cx="3071834" cy="4143404"/>
          </a:xfrm>
        </p:grpSpPr>
        <p:sp>
          <p:nvSpPr>
            <p:cNvPr id="15" name="平行四邊形 14"/>
            <p:cNvSpPr/>
            <p:nvPr/>
          </p:nvSpPr>
          <p:spPr>
            <a:xfrm rot="16200000" flipH="1">
              <a:off x="5428877" y="1876555"/>
              <a:ext cx="4143404" cy="3071834"/>
            </a:xfrm>
            <a:prstGeom prst="parallelogram">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a:spLocks noChangeAspect="1"/>
            </p:cNvSpPr>
            <p:nvPr/>
          </p:nvSpPr>
          <p:spPr>
            <a:xfrm>
              <a:off x="6128927" y="3232472"/>
              <a:ext cx="360000" cy="360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grpSp>
      <p:grpSp>
        <p:nvGrpSpPr>
          <p:cNvPr id="17" name="群組 16"/>
          <p:cNvGrpSpPr/>
          <p:nvPr/>
        </p:nvGrpSpPr>
        <p:grpSpPr>
          <a:xfrm>
            <a:off x="1825410" y="1348762"/>
            <a:ext cx="3071834" cy="4143404"/>
            <a:chOff x="5964662" y="1340770"/>
            <a:chExt cx="3071834" cy="4143404"/>
          </a:xfrm>
        </p:grpSpPr>
        <p:sp>
          <p:nvSpPr>
            <p:cNvPr id="18" name="平行四邊形 17"/>
            <p:cNvSpPr/>
            <p:nvPr/>
          </p:nvSpPr>
          <p:spPr>
            <a:xfrm rot="16200000" flipH="1">
              <a:off x="5428877" y="1876555"/>
              <a:ext cx="4143404" cy="3071834"/>
            </a:xfrm>
            <a:prstGeom prst="parallelogram">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a:spLocks noChangeAspect="1"/>
            </p:cNvSpPr>
            <p:nvPr/>
          </p:nvSpPr>
          <p:spPr>
            <a:xfrm>
              <a:off x="6149762" y="2700928"/>
              <a:ext cx="360000" cy="360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grpSp>
      <p:grpSp>
        <p:nvGrpSpPr>
          <p:cNvPr id="20" name="群組 19"/>
          <p:cNvGrpSpPr/>
          <p:nvPr/>
        </p:nvGrpSpPr>
        <p:grpSpPr>
          <a:xfrm>
            <a:off x="2648359" y="1348762"/>
            <a:ext cx="3071834" cy="4143404"/>
            <a:chOff x="5964662" y="1340770"/>
            <a:chExt cx="3071834" cy="4143404"/>
          </a:xfrm>
        </p:grpSpPr>
        <p:sp>
          <p:nvSpPr>
            <p:cNvPr id="21" name="平行四邊形 20"/>
            <p:cNvSpPr/>
            <p:nvPr/>
          </p:nvSpPr>
          <p:spPr>
            <a:xfrm rot="16200000" flipH="1">
              <a:off x="5428877" y="1876555"/>
              <a:ext cx="4143404" cy="3071834"/>
            </a:xfrm>
            <a:prstGeom prst="parallelogram">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a:spLocks noChangeAspect="1"/>
            </p:cNvSpPr>
            <p:nvPr/>
          </p:nvSpPr>
          <p:spPr>
            <a:xfrm>
              <a:off x="6128927" y="3105204"/>
              <a:ext cx="360000" cy="360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grpSp>
      <p:grpSp>
        <p:nvGrpSpPr>
          <p:cNvPr id="23" name="群組 22"/>
          <p:cNvGrpSpPr/>
          <p:nvPr/>
        </p:nvGrpSpPr>
        <p:grpSpPr>
          <a:xfrm>
            <a:off x="3471308" y="1348762"/>
            <a:ext cx="3071834" cy="4143404"/>
            <a:chOff x="5964662" y="1340770"/>
            <a:chExt cx="3071834" cy="4143404"/>
          </a:xfrm>
        </p:grpSpPr>
        <p:sp>
          <p:nvSpPr>
            <p:cNvPr id="24" name="平行四邊形 23"/>
            <p:cNvSpPr/>
            <p:nvPr/>
          </p:nvSpPr>
          <p:spPr>
            <a:xfrm rot="16200000" flipH="1">
              <a:off x="5428877" y="1876555"/>
              <a:ext cx="4143404" cy="3071834"/>
            </a:xfrm>
            <a:prstGeom prst="parallelogram">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p:cNvSpPr>
              <a:spLocks noChangeAspect="1"/>
            </p:cNvSpPr>
            <p:nvPr/>
          </p:nvSpPr>
          <p:spPr>
            <a:xfrm>
              <a:off x="6317630" y="3389084"/>
              <a:ext cx="360000" cy="360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grpSp>
      <p:grpSp>
        <p:nvGrpSpPr>
          <p:cNvPr id="26" name="群組 25"/>
          <p:cNvGrpSpPr/>
          <p:nvPr/>
        </p:nvGrpSpPr>
        <p:grpSpPr>
          <a:xfrm>
            <a:off x="4294257" y="1348762"/>
            <a:ext cx="3071834" cy="4143404"/>
            <a:chOff x="5964662" y="1340770"/>
            <a:chExt cx="3071834" cy="4143404"/>
          </a:xfrm>
        </p:grpSpPr>
        <p:sp>
          <p:nvSpPr>
            <p:cNvPr id="27" name="平行四邊形 26"/>
            <p:cNvSpPr/>
            <p:nvPr/>
          </p:nvSpPr>
          <p:spPr>
            <a:xfrm rot="16200000" flipH="1">
              <a:off x="5428877" y="1876555"/>
              <a:ext cx="4143404" cy="3071834"/>
            </a:xfrm>
            <a:prstGeom prst="parallelogram">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a:spLocks noChangeAspect="1"/>
            </p:cNvSpPr>
            <p:nvPr/>
          </p:nvSpPr>
          <p:spPr>
            <a:xfrm>
              <a:off x="6128927" y="3232471"/>
              <a:ext cx="360000" cy="360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grpSp>
      <p:grpSp>
        <p:nvGrpSpPr>
          <p:cNvPr id="29" name="群組 28"/>
          <p:cNvGrpSpPr/>
          <p:nvPr/>
        </p:nvGrpSpPr>
        <p:grpSpPr>
          <a:xfrm>
            <a:off x="5117206" y="1348762"/>
            <a:ext cx="3071834" cy="4143404"/>
            <a:chOff x="5964662" y="1340770"/>
            <a:chExt cx="3071834" cy="4143404"/>
          </a:xfrm>
        </p:grpSpPr>
        <p:sp>
          <p:nvSpPr>
            <p:cNvPr id="30" name="平行四邊形 29"/>
            <p:cNvSpPr/>
            <p:nvPr/>
          </p:nvSpPr>
          <p:spPr>
            <a:xfrm rot="16200000" flipH="1">
              <a:off x="5428877" y="1876555"/>
              <a:ext cx="4143404" cy="3071834"/>
            </a:xfrm>
            <a:prstGeom prst="parallelogram">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橢圓 30"/>
            <p:cNvSpPr>
              <a:spLocks noChangeAspect="1"/>
            </p:cNvSpPr>
            <p:nvPr/>
          </p:nvSpPr>
          <p:spPr>
            <a:xfrm>
              <a:off x="6182721" y="3793360"/>
              <a:ext cx="360000" cy="360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grpSp>
      <p:grpSp>
        <p:nvGrpSpPr>
          <p:cNvPr id="32" name="群組 31"/>
          <p:cNvGrpSpPr/>
          <p:nvPr/>
        </p:nvGrpSpPr>
        <p:grpSpPr>
          <a:xfrm>
            <a:off x="5940152" y="1348762"/>
            <a:ext cx="3071834" cy="4143404"/>
            <a:chOff x="5964662" y="1340770"/>
            <a:chExt cx="3071834" cy="4143404"/>
          </a:xfrm>
        </p:grpSpPr>
        <p:sp>
          <p:nvSpPr>
            <p:cNvPr id="33" name="平行四邊形 32"/>
            <p:cNvSpPr/>
            <p:nvPr/>
          </p:nvSpPr>
          <p:spPr>
            <a:xfrm rot="16200000" flipH="1">
              <a:off x="5428877" y="1876555"/>
              <a:ext cx="4143404" cy="3071834"/>
            </a:xfrm>
            <a:prstGeom prst="parallelogram">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橢圓 33"/>
            <p:cNvSpPr>
              <a:spLocks noChangeAspect="1"/>
            </p:cNvSpPr>
            <p:nvPr/>
          </p:nvSpPr>
          <p:spPr>
            <a:xfrm>
              <a:off x="6128927" y="3349000"/>
              <a:ext cx="360000" cy="360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grpSp>
      <p:cxnSp>
        <p:nvCxnSpPr>
          <p:cNvPr id="50" name="弧形接點 49"/>
          <p:cNvCxnSpPr>
            <a:stCxn id="12" idx="5"/>
          </p:cNvCxnSpPr>
          <p:nvPr/>
        </p:nvCxnSpPr>
        <p:spPr>
          <a:xfrm rot="16200000" flipH="1">
            <a:off x="3097298" y="569956"/>
            <a:ext cx="560877" cy="5453361"/>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a:stCxn id="12" idx="5"/>
            <a:endCxn id="16" idx="1"/>
          </p:cNvCxnSpPr>
          <p:nvPr/>
        </p:nvCxnSpPr>
        <p:spPr>
          <a:xfrm>
            <a:off x="651056" y="3016199"/>
            <a:ext cx="568391" cy="2769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a:stCxn id="16" idx="7"/>
            <a:endCxn id="19" idx="3"/>
          </p:cNvCxnSpPr>
          <p:nvPr/>
        </p:nvCxnSpPr>
        <p:spPr>
          <a:xfrm flipV="1">
            <a:off x="1474005" y="3016199"/>
            <a:ext cx="589226" cy="2769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a:stCxn id="19" idx="5"/>
            <a:endCxn id="22" idx="2"/>
          </p:cNvCxnSpPr>
          <p:nvPr/>
        </p:nvCxnSpPr>
        <p:spPr>
          <a:xfrm>
            <a:off x="2317789" y="3016199"/>
            <a:ext cx="494835" cy="2769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a:stCxn id="22" idx="5"/>
            <a:endCxn id="25" idx="2"/>
          </p:cNvCxnSpPr>
          <p:nvPr/>
        </p:nvCxnSpPr>
        <p:spPr>
          <a:xfrm>
            <a:off x="3119903" y="3420475"/>
            <a:ext cx="704373" cy="1566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a:stCxn id="25" idx="6"/>
            <a:endCxn id="28" idx="2"/>
          </p:cNvCxnSpPr>
          <p:nvPr/>
        </p:nvCxnSpPr>
        <p:spPr>
          <a:xfrm flipV="1">
            <a:off x="4184276" y="3420463"/>
            <a:ext cx="274246" cy="1566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stCxn id="28" idx="6"/>
            <a:endCxn id="31" idx="1"/>
          </p:cNvCxnSpPr>
          <p:nvPr/>
        </p:nvCxnSpPr>
        <p:spPr>
          <a:xfrm>
            <a:off x="4818522" y="3420463"/>
            <a:ext cx="569464" cy="4336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stCxn id="31" idx="6"/>
            <a:endCxn id="34" idx="2"/>
          </p:cNvCxnSpPr>
          <p:nvPr/>
        </p:nvCxnSpPr>
        <p:spPr>
          <a:xfrm flipV="1">
            <a:off x="5695265" y="3536992"/>
            <a:ext cx="409152" cy="4443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253510" y="5525289"/>
            <a:ext cx="527709" cy="584775"/>
          </a:xfrm>
          <a:prstGeom prst="rect">
            <a:avLst/>
          </a:prstGeom>
          <a:noFill/>
        </p:spPr>
        <p:txBody>
          <a:bodyPr wrap="none" rtlCol="0">
            <a:spAutoFit/>
          </a:bodyPr>
          <a:lstStyle/>
          <a:p>
            <a:r>
              <a:rPr lang="en-US" altLang="zh-TW" sz="3200" i="1" dirty="0" smtClean="0">
                <a:latin typeface="Times New Roman" pitchFamily="18" charset="0"/>
                <a:cs typeface="Times New Roman" pitchFamily="18" charset="0"/>
              </a:rPr>
              <a:t>T</a:t>
            </a:r>
            <a:r>
              <a:rPr lang="en-US" altLang="zh-TW" i="1" dirty="0">
                <a:latin typeface="Times New Roman" pitchFamily="18" charset="0"/>
                <a:cs typeface="Times New Roman" pitchFamily="18" charset="0"/>
              </a:rPr>
              <a:t>0</a:t>
            </a:r>
            <a:endParaRPr lang="zh-TW" altLang="en-US" sz="3200" i="1" dirty="0">
              <a:latin typeface="Times New Roman" pitchFamily="18" charset="0"/>
              <a:cs typeface="Times New Roman" pitchFamily="18" charset="0"/>
            </a:endParaRPr>
          </a:p>
        </p:txBody>
      </p:sp>
      <p:sp>
        <p:nvSpPr>
          <p:cNvPr id="37" name="文字方塊 36"/>
          <p:cNvSpPr txBox="1"/>
          <p:nvPr/>
        </p:nvSpPr>
        <p:spPr>
          <a:xfrm>
            <a:off x="1077375" y="5525289"/>
            <a:ext cx="527709" cy="584775"/>
          </a:xfrm>
          <a:prstGeom prst="rect">
            <a:avLst/>
          </a:prstGeom>
          <a:noFill/>
        </p:spPr>
        <p:txBody>
          <a:bodyPr wrap="none" rtlCol="0">
            <a:spAutoFit/>
          </a:bodyPr>
          <a:lstStyle/>
          <a:p>
            <a:r>
              <a:rPr lang="en-US" altLang="zh-TW" sz="3200" i="1" dirty="0" smtClean="0">
                <a:latin typeface="Times New Roman" pitchFamily="18" charset="0"/>
                <a:cs typeface="Times New Roman" pitchFamily="18" charset="0"/>
              </a:rPr>
              <a:t>T</a:t>
            </a:r>
            <a:r>
              <a:rPr lang="en-US" altLang="zh-TW" i="1" dirty="0" smtClean="0">
                <a:latin typeface="Times New Roman" pitchFamily="18" charset="0"/>
                <a:cs typeface="Times New Roman" pitchFamily="18" charset="0"/>
              </a:rPr>
              <a:t>1</a:t>
            </a:r>
            <a:endParaRPr lang="zh-TW" altLang="en-US" sz="3200" i="1" dirty="0">
              <a:latin typeface="Times New Roman" pitchFamily="18" charset="0"/>
              <a:cs typeface="Times New Roman" pitchFamily="18" charset="0"/>
            </a:endParaRPr>
          </a:p>
        </p:txBody>
      </p:sp>
      <p:sp>
        <p:nvSpPr>
          <p:cNvPr id="39" name="文字方塊 38"/>
          <p:cNvSpPr txBox="1"/>
          <p:nvPr/>
        </p:nvSpPr>
        <p:spPr>
          <a:xfrm>
            <a:off x="1901240" y="5868561"/>
            <a:ext cx="527709" cy="584775"/>
          </a:xfrm>
          <a:prstGeom prst="rect">
            <a:avLst/>
          </a:prstGeom>
          <a:noFill/>
        </p:spPr>
        <p:txBody>
          <a:bodyPr wrap="none" rtlCol="0">
            <a:spAutoFit/>
          </a:bodyPr>
          <a:lstStyle/>
          <a:p>
            <a:r>
              <a:rPr lang="en-US" altLang="zh-TW" sz="3200" i="1" dirty="0" smtClean="0">
                <a:latin typeface="Times New Roman" pitchFamily="18" charset="0"/>
                <a:cs typeface="Times New Roman" pitchFamily="18" charset="0"/>
              </a:rPr>
              <a:t>T</a:t>
            </a:r>
            <a:r>
              <a:rPr lang="en-US" altLang="zh-TW" i="1" dirty="0">
                <a:latin typeface="Times New Roman" pitchFamily="18" charset="0"/>
                <a:cs typeface="Times New Roman" pitchFamily="18" charset="0"/>
              </a:rPr>
              <a:t>2</a:t>
            </a:r>
            <a:endParaRPr lang="zh-TW" altLang="en-US" sz="3200" i="1" dirty="0">
              <a:latin typeface="Times New Roman" pitchFamily="18" charset="0"/>
              <a:cs typeface="Times New Roman" pitchFamily="18" charset="0"/>
            </a:endParaRPr>
          </a:p>
        </p:txBody>
      </p:sp>
      <p:sp>
        <p:nvSpPr>
          <p:cNvPr id="41" name="文字方塊 40"/>
          <p:cNvSpPr txBox="1"/>
          <p:nvPr/>
        </p:nvSpPr>
        <p:spPr>
          <a:xfrm>
            <a:off x="2725105" y="5724545"/>
            <a:ext cx="527709" cy="584775"/>
          </a:xfrm>
          <a:prstGeom prst="rect">
            <a:avLst/>
          </a:prstGeom>
          <a:noFill/>
        </p:spPr>
        <p:txBody>
          <a:bodyPr wrap="none" rtlCol="0">
            <a:spAutoFit/>
          </a:bodyPr>
          <a:lstStyle/>
          <a:p>
            <a:r>
              <a:rPr lang="en-US" altLang="zh-TW" sz="3200" i="1" dirty="0" smtClean="0">
                <a:latin typeface="Times New Roman" pitchFamily="18" charset="0"/>
                <a:cs typeface="Times New Roman" pitchFamily="18" charset="0"/>
              </a:rPr>
              <a:t>T</a:t>
            </a:r>
            <a:r>
              <a:rPr lang="en-US" altLang="zh-TW" i="1" dirty="0">
                <a:latin typeface="Times New Roman" pitchFamily="18" charset="0"/>
                <a:cs typeface="Times New Roman" pitchFamily="18" charset="0"/>
              </a:rPr>
              <a:t>3</a:t>
            </a:r>
            <a:endParaRPr lang="zh-TW" altLang="en-US" sz="3200" i="1" dirty="0">
              <a:latin typeface="Times New Roman" pitchFamily="18" charset="0"/>
              <a:cs typeface="Times New Roman" pitchFamily="18" charset="0"/>
            </a:endParaRPr>
          </a:p>
        </p:txBody>
      </p:sp>
      <p:sp>
        <p:nvSpPr>
          <p:cNvPr id="43" name="文字方塊 42"/>
          <p:cNvSpPr txBox="1"/>
          <p:nvPr/>
        </p:nvSpPr>
        <p:spPr>
          <a:xfrm>
            <a:off x="3548970" y="5525289"/>
            <a:ext cx="527709" cy="584775"/>
          </a:xfrm>
          <a:prstGeom prst="rect">
            <a:avLst/>
          </a:prstGeom>
          <a:noFill/>
        </p:spPr>
        <p:txBody>
          <a:bodyPr wrap="none" rtlCol="0">
            <a:spAutoFit/>
          </a:bodyPr>
          <a:lstStyle/>
          <a:p>
            <a:r>
              <a:rPr lang="en-US" altLang="zh-TW" sz="3200" i="1" dirty="0" smtClean="0">
                <a:latin typeface="Times New Roman" pitchFamily="18" charset="0"/>
                <a:cs typeface="Times New Roman" pitchFamily="18" charset="0"/>
              </a:rPr>
              <a:t>T</a:t>
            </a:r>
            <a:r>
              <a:rPr lang="en-US" altLang="zh-TW" i="1" dirty="0">
                <a:latin typeface="Times New Roman" pitchFamily="18" charset="0"/>
                <a:cs typeface="Times New Roman" pitchFamily="18" charset="0"/>
              </a:rPr>
              <a:t>4</a:t>
            </a:r>
            <a:endParaRPr lang="zh-TW" altLang="en-US" sz="3200" i="1" dirty="0">
              <a:latin typeface="Times New Roman" pitchFamily="18" charset="0"/>
              <a:cs typeface="Times New Roman" pitchFamily="18" charset="0"/>
            </a:endParaRPr>
          </a:p>
        </p:txBody>
      </p:sp>
      <p:sp>
        <p:nvSpPr>
          <p:cNvPr id="45" name="文字方塊 44"/>
          <p:cNvSpPr txBox="1"/>
          <p:nvPr/>
        </p:nvSpPr>
        <p:spPr>
          <a:xfrm>
            <a:off x="4372835" y="5525289"/>
            <a:ext cx="527709" cy="584775"/>
          </a:xfrm>
          <a:prstGeom prst="rect">
            <a:avLst/>
          </a:prstGeom>
          <a:noFill/>
        </p:spPr>
        <p:txBody>
          <a:bodyPr wrap="none" rtlCol="0">
            <a:spAutoFit/>
          </a:bodyPr>
          <a:lstStyle/>
          <a:p>
            <a:r>
              <a:rPr lang="en-US" altLang="zh-TW" sz="3200" i="1" dirty="0" smtClean="0">
                <a:latin typeface="Times New Roman" pitchFamily="18" charset="0"/>
                <a:cs typeface="Times New Roman" pitchFamily="18" charset="0"/>
              </a:rPr>
              <a:t>T</a:t>
            </a:r>
            <a:r>
              <a:rPr lang="en-US" altLang="zh-TW" i="1" dirty="0">
                <a:latin typeface="Times New Roman" pitchFamily="18" charset="0"/>
                <a:cs typeface="Times New Roman" pitchFamily="18" charset="0"/>
              </a:rPr>
              <a:t>5</a:t>
            </a:r>
            <a:endParaRPr lang="zh-TW" altLang="en-US" sz="3200" i="1" dirty="0">
              <a:latin typeface="Times New Roman" pitchFamily="18" charset="0"/>
              <a:cs typeface="Times New Roman" pitchFamily="18" charset="0"/>
            </a:endParaRPr>
          </a:p>
        </p:txBody>
      </p:sp>
      <p:sp>
        <p:nvSpPr>
          <p:cNvPr id="47" name="文字方塊 46"/>
          <p:cNvSpPr txBox="1"/>
          <p:nvPr/>
        </p:nvSpPr>
        <p:spPr>
          <a:xfrm>
            <a:off x="5196700" y="5525289"/>
            <a:ext cx="527709" cy="584775"/>
          </a:xfrm>
          <a:prstGeom prst="rect">
            <a:avLst/>
          </a:prstGeom>
          <a:noFill/>
        </p:spPr>
        <p:txBody>
          <a:bodyPr wrap="none" rtlCol="0">
            <a:spAutoFit/>
          </a:bodyPr>
          <a:lstStyle/>
          <a:p>
            <a:r>
              <a:rPr lang="en-US" altLang="zh-TW" sz="3200" i="1" dirty="0" smtClean="0">
                <a:latin typeface="Times New Roman" pitchFamily="18" charset="0"/>
                <a:cs typeface="Times New Roman" pitchFamily="18" charset="0"/>
              </a:rPr>
              <a:t>T</a:t>
            </a:r>
            <a:r>
              <a:rPr lang="en-US" altLang="zh-TW" i="1" dirty="0">
                <a:latin typeface="Times New Roman" pitchFamily="18" charset="0"/>
                <a:cs typeface="Times New Roman" pitchFamily="18" charset="0"/>
              </a:rPr>
              <a:t>6</a:t>
            </a:r>
            <a:endParaRPr lang="zh-TW" altLang="en-US" sz="3200" i="1" dirty="0">
              <a:latin typeface="Times New Roman" pitchFamily="18" charset="0"/>
              <a:cs typeface="Times New Roman" pitchFamily="18" charset="0"/>
            </a:endParaRPr>
          </a:p>
        </p:txBody>
      </p:sp>
      <p:sp>
        <p:nvSpPr>
          <p:cNvPr id="49" name="文字方塊 48"/>
          <p:cNvSpPr txBox="1"/>
          <p:nvPr/>
        </p:nvSpPr>
        <p:spPr>
          <a:xfrm>
            <a:off x="6020562" y="5576173"/>
            <a:ext cx="527709" cy="584775"/>
          </a:xfrm>
          <a:prstGeom prst="rect">
            <a:avLst/>
          </a:prstGeom>
          <a:noFill/>
        </p:spPr>
        <p:txBody>
          <a:bodyPr wrap="none" rtlCol="0">
            <a:spAutoFit/>
          </a:bodyPr>
          <a:lstStyle/>
          <a:p>
            <a:r>
              <a:rPr lang="en-US" altLang="zh-TW" sz="3200" i="1" dirty="0" smtClean="0">
                <a:latin typeface="Times New Roman" pitchFamily="18" charset="0"/>
                <a:cs typeface="Times New Roman" pitchFamily="18" charset="0"/>
              </a:rPr>
              <a:t>T</a:t>
            </a:r>
            <a:r>
              <a:rPr lang="en-US" altLang="zh-TW" i="1" dirty="0">
                <a:latin typeface="Times New Roman" pitchFamily="18" charset="0"/>
                <a:cs typeface="Times New Roman" pitchFamily="18" charset="0"/>
              </a:rPr>
              <a:t>7</a:t>
            </a:r>
            <a:endParaRPr lang="zh-TW" altLang="en-US" sz="3200" i="1" dirty="0">
              <a:latin typeface="Times New Roman" pitchFamily="18" charset="0"/>
              <a:cs typeface="Times New Roman" pitchFamily="18" charset="0"/>
            </a:endParaRPr>
          </a:p>
        </p:txBody>
      </p:sp>
    </p:spTree>
    <p:extLst>
      <p:ext uri="{BB962C8B-B14F-4D97-AF65-F5344CB8AC3E}">
        <p14:creationId xmlns:p14="http://schemas.microsoft.com/office/powerpoint/2010/main" xmlns="" val="185117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6"/>
                                        </p:tgtEl>
                                      </p:cBhvr>
                                    </p:animEffect>
                                    <p:set>
                                      <p:cBhvr>
                                        <p:cTn id="22" dur="1" fill="hold">
                                          <p:stCondLst>
                                            <p:cond delay="499"/>
                                          </p:stCondLst>
                                        </p:cTn>
                                        <p:tgtEl>
                                          <p:spTgt spid="4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8"/>
                                        </p:tgtEl>
                                      </p:cBhvr>
                                    </p:animEffect>
                                    <p:set>
                                      <p:cBhvr>
                                        <p:cTn id="25" dur="1" fill="hold">
                                          <p:stCondLst>
                                            <p:cond delay="499"/>
                                          </p:stCondLst>
                                        </p:cTn>
                                        <p:tgtEl>
                                          <p:spTgt spid="48"/>
                                        </p:tgtEl>
                                        <p:attrNameLst>
                                          <p:attrName>style.visibility</p:attrName>
                                        </p:attrNameLst>
                                      </p:cBhvr>
                                      <p:to>
                                        <p:strVal val="hidden"/>
                                      </p:to>
                                    </p:set>
                                  </p:childTnLst>
                                </p:cTn>
                              </p:par>
                              <p:par>
                                <p:cTn id="26" presetID="42" presetClass="path" presetSubtype="0" accel="50000" decel="50000" fill="hold" nodeType="withEffect">
                                  <p:stCondLst>
                                    <p:cond delay="0"/>
                                  </p:stCondLst>
                                  <p:childTnLst>
                                    <p:animMotion origin="layout" path="M -5.55556E-7 -2.59259E-6 L 0.00208 -0.03032 " pathEditMode="fixed" rAng="0" ptsTypes="AA">
                                      <p:cBhvr>
                                        <p:cTn id="27" dur="2000" fill="hold"/>
                                        <p:tgtEl>
                                          <p:spTgt spid="14"/>
                                        </p:tgtEl>
                                        <p:attrNameLst>
                                          <p:attrName>ppt_x</p:attrName>
                                          <p:attrName>ppt_y</p:attrName>
                                        </p:attrNameLst>
                                      </p:cBhvr>
                                      <p:rCtr x="104" y="-1528"/>
                                    </p:animMotion>
                                  </p:childTnLst>
                                </p:cTn>
                              </p:par>
                              <p:par>
                                <p:cTn id="28" presetID="42" presetClass="path" presetSubtype="0" accel="50000" decel="50000" fill="hold" nodeType="withEffect">
                                  <p:stCondLst>
                                    <p:cond delay="0"/>
                                  </p:stCondLst>
                                  <p:childTnLst>
                                    <p:animMotion origin="layout" path="M -4.72222E-6 -2.59259E-6 L -4.72222E-6 0.06412 " pathEditMode="fixed" rAng="0" ptsTypes="AA">
                                      <p:cBhvr>
                                        <p:cTn id="29" dur="2000" fill="hold"/>
                                        <p:tgtEl>
                                          <p:spTgt spid="17"/>
                                        </p:tgtEl>
                                        <p:attrNameLst>
                                          <p:attrName>ppt_x</p:attrName>
                                          <p:attrName>ppt_y</p:attrName>
                                        </p:attrNameLst>
                                      </p:cBhvr>
                                      <p:rCtr x="0" y="3194"/>
                                    </p:animMotion>
                                  </p:childTnLst>
                                </p:cTn>
                              </p:par>
                              <p:par>
                                <p:cTn id="30" presetID="42" presetClass="path" presetSubtype="0" accel="50000" decel="50000" fill="hold" nodeType="withEffect">
                                  <p:stCondLst>
                                    <p:cond delay="0"/>
                                  </p:stCondLst>
                                  <p:childTnLst>
                                    <p:animMotion origin="layout" path="M 4.72222E-6 -2.59259E-6 L 0.00017 0.01968 " pathEditMode="fixed" rAng="0" ptsTypes="AA">
                                      <p:cBhvr>
                                        <p:cTn id="31" dur="2000" fill="hold"/>
                                        <p:tgtEl>
                                          <p:spTgt spid="20"/>
                                        </p:tgtEl>
                                        <p:attrNameLst>
                                          <p:attrName>ppt_x</p:attrName>
                                          <p:attrName>ppt_y</p:attrName>
                                        </p:attrNameLst>
                                      </p:cBhvr>
                                      <p:rCtr x="0" y="972"/>
                                    </p:animMotion>
                                  </p:childTnLst>
                                </p:cTn>
                              </p:par>
                              <p:par>
                                <p:cTn id="32" presetID="42" presetClass="path" presetSubtype="0" accel="50000" decel="50000" fill="hold" nodeType="withEffect">
                                  <p:stCondLst>
                                    <p:cond delay="0"/>
                                  </p:stCondLst>
                                  <p:childTnLst>
                                    <p:animMotion origin="layout" path="M 0 -2.59259E-6 L 0 0.03264 " pathEditMode="fixed" rAng="0" ptsTypes="AA">
                                      <p:cBhvr>
                                        <p:cTn id="33" dur="2000" fill="hold"/>
                                        <p:tgtEl>
                                          <p:spTgt spid="26"/>
                                        </p:tgtEl>
                                        <p:attrNameLst>
                                          <p:attrName>ppt_x</p:attrName>
                                          <p:attrName>ppt_y</p:attrName>
                                        </p:attrNameLst>
                                      </p:cBhvr>
                                      <p:rCtr x="0" y="1620"/>
                                    </p:animMotion>
                                  </p:childTnLst>
                                </p:cTn>
                              </p:par>
                              <p:par>
                                <p:cTn id="34" presetID="42" presetClass="path" presetSubtype="0" accel="50000" decel="50000" fill="hold" nodeType="withEffect">
                                  <p:stCondLst>
                                    <p:cond delay="0"/>
                                  </p:stCondLst>
                                  <p:childTnLst>
                                    <p:animMotion origin="layout" path="M -5.55556E-7 -2.59259E-6 L -0.00052 -0.05139 " pathEditMode="fixed" rAng="0" ptsTypes="AA">
                                      <p:cBhvr>
                                        <p:cTn id="35" dur="2000" fill="hold"/>
                                        <p:tgtEl>
                                          <p:spTgt spid="29"/>
                                        </p:tgtEl>
                                        <p:attrNameLst>
                                          <p:attrName>ppt_x</p:attrName>
                                          <p:attrName>ppt_y</p:attrName>
                                        </p:attrNameLst>
                                      </p:cBhvr>
                                      <p:rCtr x="-35" y="-2569"/>
                                    </p:animMotion>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P spid="39" grpId="0"/>
      <p:bldP spid="41" grpId="0"/>
      <p:bldP spid="43" grpId="0"/>
      <p:bldP spid="45" grpId="0"/>
      <p:bldP spid="47" grpId="0"/>
      <p:bldP spid="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85EDA447-802F-4612-9C6A-D719619F3655}" type="slidenum">
              <a:rPr lang="en-US" altLang="zh-TW"/>
              <a:pPr/>
              <a:t>31</a:t>
            </a:fld>
            <a:endParaRPr lang="en-US" altLang="zh-TW"/>
          </a:p>
        </p:txBody>
      </p:sp>
      <p:sp>
        <p:nvSpPr>
          <p:cNvPr id="21510" name="Rectangle 4"/>
          <p:cNvSpPr>
            <a:spLocks noGrp="1" noChangeArrowheads="1"/>
          </p:cNvSpPr>
          <p:nvPr>
            <p:ph type="title"/>
          </p:nvPr>
        </p:nvSpPr>
        <p:spPr/>
        <p:txBody>
          <a:bodyPr rIns="132080"/>
          <a:lstStyle/>
          <a:p>
            <a:pPr indent="0" eaLnBrk="1" hangingPunct="1"/>
            <a:r>
              <a:rPr lang="en-US" altLang="zh-TW" dirty="0" smtClean="0">
                <a:latin typeface="Gill Sans MT" pitchFamily="34" charset="0"/>
              </a:rPr>
              <a:t>Key idea</a:t>
            </a:r>
          </a:p>
        </p:txBody>
      </p:sp>
      <p:pic>
        <p:nvPicPr>
          <p:cNvPr id="66561" name="Picture 1" descr="C:\Documents and Settings\cyy\桌面\before.png"/>
          <p:cNvPicPr>
            <a:picLocks noChangeAspect="1" noChangeArrowheads="1"/>
          </p:cNvPicPr>
          <p:nvPr/>
        </p:nvPicPr>
        <p:blipFill>
          <a:blip r:embed="rId3" cstate="print"/>
          <a:srcRect/>
          <a:stretch>
            <a:fillRect/>
          </a:stretch>
        </p:blipFill>
        <p:spPr bwMode="auto">
          <a:xfrm>
            <a:off x="142843" y="1785926"/>
            <a:ext cx="4387714" cy="2880000"/>
          </a:xfrm>
          <a:prstGeom prst="rect">
            <a:avLst/>
          </a:prstGeom>
          <a:noFill/>
        </p:spPr>
      </p:pic>
      <p:sp>
        <p:nvSpPr>
          <p:cNvPr id="9" name="文字方塊 8"/>
          <p:cNvSpPr txBox="1"/>
          <p:nvPr/>
        </p:nvSpPr>
        <p:spPr>
          <a:xfrm>
            <a:off x="463078" y="4694216"/>
            <a:ext cx="3747244" cy="646331"/>
          </a:xfrm>
          <a:prstGeom prst="rect">
            <a:avLst/>
          </a:prstGeom>
          <a:noFill/>
        </p:spPr>
        <p:txBody>
          <a:bodyPr wrap="none" rtlCol="0">
            <a:spAutoFit/>
          </a:bodyPr>
          <a:lstStyle/>
          <a:p>
            <a:r>
              <a:rPr lang="en-US" altLang="zh-TW" sz="3600" dirty="0" smtClean="0">
                <a:latin typeface="Gill Sans MT" pitchFamily="34" charset="0"/>
              </a:rPr>
              <a:t>Before stabilization</a:t>
            </a:r>
            <a:endParaRPr lang="zh-TW" altLang="en-US" sz="3600" dirty="0">
              <a:latin typeface="Gill Sans MT" pitchFamily="34" charset="0"/>
            </a:endParaRPr>
          </a:p>
        </p:txBody>
      </p:sp>
      <p:grpSp>
        <p:nvGrpSpPr>
          <p:cNvPr id="2" name="群組 10"/>
          <p:cNvGrpSpPr/>
          <p:nvPr/>
        </p:nvGrpSpPr>
        <p:grpSpPr>
          <a:xfrm>
            <a:off x="4613442" y="1785926"/>
            <a:ext cx="4387714" cy="3557107"/>
            <a:chOff x="4613442" y="1785926"/>
            <a:chExt cx="4387714" cy="3557107"/>
          </a:xfrm>
        </p:grpSpPr>
        <p:pic>
          <p:nvPicPr>
            <p:cNvPr id="66562" name="Picture 2" descr="C:\Documents and Settings\cyy\桌面\after.png"/>
            <p:cNvPicPr>
              <a:picLocks noChangeAspect="1" noChangeArrowheads="1"/>
            </p:cNvPicPr>
            <p:nvPr/>
          </p:nvPicPr>
          <p:blipFill>
            <a:blip r:embed="rId4" cstate="print"/>
            <a:srcRect/>
            <a:stretch>
              <a:fillRect/>
            </a:stretch>
          </p:blipFill>
          <p:spPr bwMode="auto">
            <a:xfrm>
              <a:off x="4613442" y="1785926"/>
              <a:ext cx="4387714" cy="2880000"/>
            </a:xfrm>
            <a:prstGeom prst="rect">
              <a:avLst/>
            </a:prstGeom>
            <a:noFill/>
          </p:spPr>
        </p:pic>
        <p:sp>
          <p:nvSpPr>
            <p:cNvPr id="10" name="文字方塊 9"/>
            <p:cNvSpPr txBox="1"/>
            <p:nvPr/>
          </p:nvSpPr>
          <p:spPr>
            <a:xfrm>
              <a:off x="5063873" y="4696702"/>
              <a:ext cx="3486852" cy="646331"/>
            </a:xfrm>
            <a:prstGeom prst="rect">
              <a:avLst/>
            </a:prstGeom>
            <a:noFill/>
          </p:spPr>
          <p:txBody>
            <a:bodyPr wrap="none" rtlCol="0">
              <a:spAutoFit/>
            </a:bodyPr>
            <a:lstStyle/>
            <a:p>
              <a:r>
                <a:rPr lang="en-US" altLang="zh-TW" sz="3600" dirty="0" smtClean="0">
                  <a:latin typeface="Gill Sans MT" pitchFamily="34" charset="0"/>
                </a:rPr>
                <a:t>After stabilization</a:t>
              </a:r>
              <a:endParaRPr lang="zh-TW" altLang="en-US" sz="3600" dirty="0">
                <a:latin typeface="Gill Sans MT"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C9D36740-BAEB-4957-A0C1-A4072F9A40F2}" type="slidenum">
              <a:rPr lang="en-US" altLang="zh-TW"/>
              <a:pPr/>
              <a:t>32</a:t>
            </a:fld>
            <a:endParaRPr lang="en-US" altLang="zh-TW"/>
          </a:p>
        </p:txBody>
      </p:sp>
      <p:sp>
        <p:nvSpPr>
          <p:cNvPr id="23555" name="Rectangle 1"/>
          <p:cNvSpPr>
            <a:spLocks noGrp="1" noChangeArrowheads="1"/>
          </p:cNvSpPr>
          <p:nvPr>
            <p:ph type="title"/>
          </p:nvPr>
        </p:nvSpPr>
        <p:spPr/>
        <p:txBody>
          <a:bodyPr rIns="132080"/>
          <a:lstStyle/>
          <a:p>
            <a:pPr indent="0" eaLnBrk="1" hangingPunct="1"/>
            <a:r>
              <a:rPr lang="en-US" altLang="zh-TW" dirty="0" smtClean="0">
                <a:latin typeface="Gill Sans MT" pitchFamily="34" charset="0"/>
              </a:rPr>
              <a:t>Approach</a:t>
            </a:r>
          </a:p>
        </p:txBody>
      </p:sp>
      <p:sp>
        <p:nvSpPr>
          <p:cNvPr id="12290" name="Rectangle 2"/>
          <p:cNvSpPr>
            <a:spLocks/>
          </p:cNvSpPr>
          <p:nvPr/>
        </p:nvSpPr>
        <p:spPr bwMode="auto">
          <a:xfrm>
            <a:off x="539552" y="4478936"/>
            <a:ext cx="3352057" cy="660400"/>
          </a:xfrm>
          <a:prstGeom prst="rect">
            <a:avLst/>
          </a:prstGeom>
          <a:solidFill>
            <a:schemeClr val="bg1">
              <a:lumMod val="85000"/>
            </a:schemeClr>
          </a:solidFill>
          <a:ln>
            <a:headEnd/>
            <a:tailEnd/>
          </a:ln>
        </p:spPr>
        <p:style>
          <a:lnRef idx="3">
            <a:schemeClr val="lt1"/>
          </a:lnRef>
          <a:fillRef idx="1">
            <a:schemeClr val="accent1"/>
          </a:fillRef>
          <a:effectRef idx="1">
            <a:schemeClr val="accent1"/>
          </a:effectRef>
          <a:fontRef idx="minor">
            <a:schemeClr val="lt1"/>
          </a:fontRef>
        </p:style>
        <p:txBody>
          <a:bodyPr lIns="0" tIns="0" rIns="40639" bIns="0" anchor="ctr"/>
          <a:lstStyle/>
          <a:p>
            <a:pPr marL="39688" algn="ctr"/>
            <a:r>
              <a:rPr lang="en-US" altLang="zh-TW" sz="3200" b="1" dirty="0">
                <a:solidFill>
                  <a:srgbClr val="000000"/>
                </a:solidFill>
                <a:latin typeface="Gill Sans MT" pitchFamily="34" charset="0"/>
                <a:cs typeface="Tahoma" pitchFamily="-112" charset="0"/>
                <a:sym typeface="Tahoma" pitchFamily="-112" charset="0"/>
              </a:rPr>
              <a:t>Stabilized </a:t>
            </a:r>
            <a:r>
              <a:rPr lang="en-US" altLang="zh-TW" sz="3200" b="1" dirty="0" smtClean="0">
                <a:solidFill>
                  <a:srgbClr val="000000"/>
                </a:solidFill>
                <a:latin typeface="Gill Sans MT" pitchFamily="34" charset="0"/>
                <a:cs typeface="Tahoma" pitchFamily="-112" charset="0"/>
                <a:sym typeface="Tahoma" pitchFamily="-112" charset="0"/>
              </a:rPr>
              <a:t>video</a:t>
            </a:r>
            <a:endParaRPr lang="en-US" altLang="zh-TW" sz="3200" b="1" dirty="0">
              <a:solidFill>
                <a:srgbClr val="000000"/>
              </a:solidFill>
              <a:latin typeface="Gill Sans MT" pitchFamily="34" charset="0"/>
              <a:cs typeface="Tahoma" pitchFamily="-112" charset="0"/>
              <a:sym typeface="Tahoma" pitchFamily="-112" charset="0"/>
            </a:endParaRPr>
          </a:p>
        </p:txBody>
      </p:sp>
      <p:sp>
        <p:nvSpPr>
          <p:cNvPr id="12292" name="AutoShape 4"/>
          <p:cNvSpPr>
            <a:spLocks/>
          </p:cNvSpPr>
          <p:nvPr/>
        </p:nvSpPr>
        <p:spPr bwMode="auto">
          <a:xfrm>
            <a:off x="5364087" y="3717032"/>
            <a:ext cx="3551932" cy="1967136"/>
          </a:xfrm>
          <a:prstGeom prst="roundRect">
            <a:avLst>
              <a:gd name="adj" fmla="val 7074"/>
            </a:avLst>
          </a:prstGeom>
          <a:ln>
            <a:headEnd/>
            <a:tailEnd/>
          </a:ln>
        </p:spPr>
        <p:style>
          <a:lnRef idx="3">
            <a:schemeClr val="lt1"/>
          </a:lnRef>
          <a:fillRef idx="1">
            <a:schemeClr val="accent1"/>
          </a:fillRef>
          <a:effectRef idx="1">
            <a:schemeClr val="accent1"/>
          </a:effectRef>
          <a:fontRef idx="minor">
            <a:schemeClr val="lt1"/>
          </a:fontRef>
        </p:style>
        <p:txBody>
          <a:bodyPr lIns="0" tIns="0" rIns="40639" bIns="0" anchor="ctr"/>
          <a:lstStyle/>
          <a:p>
            <a:pPr marL="39688" algn="ctr"/>
            <a:r>
              <a:rPr lang="en-US" altLang="zh-TW" sz="3200" b="1" dirty="0">
                <a:solidFill>
                  <a:srgbClr val="FFFF00"/>
                </a:solidFill>
                <a:latin typeface="Gill Sans MT" pitchFamily="34" charset="0"/>
                <a:cs typeface="Tahoma" pitchFamily="-112" charset="0"/>
                <a:sym typeface="Tahoma" pitchFamily="-112" charset="0"/>
              </a:rPr>
              <a:t>Stabilization </a:t>
            </a:r>
            <a:br>
              <a:rPr lang="en-US" altLang="zh-TW" sz="3200" b="1" dirty="0">
                <a:solidFill>
                  <a:srgbClr val="FFFF00"/>
                </a:solidFill>
                <a:latin typeface="Gill Sans MT" pitchFamily="34" charset="0"/>
                <a:cs typeface="Tahoma" pitchFamily="-112" charset="0"/>
                <a:sym typeface="Tahoma" pitchFamily="-112" charset="0"/>
              </a:rPr>
            </a:br>
            <a:r>
              <a:rPr lang="en-US" altLang="zh-TW" sz="3200" b="1" dirty="0">
                <a:solidFill>
                  <a:srgbClr val="FFFF00"/>
                </a:solidFill>
                <a:latin typeface="Gill Sans MT" pitchFamily="34" charset="0"/>
                <a:cs typeface="Tahoma" pitchFamily="-112" charset="0"/>
                <a:sym typeface="Tahoma" pitchFamily="-112" charset="0"/>
              </a:rPr>
              <a:t>by Optimization</a:t>
            </a:r>
          </a:p>
        </p:txBody>
      </p:sp>
      <p:sp>
        <p:nvSpPr>
          <p:cNvPr id="12294" name="AutoShape 6"/>
          <p:cNvSpPr>
            <a:spLocks/>
          </p:cNvSpPr>
          <p:nvPr/>
        </p:nvSpPr>
        <p:spPr bwMode="auto">
          <a:xfrm>
            <a:off x="5364088" y="1215955"/>
            <a:ext cx="3551932" cy="1130300"/>
          </a:xfrm>
          <a:prstGeom prst="roundRect">
            <a:avLst>
              <a:gd name="adj" fmla="val 16852"/>
            </a:avLst>
          </a:prstGeom>
          <a:ln>
            <a:headEnd/>
            <a:tailEnd/>
          </a:ln>
        </p:spPr>
        <p:style>
          <a:lnRef idx="3">
            <a:schemeClr val="lt1"/>
          </a:lnRef>
          <a:fillRef idx="1">
            <a:schemeClr val="accent1"/>
          </a:fillRef>
          <a:effectRef idx="1">
            <a:schemeClr val="accent1"/>
          </a:effectRef>
          <a:fontRef idx="minor">
            <a:schemeClr val="lt1"/>
          </a:fontRef>
        </p:style>
        <p:txBody>
          <a:bodyPr lIns="0" tIns="0" rIns="40639" bIns="0" anchor="ctr"/>
          <a:lstStyle/>
          <a:p>
            <a:pPr marL="39688" algn="ctr"/>
            <a:r>
              <a:rPr lang="en-US" altLang="zh-TW" sz="3200" b="1" dirty="0">
                <a:solidFill>
                  <a:srgbClr val="FFFF00"/>
                </a:solidFill>
                <a:latin typeface="Gill Sans MT" pitchFamily="34" charset="0"/>
                <a:cs typeface="Tahoma" pitchFamily="-112" charset="0"/>
                <a:sym typeface="Tahoma" pitchFamily="-112" charset="0"/>
              </a:rPr>
              <a:t>Robust Feature Trajectories</a:t>
            </a:r>
          </a:p>
        </p:txBody>
      </p:sp>
      <p:sp>
        <p:nvSpPr>
          <p:cNvPr id="12296" name="Rectangle 8"/>
          <p:cNvSpPr>
            <a:spLocks/>
          </p:cNvSpPr>
          <p:nvPr/>
        </p:nvSpPr>
        <p:spPr bwMode="auto">
          <a:xfrm>
            <a:off x="539552" y="1405536"/>
            <a:ext cx="3352057" cy="660400"/>
          </a:xfrm>
          <a:prstGeom prst="rect">
            <a:avLst/>
          </a:prstGeom>
          <a:solidFill>
            <a:schemeClr val="bg1">
              <a:lumMod val="85000"/>
            </a:schemeClr>
          </a:solidFill>
          <a:ln>
            <a:headEnd/>
            <a:tailEnd/>
          </a:ln>
        </p:spPr>
        <p:style>
          <a:lnRef idx="3">
            <a:schemeClr val="lt1"/>
          </a:lnRef>
          <a:fillRef idx="1">
            <a:schemeClr val="accent1"/>
          </a:fillRef>
          <a:effectRef idx="1">
            <a:schemeClr val="accent1"/>
          </a:effectRef>
          <a:fontRef idx="minor">
            <a:schemeClr val="lt1"/>
          </a:fontRef>
        </p:style>
        <p:txBody>
          <a:bodyPr lIns="0" tIns="0" rIns="40639" bIns="0" anchor="ctr"/>
          <a:lstStyle/>
          <a:p>
            <a:pPr marL="39688" algn="ctr"/>
            <a:r>
              <a:rPr lang="en-US" altLang="zh-TW" sz="3200" b="1" dirty="0">
                <a:solidFill>
                  <a:srgbClr val="000000"/>
                </a:solidFill>
                <a:latin typeface="Gill Sans MT" pitchFamily="34" charset="0"/>
                <a:cs typeface="Tahoma" pitchFamily="-112" charset="0"/>
                <a:sym typeface="Tahoma" pitchFamily="-112" charset="0"/>
              </a:rPr>
              <a:t>Original </a:t>
            </a:r>
            <a:r>
              <a:rPr lang="en-US" altLang="zh-TW" sz="3200" b="1" dirty="0" smtClean="0">
                <a:solidFill>
                  <a:srgbClr val="000000"/>
                </a:solidFill>
                <a:latin typeface="Gill Sans MT" pitchFamily="34" charset="0"/>
                <a:cs typeface="Tahoma" pitchFamily="-112" charset="0"/>
                <a:sym typeface="Tahoma" pitchFamily="-112" charset="0"/>
              </a:rPr>
              <a:t>video</a:t>
            </a:r>
            <a:endParaRPr lang="en-US" altLang="zh-TW" sz="3200" b="1" dirty="0">
              <a:solidFill>
                <a:srgbClr val="000000"/>
              </a:solidFill>
              <a:latin typeface="Gill Sans MT" pitchFamily="34" charset="0"/>
              <a:cs typeface="Tahoma" pitchFamily="-112" charset="0"/>
              <a:sym typeface="Tahoma" pitchFamily="-112" charset="0"/>
            </a:endParaRPr>
          </a:p>
        </p:txBody>
      </p:sp>
      <p:sp>
        <p:nvSpPr>
          <p:cNvPr id="11" name="燕尾形向右箭號 10"/>
          <p:cNvSpPr/>
          <p:nvPr/>
        </p:nvSpPr>
        <p:spPr>
          <a:xfrm>
            <a:off x="4024537" y="1268760"/>
            <a:ext cx="1195535" cy="933951"/>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endParaRPr lang="en-US" altLang="zh-TW" b="1" dirty="0">
              <a:solidFill>
                <a:srgbClr val="000000"/>
              </a:solidFill>
              <a:latin typeface="Gill Sans MT" pitchFamily="34" charset="0"/>
              <a:cs typeface="Tahoma" pitchFamily="-112" charset="0"/>
              <a:sym typeface="Tahoma" pitchFamily="-112" charset="0"/>
            </a:endParaRPr>
          </a:p>
        </p:txBody>
      </p:sp>
      <p:sp>
        <p:nvSpPr>
          <p:cNvPr id="12" name="燕尾形向右箭號 11"/>
          <p:cNvSpPr/>
          <p:nvPr/>
        </p:nvSpPr>
        <p:spPr>
          <a:xfrm rot="10800000">
            <a:off x="4024537" y="4342160"/>
            <a:ext cx="1195535" cy="933951"/>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endParaRPr lang="en-US" altLang="zh-TW" b="1" dirty="0">
              <a:solidFill>
                <a:srgbClr val="000000"/>
              </a:solidFill>
              <a:latin typeface="Gill Sans MT" pitchFamily="34" charset="0"/>
              <a:cs typeface="Tahoma" pitchFamily="-112" charset="0"/>
              <a:sym typeface="Tahoma" pitchFamily="-112" charset="0"/>
            </a:endParaRPr>
          </a:p>
        </p:txBody>
      </p:sp>
      <p:sp>
        <p:nvSpPr>
          <p:cNvPr id="13" name="燕尾形向右箭號 12"/>
          <p:cNvSpPr/>
          <p:nvPr/>
        </p:nvSpPr>
        <p:spPr>
          <a:xfrm rot="5400000">
            <a:off x="6542286" y="2606569"/>
            <a:ext cx="1195535" cy="933951"/>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endParaRPr lang="en-US" altLang="zh-TW" b="1" dirty="0">
              <a:solidFill>
                <a:srgbClr val="000000"/>
              </a:solidFill>
              <a:latin typeface="Gill Sans MT" pitchFamily="34" charset="0"/>
              <a:cs typeface="Tahoma" pitchFamily="-112" charset="0"/>
              <a:sym typeface="Tahoma" pitchFamily="-112" charset="0"/>
            </a:endParaRP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
          <p:cNvSpPr>
            <a:spLocks noGrp="1"/>
          </p:cNvSpPr>
          <p:nvPr>
            <p:ph type="sldNum" sz="quarter" idx="10"/>
          </p:nvPr>
        </p:nvSpPr>
        <p:spPr/>
        <p:txBody>
          <a:bodyPr/>
          <a:lstStyle/>
          <a:p>
            <a:fld id="{376220F5-99B7-4073-8F17-DA9DEE9D8B70}" type="slidenum">
              <a:rPr lang="en-US" altLang="zh-TW"/>
              <a:pPr/>
              <a:t>33</a:t>
            </a:fld>
            <a:endParaRPr lang="en-US" altLang="zh-TW"/>
          </a:p>
        </p:txBody>
      </p:sp>
      <p:sp>
        <p:nvSpPr>
          <p:cNvPr id="24579" name="Rectangle 1"/>
          <p:cNvSpPr>
            <a:spLocks noGrp="1" noChangeArrowheads="1"/>
          </p:cNvSpPr>
          <p:nvPr>
            <p:ph type="title"/>
          </p:nvPr>
        </p:nvSpPr>
        <p:spPr/>
        <p:txBody>
          <a:bodyPr rIns="132080"/>
          <a:lstStyle/>
          <a:p>
            <a:pPr indent="0" eaLnBrk="1" hangingPunct="1"/>
            <a:r>
              <a:rPr lang="en-US" altLang="zh-TW" dirty="0" smtClean="0">
                <a:latin typeface="Gill Sans MT" pitchFamily="34" charset="0"/>
              </a:rPr>
              <a:t>Robust feature trajectories</a:t>
            </a:r>
          </a:p>
        </p:txBody>
      </p:sp>
      <p:sp>
        <p:nvSpPr>
          <p:cNvPr id="13314" name="AutoShape 2"/>
          <p:cNvSpPr>
            <a:spLocks/>
          </p:cNvSpPr>
          <p:nvPr/>
        </p:nvSpPr>
        <p:spPr bwMode="auto">
          <a:xfrm>
            <a:off x="1682204" y="1641500"/>
            <a:ext cx="673100" cy="3670300"/>
          </a:xfrm>
          <a:prstGeom prst="roundRect">
            <a:avLst>
              <a:gd name="adj" fmla="val 28301"/>
            </a:avLst>
          </a:prstGeom>
          <a:solidFill>
            <a:schemeClr val="accent1"/>
          </a:solidFill>
          <a:ln w="9525">
            <a:solidFill>
              <a:schemeClr val="tx1"/>
            </a:solidFill>
            <a:round/>
            <a:headEnd/>
            <a:tailEnd/>
          </a:ln>
          <a:effectLst>
            <a:outerShdw dist="76199" dir="2700000" algn="ctr" rotWithShape="0">
              <a:schemeClr val="bg2">
                <a:alpha val="75000"/>
              </a:schemeClr>
            </a:outerShdw>
          </a:effectLst>
        </p:spPr>
        <p:txBody>
          <a:bodyPr lIns="0" tIns="0" rIns="0" bIns="0"/>
          <a:lstStyle/>
          <a:p>
            <a:endParaRPr lang="zh-TW" altLang="zh-TW"/>
          </a:p>
        </p:txBody>
      </p:sp>
      <p:sp>
        <p:nvSpPr>
          <p:cNvPr id="13315" name="AutoShape 3"/>
          <p:cNvSpPr>
            <a:spLocks/>
          </p:cNvSpPr>
          <p:nvPr/>
        </p:nvSpPr>
        <p:spPr bwMode="auto">
          <a:xfrm>
            <a:off x="3345904" y="1641500"/>
            <a:ext cx="673100" cy="3670300"/>
          </a:xfrm>
          <a:prstGeom prst="roundRect">
            <a:avLst>
              <a:gd name="adj" fmla="val 28301"/>
            </a:avLst>
          </a:prstGeom>
          <a:solidFill>
            <a:schemeClr val="accent1"/>
          </a:solidFill>
          <a:ln w="9525">
            <a:solidFill>
              <a:schemeClr val="tx1"/>
            </a:solidFill>
            <a:round/>
            <a:headEnd/>
            <a:tailEnd/>
          </a:ln>
          <a:effectLst>
            <a:outerShdw dist="76199" dir="2700000" algn="ctr" rotWithShape="0">
              <a:schemeClr val="bg2">
                <a:alpha val="75000"/>
              </a:schemeClr>
            </a:outerShdw>
          </a:effectLst>
        </p:spPr>
        <p:txBody>
          <a:bodyPr lIns="0" tIns="0" rIns="0" bIns="0"/>
          <a:lstStyle/>
          <a:p>
            <a:endParaRPr lang="zh-TW" altLang="zh-TW"/>
          </a:p>
        </p:txBody>
      </p:sp>
      <p:sp>
        <p:nvSpPr>
          <p:cNvPr id="13316" name="AutoShape 4"/>
          <p:cNvSpPr>
            <a:spLocks/>
          </p:cNvSpPr>
          <p:nvPr/>
        </p:nvSpPr>
        <p:spPr bwMode="auto">
          <a:xfrm>
            <a:off x="4996904" y="1628800"/>
            <a:ext cx="673100" cy="3670300"/>
          </a:xfrm>
          <a:prstGeom prst="roundRect">
            <a:avLst>
              <a:gd name="adj" fmla="val 28301"/>
            </a:avLst>
          </a:prstGeom>
          <a:solidFill>
            <a:schemeClr val="accent1"/>
          </a:solidFill>
          <a:ln w="9525">
            <a:solidFill>
              <a:schemeClr val="tx1"/>
            </a:solidFill>
            <a:round/>
            <a:headEnd/>
            <a:tailEnd/>
          </a:ln>
          <a:effectLst>
            <a:outerShdw dist="76199" dir="2700000" algn="ctr" rotWithShape="0">
              <a:schemeClr val="bg2">
                <a:alpha val="75000"/>
              </a:schemeClr>
            </a:outerShdw>
          </a:effectLst>
        </p:spPr>
        <p:txBody>
          <a:bodyPr lIns="0" tIns="0" rIns="0" bIns="0"/>
          <a:lstStyle/>
          <a:p>
            <a:endParaRPr lang="zh-TW" altLang="zh-TW"/>
          </a:p>
        </p:txBody>
      </p:sp>
      <p:sp>
        <p:nvSpPr>
          <p:cNvPr id="13317" name="AutoShape 5"/>
          <p:cNvSpPr>
            <a:spLocks/>
          </p:cNvSpPr>
          <p:nvPr/>
        </p:nvSpPr>
        <p:spPr bwMode="auto">
          <a:xfrm>
            <a:off x="6635204" y="1641500"/>
            <a:ext cx="673100" cy="3670300"/>
          </a:xfrm>
          <a:prstGeom prst="roundRect">
            <a:avLst>
              <a:gd name="adj" fmla="val 28301"/>
            </a:avLst>
          </a:prstGeom>
          <a:solidFill>
            <a:schemeClr val="accent1"/>
          </a:solidFill>
          <a:ln w="9525">
            <a:solidFill>
              <a:schemeClr val="tx1"/>
            </a:solidFill>
            <a:round/>
            <a:headEnd/>
            <a:tailEnd/>
          </a:ln>
          <a:effectLst>
            <a:outerShdw dist="76199" dir="2700000" algn="ctr" rotWithShape="0">
              <a:schemeClr val="bg2">
                <a:alpha val="75000"/>
              </a:schemeClr>
            </a:outerShdw>
          </a:effectLst>
        </p:spPr>
        <p:txBody>
          <a:bodyPr lIns="0" tIns="0" rIns="0" bIns="0"/>
          <a:lstStyle/>
          <a:p>
            <a:endParaRPr lang="zh-TW" altLang="zh-TW"/>
          </a:p>
        </p:txBody>
      </p:sp>
      <p:sp>
        <p:nvSpPr>
          <p:cNvPr id="13318" name="Oval 6"/>
          <p:cNvSpPr>
            <a:spLocks/>
          </p:cNvSpPr>
          <p:nvPr/>
        </p:nvSpPr>
        <p:spPr bwMode="auto">
          <a:xfrm>
            <a:off x="5111204" y="2505100"/>
            <a:ext cx="431800" cy="431800"/>
          </a:xfrm>
          <a:prstGeom prst="ellipse">
            <a:avLst/>
          </a:prstGeom>
          <a:solidFill>
            <a:srgbClr val="808080"/>
          </a:solidFill>
          <a:ln w="38100">
            <a:solidFill>
              <a:schemeClr val="bg1"/>
            </a:solidFill>
            <a:round/>
            <a:headEnd/>
            <a:tailEnd/>
          </a:ln>
          <a:effectLst>
            <a:outerShdw blurRad="40005" dist="20320" dir="5400000" algn="ctr" rotWithShape="0">
              <a:schemeClr val="tx1">
                <a:alpha val="38000"/>
              </a:schemeClr>
            </a:outerShdw>
          </a:effectLst>
        </p:spPr>
        <p:txBody>
          <a:bodyPr lIns="0" tIns="0" rIns="0" bIns="0"/>
          <a:lstStyle/>
          <a:p>
            <a:endParaRPr lang="zh-TW" altLang="zh-TW"/>
          </a:p>
        </p:txBody>
      </p:sp>
      <p:sp>
        <p:nvSpPr>
          <p:cNvPr id="13319" name="Line 7"/>
          <p:cNvSpPr>
            <a:spLocks noChangeShapeType="1"/>
          </p:cNvSpPr>
          <p:nvPr/>
        </p:nvSpPr>
        <p:spPr bwMode="auto">
          <a:xfrm>
            <a:off x="2110829" y="2092350"/>
            <a:ext cx="1366838" cy="241300"/>
          </a:xfrm>
          <a:prstGeom prst="line">
            <a:avLst/>
          </a:prstGeom>
          <a:noFill/>
          <a:ln w="25400">
            <a:solidFill>
              <a:schemeClr val="tx1"/>
            </a:solidFill>
            <a:round/>
            <a:headEnd/>
            <a:tailEnd type="triangle" w="med" len="med"/>
          </a:ln>
        </p:spPr>
        <p:txBody>
          <a:bodyPr lIns="0" tIns="0" rIns="0" bIns="0"/>
          <a:lstStyle/>
          <a:p>
            <a:endParaRPr lang="zh-TW" altLang="en-US"/>
          </a:p>
        </p:txBody>
      </p:sp>
      <p:sp>
        <p:nvSpPr>
          <p:cNvPr id="13320" name="Line 8"/>
          <p:cNvSpPr>
            <a:spLocks noChangeShapeType="1"/>
          </p:cNvSpPr>
          <p:nvPr/>
        </p:nvSpPr>
        <p:spPr bwMode="auto">
          <a:xfrm>
            <a:off x="2063204" y="2811488"/>
            <a:ext cx="1522413" cy="263525"/>
          </a:xfrm>
          <a:prstGeom prst="line">
            <a:avLst/>
          </a:prstGeom>
          <a:noFill/>
          <a:ln w="25400">
            <a:solidFill>
              <a:schemeClr val="tx1"/>
            </a:solidFill>
            <a:round/>
            <a:headEnd/>
            <a:tailEnd type="triangle" w="med" len="med"/>
          </a:ln>
        </p:spPr>
        <p:txBody>
          <a:bodyPr lIns="0" tIns="0" rIns="0" bIns="0"/>
          <a:lstStyle/>
          <a:p>
            <a:endParaRPr lang="zh-TW" altLang="en-US"/>
          </a:p>
        </p:txBody>
      </p:sp>
      <p:sp>
        <p:nvSpPr>
          <p:cNvPr id="13321" name="Line 9"/>
          <p:cNvSpPr>
            <a:spLocks noChangeShapeType="1"/>
          </p:cNvSpPr>
          <p:nvPr/>
        </p:nvSpPr>
        <p:spPr bwMode="auto">
          <a:xfrm>
            <a:off x="2023517" y="3538563"/>
            <a:ext cx="1673225" cy="428625"/>
          </a:xfrm>
          <a:prstGeom prst="line">
            <a:avLst/>
          </a:prstGeom>
          <a:noFill/>
          <a:ln w="25400">
            <a:solidFill>
              <a:schemeClr val="tx1"/>
            </a:solidFill>
            <a:round/>
            <a:headEnd/>
            <a:tailEnd type="triangle" w="med" len="med"/>
          </a:ln>
        </p:spPr>
        <p:txBody>
          <a:bodyPr lIns="0" tIns="0" rIns="0" bIns="0"/>
          <a:lstStyle/>
          <a:p>
            <a:endParaRPr lang="zh-TW" altLang="en-US"/>
          </a:p>
        </p:txBody>
      </p:sp>
      <p:sp>
        <p:nvSpPr>
          <p:cNvPr id="13322" name="Oval 10"/>
          <p:cNvSpPr>
            <a:spLocks/>
          </p:cNvSpPr>
          <p:nvPr/>
        </p:nvSpPr>
        <p:spPr bwMode="auto">
          <a:xfrm>
            <a:off x="1821904" y="1857400"/>
            <a:ext cx="431800" cy="431800"/>
          </a:xfrm>
          <a:prstGeom prst="ellipse">
            <a:avLst/>
          </a:prstGeom>
          <a:solidFill>
            <a:srgbClr val="C240FF"/>
          </a:solidFill>
          <a:ln w="38100">
            <a:solidFill>
              <a:schemeClr val="bg1"/>
            </a:solidFill>
            <a:round/>
            <a:headEnd/>
            <a:tailEnd/>
          </a:ln>
          <a:effectLst>
            <a:outerShdw blurRad="40005" dist="20320" dir="5400000" algn="ctr" rotWithShape="0">
              <a:schemeClr val="tx1">
                <a:alpha val="38000"/>
              </a:schemeClr>
            </a:outerShdw>
          </a:effectLst>
        </p:spPr>
        <p:txBody>
          <a:bodyPr lIns="0" tIns="0" rIns="0" bIns="0"/>
          <a:lstStyle/>
          <a:p>
            <a:endParaRPr lang="zh-TW" altLang="zh-TW"/>
          </a:p>
        </p:txBody>
      </p:sp>
      <p:sp>
        <p:nvSpPr>
          <p:cNvPr id="13323" name="Oval 11"/>
          <p:cNvSpPr>
            <a:spLocks/>
          </p:cNvSpPr>
          <p:nvPr/>
        </p:nvSpPr>
        <p:spPr bwMode="auto">
          <a:xfrm>
            <a:off x="1809204" y="3343300"/>
            <a:ext cx="431800" cy="431800"/>
          </a:xfrm>
          <a:prstGeom prst="ellipse">
            <a:avLst/>
          </a:prstGeom>
          <a:solidFill>
            <a:srgbClr val="FF3F44"/>
          </a:solidFill>
          <a:ln w="38100">
            <a:solidFill>
              <a:schemeClr val="bg1"/>
            </a:solidFill>
            <a:round/>
            <a:headEnd/>
            <a:tailEnd/>
          </a:ln>
          <a:effectLst>
            <a:outerShdw blurRad="40005" dist="20320" dir="5400000" algn="ctr" rotWithShape="0">
              <a:schemeClr val="tx1">
                <a:alpha val="38000"/>
              </a:schemeClr>
            </a:outerShdw>
          </a:effectLst>
        </p:spPr>
        <p:txBody>
          <a:bodyPr lIns="0" tIns="0" rIns="0" bIns="0"/>
          <a:lstStyle/>
          <a:p>
            <a:endParaRPr lang="zh-TW" altLang="zh-TW"/>
          </a:p>
        </p:txBody>
      </p:sp>
      <p:sp>
        <p:nvSpPr>
          <p:cNvPr id="13324" name="Oval 12"/>
          <p:cNvSpPr>
            <a:spLocks/>
          </p:cNvSpPr>
          <p:nvPr/>
        </p:nvSpPr>
        <p:spPr bwMode="auto">
          <a:xfrm>
            <a:off x="1809204" y="2581300"/>
            <a:ext cx="431800" cy="431800"/>
          </a:xfrm>
          <a:prstGeom prst="ellipse">
            <a:avLst/>
          </a:prstGeom>
          <a:solidFill>
            <a:srgbClr val="0000FF"/>
          </a:solidFill>
          <a:ln w="38100">
            <a:solidFill>
              <a:schemeClr val="bg1"/>
            </a:solidFill>
            <a:round/>
            <a:headEnd/>
            <a:tailEnd/>
          </a:ln>
          <a:effectLst>
            <a:outerShdw blurRad="40005" dist="20320" dir="5400000" algn="ctr" rotWithShape="0">
              <a:schemeClr val="tx1">
                <a:alpha val="38000"/>
              </a:schemeClr>
            </a:outerShdw>
          </a:effectLst>
        </p:spPr>
        <p:txBody>
          <a:bodyPr lIns="0" tIns="0" rIns="0" bIns="0"/>
          <a:lstStyle/>
          <a:p>
            <a:endParaRPr lang="zh-TW" altLang="zh-TW"/>
          </a:p>
        </p:txBody>
      </p:sp>
      <p:sp>
        <p:nvSpPr>
          <p:cNvPr id="13325" name="Line 13"/>
          <p:cNvSpPr>
            <a:spLocks noChangeShapeType="1"/>
          </p:cNvSpPr>
          <p:nvPr/>
        </p:nvSpPr>
        <p:spPr bwMode="auto">
          <a:xfrm>
            <a:off x="3714204" y="3143275"/>
            <a:ext cx="1558925" cy="1631950"/>
          </a:xfrm>
          <a:prstGeom prst="line">
            <a:avLst/>
          </a:prstGeom>
          <a:noFill/>
          <a:ln w="25400">
            <a:solidFill>
              <a:schemeClr val="tx1"/>
            </a:solidFill>
            <a:round/>
            <a:headEnd/>
            <a:tailEnd type="triangle" w="med" len="med"/>
          </a:ln>
        </p:spPr>
        <p:txBody>
          <a:bodyPr lIns="0" tIns="0" rIns="0" bIns="0"/>
          <a:lstStyle/>
          <a:p>
            <a:endParaRPr lang="zh-TW" altLang="en-US"/>
          </a:p>
        </p:txBody>
      </p:sp>
      <p:sp>
        <p:nvSpPr>
          <p:cNvPr id="13326" name="Line 14"/>
          <p:cNvSpPr>
            <a:spLocks noChangeShapeType="1"/>
          </p:cNvSpPr>
          <p:nvPr/>
        </p:nvSpPr>
        <p:spPr bwMode="auto">
          <a:xfrm rot="10800000" flipH="1">
            <a:off x="3691979" y="3535388"/>
            <a:ext cx="1581150" cy="420687"/>
          </a:xfrm>
          <a:prstGeom prst="line">
            <a:avLst/>
          </a:prstGeom>
          <a:noFill/>
          <a:ln w="25400">
            <a:solidFill>
              <a:schemeClr val="tx1"/>
            </a:solidFill>
            <a:round/>
            <a:headEnd/>
            <a:tailEnd type="triangle" w="med" len="med"/>
          </a:ln>
        </p:spPr>
        <p:txBody>
          <a:bodyPr lIns="0" tIns="0" rIns="0" bIns="0"/>
          <a:lstStyle/>
          <a:p>
            <a:endParaRPr lang="zh-TW" altLang="en-US"/>
          </a:p>
        </p:txBody>
      </p:sp>
      <p:sp>
        <p:nvSpPr>
          <p:cNvPr id="13327" name="Line 15"/>
          <p:cNvSpPr>
            <a:spLocks noChangeShapeType="1"/>
          </p:cNvSpPr>
          <p:nvPr/>
        </p:nvSpPr>
        <p:spPr bwMode="auto">
          <a:xfrm rot="10800000" flipH="1">
            <a:off x="3657054" y="4205313"/>
            <a:ext cx="1682750" cy="428625"/>
          </a:xfrm>
          <a:prstGeom prst="line">
            <a:avLst/>
          </a:prstGeom>
          <a:noFill/>
          <a:ln w="25400">
            <a:solidFill>
              <a:schemeClr val="tx1"/>
            </a:solidFill>
            <a:round/>
            <a:headEnd/>
            <a:tailEnd type="triangle" w="med" len="med"/>
          </a:ln>
        </p:spPr>
        <p:txBody>
          <a:bodyPr lIns="0" tIns="0" rIns="0" bIns="0"/>
          <a:lstStyle/>
          <a:p>
            <a:endParaRPr lang="zh-TW" altLang="en-US"/>
          </a:p>
        </p:txBody>
      </p:sp>
      <p:sp>
        <p:nvSpPr>
          <p:cNvPr id="13328" name="Line 16"/>
          <p:cNvSpPr>
            <a:spLocks noChangeShapeType="1"/>
          </p:cNvSpPr>
          <p:nvPr/>
        </p:nvSpPr>
        <p:spPr bwMode="auto">
          <a:xfrm rot="10800000" flipH="1">
            <a:off x="3765004" y="1920900"/>
            <a:ext cx="1682750" cy="428625"/>
          </a:xfrm>
          <a:prstGeom prst="line">
            <a:avLst/>
          </a:prstGeom>
          <a:noFill/>
          <a:ln w="25400">
            <a:solidFill>
              <a:schemeClr val="tx1"/>
            </a:solidFill>
            <a:round/>
            <a:headEnd/>
            <a:tailEnd type="triangle" w="med" len="med"/>
          </a:ln>
        </p:spPr>
        <p:txBody>
          <a:bodyPr lIns="0" tIns="0" rIns="0" bIns="0"/>
          <a:lstStyle/>
          <a:p>
            <a:endParaRPr lang="zh-TW" altLang="en-US"/>
          </a:p>
        </p:txBody>
      </p:sp>
      <p:sp>
        <p:nvSpPr>
          <p:cNvPr id="13329" name="Oval 17"/>
          <p:cNvSpPr>
            <a:spLocks/>
          </p:cNvSpPr>
          <p:nvPr/>
        </p:nvSpPr>
        <p:spPr bwMode="auto">
          <a:xfrm>
            <a:off x="5111204" y="4638700"/>
            <a:ext cx="431800" cy="431800"/>
          </a:xfrm>
          <a:prstGeom prst="ellipse">
            <a:avLst/>
          </a:prstGeom>
          <a:solidFill>
            <a:srgbClr val="0000FF"/>
          </a:solidFill>
          <a:ln w="38100">
            <a:solidFill>
              <a:schemeClr val="bg1"/>
            </a:solidFill>
            <a:round/>
            <a:headEnd/>
            <a:tailEnd/>
          </a:ln>
          <a:effectLst>
            <a:outerShdw blurRad="40005" dist="20320" dir="5400000" algn="ctr" rotWithShape="0">
              <a:schemeClr val="tx1">
                <a:alpha val="38000"/>
              </a:schemeClr>
            </a:outerShdw>
          </a:effectLst>
        </p:spPr>
        <p:txBody>
          <a:bodyPr lIns="0" tIns="0" rIns="0" bIns="0"/>
          <a:lstStyle/>
          <a:p>
            <a:endParaRPr lang="zh-TW" altLang="zh-TW"/>
          </a:p>
        </p:txBody>
      </p:sp>
      <p:sp>
        <p:nvSpPr>
          <p:cNvPr id="13331" name="Oval 19"/>
          <p:cNvSpPr>
            <a:spLocks/>
          </p:cNvSpPr>
          <p:nvPr/>
        </p:nvSpPr>
        <p:spPr bwMode="auto">
          <a:xfrm>
            <a:off x="5111204" y="4003700"/>
            <a:ext cx="431800" cy="431800"/>
          </a:xfrm>
          <a:prstGeom prst="ellipse">
            <a:avLst/>
          </a:prstGeom>
          <a:solidFill>
            <a:srgbClr val="FFA317"/>
          </a:solidFill>
          <a:ln w="38100">
            <a:solidFill>
              <a:schemeClr val="bg1"/>
            </a:solidFill>
            <a:round/>
            <a:headEnd/>
            <a:tailEnd/>
          </a:ln>
          <a:effectLst>
            <a:outerShdw blurRad="40005" dist="20320" dir="5400000" algn="ctr" rotWithShape="0">
              <a:schemeClr val="tx1">
                <a:alpha val="38000"/>
              </a:schemeClr>
            </a:outerShdw>
          </a:effectLst>
        </p:spPr>
        <p:txBody>
          <a:bodyPr lIns="0" tIns="0" rIns="0" bIns="0"/>
          <a:lstStyle/>
          <a:p>
            <a:endParaRPr lang="zh-TW" altLang="zh-TW"/>
          </a:p>
        </p:txBody>
      </p:sp>
      <p:sp>
        <p:nvSpPr>
          <p:cNvPr id="13332" name="Oval 20"/>
          <p:cNvSpPr>
            <a:spLocks/>
          </p:cNvSpPr>
          <p:nvPr/>
        </p:nvSpPr>
        <p:spPr bwMode="auto">
          <a:xfrm>
            <a:off x="3460204" y="2873400"/>
            <a:ext cx="431800" cy="431800"/>
          </a:xfrm>
          <a:prstGeom prst="ellipse">
            <a:avLst/>
          </a:prstGeom>
          <a:solidFill>
            <a:srgbClr val="0000FF"/>
          </a:solidFill>
          <a:ln w="38100">
            <a:solidFill>
              <a:schemeClr val="bg1"/>
            </a:solidFill>
            <a:round/>
            <a:headEnd/>
            <a:tailEnd/>
          </a:ln>
          <a:effectLst>
            <a:outerShdw blurRad="40005" dist="20320" dir="5400000" algn="ctr" rotWithShape="0">
              <a:schemeClr val="tx1">
                <a:alpha val="38000"/>
              </a:schemeClr>
            </a:outerShdw>
          </a:effectLst>
        </p:spPr>
        <p:txBody>
          <a:bodyPr lIns="0" tIns="0" rIns="0" bIns="0"/>
          <a:lstStyle/>
          <a:p>
            <a:endParaRPr lang="zh-TW" altLang="zh-TW"/>
          </a:p>
        </p:txBody>
      </p:sp>
      <p:sp>
        <p:nvSpPr>
          <p:cNvPr id="13333" name="Oval 21"/>
          <p:cNvSpPr>
            <a:spLocks/>
          </p:cNvSpPr>
          <p:nvPr/>
        </p:nvSpPr>
        <p:spPr bwMode="auto">
          <a:xfrm>
            <a:off x="3434804" y="3724300"/>
            <a:ext cx="431800" cy="431800"/>
          </a:xfrm>
          <a:prstGeom prst="ellipse">
            <a:avLst/>
          </a:prstGeom>
          <a:solidFill>
            <a:srgbClr val="FF354B"/>
          </a:solidFill>
          <a:ln w="38100">
            <a:solidFill>
              <a:schemeClr val="bg1"/>
            </a:solidFill>
            <a:round/>
            <a:headEnd/>
            <a:tailEnd/>
          </a:ln>
          <a:effectLst>
            <a:outerShdw blurRad="40005" dist="20320" dir="5400000" algn="ctr" rotWithShape="0">
              <a:schemeClr val="tx1">
                <a:alpha val="38000"/>
              </a:schemeClr>
            </a:outerShdw>
          </a:effectLst>
        </p:spPr>
        <p:txBody>
          <a:bodyPr lIns="0" tIns="0" rIns="0" bIns="0"/>
          <a:lstStyle/>
          <a:p>
            <a:endParaRPr lang="zh-TW" altLang="zh-TW"/>
          </a:p>
        </p:txBody>
      </p:sp>
      <p:sp>
        <p:nvSpPr>
          <p:cNvPr id="13334" name="Oval 22"/>
          <p:cNvSpPr>
            <a:spLocks/>
          </p:cNvSpPr>
          <p:nvPr/>
        </p:nvSpPr>
        <p:spPr bwMode="auto">
          <a:xfrm>
            <a:off x="3434804" y="2111400"/>
            <a:ext cx="431800" cy="431800"/>
          </a:xfrm>
          <a:prstGeom prst="ellipse">
            <a:avLst/>
          </a:prstGeom>
          <a:solidFill>
            <a:srgbClr val="DD22FF"/>
          </a:solidFill>
          <a:ln w="38100">
            <a:solidFill>
              <a:schemeClr val="bg1"/>
            </a:solidFill>
            <a:round/>
            <a:headEnd/>
            <a:tailEnd/>
          </a:ln>
          <a:effectLst>
            <a:outerShdw blurRad="40005" dist="20320" dir="5400000" algn="ctr" rotWithShape="0">
              <a:schemeClr val="tx1">
                <a:alpha val="38000"/>
              </a:schemeClr>
            </a:outerShdw>
          </a:effectLst>
        </p:spPr>
        <p:txBody>
          <a:bodyPr lIns="0" tIns="0" rIns="0" bIns="0"/>
          <a:lstStyle/>
          <a:p>
            <a:endParaRPr lang="zh-TW" altLang="zh-TW"/>
          </a:p>
        </p:txBody>
      </p:sp>
      <p:sp>
        <p:nvSpPr>
          <p:cNvPr id="24600" name="Rectangle 23"/>
          <p:cNvSpPr>
            <a:spLocks/>
          </p:cNvSpPr>
          <p:nvPr/>
        </p:nvSpPr>
        <p:spPr bwMode="auto">
          <a:xfrm>
            <a:off x="5795417" y="3292500"/>
            <a:ext cx="688975" cy="431800"/>
          </a:xfrm>
          <a:prstGeom prst="rect">
            <a:avLst/>
          </a:prstGeom>
          <a:noFill/>
          <a:ln w="12700">
            <a:noFill/>
            <a:miter lim="800000"/>
            <a:headEnd/>
            <a:tailEnd/>
          </a:ln>
        </p:spPr>
        <p:txBody>
          <a:bodyPr wrap="none" lIns="0" tIns="0" rIns="40639" bIns="0">
            <a:spAutoFit/>
          </a:bodyPr>
          <a:lstStyle/>
          <a:p>
            <a:pPr marL="39688"/>
            <a:r>
              <a:rPr lang="en-US" altLang="zh-TW">
                <a:solidFill>
                  <a:schemeClr val="tx1"/>
                </a:solidFill>
                <a:cs typeface="Times New Roman" pitchFamily="-112" charset="0"/>
              </a:rPr>
              <a:t>.......</a:t>
            </a:r>
          </a:p>
        </p:txBody>
      </p:sp>
      <p:sp>
        <p:nvSpPr>
          <p:cNvPr id="13336" name="Line 24"/>
          <p:cNvSpPr>
            <a:spLocks noChangeShapeType="1"/>
          </p:cNvSpPr>
          <p:nvPr/>
        </p:nvSpPr>
        <p:spPr bwMode="auto">
          <a:xfrm>
            <a:off x="5408067" y="1979638"/>
            <a:ext cx="1582737" cy="115887"/>
          </a:xfrm>
          <a:prstGeom prst="line">
            <a:avLst/>
          </a:prstGeom>
          <a:noFill/>
          <a:ln w="25400">
            <a:solidFill>
              <a:schemeClr val="tx1"/>
            </a:solidFill>
            <a:round/>
            <a:headEnd/>
            <a:tailEnd type="triangle" w="med" len="med"/>
          </a:ln>
        </p:spPr>
        <p:txBody>
          <a:bodyPr lIns="0" tIns="0" rIns="0" bIns="0"/>
          <a:lstStyle/>
          <a:p>
            <a:endParaRPr lang="zh-TW" altLang="en-US"/>
          </a:p>
        </p:txBody>
      </p:sp>
      <p:sp>
        <p:nvSpPr>
          <p:cNvPr id="13337" name="Oval 25"/>
          <p:cNvSpPr>
            <a:spLocks/>
          </p:cNvSpPr>
          <p:nvPr/>
        </p:nvSpPr>
        <p:spPr bwMode="auto">
          <a:xfrm>
            <a:off x="5111204" y="1743100"/>
            <a:ext cx="431800" cy="431800"/>
          </a:xfrm>
          <a:prstGeom prst="ellipse">
            <a:avLst/>
          </a:prstGeom>
          <a:solidFill>
            <a:srgbClr val="DD22FF"/>
          </a:solidFill>
          <a:ln w="38100">
            <a:solidFill>
              <a:schemeClr val="bg1"/>
            </a:solidFill>
            <a:round/>
            <a:headEnd/>
            <a:tailEnd/>
          </a:ln>
          <a:effectLst>
            <a:outerShdw blurRad="40005" dist="20320" dir="5400000" algn="ctr" rotWithShape="0">
              <a:schemeClr val="tx1">
                <a:alpha val="38000"/>
              </a:schemeClr>
            </a:outerShdw>
          </a:effectLst>
        </p:spPr>
        <p:txBody>
          <a:bodyPr lIns="0" tIns="0" rIns="0" bIns="0"/>
          <a:lstStyle/>
          <a:p>
            <a:endParaRPr lang="zh-TW" altLang="zh-TW"/>
          </a:p>
        </p:txBody>
      </p:sp>
      <p:sp>
        <p:nvSpPr>
          <p:cNvPr id="13338" name="Oval 26"/>
          <p:cNvSpPr>
            <a:spLocks/>
          </p:cNvSpPr>
          <p:nvPr/>
        </p:nvSpPr>
        <p:spPr bwMode="auto">
          <a:xfrm>
            <a:off x="6749504" y="1920900"/>
            <a:ext cx="431800" cy="431800"/>
          </a:xfrm>
          <a:prstGeom prst="ellipse">
            <a:avLst/>
          </a:prstGeom>
          <a:solidFill>
            <a:srgbClr val="DD22FF"/>
          </a:solidFill>
          <a:ln w="38100">
            <a:solidFill>
              <a:schemeClr val="bg1"/>
            </a:solidFill>
            <a:round/>
            <a:headEnd/>
            <a:tailEnd/>
          </a:ln>
          <a:effectLst>
            <a:outerShdw blurRad="40005" dist="20320" dir="5400000" algn="ctr" rotWithShape="0">
              <a:schemeClr val="tx1">
                <a:alpha val="38000"/>
              </a:schemeClr>
            </a:outerShdw>
          </a:effectLst>
        </p:spPr>
        <p:txBody>
          <a:bodyPr lIns="0" tIns="0" rIns="0" bIns="0"/>
          <a:lstStyle/>
          <a:p>
            <a:endParaRPr lang="zh-TW" altLang="zh-TW"/>
          </a:p>
        </p:txBody>
      </p:sp>
      <p:sp>
        <p:nvSpPr>
          <p:cNvPr id="13340" name="Oval 28"/>
          <p:cNvSpPr>
            <a:spLocks/>
          </p:cNvSpPr>
          <p:nvPr/>
        </p:nvSpPr>
        <p:spPr bwMode="auto">
          <a:xfrm>
            <a:off x="1796504" y="4664100"/>
            <a:ext cx="431800" cy="431800"/>
          </a:xfrm>
          <a:prstGeom prst="ellipse">
            <a:avLst/>
          </a:prstGeom>
          <a:solidFill>
            <a:srgbClr val="26FF68"/>
          </a:solidFill>
          <a:ln w="38100">
            <a:solidFill>
              <a:schemeClr val="bg1"/>
            </a:solidFill>
            <a:round/>
            <a:headEnd/>
            <a:tailEnd/>
          </a:ln>
          <a:effectLst>
            <a:outerShdw blurRad="40005" dist="20320" dir="5400000" algn="ctr" rotWithShape="0">
              <a:schemeClr val="tx1">
                <a:alpha val="38000"/>
              </a:schemeClr>
            </a:outerShdw>
          </a:effectLst>
        </p:spPr>
        <p:txBody>
          <a:bodyPr lIns="0" tIns="0" rIns="0" bIns="0"/>
          <a:lstStyle/>
          <a:p>
            <a:endParaRPr lang="zh-TW" altLang="zh-TW"/>
          </a:p>
        </p:txBody>
      </p:sp>
      <p:sp>
        <p:nvSpPr>
          <p:cNvPr id="13341" name="Oval 29"/>
          <p:cNvSpPr>
            <a:spLocks/>
          </p:cNvSpPr>
          <p:nvPr/>
        </p:nvSpPr>
        <p:spPr bwMode="auto">
          <a:xfrm>
            <a:off x="3460204" y="4448200"/>
            <a:ext cx="431800" cy="431800"/>
          </a:xfrm>
          <a:prstGeom prst="ellipse">
            <a:avLst/>
          </a:prstGeom>
          <a:solidFill>
            <a:srgbClr val="FFA317"/>
          </a:solidFill>
          <a:ln w="38100">
            <a:solidFill>
              <a:schemeClr val="bg1"/>
            </a:solidFill>
            <a:round/>
            <a:headEnd/>
            <a:tailEnd/>
          </a:ln>
          <a:effectLst>
            <a:outerShdw blurRad="40005" dist="20320" dir="5400000" algn="ctr" rotWithShape="0">
              <a:schemeClr val="tx1">
                <a:alpha val="38000"/>
              </a:schemeClr>
            </a:outerShdw>
          </a:effectLst>
        </p:spPr>
        <p:txBody>
          <a:bodyPr lIns="0" tIns="0" rIns="0" bIns="0"/>
          <a:lstStyle/>
          <a:p>
            <a:endParaRPr lang="zh-TW" altLang="zh-TW"/>
          </a:p>
        </p:txBody>
      </p:sp>
      <p:sp>
        <p:nvSpPr>
          <p:cNvPr id="32" name="Oval 21"/>
          <p:cNvSpPr>
            <a:spLocks/>
          </p:cNvSpPr>
          <p:nvPr/>
        </p:nvSpPr>
        <p:spPr bwMode="auto">
          <a:xfrm>
            <a:off x="5117554" y="3292305"/>
            <a:ext cx="431800" cy="431800"/>
          </a:xfrm>
          <a:prstGeom prst="ellipse">
            <a:avLst/>
          </a:prstGeom>
          <a:solidFill>
            <a:srgbClr val="FF354B"/>
          </a:solidFill>
          <a:ln w="38100">
            <a:solidFill>
              <a:schemeClr val="bg1"/>
            </a:solidFill>
            <a:round/>
            <a:headEnd/>
            <a:tailEnd/>
          </a:ln>
          <a:effectLst>
            <a:outerShdw blurRad="40005" dist="20320" dir="5400000" algn="ctr" rotWithShape="0">
              <a:schemeClr val="tx1">
                <a:alpha val="38000"/>
              </a:schemeClr>
            </a:outerShdw>
          </a:effectLst>
        </p:spPr>
        <p:txBody>
          <a:bodyPr lIns="0" tIns="0" rIns="0" bIns="0"/>
          <a:lstStyle/>
          <a:p>
            <a:endParaRPr lang="zh-TW" altLang="zh-TW"/>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iterate type="lt">
                                    <p:tmPct val="100000"/>
                                  </p:iterate>
                                  <p:childTnLst>
                                    <p:set>
                                      <p:cBhvr>
                                        <p:cTn id="6" dur="1" fill="hold">
                                          <p:stCondLst>
                                            <p:cond delay="0"/>
                                          </p:stCondLst>
                                        </p:cTn>
                                        <p:tgtEl>
                                          <p:spTgt spid="13318"/>
                                        </p:tgtEl>
                                        <p:attrNameLst>
                                          <p:attrName>style.visibility</p:attrName>
                                        </p:attrNameLst>
                                      </p:cBhvr>
                                      <p:to>
                                        <p:strVal val="visible"/>
                                      </p:to>
                                    </p:set>
                                    <p:anim calcmode="lin" valueType="num">
                                      <p:cBhvr>
                                        <p:cTn id="7" dur="75" fill="hold"/>
                                        <p:tgtEl>
                                          <p:spTgt spid="13318"/>
                                        </p:tgtEl>
                                        <p:attrNameLst>
                                          <p:attrName>ppt_w</p:attrName>
                                        </p:attrNameLst>
                                      </p:cBhvr>
                                      <p:tavLst>
                                        <p:tav tm="0">
                                          <p:val>
                                            <p:fltVal val="0"/>
                                          </p:val>
                                        </p:tav>
                                        <p:tav tm="100000">
                                          <p:val>
                                            <p:strVal val="#ppt_w"/>
                                          </p:val>
                                        </p:tav>
                                      </p:tavLst>
                                    </p:anim>
                                    <p:anim calcmode="lin" valueType="num">
                                      <p:cBhvr>
                                        <p:cTn id="8" dur="75" fill="hold"/>
                                        <p:tgtEl>
                                          <p:spTgt spid="13318"/>
                                        </p:tgtEl>
                                        <p:attrNameLst>
                                          <p:attrName>ppt_h</p:attrName>
                                        </p:attrNameLst>
                                      </p:cBhvr>
                                      <p:tavLst>
                                        <p:tav tm="0">
                                          <p:val>
                                            <p:strVal val="#ppt_h"/>
                                          </p:val>
                                        </p:tav>
                                        <p:tav tm="100000">
                                          <p:val>
                                            <p:strVal val="#ppt_h"/>
                                          </p:val>
                                        </p:tav>
                                      </p:tavLst>
                                    </p:anim>
                                  </p:childTnLst>
                                </p:cTn>
                              </p:par>
                            </p:childTnLst>
                          </p:cTn>
                        </p:par>
                        <p:par>
                          <p:cTn id="9" fill="hold">
                            <p:stCondLst>
                              <p:cond delay="75"/>
                            </p:stCondLst>
                            <p:childTnLst>
                              <p:par>
                                <p:cTn id="10" presetID="17" presetClass="entr" presetSubtype="10" fill="hold" grpId="0" nodeType="afterEffect">
                                  <p:stCondLst>
                                    <p:cond delay="0"/>
                                  </p:stCondLst>
                                  <p:iterate type="lt">
                                    <p:tmPct val="100000"/>
                                  </p:iterate>
                                  <p:childTnLst>
                                    <p:set>
                                      <p:cBhvr>
                                        <p:cTn id="11" dur="1" fill="hold">
                                          <p:stCondLst>
                                            <p:cond delay="0"/>
                                          </p:stCondLst>
                                        </p:cTn>
                                        <p:tgtEl>
                                          <p:spTgt spid="13322"/>
                                        </p:tgtEl>
                                        <p:attrNameLst>
                                          <p:attrName>style.visibility</p:attrName>
                                        </p:attrNameLst>
                                      </p:cBhvr>
                                      <p:to>
                                        <p:strVal val="visible"/>
                                      </p:to>
                                    </p:set>
                                    <p:anim calcmode="lin" valueType="num">
                                      <p:cBhvr>
                                        <p:cTn id="12" dur="75" fill="hold"/>
                                        <p:tgtEl>
                                          <p:spTgt spid="13322"/>
                                        </p:tgtEl>
                                        <p:attrNameLst>
                                          <p:attrName>ppt_w</p:attrName>
                                        </p:attrNameLst>
                                      </p:cBhvr>
                                      <p:tavLst>
                                        <p:tav tm="0">
                                          <p:val>
                                            <p:fltVal val="0"/>
                                          </p:val>
                                        </p:tav>
                                        <p:tav tm="100000">
                                          <p:val>
                                            <p:strVal val="#ppt_w"/>
                                          </p:val>
                                        </p:tav>
                                      </p:tavLst>
                                    </p:anim>
                                    <p:anim calcmode="lin" valueType="num">
                                      <p:cBhvr>
                                        <p:cTn id="13" dur="75" fill="hold"/>
                                        <p:tgtEl>
                                          <p:spTgt spid="13322"/>
                                        </p:tgtEl>
                                        <p:attrNameLst>
                                          <p:attrName>ppt_h</p:attrName>
                                        </p:attrNameLst>
                                      </p:cBhvr>
                                      <p:tavLst>
                                        <p:tav tm="0">
                                          <p:val>
                                            <p:strVal val="#ppt_h"/>
                                          </p:val>
                                        </p:tav>
                                        <p:tav tm="100000">
                                          <p:val>
                                            <p:strVal val="#ppt_h"/>
                                          </p:val>
                                        </p:tav>
                                      </p:tavLst>
                                    </p:anim>
                                  </p:childTnLst>
                                </p:cTn>
                              </p:par>
                            </p:childTnLst>
                          </p:cTn>
                        </p:par>
                        <p:par>
                          <p:cTn id="14" fill="hold">
                            <p:stCondLst>
                              <p:cond delay="150"/>
                            </p:stCondLst>
                            <p:childTnLst>
                              <p:par>
                                <p:cTn id="15" presetID="17" presetClass="entr" presetSubtype="10" fill="hold" grpId="0" nodeType="afterEffect">
                                  <p:stCondLst>
                                    <p:cond delay="0"/>
                                  </p:stCondLst>
                                  <p:iterate type="lt">
                                    <p:tmPct val="100000"/>
                                  </p:iterate>
                                  <p:childTnLst>
                                    <p:set>
                                      <p:cBhvr>
                                        <p:cTn id="16" dur="1" fill="hold">
                                          <p:stCondLst>
                                            <p:cond delay="0"/>
                                          </p:stCondLst>
                                        </p:cTn>
                                        <p:tgtEl>
                                          <p:spTgt spid="13323"/>
                                        </p:tgtEl>
                                        <p:attrNameLst>
                                          <p:attrName>style.visibility</p:attrName>
                                        </p:attrNameLst>
                                      </p:cBhvr>
                                      <p:to>
                                        <p:strVal val="visible"/>
                                      </p:to>
                                    </p:set>
                                    <p:anim calcmode="lin" valueType="num">
                                      <p:cBhvr>
                                        <p:cTn id="17" dur="75" fill="hold"/>
                                        <p:tgtEl>
                                          <p:spTgt spid="13323"/>
                                        </p:tgtEl>
                                        <p:attrNameLst>
                                          <p:attrName>ppt_w</p:attrName>
                                        </p:attrNameLst>
                                      </p:cBhvr>
                                      <p:tavLst>
                                        <p:tav tm="0">
                                          <p:val>
                                            <p:fltVal val="0"/>
                                          </p:val>
                                        </p:tav>
                                        <p:tav tm="100000">
                                          <p:val>
                                            <p:strVal val="#ppt_w"/>
                                          </p:val>
                                        </p:tav>
                                      </p:tavLst>
                                    </p:anim>
                                    <p:anim calcmode="lin" valueType="num">
                                      <p:cBhvr>
                                        <p:cTn id="18" dur="75" fill="hold"/>
                                        <p:tgtEl>
                                          <p:spTgt spid="13323"/>
                                        </p:tgtEl>
                                        <p:attrNameLst>
                                          <p:attrName>ppt_h</p:attrName>
                                        </p:attrNameLst>
                                      </p:cBhvr>
                                      <p:tavLst>
                                        <p:tav tm="0">
                                          <p:val>
                                            <p:strVal val="#ppt_h"/>
                                          </p:val>
                                        </p:tav>
                                        <p:tav tm="100000">
                                          <p:val>
                                            <p:strVal val="#ppt_h"/>
                                          </p:val>
                                        </p:tav>
                                      </p:tavLst>
                                    </p:anim>
                                  </p:childTnLst>
                                </p:cTn>
                              </p:par>
                            </p:childTnLst>
                          </p:cTn>
                        </p:par>
                        <p:par>
                          <p:cTn id="19" fill="hold">
                            <p:stCondLst>
                              <p:cond delay="225"/>
                            </p:stCondLst>
                            <p:childTnLst>
                              <p:par>
                                <p:cTn id="20" presetID="17" presetClass="entr" presetSubtype="10" fill="hold" grpId="0" nodeType="afterEffect">
                                  <p:stCondLst>
                                    <p:cond delay="0"/>
                                  </p:stCondLst>
                                  <p:iterate type="lt">
                                    <p:tmPct val="100000"/>
                                  </p:iterate>
                                  <p:childTnLst>
                                    <p:set>
                                      <p:cBhvr>
                                        <p:cTn id="21" dur="1" fill="hold">
                                          <p:stCondLst>
                                            <p:cond delay="0"/>
                                          </p:stCondLst>
                                        </p:cTn>
                                        <p:tgtEl>
                                          <p:spTgt spid="13340"/>
                                        </p:tgtEl>
                                        <p:attrNameLst>
                                          <p:attrName>style.visibility</p:attrName>
                                        </p:attrNameLst>
                                      </p:cBhvr>
                                      <p:to>
                                        <p:strVal val="visible"/>
                                      </p:to>
                                    </p:set>
                                    <p:anim calcmode="lin" valueType="num">
                                      <p:cBhvr>
                                        <p:cTn id="22" dur="75" fill="hold"/>
                                        <p:tgtEl>
                                          <p:spTgt spid="13340"/>
                                        </p:tgtEl>
                                        <p:attrNameLst>
                                          <p:attrName>ppt_w</p:attrName>
                                        </p:attrNameLst>
                                      </p:cBhvr>
                                      <p:tavLst>
                                        <p:tav tm="0">
                                          <p:val>
                                            <p:fltVal val="0"/>
                                          </p:val>
                                        </p:tav>
                                        <p:tav tm="100000">
                                          <p:val>
                                            <p:strVal val="#ppt_w"/>
                                          </p:val>
                                        </p:tav>
                                      </p:tavLst>
                                    </p:anim>
                                    <p:anim calcmode="lin" valueType="num">
                                      <p:cBhvr>
                                        <p:cTn id="23" dur="75" fill="hold"/>
                                        <p:tgtEl>
                                          <p:spTgt spid="13340"/>
                                        </p:tgtEl>
                                        <p:attrNameLst>
                                          <p:attrName>ppt_h</p:attrName>
                                        </p:attrNameLst>
                                      </p:cBhvr>
                                      <p:tavLst>
                                        <p:tav tm="0">
                                          <p:val>
                                            <p:strVal val="#ppt_h"/>
                                          </p:val>
                                        </p:tav>
                                        <p:tav tm="100000">
                                          <p:val>
                                            <p:strVal val="#ppt_h"/>
                                          </p:val>
                                        </p:tav>
                                      </p:tavLst>
                                    </p:anim>
                                  </p:childTnLst>
                                </p:cTn>
                              </p:par>
                            </p:childTnLst>
                          </p:cTn>
                        </p:par>
                        <p:par>
                          <p:cTn id="24" fill="hold">
                            <p:stCondLst>
                              <p:cond delay="300"/>
                            </p:stCondLst>
                            <p:childTnLst>
                              <p:par>
                                <p:cTn id="25" presetID="17" presetClass="entr" presetSubtype="10" fill="hold" grpId="0" nodeType="afterEffect">
                                  <p:stCondLst>
                                    <p:cond delay="0"/>
                                  </p:stCondLst>
                                  <p:iterate type="lt">
                                    <p:tmPct val="100000"/>
                                  </p:iterate>
                                  <p:childTnLst>
                                    <p:set>
                                      <p:cBhvr>
                                        <p:cTn id="26" dur="1" fill="hold">
                                          <p:stCondLst>
                                            <p:cond delay="0"/>
                                          </p:stCondLst>
                                        </p:cTn>
                                        <p:tgtEl>
                                          <p:spTgt spid="13324"/>
                                        </p:tgtEl>
                                        <p:attrNameLst>
                                          <p:attrName>style.visibility</p:attrName>
                                        </p:attrNameLst>
                                      </p:cBhvr>
                                      <p:to>
                                        <p:strVal val="visible"/>
                                      </p:to>
                                    </p:set>
                                    <p:anim calcmode="lin" valueType="num">
                                      <p:cBhvr>
                                        <p:cTn id="27" dur="75" fill="hold"/>
                                        <p:tgtEl>
                                          <p:spTgt spid="13324"/>
                                        </p:tgtEl>
                                        <p:attrNameLst>
                                          <p:attrName>ppt_w</p:attrName>
                                        </p:attrNameLst>
                                      </p:cBhvr>
                                      <p:tavLst>
                                        <p:tav tm="0">
                                          <p:val>
                                            <p:fltVal val="0"/>
                                          </p:val>
                                        </p:tav>
                                        <p:tav tm="100000">
                                          <p:val>
                                            <p:strVal val="#ppt_w"/>
                                          </p:val>
                                        </p:tav>
                                      </p:tavLst>
                                    </p:anim>
                                    <p:anim calcmode="lin" valueType="num">
                                      <p:cBhvr>
                                        <p:cTn id="28" dur="75" fill="hold"/>
                                        <p:tgtEl>
                                          <p:spTgt spid="13324"/>
                                        </p:tgtEl>
                                        <p:attrNameLst>
                                          <p:attrName>ppt_h</p:attrName>
                                        </p:attrNameLst>
                                      </p:cBhvr>
                                      <p:tavLst>
                                        <p:tav tm="0">
                                          <p:val>
                                            <p:strVal val="#ppt_h"/>
                                          </p:val>
                                        </p:tav>
                                        <p:tav tm="100000">
                                          <p:val>
                                            <p:strVal val="#ppt_h"/>
                                          </p:val>
                                        </p:tav>
                                      </p:tavLst>
                                    </p:anim>
                                  </p:childTnLst>
                                </p:cTn>
                              </p:par>
                            </p:childTnLst>
                          </p:cTn>
                        </p:par>
                        <p:par>
                          <p:cTn id="29" fill="hold">
                            <p:stCondLst>
                              <p:cond delay="375"/>
                            </p:stCondLst>
                            <p:childTnLst>
                              <p:par>
                                <p:cTn id="30" presetID="17" presetClass="entr" presetSubtype="10" fill="hold" grpId="0" nodeType="afterEffect">
                                  <p:stCondLst>
                                    <p:cond delay="0"/>
                                  </p:stCondLst>
                                  <p:iterate type="lt">
                                    <p:tmPct val="100000"/>
                                  </p:iterate>
                                  <p:childTnLst>
                                    <p:set>
                                      <p:cBhvr>
                                        <p:cTn id="31" dur="1" fill="hold">
                                          <p:stCondLst>
                                            <p:cond delay="0"/>
                                          </p:stCondLst>
                                        </p:cTn>
                                        <p:tgtEl>
                                          <p:spTgt spid="13329"/>
                                        </p:tgtEl>
                                        <p:attrNameLst>
                                          <p:attrName>style.visibility</p:attrName>
                                        </p:attrNameLst>
                                      </p:cBhvr>
                                      <p:to>
                                        <p:strVal val="visible"/>
                                      </p:to>
                                    </p:set>
                                    <p:anim calcmode="lin" valueType="num">
                                      <p:cBhvr>
                                        <p:cTn id="32" dur="75" fill="hold"/>
                                        <p:tgtEl>
                                          <p:spTgt spid="13329"/>
                                        </p:tgtEl>
                                        <p:attrNameLst>
                                          <p:attrName>ppt_w</p:attrName>
                                        </p:attrNameLst>
                                      </p:cBhvr>
                                      <p:tavLst>
                                        <p:tav tm="0">
                                          <p:val>
                                            <p:fltVal val="0"/>
                                          </p:val>
                                        </p:tav>
                                        <p:tav tm="100000">
                                          <p:val>
                                            <p:strVal val="#ppt_w"/>
                                          </p:val>
                                        </p:tav>
                                      </p:tavLst>
                                    </p:anim>
                                    <p:anim calcmode="lin" valueType="num">
                                      <p:cBhvr>
                                        <p:cTn id="33" dur="75" fill="hold"/>
                                        <p:tgtEl>
                                          <p:spTgt spid="13329"/>
                                        </p:tgtEl>
                                        <p:attrNameLst>
                                          <p:attrName>ppt_h</p:attrName>
                                        </p:attrNameLst>
                                      </p:cBhvr>
                                      <p:tavLst>
                                        <p:tav tm="0">
                                          <p:val>
                                            <p:strVal val="#ppt_h"/>
                                          </p:val>
                                        </p:tav>
                                        <p:tav tm="100000">
                                          <p:val>
                                            <p:strVal val="#ppt_h"/>
                                          </p:val>
                                        </p:tav>
                                      </p:tavLst>
                                    </p:anim>
                                  </p:childTnLst>
                                </p:cTn>
                              </p:par>
                            </p:childTnLst>
                          </p:cTn>
                        </p:par>
                        <p:par>
                          <p:cTn id="34" fill="hold">
                            <p:stCondLst>
                              <p:cond delay="450"/>
                            </p:stCondLst>
                            <p:childTnLst>
                              <p:par>
                                <p:cTn id="35" presetID="17" presetClass="entr" presetSubtype="10" fill="hold" grpId="0" nodeType="afterEffect">
                                  <p:stCondLst>
                                    <p:cond delay="0"/>
                                  </p:stCondLst>
                                  <p:iterate type="lt">
                                    <p:tmPct val="100000"/>
                                  </p:iterate>
                                  <p:childTnLst>
                                    <p:set>
                                      <p:cBhvr>
                                        <p:cTn id="36" dur="1" fill="hold">
                                          <p:stCondLst>
                                            <p:cond delay="0"/>
                                          </p:stCondLst>
                                        </p:cTn>
                                        <p:tgtEl>
                                          <p:spTgt spid="13331"/>
                                        </p:tgtEl>
                                        <p:attrNameLst>
                                          <p:attrName>style.visibility</p:attrName>
                                        </p:attrNameLst>
                                      </p:cBhvr>
                                      <p:to>
                                        <p:strVal val="visible"/>
                                      </p:to>
                                    </p:set>
                                    <p:anim calcmode="lin" valueType="num">
                                      <p:cBhvr>
                                        <p:cTn id="37" dur="75" fill="hold"/>
                                        <p:tgtEl>
                                          <p:spTgt spid="13331"/>
                                        </p:tgtEl>
                                        <p:attrNameLst>
                                          <p:attrName>ppt_w</p:attrName>
                                        </p:attrNameLst>
                                      </p:cBhvr>
                                      <p:tavLst>
                                        <p:tav tm="0">
                                          <p:val>
                                            <p:fltVal val="0"/>
                                          </p:val>
                                        </p:tav>
                                        <p:tav tm="100000">
                                          <p:val>
                                            <p:strVal val="#ppt_w"/>
                                          </p:val>
                                        </p:tav>
                                      </p:tavLst>
                                    </p:anim>
                                    <p:anim calcmode="lin" valueType="num">
                                      <p:cBhvr>
                                        <p:cTn id="38" dur="75" fill="hold"/>
                                        <p:tgtEl>
                                          <p:spTgt spid="13331"/>
                                        </p:tgtEl>
                                        <p:attrNameLst>
                                          <p:attrName>ppt_h</p:attrName>
                                        </p:attrNameLst>
                                      </p:cBhvr>
                                      <p:tavLst>
                                        <p:tav tm="0">
                                          <p:val>
                                            <p:strVal val="#ppt_h"/>
                                          </p:val>
                                        </p:tav>
                                        <p:tav tm="100000">
                                          <p:val>
                                            <p:strVal val="#ppt_h"/>
                                          </p:val>
                                        </p:tav>
                                      </p:tavLst>
                                    </p:anim>
                                  </p:childTnLst>
                                </p:cTn>
                              </p:par>
                            </p:childTnLst>
                          </p:cTn>
                        </p:par>
                        <p:par>
                          <p:cTn id="39" fill="hold">
                            <p:stCondLst>
                              <p:cond delay="525"/>
                            </p:stCondLst>
                            <p:childTnLst>
                              <p:par>
                                <p:cTn id="40" presetID="17" presetClass="entr" presetSubtype="10" fill="hold" grpId="0" nodeType="afterEffect">
                                  <p:stCondLst>
                                    <p:cond delay="0"/>
                                  </p:stCondLst>
                                  <p:iterate type="lt">
                                    <p:tmPct val="100000"/>
                                  </p:iterate>
                                  <p:childTnLst>
                                    <p:set>
                                      <p:cBhvr>
                                        <p:cTn id="41" dur="1" fill="hold">
                                          <p:stCondLst>
                                            <p:cond delay="0"/>
                                          </p:stCondLst>
                                        </p:cTn>
                                        <p:tgtEl>
                                          <p:spTgt spid="13332"/>
                                        </p:tgtEl>
                                        <p:attrNameLst>
                                          <p:attrName>style.visibility</p:attrName>
                                        </p:attrNameLst>
                                      </p:cBhvr>
                                      <p:to>
                                        <p:strVal val="visible"/>
                                      </p:to>
                                    </p:set>
                                    <p:anim calcmode="lin" valueType="num">
                                      <p:cBhvr>
                                        <p:cTn id="42" dur="75" fill="hold"/>
                                        <p:tgtEl>
                                          <p:spTgt spid="13332"/>
                                        </p:tgtEl>
                                        <p:attrNameLst>
                                          <p:attrName>ppt_w</p:attrName>
                                        </p:attrNameLst>
                                      </p:cBhvr>
                                      <p:tavLst>
                                        <p:tav tm="0">
                                          <p:val>
                                            <p:fltVal val="0"/>
                                          </p:val>
                                        </p:tav>
                                        <p:tav tm="100000">
                                          <p:val>
                                            <p:strVal val="#ppt_w"/>
                                          </p:val>
                                        </p:tav>
                                      </p:tavLst>
                                    </p:anim>
                                    <p:anim calcmode="lin" valueType="num">
                                      <p:cBhvr>
                                        <p:cTn id="43" dur="75" fill="hold"/>
                                        <p:tgtEl>
                                          <p:spTgt spid="13332"/>
                                        </p:tgtEl>
                                        <p:attrNameLst>
                                          <p:attrName>ppt_h</p:attrName>
                                        </p:attrNameLst>
                                      </p:cBhvr>
                                      <p:tavLst>
                                        <p:tav tm="0">
                                          <p:val>
                                            <p:strVal val="#ppt_h"/>
                                          </p:val>
                                        </p:tav>
                                        <p:tav tm="100000">
                                          <p:val>
                                            <p:strVal val="#ppt_h"/>
                                          </p:val>
                                        </p:tav>
                                      </p:tavLst>
                                    </p:anim>
                                  </p:childTnLst>
                                </p:cTn>
                              </p:par>
                            </p:childTnLst>
                          </p:cTn>
                        </p:par>
                        <p:par>
                          <p:cTn id="44" fill="hold">
                            <p:stCondLst>
                              <p:cond delay="600"/>
                            </p:stCondLst>
                            <p:childTnLst>
                              <p:par>
                                <p:cTn id="45" presetID="17" presetClass="entr" presetSubtype="10" fill="hold" grpId="0" nodeType="afterEffect">
                                  <p:stCondLst>
                                    <p:cond delay="0"/>
                                  </p:stCondLst>
                                  <p:iterate type="lt">
                                    <p:tmPct val="100000"/>
                                  </p:iterate>
                                  <p:childTnLst>
                                    <p:set>
                                      <p:cBhvr>
                                        <p:cTn id="46" dur="1" fill="hold">
                                          <p:stCondLst>
                                            <p:cond delay="0"/>
                                          </p:stCondLst>
                                        </p:cTn>
                                        <p:tgtEl>
                                          <p:spTgt spid="13341"/>
                                        </p:tgtEl>
                                        <p:attrNameLst>
                                          <p:attrName>style.visibility</p:attrName>
                                        </p:attrNameLst>
                                      </p:cBhvr>
                                      <p:to>
                                        <p:strVal val="visible"/>
                                      </p:to>
                                    </p:set>
                                    <p:anim calcmode="lin" valueType="num">
                                      <p:cBhvr>
                                        <p:cTn id="47" dur="75" fill="hold"/>
                                        <p:tgtEl>
                                          <p:spTgt spid="13341"/>
                                        </p:tgtEl>
                                        <p:attrNameLst>
                                          <p:attrName>ppt_w</p:attrName>
                                        </p:attrNameLst>
                                      </p:cBhvr>
                                      <p:tavLst>
                                        <p:tav tm="0">
                                          <p:val>
                                            <p:fltVal val="0"/>
                                          </p:val>
                                        </p:tav>
                                        <p:tav tm="100000">
                                          <p:val>
                                            <p:strVal val="#ppt_w"/>
                                          </p:val>
                                        </p:tav>
                                      </p:tavLst>
                                    </p:anim>
                                    <p:anim calcmode="lin" valueType="num">
                                      <p:cBhvr>
                                        <p:cTn id="48" dur="75" fill="hold"/>
                                        <p:tgtEl>
                                          <p:spTgt spid="13341"/>
                                        </p:tgtEl>
                                        <p:attrNameLst>
                                          <p:attrName>ppt_h</p:attrName>
                                        </p:attrNameLst>
                                      </p:cBhvr>
                                      <p:tavLst>
                                        <p:tav tm="0">
                                          <p:val>
                                            <p:strVal val="#ppt_h"/>
                                          </p:val>
                                        </p:tav>
                                        <p:tav tm="100000">
                                          <p:val>
                                            <p:strVal val="#ppt_h"/>
                                          </p:val>
                                        </p:tav>
                                      </p:tavLst>
                                    </p:anim>
                                  </p:childTnLst>
                                </p:cTn>
                              </p:par>
                            </p:childTnLst>
                          </p:cTn>
                        </p:par>
                        <p:par>
                          <p:cTn id="49" fill="hold">
                            <p:stCondLst>
                              <p:cond delay="675"/>
                            </p:stCondLst>
                            <p:childTnLst>
                              <p:par>
                                <p:cTn id="50" presetID="17" presetClass="entr" presetSubtype="10" fill="hold" grpId="0" nodeType="afterEffect">
                                  <p:stCondLst>
                                    <p:cond delay="0"/>
                                  </p:stCondLst>
                                  <p:iterate type="lt">
                                    <p:tmPct val="100000"/>
                                  </p:iterate>
                                  <p:childTnLst>
                                    <p:set>
                                      <p:cBhvr>
                                        <p:cTn id="51" dur="1" fill="hold">
                                          <p:stCondLst>
                                            <p:cond delay="0"/>
                                          </p:stCondLst>
                                        </p:cTn>
                                        <p:tgtEl>
                                          <p:spTgt spid="32"/>
                                        </p:tgtEl>
                                        <p:attrNameLst>
                                          <p:attrName>style.visibility</p:attrName>
                                        </p:attrNameLst>
                                      </p:cBhvr>
                                      <p:to>
                                        <p:strVal val="visible"/>
                                      </p:to>
                                    </p:set>
                                    <p:anim calcmode="lin" valueType="num">
                                      <p:cBhvr>
                                        <p:cTn id="52" dur="75" fill="hold"/>
                                        <p:tgtEl>
                                          <p:spTgt spid="32"/>
                                        </p:tgtEl>
                                        <p:attrNameLst>
                                          <p:attrName>ppt_w</p:attrName>
                                        </p:attrNameLst>
                                      </p:cBhvr>
                                      <p:tavLst>
                                        <p:tav tm="0">
                                          <p:val>
                                            <p:fltVal val="0"/>
                                          </p:val>
                                        </p:tav>
                                        <p:tav tm="100000">
                                          <p:val>
                                            <p:strVal val="#ppt_w"/>
                                          </p:val>
                                        </p:tav>
                                      </p:tavLst>
                                    </p:anim>
                                    <p:anim calcmode="lin" valueType="num">
                                      <p:cBhvr>
                                        <p:cTn id="53" dur="75" fill="hold"/>
                                        <p:tgtEl>
                                          <p:spTgt spid="32"/>
                                        </p:tgtEl>
                                        <p:attrNameLst>
                                          <p:attrName>ppt_h</p:attrName>
                                        </p:attrNameLst>
                                      </p:cBhvr>
                                      <p:tavLst>
                                        <p:tav tm="0">
                                          <p:val>
                                            <p:strVal val="#ppt_h"/>
                                          </p:val>
                                        </p:tav>
                                        <p:tav tm="100000">
                                          <p:val>
                                            <p:strVal val="#ppt_h"/>
                                          </p:val>
                                        </p:tav>
                                      </p:tavLst>
                                    </p:anim>
                                  </p:childTnLst>
                                </p:cTn>
                              </p:par>
                            </p:childTnLst>
                          </p:cTn>
                        </p:par>
                        <p:par>
                          <p:cTn id="54" fill="hold">
                            <p:stCondLst>
                              <p:cond delay="750"/>
                            </p:stCondLst>
                            <p:childTnLst>
                              <p:par>
                                <p:cTn id="55" presetID="17" presetClass="entr" presetSubtype="10" fill="hold" grpId="0" nodeType="afterEffect">
                                  <p:stCondLst>
                                    <p:cond delay="0"/>
                                  </p:stCondLst>
                                  <p:iterate type="lt">
                                    <p:tmPct val="100000"/>
                                  </p:iterate>
                                  <p:childTnLst>
                                    <p:set>
                                      <p:cBhvr>
                                        <p:cTn id="56" dur="1" fill="hold">
                                          <p:stCondLst>
                                            <p:cond delay="0"/>
                                          </p:stCondLst>
                                        </p:cTn>
                                        <p:tgtEl>
                                          <p:spTgt spid="13333"/>
                                        </p:tgtEl>
                                        <p:attrNameLst>
                                          <p:attrName>style.visibility</p:attrName>
                                        </p:attrNameLst>
                                      </p:cBhvr>
                                      <p:to>
                                        <p:strVal val="visible"/>
                                      </p:to>
                                    </p:set>
                                    <p:anim calcmode="lin" valueType="num">
                                      <p:cBhvr>
                                        <p:cTn id="57" dur="75" fill="hold"/>
                                        <p:tgtEl>
                                          <p:spTgt spid="13333"/>
                                        </p:tgtEl>
                                        <p:attrNameLst>
                                          <p:attrName>ppt_w</p:attrName>
                                        </p:attrNameLst>
                                      </p:cBhvr>
                                      <p:tavLst>
                                        <p:tav tm="0">
                                          <p:val>
                                            <p:fltVal val="0"/>
                                          </p:val>
                                        </p:tav>
                                        <p:tav tm="100000">
                                          <p:val>
                                            <p:strVal val="#ppt_w"/>
                                          </p:val>
                                        </p:tav>
                                      </p:tavLst>
                                    </p:anim>
                                    <p:anim calcmode="lin" valueType="num">
                                      <p:cBhvr>
                                        <p:cTn id="58" dur="75" fill="hold"/>
                                        <p:tgtEl>
                                          <p:spTgt spid="13333"/>
                                        </p:tgtEl>
                                        <p:attrNameLst>
                                          <p:attrName>ppt_h</p:attrName>
                                        </p:attrNameLst>
                                      </p:cBhvr>
                                      <p:tavLst>
                                        <p:tav tm="0">
                                          <p:val>
                                            <p:strVal val="#ppt_h"/>
                                          </p:val>
                                        </p:tav>
                                        <p:tav tm="100000">
                                          <p:val>
                                            <p:strVal val="#ppt_h"/>
                                          </p:val>
                                        </p:tav>
                                      </p:tavLst>
                                    </p:anim>
                                  </p:childTnLst>
                                </p:cTn>
                              </p:par>
                            </p:childTnLst>
                          </p:cTn>
                        </p:par>
                        <p:par>
                          <p:cTn id="59" fill="hold">
                            <p:stCondLst>
                              <p:cond delay="825"/>
                            </p:stCondLst>
                            <p:childTnLst>
                              <p:par>
                                <p:cTn id="60" presetID="17" presetClass="entr" presetSubtype="10" fill="hold" grpId="0" nodeType="afterEffect">
                                  <p:stCondLst>
                                    <p:cond delay="0"/>
                                  </p:stCondLst>
                                  <p:iterate type="lt">
                                    <p:tmPct val="100000"/>
                                  </p:iterate>
                                  <p:childTnLst>
                                    <p:set>
                                      <p:cBhvr>
                                        <p:cTn id="61" dur="1" fill="hold">
                                          <p:stCondLst>
                                            <p:cond delay="0"/>
                                          </p:stCondLst>
                                        </p:cTn>
                                        <p:tgtEl>
                                          <p:spTgt spid="13334"/>
                                        </p:tgtEl>
                                        <p:attrNameLst>
                                          <p:attrName>style.visibility</p:attrName>
                                        </p:attrNameLst>
                                      </p:cBhvr>
                                      <p:to>
                                        <p:strVal val="visible"/>
                                      </p:to>
                                    </p:set>
                                    <p:anim calcmode="lin" valueType="num">
                                      <p:cBhvr>
                                        <p:cTn id="62" dur="75" fill="hold"/>
                                        <p:tgtEl>
                                          <p:spTgt spid="13334"/>
                                        </p:tgtEl>
                                        <p:attrNameLst>
                                          <p:attrName>ppt_w</p:attrName>
                                        </p:attrNameLst>
                                      </p:cBhvr>
                                      <p:tavLst>
                                        <p:tav tm="0">
                                          <p:val>
                                            <p:fltVal val="0"/>
                                          </p:val>
                                        </p:tav>
                                        <p:tav tm="100000">
                                          <p:val>
                                            <p:strVal val="#ppt_w"/>
                                          </p:val>
                                        </p:tav>
                                      </p:tavLst>
                                    </p:anim>
                                    <p:anim calcmode="lin" valueType="num">
                                      <p:cBhvr>
                                        <p:cTn id="63" dur="75" fill="hold"/>
                                        <p:tgtEl>
                                          <p:spTgt spid="13334"/>
                                        </p:tgtEl>
                                        <p:attrNameLst>
                                          <p:attrName>ppt_h</p:attrName>
                                        </p:attrNameLst>
                                      </p:cBhvr>
                                      <p:tavLst>
                                        <p:tav tm="0">
                                          <p:val>
                                            <p:strVal val="#ppt_h"/>
                                          </p:val>
                                        </p:tav>
                                        <p:tav tm="100000">
                                          <p:val>
                                            <p:strVal val="#ppt_h"/>
                                          </p:val>
                                        </p:tav>
                                      </p:tavLst>
                                    </p:anim>
                                  </p:childTnLst>
                                </p:cTn>
                              </p:par>
                            </p:childTnLst>
                          </p:cTn>
                        </p:par>
                        <p:par>
                          <p:cTn id="64" fill="hold">
                            <p:stCondLst>
                              <p:cond delay="900"/>
                            </p:stCondLst>
                            <p:childTnLst>
                              <p:par>
                                <p:cTn id="65" presetID="17" presetClass="entr" presetSubtype="10" fill="hold" grpId="0" nodeType="afterEffect">
                                  <p:stCondLst>
                                    <p:cond delay="0"/>
                                  </p:stCondLst>
                                  <p:iterate type="lt">
                                    <p:tmPct val="100000"/>
                                  </p:iterate>
                                  <p:childTnLst>
                                    <p:set>
                                      <p:cBhvr>
                                        <p:cTn id="66" dur="1" fill="hold">
                                          <p:stCondLst>
                                            <p:cond delay="0"/>
                                          </p:stCondLst>
                                        </p:cTn>
                                        <p:tgtEl>
                                          <p:spTgt spid="13337"/>
                                        </p:tgtEl>
                                        <p:attrNameLst>
                                          <p:attrName>style.visibility</p:attrName>
                                        </p:attrNameLst>
                                      </p:cBhvr>
                                      <p:to>
                                        <p:strVal val="visible"/>
                                      </p:to>
                                    </p:set>
                                    <p:anim calcmode="lin" valueType="num">
                                      <p:cBhvr>
                                        <p:cTn id="67" dur="75" fill="hold"/>
                                        <p:tgtEl>
                                          <p:spTgt spid="13337"/>
                                        </p:tgtEl>
                                        <p:attrNameLst>
                                          <p:attrName>ppt_w</p:attrName>
                                        </p:attrNameLst>
                                      </p:cBhvr>
                                      <p:tavLst>
                                        <p:tav tm="0">
                                          <p:val>
                                            <p:fltVal val="0"/>
                                          </p:val>
                                        </p:tav>
                                        <p:tav tm="100000">
                                          <p:val>
                                            <p:strVal val="#ppt_w"/>
                                          </p:val>
                                        </p:tav>
                                      </p:tavLst>
                                    </p:anim>
                                    <p:anim calcmode="lin" valueType="num">
                                      <p:cBhvr>
                                        <p:cTn id="68" dur="75" fill="hold"/>
                                        <p:tgtEl>
                                          <p:spTgt spid="13337"/>
                                        </p:tgtEl>
                                        <p:attrNameLst>
                                          <p:attrName>ppt_h</p:attrName>
                                        </p:attrNameLst>
                                      </p:cBhvr>
                                      <p:tavLst>
                                        <p:tav tm="0">
                                          <p:val>
                                            <p:strVal val="#ppt_h"/>
                                          </p:val>
                                        </p:tav>
                                        <p:tav tm="100000">
                                          <p:val>
                                            <p:strVal val="#ppt_h"/>
                                          </p:val>
                                        </p:tav>
                                      </p:tavLst>
                                    </p:anim>
                                  </p:childTnLst>
                                </p:cTn>
                              </p:par>
                            </p:childTnLst>
                          </p:cTn>
                        </p:par>
                        <p:par>
                          <p:cTn id="69" fill="hold">
                            <p:stCondLst>
                              <p:cond delay="975"/>
                            </p:stCondLst>
                            <p:childTnLst>
                              <p:par>
                                <p:cTn id="70" presetID="17" presetClass="entr" presetSubtype="10" fill="hold" grpId="0" nodeType="afterEffect">
                                  <p:stCondLst>
                                    <p:cond delay="0"/>
                                  </p:stCondLst>
                                  <p:iterate type="lt">
                                    <p:tmPct val="100000"/>
                                  </p:iterate>
                                  <p:childTnLst>
                                    <p:set>
                                      <p:cBhvr>
                                        <p:cTn id="71" dur="1" fill="hold">
                                          <p:stCondLst>
                                            <p:cond delay="0"/>
                                          </p:stCondLst>
                                        </p:cTn>
                                        <p:tgtEl>
                                          <p:spTgt spid="13338"/>
                                        </p:tgtEl>
                                        <p:attrNameLst>
                                          <p:attrName>style.visibility</p:attrName>
                                        </p:attrNameLst>
                                      </p:cBhvr>
                                      <p:to>
                                        <p:strVal val="visible"/>
                                      </p:to>
                                    </p:set>
                                    <p:anim calcmode="lin" valueType="num">
                                      <p:cBhvr>
                                        <p:cTn id="72" dur="75" fill="hold"/>
                                        <p:tgtEl>
                                          <p:spTgt spid="13338"/>
                                        </p:tgtEl>
                                        <p:attrNameLst>
                                          <p:attrName>ppt_w</p:attrName>
                                        </p:attrNameLst>
                                      </p:cBhvr>
                                      <p:tavLst>
                                        <p:tav tm="0">
                                          <p:val>
                                            <p:fltVal val="0"/>
                                          </p:val>
                                        </p:tav>
                                        <p:tav tm="100000">
                                          <p:val>
                                            <p:strVal val="#ppt_w"/>
                                          </p:val>
                                        </p:tav>
                                      </p:tavLst>
                                    </p:anim>
                                    <p:anim calcmode="lin" valueType="num">
                                      <p:cBhvr>
                                        <p:cTn id="73" dur="75" fill="hold"/>
                                        <p:tgtEl>
                                          <p:spTgt spid="13338"/>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3319"/>
                                        </p:tgtEl>
                                        <p:attrNameLst>
                                          <p:attrName>style.visibility</p:attrName>
                                        </p:attrNameLst>
                                      </p:cBhvr>
                                      <p:to>
                                        <p:strVal val="visible"/>
                                      </p:to>
                                    </p:set>
                                    <p:animEffect transition="in" filter="wipe(left)">
                                      <p:cBhvr>
                                        <p:cTn id="78" dur="500"/>
                                        <p:tgtEl>
                                          <p:spTgt spid="13319"/>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13320"/>
                                        </p:tgtEl>
                                        <p:attrNameLst>
                                          <p:attrName>style.visibility</p:attrName>
                                        </p:attrNameLst>
                                      </p:cBhvr>
                                      <p:to>
                                        <p:strVal val="visible"/>
                                      </p:to>
                                    </p:set>
                                    <p:animEffect transition="in" filter="wipe(left)">
                                      <p:cBhvr>
                                        <p:cTn id="82" dur="500"/>
                                        <p:tgtEl>
                                          <p:spTgt spid="13320"/>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13321"/>
                                        </p:tgtEl>
                                        <p:attrNameLst>
                                          <p:attrName>style.visibility</p:attrName>
                                        </p:attrNameLst>
                                      </p:cBhvr>
                                      <p:to>
                                        <p:strVal val="visible"/>
                                      </p:to>
                                    </p:set>
                                    <p:animEffect transition="in" filter="wipe(left)">
                                      <p:cBhvr>
                                        <p:cTn id="86" dur="500"/>
                                        <p:tgtEl>
                                          <p:spTgt spid="1332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3325"/>
                                        </p:tgtEl>
                                        <p:attrNameLst>
                                          <p:attrName>style.visibility</p:attrName>
                                        </p:attrNameLst>
                                      </p:cBhvr>
                                      <p:to>
                                        <p:strVal val="visible"/>
                                      </p:to>
                                    </p:set>
                                    <p:animEffect transition="in" filter="wipe(left)">
                                      <p:cBhvr>
                                        <p:cTn id="91" dur="500"/>
                                        <p:tgtEl>
                                          <p:spTgt spid="13325"/>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13326"/>
                                        </p:tgtEl>
                                        <p:attrNameLst>
                                          <p:attrName>style.visibility</p:attrName>
                                        </p:attrNameLst>
                                      </p:cBhvr>
                                      <p:to>
                                        <p:strVal val="visible"/>
                                      </p:to>
                                    </p:set>
                                    <p:animEffect transition="in" filter="wipe(left)">
                                      <p:cBhvr>
                                        <p:cTn id="95" dur="500"/>
                                        <p:tgtEl>
                                          <p:spTgt spid="13326"/>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13327"/>
                                        </p:tgtEl>
                                        <p:attrNameLst>
                                          <p:attrName>style.visibility</p:attrName>
                                        </p:attrNameLst>
                                      </p:cBhvr>
                                      <p:to>
                                        <p:strVal val="visible"/>
                                      </p:to>
                                    </p:set>
                                    <p:animEffect transition="in" filter="wipe(left)">
                                      <p:cBhvr>
                                        <p:cTn id="99" dur="500"/>
                                        <p:tgtEl>
                                          <p:spTgt spid="13327"/>
                                        </p:tgtEl>
                                      </p:cBhvr>
                                    </p:animEffect>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13328"/>
                                        </p:tgtEl>
                                        <p:attrNameLst>
                                          <p:attrName>style.visibility</p:attrName>
                                        </p:attrNameLst>
                                      </p:cBhvr>
                                      <p:to>
                                        <p:strVal val="visible"/>
                                      </p:to>
                                    </p:set>
                                    <p:animEffect transition="in" filter="wipe(left)">
                                      <p:cBhvr>
                                        <p:cTn id="103" dur="500"/>
                                        <p:tgtEl>
                                          <p:spTgt spid="13328"/>
                                        </p:tgtEl>
                                      </p:cBhvr>
                                    </p:animEffect>
                                  </p:childTnLst>
                                </p:cTn>
                              </p:par>
                            </p:childTnLst>
                          </p:cTn>
                        </p:par>
                      </p:childTnLst>
                    </p:cTn>
                  </p:par>
                  <p:par>
                    <p:cTn id="104" fill="hold">
                      <p:stCondLst>
                        <p:cond delay="indefinite"/>
                      </p:stCondLst>
                      <p:childTnLst>
                        <p:par>
                          <p:cTn id="105" fill="hold">
                            <p:stCondLst>
                              <p:cond delay="0"/>
                            </p:stCondLst>
                            <p:childTnLst>
                              <p:par>
                                <p:cTn id="106" presetID="17" presetClass="exit" presetSubtype="10" fill="hold" grpId="1" nodeType="clickEffect">
                                  <p:stCondLst>
                                    <p:cond delay="0"/>
                                  </p:stCondLst>
                                  <p:iterate type="lt">
                                    <p:tmPct val="100000"/>
                                  </p:iterate>
                                  <p:childTnLst>
                                    <p:anim calcmode="lin" valueType="num">
                                      <p:cBhvr>
                                        <p:cTn id="107" dur="75"/>
                                        <p:tgtEl>
                                          <p:spTgt spid="13325"/>
                                        </p:tgtEl>
                                        <p:attrNameLst>
                                          <p:attrName>ppt_w</p:attrName>
                                        </p:attrNameLst>
                                      </p:cBhvr>
                                      <p:tavLst>
                                        <p:tav tm="0">
                                          <p:val>
                                            <p:strVal val="ppt_w"/>
                                          </p:val>
                                        </p:tav>
                                        <p:tav tm="100000">
                                          <p:val>
                                            <p:fltVal val="0"/>
                                          </p:val>
                                        </p:tav>
                                      </p:tavLst>
                                    </p:anim>
                                    <p:anim calcmode="lin" valueType="num">
                                      <p:cBhvr>
                                        <p:cTn id="108" dur="75"/>
                                        <p:tgtEl>
                                          <p:spTgt spid="13325"/>
                                        </p:tgtEl>
                                        <p:attrNameLst>
                                          <p:attrName>ppt_h</p:attrName>
                                        </p:attrNameLst>
                                      </p:cBhvr>
                                      <p:tavLst>
                                        <p:tav tm="0">
                                          <p:val>
                                            <p:strVal val="ppt_h"/>
                                          </p:val>
                                        </p:tav>
                                        <p:tav tm="100000">
                                          <p:val>
                                            <p:strVal val="ppt_h"/>
                                          </p:val>
                                        </p:tav>
                                      </p:tavLst>
                                    </p:anim>
                                    <p:set>
                                      <p:cBhvr>
                                        <p:cTn id="109" dur="1" fill="hold">
                                          <p:stCondLst>
                                            <p:cond delay="74"/>
                                          </p:stCondLst>
                                        </p:cTn>
                                        <p:tgtEl>
                                          <p:spTgt spid="13325"/>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13336"/>
                                        </p:tgtEl>
                                        <p:attrNameLst>
                                          <p:attrName>style.visibility</p:attrName>
                                        </p:attrNameLst>
                                      </p:cBhvr>
                                      <p:to>
                                        <p:strVal val="visible"/>
                                      </p:to>
                                    </p:set>
                                    <p:animEffect transition="in" filter="wipe(left)">
                                      <p:cBhvr>
                                        <p:cTn id="114" dur="500"/>
                                        <p:tgtEl>
                                          <p:spTgt spid="13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p:bldP spid="13319" grpId="0" animBg="1"/>
      <p:bldP spid="13320" grpId="0" animBg="1"/>
      <p:bldP spid="13321" grpId="0" animBg="1"/>
      <p:bldP spid="13322" grpId="0" animBg="1"/>
      <p:bldP spid="13323" grpId="0" animBg="1"/>
      <p:bldP spid="13324" grpId="0" animBg="1"/>
      <p:bldP spid="13325" grpId="0" animBg="1"/>
      <p:bldP spid="13325" grpId="1" animBg="1"/>
      <p:bldP spid="13326" grpId="0" animBg="1"/>
      <p:bldP spid="13327" grpId="0" animBg="1"/>
      <p:bldP spid="13328" grpId="0" animBg="1"/>
      <p:bldP spid="13329" grpId="0" animBg="1"/>
      <p:bldP spid="13331" grpId="0" animBg="1"/>
      <p:bldP spid="13332" grpId="0" animBg="1"/>
      <p:bldP spid="13333" grpId="0" animBg="1"/>
      <p:bldP spid="13334" grpId="0" animBg="1"/>
      <p:bldP spid="13336" grpId="0" animBg="1"/>
      <p:bldP spid="13337" grpId="0" animBg="1"/>
      <p:bldP spid="13338" grpId="0" animBg="1"/>
      <p:bldP spid="13340" grpId="0" animBg="1"/>
      <p:bldP spid="13341" grpId="0" animBg="1"/>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A7525C0-3D83-4E16-A32A-922BD0E833BE}" type="slidenum">
              <a:rPr lang="en-US" altLang="zh-TW"/>
              <a:pPr/>
              <a:t>34</a:t>
            </a:fld>
            <a:endParaRPr lang="en-US" altLang="zh-TW"/>
          </a:p>
        </p:txBody>
      </p:sp>
      <p:sp>
        <p:nvSpPr>
          <p:cNvPr id="27651" name="Rectangle 1"/>
          <p:cNvSpPr>
            <a:spLocks noGrp="1" noChangeArrowheads="1"/>
          </p:cNvSpPr>
          <p:nvPr>
            <p:ph type="title"/>
          </p:nvPr>
        </p:nvSpPr>
        <p:spPr/>
        <p:txBody>
          <a:bodyPr rIns="132080"/>
          <a:lstStyle/>
          <a:p>
            <a:pPr indent="0" eaLnBrk="1" hangingPunct="1"/>
            <a:r>
              <a:rPr lang="en-US" altLang="zh-TW" dirty="0" smtClean="0">
                <a:latin typeface="Gill Sans MT" pitchFamily="34" charset="0"/>
              </a:rPr>
              <a:t>Stabilization by optimization</a:t>
            </a:r>
          </a:p>
        </p:txBody>
      </p:sp>
      <p:sp>
        <p:nvSpPr>
          <p:cNvPr id="27652" name="Rectangle 2"/>
          <p:cNvSpPr>
            <a:spLocks noGrp="1" noChangeArrowheads="1"/>
          </p:cNvSpPr>
          <p:nvPr>
            <p:ph type="body" idx="1"/>
          </p:nvPr>
        </p:nvSpPr>
        <p:spPr/>
        <p:txBody>
          <a:bodyPr rIns="132080"/>
          <a:lstStyle/>
          <a:p>
            <a:pPr marL="382588"/>
            <a:r>
              <a:rPr lang="en-US" altLang="zh-TW" dirty="0" smtClean="0">
                <a:latin typeface="Gill Sans MT" pitchFamily="34" charset="0"/>
              </a:rPr>
              <a:t>Trajectory Roughness</a:t>
            </a:r>
          </a:p>
          <a:p>
            <a:pPr marL="382588"/>
            <a:r>
              <a:rPr lang="en-US" altLang="zh-TW" dirty="0" smtClean="0">
                <a:latin typeface="Gill Sans MT" pitchFamily="34" charset="0"/>
              </a:rPr>
              <a:t>Video Quality Degradation</a:t>
            </a:r>
          </a:p>
          <a:p>
            <a:pPr marL="782638" lvl="1"/>
            <a:r>
              <a:rPr lang="en-US" altLang="zh-TW" dirty="0"/>
              <a:t>Distortion</a:t>
            </a:r>
          </a:p>
          <a:p>
            <a:pPr marL="782638" lvl="1"/>
            <a:r>
              <a:rPr lang="en-US" altLang="zh-TW" dirty="0"/>
              <a:t>Scale</a:t>
            </a:r>
          </a:p>
          <a:p>
            <a:pPr marL="782638" lvl="1"/>
            <a:r>
              <a:rPr lang="en-US" altLang="zh-TW" dirty="0"/>
              <a:t>Uncovered </a:t>
            </a:r>
            <a:r>
              <a:rPr lang="en-US" altLang="zh-TW" dirty="0" smtClean="0"/>
              <a:t>area</a:t>
            </a:r>
            <a:endParaRPr lang="en-US" altLang="zh-TW" dirty="0"/>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Amateur stereoscopic video</a:t>
            </a:r>
            <a:endParaRPr lang="zh-TW" altLang="en-US" dirty="0"/>
          </a:p>
        </p:txBody>
      </p:sp>
      <p:pic>
        <p:nvPicPr>
          <p:cNvPr id="4" name="csiegirl_raw_left.avi">
            <a:hlinkClick r:id="" action="ppaction://media"/>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cstate="print"/>
          <a:stretch>
            <a:fillRect/>
          </a:stretch>
        </p:blipFill>
        <p:spPr>
          <a:xfrm>
            <a:off x="1042988" y="1071563"/>
            <a:ext cx="7059612" cy="5500687"/>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1052736"/>
          </a:xfrm>
        </p:spPr>
        <p:txBody>
          <a:bodyPr>
            <a:normAutofit/>
          </a:bodyPr>
          <a:lstStyle/>
          <a:p>
            <a:r>
              <a:rPr lang="en-US" altLang="zh-TW" dirty="0" smtClean="0"/>
              <a:t>Stereoscopic video stabilization</a:t>
            </a:r>
            <a:endParaRPr lang="zh-TW" altLang="en-US" dirty="0"/>
          </a:p>
        </p:txBody>
      </p:sp>
      <p:pic>
        <p:nvPicPr>
          <p:cNvPr id="5" name="Content Placeholder 4" descr="csiegirl_0175_l.jpg"/>
          <p:cNvPicPr>
            <a:picLocks noChangeAspect="1"/>
          </p:cNvPicPr>
          <p:nvPr/>
        </p:nvPicPr>
        <p:blipFill>
          <a:blip r:embed="rId3" cstate="print"/>
          <a:stretch>
            <a:fillRect/>
          </a:stretch>
        </p:blipFill>
        <p:spPr>
          <a:xfrm>
            <a:off x="539552" y="1457662"/>
            <a:ext cx="2160240" cy="1683306"/>
          </a:xfrm>
          <a:prstGeom prst="rect">
            <a:avLst/>
          </a:prstGeom>
          <a:ln>
            <a:noFill/>
          </a:ln>
          <a:effectLst>
            <a:outerShdw blurRad="190500" algn="tl" rotWithShape="0">
              <a:srgbClr val="000000">
                <a:alpha val="70000"/>
              </a:srgbClr>
            </a:outerShdw>
          </a:effectLst>
        </p:spPr>
      </p:pic>
      <p:pic>
        <p:nvPicPr>
          <p:cNvPr id="6" name="Content Placeholder 4" descr="csiegirl_0175_r.jpg"/>
          <p:cNvPicPr>
            <a:picLocks noChangeAspect="1"/>
          </p:cNvPicPr>
          <p:nvPr/>
        </p:nvPicPr>
        <p:blipFill>
          <a:blip r:embed="rId4" cstate="print"/>
          <a:stretch>
            <a:fillRect/>
          </a:stretch>
        </p:blipFill>
        <p:spPr>
          <a:xfrm>
            <a:off x="539792" y="3717032"/>
            <a:ext cx="2160000" cy="1683119"/>
          </a:xfrm>
          <a:prstGeom prst="rect">
            <a:avLst/>
          </a:prstGeom>
          <a:ln>
            <a:noFill/>
          </a:ln>
          <a:effectLst>
            <a:outerShdw blurRad="190500" algn="tl" rotWithShape="0">
              <a:srgbClr val="000000">
                <a:alpha val="70000"/>
              </a:srgbClr>
            </a:outerShdw>
          </a:effectLst>
        </p:spPr>
      </p:pic>
      <p:grpSp>
        <p:nvGrpSpPr>
          <p:cNvPr id="2049" name="群組 2048"/>
          <p:cNvGrpSpPr>
            <a:grpSpLocks noChangeAspect="1"/>
          </p:cNvGrpSpPr>
          <p:nvPr/>
        </p:nvGrpSpPr>
        <p:grpSpPr>
          <a:xfrm>
            <a:off x="6516216" y="1457850"/>
            <a:ext cx="2160000" cy="1683118"/>
            <a:chOff x="3607296" y="5013176"/>
            <a:chExt cx="1013260" cy="789554"/>
          </a:xfrm>
        </p:grpSpPr>
        <p:pic>
          <p:nvPicPr>
            <p:cNvPr id="17" name="Content Placeholder 4" descr="csiegirl_0175_l.jpg"/>
            <p:cNvPicPr>
              <a:picLocks noChangeAspect="1"/>
            </p:cNvPicPr>
            <p:nvPr/>
          </p:nvPicPr>
          <p:blipFill>
            <a:blip r:embed="rId3" cstate="print">
              <a:duotone>
                <a:schemeClr val="bg2">
                  <a:shade val="45000"/>
                  <a:satMod val="135000"/>
                </a:schemeClr>
                <a:prstClr val="white"/>
              </a:duotone>
            </a:blip>
            <a:stretch>
              <a:fillRect/>
            </a:stretch>
          </p:blipFill>
          <p:spPr>
            <a:xfrm>
              <a:off x="3607296" y="5013176"/>
              <a:ext cx="1013260" cy="789554"/>
            </a:xfrm>
            <a:prstGeom prst="rect">
              <a:avLst/>
            </a:prstGeom>
            <a:ln>
              <a:noFill/>
            </a:ln>
            <a:effectLst>
              <a:outerShdw blurRad="190500" algn="tl" rotWithShape="0">
                <a:srgbClr val="000000">
                  <a:alpha val="70000"/>
                </a:srgbClr>
              </a:outerShdw>
            </a:effectLst>
          </p:spPr>
        </p:pic>
        <p:sp>
          <p:nvSpPr>
            <p:cNvPr id="19" name="Freeform 65"/>
            <p:cNvSpPr/>
            <p:nvPr/>
          </p:nvSpPr>
          <p:spPr>
            <a:xfrm>
              <a:off x="3751312" y="5195825"/>
              <a:ext cx="348462" cy="98158"/>
            </a:xfrm>
            <a:custGeom>
              <a:avLst/>
              <a:gdLst>
                <a:gd name="connsiteX0" fmla="*/ 0 w 636494"/>
                <a:gd name="connsiteY0" fmla="*/ 17929 h 179294"/>
                <a:gd name="connsiteX1" fmla="*/ 376517 w 636494"/>
                <a:gd name="connsiteY1" fmla="*/ 26894 h 179294"/>
                <a:gd name="connsiteX2" fmla="*/ 636494 w 636494"/>
                <a:gd name="connsiteY2" fmla="*/ 179294 h 179294"/>
              </a:gdLst>
              <a:ahLst/>
              <a:cxnLst>
                <a:cxn ang="0">
                  <a:pos x="connsiteX0" y="connsiteY0"/>
                </a:cxn>
                <a:cxn ang="0">
                  <a:pos x="connsiteX1" y="connsiteY1"/>
                </a:cxn>
                <a:cxn ang="0">
                  <a:pos x="connsiteX2" y="connsiteY2"/>
                </a:cxn>
              </a:cxnLst>
              <a:rect l="l" t="t" r="r" b="b"/>
              <a:pathLst>
                <a:path w="636494" h="179294">
                  <a:moveTo>
                    <a:pt x="0" y="17929"/>
                  </a:moveTo>
                  <a:cubicBezTo>
                    <a:pt x="135217" y="8964"/>
                    <a:pt x="270435" y="0"/>
                    <a:pt x="376517" y="26894"/>
                  </a:cubicBezTo>
                  <a:cubicBezTo>
                    <a:pt x="482599" y="53788"/>
                    <a:pt x="559546" y="116541"/>
                    <a:pt x="636494" y="17929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0" name="Freeform 66"/>
            <p:cNvSpPr/>
            <p:nvPr/>
          </p:nvSpPr>
          <p:spPr>
            <a:xfrm>
              <a:off x="4069714" y="5083596"/>
              <a:ext cx="525126" cy="45720"/>
            </a:xfrm>
            <a:custGeom>
              <a:avLst/>
              <a:gdLst>
                <a:gd name="connsiteX0" fmla="*/ 0 w 600635"/>
                <a:gd name="connsiteY0" fmla="*/ 7471 h 52294"/>
                <a:gd name="connsiteX1" fmla="*/ 475129 w 600635"/>
                <a:gd name="connsiteY1" fmla="*/ 7471 h 52294"/>
                <a:gd name="connsiteX2" fmla="*/ 600635 w 600635"/>
                <a:gd name="connsiteY2" fmla="*/ 52294 h 52294"/>
              </a:gdLst>
              <a:ahLst/>
              <a:cxnLst>
                <a:cxn ang="0">
                  <a:pos x="connsiteX0" y="connsiteY0"/>
                </a:cxn>
                <a:cxn ang="0">
                  <a:pos x="connsiteX1" y="connsiteY1"/>
                </a:cxn>
                <a:cxn ang="0">
                  <a:pos x="connsiteX2" y="connsiteY2"/>
                </a:cxn>
              </a:cxnLst>
              <a:rect l="l" t="t" r="r" b="b"/>
              <a:pathLst>
                <a:path w="600635" h="52294">
                  <a:moveTo>
                    <a:pt x="0" y="7471"/>
                  </a:moveTo>
                  <a:cubicBezTo>
                    <a:pt x="187511" y="3735"/>
                    <a:pt x="375023" y="0"/>
                    <a:pt x="475129" y="7471"/>
                  </a:cubicBezTo>
                  <a:cubicBezTo>
                    <a:pt x="575235" y="14942"/>
                    <a:pt x="587935" y="33618"/>
                    <a:pt x="600635" y="5229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1" name="Freeform 67"/>
            <p:cNvSpPr/>
            <p:nvPr/>
          </p:nvSpPr>
          <p:spPr>
            <a:xfrm>
              <a:off x="3679304" y="5517232"/>
              <a:ext cx="377910" cy="62166"/>
            </a:xfrm>
            <a:custGeom>
              <a:avLst/>
              <a:gdLst>
                <a:gd name="connsiteX0" fmla="*/ 0 w 690282"/>
                <a:gd name="connsiteY0" fmla="*/ 89647 h 113552"/>
                <a:gd name="connsiteX1" fmla="*/ 358588 w 690282"/>
                <a:gd name="connsiteY1" fmla="*/ 98611 h 113552"/>
                <a:gd name="connsiteX2" fmla="*/ 690282 w 690282"/>
                <a:gd name="connsiteY2" fmla="*/ 0 h 113552"/>
              </a:gdLst>
              <a:ahLst/>
              <a:cxnLst>
                <a:cxn ang="0">
                  <a:pos x="connsiteX0" y="connsiteY0"/>
                </a:cxn>
                <a:cxn ang="0">
                  <a:pos x="connsiteX1" y="connsiteY1"/>
                </a:cxn>
                <a:cxn ang="0">
                  <a:pos x="connsiteX2" y="connsiteY2"/>
                </a:cxn>
              </a:cxnLst>
              <a:rect l="l" t="t" r="r" b="b"/>
              <a:pathLst>
                <a:path w="690282" h="113552">
                  <a:moveTo>
                    <a:pt x="0" y="89647"/>
                  </a:moveTo>
                  <a:cubicBezTo>
                    <a:pt x="121770" y="101599"/>
                    <a:pt x="243541" y="113552"/>
                    <a:pt x="358588" y="98611"/>
                  </a:cubicBezTo>
                  <a:cubicBezTo>
                    <a:pt x="473635" y="83670"/>
                    <a:pt x="581958" y="41835"/>
                    <a:pt x="690282"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2" name="Freeform 68"/>
            <p:cNvSpPr/>
            <p:nvPr/>
          </p:nvSpPr>
          <p:spPr>
            <a:xfrm>
              <a:off x="3678104" y="5673800"/>
              <a:ext cx="417172" cy="64620"/>
            </a:xfrm>
            <a:custGeom>
              <a:avLst/>
              <a:gdLst>
                <a:gd name="connsiteX0" fmla="*/ 8965 w 762000"/>
                <a:gd name="connsiteY0" fmla="*/ 62753 h 118035"/>
                <a:gd name="connsiteX1" fmla="*/ 125506 w 762000"/>
                <a:gd name="connsiteY1" fmla="*/ 107576 h 118035"/>
                <a:gd name="connsiteX2" fmla="*/ 762000 w 762000"/>
                <a:gd name="connsiteY2" fmla="*/ 0 h 118035"/>
              </a:gdLst>
              <a:ahLst/>
              <a:cxnLst>
                <a:cxn ang="0">
                  <a:pos x="connsiteX0" y="connsiteY0"/>
                </a:cxn>
                <a:cxn ang="0">
                  <a:pos x="connsiteX1" y="connsiteY1"/>
                </a:cxn>
                <a:cxn ang="0">
                  <a:pos x="connsiteX2" y="connsiteY2"/>
                </a:cxn>
              </a:cxnLst>
              <a:rect l="l" t="t" r="r" b="b"/>
              <a:pathLst>
                <a:path w="762000" h="118035">
                  <a:moveTo>
                    <a:pt x="8965" y="62753"/>
                  </a:moveTo>
                  <a:cubicBezTo>
                    <a:pt x="4482" y="90394"/>
                    <a:pt x="0" y="118035"/>
                    <a:pt x="125506" y="107576"/>
                  </a:cubicBezTo>
                  <a:cubicBezTo>
                    <a:pt x="251012" y="97117"/>
                    <a:pt x="506506" y="48558"/>
                    <a:pt x="762000"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3" name="Freeform 69"/>
            <p:cNvSpPr/>
            <p:nvPr/>
          </p:nvSpPr>
          <p:spPr>
            <a:xfrm>
              <a:off x="4111352" y="5445224"/>
              <a:ext cx="458399" cy="46749"/>
            </a:xfrm>
            <a:custGeom>
              <a:avLst/>
              <a:gdLst>
                <a:gd name="connsiteX0" fmla="*/ 0 w 744071"/>
                <a:gd name="connsiteY0" fmla="*/ 23905 h 59764"/>
                <a:gd name="connsiteX1" fmla="*/ 367553 w 744071"/>
                <a:gd name="connsiteY1" fmla="*/ 5976 h 59764"/>
                <a:gd name="connsiteX2" fmla="*/ 744071 w 744071"/>
                <a:gd name="connsiteY2" fmla="*/ 59764 h 59764"/>
              </a:gdLst>
              <a:ahLst/>
              <a:cxnLst>
                <a:cxn ang="0">
                  <a:pos x="connsiteX0" y="connsiteY0"/>
                </a:cxn>
                <a:cxn ang="0">
                  <a:pos x="connsiteX1" y="connsiteY1"/>
                </a:cxn>
                <a:cxn ang="0">
                  <a:pos x="connsiteX2" y="connsiteY2"/>
                </a:cxn>
              </a:cxnLst>
              <a:rect l="l" t="t" r="r" b="b"/>
              <a:pathLst>
                <a:path w="744071" h="59764">
                  <a:moveTo>
                    <a:pt x="0" y="23905"/>
                  </a:moveTo>
                  <a:cubicBezTo>
                    <a:pt x="121770" y="11952"/>
                    <a:pt x="243541" y="0"/>
                    <a:pt x="367553" y="5976"/>
                  </a:cubicBezTo>
                  <a:cubicBezTo>
                    <a:pt x="491565" y="11952"/>
                    <a:pt x="617818" y="35858"/>
                    <a:pt x="744071" y="5976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4" name="Oval 70"/>
            <p:cNvSpPr/>
            <p:nvPr/>
          </p:nvSpPr>
          <p:spPr>
            <a:xfrm>
              <a:off x="4065632" y="5268040"/>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5" name="Oval 71"/>
            <p:cNvSpPr/>
            <p:nvPr/>
          </p:nvSpPr>
          <p:spPr>
            <a:xfrm>
              <a:off x="4543400" y="511147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6" name="Oval 72"/>
            <p:cNvSpPr/>
            <p:nvPr/>
          </p:nvSpPr>
          <p:spPr>
            <a:xfrm>
              <a:off x="4066148" y="5621111"/>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7" name="Oval 73"/>
            <p:cNvSpPr/>
            <p:nvPr/>
          </p:nvSpPr>
          <p:spPr>
            <a:xfrm>
              <a:off x="4543401" y="547151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8" name="Oval 74"/>
            <p:cNvSpPr/>
            <p:nvPr/>
          </p:nvSpPr>
          <p:spPr>
            <a:xfrm>
              <a:off x="4036404" y="5517604"/>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grpSp>
        <p:nvGrpSpPr>
          <p:cNvPr id="2051" name="群組 2050"/>
          <p:cNvGrpSpPr>
            <a:grpSpLocks noChangeAspect="1"/>
          </p:cNvGrpSpPr>
          <p:nvPr/>
        </p:nvGrpSpPr>
        <p:grpSpPr>
          <a:xfrm>
            <a:off x="6516216" y="3717032"/>
            <a:ext cx="2160000" cy="1683118"/>
            <a:chOff x="4766535" y="5019452"/>
            <a:chExt cx="1013260" cy="789554"/>
          </a:xfrm>
        </p:grpSpPr>
        <p:pic>
          <p:nvPicPr>
            <p:cNvPr id="18" name="Content Placeholder 4" descr="csiegirl_0175_r.jpg"/>
            <p:cNvPicPr>
              <a:picLocks noChangeAspect="1"/>
            </p:cNvPicPr>
            <p:nvPr/>
          </p:nvPicPr>
          <p:blipFill>
            <a:blip r:embed="rId4" cstate="print">
              <a:duotone>
                <a:schemeClr val="bg2">
                  <a:shade val="45000"/>
                  <a:satMod val="135000"/>
                </a:schemeClr>
                <a:prstClr val="white"/>
              </a:duotone>
            </a:blip>
            <a:stretch>
              <a:fillRect/>
            </a:stretch>
          </p:blipFill>
          <p:spPr>
            <a:xfrm>
              <a:off x="4766535" y="5019452"/>
              <a:ext cx="1013260" cy="789554"/>
            </a:xfrm>
            <a:prstGeom prst="rect">
              <a:avLst/>
            </a:prstGeom>
            <a:ln>
              <a:noFill/>
            </a:ln>
            <a:effectLst>
              <a:outerShdw blurRad="190500" algn="tl" rotWithShape="0">
                <a:srgbClr val="000000">
                  <a:alpha val="70000"/>
                </a:srgbClr>
              </a:outerShdw>
            </a:effectLst>
          </p:spPr>
        </p:pic>
        <p:sp>
          <p:nvSpPr>
            <p:cNvPr id="29" name="Freeform 75"/>
            <p:cNvSpPr/>
            <p:nvPr/>
          </p:nvSpPr>
          <p:spPr>
            <a:xfrm>
              <a:off x="4766535" y="5373216"/>
              <a:ext cx="576064" cy="45719"/>
            </a:xfrm>
            <a:custGeom>
              <a:avLst/>
              <a:gdLst>
                <a:gd name="connsiteX0" fmla="*/ 0 w 573741"/>
                <a:gd name="connsiteY0" fmla="*/ 17929 h 17929"/>
                <a:gd name="connsiteX1" fmla="*/ 215153 w 573741"/>
                <a:gd name="connsiteY1" fmla="*/ 0 h 17929"/>
                <a:gd name="connsiteX2" fmla="*/ 573741 w 573741"/>
                <a:gd name="connsiteY2" fmla="*/ 8964 h 17929"/>
                <a:gd name="connsiteX3" fmla="*/ 573741 w 573741"/>
                <a:gd name="connsiteY3" fmla="*/ 8964 h 17929"/>
                <a:gd name="connsiteX4" fmla="*/ 573741 w 573741"/>
                <a:gd name="connsiteY4" fmla="*/ 8964 h 17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741" h="17929">
                  <a:moveTo>
                    <a:pt x="0" y="17929"/>
                  </a:moveTo>
                  <a:cubicBezTo>
                    <a:pt x="59765" y="9711"/>
                    <a:pt x="215153" y="0"/>
                    <a:pt x="215153" y="0"/>
                  </a:cubicBezTo>
                  <a:lnTo>
                    <a:pt x="573741" y="8964"/>
                  </a:lnTo>
                  <a:lnTo>
                    <a:pt x="573741" y="8964"/>
                  </a:lnTo>
                  <a:lnTo>
                    <a:pt x="573741" y="8964"/>
                  </a:ln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0" name="Freeform 76"/>
            <p:cNvSpPr/>
            <p:nvPr/>
          </p:nvSpPr>
          <p:spPr>
            <a:xfrm>
              <a:off x="4766535" y="5661248"/>
              <a:ext cx="479401" cy="45719"/>
            </a:xfrm>
            <a:custGeom>
              <a:avLst/>
              <a:gdLst>
                <a:gd name="connsiteX0" fmla="*/ 0 w 851647"/>
                <a:gd name="connsiteY0" fmla="*/ 22411 h 49306"/>
                <a:gd name="connsiteX1" fmla="*/ 313765 w 851647"/>
                <a:gd name="connsiteY1" fmla="*/ 4482 h 49306"/>
                <a:gd name="connsiteX2" fmla="*/ 851647 w 851647"/>
                <a:gd name="connsiteY2" fmla="*/ 49306 h 49306"/>
              </a:gdLst>
              <a:ahLst/>
              <a:cxnLst>
                <a:cxn ang="0">
                  <a:pos x="connsiteX0" y="connsiteY0"/>
                </a:cxn>
                <a:cxn ang="0">
                  <a:pos x="connsiteX1" y="connsiteY1"/>
                </a:cxn>
                <a:cxn ang="0">
                  <a:pos x="connsiteX2" y="connsiteY2"/>
                </a:cxn>
              </a:cxnLst>
              <a:rect l="l" t="t" r="r" b="b"/>
              <a:pathLst>
                <a:path w="851647" h="49306">
                  <a:moveTo>
                    <a:pt x="0" y="22411"/>
                  </a:moveTo>
                  <a:cubicBezTo>
                    <a:pt x="85912" y="11205"/>
                    <a:pt x="171824" y="0"/>
                    <a:pt x="313765" y="4482"/>
                  </a:cubicBezTo>
                  <a:cubicBezTo>
                    <a:pt x="455706" y="8964"/>
                    <a:pt x="653676" y="29135"/>
                    <a:pt x="851647" y="49306"/>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1" name="Freeform 77"/>
            <p:cNvSpPr/>
            <p:nvPr/>
          </p:nvSpPr>
          <p:spPr>
            <a:xfrm>
              <a:off x="5158343" y="5465795"/>
              <a:ext cx="512178" cy="45719"/>
            </a:xfrm>
            <a:custGeom>
              <a:avLst/>
              <a:gdLst>
                <a:gd name="connsiteX0" fmla="*/ 0 w 995082"/>
                <a:gd name="connsiteY0" fmla="*/ 0 h 53789"/>
                <a:gd name="connsiteX1" fmla="*/ 430306 w 995082"/>
                <a:gd name="connsiteY1" fmla="*/ 53789 h 53789"/>
                <a:gd name="connsiteX2" fmla="*/ 995082 w 995082"/>
                <a:gd name="connsiteY2" fmla="*/ 0 h 53789"/>
              </a:gdLst>
              <a:ahLst/>
              <a:cxnLst>
                <a:cxn ang="0">
                  <a:pos x="connsiteX0" y="connsiteY0"/>
                </a:cxn>
                <a:cxn ang="0">
                  <a:pos x="connsiteX1" y="connsiteY1"/>
                </a:cxn>
                <a:cxn ang="0">
                  <a:pos x="connsiteX2" y="connsiteY2"/>
                </a:cxn>
              </a:cxnLst>
              <a:rect l="l" t="t" r="r" b="b"/>
              <a:pathLst>
                <a:path w="995082" h="53789">
                  <a:moveTo>
                    <a:pt x="0" y="0"/>
                  </a:moveTo>
                  <a:cubicBezTo>
                    <a:pt x="132229" y="26894"/>
                    <a:pt x="264459" y="53789"/>
                    <a:pt x="430306" y="53789"/>
                  </a:cubicBezTo>
                  <a:cubicBezTo>
                    <a:pt x="596153" y="53789"/>
                    <a:pt x="795617" y="26894"/>
                    <a:pt x="995082"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2" name="Freeform 78"/>
            <p:cNvSpPr/>
            <p:nvPr/>
          </p:nvSpPr>
          <p:spPr>
            <a:xfrm>
              <a:off x="5198583" y="5085184"/>
              <a:ext cx="478472" cy="45720"/>
            </a:xfrm>
            <a:custGeom>
              <a:avLst/>
              <a:gdLst>
                <a:gd name="connsiteX0" fmla="*/ 0 w 672353"/>
                <a:gd name="connsiteY0" fmla="*/ 55282 h 64247"/>
                <a:gd name="connsiteX1" fmla="*/ 188259 w 672353"/>
                <a:gd name="connsiteY1" fmla="*/ 1494 h 64247"/>
                <a:gd name="connsiteX2" fmla="*/ 672353 w 672353"/>
                <a:gd name="connsiteY2" fmla="*/ 64247 h 64247"/>
              </a:gdLst>
              <a:ahLst/>
              <a:cxnLst>
                <a:cxn ang="0">
                  <a:pos x="connsiteX0" y="connsiteY0"/>
                </a:cxn>
                <a:cxn ang="0">
                  <a:pos x="connsiteX1" y="connsiteY1"/>
                </a:cxn>
                <a:cxn ang="0">
                  <a:pos x="connsiteX2" y="connsiteY2"/>
                </a:cxn>
              </a:cxnLst>
              <a:rect l="l" t="t" r="r" b="b"/>
              <a:pathLst>
                <a:path w="672353" h="64247">
                  <a:moveTo>
                    <a:pt x="0" y="55282"/>
                  </a:moveTo>
                  <a:cubicBezTo>
                    <a:pt x="38100" y="27641"/>
                    <a:pt x="76200" y="0"/>
                    <a:pt x="188259" y="1494"/>
                  </a:cubicBezTo>
                  <a:cubicBezTo>
                    <a:pt x="300318" y="2988"/>
                    <a:pt x="486335" y="33617"/>
                    <a:pt x="672353" y="64247"/>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3" name="Oval 79"/>
            <p:cNvSpPr/>
            <p:nvPr/>
          </p:nvSpPr>
          <p:spPr>
            <a:xfrm>
              <a:off x="5270591" y="5366695"/>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4" name="Oval 80"/>
            <p:cNvSpPr/>
            <p:nvPr/>
          </p:nvSpPr>
          <p:spPr>
            <a:xfrm>
              <a:off x="5670520" y="5093173"/>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5" name="Oval 81"/>
            <p:cNvSpPr/>
            <p:nvPr/>
          </p:nvSpPr>
          <p:spPr>
            <a:xfrm>
              <a:off x="5216361" y="5711664"/>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6" name="Oval 82"/>
            <p:cNvSpPr/>
            <p:nvPr/>
          </p:nvSpPr>
          <p:spPr>
            <a:xfrm>
              <a:off x="5598512" y="5426925"/>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grpSp>
        <p:nvGrpSpPr>
          <p:cNvPr id="2048" name="群組 2047"/>
          <p:cNvGrpSpPr>
            <a:grpSpLocks noChangeAspect="1"/>
          </p:cNvGrpSpPr>
          <p:nvPr/>
        </p:nvGrpSpPr>
        <p:grpSpPr>
          <a:xfrm>
            <a:off x="3528004" y="3717032"/>
            <a:ext cx="2160000" cy="1696497"/>
            <a:chOff x="4766535" y="3140968"/>
            <a:chExt cx="1013260" cy="795830"/>
          </a:xfrm>
        </p:grpSpPr>
        <p:pic>
          <p:nvPicPr>
            <p:cNvPr id="8" name="Content Placeholder 4" descr="csiegirl_0175_r.jpg"/>
            <p:cNvPicPr>
              <a:picLocks noChangeAspect="1"/>
            </p:cNvPicPr>
            <p:nvPr/>
          </p:nvPicPr>
          <p:blipFill>
            <a:blip r:embed="rId4" cstate="print">
              <a:duotone>
                <a:schemeClr val="bg2">
                  <a:shade val="45000"/>
                  <a:satMod val="135000"/>
                </a:schemeClr>
                <a:prstClr val="white"/>
              </a:duotone>
            </a:blip>
            <a:stretch>
              <a:fillRect/>
            </a:stretch>
          </p:blipFill>
          <p:spPr>
            <a:xfrm>
              <a:off x="4766535" y="3147244"/>
              <a:ext cx="1013260" cy="789554"/>
            </a:xfrm>
            <a:prstGeom prst="rect">
              <a:avLst/>
            </a:prstGeom>
            <a:ln>
              <a:noFill/>
            </a:ln>
            <a:effectLst>
              <a:outerShdw blurRad="190500" algn="tl" rotWithShape="0">
                <a:srgbClr val="000000">
                  <a:alpha val="70000"/>
                </a:srgbClr>
              </a:outerShdw>
            </a:effectLst>
          </p:spPr>
        </p:pic>
        <p:sp>
          <p:nvSpPr>
            <p:cNvPr id="11" name="Freeform 27"/>
            <p:cNvSpPr/>
            <p:nvPr/>
          </p:nvSpPr>
          <p:spPr>
            <a:xfrm>
              <a:off x="4780353" y="3464663"/>
              <a:ext cx="418230" cy="269092"/>
            </a:xfrm>
            <a:custGeom>
              <a:avLst/>
              <a:gdLst>
                <a:gd name="connsiteX0" fmla="*/ 753035 w 760898"/>
                <a:gd name="connsiteY0" fmla="*/ 237308 h 253033"/>
                <a:gd name="connsiteX1" fmla="*/ 726141 w 760898"/>
                <a:gd name="connsiteY1" fmla="*/ 183520 h 253033"/>
                <a:gd name="connsiteX2" fmla="*/ 699247 w 760898"/>
                <a:gd name="connsiteY2" fmla="*/ 129732 h 253033"/>
                <a:gd name="connsiteX3" fmla="*/ 645458 w 760898"/>
                <a:gd name="connsiteY3" fmla="*/ 111802 h 253033"/>
                <a:gd name="connsiteX4" fmla="*/ 618564 w 760898"/>
                <a:gd name="connsiteY4" fmla="*/ 102838 h 253033"/>
                <a:gd name="connsiteX5" fmla="*/ 421341 w 760898"/>
                <a:gd name="connsiteY5" fmla="*/ 111802 h 253033"/>
                <a:gd name="connsiteX6" fmla="*/ 331694 w 760898"/>
                <a:gd name="connsiteY6" fmla="*/ 138697 h 253033"/>
                <a:gd name="connsiteX7" fmla="*/ 304800 w 760898"/>
                <a:gd name="connsiteY7" fmla="*/ 147661 h 253033"/>
                <a:gd name="connsiteX8" fmla="*/ 286870 w 760898"/>
                <a:gd name="connsiteY8" fmla="*/ 165591 h 253033"/>
                <a:gd name="connsiteX9" fmla="*/ 259976 w 760898"/>
                <a:gd name="connsiteY9" fmla="*/ 174555 h 253033"/>
                <a:gd name="connsiteX10" fmla="*/ 98611 w 760898"/>
                <a:gd name="connsiteY10" fmla="*/ 165591 h 253033"/>
                <a:gd name="connsiteX11" fmla="*/ 80682 w 760898"/>
                <a:gd name="connsiteY11" fmla="*/ 147661 h 253033"/>
                <a:gd name="connsiteX12" fmla="*/ 53788 w 760898"/>
                <a:gd name="connsiteY12" fmla="*/ 129732 h 253033"/>
                <a:gd name="connsiteX13" fmla="*/ 44823 w 760898"/>
                <a:gd name="connsiteY13" fmla="*/ 102838 h 253033"/>
                <a:gd name="connsiteX14" fmla="*/ 26894 w 760898"/>
                <a:gd name="connsiteY14" fmla="*/ 31120 h 253033"/>
                <a:gd name="connsiteX15" fmla="*/ 17929 w 760898"/>
                <a:gd name="connsiteY15" fmla="*/ 4226 h 253033"/>
                <a:gd name="connsiteX16" fmla="*/ 0 w 760898"/>
                <a:gd name="connsiteY16" fmla="*/ 4226 h 25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0898" h="253033">
                  <a:moveTo>
                    <a:pt x="753035" y="237308"/>
                  </a:moveTo>
                  <a:cubicBezTo>
                    <a:pt x="730501" y="169709"/>
                    <a:pt x="760898" y="253033"/>
                    <a:pt x="726141" y="183520"/>
                  </a:cubicBezTo>
                  <a:cubicBezTo>
                    <a:pt x="717705" y="166647"/>
                    <a:pt x="717930" y="141409"/>
                    <a:pt x="699247" y="129732"/>
                  </a:cubicBezTo>
                  <a:cubicBezTo>
                    <a:pt x="683220" y="119715"/>
                    <a:pt x="663388" y="117778"/>
                    <a:pt x="645458" y="111802"/>
                  </a:cubicBezTo>
                  <a:lnTo>
                    <a:pt x="618564" y="102838"/>
                  </a:lnTo>
                  <a:cubicBezTo>
                    <a:pt x="552823" y="105826"/>
                    <a:pt x="486956" y="106755"/>
                    <a:pt x="421341" y="111802"/>
                  </a:cubicBezTo>
                  <a:cubicBezTo>
                    <a:pt x="403727" y="113157"/>
                    <a:pt x="341059" y="135575"/>
                    <a:pt x="331694" y="138697"/>
                  </a:cubicBezTo>
                  <a:lnTo>
                    <a:pt x="304800" y="147661"/>
                  </a:lnTo>
                  <a:cubicBezTo>
                    <a:pt x="298823" y="153638"/>
                    <a:pt x="294118" y="161242"/>
                    <a:pt x="286870" y="165591"/>
                  </a:cubicBezTo>
                  <a:cubicBezTo>
                    <a:pt x="278767" y="170453"/>
                    <a:pt x="269426" y="174555"/>
                    <a:pt x="259976" y="174555"/>
                  </a:cubicBezTo>
                  <a:cubicBezTo>
                    <a:pt x="206105" y="174555"/>
                    <a:pt x="152399" y="168579"/>
                    <a:pt x="98611" y="165591"/>
                  </a:cubicBezTo>
                  <a:cubicBezTo>
                    <a:pt x="92635" y="159614"/>
                    <a:pt x="87282" y="152941"/>
                    <a:pt x="80682" y="147661"/>
                  </a:cubicBezTo>
                  <a:cubicBezTo>
                    <a:pt x="72269" y="140930"/>
                    <a:pt x="60519" y="138145"/>
                    <a:pt x="53788" y="129732"/>
                  </a:cubicBezTo>
                  <a:cubicBezTo>
                    <a:pt x="47885" y="122353"/>
                    <a:pt x="47309" y="111955"/>
                    <a:pt x="44823" y="102838"/>
                  </a:cubicBezTo>
                  <a:cubicBezTo>
                    <a:pt x="38339" y="79065"/>
                    <a:pt x="34687" y="54497"/>
                    <a:pt x="26894" y="31120"/>
                  </a:cubicBezTo>
                  <a:cubicBezTo>
                    <a:pt x="23906" y="22155"/>
                    <a:pt x="24611" y="10908"/>
                    <a:pt x="17929" y="4226"/>
                  </a:cubicBezTo>
                  <a:cubicBezTo>
                    <a:pt x="13703" y="0"/>
                    <a:pt x="5976" y="4226"/>
                    <a:pt x="0" y="4226"/>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3" name="Freeform 51"/>
            <p:cNvSpPr/>
            <p:nvPr/>
          </p:nvSpPr>
          <p:spPr>
            <a:xfrm>
              <a:off x="5367567" y="3140968"/>
              <a:ext cx="335072" cy="224022"/>
            </a:xfrm>
            <a:custGeom>
              <a:avLst/>
              <a:gdLst>
                <a:gd name="connsiteX0" fmla="*/ 609600 w 609600"/>
                <a:gd name="connsiteY0" fmla="*/ 145289 h 145289"/>
                <a:gd name="connsiteX1" fmla="*/ 564776 w 609600"/>
                <a:gd name="connsiteY1" fmla="*/ 100465 h 145289"/>
                <a:gd name="connsiteX2" fmla="*/ 107576 w 609600"/>
                <a:gd name="connsiteY2" fmla="*/ 82536 h 145289"/>
                <a:gd name="connsiteX3" fmla="*/ 71717 w 609600"/>
                <a:gd name="connsiteY3" fmla="*/ 10818 h 145289"/>
                <a:gd name="connsiteX4" fmla="*/ 44823 w 609600"/>
                <a:gd name="connsiteY4" fmla="*/ 1853 h 145289"/>
                <a:gd name="connsiteX5" fmla="*/ 0 w 609600"/>
                <a:gd name="connsiteY5" fmla="*/ 1853 h 14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145289">
                  <a:moveTo>
                    <a:pt x="609600" y="145289"/>
                  </a:moveTo>
                  <a:cubicBezTo>
                    <a:pt x="594659" y="130348"/>
                    <a:pt x="584822" y="107147"/>
                    <a:pt x="564776" y="100465"/>
                  </a:cubicBezTo>
                  <a:cubicBezTo>
                    <a:pt x="401778" y="46130"/>
                    <a:pt x="547330" y="91697"/>
                    <a:pt x="107576" y="82536"/>
                  </a:cubicBezTo>
                  <a:cubicBezTo>
                    <a:pt x="98635" y="55712"/>
                    <a:pt x="97796" y="26465"/>
                    <a:pt x="71717" y="10818"/>
                  </a:cubicBezTo>
                  <a:cubicBezTo>
                    <a:pt x="63614" y="5956"/>
                    <a:pt x="54200" y="3025"/>
                    <a:pt x="44823" y="1853"/>
                  </a:cubicBezTo>
                  <a:cubicBezTo>
                    <a:pt x="29997" y="0"/>
                    <a:pt x="14941" y="1853"/>
                    <a:pt x="0" y="1853"/>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5" name="Oval 55"/>
            <p:cNvSpPr/>
            <p:nvPr/>
          </p:nvSpPr>
          <p:spPr>
            <a:xfrm>
              <a:off x="5656919" y="335699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6" name="Oval 58"/>
            <p:cNvSpPr/>
            <p:nvPr/>
          </p:nvSpPr>
          <p:spPr>
            <a:xfrm>
              <a:off x="5142589" y="3688035"/>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0" name="Freeform 86"/>
            <p:cNvSpPr/>
            <p:nvPr/>
          </p:nvSpPr>
          <p:spPr>
            <a:xfrm>
              <a:off x="4838543" y="3717032"/>
              <a:ext cx="585268" cy="161325"/>
            </a:xfrm>
            <a:custGeom>
              <a:avLst/>
              <a:gdLst>
                <a:gd name="connsiteX0" fmla="*/ 575733 w 585268"/>
                <a:gd name="connsiteY0" fmla="*/ 143933 h 161325"/>
                <a:gd name="connsiteX1" fmla="*/ 524933 w 585268"/>
                <a:gd name="connsiteY1" fmla="*/ 76200 h 161325"/>
                <a:gd name="connsiteX2" fmla="*/ 491066 w 585268"/>
                <a:gd name="connsiteY2" fmla="*/ 33867 h 161325"/>
                <a:gd name="connsiteX3" fmla="*/ 465666 w 585268"/>
                <a:gd name="connsiteY3" fmla="*/ 25400 h 161325"/>
                <a:gd name="connsiteX4" fmla="*/ 431800 w 585268"/>
                <a:gd name="connsiteY4" fmla="*/ 33867 h 161325"/>
                <a:gd name="connsiteX5" fmla="*/ 372533 w 585268"/>
                <a:gd name="connsiteY5" fmla="*/ 76200 h 161325"/>
                <a:gd name="connsiteX6" fmla="*/ 330200 w 585268"/>
                <a:gd name="connsiteY6" fmla="*/ 110067 h 161325"/>
                <a:gd name="connsiteX7" fmla="*/ 321733 w 585268"/>
                <a:gd name="connsiteY7" fmla="*/ 135467 h 161325"/>
                <a:gd name="connsiteX8" fmla="*/ 296333 w 585268"/>
                <a:gd name="connsiteY8" fmla="*/ 143933 h 161325"/>
                <a:gd name="connsiteX9" fmla="*/ 270933 w 585268"/>
                <a:gd name="connsiteY9" fmla="*/ 160867 h 161325"/>
                <a:gd name="connsiteX10" fmla="*/ 211666 w 585268"/>
                <a:gd name="connsiteY10" fmla="*/ 152400 h 161325"/>
                <a:gd name="connsiteX11" fmla="*/ 203200 w 585268"/>
                <a:gd name="connsiteY11" fmla="*/ 127000 h 161325"/>
                <a:gd name="connsiteX12" fmla="*/ 186266 w 585268"/>
                <a:gd name="connsiteY12" fmla="*/ 110067 h 161325"/>
                <a:gd name="connsiteX13" fmla="*/ 177800 w 585268"/>
                <a:gd name="connsiteY13" fmla="*/ 84667 h 161325"/>
                <a:gd name="connsiteX14" fmla="*/ 169333 w 585268"/>
                <a:gd name="connsiteY14" fmla="*/ 50800 h 161325"/>
                <a:gd name="connsiteX15" fmla="*/ 152400 w 585268"/>
                <a:gd name="connsiteY15" fmla="*/ 0 h 161325"/>
                <a:gd name="connsiteX16" fmla="*/ 67733 w 585268"/>
                <a:gd name="connsiteY16" fmla="*/ 16933 h 161325"/>
                <a:gd name="connsiteX17" fmla="*/ 42333 w 585268"/>
                <a:gd name="connsiteY17" fmla="*/ 25400 h 161325"/>
                <a:gd name="connsiteX18" fmla="*/ 25400 w 585268"/>
                <a:gd name="connsiteY18" fmla="*/ 76200 h 161325"/>
                <a:gd name="connsiteX19" fmla="*/ 16933 w 585268"/>
                <a:gd name="connsiteY19" fmla="*/ 101600 h 161325"/>
                <a:gd name="connsiteX20" fmla="*/ 0 w 585268"/>
                <a:gd name="connsiteY20" fmla="*/ 127000 h 16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268" h="161325">
                  <a:moveTo>
                    <a:pt x="575733" y="143933"/>
                  </a:moveTo>
                  <a:cubicBezTo>
                    <a:pt x="537452" y="86510"/>
                    <a:pt x="585268" y="156646"/>
                    <a:pt x="524933" y="76200"/>
                  </a:cubicBezTo>
                  <a:cubicBezTo>
                    <a:pt x="515492" y="63612"/>
                    <a:pt x="505845" y="42734"/>
                    <a:pt x="491066" y="33867"/>
                  </a:cubicBezTo>
                  <a:cubicBezTo>
                    <a:pt x="483413" y="29275"/>
                    <a:pt x="474133" y="28222"/>
                    <a:pt x="465666" y="25400"/>
                  </a:cubicBezTo>
                  <a:cubicBezTo>
                    <a:pt x="454377" y="28222"/>
                    <a:pt x="442495" y="29283"/>
                    <a:pt x="431800" y="33867"/>
                  </a:cubicBezTo>
                  <a:cubicBezTo>
                    <a:pt x="421822" y="38143"/>
                    <a:pt x="376871" y="73101"/>
                    <a:pt x="372533" y="76200"/>
                  </a:cubicBezTo>
                  <a:cubicBezTo>
                    <a:pt x="335152" y="102901"/>
                    <a:pt x="358517" y="81749"/>
                    <a:pt x="330200" y="110067"/>
                  </a:cubicBezTo>
                  <a:cubicBezTo>
                    <a:pt x="327378" y="118534"/>
                    <a:pt x="328044" y="129156"/>
                    <a:pt x="321733" y="135467"/>
                  </a:cubicBezTo>
                  <a:cubicBezTo>
                    <a:pt x="315422" y="141778"/>
                    <a:pt x="304315" y="139942"/>
                    <a:pt x="296333" y="143933"/>
                  </a:cubicBezTo>
                  <a:cubicBezTo>
                    <a:pt x="287231" y="148484"/>
                    <a:pt x="279400" y="155222"/>
                    <a:pt x="270933" y="160867"/>
                  </a:cubicBezTo>
                  <a:cubicBezTo>
                    <a:pt x="251177" y="158045"/>
                    <a:pt x="229515" y="161325"/>
                    <a:pt x="211666" y="152400"/>
                  </a:cubicBezTo>
                  <a:cubicBezTo>
                    <a:pt x="203684" y="148409"/>
                    <a:pt x="207792" y="134653"/>
                    <a:pt x="203200" y="127000"/>
                  </a:cubicBezTo>
                  <a:cubicBezTo>
                    <a:pt x="199093" y="120155"/>
                    <a:pt x="191911" y="115711"/>
                    <a:pt x="186266" y="110067"/>
                  </a:cubicBezTo>
                  <a:cubicBezTo>
                    <a:pt x="183444" y="101600"/>
                    <a:pt x="180252" y="93248"/>
                    <a:pt x="177800" y="84667"/>
                  </a:cubicBezTo>
                  <a:cubicBezTo>
                    <a:pt x="174603" y="73478"/>
                    <a:pt x="172677" y="61946"/>
                    <a:pt x="169333" y="50800"/>
                  </a:cubicBezTo>
                  <a:cubicBezTo>
                    <a:pt x="164204" y="33703"/>
                    <a:pt x="152400" y="0"/>
                    <a:pt x="152400" y="0"/>
                  </a:cubicBezTo>
                  <a:cubicBezTo>
                    <a:pt x="124178" y="5644"/>
                    <a:pt x="95777" y="10461"/>
                    <a:pt x="67733" y="16933"/>
                  </a:cubicBezTo>
                  <a:cubicBezTo>
                    <a:pt x="59037" y="18940"/>
                    <a:pt x="47520" y="18138"/>
                    <a:pt x="42333" y="25400"/>
                  </a:cubicBezTo>
                  <a:cubicBezTo>
                    <a:pt x="31958" y="39925"/>
                    <a:pt x="31044" y="59267"/>
                    <a:pt x="25400" y="76200"/>
                  </a:cubicBezTo>
                  <a:lnTo>
                    <a:pt x="16933" y="101600"/>
                  </a:lnTo>
                  <a:cubicBezTo>
                    <a:pt x="7574" y="129677"/>
                    <a:pt x="17391" y="127000"/>
                    <a:pt x="0" y="12700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1" name="Freeform 87"/>
            <p:cNvSpPr/>
            <p:nvPr/>
          </p:nvSpPr>
          <p:spPr>
            <a:xfrm>
              <a:off x="5198583" y="3429000"/>
              <a:ext cx="491066" cy="194734"/>
            </a:xfrm>
            <a:custGeom>
              <a:avLst/>
              <a:gdLst>
                <a:gd name="connsiteX0" fmla="*/ 491066 w 491066"/>
                <a:gd name="connsiteY0" fmla="*/ 127000 h 194734"/>
                <a:gd name="connsiteX1" fmla="*/ 465666 w 491066"/>
                <a:gd name="connsiteY1" fmla="*/ 110067 h 194734"/>
                <a:gd name="connsiteX2" fmla="*/ 389466 w 491066"/>
                <a:gd name="connsiteY2" fmla="*/ 25400 h 194734"/>
                <a:gd name="connsiteX3" fmla="*/ 364066 w 491066"/>
                <a:gd name="connsiteY3" fmla="*/ 33867 h 194734"/>
                <a:gd name="connsiteX4" fmla="*/ 321733 w 491066"/>
                <a:gd name="connsiteY4" fmla="*/ 67734 h 194734"/>
                <a:gd name="connsiteX5" fmla="*/ 304800 w 491066"/>
                <a:gd name="connsiteY5" fmla="*/ 93134 h 194734"/>
                <a:gd name="connsiteX6" fmla="*/ 279400 w 491066"/>
                <a:gd name="connsiteY6" fmla="*/ 177800 h 194734"/>
                <a:gd name="connsiteX7" fmla="*/ 262466 w 491066"/>
                <a:gd name="connsiteY7" fmla="*/ 194734 h 194734"/>
                <a:gd name="connsiteX8" fmla="*/ 237066 w 491066"/>
                <a:gd name="connsiteY8" fmla="*/ 177800 h 194734"/>
                <a:gd name="connsiteX9" fmla="*/ 194733 w 491066"/>
                <a:gd name="connsiteY9" fmla="*/ 127000 h 194734"/>
                <a:gd name="connsiteX10" fmla="*/ 186266 w 491066"/>
                <a:gd name="connsiteY10" fmla="*/ 101600 h 194734"/>
                <a:gd name="connsiteX11" fmla="*/ 169333 w 491066"/>
                <a:gd name="connsiteY11" fmla="*/ 67734 h 194734"/>
                <a:gd name="connsiteX12" fmla="*/ 135466 w 491066"/>
                <a:gd name="connsiteY12" fmla="*/ 0 h 194734"/>
                <a:gd name="connsiteX13" fmla="*/ 110066 w 491066"/>
                <a:gd name="connsiteY13" fmla="*/ 8467 h 194734"/>
                <a:gd name="connsiteX14" fmla="*/ 59266 w 491066"/>
                <a:gd name="connsiteY14" fmla="*/ 42334 h 194734"/>
                <a:gd name="connsiteX15" fmla="*/ 33866 w 491066"/>
                <a:gd name="connsiteY15" fmla="*/ 50800 h 194734"/>
                <a:gd name="connsiteX16" fmla="*/ 16933 w 491066"/>
                <a:gd name="connsiteY16" fmla="*/ 67734 h 194734"/>
                <a:gd name="connsiteX17" fmla="*/ 0 w 491066"/>
                <a:gd name="connsiteY17" fmla="*/ 118534 h 19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66" h="194734">
                  <a:moveTo>
                    <a:pt x="491066" y="127000"/>
                  </a:moveTo>
                  <a:cubicBezTo>
                    <a:pt x="482599" y="121356"/>
                    <a:pt x="472110" y="117942"/>
                    <a:pt x="465666" y="110067"/>
                  </a:cubicBezTo>
                  <a:cubicBezTo>
                    <a:pt x="392493" y="20633"/>
                    <a:pt x="448920" y="45219"/>
                    <a:pt x="389466" y="25400"/>
                  </a:cubicBezTo>
                  <a:cubicBezTo>
                    <a:pt x="380999" y="28222"/>
                    <a:pt x="372048" y="29876"/>
                    <a:pt x="364066" y="33867"/>
                  </a:cubicBezTo>
                  <a:cubicBezTo>
                    <a:pt x="349395" y="41203"/>
                    <a:pt x="332234" y="54607"/>
                    <a:pt x="321733" y="67734"/>
                  </a:cubicBezTo>
                  <a:cubicBezTo>
                    <a:pt x="315376" y="75680"/>
                    <a:pt x="310444" y="84667"/>
                    <a:pt x="304800" y="93134"/>
                  </a:cubicBezTo>
                  <a:cubicBezTo>
                    <a:pt x="300963" y="108481"/>
                    <a:pt x="286269" y="170931"/>
                    <a:pt x="279400" y="177800"/>
                  </a:cubicBezTo>
                  <a:lnTo>
                    <a:pt x="262466" y="194734"/>
                  </a:lnTo>
                  <a:cubicBezTo>
                    <a:pt x="253999" y="189089"/>
                    <a:pt x="244883" y="184314"/>
                    <a:pt x="237066" y="177800"/>
                  </a:cubicBezTo>
                  <a:cubicBezTo>
                    <a:pt x="221015" y="164424"/>
                    <a:pt x="204248" y="146030"/>
                    <a:pt x="194733" y="127000"/>
                  </a:cubicBezTo>
                  <a:cubicBezTo>
                    <a:pt x="190742" y="119018"/>
                    <a:pt x="189782" y="109803"/>
                    <a:pt x="186266" y="101600"/>
                  </a:cubicBezTo>
                  <a:cubicBezTo>
                    <a:pt x="181294" y="89999"/>
                    <a:pt x="174020" y="79452"/>
                    <a:pt x="169333" y="67734"/>
                  </a:cubicBezTo>
                  <a:cubicBezTo>
                    <a:pt x="143390" y="2875"/>
                    <a:pt x="167922" y="32456"/>
                    <a:pt x="135466" y="0"/>
                  </a:cubicBezTo>
                  <a:cubicBezTo>
                    <a:pt x="126999" y="2822"/>
                    <a:pt x="117868" y="4133"/>
                    <a:pt x="110066" y="8467"/>
                  </a:cubicBezTo>
                  <a:cubicBezTo>
                    <a:pt x="92276" y="18351"/>
                    <a:pt x="78573" y="35899"/>
                    <a:pt x="59266" y="42334"/>
                  </a:cubicBezTo>
                  <a:lnTo>
                    <a:pt x="33866" y="50800"/>
                  </a:lnTo>
                  <a:cubicBezTo>
                    <a:pt x="28222" y="56445"/>
                    <a:pt x="20503" y="60594"/>
                    <a:pt x="16933" y="67734"/>
                  </a:cubicBezTo>
                  <a:cubicBezTo>
                    <a:pt x="8951" y="83699"/>
                    <a:pt x="0" y="118534"/>
                    <a:pt x="0" y="11853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2" name="Oval 57"/>
            <p:cNvSpPr/>
            <p:nvPr/>
          </p:nvSpPr>
          <p:spPr>
            <a:xfrm>
              <a:off x="5405384" y="3822924"/>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3" name="Oval 60"/>
            <p:cNvSpPr/>
            <p:nvPr/>
          </p:nvSpPr>
          <p:spPr>
            <a:xfrm>
              <a:off x="5672704" y="3518279"/>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grpSp>
        <p:nvGrpSpPr>
          <p:cNvPr id="4" name="群組 3"/>
          <p:cNvGrpSpPr>
            <a:grpSpLocks noChangeAspect="1"/>
          </p:cNvGrpSpPr>
          <p:nvPr/>
        </p:nvGrpSpPr>
        <p:grpSpPr>
          <a:xfrm>
            <a:off x="3528004" y="1461104"/>
            <a:ext cx="2160000" cy="1679864"/>
            <a:chOff x="3607296" y="3140968"/>
            <a:chExt cx="1015223" cy="789554"/>
          </a:xfrm>
        </p:grpSpPr>
        <p:pic>
          <p:nvPicPr>
            <p:cNvPr id="7" name="Content Placeholder 4" descr="csiegirl_0175_l.jpg"/>
            <p:cNvPicPr>
              <a:picLocks noChangeAspect="1"/>
            </p:cNvPicPr>
            <p:nvPr/>
          </p:nvPicPr>
          <p:blipFill>
            <a:blip r:embed="rId3" cstate="print">
              <a:duotone>
                <a:schemeClr val="bg2">
                  <a:shade val="45000"/>
                  <a:satMod val="135000"/>
                </a:schemeClr>
                <a:prstClr val="white"/>
              </a:duotone>
            </a:blip>
            <a:stretch>
              <a:fillRect/>
            </a:stretch>
          </p:blipFill>
          <p:spPr>
            <a:xfrm>
              <a:off x="3607296" y="3140968"/>
              <a:ext cx="1013260" cy="789554"/>
            </a:xfrm>
            <a:prstGeom prst="rect">
              <a:avLst/>
            </a:prstGeom>
            <a:ln>
              <a:noFill/>
            </a:ln>
            <a:effectLst>
              <a:outerShdw blurRad="190500" algn="tl" rotWithShape="0">
                <a:srgbClr val="000000">
                  <a:alpha val="70000"/>
                </a:srgbClr>
              </a:outerShdw>
            </a:effectLst>
          </p:spPr>
        </p:pic>
        <p:sp>
          <p:nvSpPr>
            <p:cNvPr id="9" name="Freeform 25"/>
            <p:cNvSpPr/>
            <p:nvPr/>
          </p:nvSpPr>
          <p:spPr>
            <a:xfrm>
              <a:off x="3637288" y="3212976"/>
              <a:ext cx="356336" cy="216172"/>
            </a:xfrm>
            <a:custGeom>
              <a:avLst/>
              <a:gdLst>
                <a:gd name="connsiteX0" fmla="*/ 648294 w 648294"/>
                <a:gd name="connsiteY0" fmla="*/ 233083 h 233083"/>
                <a:gd name="connsiteX1" fmla="*/ 585541 w 648294"/>
                <a:gd name="connsiteY1" fmla="*/ 116541 h 233083"/>
                <a:gd name="connsiteX2" fmla="*/ 558647 w 648294"/>
                <a:gd name="connsiteY2" fmla="*/ 107577 h 233083"/>
                <a:gd name="connsiteX3" fmla="*/ 379353 w 648294"/>
                <a:gd name="connsiteY3" fmla="*/ 116541 h 233083"/>
                <a:gd name="connsiteX4" fmla="*/ 316600 w 648294"/>
                <a:gd name="connsiteY4" fmla="*/ 152400 h 233083"/>
                <a:gd name="connsiteX5" fmla="*/ 298670 w 648294"/>
                <a:gd name="connsiteY5" fmla="*/ 170330 h 233083"/>
                <a:gd name="connsiteX6" fmla="*/ 244882 w 648294"/>
                <a:gd name="connsiteY6" fmla="*/ 188259 h 233083"/>
                <a:gd name="connsiteX7" fmla="*/ 217988 w 648294"/>
                <a:gd name="connsiteY7" fmla="*/ 197224 h 233083"/>
                <a:gd name="connsiteX8" fmla="*/ 191094 w 648294"/>
                <a:gd name="connsiteY8" fmla="*/ 206188 h 233083"/>
                <a:gd name="connsiteX9" fmla="*/ 110412 w 648294"/>
                <a:gd name="connsiteY9" fmla="*/ 188259 h 233083"/>
                <a:gd name="connsiteX10" fmla="*/ 74553 w 648294"/>
                <a:gd name="connsiteY10" fmla="*/ 152400 h 233083"/>
                <a:gd name="connsiteX11" fmla="*/ 56623 w 648294"/>
                <a:gd name="connsiteY11" fmla="*/ 98612 h 233083"/>
                <a:gd name="connsiteX12" fmla="*/ 47659 w 648294"/>
                <a:gd name="connsiteY12" fmla="*/ 35859 h 233083"/>
                <a:gd name="connsiteX13" fmla="*/ 29729 w 648294"/>
                <a:gd name="connsiteY13" fmla="*/ 17930 h 233083"/>
                <a:gd name="connsiteX14" fmla="*/ 2835 w 648294"/>
                <a:gd name="connsiteY14" fmla="*/ 0 h 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294" h="233083">
                  <a:moveTo>
                    <a:pt x="648294" y="233083"/>
                  </a:moveTo>
                  <a:cubicBezTo>
                    <a:pt x="639494" y="206682"/>
                    <a:pt x="627469" y="130516"/>
                    <a:pt x="585541" y="116541"/>
                  </a:cubicBezTo>
                  <a:lnTo>
                    <a:pt x="558647" y="107577"/>
                  </a:lnTo>
                  <a:cubicBezTo>
                    <a:pt x="498882" y="110565"/>
                    <a:pt x="438730" y="109119"/>
                    <a:pt x="379353" y="116541"/>
                  </a:cubicBezTo>
                  <a:cubicBezTo>
                    <a:pt x="368448" y="117904"/>
                    <a:pt x="326726" y="144299"/>
                    <a:pt x="316600" y="152400"/>
                  </a:cubicBezTo>
                  <a:cubicBezTo>
                    <a:pt x="310000" y="157680"/>
                    <a:pt x="306230" y="166550"/>
                    <a:pt x="298670" y="170330"/>
                  </a:cubicBezTo>
                  <a:cubicBezTo>
                    <a:pt x="281766" y="178782"/>
                    <a:pt x="262811" y="182283"/>
                    <a:pt x="244882" y="188259"/>
                  </a:cubicBezTo>
                  <a:lnTo>
                    <a:pt x="217988" y="197224"/>
                  </a:lnTo>
                  <a:lnTo>
                    <a:pt x="191094" y="206188"/>
                  </a:lnTo>
                  <a:cubicBezTo>
                    <a:pt x="187043" y="205513"/>
                    <a:pt x="123847" y="197855"/>
                    <a:pt x="110412" y="188259"/>
                  </a:cubicBezTo>
                  <a:cubicBezTo>
                    <a:pt x="96657" y="178434"/>
                    <a:pt x="74553" y="152400"/>
                    <a:pt x="74553" y="152400"/>
                  </a:cubicBezTo>
                  <a:cubicBezTo>
                    <a:pt x="68576" y="134471"/>
                    <a:pt x="59296" y="117321"/>
                    <a:pt x="56623" y="98612"/>
                  </a:cubicBezTo>
                  <a:cubicBezTo>
                    <a:pt x="53635" y="77694"/>
                    <a:pt x="54341" y="55905"/>
                    <a:pt x="47659" y="35859"/>
                  </a:cubicBezTo>
                  <a:cubicBezTo>
                    <a:pt x="44986" y="27841"/>
                    <a:pt x="36977" y="22278"/>
                    <a:pt x="29729" y="17930"/>
                  </a:cubicBezTo>
                  <a:cubicBezTo>
                    <a:pt x="0" y="93"/>
                    <a:pt x="2835" y="20921"/>
                    <a:pt x="2835"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0" name="Oval 26"/>
            <p:cNvSpPr/>
            <p:nvPr/>
          </p:nvSpPr>
          <p:spPr>
            <a:xfrm>
              <a:off x="3993624" y="337837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2" name="Freeform 50"/>
            <p:cNvSpPr/>
            <p:nvPr/>
          </p:nvSpPr>
          <p:spPr>
            <a:xfrm>
              <a:off x="4206191" y="3140968"/>
              <a:ext cx="379414" cy="195574"/>
            </a:xfrm>
            <a:custGeom>
              <a:avLst/>
              <a:gdLst>
                <a:gd name="connsiteX0" fmla="*/ 690283 w 690283"/>
                <a:gd name="connsiteY0" fmla="*/ 107999 h 224540"/>
                <a:gd name="connsiteX1" fmla="*/ 546848 w 690283"/>
                <a:gd name="connsiteY1" fmla="*/ 107999 h 224540"/>
                <a:gd name="connsiteX2" fmla="*/ 510989 w 690283"/>
                <a:gd name="connsiteY2" fmla="*/ 152823 h 224540"/>
                <a:gd name="connsiteX3" fmla="*/ 475130 w 690283"/>
                <a:gd name="connsiteY3" fmla="*/ 188682 h 224540"/>
                <a:gd name="connsiteX4" fmla="*/ 457200 w 690283"/>
                <a:gd name="connsiteY4" fmla="*/ 206611 h 224540"/>
                <a:gd name="connsiteX5" fmla="*/ 430306 w 690283"/>
                <a:gd name="connsiteY5" fmla="*/ 224540 h 224540"/>
                <a:gd name="connsiteX6" fmla="*/ 340659 w 690283"/>
                <a:gd name="connsiteY6" fmla="*/ 206611 h 224540"/>
                <a:gd name="connsiteX7" fmla="*/ 313765 w 690283"/>
                <a:gd name="connsiteY7" fmla="*/ 179717 h 224540"/>
                <a:gd name="connsiteX8" fmla="*/ 268942 w 690283"/>
                <a:gd name="connsiteY8" fmla="*/ 143858 h 224540"/>
                <a:gd name="connsiteX9" fmla="*/ 233083 w 690283"/>
                <a:gd name="connsiteY9" fmla="*/ 90070 h 224540"/>
                <a:gd name="connsiteX10" fmla="*/ 215153 w 690283"/>
                <a:gd name="connsiteY10" fmla="*/ 63176 h 224540"/>
                <a:gd name="connsiteX11" fmla="*/ 197224 w 690283"/>
                <a:gd name="connsiteY11" fmla="*/ 45246 h 224540"/>
                <a:gd name="connsiteX12" fmla="*/ 152400 w 690283"/>
                <a:gd name="connsiteY12" fmla="*/ 9388 h 224540"/>
                <a:gd name="connsiteX13" fmla="*/ 0 w 690283"/>
                <a:gd name="connsiteY13" fmla="*/ 18352 h 22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283" h="224540">
                  <a:moveTo>
                    <a:pt x="690283" y="107999"/>
                  </a:moveTo>
                  <a:cubicBezTo>
                    <a:pt x="642997" y="103271"/>
                    <a:pt x="593673" y="90440"/>
                    <a:pt x="546848" y="107999"/>
                  </a:cubicBezTo>
                  <a:cubicBezTo>
                    <a:pt x="533998" y="112818"/>
                    <a:pt x="517420" y="145320"/>
                    <a:pt x="510989" y="152823"/>
                  </a:cubicBezTo>
                  <a:cubicBezTo>
                    <a:pt x="499988" y="165658"/>
                    <a:pt x="487083" y="176729"/>
                    <a:pt x="475130" y="188682"/>
                  </a:cubicBezTo>
                  <a:cubicBezTo>
                    <a:pt x="469153" y="194658"/>
                    <a:pt x="464233" y="201923"/>
                    <a:pt x="457200" y="206611"/>
                  </a:cubicBezTo>
                  <a:lnTo>
                    <a:pt x="430306" y="224540"/>
                  </a:lnTo>
                  <a:cubicBezTo>
                    <a:pt x="424988" y="223780"/>
                    <a:pt x="357730" y="217991"/>
                    <a:pt x="340659" y="206611"/>
                  </a:cubicBezTo>
                  <a:cubicBezTo>
                    <a:pt x="330110" y="199578"/>
                    <a:pt x="323505" y="187833"/>
                    <a:pt x="313765" y="179717"/>
                  </a:cubicBezTo>
                  <a:cubicBezTo>
                    <a:pt x="290237" y="160110"/>
                    <a:pt x="286332" y="167045"/>
                    <a:pt x="268942" y="143858"/>
                  </a:cubicBezTo>
                  <a:cubicBezTo>
                    <a:pt x="256013" y="126619"/>
                    <a:pt x="245036" y="107999"/>
                    <a:pt x="233083" y="90070"/>
                  </a:cubicBezTo>
                  <a:cubicBezTo>
                    <a:pt x="227106" y="81105"/>
                    <a:pt x="222771" y="70795"/>
                    <a:pt x="215153" y="63176"/>
                  </a:cubicBezTo>
                  <a:cubicBezTo>
                    <a:pt x="209177" y="57199"/>
                    <a:pt x="203824" y="50526"/>
                    <a:pt x="197224" y="45246"/>
                  </a:cubicBezTo>
                  <a:cubicBezTo>
                    <a:pt x="140668" y="0"/>
                    <a:pt x="195701" y="52687"/>
                    <a:pt x="152400" y="9388"/>
                  </a:cubicBezTo>
                  <a:cubicBezTo>
                    <a:pt x="5982" y="18538"/>
                    <a:pt x="56870" y="18352"/>
                    <a:pt x="0" y="18352"/>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4" name="Oval 54"/>
            <p:cNvSpPr/>
            <p:nvPr/>
          </p:nvSpPr>
          <p:spPr>
            <a:xfrm>
              <a:off x="4569688" y="3192378"/>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7" name="Freeform 83"/>
            <p:cNvSpPr/>
            <p:nvPr/>
          </p:nvSpPr>
          <p:spPr>
            <a:xfrm>
              <a:off x="3723090" y="3501008"/>
              <a:ext cx="372748" cy="153989"/>
            </a:xfrm>
            <a:custGeom>
              <a:avLst/>
              <a:gdLst>
                <a:gd name="connsiteX0" fmla="*/ 215 w 372748"/>
                <a:gd name="connsiteY0" fmla="*/ 0 h 153989"/>
                <a:gd name="connsiteX1" fmla="*/ 67948 w 372748"/>
                <a:gd name="connsiteY1" fmla="*/ 152400 h 153989"/>
                <a:gd name="connsiteX2" fmla="*/ 110282 w 372748"/>
                <a:gd name="connsiteY2" fmla="*/ 143933 h 153989"/>
                <a:gd name="connsiteX3" fmla="*/ 144148 w 372748"/>
                <a:gd name="connsiteY3" fmla="*/ 93133 h 153989"/>
                <a:gd name="connsiteX4" fmla="*/ 169548 w 372748"/>
                <a:gd name="connsiteY4" fmla="*/ 42333 h 153989"/>
                <a:gd name="connsiteX5" fmla="*/ 194948 w 372748"/>
                <a:gd name="connsiteY5" fmla="*/ 33867 h 153989"/>
                <a:gd name="connsiteX6" fmla="*/ 220348 w 372748"/>
                <a:gd name="connsiteY6" fmla="*/ 42333 h 153989"/>
                <a:gd name="connsiteX7" fmla="*/ 271148 w 372748"/>
                <a:gd name="connsiteY7" fmla="*/ 143933 h 153989"/>
                <a:gd name="connsiteX8" fmla="*/ 296548 w 372748"/>
                <a:gd name="connsiteY8" fmla="*/ 152400 h 153989"/>
                <a:gd name="connsiteX9" fmla="*/ 330415 w 372748"/>
                <a:gd name="connsiteY9" fmla="*/ 143933 h 153989"/>
                <a:gd name="connsiteX10" fmla="*/ 338882 w 372748"/>
                <a:gd name="connsiteY10" fmla="*/ 118533 h 153989"/>
                <a:gd name="connsiteX11" fmla="*/ 355815 w 372748"/>
                <a:gd name="connsiteY11" fmla="*/ 93133 h 153989"/>
                <a:gd name="connsiteX12" fmla="*/ 364282 w 372748"/>
                <a:gd name="connsiteY12" fmla="*/ 67733 h 153989"/>
                <a:gd name="connsiteX13" fmla="*/ 372748 w 372748"/>
                <a:gd name="connsiteY13" fmla="*/ 50800 h 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2748" h="153989">
                  <a:moveTo>
                    <a:pt x="215" y="0"/>
                  </a:moveTo>
                  <a:cubicBezTo>
                    <a:pt x="9300" y="36338"/>
                    <a:pt x="0" y="144851"/>
                    <a:pt x="67948" y="152400"/>
                  </a:cubicBezTo>
                  <a:cubicBezTo>
                    <a:pt x="82251" y="153989"/>
                    <a:pt x="96171" y="146755"/>
                    <a:pt x="110282" y="143933"/>
                  </a:cubicBezTo>
                  <a:cubicBezTo>
                    <a:pt x="121571" y="127000"/>
                    <a:pt x="139212" y="112877"/>
                    <a:pt x="144148" y="93133"/>
                  </a:cubicBezTo>
                  <a:cubicBezTo>
                    <a:pt x="150235" y="68785"/>
                    <a:pt x="147348" y="55653"/>
                    <a:pt x="169548" y="42333"/>
                  </a:cubicBezTo>
                  <a:cubicBezTo>
                    <a:pt x="177201" y="37741"/>
                    <a:pt x="186481" y="36689"/>
                    <a:pt x="194948" y="33867"/>
                  </a:cubicBezTo>
                  <a:cubicBezTo>
                    <a:pt x="203415" y="36689"/>
                    <a:pt x="215161" y="35071"/>
                    <a:pt x="220348" y="42333"/>
                  </a:cubicBezTo>
                  <a:cubicBezTo>
                    <a:pt x="236785" y="65344"/>
                    <a:pt x="235286" y="131979"/>
                    <a:pt x="271148" y="143933"/>
                  </a:cubicBezTo>
                  <a:lnTo>
                    <a:pt x="296548" y="152400"/>
                  </a:lnTo>
                  <a:cubicBezTo>
                    <a:pt x="307837" y="149578"/>
                    <a:pt x="321328" y="151202"/>
                    <a:pt x="330415" y="143933"/>
                  </a:cubicBezTo>
                  <a:cubicBezTo>
                    <a:pt x="337384" y="138358"/>
                    <a:pt x="334891" y="126515"/>
                    <a:pt x="338882" y="118533"/>
                  </a:cubicBezTo>
                  <a:cubicBezTo>
                    <a:pt x="343433" y="109432"/>
                    <a:pt x="351264" y="102234"/>
                    <a:pt x="355815" y="93133"/>
                  </a:cubicBezTo>
                  <a:cubicBezTo>
                    <a:pt x="359806" y="85151"/>
                    <a:pt x="360967" y="76019"/>
                    <a:pt x="364282" y="67733"/>
                  </a:cubicBezTo>
                  <a:cubicBezTo>
                    <a:pt x="366626" y="61874"/>
                    <a:pt x="369926" y="56444"/>
                    <a:pt x="372748" y="5080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8" name="Freeform 84"/>
            <p:cNvSpPr/>
            <p:nvPr/>
          </p:nvSpPr>
          <p:spPr>
            <a:xfrm>
              <a:off x="3654939" y="3696445"/>
              <a:ext cx="499533" cy="198222"/>
            </a:xfrm>
            <a:custGeom>
              <a:avLst/>
              <a:gdLst>
                <a:gd name="connsiteX0" fmla="*/ 0 w 499533"/>
                <a:gd name="connsiteY0" fmla="*/ 122022 h 198222"/>
                <a:gd name="connsiteX1" fmla="*/ 237066 w 499533"/>
                <a:gd name="connsiteY1" fmla="*/ 71222 h 198222"/>
                <a:gd name="connsiteX2" fmla="*/ 254000 w 499533"/>
                <a:gd name="connsiteY2" fmla="*/ 130488 h 198222"/>
                <a:gd name="connsiteX3" fmla="*/ 279400 w 499533"/>
                <a:gd name="connsiteY3" fmla="*/ 172822 h 198222"/>
                <a:gd name="connsiteX4" fmla="*/ 287866 w 499533"/>
                <a:gd name="connsiteY4" fmla="*/ 198222 h 198222"/>
                <a:gd name="connsiteX5" fmla="*/ 321733 w 499533"/>
                <a:gd name="connsiteY5" fmla="*/ 181288 h 198222"/>
                <a:gd name="connsiteX6" fmla="*/ 347133 w 499533"/>
                <a:gd name="connsiteY6" fmla="*/ 164355 h 198222"/>
                <a:gd name="connsiteX7" fmla="*/ 372533 w 499533"/>
                <a:gd name="connsiteY7" fmla="*/ 155888 h 198222"/>
                <a:gd name="connsiteX8" fmla="*/ 423333 w 499533"/>
                <a:gd name="connsiteY8" fmla="*/ 113555 h 198222"/>
                <a:gd name="connsiteX9" fmla="*/ 448733 w 499533"/>
                <a:gd name="connsiteY9" fmla="*/ 105088 h 198222"/>
                <a:gd name="connsiteX10" fmla="*/ 465666 w 499533"/>
                <a:gd name="connsiteY10" fmla="*/ 79688 h 198222"/>
                <a:gd name="connsiteX11" fmla="*/ 499533 w 499533"/>
                <a:gd name="connsiteY11" fmla="*/ 96622 h 19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9533" h="198222">
                  <a:moveTo>
                    <a:pt x="0" y="122022"/>
                  </a:moveTo>
                  <a:cubicBezTo>
                    <a:pt x="227763" y="51940"/>
                    <a:pt x="165848" y="0"/>
                    <a:pt x="237066" y="71222"/>
                  </a:cubicBezTo>
                  <a:cubicBezTo>
                    <a:pt x="242711" y="90977"/>
                    <a:pt x="246098" y="111523"/>
                    <a:pt x="254000" y="130488"/>
                  </a:cubicBezTo>
                  <a:cubicBezTo>
                    <a:pt x="260329" y="145679"/>
                    <a:pt x="272041" y="158103"/>
                    <a:pt x="279400" y="172822"/>
                  </a:cubicBezTo>
                  <a:cubicBezTo>
                    <a:pt x="283391" y="180804"/>
                    <a:pt x="285044" y="189755"/>
                    <a:pt x="287866" y="198222"/>
                  </a:cubicBezTo>
                  <a:cubicBezTo>
                    <a:pt x="299155" y="192577"/>
                    <a:pt x="310774" y="187550"/>
                    <a:pt x="321733" y="181288"/>
                  </a:cubicBezTo>
                  <a:cubicBezTo>
                    <a:pt x="330568" y="176239"/>
                    <a:pt x="338032" y="168906"/>
                    <a:pt x="347133" y="164355"/>
                  </a:cubicBezTo>
                  <a:cubicBezTo>
                    <a:pt x="355115" y="160364"/>
                    <a:pt x="364066" y="158710"/>
                    <a:pt x="372533" y="155888"/>
                  </a:cubicBezTo>
                  <a:cubicBezTo>
                    <a:pt x="391259" y="137162"/>
                    <a:pt x="399757" y="125343"/>
                    <a:pt x="423333" y="113555"/>
                  </a:cubicBezTo>
                  <a:cubicBezTo>
                    <a:pt x="431315" y="109564"/>
                    <a:pt x="440266" y="107910"/>
                    <a:pt x="448733" y="105088"/>
                  </a:cubicBezTo>
                  <a:cubicBezTo>
                    <a:pt x="454377" y="96621"/>
                    <a:pt x="456218" y="83467"/>
                    <a:pt x="465666" y="79688"/>
                  </a:cubicBezTo>
                  <a:cubicBezTo>
                    <a:pt x="479564" y="74129"/>
                    <a:pt x="491593" y="88682"/>
                    <a:pt x="499533" y="96622"/>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9" name="Freeform 85"/>
            <p:cNvSpPr/>
            <p:nvPr/>
          </p:nvSpPr>
          <p:spPr>
            <a:xfrm>
              <a:off x="4287414" y="3505200"/>
              <a:ext cx="307325" cy="186267"/>
            </a:xfrm>
            <a:custGeom>
              <a:avLst/>
              <a:gdLst>
                <a:gd name="connsiteX0" fmla="*/ 307325 w 307325"/>
                <a:gd name="connsiteY0" fmla="*/ 93133 h 186267"/>
                <a:gd name="connsiteX1" fmla="*/ 281925 w 307325"/>
                <a:gd name="connsiteY1" fmla="*/ 42333 h 186267"/>
                <a:gd name="connsiteX2" fmla="*/ 256525 w 307325"/>
                <a:gd name="connsiteY2" fmla="*/ 33867 h 186267"/>
                <a:gd name="connsiteX3" fmla="*/ 214191 w 307325"/>
                <a:gd name="connsiteY3" fmla="*/ 42333 h 186267"/>
                <a:gd name="connsiteX4" fmla="*/ 197258 w 307325"/>
                <a:gd name="connsiteY4" fmla="*/ 93133 h 186267"/>
                <a:gd name="connsiteX5" fmla="*/ 180325 w 307325"/>
                <a:gd name="connsiteY5" fmla="*/ 135467 h 186267"/>
                <a:gd name="connsiteX6" fmla="*/ 171858 w 307325"/>
                <a:gd name="connsiteY6" fmla="*/ 169333 h 186267"/>
                <a:gd name="connsiteX7" fmla="*/ 154925 w 307325"/>
                <a:gd name="connsiteY7" fmla="*/ 186267 h 186267"/>
                <a:gd name="connsiteX8" fmla="*/ 137991 w 307325"/>
                <a:gd name="connsiteY8" fmla="*/ 160867 h 186267"/>
                <a:gd name="connsiteX9" fmla="*/ 121058 w 307325"/>
                <a:gd name="connsiteY9" fmla="*/ 110067 h 186267"/>
                <a:gd name="connsiteX10" fmla="*/ 104125 w 307325"/>
                <a:gd name="connsiteY10" fmla="*/ 59267 h 186267"/>
                <a:gd name="connsiteX11" fmla="*/ 95658 w 307325"/>
                <a:gd name="connsiteY11" fmla="*/ 33867 h 186267"/>
                <a:gd name="connsiteX12" fmla="*/ 87191 w 307325"/>
                <a:gd name="connsiteY12" fmla="*/ 8467 h 186267"/>
                <a:gd name="connsiteX13" fmla="*/ 61791 w 307325"/>
                <a:gd name="connsiteY13" fmla="*/ 0 h 186267"/>
                <a:gd name="connsiteX14" fmla="*/ 19458 w 307325"/>
                <a:gd name="connsiteY14" fmla="*/ 50800 h 186267"/>
                <a:gd name="connsiteX15" fmla="*/ 2525 w 307325"/>
                <a:gd name="connsiteY15" fmla="*/ 84667 h 1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325" h="186267">
                  <a:moveTo>
                    <a:pt x="307325" y="93133"/>
                  </a:moveTo>
                  <a:cubicBezTo>
                    <a:pt x="301748" y="76402"/>
                    <a:pt x="296845" y="54269"/>
                    <a:pt x="281925" y="42333"/>
                  </a:cubicBezTo>
                  <a:cubicBezTo>
                    <a:pt x="274956" y="36758"/>
                    <a:pt x="264992" y="36689"/>
                    <a:pt x="256525" y="33867"/>
                  </a:cubicBezTo>
                  <a:cubicBezTo>
                    <a:pt x="242414" y="36689"/>
                    <a:pt x="224367" y="32157"/>
                    <a:pt x="214191" y="42333"/>
                  </a:cubicBezTo>
                  <a:cubicBezTo>
                    <a:pt x="201570" y="54954"/>
                    <a:pt x="203887" y="76560"/>
                    <a:pt x="197258" y="93133"/>
                  </a:cubicBezTo>
                  <a:cubicBezTo>
                    <a:pt x="191614" y="107244"/>
                    <a:pt x="185131" y="121049"/>
                    <a:pt x="180325" y="135467"/>
                  </a:cubicBezTo>
                  <a:cubicBezTo>
                    <a:pt x="176645" y="146506"/>
                    <a:pt x="177062" y="158925"/>
                    <a:pt x="171858" y="169333"/>
                  </a:cubicBezTo>
                  <a:cubicBezTo>
                    <a:pt x="168288" y="176473"/>
                    <a:pt x="160569" y="180622"/>
                    <a:pt x="154925" y="186267"/>
                  </a:cubicBezTo>
                  <a:cubicBezTo>
                    <a:pt x="149280" y="177800"/>
                    <a:pt x="142124" y="170166"/>
                    <a:pt x="137991" y="160867"/>
                  </a:cubicBezTo>
                  <a:cubicBezTo>
                    <a:pt x="130742" y="144556"/>
                    <a:pt x="126702" y="127000"/>
                    <a:pt x="121058" y="110067"/>
                  </a:cubicBezTo>
                  <a:lnTo>
                    <a:pt x="104125" y="59267"/>
                  </a:lnTo>
                  <a:lnTo>
                    <a:pt x="95658" y="33867"/>
                  </a:lnTo>
                  <a:cubicBezTo>
                    <a:pt x="92836" y="25400"/>
                    <a:pt x="95658" y="11289"/>
                    <a:pt x="87191" y="8467"/>
                  </a:cubicBezTo>
                  <a:lnTo>
                    <a:pt x="61791" y="0"/>
                  </a:lnTo>
                  <a:cubicBezTo>
                    <a:pt x="43065" y="18726"/>
                    <a:pt x="31246" y="27224"/>
                    <a:pt x="19458" y="50800"/>
                  </a:cubicBezTo>
                  <a:cubicBezTo>
                    <a:pt x="0" y="89717"/>
                    <a:pt x="21652" y="65537"/>
                    <a:pt x="2525" y="84667"/>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4" name="Oval 56"/>
            <p:cNvSpPr/>
            <p:nvPr/>
          </p:nvSpPr>
          <p:spPr>
            <a:xfrm>
              <a:off x="4144751" y="378889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5" name="Oval 59"/>
            <p:cNvSpPr/>
            <p:nvPr/>
          </p:nvSpPr>
          <p:spPr>
            <a:xfrm>
              <a:off x="4576799" y="358601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6" name="Oval 62"/>
            <p:cNvSpPr/>
            <p:nvPr/>
          </p:nvSpPr>
          <p:spPr>
            <a:xfrm>
              <a:off x="4065632" y="3527296"/>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
        <p:nvSpPr>
          <p:cNvPr id="69" name="燕尾形向右箭號 68"/>
          <p:cNvSpPr/>
          <p:nvPr/>
        </p:nvSpPr>
        <p:spPr>
          <a:xfrm>
            <a:off x="1605362" y="2663170"/>
            <a:ext cx="2318566" cy="1485910"/>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r>
              <a:rPr lang="en-US" altLang="zh-TW" b="1" dirty="0" smtClean="0">
                <a:solidFill>
                  <a:srgbClr val="000000"/>
                </a:solidFill>
                <a:latin typeface="Gill Sans MT" pitchFamily="34" charset="0"/>
                <a:cs typeface="Tahoma" pitchFamily="-112" charset="0"/>
                <a:sym typeface="Tahoma" pitchFamily="-112" charset="0"/>
              </a:rPr>
              <a:t>Feature trajectories</a:t>
            </a:r>
            <a:endParaRPr lang="en-US" altLang="zh-TW" b="1" dirty="0">
              <a:solidFill>
                <a:srgbClr val="000000"/>
              </a:solidFill>
              <a:latin typeface="Gill Sans MT" pitchFamily="34" charset="0"/>
              <a:cs typeface="Tahoma" pitchFamily="-112" charset="0"/>
              <a:sym typeface="Tahoma" pitchFamily="-112" charset="0"/>
            </a:endParaRPr>
          </a:p>
        </p:txBody>
      </p:sp>
      <p:sp>
        <p:nvSpPr>
          <p:cNvPr id="91" name="燕尾形向右箭號 90"/>
          <p:cNvSpPr/>
          <p:nvPr/>
        </p:nvSpPr>
        <p:spPr>
          <a:xfrm>
            <a:off x="4587804" y="2663170"/>
            <a:ext cx="2360460" cy="1485910"/>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r>
              <a:rPr lang="en-US" altLang="zh-TW" b="1" dirty="0" smtClean="0">
                <a:solidFill>
                  <a:srgbClr val="000000"/>
                </a:solidFill>
                <a:latin typeface="Gill Sans MT" pitchFamily="34" charset="0"/>
                <a:cs typeface="Tahoma" pitchFamily="-112" charset="0"/>
                <a:sym typeface="Tahoma" pitchFamily="-112" charset="0"/>
              </a:rPr>
              <a:t>Joint optimization</a:t>
            </a:r>
            <a:endParaRPr lang="en-US" altLang="zh-TW" b="1" dirty="0">
              <a:solidFill>
                <a:srgbClr val="000000"/>
              </a:solidFill>
              <a:latin typeface="Gill Sans MT" pitchFamily="34" charset="0"/>
              <a:cs typeface="Tahoma" pitchFamily="-112" charset="0"/>
              <a:sym typeface="Tahoma" pitchFamily="-112"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Robust </a:t>
            </a:r>
            <a:r>
              <a:rPr lang="en-US" altLang="zh-TW" dirty="0"/>
              <a:t>feature trajectories</a:t>
            </a:r>
          </a:p>
        </p:txBody>
      </p:sp>
      <p:sp>
        <p:nvSpPr>
          <p:cNvPr id="3" name="Content Placeholder 2"/>
          <p:cNvSpPr>
            <a:spLocks noGrp="1"/>
          </p:cNvSpPr>
          <p:nvPr>
            <p:ph idx="1"/>
          </p:nvPr>
        </p:nvSpPr>
        <p:spPr/>
        <p:txBody>
          <a:bodyPr/>
          <a:lstStyle/>
          <a:p>
            <a:r>
              <a:rPr lang="en-US" altLang="zh-TW" dirty="0" smtClean="0"/>
              <a:t>Feature detection</a:t>
            </a:r>
          </a:p>
          <a:p>
            <a:pPr lvl="1"/>
            <a:r>
              <a:rPr lang="en-US" altLang="zh-TW" dirty="0" smtClean="0"/>
              <a:t>SIFT</a:t>
            </a:r>
          </a:p>
          <a:p>
            <a:r>
              <a:rPr lang="en-US" altLang="zh-TW" dirty="0" smtClean="0"/>
              <a:t>Feature verification</a:t>
            </a:r>
          </a:p>
          <a:p>
            <a:pPr lvl="1"/>
            <a:r>
              <a:rPr lang="en-US" altLang="zh-TW" dirty="0" smtClean="0"/>
              <a:t>Fundamental Matrix</a:t>
            </a:r>
          </a:p>
          <a:p>
            <a:r>
              <a:rPr lang="en-US" altLang="zh-TW" dirty="0" smtClean="0"/>
              <a:t>Trajectory tracking</a:t>
            </a:r>
          </a:p>
          <a:p>
            <a:pPr lvl="1"/>
            <a:r>
              <a:rPr lang="en-US" altLang="zh-TW" dirty="0" smtClean="0"/>
              <a:t>Base on Lee et al. in ICCV 2009</a:t>
            </a:r>
          </a:p>
          <a:p>
            <a:pPr lvl="1"/>
            <a:endParaRPr lang="zh-TW" altLang="en-US" dirty="0"/>
          </a:p>
        </p:txBody>
      </p:sp>
      <p:sp>
        <p:nvSpPr>
          <p:cNvPr id="4" name="Slide Number Placeholder 3"/>
          <p:cNvSpPr>
            <a:spLocks noGrp="1"/>
          </p:cNvSpPr>
          <p:nvPr>
            <p:ph type="sldNum" sz="quarter" idx="12"/>
          </p:nvPr>
        </p:nvSpPr>
        <p:spPr/>
        <p:txBody>
          <a:bodyPr/>
          <a:lstStyle/>
          <a:p>
            <a:fld id="{7FAA8362-D7BF-4823-9C81-233C8F05E67B}" type="slidenum">
              <a:rPr lang="zh-TW" altLang="en-US" smtClean="0"/>
              <a:pPr/>
              <a:t>37</a:t>
            </a:fld>
            <a:endParaRPr lang="zh-TW" altLang="en-US" dirty="0"/>
          </a:p>
        </p:txBody>
      </p:sp>
      <p:pic>
        <p:nvPicPr>
          <p:cNvPr id="5" name="Content Placeholder 4" descr="csiegirl_0175_l.jpg"/>
          <p:cNvPicPr>
            <a:picLocks noChangeAspect="1"/>
          </p:cNvPicPr>
          <p:nvPr/>
        </p:nvPicPr>
        <p:blipFill>
          <a:blip r:embed="rId3" cstate="print"/>
          <a:stretch>
            <a:fillRect/>
          </a:stretch>
        </p:blipFill>
        <p:spPr>
          <a:xfrm>
            <a:off x="6653121" y="1345173"/>
            <a:ext cx="1013260" cy="789554"/>
          </a:xfrm>
          <a:prstGeom prst="rect">
            <a:avLst/>
          </a:prstGeom>
          <a:ln>
            <a:noFill/>
          </a:ln>
          <a:effectLst>
            <a:outerShdw blurRad="190500" algn="tl" rotWithShape="0">
              <a:srgbClr val="000000">
                <a:alpha val="70000"/>
              </a:srgbClr>
            </a:outerShdw>
          </a:effectLst>
        </p:spPr>
      </p:pic>
      <p:pic>
        <p:nvPicPr>
          <p:cNvPr id="6" name="Content Placeholder 4" descr="csiegirl_0175_r.jpg"/>
          <p:cNvPicPr>
            <a:picLocks noChangeAspect="1"/>
          </p:cNvPicPr>
          <p:nvPr/>
        </p:nvPicPr>
        <p:blipFill>
          <a:blip r:embed="rId4" cstate="print"/>
          <a:stretch>
            <a:fillRect/>
          </a:stretch>
        </p:blipFill>
        <p:spPr>
          <a:xfrm>
            <a:off x="7812360" y="1351449"/>
            <a:ext cx="1013260" cy="789554"/>
          </a:xfrm>
          <a:prstGeom prst="rect">
            <a:avLst/>
          </a:prstGeom>
          <a:ln>
            <a:noFill/>
          </a:ln>
          <a:effectLst>
            <a:outerShdw blurRad="190500" algn="tl" rotWithShape="0">
              <a:srgbClr val="000000">
                <a:alpha val="70000"/>
              </a:srgbClr>
            </a:outerShdw>
          </a:effectLst>
        </p:spPr>
      </p:pic>
      <p:pic>
        <p:nvPicPr>
          <p:cNvPr id="7" name="Content Placeholder 4" descr="csiegirl_0175_l.jpg"/>
          <p:cNvPicPr>
            <a:picLocks noChangeAspect="1"/>
          </p:cNvPicPr>
          <p:nvPr/>
        </p:nvPicPr>
        <p:blipFill>
          <a:blip r:embed="rId3" cstate="print">
            <a:duotone>
              <a:schemeClr val="bg2">
                <a:shade val="45000"/>
                <a:satMod val="135000"/>
              </a:schemeClr>
              <a:prstClr val="white"/>
            </a:duotone>
          </a:blip>
          <a:stretch>
            <a:fillRect/>
          </a:stretch>
        </p:blipFill>
        <p:spPr>
          <a:xfrm>
            <a:off x="6653121" y="3140968"/>
            <a:ext cx="1013260" cy="789554"/>
          </a:xfrm>
          <a:prstGeom prst="rect">
            <a:avLst/>
          </a:prstGeom>
          <a:ln>
            <a:noFill/>
          </a:ln>
          <a:effectLst>
            <a:outerShdw blurRad="190500" algn="tl" rotWithShape="0">
              <a:srgbClr val="000000">
                <a:alpha val="70000"/>
              </a:srgbClr>
            </a:outerShdw>
          </a:effectLst>
        </p:spPr>
      </p:pic>
      <p:pic>
        <p:nvPicPr>
          <p:cNvPr id="8" name="Content Placeholder 4" descr="csiegirl_0175_r.jpg"/>
          <p:cNvPicPr>
            <a:picLocks noChangeAspect="1"/>
          </p:cNvPicPr>
          <p:nvPr/>
        </p:nvPicPr>
        <p:blipFill>
          <a:blip r:embed="rId4" cstate="print">
            <a:duotone>
              <a:schemeClr val="bg2">
                <a:shade val="45000"/>
                <a:satMod val="135000"/>
              </a:schemeClr>
              <a:prstClr val="white"/>
            </a:duotone>
          </a:blip>
          <a:stretch>
            <a:fillRect/>
          </a:stretch>
        </p:blipFill>
        <p:spPr>
          <a:xfrm>
            <a:off x="7812360" y="3147244"/>
            <a:ext cx="1013260" cy="789554"/>
          </a:xfrm>
          <a:prstGeom prst="rect">
            <a:avLst/>
          </a:prstGeom>
          <a:ln>
            <a:noFill/>
          </a:ln>
          <a:effectLst>
            <a:outerShdw blurRad="190500" algn="tl" rotWithShape="0">
              <a:srgbClr val="000000">
                <a:alpha val="70000"/>
              </a:srgbClr>
            </a:outerShdw>
          </a:effectLst>
        </p:spPr>
      </p:pic>
      <p:sp>
        <p:nvSpPr>
          <p:cNvPr id="9" name="Freeform 8"/>
          <p:cNvSpPr/>
          <p:nvPr/>
        </p:nvSpPr>
        <p:spPr>
          <a:xfrm>
            <a:off x="6683113" y="3212976"/>
            <a:ext cx="356336" cy="216172"/>
          </a:xfrm>
          <a:custGeom>
            <a:avLst/>
            <a:gdLst>
              <a:gd name="connsiteX0" fmla="*/ 648294 w 648294"/>
              <a:gd name="connsiteY0" fmla="*/ 233083 h 233083"/>
              <a:gd name="connsiteX1" fmla="*/ 585541 w 648294"/>
              <a:gd name="connsiteY1" fmla="*/ 116541 h 233083"/>
              <a:gd name="connsiteX2" fmla="*/ 558647 w 648294"/>
              <a:gd name="connsiteY2" fmla="*/ 107577 h 233083"/>
              <a:gd name="connsiteX3" fmla="*/ 379353 w 648294"/>
              <a:gd name="connsiteY3" fmla="*/ 116541 h 233083"/>
              <a:gd name="connsiteX4" fmla="*/ 316600 w 648294"/>
              <a:gd name="connsiteY4" fmla="*/ 152400 h 233083"/>
              <a:gd name="connsiteX5" fmla="*/ 298670 w 648294"/>
              <a:gd name="connsiteY5" fmla="*/ 170330 h 233083"/>
              <a:gd name="connsiteX6" fmla="*/ 244882 w 648294"/>
              <a:gd name="connsiteY6" fmla="*/ 188259 h 233083"/>
              <a:gd name="connsiteX7" fmla="*/ 217988 w 648294"/>
              <a:gd name="connsiteY7" fmla="*/ 197224 h 233083"/>
              <a:gd name="connsiteX8" fmla="*/ 191094 w 648294"/>
              <a:gd name="connsiteY8" fmla="*/ 206188 h 233083"/>
              <a:gd name="connsiteX9" fmla="*/ 110412 w 648294"/>
              <a:gd name="connsiteY9" fmla="*/ 188259 h 233083"/>
              <a:gd name="connsiteX10" fmla="*/ 74553 w 648294"/>
              <a:gd name="connsiteY10" fmla="*/ 152400 h 233083"/>
              <a:gd name="connsiteX11" fmla="*/ 56623 w 648294"/>
              <a:gd name="connsiteY11" fmla="*/ 98612 h 233083"/>
              <a:gd name="connsiteX12" fmla="*/ 47659 w 648294"/>
              <a:gd name="connsiteY12" fmla="*/ 35859 h 233083"/>
              <a:gd name="connsiteX13" fmla="*/ 29729 w 648294"/>
              <a:gd name="connsiteY13" fmla="*/ 17930 h 233083"/>
              <a:gd name="connsiteX14" fmla="*/ 2835 w 648294"/>
              <a:gd name="connsiteY14" fmla="*/ 0 h 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294" h="233083">
                <a:moveTo>
                  <a:pt x="648294" y="233083"/>
                </a:moveTo>
                <a:cubicBezTo>
                  <a:pt x="639494" y="206682"/>
                  <a:pt x="627469" y="130516"/>
                  <a:pt x="585541" y="116541"/>
                </a:cubicBezTo>
                <a:lnTo>
                  <a:pt x="558647" y="107577"/>
                </a:lnTo>
                <a:cubicBezTo>
                  <a:pt x="498882" y="110565"/>
                  <a:pt x="438730" y="109119"/>
                  <a:pt x="379353" y="116541"/>
                </a:cubicBezTo>
                <a:cubicBezTo>
                  <a:pt x="368448" y="117904"/>
                  <a:pt x="326726" y="144299"/>
                  <a:pt x="316600" y="152400"/>
                </a:cubicBezTo>
                <a:cubicBezTo>
                  <a:pt x="310000" y="157680"/>
                  <a:pt x="306230" y="166550"/>
                  <a:pt x="298670" y="170330"/>
                </a:cubicBezTo>
                <a:cubicBezTo>
                  <a:pt x="281766" y="178782"/>
                  <a:pt x="262811" y="182283"/>
                  <a:pt x="244882" y="188259"/>
                </a:cubicBezTo>
                <a:lnTo>
                  <a:pt x="217988" y="197224"/>
                </a:lnTo>
                <a:lnTo>
                  <a:pt x="191094" y="206188"/>
                </a:lnTo>
                <a:cubicBezTo>
                  <a:pt x="187043" y="205513"/>
                  <a:pt x="123847" y="197855"/>
                  <a:pt x="110412" y="188259"/>
                </a:cubicBezTo>
                <a:cubicBezTo>
                  <a:pt x="96657" y="178434"/>
                  <a:pt x="74553" y="152400"/>
                  <a:pt x="74553" y="152400"/>
                </a:cubicBezTo>
                <a:cubicBezTo>
                  <a:pt x="68576" y="134471"/>
                  <a:pt x="59296" y="117321"/>
                  <a:pt x="56623" y="98612"/>
                </a:cubicBezTo>
                <a:cubicBezTo>
                  <a:pt x="53635" y="77694"/>
                  <a:pt x="54341" y="55905"/>
                  <a:pt x="47659" y="35859"/>
                </a:cubicBezTo>
                <a:cubicBezTo>
                  <a:pt x="44986" y="27841"/>
                  <a:pt x="36977" y="22278"/>
                  <a:pt x="29729" y="17930"/>
                </a:cubicBezTo>
                <a:cubicBezTo>
                  <a:pt x="0" y="93"/>
                  <a:pt x="2835" y="20921"/>
                  <a:pt x="2835"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0" name="Oval 9"/>
          <p:cNvSpPr/>
          <p:nvPr/>
        </p:nvSpPr>
        <p:spPr>
          <a:xfrm>
            <a:off x="7039449" y="337837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 name="Freeform 10"/>
          <p:cNvSpPr/>
          <p:nvPr/>
        </p:nvSpPr>
        <p:spPr>
          <a:xfrm>
            <a:off x="7826178" y="3464663"/>
            <a:ext cx="418230" cy="269092"/>
          </a:xfrm>
          <a:custGeom>
            <a:avLst/>
            <a:gdLst>
              <a:gd name="connsiteX0" fmla="*/ 753035 w 760898"/>
              <a:gd name="connsiteY0" fmla="*/ 237308 h 253033"/>
              <a:gd name="connsiteX1" fmla="*/ 726141 w 760898"/>
              <a:gd name="connsiteY1" fmla="*/ 183520 h 253033"/>
              <a:gd name="connsiteX2" fmla="*/ 699247 w 760898"/>
              <a:gd name="connsiteY2" fmla="*/ 129732 h 253033"/>
              <a:gd name="connsiteX3" fmla="*/ 645458 w 760898"/>
              <a:gd name="connsiteY3" fmla="*/ 111802 h 253033"/>
              <a:gd name="connsiteX4" fmla="*/ 618564 w 760898"/>
              <a:gd name="connsiteY4" fmla="*/ 102838 h 253033"/>
              <a:gd name="connsiteX5" fmla="*/ 421341 w 760898"/>
              <a:gd name="connsiteY5" fmla="*/ 111802 h 253033"/>
              <a:gd name="connsiteX6" fmla="*/ 331694 w 760898"/>
              <a:gd name="connsiteY6" fmla="*/ 138697 h 253033"/>
              <a:gd name="connsiteX7" fmla="*/ 304800 w 760898"/>
              <a:gd name="connsiteY7" fmla="*/ 147661 h 253033"/>
              <a:gd name="connsiteX8" fmla="*/ 286870 w 760898"/>
              <a:gd name="connsiteY8" fmla="*/ 165591 h 253033"/>
              <a:gd name="connsiteX9" fmla="*/ 259976 w 760898"/>
              <a:gd name="connsiteY9" fmla="*/ 174555 h 253033"/>
              <a:gd name="connsiteX10" fmla="*/ 98611 w 760898"/>
              <a:gd name="connsiteY10" fmla="*/ 165591 h 253033"/>
              <a:gd name="connsiteX11" fmla="*/ 80682 w 760898"/>
              <a:gd name="connsiteY11" fmla="*/ 147661 h 253033"/>
              <a:gd name="connsiteX12" fmla="*/ 53788 w 760898"/>
              <a:gd name="connsiteY12" fmla="*/ 129732 h 253033"/>
              <a:gd name="connsiteX13" fmla="*/ 44823 w 760898"/>
              <a:gd name="connsiteY13" fmla="*/ 102838 h 253033"/>
              <a:gd name="connsiteX14" fmla="*/ 26894 w 760898"/>
              <a:gd name="connsiteY14" fmla="*/ 31120 h 253033"/>
              <a:gd name="connsiteX15" fmla="*/ 17929 w 760898"/>
              <a:gd name="connsiteY15" fmla="*/ 4226 h 253033"/>
              <a:gd name="connsiteX16" fmla="*/ 0 w 760898"/>
              <a:gd name="connsiteY16" fmla="*/ 4226 h 25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0898" h="253033">
                <a:moveTo>
                  <a:pt x="753035" y="237308"/>
                </a:moveTo>
                <a:cubicBezTo>
                  <a:pt x="730501" y="169709"/>
                  <a:pt x="760898" y="253033"/>
                  <a:pt x="726141" y="183520"/>
                </a:cubicBezTo>
                <a:cubicBezTo>
                  <a:pt x="717705" y="166647"/>
                  <a:pt x="717930" y="141409"/>
                  <a:pt x="699247" y="129732"/>
                </a:cubicBezTo>
                <a:cubicBezTo>
                  <a:pt x="683220" y="119715"/>
                  <a:pt x="663388" y="117778"/>
                  <a:pt x="645458" y="111802"/>
                </a:cubicBezTo>
                <a:lnTo>
                  <a:pt x="618564" y="102838"/>
                </a:lnTo>
                <a:cubicBezTo>
                  <a:pt x="552823" y="105826"/>
                  <a:pt x="486956" y="106755"/>
                  <a:pt x="421341" y="111802"/>
                </a:cubicBezTo>
                <a:cubicBezTo>
                  <a:pt x="403727" y="113157"/>
                  <a:pt x="341059" y="135575"/>
                  <a:pt x="331694" y="138697"/>
                </a:cubicBezTo>
                <a:lnTo>
                  <a:pt x="304800" y="147661"/>
                </a:lnTo>
                <a:cubicBezTo>
                  <a:pt x="298823" y="153638"/>
                  <a:pt x="294118" y="161242"/>
                  <a:pt x="286870" y="165591"/>
                </a:cubicBezTo>
                <a:cubicBezTo>
                  <a:pt x="278767" y="170453"/>
                  <a:pt x="269426" y="174555"/>
                  <a:pt x="259976" y="174555"/>
                </a:cubicBezTo>
                <a:cubicBezTo>
                  <a:pt x="206105" y="174555"/>
                  <a:pt x="152399" y="168579"/>
                  <a:pt x="98611" y="165591"/>
                </a:cubicBezTo>
                <a:cubicBezTo>
                  <a:pt x="92635" y="159614"/>
                  <a:pt x="87282" y="152941"/>
                  <a:pt x="80682" y="147661"/>
                </a:cubicBezTo>
                <a:cubicBezTo>
                  <a:pt x="72269" y="140930"/>
                  <a:pt x="60519" y="138145"/>
                  <a:pt x="53788" y="129732"/>
                </a:cubicBezTo>
                <a:cubicBezTo>
                  <a:pt x="47885" y="122353"/>
                  <a:pt x="47309" y="111955"/>
                  <a:pt x="44823" y="102838"/>
                </a:cubicBezTo>
                <a:cubicBezTo>
                  <a:pt x="38339" y="79065"/>
                  <a:pt x="34687" y="54497"/>
                  <a:pt x="26894" y="31120"/>
                </a:cubicBezTo>
                <a:cubicBezTo>
                  <a:pt x="23906" y="22155"/>
                  <a:pt x="24611" y="10908"/>
                  <a:pt x="17929" y="4226"/>
                </a:cubicBezTo>
                <a:cubicBezTo>
                  <a:pt x="13703" y="0"/>
                  <a:pt x="5976" y="4226"/>
                  <a:pt x="0" y="4226"/>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2" name="Freeform 11"/>
          <p:cNvSpPr/>
          <p:nvPr/>
        </p:nvSpPr>
        <p:spPr>
          <a:xfrm>
            <a:off x="7252016" y="3140968"/>
            <a:ext cx="379414" cy="195574"/>
          </a:xfrm>
          <a:custGeom>
            <a:avLst/>
            <a:gdLst>
              <a:gd name="connsiteX0" fmla="*/ 690283 w 690283"/>
              <a:gd name="connsiteY0" fmla="*/ 107999 h 224540"/>
              <a:gd name="connsiteX1" fmla="*/ 546848 w 690283"/>
              <a:gd name="connsiteY1" fmla="*/ 107999 h 224540"/>
              <a:gd name="connsiteX2" fmla="*/ 510989 w 690283"/>
              <a:gd name="connsiteY2" fmla="*/ 152823 h 224540"/>
              <a:gd name="connsiteX3" fmla="*/ 475130 w 690283"/>
              <a:gd name="connsiteY3" fmla="*/ 188682 h 224540"/>
              <a:gd name="connsiteX4" fmla="*/ 457200 w 690283"/>
              <a:gd name="connsiteY4" fmla="*/ 206611 h 224540"/>
              <a:gd name="connsiteX5" fmla="*/ 430306 w 690283"/>
              <a:gd name="connsiteY5" fmla="*/ 224540 h 224540"/>
              <a:gd name="connsiteX6" fmla="*/ 340659 w 690283"/>
              <a:gd name="connsiteY6" fmla="*/ 206611 h 224540"/>
              <a:gd name="connsiteX7" fmla="*/ 313765 w 690283"/>
              <a:gd name="connsiteY7" fmla="*/ 179717 h 224540"/>
              <a:gd name="connsiteX8" fmla="*/ 268942 w 690283"/>
              <a:gd name="connsiteY8" fmla="*/ 143858 h 224540"/>
              <a:gd name="connsiteX9" fmla="*/ 233083 w 690283"/>
              <a:gd name="connsiteY9" fmla="*/ 90070 h 224540"/>
              <a:gd name="connsiteX10" fmla="*/ 215153 w 690283"/>
              <a:gd name="connsiteY10" fmla="*/ 63176 h 224540"/>
              <a:gd name="connsiteX11" fmla="*/ 197224 w 690283"/>
              <a:gd name="connsiteY11" fmla="*/ 45246 h 224540"/>
              <a:gd name="connsiteX12" fmla="*/ 152400 w 690283"/>
              <a:gd name="connsiteY12" fmla="*/ 9388 h 224540"/>
              <a:gd name="connsiteX13" fmla="*/ 0 w 690283"/>
              <a:gd name="connsiteY13" fmla="*/ 18352 h 22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283" h="224540">
                <a:moveTo>
                  <a:pt x="690283" y="107999"/>
                </a:moveTo>
                <a:cubicBezTo>
                  <a:pt x="642997" y="103271"/>
                  <a:pt x="593673" y="90440"/>
                  <a:pt x="546848" y="107999"/>
                </a:cubicBezTo>
                <a:cubicBezTo>
                  <a:pt x="533998" y="112818"/>
                  <a:pt x="517420" y="145320"/>
                  <a:pt x="510989" y="152823"/>
                </a:cubicBezTo>
                <a:cubicBezTo>
                  <a:pt x="499988" y="165658"/>
                  <a:pt x="487083" y="176729"/>
                  <a:pt x="475130" y="188682"/>
                </a:cubicBezTo>
                <a:cubicBezTo>
                  <a:pt x="469153" y="194658"/>
                  <a:pt x="464233" y="201923"/>
                  <a:pt x="457200" y="206611"/>
                </a:cubicBezTo>
                <a:lnTo>
                  <a:pt x="430306" y="224540"/>
                </a:lnTo>
                <a:cubicBezTo>
                  <a:pt x="424988" y="223780"/>
                  <a:pt x="357730" y="217991"/>
                  <a:pt x="340659" y="206611"/>
                </a:cubicBezTo>
                <a:cubicBezTo>
                  <a:pt x="330110" y="199578"/>
                  <a:pt x="323505" y="187833"/>
                  <a:pt x="313765" y="179717"/>
                </a:cubicBezTo>
                <a:cubicBezTo>
                  <a:pt x="290237" y="160110"/>
                  <a:pt x="286332" y="167045"/>
                  <a:pt x="268942" y="143858"/>
                </a:cubicBezTo>
                <a:cubicBezTo>
                  <a:pt x="256013" y="126619"/>
                  <a:pt x="245036" y="107999"/>
                  <a:pt x="233083" y="90070"/>
                </a:cubicBezTo>
                <a:cubicBezTo>
                  <a:pt x="227106" y="81105"/>
                  <a:pt x="222771" y="70795"/>
                  <a:pt x="215153" y="63176"/>
                </a:cubicBezTo>
                <a:cubicBezTo>
                  <a:pt x="209177" y="57199"/>
                  <a:pt x="203824" y="50526"/>
                  <a:pt x="197224" y="45246"/>
                </a:cubicBezTo>
                <a:cubicBezTo>
                  <a:pt x="140668" y="0"/>
                  <a:pt x="195701" y="52687"/>
                  <a:pt x="152400" y="9388"/>
                </a:cubicBezTo>
                <a:cubicBezTo>
                  <a:pt x="5982" y="18538"/>
                  <a:pt x="56870" y="18352"/>
                  <a:pt x="0" y="18352"/>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3" name="Freeform 12"/>
          <p:cNvSpPr/>
          <p:nvPr/>
        </p:nvSpPr>
        <p:spPr>
          <a:xfrm>
            <a:off x="8413392" y="3140968"/>
            <a:ext cx="335072" cy="224022"/>
          </a:xfrm>
          <a:custGeom>
            <a:avLst/>
            <a:gdLst>
              <a:gd name="connsiteX0" fmla="*/ 609600 w 609600"/>
              <a:gd name="connsiteY0" fmla="*/ 145289 h 145289"/>
              <a:gd name="connsiteX1" fmla="*/ 564776 w 609600"/>
              <a:gd name="connsiteY1" fmla="*/ 100465 h 145289"/>
              <a:gd name="connsiteX2" fmla="*/ 107576 w 609600"/>
              <a:gd name="connsiteY2" fmla="*/ 82536 h 145289"/>
              <a:gd name="connsiteX3" fmla="*/ 71717 w 609600"/>
              <a:gd name="connsiteY3" fmla="*/ 10818 h 145289"/>
              <a:gd name="connsiteX4" fmla="*/ 44823 w 609600"/>
              <a:gd name="connsiteY4" fmla="*/ 1853 h 145289"/>
              <a:gd name="connsiteX5" fmla="*/ 0 w 609600"/>
              <a:gd name="connsiteY5" fmla="*/ 1853 h 14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145289">
                <a:moveTo>
                  <a:pt x="609600" y="145289"/>
                </a:moveTo>
                <a:cubicBezTo>
                  <a:pt x="594659" y="130348"/>
                  <a:pt x="584822" y="107147"/>
                  <a:pt x="564776" y="100465"/>
                </a:cubicBezTo>
                <a:cubicBezTo>
                  <a:pt x="401778" y="46130"/>
                  <a:pt x="547330" y="91697"/>
                  <a:pt x="107576" y="82536"/>
                </a:cubicBezTo>
                <a:cubicBezTo>
                  <a:pt x="98635" y="55712"/>
                  <a:pt x="97796" y="26465"/>
                  <a:pt x="71717" y="10818"/>
                </a:cubicBezTo>
                <a:cubicBezTo>
                  <a:pt x="63614" y="5956"/>
                  <a:pt x="54200" y="3025"/>
                  <a:pt x="44823" y="1853"/>
                </a:cubicBezTo>
                <a:cubicBezTo>
                  <a:pt x="29997" y="0"/>
                  <a:pt x="14941" y="1853"/>
                  <a:pt x="0" y="1853"/>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4" name="Oval 13"/>
          <p:cNvSpPr/>
          <p:nvPr/>
        </p:nvSpPr>
        <p:spPr>
          <a:xfrm>
            <a:off x="7615513" y="3192378"/>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Oval 14"/>
          <p:cNvSpPr/>
          <p:nvPr/>
        </p:nvSpPr>
        <p:spPr>
          <a:xfrm>
            <a:off x="8702744" y="335699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6" name="Oval 15"/>
          <p:cNvSpPr/>
          <p:nvPr/>
        </p:nvSpPr>
        <p:spPr>
          <a:xfrm>
            <a:off x="8188414" y="3688035"/>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pic>
        <p:nvPicPr>
          <p:cNvPr id="17" name="Content Placeholder 4" descr="csiegirl_0175_l.jpg"/>
          <p:cNvPicPr>
            <a:picLocks noChangeAspect="1"/>
          </p:cNvPicPr>
          <p:nvPr/>
        </p:nvPicPr>
        <p:blipFill>
          <a:blip r:embed="rId3" cstate="print">
            <a:duotone>
              <a:schemeClr val="bg2">
                <a:shade val="45000"/>
                <a:satMod val="135000"/>
              </a:schemeClr>
              <a:prstClr val="white"/>
            </a:duotone>
          </a:blip>
          <a:stretch>
            <a:fillRect/>
          </a:stretch>
        </p:blipFill>
        <p:spPr>
          <a:xfrm>
            <a:off x="6653121" y="5013176"/>
            <a:ext cx="1013260" cy="789554"/>
          </a:xfrm>
          <a:prstGeom prst="rect">
            <a:avLst/>
          </a:prstGeom>
          <a:ln>
            <a:noFill/>
          </a:ln>
          <a:effectLst>
            <a:outerShdw blurRad="190500" algn="tl" rotWithShape="0">
              <a:srgbClr val="000000">
                <a:alpha val="70000"/>
              </a:srgbClr>
            </a:outerShdw>
          </a:effectLst>
        </p:spPr>
      </p:pic>
      <p:pic>
        <p:nvPicPr>
          <p:cNvPr id="18" name="Content Placeholder 4" descr="csiegirl_0175_r.jpg"/>
          <p:cNvPicPr>
            <a:picLocks noChangeAspect="1"/>
          </p:cNvPicPr>
          <p:nvPr/>
        </p:nvPicPr>
        <p:blipFill>
          <a:blip r:embed="rId4" cstate="print">
            <a:duotone>
              <a:schemeClr val="bg2">
                <a:shade val="45000"/>
                <a:satMod val="135000"/>
              </a:schemeClr>
              <a:prstClr val="white"/>
            </a:duotone>
          </a:blip>
          <a:stretch>
            <a:fillRect/>
          </a:stretch>
        </p:blipFill>
        <p:spPr>
          <a:xfrm>
            <a:off x="7812360" y="5019452"/>
            <a:ext cx="1013260" cy="789554"/>
          </a:xfrm>
          <a:prstGeom prst="rect">
            <a:avLst/>
          </a:prstGeom>
          <a:ln>
            <a:noFill/>
          </a:ln>
          <a:effectLst>
            <a:outerShdw blurRad="190500" algn="tl" rotWithShape="0">
              <a:srgbClr val="000000">
                <a:alpha val="70000"/>
              </a:srgbClr>
            </a:outerShdw>
          </a:effectLst>
        </p:spPr>
      </p:pic>
      <p:sp>
        <p:nvSpPr>
          <p:cNvPr id="19" name="Freeform 18"/>
          <p:cNvSpPr/>
          <p:nvPr/>
        </p:nvSpPr>
        <p:spPr>
          <a:xfrm>
            <a:off x="6797137" y="5195825"/>
            <a:ext cx="348462" cy="98158"/>
          </a:xfrm>
          <a:custGeom>
            <a:avLst/>
            <a:gdLst>
              <a:gd name="connsiteX0" fmla="*/ 0 w 636494"/>
              <a:gd name="connsiteY0" fmla="*/ 17929 h 179294"/>
              <a:gd name="connsiteX1" fmla="*/ 376517 w 636494"/>
              <a:gd name="connsiteY1" fmla="*/ 26894 h 179294"/>
              <a:gd name="connsiteX2" fmla="*/ 636494 w 636494"/>
              <a:gd name="connsiteY2" fmla="*/ 179294 h 179294"/>
            </a:gdLst>
            <a:ahLst/>
            <a:cxnLst>
              <a:cxn ang="0">
                <a:pos x="connsiteX0" y="connsiteY0"/>
              </a:cxn>
              <a:cxn ang="0">
                <a:pos x="connsiteX1" y="connsiteY1"/>
              </a:cxn>
              <a:cxn ang="0">
                <a:pos x="connsiteX2" y="connsiteY2"/>
              </a:cxn>
            </a:cxnLst>
            <a:rect l="l" t="t" r="r" b="b"/>
            <a:pathLst>
              <a:path w="636494" h="179294">
                <a:moveTo>
                  <a:pt x="0" y="17929"/>
                </a:moveTo>
                <a:cubicBezTo>
                  <a:pt x="135217" y="8964"/>
                  <a:pt x="270435" y="0"/>
                  <a:pt x="376517" y="26894"/>
                </a:cubicBezTo>
                <a:cubicBezTo>
                  <a:pt x="482599" y="53788"/>
                  <a:pt x="559546" y="116541"/>
                  <a:pt x="636494" y="179294"/>
                </a:cubicBez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20" name="Freeform 19"/>
          <p:cNvSpPr/>
          <p:nvPr/>
        </p:nvSpPr>
        <p:spPr>
          <a:xfrm>
            <a:off x="7115539" y="5083596"/>
            <a:ext cx="525126" cy="45720"/>
          </a:xfrm>
          <a:custGeom>
            <a:avLst/>
            <a:gdLst>
              <a:gd name="connsiteX0" fmla="*/ 0 w 600635"/>
              <a:gd name="connsiteY0" fmla="*/ 7471 h 52294"/>
              <a:gd name="connsiteX1" fmla="*/ 475129 w 600635"/>
              <a:gd name="connsiteY1" fmla="*/ 7471 h 52294"/>
              <a:gd name="connsiteX2" fmla="*/ 600635 w 600635"/>
              <a:gd name="connsiteY2" fmla="*/ 52294 h 52294"/>
            </a:gdLst>
            <a:ahLst/>
            <a:cxnLst>
              <a:cxn ang="0">
                <a:pos x="connsiteX0" y="connsiteY0"/>
              </a:cxn>
              <a:cxn ang="0">
                <a:pos x="connsiteX1" y="connsiteY1"/>
              </a:cxn>
              <a:cxn ang="0">
                <a:pos x="connsiteX2" y="connsiteY2"/>
              </a:cxn>
            </a:cxnLst>
            <a:rect l="l" t="t" r="r" b="b"/>
            <a:pathLst>
              <a:path w="600635" h="52294">
                <a:moveTo>
                  <a:pt x="0" y="7471"/>
                </a:moveTo>
                <a:cubicBezTo>
                  <a:pt x="187511" y="3735"/>
                  <a:pt x="375023" y="0"/>
                  <a:pt x="475129" y="7471"/>
                </a:cubicBezTo>
                <a:cubicBezTo>
                  <a:pt x="575235" y="14942"/>
                  <a:pt x="587935" y="33618"/>
                  <a:pt x="600635" y="52294"/>
                </a:cubicBez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21" name="Freeform 20"/>
          <p:cNvSpPr/>
          <p:nvPr/>
        </p:nvSpPr>
        <p:spPr>
          <a:xfrm>
            <a:off x="6725129" y="5517232"/>
            <a:ext cx="377910" cy="62166"/>
          </a:xfrm>
          <a:custGeom>
            <a:avLst/>
            <a:gdLst>
              <a:gd name="connsiteX0" fmla="*/ 0 w 690282"/>
              <a:gd name="connsiteY0" fmla="*/ 89647 h 113552"/>
              <a:gd name="connsiteX1" fmla="*/ 358588 w 690282"/>
              <a:gd name="connsiteY1" fmla="*/ 98611 h 113552"/>
              <a:gd name="connsiteX2" fmla="*/ 690282 w 690282"/>
              <a:gd name="connsiteY2" fmla="*/ 0 h 113552"/>
            </a:gdLst>
            <a:ahLst/>
            <a:cxnLst>
              <a:cxn ang="0">
                <a:pos x="connsiteX0" y="connsiteY0"/>
              </a:cxn>
              <a:cxn ang="0">
                <a:pos x="connsiteX1" y="connsiteY1"/>
              </a:cxn>
              <a:cxn ang="0">
                <a:pos x="connsiteX2" y="connsiteY2"/>
              </a:cxn>
            </a:cxnLst>
            <a:rect l="l" t="t" r="r" b="b"/>
            <a:pathLst>
              <a:path w="690282" h="113552">
                <a:moveTo>
                  <a:pt x="0" y="89647"/>
                </a:moveTo>
                <a:cubicBezTo>
                  <a:pt x="121770" y="101599"/>
                  <a:pt x="243541" y="113552"/>
                  <a:pt x="358588" y="98611"/>
                </a:cubicBezTo>
                <a:cubicBezTo>
                  <a:pt x="473635" y="83670"/>
                  <a:pt x="581958" y="41835"/>
                  <a:pt x="690282" y="0"/>
                </a:cubicBez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22" name="Freeform 21"/>
          <p:cNvSpPr/>
          <p:nvPr/>
        </p:nvSpPr>
        <p:spPr>
          <a:xfrm>
            <a:off x="6723929" y="5673800"/>
            <a:ext cx="417172" cy="64620"/>
          </a:xfrm>
          <a:custGeom>
            <a:avLst/>
            <a:gdLst>
              <a:gd name="connsiteX0" fmla="*/ 8965 w 762000"/>
              <a:gd name="connsiteY0" fmla="*/ 62753 h 118035"/>
              <a:gd name="connsiteX1" fmla="*/ 125506 w 762000"/>
              <a:gd name="connsiteY1" fmla="*/ 107576 h 118035"/>
              <a:gd name="connsiteX2" fmla="*/ 762000 w 762000"/>
              <a:gd name="connsiteY2" fmla="*/ 0 h 118035"/>
            </a:gdLst>
            <a:ahLst/>
            <a:cxnLst>
              <a:cxn ang="0">
                <a:pos x="connsiteX0" y="connsiteY0"/>
              </a:cxn>
              <a:cxn ang="0">
                <a:pos x="connsiteX1" y="connsiteY1"/>
              </a:cxn>
              <a:cxn ang="0">
                <a:pos x="connsiteX2" y="connsiteY2"/>
              </a:cxn>
            </a:cxnLst>
            <a:rect l="l" t="t" r="r" b="b"/>
            <a:pathLst>
              <a:path w="762000" h="118035">
                <a:moveTo>
                  <a:pt x="8965" y="62753"/>
                </a:moveTo>
                <a:cubicBezTo>
                  <a:pt x="4482" y="90394"/>
                  <a:pt x="0" y="118035"/>
                  <a:pt x="125506" y="107576"/>
                </a:cubicBezTo>
                <a:cubicBezTo>
                  <a:pt x="251012" y="97117"/>
                  <a:pt x="506506" y="48558"/>
                  <a:pt x="762000" y="0"/>
                </a:cubicBez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23" name="Freeform 22"/>
          <p:cNvSpPr/>
          <p:nvPr/>
        </p:nvSpPr>
        <p:spPr>
          <a:xfrm>
            <a:off x="7157177" y="5445224"/>
            <a:ext cx="458399" cy="46749"/>
          </a:xfrm>
          <a:custGeom>
            <a:avLst/>
            <a:gdLst>
              <a:gd name="connsiteX0" fmla="*/ 0 w 744071"/>
              <a:gd name="connsiteY0" fmla="*/ 23905 h 59764"/>
              <a:gd name="connsiteX1" fmla="*/ 367553 w 744071"/>
              <a:gd name="connsiteY1" fmla="*/ 5976 h 59764"/>
              <a:gd name="connsiteX2" fmla="*/ 744071 w 744071"/>
              <a:gd name="connsiteY2" fmla="*/ 59764 h 59764"/>
            </a:gdLst>
            <a:ahLst/>
            <a:cxnLst>
              <a:cxn ang="0">
                <a:pos x="connsiteX0" y="connsiteY0"/>
              </a:cxn>
              <a:cxn ang="0">
                <a:pos x="connsiteX1" y="connsiteY1"/>
              </a:cxn>
              <a:cxn ang="0">
                <a:pos x="connsiteX2" y="connsiteY2"/>
              </a:cxn>
            </a:cxnLst>
            <a:rect l="l" t="t" r="r" b="b"/>
            <a:pathLst>
              <a:path w="744071" h="59764">
                <a:moveTo>
                  <a:pt x="0" y="23905"/>
                </a:moveTo>
                <a:cubicBezTo>
                  <a:pt x="121770" y="11952"/>
                  <a:pt x="243541" y="0"/>
                  <a:pt x="367553" y="5976"/>
                </a:cubicBezTo>
                <a:cubicBezTo>
                  <a:pt x="491565" y="11952"/>
                  <a:pt x="617818" y="35858"/>
                  <a:pt x="744071" y="59764"/>
                </a:cubicBez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24" name="Oval 23"/>
          <p:cNvSpPr/>
          <p:nvPr/>
        </p:nvSpPr>
        <p:spPr>
          <a:xfrm>
            <a:off x="7111457" y="5268040"/>
            <a:ext cx="45720" cy="45720"/>
          </a:xfrm>
          <a:prstGeom prst="ellipse">
            <a:avLst/>
          </a:prstGeom>
          <a:solidFill>
            <a:srgbClr val="FFC000"/>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25" name="Oval 24"/>
          <p:cNvSpPr/>
          <p:nvPr/>
        </p:nvSpPr>
        <p:spPr>
          <a:xfrm>
            <a:off x="7589225" y="5111472"/>
            <a:ext cx="45720" cy="45720"/>
          </a:xfrm>
          <a:prstGeom prst="ellipse">
            <a:avLst/>
          </a:prstGeom>
          <a:solidFill>
            <a:srgbClr val="FFC000"/>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26" name="Oval 25"/>
          <p:cNvSpPr/>
          <p:nvPr/>
        </p:nvSpPr>
        <p:spPr>
          <a:xfrm>
            <a:off x="7111973" y="5621111"/>
            <a:ext cx="45720" cy="45720"/>
          </a:xfrm>
          <a:prstGeom prst="ellipse">
            <a:avLst/>
          </a:prstGeom>
          <a:solidFill>
            <a:srgbClr val="FFC000"/>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27" name="Oval 26"/>
          <p:cNvSpPr/>
          <p:nvPr/>
        </p:nvSpPr>
        <p:spPr>
          <a:xfrm>
            <a:off x="7589226" y="5471512"/>
            <a:ext cx="45720" cy="45720"/>
          </a:xfrm>
          <a:prstGeom prst="ellipse">
            <a:avLst/>
          </a:prstGeom>
          <a:solidFill>
            <a:srgbClr val="FFC000"/>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28" name="Oval 27"/>
          <p:cNvSpPr/>
          <p:nvPr/>
        </p:nvSpPr>
        <p:spPr>
          <a:xfrm>
            <a:off x="7082229" y="5517604"/>
            <a:ext cx="45720" cy="45720"/>
          </a:xfrm>
          <a:prstGeom prst="ellipse">
            <a:avLst/>
          </a:prstGeom>
          <a:solidFill>
            <a:srgbClr val="FFC000"/>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29" name="Freeform 28"/>
          <p:cNvSpPr/>
          <p:nvPr/>
        </p:nvSpPr>
        <p:spPr>
          <a:xfrm>
            <a:off x="7812360" y="5373216"/>
            <a:ext cx="576064" cy="45719"/>
          </a:xfrm>
          <a:custGeom>
            <a:avLst/>
            <a:gdLst>
              <a:gd name="connsiteX0" fmla="*/ 0 w 573741"/>
              <a:gd name="connsiteY0" fmla="*/ 17929 h 17929"/>
              <a:gd name="connsiteX1" fmla="*/ 215153 w 573741"/>
              <a:gd name="connsiteY1" fmla="*/ 0 h 17929"/>
              <a:gd name="connsiteX2" fmla="*/ 573741 w 573741"/>
              <a:gd name="connsiteY2" fmla="*/ 8964 h 17929"/>
              <a:gd name="connsiteX3" fmla="*/ 573741 w 573741"/>
              <a:gd name="connsiteY3" fmla="*/ 8964 h 17929"/>
              <a:gd name="connsiteX4" fmla="*/ 573741 w 573741"/>
              <a:gd name="connsiteY4" fmla="*/ 8964 h 17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741" h="17929">
                <a:moveTo>
                  <a:pt x="0" y="17929"/>
                </a:moveTo>
                <a:cubicBezTo>
                  <a:pt x="59765" y="9711"/>
                  <a:pt x="215153" y="0"/>
                  <a:pt x="215153" y="0"/>
                </a:cubicBezTo>
                <a:lnTo>
                  <a:pt x="573741" y="8964"/>
                </a:lnTo>
                <a:lnTo>
                  <a:pt x="573741" y="8964"/>
                </a:lnTo>
                <a:lnTo>
                  <a:pt x="573741" y="8964"/>
                </a:ln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30" name="Freeform 29"/>
          <p:cNvSpPr/>
          <p:nvPr/>
        </p:nvSpPr>
        <p:spPr>
          <a:xfrm>
            <a:off x="7812360" y="5661248"/>
            <a:ext cx="479401" cy="45719"/>
          </a:xfrm>
          <a:custGeom>
            <a:avLst/>
            <a:gdLst>
              <a:gd name="connsiteX0" fmla="*/ 0 w 851647"/>
              <a:gd name="connsiteY0" fmla="*/ 22411 h 49306"/>
              <a:gd name="connsiteX1" fmla="*/ 313765 w 851647"/>
              <a:gd name="connsiteY1" fmla="*/ 4482 h 49306"/>
              <a:gd name="connsiteX2" fmla="*/ 851647 w 851647"/>
              <a:gd name="connsiteY2" fmla="*/ 49306 h 49306"/>
            </a:gdLst>
            <a:ahLst/>
            <a:cxnLst>
              <a:cxn ang="0">
                <a:pos x="connsiteX0" y="connsiteY0"/>
              </a:cxn>
              <a:cxn ang="0">
                <a:pos x="connsiteX1" y="connsiteY1"/>
              </a:cxn>
              <a:cxn ang="0">
                <a:pos x="connsiteX2" y="connsiteY2"/>
              </a:cxn>
            </a:cxnLst>
            <a:rect l="l" t="t" r="r" b="b"/>
            <a:pathLst>
              <a:path w="851647" h="49306">
                <a:moveTo>
                  <a:pt x="0" y="22411"/>
                </a:moveTo>
                <a:cubicBezTo>
                  <a:pt x="85912" y="11205"/>
                  <a:pt x="171824" y="0"/>
                  <a:pt x="313765" y="4482"/>
                </a:cubicBezTo>
                <a:cubicBezTo>
                  <a:pt x="455706" y="8964"/>
                  <a:pt x="653676" y="29135"/>
                  <a:pt x="851647" y="49306"/>
                </a:cubicBez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31" name="Freeform 30"/>
          <p:cNvSpPr/>
          <p:nvPr/>
        </p:nvSpPr>
        <p:spPr>
          <a:xfrm>
            <a:off x="8204168" y="5465795"/>
            <a:ext cx="512178" cy="45719"/>
          </a:xfrm>
          <a:custGeom>
            <a:avLst/>
            <a:gdLst>
              <a:gd name="connsiteX0" fmla="*/ 0 w 995082"/>
              <a:gd name="connsiteY0" fmla="*/ 0 h 53789"/>
              <a:gd name="connsiteX1" fmla="*/ 430306 w 995082"/>
              <a:gd name="connsiteY1" fmla="*/ 53789 h 53789"/>
              <a:gd name="connsiteX2" fmla="*/ 995082 w 995082"/>
              <a:gd name="connsiteY2" fmla="*/ 0 h 53789"/>
            </a:gdLst>
            <a:ahLst/>
            <a:cxnLst>
              <a:cxn ang="0">
                <a:pos x="connsiteX0" y="connsiteY0"/>
              </a:cxn>
              <a:cxn ang="0">
                <a:pos x="connsiteX1" y="connsiteY1"/>
              </a:cxn>
              <a:cxn ang="0">
                <a:pos x="connsiteX2" y="connsiteY2"/>
              </a:cxn>
            </a:cxnLst>
            <a:rect l="l" t="t" r="r" b="b"/>
            <a:pathLst>
              <a:path w="995082" h="53789">
                <a:moveTo>
                  <a:pt x="0" y="0"/>
                </a:moveTo>
                <a:cubicBezTo>
                  <a:pt x="132229" y="26894"/>
                  <a:pt x="264459" y="53789"/>
                  <a:pt x="430306" y="53789"/>
                </a:cubicBezTo>
                <a:cubicBezTo>
                  <a:pt x="596153" y="53789"/>
                  <a:pt x="795617" y="26894"/>
                  <a:pt x="995082" y="0"/>
                </a:cubicBez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32" name="Freeform 31"/>
          <p:cNvSpPr/>
          <p:nvPr/>
        </p:nvSpPr>
        <p:spPr>
          <a:xfrm>
            <a:off x="8244408" y="5085184"/>
            <a:ext cx="478472" cy="45720"/>
          </a:xfrm>
          <a:custGeom>
            <a:avLst/>
            <a:gdLst>
              <a:gd name="connsiteX0" fmla="*/ 0 w 672353"/>
              <a:gd name="connsiteY0" fmla="*/ 55282 h 64247"/>
              <a:gd name="connsiteX1" fmla="*/ 188259 w 672353"/>
              <a:gd name="connsiteY1" fmla="*/ 1494 h 64247"/>
              <a:gd name="connsiteX2" fmla="*/ 672353 w 672353"/>
              <a:gd name="connsiteY2" fmla="*/ 64247 h 64247"/>
            </a:gdLst>
            <a:ahLst/>
            <a:cxnLst>
              <a:cxn ang="0">
                <a:pos x="connsiteX0" y="connsiteY0"/>
              </a:cxn>
              <a:cxn ang="0">
                <a:pos x="connsiteX1" y="connsiteY1"/>
              </a:cxn>
              <a:cxn ang="0">
                <a:pos x="connsiteX2" y="connsiteY2"/>
              </a:cxn>
            </a:cxnLst>
            <a:rect l="l" t="t" r="r" b="b"/>
            <a:pathLst>
              <a:path w="672353" h="64247">
                <a:moveTo>
                  <a:pt x="0" y="55282"/>
                </a:moveTo>
                <a:cubicBezTo>
                  <a:pt x="38100" y="27641"/>
                  <a:pt x="76200" y="0"/>
                  <a:pt x="188259" y="1494"/>
                </a:cubicBezTo>
                <a:cubicBezTo>
                  <a:pt x="300318" y="2988"/>
                  <a:pt x="486335" y="33617"/>
                  <a:pt x="672353" y="64247"/>
                </a:cubicBezTo>
              </a:path>
            </a:pathLst>
          </a:cu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33" name="Oval 32"/>
          <p:cNvSpPr/>
          <p:nvPr/>
        </p:nvSpPr>
        <p:spPr>
          <a:xfrm>
            <a:off x="8316416" y="5366695"/>
            <a:ext cx="45720" cy="45720"/>
          </a:xfrm>
          <a:prstGeom prst="ellipse">
            <a:avLst/>
          </a:prstGeom>
          <a:solidFill>
            <a:srgbClr val="FFC000"/>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34" name="Oval 33"/>
          <p:cNvSpPr/>
          <p:nvPr/>
        </p:nvSpPr>
        <p:spPr>
          <a:xfrm>
            <a:off x="8716345" y="5093173"/>
            <a:ext cx="45720" cy="45720"/>
          </a:xfrm>
          <a:prstGeom prst="ellipse">
            <a:avLst/>
          </a:prstGeom>
          <a:solidFill>
            <a:srgbClr val="FFC000"/>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35" name="Oval 34"/>
          <p:cNvSpPr/>
          <p:nvPr/>
        </p:nvSpPr>
        <p:spPr>
          <a:xfrm>
            <a:off x="8262186" y="5711664"/>
            <a:ext cx="45720" cy="45720"/>
          </a:xfrm>
          <a:prstGeom prst="ellipse">
            <a:avLst/>
          </a:prstGeom>
          <a:solidFill>
            <a:srgbClr val="FFC000"/>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36" name="Oval 35"/>
          <p:cNvSpPr/>
          <p:nvPr/>
        </p:nvSpPr>
        <p:spPr>
          <a:xfrm>
            <a:off x="8644337" y="5426925"/>
            <a:ext cx="45720" cy="45720"/>
          </a:xfrm>
          <a:prstGeom prst="ellipse">
            <a:avLst/>
          </a:prstGeom>
          <a:solidFill>
            <a:srgbClr val="FFC000"/>
          </a:solidFill>
          <a:ln>
            <a:solidFill>
              <a:schemeClr val="bg1">
                <a:lumMod val="8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37" name="Freeform 36"/>
          <p:cNvSpPr/>
          <p:nvPr/>
        </p:nvSpPr>
        <p:spPr>
          <a:xfrm>
            <a:off x="6768915" y="3501008"/>
            <a:ext cx="372748" cy="153989"/>
          </a:xfrm>
          <a:custGeom>
            <a:avLst/>
            <a:gdLst>
              <a:gd name="connsiteX0" fmla="*/ 215 w 372748"/>
              <a:gd name="connsiteY0" fmla="*/ 0 h 153989"/>
              <a:gd name="connsiteX1" fmla="*/ 67948 w 372748"/>
              <a:gd name="connsiteY1" fmla="*/ 152400 h 153989"/>
              <a:gd name="connsiteX2" fmla="*/ 110282 w 372748"/>
              <a:gd name="connsiteY2" fmla="*/ 143933 h 153989"/>
              <a:gd name="connsiteX3" fmla="*/ 144148 w 372748"/>
              <a:gd name="connsiteY3" fmla="*/ 93133 h 153989"/>
              <a:gd name="connsiteX4" fmla="*/ 169548 w 372748"/>
              <a:gd name="connsiteY4" fmla="*/ 42333 h 153989"/>
              <a:gd name="connsiteX5" fmla="*/ 194948 w 372748"/>
              <a:gd name="connsiteY5" fmla="*/ 33867 h 153989"/>
              <a:gd name="connsiteX6" fmla="*/ 220348 w 372748"/>
              <a:gd name="connsiteY6" fmla="*/ 42333 h 153989"/>
              <a:gd name="connsiteX7" fmla="*/ 271148 w 372748"/>
              <a:gd name="connsiteY7" fmla="*/ 143933 h 153989"/>
              <a:gd name="connsiteX8" fmla="*/ 296548 w 372748"/>
              <a:gd name="connsiteY8" fmla="*/ 152400 h 153989"/>
              <a:gd name="connsiteX9" fmla="*/ 330415 w 372748"/>
              <a:gd name="connsiteY9" fmla="*/ 143933 h 153989"/>
              <a:gd name="connsiteX10" fmla="*/ 338882 w 372748"/>
              <a:gd name="connsiteY10" fmla="*/ 118533 h 153989"/>
              <a:gd name="connsiteX11" fmla="*/ 355815 w 372748"/>
              <a:gd name="connsiteY11" fmla="*/ 93133 h 153989"/>
              <a:gd name="connsiteX12" fmla="*/ 364282 w 372748"/>
              <a:gd name="connsiteY12" fmla="*/ 67733 h 153989"/>
              <a:gd name="connsiteX13" fmla="*/ 372748 w 372748"/>
              <a:gd name="connsiteY13" fmla="*/ 50800 h 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2748" h="153989">
                <a:moveTo>
                  <a:pt x="215" y="0"/>
                </a:moveTo>
                <a:cubicBezTo>
                  <a:pt x="9300" y="36338"/>
                  <a:pt x="0" y="144851"/>
                  <a:pt x="67948" y="152400"/>
                </a:cubicBezTo>
                <a:cubicBezTo>
                  <a:pt x="82251" y="153989"/>
                  <a:pt x="96171" y="146755"/>
                  <a:pt x="110282" y="143933"/>
                </a:cubicBezTo>
                <a:cubicBezTo>
                  <a:pt x="121571" y="127000"/>
                  <a:pt x="139212" y="112877"/>
                  <a:pt x="144148" y="93133"/>
                </a:cubicBezTo>
                <a:cubicBezTo>
                  <a:pt x="150235" y="68785"/>
                  <a:pt x="147348" y="55653"/>
                  <a:pt x="169548" y="42333"/>
                </a:cubicBezTo>
                <a:cubicBezTo>
                  <a:pt x="177201" y="37741"/>
                  <a:pt x="186481" y="36689"/>
                  <a:pt x="194948" y="33867"/>
                </a:cubicBezTo>
                <a:cubicBezTo>
                  <a:pt x="203415" y="36689"/>
                  <a:pt x="215161" y="35071"/>
                  <a:pt x="220348" y="42333"/>
                </a:cubicBezTo>
                <a:cubicBezTo>
                  <a:pt x="236785" y="65344"/>
                  <a:pt x="235286" y="131979"/>
                  <a:pt x="271148" y="143933"/>
                </a:cubicBezTo>
                <a:lnTo>
                  <a:pt x="296548" y="152400"/>
                </a:lnTo>
                <a:cubicBezTo>
                  <a:pt x="307837" y="149578"/>
                  <a:pt x="321328" y="151202"/>
                  <a:pt x="330415" y="143933"/>
                </a:cubicBezTo>
                <a:cubicBezTo>
                  <a:pt x="337384" y="138358"/>
                  <a:pt x="334891" y="126515"/>
                  <a:pt x="338882" y="118533"/>
                </a:cubicBezTo>
                <a:cubicBezTo>
                  <a:pt x="343433" y="109432"/>
                  <a:pt x="351264" y="102234"/>
                  <a:pt x="355815" y="93133"/>
                </a:cubicBezTo>
                <a:cubicBezTo>
                  <a:pt x="359806" y="85151"/>
                  <a:pt x="360967" y="76019"/>
                  <a:pt x="364282" y="67733"/>
                </a:cubicBezTo>
                <a:cubicBezTo>
                  <a:pt x="366626" y="61874"/>
                  <a:pt x="369926" y="56444"/>
                  <a:pt x="372748" y="5080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8" name="Freeform 37"/>
          <p:cNvSpPr/>
          <p:nvPr/>
        </p:nvSpPr>
        <p:spPr>
          <a:xfrm>
            <a:off x="6700764" y="3696445"/>
            <a:ext cx="499533" cy="198222"/>
          </a:xfrm>
          <a:custGeom>
            <a:avLst/>
            <a:gdLst>
              <a:gd name="connsiteX0" fmla="*/ 0 w 499533"/>
              <a:gd name="connsiteY0" fmla="*/ 122022 h 198222"/>
              <a:gd name="connsiteX1" fmla="*/ 237066 w 499533"/>
              <a:gd name="connsiteY1" fmla="*/ 71222 h 198222"/>
              <a:gd name="connsiteX2" fmla="*/ 254000 w 499533"/>
              <a:gd name="connsiteY2" fmla="*/ 130488 h 198222"/>
              <a:gd name="connsiteX3" fmla="*/ 279400 w 499533"/>
              <a:gd name="connsiteY3" fmla="*/ 172822 h 198222"/>
              <a:gd name="connsiteX4" fmla="*/ 287866 w 499533"/>
              <a:gd name="connsiteY4" fmla="*/ 198222 h 198222"/>
              <a:gd name="connsiteX5" fmla="*/ 321733 w 499533"/>
              <a:gd name="connsiteY5" fmla="*/ 181288 h 198222"/>
              <a:gd name="connsiteX6" fmla="*/ 347133 w 499533"/>
              <a:gd name="connsiteY6" fmla="*/ 164355 h 198222"/>
              <a:gd name="connsiteX7" fmla="*/ 372533 w 499533"/>
              <a:gd name="connsiteY7" fmla="*/ 155888 h 198222"/>
              <a:gd name="connsiteX8" fmla="*/ 423333 w 499533"/>
              <a:gd name="connsiteY8" fmla="*/ 113555 h 198222"/>
              <a:gd name="connsiteX9" fmla="*/ 448733 w 499533"/>
              <a:gd name="connsiteY9" fmla="*/ 105088 h 198222"/>
              <a:gd name="connsiteX10" fmla="*/ 465666 w 499533"/>
              <a:gd name="connsiteY10" fmla="*/ 79688 h 198222"/>
              <a:gd name="connsiteX11" fmla="*/ 499533 w 499533"/>
              <a:gd name="connsiteY11" fmla="*/ 96622 h 19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9533" h="198222">
                <a:moveTo>
                  <a:pt x="0" y="122022"/>
                </a:moveTo>
                <a:cubicBezTo>
                  <a:pt x="227763" y="51940"/>
                  <a:pt x="165848" y="0"/>
                  <a:pt x="237066" y="71222"/>
                </a:cubicBezTo>
                <a:cubicBezTo>
                  <a:pt x="242711" y="90977"/>
                  <a:pt x="246098" y="111523"/>
                  <a:pt x="254000" y="130488"/>
                </a:cubicBezTo>
                <a:cubicBezTo>
                  <a:pt x="260329" y="145679"/>
                  <a:pt x="272041" y="158103"/>
                  <a:pt x="279400" y="172822"/>
                </a:cubicBezTo>
                <a:cubicBezTo>
                  <a:pt x="283391" y="180804"/>
                  <a:pt x="285044" y="189755"/>
                  <a:pt x="287866" y="198222"/>
                </a:cubicBezTo>
                <a:cubicBezTo>
                  <a:pt x="299155" y="192577"/>
                  <a:pt x="310774" y="187550"/>
                  <a:pt x="321733" y="181288"/>
                </a:cubicBezTo>
                <a:cubicBezTo>
                  <a:pt x="330568" y="176239"/>
                  <a:pt x="338032" y="168906"/>
                  <a:pt x="347133" y="164355"/>
                </a:cubicBezTo>
                <a:cubicBezTo>
                  <a:pt x="355115" y="160364"/>
                  <a:pt x="364066" y="158710"/>
                  <a:pt x="372533" y="155888"/>
                </a:cubicBezTo>
                <a:cubicBezTo>
                  <a:pt x="391259" y="137162"/>
                  <a:pt x="399757" y="125343"/>
                  <a:pt x="423333" y="113555"/>
                </a:cubicBezTo>
                <a:cubicBezTo>
                  <a:pt x="431315" y="109564"/>
                  <a:pt x="440266" y="107910"/>
                  <a:pt x="448733" y="105088"/>
                </a:cubicBezTo>
                <a:cubicBezTo>
                  <a:pt x="454377" y="96621"/>
                  <a:pt x="456218" y="83467"/>
                  <a:pt x="465666" y="79688"/>
                </a:cubicBezTo>
                <a:cubicBezTo>
                  <a:pt x="479564" y="74129"/>
                  <a:pt x="491593" y="88682"/>
                  <a:pt x="499533" y="96622"/>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9" name="Freeform 38"/>
          <p:cNvSpPr/>
          <p:nvPr/>
        </p:nvSpPr>
        <p:spPr>
          <a:xfrm>
            <a:off x="7333239" y="3505200"/>
            <a:ext cx="307325" cy="186267"/>
          </a:xfrm>
          <a:custGeom>
            <a:avLst/>
            <a:gdLst>
              <a:gd name="connsiteX0" fmla="*/ 307325 w 307325"/>
              <a:gd name="connsiteY0" fmla="*/ 93133 h 186267"/>
              <a:gd name="connsiteX1" fmla="*/ 281925 w 307325"/>
              <a:gd name="connsiteY1" fmla="*/ 42333 h 186267"/>
              <a:gd name="connsiteX2" fmla="*/ 256525 w 307325"/>
              <a:gd name="connsiteY2" fmla="*/ 33867 h 186267"/>
              <a:gd name="connsiteX3" fmla="*/ 214191 w 307325"/>
              <a:gd name="connsiteY3" fmla="*/ 42333 h 186267"/>
              <a:gd name="connsiteX4" fmla="*/ 197258 w 307325"/>
              <a:gd name="connsiteY4" fmla="*/ 93133 h 186267"/>
              <a:gd name="connsiteX5" fmla="*/ 180325 w 307325"/>
              <a:gd name="connsiteY5" fmla="*/ 135467 h 186267"/>
              <a:gd name="connsiteX6" fmla="*/ 171858 w 307325"/>
              <a:gd name="connsiteY6" fmla="*/ 169333 h 186267"/>
              <a:gd name="connsiteX7" fmla="*/ 154925 w 307325"/>
              <a:gd name="connsiteY7" fmla="*/ 186267 h 186267"/>
              <a:gd name="connsiteX8" fmla="*/ 137991 w 307325"/>
              <a:gd name="connsiteY8" fmla="*/ 160867 h 186267"/>
              <a:gd name="connsiteX9" fmla="*/ 121058 w 307325"/>
              <a:gd name="connsiteY9" fmla="*/ 110067 h 186267"/>
              <a:gd name="connsiteX10" fmla="*/ 104125 w 307325"/>
              <a:gd name="connsiteY10" fmla="*/ 59267 h 186267"/>
              <a:gd name="connsiteX11" fmla="*/ 95658 w 307325"/>
              <a:gd name="connsiteY11" fmla="*/ 33867 h 186267"/>
              <a:gd name="connsiteX12" fmla="*/ 87191 w 307325"/>
              <a:gd name="connsiteY12" fmla="*/ 8467 h 186267"/>
              <a:gd name="connsiteX13" fmla="*/ 61791 w 307325"/>
              <a:gd name="connsiteY13" fmla="*/ 0 h 186267"/>
              <a:gd name="connsiteX14" fmla="*/ 19458 w 307325"/>
              <a:gd name="connsiteY14" fmla="*/ 50800 h 186267"/>
              <a:gd name="connsiteX15" fmla="*/ 2525 w 307325"/>
              <a:gd name="connsiteY15" fmla="*/ 84667 h 1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325" h="186267">
                <a:moveTo>
                  <a:pt x="307325" y="93133"/>
                </a:moveTo>
                <a:cubicBezTo>
                  <a:pt x="301748" y="76402"/>
                  <a:pt x="296845" y="54269"/>
                  <a:pt x="281925" y="42333"/>
                </a:cubicBezTo>
                <a:cubicBezTo>
                  <a:pt x="274956" y="36758"/>
                  <a:pt x="264992" y="36689"/>
                  <a:pt x="256525" y="33867"/>
                </a:cubicBezTo>
                <a:cubicBezTo>
                  <a:pt x="242414" y="36689"/>
                  <a:pt x="224367" y="32157"/>
                  <a:pt x="214191" y="42333"/>
                </a:cubicBezTo>
                <a:cubicBezTo>
                  <a:pt x="201570" y="54954"/>
                  <a:pt x="203887" y="76560"/>
                  <a:pt x="197258" y="93133"/>
                </a:cubicBezTo>
                <a:cubicBezTo>
                  <a:pt x="191614" y="107244"/>
                  <a:pt x="185131" y="121049"/>
                  <a:pt x="180325" y="135467"/>
                </a:cubicBezTo>
                <a:cubicBezTo>
                  <a:pt x="176645" y="146506"/>
                  <a:pt x="177062" y="158925"/>
                  <a:pt x="171858" y="169333"/>
                </a:cubicBezTo>
                <a:cubicBezTo>
                  <a:pt x="168288" y="176473"/>
                  <a:pt x="160569" y="180622"/>
                  <a:pt x="154925" y="186267"/>
                </a:cubicBezTo>
                <a:cubicBezTo>
                  <a:pt x="149280" y="177800"/>
                  <a:pt x="142124" y="170166"/>
                  <a:pt x="137991" y="160867"/>
                </a:cubicBezTo>
                <a:cubicBezTo>
                  <a:pt x="130742" y="144556"/>
                  <a:pt x="126702" y="127000"/>
                  <a:pt x="121058" y="110067"/>
                </a:cubicBezTo>
                <a:lnTo>
                  <a:pt x="104125" y="59267"/>
                </a:lnTo>
                <a:lnTo>
                  <a:pt x="95658" y="33867"/>
                </a:lnTo>
                <a:cubicBezTo>
                  <a:pt x="92836" y="25400"/>
                  <a:pt x="95658" y="11289"/>
                  <a:pt x="87191" y="8467"/>
                </a:cubicBezTo>
                <a:lnTo>
                  <a:pt x="61791" y="0"/>
                </a:lnTo>
                <a:cubicBezTo>
                  <a:pt x="43065" y="18726"/>
                  <a:pt x="31246" y="27224"/>
                  <a:pt x="19458" y="50800"/>
                </a:cubicBezTo>
                <a:cubicBezTo>
                  <a:pt x="0" y="89717"/>
                  <a:pt x="21652" y="65537"/>
                  <a:pt x="2525" y="84667"/>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0" name="Freeform 39"/>
          <p:cNvSpPr/>
          <p:nvPr/>
        </p:nvSpPr>
        <p:spPr>
          <a:xfrm>
            <a:off x="7884368" y="3717032"/>
            <a:ext cx="585268" cy="161325"/>
          </a:xfrm>
          <a:custGeom>
            <a:avLst/>
            <a:gdLst>
              <a:gd name="connsiteX0" fmla="*/ 575733 w 585268"/>
              <a:gd name="connsiteY0" fmla="*/ 143933 h 161325"/>
              <a:gd name="connsiteX1" fmla="*/ 524933 w 585268"/>
              <a:gd name="connsiteY1" fmla="*/ 76200 h 161325"/>
              <a:gd name="connsiteX2" fmla="*/ 491066 w 585268"/>
              <a:gd name="connsiteY2" fmla="*/ 33867 h 161325"/>
              <a:gd name="connsiteX3" fmla="*/ 465666 w 585268"/>
              <a:gd name="connsiteY3" fmla="*/ 25400 h 161325"/>
              <a:gd name="connsiteX4" fmla="*/ 431800 w 585268"/>
              <a:gd name="connsiteY4" fmla="*/ 33867 h 161325"/>
              <a:gd name="connsiteX5" fmla="*/ 372533 w 585268"/>
              <a:gd name="connsiteY5" fmla="*/ 76200 h 161325"/>
              <a:gd name="connsiteX6" fmla="*/ 330200 w 585268"/>
              <a:gd name="connsiteY6" fmla="*/ 110067 h 161325"/>
              <a:gd name="connsiteX7" fmla="*/ 321733 w 585268"/>
              <a:gd name="connsiteY7" fmla="*/ 135467 h 161325"/>
              <a:gd name="connsiteX8" fmla="*/ 296333 w 585268"/>
              <a:gd name="connsiteY8" fmla="*/ 143933 h 161325"/>
              <a:gd name="connsiteX9" fmla="*/ 270933 w 585268"/>
              <a:gd name="connsiteY9" fmla="*/ 160867 h 161325"/>
              <a:gd name="connsiteX10" fmla="*/ 211666 w 585268"/>
              <a:gd name="connsiteY10" fmla="*/ 152400 h 161325"/>
              <a:gd name="connsiteX11" fmla="*/ 203200 w 585268"/>
              <a:gd name="connsiteY11" fmla="*/ 127000 h 161325"/>
              <a:gd name="connsiteX12" fmla="*/ 186266 w 585268"/>
              <a:gd name="connsiteY12" fmla="*/ 110067 h 161325"/>
              <a:gd name="connsiteX13" fmla="*/ 177800 w 585268"/>
              <a:gd name="connsiteY13" fmla="*/ 84667 h 161325"/>
              <a:gd name="connsiteX14" fmla="*/ 169333 w 585268"/>
              <a:gd name="connsiteY14" fmla="*/ 50800 h 161325"/>
              <a:gd name="connsiteX15" fmla="*/ 152400 w 585268"/>
              <a:gd name="connsiteY15" fmla="*/ 0 h 161325"/>
              <a:gd name="connsiteX16" fmla="*/ 67733 w 585268"/>
              <a:gd name="connsiteY16" fmla="*/ 16933 h 161325"/>
              <a:gd name="connsiteX17" fmla="*/ 42333 w 585268"/>
              <a:gd name="connsiteY17" fmla="*/ 25400 h 161325"/>
              <a:gd name="connsiteX18" fmla="*/ 25400 w 585268"/>
              <a:gd name="connsiteY18" fmla="*/ 76200 h 161325"/>
              <a:gd name="connsiteX19" fmla="*/ 16933 w 585268"/>
              <a:gd name="connsiteY19" fmla="*/ 101600 h 161325"/>
              <a:gd name="connsiteX20" fmla="*/ 0 w 585268"/>
              <a:gd name="connsiteY20" fmla="*/ 127000 h 16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268" h="161325">
                <a:moveTo>
                  <a:pt x="575733" y="143933"/>
                </a:moveTo>
                <a:cubicBezTo>
                  <a:pt x="537452" y="86510"/>
                  <a:pt x="585268" y="156646"/>
                  <a:pt x="524933" y="76200"/>
                </a:cubicBezTo>
                <a:cubicBezTo>
                  <a:pt x="515492" y="63612"/>
                  <a:pt x="505845" y="42734"/>
                  <a:pt x="491066" y="33867"/>
                </a:cubicBezTo>
                <a:cubicBezTo>
                  <a:pt x="483413" y="29275"/>
                  <a:pt x="474133" y="28222"/>
                  <a:pt x="465666" y="25400"/>
                </a:cubicBezTo>
                <a:cubicBezTo>
                  <a:pt x="454377" y="28222"/>
                  <a:pt x="442495" y="29283"/>
                  <a:pt x="431800" y="33867"/>
                </a:cubicBezTo>
                <a:cubicBezTo>
                  <a:pt x="421822" y="38143"/>
                  <a:pt x="376871" y="73101"/>
                  <a:pt x="372533" y="76200"/>
                </a:cubicBezTo>
                <a:cubicBezTo>
                  <a:pt x="335152" y="102901"/>
                  <a:pt x="358517" y="81749"/>
                  <a:pt x="330200" y="110067"/>
                </a:cubicBezTo>
                <a:cubicBezTo>
                  <a:pt x="327378" y="118534"/>
                  <a:pt x="328044" y="129156"/>
                  <a:pt x="321733" y="135467"/>
                </a:cubicBezTo>
                <a:cubicBezTo>
                  <a:pt x="315422" y="141778"/>
                  <a:pt x="304315" y="139942"/>
                  <a:pt x="296333" y="143933"/>
                </a:cubicBezTo>
                <a:cubicBezTo>
                  <a:pt x="287231" y="148484"/>
                  <a:pt x="279400" y="155222"/>
                  <a:pt x="270933" y="160867"/>
                </a:cubicBezTo>
                <a:cubicBezTo>
                  <a:pt x="251177" y="158045"/>
                  <a:pt x="229515" y="161325"/>
                  <a:pt x="211666" y="152400"/>
                </a:cubicBezTo>
                <a:cubicBezTo>
                  <a:pt x="203684" y="148409"/>
                  <a:pt x="207792" y="134653"/>
                  <a:pt x="203200" y="127000"/>
                </a:cubicBezTo>
                <a:cubicBezTo>
                  <a:pt x="199093" y="120155"/>
                  <a:pt x="191911" y="115711"/>
                  <a:pt x="186266" y="110067"/>
                </a:cubicBezTo>
                <a:cubicBezTo>
                  <a:pt x="183444" y="101600"/>
                  <a:pt x="180252" y="93248"/>
                  <a:pt x="177800" y="84667"/>
                </a:cubicBezTo>
                <a:cubicBezTo>
                  <a:pt x="174603" y="73478"/>
                  <a:pt x="172677" y="61946"/>
                  <a:pt x="169333" y="50800"/>
                </a:cubicBezTo>
                <a:cubicBezTo>
                  <a:pt x="164204" y="33703"/>
                  <a:pt x="152400" y="0"/>
                  <a:pt x="152400" y="0"/>
                </a:cubicBezTo>
                <a:cubicBezTo>
                  <a:pt x="124178" y="5644"/>
                  <a:pt x="95777" y="10461"/>
                  <a:pt x="67733" y="16933"/>
                </a:cubicBezTo>
                <a:cubicBezTo>
                  <a:pt x="59037" y="18940"/>
                  <a:pt x="47520" y="18138"/>
                  <a:pt x="42333" y="25400"/>
                </a:cubicBezTo>
                <a:cubicBezTo>
                  <a:pt x="31958" y="39925"/>
                  <a:pt x="31044" y="59267"/>
                  <a:pt x="25400" y="76200"/>
                </a:cubicBezTo>
                <a:lnTo>
                  <a:pt x="16933" y="101600"/>
                </a:lnTo>
                <a:cubicBezTo>
                  <a:pt x="7574" y="129677"/>
                  <a:pt x="17391" y="127000"/>
                  <a:pt x="0" y="12700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1" name="Freeform 40"/>
          <p:cNvSpPr/>
          <p:nvPr/>
        </p:nvSpPr>
        <p:spPr>
          <a:xfrm>
            <a:off x="8244408" y="3429000"/>
            <a:ext cx="491066" cy="194734"/>
          </a:xfrm>
          <a:custGeom>
            <a:avLst/>
            <a:gdLst>
              <a:gd name="connsiteX0" fmla="*/ 491066 w 491066"/>
              <a:gd name="connsiteY0" fmla="*/ 127000 h 194734"/>
              <a:gd name="connsiteX1" fmla="*/ 465666 w 491066"/>
              <a:gd name="connsiteY1" fmla="*/ 110067 h 194734"/>
              <a:gd name="connsiteX2" fmla="*/ 389466 w 491066"/>
              <a:gd name="connsiteY2" fmla="*/ 25400 h 194734"/>
              <a:gd name="connsiteX3" fmla="*/ 364066 w 491066"/>
              <a:gd name="connsiteY3" fmla="*/ 33867 h 194734"/>
              <a:gd name="connsiteX4" fmla="*/ 321733 w 491066"/>
              <a:gd name="connsiteY4" fmla="*/ 67734 h 194734"/>
              <a:gd name="connsiteX5" fmla="*/ 304800 w 491066"/>
              <a:gd name="connsiteY5" fmla="*/ 93134 h 194734"/>
              <a:gd name="connsiteX6" fmla="*/ 279400 w 491066"/>
              <a:gd name="connsiteY6" fmla="*/ 177800 h 194734"/>
              <a:gd name="connsiteX7" fmla="*/ 262466 w 491066"/>
              <a:gd name="connsiteY7" fmla="*/ 194734 h 194734"/>
              <a:gd name="connsiteX8" fmla="*/ 237066 w 491066"/>
              <a:gd name="connsiteY8" fmla="*/ 177800 h 194734"/>
              <a:gd name="connsiteX9" fmla="*/ 194733 w 491066"/>
              <a:gd name="connsiteY9" fmla="*/ 127000 h 194734"/>
              <a:gd name="connsiteX10" fmla="*/ 186266 w 491066"/>
              <a:gd name="connsiteY10" fmla="*/ 101600 h 194734"/>
              <a:gd name="connsiteX11" fmla="*/ 169333 w 491066"/>
              <a:gd name="connsiteY11" fmla="*/ 67734 h 194734"/>
              <a:gd name="connsiteX12" fmla="*/ 135466 w 491066"/>
              <a:gd name="connsiteY12" fmla="*/ 0 h 194734"/>
              <a:gd name="connsiteX13" fmla="*/ 110066 w 491066"/>
              <a:gd name="connsiteY13" fmla="*/ 8467 h 194734"/>
              <a:gd name="connsiteX14" fmla="*/ 59266 w 491066"/>
              <a:gd name="connsiteY14" fmla="*/ 42334 h 194734"/>
              <a:gd name="connsiteX15" fmla="*/ 33866 w 491066"/>
              <a:gd name="connsiteY15" fmla="*/ 50800 h 194734"/>
              <a:gd name="connsiteX16" fmla="*/ 16933 w 491066"/>
              <a:gd name="connsiteY16" fmla="*/ 67734 h 194734"/>
              <a:gd name="connsiteX17" fmla="*/ 0 w 491066"/>
              <a:gd name="connsiteY17" fmla="*/ 118534 h 19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66" h="194734">
                <a:moveTo>
                  <a:pt x="491066" y="127000"/>
                </a:moveTo>
                <a:cubicBezTo>
                  <a:pt x="482599" y="121356"/>
                  <a:pt x="472110" y="117942"/>
                  <a:pt x="465666" y="110067"/>
                </a:cubicBezTo>
                <a:cubicBezTo>
                  <a:pt x="392493" y="20633"/>
                  <a:pt x="448920" y="45219"/>
                  <a:pt x="389466" y="25400"/>
                </a:cubicBezTo>
                <a:cubicBezTo>
                  <a:pt x="380999" y="28222"/>
                  <a:pt x="372048" y="29876"/>
                  <a:pt x="364066" y="33867"/>
                </a:cubicBezTo>
                <a:cubicBezTo>
                  <a:pt x="349395" y="41203"/>
                  <a:pt x="332234" y="54607"/>
                  <a:pt x="321733" y="67734"/>
                </a:cubicBezTo>
                <a:cubicBezTo>
                  <a:pt x="315376" y="75680"/>
                  <a:pt x="310444" y="84667"/>
                  <a:pt x="304800" y="93134"/>
                </a:cubicBezTo>
                <a:cubicBezTo>
                  <a:pt x="300963" y="108481"/>
                  <a:pt x="286269" y="170931"/>
                  <a:pt x="279400" y="177800"/>
                </a:cubicBezTo>
                <a:lnTo>
                  <a:pt x="262466" y="194734"/>
                </a:lnTo>
                <a:cubicBezTo>
                  <a:pt x="253999" y="189089"/>
                  <a:pt x="244883" y="184314"/>
                  <a:pt x="237066" y="177800"/>
                </a:cubicBezTo>
                <a:cubicBezTo>
                  <a:pt x="221015" y="164424"/>
                  <a:pt x="204248" y="146030"/>
                  <a:pt x="194733" y="127000"/>
                </a:cubicBezTo>
                <a:cubicBezTo>
                  <a:pt x="190742" y="119018"/>
                  <a:pt x="189782" y="109803"/>
                  <a:pt x="186266" y="101600"/>
                </a:cubicBezTo>
                <a:cubicBezTo>
                  <a:pt x="181294" y="89999"/>
                  <a:pt x="174020" y="79452"/>
                  <a:pt x="169333" y="67734"/>
                </a:cubicBezTo>
                <a:cubicBezTo>
                  <a:pt x="143390" y="2875"/>
                  <a:pt x="167922" y="32456"/>
                  <a:pt x="135466" y="0"/>
                </a:cubicBezTo>
                <a:cubicBezTo>
                  <a:pt x="126999" y="2822"/>
                  <a:pt x="117868" y="4133"/>
                  <a:pt x="110066" y="8467"/>
                </a:cubicBezTo>
                <a:cubicBezTo>
                  <a:pt x="92276" y="18351"/>
                  <a:pt x="78573" y="35899"/>
                  <a:pt x="59266" y="42334"/>
                </a:cubicBezTo>
                <a:lnTo>
                  <a:pt x="33866" y="50800"/>
                </a:lnTo>
                <a:cubicBezTo>
                  <a:pt x="28222" y="56445"/>
                  <a:pt x="20503" y="60594"/>
                  <a:pt x="16933" y="67734"/>
                </a:cubicBezTo>
                <a:cubicBezTo>
                  <a:pt x="8951" y="83699"/>
                  <a:pt x="0" y="118534"/>
                  <a:pt x="0" y="11853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2" name="Oval 41"/>
          <p:cNvSpPr/>
          <p:nvPr/>
        </p:nvSpPr>
        <p:spPr>
          <a:xfrm>
            <a:off x="8451209" y="3822924"/>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3" name="Oval 42"/>
          <p:cNvSpPr/>
          <p:nvPr/>
        </p:nvSpPr>
        <p:spPr>
          <a:xfrm>
            <a:off x="8718529" y="3518279"/>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4" name="Oval 43"/>
          <p:cNvSpPr/>
          <p:nvPr/>
        </p:nvSpPr>
        <p:spPr>
          <a:xfrm>
            <a:off x="7190576" y="378889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5" name="Oval 44"/>
          <p:cNvSpPr/>
          <p:nvPr/>
        </p:nvSpPr>
        <p:spPr>
          <a:xfrm>
            <a:off x="7622624" y="358601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6" name="Oval 45"/>
          <p:cNvSpPr/>
          <p:nvPr/>
        </p:nvSpPr>
        <p:spPr>
          <a:xfrm>
            <a:off x="7111457" y="3527296"/>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7" name="TextBox 46"/>
          <p:cNvSpPr txBox="1"/>
          <p:nvPr/>
        </p:nvSpPr>
        <p:spPr>
          <a:xfrm>
            <a:off x="6653121" y="2204864"/>
            <a:ext cx="2260848" cy="400110"/>
          </a:xfrm>
          <a:prstGeom prst="rect">
            <a:avLst/>
          </a:prstGeom>
          <a:noFill/>
        </p:spPr>
        <p:txBody>
          <a:bodyPr wrap="square" rtlCol="0">
            <a:spAutoFit/>
          </a:bodyPr>
          <a:lstStyle/>
          <a:p>
            <a:pPr algn="ctr"/>
            <a:r>
              <a:rPr lang="en-US" altLang="zh-TW" sz="2000" dirty="0" smtClean="0">
                <a:latin typeface="Gill Sans MT" pitchFamily="34" charset="0"/>
                <a:cs typeface="Times New Roman" pitchFamily="18" charset="0"/>
              </a:rPr>
              <a:t>Feature trajectories</a:t>
            </a:r>
            <a:endParaRPr lang="zh-TW" altLang="en-US" sz="2000" dirty="0">
              <a:latin typeface="Gill Sans MT" pitchFamily="34" charset="0"/>
              <a:cs typeface="Times New Roman" pitchFamily="18" charset="0"/>
            </a:endParaRPr>
          </a:p>
        </p:txBody>
      </p:sp>
      <p:sp>
        <p:nvSpPr>
          <p:cNvPr id="48" name="TextBox 47"/>
          <p:cNvSpPr txBox="1"/>
          <p:nvPr/>
        </p:nvSpPr>
        <p:spPr>
          <a:xfrm>
            <a:off x="6653121" y="4077072"/>
            <a:ext cx="2260848" cy="400110"/>
          </a:xfrm>
          <a:prstGeom prst="rect">
            <a:avLst/>
          </a:prstGeom>
          <a:noFill/>
        </p:spPr>
        <p:txBody>
          <a:bodyPr wrap="square" rtlCol="0">
            <a:spAutoFit/>
          </a:bodyPr>
          <a:lstStyle/>
          <a:p>
            <a:pPr algn="ctr"/>
            <a:r>
              <a:rPr lang="en-US" altLang="zh-TW" sz="2000" dirty="0" smtClean="0">
                <a:solidFill>
                  <a:schemeClr val="bg1">
                    <a:lumMod val="85000"/>
                  </a:schemeClr>
                </a:solidFill>
                <a:latin typeface="Gill Sans MT" pitchFamily="34" charset="0"/>
                <a:cs typeface="Times New Roman" pitchFamily="18" charset="0"/>
              </a:rPr>
              <a:t>Joint optimization</a:t>
            </a:r>
            <a:endParaRPr lang="zh-TW" altLang="en-US" sz="2000" dirty="0">
              <a:solidFill>
                <a:schemeClr val="bg1">
                  <a:lumMod val="85000"/>
                </a:schemeClr>
              </a:solidFill>
              <a:latin typeface="Gill Sans MT" pitchFamily="34" charset="0"/>
              <a:cs typeface="Times New Roman" pitchFamily="18" charset="0"/>
            </a:endParaRPr>
          </a:p>
        </p:txBody>
      </p:sp>
      <p:sp>
        <p:nvSpPr>
          <p:cNvPr id="86" name="燕尾形向右箭號 85"/>
          <p:cNvSpPr/>
          <p:nvPr/>
        </p:nvSpPr>
        <p:spPr>
          <a:xfrm rot="5400000">
            <a:off x="7433411" y="2439100"/>
            <a:ext cx="591007" cy="742956"/>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endParaRPr lang="en-US" altLang="zh-TW" b="1" dirty="0">
              <a:solidFill>
                <a:srgbClr val="000000"/>
              </a:solidFill>
              <a:latin typeface="Gill Sans MT" pitchFamily="34" charset="0"/>
              <a:cs typeface="Tahoma" pitchFamily="-112" charset="0"/>
              <a:sym typeface="Tahoma" pitchFamily="-112" charset="0"/>
            </a:endParaRPr>
          </a:p>
        </p:txBody>
      </p:sp>
      <p:sp>
        <p:nvSpPr>
          <p:cNvPr id="87" name="燕尾形向右箭號 86"/>
          <p:cNvSpPr/>
          <p:nvPr/>
        </p:nvSpPr>
        <p:spPr>
          <a:xfrm rot="5400000">
            <a:off x="7488041" y="4346195"/>
            <a:ext cx="591007" cy="742956"/>
          </a:xfrm>
          <a:prstGeom prst="notchedRightArrow">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endParaRPr lang="en-US" altLang="zh-TW" b="1" dirty="0">
              <a:solidFill>
                <a:srgbClr val="000000"/>
              </a:solidFill>
              <a:latin typeface="Gill Sans MT" pitchFamily="34" charset="0"/>
              <a:cs typeface="Tahoma" pitchFamily="-112" charset="0"/>
              <a:sym typeface="Tahoma" pitchFamily="-112" charset="0"/>
            </a:endParaRPr>
          </a:p>
        </p:txBody>
      </p:sp>
    </p:spTree>
    <p:extLst>
      <p:ext uri="{BB962C8B-B14F-4D97-AF65-F5344CB8AC3E}">
        <p14:creationId xmlns:p14="http://schemas.microsoft.com/office/powerpoint/2010/main" xmlns="" val="1524527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Joint optimization</a:t>
            </a:r>
            <a:endParaRPr lang="zh-TW" altLang="en-US" dirty="0"/>
          </a:p>
        </p:txBody>
      </p:sp>
      <p:sp>
        <p:nvSpPr>
          <p:cNvPr id="3" name="內容版面配置區 2"/>
          <p:cNvSpPr>
            <a:spLocks noGrp="1"/>
          </p:cNvSpPr>
          <p:nvPr>
            <p:ph idx="1"/>
          </p:nvPr>
        </p:nvSpPr>
        <p:spPr>
          <a:xfrm>
            <a:off x="457200" y="1071546"/>
            <a:ext cx="6059016" cy="5500726"/>
          </a:xfrm>
        </p:spPr>
        <p:txBody>
          <a:bodyPr/>
          <a:lstStyle/>
          <a:p>
            <a:r>
              <a:rPr lang="en-US" altLang="zh-TW" dirty="0"/>
              <a:t>P</a:t>
            </a:r>
            <a:r>
              <a:rPr lang="en-US" altLang="zh-TW" dirty="0" smtClean="0"/>
              <a:t>erform the optimization jointly for two views.</a:t>
            </a:r>
          </a:p>
          <a:p>
            <a:r>
              <a:rPr lang="en-US" altLang="zh-TW" dirty="0"/>
              <a:t>I</a:t>
            </a:r>
            <a:r>
              <a:rPr lang="en-US" altLang="zh-TW" dirty="0" smtClean="0"/>
              <a:t>ncorporate stereoscopic constraints (</a:t>
            </a:r>
            <a:r>
              <a:rPr lang="en-US" altLang="zh-TW" b="1" dirty="0" smtClean="0">
                <a:solidFill>
                  <a:srgbClr val="FF0000"/>
                </a:solidFill>
              </a:rPr>
              <a:t>Principle 1</a:t>
            </a:r>
            <a:r>
              <a:rPr lang="en-US" altLang="zh-TW" dirty="0" smtClean="0"/>
              <a:t>).</a:t>
            </a:r>
            <a:endParaRPr lang="zh-TW" altLang="en-US" dirty="0"/>
          </a:p>
        </p:txBody>
      </p:sp>
      <p:pic>
        <p:nvPicPr>
          <p:cNvPr id="51" name="Content Placeholder 4" descr="csiegirl_0175_l.jpg"/>
          <p:cNvPicPr>
            <a:picLocks noChangeAspect="1"/>
          </p:cNvPicPr>
          <p:nvPr/>
        </p:nvPicPr>
        <p:blipFill>
          <a:blip r:embed="rId3" cstate="print">
            <a:duotone>
              <a:schemeClr val="bg2">
                <a:shade val="45000"/>
                <a:satMod val="135000"/>
              </a:schemeClr>
              <a:prstClr val="white"/>
            </a:duotone>
          </a:blip>
          <a:stretch>
            <a:fillRect/>
          </a:stretch>
        </p:blipFill>
        <p:spPr>
          <a:xfrm>
            <a:off x="6653121" y="1345173"/>
            <a:ext cx="1013260" cy="789554"/>
          </a:xfrm>
          <a:prstGeom prst="rect">
            <a:avLst/>
          </a:prstGeom>
          <a:ln>
            <a:noFill/>
          </a:ln>
          <a:effectLst>
            <a:outerShdw blurRad="190500" algn="tl" rotWithShape="0">
              <a:srgbClr val="000000">
                <a:alpha val="70000"/>
              </a:srgbClr>
            </a:outerShdw>
          </a:effectLst>
        </p:spPr>
      </p:pic>
      <p:pic>
        <p:nvPicPr>
          <p:cNvPr id="52" name="Content Placeholder 4" descr="csiegirl_0175_r.jpg"/>
          <p:cNvPicPr>
            <a:picLocks noChangeAspect="1"/>
          </p:cNvPicPr>
          <p:nvPr/>
        </p:nvPicPr>
        <p:blipFill>
          <a:blip r:embed="rId4" cstate="print">
            <a:duotone>
              <a:schemeClr val="bg2">
                <a:shade val="45000"/>
                <a:satMod val="135000"/>
              </a:schemeClr>
              <a:prstClr val="white"/>
            </a:duotone>
          </a:blip>
          <a:stretch>
            <a:fillRect/>
          </a:stretch>
        </p:blipFill>
        <p:spPr>
          <a:xfrm>
            <a:off x="7812360" y="1351449"/>
            <a:ext cx="1013260" cy="789554"/>
          </a:xfrm>
          <a:prstGeom prst="rect">
            <a:avLst/>
          </a:prstGeom>
          <a:ln>
            <a:noFill/>
          </a:ln>
          <a:effectLst>
            <a:outerShdw blurRad="190500" algn="tl" rotWithShape="0">
              <a:srgbClr val="000000">
                <a:alpha val="70000"/>
              </a:srgbClr>
            </a:outerShdw>
          </a:effectLst>
        </p:spPr>
      </p:pic>
      <p:pic>
        <p:nvPicPr>
          <p:cNvPr id="53" name="Content Placeholder 4" descr="csiegirl_0175_l.jpg"/>
          <p:cNvPicPr>
            <a:picLocks noChangeAspect="1"/>
          </p:cNvPicPr>
          <p:nvPr/>
        </p:nvPicPr>
        <p:blipFill>
          <a:blip r:embed="rId3" cstate="print">
            <a:duotone>
              <a:schemeClr val="bg2">
                <a:shade val="45000"/>
                <a:satMod val="135000"/>
              </a:schemeClr>
              <a:prstClr val="white"/>
            </a:duotone>
          </a:blip>
          <a:stretch>
            <a:fillRect/>
          </a:stretch>
        </p:blipFill>
        <p:spPr>
          <a:xfrm>
            <a:off x="6653121" y="3140968"/>
            <a:ext cx="1013260" cy="789554"/>
          </a:xfrm>
          <a:prstGeom prst="rect">
            <a:avLst/>
          </a:prstGeom>
          <a:ln>
            <a:noFill/>
          </a:ln>
          <a:effectLst>
            <a:outerShdw blurRad="190500" algn="tl" rotWithShape="0">
              <a:srgbClr val="000000">
                <a:alpha val="70000"/>
              </a:srgbClr>
            </a:outerShdw>
          </a:effectLst>
        </p:spPr>
      </p:pic>
      <p:pic>
        <p:nvPicPr>
          <p:cNvPr id="54" name="Content Placeholder 4" descr="csiegirl_0175_r.jpg"/>
          <p:cNvPicPr>
            <a:picLocks noChangeAspect="1"/>
          </p:cNvPicPr>
          <p:nvPr/>
        </p:nvPicPr>
        <p:blipFill>
          <a:blip r:embed="rId4" cstate="print">
            <a:duotone>
              <a:schemeClr val="bg2">
                <a:shade val="45000"/>
                <a:satMod val="135000"/>
              </a:schemeClr>
              <a:prstClr val="white"/>
            </a:duotone>
          </a:blip>
          <a:stretch>
            <a:fillRect/>
          </a:stretch>
        </p:blipFill>
        <p:spPr>
          <a:xfrm>
            <a:off x="7812360" y="3147244"/>
            <a:ext cx="1013260" cy="789554"/>
          </a:xfrm>
          <a:prstGeom prst="rect">
            <a:avLst/>
          </a:prstGeom>
          <a:ln>
            <a:noFill/>
          </a:ln>
          <a:effectLst>
            <a:outerShdw blurRad="190500" algn="tl" rotWithShape="0">
              <a:srgbClr val="000000">
                <a:alpha val="70000"/>
              </a:srgbClr>
            </a:outerShdw>
          </a:effectLst>
        </p:spPr>
      </p:pic>
      <p:sp>
        <p:nvSpPr>
          <p:cNvPr id="55" name="Freeform 44"/>
          <p:cNvSpPr/>
          <p:nvPr/>
        </p:nvSpPr>
        <p:spPr>
          <a:xfrm>
            <a:off x="6683113" y="3212976"/>
            <a:ext cx="356336" cy="216172"/>
          </a:xfrm>
          <a:custGeom>
            <a:avLst/>
            <a:gdLst>
              <a:gd name="connsiteX0" fmla="*/ 648294 w 648294"/>
              <a:gd name="connsiteY0" fmla="*/ 233083 h 233083"/>
              <a:gd name="connsiteX1" fmla="*/ 585541 w 648294"/>
              <a:gd name="connsiteY1" fmla="*/ 116541 h 233083"/>
              <a:gd name="connsiteX2" fmla="*/ 558647 w 648294"/>
              <a:gd name="connsiteY2" fmla="*/ 107577 h 233083"/>
              <a:gd name="connsiteX3" fmla="*/ 379353 w 648294"/>
              <a:gd name="connsiteY3" fmla="*/ 116541 h 233083"/>
              <a:gd name="connsiteX4" fmla="*/ 316600 w 648294"/>
              <a:gd name="connsiteY4" fmla="*/ 152400 h 233083"/>
              <a:gd name="connsiteX5" fmla="*/ 298670 w 648294"/>
              <a:gd name="connsiteY5" fmla="*/ 170330 h 233083"/>
              <a:gd name="connsiteX6" fmla="*/ 244882 w 648294"/>
              <a:gd name="connsiteY6" fmla="*/ 188259 h 233083"/>
              <a:gd name="connsiteX7" fmla="*/ 217988 w 648294"/>
              <a:gd name="connsiteY7" fmla="*/ 197224 h 233083"/>
              <a:gd name="connsiteX8" fmla="*/ 191094 w 648294"/>
              <a:gd name="connsiteY8" fmla="*/ 206188 h 233083"/>
              <a:gd name="connsiteX9" fmla="*/ 110412 w 648294"/>
              <a:gd name="connsiteY9" fmla="*/ 188259 h 233083"/>
              <a:gd name="connsiteX10" fmla="*/ 74553 w 648294"/>
              <a:gd name="connsiteY10" fmla="*/ 152400 h 233083"/>
              <a:gd name="connsiteX11" fmla="*/ 56623 w 648294"/>
              <a:gd name="connsiteY11" fmla="*/ 98612 h 233083"/>
              <a:gd name="connsiteX12" fmla="*/ 47659 w 648294"/>
              <a:gd name="connsiteY12" fmla="*/ 35859 h 233083"/>
              <a:gd name="connsiteX13" fmla="*/ 29729 w 648294"/>
              <a:gd name="connsiteY13" fmla="*/ 17930 h 233083"/>
              <a:gd name="connsiteX14" fmla="*/ 2835 w 648294"/>
              <a:gd name="connsiteY14" fmla="*/ 0 h 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294" h="233083">
                <a:moveTo>
                  <a:pt x="648294" y="233083"/>
                </a:moveTo>
                <a:cubicBezTo>
                  <a:pt x="639494" y="206682"/>
                  <a:pt x="627469" y="130516"/>
                  <a:pt x="585541" y="116541"/>
                </a:cubicBezTo>
                <a:lnTo>
                  <a:pt x="558647" y="107577"/>
                </a:lnTo>
                <a:cubicBezTo>
                  <a:pt x="498882" y="110565"/>
                  <a:pt x="438730" y="109119"/>
                  <a:pt x="379353" y="116541"/>
                </a:cubicBezTo>
                <a:cubicBezTo>
                  <a:pt x="368448" y="117904"/>
                  <a:pt x="326726" y="144299"/>
                  <a:pt x="316600" y="152400"/>
                </a:cubicBezTo>
                <a:cubicBezTo>
                  <a:pt x="310000" y="157680"/>
                  <a:pt x="306230" y="166550"/>
                  <a:pt x="298670" y="170330"/>
                </a:cubicBezTo>
                <a:cubicBezTo>
                  <a:pt x="281766" y="178782"/>
                  <a:pt x="262811" y="182283"/>
                  <a:pt x="244882" y="188259"/>
                </a:cubicBezTo>
                <a:lnTo>
                  <a:pt x="217988" y="197224"/>
                </a:lnTo>
                <a:lnTo>
                  <a:pt x="191094" y="206188"/>
                </a:lnTo>
                <a:cubicBezTo>
                  <a:pt x="187043" y="205513"/>
                  <a:pt x="123847" y="197855"/>
                  <a:pt x="110412" y="188259"/>
                </a:cubicBezTo>
                <a:cubicBezTo>
                  <a:pt x="96657" y="178434"/>
                  <a:pt x="74553" y="152400"/>
                  <a:pt x="74553" y="152400"/>
                </a:cubicBezTo>
                <a:cubicBezTo>
                  <a:pt x="68576" y="134471"/>
                  <a:pt x="59296" y="117321"/>
                  <a:pt x="56623" y="98612"/>
                </a:cubicBezTo>
                <a:cubicBezTo>
                  <a:pt x="53635" y="77694"/>
                  <a:pt x="54341" y="55905"/>
                  <a:pt x="47659" y="35859"/>
                </a:cubicBezTo>
                <a:cubicBezTo>
                  <a:pt x="44986" y="27841"/>
                  <a:pt x="36977" y="22278"/>
                  <a:pt x="29729" y="17930"/>
                </a:cubicBezTo>
                <a:cubicBezTo>
                  <a:pt x="0" y="93"/>
                  <a:pt x="2835" y="20921"/>
                  <a:pt x="2835"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56" name="Oval 45"/>
          <p:cNvSpPr/>
          <p:nvPr/>
        </p:nvSpPr>
        <p:spPr>
          <a:xfrm>
            <a:off x="7039449" y="337837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57" name="Freeform 46"/>
          <p:cNvSpPr/>
          <p:nvPr/>
        </p:nvSpPr>
        <p:spPr>
          <a:xfrm>
            <a:off x="7826178" y="3464663"/>
            <a:ext cx="418230" cy="269092"/>
          </a:xfrm>
          <a:custGeom>
            <a:avLst/>
            <a:gdLst>
              <a:gd name="connsiteX0" fmla="*/ 753035 w 760898"/>
              <a:gd name="connsiteY0" fmla="*/ 237308 h 253033"/>
              <a:gd name="connsiteX1" fmla="*/ 726141 w 760898"/>
              <a:gd name="connsiteY1" fmla="*/ 183520 h 253033"/>
              <a:gd name="connsiteX2" fmla="*/ 699247 w 760898"/>
              <a:gd name="connsiteY2" fmla="*/ 129732 h 253033"/>
              <a:gd name="connsiteX3" fmla="*/ 645458 w 760898"/>
              <a:gd name="connsiteY3" fmla="*/ 111802 h 253033"/>
              <a:gd name="connsiteX4" fmla="*/ 618564 w 760898"/>
              <a:gd name="connsiteY4" fmla="*/ 102838 h 253033"/>
              <a:gd name="connsiteX5" fmla="*/ 421341 w 760898"/>
              <a:gd name="connsiteY5" fmla="*/ 111802 h 253033"/>
              <a:gd name="connsiteX6" fmla="*/ 331694 w 760898"/>
              <a:gd name="connsiteY6" fmla="*/ 138697 h 253033"/>
              <a:gd name="connsiteX7" fmla="*/ 304800 w 760898"/>
              <a:gd name="connsiteY7" fmla="*/ 147661 h 253033"/>
              <a:gd name="connsiteX8" fmla="*/ 286870 w 760898"/>
              <a:gd name="connsiteY8" fmla="*/ 165591 h 253033"/>
              <a:gd name="connsiteX9" fmla="*/ 259976 w 760898"/>
              <a:gd name="connsiteY9" fmla="*/ 174555 h 253033"/>
              <a:gd name="connsiteX10" fmla="*/ 98611 w 760898"/>
              <a:gd name="connsiteY10" fmla="*/ 165591 h 253033"/>
              <a:gd name="connsiteX11" fmla="*/ 80682 w 760898"/>
              <a:gd name="connsiteY11" fmla="*/ 147661 h 253033"/>
              <a:gd name="connsiteX12" fmla="*/ 53788 w 760898"/>
              <a:gd name="connsiteY12" fmla="*/ 129732 h 253033"/>
              <a:gd name="connsiteX13" fmla="*/ 44823 w 760898"/>
              <a:gd name="connsiteY13" fmla="*/ 102838 h 253033"/>
              <a:gd name="connsiteX14" fmla="*/ 26894 w 760898"/>
              <a:gd name="connsiteY14" fmla="*/ 31120 h 253033"/>
              <a:gd name="connsiteX15" fmla="*/ 17929 w 760898"/>
              <a:gd name="connsiteY15" fmla="*/ 4226 h 253033"/>
              <a:gd name="connsiteX16" fmla="*/ 0 w 760898"/>
              <a:gd name="connsiteY16" fmla="*/ 4226 h 25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0898" h="253033">
                <a:moveTo>
                  <a:pt x="753035" y="237308"/>
                </a:moveTo>
                <a:cubicBezTo>
                  <a:pt x="730501" y="169709"/>
                  <a:pt x="760898" y="253033"/>
                  <a:pt x="726141" y="183520"/>
                </a:cubicBezTo>
                <a:cubicBezTo>
                  <a:pt x="717705" y="166647"/>
                  <a:pt x="717930" y="141409"/>
                  <a:pt x="699247" y="129732"/>
                </a:cubicBezTo>
                <a:cubicBezTo>
                  <a:pt x="683220" y="119715"/>
                  <a:pt x="663388" y="117778"/>
                  <a:pt x="645458" y="111802"/>
                </a:cubicBezTo>
                <a:lnTo>
                  <a:pt x="618564" y="102838"/>
                </a:lnTo>
                <a:cubicBezTo>
                  <a:pt x="552823" y="105826"/>
                  <a:pt x="486956" y="106755"/>
                  <a:pt x="421341" y="111802"/>
                </a:cubicBezTo>
                <a:cubicBezTo>
                  <a:pt x="403727" y="113157"/>
                  <a:pt x="341059" y="135575"/>
                  <a:pt x="331694" y="138697"/>
                </a:cubicBezTo>
                <a:lnTo>
                  <a:pt x="304800" y="147661"/>
                </a:lnTo>
                <a:cubicBezTo>
                  <a:pt x="298823" y="153638"/>
                  <a:pt x="294118" y="161242"/>
                  <a:pt x="286870" y="165591"/>
                </a:cubicBezTo>
                <a:cubicBezTo>
                  <a:pt x="278767" y="170453"/>
                  <a:pt x="269426" y="174555"/>
                  <a:pt x="259976" y="174555"/>
                </a:cubicBezTo>
                <a:cubicBezTo>
                  <a:pt x="206105" y="174555"/>
                  <a:pt x="152399" y="168579"/>
                  <a:pt x="98611" y="165591"/>
                </a:cubicBezTo>
                <a:cubicBezTo>
                  <a:pt x="92635" y="159614"/>
                  <a:pt x="87282" y="152941"/>
                  <a:pt x="80682" y="147661"/>
                </a:cubicBezTo>
                <a:cubicBezTo>
                  <a:pt x="72269" y="140930"/>
                  <a:pt x="60519" y="138145"/>
                  <a:pt x="53788" y="129732"/>
                </a:cubicBezTo>
                <a:cubicBezTo>
                  <a:pt x="47885" y="122353"/>
                  <a:pt x="47309" y="111955"/>
                  <a:pt x="44823" y="102838"/>
                </a:cubicBezTo>
                <a:cubicBezTo>
                  <a:pt x="38339" y="79065"/>
                  <a:pt x="34687" y="54497"/>
                  <a:pt x="26894" y="31120"/>
                </a:cubicBezTo>
                <a:cubicBezTo>
                  <a:pt x="23906" y="22155"/>
                  <a:pt x="24611" y="10908"/>
                  <a:pt x="17929" y="4226"/>
                </a:cubicBezTo>
                <a:cubicBezTo>
                  <a:pt x="13703" y="0"/>
                  <a:pt x="5976" y="4226"/>
                  <a:pt x="0" y="4226"/>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58" name="Freeform 47"/>
          <p:cNvSpPr/>
          <p:nvPr/>
        </p:nvSpPr>
        <p:spPr>
          <a:xfrm>
            <a:off x="7252016" y="3140968"/>
            <a:ext cx="379414" cy="195574"/>
          </a:xfrm>
          <a:custGeom>
            <a:avLst/>
            <a:gdLst>
              <a:gd name="connsiteX0" fmla="*/ 690283 w 690283"/>
              <a:gd name="connsiteY0" fmla="*/ 107999 h 224540"/>
              <a:gd name="connsiteX1" fmla="*/ 546848 w 690283"/>
              <a:gd name="connsiteY1" fmla="*/ 107999 h 224540"/>
              <a:gd name="connsiteX2" fmla="*/ 510989 w 690283"/>
              <a:gd name="connsiteY2" fmla="*/ 152823 h 224540"/>
              <a:gd name="connsiteX3" fmla="*/ 475130 w 690283"/>
              <a:gd name="connsiteY3" fmla="*/ 188682 h 224540"/>
              <a:gd name="connsiteX4" fmla="*/ 457200 w 690283"/>
              <a:gd name="connsiteY4" fmla="*/ 206611 h 224540"/>
              <a:gd name="connsiteX5" fmla="*/ 430306 w 690283"/>
              <a:gd name="connsiteY5" fmla="*/ 224540 h 224540"/>
              <a:gd name="connsiteX6" fmla="*/ 340659 w 690283"/>
              <a:gd name="connsiteY6" fmla="*/ 206611 h 224540"/>
              <a:gd name="connsiteX7" fmla="*/ 313765 w 690283"/>
              <a:gd name="connsiteY7" fmla="*/ 179717 h 224540"/>
              <a:gd name="connsiteX8" fmla="*/ 268942 w 690283"/>
              <a:gd name="connsiteY8" fmla="*/ 143858 h 224540"/>
              <a:gd name="connsiteX9" fmla="*/ 233083 w 690283"/>
              <a:gd name="connsiteY9" fmla="*/ 90070 h 224540"/>
              <a:gd name="connsiteX10" fmla="*/ 215153 w 690283"/>
              <a:gd name="connsiteY10" fmla="*/ 63176 h 224540"/>
              <a:gd name="connsiteX11" fmla="*/ 197224 w 690283"/>
              <a:gd name="connsiteY11" fmla="*/ 45246 h 224540"/>
              <a:gd name="connsiteX12" fmla="*/ 152400 w 690283"/>
              <a:gd name="connsiteY12" fmla="*/ 9388 h 224540"/>
              <a:gd name="connsiteX13" fmla="*/ 0 w 690283"/>
              <a:gd name="connsiteY13" fmla="*/ 18352 h 22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283" h="224540">
                <a:moveTo>
                  <a:pt x="690283" y="107999"/>
                </a:moveTo>
                <a:cubicBezTo>
                  <a:pt x="642997" y="103271"/>
                  <a:pt x="593673" y="90440"/>
                  <a:pt x="546848" y="107999"/>
                </a:cubicBezTo>
                <a:cubicBezTo>
                  <a:pt x="533998" y="112818"/>
                  <a:pt x="517420" y="145320"/>
                  <a:pt x="510989" y="152823"/>
                </a:cubicBezTo>
                <a:cubicBezTo>
                  <a:pt x="499988" y="165658"/>
                  <a:pt x="487083" y="176729"/>
                  <a:pt x="475130" y="188682"/>
                </a:cubicBezTo>
                <a:cubicBezTo>
                  <a:pt x="469153" y="194658"/>
                  <a:pt x="464233" y="201923"/>
                  <a:pt x="457200" y="206611"/>
                </a:cubicBezTo>
                <a:lnTo>
                  <a:pt x="430306" y="224540"/>
                </a:lnTo>
                <a:cubicBezTo>
                  <a:pt x="424988" y="223780"/>
                  <a:pt x="357730" y="217991"/>
                  <a:pt x="340659" y="206611"/>
                </a:cubicBezTo>
                <a:cubicBezTo>
                  <a:pt x="330110" y="199578"/>
                  <a:pt x="323505" y="187833"/>
                  <a:pt x="313765" y="179717"/>
                </a:cubicBezTo>
                <a:cubicBezTo>
                  <a:pt x="290237" y="160110"/>
                  <a:pt x="286332" y="167045"/>
                  <a:pt x="268942" y="143858"/>
                </a:cubicBezTo>
                <a:cubicBezTo>
                  <a:pt x="256013" y="126619"/>
                  <a:pt x="245036" y="107999"/>
                  <a:pt x="233083" y="90070"/>
                </a:cubicBezTo>
                <a:cubicBezTo>
                  <a:pt x="227106" y="81105"/>
                  <a:pt x="222771" y="70795"/>
                  <a:pt x="215153" y="63176"/>
                </a:cubicBezTo>
                <a:cubicBezTo>
                  <a:pt x="209177" y="57199"/>
                  <a:pt x="203824" y="50526"/>
                  <a:pt x="197224" y="45246"/>
                </a:cubicBezTo>
                <a:cubicBezTo>
                  <a:pt x="140668" y="0"/>
                  <a:pt x="195701" y="52687"/>
                  <a:pt x="152400" y="9388"/>
                </a:cubicBezTo>
                <a:cubicBezTo>
                  <a:pt x="5982" y="18538"/>
                  <a:pt x="56870" y="18352"/>
                  <a:pt x="0" y="18352"/>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59" name="Freeform 48"/>
          <p:cNvSpPr/>
          <p:nvPr/>
        </p:nvSpPr>
        <p:spPr>
          <a:xfrm>
            <a:off x="8413392" y="3140968"/>
            <a:ext cx="335072" cy="224022"/>
          </a:xfrm>
          <a:custGeom>
            <a:avLst/>
            <a:gdLst>
              <a:gd name="connsiteX0" fmla="*/ 609600 w 609600"/>
              <a:gd name="connsiteY0" fmla="*/ 145289 h 145289"/>
              <a:gd name="connsiteX1" fmla="*/ 564776 w 609600"/>
              <a:gd name="connsiteY1" fmla="*/ 100465 h 145289"/>
              <a:gd name="connsiteX2" fmla="*/ 107576 w 609600"/>
              <a:gd name="connsiteY2" fmla="*/ 82536 h 145289"/>
              <a:gd name="connsiteX3" fmla="*/ 71717 w 609600"/>
              <a:gd name="connsiteY3" fmla="*/ 10818 h 145289"/>
              <a:gd name="connsiteX4" fmla="*/ 44823 w 609600"/>
              <a:gd name="connsiteY4" fmla="*/ 1853 h 145289"/>
              <a:gd name="connsiteX5" fmla="*/ 0 w 609600"/>
              <a:gd name="connsiteY5" fmla="*/ 1853 h 14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145289">
                <a:moveTo>
                  <a:pt x="609600" y="145289"/>
                </a:moveTo>
                <a:cubicBezTo>
                  <a:pt x="594659" y="130348"/>
                  <a:pt x="584822" y="107147"/>
                  <a:pt x="564776" y="100465"/>
                </a:cubicBezTo>
                <a:cubicBezTo>
                  <a:pt x="401778" y="46130"/>
                  <a:pt x="547330" y="91697"/>
                  <a:pt x="107576" y="82536"/>
                </a:cubicBezTo>
                <a:cubicBezTo>
                  <a:pt x="98635" y="55712"/>
                  <a:pt x="97796" y="26465"/>
                  <a:pt x="71717" y="10818"/>
                </a:cubicBezTo>
                <a:cubicBezTo>
                  <a:pt x="63614" y="5956"/>
                  <a:pt x="54200" y="3025"/>
                  <a:pt x="44823" y="1853"/>
                </a:cubicBezTo>
                <a:cubicBezTo>
                  <a:pt x="29997" y="0"/>
                  <a:pt x="14941" y="1853"/>
                  <a:pt x="0" y="1853"/>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0" name="Oval 49"/>
          <p:cNvSpPr/>
          <p:nvPr/>
        </p:nvSpPr>
        <p:spPr>
          <a:xfrm>
            <a:off x="7615513" y="3192378"/>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1" name="Oval 50"/>
          <p:cNvSpPr/>
          <p:nvPr/>
        </p:nvSpPr>
        <p:spPr>
          <a:xfrm>
            <a:off x="8702744" y="335699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2" name="Oval 51"/>
          <p:cNvSpPr/>
          <p:nvPr/>
        </p:nvSpPr>
        <p:spPr>
          <a:xfrm>
            <a:off x="8188414" y="3688035"/>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pic>
        <p:nvPicPr>
          <p:cNvPr id="63" name="Content Placeholder 4" descr="csiegirl_0175_l.jpg"/>
          <p:cNvPicPr>
            <a:picLocks noChangeAspect="1"/>
          </p:cNvPicPr>
          <p:nvPr/>
        </p:nvPicPr>
        <p:blipFill>
          <a:blip r:embed="rId3" cstate="print">
            <a:duotone>
              <a:schemeClr val="bg2">
                <a:shade val="45000"/>
                <a:satMod val="135000"/>
              </a:schemeClr>
              <a:prstClr val="white"/>
            </a:duotone>
          </a:blip>
          <a:stretch>
            <a:fillRect/>
          </a:stretch>
        </p:blipFill>
        <p:spPr>
          <a:xfrm>
            <a:off x="6653121" y="5013176"/>
            <a:ext cx="1013260" cy="789554"/>
          </a:xfrm>
          <a:prstGeom prst="rect">
            <a:avLst/>
          </a:prstGeom>
          <a:ln>
            <a:noFill/>
          </a:ln>
          <a:effectLst>
            <a:outerShdw blurRad="190500" algn="tl" rotWithShape="0">
              <a:srgbClr val="000000">
                <a:alpha val="70000"/>
              </a:srgbClr>
            </a:outerShdw>
          </a:effectLst>
        </p:spPr>
      </p:pic>
      <p:pic>
        <p:nvPicPr>
          <p:cNvPr id="64" name="Content Placeholder 4" descr="csiegirl_0175_r.jpg"/>
          <p:cNvPicPr>
            <a:picLocks noChangeAspect="1"/>
          </p:cNvPicPr>
          <p:nvPr/>
        </p:nvPicPr>
        <p:blipFill>
          <a:blip r:embed="rId4" cstate="print">
            <a:duotone>
              <a:schemeClr val="bg2">
                <a:shade val="45000"/>
                <a:satMod val="135000"/>
              </a:schemeClr>
              <a:prstClr val="white"/>
            </a:duotone>
          </a:blip>
          <a:stretch>
            <a:fillRect/>
          </a:stretch>
        </p:blipFill>
        <p:spPr>
          <a:xfrm>
            <a:off x="7812360" y="5019452"/>
            <a:ext cx="1013260" cy="789554"/>
          </a:xfrm>
          <a:prstGeom prst="rect">
            <a:avLst/>
          </a:prstGeom>
          <a:ln>
            <a:noFill/>
          </a:ln>
          <a:effectLst>
            <a:outerShdw blurRad="190500" algn="tl" rotWithShape="0">
              <a:srgbClr val="000000">
                <a:alpha val="70000"/>
              </a:srgbClr>
            </a:outerShdw>
          </a:effectLst>
        </p:spPr>
      </p:pic>
      <p:sp>
        <p:nvSpPr>
          <p:cNvPr id="65" name="Freeform 54"/>
          <p:cNvSpPr/>
          <p:nvPr/>
        </p:nvSpPr>
        <p:spPr>
          <a:xfrm>
            <a:off x="6797137" y="5195825"/>
            <a:ext cx="348462" cy="98158"/>
          </a:xfrm>
          <a:custGeom>
            <a:avLst/>
            <a:gdLst>
              <a:gd name="connsiteX0" fmla="*/ 0 w 636494"/>
              <a:gd name="connsiteY0" fmla="*/ 17929 h 179294"/>
              <a:gd name="connsiteX1" fmla="*/ 376517 w 636494"/>
              <a:gd name="connsiteY1" fmla="*/ 26894 h 179294"/>
              <a:gd name="connsiteX2" fmla="*/ 636494 w 636494"/>
              <a:gd name="connsiteY2" fmla="*/ 179294 h 179294"/>
            </a:gdLst>
            <a:ahLst/>
            <a:cxnLst>
              <a:cxn ang="0">
                <a:pos x="connsiteX0" y="connsiteY0"/>
              </a:cxn>
              <a:cxn ang="0">
                <a:pos x="connsiteX1" y="connsiteY1"/>
              </a:cxn>
              <a:cxn ang="0">
                <a:pos x="connsiteX2" y="connsiteY2"/>
              </a:cxn>
            </a:cxnLst>
            <a:rect l="l" t="t" r="r" b="b"/>
            <a:pathLst>
              <a:path w="636494" h="179294">
                <a:moveTo>
                  <a:pt x="0" y="17929"/>
                </a:moveTo>
                <a:cubicBezTo>
                  <a:pt x="135217" y="8964"/>
                  <a:pt x="270435" y="0"/>
                  <a:pt x="376517" y="26894"/>
                </a:cubicBezTo>
                <a:cubicBezTo>
                  <a:pt x="482599" y="53788"/>
                  <a:pt x="559546" y="116541"/>
                  <a:pt x="636494" y="17929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66" name="Freeform 55"/>
          <p:cNvSpPr/>
          <p:nvPr/>
        </p:nvSpPr>
        <p:spPr>
          <a:xfrm>
            <a:off x="7115539" y="5083596"/>
            <a:ext cx="525126" cy="45720"/>
          </a:xfrm>
          <a:custGeom>
            <a:avLst/>
            <a:gdLst>
              <a:gd name="connsiteX0" fmla="*/ 0 w 600635"/>
              <a:gd name="connsiteY0" fmla="*/ 7471 h 52294"/>
              <a:gd name="connsiteX1" fmla="*/ 475129 w 600635"/>
              <a:gd name="connsiteY1" fmla="*/ 7471 h 52294"/>
              <a:gd name="connsiteX2" fmla="*/ 600635 w 600635"/>
              <a:gd name="connsiteY2" fmla="*/ 52294 h 52294"/>
            </a:gdLst>
            <a:ahLst/>
            <a:cxnLst>
              <a:cxn ang="0">
                <a:pos x="connsiteX0" y="connsiteY0"/>
              </a:cxn>
              <a:cxn ang="0">
                <a:pos x="connsiteX1" y="connsiteY1"/>
              </a:cxn>
              <a:cxn ang="0">
                <a:pos x="connsiteX2" y="connsiteY2"/>
              </a:cxn>
            </a:cxnLst>
            <a:rect l="l" t="t" r="r" b="b"/>
            <a:pathLst>
              <a:path w="600635" h="52294">
                <a:moveTo>
                  <a:pt x="0" y="7471"/>
                </a:moveTo>
                <a:cubicBezTo>
                  <a:pt x="187511" y="3735"/>
                  <a:pt x="375023" y="0"/>
                  <a:pt x="475129" y="7471"/>
                </a:cubicBezTo>
                <a:cubicBezTo>
                  <a:pt x="575235" y="14942"/>
                  <a:pt x="587935" y="33618"/>
                  <a:pt x="600635" y="5229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67" name="Freeform 56"/>
          <p:cNvSpPr/>
          <p:nvPr/>
        </p:nvSpPr>
        <p:spPr>
          <a:xfrm>
            <a:off x="6725129" y="5517232"/>
            <a:ext cx="377910" cy="62166"/>
          </a:xfrm>
          <a:custGeom>
            <a:avLst/>
            <a:gdLst>
              <a:gd name="connsiteX0" fmla="*/ 0 w 690282"/>
              <a:gd name="connsiteY0" fmla="*/ 89647 h 113552"/>
              <a:gd name="connsiteX1" fmla="*/ 358588 w 690282"/>
              <a:gd name="connsiteY1" fmla="*/ 98611 h 113552"/>
              <a:gd name="connsiteX2" fmla="*/ 690282 w 690282"/>
              <a:gd name="connsiteY2" fmla="*/ 0 h 113552"/>
            </a:gdLst>
            <a:ahLst/>
            <a:cxnLst>
              <a:cxn ang="0">
                <a:pos x="connsiteX0" y="connsiteY0"/>
              </a:cxn>
              <a:cxn ang="0">
                <a:pos x="connsiteX1" y="connsiteY1"/>
              </a:cxn>
              <a:cxn ang="0">
                <a:pos x="connsiteX2" y="connsiteY2"/>
              </a:cxn>
            </a:cxnLst>
            <a:rect l="l" t="t" r="r" b="b"/>
            <a:pathLst>
              <a:path w="690282" h="113552">
                <a:moveTo>
                  <a:pt x="0" y="89647"/>
                </a:moveTo>
                <a:cubicBezTo>
                  <a:pt x="121770" y="101599"/>
                  <a:pt x="243541" y="113552"/>
                  <a:pt x="358588" y="98611"/>
                </a:cubicBezTo>
                <a:cubicBezTo>
                  <a:pt x="473635" y="83670"/>
                  <a:pt x="581958" y="41835"/>
                  <a:pt x="690282"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68" name="Freeform 57"/>
          <p:cNvSpPr/>
          <p:nvPr/>
        </p:nvSpPr>
        <p:spPr>
          <a:xfrm>
            <a:off x="6723929" y="5673800"/>
            <a:ext cx="417172" cy="64620"/>
          </a:xfrm>
          <a:custGeom>
            <a:avLst/>
            <a:gdLst>
              <a:gd name="connsiteX0" fmla="*/ 8965 w 762000"/>
              <a:gd name="connsiteY0" fmla="*/ 62753 h 118035"/>
              <a:gd name="connsiteX1" fmla="*/ 125506 w 762000"/>
              <a:gd name="connsiteY1" fmla="*/ 107576 h 118035"/>
              <a:gd name="connsiteX2" fmla="*/ 762000 w 762000"/>
              <a:gd name="connsiteY2" fmla="*/ 0 h 118035"/>
            </a:gdLst>
            <a:ahLst/>
            <a:cxnLst>
              <a:cxn ang="0">
                <a:pos x="connsiteX0" y="connsiteY0"/>
              </a:cxn>
              <a:cxn ang="0">
                <a:pos x="connsiteX1" y="connsiteY1"/>
              </a:cxn>
              <a:cxn ang="0">
                <a:pos x="connsiteX2" y="connsiteY2"/>
              </a:cxn>
            </a:cxnLst>
            <a:rect l="l" t="t" r="r" b="b"/>
            <a:pathLst>
              <a:path w="762000" h="118035">
                <a:moveTo>
                  <a:pt x="8965" y="62753"/>
                </a:moveTo>
                <a:cubicBezTo>
                  <a:pt x="4482" y="90394"/>
                  <a:pt x="0" y="118035"/>
                  <a:pt x="125506" y="107576"/>
                </a:cubicBezTo>
                <a:cubicBezTo>
                  <a:pt x="251012" y="97117"/>
                  <a:pt x="506506" y="48558"/>
                  <a:pt x="762000"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69" name="Freeform 58"/>
          <p:cNvSpPr/>
          <p:nvPr/>
        </p:nvSpPr>
        <p:spPr>
          <a:xfrm>
            <a:off x="7157177" y="5445224"/>
            <a:ext cx="458399" cy="46749"/>
          </a:xfrm>
          <a:custGeom>
            <a:avLst/>
            <a:gdLst>
              <a:gd name="connsiteX0" fmla="*/ 0 w 744071"/>
              <a:gd name="connsiteY0" fmla="*/ 23905 h 59764"/>
              <a:gd name="connsiteX1" fmla="*/ 367553 w 744071"/>
              <a:gd name="connsiteY1" fmla="*/ 5976 h 59764"/>
              <a:gd name="connsiteX2" fmla="*/ 744071 w 744071"/>
              <a:gd name="connsiteY2" fmla="*/ 59764 h 59764"/>
            </a:gdLst>
            <a:ahLst/>
            <a:cxnLst>
              <a:cxn ang="0">
                <a:pos x="connsiteX0" y="connsiteY0"/>
              </a:cxn>
              <a:cxn ang="0">
                <a:pos x="connsiteX1" y="connsiteY1"/>
              </a:cxn>
              <a:cxn ang="0">
                <a:pos x="connsiteX2" y="connsiteY2"/>
              </a:cxn>
            </a:cxnLst>
            <a:rect l="l" t="t" r="r" b="b"/>
            <a:pathLst>
              <a:path w="744071" h="59764">
                <a:moveTo>
                  <a:pt x="0" y="23905"/>
                </a:moveTo>
                <a:cubicBezTo>
                  <a:pt x="121770" y="11952"/>
                  <a:pt x="243541" y="0"/>
                  <a:pt x="367553" y="5976"/>
                </a:cubicBezTo>
                <a:cubicBezTo>
                  <a:pt x="491565" y="11952"/>
                  <a:pt x="617818" y="35858"/>
                  <a:pt x="744071" y="5976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70" name="Oval 59"/>
          <p:cNvSpPr/>
          <p:nvPr/>
        </p:nvSpPr>
        <p:spPr>
          <a:xfrm>
            <a:off x="7111457" y="5268040"/>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71" name="Oval 60"/>
          <p:cNvSpPr/>
          <p:nvPr/>
        </p:nvSpPr>
        <p:spPr>
          <a:xfrm>
            <a:off x="7589225" y="511147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72" name="Oval 61"/>
          <p:cNvSpPr/>
          <p:nvPr/>
        </p:nvSpPr>
        <p:spPr>
          <a:xfrm>
            <a:off x="7111973" y="5621111"/>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73" name="Oval 62"/>
          <p:cNvSpPr/>
          <p:nvPr/>
        </p:nvSpPr>
        <p:spPr>
          <a:xfrm>
            <a:off x="7589226" y="547151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74" name="Oval 63"/>
          <p:cNvSpPr/>
          <p:nvPr/>
        </p:nvSpPr>
        <p:spPr>
          <a:xfrm>
            <a:off x="7082229" y="5517604"/>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75" name="Freeform 64"/>
          <p:cNvSpPr/>
          <p:nvPr/>
        </p:nvSpPr>
        <p:spPr>
          <a:xfrm>
            <a:off x="7812360" y="5373216"/>
            <a:ext cx="576064" cy="45719"/>
          </a:xfrm>
          <a:custGeom>
            <a:avLst/>
            <a:gdLst>
              <a:gd name="connsiteX0" fmla="*/ 0 w 573741"/>
              <a:gd name="connsiteY0" fmla="*/ 17929 h 17929"/>
              <a:gd name="connsiteX1" fmla="*/ 215153 w 573741"/>
              <a:gd name="connsiteY1" fmla="*/ 0 h 17929"/>
              <a:gd name="connsiteX2" fmla="*/ 573741 w 573741"/>
              <a:gd name="connsiteY2" fmla="*/ 8964 h 17929"/>
              <a:gd name="connsiteX3" fmla="*/ 573741 w 573741"/>
              <a:gd name="connsiteY3" fmla="*/ 8964 h 17929"/>
              <a:gd name="connsiteX4" fmla="*/ 573741 w 573741"/>
              <a:gd name="connsiteY4" fmla="*/ 8964 h 17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741" h="17929">
                <a:moveTo>
                  <a:pt x="0" y="17929"/>
                </a:moveTo>
                <a:cubicBezTo>
                  <a:pt x="59765" y="9711"/>
                  <a:pt x="215153" y="0"/>
                  <a:pt x="215153" y="0"/>
                </a:cubicBezTo>
                <a:lnTo>
                  <a:pt x="573741" y="8964"/>
                </a:lnTo>
                <a:lnTo>
                  <a:pt x="573741" y="8964"/>
                </a:lnTo>
                <a:lnTo>
                  <a:pt x="573741" y="8964"/>
                </a:ln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76" name="Freeform 65"/>
          <p:cNvSpPr/>
          <p:nvPr/>
        </p:nvSpPr>
        <p:spPr>
          <a:xfrm>
            <a:off x="7812360" y="5661248"/>
            <a:ext cx="479401" cy="45719"/>
          </a:xfrm>
          <a:custGeom>
            <a:avLst/>
            <a:gdLst>
              <a:gd name="connsiteX0" fmla="*/ 0 w 851647"/>
              <a:gd name="connsiteY0" fmla="*/ 22411 h 49306"/>
              <a:gd name="connsiteX1" fmla="*/ 313765 w 851647"/>
              <a:gd name="connsiteY1" fmla="*/ 4482 h 49306"/>
              <a:gd name="connsiteX2" fmla="*/ 851647 w 851647"/>
              <a:gd name="connsiteY2" fmla="*/ 49306 h 49306"/>
            </a:gdLst>
            <a:ahLst/>
            <a:cxnLst>
              <a:cxn ang="0">
                <a:pos x="connsiteX0" y="connsiteY0"/>
              </a:cxn>
              <a:cxn ang="0">
                <a:pos x="connsiteX1" y="connsiteY1"/>
              </a:cxn>
              <a:cxn ang="0">
                <a:pos x="connsiteX2" y="connsiteY2"/>
              </a:cxn>
            </a:cxnLst>
            <a:rect l="l" t="t" r="r" b="b"/>
            <a:pathLst>
              <a:path w="851647" h="49306">
                <a:moveTo>
                  <a:pt x="0" y="22411"/>
                </a:moveTo>
                <a:cubicBezTo>
                  <a:pt x="85912" y="11205"/>
                  <a:pt x="171824" y="0"/>
                  <a:pt x="313765" y="4482"/>
                </a:cubicBezTo>
                <a:cubicBezTo>
                  <a:pt x="455706" y="8964"/>
                  <a:pt x="653676" y="29135"/>
                  <a:pt x="851647" y="49306"/>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77" name="Freeform 66"/>
          <p:cNvSpPr/>
          <p:nvPr/>
        </p:nvSpPr>
        <p:spPr>
          <a:xfrm>
            <a:off x="8204168" y="5465795"/>
            <a:ext cx="512178" cy="45719"/>
          </a:xfrm>
          <a:custGeom>
            <a:avLst/>
            <a:gdLst>
              <a:gd name="connsiteX0" fmla="*/ 0 w 995082"/>
              <a:gd name="connsiteY0" fmla="*/ 0 h 53789"/>
              <a:gd name="connsiteX1" fmla="*/ 430306 w 995082"/>
              <a:gd name="connsiteY1" fmla="*/ 53789 h 53789"/>
              <a:gd name="connsiteX2" fmla="*/ 995082 w 995082"/>
              <a:gd name="connsiteY2" fmla="*/ 0 h 53789"/>
            </a:gdLst>
            <a:ahLst/>
            <a:cxnLst>
              <a:cxn ang="0">
                <a:pos x="connsiteX0" y="connsiteY0"/>
              </a:cxn>
              <a:cxn ang="0">
                <a:pos x="connsiteX1" y="connsiteY1"/>
              </a:cxn>
              <a:cxn ang="0">
                <a:pos x="connsiteX2" y="connsiteY2"/>
              </a:cxn>
            </a:cxnLst>
            <a:rect l="l" t="t" r="r" b="b"/>
            <a:pathLst>
              <a:path w="995082" h="53789">
                <a:moveTo>
                  <a:pt x="0" y="0"/>
                </a:moveTo>
                <a:cubicBezTo>
                  <a:pt x="132229" y="26894"/>
                  <a:pt x="264459" y="53789"/>
                  <a:pt x="430306" y="53789"/>
                </a:cubicBezTo>
                <a:cubicBezTo>
                  <a:pt x="596153" y="53789"/>
                  <a:pt x="795617" y="26894"/>
                  <a:pt x="995082"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78" name="Freeform 67"/>
          <p:cNvSpPr/>
          <p:nvPr/>
        </p:nvSpPr>
        <p:spPr>
          <a:xfrm>
            <a:off x="8244408" y="5085184"/>
            <a:ext cx="478472" cy="45720"/>
          </a:xfrm>
          <a:custGeom>
            <a:avLst/>
            <a:gdLst>
              <a:gd name="connsiteX0" fmla="*/ 0 w 672353"/>
              <a:gd name="connsiteY0" fmla="*/ 55282 h 64247"/>
              <a:gd name="connsiteX1" fmla="*/ 188259 w 672353"/>
              <a:gd name="connsiteY1" fmla="*/ 1494 h 64247"/>
              <a:gd name="connsiteX2" fmla="*/ 672353 w 672353"/>
              <a:gd name="connsiteY2" fmla="*/ 64247 h 64247"/>
            </a:gdLst>
            <a:ahLst/>
            <a:cxnLst>
              <a:cxn ang="0">
                <a:pos x="connsiteX0" y="connsiteY0"/>
              </a:cxn>
              <a:cxn ang="0">
                <a:pos x="connsiteX1" y="connsiteY1"/>
              </a:cxn>
              <a:cxn ang="0">
                <a:pos x="connsiteX2" y="connsiteY2"/>
              </a:cxn>
            </a:cxnLst>
            <a:rect l="l" t="t" r="r" b="b"/>
            <a:pathLst>
              <a:path w="672353" h="64247">
                <a:moveTo>
                  <a:pt x="0" y="55282"/>
                </a:moveTo>
                <a:cubicBezTo>
                  <a:pt x="38100" y="27641"/>
                  <a:pt x="76200" y="0"/>
                  <a:pt x="188259" y="1494"/>
                </a:cubicBezTo>
                <a:cubicBezTo>
                  <a:pt x="300318" y="2988"/>
                  <a:pt x="486335" y="33617"/>
                  <a:pt x="672353" y="64247"/>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79" name="Oval 68"/>
          <p:cNvSpPr/>
          <p:nvPr/>
        </p:nvSpPr>
        <p:spPr>
          <a:xfrm>
            <a:off x="8316416" y="5366695"/>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80" name="Oval 69"/>
          <p:cNvSpPr/>
          <p:nvPr/>
        </p:nvSpPr>
        <p:spPr>
          <a:xfrm>
            <a:off x="8716345" y="5093173"/>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81" name="Oval 70"/>
          <p:cNvSpPr/>
          <p:nvPr/>
        </p:nvSpPr>
        <p:spPr>
          <a:xfrm>
            <a:off x="8262186" y="5711664"/>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82" name="Oval 71"/>
          <p:cNvSpPr/>
          <p:nvPr/>
        </p:nvSpPr>
        <p:spPr>
          <a:xfrm>
            <a:off x="8644337" y="5426925"/>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83" name="Freeform 72"/>
          <p:cNvSpPr/>
          <p:nvPr/>
        </p:nvSpPr>
        <p:spPr>
          <a:xfrm>
            <a:off x="6768915" y="3501008"/>
            <a:ext cx="372748" cy="153989"/>
          </a:xfrm>
          <a:custGeom>
            <a:avLst/>
            <a:gdLst>
              <a:gd name="connsiteX0" fmla="*/ 215 w 372748"/>
              <a:gd name="connsiteY0" fmla="*/ 0 h 153989"/>
              <a:gd name="connsiteX1" fmla="*/ 67948 w 372748"/>
              <a:gd name="connsiteY1" fmla="*/ 152400 h 153989"/>
              <a:gd name="connsiteX2" fmla="*/ 110282 w 372748"/>
              <a:gd name="connsiteY2" fmla="*/ 143933 h 153989"/>
              <a:gd name="connsiteX3" fmla="*/ 144148 w 372748"/>
              <a:gd name="connsiteY3" fmla="*/ 93133 h 153989"/>
              <a:gd name="connsiteX4" fmla="*/ 169548 w 372748"/>
              <a:gd name="connsiteY4" fmla="*/ 42333 h 153989"/>
              <a:gd name="connsiteX5" fmla="*/ 194948 w 372748"/>
              <a:gd name="connsiteY5" fmla="*/ 33867 h 153989"/>
              <a:gd name="connsiteX6" fmla="*/ 220348 w 372748"/>
              <a:gd name="connsiteY6" fmla="*/ 42333 h 153989"/>
              <a:gd name="connsiteX7" fmla="*/ 271148 w 372748"/>
              <a:gd name="connsiteY7" fmla="*/ 143933 h 153989"/>
              <a:gd name="connsiteX8" fmla="*/ 296548 w 372748"/>
              <a:gd name="connsiteY8" fmla="*/ 152400 h 153989"/>
              <a:gd name="connsiteX9" fmla="*/ 330415 w 372748"/>
              <a:gd name="connsiteY9" fmla="*/ 143933 h 153989"/>
              <a:gd name="connsiteX10" fmla="*/ 338882 w 372748"/>
              <a:gd name="connsiteY10" fmla="*/ 118533 h 153989"/>
              <a:gd name="connsiteX11" fmla="*/ 355815 w 372748"/>
              <a:gd name="connsiteY11" fmla="*/ 93133 h 153989"/>
              <a:gd name="connsiteX12" fmla="*/ 364282 w 372748"/>
              <a:gd name="connsiteY12" fmla="*/ 67733 h 153989"/>
              <a:gd name="connsiteX13" fmla="*/ 372748 w 372748"/>
              <a:gd name="connsiteY13" fmla="*/ 50800 h 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2748" h="153989">
                <a:moveTo>
                  <a:pt x="215" y="0"/>
                </a:moveTo>
                <a:cubicBezTo>
                  <a:pt x="9300" y="36338"/>
                  <a:pt x="0" y="144851"/>
                  <a:pt x="67948" y="152400"/>
                </a:cubicBezTo>
                <a:cubicBezTo>
                  <a:pt x="82251" y="153989"/>
                  <a:pt x="96171" y="146755"/>
                  <a:pt x="110282" y="143933"/>
                </a:cubicBezTo>
                <a:cubicBezTo>
                  <a:pt x="121571" y="127000"/>
                  <a:pt x="139212" y="112877"/>
                  <a:pt x="144148" y="93133"/>
                </a:cubicBezTo>
                <a:cubicBezTo>
                  <a:pt x="150235" y="68785"/>
                  <a:pt x="147348" y="55653"/>
                  <a:pt x="169548" y="42333"/>
                </a:cubicBezTo>
                <a:cubicBezTo>
                  <a:pt x="177201" y="37741"/>
                  <a:pt x="186481" y="36689"/>
                  <a:pt x="194948" y="33867"/>
                </a:cubicBezTo>
                <a:cubicBezTo>
                  <a:pt x="203415" y="36689"/>
                  <a:pt x="215161" y="35071"/>
                  <a:pt x="220348" y="42333"/>
                </a:cubicBezTo>
                <a:cubicBezTo>
                  <a:pt x="236785" y="65344"/>
                  <a:pt x="235286" y="131979"/>
                  <a:pt x="271148" y="143933"/>
                </a:cubicBezTo>
                <a:lnTo>
                  <a:pt x="296548" y="152400"/>
                </a:lnTo>
                <a:cubicBezTo>
                  <a:pt x="307837" y="149578"/>
                  <a:pt x="321328" y="151202"/>
                  <a:pt x="330415" y="143933"/>
                </a:cubicBezTo>
                <a:cubicBezTo>
                  <a:pt x="337384" y="138358"/>
                  <a:pt x="334891" y="126515"/>
                  <a:pt x="338882" y="118533"/>
                </a:cubicBezTo>
                <a:cubicBezTo>
                  <a:pt x="343433" y="109432"/>
                  <a:pt x="351264" y="102234"/>
                  <a:pt x="355815" y="93133"/>
                </a:cubicBezTo>
                <a:cubicBezTo>
                  <a:pt x="359806" y="85151"/>
                  <a:pt x="360967" y="76019"/>
                  <a:pt x="364282" y="67733"/>
                </a:cubicBezTo>
                <a:cubicBezTo>
                  <a:pt x="366626" y="61874"/>
                  <a:pt x="369926" y="56444"/>
                  <a:pt x="372748" y="5080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4" name="Freeform 73"/>
          <p:cNvSpPr/>
          <p:nvPr/>
        </p:nvSpPr>
        <p:spPr>
          <a:xfrm>
            <a:off x="6700764" y="3696445"/>
            <a:ext cx="499533" cy="198222"/>
          </a:xfrm>
          <a:custGeom>
            <a:avLst/>
            <a:gdLst>
              <a:gd name="connsiteX0" fmla="*/ 0 w 499533"/>
              <a:gd name="connsiteY0" fmla="*/ 122022 h 198222"/>
              <a:gd name="connsiteX1" fmla="*/ 237066 w 499533"/>
              <a:gd name="connsiteY1" fmla="*/ 71222 h 198222"/>
              <a:gd name="connsiteX2" fmla="*/ 254000 w 499533"/>
              <a:gd name="connsiteY2" fmla="*/ 130488 h 198222"/>
              <a:gd name="connsiteX3" fmla="*/ 279400 w 499533"/>
              <a:gd name="connsiteY3" fmla="*/ 172822 h 198222"/>
              <a:gd name="connsiteX4" fmla="*/ 287866 w 499533"/>
              <a:gd name="connsiteY4" fmla="*/ 198222 h 198222"/>
              <a:gd name="connsiteX5" fmla="*/ 321733 w 499533"/>
              <a:gd name="connsiteY5" fmla="*/ 181288 h 198222"/>
              <a:gd name="connsiteX6" fmla="*/ 347133 w 499533"/>
              <a:gd name="connsiteY6" fmla="*/ 164355 h 198222"/>
              <a:gd name="connsiteX7" fmla="*/ 372533 w 499533"/>
              <a:gd name="connsiteY7" fmla="*/ 155888 h 198222"/>
              <a:gd name="connsiteX8" fmla="*/ 423333 w 499533"/>
              <a:gd name="connsiteY8" fmla="*/ 113555 h 198222"/>
              <a:gd name="connsiteX9" fmla="*/ 448733 w 499533"/>
              <a:gd name="connsiteY9" fmla="*/ 105088 h 198222"/>
              <a:gd name="connsiteX10" fmla="*/ 465666 w 499533"/>
              <a:gd name="connsiteY10" fmla="*/ 79688 h 198222"/>
              <a:gd name="connsiteX11" fmla="*/ 499533 w 499533"/>
              <a:gd name="connsiteY11" fmla="*/ 96622 h 19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9533" h="198222">
                <a:moveTo>
                  <a:pt x="0" y="122022"/>
                </a:moveTo>
                <a:cubicBezTo>
                  <a:pt x="227763" y="51940"/>
                  <a:pt x="165848" y="0"/>
                  <a:pt x="237066" y="71222"/>
                </a:cubicBezTo>
                <a:cubicBezTo>
                  <a:pt x="242711" y="90977"/>
                  <a:pt x="246098" y="111523"/>
                  <a:pt x="254000" y="130488"/>
                </a:cubicBezTo>
                <a:cubicBezTo>
                  <a:pt x="260329" y="145679"/>
                  <a:pt x="272041" y="158103"/>
                  <a:pt x="279400" y="172822"/>
                </a:cubicBezTo>
                <a:cubicBezTo>
                  <a:pt x="283391" y="180804"/>
                  <a:pt x="285044" y="189755"/>
                  <a:pt x="287866" y="198222"/>
                </a:cubicBezTo>
                <a:cubicBezTo>
                  <a:pt x="299155" y="192577"/>
                  <a:pt x="310774" y="187550"/>
                  <a:pt x="321733" y="181288"/>
                </a:cubicBezTo>
                <a:cubicBezTo>
                  <a:pt x="330568" y="176239"/>
                  <a:pt x="338032" y="168906"/>
                  <a:pt x="347133" y="164355"/>
                </a:cubicBezTo>
                <a:cubicBezTo>
                  <a:pt x="355115" y="160364"/>
                  <a:pt x="364066" y="158710"/>
                  <a:pt x="372533" y="155888"/>
                </a:cubicBezTo>
                <a:cubicBezTo>
                  <a:pt x="391259" y="137162"/>
                  <a:pt x="399757" y="125343"/>
                  <a:pt x="423333" y="113555"/>
                </a:cubicBezTo>
                <a:cubicBezTo>
                  <a:pt x="431315" y="109564"/>
                  <a:pt x="440266" y="107910"/>
                  <a:pt x="448733" y="105088"/>
                </a:cubicBezTo>
                <a:cubicBezTo>
                  <a:pt x="454377" y="96621"/>
                  <a:pt x="456218" y="83467"/>
                  <a:pt x="465666" y="79688"/>
                </a:cubicBezTo>
                <a:cubicBezTo>
                  <a:pt x="479564" y="74129"/>
                  <a:pt x="491593" y="88682"/>
                  <a:pt x="499533" y="96622"/>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5" name="Freeform 74"/>
          <p:cNvSpPr/>
          <p:nvPr/>
        </p:nvSpPr>
        <p:spPr>
          <a:xfrm>
            <a:off x="7333239" y="3505200"/>
            <a:ext cx="307325" cy="186267"/>
          </a:xfrm>
          <a:custGeom>
            <a:avLst/>
            <a:gdLst>
              <a:gd name="connsiteX0" fmla="*/ 307325 w 307325"/>
              <a:gd name="connsiteY0" fmla="*/ 93133 h 186267"/>
              <a:gd name="connsiteX1" fmla="*/ 281925 w 307325"/>
              <a:gd name="connsiteY1" fmla="*/ 42333 h 186267"/>
              <a:gd name="connsiteX2" fmla="*/ 256525 w 307325"/>
              <a:gd name="connsiteY2" fmla="*/ 33867 h 186267"/>
              <a:gd name="connsiteX3" fmla="*/ 214191 w 307325"/>
              <a:gd name="connsiteY3" fmla="*/ 42333 h 186267"/>
              <a:gd name="connsiteX4" fmla="*/ 197258 w 307325"/>
              <a:gd name="connsiteY4" fmla="*/ 93133 h 186267"/>
              <a:gd name="connsiteX5" fmla="*/ 180325 w 307325"/>
              <a:gd name="connsiteY5" fmla="*/ 135467 h 186267"/>
              <a:gd name="connsiteX6" fmla="*/ 171858 w 307325"/>
              <a:gd name="connsiteY6" fmla="*/ 169333 h 186267"/>
              <a:gd name="connsiteX7" fmla="*/ 154925 w 307325"/>
              <a:gd name="connsiteY7" fmla="*/ 186267 h 186267"/>
              <a:gd name="connsiteX8" fmla="*/ 137991 w 307325"/>
              <a:gd name="connsiteY8" fmla="*/ 160867 h 186267"/>
              <a:gd name="connsiteX9" fmla="*/ 121058 w 307325"/>
              <a:gd name="connsiteY9" fmla="*/ 110067 h 186267"/>
              <a:gd name="connsiteX10" fmla="*/ 104125 w 307325"/>
              <a:gd name="connsiteY10" fmla="*/ 59267 h 186267"/>
              <a:gd name="connsiteX11" fmla="*/ 95658 w 307325"/>
              <a:gd name="connsiteY11" fmla="*/ 33867 h 186267"/>
              <a:gd name="connsiteX12" fmla="*/ 87191 w 307325"/>
              <a:gd name="connsiteY12" fmla="*/ 8467 h 186267"/>
              <a:gd name="connsiteX13" fmla="*/ 61791 w 307325"/>
              <a:gd name="connsiteY13" fmla="*/ 0 h 186267"/>
              <a:gd name="connsiteX14" fmla="*/ 19458 w 307325"/>
              <a:gd name="connsiteY14" fmla="*/ 50800 h 186267"/>
              <a:gd name="connsiteX15" fmla="*/ 2525 w 307325"/>
              <a:gd name="connsiteY15" fmla="*/ 84667 h 1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325" h="186267">
                <a:moveTo>
                  <a:pt x="307325" y="93133"/>
                </a:moveTo>
                <a:cubicBezTo>
                  <a:pt x="301748" y="76402"/>
                  <a:pt x="296845" y="54269"/>
                  <a:pt x="281925" y="42333"/>
                </a:cubicBezTo>
                <a:cubicBezTo>
                  <a:pt x="274956" y="36758"/>
                  <a:pt x="264992" y="36689"/>
                  <a:pt x="256525" y="33867"/>
                </a:cubicBezTo>
                <a:cubicBezTo>
                  <a:pt x="242414" y="36689"/>
                  <a:pt x="224367" y="32157"/>
                  <a:pt x="214191" y="42333"/>
                </a:cubicBezTo>
                <a:cubicBezTo>
                  <a:pt x="201570" y="54954"/>
                  <a:pt x="203887" y="76560"/>
                  <a:pt x="197258" y="93133"/>
                </a:cubicBezTo>
                <a:cubicBezTo>
                  <a:pt x="191614" y="107244"/>
                  <a:pt x="185131" y="121049"/>
                  <a:pt x="180325" y="135467"/>
                </a:cubicBezTo>
                <a:cubicBezTo>
                  <a:pt x="176645" y="146506"/>
                  <a:pt x="177062" y="158925"/>
                  <a:pt x="171858" y="169333"/>
                </a:cubicBezTo>
                <a:cubicBezTo>
                  <a:pt x="168288" y="176473"/>
                  <a:pt x="160569" y="180622"/>
                  <a:pt x="154925" y="186267"/>
                </a:cubicBezTo>
                <a:cubicBezTo>
                  <a:pt x="149280" y="177800"/>
                  <a:pt x="142124" y="170166"/>
                  <a:pt x="137991" y="160867"/>
                </a:cubicBezTo>
                <a:cubicBezTo>
                  <a:pt x="130742" y="144556"/>
                  <a:pt x="126702" y="127000"/>
                  <a:pt x="121058" y="110067"/>
                </a:cubicBezTo>
                <a:lnTo>
                  <a:pt x="104125" y="59267"/>
                </a:lnTo>
                <a:lnTo>
                  <a:pt x="95658" y="33867"/>
                </a:lnTo>
                <a:cubicBezTo>
                  <a:pt x="92836" y="25400"/>
                  <a:pt x="95658" y="11289"/>
                  <a:pt x="87191" y="8467"/>
                </a:cubicBezTo>
                <a:lnTo>
                  <a:pt x="61791" y="0"/>
                </a:lnTo>
                <a:cubicBezTo>
                  <a:pt x="43065" y="18726"/>
                  <a:pt x="31246" y="27224"/>
                  <a:pt x="19458" y="50800"/>
                </a:cubicBezTo>
                <a:cubicBezTo>
                  <a:pt x="0" y="89717"/>
                  <a:pt x="21652" y="65537"/>
                  <a:pt x="2525" y="84667"/>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6" name="Freeform 75"/>
          <p:cNvSpPr/>
          <p:nvPr/>
        </p:nvSpPr>
        <p:spPr>
          <a:xfrm>
            <a:off x="7884368" y="3717032"/>
            <a:ext cx="585268" cy="161325"/>
          </a:xfrm>
          <a:custGeom>
            <a:avLst/>
            <a:gdLst>
              <a:gd name="connsiteX0" fmla="*/ 575733 w 585268"/>
              <a:gd name="connsiteY0" fmla="*/ 143933 h 161325"/>
              <a:gd name="connsiteX1" fmla="*/ 524933 w 585268"/>
              <a:gd name="connsiteY1" fmla="*/ 76200 h 161325"/>
              <a:gd name="connsiteX2" fmla="*/ 491066 w 585268"/>
              <a:gd name="connsiteY2" fmla="*/ 33867 h 161325"/>
              <a:gd name="connsiteX3" fmla="*/ 465666 w 585268"/>
              <a:gd name="connsiteY3" fmla="*/ 25400 h 161325"/>
              <a:gd name="connsiteX4" fmla="*/ 431800 w 585268"/>
              <a:gd name="connsiteY4" fmla="*/ 33867 h 161325"/>
              <a:gd name="connsiteX5" fmla="*/ 372533 w 585268"/>
              <a:gd name="connsiteY5" fmla="*/ 76200 h 161325"/>
              <a:gd name="connsiteX6" fmla="*/ 330200 w 585268"/>
              <a:gd name="connsiteY6" fmla="*/ 110067 h 161325"/>
              <a:gd name="connsiteX7" fmla="*/ 321733 w 585268"/>
              <a:gd name="connsiteY7" fmla="*/ 135467 h 161325"/>
              <a:gd name="connsiteX8" fmla="*/ 296333 w 585268"/>
              <a:gd name="connsiteY8" fmla="*/ 143933 h 161325"/>
              <a:gd name="connsiteX9" fmla="*/ 270933 w 585268"/>
              <a:gd name="connsiteY9" fmla="*/ 160867 h 161325"/>
              <a:gd name="connsiteX10" fmla="*/ 211666 w 585268"/>
              <a:gd name="connsiteY10" fmla="*/ 152400 h 161325"/>
              <a:gd name="connsiteX11" fmla="*/ 203200 w 585268"/>
              <a:gd name="connsiteY11" fmla="*/ 127000 h 161325"/>
              <a:gd name="connsiteX12" fmla="*/ 186266 w 585268"/>
              <a:gd name="connsiteY12" fmla="*/ 110067 h 161325"/>
              <a:gd name="connsiteX13" fmla="*/ 177800 w 585268"/>
              <a:gd name="connsiteY13" fmla="*/ 84667 h 161325"/>
              <a:gd name="connsiteX14" fmla="*/ 169333 w 585268"/>
              <a:gd name="connsiteY14" fmla="*/ 50800 h 161325"/>
              <a:gd name="connsiteX15" fmla="*/ 152400 w 585268"/>
              <a:gd name="connsiteY15" fmla="*/ 0 h 161325"/>
              <a:gd name="connsiteX16" fmla="*/ 67733 w 585268"/>
              <a:gd name="connsiteY16" fmla="*/ 16933 h 161325"/>
              <a:gd name="connsiteX17" fmla="*/ 42333 w 585268"/>
              <a:gd name="connsiteY17" fmla="*/ 25400 h 161325"/>
              <a:gd name="connsiteX18" fmla="*/ 25400 w 585268"/>
              <a:gd name="connsiteY18" fmla="*/ 76200 h 161325"/>
              <a:gd name="connsiteX19" fmla="*/ 16933 w 585268"/>
              <a:gd name="connsiteY19" fmla="*/ 101600 h 161325"/>
              <a:gd name="connsiteX20" fmla="*/ 0 w 585268"/>
              <a:gd name="connsiteY20" fmla="*/ 127000 h 16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268" h="161325">
                <a:moveTo>
                  <a:pt x="575733" y="143933"/>
                </a:moveTo>
                <a:cubicBezTo>
                  <a:pt x="537452" y="86510"/>
                  <a:pt x="585268" y="156646"/>
                  <a:pt x="524933" y="76200"/>
                </a:cubicBezTo>
                <a:cubicBezTo>
                  <a:pt x="515492" y="63612"/>
                  <a:pt x="505845" y="42734"/>
                  <a:pt x="491066" y="33867"/>
                </a:cubicBezTo>
                <a:cubicBezTo>
                  <a:pt x="483413" y="29275"/>
                  <a:pt x="474133" y="28222"/>
                  <a:pt x="465666" y="25400"/>
                </a:cubicBezTo>
                <a:cubicBezTo>
                  <a:pt x="454377" y="28222"/>
                  <a:pt x="442495" y="29283"/>
                  <a:pt x="431800" y="33867"/>
                </a:cubicBezTo>
                <a:cubicBezTo>
                  <a:pt x="421822" y="38143"/>
                  <a:pt x="376871" y="73101"/>
                  <a:pt x="372533" y="76200"/>
                </a:cubicBezTo>
                <a:cubicBezTo>
                  <a:pt x="335152" y="102901"/>
                  <a:pt x="358517" y="81749"/>
                  <a:pt x="330200" y="110067"/>
                </a:cubicBezTo>
                <a:cubicBezTo>
                  <a:pt x="327378" y="118534"/>
                  <a:pt x="328044" y="129156"/>
                  <a:pt x="321733" y="135467"/>
                </a:cubicBezTo>
                <a:cubicBezTo>
                  <a:pt x="315422" y="141778"/>
                  <a:pt x="304315" y="139942"/>
                  <a:pt x="296333" y="143933"/>
                </a:cubicBezTo>
                <a:cubicBezTo>
                  <a:pt x="287231" y="148484"/>
                  <a:pt x="279400" y="155222"/>
                  <a:pt x="270933" y="160867"/>
                </a:cubicBezTo>
                <a:cubicBezTo>
                  <a:pt x="251177" y="158045"/>
                  <a:pt x="229515" y="161325"/>
                  <a:pt x="211666" y="152400"/>
                </a:cubicBezTo>
                <a:cubicBezTo>
                  <a:pt x="203684" y="148409"/>
                  <a:pt x="207792" y="134653"/>
                  <a:pt x="203200" y="127000"/>
                </a:cubicBezTo>
                <a:cubicBezTo>
                  <a:pt x="199093" y="120155"/>
                  <a:pt x="191911" y="115711"/>
                  <a:pt x="186266" y="110067"/>
                </a:cubicBezTo>
                <a:cubicBezTo>
                  <a:pt x="183444" y="101600"/>
                  <a:pt x="180252" y="93248"/>
                  <a:pt x="177800" y="84667"/>
                </a:cubicBezTo>
                <a:cubicBezTo>
                  <a:pt x="174603" y="73478"/>
                  <a:pt x="172677" y="61946"/>
                  <a:pt x="169333" y="50800"/>
                </a:cubicBezTo>
                <a:cubicBezTo>
                  <a:pt x="164204" y="33703"/>
                  <a:pt x="152400" y="0"/>
                  <a:pt x="152400" y="0"/>
                </a:cubicBezTo>
                <a:cubicBezTo>
                  <a:pt x="124178" y="5644"/>
                  <a:pt x="95777" y="10461"/>
                  <a:pt x="67733" y="16933"/>
                </a:cubicBezTo>
                <a:cubicBezTo>
                  <a:pt x="59037" y="18940"/>
                  <a:pt x="47520" y="18138"/>
                  <a:pt x="42333" y="25400"/>
                </a:cubicBezTo>
                <a:cubicBezTo>
                  <a:pt x="31958" y="39925"/>
                  <a:pt x="31044" y="59267"/>
                  <a:pt x="25400" y="76200"/>
                </a:cubicBezTo>
                <a:lnTo>
                  <a:pt x="16933" y="101600"/>
                </a:lnTo>
                <a:cubicBezTo>
                  <a:pt x="7574" y="129677"/>
                  <a:pt x="17391" y="127000"/>
                  <a:pt x="0" y="12700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7" name="Freeform 76"/>
          <p:cNvSpPr/>
          <p:nvPr/>
        </p:nvSpPr>
        <p:spPr>
          <a:xfrm>
            <a:off x="8244408" y="3429000"/>
            <a:ext cx="491066" cy="194734"/>
          </a:xfrm>
          <a:custGeom>
            <a:avLst/>
            <a:gdLst>
              <a:gd name="connsiteX0" fmla="*/ 491066 w 491066"/>
              <a:gd name="connsiteY0" fmla="*/ 127000 h 194734"/>
              <a:gd name="connsiteX1" fmla="*/ 465666 w 491066"/>
              <a:gd name="connsiteY1" fmla="*/ 110067 h 194734"/>
              <a:gd name="connsiteX2" fmla="*/ 389466 w 491066"/>
              <a:gd name="connsiteY2" fmla="*/ 25400 h 194734"/>
              <a:gd name="connsiteX3" fmla="*/ 364066 w 491066"/>
              <a:gd name="connsiteY3" fmla="*/ 33867 h 194734"/>
              <a:gd name="connsiteX4" fmla="*/ 321733 w 491066"/>
              <a:gd name="connsiteY4" fmla="*/ 67734 h 194734"/>
              <a:gd name="connsiteX5" fmla="*/ 304800 w 491066"/>
              <a:gd name="connsiteY5" fmla="*/ 93134 h 194734"/>
              <a:gd name="connsiteX6" fmla="*/ 279400 w 491066"/>
              <a:gd name="connsiteY6" fmla="*/ 177800 h 194734"/>
              <a:gd name="connsiteX7" fmla="*/ 262466 w 491066"/>
              <a:gd name="connsiteY7" fmla="*/ 194734 h 194734"/>
              <a:gd name="connsiteX8" fmla="*/ 237066 w 491066"/>
              <a:gd name="connsiteY8" fmla="*/ 177800 h 194734"/>
              <a:gd name="connsiteX9" fmla="*/ 194733 w 491066"/>
              <a:gd name="connsiteY9" fmla="*/ 127000 h 194734"/>
              <a:gd name="connsiteX10" fmla="*/ 186266 w 491066"/>
              <a:gd name="connsiteY10" fmla="*/ 101600 h 194734"/>
              <a:gd name="connsiteX11" fmla="*/ 169333 w 491066"/>
              <a:gd name="connsiteY11" fmla="*/ 67734 h 194734"/>
              <a:gd name="connsiteX12" fmla="*/ 135466 w 491066"/>
              <a:gd name="connsiteY12" fmla="*/ 0 h 194734"/>
              <a:gd name="connsiteX13" fmla="*/ 110066 w 491066"/>
              <a:gd name="connsiteY13" fmla="*/ 8467 h 194734"/>
              <a:gd name="connsiteX14" fmla="*/ 59266 w 491066"/>
              <a:gd name="connsiteY14" fmla="*/ 42334 h 194734"/>
              <a:gd name="connsiteX15" fmla="*/ 33866 w 491066"/>
              <a:gd name="connsiteY15" fmla="*/ 50800 h 194734"/>
              <a:gd name="connsiteX16" fmla="*/ 16933 w 491066"/>
              <a:gd name="connsiteY16" fmla="*/ 67734 h 194734"/>
              <a:gd name="connsiteX17" fmla="*/ 0 w 491066"/>
              <a:gd name="connsiteY17" fmla="*/ 118534 h 19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66" h="194734">
                <a:moveTo>
                  <a:pt x="491066" y="127000"/>
                </a:moveTo>
                <a:cubicBezTo>
                  <a:pt x="482599" y="121356"/>
                  <a:pt x="472110" y="117942"/>
                  <a:pt x="465666" y="110067"/>
                </a:cubicBezTo>
                <a:cubicBezTo>
                  <a:pt x="392493" y="20633"/>
                  <a:pt x="448920" y="45219"/>
                  <a:pt x="389466" y="25400"/>
                </a:cubicBezTo>
                <a:cubicBezTo>
                  <a:pt x="380999" y="28222"/>
                  <a:pt x="372048" y="29876"/>
                  <a:pt x="364066" y="33867"/>
                </a:cubicBezTo>
                <a:cubicBezTo>
                  <a:pt x="349395" y="41203"/>
                  <a:pt x="332234" y="54607"/>
                  <a:pt x="321733" y="67734"/>
                </a:cubicBezTo>
                <a:cubicBezTo>
                  <a:pt x="315376" y="75680"/>
                  <a:pt x="310444" y="84667"/>
                  <a:pt x="304800" y="93134"/>
                </a:cubicBezTo>
                <a:cubicBezTo>
                  <a:pt x="300963" y="108481"/>
                  <a:pt x="286269" y="170931"/>
                  <a:pt x="279400" y="177800"/>
                </a:cubicBezTo>
                <a:lnTo>
                  <a:pt x="262466" y="194734"/>
                </a:lnTo>
                <a:cubicBezTo>
                  <a:pt x="253999" y="189089"/>
                  <a:pt x="244883" y="184314"/>
                  <a:pt x="237066" y="177800"/>
                </a:cubicBezTo>
                <a:cubicBezTo>
                  <a:pt x="221015" y="164424"/>
                  <a:pt x="204248" y="146030"/>
                  <a:pt x="194733" y="127000"/>
                </a:cubicBezTo>
                <a:cubicBezTo>
                  <a:pt x="190742" y="119018"/>
                  <a:pt x="189782" y="109803"/>
                  <a:pt x="186266" y="101600"/>
                </a:cubicBezTo>
                <a:cubicBezTo>
                  <a:pt x="181294" y="89999"/>
                  <a:pt x="174020" y="79452"/>
                  <a:pt x="169333" y="67734"/>
                </a:cubicBezTo>
                <a:cubicBezTo>
                  <a:pt x="143390" y="2875"/>
                  <a:pt x="167922" y="32456"/>
                  <a:pt x="135466" y="0"/>
                </a:cubicBezTo>
                <a:cubicBezTo>
                  <a:pt x="126999" y="2822"/>
                  <a:pt x="117868" y="4133"/>
                  <a:pt x="110066" y="8467"/>
                </a:cubicBezTo>
                <a:cubicBezTo>
                  <a:pt x="92276" y="18351"/>
                  <a:pt x="78573" y="35899"/>
                  <a:pt x="59266" y="42334"/>
                </a:cubicBezTo>
                <a:lnTo>
                  <a:pt x="33866" y="50800"/>
                </a:lnTo>
                <a:cubicBezTo>
                  <a:pt x="28222" y="56445"/>
                  <a:pt x="20503" y="60594"/>
                  <a:pt x="16933" y="67734"/>
                </a:cubicBezTo>
                <a:cubicBezTo>
                  <a:pt x="8951" y="83699"/>
                  <a:pt x="0" y="118534"/>
                  <a:pt x="0" y="11853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8" name="Oval 77"/>
          <p:cNvSpPr/>
          <p:nvPr/>
        </p:nvSpPr>
        <p:spPr>
          <a:xfrm>
            <a:off x="8451209" y="3822924"/>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9" name="Oval 78"/>
          <p:cNvSpPr/>
          <p:nvPr/>
        </p:nvSpPr>
        <p:spPr>
          <a:xfrm>
            <a:off x="8718529" y="3518279"/>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0" name="Oval 79"/>
          <p:cNvSpPr/>
          <p:nvPr/>
        </p:nvSpPr>
        <p:spPr>
          <a:xfrm>
            <a:off x="7190576" y="378889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1" name="Oval 80"/>
          <p:cNvSpPr/>
          <p:nvPr/>
        </p:nvSpPr>
        <p:spPr>
          <a:xfrm>
            <a:off x="7622624" y="358601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2" name="Oval 81"/>
          <p:cNvSpPr/>
          <p:nvPr/>
        </p:nvSpPr>
        <p:spPr>
          <a:xfrm>
            <a:off x="7111457" y="3527296"/>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3" name="TextBox 82"/>
          <p:cNvSpPr txBox="1"/>
          <p:nvPr/>
        </p:nvSpPr>
        <p:spPr>
          <a:xfrm>
            <a:off x="6516216" y="2204864"/>
            <a:ext cx="2397753" cy="400110"/>
          </a:xfrm>
          <a:prstGeom prst="rect">
            <a:avLst/>
          </a:prstGeom>
          <a:noFill/>
        </p:spPr>
        <p:txBody>
          <a:bodyPr wrap="square" rtlCol="0">
            <a:spAutoFit/>
          </a:bodyPr>
          <a:lstStyle/>
          <a:p>
            <a:pPr algn="ctr"/>
            <a:r>
              <a:rPr lang="en-US" altLang="zh-TW" sz="2000" dirty="0" smtClean="0">
                <a:solidFill>
                  <a:schemeClr val="bg1">
                    <a:lumMod val="85000"/>
                  </a:schemeClr>
                </a:solidFill>
                <a:latin typeface="Gill Sans MT" pitchFamily="34" charset="0"/>
                <a:cs typeface="Times New Roman" pitchFamily="18" charset="0"/>
              </a:rPr>
              <a:t>Feature trajectories</a:t>
            </a:r>
            <a:endParaRPr lang="zh-TW" altLang="en-US" sz="2000" dirty="0">
              <a:solidFill>
                <a:schemeClr val="bg1">
                  <a:lumMod val="85000"/>
                </a:schemeClr>
              </a:solidFill>
              <a:latin typeface="Gill Sans MT" pitchFamily="34" charset="0"/>
              <a:cs typeface="Times New Roman" pitchFamily="18" charset="0"/>
            </a:endParaRPr>
          </a:p>
        </p:txBody>
      </p:sp>
      <p:sp>
        <p:nvSpPr>
          <p:cNvPr id="94" name="TextBox 83"/>
          <p:cNvSpPr txBox="1"/>
          <p:nvPr/>
        </p:nvSpPr>
        <p:spPr>
          <a:xfrm>
            <a:off x="6653121" y="4077072"/>
            <a:ext cx="2260848" cy="400110"/>
          </a:xfrm>
          <a:prstGeom prst="rect">
            <a:avLst/>
          </a:prstGeom>
          <a:noFill/>
        </p:spPr>
        <p:txBody>
          <a:bodyPr wrap="square" rtlCol="0">
            <a:spAutoFit/>
          </a:bodyPr>
          <a:lstStyle/>
          <a:p>
            <a:pPr algn="ctr"/>
            <a:r>
              <a:rPr lang="en-US" altLang="zh-TW" sz="2000" dirty="0">
                <a:solidFill>
                  <a:sysClr val="windowText" lastClr="000000"/>
                </a:solidFill>
                <a:latin typeface="Gill Sans MT" pitchFamily="34" charset="0"/>
                <a:cs typeface="Times New Roman" pitchFamily="18" charset="0"/>
              </a:rPr>
              <a:t>J</a:t>
            </a:r>
            <a:r>
              <a:rPr lang="en-US" altLang="zh-TW" sz="2000" dirty="0" smtClean="0">
                <a:solidFill>
                  <a:sysClr val="windowText" lastClr="000000"/>
                </a:solidFill>
                <a:latin typeface="Gill Sans MT" pitchFamily="34" charset="0"/>
                <a:cs typeface="Times New Roman" pitchFamily="18" charset="0"/>
              </a:rPr>
              <a:t>oint optimization</a:t>
            </a:r>
            <a:endParaRPr lang="zh-TW" altLang="en-US" sz="2000" dirty="0">
              <a:solidFill>
                <a:sysClr val="windowText" lastClr="000000"/>
              </a:solidFill>
              <a:latin typeface="Gill Sans MT" pitchFamily="34" charset="0"/>
              <a:cs typeface="Times New Roman" pitchFamily="18" charset="0"/>
            </a:endParaRPr>
          </a:p>
        </p:txBody>
      </p:sp>
      <p:sp>
        <p:nvSpPr>
          <p:cNvPr id="95" name="燕尾形向右箭號 94"/>
          <p:cNvSpPr/>
          <p:nvPr/>
        </p:nvSpPr>
        <p:spPr>
          <a:xfrm rot="5400000">
            <a:off x="7433411" y="2439100"/>
            <a:ext cx="591007" cy="742956"/>
          </a:xfrm>
          <a:prstGeom prst="notchedRightArrow">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endParaRPr lang="en-US" altLang="zh-TW" b="1" dirty="0">
              <a:solidFill>
                <a:srgbClr val="000000"/>
              </a:solidFill>
              <a:latin typeface="Gill Sans MT" pitchFamily="34" charset="0"/>
              <a:cs typeface="Tahoma" pitchFamily="-112" charset="0"/>
              <a:sym typeface="Tahoma" pitchFamily="-112" charset="0"/>
            </a:endParaRPr>
          </a:p>
        </p:txBody>
      </p:sp>
      <p:sp>
        <p:nvSpPr>
          <p:cNvPr id="96" name="燕尾形向右箭號 95"/>
          <p:cNvSpPr/>
          <p:nvPr/>
        </p:nvSpPr>
        <p:spPr>
          <a:xfrm rot="5400000">
            <a:off x="7488041" y="4346195"/>
            <a:ext cx="591007" cy="742956"/>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endParaRPr lang="en-US" altLang="zh-TW" b="1" dirty="0">
              <a:solidFill>
                <a:srgbClr val="000000"/>
              </a:solidFill>
              <a:latin typeface="Gill Sans MT" pitchFamily="34" charset="0"/>
              <a:cs typeface="Tahoma" pitchFamily="-112" charset="0"/>
              <a:sym typeface="Tahoma" pitchFamily="-112" charset="0"/>
            </a:endParaRPr>
          </a:p>
        </p:txBody>
      </p:sp>
      <p:grpSp>
        <p:nvGrpSpPr>
          <p:cNvPr id="172" name="群組 171"/>
          <p:cNvGrpSpPr/>
          <p:nvPr/>
        </p:nvGrpSpPr>
        <p:grpSpPr>
          <a:xfrm>
            <a:off x="238376" y="3555438"/>
            <a:ext cx="6192160" cy="1811257"/>
            <a:chOff x="238376" y="3555438"/>
            <a:chExt cx="6192160" cy="1811257"/>
          </a:xfrm>
        </p:grpSpPr>
        <p:grpSp>
          <p:nvGrpSpPr>
            <p:cNvPr id="169" name="群組 168"/>
            <p:cNvGrpSpPr/>
            <p:nvPr/>
          </p:nvGrpSpPr>
          <p:grpSpPr>
            <a:xfrm>
              <a:off x="238376" y="3555438"/>
              <a:ext cx="1599250" cy="1794091"/>
              <a:chOff x="238376" y="3555438"/>
              <a:chExt cx="1599250" cy="1794091"/>
            </a:xfrm>
          </p:grpSpPr>
          <p:sp>
            <p:nvSpPr>
              <p:cNvPr id="98" name="矩形 97"/>
              <p:cNvSpPr/>
              <p:nvPr/>
            </p:nvSpPr>
            <p:spPr>
              <a:xfrm>
                <a:off x="288597" y="3555438"/>
                <a:ext cx="1498808" cy="42235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dirty="0" smtClean="0">
                    <a:latin typeface="Gill Sans MT" pitchFamily="34" charset="0"/>
                  </a:rPr>
                  <a:t>Left</a:t>
                </a:r>
                <a:endParaRPr lang="zh-TW" altLang="en-US" sz="2000" dirty="0">
                  <a:latin typeface="Gill Sans MT" pitchFamily="34" charset="0"/>
                </a:endParaRPr>
              </a:p>
            </p:txBody>
          </p:sp>
          <p:pic>
            <p:nvPicPr>
              <p:cNvPr id="134" name="Content Placeholder 4" descr="csiegirl_l_0175_fun.jpg"/>
              <p:cNvPicPr>
                <a:picLocks noChangeAspect="1"/>
              </p:cNvPicPr>
              <p:nvPr/>
            </p:nvPicPr>
            <p:blipFill>
              <a:blip r:embed="rId5" cstate="print"/>
              <a:stretch>
                <a:fillRect/>
              </a:stretch>
            </p:blipFill>
            <p:spPr>
              <a:xfrm>
                <a:off x="238376" y="4103360"/>
                <a:ext cx="1599250" cy="1246169"/>
              </a:xfrm>
              <a:prstGeom prst="rect">
                <a:avLst/>
              </a:prstGeom>
              <a:ln>
                <a:noFill/>
              </a:ln>
              <a:effectLst>
                <a:outerShdw blurRad="190500" algn="tl" rotWithShape="0">
                  <a:srgbClr val="000000">
                    <a:alpha val="70000"/>
                  </a:srgbClr>
                </a:outerShdw>
              </a:effectLst>
            </p:spPr>
          </p:pic>
        </p:grpSp>
        <p:grpSp>
          <p:nvGrpSpPr>
            <p:cNvPr id="170" name="群組 169"/>
            <p:cNvGrpSpPr/>
            <p:nvPr/>
          </p:nvGrpSpPr>
          <p:grpSpPr>
            <a:xfrm>
              <a:off x="2493007" y="3555438"/>
              <a:ext cx="1599250" cy="1794091"/>
              <a:chOff x="2493007" y="3555438"/>
              <a:chExt cx="1599250" cy="1794091"/>
            </a:xfrm>
          </p:grpSpPr>
          <p:sp>
            <p:nvSpPr>
              <p:cNvPr id="99" name="矩形 98"/>
              <p:cNvSpPr/>
              <p:nvPr/>
            </p:nvSpPr>
            <p:spPr>
              <a:xfrm>
                <a:off x="2543228" y="3555438"/>
                <a:ext cx="1498808" cy="42235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dirty="0" smtClean="0">
                    <a:latin typeface="Gill Sans MT" pitchFamily="34" charset="0"/>
                  </a:rPr>
                  <a:t>Right</a:t>
                </a:r>
                <a:endParaRPr lang="zh-TW" altLang="en-US" sz="2000" dirty="0">
                  <a:latin typeface="Gill Sans MT" pitchFamily="34" charset="0"/>
                </a:endParaRPr>
              </a:p>
            </p:txBody>
          </p:sp>
          <p:pic>
            <p:nvPicPr>
              <p:cNvPr id="135" name="Content Placeholder 4" descr="csiegirl_r_0175_fun.jpg"/>
              <p:cNvPicPr>
                <a:picLocks noChangeAspect="1"/>
              </p:cNvPicPr>
              <p:nvPr/>
            </p:nvPicPr>
            <p:blipFill>
              <a:blip r:embed="rId6" cstate="print"/>
              <a:stretch>
                <a:fillRect/>
              </a:stretch>
            </p:blipFill>
            <p:spPr>
              <a:xfrm>
                <a:off x="2493007" y="4103360"/>
                <a:ext cx="1599250" cy="1246169"/>
              </a:xfrm>
              <a:prstGeom prst="rect">
                <a:avLst/>
              </a:prstGeom>
              <a:ln>
                <a:noFill/>
              </a:ln>
              <a:effectLst>
                <a:outerShdw blurRad="190500" algn="tl" rotWithShape="0">
                  <a:srgbClr val="000000">
                    <a:alpha val="70000"/>
                  </a:srgbClr>
                </a:outerShdw>
              </a:effectLst>
            </p:spPr>
          </p:pic>
        </p:grpSp>
        <p:grpSp>
          <p:nvGrpSpPr>
            <p:cNvPr id="171" name="群組 170"/>
            <p:cNvGrpSpPr/>
            <p:nvPr/>
          </p:nvGrpSpPr>
          <p:grpSpPr>
            <a:xfrm>
              <a:off x="4809258" y="3555438"/>
              <a:ext cx="1621278" cy="1811257"/>
              <a:chOff x="4809258" y="3555438"/>
              <a:chExt cx="1621278" cy="1811257"/>
            </a:xfrm>
          </p:grpSpPr>
          <p:sp>
            <p:nvSpPr>
              <p:cNvPr id="97" name="矩形 96"/>
              <p:cNvSpPr/>
              <p:nvPr/>
            </p:nvSpPr>
            <p:spPr>
              <a:xfrm>
                <a:off x="4853340" y="3555438"/>
                <a:ext cx="1498808" cy="42235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dirty="0" smtClean="0">
                    <a:latin typeface="Gill Sans MT" pitchFamily="34" charset="0"/>
                  </a:rPr>
                  <a:t>Disparity</a:t>
                </a:r>
                <a:endParaRPr lang="zh-TW" altLang="en-US" sz="2000" dirty="0">
                  <a:latin typeface="Gill Sans MT" pitchFamily="34" charset="0"/>
                </a:endParaRPr>
              </a:p>
            </p:txBody>
          </p:sp>
          <p:grpSp>
            <p:nvGrpSpPr>
              <p:cNvPr id="136" name="Group 55"/>
              <p:cNvGrpSpPr/>
              <p:nvPr/>
            </p:nvGrpSpPr>
            <p:grpSpPr>
              <a:xfrm>
                <a:off x="4809258" y="4103360"/>
                <a:ext cx="1621278" cy="1263335"/>
                <a:chOff x="827584" y="2348880"/>
                <a:chExt cx="3520440" cy="2743200"/>
              </a:xfrm>
            </p:grpSpPr>
            <p:pic>
              <p:nvPicPr>
                <p:cNvPr id="140" name="Content Placeholder 4" descr="csiegirl_l_0175_fun.jpg"/>
                <p:cNvPicPr>
                  <a:picLocks noChangeAspect="1"/>
                </p:cNvPicPr>
                <p:nvPr/>
              </p:nvPicPr>
              <p:blipFill>
                <a:blip r:embed="rId5" cstate="print">
                  <a:duotone>
                    <a:schemeClr val="bg2">
                      <a:shade val="45000"/>
                      <a:satMod val="135000"/>
                    </a:schemeClr>
                    <a:prstClr val="white"/>
                  </a:duotone>
                </a:blip>
                <a:stretch>
                  <a:fillRect/>
                </a:stretch>
              </p:blipFill>
              <p:spPr>
                <a:xfrm>
                  <a:off x="827584" y="2348880"/>
                  <a:ext cx="3520440" cy="2743200"/>
                </a:xfrm>
                <a:prstGeom prst="rect">
                  <a:avLst/>
                </a:prstGeom>
                <a:ln>
                  <a:noFill/>
                </a:ln>
                <a:effectLst>
                  <a:outerShdw blurRad="190500" algn="tl" rotWithShape="0">
                    <a:srgbClr val="000000">
                      <a:alpha val="70000"/>
                    </a:srgbClr>
                  </a:outerShdw>
                </a:effectLst>
              </p:spPr>
            </p:pic>
            <p:cxnSp>
              <p:nvCxnSpPr>
                <p:cNvPr id="141" name="Straight Connector 57"/>
                <p:cNvCxnSpPr/>
                <p:nvPr/>
              </p:nvCxnSpPr>
              <p:spPr>
                <a:xfrm>
                  <a:off x="1403648" y="2564904"/>
                  <a:ext cx="21602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2" name="Oval 58"/>
                <p:cNvSpPr/>
                <p:nvPr/>
              </p:nvSpPr>
              <p:spPr>
                <a:xfrm>
                  <a:off x="1340906" y="2502162"/>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3" name="Oval 59"/>
                <p:cNvSpPr/>
                <p:nvPr/>
              </p:nvSpPr>
              <p:spPr>
                <a:xfrm>
                  <a:off x="1547664" y="2492896"/>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44" name="Straight Connector 60"/>
                <p:cNvCxnSpPr/>
                <p:nvPr/>
              </p:nvCxnSpPr>
              <p:spPr>
                <a:xfrm flipV="1">
                  <a:off x="3159560" y="3284984"/>
                  <a:ext cx="41359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5" name="Oval 61"/>
                <p:cNvSpPr/>
                <p:nvPr/>
              </p:nvSpPr>
              <p:spPr>
                <a:xfrm>
                  <a:off x="3069098" y="3222242"/>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6" name="Oval 62"/>
                <p:cNvSpPr/>
                <p:nvPr/>
              </p:nvSpPr>
              <p:spPr>
                <a:xfrm>
                  <a:off x="3501146" y="3212976"/>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47" name="Straight Connector 63"/>
                <p:cNvCxnSpPr/>
                <p:nvPr/>
              </p:nvCxnSpPr>
              <p:spPr>
                <a:xfrm flipV="1">
                  <a:off x="3311960" y="3573016"/>
                  <a:ext cx="41359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8" name="Oval 64"/>
                <p:cNvSpPr/>
                <p:nvPr/>
              </p:nvSpPr>
              <p:spPr>
                <a:xfrm>
                  <a:off x="3221498" y="3510274"/>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49" name="Oval 65"/>
                <p:cNvSpPr/>
                <p:nvPr/>
              </p:nvSpPr>
              <p:spPr>
                <a:xfrm>
                  <a:off x="3653546" y="3501008"/>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50" name="Straight Connector 66"/>
                <p:cNvCxnSpPr/>
                <p:nvPr/>
              </p:nvCxnSpPr>
              <p:spPr>
                <a:xfrm flipV="1">
                  <a:off x="2934270" y="3861048"/>
                  <a:ext cx="41359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1" name="Oval 67"/>
                <p:cNvSpPr/>
                <p:nvPr/>
              </p:nvSpPr>
              <p:spPr>
                <a:xfrm>
                  <a:off x="2843808" y="3798306"/>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2" name="Oval 68"/>
                <p:cNvSpPr/>
                <p:nvPr/>
              </p:nvSpPr>
              <p:spPr>
                <a:xfrm>
                  <a:off x="3275856" y="3789040"/>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53" name="Straight Connector 69"/>
                <p:cNvCxnSpPr/>
                <p:nvPr/>
              </p:nvCxnSpPr>
              <p:spPr>
                <a:xfrm flipV="1">
                  <a:off x="3311960" y="4221088"/>
                  <a:ext cx="41359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4" name="Oval 70"/>
                <p:cNvSpPr/>
                <p:nvPr/>
              </p:nvSpPr>
              <p:spPr>
                <a:xfrm>
                  <a:off x="3221498" y="4158346"/>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5" name="Oval 71"/>
                <p:cNvSpPr/>
                <p:nvPr/>
              </p:nvSpPr>
              <p:spPr>
                <a:xfrm>
                  <a:off x="3653546" y="4149080"/>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56" name="Straight Connector 72"/>
                <p:cNvCxnSpPr>
                  <a:endCxn id="158" idx="2"/>
                </p:cNvCxnSpPr>
                <p:nvPr/>
              </p:nvCxnSpPr>
              <p:spPr>
                <a:xfrm flipV="1">
                  <a:off x="2646238" y="4792519"/>
                  <a:ext cx="494868" cy="46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7" name="Oval 73"/>
                <p:cNvSpPr/>
                <p:nvPr/>
              </p:nvSpPr>
              <p:spPr>
                <a:xfrm>
                  <a:off x="2555776" y="4734410"/>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8" name="Oval 74"/>
                <p:cNvSpPr/>
                <p:nvPr/>
              </p:nvSpPr>
              <p:spPr>
                <a:xfrm>
                  <a:off x="3141106" y="4725144"/>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59" name="Straight Connector 75"/>
                <p:cNvCxnSpPr/>
                <p:nvPr/>
              </p:nvCxnSpPr>
              <p:spPr>
                <a:xfrm>
                  <a:off x="1763688" y="3429000"/>
                  <a:ext cx="288032" cy="83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0" name="Oval 76"/>
                <p:cNvSpPr/>
                <p:nvPr/>
              </p:nvSpPr>
              <p:spPr>
                <a:xfrm>
                  <a:off x="1700946" y="3374642"/>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61" name="Oval 77"/>
                <p:cNvSpPr/>
                <p:nvPr/>
              </p:nvSpPr>
              <p:spPr>
                <a:xfrm>
                  <a:off x="1979712" y="3365376"/>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62" name="Straight Connector 78"/>
                <p:cNvCxnSpPr/>
                <p:nvPr/>
              </p:nvCxnSpPr>
              <p:spPr>
                <a:xfrm flipV="1">
                  <a:off x="1187624" y="4437112"/>
                  <a:ext cx="288032"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3" name="Oval 79"/>
                <p:cNvSpPr/>
                <p:nvPr/>
              </p:nvSpPr>
              <p:spPr>
                <a:xfrm>
                  <a:off x="1115616" y="4374370"/>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64" name="Oval 80"/>
                <p:cNvSpPr/>
                <p:nvPr/>
              </p:nvSpPr>
              <p:spPr>
                <a:xfrm>
                  <a:off x="1403648" y="4365104"/>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65" name="Straight Connector 81"/>
                <p:cNvCxnSpPr/>
                <p:nvPr/>
              </p:nvCxnSpPr>
              <p:spPr>
                <a:xfrm>
                  <a:off x="3923928" y="2564904"/>
                  <a:ext cx="22529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6" name="Oval 82"/>
                <p:cNvSpPr/>
                <p:nvPr/>
              </p:nvSpPr>
              <p:spPr>
                <a:xfrm>
                  <a:off x="3861186" y="2502162"/>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67" name="Oval 83"/>
                <p:cNvSpPr/>
                <p:nvPr/>
              </p:nvSpPr>
              <p:spPr>
                <a:xfrm>
                  <a:off x="4077210" y="2492896"/>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grpSp>
        <p:sp>
          <p:nvSpPr>
            <p:cNvPr id="137" name="Minus 84"/>
            <p:cNvSpPr/>
            <p:nvPr/>
          </p:nvSpPr>
          <p:spPr>
            <a:xfrm>
              <a:off x="1941254" y="4551486"/>
              <a:ext cx="448126" cy="358501"/>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8" name="群組 167"/>
            <p:cNvGrpSpPr/>
            <p:nvPr/>
          </p:nvGrpSpPr>
          <p:grpSpPr>
            <a:xfrm>
              <a:off x="4181882" y="4461861"/>
              <a:ext cx="448126" cy="537751"/>
              <a:chOff x="4181882" y="4461861"/>
              <a:chExt cx="448126" cy="537751"/>
            </a:xfrm>
          </p:grpSpPr>
          <p:sp>
            <p:nvSpPr>
              <p:cNvPr id="138" name="Minus 88"/>
              <p:cNvSpPr/>
              <p:nvPr/>
            </p:nvSpPr>
            <p:spPr>
              <a:xfrm>
                <a:off x="4181882" y="4461861"/>
                <a:ext cx="448126" cy="358501"/>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9" name="Minus 89"/>
              <p:cNvSpPr/>
              <p:nvPr/>
            </p:nvSpPr>
            <p:spPr>
              <a:xfrm>
                <a:off x="4181882" y="4641111"/>
                <a:ext cx="448126" cy="358501"/>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p:spPr>
        <p:txBody>
          <a:bodyPr>
            <a:normAutofit/>
          </a:bodyPr>
          <a:lstStyle/>
          <a:p>
            <a:r>
              <a:rPr lang="en-US" altLang="zh-TW" dirty="0" smtClean="0">
                <a:solidFill>
                  <a:prstClr val="white"/>
                </a:solidFill>
              </a:rPr>
              <a:t>Joint optimization: feature trajectory</a:t>
            </a:r>
            <a:endParaRPr lang="zh-TW" altLang="en-US" sz="3200" dirty="0"/>
          </a:p>
        </p:txBody>
      </p:sp>
      <p:sp>
        <p:nvSpPr>
          <p:cNvPr id="4" name="Slide Number Placeholder 3"/>
          <p:cNvSpPr>
            <a:spLocks noGrp="1"/>
          </p:cNvSpPr>
          <p:nvPr>
            <p:ph type="sldNum" sz="quarter" idx="12"/>
          </p:nvPr>
        </p:nvSpPr>
        <p:spPr/>
        <p:txBody>
          <a:bodyPr/>
          <a:lstStyle/>
          <a:p>
            <a:fld id="{7FAA8362-D7BF-4823-9C81-233C8F05E67B}" type="slidenum">
              <a:rPr lang="zh-TW" altLang="en-US" smtClean="0"/>
              <a:pPr/>
              <a:t>39</a:t>
            </a:fld>
            <a:endParaRPr lang="zh-TW" altLang="en-US" dirty="0"/>
          </a:p>
        </p:txBody>
      </p:sp>
      <p:pic>
        <p:nvPicPr>
          <p:cNvPr id="38" name="Content Placeholder 4" descr="csiegirl_0175_l.jpg"/>
          <p:cNvPicPr>
            <a:picLocks noChangeAspect="1"/>
          </p:cNvPicPr>
          <p:nvPr/>
        </p:nvPicPr>
        <p:blipFill>
          <a:blip r:embed="rId3" cstate="print">
            <a:duotone>
              <a:schemeClr val="bg2">
                <a:shade val="45000"/>
                <a:satMod val="135000"/>
              </a:schemeClr>
              <a:prstClr val="white"/>
            </a:duotone>
          </a:blip>
          <a:stretch>
            <a:fillRect/>
          </a:stretch>
        </p:blipFill>
        <p:spPr>
          <a:xfrm>
            <a:off x="6653121" y="1345173"/>
            <a:ext cx="1013260" cy="789554"/>
          </a:xfrm>
          <a:prstGeom prst="rect">
            <a:avLst/>
          </a:prstGeom>
          <a:ln>
            <a:noFill/>
          </a:ln>
          <a:effectLst>
            <a:outerShdw blurRad="190500" algn="tl" rotWithShape="0">
              <a:srgbClr val="000000">
                <a:alpha val="70000"/>
              </a:srgbClr>
            </a:outerShdw>
          </a:effectLst>
        </p:spPr>
      </p:pic>
      <p:pic>
        <p:nvPicPr>
          <p:cNvPr id="40" name="Content Placeholder 4" descr="csiegirl_0175_r.jpg"/>
          <p:cNvPicPr>
            <a:picLocks noChangeAspect="1"/>
          </p:cNvPicPr>
          <p:nvPr/>
        </p:nvPicPr>
        <p:blipFill>
          <a:blip r:embed="rId4" cstate="print">
            <a:duotone>
              <a:schemeClr val="bg2">
                <a:shade val="45000"/>
                <a:satMod val="135000"/>
              </a:schemeClr>
              <a:prstClr val="white"/>
            </a:duotone>
          </a:blip>
          <a:stretch>
            <a:fillRect/>
          </a:stretch>
        </p:blipFill>
        <p:spPr>
          <a:xfrm>
            <a:off x="7812360" y="1351449"/>
            <a:ext cx="1013260" cy="789554"/>
          </a:xfrm>
          <a:prstGeom prst="rect">
            <a:avLst/>
          </a:prstGeom>
          <a:ln>
            <a:noFill/>
          </a:ln>
          <a:effectLst>
            <a:outerShdw blurRad="190500" algn="tl" rotWithShape="0">
              <a:srgbClr val="000000">
                <a:alpha val="70000"/>
              </a:srgbClr>
            </a:outerShdw>
          </a:effectLst>
        </p:spPr>
      </p:pic>
      <p:pic>
        <p:nvPicPr>
          <p:cNvPr id="43" name="Content Placeholder 4" descr="csiegirl_0175_l.jpg"/>
          <p:cNvPicPr>
            <a:picLocks noChangeAspect="1"/>
          </p:cNvPicPr>
          <p:nvPr/>
        </p:nvPicPr>
        <p:blipFill>
          <a:blip r:embed="rId3" cstate="print">
            <a:duotone>
              <a:schemeClr val="bg2">
                <a:shade val="45000"/>
                <a:satMod val="135000"/>
              </a:schemeClr>
              <a:prstClr val="white"/>
            </a:duotone>
          </a:blip>
          <a:stretch>
            <a:fillRect/>
          </a:stretch>
        </p:blipFill>
        <p:spPr>
          <a:xfrm>
            <a:off x="6653121" y="3140968"/>
            <a:ext cx="1013260" cy="789554"/>
          </a:xfrm>
          <a:prstGeom prst="rect">
            <a:avLst/>
          </a:prstGeom>
          <a:ln>
            <a:noFill/>
          </a:ln>
          <a:effectLst>
            <a:outerShdw blurRad="190500" algn="tl" rotWithShape="0">
              <a:srgbClr val="000000">
                <a:alpha val="70000"/>
              </a:srgbClr>
            </a:outerShdw>
          </a:effectLst>
        </p:spPr>
      </p:pic>
      <p:pic>
        <p:nvPicPr>
          <p:cNvPr id="44" name="Content Placeholder 4" descr="csiegirl_0175_r.jpg"/>
          <p:cNvPicPr>
            <a:picLocks noChangeAspect="1"/>
          </p:cNvPicPr>
          <p:nvPr/>
        </p:nvPicPr>
        <p:blipFill>
          <a:blip r:embed="rId4" cstate="print">
            <a:duotone>
              <a:schemeClr val="bg2">
                <a:shade val="45000"/>
                <a:satMod val="135000"/>
              </a:schemeClr>
              <a:prstClr val="white"/>
            </a:duotone>
          </a:blip>
          <a:stretch>
            <a:fillRect/>
          </a:stretch>
        </p:blipFill>
        <p:spPr>
          <a:xfrm>
            <a:off x="7812360" y="3147244"/>
            <a:ext cx="1013260" cy="789554"/>
          </a:xfrm>
          <a:prstGeom prst="rect">
            <a:avLst/>
          </a:prstGeom>
          <a:ln>
            <a:noFill/>
          </a:ln>
          <a:effectLst>
            <a:outerShdw blurRad="190500" algn="tl" rotWithShape="0">
              <a:srgbClr val="000000">
                <a:alpha val="70000"/>
              </a:srgbClr>
            </a:outerShdw>
          </a:effectLst>
        </p:spPr>
      </p:pic>
      <p:sp>
        <p:nvSpPr>
          <p:cNvPr id="45" name="Freeform 44"/>
          <p:cNvSpPr/>
          <p:nvPr/>
        </p:nvSpPr>
        <p:spPr>
          <a:xfrm>
            <a:off x="6683113" y="3212976"/>
            <a:ext cx="356336" cy="216172"/>
          </a:xfrm>
          <a:custGeom>
            <a:avLst/>
            <a:gdLst>
              <a:gd name="connsiteX0" fmla="*/ 648294 w 648294"/>
              <a:gd name="connsiteY0" fmla="*/ 233083 h 233083"/>
              <a:gd name="connsiteX1" fmla="*/ 585541 w 648294"/>
              <a:gd name="connsiteY1" fmla="*/ 116541 h 233083"/>
              <a:gd name="connsiteX2" fmla="*/ 558647 w 648294"/>
              <a:gd name="connsiteY2" fmla="*/ 107577 h 233083"/>
              <a:gd name="connsiteX3" fmla="*/ 379353 w 648294"/>
              <a:gd name="connsiteY3" fmla="*/ 116541 h 233083"/>
              <a:gd name="connsiteX4" fmla="*/ 316600 w 648294"/>
              <a:gd name="connsiteY4" fmla="*/ 152400 h 233083"/>
              <a:gd name="connsiteX5" fmla="*/ 298670 w 648294"/>
              <a:gd name="connsiteY5" fmla="*/ 170330 h 233083"/>
              <a:gd name="connsiteX6" fmla="*/ 244882 w 648294"/>
              <a:gd name="connsiteY6" fmla="*/ 188259 h 233083"/>
              <a:gd name="connsiteX7" fmla="*/ 217988 w 648294"/>
              <a:gd name="connsiteY7" fmla="*/ 197224 h 233083"/>
              <a:gd name="connsiteX8" fmla="*/ 191094 w 648294"/>
              <a:gd name="connsiteY8" fmla="*/ 206188 h 233083"/>
              <a:gd name="connsiteX9" fmla="*/ 110412 w 648294"/>
              <a:gd name="connsiteY9" fmla="*/ 188259 h 233083"/>
              <a:gd name="connsiteX10" fmla="*/ 74553 w 648294"/>
              <a:gd name="connsiteY10" fmla="*/ 152400 h 233083"/>
              <a:gd name="connsiteX11" fmla="*/ 56623 w 648294"/>
              <a:gd name="connsiteY11" fmla="*/ 98612 h 233083"/>
              <a:gd name="connsiteX12" fmla="*/ 47659 w 648294"/>
              <a:gd name="connsiteY12" fmla="*/ 35859 h 233083"/>
              <a:gd name="connsiteX13" fmla="*/ 29729 w 648294"/>
              <a:gd name="connsiteY13" fmla="*/ 17930 h 233083"/>
              <a:gd name="connsiteX14" fmla="*/ 2835 w 648294"/>
              <a:gd name="connsiteY14" fmla="*/ 0 h 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294" h="233083">
                <a:moveTo>
                  <a:pt x="648294" y="233083"/>
                </a:moveTo>
                <a:cubicBezTo>
                  <a:pt x="639494" y="206682"/>
                  <a:pt x="627469" y="130516"/>
                  <a:pt x="585541" y="116541"/>
                </a:cubicBezTo>
                <a:lnTo>
                  <a:pt x="558647" y="107577"/>
                </a:lnTo>
                <a:cubicBezTo>
                  <a:pt x="498882" y="110565"/>
                  <a:pt x="438730" y="109119"/>
                  <a:pt x="379353" y="116541"/>
                </a:cubicBezTo>
                <a:cubicBezTo>
                  <a:pt x="368448" y="117904"/>
                  <a:pt x="326726" y="144299"/>
                  <a:pt x="316600" y="152400"/>
                </a:cubicBezTo>
                <a:cubicBezTo>
                  <a:pt x="310000" y="157680"/>
                  <a:pt x="306230" y="166550"/>
                  <a:pt x="298670" y="170330"/>
                </a:cubicBezTo>
                <a:cubicBezTo>
                  <a:pt x="281766" y="178782"/>
                  <a:pt x="262811" y="182283"/>
                  <a:pt x="244882" y="188259"/>
                </a:cubicBezTo>
                <a:lnTo>
                  <a:pt x="217988" y="197224"/>
                </a:lnTo>
                <a:lnTo>
                  <a:pt x="191094" y="206188"/>
                </a:lnTo>
                <a:cubicBezTo>
                  <a:pt x="187043" y="205513"/>
                  <a:pt x="123847" y="197855"/>
                  <a:pt x="110412" y="188259"/>
                </a:cubicBezTo>
                <a:cubicBezTo>
                  <a:pt x="96657" y="178434"/>
                  <a:pt x="74553" y="152400"/>
                  <a:pt x="74553" y="152400"/>
                </a:cubicBezTo>
                <a:cubicBezTo>
                  <a:pt x="68576" y="134471"/>
                  <a:pt x="59296" y="117321"/>
                  <a:pt x="56623" y="98612"/>
                </a:cubicBezTo>
                <a:cubicBezTo>
                  <a:pt x="53635" y="77694"/>
                  <a:pt x="54341" y="55905"/>
                  <a:pt x="47659" y="35859"/>
                </a:cubicBezTo>
                <a:cubicBezTo>
                  <a:pt x="44986" y="27841"/>
                  <a:pt x="36977" y="22278"/>
                  <a:pt x="29729" y="17930"/>
                </a:cubicBezTo>
                <a:cubicBezTo>
                  <a:pt x="0" y="93"/>
                  <a:pt x="2835" y="20921"/>
                  <a:pt x="2835"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6" name="Oval 45"/>
          <p:cNvSpPr/>
          <p:nvPr/>
        </p:nvSpPr>
        <p:spPr>
          <a:xfrm>
            <a:off x="7039449" y="337837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7" name="Freeform 46"/>
          <p:cNvSpPr/>
          <p:nvPr/>
        </p:nvSpPr>
        <p:spPr>
          <a:xfrm>
            <a:off x="7826178" y="3464663"/>
            <a:ext cx="418230" cy="269092"/>
          </a:xfrm>
          <a:custGeom>
            <a:avLst/>
            <a:gdLst>
              <a:gd name="connsiteX0" fmla="*/ 753035 w 760898"/>
              <a:gd name="connsiteY0" fmla="*/ 237308 h 253033"/>
              <a:gd name="connsiteX1" fmla="*/ 726141 w 760898"/>
              <a:gd name="connsiteY1" fmla="*/ 183520 h 253033"/>
              <a:gd name="connsiteX2" fmla="*/ 699247 w 760898"/>
              <a:gd name="connsiteY2" fmla="*/ 129732 h 253033"/>
              <a:gd name="connsiteX3" fmla="*/ 645458 w 760898"/>
              <a:gd name="connsiteY3" fmla="*/ 111802 h 253033"/>
              <a:gd name="connsiteX4" fmla="*/ 618564 w 760898"/>
              <a:gd name="connsiteY4" fmla="*/ 102838 h 253033"/>
              <a:gd name="connsiteX5" fmla="*/ 421341 w 760898"/>
              <a:gd name="connsiteY5" fmla="*/ 111802 h 253033"/>
              <a:gd name="connsiteX6" fmla="*/ 331694 w 760898"/>
              <a:gd name="connsiteY6" fmla="*/ 138697 h 253033"/>
              <a:gd name="connsiteX7" fmla="*/ 304800 w 760898"/>
              <a:gd name="connsiteY7" fmla="*/ 147661 h 253033"/>
              <a:gd name="connsiteX8" fmla="*/ 286870 w 760898"/>
              <a:gd name="connsiteY8" fmla="*/ 165591 h 253033"/>
              <a:gd name="connsiteX9" fmla="*/ 259976 w 760898"/>
              <a:gd name="connsiteY9" fmla="*/ 174555 h 253033"/>
              <a:gd name="connsiteX10" fmla="*/ 98611 w 760898"/>
              <a:gd name="connsiteY10" fmla="*/ 165591 h 253033"/>
              <a:gd name="connsiteX11" fmla="*/ 80682 w 760898"/>
              <a:gd name="connsiteY11" fmla="*/ 147661 h 253033"/>
              <a:gd name="connsiteX12" fmla="*/ 53788 w 760898"/>
              <a:gd name="connsiteY12" fmla="*/ 129732 h 253033"/>
              <a:gd name="connsiteX13" fmla="*/ 44823 w 760898"/>
              <a:gd name="connsiteY13" fmla="*/ 102838 h 253033"/>
              <a:gd name="connsiteX14" fmla="*/ 26894 w 760898"/>
              <a:gd name="connsiteY14" fmla="*/ 31120 h 253033"/>
              <a:gd name="connsiteX15" fmla="*/ 17929 w 760898"/>
              <a:gd name="connsiteY15" fmla="*/ 4226 h 253033"/>
              <a:gd name="connsiteX16" fmla="*/ 0 w 760898"/>
              <a:gd name="connsiteY16" fmla="*/ 4226 h 25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0898" h="253033">
                <a:moveTo>
                  <a:pt x="753035" y="237308"/>
                </a:moveTo>
                <a:cubicBezTo>
                  <a:pt x="730501" y="169709"/>
                  <a:pt x="760898" y="253033"/>
                  <a:pt x="726141" y="183520"/>
                </a:cubicBezTo>
                <a:cubicBezTo>
                  <a:pt x="717705" y="166647"/>
                  <a:pt x="717930" y="141409"/>
                  <a:pt x="699247" y="129732"/>
                </a:cubicBezTo>
                <a:cubicBezTo>
                  <a:pt x="683220" y="119715"/>
                  <a:pt x="663388" y="117778"/>
                  <a:pt x="645458" y="111802"/>
                </a:cubicBezTo>
                <a:lnTo>
                  <a:pt x="618564" y="102838"/>
                </a:lnTo>
                <a:cubicBezTo>
                  <a:pt x="552823" y="105826"/>
                  <a:pt x="486956" y="106755"/>
                  <a:pt x="421341" y="111802"/>
                </a:cubicBezTo>
                <a:cubicBezTo>
                  <a:pt x="403727" y="113157"/>
                  <a:pt x="341059" y="135575"/>
                  <a:pt x="331694" y="138697"/>
                </a:cubicBezTo>
                <a:lnTo>
                  <a:pt x="304800" y="147661"/>
                </a:lnTo>
                <a:cubicBezTo>
                  <a:pt x="298823" y="153638"/>
                  <a:pt x="294118" y="161242"/>
                  <a:pt x="286870" y="165591"/>
                </a:cubicBezTo>
                <a:cubicBezTo>
                  <a:pt x="278767" y="170453"/>
                  <a:pt x="269426" y="174555"/>
                  <a:pt x="259976" y="174555"/>
                </a:cubicBezTo>
                <a:cubicBezTo>
                  <a:pt x="206105" y="174555"/>
                  <a:pt x="152399" y="168579"/>
                  <a:pt x="98611" y="165591"/>
                </a:cubicBezTo>
                <a:cubicBezTo>
                  <a:pt x="92635" y="159614"/>
                  <a:pt x="87282" y="152941"/>
                  <a:pt x="80682" y="147661"/>
                </a:cubicBezTo>
                <a:cubicBezTo>
                  <a:pt x="72269" y="140930"/>
                  <a:pt x="60519" y="138145"/>
                  <a:pt x="53788" y="129732"/>
                </a:cubicBezTo>
                <a:cubicBezTo>
                  <a:pt x="47885" y="122353"/>
                  <a:pt x="47309" y="111955"/>
                  <a:pt x="44823" y="102838"/>
                </a:cubicBezTo>
                <a:cubicBezTo>
                  <a:pt x="38339" y="79065"/>
                  <a:pt x="34687" y="54497"/>
                  <a:pt x="26894" y="31120"/>
                </a:cubicBezTo>
                <a:cubicBezTo>
                  <a:pt x="23906" y="22155"/>
                  <a:pt x="24611" y="10908"/>
                  <a:pt x="17929" y="4226"/>
                </a:cubicBezTo>
                <a:cubicBezTo>
                  <a:pt x="13703" y="0"/>
                  <a:pt x="5976" y="4226"/>
                  <a:pt x="0" y="4226"/>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8" name="Freeform 47"/>
          <p:cNvSpPr/>
          <p:nvPr/>
        </p:nvSpPr>
        <p:spPr>
          <a:xfrm>
            <a:off x="7252016" y="3140968"/>
            <a:ext cx="379414" cy="195574"/>
          </a:xfrm>
          <a:custGeom>
            <a:avLst/>
            <a:gdLst>
              <a:gd name="connsiteX0" fmla="*/ 690283 w 690283"/>
              <a:gd name="connsiteY0" fmla="*/ 107999 h 224540"/>
              <a:gd name="connsiteX1" fmla="*/ 546848 w 690283"/>
              <a:gd name="connsiteY1" fmla="*/ 107999 h 224540"/>
              <a:gd name="connsiteX2" fmla="*/ 510989 w 690283"/>
              <a:gd name="connsiteY2" fmla="*/ 152823 h 224540"/>
              <a:gd name="connsiteX3" fmla="*/ 475130 w 690283"/>
              <a:gd name="connsiteY3" fmla="*/ 188682 h 224540"/>
              <a:gd name="connsiteX4" fmla="*/ 457200 w 690283"/>
              <a:gd name="connsiteY4" fmla="*/ 206611 h 224540"/>
              <a:gd name="connsiteX5" fmla="*/ 430306 w 690283"/>
              <a:gd name="connsiteY5" fmla="*/ 224540 h 224540"/>
              <a:gd name="connsiteX6" fmla="*/ 340659 w 690283"/>
              <a:gd name="connsiteY6" fmla="*/ 206611 h 224540"/>
              <a:gd name="connsiteX7" fmla="*/ 313765 w 690283"/>
              <a:gd name="connsiteY7" fmla="*/ 179717 h 224540"/>
              <a:gd name="connsiteX8" fmla="*/ 268942 w 690283"/>
              <a:gd name="connsiteY8" fmla="*/ 143858 h 224540"/>
              <a:gd name="connsiteX9" fmla="*/ 233083 w 690283"/>
              <a:gd name="connsiteY9" fmla="*/ 90070 h 224540"/>
              <a:gd name="connsiteX10" fmla="*/ 215153 w 690283"/>
              <a:gd name="connsiteY10" fmla="*/ 63176 h 224540"/>
              <a:gd name="connsiteX11" fmla="*/ 197224 w 690283"/>
              <a:gd name="connsiteY11" fmla="*/ 45246 h 224540"/>
              <a:gd name="connsiteX12" fmla="*/ 152400 w 690283"/>
              <a:gd name="connsiteY12" fmla="*/ 9388 h 224540"/>
              <a:gd name="connsiteX13" fmla="*/ 0 w 690283"/>
              <a:gd name="connsiteY13" fmla="*/ 18352 h 22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283" h="224540">
                <a:moveTo>
                  <a:pt x="690283" y="107999"/>
                </a:moveTo>
                <a:cubicBezTo>
                  <a:pt x="642997" y="103271"/>
                  <a:pt x="593673" y="90440"/>
                  <a:pt x="546848" y="107999"/>
                </a:cubicBezTo>
                <a:cubicBezTo>
                  <a:pt x="533998" y="112818"/>
                  <a:pt x="517420" y="145320"/>
                  <a:pt x="510989" y="152823"/>
                </a:cubicBezTo>
                <a:cubicBezTo>
                  <a:pt x="499988" y="165658"/>
                  <a:pt x="487083" y="176729"/>
                  <a:pt x="475130" y="188682"/>
                </a:cubicBezTo>
                <a:cubicBezTo>
                  <a:pt x="469153" y="194658"/>
                  <a:pt x="464233" y="201923"/>
                  <a:pt x="457200" y="206611"/>
                </a:cubicBezTo>
                <a:lnTo>
                  <a:pt x="430306" y="224540"/>
                </a:lnTo>
                <a:cubicBezTo>
                  <a:pt x="424988" y="223780"/>
                  <a:pt x="357730" y="217991"/>
                  <a:pt x="340659" y="206611"/>
                </a:cubicBezTo>
                <a:cubicBezTo>
                  <a:pt x="330110" y="199578"/>
                  <a:pt x="323505" y="187833"/>
                  <a:pt x="313765" y="179717"/>
                </a:cubicBezTo>
                <a:cubicBezTo>
                  <a:pt x="290237" y="160110"/>
                  <a:pt x="286332" y="167045"/>
                  <a:pt x="268942" y="143858"/>
                </a:cubicBezTo>
                <a:cubicBezTo>
                  <a:pt x="256013" y="126619"/>
                  <a:pt x="245036" y="107999"/>
                  <a:pt x="233083" y="90070"/>
                </a:cubicBezTo>
                <a:cubicBezTo>
                  <a:pt x="227106" y="81105"/>
                  <a:pt x="222771" y="70795"/>
                  <a:pt x="215153" y="63176"/>
                </a:cubicBezTo>
                <a:cubicBezTo>
                  <a:pt x="209177" y="57199"/>
                  <a:pt x="203824" y="50526"/>
                  <a:pt x="197224" y="45246"/>
                </a:cubicBezTo>
                <a:cubicBezTo>
                  <a:pt x="140668" y="0"/>
                  <a:pt x="195701" y="52687"/>
                  <a:pt x="152400" y="9388"/>
                </a:cubicBezTo>
                <a:cubicBezTo>
                  <a:pt x="5982" y="18538"/>
                  <a:pt x="56870" y="18352"/>
                  <a:pt x="0" y="18352"/>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9" name="Freeform 48"/>
          <p:cNvSpPr/>
          <p:nvPr/>
        </p:nvSpPr>
        <p:spPr>
          <a:xfrm>
            <a:off x="8413392" y="3140968"/>
            <a:ext cx="335072" cy="224022"/>
          </a:xfrm>
          <a:custGeom>
            <a:avLst/>
            <a:gdLst>
              <a:gd name="connsiteX0" fmla="*/ 609600 w 609600"/>
              <a:gd name="connsiteY0" fmla="*/ 145289 h 145289"/>
              <a:gd name="connsiteX1" fmla="*/ 564776 w 609600"/>
              <a:gd name="connsiteY1" fmla="*/ 100465 h 145289"/>
              <a:gd name="connsiteX2" fmla="*/ 107576 w 609600"/>
              <a:gd name="connsiteY2" fmla="*/ 82536 h 145289"/>
              <a:gd name="connsiteX3" fmla="*/ 71717 w 609600"/>
              <a:gd name="connsiteY3" fmla="*/ 10818 h 145289"/>
              <a:gd name="connsiteX4" fmla="*/ 44823 w 609600"/>
              <a:gd name="connsiteY4" fmla="*/ 1853 h 145289"/>
              <a:gd name="connsiteX5" fmla="*/ 0 w 609600"/>
              <a:gd name="connsiteY5" fmla="*/ 1853 h 14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145289">
                <a:moveTo>
                  <a:pt x="609600" y="145289"/>
                </a:moveTo>
                <a:cubicBezTo>
                  <a:pt x="594659" y="130348"/>
                  <a:pt x="584822" y="107147"/>
                  <a:pt x="564776" y="100465"/>
                </a:cubicBezTo>
                <a:cubicBezTo>
                  <a:pt x="401778" y="46130"/>
                  <a:pt x="547330" y="91697"/>
                  <a:pt x="107576" y="82536"/>
                </a:cubicBezTo>
                <a:cubicBezTo>
                  <a:pt x="98635" y="55712"/>
                  <a:pt x="97796" y="26465"/>
                  <a:pt x="71717" y="10818"/>
                </a:cubicBezTo>
                <a:cubicBezTo>
                  <a:pt x="63614" y="5956"/>
                  <a:pt x="54200" y="3025"/>
                  <a:pt x="44823" y="1853"/>
                </a:cubicBezTo>
                <a:cubicBezTo>
                  <a:pt x="29997" y="0"/>
                  <a:pt x="14941" y="1853"/>
                  <a:pt x="0" y="1853"/>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50" name="Oval 49"/>
          <p:cNvSpPr/>
          <p:nvPr/>
        </p:nvSpPr>
        <p:spPr>
          <a:xfrm>
            <a:off x="7615513" y="3192378"/>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51" name="Oval 50"/>
          <p:cNvSpPr/>
          <p:nvPr/>
        </p:nvSpPr>
        <p:spPr>
          <a:xfrm>
            <a:off x="8702744" y="335699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52" name="Oval 51"/>
          <p:cNvSpPr/>
          <p:nvPr/>
        </p:nvSpPr>
        <p:spPr>
          <a:xfrm>
            <a:off x="8188414" y="3688035"/>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pic>
        <p:nvPicPr>
          <p:cNvPr id="53" name="Content Placeholder 4" descr="csiegirl_0175_l.jpg"/>
          <p:cNvPicPr>
            <a:picLocks noChangeAspect="1"/>
          </p:cNvPicPr>
          <p:nvPr/>
        </p:nvPicPr>
        <p:blipFill>
          <a:blip r:embed="rId3" cstate="print">
            <a:duotone>
              <a:schemeClr val="bg2">
                <a:shade val="45000"/>
                <a:satMod val="135000"/>
              </a:schemeClr>
              <a:prstClr val="white"/>
            </a:duotone>
          </a:blip>
          <a:stretch>
            <a:fillRect/>
          </a:stretch>
        </p:blipFill>
        <p:spPr>
          <a:xfrm>
            <a:off x="6653121" y="5013176"/>
            <a:ext cx="1013260" cy="789554"/>
          </a:xfrm>
          <a:prstGeom prst="rect">
            <a:avLst/>
          </a:prstGeom>
          <a:ln>
            <a:noFill/>
          </a:ln>
          <a:effectLst>
            <a:outerShdw blurRad="190500" algn="tl" rotWithShape="0">
              <a:srgbClr val="000000">
                <a:alpha val="70000"/>
              </a:srgbClr>
            </a:outerShdw>
          </a:effectLst>
        </p:spPr>
      </p:pic>
      <p:pic>
        <p:nvPicPr>
          <p:cNvPr id="54" name="Content Placeholder 4" descr="csiegirl_0175_r.jpg"/>
          <p:cNvPicPr>
            <a:picLocks noChangeAspect="1"/>
          </p:cNvPicPr>
          <p:nvPr/>
        </p:nvPicPr>
        <p:blipFill>
          <a:blip r:embed="rId4" cstate="print">
            <a:duotone>
              <a:schemeClr val="bg2">
                <a:shade val="45000"/>
                <a:satMod val="135000"/>
              </a:schemeClr>
              <a:prstClr val="white"/>
            </a:duotone>
          </a:blip>
          <a:stretch>
            <a:fillRect/>
          </a:stretch>
        </p:blipFill>
        <p:spPr>
          <a:xfrm>
            <a:off x="7812360" y="5019452"/>
            <a:ext cx="1013260" cy="789554"/>
          </a:xfrm>
          <a:prstGeom prst="rect">
            <a:avLst/>
          </a:prstGeom>
          <a:ln>
            <a:noFill/>
          </a:ln>
          <a:effectLst>
            <a:outerShdw blurRad="190500" algn="tl" rotWithShape="0">
              <a:srgbClr val="000000">
                <a:alpha val="70000"/>
              </a:srgbClr>
            </a:outerShdw>
          </a:effectLst>
        </p:spPr>
      </p:pic>
      <p:sp>
        <p:nvSpPr>
          <p:cNvPr id="55" name="Freeform 54"/>
          <p:cNvSpPr/>
          <p:nvPr/>
        </p:nvSpPr>
        <p:spPr>
          <a:xfrm>
            <a:off x="6797137" y="5195825"/>
            <a:ext cx="348462" cy="98158"/>
          </a:xfrm>
          <a:custGeom>
            <a:avLst/>
            <a:gdLst>
              <a:gd name="connsiteX0" fmla="*/ 0 w 636494"/>
              <a:gd name="connsiteY0" fmla="*/ 17929 h 179294"/>
              <a:gd name="connsiteX1" fmla="*/ 376517 w 636494"/>
              <a:gd name="connsiteY1" fmla="*/ 26894 h 179294"/>
              <a:gd name="connsiteX2" fmla="*/ 636494 w 636494"/>
              <a:gd name="connsiteY2" fmla="*/ 179294 h 179294"/>
            </a:gdLst>
            <a:ahLst/>
            <a:cxnLst>
              <a:cxn ang="0">
                <a:pos x="connsiteX0" y="connsiteY0"/>
              </a:cxn>
              <a:cxn ang="0">
                <a:pos x="connsiteX1" y="connsiteY1"/>
              </a:cxn>
              <a:cxn ang="0">
                <a:pos x="connsiteX2" y="connsiteY2"/>
              </a:cxn>
            </a:cxnLst>
            <a:rect l="l" t="t" r="r" b="b"/>
            <a:pathLst>
              <a:path w="636494" h="179294">
                <a:moveTo>
                  <a:pt x="0" y="17929"/>
                </a:moveTo>
                <a:cubicBezTo>
                  <a:pt x="135217" y="8964"/>
                  <a:pt x="270435" y="0"/>
                  <a:pt x="376517" y="26894"/>
                </a:cubicBezTo>
                <a:cubicBezTo>
                  <a:pt x="482599" y="53788"/>
                  <a:pt x="559546" y="116541"/>
                  <a:pt x="636494" y="17929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56" name="Freeform 55"/>
          <p:cNvSpPr/>
          <p:nvPr/>
        </p:nvSpPr>
        <p:spPr>
          <a:xfrm>
            <a:off x="7115539" y="5083596"/>
            <a:ext cx="525126" cy="45720"/>
          </a:xfrm>
          <a:custGeom>
            <a:avLst/>
            <a:gdLst>
              <a:gd name="connsiteX0" fmla="*/ 0 w 600635"/>
              <a:gd name="connsiteY0" fmla="*/ 7471 h 52294"/>
              <a:gd name="connsiteX1" fmla="*/ 475129 w 600635"/>
              <a:gd name="connsiteY1" fmla="*/ 7471 h 52294"/>
              <a:gd name="connsiteX2" fmla="*/ 600635 w 600635"/>
              <a:gd name="connsiteY2" fmla="*/ 52294 h 52294"/>
            </a:gdLst>
            <a:ahLst/>
            <a:cxnLst>
              <a:cxn ang="0">
                <a:pos x="connsiteX0" y="connsiteY0"/>
              </a:cxn>
              <a:cxn ang="0">
                <a:pos x="connsiteX1" y="connsiteY1"/>
              </a:cxn>
              <a:cxn ang="0">
                <a:pos x="connsiteX2" y="connsiteY2"/>
              </a:cxn>
            </a:cxnLst>
            <a:rect l="l" t="t" r="r" b="b"/>
            <a:pathLst>
              <a:path w="600635" h="52294">
                <a:moveTo>
                  <a:pt x="0" y="7471"/>
                </a:moveTo>
                <a:cubicBezTo>
                  <a:pt x="187511" y="3735"/>
                  <a:pt x="375023" y="0"/>
                  <a:pt x="475129" y="7471"/>
                </a:cubicBezTo>
                <a:cubicBezTo>
                  <a:pt x="575235" y="14942"/>
                  <a:pt x="587935" y="33618"/>
                  <a:pt x="600635" y="5229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57" name="Freeform 56"/>
          <p:cNvSpPr/>
          <p:nvPr/>
        </p:nvSpPr>
        <p:spPr>
          <a:xfrm>
            <a:off x="6725129" y="5517232"/>
            <a:ext cx="377910" cy="62166"/>
          </a:xfrm>
          <a:custGeom>
            <a:avLst/>
            <a:gdLst>
              <a:gd name="connsiteX0" fmla="*/ 0 w 690282"/>
              <a:gd name="connsiteY0" fmla="*/ 89647 h 113552"/>
              <a:gd name="connsiteX1" fmla="*/ 358588 w 690282"/>
              <a:gd name="connsiteY1" fmla="*/ 98611 h 113552"/>
              <a:gd name="connsiteX2" fmla="*/ 690282 w 690282"/>
              <a:gd name="connsiteY2" fmla="*/ 0 h 113552"/>
            </a:gdLst>
            <a:ahLst/>
            <a:cxnLst>
              <a:cxn ang="0">
                <a:pos x="connsiteX0" y="connsiteY0"/>
              </a:cxn>
              <a:cxn ang="0">
                <a:pos x="connsiteX1" y="connsiteY1"/>
              </a:cxn>
              <a:cxn ang="0">
                <a:pos x="connsiteX2" y="connsiteY2"/>
              </a:cxn>
            </a:cxnLst>
            <a:rect l="l" t="t" r="r" b="b"/>
            <a:pathLst>
              <a:path w="690282" h="113552">
                <a:moveTo>
                  <a:pt x="0" y="89647"/>
                </a:moveTo>
                <a:cubicBezTo>
                  <a:pt x="121770" y="101599"/>
                  <a:pt x="243541" y="113552"/>
                  <a:pt x="358588" y="98611"/>
                </a:cubicBezTo>
                <a:cubicBezTo>
                  <a:pt x="473635" y="83670"/>
                  <a:pt x="581958" y="41835"/>
                  <a:pt x="690282"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58" name="Freeform 57"/>
          <p:cNvSpPr/>
          <p:nvPr/>
        </p:nvSpPr>
        <p:spPr>
          <a:xfrm>
            <a:off x="6723929" y="5673800"/>
            <a:ext cx="417172" cy="64620"/>
          </a:xfrm>
          <a:custGeom>
            <a:avLst/>
            <a:gdLst>
              <a:gd name="connsiteX0" fmla="*/ 8965 w 762000"/>
              <a:gd name="connsiteY0" fmla="*/ 62753 h 118035"/>
              <a:gd name="connsiteX1" fmla="*/ 125506 w 762000"/>
              <a:gd name="connsiteY1" fmla="*/ 107576 h 118035"/>
              <a:gd name="connsiteX2" fmla="*/ 762000 w 762000"/>
              <a:gd name="connsiteY2" fmla="*/ 0 h 118035"/>
            </a:gdLst>
            <a:ahLst/>
            <a:cxnLst>
              <a:cxn ang="0">
                <a:pos x="connsiteX0" y="connsiteY0"/>
              </a:cxn>
              <a:cxn ang="0">
                <a:pos x="connsiteX1" y="connsiteY1"/>
              </a:cxn>
              <a:cxn ang="0">
                <a:pos x="connsiteX2" y="connsiteY2"/>
              </a:cxn>
            </a:cxnLst>
            <a:rect l="l" t="t" r="r" b="b"/>
            <a:pathLst>
              <a:path w="762000" h="118035">
                <a:moveTo>
                  <a:pt x="8965" y="62753"/>
                </a:moveTo>
                <a:cubicBezTo>
                  <a:pt x="4482" y="90394"/>
                  <a:pt x="0" y="118035"/>
                  <a:pt x="125506" y="107576"/>
                </a:cubicBezTo>
                <a:cubicBezTo>
                  <a:pt x="251012" y="97117"/>
                  <a:pt x="506506" y="48558"/>
                  <a:pt x="762000"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59" name="Freeform 58"/>
          <p:cNvSpPr/>
          <p:nvPr/>
        </p:nvSpPr>
        <p:spPr>
          <a:xfrm>
            <a:off x="7157177" y="5445224"/>
            <a:ext cx="458399" cy="46749"/>
          </a:xfrm>
          <a:custGeom>
            <a:avLst/>
            <a:gdLst>
              <a:gd name="connsiteX0" fmla="*/ 0 w 744071"/>
              <a:gd name="connsiteY0" fmla="*/ 23905 h 59764"/>
              <a:gd name="connsiteX1" fmla="*/ 367553 w 744071"/>
              <a:gd name="connsiteY1" fmla="*/ 5976 h 59764"/>
              <a:gd name="connsiteX2" fmla="*/ 744071 w 744071"/>
              <a:gd name="connsiteY2" fmla="*/ 59764 h 59764"/>
            </a:gdLst>
            <a:ahLst/>
            <a:cxnLst>
              <a:cxn ang="0">
                <a:pos x="connsiteX0" y="connsiteY0"/>
              </a:cxn>
              <a:cxn ang="0">
                <a:pos x="connsiteX1" y="connsiteY1"/>
              </a:cxn>
              <a:cxn ang="0">
                <a:pos x="connsiteX2" y="connsiteY2"/>
              </a:cxn>
            </a:cxnLst>
            <a:rect l="l" t="t" r="r" b="b"/>
            <a:pathLst>
              <a:path w="744071" h="59764">
                <a:moveTo>
                  <a:pt x="0" y="23905"/>
                </a:moveTo>
                <a:cubicBezTo>
                  <a:pt x="121770" y="11952"/>
                  <a:pt x="243541" y="0"/>
                  <a:pt x="367553" y="5976"/>
                </a:cubicBezTo>
                <a:cubicBezTo>
                  <a:pt x="491565" y="11952"/>
                  <a:pt x="617818" y="35858"/>
                  <a:pt x="744071" y="5976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60" name="Oval 59"/>
          <p:cNvSpPr/>
          <p:nvPr/>
        </p:nvSpPr>
        <p:spPr>
          <a:xfrm>
            <a:off x="7111457" y="5268040"/>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61" name="Oval 60"/>
          <p:cNvSpPr/>
          <p:nvPr/>
        </p:nvSpPr>
        <p:spPr>
          <a:xfrm>
            <a:off x="7589225" y="511147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62" name="Oval 61"/>
          <p:cNvSpPr/>
          <p:nvPr/>
        </p:nvSpPr>
        <p:spPr>
          <a:xfrm>
            <a:off x="7111973" y="5621111"/>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63" name="Oval 62"/>
          <p:cNvSpPr/>
          <p:nvPr/>
        </p:nvSpPr>
        <p:spPr>
          <a:xfrm>
            <a:off x="7589226" y="547151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64" name="Oval 63"/>
          <p:cNvSpPr/>
          <p:nvPr/>
        </p:nvSpPr>
        <p:spPr>
          <a:xfrm>
            <a:off x="7082229" y="5517604"/>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65" name="Freeform 64"/>
          <p:cNvSpPr/>
          <p:nvPr/>
        </p:nvSpPr>
        <p:spPr>
          <a:xfrm>
            <a:off x="7812360" y="5373216"/>
            <a:ext cx="576064" cy="45719"/>
          </a:xfrm>
          <a:custGeom>
            <a:avLst/>
            <a:gdLst>
              <a:gd name="connsiteX0" fmla="*/ 0 w 573741"/>
              <a:gd name="connsiteY0" fmla="*/ 17929 h 17929"/>
              <a:gd name="connsiteX1" fmla="*/ 215153 w 573741"/>
              <a:gd name="connsiteY1" fmla="*/ 0 h 17929"/>
              <a:gd name="connsiteX2" fmla="*/ 573741 w 573741"/>
              <a:gd name="connsiteY2" fmla="*/ 8964 h 17929"/>
              <a:gd name="connsiteX3" fmla="*/ 573741 w 573741"/>
              <a:gd name="connsiteY3" fmla="*/ 8964 h 17929"/>
              <a:gd name="connsiteX4" fmla="*/ 573741 w 573741"/>
              <a:gd name="connsiteY4" fmla="*/ 8964 h 17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741" h="17929">
                <a:moveTo>
                  <a:pt x="0" y="17929"/>
                </a:moveTo>
                <a:cubicBezTo>
                  <a:pt x="59765" y="9711"/>
                  <a:pt x="215153" y="0"/>
                  <a:pt x="215153" y="0"/>
                </a:cubicBezTo>
                <a:lnTo>
                  <a:pt x="573741" y="8964"/>
                </a:lnTo>
                <a:lnTo>
                  <a:pt x="573741" y="8964"/>
                </a:lnTo>
                <a:lnTo>
                  <a:pt x="573741" y="8964"/>
                </a:ln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66" name="Freeform 65"/>
          <p:cNvSpPr/>
          <p:nvPr/>
        </p:nvSpPr>
        <p:spPr>
          <a:xfrm>
            <a:off x="7812360" y="5661248"/>
            <a:ext cx="479401" cy="45719"/>
          </a:xfrm>
          <a:custGeom>
            <a:avLst/>
            <a:gdLst>
              <a:gd name="connsiteX0" fmla="*/ 0 w 851647"/>
              <a:gd name="connsiteY0" fmla="*/ 22411 h 49306"/>
              <a:gd name="connsiteX1" fmla="*/ 313765 w 851647"/>
              <a:gd name="connsiteY1" fmla="*/ 4482 h 49306"/>
              <a:gd name="connsiteX2" fmla="*/ 851647 w 851647"/>
              <a:gd name="connsiteY2" fmla="*/ 49306 h 49306"/>
            </a:gdLst>
            <a:ahLst/>
            <a:cxnLst>
              <a:cxn ang="0">
                <a:pos x="connsiteX0" y="connsiteY0"/>
              </a:cxn>
              <a:cxn ang="0">
                <a:pos x="connsiteX1" y="connsiteY1"/>
              </a:cxn>
              <a:cxn ang="0">
                <a:pos x="connsiteX2" y="connsiteY2"/>
              </a:cxn>
            </a:cxnLst>
            <a:rect l="l" t="t" r="r" b="b"/>
            <a:pathLst>
              <a:path w="851647" h="49306">
                <a:moveTo>
                  <a:pt x="0" y="22411"/>
                </a:moveTo>
                <a:cubicBezTo>
                  <a:pt x="85912" y="11205"/>
                  <a:pt x="171824" y="0"/>
                  <a:pt x="313765" y="4482"/>
                </a:cubicBezTo>
                <a:cubicBezTo>
                  <a:pt x="455706" y="8964"/>
                  <a:pt x="653676" y="29135"/>
                  <a:pt x="851647" y="49306"/>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67" name="Freeform 66"/>
          <p:cNvSpPr/>
          <p:nvPr/>
        </p:nvSpPr>
        <p:spPr>
          <a:xfrm>
            <a:off x="8204168" y="5465795"/>
            <a:ext cx="512178" cy="45719"/>
          </a:xfrm>
          <a:custGeom>
            <a:avLst/>
            <a:gdLst>
              <a:gd name="connsiteX0" fmla="*/ 0 w 995082"/>
              <a:gd name="connsiteY0" fmla="*/ 0 h 53789"/>
              <a:gd name="connsiteX1" fmla="*/ 430306 w 995082"/>
              <a:gd name="connsiteY1" fmla="*/ 53789 h 53789"/>
              <a:gd name="connsiteX2" fmla="*/ 995082 w 995082"/>
              <a:gd name="connsiteY2" fmla="*/ 0 h 53789"/>
            </a:gdLst>
            <a:ahLst/>
            <a:cxnLst>
              <a:cxn ang="0">
                <a:pos x="connsiteX0" y="connsiteY0"/>
              </a:cxn>
              <a:cxn ang="0">
                <a:pos x="connsiteX1" y="connsiteY1"/>
              </a:cxn>
              <a:cxn ang="0">
                <a:pos x="connsiteX2" y="connsiteY2"/>
              </a:cxn>
            </a:cxnLst>
            <a:rect l="l" t="t" r="r" b="b"/>
            <a:pathLst>
              <a:path w="995082" h="53789">
                <a:moveTo>
                  <a:pt x="0" y="0"/>
                </a:moveTo>
                <a:cubicBezTo>
                  <a:pt x="132229" y="26894"/>
                  <a:pt x="264459" y="53789"/>
                  <a:pt x="430306" y="53789"/>
                </a:cubicBezTo>
                <a:cubicBezTo>
                  <a:pt x="596153" y="53789"/>
                  <a:pt x="795617" y="26894"/>
                  <a:pt x="995082"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68" name="Freeform 67"/>
          <p:cNvSpPr/>
          <p:nvPr/>
        </p:nvSpPr>
        <p:spPr>
          <a:xfrm>
            <a:off x="8244408" y="5085184"/>
            <a:ext cx="478472" cy="45720"/>
          </a:xfrm>
          <a:custGeom>
            <a:avLst/>
            <a:gdLst>
              <a:gd name="connsiteX0" fmla="*/ 0 w 672353"/>
              <a:gd name="connsiteY0" fmla="*/ 55282 h 64247"/>
              <a:gd name="connsiteX1" fmla="*/ 188259 w 672353"/>
              <a:gd name="connsiteY1" fmla="*/ 1494 h 64247"/>
              <a:gd name="connsiteX2" fmla="*/ 672353 w 672353"/>
              <a:gd name="connsiteY2" fmla="*/ 64247 h 64247"/>
            </a:gdLst>
            <a:ahLst/>
            <a:cxnLst>
              <a:cxn ang="0">
                <a:pos x="connsiteX0" y="connsiteY0"/>
              </a:cxn>
              <a:cxn ang="0">
                <a:pos x="connsiteX1" y="connsiteY1"/>
              </a:cxn>
              <a:cxn ang="0">
                <a:pos x="connsiteX2" y="connsiteY2"/>
              </a:cxn>
            </a:cxnLst>
            <a:rect l="l" t="t" r="r" b="b"/>
            <a:pathLst>
              <a:path w="672353" h="64247">
                <a:moveTo>
                  <a:pt x="0" y="55282"/>
                </a:moveTo>
                <a:cubicBezTo>
                  <a:pt x="38100" y="27641"/>
                  <a:pt x="76200" y="0"/>
                  <a:pt x="188259" y="1494"/>
                </a:cubicBezTo>
                <a:cubicBezTo>
                  <a:pt x="300318" y="2988"/>
                  <a:pt x="486335" y="33617"/>
                  <a:pt x="672353" y="64247"/>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69" name="Oval 68"/>
          <p:cNvSpPr/>
          <p:nvPr/>
        </p:nvSpPr>
        <p:spPr>
          <a:xfrm>
            <a:off x="8316416" y="5366695"/>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70" name="Oval 69"/>
          <p:cNvSpPr/>
          <p:nvPr/>
        </p:nvSpPr>
        <p:spPr>
          <a:xfrm>
            <a:off x="8716345" y="5093173"/>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71" name="Oval 70"/>
          <p:cNvSpPr/>
          <p:nvPr/>
        </p:nvSpPr>
        <p:spPr>
          <a:xfrm>
            <a:off x="8262186" y="5711664"/>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72" name="Oval 71"/>
          <p:cNvSpPr/>
          <p:nvPr/>
        </p:nvSpPr>
        <p:spPr>
          <a:xfrm>
            <a:off x="8644337" y="5426925"/>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73" name="Freeform 72"/>
          <p:cNvSpPr/>
          <p:nvPr/>
        </p:nvSpPr>
        <p:spPr>
          <a:xfrm>
            <a:off x="6768915" y="3501008"/>
            <a:ext cx="372748" cy="153989"/>
          </a:xfrm>
          <a:custGeom>
            <a:avLst/>
            <a:gdLst>
              <a:gd name="connsiteX0" fmla="*/ 215 w 372748"/>
              <a:gd name="connsiteY0" fmla="*/ 0 h 153989"/>
              <a:gd name="connsiteX1" fmla="*/ 67948 w 372748"/>
              <a:gd name="connsiteY1" fmla="*/ 152400 h 153989"/>
              <a:gd name="connsiteX2" fmla="*/ 110282 w 372748"/>
              <a:gd name="connsiteY2" fmla="*/ 143933 h 153989"/>
              <a:gd name="connsiteX3" fmla="*/ 144148 w 372748"/>
              <a:gd name="connsiteY3" fmla="*/ 93133 h 153989"/>
              <a:gd name="connsiteX4" fmla="*/ 169548 w 372748"/>
              <a:gd name="connsiteY4" fmla="*/ 42333 h 153989"/>
              <a:gd name="connsiteX5" fmla="*/ 194948 w 372748"/>
              <a:gd name="connsiteY5" fmla="*/ 33867 h 153989"/>
              <a:gd name="connsiteX6" fmla="*/ 220348 w 372748"/>
              <a:gd name="connsiteY6" fmla="*/ 42333 h 153989"/>
              <a:gd name="connsiteX7" fmla="*/ 271148 w 372748"/>
              <a:gd name="connsiteY7" fmla="*/ 143933 h 153989"/>
              <a:gd name="connsiteX8" fmla="*/ 296548 w 372748"/>
              <a:gd name="connsiteY8" fmla="*/ 152400 h 153989"/>
              <a:gd name="connsiteX9" fmla="*/ 330415 w 372748"/>
              <a:gd name="connsiteY9" fmla="*/ 143933 h 153989"/>
              <a:gd name="connsiteX10" fmla="*/ 338882 w 372748"/>
              <a:gd name="connsiteY10" fmla="*/ 118533 h 153989"/>
              <a:gd name="connsiteX11" fmla="*/ 355815 w 372748"/>
              <a:gd name="connsiteY11" fmla="*/ 93133 h 153989"/>
              <a:gd name="connsiteX12" fmla="*/ 364282 w 372748"/>
              <a:gd name="connsiteY12" fmla="*/ 67733 h 153989"/>
              <a:gd name="connsiteX13" fmla="*/ 372748 w 372748"/>
              <a:gd name="connsiteY13" fmla="*/ 50800 h 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2748" h="153989">
                <a:moveTo>
                  <a:pt x="215" y="0"/>
                </a:moveTo>
                <a:cubicBezTo>
                  <a:pt x="9300" y="36338"/>
                  <a:pt x="0" y="144851"/>
                  <a:pt x="67948" y="152400"/>
                </a:cubicBezTo>
                <a:cubicBezTo>
                  <a:pt x="82251" y="153989"/>
                  <a:pt x="96171" y="146755"/>
                  <a:pt x="110282" y="143933"/>
                </a:cubicBezTo>
                <a:cubicBezTo>
                  <a:pt x="121571" y="127000"/>
                  <a:pt x="139212" y="112877"/>
                  <a:pt x="144148" y="93133"/>
                </a:cubicBezTo>
                <a:cubicBezTo>
                  <a:pt x="150235" y="68785"/>
                  <a:pt x="147348" y="55653"/>
                  <a:pt x="169548" y="42333"/>
                </a:cubicBezTo>
                <a:cubicBezTo>
                  <a:pt x="177201" y="37741"/>
                  <a:pt x="186481" y="36689"/>
                  <a:pt x="194948" y="33867"/>
                </a:cubicBezTo>
                <a:cubicBezTo>
                  <a:pt x="203415" y="36689"/>
                  <a:pt x="215161" y="35071"/>
                  <a:pt x="220348" y="42333"/>
                </a:cubicBezTo>
                <a:cubicBezTo>
                  <a:pt x="236785" y="65344"/>
                  <a:pt x="235286" y="131979"/>
                  <a:pt x="271148" y="143933"/>
                </a:cubicBezTo>
                <a:lnTo>
                  <a:pt x="296548" y="152400"/>
                </a:lnTo>
                <a:cubicBezTo>
                  <a:pt x="307837" y="149578"/>
                  <a:pt x="321328" y="151202"/>
                  <a:pt x="330415" y="143933"/>
                </a:cubicBezTo>
                <a:cubicBezTo>
                  <a:pt x="337384" y="138358"/>
                  <a:pt x="334891" y="126515"/>
                  <a:pt x="338882" y="118533"/>
                </a:cubicBezTo>
                <a:cubicBezTo>
                  <a:pt x="343433" y="109432"/>
                  <a:pt x="351264" y="102234"/>
                  <a:pt x="355815" y="93133"/>
                </a:cubicBezTo>
                <a:cubicBezTo>
                  <a:pt x="359806" y="85151"/>
                  <a:pt x="360967" y="76019"/>
                  <a:pt x="364282" y="67733"/>
                </a:cubicBezTo>
                <a:cubicBezTo>
                  <a:pt x="366626" y="61874"/>
                  <a:pt x="369926" y="56444"/>
                  <a:pt x="372748" y="5080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4" name="Freeform 73"/>
          <p:cNvSpPr/>
          <p:nvPr/>
        </p:nvSpPr>
        <p:spPr>
          <a:xfrm>
            <a:off x="6700764" y="3696445"/>
            <a:ext cx="499533" cy="198222"/>
          </a:xfrm>
          <a:custGeom>
            <a:avLst/>
            <a:gdLst>
              <a:gd name="connsiteX0" fmla="*/ 0 w 499533"/>
              <a:gd name="connsiteY0" fmla="*/ 122022 h 198222"/>
              <a:gd name="connsiteX1" fmla="*/ 237066 w 499533"/>
              <a:gd name="connsiteY1" fmla="*/ 71222 h 198222"/>
              <a:gd name="connsiteX2" fmla="*/ 254000 w 499533"/>
              <a:gd name="connsiteY2" fmla="*/ 130488 h 198222"/>
              <a:gd name="connsiteX3" fmla="*/ 279400 w 499533"/>
              <a:gd name="connsiteY3" fmla="*/ 172822 h 198222"/>
              <a:gd name="connsiteX4" fmla="*/ 287866 w 499533"/>
              <a:gd name="connsiteY4" fmla="*/ 198222 h 198222"/>
              <a:gd name="connsiteX5" fmla="*/ 321733 w 499533"/>
              <a:gd name="connsiteY5" fmla="*/ 181288 h 198222"/>
              <a:gd name="connsiteX6" fmla="*/ 347133 w 499533"/>
              <a:gd name="connsiteY6" fmla="*/ 164355 h 198222"/>
              <a:gd name="connsiteX7" fmla="*/ 372533 w 499533"/>
              <a:gd name="connsiteY7" fmla="*/ 155888 h 198222"/>
              <a:gd name="connsiteX8" fmla="*/ 423333 w 499533"/>
              <a:gd name="connsiteY8" fmla="*/ 113555 h 198222"/>
              <a:gd name="connsiteX9" fmla="*/ 448733 w 499533"/>
              <a:gd name="connsiteY9" fmla="*/ 105088 h 198222"/>
              <a:gd name="connsiteX10" fmla="*/ 465666 w 499533"/>
              <a:gd name="connsiteY10" fmla="*/ 79688 h 198222"/>
              <a:gd name="connsiteX11" fmla="*/ 499533 w 499533"/>
              <a:gd name="connsiteY11" fmla="*/ 96622 h 19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9533" h="198222">
                <a:moveTo>
                  <a:pt x="0" y="122022"/>
                </a:moveTo>
                <a:cubicBezTo>
                  <a:pt x="227763" y="51940"/>
                  <a:pt x="165848" y="0"/>
                  <a:pt x="237066" y="71222"/>
                </a:cubicBezTo>
                <a:cubicBezTo>
                  <a:pt x="242711" y="90977"/>
                  <a:pt x="246098" y="111523"/>
                  <a:pt x="254000" y="130488"/>
                </a:cubicBezTo>
                <a:cubicBezTo>
                  <a:pt x="260329" y="145679"/>
                  <a:pt x="272041" y="158103"/>
                  <a:pt x="279400" y="172822"/>
                </a:cubicBezTo>
                <a:cubicBezTo>
                  <a:pt x="283391" y="180804"/>
                  <a:pt x="285044" y="189755"/>
                  <a:pt x="287866" y="198222"/>
                </a:cubicBezTo>
                <a:cubicBezTo>
                  <a:pt x="299155" y="192577"/>
                  <a:pt x="310774" y="187550"/>
                  <a:pt x="321733" y="181288"/>
                </a:cubicBezTo>
                <a:cubicBezTo>
                  <a:pt x="330568" y="176239"/>
                  <a:pt x="338032" y="168906"/>
                  <a:pt x="347133" y="164355"/>
                </a:cubicBezTo>
                <a:cubicBezTo>
                  <a:pt x="355115" y="160364"/>
                  <a:pt x="364066" y="158710"/>
                  <a:pt x="372533" y="155888"/>
                </a:cubicBezTo>
                <a:cubicBezTo>
                  <a:pt x="391259" y="137162"/>
                  <a:pt x="399757" y="125343"/>
                  <a:pt x="423333" y="113555"/>
                </a:cubicBezTo>
                <a:cubicBezTo>
                  <a:pt x="431315" y="109564"/>
                  <a:pt x="440266" y="107910"/>
                  <a:pt x="448733" y="105088"/>
                </a:cubicBezTo>
                <a:cubicBezTo>
                  <a:pt x="454377" y="96621"/>
                  <a:pt x="456218" y="83467"/>
                  <a:pt x="465666" y="79688"/>
                </a:cubicBezTo>
                <a:cubicBezTo>
                  <a:pt x="479564" y="74129"/>
                  <a:pt x="491593" y="88682"/>
                  <a:pt x="499533" y="96622"/>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5" name="Freeform 74"/>
          <p:cNvSpPr/>
          <p:nvPr/>
        </p:nvSpPr>
        <p:spPr>
          <a:xfrm>
            <a:off x="7333239" y="3505200"/>
            <a:ext cx="307325" cy="186267"/>
          </a:xfrm>
          <a:custGeom>
            <a:avLst/>
            <a:gdLst>
              <a:gd name="connsiteX0" fmla="*/ 307325 w 307325"/>
              <a:gd name="connsiteY0" fmla="*/ 93133 h 186267"/>
              <a:gd name="connsiteX1" fmla="*/ 281925 w 307325"/>
              <a:gd name="connsiteY1" fmla="*/ 42333 h 186267"/>
              <a:gd name="connsiteX2" fmla="*/ 256525 w 307325"/>
              <a:gd name="connsiteY2" fmla="*/ 33867 h 186267"/>
              <a:gd name="connsiteX3" fmla="*/ 214191 w 307325"/>
              <a:gd name="connsiteY3" fmla="*/ 42333 h 186267"/>
              <a:gd name="connsiteX4" fmla="*/ 197258 w 307325"/>
              <a:gd name="connsiteY4" fmla="*/ 93133 h 186267"/>
              <a:gd name="connsiteX5" fmla="*/ 180325 w 307325"/>
              <a:gd name="connsiteY5" fmla="*/ 135467 h 186267"/>
              <a:gd name="connsiteX6" fmla="*/ 171858 w 307325"/>
              <a:gd name="connsiteY6" fmla="*/ 169333 h 186267"/>
              <a:gd name="connsiteX7" fmla="*/ 154925 w 307325"/>
              <a:gd name="connsiteY7" fmla="*/ 186267 h 186267"/>
              <a:gd name="connsiteX8" fmla="*/ 137991 w 307325"/>
              <a:gd name="connsiteY8" fmla="*/ 160867 h 186267"/>
              <a:gd name="connsiteX9" fmla="*/ 121058 w 307325"/>
              <a:gd name="connsiteY9" fmla="*/ 110067 h 186267"/>
              <a:gd name="connsiteX10" fmla="*/ 104125 w 307325"/>
              <a:gd name="connsiteY10" fmla="*/ 59267 h 186267"/>
              <a:gd name="connsiteX11" fmla="*/ 95658 w 307325"/>
              <a:gd name="connsiteY11" fmla="*/ 33867 h 186267"/>
              <a:gd name="connsiteX12" fmla="*/ 87191 w 307325"/>
              <a:gd name="connsiteY12" fmla="*/ 8467 h 186267"/>
              <a:gd name="connsiteX13" fmla="*/ 61791 w 307325"/>
              <a:gd name="connsiteY13" fmla="*/ 0 h 186267"/>
              <a:gd name="connsiteX14" fmla="*/ 19458 w 307325"/>
              <a:gd name="connsiteY14" fmla="*/ 50800 h 186267"/>
              <a:gd name="connsiteX15" fmla="*/ 2525 w 307325"/>
              <a:gd name="connsiteY15" fmla="*/ 84667 h 1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325" h="186267">
                <a:moveTo>
                  <a:pt x="307325" y="93133"/>
                </a:moveTo>
                <a:cubicBezTo>
                  <a:pt x="301748" y="76402"/>
                  <a:pt x="296845" y="54269"/>
                  <a:pt x="281925" y="42333"/>
                </a:cubicBezTo>
                <a:cubicBezTo>
                  <a:pt x="274956" y="36758"/>
                  <a:pt x="264992" y="36689"/>
                  <a:pt x="256525" y="33867"/>
                </a:cubicBezTo>
                <a:cubicBezTo>
                  <a:pt x="242414" y="36689"/>
                  <a:pt x="224367" y="32157"/>
                  <a:pt x="214191" y="42333"/>
                </a:cubicBezTo>
                <a:cubicBezTo>
                  <a:pt x="201570" y="54954"/>
                  <a:pt x="203887" y="76560"/>
                  <a:pt x="197258" y="93133"/>
                </a:cubicBezTo>
                <a:cubicBezTo>
                  <a:pt x="191614" y="107244"/>
                  <a:pt x="185131" y="121049"/>
                  <a:pt x="180325" y="135467"/>
                </a:cubicBezTo>
                <a:cubicBezTo>
                  <a:pt x="176645" y="146506"/>
                  <a:pt x="177062" y="158925"/>
                  <a:pt x="171858" y="169333"/>
                </a:cubicBezTo>
                <a:cubicBezTo>
                  <a:pt x="168288" y="176473"/>
                  <a:pt x="160569" y="180622"/>
                  <a:pt x="154925" y="186267"/>
                </a:cubicBezTo>
                <a:cubicBezTo>
                  <a:pt x="149280" y="177800"/>
                  <a:pt x="142124" y="170166"/>
                  <a:pt x="137991" y="160867"/>
                </a:cubicBezTo>
                <a:cubicBezTo>
                  <a:pt x="130742" y="144556"/>
                  <a:pt x="126702" y="127000"/>
                  <a:pt x="121058" y="110067"/>
                </a:cubicBezTo>
                <a:lnTo>
                  <a:pt x="104125" y="59267"/>
                </a:lnTo>
                <a:lnTo>
                  <a:pt x="95658" y="33867"/>
                </a:lnTo>
                <a:cubicBezTo>
                  <a:pt x="92836" y="25400"/>
                  <a:pt x="95658" y="11289"/>
                  <a:pt x="87191" y="8467"/>
                </a:cubicBezTo>
                <a:lnTo>
                  <a:pt x="61791" y="0"/>
                </a:lnTo>
                <a:cubicBezTo>
                  <a:pt x="43065" y="18726"/>
                  <a:pt x="31246" y="27224"/>
                  <a:pt x="19458" y="50800"/>
                </a:cubicBezTo>
                <a:cubicBezTo>
                  <a:pt x="0" y="89717"/>
                  <a:pt x="21652" y="65537"/>
                  <a:pt x="2525" y="84667"/>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6" name="Freeform 75"/>
          <p:cNvSpPr/>
          <p:nvPr/>
        </p:nvSpPr>
        <p:spPr>
          <a:xfrm>
            <a:off x="7884368" y="3717032"/>
            <a:ext cx="585268" cy="161325"/>
          </a:xfrm>
          <a:custGeom>
            <a:avLst/>
            <a:gdLst>
              <a:gd name="connsiteX0" fmla="*/ 575733 w 585268"/>
              <a:gd name="connsiteY0" fmla="*/ 143933 h 161325"/>
              <a:gd name="connsiteX1" fmla="*/ 524933 w 585268"/>
              <a:gd name="connsiteY1" fmla="*/ 76200 h 161325"/>
              <a:gd name="connsiteX2" fmla="*/ 491066 w 585268"/>
              <a:gd name="connsiteY2" fmla="*/ 33867 h 161325"/>
              <a:gd name="connsiteX3" fmla="*/ 465666 w 585268"/>
              <a:gd name="connsiteY3" fmla="*/ 25400 h 161325"/>
              <a:gd name="connsiteX4" fmla="*/ 431800 w 585268"/>
              <a:gd name="connsiteY4" fmla="*/ 33867 h 161325"/>
              <a:gd name="connsiteX5" fmla="*/ 372533 w 585268"/>
              <a:gd name="connsiteY5" fmla="*/ 76200 h 161325"/>
              <a:gd name="connsiteX6" fmla="*/ 330200 w 585268"/>
              <a:gd name="connsiteY6" fmla="*/ 110067 h 161325"/>
              <a:gd name="connsiteX7" fmla="*/ 321733 w 585268"/>
              <a:gd name="connsiteY7" fmla="*/ 135467 h 161325"/>
              <a:gd name="connsiteX8" fmla="*/ 296333 w 585268"/>
              <a:gd name="connsiteY8" fmla="*/ 143933 h 161325"/>
              <a:gd name="connsiteX9" fmla="*/ 270933 w 585268"/>
              <a:gd name="connsiteY9" fmla="*/ 160867 h 161325"/>
              <a:gd name="connsiteX10" fmla="*/ 211666 w 585268"/>
              <a:gd name="connsiteY10" fmla="*/ 152400 h 161325"/>
              <a:gd name="connsiteX11" fmla="*/ 203200 w 585268"/>
              <a:gd name="connsiteY11" fmla="*/ 127000 h 161325"/>
              <a:gd name="connsiteX12" fmla="*/ 186266 w 585268"/>
              <a:gd name="connsiteY12" fmla="*/ 110067 h 161325"/>
              <a:gd name="connsiteX13" fmla="*/ 177800 w 585268"/>
              <a:gd name="connsiteY13" fmla="*/ 84667 h 161325"/>
              <a:gd name="connsiteX14" fmla="*/ 169333 w 585268"/>
              <a:gd name="connsiteY14" fmla="*/ 50800 h 161325"/>
              <a:gd name="connsiteX15" fmla="*/ 152400 w 585268"/>
              <a:gd name="connsiteY15" fmla="*/ 0 h 161325"/>
              <a:gd name="connsiteX16" fmla="*/ 67733 w 585268"/>
              <a:gd name="connsiteY16" fmla="*/ 16933 h 161325"/>
              <a:gd name="connsiteX17" fmla="*/ 42333 w 585268"/>
              <a:gd name="connsiteY17" fmla="*/ 25400 h 161325"/>
              <a:gd name="connsiteX18" fmla="*/ 25400 w 585268"/>
              <a:gd name="connsiteY18" fmla="*/ 76200 h 161325"/>
              <a:gd name="connsiteX19" fmla="*/ 16933 w 585268"/>
              <a:gd name="connsiteY19" fmla="*/ 101600 h 161325"/>
              <a:gd name="connsiteX20" fmla="*/ 0 w 585268"/>
              <a:gd name="connsiteY20" fmla="*/ 127000 h 16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268" h="161325">
                <a:moveTo>
                  <a:pt x="575733" y="143933"/>
                </a:moveTo>
                <a:cubicBezTo>
                  <a:pt x="537452" y="86510"/>
                  <a:pt x="585268" y="156646"/>
                  <a:pt x="524933" y="76200"/>
                </a:cubicBezTo>
                <a:cubicBezTo>
                  <a:pt x="515492" y="63612"/>
                  <a:pt x="505845" y="42734"/>
                  <a:pt x="491066" y="33867"/>
                </a:cubicBezTo>
                <a:cubicBezTo>
                  <a:pt x="483413" y="29275"/>
                  <a:pt x="474133" y="28222"/>
                  <a:pt x="465666" y="25400"/>
                </a:cubicBezTo>
                <a:cubicBezTo>
                  <a:pt x="454377" y="28222"/>
                  <a:pt x="442495" y="29283"/>
                  <a:pt x="431800" y="33867"/>
                </a:cubicBezTo>
                <a:cubicBezTo>
                  <a:pt x="421822" y="38143"/>
                  <a:pt x="376871" y="73101"/>
                  <a:pt x="372533" y="76200"/>
                </a:cubicBezTo>
                <a:cubicBezTo>
                  <a:pt x="335152" y="102901"/>
                  <a:pt x="358517" y="81749"/>
                  <a:pt x="330200" y="110067"/>
                </a:cubicBezTo>
                <a:cubicBezTo>
                  <a:pt x="327378" y="118534"/>
                  <a:pt x="328044" y="129156"/>
                  <a:pt x="321733" y="135467"/>
                </a:cubicBezTo>
                <a:cubicBezTo>
                  <a:pt x="315422" y="141778"/>
                  <a:pt x="304315" y="139942"/>
                  <a:pt x="296333" y="143933"/>
                </a:cubicBezTo>
                <a:cubicBezTo>
                  <a:pt x="287231" y="148484"/>
                  <a:pt x="279400" y="155222"/>
                  <a:pt x="270933" y="160867"/>
                </a:cubicBezTo>
                <a:cubicBezTo>
                  <a:pt x="251177" y="158045"/>
                  <a:pt x="229515" y="161325"/>
                  <a:pt x="211666" y="152400"/>
                </a:cubicBezTo>
                <a:cubicBezTo>
                  <a:pt x="203684" y="148409"/>
                  <a:pt x="207792" y="134653"/>
                  <a:pt x="203200" y="127000"/>
                </a:cubicBezTo>
                <a:cubicBezTo>
                  <a:pt x="199093" y="120155"/>
                  <a:pt x="191911" y="115711"/>
                  <a:pt x="186266" y="110067"/>
                </a:cubicBezTo>
                <a:cubicBezTo>
                  <a:pt x="183444" y="101600"/>
                  <a:pt x="180252" y="93248"/>
                  <a:pt x="177800" y="84667"/>
                </a:cubicBezTo>
                <a:cubicBezTo>
                  <a:pt x="174603" y="73478"/>
                  <a:pt x="172677" y="61946"/>
                  <a:pt x="169333" y="50800"/>
                </a:cubicBezTo>
                <a:cubicBezTo>
                  <a:pt x="164204" y="33703"/>
                  <a:pt x="152400" y="0"/>
                  <a:pt x="152400" y="0"/>
                </a:cubicBezTo>
                <a:cubicBezTo>
                  <a:pt x="124178" y="5644"/>
                  <a:pt x="95777" y="10461"/>
                  <a:pt x="67733" y="16933"/>
                </a:cubicBezTo>
                <a:cubicBezTo>
                  <a:pt x="59037" y="18940"/>
                  <a:pt x="47520" y="18138"/>
                  <a:pt x="42333" y="25400"/>
                </a:cubicBezTo>
                <a:cubicBezTo>
                  <a:pt x="31958" y="39925"/>
                  <a:pt x="31044" y="59267"/>
                  <a:pt x="25400" y="76200"/>
                </a:cubicBezTo>
                <a:lnTo>
                  <a:pt x="16933" y="101600"/>
                </a:lnTo>
                <a:cubicBezTo>
                  <a:pt x="7574" y="129677"/>
                  <a:pt x="17391" y="127000"/>
                  <a:pt x="0" y="12700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7" name="Freeform 76"/>
          <p:cNvSpPr/>
          <p:nvPr/>
        </p:nvSpPr>
        <p:spPr>
          <a:xfrm>
            <a:off x="8244408" y="3429000"/>
            <a:ext cx="491066" cy="194734"/>
          </a:xfrm>
          <a:custGeom>
            <a:avLst/>
            <a:gdLst>
              <a:gd name="connsiteX0" fmla="*/ 491066 w 491066"/>
              <a:gd name="connsiteY0" fmla="*/ 127000 h 194734"/>
              <a:gd name="connsiteX1" fmla="*/ 465666 w 491066"/>
              <a:gd name="connsiteY1" fmla="*/ 110067 h 194734"/>
              <a:gd name="connsiteX2" fmla="*/ 389466 w 491066"/>
              <a:gd name="connsiteY2" fmla="*/ 25400 h 194734"/>
              <a:gd name="connsiteX3" fmla="*/ 364066 w 491066"/>
              <a:gd name="connsiteY3" fmla="*/ 33867 h 194734"/>
              <a:gd name="connsiteX4" fmla="*/ 321733 w 491066"/>
              <a:gd name="connsiteY4" fmla="*/ 67734 h 194734"/>
              <a:gd name="connsiteX5" fmla="*/ 304800 w 491066"/>
              <a:gd name="connsiteY5" fmla="*/ 93134 h 194734"/>
              <a:gd name="connsiteX6" fmla="*/ 279400 w 491066"/>
              <a:gd name="connsiteY6" fmla="*/ 177800 h 194734"/>
              <a:gd name="connsiteX7" fmla="*/ 262466 w 491066"/>
              <a:gd name="connsiteY7" fmla="*/ 194734 h 194734"/>
              <a:gd name="connsiteX8" fmla="*/ 237066 w 491066"/>
              <a:gd name="connsiteY8" fmla="*/ 177800 h 194734"/>
              <a:gd name="connsiteX9" fmla="*/ 194733 w 491066"/>
              <a:gd name="connsiteY9" fmla="*/ 127000 h 194734"/>
              <a:gd name="connsiteX10" fmla="*/ 186266 w 491066"/>
              <a:gd name="connsiteY10" fmla="*/ 101600 h 194734"/>
              <a:gd name="connsiteX11" fmla="*/ 169333 w 491066"/>
              <a:gd name="connsiteY11" fmla="*/ 67734 h 194734"/>
              <a:gd name="connsiteX12" fmla="*/ 135466 w 491066"/>
              <a:gd name="connsiteY12" fmla="*/ 0 h 194734"/>
              <a:gd name="connsiteX13" fmla="*/ 110066 w 491066"/>
              <a:gd name="connsiteY13" fmla="*/ 8467 h 194734"/>
              <a:gd name="connsiteX14" fmla="*/ 59266 w 491066"/>
              <a:gd name="connsiteY14" fmla="*/ 42334 h 194734"/>
              <a:gd name="connsiteX15" fmla="*/ 33866 w 491066"/>
              <a:gd name="connsiteY15" fmla="*/ 50800 h 194734"/>
              <a:gd name="connsiteX16" fmla="*/ 16933 w 491066"/>
              <a:gd name="connsiteY16" fmla="*/ 67734 h 194734"/>
              <a:gd name="connsiteX17" fmla="*/ 0 w 491066"/>
              <a:gd name="connsiteY17" fmla="*/ 118534 h 19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66" h="194734">
                <a:moveTo>
                  <a:pt x="491066" y="127000"/>
                </a:moveTo>
                <a:cubicBezTo>
                  <a:pt x="482599" y="121356"/>
                  <a:pt x="472110" y="117942"/>
                  <a:pt x="465666" y="110067"/>
                </a:cubicBezTo>
                <a:cubicBezTo>
                  <a:pt x="392493" y="20633"/>
                  <a:pt x="448920" y="45219"/>
                  <a:pt x="389466" y="25400"/>
                </a:cubicBezTo>
                <a:cubicBezTo>
                  <a:pt x="380999" y="28222"/>
                  <a:pt x="372048" y="29876"/>
                  <a:pt x="364066" y="33867"/>
                </a:cubicBezTo>
                <a:cubicBezTo>
                  <a:pt x="349395" y="41203"/>
                  <a:pt x="332234" y="54607"/>
                  <a:pt x="321733" y="67734"/>
                </a:cubicBezTo>
                <a:cubicBezTo>
                  <a:pt x="315376" y="75680"/>
                  <a:pt x="310444" y="84667"/>
                  <a:pt x="304800" y="93134"/>
                </a:cubicBezTo>
                <a:cubicBezTo>
                  <a:pt x="300963" y="108481"/>
                  <a:pt x="286269" y="170931"/>
                  <a:pt x="279400" y="177800"/>
                </a:cubicBezTo>
                <a:lnTo>
                  <a:pt x="262466" y="194734"/>
                </a:lnTo>
                <a:cubicBezTo>
                  <a:pt x="253999" y="189089"/>
                  <a:pt x="244883" y="184314"/>
                  <a:pt x="237066" y="177800"/>
                </a:cubicBezTo>
                <a:cubicBezTo>
                  <a:pt x="221015" y="164424"/>
                  <a:pt x="204248" y="146030"/>
                  <a:pt x="194733" y="127000"/>
                </a:cubicBezTo>
                <a:cubicBezTo>
                  <a:pt x="190742" y="119018"/>
                  <a:pt x="189782" y="109803"/>
                  <a:pt x="186266" y="101600"/>
                </a:cubicBezTo>
                <a:cubicBezTo>
                  <a:pt x="181294" y="89999"/>
                  <a:pt x="174020" y="79452"/>
                  <a:pt x="169333" y="67734"/>
                </a:cubicBezTo>
                <a:cubicBezTo>
                  <a:pt x="143390" y="2875"/>
                  <a:pt x="167922" y="32456"/>
                  <a:pt x="135466" y="0"/>
                </a:cubicBezTo>
                <a:cubicBezTo>
                  <a:pt x="126999" y="2822"/>
                  <a:pt x="117868" y="4133"/>
                  <a:pt x="110066" y="8467"/>
                </a:cubicBezTo>
                <a:cubicBezTo>
                  <a:pt x="92276" y="18351"/>
                  <a:pt x="78573" y="35899"/>
                  <a:pt x="59266" y="42334"/>
                </a:cubicBezTo>
                <a:lnTo>
                  <a:pt x="33866" y="50800"/>
                </a:lnTo>
                <a:cubicBezTo>
                  <a:pt x="28222" y="56445"/>
                  <a:pt x="20503" y="60594"/>
                  <a:pt x="16933" y="67734"/>
                </a:cubicBezTo>
                <a:cubicBezTo>
                  <a:pt x="8951" y="83699"/>
                  <a:pt x="0" y="118534"/>
                  <a:pt x="0" y="11853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8" name="Oval 77"/>
          <p:cNvSpPr/>
          <p:nvPr/>
        </p:nvSpPr>
        <p:spPr>
          <a:xfrm>
            <a:off x="8451209" y="3822924"/>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9" name="Oval 78"/>
          <p:cNvSpPr/>
          <p:nvPr/>
        </p:nvSpPr>
        <p:spPr>
          <a:xfrm>
            <a:off x="8718529" y="3518279"/>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0" name="Oval 79"/>
          <p:cNvSpPr/>
          <p:nvPr/>
        </p:nvSpPr>
        <p:spPr>
          <a:xfrm>
            <a:off x="7190576" y="378889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1" name="Oval 80"/>
          <p:cNvSpPr/>
          <p:nvPr/>
        </p:nvSpPr>
        <p:spPr>
          <a:xfrm>
            <a:off x="7622624" y="358601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2" name="Oval 81"/>
          <p:cNvSpPr/>
          <p:nvPr/>
        </p:nvSpPr>
        <p:spPr>
          <a:xfrm>
            <a:off x="7111457" y="3527296"/>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3" name="TextBox 82"/>
          <p:cNvSpPr txBox="1"/>
          <p:nvPr/>
        </p:nvSpPr>
        <p:spPr>
          <a:xfrm>
            <a:off x="6516216" y="2204864"/>
            <a:ext cx="2397753" cy="400110"/>
          </a:xfrm>
          <a:prstGeom prst="rect">
            <a:avLst/>
          </a:prstGeom>
          <a:noFill/>
        </p:spPr>
        <p:txBody>
          <a:bodyPr wrap="square" rtlCol="0">
            <a:spAutoFit/>
          </a:bodyPr>
          <a:lstStyle/>
          <a:p>
            <a:pPr algn="ctr"/>
            <a:r>
              <a:rPr lang="en-US" altLang="zh-TW" sz="2000" dirty="0" smtClean="0">
                <a:solidFill>
                  <a:schemeClr val="bg1">
                    <a:lumMod val="85000"/>
                  </a:schemeClr>
                </a:solidFill>
                <a:latin typeface="Gill Sans MT" pitchFamily="34" charset="0"/>
                <a:cs typeface="Times New Roman" pitchFamily="18" charset="0"/>
              </a:rPr>
              <a:t>Feature trajectories</a:t>
            </a:r>
            <a:endParaRPr lang="zh-TW" altLang="en-US" sz="2000" dirty="0">
              <a:solidFill>
                <a:schemeClr val="bg1">
                  <a:lumMod val="85000"/>
                </a:schemeClr>
              </a:solidFill>
              <a:latin typeface="Gill Sans MT" pitchFamily="34" charset="0"/>
              <a:cs typeface="Times New Roman" pitchFamily="18" charset="0"/>
            </a:endParaRPr>
          </a:p>
        </p:txBody>
      </p:sp>
      <p:sp>
        <p:nvSpPr>
          <p:cNvPr id="84" name="TextBox 83"/>
          <p:cNvSpPr txBox="1"/>
          <p:nvPr/>
        </p:nvSpPr>
        <p:spPr>
          <a:xfrm>
            <a:off x="6653121" y="4077072"/>
            <a:ext cx="2260848" cy="400110"/>
          </a:xfrm>
          <a:prstGeom prst="rect">
            <a:avLst/>
          </a:prstGeom>
          <a:noFill/>
        </p:spPr>
        <p:txBody>
          <a:bodyPr wrap="square" rtlCol="0">
            <a:spAutoFit/>
          </a:bodyPr>
          <a:lstStyle/>
          <a:p>
            <a:pPr algn="ctr"/>
            <a:r>
              <a:rPr lang="en-US" altLang="zh-TW" sz="2000" dirty="0">
                <a:solidFill>
                  <a:sysClr val="windowText" lastClr="000000"/>
                </a:solidFill>
                <a:latin typeface="Gill Sans MT" pitchFamily="34" charset="0"/>
                <a:cs typeface="Times New Roman" pitchFamily="18" charset="0"/>
              </a:rPr>
              <a:t>J</a:t>
            </a:r>
            <a:r>
              <a:rPr lang="en-US" altLang="zh-TW" sz="2000" dirty="0" smtClean="0">
                <a:solidFill>
                  <a:sysClr val="windowText" lastClr="000000"/>
                </a:solidFill>
                <a:latin typeface="Gill Sans MT" pitchFamily="34" charset="0"/>
                <a:cs typeface="Times New Roman" pitchFamily="18" charset="0"/>
              </a:rPr>
              <a:t>oint optimization</a:t>
            </a:r>
            <a:endParaRPr lang="zh-TW" altLang="en-US" sz="2000" dirty="0">
              <a:solidFill>
                <a:sysClr val="windowText" lastClr="000000"/>
              </a:solidFill>
              <a:latin typeface="Gill Sans MT" pitchFamily="34" charset="0"/>
              <a:cs typeface="Times New Roman" pitchFamily="18" charset="0"/>
            </a:endParaRPr>
          </a:p>
        </p:txBody>
      </p:sp>
      <p:sp>
        <p:nvSpPr>
          <p:cNvPr id="88" name="Rectangle 87"/>
          <p:cNvSpPr/>
          <p:nvPr/>
        </p:nvSpPr>
        <p:spPr>
          <a:xfrm>
            <a:off x="611560" y="2060848"/>
            <a:ext cx="2016224" cy="72008"/>
          </a:xfrm>
          <a:prstGeom prst="rect">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9" name="Picture 10"/>
          <p:cNvPicPr>
            <a:picLocks noChangeAspect="1" noChangeArrowheads="1"/>
          </p:cNvPicPr>
          <p:nvPr/>
        </p:nvPicPr>
        <p:blipFill>
          <a:blip r:embed="rId5" cstate="print"/>
          <a:srcRect/>
          <a:stretch>
            <a:fillRect/>
          </a:stretch>
        </p:blipFill>
        <p:spPr bwMode="auto">
          <a:xfrm>
            <a:off x="539552" y="1484784"/>
            <a:ext cx="5248592" cy="576064"/>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1560" y="2278157"/>
            <a:ext cx="5343525"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55576" y="4980781"/>
            <a:ext cx="5238750" cy="752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1" name="燕尾形向右箭號 90"/>
          <p:cNvSpPr/>
          <p:nvPr/>
        </p:nvSpPr>
        <p:spPr>
          <a:xfrm rot="5400000">
            <a:off x="1293820" y="3616531"/>
            <a:ext cx="1182017" cy="1485910"/>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endParaRPr lang="en-US" altLang="zh-TW" b="1" dirty="0">
              <a:solidFill>
                <a:srgbClr val="000000"/>
              </a:solidFill>
              <a:latin typeface="Gill Sans MT" pitchFamily="34" charset="0"/>
              <a:cs typeface="Tahoma" pitchFamily="-112" charset="0"/>
              <a:sym typeface="Tahoma" pitchFamily="-112" charset="0"/>
            </a:endParaRPr>
          </a:p>
        </p:txBody>
      </p:sp>
      <p:sp>
        <p:nvSpPr>
          <p:cNvPr id="93" name="燕尾形向右箭號 92"/>
          <p:cNvSpPr/>
          <p:nvPr/>
        </p:nvSpPr>
        <p:spPr>
          <a:xfrm rot="5400000">
            <a:off x="4147882" y="3646818"/>
            <a:ext cx="1182017" cy="1485910"/>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endParaRPr lang="en-US" altLang="zh-TW" b="1" dirty="0">
              <a:solidFill>
                <a:srgbClr val="000000"/>
              </a:solidFill>
              <a:latin typeface="Gill Sans MT" pitchFamily="34" charset="0"/>
              <a:cs typeface="Tahoma" pitchFamily="-112" charset="0"/>
              <a:sym typeface="Tahoma" pitchFamily="-112" charset="0"/>
            </a:endParaRPr>
          </a:p>
        </p:txBody>
      </p:sp>
      <p:pic>
        <p:nvPicPr>
          <p:cNvPr id="2056" name="Picture 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641940" y="4137360"/>
            <a:ext cx="485775" cy="50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443615" y="4146885"/>
            <a:ext cx="590550"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4" name="燕尾形向右箭號 93"/>
          <p:cNvSpPr/>
          <p:nvPr/>
        </p:nvSpPr>
        <p:spPr>
          <a:xfrm rot="5400000">
            <a:off x="7433411" y="2439100"/>
            <a:ext cx="591007" cy="742956"/>
          </a:xfrm>
          <a:prstGeom prst="notchedRightArrow">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endParaRPr lang="en-US" altLang="zh-TW" b="1" dirty="0">
              <a:solidFill>
                <a:srgbClr val="000000"/>
              </a:solidFill>
              <a:latin typeface="Gill Sans MT" pitchFamily="34" charset="0"/>
              <a:cs typeface="Tahoma" pitchFamily="-112" charset="0"/>
              <a:sym typeface="Tahoma" pitchFamily="-112" charset="0"/>
            </a:endParaRPr>
          </a:p>
        </p:txBody>
      </p:sp>
      <p:sp>
        <p:nvSpPr>
          <p:cNvPr id="95" name="燕尾形向右箭號 94"/>
          <p:cNvSpPr/>
          <p:nvPr/>
        </p:nvSpPr>
        <p:spPr>
          <a:xfrm rot="5400000">
            <a:off x="7488041" y="4346195"/>
            <a:ext cx="591007" cy="742956"/>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endParaRPr lang="en-US" altLang="zh-TW" b="1" dirty="0">
              <a:solidFill>
                <a:srgbClr val="000000"/>
              </a:solidFill>
              <a:latin typeface="Gill Sans MT" pitchFamily="34" charset="0"/>
              <a:cs typeface="Tahoma" pitchFamily="-112" charset="0"/>
              <a:sym typeface="Tahoma" pitchFamily="-112" charset="0"/>
            </a:endParaRPr>
          </a:p>
        </p:txBody>
      </p:sp>
    </p:spTree>
    <p:extLst>
      <p:ext uri="{BB962C8B-B14F-4D97-AF65-F5344CB8AC3E}">
        <p14:creationId xmlns:p14="http://schemas.microsoft.com/office/powerpoint/2010/main" xmlns="" val="1757871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a:t>
            </a:r>
            <a:r>
              <a:rPr lang="en-US" dirty="0" smtClean="0"/>
              <a:t>capturing devices</a:t>
            </a:r>
            <a:endParaRPr lang="en-US" dirty="0"/>
          </a:p>
        </p:txBody>
      </p:sp>
      <p:pic>
        <p:nvPicPr>
          <p:cNvPr id="4" name="Picture 3"/>
          <p:cNvPicPr>
            <a:picLocks noChangeAspect="1"/>
          </p:cNvPicPr>
          <p:nvPr/>
        </p:nvPicPr>
        <p:blipFill>
          <a:blip r:embed="rId3" cstate="print">
            <a:clrChange>
              <a:clrFrom>
                <a:srgbClr val="FFFFFF"/>
              </a:clrFrom>
              <a:clrTo>
                <a:srgbClr val="FFFFFF">
                  <a:alpha val="0"/>
                </a:srgbClr>
              </a:clrTo>
            </a:clrChange>
          </a:blip>
          <a:stretch>
            <a:fillRect/>
          </a:stretch>
        </p:blipFill>
        <p:spPr>
          <a:xfrm>
            <a:off x="1575506" y="908719"/>
            <a:ext cx="2912139" cy="2185375"/>
          </a:xfrm>
          <a:prstGeom prst="rect">
            <a:avLst/>
          </a:prstGeom>
        </p:spPr>
      </p:pic>
      <p:pic>
        <p:nvPicPr>
          <p:cNvPr id="5" name="Picture 4"/>
          <p:cNvPicPr>
            <a:picLocks noChangeAspect="1"/>
          </p:cNvPicPr>
          <p:nvPr/>
        </p:nvPicPr>
        <p:blipFill>
          <a:blip r:embed="rId4" cstate="print">
            <a:clrChange>
              <a:clrFrom>
                <a:srgbClr val="FFFFFF"/>
              </a:clrFrom>
              <a:clrTo>
                <a:srgbClr val="FFFFFF">
                  <a:alpha val="0"/>
                </a:srgbClr>
              </a:clrTo>
            </a:clrChange>
          </a:blip>
          <a:stretch>
            <a:fillRect/>
          </a:stretch>
        </p:blipFill>
        <p:spPr>
          <a:xfrm>
            <a:off x="348157" y="2641816"/>
            <a:ext cx="2454699" cy="1633909"/>
          </a:xfrm>
          <a:prstGeom prst="rect">
            <a:avLst/>
          </a:prstGeom>
        </p:spPr>
      </p:pic>
      <p:pic>
        <p:nvPicPr>
          <p:cNvPr id="7" name="Picture 2" descr="http://www.blogcdn.com/www.engadget.com/media/2011/05/11x0511n23adf.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550905" y="4581128"/>
            <a:ext cx="2389247" cy="1712294"/>
          </a:xfrm>
          <a:prstGeom prst="rect">
            <a:avLst/>
          </a:prstGeom>
          <a:noFill/>
        </p:spPr>
      </p:pic>
      <p:pic>
        <p:nvPicPr>
          <p:cNvPr id="8" name="Picture 2" descr="http://www.witchdoctor.co.nz/wp-content/uploads/2011/03/WD-Sony-3D-Bloggie.jpg"/>
          <p:cNvPicPr>
            <a:picLocks noGrp="1" noChangeAspect="1" noChangeArrowheads="1"/>
          </p:cNvPicPr>
          <p:nvPr>
            <p:ph idx="1"/>
          </p:nvPr>
        </p:nvPicPr>
        <p:blipFill>
          <a:blip r:embed="rId6" cstate="print">
            <a:clrChange>
              <a:clrFrom>
                <a:srgbClr val="FFFFFF"/>
              </a:clrFrom>
              <a:clrTo>
                <a:srgbClr val="FFFFFF">
                  <a:alpha val="0"/>
                </a:srgbClr>
              </a:clrTo>
            </a:clrChange>
          </a:blip>
          <a:srcRect/>
          <a:stretch>
            <a:fillRect/>
          </a:stretch>
        </p:blipFill>
        <p:spPr bwMode="auto">
          <a:xfrm>
            <a:off x="968944" y="4399798"/>
            <a:ext cx="2078838" cy="1615554"/>
          </a:xfrm>
          <a:prstGeom prst="rect">
            <a:avLst/>
          </a:prstGeom>
          <a:noFill/>
        </p:spPr>
      </p:pic>
      <p:pic>
        <p:nvPicPr>
          <p:cNvPr id="9" name="Picture 2" descr="Panasonic 3D HD Camera – Concept"/>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870895" y="1390674"/>
            <a:ext cx="3034153" cy="1738001"/>
          </a:xfrm>
          <a:prstGeom prst="rect">
            <a:avLst/>
          </a:prstGeom>
          <a:noFill/>
          <a:ln w="9525">
            <a:noFill/>
            <a:miter lim="800000"/>
            <a:headEnd/>
            <a:tailEnd/>
          </a:ln>
        </p:spPr>
      </p:pic>
      <p:pic>
        <p:nvPicPr>
          <p:cNvPr id="10" name="Picture 4" descr="http://uon.cc/wp-content/gallery/5137/uon_panasonic_hdc_sdt750_3d_dv_02.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470811" y="3861048"/>
            <a:ext cx="2434237" cy="1656184"/>
          </a:xfrm>
          <a:prstGeom prst="rect">
            <a:avLst/>
          </a:prstGeom>
          <a:noFill/>
          <a:ln w="9525">
            <a:noFill/>
            <a:miter lim="800000"/>
            <a:headEnd/>
            <a:tailEnd/>
          </a:ln>
        </p:spPr>
      </p:pic>
      <p:pic>
        <p:nvPicPr>
          <p:cNvPr id="11" name="Picture 6" descr="http://www.dirtcheapcameras.com.au/images/Sony_HandyCam_HDR-TD10E_sm.jpg"/>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3807097" y="2446991"/>
            <a:ext cx="2698077" cy="2023557"/>
          </a:xfrm>
          <a:prstGeom prst="rect">
            <a:avLst/>
          </a:prstGeom>
          <a:noFill/>
        </p:spPr>
      </p:pic>
    </p:spTree>
    <p:extLst>
      <p:ext uri="{BB962C8B-B14F-4D97-AF65-F5344CB8AC3E}">
        <p14:creationId xmlns:p14="http://schemas.microsoft.com/office/powerpoint/2010/main" xmlns="" val="42537596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10"/>
          <p:cNvPicPr>
            <a:picLocks noChangeAspect="1" noChangeArrowheads="1"/>
          </p:cNvPicPr>
          <p:nvPr/>
        </p:nvPicPr>
        <p:blipFill>
          <a:blip r:embed="rId4" cstate="print"/>
          <a:srcRect/>
          <a:stretch>
            <a:fillRect/>
          </a:stretch>
        </p:blipFill>
        <p:spPr bwMode="auto">
          <a:xfrm>
            <a:off x="539552" y="1484784"/>
            <a:ext cx="5248592" cy="576064"/>
          </a:xfrm>
          <a:prstGeom prst="rect">
            <a:avLst/>
          </a:prstGeom>
          <a:noFill/>
          <a:ln w="9525">
            <a:noFill/>
            <a:miter lim="800000"/>
            <a:headEnd/>
            <a:tailEnd/>
          </a:ln>
        </p:spPr>
      </p:pic>
      <p:sp>
        <p:nvSpPr>
          <p:cNvPr id="2" name="Title 1"/>
          <p:cNvSpPr>
            <a:spLocks noGrp="1"/>
          </p:cNvSpPr>
          <p:nvPr>
            <p:ph type="title"/>
          </p:nvPr>
        </p:nvSpPr>
        <p:spPr>
          <a:xfrm>
            <a:off x="0" y="0"/>
            <a:ext cx="9144000" cy="1052736"/>
          </a:xfrm>
        </p:spPr>
        <p:txBody>
          <a:bodyPr>
            <a:normAutofit/>
          </a:bodyPr>
          <a:lstStyle/>
          <a:p>
            <a:r>
              <a:rPr lang="en-US" altLang="zh-TW" sz="4000" dirty="0">
                <a:solidFill>
                  <a:prstClr val="white"/>
                </a:solidFill>
              </a:rPr>
              <a:t>Joint optimization: </a:t>
            </a:r>
            <a:r>
              <a:rPr lang="en-US" altLang="zh-TW" sz="4000" dirty="0" smtClean="0">
                <a:solidFill>
                  <a:prstClr val="white"/>
                </a:solidFill>
              </a:rPr>
              <a:t>stereoscopic constraint</a:t>
            </a:r>
            <a:endParaRPr lang="zh-TW" altLang="en-US" sz="4000" dirty="0"/>
          </a:p>
        </p:txBody>
      </p:sp>
      <p:sp>
        <p:nvSpPr>
          <p:cNvPr id="4" name="Slide Number Placeholder 3"/>
          <p:cNvSpPr>
            <a:spLocks noGrp="1"/>
          </p:cNvSpPr>
          <p:nvPr>
            <p:ph type="sldNum" sz="quarter" idx="12"/>
          </p:nvPr>
        </p:nvSpPr>
        <p:spPr/>
        <p:txBody>
          <a:bodyPr/>
          <a:lstStyle/>
          <a:p>
            <a:fld id="{7FAA8362-D7BF-4823-9C81-233C8F05E67B}" type="slidenum">
              <a:rPr lang="zh-TW" altLang="en-US" smtClean="0"/>
              <a:pPr/>
              <a:t>40</a:t>
            </a:fld>
            <a:endParaRPr lang="zh-TW" altLang="en-US" dirty="0"/>
          </a:p>
        </p:txBody>
      </p:sp>
      <p:pic>
        <p:nvPicPr>
          <p:cNvPr id="38" name="Content Placeholder 4" descr="csiegirl_0175_l.jpg"/>
          <p:cNvPicPr>
            <a:picLocks noChangeAspect="1"/>
          </p:cNvPicPr>
          <p:nvPr/>
        </p:nvPicPr>
        <p:blipFill>
          <a:blip r:embed="rId5" cstate="print">
            <a:duotone>
              <a:schemeClr val="bg2">
                <a:shade val="45000"/>
                <a:satMod val="135000"/>
              </a:schemeClr>
              <a:prstClr val="white"/>
            </a:duotone>
          </a:blip>
          <a:stretch>
            <a:fillRect/>
          </a:stretch>
        </p:blipFill>
        <p:spPr>
          <a:xfrm>
            <a:off x="6653121" y="1345173"/>
            <a:ext cx="1013260" cy="789554"/>
          </a:xfrm>
          <a:prstGeom prst="rect">
            <a:avLst/>
          </a:prstGeom>
          <a:ln>
            <a:noFill/>
          </a:ln>
          <a:effectLst>
            <a:outerShdw blurRad="190500" algn="tl" rotWithShape="0">
              <a:srgbClr val="000000">
                <a:alpha val="70000"/>
              </a:srgbClr>
            </a:outerShdw>
          </a:effectLst>
        </p:spPr>
      </p:pic>
      <p:pic>
        <p:nvPicPr>
          <p:cNvPr id="40" name="Content Placeholder 4" descr="csiegirl_0175_r.jpg"/>
          <p:cNvPicPr>
            <a:picLocks noChangeAspect="1"/>
          </p:cNvPicPr>
          <p:nvPr/>
        </p:nvPicPr>
        <p:blipFill>
          <a:blip r:embed="rId6" cstate="print">
            <a:duotone>
              <a:schemeClr val="bg2">
                <a:shade val="45000"/>
                <a:satMod val="135000"/>
              </a:schemeClr>
              <a:prstClr val="white"/>
            </a:duotone>
          </a:blip>
          <a:stretch>
            <a:fillRect/>
          </a:stretch>
        </p:blipFill>
        <p:spPr>
          <a:xfrm>
            <a:off x="7812360" y="1351449"/>
            <a:ext cx="1013260" cy="789554"/>
          </a:xfrm>
          <a:prstGeom prst="rect">
            <a:avLst/>
          </a:prstGeom>
          <a:ln>
            <a:noFill/>
          </a:ln>
          <a:effectLst>
            <a:outerShdw blurRad="190500" algn="tl" rotWithShape="0">
              <a:srgbClr val="000000">
                <a:alpha val="70000"/>
              </a:srgbClr>
            </a:outerShdw>
          </a:effectLst>
        </p:spPr>
      </p:pic>
      <p:pic>
        <p:nvPicPr>
          <p:cNvPr id="43" name="Content Placeholder 4" descr="csiegirl_0175_l.jpg"/>
          <p:cNvPicPr>
            <a:picLocks noChangeAspect="1"/>
          </p:cNvPicPr>
          <p:nvPr/>
        </p:nvPicPr>
        <p:blipFill>
          <a:blip r:embed="rId5" cstate="print">
            <a:duotone>
              <a:schemeClr val="bg2">
                <a:shade val="45000"/>
                <a:satMod val="135000"/>
              </a:schemeClr>
              <a:prstClr val="white"/>
            </a:duotone>
          </a:blip>
          <a:stretch>
            <a:fillRect/>
          </a:stretch>
        </p:blipFill>
        <p:spPr>
          <a:xfrm>
            <a:off x="6653121" y="3140968"/>
            <a:ext cx="1013260" cy="789554"/>
          </a:xfrm>
          <a:prstGeom prst="rect">
            <a:avLst/>
          </a:prstGeom>
          <a:ln>
            <a:noFill/>
          </a:ln>
          <a:effectLst>
            <a:outerShdw blurRad="190500" algn="tl" rotWithShape="0">
              <a:srgbClr val="000000">
                <a:alpha val="70000"/>
              </a:srgbClr>
            </a:outerShdw>
          </a:effectLst>
        </p:spPr>
      </p:pic>
      <p:pic>
        <p:nvPicPr>
          <p:cNvPr id="44" name="Content Placeholder 4" descr="csiegirl_0175_r.jpg"/>
          <p:cNvPicPr>
            <a:picLocks noChangeAspect="1"/>
          </p:cNvPicPr>
          <p:nvPr/>
        </p:nvPicPr>
        <p:blipFill>
          <a:blip r:embed="rId6" cstate="print">
            <a:duotone>
              <a:schemeClr val="bg2">
                <a:shade val="45000"/>
                <a:satMod val="135000"/>
              </a:schemeClr>
              <a:prstClr val="white"/>
            </a:duotone>
          </a:blip>
          <a:stretch>
            <a:fillRect/>
          </a:stretch>
        </p:blipFill>
        <p:spPr>
          <a:xfrm>
            <a:off x="7812360" y="3147244"/>
            <a:ext cx="1013260" cy="789554"/>
          </a:xfrm>
          <a:prstGeom prst="rect">
            <a:avLst/>
          </a:prstGeom>
          <a:ln>
            <a:noFill/>
          </a:ln>
          <a:effectLst>
            <a:outerShdw blurRad="190500" algn="tl" rotWithShape="0">
              <a:srgbClr val="000000">
                <a:alpha val="70000"/>
              </a:srgbClr>
            </a:outerShdw>
          </a:effectLst>
        </p:spPr>
      </p:pic>
      <p:sp>
        <p:nvSpPr>
          <p:cNvPr id="45" name="Freeform 44"/>
          <p:cNvSpPr/>
          <p:nvPr/>
        </p:nvSpPr>
        <p:spPr>
          <a:xfrm>
            <a:off x="6683113" y="3212976"/>
            <a:ext cx="356336" cy="216172"/>
          </a:xfrm>
          <a:custGeom>
            <a:avLst/>
            <a:gdLst>
              <a:gd name="connsiteX0" fmla="*/ 648294 w 648294"/>
              <a:gd name="connsiteY0" fmla="*/ 233083 h 233083"/>
              <a:gd name="connsiteX1" fmla="*/ 585541 w 648294"/>
              <a:gd name="connsiteY1" fmla="*/ 116541 h 233083"/>
              <a:gd name="connsiteX2" fmla="*/ 558647 w 648294"/>
              <a:gd name="connsiteY2" fmla="*/ 107577 h 233083"/>
              <a:gd name="connsiteX3" fmla="*/ 379353 w 648294"/>
              <a:gd name="connsiteY3" fmla="*/ 116541 h 233083"/>
              <a:gd name="connsiteX4" fmla="*/ 316600 w 648294"/>
              <a:gd name="connsiteY4" fmla="*/ 152400 h 233083"/>
              <a:gd name="connsiteX5" fmla="*/ 298670 w 648294"/>
              <a:gd name="connsiteY5" fmla="*/ 170330 h 233083"/>
              <a:gd name="connsiteX6" fmla="*/ 244882 w 648294"/>
              <a:gd name="connsiteY6" fmla="*/ 188259 h 233083"/>
              <a:gd name="connsiteX7" fmla="*/ 217988 w 648294"/>
              <a:gd name="connsiteY7" fmla="*/ 197224 h 233083"/>
              <a:gd name="connsiteX8" fmla="*/ 191094 w 648294"/>
              <a:gd name="connsiteY8" fmla="*/ 206188 h 233083"/>
              <a:gd name="connsiteX9" fmla="*/ 110412 w 648294"/>
              <a:gd name="connsiteY9" fmla="*/ 188259 h 233083"/>
              <a:gd name="connsiteX10" fmla="*/ 74553 w 648294"/>
              <a:gd name="connsiteY10" fmla="*/ 152400 h 233083"/>
              <a:gd name="connsiteX11" fmla="*/ 56623 w 648294"/>
              <a:gd name="connsiteY11" fmla="*/ 98612 h 233083"/>
              <a:gd name="connsiteX12" fmla="*/ 47659 w 648294"/>
              <a:gd name="connsiteY12" fmla="*/ 35859 h 233083"/>
              <a:gd name="connsiteX13" fmla="*/ 29729 w 648294"/>
              <a:gd name="connsiteY13" fmla="*/ 17930 h 233083"/>
              <a:gd name="connsiteX14" fmla="*/ 2835 w 648294"/>
              <a:gd name="connsiteY14" fmla="*/ 0 h 2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294" h="233083">
                <a:moveTo>
                  <a:pt x="648294" y="233083"/>
                </a:moveTo>
                <a:cubicBezTo>
                  <a:pt x="639494" y="206682"/>
                  <a:pt x="627469" y="130516"/>
                  <a:pt x="585541" y="116541"/>
                </a:cubicBezTo>
                <a:lnTo>
                  <a:pt x="558647" y="107577"/>
                </a:lnTo>
                <a:cubicBezTo>
                  <a:pt x="498882" y="110565"/>
                  <a:pt x="438730" y="109119"/>
                  <a:pt x="379353" y="116541"/>
                </a:cubicBezTo>
                <a:cubicBezTo>
                  <a:pt x="368448" y="117904"/>
                  <a:pt x="326726" y="144299"/>
                  <a:pt x="316600" y="152400"/>
                </a:cubicBezTo>
                <a:cubicBezTo>
                  <a:pt x="310000" y="157680"/>
                  <a:pt x="306230" y="166550"/>
                  <a:pt x="298670" y="170330"/>
                </a:cubicBezTo>
                <a:cubicBezTo>
                  <a:pt x="281766" y="178782"/>
                  <a:pt x="262811" y="182283"/>
                  <a:pt x="244882" y="188259"/>
                </a:cubicBezTo>
                <a:lnTo>
                  <a:pt x="217988" y="197224"/>
                </a:lnTo>
                <a:lnTo>
                  <a:pt x="191094" y="206188"/>
                </a:lnTo>
                <a:cubicBezTo>
                  <a:pt x="187043" y="205513"/>
                  <a:pt x="123847" y="197855"/>
                  <a:pt x="110412" y="188259"/>
                </a:cubicBezTo>
                <a:cubicBezTo>
                  <a:pt x="96657" y="178434"/>
                  <a:pt x="74553" y="152400"/>
                  <a:pt x="74553" y="152400"/>
                </a:cubicBezTo>
                <a:cubicBezTo>
                  <a:pt x="68576" y="134471"/>
                  <a:pt x="59296" y="117321"/>
                  <a:pt x="56623" y="98612"/>
                </a:cubicBezTo>
                <a:cubicBezTo>
                  <a:pt x="53635" y="77694"/>
                  <a:pt x="54341" y="55905"/>
                  <a:pt x="47659" y="35859"/>
                </a:cubicBezTo>
                <a:cubicBezTo>
                  <a:pt x="44986" y="27841"/>
                  <a:pt x="36977" y="22278"/>
                  <a:pt x="29729" y="17930"/>
                </a:cubicBezTo>
                <a:cubicBezTo>
                  <a:pt x="0" y="93"/>
                  <a:pt x="2835" y="20921"/>
                  <a:pt x="2835"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6" name="Oval 45"/>
          <p:cNvSpPr/>
          <p:nvPr/>
        </p:nvSpPr>
        <p:spPr>
          <a:xfrm>
            <a:off x="7039449" y="337837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7" name="Freeform 46"/>
          <p:cNvSpPr/>
          <p:nvPr/>
        </p:nvSpPr>
        <p:spPr>
          <a:xfrm>
            <a:off x="7826178" y="3464663"/>
            <a:ext cx="418230" cy="269092"/>
          </a:xfrm>
          <a:custGeom>
            <a:avLst/>
            <a:gdLst>
              <a:gd name="connsiteX0" fmla="*/ 753035 w 760898"/>
              <a:gd name="connsiteY0" fmla="*/ 237308 h 253033"/>
              <a:gd name="connsiteX1" fmla="*/ 726141 w 760898"/>
              <a:gd name="connsiteY1" fmla="*/ 183520 h 253033"/>
              <a:gd name="connsiteX2" fmla="*/ 699247 w 760898"/>
              <a:gd name="connsiteY2" fmla="*/ 129732 h 253033"/>
              <a:gd name="connsiteX3" fmla="*/ 645458 w 760898"/>
              <a:gd name="connsiteY3" fmla="*/ 111802 h 253033"/>
              <a:gd name="connsiteX4" fmla="*/ 618564 w 760898"/>
              <a:gd name="connsiteY4" fmla="*/ 102838 h 253033"/>
              <a:gd name="connsiteX5" fmla="*/ 421341 w 760898"/>
              <a:gd name="connsiteY5" fmla="*/ 111802 h 253033"/>
              <a:gd name="connsiteX6" fmla="*/ 331694 w 760898"/>
              <a:gd name="connsiteY6" fmla="*/ 138697 h 253033"/>
              <a:gd name="connsiteX7" fmla="*/ 304800 w 760898"/>
              <a:gd name="connsiteY7" fmla="*/ 147661 h 253033"/>
              <a:gd name="connsiteX8" fmla="*/ 286870 w 760898"/>
              <a:gd name="connsiteY8" fmla="*/ 165591 h 253033"/>
              <a:gd name="connsiteX9" fmla="*/ 259976 w 760898"/>
              <a:gd name="connsiteY9" fmla="*/ 174555 h 253033"/>
              <a:gd name="connsiteX10" fmla="*/ 98611 w 760898"/>
              <a:gd name="connsiteY10" fmla="*/ 165591 h 253033"/>
              <a:gd name="connsiteX11" fmla="*/ 80682 w 760898"/>
              <a:gd name="connsiteY11" fmla="*/ 147661 h 253033"/>
              <a:gd name="connsiteX12" fmla="*/ 53788 w 760898"/>
              <a:gd name="connsiteY12" fmla="*/ 129732 h 253033"/>
              <a:gd name="connsiteX13" fmla="*/ 44823 w 760898"/>
              <a:gd name="connsiteY13" fmla="*/ 102838 h 253033"/>
              <a:gd name="connsiteX14" fmla="*/ 26894 w 760898"/>
              <a:gd name="connsiteY14" fmla="*/ 31120 h 253033"/>
              <a:gd name="connsiteX15" fmla="*/ 17929 w 760898"/>
              <a:gd name="connsiteY15" fmla="*/ 4226 h 253033"/>
              <a:gd name="connsiteX16" fmla="*/ 0 w 760898"/>
              <a:gd name="connsiteY16" fmla="*/ 4226 h 25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0898" h="253033">
                <a:moveTo>
                  <a:pt x="753035" y="237308"/>
                </a:moveTo>
                <a:cubicBezTo>
                  <a:pt x="730501" y="169709"/>
                  <a:pt x="760898" y="253033"/>
                  <a:pt x="726141" y="183520"/>
                </a:cubicBezTo>
                <a:cubicBezTo>
                  <a:pt x="717705" y="166647"/>
                  <a:pt x="717930" y="141409"/>
                  <a:pt x="699247" y="129732"/>
                </a:cubicBezTo>
                <a:cubicBezTo>
                  <a:pt x="683220" y="119715"/>
                  <a:pt x="663388" y="117778"/>
                  <a:pt x="645458" y="111802"/>
                </a:cubicBezTo>
                <a:lnTo>
                  <a:pt x="618564" y="102838"/>
                </a:lnTo>
                <a:cubicBezTo>
                  <a:pt x="552823" y="105826"/>
                  <a:pt x="486956" y="106755"/>
                  <a:pt x="421341" y="111802"/>
                </a:cubicBezTo>
                <a:cubicBezTo>
                  <a:pt x="403727" y="113157"/>
                  <a:pt x="341059" y="135575"/>
                  <a:pt x="331694" y="138697"/>
                </a:cubicBezTo>
                <a:lnTo>
                  <a:pt x="304800" y="147661"/>
                </a:lnTo>
                <a:cubicBezTo>
                  <a:pt x="298823" y="153638"/>
                  <a:pt x="294118" y="161242"/>
                  <a:pt x="286870" y="165591"/>
                </a:cubicBezTo>
                <a:cubicBezTo>
                  <a:pt x="278767" y="170453"/>
                  <a:pt x="269426" y="174555"/>
                  <a:pt x="259976" y="174555"/>
                </a:cubicBezTo>
                <a:cubicBezTo>
                  <a:pt x="206105" y="174555"/>
                  <a:pt x="152399" y="168579"/>
                  <a:pt x="98611" y="165591"/>
                </a:cubicBezTo>
                <a:cubicBezTo>
                  <a:pt x="92635" y="159614"/>
                  <a:pt x="87282" y="152941"/>
                  <a:pt x="80682" y="147661"/>
                </a:cubicBezTo>
                <a:cubicBezTo>
                  <a:pt x="72269" y="140930"/>
                  <a:pt x="60519" y="138145"/>
                  <a:pt x="53788" y="129732"/>
                </a:cubicBezTo>
                <a:cubicBezTo>
                  <a:pt x="47885" y="122353"/>
                  <a:pt x="47309" y="111955"/>
                  <a:pt x="44823" y="102838"/>
                </a:cubicBezTo>
                <a:cubicBezTo>
                  <a:pt x="38339" y="79065"/>
                  <a:pt x="34687" y="54497"/>
                  <a:pt x="26894" y="31120"/>
                </a:cubicBezTo>
                <a:cubicBezTo>
                  <a:pt x="23906" y="22155"/>
                  <a:pt x="24611" y="10908"/>
                  <a:pt x="17929" y="4226"/>
                </a:cubicBezTo>
                <a:cubicBezTo>
                  <a:pt x="13703" y="0"/>
                  <a:pt x="5976" y="4226"/>
                  <a:pt x="0" y="4226"/>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8" name="Freeform 47"/>
          <p:cNvSpPr/>
          <p:nvPr/>
        </p:nvSpPr>
        <p:spPr>
          <a:xfrm>
            <a:off x="7252016" y="3140968"/>
            <a:ext cx="379414" cy="195574"/>
          </a:xfrm>
          <a:custGeom>
            <a:avLst/>
            <a:gdLst>
              <a:gd name="connsiteX0" fmla="*/ 690283 w 690283"/>
              <a:gd name="connsiteY0" fmla="*/ 107999 h 224540"/>
              <a:gd name="connsiteX1" fmla="*/ 546848 w 690283"/>
              <a:gd name="connsiteY1" fmla="*/ 107999 h 224540"/>
              <a:gd name="connsiteX2" fmla="*/ 510989 w 690283"/>
              <a:gd name="connsiteY2" fmla="*/ 152823 h 224540"/>
              <a:gd name="connsiteX3" fmla="*/ 475130 w 690283"/>
              <a:gd name="connsiteY3" fmla="*/ 188682 h 224540"/>
              <a:gd name="connsiteX4" fmla="*/ 457200 w 690283"/>
              <a:gd name="connsiteY4" fmla="*/ 206611 h 224540"/>
              <a:gd name="connsiteX5" fmla="*/ 430306 w 690283"/>
              <a:gd name="connsiteY5" fmla="*/ 224540 h 224540"/>
              <a:gd name="connsiteX6" fmla="*/ 340659 w 690283"/>
              <a:gd name="connsiteY6" fmla="*/ 206611 h 224540"/>
              <a:gd name="connsiteX7" fmla="*/ 313765 w 690283"/>
              <a:gd name="connsiteY7" fmla="*/ 179717 h 224540"/>
              <a:gd name="connsiteX8" fmla="*/ 268942 w 690283"/>
              <a:gd name="connsiteY8" fmla="*/ 143858 h 224540"/>
              <a:gd name="connsiteX9" fmla="*/ 233083 w 690283"/>
              <a:gd name="connsiteY9" fmla="*/ 90070 h 224540"/>
              <a:gd name="connsiteX10" fmla="*/ 215153 w 690283"/>
              <a:gd name="connsiteY10" fmla="*/ 63176 h 224540"/>
              <a:gd name="connsiteX11" fmla="*/ 197224 w 690283"/>
              <a:gd name="connsiteY11" fmla="*/ 45246 h 224540"/>
              <a:gd name="connsiteX12" fmla="*/ 152400 w 690283"/>
              <a:gd name="connsiteY12" fmla="*/ 9388 h 224540"/>
              <a:gd name="connsiteX13" fmla="*/ 0 w 690283"/>
              <a:gd name="connsiteY13" fmla="*/ 18352 h 22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283" h="224540">
                <a:moveTo>
                  <a:pt x="690283" y="107999"/>
                </a:moveTo>
                <a:cubicBezTo>
                  <a:pt x="642997" y="103271"/>
                  <a:pt x="593673" y="90440"/>
                  <a:pt x="546848" y="107999"/>
                </a:cubicBezTo>
                <a:cubicBezTo>
                  <a:pt x="533998" y="112818"/>
                  <a:pt x="517420" y="145320"/>
                  <a:pt x="510989" y="152823"/>
                </a:cubicBezTo>
                <a:cubicBezTo>
                  <a:pt x="499988" y="165658"/>
                  <a:pt x="487083" y="176729"/>
                  <a:pt x="475130" y="188682"/>
                </a:cubicBezTo>
                <a:cubicBezTo>
                  <a:pt x="469153" y="194658"/>
                  <a:pt x="464233" y="201923"/>
                  <a:pt x="457200" y="206611"/>
                </a:cubicBezTo>
                <a:lnTo>
                  <a:pt x="430306" y="224540"/>
                </a:lnTo>
                <a:cubicBezTo>
                  <a:pt x="424988" y="223780"/>
                  <a:pt x="357730" y="217991"/>
                  <a:pt x="340659" y="206611"/>
                </a:cubicBezTo>
                <a:cubicBezTo>
                  <a:pt x="330110" y="199578"/>
                  <a:pt x="323505" y="187833"/>
                  <a:pt x="313765" y="179717"/>
                </a:cubicBezTo>
                <a:cubicBezTo>
                  <a:pt x="290237" y="160110"/>
                  <a:pt x="286332" y="167045"/>
                  <a:pt x="268942" y="143858"/>
                </a:cubicBezTo>
                <a:cubicBezTo>
                  <a:pt x="256013" y="126619"/>
                  <a:pt x="245036" y="107999"/>
                  <a:pt x="233083" y="90070"/>
                </a:cubicBezTo>
                <a:cubicBezTo>
                  <a:pt x="227106" y="81105"/>
                  <a:pt x="222771" y="70795"/>
                  <a:pt x="215153" y="63176"/>
                </a:cubicBezTo>
                <a:cubicBezTo>
                  <a:pt x="209177" y="57199"/>
                  <a:pt x="203824" y="50526"/>
                  <a:pt x="197224" y="45246"/>
                </a:cubicBezTo>
                <a:cubicBezTo>
                  <a:pt x="140668" y="0"/>
                  <a:pt x="195701" y="52687"/>
                  <a:pt x="152400" y="9388"/>
                </a:cubicBezTo>
                <a:cubicBezTo>
                  <a:pt x="5982" y="18538"/>
                  <a:pt x="56870" y="18352"/>
                  <a:pt x="0" y="18352"/>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9" name="Freeform 48"/>
          <p:cNvSpPr/>
          <p:nvPr/>
        </p:nvSpPr>
        <p:spPr>
          <a:xfrm>
            <a:off x="8413392" y="3140968"/>
            <a:ext cx="335072" cy="224022"/>
          </a:xfrm>
          <a:custGeom>
            <a:avLst/>
            <a:gdLst>
              <a:gd name="connsiteX0" fmla="*/ 609600 w 609600"/>
              <a:gd name="connsiteY0" fmla="*/ 145289 h 145289"/>
              <a:gd name="connsiteX1" fmla="*/ 564776 w 609600"/>
              <a:gd name="connsiteY1" fmla="*/ 100465 h 145289"/>
              <a:gd name="connsiteX2" fmla="*/ 107576 w 609600"/>
              <a:gd name="connsiteY2" fmla="*/ 82536 h 145289"/>
              <a:gd name="connsiteX3" fmla="*/ 71717 w 609600"/>
              <a:gd name="connsiteY3" fmla="*/ 10818 h 145289"/>
              <a:gd name="connsiteX4" fmla="*/ 44823 w 609600"/>
              <a:gd name="connsiteY4" fmla="*/ 1853 h 145289"/>
              <a:gd name="connsiteX5" fmla="*/ 0 w 609600"/>
              <a:gd name="connsiteY5" fmla="*/ 1853 h 14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145289">
                <a:moveTo>
                  <a:pt x="609600" y="145289"/>
                </a:moveTo>
                <a:cubicBezTo>
                  <a:pt x="594659" y="130348"/>
                  <a:pt x="584822" y="107147"/>
                  <a:pt x="564776" y="100465"/>
                </a:cubicBezTo>
                <a:cubicBezTo>
                  <a:pt x="401778" y="46130"/>
                  <a:pt x="547330" y="91697"/>
                  <a:pt x="107576" y="82536"/>
                </a:cubicBezTo>
                <a:cubicBezTo>
                  <a:pt x="98635" y="55712"/>
                  <a:pt x="97796" y="26465"/>
                  <a:pt x="71717" y="10818"/>
                </a:cubicBezTo>
                <a:cubicBezTo>
                  <a:pt x="63614" y="5956"/>
                  <a:pt x="54200" y="3025"/>
                  <a:pt x="44823" y="1853"/>
                </a:cubicBezTo>
                <a:cubicBezTo>
                  <a:pt x="29997" y="0"/>
                  <a:pt x="14941" y="1853"/>
                  <a:pt x="0" y="1853"/>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50" name="Oval 49"/>
          <p:cNvSpPr/>
          <p:nvPr/>
        </p:nvSpPr>
        <p:spPr>
          <a:xfrm>
            <a:off x="7615513" y="3192378"/>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51" name="Oval 50"/>
          <p:cNvSpPr/>
          <p:nvPr/>
        </p:nvSpPr>
        <p:spPr>
          <a:xfrm>
            <a:off x="8702744" y="335699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52" name="Oval 51"/>
          <p:cNvSpPr/>
          <p:nvPr/>
        </p:nvSpPr>
        <p:spPr>
          <a:xfrm>
            <a:off x="8188414" y="3688035"/>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pic>
        <p:nvPicPr>
          <p:cNvPr id="53" name="Content Placeholder 4" descr="csiegirl_0175_l.jpg"/>
          <p:cNvPicPr>
            <a:picLocks noChangeAspect="1"/>
          </p:cNvPicPr>
          <p:nvPr/>
        </p:nvPicPr>
        <p:blipFill>
          <a:blip r:embed="rId5" cstate="print">
            <a:duotone>
              <a:schemeClr val="bg2">
                <a:shade val="45000"/>
                <a:satMod val="135000"/>
              </a:schemeClr>
              <a:prstClr val="white"/>
            </a:duotone>
          </a:blip>
          <a:stretch>
            <a:fillRect/>
          </a:stretch>
        </p:blipFill>
        <p:spPr>
          <a:xfrm>
            <a:off x="6653121" y="5013176"/>
            <a:ext cx="1013260" cy="789554"/>
          </a:xfrm>
          <a:prstGeom prst="rect">
            <a:avLst/>
          </a:prstGeom>
          <a:ln>
            <a:noFill/>
          </a:ln>
          <a:effectLst>
            <a:outerShdw blurRad="190500" algn="tl" rotWithShape="0">
              <a:srgbClr val="000000">
                <a:alpha val="70000"/>
              </a:srgbClr>
            </a:outerShdw>
          </a:effectLst>
        </p:spPr>
      </p:pic>
      <p:pic>
        <p:nvPicPr>
          <p:cNvPr id="54" name="Content Placeholder 4" descr="csiegirl_0175_r.jpg"/>
          <p:cNvPicPr>
            <a:picLocks noChangeAspect="1"/>
          </p:cNvPicPr>
          <p:nvPr/>
        </p:nvPicPr>
        <p:blipFill>
          <a:blip r:embed="rId6" cstate="print">
            <a:duotone>
              <a:schemeClr val="bg2">
                <a:shade val="45000"/>
                <a:satMod val="135000"/>
              </a:schemeClr>
              <a:prstClr val="white"/>
            </a:duotone>
          </a:blip>
          <a:stretch>
            <a:fillRect/>
          </a:stretch>
        </p:blipFill>
        <p:spPr>
          <a:xfrm>
            <a:off x="7812360" y="5019452"/>
            <a:ext cx="1013260" cy="789554"/>
          </a:xfrm>
          <a:prstGeom prst="rect">
            <a:avLst/>
          </a:prstGeom>
          <a:ln>
            <a:noFill/>
          </a:ln>
          <a:effectLst>
            <a:outerShdw blurRad="190500" algn="tl" rotWithShape="0">
              <a:srgbClr val="000000">
                <a:alpha val="70000"/>
              </a:srgbClr>
            </a:outerShdw>
          </a:effectLst>
        </p:spPr>
      </p:pic>
      <p:sp>
        <p:nvSpPr>
          <p:cNvPr id="55" name="Freeform 54"/>
          <p:cNvSpPr/>
          <p:nvPr/>
        </p:nvSpPr>
        <p:spPr>
          <a:xfrm>
            <a:off x="6797137" y="5195825"/>
            <a:ext cx="348462" cy="98158"/>
          </a:xfrm>
          <a:custGeom>
            <a:avLst/>
            <a:gdLst>
              <a:gd name="connsiteX0" fmla="*/ 0 w 636494"/>
              <a:gd name="connsiteY0" fmla="*/ 17929 h 179294"/>
              <a:gd name="connsiteX1" fmla="*/ 376517 w 636494"/>
              <a:gd name="connsiteY1" fmla="*/ 26894 h 179294"/>
              <a:gd name="connsiteX2" fmla="*/ 636494 w 636494"/>
              <a:gd name="connsiteY2" fmla="*/ 179294 h 179294"/>
            </a:gdLst>
            <a:ahLst/>
            <a:cxnLst>
              <a:cxn ang="0">
                <a:pos x="connsiteX0" y="connsiteY0"/>
              </a:cxn>
              <a:cxn ang="0">
                <a:pos x="connsiteX1" y="connsiteY1"/>
              </a:cxn>
              <a:cxn ang="0">
                <a:pos x="connsiteX2" y="connsiteY2"/>
              </a:cxn>
            </a:cxnLst>
            <a:rect l="l" t="t" r="r" b="b"/>
            <a:pathLst>
              <a:path w="636494" h="179294">
                <a:moveTo>
                  <a:pt x="0" y="17929"/>
                </a:moveTo>
                <a:cubicBezTo>
                  <a:pt x="135217" y="8964"/>
                  <a:pt x="270435" y="0"/>
                  <a:pt x="376517" y="26894"/>
                </a:cubicBezTo>
                <a:cubicBezTo>
                  <a:pt x="482599" y="53788"/>
                  <a:pt x="559546" y="116541"/>
                  <a:pt x="636494" y="17929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56" name="Freeform 55"/>
          <p:cNvSpPr/>
          <p:nvPr/>
        </p:nvSpPr>
        <p:spPr>
          <a:xfrm>
            <a:off x="7115539" y="5083596"/>
            <a:ext cx="525126" cy="45720"/>
          </a:xfrm>
          <a:custGeom>
            <a:avLst/>
            <a:gdLst>
              <a:gd name="connsiteX0" fmla="*/ 0 w 600635"/>
              <a:gd name="connsiteY0" fmla="*/ 7471 h 52294"/>
              <a:gd name="connsiteX1" fmla="*/ 475129 w 600635"/>
              <a:gd name="connsiteY1" fmla="*/ 7471 h 52294"/>
              <a:gd name="connsiteX2" fmla="*/ 600635 w 600635"/>
              <a:gd name="connsiteY2" fmla="*/ 52294 h 52294"/>
            </a:gdLst>
            <a:ahLst/>
            <a:cxnLst>
              <a:cxn ang="0">
                <a:pos x="connsiteX0" y="connsiteY0"/>
              </a:cxn>
              <a:cxn ang="0">
                <a:pos x="connsiteX1" y="connsiteY1"/>
              </a:cxn>
              <a:cxn ang="0">
                <a:pos x="connsiteX2" y="connsiteY2"/>
              </a:cxn>
            </a:cxnLst>
            <a:rect l="l" t="t" r="r" b="b"/>
            <a:pathLst>
              <a:path w="600635" h="52294">
                <a:moveTo>
                  <a:pt x="0" y="7471"/>
                </a:moveTo>
                <a:cubicBezTo>
                  <a:pt x="187511" y="3735"/>
                  <a:pt x="375023" y="0"/>
                  <a:pt x="475129" y="7471"/>
                </a:cubicBezTo>
                <a:cubicBezTo>
                  <a:pt x="575235" y="14942"/>
                  <a:pt x="587935" y="33618"/>
                  <a:pt x="600635" y="5229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57" name="Freeform 56"/>
          <p:cNvSpPr/>
          <p:nvPr/>
        </p:nvSpPr>
        <p:spPr>
          <a:xfrm>
            <a:off x="6725129" y="5517232"/>
            <a:ext cx="377910" cy="62166"/>
          </a:xfrm>
          <a:custGeom>
            <a:avLst/>
            <a:gdLst>
              <a:gd name="connsiteX0" fmla="*/ 0 w 690282"/>
              <a:gd name="connsiteY0" fmla="*/ 89647 h 113552"/>
              <a:gd name="connsiteX1" fmla="*/ 358588 w 690282"/>
              <a:gd name="connsiteY1" fmla="*/ 98611 h 113552"/>
              <a:gd name="connsiteX2" fmla="*/ 690282 w 690282"/>
              <a:gd name="connsiteY2" fmla="*/ 0 h 113552"/>
            </a:gdLst>
            <a:ahLst/>
            <a:cxnLst>
              <a:cxn ang="0">
                <a:pos x="connsiteX0" y="connsiteY0"/>
              </a:cxn>
              <a:cxn ang="0">
                <a:pos x="connsiteX1" y="connsiteY1"/>
              </a:cxn>
              <a:cxn ang="0">
                <a:pos x="connsiteX2" y="connsiteY2"/>
              </a:cxn>
            </a:cxnLst>
            <a:rect l="l" t="t" r="r" b="b"/>
            <a:pathLst>
              <a:path w="690282" h="113552">
                <a:moveTo>
                  <a:pt x="0" y="89647"/>
                </a:moveTo>
                <a:cubicBezTo>
                  <a:pt x="121770" y="101599"/>
                  <a:pt x="243541" y="113552"/>
                  <a:pt x="358588" y="98611"/>
                </a:cubicBezTo>
                <a:cubicBezTo>
                  <a:pt x="473635" y="83670"/>
                  <a:pt x="581958" y="41835"/>
                  <a:pt x="690282"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58" name="Freeform 57"/>
          <p:cNvSpPr/>
          <p:nvPr/>
        </p:nvSpPr>
        <p:spPr>
          <a:xfrm>
            <a:off x="6723929" y="5673800"/>
            <a:ext cx="417172" cy="64620"/>
          </a:xfrm>
          <a:custGeom>
            <a:avLst/>
            <a:gdLst>
              <a:gd name="connsiteX0" fmla="*/ 8965 w 762000"/>
              <a:gd name="connsiteY0" fmla="*/ 62753 h 118035"/>
              <a:gd name="connsiteX1" fmla="*/ 125506 w 762000"/>
              <a:gd name="connsiteY1" fmla="*/ 107576 h 118035"/>
              <a:gd name="connsiteX2" fmla="*/ 762000 w 762000"/>
              <a:gd name="connsiteY2" fmla="*/ 0 h 118035"/>
            </a:gdLst>
            <a:ahLst/>
            <a:cxnLst>
              <a:cxn ang="0">
                <a:pos x="connsiteX0" y="connsiteY0"/>
              </a:cxn>
              <a:cxn ang="0">
                <a:pos x="connsiteX1" y="connsiteY1"/>
              </a:cxn>
              <a:cxn ang="0">
                <a:pos x="connsiteX2" y="connsiteY2"/>
              </a:cxn>
            </a:cxnLst>
            <a:rect l="l" t="t" r="r" b="b"/>
            <a:pathLst>
              <a:path w="762000" h="118035">
                <a:moveTo>
                  <a:pt x="8965" y="62753"/>
                </a:moveTo>
                <a:cubicBezTo>
                  <a:pt x="4482" y="90394"/>
                  <a:pt x="0" y="118035"/>
                  <a:pt x="125506" y="107576"/>
                </a:cubicBezTo>
                <a:cubicBezTo>
                  <a:pt x="251012" y="97117"/>
                  <a:pt x="506506" y="48558"/>
                  <a:pt x="762000"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59" name="Freeform 58"/>
          <p:cNvSpPr/>
          <p:nvPr/>
        </p:nvSpPr>
        <p:spPr>
          <a:xfrm>
            <a:off x="7157177" y="5445224"/>
            <a:ext cx="458399" cy="46749"/>
          </a:xfrm>
          <a:custGeom>
            <a:avLst/>
            <a:gdLst>
              <a:gd name="connsiteX0" fmla="*/ 0 w 744071"/>
              <a:gd name="connsiteY0" fmla="*/ 23905 h 59764"/>
              <a:gd name="connsiteX1" fmla="*/ 367553 w 744071"/>
              <a:gd name="connsiteY1" fmla="*/ 5976 h 59764"/>
              <a:gd name="connsiteX2" fmla="*/ 744071 w 744071"/>
              <a:gd name="connsiteY2" fmla="*/ 59764 h 59764"/>
            </a:gdLst>
            <a:ahLst/>
            <a:cxnLst>
              <a:cxn ang="0">
                <a:pos x="connsiteX0" y="connsiteY0"/>
              </a:cxn>
              <a:cxn ang="0">
                <a:pos x="connsiteX1" y="connsiteY1"/>
              </a:cxn>
              <a:cxn ang="0">
                <a:pos x="connsiteX2" y="connsiteY2"/>
              </a:cxn>
            </a:cxnLst>
            <a:rect l="l" t="t" r="r" b="b"/>
            <a:pathLst>
              <a:path w="744071" h="59764">
                <a:moveTo>
                  <a:pt x="0" y="23905"/>
                </a:moveTo>
                <a:cubicBezTo>
                  <a:pt x="121770" y="11952"/>
                  <a:pt x="243541" y="0"/>
                  <a:pt x="367553" y="5976"/>
                </a:cubicBezTo>
                <a:cubicBezTo>
                  <a:pt x="491565" y="11952"/>
                  <a:pt x="617818" y="35858"/>
                  <a:pt x="744071" y="5976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60" name="Oval 59"/>
          <p:cNvSpPr/>
          <p:nvPr/>
        </p:nvSpPr>
        <p:spPr>
          <a:xfrm>
            <a:off x="7111457" y="5268040"/>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61" name="Oval 60"/>
          <p:cNvSpPr/>
          <p:nvPr/>
        </p:nvSpPr>
        <p:spPr>
          <a:xfrm>
            <a:off x="7589225" y="511147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62" name="Oval 61"/>
          <p:cNvSpPr/>
          <p:nvPr/>
        </p:nvSpPr>
        <p:spPr>
          <a:xfrm>
            <a:off x="7111973" y="5621111"/>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63" name="Oval 62"/>
          <p:cNvSpPr/>
          <p:nvPr/>
        </p:nvSpPr>
        <p:spPr>
          <a:xfrm>
            <a:off x="7589226" y="547151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64" name="Oval 63"/>
          <p:cNvSpPr/>
          <p:nvPr/>
        </p:nvSpPr>
        <p:spPr>
          <a:xfrm>
            <a:off x="7082229" y="5517604"/>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65" name="Freeform 64"/>
          <p:cNvSpPr/>
          <p:nvPr/>
        </p:nvSpPr>
        <p:spPr>
          <a:xfrm>
            <a:off x="7812360" y="5373216"/>
            <a:ext cx="576064" cy="45719"/>
          </a:xfrm>
          <a:custGeom>
            <a:avLst/>
            <a:gdLst>
              <a:gd name="connsiteX0" fmla="*/ 0 w 573741"/>
              <a:gd name="connsiteY0" fmla="*/ 17929 h 17929"/>
              <a:gd name="connsiteX1" fmla="*/ 215153 w 573741"/>
              <a:gd name="connsiteY1" fmla="*/ 0 h 17929"/>
              <a:gd name="connsiteX2" fmla="*/ 573741 w 573741"/>
              <a:gd name="connsiteY2" fmla="*/ 8964 h 17929"/>
              <a:gd name="connsiteX3" fmla="*/ 573741 w 573741"/>
              <a:gd name="connsiteY3" fmla="*/ 8964 h 17929"/>
              <a:gd name="connsiteX4" fmla="*/ 573741 w 573741"/>
              <a:gd name="connsiteY4" fmla="*/ 8964 h 17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741" h="17929">
                <a:moveTo>
                  <a:pt x="0" y="17929"/>
                </a:moveTo>
                <a:cubicBezTo>
                  <a:pt x="59765" y="9711"/>
                  <a:pt x="215153" y="0"/>
                  <a:pt x="215153" y="0"/>
                </a:cubicBezTo>
                <a:lnTo>
                  <a:pt x="573741" y="8964"/>
                </a:lnTo>
                <a:lnTo>
                  <a:pt x="573741" y="8964"/>
                </a:lnTo>
                <a:lnTo>
                  <a:pt x="573741" y="8964"/>
                </a:ln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66" name="Freeform 65"/>
          <p:cNvSpPr/>
          <p:nvPr/>
        </p:nvSpPr>
        <p:spPr>
          <a:xfrm>
            <a:off x="7812360" y="5661248"/>
            <a:ext cx="479401" cy="45719"/>
          </a:xfrm>
          <a:custGeom>
            <a:avLst/>
            <a:gdLst>
              <a:gd name="connsiteX0" fmla="*/ 0 w 851647"/>
              <a:gd name="connsiteY0" fmla="*/ 22411 h 49306"/>
              <a:gd name="connsiteX1" fmla="*/ 313765 w 851647"/>
              <a:gd name="connsiteY1" fmla="*/ 4482 h 49306"/>
              <a:gd name="connsiteX2" fmla="*/ 851647 w 851647"/>
              <a:gd name="connsiteY2" fmla="*/ 49306 h 49306"/>
            </a:gdLst>
            <a:ahLst/>
            <a:cxnLst>
              <a:cxn ang="0">
                <a:pos x="connsiteX0" y="connsiteY0"/>
              </a:cxn>
              <a:cxn ang="0">
                <a:pos x="connsiteX1" y="connsiteY1"/>
              </a:cxn>
              <a:cxn ang="0">
                <a:pos x="connsiteX2" y="connsiteY2"/>
              </a:cxn>
            </a:cxnLst>
            <a:rect l="l" t="t" r="r" b="b"/>
            <a:pathLst>
              <a:path w="851647" h="49306">
                <a:moveTo>
                  <a:pt x="0" y="22411"/>
                </a:moveTo>
                <a:cubicBezTo>
                  <a:pt x="85912" y="11205"/>
                  <a:pt x="171824" y="0"/>
                  <a:pt x="313765" y="4482"/>
                </a:cubicBezTo>
                <a:cubicBezTo>
                  <a:pt x="455706" y="8964"/>
                  <a:pt x="653676" y="29135"/>
                  <a:pt x="851647" y="49306"/>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67" name="Freeform 66"/>
          <p:cNvSpPr/>
          <p:nvPr/>
        </p:nvSpPr>
        <p:spPr>
          <a:xfrm>
            <a:off x="8204168" y="5465795"/>
            <a:ext cx="512178" cy="45719"/>
          </a:xfrm>
          <a:custGeom>
            <a:avLst/>
            <a:gdLst>
              <a:gd name="connsiteX0" fmla="*/ 0 w 995082"/>
              <a:gd name="connsiteY0" fmla="*/ 0 h 53789"/>
              <a:gd name="connsiteX1" fmla="*/ 430306 w 995082"/>
              <a:gd name="connsiteY1" fmla="*/ 53789 h 53789"/>
              <a:gd name="connsiteX2" fmla="*/ 995082 w 995082"/>
              <a:gd name="connsiteY2" fmla="*/ 0 h 53789"/>
            </a:gdLst>
            <a:ahLst/>
            <a:cxnLst>
              <a:cxn ang="0">
                <a:pos x="connsiteX0" y="connsiteY0"/>
              </a:cxn>
              <a:cxn ang="0">
                <a:pos x="connsiteX1" y="connsiteY1"/>
              </a:cxn>
              <a:cxn ang="0">
                <a:pos x="connsiteX2" y="connsiteY2"/>
              </a:cxn>
            </a:cxnLst>
            <a:rect l="l" t="t" r="r" b="b"/>
            <a:pathLst>
              <a:path w="995082" h="53789">
                <a:moveTo>
                  <a:pt x="0" y="0"/>
                </a:moveTo>
                <a:cubicBezTo>
                  <a:pt x="132229" y="26894"/>
                  <a:pt x="264459" y="53789"/>
                  <a:pt x="430306" y="53789"/>
                </a:cubicBezTo>
                <a:cubicBezTo>
                  <a:pt x="596153" y="53789"/>
                  <a:pt x="795617" y="26894"/>
                  <a:pt x="995082"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68" name="Freeform 67"/>
          <p:cNvSpPr/>
          <p:nvPr/>
        </p:nvSpPr>
        <p:spPr>
          <a:xfrm>
            <a:off x="8244408" y="5085184"/>
            <a:ext cx="478472" cy="45720"/>
          </a:xfrm>
          <a:custGeom>
            <a:avLst/>
            <a:gdLst>
              <a:gd name="connsiteX0" fmla="*/ 0 w 672353"/>
              <a:gd name="connsiteY0" fmla="*/ 55282 h 64247"/>
              <a:gd name="connsiteX1" fmla="*/ 188259 w 672353"/>
              <a:gd name="connsiteY1" fmla="*/ 1494 h 64247"/>
              <a:gd name="connsiteX2" fmla="*/ 672353 w 672353"/>
              <a:gd name="connsiteY2" fmla="*/ 64247 h 64247"/>
            </a:gdLst>
            <a:ahLst/>
            <a:cxnLst>
              <a:cxn ang="0">
                <a:pos x="connsiteX0" y="connsiteY0"/>
              </a:cxn>
              <a:cxn ang="0">
                <a:pos x="connsiteX1" y="connsiteY1"/>
              </a:cxn>
              <a:cxn ang="0">
                <a:pos x="connsiteX2" y="connsiteY2"/>
              </a:cxn>
            </a:cxnLst>
            <a:rect l="l" t="t" r="r" b="b"/>
            <a:pathLst>
              <a:path w="672353" h="64247">
                <a:moveTo>
                  <a:pt x="0" y="55282"/>
                </a:moveTo>
                <a:cubicBezTo>
                  <a:pt x="38100" y="27641"/>
                  <a:pt x="76200" y="0"/>
                  <a:pt x="188259" y="1494"/>
                </a:cubicBezTo>
                <a:cubicBezTo>
                  <a:pt x="300318" y="2988"/>
                  <a:pt x="486335" y="33617"/>
                  <a:pt x="672353" y="64247"/>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lumMod val="85000"/>
                </a:schemeClr>
              </a:solidFill>
            </a:endParaRPr>
          </a:p>
        </p:txBody>
      </p:sp>
      <p:sp>
        <p:nvSpPr>
          <p:cNvPr id="69" name="Oval 68"/>
          <p:cNvSpPr/>
          <p:nvPr/>
        </p:nvSpPr>
        <p:spPr>
          <a:xfrm>
            <a:off x="8316416" y="5366695"/>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70" name="Oval 69"/>
          <p:cNvSpPr/>
          <p:nvPr/>
        </p:nvSpPr>
        <p:spPr>
          <a:xfrm>
            <a:off x="8716345" y="5093173"/>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71" name="Oval 70"/>
          <p:cNvSpPr/>
          <p:nvPr/>
        </p:nvSpPr>
        <p:spPr>
          <a:xfrm>
            <a:off x="8262186" y="5711664"/>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72" name="Oval 71"/>
          <p:cNvSpPr/>
          <p:nvPr/>
        </p:nvSpPr>
        <p:spPr>
          <a:xfrm>
            <a:off x="8644337" y="5426925"/>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bg1">
                  <a:lumMod val="85000"/>
                </a:schemeClr>
              </a:solidFill>
            </a:endParaRPr>
          </a:p>
        </p:txBody>
      </p:sp>
      <p:sp>
        <p:nvSpPr>
          <p:cNvPr id="73" name="Freeform 72"/>
          <p:cNvSpPr/>
          <p:nvPr/>
        </p:nvSpPr>
        <p:spPr>
          <a:xfrm>
            <a:off x="6768915" y="3501008"/>
            <a:ext cx="372748" cy="153989"/>
          </a:xfrm>
          <a:custGeom>
            <a:avLst/>
            <a:gdLst>
              <a:gd name="connsiteX0" fmla="*/ 215 w 372748"/>
              <a:gd name="connsiteY0" fmla="*/ 0 h 153989"/>
              <a:gd name="connsiteX1" fmla="*/ 67948 w 372748"/>
              <a:gd name="connsiteY1" fmla="*/ 152400 h 153989"/>
              <a:gd name="connsiteX2" fmla="*/ 110282 w 372748"/>
              <a:gd name="connsiteY2" fmla="*/ 143933 h 153989"/>
              <a:gd name="connsiteX3" fmla="*/ 144148 w 372748"/>
              <a:gd name="connsiteY3" fmla="*/ 93133 h 153989"/>
              <a:gd name="connsiteX4" fmla="*/ 169548 w 372748"/>
              <a:gd name="connsiteY4" fmla="*/ 42333 h 153989"/>
              <a:gd name="connsiteX5" fmla="*/ 194948 w 372748"/>
              <a:gd name="connsiteY5" fmla="*/ 33867 h 153989"/>
              <a:gd name="connsiteX6" fmla="*/ 220348 w 372748"/>
              <a:gd name="connsiteY6" fmla="*/ 42333 h 153989"/>
              <a:gd name="connsiteX7" fmla="*/ 271148 w 372748"/>
              <a:gd name="connsiteY7" fmla="*/ 143933 h 153989"/>
              <a:gd name="connsiteX8" fmla="*/ 296548 w 372748"/>
              <a:gd name="connsiteY8" fmla="*/ 152400 h 153989"/>
              <a:gd name="connsiteX9" fmla="*/ 330415 w 372748"/>
              <a:gd name="connsiteY9" fmla="*/ 143933 h 153989"/>
              <a:gd name="connsiteX10" fmla="*/ 338882 w 372748"/>
              <a:gd name="connsiteY10" fmla="*/ 118533 h 153989"/>
              <a:gd name="connsiteX11" fmla="*/ 355815 w 372748"/>
              <a:gd name="connsiteY11" fmla="*/ 93133 h 153989"/>
              <a:gd name="connsiteX12" fmla="*/ 364282 w 372748"/>
              <a:gd name="connsiteY12" fmla="*/ 67733 h 153989"/>
              <a:gd name="connsiteX13" fmla="*/ 372748 w 372748"/>
              <a:gd name="connsiteY13" fmla="*/ 50800 h 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2748" h="153989">
                <a:moveTo>
                  <a:pt x="215" y="0"/>
                </a:moveTo>
                <a:cubicBezTo>
                  <a:pt x="9300" y="36338"/>
                  <a:pt x="0" y="144851"/>
                  <a:pt x="67948" y="152400"/>
                </a:cubicBezTo>
                <a:cubicBezTo>
                  <a:pt x="82251" y="153989"/>
                  <a:pt x="96171" y="146755"/>
                  <a:pt x="110282" y="143933"/>
                </a:cubicBezTo>
                <a:cubicBezTo>
                  <a:pt x="121571" y="127000"/>
                  <a:pt x="139212" y="112877"/>
                  <a:pt x="144148" y="93133"/>
                </a:cubicBezTo>
                <a:cubicBezTo>
                  <a:pt x="150235" y="68785"/>
                  <a:pt x="147348" y="55653"/>
                  <a:pt x="169548" y="42333"/>
                </a:cubicBezTo>
                <a:cubicBezTo>
                  <a:pt x="177201" y="37741"/>
                  <a:pt x="186481" y="36689"/>
                  <a:pt x="194948" y="33867"/>
                </a:cubicBezTo>
                <a:cubicBezTo>
                  <a:pt x="203415" y="36689"/>
                  <a:pt x="215161" y="35071"/>
                  <a:pt x="220348" y="42333"/>
                </a:cubicBezTo>
                <a:cubicBezTo>
                  <a:pt x="236785" y="65344"/>
                  <a:pt x="235286" y="131979"/>
                  <a:pt x="271148" y="143933"/>
                </a:cubicBezTo>
                <a:lnTo>
                  <a:pt x="296548" y="152400"/>
                </a:lnTo>
                <a:cubicBezTo>
                  <a:pt x="307837" y="149578"/>
                  <a:pt x="321328" y="151202"/>
                  <a:pt x="330415" y="143933"/>
                </a:cubicBezTo>
                <a:cubicBezTo>
                  <a:pt x="337384" y="138358"/>
                  <a:pt x="334891" y="126515"/>
                  <a:pt x="338882" y="118533"/>
                </a:cubicBezTo>
                <a:cubicBezTo>
                  <a:pt x="343433" y="109432"/>
                  <a:pt x="351264" y="102234"/>
                  <a:pt x="355815" y="93133"/>
                </a:cubicBezTo>
                <a:cubicBezTo>
                  <a:pt x="359806" y="85151"/>
                  <a:pt x="360967" y="76019"/>
                  <a:pt x="364282" y="67733"/>
                </a:cubicBezTo>
                <a:cubicBezTo>
                  <a:pt x="366626" y="61874"/>
                  <a:pt x="369926" y="56444"/>
                  <a:pt x="372748" y="5080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4" name="Freeform 73"/>
          <p:cNvSpPr/>
          <p:nvPr/>
        </p:nvSpPr>
        <p:spPr>
          <a:xfrm>
            <a:off x="6700764" y="3696445"/>
            <a:ext cx="499533" cy="198222"/>
          </a:xfrm>
          <a:custGeom>
            <a:avLst/>
            <a:gdLst>
              <a:gd name="connsiteX0" fmla="*/ 0 w 499533"/>
              <a:gd name="connsiteY0" fmla="*/ 122022 h 198222"/>
              <a:gd name="connsiteX1" fmla="*/ 237066 w 499533"/>
              <a:gd name="connsiteY1" fmla="*/ 71222 h 198222"/>
              <a:gd name="connsiteX2" fmla="*/ 254000 w 499533"/>
              <a:gd name="connsiteY2" fmla="*/ 130488 h 198222"/>
              <a:gd name="connsiteX3" fmla="*/ 279400 w 499533"/>
              <a:gd name="connsiteY3" fmla="*/ 172822 h 198222"/>
              <a:gd name="connsiteX4" fmla="*/ 287866 w 499533"/>
              <a:gd name="connsiteY4" fmla="*/ 198222 h 198222"/>
              <a:gd name="connsiteX5" fmla="*/ 321733 w 499533"/>
              <a:gd name="connsiteY5" fmla="*/ 181288 h 198222"/>
              <a:gd name="connsiteX6" fmla="*/ 347133 w 499533"/>
              <a:gd name="connsiteY6" fmla="*/ 164355 h 198222"/>
              <a:gd name="connsiteX7" fmla="*/ 372533 w 499533"/>
              <a:gd name="connsiteY7" fmla="*/ 155888 h 198222"/>
              <a:gd name="connsiteX8" fmla="*/ 423333 w 499533"/>
              <a:gd name="connsiteY8" fmla="*/ 113555 h 198222"/>
              <a:gd name="connsiteX9" fmla="*/ 448733 w 499533"/>
              <a:gd name="connsiteY9" fmla="*/ 105088 h 198222"/>
              <a:gd name="connsiteX10" fmla="*/ 465666 w 499533"/>
              <a:gd name="connsiteY10" fmla="*/ 79688 h 198222"/>
              <a:gd name="connsiteX11" fmla="*/ 499533 w 499533"/>
              <a:gd name="connsiteY11" fmla="*/ 96622 h 19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9533" h="198222">
                <a:moveTo>
                  <a:pt x="0" y="122022"/>
                </a:moveTo>
                <a:cubicBezTo>
                  <a:pt x="227763" y="51940"/>
                  <a:pt x="165848" y="0"/>
                  <a:pt x="237066" y="71222"/>
                </a:cubicBezTo>
                <a:cubicBezTo>
                  <a:pt x="242711" y="90977"/>
                  <a:pt x="246098" y="111523"/>
                  <a:pt x="254000" y="130488"/>
                </a:cubicBezTo>
                <a:cubicBezTo>
                  <a:pt x="260329" y="145679"/>
                  <a:pt x="272041" y="158103"/>
                  <a:pt x="279400" y="172822"/>
                </a:cubicBezTo>
                <a:cubicBezTo>
                  <a:pt x="283391" y="180804"/>
                  <a:pt x="285044" y="189755"/>
                  <a:pt x="287866" y="198222"/>
                </a:cubicBezTo>
                <a:cubicBezTo>
                  <a:pt x="299155" y="192577"/>
                  <a:pt x="310774" y="187550"/>
                  <a:pt x="321733" y="181288"/>
                </a:cubicBezTo>
                <a:cubicBezTo>
                  <a:pt x="330568" y="176239"/>
                  <a:pt x="338032" y="168906"/>
                  <a:pt x="347133" y="164355"/>
                </a:cubicBezTo>
                <a:cubicBezTo>
                  <a:pt x="355115" y="160364"/>
                  <a:pt x="364066" y="158710"/>
                  <a:pt x="372533" y="155888"/>
                </a:cubicBezTo>
                <a:cubicBezTo>
                  <a:pt x="391259" y="137162"/>
                  <a:pt x="399757" y="125343"/>
                  <a:pt x="423333" y="113555"/>
                </a:cubicBezTo>
                <a:cubicBezTo>
                  <a:pt x="431315" y="109564"/>
                  <a:pt x="440266" y="107910"/>
                  <a:pt x="448733" y="105088"/>
                </a:cubicBezTo>
                <a:cubicBezTo>
                  <a:pt x="454377" y="96621"/>
                  <a:pt x="456218" y="83467"/>
                  <a:pt x="465666" y="79688"/>
                </a:cubicBezTo>
                <a:cubicBezTo>
                  <a:pt x="479564" y="74129"/>
                  <a:pt x="491593" y="88682"/>
                  <a:pt x="499533" y="96622"/>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5" name="Freeform 74"/>
          <p:cNvSpPr/>
          <p:nvPr/>
        </p:nvSpPr>
        <p:spPr>
          <a:xfrm>
            <a:off x="7333239" y="3505200"/>
            <a:ext cx="307325" cy="186267"/>
          </a:xfrm>
          <a:custGeom>
            <a:avLst/>
            <a:gdLst>
              <a:gd name="connsiteX0" fmla="*/ 307325 w 307325"/>
              <a:gd name="connsiteY0" fmla="*/ 93133 h 186267"/>
              <a:gd name="connsiteX1" fmla="*/ 281925 w 307325"/>
              <a:gd name="connsiteY1" fmla="*/ 42333 h 186267"/>
              <a:gd name="connsiteX2" fmla="*/ 256525 w 307325"/>
              <a:gd name="connsiteY2" fmla="*/ 33867 h 186267"/>
              <a:gd name="connsiteX3" fmla="*/ 214191 w 307325"/>
              <a:gd name="connsiteY3" fmla="*/ 42333 h 186267"/>
              <a:gd name="connsiteX4" fmla="*/ 197258 w 307325"/>
              <a:gd name="connsiteY4" fmla="*/ 93133 h 186267"/>
              <a:gd name="connsiteX5" fmla="*/ 180325 w 307325"/>
              <a:gd name="connsiteY5" fmla="*/ 135467 h 186267"/>
              <a:gd name="connsiteX6" fmla="*/ 171858 w 307325"/>
              <a:gd name="connsiteY6" fmla="*/ 169333 h 186267"/>
              <a:gd name="connsiteX7" fmla="*/ 154925 w 307325"/>
              <a:gd name="connsiteY7" fmla="*/ 186267 h 186267"/>
              <a:gd name="connsiteX8" fmla="*/ 137991 w 307325"/>
              <a:gd name="connsiteY8" fmla="*/ 160867 h 186267"/>
              <a:gd name="connsiteX9" fmla="*/ 121058 w 307325"/>
              <a:gd name="connsiteY9" fmla="*/ 110067 h 186267"/>
              <a:gd name="connsiteX10" fmla="*/ 104125 w 307325"/>
              <a:gd name="connsiteY10" fmla="*/ 59267 h 186267"/>
              <a:gd name="connsiteX11" fmla="*/ 95658 w 307325"/>
              <a:gd name="connsiteY11" fmla="*/ 33867 h 186267"/>
              <a:gd name="connsiteX12" fmla="*/ 87191 w 307325"/>
              <a:gd name="connsiteY12" fmla="*/ 8467 h 186267"/>
              <a:gd name="connsiteX13" fmla="*/ 61791 w 307325"/>
              <a:gd name="connsiteY13" fmla="*/ 0 h 186267"/>
              <a:gd name="connsiteX14" fmla="*/ 19458 w 307325"/>
              <a:gd name="connsiteY14" fmla="*/ 50800 h 186267"/>
              <a:gd name="connsiteX15" fmla="*/ 2525 w 307325"/>
              <a:gd name="connsiteY15" fmla="*/ 84667 h 1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325" h="186267">
                <a:moveTo>
                  <a:pt x="307325" y="93133"/>
                </a:moveTo>
                <a:cubicBezTo>
                  <a:pt x="301748" y="76402"/>
                  <a:pt x="296845" y="54269"/>
                  <a:pt x="281925" y="42333"/>
                </a:cubicBezTo>
                <a:cubicBezTo>
                  <a:pt x="274956" y="36758"/>
                  <a:pt x="264992" y="36689"/>
                  <a:pt x="256525" y="33867"/>
                </a:cubicBezTo>
                <a:cubicBezTo>
                  <a:pt x="242414" y="36689"/>
                  <a:pt x="224367" y="32157"/>
                  <a:pt x="214191" y="42333"/>
                </a:cubicBezTo>
                <a:cubicBezTo>
                  <a:pt x="201570" y="54954"/>
                  <a:pt x="203887" y="76560"/>
                  <a:pt x="197258" y="93133"/>
                </a:cubicBezTo>
                <a:cubicBezTo>
                  <a:pt x="191614" y="107244"/>
                  <a:pt x="185131" y="121049"/>
                  <a:pt x="180325" y="135467"/>
                </a:cubicBezTo>
                <a:cubicBezTo>
                  <a:pt x="176645" y="146506"/>
                  <a:pt x="177062" y="158925"/>
                  <a:pt x="171858" y="169333"/>
                </a:cubicBezTo>
                <a:cubicBezTo>
                  <a:pt x="168288" y="176473"/>
                  <a:pt x="160569" y="180622"/>
                  <a:pt x="154925" y="186267"/>
                </a:cubicBezTo>
                <a:cubicBezTo>
                  <a:pt x="149280" y="177800"/>
                  <a:pt x="142124" y="170166"/>
                  <a:pt x="137991" y="160867"/>
                </a:cubicBezTo>
                <a:cubicBezTo>
                  <a:pt x="130742" y="144556"/>
                  <a:pt x="126702" y="127000"/>
                  <a:pt x="121058" y="110067"/>
                </a:cubicBezTo>
                <a:lnTo>
                  <a:pt x="104125" y="59267"/>
                </a:lnTo>
                <a:lnTo>
                  <a:pt x="95658" y="33867"/>
                </a:lnTo>
                <a:cubicBezTo>
                  <a:pt x="92836" y="25400"/>
                  <a:pt x="95658" y="11289"/>
                  <a:pt x="87191" y="8467"/>
                </a:cubicBezTo>
                <a:lnTo>
                  <a:pt x="61791" y="0"/>
                </a:lnTo>
                <a:cubicBezTo>
                  <a:pt x="43065" y="18726"/>
                  <a:pt x="31246" y="27224"/>
                  <a:pt x="19458" y="50800"/>
                </a:cubicBezTo>
                <a:cubicBezTo>
                  <a:pt x="0" y="89717"/>
                  <a:pt x="21652" y="65537"/>
                  <a:pt x="2525" y="84667"/>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6" name="Freeform 75"/>
          <p:cNvSpPr/>
          <p:nvPr/>
        </p:nvSpPr>
        <p:spPr>
          <a:xfrm>
            <a:off x="7884368" y="3717032"/>
            <a:ext cx="585268" cy="161325"/>
          </a:xfrm>
          <a:custGeom>
            <a:avLst/>
            <a:gdLst>
              <a:gd name="connsiteX0" fmla="*/ 575733 w 585268"/>
              <a:gd name="connsiteY0" fmla="*/ 143933 h 161325"/>
              <a:gd name="connsiteX1" fmla="*/ 524933 w 585268"/>
              <a:gd name="connsiteY1" fmla="*/ 76200 h 161325"/>
              <a:gd name="connsiteX2" fmla="*/ 491066 w 585268"/>
              <a:gd name="connsiteY2" fmla="*/ 33867 h 161325"/>
              <a:gd name="connsiteX3" fmla="*/ 465666 w 585268"/>
              <a:gd name="connsiteY3" fmla="*/ 25400 h 161325"/>
              <a:gd name="connsiteX4" fmla="*/ 431800 w 585268"/>
              <a:gd name="connsiteY4" fmla="*/ 33867 h 161325"/>
              <a:gd name="connsiteX5" fmla="*/ 372533 w 585268"/>
              <a:gd name="connsiteY5" fmla="*/ 76200 h 161325"/>
              <a:gd name="connsiteX6" fmla="*/ 330200 w 585268"/>
              <a:gd name="connsiteY6" fmla="*/ 110067 h 161325"/>
              <a:gd name="connsiteX7" fmla="*/ 321733 w 585268"/>
              <a:gd name="connsiteY7" fmla="*/ 135467 h 161325"/>
              <a:gd name="connsiteX8" fmla="*/ 296333 w 585268"/>
              <a:gd name="connsiteY8" fmla="*/ 143933 h 161325"/>
              <a:gd name="connsiteX9" fmla="*/ 270933 w 585268"/>
              <a:gd name="connsiteY9" fmla="*/ 160867 h 161325"/>
              <a:gd name="connsiteX10" fmla="*/ 211666 w 585268"/>
              <a:gd name="connsiteY10" fmla="*/ 152400 h 161325"/>
              <a:gd name="connsiteX11" fmla="*/ 203200 w 585268"/>
              <a:gd name="connsiteY11" fmla="*/ 127000 h 161325"/>
              <a:gd name="connsiteX12" fmla="*/ 186266 w 585268"/>
              <a:gd name="connsiteY12" fmla="*/ 110067 h 161325"/>
              <a:gd name="connsiteX13" fmla="*/ 177800 w 585268"/>
              <a:gd name="connsiteY13" fmla="*/ 84667 h 161325"/>
              <a:gd name="connsiteX14" fmla="*/ 169333 w 585268"/>
              <a:gd name="connsiteY14" fmla="*/ 50800 h 161325"/>
              <a:gd name="connsiteX15" fmla="*/ 152400 w 585268"/>
              <a:gd name="connsiteY15" fmla="*/ 0 h 161325"/>
              <a:gd name="connsiteX16" fmla="*/ 67733 w 585268"/>
              <a:gd name="connsiteY16" fmla="*/ 16933 h 161325"/>
              <a:gd name="connsiteX17" fmla="*/ 42333 w 585268"/>
              <a:gd name="connsiteY17" fmla="*/ 25400 h 161325"/>
              <a:gd name="connsiteX18" fmla="*/ 25400 w 585268"/>
              <a:gd name="connsiteY18" fmla="*/ 76200 h 161325"/>
              <a:gd name="connsiteX19" fmla="*/ 16933 w 585268"/>
              <a:gd name="connsiteY19" fmla="*/ 101600 h 161325"/>
              <a:gd name="connsiteX20" fmla="*/ 0 w 585268"/>
              <a:gd name="connsiteY20" fmla="*/ 127000 h 16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268" h="161325">
                <a:moveTo>
                  <a:pt x="575733" y="143933"/>
                </a:moveTo>
                <a:cubicBezTo>
                  <a:pt x="537452" y="86510"/>
                  <a:pt x="585268" y="156646"/>
                  <a:pt x="524933" y="76200"/>
                </a:cubicBezTo>
                <a:cubicBezTo>
                  <a:pt x="515492" y="63612"/>
                  <a:pt x="505845" y="42734"/>
                  <a:pt x="491066" y="33867"/>
                </a:cubicBezTo>
                <a:cubicBezTo>
                  <a:pt x="483413" y="29275"/>
                  <a:pt x="474133" y="28222"/>
                  <a:pt x="465666" y="25400"/>
                </a:cubicBezTo>
                <a:cubicBezTo>
                  <a:pt x="454377" y="28222"/>
                  <a:pt x="442495" y="29283"/>
                  <a:pt x="431800" y="33867"/>
                </a:cubicBezTo>
                <a:cubicBezTo>
                  <a:pt x="421822" y="38143"/>
                  <a:pt x="376871" y="73101"/>
                  <a:pt x="372533" y="76200"/>
                </a:cubicBezTo>
                <a:cubicBezTo>
                  <a:pt x="335152" y="102901"/>
                  <a:pt x="358517" y="81749"/>
                  <a:pt x="330200" y="110067"/>
                </a:cubicBezTo>
                <a:cubicBezTo>
                  <a:pt x="327378" y="118534"/>
                  <a:pt x="328044" y="129156"/>
                  <a:pt x="321733" y="135467"/>
                </a:cubicBezTo>
                <a:cubicBezTo>
                  <a:pt x="315422" y="141778"/>
                  <a:pt x="304315" y="139942"/>
                  <a:pt x="296333" y="143933"/>
                </a:cubicBezTo>
                <a:cubicBezTo>
                  <a:pt x="287231" y="148484"/>
                  <a:pt x="279400" y="155222"/>
                  <a:pt x="270933" y="160867"/>
                </a:cubicBezTo>
                <a:cubicBezTo>
                  <a:pt x="251177" y="158045"/>
                  <a:pt x="229515" y="161325"/>
                  <a:pt x="211666" y="152400"/>
                </a:cubicBezTo>
                <a:cubicBezTo>
                  <a:pt x="203684" y="148409"/>
                  <a:pt x="207792" y="134653"/>
                  <a:pt x="203200" y="127000"/>
                </a:cubicBezTo>
                <a:cubicBezTo>
                  <a:pt x="199093" y="120155"/>
                  <a:pt x="191911" y="115711"/>
                  <a:pt x="186266" y="110067"/>
                </a:cubicBezTo>
                <a:cubicBezTo>
                  <a:pt x="183444" y="101600"/>
                  <a:pt x="180252" y="93248"/>
                  <a:pt x="177800" y="84667"/>
                </a:cubicBezTo>
                <a:cubicBezTo>
                  <a:pt x="174603" y="73478"/>
                  <a:pt x="172677" y="61946"/>
                  <a:pt x="169333" y="50800"/>
                </a:cubicBezTo>
                <a:cubicBezTo>
                  <a:pt x="164204" y="33703"/>
                  <a:pt x="152400" y="0"/>
                  <a:pt x="152400" y="0"/>
                </a:cubicBezTo>
                <a:cubicBezTo>
                  <a:pt x="124178" y="5644"/>
                  <a:pt x="95777" y="10461"/>
                  <a:pt x="67733" y="16933"/>
                </a:cubicBezTo>
                <a:cubicBezTo>
                  <a:pt x="59037" y="18940"/>
                  <a:pt x="47520" y="18138"/>
                  <a:pt x="42333" y="25400"/>
                </a:cubicBezTo>
                <a:cubicBezTo>
                  <a:pt x="31958" y="39925"/>
                  <a:pt x="31044" y="59267"/>
                  <a:pt x="25400" y="76200"/>
                </a:cubicBezTo>
                <a:lnTo>
                  <a:pt x="16933" y="101600"/>
                </a:lnTo>
                <a:cubicBezTo>
                  <a:pt x="7574" y="129677"/>
                  <a:pt x="17391" y="127000"/>
                  <a:pt x="0" y="12700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7" name="Freeform 76"/>
          <p:cNvSpPr/>
          <p:nvPr/>
        </p:nvSpPr>
        <p:spPr>
          <a:xfrm>
            <a:off x="8244408" y="3429000"/>
            <a:ext cx="491066" cy="194734"/>
          </a:xfrm>
          <a:custGeom>
            <a:avLst/>
            <a:gdLst>
              <a:gd name="connsiteX0" fmla="*/ 491066 w 491066"/>
              <a:gd name="connsiteY0" fmla="*/ 127000 h 194734"/>
              <a:gd name="connsiteX1" fmla="*/ 465666 w 491066"/>
              <a:gd name="connsiteY1" fmla="*/ 110067 h 194734"/>
              <a:gd name="connsiteX2" fmla="*/ 389466 w 491066"/>
              <a:gd name="connsiteY2" fmla="*/ 25400 h 194734"/>
              <a:gd name="connsiteX3" fmla="*/ 364066 w 491066"/>
              <a:gd name="connsiteY3" fmla="*/ 33867 h 194734"/>
              <a:gd name="connsiteX4" fmla="*/ 321733 w 491066"/>
              <a:gd name="connsiteY4" fmla="*/ 67734 h 194734"/>
              <a:gd name="connsiteX5" fmla="*/ 304800 w 491066"/>
              <a:gd name="connsiteY5" fmla="*/ 93134 h 194734"/>
              <a:gd name="connsiteX6" fmla="*/ 279400 w 491066"/>
              <a:gd name="connsiteY6" fmla="*/ 177800 h 194734"/>
              <a:gd name="connsiteX7" fmla="*/ 262466 w 491066"/>
              <a:gd name="connsiteY7" fmla="*/ 194734 h 194734"/>
              <a:gd name="connsiteX8" fmla="*/ 237066 w 491066"/>
              <a:gd name="connsiteY8" fmla="*/ 177800 h 194734"/>
              <a:gd name="connsiteX9" fmla="*/ 194733 w 491066"/>
              <a:gd name="connsiteY9" fmla="*/ 127000 h 194734"/>
              <a:gd name="connsiteX10" fmla="*/ 186266 w 491066"/>
              <a:gd name="connsiteY10" fmla="*/ 101600 h 194734"/>
              <a:gd name="connsiteX11" fmla="*/ 169333 w 491066"/>
              <a:gd name="connsiteY11" fmla="*/ 67734 h 194734"/>
              <a:gd name="connsiteX12" fmla="*/ 135466 w 491066"/>
              <a:gd name="connsiteY12" fmla="*/ 0 h 194734"/>
              <a:gd name="connsiteX13" fmla="*/ 110066 w 491066"/>
              <a:gd name="connsiteY13" fmla="*/ 8467 h 194734"/>
              <a:gd name="connsiteX14" fmla="*/ 59266 w 491066"/>
              <a:gd name="connsiteY14" fmla="*/ 42334 h 194734"/>
              <a:gd name="connsiteX15" fmla="*/ 33866 w 491066"/>
              <a:gd name="connsiteY15" fmla="*/ 50800 h 194734"/>
              <a:gd name="connsiteX16" fmla="*/ 16933 w 491066"/>
              <a:gd name="connsiteY16" fmla="*/ 67734 h 194734"/>
              <a:gd name="connsiteX17" fmla="*/ 0 w 491066"/>
              <a:gd name="connsiteY17" fmla="*/ 118534 h 19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66" h="194734">
                <a:moveTo>
                  <a:pt x="491066" y="127000"/>
                </a:moveTo>
                <a:cubicBezTo>
                  <a:pt x="482599" y="121356"/>
                  <a:pt x="472110" y="117942"/>
                  <a:pt x="465666" y="110067"/>
                </a:cubicBezTo>
                <a:cubicBezTo>
                  <a:pt x="392493" y="20633"/>
                  <a:pt x="448920" y="45219"/>
                  <a:pt x="389466" y="25400"/>
                </a:cubicBezTo>
                <a:cubicBezTo>
                  <a:pt x="380999" y="28222"/>
                  <a:pt x="372048" y="29876"/>
                  <a:pt x="364066" y="33867"/>
                </a:cubicBezTo>
                <a:cubicBezTo>
                  <a:pt x="349395" y="41203"/>
                  <a:pt x="332234" y="54607"/>
                  <a:pt x="321733" y="67734"/>
                </a:cubicBezTo>
                <a:cubicBezTo>
                  <a:pt x="315376" y="75680"/>
                  <a:pt x="310444" y="84667"/>
                  <a:pt x="304800" y="93134"/>
                </a:cubicBezTo>
                <a:cubicBezTo>
                  <a:pt x="300963" y="108481"/>
                  <a:pt x="286269" y="170931"/>
                  <a:pt x="279400" y="177800"/>
                </a:cubicBezTo>
                <a:lnTo>
                  <a:pt x="262466" y="194734"/>
                </a:lnTo>
                <a:cubicBezTo>
                  <a:pt x="253999" y="189089"/>
                  <a:pt x="244883" y="184314"/>
                  <a:pt x="237066" y="177800"/>
                </a:cubicBezTo>
                <a:cubicBezTo>
                  <a:pt x="221015" y="164424"/>
                  <a:pt x="204248" y="146030"/>
                  <a:pt x="194733" y="127000"/>
                </a:cubicBezTo>
                <a:cubicBezTo>
                  <a:pt x="190742" y="119018"/>
                  <a:pt x="189782" y="109803"/>
                  <a:pt x="186266" y="101600"/>
                </a:cubicBezTo>
                <a:cubicBezTo>
                  <a:pt x="181294" y="89999"/>
                  <a:pt x="174020" y="79452"/>
                  <a:pt x="169333" y="67734"/>
                </a:cubicBezTo>
                <a:cubicBezTo>
                  <a:pt x="143390" y="2875"/>
                  <a:pt x="167922" y="32456"/>
                  <a:pt x="135466" y="0"/>
                </a:cubicBezTo>
                <a:cubicBezTo>
                  <a:pt x="126999" y="2822"/>
                  <a:pt x="117868" y="4133"/>
                  <a:pt x="110066" y="8467"/>
                </a:cubicBezTo>
                <a:cubicBezTo>
                  <a:pt x="92276" y="18351"/>
                  <a:pt x="78573" y="35899"/>
                  <a:pt x="59266" y="42334"/>
                </a:cubicBezTo>
                <a:lnTo>
                  <a:pt x="33866" y="50800"/>
                </a:lnTo>
                <a:cubicBezTo>
                  <a:pt x="28222" y="56445"/>
                  <a:pt x="20503" y="60594"/>
                  <a:pt x="16933" y="67734"/>
                </a:cubicBezTo>
                <a:cubicBezTo>
                  <a:pt x="8951" y="83699"/>
                  <a:pt x="0" y="118534"/>
                  <a:pt x="0" y="118534"/>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8" name="Oval 77"/>
          <p:cNvSpPr/>
          <p:nvPr/>
        </p:nvSpPr>
        <p:spPr>
          <a:xfrm>
            <a:off x="8451209" y="3822924"/>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9" name="Oval 78"/>
          <p:cNvSpPr/>
          <p:nvPr/>
        </p:nvSpPr>
        <p:spPr>
          <a:xfrm>
            <a:off x="8718529" y="3518279"/>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0" name="Oval 79"/>
          <p:cNvSpPr/>
          <p:nvPr/>
        </p:nvSpPr>
        <p:spPr>
          <a:xfrm>
            <a:off x="7190576" y="378889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1" name="Oval 80"/>
          <p:cNvSpPr/>
          <p:nvPr/>
        </p:nvSpPr>
        <p:spPr>
          <a:xfrm>
            <a:off x="7622624" y="3586012"/>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2" name="Oval 81"/>
          <p:cNvSpPr/>
          <p:nvPr/>
        </p:nvSpPr>
        <p:spPr>
          <a:xfrm>
            <a:off x="7111457" y="3527296"/>
            <a:ext cx="45720" cy="45720"/>
          </a:xfrm>
          <a:prstGeom prst="ellipse">
            <a:avLst/>
          </a:prstGeom>
          <a:solidFill>
            <a:srgbClr val="FFC000"/>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3" name="TextBox 82"/>
          <p:cNvSpPr txBox="1"/>
          <p:nvPr/>
        </p:nvSpPr>
        <p:spPr>
          <a:xfrm>
            <a:off x="6696529" y="2204864"/>
            <a:ext cx="2116832" cy="400110"/>
          </a:xfrm>
          <a:prstGeom prst="rect">
            <a:avLst/>
          </a:prstGeom>
          <a:noFill/>
        </p:spPr>
        <p:txBody>
          <a:bodyPr wrap="square" rtlCol="0">
            <a:spAutoFit/>
          </a:bodyPr>
          <a:lstStyle/>
          <a:p>
            <a:pPr algn="ctr"/>
            <a:r>
              <a:rPr lang="en-US" altLang="zh-TW" sz="2000" dirty="0" smtClean="0">
                <a:solidFill>
                  <a:schemeClr val="bg1">
                    <a:lumMod val="85000"/>
                  </a:schemeClr>
                </a:solidFill>
                <a:latin typeface="Gill Sans MT" pitchFamily="34" charset="0"/>
                <a:cs typeface="Times New Roman" pitchFamily="18" charset="0"/>
              </a:rPr>
              <a:t>Motion estimation</a:t>
            </a:r>
            <a:endParaRPr lang="zh-TW" altLang="en-US" sz="2000" dirty="0">
              <a:solidFill>
                <a:schemeClr val="bg1">
                  <a:lumMod val="85000"/>
                </a:schemeClr>
              </a:solidFill>
              <a:latin typeface="Gill Sans MT" pitchFamily="34" charset="0"/>
              <a:cs typeface="Times New Roman" pitchFamily="18" charset="0"/>
            </a:endParaRPr>
          </a:p>
        </p:txBody>
      </p:sp>
      <p:sp>
        <p:nvSpPr>
          <p:cNvPr id="84" name="TextBox 83"/>
          <p:cNvSpPr txBox="1"/>
          <p:nvPr/>
        </p:nvSpPr>
        <p:spPr>
          <a:xfrm>
            <a:off x="6653121" y="4077072"/>
            <a:ext cx="2260848" cy="400110"/>
          </a:xfrm>
          <a:prstGeom prst="rect">
            <a:avLst/>
          </a:prstGeom>
          <a:noFill/>
        </p:spPr>
        <p:txBody>
          <a:bodyPr wrap="square" rtlCol="0">
            <a:spAutoFit/>
          </a:bodyPr>
          <a:lstStyle/>
          <a:p>
            <a:pPr algn="ctr"/>
            <a:r>
              <a:rPr lang="en-US" altLang="zh-TW" sz="2000" dirty="0" smtClean="0">
                <a:solidFill>
                  <a:sysClr val="windowText" lastClr="000000"/>
                </a:solidFill>
                <a:latin typeface="Gill Sans MT" pitchFamily="34" charset="0"/>
                <a:cs typeface="Times New Roman" pitchFamily="18" charset="0"/>
              </a:rPr>
              <a:t>Joint optimization</a:t>
            </a:r>
            <a:endParaRPr lang="zh-TW" altLang="en-US" sz="2000" dirty="0">
              <a:solidFill>
                <a:sysClr val="windowText" lastClr="000000"/>
              </a:solidFill>
              <a:latin typeface="Gill Sans MT" pitchFamily="34" charset="0"/>
              <a:cs typeface="Times New Roman" pitchFamily="18" charset="0"/>
            </a:endParaRPr>
          </a:p>
        </p:txBody>
      </p:sp>
      <p:grpSp>
        <p:nvGrpSpPr>
          <p:cNvPr id="118" name="Group 117"/>
          <p:cNvGrpSpPr/>
          <p:nvPr/>
        </p:nvGrpSpPr>
        <p:grpSpPr>
          <a:xfrm>
            <a:off x="352331" y="2708920"/>
            <a:ext cx="5552790" cy="2232248"/>
            <a:chOff x="352331" y="2708920"/>
            <a:chExt cx="5552790" cy="2232248"/>
          </a:xfrm>
        </p:grpSpPr>
        <p:graphicFrame>
          <p:nvGraphicFramePr>
            <p:cNvPr id="123911" name="Object 7"/>
            <p:cNvGraphicFramePr>
              <a:graphicFrameLocks noChangeAspect="1"/>
            </p:cNvGraphicFramePr>
            <p:nvPr/>
          </p:nvGraphicFramePr>
          <p:xfrm>
            <a:off x="352331" y="3645024"/>
            <a:ext cx="954574" cy="830064"/>
          </p:xfrm>
          <a:graphic>
            <a:graphicData uri="http://schemas.openxmlformats.org/presentationml/2006/ole">
              <p:oleObj spid="_x0000_s3141" name="Equation" r:id="rId7" imgW="291973" imgH="253890" progId="">
                <p:embed/>
              </p:oleObj>
            </a:graphicData>
          </a:graphic>
        </p:graphicFrame>
        <p:grpSp>
          <p:nvGrpSpPr>
            <p:cNvPr id="154" name="Group 107"/>
            <p:cNvGrpSpPr/>
            <p:nvPr/>
          </p:nvGrpSpPr>
          <p:grpSpPr>
            <a:xfrm>
              <a:off x="1078639" y="2708920"/>
              <a:ext cx="4826482" cy="2232248"/>
              <a:chOff x="611560" y="2852936"/>
              <a:chExt cx="5760640" cy="2664296"/>
            </a:xfrm>
          </p:grpSpPr>
          <p:grpSp>
            <p:nvGrpSpPr>
              <p:cNvPr id="155" name="Group 88"/>
              <p:cNvGrpSpPr/>
              <p:nvPr/>
            </p:nvGrpSpPr>
            <p:grpSpPr>
              <a:xfrm>
                <a:off x="3563888" y="3573016"/>
                <a:ext cx="2226695" cy="1735088"/>
                <a:chOff x="827584" y="2348880"/>
                <a:chExt cx="3520438" cy="2743200"/>
              </a:xfrm>
            </p:grpSpPr>
            <p:pic>
              <p:nvPicPr>
                <p:cNvPr id="189" name="Content Placeholder 4" descr="csiegirl_l_0175_fun.jpg"/>
                <p:cNvPicPr>
                  <a:picLocks noChangeAspect="1"/>
                </p:cNvPicPr>
                <p:nvPr/>
              </p:nvPicPr>
              <p:blipFill>
                <a:blip r:embed="rId5" cstate="print">
                  <a:duotone>
                    <a:schemeClr val="bg2">
                      <a:shade val="45000"/>
                      <a:satMod val="135000"/>
                    </a:schemeClr>
                    <a:prstClr val="white"/>
                  </a:duotone>
                </a:blip>
                <a:stretch>
                  <a:fillRect/>
                </a:stretch>
              </p:blipFill>
              <p:spPr>
                <a:xfrm>
                  <a:off x="827584" y="2348880"/>
                  <a:ext cx="3520438" cy="2743200"/>
                </a:xfrm>
                <a:prstGeom prst="rect">
                  <a:avLst/>
                </a:prstGeom>
                <a:ln>
                  <a:noFill/>
                </a:ln>
                <a:effectLst>
                  <a:outerShdw blurRad="190500" algn="tl" rotWithShape="0">
                    <a:srgbClr val="000000">
                      <a:alpha val="70000"/>
                    </a:srgbClr>
                  </a:outerShdw>
                </a:effectLst>
              </p:spPr>
            </p:pic>
            <p:cxnSp>
              <p:nvCxnSpPr>
                <p:cNvPr id="190" name="Straight Connector 189"/>
                <p:cNvCxnSpPr/>
                <p:nvPr/>
              </p:nvCxnSpPr>
              <p:spPr>
                <a:xfrm>
                  <a:off x="1403648" y="2564904"/>
                  <a:ext cx="21602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1" name="Oval 190"/>
                <p:cNvSpPr/>
                <p:nvPr/>
              </p:nvSpPr>
              <p:spPr>
                <a:xfrm>
                  <a:off x="1340906" y="2502162"/>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92" name="Oval 191"/>
                <p:cNvSpPr/>
                <p:nvPr/>
              </p:nvSpPr>
              <p:spPr>
                <a:xfrm>
                  <a:off x="1547664" y="2492896"/>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93" name="Straight Connector 192"/>
                <p:cNvCxnSpPr/>
                <p:nvPr/>
              </p:nvCxnSpPr>
              <p:spPr>
                <a:xfrm flipV="1">
                  <a:off x="3159560" y="3284984"/>
                  <a:ext cx="41359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4" name="Oval 193"/>
                <p:cNvSpPr/>
                <p:nvPr/>
              </p:nvSpPr>
              <p:spPr>
                <a:xfrm>
                  <a:off x="3069098" y="3222242"/>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95" name="Oval 194"/>
                <p:cNvSpPr/>
                <p:nvPr/>
              </p:nvSpPr>
              <p:spPr>
                <a:xfrm>
                  <a:off x="3501146" y="3212976"/>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96" name="Straight Connector 195"/>
                <p:cNvCxnSpPr/>
                <p:nvPr/>
              </p:nvCxnSpPr>
              <p:spPr>
                <a:xfrm flipV="1">
                  <a:off x="3311960" y="3573016"/>
                  <a:ext cx="41359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7" name="Oval 196"/>
                <p:cNvSpPr/>
                <p:nvPr/>
              </p:nvSpPr>
              <p:spPr>
                <a:xfrm>
                  <a:off x="3221498" y="3510274"/>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98" name="Oval 197"/>
                <p:cNvSpPr/>
                <p:nvPr/>
              </p:nvSpPr>
              <p:spPr>
                <a:xfrm>
                  <a:off x="3653546" y="3501008"/>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99" name="Straight Connector 198"/>
                <p:cNvCxnSpPr/>
                <p:nvPr/>
              </p:nvCxnSpPr>
              <p:spPr>
                <a:xfrm flipV="1">
                  <a:off x="2934270" y="3861048"/>
                  <a:ext cx="41359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0" name="Oval 199"/>
                <p:cNvSpPr/>
                <p:nvPr/>
              </p:nvSpPr>
              <p:spPr>
                <a:xfrm>
                  <a:off x="2843808" y="3798306"/>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01" name="Oval 200"/>
                <p:cNvSpPr/>
                <p:nvPr/>
              </p:nvSpPr>
              <p:spPr>
                <a:xfrm>
                  <a:off x="3275856" y="3789040"/>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202" name="Straight Connector 201"/>
                <p:cNvCxnSpPr/>
                <p:nvPr/>
              </p:nvCxnSpPr>
              <p:spPr>
                <a:xfrm flipV="1">
                  <a:off x="3311960" y="4221088"/>
                  <a:ext cx="41359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3221498" y="4158346"/>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04" name="Oval 203"/>
                <p:cNvSpPr/>
                <p:nvPr/>
              </p:nvSpPr>
              <p:spPr>
                <a:xfrm>
                  <a:off x="3653546" y="4149080"/>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205" name="Straight Connector 204"/>
                <p:cNvCxnSpPr>
                  <a:endCxn id="207" idx="2"/>
                </p:cNvCxnSpPr>
                <p:nvPr/>
              </p:nvCxnSpPr>
              <p:spPr>
                <a:xfrm flipV="1">
                  <a:off x="2646238" y="4792519"/>
                  <a:ext cx="494868" cy="46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6" name="Oval 205"/>
                <p:cNvSpPr/>
                <p:nvPr/>
              </p:nvSpPr>
              <p:spPr>
                <a:xfrm>
                  <a:off x="2555776" y="4734410"/>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07" name="Oval 206"/>
                <p:cNvSpPr/>
                <p:nvPr/>
              </p:nvSpPr>
              <p:spPr>
                <a:xfrm>
                  <a:off x="3141106" y="4725144"/>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208" name="Straight Connector 207"/>
                <p:cNvCxnSpPr/>
                <p:nvPr/>
              </p:nvCxnSpPr>
              <p:spPr>
                <a:xfrm>
                  <a:off x="1763688" y="3429000"/>
                  <a:ext cx="288032" cy="83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9" name="Oval 208"/>
                <p:cNvSpPr/>
                <p:nvPr/>
              </p:nvSpPr>
              <p:spPr>
                <a:xfrm>
                  <a:off x="1700946" y="3374642"/>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10" name="Oval 209"/>
                <p:cNvSpPr/>
                <p:nvPr/>
              </p:nvSpPr>
              <p:spPr>
                <a:xfrm>
                  <a:off x="1979712" y="3365376"/>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211" name="Straight Connector 210"/>
                <p:cNvCxnSpPr/>
                <p:nvPr/>
              </p:nvCxnSpPr>
              <p:spPr>
                <a:xfrm flipV="1">
                  <a:off x="1187624" y="4437112"/>
                  <a:ext cx="288032"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2" name="Oval 211"/>
                <p:cNvSpPr/>
                <p:nvPr/>
              </p:nvSpPr>
              <p:spPr>
                <a:xfrm>
                  <a:off x="1115616" y="4374370"/>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13" name="Oval 212"/>
                <p:cNvSpPr/>
                <p:nvPr/>
              </p:nvSpPr>
              <p:spPr>
                <a:xfrm>
                  <a:off x="1403648" y="4365104"/>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214" name="Straight Connector 213"/>
                <p:cNvCxnSpPr/>
                <p:nvPr/>
              </p:nvCxnSpPr>
              <p:spPr>
                <a:xfrm>
                  <a:off x="3923928" y="2564904"/>
                  <a:ext cx="22529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5" name="Oval 214"/>
                <p:cNvSpPr/>
                <p:nvPr/>
              </p:nvSpPr>
              <p:spPr>
                <a:xfrm>
                  <a:off x="3861186" y="2502162"/>
                  <a:ext cx="134750" cy="134750"/>
                </a:xfrm>
                <a:prstGeom prst="ellipse">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16" name="Oval 215"/>
                <p:cNvSpPr/>
                <p:nvPr/>
              </p:nvSpPr>
              <p:spPr>
                <a:xfrm>
                  <a:off x="4077210" y="2492896"/>
                  <a:ext cx="134750" cy="134750"/>
                </a:xfrm>
                <a:prstGeom prst="ellipse">
                  <a:avLst/>
                </a:prstGeom>
                <a:solidFill>
                  <a:srgbClr val="FFC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grpSp>
            <p:nvGrpSpPr>
              <p:cNvPr id="156" name="Group 117"/>
              <p:cNvGrpSpPr/>
              <p:nvPr/>
            </p:nvGrpSpPr>
            <p:grpSpPr>
              <a:xfrm>
                <a:off x="833136" y="3573016"/>
                <a:ext cx="2226695" cy="1735088"/>
                <a:chOff x="4211960" y="2348880"/>
                <a:chExt cx="3520438" cy="2743200"/>
              </a:xfrm>
            </p:grpSpPr>
            <p:pic>
              <p:nvPicPr>
                <p:cNvPr id="161" name="Content Placeholder 4" descr="csiegirl_l_0175_fun.jpg"/>
                <p:cNvPicPr>
                  <a:picLocks noChangeAspect="1"/>
                </p:cNvPicPr>
                <p:nvPr/>
              </p:nvPicPr>
              <p:blipFill>
                <a:blip r:embed="rId5" cstate="print">
                  <a:duotone>
                    <a:schemeClr val="bg2">
                      <a:shade val="45000"/>
                      <a:satMod val="135000"/>
                    </a:schemeClr>
                    <a:prstClr val="white"/>
                  </a:duotone>
                </a:blip>
                <a:stretch>
                  <a:fillRect/>
                </a:stretch>
              </p:blipFill>
              <p:spPr>
                <a:xfrm>
                  <a:off x="4211960" y="2348880"/>
                  <a:ext cx="3520438" cy="2743200"/>
                </a:xfrm>
                <a:prstGeom prst="rect">
                  <a:avLst/>
                </a:prstGeom>
                <a:ln>
                  <a:noFill/>
                </a:ln>
                <a:effectLst>
                  <a:outerShdw blurRad="190500" algn="tl" rotWithShape="0">
                    <a:srgbClr val="000000">
                      <a:alpha val="70000"/>
                    </a:srgbClr>
                  </a:outerShdw>
                </a:effectLst>
              </p:spPr>
            </p:pic>
            <p:cxnSp>
              <p:nvCxnSpPr>
                <p:cNvPr id="162" name="Straight Connector 161"/>
                <p:cNvCxnSpPr/>
                <p:nvPr/>
              </p:nvCxnSpPr>
              <p:spPr>
                <a:xfrm>
                  <a:off x="4788024" y="2564904"/>
                  <a:ext cx="216024" cy="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63" name="Oval 162"/>
                <p:cNvSpPr/>
                <p:nvPr/>
              </p:nvSpPr>
              <p:spPr>
                <a:xfrm>
                  <a:off x="4725282" y="2502162"/>
                  <a:ext cx="134750" cy="134750"/>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64" name="Oval 163"/>
                <p:cNvSpPr/>
                <p:nvPr/>
              </p:nvSpPr>
              <p:spPr>
                <a:xfrm>
                  <a:off x="4932040" y="2492896"/>
                  <a:ext cx="134750" cy="134750"/>
                </a:xfrm>
                <a:prstGeom prst="ellipse">
                  <a:avLst/>
                </a:prstGeom>
                <a:solidFill>
                  <a:schemeClr val="bg1"/>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65" name="Straight Connector 164"/>
                <p:cNvCxnSpPr>
                  <a:endCxn id="167" idx="2"/>
                </p:cNvCxnSpPr>
                <p:nvPr/>
              </p:nvCxnSpPr>
              <p:spPr>
                <a:xfrm flipV="1">
                  <a:off x="5157330" y="3361625"/>
                  <a:ext cx="216024" cy="6737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66" name="Oval 165"/>
                <p:cNvSpPr/>
                <p:nvPr/>
              </p:nvSpPr>
              <p:spPr>
                <a:xfrm>
                  <a:off x="5094588" y="3366258"/>
                  <a:ext cx="134750" cy="134750"/>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67" name="Oval 166"/>
                <p:cNvSpPr/>
                <p:nvPr/>
              </p:nvSpPr>
              <p:spPr>
                <a:xfrm>
                  <a:off x="5373354" y="3294250"/>
                  <a:ext cx="134750" cy="134750"/>
                </a:xfrm>
                <a:prstGeom prst="ellipse">
                  <a:avLst/>
                </a:prstGeom>
                <a:solidFill>
                  <a:schemeClr val="bg1"/>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68" name="Straight Connector 167"/>
                <p:cNvCxnSpPr>
                  <a:endCxn id="170" idx="2"/>
                </p:cNvCxnSpPr>
                <p:nvPr/>
              </p:nvCxnSpPr>
              <p:spPr>
                <a:xfrm flipV="1">
                  <a:off x="4562734" y="4441745"/>
                  <a:ext cx="216024" cy="6737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69" name="Oval 168"/>
                <p:cNvSpPr/>
                <p:nvPr/>
              </p:nvSpPr>
              <p:spPr>
                <a:xfrm>
                  <a:off x="4499992" y="4446378"/>
                  <a:ext cx="134750" cy="134750"/>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70" name="Oval 169"/>
                <p:cNvSpPr/>
                <p:nvPr/>
              </p:nvSpPr>
              <p:spPr>
                <a:xfrm>
                  <a:off x="4778758" y="4374370"/>
                  <a:ext cx="134750" cy="134750"/>
                </a:xfrm>
                <a:prstGeom prst="ellipse">
                  <a:avLst/>
                </a:prstGeom>
                <a:solidFill>
                  <a:schemeClr val="bg1"/>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71" name="Straight Connector 170"/>
                <p:cNvCxnSpPr>
                  <a:endCxn id="172" idx="2"/>
                </p:cNvCxnSpPr>
                <p:nvPr/>
              </p:nvCxnSpPr>
              <p:spPr>
                <a:xfrm rot="5400000" flipH="1" flipV="1">
                  <a:off x="6678819" y="3035273"/>
                  <a:ext cx="96375" cy="2985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72" name="Oval 171"/>
                <p:cNvSpPr/>
                <p:nvPr/>
              </p:nvSpPr>
              <p:spPr>
                <a:xfrm>
                  <a:off x="6876256" y="3068960"/>
                  <a:ext cx="134750" cy="134750"/>
                </a:xfrm>
                <a:prstGeom prst="ellipse">
                  <a:avLst/>
                </a:prstGeom>
                <a:solidFill>
                  <a:schemeClr val="bg1"/>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73" name="Oval 172"/>
                <p:cNvSpPr/>
                <p:nvPr/>
              </p:nvSpPr>
              <p:spPr>
                <a:xfrm>
                  <a:off x="6462740" y="3212976"/>
                  <a:ext cx="134750" cy="134750"/>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74" name="Straight Connector 173"/>
                <p:cNvCxnSpPr>
                  <a:endCxn id="175" idx="2"/>
                </p:cNvCxnSpPr>
                <p:nvPr/>
              </p:nvCxnSpPr>
              <p:spPr>
                <a:xfrm rot="5400000" flipH="1" flipV="1">
                  <a:off x="6831219" y="3332571"/>
                  <a:ext cx="96375" cy="2985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75" name="Oval 174"/>
                <p:cNvSpPr/>
                <p:nvPr/>
              </p:nvSpPr>
              <p:spPr>
                <a:xfrm>
                  <a:off x="7028656" y="3366258"/>
                  <a:ext cx="134750" cy="134750"/>
                </a:xfrm>
                <a:prstGeom prst="ellipse">
                  <a:avLst/>
                </a:prstGeom>
                <a:solidFill>
                  <a:schemeClr val="bg1"/>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76" name="Oval 175"/>
                <p:cNvSpPr/>
                <p:nvPr/>
              </p:nvSpPr>
              <p:spPr>
                <a:xfrm>
                  <a:off x="6615140" y="3510274"/>
                  <a:ext cx="134750" cy="134750"/>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77" name="Straight Connector 176"/>
                <p:cNvCxnSpPr>
                  <a:endCxn id="178" idx="2"/>
                </p:cNvCxnSpPr>
                <p:nvPr/>
              </p:nvCxnSpPr>
              <p:spPr>
                <a:xfrm rot="5400000" flipH="1" flipV="1">
                  <a:off x="6444263" y="3764619"/>
                  <a:ext cx="96375" cy="2985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6641700" y="3798306"/>
                  <a:ext cx="134750" cy="134750"/>
                </a:xfrm>
                <a:prstGeom prst="ellipse">
                  <a:avLst/>
                </a:prstGeom>
                <a:solidFill>
                  <a:schemeClr val="bg1"/>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79" name="Oval 178"/>
                <p:cNvSpPr/>
                <p:nvPr/>
              </p:nvSpPr>
              <p:spPr>
                <a:xfrm>
                  <a:off x="6228184" y="3942322"/>
                  <a:ext cx="134750" cy="134750"/>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80" name="Straight Connector 179"/>
                <p:cNvCxnSpPr>
                  <a:endCxn id="181" idx="2"/>
                </p:cNvCxnSpPr>
                <p:nvPr/>
              </p:nvCxnSpPr>
              <p:spPr>
                <a:xfrm rot="5400000" flipH="1" flipV="1">
                  <a:off x="6832101" y="3980643"/>
                  <a:ext cx="96375" cy="2985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81" name="Oval 180"/>
                <p:cNvSpPr/>
                <p:nvPr/>
              </p:nvSpPr>
              <p:spPr>
                <a:xfrm>
                  <a:off x="7029538" y="4014330"/>
                  <a:ext cx="134750" cy="134750"/>
                </a:xfrm>
                <a:prstGeom prst="ellipse">
                  <a:avLst/>
                </a:prstGeom>
                <a:solidFill>
                  <a:schemeClr val="bg1"/>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82" name="Oval 181"/>
                <p:cNvSpPr/>
                <p:nvPr/>
              </p:nvSpPr>
              <p:spPr>
                <a:xfrm>
                  <a:off x="6616022" y="4158346"/>
                  <a:ext cx="134750" cy="134750"/>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83" name="Straight Connector 182"/>
                <p:cNvCxnSpPr>
                  <a:stCxn id="185" idx="7"/>
                  <a:endCxn id="184" idx="2"/>
                </p:cNvCxnSpPr>
                <p:nvPr/>
              </p:nvCxnSpPr>
              <p:spPr>
                <a:xfrm rot="5400000" flipH="1" flipV="1">
                  <a:off x="6282775" y="4448695"/>
                  <a:ext cx="105641" cy="50525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84" name="Oval 183"/>
                <p:cNvSpPr/>
                <p:nvPr/>
              </p:nvSpPr>
              <p:spPr>
                <a:xfrm>
                  <a:off x="6588224" y="4581128"/>
                  <a:ext cx="134750" cy="134750"/>
                </a:xfrm>
                <a:prstGeom prst="ellipse">
                  <a:avLst/>
                </a:prstGeom>
                <a:solidFill>
                  <a:schemeClr val="bg1"/>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85" name="Oval 184"/>
                <p:cNvSpPr/>
                <p:nvPr/>
              </p:nvSpPr>
              <p:spPr>
                <a:xfrm>
                  <a:off x="5967950" y="4734410"/>
                  <a:ext cx="134750" cy="134750"/>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86" name="Straight Connector 185"/>
                <p:cNvCxnSpPr/>
                <p:nvPr/>
              </p:nvCxnSpPr>
              <p:spPr>
                <a:xfrm>
                  <a:off x="7389578" y="2564904"/>
                  <a:ext cx="216024" cy="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87" name="Oval 186"/>
                <p:cNvSpPr/>
                <p:nvPr/>
              </p:nvSpPr>
              <p:spPr>
                <a:xfrm>
                  <a:off x="7326836" y="2502162"/>
                  <a:ext cx="134750" cy="134750"/>
                </a:xfrm>
                <a:prstGeom prst="ellipse">
                  <a:avLst/>
                </a:prstGeom>
                <a:solidFill>
                  <a:srgbClr val="0000FF"/>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88" name="Oval 187"/>
                <p:cNvSpPr/>
                <p:nvPr/>
              </p:nvSpPr>
              <p:spPr>
                <a:xfrm>
                  <a:off x="7533594" y="2492896"/>
                  <a:ext cx="134750" cy="134750"/>
                </a:xfrm>
                <a:prstGeom prst="ellipse">
                  <a:avLst/>
                </a:prstGeom>
                <a:solidFill>
                  <a:schemeClr val="bg1"/>
                </a:solidFill>
                <a:ln>
                  <a:solidFill>
                    <a:srgbClr val="0000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
            <p:nvSpPr>
              <p:cNvPr id="157" name="Minus 156"/>
              <p:cNvSpPr/>
              <p:nvPr/>
            </p:nvSpPr>
            <p:spPr>
              <a:xfrm>
                <a:off x="3131840" y="4293096"/>
                <a:ext cx="360040" cy="288032"/>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8" name="Rectangle 157"/>
              <p:cNvSpPr/>
              <p:nvPr/>
            </p:nvSpPr>
            <p:spPr>
              <a:xfrm>
                <a:off x="611560" y="3356992"/>
                <a:ext cx="72008" cy="21602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9" name="Rectangle 158"/>
              <p:cNvSpPr/>
              <p:nvPr/>
            </p:nvSpPr>
            <p:spPr>
              <a:xfrm>
                <a:off x="5940152" y="3356992"/>
                <a:ext cx="72008" cy="21602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0" name="TextBox 159"/>
              <p:cNvSpPr txBox="1"/>
              <p:nvPr/>
            </p:nvSpPr>
            <p:spPr>
              <a:xfrm>
                <a:off x="5868144" y="2852936"/>
                <a:ext cx="504056" cy="523220"/>
              </a:xfrm>
              <a:prstGeom prst="rect">
                <a:avLst/>
              </a:prstGeom>
              <a:noFill/>
            </p:spPr>
            <p:txBody>
              <a:bodyPr wrap="square" rtlCol="0">
                <a:spAutoFit/>
              </a:bodyPr>
              <a:lstStyle/>
              <a:p>
                <a:pPr algn="ctr"/>
                <a:r>
                  <a:rPr lang="en-US" altLang="zh-TW" sz="2800" dirty="0" smtClean="0">
                    <a:latin typeface="Gill Sans MT" pitchFamily="34" charset="0"/>
                    <a:cs typeface="Times New Roman" pitchFamily="18" charset="0"/>
                  </a:rPr>
                  <a:t>2</a:t>
                </a:r>
                <a:endParaRPr lang="zh-TW" altLang="en-US" sz="2800" dirty="0">
                  <a:latin typeface="Gill Sans MT" pitchFamily="34" charset="0"/>
                  <a:cs typeface="Times New Roman" pitchFamily="18" charset="0"/>
                </a:endParaRPr>
              </a:p>
            </p:txBody>
          </p:sp>
        </p:grpSp>
      </p:grpSp>
      <p:sp>
        <p:nvSpPr>
          <p:cNvPr id="121" name="Rectangle 120"/>
          <p:cNvSpPr/>
          <p:nvPr/>
        </p:nvSpPr>
        <p:spPr>
          <a:xfrm>
            <a:off x="3203848" y="1988840"/>
            <a:ext cx="2520280" cy="72008"/>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9" name="燕尾形向右箭號 118"/>
          <p:cNvSpPr/>
          <p:nvPr/>
        </p:nvSpPr>
        <p:spPr>
          <a:xfrm rot="5400000">
            <a:off x="7433411" y="2439100"/>
            <a:ext cx="591007" cy="742956"/>
          </a:xfrm>
          <a:prstGeom prst="notchedRightArrow">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endParaRPr lang="en-US" altLang="zh-TW" b="1" dirty="0">
              <a:solidFill>
                <a:srgbClr val="000000"/>
              </a:solidFill>
              <a:latin typeface="Gill Sans MT" pitchFamily="34" charset="0"/>
              <a:cs typeface="Tahoma" pitchFamily="-112" charset="0"/>
              <a:sym typeface="Tahoma" pitchFamily="-112" charset="0"/>
            </a:endParaRPr>
          </a:p>
        </p:txBody>
      </p:sp>
      <p:sp>
        <p:nvSpPr>
          <p:cNvPr id="120" name="燕尾形向右箭號 119"/>
          <p:cNvSpPr/>
          <p:nvPr/>
        </p:nvSpPr>
        <p:spPr>
          <a:xfrm rot="5400000">
            <a:off x="7488041" y="4346195"/>
            <a:ext cx="591007" cy="742956"/>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marL="39688" algn="ctr"/>
            <a:endParaRPr lang="en-US" altLang="zh-TW" b="1" dirty="0">
              <a:solidFill>
                <a:srgbClr val="000000"/>
              </a:solidFill>
              <a:latin typeface="Gill Sans MT" pitchFamily="34" charset="0"/>
              <a:cs typeface="Tahoma" pitchFamily="-112" charset="0"/>
              <a:sym typeface="Tahoma" pitchFamily="-112" charset="0"/>
            </a:endParaRPr>
          </a:p>
        </p:txBody>
      </p:sp>
    </p:spTree>
    <p:extLst>
      <p:ext uri="{BB962C8B-B14F-4D97-AF65-F5344CB8AC3E}">
        <p14:creationId xmlns:p14="http://schemas.microsoft.com/office/powerpoint/2010/main" xmlns="" val="2580506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Input</a:t>
            </a:r>
            <a:endParaRPr lang="zh-TW" altLang="en-US" dirty="0"/>
          </a:p>
        </p:txBody>
      </p:sp>
      <p:pic>
        <p:nvPicPr>
          <p:cNvPr id="5" name="csiegirl_raw.wmv">
            <a:hlinkClick r:id="" action="ppaction://media"/>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cstate="print"/>
          <a:stretch>
            <a:fillRect/>
          </a:stretch>
        </p:blipFill>
        <p:spPr>
          <a:xfrm>
            <a:off x="904875" y="1071563"/>
            <a:ext cx="7334250" cy="5500687"/>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Naïve solution</a:t>
            </a:r>
            <a:endParaRPr lang="zh-TW" altLang="en-US" dirty="0"/>
          </a:p>
        </p:txBody>
      </p:sp>
      <p:pic>
        <p:nvPicPr>
          <p:cNvPr id="5" name="csiegirl_lee.AVI">
            <a:hlinkClick r:id="" action="ppaction://media"/>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cstate="print"/>
          <a:stretch>
            <a:fillRect/>
          </a:stretch>
        </p:blipFill>
        <p:spPr>
          <a:xfrm>
            <a:off x="904875" y="1071563"/>
            <a:ext cx="7334250" cy="5500687"/>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Our result</a:t>
            </a:r>
            <a:endParaRPr lang="zh-TW" altLang="en-US" dirty="0"/>
          </a:p>
        </p:txBody>
      </p:sp>
      <p:pic>
        <p:nvPicPr>
          <p:cNvPr id="4" name="csiegirl_ours.AVI">
            <a:hlinkClick r:id="" action="ppaction://media"/>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cstate="print"/>
          <a:stretch>
            <a:fillRect/>
          </a:stretch>
        </p:blipFill>
        <p:spPr>
          <a:xfrm>
            <a:off x="904875" y="1071563"/>
            <a:ext cx="7334250" cy="5500687"/>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Comparisons</a:t>
            </a:r>
            <a:endParaRPr lang="zh-TW" altLang="en-US" dirty="0"/>
          </a:p>
        </p:txBody>
      </p:sp>
      <p:pic>
        <p:nvPicPr>
          <p:cNvPr id="4105"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233410"/>
            <a:ext cx="8784976" cy="45467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矩形 11"/>
          <p:cNvSpPr/>
          <p:nvPr/>
        </p:nvSpPr>
        <p:spPr>
          <a:xfrm>
            <a:off x="912952" y="5877272"/>
            <a:ext cx="1498808" cy="42235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dirty="0" smtClean="0">
                <a:latin typeface="Gill Sans MT" pitchFamily="34" charset="0"/>
              </a:rPr>
              <a:t>Original</a:t>
            </a:r>
            <a:endParaRPr lang="zh-TW" altLang="en-US" sz="2000" dirty="0">
              <a:latin typeface="Gill Sans MT" pitchFamily="34" charset="0"/>
            </a:endParaRPr>
          </a:p>
        </p:txBody>
      </p:sp>
      <p:sp>
        <p:nvSpPr>
          <p:cNvPr id="13" name="矩形 12"/>
          <p:cNvSpPr/>
          <p:nvPr/>
        </p:nvSpPr>
        <p:spPr>
          <a:xfrm>
            <a:off x="3822596" y="5877272"/>
            <a:ext cx="1498808" cy="42235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dirty="0" smtClean="0">
                <a:latin typeface="Gill Sans MT" pitchFamily="34" charset="0"/>
              </a:rPr>
              <a:t>Naive</a:t>
            </a:r>
            <a:endParaRPr lang="zh-TW" altLang="en-US" sz="2000" dirty="0">
              <a:latin typeface="Gill Sans MT" pitchFamily="34" charset="0"/>
            </a:endParaRPr>
          </a:p>
        </p:txBody>
      </p:sp>
      <p:sp>
        <p:nvSpPr>
          <p:cNvPr id="14" name="矩形 13"/>
          <p:cNvSpPr/>
          <p:nvPr/>
        </p:nvSpPr>
        <p:spPr>
          <a:xfrm>
            <a:off x="6732240" y="5877272"/>
            <a:ext cx="1498808" cy="42235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dirty="0" smtClean="0">
                <a:latin typeface="Gill Sans MT" pitchFamily="34" charset="0"/>
              </a:rPr>
              <a:t>Our method</a:t>
            </a:r>
            <a:endParaRPr lang="zh-TW" altLang="en-US" sz="2000" dirty="0">
              <a:latin typeface="Gill Sans MT" pitchFamily="34" charset="0"/>
            </a:endParaRPr>
          </a:p>
        </p:txBody>
      </p:sp>
    </p:spTree>
    <p:extLst>
      <p:ext uri="{BB962C8B-B14F-4D97-AF65-F5344CB8AC3E}">
        <p14:creationId xmlns:p14="http://schemas.microsoft.com/office/powerpoint/2010/main" xmlns="" val="36743204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User study</a:t>
            </a:r>
            <a:endParaRPr lang="zh-TW" altLang="en-US" dirty="0"/>
          </a:p>
        </p:txBody>
      </p:sp>
      <p:sp>
        <p:nvSpPr>
          <p:cNvPr id="3" name="內容版面配置區 2"/>
          <p:cNvSpPr>
            <a:spLocks noGrp="1"/>
          </p:cNvSpPr>
          <p:nvPr>
            <p:ph idx="1"/>
          </p:nvPr>
        </p:nvSpPr>
        <p:spPr/>
        <p:txBody>
          <a:bodyPr/>
          <a:lstStyle/>
          <a:p>
            <a:r>
              <a:rPr lang="en-US" altLang="zh-TW" dirty="0" smtClean="0"/>
              <a:t>30 subjects</a:t>
            </a:r>
          </a:p>
          <a:p>
            <a:r>
              <a:rPr lang="en-US" altLang="zh-TW" dirty="0" smtClean="0"/>
              <a:t>5 questions, 1-5 scores</a:t>
            </a:r>
          </a:p>
          <a:p>
            <a:r>
              <a:rPr lang="en-US" altLang="zh-TW" dirty="0" smtClean="0"/>
              <a:t>3 cases</a:t>
            </a:r>
          </a:p>
          <a:p>
            <a:pPr lvl="1"/>
            <a:r>
              <a:rPr lang="en-US" altLang="zh-TW" dirty="0"/>
              <a:t>c</a:t>
            </a:r>
            <a:r>
              <a:rPr lang="en-US" altLang="zh-TW" dirty="0" smtClean="0"/>
              <a:t>hildren</a:t>
            </a:r>
          </a:p>
          <a:p>
            <a:pPr lvl="1"/>
            <a:r>
              <a:rPr lang="en-US" altLang="zh-TW" dirty="0" err="1"/>
              <a:t>c</a:t>
            </a:r>
            <a:r>
              <a:rPr lang="en-US" altLang="zh-TW" dirty="0" err="1" smtClean="0"/>
              <a:t>siegirl</a:t>
            </a:r>
            <a:endParaRPr lang="en-US" altLang="zh-TW" dirty="0" smtClean="0"/>
          </a:p>
          <a:p>
            <a:pPr lvl="1"/>
            <a:r>
              <a:rPr lang="en-US" altLang="zh-TW" dirty="0" err="1" smtClean="0"/>
              <a:t>redgirl</a:t>
            </a:r>
            <a:endParaRPr lang="zh-TW" alt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Questions</a:t>
            </a:r>
            <a:endParaRPr lang="zh-TW" altLang="en-US" dirty="0"/>
          </a:p>
        </p:txBody>
      </p:sp>
      <p:sp>
        <p:nvSpPr>
          <p:cNvPr id="3" name="內容版面配置區 2"/>
          <p:cNvSpPr>
            <a:spLocks noGrp="1"/>
          </p:cNvSpPr>
          <p:nvPr>
            <p:ph idx="1"/>
          </p:nvPr>
        </p:nvSpPr>
        <p:spPr/>
        <p:txBody>
          <a:bodyPr>
            <a:normAutofit/>
          </a:bodyPr>
          <a:lstStyle/>
          <a:p>
            <a:pPr marL="514350" indent="-514350">
              <a:buFont typeface="+mj-lt"/>
              <a:buAutoNum type="arabicPeriod"/>
            </a:pPr>
            <a:r>
              <a:rPr lang="en-US" altLang="zh-TW" i="1" dirty="0" smtClean="0"/>
              <a:t>Stabilization</a:t>
            </a:r>
            <a:r>
              <a:rPr lang="en-US" altLang="zh-TW" dirty="0" smtClean="0"/>
              <a:t>. </a:t>
            </a:r>
            <a:r>
              <a:rPr lang="en-US" altLang="zh-TW" sz="2000" dirty="0" smtClean="0"/>
              <a:t>What do they think about the 2D stabilization?</a:t>
            </a:r>
          </a:p>
          <a:p>
            <a:pPr marL="514350" indent="-514350">
              <a:buFont typeface="+mj-lt"/>
              <a:buAutoNum type="arabicPeriod"/>
            </a:pPr>
            <a:r>
              <a:rPr lang="en-US" altLang="zh-TW" i="1" dirty="0" smtClean="0"/>
              <a:t>Depth continuity</a:t>
            </a:r>
            <a:r>
              <a:rPr lang="en-US" altLang="zh-TW" sz="2400" dirty="0" smtClean="0"/>
              <a:t>. What do you think about the depth stabilization of the video?</a:t>
            </a:r>
          </a:p>
          <a:p>
            <a:pPr marL="514350" indent="-514350">
              <a:buFont typeface="+mj-lt"/>
              <a:buAutoNum type="arabicPeriod"/>
            </a:pPr>
            <a:r>
              <a:rPr lang="en-US" altLang="zh-TW" i="1" dirty="0" smtClean="0"/>
              <a:t>Stereoscopic effect</a:t>
            </a:r>
            <a:r>
              <a:rPr lang="en-US" altLang="zh-TW" dirty="0" smtClean="0"/>
              <a:t>. </a:t>
            </a:r>
            <a:r>
              <a:rPr lang="en-US" altLang="zh-TW" sz="2400" dirty="0" smtClean="0"/>
              <a:t>What do you think about the comfort and the stereoscopic effect in the video?</a:t>
            </a:r>
          </a:p>
          <a:p>
            <a:pPr marL="514350" indent="-514350">
              <a:buFont typeface="+mj-lt"/>
              <a:buAutoNum type="arabicPeriod"/>
            </a:pPr>
            <a:r>
              <a:rPr lang="en-US" altLang="zh-TW" i="1" dirty="0" smtClean="0"/>
              <a:t>Experience</a:t>
            </a:r>
            <a:r>
              <a:rPr lang="en-US" altLang="zh-TW" dirty="0" smtClean="0"/>
              <a:t>. </a:t>
            </a:r>
            <a:r>
              <a:rPr lang="en-US" altLang="zh-TW" sz="2400" dirty="0" smtClean="0"/>
              <a:t>How does the stabilization effect help you experience the video?</a:t>
            </a:r>
          </a:p>
          <a:p>
            <a:pPr marL="514350" indent="-514350">
              <a:buFont typeface="+mj-lt"/>
              <a:buAutoNum type="arabicPeriod"/>
            </a:pPr>
            <a:r>
              <a:rPr lang="en-US" altLang="zh-TW" i="1" dirty="0" smtClean="0"/>
              <a:t>Acceptance</a:t>
            </a:r>
            <a:r>
              <a:rPr lang="en-US" altLang="zh-TW" dirty="0" smtClean="0"/>
              <a:t>. </a:t>
            </a:r>
            <a:r>
              <a:rPr lang="en-US" altLang="zh-TW" sz="2400" dirty="0" smtClean="0"/>
              <a:t>How much are you willing to adopt the stabilization effect?</a:t>
            </a:r>
          </a:p>
          <a:p>
            <a:pPr marL="514350" indent="-514350">
              <a:buFont typeface="+mj-lt"/>
              <a:buAutoNum type="arabicPeriod"/>
            </a:pPr>
            <a:endParaRPr lang="zh-TW" altLang="en-US" dirty="0"/>
          </a:p>
        </p:txBody>
      </p:sp>
    </p:spTree>
    <p:extLst>
      <p:ext uri="{BB962C8B-B14F-4D97-AF65-F5344CB8AC3E}">
        <p14:creationId xmlns:p14="http://schemas.microsoft.com/office/powerpoint/2010/main" xmlns="" val="34318726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Results of user study</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1149796"/>
            <a:ext cx="8121650" cy="459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550869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395288" y="2565400"/>
            <a:ext cx="8424862" cy="1470025"/>
          </a:xfrm>
        </p:spPr>
        <p:txBody>
          <a:bodyPr>
            <a:noAutofit/>
          </a:bodyPr>
          <a:lstStyle/>
          <a:p>
            <a:pPr algn="ctr" eaLnBrk="1" hangingPunct="1"/>
            <a:r>
              <a:rPr lang="en-US" altLang="zh-TW" sz="4000" b="1" dirty="0" smtClean="0">
                <a:ea typeface="+mn-ea"/>
                <a:cs typeface="+mn-cs"/>
              </a:rPr>
              <a:t>Application 2:</a:t>
            </a:r>
            <a:br>
              <a:rPr lang="en-US" altLang="zh-TW" sz="4000" b="1" dirty="0" smtClean="0">
                <a:ea typeface="+mn-ea"/>
                <a:cs typeface="+mn-cs"/>
              </a:rPr>
            </a:br>
            <a:r>
              <a:rPr lang="en-US" altLang="zh-TW" sz="4000" b="1" dirty="0" smtClean="0">
                <a:ea typeface="+mn-ea"/>
                <a:cs typeface="+mn-cs"/>
              </a:rPr>
              <a:t>Stereoscopic photo slideshow</a:t>
            </a:r>
          </a:p>
        </p:txBody>
      </p:sp>
    </p:spTree>
    <p:extLst>
      <p:ext uri="{BB962C8B-B14F-4D97-AF65-F5344CB8AC3E}">
        <p14:creationId xmlns:p14="http://schemas.microsoft.com/office/powerpoint/2010/main" xmlns="" val="37277546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The order for displaying photos</a:t>
            </a:r>
            <a:endParaRPr lang="zh-TW" altLang="en-US" dirty="0"/>
          </a:p>
        </p:txBody>
      </p:sp>
      <p:sp>
        <p:nvSpPr>
          <p:cNvPr id="3" name="內容版面配置區 2"/>
          <p:cNvSpPr>
            <a:spLocks noGrp="1"/>
          </p:cNvSpPr>
          <p:nvPr>
            <p:ph idx="1"/>
          </p:nvPr>
        </p:nvSpPr>
        <p:spPr/>
        <p:txBody>
          <a:bodyPr/>
          <a:lstStyle/>
          <a:p>
            <a:r>
              <a:rPr lang="en-US" altLang="zh-TW" dirty="0" smtClean="0"/>
              <a:t>In their temporal order</a:t>
            </a:r>
          </a:p>
          <a:p>
            <a:r>
              <a:rPr lang="en-US" altLang="zh-TW" dirty="0" smtClean="0"/>
              <a:t>Random</a:t>
            </a:r>
          </a:p>
          <a:p>
            <a:r>
              <a:rPr lang="en-US" altLang="zh-TW" dirty="0" smtClean="0"/>
              <a:t>User defined</a:t>
            </a:r>
          </a:p>
          <a:p>
            <a:r>
              <a:rPr lang="en-US" altLang="zh-TW" dirty="0" smtClean="0"/>
              <a:t>…</a:t>
            </a:r>
            <a:endParaRPr lang="zh-TW" altLang="en-US" dirty="0"/>
          </a:p>
        </p:txBody>
      </p:sp>
      <p:pic>
        <p:nvPicPr>
          <p:cNvPr id="1032" name="Picture 8" descr="http://c.csie.org/~tzhuan/tmp/slideshow/left/1_11_p_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2775" y="4098775"/>
            <a:ext cx="1219200" cy="914401"/>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c.csie.org/~tzhuan/tmp/slideshow/left/1_108_p_l.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48737" y="4098775"/>
            <a:ext cx="1219200" cy="914401"/>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c.csie.org/~tzhuan/tmp/slideshow/left/1_205_p_l.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99410" y="4098775"/>
            <a:ext cx="1219200" cy="914401"/>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c.csie.org/~tzhuan/tmp/slideshow/left/1_224_p_l.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850083" y="4098775"/>
            <a:ext cx="1219200" cy="914401"/>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http://c.csie.org/~tzhuan/tmp/slideshow/left/1_340_p_l.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00756" y="4098775"/>
            <a:ext cx="1219200" cy="914401"/>
          </a:xfrm>
          <a:prstGeom prst="rect">
            <a:avLst/>
          </a:prstGeom>
          <a:noFill/>
          <a:extLst>
            <a:ext uri="{909E8E84-426E-40DD-AFC4-6F175D3DCCD1}">
              <a14:hiddenFill xmlns:a14="http://schemas.microsoft.com/office/drawing/2010/main" xmlns="">
                <a:solidFill>
                  <a:srgbClr val="FFFFFF"/>
                </a:solidFill>
              </a14:hiddenFill>
            </a:ext>
          </a:extLst>
        </p:spPr>
      </p:pic>
      <p:pic>
        <p:nvPicPr>
          <p:cNvPr id="1042" name="Picture 18" descr="http://c.csie.org/~tzhuan/tmp/slideshow/left/1_492_p_l.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351429" y="4098775"/>
            <a:ext cx="1219200" cy="914401"/>
          </a:xfrm>
          <a:prstGeom prst="rect">
            <a:avLst/>
          </a:prstGeom>
          <a:noFill/>
          <a:extLst>
            <a:ext uri="{909E8E84-426E-40DD-AFC4-6F175D3DCCD1}">
              <a14:hiddenFill xmlns:a14="http://schemas.microsoft.com/office/drawing/2010/main" xmlns="">
                <a:solidFill>
                  <a:srgbClr val="FFFFFF"/>
                </a:solidFill>
              </a14:hiddenFill>
            </a:ext>
          </a:extLst>
        </p:spPr>
      </p:pic>
      <p:pic>
        <p:nvPicPr>
          <p:cNvPr id="1044" name="Picture 20" descr="http://c.csie.org/~tzhuan/tmp/slideshow/left/1_831_p_l.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102102" y="4098775"/>
            <a:ext cx="1219200" cy="914401"/>
          </a:xfrm>
          <a:prstGeom prst="rect">
            <a:avLst/>
          </a:prstGeom>
          <a:noFill/>
          <a:extLst>
            <a:ext uri="{909E8E84-426E-40DD-AFC4-6F175D3DCCD1}">
              <a14:hiddenFill xmlns:a14="http://schemas.microsoft.com/office/drawing/2010/main" xmlns="">
                <a:solidFill>
                  <a:srgbClr val="FFFFFF"/>
                </a:solidFill>
              </a14:hiddenFill>
            </a:ext>
          </a:extLst>
        </p:spPr>
      </p:pic>
      <p:pic>
        <p:nvPicPr>
          <p:cNvPr id="1046" name="Picture 22" descr="http://c.csie.org/~tzhuan/tmp/slideshow/left/1_868_p_l.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96552" y="4098775"/>
            <a:ext cx="1219200" cy="9144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25788390"/>
      </p:ext>
    </p:extLst>
  </p:cSld>
  <p:clrMapOvr>
    <a:masterClrMapping/>
  </p:clrMapOvr>
  <mc:AlternateContent xmlns:mc="http://schemas.openxmlformats.org/markup-compatibility/2006">
    <mc:Choice xmlns:p14="http://schemas.microsoft.com/office/powerpoint/2010/main" xmlns=""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4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3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3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3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3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4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4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44"/>
                                        </p:tgtEl>
                                        <p:attrNameLst>
                                          <p:attrName>style.visibility</p:attrName>
                                        </p:attrNameLst>
                                      </p:cBhvr>
                                      <p:to>
                                        <p:strVal val="hidden"/>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1046"/>
                                        </p:tgtEl>
                                        <p:attrNameLst>
                                          <p:attrName>style.visibility</p:attrName>
                                        </p:attrNameLst>
                                      </p:cBhvr>
                                      <p:to>
                                        <p:strVal val="visible"/>
                                      </p:to>
                                    </p:set>
                                    <p:animEffect transition="in" filter="fade">
                                      <p:cBhvr>
                                        <p:cTn id="26" dur="500"/>
                                        <p:tgtEl>
                                          <p:spTgt spid="1046"/>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032"/>
                                        </p:tgtEl>
                                        <p:attrNameLst>
                                          <p:attrName>style.visibility</p:attrName>
                                        </p:attrNameLst>
                                      </p:cBhvr>
                                      <p:to>
                                        <p:strVal val="visible"/>
                                      </p:to>
                                    </p:set>
                                    <p:animEffect transition="in" filter="fade">
                                      <p:cBhvr>
                                        <p:cTn id="30" dur="500"/>
                                        <p:tgtEl>
                                          <p:spTgt spid="1032"/>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fade">
                                      <p:cBhvr>
                                        <p:cTn id="34" dur="500"/>
                                        <p:tgtEl>
                                          <p:spTgt spid="1044"/>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042"/>
                                        </p:tgtEl>
                                        <p:attrNameLst>
                                          <p:attrName>style.visibility</p:attrName>
                                        </p:attrNameLst>
                                      </p:cBhvr>
                                      <p:to>
                                        <p:strVal val="visible"/>
                                      </p:to>
                                    </p:set>
                                    <p:animEffect transition="in" filter="fade">
                                      <p:cBhvr>
                                        <p:cTn id="38" dur="500"/>
                                        <p:tgtEl>
                                          <p:spTgt spid="1042"/>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40"/>
                                        </p:tgtEl>
                                        <p:attrNameLst>
                                          <p:attrName>style.visibility</p:attrName>
                                        </p:attrNameLst>
                                      </p:cBhvr>
                                      <p:to>
                                        <p:strVal val="visible"/>
                                      </p:to>
                                    </p:set>
                                    <p:animEffect transition="in" filter="fade">
                                      <p:cBhvr>
                                        <p:cTn id="42" dur="600"/>
                                        <p:tgtEl>
                                          <p:spTgt spid="1040"/>
                                        </p:tgtEl>
                                      </p:cBhvr>
                                    </p:animEffect>
                                  </p:childTnLst>
                                </p:cTn>
                              </p:par>
                            </p:childTnLst>
                          </p:cTn>
                        </p:par>
                        <p:par>
                          <p:cTn id="43" fill="hold">
                            <p:stCondLst>
                              <p:cond delay="2600"/>
                            </p:stCondLst>
                            <p:childTnLst>
                              <p:par>
                                <p:cTn id="44" presetID="10" presetClass="entr" presetSubtype="0" fill="hold" nodeType="afterEffect">
                                  <p:stCondLst>
                                    <p:cond delay="0"/>
                                  </p:stCondLst>
                                  <p:childTnLst>
                                    <p:set>
                                      <p:cBhvr>
                                        <p:cTn id="45" dur="1" fill="hold">
                                          <p:stCondLst>
                                            <p:cond delay="0"/>
                                          </p:stCondLst>
                                        </p:cTn>
                                        <p:tgtEl>
                                          <p:spTgt spid="1038"/>
                                        </p:tgtEl>
                                        <p:attrNameLst>
                                          <p:attrName>style.visibility</p:attrName>
                                        </p:attrNameLst>
                                      </p:cBhvr>
                                      <p:to>
                                        <p:strVal val="visible"/>
                                      </p:to>
                                    </p:set>
                                    <p:animEffect transition="in" filter="fade">
                                      <p:cBhvr>
                                        <p:cTn id="46" dur="500"/>
                                        <p:tgtEl>
                                          <p:spTgt spid="1038"/>
                                        </p:tgtEl>
                                      </p:cBhvr>
                                    </p:animEffect>
                                  </p:childTnLst>
                                </p:cTn>
                              </p:par>
                            </p:childTnLst>
                          </p:cTn>
                        </p:par>
                        <p:par>
                          <p:cTn id="47" fill="hold">
                            <p:stCondLst>
                              <p:cond delay="3100"/>
                            </p:stCondLst>
                            <p:childTnLst>
                              <p:par>
                                <p:cTn id="48" presetID="10" presetClass="entr" presetSubtype="0" fill="hold" nodeType="afterEffect">
                                  <p:stCondLst>
                                    <p:cond delay="0"/>
                                  </p:stCondLst>
                                  <p:childTnLst>
                                    <p:set>
                                      <p:cBhvr>
                                        <p:cTn id="49" dur="1" fill="hold">
                                          <p:stCondLst>
                                            <p:cond delay="0"/>
                                          </p:stCondLst>
                                        </p:cTn>
                                        <p:tgtEl>
                                          <p:spTgt spid="1036"/>
                                        </p:tgtEl>
                                        <p:attrNameLst>
                                          <p:attrName>style.visibility</p:attrName>
                                        </p:attrNameLst>
                                      </p:cBhvr>
                                      <p:to>
                                        <p:strVal val="visible"/>
                                      </p:to>
                                    </p:set>
                                    <p:animEffect transition="in" filter="fade">
                                      <p:cBhvr>
                                        <p:cTn id="50" dur="500"/>
                                        <p:tgtEl>
                                          <p:spTgt spid="1036"/>
                                        </p:tgtEl>
                                      </p:cBhvr>
                                    </p:animEffect>
                                  </p:childTnLst>
                                </p:cTn>
                              </p:par>
                            </p:childTnLst>
                          </p:cTn>
                        </p:par>
                        <p:par>
                          <p:cTn id="51" fill="hold">
                            <p:stCondLst>
                              <p:cond delay="3600"/>
                            </p:stCondLst>
                            <p:childTnLst>
                              <p:par>
                                <p:cTn id="52" presetID="10" presetClass="entr" presetSubtype="0" fill="hold" nodeType="afterEffect">
                                  <p:stCondLst>
                                    <p:cond delay="0"/>
                                  </p:stCondLst>
                                  <p:childTnLst>
                                    <p:set>
                                      <p:cBhvr>
                                        <p:cTn id="53" dur="1" fill="hold">
                                          <p:stCondLst>
                                            <p:cond delay="0"/>
                                          </p:stCondLst>
                                        </p:cTn>
                                        <p:tgtEl>
                                          <p:spTgt spid="1034"/>
                                        </p:tgtEl>
                                        <p:attrNameLst>
                                          <p:attrName>style.visibility</p:attrName>
                                        </p:attrNameLst>
                                      </p:cBhvr>
                                      <p:to>
                                        <p:strVal val="visible"/>
                                      </p:to>
                                    </p:set>
                                    <p:animEffect transition="in" filter="fade">
                                      <p:cBhvr>
                                        <p:cTn id="54" dur="500"/>
                                        <p:tgtEl>
                                          <p:spTgt spid="103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childTnLst>
                                </p:cTn>
                              </p:par>
                            </p:childTnLst>
                          </p:cTn>
                        </p:par>
                        <p:par>
                          <p:cTn id="59" fill="hold">
                            <p:stCondLst>
                              <p:cond delay="0"/>
                            </p:stCondLst>
                            <p:childTnLst>
                              <p:par>
                                <p:cTn id="60" presetID="1" presetClass="exit" presetSubtype="0" fill="hold" nodeType="afterEffect">
                                  <p:stCondLst>
                                    <p:cond delay="0"/>
                                  </p:stCondLst>
                                  <p:childTnLst>
                                    <p:set>
                                      <p:cBhvr>
                                        <p:cTn id="61" dur="1" fill="hold">
                                          <p:stCondLst>
                                            <p:cond delay="0"/>
                                          </p:stCondLst>
                                        </p:cTn>
                                        <p:tgtEl>
                                          <p:spTgt spid="1046"/>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032"/>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034"/>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036"/>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1038"/>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040"/>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042"/>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1044"/>
                                        </p:tgtEl>
                                        <p:attrNameLst>
                                          <p:attrName>style.visibility</p:attrName>
                                        </p:attrNameLst>
                                      </p:cBhvr>
                                      <p:to>
                                        <p:strVal val="hidden"/>
                                      </p:to>
                                    </p:set>
                                  </p:childTnLst>
                                </p:cTn>
                              </p:par>
                            </p:childTnLst>
                          </p:cTn>
                        </p:par>
                        <p:par>
                          <p:cTn id="76" fill="hold">
                            <p:stCondLst>
                              <p:cond delay="0"/>
                            </p:stCondLst>
                            <p:childTnLst>
                              <p:par>
                                <p:cTn id="77" presetID="10" presetClass="entr" presetSubtype="0" fill="hold" nodeType="afterEffect">
                                  <p:stCondLst>
                                    <p:cond delay="0"/>
                                  </p:stCondLst>
                                  <p:childTnLst>
                                    <p:set>
                                      <p:cBhvr>
                                        <p:cTn id="78" dur="1" fill="hold">
                                          <p:stCondLst>
                                            <p:cond delay="0"/>
                                          </p:stCondLst>
                                        </p:cTn>
                                        <p:tgtEl>
                                          <p:spTgt spid="1032"/>
                                        </p:tgtEl>
                                        <p:attrNameLst>
                                          <p:attrName>style.visibility</p:attrName>
                                        </p:attrNameLst>
                                      </p:cBhvr>
                                      <p:to>
                                        <p:strVal val="visible"/>
                                      </p:to>
                                    </p:set>
                                    <p:animEffect transition="in" filter="fade">
                                      <p:cBhvr>
                                        <p:cTn id="79" dur="500"/>
                                        <p:tgtEl>
                                          <p:spTgt spid="1032"/>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1046"/>
                                        </p:tgtEl>
                                        <p:attrNameLst>
                                          <p:attrName>style.visibility</p:attrName>
                                        </p:attrNameLst>
                                      </p:cBhvr>
                                      <p:to>
                                        <p:strVal val="visible"/>
                                      </p:to>
                                    </p:set>
                                    <p:animEffect transition="in" filter="fade">
                                      <p:cBhvr>
                                        <p:cTn id="83" dur="500"/>
                                        <p:tgtEl>
                                          <p:spTgt spid="1046"/>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1038"/>
                                        </p:tgtEl>
                                        <p:attrNameLst>
                                          <p:attrName>style.visibility</p:attrName>
                                        </p:attrNameLst>
                                      </p:cBhvr>
                                      <p:to>
                                        <p:strVal val="visible"/>
                                      </p:to>
                                    </p:set>
                                    <p:animEffect transition="in" filter="fade">
                                      <p:cBhvr>
                                        <p:cTn id="87" dur="500"/>
                                        <p:tgtEl>
                                          <p:spTgt spid="1038"/>
                                        </p:tgtEl>
                                      </p:cBhvr>
                                    </p:animEffect>
                                  </p:childTnLst>
                                </p:cTn>
                              </p:par>
                            </p:childTnLst>
                          </p:cTn>
                        </p:par>
                        <p:par>
                          <p:cTn id="88" fill="hold">
                            <p:stCondLst>
                              <p:cond delay="1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cTn>
                              </p:par>
                            </p:childTnLst>
                          </p:cTn>
                        </p:par>
                        <p:par>
                          <p:cTn id="92" fill="hold">
                            <p:stCondLst>
                              <p:cond delay="2000"/>
                            </p:stCondLst>
                            <p:childTnLst>
                              <p:par>
                                <p:cTn id="93" presetID="10" presetClass="entr" presetSubtype="0" fill="hold" nodeType="afterEffect">
                                  <p:stCondLst>
                                    <p:cond delay="0"/>
                                  </p:stCondLst>
                                  <p:childTnLst>
                                    <p:set>
                                      <p:cBhvr>
                                        <p:cTn id="94" dur="1" fill="hold">
                                          <p:stCondLst>
                                            <p:cond delay="0"/>
                                          </p:stCondLst>
                                        </p:cTn>
                                        <p:tgtEl>
                                          <p:spTgt spid="1044"/>
                                        </p:tgtEl>
                                        <p:attrNameLst>
                                          <p:attrName>style.visibility</p:attrName>
                                        </p:attrNameLst>
                                      </p:cBhvr>
                                      <p:to>
                                        <p:strVal val="visible"/>
                                      </p:to>
                                    </p:set>
                                    <p:animEffect transition="in" filter="fade">
                                      <p:cBhvr>
                                        <p:cTn id="95" dur="500"/>
                                        <p:tgtEl>
                                          <p:spTgt spid="1044"/>
                                        </p:tgtEl>
                                      </p:cBhvr>
                                    </p:animEffect>
                                  </p:childTnLst>
                                </p:cTn>
                              </p:par>
                            </p:childTnLst>
                          </p:cTn>
                        </p:par>
                        <p:par>
                          <p:cTn id="96" fill="hold">
                            <p:stCondLst>
                              <p:cond delay="2500"/>
                            </p:stCondLst>
                            <p:childTnLst>
                              <p:par>
                                <p:cTn id="97" presetID="10" presetClass="entr" presetSubtype="0" fill="hold" nodeType="afterEffect">
                                  <p:stCondLst>
                                    <p:cond delay="0"/>
                                  </p:stCondLst>
                                  <p:childTnLst>
                                    <p:set>
                                      <p:cBhvr>
                                        <p:cTn id="98" dur="1" fill="hold">
                                          <p:stCondLst>
                                            <p:cond delay="0"/>
                                          </p:stCondLst>
                                        </p:cTn>
                                        <p:tgtEl>
                                          <p:spTgt spid="1036"/>
                                        </p:tgtEl>
                                        <p:attrNameLst>
                                          <p:attrName>style.visibility</p:attrName>
                                        </p:attrNameLst>
                                      </p:cBhvr>
                                      <p:to>
                                        <p:strVal val="visible"/>
                                      </p:to>
                                    </p:set>
                                    <p:animEffect transition="in" filter="fade">
                                      <p:cBhvr>
                                        <p:cTn id="99" dur="500"/>
                                        <p:tgtEl>
                                          <p:spTgt spid="1036"/>
                                        </p:tgtEl>
                                      </p:cBhvr>
                                    </p:animEffect>
                                  </p:childTnLst>
                                </p:cTn>
                              </p:par>
                            </p:childTnLst>
                          </p:cTn>
                        </p:par>
                        <p:par>
                          <p:cTn id="100" fill="hold">
                            <p:stCondLst>
                              <p:cond delay="3000"/>
                            </p:stCondLst>
                            <p:childTnLst>
                              <p:par>
                                <p:cTn id="101" presetID="10" presetClass="entr" presetSubtype="0" fill="hold" nodeType="afterEffect">
                                  <p:stCondLst>
                                    <p:cond delay="0"/>
                                  </p:stCondLst>
                                  <p:childTnLst>
                                    <p:set>
                                      <p:cBhvr>
                                        <p:cTn id="102" dur="1" fill="hold">
                                          <p:stCondLst>
                                            <p:cond delay="0"/>
                                          </p:stCondLst>
                                        </p:cTn>
                                        <p:tgtEl>
                                          <p:spTgt spid="1040"/>
                                        </p:tgtEl>
                                        <p:attrNameLst>
                                          <p:attrName>style.visibility</p:attrName>
                                        </p:attrNameLst>
                                      </p:cBhvr>
                                      <p:to>
                                        <p:strVal val="visible"/>
                                      </p:to>
                                    </p:set>
                                    <p:animEffect transition="in" filter="fade">
                                      <p:cBhvr>
                                        <p:cTn id="103" dur="500"/>
                                        <p:tgtEl>
                                          <p:spTgt spid="1040"/>
                                        </p:tgtEl>
                                      </p:cBhvr>
                                    </p:animEffect>
                                  </p:childTnLst>
                                </p:cTn>
                              </p:par>
                            </p:childTnLst>
                          </p:cTn>
                        </p:par>
                        <p:par>
                          <p:cTn id="104" fill="hold">
                            <p:stCondLst>
                              <p:cond delay="3500"/>
                            </p:stCondLst>
                            <p:childTnLst>
                              <p:par>
                                <p:cTn id="105" presetID="10" presetClass="entr" presetSubtype="0" fill="hold" nodeType="afterEffect">
                                  <p:stCondLst>
                                    <p:cond delay="0"/>
                                  </p:stCondLst>
                                  <p:childTnLst>
                                    <p:set>
                                      <p:cBhvr>
                                        <p:cTn id="106" dur="1" fill="hold">
                                          <p:stCondLst>
                                            <p:cond delay="0"/>
                                          </p:stCondLst>
                                        </p:cTn>
                                        <p:tgtEl>
                                          <p:spTgt spid="1042"/>
                                        </p:tgtEl>
                                        <p:attrNameLst>
                                          <p:attrName>style.visibility</p:attrName>
                                        </p:attrNameLst>
                                      </p:cBhvr>
                                      <p:to>
                                        <p:strVal val="visible"/>
                                      </p:to>
                                    </p:set>
                                    <p:animEffect transition="in" filter="fade">
                                      <p:cBhvr>
                                        <p:cTn id="107" dur="500"/>
                                        <p:tgtEl>
                                          <p:spTgt spid="1042"/>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3">
                                            <p:txEl>
                                              <p:pRg st="2" end="2"/>
                                            </p:txEl>
                                          </p:spTgt>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Media life cycle</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xmlns="" val="512523037"/>
              </p:ext>
            </p:extLst>
          </p:nvPr>
        </p:nvGraphicFramePr>
        <p:xfrm>
          <a:off x="1115616" y="2348880"/>
          <a:ext cx="6995120" cy="4151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6" descr="http://www.dirtcheapcameras.com.au/images/Sony_HandyCam_HDR-TD10E_sm.jpg"/>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323528" y="1412776"/>
            <a:ext cx="2698077" cy="2023557"/>
          </a:xfrm>
          <a:prstGeom prst="rect">
            <a:avLst/>
          </a:prstGeom>
          <a:noFill/>
        </p:spPr>
      </p:pic>
      <p:pic>
        <p:nvPicPr>
          <p:cNvPr id="6" name="Picture 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444208" y="1484784"/>
            <a:ext cx="2303693" cy="1861120"/>
          </a:xfrm>
          <a:prstGeom prst="rect">
            <a:avLst/>
          </a:prstGeom>
          <a:noFill/>
          <a:ln w="9525">
            <a:noFill/>
            <a:miter lim="800000"/>
            <a:headEnd/>
            <a:tailEnd/>
          </a:ln>
        </p:spPr>
      </p:pic>
    </p:spTree>
    <p:extLst>
      <p:ext uri="{BB962C8B-B14F-4D97-AF65-F5344CB8AC3E}">
        <p14:creationId xmlns:p14="http://schemas.microsoft.com/office/powerpoint/2010/main" xmlns="" val="33168544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hoto3" descr="http://c.csie.org/~tzhuan/tmp/slideshow/1_205_p_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79912" y="1484784"/>
            <a:ext cx="5040560" cy="378042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hoto2" descr="http://c.csie.org/~tzhuan/tmp/slideshow/1_868_p_l.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79912" y="1484784"/>
            <a:ext cx="5040560" cy="378042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標題 1"/>
          <p:cNvSpPr>
            <a:spLocks noGrp="1"/>
          </p:cNvSpPr>
          <p:nvPr>
            <p:ph type="title"/>
          </p:nvPr>
        </p:nvSpPr>
        <p:spPr/>
        <p:txBody>
          <a:bodyPr>
            <a:normAutofit/>
          </a:bodyPr>
          <a:lstStyle/>
          <a:p>
            <a:r>
              <a:rPr lang="en-US" altLang="zh-TW" dirty="0" smtClean="0"/>
              <a:t>Inter-photo effects</a:t>
            </a:r>
            <a:endParaRPr lang="zh-TW" altLang="en-US" dirty="0"/>
          </a:p>
        </p:txBody>
      </p:sp>
      <p:sp>
        <p:nvSpPr>
          <p:cNvPr id="3" name="內容版面配置區 2"/>
          <p:cNvSpPr>
            <a:spLocks noGrp="1"/>
          </p:cNvSpPr>
          <p:nvPr>
            <p:ph idx="1"/>
          </p:nvPr>
        </p:nvSpPr>
        <p:spPr/>
        <p:txBody>
          <a:bodyPr/>
          <a:lstStyle/>
          <a:p>
            <a:r>
              <a:rPr lang="en-US" altLang="zh-TW" dirty="0" smtClean="0"/>
              <a:t>No effect</a:t>
            </a:r>
          </a:p>
          <a:p>
            <a:r>
              <a:rPr lang="en-US" altLang="zh-TW" dirty="0" smtClean="0"/>
              <a:t>Fade-in/fade-out</a:t>
            </a:r>
          </a:p>
          <a:p>
            <a:r>
              <a:rPr lang="en-US" altLang="zh-TW" dirty="0" smtClean="0"/>
              <a:t>Blending</a:t>
            </a:r>
          </a:p>
        </p:txBody>
      </p:sp>
      <p:pic>
        <p:nvPicPr>
          <p:cNvPr id="2050" name="photo1" descr="http://c.csie.org/~tzhuan/tmp/slideshow/1_492_p_l.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79912" y="1466178"/>
            <a:ext cx="5040560" cy="378042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hoto4" descr="http://c.csie.org/~tzhuan/tmp/slideshow/1_224_p_l.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760743" y="1460982"/>
            <a:ext cx="5047488" cy="37856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8440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500"/>
                                  </p:stCondLst>
                                  <p:childTnLst>
                                    <p:set>
                                      <p:cBhvr>
                                        <p:cTn id="9" dur="1" fill="hold">
                                          <p:stCondLst>
                                            <p:cond delay="0"/>
                                          </p:stCondLst>
                                        </p:cTn>
                                        <p:tgtEl>
                                          <p:spTgt spid="2050"/>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0" presetClass="exit" presetSubtype="0" fill="hold" nodeType="withEffect">
                                  <p:stCondLst>
                                    <p:cond delay="0"/>
                                  </p:stCondLst>
                                  <p:childTnLst>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par>
                          <p:cTn id="27" fill="hold">
                            <p:stCondLst>
                              <p:cond delay="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2000"/>
                                        <p:tgtEl>
                                          <p:spTgt spid="4"/>
                                        </p:tgtEl>
                                      </p:cBhvr>
                                    </p:animEffect>
                                  </p:childTnLst>
                                </p:cTn>
                              </p:par>
                              <p:par>
                                <p:cTn id="31" presetID="10" presetClass="exit" presetSubtype="0" fill="hold" nodeType="withEffect">
                                  <p:stCondLst>
                                    <p:cond delay="0"/>
                                  </p:stCondLst>
                                  <p:childTnLst>
                                    <p:animEffect transition="out" filter="fade">
                                      <p:cBhvr>
                                        <p:cTn id="32" dur="2000"/>
                                        <p:tgtEl>
                                          <p:spTgt spid="5"/>
                                        </p:tgtEl>
                                      </p:cBhvr>
                                    </p:animEffect>
                                    <p:set>
                                      <p:cBhvr>
                                        <p:cTn id="33"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Intra-photo effects</a:t>
            </a:r>
            <a:endParaRPr lang="zh-TW" altLang="en-US" dirty="0"/>
          </a:p>
        </p:txBody>
      </p:sp>
      <p:sp>
        <p:nvSpPr>
          <p:cNvPr id="3" name="內容版面配置區 2"/>
          <p:cNvSpPr>
            <a:spLocks noGrp="1"/>
          </p:cNvSpPr>
          <p:nvPr>
            <p:ph idx="1"/>
          </p:nvPr>
        </p:nvSpPr>
        <p:spPr/>
        <p:txBody>
          <a:bodyPr/>
          <a:lstStyle/>
          <a:p>
            <a:r>
              <a:rPr lang="en-US" altLang="zh-TW" dirty="0" smtClean="0"/>
              <a:t>No effect</a:t>
            </a:r>
          </a:p>
          <a:p>
            <a:r>
              <a:rPr lang="en-US" altLang="zh-TW" dirty="0" smtClean="0"/>
              <a:t>Pan</a:t>
            </a:r>
          </a:p>
          <a:p>
            <a:r>
              <a:rPr lang="en-US" altLang="zh-TW" dirty="0" smtClean="0"/>
              <a:t>Zoom</a:t>
            </a:r>
          </a:p>
          <a:p>
            <a:r>
              <a:rPr lang="en-US" altLang="zh-TW" dirty="0" smtClean="0"/>
              <a:t>…</a:t>
            </a:r>
            <a:endParaRPr lang="zh-TW" altLang="en-US" dirty="0"/>
          </a:p>
        </p:txBody>
      </p:sp>
      <p:pic>
        <p:nvPicPr>
          <p:cNvPr id="4" name="Picture 2" descr="http://c.csie.org/~tzhuan/tmp/slideshow/1_205_p_l.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79912" y="1466178"/>
            <a:ext cx="5040560" cy="378042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矩形 5"/>
          <p:cNvSpPr/>
          <p:nvPr/>
        </p:nvSpPr>
        <p:spPr>
          <a:xfrm>
            <a:off x="3131840" y="1196752"/>
            <a:ext cx="1440160"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8820472" y="1228117"/>
            <a:ext cx="323528"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409961" y="1318220"/>
            <a:ext cx="5734039" cy="63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3419872" y="4926754"/>
            <a:ext cx="5724128" cy="63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29166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0"/>
                            </p:stCondLst>
                            <p:childTnLst>
                              <p:par>
                                <p:cTn id="14" presetID="42" presetClass="path" presetSubtype="0" accel="50000" decel="50000" fill="hold" nodeType="afterEffect">
                                  <p:stCondLst>
                                    <p:cond delay="500"/>
                                  </p:stCondLst>
                                  <p:childTnLst>
                                    <p:animMotion origin="layout" path="M 3.61111E-6 -4.34783E-7 L 0.04739 0.00023 " pathEditMode="relative" rAng="0" ptsTypes="AA">
                                      <p:cBhvr>
                                        <p:cTn id="15" dur="2000" fill="hold"/>
                                        <p:tgtEl>
                                          <p:spTgt spid="4"/>
                                        </p:tgtEl>
                                        <p:attrNameLst>
                                          <p:attrName>ppt_x</p:attrName>
                                          <p:attrName>ppt_y</p:attrName>
                                        </p:attrNameLst>
                                      </p:cBhvr>
                                      <p:rCtr x="2361" y="0"/>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Stereoscopic photo slideshow</a:t>
            </a:r>
            <a:endParaRPr lang="zh-TW" altLang="en-US" dirty="0"/>
          </a:p>
        </p:txBody>
      </p:sp>
      <p:sp>
        <p:nvSpPr>
          <p:cNvPr id="3" name="內容版面配置區 2"/>
          <p:cNvSpPr>
            <a:spLocks noGrp="1"/>
          </p:cNvSpPr>
          <p:nvPr>
            <p:ph idx="1"/>
          </p:nvPr>
        </p:nvSpPr>
        <p:spPr/>
        <p:txBody>
          <a:bodyPr/>
          <a:lstStyle/>
          <a:p>
            <a:r>
              <a:rPr lang="en-US" altLang="zh-TW" dirty="0"/>
              <a:t>The order for displaying slides</a:t>
            </a:r>
          </a:p>
          <a:p>
            <a:pPr lvl="1"/>
            <a:r>
              <a:rPr lang="en-US" altLang="zh-TW" dirty="0" smtClean="0"/>
              <a:t>Photo ordering (</a:t>
            </a:r>
            <a:r>
              <a:rPr lang="en-US" altLang="zh-TW" b="1" dirty="0" smtClean="0">
                <a:solidFill>
                  <a:srgbClr val="FF0000"/>
                </a:solidFill>
              </a:rPr>
              <a:t>Principle 2</a:t>
            </a:r>
            <a:r>
              <a:rPr lang="en-US" altLang="zh-TW" dirty="0" smtClean="0"/>
              <a:t>)</a:t>
            </a:r>
          </a:p>
          <a:p>
            <a:r>
              <a:rPr lang="en-US" altLang="zh-TW" dirty="0"/>
              <a:t>Inter-slide </a:t>
            </a:r>
            <a:r>
              <a:rPr lang="en-US" altLang="zh-TW" dirty="0" smtClean="0"/>
              <a:t>effects</a:t>
            </a:r>
          </a:p>
          <a:p>
            <a:pPr lvl="1"/>
            <a:r>
              <a:rPr lang="en-US" altLang="zh-TW" dirty="0" smtClean="0"/>
              <a:t>Active depth cuts (</a:t>
            </a:r>
            <a:r>
              <a:rPr lang="en-US" altLang="zh-TW" b="1" dirty="0" smtClean="0">
                <a:solidFill>
                  <a:srgbClr val="FF0000"/>
                </a:solidFill>
              </a:rPr>
              <a:t>Principle 2, 3</a:t>
            </a:r>
            <a:r>
              <a:rPr lang="en-US" altLang="zh-TW" dirty="0" smtClean="0"/>
              <a:t>)</a:t>
            </a:r>
          </a:p>
          <a:p>
            <a:r>
              <a:rPr lang="en-US" altLang="zh-TW" dirty="0" smtClean="0"/>
              <a:t>Intra-slide effects</a:t>
            </a:r>
          </a:p>
          <a:p>
            <a:pPr lvl="1"/>
            <a:r>
              <a:rPr lang="en-US" altLang="zh-TW" dirty="0" smtClean="0"/>
              <a:t>Shallow depth-of-field effects (</a:t>
            </a:r>
            <a:r>
              <a:rPr lang="en-US" altLang="zh-TW" b="1" dirty="0" smtClean="0">
                <a:solidFill>
                  <a:srgbClr val="FF0000"/>
                </a:solidFill>
              </a:rPr>
              <a:t>Principle 4</a:t>
            </a:r>
            <a:r>
              <a:rPr lang="en-US" altLang="zh-TW" dirty="0" smtClean="0"/>
              <a:t>)</a:t>
            </a:r>
          </a:p>
          <a:p>
            <a:endParaRPr lang="en-US" altLang="zh-TW" dirty="0" smtClean="0"/>
          </a:p>
          <a:p>
            <a:pPr lvl="1"/>
            <a:endParaRPr lang="zh-TW" altLang="en-US" dirty="0"/>
          </a:p>
        </p:txBody>
      </p:sp>
    </p:spTree>
    <p:extLst>
      <p:ext uri="{BB962C8B-B14F-4D97-AF65-F5344CB8AC3E}">
        <p14:creationId xmlns:p14="http://schemas.microsoft.com/office/powerpoint/2010/main" xmlns="" val="36714776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群組 117"/>
          <p:cNvGrpSpPr/>
          <p:nvPr/>
        </p:nvGrpSpPr>
        <p:grpSpPr>
          <a:xfrm>
            <a:off x="187520" y="3862712"/>
            <a:ext cx="8757718" cy="719206"/>
            <a:chOff x="193141" y="358754"/>
            <a:chExt cx="8757718" cy="719206"/>
          </a:xfrm>
        </p:grpSpPr>
        <p:cxnSp>
          <p:nvCxnSpPr>
            <p:cNvPr id="163" name="直線單箭頭接點 162"/>
            <p:cNvCxnSpPr/>
            <p:nvPr/>
          </p:nvCxnSpPr>
          <p:spPr>
            <a:xfrm rot="5400000" flipH="1" flipV="1">
              <a:off x="-164080" y="717563"/>
              <a:ext cx="719206" cy="158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接點 163"/>
            <p:cNvCxnSpPr/>
            <p:nvPr/>
          </p:nvCxnSpPr>
          <p:spPr>
            <a:xfrm>
              <a:off x="193141" y="750074"/>
              <a:ext cx="875771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5" name="直線接點 164"/>
            <p:cNvCxnSpPr/>
            <p:nvPr/>
          </p:nvCxnSpPr>
          <p:spPr>
            <a:xfrm>
              <a:off x="193141" y="666730"/>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6" name="直線接點 165"/>
            <p:cNvCxnSpPr/>
            <p:nvPr/>
          </p:nvCxnSpPr>
          <p:spPr>
            <a:xfrm>
              <a:off x="193141" y="833418"/>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直線接點 166"/>
            <p:cNvCxnSpPr/>
            <p:nvPr/>
          </p:nvCxnSpPr>
          <p:spPr>
            <a:xfrm>
              <a:off x="193141" y="916762"/>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8" name="直線接點 167"/>
            <p:cNvCxnSpPr/>
            <p:nvPr/>
          </p:nvCxnSpPr>
          <p:spPr>
            <a:xfrm>
              <a:off x="193141" y="1000108"/>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9" name="直線接點 168"/>
            <p:cNvCxnSpPr/>
            <p:nvPr/>
          </p:nvCxnSpPr>
          <p:spPr>
            <a:xfrm>
              <a:off x="193141" y="583386"/>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0" name="直線接點 169"/>
            <p:cNvCxnSpPr/>
            <p:nvPr/>
          </p:nvCxnSpPr>
          <p:spPr>
            <a:xfrm>
              <a:off x="193141" y="500042"/>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 name="標題 1"/>
          <p:cNvSpPr>
            <a:spLocks noGrp="1"/>
          </p:cNvSpPr>
          <p:nvPr>
            <p:ph type="title"/>
          </p:nvPr>
        </p:nvSpPr>
        <p:spPr/>
        <p:txBody>
          <a:bodyPr/>
          <a:lstStyle/>
          <a:p>
            <a:r>
              <a:rPr lang="en-US" altLang="zh-TW" dirty="0" smtClean="0"/>
              <a:t>Photo reordering</a:t>
            </a:r>
            <a:endParaRPr lang="zh-TW" altLang="en-US" dirty="0"/>
          </a:p>
        </p:txBody>
      </p:sp>
      <p:sp>
        <p:nvSpPr>
          <p:cNvPr id="3" name="內容版面配置區 2"/>
          <p:cNvSpPr>
            <a:spLocks noGrp="1"/>
          </p:cNvSpPr>
          <p:nvPr>
            <p:ph idx="1"/>
          </p:nvPr>
        </p:nvSpPr>
        <p:spPr/>
        <p:txBody>
          <a:bodyPr/>
          <a:lstStyle/>
          <a:p>
            <a:endParaRPr lang="zh-TW" altLang="en-US" dirty="0"/>
          </a:p>
        </p:txBody>
      </p:sp>
      <p:grpSp>
        <p:nvGrpSpPr>
          <p:cNvPr id="4" name="群組 3"/>
          <p:cNvGrpSpPr/>
          <p:nvPr/>
        </p:nvGrpSpPr>
        <p:grpSpPr>
          <a:xfrm>
            <a:off x="157534" y="3033000"/>
            <a:ext cx="8828932" cy="792000"/>
            <a:chOff x="142844" y="1994058"/>
            <a:chExt cx="8828932" cy="792000"/>
          </a:xfrm>
        </p:grpSpPr>
        <p:grpSp>
          <p:nvGrpSpPr>
            <p:cNvPr id="5" name="群組 4"/>
            <p:cNvGrpSpPr/>
            <p:nvPr/>
          </p:nvGrpSpPr>
          <p:grpSpPr>
            <a:xfrm>
              <a:off x="186817" y="1994058"/>
              <a:ext cx="8770366" cy="792000"/>
              <a:chOff x="142844" y="2928934"/>
              <a:chExt cx="8770366" cy="792000"/>
            </a:xfrm>
          </p:grpSpPr>
          <p:pic>
            <p:nvPicPr>
              <p:cNvPr id="8" name="Picture 2" descr="http://w.csie.org/~tzhuan/projects/stereo_edit/mm2010/figs/slideshow/png/1_11_p_l.png"/>
              <p:cNvPicPr>
                <a:picLocks noChangeAspect="1" noChangeArrowheads="1"/>
              </p:cNvPicPr>
              <p:nvPr/>
            </p:nvPicPr>
            <p:blipFill>
              <a:blip r:embed="rId4" cstate="print"/>
              <a:srcRect/>
              <a:stretch>
                <a:fillRect/>
              </a:stretch>
            </p:blipFill>
            <p:spPr bwMode="auto">
              <a:xfrm>
                <a:off x="142844" y="2928934"/>
                <a:ext cx="1056000" cy="792000"/>
              </a:xfrm>
              <a:prstGeom prst="rect">
                <a:avLst/>
              </a:prstGeom>
              <a:noFill/>
            </p:spPr>
          </p:pic>
          <p:pic>
            <p:nvPicPr>
              <p:cNvPr id="9" name="Picture 4" descr="http://w.csie.org/~tzhuan/projects/stereo_edit/mm2010/figs/slideshow/png/1_108_p_l.png"/>
              <p:cNvPicPr>
                <a:picLocks noChangeAspect="1" noChangeArrowheads="1"/>
              </p:cNvPicPr>
              <p:nvPr/>
            </p:nvPicPr>
            <p:blipFill>
              <a:blip r:embed="rId5" cstate="print"/>
              <a:srcRect/>
              <a:stretch>
                <a:fillRect/>
              </a:stretch>
            </p:blipFill>
            <p:spPr bwMode="auto">
              <a:xfrm>
                <a:off x="1245701" y="2928934"/>
                <a:ext cx="1055061" cy="792000"/>
              </a:xfrm>
              <a:prstGeom prst="rect">
                <a:avLst/>
              </a:prstGeom>
              <a:noFill/>
            </p:spPr>
          </p:pic>
          <p:pic>
            <p:nvPicPr>
              <p:cNvPr id="10" name="Picture 6" descr="http://w.csie.org/~tzhuan/projects/stereo_edit/mm2010/figs/slideshow/png/1_205_p_l.png"/>
              <p:cNvPicPr>
                <a:picLocks noChangeAspect="1" noChangeArrowheads="1"/>
              </p:cNvPicPr>
              <p:nvPr/>
            </p:nvPicPr>
            <p:blipFill>
              <a:blip r:embed="rId6" cstate="print"/>
              <a:srcRect/>
              <a:stretch>
                <a:fillRect/>
              </a:stretch>
            </p:blipFill>
            <p:spPr bwMode="auto">
              <a:xfrm>
                <a:off x="6756230" y="2928934"/>
                <a:ext cx="1055061" cy="792000"/>
              </a:xfrm>
              <a:prstGeom prst="rect">
                <a:avLst/>
              </a:prstGeom>
              <a:noFill/>
            </p:spPr>
          </p:pic>
          <p:pic>
            <p:nvPicPr>
              <p:cNvPr id="11" name="Picture 8" descr="http://w.csie.org/~tzhuan/projects/stereo_edit/mm2010/figs/slideshow/png/1_224_p_l.png"/>
              <p:cNvPicPr>
                <a:picLocks noChangeAspect="1" noChangeArrowheads="1"/>
              </p:cNvPicPr>
              <p:nvPr/>
            </p:nvPicPr>
            <p:blipFill>
              <a:blip r:embed="rId7" cstate="print"/>
              <a:srcRect/>
              <a:stretch>
                <a:fillRect/>
              </a:stretch>
            </p:blipFill>
            <p:spPr bwMode="auto">
              <a:xfrm>
                <a:off x="3449537" y="2928934"/>
                <a:ext cx="1055061" cy="792000"/>
              </a:xfrm>
              <a:prstGeom prst="rect">
                <a:avLst/>
              </a:prstGeom>
              <a:noFill/>
            </p:spPr>
          </p:pic>
          <p:pic>
            <p:nvPicPr>
              <p:cNvPr id="12" name="Picture 10" descr="http://w.csie.org/~tzhuan/projects/stereo_edit/mm2010/figs/slideshow/png/1_340_p_l.png"/>
              <p:cNvPicPr>
                <a:picLocks noChangeAspect="1" noChangeArrowheads="1"/>
              </p:cNvPicPr>
              <p:nvPr/>
            </p:nvPicPr>
            <p:blipFill>
              <a:blip r:embed="rId8" cstate="print"/>
              <a:srcRect/>
              <a:stretch>
                <a:fillRect/>
              </a:stretch>
            </p:blipFill>
            <p:spPr bwMode="auto">
              <a:xfrm>
                <a:off x="5653373" y="2928934"/>
                <a:ext cx="1056000" cy="792000"/>
              </a:xfrm>
              <a:prstGeom prst="rect">
                <a:avLst/>
              </a:prstGeom>
              <a:noFill/>
            </p:spPr>
          </p:pic>
          <p:pic>
            <p:nvPicPr>
              <p:cNvPr id="13" name="Picture 12" descr="http://w.csie.org/~tzhuan/projects/stereo_edit/mm2010/figs/slideshow/png/1_492_p_l.png"/>
              <p:cNvPicPr>
                <a:picLocks noChangeAspect="1" noChangeArrowheads="1"/>
              </p:cNvPicPr>
              <p:nvPr/>
            </p:nvPicPr>
            <p:blipFill>
              <a:blip r:embed="rId9" cstate="print"/>
              <a:srcRect/>
              <a:stretch>
                <a:fillRect/>
              </a:stretch>
            </p:blipFill>
            <p:spPr bwMode="auto">
              <a:xfrm>
                <a:off x="2347619" y="2928934"/>
                <a:ext cx="1055061" cy="792000"/>
              </a:xfrm>
              <a:prstGeom prst="rect">
                <a:avLst/>
              </a:prstGeom>
              <a:noFill/>
            </p:spPr>
          </p:pic>
          <p:pic>
            <p:nvPicPr>
              <p:cNvPr id="14" name="Picture 14" descr="http://w.csie.org/~tzhuan/projects/stereo_edit/mm2010/figs/slideshow/png/1_831_p_l.png"/>
              <p:cNvPicPr>
                <a:picLocks noChangeAspect="1" noChangeArrowheads="1"/>
              </p:cNvPicPr>
              <p:nvPr/>
            </p:nvPicPr>
            <p:blipFill>
              <a:blip r:embed="rId10" cstate="print"/>
              <a:srcRect/>
              <a:stretch>
                <a:fillRect/>
              </a:stretch>
            </p:blipFill>
            <p:spPr bwMode="auto">
              <a:xfrm>
                <a:off x="4551455" y="2928934"/>
                <a:ext cx="1055061" cy="792000"/>
              </a:xfrm>
              <a:prstGeom prst="rect">
                <a:avLst/>
              </a:prstGeom>
              <a:noFill/>
            </p:spPr>
          </p:pic>
          <p:pic>
            <p:nvPicPr>
              <p:cNvPr id="15" name="Picture 16" descr="http://w.csie.org/~tzhuan/projects/stereo_edit/mm2010/figs/slideshow/png/1_868_p_l.png"/>
              <p:cNvPicPr>
                <a:picLocks noChangeAspect="1" noChangeArrowheads="1"/>
              </p:cNvPicPr>
              <p:nvPr/>
            </p:nvPicPr>
            <p:blipFill>
              <a:blip r:embed="rId11" cstate="print"/>
              <a:srcRect/>
              <a:stretch>
                <a:fillRect/>
              </a:stretch>
            </p:blipFill>
            <p:spPr bwMode="auto">
              <a:xfrm>
                <a:off x="7858149" y="2928934"/>
                <a:ext cx="1055061" cy="792000"/>
              </a:xfrm>
              <a:prstGeom prst="rect">
                <a:avLst/>
              </a:prstGeom>
              <a:noFill/>
            </p:spPr>
          </p:pic>
        </p:grpSp>
        <p:cxnSp>
          <p:nvCxnSpPr>
            <p:cNvPr id="6" name="直線接點 5"/>
            <p:cNvCxnSpPr/>
            <p:nvPr/>
          </p:nvCxnSpPr>
          <p:spPr>
            <a:xfrm rot="5400000">
              <a:off x="124844" y="2768058"/>
              <a:ext cx="36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rot="5400000">
              <a:off x="8953776" y="2768058"/>
              <a:ext cx="36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8" name="群組 27"/>
          <p:cNvGrpSpPr/>
          <p:nvPr/>
        </p:nvGrpSpPr>
        <p:grpSpPr>
          <a:xfrm>
            <a:off x="157534" y="1268840"/>
            <a:ext cx="8828932" cy="720000"/>
            <a:chOff x="142844" y="357166"/>
            <a:chExt cx="8828932" cy="720000"/>
          </a:xfrm>
        </p:grpSpPr>
        <p:grpSp>
          <p:nvGrpSpPr>
            <p:cNvPr id="62" name="群組 61"/>
            <p:cNvGrpSpPr/>
            <p:nvPr/>
          </p:nvGrpSpPr>
          <p:grpSpPr>
            <a:xfrm>
              <a:off x="193141" y="357166"/>
              <a:ext cx="8757718" cy="720000"/>
              <a:chOff x="193141" y="357166"/>
              <a:chExt cx="8757718" cy="720000"/>
            </a:xfrm>
          </p:grpSpPr>
          <p:cxnSp>
            <p:nvCxnSpPr>
              <p:cNvPr id="65" name="直線單箭頭接點 64"/>
              <p:cNvCxnSpPr/>
              <p:nvPr/>
            </p:nvCxnSpPr>
            <p:spPr>
              <a:xfrm rot="5400000" flipH="1" flipV="1">
                <a:off x="-166065" y="716372"/>
                <a:ext cx="720000" cy="158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接點 65"/>
              <p:cNvCxnSpPr/>
              <p:nvPr/>
            </p:nvCxnSpPr>
            <p:spPr>
              <a:xfrm>
                <a:off x="193141" y="750074"/>
                <a:ext cx="875771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7" name="直線接點 66"/>
              <p:cNvCxnSpPr/>
              <p:nvPr/>
            </p:nvCxnSpPr>
            <p:spPr>
              <a:xfrm>
                <a:off x="193141" y="666730"/>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8" name="直線接點 67"/>
              <p:cNvCxnSpPr/>
              <p:nvPr/>
            </p:nvCxnSpPr>
            <p:spPr>
              <a:xfrm>
                <a:off x="193141" y="833418"/>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9" name="直線接點 68"/>
              <p:cNvCxnSpPr/>
              <p:nvPr/>
            </p:nvCxnSpPr>
            <p:spPr>
              <a:xfrm>
                <a:off x="193141" y="916762"/>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0" name="直線接點 69"/>
              <p:cNvCxnSpPr/>
              <p:nvPr/>
            </p:nvCxnSpPr>
            <p:spPr>
              <a:xfrm>
                <a:off x="193141" y="1000108"/>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1" name="直線接點 70"/>
              <p:cNvCxnSpPr/>
              <p:nvPr/>
            </p:nvCxnSpPr>
            <p:spPr>
              <a:xfrm>
                <a:off x="193141" y="583386"/>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2" name="直線接點 71"/>
              <p:cNvCxnSpPr/>
              <p:nvPr/>
            </p:nvCxnSpPr>
            <p:spPr>
              <a:xfrm>
                <a:off x="193141" y="500042"/>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63" name="直線接點 62"/>
            <p:cNvCxnSpPr/>
            <p:nvPr/>
          </p:nvCxnSpPr>
          <p:spPr>
            <a:xfrm rot="5400000">
              <a:off x="124844" y="1059166"/>
              <a:ext cx="36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4" name="直線接點 63"/>
            <p:cNvCxnSpPr/>
            <p:nvPr/>
          </p:nvCxnSpPr>
          <p:spPr>
            <a:xfrm rot="5400000">
              <a:off x="8953776" y="1059166"/>
              <a:ext cx="36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9" name="群組 28"/>
          <p:cNvGrpSpPr/>
          <p:nvPr/>
        </p:nvGrpSpPr>
        <p:grpSpPr>
          <a:xfrm>
            <a:off x="685246" y="1360942"/>
            <a:ext cx="7777128" cy="601614"/>
            <a:chOff x="670556" y="449268"/>
            <a:chExt cx="7777128" cy="601614"/>
          </a:xfrm>
        </p:grpSpPr>
        <p:sp>
          <p:nvSpPr>
            <p:cNvPr id="47" name="橢圓 46"/>
            <p:cNvSpPr/>
            <p:nvPr/>
          </p:nvSpPr>
          <p:spPr>
            <a:xfrm>
              <a:off x="670556" y="724688"/>
              <a:ext cx="71438" cy="7143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橢圓 47"/>
            <p:cNvSpPr/>
            <p:nvPr/>
          </p:nvSpPr>
          <p:spPr>
            <a:xfrm>
              <a:off x="1771369" y="877010"/>
              <a:ext cx="71438" cy="7143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橢圓 48"/>
            <p:cNvSpPr/>
            <p:nvPr/>
          </p:nvSpPr>
          <p:spPr>
            <a:xfrm>
              <a:off x="2872182" y="571480"/>
              <a:ext cx="71438" cy="7143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橢圓 49"/>
            <p:cNvSpPr/>
            <p:nvPr/>
          </p:nvSpPr>
          <p:spPr>
            <a:xfrm>
              <a:off x="3972995" y="979444"/>
              <a:ext cx="71438" cy="7143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橢圓 50"/>
            <p:cNvSpPr/>
            <p:nvPr/>
          </p:nvSpPr>
          <p:spPr>
            <a:xfrm>
              <a:off x="5073808" y="704024"/>
              <a:ext cx="71438" cy="7143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橢圓 51"/>
            <p:cNvSpPr/>
            <p:nvPr/>
          </p:nvSpPr>
          <p:spPr>
            <a:xfrm>
              <a:off x="6174621" y="449268"/>
              <a:ext cx="71438" cy="7143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橢圓 52"/>
            <p:cNvSpPr/>
            <p:nvPr/>
          </p:nvSpPr>
          <p:spPr>
            <a:xfrm>
              <a:off x="7275434" y="524986"/>
              <a:ext cx="71438" cy="7143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橢圓 53"/>
            <p:cNvSpPr/>
            <p:nvPr/>
          </p:nvSpPr>
          <p:spPr>
            <a:xfrm>
              <a:off x="8376246" y="719522"/>
              <a:ext cx="71438" cy="7143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5" name="直線接點 54"/>
            <p:cNvCxnSpPr>
              <a:stCxn id="53" idx="6"/>
              <a:endCxn id="54" idx="2"/>
            </p:cNvCxnSpPr>
            <p:nvPr/>
          </p:nvCxnSpPr>
          <p:spPr>
            <a:xfrm>
              <a:off x="7346872" y="560705"/>
              <a:ext cx="1029374" cy="194536"/>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a:stCxn id="52" idx="6"/>
              <a:endCxn id="53" idx="2"/>
            </p:cNvCxnSpPr>
            <p:nvPr/>
          </p:nvCxnSpPr>
          <p:spPr>
            <a:xfrm>
              <a:off x="6246059" y="484987"/>
              <a:ext cx="1029375" cy="75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a:stCxn id="52" idx="2"/>
              <a:endCxn id="51" idx="6"/>
            </p:cNvCxnSpPr>
            <p:nvPr/>
          </p:nvCxnSpPr>
          <p:spPr>
            <a:xfrm rot="10800000" flipV="1">
              <a:off x="5145247" y="484987"/>
              <a:ext cx="1029375" cy="254756"/>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a:stCxn id="50" idx="6"/>
              <a:endCxn id="51" idx="2"/>
            </p:cNvCxnSpPr>
            <p:nvPr/>
          </p:nvCxnSpPr>
          <p:spPr>
            <a:xfrm flipV="1">
              <a:off x="4044433" y="739743"/>
              <a:ext cx="1029375" cy="27542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線接點 58"/>
            <p:cNvCxnSpPr>
              <a:stCxn id="49" idx="6"/>
              <a:endCxn id="50" idx="2"/>
            </p:cNvCxnSpPr>
            <p:nvPr/>
          </p:nvCxnSpPr>
          <p:spPr>
            <a:xfrm>
              <a:off x="2943620" y="607199"/>
              <a:ext cx="1029375" cy="407964"/>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線接點 59"/>
            <p:cNvCxnSpPr>
              <a:stCxn id="48" idx="6"/>
              <a:endCxn id="49" idx="2"/>
            </p:cNvCxnSpPr>
            <p:nvPr/>
          </p:nvCxnSpPr>
          <p:spPr>
            <a:xfrm flipV="1">
              <a:off x="1842807" y="607199"/>
              <a:ext cx="1029375" cy="30553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直線接點 60"/>
            <p:cNvCxnSpPr>
              <a:stCxn id="47" idx="6"/>
              <a:endCxn id="48" idx="2"/>
            </p:cNvCxnSpPr>
            <p:nvPr/>
          </p:nvCxnSpPr>
          <p:spPr>
            <a:xfrm>
              <a:off x="741994" y="760407"/>
              <a:ext cx="1029375" cy="152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 name="群組 29"/>
          <p:cNvGrpSpPr/>
          <p:nvPr/>
        </p:nvGrpSpPr>
        <p:grpSpPr>
          <a:xfrm>
            <a:off x="685246" y="1360942"/>
            <a:ext cx="7777128" cy="601614"/>
            <a:chOff x="670556" y="449268"/>
            <a:chExt cx="7777128" cy="601614"/>
          </a:xfrm>
        </p:grpSpPr>
        <p:sp>
          <p:nvSpPr>
            <p:cNvPr id="32" name="橢圓 31"/>
            <p:cNvSpPr/>
            <p:nvPr/>
          </p:nvSpPr>
          <p:spPr>
            <a:xfrm>
              <a:off x="3972995" y="724688"/>
              <a:ext cx="71438" cy="71438"/>
            </a:xfrm>
            <a:prstGeom prst="ellips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橢圓 32"/>
            <p:cNvSpPr/>
            <p:nvPr/>
          </p:nvSpPr>
          <p:spPr>
            <a:xfrm>
              <a:off x="670556" y="877010"/>
              <a:ext cx="71438" cy="71438"/>
            </a:xfrm>
            <a:prstGeom prst="ellips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橢圓 33"/>
            <p:cNvSpPr/>
            <p:nvPr/>
          </p:nvSpPr>
          <p:spPr>
            <a:xfrm>
              <a:off x="6174621" y="571480"/>
              <a:ext cx="71438" cy="71438"/>
            </a:xfrm>
            <a:prstGeom prst="ellips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橢圓 34"/>
            <p:cNvSpPr/>
            <p:nvPr/>
          </p:nvSpPr>
          <p:spPr>
            <a:xfrm>
              <a:off x="1771369" y="979444"/>
              <a:ext cx="71438" cy="71438"/>
            </a:xfrm>
            <a:prstGeom prst="ellips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橢圓 35"/>
            <p:cNvSpPr/>
            <p:nvPr/>
          </p:nvSpPr>
          <p:spPr>
            <a:xfrm>
              <a:off x="2872182" y="704024"/>
              <a:ext cx="71438" cy="71438"/>
            </a:xfrm>
            <a:prstGeom prst="ellips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橢圓 36"/>
            <p:cNvSpPr/>
            <p:nvPr/>
          </p:nvSpPr>
          <p:spPr>
            <a:xfrm>
              <a:off x="7275434" y="449268"/>
              <a:ext cx="71438" cy="71438"/>
            </a:xfrm>
            <a:prstGeom prst="ellips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橢圓 37"/>
            <p:cNvSpPr/>
            <p:nvPr/>
          </p:nvSpPr>
          <p:spPr>
            <a:xfrm>
              <a:off x="8376246" y="524986"/>
              <a:ext cx="71438" cy="71438"/>
            </a:xfrm>
            <a:prstGeom prst="ellips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橢圓 38"/>
            <p:cNvSpPr/>
            <p:nvPr/>
          </p:nvSpPr>
          <p:spPr>
            <a:xfrm>
              <a:off x="5073808" y="719522"/>
              <a:ext cx="71438" cy="71438"/>
            </a:xfrm>
            <a:prstGeom prst="ellips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0" name="直線接點 39"/>
            <p:cNvCxnSpPr>
              <a:stCxn id="33" idx="6"/>
              <a:endCxn id="35" idx="2"/>
            </p:cNvCxnSpPr>
            <p:nvPr/>
          </p:nvCxnSpPr>
          <p:spPr>
            <a:xfrm>
              <a:off x="741994" y="912729"/>
              <a:ext cx="1029375" cy="10243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a:stCxn id="36" idx="6"/>
              <a:endCxn id="32" idx="2"/>
            </p:cNvCxnSpPr>
            <p:nvPr/>
          </p:nvCxnSpPr>
          <p:spPr>
            <a:xfrm>
              <a:off x="2943620" y="739743"/>
              <a:ext cx="1029375" cy="2066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a:stCxn id="32" idx="6"/>
              <a:endCxn id="39" idx="2"/>
            </p:cNvCxnSpPr>
            <p:nvPr/>
          </p:nvCxnSpPr>
          <p:spPr>
            <a:xfrm flipV="1">
              <a:off x="4044433" y="755241"/>
              <a:ext cx="1029375" cy="51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a:stCxn id="39" idx="6"/>
              <a:endCxn id="34" idx="2"/>
            </p:cNvCxnSpPr>
            <p:nvPr/>
          </p:nvCxnSpPr>
          <p:spPr>
            <a:xfrm flipV="1">
              <a:off x="5145246" y="607199"/>
              <a:ext cx="1029375" cy="1480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a:stCxn id="34" idx="6"/>
              <a:endCxn id="37" idx="2"/>
            </p:cNvCxnSpPr>
            <p:nvPr/>
          </p:nvCxnSpPr>
          <p:spPr>
            <a:xfrm flipV="1">
              <a:off x="6246059" y="484987"/>
              <a:ext cx="1029375" cy="12221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a:stCxn id="37" idx="6"/>
              <a:endCxn id="38" idx="2"/>
            </p:cNvCxnSpPr>
            <p:nvPr/>
          </p:nvCxnSpPr>
          <p:spPr>
            <a:xfrm>
              <a:off x="7346872" y="484987"/>
              <a:ext cx="1029374" cy="7571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a:stCxn id="35" idx="6"/>
              <a:endCxn id="36" idx="2"/>
            </p:cNvCxnSpPr>
            <p:nvPr/>
          </p:nvCxnSpPr>
          <p:spPr>
            <a:xfrm flipV="1">
              <a:off x="1842807" y="739743"/>
              <a:ext cx="1029375" cy="2754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31" name="直線接點 30"/>
          <p:cNvCxnSpPr>
            <a:stCxn id="33" idx="5"/>
            <a:endCxn id="33" idx="5"/>
          </p:cNvCxnSpPr>
          <p:nvPr/>
        </p:nvCxnSpPr>
        <p:spPr>
          <a:xfrm rot="5400000">
            <a:off x="746222" y="184966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3" name="群組 72"/>
          <p:cNvGrpSpPr/>
          <p:nvPr/>
        </p:nvGrpSpPr>
        <p:grpSpPr>
          <a:xfrm>
            <a:off x="157534" y="2132856"/>
            <a:ext cx="8828932" cy="792000"/>
            <a:chOff x="142844" y="1136802"/>
            <a:chExt cx="8828932" cy="792000"/>
          </a:xfrm>
        </p:grpSpPr>
        <p:grpSp>
          <p:nvGrpSpPr>
            <p:cNvPr id="74" name="群組 73"/>
            <p:cNvGrpSpPr/>
            <p:nvPr/>
          </p:nvGrpSpPr>
          <p:grpSpPr>
            <a:xfrm>
              <a:off x="185421" y="1136802"/>
              <a:ext cx="8772347" cy="792000"/>
              <a:chOff x="-144272" y="2928934"/>
              <a:chExt cx="8772347" cy="792000"/>
            </a:xfrm>
          </p:grpSpPr>
          <p:pic>
            <p:nvPicPr>
              <p:cNvPr id="77" name="Picture 2" descr="http://w.csie.org/~tzhuan/projects/stereo_edit/mm2010/figs/slideshow/png/1_11_p_l.png"/>
              <p:cNvPicPr>
                <a:picLocks noChangeAspect="1" noChangeArrowheads="1"/>
              </p:cNvPicPr>
              <p:nvPr/>
            </p:nvPicPr>
            <p:blipFill>
              <a:blip r:embed="rId4" cstate="print"/>
              <a:srcRect/>
              <a:stretch>
                <a:fillRect/>
              </a:stretch>
            </p:blipFill>
            <p:spPr bwMode="auto">
              <a:xfrm>
                <a:off x="3162331" y="2928934"/>
                <a:ext cx="1056000" cy="792000"/>
              </a:xfrm>
              <a:prstGeom prst="rect">
                <a:avLst/>
              </a:prstGeom>
              <a:noFill/>
            </p:spPr>
          </p:pic>
          <p:pic>
            <p:nvPicPr>
              <p:cNvPr id="78" name="Picture 4" descr="http://w.csie.org/~tzhuan/projects/stereo_edit/mm2010/figs/slideshow/png/1_108_p_l.png"/>
              <p:cNvPicPr>
                <a:picLocks noChangeAspect="1" noChangeArrowheads="1"/>
              </p:cNvPicPr>
              <p:nvPr/>
            </p:nvPicPr>
            <p:blipFill>
              <a:blip r:embed="rId5" cstate="print"/>
              <a:srcRect/>
              <a:stretch>
                <a:fillRect/>
              </a:stretch>
            </p:blipFill>
            <p:spPr bwMode="auto">
              <a:xfrm>
                <a:off x="-144272" y="2928934"/>
                <a:ext cx="1055061" cy="792000"/>
              </a:xfrm>
              <a:prstGeom prst="rect">
                <a:avLst/>
              </a:prstGeom>
              <a:noFill/>
            </p:spPr>
          </p:pic>
          <p:pic>
            <p:nvPicPr>
              <p:cNvPr id="79" name="Picture 6" descr="http://w.csie.org/~tzhuan/projects/stereo_edit/mm2010/figs/slideshow/png/1_205_p_l.png"/>
              <p:cNvPicPr>
                <a:picLocks noChangeAspect="1" noChangeArrowheads="1"/>
              </p:cNvPicPr>
              <p:nvPr/>
            </p:nvPicPr>
            <p:blipFill>
              <a:blip r:embed="rId6" cstate="print"/>
              <a:srcRect/>
              <a:stretch>
                <a:fillRect/>
              </a:stretch>
            </p:blipFill>
            <p:spPr bwMode="auto">
              <a:xfrm>
                <a:off x="7573014" y="2928934"/>
                <a:ext cx="1055061" cy="792000"/>
              </a:xfrm>
              <a:prstGeom prst="rect">
                <a:avLst/>
              </a:prstGeom>
              <a:noFill/>
            </p:spPr>
          </p:pic>
          <p:pic>
            <p:nvPicPr>
              <p:cNvPr id="80" name="Picture 8" descr="http://w.csie.org/~tzhuan/projects/stereo_edit/mm2010/figs/slideshow/png/1_224_p_l.png"/>
              <p:cNvPicPr>
                <a:picLocks noChangeAspect="1" noChangeArrowheads="1"/>
              </p:cNvPicPr>
              <p:nvPr/>
            </p:nvPicPr>
            <p:blipFill>
              <a:blip r:embed="rId7" cstate="print"/>
              <a:srcRect/>
              <a:stretch>
                <a:fillRect/>
              </a:stretch>
            </p:blipFill>
            <p:spPr bwMode="auto">
              <a:xfrm>
                <a:off x="957929" y="2928934"/>
                <a:ext cx="1055061" cy="792000"/>
              </a:xfrm>
              <a:prstGeom prst="rect">
                <a:avLst/>
              </a:prstGeom>
              <a:noFill/>
            </p:spPr>
          </p:pic>
          <p:pic>
            <p:nvPicPr>
              <p:cNvPr id="81" name="Picture 10" descr="http://w.csie.org/~tzhuan/projects/stereo_edit/mm2010/figs/slideshow/png/1_340_p_l.png"/>
              <p:cNvPicPr>
                <a:picLocks noChangeAspect="1" noChangeArrowheads="1"/>
              </p:cNvPicPr>
              <p:nvPr/>
            </p:nvPicPr>
            <p:blipFill>
              <a:blip r:embed="rId8" cstate="print"/>
              <a:srcRect/>
              <a:stretch>
                <a:fillRect/>
              </a:stretch>
            </p:blipFill>
            <p:spPr bwMode="auto">
              <a:xfrm>
                <a:off x="6469873" y="2928934"/>
                <a:ext cx="1056000" cy="792000"/>
              </a:xfrm>
              <a:prstGeom prst="rect">
                <a:avLst/>
              </a:prstGeom>
              <a:noFill/>
            </p:spPr>
          </p:pic>
          <p:pic>
            <p:nvPicPr>
              <p:cNvPr id="82" name="Picture 12" descr="http://w.csie.org/~tzhuan/projects/stereo_edit/mm2010/figs/slideshow/png/1_492_p_l.png"/>
              <p:cNvPicPr>
                <a:picLocks noChangeAspect="1" noChangeArrowheads="1"/>
              </p:cNvPicPr>
              <p:nvPr/>
            </p:nvPicPr>
            <p:blipFill>
              <a:blip r:embed="rId9" cstate="print"/>
              <a:srcRect/>
              <a:stretch>
                <a:fillRect/>
              </a:stretch>
            </p:blipFill>
            <p:spPr bwMode="auto">
              <a:xfrm>
                <a:off x="5367672" y="2928934"/>
                <a:ext cx="1055061" cy="792000"/>
              </a:xfrm>
              <a:prstGeom prst="rect">
                <a:avLst/>
              </a:prstGeom>
              <a:noFill/>
            </p:spPr>
          </p:pic>
          <p:pic>
            <p:nvPicPr>
              <p:cNvPr id="83" name="Picture 14" descr="http://w.csie.org/~tzhuan/projects/stereo_edit/mm2010/figs/slideshow/png/1_831_p_l.png"/>
              <p:cNvPicPr>
                <a:picLocks noChangeAspect="1" noChangeArrowheads="1"/>
              </p:cNvPicPr>
              <p:nvPr/>
            </p:nvPicPr>
            <p:blipFill>
              <a:blip r:embed="rId10" cstate="print"/>
              <a:srcRect/>
              <a:stretch>
                <a:fillRect/>
              </a:stretch>
            </p:blipFill>
            <p:spPr bwMode="auto">
              <a:xfrm>
                <a:off x="2060130" y="2928934"/>
                <a:ext cx="1055061" cy="792000"/>
              </a:xfrm>
              <a:prstGeom prst="rect">
                <a:avLst/>
              </a:prstGeom>
              <a:noFill/>
            </p:spPr>
          </p:pic>
          <p:pic>
            <p:nvPicPr>
              <p:cNvPr id="84" name="Picture 16" descr="http://w.csie.org/~tzhuan/projects/stereo_edit/mm2010/figs/slideshow/png/1_868_p_l.png"/>
              <p:cNvPicPr>
                <a:picLocks noChangeAspect="1" noChangeArrowheads="1"/>
              </p:cNvPicPr>
              <p:nvPr/>
            </p:nvPicPr>
            <p:blipFill>
              <a:blip r:embed="rId11" cstate="print"/>
              <a:srcRect/>
              <a:stretch>
                <a:fillRect/>
              </a:stretch>
            </p:blipFill>
            <p:spPr bwMode="auto">
              <a:xfrm>
                <a:off x="4265471" y="2928934"/>
                <a:ext cx="1055061" cy="792000"/>
              </a:xfrm>
              <a:prstGeom prst="rect">
                <a:avLst/>
              </a:prstGeom>
              <a:noFill/>
            </p:spPr>
          </p:pic>
        </p:grpSp>
        <p:cxnSp>
          <p:nvCxnSpPr>
            <p:cNvPr id="75" name="直線接點 74"/>
            <p:cNvCxnSpPr/>
            <p:nvPr/>
          </p:nvCxnSpPr>
          <p:spPr>
            <a:xfrm rot="5400000">
              <a:off x="124844" y="1910802"/>
              <a:ext cx="36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6" name="直線接點 75"/>
            <p:cNvCxnSpPr/>
            <p:nvPr/>
          </p:nvCxnSpPr>
          <p:spPr>
            <a:xfrm rot="5400000">
              <a:off x="8953776" y="1910802"/>
              <a:ext cx="36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85" name="群組 84"/>
          <p:cNvGrpSpPr/>
          <p:nvPr/>
        </p:nvGrpSpPr>
        <p:grpSpPr>
          <a:xfrm>
            <a:off x="157534" y="4653224"/>
            <a:ext cx="8828932" cy="792000"/>
            <a:chOff x="142844" y="2851314"/>
            <a:chExt cx="8828932" cy="792000"/>
          </a:xfrm>
        </p:grpSpPr>
        <p:grpSp>
          <p:nvGrpSpPr>
            <p:cNvPr id="86" name="群組 85"/>
            <p:cNvGrpSpPr/>
            <p:nvPr/>
          </p:nvGrpSpPr>
          <p:grpSpPr>
            <a:xfrm>
              <a:off x="186930" y="2851314"/>
              <a:ext cx="8771971" cy="792000"/>
              <a:chOff x="-144159" y="2652983"/>
              <a:chExt cx="8771971" cy="792000"/>
            </a:xfrm>
          </p:grpSpPr>
          <p:pic>
            <p:nvPicPr>
              <p:cNvPr id="89" name="Picture 2" descr="http://w.csie.org/~tzhuan/projects/stereo_edit/mm2010/figs/slideshow/png/1_11_p_l.png"/>
              <p:cNvPicPr>
                <a:picLocks noChangeAspect="1" noChangeArrowheads="1"/>
              </p:cNvPicPr>
              <p:nvPr/>
            </p:nvPicPr>
            <p:blipFill>
              <a:blip r:embed="rId4" cstate="print"/>
              <a:srcRect/>
              <a:stretch>
                <a:fillRect/>
              </a:stretch>
            </p:blipFill>
            <p:spPr bwMode="auto">
              <a:xfrm>
                <a:off x="5367515" y="2652983"/>
                <a:ext cx="1056000" cy="792000"/>
              </a:xfrm>
              <a:prstGeom prst="rect">
                <a:avLst/>
              </a:prstGeom>
              <a:noFill/>
            </p:spPr>
          </p:pic>
          <p:pic>
            <p:nvPicPr>
              <p:cNvPr id="90" name="Picture 4" descr="http://w.csie.org/~tzhuan/projects/stereo_edit/mm2010/figs/slideshow/png/1_108_p_l.png"/>
              <p:cNvPicPr>
                <a:picLocks noChangeAspect="1" noChangeArrowheads="1"/>
              </p:cNvPicPr>
              <p:nvPr/>
            </p:nvPicPr>
            <p:blipFill>
              <a:blip r:embed="rId5" cstate="print"/>
              <a:srcRect/>
              <a:stretch>
                <a:fillRect/>
              </a:stretch>
            </p:blipFill>
            <p:spPr bwMode="auto">
              <a:xfrm>
                <a:off x="6470601" y="2652983"/>
                <a:ext cx="1055061" cy="792000"/>
              </a:xfrm>
              <a:prstGeom prst="rect">
                <a:avLst/>
              </a:prstGeom>
              <a:noFill/>
            </p:spPr>
          </p:pic>
          <p:pic>
            <p:nvPicPr>
              <p:cNvPr id="91" name="Picture 6" descr="http://w.csie.org/~tzhuan/projects/stereo_edit/mm2010/figs/slideshow/png/1_205_p_l.png"/>
              <p:cNvPicPr>
                <a:picLocks noChangeAspect="1" noChangeArrowheads="1"/>
              </p:cNvPicPr>
              <p:nvPr/>
            </p:nvPicPr>
            <p:blipFill>
              <a:blip r:embed="rId6" cstate="print"/>
              <a:srcRect/>
              <a:stretch>
                <a:fillRect/>
              </a:stretch>
            </p:blipFill>
            <p:spPr bwMode="auto">
              <a:xfrm>
                <a:off x="-144159" y="2652983"/>
                <a:ext cx="1055061" cy="792000"/>
              </a:xfrm>
              <a:prstGeom prst="rect">
                <a:avLst/>
              </a:prstGeom>
              <a:noFill/>
            </p:spPr>
          </p:pic>
          <p:pic>
            <p:nvPicPr>
              <p:cNvPr id="92" name="Picture 8" descr="http://w.csie.org/~tzhuan/projects/stereo_edit/mm2010/figs/slideshow/png/1_224_p_l.png"/>
              <p:cNvPicPr>
                <a:picLocks noChangeAspect="1" noChangeArrowheads="1"/>
              </p:cNvPicPr>
              <p:nvPr/>
            </p:nvPicPr>
            <p:blipFill>
              <a:blip r:embed="rId7" cstate="print"/>
              <a:srcRect/>
              <a:stretch>
                <a:fillRect/>
              </a:stretch>
            </p:blipFill>
            <p:spPr bwMode="auto">
              <a:xfrm>
                <a:off x="4265368" y="2652983"/>
                <a:ext cx="1055061" cy="792000"/>
              </a:xfrm>
              <a:prstGeom prst="rect">
                <a:avLst/>
              </a:prstGeom>
              <a:noFill/>
            </p:spPr>
          </p:pic>
          <p:pic>
            <p:nvPicPr>
              <p:cNvPr id="93" name="Picture 10" descr="http://w.csie.org/~tzhuan/projects/stereo_edit/mm2010/figs/slideshow/png/1_340_p_l.png"/>
              <p:cNvPicPr>
                <a:picLocks noChangeAspect="1" noChangeArrowheads="1"/>
              </p:cNvPicPr>
              <p:nvPr/>
            </p:nvPicPr>
            <p:blipFill>
              <a:blip r:embed="rId12" cstate="print"/>
              <a:srcRect/>
              <a:stretch>
                <a:fillRect/>
              </a:stretch>
            </p:blipFill>
            <p:spPr bwMode="auto">
              <a:xfrm>
                <a:off x="957988" y="2652983"/>
                <a:ext cx="1056000" cy="792000"/>
              </a:xfrm>
              <a:prstGeom prst="rect">
                <a:avLst/>
              </a:prstGeom>
              <a:noFill/>
            </p:spPr>
          </p:pic>
          <p:pic>
            <p:nvPicPr>
              <p:cNvPr id="94" name="Picture 12" descr="http://w.csie.org/~tzhuan/projects/stereo_edit/mm2010/figs/slideshow/png/1_492_p_l.png"/>
              <p:cNvPicPr>
                <a:picLocks noChangeAspect="1" noChangeArrowheads="1"/>
              </p:cNvPicPr>
              <p:nvPr/>
            </p:nvPicPr>
            <p:blipFill>
              <a:blip r:embed="rId9" cstate="print"/>
              <a:srcRect/>
              <a:stretch>
                <a:fillRect/>
              </a:stretch>
            </p:blipFill>
            <p:spPr bwMode="auto">
              <a:xfrm>
                <a:off x="3163221" y="2652983"/>
                <a:ext cx="1055061" cy="792000"/>
              </a:xfrm>
              <a:prstGeom prst="rect">
                <a:avLst/>
              </a:prstGeom>
              <a:noFill/>
            </p:spPr>
          </p:pic>
          <p:pic>
            <p:nvPicPr>
              <p:cNvPr id="95" name="Picture 14" descr="http://w.csie.org/~tzhuan/projects/stereo_edit/mm2010/figs/slideshow/png/1_831_p_l.png"/>
              <p:cNvPicPr>
                <a:picLocks noChangeAspect="1" noChangeArrowheads="1"/>
              </p:cNvPicPr>
              <p:nvPr/>
            </p:nvPicPr>
            <p:blipFill>
              <a:blip r:embed="rId10" cstate="print"/>
              <a:srcRect/>
              <a:stretch>
                <a:fillRect/>
              </a:stretch>
            </p:blipFill>
            <p:spPr bwMode="auto">
              <a:xfrm>
                <a:off x="7572751" y="2652983"/>
                <a:ext cx="1055061" cy="792000"/>
              </a:xfrm>
              <a:prstGeom prst="rect">
                <a:avLst/>
              </a:prstGeom>
              <a:noFill/>
            </p:spPr>
          </p:pic>
          <p:pic>
            <p:nvPicPr>
              <p:cNvPr id="96" name="Picture 16" descr="http://w.csie.org/~tzhuan/projects/stereo_edit/mm2010/figs/slideshow/png/1_868_p_l.png"/>
              <p:cNvPicPr>
                <a:picLocks noChangeAspect="1" noChangeArrowheads="1"/>
              </p:cNvPicPr>
              <p:nvPr/>
            </p:nvPicPr>
            <p:blipFill>
              <a:blip r:embed="rId11" cstate="print"/>
              <a:srcRect/>
              <a:stretch>
                <a:fillRect/>
              </a:stretch>
            </p:blipFill>
            <p:spPr bwMode="auto">
              <a:xfrm>
                <a:off x="2061074" y="2652983"/>
                <a:ext cx="1055061" cy="792000"/>
              </a:xfrm>
              <a:prstGeom prst="rect">
                <a:avLst/>
              </a:prstGeom>
              <a:noFill/>
            </p:spPr>
          </p:pic>
        </p:grpSp>
        <p:cxnSp>
          <p:nvCxnSpPr>
            <p:cNvPr id="87" name="直線接點 86"/>
            <p:cNvCxnSpPr/>
            <p:nvPr/>
          </p:nvCxnSpPr>
          <p:spPr>
            <a:xfrm rot="5400000">
              <a:off x="124844" y="3625314"/>
              <a:ext cx="36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8" name="直線接點 87"/>
            <p:cNvCxnSpPr/>
            <p:nvPr/>
          </p:nvCxnSpPr>
          <p:spPr>
            <a:xfrm rot="5400000">
              <a:off x="8953776" y="3625314"/>
              <a:ext cx="36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97" name="群組 96"/>
          <p:cNvGrpSpPr/>
          <p:nvPr/>
        </p:nvGrpSpPr>
        <p:grpSpPr>
          <a:xfrm>
            <a:off x="-149933" y="3861922"/>
            <a:ext cx="9443866" cy="719206"/>
            <a:chOff x="-142908" y="3710720"/>
            <a:chExt cx="9443866" cy="719206"/>
          </a:xfrm>
        </p:grpSpPr>
        <p:grpSp>
          <p:nvGrpSpPr>
            <p:cNvPr id="98" name="群組 97"/>
            <p:cNvGrpSpPr/>
            <p:nvPr/>
          </p:nvGrpSpPr>
          <p:grpSpPr>
            <a:xfrm>
              <a:off x="-142908" y="3710720"/>
              <a:ext cx="9443866" cy="719206"/>
              <a:chOff x="-142908" y="3710720"/>
              <a:chExt cx="9443866" cy="719206"/>
            </a:xfrm>
          </p:grpSpPr>
          <p:grpSp>
            <p:nvGrpSpPr>
              <p:cNvPr id="101" name="群組 100"/>
              <p:cNvGrpSpPr/>
              <p:nvPr/>
            </p:nvGrpSpPr>
            <p:grpSpPr>
              <a:xfrm>
                <a:off x="193141" y="3710720"/>
                <a:ext cx="8757718" cy="719206"/>
                <a:chOff x="193141" y="358754"/>
                <a:chExt cx="8757718" cy="719206"/>
              </a:xfrm>
            </p:grpSpPr>
            <p:cxnSp>
              <p:nvCxnSpPr>
                <p:cNvPr id="111" name="直線單箭頭接點 110"/>
                <p:cNvCxnSpPr/>
                <p:nvPr/>
              </p:nvCxnSpPr>
              <p:spPr>
                <a:xfrm rot="5400000" flipH="1" flipV="1">
                  <a:off x="-164080" y="717563"/>
                  <a:ext cx="719206" cy="158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接點 111"/>
                <p:cNvCxnSpPr/>
                <p:nvPr/>
              </p:nvCxnSpPr>
              <p:spPr>
                <a:xfrm>
                  <a:off x="193141" y="750074"/>
                  <a:ext cx="875771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3" name="直線接點 112"/>
                <p:cNvCxnSpPr/>
                <p:nvPr/>
              </p:nvCxnSpPr>
              <p:spPr>
                <a:xfrm>
                  <a:off x="193141" y="666730"/>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4" name="直線接點 113"/>
                <p:cNvCxnSpPr/>
                <p:nvPr/>
              </p:nvCxnSpPr>
              <p:spPr>
                <a:xfrm>
                  <a:off x="193141" y="833418"/>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5" name="直線接點 114"/>
                <p:cNvCxnSpPr/>
                <p:nvPr/>
              </p:nvCxnSpPr>
              <p:spPr>
                <a:xfrm>
                  <a:off x="193141" y="916762"/>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6" name="直線接點 115"/>
                <p:cNvCxnSpPr/>
                <p:nvPr/>
              </p:nvCxnSpPr>
              <p:spPr>
                <a:xfrm>
                  <a:off x="193141" y="1000108"/>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7" name="直線接點 116"/>
                <p:cNvCxnSpPr/>
                <p:nvPr/>
              </p:nvCxnSpPr>
              <p:spPr>
                <a:xfrm>
                  <a:off x="193141" y="583386"/>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8" name="直線接點 117"/>
                <p:cNvCxnSpPr/>
                <p:nvPr/>
              </p:nvCxnSpPr>
              <p:spPr>
                <a:xfrm>
                  <a:off x="193141" y="500042"/>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02" name="群組 101"/>
              <p:cNvGrpSpPr/>
              <p:nvPr/>
            </p:nvGrpSpPr>
            <p:grpSpPr>
              <a:xfrm>
                <a:off x="-142908" y="3797709"/>
                <a:ext cx="9443866" cy="467109"/>
                <a:chOff x="-142908" y="3797709"/>
                <a:chExt cx="9443866" cy="467109"/>
              </a:xfrm>
            </p:grpSpPr>
            <p:pic>
              <p:nvPicPr>
                <p:cNvPr id="103" name="Picture 18" descr="http://w.csie.org/~tzhuan/projects/stereo_edit/mm2010/figs/slideshow/histogram/1_11_p_l.png"/>
                <p:cNvPicPr>
                  <a:picLocks noChangeArrowheads="1"/>
                </p:cNvPicPr>
                <p:nvPr/>
              </p:nvPicPr>
              <p:blipFill>
                <a:blip r:embed="rId13"/>
                <a:srcRect l="-380000" r="-380000"/>
                <a:stretch>
                  <a:fillRect/>
                </a:stretch>
              </p:blipFill>
              <p:spPr bwMode="auto">
                <a:xfrm>
                  <a:off x="-142908" y="4026694"/>
                  <a:ext cx="1800000" cy="116686"/>
                </a:xfrm>
                <a:prstGeom prst="rect">
                  <a:avLst/>
                </a:prstGeom>
                <a:noFill/>
              </p:spPr>
            </p:pic>
            <p:pic>
              <p:nvPicPr>
                <p:cNvPr id="104" name="Picture 20" descr="http://w.csie.org/~tzhuan/projects/stereo_edit/mm2010/figs/slideshow/histogram/1_108_p_l.png"/>
                <p:cNvPicPr>
                  <a:picLocks noChangeArrowheads="1"/>
                </p:cNvPicPr>
                <p:nvPr/>
              </p:nvPicPr>
              <p:blipFill>
                <a:blip r:embed="rId14"/>
                <a:srcRect l="-380000" r="-380000"/>
                <a:stretch>
                  <a:fillRect/>
                </a:stretch>
              </p:blipFill>
              <p:spPr bwMode="auto">
                <a:xfrm>
                  <a:off x="949073" y="4057649"/>
                  <a:ext cx="1800000" cy="207169"/>
                </a:xfrm>
                <a:prstGeom prst="rect">
                  <a:avLst/>
                </a:prstGeom>
                <a:noFill/>
              </p:spPr>
            </p:pic>
            <p:pic>
              <p:nvPicPr>
                <p:cNvPr id="105" name="Picture 22" descr="http://w.csie.org/~tzhuan/projects/stereo_edit/mm2010/figs/slideshow/histogram/1_492_p_l.png"/>
                <p:cNvPicPr>
                  <a:picLocks noChangeArrowheads="1"/>
                </p:cNvPicPr>
                <p:nvPr/>
              </p:nvPicPr>
              <p:blipFill>
                <a:blip r:embed="rId15"/>
                <a:srcRect l="-380000" r="-380000"/>
                <a:stretch>
                  <a:fillRect/>
                </a:stretch>
              </p:blipFill>
              <p:spPr bwMode="auto">
                <a:xfrm>
                  <a:off x="2041054" y="4001729"/>
                  <a:ext cx="1800000" cy="78658"/>
                </a:xfrm>
                <a:prstGeom prst="rect">
                  <a:avLst/>
                </a:prstGeom>
                <a:noFill/>
              </p:spPr>
            </p:pic>
            <p:pic>
              <p:nvPicPr>
                <p:cNvPr id="106" name="Picture 24" descr="http://w.csie.org/~tzhuan/projects/stereo_edit/mm2010/figs/slideshow/histogram/1_224_p_l.png"/>
                <p:cNvPicPr>
                  <a:picLocks noChangeArrowheads="1"/>
                </p:cNvPicPr>
                <p:nvPr/>
              </p:nvPicPr>
              <p:blipFill>
                <a:blip r:embed="rId16"/>
                <a:srcRect l="-380000" r="-380000"/>
                <a:stretch>
                  <a:fillRect/>
                </a:stretch>
              </p:blipFill>
              <p:spPr bwMode="auto">
                <a:xfrm>
                  <a:off x="3133035" y="4097594"/>
                  <a:ext cx="1800000" cy="149941"/>
                </a:xfrm>
                <a:prstGeom prst="rect">
                  <a:avLst/>
                </a:prstGeom>
                <a:noFill/>
              </p:spPr>
            </p:pic>
            <p:pic>
              <p:nvPicPr>
                <p:cNvPr id="107" name="Picture 26" descr="http://w.csie.org/~tzhuan/projects/stereo_edit/mm2010/figs/slideshow/histogram/1_831_p_l.png"/>
                <p:cNvPicPr>
                  <a:picLocks noChangeArrowheads="1"/>
                </p:cNvPicPr>
                <p:nvPr/>
              </p:nvPicPr>
              <p:blipFill>
                <a:blip r:embed="rId17"/>
                <a:srcRect l="-380000" r="-380000"/>
                <a:stretch>
                  <a:fillRect/>
                </a:stretch>
              </p:blipFill>
              <p:spPr bwMode="auto">
                <a:xfrm>
                  <a:off x="4225016" y="4031225"/>
                  <a:ext cx="1800000" cy="145027"/>
                </a:xfrm>
                <a:prstGeom prst="rect">
                  <a:avLst/>
                </a:prstGeom>
                <a:noFill/>
              </p:spPr>
            </p:pic>
            <p:pic>
              <p:nvPicPr>
                <p:cNvPr id="108" name="Picture 28" descr="http://w.csie.org/~tzhuan/projects/stereo_edit/mm2010/figs/slideshow/histogram/1_340_p_l.png"/>
                <p:cNvPicPr>
                  <a:picLocks noChangeArrowheads="1"/>
                </p:cNvPicPr>
                <p:nvPr/>
              </p:nvPicPr>
              <p:blipFill>
                <a:blip r:embed="rId18"/>
                <a:srcRect l="-380000" r="-380000"/>
                <a:stretch>
                  <a:fillRect/>
                </a:stretch>
              </p:blipFill>
              <p:spPr bwMode="auto">
                <a:xfrm>
                  <a:off x="5316997" y="3859160"/>
                  <a:ext cx="1800000" cy="206479"/>
                </a:xfrm>
                <a:prstGeom prst="rect">
                  <a:avLst/>
                </a:prstGeom>
                <a:noFill/>
              </p:spPr>
            </p:pic>
            <p:pic>
              <p:nvPicPr>
                <p:cNvPr id="109" name="Picture 30" descr="http://w.csie.org/~tzhuan/projects/stereo_edit/mm2010/figs/slideshow/histogram/1_205_p_l.png"/>
                <p:cNvPicPr>
                  <a:picLocks noChangeArrowheads="1"/>
                </p:cNvPicPr>
                <p:nvPr/>
              </p:nvPicPr>
              <p:blipFill>
                <a:blip r:embed="rId19"/>
                <a:srcRect l="-380000" r="-380000"/>
                <a:stretch>
                  <a:fillRect/>
                </a:stretch>
              </p:blipFill>
              <p:spPr bwMode="auto">
                <a:xfrm>
                  <a:off x="6408978" y="3797709"/>
                  <a:ext cx="1800000" cy="302343"/>
                </a:xfrm>
                <a:prstGeom prst="rect">
                  <a:avLst/>
                </a:prstGeom>
                <a:noFill/>
              </p:spPr>
            </p:pic>
            <p:pic>
              <p:nvPicPr>
                <p:cNvPr id="110" name="Picture 32" descr="http://w.csie.org/~tzhuan/projects/stereo_edit/mm2010/figs/slideshow/histogram/1_868_p_l.png"/>
                <p:cNvPicPr>
                  <a:picLocks noChangeArrowheads="1"/>
                </p:cNvPicPr>
                <p:nvPr/>
              </p:nvPicPr>
              <p:blipFill>
                <a:blip r:embed="rId20"/>
                <a:srcRect l="-380000" r="-380000"/>
                <a:stretch>
                  <a:fillRect/>
                </a:stretch>
              </p:blipFill>
              <p:spPr bwMode="auto">
                <a:xfrm>
                  <a:off x="7500958" y="4016478"/>
                  <a:ext cx="1800000" cy="122903"/>
                </a:xfrm>
                <a:prstGeom prst="rect">
                  <a:avLst/>
                </a:prstGeom>
                <a:noFill/>
              </p:spPr>
            </p:pic>
          </p:grpSp>
        </p:grpSp>
        <p:cxnSp>
          <p:nvCxnSpPr>
            <p:cNvPr id="99" name="直線接點 98"/>
            <p:cNvCxnSpPr/>
            <p:nvPr/>
          </p:nvCxnSpPr>
          <p:spPr>
            <a:xfrm rot="5400000">
              <a:off x="124844" y="4411925"/>
              <a:ext cx="36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0" name="直線接點 99"/>
            <p:cNvCxnSpPr/>
            <p:nvPr/>
          </p:nvCxnSpPr>
          <p:spPr>
            <a:xfrm rot="5400000">
              <a:off x="8953776" y="4411925"/>
              <a:ext cx="36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19" name="群組 118"/>
          <p:cNvGrpSpPr/>
          <p:nvPr/>
        </p:nvGrpSpPr>
        <p:grpSpPr>
          <a:xfrm>
            <a:off x="-146483" y="5517312"/>
            <a:ext cx="9436967" cy="720000"/>
            <a:chOff x="-138146" y="4500570"/>
            <a:chExt cx="9436967" cy="720000"/>
          </a:xfrm>
        </p:grpSpPr>
        <p:grpSp>
          <p:nvGrpSpPr>
            <p:cNvPr id="120" name="群組 119"/>
            <p:cNvGrpSpPr/>
            <p:nvPr/>
          </p:nvGrpSpPr>
          <p:grpSpPr>
            <a:xfrm>
              <a:off x="-138146" y="4500570"/>
              <a:ext cx="9436967" cy="720000"/>
              <a:chOff x="-138146" y="4500570"/>
              <a:chExt cx="9436967" cy="720000"/>
            </a:xfrm>
          </p:grpSpPr>
          <p:grpSp>
            <p:nvGrpSpPr>
              <p:cNvPr id="123" name="群組 122"/>
              <p:cNvGrpSpPr/>
              <p:nvPr/>
            </p:nvGrpSpPr>
            <p:grpSpPr>
              <a:xfrm>
                <a:off x="193141" y="4500570"/>
                <a:ext cx="8757718" cy="720000"/>
                <a:chOff x="193141" y="357166"/>
                <a:chExt cx="8757718" cy="720000"/>
              </a:xfrm>
            </p:grpSpPr>
            <p:cxnSp>
              <p:nvCxnSpPr>
                <p:cNvPr id="133" name="直線單箭頭接點 132"/>
                <p:cNvCxnSpPr/>
                <p:nvPr/>
              </p:nvCxnSpPr>
              <p:spPr>
                <a:xfrm rot="5400000" flipH="1" flipV="1">
                  <a:off x="-166065" y="716372"/>
                  <a:ext cx="720000" cy="158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接點 133"/>
                <p:cNvCxnSpPr/>
                <p:nvPr/>
              </p:nvCxnSpPr>
              <p:spPr>
                <a:xfrm>
                  <a:off x="193141" y="750074"/>
                  <a:ext cx="875771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直線接點 134"/>
                <p:cNvCxnSpPr/>
                <p:nvPr/>
              </p:nvCxnSpPr>
              <p:spPr>
                <a:xfrm>
                  <a:off x="193141" y="666730"/>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6" name="直線接點 135"/>
                <p:cNvCxnSpPr/>
                <p:nvPr/>
              </p:nvCxnSpPr>
              <p:spPr>
                <a:xfrm>
                  <a:off x="193141" y="833418"/>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7" name="直線接點 136"/>
                <p:cNvCxnSpPr/>
                <p:nvPr/>
              </p:nvCxnSpPr>
              <p:spPr>
                <a:xfrm>
                  <a:off x="193141" y="916762"/>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直線接點 137"/>
                <p:cNvCxnSpPr/>
                <p:nvPr/>
              </p:nvCxnSpPr>
              <p:spPr>
                <a:xfrm>
                  <a:off x="193141" y="1000108"/>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9" name="直線接點 138"/>
                <p:cNvCxnSpPr/>
                <p:nvPr/>
              </p:nvCxnSpPr>
              <p:spPr>
                <a:xfrm>
                  <a:off x="193141" y="583386"/>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0" name="直線接點 139"/>
                <p:cNvCxnSpPr/>
                <p:nvPr/>
              </p:nvCxnSpPr>
              <p:spPr>
                <a:xfrm>
                  <a:off x="193141" y="500042"/>
                  <a:ext cx="360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4" name="群組 123"/>
              <p:cNvGrpSpPr/>
              <p:nvPr/>
            </p:nvGrpSpPr>
            <p:grpSpPr>
              <a:xfrm>
                <a:off x="-138146" y="4588675"/>
                <a:ext cx="9436967" cy="467109"/>
                <a:chOff x="-138146" y="3797709"/>
                <a:chExt cx="9436967" cy="467109"/>
              </a:xfrm>
            </p:grpSpPr>
            <p:pic>
              <p:nvPicPr>
                <p:cNvPr id="125" name="Picture 18" descr="http://w.csie.org/~tzhuan/projects/stereo_edit/mm2010/figs/slideshow/histogram/1_11_p_l.png"/>
                <p:cNvPicPr>
                  <a:picLocks noChangeArrowheads="1"/>
                </p:cNvPicPr>
                <p:nvPr/>
              </p:nvPicPr>
              <p:blipFill>
                <a:blip r:embed="rId13"/>
                <a:srcRect l="-380000" r="-380000"/>
                <a:stretch>
                  <a:fillRect/>
                </a:stretch>
              </p:blipFill>
              <p:spPr bwMode="auto">
                <a:xfrm>
                  <a:off x="5316829" y="4026694"/>
                  <a:ext cx="1800000" cy="116686"/>
                </a:xfrm>
                <a:prstGeom prst="rect">
                  <a:avLst/>
                </a:prstGeom>
                <a:noFill/>
              </p:spPr>
            </p:pic>
            <p:pic>
              <p:nvPicPr>
                <p:cNvPr id="126" name="Picture 20" descr="http://w.csie.org/~tzhuan/projects/stereo_edit/mm2010/figs/slideshow/histogram/1_108_p_l.png"/>
                <p:cNvPicPr>
                  <a:picLocks noChangeArrowheads="1"/>
                </p:cNvPicPr>
                <p:nvPr/>
              </p:nvPicPr>
              <p:blipFill>
                <a:blip r:embed="rId14"/>
                <a:srcRect l="-380000" r="-380000"/>
                <a:stretch>
                  <a:fillRect/>
                </a:stretch>
              </p:blipFill>
              <p:spPr bwMode="auto">
                <a:xfrm>
                  <a:off x="6407824" y="4057649"/>
                  <a:ext cx="1800000" cy="207169"/>
                </a:xfrm>
                <a:prstGeom prst="rect">
                  <a:avLst/>
                </a:prstGeom>
                <a:noFill/>
              </p:spPr>
            </p:pic>
            <p:pic>
              <p:nvPicPr>
                <p:cNvPr id="127" name="Picture 22" descr="http://w.csie.org/~tzhuan/projects/stereo_edit/mm2010/figs/slideshow/histogram/1_492_p_l.png"/>
                <p:cNvPicPr>
                  <a:picLocks noChangeArrowheads="1"/>
                </p:cNvPicPr>
                <p:nvPr/>
              </p:nvPicPr>
              <p:blipFill>
                <a:blip r:embed="rId15"/>
                <a:srcRect l="-380000" r="-380000"/>
                <a:stretch>
                  <a:fillRect/>
                </a:stretch>
              </p:blipFill>
              <p:spPr bwMode="auto">
                <a:xfrm>
                  <a:off x="3134839" y="4001729"/>
                  <a:ext cx="1800000" cy="78658"/>
                </a:xfrm>
                <a:prstGeom prst="rect">
                  <a:avLst/>
                </a:prstGeom>
                <a:noFill/>
              </p:spPr>
            </p:pic>
            <p:pic>
              <p:nvPicPr>
                <p:cNvPr id="128" name="Picture 24" descr="http://w.csie.org/~tzhuan/projects/stereo_edit/mm2010/figs/slideshow/histogram/1_224_p_l.png"/>
                <p:cNvPicPr>
                  <a:picLocks noChangeArrowheads="1"/>
                </p:cNvPicPr>
                <p:nvPr/>
              </p:nvPicPr>
              <p:blipFill>
                <a:blip r:embed="rId16"/>
                <a:srcRect l="-380000" r="-380000"/>
                <a:stretch>
                  <a:fillRect/>
                </a:stretch>
              </p:blipFill>
              <p:spPr bwMode="auto">
                <a:xfrm>
                  <a:off x="4225834" y="4097594"/>
                  <a:ext cx="1800000" cy="149941"/>
                </a:xfrm>
                <a:prstGeom prst="rect">
                  <a:avLst/>
                </a:prstGeom>
                <a:noFill/>
              </p:spPr>
            </p:pic>
            <p:pic>
              <p:nvPicPr>
                <p:cNvPr id="129" name="Picture 26" descr="http://w.csie.org/~tzhuan/projects/stereo_edit/mm2010/figs/slideshow/histogram/1_831_p_l.png"/>
                <p:cNvPicPr>
                  <a:picLocks noChangeArrowheads="1"/>
                </p:cNvPicPr>
                <p:nvPr/>
              </p:nvPicPr>
              <p:blipFill>
                <a:blip r:embed="rId17"/>
                <a:srcRect l="-380000" r="-380000"/>
                <a:stretch>
                  <a:fillRect/>
                </a:stretch>
              </p:blipFill>
              <p:spPr bwMode="auto">
                <a:xfrm>
                  <a:off x="7498821" y="4031225"/>
                  <a:ext cx="1800000" cy="145027"/>
                </a:xfrm>
                <a:prstGeom prst="rect">
                  <a:avLst/>
                </a:prstGeom>
                <a:noFill/>
              </p:spPr>
            </p:pic>
            <p:pic>
              <p:nvPicPr>
                <p:cNvPr id="130" name="Picture 30" descr="http://w.csie.org/~tzhuan/projects/stereo_edit/mm2010/figs/slideshow/histogram/1_205_p_l.png"/>
                <p:cNvPicPr>
                  <a:picLocks noChangeArrowheads="1"/>
                </p:cNvPicPr>
                <p:nvPr/>
              </p:nvPicPr>
              <p:blipFill>
                <a:blip r:embed="rId19"/>
                <a:srcRect l="-380000" r="-380000"/>
                <a:stretch>
                  <a:fillRect/>
                </a:stretch>
              </p:blipFill>
              <p:spPr bwMode="auto">
                <a:xfrm>
                  <a:off x="-138146" y="3797709"/>
                  <a:ext cx="1800000" cy="302343"/>
                </a:xfrm>
                <a:prstGeom prst="rect">
                  <a:avLst/>
                </a:prstGeom>
                <a:noFill/>
              </p:spPr>
            </p:pic>
            <p:pic>
              <p:nvPicPr>
                <p:cNvPr id="131" name="Picture 32" descr="http://w.csie.org/~tzhuan/projects/stereo_edit/mm2010/figs/slideshow/histogram/1_868_p_l.png"/>
                <p:cNvPicPr>
                  <a:picLocks noChangeArrowheads="1"/>
                </p:cNvPicPr>
                <p:nvPr/>
              </p:nvPicPr>
              <p:blipFill>
                <a:blip r:embed="rId20"/>
                <a:srcRect l="-380000" r="-380000"/>
                <a:stretch>
                  <a:fillRect/>
                </a:stretch>
              </p:blipFill>
              <p:spPr bwMode="auto">
                <a:xfrm>
                  <a:off x="2043844" y="4016478"/>
                  <a:ext cx="1800000" cy="122903"/>
                </a:xfrm>
                <a:prstGeom prst="rect">
                  <a:avLst/>
                </a:prstGeom>
                <a:noFill/>
              </p:spPr>
            </p:pic>
            <p:pic>
              <p:nvPicPr>
                <p:cNvPr id="132" name="Picture 28" descr="http://w.csie.org/~tzhuan/projects/stereo_edit/mm2010/figs/slideshow/histogram/1_340_p_l.png"/>
                <p:cNvPicPr>
                  <a:picLocks noChangeArrowheads="1"/>
                </p:cNvPicPr>
                <p:nvPr/>
              </p:nvPicPr>
              <p:blipFill>
                <a:blip r:embed="rId18"/>
                <a:srcRect l="-380000" r="-380000"/>
                <a:stretch>
                  <a:fillRect/>
                </a:stretch>
              </p:blipFill>
              <p:spPr bwMode="auto">
                <a:xfrm>
                  <a:off x="952849" y="3859160"/>
                  <a:ext cx="1800000" cy="206479"/>
                </a:xfrm>
                <a:prstGeom prst="rect">
                  <a:avLst/>
                </a:prstGeom>
                <a:noFill/>
              </p:spPr>
            </p:pic>
          </p:grpSp>
        </p:grpSp>
        <p:cxnSp>
          <p:nvCxnSpPr>
            <p:cNvPr id="121" name="直線接點 120"/>
            <p:cNvCxnSpPr/>
            <p:nvPr/>
          </p:nvCxnSpPr>
          <p:spPr>
            <a:xfrm rot="5400000">
              <a:off x="124844" y="5202570"/>
              <a:ext cx="36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2" name="直線接點 121"/>
            <p:cNvCxnSpPr/>
            <p:nvPr/>
          </p:nvCxnSpPr>
          <p:spPr>
            <a:xfrm rot="5400000">
              <a:off x="8953776" y="5202570"/>
              <a:ext cx="36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153" name="矩形 152"/>
          <p:cNvSpPr/>
          <p:nvPr/>
        </p:nvSpPr>
        <p:spPr>
          <a:xfrm>
            <a:off x="1304364" y="2080187"/>
            <a:ext cx="7682102" cy="2423089"/>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2" name="群組 141"/>
          <p:cNvGrpSpPr/>
          <p:nvPr/>
        </p:nvGrpSpPr>
        <p:grpSpPr>
          <a:xfrm>
            <a:off x="2147744" y="2080187"/>
            <a:ext cx="6413065" cy="2232248"/>
            <a:chOff x="2147744" y="2080187"/>
            <a:chExt cx="6413065" cy="2232248"/>
          </a:xfrm>
        </p:grpSpPr>
        <p:graphicFrame>
          <p:nvGraphicFramePr>
            <p:cNvPr id="144" name="Object 7"/>
            <p:cNvGraphicFramePr>
              <a:graphicFrameLocks noChangeAspect="1"/>
            </p:cNvGraphicFramePr>
            <p:nvPr>
              <p:extLst>
                <p:ext uri="{D42A27DB-BD31-4B8C-83A1-F6EECF244321}">
                  <p14:modId xmlns:p14="http://schemas.microsoft.com/office/powerpoint/2010/main" xmlns="" val="4122243442"/>
                </p:ext>
              </p:extLst>
            </p:nvPr>
          </p:nvGraphicFramePr>
          <p:xfrm>
            <a:off x="2147744" y="3016291"/>
            <a:ext cx="954574" cy="830064"/>
          </p:xfrm>
          <a:graphic>
            <a:graphicData uri="http://schemas.openxmlformats.org/presentationml/2006/ole">
              <p:oleObj spid="_x0000_s1240" name="Equation" r:id="rId21" imgW="291973" imgH="253890" progId="">
                <p:embed/>
              </p:oleObj>
            </a:graphicData>
          </a:graphic>
        </p:graphicFrame>
        <p:sp>
          <p:nvSpPr>
            <p:cNvPr id="146" name="Rectangle 157"/>
            <p:cNvSpPr/>
            <p:nvPr/>
          </p:nvSpPr>
          <p:spPr>
            <a:xfrm>
              <a:off x="2874052" y="2502504"/>
              <a:ext cx="60331" cy="18099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7" name="Rectangle 158"/>
            <p:cNvSpPr/>
            <p:nvPr/>
          </p:nvSpPr>
          <p:spPr>
            <a:xfrm>
              <a:off x="8198823" y="2502504"/>
              <a:ext cx="60331" cy="18099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8" name="TextBox 159"/>
            <p:cNvSpPr txBox="1"/>
            <p:nvPr/>
          </p:nvSpPr>
          <p:spPr>
            <a:xfrm>
              <a:off x="8138492" y="2080187"/>
              <a:ext cx="422317" cy="438374"/>
            </a:xfrm>
            <a:prstGeom prst="rect">
              <a:avLst/>
            </a:prstGeom>
            <a:noFill/>
          </p:spPr>
          <p:txBody>
            <a:bodyPr wrap="square" rtlCol="0">
              <a:spAutoFit/>
            </a:bodyPr>
            <a:lstStyle/>
            <a:p>
              <a:pPr algn="ctr"/>
              <a:r>
                <a:rPr lang="en-US" altLang="zh-TW" sz="2800" dirty="0" smtClean="0">
                  <a:latin typeface="Gill Sans MT" pitchFamily="34" charset="0"/>
                  <a:cs typeface="Times New Roman" pitchFamily="18" charset="0"/>
                </a:rPr>
                <a:t>2</a:t>
              </a:r>
              <a:endParaRPr lang="zh-TW" altLang="en-US" sz="2800" dirty="0">
                <a:latin typeface="Gill Sans MT" pitchFamily="34" charset="0"/>
                <a:cs typeface="Times New Roman" pitchFamily="18" charset="0"/>
              </a:endParaRPr>
            </a:p>
          </p:txBody>
        </p:sp>
        <p:sp>
          <p:nvSpPr>
            <p:cNvPr id="141" name="橢圓 140"/>
            <p:cNvSpPr/>
            <p:nvPr/>
          </p:nvSpPr>
          <p:spPr>
            <a:xfrm>
              <a:off x="5486200" y="3275606"/>
              <a:ext cx="216000"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9" name="矩形 158"/>
          <p:cNvSpPr/>
          <p:nvPr/>
        </p:nvSpPr>
        <p:spPr>
          <a:xfrm>
            <a:off x="1297626" y="2924856"/>
            <a:ext cx="7682102" cy="93706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9" name="群組 148"/>
          <p:cNvGrpSpPr/>
          <p:nvPr/>
        </p:nvGrpSpPr>
        <p:grpSpPr>
          <a:xfrm>
            <a:off x="3092205" y="2276872"/>
            <a:ext cx="2160000" cy="1933746"/>
            <a:chOff x="3092205" y="2276872"/>
            <a:chExt cx="2160000" cy="1933746"/>
          </a:xfrm>
        </p:grpSpPr>
        <p:pic>
          <p:nvPicPr>
            <p:cNvPr id="1026" name="Picture 2" descr="http://c.csie.org/~tzhuan/tmp/slideshow/reorder/disparity-512.png"/>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3092205" y="2590618"/>
              <a:ext cx="2160000" cy="1620000"/>
            </a:xfrm>
            <a:prstGeom prst="rect">
              <a:avLst/>
            </a:prstGeom>
            <a:noFill/>
            <a:extLst>
              <a:ext uri="{909E8E84-426E-40DD-AFC4-6F175D3DCCD1}">
                <a14:hiddenFill xmlns:a14="http://schemas.microsoft.com/office/drawing/2010/main" xmlns="">
                  <a:solidFill>
                    <a:srgbClr val="FFFFFF"/>
                  </a:solidFill>
                </a14:hiddenFill>
              </a:ext>
            </a:extLst>
          </p:spPr>
        </p:pic>
        <p:sp>
          <p:nvSpPr>
            <p:cNvPr id="143" name="矩形 142"/>
            <p:cNvSpPr/>
            <p:nvPr/>
          </p:nvSpPr>
          <p:spPr>
            <a:xfrm>
              <a:off x="3275856" y="2276872"/>
              <a:ext cx="1812642" cy="42235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dirty="0" smtClean="0"/>
                <a:t>Disparity map</a:t>
              </a:r>
              <a:endParaRPr lang="zh-TW" altLang="en-US" sz="2000" dirty="0"/>
            </a:p>
          </p:txBody>
        </p:sp>
      </p:grpSp>
      <p:grpSp>
        <p:nvGrpSpPr>
          <p:cNvPr id="150" name="群組 149"/>
          <p:cNvGrpSpPr/>
          <p:nvPr/>
        </p:nvGrpSpPr>
        <p:grpSpPr>
          <a:xfrm>
            <a:off x="5903535" y="2276872"/>
            <a:ext cx="2160000" cy="1933746"/>
            <a:chOff x="5903535" y="2276872"/>
            <a:chExt cx="2160000" cy="1933746"/>
          </a:xfrm>
        </p:grpSpPr>
        <p:pic>
          <p:nvPicPr>
            <p:cNvPr id="1028" name="Picture 4" descr="http://c.csie.org/~tzhuan/tmp/slideshow/reorder/roi-512.png"/>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5903535" y="2590618"/>
              <a:ext cx="2160000" cy="1620000"/>
            </a:xfrm>
            <a:prstGeom prst="rect">
              <a:avLst/>
            </a:prstGeom>
            <a:noFill/>
            <a:extLst>
              <a:ext uri="{909E8E84-426E-40DD-AFC4-6F175D3DCCD1}">
                <a14:hiddenFill xmlns:a14="http://schemas.microsoft.com/office/drawing/2010/main" xmlns="">
                  <a:solidFill>
                    <a:srgbClr val="FFFFFF"/>
                  </a:solidFill>
                </a14:hiddenFill>
              </a:ext>
            </a:extLst>
          </p:spPr>
        </p:pic>
        <p:sp>
          <p:nvSpPr>
            <p:cNvPr id="152" name="矩形 151"/>
            <p:cNvSpPr/>
            <p:nvPr/>
          </p:nvSpPr>
          <p:spPr>
            <a:xfrm>
              <a:off x="6069837" y="2276872"/>
              <a:ext cx="1812642" cy="42235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dirty="0" smtClean="0"/>
                <a:t>ROI map</a:t>
              </a:r>
              <a:endParaRPr lang="zh-TW" altLang="en-US" sz="2000" dirty="0"/>
            </a:p>
          </p:txBody>
        </p:sp>
      </p:grpSp>
      <p:sp>
        <p:nvSpPr>
          <p:cNvPr id="156" name="燕尾形向右箭號 155"/>
          <p:cNvSpPr/>
          <p:nvPr/>
        </p:nvSpPr>
        <p:spPr>
          <a:xfrm rot="13336641" flipV="1">
            <a:off x="606297" y="2103656"/>
            <a:ext cx="1856922" cy="657572"/>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vert="horz" rtlCol="0" anchor="ctr"/>
          <a:lstStyle/>
          <a:p>
            <a:pPr algn="ctr"/>
            <a:r>
              <a:rPr lang="en-US" altLang="zh-TW" sz="2000" dirty="0" smtClean="0">
                <a:solidFill>
                  <a:schemeClr val="tx1"/>
                </a:solidFill>
                <a:latin typeface="Gill Sans MT" pitchFamily="34" charset="0"/>
              </a:rPr>
              <a:t>Normalized</a:t>
            </a:r>
            <a:endParaRPr lang="zh-TW" altLang="en-US" sz="2000" dirty="0">
              <a:solidFill>
                <a:schemeClr val="tx1"/>
              </a:solidFill>
              <a:latin typeface="Gill Sans MT" pitchFamily="34" charset="0"/>
            </a:endParaRPr>
          </a:p>
        </p:txBody>
      </p:sp>
      <p:sp>
        <p:nvSpPr>
          <p:cNvPr id="157" name="橢圓 156"/>
          <p:cNvSpPr/>
          <p:nvPr/>
        </p:nvSpPr>
        <p:spPr>
          <a:xfrm>
            <a:off x="684138" y="1636990"/>
            <a:ext cx="71438" cy="7143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0" name="燕尾形向右箭號 159"/>
          <p:cNvSpPr/>
          <p:nvPr/>
        </p:nvSpPr>
        <p:spPr>
          <a:xfrm rot="20695342" flipH="1">
            <a:off x="1018080" y="3591350"/>
            <a:ext cx="1856922" cy="657572"/>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dirty="0" smtClean="0">
                <a:solidFill>
                  <a:schemeClr val="tx1"/>
                </a:solidFill>
                <a:latin typeface="Gill Sans MT" pitchFamily="34" charset="0"/>
              </a:rPr>
              <a:t>Histogram</a:t>
            </a:r>
            <a:endParaRPr lang="zh-TW" altLang="en-US" sz="2000" dirty="0">
              <a:solidFill>
                <a:schemeClr val="tx1"/>
              </a:solidFill>
              <a:latin typeface="Gill Sans MT" pitchFamily="34" charset="0"/>
            </a:endParaRPr>
          </a:p>
        </p:txBody>
      </p:sp>
      <p:pic>
        <p:nvPicPr>
          <p:cNvPr id="161" name="Picture 18" descr="http://w.csie.org/~tzhuan/projects/stereo_edit/mm2010/figs/slideshow/histogram/1_11_p_l.png"/>
          <p:cNvPicPr>
            <a:picLocks noChangeArrowheads="1"/>
          </p:cNvPicPr>
          <p:nvPr/>
        </p:nvPicPr>
        <p:blipFill>
          <a:blip r:embed="rId13"/>
          <a:srcRect l="-380000" r="-380000"/>
          <a:stretch>
            <a:fillRect/>
          </a:stretch>
        </p:blipFill>
        <p:spPr bwMode="auto">
          <a:xfrm>
            <a:off x="-153856" y="4179458"/>
            <a:ext cx="1800000" cy="116686"/>
          </a:xfrm>
          <a:prstGeom prst="rect">
            <a:avLst/>
          </a:prstGeom>
          <a:noFill/>
        </p:spPr>
      </p:pic>
    </p:spTree>
    <p:extLst>
      <p:ext uri="{BB962C8B-B14F-4D97-AF65-F5344CB8AC3E}">
        <p14:creationId xmlns:p14="http://schemas.microsoft.com/office/powerpoint/2010/main" xmlns="" val="200716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5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fade">
                                      <p:cBhvr>
                                        <p:cTn id="12" dur="500"/>
                                        <p:tgtEl>
                                          <p:spTgt spid="1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
                                        </p:tgtEl>
                                        <p:attrNameLst>
                                          <p:attrName>style.visibility</p:attrName>
                                        </p:attrNameLst>
                                      </p:cBhvr>
                                      <p:to>
                                        <p:strVal val="visible"/>
                                      </p:to>
                                    </p:set>
                                    <p:animEffect transition="in" filter="fade">
                                      <p:cBhvr>
                                        <p:cTn id="22" dur="500"/>
                                        <p:tgtEl>
                                          <p:spTgt spid="14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
                                        </p:tgtEl>
                                        <p:attrNameLst>
                                          <p:attrName>style.visibility</p:attrName>
                                        </p:attrNameLst>
                                      </p:cBhvr>
                                      <p:to>
                                        <p:strVal val="visible"/>
                                      </p:to>
                                    </p:set>
                                    <p:animEffect transition="in" filter="fade">
                                      <p:cBhvr>
                                        <p:cTn id="25" dur="500"/>
                                        <p:tgtEl>
                                          <p:spTgt spid="156"/>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5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xit" presetSubtype="0" fill="hold" grpId="1" nodeType="withEffect">
                                  <p:stCondLst>
                                    <p:cond delay="0"/>
                                  </p:stCondLst>
                                  <p:childTnLst>
                                    <p:animEffect transition="out" filter="fade">
                                      <p:cBhvr>
                                        <p:cTn id="36" dur="500"/>
                                        <p:tgtEl>
                                          <p:spTgt spid="153"/>
                                        </p:tgtEl>
                                      </p:cBhvr>
                                    </p:animEffect>
                                    <p:set>
                                      <p:cBhvr>
                                        <p:cTn id="37" dur="1" fill="hold">
                                          <p:stCondLst>
                                            <p:cond delay="499"/>
                                          </p:stCondLst>
                                        </p:cTn>
                                        <p:tgtEl>
                                          <p:spTgt spid="15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49"/>
                                        </p:tgtEl>
                                      </p:cBhvr>
                                    </p:animEffect>
                                    <p:set>
                                      <p:cBhvr>
                                        <p:cTn id="40" dur="1" fill="hold">
                                          <p:stCondLst>
                                            <p:cond delay="499"/>
                                          </p:stCondLst>
                                        </p:cTn>
                                        <p:tgtEl>
                                          <p:spTgt spid="149"/>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50"/>
                                        </p:tgtEl>
                                      </p:cBhvr>
                                    </p:animEffect>
                                    <p:set>
                                      <p:cBhvr>
                                        <p:cTn id="43" dur="1" fill="hold">
                                          <p:stCondLst>
                                            <p:cond delay="499"/>
                                          </p:stCondLst>
                                        </p:cTn>
                                        <p:tgtEl>
                                          <p:spTgt spid="15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42"/>
                                        </p:tgtEl>
                                      </p:cBhvr>
                                    </p:animEffect>
                                    <p:set>
                                      <p:cBhvr>
                                        <p:cTn id="46" dur="1" fill="hold">
                                          <p:stCondLst>
                                            <p:cond delay="499"/>
                                          </p:stCondLst>
                                        </p:cTn>
                                        <p:tgtEl>
                                          <p:spTgt spid="14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56"/>
                                        </p:tgtEl>
                                      </p:cBhvr>
                                    </p:animEffect>
                                    <p:set>
                                      <p:cBhvr>
                                        <p:cTn id="49" dur="1" fill="hold">
                                          <p:stCondLst>
                                            <p:cond delay="499"/>
                                          </p:stCondLst>
                                        </p:cTn>
                                        <p:tgtEl>
                                          <p:spTgt spid="15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fade">
                                      <p:cBhvr>
                                        <p:cTn id="54" dur="500"/>
                                        <p:tgtEl>
                                          <p:spTgt spid="73"/>
                                        </p:tgtEl>
                                      </p:cBhvr>
                                    </p:animEffect>
                                  </p:childTnLst>
                                </p:cTn>
                              </p:par>
                              <p:par>
                                <p:cTn id="55" presetID="10"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9"/>
                                        </p:tgtEl>
                                        <p:attrNameLst>
                                          <p:attrName>style.visibility</p:attrName>
                                        </p:attrNameLst>
                                      </p:cBhvr>
                                      <p:to>
                                        <p:strVal val="visible"/>
                                      </p:to>
                                    </p:set>
                                    <p:animEffect transition="in" filter="fade">
                                      <p:cBhvr>
                                        <p:cTn id="62" dur="500"/>
                                        <p:tgtEl>
                                          <p:spTgt spid="159"/>
                                        </p:tgtEl>
                                      </p:cBhvr>
                                    </p:animEffect>
                                  </p:childTnLst>
                                </p:cTn>
                              </p:par>
                              <p:par>
                                <p:cTn id="63" presetID="10" presetClass="entr" presetSubtype="0" fill="hold" nodeType="withEffect">
                                  <p:stCondLst>
                                    <p:cond delay="0"/>
                                  </p:stCondLst>
                                  <p:childTnLst>
                                    <p:set>
                                      <p:cBhvr>
                                        <p:cTn id="64" dur="1" fill="hold">
                                          <p:stCondLst>
                                            <p:cond delay="0"/>
                                          </p:stCondLst>
                                        </p:cTn>
                                        <p:tgtEl>
                                          <p:spTgt spid="149"/>
                                        </p:tgtEl>
                                        <p:attrNameLst>
                                          <p:attrName>style.visibility</p:attrName>
                                        </p:attrNameLst>
                                      </p:cBhvr>
                                      <p:to>
                                        <p:strVal val="visible"/>
                                      </p:to>
                                    </p:set>
                                    <p:animEffect transition="in" filter="fade">
                                      <p:cBhvr>
                                        <p:cTn id="65" dur="500"/>
                                        <p:tgtEl>
                                          <p:spTgt spid="14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60"/>
                                        </p:tgtEl>
                                        <p:attrNameLst>
                                          <p:attrName>style.visibility</p:attrName>
                                        </p:attrNameLst>
                                      </p:cBhvr>
                                      <p:to>
                                        <p:strVal val="visible"/>
                                      </p:to>
                                    </p:set>
                                    <p:animEffect transition="in" filter="fade">
                                      <p:cBhvr>
                                        <p:cTn id="70" dur="500"/>
                                        <p:tgtEl>
                                          <p:spTgt spid="160"/>
                                        </p:tgtEl>
                                      </p:cBhvr>
                                    </p:animEffect>
                                  </p:childTnLst>
                                </p:cTn>
                              </p:par>
                              <p:par>
                                <p:cTn id="71" presetID="10" presetClass="entr" presetSubtype="0" fill="hold" nodeType="withEffect">
                                  <p:stCondLst>
                                    <p:cond delay="0"/>
                                  </p:stCondLst>
                                  <p:childTnLst>
                                    <p:set>
                                      <p:cBhvr>
                                        <p:cTn id="72" dur="1" fill="hold">
                                          <p:stCondLst>
                                            <p:cond delay="0"/>
                                          </p:stCondLst>
                                        </p:cTn>
                                        <p:tgtEl>
                                          <p:spTgt spid="161"/>
                                        </p:tgtEl>
                                        <p:attrNameLst>
                                          <p:attrName>style.visibility</p:attrName>
                                        </p:attrNameLst>
                                      </p:cBhvr>
                                      <p:to>
                                        <p:strVal val="visible"/>
                                      </p:to>
                                    </p:set>
                                    <p:animEffect transition="in" filter="fade">
                                      <p:cBhvr>
                                        <p:cTn id="73" dur="500"/>
                                        <p:tgtEl>
                                          <p:spTgt spid="161"/>
                                        </p:tgtEl>
                                      </p:cBhvr>
                                    </p:animEffect>
                                  </p:childTnLst>
                                </p:cTn>
                              </p:par>
                              <p:par>
                                <p:cTn id="74" presetID="10" presetClass="entr" presetSubtype="0" fill="hold" nodeType="withEffect">
                                  <p:stCondLst>
                                    <p:cond delay="0"/>
                                  </p:stCondLst>
                                  <p:childTnLst>
                                    <p:set>
                                      <p:cBhvr>
                                        <p:cTn id="75" dur="1" fill="hold">
                                          <p:stCondLst>
                                            <p:cond delay="0"/>
                                          </p:stCondLst>
                                        </p:cTn>
                                        <p:tgtEl>
                                          <p:spTgt spid="162"/>
                                        </p:tgtEl>
                                        <p:attrNameLst>
                                          <p:attrName>style.visibility</p:attrName>
                                        </p:attrNameLst>
                                      </p:cBhvr>
                                      <p:to>
                                        <p:strVal val="visible"/>
                                      </p:to>
                                    </p:set>
                                    <p:animEffect transition="in" filter="fade">
                                      <p:cBhvr>
                                        <p:cTn id="76" dur="500"/>
                                        <p:tgtEl>
                                          <p:spTgt spid="16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97"/>
                                        </p:tgtEl>
                                        <p:attrNameLst>
                                          <p:attrName>style.visibility</p:attrName>
                                        </p:attrNameLst>
                                      </p:cBhvr>
                                      <p:to>
                                        <p:strVal val="visible"/>
                                      </p:to>
                                    </p:set>
                                    <p:animEffect transition="in" filter="fade">
                                      <p:cBhvr>
                                        <p:cTn id="81" dur="500"/>
                                        <p:tgtEl>
                                          <p:spTgt spid="97"/>
                                        </p:tgtEl>
                                      </p:cBhvr>
                                    </p:animEffect>
                                  </p:childTnLst>
                                </p:cTn>
                              </p:par>
                              <p:par>
                                <p:cTn id="82" presetID="10" presetClass="exit" presetSubtype="0" fill="hold" nodeType="withEffect">
                                  <p:stCondLst>
                                    <p:cond delay="0"/>
                                  </p:stCondLst>
                                  <p:childTnLst>
                                    <p:animEffect transition="out" filter="fade">
                                      <p:cBhvr>
                                        <p:cTn id="83" dur="500"/>
                                        <p:tgtEl>
                                          <p:spTgt spid="149"/>
                                        </p:tgtEl>
                                      </p:cBhvr>
                                    </p:animEffect>
                                    <p:set>
                                      <p:cBhvr>
                                        <p:cTn id="84" dur="1" fill="hold">
                                          <p:stCondLst>
                                            <p:cond delay="499"/>
                                          </p:stCondLst>
                                        </p:cTn>
                                        <p:tgtEl>
                                          <p:spTgt spid="149"/>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60"/>
                                        </p:tgtEl>
                                      </p:cBhvr>
                                    </p:animEffect>
                                    <p:set>
                                      <p:cBhvr>
                                        <p:cTn id="87" dur="1" fill="hold">
                                          <p:stCondLst>
                                            <p:cond delay="499"/>
                                          </p:stCondLst>
                                        </p:cTn>
                                        <p:tgtEl>
                                          <p:spTgt spid="16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59"/>
                                        </p:tgtEl>
                                      </p:cBhvr>
                                    </p:animEffect>
                                    <p:set>
                                      <p:cBhvr>
                                        <p:cTn id="90" dur="1" fill="hold">
                                          <p:stCondLst>
                                            <p:cond delay="499"/>
                                          </p:stCondLst>
                                        </p:cTn>
                                        <p:tgtEl>
                                          <p:spTgt spid="15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85"/>
                                        </p:tgtEl>
                                        <p:attrNameLst>
                                          <p:attrName>style.visibility</p:attrName>
                                        </p:attrNameLst>
                                      </p:cBhvr>
                                      <p:to>
                                        <p:strVal val="visible"/>
                                      </p:to>
                                    </p:set>
                                    <p:animEffect transition="in" filter="fade">
                                      <p:cBhvr>
                                        <p:cTn id="95" dur="500"/>
                                        <p:tgtEl>
                                          <p:spTgt spid="85"/>
                                        </p:tgtEl>
                                      </p:cBhvr>
                                    </p:animEffect>
                                  </p:childTnLst>
                                </p:cTn>
                              </p:par>
                              <p:par>
                                <p:cTn id="96" presetID="10" presetClass="entr" presetSubtype="0" fill="hold" nodeType="withEffect">
                                  <p:stCondLst>
                                    <p:cond delay="0"/>
                                  </p:stCondLst>
                                  <p:childTnLst>
                                    <p:set>
                                      <p:cBhvr>
                                        <p:cTn id="97" dur="1" fill="hold">
                                          <p:stCondLst>
                                            <p:cond delay="0"/>
                                          </p:stCondLst>
                                        </p:cTn>
                                        <p:tgtEl>
                                          <p:spTgt spid="119"/>
                                        </p:tgtEl>
                                        <p:attrNameLst>
                                          <p:attrName>style.visibility</p:attrName>
                                        </p:attrNameLst>
                                      </p:cBhvr>
                                      <p:to>
                                        <p:strVal val="visible"/>
                                      </p:to>
                                    </p:set>
                                    <p:animEffect transition="in" filter="fade">
                                      <p:cBhvr>
                                        <p:cTn id="98"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53" grpId="1" animBg="1"/>
      <p:bldP spid="159" grpId="0" animBg="1"/>
      <p:bldP spid="159" grpId="1" animBg="1"/>
      <p:bldP spid="156" grpId="0" animBg="1"/>
      <p:bldP spid="156" grpId="1" animBg="1"/>
      <p:bldP spid="157" grpId="0" animBg="1"/>
      <p:bldP spid="160" grpId="0" animBg="1"/>
      <p:bldP spid="160"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Active depth </a:t>
            </a:r>
            <a:r>
              <a:rPr lang="en-US" altLang="zh-TW" dirty="0" smtClean="0"/>
              <a:t>cuts</a:t>
            </a:r>
            <a:endParaRPr lang="zh-TW" altLang="en-US" dirty="0"/>
          </a:p>
        </p:txBody>
      </p:sp>
      <p:sp>
        <p:nvSpPr>
          <p:cNvPr id="3" name="內容版面配置區 2"/>
          <p:cNvSpPr>
            <a:spLocks noGrp="1"/>
          </p:cNvSpPr>
          <p:nvPr>
            <p:ph idx="1"/>
          </p:nvPr>
        </p:nvSpPr>
        <p:spPr/>
        <p:txBody>
          <a:bodyPr/>
          <a:lstStyle/>
          <a:p>
            <a:r>
              <a:rPr lang="en-US" altLang="zh-TW" dirty="0" smtClean="0"/>
              <a:t>Depth shift: translate two images horizontally to change the depth brackets.</a:t>
            </a:r>
            <a:endParaRPr lang="zh-TW" altLang="en-US" dirty="0"/>
          </a:p>
        </p:txBody>
      </p:sp>
      <p:sp>
        <p:nvSpPr>
          <p:cNvPr id="5" name="燕尾形向右箭號 4"/>
          <p:cNvSpPr/>
          <p:nvPr/>
        </p:nvSpPr>
        <p:spPr>
          <a:xfrm>
            <a:off x="4390011" y="2132856"/>
            <a:ext cx="3960443" cy="1485910"/>
          </a:xfrm>
          <a:prstGeom prst="notchedRightArrow">
            <a:avLst/>
          </a:prstGeom>
          <a:solidFill>
            <a:srgbClr val="92D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3200" dirty="0" smtClean="0">
                <a:solidFill>
                  <a:schemeClr val="tx1"/>
                </a:solidFill>
                <a:latin typeface="Gill Sans MT" pitchFamily="34" charset="0"/>
              </a:rPr>
              <a:t>Photo 2</a:t>
            </a:r>
            <a:endParaRPr lang="zh-TW" altLang="en-US" sz="3200" dirty="0">
              <a:solidFill>
                <a:schemeClr val="tx1"/>
              </a:solidFill>
              <a:latin typeface="Gill Sans MT" pitchFamily="34" charset="0"/>
            </a:endParaRPr>
          </a:p>
        </p:txBody>
      </p:sp>
      <p:sp>
        <p:nvSpPr>
          <p:cNvPr id="9" name="燕尾形向右箭號 8"/>
          <p:cNvSpPr/>
          <p:nvPr/>
        </p:nvSpPr>
        <p:spPr>
          <a:xfrm>
            <a:off x="683568" y="2132856"/>
            <a:ext cx="3960443" cy="1485910"/>
          </a:xfrm>
          <a:prstGeom prst="notchedRightArrow">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3200" dirty="0" smtClean="0">
                <a:solidFill>
                  <a:schemeClr val="tx1"/>
                </a:solidFill>
                <a:latin typeface="Gill Sans MT" pitchFamily="34" charset="0"/>
              </a:rPr>
              <a:t>Photo 1</a:t>
            </a:r>
            <a:endParaRPr lang="zh-TW" altLang="en-US" sz="3200" dirty="0">
              <a:solidFill>
                <a:schemeClr val="tx1"/>
              </a:solidFill>
              <a:latin typeface="Gill Sans MT" pitchFamily="34" charset="0"/>
            </a:endParaRPr>
          </a:p>
        </p:txBody>
      </p:sp>
      <p:grpSp>
        <p:nvGrpSpPr>
          <p:cNvPr id="13" name="群組 12"/>
          <p:cNvGrpSpPr/>
          <p:nvPr/>
        </p:nvGrpSpPr>
        <p:grpSpPr>
          <a:xfrm>
            <a:off x="1132820" y="4428401"/>
            <a:ext cx="5815444" cy="584775"/>
            <a:chOff x="916796" y="4161577"/>
            <a:chExt cx="5815444" cy="584775"/>
          </a:xfrm>
        </p:grpSpPr>
        <p:cxnSp>
          <p:nvCxnSpPr>
            <p:cNvPr id="11" name="直線接點 10"/>
            <p:cNvCxnSpPr/>
            <p:nvPr/>
          </p:nvCxnSpPr>
          <p:spPr>
            <a:xfrm>
              <a:off x="2195736" y="4509120"/>
              <a:ext cx="4536504" cy="0"/>
            </a:xfrm>
            <a:prstGeom prst="line">
              <a:avLst/>
            </a:prstGeom>
            <a:ln w="1270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916796" y="4161577"/>
              <a:ext cx="1304973" cy="584775"/>
            </a:xfrm>
            <a:prstGeom prst="rect">
              <a:avLst/>
            </a:prstGeom>
            <a:noFill/>
          </p:spPr>
          <p:txBody>
            <a:bodyPr wrap="none" rtlCol="0">
              <a:spAutoFit/>
            </a:bodyPr>
            <a:lstStyle/>
            <a:p>
              <a:r>
                <a:rPr lang="en-US" altLang="zh-TW" sz="3200" dirty="0">
                  <a:latin typeface="Gill Sans MT" pitchFamily="34" charset="0"/>
                </a:rPr>
                <a:t>S</a:t>
              </a:r>
              <a:r>
                <a:rPr lang="en-US" altLang="zh-TW" sz="3200" dirty="0" smtClean="0">
                  <a:latin typeface="Gill Sans MT" pitchFamily="34" charset="0"/>
                </a:rPr>
                <a:t>creen</a:t>
              </a:r>
              <a:endParaRPr lang="zh-TW" altLang="en-US" sz="3200" dirty="0">
                <a:latin typeface="Gill Sans MT" pitchFamily="34" charset="0"/>
              </a:endParaRPr>
            </a:p>
          </p:txBody>
        </p:sp>
      </p:grpSp>
      <p:sp>
        <p:nvSpPr>
          <p:cNvPr id="14" name="矩形 13"/>
          <p:cNvSpPr/>
          <p:nvPr/>
        </p:nvSpPr>
        <p:spPr>
          <a:xfrm>
            <a:off x="4241456" y="3717280"/>
            <a:ext cx="720080" cy="1080120"/>
          </a:xfrm>
          <a:prstGeom prst="rect">
            <a:avLst/>
          </a:prstGeom>
          <a:solidFill>
            <a:schemeClr val="accent5">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dirty="0">
              <a:solidFill>
                <a:schemeClr val="tx1"/>
              </a:solidFill>
              <a:latin typeface="Gill Sans MT" pitchFamily="34" charset="0"/>
            </a:endParaRPr>
          </a:p>
        </p:txBody>
      </p:sp>
      <p:sp>
        <p:nvSpPr>
          <p:cNvPr id="15" name="矩形 14"/>
          <p:cNvSpPr/>
          <p:nvPr/>
        </p:nvSpPr>
        <p:spPr>
          <a:xfrm>
            <a:off x="4241456" y="4005064"/>
            <a:ext cx="720080" cy="1575792"/>
          </a:xfrm>
          <a:prstGeom prst="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dirty="0">
              <a:solidFill>
                <a:schemeClr val="tx1"/>
              </a:solidFill>
              <a:latin typeface="Gill Sans MT" pitchFamily="34" charset="0"/>
            </a:endParaRPr>
          </a:p>
        </p:txBody>
      </p:sp>
      <p:sp>
        <p:nvSpPr>
          <p:cNvPr id="16" name="橢圓 15"/>
          <p:cNvSpPr/>
          <p:nvPr/>
        </p:nvSpPr>
        <p:spPr>
          <a:xfrm>
            <a:off x="1052290" y="2515811"/>
            <a:ext cx="720000" cy="720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2411760" y="3717032"/>
            <a:ext cx="1620179" cy="1080120"/>
          </a:xfrm>
          <a:prstGeom prst="rect">
            <a:avLst/>
          </a:prstGeom>
          <a:solidFill>
            <a:schemeClr val="accent5">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smtClean="0">
                <a:solidFill>
                  <a:schemeClr val="tx1"/>
                </a:solidFill>
                <a:latin typeface="Gill Sans MT" pitchFamily="34" charset="0"/>
              </a:rPr>
              <a:t>Depth bracket</a:t>
            </a:r>
            <a:endParaRPr lang="zh-TW" altLang="en-US" sz="3200" dirty="0">
              <a:solidFill>
                <a:schemeClr val="tx1"/>
              </a:solidFill>
              <a:latin typeface="Gill Sans MT" pitchFamily="34" charset="0"/>
            </a:endParaRPr>
          </a:p>
        </p:txBody>
      </p:sp>
      <p:sp>
        <p:nvSpPr>
          <p:cNvPr id="18" name="矩形 17"/>
          <p:cNvSpPr/>
          <p:nvPr/>
        </p:nvSpPr>
        <p:spPr>
          <a:xfrm>
            <a:off x="5139840" y="4947820"/>
            <a:ext cx="1808424" cy="1575792"/>
          </a:xfrm>
          <a:prstGeom prst="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smtClean="0">
                <a:solidFill>
                  <a:schemeClr val="tx1"/>
                </a:solidFill>
                <a:latin typeface="Gill Sans MT" pitchFamily="34" charset="0"/>
              </a:rPr>
              <a:t>Depth bracket</a:t>
            </a:r>
            <a:endParaRPr lang="zh-TW" altLang="en-US" sz="3200" dirty="0">
              <a:solidFill>
                <a:schemeClr val="tx1"/>
              </a:solidFill>
              <a:latin typeface="Gill Sans MT" pitchFamily="34" charset="0"/>
            </a:endParaRPr>
          </a:p>
        </p:txBody>
      </p:sp>
      <p:sp>
        <p:nvSpPr>
          <p:cNvPr id="6" name="矩形圖說文字 5"/>
          <p:cNvSpPr/>
          <p:nvPr/>
        </p:nvSpPr>
        <p:spPr>
          <a:xfrm>
            <a:off x="5652120" y="3618766"/>
            <a:ext cx="2880320" cy="2402522"/>
          </a:xfrm>
          <a:prstGeom prst="wedgeRectCallout">
            <a:avLst>
              <a:gd name="adj1" fmla="val -64355"/>
              <a:gd name="adj2" fmla="val -1300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3200" dirty="0" smtClean="0">
                <a:latin typeface="Gill Sans MT" pitchFamily="34" charset="0"/>
              </a:rPr>
              <a:t>No effect,</a:t>
            </a:r>
          </a:p>
          <a:p>
            <a:pPr algn="ctr"/>
            <a:r>
              <a:rPr lang="en-US" altLang="zh-TW" sz="3200" dirty="0" smtClean="0">
                <a:latin typeface="Gill Sans MT" pitchFamily="34" charset="0"/>
              </a:rPr>
              <a:t>Fade-in/out,</a:t>
            </a:r>
          </a:p>
          <a:p>
            <a:pPr algn="ctr"/>
            <a:r>
              <a:rPr lang="en-US" altLang="zh-TW" sz="3200" dirty="0" smtClean="0">
                <a:latin typeface="Gill Sans MT" pitchFamily="34" charset="0"/>
              </a:rPr>
              <a:t>Blending,</a:t>
            </a:r>
          </a:p>
          <a:p>
            <a:pPr algn="ctr"/>
            <a:r>
              <a:rPr lang="en-US" altLang="zh-TW" sz="3200" dirty="0" smtClean="0">
                <a:latin typeface="Gill Sans MT" pitchFamily="34" charset="0"/>
              </a:rPr>
              <a:t>…</a:t>
            </a:r>
            <a:endParaRPr lang="zh-TW" altLang="en-US" sz="3200" dirty="0">
              <a:latin typeface="Gill Sans MT" pitchFamily="34" charset="0"/>
            </a:endParaRPr>
          </a:p>
        </p:txBody>
      </p:sp>
    </p:spTree>
    <p:extLst>
      <p:ext uri="{BB962C8B-B14F-4D97-AF65-F5344CB8AC3E}">
        <p14:creationId xmlns:p14="http://schemas.microsoft.com/office/powerpoint/2010/main" xmlns="" val="412216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7 -2.96296E-6 L 0.35347 -0.00324 " pathEditMode="relative" rAng="0" ptsTypes="AA">
                                      <p:cBhvr>
                                        <p:cTn id="6" dur="2000" fill="hold"/>
                                        <p:tgtEl>
                                          <p:spTgt spid="16"/>
                                        </p:tgtEl>
                                        <p:attrNameLst>
                                          <p:attrName>ppt_x</p:attrName>
                                          <p:attrName>ppt_y</p:attrName>
                                        </p:attrNameLst>
                                      </p:cBhvr>
                                      <p:rCtr x="17674" y="-162"/>
                                    </p:animMotion>
                                  </p:childTnLst>
                                </p:cTn>
                              </p:par>
                              <p:par>
                                <p:cTn id="7" presetID="42" presetClass="path" presetSubtype="0" accel="50000" decel="50000" fill="hold" grpId="0" nodeType="withEffect">
                                  <p:stCondLst>
                                    <p:cond delay="0"/>
                                  </p:stCondLst>
                                  <p:childTnLst>
                                    <p:animMotion origin="layout" path="M -2.5E-6 -3.33333E-6 L -2.5E-6 0.07871 " pathEditMode="relative" rAng="0" ptsTypes="AA">
                                      <p:cBhvr>
                                        <p:cTn id="8" dur="2000" fill="hold"/>
                                        <p:tgtEl>
                                          <p:spTgt spid="14"/>
                                        </p:tgtEl>
                                        <p:attrNameLst>
                                          <p:attrName>ppt_x</p:attrName>
                                          <p:attrName>ppt_y</p:attrName>
                                        </p:attrNameLst>
                                      </p:cBhvr>
                                      <p:rCtr x="0" y="3935"/>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2.5E-6 2.96296E-6 L -2.5E-6 0.13657 " pathEditMode="relative" rAng="0" ptsTypes="AA">
                                      <p:cBhvr>
                                        <p:cTn id="26" dur="2000" fill="hold"/>
                                        <p:tgtEl>
                                          <p:spTgt spid="15"/>
                                        </p:tgtEl>
                                        <p:attrNameLst>
                                          <p:attrName>ppt_x</p:attrName>
                                          <p:attrName>ppt_y</p:attrName>
                                        </p:attrNameLst>
                                      </p:cBhvr>
                                      <p:rCtr x="0" y="6829"/>
                                    </p:animMotion>
                                  </p:childTnLst>
                                </p:cTn>
                              </p:par>
                              <p:par>
                                <p:cTn id="27" presetID="42" presetClass="path" presetSubtype="0" accel="50000" decel="50000" fill="hold" grpId="1" nodeType="withEffect">
                                  <p:stCondLst>
                                    <p:cond delay="0"/>
                                  </p:stCondLst>
                                  <p:childTnLst>
                                    <p:animMotion origin="layout" path="M 0.35347 -0.00324 L 0.70799 -0.00324 " pathEditMode="relative" rAng="0" ptsTypes="AA">
                                      <p:cBhvr>
                                        <p:cTn id="28" dur="2000" fill="hold"/>
                                        <p:tgtEl>
                                          <p:spTgt spid="16"/>
                                        </p:tgtEl>
                                        <p:attrNameLst>
                                          <p:attrName>ppt_x</p:attrName>
                                          <p:attrName>ppt_y</p:attrName>
                                        </p:attrNameLst>
                                      </p:cBhvr>
                                      <p:rCtr x="177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6" grpId="0" animBg="1"/>
      <p:bldP spid="6"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User study</a:t>
            </a:r>
            <a:endParaRPr lang="zh-TW" altLang="en-US" dirty="0"/>
          </a:p>
        </p:txBody>
      </p:sp>
      <p:sp>
        <p:nvSpPr>
          <p:cNvPr id="3" name="內容版面配置區 2"/>
          <p:cNvSpPr>
            <a:spLocks noGrp="1"/>
          </p:cNvSpPr>
          <p:nvPr>
            <p:ph idx="1"/>
          </p:nvPr>
        </p:nvSpPr>
        <p:spPr/>
        <p:txBody>
          <a:bodyPr/>
          <a:lstStyle/>
          <a:p>
            <a:r>
              <a:rPr lang="en-US" altLang="zh-TW" dirty="0" smtClean="0"/>
              <a:t>15 subjects</a:t>
            </a:r>
          </a:p>
          <a:p>
            <a:r>
              <a:rPr lang="en-US" altLang="zh-TW" dirty="0" smtClean="0"/>
              <a:t>5 questions, 1-5 scores</a:t>
            </a:r>
          </a:p>
          <a:p>
            <a:r>
              <a:rPr lang="en-US" altLang="zh-TW" dirty="0" smtClean="0"/>
              <a:t>8 photos in the slideshow</a:t>
            </a:r>
          </a:p>
          <a:p>
            <a:r>
              <a:rPr lang="en-US" altLang="zh-TW" dirty="0" smtClean="0"/>
              <a:t>6 combinations</a:t>
            </a:r>
          </a:p>
          <a:p>
            <a:pPr marL="971550" lvl="1" indent="-514350">
              <a:buFont typeface="+mj-lt"/>
              <a:buAutoNum type="arabicPeriod"/>
            </a:pPr>
            <a:r>
              <a:rPr lang="en-US" altLang="zh-TW" dirty="0" smtClean="0"/>
              <a:t>No effect</a:t>
            </a:r>
          </a:p>
          <a:p>
            <a:pPr marL="971550" lvl="1" indent="-514350">
              <a:buFont typeface="+mj-lt"/>
              <a:buAutoNum type="arabicPeriod"/>
            </a:pPr>
            <a:r>
              <a:rPr lang="en-US" altLang="zh-TW" dirty="0" smtClean="0"/>
              <a:t>Blending</a:t>
            </a:r>
          </a:p>
          <a:p>
            <a:pPr marL="971550" lvl="1" indent="-514350">
              <a:buFont typeface="+mj-lt"/>
              <a:buAutoNum type="arabicPeriod"/>
            </a:pPr>
            <a:r>
              <a:rPr lang="en-US" altLang="zh-TW" dirty="0" smtClean="0"/>
              <a:t>Fade-in/fade-out</a:t>
            </a:r>
          </a:p>
          <a:p>
            <a:pPr marL="971550" lvl="1" indent="-514350">
              <a:buFont typeface="+mj-lt"/>
              <a:buAutoNum type="arabicPeriod"/>
            </a:pPr>
            <a:r>
              <a:rPr lang="en-US" altLang="zh-TW" dirty="0" smtClean="0"/>
              <a:t>Depth shift</a:t>
            </a:r>
          </a:p>
          <a:p>
            <a:pPr marL="971550" lvl="1" indent="-514350">
              <a:buFont typeface="+mj-lt"/>
              <a:buAutoNum type="arabicPeriod"/>
            </a:pPr>
            <a:r>
              <a:rPr lang="en-US" altLang="zh-TW" dirty="0" smtClean="0"/>
              <a:t>Depth shift + blending</a:t>
            </a:r>
          </a:p>
          <a:p>
            <a:pPr marL="971550" lvl="1" indent="-514350">
              <a:buFont typeface="+mj-lt"/>
              <a:buAutoNum type="arabicPeriod"/>
            </a:pPr>
            <a:r>
              <a:rPr lang="en-US" altLang="zh-TW" dirty="0" smtClean="0"/>
              <a:t>Depth shift + fade-in/fade-out</a:t>
            </a:r>
          </a:p>
          <a:p>
            <a:pPr lvl="1"/>
            <a:endParaRPr lang="zh-TW" altLang="en-US" dirty="0"/>
          </a:p>
        </p:txBody>
      </p:sp>
    </p:spTree>
    <p:extLst>
      <p:ext uri="{BB962C8B-B14F-4D97-AF65-F5344CB8AC3E}">
        <p14:creationId xmlns:p14="http://schemas.microsoft.com/office/powerpoint/2010/main" xmlns="" val="28661881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Questions</a:t>
            </a:r>
            <a:endParaRPr lang="zh-TW" altLang="en-US" dirty="0"/>
          </a:p>
        </p:txBody>
      </p:sp>
      <p:sp>
        <p:nvSpPr>
          <p:cNvPr id="4" name="內容版面配置區 3"/>
          <p:cNvSpPr>
            <a:spLocks noGrp="1"/>
          </p:cNvSpPr>
          <p:nvPr>
            <p:ph idx="1"/>
          </p:nvPr>
        </p:nvSpPr>
        <p:spPr/>
        <p:txBody>
          <a:bodyPr>
            <a:normAutofit/>
          </a:bodyPr>
          <a:lstStyle/>
          <a:p>
            <a:pPr marL="514350" indent="-514350">
              <a:buFont typeface="+mj-lt"/>
              <a:buAutoNum type="arabicPeriod"/>
            </a:pPr>
            <a:r>
              <a:rPr lang="en-US" altLang="zh-TW" i="1" dirty="0" smtClean="0"/>
              <a:t>Smoothness</a:t>
            </a:r>
            <a:r>
              <a:rPr lang="en-US" altLang="zh-TW" dirty="0" smtClean="0"/>
              <a:t>. </a:t>
            </a:r>
            <a:r>
              <a:rPr lang="en-US" altLang="zh-TW" sz="2600" dirty="0" smtClean="0"/>
              <a:t>What do you think about the smoothness of photo transitions?</a:t>
            </a:r>
          </a:p>
          <a:p>
            <a:pPr marL="514350" indent="-514350">
              <a:buFont typeface="+mj-lt"/>
              <a:buAutoNum type="arabicPeriod"/>
            </a:pPr>
            <a:r>
              <a:rPr lang="en-US" altLang="zh-TW" i="1" dirty="0" smtClean="0"/>
              <a:t>Depth continuity</a:t>
            </a:r>
            <a:r>
              <a:rPr lang="en-US" altLang="zh-TW" dirty="0" smtClean="0"/>
              <a:t>. </a:t>
            </a:r>
            <a:r>
              <a:rPr lang="en-US" altLang="zh-TW" sz="2600" dirty="0" smtClean="0"/>
              <a:t>What do you think about the smoothness of the depth (disparity) variation on the display of each photo?</a:t>
            </a:r>
          </a:p>
          <a:p>
            <a:pPr marL="514350" indent="-514350">
              <a:buFont typeface="+mj-lt"/>
              <a:buAutoNum type="arabicPeriod"/>
            </a:pPr>
            <a:r>
              <a:rPr lang="en-US" altLang="zh-TW" i="1" dirty="0" smtClean="0"/>
              <a:t>Stereoscopic effect</a:t>
            </a:r>
            <a:r>
              <a:rPr lang="en-US" altLang="zh-TW" dirty="0" smtClean="0"/>
              <a:t>. </a:t>
            </a:r>
            <a:r>
              <a:rPr lang="en-US" altLang="zh-TW" sz="2600" dirty="0" smtClean="0"/>
              <a:t>What do you think about the comfort and stereoscopic effect of the slideshow?</a:t>
            </a:r>
          </a:p>
          <a:p>
            <a:pPr marL="514350" indent="-514350">
              <a:buFont typeface="+mj-lt"/>
              <a:buAutoNum type="arabicPeriod"/>
            </a:pPr>
            <a:r>
              <a:rPr lang="en-US" altLang="zh-TW" i="1" dirty="0" smtClean="0"/>
              <a:t>Experience</a:t>
            </a:r>
            <a:r>
              <a:rPr lang="en-US" altLang="zh-TW" dirty="0" smtClean="0"/>
              <a:t>. </a:t>
            </a:r>
            <a:r>
              <a:rPr lang="en-US" altLang="zh-TW" sz="2400" dirty="0" smtClean="0"/>
              <a:t>To what extent does the transition effect help you experience the trip?</a:t>
            </a:r>
          </a:p>
          <a:p>
            <a:pPr marL="514350" indent="-514350">
              <a:buFont typeface="+mj-lt"/>
              <a:buAutoNum type="arabicPeriod"/>
            </a:pPr>
            <a:r>
              <a:rPr lang="en-US" altLang="zh-TW" i="1" dirty="0" smtClean="0"/>
              <a:t>Acceptance</a:t>
            </a:r>
            <a:r>
              <a:rPr lang="en-US" altLang="zh-TW" dirty="0" smtClean="0"/>
              <a:t>. </a:t>
            </a:r>
            <a:r>
              <a:rPr lang="en-US" altLang="zh-TW" sz="2400" dirty="0" smtClean="0"/>
              <a:t>How much are you willing to adopt the transition effect?</a:t>
            </a:r>
            <a:endParaRPr lang="zh-TW" altLang="en-US" sz="2400" dirty="0"/>
          </a:p>
        </p:txBody>
      </p:sp>
    </p:spTree>
    <p:extLst>
      <p:ext uri="{BB962C8B-B14F-4D97-AF65-F5344CB8AC3E}">
        <p14:creationId xmlns:p14="http://schemas.microsoft.com/office/powerpoint/2010/main" xmlns="" val="31488072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p:txBody>
          <a:bodyPr/>
          <a:lstStyle/>
          <a:p>
            <a:r>
              <a:rPr lang="en-US" altLang="zh-TW" dirty="0" smtClean="0"/>
              <a:t>Results of the user study</a:t>
            </a:r>
            <a:endParaRPr lang="zh-TW" altLang="en-US" dirty="0" smtClean="0"/>
          </a:p>
        </p:txBody>
      </p:sp>
      <p:pic>
        <p:nvPicPr>
          <p:cNvPr id="44035"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250825" y="1341438"/>
            <a:ext cx="8637588" cy="4391025"/>
          </a:xfrm>
          <a:noFill/>
        </p:spPr>
      </p:pic>
    </p:spTree>
    <p:extLst>
      <p:ext uri="{BB962C8B-B14F-4D97-AF65-F5344CB8AC3E}">
        <p14:creationId xmlns:p14="http://schemas.microsoft.com/office/powerpoint/2010/main" xmlns="" val="41469030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Shallow depth-of-field effects</a:t>
            </a:r>
            <a:endParaRPr lang="zh-TW" altLang="en-US" dirty="0"/>
          </a:p>
        </p:txBody>
      </p:sp>
      <p:sp>
        <p:nvSpPr>
          <p:cNvPr id="3" name="內容版面配置區 2"/>
          <p:cNvSpPr>
            <a:spLocks noGrp="1"/>
          </p:cNvSpPr>
          <p:nvPr>
            <p:ph idx="1"/>
          </p:nvPr>
        </p:nvSpPr>
        <p:spPr/>
        <p:txBody>
          <a:bodyPr/>
          <a:lstStyle/>
          <a:p>
            <a:r>
              <a:rPr lang="en-US" altLang="zh-TW" dirty="0" smtClean="0"/>
              <a:t>Blur image according to the depth</a:t>
            </a:r>
            <a:endParaRPr lang="zh-TW" altLang="en-US" dirty="0"/>
          </a:p>
        </p:txBody>
      </p:sp>
      <p:pic>
        <p:nvPicPr>
          <p:cNvPr id="5122" name="Picture 2" descr="http://c.csie.org/~tzhuan/tmp/slideshow/868/sr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2200016"/>
            <a:ext cx="4140000" cy="31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c.csie.org/~tzhuan/tmp/slideshow/868/disparity.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01618" y="2200016"/>
            <a:ext cx="4140000" cy="3105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矩形 7"/>
          <p:cNvSpPr/>
          <p:nvPr/>
        </p:nvSpPr>
        <p:spPr>
          <a:xfrm>
            <a:off x="5765297" y="1988840"/>
            <a:ext cx="1812642" cy="42235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dirty="0" smtClean="0"/>
              <a:t>Disparity map</a:t>
            </a:r>
            <a:endParaRPr lang="zh-TW" altLang="en-US" sz="2000" dirty="0"/>
          </a:p>
        </p:txBody>
      </p:sp>
      <p:sp>
        <p:nvSpPr>
          <p:cNvPr id="4" name="直線圖說文字 1 3"/>
          <p:cNvSpPr/>
          <p:nvPr/>
        </p:nvSpPr>
        <p:spPr>
          <a:xfrm>
            <a:off x="7812360" y="3789040"/>
            <a:ext cx="785242" cy="576064"/>
          </a:xfrm>
          <a:prstGeom prst="borderCallout1">
            <a:avLst>
              <a:gd name="adj1" fmla="val -27547"/>
              <a:gd name="adj2" fmla="val 17544"/>
              <a:gd name="adj3" fmla="val -121337"/>
              <a:gd name="adj4" fmla="val -30246"/>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2000" dirty="0" smtClean="0">
                <a:latin typeface="Gill Sans MT" pitchFamily="34" charset="0"/>
              </a:rPr>
              <a:t>Near</a:t>
            </a:r>
            <a:endParaRPr lang="zh-TW" altLang="en-US" sz="2000" dirty="0">
              <a:latin typeface="Gill Sans MT" pitchFamily="34" charset="0"/>
            </a:endParaRPr>
          </a:p>
        </p:txBody>
      </p:sp>
      <p:sp>
        <p:nvSpPr>
          <p:cNvPr id="10" name="直線圖說文字 1 9"/>
          <p:cNvSpPr/>
          <p:nvPr/>
        </p:nvSpPr>
        <p:spPr>
          <a:xfrm>
            <a:off x="4623942" y="4728952"/>
            <a:ext cx="785242" cy="576064"/>
          </a:xfrm>
          <a:prstGeom prst="borderCallout1">
            <a:avLst>
              <a:gd name="adj1" fmla="val -18728"/>
              <a:gd name="adj2" fmla="val 51508"/>
              <a:gd name="adj3" fmla="val -110314"/>
              <a:gd name="adj4" fmla="val 71646"/>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2000" dirty="0" smtClean="0">
                <a:latin typeface="Gill Sans MT" pitchFamily="34" charset="0"/>
              </a:rPr>
              <a:t>Far</a:t>
            </a:r>
            <a:endParaRPr lang="zh-TW" altLang="en-US" sz="2000" dirty="0">
              <a:latin typeface="Gill Sans MT" pitchFamily="34" charset="0"/>
            </a:endParaRPr>
          </a:p>
        </p:txBody>
      </p:sp>
    </p:spTree>
    <p:extLst>
      <p:ext uri="{BB962C8B-B14F-4D97-AF65-F5344CB8AC3E}">
        <p14:creationId xmlns:p14="http://schemas.microsoft.com/office/powerpoint/2010/main" xmlns="" val="17120590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Shallow depth-of-field effects</a:t>
            </a:r>
            <a:endParaRPr lang="zh-TW" altLang="en-US" dirty="0"/>
          </a:p>
        </p:txBody>
      </p:sp>
      <p:sp>
        <p:nvSpPr>
          <p:cNvPr id="3" name="內容版面配置區 2"/>
          <p:cNvSpPr>
            <a:spLocks noGrp="1"/>
          </p:cNvSpPr>
          <p:nvPr>
            <p:ph idx="1"/>
          </p:nvPr>
        </p:nvSpPr>
        <p:spPr/>
        <p:txBody>
          <a:bodyPr/>
          <a:lstStyle/>
          <a:p>
            <a:r>
              <a:rPr lang="en-US" altLang="zh-TW" dirty="0" smtClean="0"/>
              <a:t>Blur image according to the depth</a:t>
            </a:r>
            <a:endParaRPr lang="zh-TW" altLang="en-US" dirty="0"/>
          </a:p>
        </p:txBody>
      </p:sp>
      <p:pic>
        <p:nvPicPr>
          <p:cNvPr id="5122" name="Picture 2" descr="http://c.csie.org/~tzhuan/tmp/slideshow/868/sr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2200016"/>
            <a:ext cx="4140000" cy="31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c.csie.org/~tzhuan/tmp/slideshow/868/disparity.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01618" y="2200016"/>
            <a:ext cx="4140000" cy="3105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矩形 7"/>
          <p:cNvSpPr/>
          <p:nvPr/>
        </p:nvSpPr>
        <p:spPr>
          <a:xfrm>
            <a:off x="5765297" y="1988840"/>
            <a:ext cx="1812642" cy="42235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000" dirty="0" smtClean="0"/>
              <a:t>Disparity map</a:t>
            </a:r>
            <a:endParaRPr lang="zh-TW" altLang="en-US" sz="2000" dirty="0"/>
          </a:p>
        </p:txBody>
      </p:sp>
      <p:sp>
        <p:nvSpPr>
          <p:cNvPr id="11" name="直線圖說文字 1 10"/>
          <p:cNvSpPr/>
          <p:nvPr/>
        </p:nvSpPr>
        <p:spPr>
          <a:xfrm>
            <a:off x="6134044" y="5419288"/>
            <a:ext cx="2887789" cy="576064"/>
          </a:xfrm>
          <a:prstGeom prst="borderCallout1">
            <a:avLst>
              <a:gd name="adj1" fmla="val 6845"/>
              <a:gd name="adj2" fmla="val 68735"/>
              <a:gd name="adj3" fmla="val -380600"/>
              <a:gd name="adj4" fmla="val 61053"/>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TW" sz="3200" dirty="0" smtClean="0">
                <a:latin typeface="Gill Sans MT" pitchFamily="34" charset="0"/>
              </a:rPr>
              <a:t>Focused depth</a:t>
            </a:r>
            <a:endParaRPr lang="zh-TW" altLang="en-US" sz="3200" dirty="0">
              <a:latin typeface="Gill Sans MT" pitchFamily="34" charset="0"/>
            </a:endParaRPr>
          </a:p>
        </p:txBody>
      </p:sp>
      <p:sp>
        <p:nvSpPr>
          <p:cNvPr id="6" name="橢圓 5"/>
          <p:cNvSpPr>
            <a:spLocks/>
          </p:cNvSpPr>
          <p:nvPr/>
        </p:nvSpPr>
        <p:spPr>
          <a:xfrm>
            <a:off x="7380312" y="3068960"/>
            <a:ext cx="360000" cy="360000"/>
          </a:xfrm>
          <a:prstGeom prst="ellipse">
            <a:avLst/>
          </a:prstGeom>
          <a:gradFill flip="none" rotWithShape="1">
            <a:gsLst>
              <a:gs pos="0">
                <a:schemeClr val="bg1"/>
              </a:gs>
              <a:gs pos="50000">
                <a:schemeClr val="tx1">
                  <a:lumMod val="75000"/>
                  <a:lumOff val="25000"/>
                </a:schemeClr>
              </a:gs>
              <a:gs pos="100000">
                <a:schemeClr val="tx1">
                  <a:lumMod val="95000"/>
                  <a:lumOff val="5000"/>
                </a:scheme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a:spLocks/>
          </p:cNvSpPr>
          <p:nvPr/>
        </p:nvSpPr>
        <p:spPr>
          <a:xfrm>
            <a:off x="4932040" y="3428960"/>
            <a:ext cx="1057988" cy="1057988"/>
          </a:xfrm>
          <a:prstGeom prst="ellipse">
            <a:avLst/>
          </a:prstGeom>
          <a:gradFill flip="none" rotWithShape="1">
            <a:gsLst>
              <a:gs pos="0">
                <a:schemeClr val="bg1"/>
              </a:gs>
              <a:gs pos="50000">
                <a:schemeClr val="tx1">
                  <a:lumMod val="75000"/>
                  <a:lumOff val="25000"/>
                </a:schemeClr>
              </a:gs>
              <a:gs pos="100000">
                <a:schemeClr val="tx1">
                  <a:lumMod val="95000"/>
                  <a:lumOff val="5000"/>
                </a:scheme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77588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Media </a:t>
            </a:r>
            <a:r>
              <a:rPr lang="en-US" altLang="zh-TW" dirty="0"/>
              <a:t>life </a:t>
            </a:r>
            <a:r>
              <a:rPr lang="en-US" altLang="zh-TW" dirty="0" smtClean="0"/>
              <a:t>cycle</a:t>
            </a:r>
            <a:endParaRPr lang="zh-TW" altLang="en-US" dirty="0"/>
          </a:p>
        </p:txBody>
      </p:sp>
      <p:graphicFrame>
        <p:nvGraphicFramePr>
          <p:cNvPr id="4" name="內容版面配置區 3"/>
          <p:cNvGraphicFramePr>
            <a:graphicFrameLocks/>
          </p:cNvGraphicFramePr>
          <p:nvPr>
            <p:extLst>
              <p:ext uri="{D42A27DB-BD31-4B8C-83A1-F6EECF244321}">
                <p14:modId xmlns:p14="http://schemas.microsoft.com/office/powerpoint/2010/main" xmlns="" val="2127109490"/>
              </p:ext>
            </p:extLst>
          </p:nvPr>
        </p:nvGraphicFramePr>
        <p:xfrm>
          <a:off x="179512" y="2348880"/>
          <a:ext cx="8640960" cy="4151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http://www.dirtcheapcameras.com.au/images/Sony_HandyCam_HDR-TD10E_sm.jpg"/>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323528" y="4869160"/>
            <a:ext cx="1152128" cy="864096"/>
          </a:xfrm>
          <a:prstGeom prst="rect">
            <a:avLst/>
          </a:prstGeom>
          <a:noFill/>
        </p:spPr>
      </p:pic>
      <p:pic>
        <p:nvPicPr>
          <p:cNvPr id="8" name="Picture 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7668344" y="5013176"/>
            <a:ext cx="1151846" cy="930560"/>
          </a:xfrm>
          <a:prstGeom prst="rect">
            <a:avLst/>
          </a:prstGeom>
          <a:noFill/>
          <a:ln w="9525">
            <a:noFill/>
            <a:miter lim="800000"/>
            <a:headEnd/>
            <a:tailEnd/>
          </a:ln>
        </p:spPr>
      </p:pic>
      <p:graphicFrame>
        <p:nvGraphicFramePr>
          <p:cNvPr id="10" name="內容版面配置區 9"/>
          <p:cNvGraphicFramePr>
            <a:graphicFrameLocks noGrp="1"/>
          </p:cNvGraphicFramePr>
          <p:nvPr>
            <p:ph idx="1"/>
            <p:extLst>
              <p:ext uri="{D42A27DB-BD31-4B8C-83A1-F6EECF244321}">
                <p14:modId xmlns:p14="http://schemas.microsoft.com/office/powerpoint/2010/main" xmlns="" val="1642830337"/>
              </p:ext>
            </p:extLst>
          </p:nvPr>
        </p:nvGraphicFramePr>
        <p:xfrm>
          <a:off x="2484050" y="1232148"/>
          <a:ext cx="4104174" cy="191021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xmlns="" val="23298824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Shallow depth-of-field effects</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8194" name="Picture 2" descr="http://c.csie.org/~tzhuan/tmp/slideshow/831/1_868_p_min.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646" b="4484"/>
          <a:stretch/>
        </p:blipFill>
        <p:spPr bwMode="auto">
          <a:xfrm>
            <a:off x="972000" y="1027101"/>
            <a:ext cx="7200000" cy="52467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82520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Shallow depth-of-field effects</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7170" name="Picture 2" descr="http://c.csie.org/~tzhuan/tmp/slideshow/831/1_868_p_max.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4706"/>
          <a:stretch/>
        </p:blipFill>
        <p:spPr bwMode="auto">
          <a:xfrm>
            <a:off x="972000" y="1115249"/>
            <a:ext cx="7200000" cy="51458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255455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Shallow depth-of-field effects</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8194" name="Picture 2" descr="http://www.csie.ntu.edu.tw/~tzhuan/projects/stereo_edit/mm2010/figs/slideshow/blur/1_831_p_mi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2000" y="1116000"/>
            <a:ext cx="7168896" cy="53766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120475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Shallow depth-of-field effects</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3074" name="Picture 2" descr="http://www.csie.ntu.edu.tw/~tzhuan/projects/stereo_edit/mm2010/figs/slideshow/blur/1_831_p_max.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2000" y="1116000"/>
            <a:ext cx="7168896" cy="53766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255455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Summary</a:t>
            </a:r>
            <a:endParaRPr lang="zh-TW" altLang="en-US" dirty="0"/>
          </a:p>
        </p:txBody>
      </p:sp>
      <p:sp>
        <p:nvSpPr>
          <p:cNvPr id="3" name="內容版面配置區 2"/>
          <p:cNvSpPr>
            <a:spLocks noGrp="1"/>
          </p:cNvSpPr>
          <p:nvPr>
            <p:ph idx="1"/>
          </p:nvPr>
        </p:nvSpPr>
        <p:spPr>
          <a:xfrm>
            <a:off x="457200" y="1071546"/>
            <a:ext cx="8686800" cy="5500726"/>
          </a:xfrm>
        </p:spPr>
        <p:txBody>
          <a:bodyPr/>
          <a:lstStyle/>
          <a:p>
            <a:r>
              <a:rPr lang="en-US" altLang="zh-TW" dirty="0"/>
              <a:t>The order for displaying slides</a:t>
            </a:r>
          </a:p>
          <a:p>
            <a:pPr lvl="1"/>
            <a:r>
              <a:rPr lang="en-US" altLang="zh-TW" dirty="0" smtClean="0"/>
              <a:t>If allowed, reorder the photo sequence (</a:t>
            </a:r>
            <a:r>
              <a:rPr lang="en-US" altLang="zh-TW" b="1" dirty="0" smtClean="0">
                <a:solidFill>
                  <a:srgbClr val="FF0000"/>
                </a:solidFill>
              </a:rPr>
              <a:t>Principle 2</a:t>
            </a:r>
            <a:r>
              <a:rPr lang="en-US" altLang="zh-TW" dirty="0" smtClean="0"/>
              <a:t>).</a:t>
            </a:r>
          </a:p>
          <a:p>
            <a:r>
              <a:rPr lang="en-US" altLang="zh-TW" dirty="0"/>
              <a:t>Inter-photo effects</a:t>
            </a:r>
          </a:p>
          <a:p>
            <a:pPr lvl="1"/>
            <a:r>
              <a:rPr lang="en-US" altLang="zh-TW" dirty="0"/>
              <a:t>If there is a large depth jump, use active depth cuts and fade-in/fade-out </a:t>
            </a:r>
            <a:r>
              <a:rPr lang="en-US" altLang="zh-TW" dirty="0" smtClean="0"/>
              <a:t>effect (</a:t>
            </a:r>
            <a:r>
              <a:rPr lang="en-US" altLang="zh-TW" b="1" dirty="0" smtClean="0">
                <a:solidFill>
                  <a:srgbClr val="FF0000"/>
                </a:solidFill>
              </a:rPr>
              <a:t>Principle 2, 3</a:t>
            </a:r>
            <a:r>
              <a:rPr lang="en-US" altLang="zh-TW" dirty="0" smtClean="0"/>
              <a:t>).</a:t>
            </a:r>
          </a:p>
          <a:p>
            <a:r>
              <a:rPr lang="en-US" altLang="zh-TW" dirty="0" smtClean="0"/>
              <a:t>Intra-photo effects</a:t>
            </a:r>
          </a:p>
          <a:p>
            <a:pPr lvl="1"/>
            <a:r>
              <a:rPr lang="en-US" altLang="zh-TW" dirty="0" smtClean="0"/>
              <a:t>If the depth bracket of the image is excessive, apply shallow depth-of-field blur filtering (</a:t>
            </a:r>
            <a:r>
              <a:rPr lang="en-US" altLang="zh-TW" b="1" dirty="0" smtClean="0">
                <a:solidFill>
                  <a:srgbClr val="FF0000"/>
                </a:solidFill>
              </a:rPr>
              <a:t>Principle 4</a:t>
            </a:r>
            <a:r>
              <a:rPr lang="en-US" altLang="zh-TW" dirty="0" smtClean="0"/>
              <a:t>).</a:t>
            </a:r>
          </a:p>
        </p:txBody>
      </p:sp>
    </p:spTree>
    <p:extLst>
      <p:ext uri="{BB962C8B-B14F-4D97-AF65-F5344CB8AC3E}">
        <p14:creationId xmlns:p14="http://schemas.microsoft.com/office/powerpoint/2010/main" xmlns="" val="13255455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Video</a:t>
            </a:r>
            <a:endParaRPr lang="zh-TW" altLang="en-US" dirty="0"/>
          </a:p>
        </p:txBody>
      </p:sp>
      <p:pic>
        <p:nvPicPr>
          <p:cNvPr id="7" name="slideshow-ds-fio.wmv">
            <a:hlinkClick r:id="" action="ppaction://media"/>
          </p:cNvPr>
          <p:cNvPicPr>
            <a:picLocks noGrp="1" noChangeAspect="1"/>
          </p:cNvPicPr>
          <p:nvPr>
            <p:ph idx="1"/>
            <a:videoFile r:link="rId1"/>
            <p:extLst>
              <p:ext uri="{DAA4B4D4-6D71-4841-9C94-3DE7FCFB9230}">
                <p14:media xmlns:p14="http://schemas.microsoft.com/office/powerpoint/2010/main" xmlns="" r:embed="rId4"/>
              </p:ext>
            </p:extLst>
          </p:nvPr>
        </p:nvPicPr>
        <p:blipFill rotWithShape="1">
          <a:blip r:embed="rId5" cstate="print"/>
          <a:srcRect l="12414" t="17188" r="12779" b="16562"/>
          <a:stretch/>
        </p:blipFill>
        <p:spPr>
          <a:xfrm>
            <a:off x="431178" y="1066182"/>
            <a:ext cx="8281645" cy="5500800"/>
          </a:xfrm>
        </p:spPr>
      </p:pic>
    </p:spTree>
    <p:extLst>
      <p:ext uri="{BB962C8B-B14F-4D97-AF65-F5344CB8AC3E}">
        <p14:creationId xmlns:p14="http://schemas.microsoft.com/office/powerpoint/2010/main" xmlns="" val="1325545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I</a:t>
            </a:r>
            <a:r>
              <a:rPr lang="en-US" dirty="0" smtClean="0"/>
              <a:t>ntroduce the principles for stereoscopic cinematography.</a:t>
            </a:r>
          </a:p>
          <a:p>
            <a:r>
              <a:rPr lang="en-US" dirty="0" smtClean="0"/>
              <a:t>Two applications, stabilization and slideshow, show that these principles are </a:t>
            </a:r>
            <a:r>
              <a:rPr lang="en-US" smtClean="0"/>
              <a:t>essential for stereoscopic </a:t>
            </a:r>
            <a:r>
              <a:rPr lang="en-US" dirty="0" smtClean="0"/>
              <a:t>media processing.</a:t>
            </a:r>
          </a:p>
        </p:txBody>
      </p:sp>
    </p:spTree>
    <p:extLst>
      <p:ext uri="{BB962C8B-B14F-4D97-AF65-F5344CB8AC3E}">
        <p14:creationId xmlns:p14="http://schemas.microsoft.com/office/powerpoint/2010/main" xmlns="" val="21459132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Thanks for your attention</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xmlns="" val="3424251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3D authoring tools</a:t>
            </a:r>
            <a:endParaRPr lang="zh-TW" altLang="en-US" dirty="0"/>
          </a:p>
        </p:txBody>
      </p:sp>
      <p:sp>
        <p:nvSpPr>
          <p:cNvPr id="3" name="內容版面配置區 2"/>
          <p:cNvSpPr>
            <a:spLocks noGrp="1"/>
          </p:cNvSpPr>
          <p:nvPr>
            <p:ph idx="1"/>
          </p:nvPr>
        </p:nvSpPr>
        <p:spPr/>
        <p:txBody>
          <a:bodyPr/>
          <a:lstStyle/>
          <a:p>
            <a:r>
              <a:rPr lang="en-US" altLang="zh-TW" dirty="0" smtClean="0"/>
              <a:t>Little progress has been made on the software side for the consumer 3D media processing.</a:t>
            </a:r>
          </a:p>
          <a:p>
            <a:r>
              <a:rPr lang="en-US" altLang="zh-TW" dirty="0" smtClean="0"/>
              <a:t>Many operations that are not important to professionals but essential for consumers.</a:t>
            </a:r>
          </a:p>
          <a:p>
            <a:pPr lvl="1"/>
            <a:endParaRPr lang="zh-TW" altLang="en-US" dirty="0"/>
          </a:p>
        </p:txBody>
      </p:sp>
      <p:pic>
        <p:nvPicPr>
          <p:cNvPr id="4" name="Picture 3"/>
          <p:cNvPicPr>
            <a:picLocks noChangeAspect="1"/>
          </p:cNvPicPr>
          <p:nvPr/>
        </p:nvPicPr>
        <p:blipFill>
          <a:blip r:embed="rId3" cstate="print">
            <a:clrChange>
              <a:clrFrom>
                <a:srgbClr val="FFFFFF"/>
              </a:clrFrom>
              <a:clrTo>
                <a:srgbClr val="FFFFFF">
                  <a:alpha val="0"/>
                </a:srgbClr>
              </a:clrTo>
            </a:clrChange>
          </a:blip>
          <a:stretch>
            <a:fillRect/>
          </a:stretch>
        </p:blipFill>
        <p:spPr>
          <a:xfrm>
            <a:off x="755576" y="3068960"/>
            <a:ext cx="3960440" cy="2880321"/>
          </a:xfrm>
          <a:prstGeom prst="rect">
            <a:avLst/>
          </a:prstGeom>
        </p:spPr>
      </p:pic>
      <p:pic>
        <p:nvPicPr>
          <p:cNvPr id="5" name="Picture 4"/>
          <p:cNvPicPr>
            <a:picLocks noChangeAspect="1"/>
          </p:cNvPicPr>
          <p:nvPr/>
        </p:nvPicPr>
        <p:blipFill>
          <a:blip r:embed="rId4" cstate="print"/>
          <a:stretch>
            <a:fillRect/>
          </a:stretch>
        </p:blipFill>
        <p:spPr>
          <a:xfrm>
            <a:off x="5004048" y="3389233"/>
            <a:ext cx="3672408" cy="2481115"/>
          </a:xfrm>
          <a:prstGeom prst="rect">
            <a:avLst/>
          </a:prstGeom>
        </p:spPr>
      </p:pic>
    </p:spTree>
    <p:extLst>
      <p:ext uri="{BB962C8B-B14F-4D97-AF65-F5344CB8AC3E}">
        <p14:creationId xmlns:p14="http://schemas.microsoft.com/office/powerpoint/2010/main" xmlns="" val="32972861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3D authoring tools</a:t>
            </a:r>
            <a:endParaRPr lang="en-US" dirty="0"/>
          </a:p>
        </p:txBody>
      </p:sp>
      <p:pic>
        <p:nvPicPr>
          <p:cNvPr id="4" name="Picture 3" descr="Screen shot 2011-11-07 at 3.59.25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7071" y="3064604"/>
            <a:ext cx="5026062" cy="2740660"/>
          </a:xfrm>
          <a:prstGeom prst="rect">
            <a:avLst/>
          </a:prstGeom>
        </p:spPr>
      </p:pic>
      <p:pic>
        <p:nvPicPr>
          <p:cNvPr id="1026" name="Picture 2" descr="http://2.bp.blogspot.com/-mwCeUg3LaGI/TeKCLlhOE2I/AAAAAAAAAIY/m31kA6ncEt4/s1600/CameraDolly.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64088" y="1960037"/>
            <a:ext cx="3384376" cy="469300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文字方塊 4"/>
          <p:cNvSpPr txBox="1"/>
          <p:nvPr/>
        </p:nvSpPr>
        <p:spPr>
          <a:xfrm>
            <a:off x="1331640" y="2348880"/>
            <a:ext cx="1991251" cy="584775"/>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altLang="zh-TW" sz="3200" dirty="0" smtClean="0">
                <a:latin typeface="Trebuchet MS" pitchFamily="34" charset="0"/>
              </a:rPr>
              <a:t>Consumer</a:t>
            </a:r>
            <a:endParaRPr lang="zh-TW" altLang="en-US" sz="3200" dirty="0">
              <a:latin typeface="Trebuchet MS" pitchFamily="34" charset="0"/>
            </a:endParaRPr>
          </a:p>
        </p:txBody>
      </p:sp>
      <p:sp>
        <p:nvSpPr>
          <p:cNvPr id="6" name="文字方塊 5"/>
          <p:cNvSpPr txBox="1"/>
          <p:nvPr/>
        </p:nvSpPr>
        <p:spPr>
          <a:xfrm>
            <a:off x="5788414" y="1268760"/>
            <a:ext cx="2383986" cy="584775"/>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altLang="zh-TW" sz="3200" dirty="0" smtClean="0">
                <a:latin typeface="Trebuchet MS" pitchFamily="34" charset="0"/>
              </a:rPr>
              <a:t>Professional</a:t>
            </a:r>
            <a:endParaRPr lang="zh-TW" altLang="en-US" sz="3200" dirty="0">
              <a:latin typeface="Trebuchet MS" pitchFamily="34" charset="0"/>
            </a:endParaRPr>
          </a:p>
        </p:txBody>
      </p:sp>
      <p:sp>
        <p:nvSpPr>
          <p:cNvPr id="7" name="文字方塊 6"/>
          <p:cNvSpPr txBox="1"/>
          <p:nvPr/>
        </p:nvSpPr>
        <p:spPr>
          <a:xfrm>
            <a:off x="4447103" y="3573016"/>
            <a:ext cx="1069524" cy="830997"/>
          </a:xfrm>
          <a:prstGeom prst="rect">
            <a:avLst/>
          </a:prstGeom>
          <a:noFill/>
        </p:spPr>
        <p:txBody>
          <a:bodyPr wrap="none" rtlCol="0">
            <a:spAutoFit/>
          </a:bodyPr>
          <a:lstStyle/>
          <a:p>
            <a:r>
              <a:rPr lang="en-US" altLang="zh-TW" sz="4800" dirty="0" smtClean="0">
                <a:latin typeface="Trebuchet MS" pitchFamily="34" charset="0"/>
              </a:rPr>
              <a:t>VS.</a:t>
            </a:r>
            <a:endParaRPr lang="zh-TW" altLang="en-US" sz="4800" dirty="0">
              <a:latin typeface="Trebuchet MS" pitchFamily="34" charset="0"/>
            </a:endParaRPr>
          </a:p>
        </p:txBody>
      </p:sp>
    </p:spTree>
    <p:extLst>
      <p:ext uri="{BB962C8B-B14F-4D97-AF65-F5344CB8AC3E}">
        <p14:creationId xmlns:p14="http://schemas.microsoft.com/office/powerpoint/2010/main" xmlns="" val="4194501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Books of 3D cinematography</a:t>
            </a:r>
          </a:p>
        </p:txBody>
      </p:sp>
      <p:sp>
        <p:nvSpPr>
          <p:cNvPr id="3" name="Content Placeholder 2"/>
          <p:cNvSpPr>
            <a:spLocks noGrp="1"/>
          </p:cNvSpPr>
          <p:nvPr>
            <p:ph idx="1"/>
          </p:nvPr>
        </p:nvSpPr>
        <p:spPr/>
        <p:txBody>
          <a:bodyPr/>
          <a:lstStyle/>
          <a:p>
            <a:endParaRPr lang="en-US" dirty="0"/>
          </a:p>
        </p:txBody>
      </p:sp>
      <p:grpSp>
        <p:nvGrpSpPr>
          <p:cNvPr id="4" name="群組 3"/>
          <p:cNvGrpSpPr>
            <a:grpSpLocks noChangeAspect="1"/>
          </p:cNvGrpSpPr>
          <p:nvPr/>
        </p:nvGrpSpPr>
        <p:grpSpPr>
          <a:xfrm>
            <a:off x="251520" y="1400004"/>
            <a:ext cx="8640960" cy="4117228"/>
            <a:chOff x="354908" y="2492895"/>
            <a:chExt cx="8427416" cy="3587675"/>
          </a:xfrm>
        </p:grpSpPr>
        <p:pic>
          <p:nvPicPr>
            <p:cNvPr id="2054" name="Picture 6" descr="http://www.archiviostereoscopicoitaliano.it/bibliografia_eng/STEREOSCOPICBIBLIOGRAPHYeditedbyAntonelloSatta/foundationofthestereoscopiccinemaastudyindepth.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00812" y="2492895"/>
              <a:ext cx="3587674" cy="358767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cstate="print"/>
            <a:stretch>
              <a:fillRect/>
            </a:stretch>
          </p:blipFill>
          <p:spPr>
            <a:xfrm>
              <a:off x="5940152" y="2492896"/>
              <a:ext cx="2842172" cy="3587674"/>
            </a:xfrm>
            <a:prstGeom prst="rect">
              <a:avLst/>
            </a:prstGeom>
          </p:spPr>
        </p:pic>
        <p:pic>
          <p:nvPicPr>
            <p:cNvPr id="2050" name="Picture 2" descr="http://img4.picload.org/image/ccogrd/51rfsfufgsl.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4908" y="2492896"/>
              <a:ext cx="2863382" cy="358767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340529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4405</TotalTime>
  <Words>4616</Words>
  <Application>Microsoft Office PowerPoint</Application>
  <PresentationFormat>如螢幕大小 (4:3)</PresentationFormat>
  <Paragraphs>445</Paragraphs>
  <Slides>67</Slides>
  <Notes>66</Notes>
  <HiddenSlides>0</HiddenSlides>
  <MMClips>6</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67</vt:i4>
      </vt:variant>
    </vt:vector>
  </HeadingPairs>
  <TitlesOfParts>
    <vt:vector size="69" baseType="lpstr">
      <vt:lpstr>Office 佈景主題</vt:lpstr>
      <vt:lpstr>Equation</vt:lpstr>
      <vt:lpstr>3D Cinematography Principles and Their Applications to Stereoscopic Media Processing</vt:lpstr>
      <vt:lpstr>3D is hot today</vt:lpstr>
      <vt:lpstr>3D display devices</vt:lpstr>
      <vt:lpstr>3D capturing devices</vt:lpstr>
      <vt:lpstr>Media life cycle</vt:lpstr>
      <vt:lpstr>Media life cycle</vt:lpstr>
      <vt:lpstr>3D authoring tools</vt:lpstr>
      <vt:lpstr>3D authoring tools</vt:lpstr>
      <vt:lpstr>Books of 3D cinematography</vt:lpstr>
      <vt:lpstr>Binocular disparity</vt:lpstr>
      <vt:lpstr>Binocular disparity</vt:lpstr>
      <vt:lpstr>Binocular disparity</vt:lpstr>
      <vt:lpstr>Accommodation and vergence</vt:lpstr>
      <vt:lpstr>3D cinematography principles</vt:lpstr>
      <vt:lpstr>1. Maintain coordination between views</vt:lpstr>
      <vt:lpstr>2. Have a continuous depth chart</vt:lpstr>
      <vt:lpstr>2. Have a continuous depth chart</vt:lpstr>
      <vt:lpstr>3. Place rest areas between strong 3D shots</vt:lpstr>
      <vt:lpstr>4.  Shallow DoF for excessive depth brackets</vt:lpstr>
      <vt:lpstr>4.  Shallow DoF for excessive depth brackets</vt:lpstr>
      <vt:lpstr>5. Be careful about the stereoscopic window</vt:lpstr>
      <vt:lpstr>Guidelines for the principles</vt:lpstr>
      <vt:lpstr>Guidelines for the principles</vt:lpstr>
      <vt:lpstr>Guidelines for the principles</vt:lpstr>
      <vt:lpstr>Guidelines for the principles</vt:lpstr>
      <vt:lpstr>Guidelines for the principles</vt:lpstr>
      <vt:lpstr>Application 1: Stereoscopic video stabilization</vt:lpstr>
      <vt:lpstr>Jittered video</vt:lpstr>
      <vt:lpstr>Video stabilization</vt:lpstr>
      <vt:lpstr>Key idea</vt:lpstr>
      <vt:lpstr>Key idea</vt:lpstr>
      <vt:lpstr>Approach</vt:lpstr>
      <vt:lpstr>Robust feature trajectories</vt:lpstr>
      <vt:lpstr>Stabilization by optimization</vt:lpstr>
      <vt:lpstr>Amateur stereoscopic video</vt:lpstr>
      <vt:lpstr>Stereoscopic video stabilization</vt:lpstr>
      <vt:lpstr>Robust feature trajectories</vt:lpstr>
      <vt:lpstr>Joint optimization</vt:lpstr>
      <vt:lpstr>Joint optimization: feature trajectory</vt:lpstr>
      <vt:lpstr>Joint optimization: stereoscopic constraint</vt:lpstr>
      <vt:lpstr>Input</vt:lpstr>
      <vt:lpstr>Naïve solution</vt:lpstr>
      <vt:lpstr>Our result</vt:lpstr>
      <vt:lpstr>Comparisons</vt:lpstr>
      <vt:lpstr>User study</vt:lpstr>
      <vt:lpstr>Questions</vt:lpstr>
      <vt:lpstr>Results of user study</vt:lpstr>
      <vt:lpstr>Application 2: Stereoscopic photo slideshow</vt:lpstr>
      <vt:lpstr>The order for displaying photos</vt:lpstr>
      <vt:lpstr>Inter-photo effects</vt:lpstr>
      <vt:lpstr>Intra-photo effects</vt:lpstr>
      <vt:lpstr>Stereoscopic photo slideshow</vt:lpstr>
      <vt:lpstr>Photo reordering</vt:lpstr>
      <vt:lpstr>Active depth cuts</vt:lpstr>
      <vt:lpstr>User study</vt:lpstr>
      <vt:lpstr>Questions</vt:lpstr>
      <vt:lpstr>Results of the user study</vt:lpstr>
      <vt:lpstr>Shallow depth-of-field effects</vt:lpstr>
      <vt:lpstr>Shallow depth-of-field effects</vt:lpstr>
      <vt:lpstr>Shallow depth-of-field effects</vt:lpstr>
      <vt:lpstr>Shallow depth-of-field effects</vt:lpstr>
      <vt:lpstr>Shallow depth-of-field effects</vt:lpstr>
      <vt:lpstr>Shallow depth-of-field effects</vt:lpstr>
      <vt:lpstr>Summary</vt:lpstr>
      <vt:lpstr>Video</vt:lpstr>
      <vt:lpstr>Conclusion</vt:lpstr>
      <vt:lpstr>Thanks for your attention</vt:lpstr>
    </vt:vector>
  </TitlesOfParts>
  <Company>NTU CSIE CMLAB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Cinematography Principles and Their Applications to Stereoscopic Media Processing</dc:title>
  <dc:creator>Tz-Huan Huang</dc:creator>
  <cp:lastModifiedBy>cyy</cp:lastModifiedBy>
  <cp:revision>441</cp:revision>
  <dcterms:created xsi:type="dcterms:W3CDTF">2009-08-10T11:10:34Z</dcterms:created>
  <dcterms:modified xsi:type="dcterms:W3CDTF">2012-11-05T02:24:23Z</dcterms:modified>
</cp:coreProperties>
</file>