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95" r:id="rId4"/>
    <p:sldId id="259" r:id="rId5"/>
    <p:sldId id="270" r:id="rId6"/>
    <p:sldId id="298" r:id="rId7"/>
    <p:sldId id="272" r:id="rId8"/>
    <p:sldId id="324" r:id="rId9"/>
    <p:sldId id="325" r:id="rId10"/>
    <p:sldId id="332" r:id="rId11"/>
    <p:sldId id="303" r:id="rId12"/>
    <p:sldId id="311" r:id="rId13"/>
    <p:sldId id="326" r:id="rId14"/>
    <p:sldId id="310" r:id="rId15"/>
    <p:sldId id="260" r:id="rId16"/>
    <p:sldId id="264" r:id="rId17"/>
    <p:sldId id="340" r:id="rId18"/>
    <p:sldId id="333" r:id="rId19"/>
    <p:sldId id="335" r:id="rId20"/>
    <p:sldId id="336" r:id="rId21"/>
    <p:sldId id="339" r:id="rId22"/>
    <p:sldId id="342" r:id="rId23"/>
    <p:sldId id="276" r:id="rId24"/>
    <p:sldId id="262" r:id="rId25"/>
    <p:sldId id="277" r:id="rId26"/>
    <p:sldId id="278" r:id="rId27"/>
    <p:sldId id="328" r:id="rId28"/>
    <p:sldId id="280" r:id="rId29"/>
    <p:sldId id="341" r:id="rId30"/>
    <p:sldId id="285" r:id="rId31"/>
    <p:sldId id="288" r:id="rId32"/>
    <p:sldId id="286" r:id="rId33"/>
    <p:sldId id="287" r:id="rId34"/>
    <p:sldId id="330" r:id="rId35"/>
    <p:sldId id="290" r:id="rId36"/>
    <p:sldId id="316" r:id="rId37"/>
    <p:sldId id="317" r:id="rId38"/>
    <p:sldId id="291" r:id="rId39"/>
    <p:sldId id="319" r:id="rId40"/>
    <p:sldId id="321" r:id="rId41"/>
    <p:sldId id="320" r:id="rId42"/>
    <p:sldId id="323" r:id="rId43"/>
    <p:sldId id="315" r:id="rId44"/>
  </p:sldIdLst>
  <p:sldSz cx="9144000" cy="6858000" type="screen4x3"/>
  <p:notesSz cx="6797675" cy="9874250"/>
  <p:custDataLst>
    <p:tags r:id="rId47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0000FF"/>
    <a:srgbClr val="CC66FF"/>
    <a:srgbClr val="FF9900"/>
    <a:srgbClr val="33CC33"/>
    <a:srgbClr val="008000"/>
    <a:srgbClr val="FFFFFF"/>
    <a:srgbClr val="CCEC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76981" autoAdjust="0"/>
  </p:normalViewPr>
  <p:slideViewPr>
    <p:cSldViewPr>
      <p:cViewPr>
        <p:scale>
          <a:sx n="60" d="100"/>
          <a:sy n="60" d="100"/>
        </p:scale>
        <p:origin x="-7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4"/>
    </p:cViewPr>
  </p:outlineViewPr>
  <p:notesTextViewPr>
    <p:cViewPr>
      <p:scale>
        <a:sx n="100" d="100"/>
        <a:sy n="100" d="100"/>
      </p:scale>
      <p:origin x="0" y="33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046" y="-120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002-Research\0021-Publication\2008_ACM-MM-CONTENT\figures\combin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02-Research\0021-Publication\2008_ACM-MM-CONTENT\figures\all-tv06-submiss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VIREO-374 baseline</c:v>
                </c:pt>
              </c:strCache>
            </c:strRef>
          </c:tx>
          <c:cat>
            <c:strRef>
              <c:f>Sheet1!$A$3:$A$22</c:f>
              <c:strCache>
                <c:ptCount val="20"/>
                <c:pt idx="0">
                  <c:v>Animal</c:v>
                </c:pt>
                <c:pt idx="1">
                  <c:v>Corporate-Leader</c:v>
                </c:pt>
                <c:pt idx="2">
                  <c:v>Police_Security</c:v>
                </c:pt>
                <c:pt idx="3">
                  <c:v>Airplane</c:v>
                </c:pt>
                <c:pt idx="4">
                  <c:v>Desert</c:v>
                </c:pt>
                <c:pt idx="5">
                  <c:v>People-Marching</c:v>
                </c:pt>
                <c:pt idx="6">
                  <c:v>Truck</c:v>
                </c:pt>
                <c:pt idx="7">
                  <c:v>Office</c:v>
                </c:pt>
                <c:pt idx="8">
                  <c:v>Military</c:v>
                </c:pt>
                <c:pt idx="9">
                  <c:v>Waterscape_Waterfront</c:v>
                </c:pt>
                <c:pt idx="10">
                  <c:v>Car</c:v>
                </c:pt>
                <c:pt idx="11">
                  <c:v>Explosion_Fire</c:v>
                </c:pt>
                <c:pt idx="12">
                  <c:v>Charts</c:v>
                </c:pt>
                <c:pt idx="13">
                  <c:v>Mountain</c:v>
                </c:pt>
                <c:pt idx="14">
                  <c:v>Computer_TV-screen</c:v>
                </c:pt>
                <c:pt idx="15">
                  <c:v>Flag-US</c:v>
                </c:pt>
                <c:pt idx="16">
                  <c:v>Maps</c:v>
                </c:pt>
                <c:pt idx="17">
                  <c:v>Meeting</c:v>
                </c:pt>
                <c:pt idx="18">
                  <c:v>Sports</c:v>
                </c:pt>
                <c:pt idx="19">
                  <c:v>Weather</c:v>
                </c:pt>
              </c:strCache>
            </c:strRef>
          </c:cat>
          <c:val>
            <c:numRef>
              <c:f>Sheet1!$B$3:$B$22</c:f>
              <c:numCache>
                <c:formatCode>General</c:formatCode>
                <c:ptCount val="20"/>
                <c:pt idx="0">
                  <c:v>6.3000000000000113E-3</c:v>
                </c:pt>
                <c:pt idx="1">
                  <c:v>7.8000000000000534E-3</c:v>
                </c:pt>
                <c:pt idx="2">
                  <c:v>1.4200000000000001E-2</c:v>
                </c:pt>
                <c:pt idx="3">
                  <c:v>1.7999999999999999E-2</c:v>
                </c:pt>
                <c:pt idx="4">
                  <c:v>4.9100000000000033E-2</c:v>
                </c:pt>
                <c:pt idx="5">
                  <c:v>5.0400000000000014E-2</c:v>
                </c:pt>
                <c:pt idx="6">
                  <c:v>6.4199999999999993E-2</c:v>
                </c:pt>
                <c:pt idx="7">
                  <c:v>8.1200000000000022E-2</c:v>
                </c:pt>
                <c:pt idx="8">
                  <c:v>9.7700000000000023E-2</c:v>
                </c:pt>
                <c:pt idx="9">
                  <c:v>9.8000000000000226E-2</c:v>
                </c:pt>
                <c:pt idx="10">
                  <c:v>0.16420000000000001</c:v>
                </c:pt>
                <c:pt idx="11">
                  <c:v>0.1651</c:v>
                </c:pt>
                <c:pt idx="12">
                  <c:v>0.1653</c:v>
                </c:pt>
                <c:pt idx="13">
                  <c:v>0.18210000000000001</c:v>
                </c:pt>
                <c:pt idx="14">
                  <c:v>0.24440000000000273</c:v>
                </c:pt>
                <c:pt idx="15">
                  <c:v>0.26960000000000001</c:v>
                </c:pt>
                <c:pt idx="16">
                  <c:v>0.28610000000000002</c:v>
                </c:pt>
                <c:pt idx="17">
                  <c:v>0.294800000000005</c:v>
                </c:pt>
                <c:pt idx="18">
                  <c:v>0.39250000000000534</c:v>
                </c:pt>
                <c:pt idx="19">
                  <c:v>0.43270000000000008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Liu et al.</c:v>
                </c:pt>
              </c:strCache>
            </c:strRef>
          </c:tx>
          <c:cat>
            <c:strRef>
              <c:f>Sheet1!$A$3:$A$22</c:f>
              <c:strCache>
                <c:ptCount val="20"/>
                <c:pt idx="0">
                  <c:v>Animal</c:v>
                </c:pt>
                <c:pt idx="1">
                  <c:v>Corporate-Leader</c:v>
                </c:pt>
                <c:pt idx="2">
                  <c:v>Police_Security</c:v>
                </c:pt>
                <c:pt idx="3">
                  <c:v>Airplane</c:v>
                </c:pt>
                <c:pt idx="4">
                  <c:v>Desert</c:v>
                </c:pt>
                <c:pt idx="5">
                  <c:v>People-Marching</c:v>
                </c:pt>
                <c:pt idx="6">
                  <c:v>Truck</c:v>
                </c:pt>
                <c:pt idx="7">
                  <c:v>Office</c:v>
                </c:pt>
                <c:pt idx="8">
                  <c:v>Military</c:v>
                </c:pt>
                <c:pt idx="9">
                  <c:v>Waterscape_Waterfront</c:v>
                </c:pt>
                <c:pt idx="10">
                  <c:v>Car</c:v>
                </c:pt>
                <c:pt idx="11">
                  <c:v>Explosion_Fire</c:v>
                </c:pt>
                <c:pt idx="12">
                  <c:v>Charts</c:v>
                </c:pt>
                <c:pt idx="13">
                  <c:v>Mountain</c:v>
                </c:pt>
                <c:pt idx="14">
                  <c:v>Computer_TV-screen</c:v>
                </c:pt>
                <c:pt idx="15">
                  <c:v>Flag-US</c:v>
                </c:pt>
                <c:pt idx="16">
                  <c:v>Maps</c:v>
                </c:pt>
                <c:pt idx="17">
                  <c:v>Meeting</c:v>
                </c:pt>
                <c:pt idx="18">
                  <c:v>Sports</c:v>
                </c:pt>
                <c:pt idx="19">
                  <c:v>Weather</c:v>
                </c:pt>
              </c:strCache>
            </c:strRef>
          </c:cat>
          <c:val>
            <c:numRef>
              <c:f>Sheet1!$C$3:$C$22</c:f>
              <c:numCache>
                <c:formatCode>General</c:formatCode>
                <c:ptCount val="20"/>
                <c:pt idx="0">
                  <c:v>6.8000000000000334E-3</c:v>
                </c:pt>
                <c:pt idx="1">
                  <c:v>1.4000000000000041E-3</c:v>
                </c:pt>
                <c:pt idx="2">
                  <c:v>1.8900000000000292E-2</c:v>
                </c:pt>
                <c:pt idx="3">
                  <c:v>1.7999999999999999E-2</c:v>
                </c:pt>
                <c:pt idx="4">
                  <c:v>5.0100000000000013E-2</c:v>
                </c:pt>
                <c:pt idx="5">
                  <c:v>6.5100000000000019E-2</c:v>
                </c:pt>
                <c:pt idx="6">
                  <c:v>6.450000000000003E-2</c:v>
                </c:pt>
                <c:pt idx="7">
                  <c:v>7.4700000000000932E-2</c:v>
                </c:pt>
                <c:pt idx="8">
                  <c:v>0.1263</c:v>
                </c:pt>
                <c:pt idx="9">
                  <c:v>0.1101</c:v>
                </c:pt>
                <c:pt idx="10">
                  <c:v>0.18250000000000041</c:v>
                </c:pt>
                <c:pt idx="11">
                  <c:v>0.17490000000000044</c:v>
                </c:pt>
                <c:pt idx="12">
                  <c:v>0.16750000000000001</c:v>
                </c:pt>
                <c:pt idx="13">
                  <c:v>0.18320000000000194</c:v>
                </c:pt>
                <c:pt idx="14">
                  <c:v>0.2656</c:v>
                </c:pt>
                <c:pt idx="15">
                  <c:v>0.27960000000000002</c:v>
                </c:pt>
                <c:pt idx="16">
                  <c:v>0.2898000000000045</c:v>
                </c:pt>
                <c:pt idx="17">
                  <c:v>0.3276000000000045</c:v>
                </c:pt>
                <c:pt idx="18">
                  <c:v>0.51380000000000003</c:v>
                </c:pt>
                <c:pt idx="19">
                  <c:v>0.50719999999999998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MCF-AC</c:v>
                </c:pt>
              </c:strCache>
            </c:strRef>
          </c:tx>
          <c:cat>
            <c:strRef>
              <c:f>Sheet1!$A$3:$A$22</c:f>
              <c:strCache>
                <c:ptCount val="20"/>
                <c:pt idx="0">
                  <c:v>Animal</c:v>
                </c:pt>
                <c:pt idx="1">
                  <c:v>Corporate-Leader</c:v>
                </c:pt>
                <c:pt idx="2">
                  <c:v>Police_Security</c:v>
                </c:pt>
                <c:pt idx="3">
                  <c:v>Airplane</c:v>
                </c:pt>
                <c:pt idx="4">
                  <c:v>Desert</c:v>
                </c:pt>
                <c:pt idx="5">
                  <c:v>People-Marching</c:v>
                </c:pt>
                <c:pt idx="6">
                  <c:v>Truck</c:v>
                </c:pt>
                <c:pt idx="7">
                  <c:v>Office</c:v>
                </c:pt>
                <c:pt idx="8">
                  <c:v>Military</c:v>
                </c:pt>
                <c:pt idx="9">
                  <c:v>Waterscape_Waterfront</c:v>
                </c:pt>
                <c:pt idx="10">
                  <c:v>Car</c:v>
                </c:pt>
                <c:pt idx="11">
                  <c:v>Explosion_Fire</c:v>
                </c:pt>
                <c:pt idx="12">
                  <c:v>Charts</c:v>
                </c:pt>
                <c:pt idx="13">
                  <c:v>Mountain</c:v>
                </c:pt>
                <c:pt idx="14">
                  <c:v>Computer_TV-screen</c:v>
                </c:pt>
                <c:pt idx="15">
                  <c:v>Flag-US</c:v>
                </c:pt>
                <c:pt idx="16">
                  <c:v>Maps</c:v>
                </c:pt>
                <c:pt idx="17">
                  <c:v>Meeting</c:v>
                </c:pt>
                <c:pt idx="18">
                  <c:v>Sports</c:v>
                </c:pt>
                <c:pt idx="19">
                  <c:v>Weather</c:v>
                </c:pt>
              </c:strCache>
            </c:strRef>
          </c:cat>
          <c:val>
            <c:numRef>
              <c:f>Sheet1!$D$3:$D$22</c:f>
              <c:numCache>
                <c:formatCode>General</c:formatCode>
                <c:ptCount val="20"/>
                <c:pt idx="0">
                  <c:v>7.3000000000000113E-3</c:v>
                </c:pt>
                <c:pt idx="1">
                  <c:v>2.4E-2</c:v>
                </c:pt>
                <c:pt idx="2">
                  <c:v>1.9099999999999999E-2</c:v>
                </c:pt>
                <c:pt idx="3">
                  <c:v>2.5200000000000011E-2</c:v>
                </c:pt>
                <c:pt idx="4">
                  <c:v>5.6099999999999997E-2</c:v>
                </c:pt>
                <c:pt idx="5">
                  <c:v>7.7900000000000039E-2</c:v>
                </c:pt>
                <c:pt idx="6">
                  <c:v>7.5999999999999998E-2</c:v>
                </c:pt>
                <c:pt idx="7">
                  <c:v>8.1200000000000022E-2</c:v>
                </c:pt>
                <c:pt idx="8">
                  <c:v>0.129</c:v>
                </c:pt>
                <c:pt idx="9">
                  <c:v>0.14230000000000001</c:v>
                </c:pt>
                <c:pt idx="10">
                  <c:v>0.22739999999999999</c:v>
                </c:pt>
                <c:pt idx="11">
                  <c:v>0.1938</c:v>
                </c:pt>
                <c:pt idx="12">
                  <c:v>0.18220000000000044</c:v>
                </c:pt>
                <c:pt idx="13">
                  <c:v>0.21920000000000267</c:v>
                </c:pt>
                <c:pt idx="14">
                  <c:v>0.25380000000000008</c:v>
                </c:pt>
                <c:pt idx="15">
                  <c:v>0.31000000000000238</c:v>
                </c:pt>
                <c:pt idx="16">
                  <c:v>0.31960000000000038</c:v>
                </c:pt>
                <c:pt idx="17">
                  <c:v>0.3387000000000045</c:v>
                </c:pt>
                <c:pt idx="18">
                  <c:v>0.50139999999999996</c:v>
                </c:pt>
                <c:pt idx="19">
                  <c:v>0.50700000000000001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MCF-EM</c:v>
                </c:pt>
              </c:strCache>
            </c:strRef>
          </c:tx>
          <c:cat>
            <c:strRef>
              <c:f>Sheet1!$A$3:$A$22</c:f>
              <c:strCache>
                <c:ptCount val="20"/>
                <c:pt idx="0">
                  <c:v>Animal</c:v>
                </c:pt>
                <c:pt idx="1">
                  <c:v>Corporate-Leader</c:v>
                </c:pt>
                <c:pt idx="2">
                  <c:v>Police_Security</c:v>
                </c:pt>
                <c:pt idx="3">
                  <c:v>Airplane</c:v>
                </c:pt>
                <c:pt idx="4">
                  <c:v>Desert</c:v>
                </c:pt>
                <c:pt idx="5">
                  <c:v>People-Marching</c:v>
                </c:pt>
                <c:pt idx="6">
                  <c:v>Truck</c:v>
                </c:pt>
                <c:pt idx="7">
                  <c:v>Office</c:v>
                </c:pt>
                <c:pt idx="8">
                  <c:v>Military</c:v>
                </c:pt>
                <c:pt idx="9">
                  <c:v>Waterscape_Waterfront</c:v>
                </c:pt>
                <c:pt idx="10">
                  <c:v>Car</c:v>
                </c:pt>
                <c:pt idx="11">
                  <c:v>Explosion_Fire</c:v>
                </c:pt>
                <c:pt idx="12">
                  <c:v>Charts</c:v>
                </c:pt>
                <c:pt idx="13">
                  <c:v>Mountain</c:v>
                </c:pt>
                <c:pt idx="14">
                  <c:v>Computer_TV-screen</c:v>
                </c:pt>
                <c:pt idx="15">
                  <c:v>Flag-US</c:v>
                </c:pt>
                <c:pt idx="16">
                  <c:v>Maps</c:v>
                </c:pt>
                <c:pt idx="17">
                  <c:v>Meeting</c:v>
                </c:pt>
                <c:pt idx="18">
                  <c:v>Sports</c:v>
                </c:pt>
                <c:pt idx="19">
                  <c:v>Weather</c:v>
                </c:pt>
              </c:strCache>
            </c:strRef>
          </c:cat>
          <c:val>
            <c:numRef>
              <c:f>Sheet1!$E$3:$E$22</c:f>
              <c:numCache>
                <c:formatCode>General</c:formatCode>
                <c:ptCount val="20"/>
                <c:pt idx="0">
                  <c:v>8.0000000000000227E-3</c:v>
                </c:pt>
                <c:pt idx="1">
                  <c:v>1.2300000000000005E-2</c:v>
                </c:pt>
                <c:pt idx="2">
                  <c:v>2.3699999999999999E-2</c:v>
                </c:pt>
                <c:pt idx="3">
                  <c:v>3.0000000000000002E-2</c:v>
                </c:pt>
                <c:pt idx="4">
                  <c:v>5.7500000000000023E-2</c:v>
                </c:pt>
                <c:pt idx="5">
                  <c:v>9.4800000000000065E-2</c:v>
                </c:pt>
                <c:pt idx="6">
                  <c:v>8.2400000000000015E-2</c:v>
                </c:pt>
                <c:pt idx="7">
                  <c:v>0.1</c:v>
                </c:pt>
                <c:pt idx="8">
                  <c:v>0.15220000000000194</c:v>
                </c:pt>
                <c:pt idx="9">
                  <c:v>0.1671</c:v>
                </c:pt>
                <c:pt idx="10">
                  <c:v>0.25540000000000002</c:v>
                </c:pt>
                <c:pt idx="11">
                  <c:v>0.20630000000000001</c:v>
                </c:pt>
                <c:pt idx="12">
                  <c:v>0.18990000000000312</c:v>
                </c:pt>
                <c:pt idx="13">
                  <c:v>0.22819999999999999</c:v>
                </c:pt>
                <c:pt idx="14">
                  <c:v>0.25870000000000004</c:v>
                </c:pt>
                <c:pt idx="15">
                  <c:v>0.31810000000000038</c:v>
                </c:pt>
                <c:pt idx="16">
                  <c:v>0.32170000000000032</c:v>
                </c:pt>
                <c:pt idx="17">
                  <c:v>0.33140000000000636</c:v>
                </c:pt>
                <c:pt idx="18">
                  <c:v>0.54900000000000004</c:v>
                </c:pt>
                <c:pt idx="19">
                  <c:v>0.53920000000000001</c:v>
                </c:pt>
              </c:numCache>
            </c:numRef>
          </c:val>
        </c:ser>
        <c:axId val="104987264"/>
        <c:axId val="94929280"/>
      </c:barChart>
      <c:catAx>
        <c:axId val="104987264"/>
        <c:scaling>
          <c:orientation val="minMax"/>
        </c:scaling>
        <c:axPos val="b"/>
        <c:tickLblPos val="nextTo"/>
        <c:crossAx val="94929280"/>
        <c:crosses val="autoZero"/>
        <c:auto val="1"/>
        <c:lblAlgn val="ctr"/>
        <c:lblOffset val="100"/>
      </c:catAx>
      <c:valAx>
        <c:axId val="949292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infAP</a:t>
                </a:r>
              </a:p>
            </c:rich>
          </c:tx>
        </c:title>
        <c:numFmt formatCode="General" sourceLinked="1"/>
        <c:tickLblPos val="nextTo"/>
        <c:crossAx val="104987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73556430446196"/>
          <c:y val="4.9871527777777779E-2"/>
          <c:w val="0.48649933333333334"/>
          <c:h val="0.16574861111111144"/>
        </c:manualLayout>
      </c:layout>
      <c:overlay val="1"/>
    </c:legend>
    <c:plotVisOnly val="1"/>
  </c:chart>
  <c:txPr>
    <a:bodyPr/>
    <a:lstStyle/>
    <a:p>
      <a:pPr>
        <a:defRPr sz="1600"/>
      </a:pPr>
      <a:endParaRPr lang="zh-TW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bg1"/>
            </a:solidFill>
            <a:ln w="19050">
              <a:solidFill>
                <a:sysClr val="windowText" lastClr="000000"/>
              </a:solidFill>
            </a:ln>
          </c:spPr>
          <c:dPt>
            <c:idx val="0"/>
            <c:spPr>
              <a:solidFill>
                <a:schemeClr val="tx1"/>
              </a:solidFill>
              <a:ln w="19050"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</c:spPr>
          </c:dPt>
          <c:dPt>
            <c:idx val="7"/>
            <c:spPr>
              <a:noFill/>
              <a:ln w="19050"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chemeClr val="tx1"/>
              </a:solidFill>
              <a:ln w="19050">
                <a:solidFill>
                  <a:sysClr val="windowText" lastClr="000000"/>
                </a:solidFill>
              </a:ln>
            </c:spPr>
          </c:dPt>
          <c:dPt>
            <c:idx val="13"/>
            <c:spPr>
              <a:noFill/>
              <a:ln w="19050">
                <a:solidFill>
                  <a:sysClr val="windowText" lastClr="000000"/>
                </a:solidFill>
              </a:ln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</c:spPr>
          </c:dPt>
          <c:cat>
            <c:strRef>
              <c:f>Sheet1!$A$2:$A$34</c:f>
              <c:strCache>
                <c:ptCount val="33"/>
                <c:pt idx="0">
                  <c:v>MCF on VIREO-374</c:v>
                </c:pt>
                <c:pt idx="1">
                  <c:v>A_tsinghua_6</c:v>
                </c:pt>
                <c:pt idx="2">
                  <c:v>A_IBM.MBWN_5</c:v>
                </c:pt>
                <c:pt idx="3">
                  <c:v>A_CMU.Return_of_The_Jedi_6</c:v>
                </c:pt>
                <c:pt idx="4">
                  <c:v>VIREO-374 Baseline</c:v>
                </c:pt>
                <c:pt idx="5">
                  <c:v>A_COL3_3</c:v>
                </c:pt>
                <c:pt idx="6">
                  <c:v>A_UCF.CEC.PROD_3</c:v>
                </c:pt>
                <c:pt idx="7">
                  <c:v>B_MM.top_1</c:v>
                </c:pt>
                <c:pt idx="8">
                  <c:v>MCF on Columbia374</c:v>
                </c:pt>
                <c:pt idx="9">
                  <c:v>A_ucb_1best_1</c:v>
                </c:pt>
                <c:pt idx="10">
                  <c:v>A_KSpace-base_6</c:v>
                </c:pt>
                <c:pt idx="11">
                  <c:v>A_CityUHK1_1</c:v>
                </c:pt>
                <c:pt idx="12">
                  <c:v>A_MSRA_TRECVID_3</c:v>
                </c:pt>
                <c:pt idx="13">
                  <c:v>A_icl.jhu_Sys2_2</c:v>
                </c:pt>
                <c:pt idx="14">
                  <c:v>Columbia374 Baseline</c:v>
                </c:pt>
                <c:pt idx="15">
                  <c:v>B_OXVGG_AOJ_1</c:v>
                </c:pt>
                <c:pt idx="16">
                  <c:v>B_clips.local-reuters-scale_1</c:v>
                </c:pt>
                <c:pt idx="17">
                  <c:v>B_PicSOM_F9_1</c:v>
                </c:pt>
                <c:pt idx="18">
                  <c:v>A_NTU_1</c:v>
                </c:pt>
                <c:pt idx="19">
                  <c:v>B_FXPAL-06Beta_4</c:v>
                </c:pt>
                <c:pt idx="20">
                  <c:v>A_i2Rnus_1</c:v>
                </c:pt>
                <c:pt idx="21">
                  <c:v>A_NII_ISM_R3_1</c:v>
                </c:pt>
                <c:pt idx="22">
                  <c:v>C_kddi.SiriusCy6_6</c:v>
                </c:pt>
                <c:pt idx="23">
                  <c:v>A_TokyoTech1_2</c:v>
                </c:pt>
                <c:pt idx="24">
                  <c:v>A_ZJU_1</c:v>
                </c:pt>
                <c:pt idx="25">
                  <c:v>B_TZI_Image_5</c:v>
                </c:pt>
                <c:pt idx="26">
                  <c:v>A_Bilkent1_1</c:v>
                </c:pt>
                <c:pt idx="27">
                  <c:v>A_FD_SVM_BN_1</c:v>
                </c:pt>
                <c:pt idx="28">
                  <c:v>A_UEC_Common_1</c:v>
                </c:pt>
                <c:pt idx="29">
                  <c:v>A_Glasgow.Sheffield01_1</c:v>
                </c:pt>
                <c:pt idx="30">
                  <c:v>A_LIP6.FuzzyDT_1</c:v>
                </c:pt>
                <c:pt idx="31">
                  <c:v>A_EUR01-SVM_2</c:v>
                </c:pt>
                <c:pt idx="32">
                  <c:v>C_UIowa06FE01_1</c:v>
                </c:pt>
              </c:strCache>
            </c:str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0.1963</c:v>
                </c:pt>
                <c:pt idx="1">
                  <c:v>0.19220000000000001</c:v>
                </c:pt>
                <c:pt idx="2">
                  <c:v>0.17740000000000231</c:v>
                </c:pt>
                <c:pt idx="3">
                  <c:v>0.15930000000000041</c:v>
                </c:pt>
                <c:pt idx="4">
                  <c:v>0.15420000000000231</c:v>
                </c:pt>
                <c:pt idx="5">
                  <c:v>0.14480000000000001</c:v>
                </c:pt>
                <c:pt idx="6">
                  <c:v>0.14390000000000044</c:v>
                </c:pt>
                <c:pt idx="7">
                  <c:v>0.13940000000000041</c:v>
                </c:pt>
                <c:pt idx="8">
                  <c:v>0.12520000000000001</c:v>
                </c:pt>
                <c:pt idx="9">
                  <c:v>0.12230000000000002</c:v>
                </c:pt>
                <c:pt idx="10">
                  <c:v>0.1104</c:v>
                </c:pt>
                <c:pt idx="11">
                  <c:v>0.10560000000000012</c:v>
                </c:pt>
                <c:pt idx="12">
                  <c:v>0.10320000000000012</c:v>
                </c:pt>
                <c:pt idx="13">
                  <c:v>0.1019</c:v>
                </c:pt>
                <c:pt idx="14">
                  <c:v>9.4800000000000065E-2</c:v>
                </c:pt>
                <c:pt idx="15">
                  <c:v>9.3500000000001068E-2</c:v>
                </c:pt>
                <c:pt idx="16">
                  <c:v>8.8400000000000006E-2</c:v>
                </c:pt>
                <c:pt idx="17">
                  <c:v>7.9699999999999993E-2</c:v>
                </c:pt>
                <c:pt idx="18">
                  <c:v>7.350000000000001E-2</c:v>
                </c:pt>
                <c:pt idx="19">
                  <c:v>7.2700000000000514E-2</c:v>
                </c:pt>
                <c:pt idx="20">
                  <c:v>5.8599999999999999E-2</c:v>
                </c:pt>
                <c:pt idx="21">
                  <c:v>5.4600000000000003E-2</c:v>
                </c:pt>
                <c:pt idx="22">
                  <c:v>3.5900000000000001E-2</c:v>
                </c:pt>
                <c:pt idx="23">
                  <c:v>3.0000000000000002E-2</c:v>
                </c:pt>
                <c:pt idx="24">
                  <c:v>2.8500000000000001E-2</c:v>
                </c:pt>
                <c:pt idx="25">
                  <c:v>2.1800000000000052E-2</c:v>
                </c:pt>
                <c:pt idx="26">
                  <c:v>2.0500000000000001E-2</c:v>
                </c:pt>
                <c:pt idx="27">
                  <c:v>1.43E-2</c:v>
                </c:pt>
                <c:pt idx="28">
                  <c:v>5.9000000000000987E-3</c:v>
                </c:pt>
                <c:pt idx="29">
                  <c:v>4.9000000000000926E-3</c:v>
                </c:pt>
                <c:pt idx="30">
                  <c:v>4.1000000000000003E-3</c:v>
                </c:pt>
                <c:pt idx="31">
                  <c:v>2.0000000000000052E-3</c:v>
                </c:pt>
                <c:pt idx="32">
                  <c:v>6.0000000000001025E-4</c:v>
                </c:pt>
              </c:numCache>
            </c:numRef>
          </c:val>
        </c:ser>
        <c:axId val="93821568"/>
        <c:axId val="93827456"/>
      </c:barChart>
      <c:catAx>
        <c:axId val="93821568"/>
        <c:scaling>
          <c:orientation val="minMax"/>
        </c:scaling>
        <c:delete val="1"/>
        <c:axPos val="b"/>
        <c:tickLblPos val="nextTo"/>
        <c:crossAx val="93827456"/>
        <c:crosses val="autoZero"/>
        <c:auto val="1"/>
        <c:lblAlgn val="ctr"/>
        <c:lblOffset val="100"/>
      </c:catAx>
      <c:valAx>
        <c:axId val="93827456"/>
        <c:scaling>
          <c:orientation val="minMax"/>
          <c:max val="0.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infAP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93821568"/>
        <c:crosses val="autoZero"/>
        <c:crossBetween val="between"/>
        <c:majorUnit val="0.05"/>
      </c:valAx>
    </c:plotArea>
    <c:plotVisOnly val="1"/>
  </c:chart>
  <c:txPr>
    <a:bodyPr/>
    <a:lstStyle/>
    <a:p>
      <a:pPr>
        <a:defRPr sz="800" baseline="0">
          <a:latin typeface="Arial" pitchFamily="34" charset="0"/>
        </a:defRPr>
      </a:pPr>
      <a:endParaRPr lang="zh-TW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1AB80-FDE9-490C-917B-961A50F97AE9}" type="datetimeFigureOut">
              <a:rPr lang="zh-TW" altLang="en-US" smtClean="0"/>
              <a:pPr/>
              <a:t>2008/10/29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8D023-D96E-4527-B7B9-3B31E688AD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B0EF7-F23B-4E71-85A9-9D74BF9B087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195C2-362D-4A38-89D2-14D8B565F1A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400" dirty="0" smtClean="0">
                <a:latin typeface="+mn-lt"/>
                <a:cs typeface="Times New Roman" pitchFamily="18" charset="0"/>
              </a:rPr>
              <a:t>Good afternoon.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dirty="0" smtClean="0">
                <a:latin typeface="+mn-lt"/>
                <a:cs typeface="Times New Roman" pitchFamily="18" charset="0"/>
              </a:rPr>
              <a:t>I am Ming-Fang </a:t>
            </a:r>
            <a:r>
              <a:rPr lang="en-US" altLang="zh-TW" sz="1400" dirty="0" err="1" smtClean="0">
                <a:latin typeface="+mn-lt"/>
                <a:cs typeface="Times New Roman" pitchFamily="18" charset="0"/>
              </a:rPr>
              <a:t>Weng</a:t>
            </a:r>
            <a:r>
              <a:rPr lang="en-US" altLang="zh-TW" sz="1400" dirty="0" smtClean="0">
                <a:latin typeface="+mn-lt"/>
                <a:cs typeface="Times New Roman" pitchFamily="18" charset="0"/>
              </a:rPr>
              <a:t> from National Taiwan University.</a:t>
            </a:r>
            <a:r>
              <a:rPr lang="en-US" altLang="zh-TW" sz="1400" baseline="0" dirty="0" smtClean="0">
                <a:latin typeface="+mn-lt"/>
                <a:cs typeface="Times New Roman" pitchFamily="18" charset="0"/>
              </a:rPr>
              <a:t> </a:t>
            </a:r>
          </a:p>
          <a:p>
            <a:r>
              <a:rPr lang="en-US" altLang="zh-TW" sz="1400" dirty="0" smtClean="0">
                <a:latin typeface="+mn-lt"/>
                <a:cs typeface="Times New Roman" pitchFamily="18" charset="0"/>
              </a:rPr>
              <a:t>I will present our paper, Multi-Cue</a:t>
            </a:r>
            <a:r>
              <a:rPr lang="en-US" altLang="zh-TW" sz="1400" baseline="0" dirty="0" smtClean="0">
                <a:latin typeface="+mn-lt"/>
                <a:cs typeface="Times New Roman" pitchFamily="18" charset="0"/>
              </a:rPr>
              <a:t> Fusion for Semantic Video Indexing</a:t>
            </a:r>
            <a:r>
              <a:rPr lang="en-US" altLang="zh-TW" sz="1400" dirty="0" smtClean="0">
                <a:latin typeface="+mn-lt"/>
                <a:cs typeface="Times New Roman" pitchFamily="18" charset="0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40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What`s the image </a:t>
            </a:r>
            <a:r>
              <a:rPr lang="en-US" altLang="zh-TW" baseline="0" dirty="0" err="1" smtClean="0"/>
              <a:t>denoising</a:t>
            </a:r>
            <a:r>
              <a:rPr lang="en-US" altLang="zh-TW" baseline="0" dirty="0" smtClean="0"/>
              <a:t>? </a:t>
            </a:r>
          </a:p>
          <a:p>
            <a:r>
              <a:rPr lang="en-US" altLang="zh-TW" baseline="0" dirty="0" smtClean="0"/>
              <a:t>Image </a:t>
            </a:r>
            <a:r>
              <a:rPr lang="en-US" altLang="zh-TW" baseline="0" dirty="0" err="1" smtClean="0"/>
              <a:t>denoising</a:t>
            </a:r>
            <a:r>
              <a:rPr lang="en-US" altLang="zh-TW" baseline="0" dirty="0" smtClean="0"/>
              <a:t> is the process of removing noise from an image. </a:t>
            </a:r>
          </a:p>
          <a:p>
            <a:r>
              <a:rPr lang="en-US" altLang="zh-TW" baseline="0" dirty="0" smtClean="0"/>
              <a:t>For example, given an input image, like the one in your left-hand side; we can find this image looks noisy. </a:t>
            </a:r>
          </a:p>
          <a:p>
            <a:r>
              <a:rPr lang="en-US" altLang="zh-TW" baseline="0" dirty="0" smtClean="0"/>
              <a:t>Then, the image </a:t>
            </a:r>
            <a:r>
              <a:rPr lang="en-US" altLang="zh-TW" baseline="0" dirty="0" err="1" smtClean="0"/>
              <a:t>denoising</a:t>
            </a:r>
            <a:r>
              <a:rPr lang="en-US" altLang="zh-TW" baseline="0" dirty="0" smtClean="0"/>
              <a:t> is going to output a better image, like the one in your right-hand side. </a:t>
            </a:r>
          </a:p>
          <a:p>
            <a:r>
              <a:rPr lang="en-US" altLang="zh-TW" baseline="0" dirty="0" smtClean="0"/>
              <a:t>Next, I will introduce a popular method for image </a:t>
            </a:r>
            <a:r>
              <a:rPr lang="en-US" altLang="zh-TW" baseline="0" dirty="0" err="1" smtClean="0"/>
              <a:t>denoising</a:t>
            </a:r>
            <a:r>
              <a:rPr lang="en-US" altLang="zh-TW" baseline="0" dirty="0" smtClean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In the slide, the purple nodes, &lt;click&gt; </a:t>
            </a:r>
            <a:r>
              <a:rPr lang="en-US" altLang="zh-TW" baseline="0" dirty="0" err="1" smtClean="0"/>
              <a:t>qij</a:t>
            </a:r>
            <a:r>
              <a:rPr lang="en-US" altLang="zh-TW" baseline="0" dirty="0" smtClean="0"/>
              <a:t>, represent the observations; that is the input image in the previous slide.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Some of the observations may be noisy.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The gray nodes, &lt;click&gt; </a:t>
            </a:r>
            <a:r>
              <a:rPr lang="en-US" altLang="zh-TW" baseline="0" dirty="0" err="1" smtClean="0"/>
              <a:t>pij</a:t>
            </a:r>
            <a:r>
              <a:rPr lang="en-US" altLang="zh-TW" baseline="0" dirty="0" smtClean="0"/>
              <a:t>, represent the hidden variables, that`s the output image which we want to obtain.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In order to</a:t>
            </a:r>
            <a:r>
              <a:rPr lang="en-US" altLang="zh-TW" baseline="0" dirty="0" smtClean="0"/>
              <a:t> reduce the noise in an image, a common approach is to exploit the prior relationships among nodes, &lt;click&gt; like this.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Then, it uses </a:t>
            </a:r>
            <a:r>
              <a:rPr lang="en-US" altLang="zh-TW" baseline="0" dirty="0" smtClean="0"/>
              <a:t>an energy function to capture both the observation and the prior relationship.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 common prior relationship used in image </a:t>
            </a:r>
            <a:r>
              <a:rPr lang="en-US" altLang="zh-TW" baseline="0" dirty="0" err="1" smtClean="0"/>
              <a:t>denoising</a:t>
            </a:r>
            <a:r>
              <a:rPr lang="en-US" altLang="zh-TW" baseline="0" dirty="0" smtClean="0"/>
              <a:t> is that each of pixels is assumed to equal the average of its adjacent pixels.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So, with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such an energy function, it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obtains</a:t>
            </a:r>
            <a:r>
              <a:rPr lang="en-US" altLang="zh-TW" baseline="0" dirty="0" smtClean="0"/>
              <a:t> an optimal result that app</a:t>
            </a:r>
            <a:r>
              <a:rPr lang="en-US" altLang="zh-TW" dirty="0" smtClean="0"/>
              <a:t>roximates</a:t>
            </a:r>
            <a:r>
              <a:rPr lang="en-US" altLang="zh-TW" baseline="0" dirty="0" smtClean="0"/>
              <a:t> the observation and fits the prior relationship. </a:t>
            </a:r>
            <a:br>
              <a:rPr lang="en-US" altLang="zh-TW" baseline="0" dirty="0" smtClean="0"/>
            </a:br>
            <a:r>
              <a:rPr lang="en-US" altLang="zh-TW" baseline="0" dirty="0" smtClean="0"/>
              <a:t>&lt;click&gt; As the example shows, the enhanced image is obtained from an observation combined with the prior relationship through the energy minimization process.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Now, let`s back to the problem</a:t>
            </a:r>
            <a:r>
              <a:rPr lang="en-US" altLang="zh-TW" baseline="0" dirty="0" smtClean="0"/>
              <a:t> of semantic concept prediction. </a:t>
            </a:r>
            <a:endParaRPr lang="en-US" altLang="zh-TW" dirty="0" smtClean="0"/>
          </a:p>
          <a:p>
            <a:r>
              <a:rPr lang="en-US" altLang="zh-TW" dirty="0" smtClean="0"/>
              <a:t>In</a:t>
            </a:r>
            <a:r>
              <a:rPr lang="en-US" altLang="zh-TW" baseline="0" dirty="0" smtClean="0"/>
              <a:t> the similar manner to image </a:t>
            </a:r>
            <a:r>
              <a:rPr lang="en-US" altLang="zh-TW" baseline="0" dirty="0" err="1" smtClean="0"/>
              <a:t>denoising</a:t>
            </a:r>
            <a:r>
              <a:rPr lang="en-US" altLang="zh-TW" baseline="0" dirty="0" smtClean="0"/>
              <a:t>, </a:t>
            </a:r>
            <a:r>
              <a:rPr lang="en-US" altLang="zh-TW" dirty="0" smtClean="0"/>
              <a:t>&lt;click&gt; </a:t>
            </a:r>
            <a:r>
              <a:rPr lang="en-US" altLang="zh-TW" baseline="0" dirty="0" smtClean="0"/>
              <a:t>we take the contextual correlation and the temporal dependency as prior relationships, and then use them to correct the noise in detectors` predictions. </a:t>
            </a:r>
          </a:p>
          <a:p>
            <a:r>
              <a:rPr lang="en-US" altLang="zh-TW" baseline="0" dirty="0" smtClean="0"/>
              <a:t>So that, &lt;click&gt; we can obtain better results. </a:t>
            </a:r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To borrow </a:t>
            </a:r>
            <a:r>
              <a:rPr lang="en-US" altLang="zh-TW" baseline="0" dirty="0" smtClean="0"/>
              <a:t>this idea for semantic video indexing, we have three decisions to make. </a:t>
            </a:r>
          </a:p>
          <a:p>
            <a:r>
              <a:rPr lang="en-US" altLang="zh-TW" baseline="0" dirty="0" smtClean="0"/>
              <a:t>What are our observations, prior relationships, and energy function? </a:t>
            </a:r>
          </a:p>
          <a:p>
            <a:r>
              <a:rPr lang="en-US" altLang="zh-TW" baseline="0" dirty="0" smtClean="0"/>
              <a:t>In terms of observation, it`s trivial, because the detector`s prediction is exactly what we need. </a:t>
            </a:r>
          </a:p>
          <a:p>
            <a:r>
              <a:rPr lang="en-US" altLang="zh-TW" baseline="0" dirty="0" smtClean="0"/>
              <a:t>The choices for prior relationships and energy function, however, are not easy ones. </a:t>
            </a:r>
          </a:p>
          <a:p>
            <a:r>
              <a:rPr lang="en-US" altLang="zh-TW" baseline="0" dirty="0" smtClean="0"/>
              <a:t>Next, I will show you how we discover prior relationships and design an energy function.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First, I will sketch our system, the multi-cue fusion framework. </a:t>
            </a:r>
          </a:p>
          <a:p>
            <a:r>
              <a:rPr lang="en-US" altLang="zh-TW" baseline="0" dirty="0" smtClean="0"/>
              <a:t>Next, I will introduce how to model the high-order relationship, and how to infer the hidden scores by using them. </a:t>
            </a:r>
          </a:p>
          <a:p>
            <a:r>
              <a:rPr lang="en-US" altLang="zh-TW" baseline="0" dirty="0" smtClean="0"/>
              <a:t>Then, I will present our experiments and results. </a:t>
            </a:r>
          </a:p>
          <a:p>
            <a:r>
              <a:rPr lang="en-US" altLang="zh-TW" baseline="0" dirty="0" smtClean="0"/>
              <a:t>Finally, I will give the conclusions.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1200" kern="1200" baseline="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This slide shows our system framework.</a:t>
            </a:r>
          </a:p>
          <a:p>
            <a:r>
              <a:rPr kumimoji="1" lang="en-US" altLang="zh-TW" sz="1200" kern="1200" baseline="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In addition to the components that are used in the typical approach, we propose two new components. </a:t>
            </a:r>
            <a:br>
              <a:rPr kumimoji="1" lang="en-US" altLang="zh-TW" sz="1200" kern="1200" baseline="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</a:br>
            <a:r>
              <a:rPr kumimoji="1" lang="en-US" altLang="zh-TW" sz="1200" kern="1200" baseline="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During the training phase, the first component, modeling high-order relationships, captures the contextual and temporal cues as prior relationships. </a:t>
            </a:r>
          </a:p>
          <a:p>
            <a:r>
              <a:rPr kumimoji="1" lang="en-US" altLang="zh-TW" sz="1200" kern="1200" baseline="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rPr>
              <a:t>At the testing stage, </a:t>
            </a:r>
            <a:r>
              <a:rPr kumimoji="1" lang="en-US" altLang="zh-TW" sz="1200" kern="1200" baseline="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the second component, inference using high-order relationships, fuses the prediction scores with these discovered relationships </a:t>
            </a:r>
            <a:r>
              <a:rPr kumimoji="1" lang="en-US" altLang="zh-TW" sz="1200" kern="1200" baseline="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rPr>
              <a:t>for more accurate results.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There</a:t>
            </a:r>
            <a:r>
              <a:rPr lang="en-US" altLang="zh-TW" baseline="0" dirty="0" smtClean="0"/>
              <a:t> are two issues in relationship modeling.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First, because relationships are usually hidden in data, discovering them is not easy. </a:t>
            </a:r>
          </a:p>
          <a:p>
            <a:r>
              <a:rPr lang="en-US" altLang="zh-TW" baseline="0" dirty="0" smtClean="0"/>
              <a:t>Second, it`s important to well represent the discovered relationships; thus we can use them for further inference. </a:t>
            </a:r>
          </a:p>
          <a:p>
            <a:r>
              <a:rPr lang="en-US" altLang="zh-TW" baseline="0" dirty="0" smtClean="0"/>
              <a:t>Next, I will introduce how we represent a relationship first. </a:t>
            </a:r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Given a target</a:t>
            </a:r>
            <a:r>
              <a:rPr lang="en-US" altLang="zh-TW" baseline="0" dirty="0" smtClean="0"/>
              <a:t> variable X, </a:t>
            </a:r>
            <a:r>
              <a:rPr lang="en-US" altLang="zh-TW" dirty="0" smtClean="0"/>
              <a:t>we use the probability of presence</a:t>
            </a:r>
            <a:r>
              <a:rPr lang="en-US" altLang="zh-TW" baseline="0" dirty="0" smtClean="0"/>
              <a:t> of X to represent the relationship for X. </a:t>
            </a:r>
          </a:p>
          <a:p>
            <a:r>
              <a:rPr lang="en-US" altLang="zh-TW" baseline="0" dirty="0" smtClean="0"/>
              <a:t>In this example, there is no given variables, except X. </a:t>
            </a:r>
          </a:p>
          <a:p>
            <a:r>
              <a:rPr lang="en-US" altLang="zh-TW" baseline="0" dirty="0" smtClean="0"/>
              <a:t>Under this condition, the relationship for X is represented by a constant function; that is P of X equals a constant. </a:t>
            </a:r>
          </a:p>
          <a:p>
            <a:r>
              <a:rPr lang="en-US" altLang="zh-TW" dirty="0" smtClean="0"/>
              <a:t>Actually, this constant</a:t>
            </a:r>
            <a:r>
              <a:rPr lang="en-US" altLang="zh-TW" baseline="0" dirty="0" smtClean="0"/>
              <a:t> is </a:t>
            </a:r>
            <a:r>
              <a:rPr lang="en-US" altLang="zh-TW" dirty="0" smtClean="0"/>
              <a:t>the</a:t>
            </a:r>
            <a:r>
              <a:rPr lang="en-US" altLang="zh-TW" baseline="0" dirty="0" smtClean="0"/>
              <a:t> marginal </a:t>
            </a:r>
            <a:r>
              <a:rPr lang="en-US" altLang="zh-TW" dirty="0" smtClean="0"/>
              <a:t>probability of</a:t>
            </a:r>
            <a:r>
              <a:rPr lang="en-US" altLang="zh-TW" baseline="0" dirty="0" smtClean="0"/>
              <a:t> X occurs in the whole data. </a:t>
            </a:r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 take </a:t>
            </a:r>
            <a:r>
              <a:rPr lang="en-US" altLang="zh-TW" baseline="0" dirty="0" smtClean="0"/>
              <a:t>another for example. </a:t>
            </a:r>
            <a:endParaRPr lang="en-US" altLang="zh-TW" dirty="0" smtClean="0"/>
          </a:p>
          <a:p>
            <a:r>
              <a:rPr lang="en-US" altLang="zh-TW" dirty="0" smtClean="0"/>
              <a:t>Given a binary variable</a:t>
            </a:r>
            <a:r>
              <a:rPr lang="en-US" altLang="zh-TW" baseline="0" dirty="0" smtClean="0"/>
              <a:t> Y, we can partition </a:t>
            </a:r>
            <a:r>
              <a:rPr lang="en-US" altLang="zh-TW" dirty="0" smtClean="0"/>
              <a:t>the data</a:t>
            </a:r>
            <a:r>
              <a:rPr lang="en-US" altLang="zh-TW" baseline="0" dirty="0" smtClean="0"/>
              <a:t>  into two parts </a:t>
            </a:r>
            <a:r>
              <a:rPr lang="en-US" altLang="zh-TW" dirty="0" smtClean="0"/>
              <a:t>according to the presence of Y.</a:t>
            </a:r>
            <a:r>
              <a:rPr lang="en-US" altLang="zh-TW" baseline="0" dirty="0" smtClean="0"/>
              <a:t> </a:t>
            </a:r>
          </a:p>
          <a:p>
            <a:r>
              <a:rPr lang="en-US" altLang="zh-TW" baseline="0" dirty="0" smtClean="0"/>
              <a:t>Under this condition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the relationship for X is typically represented b</a:t>
            </a:r>
            <a:r>
              <a:rPr lang="en-US" altLang="zh-TW" dirty="0" smtClean="0"/>
              <a:t>y summing the joint probability over Y,</a:t>
            </a:r>
            <a:r>
              <a:rPr lang="en-US" altLang="zh-TW" baseline="0" dirty="0" smtClean="0"/>
              <a:t> as the equation shows here.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1200" i="0" kern="1200" baseline="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I will start from motivation first.</a:t>
            </a:r>
          </a:p>
          <a:p>
            <a:r>
              <a:rPr kumimoji="1" lang="en-US" altLang="zh-TW" sz="1200" i="0" kern="1200" baseline="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Since there is a rapidly growing amount of videos, people usually feel that finding a desired video is not easy.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i="0" kern="1200" baseline="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Therefore, &lt;click&gt; there is a need for semantic video search.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i="0" kern="1200" baseline="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However, using semantic queries to retrieve a video poses a difficult problem, &lt;click&gt; because there are semantic gaps between low-level representation and high-level interpretation.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i="0" kern="1200" baseline="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Recently, &lt;click&gt; query-by-concept  has been proposed to handle this problem. </a:t>
            </a:r>
          </a:p>
          <a:p>
            <a:r>
              <a:rPr kumimoji="1" lang="en-US" altLang="zh-TW" sz="1200" i="0" kern="1200" baseline="0" dirty="0" smtClean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However, it depends greatly on the accuracy of concept-based video indexing.</a:t>
            </a:r>
          </a:p>
          <a:p>
            <a:endParaRPr lang="zh-TW" altLang="en-US" i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Further, given two binary variables Y and Z, </a:t>
            </a:r>
            <a:r>
              <a:rPr lang="en-US" altLang="zh-TW" dirty="0" smtClean="0"/>
              <a:t>the data</a:t>
            </a:r>
            <a:r>
              <a:rPr lang="en-US" altLang="zh-TW" baseline="0" dirty="0" smtClean="0"/>
              <a:t> can be partitioned into four parts according to the presence of Y and Z. </a:t>
            </a:r>
          </a:p>
          <a:p>
            <a:r>
              <a:rPr lang="en-US" altLang="zh-TW" baseline="0" dirty="0" smtClean="0"/>
              <a:t>In the similar manner, the relationship for X is represented b</a:t>
            </a:r>
            <a:r>
              <a:rPr lang="en-US" altLang="zh-TW" dirty="0" smtClean="0"/>
              <a:t>y summing the joint probability, but over Y and Z</a:t>
            </a:r>
            <a:r>
              <a:rPr lang="en-US" altLang="zh-TW" baseline="0" dirty="0" smtClean="0"/>
              <a:t> as this equation shows. 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In principle, the relationship for X can be represented by this equation as long as </a:t>
            </a:r>
            <a:r>
              <a:rPr lang="en-US" altLang="zh-TW" baseline="0" dirty="0" err="1" smtClean="0"/>
              <a:t>Sk</a:t>
            </a:r>
            <a:r>
              <a:rPr lang="en-US" altLang="zh-TW" baseline="0" dirty="0" smtClean="0"/>
              <a:t> is a partition of data.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 partition of data means that all subsets are non-overlapping and together cover the whole data.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Since there are many ways to partition the data, the relationship for X could be represented by many conditions.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Therefore, to be more effective, we propose a recursive algorithm to obtain the mainly associative conditions.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The recursive algorithm forms a proper partition by selecting the variables which are highly correlated to the target variable and also independent of other selected variables.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Additionally, this algorithm combined with the chi-square test, in the meanwhile, also discovers the hidden associations and judges whether a correlation is reliable.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Next, I</a:t>
            </a:r>
            <a:r>
              <a:rPr lang="en-US" altLang="zh-TW" baseline="0" dirty="0" smtClean="0"/>
              <a:t> will use a toy example to walk you through our data-driven approach for discovering high-order relationships from the ground truth annotation.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In this example, there are 4 concepts in lexicon, Mountain, Sky, Tree, and River. </a:t>
            </a:r>
          </a:p>
          <a:p>
            <a:r>
              <a:rPr lang="en-US" altLang="zh-TW" baseline="0" dirty="0" smtClean="0"/>
              <a:t>Given the annotation data D with </a:t>
            </a:r>
            <a:r>
              <a:rPr lang="en-US" altLang="zh-TW" baseline="0" smtClean="0"/>
              <a:t>15 images</a:t>
            </a:r>
            <a:r>
              <a:rPr lang="en-US" altLang="zh-TW" baseline="0" dirty="0" smtClean="0"/>
              <a:t>, each of them is manually labeled according to the concept lexicon. </a:t>
            </a:r>
          </a:p>
          <a:p>
            <a:r>
              <a:rPr lang="en-US" altLang="zh-TW" baseline="0" dirty="0" smtClean="0"/>
              <a:t>Assume that we are going to discover the contextual relationship for Mountain.</a:t>
            </a:r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 the first step,</a:t>
            </a:r>
            <a:r>
              <a:rPr lang="en-US" altLang="zh-TW" baseline="0" dirty="0" smtClean="0"/>
              <a:t> for data D, we measure the correlation between Mountain and each concept in the lexicon by calculating the chi-square values. </a:t>
            </a:r>
          </a:p>
          <a:p>
            <a:r>
              <a:rPr lang="en-US" altLang="zh-TW" baseline="0" dirty="0" smtClean="0"/>
              <a:t>Assume that Sky has the highest chi-square value.</a:t>
            </a:r>
          </a:p>
          <a:p>
            <a:r>
              <a:rPr lang="en-US" altLang="zh-TW" baseline="0" dirty="0" smtClean="0"/>
              <a:t>It means that Sky is the most correlative concept to Mountain in the lexicon.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Next, we partition</a:t>
            </a:r>
            <a:r>
              <a:rPr lang="en-US" altLang="zh-TW" baseline="0" dirty="0" smtClean="0"/>
              <a:t> data D into two subsets according to whether Sky is present or not. </a:t>
            </a:r>
          </a:p>
          <a:p>
            <a:r>
              <a:rPr lang="en-US" altLang="zh-TW" baseline="0" dirty="0" smtClean="0"/>
              <a:t>Then, we have two subsets.</a:t>
            </a:r>
          </a:p>
          <a:p>
            <a:r>
              <a:rPr lang="en-US" altLang="zh-TW" baseline="0" dirty="0" smtClean="0"/>
              <a:t>One is the set, S+, comprises the shots with Sky, and the other, S-, is without Sky. </a:t>
            </a:r>
          </a:p>
          <a:p>
            <a:r>
              <a:rPr lang="en-US" altLang="zh-TW" baseline="0" dirty="0" smtClean="0"/>
              <a:t>According to the relationship representation I just described, we can represent the relationship for Mountain as a function of the probability of Sky`s presence and absence, as the equation shows at the bottom of the slide. </a:t>
            </a:r>
          </a:p>
          <a:p>
            <a:r>
              <a:rPr lang="en-US" altLang="zh-TW" baseline="0" dirty="0" smtClean="0"/>
              <a:t>However, there may be more correlative concepts with Mountain, and we will continue the processes of correlation measuring and data partition. </a:t>
            </a:r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Next, for data S+, we try to find the most correlative concept to Mountain. </a:t>
            </a:r>
          </a:p>
          <a:p>
            <a:r>
              <a:rPr lang="en-US" altLang="zh-TW" baseline="0" dirty="0" smtClean="0"/>
              <a:t>Assume that there is no concept with significant correlation. </a:t>
            </a:r>
          </a:p>
          <a:p>
            <a:r>
              <a:rPr lang="en-US" altLang="zh-TW" baseline="0" dirty="0" smtClean="0"/>
              <a:t>This means that, under the condition that Sky is present, the remaining concepts, Tree and River, are not correlated to Mountain. </a:t>
            </a:r>
            <a:br>
              <a:rPr lang="en-US" altLang="zh-TW" baseline="0" dirty="0" smtClean="0"/>
            </a:br>
            <a:r>
              <a:rPr lang="en-US" altLang="zh-TW" baseline="0" dirty="0" smtClean="0"/>
              <a:t>Thus, we can stop partition for S+.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For data S-, assume that River is the most correlative concept to Mountain among the remaining concepts in lexicon.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It means that, under the condition that Sky is not present, River is highly correlated to the presence of Mountain, and we should model the relationship between them.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Hence, we should further partition S-  according to the presence of River.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We use R plus and R minus to indicate the new subsets, respectively. </a:t>
            </a:r>
          </a:p>
          <a:p>
            <a:r>
              <a:rPr lang="en-US" altLang="zh-TW" baseline="0" dirty="0" smtClean="0"/>
              <a:t>Then, we expand the relationship for Mountain with River, as this equation shows. </a:t>
            </a:r>
          </a:p>
          <a:p>
            <a:r>
              <a:rPr lang="en-US" altLang="zh-TW" baseline="0" dirty="0" smtClean="0"/>
              <a:t>Here, we assume that there is no concept further significantly correlated to Mountain.</a:t>
            </a:r>
          </a:p>
          <a:p>
            <a:r>
              <a:rPr lang="en-US" altLang="zh-TW" baseline="0" dirty="0" smtClean="0"/>
              <a:t>Hence, the recursion is done and we have the complete relationship for Mountain.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Next, we estimate the conditional probabilities of occurrence of Mountain in equation (1). </a:t>
            </a:r>
          </a:p>
          <a:p>
            <a:r>
              <a:rPr lang="en-US" altLang="zh-TW" baseline="0" dirty="0" smtClean="0"/>
              <a:t>For example, &lt;click&gt; the conditional probability of occurrence of Mountain given Sky is present is calculated over S+. </a:t>
            </a:r>
          </a:p>
          <a:p>
            <a:r>
              <a:rPr lang="en-US" altLang="zh-TW" baseline="0" dirty="0" smtClean="0"/>
              <a:t>There are total 8 shots in S+ and 7 of them are relevant to Mountain. </a:t>
            </a:r>
          </a:p>
          <a:p>
            <a:r>
              <a:rPr lang="en-US" altLang="zh-TW" baseline="0" dirty="0" smtClean="0"/>
              <a:t>So that the conditional probability is equal to seven eighth. </a:t>
            </a:r>
          </a:p>
          <a:p>
            <a:r>
              <a:rPr lang="en-US" altLang="zh-TW" baseline="0" dirty="0" smtClean="0"/>
              <a:t>Therefore, &lt;click&gt; we can update equation (1) with such parameters, and obtain the relationship for Mountain as equation (2).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Semantic</a:t>
            </a:r>
            <a:r>
              <a:rPr lang="en-US" altLang="zh-TW" baseline="0" dirty="0" smtClean="0"/>
              <a:t> concepts such as Airplane, Sports, Crowd, Mountain, and Building are used to comprehensively characterize the meaning of the video content. </a:t>
            </a:r>
          </a:p>
          <a:p>
            <a:r>
              <a:rPr lang="en-US" altLang="zh-TW" baseline="0" dirty="0" smtClean="0"/>
              <a:t>Detecting the presence of these concepts in video shots leads to more effective results for semantic video search.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Finally, we assume that the selected correlative variables are independent to each other.</a:t>
            </a:r>
          </a:p>
          <a:p>
            <a:r>
              <a:rPr lang="en-US" altLang="zh-TW" baseline="0" dirty="0" smtClean="0"/>
              <a:t>Therefore, the joint probability in equation (2) can be approximated with the product of the marginal probabilities.</a:t>
            </a:r>
          </a:p>
          <a:p>
            <a:r>
              <a:rPr lang="en-US" altLang="zh-TW" baseline="0" dirty="0" smtClean="0"/>
              <a:t>For example, &lt;click&gt; p of S equals 0 and R equals 1 is approximated with P of S equals 0 times p of R equals 1. </a:t>
            </a:r>
          </a:p>
          <a:p>
            <a:r>
              <a:rPr lang="en-US" altLang="zh-TW" baseline="0" dirty="0" smtClean="0"/>
              <a:t>This independence assumption is valid, because we know that River is still highly related to Mountain given that Sky is not present. </a:t>
            </a:r>
          </a:p>
          <a:p>
            <a:r>
              <a:rPr lang="en-US" altLang="zh-TW" baseline="0" dirty="0" smtClean="0"/>
              <a:t>It reveals that Sky and River must be somewhat orthogonal in terms of providing information about occurrence of Mountain. </a:t>
            </a:r>
          </a:p>
          <a:p>
            <a:r>
              <a:rPr lang="en-US" altLang="zh-TW" baseline="0" dirty="0" smtClean="0"/>
              <a:t>In practice, this assumption works quite </a:t>
            </a:r>
            <a:r>
              <a:rPr lang="en-US" altLang="zh-TW" baseline="0" dirty="0" smtClean="0"/>
              <a:t>well. Therefore</a:t>
            </a:r>
            <a:r>
              <a:rPr lang="en-US" altLang="zh-TW" baseline="0" dirty="0" smtClean="0"/>
              <a:t>, &lt;click&gt; we obtain the high-order relationship for Mountain, equation (3), based on this independence assumption. </a:t>
            </a:r>
            <a:r>
              <a:rPr lang="en-US" altLang="zh-TW" dirty="0" smtClean="0"/>
              <a:t>That </a:t>
            </a:r>
            <a:r>
              <a:rPr lang="en-US" altLang="zh-TW" dirty="0" smtClean="0"/>
              <a:t>is, we can infer the probability of presence</a:t>
            </a:r>
            <a:r>
              <a:rPr lang="en-US" altLang="zh-TW" baseline="0" dirty="0" smtClean="0"/>
              <a:t> of</a:t>
            </a:r>
            <a:r>
              <a:rPr lang="en-US" altLang="zh-TW" dirty="0" smtClean="0"/>
              <a:t> Mountain from the probability of Sky and River </a:t>
            </a:r>
            <a:r>
              <a:rPr lang="en-US" altLang="zh-TW" baseline="0" dirty="0" smtClean="0"/>
              <a:t>by equation (3)</a:t>
            </a:r>
            <a:r>
              <a:rPr lang="en-US" altLang="zh-TW" dirty="0" smtClean="0"/>
              <a:t>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This slide shows the</a:t>
            </a:r>
            <a:r>
              <a:rPr lang="en-US" altLang="zh-TW" baseline="0" dirty="0" smtClean="0"/>
              <a:t> mined relationship for Mountain from the real data. </a:t>
            </a:r>
          </a:p>
          <a:p>
            <a:r>
              <a:rPr lang="en-US" altLang="zh-TW" baseline="0" dirty="0" smtClean="0"/>
              <a:t>The concept lexicon we used is Columbia374 and the annotation data we used is </a:t>
            </a:r>
            <a:r>
              <a:rPr lang="en-US" altLang="zh-TW" baseline="0" dirty="0" err="1" smtClean="0"/>
              <a:t>TRECVid</a:t>
            </a:r>
            <a:r>
              <a:rPr lang="en-US" altLang="zh-TW" baseline="0" dirty="0" smtClean="0"/>
              <a:t> 2005 development set. </a:t>
            </a:r>
          </a:p>
          <a:p>
            <a:r>
              <a:rPr lang="en-US" altLang="zh-TW" baseline="0" dirty="0" smtClean="0"/>
              <a:t>We can observe that the relationship is rather complex.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As to the</a:t>
            </a:r>
            <a:r>
              <a:rPr lang="en-US" altLang="zh-TW" baseline="0" dirty="0" smtClean="0"/>
              <a:t> temporal relationships of each concept, we use a similar algorithm to discover.</a:t>
            </a:r>
          </a:p>
          <a:p>
            <a:r>
              <a:rPr lang="en-US" altLang="zh-TW" baseline="0" dirty="0" smtClean="0"/>
              <a:t>The only difference is that this algorithm tests the correlation between neighboring shots in a temporal order.</a:t>
            </a:r>
          </a:p>
          <a:p>
            <a:r>
              <a:rPr lang="en-US" altLang="zh-TW" baseline="0" dirty="0" smtClean="0"/>
              <a:t>This is reasonable, because temporally closer shots should have higher correlation than the more distant shots. 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Once we have high-order</a:t>
            </a:r>
            <a:r>
              <a:rPr lang="en-US" altLang="zh-TW" baseline="0" dirty="0" smtClean="0"/>
              <a:t> contextual and temporal relationships, t</a:t>
            </a:r>
            <a:r>
              <a:rPr lang="en-US" altLang="zh-TW" dirty="0" smtClean="0"/>
              <a:t>his slide shows how</a:t>
            </a:r>
            <a:r>
              <a:rPr lang="en-US" altLang="zh-TW" baseline="0" dirty="0" smtClean="0"/>
              <a:t> we integrate these multiple cues for inference. </a:t>
            </a:r>
          </a:p>
          <a:p>
            <a:r>
              <a:rPr lang="en-US" altLang="zh-TW" baseline="0" dirty="0" smtClean="0"/>
              <a:t>&lt;click&gt; Suppose this node is a hidden variable we attempt to obtain. </a:t>
            </a:r>
          </a:p>
          <a:p>
            <a:r>
              <a:rPr lang="en-US" altLang="zh-TW" baseline="0" dirty="0" smtClean="0"/>
              <a:t>First, it should be close to the </a:t>
            </a:r>
            <a:r>
              <a:rPr lang="en-US" altLang="zh-TW" baseline="0" smtClean="0"/>
              <a:t>prediction score. </a:t>
            </a:r>
            <a:endParaRPr lang="en-US" altLang="zh-TW" baseline="0" dirty="0" smtClean="0"/>
          </a:p>
          <a:p>
            <a:r>
              <a:rPr lang="en-US" altLang="zh-TW" baseline="0" dirty="0" smtClean="0"/>
              <a:t>&lt;click&gt; Also, it should satisfy the discovered contextual relationship, &lt;click&gt; and it should satisfy the discovered temporal relationship as well.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Therefore, we`d like to seek a solution in which all nodes simultaneously satisfy all these conditions.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According to these, we formulate an energy function to find a solution that best fits the above conditions in the least square sense. </a:t>
            </a:r>
          </a:p>
          <a:p>
            <a:r>
              <a:rPr lang="en-US" altLang="zh-TW" baseline="0" dirty="0" smtClean="0"/>
              <a:t>That is, we find all labels for all shots and concepts all at once so that the resulted labels satisfy the prediction scores and our discovered relationships.</a:t>
            </a:r>
          </a:p>
          <a:p>
            <a:r>
              <a:rPr lang="en-US" altLang="zh-TW" baseline="0" dirty="0" smtClean="0"/>
              <a:t>In addition, we observe the effectiveness of these terms varies from concept to concept. </a:t>
            </a:r>
          </a:p>
          <a:p>
            <a:r>
              <a:rPr lang="en-US" altLang="zh-TW" baseline="0" dirty="0" smtClean="0"/>
              <a:t>So, we use concept-dependent parameters to weight each of them.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34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 this</a:t>
            </a:r>
            <a:r>
              <a:rPr lang="en-US" altLang="zh-TW" baseline="0" dirty="0" smtClean="0"/>
              <a:t> work, we obtain t</a:t>
            </a:r>
            <a:r>
              <a:rPr lang="en-US" altLang="zh-TW" dirty="0" smtClean="0"/>
              <a:t>he concept-dependent parameters</a:t>
            </a:r>
            <a:r>
              <a:rPr lang="en-US" altLang="zh-TW" baseline="0" dirty="0" smtClean="0"/>
              <a:t> from training corpus with cross validation. </a:t>
            </a:r>
          </a:p>
          <a:p>
            <a:r>
              <a:rPr lang="en-US" altLang="zh-TW" baseline="0" dirty="0" smtClean="0"/>
              <a:t>And we solve the energy minimization problem by using Conjugate Gradient Method. </a:t>
            </a:r>
          </a:p>
          <a:p>
            <a:r>
              <a:rPr lang="en-US" altLang="zh-TW" baseline="0" dirty="0" smtClean="0"/>
              <a:t>The success of this method for solving such a non-linear function depends on a good initial guess.</a:t>
            </a:r>
          </a:p>
          <a:p>
            <a:r>
              <a:rPr lang="en-US" altLang="zh-TW" baseline="0" dirty="0" smtClean="0"/>
              <a:t>Fortunately, the prediction scores from detectors provide just such a guess. </a:t>
            </a:r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1200" kern="1200" baseline="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rPr>
              <a:t>Next, I am going to present experiments to validate our approach. </a:t>
            </a:r>
          </a:p>
          <a:p>
            <a:r>
              <a:rPr kumimoji="1" lang="en-US" altLang="zh-TW" sz="1200" kern="1200" baseline="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rPr>
              <a:t>We adopted the </a:t>
            </a:r>
            <a:r>
              <a:rPr kumimoji="1" lang="en-US" altLang="zh-TW" sz="1200" kern="1200" baseline="0" dirty="0" err="1" smtClean="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rPr>
              <a:t>TRECVid</a:t>
            </a:r>
            <a:r>
              <a:rPr kumimoji="1" lang="en-US" altLang="zh-TW" sz="1200" kern="1200" baseline="0" dirty="0" smtClean="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rPr>
              <a:t> benchmark and used </a:t>
            </a:r>
            <a:r>
              <a:rPr lang="en-US" altLang="zh-TW" baseline="0" dirty="0" smtClean="0"/>
              <a:t>TV05 development set and TV06 test set as the training data and the test </a:t>
            </a:r>
            <a:r>
              <a:rPr lang="en-US" altLang="zh-TW" baseline="0" smtClean="0"/>
              <a:t>data.</a:t>
            </a:r>
            <a:endParaRPr lang="en-US" altLang="zh-TW" baseline="0" dirty="0" smtClean="0"/>
          </a:p>
          <a:p>
            <a:r>
              <a:rPr lang="en-US" altLang="zh-TW" baseline="0" dirty="0" smtClean="0"/>
              <a:t>For performance evaluation, we use the 20 officially selected concepts in </a:t>
            </a:r>
            <a:r>
              <a:rPr lang="en-US" altLang="zh-TW" baseline="0" dirty="0" err="1" smtClean="0"/>
              <a:t>TRECVid</a:t>
            </a:r>
            <a:r>
              <a:rPr lang="en-US" altLang="zh-TW" baseline="0" dirty="0" smtClean="0"/>
              <a:t> 2006.</a:t>
            </a:r>
          </a:p>
          <a:p>
            <a:r>
              <a:rPr lang="en-US" altLang="zh-TW" baseline="0" dirty="0" smtClean="0"/>
              <a:t>In addition, we use </a:t>
            </a:r>
            <a:r>
              <a:rPr lang="en-US" altLang="zh-TW" baseline="0" dirty="0" err="1" smtClean="0"/>
              <a:t>infAP</a:t>
            </a:r>
            <a:r>
              <a:rPr lang="en-US" altLang="zh-TW" baseline="0" dirty="0" smtClean="0"/>
              <a:t> and mean </a:t>
            </a:r>
            <a:r>
              <a:rPr lang="en-US" altLang="zh-TW" baseline="0" dirty="0" err="1" smtClean="0"/>
              <a:t>infAP</a:t>
            </a:r>
            <a:r>
              <a:rPr lang="en-US" altLang="zh-TW" baseline="0" dirty="0" smtClean="0"/>
              <a:t> as metrics to report the individual concept performance and the overall system performance.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For</a:t>
            </a:r>
            <a:r>
              <a:rPr lang="en-US" altLang="zh-TW" baseline="0" dirty="0" smtClean="0"/>
              <a:t> detectors</a:t>
            </a:r>
            <a:r>
              <a:rPr lang="en-US" altLang="zh-TW" dirty="0" smtClean="0"/>
              <a:t>, </a:t>
            </a:r>
            <a:r>
              <a:rPr lang="en-US" altLang="zh-TW" baseline="0" dirty="0" smtClean="0"/>
              <a:t>w</a:t>
            </a:r>
            <a:r>
              <a:rPr lang="en-US" altLang="zh-TW" dirty="0" smtClean="0"/>
              <a:t>e adopt two popular sets of detection scores for the test data, </a:t>
            </a:r>
            <a:r>
              <a:rPr lang="en-US" altLang="zh-TW" baseline="0" dirty="0" smtClean="0"/>
              <a:t>VIREO-374 and Columbia374</a:t>
            </a:r>
            <a:r>
              <a:rPr lang="en-US" altLang="zh-TW" dirty="0" smtClean="0"/>
              <a:t>.</a:t>
            </a:r>
            <a:r>
              <a:rPr lang="en-US" altLang="zh-TW" baseline="0" dirty="0" smtClean="0"/>
              <a:t> </a:t>
            </a:r>
          </a:p>
          <a:p>
            <a:r>
              <a:rPr lang="en-US" altLang="zh-TW" baseline="0" dirty="0" smtClean="0"/>
              <a:t>They are respectively released by City University of Hong Kong and Columbia University. </a:t>
            </a:r>
          </a:p>
          <a:p>
            <a:r>
              <a:rPr lang="en-US" altLang="zh-TW" baseline="0" dirty="0" smtClean="0"/>
              <a:t>As highlighted in the table, VIREO-374 exhibits high performance and Columbia374 is considered a median performer.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As a comparison, we compare with Liu et </a:t>
            </a:r>
            <a:r>
              <a:rPr lang="en-US" altLang="zh-TW" dirty="0" err="1" smtClean="0"/>
              <a:t>al`s</a:t>
            </a:r>
            <a:r>
              <a:rPr lang="en-US" altLang="zh-TW" baseline="0" dirty="0" smtClean="0"/>
              <a:t> work on improving detection by fusing with contextual and temporal cues. </a:t>
            </a:r>
            <a:endParaRPr lang="en-US" altLang="zh-TW" dirty="0" smtClean="0"/>
          </a:p>
          <a:p>
            <a:r>
              <a:rPr lang="en-US" altLang="zh-TW" baseline="0" dirty="0" smtClean="0"/>
              <a:t>M-C-F represents our multi-cue fusion approach. </a:t>
            </a:r>
          </a:p>
          <a:p>
            <a:r>
              <a:rPr lang="en-US" altLang="zh-TW" baseline="0" dirty="0" smtClean="0"/>
              <a:t>As shown in the table, our multi-cue fusion with energy minimization has about 27% and 32% improvements over the VIREO-374 and Columbia374 baselines; while the performance gains of the Liu et al.`s method are only about 11% and 18%.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This</a:t>
            </a:r>
            <a:r>
              <a:rPr lang="en-US" altLang="zh-TW" baseline="0" dirty="0" smtClean="0"/>
              <a:t> chart shows the performance of individual concepts with different approaches. </a:t>
            </a:r>
          </a:p>
          <a:p>
            <a:r>
              <a:rPr lang="en-US" altLang="zh-TW" baseline="0" dirty="0" smtClean="0"/>
              <a:t>We note that some concepts benefit greatly from multi-cue fusion, &lt;click&gt; such as People-Marching, Car, and Sports, while the performance gains of others are not obvious, &lt;click&gt; such as Charts, </a:t>
            </a:r>
            <a:r>
              <a:rPr lang="en-US" altLang="zh-TW" baseline="0" dirty="0" err="1" smtClean="0"/>
              <a:t>Computer_TV</a:t>
            </a:r>
            <a:r>
              <a:rPr lang="en-US" altLang="zh-TW" baseline="0" dirty="0" smtClean="0"/>
              <a:t>-screen, and Meeting.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Our goal for this project is to make the detection as accurate as possible. </a:t>
            </a:r>
          </a:p>
          <a:p>
            <a:r>
              <a:rPr lang="en-US" altLang="zh-TW" baseline="0" dirty="0" smtClean="0"/>
              <a:t>We propose a novel approach to improve the accuracy of semantic video indexing by effectively ranking the relevant shots. </a:t>
            </a:r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This</a:t>
            </a:r>
            <a:r>
              <a:rPr lang="en-US" altLang="zh-TW" baseline="0" dirty="0" smtClean="0"/>
              <a:t> chart compares the detection performance of our approach with the </a:t>
            </a:r>
            <a:r>
              <a:rPr lang="en-US" altLang="zh-TW" baseline="0" dirty="0" err="1" smtClean="0"/>
              <a:t>TRECVid</a:t>
            </a:r>
            <a:r>
              <a:rPr lang="en-US" altLang="zh-TW" baseline="0" dirty="0" smtClean="0"/>
              <a:t> 2006 submissions. </a:t>
            </a:r>
          </a:p>
          <a:p>
            <a:r>
              <a:rPr lang="en-US" altLang="zh-TW" baseline="0" dirty="0" smtClean="0"/>
              <a:t>The white bars indicate the best runs of each group. </a:t>
            </a:r>
          </a:p>
          <a:p>
            <a:r>
              <a:rPr lang="en-US" altLang="zh-TW" baseline="0" dirty="0" smtClean="0"/>
              <a:t>We find </a:t>
            </a:r>
            <a:r>
              <a:rPr lang="en-US" altLang="zh-TW" dirty="0" smtClean="0"/>
              <a:t>that our multi-cue</a:t>
            </a:r>
            <a:r>
              <a:rPr lang="en-US" altLang="zh-TW" baseline="0" dirty="0" smtClean="0"/>
              <a:t> fusion</a:t>
            </a:r>
            <a:r>
              <a:rPr lang="en-US" altLang="zh-TW" dirty="0" smtClean="0"/>
              <a:t> approach</a:t>
            </a:r>
            <a:r>
              <a:rPr lang="en-US" altLang="zh-TW" baseline="0" dirty="0" smtClean="0"/>
              <a:t> advanced the rank of the Columbia374 baseline &lt;click&gt; from the medium level to the first tier and turned the VIREO-374 baseline &lt;click&gt; into the best one.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Next, let me sum up our </a:t>
            </a:r>
            <a:r>
              <a:rPr lang="en-US" altLang="zh-TW" baseline="0" dirty="0" smtClean="0"/>
              <a:t>observations on these experimental results. </a:t>
            </a:r>
          </a:p>
          <a:p>
            <a:r>
              <a:rPr lang="en-US" altLang="zh-TW" baseline="0" dirty="0" smtClean="0"/>
              <a:t>First, the multi-cue fusion improved each of the twenty concepts with ranges varying from 5.9% to 88.1%. </a:t>
            </a:r>
          </a:p>
          <a:p>
            <a:r>
              <a:rPr lang="en-US" altLang="zh-TW" baseline="0" dirty="0" smtClean="0"/>
              <a:t>Second, 15 of 20 concepts showed more than 20% improvement. </a:t>
            </a:r>
          </a:p>
          <a:p>
            <a:r>
              <a:rPr lang="en-US" altLang="zh-TW" baseline="0" dirty="0" smtClean="0"/>
              <a:t>Finally, we achieved about 30% performance gain for two detectors with different levels of accuracy.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I will conclude my presentation with the following remarks. </a:t>
            </a:r>
          </a:p>
          <a:p>
            <a:r>
              <a:rPr lang="en-US" altLang="zh-TW" baseline="0" dirty="0" smtClean="0"/>
              <a:t>We proposed a general framework which improved the accuracy of semantic concept detection in videos. </a:t>
            </a:r>
          </a:p>
          <a:p>
            <a:r>
              <a:rPr lang="en-US" altLang="zh-TW" baseline="0" dirty="0" smtClean="0"/>
              <a:t>The proposed framework has 4 advantages.</a:t>
            </a:r>
          </a:p>
          <a:p>
            <a:r>
              <a:rPr lang="en-US" altLang="zh-TW" baseline="0" dirty="0" smtClean="0"/>
              <a:t>Firs, it`s scalable to number of concepts and number of shots. </a:t>
            </a:r>
          </a:p>
          <a:p>
            <a:r>
              <a:rPr lang="en-US" altLang="zh-TW" baseline="0" dirty="0" smtClean="0"/>
              <a:t>Second, the same training data is used to learn both classifiers and prior relationships.</a:t>
            </a:r>
          </a:p>
          <a:p>
            <a:r>
              <a:rPr lang="en-US" altLang="zh-TW" baseline="0" dirty="0" smtClean="0"/>
              <a:t>So that reusing the annotation data obviates the need for extra training data. </a:t>
            </a:r>
          </a:p>
          <a:p>
            <a:r>
              <a:rPr lang="en-US" altLang="zh-TW" baseline="0" dirty="0" smtClean="0"/>
              <a:t>Third, the temporal and contextual information are used simultaneously. </a:t>
            </a:r>
          </a:p>
          <a:p>
            <a:r>
              <a:rPr lang="en-US" altLang="zh-TW" baseline="0" dirty="0" smtClean="0"/>
              <a:t>This integration gives significant performance gains. </a:t>
            </a:r>
          </a:p>
          <a:p>
            <a:r>
              <a:rPr lang="en-US" altLang="zh-TW" baseline="0" dirty="0" smtClean="0"/>
              <a:t>Finally, our framework is independent to classifiers and it can be applied to any classification results without re-training models. </a:t>
            </a:r>
          </a:p>
          <a:p>
            <a:r>
              <a:rPr lang="en-US" altLang="zh-TW" baseline="0" dirty="0" smtClean="0"/>
              <a:t>It means that the decomposition of classifier learning and filter learning makes the framework more flexible.</a:t>
            </a:r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This is the end of my presentation.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Thank</a:t>
            </a:r>
            <a:r>
              <a:rPr lang="en-US" altLang="zh-TW" baseline="0" dirty="0" smtClean="0"/>
              <a:t> you</a:t>
            </a:r>
            <a:r>
              <a:rPr lang="en-US" altLang="zh-TW" dirty="0" smtClean="0"/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43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 typical approach for solving</a:t>
            </a:r>
            <a:r>
              <a:rPr lang="en-US" altLang="zh-TW" baseline="0" dirty="0" smtClean="0"/>
              <a:t> this problem</a:t>
            </a:r>
            <a:r>
              <a:rPr lang="en-US" altLang="zh-TW" dirty="0" smtClean="0"/>
              <a:t> is supervised</a:t>
            </a:r>
            <a:r>
              <a:rPr lang="en-US" altLang="zh-TW" baseline="0" dirty="0" smtClean="0"/>
              <a:t> learning. </a:t>
            </a:r>
          </a:p>
          <a:p>
            <a:r>
              <a:rPr lang="en-US" altLang="zh-TW" baseline="0" dirty="0" smtClean="0"/>
              <a:t>The supervised learning approaches usually use low-level features and manually labeled ground truth to train a set of classifiers, and then use them to classify the unlabeled data. </a:t>
            </a:r>
          </a:p>
          <a:p>
            <a:r>
              <a:rPr lang="en-US" altLang="zh-TW" baseline="0" dirty="0" smtClean="0"/>
              <a:t>Generally, these classifiers provide prediction scores for the presence of the detecting concept.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Although this approach achieves moderate performance for some concepts, unfortunately, most concepts are still not easily detected.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 our opinion</a:t>
            </a:r>
            <a:r>
              <a:rPr lang="en-US" altLang="zh-TW" baseline="0" dirty="0" smtClean="0"/>
              <a:t>, t</a:t>
            </a:r>
            <a:r>
              <a:rPr lang="en-US" altLang="zh-TW" dirty="0" smtClean="0"/>
              <a:t>he</a:t>
            </a:r>
            <a:r>
              <a:rPr lang="en-US" altLang="zh-TW" baseline="0" dirty="0" smtClean="0"/>
              <a:t> typical approach usually has two main problems. </a:t>
            </a:r>
          </a:p>
          <a:p>
            <a:r>
              <a:rPr lang="en-US" altLang="zh-TW" baseline="0" dirty="0" smtClean="0"/>
              <a:t>First, the annotation data is not fully utilized. </a:t>
            </a:r>
          </a:p>
          <a:p>
            <a:r>
              <a:rPr lang="en-US" altLang="zh-TW" baseline="0" dirty="0" smtClean="0"/>
              <a:t>Second, the label for all concepts in all shots are predicted independently.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This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figure</a:t>
            </a:r>
            <a:r>
              <a:rPr lang="en-US" altLang="zh-TW" baseline="0" dirty="0" smtClean="0"/>
              <a:t> is an illustration of ground truth annotation. </a:t>
            </a:r>
            <a:r>
              <a:rPr lang="en-US" altLang="zh-TW" dirty="0" smtClean="0"/>
              <a:t>The horizontal axis represents a sequence of video shots,</a:t>
            </a:r>
            <a:r>
              <a:rPr lang="en-US" altLang="zh-TW" baseline="0" dirty="0" smtClean="0"/>
              <a:t> and </a:t>
            </a:r>
            <a:r>
              <a:rPr lang="en-US" altLang="zh-TW" dirty="0" smtClean="0"/>
              <a:t>the vertical axis represents a lexicon of concepts. Here, </a:t>
            </a:r>
            <a:r>
              <a:rPr lang="en-US" altLang="zh-TW" baseline="0" dirty="0" smtClean="0"/>
              <a:t>o</a:t>
            </a:r>
            <a:r>
              <a:rPr lang="en-US" altLang="zh-TW" dirty="0" smtClean="0"/>
              <a:t>ne indicates the concept is present in the shot, otherwise it`s zero.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It`s true that all</a:t>
            </a:r>
            <a:r>
              <a:rPr lang="en-US" altLang="zh-TW" baseline="0" dirty="0" smtClean="0"/>
              <a:t> of these labels are annotated independently by human. However, if we observe them together, we find that the</a:t>
            </a:r>
            <a:r>
              <a:rPr lang="en-US" altLang="zh-TW" dirty="0" smtClean="0"/>
              <a:t> annotation</a:t>
            </a:r>
            <a:r>
              <a:rPr lang="en-US" altLang="zh-TW" baseline="0" dirty="0" smtClean="0"/>
              <a:t> actually contains much more information.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&lt;click&gt; For example, t</a:t>
            </a:r>
            <a:r>
              <a:rPr lang="en-US" altLang="zh-TW" dirty="0" smtClean="0"/>
              <a:t>hese green boxes show the temporal dependency. We can</a:t>
            </a:r>
            <a:r>
              <a:rPr lang="en-US" altLang="zh-TW" baseline="0" dirty="0" smtClean="0"/>
              <a:t> f</a:t>
            </a:r>
            <a:r>
              <a:rPr lang="en-US" altLang="zh-TW" dirty="0" smtClean="0"/>
              <a:t>ind that, once a concept occurs in a video, it generally spans multiple consecutive shots, such as car, outdoor, and urban.</a:t>
            </a:r>
            <a:r>
              <a:rPr lang="en-US" altLang="zh-TW" baseline="0" dirty="0" smtClean="0"/>
              <a:t> </a:t>
            </a:r>
            <a:endParaRPr lang="en-US" altLang="zh-TW" dirty="0" smtClean="0"/>
          </a:p>
          <a:p>
            <a:r>
              <a:rPr lang="en-US" altLang="zh-TW" baseline="0" dirty="0" smtClean="0"/>
              <a:t>&lt;click&gt; In a</a:t>
            </a:r>
            <a:r>
              <a:rPr lang="en-US" altLang="zh-TW" dirty="0" smtClean="0"/>
              <a:t>ddition, </a:t>
            </a:r>
            <a:r>
              <a:rPr lang="en-US" altLang="zh-TW" baseline="0" dirty="0" smtClean="0"/>
              <a:t>the orange boxes show the</a:t>
            </a:r>
            <a:r>
              <a:rPr lang="en-US" altLang="zh-TW" dirty="0" smtClean="0"/>
              <a:t> contextual correlation</a:t>
            </a:r>
            <a:r>
              <a:rPr lang="en-US" altLang="zh-TW" baseline="0" dirty="0" smtClean="0"/>
              <a:t>. In this example, </a:t>
            </a:r>
            <a:r>
              <a:rPr lang="en-US" altLang="zh-TW" dirty="0" smtClean="0"/>
              <a:t>some concepts often co-occur within a shot,</a:t>
            </a:r>
            <a:r>
              <a:rPr lang="en-US" altLang="zh-TW" baseline="0" dirty="0" smtClean="0"/>
              <a:t> such as car, outdoor, and urban. </a:t>
            </a:r>
          </a:p>
          <a:p>
            <a:r>
              <a:rPr lang="en-US" altLang="zh-TW" baseline="0" dirty="0" smtClean="0"/>
              <a:t>These facts are useful for inference of concept occurrence; thus, our goal is to discover these relationships from annotation and utilize them for improving the detection accuracy.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Next</a:t>
            </a:r>
            <a:r>
              <a:rPr lang="en-US" altLang="zh-TW" baseline="0" dirty="0" smtClean="0"/>
              <a:t>, I`m going to explain the s</a:t>
            </a:r>
            <a:r>
              <a:rPr lang="en-US" altLang="zh-TW" dirty="0" smtClean="0"/>
              <a:t>emantic concept prediction</a:t>
            </a:r>
            <a:r>
              <a:rPr lang="en-US" altLang="zh-TW" baseline="0" dirty="0" smtClean="0"/>
              <a:t> of the typical approach. </a:t>
            </a:r>
          </a:p>
          <a:p>
            <a:r>
              <a:rPr lang="en-US" altLang="zh-TW" dirty="0" smtClean="0"/>
              <a:t>Given</a:t>
            </a:r>
            <a:r>
              <a:rPr lang="en-US" altLang="zh-TW" baseline="0" dirty="0" smtClean="0"/>
              <a:t> a sequence of shots, &lt;click&gt; </a:t>
            </a:r>
            <a:r>
              <a:rPr lang="en-US" altLang="zh-TW" dirty="0" smtClean="0"/>
              <a:t>the concept detectors</a:t>
            </a:r>
            <a:r>
              <a:rPr lang="en-US" altLang="zh-TW" baseline="0" dirty="0" smtClean="0"/>
              <a:t> produce the prediction scores for each concept in each shot independently.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In most cases, these scores are treated as the final results.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However,</a:t>
            </a:r>
            <a:r>
              <a:rPr lang="en-US" altLang="zh-TW" baseline="0" dirty="0" smtClean="0"/>
              <a:t> we treat these results in a very different view. </a:t>
            </a:r>
          </a:p>
          <a:p>
            <a:r>
              <a:rPr lang="en-US" altLang="zh-TW" baseline="0" dirty="0" smtClean="0"/>
              <a:t>We take concept labels for shots as nodes; &lt;click&gt; thus, the detectors` predictions form an image in the contextual-temporal domain. </a:t>
            </a:r>
          </a:p>
          <a:p>
            <a:r>
              <a:rPr lang="en-US" altLang="zh-TW" baseline="0" dirty="0" smtClean="0"/>
              <a:t>Since the detectors are often not good enough, some predictions may not be accurate. </a:t>
            </a:r>
          </a:p>
          <a:p>
            <a:r>
              <a:rPr lang="en-US" altLang="zh-TW" baseline="0" dirty="0" smtClean="0"/>
              <a:t>Therefore, &lt;click&gt; we can treat them as noise in an image, like this.</a:t>
            </a:r>
          </a:p>
          <a:p>
            <a:r>
              <a:rPr lang="en-US" altLang="zh-TW" baseline="0" dirty="0" smtClean="0"/>
              <a:t>That is, w</a:t>
            </a:r>
            <a:r>
              <a:rPr lang="en-US" altLang="zh-TW" dirty="0" smtClean="0"/>
              <a:t>e</a:t>
            </a:r>
            <a:r>
              <a:rPr lang="en-US" altLang="zh-TW" baseline="0" dirty="0" smtClean="0"/>
              <a:t> cast the problem as an image </a:t>
            </a:r>
            <a:r>
              <a:rPr lang="en-US" altLang="zh-TW" baseline="0" dirty="0" err="1" smtClean="0"/>
              <a:t>denoising</a:t>
            </a:r>
            <a:r>
              <a:rPr lang="en-US" altLang="zh-TW" baseline="0" dirty="0" smtClean="0"/>
              <a:t> problem. </a:t>
            </a:r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B0EF7-F23B-4E71-85A9-9D74BF9B0870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176730"/>
            <a:ext cx="74866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5B74F-25EE-46BD-8629-B5DB4A0D8144}" type="datetime1">
              <a:rPr lang="zh-TW" altLang="en-US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D7AB2-7AE0-463C-8BE8-1E6C609594A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4BF07C-DC45-40FF-A83A-B882C5150FD0}" type="datetime1">
              <a:rPr lang="zh-TW" altLang="en-US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DD226-C85B-4122-80A2-F819F7D6FF2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6563" y="0"/>
            <a:ext cx="2178050" cy="61261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83338" cy="61261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F23188-142A-490D-B127-166735F43D99}" type="datetime1">
              <a:rPr lang="zh-TW" altLang="en-US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F6427-39CB-4F99-A953-5FA92BFC586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BBA72-5CED-4F8A-9568-8C56F2823879}" type="datetime1">
              <a:rPr lang="zh-TW" altLang="en-US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/>
              <a:t>M.-F. </a:t>
            </a:r>
            <a:r>
              <a:rPr lang="en-US" altLang="zh-TW" dirty="0" err="1" smtClean="0"/>
              <a:t>Weng</a:t>
            </a:r>
            <a:r>
              <a:rPr lang="en-US" altLang="zh-TW" dirty="0" smtClean="0"/>
              <a:t>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C32EE-D740-4CE2-A1E3-146229FDA0A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7DD1C-8B31-41D5-83F8-196EBE1034BB}" type="datetime1">
              <a:rPr lang="zh-TW" altLang="en-US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頁尾文字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C653-7C2F-426A-9C2E-D6EFA77F70D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243388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244975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CF432-13A4-47CC-8AA0-362F9CE189A2}" type="datetime1">
              <a:rPr lang="zh-TW" altLang="en-US"/>
              <a:pPr/>
              <a:t>2008/10/29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B2D37-CF0C-4AD9-B88D-665F581E8D8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B3E8A4-BBF7-47AA-A064-567B26060002}" type="datetime1">
              <a:rPr lang="zh-TW" altLang="en-US"/>
              <a:pPr/>
              <a:t>2008/10/29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頁尾文字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31AAD-A68E-40DC-8188-B03A144AA77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34BD70-C85A-45BA-9608-14542284DACF}" type="datetime1">
              <a:rPr lang="zh-TW" altLang="en-US"/>
              <a:pPr/>
              <a:t>2008/10/29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頁尾文字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301B8-12B3-4555-9AAC-9F2CB9EB765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39178-766B-4748-A7DA-14AB79DE7A63}" type="datetime1">
              <a:rPr lang="zh-TW" altLang="en-US"/>
              <a:pPr/>
              <a:t>2008/10/29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頁尾文字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374C3-12B0-4202-8910-5BC0B02B02C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FEC32B-0852-419F-8635-23D783D0AAED}" type="datetime1">
              <a:rPr lang="zh-TW" altLang="en-US"/>
              <a:pPr/>
              <a:t>2008/10/29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5DAA0-273E-4355-9787-8306F4B5CD7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9FE3D2-C4EE-496C-B3F6-59D621B216D4}" type="datetime1">
              <a:rPr lang="zh-TW" altLang="en-US"/>
              <a:pPr/>
              <a:t>2008/10/29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頁尾文字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442BF-332F-4683-8928-14F20D3981B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741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640763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363" y="6289230"/>
            <a:ext cx="108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EC1C5C65-9FF3-47F0-A55F-7A04BB8E5402}" type="datetime1">
              <a:rPr lang="zh-TW" altLang="en-US" smtClean="0"/>
              <a:pPr/>
              <a:t>2008/10/29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2648" y="6289230"/>
            <a:ext cx="28956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16478" y="6289230"/>
            <a:ext cx="108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C3315BA3-A632-41A7-849A-AAB8DC82C0B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2" name="Picture 2" descr="D:\022-Presentation\ACM-MM-2008\logo_acmmm200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80594" y="6215082"/>
            <a:ext cx="2592000" cy="58029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fueng@cmlab.csie.ntu.edu.t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gi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17" Type="http://schemas.openxmlformats.org/officeDocument/2006/relationships/image" Target="../media/image84.jpe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5" Type="http://schemas.openxmlformats.org/officeDocument/2006/relationships/image" Target="../media/image8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18" Type="http://schemas.openxmlformats.org/officeDocument/2006/relationships/image" Target="../media/image100.jpeg"/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17" Type="http://schemas.openxmlformats.org/officeDocument/2006/relationships/image" Target="../media/image99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5" Type="http://schemas.openxmlformats.org/officeDocument/2006/relationships/image" Target="../media/image9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Relationship Id="rId14" Type="http://schemas.openxmlformats.org/officeDocument/2006/relationships/image" Target="../media/image9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3.jpeg"/><Relationship Id="rId18" Type="http://schemas.openxmlformats.org/officeDocument/2006/relationships/image" Target="../media/image107.jpeg"/><Relationship Id="rId26" Type="http://schemas.openxmlformats.org/officeDocument/2006/relationships/image" Target="../media/image89.jpeg"/><Relationship Id="rId3" Type="http://schemas.openxmlformats.org/officeDocument/2006/relationships/image" Target="../media/image101.png"/><Relationship Id="rId21" Type="http://schemas.openxmlformats.org/officeDocument/2006/relationships/image" Target="../media/image110.jpeg"/><Relationship Id="rId34" Type="http://schemas.openxmlformats.org/officeDocument/2006/relationships/image" Target="../media/image97.jpeg"/><Relationship Id="rId7" Type="http://schemas.openxmlformats.org/officeDocument/2006/relationships/image" Target="../media/image79.jpeg"/><Relationship Id="rId12" Type="http://schemas.openxmlformats.org/officeDocument/2006/relationships/image" Target="../media/image81.jpeg"/><Relationship Id="rId17" Type="http://schemas.openxmlformats.org/officeDocument/2006/relationships/image" Target="../media/image106.jpeg"/><Relationship Id="rId25" Type="http://schemas.openxmlformats.org/officeDocument/2006/relationships/image" Target="../media/image88.jpeg"/><Relationship Id="rId33" Type="http://schemas.openxmlformats.org/officeDocument/2006/relationships/image" Target="../media/image96.jpeg"/><Relationship Id="rId38" Type="http://schemas.openxmlformats.org/officeDocument/2006/relationships/image" Target="../media/image112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05.jpeg"/><Relationship Id="rId20" Type="http://schemas.openxmlformats.org/officeDocument/2006/relationships/image" Target="../media/image109.jpeg"/><Relationship Id="rId29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76.jpeg"/><Relationship Id="rId24" Type="http://schemas.openxmlformats.org/officeDocument/2006/relationships/image" Target="../media/image87.jpeg"/><Relationship Id="rId32" Type="http://schemas.openxmlformats.org/officeDocument/2006/relationships/image" Target="../media/image95.jpeg"/><Relationship Id="rId37" Type="http://schemas.openxmlformats.org/officeDocument/2006/relationships/image" Target="../media/image100.jpeg"/><Relationship Id="rId5" Type="http://schemas.openxmlformats.org/officeDocument/2006/relationships/image" Target="../media/image85.png"/><Relationship Id="rId15" Type="http://schemas.openxmlformats.org/officeDocument/2006/relationships/image" Target="../media/image104.png"/><Relationship Id="rId23" Type="http://schemas.openxmlformats.org/officeDocument/2006/relationships/image" Target="../media/image86.jpeg"/><Relationship Id="rId28" Type="http://schemas.openxmlformats.org/officeDocument/2006/relationships/image" Target="../media/image91.jpeg"/><Relationship Id="rId36" Type="http://schemas.openxmlformats.org/officeDocument/2006/relationships/image" Target="../media/image99.jpeg"/><Relationship Id="rId10" Type="http://schemas.openxmlformats.org/officeDocument/2006/relationships/image" Target="../media/image82.jpeg"/><Relationship Id="rId19" Type="http://schemas.openxmlformats.org/officeDocument/2006/relationships/image" Target="../media/image108.jpeg"/><Relationship Id="rId31" Type="http://schemas.openxmlformats.org/officeDocument/2006/relationships/image" Target="../media/image94.jpeg"/><Relationship Id="rId4" Type="http://schemas.openxmlformats.org/officeDocument/2006/relationships/image" Target="../media/image102.png"/><Relationship Id="rId9" Type="http://schemas.openxmlformats.org/officeDocument/2006/relationships/image" Target="../media/image75.jpeg"/><Relationship Id="rId14" Type="http://schemas.openxmlformats.org/officeDocument/2006/relationships/image" Target="../media/image83.jpeg"/><Relationship Id="rId22" Type="http://schemas.openxmlformats.org/officeDocument/2006/relationships/image" Target="../media/image111.jpeg"/><Relationship Id="rId27" Type="http://schemas.openxmlformats.org/officeDocument/2006/relationships/image" Target="../media/image90.jpeg"/><Relationship Id="rId30" Type="http://schemas.openxmlformats.org/officeDocument/2006/relationships/image" Target="../media/image93.jpeg"/><Relationship Id="rId35" Type="http://schemas.openxmlformats.org/officeDocument/2006/relationships/image" Target="../media/image9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101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3.jpeg"/><Relationship Id="rId5" Type="http://schemas.openxmlformats.org/officeDocument/2006/relationships/image" Target="../media/image74.jpeg"/><Relationship Id="rId10" Type="http://schemas.openxmlformats.org/officeDocument/2006/relationships/image" Target="../media/image73.jpeg"/><Relationship Id="rId4" Type="http://schemas.openxmlformats.org/officeDocument/2006/relationships/image" Target="../media/image79.jpeg"/><Relationship Id="rId9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2.png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10" Type="http://schemas.openxmlformats.org/officeDocument/2006/relationships/image" Target="../media/image111.jpeg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13" Type="http://schemas.openxmlformats.org/officeDocument/2006/relationships/image" Target="../media/image123.jpeg"/><Relationship Id="rId18" Type="http://schemas.openxmlformats.org/officeDocument/2006/relationships/image" Target="../media/image85.png"/><Relationship Id="rId26" Type="http://schemas.openxmlformats.org/officeDocument/2006/relationships/image" Target="../media/image78.jpeg"/><Relationship Id="rId39" Type="http://schemas.openxmlformats.org/officeDocument/2006/relationships/image" Target="../media/image98.jpeg"/><Relationship Id="rId3" Type="http://schemas.openxmlformats.org/officeDocument/2006/relationships/image" Target="../media/image113.png"/><Relationship Id="rId21" Type="http://schemas.openxmlformats.org/officeDocument/2006/relationships/image" Target="../media/image103.png"/><Relationship Id="rId34" Type="http://schemas.openxmlformats.org/officeDocument/2006/relationships/image" Target="../media/image93.jpeg"/><Relationship Id="rId7" Type="http://schemas.openxmlformats.org/officeDocument/2006/relationships/image" Target="../media/image117.jpeg"/><Relationship Id="rId12" Type="http://schemas.openxmlformats.org/officeDocument/2006/relationships/image" Target="../media/image122.jpeg"/><Relationship Id="rId17" Type="http://schemas.openxmlformats.org/officeDocument/2006/relationships/image" Target="../media/image102.png"/><Relationship Id="rId25" Type="http://schemas.openxmlformats.org/officeDocument/2006/relationships/image" Target="../media/image84.jpeg"/><Relationship Id="rId33" Type="http://schemas.openxmlformats.org/officeDocument/2006/relationships/image" Target="../media/image92.jpeg"/><Relationship Id="rId38" Type="http://schemas.openxmlformats.org/officeDocument/2006/relationships/image" Target="../media/image97.jpe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01.png"/><Relationship Id="rId20" Type="http://schemas.openxmlformats.org/officeDocument/2006/relationships/image" Target="../media/image127.png"/><Relationship Id="rId29" Type="http://schemas.openxmlformats.org/officeDocument/2006/relationships/image" Target="../media/image88.jpeg"/><Relationship Id="rId41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11" Type="http://schemas.openxmlformats.org/officeDocument/2006/relationships/image" Target="../media/image121.jpeg"/><Relationship Id="rId24" Type="http://schemas.openxmlformats.org/officeDocument/2006/relationships/image" Target="../media/image80.jpeg"/><Relationship Id="rId32" Type="http://schemas.openxmlformats.org/officeDocument/2006/relationships/image" Target="../media/image91.jpeg"/><Relationship Id="rId37" Type="http://schemas.openxmlformats.org/officeDocument/2006/relationships/image" Target="../media/image96.jpeg"/><Relationship Id="rId40" Type="http://schemas.openxmlformats.org/officeDocument/2006/relationships/image" Target="../media/image99.jpeg"/><Relationship Id="rId5" Type="http://schemas.openxmlformats.org/officeDocument/2006/relationships/image" Target="../media/image115.jpeg"/><Relationship Id="rId15" Type="http://schemas.openxmlformats.org/officeDocument/2006/relationships/image" Target="../media/image125.png"/><Relationship Id="rId23" Type="http://schemas.openxmlformats.org/officeDocument/2006/relationships/image" Target="../media/image71.jpeg"/><Relationship Id="rId28" Type="http://schemas.openxmlformats.org/officeDocument/2006/relationships/image" Target="../media/image87.jpeg"/><Relationship Id="rId36" Type="http://schemas.openxmlformats.org/officeDocument/2006/relationships/image" Target="../media/image95.jpeg"/><Relationship Id="rId10" Type="http://schemas.openxmlformats.org/officeDocument/2006/relationships/image" Target="../media/image120.jpeg"/><Relationship Id="rId19" Type="http://schemas.openxmlformats.org/officeDocument/2006/relationships/image" Target="../media/image126.png"/><Relationship Id="rId31" Type="http://schemas.openxmlformats.org/officeDocument/2006/relationships/image" Target="../media/image90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Relationship Id="rId14" Type="http://schemas.openxmlformats.org/officeDocument/2006/relationships/image" Target="../media/image124.jpeg"/><Relationship Id="rId22" Type="http://schemas.openxmlformats.org/officeDocument/2006/relationships/image" Target="../media/image128.png"/><Relationship Id="rId27" Type="http://schemas.openxmlformats.org/officeDocument/2006/relationships/image" Target="../media/image86.jpeg"/><Relationship Id="rId30" Type="http://schemas.openxmlformats.org/officeDocument/2006/relationships/image" Target="../media/image89.jpeg"/><Relationship Id="rId35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13" Type="http://schemas.openxmlformats.org/officeDocument/2006/relationships/image" Target="../media/image137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31.jpeg"/><Relationship Id="rId12" Type="http://schemas.openxmlformats.org/officeDocument/2006/relationships/image" Target="../media/image1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0.jpeg"/><Relationship Id="rId11" Type="http://schemas.openxmlformats.org/officeDocument/2006/relationships/image" Target="../media/image135.jpeg"/><Relationship Id="rId5" Type="http://schemas.openxmlformats.org/officeDocument/2006/relationships/image" Target="../media/image129.jpeg"/><Relationship Id="rId10" Type="http://schemas.openxmlformats.org/officeDocument/2006/relationships/image" Target="../media/image134.jpeg"/><Relationship Id="rId4" Type="http://schemas.openxmlformats.org/officeDocument/2006/relationships/image" Target="../media/image101.png"/><Relationship Id="rId9" Type="http://schemas.openxmlformats.org/officeDocument/2006/relationships/image" Target="../media/image133.jpeg"/><Relationship Id="rId14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420938"/>
            <a:ext cx="7772400" cy="1470025"/>
          </a:xfrm>
        </p:spPr>
        <p:txBody>
          <a:bodyPr/>
          <a:lstStyle/>
          <a:p>
            <a:r>
              <a:rPr lang="en-US" altLang="zh-TW" sz="4400" dirty="0" smtClean="0"/>
              <a:t>Multi-Cue Fusion for Semantic Video Indexing</a:t>
            </a:r>
            <a:endParaRPr lang="zh-TW" altLang="zh-TW" sz="4400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i="1" dirty="0" smtClean="0"/>
              <a:t>Ming-Fang </a:t>
            </a:r>
            <a:r>
              <a:rPr lang="en-US" altLang="zh-TW" i="1" dirty="0" err="1" smtClean="0"/>
              <a:t>Weng</a:t>
            </a:r>
            <a:r>
              <a:rPr lang="en-US" altLang="zh-TW" i="1" dirty="0" smtClean="0"/>
              <a:t> and Yung-Yu Chuang</a:t>
            </a:r>
          </a:p>
          <a:p>
            <a:r>
              <a:rPr lang="en-US" altLang="zh-TW" dirty="0" smtClean="0"/>
              <a:t>National Taiwan University</a:t>
            </a:r>
          </a:p>
          <a:p>
            <a:r>
              <a:rPr lang="en-US" altLang="zh-TW" dirty="0" smtClean="0">
                <a:hlinkClick r:id="rId4"/>
              </a:rPr>
              <a:t>mfueng@cmlab.csie.ntu.edu.tw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Image </a:t>
            </a:r>
            <a:r>
              <a:rPr lang="en-US" altLang="zh-TW" dirty="0" err="1" smtClean="0"/>
              <a:t>Denoising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10</a:t>
            </a:fld>
            <a:endParaRPr lang="en-US" altLang="zh-TW"/>
          </a:p>
        </p:txBody>
      </p:sp>
      <p:grpSp>
        <p:nvGrpSpPr>
          <p:cNvPr id="18" name="群組 17"/>
          <p:cNvGrpSpPr/>
          <p:nvPr/>
        </p:nvGrpSpPr>
        <p:grpSpPr>
          <a:xfrm>
            <a:off x="581289" y="2071678"/>
            <a:ext cx="8205553" cy="3220280"/>
            <a:chOff x="581289" y="2071678"/>
            <a:chExt cx="8205553" cy="322028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1289" y="2071678"/>
              <a:ext cx="2673373" cy="2666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文字方塊 11"/>
            <p:cNvSpPr txBox="1"/>
            <p:nvPr/>
          </p:nvSpPr>
          <p:spPr>
            <a:xfrm>
              <a:off x="657975" y="4830293"/>
              <a:ext cx="252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rgbClr val="0033CC"/>
                  </a:solidFill>
                  <a:latin typeface="+mn-lt"/>
                </a:rPr>
                <a:t>Input Image</a:t>
              </a:r>
              <a:endParaRPr lang="zh-TW" altLang="en-US" sz="2400" b="1" dirty="0">
                <a:solidFill>
                  <a:srgbClr val="0033CC"/>
                </a:solidFill>
                <a:latin typeface="+mn-lt"/>
              </a:endParaRP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0119" y="2071678"/>
              <a:ext cx="2666723" cy="2666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文字方塊 14"/>
            <p:cNvSpPr txBox="1"/>
            <p:nvPr/>
          </p:nvSpPr>
          <p:spPr>
            <a:xfrm>
              <a:off x="6193480" y="4830293"/>
              <a:ext cx="252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 smtClean="0">
                  <a:solidFill>
                    <a:srgbClr val="0033CC"/>
                  </a:solidFill>
                  <a:latin typeface="+mn-lt"/>
                </a:rPr>
                <a:t>Output image</a:t>
              </a:r>
              <a:endParaRPr lang="zh-TW" altLang="en-US" sz="2400" b="1" dirty="0">
                <a:solidFill>
                  <a:srgbClr val="0033CC"/>
                </a:solidFill>
                <a:latin typeface="+mn-lt"/>
              </a:endParaRPr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3773523" y="2353815"/>
              <a:ext cx="2003883" cy="2861135"/>
              <a:chOff x="3773523" y="2353815"/>
              <a:chExt cx="2003883" cy="2861135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3773523" y="2353815"/>
                <a:ext cx="2003883" cy="2102448"/>
                <a:chOff x="3620836" y="2143116"/>
                <a:chExt cx="2003883" cy="2102448"/>
              </a:xfrm>
            </p:grpSpPr>
            <p:sp>
              <p:nvSpPr>
                <p:cNvPr id="9" name="向右箭號 8"/>
                <p:cNvSpPr/>
                <p:nvPr/>
              </p:nvSpPr>
              <p:spPr>
                <a:xfrm>
                  <a:off x="3620836" y="3214686"/>
                  <a:ext cx="2003883" cy="1030878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>
                  <a:solidFill>
                    <a:srgbClr val="FFFFCC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/>
                </a:p>
              </p:txBody>
            </p:sp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852017" y="2143116"/>
                  <a:ext cx="1541520" cy="1157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6" name="文字方塊 15"/>
              <p:cNvSpPr txBox="1"/>
              <p:nvPr/>
            </p:nvSpPr>
            <p:spPr>
              <a:xfrm>
                <a:off x="3826809" y="4383953"/>
                <a:ext cx="17145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b="1" dirty="0" smtClean="0"/>
                  <a:t>Image </a:t>
                </a:r>
                <a:r>
                  <a:rPr lang="en-US" altLang="zh-TW" sz="2400" b="1" dirty="0" err="1" smtClean="0"/>
                  <a:t>denoising</a:t>
                </a:r>
                <a:endParaRPr lang="zh-TW" altLang="en-US" sz="24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Image </a:t>
            </a:r>
            <a:r>
              <a:rPr lang="en-US" altLang="zh-TW" dirty="0" err="1" smtClean="0"/>
              <a:t>Denoising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11</a:t>
            </a:fld>
            <a:endParaRPr lang="en-US" altLang="zh-TW"/>
          </a:p>
        </p:txBody>
      </p:sp>
      <p:grpSp>
        <p:nvGrpSpPr>
          <p:cNvPr id="3" name="群組 308"/>
          <p:cNvGrpSpPr/>
          <p:nvPr/>
        </p:nvGrpSpPr>
        <p:grpSpPr>
          <a:xfrm>
            <a:off x="571472" y="1428736"/>
            <a:ext cx="7586010" cy="4614895"/>
            <a:chOff x="928693" y="1373050"/>
            <a:chExt cx="7485207" cy="4556280"/>
          </a:xfrm>
        </p:grpSpPr>
        <p:cxnSp>
          <p:nvCxnSpPr>
            <p:cNvPr id="293" name="直線接點 292"/>
            <p:cNvCxnSpPr>
              <a:stCxn id="204" idx="2"/>
              <a:endCxn id="201" idx="6"/>
            </p:cNvCxnSpPr>
            <p:nvPr/>
          </p:nvCxnSpPr>
          <p:spPr>
            <a:xfrm rot="10800000">
              <a:off x="3841868" y="1508050"/>
              <a:ext cx="4302032" cy="1588"/>
            </a:xfrm>
            <a:prstGeom prst="line">
              <a:avLst/>
            </a:prstGeom>
            <a:noFill/>
            <a:ln w="28575" cap="flat" cmpd="sng" algn="ctr">
              <a:solidFill>
                <a:srgbClr val="FF9900"/>
              </a:solidFill>
              <a:prstDash val="dash"/>
            </a:ln>
            <a:effectLst/>
          </p:spPr>
        </p:cxnSp>
        <p:cxnSp>
          <p:nvCxnSpPr>
            <p:cNvPr id="296" name="直線接點 295"/>
            <p:cNvCxnSpPr>
              <a:stCxn id="225" idx="2"/>
              <a:endCxn id="222" idx="6"/>
            </p:cNvCxnSpPr>
            <p:nvPr/>
          </p:nvCxnSpPr>
          <p:spPr>
            <a:xfrm rot="10800000">
              <a:off x="3198926" y="2418884"/>
              <a:ext cx="4302032" cy="1588"/>
            </a:xfrm>
            <a:prstGeom prst="line">
              <a:avLst/>
            </a:prstGeom>
            <a:noFill/>
            <a:ln w="28575" cap="flat" cmpd="sng" algn="ctr">
              <a:solidFill>
                <a:srgbClr val="FF9900"/>
              </a:solidFill>
              <a:prstDash val="dash"/>
            </a:ln>
            <a:effectLst/>
          </p:spPr>
        </p:cxnSp>
        <p:cxnSp>
          <p:nvCxnSpPr>
            <p:cNvPr id="299" name="直線接點 298"/>
            <p:cNvCxnSpPr>
              <a:stCxn id="246" idx="2"/>
              <a:endCxn id="243" idx="6"/>
            </p:cNvCxnSpPr>
            <p:nvPr/>
          </p:nvCxnSpPr>
          <p:spPr>
            <a:xfrm rot="10800000">
              <a:off x="2571736" y="3329719"/>
              <a:ext cx="4302032" cy="1588"/>
            </a:xfrm>
            <a:prstGeom prst="line">
              <a:avLst/>
            </a:prstGeom>
            <a:noFill/>
            <a:ln w="28575" cap="flat" cmpd="sng" algn="ctr">
              <a:solidFill>
                <a:srgbClr val="FF9900"/>
              </a:solidFill>
              <a:prstDash val="dash"/>
            </a:ln>
            <a:effectLst/>
          </p:spPr>
        </p:cxnSp>
        <p:cxnSp>
          <p:nvCxnSpPr>
            <p:cNvPr id="303" name="直線接點 302"/>
            <p:cNvCxnSpPr>
              <a:stCxn id="267" idx="2"/>
              <a:endCxn id="264" idx="6"/>
            </p:cNvCxnSpPr>
            <p:nvPr/>
          </p:nvCxnSpPr>
          <p:spPr>
            <a:xfrm rot="10800000">
              <a:off x="1913042" y="4240554"/>
              <a:ext cx="4302032" cy="1588"/>
            </a:xfrm>
            <a:prstGeom prst="line">
              <a:avLst/>
            </a:prstGeom>
            <a:noFill/>
            <a:ln w="28575" cap="flat" cmpd="sng" algn="ctr">
              <a:solidFill>
                <a:srgbClr val="FF9900"/>
              </a:solidFill>
              <a:prstDash val="dash"/>
            </a:ln>
            <a:effectLst/>
          </p:spPr>
        </p:cxnSp>
        <p:cxnSp>
          <p:nvCxnSpPr>
            <p:cNvPr id="306" name="直線接點 305"/>
            <p:cNvCxnSpPr>
              <a:stCxn id="187" idx="2"/>
              <a:endCxn id="191" idx="6"/>
            </p:cNvCxnSpPr>
            <p:nvPr/>
          </p:nvCxnSpPr>
          <p:spPr>
            <a:xfrm rot="10800000">
              <a:off x="1214414" y="5151388"/>
              <a:ext cx="4302032" cy="1588"/>
            </a:xfrm>
            <a:prstGeom prst="line">
              <a:avLst/>
            </a:prstGeom>
            <a:noFill/>
            <a:ln w="28575" cap="flat" cmpd="sng" algn="ctr">
              <a:solidFill>
                <a:srgbClr val="FF9900"/>
              </a:solidFill>
              <a:prstDash val="dash"/>
            </a:ln>
            <a:effectLst/>
          </p:spPr>
        </p:cxnSp>
        <p:cxnSp>
          <p:nvCxnSpPr>
            <p:cNvPr id="281" name="直線接點 280"/>
            <p:cNvCxnSpPr>
              <a:stCxn id="213" idx="3"/>
              <a:endCxn id="174" idx="7"/>
            </p:cNvCxnSpPr>
            <p:nvPr/>
          </p:nvCxnSpPr>
          <p:spPr>
            <a:xfrm rot="5400000">
              <a:off x="1809939" y="2111451"/>
              <a:ext cx="3452420" cy="2436536"/>
            </a:xfrm>
            <a:prstGeom prst="line">
              <a:avLst/>
            </a:prstGeom>
            <a:noFill/>
            <a:ln w="28575" cap="flat" cmpd="sng" algn="ctr">
              <a:solidFill>
                <a:srgbClr val="FF9900"/>
              </a:solidFill>
              <a:prstDash val="dash"/>
            </a:ln>
            <a:effectLst/>
          </p:spPr>
        </p:cxnSp>
        <p:cxnSp>
          <p:nvCxnSpPr>
            <p:cNvPr id="284" name="直線接點 283"/>
            <p:cNvCxnSpPr>
              <a:stCxn id="210" idx="3"/>
              <a:endCxn id="179" idx="7"/>
            </p:cNvCxnSpPr>
            <p:nvPr/>
          </p:nvCxnSpPr>
          <p:spPr>
            <a:xfrm rot="5400000">
              <a:off x="2952947" y="2111451"/>
              <a:ext cx="3452420" cy="2436536"/>
            </a:xfrm>
            <a:prstGeom prst="line">
              <a:avLst/>
            </a:prstGeom>
            <a:noFill/>
            <a:ln w="28575" cap="flat" cmpd="sng" algn="ctr">
              <a:solidFill>
                <a:srgbClr val="FF9900"/>
              </a:solidFill>
              <a:prstDash val="dash"/>
            </a:ln>
            <a:effectLst/>
          </p:spPr>
        </p:cxnSp>
        <p:cxnSp>
          <p:nvCxnSpPr>
            <p:cNvPr id="287" name="直線接點 286"/>
            <p:cNvCxnSpPr>
              <a:stCxn id="207" idx="3"/>
              <a:endCxn id="183" idx="7"/>
            </p:cNvCxnSpPr>
            <p:nvPr/>
          </p:nvCxnSpPr>
          <p:spPr>
            <a:xfrm rot="5400000">
              <a:off x="4095955" y="2111451"/>
              <a:ext cx="3452420" cy="2436536"/>
            </a:xfrm>
            <a:prstGeom prst="line">
              <a:avLst/>
            </a:prstGeom>
            <a:noFill/>
            <a:ln w="28575" cap="flat" cmpd="sng" algn="ctr">
              <a:solidFill>
                <a:srgbClr val="FF9900"/>
              </a:solidFill>
              <a:prstDash val="dash"/>
            </a:ln>
            <a:effectLst/>
          </p:spPr>
        </p:cxnSp>
        <p:cxnSp>
          <p:nvCxnSpPr>
            <p:cNvPr id="290" name="直線接點 289"/>
            <p:cNvCxnSpPr>
              <a:stCxn id="204" idx="3"/>
              <a:endCxn id="187" idx="7"/>
            </p:cNvCxnSpPr>
            <p:nvPr/>
          </p:nvCxnSpPr>
          <p:spPr>
            <a:xfrm rot="5400000">
              <a:off x="5238963" y="2111451"/>
              <a:ext cx="3452420" cy="2436536"/>
            </a:xfrm>
            <a:prstGeom prst="line">
              <a:avLst/>
            </a:prstGeom>
            <a:noFill/>
            <a:ln w="28575" cap="flat" cmpd="sng" algn="ctr">
              <a:solidFill>
                <a:srgbClr val="FF9900"/>
              </a:solidFill>
              <a:prstDash val="dash"/>
            </a:ln>
            <a:effectLst/>
          </p:spPr>
        </p:cxnSp>
        <p:cxnSp>
          <p:nvCxnSpPr>
            <p:cNvPr id="277" name="直線接點 276"/>
            <p:cNvCxnSpPr>
              <a:stCxn id="201" idx="3"/>
              <a:endCxn id="191" idx="7"/>
            </p:cNvCxnSpPr>
            <p:nvPr/>
          </p:nvCxnSpPr>
          <p:spPr>
            <a:xfrm rot="5400000">
              <a:off x="666931" y="2111451"/>
              <a:ext cx="3452420" cy="2436536"/>
            </a:xfrm>
            <a:prstGeom prst="line">
              <a:avLst/>
            </a:prstGeom>
            <a:noFill/>
            <a:ln w="28575" cap="flat" cmpd="sng" algn="ctr">
              <a:solidFill>
                <a:srgbClr val="FF9900"/>
              </a:solidFill>
              <a:prstDash val="dash"/>
            </a:ln>
            <a:effectLst/>
          </p:spPr>
        </p:cxnSp>
        <p:sp>
          <p:nvSpPr>
            <p:cNvPr id="8" name="平行四邊形 7"/>
            <p:cNvSpPr/>
            <p:nvPr/>
          </p:nvSpPr>
          <p:spPr>
            <a:xfrm>
              <a:off x="928693" y="2244064"/>
              <a:ext cx="7429552" cy="3643338"/>
            </a:xfrm>
            <a:prstGeom prst="parallelogram">
              <a:avLst>
                <a:gd name="adj" fmla="val 74638"/>
              </a:avLst>
            </a:prstGeom>
            <a:solidFill>
              <a:srgbClr val="99CCFF">
                <a:alpha val="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9" name="群組 213"/>
            <p:cNvGrpSpPr/>
            <p:nvPr/>
          </p:nvGrpSpPr>
          <p:grpSpPr>
            <a:xfrm>
              <a:off x="2928926" y="2283884"/>
              <a:ext cx="4842032" cy="912942"/>
              <a:chOff x="944414" y="5016388"/>
              <a:chExt cx="4842032" cy="912942"/>
            </a:xfrm>
          </p:grpSpPr>
          <p:grpSp>
            <p:nvGrpSpPr>
              <p:cNvPr id="10" name="群組 174"/>
              <p:cNvGrpSpPr/>
              <p:nvPr/>
            </p:nvGrpSpPr>
            <p:grpSpPr>
              <a:xfrm>
                <a:off x="2087422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32" name="橢圓 231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33" name="直線單箭頭接點 14"/>
                <p:cNvCxnSpPr>
                  <a:stCxn id="232" idx="0"/>
                  <a:endCxn id="234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34" name="橢圓 233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群組 175"/>
              <p:cNvGrpSpPr/>
              <p:nvPr/>
            </p:nvGrpSpPr>
            <p:grpSpPr>
              <a:xfrm>
                <a:off x="3230430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29" name="橢圓 228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30" name="直線單箭頭接點 14"/>
                <p:cNvCxnSpPr>
                  <a:stCxn id="229" idx="0"/>
                  <a:endCxn id="231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31" name="橢圓 230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群組 179"/>
              <p:cNvGrpSpPr/>
              <p:nvPr/>
            </p:nvGrpSpPr>
            <p:grpSpPr>
              <a:xfrm>
                <a:off x="4373438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26" name="橢圓 225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27" name="直線單箭頭接點 14"/>
                <p:cNvCxnSpPr>
                  <a:stCxn id="226" idx="0"/>
                  <a:endCxn id="228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28" name="橢圓 227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群組 183"/>
              <p:cNvGrpSpPr/>
              <p:nvPr/>
            </p:nvGrpSpPr>
            <p:grpSpPr>
              <a:xfrm>
                <a:off x="5516446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23" name="橢圓 222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24" name="直線單箭頭接點 14"/>
                <p:cNvCxnSpPr>
                  <a:stCxn id="223" idx="0"/>
                  <a:endCxn id="225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25" name="橢圓 224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群組 187"/>
              <p:cNvGrpSpPr/>
              <p:nvPr/>
            </p:nvGrpSpPr>
            <p:grpSpPr>
              <a:xfrm>
                <a:off x="944414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20" name="橢圓 219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21" name="直線單箭頭接點 14"/>
                <p:cNvCxnSpPr>
                  <a:stCxn id="220" idx="0"/>
                  <a:endCxn id="222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22" name="橢圓 221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5" name="群組 234"/>
            <p:cNvGrpSpPr/>
            <p:nvPr/>
          </p:nvGrpSpPr>
          <p:grpSpPr>
            <a:xfrm>
              <a:off x="2301736" y="3194719"/>
              <a:ext cx="4842032" cy="912942"/>
              <a:chOff x="944414" y="5016388"/>
              <a:chExt cx="4842032" cy="912942"/>
            </a:xfrm>
          </p:grpSpPr>
          <p:grpSp>
            <p:nvGrpSpPr>
              <p:cNvPr id="16" name="群組 174"/>
              <p:cNvGrpSpPr/>
              <p:nvPr/>
            </p:nvGrpSpPr>
            <p:grpSpPr>
              <a:xfrm>
                <a:off x="2087422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53" name="橢圓 252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54" name="直線單箭頭接點 14"/>
                <p:cNvCxnSpPr>
                  <a:stCxn id="253" idx="0"/>
                  <a:endCxn id="255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55" name="橢圓 254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" name="群組 175"/>
              <p:cNvGrpSpPr/>
              <p:nvPr/>
            </p:nvGrpSpPr>
            <p:grpSpPr>
              <a:xfrm>
                <a:off x="3230429" y="5016388"/>
                <a:ext cx="270001" cy="912942"/>
                <a:chOff x="5659321" y="4071942"/>
                <a:chExt cx="270001" cy="912942"/>
              </a:xfrm>
            </p:grpSpPr>
            <p:sp>
              <p:nvSpPr>
                <p:cNvPr id="250" name="橢圓 249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51" name="直線單箭頭接點 14"/>
                <p:cNvCxnSpPr>
                  <a:stCxn id="250" idx="0"/>
                  <a:endCxn id="252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52" name="橢圓 251"/>
                <p:cNvSpPr/>
                <p:nvPr/>
              </p:nvSpPr>
              <p:spPr>
                <a:xfrm>
                  <a:off x="5659321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群組 179"/>
              <p:cNvGrpSpPr/>
              <p:nvPr/>
            </p:nvGrpSpPr>
            <p:grpSpPr>
              <a:xfrm>
                <a:off x="4373438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47" name="橢圓 246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48" name="直線單箭頭接點 14"/>
                <p:cNvCxnSpPr>
                  <a:stCxn id="247" idx="0"/>
                  <a:endCxn id="249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49" name="橢圓 248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群組 183"/>
              <p:cNvGrpSpPr/>
              <p:nvPr/>
            </p:nvGrpSpPr>
            <p:grpSpPr>
              <a:xfrm>
                <a:off x="5516446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44" name="橢圓 243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45" name="直線單箭頭接點 14"/>
                <p:cNvCxnSpPr>
                  <a:stCxn id="244" idx="0"/>
                  <a:endCxn id="246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46" name="橢圓 245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群組 187"/>
              <p:cNvGrpSpPr/>
              <p:nvPr/>
            </p:nvGrpSpPr>
            <p:grpSpPr>
              <a:xfrm>
                <a:off x="944414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41" name="橢圓 240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42" name="直線單箭頭接點 14"/>
                <p:cNvCxnSpPr>
                  <a:stCxn id="241" idx="0"/>
                  <a:endCxn id="243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43" name="橢圓 242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1" name="群組 255"/>
            <p:cNvGrpSpPr/>
            <p:nvPr/>
          </p:nvGrpSpPr>
          <p:grpSpPr>
            <a:xfrm>
              <a:off x="1643042" y="4105554"/>
              <a:ext cx="4842032" cy="912942"/>
              <a:chOff x="944414" y="5016388"/>
              <a:chExt cx="4842032" cy="912942"/>
            </a:xfrm>
          </p:grpSpPr>
          <p:grpSp>
            <p:nvGrpSpPr>
              <p:cNvPr id="22" name="群組 174"/>
              <p:cNvGrpSpPr/>
              <p:nvPr/>
            </p:nvGrpSpPr>
            <p:grpSpPr>
              <a:xfrm>
                <a:off x="2087422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74" name="橢圓 273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75" name="直線單箭頭接點 14"/>
                <p:cNvCxnSpPr>
                  <a:stCxn id="274" idx="0"/>
                  <a:endCxn id="276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76" name="橢圓 275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" name="群組 175"/>
              <p:cNvGrpSpPr/>
              <p:nvPr/>
            </p:nvGrpSpPr>
            <p:grpSpPr>
              <a:xfrm>
                <a:off x="3230430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71" name="橢圓 270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72" name="直線單箭頭接點 14"/>
                <p:cNvCxnSpPr>
                  <a:stCxn id="271" idx="0"/>
                  <a:endCxn id="273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73" name="橢圓 272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" name="群組 179"/>
              <p:cNvGrpSpPr/>
              <p:nvPr/>
            </p:nvGrpSpPr>
            <p:grpSpPr>
              <a:xfrm>
                <a:off x="4373438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68" name="橢圓 267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69" name="直線單箭頭接點 14"/>
                <p:cNvCxnSpPr>
                  <a:stCxn id="268" idx="0"/>
                  <a:endCxn id="270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70" name="橢圓 269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5" name="群組 183"/>
              <p:cNvGrpSpPr/>
              <p:nvPr/>
            </p:nvGrpSpPr>
            <p:grpSpPr>
              <a:xfrm>
                <a:off x="5516446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65" name="橢圓 264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66" name="直線單箭頭接點 14"/>
                <p:cNvCxnSpPr>
                  <a:stCxn id="265" idx="0"/>
                  <a:endCxn id="267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67" name="橢圓 266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6" name="群組 187"/>
              <p:cNvGrpSpPr/>
              <p:nvPr/>
            </p:nvGrpSpPr>
            <p:grpSpPr>
              <a:xfrm>
                <a:off x="944414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62" name="橢圓 261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63" name="直線單箭頭接點 14"/>
                <p:cNvCxnSpPr>
                  <a:stCxn id="262" idx="0"/>
                  <a:endCxn id="264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64" name="橢圓 263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7" name="群組 191"/>
            <p:cNvGrpSpPr/>
            <p:nvPr/>
          </p:nvGrpSpPr>
          <p:grpSpPr>
            <a:xfrm>
              <a:off x="944414" y="5016388"/>
              <a:ext cx="4842032" cy="912942"/>
              <a:chOff x="944414" y="5016388"/>
              <a:chExt cx="4842032" cy="912942"/>
            </a:xfrm>
          </p:grpSpPr>
          <p:grpSp>
            <p:nvGrpSpPr>
              <p:cNvPr id="28" name="群組 174"/>
              <p:cNvGrpSpPr/>
              <p:nvPr/>
            </p:nvGrpSpPr>
            <p:grpSpPr>
              <a:xfrm>
                <a:off x="2087422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172" name="橢圓 171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173" name="直線單箭頭接點 14"/>
                <p:cNvCxnSpPr>
                  <a:stCxn id="172" idx="0"/>
                  <a:endCxn id="174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174" name="橢圓 173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" name="群組 175"/>
              <p:cNvGrpSpPr/>
              <p:nvPr/>
            </p:nvGrpSpPr>
            <p:grpSpPr>
              <a:xfrm>
                <a:off x="3230430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177" name="橢圓 176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178" name="直線單箭頭接點 14"/>
                <p:cNvCxnSpPr>
                  <a:stCxn id="177" idx="0"/>
                  <a:endCxn id="179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179" name="橢圓 178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" name="群組 179"/>
              <p:cNvGrpSpPr/>
              <p:nvPr/>
            </p:nvGrpSpPr>
            <p:grpSpPr>
              <a:xfrm>
                <a:off x="4373438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181" name="橢圓 180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182" name="直線單箭頭接點 14"/>
                <p:cNvCxnSpPr>
                  <a:stCxn id="181" idx="0"/>
                  <a:endCxn id="183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183" name="橢圓 182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1" name="群組 183"/>
              <p:cNvGrpSpPr/>
              <p:nvPr/>
            </p:nvGrpSpPr>
            <p:grpSpPr>
              <a:xfrm>
                <a:off x="5516446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185" name="橢圓 184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186" name="直線單箭頭接點 14"/>
                <p:cNvCxnSpPr>
                  <a:stCxn id="185" idx="0"/>
                  <a:endCxn id="187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187" name="橢圓 186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5" name="群組 187"/>
              <p:cNvGrpSpPr/>
              <p:nvPr/>
            </p:nvGrpSpPr>
            <p:grpSpPr>
              <a:xfrm>
                <a:off x="944414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189" name="橢圓 188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190" name="直線單箭頭接點 14"/>
                <p:cNvCxnSpPr>
                  <a:stCxn id="189" idx="0"/>
                  <a:endCxn id="191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191" name="橢圓 190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36" name="群組 192"/>
            <p:cNvGrpSpPr/>
            <p:nvPr/>
          </p:nvGrpSpPr>
          <p:grpSpPr>
            <a:xfrm>
              <a:off x="3571868" y="1373050"/>
              <a:ext cx="4842032" cy="912942"/>
              <a:chOff x="944414" y="5016388"/>
              <a:chExt cx="4842032" cy="912942"/>
            </a:xfrm>
          </p:grpSpPr>
          <p:grpSp>
            <p:nvGrpSpPr>
              <p:cNvPr id="237" name="群組 174"/>
              <p:cNvGrpSpPr/>
              <p:nvPr/>
            </p:nvGrpSpPr>
            <p:grpSpPr>
              <a:xfrm>
                <a:off x="2087422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11" name="橢圓 210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12" name="直線單箭頭接點 14"/>
                <p:cNvCxnSpPr>
                  <a:stCxn id="211" idx="0"/>
                  <a:endCxn id="213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13" name="橢圓 212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8" name="群組 175"/>
              <p:cNvGrpSpPr/>
              <p:nvPr/>
            </p:nvGrpSpPr>
            <p:grpSpPr>
              <a:xfrm>
                <a:off x="3230430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08" name="橢圓 207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09" name="直線單箭頭接點 14"/>
                <p:cNvCxnSpPr>
                  <a:stCxn id="208" idx="0"/>
                  <a:endCxn id="210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10" name="橢圓 209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9" name="群組 179"/>
              <p:cNvGrpSpPr/>
              <p:nvPr/>
            </p:nvGrpSpPr>
            <p:grpSpPr>
              <a:xfrm>
                <a:off x="4373438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05" name="橢圓 204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06" name="直線單箭頭接點 14"/>
                <p:cNvCxnSpPr>
                  <a:stCxn id="205" idx="0"/>
                  <a:endCxn id="207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07" name="橢圓 206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0" name="群組 183"/>
              <p:cNvGrpSpPr/>
              <p:nvPr/>
            </p:nvGrpSpPr>
            <p:grpSpPr>
              <a:xfrm>
                <a:off x="5516446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202" name="橢圓 201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03" name="直線單箭頭接點 14"/>
                <p:cNvCxnSpPr>
                  <a:stCxn id="202" idx="0"/>
                  <a:endCxn id="204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04" name="橢圓 203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56" name="群組 187"/>
              <p:cNvGrpSpPr/>
              <p:nvPr/>
            </p:nvGrpSpPr>
            <p:grpSpPr>
              <a:xfrm>
                <a:off x="944414" y="5016388"/>
                <a:ext cx="270000" cy="912942"/>
                <a:chOff x="5659322" y="4071942"/>
                <a:chExt cx="270000" cy="912942"/>
              </a:xfrm>
            </p:grpSpPr>
            <p:sp>
              <p:nvSpPr>
                <p:cNvPr id="199" name="橢圓 198"/>
                <p:cNvSpPr/>
                <p:nvPr/>
              </p:nvSpPr>
              <p:spPr>
                <a:xfrm>
                  <a:off x="5659322" y="4714884"/>
                  <a:ext cx="270000" cy="270000"/>
                </a:xfrm>
                <a:prstGeom prst="ellipse">
                  <a:avLst/>
                </a:prstGeom>
                <a:solidFill>
                  <a:srgbClr val="7030A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  <p:cxnSp>
              <p:nvCxnSpPr>
                <p:cNvPr id="200" name="直線單箭頭接點 14"/>
                <p:cNvCxnSpPr>
                  <a:stCxn id="199" idx="0"/>
                  <a:endCxn id="201" idx="4"/>
                </p:cNvCxnSpPr>
                <p:nvPr/>
              </p:nvCxnSpPr>
              <p:spPr>
                <a:xfrm rot="5400000" flipH="1" flipV="1">
                  <a:off x="5607851" y="4528413"/>
                  <a:ext cx="372942" cy="1588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headEnd type="arrow" w="med" len="med"/>
                  <a:tailEnd type="none" w="med" len="med"/>
                </a:ln>
                <a:effectLst/>
              </p:spPr>
            </p:cxnSp>
            <p:sp>
              <p:nvSpPr>
                <p:cNvPr id="201" name="橢圓 200"/>
                <p:cNvSpPr/>
                <p:nvPr/>
              </p:nvSpPr>
              <p:spPr>
                <a:xfrm>
                  <a:off x="5659322" y="4071942"/>
                  <a:ext cx="270000" cy="270000"/>
                </a:xfrm>
                <a:prstGeom prst="ellipse">
                  <a:avLst/>
                </a:prstGeom>
                <a:solidFill>
                  <a:srgbClr val="EEECE1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57" name="群組 322"/>
          <p:cNvGrpSpPr/>
          <p:nvPr/>
        </p:nvGrpSpPr>
        <p:grpSpPr>
          <a:xfrm>
            <a:off x="6528696" y="5161372"/>
            <a:ext cx="2361164" cy="802614"/>
            <a:chOff x="6931538" y="5286388"/>
            <a:chExt cx="2485436" cy="844857"/>
          </a:xfrm>
        </p:grpSpPr>
        <p:sp>
          <p:nvSpPr>
            <p:cNvPr id="315" name="橢圓 314"/>
            <p:cNvSpPr/>
            <p:nvPr/>
          </p:nvSpPr>
          <p:spPr>
            <a:xfrm>
              <a:off x="6931538" y="5360443"/>
              <a:ext cx="252000" cy="25200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316" name="文字方塊 315"/>
            <p:cNvSpPr txBox="1"/>
            <p:nvPr/>
          </p:nvSpPr>
          <p:spPr>
            <a:xfrm>
              <a:off x="7185088" y="5286388"/>
              <a:ext cx="2030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Observation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313" name="橢圓 312"/>
            <p:cNvSpPr/>
            <p:nvPr/>
          </p:nvSpPr>
          <p:spPr>
            <a:xfrm>
              <a:off x="6931538" y="5789070"/>
              <a:ext cx="252000" cy="252000"/>
            </a:xfrm>
            <a:prstGeom prst="ellipse">
              <a:avLst/>
            </a:prstGeom>
            <a:solidFill>
              <a:srgbClr val="EEECE1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314" name="文字方塊 313"/>
            <p:cNvSpPr txBox="1"/>
            <p:nvPr/>
          </p:nvSpPr>
          <p:spPr>
            <a:xfrm>
              <a:off x="7217289" y="5710076"/>
              <a:ext cx="2199685" cy="421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rPr>
                <a:t>Hidden variable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6233" y="3518666"/>
            <a:ext cx="577271" cy="4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1245" y="4269862"/>
            <a:ext cx="547200" cy="40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9" name="群組 158"/>
          <p:cNvGrpSpPr/>
          <p:nvPr/>
        </p:nvGrpSpPr>
        <p:grpSpPr>
          <a:xfrm>
            <a:off x="3395043" y="2584713"/>
            <a:ext cx="2043165" cy="1611681"/>
            <a:chOff x="3395043" y="2584713"/>
            <a:chExt cx="2043165" cy="1611681"/>
          </a:xfrm>
        </p:grpSpPr>
        <p:cxnSp>
          <p:nvCxnSpPr>
            <p:cNvPr id="131" name="直線單箭頭接點 130"/>
            <p:cNvCxnSpPr>
              <a:stCxn id="252" idx="0"/>
              <a:endCxn id="231" idx="3"/>
            </p:cNvCxnSpPr>
            <p:nvPr/>
          </p:nvCxnSpPr>
          <p:spPr>
            <a:xfrm rot="5400000" flipH="1" flipV="1">
              <a:off x="4341507" y="2659831"/>
              <a:ext cx="689127" cy="53889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單箭頭接點 137"/>
            <p:cNvCxnSpPr>
              <a:stCxn id="252" idx="2"/>
              <a:endCxn id="255" idx="6"/>
            </p:cNvCxnSpPr>
            <p:nvPr/>
          </p:nvCxnSpPr>
          <p:spPr>
            <a:xfrm rot="10800000">
              <a:off x="3395043" y="3410577"/>
              <a:ext cx="884764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單箭頭接點 140"/>
            <p:cNvCxnSpPr>
              <a:stCxn id="252" idx="3"/>
              <a:endCxn id="273" idx="0"/>
            </p:cNvCxnSpPr>
            <p:nvPr/>
          </p:nvCxnSpPr>
          <p:spPr>
            <a:xfrm rot="5400000">
              <a:off x="3689906" y="3566420"/>
              <a:ext cx="689128" cy="57081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單箭頭接點 144"/>
            <p:cNvCxnSpPr>
              <a:stCxn id="252" idx="6"/>
              <a:endCxn id="249" idx="2"/>
            </p:cNvCxnSpPr>
            <p:nvPr/>
          </p:nvCxnSpPr>
          <p:spPr>
            <a:xfrm>
              <a:off x="4553443" y="3410577"/>
              <a:ext cx="884765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Image </a:t>
            </a:r>
            <a:r>
              <a:rPr lang="en-US" altLang="zh-TW" dirty="0" err="1" smtClean="0"/>
              <a:t>Denoising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12</a:t>
            </a:fld>
            <a:endParaRPr lang="en-US" altLang="zh-TW"/>
          </a:p>
        </p:txBody>
      </p:sp>
      <p:grpSp>
        <p:nvGrpSpPr>
          <p:cNvPr id="2" name="群組 132"/>
          <p:cNvGrpSpPr>
            <a:grpSpLocks noChangeAspect="1"/>
          </p:cNvGrpSpPr>
          <p:nvPr/>
        </p:nvGrpSpPr>
        <p:grpSpPr>
          <a:xfrm>
            <a:off x="571472" y="1428736"/>
            <a:ext cx="8318388" cy="4614895"/>
            <a:chOff x="372941" y="1214422"/>
            <a:chExt cx="8756197" cy="4857784"/>
          </a:xfrm>
        </p:grpSpPr>
        <p:grpSp>
          <p:nvGrpSpPr>
            <p:cNvPr id="3" name="群組 308"/>
            <p:cNvGrpSpPr/>
            <p:nvPr/>
          </p:nvGrpSpPr>
          <p:grpSpPr>
            <a:xfrm>
              <a:off x="372941" y="1214422"/>
              <a:ext cx="7985273" cy="4857784"/>
              <a:chOff x="928693" y="1373050"/>
              <a:chExt cx="7485207" cy="4556280"/>
            </a:xfrm>
          </p:grpSpPr>
          <p:cxnSp>
            <p:nvCxnSpPr>
              <p:cNvPr id="293" name="直線接點 292"/>
              <p:cNvCxnSpPr>
                <a:stCxn id="204" idx="2"/>
                <a:endCxn id="201" idx="6"/>
              </p:cNvCxnSpPr>
              <p:nvPr/>
            </p:nvCxnSpPr>
            <p:spPr>
              <a:xfrm rot="10800000">
                <a:off x="3841868" y="1508050"/>
                <a:ext cx="4302032" cy="1588"/>
              </a:xfrm>
              <a:prstGeom prst="line">
                <a:avLst/>
              </a:prstGeom>
              <a:noFill/>
              <a:ln w="28575" cap="flat" cmpd="sng" algn="ctr">
                <a:solidFill>
                  <a:srgbClr val="FF9900"/>
                </a:solidFill>
                <a:prstDash val="dash"/>
              </a:ln>
              <a:effectLst/>
            </p:spPr>
          </p:cxnSp>
          <p:cxnSp>
            <p:nvCxnSpPr>
              <p:cNvPr id="296" name="直線接點 295"/>
              <p:cNvCxnSpPr>
                <a:stCxn id="225" idx="2"/>
                <a:endCxn id="222" idx="6"/>
              </p:cNvCxnSpPr>
              <p:nvPr/>
            </p:nvCxnSpPr>
            <p:spPr>
              <a:xfrm rot="10800000">
                <a:off x="3198926" y="2418884"/>
                <a:ext cx="4302032" cy="1588"/>
              </a:xfrm>
              <a:prstGeom prst="line">
                <a:avLst/>
              </a:prstGeom>
              <a:noFill/>
              <a:ln w="28575" cap="flat" cmpd="sng" algn="ctr">
                <a:solidFill>
                  <a:srgbClr val="FF9900"/>
                </a:solidFill>
                <a:prstDash val="dash"/>
              </a:ln>
              <a:effectLst/>
            </p:spPr>
          </p:cxnSp>
          <p:cxnSp>
            <p:nvCxnSpPr>
              <p:cNvPr id="299" name="直線接點 298"/>
              <p:cNvCxnSpPr>
                <a:stCxn id="246" idx="2"/>
                <a:endCxn id="243" idx="6"/>
              </p:cNvCxnSpPr>
              <p:nvPr/>
            </p:nvCxnSpPr>
            <p:spPr>
              <a:xfrm rot="10800000">
                <a:off x="2571736" y="3329719"/>
                <a:ext cx="4302032" cy="1588"/>
              </a:xfrm>
              <a:prstGeom prst="line">
                <a:avLst/>
              </a:prstGeom>
              <a:noFill/>
              <a:ln w="28575" cap="flat" cmpd="sng" algn="ctr">
                <a:solidFill>
                  <a:srgbClr val="FF9900"/>
                </a:solidFill>
                <a:prstDash val="dash"/>
              </a:ln>
              <a:effectLst/>
            </p:spPr>
          </p:cxnSp>
          <p:cxnSp>
            <p:nvCxnSpPr>
              <p:cNvPr id="303" name="直線接點 302"/>
              <p:cNvCxnSpPr>
                <a:stCxn id="267" idx="2"/>
                <a:endCxn id="264" idx="6"/>
              </p:cNvCxnSpPr>
              <p:nvPr/>
            </p:nvCxnSpPr>
            <p:spPr>
              <a:xfrm rot="10800000">
                <a:off x="1913042" y="4240554"/>
                <a:ext cx="4302032" cy="1588"/>
              </a:xfrm>
              <a:prstGeom prst="line">
                <a:avLst/>
              </a:prstGeom>
              <a:noFill/>
              <a:ln w="28575" cap="flat" cmpd="sng" algn="ctr">
                <a:solidFill>
                  <a:srgbClr val="FF9900"/>
                </a:solidFill>
                <a:prstDash val="dash"/>
              </a:ln>
              <a:effectLst/>
            </p:spPr>
          </p:cxnSp>
          <p:cxnSp>
            <p:nvCxnSpPr>
              <p:cNvPr id="306" name="直線接點 305"/>
              <p:cNvCxnSpPr>
                <a:stCxn id="187" idx="2"/>
                <a:endCxn id="191" idx="6"/>
              </p:cNvCxnSpPr>
              <p:nvPr/>
            </p:nvCxnSpPr>
            <p:spPr>
              <a:xfrm rot="10800000">
                <a:off x="1214414" y="5151388"/>
                <a:ext cx="4302032" cy="1588"/>
              </a:xfrm>
              <a:prstGeom prst="line">
                <a:avLst/>
              </a:prstGeom>
              <a:noFill/>
              <a:ln w="28575" cap="flat" cmpd="sng" algn="ctr">
                <a:solidFill>
                  <a:srgbClr val="FF9900"/>
                </a:solidFill>
                <a:prstDash val="dash"/>
              </a:ln>
              <a:effectLst/>
            </p:spPr>
          </p:cxnSp>
          <p:cxnSp>
            <p:nvCxnSpPr>
              <p:cNvPr id="281" name="直線接點 280"/>
              <p:cNvCxnSpPr>
                <a:stCxn id="213" idx="3"/>
                <a:endCxn id="174" idx="7"/>
              </p:cNvCxnSpPr>
              <p:nvPr/>
            </p:nvCxnSpPr>
            <p:spPr>
              <a:xfrm rot="5400000">
                <a:off x="1809939" y="2111451"/>
                <a:ext cx="3452420" cy="2436536"/>
              </a:xfrm>
              <a:prstGeom prst="line">
                <a:avLst/>
              </a:prstGeom>
              <a:noFill/>
              <a:ln w="28575" cap="flat" cmpd="sng" algn="ctr">
                <a:solidFill>
                  <a:srgbClr val="FF9900"/>
                </a:solidFill>
                <a:prstDash val="dash"/>
              </a:ln>
              <a:effectLst/>
            </p:spPr>
          </p:cxnSp>
          <p:cxnSp>
            <p:nvCxnSpPr>
              <p:cNvPr id="284" name="直線接點 283"/>
              <p:cNvCxnSpPr>
                <a:stCxn id="210" idx="3"/>
                <a:endCxn id="179" idx="7"/>
              </p:cNvCxnSpPr>
              <p:nvPr/>
            </p:nvCxnSpPr>
            <p:spPr>
              <a:xfrm rot="5400000">
                <a:off x="2952947" y="2111451"/>
                <a:ext cx="3452420" cy="2436536"/>
              </a:xfrm>
              <a:prstGeom prst="line">
                <a:avLst/>
              </a:prstGeom>
              <a:noFill/>
              <a:ln w="28575" cap="flat" cmpd="sng" algn="ctr">
                <a:solidFill>
                  <a:srgbClr val="FF9900"/>
                </a:solidFill>
                <a:prstDash val="dash"/>
              </a:ln>
              <a:effectLst/>
            </p:spPr>
          </p:cxnSp>
          <p:cxnSp>
            <p:nvCxnSpPr>
              <p:cNvPr id="287" name="直線接點 286"/>
              <p:cNvCxnSpPr>
                <a:stCxn id="207" idx="3"/>
                <a:endCxn id="183" idx="7"/>
              </p:cNvCxnSpPr>
              <p:nvPr/>
            </p:nvCxnSpPr>
            <p:spPr>
              <a:xfrm rot="5400000">
                <a:off x="4095955" y="2111451"/>
                <a:ext cx="3452420" cy="2436536"/>
              </a:xfrm>
              <a:prstGeom prst="line">
                <a:avLst/>
              </a:prstGeom>
              <a:noFill/>
              <a:ln w="28575" cap="flat" cmpd="sng" algn="ctr">
                <a:solidFill>
                  <a:srgbClr val="FF9900"/>
                </a:solidFill>
                <a:prstDash val="dash"/>
              </a:ln>
              <a:effectLst/>
            </p:spPr>
          </p:cxnSp>
          <p:cxnSp>
            <p:nvCxnSpPr>
              <p:cNvPr id="290" name="直線接點 289"/>
              <p:cNvCxnSpPr>
                <a:stCxn id="204" idx="3"/>
                <a:endCxn id="187" idx="7"/>
              </p:cNvCxnSpPr>
              <p:nvPr/>
            </p:nvCxnSpPr>
            <p:spPr>
              <a:xfrm rot="5400000">
                <a:off x="5238963" y="2111451"/>
                <a:ext cx="3452420" cy="2436536"/>
              </a:xfrm>
              <a:prstGeom prst="line">
                <a:avLst/>
              </a:prstGeom>
              <a:noFill/>
              <a:ln w="28575" cap="flat" cmpd="sng" algn="ctr">
                <a:solidFill>
                  <a:srgbClr val="FF9900"/>
                </a:solidFill>
                <a:prstDash val="dash"/>
              </a:ln>
              <a:effectLst/>
            </p:spPr>
          </p:cxnSp>
          <p:cxnSp>
            <p:nvCxnSpPr>
              <p:cNvPr id="277" name="直線接點 276"/>
              <p:cNvCxnSpPr>
                <a:stCxn id="201" idx="3"/>
                <a:endCxn id="191" idx="7"/>
              </p:cNvCxnSpPr>
              <p:nvPr/>
            </p:nvCxnSpPr>
            <p:spPr>
              <a:xfrm rot="5400000">
                <a:off x="666931" y="2111451"/>
                <a:ext cx="3452420" cy="2436536"/>
              </a:xfrm>
              <a:prstGeom prst="line">
                <a:avLst/>
              </a:prstGeom>
              <a:noFill/>
              <a:ln w="28575" cap="flat" cmpd="sng" algn="ctr">
                <a:solidFill>
                  <a:srgbClr val="FF9900"/>
                </a:solidFill>
                <a:prstDash val="dash"/>
              </a:ln>
              <a:effectLst/>
            </p:spPr>
          </p:cxnSp>
          <p:sp>
            <p:nvSpPr>
              <p:cNvPr id="8" name="平行四邊形 7"/>
              <p:cNvSpPr/>
              <p:nvPr/>
            </p:nvSpPr>
            <p:spPr>
              <a:xfrm>
                <a:off x="928693" y="2244064"/>
                <a:ext cx="7429552" cy="3643338"/>
              </a:xfrm>
              <a:prstGeom prst="parallelogram">
                <a:avLst>
                  <a:gd name="adj" fmla="val 74638"/>
                </a:avLst>
              </a:prstGeom>
              <a:solidFill>
                <a:srgbClr val="99CCFF">
                  <a:alpha val="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grpSp>
            <p:nvGrpSpPr>
              <p:cNvPr id="9" name="群組 213"/>
              <p:cNvGrpSpPr/>
              <p:nvPr/>
            </p:nvGrpSpPr>
            <p:grpSpPr>
              <a:xfrm>
                <a:off x="2928926" y="2283884"/>
                <a:ext cx="4842032" cy="912942"/>
                <a:chOff x="944414" y="5016388"/>
                <a:chExt cx="4842032" cy="912942"/>
              </a:xfrm>
            </p:grpSpPr>
            <p:grpSp>
              <p:nvGrpSpPr>
                <p:cNvPr id="10" name="群組 174"/>
                <p:cNvGrpSpPr/>
                <p:nvPr/>
              </p:nvGrpSpPr>
              <p:grpSpPr>
                <a:xfrm>
                  <a:off x="2087422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32" name="橢圓 231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33" name="直線單箭頭接點 14"/>
                  <p:cNvCxnSpPr>
                    <a:stCxn id="232" idx="0"/>
                    <a:endCxn id="234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34" name="橢圓 233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" name="群組 175"/>
                <p:cNvGrpSpPr/>
                <p:nvPr/>
              </p:nvGrpSpPr>
              <p:grpSpPr>
                <a:xfrm>
                  <a:off x="3230430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29" name="橢圓 228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30" name="直線單箭頭接點 14"/>
                  <p:cNvCxnSpPr>
                    <a:stCxn id="229" idx="0"/>
                    <a:endCxn id="231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31" name="橢圓 230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" name="群組 179"/>
                <p:cNvGrpSpPr/>
                <p:nvPr/>
              </p:nvGrpSpPr>
              <p:grpSpPr>
                <a:xfrm>
                  <a:off x="4373438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26" name="橢圓 225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27" name="直線單箭頭接點 14"/>
                  <p:cNvCxnSpPr>
                    <a:stCxn id="226" idx="0"/>
                    <a:endCxn id="228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28" name="橢圓 227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" name="群組 183"/>
                <p:cNvGrpSpPr/>
                <p:nvPr/>
              </p:nvGrpSpPr>
              <p:grpSpPr>
                <a:xfrm>
                  <a:off x="5516446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23" name="橢圓 222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24" name="直線單箭頭接點 14"/>
                  <p:cNvCxnSpPr>
                    <a:stCxn id="223" idx="0"/>
                    <a:endCxn id="225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25" name="橢圓 224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4" name="群組 187"/>
                <p:cNvGrpSpPr/>
                <p:nvPr/>
              </p:nvGrpSpPr>
              <p:grpSpPr>
                <a:xfrm>
                  <a:off x="944414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20" name="橢圓 219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21" name="直線單箭頭接點 14"/>
                  <p:cNvCxnSpPr>
                    <a:stCxn id="220" idx="0"/>
                    <a:endCxn id="222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22" name="橢圓 221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5" name="群組 234"/>
              <p:cNvGrpSpPr/>
              <p:nvPr/>
            </p:nvGrpSpPr>
            <p:grpSpPr>
              <a:xfrm>
                <a:off x="2301736" y="3194719"/>
                <a:ext cx="4842032" cy="912942"/>
                <a:chOff x="944414" y="5016388"/>
                <a:chExt cx="4842032" cy="912942"/>
              </a:xfrm>
            </p:grpSpPr>
            <p:grpSp>
              <p:nvGrpSpPr>
                <p:cNvPr id="16" name="群組 174"/>
                <p:cNvGrpSpPr/>
                <p:nvPr/>
              </p:nvGrpSpPr>
              <p:grpSpPr>
                <a:xfrm>
                  <a:off x="2087422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53" name="橢圓 252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54" name="直線單箭頭接點 14"/>
                  <p:cNvCxnSpPr>
                    <a:stCxn id="253" idx="0"/>
                    <a:endCxn id="255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55" name="橢圓 254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7" name="群組 175"/>
                <p:cNvGrpSpPr/>
                <p:nvPr/>
              </p:nvGrpSpPr>
              <p:grpSpPr>
                <a:xfrm>
                  <a:off x="3230430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50" name="橢圓 249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51" name="直線單箭頭接點 14"/>
                  <p:cNvCxnSpPr>
                    <a:stCxn id="250" idx="0"/>
                    <a:endCxn id="252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52" name="橢圓 251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8" name="群組 179"/>
                <p:cNvGrpSpPr/>
                <p:nvPr/>
              </p:nvGrpSpPr>
              <p:grpSpPr>
                <a:xfrm>
                  <a:off x="4373438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47" name="橢圓 246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48" name="直線單箭頭接點 14"/>
                  <p:cNvCxnSpPr>
                    <a:stCxn id="247" idx="0"/>
                    <a:endCxn id="249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49" name="橢圓 248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9" name="群組 183"/>
                <p:cNvGrpSpPr/>
                <p:nvPr/>
              </p:nvGrpSpPr>
              <p:grpSpPr>
                <a:xfrm>
                  <a:off x="5516446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44" name="橢圓 243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45" name="直線單箭頭接點 14"/>
                  <p:cNvCxnSpPr>
                    <a:stCxn id="244" idx="0"/>
                    <a:endCxn id="246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46" name="橢圓 245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0" name="群組 187"/>
                <p:cNvGrpSpPr/>
                <p:nvPr/>
              </p:nvGrpSpPr>
              <p:grpSpPr>
                <a:xfrm>
                  <a:off x="944414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41" name="橢圓 240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42" name="直線單箭頭接點 14"/>
                  <p:cNvCxnSpPr>
                    <a:stCxn id="241" idx="0"/>
                    <a:endCxn id="243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43" name="橢圓 242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1" name="群組 255"/>
              <p:cNvGrpSpPr/>
              <p:nvPr/>
            </p:nvGrpSpPr>
            <p:grpSpPr>
              <a:xfrm>
                <a:off x="1643042" y="4105554"/>
                <a:ext cx="4842032" cy="912942"/>
                <a:chOff x="944414" y="5016388"/>
                <a:chExt cx="4842032" cy="912942"/>
              </a:xfrm>
            </p:grpSpPr>
            <p:grpSp>
              <p:nvGrpSpPr>
                <p:cNvPr id="22" name="群組 174"/>
                <p:cNvGrpSpPr/>
                <p:nvPr/>
              </p:nvGrpSpPr>
              <p:grpSpPr>
                <a:xfrm>
                  <a:off x="2087422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74" name="橢圓 273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75" name="直線單箭頭接點 14"/>
                  <p:cNvCxnSpPr>
                    <a:stCxn id="274" idx="0"/>
                    <a:endCxn id="276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76" name="橢圓 275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3" name="群組 175"/>
                <p:cNvGrpSpPr/>
                <p:nvPr/>
              </p:nvGrpSpPr>
              <p:grpSpPr>
                <a:xfrm>
                  <a:off x="3230430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71" name="橢圓 270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72" name="直線單箭頭接點 14"/>
                  <p:cNvCxnSpPr>
                    <a:stCxn id="271" idx="0"/>
                    <a:endCxn id="273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73" name="橢圓 272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4" name="群組 179"/>
                <p:cNvGrpSpPr/>
                <p:nvPr/>
              </p:nvGrpSpPr>
              <p:grpSpPr>
                <a:xfrm>
                  <a:off x="4373438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68" name="橢圓 267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69" name="直線單箭頭接點 14"/>
                  <p:cNvCxnSpPr>
                    <a:stCxn id="268" idx="0"/>
                    <a:endCxn id="270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70" name="橢圓 269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5" name="群組 183"/>
                <p:cNvGrpSpPr/>
                <p:nvPr/>
              </p:nvGrpSpPr>
              <p:grpSpPr>
                <a:xfrm>
                  <a:off x="5516446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65" name="橢圓 264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66" name="直線單箭頭接點 14"/>
                  <p:cNvCxnSpPr>
                    <a:stCxn id="265" idx="0"/>
                    <a:endCxn id="267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67" name="橢圓 266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6" name="群組 187"/>
                <p:cNvGrpSpPr/>
                <p:nvPr/>
              </p:nvGrpSpPr>
              <p:grpSpPr>
                <a:xfrm>
                  <a:off x="944414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62" name="橢圓 261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63" name="直線單箭頭接點 14"/>
                  <p:cNvCxnSpPr>
                    <a:stCxn id="262" idx="0"/>
                    <a:endCxn id="264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64" name="橢圓 263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7" name="群組 191"/>
              <p:cNvGrpSpPr/>
              <p:nvPr/>
            </p:nvGrpSpPr>
            <p:grpSpPr>
              <a:xfrm>
                <a:off x="944414" y="5016388"/>
                <a:ext cx="4842032" cy="912942"/>
                <a:chOff x="944414" y="5016388"/>
                <a:chExt cx="4842032" cy="912942"/>
              </a:xfrm>
            </p:grpSpPr>
            <p:grpSp>
              <p:nvGrpSpPr>
                <p:cNvPr id="28" name="群組 174"/>
                <p:cNvGrpSpPr/>
                <p:nvPr/>
              </p:nvGrpSpPr>
              <p:grpSpPr>
                <a:xfrm>
                  <a:off x="2087422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172" name="橢圓 171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73" name="直線單箭頭接點 14"/>
                  <p:cNvCxnSpPr>
                    <a:stCxn id="172" idx="0"/>
                    <a:endCxn id="174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174" name="橢圓 173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9" name="群組 175"/>
                <p:cNvGrpSpPr/>
                <p:nvPr/>
              </p:nvGrpSpPr>
              <p:grpSpPr>
                <a:xfrm>
                  <a:off x="3230430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177" name="橢圓 176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78" name="直線單箭頭接點 14"/>
                  <p:cNvCxnSpPr>
                    <a:stCxn id="177" idx="0"/>
                    <a:endCxn id="179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179" name="橢圓 178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0" name="群組 179"/>
                <p:cNvGrpSpPr/>
                <p:nvPr/>
              </p:nvGrpSpPr>
              <p:grpSpPr>
                <a:xfrm>
                  <a:off x="4373438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181" name="橢圓 180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82" name="直線單箭頭接點 14"/>
                  <p:cNvCxnSpPr>
                    <a:stCxn id="181" idx="0"/>
                    <a:endCxn id="183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183" name="橢圓 182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1" name="群組 183"/>
                <p:cNvGrpSpPr/>
                <p:nvPr/>
              </p:nvGrpSpPr>
              <p:grpSpPr>
                <a:xfrm>
                  <a:off x="5516446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185" name="橢圓 184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86" name="直線單箭頭接點 14"/>
                  <p:cNvCxnSpPr>
                    <a:stCxn id="185" idx="0"/>
                    <a:endCxn id="187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187" name="橢圓 186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35" name="群組 187"/>
                <p:cNvGrpSpPr/>
                <p:nvPr/>
              </p:nvGrpSpPr>
              <p:grpSpPr>
                <a:xfrm>
                  <a:off x="944414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189" name="橢圓 188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90" name="直線單箭頭接點 14"/>
                  <p:cNvCxnSpPr>
                    <a:stCxn id="189" idx="0"/>
                    <a:endCxn id="191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191" name="橢圓 190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36" name="群組 192"/>
              <p:cNvGrpSpPr/>
              <p:nvPr/>
            </p:nvGrpSpPr>
            <p:grpSpPr>
              <a:xfrm>
                <a:off x="3571868" y="1373050"/>
                <a:ext cx="4842032" cy="912942"/>
                <a:chOff x="944414" y="5016388"/>
                <a:chExt cx="4842032" cy="912942"/>
              </a:xfrm>
            </p:grpSpPr>
            <p:grpSp>
              <p:nvGrpSpPr>
                <p:cNvPr id="237" name="群組 174"/>
                <p:cNvGrpSpPr/>
                <p:nvPr/>
              </p:nvGrpSpPr>
              <p:grpSpPr>
                <a:xfrm>
                  <a:off x="2087422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11" name="橢圓 210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12" name="直線單箭頭接點 14"/>
                  <p:cNvCxnSpPr>
                    <a:stCxn id="211" idx="0"/>
                    <a:endCxn id="213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13" name="橢圓 212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38" name="群組 175"/>
                <p:cNvGrpSpPr/>
                <p:nvPr/>
              </p:nvGrpSpPr>
              <p:grpSpPr>
                <a:xfrm>
                  <a:off x="3230430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08" name="橢圓 207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09" name="直線單箭頭接點 14"/>
                  <p:cNvCxnSpPr>
                    <a:stCxn id="208" idx="0"/>
                    <a:endCxn id="210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10" name="橢圓 209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39" name="群組 179"/>
                <p:cNvGrpSpPr/>
                <p:nvPr/>
              </p:nvGrpSpPr>
              <p:grpSpPr>
                <a:xfrm>
                  <a:off x="4373438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05" name="橢圓 204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06" name="直線單箭頭接點 14"/>
                  <p:cNvCxnSpPr>
                    <a:stCxn id="205" idx="0"/>
                    <a:endCxn id="207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07" name="橢圓 206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40" name="群組 183"/>
                <p:cNvGrpSpPr/>
                <p:nvPr/>
              </p:nvGrpSpPr>
              <p:grpSpPr>
                <a:xfrm>
                  <a:off x="5516446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202" name="橢圓 201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03" name="直線單箭頭接點 14"/>
                  <p:cNvCxnSpPr>
                    <a:stCxn id="202" idx="0"/>
                    <a:endCxn id="204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04" name="橢圓 203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56" name="群組 187"/>
                <p:cNvGrpSpPr/>
                <p:nvPr/>
              </p:nvGrpSpPr>
              <p:grpSpPr>
                <a:xfrm>
                  <a:off x="944414" y="5016388"/>
                  <a:ext cx="270000" cy="912942"/>
                  <a:chOff x="5659322" y="4071942"/>
                  <a:chExt cx="270000" cy="912942"/>
                </a:xfrm>
              </p:grpSpPr>
              <p:sp>
                <p:nvSpPr>
                  <p:cNvPr id="199" name="橢圓 198"/>
                  <p:cNvSpPr/>
                  <p:nvPr/>
                </p:nvSpPr>
                <p:spPr>
                  <a:xfrm>
                    <a:off x="5659322" y="4714884"/>
                    <a:ext cx="270000" cy="270000"/>
                  </a:xfrm>
                  <a:prstGeom prst="ellipse">
                    <a:avLst/>
                  </a:prstGeom>
                  <a:solidFill>
                    <a:srgbClr val="7030A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200" name="直線單箭頭接點 14"/>
                  <p:cNvCxnSpPr>
                    <a:stCxn id="199" idx="0"/>
                    <a:endCxn id="201" idx="4"/>
                  </p:cNvCxnSpPr>
                  <p:nvPr/>
                </p:nvCxnSpPr>
                <p:spPr>
                  <a:xfrm rot="5400000" flipH="1" flipV="1">
                    <a:off x="5607851" y="4528413"/>
                    <a:ext cx="372942" cy="1588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arrow" w="med" len="med"/>
                    <a:tailEnd type="none" w="med" len="med"/>
                  </a:ln>
                  <a:effectLst/>
                </p:spPr>
              </p:cxnSp>
              <p:sp>
                <p:nvSpPr>
                  <p:cNvPr id="201" name="橢圓 200"/>
                  <p:cNvSpPr/>
                  <p:nvPr/>
                </p:nvSpPr>
                <p:spPr>
                  <a:xfrm>
                    <a:off x="5659322" y="4071942"/>
                    <a:ext cx="270000" cy="27000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新細明體"/>
                      <a:cs typeface="Times New Roman" pitchFamily="18" charset="0"/>
                    </a:endParaRPr>
                  </a:p>
                </p:txBody>
              </p:sp>
            </p:grpSp>
          </p:grpSp>
        </p:grpSp>
        <p:grpSp>
          <p:nvGrpSpPr>
            <p:cNvPr id="257" name="群組 322"/>
            <p:cNvGrpSpPr/>
            <p:nvPr/>
          </p:nvGrpSpPr>
          <p:grpSpPr>
            <a:xfrm>
              <a:off x="6643702" y="5143512"/>
              <a:ext cx="2485436" cy="844857"/>
              <a:chOff x="6931538" y="5286388"/>
              <a:chExt cx="2485436" cy="844857"/>
            </a:xfrm>
          </p:grpSpPr>
          <p:sp>
            <p:nvSpPr>
              <p:cNvPr id="315" name="橢圓 314"/>
              <p:cNvSpPr/>
              <p:nvPr/>
            </p:nvSpPr>
            <p:spPr>
              <a:xfrm>
                <a:off x="6931538" y="5360443"/>
                <a:ext cx="252000" cy="252000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316" name="文字方塊 315"/>
              <p:cNvSpPr txBox="1"/>
              <p:nvPr/>
            </p:nvSpPr>
            <p:spPr>
              <a:xfrm>
                <a:off x="7185088" y="5286388"/>
                <a:ext cx="20303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itchFamily="18" charset="0"/>
                  </a:rPr>
                  <a:t>Observation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13" name="橢圓 312"/>
              <p:cNvSpPr/>
              <p:nvPr/>
            </p:nvSpPr>
            <p:spPr>
              <a:xfrm>
                <a:off x="6931538" y="5789070"/>
                <a:ext cx="252000" cy="252000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314" name="文字方塊 313"/>
              <p:cNvSpPr txBox="1"/>
              <p:nvPr/>
            </p:nvSpPr>
            <p:spPr>
              <a:xfrm>
                <a:off x="7217289" y="5710076"/>
                <a:ext cx="2199685" cy="421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itchFamily="18" charset="0"/>
                  </a:rPr>
                  <a:t>Hidden variable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3190971"/>
              <a:ext cx="607654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67438" y="4205081"/>
              <a:ext cx="576000" cy="42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2" name="矩形 131"/>
          <p:cNvSpPr/>
          <p:nvPr/>
        </p:nvSpPr>
        <p:spPr>
          <a:xfrm>
            <a:off x="428596" y="1214422"/>
            <a:ext cx="8429684" cy="48577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6" name="群組 175"/>
          <p:cNvGrpSpPr/>
          <p:nvPr/>
        </p:nvGrpSpPr>
        <p:grpSpPr>
          <a:xfrm>
            <a:off x="581090" y="1400310"/>
            <a:ext cx="7920000" cy="2756341"/>
            <a:chOff x="581090" y="1400310"/>
            <a:chExt cx="7920000" cy="2756341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1090" y="1400310"/>
              <a:ext cx="7920000" cy="2385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3" name="群組 152"/>
            <p:cNvGrpSpPr/>
            <p:nvPr/>
          </p:nvGrpSpPr>
          <p:grpSpPr>
            <a:xfrm>
              <a:off x="3048929" y="1557067"/>
              <a:ext cx="3237583" cy="748276"/>
              <a:chOff x="3048929" y="1557067"/>
              <a:chExt cx="3237583" cy="748276"/>
            </a:xfrm>
          </p:grpSpPr>
          <p:sp>
            <p:nvSpPr>
              <p:cNvPr id="144" name="文字方塊 143"/>
              <p:cNvSpPr txBox="1"/>
              <p:nvPr/>
            </p:nvSpPr>
            <p:spPr>
              <a:xfrm>
                <a:off x="3711768" y="1720568"/>
                <a:ext cx="257474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3200" b="1" dirty="0" smtClean="0">
                    <a:solidFill>
                      <a:srgbClr val="0000FF"/>
                    </a:solidFill>
                  </a:rPr>
                  <a:t>Observation</a:t>
                </a:r>
                <a:endParaRPr lang="zh-TW" altLang="en-US" sz="3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3048929" y="1557067"/>
                <a:ext cx="504000" cy="468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4" name="群組 153"/>
            <p:cNvGrpSpPr/>
            <p:nvPr/>
          </p:nvGrpSpPr>
          <p:grpSpPr>
            <a:xfrm>
              <a:off x="3212252" y="2607450"/>
              <a:ext cx="4717334" cy="1549201"/>
              <a:chOff x="3212252" y="2607450"/>
              <a:chExt cx="4717334" cy="1549201"/>
            </a:xfrm>
          </p:grpSpPr>
          <p:sp>
            <p:nvSpPr>
              <p:cNvPr id="139" name="文字方塊 138"/>
              <p:cNvSpPr txBox="1"/>
              <p:nvPr/>
            </p:nvSpPr>
            <p:spPr>
              <a:xfrm>
                <a:off x="4214810" y="3571876"/>
                <a:ext cx="371477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3200" b="1" dirty="0" smtClean="0">
                    <a:solidFill>
                      <a:srgbClr val="FF0000"/>
                    </a:solidFill>
                  </a:rPr>
                  <a:t>Prior relationship</a:t>
                </a:r>
                <a:endParaRPr lang="zh-TW" alt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3212252" y="2607450"/>
                <a:ext cx="4716000" cy="972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80" name="群組 179"/>
          <p:cNvGrpSpPr/>
          <p:nvPr/>
        </p:nvGrpSpPr>
        <p:grpSpPr>
          <a:xfrm>
            <a:off x="571472" y="4143380"/>
            <a:ext cx="8429684" cy="2011702"/>
            <a:chOff x="571472" y="4143380"/>
            <a:chExt cx="8429684" cy="2011702"/>
          </a:xfrm>
        </p:grpSpPr>
        <p:grpSp>
          <p:nvGrpSpPr>
            <p:cNvPr id="175" name="群組 174"/>
            <p:cNvGrpSpPr/>
            <p:nvPr/>
          </p:nvGrpSpPr>
          <p:grpSpPr>
            <a:xfrm>
              <a:off x="5133940" y="4657734"/>
              <a:ext cx="1819729" cy="1414472"/>
              <a:chOff x="5557740" y="4654479"/>
              <a:chExt cx="1819729" cy="1414472"/>
            </a:xfrm>
          </p:grpSpPr>
          <p:sp>
            <p:nvSpPr>
              <p:cNvPr id="149" name="文字方塊 148"/>
              <p:cNvSpPr txBox="1"/>
              <p:nvPr/>
            </p:nvSpPr>
            <p:spPr>
              <a:xfrm>
                <a:off x="5557740" y="5361065"/>
                <a:ext cx="1819729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2000" b="1" dirty="0" smtClean="0"/>
                  <a:t>Energy</a:t>
                </a:r>
              </a:p>
              <a:p>
                <a:pPr algn="ctr"/>
                <a:r>
                  <a:rPr lang="en-US" altLang="zh-TW" sz="2000" b="1" dirty="0" smtClean="0"/>
                  <a:t> minimization</a:t>
                </a:r>
                <a:endParaRPr lang="zh-TW" altLang="en-US" sz="2000" b="1" dirty="0"/>
              </a:p>
            </p:txBody>
          </p:sp>
          <p:sp>
            <p:nvSpPr>
              <p:cNvPr id="147" name="向右箭號 146"/>
              <p:cNvSpPr/>
              <p:nvPr/>
            </p:nvSpPr>
            <p:spPr>
              <a:xfrm>
                <a:off x="5817449" y="4654479"/>
                <a:ext cx="1285884" cy="771530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FFFF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</p:grpSp>
        <p:sp>
          <p:nvSpPr>
            <p:cNvPr id="157" name="加號 156"/>
            <p:cNvSpPr/>
            <p:nvPr/>
          </p:nvSpPr>
          <p:spPr>
            <a:xfrm>
              <a:off x="2423240" y="4709264"/>
              <a:ext cx="720000" cy="720000"/>
            </a:xfrm>
            <a:prstGeom prst="mathPlus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49" name="群組 348"/>
            <p:cNvGrpSpPr/>
            <p:nvPr/>
          </p:nvGrpSpPr>
          <p:grpSpPr>
            <a:xfrm>
              <a:off x="571472" y="4143380"/>
              <a:ext cx="1669276" cy="2011702"/>
              <a:chOff x="714348" y="4203380"/>
              <a:chExt cx="1669276" cy="2011702"/>
            </a:xfrm>
          </p:grpSpPr>
          <p:pic>
            <p:nvPicPr>
              <p:cNvPr id="166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14348" y="4203380"/>
                <a:ext cx="1669276" cy="1665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7" name="文字方塊 166"/>
              <p:cNvSpPr txBox="1"/>
              <p:nvPr/>
            </p:nvSpPr>
            <p:spPr>
              <a:xfrm>
                <a:off x="746433" y="5845750"/>
                <a:ext cx="1605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0033CC"/>
                    </a:solidFill>
                    <a:latin typeface="+mn-lt"/>
                  </a:rPr>
                  <a:t>Observation</a:t>
                </a:r>
                <a:endParaRPr lang="zh-TW" altLang="en-US" b="1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>
              <a:off x="6896015" y="4143380"/>
              <a:ext cx="2105141" cy="2011702"/>
              <a:chOff x="6896015" y="4203380"/>
              <a:chExt cx="2105141" cy="2011702"/>
            </a:xfrm>
          </p:grpSpPr>
          <p:pic>
            <p:nvPicPr>
              <p:cNvPr id="162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115610" y="4203380"/>
                <a:ext cx="1665951" cy="1665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3" name="文字方塊 162"/>
              <p:cNvSpPr txBox="1"/>
              <p:nvPr/>
            </p:nvSpPr>
            <p:spPr>
              <a:xfrm>
                <a:off x="6896015" y="5845750"/>
                <a:ext cx="2105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0033CC"/>
                    </a:solidFill>
                    <a:latin typeface="+mn-lt"/>
                  </a:rPr>
                  <a:t>Enhanced image</a:t>
                </a:r>
                <a:endParaRPr lang="zh-TW" altLang="en-US" b="1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288" name="群組 287"/>
            <p:cNvGrpSpPr/>
            <p:nvPr/>
          </p:nvGrpSpPr>
          <p:grpSpPr>
            <a:xfrm>
              <a:off x="3071802" y="4160636"/>
              <a:ext cx="2160000" cy="1977190"/>
              <a:chOff x="3276878" y="4237892"/>
              <a:chExt cx="2160000" cy="1977190"/>
            </a:xfrm>
          </p:grpSpPr>
          <p:sp>
            <p:nvSpPr>
              <p:cNvPr id="165" name="文字方塊 164"/>
              <p:cNvSpPr txBox="1"/>
              <p:nvPr/>
            </p:nvSpPr>
            <p:spPr>
              <a:xfrm>
                <a:off x="3276878" y="5845750"/>
                <a:ext cx="21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0033CC"/>
                    </a:solidFill>
                    <a:latin typeface="+mn-lt"/>
                  </a:rPr>
                  <a:t>Prior relationship</a:t>
                </a:r>
                <a:endParaRPr lang="zh-TW" altLang="en-US" b="1" dirty="0">
                  <a:solidFill>
                    <a:srgbClr val="0033CC"/>
                  </a:solidFill>
                  <a:latin typeface="+mn-lt"/>
                </a:endParaRPr>
              </a:p>
            </p:txBody>
          </p:sp>
          <p:grpSp>
            <p:nvGrpSpPr>
              <p:cNvPr id="194" name="群組 193"/>
              <p:cNvGrpSpPr/>
              <p:nvPr/>
            </p:nvGrpSpPr>
            <p:grpSpPr>
              <a:xfrm>
                <a:off x="3523504" y="4237892"/>
                <a:ext cx="1620000" cy="1620000"/>
                <a:chOff x="3523504" y="4237892"/>
                <a:chExt cx="1620000" cy="1620000"/>
              </a:xfrm>
            </p:grpSpPr>
            <p:sp>
              <p:nvSpPr>
                <p:cNvPr id="195" name="矩形 194"/>
                <p:cNvSpPr/>
                <p:nvPr/>
              </p:nvSpPr>
              <p:spPr>
                <a:xfrm>
                  <a:off x="3523504" y="4237892"/>
                  <a:ext cx="1620000" cy="1620000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196" name="群組 60"/>
                <p:cNvGrpSpPr>
                  <a:grpSpLocks/>
                </p:cNvGrpSpPr>
                <p:nvPr/>
              </p:nvGrpSpPr>
              <p:grpSpPr>
                <a:xfrm>
                  <a:off x="3613504" y="4329327"/>
                  <a:ext cx="1440000" cy="1440410"/>
                  <a:chOff x="3699986" y="4365904"/>
                  <a:chExt cx="1313785" cy="1240219"/>
                </a:xfrm>
              </p:grpSpPr>
              <p:cxnSp>
                <p:nvCxnSpPr>
                  <p:cNvPr id="197" name="直線接點 196"/>
                  <p:cNvCxnSpPr/>
                  <p:nvPr/>
                </p:nvCxnSpPr>
                <p:spPr>
                  <a:xfrm>
                    <a:off x="3699986" y="5015652"/>
                    <a:ext cx="1313785" cy="127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直線接點 197"/>
                  <p:cNvCxnSpPr/>
                  <p:nvPr/>
                </p:nvCxnSpPr>
                <p:spPr>
                  <a:xfrm>
                    <a:off x="3701335" y="4672749"/>
                    <a:ext cx="1312436" cy="127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直線接點 213"/>
                  <p:cNvCxnSpPr/>
                  <p:nvPr/>
                </p:nvCxnSpPr>
                <p:spPr>
                  <a:xfrm rot="5400000" flipH="1" flipV="1">
                    <a:off x="3351919" y="4985380"/>
                    <a:ext cx="1240217" cy="127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直線接點 214"/>
                  <p:cNvCxnSpPr/>
                  <p:nvPr/>
                </p:nvCxnSpPr>
                <p:spPr>
                  <a:xfrm rot="5400000" flipH="1" flipV="1">
                    <a:off x="3737782" y="4985378"/>
                    <a:ext cx="1240217" cy="127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直線接點 215"/>
                  <p:cNvCxnSpPr/>
                  <p:nvPr/>
                </p:nvCxnSpPr>
                <p:spPr>
                  <a:xfrm rot="5400000" flipH="1" flipV="1">
                    <a:off x="4109260" y="4985379"/>
                    <a:ext cx="1240217" cy="127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直線接點 216"/>
                  <p:cNvCxnSpPr/>
                  <p:nvPr/>
                </p:nvCxnSpPr>
                <p:spPr>
                  <a:xfrm>
                    <a:off x="3701335" y="5357206"/>
                    <a:ext cx="1312436" cy="127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8" name="橢圓 217"/>
                  <p:cNvSpPr/>
                  <p:nvPr/>
                </p:nvSpPr>
                <p:spPr>
                  <a:xfrm>
                    <a:off x="3900012" y="4586349"/>
                    <a:ext cx="172800" cy="172800"/>
                  </a:xfrm>
                  <a:prstGeom prst="ellipse">
                    <a:avLst/>
                  </a:prstGeom>
                  <a:solidFill>
                    <a:srgbClr val="CCECFF"/>
                  </a:solidFill>
                  <a:ln w="28575">
                    <a:solidFill>
                      <a:srgbClr val="0033CC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19" name="橢圓 218"/>
                  <p:cNvSpPr/>
                  <p:nvPr/>
                </p:nvSpPr>
                <p:spPr>
                  <a:xfrm>
                    <a:off x="4642968" y="4586349"/>
                    <a:ext cx="172800" cy="172800"/>
                  </a:xfrm>
                  <a:prstGeom prst="ellipse">
                    <a:avLst/>
                  </a:prstGeom>
                  <a:solidFill>
                    <a:srgbClr val="CCECFF"/>
                  </a:solidFill>
                  <a:ln w="28575">
                    <a:solidFill>
                      <a:srgbClr val="0033CC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58" name="橢圓 257"/>
                  <p:cNvSpPr/>
                  <p:nvPr/>
                </p:nvSpPr>
                <p:spPr>
                  <a:xfrm>
                    <a:off x="3900012" y="5270806"/>
                    <a:ext cx="172800" cy="172800"/>
                  </a:xfrm>
                  <a:prstGeom prst="ellipse">
                    <a:avLst/>
                  </a:prstGeom>
                  <a:solidFill>
                    <a:srgbClr val="CCECFF"/>
                  </a:solidFill>
                  <a:ln w="28575">
                    <a:solidFill>
                      <a:srgbClr val="0033CC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59" name="橢圓 258"/>
                  <p:cNvSpPr/>
                  <p:nvPr/>
                </p:nvSpPr>
                <p:spPr>
                  <a:xfrm>
                    <a:off x="4642968" y="5270806"/>
                    <a:ext cx="172800" cy="172800"/>
                  </a:xfrm>
                  <a:prstGeom prst="ellipse">
                    <a:avLst/>
                  </a:prstGeom>
                  <a:solidFill>
                    <a:srgbClr val="CCECFF"/>
                  </a:solidFill>
                  <a:ln w="28575">
                    <a:solidFill>
                      <a:srgbClr val="0033CC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0" name="橢圓 259"/>
                  <p:cNvSpPr/>
                  <p:nvPr/>
                </p:nvSpPr>
                <p:spPr>
                  <a:xfrm>
                    <a:off x="4271490" y="4586349"/>
                    <a:ext cx="172800" cy="172800"/>
                  </a:xfrm>
                  <a:prstGeom prst="ellipse">
                    <a:avLst/>
                  </a:prstGeom>
                  <a:solidFill>
                    <a:srgbClr val="CCECFF"/>
                  </a:solidFill>
                  <a:ln w="28575">
                    <a:solidFill>
                      <a:srgbClr val="0033CC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1" name="橢圓 260"/>
                  <p:cNvSpPr/>
                  <p:nvPr/>
                </p:nvSpPr>
                <p:spPr>
                  <a:xfrm>
                    <a:off x="4271490" y="5270806"/>
                    <a:ext cx="172800" cy="172800"/>
                  </a:xfrm>
                  <a:prstGeom prst="ellipse">
                    <a:avLst/>
                  </a:prstGeom>
                  <a:solidFill>
                    <a:srgbClr val="CCECFF"/>
                  </a:solidFill>
                  <a:ln w="28575">
                    <a:solidFill>
                      <a:srgbClr val="0033CC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8" name="橢圓 277"/>
                  <p:cNvSpPr/>
                  <p:nvPr/>
                </p:nvSpPr>
                <p:spPr>
                  <a:xfrm>
                    <a:off x="3898664" y="4929252"/>
                    <a:ext cx="172800" cy="172800"/>
                  </a:xfrm>
                  <a:prstGeom prst="ellipse">
                    <a:avLst/>
                  </a:prstGeom>
                  <a:solidFill>
                    <a:srgbClr val="CCECFF"/>
                  </a:solidFill>
                  <a:ln w="28575">
                    <a:solidFill>
                      <a:srgbClr val="0033CC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9" name="橢圓 278"/>
                  <p:cNvSpPr/>
                  <p:nvPr/>
                </p:nvSpPr>
                <p:spPr>
                  <a:xfrm>
                    <a:off x="4641619" y="4929252"/>
                    <a:ext cx="172800" cy="172800"/>
                  </a:xfrm>
                  <a:prstGeom prst="ellipse">
                    <a:avLst/>
                  </a:prstGeom>
                  <a:solidFill>
                    <a:srgbClr val="CCECFF"/>
                  </a:solidFill>
                  <a:ln w="28575">
                    <a:solidFill>
                      <a:srgbClr val="0033CC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80" name="橢圓 279"/>
                  <p:cNvSpPr/>
                  <p:nvPr/>
                </p:nvSpPr>
                <p:spPr>
                  <a:xfrm>
                    <a:off x="4270141" y="4929252"/>
                    <a:ext cx="172800" cy="1728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28575">
                    <a:solidFill>
                      <a:srgbClr val="C0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cxnSp>
                <p:nvCxnSpPr>
                  <p:cNvPr id="282" name="直線單箭頭接點 281"/>
                  <p:cNvCxnSpPr>
                    <a:stCxn id="280" idx="0"/>
                    <a:endCxn id="260" idx="4"/>
                  </p:cNvCxnSpPr>
                  <p:nvPr/>
                </p:nvCxnSpPr>
                <p:spPr>
                  <a:xfrm rot="5400000" flipH="1" flipV="1">
                    <a:off x="4272164" y="4843526"/>
                    <a:ext cx="170102" cy="1349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直線單箭頭接點 282"/>
                  <p:cNvCxnSpPr>
                    <a:stCxn id="280" idx="4"/>
                    <a:endCxn id="261" idx="0"/>
                  </p:cNvCxnSpPr>
                  <p:nvPr/>
                </p:nvCxnSpPr>
                <p:spPr>
                  <a:xfrm rot="16200000" flipH="1">
                    <a:off x="4272839" y="5185754"/>
                    <a:ext cx="168754" cy="1349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直線單箭頭接點 284"/>
                  <p:cNvCxnSpPr>
                    <a:stCxn id="280" idx="6"/>
                    <a:endCxn id="279" idx="2"/>
                  </p:cNvCxnSpPr>
                  <p:nvPr/>
                </p:nvCxnSpPr>
                <p:spPr>
                  <a:xfrm>
                    <a:off x="4442941" y="5015652"/>
                    <a:ext cx="198678" cy="1270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直線單箭頭接點 285"/>
                  <p:cNvCxnSpPr>
                    <a:stCxn id="280" idx="2"/>
                    <a:endCxn id="278" idx="6"/>
                  </p:cNvCxnSpPr>
                  <p:nvPr/>
                </p:nvCxnSpPr>
                <p:spPr>
                  <a:xfrm rot="10800000">
                    <a:off x="4071464" y="5015652"/>
                    <a:ext cx="198678" cy="1270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Ideas</a:t>
            </a:r>
            <a:endParaRPr lang="zh-TW" altLang="en-US" dirty="0"/>
          </a:p>
        </p:txBody>
      </p:sp>
      <p:sp>
        <p:nvSpPr>
          <p:cNvPr id="117" name="內容版面配置區 1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FF0000"/>
                </a:solidFill>
              </a:rPr>
              <a:t>Denoising</a:t>
            </a:r>
            <a:r>
              <a:rPr lang="en-US" altLang="zh-TW" b="1" dirty="0" smtClean="0">
                <a:solidFill>
                  <a:srgbClr val="FF0000"/>
                </a:solidFill>
              </a:rPr>
              <a:t>: </a:t>
            </a:r>
            <a:r>
              <a:rPr lang="en-US" altLang="zh-TW" dirty="0" smtClean="0"/>
              <a:t>Exploit prior relationships among nodes to reduce the noise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13</a:t>
            </a:fld>
            <a:endParaRPr lang="en-US" altLang="zh-TW"/>
          </a:p>
        </p:txBody>
      </p:sp>
      <p:grpSp>
        <p:nvGrpSpPr>
          <p:cNvPr id="441" name="群組 440"/>
          <p:cNvGrpSpPr/>
          <p:nvPr/>
        </p:nvGrpSpPr>
        <p:grpSpPr>
          <a:xfrm>
            <a:off x="231535" y="2285992"/>
            <a:ext cx="7126547" cy="3901442"/>
            <a:chOff x="231535" y="2285992"/>
            <a:chExt cx="7126547" cy="3901442"/>
          </a:xfrm>
        </p:grpSpPr>
        <p:grpSp>
          <p:nvGrpSpPr>
            <p:cNvPr id="374" name="群組 152"/>
            <p:cNvGrpSpPr/>
            <p:nvPr/>
          </p:nvGrpSpPr>
          <p:grpSpPr>
            <a:xfrm>
              <a:off x="1502708" y="2285992"/>
              <a:ext cx="5855374" cy="971607"/>
              <a:chOff x="1599919" y="1204345"/>
              <a:chExt cx="7497163" cy="1244036"/>
            </a:xfrm>
          </p:grpSpPr>
          <p:sp>
            <p:nvSpPr>
              <p:cNvPr id="375" name="Line 104"/>
              <p:cNvSpPr>
                <a:spLocks noChangeShapeType="1"/>
              </p:cNvSpPr>
              <p:nvPr/>
            </p:nvSpPr>
            <p:spPr bwMode="auto">
              <a:xfrm>
                <a:off x="1599919" y="2066741"/>
                <a:ext cx="7497163" cy="48743"/>
              </a:xfrm>
              <a:prstGeom prst="line">
                <a:avLst/>
              </a:prstGeom>
              <a:noFill/>
              <a:ln w="3175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00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376" name="Text Box 105"/>
              <p:cNvSpPr txBox="1">
                <a:spLocks noChangeArrowheads="1"/>
              </p:cNvSpPr>
              <p:nvPr/>
            </p:nvSpPr>
            <p:spPr bwMode="auto">
              <a:xfrm>
                <a:off x="2419882" y="1204345"/>
                <a:ext cx="5853985" cy="5122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 sz="2000" b="0" dirty="0">
                    <a:solidFill>
                      <a:srgbClr val="00B050"/>
                    </a:solidFill>
                    <a:latin typeface="+mn-lt"/>
                    <a:cs typeface="Times New Roman" pitchFamily="18" charset="0"/>
                  </a:rPr>
                  <a:t>A sequence of video </a:t>
                </a:r>
                <a:r>
                  <a:rPr lang="en-US" altLang="zh-TW" sz="2000" b="0" dirty="0" smtClean="0">
                    <a:solidFill>
                      <a:srgbClr val="00B050"/>
                    </a:solidFill>
                    <a:latin typeface="+mn-lt"/>
                    <a:cs typeface="Times New Roman" pitchFamily="18" charset="0"/>
                  </a:rPr>
                  <a:t>shots (test set)</a:t>
                </a:r>
                <a:endParaRPr lang="en-US" altLang="zh-TW" sz="2000" b="0" dirty="0">
                  <a:solidFill>
                    <a:srgbClr val="00B050"/>
                  </a:solidFill>
                  <a:latin typeface="+mn-lt"/>
                  <a:cs typeface="Times New Roman" pitchFamily="18" charset="0"/>
                </a:endParaRPr>
              </a:p>
            </p:txBody>
          </p:sp>
          <p:pic>
            <p:nvPicPr>
              <p:cNvPr id="377" name="Picture 4" descr="\\fortune\CML-G\trecvid2005\trecvid2005\master.shot.reference\test\TRECVID2005_19\shot19_84_NRKF_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3909" y="1733842"/>
                <a:ext cx="1047991" cy="714539"/>
              </a:xfrm>
              <a:prstGeom prst="rect">
                <a:avLst/>
              </a:prstGeom>
              <a:noFill/>
            </p:spPr>
          </p:pic>
          <p:pic>
            <p:nvPicPr>
              <p:cNvPr id="378" name="Picture 3" descr="\\fortune\CML-G\trecvid2005\trecvid2005\master.shot.reference\test\TRECVID2005_19\shot19_53_RKF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28665" y="1733842"/>
                <a:ext cx="1047991" cy="714539"/>
              </a:xfrm>
              <a:prstGeom prst="rect">
                <a:avLst/>
              </a:prstGeom>
              <a:noFill/>
            </p:spPr>
          </p:pic>
          <p:pic>
            <p:nvPicPr>
              <p:cNvPr id="379" name="Picture 9" descr="\\fortune\CML-G\trecvid2005\trecvid2005\master.shot.reference\test\TRECVID2005_19\shot19_263_RKF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10413" y="1733842"/>
                <a:ext cx="1047991" cy="714539"/>
              </a:xfrm>
              <a:prstGeom prst="rect">
                <a:avLst/>
              </a:prstGeom>
              <a:noFill/>
            </p:spPr>
          </p:pic>
          <p:pic>
            <p:nvPicPr>
              <p:cNvPr id="380" name="Picture 7" descr="\\fortune\CML-G\trecvid2006\tv6.search.feature.test.keyframes\20051207_145800_CCTV_DAILY_CHN\shot128_248_RKF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55656" y="1733842"/>
                <a:ext cx="1047991" cy="714539"/>
              </a:xfrm>
              <a:prstGeom prst="rect">
                <a:avLst/>
              </a:prstGeom>
              <a:noFill/>
            </p:spPr>
          </p:pic>
          <p:pic>
            <p:nvPicPr>
              <p:cNvPr id="381" name="Picture 7" descr="\\fortune\CML-G\trecvid2005\trecvid2005\master.shot.reference\test\TRECVID2005_19\shot19_264_NRKF_2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92161" y="1733842"/>
                <a:ext cx="1047991" cy="714539"/>
              </a:xfrm>
              <a:prstGeom prst="rect">
                <a:avLst/>
              </a:prstGeom>
              <a:noFill/>
            </p:spPr>
          </p:pic>
          <p:pic>
            <p:nvPicPr>
              <p:cNvPr id="382" name="Picture 8" descr="\\fortune\CML-G\trecvid2005\trecvid2005\master.shot.reference\test\TRECVID2005_19\shot19_230_NRKF_3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46917" y="1733842"/>
                <a:ext cx="1047991" cy="714539"/>
              </a:xfrm>
              <a:prstGeom prst="rect">
                <a:avLst/>
              </a:prstGeom>
              <a:noFill/>
            </p:spPr>
          </p:pic>
        </p:grpSp>
        <p:grpSp>
          <p:nvGrpSpPr>
            <p:cNvPr id="440" name="群組 439"/>
            <p:cNvGrpSpPr/>
            <p:nvPr/>
          </p:nvGrpSpPr>
          <p:grpSpPr>
            <a:xfrm>
              <a:off x="231535" y="2962219"/>
              <a:ext cx="2592000" cy="3225215"/>
              <a:chOff x="231535" y="2962219"/>
              <a:chExt cx="2592000" cy="3225215"/>
            </a:xfrm>
          </p:grpSpPr>
          <p:sp>
            <p:nvSpPr>
              <p:cNvPr id="383" name="Text Box 107"/>
              <p:cNvSpPr txBox="1">
                <a:spLocks noChangeArrowheads="1"/>
              </p:cNvSpPr>
              <p:nvPr/>
            </p:nvSpPr>
            <p:spPr bwMode="auto">
              <a:xfrm>
                <a:off x="231535" y="5838621"/>
                <a:ext cx="2592000" cy="3488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zh-TW" sz="2000" b="0" dirty="0">
                    <a:solidFill>
                      <a:srgbClr val="FF6600"/>
                    </a:solidFill>
                    <a:latin typeface="+mn-lt"/>
                    <a:cs typeface="Times New Roman" pitchFamily="18" charset="0"/>
                  </a:rPr>
                  <a:t>A </a:t>
                </a:r>
                <a:r>
                  <a:rPr lang="en-US" altLang="zh-TW" sz="2000" b="0" dirty="0" smtClean="0">
                    <a:solidFill>
                      <a:srgbClr val="FF6600"/>
                    </a:solidFill>
                    <a:latin typeface="+mn-lt"/>
                    <a:cs typeface="Times New Roman" pitchFamily="18" charset="0"/>
                  </a:rPr>
                  <a:t>lexicon of </a:t>
                </a:r>
                <a:r>
                  <a:rPr lang="en-US" altLang="zh-TW" sz="2000" b="0" dirty="0">
                    <a:solidFill>
                      <a:srgbClr val="FF6600"/>
                    </a:solidFill>
                    <a:latin typeface="+mn-lt"/>
                    <a:cs typeface="Times New Roman" pitchFamily="18" charset="0"/>
                  </a:rPr>
                  <a:t>concepts</a:t>
                </a:r>
              </a:p>
            </p:txBody>
          </p:sp>
          <p:sp>
            <p:nvSpPr>
              <p:cNvPr id="384" name="Line 106"/>
              <p:cNvSpPr>
                <a:spLocks noChangeShapeType="1"/>
              </p:cNvSpPr>
              <p:nvPr/>
            </p:nvSpPr>
            <p:spPr bwMode="auto">
              <a:xfrm flipH="1">
                <a:off x="1518897" y="2962219"/>
                <a:ext cx="0" cy="2811644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00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385" name="Text Box 152"/>
              <p:cNvSpPr txBox="1">
                <a:spLocks noChangeArrowheads="1"/>
              </p:cNvSpPr>
              <p:nvPr/>
            </p:nvSpPr>
            <p:spPr bwMode="auto">
              <a:xfrm>
                <a:off x="581854" y="5359266"/>
                <a:ext cx="900000" cy="3600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 sz="2000" b="0" dirty="0">
                    <a:latin typeface="+mn-lt"/>
                    <a:cs typeface="Times New Roman" pitchFamily="18" charset="0"/>
                  </a:rPr>
                  <a:t>people</a:t>
                </a:r>
              </a:p>
            </p:txBody>
          </p:sp>
          <p:sp>
            <p:nvSpPr>
              <p:cNvPr id="386" name="Text Box 140"/>
              <p:cNvSpPr txBox="1">
                <a:spLocks noChangeArrowheads="1"/>
              </p:cNvSpPr>
              <p:nvPr/>
            </p:nvSpPr>
            <p:spPr bwMode="auto">
              <a:xfrm>
                <a:off x="581854" y="4970753"/>
                <a:ext cx="900000" cy="3600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 sz="2000" b="0" dirty="0">
                    <a:latin typeface="+mn-lt"/>
                    <a:cs typeface="Times New Roman" pitchFamily="18" charset="0"/>
                  </a:rPr>
                  <a:t>sky</a:t>
                </a:r>
              </a:p>
            </p:txBody>
          </p:sp>
          <p:sp>
            <p:nvSpPr>
              <p:cNvPr id="387" name="Text Box 113"/>
              <p:cNvSpPr txBox="1">
                <a:spLocks noChangeArrowheads="1"/>
              </p:cNvSpPr>
              <p:nvPr/>
            </p:nvSpPr>
            <p:spPr bwMode="auto">
              <a:xfrm>
                <a:off x="581854" y="3422461"/>
                <a:ext cx="900000" cy="3600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 sz="2000" b="0" dirty="0">
                    <a:latin typeface="+mn-lt"/>
                    <a:cs typeface="Times New Roman" pitchFamily="18" charset="0"/>
                  </a:rPr>
                  <a:t>car</a:t>
                </a:r>
              </a:p>
            </p:txBody>
          </p:sp>
          <p:sp>
            <p:nvSpPr>
              <p:cNvPr id="388" name="Text Box 161"/>
              <p:cNvSpPr txBox="1">
                <a:spLocks noChangeArrowheads="1"/>
              </p:cNvSpPr>
              <p:nvPr/>
            </p:nvSpPr>
            <p:spPr bwMode="auto">
              <a:xfrm>
                <a:off x="581854" y="4196607"/>
                <a:ext cx="900000" cy="3600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 sz="2000" b="0" dirty="0">
                    <a:latin typeface="+mn-lt"/>
                    <a:cs typeface="Times New Roman" pitchFamily="18" charset="0"/>
                  </a:rPr>
                  <a:t>urban</a:t>
                </a:r>
              </a:p>
            </p:txBody>
          </p:sp>
          <p:sp>
            <p:nvSpPr>
              <p:cNvPr id="389" name="Text Box 131"/>
              <p:cNvSpPr txBox="1">
                <a:spLocks noChangeArrowheads="1"/>
              </p:cNvSpPr>
              <p:nvPr/>
            </p:nvSpPr>
            <p:spPr bwMode="auto">
              <a:xfrm>
                <a:off x="581854" y="4583680"/>
                <a:ext cx="900000" cy="3600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 sz="2000" b="0" dirty="0">
                    <a:latin typeface="+mn-lt"/>
                    <a:cs typeface="Times New Roman" pitchFamily="18" charset="0"/>
                  </a:rPr>
                  <a:t>building</a:t>
                </a:r>
              </a:p>
            </p:txBody>
          </p:sp>
          <p:sp>
            <p:nvSpPr>
              <p:cNvPr id="390" name="Text Box 114"/>
              <p:cNvSpPr txBox="1">
                <a:spLocks noChangeArrowheads="1"/>
              </p:cNvSpPr>
              <p:nvPr/>
            </p:nvSpPr>
            <p:spPr bwMode="auto">
              <a:xfrm>
                <a:off x="581854" y="3809534"/>
                <a:ext cx="900000" cy="3600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TW" sz="2000" b="0" dirty="0">
                    <a:latin typeface="+mn-lt"/>
                    <a:cs typeface="Times New Roman" pitchFamily="18" charset="0"/>
                  </a:rPr>
                  <a:t>outdoor</a:t>
                </a:r>
              </a:p>
            </p:txBody>
          </p:sp>
        </p:grpSp>
      </p:grpSp>
      <p:grpSp>
        <p:nvGrpSpPr>
          <p:cNvPr id="460" name="群組 230"/>
          <p:cNvGrpSpPr/>
          <p:nvPr/>
        </p:nvGrpSpPr>
        <p:grpSpPr>
          <a:xfrm>
            <a:off x="1964527" y="3430148"/>
            <a:ext cx="4902796" cy="2260805"/>
            <a:chOff x="1871424" y="3422461"/>
            <a:chExt cx="4902796" cy="2260805"/>
          </a:xfrm>
        </p:grpSpPr>
        <p:grpSp>
          <p:nvGrpSpPr>
            <p:cNvPr id="461" name="群組 227"/>
            <p:cNvGrpSpPr/>
            <p:nvPr/>
          </p:nvGrpSpPr>
          <p:grpSpPr>
            <a:xfrm>
              <a:off x="3750463" y="3422461"/>
              <a:ext cx="288000" cy="2260805"/>
              <a:chOff x="3750463" y="3422461"/>
              <a:chExt cx="288000" cy="2260805"/>
            </a:xfrm>
          </p:grpSpPr>
          <p:sp>
            <p:nvSpPr>
              <p:cNvPr id="497" name="橢圓 496"/>
              <p:cNvSpPr/>
              <p:nvPr/>
            </p:nvSpPr>
            <p:spPr>
              <a:xfrm>
                <a:off x="3750463" y="5395266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8" name="橢圓 497"/>
              <p:cNvSpPr/>
              <p:nvPr/>
            </p:nvSpPr>
            <p:spPr>
              <a:xfrm>
                <a:off x="3750463" y="5000705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9" name="橢圓 498"/>
              <p:cNvSpPr/>
              <p:nvPr/>
            </p:nvSpPr>
            <p:spPr>
              <a:xfrm>
                <a:off x="3750463" y="3422461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0" name="橢圓 499"/>
              <p:cNvSpPr/>
              <p:nvPr/>
            </p:nvSpPr>
            <p:spPr>
              <a:xfrm>
                <a:off x="3750463" y="4211583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1" name="橢圓 500"/>
              <p:cNvSpPr/>
              <p:nvPr/>
            </p:nvSpPr>
            <p:spPr>
              <a:xfrm>
                <a:off x="3750463" y="4606144"/>
                <a:ext cx="288000" cy="28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2" name="橢圓 501"/>
              <p:cNvSpPr/>
              <p:nvPr/>
            </p:nvSpPr>
            <p:spPr>
              <a:xfrm>
                <a:off x="3750463" y="3817022"/>
                <a:ext cx="288000" cy="28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2" name="群組 229"/>
            <p:cNvGrpSpPr/>
            <p:nvPr/>
          </p:nvGrpSpPr>
          <p:grpSpPr>
            <a:xfrm>
              <a:off x="1871424" y="3422461"/>
              <a:ext cx="288000" cy="2260805"/>
              <a:chOff x="1871424" y="3422461"/>
              <a:chExt cx="288000" cy="2260805"/>
            </a:xfrm>
          </p:grpSpPr>
          <p:sp>
            <p:nvSpPr>
              <p:cNvPr id="491" name="橢圓 490"/>
              <p:cNvSpPr/>
              <p:nvPr/>
            </p:nvSpPr>
            <p:spPr>
              <a:xfrm>
                <a:off x="1871424" y="5395266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2" name="橢圓 491"/>
              <p:cNvSpPr/>
              <p:nvPr/>
            </p:nvSpPr>
            <p:spPr>
              <a:xfrm>
                <a:off x="1871424" y="5000705"/>
                <a:ext cx="288000" cy="288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3" name="橢圓 492"/>
              <p:cNvSpPr/>
              <p:nvPr/>
            </p:nvSpPr>
            <p:spPr>
              <a:xfrm>
                <a:off x="1871424" y="3422461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4" name="橢圓 493"/>
              <p:cNvSpPr/>
              <p:nvPr/>
            </p:nvSpPr>
            <p:spPr>
              <a:xfrm>
                <a:off x="1871424" y="4211583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5" name="橢圓 494"/>
              <p:cNvSpPr/>
              <p:nvPr/>
            </p:nvSpPr>
            <p:spPr>
              <a:xfrm>
                <a:off x="1871424" y="4606144"/>
                <a:ext cx="288000" cy="288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6" name="橢圓 495"/>
              <p:cNvSpPr/>
              <p:nvPr/>
            </p:nvSpPr>
            <p:spPr>
              <a:xfrm>
                <a:off x="1871424" y="3817022"/>
                <a:ext cx="288000" cy="28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63" name="群組 228"/>
            <p:cNvGrpSpPr/>
            <p:nvPr/>
          </p:nvGrpSpPr>
          <p:grpSpPr>
            <a:xfrm>
              <a:off x="2821769" y="3422461"/>
              <a:ext cx="288000" cy="2260805"/>
              <a:chOff x="2821769" y="3422461"/>
              <a:chExt cx="288000" cy="2260805"/>
            </a:xfrm>
          </p:grpSpPr>
          <p:sp>
            <p:nvSpPr>
              <p:cNvPr id="485" name="橢圓 484"/>
              <p:cNvSpPr/>
              <p:nvPr/>
            </p:nvSpPr>
            <p:spPr>
              <a:xfrm>
                <a:off x="2821769" y="5395266"/>
                <a:ext cx="288000" cy="288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6" name="橢圓 485"/>
              <p:cNvSpPr/>
              <p:nvPr/>
            </p:nvSpPr>
            <p:spPr>
              <a:xfrm>
                <a:off x="2821769" y="5000705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7" name="橢圓 486"/>
              <p:cNvSpPr/>
              <p:nvPr/>
            </p:nvSpPr>
            <p:spPr>
              <a:xfrm>
                <a:off x="2821769" y="3422461"/>
                <a:ext cx="288000" cy="288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8" name="橢圓 487"/>
              <p:cNvSpPr/>
              <p:nvPr/>
            </p:nvSpPr>
            <p:spPr>
              <a:xfrm>
                <a:off x="2821769" y="4211583"/>
                <a:ext cx="288000" cy="288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9" name="橢圓 488"/>
              <p:cNvSpPr/>
              <p:nvPr/>
            </p:nvSpPr>
            <p:spPr>
              <a:xfrm>
                <a:off x="2821769" y="4606144"/>
                <a:ext cx="288000" cy="288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0" name="橢圓 489"/>
              <p:cNvSpPr/>
              <p:nvPr/>
            </p:nvSpPr>
            <p:spPr>
              <a:xfrm>
                <a:off x="2821769" y="3817022"/>
                <a:ext cx="288000" cy="28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64" name="群組 225"/>
            <p:cNvGrpSpPr/>
            <p:nvPr/>
          </p:nvGrpSpPr>
          <p:grpSpPr>
            <a:xfrm>
              <a:off x="5563262" y="3422461"/>
              <a:ext cx="288000" cy="2260805"/>
              <a:chOff x="5563262" y="3422461"/>
              <a:chExt cx="288000" cy="2260805"/>
            </a:xfrm>
          </p:grpSpPr>
          <p:sp>
            <p:nvSpPr>
              <p:cNvPr id="479" name="橢圓 478"/>
              <p:cNvSpPr/>
              <p:nvPr/>
            </p:nvSpPr>
            <p:spPr>
              <a:xfrm>
                <a:off x="5563262" y="5395266"/>
                <a:ext cx="288000" cy="288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0" name="橢圓 479"/>
              <p:cNvSpPr/>
              <p:nvPr/>
            </p:nvSpPr>
            <p:spPr>
              <a:xfrm>
                <a:off x="5563262" y="5000705"/>
                <a:ext cx="288000" cy="288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1" name="橢圓 480"/>
              <p:cNvSpPr/>
              <p:nvPr/>
            </p:nvSpPr>
            <p:spPr>
              <a:xfrm>
                <a:off x="5563262" y="3422461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2" name="橢圓 481"/>
              <p:cNvSpPr/>
              <p:nvPr/>
            </p:nvSpPr>
            <p:spPr>
              <a:xfrm>
                <a:off x="5563262" y="4211583"/>
                <a:ext cx="288000" cy="28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3" name="橢圓 482"/>
              <p:cNvSpPr/>
              <p:nvPr/>
            </p:nvSpPr>
            <p:spPr>
              <a:xfrm>
                <a:off x="5563262" y="4606144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4" name="橢圓 483"/>
              <p:cNvSpPr/>
              <p:nvPr/>
            </p:nvSpPr>
            <p:spPr>
              <a:xfrm>
                <a:off x="5563262" y="3817022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65" name="群組 224"/>
            <p:cNvGrpSpPr/>
            <p:nvPr/>
          </p:nvGrpSpPr>
          <p:grpSpPr>
            <a:xfrm>
              <a:off x="6486220" y="3422461"/>
              <a:ext cx="288000" cy="2260805"/>
              <a:chOff x="6486220" y="3422461"/>
              <a:chExt cx="288000" cy="2260805"/>
            </a:xfrm>
          </p:grpSpPr>
          <p:sp>
            <p:nvSpPr>
              <p:cNvPr id="473" name="橢圓 472"/>
              <p:cNvSpPr/>
              <p:nvPr/>
            </p:nvSpPr>
            <p:spPr>
              <a:xfrm>
                <a:off x="6486220" y="5395266"/>
                <a:ext cx="288000" cy="288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4" name="橢圓 473"/>
              <p:cNvSpPr/>
              <p:nvPr/>
            </p:nvSpPr>
            <p:spPr>
              <a:xfrm>
                <a:off x="6486220" y="5000705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5" name="橢圓 474"/>
              <p:cNvSpPr/>
              <p:nvPr/>
            </p:nvSpPr>
            <p:spPr>
              <a:xfrm>
                <a:off x="6486220" y="3422461"/>
                <a:ext cx="288000" cy="288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6" name="橢圓 475"/>
              <p:cNvSpPr/>
              <p:nvPr/>
            </p:nvSpPr>
            <p:spPr>
              <a:xfrm>
                <a:off x="6486220" y="4211583"/>
                <a:ext cx="288000" cy="288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7" name="橢圓 476"/>
              <p:cNvSpPr/>
              <p:nvPr/>
            </p:nvSpPr>
            <p:spPr>
              <a:xfrm>
                <a:off x="6486220" y="4606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8" name="橢圓 477"/>
              <p:cNvSpPr/>
              <p:nvPr/>
            </p:nvSpPr>
            <p:spPr>
              <a:xfrm>
                <a:off x="6486220" y="3817022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66" name="群組 226"/>
            <p:cNvGrpSpPr/>
            <p:nvPr/>
          </p:nvGrpSpPr>
          <p:grpSpPr>
            <a:xfrm>
              <a:off x="4640302" y="3422461"/>
              <a:ext cx="288000" cy="2260805"/>
              <a:chOff x="4640302" y="3422461"/>
              <a:chExt cx="288000" cy="2260805"/>
            </a:xfrm>
          </p:grpSpPr>
          <p:sp>
            <p:nvSpPr>
              <p:cNvPr id="467" name="橢圓 466"/>
              <p:cNvSpPr/>
              <p:nvPr/>
            </p:nvSpPr>
            <p:spPr>
              <a:xfrm>
                <a:off x="4640302" y="5395266"/>
                <a:ext cx="288000" cy="28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8" name="橢圓 467"/>
              <p:cNvSpPr/>
              <p:nvPr/>
            </p:nvSpPr>
            <p:spPr>
              <a:xfrm>
                <a:off x="4640302" y="5000705"/>
                <a:ext cx="288000" cy="288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9" name="橢圓 468"/>
              <p:cNvSpPr/>
              <p:nvPr/>
            </p:nvSpPr>
            <p:spPr>
              <a:xfrm>
                <a:off x="4640302" y="3422461"/>
                <a:ext cx="288000" cy="288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0" name="橢圓 469"/>
              <p:cNvSpPr/>
              <p:nvPr/>
            </p:nvSpPr>
            <p:spPr>
              <a:xfrm>
                <a:off x="4640302" y="4211583"/>
                <a:ext cx="288000" cy="288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1" name="橢圓 470"/>
              <p:cNvSpPr/>
              <p:nvPr/>
            </p:nvSpPr>
            <p:spPr>
              <a:xfrm>
                <a:off x="4640302" y="4606144"/>
                <a:ext cx="288000" cy="28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2" name="橢圓 471"/>
              <p:cNvSpPr/>
              <p:nvPr/>
            </p:nvSpPr>
            <p:spPr>
              <a:xfrm>
                <a:off x="4640302" y="3817022"/>
                <a:ext cx="288000" cy="288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51" name="群組 450"/>
          <p:cNvGrpSpPr/>
          <p:nvPr/>
        </p:nvGrpSpPr>
        <p:grpSpPr>
          <a:xfrm>
            <a:off x="1726150" y="3357562"/>
            <a:ext cx="7303645" cy="2394386"/>
            <a:chOff x="1714480" y="3357562"/>
            <a:chExt cx="7303645" cy="2394386"/>
          </a:xfrm>
        </p:grpSpPr>
        <p:grpSp>
          <p:nvGrpSpPr>
            <p:cNvPr id="452" name="群組 215"/>
            <p:cNvGrpSpPr/>
            <p:nvPr/>
          </p:nvGrpSpPr>
          <p:grpSpPr>
            <a:xfrm>
              <a:off x="1714480" y="3357562"/>
              <a:ext cx="5328000" cy="2394386"/>
              <a:chOff x="1928794" y="3357562"/>
              <a:chExt cx="5328000" cy="2394386"/>
            </a:xfrm>
          </p:grpSpPr>
          <p:sp>
            <p:nvSpPr>
              <p:cNvPr id="454" name="Rectangle 173"/>
              <p:cNvSpPr>
                <a:spLocks noChangeArrowheads="1"/>
              </p:cNvSpPr>
              <p:nvPr/>
            </p:nvSpPr>
            <p:spPr bwMode="auto">
              <a:xfrm>
                <a:off x="1928794" y="3357562"/>
                <a:ext cx="5328000" cy="378000"/>
              </a:xfrm>
              <a:prstGeom prst="rect">
                <a:avLst/>
              </a:prstGeom>
              <a:noFill/>
              <a:ln w="19050">
                <a:solidFill>
                  <a:srgbClr val="33CC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00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455" name="Rectangle 173"/>
              <p:cNvSpPr>
                <a:spLocks noChangeArrowheads="1"/>
              </p:cNvSpPr>
              <p:nvPr/>
            </p:nvSpPr>
            <p:spPr bwMode="auto">
              <a:xfrm>
                <a:off x="1928794" y="3760839"/>
                <a:ext cx="5328000" cy="378000"/>
              </a:xfrm>
              <a:prstGeom prst="rect">
                <a:avLst/>
              </a:prstGeom>
              <a:noFill/>
              <a:ln w="19050">
                <a:solidFill>
                  <a:srgbClr val="33CC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00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456" name="Rectangle 173"/>
              <p:cNvSpPr>
                <a:spLocks noChangeArrowheads="1"/>
              </p:cNvSpPr>
              <p:nvPr/>
            </p:nvSpPr>
            <p:spPr bwMode="auto">
              <a:xfrm>
                <a:off x="1928794" y="4164116"/>
                <a:ext cx="5328000" cy="378000"/>
              </a:xfrm>
              <a:prstGeom prst="rect">
                <a:avLst/>
              </a:prstGeom>
              <a:noFill/>
              <a:ln w="19050">
                <a:solidFill>
                  <a:srgbClr val="33CC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00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457" name="Rectangle 173"/>
              <p:cNvSpPr>
                <a:spLocks noChangeArrowheads="1"/>
              </p:cNvSpPr>
              <p:nvPr/>
            </p:nvSpPr>
            <p:spPr bwMode="auto">
              <a:xfrm>
                <a:off x="1928794" y="4567393"/>
                <a:ext cx="5328000" cy="378000"/>
              </a:xfrm>
              <a:prstGeom prst="rect">
                <a:avLst/>
              </a:prstGeom>
              <a:noFill/>
              <a:ln w="19050">
                <a:solidFill>
                  <a:srgbClr val="33CC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00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458" name="Rectangle 173"/>
              <p:cNvSpPr>
                <a:spLocks noChangeArrowheads="1"/>
              </p:cNvSpPr>
              <p:nvPr/>
            </p:nvSpPr>
            <p:spPr bwMode="auto">
              <a:xfrm>
                <a:off x="1928794" y="4970670"/>
                <a:ext cx="5328000" cy="378000"/>
              </a:xfrm>
              <a:prstGeom prst="rect">
                <a:avLst/>
              </a:prstGeom>
              <a:noFill/>
              <a:ln w="19050">
                <a:solidFill>
                  <a:srgbClr val="33CC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00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459" name="Rectangle 173"/>
              <p:cNvSpPr>
                <a:spLocks noChangeArrowheads="1"/>
              </p:cNvSpPr>
              <p:nvPr/>
            </p:nvSpPr>
            <p:spPr bwMode="auto">
              <a:xfrm>
                <a:off x="1928794" y="5373948"/>
                <a:ext cx="5328000" cy="378000"/>
              </a:xfrm>
              <a:prstGeom prst="rect">
                <a:avLst/>
              </a:prstGeom>
              <a:noFill/>
              <a:ln w="19050">
                <a:solidFill>
                  <a:srgbClr val="33CC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000">
                  <a:latin typeface="+mn-lt"/>
                  <a:cs typeface="Times New Roman" pitchFamily="18" charset="0"/>
                </a:endParaRPr>
              </a:p>
            </p:txBody>
          </p:sp>
        </p:grpSp>
        <p:sp>
          <p:nvSpPr>
            <p:cNvPr id="453" name="Rectangle 184"/>
            <p:cNvSpPr>
              <a:spLocks noChangeArrowheads="1"/>
            </p:cNvSpPr>
            <p:nvPr/>
          </p:nvSpPr>
          <p:spPr bwMode="auto">
            <a:xfrm flipV="1">
              <a:off x="7143768" y="4786322"/>
              <a:ext cx="1874357" cy="763254"/>
            </a:xfrm>
            <a:prstGeom prst="rect">
              <a:avLst/>
            </a:prstGeom>
            <a:noFill/>
            <a:ln w="28575">
              <a:solidFill>
                <a:srgbClr val="33CCCC"/>
              </a:solidFill>
              <a:miter lim="800000"/>
              <a:headEnd/>
              <a:tailEnd/>
            </a:ln>
            <a:effectLst/>
          </p:spPr>
          <p:txBody>
            <a:bodyPr rot="10800000" wrap="square" anchor="ctr"/>
            <a:lstStyle/>
            <a:p>
              <a:pPr algn="ctr"/>
              <a:r>
                <a:rPr lang="en-US" altLang="zh-TW" sz="2400" b="0" dirty="0" smtClean="0">
                  <a:latin typeface="+mn-lt"/>
                  <a:cs typeface="Times New Roman" pitchFamily="18" charset="0"/>
                </a:rPr>
                <a:t>Temporal </a:t>
              </a:r>
              <a:r>
                <a:rPr lang="en-US" altLang="zh-TW" sz="2400" dirty="0" smtClean="0">
                  <a:latin typeface="+mn-lt"/>
                  <a:cs typeface="Times New Roman" pitchFamily="18" charset="0"/>
                </a:rPr>
                <a:t>d</a:t>
              </a:r>
              <a:r>
                <a:rPr lang="en-US" altLang="zh-TW" sz="2400" b="0" dirty="0" smtClean="0">
                  <a:latin typeface="+mn-lt"/>
                  <a:cs typeface="Times New Roman" pitchFamily="18" charset="0"/>
                </a:rPr>
                <a:t>ependency</a:t>
              </a:r>
              <a:endParaRPr lang="en-US" altLang="zh-TW" sz="2400" b="0" dirty="0"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442" name="群組 441"/>
          <p:cNvGrpSpPr/>
          <p:nvPr/>
        </p:nvGrpSpPr>
        <p:grpSpPr>
          <a:xfrm>
            <a:off x="1814689" y="3301892"/>
            <a:ext cx="7277584" cy="2520000"/>
            <a:chOff x="1803019" y="3301892"/>
            <a:chExt cx="7277584" cy="2520000"/>
          </a:xfrm>
        </p:grpSpPr>
        <p:grpSp>
          <p:nvGrpSpPr>
            <p:cNvPr id="443" name="群組 214"/>
            <p:cNvGrpSpPr/>
            <p:nvPr/>
          </p:nvGrpSpPr>
          <p:grpSpPr>
            <a:xfrm>
              <a:off x="1803019" y="3301892"/>
              <a:ext cx="5161356" cy="2520000"/>
              <a:chOff x="2017333" y="3301892"/>
              <a:chExt cx="5161356" cy="2520000"/>
            </a:xfrm>
          </p:grpSpPr>
          <p:sp>
            <p:nvSpPr>
              <p:cNvPr id="445" name="圓角矩形 444"/>
              <p:cNvSpPr/>
              <p:nvPr/>
            </p:nvSpPr>
            <p:spPr>
              <a:xfrm rot="5400000">
                <a:off x="1027333" y="4291892"/>
                <a:ext cx="2520000" cy="540000"/>
              </a:xfrm>
              <a:prstGeom prst="roundRect">
                <a:avLst>
                  <a:gd name="adj" fmla="val 36985"/>
                </a:avLst>
              </a:prstGeom>
              <a:noFill/>
              <a:ln w="190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TW" sz="2000" dirty="0">
                  <a:cs typeface="Times New Roman" pitchFamily="18" charset="0"/>
                </a:endParaRPr>
              </a:p>
            </p:txBody>
          </p:sp>
          <p:sp>
            <p:nvSpPr>
              <p:cNvPr id="446" name="圓角矩形 445"/>
              <p:cNvSpPr/>
              <p:nvPr/>
            </p:nvSpPr>
            <p:spPr>
              <a:xfrm rot="5400000">
                <a:off x="1961019" y="4291892"/>
                <a:ext cx="2520000" cy="540000"/>
              </a:xfrm>
              <a:prstGeom prst="roundRect">
                <a:avLst>
                  <a:gd name="adj" fmla="val 36985"/>
                </a:avLst>
              </a:prstGeom>
              <a:noFill/>
              <a:ln w="190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TW" sz="2000" dirty="0">
                  <a:cs typeface="Times New Roman" pitchFamily="18" charset="0"/>
                </a:endParaRPr>
              </a:p>
            </p:txBody>
          </p:sp>
          <p:sp>
            <p:nvSpPr>
              <p:cNvPr id="447" name="圓角矩形 446"/>
              <p:cNvSpPr/>
              <p:nvPr/>
            </p:nvSpPr>
            <p:spPr>
              <a:xfrm rot="5400000">
                <a:off x="2918768" y="4291892"/>
                <a:ext cx="2520000" cy="540000"/>
              </a:xfrm>
              <a:prstGeom prst="roundRect">
                <a:avLst>
                  <a:gd name="adj" fmla="val 36985"/>
                </a:avLst>
              </a:prstGeom>
              <a:noFill/>
              <a:ln w="190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TW" sz="2000" dirty="0">
                  <a:cs typeface="Times New Roman" pitchFamily="18" charset="0"/>
                </a:endParaRPr>
              </a:p>
            </p:txBody>
          </p:sp>
          <p:sp>
            <p:nvSpPr>
              <p:cNvPr id="448" name="圓角矩形 447"/>
              <p:cNvSpPr/>
              <p:nvPr/>
            </p:nvSpPr>
            <p:spPr>
              <a:xfrm rot="5400000">
                <a:off x="3804328" y="4291892"/>
                <a:ext cx="2520000" cy="540000"/>
              </a:xfrm>
              <a:prstGeom prst="roundRect">
                <a:avLst>
                  <a:gd name="adj" fmla="val 36985"/>
                </a:avLst>
              </a:prstGeom>
              <a:noFill/>
              <a:ln w="190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TW" sz="2000" dirty="0">
                  <a:cs typeface="Times New Roman" pitchFamily="18" charset="0"/>
                </a:endParaRPr>
              </a:p>
            </p:txBody>
          </p:sp>
          <p:sp>
            <p:nvSpPr>
              <p:cNvPr id="449" name="圓角矩形 448"/>
              <p:cNvSpPr/>
              <p:nvPr/>
            </p:nvSpPr>
            <p:spPr>
              <a:xfrm rot="5400000">
                <a:off x="4738014" y="4291892"/>
                <a:ext cx="2520000" cy="540000"/>
              </a:xfrm>
              <a:prstGeom prst="roundRect">
                <a:avLst>
                  <a:gd name="adj" fmla="val 36985"/>
                </a:avLst>
              </a:prstGeom>
              <a:noFill/>
              <a:ln w="190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TW" sz="2000" dirty="0">
                  <a:cs typeface="Times New Roman" pitchFamily="18" charset="0"/>
                </a:endParaRPr>
              </a:p>
            </p:txBody>
          </p:sp>
          <p:sp>
            <p:nvSpPr>
              <p:cNvPr id="450" name="圓角矩形 449"/>
              <p:cNvSpPr/>
              <p:nvPr/>
            </p:nvSpPr>
            <p:spPr>
              <a:xfrm rot="5400000">
                <a:off x="5666689" y="4309892"/>
                <a:ext cx="2484000" cy="540000"/>
              </a:xfrm>
              <a:prstGeom prst="roundRect">
                <a:avLst>
                  <a:gd name="adj" fmla="val 36985"/>
                </a:avLst>
              </a:prstGeom>
              <a:noFill/>
              <a:ln w="190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TW" sz="2000" dirty="0">
                  <a:cs typeface="Times New Roman" pitchFamily="18" charset="0"/>
                </a:endParaRPr>
              </a:p>
            </p:txBody>
          </p:sp>
        </p:grpSp>
        <p:sp>
          <p:nvSpPr>
            <p:cNvPr id="444" name="圓角矩形 443"/>
            <p:cNvSpPr/>
            <p:nvPr/>
          </p:nvSpPr>
          <p:spPr>
            <a:xfrm>
              <a:off x="7143768" y="3500438"/>
              <a:ext cx="1936835" cy="763254"/>
            </a:xfrm>
            <a:prstGeom prst="roundRect">
              <a:avLst>
                <a:gd name="adj" fmla="val 36985"/>
              </a:avLst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/>
              <a:r>
                <a:rPr lang="en-US" altLang="zh-TW" sz="2400" dirty="0" smtClean="0">
                  <a:cs typeface="Times New Roman" pitchFamily="18" charset="0"/>
                </a:rPr>
                <a:t>Contextual correlation</a:t>
              </a:r>
              <a:endParaRPr lang="en-US" altLang="zh-TW" sz="2400" dirty="0">
                <a:cs typeface="Times New Roman" pitchFamily="18" charset="0"/>
              </a:endParaRPr>
            </a:p>
          </p:txBody>
        </p:sp>
      </p:grpSp>
      <p:grpSp>
        <p:nvGrpSpPr>
          <p:cNvPr id="391" name="群組 230"/>
          <p:cNvGrpSpPr/>
          <p:nvPr/>
        </p:nvGrpSpPr>
        <p:grpSpPr>
          <a:xfrm>
            <a:off x="1942862" y="3422461"/>
            <a:ext cx="4938796" cy="2296805"/>
            <a:chOff x="1871424" y="3422461"/>
            <a:chExt cx="4938796" cy="2296805"/>
          </a:xfrm>
        </p:grpSpPr>
        <p:grpSp>
          <p:nvGrpSpPr>
            <p:cNvPr id="392" name="群組 227"/>
            <p:cNvGrpSpPr/>
            <p:nvPr/>
          </p:nvGrpSpPr>
          <p:grpSpPr>
            <a:xfrm>
              <a:off x="3750463" y="3422461"/>
              <a:ext cx="324000" cy="2296805"/>
              <a:chOff x="3750463" y="3422461"/>
              <a:chExt cx="324000" cy="2296805"/>
            </a:xfrm>
          </p:grpSpPr>
          <p:sp>
            <p:nvSpPr>
              <p:cNvPr id="428" name="橢圓 427"/>
              <p:cNvSpPr/>
              <p:nvPr/>
            </p:nvSpPr>
            <p:spPr>
              <a:xfrm>
                <a:off x="3750463" y="5395266"/>
                <a:ext cx="324000" cy="32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9" name="橢圓 428"/>
              <p:cNvSpPr/>
              <p:nvPr/>
            </p:nvSpPr>
            <p:spPr>
              <a:xfrm>
                <a:off x="3750463" y="5000705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0" name="橢圓 429"/>
              <p:cNvSpPr/>
              <p:nvPr/>
            </p:nvSpPr>
            <p:spPr>
              <a:xfrm>
                <a:off x="3750463" y="3422461"/>
                <a:ext cx="324000" cy="32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1" name="橢圓 430"/>
              <p:cNvSpPr/>
              <p:nvPr/>
            </p:nvSpPr>
            <p:spPr>
              <a:xfrm>
                <a:off x="3750463" y="4211583"/>
                <a:ext cx="324000" cy="32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2" name="橢圓 431"/>
              <p:cNvSpPr/>
              <p:nvPr/>
            </p:nvSpPr>
            <p:spPr>
              <a:xfrm>
                <a:off x="3750463" y="4606144"/>
                <a:ext cx="324000" cy="32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3" name="橢圓 432"/>
              <p:cNvSpPr/>
              <p:nvPr/>
            </p:nvSpPr>
            <p:spPr>
              <a:xfrm>
                <a:off x="3750463" y="3817022"/>
                <a:ext cx="324000" cy="324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3" name="群組 229"/>
            <p:cNvGrpSpPr/>
            <p:nvPr/>
          </p:nvGrpSpPr>
          <p:grpSpPr>
            <a:xfrm>
              <a:off x="1871424" y="3422461"/>
              <a:ext cx="324000" cy="2296805"/>
              <a:chOff x="1871424" y="3422461"/>
              <a:chExt cx="324000" cy="2296805"/>
            </a:xfrm>
          </p:grpSpPr>
          <p:sp>
            <p:nvSpPr>
              <p:cNvPr id="422" name="橢圓 421"/>
              <p:cNvSpPr/>
              <p:nvPr/>
            </p:nvSpPr>
            <p:spPr>
              <a:xfrm>
                <a:off x="1871424" y="5395266"/>
                <a:ext cx="324000" cy="324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3" name="橢圓 422"/>
              <p:cNvSpPr/>
              <p:nvPr/>
            </p:nvSpPr>
            <p:spPr>
              <a:xfrm>
                <a:off x="1871424" y="5000705"/>
                <a:ext cx="324000" cy="324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4" name="橢圓 423"/>
              <p:cNvSpPr/>
              <p:nvPr/>
            </p:nvSpPr>
            <p:spPr>
              <a:xfrm>
                <a:off x="1871424" y="3422461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5" name="橢圓 424"/>
              <p:cNvSpPr/>
              <p:nvPr/>
            </p:nvSpPr>
            <p:spPr>
              <a:xfrm>
                <a:off x="1871424" y="4211583"/>
                <a:ext cx="324000" cy="32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6" name="橢圓 425"/>
              <p:cNvSpPr/>
              <p:nvPr/>
            </p:nvSpPr>
            <p:spPr>
              <a:xfrm>
                <a:off x="1871424" y="4606144"/>
                <a:ext cx="324000" cy="324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7" name="橢圓 426"/>
              <p:cNvSpPr/>
              <p:nvPr/>
            </p:nvSpPr>
            <p:spPr>
              <a:xfrm>
                <a:off x="1871424" y="3817022"/>
                <a:ext cx="324000" cy="32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94" name="群組 228"/>
            <p:cNvGrpSpPr/>
            <p:nvPr/>
          </p:nvGrpSpPr>
          <p:grpSpPr>
            <a:xfrm>
              <a:off x="2821769" y="3422461"/>
              <a:ext cx="324000" cy="2296805"/>
              <a:chOff x="2821769" y="3422461"/>
              <a:chExt cx="324000" cy="2296805"/>
            </a:xfrm>
          </p:grpSpPr>
          <p:sp>
            <p:nvSpPr>
              <p:cNvPr id="416" name="橢圓 415"/>
              <p:cNvSpPr/>
              <p:nvPr/>
            </p:nvSpPr>
            <p:spPr>
              <a:xfrm>
                <a:off x="2821769" y="5395266"/>
                <a:ext cx="324000" cy="324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7" name="橢圓 416"/>
              <p:cNvSpPr/>
              <p:nvPr/>
            </p:nvSpPr>
            <p:spPr>
              <a:xfrm>
                <a:off x="2821769" y="5000705"/>
                <a:ext cx="324000" cy="32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8" name="橢圓 417"/>
              <p:cNvSpPr/>
              <p:nvPr/>
            </p:nvSpPr>
            <p:spPr>
              <a:xfrm>
                <a:off x="2821769" y="3422461"/>
                <a:ext cx="324000" cy="32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9" name="橢圓 418"/>
              <p:cNvSpPr/>
              <p:nvPr/>
            </p:nvSpPr>
            <p:spPr>
              <a:xfrm>
                <a:off x="2821769" y="4211583"/>
                <a:ext cx="324000" cy="324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0" name="橢圓 419"/>
              <p:cNvSpPr/>
              <p:nvPr/>
            </p:nvSpPr>
            <p:spPr>
              <a:xfrm>
                <a:off x="2821769" y="4606144"/>
                <a:ext cx="324000" cy="324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1" name="橢圓 420"/>
              <p:cNvSpPr/>
              <p:nvPr/>
            </p:nvSpPr>
            <p:spPr>
              <a:xfrm>
                <a:off x="2821769" y="3817022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95" name="群組 225"/>
            <p:cNvGrpSpPr/>
            <p:nvPr/>
          </p:nvGrpSpPr>
          <p:grpSpPr>
            <a:xfrm>
              <a:off x="5563262" y="3422461"/>
              <a:ext cx="324000" cy="2296805"/>
              <a:chOff x="5563262" y="3422461"/>
              <a:chExt cx="324000" cy="2296805"/>
            </a:xfrm>
          </p:grpSpPr>
          <p:sp>
            <p:nvSpPr>
              <p:cNvPr id="410" name="橢圓 409"/>
              <p:cNvSpPr/>
              <p:nvPr/>
            </p:nvSpPr>
            <p:spPr>
              <a:xfrm>
                <a:off x="5563262" y="5395266"/>
                <a:ext cx="324000" cy="32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1" name="橢圓 410"/>
              <p:cNvSpPr/>
              <p:nvPr/>
            </p:nvSpPr>
            <p:spPr>
              <a:xfrm>
                <a:off x="5563262" y="5000705"/>
                <a:ext cx="324000" cy="324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2" name="橢圓 411"/>
              <p:cNvSpPr/>
              <p:nvPr/>
            </p:nvSpPr>
            <p:spPr>
              <a:xfrm>
                <a:off x="5563262" y="3422461"/>
                <a:ext cx="324000" cy="32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3" name="橢圓 412"/>
              <p:cNvSpPr/>
              <p:nvPr/>
            </p:nvSpPr>
            <p:spPr>
              <a:xfrm>
                <a:off x="5563262" y="4211583"/>
                <a:ext cx="324000" cy="324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4" name="橢圓 413"/>
              <p:cNvSpPr/>
              <p:nvPr/>
            </p:nvSpPr>
            <p:spPr>
              <a:xfrm>
                <a:off x="5563262" y="4606144"/>
                <a:ext cx="324000" cy="32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5" name="橢圓 414"/>
              <p:cNvSpPr/>
              <p:nvPr/>
            </p:nvSpPr>
            <p:spPr>
              <a:xfrm>
                <a:off x="5563262" y="3817022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96" name="群組 224"/>
            <p:cNvGrpSpPr/>
            <p:nvPr/>
          </p:nvGrpSpPr>
          <p:grpSpPr>
            <a:xfrm>
              <a:off x="6486220" y="3422461"/>
              <a:ext cx="324000" cy="2296805"/>
              <a:chOff x="6486220" y="3422461"/>
              <a:chExt cx="324000" cy="2296805"/>
            </a:xfrm>
          </p:grpSpPr>
          <p:sp>
            <p:nvSpPr>
              <p:cNvPr id="404" name="橢圓 403"/>
              <p:cNvSpPr/>
              <p:nvPr/>
            </p:nvSpPr>
            <p:spPr>
              <a:xfrm>
                <a:off x="6486220" y="5395266"/>
                <a:ext cx="324000" cy="324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5" name="橢圓 404"/>
              <p:cNvSpPr/>
              <p:nvPr/>
            </p:nvSpPr>
            <p:spPr>
              <a:xfrm>
                <a:off x="6486220" y="5000705"/>
                <a:ext cx="324000" cy="32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6" name="橢圓 405"/>
              <p:cNvSpPr/>
              <p:nvPr/>
            </p:nvSpPr>
            <p:spPr>
              <a:xfrm>
                <a:off x="6486220" y="3422461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7" name="橢圓 406"/>
              <p:cNvSpPr/>
              <p:nvPr/>
            </p:nvSpPr>
            <p:spPr>
              <a:xfrm>
                <a:off x="6486220" y="4211583"/>
                <a:ext cx="324000" cy="324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8" name="橢圓 407"/>
              <p:cNvSpPr/>
              <p:nvPr/>
            </p:nvSpPr>
            <p:spPr>
              <a:xfrm>
                <a:off x="6486220" y="4606144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9" name="橢圓 408"/>
              <p:cNvSpPr/>
              <p:nvPr/>
            </p:nvSpPr>
            <p:spPr>
              <a:xfrm>
                <a:off x="6486220" y="3817022"/>
                <a:ext cx="324000" cy="32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97" name="群組 226"/>
            <p:cNvGrpSpPr/>
            <p:nvPr/>
          </p:nvGrpSpPr>
          <p:grpSpPr>
            <a:xfrm>
              <a:off x="4640302" y="3422461"/>
              <a:ext cx="324000" cy="2296805"/>
              <a:chOff x="4640302" y="3422461"/>
              <a:chExt cx="324000" cy="2296805"/>
            </a:xfrm>
          </p:grpSpPr>
          <p:sp>
            <p:nvSpPr>
              <p:cNvPr id="398" name="橢圓 397"/>
              <p:cNvSpPr/>
              <p:nvPr/>
            </p:nvSpPr>
            <p:spPr>
              <a:xfrm>
                <a:off x="4640302" y="5395266"/>
                <a:ext cx="324000" cy="324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9" name="橢圓 398"/>
              <p:cNvSpPr/>
              <p:nvPr/>
            </p:nvSpPr>
            <p:spPr>
              <a:xfrm>
                <a:off x="4640302" y="5000705"/>
                <a:ext cx="324000" cy="32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0" name="橢圓 399"/>
              <p:cNvSpPr/>
              <p:nvPr/>
            </p:nvSpPr>
            <p:spPr>
              <a:xfrm>
                <a:off x="4640302" y="3422461"/>
                <a:ext cx="324000" cy="324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1" name="橢圓 400"/>
              <p:cNvSpPr/>
              <p:nvPr/>
            </p:nvSpPr>
            <p:spPr>
              <a:xfrm>
                <a:off x="4640302" y="4211583"/>
                <a:ext cx="324000" cy="324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2" name="橢圓 401"/>
              <p:cNvSpPr/>
              <p:nvPr/>
            </p:nvSpPr>
            <p:spPr>
              <a:xfrm>
                <a:off x="4640302" y="4606144"/>
                <a:ext cx="324000" cy="32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3" name="橢圓 402"/>
              <p:cNvSpPr/>
              <p:nvPr/>
            </p:nvSpPr>
            <p:spPr>
              <a:xfrm>
                <a:off x="4640302" y="3817022"/>
                <a:ext cx="324000" cy="32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504" name="群組 250"/>
          <p:cNvGrpSpPr/>
          <p:nvPr/>
        </p:nvGrpSpPr>
        <p:grpSpPr>
          <a:xfrm>
            <a:off x="3169758" y="3500438"/>
            <a:ext cx="5974274" cy="1547715"/>
            <a:chOff x="3098320" y="3500438"/>
            <a:chExt cx="5974274" cy="1547715"/>
          </a:xfrm>
        </p:grpSpPr>
        <p:cxnSp>
          <p:nvCxnSpPr>
            <p:cNvPr id="505" name="直線單箭頭接點 504"/>
            <p:cNvCxnSpPr>
              <a:stCxn id="509" idx="1"/>
            </p:cNvCxnSpPr>
            <p:nvPr/>
          </p:nvCxnSpPr>
          <p:spPr>
            <a:xfrm rot="10800000" flipV="1">
              <a:off x="4074464" y="3700492"/>
              <a:ext cx="3783717" cy="27852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直線單箭頭接點 505"/>
            <p:cNvCxnSpPr>
              <a:stCxn id="509" idx="1"/>
            </p:cNvCxnSpPr>
            <p:nvPr/>
          </p:nvCxnSpPr>
          <p:spPr>
            <a:xfrm rot="10800000">
              <a:off x="4964302" y="3584461"/>
              <a:ext cx="2893878" cy="1160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直線單箭頭接點 506"/>
            <p:cNvCxnSpPr>
              <a:stCxn id="509" idx="1"/>
            </p:cNvCxnSpPr>
            <p:nvPr/>
          </p:nvCxnSpPr>
          <p:spPr>
            <a:xfrm rot="10800000" flipV="1">
              <a:off x="3098320" y="3700493"/>
              <a:ext cx="4759860" cy="9531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直線單箭頭接點 507"/>
            <p:cNvCxnSpPr>
              <a:stCxn id="509" idx="1"/>
            </p:cNvCxnSpPr>
            <p:nvPr/>
          </p:nvCxnSpPr>
          <p:spPr>
            <a:xfrm rot="10800000" flipV="1">
              <a:off x="5839814" y="3700492"/>
              <a:ext cx="2018367" cy="13476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文字方塊 508"/>
            <p:cNvSpPr txBox="1"/>
            <p:nvPr/>
          </p:nvSpPr>
          <p:spPr>
            <a:xfrm>
              <a:off x="7858180" y="3500438"/>
              <a:ext cx="1214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FF0000"/>
                  </a:solidFill>
                </a:rPr>
                <a:t>NOISE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 Semantic Video Indexing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b="1" dirty="0" smtClean="0">
                <a:solidFill>
                  <a:srgbClr val="0000FF"/>
                </a:solidFill>
              </a:rPr>
              <a:t>Observation</a:t>
            </a:r>
            <a:r>
              <a:rPr lang="zh-TW" altLang="en-US" sz="3600" b="1" dirty="0" smtClean="0">
                <a:solidFill>
                  <a:srgbClr val="0000FF"/>
                </a:solidFill>
              </a:rPr>
              <a:t>＝</a:t>
            </a:r>
            <a:r>
              <a:rPr lang="en-US" altLang="zh-TW" sz="3600" b="1" dirty="0" smtClean="0">
                <a:solidFill>
                  <a:srgbClr val="0000FF"/>
                </a:solidFill>
              </a:rPr>
              <a:t>Detectors’ prediction</a:t>
            </a:r>
          </a:p>
          <a:p>
            <a:endParaRPr lang="en-US" altLang="zh-TW" sz="3600" b="1" dirty="0" smtClean="0">
              <a:solidFill>
                <a:srgbClr val="0000FF"/>
              </a:solidFill>
            </a:endParaRPr>
          </a:p>
          <a:p>
            <a:r>
              <a:rPr lang="en-US" altLang="zh-TW" sz="3600" b="1" dirty="0" smtClean="0">
                <a:solidFill>
                  <a:srgbClr val="FF0000"/>
                </a:solidFill>
              </a:rPr>
              <a:t>Prior relationships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＝？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en-US" altLang="zh-TW" sz="3600" b="1" dirty="0" smtClean="0"/>
              <a:t>Energy function</a:t>
            </a:r>
            <a:r>
              <a:rPr lang="zh-TW" altLang="en-US" sz="3600" b="1" dirty="0" smtClean="0"/>
              <a:t>＝？</a:t>
            </a:r>
          </a:p>
          <a:p>
            <a:endParaRPr lang="en-US" altLang="zh-TW" sz="3600" b="1" dirty="0" smtClean="0">
              <a:solidFill>
                <a:srgbClr val="0000FF"/>
              </a:solidFill>
            </a:endParaRPr>
          </a:p>
          <a:p>
            <a:endParaRPr lang="en-US" altLang="zh-TW" sz="3600" b="1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Multi-Cue Fusion Framework</a:t>
            </a:r>
          </a:p>
          <a:p>
            <a:r>
              <a:rPr lang="en-US" altLang="zh-TW" dirty="0" smtClean="0"/>
              <a:t>Modeling High-Order Relationship</a:t>
            </a:r>
          </a:p>
          <a:p>
            <a:r>
              <a:rPr lang="en-US" altLang="zh-TW" dirty="0" smtClean="0"/>
              <a:t>Inference using High-Order Relationship</a:t>
            </a:r>
          </a:p>
          <a:p>
            <a:r>
              <a:rPr lang="en-US" altLang="zh-TW" dirty="0" smtClean="0"/>
              <a:t>Experiments and Results</a:t>
            </a:r>
          </a:p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Framework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16</a:t>
            </a:fld>
            <a:endParaRPr lang="en-US" altLang="zh-TW"/>
          </a:p>
        </p:txBody>
      </p:sp>
      <p:grpSp>
        <p:nvGrpSpPr>
          <p:cNvPr id="7" name="群組 37"/>
          <p:cNvGrpSpPr>
            <a:grpSpLocks noGrp="1"/>
          </p:cNvGrpSpPr>
          <p:nvPr>
            <p:ph idx="1"/>
          </p:nvPr>
        </p:nvGrpSpPr>
        <p:grpSpPr>
          <a:xfrm>
            <a:off x="323850" y="1341438"/>
            <a:ext cx="8640763" cy="4784725"/>
            <a:chOff x="285721" y="1500174"/>
            <a:chExt cx="7786741" cy="4214842"/>
          </a:xfrm>
        </p:grpSpPr>
        <p:grpSp>
          <p:nvGrpSpPr>
            <p:cNvPr id="8" name="群組 66"/>
            <p:cNvGrpSpPr/>
            <p:nvPr/>
          </p:nvGrpSpPr>
          <p:grpSpPr>
            <a:xfrm>
              <a:off x="285721" y="1500174"/>
              <a:ext cx="7786741" cy="4214847"/>
              <a:chOff x="285720" y="1357297"/>
              <a:chExt cx="7848326" cy="3857653"/>
            </a:xfrm>
          </p:grpSpPr>
          <p:sp>
            <p:nvSpPr>
              <p:cNvPr id="10" name="圓角矩形 9"/>
              <p:cNvSpPr/>
              <p:nvPr/>
            </p:nvSpPr>
            <p:spPr>
              <a:xfrm>
                <a:off x="285720" y="3000373"/>
                <a:ext cx="1566000" cy="785818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新細明體"/>
                    <a:cs typeface="Times New Roman" pitchFamily="18" charset="0"/>
                  </a:rPr>
                  <a:t>Video Segmentation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11" name="直線單箭頭接點 10"/>
              <p:cNvCxnSpPr/>
              <p:nvPr/>
            </p:nvCxnSpPr>
            <p:spPr>
              <a:xfrm rot="5400000" flipH="1" flipV="1">
                <a:off x="652980" y="2713806"/>
                <a:ext cx="572298" cy="83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12" name="圓角矩形 11"/>
              <p:cNvSpPr/>
              <p:nvPr/>
            </p:nvSpPr>
            <p:spPr>
              <a:xfrm>
                <a:off x="285720" y="1643051"/>
                <a:ext cx="1566000" cy="785818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新細明體"/>
                    <a:cs typeface="Times New Roman" pitchFamily="18" charset="0"/>
                  </a:rPr>
                  <a:t>Feature Extraction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13" name="圓角矩形 12"/>
              <p:cNvSpPr/>
              <p:nvPr/>
            </p:nvSpPr>
            <p:spPr>
              <a:xfrm>
                <a:off x="2428860" y="3000373"/>
                <a:ext cx="1381956" cy="857256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新細明體"/>
                    <a:cs typeface="Times New Roman" pitchFamily="18" charset="0"/>
                  </a:rPr>
                  <a:t>Lexicon Annotation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14" name="直線單箭頭接點 13"/>
              <p:cNvCxnSpPr/>
              <p:nvPr/>
            </p:nvCxnSpPr>
            <p:spPr>
              <a:xfrm rot="5400000" flipH="1" flipV="1">
                <a:off x="2829578" y="2749922"/>
                <a:ext cx="500066" cy="8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15" name="圓角矩形 14"/>
              <p:cNvSpPr/>
              <p:nvPr/>
            </p:nvSpPr>
            <p:spPr>
              <a:xfrm>
                <a:off x="2428860" y="1643051"/>
                <a:ext cx="1381956" cy="857256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新細明體"/>
                    <a:cs typeface="Times New Roman" pitchFamily="18" charset="0"/>
                  </a:rPr>
                  <a:t>Training</a:t>
                </a:r>
                <a:endPara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新細明體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新細明體"/>
                    <a:cs typeface="Times New Roman" pitchFamily="18" charset="0"/>
                  </a:rPr>
                  <a:t>Concept Classifiers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16" name="圓角矩形 15"/>
              <p:cNvSpPr/>
              <p:nvPr/>
            </p:nvSpPr>
            <p:spPr>
              <a:xfrm>
                <a:off x="4342907" y="3000373"/>
                <a:ext cx="1596269" cy="857256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ea typeface="新細明體"/>
                    <a:cs typeface="Times New Roman" pitchFamily="18" charset="0"/>
                  </a:rPr>
                  <a:t>Modeling High-Order Relationships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17" name="直線單箭頭接點 16"/>
              <p:cNvCxnSpPr>
                <a:stCxn id="13" idx="3"/>
                <a:endCxn id="16" idx="1"/>
              </p:cNvCxnSpPr>
              <p:nvPr/>
            </p:nvCxnSpPr>
            <p:spPr>
              <a:xfrm>
                <a:off x="3810816" y="3429001"/>
                <a:ext cx="532091" cy="1406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8" name="直線單箭頭接點 17"/>
              <p:cNvCxnSpPr>
                <a:stCxn id="15" idx="3"/>
                <a:endCxn id="37" idx="1"/>
              </p:cNvCxnSpPr>
              <p:nvPr/>
            </p:nvCxnSpPr>
            <p:spPr>
              <a:xfrm>
                <a:off x="3810816" y="2071679"/>
                <a:ext cx="618308" cy="140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19" name="直線單箭頭接點 18"/>
              <p:cNvCxnSpPr/>
              <p:nvPr/>
            </p:nvCxnSpPr>
            <p:spPr>
              <a:xfrm>
                <a:off x="1867235" y="3429001"/>
                <a:ext cx="540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0" name="直線單箭頭接點 19"/>
              <p:cNvCxnSpPr/>
              <p:nvPr/>
            </p:nvCxnSpPr>
            <p:spPr>
              <a:xfrm>
                <a:off x="1867235" y="2070091"/>
                <a:ext cx="540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1" name="圓角矩形 20"/>
              <p:cNvSpPr/>
              <p:nvPr/>
            </p:nvSpPr>
            <p:spPr>
              <a:xfrm>
                <a:off x="6338243" y="3000373"/>
                <a:ext cx="1795803" cy="858037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ea typeface="新細明體"/>
                    <a:cs typeface="Times New Roman" pitchFamily="18" charset="0"/>
                  </a:rPr>
                  <a:t>Inference Using High-Order Relationships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 rot="5400000" flipH="1" flipV="1">
                <a:off x="878378" y="2714600"/>
                <a:ext cx="572298" cy="83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23" name="直線單箭頭接點 22"/>
              <p:cNvCxnSpPr>
                <a:endCxn id="37" idx="0"/>
              </p:cNvCxnSpPr>
              <p:nvPr/>
            </p:nvCxnSpPr>
            <p:spPr>
              <a:xfrm rot="5400000">
                <a:off x="5186000" y="1488473"/>
                <a:ext cx="285751" cy="2340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24" name="直線單箭頭接點 23"/>
              <p:cNvCxnSpPr/>
              <p:nvPr/>
            </p:nvCxnSpPr>
            <p:spPr>
              <a:xfrm rot="10800000">
                <a:off x="1071539" y="1357298"/>
                <a:ext cx="4269035" cy="140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none"/>
              </a:ln>
              <a:effectLst/>
            </p:spPr>
          </p:cxnSp>
          <p:cxnSp>
            <p:nvCxnSpPr>
              <p:cNvPr id="25" name="直線單箭頭接點 24"/>
              <p:cNvCxnSpPr>
                <a:endCxn id="12" idx="0"/>
              </p:cNvCxnSpPr>
              <p:nvPr/>
            </p:nvCxnSpPr>
            <p:spPr>
              <a:xfrm rot="5400000">
                <a:off x="927253" y="1498765"/>
                <a:ext cx="285753" cy="281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none"/>
              </a:ln>
              <a:effectLst/>
            </p:spPr>
          </p:cxnSp>
          <p:cxnSp>
            <p:nvCxnSpPr>
              <p:cNvPr id="26" name="直線單箭頭接點 25"/>
              <p:cNvCxnSpPr>
                <a:stCxn id="16" idx="3"/>
                <a:endCxn id="21" idx="1"/>
              </p:cNvCxnSpPr>
              <p:nvPr/>
            </p:nvCxnSpPr>
            <p:spPr>
              <a:xfrm>
                <a:off x="5939176" y="3429001"/>
                <a:ext cx="399067" cy="39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27" name="直線單箭頭接點 26"/>
              <p:cNvCxnSpPr/>
              <p:nvPr/>
            </p:nvCxnSpPr>
            <p:spPr>
              <a:xfrm rot="10800000" flipV="1">
                <a:off x="6205228" y="2071679"/>
                <a:ext cx="1064172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none"/>
              </a:ln>
              <a:effectLst/>
            </p:spPr>
          </p:cxnSp>
          <p:cxnSp>
            <p:nvCxnSpPr>
              <p:cNvPr id="28" name="直線單箭頭接點 27"/>
              <p:cNvCxnSpPr>
                <a:endCxn id="21" idx="0"/>
              </p:cNvCxnSpPr>
              <p:nvPr/>
            </p:nvCxnSpPr>
            <p:spPr>
              <a:xfrm rot="5400000">
                <a:off x="6795685" y="2526657"/>
                <a:ext cx="94743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29" name="直線單箭頭接點 28"/>
              <p:cNvCxnSpPr/>
              <p:nvPr/>
            </p:nvCxnSpPr>
            <p:spPr>
              <a:xfrm>
                <a:off x="4475928" y="5025229"/>
                <a:ext cx="851338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直線單箭頭接點 29"/>
              <p:cNvCxnSpPr/>
              <p:nvPr/>
            </p:nvCxnSpPr>
            <p:spPr>
              <a:xfrm>
                <a:off x="4475928" y="4641858"/>
                <a:ext cx="851338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1" name="文字方塊 30"/>
              <p:cNvSpPr txBox="1"/>
              <p:nvPr/>
            </p:nvSpPr>
            <p:spPr>
              <a:xfrm>
                <a:off x="2879656" y="4435399"/>
                <a:ext cx="1652921" cy="3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rPr>
                  <a:t>Training path:</a:t>
                </a:r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2954789" y="4814840"/>
                <a:ext cx="1652921" cy="3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新細明體"/>
                    <a:cs typeface="Times New Roman" pitchFamily="18" charset="0"/>
                  </a:rPr>
                  <a:t>Testing path:</a:t>
                </a:r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33" name="圓柱 32"/>
              <p:cNvSpPr/>
              <p:nvPr/>
            </p:nvSpPr>
            <p:spPr>
              <a:xfrm>
                <a:off x="559352" y="4214818"/>
                <a:ext cx="1012252" cy="1000132"/>
              </a:xfrm>
              <a:prstGeom prst="can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新細明體"/>
                    <a:cs typeface="Times New Roman" pitchFamily="18" charset="0"/>
                  </a:rPr>
                  <a:t>Video Archive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34" name="摺角紙張 33"/>
              <p:cNvSpPr/>
              <p:nvPr/>
            </p:nvSpPr>
            <p:spPr>
              <a:xfrm>
                <a:off x="6725621" y="4329587"/>
                <a:ext cx="1021048" cy="857256"/>
              </a:xfrm>
              <a:prstGeom prst="foldedCorner">
                <a:avLst>
                  <a:gd name="adj" fmla="val 21590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新細明體"/>
                    <a:cs typeface="Times New Roman" pitchFamily="18" charset="0"/>
                  </a:rPr>
                  <a:t>Shot Ranking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35" name="直線單箭頭接點 34"/>
              <p:cNvCxnSpPr/>
              <p:nvPr/>
            </p:nvCxnSpPr>
            <p:spPr>
              <a:xfrm rot="5400000" flipH="1" flipV="1">
                <a:off x="652980" y="4071922"/>
                <a:ext cx="572298" cy="83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6" name="直線單箭頭接點 35"/>
              <p:cNvCxnSpPr/>
              <p:nvPr/>
            </p:nvCxnSpPr>
            <p:spPr>
              <a:xfrm rot="5400000" flipH="1" flipV="1">
                <a:off x="877542" y="4071922"/>
                <a:ext cx="572298" cy="83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arrow"/>
              </a:ln>
              <a:effectLst/>
            </p:spPr>
          </p:cxnSp>
          <p:sp>
            <p:nvSpPr>
              <p:cNvPr id="37" name="圓角矩形 36"/>
              <p:cNvSpPr/>
              <p:nvPr/>
            </p:nvSpPr>
            <p:spPr>
              <a:xfrm>
                <a:off x="4429124" y="1643051"/>
                <a:ext cx="1776096" cy="857256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新細明體"/>
                    <a:cs typeface="Times New Roman" pitchFamily="18" charset="0"/>
                  </a:rPr>
                  <a:t>Semantic Concept Prediction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新細明體"/>
                  <a:cs typeface="Times New Roman" pitchFamily="18" charset="0"/>
                </a:endParaRPr>
              </a:p>
            </p:txBody>
          </p:sp>
        </p:grpSp>
        <p:cxnSp>
          <p:nvCxnSpPr>
            <p:cNvPr id="9" name="直線單箭頭接點 8"/>
            <p:cNvCxnSpPr>
              <a:stCxn id="21" idx="2"/>
              <a:endCxn id="34" idx="0"/>
            </p:cNvCxnSpPr>
            <p:nvPr/>
          </p:nvCxnSpPr>
          <p:spPr>
            <a:xfrm rot="16200000" flipH="1">
              <a:off x="6924204" y="4490272"/>
              <a:ext cx="514804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Relationship Modeling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Two issues</a:t>
            </a:r>
          </a:p>
          <a:p>
            <a:pPr lvl="1"/>
            <a:r>
              <a:rPr lang="en-US" altLang="zh-TW" dirty="0" smtClean="0"/>
              <a:t>Relationship discovering?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Relationship representation?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Relationship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probability of presence of </a:t>
            </a:r>
            <a:r>
              <a:rPr lang="en-US" altLang="zh-TW" b="1" i="1" dirty="0" smtClean="0">
                <a:solidFill>
                  <a:srgbClr val="FF0000"/>
                </a:solidFill>
              </a:rPr>
              <a:t>X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18</a:t>
            </a:fld>
            <a:endParaRPr lang="en-US" altLang="zh-TW"/>
          </a:p>
        </p:txBody>
      </p:sp>
      <p:grpSp>
        <p:nvGrpSpPr>
          <p:cNvPr id="55" name="群組 54"/>
          <p:cNvGrpSpPr/>
          <p:nvPr/>
        </p:nvGrpSpPr>
        <p:grpSpPr>
          <a:xfrm>
            <a:off x="1191934" y="3664981"/>
            <a:ext cx="2880000" cy="1800000"/>
            <a:chOff x="1191934" y="3664981"/>
            <a:chExt cx="2880000" cy="1800000"/>
          </a:xfrm>
        </p:grpSpPr>
        <p:sp>
          <p:nvSpPr>
            <p:cNvPr id="32" name="矩形 31"/>
            <p:cNvSpPr/>
            <p:nvPr/>
          </p:nvSpPr>
          <p:spPr>
            <a:xfrm>
              <a:off x="1191934" y="3664981"/>
              <a:ext cx="288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橢圓 32"/>
            <p:cNvSpPr/>
            <p:nvPr/>
          </p:nvSpPr>
          <p:spPr>
            <a:xfrm>
              <a:off x="1857356" y="4250535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2865326" y="4402935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1428728" y="475060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2214546" y="499979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2873316" y="3964783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3025716" y="4117183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3122506" y="446484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3703534" y="418862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3749620" y="464260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3365544" y="435684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2463888" y="493787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1395386" y="507122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2106546" y="403622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2355736" y="453628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橢圓 46"/>
            <p:cNvSpPr/>
            <p:nvPr/>
          </p:nvSpPr>
          <p:spPr>
            <a:xfrm>
              <a:off x="1785918" y="468868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1928794" y="514266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橢圓 48"/>
            <p:cNvSpPr/>
            <p:nvPr/>
          </p:nvSpPr>
          <p:spPr>
            <a:xfrm>
              <a:off x="3475078" y="453628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橢圓 49"/>
            <p:cNvSpPr/>
            <p:nvPr/>
          </p:nvSpPr>
          <p:spPr>
            <a:xfrm>
              <a:off x="3481382" y="502682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/>
            <p:cNvSpPr/>
            <p:nvPr/>
          </p:nvSpPr>
          <p:spPr>
            <a:xfrm>
              <a:off x="3633782" y="517922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橢圓 51"/>
            <p:cNvSpPr/>
            <p:nvPr/>
          </p:nvSpPr>
          <p:spPr>
            <a:xfrm>
              <a:off x="2892364" y="509826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l="3556"/>
          <a:stretch>
            <a:fillRect/>
          </a:stretch>
        </p:blipFill>
        <p:spPr bwMode="auto">
          <a:xfrm>
            <a:off x="4207821" y="3214686"/>
            <a:ext cx="3793203" cy="63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Relationship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probability of presence of </a:t>
            </a:r>
            <a:r>
              <a:rPr lang="en-US" altLang="zh-TW" b="1" i="1" dirty="0" smtClean="0">
                <a:solidFill>
                  <a:srgbClr val="FF0000"/>
                </a:solidFill>
              </a:rPr>
              <a:t>X</a:t>
            </a:r>
            <a:endParaRPr lang="en-US" altLang="zh-TW" dirty="0" smtClean="0"/>
          </a:p>
          <a:p>
            <a:pPr marL="742950" lvl="2" indent="-342900"/>
            <a:r>
              <a:rPr lang="en-US" altLang="zh-TW" sz="2800" dirty="0" smtClean="0"/>
              <a:t>Given a binary variable </a:t>
            </a:r>
            <a:r>
              <a:rPr lang="en-US" altLang="zh-TW" sz="2800" b="1" i="1" dirty="0" smtClean="0">
                <a:solidFill>
                  <a:srgbClr val="FF0000"/>
                </a:solidFill>
                <a:cs typeface="+mn-cs"/>
              </a:rPr>
              <a:t>Y</a:t>
            </a:r>
            <a:endParaRPr lang="zh-TW" altLang="en-US" sz="2800" b="1" i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19</a:t>
            </a:fld>
            <a:endParaRPr lang="en-US" alt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1191934" y="3103492"/>
            <a:ext cx="2880000" cy="2361489"/>
            <a:chOff x="1191934" y="3103492"/>
            <a:chExt cx="2880000" cy="2361489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924" y="3139207"/>
              <a:ext cx="1002983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1589" y="3103492"/>
              <a:ext cx="1021556" cy="47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9" name="矩形 88"/>
            <p:cNvSpPr/>
            <p:nvPr/>
          </p:nvSpPr>
          <p:spPr>
            <a:xfrm>
              <a:off x="1191934" y="3664981"/>
              <a:ext cx="288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0" name="橢圓 89"/>
            <p:cNvSpPr/>
            <p:nvPr/>
          </p:nvSpPr>
          <p:spPr>
            <a:xfrm>
              <a:off x="1857356" y="4250535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橢圓 90"/>
            <p:cNvSpPr/>
            <p:nvPr/>
          </p:nvSpPr>
          <p:spPr>
            <a:xfrm>
              <a:off x="2865326" y="4402935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橢圓 91"/>
            <p:cNvSpPr/>
            <p:nvPr/>
          </p:nvSpPr>
          <p:spPr>
            <a:xfrm>
              <a:off x="1428728" y="475060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橢圓 92"/>
            <p:cNvSpPr/>
            <p:nvPr/>
          </p:nvSpPr>
          <p:spPr>
            <a:xfrm>
              <a:off x="2214546" y="499979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橢圓 93"/>
            <p:cNvSpPr/>
            <p:nvPr/>
          </p:nvSpPr>
          <p:spPr>
            <a:xfrm>
              <a:off x="2873316" y="3964783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橢圓 94"/>
            <p:cNvSpPr/>
            <p:nvPr/>
          </p:nvSpPr>
          <p:spPr>
            <a:xfrm>
              <a:off x="3025716" y="4117183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橢圓 95"/>
            <p:cNvSpPr/>
            <p:nvPr/>
          </p:nvSpPr>
          <p:spPr>
            <a:xfrm>
              <a:off x="3122506" y="446484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橢圓 96"/>
            <p:cNvSpPr/>
            <p:nvPr/>
          </p:nvSpPr>
          <p:spPr>
            <a:xfrm>
              <a:off x="3703534" y="418862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橢圓 97"/>
            <p:cNvSpPr/>
            <p:nvPr/>
          </p:nvSpPr>
          <p:spPr>
            <a:xfrm>
              <a:off x="3749620" y="464260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橢圓 98"/>
            <p:cNvSpPr/>
            <p:nvPr/>
          </p:nvSpPr>
          <p:spPr>
            <a:xfrm>
              <a:off x="3365544" y="435684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橢圓 99"/>
            <p:cNvSpPr/>
            <p:nvPr/>
          </p:nvSpPr>
          <p:spPr>
            <a:xfrm>
              <a:off x="2463888" y="493787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橢圓 100"/>
            <p:cNvSpPr/>
            <p:nvPr/>
          </p:nvSpPr>
          <p:spPr>
            <a:xfrm>
              <a:off x="1395386" y="507122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橢圓 101"/>
            <p:cNvSpPr/>
            <p:nvPr/>
          </p:nvSpPr>
          <p:spPr>
            <a:xfrm>
              <a:off x="2106546" y="403622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橢圓 102"/>
            <p:cNvSpPr/>
            <p:nvPr/>
          </p:nvSpPr>
          <p:spPr>
            <a:xfrm>
              <a:off x="2355736" y="453628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橢圓 103"/>
            <p:cNvSpPr/>
            <p:nvPr/>
          </p:nvSpPr>
          <p:spPr>
            <a:xfrm>
              <a:off x="1785918" y="468868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橢圓 104"/>
            <p:cNvSpPr/>
            <p:nvPr/>
          </p:nvSpPr>
          <p:spPr>
            <a:xfrm>
              <a:off x="1928794" y="514266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橢圓 105"/>
            <p:cNvSpPr/>
            <p:nvPr/>
          </p:nvSpPr>
          <p:spPr>
            <a:xfrm>
              <a:off x="3475078" y="453628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橢圓 106"/>
            <p:cNvSpPr/>
            <p:nvPr/>
          </p:nvSpPr>
          <p:spPr>
            <a:xfrm>
              <a:off x="3481382" y="502682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8" name="橢圓 107"/>
            <p:cNvSpPr/>
            <p:nvPr/>
          </p:nvSpPr>
          <p:spPr>
            <a:xfrm>
              <a:off x="3633782" y="517922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橢圓 108"/>
            <p:cNvSpPr/>
            <p:nvPr/>
          </p:nvSpPr>
          <p:spPr>
            <a:xfrm>
              <a:off x="2892364" y="509826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0" name="直線接點 109"/>
            <p:cNvCxnSpPr/>
            <p:nvPr/>
          </p:nvCxnSpPr>
          <p:spPr>
            <a:xfrm rot="5400000">
              <a:off x="1820843" y="4571212"/>
              <a:ext cx="178595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1978" y="3214686"/>
            <a:ext cx="4777740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rapidly growing amount of videos </a:t>
            </a:r>
            <a:r>
              <a:rPr lang="en-US" altLang="zh-TW" smtClean="0"/>
              <a:t>derives a need </a:t>
            </a:r>
            <a:r>
              <a:rPr lang="en-US" altLang="zh-TW" dirty="0" smtClean="0"/>
              <a:t>in </a:t>
            </a:r>
            <a:r>
              <a:rPr lang="en-US" altLang="zh-TW" b="1" dirty="0" smtClean="0">
                <a:solidFill>
                  <a:srgbClr val="FF0000"/>
                </a:solidFill>
              </a:rPr>
              <a:t>semantic video search</a:t>
            </a:r>
            <a:endParaRPr lang="en-US" altLang="zh-TW" b="1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2</a:t>
            </a:fld>
            <a:endParaRPr lang="en-US" altLang="zh-TW"/>
          </a:p>
        </p:txBody>
      </p:sp>
      <p:grpSp>
        <p:nvGrpSpPr>
          <p:cNvPr id="25" name="群組 24"/>
          <p:cNvGrpSpPr/>
          <p:nvPr/>
        </p:nvGrpSpPr>
        <p:grpSpPr>
          <a:xfrm>
            <a:off x="2733702" y="4772627"/>
            <a:ext cx="5990632" cy="1278684"/>
            <a:chOff x="2733702" y="4772627"/>
            <a:chExt cx="5990632" cy="1278684"/>
          </a:xfrm>
        </p:grpSpPr>
        <p:pic>
          <p:nvPicPr>
            <p:cNvPr id="76" name="內容版面配置區 10" descr="j028384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6746" y="4879784"/>
              <a:ext cx="738188" cy="892969"/>
            </a:xfrm>
            <a:prstGeom prst="rect">
              <a:avLst/>
            </a:prstGeom>
          </p:spPr>
        </p:pic>
        <p:sp>
          <p:nvSpPr>
            <p:cNvPr id="77" name="文字方塊 76"/>
            <p:cNvSpPr txBox="1"/>
            <p:nvPr/>
          </p:nvSpPr>
          <p:spPr>
            <a:xfrm>
              <a:off x="7473394" y="5127981"/>
              <a:ext cx="12509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+mn-cs"/>
                </a:rPr>
                <a:t>Semantic video search</a:t>
              </a:r>
              <a:endPara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新細明體"/>
                <a:cs typeface="+mn-cs"/>
              </a:endParaRPr>
            </a:p>
          </p:txBody>
        </p:sp>
        <p:cxnSp>
          <p:nvCxnSpPr>
            <p:cNvPr id="80" name="直線單箭頭接點 79"/>
            <p:cNvCxnSpPr>
              <a:stCxn id="76" idx="1"/>
              <a:endCxn id="74" idx="4"/>
            </p:cNvCxnSpPr>
            <p:nvPr/>
          </p:nvCxnSpPr>
          <p:spPr>
            <a:xfrm rot="10800000">
              <a:off x="2733702" y="4772627"/>
              <a:ext cx="3973045" cy="553642"/>
            </a:xfrm>
            <a:prstGeom prst="straightConnector1">
              <a:avLst/>
            </a:prstGeom>
            <a:noFill/>
            <a:ln w="762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27" name="群組 26"/>
          <p:cNvGrpSpPr/>
          <p:nvPr/>
        </p:nvGrpSpPr>
        <p:grpSpPr>
          <a:xfrm>
            <a:off x="2658278" y="2428868"/>
            <a:ext cx="5346256" cy="2450917"/>
            <a:chOff x="2658278" y="2428868"/>
            <a:chExt cx="5346256" cy="2450917"/>
          </a:xfrm>
        </p:grpSpPr>
        <p:cxnSp>
          <p:nvCxnSpPr>
            <p:cNvPr id="82" name="直線單箭頭接點 81"/>
            <p:cNvCxnSpPr/>
            <p:nvPr/>
          </p:nvCxnSpPr>
          <p:spPr>
            <a:xfrm rot="16200000" flipV="1">
              <a:off x="5720902" y="3524844"/>
              <a:ext cx="1682174" cy="1027707"/>
            </a:xfrm>
            <a:prstGeom prst="straightConnector1">
              <a:avLst/>
            </a:prstGeom>
            <a:noFill/>
            <a:ln w="762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pic>
          <p:nvPicPr>
            <p:cNvPr id="83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4072" y="2450892"/>
              <a:ext cx="1544063" cy="149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4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58278" y="3236710"/>
              <a:ext cx="1834200" cy="137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5" name="文字方塊 84"/>
            <p:cNvSpPr txBox="1"/>
            <p:nvPr/>
          </p:nvSpPr>
          <p:spPr>
            <a:xfrm>
              <a:off x="2932436" y="2428868"/>
              <a:ext cx="200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+mn-cs"/>
                </a:rPr>
                <a:t>Concept-based video indexing</a:t>
              </a:r>
              <a:endPara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新細明體"/>
                <a:cs typeface="+mn-cs"/>
              </a:endParaRPr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6575774" y="3684754"/>
              <a:ext cx="1428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+mn-cs"/>
                </a:rPr>
                <a:t>Query-by-concept</a:t>
              </a:r>
              <a:endPara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新細明體"/>
                <a:cs typeface="+mn-cs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935665" y="4571540"/>
            <a:ext cx="2000264" cy="1541326"/>
            <a:chOff x="3935665" y="4571540"/>
            <a:chExt cx="2000264" cy="1541326"/>
          </a:xfrm>
        </p:grpSpPr>
        <p:pic>
          <p:nvPicPr>
            <p:cNvPr id="81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98797" y="4571540"/>
              <a:ext cx="1674000" cy="123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7" name="文字方塊 86"/>
            <p:cNvSpPr txBox="1"/>
            <p:nvPr/>
          </p:nvSpPr>
          <p:spPr>
            <a:xfrm>
              <a:off x="3935665" y="5743534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新細明體"/>
                  <a:cs typeface="+mn-cs"/>
                </a:rPr>
                <a:t>Semantic gaps</a:t>
              </a:r>
              <a:endPara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新細明體"/>
                <a:cs typeface="+mn-cs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19666" y="3473304"/>
            <a:ext cx="2314035" cy="2170018"/>
            <a:chOff x="419666" y="3473304"/>
            <a:chExt cx="2314035" cy="2170018"/>
          </a:xfrm>
        </p:grpSpPr>
        <p:pic>
          <p:nvPicPr>
            <p:cNvPr id="72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27918" y="3473304"/>
              <a:ext cx="922500" cy="6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23792" y="3723337"/>
              <a:ext cx="922500" cy="6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圓柱 73"/>
            <p:cNvSpPr/>
            <p:nvPr/>
          </p:nvSpPr>
          <p:spPr>
            <a:xfrm>
              <a:off x="1562674" y="4308280"/>
              <a:ext cx="1171027" cy="928694"/>
            </a:xfrm>
            <a:prstGeom prst="can">
              <a:avLst>
                <a:gd name="adj" fmla="val 23237"/>
              </a:avLst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+mn-cs"/>
                </a:rPr>
                <a:t>Video archives</a:t>
              </a:r>
              <a:endParaRPr kumimoji="0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新細明體"/>
                <a:cs typeface="+mn-cs"/>
              </a:endParaRPr>
            </a:p>
          </p:txBody>
        </p:sp>
        <p:pic>
          <p:nvPicPr>
            <p:cNvPr id="75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9666" y="3973370"/>
              <a:ext cx="922500" cy="6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60993" y="4462296"/>
              <a:ext cx="922500" cy="6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9" name="Picture 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2321" y="4951222"/>
              <a:ext cx="922500" cy="6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Relationship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probability of presence of </a:t>
            </a:r>
            <a:r>
              <a:rPr lang="en-US" altLang="zh-TW" b="1" i="1" dirty="0" smtClean="0">
                <a:solidFill>
                  <a:srgbClr val="FF0000"/>
                </a:solidFill>
              </a:rPr>
              <a:t>X</a:t>
            </a:r>
            <a:r>
              <a:rPr lang="en-US" altLang="zh-TW" dirty="0" smtClean="0"/>
              <a:t> </a:t>
            </a:r>
          </a:p>
          <a:p>
            <a:pPr marL="742950" lvl="2" indent="-342900"/>
            <a:r>
              <a:rPr lang="en-US" altLang="zh-TW" sz="2800" dirty="0" smtClean="0"/>
              <a:t>Given two binary variables </a:t>
            </a:r>
            <a:r>
              <a:rPr lang="en-US" altLang="zh-TW" sz="2800" b="1" i="1" dirty="0" smtClean="0">
                <a:solidFill>
                  <a:srgbClr val="FF0000"/>
                </a:solidFill>
                <a:cs typeface="+mn-cs"/>
              </a:rPr>
              <a:t>Y </a:t>
            </a:r>
            <a:r>
              <a:rPr lang="en-US" altLang="zh-TW" sz="2800" dirty="0" smtClean="0"/>
              <a:t>and </a:t>
            </a:r>
            <a:r>
              <a:rPr lang="en-US" altLang="zh-TW" sz="2800" b="1" i="1" dirty="0" smtClean="0">
                <a:solidFill>
                  <a:srgbClr val="FF0000"/>
                </a:solidFill>
              </a:rPr>
              <a:t>Z</a:t>
            </a:r>
            <a:endParaRPr lang="zh-TW" altLang="en-US" sz="2800" b="1" i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225" y="3251847"/>
            <a:ext cx="5057775" cy="189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3" name="群組 42"/>
          <p:cNvGrpSpPr/>
          <p:nvPr/>
        </p:nvGrpSpPr>
        <p:grpSpPr>
          <a:xfrm>
            <a:off x="285720" y="3214686"/>
            <a:ext cx="3786214" cy="2250295"/>
            <a:chOff x="285720" y="3214686"/>
            <a:chExt cx="3786214" cy="2250295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926" y="3250403"/>
              <a:ext cx="84867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1590" y="3214686"/>
              <a:ext cx="864394" cy="403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5720" y="4857760"/>
              <a:ext cx="911543" cy="392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720" y="3882872"/>
              <a:ext cx="874871" cy="403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矩形 56"/>
            <p:cNvSpPr/>
            <p:nvPr/>
          </p:nvSpPr>
          <p:spPr>
            <a:xfrm>
              <a:off x="1191934" y="3664981"/>
              <a:ext cx="288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8" name="橢圓 57"/>
            <p:cNvSpPr/>
            <p:nvPr/>
          </p:nvSpPr>
          <p:spPr>
            <a:xfrm>
              <a:off x="1857356" y="4250535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橢圓 58"/>
            <p:cNvSpPr/>
            <p:nvPr/>
          </p:nvSpPr>
          <p:spPr>
            <a:xfrm>
              <a:off x="2865326" y="4402935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橢圓 59"/>
            <p:cNvSpPr/>
            <p:nvPr/>
          </p:nvSpPr>
          <p:spPr>
            <a:xfrm>
              <a:off x="1428728" y="475060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橢圓 60"/>
            <p:cNvSpPr/>
            <p:nvPr/>
          </p:nvSpPr>
          <p:spPr>
            <a:xfrm>
              <a:off x="2214546" y="499979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橢圓 61"/>
            <p:cNvSpPr/>
            <p:nvPr/>
          </p:nvSpPr>
          <p:spPr>
            <a:xfrm>
              <a:off x="2873316" y="3964783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橢圓 62"/>
            <p:cNvSpPr/>
            <p:nvPr/>
          </p:nvSpPr>
          <p:spPr>
            <a:xfrm>
              <a:off x="3025716" y="4117183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橢圓 63"/>
            <p:cNvSpPr/>
            <p:nvPr/>
          </p:nvSpPr>
          <p:spPr>
            <a:xfrm>
              <a:off x="3122506" y="446484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3703534" y="418862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橢圓 65"/>
            <p:cNvSpPr/>
            <p:nvPr/>
          </p:nvSpPr>
          <p:spPr>
            <a:xfrm>
              <a:off x="3749620" y="464260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橢圓 66"/>
            <p:cNvSpPr/>
            <p:nvPr/>
          </p:nvSpPr>
          <p:spPr>
            <a:xfrm>
              <a:off x="3365544" y="435684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橢圓 67"/>
            <p:cNvSpPr/>
            <p:nvPr/>
          </p:nvSpPr>
          <p:spPr>
            <a:xfrm>
              <a:off x="2463888" y="493787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橢圓 68"/>
            <p:cNvSpPr/>
            <p:nvPr/>
          </p:nvSpPr>
          <p:spPr>
            <a:xfrm>
              <a:off x="1395386" y="507122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2106546" y="4036221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2355736" y="453628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橢圓 71"/>
            <p:cNvSpPr/>
            <p:nvPr/>
          </p:nvSpPr>
          <p:spPr>
            <a:xfrm>
              <a:off x="1785918" y="468868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橢圓 72"/>
            <p:cNvSpPr/>
            <p:nvPr/>
          </p:nvSpPr>
          <p:spPr>
            <a:xfrm>
              <a:off x="1928794" y="514266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橢圓 73"/>
            <p:cNvSpPr/>
            <p:nvPr/>
          </p:nvSpPr>
          <p:spPr>
            <a:xfrm>
              <a:off x="3475078" y="453628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橢圓 74"/>
            <p:cNvSpPr/>
            <p:nvPr/>
          </p:nvSpPr>
          <p:spPr>
            <a:xfrm>
              <a:off x="3481382" y="502682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橢圓 75"/>
            <p:cNvSpPr/>
            <p:nvPr/>
          </p:nvSpPr>
          <p:spPr>
            <a:xfrm>
              <a:off x="3633782" y="5179229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橢圓 76"/>
            <p:cNvSpPr/>
            <p:nvPr/>
          </p:nvSpPr>
          <p:spPr>
            <a:xfrm>
              <a:off x="2892364" y="5098267"/>
              <a:ext cx="108000" cy="1080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9" name="直線接點 28"/>
            <p:cNvCxnSpPr/>
            <p:nvPr/>
          </p:nvCxnSpPr>
          <p:spPr>
            <a:xfrm rot="5400000">
              <a:off x="1820843" y="4571212"/>
              <a:ext cx="178595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57" idx="1"/>
            </p:cNvCxnSpPr>
            <p:nvPr/>
          </p:nvCxnSpPr>
          <p:spPr>
            <a:xfrm rot="10800000" flipH="1" flipV="1">
              <a:off x="1191934" y="4564981"/>
              <a:ext cx="2880000" cy="3284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Relationship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probability of presence of </a:t>
            </a:r>
            <a:r>
              <a:rPr lang="en-US" altLang="zh-TW" b="1" i="1" dirty="0" smtClean="0">
                <a:solidFill>
                  <a:srgbClr val="FF0000"/>
                </a:solidFill>
              </a:rPr>
              <a:t>X</a:t>
            </a:r>
            <a:r>
              <a:rPr lang="en-US" altLang="zh-TW" dirty="0" smtClean="0"/>
              <a:t> </a:t>
            </a:r>
          </a:p>
          <a:p>
            <a:pPr marL="742950" lvl="2" indent="-342900"/>
            <a:r>
              <a:rPr lang="en-US" altLang="zh-TW" sz="2800" dirty="0" smtClean="0"/>
              <a:t>Given a partition of data</a:t>
            </a:r>
            <a:endParaRPr lang="zh-TW" altLang="en-US" sz="2800" b="1" i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57" name="矩形 56"/>
          <p:cNvSpPr/>
          <p:nvPr/>
        </p:nvSpPr>
        <p:spPr>
          <a:xfrm>
            <a:off x="1191934" y="3664981"/>
            <a:ext cx="2880000" cy="18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8" name="橢圓 57"/>
          <p:cNvSpPr/>
          <p:nvPr/>
        </p:nvSpPr>
        <p:spPr>
          <a:xfrm>
            <a:off x="1857356" y="4250535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2865326" y="4402935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1428728" y="4750601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2214546" y="4999791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2873316" y="3964783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橢圓 62"/>
          <p:cNvSpPr/>
          <p:nvPr/>
        </p:nvSpPr>
        <p:spPr>
          <a:xfrm>
            <a:off x="3025716" y="4117183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3122506" y="4464849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3703534" y="4188621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3749620" y="4642601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3365544" y="4356849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2463888" y="4937877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1395386" y="5071229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2106546" y="4036221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2355736" y="4536287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1785918" y="4688687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1928794" y="5142667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3475078" y="4536287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3481382" y="5026829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3633782" y="5179229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/>
          <p:cNvSpPr/>
          <p:nvPr/>
        </p:nvSpPr>
        <p:spPr>
          <a:xfrm>
            <a:off x="2892364" y="5098267"/>
            <a:ext cx="108000" cy="108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/>
          <p:cNvCxnSpPr/>
          <p:nvPr/>
        </p:nvCxnSpPr>
        <p:spPr>
          <a:xfrm rot="5400000">
            <a:off x="1820843" y="4571212"/>
            <a:ext cx="17859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57" idx="1"/>
          </p:cNvCxnSpPr>
          <p:nvPr/>
        </p:nvCxnSpPr>
        <p:spPr>
          <a:xfrm rot="10800000" flipH="1" flipV="1">
            <a:off x="1191934" y="4564981"/>
            <a:ext cx="2880000" cy="3284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7703" y="3288036"/>
            <a:ext cx="4587240" cy="9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4" name="直線接點 53"/>
          <p:cNvCxnSpPr/>
          <p:nvPr/>
        </p:nvCxnSpPr>
        <p:spPr>
          <a:xfrm rot="5400000">
            <a:off x="1477670" y="4877446"/>
            <a:ext cx="828000" cy="36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 rot="16200000" flipH="1">
            <a:off x="2943213" y="4090992"/>
            <a:ext cx="1214446" cy="3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87"/>
          <p:cNvSpPr txBox="1"/>
          <p:nvPr/>
        </p:nvSpPr>
        <p:spPr>
          <a:xfrm>
            <a:off x="2928926" y="375315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S</a:t>
            </a:r>
            <a:r>
              <a:rPr lang="en-US" altLang="zh-TW" sz="2400" b="1" i="1" baseline="-25000" dirty="0" smtClean="0"/>
              <a:t>2</a:t>
            </a:r>
            <a:endParaRPr lang="zh-TW" altLang="en-US" sz="2400" b="1" i="1" baseline="-25000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1500166" y="375315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S</a:t>
            </a:r>
            <a:r>
              <a:rPr lang="en-US" altLang="zh-TW" sz="2400" b="1" i="1" baseline="-25000" dirty="0" smtClean="0"/>
              <a:t>1</a:t>
            </a:r>
            <a:endParaRPr lang="zh-TW" altLang="en-US" sz="2400" b="1" i="1" baseline="-25000" dirty="0"/>
          </a:p>
        </p:txBody>
      </p:sp>
      <p:sp>
        <p:nvSpPr>
          <p:cNvPr id="90" name="文字方塊 89"/>
          <p:cNvSpPr txBox="1"/>
          <p:nvPr/>
        </p:nvSpPr>
        <p:spPr>
          <a:xfrm>
            <a:off x="3571868" y="375315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S</a:t>
            </a:r>
            <a:r>
              <a:rPr lang="en-US" altLang="zh-TW" sz="2400" b="1" i="1" baseline="-25000" dirty="0" smtClean="0"/>
              <a:t>3</a:t>
            </a:r>
            <a:endParaRPr lang="zh-TW" altLang="en-US" sz="2400" b="1" i="1" baseline="-25000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2928926" y="492919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err="1" smtClean="0"/>
              <a:t>S</a:t>
            </a:r>
            <a:r>
              <a:rPr lang="en-US" altLang="zh-TW" sz="2400" b="1" i="1" baseline="-25000" dirty="0" err="1" smtClean="0"/>
              <a:t>n</a:t>
            </a:r>
            <a:endParaRPr lang="zh-TW" altLang="en-US" sz="2400" b="1" i="1" baseline="-25000" dirty="0"/>
          </a:p>
        </p:txBody>
      </p:sp>
      <p:sp>
        <p:nvSpPr>
          <p:cNvPr id="92" name="文字方塊 91"/>
          <p:cNvSpPr txBox="1"/>
          <p:nvPr/>
        </p:nvSpPr>
        <p:spPr>
          <a:xfrm>
            <a:off x="1928794" y="492919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S</a:t>
            </a:r>
            <a:r>
              <a:rPr lang="en-US" altLang="zh-TW" sz="2400" b="1" i="1" baseline="-25000" dirty="0" smtClean="0"/>
              <a:t>k+1</a:t>
            </a:r>
            <a:endParaRPr lang="zh-TW" altLang="en-US" sz="2400" b="1" i="1" baseline="-25000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1142976" y="492919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err="1" smtClean="0"/>
              <a:t>S</a:t>
            </a:r>
            <a:r>
              <a:rPr lang="en-US" altLang="zh-TW" sz="2400" b="1" i="1" baseline="-25000" dirty="0" err="1" smtClean="0"/>
              <a:t>k</a:t>
            </a:r>
            <a:endParaRPr lang="zh-TW" altLang="en-US" sz="2400" b="1" i="1" baseline="-25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Relationship Discovering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A recursive algorithm</a:t>
            </a:r>
            <a:r>
              <a:rPr lang="en-US" altLang="zh-TW" dirty="0" smtClean="0"/>
              <a:t> selects the variables which are</a:t>
            </a:r>
          </a:p>
          <a:p>
            <a:pPr lvl="1"/>
            <a:r>
              <a:rPr lang="en-US" altLang="zh-TW" dirty="0" smtClean="0"/>
              <a:t>Highly correlated to the target variable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Independent of other selected variables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Chi-square test</a:t>
            </a:r>
          </a:p>
          <a:p>
            <a:pPr lvl="1"/>
            <a:r>
              <a:rPr lang="en-US" altLang="zh-TW" dirty="0" smtClean="0"/>
              <a:t>Discovers the hidden associations</a:t>
            </a:r>
          </a:p>
          <a:p>
            <a:pPr lvl="1"/>
            <a:r>
              <a:rPr lang="en-US" altLang="zh-TW" dirty="0" smtClean="0"/>
              <a:t>Judges whether a correlation is reliable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Concept lexicon:</a:t>
            </a:r>
          </a:p>
          <a:p>
            <a:pPr lvl="1"/>
            <a:r>
              <a:rPr lang="en-US" altLang="zh-TW" dirty="0" smtClean="0"/>
              <a:t>{</a:t>
            </a:r>
            <a:r>
              <a:rPr lang="en-US" altLang="zh-TW" i="1" dirty="0" smtClean="0"/>
              <a:t>Mountain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M</a:t>
            </a:r>
            <a:r>
              <a:rPr lang="en-US" altLang="zh-TW" dirty="0" smtClean="0"/>
              <a:t>), </a:t>
            </a:r>
            <a:r>
              <a:rPr lang="en-US" altLang="zh-TW" i="1" dirty="0" smtClean="0"/>
              <a:t>Sky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/>
              <a:t>), </a:t>
            </a:r>
            <a:r>
              <a:rPr lang="en-US" altLang="zh-TW" i="1" dirty="0" smtClean="0"/>
              <a:t>Tree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T</a:t>
            </a:r>
            <a:r>
              <a:rPr lang="en-US" altLang="zh-TW" dirty="0" smtClean="0"/>
              <a:t>), </a:t>
            </a:r>
            <a:r>
              <a:rPr lang="en-US" altLang="zh-TW" i="1" dirty="0" smtClean="0"/>
              <a:t>River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R</a:t>
            </a:r>
            <a:r>
              <a:rPr lang="en-US" altLang="zh-TW" dirty="0" smtClean="0"/>
              <a:t>)}</a:t>
            </a:r>
          </a:p>
          <a:p>
            <a:r>
              <a:rPr lang="en-US" altLang="zh-TW" dirty="0" smtClean="0"/>
              <a:t>Annotation data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D</a:t>
            </a:r>
            <a:r>
              <a:rPr lang="en-US" altLang="zh-TW" dirty="0" smtClean="0"/>
              <a:t>: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2"/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To discover the contextual relationship for </a:t>
            </a:r>
            <a:r>
              <a:rPr lang="en-US" altLang="zh-TW" b="1" i="1" dirty="0" smtClean="0">
                <a:solidFill>
                  <a:srgbClr val="0033CC"/>
                </a:solidFill>
              </a:rPr>
              <a:t>Mountain</a:t>
            </a:r>
            <a:endParaRPr lang="zh-TW" altLang="en-US" b="1" i="1" dirty="0">
              <a:solidFill>
                <a:srgbClr val="0033CC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Toy Example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23</a:t>
            </a:fld>
            <a:endParaRPr lang="en-US" altLang="zh-TW"/>
          </a:p>
        </p:txBody>
      </p:sp>
      <p:grpSp>
        <p:nvGrpSpPr>
          <p:cNvPr id="33" name="群組 32"/>
          <p:cNvGrpSpPr/>
          <p:nvPr/>
        </p:nvGrpSpPr>
        <p:grpSpPr>
          <a:xfrm>
            <a:off x="1083524" y="3049826"/>
            <a:ext cx="6774624" cy="2044232"/>
            <a:chOff x="1083524" y="3049826"/>
            <a:chExt cx="6774624" cy="2044232"/>
          </a:xfrm>
        </p:grpSpPr>
        <p:pic>
          <p:nvPicPr>
            <p:cNvPr id="22585" name="Picture 57" descr="D:\022-Presentation\ACM-MM-2008\temp\toy\shot143_589_NRKF_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0839" y="3049826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86" name="Picture 58" descr="D:\022-Presentation\ACM-MM-2008\temp\toy\shot148_42_RKF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0509" y="3049826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87" name="Picture 59" descr="D:\022-Presentation\ACM-MM-2008\temp\toy\shot150_24_RK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81004" y="3049826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88" name="Picture 60" descr="D:\022-Presentation\ACM-MM-2008\temp\toy\shot150_227_RKF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31169" y="3049826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89" name="Picture 61" descr="D:\022-Presentation\ACM-MM-2008\temp\toy\shot164_524_NRKF_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84184" y="3692768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90" name="Picture 62" descr="D:\022-Presentation\ACM-MM-2008\temp\toy\shot167_238_NRKF_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34019" y="3692768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91" name="Picture 63" descr="D:\022-Presentation\ACM-MM-2008\temp\toy\shot167_440_RKF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83854" y="3692768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92" name="Picture 64" descr="D:\022-Presentation\ACM-MM-2008\temp\toy\shot193_169_NRKF_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33689" y="3692768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93" name="Picture 65" descr="D:\022-Presentation\ACM-MM-2008\temp\toy\shot200_263_NRKF_2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83524" y="3692768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94" name="Picture 66" descr="D:\022-Presentation\ACM-MM-2008\temp\toy\shot220_106_NRKF_1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80674" y="3049826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95" name="Picture 67" descr="D:\022-Presentation\ACM-MM-2008\temp\toy\shot220_209_NRKF_1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78148" y="4357694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96" name="Picture 68" descr="D:\022-Presentation\ACM-MM-2008\temp\toy\shot220_253_RKF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27986" y="4357694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97" name="Picture 69" descr="D:\022-Presentation\ACM-MM-2008\temp\toy\shot220_545_NRKF_2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77822" y="4357694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98" name="Picture 70" descr="D:\022-Presentation\ACM-MM-2008\temp\toy\shot233_147_RKF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27658" y="4357694"/>
              <a:ext cx="1080000" cy="736364"/>
            </a:xfrm>
            <a:prstGeom prst="rect">
              <a:avLst/>
            </a:prstGeom>
            <a:noFill/>
          </p:spPr>
        </p:pic>
        <p:pic>
          <p:nvPicPr>
            <p:cNvPr id="22599" name="Picture 71" descr="D:\022-Presentation\ACM-MM-2008\temp\toy\shot275_103_RKF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777494" y="4357694"/>
              <a:ext cx="1080000" cy="7363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Correlation measuring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Assume that </a:t>
            </a:r>
            <a:r>
              <a:rPr lang="en-US" altLang="zh-TW" b="1" i="1" dirty="0" smtClean="0">
                <a:solidFill>
                  <a:srgbClr val="0033CC"/>
                </a:solidFill>
              </a:rPr>
              <a:t>Sky</a:t>
            </a:r>
            <a:r>
              <a:rPr lang="en-US" altLang="zh-TW" dirty="0" smtClean="0"/>
              <a:t> is the most correlative concept to </a:t>
            </a:r>
            <a:r>
              <a:rPr lang="en-US" altLang="zh-TW" i="1" dirty="0" smtClean="0">
                <a:solidFill>
                  <a:srgbClr val="0033CC"/>
                </a:solidFill>
              </a:rPr>
              <a:t>Mountain</a:t>
            </a:r>
            <a:endParaRPr lang="zh-TW" altLang="en-US" i="1" dirty="0">
              <a:solidFill>
                <a:srgbClr val="0033CC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Toy Example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11438"/>
            <a:ext cx="504000" cy="51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群組 29"/>
          <p:cNvGrpSpPr/>
          <p:nvPr/>
        </p:nvGrpSpPr>
        <p:grpSpPr>
          <a:xfrm>
            <a:off x="1789852" y="2366589"/>
            <a:ext cx="2154380" cy="2205419"/>
            <a:chOff x="422976" y="2509465"/>
            <a:chExt cx="2154380" cy="2205419"/>
          </a:xfrm>
        </p:grpSpPr>
        <p:grpSp>
          <p:nvGrpSpPr>
            <p:cNvPr id="31" name="群組 115"/>
            <p:cNvGrpSpPr/>
            <p:nvPr/>
          </p:nvGrpSpPr>
          <p:grpSpPr>
            <a:xfrm>
              <a:off x="422976" y="2509465"/>
              <a:ext cx="2154380" cy="490907"/>
              <a:chOff x="422976" y="2509465"/>
              <a:chExt cx="2154380" cy="490907"/>
            </a:xfrm>
          </p:grpSpPr>
          <p:pic>
            <p:nvPicPr>
              <p:cNvPr id="48" name="Picture 57" descr="D:\022-Presentation\ACM-MM-2008\temp\toy\shot143_589_NRKF_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7356" y="2509465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49" name="Picture 60" descr="D:\022-Presentation\ACM-MM-2008\temp\toy\shot150_227_RKF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40166" y="2509465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50" name="Picture 66" descr="D:\022-Presentation\ACM-MM-2008\temp\toy\shot220_106_NRKF_1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2976" y="2509465"/>
                <a:ext cx="720000" cy="490907"/>
              </a:xfrm>
              <a:prstGeom prst="rect">
                <a:avLst/>
              </a:prstGeom>
              <a:noFill/>
            </p:spPr>
          </p:pic>
        </p:grpSp>
        <p:grpSp>
          <p:nvGrpSpPr>
            <p:cNvPr id="32" name="群組 117"/>
            <p:cNvGrpSpPr/>
            <p:nvPr/>
          </p:nvGrpSpPr>
          <p:grpSpPr>
            <a:xfrm>
              <a:off x="422976" y="2938093"/>
              <a:ext cx="2154380" cy="490907"/>
              <a:chOff x="422976" y="2938093"/>
              <a:chExt cx="2154380" cy="490907"/>
            </a:xfrm>
          </p:grpSpPr>
          <p:pic>
            <p:nvPicPr>
              <p:cNvPr id="45" name="Picture 62" descr="D:\022-Presentation\ACM-MM-2008\temp\toy\shot167_238_NRKF_3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57356" y="2938093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46" name="Picture 63" descr="D:\022-Presentation\ACM-MM-2008\temp\toy\shot167_440_RKF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140166" y="2938093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47" name="Picture 64" descr="D:\022-Presentation\ACM-MM-2008\temp\toy\shot193_169_NRKF_1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22976" y="2938093"/>
                <a:ext cx="720000" cy="490907"/>
              </a:xfrm>
              <a:prstGeom prst="rect">
                <a:avLst/>
              </a:prstGeom>
              <a:noFill/>
            </p:spPr>
          </p:pic>
        </p:grpSp>
        <p:grpSp>
          <p:nvGrpSpPr>
            <p:cNvPr id="33" name="群組 116"/>
            <p:cNvGrpSpPr/>
            <p:nvPr/>
          </p:nvGrpSpPr>
          <p:grpSpPr>
            <a:xfrm>
              <a:off x="422976" y="3366721"/>
              <a:ext cx="2154380" cy="490907"/>
              <a:chOff x="422976" y="3366721"/>
              <a:chExt cx="2154380" cy="490907"/>
            </a:xfrm>
          </p:grpSpPr>
          <p:pic>
            <p:nvPicPr>
              <p:cNvPr id="42" name="Picture 58" descr="D:\022-Presentation\ACM-MM-2008\temp\toy\shot148_42_RKF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57356" y="3366721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43" name="Picture 69" descr="D:\022-Presentation\ACM-MM-2008\temp\toy\shot220_545_NRKF_2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140166" y="3366721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44" name="Picture 71" descr="D:\022-Presentation\ACM-MM-2008\temp\toy\shot275_103_RKF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2976" y="3366721"/>
                <a:ext cx="720000" cy="490907"/>
              </a:xfrm>
              <a:prstGeom prst="rect">
                <a:avLst/>
              </a:prstGeom>
              <a:noFill/>
            </p:spPr>
          </p:pic>
        </p:grpSp>
        <p:grpSp>
          <p:nvGrpSpPr>
            <p:cNvPr id="34" name="群組 118"/>
            <p:cNvGrpSpPr/>
            <p:nvPr/>
          </p:nvGrpSpPr>
          <p:grpSpPr>
            <a:xfrm>
              <a:off x="422976" y="3795349"/>
              <a:ext cx="2154380" cy="490907"/>
              <a:chOff x="422976" y="3795349"/>
              <a:chExt cx="2154380" cy="490907"/>
            </a:xfrm>
          </p:grpSpPr>
          <p:pic>
            <p:nvPicPr>
              <p:cNvPr id="39" name="Picture 59" descr="D:\022-Presentation\ACM-MM-2008\temp\toy\shot150_24_RKF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857356" y="3795349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40" name="Picture 68" descr="D:\022-Presentation\ACM-MM-2008\temp\toy\shot220_253_RKF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140166" y="3795349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41" name="Picture 70" descr="D:\022-Presentation\ACM-MM-2008\temp\toy\shot233_147_RKF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22976" y="3795349"/>
                <a:ext cx="720000" cy="490907"/>
              </a:xfrm>
              <a:prstGeom prst="rect">
                <a:avLst/>
              </a:prstGeom>
              <a:noFill/>
            </p:spPr>
          </p:pic>
        </p:grpSp>
        <p:grpSp>
          <p:nvGrpSpPr>
            <p:cNvPr id="35" name="群組 119"/>
            <p:cNvGrpSpPr/>
            <p:nvPr/>
          </p:nvGrpSpPr>
          <p:grpSpPr>
            <a:xfrm>
              <a:off x="422976" y="4223977"/>
              <a:ext cx="2154380" cy="490907"/>
              <a:chOff x="422976" y="4223977"/>
              <a:chExt cx="2154380" cy="490907"/>
            </a:xfrm>
          </p:grpSpPr>
          <p:pic>
            <p:nvPicPr>
              <p:cNvPr id="36" name="Picture 61" descr="D:\022-Presentation\ACM-MM-2008\temp\toy\shot164_524_NRKF_1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57356" y="4223977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37" name="Picture 65" descr="D:\022-Presentation\ACM-MM-2008\temp\toy\shot200_263_NRKF_2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140166" y="4223977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38" name="Picture 67" descr="D:\022-Presentation\ACM-MM-2008\temp\toy\shot220_209_NRKF_1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22976" y="4223977"/>
                <a:ext cx="720000" cy="490907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Toy Example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25</a:t>
            </a:fld>
            <a:endParaRPr lang="en-US" altLang="zh-TW"/>
          </a:p>
        </p:txBody>
      </p: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611753"/>
            <a:ext cx="608647" cy="5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429132"/>
            <a:ext cx="608647" cy="43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528329"/>
            <a:ext cx="504000" cy="51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9" name="直線單箭頭接點 98"/>
          <p:cNvCxnSpPr>
            <a:stCxn id="24597" idx="3"/>
            <a:endCxn id="24598" idx="1"/>
          </p:cNvCxnSpPr>
          <p:nvPr/>
        </p:nvCxnSpPr>
        <p:spPr>
          <a:xfrm flipV="1">
            <a:off x="3075736" y="2877501"/>
            <a:ext cx="853322" cy="88079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24597" idx="3"/>
            <a:endCxn id="24599" idx="1"/>
          </p:cNvCxnSpPr>
          <p:nvPr/>
        </p:nvCxnSpPr>
        <p:spPr>
          <a:xfrm>
            <a:off x="3075736" y="3758298"/>
            <a:ext cx="853322" cy="88943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 partition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according to </a:t>
            </a:r>
            <a:r>
              <a:rPr lang="en-US" altLang="zh-TW" b="1" i="1" dirty="0" smtClean="0">
                <a:solidFill>
                  <a:srgbClr val="0033CC"/>
                </a:solidFill>
              </a:rPr>
              <a:t>Sky</a:t>
            </a:r>
            <a:endParaRPr lang="zh-TW" altLang="en-US" dirty="0"/>
          </a:p>
        </p:txBody>
      </p:sp>
      <p:pic>
        <p:nvPicPr>
          <p:cNvPr id="24600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9948" y="3481391"/>
            <a:ext cx="10763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2" name="群組 121"/>
          <p:cNvGrpSpPr/>
          <p:nvPr/>
        </p:nvGrpSpPr>
        <p:grpSpPr>
          <a:xfrm>
            <a:off x="4563570" y="2071678"/>
            <a:ext cx="4366148" cy="1393040"/>
            <a:chOff x="4429124" y="1964522"/>
            <a:chExt cx="4366148" cy="1393040"/>
          </a:xfrm>
        </p:grpSpPr>
        <p:pic>
          <p:nvPicPr>
            <p:cNvPr id="24611" name="Picture 35" descr="D:\022-Presentation\ACM-MM-2008\temp\toy\s=1\shot220_106_NRKF_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24507" y="1964522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24614" name="Picture 38" descr="D:\022-Presentation\ACM-MM-2008\temp\toy\s=1\shot164_524_NRKF_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9124" y="1964523"/>
              <a:ext cx="1080000" cy="736361"/>
            </a:xfrm>
            <a:prstGeom prst="rect">
              <a:avLst/>
            </a:prstGeom>
            <a:noFill/>
          </p:spPr>
        </p:pic>
        <p:pic>
          <p:nvPicPr>
            <p:cNvPr id="24613" name="Picture 37" descr="D:\022-Presentation\ACM-MM-2008\temp\toy\s=1\shot167_238_NRKF_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9124" y="2621200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24609" name="Picture 33" descr="D:\022-Presentation\ACM-MM-2008\temp\toy\s=1\shot220_545_NRKF_2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19890" y="1964522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24612" name="Picture 36" descr="D:\022-Presentation\ACM-MM-2008\temp\toy\s=1\shot167_440_RKF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24507" y="2621200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24610" name="Picture 34" descr="D:\022-Presentation\ACM-MM-2008\temp\toy\s=1\shot220_253_RKF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19890" y="2621200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24608" name="Picture 32" descr="D:\022-Presentation\ACM-MM-2008\temp\toy\s=1\shot150_227_RKF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715272" y="2621200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24607" name="Picture 31" descr="D:\022-Presentation\ACM-MM-2008\temp\toy\s=1\shot233_147_RKF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715272" y="1964522"/>
              <a:ext cx="1080000" cy="736362"/>
            </a:xfrm>
            <a:prstGeom prst="rect">
              <a:avLst/>
            </a:prstGeom>
            <a:noFill/>
          </p:spPr>
        </p:pic>
      </p:grpSp>
      <p:pic>
        <p:nvPicPr>
          <p:cNvPr id="24601" name="Picture 2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49652" y="5605481"/>
            <a:ext cx="113691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3" name="群組 122"/>
          <p:cNvGrpSpPr/>
          <p:nvPr/>
        </p:nvGrpSpPr>
        <p:grpSpPr>
          <a:xfrm>
            <a:off x="4563570" y="4071942"/>
            <a:ext cx="4366148" cy="1500198"/>
            <a:chOff x="4429124" y="4214818"/>
            <a:chExt cx="4366148" cy="1500198"/>
          </a:xfrm>
        </p:grpSpPr>
        <p:pic>
          <p:nvPicPr>
            <p:cNvPr id="24615" name="Picture 39" descr="D:\022-Presentation\ACM-MM-2008\temp\toy\shot275_103_RKF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242214" y="4954107"/>
              <a:ext cx="1116000" cy="760909"/>
            </a:xfrm>
            <a:prstGeom prst="rect">
              <a:avLst/>
            </a:prstGeom>
            <a:noFill/>
          </p:spPr>
        </p:pic>
        <p:pic>
          <p:nvPicPr>
            <p:cNvPr id="24616" name="Picture 40" descr="D:\022-Presentation\ACM-MM-2008\temp\toy\shot143_589_NRKF_2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072066" y="4954107"/>
              <a:ext cx="1116000" cy="760909"/>
            </a:xfrm>
            <a:prstGeom prst="rect">
              <a:avLst/>
            </a:prstGeom>
            <a:noFill/>
          </p:spPr>
        </p:pic>
        <p:pic>
          <p:nvPicPr>
            <p:cNvPr id="24619" name="Picture 43" descr="D:\022-Presentation\ACM-MM-2008\temp\toy\shot193_169_NRKF_1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12507" y="4214818"/>
              <a:ext cx="1116000" cy="760909"/>
            </a:xfrm>
            <a:prstGeom prst="rect">
              <a:avLst/>
            </a:prstGeom>
            <a:noFill/>
          </p:spPr>
        </p:pic>
        <p:pic>
          <p:nvPicPr>
            <p:cNvPr id="24620" name="Picture 44" descr="D:\022-Presentation\ACM-MM-2008\temp\toy\shot200_263_NRKF_2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429124" y="4214818"/>
              <a:ext cx="1116000" cy="760909"/>
            </a:xfrm>
            <a:prstGeom prst="rect">
              <a:avLst/>
            </a:prstGeom>
            <a:noFill/>
          </p:spPr>
        </p:pic>
        <p:pic>
          <p:nvPicPr>
            <p:cNvPr id="24621" name="Picture 45" descr="D:\022-Presentation\ACM-MM-2008\temp\toy\shot220_209_NRKF_1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595890" y="4214818"/>
              <a:ext cx="1116000" cy="760909"/>
            </a:xfrm>
            <a:prstGeom prst="rect">
              <a:avLst/>
            </a:prstGeom>
            <a:noFill/>
          </p:spPr>
        </p:pic>
        <p:pic>
          <p:nvPicPr>
            <p:cNvPr id="24618" name="Picture 42" descr="D:\022-Presentation\ACM-MM-2008\temp\toy\shot150_24_RKF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157140" y="4954107"/>
              <a:ext cx="1116000" cy="760909"/>
            </a:xfrm>
            <a:prstGeom prst="rect">
              <a:avLst/>
            </a:prstGeom>
            <a:noFill/>
          </p:spPr>
        </p:pic>
        <p:pic>
          <p:nvPicPr>
            <p:cNvPr id="24617" name="Picture 41" descr="D:\022-Presentation\ACM-MM-2008\temp\toy\shot148_42_RKF.jp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679272" y="4214818"/>
              <a:ext cx="1116000" cy="760909"/>
            </a:xfrm>
            <a:prstGeom prst="rect">
              <a:avLst/>
            </a:prstGeom>
            <a:noFill/>
          </p:spPr>
        </p:pic>
      </p:grpSp>
      <p:grpSp>
        <p:nvGrpSpPr>
          <p:cNvPr id="121" name="群組 120"/>
          <p:cNvGrpSpPr/>
          <p:nvPr/>
        </p:nvGrpSpPr>
        <p:grpSpPr>
          <a:xfrm>
            <a:off x="422976" y="2571744"/>
            <a:ext cx="2154380" cy="2205419"/>
            <a:chOff x="422976" y="2509465"/>
            <a:chExt cx="2154380" cy="2205419"/>
          </a:xfrm>
        </p:grpSpPr>
        <p:grpSp>
          <p:nvGrpSpPr>
            <p:cNvPr id="116" name="群組 115"/>
            <p:cNvGrpSpPr/>
            <p:nvPr/>
          </p:nvGrpSpPr>
          <p:grpSpPr>
            <a:xfrm>
              <a:off x="422976" y="2509465"/>
              <a:ext cx="2154380" cy="490907"/>
              <a:chOff x="422976" y="2509465"/>
              <a:chExt cx="2154380" cy="490907"/>
            </a:xfrm>
          </p:grpSpPr>
          <p:pic>
            <p:nvPicPr>
              <p:cNvPr id="78" name="Picture 57" descr="D:\022-Presentation\ACM-MM-2008\temp\toy\shot143_589_NRKF_2.jpg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1857356" y="2509465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79" name="Picture 60" descr="D:\022-Presentation\ACM-MM-2008\temp\toy\shot150_227_RKF.jp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1140166" y="2509465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80" name="Picture 66" descr="D:\022-Presentation\ACM-MM-2008\temp\toy\shot220_106_NRKF_1.jpg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22976" y="2509465"/>
                <a:ext cx="720000" cy="490907"/>
              </a:xfrm>
              <a:prstGeom prst="rect">
                <a:avLst/>
              </a:prstGeom>
              <a:noFill/>
            </p:spPr>
          </p:pic>
        </p:grpSp>
        <p:grpSp>
          <p:nvGrpSpPr>
            <p:cNvPr id="118" name="群組 117"/>
            <p:cNvGrpSpPr/>
            <p:nvPr/>
          </p:nvGrpSpPr>
          <p:grpSpPr>
            <a:xfrm>
              <a:off x="422976" y="2938093"/>
              <a:ext cx="2154380" cy="490907"/>
              <a:chOff x="422976" y="2938093"/>
              <a:chExt cx="2154380" cy="490907"/>
            </a:xfrm>
          </p:grpSpPr>
          <p:pic>
            <p:nvPicPr>
              <p:cNvPr id="82" name="Picture 62" descr="D:\022-Presentation\ACM-MM-2008\temp\toy\shot167_238_NRKF_3.jpg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1857356" y="2938093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83" name="Picture 63" descr="D:\022-Presentation\ACM-MM-2008\temp\toy\shot167_440_RKF.jp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1140166" y="2938093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84" name="Picture 64" descr="D:\022-Presentation\ACM-MM-2008\temp\toy\shot193_169_NRKF_1.jpg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422976" y="2938093"/>
                <a:ext cx="720000" cy="490907"/>
              </a:xfrm>
              <a:prstGeom prst="rect">
                <a:avLst/>
              </a:prstGeom>
              <a:noFill/>
            </p:spPr>
          </p:pic>
        </p:grpSp>
        <p:grpSp>
          <p:nvGrpSpPr>
            <p:cNvPr id="117" name="群組 116"/>
            <p:cNvGrpSpPr/>
            <p:nvPr/>
          </p:nvGrpSpPr>
          <p:grpSpPr>
            <a:xfrm>
              <a:off x="422976" y="3366721"/>
              <a:ext cx="2154380" cy="490907"/>
              <a:chOff x="422976" y="3366721"/>
              <a:chExt cx="2154380" cy="490907"/>
            </a:xfrm>
          </p:grpSpPr>
          <p:pic>
            <p:nvPicPr>
              <p:cNvPr id="86" name="Picture 58" descr="D:\022-Presentation\ACM-MM-2008\temp\toy\shot148_42_RKF.jpg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1857356" y="3366721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87" name="Picture 69" descr="D:\022-Presentation\ACM-MM-2008\temp\toy\shot220_545_NRKF_2.jpg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1140166" y="3366721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97" name="Picture 71" descr="D:\022-Presentation\ACM-MM-2008\temp\toy\shot275_103_RKF.jpg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422976" y="3366721"/>
                <a:ext cx="720000" cy="490907"/>
              </a:xfrm>
              <a:prstGeom prst="rect">
                <a:avLst/>
              </a:prstGeom>
              <a:noFill/>
            </p:spPr>
          </p:pic>
        </p:grpSp>
        <p:grpSp>
          <p:nvGrpSpPr>
            <p:cNvPr id="119" name="群組 118"/>
            <p:cNvGrpSpPr/>
            <p:nvPr/>
          </p:nvGrpSpPr>
          <p:grpSpPr>
            <a:xfrm>
              <a:off x="422976" y="3795349"/>
              <a:ext cx="2154380" cy="490907"/>
              <a:chOff x="422976" y="3795349"/>
              <a:chExt cx="2154380" cy="490907"/>
            </a:xfrm>
          </p:grpSpPr>
          <p:pic>
            <p:nvPicPr>
              <p:cNvPr id="100" name="Picture 59" descr="D:\022-Presentation\ACM-MM-2008\temp\toy\shot150_24_RKF.jpg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1857356" y="3795349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102" name="Picture 68" descr="D:\022-Presentation\ACM-MM-2008\temp\toy\shot220_253_RKF.jpg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1140166" y="3795349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103" name="Picture 70" descr="D:\022-Presentation\ACM-MM-2008\temp\toy\shot233_147_RKF.jpg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422976" y="3795349"/>
                <a:ext cx="720000" cy="490907"/>
              </a:xfrm>
              <a:prstGeom prst="rect">
                <a:avLst/>
              </a:prstGeom>
              <a:noFill/>
            </p:spPr>
          </p:pic>
        </p:grpSp>
        <p:grpSp>
          <p:nvGrpSpPr>
            <p:cNvPr id="120" name="群組 119"/>
            <p:cNvGrpSpPr/>
            <p:nvPr/>
          </p:nvGrpSpPr>
          <p:grpSpPr>
            <a:xfrm>
              <a:off x="422976" y="4223977"/>
              <a:ext cx="2154380" cy="490907"/>
              <a:chOff x="422976" y="4223977"/>
              <a:chExt cx="2154380" cy="490907"/>
            </a:xfrm>
          </p:grpSpPr>
          <p:pic>
            <p:nvPicPr>
              <p:cNvPr id="106" name="Picture 61" descr="D:\022-Presentation\ACM-MM-2008\temp\toy\shot164_524_NRKF_1.jpg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1857356" y="4223977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114" name="Picture 65" descr="D:\022-Presentation\ACM-MM-2008\temp\toy\shot200_263_NRKF_2.jpg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1140166" y="4223977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115" name="Picture 67" descr="D:\022-Presentation\ACM-MM-2008\temp\toy\shot220_209_NRKF_1.jpg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422976" y="4223977"/>
                <a:ext cx="720000" cy="490907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3" name="Picture 46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28596" y="5105415"/>
            <a:ext cx="3960000" cy="98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Toy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Correlation measuring</a:t>
            </a:r>
          </a:p>
          <a:p>
            <a:pPr lvl="1"/>
            <a:endParaRPr lang="en-US" altLang="zh-TW" b="1" i="1" dirty="0" smtClean="0">
              <a:solidFill>
                <a:srgbClr val="0033CC"/>
              </a:solidFill>
            </a:endParaRPr>
          </a:p>
          <a:p>
            <a:pPr lvl="1"/>
            <a:endParaRPr lang="en-US" altLang="zh-TW" b="1" i="1" dirty="0" smtClean="0">
              <a:solidFill>
                <a:srgbClr val="0033CC"/>
              </a:solidFill>
            </a:endParaRPr>
          </a:p>
          <a:p>
            <a:pPr lvl="1"/>
            <a:endParaRPr lang="en-US" altLang="zh-TW" b="1" i="1" dirty="0" smtClean="0">
              <a:solidFill>
                <a:srgbClr val="0033CC"/>
              </a:solidFill>
            </a:endParaRPr>
          </a:p>
          <a:p>
            <a:pPr lvl="1"/>
            <a:endParaRPr lang="en-US" altLang="zh-TW" b="1" i="1" dirty="0" smtClean="0">
              <a:solidFill>
                <a:srgbClr val="0033CC"/>
              </a:solidFill>
            </a:endParaRPr>
          </a:p>
          <a:p>
            <a:pPr lvl="1"/>
            <a:r>
              <a:rPr lang="en-US" altLang="zh-TW" dirty="0" smtClean="0"/>
              <a:t>Assume that there is </a:t>
            </a:r>
            <a:r>
              <a:rPr lang="en-US" altLang="zh-TW" b="1" i="1" dirty="0" smtClean="0">
                <a:solidFill>
                  <a:srgbClr val="0033CC"/>
                </a:solidFill>
              </a:rPr>
              <a:t>no concept  </a:t>
            </a:r>
            <a:r>
              <a:rPr lang="en-US" altLang="zh-TW" dirty="0" smtClean="0"/>
              <a:t>with significant correlation to </a:t>
            </a:r>
            <a:r>
              <a:rPr lang="en-US" altLang="zh-TW" i="1" dirty="0" smtClean="0">
                <a:solidFill>
                  <a:srgbClr val="0033CC"/>
                </a:solidFill>
              </a:rPr>
              <a:t>Mountain</a:t>
            </a:r>
            <a:r>
              <a:rPr lang="en-US" altLang="zh-TW" dirty="0" smtClean="0"/>
              <a:t>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26</a:t>
            </a:fld>
            <a:endParaRPr lang="en-US" altLang="zh-TW"/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841" y="2716765"/>
            <a:ext cx="608647" cy="5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群組 28"/>
          <p:cNvGrpSpPr/>
          <p:nvPr/>
        </p:nvGrpSpPr>
        <p:grpSpPr>
          <a:xfrm>
            <a:off x="1848926" y="2285992"/>
            <a:ext cx="4366148" cy="1393040"/>
            <a:chOff x="4429124" y="1964522"/>
            <a:chExt cx="4366148" cy="1393040"/>
          </a:xfrm>
        </p:grpSpPr>
        <p:pic>
          <p:nvPicPr>
            <p:cNvPr id="30" name="Picture 35" descr="D:\022-Presentation\ACM-MM-2008\temp\toy\s=1\shot220_106_NRKF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4507" y="1964522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31" name="Picture 38" descr="D:\022-Presentation\ACM-MM-2008\temp\toy\s=1\shot164_524_NRKF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9124" y="1964523"/>
              <a:ext cx="1080000" cy="736361"/>
            </a:xfrm>
            <a:prstGeom prst="rect">
              <a:avLst/>
            </a:prstGeom>
            <a:noFill/>
          </p:spPr>
        </p:pic>
        <p:pic>
          <p:nvPicPr>
            <p:cNvPr id="32" name="Picture 37" descr="D:\022-Presentation\ACM-MM-2008\temp\toy\s=1\shot167_238_NRKF_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9124" y="2621200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33" name="Picture 33" descr="D:\022-Presentation\ACM-MM-2008\temp\toy\s=1\shot220_545_NRKF_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19890" y="1964522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34" name="Picture 36" descr="D:\022-Presentation\ACM-MM-2008\temp\toy\s=1\shot167_440_RKF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24507" y="2621200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35" name="Picture 34" descr="D:\022-Presentation\ACM-MM-2008\temp\toy\s=1\shot220_253_RKF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19890" y="2621200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36" name="Picture 32" descr="D:\022-Presentation\ACM-MM-2008\temp\toy\s=1\shot150_227_RKF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15272" y="2621200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37" name="Picture 31" descr="D:\022-Presentation\ACM-MM-2008\temp\toy\s=1\shot233_147_RKF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15272" y="1964522"/>
              <a:ext cx="1080000" cy="7363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Toy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Correlation measuring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Assume that </a:t>
            </a:r>
            <a:r>
              <a:rPr lang="en-US" altLang="zh-TW" b="1" i="1" dirty="0" smtClean="0">
                <a:solidFill>
                  <a:srgbClr val="0033CC"/>
                </a:solidFill>
              </a:rPr>
              <a:t>River</a:t>
            </a:r>
            <a:r>
              <a:rPr lang="en-US" altLang="zh-TW" dirty="0" smtClean="0"/>
              <a:t> is the most correlative concept to </a:t>
            </a:r>
            <a:r>
              <a:rPr lang="en-US" altLang="zh-TW" i="1" dirty="0" smtClean="0">
                <a:solidFill>
                  <a:srgbClr val="0033CC"/>
                </a:solidFill>
              </a:rPr>
              <a:t>Mountain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27</a:t>
            </a:fld>
            <a:endParaRPr lang="en-US" altLang="zh-TW"/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46054"/>
            <a:ext cx="608647" cy="43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群組 7"/>
          <p:cNvGrpSpPr/>
          <p:nvPr/>
        </p:nvGrpSpPr>
        <p:grpSpPr>
          <a:xfrm>
            <a:off x="1848926" y="2214554"/>
            <a:ext cx="4366148" cy="1500198"/>
            <a:chOff x="4429124" y="4214818"/>
            <a:chExt cx="4366148" cy="1500198"/>
          </a:xfrm>
        </p:grpSpPr>
        <p:pic>
          <p:nvPicPr>
            <p:cNvPr id="9" name="Picture 39" descr="D:\022-Presentation\ACM-MM-2008\temp\toy\shot275_103_RKF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42214" y="4954107"/>
              <a:ext cx="1116000" cy="760909"/>
            </a:xfrm>
            <a:prstGeom prst="rect">
              <a:avLst/>
            </a:prstGeom>
            <a:noFill/>
          </p:spPr>
        </p:pic>
        <p:pic>
          <p:nvPicPr>
            <p:cNvPr id="10" name="Picture 40" descr="D:\022-Presentation\ACM-MM-2008\temp\toy\shot143_589_NRKF_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72066" y="4954107"/>
              <a:ext cx="1116000" cy="760909"/>
            </a:xfrm>
            <a:prstGeom prst="rect">
              <a:avLst/>
            </a:prstGeom>
            <a:noFill/>
          </p:spPr>
        </p:pic>
        <p:pic>
          <p:nvPicPr>
            <p:cNvPr id="11" name="Picture 43" descr="D:\022-Presentation\ACM-MM-2008\temp\toy\shot193_169_NRKF_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12507" y="4214818"/>
              <a:ext cx="1116000" cy="760909"/>
            </a:xfrm>
            <a:prstGeom prst="rect">
              <a:avLst/>
            </a:prstGeom>
            <a:noFill/>
          </p:spPr>
        </p:pic>
        <p:pic>
          <p:nvPicPr>
            <p:cNvPr id="12" name="Picture 44" descr="D:\022-Presentation\ACM-MM-2008\temp\toy\shot200_263_NRKF_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9124" y="4214818"/>
              <a:ext cx="1116000" cy="760909"/>
            </a:xfrm>
            <a:prstGeom prst="rect">
              <a:avLst/>
            </a:prstGeom>
            <a:noFill/>
          </p:spPr>
        </p:pic>
        <p:pic>
          <p:nvPicPr>
            <p:cNvPr id="13" name="Picture 45" descr="D:\022-Presentation\ACM-MM-2008\temp\toy\shot220_209_NRKF_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95890" y="4214818"/>
              <a:ext cx="1116000" cy="760909"/>
            </a:xfrm>
            <a:prstGeom prst="rect">
              <a:avLst/>
            </a:prstGeom>
            <a:noFill/>
          </p:spPr>
        </p:pic>
        <p:pic>
          <p:nvPicPr>
            <p:cNvPr id="14" name="Picture 42" descr="D:\022-Presentation\ACM-MM-2008\temp\toy\shot150_24_RKF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57140" y="4954107"/>
              <a:ext cx="1116000" cy="760909"/>
            </a:xfrm>
            <a:prstGeom prst="rect">
              <a:avLst/>
            </a:prstGeom>
            <a:noFill/>
          </p:spPr>
        </p:pic>
        <p:pic>
          <p:nvPicPr>
            <p:cNvPr id="15" name="Picture 41" descr="D:\022-Presentation\ACM-MM-2008\temp\toy\shot148_42_RKF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79272" y="4214818"/>
              <a:ext cx="1116000" cy="7609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Toy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 partition according to</a:t>
            </a:r>
            <a:r>
              <a:rPr lang="en-US" altLang="zh-TW" b="1" i="1" dirty="0" smtClean="0">
                <a:solidFill>
                  <a:srgbClr val="0033CC"/>
                </a:solidFill>
              </a:rPr>
              <a:t> River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28</a:t>
            </a:fld>
            <a:endParaRPr lang="en-US" altLang="zh-TW"/>
          </a:p>
        </p:txBody>
      </p:sp>
      <p:grpSp>
        <p:nvGrpSpPr>
          <p:cNvPr id="140" name="群組 139"/>
          <p:cNvGrpSpPr/>
          <p:nvPr/>
        </p:nvGrpSpPr>
        <p:grpSpPr>
          <a:xfrm>
            <a:off x="5749513" y="4641792"/>
            <a:ext cx="3286149" cy="1175615"/>
            <a:chOff x="5286379" y="4663224"/>
            <a:chExt cx="3286149" cy="1175615"/>
          </a:xfrm>
        </p:grpSpPr>
        <p:pic>
          <p:nvPicPr>
            <p:cNvPr id="2663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6577" y="5429264"/>
              <a:ext cx="17430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7" name="群組 136"/>
            <p:cNvGrpSpPr/>
            <p:nvPr/>
          </p:nvGrpSpPr>
          <p:grpSpPr>
            <a:xfrm>
              <a:off x="5286379" y="4663224"/>
              <a:ext cx="3286149" cy="736362"/>
              <a:chOff x="5286379" y="4663224"/>
              <a:chExt cx="3286149" cy="736362"/>
            </a:xfrm>
          </p:grpSpPr>
          <p:pic>
            <p:nvPicPr>
              <p:cNvPr id="26643" name="Picture 19" descr="D:\022-Presentation\ACM-MM-2008\temp\toy\shot150_24_RKF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86379" y="4663224"/>
                <a:ext cx="1080000" cy="736362"/>
              </a:xfrm>
              <a:prstGeom prst="rect">
                <a:avLst/>
              </a:prstGeom>
              <a:noFill/>
            </p:spPr>
          </p:pic>
          <p:pic>
            <p:nvPicPr>
              <p:cNvPr id="26645" name="Picture 21" descr="D:\022-Presentation\ACM-MM-2008\temp\toy\shot143_589_NRKF_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89454" y="4663224"/>
                <a:ext cx="1080000" cy="736362"/>
              </a:xfrm>
              <a:prstGeom prst="rect">
                <a:avLst/>
              </a:prstGeom>
              <a:noFill/>
            </p:spPr>
          </p:pic>
          <p:pic>
            <p:nvPicPr>
              <p:cNvPr id="26644" name="Picture 20" descr="D:\022-Presentation\ACM-MM-2008\temp\toy\shot193_169_NRKF_1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92528" y="4663224"/>
                <a:ext cx="1080000" cy="73636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1" name="群組 100"/>
          <p:cNvGrpSpPr>
            <a:grpSpLocks noChangeAspect="1"/>
          </p:cNvGrpSpPr>
          <p:nvPr/>
        </p:nvGrpSpPr>
        <p:grpSpPr>
          <a:xfrm>
            <a:off x="3987081" y="2071678"/>
            <a:ext cx="2619689" cy="835824"/>
            <a:chOff x="4429124" y="1964522"/>
            <a:chExt cx="4366148" cy="1393040"/>
          </a:xfrm>
        </p:grpSpPr>
        <p:pic>
          <p:nvPicPr>
            <p:cNvPr id="118" name="Picture 35" descr="D:\022-Presentation\ACM-MM-2008\temp\toy\s=1\shot220_106_NRKF_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24507" y="1964522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119" name="Picture 38" descr="D:\022-Presentation\ACM-MM-2008\temp\toy\s=1\shot164_524_NRKF_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9124" y="1964523"/>
              <a:ext cx="1080000" cy="736361"/>
            </a:xfrm>
            <a:prstGeom prst="rect">
              <a:avLst/>
            </a:prstGeom>
            <a:noFill/>
          </p:spPr>
        </p:pic>
        <p:pic>
          <p:nvPicPr>
            <p:cNvPr id="128" name="Picture 37" descr="D:\022-Presentation\ACM-MM-2008\temp\toy\s=1\shot167_238_NRKF_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9124" y="2621200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130" name="Picture 33" descr="D:\022-Presentation\ACM-MM-2008\temp\toy\s=1\shot220_545_NRKF_2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19890" y="1964522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131" name="Picture 36" descr="D:\022-Presentation\ACM-MM-2008\temp\toy\s=1\shot167_440_RKF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24507" y="2621200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132" name="Picture 34" descr="D:\022-Presentation\ACM-MM-2008\temp\toy\s=1\shot220_253_RKF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19890" y="2621200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133" name="Picture 32" descr="D:\022-Presentation\ACM-MM-2008\temp\toy\s=1\shot150_227_RKF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715272" y="2621200"/>
              <a:ext cx="1080000" cy="736362"/>
            </a:xfrm>
            <a:prstGeom prst="rect">
              <a:avLst/>
            </a:prstGeom>
            <a:noFill/>
          </p:spPr>
        </p:pic>
        <p:pic>
          <p:nvPicPr>
            <p:cNvPr id="134" name="Picture 31" descr="D:\022-Presentation\ACM-MM-2008\temp\toy\s=1\shot233_147_RKF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715272" y="1964522"/>
              <a:ext cx="1080000" cy="736362"/>
            </a:xfrm>
            <a:prstGeom prst="rect">
              <a:avLst/>
            </a:prstGeom>
            <a:noFill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58" y="4786322"/>
            <a:ext cx="5000660" cy="12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387564" y="2333079"/>
            <a:ext cx="576000" cy="50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387564" y="4112867"/>
            <a:ext cx="576000" cy="41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82353" y="3264915"/>
            <a:ext cx="409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1" name="直線單箭頭接點 50"/>
          <p:cNvCxnSpPr>
            <a:stCxn id="49" idx="3"/>
            <a:endCxn id="47" idx="1"/>
          </p:cNvCxnSpPr>
          <p:nvPr/>
        </p:nvCxnSpPr>
        <p:spPr>
          <a:xfrm flipV="1">
            <a:off x="2391928" y="2584572"/>
            <a:ext cx="995636" cy="88989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49" idx="3"/>
            <a:endCxn id="48" idx="1"/>
          </p:cNvCxnSpPr>
          <p:nvPr/>
        </p:nvCxnSpPr>
        <p:spPr>
          <a:xfrm>
            <a:off x="2391928" y="3474465"/>
            <a:ext cx="995636" cy="8452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>
            <a:stCxn id="48" idx="3"/>
            <a:endCxn id="26629" idx="1"/>
          </p:cNvCxnSpPr>
          <p:nvPr/>
        </p:nvCxnSpPr>
        <p:spPr>
          <a:xfrm flipV="1">
            <a:off x="3963564" y="3803155"/>
            <a:ext cx="1104912" cy="5165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stCxn id="48" idx="3"/>
            <a:endCxn id="26630" idx="1"/>
          </p:cNvCxnSpPr>
          <p:nvPr/>
        </p:nvCxnSpPr>
        <p:spPr>
          <a:xfrm>
            <a:off x="3963564" y="4319741"/>
            <a:ext cx="1104912" cy="5165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068476" y="3588842"/>
            <a:ext cx="590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068476" y="4622014"/>
            <a:ext cx="60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41370" y="2264560"/>
            <a:ext cx="86553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9" name="群組 138"/>
          <p:cNvGrpSpPr/>
          <p:nvPr/>
        </p:nvGrpSpPr>
        <p:grpSpPr>
          <a:xfrm>
            <a:off x="5678075" y="3042130"/>
            <a:ext cx="3286149" cy="1437008"/>
            <a:chOff x="5286379" y="3014109"/>
            <a:chExt cx="3286149" cy="1437008"/>
          </a:xfrm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6786577" y="3938594"/>
              <a:ext cx="17240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8" name="群組 137"/>
            <p:cNvGrpSpPr/>
            <p:nvPr/>
          </p:nvGrpSpPr>
          <p:grpSpPr>
            <a:xfrm>
              <a:off x="5286379" y="3014109"/>
              <a:ext cx="3286149" cy="1437008"/>
              <a:chOff x="5286379" y="3014109"/>
              <a:chExt cx="3286149" cy="1437008"/>
            </a:xfrm>
          </p:grpSpPr>
          <p:pic>
            <p:nvPicPr>
              <p:cNvPr id="26639" name="Picture 15" descr="D:\022-Presentation\ACM-MM-2008\temp\toy\s=0r=1\shot148_42_RKF.jpg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5286379" y="3014109"/>
                <a:ext cx="1080000" cy="736365"/>
              </a:xfrm>
              <a:prstGeom prst="rect">
                <a:avLst/>
              </a:prstGeom>
              <a:noFill/>
            </p:spPr>
          </p:pic>
          <p:pic>
            <p:nvPicPr>
              <p:cNvPr id="26641" name="Picture 17" descr="D:\022-Presentation\ACM-MM-2008\temp\toy\s=0r=1\shot220_209_NRKF_1.jp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7492528" y="3014109"/>
                <a:ext cx="1080000" cy="736365"/>
              </a:xfrm>
              <a:prstGeom prst="rect">
                <a:avLst/>
              </a:prstGeom>
              <a:noFill/>
            </p:spPr>
          </p:pic>
          <p:pic>
            <p:nvPicPr>
              <p:cNvPr id="26642" name="Picture 18" descr="D:\022-Presentation\ACM-MM-2008\temp\toy\s=0r=1\shot275_103_RKF.jpg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6389454" y="3014109"/>
                <a:ext cx="1080000" cy="736365"/>
              </a:xfrm>
              <a:prstGeom prst="rect">
                <a:avLst/>
              </a:prstGeom>
              <a:noFill/>
            </p:spPr>
          </p:pic>
          <p:pic>
            <p:nvPicPr>
              <p:cNvPr id="26640" name="Picture 16" descr="D:\022-Presentation\ACM-MM-2008\temp\toy\s=0r=1\shot200_263_NRKF_2.jpg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5643570" y="3714752"/>
                <a:ext cx="1080000" cy="73636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7" name="群組 76"/>
          <p:cNvGrpSpPr>
            <a:grpSpLocks noChangeAspect="1"/>
          </p:cNvGrpSpPr>
          <p:nvPr/>
        </p:nvGrpSpPr>
        <p:grpSpPr>
          <a:xfrm>
            <a:off x="428596" y="2605484"/>
            <a:ext cx="1551154" cy="1587902"/>
            <a:chOff x="422976" y="2509465"/>
            <a:chExt cx="2154380" cy="2205419"/>
          </a:xfrm>
        </p:grpSpPr>
        <p:grpSp>
          <p:nvGrpSpPr>
            <p:cNvPr id="78" name="群組 115"/>
            <p:cNvGrpSpPr/>
            <p:nvPr/>
          </p:nvGrpSpPr>
          <p:grpSpPr>
            <a:xfrm>
              <a:off x="422976" y="2509465"/>
              <a:ext cx="2154380" cy="490907"/>
              <a:chOff x="422976" y="2509465"/>
              <a:chExt cx="2154380" cy="490907"/>
            </a:xfrm>
          </p:grpSpPr>
          <p:pic>
            <p:nvPicPr>
              <p:cNvPr id="98" name="Picture 57" descr="D:\022-Presentation\ACM-MM-2008\temp\toy\shot143_589_NRKF_2.jp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1857356" y="2509465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99" name="Picture 60" descr="D:\022-Presentation\ACM-MM-2008\temp\toy\shot150_227_RKF.jpg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1140166" y="2509465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100" name="Picture 66" descr="D:\022-Presentation\ACM-MM-2008\temp\toy\shot220_106_NRKF_1.jpg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422976" y="2509465"/>
                <a:ext cx="720000" cy="490907"/>
              </a:xfrm>
              <a:prstGeom prst="rect">
                <a:avLst/>
              </a:prstGeom>
              <a:noFill/>
            </p:spPr>
          </p:pic>
        </p:grpSp>
        <p:grpSp>
          <p:nvGrpSpPr>
            <p:cNvPr id="79" name="群組 117"/>
            <p:cNvGrpSpPr/>
            <p:nvPr/>
          </p:nvGrpSpPr>
          <p:grpSpPr>
            <a:xfrm>
              <a:off x="422976" y="2938093"/>
              <a:ext cx="2154380" cy="490907"/>
              <a:chOff x="422976" y="2938093"/>
              <a:chExt cx="2154380" cy="490907"/>
            </a:xfrm>
          </p:grpSpPr>
          <p:pic>
            <p:nvPicPr>
              <p:cNvPr id="95" name="Picture 62" descr="D:\022-Presentation\ACM-MM-2008\temp\toy\shot167_238_NRKF_3.jpg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1857356" y="2938093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96" name="Picture 63" descr="D:\022-Presentation\ACM-MM-2008\temp\toy\shot167_440_RKF.jpg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1140166" y="2938093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97" name="Picture 64" descr="D:\022-Presentation\ACM-MM-2008\temp\toy\shot193_169_NRKF_1.jpg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422976" y="2938093"/>
                <a:ext cx="720000" cy="490907"/>
              </a:xfrm>
              <a:prstGeom prst="rect">
                <a:avLst/>
              </a:prstGeom>
              <a:noFill/>
            </p:spPr>
          </p:pic>
        </p:grpSp>
        <p:grpSp>
          <p:nvGrpSpPr>
            <p:cNvPr id="83" name="群組 116"/>
            <p:cNvGrpSpPr/>
            <p:nvPr/>
          </p:nvGrpSpPr>
          <p:grpSpPr>
            <a:xfrm>
              <a:off x="422976" y="3366721"/>
              <a:ext cx="2154380" cy="490907"/>
              <a:chOff x="422976" y="3366721"/>
              <a:chExt cx="2154380" cy="490907"/>
            </a:xfrm>
          </p:grpSpPr>
          <p:pic>
            <p:nvPicPr>
              <p:cNvPr id="92" name="Picture 58" descr="D:\022-Presentation\ACM-MM-2008\temp\toy\shot148_42_RKF.jpg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1857356" y="3366721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93" name="Picture 69" descr="D:\022-Presentation\ACM-MM-2008\temp\toy\shot220_545_NRKF_2.jpg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1140166" y="3366721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94" name="Picture 71" descr="D:\022-Presentation\ACM-MM-2008\temp\toy\shot275_103_RKF.jpg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422976" y="3366721"/>
                <a:ext cx="720000" cy="490907"/>
              </a:xfrm>
              <a:prstGeom prst="rect">
                <a:avLst/>
              </a:prstGeom>
              <a:noFill/>
            </p:spPr>
          </p:pic>
        </p:grpSp>
        <p:grpSp>
          <p:nvGrpSpPr>
            <p:cNvPr id="84" name="群組 118"/>
            <p:cNvGrpSpPr/>
            <p:nvPr/>
          </p:nvGrpSpPr>
          <p:grpSpPr>
            <a:xfrm>
              <a:off x="422976" y="3795349"/>
              <a:ext cx="2154380" cy="490907"/>
              <a:chOff x="422976" y="3795349"/>
              <a:chExt cx="2154380" cy="490907"/>
            </a:xfrm>
          </p:grpSpPr>
          <p:pic>
            <p:nvPicPr>
              <p:cNvPr id="89" name="Picture 59" descr="D:\022-Presentation\ACM-MM-2008\temp\toy\shot150_24_RKF.jpg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1857356" y="3795349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90" name="Picture 68" descr="D:\022-Presentation\ACM-MM-2008\temp\toy\shot220_253_RKF.jpg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1140166" y="3795349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91" name="Picture 70" descr="D:\022-Presentation\ACM-MM-2008\temp\toy\shot233_147_RKF.jpg"/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422976" y="3795349"/>
                <a:ext cx="720000" cy="490907"/>
              </a:xfrm>
              <a:prstGeom prst="rect">
                <a:avLst/>
              </a:prstGeom>
              <a:noFill/>
            </p:spPr>
          </p:pic>
        </p:grpSp>
        <p:grpSp>
          <p:nvGrpSpPr>
            <p:cNvPr id="85" name="群組 119"/>
            <p:cNvGrpSpPr/>
            <p:nvPr/>
          </p:nvGrpSpPr>
          <p:grpSpPr>
            <a:xfrm>
              <a:off x="422976" y="4223977"/>
              <a:ext cx="2154380" cy="490907"/>
              <a:chOff x="422976" y="4223977"/>
              <a:chExt cx="2154380" cy="490907"/>
            </a:xfrm>
          </p:grpSpPr>
          <p:pic>
            <p:nvPicPr>
              <p:cNvPr id="86" name="Picture 61" descr="D:\022-Presentation\ACM-MM-2008\temp\toy\shot164_524_NRKF_1.jpg"/>
              <p:cNvPicPr>
                <a:picLocks noChangeAspect="1" noChangeArrowheads="1"/>
              </p:cNvPicPr>
              <p:nvPr/>
            </p:nvPicPr>
            <p:blipFill>
              <a:blip r:embed="rId39" cstate="print"/>
              <a:srcRect/>
              <a:stretch>
                <a:fillRect/>
              </a:stretch>
            </p:blipFill>
            <p:spPr bwMode="auto">
              <a:xfrm>
                <a:off x="1857356" y="4223977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87" name="Picture 65" descr="D:\022-Presentation\ACM-MM-2008\temp\toy\shot200_263_NRKF_2.jpg"/>
              <p:cNvPicPr>
                <a:picLocks noChangeAspect="1"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1140166" y="4223977"/>
                <a:ext cx="720000" cy="490907"/>
              </a:xfrm>
              <a:prstGeom prst="rect">
                <a:avLst/>
              </a:prstGeom>
              <a:noFill/>
            </p:spPr>
          </p:pic>
          <p:pic>
            <p:nvPicPr>
              <p:cNvPr id="88" name="Picture 67" descr="D:\022-Presentation\ACM-MM-2008\temp\toy\shot220_209_NRKF_1.jpg"/>
              <p:cNvPicPr>
                <a:picLocks noChangeAspect="1" noChangeArrowheads="1"/>
              </p:cNvPicPr>
              <p:nvPr/>
            </p:nvPicPr>
            <p:blipFill>
              <a:blip r:embed="rId41" cstate="print"/>
              <a:srcRect/>
              <a:stretch>
                <a:fillRect/>
              </a:stretch>
            </p:blipFill>
            <p:spPr bwMode="auto">
              <a:xfrm>
                <a:off x="422976" y="4223977"/>
                <a:ext cx="720000" cy="490907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Toy Example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29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TW" sz="3200" dirty="0" smtClean="0"/>
              <a:t>onditional probability estimation</a:t>
            </a: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pPr lvl="1"/>
            <a:r>
              <a:rPr lang="en-US" altLang="zh-TW" b="1" dirty="0" smtClean="0">
                <a:solidFill>
                  <a:srgbClr val="0000FF"/>
                </a:solidFill>
              </a:rPr>
              <a:t>E.g.,</a:t>
            </a:r>
            <a:endParaRPr lang="en-US" altLang="zh-TW" sz="2800" dirty="0" smtClean="0"/>
          </a:p>
        </p:txBody>
      </p:sp>
      <p:grpSp>
        <p:nvGrpSpPr>
          <p:cNvPr id="22" name="群組 21"/>
          <p:cNvGrpSpPr/>
          <p:nvPr/>
        </p:nvGrpSpPr>
        <p:grpSpPr>
          <a:xfrm>
            <a:off x="1475903" y="3666184"/>
            <a:ext cx="7111987" cy="905824"/>
            <a:chOff x="1928794" y="5166382"/>
            <a:chExt cx="7111987" cy="905824"/>
          </a:xfrm>
        </p:grpSpPr>
        <p:grpSp>
          <p:nvGrpSpPr>
            <p:cNvPr id="8" name="群組 21"/>
            <p:cNvGrpSpPr/>
            <p:nvPr/>
          </p:nvGrpSpPr>
          <p:grpSpPr>
            <a:xfrm>
              <a:off x="1928794" y="5166382"/>
              <a:ext cx="3348016" cy="905824"/>
              <a:chOff x="1285852" y="2500306"/>
              <a:chExt cx="3938843" cy="1065676"/>
            </a:xfrm>
          </p:grpSpPr>
          <p:pic>
            <p:nvPicPr>
              <p:cNvPr id="52" name="Picture 2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85852" y="2829847"/>
                <a:ext cx="465615" cy="406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群組 52"/>
              <p:cNvGrpSpPr/>
              <p:nvPr/>
            </p:nvGrpSpPr>
            <p:grpSpPr>
              <a:xfrm>
                <a:off x="1884590" y="2500306"/>
                <a:ext cx="3340105" cy="1065676"/>
                <a:chOff x="4429124" y="1964522"/>
                <a:chExt cx="4366148" cy="1393040"/>
              </a:xfrm>
            </p:grpSpPr>
            <p:pic>
              <p:nvPicPr>
                <p:cNvPr id="54" name="Picture 35" descr="D:\022-Presentation\ACM-MM-2008\temp\toy\s=1\shot220_106_NRKF_1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524507" y="1964522"/>
                  <a:ext cx="1080000" cy="7363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38" descr="D:\022-Presentation\ACM-MM-2008\temp\toy\s=1\shot164_524_NRKF_1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429124" y="1964523"/>
                  <a:ext cx="1080000" cy="736361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37" descr="D:\022-Presentation\ACM-MM-2008\temp\toy\s=1\shot167_238_NRKF_3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429124" y="2621200"/>
                  <a:ext cx="1080000" cy="7363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" name="Picture 33" descr="D:\022-Presentation\ACM-MM-2008\temp\toy\s=1\shot220_545_NRKF_2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619890" y="1964522"/>
                  <a:ext cx="1080000" cy="7363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" name="Picture 36" descr="D:\022-Presentation\ACM-MM-2008\temp\toy\s=1\shot167_440_RKF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524507" y="2621200"/>
                  <a:ext cx="1080000" cy="7363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9" name="Picture 34" descr="D:\022-Presentation\ACM-MM-2008\temp\toy\s=1\shot220_253_RKF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619890" y="2621200"/>
                  <a:ext cx="1080000" cy="7363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0" name="Picture 32" descr="D:\022-Presentation\ACM-MM-2008\temp\toy\s=1\shot150_227_RKF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7715272" y="2621200"/>
                  <a:ext cx="1080000" cy="7363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61" name="Picture 31" descr="D:\022-Presentation\ACM-MM-2008\temp\toy\s=1\shot233_147_RKF.jp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715272" y="1964522"/>
                  <a:ext cx="1080000" cy="736362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00696" y="5415876"/>
              <a:ext cx="3540085" cy="40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/>
          <a:srcRect b="51087"/>
          <a:stretch>
            <a:fillRect/>
          </a:stretch>
        </p:blipFill>
        <p:spPr bwMode="auto">
          <a:xfrm>
            <a:off x="1276951" y="1928802"/>
            <a:ext cx="750989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/>
          <a:srcRect t="48913"/>
          <a:stretch>
            <a:fillRect/>
          </a:stretch>
        </p:blipFill>
        <p:spPr bwMode="auto">
          <a:xfrm>
            <a:off x="1276951" y="4714884"/>
            <a:ext cx="7509891" cy="1343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4" name="群組 33"/>
          <p:cNvGrpSpPr/>
          <p:nvPr/>
        </p:nvGrpSpPr>
        <p:grpSpPr>
          <a:xfrm>
            <a:off x="2272336" y="1915154"/>
            <a:ext cx="4245336" cy="2453975"/>
            <a:chOff x="2272336" y="1915154"/>
            <a:chExt cx="4245336" cy="2453975"/>
          </a:xfrm>
        </p:grpSpPr>
        <p:sp>
          <p:nvSpPr>
            <p:cNvPr id="23" name="矩形 22"/>
            <p:cNvSpPr/>
            <p:nvPr/>
          </p:nvSpPr>
          <p:spPr>
            <a:xfrm>
              <a:off x="2272336" y="1915154"/>
              <a:ext cx="1330026" cy="428628"/>
            </a:xfrm>
            <a:prstGeom prst="rect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017474" y="3869063"/>
              <a:ext cx="1500198" cy="500066"/>
            </a:xfrm>
            <a:prstGeom prst="rect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直線單箭頭接點 29"/>
            <p:cNvCxnSpPr>
              <a:stCxn id="23" idx="3"/>
              <a:endCxn id="28" idx="0"/>
            </p:cNvCxnSpPr>
            <p:nvPr/>
          </p:nvCxnSpPr>
          <p:spPr>
            <a:xfrm>
              <a:off x="3602362" y="2129468"/>
              <a:ext cx="2165211" cy="1739595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Semantic Concepts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TW" sz="3200" dirty="0" smtClean="0"/>
              <a:t>Comprehensively characterize the meaning of the video content,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</a:t>
            </a:r>
            <a:r>
              <a:rPr lang="en-US" altLang="zh-TW" sz="3200" dirty="0" smtClean="0"/>
              <a:t>,</a:t>
            </a:r>
            <a:endParaRPr lang="zh-TW" altLang="en-US" sz="3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3</a:t>
            </a:fld>
            <a:endParaRPr lang="en-US" altLang="zh-TW"/>
          </a:p>
        </p:txBody>
      </p: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428596" y="2932719"/>
            <a:ext cx="8496000" cy="2710859"/>
            <a:chOff x="1623886" y="4014790"/>
            <a:chExt cx="7148986" cy="2281062"/>
          </a:xfrm>
        </p:grpSpPr>
        <p:grpSp>
          <p:nvGrpSpPr>
            <p:cNvPr id="8" name="群組 31"/>
            <p:cNvGrpSpPr/>
            <p:nvPr/>
          </p:nvGrpSpPr>
          <p:grpSpPr>
            <a:xfrm>
              <a:off x="1623886" y="4014798"/>
              <a:ext cx="1341120" cy="2281054"/>
              <a:chOff x="1623886" y="4014798"/>
              <a:chExt cx="1341120" cy="2281054"/>
            </a:xfrm>
          </p:grpSpPr>
          <p:pic>
            <p:nvPicPr>
              <p:cNvPr id="25" name="Picture 2" descr="\\fortune\CML-G\trecvid2005\trecvid2005\master.shot.reference\devel\TRECVID2005_150\shot150_30_RKF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23886" y="4014798"/>
                <a:ext cx="1341120" cy="9144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\\fortune\CML-G\trecvid2005\trecvid2005\master.shot.reference\devel\TRECVID2005_164\shot164_5_NRKF_1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3886" y="4988494"/>
                <a:ext cx="1341120" cy="914400"/>
              </a:xfrm>
              <a:prstGeom prst="rect">
                <a:avLst/>
              </a:prstGeom>
              <a:noFill/>
            </p:spPr>
          </p:pic>
          <p:sp>
            <p:nvSpPr>
              <p:cNvPr id="27" name="文字方塊 26"/>
              <p:cNvSpPr txBox="1"/>
              <p:nvPr/>
            </p:nvSpPr>
            <p:spPr>
              <a:xfrm>
                <a:off x="1664446" y="5926520"/>
                <a:ext cx="12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0033CC"/>
                    </a:solidFill>
                    <a:latin typeface="+mn-lt"/>
                  </a:rPr>
                  <a:t>Airplane</a:t>
                </a:r>
                <a:endParaRPr lang="zh-TW" altLang="en-US" b="1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9" name="群組 32"/>
            <p:cNvGrpSpPr/>
            <p:nvPr/>
          </p:nvGrpSpPr>
          <p:grpSpPr>
            <a:xfrm>
              <a:off x="3075853" y="4014798"/>
              <a:ext cx="1341120" cy="2281054"/>
              <a:chOff x="2896555" y="4014798"/>
              <a:chExt cx="1341120" cy="2281054"/>
            </a:xfrm>
          </p:grpSpPr>
          <p:pic>
            <p:nvPicPr>
              <p:cNvPr id="22" name="Picture 4" descr="\\fortune\CML-G\trecvid2005\trecvid2005\master.shot.reference\devel\TRECVID2005_143\shot143_294_NRKF_1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96555" y="4014798"/>
                <a:ext cx="1341120" cy="914400"/>
              </a:xfrm>
              <a:prstGeom prst="rect">
                <a:avLst/>
              </a:prstGeom>
              <a:noFill/>
            </p:spPr>
          </p:pic>
          <p:pic>
            <p:nvPicPr>
              <p:cNvPr id="23" name="Picture 5" descr="\\fortune\CML-G\trecvid2005\trecvid2005\master.shot.reference\devel\TRECVID2005_221\shot221_243_RKF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896555" y="4988494"/>
                <a:ext cx="1341120" cy="914400"/>
              </a:xfrm>
              <a:prstGeom prst="rect">
                <a:avLst/>
              </a:prstGeom>
              <a:noFill/>
            </p:spPr>
          </p:pic>
          <p:sp>
            <p:nvSpPr>
              <p:cNvPr id="24" name="文字方塊 23"/>
              <p:cNvSpPr txBox="1"/>
              <p:nvPr/>
            </p:nvSpPr>
            <p:spPr>
              <a:xfrm>
                <a:off x="2937115" y="5926520"/>
                <a:ext cx="12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0033CC"/>
                    </a:solidFill>
                    <a:latin typeface="+mn-lt"/>
                  </a:rPr>
                  <a:t>Sports</a:t>
                </a:r>
                <a:endParaRPr lang="zh-TW" altLang="en-US" b="1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10" name="群組 33"/>
            <p:cNvGrpSpPr/>
            <p:nvPr/>
          </p:nvGrpSpPr>
          <p:grpSpPr>
            <a:xfrm>
              <a:off x="4527820" y="4014798"/>
              <a:ext cx="1341120" cy="2281054"/>
              <a:chOff x="4259224" y="4014798"/>
              <a:chExt cx="1341120" cy="2281054"/>
            </a:xfrm>
          </p:grpSpPr>
          <p:pic>
            <p:nvPicPr>
              <p:cNvPr id="19" name="Picture 9" descr="\\fortune\CML-G\trecvid2005\trecvid2005\master.shot.reference\devel\TRECVID2005_155\shot155_152_RKF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59224" y="4014798"/>
                <a:ext cx="1341120" cy="914400"/>
              </a:xfrm>
              <a:prstGeom prst="rect">
                <a:avLst/>
              </a:prstGeom>
              <a:noFill/>
            </p:spPr>
          </p:pic>
          <p:pic>
            <p:nvPicPr>
              <p:cNvPr id="20" name="Picture 10" descr="\\fortune\CML-G\trecvid2005\trecvid2005\master.shot.reference\devel\TRECVID2005_263\shot263_533_NRKF_1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259224" y="4988494"/>
                <a:ext cx="1341120" cy="914400"/>
              </a:xfrm>
              <a:prstGeom prst="rect">
                <a:avLst/>
              </a:prstGeom>
              <a:noFill/>
            </p:spPr>
          </p:pic>
          <p:sp>
            <p:nvSpPr>
              <p:cNvPr id="21" name="文字方塊 20"/>
              <p:cNvSpPr txBox="1"/>
              <p:nvPr/>
            </p:nvSpPr>
            <p:spPr>
              <a:xfrm>
                <a:off x="4299784" y="5926520"/>
                <a:ext cx="12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0033CC"/>
                    </a:solidFill>
                    <a:latin typeface="+mn-lt"/>
                  </a:rPr>
                  <a:t>Crowd</a:t>
                </a:r>
                <a:endParaRPr lang="zh-TW" altLang="en-US" b="1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11" name="群組 35"/>
            <p:cNvGrpSpPr/>
            <p:nvPr/>
          </p:nvGrpSpPr>
          <p:grpSpPr>
            <a:xfrm>
              <a:off x="7431752" y="4014798"/>
              <a:ext cx="1341120" cy="2281054"/>
              <a:chOff x="7431752" y="4014798"/>
              <a:chExt cx="1341120" cy="2281054"/>
            </a:xfrm>
          </p:grpSpPr>
          <p:pic>
            <p:nvPicPr>
              <p:cNvPr id="16" name="Picture 11" descr="\\fortune\CML-G\trecvid2005\trecvid2005\master.shot.reference\devel\TRECVID2005_142\shot142_131_RKF.jp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431752" y="4014798"/>
                <a:ext cx="1341120" cy="914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\\fortune\CML-G\trecvid2005\trecvid2005\master.shot.reference\devel\TRECVID2005_142\shot142_189_NRKF_1.jp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431752" y="4988494"/>
                <a:ext cx="1341120" cy="914400"/>
              </a:xfrm>
              <a:prstGeom prst="rect">
                <a:avLst/>
              </a:prstGeom>
              <a:noFill/>
            </p:spPr>
          </p:pic>
          <p:sp>
            <p:nvSpPr>
              <p:cNvPr id="18" name="文字方塊 17"/>
              <p:cNvSpPr txBox="1"/>
              <p:nvPr/>
            </p:nvSpPr>
            <p:spPr>
              <a:xfrm>
                <a:off x="7472312" y="5926520"/>
                <a:ext cx="12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0033CC"/>
                    </a:solidFill>
                    <a:latin typeface="+mn-lt"/>
                  </a:rPr>
                  <a:t>Building</a:t>
                </a:r>
                <a:endParaRPr lang="zh-TW" altLang="en-US" b="1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12" name="群組 34"/>
            <p:cNvGrpSpPr/>
            <p:nvPr/>
          </p:nvGrpSpPr>
          <p:grpSpPr>
            <a:xfrm>
              <a:off x="5979787" y="4014790"/>
              <a:ext cx="1341120" cy="2281062"/>
              <a:chOff x="5801893" y="4014790"/>
              <a:chExt cx="1341120" cy="2281062"/>
            </a:xfrm>
          </p:grpSpPr>
          <p:pic>
            <p:nvPicPr>
              <p:cNvPr id="13" name="Picture 6" descr="\\fortune\CML-G\trecvid2005\trecvid2005\master.shot.reference\devel\TRECVID2005_164\shot164_513_RKF.jp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801893" y="5000636"/>
                <a:ext cx="1341120" cy="914400"/>
              </a:xfrm>
              <a:prstGeom prst="rect">
                <a:avLst/>
              </a:prstGeom>
              <a:noFill/>
            </p:spPr>
          </p:pic>
          <p:pic>
            <p:nvPicPr>
              <p:cNvPr id="14" name="Picture 8" descr="\\fortune\CML-G\trecvid2005\trecvid2005\master.shot.reference\devel\TRECVID2005_240\shot240_270_RKF.jp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5801893" y="4014790"/>
                <a:ext cx="1341120" cy="914400"/>
              </a:xfrm>
              <a:prstGeom prst="rect">
                <a:avLst/>
              </a:prstGeom>
              <a:noFill/>
            </p:spPr>
          </p:pic>
          <p:sp>
            <p:nvSpPr>
              <p:cNvPr id="15" name="文字方塊 14"/>
              <p:cNvSpPr txBox="1"/>
              <p:nvPr/>
            </p:nvSpPr>
            <p:spPr>
              <a:xfrm>
                <a:off x="5842453" y="5926520"/>
                <a:ext cx="12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 smtClean="0">
                    <a:solidFill>
                      <a:srgbClr val="0033CC"/>
                    </a:solidFill>
                    <a:latin typeface="+mn-lt"/>
                  </a:rPr>
                  <a:t>Mountain</a:t>
                </a:r>
                <a:endParaRPr lang="zh-TW" altLang="en-US" b="1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Toy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high-order relationship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lvl="2"/>
            <a:endParaRPr lang="en-US" altLang="zh-TW" b="1" dirty="0" smtClean="0">
              <a:solidFill>
                <a:srgbClr val="0000FF"/>
              </a:solidFill>
            </a:endParaRPr>
          </a:p>
          <a:p>
            <a:pPr lvl="2"/>
            <a:endParaRPr lang="en-US" altLang="zh-TW" b="1" dirty="0" smtClean="0">
              <a:solidFill>
                <a:srgbClr val="0000FF"/>
              </a:solidFill>
            </a:endParaRPr>
          </a:p>
          <a:p>
            <a:pPr lvl="2"/>
            <a:endParaRPr lang="en-US" altLang="zh-TW" b="1" dirty="0" smtClean="0">
              <a:solidFill>
                <a:srgbClr val="0000FF"/>
              </a:solidFill>
            </a:endParaRPr>
          </a:p>
          <a:p>
            <a:pPr lvl="1"/>
            <a:r>
              <a:rPr lang="en-US" altLang="zh-TW" b="1" dirty="0" smtClean="0">
                <a:solidFill>
                  <a:srgbClr val="0000FF"/>
                </a:solidFill>
              </a:rPr>
              <a:t>Independence assumption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4454" y="3760955"/>
            <a:ext cx="4736306" cy="8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b="51177"/>
          <a:stretch>
            <a:fillRect/>
          </a:stretch>
        </p:blipFill>
        <p:spPr bwMode="auto">
          <a:xfrm>
            <a:off x="1278000" y="1944009"/>
            <a:ext cx="7492365" cy="127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t="51202"/>
          <a:stretch>
            <a:fillRect/>
          </a:stretch>
        </p:blipFill>
        <p:spPr bwMode="auto">
          <a:xfrm>
            <a:off x="1278000" y="4730748"/>
            <a:ext cx="7492365" cy="1270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群組 15"/>
          <p:cNvGrpSpPr/>
          <p:nvPr/>
        </p:nvGrpSpPr>
        <p:grpSpPr>
          <a:xfrm>
            <a:off x="1214414" y="2357430"/>
            <a:ext cx="3415376" cy="1857388"/>
            <a:chOff x="1228062" y="2357430"/>
            <a:chExt cx="3415376" cy="1857388"/>
          </a:xfrm>
        </p:grpSpPr>
        <p:sp>
          <p:nvSpPr>
            <p:cNvPr id="10" name="矩形 9"/>
            <p:cNvSpPr/>
            <p:nvPr/>
          </p:nvSpPr>
          <p:spPr>
            <a:xfrm>
              <a:off x="2813346" y="2357430"/>
              <a:ext cx="1830092" cy="428628"/>
            </a:xfrm>
            <a:prstGeom prst="rect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228062" y="3714752"/>
              <a:ext cx="2058054" cy="500066"/>
            </a:xfrm>
            <a:prstGeom prst="rect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單箭頭接點 11"/>
            <p:cNvCxnSpPr>
              <a:stCxn id="10" idx="1"/>
              <a:endCxn id="11" idx="0"/>
            </p:cNvCxnSpPr>
            <p:nvPr/>
          </p:nvCxnSpPr>
          <p:spPr>
            <a:xfrm rot="10800000" flipV="1">
              <a:off x="2257090" y="2571744"/>
              <a:ext cx="556257" cy="1143008"/>
            </a:xfrm>
            <a:prstGeom prst="straightConnector1">
              <a:avLst/>
            </a:prstGeom>
            <a:ln w="28575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Example from Real Data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Concept lexicon: </a:t>
            </a:r>
            <a:r>
              <a:rPr lang="en-US" altLang="zh-TW" b="1" i="1" dirty="0" smtClean="0">
                <a:solidFill>
                  <a:srgbClr val="0033CC"/>
                </a:solidFill>
              </a:rPr>
              <a:t>Columbia374</a:t>
            </a:r>
          </a:p>
          <a:p>
            <a:r>
              <a:rPr lang="en-US" altLang="zh-TW" dirty="0" smtClean="0"/>
              <a:t>Annotation data: </a:t>
            </a:r>
            <a:r>
              <a:rPr lang="en-US" altLang="zh-TW" b="1" i="1" dirty="0" err="1" smtClean="0">
                <a:solidFill>
                  <a:srgbClr val="0033CC"/>
                </a:solidFill>
              </a:rPr>
              <a:t>TRECVid</a:t>
            </a:r>
            <a:r>
              <a:rPr lang="en-US" altLang="zh-TW" b="1" i="1" dirty="0" smtClean="0">
                <a:solidFill>
                  <a:srgbClr val="0033CC"/>
                </a:solidFill>
              </a:rPr>
              <a:t> 2005 </a:t>
            </a:r>
            <a:r>
              <a:rPr lang="en-US" altLang="zh-TW" b="1" i="1" dirty="0" err="1" smtClean="0">
                <a:solidFill>
                  <a:srgbClr val="0033CC"/>
                </a:solidFill>
              </a:rPr>
              <a:t>devel</a:t>
            </a:r>
            <a:r>
              <a:rPr lang="en-US" altLang="zh-TW" b="1" i="1" dirty="0" smtClean="0">
                <a:solidFill>
                  <a:srgbClr val="0033CC"/>
                </a:solidFill>
              </a:rPr>
              <a:t>. set</a:t>
            </a:r>
          </a:p>
          <a:p>
            <a:r>
              <a:rPr lang="en-US" altLang="zh-TW" dirty="0" smtClean="0"/>
              <a:t>The discovered contextual relationship of concept </a:t>
            </a:r>
            <a:r>
              <a:rPr lang="en-US" altLang="zh-TW" b="1" i="1" dirty="0" smtClean="0">
                <a:solidFill>
                  <a:srgbClr val="0033CC"/>
                </a:solidFill>
              </a:rPr>
              <a:t>Mountain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31</a:t>
            </a:fld>
            <a:endParaRPr lang="en-US" altLang="zh-TW"/>
          </a:p>
        </p:txBody>
      </p:sp>
      <p:sp>
        <p:nvSpPr>
          <p:cNvPr id="134" name="文字方塊 133"/>
          <p:cNvSpPr txBox="1"/>
          <p:nvPr/>
        </p:nvSpPr>
        <p:spPr>
          <a:xfrm>
            <a:off x="1099447" y="3558321"/>
            <a:ext cx="2901049" cy="25853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H: hill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military_personnel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S: sky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G: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L: landscape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V: valleys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commercial_advertisement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R: river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F: forest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rocky_ground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W: waterways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T: trees</a:t>
            </a:r>
          </a:p>
        </p:txBody>
      </p:sp>
      <p:grpSp>
        <p:nvGrpSpPr>
          <p:cNvPr id="253" name="群組 252"/>
          <p:cNvGrpSpPr/>
          <p:nvPr/>
        </p:nvGrpSpPr>
        <p:grpSpPr>
          <a:xfrm>
            <a:off x="3143240" y="3080563"/>
            <a:ext cx="5929354" cy="3063082"/>
            <a:chOff x="3143240" y="3080563"/>
            <a:chExt cx="5929354" cy="3063082"/>
          </a:xfrm>
        </p:grpSpPr>
        <p:sp>
          <p:nvSpPr>
            <p:cNvPr id="135" name="橢圓 134"/>
            <p:cNvSpPr/>
            <p:nvPr/>
          </p:nvSpPr>
          <p:spPr>
            <a:xfrm>
              <a:off x="5093098" y="3297579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6" name="直線單箭頭接點 135"/>
            <p:cNvCxnSpPr>
              <a:stCxn id="135" idx="4"/>
              <a:endCxn id="138" idx="7"/>
            </p:cNvCxnSpPr>
            <p:nvPr/>
          </p:nvCxnSpPr>
          <p:spPr>
            <a:xfrm rot="5400000">
              <a:off x="4316813" y="2852338"/>
              <a:ext cx="300648" cy="138809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37" name="直線單箭頭接點 136"/>
            <p:cNvCxnSpPr>
              <a:stCxn id="135" idx="4"/>
              <a:endCxn id="139" idx="1"/>
            </p:cNvCxnSpPr>
            <p:nvPr/>
          </p:nvCxnSpPr>
          <p:spPr>
            <a:xfrm rot="16200000" flipH="1">
              <a:off x="5724148" y="2833103"/>
              <a:ext cx="262177" cy="138809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38" name="橢圓 137"/>
            <p:cNvSpPr/>
            <p:nvPr/>
          </p:nvSpPr>
          <p:spPr>
            <a:xfrm>
              <a:off x="3656854" y="3682289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9" name="橢圓 138"/>
            <p:cNvSpPr/>
            <p:nvPr/>
          </p:nvSpPr>
          <p:spPr>
            <a:xfrm>
              <a:off x="6529344" y="3643818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0" name="文字方塊 139"/>
            <p:cNvSpPr txBox="1"/>
            <p:nvPr/>
          </p:nvSpPr>
          <p:spPr>
            <a:xfrm>
              <a:off x="3413822" y="3550032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41" name="直線單箭頭接點 140"/>
            <p:cNvCxnSpPr>
              <a:stCxn id="138" idx="4"/>
              <a:endCxn id="156" idx="0"/>
            </p:cNvCxnSpPr>
            <p:nvPr/>
          </p:nvCxnSpPr>
          <p:spPr>
            <a:xfrm rot="5400000">
              <a:off x="3479154" y="3744268"/>
              <a:ext cx="209283" cy="28229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42" name="直線單箭頭接點 141"/>
            <p:cNvCxnSpPr>
              <a:stCxn id="138" idx="4"/>
              <a:endCxn id="155" idx="0"/>
            </p:cNvCxnSpPr>
            <p:nvPr/>
          </p:nvCxnSpPr>
          <p:spPr>
            <a:xfrm rot="16200000" flipH="1">
              <a:off x="3754163" y="3751553"/>
              <a:ext cx="209283" cy="26772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43" name="文字方塊 142"/>
            <p:cNvSpPr txBox="1"/>
            <p:nvPr/>
          </p:nvSpPr>
          <p:spPr>
            <a:xfrm>
              <a:off x="3143240" y="3844714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" name="文字方塊 143"/>
            <p:cNvSpPr txBox="1"/>
            <p:nvPr/>
          </p:nvSpPr>
          <p:spPr>
            <a:xfrm>
              <a:off x="3907339" y="3844714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45" name="直線單箭頭接點 144"/>
            <p:cNvCxnSpPr>
              <a:stCxn id="139" idx="4"/>
              <a:endCxn id="147" idx="7"/>
            </p:cNvCxnSpPr>
            <p:nvPr/>
          </p:nvCxnSpPr>
          <p:spPr>
            <a:xfrm rot="5400000">
              <a:off x="5886595" y="3293641"/>
              <a:ext cx="262176" cy="11595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46" name="直線單箭頭接點 145"/>
            <p:cNvCxnSpPr>
              <a:stCxn id="139" idx="4"/>
              <a:endCxn id="148" idx="1"/>
            </p:cNvCxnSpPr>
            <p:nvPr/>
          </p:nvCxnSpPr>
          <p:spPr>
            <a:xfrm rot="16200000" flipH="1">
              <a:off x="7042764" y="3296971"/>
              <a:ext cx="262176" cy="115284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47" name="橢圓 146"/>
            <p:cNvSpPr/>
            <p:nvPr/>
          </p:nvSpPr>
          <p:spPr>
            <a:xfrm>
              <a:off x="5321698" y="3990056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8" name="橢圓 147"/>
            <p:cNvSpPr/>
            <p:nvPr/>
          </p:nvSpPr>
          <p:spPr>
            <a:xfrm>
              <a:off x="7730328" y="3990056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9" name="文字方塊 148"/>
            <p:cNvSpPr txBox="1"/>
            <p:nvPr/>
          </p:nvSpPr>
          <p:spPr>
            <a:xfrm>
              <a:off x="5093210" y="3870193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0" name="文字方塊 149"/>
            <p:cNvSpPr txBox="1"/>
            <p:nvPr/>
          </p:nvSpPr>
          <p:spPr>
            <a:xfrm>
              <a:off x="7761419" y="3870193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51" name="直線單箭頭接點 150"/>
            <p:cNvCxnSpPr/>
            <p:nvPr/>
          </p:nvCxnSpPr>
          <p:spPr>
            <a:xfrm rot="5400000">
              <a:off x="3772946" y="4078106"/>
              <a:ext cx="209283" cy="23015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52" name="直線單箭頭接點 151"/>
            <p:cNvCxnSpPr/>
            <p:nvPr/>
          </p:nvCxnSpPr>
          <p:spPr>
            <a:xfrm rot="16200000" flipH="1">
              <a:off x="4012254" y="4068952"/>
              <a:ext cx="223705" cy="26288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53" name="文字方塊 152"/>
            <p:cNvSpPr txBox="1"/>
            <p:nvPr/>
          </p:nvSpPr>
          <p:spPr>
            <a:xfrm>
              <a:off x="3390296" y="4249901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" name="文字方塊 153"/>
            <p:cNvSpPr txBox="1"/>
            <p:nvPr/>
          </p:nvSpPr>
          <p:spPr>
            <a:xfrm>
              <a:off x="4302630" y="4249901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5" name="橢圓 154"/>
            <p:cNvSpPr/>
            <p:nvPr/>
          </p:nvSpPr>
          <p:spPr>
            <a:xfrm>
              <a:off x="3924576" y="3990056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3374560" y="3990056"/>
              <a:ext cx="136176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7" name="橢圓 156"/>
            <p:cNvSpPr/>
            <p:nvPr/>
          </p:nvSpPr>
          <p:spPr>
            <a:xfrm>
              <a:off x="4235225" y="4297824"/>
              <a:ext cx="138779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3693121" y="4297824"/>
              <a:ext cx="138779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59" name="直線單箭頭接點 158"/>
            <p:cNvCxnSpPr>
              <a:stCxn id="147" idx="4"/>
              <a:endCxn id="174" idx="0"/>
            </p:cNvCxnSpPr>
            <p:nvPr/>
          </p:nvCxnSpPr>
          <p:spPr>
            <a:xfrm rot="5400000">
              <a:off x="5142999" y="4051037"/>
              <a:ext cx="209283" cy="28429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60" name="直線單箭頭接點 159"/>
            <p:cNvCxnSpPr>
              <a:stCxn id="147" idx="4"/>
              <a:endCxn id="173" idx="1"/>
            </p:cNvCxnSpPr>
            <p:nvPr/>
          </p:nvCxnSpPr>
          <p:spPr>
            <a:xfrm rot="16200000" flipH="1">
              <a:off x="5421481" y="4056847"/>
              <a:ext cx="223705" cy="28709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61" name="文字方塊 160"/>
            <p:cNvSpPr txBox="1"/>
            <p:nvPr/>
          </p:nvSpPr>
          <p:spPr>
            <a:xfrm>
              <a:off x="4846153" y="4164874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2" name="文字方塊 161"/>
            <p:cNvSpPr txBox="1"/>
            <p:nvPr/>
          </p:nvSpPr>
          <p:spPr>
            <a:xfrm>
              <a:off x="5613804" y="4164874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63" name="直線單箭頭接點 162"/>
            <p:cNvCxnSpPr>
              <a:stCxn id="148" idx="4"/>
              <a:endCxn id="165" idx="7"/>
            </p:cNvCxnSpPr>
            <p:nvPr/>
          </p:nvCxnSpPr>
          <p:spPr>
            <a:xfrm rot="5400000">
              <a:off x="7425526" y="3939357"/>
              <a:ext cx="223705" cy="5220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64" name="直線單箭頭接點 163"/>
            <p:cNvCxnSpPr>
              <a:stCxn id="148" idx="4"/>
              <a:endCxn id="166" idx="1"/>
            </p:cNvCxnSpPr>
            <p:nvPr/>
          </p:nvCxnSpPr>
          <p:spPr>
            <a:xfrm rot="16200000" flipH="1">
              <a:off x="7974221" y="3912738"/>
              <a:ext cx="223705" cy="57531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65" name="橢圓 164"/>
            <p:cNvSpPr/>
            <p:nvPr/>
          </p:nvSpPr>
          <p:spPr>
            <a:xfrm>
              <a:off x="7160108" y="4297824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6" name="橢圓 165"/>
            <p:cNvSpPr/>
            <p:nvPr/>
          </p:nvSpPr>
          <p:spPr>
            <a:xfrm>
              <a:off x="8353788" y="4297824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7" name="文字方塊 166"/>
            <p:cNvSpPr txBox="1"/>
            <p:nvPr/>
          </p:nvSpPr>
          <p:spPr>
            <a:xfrm>
              <a:off x="6947909" y="4164874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8" name="文字方塊 167"/>
            <p:cNvSpPr txBox="1"/>
            <p:nvPr/>
          </p:nvSpPr>
          <p:spPr>
            <a:xfrm>
              <a:off x="8304944" y="4164874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69" name="直線單箭頭接點 168"/>
            <p:cNvCxnSpPr>
              <a:stCxn id="173" idx="4"/>
              <a:endCxn id="183" idx="0"/>
            </p:cNvCxnSpPr>
            <p:nvPr/>
          </p:nvCxnSpPr>
          <p:spPr>
            <a:xfrm rot="5400000">
              <a:off x="5364282" y="4283320"/>
              <a:ext cx="247754" cy="47373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70" name="直線單箭頭接點 169"/>
            <p:cNvCxnSpPr>
              <a:stCxn id="173" idx="4"/>
              <a:endCxn id="182" idx="1"/>
            </p:cNvCxnSpPr>
            <p:nvPr/>
          </p:nvCxnSpPr>
          <p:spPr>
            <a:xfrm rot="16200000" flipH="1">
              <a:off x="5830343" y="4290992"/>
              <a:ext cx="262176" cy="47281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71" name="文字方塊 170"/>
            <p:cNvSpPr txBox="1"/>
            <p:nvPr/>
          </p:nvSpPr>
          <p:spPr>
            <a:xfrm>
              <a:off x="4929190" y="4507748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2" name="文字方塊 171"/>
            <p:cNvSpPr txBox="1"/>
            <p:nvPr/>
          </p:nvSpPr>
          <p:spPr>
            <a:xfrm>
              <a:off x="6215074" y="4507748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3" name="橢圓 172"/>
            <p:cNvSpPr/>
            <p:nvPr/>
          </p:nvSpPr>
          <p:spPr>
            <a:xfrm>
              <a:off x="5656938" y="4297824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5037407" y="4297824"/>
              <a:ext cx="136176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5" name="文字方塊 174"/>
            <p:cNvSpPr txBox="1"/>
            <p:nvPr/>
          </p:nvSpPr>
          <p:spPr>
            <a:xfrm>
              <a:off x="4979143" y="3080563"/>
              <a:ext cx="1664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 whole dataset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76" name="直線單箭頭接點 175"/>
            <p:cNvCxnSpPr/>
            <p:nvPr/>
          </p:nvCxnSpPr>
          <p:spPr>
            <a:xfrm rot="5400000">
              <a:off x="4042021" y="4381469"/>
              <a:ext cx="247754" cy="27743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77" name="直線單箭頭接點 176"/>
            <p:cNvCxnSpPr/>
            <p:nvPr/>
          </p:nvCxnSpPr>
          <p:spPr>
            <a:xfrm rot="16200000" flipH="1">
              <a:off x="4314374" y="4386551"/>
              <a:ext cx="247754" cy="26727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78" name="文字方塊 177"/>
            <p:cNvSpPr txBox="1"/>
            <p:nvPr/>
          </p:nvSpPr>
          <p:spPr>
            <a:xfrm>
              <a:off x="3660283" y="4606897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9" name="文字方塊 178"/>
            <p:cNvSpPr txBox="1"/>
            <p:nvPr/>
          </p:nvSpPr>
          <p:spPr>
            <a:xfrm>
              <a:off x="4549686" y="4606897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3959093" y="4644063"/>
              <a:ext cx="136176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4503799" y="4644063"/>
              <a:ext cx="136176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2" name="橢圓 181"/>
            <p:cNvSpPr/>
            <p:nvPr/>
          </p:nvSpPr>
          <p:spPr>
            <a:xfrm>
              <a:off x="6177893" y="4644063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3" name="橢圓 182"/>
            <p:cNvSpPr/>
            <p:nvPr/>
          </p:nvSpPr>
          <p:spPr>
            <a:xfrm>
              <a:off x="5183204" y="4644063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84" name="直線單箭頭接點 183"/>
            <p:cNvCxnSpPr>
              <a:stCxn id="183" idx="4"/>
              <a:endCxn id="194" idx="0"/>
            </p:cNvCxnSpPr>
            <p:nvPr/>
          </p:nvCxnSpPr>
          <p:spPr>
            <a:xfrm rot="5400000">
              <a:off x="5006133" y="4745142"/>
              <a:ext cx="247754" cy="24256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85" name="直線單箭頭接點 184"/>
            <p:cNvCxnSpPr>
              <a:stCxn id="183" idx="4"/>
              <a:endCxn id="195" idx="0"/>
            </p:cNvCxnSpPr>
            <p:nvPr/>
          </p:nvCxnSpPr>
          <p:spPr>
            <a:xfrm rot="16200000" flipH="1">
              <a:off x="5233803" y="4760036"/>
              <a:ext cx="247754" cy="2127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86" name="文字方塊 185"/>
            <p:cNvSpPr txBox="1"/>
            <p:nvPr/>
          </p:nvSpPr>
          <p:spPr>
            <a:xfrm>
              <a:off x="4747331" y="4864744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7" name="文字方塊 186"/>
            <p:cNvSpPr txBox="1"/>
            <p:nvPr/>
          </p:nvSpPr>
          <p:spPr>
            <a:xfrm>
              <a:off x="5366748" y="4864744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88" name="直線單箭頭接點 187"/>
            <p:cNvCxnSpPr>
              <a:stCxn id="194" idx="4"/>
              <a:endCxn id="192" idx="0"/>
            </p:cNvCxnSpPr>
            <p:nvPr/>
          </p:nvCxnSpPr>
          <p:spPr>
            <a:xfrm rot="5400000">
              <a:off x="4765730" y="5148795"/>
              <a:ext cx="303006" cy="18298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89" name="直線單箭頭接點 188"/>
            <p:cNvCxnSpPr>
              <a:stCxn id="194" idx="4"/>
              <a:endCxn id="193" idx="0"/>
            </p:cNvCxnSpPr>
            <p:nvPr/>
          </p:nvCxnSpPr>
          <p:spPr>
            <a:xfrm rot="16200000" flipH="1">
              <a:off x="4963613" y="5133901"/>
              <a:ext cx="303006" cy="21277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90" name="文字方塊 189"/>
            <p:cNvSpPr txBox="1"/>
            <p:nvPr/>
          </p:nvSpPr>
          <p:spPr>
            <a:xfrm>
              <a:off x="4550587" y="5244452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1" name="文字方塊 190"/>
            <p:cNvSpPr txBox="1"/>
            <p:nvPr/>
          </p:nvSpPr>
          <p:spPr>
            <a:xfrm>
              <a:off x="5142622" y="5244452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4757649" y="5391793"/>
              <a:ext cx="136176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3" name="矩形 192"/>
            <p:cNvSpPr/>
            <p:nvPr/>
          </p:nvSpPr>
          <p:spPr>
            <a:xfrm>
              <a:off x="5153416" y="5391793"/>
              <a:ext cx="136176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4" name="橢圓 193"/>
            <p:cNvSpPr/>
            <p:nvPr/>
          </p:nvSpPr>
          <p:spPr>
            <a:xfrm>
              <a:off x="4940640" y="4990302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5" name="矩形 194"/>
            <p:cNvSpPr/>
            <p:nvPr/>
          </p:nvSpPr>
          <p:spPr>
            <a:xfrm>
              <a:off x="5395980" y="4990302"/>
              <a:ext cx="136176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96" name="直線單箭頭接點 195"/>
            <p:cNvCxnSpPr>
              <a:stCxn id="182" idx="4"/>
              <a:endCxn id="198" idx="0"/>
            </p:cNvCxnSpPr>
            <p:nvPr/>
          </p:nvCxnSpPr>
          <p:spPr>
            <a:xfrm rot="5400000">
              <a:off x="5950819" y="4695139"/>
              <a:ext cx="247754" cy="34257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97" name="直線單箭頭接點 196"/>
            <p:cNvCxnSpPr>
              <a:stCxn id="182" idx="4"/>
              <a:endCxn id="199" idx="0"/>
            </p:cNvCxnSpPr>
            <p:nvPr/>
          </p:nvCxnSpPr>
          <p:spPr>
            <a:xfrm rot="16200000" flipH="1">
              <a:off x="6281688" y="4706842"/>
              <a:ext cx="247754" cy="31916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98" name="橢圓 197"/>
            <p:cNvSpPr/>
            <p:nvPr/>
          </p:nvSpPr>
          <p:spPr>
            <a:xfrm>
              <a:off x="5835322" y="4990302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9" name="橢圓 198"/>
            <p:cNvSpPr/>
            <p:nvPr/>
          </p:nvSpPr>
          <p:spPr>
            <a:xfrm>
              <a:off x="6497059" y="4990302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0" name="文字方塊 199"/>
            <p:cNvSpPr txBox="1"/>
            <p:nvPr/>
          </p:nvSpPr>
          <p:spPr>
            <a:xfrm>
              <a:off x="5628225" y="4876100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1" name="文字方塊 200"/>
            <p:cNvSpPr txBox="1"/>
            <p:nvPr/>
          </p:nvSpPr>
          <p:spPr>
            <a:xfrm>
              <a:off x="6503208" y="4876100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02" name="直線單箭頭接點 201"/>
            <p:cNvCxnSpPr>
              <a:stCxn id="198" idx="4"/>
              <a:endCxn id="206" idx="0"/>
            </p:cNvCxnSpPr>
            <p:nvPr/>
          </p:nvCxnSpPr>
          <p:spPr>
            <a:xfrm rot="5400000">
              <a:off x="5641148" y="5129531"/>
              <a:ext cx="303006" cy="2215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03" name="直線單箭頭接點 202"/>
            <p:cNvCxnSpPr>
              <a:stCxn id="198" idx="4"/>
              <a:endCxn id="207" idx="0"/>
            </p:cNvCxnSpPr>
            <p:nvPr/>
          </p:nvCxnSpPr>
          <p:spPr>
            <a:xfrm rot="16200000" flipH="1">
              <a:off x="5869528" y="5122668"/>
              <a:ext cx="303006" cy="23524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04" name="文字方塊 203"/>
            <p:cNvSpPr txBox="1"/>
            <p:nvPr/>
          </p:nvSpPr>
          <p:spPr>
            <a:xfrm>
              <a:off x="5416159" y="5244452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5" name="文字方塊 204"/>
            <p:cNvSpPr txBox="1"/>
            <p:nvPr/>
          </p:nvSpPr>
          <p:spPr>
            <a:xfrm>
              <a:off x="5784968" y="5244452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6" name="矩形 205"/>
            <p:cNvSpPr/>
            <p:nvPr/>
          </p:nvSpPr>
          <p:spPr>
            <a:xfrm>
              <a:off x="5613804" y="5391793"/>
              <a:ext cx="136176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7" name="矩形 206"/>
            <p:cNvSpPr/>
            <p:nvPr/>
          </p:nvSpPr>
          <p:spPr>
            <a:xfrm>
              <a:off x="6070564" y="5391793"/>
              <a:ext cx="136176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08" name="直線單箭頭接點 207"/>
            <p:cNvCxnSpPr>
              <a:stCxn id="199" idx="4"/>
              <a:endCxn id="212" idx="0"/>
            </p:cNvCxnSpPr>
            <p:nvPr/>
          </p:nvCxnSpPr>
          <p:spPr>
            <a:xfrm rot="5400000">
              <a:off x="6317896" y="5144541"/>
              <a:ext cx="303006" cy="19149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09" name="直線單箭頭接點 208"/>
            <p:cNvCxnSpPr>
              <a:stCxn id="199" idx="4"/>
              <a:endCxn id="213" idx="0"/>
            </p:cNvCxnSpPr>
            <p:nvPr/>
          </p:nvCxnSpPr>
          <p:spPr>
            <a:xfrm rot="16200000" flipH="1">
              <a:off x="6521569" y="5132364"/>
              <a:ext cx="303006" cy="21585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10" name="文字方塊 209"/>
            <p:cNvSpPr txBox="1"/>
            <p:nvPr/>
          </p:nvSpPr>
          <p:spPr>
            <a:xfrm>
              <a:off x="6107917" y="5233096"/>
              <a:ext cx="372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W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2" name="矩形 211"/>
            <p:cNvSpPr/>
            <p:nvPr/>
          </p:nvSpPr>
          <p:spPr>
            <a:xfrm>
              <a:off x="6305562" y="5391793"/>
              <a:ext cx="136176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3" name="橢圓 212"/>
            <p:cNvSpPr/>
            <p:nvPr/>
          </p:nvSpPr>
          <p:spPr>
            <a:xfrm>
              <a:off x="6712910" y="5391793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4" name="文字方塊 213"/>
            <p:cNvSpPr txBox="1"/>
            <p:nvPr/>
          </p:nvSpPr>
          <p:spPr>
            <a:xfrm>
              <a:off x="6305562" y="5649640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5" name="文字方塊 214"/>
            <p:cNvSpPr txBox="1"/>
            <p:nvPr/>
          </p:nvSpPr>
          <p:spPr>
            <a:xfrm>
              <a:off x="6985722" y="5649640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6526847" y="5793431"/>
              <a:ext cx="136176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17" name="直線單箭頭接點 216"/>
            <p:cNvCxnSpPr>
              <a:stCxn id="213" idx="4"/>
              <a:endCxn id="216" idx="0"/>
            </p:cNvCxnSpPr>
            <p:nvPr/>
          </p:nvCxnSpPr>
          <p:spPr>
            <a:xfrm rot="5400000">
              <a:off x="6536391" y="5548823"/>
              <a:ext cx="303153" cy="18606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18" name="直線單箭頭接點 217"/>
            <p:cNvCxnSpPr>
              <a:stCxn id="213" idx="4"/>
              <a:endCxn id="219" idx="0"/>
            </p:cNvCxnSpPr>
            <p:nvPr/>
          </p:nvCxnSpPr>
          <p:spPr>
            <a:xfrm rot="16200000" flipH="1">
              <a:off x="6752951" y="5518326"/>
              <a:ext cx="303153" cy="24705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19" name="橢圓 218"/>
            <p:cNvSpPr/>
            <p:nvPr/>
          </p:nvSpPr>
          <p:spPr>
            <a:xfrm>
              <a:off x="6959966" y="5793431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20" name="直線單箭頭接點 219"/>
            <p:cNvCxnSpPr>
              <a:stCxn id="219" idx="4"/>
            </p:cNvCxnSpPr>
            <p:nvPr/>
          </p:nvCxnSpPr>
          <p:spPr>
            <a:xfrm rot="16200000" flipH="1">
              <a:off x="7017925" y="5902046"/>
              <a:ext cx="236583" cy="21632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21" name="直線單箭頭接點 220"/>
            <p:cNvCxnSpPr>
              <a:stCxn id="219" idx="4"/>
            </p:cNvCxnSpPr>
            <p:nvPr/>
          </p:nvCxnSpPr>
          <p:spPr>
            <a:xfrm rot="5400000">
              <a:off x="6812706" y="5928296"/>
              <a:ext cx="251729" cy="17896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22" name="直線單箭頭接點 221"/>
            <p:cNvCxnSpPr>
              <a:stCxn id="165" idx="4"/>
              <a:endCxn id="227" idx="0"/>
            </p:cNvCxnSpPr>
            <p:nvPr/>
          </p:nvCxnSpPr>
          <p:spPr>
            <a:xfrm rot="5400000">
              <a:off x="6971333" y="4387201"/>
              <a:ext cx="247754" cy="26597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23" name="直線單箭頭接點 222"/>
            <p:cNvCxnSpPr>
              <a:stCxn id="165" idx="4"/>
              <a:endCxn id="224" idx="0"/>
            </p:cNvCxnSpPr>
            <p:nvPr/>
          </p:nvCxnSpPr>
          <p:spPr>
            <a:xfrm rot="16200000" flipH="1">
              <a:off x="7249007" y="4375497"/>
              <a:ext cx="247754" cy="28937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24" name="橢圓 223"/>
            <p:cNvSpPr/>
            <p:nvPr/>
          </p:nvSpPr>
          <p:spPr>
            <a:xfrm>
              <a:off x="7449484" y="4644063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5" name="文字方塊 224"/>
            <p:cNvSpPr txBox="1"/>
            <p:nvPr/>
          </p:nvSpPr>
          <p:spPr>
            <a:xfrm>
              <a:off x="6700853" y="4496391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6" name="文字方塊 225"/>
            <p:cNvSpPr txBox="1"/>
            <p:nvPr/>
          </p:nvSpPr>
          <p:spPr>
            <a:xfrm>
              <a:off x="7415541" y="4496391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7" name="矩形 226"/>
            <p:cNvSpPr/>
            <p:nvPr/>
          </p:nvSpPr>
          <p:spPr>
            <a:xfrm>
              <a:off x="6894136" y="4644063"/>
              <a:ext cx="136176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28" name="直線單箭頭接點 227"/>
            <p:cNvCxnSpPr>
              <a:stCxn id="224" idx="4"/>
              <a:endCxn id="233" idx="7"/>
            </p:cNvCxnSpPr>
            <p:nvPr/>
          </p:nvCxnSpPr>
          <p:spPr>
            <a:xfrm rot="5400000">
              <a:off x="7283298" y="4770449"/>
              <a:ext cx="262177" cy="20637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29" name="直線單箭頭接點 228"/>
            <p:cNvCxnSpPr>
              <a:stCxn id="224" idx="4"/>
              <a:endCxn id="230" idx="1"/>
            </p:cNvCxnSpPr>
            <p:nvPr/>
          </p:nvCxnSpPr>
          <p:spPr>
            <a:xfrm rot="16200000" flipH="1">
              <a:off x="7507101" y="4753019"/>
              <a:ext cx="262177" cy="24123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30" name="橢圓 229"/>
            <p:cNvSpPr/>
            <p:nvPr/>
          </p:nvSpPr>
          <p:spPr>
            <a:xfrm>
              <a:off x="7738863" y="4990302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31" name="文字方塊 230"/>
            <p:cNvSpPr txBox="1"/>
            <p:nvPr/>
          </p:nvSpPr>
          <p:spPr>
            <a:xfrm>
              <a:off x="7020250" y="4864744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32" name="文字方塊 231"/>
            <p:cNvSpPr txBox="1"/>
            <p:nvPr/>
          </p:nvSpPr>
          <p:spPr>
            <a:xfrm>
              <a:off x="7662597" y="4864744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33" name="橢圓 232"/>
            <p:cNvSpPr/>
            <p:nvPr/>
          </p:nvSpPr>
          <p:spPr>
            <a:xfrm>
              <a:off x="7194966" y="4990302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34" name="直線單箭頭接點 233"/>
            <p:cNvCxnSpPr>
              <a:stCxn id="233" idx="4"/>
            </p:cNvCxnSpPr>
            <p:nvPr/>
          </p:nvCxnSpPr>
          <p:spPr>
            <a:xfrm rot="5400000">
              <a:off x="7028095" y="5156834"/>
              <a:ext cx="303006" cy="16691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35" name="直線單箭頭接點 234"/>
            <p:cNvCxnSpPr>
              <a:stCxn id="233" idx="4"/>
            </p:cNvCxnSpPr>
            <p:nvPr/>
          </p:nvCxnSpPr>
          <p:spPr>
            <a:xfrm rot="16200000" flipH="1">
              <a:off x="7201035" y="5150806"/>
              <a:ext cx="303008" cy="17896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36" name="直線單箭頭接點 235"/>
            <p:cNvCxnSpPr>
              <a:stCxn id="230" idx="4"/>
            </p:cNvCxnSpPr>
            <p:nvPr/>
          </p:nvCxnSpPr>
          <p:spPr>
            <a:xfrm rot="5400000">
              <a:off x="7571806" y="5156647"/>
              <a:ext cx="303008" cy="16728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37" name="直線單箭頭接點 236"/>
            <p:cNvCxnSpPr>
              <a:stCxn id="230" idx="4"/>
            </p:cNvCxnSpPr>
            <p:nvPr/>
          </p:nvCxnSpPr>
          <p:spPr>
            <a:xfrm rot="16200000" flipH="1">
              <a:off x="7769452" y="5126287"/>
              <a:ext cx="303008" cy="22800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38" name="直線單箭頭接點 237"/>
            <p:cNvCxnSpPr>
              <a:stCxn id="166" idx="4"/>
              <a:endCxn id="243" idx="0"/>
            </p:cNvCxnSpPr>
            <p:nvPr/>
          </p:nvCxnSpPr>
          <p:spPr>
            <a:xfrm rot="5400000">
              <a:off x="8190203" y="4420297"/>
              <a:ext cx="255663" cy="20768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39" name="直線單箭頭接點 238"/>
            <p:cNvCxnSpPr>
              <a:stCxn id="166" idx="4"/>
              <a:endCxn id="242" idx="0"/>
            </p:cNvCxnSpPr>
            <p:nvPr/>
          </p:nvCxnSpPr>
          <p:spPr>
            <a:xfrm rot="16200000" flipH="1">
              <a:off x="8457173" y="4361012"/>
              <a:ext cx="275804" cy="34639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40" name="文字方塊 239"/>
            <p:cNvSpPr txBox="1"/>
            <p:nvPr/>
          </p:nvSpPr>
          <p:spPr>
            <a:xfrm>
              <a:off x="7886723" y="4570062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+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1" name="文字方塊 240"/>
            <p:cNvSpPr txBox="1"/>
            <p:nvPr/>
          </p:nvSpPr>
          <p:spPr>
            <a:xfrm>
              <a:off x="8700234" y="4556956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2" name="橢圓 241"/>
            <p:cNvSpPr/>
            <p:nvPr/>
          </p:nvSpPr>
          <p:spPr>
            <a:xfrm>
              <a:off x="8700185" y="4672113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3" name="橢圓 242"/>
            <p:cNvSpPr/>
            <p:nvPr/>
          </p:nvSpPr>
          <p:spPr>
            <a:xfrm>
              <a:off x="8146102" y="4651972"/>
              <a:ext cx="136176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44" name="直線單箭頭接點 243"/>
            <p:cNvCxnSpPr>
              <a:stCxn id="243" idx="4"/>
            </p:cNvCxnSpPr>
            <p:nvPr/>
          </p:nvCxnSpPr>
          <p:spPr>
            <a:xfrm rot="5400000">
              <a:off x="7988082" y="4797333"/>
              <a:ext cx="272985" cy="17923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45" name="直線單箭頭接點 244"/>
            <p:cNvCxnSpPr>
              <a:stCxn id="243" idx="4"/>
            </p:cNvCxnSpPr>
            <p:nvPr/>
          </p:nvCxnSpPr>
          <p:spPr>
            <a:xfrm rot="16200000" flipH="1">
              <a:off x="8161022" y="4803626"/>
              <a:ext cx="272985" cy="16664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46" name="直線單箭頭接點 245"/>
            <p:cNvCxnSpPr>
              <a:stCxn id="242" idx="4"/>
            </p:cNvCxnSpPr>
            <p:nvPr/>
          </p:nvCxnSpPr>
          <p:spPr>
            <a:xfrm rot="5400000">
              <a:off x="8546955" y="4802124"/>
              <a:ext cx="252844" cy="18979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47" name="直線單箭頭接點 246"/>
            <p:cNvCxnSpPr>
              <a:stCxn id="242" idx="4"/>
            </p:cNvCxnSpPr>
            <p:nvPr/>
          </p:nvCxnSpPr>
          <p:spPr>
            <a:xfrm rot="16200000" flipH="1">
              <a:off x="8744600" y="4794271"/>
              <a:ext cx="252843" cy="20549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48" name="文字方塊 247"/>
            <p:cNvSpPr txBox="1"/>
            <p:nvPr/>
          </p:nvSpPr>
          <p:spPr>
            <a:xfrm>
              <a:off x="6575549" y="3550032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1" name="文字方塊 210"/>
            <p:cNvSpPr txBox="1"/>
            <p:nvPr/>
          </p:nvSpPr>
          <p:spPr>
            <a:xfrm>
              <a:off x="6674371" y="5233096"/>
              <a:ext cx="372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W</a:t>
              </a:r>
              <a:r>
                <a:rPr kumimoji="0" lang="en-US" sz="1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endPara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49" name="群組 248"/>
          <p:cNvGrpSpPr/>
          <p:nvPr/>
        </p:nvGrpSpPr>
        <p:grpSpPr>
          <a:xfrm>
            <a:off x="3643306" y="5545093"/>
            <a:ext cx="1550505" cy="455675"/>
            <a:chOff x="4500562" y="5616531"/>
            <a:chExt cx="1550505" cy="455675"/>
          </a:xfrm>
        </p:grpSpPr>
        <p:sp>
          <p:nvSpPr>
            <p:cNvPr id="130" name="矩形 129"/>
            <p:cNvSpPr/>
            <p:nvPr/>
          </p:nvSpPr>
          <p:spPr>
            <a:xfrm>
              <a:off x="4500562" y="5732360"/>
              <a:ext cx="101517" cy="9848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1" name="橢圓 130"/>
            <p:cNvSpPr/>
            <p:nvPr/>
          </p:nvSpPr>
          <p:spPr>
            <a:xfrm>
              <a:off x="4500562" y="5973721"/>
              <a:ext cx="101517" cy="98485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2" name="文字方塊 131"/>
            <p:cNvSpPr txBox="1"/>
            <p:nvPr/>
          </p:nvSpPr>
          <p:spPr>
            <a:xfrm>
              <a:off x="4611067" y="5616531"/>
              <a:ext cx="1440000" cy="17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Leaf node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3" name="文字方塊 132"/>
            <p:cNvSpPr txBox="1"/>
            <p:nvPr/>
          </p:nvSpPr>
          <p:spPr>
            <a:xfrm>
              <a:off x="4611067" y="5872979"/>
              <a:ext cx="1440000" cy="17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Internal node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Temporal Relationships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Discover temporal dependence among neighboring shots</a:t>
            </a:r>
          </a:p>
          <a:p>
            <a:r>
              <a:rPr lang="en-US" altLang="zh-TW" dirty="0" smtClean="0"/>
              <a:t>Similar to the way discovering the contextual relationships</a:t>
            </a:r>
          </a:p>
          <a:p>
            <a:r>
              <a:rPr lang="en-US" altLang="zh-TW" dirty="0" smtClean="0"/>
              <a:t>Tests the correlation between neighboring shots in the temporal order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M.-F. </a:t>
            </a:r>
            <a:r>
              <a:rPr lang="en-US" altLang="zh-TW" dirty="0" err="1" smtClean="0"/>
              <a:t>Weng</a:t>
            </a:r>
            <a:r>
              <a:rPr lang="en-US" altLang="zh-TW" dirty="0" smtClean="0"/>
              <a:t>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Inference using Relationships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33</a:t>
            </a:fld>
            <a:endParaRPr lang="en-US" altLang="zh-TW"/>
          </a:p>
        </p:txBody>
      </p:sp>
      <p:grpSp>
        <p:nvGrpSpPr>
          <p:cNvPr id="135" name="群組 152"/>
          <p:cNvGrpSpPr/>
          <p:nvPr/>
        </p:nvGrpSpPr>
        <p:grpSpPr>
          <a:xfrm>
            <a:off x="6878907" y="4857761"/>
            <a:ext cx="2122242" cy="1252764"/>
            <a:chOff x="6357950" y="4929199"/>
            <a:chExt cx="2035310" cy="1200255"/>
          </a:xfrm>
        </p:grpSpPr>
        <p:grpSp>
          <p:nvGrpSpPr>
            <p:cNvPr id="136" name="群組 147"/>
            <p:cNvGrpSpPr/>
            <p:nvPr/>
          </p:nvGrpSpPr>
          <p:grpSpPr>
            <a:xfrm>
              <a:off x="6474933" y="4929199"/>
              <a:ext cx="1899818" cy="324363"/>
              <a:chOff x="6474933" y="4929199"/>
              <a:chExt cx="1899818" cy="324363"/>
            </a:xfrm>
          </p:grpSpPr>
          <p:sp>
            <p:nvSpPr>
              <p:cNvPr id="146" name="橢圓 145"/>
              <p:cNvSpPr/>
              <p:nvPr/>
            </p:nvSpPr>
            <p:spPr>
              <a:xfrm>
                <a:off x="6474933" y="5005247"/>
                <a:ext cx="207152" cy="206947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147" name="文字方塊 146"/>
              <p:cNvSpPr txBox="1"/>
              <p:nvPr/>
            </p:nvSpPr>
            <p:spPr>
              <a:xfrm>
                <a:off x="6786584" y="4929199"/>
                <a:ext cx="1588167" cy="32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itchFamily="18" charset="0"/>
                  </a:rPr>
                  <a:t>Prediction score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37" name="群組 148"/>
            <p:cNvGrpSpPr/>
            <p:nvPr/>
          </p:nvGrpSpPr>
          <p:grpSpPr>
            <a:xfrm>
              <a:off x="6474933" y="5221162"/>
              <a:ext cx="1918327" cy="324363"/>
              <a:chOff x="6474933" y="5214950"/>
              <a:chExt cx="1918327" cy="324363"/>
            </a:xfrm>
          </p:grpSpPr>
          <p:sp>
            <p:nvSpPr>
              <p:cNvPr id="144" name="橢圓 143"/>
              <p:cNvSpPr/>
              <p:nvPr/>
            </p:nvSpPr>
            <p:spPr>
              <a:xfrm>
                <a:off x="6474933" y="5290999"/>
                <a:ext cx="207152" cy="206947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145" name="文字方塊 144"/>
              <p:cNvSpPr txBox="1"/>
              <p:nvPr/>
            </p:nvSpPr>
            <p:spPr>
              <a:xfrm>
                <a:off x="6786578" y="5214950"/>
                <a:ext cx="1606682" cy="32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itchFamily="18" charset="0"/>
                  </a:rPr>
                  <a:t>Hidden variable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38" name="群組 149"/>
            <p:cNvGrpSpPr/>
            <p:nvPr/>
          </p:nvGrpSpPr>
          <p:grpSpPr>
            <a:xfrm>
              <a:off x="6357950" y="5513126"/>
              <a:ext cx="2035310" cy="324363"/>
              <a:chOff x="6357950" y="5519338"/>
              <a:chExt cx="2035310" cy="324363"/>
            </a:xfrm>
          </p:grpSpPr>
          <p:cxnSp>
            <p:nvCxnSpPr>
              <p:cNvPr id="142" name="直線接點 141"/>
              <p:cNvCxnSpPr/>
              <p:nvPr/>
            </p:nvCxnSpPr>
            <p:spPr>
              <a:xfrm>
                <a:off x="6357950" y="5687821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143" name="文字方塊 142"/>
              <p:cNvSpPr txBox="1"/>
              <p:nvPr/>
            </p:nvSpPr>
            <p:spPr>
              <a:xfrm>
                <a:off x="6786578" y="5519338"/>
                <a:ext cx="1606682" cy="32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itchFamily="18" charset="0"/>
                  </a:rPr>
                  <a:t>Contextual cues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39" name="群組 150"/>
            <p:cNvGrpSpPr/>
            <p:nvPr/>
          </p:nvGrpSpPr>
          <p:grpSpPr>
            <a:xfrm>
              <a:off x="6357950" y="5805090"/>
              <a:ext cx="1928826" cy="324364"/>
              <a:chOff x="6357950" y="5805090"/>
              <a:chExt cx="1928826" cy="324364"/>
            </a:xfrm>
          </p:grpSpPr>
          <p:cxnSp>
            <p:nvCxnSpPr>
              <p:cNvPr id="140" name="直線接點 139"/>
              <p:cNvCxnSpPr/>
              <p:nvPr/>
            </p:nvCxnSpPr>
            <p:spPr>
              <a:xfrm>
                <a:off x="6357950" y="5973573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rgbClr val="0066FF"/>
                </a:solidFill>
                <a:prstDash val="solid"/>
              </a:ln>
              <a:effectLst/>
            </p:spPr>
          </p:cxnSp>
          <p:sp>
            <p:nvSpPr>
              <p:cNvPr id="141" name="文字方塊 140"/>
              <p:cNvSpPr txBox="1"/>
              <p:nvPr/>
            </p:nvSpPr>
            <p:spPr>
              <a:xfrm>
                <a:off x="6786578" y="5805090"/>
                <a:ext cx="1500198" cy="324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itchFamily="18" charset="0"/>
                  </a:rPr>
                  <a:t>Temporal cues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6" name="群組 295"/>
          <p:cNvGrpSpPr/>
          <p:nvPr/>
        </p:nvGrpSpPr>
        <p:grpSpPr>
          <a:xfrm>
            <a:off x="357158" y="1285860"/>
            <a:ext cx="8640762" cy="4721652"/>
            <a:chOff x="288956" y="1142984"/>
            <a:chExt cx="8640762" cy="4721652"/>
          </a:xfrm>
        </p:grpSpPr>
        <p:cxnSp>
          <p:nvCxnSpPr>
            <p:cNvPr id="8" name="直線接點 7"/>
            <p:cNvCxnSpPr>
              <a:cxnSpLocks noChangeAspect="1"/>
            </p:cNvCxnSpPr>
            <p:nvPr/>
          </p:nvCxnSpPr>
          <p:spPr>
            <a:xfrm rot="5400000">
              <a:off x="4642429" y="2102142"/>
              <a:ext cx="4032000" cy="2970940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9" name="直線接點 8"/>
            <p:cNvCxnSpPr>
              <a:cxnSpLocks noChangeAspect="1"/>
            </p:cNvCxnSpPr>
            <p:nvPr/>
          </p:nvCxnSpPr>
          <p:spPr>
            <a:xfrm rot="5400000">
              <a:off x="247676" y="2125076"/>
              <a:ext cx="4032000" cy="2970940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0" name="直線接點 9"/>
            <p:cNvCxnSpPr>
              <a:cxnSpLocks noChangeAspect="1"/>
            </p:cNvCxnSpPr>
            <p:nvPr/>
          </p:nvCxnSpPr>
          <p:spPr>
            <a:xfrm rot="5400000">
              <a:off x="1346363" y="2125076"/>
              <a:ext cx="4032000" cy="2970940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1" name="直線接點 10"/>
            <p:cNvCxnSpPr>
              <a:cxnSpLocks noChangeAspect="1"/>
            </p:cNvCxnSpPr>
            <p:nvPr/>
          </p:nvCxnSpPr>
          <p:spPr>
            <a:xfrm rot="5400000">
              <a:off x="2445052" y="2125076"/>
              <a:ext cx="4032000" cy="2970940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2" name="直線接點 11"/>
            <p:cNvCxnSpPr>
              <a:cxnSpLocks noChangeAspect="1"/>
            </p:cNvCxnSpPr>
            <p:nvPr/>
          </p:nvCxnSpPr>
          <p:spPr>
            <a:xfrm rot="5400000">
              <a:off x="3543739" y="2125076"/>
              <a:ext cx="4032000" cy="2970940"/>
            </a:xfrm>
            <a:prstGeom prst="line">
              <a:avLst/>
            </a:prstGeom>
            <a:noFill/>
            <a:ln w="19050" cap="flat" cmpd="sng" algn="ctr">
              <a:solidFill>
                <a:srgbClr val="F79646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4" name="直線接點 13"/>
            <p:cNvCxnSpPr/>
            <p:nvPr/>
          </p:nvCxnSpPr>
          <p:spPr>
            <a:xfrm>
              <a:off x="838021" y="5171260"/>
              <a:ext cx="5040000" cy="1588"/>
            </a:xfrm>
            <a:prstGeom prst="line">
              <a:avLst/>
            </a:prstGeom>
            <a:noFill/>
            <a:ln w="9525" cap="flat" cmpd="sng" algn="ctr">
              <a:solidFill>
                <a:srgbClr val="0099FF"/>
              </a:solidFill>
              <a:prstDash val="dash"/>
            </a:ln>
            <a:effectLst/>
          </p:spPr>
        </p:cxnSp>
        <p:cxnSp>
          <p:nvCxnSpPr>
            <p:cNvPr id="15" name="直線接點 14"/>
            <p:cNvCxnSpPr/>
            <p:nvPr/>
          </p:nvCxnSpPr>
          <p:spPr>
            <a:xfrm>
              <a:off x="1453930" y="4332423"/>
              <a:ext cx="5040000" cy="18641"/>
            </a:xfrm>
            <a:prstGeom prst="line">
              <a:avLst/>
            </a:prstGeom>
            <a:noFill/>
            <a:ln w="9525" cap="flat" cmpd="sng" algn="ctr">
              <a:solidFill>
                <a:srgbClr val="0099FF"/>
              </a:solidFill>
              <a:prstDash val="dash"/>
            </a:ln>
            <a:effectLst/>
          </p:spPr>
        </p:cxnSp>
        <p:cxnSp>
          <p:nvCxnSpPr>
            <p:cNvPr id="16" name="直線接點 15"/>
            <p:cNvCxnSpPr/>
            <p:nvPr/>
          </p:nvCxnSpPr>
          <p:spPr>
            <a:xfrm>
              <a:off x="2069839" y="3493586"/>
              <a:ext cx="5040000" cy="37280"/>
            </a:xfrm>
            <a:prstGeom prst="line">
              <a:avLst/>
            </a:prstGeom>
            <a:noFill/>
            <a:ln w="9525" cap="flat" cmpd="sng" algn="ctr">
              <a:solidFill>
                <a:srgbClr val="0099FF"/>
              </a:solidFill>
              <a:prstDash val="dash"/>
            </a:ln>
            <a:effectLst/>
          </p:spPr>
        </p:cxnSp>
        <p:cxnSp>
          <p:nvCxnSpPr>
            <p:cNvPr id="17" name="直線接點 16"/>
            <p:cNvCxnSpPr/>
            <p:nvPr/>
          </p:nvCxnSpPr>
          <p:spPr>
            <a:xfrm flipV="1">
              <a:off x="2685749" y="2636106"/>
              <a:ext cx="5040000" cy="18642"/>
            </a:xfrm>
            <a:prstGeom prst="line">
              <a:avLst/>
            </a:prstGeom>
            <a:noFill/>
            <a:ln w="9525" cap="flat" cmpd="sng" algn="ctr">
              <a:solidFill>
                <a:srgbClr val="0099FF"/>
              </a:solidFill>
              <a:prstDash val="dash"/>
            </a:ln>
            <a:effectLst/>
          </p:spPr>
        </p:cxnSp>
        <p:cxnSp>
          <p:nvCxnSpPr>
            <p:cNvPr id="18" name="直線接點 17"/>
            <p:cNvCxnSpPr/>
            <p:nvPr/>
          </p:nvCxnSpPr>
          <p:spPr>
            <a:xfrm>
              <a:off x="3318214" y="1802476"/>
              <a:ext cx="5040000" cy="1588"/>
            </a:xfrm>
            <a:prstGeom prst="line">
              <a:avLst/>
            </a:prstGeom>
            <a:noFill/>
            <a:ln w="9525" cap="flat" cmpd="sng" algn="ctr">
              <a:solidFill>
                <a:srgbClr val="0099FF"/>
              </a:solidFill>
              <a:prstDash val="dash"/>
            </a:ln>
            <a:effectLst/>
          </p:spPr>
        </p:cxnSp>
        <p:grpSp>
          <p:nvGrpSpPr>
            <p:cNvPr id="196" name="群組 195"/>
            <p:cNvGrpSpPr/>
            <p:nvPr/>
          </p:nvGrpSpPr>
          <p:grpSpPr>
            <a:xfrm>
              <a:off x="7878629" y="1674713"/>
              <a:ext cx="256287" cy="864000"/>
              <a:chOff x="7878629" y="1674713"/>
              <a:chExt cx="256287" cy="954846"/>
            </a:xfrm>
          </p:grpSpPr>
          <p:sp>
            <p:nvSpPr>
              <p:cNvPr id="38" name="橢圓 37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69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100" name="直線單箭頭接點 47"/>
              <p:cNvCxnSpPr>
                <a:stCxn id="69" idx="0"/>
                <a:endCxn id="38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cxnSp>
          <p:nvCxnSpPr>
            <p:cNvPr id="133" name="直線單箭頭接點 132"/>
            <p:cNvCxnSpPr/>
            <p:nvPr/>
          </p:nvCxnSpPr>
          <p:spPr>
            <a:xfrm>
              <a:off x="3244428" y="1512614"/>
              <a:ext cx="5685290" cy="1657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34" name="文字方塊 133"/>
            <p:cNvSpPr txBox="1"/>
            <p:nvPr/>
          </p:nvSpPr>
          <p:spPr>
            <a:xfrm>
              <a:off x="4045888" y="1142984"/>
              <a:ext cx="2500172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rPr>
                <a:t>A sequence of shots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新細明體"/>
                <a:cs typeface="Times New Roman" pitchFamily="18" charset="0"/>
              </a:endParaRPr>
            </a:p>
          </p:txBody>
        </p:sp>
        <p:cxnSp>
          <p:nvCxnSpPr>
            <p:cNvPr id="131" name="直線單箭頭接點 130"/>
            <p:cNvCxnSpPr/>
            <p:nvPr/>
          </p:nvCxnSpPr>
          <p:spPr>
            <a:xfrm rot="5400000">
              <a:off x="-173121" y="1974692"/>
              <a:ext cx="3893153" cy="2968999"/>
            </a:xfrm>
            <a:prstGeom prst="straightConnector1">
              <a:avLst/>
            </a:prstGeom>
            <a:noFill/>
            <a:ln w="38100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32" name="文字方塊 131"/>
            <p:cNvSpPr txBox="1"/>
            <p:nvPr/>
          </p:nvSpPr>
          <p:spPr>
            <a:xfrm rot="18480000">
              <a:off x="846609" y="2463177"/>
              <a:ext cx="2535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rPr>
                <a:t>A lexicon of concepts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新細明體"/>
                <a:cs typeface="Times New Roman" pitchFamily="18" charset="0"/>
              </a:endParaRPr>
            </a:p>
          </p:txBody>
        </p:sp>
        <p:grpSp>
          <p:nvGrpSpPr>
            <p:cNvPr id="197" name="群組 196"/>
            <p:cNvGrpSpPr/>
            <p:nvPr/>
          </p:nvGrpSpPr>
          <p:grpSpPr>
            <a:xfrm>
              <a:off x="6784080" y="1674713"/>
              <a:ext cx="256287" cy="864000"/>
              <a:chOff x="7878629" y="1674713"/>
              <a:chExt cx="256287" cy="954846"/>
            </a:xfrm>
          </p:grpSpPr>
          <p:sp>
            <p:nvSpPr>
              <p:cNvPr id="198" name="橢圓 197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199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00" name="直線單箭頭接點 47"/>
              <p:cNvCxnSpPr>
                <a:stCxn id="199" idx="0"/>
                <a:endCxn id="198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01" name="群組 200"/>
            <p:cNvGrpSpPr/>
            <p:nvPr/>
          </p:nvGrpSpPr>
          <p:grpSpPr>
            <a:xfrm>
              <a:off x="3500430" y="1674713"/>
              <a:ext cx="256287" cy="864000"/>
              <a:chOff x="7878629" y="1674713"/>
              <a:chExt cx="256287" cy="954846"/>
            </a:xfrm>
          </p:grpSpPr>
          <p:sp>
            <p:nvSpPr>
              <p:cNvPr id="202" name="橢圓 201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03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04" name="直線單箭頭接點 47"/>
              <p:cNvCxnSpPr>
                <a:stCxn id="203" idx="0"/>
                <a:endCxn id="202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05" name="群組 204"/>
            <p:cNvGrpSpPr/>
            <p:nvPr/>
          </p:nvGrpSpPr>
          <p:grpSpPr>
            <a:xfrm>
              <a:off x="5689530" y="1674713"/>
              <a:ext cx="256287" cy="864000"/>
              <a:chOff x="7878629" y="1674713"/>
              <a:chExt cx="256287" cy="954846"/>
            </a:xfrm>
          </p:grpSpPr>
          <p:sp>
            <p:nvSpPr>
              <p:cNvPr id="206" name="橢圓 205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07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08" name="直線單箭頭接點 47"/>
              <p:cNvCxnSpPr>
                <a:stCxn id="207" idx="0"/>
                <a:endCxn id="206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09" name="群組 208"/>
            <p:cNvGrpSpPr/>
            <p:nvPr/>
          </p:nvGrpSpPr>
          <p:grpSpPr>
            <a:xfrm>
              <a:off x="4594980" y="1674713"/>
              <a:ext cx="256287" cy="864000"/>
              <a:chOff x="7878629" y="1674713"/>
              <a:chExt cx="256287" cy="954846"/>
            </a:xfrm>
          </p:grpSpPr>
          <p:sp>
            <p:nvSpPr>
              <p:cNvPr id="210" name="橢圓 209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11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12" name="直線單箭頭接點 47"/>
              <p:cNvCxnSpPr>
                <a:stCxn id="211" idx="0"/>
                <a:endCxn id="210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14" name="群組 213"/>
            <p:cNvGrpSpPr/>
            <p:nvPr/>
          </p:nvGrpSpPr>
          <p:grpSpPr>
            <a:xfrm>
              <a:off x="7244671" y="2500306"/>
              <a:ext cx="256287" cy="864000"/>
              <a:chOff x="7878629" y="1674713"/>
              <a:chExt cx="256287" cy="954846"/>
            </a:xfrm>
          </p:grpSpPr>
          <p:sp>
            <p:nvSpPr>
              <p:cNvPr id="215" name="橢圓 214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16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17" name="直線單箭頭接點 47"/>
              <p:cNvCxnSpPr>
                <a:stCxn id="216" idx="0"/>
                <a:endCxn id="215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18" name="群組 217"/>
            <p:cNvGrpSpPr/>
            <p:nvPr/>
          </p:nvGrpSpPr>
          <p:grpSpPr>
            <a:xfrm>
              <a:off x="6150122" y="2500306"/>
              <a:ext cx="256287" cy="864000"/>
              <a:chOff x="7878629" y="1674713"/>
              <a:chExt cx="256287" cy="954846"/>
            </a:xfrm>
          </p:grpSpPr>
          <p:sp>
            <p:nvSpPr>
              <p:cNvPr id="219" name="橢圓 218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20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21" name="直線單箭頭接點 47"/>
              <p:cNvCxnSpPr>
                <a:stCxn id="220" idx="0"/>
                <a:endCxn id="219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22" name="群組 221"/>
            <p:cNvGrpSpPr/>
            <p:nvPr/>
          </p:nvGrpSpPr>
          <p:grpSpPr>
            <a:xfrm>
              <a:off x="2866472" y="2500306"/>
              <a:ext cx="256287" cy="864000"/>
              <a:chOff x="7878629" y="1674713"/>
              <a:chExt cx="256287" cy="954846"/>
            </a:xfrm>
          </p:grpSpPr>
          <p:sp>
            <p:nvSpPr>
              <p:cNvPr id="223" name="橢圓 222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24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25" name="直線單箭頭接點 47"/>
              <p:cNvCxnSpPr>
                <a:stCxn id="224" idx="0"/>
                <a:endCxn id="223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26" name="群組 225"/>
            <p:cNvGrpSpPr/>
            <p:nvPr/>
          </p:nvGrpSpPr>
          <p:grpSpPr>
            <a:xfrm>
              <a:off x="5055572" y="2500306"/>
              <a:ext cx="256287" cy="864000"/>
              <a:chOff x="7878629" y="1674713"/>
              <a:chExt cx="256287" cy="954846"/>
            </a:xfrm>
          </p:grpSpPr>
          <p:sp>
            <p:nvSpPr>
              <p:cNvPr id="227" name="橢圓 226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28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29" name="直線單箭頭接點 47"/>
              <p:cNvCxnSpPr>
                <a:stCxn id="228" idx="0"/>
                <a:endCxn id="227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30" name="群組 229"/>
            <p:cNvGrpSpPr/>
            <p:nvPr/>
          </p:nvGrpSpPr>
          <p:grpSpPr>
            <a:xfrm>
              <a:off x="3961022" y="2500306"/>
              <a:ext cx="256287" cy="864000"/>
              <a:chOff x="7878629" y="1674713"/>
              <a:chExt cx="256287" cy="954846"/>
            </a:xfrm>
          </p:grpSpPr>
          <p:sp>
            <p:nvSpPr>
              <p:cNvPr id="231" name="橢圓 230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32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33" name="直線單箭頭接點 47"/>
              <p:cNvCxnSpPr>
                <a:stCxn id="232" idx="0"/>
                <a:endCxn id="231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34" name="群組 233"/>
            <p:cNvGrpSpPr/>
            <p:nvPr/>
          </p:nvGrpSpPr>
          <p:grpSpPr>
            <a:xfrm>
              <a:off x="6592745" y="3357562"/>
              <a:ext cx="256287" cy="864000"/>
              <a:chOff x="7878629" y="1674713"/>
              <a:chExt cx="256287" cy="954846"/>
            </a:xfrm>
          </p:grpSpPr>
          <p:sp>
            <p:nvSpPr>
              <p:cNvPr id="235" name="橢圓 234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36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37" name="直線單箭頭接點 47"/>
              <p:cNvCxnSpPr>
                <a:stCxn id="236" idx="0"/>
                <a:endCxn id="235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38" name="群組 237"/>
            <p:cNvGrpSpPr/>
            <p:nvPr/>
          </p:nvGrpSpPr>
          <p:grpSpPr>
            <a:xfrm>
              <a:off x="5498196" y="3357562"/>
              <a:ext cx="256287" cy="864000"/>
              <a:chOff x="7878629" y="1674713"/>
              <a:chExt cx="256287" cy="954846"/>
            </a:xfrm>
          </p:grpSpPr>
          <p:sp>
            <p:nvSpPr>
              <p:cNvPr id="239" name="橢圓 238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40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41" name="直線單箭頭接點 47"/>
              <p:cNvCxnSpPr>
                <a:stCxn id="240" idx="0"/>
                <a:endCxn id="239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42" name="群組 241"/>
            <p:cNvGrpSpPr/>
            <p:nvPr/>
          </p:nvGrpSpPr>
          <p:grpSpPr>
            <a:xfrm>
              <a:off x="2214546" y="3357562"/>
              <a:ext cx="256287" cy="864000"/>
              <a:chOff x="7878629" y="1674713"/>
              <a:chExt cx="256287" cy="954846"/>
            </a:xfrm>
          </p:grpSpPr>
          <p:sp>
            <p:nvSpPr>
              <p:cNvPr id="243" name="橢圓 242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44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45" name="直線單箭頭接點 47"/>
              <p:cNvCxnSpPr>
                <a:stCxn id="244" idx="0"/>
                <a:endCxn id="243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46" name="群組 245"/>
            <p:cNvGrpSpPr/>
            <p:nvPr/>
          </p:nvGrpSpPr>
          <p:grpSpPr>
            <a:xfrm>
              <a:off x="4403646" y="3357562"/>
              <a:ext cx="256287" cy="864000"/>
              <a:chOff x="7878629" y="1674713"/>
              <a:chExt cx="256287" cy="954846"/>
            </a:xfrm>
          </p:grpSpPr>
          <p:sp>
            <p:nvSpPr>
              <p:cNvPr id="247" name="橢圓 246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48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49" name="直線單箭頭接點 47"/>
              <p:cNvCxnSpPr>
                <a:stCxn id="248" idx="0"/>
                <a:endCxn id="247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50" name="群組 249"/>
            <p:cNvGrpSpPr/>
            <p:nvPr/>
          </p:nvGrpSpPr>
          <p:grpSpPr>
            <a:xfrm>
              <a:off x="3309096" y="3357562"/>
              <a:ext cx="256287" cy="864000"/>
              <a:chOff x="7878629" y="1674713"/>
              <a:chExt cx="256287" cy="954846"/>
            </a:xfrm>
          </p:grpSpPr>
          <p:sp>
            <p:nvSpPr>
              <p:cNvPr id="251" name="橢圓 250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52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53" name="直線單箭頭接點 47"/>
              <p:cNvCxnSpPr>
                <a:stCxn id="252" idx="0"/>
                <a:endCxn id="251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54" name="群組 253"/>
            <p:cNvGrpSpPr/>
            <p:nvPr/>
          </p:nvGrpSpPr>
          <p:grpSpPr>
            <a:xfrm>
              <a:off x="6021241" y="4214818"/>
              <a:ext cx="256287" cy="864000"/>
              <a:chOff x="7878629" y="1674713"/>
              <a:chExt cx="256287" cy="954846"/>
            </a:xfrm>
          </p:grpSpPr>
          <p:sp>
            <p:nvSpPr>
              <p:cNvPr id="255" name="橢圓 254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56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57" name="直線單箭頭接點 47"/>
              <p:cNvCxnSpPr>
                <a:stCxn id="256" idx="0"/>
                <a:endCxn id="255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58" name="群組 257"/>
            <p:cNvGrpSpPr/>
            <p:nvPr/>
          </p:nvGrpSpPr>
          <p:grpSpPr>
            <a:xfrm>
              <a:off x="4926692" y="4214818"/>
              <a:ext cx="256287" cy="864000"/>
              <a:chOff x="7878629" y="1674713"/>
              <a:chExt cx="256287" cy="954846"/>
            </a:xfrm>
          </p:grpSpPr>
          <p:sp>
            <p:nvSpPr>
              <p:cNvPr id="259" name="橢圓 258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60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61" name="直線單箭頭接點 47"/>
              <p:cNvCxnSpPr>
                <a:stCxn id="260" idx="0"/>
                <a:endCxn id="259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62" name="群組 261"/>
            <p:cNvGrpSpPr/>
            <p:nvPr/>
          </p:nvGrpSpPr>
          <p:grpSpPr>
            <a:xfrm>
              <a:off x="1643042" y="4214818"/>
              <a:ext cx="256287" cy="864000"/>
              <a:chOff x="7878629" y="1674713"/>
              <a:chExt cx="256287" cy="954846"/>
            </a:xfrm>
          </p:grpSpPr>
          <p:sp>
            <p:nvSpPr>
              <p:cNvPr id="263" name="橢圓 262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64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65" name="直線單箭頭接點 47"/>
              <p:cNvCxnSpPr>
                <a:stCxn id="264" idx="0"/>
                <a:endCxn id="263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66" name="群組 265"/>
            <p:cNvGrpSpPr/>
            <p:nvPr/>
          </p:nvGrpSpPr>
          <p:grpSpPr>
            <a:xfrm>
              <a:off x="3832142" y="4214818"/>
              <a:ext cx="256287" cy="864000"/>
              <a:chOff x="7878629" y="1674713"/>
              <a:chExt cx="256287" cy="954846"/>
            </a:xfrm>
          </p:grpSpPr>
          <p:sp>
            <p:nvSpPr>
              <p:cNvPr id="267" name="橢圓 266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68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69" name="直線單箭頭接點 47"/>
              <p:cNvCxnSpPr>
                <a:stCxn id="268" idx="0"/>
                <a:endCxn id="267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70" name="群組 269"/>
            <p:cNvGrpSpPr/>
            <p:nvPr/>
          </p:nvGrpSpPr>
          <p:grpSpPr>
            <a:xfrm>
              <a:off x="2737592" y="4214818"/>
              <a:ext cx="256287" cy="864000"/>
              <a:chOff x="7878629" y="1674713"/>
              <a:chExt cx="256287" cy="954846"/>
            </a:xfrm>
          </p:grpSpPr>
          <p:sp>
            <p:nvSpPr>
              <p:cNvPr id="271" name="橢圓 270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72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73" name="直線單箭頭接點 47"/>
              <p:cNvCxnSpPr>
                <a:stCxn id="272" idx="0"/>
                <a:endCxn id="271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74" name="群組 273"/>
            <p:cNvGrpSpPr/>
            <p:nvPr/>
          </p:nvGrpSpPr>
          <p:grpSpPr>
            <a:xfrm>
              <a:off x="5378299" y="5000636"/>
              <a:ext cx="256287" cy="864000"/>
              <a:chOff x="7878629" y="1674713"/>
              <a:chExt cx="256287" cy="954846"/>
            </a:xfrm>
          </p:grpSpPr>
          <p:sp>
            <p:nvSpPr>
              <p:cNvPr id="275" name="橢圓 274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76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77" name="直線單箭頭接點 47"/>
              <p:cNvCxnSpPr>
                <a:stCxn id="276" idx="0"/>
                <a:endCxn id="275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78" name="群組 277"/>
            <p:cNvGrpSpPr/>
            <p:nvPr/>
          </p:nvGrpSpPr>
          <p:grpSpPr>
            <a:xfrm>
              <a:off x="4283750" y="5000636"/>
              <a:ext cx="256287" cy="864000"/>
              <a:chOff x="7878629" y="1674713"/>
              <a:chExt cx="256287" cy="954846"/>
            </a:xfrm>
          </p:grpSpPr>
          <p:sp>
            <p:nvSpPr>
              <p:cNvPr id="279" name="橢圓 278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80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81" name="直線單箭頭接點 47"/>
              <p:cNvCxnSpPr>
                <a:stCxn id="280" idx="0"/>
                <a:endCxn id="279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82" name="群組 281"/>
            <p:cNvGrpSpPr/>
            <p:nvPr/>
          </p:nvGrpSpPr>
          <p:grpSpPr>
            <a:xfrm>
              <a:off x="1000100" y="5000636"/>
              <a:ext cx="256287" cy="864000"/>
              <a:chOff x="7878629" y="1674713"/>
              <a:chExt cx="256287" cy="954846"/>
            </a:xfrm>
          </p:grpSpPr>
          <p:sp>
            <p:nvSpPr>
              <p:cNvPr id="283" name="橢圓 282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84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85" name="直線單箭頭接點 47"/>
              <p:cNvCxnSpPr>
                <a:stCxn id="284" idx="0"/>
                <a:endCxn id="283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86" name="群組 285"/>
            <p:cNvGrpSpPr/>
            <p:nvPr/>
          </p:nvGrpSpPr>
          <p:grpSpPr>
            <a:xfrm>
              <a:off x="3189200" y="5000636"/>
              <a:ext cx="256287" cy="864000"/>
              <a:chOff x="7878629" y="1674713"/>
              <a:chExt cx="256287" cy="954846"/>
            </a:xfrm>
          </p:grpSpPr>
          <p:sp>
            <p:nvSpPr>
              <p:cNvPr id="287" name="橢圓 286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88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89" name="直線單箭頭接點 47"/>
              <p:cNvCxnSpPr>
                <a:stCxn id="288" idx="0"/>
                <a:endCxn id="287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290" name="群組 289"/>
            <p:cNvGrpSpPr/>
            <p:nvPr/>
          </p:nvGrpSpPr>
          <p:grpSpPr>
            <a:xfrm>
              <a:off x="2094650" y="5000636"/>
              <a:ext cx="256287" cy="864000"/>
              <a:chOff x="7878629" y="1674713"/>
              <a:chExt cx="256287" cy="954846"/>
            </a:xfrm>
          </p:grpSpPr>
          <p:sp>
            <p:nvSpPr>
              <p:cNvPr id="291" name="橢圓 290"/>
              <p:cNvSpPr/>
              <p:nvPr/>
            </p:nvSpPr>
            <p:spPr>
              <a:xfrm>
                <a:off x="7878629" y="1674713"/>
                <a:ext cx="256287" cy="282393"/>
              </a:xfrm>
              <a:prstGeom prst="ellipse">
                <a:avLst/>
              </a:prstGeom>
              <a:solidFill>
                <a:srgbClr val="EEECE1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sp>
            <p:nvSpPr>
              <p:cNvPr id="292" name="橢圓 46"/>
              <p:cNvSpPr/>
              <p:nvPr/>
            </p:nvSpPr>
            <p:spPr>
              <a:xfrm>
                <a:off x="7878629" y="2347166"/>
                <a:ext cx="256287" cy="282393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新細明體"/>
                  <a:cs typeface="Times New Roman" pitchFamily="18" charset="0"/>
                </a:endParaRPr>
              </a:p>
            </p:txBody>
          </p:sp>
          <p:cxnSp>
            <p:nvCxnSpPr>
              <p:cNvPr id="293" name="直線單箭頭接點 47"/>
              <p:cNvCxnSpPr>
                <a:stCxn id="292" idx="0"/>
                <a:endCxn id="291" idx="4"/>
              </p:cNvCxnSpPr>
              <p:nvPr/>
            </p:nvCxnSpPr>
            <p:spPr>
              <a:xfrm rot="5400000" flipH="1" flipV="1">
                <a:off x="7790773" y="2173106"/>
                <a:ext cx="4320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</p:grpSp>
      <p:grpSp>
        <p:nvGrpSpPr>
          <p:cNvPr id="297" name="群組 154"/>
          <p:cNvGrpSpPr/>
          <p:nvPr/>
        </p:nvGrpSpPr>
        <p:grpSpPr>
          <a:xfrm>
            <a:off x="2988586" y="4375532"/>
            <a:ext cx="1021360" cy="1768112"/>
            <a:chOff x="2917148" y="4232656"/>
            <a:chExt cx="1021360" cy="1768112"/>
          </a:xfrm>
        </p:grpSpPr>
        <p:cxnSp>
          <p:nvCxnSpPr>
            <p:cNvPr id="298" name="弧形接點 181"/>
            <p:cNvCxnSpPr/>
            <p:nvPr/>
          </p:nvCxnSpPr>
          <p:spPr>
            <a:xfrm rot="5400000" flipH="1" flipV="1">
              <a:off x="3250219" y="4341776"/>
              <a:ext cx="797406" cy="579168"/>
            </a:xfrm>
            <a:prstGeom prst="curvedConnector2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99" name="弧形接點 181"/>
            <p:cNvCxnSpPr/>
            <p:nvPr/>
          </p:nvCxnSpPr>
          <p:spPr>
            <a:xfrm rot="5400000" flipH="1" flipV="1">
              <a:off x="2543772" y="4606032"/>
              <a:ext cx="1768112" cy="1021360"/>
            </a:xfrm>
            <a:prstGeom prst="curvedConnector2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300" name="群組 299"/>
          <p:cNvGrpSpPr/>
          <p:nvPr/>
        </p:nvGrpSpPr>
        <p:grpSpPr>
          <a:xfrm>
            <a:off x="4087956" y="1950305"/>
            <a:ext cx="1698490" cy="2407389"/>
            <a:chOff x="4059242" y="1945352"/>
            <a:chExt cx="1698490" cy="2407389"/>
          </a:xfrm>
        </p:grpSpPr>
        <p:cxnSp>
          <p:nvCxnSpPr>
            <p:cNvPr id="301" name="弧形接點 181"/>
            <p:cNvCxnSpPr>
              <a:stCxn id="206" idx="2"/>
            </p:cNvCxnSpPr>
            <p:nvPr/>
          </p:nvCxnSpPr>
          <p:spPr>
            <a:xfrm rot="10800000" flipV="1">
              <a:off x="4059242" y="1945352"/>
              <a:ext cx="1698490" cy="2407388"/>
            </a:xfrm>
            <a:prstGeom prst="curvedConnector2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grpSp>
          <p:nvGrpSpPr>
            <p:cNvPr id="302" name="群組 155"/>
            <p:cNvGrpSpPr/>
            <p:nvPr/>
          </p:nvGrpSpPr>
          <p:grpSpPr>
            <a:xfrm>
              <a:off x="4059244" y="2770945"/>
              <a:ext cx="1064531" cy="1581796"/>
              <a:chOff x="4059244" y="2770945"/>
              <a:chExt cx="1064531" cy="1581796"/>
            </a:xfrm>
          </p:grpSpPr>
          <p:cxnSp>
            <p:nvCxnSpPr>
              <p:cNvPr id="303" name="弧形接點 181"/>
              <p:cNvCxnSpPr>
                <a:stCxn id="227" idx="2"/>
              </p:cNvCxnSpPr>
              <p:nvPr/>
            </p:nvCxnSpPr>
            <p:spPr>
              <a:xfrm rot="10800000" flipV="1">
                <a:off x="4059244" y="2770945"/>
                <a:ext cx="1064531" cy="1581796"/>
              </a:xfrm>
              <a:prstGeom prst="curvedConnector2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304" name="弧形接點 181"/>
              <p:cNvCxnSpPr>
                <a:stCxn id="247" idx="2"/>
              </p:cNvCxnSpPr>
              <p:nvPr/>
            </p:nvCxnSpPr>
            <p:spPr>
              <a:xfrm rot="10800000" flipV="1">
                <a:off x="4059248" y="3628201"/>
                <a:ext cx="412600" cy="724538"/>
              </a:xfrm>
              <a:prstGeom prst="curvedConnector2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</p:grpSp>
      </p:grpSp>
      <p:grpSp>
        <p:nvGrpSpPr>
          <p:cNvPr id="316" name="群組 152"/>
          <p:cNvGrpSpPr/>
          <p:nvPr/>
        </p:nvGrpSpPr>
        <p:grpSpPr>
          <a:xfrm>
            <a:off x="712654" y="4338264"/>
            <a:ext cx="3350528" cy="15307"/>
            <a:chOff x="641216" y="4195388"/>
            <a:chExt cx="3350528" cy="15307"/>
          </a:xfrm>
        </p:grpSpPr>
        <p:cxnSp>
          <p:nvCxnSpPr>
            <p:cNvPr id="317" name="弧形接點 181"/>
            <p:cNvCxnSpPr/>
            <p:nvPr/>
          </p:nvCxnSpPr>
          <p:spPr>
            <a:xfrm rot="5400000" flipH="1" flipV="1">
              <a:off x="3453968" y="3672918"/>
              <a:ext cx="1657" cy="1073893"/>
            </a:xfrm>
            <a:prstGeom prst="curvedConnector3">
              <a:avLst>
                <a:gd name="adj1" fmla="val 13509702"/>
              </a:avLst>
            </a:prstGeom>
            <a:noFill/>
            <a:ln w="28575" cap="flat" cmpd="sng" algn="ctr">
              <a:solidFill>
                <a:srgbClr val="0066FF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318" name="弧形接點 181"/>
            <p:cNvCxnSpPr/>
            <p:nvPr/>
          </p:nvCxnSpPr>
          <p:spPr>
            <a:xfrm rot="5400000" flipH="1" flipV="1">
              <a:off x="2853851" y="3072803"/>
              <a:ext cx="1657" cy="2274128"/>
            </a:xfrm>
            <a:prstGeom prst="curvedConnector3">
              <a:avLst>
                <a:gd name="adj1" fmla="val 18824754"/>
              </a:avLst>
            </a:prstGeom>
            <a:noFill/>
            <a:ln w="28575" cap="flat" cmpd="sng" algn="ctr">
              <a:solidFill>
                <a:srgbClr val="0066FF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319" name="弧形接點 181"/>
            <p:cNvCxnSpPr/>
            <p:nvPr/>
          </p:nvCxnSpPr>
          <p:spPr>
            <a:xfrm rot="5400000" flipH="1" flipV="1">
              <a:off x="2314397" y="2522207"/>
              <a:ext cx="1657" cy="3348020"/>
            </a:xfrm>
            <a:prstGeom prst="curvedConnector3">
              <a:avLst>
                <a:gd name="adj1" fmla="val 21482500"/>
              </a:avLst>
            </a:prstGeom>
            <a:noFill/>
            <a:ln w="28575" cap="flat" cmpd="sng" algn="ctr">
              <a:solidFill>
                <a:srgbClr val="0066FF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312" name="群組 153"/>
          <p:cNvGrpSpPr/>
          <p:nvPr/>
        </p:nvGrpSpPr>
        <p:grpSpPr>
          <a:xfrm>
            <a:off x="4062479" y="4351912"/>
            <a:ext cx="3537531" cy="60916"/>
            <a:chOff x="3991041" y="4209036"/>
            <a:chExt cx="3537531" cy="60916"/>
          </a:xfrm>
        </p:grpSpPr>
        <p:cxnSp>
          <p:nvCxnSpPr>
            <p:cNvPr id="313" name="弧形接點 181"/>
            <p:cNvCxnSpPr/>
            <p:nvPr/>
          </p:nvCxnSpPr>
          <p:spPr>
            <a:xfrm rot="16200000" flipV="1">
              <a:off x="4527861" y="3672918"/>
              <a:ext cx="1657" cy="1073893"/>
            </a:xfrm>
            <a:prstGeom prst="curvedConnector3">
              <a:avLst>
                <a:gd name="adj1" fmla="val 14395466"/>
              </a:avLst>
            </a:prstGeom>
            <a:noFill/>
            <a:ln w="28575" cap="flat" cmpd="sng" algn="ctr">
              <a:solidFill>
                <a:srgbClr val="0066FF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314" name="弧形接點 181"/>
            <p:cNvCxnSpPr/>
            <p:nvPr/>
          </p:nvCxnSpPr>
          <p:spPr>
            <a:xfrm rot="16200000" flipV="1">
              <a:off x="5058384" y="3142394"/>
              <a:ext cx="1657" cy="2134941"/>
            </a:xfrm>
            <a:prstGeom prst="curvedConnector3">
              <a:avLst>
                <a:gd name="adj1" fmla="val 21482374"/>
              </a:avLst>
            </a:prstGeom>
            <a:noFill/>
            <a:ln w="28575" cap="flat" cmpd="sng" algn="ctr">
              <a:solidFill>
                <a:srgbClr val="0066FF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315" name="弧形接點 181"/>
            <p:cNvCxnSpPr/>
            <p:nvPr/>
          </p:nvCxnSpPr>
          <p:spPr>
            <a:xfrm rot="16200000" flipV="1">
              <a:off x="5729763" y="2471143"/>
              <a:ext cx="60087" cy="3537531"/>
            </a:xfrm>
            <a:prstGeom prst="curvedConnector3">
              <a:avLst>
                <a:gd name="adj1" fmla="val 936955"/>
              </a:avLst>
            </a:prstGeom>
            <a:noFill/>
            <a:ln w="28575" cap="flat" cmpd="sng" algn="ctr">
              <a:solidFill>
                <a:srgbClr val="0066FF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</p:grpSp>
      <p:sp>
        <p:nvSpPr>
          <p:cNvPr id="149" name="橢圓 148"/>
          <p:cNvSpPr/>
          <p:nvPr/>
        </p:nvSpPr>
        <p:spPr>
          <a:xfrm>
            <a:off x="3900029" y="4343861"/>
            <a:ext cx="288000" cy="288000"/>
          </a:xfrm>
          <a:prstGeom prst="ellipse">
            <a:avLst/>
          </a:prstGeom>
          <a:gradFill rotWithShape="1">
            <a:gsLst>
              <a:gs pos="0">
                <a:srgbClr val="D2DA7A">
                  <a:shade val="51000"/>
                  <a:satMod val="130000"/>
                </a:srgbClr>
              </a:gs>
              <a:gs pos="80000">
                <a:srgbClr val="D2DA7A">
                  <a:shade val="93000"/>
                  <a:satMod val="130000"/>
                </a:srgbClr>
              </a:gs>
              <a:gs pos="100000">
                <a:srgbClr val="D2DA7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74855"/>
            <a:ext cx="8460000" cy="8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Energy Function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BD70-C85A-45BA-9608-14542284DACF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M.-F. </a:t>
            </a:r>
            <a:r>
              <a:rPr lang="en-US" altLang="zh-TW" dirty="0" err="1" smtClean="0"/>
              <a:t>Weng</a:t>
            </a:r>
            <a:r>
              <a:rPr lang="en-US" altLang="zh-TW" dirty="0" smtClean="0"/>
              <a:t> and Y.-Y. Chuang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01B8-12B3-4555-9AAC-9F2CB9EB7651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1803171" y="3143248"/>
            <a:ext cx="2160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7030A0"/>
                </a:solidFill>
              </a:rPr>
              <a:t>Observed Likelihood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47171" y="2214554"/>
            <a:ext cx="1872000" cy="720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1" name="文字方塊 10"/>
          <p:cNvSpPr txBox="1"/>
          <p:nvPr/>
        </p:nvSpPr>
        <p:spPr>
          <a:xfrm>
            <a:off x="4303501" y="3143248"/>
            <a:ext cx="21600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Contextual Relationship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47501" y="2214554"/>
            <a:ext cx="1872000" cy="72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04224" y="3143248"/>
            <a:ext cx="2160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0000FF"/>
                </a:solidFill>
              </a:rPr>
              <a:t>Temporal Relationship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39224" y="2214554"/>
            <a:ext cx="1890000" cy="7200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Parameter estimation</a:t>
            </a:r>
          </a:p>
          <a:p>
            <a:pPr lvl="1"/>
            <a:r>
              <a:rPr lang="en-US" altLang="zh-TW" dirty="0" smtClean="0"/>
              <a:t>Obtain the concept-dependent parameters from training corpus with cross validation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Energy minimization</a:t>
            </a:r>
          </a:p>
          <a:p>
            <a:pPr lvl="1"/>
            <a:r>
              <a:rPr lang="en-US" altLang="zh-TW" dirty="0" smtClean="0"/>
              <a:t>Use </a:t>
            </a:r>
            <a:r>
              <a:rPr lang="en-US" altLang="zh-TW" i="1" dirty="0" smtClean="0"/>
              <a:t>Conjugate Gradient Methods </a:t>
            </a:r>
            <a:r>
              <a:rPr lang="en-US" altLang="zh-TW" dirty="0" smtClean="0"/>
              <a:t>to solve this non-linear function</a:t>
            </a:r>
          </a:p>
          <a:p>
            <a:pPr lvl="1"/>
            <a:r>
              <a:rPr lang="en-US" altLang="zh-TW" dirty="0" smtClean="0"/>
              <a:t>Adopt prediction scores from detectors as an initial guess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Settings</a:t>
            </a:r>
            <a:r>
              <a:rPr lang="en-US" altLang="zh-TW" baseline="30000" dirty="0" smtClean="0"/>
              <a:t>1/2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 smtClean="0"/>
              <a:t>TRECVid</a:t>
            </a:r>
            <a:r>
              <a:rPr lang="en-US" altLang="zh-TW" b="1" dirty="0" smtClean="0"/>
              <a:t> benchmark</a:t>
            </a:r>
          </a:p>
          <a:p>
            <a:endParaRPr lang="en-US" altLang="zh-TW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zh-TW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dirty="0" smtClean="0"/>
              <a:t>Performance evaluation</a:t>
            </a:r>
          </a:p>
          <a:p>
            <a:pPr lvl="1"/>
            <a:r>
              <a:rPr lang="en-US" altLang="zh-TW" dirty="0" smtClean="0"/>
              <a:t>20 officially selected concepts in </a:t>
            </a:r>
            <a:r>
              <a:rPr lang="en-US" altLang="zh-TW" dirty="0" err="1" smtClean="0"/>
              <a:t>TRECVid</a:t>
            </a:r>
            <a:r>
              <a:rPr lang="en-US" altLang="zh-TW" dirty="0" smtClean="0"/>
              <a:t> 2006</a:t>
            </a: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Inferred average precision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infAP</a:t>
            </a:r>
            <a:r>
              <a:rPr lang="en-US" altLang="zh-TW" dirty="0" smtClean="0"/>
              <a:t>) for individual concept performance</a:t>
            </a: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Mean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infAP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for overall system performance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36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857224" y="2000240"/>
          <a:ext cx="8193952" cy="1620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36890"/>
                <a:gridCol w="2384743"/>
                <a:gridCol w="1962600"/>
                <a:gridCol w="1809719"/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Dataset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# of Videos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# of Shots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Training</a:t>
                      </a:r>
                      <a:r>
                        <a:rPr lang="en-US" altLang="zh-TW" sz="2400" baseline="0" dirty="0" smtClean="0"/>
                        <a:t> data</a:t>
                      </a:r>
                      <a:endParaRPr lang="zh-TW" altLang="en-US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TV05 </a:t>
                      </a:r>
                      <a:r>
                        <a:rPr lang="en-US" altLang="zh-TW" sz="2400" dirty="0" err="1" smtClean="0"/>
                        <a:t>devel</a:t>
                      </a:r>
                      <a:r>
                        <a:rPr lang="en-US" altLang="zh-TW" sz="2400" dirty="0" smtClean="0"/>
                        <a:t> set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137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43,907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Test data</a:t>
                      </a:r>
                      <a:endParaRPr lang="zh-TW" altLang="en-US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TV06 test set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259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79,484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Experimental Settings</a:t>
            </a:r>
            <a:r>
              <a:rPr lang="en-US" altLang="zh-TW" baseline="30000" smtClean="0"/>
              <a:t>2/2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Baselines in our experiments</a:t>
            </a:r>
            <a:endParaRPr lang="zh-TW" altLang="en-US" b="1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37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85784" y="2071679"/>
          <a:ext cx="8001058" cy="379178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454018"/>
                <a:gridCol w="3273520"/>
                <a:gridCol w="3273520"/>
              </a:tblGrid>
              <a:tr h="520613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VIREO-374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Columbia374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206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kern="1200" dirty="0" smtClean="0"/>
                        <a:t>Provider</a:t>
                      </a:r>
                      <a:endParaRPr lang="zh-TW" altLang="en-US" sz="2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/>
                        <a:t>City U. of H. K.</a:t>
                      </a:r>
                      <a:endParaRPr lang="zh-TW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/>
                        <a:t>Columbia University</a:t>
                      </a:r>
                      <a:endParaRPr lang="zh-TW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769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kern="1200" dirty="0" smtClean="0"/>
                        <a:t>Feature</a:t>
                      </a:r>
                      <a:endParaRPr lang="zh-TW" altLang="en-US" sz="2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/>
                        <a:t>Color moment, Wavelet texture, </a:t>
                      </a:r>
                      <a:r>
                        <a:rPr lang="en-US" altLang="zh-TW" sz="2400" kern="1200" dirty="0" err="1" smtClean="0"/>
                        <a:t>Keypoint</a:t>
                      </a:r>
                      <a:r>
                        <a:rPr lang="en-US" altLang="zh-TW" sz="2400" kern="1200" dirty="0" smtClean="0"/>
                        <a:t> features</a:t>
                      </a:r>
                      <a:endParaRPr lang="zh-TW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/>
                        <a:t>Edge direction histogram, </a:t>
                      </a:r>
                      <a:r>
                        <a:rPr lang="en-US" altLang="zh-TW" sz="2400" kern="1200" dirty="0" err="1" smtClean="0"/>
                        <a:t>Garbor</a:t>
                      </a:r>
                      <a:r>
                        <a:rPr lang="en-US" altLang="zh-TW" sz="2400" kern="1200" dirty="0" smtClean="0"/>
                        <a:t>, Grid color</a:t>
                      </a:r>
                      <a:r>
                        <a:rPr lang="en-US" altLang="zh-TW" sz="2400" kern="1200" baseline="0" dirty="0" smtClean="0"/>
                        <a:t> moment</a:t>
                      </a:r>
                      <a:endParaRPr lang="zh-TW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206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kern="1200" dirty="0" smtClean="0"/>
                        <a:t>Learning</a:t>
                      </a:r>
                      <a:endParaRPr lang="zh-TW" altLang="en-US" sz="2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/>
                        <a:t>SVMs</a:t>
                      </a:r>
                      <a:endParaRPr lang="zh-TW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/>
                        <a:t>SVMs</a:t>
                      </a:r>
                      <a:endParaRPr lang="zh-TW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206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kern="1200" dirty="0" smtClean="0"/>
                        <a:t>Fusion</a:t>
                      </a:r>
                      <a:endParaRPr lang="zh-TW" altLang="en-US" sz="2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/>
                        <a:t>lately</a:t>
                      </a:r>
                      <a:r>
                        <a:rPr lang="en-US" altLang="zh-TW" sz="2400" kern="1200" baseline="0" dirty="0" smtClean="0"/>
                        <a:t> a</a:t>
                      </a:r>
                      <a:r>
                        <a:rPr lang="en-US" altLang="zh-TW" sz="2400" kern="1200" dirty="0" smtClean="0"/>
                        <a:t>verage</a:t>
                      </a:r>
                      <a:endParaRPr lang="zh-TW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kern="1200" dirty="0" smtClean="0"/>
                        <a:t>lately average</a:t>
                      </a:r>
                      <a:endParaRPr lang="zh-TW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206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i="1" kern="1200" dirty="0" smtClean="0">
                          <a:solidFill>
                            <a:srgbClr val="C00000"/>
                          </a:solidFill>
                          <a:effectLst/>
                        </a:rPr>
                        <a:t>Accuracy</a:t>
                      </a:r>
                      <a:endParaRPr lang="zh-TW" altLang="en-US" sz="2400" i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i="1" kern="1200" dirty="0" smtClean="0">
                          <a:solidFill>
                            <a:srgbClr val="C00000"/>
                          </a:solidFill>
                          <a:effectLst/>
                        </a:rPr>
                        <a:t>high</a:t>
                      </a:r>
                      <a:endParaRPr lang="zh-TW" altLang="en-US" sz="2400" b="0" i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i="1" kern="1200" dirty="0" smtClean="0">
                          <a:solidFill>
                            <a:srgbClr val="C00000"/>
                          </a:solidFill>
                          <a:effectLst/>
                        </a:rPr>
                        <a:t>medium</a:t>
                      </a:r>
                      <a:endParaRPr lang="zh-TW" altLang="en-US" sz="2400" b="0" i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Overall performance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38</a:t>
            </a:fld>
            <a:endParaRPr lang="en-US" altLang="zh-TW"/>
          </a:p>
        </p:txBody>
      </p:sp>
      <p:graphicFrame>
        <p:nvGraphicFramePr>
          <p:cNvPr id="7" name="內容版面配置區 6"/>
          <p:cNvGraphicFramePr>
            <a:graphicFrameLocks/>
          </p:cNvGraphicFramePr>
          <p:nvPr/>
        </p:nvGraphicFramePr>
        <p:xfrm>
          <a:off x="428596" y="1435230"/>
          <a:ext cx="8572560" cy="39064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0884"/>
                <a:gridCol w="1749946"/>
                <a:gridCol w="1975865"/>
                <a:gridCol w="1975865"/>
              </a:tblGrid>
              <a:tr h="42799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Baseline</a:t>
                      </a:r>
                      <a:endParaRPr lang="zh-TW" altLang="en-US" sz="2200" dirty="0"/>
                    </a:p>
                  </a:txBody>
                  <a:tcPr marL="98767" marR="98767" marT="49383" marB="49383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VIREO-374</a:t>
                      </a:r>
                      <a:endParaRPr lang="zh-TW" altLang="en-US" sz="2200" dirty="0"/>
                    </a:p>
                  </a:txBody>
                  <a:tcPr marL="98767" marR="98767" marT="49383" marB="493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Columbia374</a:t>
                      </a:r>
                      <a:endParaRPr lang="zh-TW" altLang="en-US" sz="2200" dirty="0"/>
                    </a:p>
                  </a:txBody>
                  <a:tcPr marL="98767" marR="98767" marT="49383" marB="49383" anchor="ctr"/>
                </a:tc>
              </a:tr>
              <a:tr h="42799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/>
                        <a:t>Mean </a:t>
                      </a:r>
                      <a:r>
                        <a:rPr lang="en-US" altLang="zh-TW" sz="2200" b="1" dirty="0" err="1" smtClean="0"/>
                        <a:t>infAP</a:t>
                      </a:r>
                      <a:endParaRPr lang="zh-TW" altLang="en-US" sz="2200" b="1" dirty="0"/>
                    </a:p>
                  </a:txBody>
                  <a:tcPr marL="98767" marR="98767" marT="49383" marB="49383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/>
                        <a:t>0.1542</a:t>
                      </a:r>
                      <a:endParaRPr lang="zh-TW" altLang="en-US" sz="2200" b="1" dirty="0"/>
                    </a:p>
                  </a:txBody>
                  <a:tcPr marL="98767" marR="98767" marT="49383" marB="493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/>
                        <a:t>0.0948</a:t>
                      </a:r>
                      <a:endParaRPr lang="zh-TW" altLang="en-US" sz="2200" b="1" dirty="0"/>
                    </a:p>
                  </a:txBody>
                  <a:tcPr marL="98767" marR="98767" marT="49383" marB="49383" anchor="ctr"/>
                </a:tc>
              </a:tr>
              <a:tr h="427990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2200" dirty="0" smtClean="0">
                          <a:effectLst/>
                        </a:rPr>
                        <a:t>Contextual cues only</a:t>
                      </a:r>
                      <a:endParaRPr lang="zh-TW" altLang="en-US" sz="2200" b="0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Liu et al. </a:t>
                      </a:r>
                      <a:endParaRPr lang="zh-TW" altLang="en-US" sz="2200" dirty="0"/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0.2%</a:t>
                      </a:r>
                      <a:endParaRPr lang="zh-TW" altLang="en-US" sz="2200" dirty="0"/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0.5%</a:t>
                      </a:r>
                      <a:endParaRPr lang="zh-TW" altLang="en-US" sz="2200" dirty="0"/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79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1" i="1" dirty="0" smtClean="0">
                          <a:solidFill>
                            <a:srgbClr val="C00000"/>
                          </a:solidFill>
                          <a:effectLst/>
                        </a:rPr>
                        <a:t>MCF</a:t>
                      </a:r>
                      <a:endParaRPr lang="zh-TW" altLang="en-US" sz="2200" b="1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1" dirty="0" smtClean="0">
                          <a:solidFill>
                            <a:srgbClr val="C00000"/>
                          </a:solidFill>
                          <a:effectLst/>
                        </a:rPr>
                        <a:t>16.7%</a:t>
                      </a:r>
                      <a:endParaRPr lang="zh-TW" altLang="en-US" sz="2200" b="1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1" dirty="0" smtClean="0">
                          <a:solidFill>
                            <a:srgbClr val="C00000"/>
                          </a:solidFill>
                          <a:effectLst/>
                        </a:rPr>
                        <a:t>19.6%</a:t>
                      </a:r>
                      <a:endParaRPr lang="zh-TW" altLang="en-US" sz="2200" b="1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7990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2200" dirty="0" smtClean="0">
                          <a:effectLst/>
                        </a:rPr>
                        <a:t>Temporal</a:t>
                      </a:r>
                      <a:r>
                        <a:rPr lang="en-US" altLang="zh-TW" sz="2200" baseline="0" dirty="0" smtClean="0">
                          <a:effectLst/>
                        </a:rPr>
                        <a:t> cues only</a:t>
                      </a:r>
                      <a:endParaRPr lang="zh-TW" altLang="en-US" sz="2200" b="0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98767" marR="98767" marT="49383" marB="4938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Liu et al.</a:t>
                      </a:r>
                      <a:endParaRPr lang="zh-TW" altLang="en-US" sz="2200" dirty="0"/>
                    </a:p>
                  </a:txBody>
                  <a:tcPr marL="98767" marR="98767" marT="49383" marB="4938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10.6%</a:t>
                      </a:r>
                      <a:endParaRPr lang="zh-TW" altLang="en-US" sz="2200" dirty="0"/>
                    </a:p>
                  </a:txBody>
                  <a:tcPr marL="98767" marR="98767" marT="49383" marB="4938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16.9%</a:t>
                      </a:r>
                      <a:endParaRPr lang="zh-TW" altLang="en-US" sz="2200" dirty="0"/>
                    </a:p>
                  </a:txBody>
                  <a:tcPr marL="98767" marR="98767" marT="49383" marB="4938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79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1" dirty="0" smtClean="0">
                          <a:solidFill>
                            <a:srgbClr val="C00000"/>
                          </a:solidFill>
                          <a:effectLst/>
                        </a:rPr>
                        <a:t>MCF</a:t>
                      </a:r>
                      <a:endParaRPr lang="zh-TW" altLang="en-US" sz="2200" b="1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8767" marR="98767" marT="49383" marB="4938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1" dirty="0" smtClean="0">
                          <a:solidFill>
                            <a:srgbClr val="C00000"/>
                          </a:solidFill>
                          <a:effectLst/>
                        </a:rPr>
                        <a:t>14.6%</a:t>
                      </a:r>
                      <a:endParaRPr lang="zh-TW" altLang="en-US" sz="2200" b="1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8767" marR="98767" marT="49383" marB="4938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1" dirty="0" smtClean="0">
                          <a:solidFill>
                            <a:srgbClr val="C00000"/>
                          </a:solidFill>
                          <a:effectLst/>
                        </a:rPr>
                        <a:t>17.3%</a:t>
                      </a:r>
                      <a:endParaRPr lang="zh-TW" altLang="en-US" sz="2200" b="1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8767" marR="98767" marT="49383" marB="4938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7990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TW" sz="2200" dirty="0" smtClean="0">
                          <a:effectLst/>
                        </a:rPr>
                        <a:t>Both cues</a:t>
                      </a:r>
                      <a:endParaRPr lang="zh-TW" altLang="en-US" sz="2200" b="0" i="1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Liu et al.</a:t>
                      </a:r>
                      <a:endParaRPr lang="zh-TW" altLang="en-US" sz="2200" dirty="0"/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11.2%</a:t>
                      </a:r>
                      <a:endParaRPr lang="zh-TW" altLang="en-US" sz="2200" dirty="0"/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18.1%</a:t>
                      </a:r>
                      <a:endParaRPr lang="zh-TW" altLang="en-US" sz="2200" dirty="0"/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79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MCF-AC</a:t>
                      </a:r>
                      <a:endParaRPr lang="zh-TW" altLang="en-US" sz="2200" dirty="0"/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19.7%</a:t>
                      </a:r>
                      <a:endParaRPr lang="zh-TW" altLang="en-US" sz="2200" dirty="0"/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 smtClean="0"/>
                        <a:t>23.3%</a:t>
                      </a:r>
                      <a:endParaRPr lang="zh-TW" altLang="en-US" sz="2200" dirty="0"/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79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1" dirty="0" smtClean="0">
                          <a:solidFill>
                            <a:srgbClr val="C00000"/>
                          </a:solidFill>
                          <a:effectLst/>
                        </a:rPr>
                        <a:t>MCF-EM</a:t>
                      </a:r>
                      <a:endParaRPr lang="zh-TW" altLang="en-US" sz="2200" b="1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1" dirty="0" smtClean="0">
                          <a:solidFill>
                            <a:srgbClr val="C00000"/>
                          </a:solidFill>
                          <a:effectLst/>
                        </a:rPr>
                        <a:t>27.3%</a:t>
                      </a:r>
                      <a:endParaRPr lang="zh-TW" altLang="en-US" sz="2200" b="1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1" dirty="0" smtClean="0">
                          <a:solidFill>
                            <a:srgbClr val="C00000"/>
                          </a:solidFill>
                          <a:effectLst/>
                        </a:rPr>
                        <a:t>32.1%</a:t>
                      </a:r>
                      <a:endParaRPr lang="zh-TW" altLang="en-US" sz="2200" b="1" i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8767" marR="98767" marT="49383" marB="4938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443922" y="5435758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+mn-lt"/>
              </a:rPr>
              <a:t>MCF-AC:</a:t>
            </a:r>
            <a:r>
              <a:rPr lang="en-US" altLang="zh-TW" sz="2000" dirty="0" smtClean="0">
                <a:latin typeface="+mn-lt"/>
              </a:rPr>
              <a:t> MCF with average combination</a:t>
            </a:r>
          </a:p>
          <a:p>
            <a:r>
              <a:rPr lang="en-US" altLang="zh-TW" sz="2000" b="1" dirty="0" smtClean="0">
                <a:latin typeface="+mn-lt"/>
              </a:rPr>
              <a:t>MCF-EM: </a:t>
            </a:r>
            <a:r>
              <a:rPr lang="en-US" altLang="zh-TW" sz="2000" dirty="0" smtClean="0">
                <a:latin typeface="+mn-lt"/>
              </a:rPr>
              <a:t>MCF with energy minimization</a:t>
            </a:r>
            <a:endParaRPr lang="zh-TW" alt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 of Individual Concepts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39</a:t>
            </a:fld>
            <a:endParaRPr lang="en-US" altLang="zh-TW"/>
          </a:p>
        </p:txBody>
      </p:sp>
      <p:graphicFrame>
        <p:nvGraphicFramePr>
          <p:cNvPr id="9" name="圖表 8"/>
          <p:cNvGraphicFramePr/>
          <p:nvPr/>
        </p:nvGraphicFramePr>
        <p:xfrm>
          <a:off x="86400" y="1609330"/>
          <a:ext cx="90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群組 20"/>
          <p:cNvGrpSpPr/>
          <p:nvPr/>
        </p:nvGrpSpPr>
        <p:grpSpPr>
          <a:xfrm>
            <a:off x="2986982" y="1822846"/>
            <a:ext cx="6028126" cy="2153516"/>
            <a:chOff x="2986982" y="1822846"/>
            <a:chExt cx="6028126" cy="2153516"/>
          </a:xfrm>
        </p:grpSpPr>
        <p:sp>
          <p:nvSpPr>
            <p:cNvPr id="10" name="橢圓 9"/>
            <p:cNvSpPr/>
            <p:nvPr/>
          </p:nvSpPr>
          <p:spPr>
            <a:xfrm>
              <a:off x="4930322" y="2965854"/>
              <a:ext cx="504000" cy="648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9900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2986982" y="3544362"/>
              <a:ext cx="432000" cy="432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9900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4172400" y="3350940"/>
              <a:ext cx="468000" cy="468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9900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4561656" y="3295148"/>
              <a:ext cx="432000" cy="504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9900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8057948" y="1822846"/>
              <a:ext cx="504000" cy="90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9900"/>
                </a:solidFill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8511108" y="1822846"/>
              <a:ext cx="504000" cy="936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9900"/>
                </a:solidFill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6143636" y="3009396"/>
              <a:ext cx="432000" cy="576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9900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758550" y="2623178"/>
            <a:ext cx="2413246" cy="989552"/>
            <a:chOff x="5758550" y="2943448"/>
            <a:chExt cx="2413246" cy="989552"/>
          </a:xfrm>
        </p:grpSpPr>
        <p:sp>
          <p:nvSpPr>
            <p:cNvPr id="18" name="橢圓 17"/>
            <p:cNvSpPr/>
            <p:nvPr/>
          </p:nvSpPr>
          <p:spPr>
            <a:xfrm>
              <a:off x="5758550" y="3429000"/>
              <a:ext cx="432000" cy="504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9900"/>
                </a:solidFill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7739796" y="2943448"/>
              <a:ext cx="432000" cy="504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9900"/>
                </a:solidFill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6543236" y="3172276"/>
              <a:ext cx="432000" cy="5040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99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improve the accuracy </a:t>
            </a:r>
            <a:r>
              <a:rPr lang="en-US" altLang="zh-TW" dirty="0" smtClean="0"/>
              <a:t>of semantic video indexing</a:t>
            </a:r>
            <a:endParaRPr lang="en-US" altLang="zh-TW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6179355" y="4714316"/>
            <a:ext cx="18573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000" dirty="0"/>
              <a:t>A ranking list according to confidence </a:t>
            </a:r>
            <a:r>
              <a:rPr lang="en-US" altLang="zh-TW" sz="2000" dirty="0" smtClean="0"/>
              <a:t>measure</a:t>
            </a:r>
            <a:endParaRPr lang="en-US" altLang="zh-TW" sz="2000" dirty="0"/>
          </a:p>
        </p:txBody>
      </p:sp>
      <p:grpSp>
        <p:nvGrpSpPr>
          <p:cNvPr id="66" name="群組 65"/>
          <p:cNvGrpSpPr/>
          <p:nvPr/>
        </p:nvGrpSpPr>
        <p:grpSpPr>
          <a:xfrm>
            <a:off x="3189140" y="2071678"/>
            <a:ext cx="2892901" cy="1500198"/>
            <a:chOff x="3189140" y="2357430"/>
            <a:chExt cx="2892901" cy="1500198"/>
          </a:xfrm>
        </p:grpSpPr>
        <p:sp>
          <p:nvSpPr>
            <p:cNvPr id="122" name="Cloud"/>
            <p:cNvSpPr>
              <a:spLocks noChangeAspect="1" noEditPoints="1" noChangeArrowheads="1"/>
            </p:cNvSpPr>
            <p:nvPr/>
          </p:nvSpPr>
          <p:spPr bwMode="auto">
            <a:xfrm>
              <a:off x="3189140" y="2357430"/>
              <a:ext cx="2892901" cy="150019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pic>
          <p:nvPicPr>
            <p:cNvPr id="126" name="Picture 10" descr="100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7438" y="3000372"/>
              <a:ext cx="792000" cy="6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" name="Picture 12" descr="100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4446" y="3071810"/>
              <a:ext cx="792000" cy="6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" descr="\\fortune\CML-G\trecvid2005\trecvid2005\master.shot.reference\devel\TRECVID2005_150\shot150_30_RK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0529" y="2571744"/>
              <a:ext cx="792000" cy="540001"/>
            </a:xfrm>
            <a:prstGeom prst="rect">
              <a:avLst/>
            </a:prstGeom>
            <a:noFill/>
          </p:spPr>
        </p:pic>
        <p:pic>
          <p:nvPicPr>
            <p:cNvPr id="51" name="Picture 4" descr="\\fortune\CML-G\trecvid2005\trecvid2005\master.shot.reference\devel\TRECVID2005_143\shot143_294_NRKF_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2066" y="2613321"/>
              <a:ext cx="792000" cy="540001"/>
            </a:xfrm>
            <a:prstGeom prst="rect">
              <a:avLst/>
            </a:prstGeom>
            <a:noFill/>
          </p:spPr>
        </p:pic>
        <p:pic>
          <p:nvPicPr>
            <p:cNvPr id="52" name="Picture 5" descr="\\fortune\CML-G\trecvid2005\trecvid2005\master.shot.reference\devel\TRECVID2005_221\shot221_243_RKF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00430" y="3143248"/>
              <a:ext cx="792000" cy="540001"/>
            </a:xfrm>
            <a:prstGeom prst="rect">
              <a:avLst/>
            </a:prstGeom>
            <a:noFill/>
          </p:spPr>
        </p:pic>
        <p:pic>
          <p:nvPicPr>
            <p:cNvPr id="53" name="Picture 11" descr="\\fortune\CML-G\trecvid2005\trecvid2005\master.shot.reference\devel\TRECVID2005_142\shot142_131_RKF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8992" y="2654897"/>
              <a:ext cx="792000" cy="540001"/>
            </a:xfrm>
            <a:prstGeom prst="rect">
              <a:avLst/>
            </a:prstGeom>
            <a:noFill/>
          </p:spPr>
        </p:pic>
      </p:grpSp>
      <p:grpSp>
        <p:nvGrpSpPr>
          <p:cNvPr id="68" name="群組 67"/>
          <p:cNvGrpSpPr/>
          <p:nvPr/>
        </p:nvGrpSpPr>
        <p:grpSpPr>
          <a:xfrm>
            <a:off x="1641307" y="3429000"/>
            <a:ext cx="5966808" cy="1220066"/>
            <a:chOff x="1641307" y="3571876"/>
            <a:chExt cx="5966808" cy="1220066"/>
          </a:xfrm>
        </p:grpSpPr>
        <p:sp>
          <p:nvSpPr>
            <p:cNvPr id="85" name="Rectangle 4"/>
            <p:cNvSpPr>
              <a:spLocks noChangeArrowheads="1"/>
            </p:cNvSpPr>
            <p:nvPr/>
          </p:nvSpPr>
          <p:spPr bwMode="auto">
            <a:xfrm>
              <a:off x="6168115" y="4071942"/>
              <a:ext cx="1440000" cy="707886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altLang="zh-TW" sz="2000" b="0" dirty="0" smtClean="0"/>
                <a:t>Detecting …</a:t>
              </a:r>
              <a:endParaRPr lang="en-US" altLang="zh-TW" sz="2000" b="0" dirty="0"/>
            </a:p>
          </p:txBody>
        </p:sp>
        <p:sp>
          <p:nvSpPr>
            <p:cNvPr id="88" name="Rectangle 14"/>
            <p:cNvSpPr>
              <a:spLocks noChangeArrowheads="1"/>
            </p:cNvSpPr>
            <p:nvPr/>
          </p:nvSpPr>
          <p:spPr bwMode="auto">
            <a:xfrm>
              <a:off x="1641307" y="4071942"/>
              <a:ext cx="1440000" cy="72000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altLang="zh-TW" sz="2000" b="0" dirty="0" smtClean="0"/>
                <a:t>Detecting Airplane</a:t>
              </a:r>
              <a:endParaRPr lang="en-US" altLang="zh-TW" sz="2000" b="0" dirty="0"/>
            </a:p>
          </p:txBody>
        </p:sp>
        <p:sp>
          <p:nvSpPr>
            <p:cNvPr id="90" name="Rectangle 16"/>
            <p:cNvSpPr>
              <a:spLocks noChangeArrowheads="1"/>
            </p:cNvSpPr>
            <p:nvPr/>
          </p:nvSpPr>
          <p:spPr bwMode="auto">
            <a:xfrm>
              <a:off x="3904711" y="4071942"/>
              <a:ext cx="1440000" cy="707886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altLang="zh-TW" sz="2000" b="0" dirty="0" smtClean="0"/>
                <a:t>Detecting </a:t>
              </a:r>
              <a:r>
                <a:rPr lang="en-US" altLang="zh-TW" sz="2000" dirty="0" smtClean="0"/>
                <a:t>Sports</a:t>
              </a:r>
              <a:endParaRPr lang="en-US" altLang="zh-TW" sz="2000" b="0" dirty="0"/>
            </a:p>
          </p:txBody>
        </p:sp>
        <p:sp>
          <p:nvSpPr>
            <p:cNvPr id="89" name="Line 15"/>
            <p:cNvSpPr>
              <a:spLocks noChangeShapeType="1"/>
            </p:cNvSpPr>
            <p:nvPr/>
          </p:nvSpPr>
          <p:spPr bwMode="auto">
            <a:xfrm flipH="1">
              <a:off x="3071800" y="3571876"/>
              <a:ext cx="1571637" cy="500066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1" name="Line 17"/>
            <p:cNvSpPr>
              <a:spLocks noChangeShapeType="1"/>
            </p:cNvSpPr>
            <p:nvPr/>
          </p:nvSpPr>
          <p:spPr bwMode="auto">
            <a:xfrm>
              <a:off x="4643438" y="3571877"/>
              <a:ext cx="1571636" cy="500066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" name="Line 19"/>
            <p:cNvSpPr>
              <a:spLocks noChangeShapeType="1"/>
            </p:cNvSpPr>
            <p:nvPr/>
          </p:nvSpPr>
          <p:spPr bwMode="auto">
            <a:xfrm flipH="1">
              <a:off x="4636181" y="3571876"/>
              <a:ext cx="0" cy="500628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1107257" y="4720504"/>
            <a:ext cx="2398793" cy="1276728"/>
            <a:chOff x="1107257" y="4714884"/>
            <a:chExt cx="2398793" cy="1276728"/>
          </a:xfrm>
        </p:grpSpPr>
        <p:pic>
          <p:nvPicPr>
            <p:cNvPr id="111" name="Picture 24" descr="1000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48022" y="4714884"/>
              <a:ext cx="720000" cy="4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1107257" y="4848197"/>
              <a:ext cx="322483" cy="2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7" name="Text Box 30"/>
            <p:cNvSpPr txBox="1">
              <a:spLocks noChangeArrowheads="1"/>
            </p:cNvSpPr>
            <p:nvPr/>
          </p:nvSpPr>
          <p:spPr bwMode="auto">
            <a:xfrm>
              <a:off x="1161595" y="5214950"/>
              <a:ext cx="322483" cy="2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8" name="Text Box 31"/>
            <p:cNvSpPr txBox="1">
              <a:spLocks noChangeArrowheads="1"/>
            </p:cNvSpPr>
            <p:nvPr/>
          </p:nvSpPr>
          <p:spPr bwMode="auto">
            <a:xfrm>
              <a:off x="1249121" y="5634015"/>
              <a:ext cx="322483" cy="2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9" name="Text Box 32"/>
            <p:cNvSpPr txBox="1">
              <a:spLocks noChangeArrowheads="1"/>
            </p:cNvSpPr>
            <p:nvPr/>
          </p:nvSpPr>
          <p:spPr bwMode="auto">
            <a:xfrm>
              <a:off x="2195758" y="4928692"/>
              <a:ext cx="322483" cy="2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20" name="Text Box 33"/>
            <p:cNvSpPr txBox="1">
              <a:spLocks noChangeArrowheads="1"/>
            </p:cNvSpPr>
            <p:nvPr/>
          </p:nvSpPr>
          <p:spPr bwMode="auto">
            <a:xfrm>
              <a:off x="2320691" y="5286388"/>
              <a:ext cx="322483" cy="2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21" name="Text Box 34"/>
            <p:cNvSpPr txBox="1">
              <a:spLocks noChangeArrowheads="1"/>
            </p:cNvSpPr>
            <p:nvPr/>
          </p:nvSpPr>
          <p:spPr bwMode="auto">
            <a:xfrm>
              <a:off x="2428860" y="5643578"/>
              <a:ext cx="322483" cy="2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>
                  <a:latin typeface="Times New Roman" pitchFamily="18" charset="0"/>
                </a:rPr>
                <a:t>6</a:t>
              </a:r>
            </a:p>
          </p:txBody>
        </p:sp>
        <p:pic>
          <p:nvPicPr>
            <p:cNvPr id="54" name="Picture 2" descr="\\fortune\CML-G\trecvid2005\trecvid2005\master.shot.reference\devel\TRECVID2005_150\shot150_30_RKF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05904" y="5084479"/>
              <a:ext cx="720000" cy="490910"/>
            </a:xfrm>
            <a:prstGeom prst="rect">
              <a:avLst/>
            </a:prstGeom>
            <a:noFill/>
          </p:spPr>
        </p:pic>
        <p:pic>
          <p:nvPicPr>
            <p:cNvPr id="55" name="Picture 4" descr="\\fortune\CML-G\trecvid2005\trecvid2005\master.shot.reference\devel\TRECVID2005_143\shot143_294_NRKF_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00298" y="4786322"/>
              <a:ext cx="720000" cy="490910"/>
            </a:xfrm>
            <a:prstGeom prst="rect">
              <a:avLst/>
            </a:prstGeom>
            <a:noFill/>
          </p:spPr>
        </p:pic>
        <p:pic>
          <p:nvPicPr>
            <p:cNvPr id="57" name="Picture 11" descr="\\fortune\CML-G\trecvid2005\trecvid2005\master.shot.reference\devel\TRECVID2005_142\shot142_131_RKF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43174" y="5143512"/>
              <a:ext cx="720000" cy="490910"/>
            </a:xfrm>
            <a:prstGeom prst="rect">
              <a:avLst/>
            </a:prstGeom>
            <a:noFill/>
          </p:spPr>
        </p:pic>
        <p:pic>
          <p:nvPicPr>
            <p:cNvPr id="113" name="Picture 26" descr="1002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63785" y="5464983"/>
              <a:ext cx="720000" cy="4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5" descr="\\fortune\CML-G\trecvid2005\trecvid2005\master.shot.reference\devel\TRECVID2005_221\shot221_243_RKF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786050" y="5500702"/>
              <a:ext cx="720000" cy="490910"/>
            </a:xfrm>
            <a:prstGeom prst="rect">
              <a:avLst/>
            </a:prstGeom>
            <a:noFill/>
          </p:spPr>
        </p:pic>
      </p:grpSp>
      <p:grpSp>
        <p:nvGrpSpPr>
          <p:cNvPr id="71" name="群組 70"/>
          <p:cNvGrpSpPr/>
          <p:nvPr/>
        </p:nvGrpSpPr>
        <p:grpSpPr>
          <a:xfrm>
            <a:off x="3573081" y="4720504"/>
            <a:ext cx="2433299" cy="1276728"/>
            <a:chOff x="3573081" y="4857760"/>
            <a:chExt cx="2433299" cy="1276728"/>
          </a:xfrm>
        </p:grpSpPr>
        <p:sp>
          <p:nvSpPr>
            <p:cNvPr id="101" name="Text Box 39"/>
            <p:cNvSpPr txBox="1">
              <a:spLocks noChangeArrowheads="1"/>
            </p:cNvSpPr>
            <p:nvPr/>
          </p:nvSpPr>
          <p:spPr bwMode="auto">
            <a:xfrm>
              <a:off x="3573081" y="4929198"/>
              <a:ext cx="322484" cy="2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2" name="Text Box 40"/>
            <p:cNvSpPr txBox="1">
              <a:spLocks noChangeArrowheads="1"/>
            </p:cNvSpPr>
            <p:nvPr/>
          </p:nvSpPr>
          <p:spPr bwMode="auto">
            <a:xfrm>
              <a:off x="3644519" y="5332007"/>
              <a:ext cx="322484" cy="2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3" name="Text Box 41"/>
            <p:cNvSpPr txBox="1">
              <a:spLocks noChangeArrowheads="1"/>
            </p:cNvSpPr>
            <p:nvPr/>
          </p:nvSpPr>
          <p:spPr bwMode="auto">
            <a:xfrm>
              <a:off x="3715957" y="5706466"/>
              <a:ext cx="322484" cy="2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Times New Roman" pitchFamily="18" charset="0"/>
                </a:rPr>
                <a:t>3</a:t>
              </a:r>
            </a:p>
          </p:txBody>
        </p:sp>
        <p:pic>
          <p:nvPicPr>
            <p:cNvPr id="60" name="Picture 5" descr="\\fortune\CML-G\trecvid2005\trecvid2005\master.shot.reference\devel\TRECVID2005_221\shot221_243_RKF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77299" y="4929198"/>
              <a:ext cx="720000" cy="490910"/>
            </a:xfrm>
            <a:prstGeom prst="rect">
              <a:avLst/>
            </a:prstGeom>
            <a:noFill/>
          </p:spPr>
        </p:pic>
        <p:sp>
          <p:nvSpPr>
            <p:cNvPr id="104" name="Text Box 42"/>
            <p:cNvSpPr txBox="1">
              <a:spLocks noChangeArrowheads="1"/>
            </p:cNvSpPr>
            <p:nvPr/>
          </p:nvSpPr>
          <p:spPr bwMode="auto">
            <a:xfrm>
              <a:off x="4627805" y="4929198"/>
              <a:ext cx="322484" cy="2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05" name="Text Box 43"/>
            <p:cNvSpPr txBox="1">
              <a:spLocks noChangeArrowheads="1"/>
            </p:cNvSpPr>
            <p:nvPr/>
          </p:nvSpPr>
          <p:spPr bwMode="auto">
            <a:xfrm>
              <a:off x="4788512" y="5286388"/>
              <a:ext cx="322484" cy="2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06" name="Text Box 44"/>
            <p:cNvSpPr txBox="1">
              <a:spLocks noChangeArrowheads="1"/>
            </p:cNvSpPr>
            <p:nvPr/>
          </p:nvSpPr>
          <p:spPr bwMode="auto">
            <a:xfrm>
              <a:off x="4931388" y="5786454"/>
              <a:ext cx="322484" cy="29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Times New Roman" pitchFamily="18" charset="0"/>
                </a:rPr>
                <a:t>6</a:t>
              </a:r>
            </a:p>
          </p:txBody>
        </p:sp>
        <p:pic>
          <p:nvPicPr>
            <p:cNvPr id="59" name="Picture 11" descr="\\fortune\CML-G\trecvid2005\trecvid2005\master.shot.reference\devel\TRECVID2005_142\shot142_131_RKF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929190" y="4857760"/>
              <a:ext cx="720000" cy="490910"/>
            </a:xfrm>
            <a:prstGeom prst="rect">
              <a:avLst/>
            </a:prstGeom>
            <a:noFill/>
          </p:spPr>
        </p:pic>
        <p:pic>
          <p:nvPicPr>
            <p:cNvPr id="109" name="Picture 47" descr="1002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07785" y="5256124"/>
              <a:ext cx="720000" cy="4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2" descr="\\fortune\CML-G\trecvid2005\trecvid2005\master.shot.reference\devel\TRECVID2005_150\shot150_30_RKF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86380" y="5643578"/>
              <a:ext cx="720000" cy="490910"/>
            </a:xfrm>
            <a:prstGeom prst="rect">
              <a:avLst/>
            </a:prstGeom>
            <a:noFill/>
          </p:spPr>
        </p:pic>
        <p:pic>
          <p:nvPicPr>
            <p:cNvPr id="108" name="Picture 46" descr="1000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0049" y="5293293"/>
              <a:ext cx="720000" cy="4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4" descr="\\fortune\CML-G\trecvid2005\trecvid2005\master.shot.reference\devel\TRECVID2005_143\shot143_294_NRKF_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63051" y="5643578"/>
              <a:ext cx="720000" cy="4909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with </a:t>
            </a:r>
            <a:r>
              <a:rPr lang="en-US" altLang="zh-TW" dirty="0" err="1" smtClean="0"/>
              <a:t>TRECVid</a:t>
            </a:r>
            <a:r>
              <a:rPr lang="en-US" altLang="zh-TW" dirty="0" smtClean="0"/>
              <a:t> 2006 Submissions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40</a:t>
            </a:fld>
            <a:endParaRPr lang="en-US" altLang="zh-TW"/>
          </a:p>
        </p:txBody>
      </p:sp>
      <p:graphicFrame>
        <p:nvGraphicFramePr>
          <p:cNvPr id="8" name="內容版面配置區 6"/>
          <p:cNvGraphicFramePr>
            <a:graphicFrameLocks/>
          </p:cNvGraphicFramePr>
          <p:nvPr/>
        </p:nvGraphicFramePr>
        <p:xfrm>
          <a:off x="142844" y="1341438"/>
          <a:ext cx="8586107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群組 27"/>
          <p:cNvGrpSpPr/>
          <p:nvPr/>
        </p:nvGrpSpPr>
        <p:grpSpPr>
          <a:xfrm>
            <a:off x="6143637" y="1500174"/>
            <a:ext cx="2786081" cy="1012396"/>
            <a:chOff x="5295904" y="5761055"/>
            <a:chExt cx="1849662" cy="734611"/>
          </a:xfrm>
        </p:grpSpPr>
        <p:grpSp>
          <p:nvGrpSpPr>
            <p:cNvPr id="10" name="群組 12"/>
            <p:cNvGrpSpPr/>
            <p:nvPr/>
          </p:nvGrpSpPr>
          <p:grpSpPr>
            <a:xfrm>
              <a:off x="5295904" y="6003149"/>
              <a:ext cx="1276360" cy="245660"/>
              <a:chOff x="5295904" y="6034106"/>
              <a:chExt cx="1276360" cy="24566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295904" y="6133130"/>
                <a:ext cx="109728" cy="10972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cs typeface="Times New Roman" pitchFamily="18" charset="0"/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5429256" y="6034106"/>
                <a:ext cx="1143008" cy="24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+mn-lt"/>
                    <a:cs typeface="Times New Roman" pitchFamily="18" charset="0"/>
                  </a:rPr>
                  <a:t>Baselines</a:t>
                </a:r>
                <a:endParaRPr lang="en-US" sz="1600" dirty="0"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1" name="群組 13"/>
            <p:cNvGrpSpPr/>
            <p:nvPr/>
          </p:nvGrpSpPr>
          <p:grpSpPr>
            <a:xfrm>
              <a:off x="5295904" y="6250006"/>
              <a:ext cx="1276360" cy="245660"/>
              <a:chOff x="5295904" y="6250006"/>
              <a:chExt cx="1276360" cy="24566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295904" y="6343652"/>
                <a:ext cx="109728" cy="10972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cs typeface="Times New Roman" pitchFamily="18" charset="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5429256" y="6250006"/>
                <a:ext cx="1143008" cy="24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+mn-lt"/>
                    <a:cs typeface="Times New Roman" pitchFamily="18" charset="0"/>
                  </a:rPr>
                  <a:t>MCF</a:t>
                </a:r>
                <a:endParaRPr lang="en-US" sz="1600" dirty="0"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5295904" y="5761055"/>
              <a:ext cx="1849662" cy="245660"/>
              <a:chOff x="5295904" y="5761055"/>
              <a:chExt cx="1849662" cy="245660"/>
            </a:xfrm>
          </p:grpSpPr>
          <p:sp>
            <p:nvSpPr>
              <p:cNvPr id="13" name="矩形 4"/>
              <p:cNvSpPr/>
              <p:nvPr/>
            </p:nvSpPr>
            <p:spPr>
              <a:xfrm>
                <a:off x="5295904" y="5854701"/>
                <a:ext cx="109728" cy="1097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cs typeface="Times New Roman" pitchFamily="18" charset="0"/>
                </a:endParaRP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5378970" y="5761055"/>
                <a:ext cx="1766596" cy="24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+mn-lt"/>
                    <a:cs typeface="Times New Roman" pitchFamily="18" charset="0"/>
                  </a:rPr>
                  <a:t>The best run of each group</a:t>
                </a:r>
                <a:endParaRPr lang="en-US" sz="1600" dirty="0">
                  <a:latin typeface="+mn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33" name="群組 32"/>
          <p:cNvGrpSpPr/>
          <p:nvPr/>
        </p:nvGrpSpPr>
        <p:grpSpPr>
          <a:xfrm>
            <a:off x="1258920" y="1444263"/>
            <a:ext cx="4670402" cy="461665"/>
            <a:chOff x="1258920" y="1444263"/>
            <a:chExt cx="4670402" cy="461665"/>
          </a:xfrm>
        </p:grpSpPr>
        <p:sp>
          <p:nvSpPr>
            <p:cNvPr id="19" name="文字方塊 18"/>
            <p:cNvSpPr txBox="1"/>
            <p:nvPr/>
          </p:nvSpPr>
          <p:spPr>
            <a:xfrm>
              <a:off x="2886370" y="1444263"/>
              <a:ext cx="3042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MCF on VIREO-374</a:t>
              </a:r>
              <a:endParaRPr lang="en-US" sz="2400" b="1" dirty="0">
                <a:solidFill>
                  <a:srgbClr val="FF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23" name="直線接點 22"/>
            <p:cNvCxnSpPr/>
            <p:nvPr/>
          </p:nvCxnSpPr>
          <p:spPr>
            <a:xfrm>
              <a:off x="1258920" y="1614846"/>
              <a:ext cx="1602740" cy="2188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2077247" y="1865451"/>
            <a:ext cx="3994951" cy="607065"/>
            <a:chOff x="2077247" y="1865451"/>
            <a:chExt cx="3994951" cy="607065"/>
          </a:xfrm>
        </p:grpSpPr>
        <p:sp>
          <p:nvSpPr>
            <p:cNvPr id="22" name="文字方塊 21"/>
            <p:cNvSpPr txBox="1"/>
            <p:nvPr/>
          </p:nvSpPr>
          <p:spPr>
            <a:xfrm>
              <a:off x="2886372" y="1865451"/>
              <a:ext cx="3185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VIREO-374 Baseline</a:t>
              </a:r>
              <a:endParaRPr lang="en-US" sz="24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rot="16200000" flipH="1">
              <a:off x="1903987" y="2283491"/>
              <a:ext cx="378051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2077247" y="2078711"/>
              <a:ext cx="763209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群組 30"/>
          <p:cNvGrpSpPr/>
          <p:nvPr/>
        </p:nvGrpSpPr>
        <p:grpSpPr>
          <a:xfrm>
            <a:off x="2987035" y="2590483"/>
            <a:ext cx="5085427" cy="547129"/>
            <a:chOff x="2987035" y="2590483"/>
            <a:chExt cx="5085427" cy="547129"/>
          </a:xfrm>
        </p:grpSpPr>
        <p:sp>
          <p:nvSpPr>
            <p:cNvPr id="20" name="文字方塊 19"/>
            <p:cNvSpPr txBox="1"/>
            <p:nvPr/>
          </p:nvSpPr>
          <p:spPr>
            <a:xfrm>
              <a:off x="4651183" y="2590483"/>
              <a:ext cx="3421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MCF on Columbia374</a:t>
              </a:r>
              <a:endParaRPr lang="en-US" sz="2400" b="1" dirty="0">
                <a:solidFill>
                  <a:srgbClr val="FF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rot="16200000" flipH="1">
              <a:off x="2834329" y="2973790"/>
              <a:ext cx="32764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2987035" y="2800704"/>
              <a:ext cx="165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4367433" y="3132857"/>
            <a:ext cx="3919343" cy="697631"/>
            <a:chOff x="4367433" y="3132857"/>
            <a:chExt cx="2704897" cy="697631"/>
          </a:xfrm>
        </p:grpSpPr>
        <p:sp>
          <p:nvSpPr>
            <p:cNvPr id="21" name="文字方塊 20"/>
            <p:cNvSpPr txBox="1"/>
            <p:nvPr/>
          </p:nvSpPr>
          <p:spPr>
            <a:xfrm>
              <a:off x="4651184" y="3132857"/>
              <a:ext cx="2421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Columbia374 Baseline</a:t>
              </a:r>
              <a:endParaRPr lang="en-US" sz="24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rot="16200000" flipH="1">
              <a:off x="4127520" y="3578454"/>
              <a:ext cx="504068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4367433" y="3333665"/>
              <a:ext cx="28620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Observations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MCF improved each of the 20 concepts with ranges varying from 5.9% to 88.1%</a:t>
            </a:r>
          </a:p>
          <a:p>
            <a:r>
              <a:rPr lang="en-US" altLang="zh-TW" dirty="0" smtClean="0"/>
              <a:t>15 of 20 concepts showed more than 20% improvement</a:t>
            </a:r>
          </a:p>
          <a:p>
            <a:r>
              <a:rPr lang="en-US" altLang="zh-TW" dirty="0" smtClean="0"/>
              <a:t>We achieved ~30% performance gain for two detectors with different levels of accuracy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Concluding Remarks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Proposed a general framework which improved the accuracy of semantic concept detection in videos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MCF has 4 advantages:</a:t>
            </a:r>
          </a:p>
          <a:p>
            <a:pPr lvl="1"/>
            <a:r>
              <a:rPr lang="en-US" altLang="zh-TW" dirty="0" smtClean="0"/>
              <a:t>Salable</a:t>
            </a:r>
          </a:p>
          <a:p>
            <a:pPr lvl="1"/>
            <a:r>
              <a:rPr lang="en-US" altLang="zh-TW" dirty="0" smtClean="0"/>
              <a:t>Annotation data is reused</a:t>
            </a:r>
          </a:p>
          <a:p>
            <a:pPr lvl="1"/>
            <a:r>
              <a:rPr lang="en-US" altLang="zh-TW" dirty="0" smtClean="0"/>
              <a:t>Temporal and contextual information are used simultaneously</a:t>
            </a:r>
          </a:p>
          <a:p>
            <a:pPr lvl="1"/>
            <a:r>
              <a:rPr lang="en-US" altLang="zh-TW" dirty="0" smtClean="0"/>
              <a:t>Independent to classifiers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600" dirty="0" smtClean="0">
                <a:latin typeface="Snap ITC" pitchFamily="82" charset="0"/>
              </a:rPr>
              <a:t>Thank You for Your Attention</a:t>
            </a:r>
            <a:endParaRPr lang="zh-TW" altLang="en-US" sz="3600" dirty="0">
              <a:latin typeface="Snap ITC" pitchFamily="82" charset="0"/>
            </a:endParaRPr>
          </a:p>
        </p:txBody>
      </p:sp>
      <p:sp>
        <p:nvSpPr>
          <p:cNvPr id="13" name="副標題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43</a:t>
            </a:fld>
            <a:endParaRPr lang="en-US" altLang="zh-TW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6155" y="3571876"/>
            <a:ext cx="3412125" cy="25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Typical Approach</a:t>
            </a:r>
            <a:endParaRPr lang="zh-TW" altLang="en-US" dirty="0"/>
          </a:p>
        </p:txBody>
      </p:sp>
      <p:sp>
        <p:nvSpPr>
          <p:cNvPr id="35" name="內容版面配置區 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Supervised learning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5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554382" y="2071678"/>
            <a:ext cx="8035237" cy="4071966"/>
            <a:chOff x="571472" y="2071678"/>
            <a:chExt cx="7946478" cy="4026986"/>
          </a:xfrm>
        </p:grpSpPr>
        <p:cxnSp>
          <p:nvCxnSpPr>
            <p:cNvPr id="8" name="直線單箭頭接點 7"/>
            <p:cNvCxnSpPr/>
            <p:nvPr/>
          </p:nvCxnSpPr>
          <p:spPr>
            <a:xfrm rot="5400000" flipH="1" flipV="1">
              <a:off x="1233648" y="3570720"/>
              <a:ext cx="540000" cy="1009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9" name="圓角矩形 8"/>
            <p:cNvSpPr/>
            <p:nvPr/>
          </p:nvSpPr>
          <p:spPr>
            <a:xfrm>
              <a:off x="3464478" y="3850884"/>
              <a:ext cx="2160000" cy="864000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50000"/>
                    <a:satMod val="300000"/>
                  </a:srgbClr>
                </a:gs>
                <a:gs pos="35000">
                  <a:srgbClr val="2D2D8A">
                    <a:tint val="37000"/>
                    <a:satMod val="300000"/>
                  </a:srgbClr>
                </a:gs>
                <a:gs pos="100000">
                  <a:srgbClr val="2D2D8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/>
                  <a:cs typeface="+mn-cs"/>
                </a:rPr>
                <a:t>Lexicon Annotation</a:t>
              </a: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/>
                <a:cs typeface="+mn-cs"/>
              </a:endParaRPr>
            </a:p>
          </p:txBody>
        </p:sp>
        <p:cxnSp>
          <p:nvCxnSpPr>
            <p:cNvPr id="10" name="直線單箭頭接點 9"/>
            <p:cNvCxnSpPr>
              <a:stCxn id="9" idx="0"/>
              <a:endCxn id="11" idx="2"/>
            </p:cNvCxnSpPr>
            <p:nvPr/>
          </p:nvCxnSpPr>
          <p:spPr>
            <a:xfrm rot="5400000" flipH="1" flipV="1">
              <a:off x="4268117" y="3574523"/>
              <a:ext cx="552722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sp>
          <p:nvSpPr>
            <p:cNvPr id="11" name="圓角矩形 10"/>
            <p:cNvSpPr/>
            <p:nvPr/>
          </p:nvSpPr>
          <p:spPr>
            <a:xfrm>
              <a:off x="3464478" y="2434162"/>
              <a:ext cx="2160000" cy="864000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50000"/>
                    <a:satMod val="300000"/>
                  </a:srgbClr>
                </a:gs>
                <a:gs pos="35000">
                  <a:srgbClr val="2D2D8A">
                    <a:tint val="37000"/>
                    <a:satMod val="300000"/>
                  </a:srgbClr>
                </a:gs>
                <a:gs pos="100000">
                  <a:srgbClr val="2D2D8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/>
                  <a:cs typeface="+mn-cs"/>
                </a:rPr>
                <a:t>Training Concept Classifiers</a:t>
              </a: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/>
                <a:cs typeface="+mn-cs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6357950" y="2434162"/>
              <a:ext cx="2160000" cy="864000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50000"/>
                    <a:satMod val="300000"/>
                  </a:srgbClr>
                </a:gs>
                <a:gs pos="35000">
                  <a:srgbClr val="2D2D8A">
                    <a:tint val="37000"/>
                    <a:satMod val="300000"/>
                  </a:srgbClr>
                </a:gs>
                <a:gs pos="100000">
                  <a:srgbClr val="2D2D8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/>
                  <a:cs typeface="+mn-cs"/>
                </a:rPr>
                <a:t>Semantic Concept Prediction</a:t>
              </a: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/>
                <a:cs typeface="+mn-cs"/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2714612" y="4282076"/>
              <a:ext cx="720000" cy="1617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4" name="直線單箭頭接點 13"/>
            <p:cNvCxnSpPr/>
            <p:nvPr/>
          </p:nvCxnSpPr>
          <p:spPr>
            <a:xfrm>
              <a:off x="2714612" y="2869110"/>
              <a:ext cx="720000" cy="1617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cxnSp>
          <p:nvCxnSpPr>
            <p:cNvPr id="15" name="直線單箭頭接點 14"/>
            <p:cNvCxnSpPr/>
            <p:nvPr/>
          </p:nvCxnSpPr>
          <p:spPr>
            <a:xfrm>
              <a:off x="6411989" y="5403944"/>
              <a:ext cx="731779" cy="1617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6" name="文字方塊 15"/>
            <p:cNvSpPr txBox="1"/>
            <p:nvPr/>
          </p:nvSpPr>
          <p:spPr>
            <a:xfrm>
              <a:off x="4548003" y="5214950"/>
              <a:ext cx="199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Segoe UI" pitchFamily="34" charset="0"/>
                </a:rPr>
                <a:t>Training path:</a:t>
              </a: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Segoe UI" pitchFamily="34" charset="0"/>
              </a:endParaRPr>
            </a:p>
          </p:txBody>
        </p:sp>
        <p:grpSp>
          <p:nvGrpSpPr>
            <p:cNvPr id="17" name="群組 32"/>
            <p:cNvGrpSpPr/>
            <p:nvPr/>
          </p:nvGrpSpPr>
          <p:grpSpPr>
            <a:xfrm>
              <a:off x="4638762" y="5578754"/>
              <a:ext cx="2505006" cy="400110"/>
              <a:chOff x="4638762" y="5578754"/>
              <a:chExt cx="2505006" cy="400110"/>
            </a:xfrm>
          </p:grpSpPr>
          <p:cxnSp>
            <p:nvCxnSpPr>
              <p:cNvPr id="33" name="直線單箭頭接點 22"/>
              <p:cNvCxnSpPr/>
              <p:nvPr/>
            </p:nvCxnSpPr>
            <p:spPr>
              <a:xfrm>
                <a:off x="6411989" y="5770770"/>
                <a:ext cx="731779" cy="161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文字方塊 33"/>
              <p:cNvSpPr txBox="1"/>
              <p:nvPr/>
            </p:nvSpPr>
            <p:spPr>
              <a:xfrm>
                <a:off x="4638762" y="5578754"/>
                <a:ext cx="19966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Segoe UI" pitchFamily="34" charset="0"/>
                  </a:rPr>
                  <a:t>Testing path:</a:t>
                </a:r>
                <a:endParaRPr kumimoji="1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Segoe UI" pitchFamily="34" charset="0"/>
                </a:endParaRPr>
              </a:p>
            </p:txBody>
          </p:sp>
        </p:grpSp>
        <p:sp>
          <p:nvSpPr>
            <p:cNvPr id="18" name="圓柱 17"/>
            <p:cNvSpPr/>
            <p:nvPr/>
          </p:nvSpPr>
          <p:spPr>
            <a:xfrm>
              <a:off x="1044888" y="5080011"/>
              <a:ext cx="1222774" cy="1018653"/>
            </a:xfrm>
            <a:prstGeom prst="can">
              <a:avLst/>
            </a:prstGeom>
            <a:gradFill flip="none" rotWithShape="1">
              <a:gsLst>
                <a:gs pos="0">
                  <a:srgbClr val="BBE0E3">
                    <a:tint val="66000"/>
                    <a:satMod val="160000"/>
                  </a:srgbClr>
                </a:gs>
                <a:gs pos="50000">
                  <a:srgbClr val="BBE0E3">
                    <a:tint val="44500"/>
                    <a:satMod val="160000"/>
                  </a:srgbClr>
                </a:gs>
                <a:gs pos="100000">
                  <a:srgbClr val="BBE0E3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/>
                  <a:cs typeface="+mn-cs"/>
                </a:rPr>
                <a:t>Video Archive</a:t>
              </a: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/>
                <a:cs typeface="+mn-cs"/>
              </a:endParaRPr>
            </a:p>
          </p:txBody>
        </p:sp>
        <p:sp>
          <p:nvSpPr>
            <p:cNvPr id="19" name="摺角紙張 18"/>
            <p:cNvSpPr/>
            <p:nvPr/>
          </p:nvSpPr>
          <p:spPr>
            <a:xfrm>
              <a:off x="6717950" y="3841753"/>
              <a:ext cx="1440000" cy="873131"/>
            </a:xfrm>
            <a:prstGeom prst="foldedCorner">
              <a:avLst>
                <a:gd name="adj" fmla="val 21590"/>
              </a:avLst>
            </a:prstGeom>
            <a:gradFill flip="none" rotWithShape="1">
              <a:gsLst>
                <a:gs pos="0">
                  <a:srgbClr val="BBE0E3">
                    <a:tint val="66000"/>
                    <a:satMod val="160000"/>
                  </a:srgbClr>
                </a:gs>
                <a:gs pos="50000">
                  <a:srgbClr val="BBE0E3">
                    <a:tint val="44500"/>
                    <a:satMod val="160000"/>
                  </a:srgbClr>
                </a:gs>
                <a:gs pos="100000">
                  <a:srgbClr val="BBE0E3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/>
                  <a:cs typeface="+mn-cs"/>
                </a:rPr>
                <a:t>Shot Ranking</a:t>
              </a: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/>
                <a:cs typeface="+mn-cs"/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 rot="5400000" flipH="1" flipV="1">
              <a:off x="1233648" y="4980445"/>
              <a:ext cx="540000" cy="1009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/>
            </a:ln>
            <a:effectLst/>
          </p:spPr>
        </p:cxnSp>
        <p:grpSp>
          <p:nvGrpSpPr>
            <p:cNvPr id="21" name="群組 33"/>
            <p:cNvGrpSpPr/>
            <p:nvPr/>
          </p:nvGrpSpPr>
          <p:grpSpPr>
            <a:xfrm>
              <a:off x="1643042" y="2071678"/>
              <a:ext cx="5794908" cy="3179272"/>
              <a:chOff x="1643042" y="2071678"/>
              <a:chExt cx="5794908" cy="3179272"/>
            </a:xfrm>
          </p:grpSpPr>
          <p:cxnSp>
            <p:nvCxnSpPr>
              <p:cNvPr id="24" name="直線單箭頭接點 13"/>
              <p:cNvCxnSpPr>
                <a:stCxn id="11" idx="3"/>
                <a:endCxn id="12" idx="1"/>
              </p:cNvCxnSpPr>
              <p:nvPr/>
            </p:nvCxnSpPr>
            <p:spPr>
              <a:xfrm>
                <a:off x="5624478" y="2866162"/>
                <a:ext cx="733472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arrow"/>
              </a:ln>
              <a:effectLst/>
            </p:spPr>
          </p:cxnSp>
          <p:grpSp>
            <p:nvGrpSpPr>
              <p:cNvPr id="25" name="群組 30"/>
              <p:cNvGrpSpPr/>
              <p:nvPr/>
            </p:nvGrpSpPr>
            <p:grpSpPr>
              <a:xfrm>
                <a:off x="1643042" y="2071678"/>
                <a:ext cx="5794908" cy="362484"/>
                <a:chOff x="1643042" y="2071678"/>
                <a:chExt cx="5794908" cy="362484"/>
              </a:xfrm>
            </p:grpSpPr>
            <p:cxnSp>
              <p:nvCxnSpPr>
                <p:cNvPr id="30" name="直線單箭頭接點 29"/>
                <p:cNvCxnSpPr/>
                <p:nvPr/>
              </p:nvCxnSpPr>
              <p:spPr>
                <a:xfrm rot="5400000">
                  <a:off x="7257950" y="2251678"/>
                  <a:ext cx="3600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ysDash"/>
                  <a:tailEnd type="arrow"/>
                </a:ln>
                <a:effectLst/>
              </p:spPr>
            </p:cxnSp>
            <p:cxnSp>
              <p:nvCxnSpPr>
                <p:cNvPr id="31" name="直線單箭頭接點 19"/>
                <p:cNvCxnSpPr/>
                <p:nvPr/>
              </p:nvCxnSpPr>
              <p:spPr>
                <a:xfrm rot="10800000" flipV="1">
                  <a:off x="1643044" y="2071678"/>
                  <a:ext cx="5786476" cy="2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ysDash"/>
                  <a:tailEnd type="none"/>
                </a:ln>
                <a:effectLst/>
              </p:spPr>
            </p:cxnSp>
            <p:cxnSp>
              <p:nvCxnSpPr>
                <p:cNvPr id="32" name="直線單箭頭接點 31"/>
                <p:cNvCxnSpPr>
                  <a:endCxn id="23" idx="0"/>
                </p:cNvCxnSpPr>
                <p:nvPr/>
              </p:nvCxnSpPr>
              <p:spPr>
                <a:xfrm rot="16200000" flipH="1">
                  <a:off x="1463042" y="2254162"/>
                  <a:ext cx="3600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ysDash"/>
                  <a:tailEnd type="none"/>
                </a:ln>
                <a:effectLst/>
              </p:spPr>
            </p:cxnSp>
          </p:grpSp>
          <p:cxnSp>
            <p:nvCxnSpPr>
              <p:cNvPr id="26" name="直線單箭頭接點 25"/>
              <p:cNvCxnSpPr/>
              <p:nvPr/>
            </p:nvCxnSpPr>
            <p:spPr>
              <a:xfrm rot="16200000" flipH="1">
                <a:off x="7167950" y="3587628"/>
                <a:ext cx="5400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arrow"/>
              </a:ln>
              <a:effectLst/>
            </p:spPr>
          </p:cxnSp>
          <p:grpSp>
            <p:nvGrpSpPr>
              <p:cNvPr id="27" name="群組 31"/>
              <p:cNvGrpSpPr/>
              <p:nvPr/>
            </p:nvGrpSpPr>
            <p:grpSpPr>
              <a:xfrm>
                <a:off x="1774409" y="3302034"/>
                <a:ext cx="2019" cy="1948916"/>
                <a:chOff x="1774409" y="3302034"/>
                <a:chExt cx="2019" cy="1948916"/>
              </a:xfrm>
            </p:grpSpPr>
            <p:cxnSp>
              <p:nvCxnSpPr>
                <p:cNvPr id="28" name="直線單箭頭接點 17"/>
                <p:cNvCxnSpPr/>
                <p:nvPr/>
              </p:nvCxnSpPr>
              <p:spPr>
                <a:xfrm rot="5400000" flipH="1" flipV="1">
                  <a:off x="1505924" y="3571529"/>
                  <a:ext cx="540000" cy="100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ysDash"/>
                  <a:tailEnd type="arrow"/>
                </a:ln>
                <a:effectLst/>
              </p:spPr>
            </p:cxnSp>
            <p:cxnSp>
              <p:nvCxnSpPr>
                <p:cNvPr id="29" name="直線單箭頭接點 28"/>
                <p:cNvCxnSpPr/>
                <p:nvPr/>
              </p:nvCxnSpPr>
              <p:spPr>
                <a:xfrm rot="5400000" flipH="1" flipV="1">
                  <a:off x="1504914" y="4980445"/>
                  <a:ext cx="540000" cy="100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ysDash"/>
                  <a:tailEnd type="arrow"/>
                </a:ln>
                <a:effectLst/>
              </p:spPr>
            </p:cxnSp>
          </p:grpSp>
        </p:grpSp>
        <p:sp>
          <p:nvSpPr>
            <p:cNvPr id="22" name="圓角矩形 21"/>
            <p:cNvSpPr/>
            <p:nvPr/>
          </p:nvSpPr>
          <p:spPr>
            <a:xfrm>
              <a:off x="571472" y="3850884"/>
              <a:ext cx="2160000" cy="864000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50000"/>
                    <a:satMod val="300000"/>
                  </a:srgbClr>
                </a:gs>
                <a:gs pos="35000">
                  <a:srgbClr val="2D2D8A">
                    <a:tint val="37000"/>
                    <a:satMod val="300000"/>
                  </a:srgbClr>
                </a:gs>
                <a:gs pos="100000">
                  <a:srgbClr val="2D2D8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/>
                  <a:cs typeface="+mn-cs"/>
                </a:rPr>
                <a:t>Video Segmentation</a:t>
              </a: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/>
                <a:cs typeface="+mn-cs"/>
              </a:endParaRPr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571472" y="2434162"/>
              <a:ext cx="2160000" cy="864000"/>
            </a:xfrm>
            <a:prstGeom prst="roundRect">
              <a:avLst/>
            </a:prstGeom>
            <a:gradFill rotWithShape="1">
              <a:gsLst>
                <a:gs pos="0">
                  <a:srgbClr val="2D2D8A">
                    <a:tint val="50000"/>
                    <a:satMod val="300000"/>
                  </a:srgbClr>
                </a:gs>
                <a:gs pos="35000">
                  <a:srgbClr val="2D2D8A">
                    <a:tint val="37000"/>
                    <a:satMod val="300000"/>
                  </a:srgbClr>
                </a:gs>
                <a:gs pos="100000">
                  <a:srgbClr val="2D2D8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/>
                  <a:cs typeface="+mn-cs"/>
                </a:rPr>
                <a:t>Feature Extraction</a:t>
              </a: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Typical 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Supervised learning</a:t>
            </a:r>
            <a:endParaRPr lang="zh-TW" altLang="en-US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Main problems:</a:t>
            </a:r>
          </a:p>
          <a:p>
            <a:pPr marL="742950" lvl="2" indent="-342900"/>
            <a:r>
              <a:rPr lang="en-US" altLang="zh-TW" sz="2800" dirty="0" smtClean="0"/>
              <a:t>The annotation data is not fully utilized</a:t>
            </a:r>
          </a:p>
          <a:p>
            <a:pPr marL="742950" lvl="2" indent="-342900"/>
            <a:r>
              <a:rPr lang="en-US" altLang="zh-TW" sz="2800" dirty="0" smtClean="0"/>
              <a:t>The label for all concepts in all shots are predicted independently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25602" name="Picture 2" descr="D:\022-Presentation\ACM-MM-2008\圖片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857364"/>
            <a:ext cx="4886150" cy="24686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Ground Truth Annotation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7</a:t>
            </a:fld>
            <a:endParaRPr lang="en-US" altLang="zh-TW"/>
          </a:p>
        </p:txBody>
      </p:sp>
      <p:grpSp>
        <p:nvGrpSpPr>
          <p:cNvPr id="73" name="群組 72"/>
          <p:cNvGrpSpPr/>
          <p:nvPr/>
        </p:nvGrpSpPr>
        <p:grpSpPr>
          <a:xfrm>
            <a:off x="323850" y="1341436"/>
            <a:ext cx="8640763" cy="4784727"/>
            <a:chOff x="323850" y="1341436"/>
            <a:chExt cx="8640763" cy="4784727"/>
          </a:xfrm>
        </p:grpSpPr>
        <p:sp>
          <p:nvSpPr>
            <p:cNvPr id="7" name="Line 104"/>
            <p:cNvSpPr>
              <a:spLocks noChangeShapeType="1"/>
            </p:cNvSpPr>
            <p:nvPr/>
          </p:nvSpPr>
          <p:spPr bwMode="auto">
            <a:xfrm>
              <a:off x="1339609" y="2071693"/>
              <a:ext cx="7625004" cy="43534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Text Box 105"/>
            <p:cNvSpPr txBox="1">
              <a:spLocks noChangeArrowheads="1"/>
            </p:cNvSpPr>
            <p:nvPr/>
          </p:nvSpPr>
          <p:spPr bwMode="auto">
            <a:xfrm>
              <a:off x="2500298" y="1341436"/>
              <a:ext cx="5399469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A sequence of video </a:t>
              </a:r>
              <a:r>
                <a:rPr lang="en-US" altLang="zh-TW" sz="2000" b="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shots (training set)</a:t>
              </a:r>
              <a:endParaRPr lang="en-US" altLang="zh-TW" sz="2000" b="0" dirty="0">
                <a:solidFill>
                  <a:srgbClr val="00B05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Line 106"/>
            <p:cNvSpPr>
              <a:spLocks noChangeShapeType="1"/>
            </p:cNvSpPr>
            <p:nvPr/>
          </p:nvSpPr>
          <p:spPr bwMode="auto">
            <a:xfrm>
              <a:off x="1339609" y="2071693"/>
              <a:ext cx="0" cy="3428327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10" name="Text Box 107"/>
            <p:cNvSpPr txBox="1">
              <a:spLocks noChangeArrowheads="1"/>
            </p:cNvSpPr>
            <p:nvPr/>
          </p:nvSpPr>
          <p:spPr bwMode="auto">
            <a:xfrm>
              <a:off x="556903" y="5520766"/>
              <a:ext cx="1554693" cy="60539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TW" sz="2000" b="0" dirty="0">
                  <a:solidFill>
                    <a:srgbClr val="FF6600"/>
                  </a:solidFill>
                  <a:latin typeface="+mn-lt"/>
                  <a:cs typeface="Times New Roman" pitchFamily="18" charset="0"/>
                </a:rPr>
                <a:t>A lexicon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zh-TW" sz="2000" b="0" dirty="0">
                  <a:solidFill>
                    <a:srgbClr val="FF6600"/>
                  </a:solidFill>
                  <a:latin typeface="+mn-lt"/>
                  <a:cs typeface="Times New Roman" pitchFamily="18" charset="0"/>
                </a:rPr>
                <a:t>of concepts</a:t>
              </a:r>
            </a:p>
          </p:txBody>
        </p:sp>
        <p:pic>
          <p:nvPicPr>
            <p:cNvPr id="11" name="Picture 108" descr="shot260_96_RK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8545" y="1831348"/>
              <a:ext cx="812421" cy="5139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2" name="Picture 109" descr="shot260_89_RK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16937" y="1831348"/>
              <a:ext cx="812421" cy="5139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3" name="Picture 110" descr="shot260_90_RK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10925" y="1831348"/>
              <a:ext cx="812421" cy="5139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4" name="Picture 111" descr="shot260_93_RK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74947" y="1831348"/>
              <a:ext cx="812421" cy="5139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5" name="Picture 112" descr="shot260_94_RK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64041" y="1832860"/>
              <a:ext cx="812421" cy="5139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6" name="Text Box 113"/>
            <p:cNvSpPr txBox="1">
              <a:spLocks noChangeArrowheads="1"/>
            </p:cNvSpPr>
            <p:nvPr/>
          </p:nvSpPr>
          <p:spPr bwMode="auto">
            <a:xfrm>
              <a:off x="323850" y="2519130"/>
              <a:ext cx="1010075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+mn-lt"/>
                  <a:cs typeface="Times New Roman" pitchFamily="18" charset="0"/>
                </a:rPr>
                <a:t>car</a:t>
              </a:r>
            </a:p>
          </p:txBody>
        </p:sp>
        <p:sp>
          <p:nvSpPr>
            <p:cNvPr id="17" name="Text Box 114"/>
            <p:cNvSpPr txBox="1">
              <a:spLocks noChangeArrowheads="1"/>
            </p:cNvSpPr>
            <p:nvPr/>
          </p:nvSpPr>
          <p:spPr bwMode="auto">
            <a:xfrm>
              <a:off x="323850" y="2998309"/>
              <a:ext cx="1010075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+mn-lt"/>
                  <a:cs typeface="Times New Roman" pitchFamily="18" charset="0"/>
                </a:rPr>
                <a:t>outdoor</a:t>
              </a:r>
            </a:p>
          </p:txBody>
        </p:sp>
        <p:sp>
          <p:nvSpPr>
            <p:cNvPr id="18" name="Rectangle 115"/>
            <p:cNvSpPr>
              <a:spLocks noChangeArrowheads="1"/>
            </p:cNvSpPr>
            <p:nvPr/>
          </p:nvSpPr>
          <p:spPr bwMode="auto">
            <a:xfrm>
              <a:off x="1643038" y="2519130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 dirty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Rectangle 116"/>
            <p:cNvSpPr>
              <a:spLocks noChangeArrowheads="1"/>
            </p:cNvSpPr>
            <p:nvPr/>
          </p:nvSpPr>
          <p:spPr bwMode="auto">
            <a:xfrm>
              <a:off x="2530502" y="2519130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0" name="Rectangle 117"/>
            <p:cNvSpPr>
              <a:spLocks noChangeArrowheads="1"/>
            </p:cNvSpPr>
            <p:nvPr/>
          </p:nvSpPr>
          <p:spPr bwMode="auto">
            <a:xfrm>
              <a:off x="3417965" y="2519130"/>
              <a:ext cx="739009" cy="41115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1" name="Rectangle 118"/>
            <p:cNvSpPr>
              <a:spLocks noChangeArrowheads="1"/>
            </p:cNvSpPr>
            <p:nvPr/>
          </p:nvSpPr>
          <p:spPr bwMode="auto">
            <a:xfrm>
              <a:off x="4305429" y="2519130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2" name="Rectangle 119"/>
            <p:cNvSpPr>
              <a:spLocks noChangeArrowheads="1"/>
            </p:cNvSpPr>
            <p:nvPr/>
          </p:nvSpPr>
          <p:spPr bwMode="auto">
            <a:xfrm>
              <a:off x="5196155" y="2519130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3" name="Rectangle 120"/>
            <p:cNvSpPr>
              <a:spLocks noChangeArrowheads="1"/>
            </p:cNvSpPr>
            <p:nvPr/>
          </p:nvSpPr>
          <p:spPr bwMode="auto">
            <a:xfrm>
              <a:off x="6083619" y="2519130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4" name="Rectangle 121"/>
            <p:cNvSpPr>
              <a:spLocks noChangeArrowheads="1"/>
            </p:cNvSpPr>
            <p:nvPr/>
          </p:nvSpPr>
          <p:spPr bwMode="auto">
            <a:xfrm>
              <a:off x="6971081" y="2519130"/>
              <a:ext cx="739009" cy="41115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5" name="Rectangle 122"/>
            <p:cNvSpPr>
              <a:spLocks noChangeArrowheads="1"/>
            </p:cNvSpPr>
            <p:nvPr/>
          </p:nvSpPr>
          <p:spPr bwMode="auto">
            <a:xfrm>
              <a:off x="7858545" y="2519130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 dirty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6" name="Rectangle 123"/>
            <p:cNvSpPr>
              <a:spLocks noChangeArrowheads="1"/>
            </p:cNvSpPr>
            <p:nvPr/>
          </p:nvSpPr>
          <p:spPr bwMode="auto">
            <a:xfrm>
              <a:off x="1643038" y="2998309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 dirty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7" name="Rectangle 124"/>
            <p:cNvSpPr>
              <a:spLocks noChangeArrowheads="1"/>
            </p:cNvSpPr>
            <p:nvPr/>
          </p:nvSpPr>
          <p:spPr bwMode="auto">
            <a:xfrm>
              <a:off x="2530502" y="2998309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8" name="Rectangle 125"/>
            <p:cNvSpPr>
              <a:spLocks noChangeArrowheads="1"/>
            </p:cNvSpPr>
            <p:nvPr/>
          </p:nvSpPr>
          <p:spPr bwMode="auto">
            <a:xfrm>
              <a:off x="3417965" y="2998309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 dirty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9" name="Rectangle 126"/>
            <p:cNvSpPr>
              <a:spLocks noChangeArrowheads="1"/>
            </p:cNvSpPr>
            <p:nvPr/>
          </p:nvSpPr>
          <p:spPr bwMode="auto">
            <a:xfrm>
              <a:off x="4305429" y="2998309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0" name="Rectangle 127"/>
            <p:cNvSpPr>
              <a:spLocks noChangeArrowheads="1"/>
            </p:cNvSpPr>
            <p:nvPr/>
          </p:nvSpPr>
          <p:spPr bwMode="auto">
            <a:xfrm>
              <a:off x="5196155" y="2998309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1" name="Rectangle 128"/>
            <p:cNvSpPr>
              <a:spLocks noChangeArrowheads="1"/>
            </p:cNvSpPr>
            <p:nvPr/>
          </p:nvSpPr>
          <p:spPr bwMode="auto">
            <a:xfrm>
              <a:off x="6083619" y="2998309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2" name="Rectangle 129"/>
            <p:cNvSpPr>
              <a:spLocks noChangeArrowheads="1"/>
            </p:cNvSpPr>
            <p:nvPr/>
          </p:nvSpPr>
          <p:spPr bwMode="auto">
            <a:xfrm>
              <a:off x="6971081" y="2998309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3" name="Rectangle 130"/>
            <p:cNvSpPr>
              <a:spLocks noChangeArrowheads="1"/>
            </p:cNvSpPr>
            <p:nvPr/>
          </p:nvSpPr>
          <p:spPr bwMode="auto">
            <a:xfrm>
              <a:off x="7858545" y="2998309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4" name="Text Box 131"/>
            <p:cNvSpPr txBox="1">
              <a:spLocks noChangeArrowheads="1"/>
            </p:cNvSpPr>
            <p:nvPr/>
          </p:nvSpPr>
          <p:spPr bwMode="auto">
            <a:xfrm>
              <a:off x="323850" y="3958181"/>
              <a:ext cx="1010075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+mn-lt"/>
                  <a:cs typeface="Times New Roman" pitchFamily="18" charset="0"/>
                </a:rPr>
                <a:t>building</a:t>
              </a:r>
            </a:p>
          </p:txBody>
        </p:sp>
        <p:sp>
          <p:nvSpPr>
            <p:cNvPr id="35" name="Rectangle 132"/>
            <p:cNvSpPr>
              <a:spLocks noChangeArrowheads="1"/>
            </p:cNvSpPr>
            <p:nvPr/>
          </p:nvSpPr>
          <p:spPr bwMode="auto">
            <a:xfrm>
              <a:off x="1643038" y="3958181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 dirty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6" name="Rectangle 133"/>
            <p:cNvSpPr>
              <a:spLocks noChangeArrowheads="1"/>
            </p:cNvSpPr>
            <p:nvPr/>
          </p:nvSpPr>
          <p:spPr bwMode="auto">
            <a:xfrm>
              <a:off x="2530502" y="3958181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7" name="Rectangle 134"/>
            <p:cNvSpPr>
              <a:spLocks noChangeArrowheads="1"/>
            </p:cNvSpPr>
            <p:nvPr/>
          </p:nvSpPr>
          <p:spPr bwMode="auto">
            <a:xfrm>
              <a:off x="3417965" y="3958181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8" name="Rectangle 135"/>
            <p:cNvSpPr>
              <a:spLocks noChangeArrowheads="1"/>
            </p:cNvSpPr>
            <p:nvPr/>
          </p:nvSpPr>
          <p:spPr bwMode="auto">
            <a:xfrm>
              <a:off x="4305429" y="3958181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9" name="Rectangle 136"/>
            <p:cNvSpPr>
              <a:spLocks noChangeArrowheads="1"/>
            </p:cNvSpPr>
            <p:nvPr/>
          </p:nvSpPr>
          <p:spPr bwMode="auto">
            <a:xfrm>
              <a:off x="5196155" y="3958181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0" name="Rectangle 137"/>
            <p:cNvSpPr>
              <a:spLocks noChangeArrowheads="1"/>
            </p:cNvSpPr>
            <p:nvPr/>
          </p:nvSpPr>
          <p:spPr bwMode="auto">
            <a:xfrm>
              <a:off x="6083619" y="3958181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1" name="Rectangle 138"/>
            <p:cNvSpPr>
              <a:spLocks noChangeArrowheads="1"/>
            </p:cNvSpPr>
            <p:nvPr/>
          </p:nvSpPr>
          <p:spPr bwMode="auto">
            <a:xfrm>
              <a:off x="6971081" y="3958181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2" name="Rectangle 139"/>
            <p:cNvSpPr>
              <a:spLocks noChangeArrowheads="1"/>
            </p:cNvSpPr>
            <p:nvPr/>
          </p:nvSpPr>
          <p:spPr bwMode="auto">
            <a:xfrm>
              <a:off x="7858545" y="3958181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3" name="Text Box 140"/>
            <p:cNvSpPr txBox="1">
              <a:spLocks noChangeArrowheads="1"/>
            </p:cNvSpPr>
            <p:nvPr/>
          </p:nvSpPr>
          <p:spPr bwMode="auto">
            <a:xfrm>
              <a:off x="323850" y="4470616"/>
              <a:ext cx="1010075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+mn-lt"/>
                  <a:cs typeface="Times New Roman" pitchFamily="18" charset="0"/>
                </a:rPr>
                <a:t>sky</a:t>
              </a:r>
            </a:p>
          </p:txBody>
        </p:sp>
        <p:sp>
          <p:nvSpPr>
            <p:cNvPr id="44" name="Rectangle 141"/>
            <p:cNvSpPr>
              <a:spLocks noChangeArrowheads="1"/>
            </p:cNvSpPr>
            <p:nvPr/>
          </p:nvSpPr>
          <p:spPr bwMode="auto">
            <a:xfrm>
              <a:off x="1643038" y="4470616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 dirty="0">
                  <a:latin typeface="+mn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5" name="Rectangle 142"/>
            <p:cNvSpPr>
              <a:spLocks noChangeArrowheads="1"/>
            </p:cNvSpPr>
            <p:nvPr/>
          </p:nvSpPr>
          <p:spPr bwMode="auto">
            <a:xfrm>
              <a:off x="2530502" y="4470616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6" name="Rectangle 143"/>
            <p:cNvSpPr>
              <a:spLocks noChangeArrowheads="1"/>
            </p:cNvSpPr>
            <p:nvPr/>
          </p:nvSpPr>
          <p:spPr bwMode="auto">
            <a:xfrm>
              <a:off x="3417965" y="4470616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7" name="Rectangle 144"/>
            <p:cNvSpPr>
              <a:spLocks noChangeArrowheads="1"/>
            </p:cNvSpPr>
            <p:nvPr/>
          </p:nvSpPr>
          <p:spPr bwMode="auto">
            <a:xfrm>
              <a:off x="4305429" y="4470616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8" name="Rectangle 145"/>
            <p:cNvSpPr>
              <a:spLocks noChangeArrowheads="1"/>
            </p:cNvSpPr>
            <p:nvPr/>
          </p:nvSpPr>
          <p:spPr bwMode="auto">
            <a:xfrm>
              <a:off x="5196155" y="4470616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9" name="Rectangle 146"/>
            <p:cNvSpPr>
              <a:spLocks noChangeArrowheads="1"/>
            </p:cNvSpPr>
            <p:nvPr/>
          </p:nvSpPr>
          <p:spPr bwMode="auto">
            <a:xfrm>
              <a:off x="6083619" y="4470616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0" name="Rectangle 147"/>
            <p:cNvSpPr>
              <a:spLocks noChangeArrowheads="1"/>
            </p:cNvSpPr>
            <p:nvPr/>
          </p:nvSpPr>
          <p:spPr bwMode="auto">
            <a:xfrm>
              <a:off x="6971081" y="4470616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1" name="Rectangle 148"/>
            <p:cNvSpPr>
              <a:spLocks noChangeArrowheads="1"/>
            </p:cNvSpPr>
            <p:nvPr/>
          </p:nvSpPr>
          <p:spPr bwMode="auto">
            <a:xfrm>
              <a:off x="7858545" y="4470616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0</a:t>
              </a:r>
            </a:p>
          </p:txBody>
        </p:sp>
        <p:pic>
          <p:nvPicPr>
            <p:cNvPr id="52" name="Picture 149" descr="shot260_91_NRKF_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88601" y="1832860"/>
              <a:ext cx="814053" cy="5139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53" name="Picture 150" descr="shot260_95_NRKF_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971081" y="1831348"/>
              <a:ext cx="814053" cy="5139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54" name="Picture 151" descr="shot260_92_NRKF_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76064" y="1831348"/>
              <a:ext cx="814053" cy="5139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5" name="Text Box 152"/>
            <p:cNvSpPr txBox="1">
              <a:spLocks noChangeArrowheads="1"/>
            </p:cNvSpPr>
            <p:nvPr/>
          </p:nvSpPr>
          <p:spPr bwMode="auto">
            <a:xfrm>
              <a:off x="323850" y="4951307"/>
              <a:ext cx="1010075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+mn-lt"/>
                  <a:cs typeface="Times New Roman" pitchFamily="18" charset="0"/>
                </a:rPr>
                <a:t>people</a:t>
              </a:r>
            </a:p>
          </p:txBody>
        </p:sp>
        <p:sp>
          <p:nvSpPr>
            <p:cNvPr id="56" name="Rectangle 153"/>
            <p:cNvSpPr>
              <a:spLocks noChangeArrowheads="1"/>
            </p:cNvSpPr>
            <p:nvPr/>
          </p:nvSpPr>
          <p:spPr bwMode="auto">
            <a:xfrm>
              <a:off x="1643038" y="4951307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 dirty="0">
                  <a:latin typeface="+mn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7" name="Rectangle 154"/>
            <p:cNvSpPr>
              <a:spLocks noChangeArrowheads="1"/>
            </p:cNvSpPr>
            <p:nvPr/>
          </p:nvSpPr>
          <p:spPr bwMode="auto">
            <a:xfrm>
              <a:off x="2530502" y="4951307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8" name="Rectangle 155"/>
            <p:cNvSpPr>
              <a:spLocks noChangeArrowheads="1"/>
            </p:cNvSpPr>
            <p:nvPr/>
          </p:nvSpPr>
          <p:spPr bwMode="auto">
            <a:xfrm>
              <a:off x="3417965" y="4951307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 dirty="0">
                  <a:latin typeface="+mn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9" name="Rectangle 156"/>
            <p:cNvSpPr>
              <a:spLocks noChangeArrowheads="1"/>
            </p:cNvSpPr>
            <p:nvPr/>
          </p:nvSpPr>
          <p:spPr bwMode="auto">
            <a:xfrm>
              <a:off x="4305429" y="4951307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0" name="Rectangle 157"/>
            <p:cNvSpPr>
              <a:spLocks noChangeArrowheads="1"/>
            </p:cNvSpPr>
            <p:nvPr/>
          </p:nvSpPr>
          <p:spPr bwMode="auto">
            <a:xfrm>
              <a:off x="5196155" y="4951307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61" name="Rectangle 158"/>
            <p:cNvSpPr>
              <a:spLocks noChangeArrowheads="1"/>
            </p:cNvSpPr>
            <p:nvPr/>
          </p:nvSpPr>
          <p:spPr bwMode="auto">
            <a:xfrm>
              <a:off x="6083619" y="4951307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2" name="Rectangle 159"/>
            <p:cNvSpPr>
              <a:spLocks noChangeArrowheads="1"/>
            </p:cNvSpPr>
            <p:nvPr/>
          </p:nvSpPr>
          <p:spPr bwMode="auto">
            <a:xfrm>
              <a:off x="6971081" y="4951307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3" name="Rectangle 160"/>
            <p:cNvSpPr>
              <a:spLocks noChangeArrowheads="1"/>
            </p:cNvSpPr>
            <p:nvPr/>
          </p:nvSpPr>
          <p:spPr bwMode="auto">
            <a:xfrm>
              <a:off x="7858545" y="4951307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 dirty="0">
                  <a:latin typeface="+mn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64" name="Text Box 161"/>
            <p:cNvSpPr txBox="1">
              <a:spLocks noChangeArrowheads="1"/>
            </p:cNvSpPr>
            <p:nvPr/>
          </p:nvSpPr>
          <p:spPr bwMode="auto">
            <a:xfrm>
              <a:off x="323850" y="3442722"/>
              <a:ext cx="1010075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+mn-lt"/>
                  <a:cs typeface="Times New Roman" pitchFamily="18" charset="0"/>
                </a:rPr>
                <a:t>urban</a:t>
              </a:r>
            </a:p>
          </p:txBody>
        </p:sp>
        <p:sp>
          <p:nvSpPr>
            <p:cNvPr id="65" name="Rectangle 162"/>
            <p:cNvSpPr>
              <a:spLocks noChangeArrowheads="1"/>
            </p:cNvSpPr>
            <p:nvPr/>
          </p:nvSpPr>
          <p:spPr bwMode="auto">
            <a:xfrm>
              <a:off x="1643038" y="3442722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 dirty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6" name="Rectangle 163"/>
            <p:cNvSpPr>
              <a:spLocks noChangeArrowheads="1"/>
            </p:cNvSpPr>
            <p:nvPr/>
          </p:nvSpPr>
          <p:spPr bwMode="auto">
            <a:xfrm>
              <a:off x="2530502" y="3442722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7" name="Rectangle 164"/>
            <p:cNvSpPr>
              <a:spLocks noChangeArrowheads="1"/>
            </p:cNvSpPr>
            <p:nvPr/>
          </p:nvSpPr>
          <p:spPr bwMode="auto">
            <a:xfrm>
              <a:off x="3417965" y="3442722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68" name="Rectangle 165"/>
            <p:cNvSpPr>
              <a:spLocks noChangeArrowheads="1"/>
            </p:cNvSpPr>
            <p:nvPr/>
          </p:nvSpPr>
          <p:spPr bwMode="auto">
            <a:xfrm>
              <a:off x="4305429" y="3442722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9" name="Rectangle 166"/>
            <p:cNvSpPr>
              <a:spLocks noChangeArrowheads="1"/>
            </p:cNvSpPr>
            <p:nvPr/>
          </p:nvSpPr>
          <p:spPr bwMode="auto">
            <a:xfrm>
              <a:off x="5196155" y="3442722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0" name="Rectangle 167"/>
            <p:cNvSpPr>
              <a:spLocks noChangeArrowheads="1"/>
            </p:cNvSpPr>
            <p:nvPr/>
          </p:nvSpPr>
          <p:spPr bwMode="auto">
            <a:xfrm>
              <a:off x="6083619" y="3442722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1" name="Rectangle 168"/>
            <p:cNvSpPr>
              <a:spLocks noChangeArrowheads="1"/>
            </p:cNvSpPr>
            <p:nvPr/>
          </p:nvSpPr>
          <p:spPr bwMode="auto">
            <a:xfrm>
              <a:off x="6971081" y="3442722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2" name="Rectangle 169"/>
            <p:cNvSpPr>
              <a:spLocks noChangeArrowheads="1"/>
            </p:cNvSpPr>
            <p:nvPr/>
          </p:nvSpPr>
          <p:spPr bwMode="auto">
            <a:xfrm>
              <a:off x="7858545" y="3442722"/>
              <a:ext cx="739009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0">
                  <a:latin typeface="+mn-lt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1616937" y="2552385"/>
            <a:ext cx="7029558" cy="3497257"/>
            <a:chOff x="1616937" y="2552385"/>
            <a:chExt cx="7029558" cy="3497257"/>
          </a:xfrm>
        </p:grpSpPr>
        <p:sp>
          <p:nvSpPr>
            <p:cNvPr id="74" name="Rectangle 170"/>
            <p:cNvSpPr>
              <a:spLocks noChangeArrowheads="1"/>
            </p:cNvSpPr>
            <p:nvPr/>
          </p:nvSpPr>
          <p:spPr bwMode="auto">
            <a:xfrm>
              <a:off x="1616937" y="2552385"/>
              <a:ext cx="7029558" cy="343136"/>
            </a:xfrm>
            <a:prstGeom prst="rect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75" name="Rectangle 171"/>
            <p:cNvSpPr>
              <a:spLocks noChangeArrowheads="1"/>
            </p:cNvSpPr>
            <p:nvPr/>
          </p:nvSpPr>
          <p:spPr bwMode="auto">
            <a:xfrm>
              <a:off x="1616937" y="3031565"/>
              <a:ext cx="7029558" cy="343136"/>
            </a:xfrm>
            <a:prstGeom prst="rect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76" name="Rectangle 172"/>
            <p:cNvSpPr>
              <a:spLocks noChangeArrowheads="1"/>
            </p:cNvSpPr>
            <p:nvPr/>
          </p:nvSpPr>
          <p:spPr bwMode="auto">
            <a:xfrm>
              <a:off x="4280958" y="3989925"/>
              <a:ext cx="3478073" cy="343136"/>
            </a:xfrm>
            <a:prstGeom prst="rect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77" name="Rectangle 173"/>
            <p:cNvSpPr>
              <a:spLocks noChangeArrowheads="1"/>
            </p:cNvSpPr>
            <p:nvPr/>
          </p:nvSpPr>
          <p:spPr bwMode="auto">
            <a:xfrm>
              <a:off x="2506032" y="4502359"/>
              <a:ext cx="2588979" cy="343136"/>
            </a:xfrm>
            <a:prstGeom prst="rect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4280958" y="3475977"/>
              <a:ext cx="4365536" cy="343136"/>
            </a:xfrm>
            <a:prstGeom prst="rect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79" name="Rectangle 184"/>
            <p:cNvSpPr>
              <a:spLocks noChangeArrowheads="1"/>
            </p:cNvSpPr>
            <p:nvPr/>
          </p:nvSpPr>
          <p:spPr bwMode="auto">
            <a:xfrm flipV="1">
              <a:off x="2703564" y="5620964"/>
              <a:ext cx="2659745" cy="428678"/>
            </a:xfrm>
            <a:prstGeom prst="rect">
              <a:avLst/>
            </a:prstGeom>
            <a:noFill/>
            <a:ln w="25400">
              <a:solidFill>
                <a:srgbClr val="33CC33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r>
                <a:rPr lang="en-US" altLang="zh-TW" sz="2000" b="0" dirty="0">
                  <a:latin typeface="+mn-lt"/>
                  <a:cs typeface="Times New Roman" pitchFamily="18" charset="0"/>
                </a:rPr>
                <a:t>Temporal </a:t>
              </a:r>
              <a:r>
                <a:rPr lang="en-US" altLang="zh-TW" sz="2000" dirty="0" smtClean="0">
                  <a:latin typeface="+mn-lt"/>
                  <a:cs typeface="Times New Roman" pitchFamily="18" charset="0"/>
                </a:rPr>
                <a:t>d</a:t>
              </a:r>
              <a:r>
                <a:rPr lang="en-US" altLang="zh-TW" sz="2000" b="0" dirty="0" smtClean="0">
                  <a:latin typeface="+mn-lt"/>
                  <a:cs typeface="Times New Roman" pitchFamily="18" charset="0"/>
                </a:rPr>
                <a:t>ependency</a:t>
              </a:r>
              <a:endParaRPr lang="en-US" altLang="zh-TW" sz="2000" b="0" dirty="0"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1757277" y="2423448"/>
            <a:ext cx="6769563" cy="3633483"/>
            <a:chOff x="1757277" y="2423448"/>
            <a:chExt cx="6769563" cy="3633483"/>
          </a:xfrm>
        </p:grpSpPr>
        <p:sp>
          <p:nvSpPr>
            <p:cNvPr id="81" name="圓角矩形 80"/>
            <p:cNvSpPr/>
            <p:nvPr/>
          </p:nvSpPr>
          <p:spPr>
            <a:xfrm>
              <a:off x="5778437" y="5628253"/>
              <a:ext cx="2748403" cy="428678"/>
            </a:xfrm>
            <a:prstGeom prst="roundRect">
              <a:avLst>
                <a:gd name="adj" fmla="val 36985"/>
              </a:avLst>
            </a:prstGeom>
            <a:noFill/>
            <a:ln w="2540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>
                  <a:cs typeface="Times New Roman" pitchFamily="18" charset="0"/>
                </a:rPr>
                <a:t>Contextual correlation</a:t>
              </a:r>
              <a:endParaRPr lang="en-US" altLang="zh-TW" sz="2000" dirty="0">
                <a:cs typeface="Times New Roman" pitchFamily="18" charset="0"/>
              </a:endParaRPr>
            </a:p>
          </p:txBody>
        </p:sp>
        <p:sp>
          <p:nvSpPr>
            <p:cNvPr id="82" name="圓角矩形 81"/>
            <p:cNvSpPr/>
            <p:nvPr/>
          </p:nvSpPr>
          <p:spPr>
            <a:xfrm rot="5400000">
              <a:off x="1029312" y="3151413"/>
              <a:ext cx="1971921" cy="515991"/>
            </a:xfrm>
            <a:prstGeom prst="roundRect">
              <a:avLst>
                <a:gd name="adj" fmla="val 36985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>
                <a:cs typeface="Times New Roman" pitchFamily="18" charset="0"/>
              </a:endParaRPr>
            </a:p>
          </p:txBody>
        </p:sp>
        <p:sp>
          <p:nvSpPr>
            <p:cNvPr id="83" name="圓角矩形 82"/>
            <p:cNvSpPr/>
            <p:nvPr/>
          </p:nvSpPr>
          <p:spPr>
            <a:xfrm rot="5400000">
              <a:off x="2130426" y="2937074"/>
              <a:ext cx="1543243" cy="515991"/>
            </a:xfrm>
            <a:prstGeom prst="roundRect">
              <a:avLst>
                <a:gd name="adj" fmla="val 36985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>
                <a:cs typeface="Times New Roman" pitchFamily="18" charset="0"/>
              </a:endParaRPr>
            </a:p>
          </p:txBody>
        </p:sp>
        <p:sp>
          <p:nvSpPr>
            <p:cNvPr id="84" name="圓角矩形 83"/>
            <p:cNvSpPr/>
            <p:nvPr/>
          </p:nvSpPr>
          <p:spPr>
            <a:xfrm rot="5400000">
              <a:off x="5835543" y="3665827"/>
              <a:ext cx="3000749" cy="515991"/>
            </a:xfrm>
            <a:prstGeom prst="roundRect">
              <a:avLst>
                <a:gd name="adj" fmla="val 36985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>
                <a:cs typeface="Times New Roman" pitchFamily="18" charset="0"/>
              </a:endParaRPr>
            </a:p>
          </p:txBody>
        </p:sp>
        <p:sp>
          <p:nvSpPr>
            <p:cNvPr id="85" name="圓角矩形 84"/>
            <p:cNvSpPr/>
            <p:nvPr/>
          </p:nvSpPr>
          <p:spPr>
            <a:xfrm rot="5400000">
              <a:off x="7493937" y="2894206"/>
              <a:ext cx="1457507" cy="515991"/>
            </a:xfrm>
            <a:prstGeom prst="roundRect">
              <a:avLst>
                <a:gd name="adj" fmla="val 36985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>
                <a:cs typeface="Times New Roman" pitchFamily="18" charset="0"/>
              </a:endParaRPr>
            </a:p>
          </p:txBody>
        </p:sp>
        <p:sp>
          <p:nvSpPr>
            <p:cNvPr id="86" name="圓角矩形 85"/>
            <p:cNvSpPr/>
            <p:nvPr/>
          </p:nvSpPr>
          <p:spPr>
            <a:xfrm rot="5400000">
              <a:off x="4576409" y="3151413"/>
              <a:ext cx="1971921" cy="515991"/>
            </a:xfrm>
            <a:prstGeom prst="roundRect">
              <a:avLst>
                <a:gd name="adj" fmla="val 36985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>
                <a:cs typeface="Times New Roman" pitchFamily="18" charset="0"/>
              </a:endParaRPr>
            </a:p>
          </p:txBody>
        </p:sp>
        <p:sp>
          <p:nvSpPr>
            <p:cNvPr id="87" name="圓角矩形 86"/>
            <p:cNvSpPr/>
            <p:nvPr/>
          </p:nvSpPr>
          <p:spPr>
            <a:xfrm rot="5400000">
              <a:off x="4948769" y="3665827"/>
              <a:ext cx="3000749" cy="515991"/>
            </a:xfrm>
            <a:prstGeom prst="roundRect">
              <a:avLst>
                <a:gd name="adj" fmla="val 36985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>
                <a:cs typeface="Times New Roman" pitchFamily="18" charset="0"/>
              </a:endParaRPr>
            </a:p>
          </p:txBody>
        </p:sp>
        <p:sp>
          <p:nvSpPr>
            <p:cNvPr id="88" name="圓角矩形 87"/>
            <p:cNvSpPr/>
            <p:nvPr/>
          </p:nvSpPr>
          <p:spPr>
            <a:xfrm rot="5400000">
              <a:off x="3274407" y="2679867"/>
              <a:ext cx="1028828" cy="515991"/>
            </a:xfrm>
            <a:prstGeom prst="roundRect">
              <a:avLst>
                <a:gd name="adj" fmla="val 36985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>
                <a:cs typeface="Times New Roman" pitchFamily="18" charset="0"/>
              </a:endParaRPr>
            </a:p>
          </p:txBody>
        </p:sp>
        <p:sp>
          <p:nvSpPr>
            <p:cNvPr id="89" name="圓角矩形 88"/>
            <p:cNvSpPr/>
            <p:nvPr/>
          </p:nvSpPr>
          <p:spPr>
            <a:xfrm rot="5400000">
              <a:off x="3175221" y="3665827"/>
              <a:ext cx="3000749" cy="515991"/>
            </a:xfrm>
            <a:prstGeom prst="roundRect">
              <a:avLst>
                <a:gd name="adj" fmla="val 36985"/>
              </a:avLst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>
                <a:cs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Semantic Concept Prediction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8</a:t>
            </a:fld>
            <a:endParaRPr lang="en-US" altLang="zh-TW"/>
          </a:p>
        </p:txBody>
      </p:sp>
      <p:grpSp>
        <p:nvGrpSpPr>
          <p:cNvPr id="139" name="群組 138"/>
          <p:cNvGrpSpPr/>
          <p:nvPr/>
        </p:nvGrpSpPr>
        <p:grpSpPr>
          <a:xfrm>
            <a:off x="177350" y="2070180"/>
            <a:ext cx="2902128" cy="4031729"/>
            <a:chOff x="177350" y="2070180"/>
            <a:chExt cx="2902128" cy="4031729"/>
          </a:xfrm>
        </p:grpSpPr>
        <p:sp>
          <p:nvSpPr>
            <p:cNvPr id="11" name="Text Box 107"/>
            <p:cNvSpPr txBox="1">
              <a:spLocks noChangeArrowheads="1"/>
            </p:cNvSpPr>
            <p:nvPr/>
          </p:nvSpPr>
          <p:spPr bwMode="auto">
            <a:xfrm>
              <a:off x="177350" y="5753096"/>
              <a:ext cx="2902128" cy="3488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TW" sz="2000" b="0" dirty="0">
                  <a:solidFill>
                    <a:srgbClr val="FF6600"/>
                  </a:solidFill>
                  <a:latin typeface="+mn-lt"/>
                  <a:cs typeface="Times New Roman" pitchFamily="18" charset="0"/>
                </a:rPr>
                <a:t>A </a:t>
              </a:r>
              <a:r>
                <a:rPr lang="en-US" altLang="zh-TW" sz="2000" b="0" dirty="0" smtClean="0">
                  <a:solidFill>
                    <a:srgbClr val="FF6600"/>
                  </a:solidFill>
                  <a:latin typeface="+mn-lt"/>
                  <a:cs typeface="Times New Roman" pitchFamily="18" charset="0"/>
                </a:rPr>
                <a:t>lexicon of </a:t>
              </a:r>
              <a:r>
                <a:rPr lang="en-US" altLang="zh-TW" sz="2000" b="0" dirty="0">
                  <a:solidFill>
                    <a:srgbClr val="FF6600"/>
                  </a:solidFill>
                  <a:latin typeface="+mn-lt"/>
                  <a:cs typeface="Times New Roman" pitchFamily="18" charset="0"/>
                </a:rPr>
                <a:t>concepts</a:t>
              </a:r>
            </a:p>
          </p:txBody>
        </p:sp>
        <p:sp>
          <p:nvSpPr>
            <p:cNvPr id="17" name="Text Box 113"/>
            <p:cNvSpPr txBox="1">
              <a:spLocks noChangeArrowheads="1"/>
            </p:cNvSpPr>
            <p:nvPr/>
          </p:nvSpPr>
          <p:spPr bwMode="auto">
            <a:xfrm>
              <a:off x="420867" y="2605135"/>
              <a:ext cx="1130928" cy="460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+mn-lt"/>
                  <a:cs typeface="Times New Roman" pitchFamily="18" charset="0"/>
                </a:rPr>
                <a:t>car</a:t>
              </a:r>
            </a:p>
          </p:txBody>
        </p:sp>
        <p:sp>
          <p:nvSpPr>
            <p:cNvPr id="18" name="Text Box 114"/>
            <p:cNvSpPr txBox="1">
              <a:spLocks noChangeArrowheads="1"/>
            </p:cNvSpPr>
            <p:nvPr/>
          </p:nvSpPr>
          <p:spPr bwMode="auto">
            <a:xfrm>
              <a:off x="420867" y="3112878"/>
              <a:ext cx="1130928" cy="460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+mn-lt"/>
                  <a:cs typeface="Times New Roman" pitchFamily="18" charset="0"/>
                </a:rPr>
                <a:t>outdoor</a:t>
              </a:r>
            </a:p>
          </p:txBody>
        </p:sp>
        <p:sp>
          <p:nvSpPr>
            <p:cNvPr id="35" name="Text Box 131"/>
            <p:cNvSpPr txBox="1">
              <a:spLocks noChangeArrowheads="1"/>
            </p:cNvSpPr>
            <p:nvPr/>
          </p:nvSpPr>
          <p:spPr bwMode="auto">
            <a:xfrm>
              <a:off x="420867" y="4095781"/>
              <a:ext cx="1130928" cy="460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+mn-lt"/>
                  <a:cs typeface="Times New Roman" pitchFamily="18" charset="0"/>
                </a:rPr>
                <a:t>building</a:t>
              </a:r>
            </a:p>
          </p:txBody>
        </p:sp>
        <p:sp>
          <p:nvSpPr>
            <p:cNvPr id="44" name="Text Box 140"/>
            <p:cNvSpPr txBox="1">
              <a:spLocks noChangeArrowheads="1"/>
            </p:cNvSpPr>
            <p:nvPr/>
          </p:nvSpPr>
          <p:spPr bwMode="auto">
            <a:xfrm>
              <a:off x="420867" y="4592663"/>
              <a:ext cx="1130928" cy="460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+mn-lt"/>
                  <a:cs typeface="Times New Roman" pitchFamily="18" charset="0"/>
                </a:rPr>
                <a:t>sky</a:t>
              </a:r>
            </a:p>
          </p:txBody>
        </p:sp>
        <p:sp>
          <p:nvSpPr>
            <p:cNvPr id="65" name="Text Box 161"/>
            <p:cNvSpPr txBox="1">
              <a:spLocks noChangeArrowheads="1"/>
            </p:cNvSpPr>
            <p:nvPr/>
          </p:nvSpPr>
          <p:spPr bwMode="auto">
            <a:xfrm>
              <a:off x="420867" y="3598899"/>
              <a:ext cx="1130928" cy="46035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+mn-lt"/>
                  <a:cs typeface="Times New Roman" pitchFamily="18" charset="0"/>
                </a:rPr>
                <a:t>urban</a:t>
              </a:r>
            </a:p>
          </p:txBody>
        </p:sp>
        <p:sp>
          <p:nvSpPr>
            <p:cNvPr id="10" name="Line 106"/>
            <p:cNvSpPr>
              <a:spLocks noChangeShapeType="1"/>
            </p:cNvSpPr>
            <p:nvPr/>
          </p:nvSpPr>
          <p:spPr bwMode="auto">
            <a:xfrm flipH="1">
              <a:off x="1620648" y="2070180"/>
              <a:ext cx="0" cy="360000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60" name="Text Box 152"/>
            <p:cNvSpPr txBox="1">
              <a:spLocks noChangeArrowheads="1"/>
            </p:cNvSpPr>
            <p:nvPr/>
          </p:nvSpPr>
          <p:spPr bwMode="auto">
            <a:xfrm>
              <a:off x="541720" y="5089545"/>
              <a:ext cx="1010075" cy="41115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latin typeface="+mn-lt"/>
                  <a:cs typeface="Times New Roman" pitchFamily="18" charset="0"/>
                </a:rPr>
                <a:t>people</a:t>
              </a:r>
            </a:p>
          </p:txBody>
        </p:sp>
      </p:grpSp>
      <p:sp>
        <p:nvSpPr>
          <p:cNvPr id="61" name="Rectangle 115"/>
          <p:cNvSpPr>
            <a:spLocks noChangeArrowheads="1"/>
          </p:cNvSpPr>
          <p:nvPr/>
        </p:nvSpPr>
        <p:spPr bwMode="auto">
          <a:xfrm>
            <a:off x="2001408" y="2654329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0.92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2" name="Rectangle 115"/>
          <p:cNvSpPr>
            <a:spLocks noChangeArrowheads="1"/>
          </p:cNvSpPr>
          <p:nvPr/>
        </p:nvSpPr>
        <p:spPr bwMode="auto">
          <a:xfrm>
            <a:off x="2001408" y="5089545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0.56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3" name="Rectangle 115"/>
          <p:cNvSpPr>
            <a:spLocks noChangeArrowheads="1"/>
          </p:cNvSpPr>
          <p:nvPr/>
        </p:nvSpPr>
        <p:spPr bwMode="auto">
          <a:xfrm>
            <a:off x="2001408" y="3648093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0.81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4" name="Rectangle 115"/>
          <p:cNvSpPr>
            <a:spLocks noChangeArrowheads="1"/>
          </p:cNvSpPr>
          <p:nvPr/>
        </p:nvSpPr>
        <p:spPr bwMode="auto">
          <a:xfrm>
            <a:off x="2001408" y="4641857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0.74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6" name="Rectangle 115"/>
          <p:cNvSpPr>
            <a:spLocks noChangeArrowheads="1"/>
          </p:cNvSpPr>
          <p:nvPr/>
        </p:nvSpPr>
        <p:spPr bwMode="auto">
          <a:xfrm>
            <a:off x="2001408" y="3162072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0.66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7" name="Rectangle 115"/>
          <p:cNvSpPr>
            <a:spLocks noChangeArrowheads="1"/>
          </p:cNvSpPr>
          <p:nvPr/>
        </p:nvSpPr>
        <p:spPr bwMode="auto">
          <a:xfrm>
            <a:off x="2001408" y="4144975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0.62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8" name="Rectangle 115"/>
          <p:cNvSpPr>
            <a:spLocks noChangeArrowheads="1"/>
          </p:cNvSpPr>
          <p:nvPr/>
        </p:nvSpPr>
        <p:spPr bwMode="auto">
          <a:xfrm>
            <a:off x="3183156" y="2654329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0.75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0" name="Rectangle 115"/>
          <p:cNvSpPr>
            <a:spLocks noChangeArrowheads="1"/>
          </p:cNvSpPr>
          <p:nvPr/>
        </p:nvSpPr>
        <p:spPr bwMode="auto">
          <a:xfrm>
            <a:off x="3183156" y="5089545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0.61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1" name="Rectangle 115"/>
          <p:cNvSpPr>
            <a:spLocks noChangeArrowheads="1"/>
          </p:cNvSpPr>
          <p:nvPr/>
        </p:nvSpPr>
        <p:spPr bwMode="auto">
          <a:xfrm>
            <a:off x="3183156" y="3648093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0.72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2" name="Rectangle 115"/>
          <p:cNvSpPr>
            <a:spLocks noChangeArrowheads="1"/>
          </p:cNvSpPr>
          <p:nvPr/>
        </p:nvSpPr>
        <p:spPr bwMode="auto">
          <a:xfrm>
            <a:off x="3183156" y="4144975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0.37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3" name="Rectangle 115"/>
          <p:cNvSpPr>
            <a:spLocks noChangeArrowheads="1"/>
          </p:cNvSpPr>
          <p:nvPr/>
        </p:nvSpPr>
        <p:spPr bwMode="auto">
          <a:xfrm>
            <a:off x="3183156" y="3162072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0.91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4" name="Rectangle 115"/>
          <p:cNvSpPr>
            <a:spLocks noChangeArrowheads="1"/>
          </p:cNvSpPr>
          <p:nvPr/>
        </p:nvSpPr>
        <p:spPr bwMode="auto">
          <a:xfrm>
            <a:off x="3183156" y="4641857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0.68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5" name="Rectangle 115"/>
          <p:cNvSpPr>
            <a:spLocks noChangeArrowheads="1"/>
          </p:cNvSpPr>
          <p:nvPr/>
        </p:nvSpPr>
        <p:spPr bwMode="auto">
          <a:xfrm>
            <a:off x="4364904" y="2654329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0.84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6" name="Rectangle 115"/>
          <p:cNvSpPr>
            <a:spLocks noChangeArrowheads="1"/>
          </p:cNvSpPr>
          <p:nvPr/>
        </p:nvSpPr>
        <p:spPr bwMode="auto">
          <a:xfrm>
            <a:off x="4364904" y="5089545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0.62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8" name="Rectangle 115"/>
          <p:cNvSpPr>
            <a:spLocks noChangeArrowheads="1"/>
          </p:cNvSpPr>
          <p:nvPr/>
        </p:nvSpPr>
        <p:spPr bwMode="auto">
          <a:xfrm>
            <a:off x="4364904" y="3648093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0.86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9" name="Rectangle 115"/>
          <p:cNvSpPr>
            <a:spLocks noChangeArrowheads="1"/>
          </p:cNvSpPr>
          <p:nvPr/>
        </p:nvSpPr>
        <p:spPr bwMode="auto">
          <a:xfrm>
            <a:off x="4364904" y="4144975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0.88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0" name="Rectangle 115"/>
          <p:cNvSpPr>
            <a:spLocks noChangeArrowheads="1"/>
          </p:cNvSpPr>
          <p:nvPr/>
        </p:nvSpPr>
        <p:spPr bwMode="auto">
          <a:xfrm>
            <a:off x="4364904" y="3162072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0.21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1" name="Rectangle 115"/>
          <p:cNvSpPr>
            <a:spLocks noChangeArrowheads="1"/>
          </p:cNvSpPr>
          <p:nvPr/>
        </p:nvSpPr>
        <p:spPr bwMode="auto">
          <a:xfrm>
            <a:off x="4364904" y="4641857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0.85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2" name="Rectangle 115"/>
          <p:cNvSpPr>
            <a:spLocks noChangeArrowheads="1"/>
          </p:cNvSpPr>
          <p:nvPr/>
        </p:nvSpPr>
        <p:spPr bwMode="auto">
          <a:xfrm>
            <a:off x="7910147" y="2654329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0.96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3" name="Rectangle 115"/>
          <p:cNvSpPr>
            <a:spLocks noChangeArrowheads="1"/>
          </p:cNvSpPr>
          <p:nvPr/>
        </p:nvSpPr>
        <p:spPr bwMode="auto">
          <a:xfrm>
            <a:off x="7910147" y="5089545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0.58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4" name="Rectangle 115"/>
          <p:cNvSpPr>
            <a:spLocks noChangeArrowheads="1"/>
          </p:cNvSpPr>
          <p:nvPr/>
        </p:nvSpPr>
        <p:spPr bwMode="auto">
          <a:xfrm>
            <a:off x="7910147" y="3648093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0.74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5" name="Rectangle 115"/>
          <p:cNvSpPr>
            <a:spLocks noChangeArrowheads="1"/>
          </p:cNvSpPr>
          <p:nvPr/>
        </p:nvSpPr>
        <p:spPr bwMode="auto">
          <a:xfrm>
            <a:off x="7910147" y="4144975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0.90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6" name="Rectangle 115"/>
          <p:cNvSpPr>
            <a:spLocks noChangeArrowheads="1"/>
          </p:cNvSpPr>
          <p:nvPr/>
        </p:nvSpPr>
        <p:spPr bwMode="auto">
          <a:xfrm>
            <a:off x="7910147" y="3162072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0.83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7" name="Rectangle 115"/>
          <p:cNvSpPr>
            <a:spLocks noChangeArrowheads="1"/>
          </p:cNvSpPr>
          <p:nvPr/>
        </p:nvSpPr>
        <p:spPr bwMode="auto">
          <a:xfrm>
            <a:off x="7910147" y="4641857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0.80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8" name="Rectangle 115"/>
          <p:cNvSpPr>
            <a:spLocks noChangeArrowheads="1"/>
          </p:cNvSpPr>
          <p:nvPr/>
        </p:nvSpPr>
        <p:spPr bwMode="auto">
          <a:xfrm>
            <a:off x="5546652" y="2654329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0.33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9" name="Rectangle 115"/>
          <p:cNvSpPr>
            <a:spLocks noChangeArrowheads="1"/>
          </p:cNvSpPr>
          <p:nvPr/>
        </p:nvSpPr>
        <p:spPr bwMode="auto">
          <a:xfrm>
            <a:off x="5546652" y="5089545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0.64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0" name="Rectangle 115"/>
          <p:cNvSpPr>
            <a:spLocks noChangeArrowheads="1"/>
          </p:cNvSpPr>
          <p:nvPr/>
        </p:nvSpPr>
        <p:spPr bwMode="auto">
          <a:xfrm>
            <a:off x="5546652" y="3648093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0.73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1" name="Rectangle 115"/>
          <p:cNvSpPr>
            <a:spLocks noChangeArrowheads="1"/>
          </p:cNvSpPr>
          <p:nvPr/>
        </p:nvSpPr>
        <p:spPr bwMode="auto">
          <a:xfrm>
            <a:off x="5546652" y="4144975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0.61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2" name="Rectangle 115"/>
          <p:cNvSpPr>
            <a:spLocks noChangeArrowheads="1"/>
          </p:cNvSpPr>
          <p:nvPr/>
        </p:nvSpPr>
        <p:spPr bwMode="auto">
          <a:xfrm>
            <a:off x="5546652" y="3162072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0.87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3" name="Rectangle 115"/>
          <p:cNvSpPr>
            <a:spLocks noChangeArrowheads="1"/>
          </p:cNvSpPr>
          <p:nvPr/>
        </p:nvSpPr>
        <p:spPr bwMode="auto">
          <a:xfrm>
            <a:off x="5546652" y="4641857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0.75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69" name="群組 68"/>
          <p:cNvGrpSpPr/>
          <p:nvPr/>
        </p:nvGrpSpPr>
        <p:grpSpPr>
          <a:xfrm>
            <a:off x="1599919" y="1285860"/>
            <a:ext cx="7497163" cy="1162521"/>
            <a:chOff x="1599919" y="1285860"/>
            <a:chExt cx="7497163" cy="1162521"/>
          </a:xfrm>
        </p:grpSpPr>
        <p:sp>
          <p:nvSpPr>
            <p:cNvPr id="8" name="Line 104"/>
            <p:cNvSpPr>
              <a:spLocks noChangeShapeType="1"/>
            </p:cNvSpPr>
            <p:nvPr/>
          </p:nvSpPr>
          <p:spPr bwMode="auto">
            <a:xfrm>
              <a:off x="1599919" y="2066741"/>
              <a:ext cx="7497163" cy="48743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9" name="Text Box 105"/>
            <p:cNvSpPr txBox="1">
              <a:spLocks noChangeArrowheads="1"/>
            </p:cNvSpPr>
            <p:nvPr/>
          </p:nvSpPr>
          <p:spPr bwMode="auto">
            <a:xfrm>
              <a:off x="3060384" y="1285860"/>
              <a:ext cx="444057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A sequence of video </a:t>
              </a:r>
              <a:r>
                <a:rPr lang="en-US" altLang="zh-TW" sz="2000" b="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shots (test set)</a:t>
              </a:r>
              <a:endParaRPr lang="en-US" altLang="zh-TW" sz="2000" b="0" dirty="0">
                <a:solidFill>
                  <a:srgbClr val="00B050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5124" name="Picture 4" descr="\\fortune\CML-G\trecvid2005\trecvid2005\master.shot.reference\test\TRECVID2005_19\shot19_84_NRKF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3909" y="1733842"/>
              <a:ext cx="1047991" cy="714539"/>
            </a:xfrm>
            <a:prstGeom prst="rect">
              <a:avLst/>
            </a:prstGeom>
            <a:noFill/>
          </p:spPr>
        </p:pic>
        <p:pic>
          <p:nvPicPr>
            <p:cNvPr id="5123" name="Picture 3" descr="\\fortune\CML-G\trecvid2005\trecvid2005\master.shot.reference\test\TRECVID2005_19\shot19_53_RK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8665" y="1733842"/>
              <a:ext cx="1047991" cy="714539"/>
            </a:xfrm>
            <a:prstGeom prst="rect">
              <a:avLst/>
            </a:prstGeom>
            <a:noFill/>
          </p:spPr>
        </p:pic>
        <p:pic>
          <p:nvPicPr>
            <p:cNvPr id="5129" name="Picture 9" descr="\\fortune\CML-G\trecvid2005\trecvid2005\master.shot.reference\test\TRECVID2005_19\shot19_263_RKF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0413" y="1733842"/>
              <a:ext cx="1047991" cy="714539"/>
            </a:xfrm>
            <a:prstGeom prst="rect">
              <a:avLst/>
            </a:prstGeom>
            <a:noFill/>
          </p:spPr>
        </p:pic>
        <p:pic>
          <p:nvPicPr>
            <p:cNvPr id="96" name="Picture 7" descr="\\fortune\CML-G\trecvid2006\tv6.search.feature.test.keyframes\20051207_145800_CCTV_DAILY_CHN\shot128_248_RKF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55656" y="1733842"/>
              <a:ext cx="1047991" cy="714539"/>
            </a:xfrm>
            <a:prstGeom prst="rect">
              <a:avLst/>
            </a:prstGeom>
            <a:noFill/>
          </p:spPr>
        </p:pic>
        <p:pic>
          <p:nvPicPr>
            <p:cNvPr id="5127" name="Picture 7" descr="\\fortune\CML-G\trecvid2005\trecvid2005\master.shot.reference\test\TRECVID2005_19\shot19_264_NRKF_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2161" y="1733842"/>
              <a:ext cx="1047991" cy="714539"/>
            </a:xfrm>
            <a:prstGeom prst="rect">
              <a:avLst/>
            </a:prstGeom>
            <a:noFill/>
          </p:spPr>
        </p:pic>
        <p:pic>
          <p:nvPicPr>
            <p:cNvPr id="5128" name="Picture 8" descr="\\fortune\CML-G\trecvid2005\trecvid2005\master.shot.reference\test\TRECVID2005_19\shot19_230_NRKF_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46917" y="1733842"/>
              <a:ext cx="1047991" cy="714539"/>
            </a:xfrm>
            <a:prstGeom prst="rect">
              <a:avLst/>
            </a:prstGeom>
            <a:noFill/>
          </p:spPr>
        </p:pic>
      </p:grpSp>
      <p:sp>
        <p:nvSpPr>
          <p:cNvPr id="94" name="Rectangle 115"/>
          <p:cNvSpPr>
            <a:spLocks noChangeArrowheads="1"/>
          </p:cNvSpPr>
          <p:nvPr/>
        </p:nvSpPr>
        <p:spPr bwMode="auto">
          <a:xfrm>
            <a:off x="6728400" y="2654329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0.84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5" name="Rectangle 115"/>
          <p:cNvSpPr>
            <a:spLocks noChangeArrowheads="1"/>
          </p:cNvSpPr>
          <p:nvPr/>
        </p:nvSpPr>
        <p:spPr bwMode="auto">
          <a:xfrm>
            <a:off x="6728400" y="5089545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0.69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7" name="Rectangle 115"/>
          <p:cNvSpPr>
            <a:spLocks noChangeArrowheads="1"/>
          </p:cNvSpPr>
          <p:nvPr/>
        </p:nvSpPr>
        <p:spPr bwMode="auto">
          <a:xfrm>
            <a:off x="6728400" y="3648093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0.62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8" name="Rectangle 115"/>
          <p:cNvSpPr>
            <a:spLocks noChangeArrowheads="1"/>
          </p:cNvSpPr>
          <p:nvPr/>
        </p:nvSpPr>
        <p:spPr bwMode="auto">
          <a:xfrm>
            <a:off x="6728400" y="4144975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0.83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9" name="Rectangle 115"/>
          <p:cNvSpPr>
            <a:spLocks noChangeArrowheads="1"/>
          </p:cNvSpPr>
          <p:nvPr/>
        </p:nvSpPr>
        <p:spPr bwMode="auto">
          <a:xfrm>
            <a:off x="6728400" y="3162072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0.94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0" name="Rectangle 115"/>
          <p:cNvSpPr>
            <a:spLocks noChangeArrowheads="1"/>
          </p:cNvSpPr>
          <p:nvPr/>
        </p:nvSpPr>
        <p:spPr bwMode="auto">
          <a:xfrm>
            <a:off x="6728400" y="4641857"/>
            <a:ext cx="739009" cy="4111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0.26</a:t>
            </a:r>
            <a:endParaRPr lang="en-US" altLang="zh-TW" sz="20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128" grpId="0"/>
      <p:bldP spid="129" grpId="0"/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21"/>
          <p:cNvGrpSpPr/>
          <p:nvPr/>
        </p:nvGrpSpPr>
        <p:grpSpPr>
          <a:xfrm>
            <a:off x="1816275" y="3441672"/>
            <a:ext cx="5191971" cy="2238714"/>
            <a:chOff x="1744837" y="3441672"/>
            <a:chExt cx="5191971" cy="2238714"/>
          </a:xfrm>
        </p:grpSpPr>
        <p:sp>
          <p:nvSpPr>
            <p:cNvPr id="113" name="Rectangle 115"/>
            <p:cNvSpPr>
              <a:spLocks noChangeArrowheads="1"/>
            </p:cNvSpPr>
            <p:nvPr/>
          </p:nvSpPr>
          <p:spPr bwMode="auto">
            <a:xfrm>
              <a:off x="1744837" y="5359267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0.56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21" name="Rectangle 115"/>
            <p:cNvSpPr>
              <a:spLocks noChangeArrowheads="1"/>
            </p:cNvSpPr>
            <p:nvPr/>
          </p:nvSpPr>
          <p:spPr bwMode="auto">
            <a:xfrm>
              <a:off x="2667797" y="5359267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0.61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6" name="Rectangle 115"/>
            <p:cNvSpPr>
              <a:spLocks noChangeArrowheads="1"/>
            </p:cNvSpPr>
            <p:nvPr/>
          </p:nvSpPr>
          <p:spPr bwMode="auto">
            <a:xfrm>
              <a:off x="3590756" y="5359267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0.69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2" name="Rectangle 115"/>
            <p:cNvSpPr>
              <a:spLocks noChangeArrowheads="1"/>
            </p:cNvSpPr>
            <p:nvPr/>
          </p:nvSpPr>
          <p:spPr bwMode="auto">
            <a:xfrm>
              <a:off x="6359633" y="5359267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0.58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8" name="Rectangle 115"/>
            <p:cNvSpPr>
              <a:spLocks noChangeArrowheads="1"/>
            </p:cNvSpPr>
            <p:nvPr/>
          </p:nvSpPr>
          <p:spPr bwMode="auto">
            <a:xfrm>
              <a:off x="4513715" y="5359267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0.64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3" name="Rectangle 115"/>
            <p:cNvSpPr>
              <a:spLocks noChangeArrowheads="1"/>
            </p:cNvSpPr>
            <p:nvPr/>
          </p:nvSpPr>
          <p:spPr bwMode="auto">
            <a:xfrm>
              <a:off x="5436675" y="5359267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0.67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1744837" y="4989964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0.72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27" name="Rectangle 115"/>
            <p:cNvSpPr>
              <a:spLocks noChangeArrowheads="1"/>
            </p:cNvSpPr>
            <p:nvPr/>
          </p:nvSpPr>
          <p:spPr bwMode="auto">
            <a:xfrm>
              <a:off x="2667797" y="4989964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0.68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0" name="Rectangle 115"/>
            <p:cNvSpPr>
              <a:spLocks noChangeArrowheads="1"/>
            </p:cNvSpPr>
            <p:nvPr/>
          </p:nvSpPr>
          <p:spPr bwMode="auto">
            <a:xfrm>
              <a:off x="3590756" y="4989964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0.93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6" name="Rectangle 115"/>
            <p:cNvSpPr>
              <a:spLocks noChangeArrowheads="1"/>
            </p:cNvSpPr>
            <p:nvPr/>
          </p:nvSpPr>
          <p:spPr bwMode="auto">
            <a:xfrm>
              <a:off x="6359633" y="4989964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0.80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52" name="Rectangle 115"/>
            <p:cNvSpPr>
              <a:spLocks noChangeArrowheads="1"/>
            </p:cNvSpPr>
            <p:nvPr/>
          </p:nvSpPr>
          <p:spPr bwMode="auto">
            <a:xfrm>
              <a:off x="4513715" y="4989964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0.75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7" name="Rectangle 115"/>
            <p:cNvSpPr>
              <a:spLocks noChangeArrowheads="1"/>
            </p:cNvSpPr>
            <p:nvPr/>
          </p:nvSpPr>
          <p:spPr bwMode="auto">
            <a:xfrm>
              <a:off x="5436675" y="4989964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0.26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2" name="Rectangle 115"/>
            <p:cNvSpPr>
              <a:spLocks noChangeArrowheads="1"/>
            </p:cNvSpPr>
            <p:nvPr/>
          </p:nvSpPr>
          <p:spPr bwMode="auto">
            <a:xfrm>
              <a:off x="1744837" y="3441672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0.92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2667797" y="3441672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0.75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3" name="Rectangle 115"/>
            <p:cNvSpPr>
              <a:spLocks noChangeArrowheads="1"/>
            </p:cNvSpPr>
            <p:nvPr/>
          </p:nvSpPr>
          <p:spPr bwMode="auto">
            <a:xfrm>
              <a:off x="3590756" y="3441672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0.84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1" name="Rectangle 115"/>
            <p:cNvSpPr>
              <a:spLocks noChangeArrowheads="1"/>
            </p:cNvSpPr>
            <p:nvPr/>
          </p:nvSpPr>
          <p:spPr bwMode="auto">
            <a:xfrm>
              <a:off x="6359633" y="3441672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0.96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7" name="Rectangle 115"/>
            <p:cNvSpPr>
              <a:spLocks noChangeArrowheads="1"/>
            </p:cNvSpPr>
            <p:nvPr/>
          </p:nvSpPr>
          <p:spPr bwMode="auto">
            <a:xfrm>
              <a:off x="4513715" y="3441672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0.33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2" name="Rectangle 115"/>
            <p:cNvSpPr>
              <a:spLocks noChangeArrowheads="1"/>
            </p:cNvSpPr>
            <p:nvPr/>
          </p:nvSpPr>
          <p:spPr bwMode="auto">
            <a:xfrm>
              <a:off x="5436675" y="3441672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0.84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4" name="Rectangle 115"/>
            <p:cNvSpPr>
              <a:spLocks noChangeArrowheads="1"/>
            </p:cNvSpPr>
            <p:nvPr/>
          </p:nvSpPr>
          <p:spPr bwMode="auto">
            <a:xfrm>
              <a:off x="1744837" y="4215818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0.81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24" name="Rectangle 115"/>
            <p:cNvSpPr>
              <a:spLocks noChangeArrowheads="1"/>
            </p:cNvSpPr>
            <p:nvPr/>
          </p:nvSpPr>
          <p:spPr bwMode="auto">
            <a:xfrm>
              <a:off x="2667797" y="4215818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0.73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7" name="Rectangle 115"/>
            <p:cNvSpPr>
              <a:spLocks noChangeArrowheads="1"/>
            </p:cNvSpPr>
            <p:nvPr/>
          </p:nvSpPr>
          <p:spPr bwMode="auto">
            <a:xfrm>
              <a:off x="3590756" y="4215818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0.86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3" name="Rectangle 115"/>
            <p:cNvSpPr>
              <a:spLocks noChangeArrowheads="1"/>
            </p:cNvSpPr>
            <p:nvPr/>
          </p:nvSpPr>
          <p:spPr bwMode="auto">
            <a:xfrm>
              <a:off x="6359633" y="4215818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0.74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9" name="Rectangle 115"/>
            <p:cNvSpPr>
              <a:spLocks noChangeArrowheads="1"/>
            </p:cNvSpPr>
            <p:nvPr/>
          </p:nvSpPr>
          <p:spPr bwMode="auto">
            <a:xfrm>
              <a:off x="4513715" y="4215818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0.73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4" name="Rectangle 115"/>
            <p:cNvSpPr>
              <a:spLocks noChangeArrowheads="1"/>
            </p:cNvSpPr>
            <p:nvPr/>
          </p:nvSpPr>
          <p:spPr bwMode="auto">
            <a:xfrm>
              <a:off x="5436675" y="4215818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0.62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1744837" y="4602891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0.62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25" name="Rectangle 115"/>
            <p:cNvSpPr>
              <a:spLocks noChangeArrowheads="1"/>
            </p:cNvSpPr>
            <p:nvPr/>
          </p:nvSpPr>
          <p:spPr bwMode="auto">
            <a:xfrm>
              <a:off x="2667797" y="4602891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0.37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8" name="Rectangle 115"/>
            <p:cNvSpPr>
              <a:spLocks noChangeArrowheads="1"/>
            </p:cNvSpPr>
            <p:nvPr/>
          </p:nvSpPr>
          <p:spPr bwMode="auto">
            <a:xfrm>
              <a:off x="3590756" y="4602891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0.88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4" name="Rectangle 115"/>
            <p:cNvSpPr>
              <a:spLocks noChangeArrowheads="1"/>
            </p:cNvSpPr>
            <p:nvPr/>
          </p:nvSpPr>
          <p:spPr bwMode="auto">
            <a:xfrm>
              <a:off x="6359633" y="4602891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0.90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50" name="Rectangle 115"/>
            <p:cNvSpPr>
              <a:spLocks noChangeArrowheads="1"/>
            </p:cNvSpPr>
            <p:nvPr/>
          </p:nvSpPr>
          <p:spPr bwMode="auto">
            <a:xfrm>
              <a:off x="4513715" y="4602891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0.66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5" name="Rectangle 115"/>
            <p:cNvSpPr>
              <a:spLocks noChangeArrowheads="1"/>
            </p:cNvSpPr>
            <p:nvPr/>
          </p:nvSpPr>
          <p:spPr bwMode="auto">
            <a:xfrm>
              <a:off x="5436675" y="4602891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0.83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8" name="Rectangle 115"/>
            <p:cNvSpPr>
              <a:spLocks noChangeArrowheads="1"/>
            </p:cNvSpPr>
            <p:nvPr/>
          </p:nvSpPr>
          <p:spPr bwMode="auto">
            <a:xfrm>
              <a:off x="1744837" y="3828745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0.66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26" name="Rectangle 115"/>
            <p:cNvSpPr>
              <a:spLocks noChangeArrowheads="1"/>
            </p:cNvSpPr>
            <p:nvPr/>
          </p:nvSpPr>
          <p:spPr bwMode="auto">
            <a:xfrm>
              <a:off x="2667797" y="3828745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0.91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9" name="Rectangle 115"/>
            <p:cNvSpPr>
              <a:spLocks noChangeArrowheads="1"/>
            </p:cNvSpPr>
            <p:nvPr/>
          </p:nvSpPr>
          <p:spPr bwMode="auto">
            <a:xfrm>
              <a:off x="3590756" y="3828745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0.21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5" name="Rectangle 115"/>
            <p:cNvSpPr>
              <a:spLocks noChangeArrowheads="1"/>
            </p:cNvSpPr>
            <p:nvPr/>
          </p:nvSpPr>
          <p:spPr bwMode="auto">
            <a:xfrm>
              <a:off x="6359633" y="3828745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0.83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6" name="Rectangle 115"/>
            <p:cNvSpPr>
              <a:spLocks noChangeArrowheads="1"/>
            </p:cNvSpPr>
            <p:nvPr/>
          </p:nvSpPr>
          <p:spPr bwMode="auto">
            <a:xfrm>
              <a:off x="5436675" y="3828745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0.94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51" name="Rectangle 115"/>
            <p:cNvSpPr>
              <a:spLocks noChangeArrowheads="1"/>
            </p:cNvSpPr>
            <p:nvPr/>
          </p:nvSpPr>
          <p:spPr bwMode="auto">
            <a:xfrm>
              <a:off x="4513715" y="3828745"/>
              <a:ext cx="577175" cy="3211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2000" b="1" dirty="0" smtClean="0">
                  <a:solidFill>
                    <a:srgbClr val="0000FF"/>
                  </a:solidFill>
                  <a:latin typeface="+mn-lt"/>
                  <a:cs typeface="Times New Roman" pitchFamily="18" charset="0"/>
                </a:rPr>
                <a:t>0.87</a:t>
              </a:r>
              <a:endParaRPr lang="en-US" altLang="zh-TW" sz="2000" b="1" dirty="0">
                <a:solidFill>
                  <a:srgbClr val="0000FF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Views</a:t>
            </a:r>
            <a:endParaRPr lang="zh-TW" altLang="en-US" dirty="0"/>
          </a:p>
        </p:txBody>
      </p:sp>
      <p:sp>
        <p:nvSpPr>
          <p:cNvPr id="100" name="內容版面配置區 9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Detectors’ predictions form a </a:t>
            </a:r>
            <a:r>
              <a:rPr lang="en-US" altLang="zh-TW" b="1" dirty="0" smtClean="0">
                <a:solidFill>
                  <a:srgbClr val="FF0000"/>
                </a:solidFill>
              </a:rPr>
              <a:t>“noisy image” </a:t>
            </a:r>
            <a:r>
              <a:rPr lang="en-US" altLang="zh-TW" dirty="0" smtClean="0"/>
              <a:t>in the contextual-temporal domain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A72-5CED-4F8A-9568-8C56F2823879}" type="datetime1">
              <a:rPr lang="zh-TW" altLang="en-US" smtClean="0"/>
              <a:pPr/>
              <a:t>2008/10/29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M.-F. Weng and Y.-Y. Chuang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32EE-D740-4CE2-A1E3-146229FDA0A2}" type="slidenum">
              <a:rPr lang="en-US" altLang="zh-TW" smtClean="0"/>
              <a:pPr/>
              <a:t>9</a:t>
            </a:fld>
            <a:endParaRPr lang="en-US" altLang="zh-TW"/>
          </a:p>
        </p:txBody>
      </p:sp>
      <p:grpSp>
        <p:nvGrpSpPr>
          <p:cNvPr id="7" name="群組 152"/>
          <p:cNvGrpSpPr/>
          <p:nvPr/>
        </p:nvGrpSpPr>
        <p:grpSpPr>
          <a:xfrm>
            <a:off x="1502708" y="2285992"/>
            <a:ext cx="5855374" cy="971607"/>
            <a:chOff x="1599919" y="1204345"/>
            <a:chExt cx="7497163" cy="1244036"/>
          </a:xfrm>
        </p:grpSpPr>
        <p:sp>
          <p:nvSpPr>
            <p:cNvPr id="154" name="Line 104"/>
            <p:cNvSpPr>
              <a:spLocks noChangeShapeType="1"/>
            </p:cNvSpPr>
            <p:nvPr/>
          </p:nvSpPr>
          <p:spPr bwMode="auto">
            <a:xfrm>
              <a:off x="1599919" y="2066741"/>
              <a:ext cx="7497163" cy="48743"/>
            </a:xfrm>
            <a:prstGeom prst="line">
              <a:avLst/>
            </a:prstGeom>
            <a:noFill/>
            <a:ln w="3175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 sz="2000">
                <a:latin typeface="+mn-lt"/>
                <a:cs typeface="Times New Roman" pitchFamily="18" charset="0"/>
              </a:endParaRPr>
            </a:p>
          </p:txBody>
        </p:sp>
        <p:sp>
          <p:nvSpPr>
            <p:cNvPr id="155" name="Text Box 105"/>
            <p:cNvSpPr txBox="1">
              <a:spLocks noChangeArrowheads="1"/>
            </p:cNvSpPr>
            <p:nvPr/>
          </p:nvSpPr>
          <p:spPr bwMode="auto">
            <a:xfrm>
              <a:off x="2419882" y="1204345"/>
              <a:ext cx="5853985" cy="51229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000" b="0" dirty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A sequence of video </a:t>
              </a:r>
              <a:r>
                <a:rPr lang="en-US" altLang="zh-TW" sz="2000" b="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shots (test set)</a:t>
              </a:r>
              <a:endParaRPr lang="en-US" altLang="zh-TW" sz="2000" b="0" dirty="0">
                <a:solidFill>
                  <a:srgbClr val="00B050"/>
                </a:solidFill>
                <a:latin typeface="+mn-lt"/>
                <a:cs typeface="Times New Roman" pitchFamily="18" charset="0"/>
              </a:endParaRPr>
            </a:p>
          </p:txBody>
        </p:sp>
        <p:pic>
          <p:nvPicPr>
            <p:cNvPr id="156" name="Picture 4" descr="\\fortune\CML-G\trecvid2005\trecvid2005\master.shot.reference\test\TRECVID2005_19\shot19_84_NRKF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3909" y="1733842"/>
              <a:ext cx="1047991" cy="714539"/>
            </a:xfrm>
            <a:prstGeom prst="rect">
              <a:avLst/>
            </a:prstGeom>
            <a:noFill/>
          </p:spPr>
        </p:pic>
        <p:pic>
          <p:nvPicPr>
            <p:cNvPr id="157" name="Picture 3" descr="\\fortune\CML-G\trecvid2005\trecvid2005\master.shot.reference\test\TRECVID2005_19\shot19_53_RK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8665" y="1733842"/>
              <a:ext cx="1047991" cy="714539"/>
            </a:xfrm>
            <a:prstGeom prst="rect">
              <a:avLst/>
            </a:prstGeom>
            <a:noFill/>
          </p:spPr>
        </p:pic>
        <p:pic>
          <p:nvPicPr>
            <p:cNvPr id="158" name="Picture 9" descr="\\fortune\CML-G\trecvid2005\trecvid2005\master.shot.reference\test\TRECVID2005_19\shot19_263_RKF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0413" y="1733842"/>
              <a:ext cx="1047991" cy="714539"/>
            </a:xfrm>
            <a:prstGeom prst="rect">
              <a:avLst/>
            </a:prstGeom>
            <a:noFill/>
          </p:spPr>
        </p:pic>
        <p:pic>
          <p:nvPicPr>
            <p:cNvPr id="159" name="Picture 7" descr="\\fortune\CML-G\trecvid2006\tv6.search.feature.test.keyframes\20051207_145800_CCTV_DAILY_CHN\shot128_248_RKF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55656" y="1733842"/>
              <a:ext cx="1047991" cy="714539"/>
            </a:xfrm>
            <a:prstGeom prst="rect">
              <a:avLst/>
            </a:prstGeom>
            <a:noFill/>
          </p:spPr>
        </p:pic>
        <p:pic>
          <p:nvPicPr>
            <p:cNvPr id="160" name="Picture 7" descr="\\fortune\CML-G\trecvid2005\trecvid2005\master.shot.reference\test\TRECVID2005_19\shot19_264_NRKF_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92161" y="1733842"/>
              <a:ext cx="1047991" cy="714539"/>
            </a:xfrm>
            <a:prstGeom prst="rect">
              <a:avLst/>
            </a:prstGeom>
            <a:noFill/>
          </p:spPr>
        </p:pic>
        <p:pic>
          <p:nvPicPr>
            <p:cNvPr id="161" name="Picture 8" descr="\\fortune\CML-G\trecvid2005\trecvid2005\master.shot.reference\test\TRECVID2005_19\shot19_230_NRKF_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46917" y="1733842"/>
              <a:ext cx="1047991" cy="714539"/>
            </a:xfrm>
            <a:prstGeom prst="rect">
              <a:avLst/>
            </a:prstGeom>
            <a:noFill/>
          </p:spPr>
        </p:pic>
      </p:grpSp>
      <p:sp>
        <p:nvSpPr>
          <p:cNvPr id="99" name="Text Box 107"/>
          <p:cNvSpPr txBox="1">
            <a:spLocks noChangeArrowheads="1"/>
          </p:cNvSpPr>
          <p:nvPr/>
        </p:nvSpPr>
        <p:spPr bwMode="auto">
          <a:xfrm>
            <a:off x="231535" y="5838621"/>
            <a:ext cx="2592000" cy="348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TW" sz="2000" b="0" dirty="0">
                <a:solidFill>
                  <a:srgbClr val="FF6600"/>
                </a:solidFill>
                <a:latin typeface="+mn-lt"/>
                <a:cs typeface="Times New Roman" pitchFamily="18" charset="0"/>
              </a:rPr>
              <a:t>A </a:t>
            </a:r>
            <a:r>
              <a:rPr lang="en-US" altLang="zh-TW" sz="2000" b="0" dirty="0" smtClean="0">
                <a:solidFill>
                  <a:srgbClr val="FF6600"/>
                </a:solidFill>
                <a:latin typeface="+mn-lt"/>
                <a:cs typeface="Times New Roman" pitchFamily="18" charset="0"/>
              </a:rPr>
              <a:t>lexicon of </a:t>
            </a:r>
            <a:r>
              <a:rPr lang="en-US" altLang="zh-TW" sz="2000" b="0" dirty="0">
                <a:solidFill>
                  <a:srgbClr val="FF6600"/>
                </a:solidFill>
                <a:latin typeface="+mn-lt"/>
                <a:cs typeface="Times New Roman" pitchFamily="18" charset="0"/>
              </a:rPr>
              <a:t>concepts</a:t>
            </a:r>
          </a:p>
        </p:txBody>
      </p:sp>
      <p:sp>
        <p:nvSpPr>
          <p:cNvPr id="108" name="Line 106"/>
          <p:cNvSpPr>
            <a:spLocks noChangeShapeType="1"/>
          </p:cNvSpPr>
          <p:nvPr/>
        </p:nvSpPr>
        <p:spPr bwMode="auto">
          <a:xfrm flipH="1">
            <a:off x="1518897" y="2962219"/>
            <a:ext cx="0" cy="2811644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 sz="2000">
              <a:latin typeface="+mn-lt"/>
              <a:cs typeface="Times New Roman" pitchFamily="18" charset="0"/>
            </a:endParaRPr>
          </a:p>
        </p:txBody>
      </p:sp>
      <p:sp>
        <p:nvSpPr>
          <p:cNvPr id="110" name="Text Box 152"/>
          <p:cNvSpPr txBox="1">
            <a:spLocks noChangeArrowheads="1"/>
          </p:cNvSpPr>
          <p:nvPr/>
        </p:nvSpPr>
        <p:spPr bwMode="auto">
          <a:xfrm>
            <a:off x="581854" y="5359266"/>
            <a:ext cx="900000" cy="36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lang="en-US" altLang="zh-TW" sz="2000" b="0" dirty="0">
                <a:latin typeface="+mn-lt"/>
                <a:cs typeface="Times New Roman" pitchFamily="18" charset="0"/>
              </a:rPr>
              <a:t>people</a:t>
            </a:r>
          </a:p>
        </p:txBody>
      </p:sp>
      <p:sp>
        <p:nvSpPr>
          <p:cNvPr id="106" name="Text Box 140"/>
          <p:cNvSpPr txBox="1">
            <a:spLocks noChangeArrowheads="1"/>
          </p:cNvSpPr>
          <p:nvPr/>
        </p:nvSpPr>
        <p:spPr bwMode="auto">
          <a:xfrm>
            <a:off x="581854" y="4970753"/>
            <a:ext cx="900000" cy="36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lang="en-US" altLang="zh-TW" sz="2000" b="0" dirty="0">
                <a:latin typeface="+mn-lt"/>
                <a:cs typeface="Times New Roman" pitchFamily="18" charset="0"/>
              </a:rPr>
              <a:t>sky</a:t>
            </a:r>
          </a:p>
        </p:txBody>
      </p:sp>
      <p:sp>
        <p:nvSpPr>
          <p:cNvPr id="101" name="Text Box 113"/>
          <p:cNvSpPr txBox="1">
            <a:spLocks noChangeArrowheads="1"/>
          </p:cNvSpPr>
          <p:nvPr/>
        </p:nvSpPr>
        <p:spPr bwMode="auto">
          <a:xfrm>
            <a:off x="581854" y="3422461"/>
            <a:ext cx="900000" cy="36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lang="en-US" altLang="zh-TW" sz="2000" b="0" dirty="0">
                <a:latin typeface="+mn-lt"/>
                <a:cs typeface="Times New Roman" pitchFamily="18" charset="0"/>
              </a:rPr>
              <a:t>car</a:t>
            </a:r>
          </a:p>
        </p:txBody>
      </p:sp>
      <p:sp>
        <p:nvSpPr>
          <p:cNvPr id="107" name="Text Box 161"/>
          <p:cNvSpPr txBox="1">
            <a:spLocks noChangeArrowheads="1"/>
          </p:cNvSpPr>
          <p:nvPr/>
        </p:nvSpPr>
        <p:spPr bwMode="auto">
          <a:xfrm>
            <a:off x="581854" y="4196607"/>
            <a:ext cx="900000" cy="36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lang="en-US" altLang="zh-TW" sz="2000" b="0" dirty="0">
                <a:latin typeface="+mn-lt"/>
                <a:cs typeface="Times New Roman" pitchFamily="18" charset="0"/>
              </a:rPr>
              <a:t>urban</a:t>
            </a:r>
          </a:p>
        </p:txBody>
      </p:sp>
      <p:sp>
        <p:nvSpPr>
          <p:cNvPr id="103" name="Text Box 131"/>
          <p:cNvSpPr txBox="1">
            <a:spLocks noChangeArrowheads="1"/>
          </p:cNvSpPr>
          <p:nvPr/>
        </p:nvSpPr>
        <p:spPr bwMode="auto">
          <a:xfrm>
            <a:off x="581854" y="4583680"/>
            <a:ext cx="900000" cy="36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lang="en-US" altLang="zh-TW" sz="2000" b="0" dirty="0">
                <a:latin typeface="+mn-lt"/>
                <a:cs typeface="Times New Roman" pitchFamily="18" charset="0"/>
              </a:rPr>
              <a:t>building</a:t>
            </a:r>
          </a:p>
        </p:txBody>
      </p:sp>
      <p:sp>
        <p:nvSpPr>
          <p:cNvPr id="102" name="Text Box 114"/>
          <p:cNvSpPr txBox="1">
            <a:spLocks noChangeArrowheads="1"/>
          </p:cNvSpPr>
          <p:nvPr/>
        </p:nvSpPr>
        <p:spPr bwMode="auto">
          <a:xfrm>
            <a:off x="581854" y="3809534"/>
            <a:ext cx="900000" cy="36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>
              <a:spcBef>
                <a:spcPct val="50000"/>
              </a:spcBef>
            </a:pPr>
            <a:r>
              <a:rPr lang="en-US" altLang="zh-TW" sz="2000" b="0" dirty="0">
                <a:latin typeface="+mn-lt"/>
                <a:cs typeface="Times New Roman" pitchFamily="18" charset="0"/>
              </a:rPr>
              <a:t>outdoor</a:t>
            </a:r>
          </a:p>
        </p:txBody>
      </p:sp>
      <p:grpSp>
        <p:nvGrpSpPr>
          <p:cNvPr id="8" name="群組 230"/>
          <p:cNvGrpSpPr/>
          <p:nvPr/>
        </p:nvGrpSpPr>
        <p:grpSpPr>
          <a:xfrm>
            <a:off x="1942862" y="3422461"/>
            <a:ext cx="4938796" cy="2296805"/>
            <a:chOff x="1871424" y="3422461"/>
            <a:chExt cx="4938796" cy="2296805"/>
          </a:xfrm>
        </p:grpSpPr>
        <p:grpSp>
          <p:nvGrpSpPr>
            <p:cNvPr id="9" name="群組 227"/>
            <p:cNvGrpSpPr/>
            <p:nvPr/>
          </p:nvGrpSpPr>
          <p:grpSpPr>
            <a:xfrm>
              <a:off x="3750463" y="3422461"/>
              <a:ext cx="324000" cy="2296805"/>
              <a:chOff x="3750463" y="3422461"/>
              <a:chExt cx="324000" cy="2296805"/>
            </a:xfrm>
          </p:grpSpPr>
          <p:sp>
            <p:nvSpPr>
              <p:cNvPr id="187" name="橢圓 186"/>
              <p:cNvSpPr/>
              <p:nvPr/>
            </p:nvSpPr>
            <p:spPr>
              <a:xfrm>
                <a:off x="3750463" y="5395266"/>
                <a:ext cx="324000" cy="32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1" name="橢圓 200"/>
              <p:cNvSpPr/>
              <p:nvPr/>
            </p:nvSpPr>
            <p:spPr>
              <a:xfrm>
                <a:off x="3750463" y="5000705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6" name="橢圓 205"/>
              <p:cNvSpPr/>
              <p:nvPr/>
            </p:nvSpPr>
            <p:spPr>
              <a:xfrm>
                <a:off x="3750463" y="3422461"/>
                <a:ext cx="324000" cy="32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7" name="橢圓 196"/>
              <p:cNvSpPr/>
              <p:nvPr/>
            </p:nvSpPr>
            <p:spPr>
              <a:xfrm>
                <a:off x="3750463" y="4211583"/>
                <a:ext cx="324000" cy="32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8" name="橢圓 197"/>
              <p:cNvSpPr/>
              <p:nvPr/>
            </p:nvSpPr>
            <p:spPr>
              <a:xfrm>
                <a:off x="3750463" y="4606144"/>
                <a:ext cx="324000" cy="32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0" name="橢圓 169"/>
              <p:cNvSpPr/>
              <p:nvPr/>
            </p:nvSpPr>
            <p:spPr>
              <a:xfrm>
                <a:off x="3750463" y="3817022"/>
                <a:ext cx="324000" cy="324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群組 229"/>
            <p:cNvGrpSpPr/>
            <p:nvPr/>
          </p:nvGrpSpPr>
          <p:grpSpPr>
            <a:xfrm>
              <a:off x="1871424" y="3422461"/>
              <a:ext cx="324000" cy="2296805"/>
              <a:chOff x="1871424" y="3422461"/>
              <a:chExt cx="324000" cy="2296805"/>
            </a:xfrm>
          </p:grpSpPr>
          <p:sp>
            <p:nvSpPr>
              <p:cNvPr id="176" name="橢圓 175"/>
              <p:cNvSpPr/>
              <p:nvPr/>
            </p:nvSpPr>
            <p:spPr>
              <a:xfrm>
                <a:off x="1871424" y="5395266"/>
                <a:ext cx="324000" cy="324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2" name="橢圓 191"/>
              <p:cNvSpPr/>
              <p:nvPr/>
            </p:nvSpPr>
            <p:spPr>
              <a:xfrm>
                <a:off x="1871424" y="5000705"/>
                <a:ext cx="324000" cy="324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9" name="橢圓 168"/>
              <p:cNvSpPr/>
              <p:nvPr/>
            </p:nvSpPr>
            <p:spPr>
              <a:xfrm>
                <a:off x="1871424" y="3422461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7" name="橢圓 206"/>
              <p:cNvSpPr/>
              <p:nvPr/>
            </p:nvSpPr>
            <p:spPr>
              <a:xfrm>
                <a:off x="1871424" y="4211583"/>
                <a:ext cx="324000" cy="32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3" name="橢圓 182"/>
              <p:cNvSpPr/>
              <p:nvPr/>
            </p:nvSpPr>
            <p:spPr>
              <a:xfrm>
                <a:off x="1871424" y="4606144"/>
                <a:ext cx="324000" cy="324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9" name="橢圓 188"/>
              <p:cNvSpPr/>
              <p:nvPr/>
            </p:nvSpPr>
            <p:spPr>
              <a:xfrm>
                <a:off x="1871424" y="3817022"/>
                <a:ext cx="324000" cy="32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228"/>
            <p:cNvGrpSpPr/>
            <p:nvPr/>
          </p:nvGrpSpPr>
          <p:grpSpPr>
            <a:xfrm>
              <a:off x="2821769" y="3422461"/>
              <a:ext cx="324000" cy="2296805"/>
              <a:chOff x="2821769" y="3422461"/>
              <a:chExt cx="324000" cy="2296805"/>
            </a:xfrm>
          </p:grpSpPr>
          <p:sp>
            <p:nvSpPr>
              <p:cNvPr id="179" name="橢圓 178"/>
              <p:cNvSpPr/>
              <p:nvPr/>
            </p:nvSpPr>
            <p:spPr>
              <a:xfrm>
                <a:off x="2821769" y="5395266"/>
                <a:ext cx="324000" cy="324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8" name="橢圓 187"/>
              <p:cNvSpPr/>
              <p:nvPr/>
            </p:nvSpPr>
            <p:spPr>
              <a:xfrm>
                <a:off x="2821769" y="5000705"/>
                <a:ext cx="324000" cy="32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4" name="橢圓 193"/>
              <p:cNvSpPr/>
              <p:nvPr/>
            </p:nvSpPr>
            <p:spPr>
              <a:xfrm>
                <a:off x="2821769" y="3422461"/>
                <a:ext cx="324000" cy="32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5" name="橢圓 194"/>
              <p:cNvSpPr/>
              <p:nvPr/>
            </p:nvSpPr>
            <p:spPr>
              <a:xfrm>
                <a:off x="2821769" y="4211583"/>
                <a:ext cx="324000" cy="324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2" name="橢圓 171"/>
              <p:cNvSpPr/>
              <p:nvPr/>
            </p:nvSpPr>
            <p:spPr>
              <a:xfrm>
                <a:off x="2821769" y="4606144"/>
                <a:ext cx="324000" cy="324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0" name="橢圓 199"/>
              <p:cNvSpPr/>
              <p:nvPr/>
            </p:nvSpPr>
            <p:spPr>
              <a:xfrm>
                <a:off x="2821769" y="3817022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225"/>
            <p:cNvGrpSpPr/>
            <p:nvPr/>
          </p:nvGrpSpPr>
          <p:grpSpPr>
            <a:xfrm>
              <a:off x="5563262" y="3422461"/>
              <a:ext cx="324000" cy="2296805"/>
              <a:chOff x="5563262" y="3422461"/>
              <a:chExt cx="324000" cy="2296805"/>
            </a:xfrm>
          </p:grpSpPr>
          <p:sp>
            <p:nvSpPr>
              <p:cNvPr id="186" name="橢圓 185"/>
              <p:cNvSpPr/>
              <p:nvPr/>
            </p:nvSpPr>
            <p:spPr>
              <a:xfrm>
                <a:off x="5563262" y="5395266"/>
                <a:ext cx="324000" cy="32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4" name="橢圓 173"/>
              <p:cNvSpPr/>
              <p:nvPr/>
            </p:nvSpPr>
            <p:spPr>
              <a:xfrm>
                <a:off x="5563262" y="5000705"/>
                <a:ext cx="324000" cy="324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5" name="橢圓 204"/>
              <p:cNvSpPr/>
              <p:nvPr/>
            </p:nvSpPr>
            <p:spPr>
              <a:xfrm>
                <a:off x="5563262" y="3422461"/>
                <a:ext cx="324000" cy="32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1" name="橢圓 180"/>
              <p:cNvSpPr/>
              <p:nvPr/>
            </p:nvSpPr>
            <p:spPr>
              <a:xfrm>
                <a:off x="5563262" y="4211583"/>
                <a:ext cx="324000" cy="324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8" name="橢圓 207"/>
              <p:cNvSpPr/>
              <p:nvPr/>
            </p:nvSpPr>
            <p:spPr>
              <a:xfrm>
                <a:off x="5563262" y="4606144"/>
                <a:ext cx="324000" cy="32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2" name="橢圓 201"/>
              <p:cNvSpPr/>
              <p:nvPr/>
            </p:nvSpPr>
            <p:spPr>
              <a:xfrm>
                <a:off x="5563262" y="3817022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224"/>
            <p:cNvGrpSpPr/>
            <p:nvPr/>
          </p:nvGrpSpPr>
          <p:grpSpPr>
            <a:xfrm>
              <a:off x="6486220" y="3422461"/>
              <a:ext cx="324000" cy="2296805"/>
              <a:chOff x="6486220" y="3422461"/>
              <a:chExt cx="324000" cy="2296805"/>
            </a:xfrm>
          </p:grpSpPr>
          <p:sp>
            <p:nvSpPr>
              <p:cNvPr id="175" name="橢圓 174"/>
              <p:cNvSpPr/>
              <p:nvPr/>
            </p:nvSpPr>
            <p:spPr>
              <a:xfrm>
                <a:off x="6486220" y="5395266"/>
                <a:ext cx="324000" cy="324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9" name="橢圓 198"/>
              <p:cNvSpPr/>
              <p:nvPr/>
            </p:nvSpPr>
            <p:spPr>
              <a:xfrm>
                <a:off x="6486220" y="5000705"/>
                <a:ext cx="324000" cy="32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6" name="橢圓 195"/>
              <p:cNvSpPr/>
              <p:nvPr/>
            </p:nvSpPr>
            <p:spPr>
              <a:xfrm>
                <a:off x="6486220" y="3422461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0" name="橢圓 189"/>
              <p:cNvSpPr/>
              <p:nvPr/>
            </p:nvSpPr>
            <p:spPr>
              <a:xfrm>
                <a:off x="6486220" y="4211583"/>
                <a:ext cx="324000" cy="324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3" name="橢圓 202"/>
              <p:cNvSpPr/>
              <p:nvPr/>
            </p:nvSpPr>
            <p:spPr>
              <a:xfrm>
                <a:off x="6486220" y="4606144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4" name="橢圓 203"/>
              <p:cNvSpPr/>
              <p:nvPr/>
            </p:nvSpPr>
            <p:spPr>
              <a:xfrm>
                <a:off x="6486220" y="3817022"/>
                <a:ext cx="324000" cy="32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226"/>
            <p:cNvGrpSpPr/>
            <p:nvPr/>
          </p:nvGrpSpPr>
          <p:grpSpPr>
            <a:xfrm>
              <a:off x="4640302" y="3422461"/>
              <a:ext cx="324000" cy="2296805"/>
              <a:chOff x="4640302" y="3422461"/>
              <a:chExt cx="324000" cy="2296805"/>
            </a:xfrm>
          </p:grpSpPr>
          <p:sp>
            <p:nvSpPr>
              <p:cNvPr id="180" name="橢圓 179"/>
              <p:cNvSpPr/>
              <p:nvPr/>
            </p:nvSpPr>
            <p:spPr>
              <a:xfrm>
                <a:off x="4640302" y="5395266"/>
                <a:ext cx="324000" cy="324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3" name="橢圓 192"/>
              <p:cNvSpPr/>
              <p:nvPr/>
            </p:nvSpPr>
            <p:spPr>
              <a:xfrm>
                <a:off x="4640302" y="5000705"/>
                <a:ext cx="324000" cy="32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1" name="橢圓 170"/>
              <p:cNvSpPr/>
              <p:nvPr/>
            </p:nvSpPr>
            <p:spPr>
              <a:xfrm>
                <a:off x="4640302" y="3422461"/>
                <a:ext cx="324000" cy="3240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1" name="橢圓 190"/>
              <p:cNvSpPr/>
              <p:nvPr/>
            </p:nvSpPr>
            <p:spPr>
              <a:xfrm>
                <a:off x="4640302" y="4211583"/>
                <a:ext cx="324000" cy="324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5" name="橢圓 184"/>
              <p:cNvSpPr/>
              <p:nvPr/>
            </p:nvSpPr>
            <p:spPr>
              <a:xfrm>
                <a:off x="4640302" y="4606144"/>
                <a:ext cx="324000" cy="32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9" name="橢圓 108"/>
              <p:cNvSpPr/>
              <p:nvPr/>
            </p:nvSpPr>
            <p:spPr>
              <a:xfrm>
                <a:off x="4640302" y="3817022"/>
                <a:ext cx="324000" cy="324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" name="群組 250"/>
          <p:cNvGrpSpPr/>
          <p:nvPr/>
        </p:nvGrpSpPr>
        <p:grpSpPr>
          <a:xfrm>
            <a:off x="3169758" y="3500438"/>
            <a:ext cx="5974274" cy="1547715"/>
            <a:chOff x="3098320" y="3500438"/>
            <a:chExt cx="5974274" cy="1547715"/>
          </a:xfrm>
        </p:grpSpPr>
        <p:cxnSp>
          <p:nvCxnSpPr>
            <p:cNvPr id="232" name="直線單箭頭接點 231"/>
            <p:cNvCxnSpPr>
              <a:stCxn id="236" idx="1"/>
              <a:endCxn id="170" idx="6"/>
            </p:cNvCxnSpPr>
            <p:nvPr/>
          </p:nvCxnSpPr>
          <p:spPr>
            <a:xfrm rot="10800000" flipV="1">
              <a:off x="4074464" y="3700492"/>
              <a:ext cx="3783717" cy="27852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單箭頭接點 232"/>
            <p:cNvCxnSpPr>
              <a:stCxn id="236" idx="1"/>
              <a:endCxn id="171" idx="6"/>
            </p:cNvCxnSpPr>
            <p:nvPr/>
          </p:nvCxnSpPr>
          <p:spPr>
            <a:xfrm rot="10800000">
              <a:off x="4964302" y="3584461"/>
              <a:ext cx="2893878" cy="1160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單箭頭接點 233"/>
            <p:cNvCxnSpPr>
              <a:stCxn id="236" idx="1"/>
              <a:endCxn id="172" idx="7"/>
            </p:cNvCxnSpPr>
            <p:nvPr/>
          </p:nvCxnSpPr>
          <p:spPr>
            <a:xfrm rot="10800000" flipV="1">
              <a:off x="3098320" y="3700493"/>
              <a:ext cx="4759860" cy="9531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單箭頭接點 234"/>
            <p:cNvCxnSpPr>
              <a:stCxn id="236" idx="1"/>
              <a:endCxn id="174" idx="7"/>
            </p:cNvCxnSpPr>
            <p:nvPr/>
          </p:nvCxnSpPr>
          <p:spPr>
            <a:xfrm rot="10800000" flipV="1">
              <a:off x="5839814" y="3700492"/>
              <a:ext cx="2018367" cy="13476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文字方塊 235"/>
            <p:cNvSpPr txBox="1"/>
            <p:nvPr/>
          </p:nvSpPr>
          <p:spPr>
            <a:xfrm>
              <a:off x="7858180" y="3500438"/>
              <a:ext cx="1214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>
                  <a:solidFill>
                    <a:srgbClr val="FF0000"/>
                  </a:solidFill>
                </a:rPr>
                <a:t>NOISE</a:t>
              </a:r>
              <a:endParaRPr lang="zh-TW" altLang="en-US" sz="20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WENG@8KFCRITR1D8ACLKT" val="3189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8.8|4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4.7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2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2.7|2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20.8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11135</TotalTime>
  <Words>4740</Words>
  <Application>Microsoft PowerPoint</Application>
  <PresentationFormat>如螢幕大小 (4:3)</PresentationFormat>
  <Paragraphs>837</Paragraphs>
  <Slides>43</Slides>
  <Notes>43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預設簡報設計</vt:lpstr>
      <vt:lpstr>Multi-Cue Fusion for Semantic Video Indexing</vt:lpstr>
      <vt:lpstr>Motivation</vt:lpstr>
      <vt:lpstr>Semantic Concepts</vt:lpstr>
      <vt:lpstr>Goal</vt:lpstr>
      <vt:lpstr>A Typical Approach</vt:lpstr>
      <vt:lpstr>A Typical Approach</vt:lpstr>
      <vt:lpstr>Ground Truth Annotation</vt:lpstr>
      <vt:lpstr>Semantic Concept Prediction</vt:lpstr>
      <vt:lpstr>Our Views</vt:lpstr>
      <vt:lpstr>Image Denoising</vt:lpstr>
      <vt:lpstr>Image Denoising</vt:lpstr>
      <vt:lpstr>Image Denoising</vt:lpstr>
      <vt:lpstr>Main Ideas</vt:lpstr>
      <vt:lpstr>For Semantic Video Indexing</vt:lpstr>
      <vt:lpstr>Outline</vt:lpstr>
      <vt:lpstr>System Framework</vt:lpstr>
      <vt:lpstr>Relationship Modeling</vt:lpstr>
      <vt:lpstr>Relationship Representation</vt:lpstr>
      <vt:lpstr>Relationship Representation</vt:lpstr>
      <vt:lpstr>Relationship Representation</vt:lpstr>
      <vt:lpstr>Relationship Representation</vt:lpstr>
      <vt:lpstr>Relationship Discovering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An Example from Real Data </vt:lpstr>
      <vt:lpstr>Temporal Relationships</vt:lpstr>
      <vt:lpstr>Inference using Relationships</vt:lpstr>
      <vt:lpstr>Energy Function</vt:lpstr>
      <vt:lpstr>Optimization</vt:lpstr>
      <vt:lpstr>Experimental Settings1/2</vt:lpstr>
      <vt:lpstr>Experimental Settings2/2</vt:lpstr>
      <vt:lpstr>Overall performance</vt:lpstr>
      <vt:lpstr>Performance of Individual Concepts</vt:lpstr>
      <vt:lpstr>Comparison with TRECVid 2006 Submissions</vt:lpstr>
      <vt:lpstr>Observations</vt:lpstr>
      <vt:lpstr>Concluding Remarks</vt:lpstr>
      <vt:lpstr>Thank You for Your Attention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WENG</dc:creator>
  <cp:lastModifiedBy>Ming-Fang Weng</cp:lastModifiedBy>
  <cp:revision>3036</cp:revision>
  <dcterms:created xsi:type="dcterms:W3CDTF">2007-03-26T05:38:36Z</dcterms:created>
  <dcterms:modified xsi:type="dcterms:W3CDTF">2008-10-28T22:30:13Z</dcterms:modified>
</cp:coreProperties>
</file>