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99" r:id="rId4"/>
    <p:sldId id="258" r:id="rId5"/>
    <p:sldId id="286" r:id="rId6"/>
    <p:sldId id="303" r:id="rId7"/>
    <p:sldId id="290" r:id="rId8"/>
    <p:sldId id="293" r:id="rId9"/>
    <p:sldId id="287" r:id="rId10"/>
    <p:sldId id="260" r:id="rId11"/>
    <p:sldId id="261" r:id="rId12"/>
    <p:sldId id="295" r:id="rId13"/>
    <p:sldId id="298" r:id="rId14"/>
    <p:sldId id="296" r:id="rId15"/>
    <p:sldId id="288" r:id="rId16"/>
    <p:sldId id="285" r:id="rId17"/>
    <p:sldId id="262" r:id="rId18"/>
    <p:sldId id="304" r:id="rId19"/>
    <p:sldId id="305" r:id="rId20"/>
    <p:sldId id="306" r:id="rId21"/>
    <p:sldId id="307" r:id="rId22"/>
    <p:sldId id="308" r:id="rId23"/>
    <p:sldId id="269" r:id="rId24"/>
    <p:sldId id="266" r:id="rId25"/>
    <p:sldId id="309" r:id="rId26"/>
    <p:sldId id="263" r:id="rId27"/>
    <p:sldId id="294" r:id="rId28"/>
    <p:sldId id="275" r:id="rId29"/>
    <p:sldId id="272" r:id="rId30"/>
    <p:sldId id="273" r:id="rId31"/>
    <p:sldId id="274" r:id="rId32"/>
    <p:sldId id="264" r:id="rId33"/>
    <p:sldId id="276" r:id="rId34"/>
    <p:sldId id="277" r:id="rId35"/>
    <p:sldId id="278" r:id="rId36"/>
    <p:sldId id="279" r:id="rId37"/>
    <p:sldId id="280" r:id="rId38"/>
    <p:sldId id="281" r:id="rId39"/>
    <p:sldId id="282" r:id="rId40"/>
    <p:sldId id="283" r:id="rId41"/>
    <p:sldId id="289" r:id="rId42"/>
    <p:sldId id="284" r:id="rId43"/>
  </p:sldIdLst>
  <p:sldSz cx="9144000" cy="6858000" type="screen4x3"/>
  <p:notesSz cx="6797675" cy="9928225"/>
  <p:defaultTextStyle>
    <a:defPPr>
      <a:defRPr lang="zh-TW"/>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6" y="-84"/>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082" y="-8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AE3D106-5B42-48B5-928E-CACD42DB2D9A}"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4100"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410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A40E283-0604-4E32-9AE1-4262126DE79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392A0-A9BF-41D3-9A0B-324AACB44112}" type="slidenum">
              <a:rPr lang="en-US" altLang="zh-TW"/>
              <a:pPr/>
              <a:t>1</a:t>
            </a:fld>
            <a:endParaRPr lang="en-US" altLang="zh-TW"/>
          </a:p>
        </p:txBody>
      </p:sp>
      <p:sp>
        <p:nvSpPr>
          <p:cNvPr id="6146" name="Rectangle 2"/>
          <p:cNvSpPr>
            <a:spLocks noRot="1" noChangeArrowheads="1" noTextEdit="1"/>
          </p:cNvSpPr>
          <p:nvPr>
            <p:ph type="sldImg"/>
          </p:nvPr>
        </p:nvSpPr>
        <p:spPr>
          <a:xfrm>
            <a:off x="917575" y="744538"/>
            <a:ext cx="4962525" cy="3722687"/>
          </a:xfrm>
          <a:ln/>
        </p:spPr>
      </p:sp>
      <p:sp>
        <p:nvSpPr>
          <p:cNvPr id="6147" name="Rectangle 3"/>
          <p:cNvSpPr>
            <a:spLocks noGrp="1" noChangeArrowheads="1"/>
          </p:cNvSpPr>
          <p:nvPr>
            <p:ph type="body" idx="1"/>
          </p:nvPr>
        </p:nvSpPr>
        <p:spPr/>
        <p:txBody>
          <a:bodyPr/>
          <a:lstStyle/>
          <a:p>
            <a:r>
              <a:rPr lang="en-US" altLang="zh-TW"/>
              <a:t>Good afternoon ladies and gentlemen. My name is Chien-Chang Ho. I’m from National Taiwan University. </a:t>
            </a:r>
          </a:p>
          <a:p>
            <a:r>
              <a:rPr lang="en-US" altLang="zh-TW"/>
              <a:t>It’s an honor to have the opportunity to present my works today. The subject of my presentation is “Title”.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FB582-6D1E-4966-BB8E-5032964ADBAE}" type="slidenum">
              <a:rPr lang="en-US" altLang="zh-TW"/>
              <a:pPr/>
              <a:t>10</a:t>
            </a:fld>
            <a:endParaRPr lang="en-US" altLang="zh-TW"/>
          </a:p>
        </p:txBody>
      </p:sp>
      <p:sp>
        <p:nvSpPr>
          <p:cNvPr id="24578" name="Rectangle 2"/>
          <p:cNvSpPr>
            <a:spLocks noRot="1" noChangeArrowheads="1" noTextEdit="1"/>
          </p:cNvSpPr>
          <p:nvPr>
            <p:ph type="sldImg"/>
          </p:nvPr>
        </p:nvSpPr>
        <p:spPr>
          <a:xfrm>
            <a:off x="917575" y="744538"/>
            <a:ext cx="4962525" cy="3722687"/>
          </a:xfrm>
          <a:ln/>
        </p:spPr>
      </p:sp>
      <p:sp>
        <p:nvSpPr>
          <p:cNvPr id="24579" name="Rectangle 3"/>
          <p:cNvSpPr>
            <a:spLocks noGrp="1" noChangeArrowheads="1"/>
          </p:cNvSpPr>
          <p:nvPr>
            <p:ph type="body" idx="1"/>
          </p:nvPr>
        </p:nvSpPr>
        <p:spPr/>
        <p:txBody>
          <a:bodyPr/>
          <a:lstStyle/>
          <a:p>
            <a:r>
              <a:rPr lang="en-US" altLang="zh-TW"/>
              <a:t>However, they can result in cracks. As we can see here, the left side is a single cube in lower resolution,  and the right side is some cubes in higher resolution. </a:t>
            </a:r>
          </a:p>
          <a:p>
            <a:r>
              <a:rPr lang="en-US" altLang="zh-TW"/>
              <a:t>We split up these 2 cubes, then we find the crack.</a:t>
            </a:r>
          </a:p>
          <a:p>
            <a:r>
              <a:rPr lang="en-US" altLang="zh-TW"/>
              <a:t>At the left side, on the face, there is a single line represents the surface in lower resolution. At the right side, there are 3 lines represent the surface in higher resolution. Thus, the more precise data in higher resolution make the crack happens. </a:t>
            </a:r>
          </a:p>
          <a:p>
            <a:r>
              <a:rPr lang="en-US" altLang="zh-TW"/>
              <a:t>We can clearly see this crack in different view.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84A8B-1DE3-4384-9F8B-AF3B29896541}" type="slidenum">
              <a:rPr lang="en-US" altLang="zh-TW"/>
              <a:pPr/>
              <a:t>11</a:t>
            </a:fld>
            <a:endParaRPr lang="en-US" altLang="zh-TW"/>
          </a:p>
        </p:txBody>
      </p:sp>
      <p:sp>
        <p:nvSpPr>
          <p:cNvPr id="26626" name="Rectangle 2"/>
          <p:cNvSpPr>
            <a:spLocks noRot="1" noChangeArrowheads="1" noTextEdit="1"/>
          </p:cNvSpPr>
          <p:nvPr>
            <p:ph type="sldImg"/>
          </p:nvPr>
        </p:nvSpPr>
        <p:spPr>
          <a:xfrm>
            <a:off x="917575" y="744538"/>
            <a:ext cx="4962525" cy="3722687"/>
          </a:xfrm>
          <a:ln/>
        </p:spPr>
      </p:sp>
      <p:sp>
        <p:nvSpPr>
          <p:cNvPr id="26627" name="Rectangle 3"/>
          <p:cNvSpPr>
            <a:spLocks noGrp="1" noChangeArrowheads="1"/>
          </p:cNvSpPr>
          <p:nvPr>
            <p:ph type="body" idx="1"/>
          </p:nvPr>
        </p:nvSpPr>
        <p:spPr/>
        <p:txBody>
          <a:bodyPr/>
          <a:lstStyle/>
          <a:p>
            <a:r>
              <a:rPr lang="en-US" altLang="zh-TW"/>
              <a:t>Cracks are not nature. And it should be fixed. Traditionally, crack patching is applied to fix this problem. The idea is by fitting high resolution data to low resolution data. This process shows in the video. Now, cracks are fixed. But, we can found that these exact samples move to different locations. This makes the error higher after patching. Moreover, sample points belong to a cube may outside the cube. This makes difficulty in processing these data. </a:t>
            </a:r>
          </a:p>
          <a:p>
            <a:r>
              <a:rPr lang="en-US" altLang="zh-TW"/>
              <a:t>* Therefore, instead of cubes, we opted to use square as the basic element to overcome this problem.</a:t>
            </a:r>
          </a:p>
          <a:p>
            <a:r>
              <a:rPr lang="en-US" altLang="zh-TW"/>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FE75A-3A6C-454C-90EC-039DEDE1107A}" type="slidenum">
              <a:rPr lang="en-US" altLang="zh-TW"/>
              <a:pPr/>
              <a:t>12</a:t>
            </a:fld>
            <a:endParaRPr lang="en-US" altLang="zh-TW"/>
          </a:p>
        </p:txBody>
      </p:sp>
      <p:sp>
        <p:nvSpPr>
          <p:cNvPr id="28674" name="Rectangle 2"/>
          <p:cNvSpPr>
            <a:spLocks noRot="1" noChangeArrowheads="1" noTextEdit="1"/>
          </p:cNvSpPr>
          <p:nvPr>
            <p:ph type="sldImg"/>
          </p:nvPr>
        </p:nvSpPr>
        <p:spPr>
          <a:xfrm>
            <a:off x="917575" y="744538"/>
            <a:ext cx="4962525" cy="3722687"/>
          </a:xfrm>
          <a:ln/>
        </p:spPr>
      </p:sp>
      <p:sp>
        <p:nvSpPr>
          <p:cNvPr id="28675" name="Rectangle 3"/>
          <p:cNvSpPr>
            <a:spLocks noGrp="1" noChangeArrowheads="1"/>
          </p:cNvSpPr>
          <p:nvPr>
            <p:ph type="body" idx="1"/>
          </p:nvPr>
        </p:nvSpPr>
        <p:spPr/>
        <p:txBody>
          <a:bodyPr/>
          <a:lstStyle/>
          <a:p>
            <a:r>
              <a:rPr lang="en-US" altLang="zh-TW"/>
              <a:t>The third problem is the inability to preserve sharp features.</a:t>
            </a:r>
          </a:p>
          <a:p>
            <a:r>
              <a:rPr lang="en-US" altLang="zh-TW"/>
              <a:t>As shown on the screen, the sharp edge of the cube become a flat surface.</a:t>
            </a:r>
          </a:p>
          <a:p>
            <a:r>
              <a:rPr lang="en-US" altLang="zh-TW"/>
              <a:t>It will be better if we can preserve the feature as this.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39B8F-A45D-438E-AE95-48C23E82B476}" type="slidenum">
              <a:rPr lang="en-US" altLang="zh-TW"/>
              <a:pPr/>
              <a:t>13</a:t>
            </a:fld>
            <a:endParaRPr lang="en-US" altLang="zh-TW"/>
          </a:p>
        </p:txBody>
      </p:sp>
      <p:sp>
        <p:nvSpPr>
          <p:cNvPr id="30722" name="Rectangle 2"/>
          <p:cNvSpPr>
            <a:spLocks noRo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AC257-FE26-4A57-AF14-349BDFD93960}" type="slidenum">
              <a:rPr lang="en-US" altLang="zh-TW"/>
              <a:pPr/>
              <a:t>14</a:t>
            </a:fld>
            <a:endParaRPr lang="en-US" altLang="zh-TW"/>
          </a:p>
        </p:txBody>
      </p:sp>
      <p:sp>
        <p:nvSpPr>
          <p:cNvPr id="32770" name="Rectangle 2"/>
          <p:cNvSpPr>
            <a:spLocks noRot="1" noChangeArrowheads="1" noTextEdit="1"/>
          </p:cNvSpPr>
          <p:nvPr>
            <p:ph type="sldImg"/>
          </p:nvPr>
        </p:nvSpPr>
        <p:spPr>
          <a:xfrm>
            <a:off x="917575" y="744538"/>
            <a:ext cx="4962525" cy="3722687"/>
          </a:xfrm>
          <a:ln/>
        </p:spPr>
      </p:sp>
      <p:sp>
        <p:nvSpPr>
          <p:cNvPr id="32771" name="Rectangle 3"/>
          <p:cNvSpPr>
            <a:spLocks noGrp="1" noChangeArrowheads="1"/>
          </p:cNvSpPr>
          <p:nvPr>
            <p:ph type="body" idx="1"/>
          </p:nvPr>
        </p:nvSpPr>
        <p:spPr/>
        <p:txBody>
          <a:bodyPr/>
          <a:lstStyle/>
          <a:p>
            <a:r>
              <a:rPr lang="en-US" altLang="zh-TW"/>
              <a:t>Finally, marching cubes algorithm can process in parallel.</a:t>
            </a:r>
          </a:p>
          <a:p>
            <a:r>
              <a:rPr lang="en-US" altLang="zh-TW"/>
              <a:t>We can SEE the parallelizability as this. Cubes can be disjoint in space.</a:t>
            </a:r>
          </a:p>
          <a:p>
            <a:r>
              <a:rPr lang="en-US" altLang="zh-TW"/>
              <a:t>That means, there is no dependency between cubes.</a:t>
            </a:r>
          </a:p>
          <a:p>
            <a:r>
              <a:rPr lang="en-US" altLang="zh-TW"/>
              <a:t>However, sharp-feature-preserving algorithms introduce another problem, inter-cell dependency.</a:t>
            </a:r>
          </a:p>
          <a:p>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F740C-BFF4-45D0-A35A-77B9DF5670A3}" type="slidenum">
              <a:rPr lang="en-US" altLang="zh-TW"/>
              <a:pPr/>
              <a:t>15</a:t>
            </a:fld>
            <a:endParaRPr lang="en-US" altLang="zh-TW"/>
          </a:p>
        </p:txBody>
      </p:sp>
      <p:sp>
        <p:nvSpPr>
          <p:cNvPr id="34818" name="Rectangle 2"/>
          <p:cNvSpPr>
            <a:spLocks noRot="1" noChangeArrowheads="1" noTextEdit="1"/>
          </p:cNvSpPr>
          <p:nvPr>
            <p:ph type="sldImg"/>
          </p:nvPr>
        </p:nvSpPr>
        <p:spPr>
          <a:xfrm>
            <a:off x="917575" y="744538"/>
            <a:ext cx="4962525" cy="3722687"/>
          </a:xfrm>
          <a:ln/>
        </p:spPr>
      </p:sp>
      <p:sp>
        <p:nvSpPr>
          <p:cNvPr id="34819" name="Rectangle 3"/>
          <p:cNvSpPr>
            <a:spLocks noGrp="1" noChangeArrowheads="1"/>
          </p:cNvSpPr>
          <p:nvPr>
            <p:ph type="body" idx="1"/>
          </p:nvPr>
        </p:nvSpPr>
        <p:spPr/>
        <p:txBody>
          <a:bodyPr/>
          <a:lstStyle/>
          <a:p>
            <a:pPr>
              <a:lnSpc>
                <a:spcPct val="90000"/>
              </a:lnSpc>
            </a:pPr>
            <a:r>
              <a:rPr lang="en-US" altLang="zh-TW"/>
              <a:t>For instance, we provide a example to show why previous methods cause inter-cell dependency. And, how we solve this problem.</a:t>
            </a:r>
          </a:p>
          <a:p>
            <a:pPr>
              <a:lnSpc>
                <a:spcPct val="90000"/>
              </a:lnSpc>
            </a:pPr>
            <a:endParaRPr lang="en-US" altLang="zh-TW"/>
          </a:p>
          <a:p>
            <a:pPr>
              <a:lnSpc>
                <a:spcPct val="90000"/>
              </a:lnSpc>
            </a:pPr>
            <a:r>
              <a:rPr lang="en-US" altLang="zh-TW"/>
              <a:t>For 2 successive cubes with a vertex marked inside. The process of EMC is as following. </a:t>
            </a:r>
          </a:p>
          <a:p>
            <a:pPr>
              <a:lnSpc>
                <a:spcPct val="90000"/>
              </a:lnSpc>
            </a:pPr>
            <a:r>
              <a:rPr lang="en-US" altLang="zh-TW"/>
              <a:t>Firstly, we get 4 samples on these sign change edges. Then, we generate triangle according to the look up table of marching cubes.</a:t>
            </a:r>
          </a:p>
          <a:p>
            <a:pPr>
              <a:lnSpc>
                <a:spcPct val="90000"/>
              </a:lnSpc>
            </a:pPr>
            <a:r>
              <a:rPr lang="en-US" altLang="zh-TW"/>
              <a:t>Sampling the sharp features.</a:t>
            </a:r>
          </a:p>
          <a:p>
            <a:pPr>
              <a:lnSpc>
                <a:spcPct val="90000"/>
              </a:lnSpc>
            </a:pPr>
            <a:r>
              <a:rPr lang="en-US" altLang="zh-TW"/>
              <a:t>Doing edge flipping.</a:t>
            </a:r>
          </a:p>
          <a:p>
            <a:pPr>
              <a:lnSpc>
                <a:spcPct val="90000"/>
              </a:lnSpc>
            </a:pPr>
            <a:r>
              <a:rPr lang="en-US" altLang="zh-TW"/>
              <a:t>Comparing the shapes before and after the flip.</a:t>
            </a:r>
          </a:p>
          <a:p>
            <a:pPr>
              <a:lnSpc>
                <a:spcPct val="90000"/>
              </a:lnSpc>
            </a:pPr>
            <a:r>
              <a:rPr lang="en-US" altLang="zh-TW"/>
              <a:t>We found the triangle in red color across 2 cubes. That means, after this step, the left cube requires information from the right cube.</a:t>
            </a:r>
          </a:p>
          <a:p>
            <a:pPr>
              <a:lnSpc>
                <a:spcPct val="90000"/>
              </a:lnSpc>
            </a:pPr>
            <a:r>
              <a:rPr lang="en-US" altLang="zh-TW"/>
              <a:t>And, so is the right cube. The flip makes the dependency arise.</a:t>
            </a:r>
          </a:p>
          <a:p>
            <a:pPr>
              <a:lnSpc>
                <a:spcPct val="90000"/>
              </a:lnSpc>
            </a:pPr>
            <a:r>
              <a:rPr lang="en-US" altLang="zh-TW"/>
              <a:t>The difference before and after the flip on the interfacing face are shown here (on the right of the screen).</a:t>
            </a:r>
          </a:p>
          <a:p>
            <a:pPr>
              <a:lnSpc>
                <a:spcPct val="90000"/>
              </a:lnSpc>
            </a:pPr>
            <a:r>
              <a:rPr lang="en-US" altLang="zh-TW"/>
              <a:t>EMC flips an edge to restore the lost information, the sharp feature, on the interfacing face.</a:t>
            </a:r>
          </a:p>
          <a:p>
            <a:pPr>
              <a:lnSpc>
                <a:spcPct val="90000"/>
              </a:lnSpc>
            </a:pPr>
            <a:r>
              <a:rPr lang="en-US" altLang="zh-TW"/>
              <a:t>In CMS, we do sample sharp features on the faces. Thus, no inter-cell dependency arise while preserving sharp features.</a:t>
            </a:r>
          </a:p>
          <a:p>
            <a:pPr>
              <a:lnSpc>
                <a:spcPct val="90000"/>
              </a:lnSpc>
            </a:pPr>
            <a:endParaRPr lang="en-US" altLang="zh-TW"/>
          </a:p>
          <a:p>
            <a:pPr>
              <a:lnSpc>
                <a:spcPct val="90000"/>
              </a:lnSpc>
            </a:pPr>
            <a:endParaRPr lang="en-US" altLang="zh-TW"/>
          </a:p>
          <a:p>
            <a:pPr>
              <a:lnSpc>
                <a:spcPct val="90000"/>
              </a:lnSpc>
            </a:pPr>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D5B8C-6E58-49C3-958D-0E6C231D5205}" type="slidenum">
              <a:rPr lang="en-US" altLang="zh-TW"/>
              <a:pPr/>
              <a:t>16</a:t>
            </a:fld>
            <a:endParaRPr lang="en-US" altLang="zh-TW"/>
          </a:p>
        </p:txBody>
      </p:sp>
      <p:sp>
        <p:nvSpPr>
          <p:cNvPr id="36866" name="Rectangle 2"/>
          <p:cNvSpPr>
            <a:spLocks noRot="1" noChangeArrowheads="1" noTextEdit="1"/>
          </p:cNvSpPr>
          <p:nvPr>
            <p:ph type="sldImg"/>
          </p:nvPr>
        </p:nvSpPr>
        <p:spPr>
          <a:xfrm>
            <a:off x="917575" y="744538"/>
            <a:ext cx="4962525" cy="3722687"/>
          </a:xfrm>
          <a:ln/>
        </p:spPr>
      </p:sp>
      <p:sp>
        <p:nvSpPr>
          <p:cNvPr id="368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4CCB1-91CA-4AAA-870A-6DDD2CAD71BE}" type="slidenum">
              <a:rPr lang="en-US" altLang="zh-TW"/>
              <a:pPr/>
              <a:t>17</a:t>
            </a:fld>
            <a:endParaRPr lang="en-US" altLang="zh-TW"/>
          </a:p>
        </p:txBody>
      </p:sp>
      <p:sp>
        <p:nvSpPr>
          <p:cNvPr id="38914" name="Rectangle 2"/>
          <p:cNvSpPr>
            <a:spLocks noRot="1" noChangeArrowheads="1" noTextEdit="1"/>
          </p:cNvSpPr>
          <p:nvPr>
            <p:ph type="sldImg"/>
          </p:nvPr>
        </p:nvSpPr>
        <p:spPr>
          <a:xfrm>
            <a:off x="917575" y="744538"/>
            <a:ext cx="4962525" cy="3722687"/>
          </a:xfrm>
          <a:ln/>
        </p:spPr>
      </p:sp>
      <p:sp>
        <p:nvSpPr>
          <p:cNvPr id="38915" name="Rectangle 3"/>
          <p:cNvSpPr>
            <a:spLocks noGrp="1" noChangeArrowheads="1"/>
          </p:cNvSpPr>
          <p:nvPr>
            <p:ph type="body" idx="1"/>
          </p:nvPr>
        </p:nvSpPr>
        <p:spPr/>
        <p:txBody>
          <a:bodyPr/>
          <a:lstStyle/>
          <a:p>
            <a:r>
              <a:rPr lang="en-US" altLang="zh-TW"/>
              <a:t>Therefore, instead of cubes, we opted to use square as the basic element to overcome this problem.</a:t>
            </a:r>
          </a:p>
          <a:p>
            <a:r>
              <a:rPr lang="en-US" altLang="zh-TW"/>
              <a:t>The process could be visualize as unfolding cubes into squares.</a:t>
            </a:r>
          </a:p>
          <a:p>
            <a:r>
              <a:rPr lang="en-US" altLang="zh-TW"/>
              <a:t>First of all, we process each face independently to determine its topology and sharp features. Then, we re-composite squares back to cubes. Last of all, we generate surface according to previous collected information.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CE3C9-B80F-4CE2-94B5-C8A95776F4CF}" type="slidenum">
              <a:rPr lang="en-US" altLang="zh-TW"/>
              <a:pPr/>
              <a:t>18</a:t>
            </a:fld>
            <a:endParaRPr lang="en-US" altLang="zh-TW"/>
          </a:p>
        </p:txBody>
      </p:sp>
      <p:sp>
        <p:nvSpPr>
          <p:cNvPr id="40962" name="Rectangle 2"/>
          <p:cNvSpPr>
            <a:spLocks noRot="1" noChangeArrowheads="1" noTextEdit="1"/>
          </p:cNvSpPr>
          <p:nvPr>
            <p:ph type="sldImg"/>
          </p:nvPr>
        </p:nvSpPr>
        <p:spPr>
          <a:xfrm>
            <a:off x="919163" y="746125"/>
            <a:ext cx="4960937" cy="3721100"/>
          </a:xfrm>
          <a:ln/>
        </p:spPr>
      </p:sp>
      <p:sp>
        <p:nvSpPr>
          <p:cNvPr id="40963" name="Rectangle 3"/>
          <p:cNvSpPr>
            <a:spLocks noGrp="1" noChangeArrowheads="1"/>
          </p:cNvSpPr>
          <p:nvPr>
            <p:ph type="body" idx="1"/>
          </p:nvPr>
        </p:nvSpPr>
        <p:spPr>
          <a:xfrm>
            <a:off x="679450" y="4714875"/>
            <a:ext cx="5438775" cy="4467225"/>
          </a:xfrm>
        </p:spPr>
        <p:txBody>
          <a:bodyPr/>
          <a:lstStyle/>
          <a:p>
            <a:r>
              <a:rPr lang="en-US" altLang="zh-TW"/>
              <a:t>We summarize the CMS algorithm as this pseudo code.</a:t>
            </a:r>
          </a:p>
          <a:p>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1C416-DE0E-49E3-8AE9-F09ACD867A6D}" type="slidenum">
              <a:rPr lang="en-US" altLang="zh-TW"/>
              <a:pPr/>
              <a:t>19</a:t>
            </a:fld>
            <a:endParaRPr lang="en-US" altLang="zh-TW"/>
          </a:p>
        </p:txBody>
      </p:sp>
      <p:sp>
        <p:nvSpPr>
          <p:cNvPr id="43010" name="Rectangle 2"/>
          <p:cNvSpPr>
            <a:spLocks noRot="1" noChangeArrowheads="1" noTextEdit="1"/>
          </p:cNvSpPr>
          <p:nvPr>
            <p:ph type="sldImg"/>
          </p:nvPr>
        </p:nvSpPr>
        <p:spPr>
          <a:xfrm>
            <a:off x="919163" y="746125"/>
            <a:ext cx="4960937" cy="3721100"/>
          </a:xfrm>
          <a:ln/>
        </p:spPr>
      </p:sp>
      <p:sp>
        <p:nvSpPr>
          <p:cNvPr id="43011" name="Rectangle 3"/>
          <p:cNvSpPr>
            <a:spLocks noGrp="1" noChangeArrowheads="1"/>
          </p:cNvSpPr>
          <p:nvPr>
            <p:ph type="body" idx="1"/>
          </p:nvPr>
        </p:nvSpPr>
        <p:spPr>
          <a:xfrm>
            <a:off x="679450" y="4714875"/>
            <a:ext cx="5438775" cy="4467225"/>
          </a:xfrm>
        </p:spPr>
        <p:txBody>
          <a:bodyPr/>
          <a:lstStyle/>
          <a:p>
            <a:r>
              <a:rPr lang="en-US" altLang="zh-TW"/>
              <a:t>Firstly, the input is hermite data, a set of sample points which record locations and normal directions.</a:t>
            </a:r>
          </a:p>
          <a:p>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E6F1F-1A87-4B14-AB4A-5FB99ECBDABF}" type="slidenum">
              <a:rPr lang="en-US" altLang="zh-TW"/>
              <a:pPr/>
              <a:t>2</a:t>
            </a:fld>
            <a:endParaRPr lang="en-US" altLang="zh-TW"/>
          </a:p>
        </p:txBody>
      </p:sp>
      <p:sp>
        <p:nvSpPr>
          <p:cNvPr id="8194" name="Rectangle 2"/>
          <p:cNvSpPr>
            <a:spLocks noRot="1" noChangeArrowheads="1" noTextEdit="1"/>
          </p:cNvSpPr>
          <p:nvPr>
            <p:ph type="sldImg"/>
          </p:nvPr>
        </p:nvSpPr>
        <p:spPr>
          <a:xfrm>
            <a:off x="917575" y="744538"/>
            <a:ext cx="4962525" cy="3722687"/>
          </a:xfrm>
          <a:ln/>
        </p:spPr>
      </p:sp>
      <p:sp>
        <p:nvSpPr>
          <p:cNvPr id="8195" name="Rectangle 3"/>
          <p:cNvSpPr>
            <a:spLocks noGrp="1" noChangeArrowheads="1"/>
          </p:cNvSpPr>
          <p:nvPr>
            <p:ph type="body" idx="1"/>
          </p:nvPr>
        </p:nvSpPr>
        <p:spPr/>
        <p:txBody>
          <a:bodyPr/>
          <a:lstStyle/>
          <a:p>
            <a:r>
              <a:rPr lang="en-US" altLang="zh-TW"/>
              <a:t>When we talk about surface extraction from volume data. The most famous paper is Marching Cubes. It first invented in 1987. Currently, it is the most cited paper in history of SIGGRAPH. Marching Cubes has such importance because it is a simple and effective solution.  When we have the requirement to visualize a volume data, Marching Cubes is the best choice for simple.  Various applications are related to Marching Cubes. For example, scientific visualization, medical image, CSG modeling, or the application we shown here, a Virtual Sculptor. This application deform a volumetric model in real-time.</a:t>
            </a:r>
          </a:p>
          <a:p>
            <a:endParaRPr lang="en-US" altLang="zh-TW"/>
          </a:p>
          <a:p>
            <a:r>
              <a:rPr lang="en-US" altLang="zh-TW"/>
              <a:t>--Additional Info----------------------------------------</a:t>
            </a:r>
          </a:p>
          <a:p>
            <a:r>
              <a:rPr lang="en-US" altLang="zh-TW"/>
              <a:t>The most cited paper was published in 1967 by Steven Weinberg. It established the link between the electromagnetic and weak interactions ?work for which Weinberg would share the 1979 Nobel Prize for physics. It has been cited more than 4,600 times. </a:t>
            </a:r>
            <a:br>
              <a:rPr lang="en-US" altLang="zh-TW"/>
            </a:br>
            <a:endParaRPr lang="en-US" altLang="zh-TW"/>
          </a:p>
          <a:p>
            <a:r>
              <a:rPr lang="en-US" altLang="zh-TW"/>
              <a:t>http://uahnews.uah.edu/scienceread.asp?newsID=204</a:t>
            </a:r>
          </a:p>
          <a:p>
            <a:r>
              <a:rPr lang="en-US" altLang="en-US"/>
              <a:t>http://scholar.google.com/scholar?hl=en&amp;lr=&amp;q=Steven+Weinberg</a:t>
            </a:r>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600E6-43AB-4A65-B86A-5E7C95F47733}" type="slidenum">
              <a:rPr lang="en-US" altLang="zh-TW"/>
              <a:pPr/>
              <a:t>20</a:t>
            </a:fld>
            <a:endParaRPr lang="en-US" altLang="zh-TW"/>
          </a:p>
        </p:txBody>
      </p:sp>
      <p:sp>
        <p:nvSpPr>
          <p:cNvPr id="45058" name="Rectangle 2"/>
          <p:cNvSpPr>
            <a:spLocks noRot="1" noChangeArrowheads="1" noTextEdit="1"/>
          </p:cNvSpPr>
          <p:nvPr>
            <p:ph type="sldImg"/>
          </p:nvPr>
        </p:nvSpPr>
        <p:spPr>
          <a:xfrm>
            <a:off x="919163" y="746125"/>
            <a:ext cx="4960937" cy="3721100"/>
          </a:xfrm>
          <a:ln/>
        </p:spPr>
      </p:sp>
      <p:sp>
        <p:nvSpPr>
          <p:cNvPr id="45059" name="Rectangle 3"/>
          <p:cNvSpPr>
            <a:spLocks noGrp="1" noChangeArrowheads="1"/>
          </p:cNvSpPr>
          <p:nvPr>
            <p:ph type="body" idx="1"/>
          </p:nvPr>
        </p:nvSpPr>
        <p:spPr>
          <a:xfrm>
            <a:off x="679450" y="4714875"/>
            <a:ext cx="5438775" cy="4467225"/>
          </a:xfrm>
        </p:spPr>
        <p:txBody>
          <a:bodyPr/>
          <a:lstStyle/>
          <a:p>
            <a:r>
              <a:rPr lang="en-US" altLang="zh-TW"/>
              <a:t>We start from a very coarse uniform base grid. </a:t>
            </a:r>
          </a:p>
          <a:p>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540A2-015B-46F5-BF6C-DCDC54B693E4}" type="slidenum">
              <a:rPr lang="en-US" altLang="zh-TW"/>
              <a:pPr/>
              <a:t>21</a:t>
            </a:fld>
            <a:endParaRPr lang="en-US" altLang="zh-TW"/>
          </a:p>
        </p:txBody>
      </p:sp>
      <p:sp>
        <p:nvSpPr>
          <p:cNvPr id="47106" name="Rectangle 2"/>
          <p:cNvSpPr>
            <a:spLocks noRot="1" noChangeArrowheads="1" noTextEdit="1"/>
          </p:cNvSpPr>
          <p:nvPr>
            <p:ph type="sldImg"/>
          </p:nvPr>
        </p:nvSpPr>
        <p:spPr>
          <a:xfrm>
            <a:off x="919163" y="746125"/>
            <a:ext cx="4960937" cy="3721100"/>
          </a:xfrm>
          <a:ln/>
        </p:spPr>
      </p:sp>
      <p:sp>
        <p:nvSpPr>
          <p:cNvPr id="47107" name="Rectangle 3"/>
          <p:cNvSpPr>
            <a:spLocks noGrp="1" noChangeArrowheads="1"/>
          </p:cNvSpPr>
          <p:nvPr>
            <p:ph type="body" idx="1"/>
          </p:nvPr>
        </p:nvSpPr>
        <p:spPr>
          <a:xfrm>
            <a:off x="679450" y="4714875"/>
            <a:ext cx="5438775" cy="4467225"/>
          </a:xfrm>
        </p:spPr>
        <p:txBody>
          <a:bodyPr/>
          <a:lstStyle/>
          <a:p>
            <a:r>
              <a:rPr lang="en-US" altLang="zh-TW"/>
              <a:t>Then, we construct adaptive cells by a heuristic method of subdivision.</a:t>
            </a:r>
          </a:p>
          <a:p>
            <a:r>
              <a:rPr lang="en-US" altLang="zh-TW"/>
              <a:t>We use higher resolution for a region with the tendency to contain a complicated surface.</a:t>
            </a:r>
          </a:p>
          <a:p>
            <a:endParaRPr lang="en-US" altLang="zh-TW"/>
          </a:p>
          <a:p>
            <a:r>
              <a:rPr lang="en-US" altLang="zh-TW"/>
              <a:t>When subdividing a cell, we subdivide its faces first, and the relationships between subcells and subfaces are recorded.</a:t>
            </a:r>
          </a:p>
          <a:p>
            <a:r>
              <a:rPr lang="en-US" altLang="zh-TW"/>
              <a:t>Note that, a face is shared by 2 cubes. Thus, this method guarantees the consistency between successive cubes. </a:t>
            </a:r>
          </a:p>
          <a:p>
            <a:endParaRPr lang="en-US" altLang="zh-TW"/>
          </a:p>
          <a:p>
            <a:endParaRPr lang="en-US" altLang="zh-TW"/>
          </a:p>
          <a:p>
            <a:r>
              <a:rPr lang="en-US" altLang="zh-TW"/>
              <a:t>.</a:t>
            </a:r>
          </a:p>
          <a:p>
            <a:endParaRPr lang="en-US"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4DBC8-9BD0-47E9-9FCD-A7C0D519BADD}" type="slidenum">
              <a:rPr lang="en-US" altLang="zh-TW"/>
              <a:pPr/>
              <a:t>22</a:t>
            </a:fld>
            <a:endParaRPr lang="en-US" altLang="zh-TW"/>
          </a:p>
        </p:txBody>
      </p:sp>
      <p:sp>
        <p:nvSpPr>
          <p:cNvPr id="49154" name="Rectangle 2"/>
          <p:cNvSpPr>
            <a:spLocks noRot="1" noChangeArrowheads="1" noTextEdit="1"/>
          </p:cNvSpPr>
          <p:nvPr>
            <p:ph type="sldImg"/>
          </p:nvPr>
        </p:nvSpPr>
        <p:spPr>
          <a:xfrm>
            <a:off x="919163" y="746125"/>
            <a:ext cx="4960937" cy="3721100"/>
          </a:xfrm>
          <a:ln/>
        </p:spPr>
      </p:sp>
      <p:sp>
        <p:nvSpPr>
          <p:cNvPr id="49155" name="Rectangle 3"/>
          <p:cNvSpPr>
            <a:spLocks noGrp="1" noChangeArrowheads="1"/>
          </p:cNvSpPr>
          <p:nvPr>
            <p:ph type="body" idx="1"/>
          </p:nvPr>
        </p:nvSpPr>
        <p:spPr>
          <a:xfrm>
            <a:off x="679450" y="4714875"/>
            <a:ext cx="5438775" cy="4467225"/>
          </a:xfrm>
        </p:spPr>
        <p:txBody>
          <a:bodyPr/>
          <a:lstStyle/>
          <a:p>
            <a:r>
              <a:rPr lang="en-US" altLang="zh-TW"/>
              <a:t>Then, generating segments for each leaf face for sharp features and topology.</a:t>
            </a:r>
          </a:p>
          <a:p>
            <a:r>
              <a:rPr lang="en-US" altLang="zh-TW"/>
              <a:t>This process can be summarized as following.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54138-3CFA-4F52-A3FA-35805A2FED3A}" type="slidenum">
              <a:rPr lang="en-US" altLang="zh-TW"/>
              <a:pPr/>
              <a:t>23</a:t>
            </a:fld>
            <a:endParaRPr lang="en-US" altLang="zh-TW"/>
          </a:p>
        </p:txBody>
      </p:sp>
      <p:sp>
        <p:nvSpPr>
          <p:cNvPr id="51202" name="Rectangle 2"/>
          <p:cNvSpPr>
            <a:spLocks noRot="1" noChangeArrowheads="1" noTextEdit="1"/>
          </p:cNvSpPr>
          <p:nvPr>
            <p:ph type="sldImg"/>
          </p:nvPr>
        </p:nvSpPr>
        <p:spPr>
          <a:xfrm>
            <a:off x="917575" y="744538"/>
            <a:ext cx="4962525" cy="3722687"/>
          </a:xfrm>
          <a:ln/>
        </p:spPr>
      </p:sp>
      <p:sp>
        <p:nvSpPr>
          <p:cNvPr id="51203" name="Rectangle 3"/>
          <p:cNvSpPr>
            <a:spLocks noGrp="1" noChangeArrowheads="1"/>
          </p:cNvSpPr>
          <p:nvPr>
            <p:ph type="body" idx="1"/>
          </p:nvPr>
        </p:nvSpPr>
        <p:spPr/>
        <p:txBody>
          <a:bodyPr/>
          <a:lstStyle/>
          <a:p>
            <a:r>
              <a:rPr lang="en-US" altLang="zh-TW"/>
              <a:t>There are 2 feasible assignments for this case. Separated and Joined.</a:t>
            </a:r>
          </a:p>
          <a:p>
            <a:r>
              <a:rPr lang="en-US" altLang="zh-TW"/>
              <a:t>These 2 vertices are separated by the shape. Or, joined.</a:t>
            </a:r>
          </a:p>
          <a:p>
            <a:r>
              <a:rPr lang="en-US" altLang="zh-TW"/>
              <a:t>As EMC and DC, we use the Hermite data to detect and to sample the sharp features.</a:t>
            </a:r>
          </a:p>
          <a:p>
            <a:r>
              <a:rPr lang="en-US" altLang="zh-TW"/>
              <a:t>We can have tangent lines from the normal direction of samples. Then, the intersection of the tangent lines is the sharp feature.</a:t>
            </a:r>
          </a:p>
          <a:p>
            <a:r>
              <a:rPr lang="en-US" altLang="zh-TW"/>
              <a:t>After that, we analysis the separated case and joined case. </a:t>
            </a:r>
          </a:p>
          <a:p>
            <a:r>
              <a:rPr lang="en-US" altLang="zh-TW"/>
              <a:t>We found that the segments with sharp features overlap each other in joined case.</a:t>
            </a:r>
          </a:p>
          <a:p>
            <a:r>
              <a:rPr lang="en-US" altLang="zh-TW"/>
              <a:t>Thus, we may distinguish separated and joined cases by overlap detection.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C46B3-8298-47C6-A6D0-0EAC08D5418C}" type="slidenum">
              <a:rPr lang="en-US" altLang="zh-TW"/>
              <a:pPr/>
              <a:t>24</a:t>
            </a:fld>
            <a:endParaRPr lang="en-US" altLang="zh-TW"/>
          </a:p>
        </p:txBody>
      </p:sp>
      <p:sp>
        <p:nvSpPr>
          <p:cNvPr id="53250" name="Rectangle 2"/>
          <p:cNvSpPr>
            <a:spLocks noRot="1" noChangeArrowheads="1" noTextEdit="1"/>
          </p:cNvSpPr>
          <p:nvPr>
            <p:ph type="sldImg"/>
          </p:nvPr>
        </p:nvSpPr>
        <p:spPr>
          <a:xfrm>
            <a:off x="917575" y="744538"/>
            <a:ext cx="4962525" cy="3722687"/>
          </a:xfrm>
          <a:ln/>
        </p:spPr>
      </p:sp>
      <p:sp>
        <p:nvSpPr>
          <p:cNvPr id="53251" name="Rectangle 3"/>
          <p:cNvSpPr>
            <a:spLocks noGrp="1" noChangeArrowheads="1"/>
          </p:cNvSpPr>
          <p:nvPr>
            <p:ph type="body" idx="1"/>
          </p:nvPr>
        </p:nvSpPr>
        <p:spPr/>
        <p:txBody>
          <a:bodyPr/>
          <a:lstStyle/>
          <a:p>
            <a:r>
              <a:rPr lang="en-US" altLang="zh-TW"/>
              <a:t>For instance, we shows an example of 2 successive fill operations to illustrate this idea.</a:t>
            </a:r>
          </a:p>
          <a:p>
            <a:r>
              <a:rPr lang="en-US" altLang="zh-TW"/>
              <a:t>We apply a fill operation on the left-lower corner. Then, we apply the same operation on the right-upper corner.</a:t>
            </a:r>
          </a:p>
          <a:p>
            <a:r>
              <a:rPr lang="en-US" altLang="zh-TW"/>
              <a:t>After that, the hermite data is as this. According to the lookup table, we use the separated pattern.</a:t>
            </a:r>
          </a:p>
          <a:p>
            <a:r>
              <a:rPr lang="en-US" altLang="zh-TW"/>
              <a:t>Then, the segments overlap. More precisely, the hermite data describes a volume and a volume should not intersect itself.</a:t>
            </a:r>
          </a:p>
          <a:p>
            <a:r>
              <a:rPr lang="en-US" altLang="zh-TW"/>
              <a:t>Thus, we choose the assignment without feature overlaps. Then, we get the correct result.</a:t>
            </a:r>
          </a:p>
          <a:p>
            <a:r>
              <a:rPr lang="en-US" altLang="zh-TW"/>
              <a:t>In addition to a static case, we provide a video to show the detection is smooth under various situations.</a:t>
            </a:r>
          </a:p>
          <a:p>
            <a:r>
              <a:rPr lang="en-US" altLang="zh-TW"/>
              <a:t>2 boxes move toward together, then separating. As you can see here, the segments are detected correctly with the motion.</a:t>
            </a:r>
          </a:p>
          <a:p>
            <a:r>
              <a:rPr lang="en-US" altLang="zh-TW"/>
              <a:t>Let’s go on to the problem of inter-cell dependency.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58044-ACB5-40BE-AB18-7B1FCDEE1E55}" type="slidenum">
              <a:rPr lang="en-US" altLang="zh-TW"/>
              <a:pPr/>
              <a:t>25</a:t>
            </a:fld>
            <a:endParaRPr lang="en-US" altLang="zh-TW"/>
          </a:p>
        </p:txBody>
      </p:sp>
      <p:sp>
        <p:nvSpPr>
          <p:cNvPr id="55298" name="Rectangle 2"/>
          <p:cNvSpPr>
            <a:spLocks noRot="1" noChangeArrowheads="1" noTextEdit="1"/>
          </p:cNvSpPr>
          <p:nvPr>
            <p:ph type="sldImg"/>
          </p:nvPr>
        </p:nvSpPr>
        <p:spPr>
          <a:xfrm>
            <a:off x="919163" y="746125"/>
            <a:ext cx="4960937" cy="3721100"/>
          </a:xfrm>
          <a:ln/>
        </p:spPr>
      </p:sp>
      <p:sp>
        <p:nvSpPr>
          <p:cNvPr id="55299" name="Rectangle 3"/>
          <p:cNvSpPr>
            <a:spLocks noGrp="1" noChangeArrowheads="1"/>
          </p:cNvSpPr>
          <p:nvPr>
            <p:ph type="body" idx="1"/>
          </p:nvPr>
        </p:nvSpPr>
        <p:spPr>
          <a:xfrm>
            <a:off x="679450" y="4714875"/>
            <a:ext cx="5438775" cy="4467225"/>
          </a:xfrm>
        </p:spPr>
        <p:txBody>
          <a:bodyPr/>
          <a:lstStyle/>
          <a:p>
            <a:r>
              <a:rPr lang="en-US" altLang="zh-TW"/>
              <a:t>Finally, extracting surfaces for each cell.</a:t>
            </a:r>
          </a:p>
          <a:p>
            <a:r>
              <a:rPr lang="en-US" altLang="zh-TW"/>
              <a:t>We sample sharp features for each component as EMC does.</a:t>
            </a:r>
          </a:p>
          <a:p>
            <a:r>
              <a:rPr lang="en-US" altLang="zh-TW"/>
              <a:t>Then, generate triangle fans.</a:t>
            </a:r>
          </a:p>
          <a:p>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13346-1FFE-4ED5-8E39-1A7B293861A8}" type="slidenum">
              <a:rPr lang="en-US" altLang="zh-TW"/>
              <a:pPr/>
              <a:t>26</a:t>
            </a:fld>
            <a:endParaRPr lang="en-US" altLang="zh-TW"/>
          </a:p>
        </p:txBody>
      </p:sp>
      <p:sp>
        <p:nvSpPr>
          <p:cNvPr id="57346" name="Rectangle 2"/>
          <p:cNvSpPr>
            <a:spLocks noRot="1" noChangeArrowheads="1" noTextEdit="1"/>
          </p:cNvSpPr>
          <p:nvPr>
            <p:ph type="sldImg"/>
          </p:nvPr>
        </p:nvSpPr>
        <p:spPr>
          <a:xfrm>
            <a:off x="917575" y="744538"/>
            <a:ext cx="4962525" cy="3722687"/>
          </a:xfrm>
          <a:ln/>
        </p:spPr>
      </p:sp>
      <p:sp>
        <p:nvSpPr>
          <p:cNvPr id="57347" name="Rectangle 3"/>
          <p:cNvSpPr>
            <a:spLocks noGrp="1" noChangeArrowheads="1"/>
          </p:cNvSpPr>
          <p:nvPr>
            <p:ph type="body" idx="1"/>
          </p:nvPr>
        </p:nvSpPr>
        <p:spPr/>
        <p:txBody>
          <a:bodyPr/>
          <a:lstStyle/>
          <a:p>
            <a:r>
              <a:rPr lang="en-US" altLang="zh-TW"/>
              <a:t>Because we use highest resolution data on the faces in each cube. Thus, With this, being adaptive without cracks is achieved in the manner of nature.</a:t>
            </a:r>
          </a:p>
          <a:p>
            <a:r>
              <a:rPr lang="en-US" altLang="zh-TW"/>
              <a:t>The video on the left shows the result of CMS.</a:t>
            </a:r>
          </a:p>
          <a:p>
            <a:r>
              <a:rPr lang="en-US" altLang="zh-TW"/>
              <a:t>Comparing these figures, we can see the face do the transition between different resolution. The cyan and orange lines are exactly the same on both side.</a:t>
            </a:r>
          </a:p>
          <a:p>
            <a:r>
              <a:rPr lang="en-US" altLang="zh-TW"/>
              <a:t>Let’s go on to problems in squares.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3C196-947F-43E4-B86F-ED3C4F5927B1}" type="slidenum">
              <a:rPr lang="en-US" altLang="zh-TW"/>
              <a:pPr/>
              <a:t>27</a:t>
            </a:fld>
            <a:endParaRPr lang="en-US" altLang="zh-TW"/>
          </a:p>
        </p:txBody>
      </p:sp>
      <p:sp>
        <p:nvSpPr>
          <p:cNvPr id="59394" name="Rectangle 2"/>
          <p:cNvSpPr>
            <a:spLocks noRot="1" noChangeArrowheads="1" noTextEdit="1"/>
          </p:cNvSpPr>
          <p:nvPr>
            <p:ph type="sldImg"/>
          </p:nvPr>
        </p:nvSpPr>
        <p:spPr>
          <a:xfrm>
            <a:off x="917575" y="744538"/>
            <a:ext cx="4962525" cy="3722687"/>
          </a:xfrm>
          <a:ln/>
        </p:spPr>
      </p:sp>
      <p:sp>
        <p:nvSpPr>
          <p:cNvPr id="59395" name="Rectangle 3"/>
          <p:cNvSpPr>
            <a:spLocks noGrp="1" noChangeArrowheads="1"/>
          </p:cNvSpPr>
          <p:nvPr>
            <p:ph type="body" idx="1"/>
          </p:nvPr>
        </p:nvSpPr>
        <p:spPr/>
        <p:txBody>
          <a:bodyPr/>
          <a:lstStyle/>
          <a:p>
            <a:pPr>
              <a:lnSpc>
                <a:spcPct val="90000"/>
              </a:lnSpc>
            </a:pPr>
            <a:r>
              <a:rPr lang="en-US" altLang="zh-TW"/>
              <a:t>Let’s go on to the problem of inter-cell dependency.</a:t>
            </a:r>
          </a:p>
          <a:p>
            <a:pPr>
              <a:lnSpc>
                <a:spcPct val="90000"/>
              </a:lnSpc>
            </a:pPr>
            <a:r>
              <a:rPr lang="en-US" altLang="zh-TW"/>
              <a:t>For instance, we provide a example to show why previous methods cause inter-cell dependency. And, how we solve this problem.</a:t>
            </a:r>
          </a:p>
          <a:p>
            <a:pPr>
              <a:lnSpc>
                <a:spcPct val="90000"/>
              </a:lnSpc>
            </a:pPr>
            <a:endParaRPr lang="en-US" altLang="zh-TW"/>
          </a:p>
          <a:p>
            <a:pPr>
              <a:lnSpc>
                <a:spcPct val="90000"/>
              </a:lnSpc>
            </a:pPr>
            <a:r>
              <a:rPr lang="en-US" altLang="zh-TW"/>
              <a:t>For 2 successive cubes with a vertex marked inside. The process of EMC is as following. </a:t>
            </a:r>
          </a:p>
          <a:p>
            <a:pPr>
              <a:lnSpc>
                <a:spcPct val="90000"/>
              </a:lnSpc>
            </a:pPr>
            <a:r>
              <a:rPr lang="en-US" altLang="zh-TW"/>
              <a:t>Firstly, we get 4 samples on these sign change edges. Then, we generate triangle according to the look up table of marching cubes.</a:t>
            </a:r>
          </a:p>
          <a:p>
            <a:pPr>
              <a:lnSpc>
                <a:spcPct val="90000"/>
              </a:lnSpc>
            </a:pPr>
            <a:r>
              <a:rPr lang="en-US" altLang="zh-TW"/>
              <a:t>Sampling the sharp features.</a:t>
            </a:r>
          </a:p>
          <a:p>
            <a:pPr>
              <a:lnSpc>
                <a:spcPct val="90000"/>
              </a:lnSpc>
            </a:pPr>
            <a:r>
              <a:rPr lang="en-US" altLang="zh-TW"/>
              <a:t>Doing edge flipping.</a:t>
            </a:r>
          </a:p>
          <a:p>
            <a:pPr>
              <a:lnSpc>
                <a:spcPct val="90000"/>
              </a:lnSpc>
            </a:pPr>
            <a:r>
              <a:rPr lang="en-US" altLang="zh-TW"/>
              <a:t>Comparing the shapes before and after the flip.</a:t>
            </a:r>
          </a:p>
          <a:p>
            <a:pPr>
              <a:lnSpc>
                <a:spcPct val="90000"/>
              </a:lnSpc>
            </a:pPr>
            <a:r>
              <a:rPr lang="en-US" altLang="zh-TW"/>
              <a:t>We found the triangle in red color across 2 cubes. That means, after this step, the left cube requires information from the right cube.</a:t>
            </a:r>
          </a:p>
          <a:p>
            <a:pPr>
              <a:lnSpc>
                <a:spcPct val="90000"/>
              </a:lnSpc>
            </a:pPr>
            <a:r>
              <a:rPr lang="en-US" altLang="zh-TW"/>
              <a:t>And, so is the right cube. The flip makes the dependency arise.</a:t>
            </a:r>
          </a:p>
          <a:p>
            <a:pPr>
              <a:lnSpc>
                <a:spcPct val="90000"/>
              </a:lnSpc>
            </a:pPr>
            <a:r>
              <a:rPr lang="en-US" altLang="zh-TW"/>
              <a:t>The difference before and after the flip on the interfacing face are shown here (on the right of the screen).</a:t>
            </a:r>
          </a:p>
          <a:p>
            <a:pPr>
              <a:lnSpc>
                <a:spcPct val="90000"/>
              </a:lnSpc>
            </a:pPr>
            <a:r>
              <a:rPr lang="en-US" altLang="zh-TW"/>
              <a:t>EMC flips an edge to restore the lost information, the sharp feature, on the interfacing face.</a:t>
            </a:r>
          </a:p>
          <a:p>
            <a:pPr>
              <a:lnSpc>
                <a:spcPct val="90000"/>
              </a:lnSpc>
            </a:pPr>
            <a:r>
              <a:rPr lang="en-US" altLang="zh-TW"/>
              <a:t>In CMS, we do sample sharp features on the faces. Thus, no inter-cell dependency arise while preserving sharp features.</a:t>
            </a:r>
          </a:p>
          <a:p>
            <a:pPr>
              <a:lnSpc>
                <a:spcPct val="90000"/>
              </a:lnSpc>
            </a:pPr>
            <a:endParaRPr lang="en-US" altLang="zh-TW"/>
          </a:p>
          <a:p>
            <a:pPr>
              <a:lnSpc>
                <a:spcPct val="90000"/>
              </a:lnSpc>
            </a:pPr>
            <a:endParaRPr lang="en-US" altLang="zh-TW"/>
          </a:p>
          <a:p>
            <a:pPr>
              <a:lnSpc>
                <a:spcPct val="90000"/>
              </a:lnSpc>
            </a:pPr>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F712-3659-4926-8849-AC5D77F8C2B5}" type="slidenum">
              <a:rPr lang="en-US" altLang="zh-TW"/>
              <a:pPr/>
              <a:t>28</a:t>
            </a:fld>
            <a:endParaRPr lang="en-US" altLang="zh-TW"/>
          </a:p>
        </p:txBody>
      </p:sp>
      <p:sp>
        <p:nvSpPr>
          <p:cNvPr id="61442" name="Rectangle 2"/>
          <p:cNvSpPr>
            <a:spLocks noRot="1" noChangeArrowheads="1" noTextEdit="1"/>
          </p:cNvSpPr>
          <p:nvPr>
            <p:ph type="sldImg"/>
          </p:nvPr>
        </p:nvSpPr>
        <p:spPr>
          <a:xfrm>
            <a:off x="917575" y="744538"/>
            <a:ext cx="4962525" cy="3722687"/>
          </a:xfrm>
          <a:ln/>
        </p:spPr>
      </p:sp>
      <p:sp>
        <p:nvSpPr>
          <p:cNvPr id="61443" name="Rectangle 3"/>
          <p:cNvSpPr>
            <a:spLocks noGrp="1" noChangeArrowheads="1"/>
          </p:cNvSpPr>
          <p:nvPr>
            <p:ph type="body" idx="1"/>
          </p:nvPr>
        </p:nvSpPr>
        <p:spPr/>
        <p:txBody>
          <a:bodyPr/>
          <a:lstStyle/>
          <a:p>
            <a:r>
              <a:rPr lang="en-US" altLang="zh-TW"/>
              <a:t>Let’s move on to Results &amp; Conclusions.</a:t>
            </a:r>
          </a:p>
          <a:p>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F7BE4-EE7E-4CFF-96FD-2F73A1097931}" type="slidenum">
              <a:rPr lang="en-US" altLang="zh-TW"/>
              <a:pPr/>
              <a:t>29</a:t>
            </a:fld>
            <a:endParaRPr lang="en-US" altLang="zh-TW"/>
          </a:p>
        </p:txBody>
      </p:sp>
      <p:sp>
        <p:nvSpPr>
          <p:cNvPr id="63490" name="Rectangle 2"/>
          <p:cNvSpPr>
            <a:spLocks noRot="1" noChangeArrowheads="1" noTextEdit="1"/>
          </p:cNvSpPr>
          <p:nvPr>
            <p:ph type="sldImg"/>
          </p:nvPr>
        </p:nvSpPr>
        <p:spPr>
          <a:xfrm>
            <a:off x="917575" y="744538"/>
            <a:ext cx="4962525" cy="3722687"/>
          </a:xfrm>
          <a:ln/>
        </p:spPr>
      </p:sp>
      <p:sp>
        <p:nvSpPr>
          <p:cNvPr id="63491" name="Rectangle 3"/>
          <p:cNvSpPr>
            <a:spLocks noGrp="1" noChangeArrowheads="1"/>
          </p:cNvSpPr>
          <p:nvPr>
            <p:ph type="body" idx="1"/>
          </p:nvPr>
        </p:nvSpPr>
        <p:spPr/>
        <p:txBody>
          <a:bodyPr/>
          <a:lstStyle/>
          <a:p>
            <a:r>
              <a:rPr lang="en-US" altLang="zh-TW"/>
              <a:t>To compare CMS with EMC and DC quantitatively, we design a simulator. Several basic shapes are</a:t>
            </a:r>
          </a:p>
          <a:p>
            <a:r>
              <a:rPr lang="en-US" altLang="zh-TW"/>
              <a:t>generated randomly in a limited space and their union is used as the input model. We first convert it into Hermite data and</a:t>
            </a:r>
          </a:p>
          <a:p>
            <a:r>
              <a:rPr lang="en-US" altLang="zh-TW"/>
              <a:t>apply EMC, DC and CMS to this model to extract surfaces. We then measure the geometric distances between the resulting</a:t>
            </a:r>
          </a:p>
          <a:p>
            <a:r>
              <a:rPr lang="en-US" altLang="zh-TW"/>
              <a:t>surface for each method and the input model.</a:t>
            </a:r>
          </a:p>
          <a:p>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D5300-3FCF-4641-A2FF-4EC35A30901D}" type="slidenum">
              <a:rPr lang="en-US" altLang="zh-TW"/>
              <a:pPr/>
              <a:t>3</a:t>
            </a:fld>
            <a:endParaRPr lang="en-US" altLang="zh-TW"/>
          </a:p>
        </p:txBody>
      </p:sp>
      <p:sp>
        <p:nvSpPr>
          <p:cNvPr id="10242" name="Rectangle 2"/>
          <p:cNvSpPr>
            <a:spLocks noRot="1" noChangeArrowheads="1" noTextEdit="1"/>
          </p:cNvSpPr>
          <p:nvPr>
            <p:ph type="sldImg"/>
          </p:nvPr>
        </p:nvSpPr>
        <p:spPr>
          <a:xfrm>
            <a:off x="919163" y="746125"/>
            <a:ext cx="4960937" cy="3721100"/>
          </a:xfrm>
          <a:ln/>
        </p:spPr>
      </p:sp>
      <p:sp>
        <p:nvSpPr>
          <p:cNvPr id="10243" name="Rectangle 3"/>
          <p:cNvSpPr>
            <a:spLocks noGrp="1" noChangeArrowheads="1"/>
          </p:cNvSpPr>
          <p:nvPr>
            <p:ph type="body" idx="1"/>
          </p:nvPr>
        </p:nvSpPr>
        <p:spPr>
          <a:xfrm>
            <a:off x="679450" y="4714875"/>
            <a:ext cx="5438775" cy="4467225"/>
          </a:xfrm>
        </p:spPr>
        <p:txBody>
          <a:bodyPr/>
          <a:lstStyle/>
          <a:p>
            <a:r>
              <a:rPr lang="en-US" altLang="zh-TW"/>
              <a:t>However, since marching cubes has been invented, several problems has been discovered. Moreover, some problems become critical especially for handling geometric objects.</a:t>
            </a:r>
          </a:p>
          <a:p>
            <a:r>
              <a:rPr lang="en-US" altLang="zh-TW"/>
              <a:t>These problems include “Consistent topology”, “Adaptive resolution”, “Sharp features”, and “Performance”.</a:t>
            </a:r>
          </a:p>
          <a:p>
            <a:r>
              <a:rPr lang="en-US" altLang="zh-TW"/>
              <a:t>We will discuess them in detail later. </a:t>
            </a:r>
          </a:p>
          <a:p>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8C367-EC54-40AD-86CC-0B98B6497B38}" type="slidenum">
              <a:rPr lang="en-US" altLang="zh-TW"/>
              <a:pPr/>
              <a:t>30</a:t>
            </a:fld>
            <a:endParaRPr lang="en-US" altLang="zh-TW"/>
          </a:p>
        </p:txBody>
      </p:sp>
      <p:sp>
        <p:nvSpPr>
          <p:cNvPr id="65538" name="Rectangle 2"/>
          <p:cNvSpPr>
            <a:spLocks noRot="1" noChangeArrowheads="1" noTextEdit="1"/>
          </p:cNvSpPr>
          <p:nvPr>
            <p:ph type="sldImg"/>
          </p:nvPr>
        </p:nvSpPr>
        <p:spPr>
          <a:xfrm>
            <a:off x="917575" y="744538"/>
            <a:ext cx="4962525" cy="3722687"/>
          </a:xfrm>
          <a:ln/>
        </p:spPr>
      </p:sp>
      <p:sp>
        <p:nvSpPr>
          <p:cNvPr id="65539" name="Rectangle 3"/>
          <p:cNvSpPr>
            <a:spLocks noGrp="1" noChangeArrowheads="1"/>
          </p:cNvSpPr>
          <p:nvPr>
            <p:ph type="body" idx="1"/>
          </p:nvPr>
        </p:nvSpPr>
        <p:spPr/>
        <p:txBody>
          <a:bodyPr/>
          <a:lstStyle/>
          <a:p>
            <a:r>
              <a:rPr lang="en-US" altLang="zh-TW"/>
              <a:t>This table summarizes the average error for each case of the marching cube</a:t>
            </a:r>
          </a:p>
          <a:p>
            <a:r>
              <a:rPr lang="en-US" altLang="zh-TW"/>
              <a:t>lookup table for each method. CMS has the lowest errors for all cases.</a:t>
            </a:r>
          </a:p>
          <a:p>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DA5A9-03C9-46F8-BA0D-303CB01C8396}" type="slidenum">
              <a:rPr lang="en-US" altLang="zh-TW"/>
              <a:pPr/>
              <a:t>31</a:t>
            </a:fld>
            <a:endParaRPr lang="en-US" altLang="zh-TW"/>
          </a:p>
        </p:txBody>
      </p:sp>
      <p:sp>
        <p:nvSpPr>
          <p:cNvPr id="67586" name="Rectangle 2"/>
          <p:cNvSpPr>
            <a:spLocks noRot="1" noChangeArrowheads="1" noTextEdit="1"/>
          </p:cNvSpPr>
          <p:nvPr>
            <p:ph type="sldImg"/>
          </p:nvPr>
        </p:nvSpPr>
        <p:spPr>
          <a:xfrm>
            <a:off x="917575" y="744538"/>
            <a:ext cx="4962525" cy="3722687"/>
          </a:xfrm>
          <a:ln/>
        </p:spPr>
      </p:sp>
      <p:sp>
        <p:nvSpPr>
          <p:cNvPr id="67587" name="Rectangle 3"/>
          <p:cNvSpPr>
            <a:spLocks noGrp="1" noChangeArrowheads="1"/>
          </p:cNvSpPr>
          <p:nvPr>
            <p:ph type="body" idx="1"/>
          </p:nvPr>
        </p:nvSpPr>
        <p:spPr/>
        <p:txBody>
          <a:bodyPr/>
          <a:lstStyle/>
          <a:p>
            <a:r>
              <a:rPr lang="en-US" altLang="zh-TW"/>
              <a:t>This table summarizes the error distribution for each method. Most the error of CMS are in the lowest part.</a:t>
            </a:r>
          </a:p>
          <a:p>
            <a:endParaRPr lang="en-US" altLang="zh-TW"/>
          </a:p>
          <a:p>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0094A-66D5-452B-B2BC-7A2135C3697F}" type="slidenum">
              <a:rPr lang="en-US" altLang="zh-TW"/>
              <a:pPr/>
              <a:t>32</a:t>
            </a:fld>
            <a:endParaRPr lang="en-US" altLang="zh-TW"/>
          </a:p>
        </p:txBody>
      </p:sp>
      <p:sp>
        <p:nvSpPr>
          <p:cNvPr id="69634" name="Rectangle 2"/>
          <p:cNvSpPr>
            <a:spLocks noRot="1" noChangeArrowheads="1" noTextEdit="1"/>
          </p:cNvSpPr>
          <p:nvPr>
            <p:ph type="sldImg"/>
          </p:nvPr>
        </p:nvSpPr>
        <p:spPr>
          <a:xfrm>
            <a:off x="917575" y="744538"/>
            <a:ext cx="4962525" cy="3722687"/>
          </a:xfrm>
          <a:ln/>
        </p:spPr>
      </p:sp>
      <p:sp>
        <p:nvSpPr>
          <p:cNvPr id="69635" name="Rectangle 3"/>
          <p:cNvSpPr>
            <a:spLocks noGrp="1" noChangeArrowheads="1"/>
          </p:cNvSpPr>
          <p:nvPr>
            <p:ph type="body" idx="1"/>
          </p:nvPr>
        </p:nvSpPr>
        <p:spPr/>
        <p:txBody>
          <a:bodyPr/>
          <a:lstStyle/>
          <a:p>
            <a:r>
              <a:rPr lang="en-US" altLang="zh-TW"/>
              <a:t>This table summarizes the comparison of the five related methods, original marching cubes (MC), topology-consistent marching cubes (TMC), extended marching cubes (EMC), dual contouring (DC) and our method (CMS). </a:t>
            </a:r>
          </a:p>
          <a:p>
            <a:endParaRPr lang="en-US" altLang="zh-TW"/>
          </a:p>
          <a:p>
            <a:r>
              <a:rPr lang="en-US" altLang="zh-TW"/>
              <a:t>Note that previous methods could be combined, but sometimes, such a combination might not be straightforward. </a:t>
            </a:r>
          </a:p>
          <a:p>
            <a:r>
              <a:rPr lang="en-US" altLang="zh-TW"/>
              <a:t>Hence, we make this table by only considering the original version of each method.</a:t>
            </a:r>
          </a:p>
          <a:p>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2BA88-2C1C-4135-956C-1B2160E1AA45}" type="slidenum">
              <a:rPr lang="en-US" altLang="zh-TW"/>
              <a:pPr/>
              <a:t>33</a:t>
            </a:fld>
            <a:endParaRPr lang="en-US" altLang="zh-TW"/>
          </a:p>
        </p:txBody>
      </p:sp>
      <p:sp>
        <p:nvSpPr>
          <p:cNvPr id="71682" name="Rectangle 2"/>
          <p:cNvSpPr>
            <a:spLocks noRot="1" noChangeArrowheads="1" noTextEdit="1"/>
          </p:cNvSpPr>
          <p:nvPr>
            <p:ph type="sldImg"/>
          </p:nvPr>
        </p:nvSpPr>
        <p:spPr>
          <a:xfrm>
            <a:off x="917575" y="744538"/>
            <a:ext cx="4962525" cy="3722687"/>
          </a:xfrm>
          <a:ln/>
        </p:spPr>
      </p:sp>
      <p:sp>
        <p:nvSpPr>
          <p:cNvPr id="71683" name="Rectangle 3"/>
          <p:cNvSpPr>
            <a:spLocks noGrp="1" noChangeArrowheads="1"/>
          </p:cNvSpPr>
          <p:nvPr>
            <p:ph type="body" idx="1"/>
          </p:nvPr>
        </p:nvSpPr>
        <p:spPr/>
        <p:txBody>
          <a:bodyPr/>
          <a:lstStyle/>
          <a:p>
            <a:r>
              <a:rPr lang="en-US" altLang="zh-TW"/>
              <a:t>This video shows the benefit of inter-cell independency.</a:t>
            </a:r>
          </a:p>
          <a:p>
            <a:r>
              <a:rPr lang="en-US" altLang="zh-TW"/>
              <a:t>The process could be faster and it can process in parallel.</a:t>
            </a:r>
          </a:p>
          <a:p>
            <a:r>
              <a:rPr lang="en-US" altLang="zh-TW"/>
              <a:t>Moreover, the error can be lower, because a error can be localize in a cell. Comparing to others with dependency, errors wouldn’t propagate to other cells.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B14DA-2BC1-46A1-8298-87EC20AEB877}" type="slidenum">
              <a:rPr lang="en-US" altLang="zh-TW"/>
              <a:pPr/>
              <a:t>34</a:t>
            </a:fld>
            <a:endParaRPr lang="en-US" altLang="zh-TW"/>
          </a:p>
        </p:txBody>
      </p:sp>
      <p:sp>
        <p:nvSpPr>
          <p:cNvPr id="73730" name="Rectangle 2"/>
          <p:cNvSpPr>
            <a:spLocks noRot="1" noChangeArrowheads="1" noTextEdit="1"/>
          </p:cNvSpPr>
          <p:nvPr>
            <p:ph type="sldImg"/>
          </p:nvPr>
        </p:nvSpPr>
        <p:spPr>
          <a:xfrm>
            <a:off x="917575" y="744538"/>
            <a:ext cx="4962525" cy="3722687"/>
          </a:xfrm>
          <a:ln/>
        </p:spPr>
      </p:sp>
      <p:sp>
        <p:nvSpPr>
          <p:cNvPr id="73731" name="Rectangle 3"/>
          <p:cNvSpPr>
            <a:spLocks noGrp="1" noChangeArrowheads="1"/>
          </p:cNvSpPr>
          <p:nvPr>
            <p:ph type="body" idx="1"/>
          </p:nvPr>
        </p:nvSpPr>
        <p:spPr/>
        <p:txBody>
          <a:bodyPr/>
          <a:lstStyle/>
          <a:p>
            <a:r>
              <a:rPr lang="en-US" altLang="zh-TW"/>
              <a:t>This video shows the benefit of consistent topology. A case in our six million simulation cases. Comparing to the source model, the result of CMS is exactly the same as the source. Other methods produce wrong shapes.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4141F-0ABD-41CB-BF10-51C2703A6A13}" type="slidenum">
              <a:rPr lang="en-US" altLang="zh-TW"/>
              <a:pPr/>
              <a:t>35</a:t>
            </a:fld>
            <a:endParaRPr lang="en-US" altLang="zh-TW"/>
          </a:p>
        </p:txBody>
      </p:sp>
      <p:sp>
        <p:nvSpPr>
          <p:cNvPr id="75778" name="Rectangle 2"/>
          <p:cNvSpPr>
            <a:spLocks noRot="1" noChangeArrowheads="1" noTextEdit="1"/>
          </p:cNvSpPr>
          <p:nvPr>
            <p:ph type="sldImg"/>
          </p:nvPr>
        </p:nvSpPr>
        <p:spPr>
          <a:xfrm>
            <a:off x="917575" y="744538"/>
            <a:ext cx="4962525" cy="3722687"/>
          </a:xfrm>
          <a:ln/>
        </p:spPr>
      </p:sp>
      <p:sp>
        <p:nvSpPr>
          <p:cNvPr id="75779" name="Rectangle 3"/>
          <p:cNvSpPr>
            <a:spLocks noGrp="1" noChangeArrowheads="1"/>
          </p:cNvSpPr>
          <p:nvPr>
            <p:ph type="body" idx="1"/>
          </p:nvPr>
        </p:nvSpPr>
        <p:spPr/>
        <p:txBody>
          <a:bodyPr/>
          <a:lstStyle/>
          <a:p>
            <a:r>
              <a:rPr lang="en-US" altLang="zh-TW"/>
              <a:t>Instead of static scene, this video shows a dynamic scene, which shows the benefit of consistent topology.</a:t>
            </a:r>
          </a:p>
          <a:p>
            <a:r>
              <a:rPr lang="en-US" altLang="zh-TW"/>
              <a:t>2 blue boxes move around between separated and joined together.</a:t>
            </a:r>
          </a:p>
          <a:p>
            <a:r>
              <a:rPr lang="en-US" altLang="zh-TW"/>
              <a:t>We can see CMS always produces correct sharp.</a:t>
            </a:r>
          </a:p>
          <a:p>
            <a:r>
              <a:rPr lang="en-US" altLang="zh-TW"/>
              <a:t>Others may result in wrong topology.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169B0-C5AF-4B82-AC80-51D83FF6F54D}" type="slidenum">
              <a:rPr lang="en-US" altLang="zh-TW"/>
              <a:pPr/>
              <a:t>36</a:t>
            </a:fld>
            <a:endParaRPr lang="en-US" altLang="zh-TW"/>
          </a:p>
        </p:txBody>
      </p:sp>
      <p:sp>
        <p:nvSpPr>
          <p:cNvPr id="77826" name="Rectangle 2"/>
          <p:cNvSpPr>
            <a:spLocks noRot="1" noChangeArrowheads="1" noTextEdit="1"/>
          </p:cNvSpPr>
          <p:nvPr>
            <p:ph type="sldImg"/>
          </p:nvPr>
        </p:nvSpPr>
        <p:spPr>
          <a:xfrm>
            <a:off x="917575" y="744538"/>
            <a:ext cx="4962525" cy="3722687"/>
          </a:xfrm>
          <a:ln/>
        </p:spPr>
      </p:sp>
      <p:sp>
        <p:nvSpPr>
          <p:cNvPr id="77827" name="Rectangle 3"/>
          <p:cNvSpPr>
            <a:spLocks noGrp="1" noChangeArrowheads="1"/>
          </p:cNvSpPr>
          <p:nvPr>
            <p:ph type="body" idx="1"/>
          </p:nvPr>
        </p:nvSpPr>
        <p:spPr/>
        <p:txBody>
          <a:bodyPr/>
          <a:lstStyle/>
          <a:p>
            <a:r>
              <a:rPr lang="en-US" altLang="zh-TW"/>
              <a:t>This video illustrate the unfolding process visually. As we previously discussed, it reduces 3D problem to 2D and produces smooth shapes.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D6099-B4CC-453A-9D14-58270988BBFF}" type="slidenum">
              <a:rPr lang="en-US" altLang="zh-TW"/>
              <a:pPr/>
              <a:t>37</a:t>
            </a:fld>
            <a:endParaRPr lang="en-US" altLang="zh-TW"/>
          </a:p>
        </p:txBody>
      </p:sp>
      <p:sp>
        <p:nvSpPr>
          <p:cNvPr id="79874" name="Rectangle 2"/>
          <p:cNvSpPr>
            <a:spLocks noRot="1" noChangeArrowheads="1" noTextEdit="1"/>
          </p:cNvSpPr>
          <p:nvPr>
            <p:ph type="sldImg"/>
          </p:nvPr>
        </p:nvSpPr>
        <p:spPr>
          <a:xfrm>
            <a:off x="917575" y="744538"/>
            <a:ext cx="4962525" cy="3722687"/>
          </a:xfrm>
          <a:ln/>
        </p:spPr>
      </p:sp>
      <p:sp>
        <p:nvSpPr>
          <p:cNvPr id="79875" name="Rectangle 3"/>
          <p:cNvSpPr>
            <a:spLocks noGrp="1" noChangeArrowheads="1"/>
          </p:cNvSpPr>
          <p:nvPr>
            <p:ph type="body" idx="1"/>
          </p:nvPr>
        </p:nvSpPr>
        <p:spPr/>
        <p:txBody>
          <a:bodyPr/>
          <a:lstStyle/>
          <a:p>
            <a:r>
              <a:rPr lang="en-US" altLang="zh-TW"/>
              <a:t>We demonstrate several possible applications here. Firstly, a virtual sculptor. Basically, it process CSG operations in real-time.</a:t>
            </a:r>
          </a:p>
          <a:p>
            <a:r>
              <a:rPr lang="en-US" altLang="zh-TW"/>
              <a:t>The blue transparent sphere is the tool for sculpting. The figures on the right are close-up views of the left-lower figure. We can see the resulting model preserves sharp features well.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6E563-66D2-4648-A675-F385C3409322}" type="slidenum">
              <a:rPr lang="en-US" altLang="zh-TW"/>
              <a:pPr/>
              <a:t>38</a:t>
            </a:fld>
            <a:endParaRPr lang="en-US" altLang="zh-TW"/>
          </a:p>
        </p:txBody>
      </p:sp>
      <p:sp>
        <p:nvSpPr>
          <p:cNvPr id="81922" name="Rectangle 2"/>
          <p:cNvSpPr>
            <a:spLocks noRot="1" noChangeArrowheads="1" noTextEdit="1"/>
          </p:cNvSpPr>
          <p:nvPr>
            <p:ph type="sldImg"/>
          </p:nvPr>
        </p:nvSpPr>
        <p:spPr>
          <a:xfrm>
            <a:off x="917575" y="744538"/>
            <a:ext cx="4962525" cy="3722687"/>
          </a:xfrm>
          <a:ln/>
        </p:spPr>
      </p:sp>
      <p:sp>
        <p:nvSpPr>
          <p:cNvPr id="81923" name="Rectangle 3"/>
          <p:cNvSpPr>
            <a:spLocks noGrp="1" noChangeArrowheads="1"/>
          </p:cNvSpPr>
          <p:nvPr>
            <p:ph type="body" idx="1"/>
          </p:nvPr>
        </p:nvSpPr>
        <p:spPr/>
        <p:txBody>
          <a:bodyPr/>
          <a:lstStyle/>
          <a:p>
            <a:r>
              <a:rPr lang="en-US" altLang="zh-TW"/>
              <a:t>Secondly, remeshing. The source is provided on the left and the remeshing result is on the right. The lower pictures are close-up views.</a:t>
            </a:r>
          </a:p>
          <a:p>
            <a:r>
              <a:rPr lang="en-US" altLang="zh-TW"/>
              <a:t>We can see the mesh of the source is kind of irregular. After remeshing, mesh could be regular, it may suitable for simulation.</a:t>
            </a:r>
          </a:p>
          <a:p>
            <a:r>
              <a:rPr lang="en-US" altLang="zh-TW"/>
              <a:t>However, the source model is optimized for space. We can not judge which one is better.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8798E-E4FF-4465-A309-5A299EB7D42A}" type="slidenum">
              <a:rPr lang="en-US" altLang="zh-TW"/>
              <a:pPr/>
              <a:t>39</a:t>
            </a:fld>
            <a:endParaRPr lang="en-US" altLang="zh-TW"/>
          </a:p>
        </p:txBody>
      </p:sp>
      <p:sp>
        <p:nvSpPr>
          <p:cNvPr id="83970" name="Rectangle 2"/>
          <p:cNvSpPr>
            <a:spLocks noRot="1" noChangeArrowheads="1" noTextEdit="1"/>
          </p:cNvSpPr>
          <p:nvPr>
            <p:ph type="sldImg"/>
          </p:nvPr>
        </p:nvSpPr>
        <p:spPr>
          <a:xfrm>
            <a:off x="917575" y="744538"/>
            <a:ext cx="4962525" cy="3722687"/>
          </a:xfrm>
          <a:ln/>
        </p:spPr>
      </p:sp>
      <p:sp>
        <p:nvSpPr>
          <p:cNvPr id="83971" name="Rectangle 3"/>
          <p:cNvSpPr>
            <a:spLocks noGrp="1" noChangeArrowheads="1"/>
          </p:cNvSpPr>
          <p:nvPr>
            <p:ph type="body" idx="1"/>
          </p:nvPr>
        </p:nvSpPr>
        <p:spPr/>
        <p:txBody>
          <a:bodyPr/>
          <a:lstStyle/>
          <a:p>
            <a:r>
              <a:rPr lang="en-US" altLang="zh-TW"/>
              <a:t>Last of all, Level of detail. Extracting different depth of the cells can produces different level of detail.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C02AE-9BC2-41C3-9F96-9D862FC5F184}" type="slidenum">
              <a:rPr lang="en-US" altLang="zh-TW"/>
              <a:pPr/>
              <a:t>4</a:t>
            </a:fld>
            <a:endParaRPr lang="en-US" altLang="zh-TW"/>
          </a:p>
        </p:txBody>
      </p:sp>
      <p:sp>
        <p:nvSpPr>
          <p:cNvPr id="12290" name="Rectangle 2"/>
          <p:cNvSpPr>
            <a:spLocks noRot="1" noChangeArrowheads="1" noTextEdit="1"/>
          </p:cNvSpPr>
          <p:nvPr>
            <p:ph type="sldImg"/>
          </p:nvPr>
        </p:nvSpPr>
        <p:spPr>
          <a:xfrm>
            <a:off x="917575" y="744538"/>
            <a:ext cx="4962525" cy="3722687"/>
          </a:xfrm>
          <a:ln/>
        </p:spPr>
      </p:sp>
      <p:sp>
        <p:nvSpPr>
          <p:cNvPr id="12291" name="Rectangle 3"/>
          <p:cNvSpPr>
            <a:spLocks noGrp="1" noChangeArrowheads="1"/>
          </p:cNvSpPr>
          <p:nvPr>
            <p:ph type="body" idx="1"/>
          </p:nvPr>
        </p:nvSpPr>
        <p:spPr/>
        <p:txBody>
          <a:bodyPr/>
          <a:lstStyle/>
          <a:p>
            <a:r>
              <a:rPr lang="en-US" altLang="zh-TW"/>
              <a:t>I plan to be brief. </a:t>
            </a:r>
            <a:r>
              <a:rPr lang="en-US" altLang="zh-TW" u="sng"/>
              <a:t>Thus, the outline of this presentation is as following.</a:t>
            </a:r>
            <a:r>
              <a:rPr lang="en-US" altLang="zh-TW"/>
              <a:t> After the short introduction &amp; previous work, the next is Problem &amp; Solutions. Then Results &amp; Conclusions.  Now, let’s go on to “Problems &amp; Solutions”.</a:t>
            </a:r>
          </a:p>
          <a:p>
            <a:endParaRPr lang="en-US" altLang="zh-TW"/>
          </a:p>
          <a:p>
            <a:r>
              <a:rPr lang="en-US" altLang="zh-TW"/>
              <a:t>The outline for today is as following. Previous work &amp; Problems, then solutions and, finally, Results &amp; Conclusions.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9AE0C-FA71-4714-AA6C-901459064DBD}" type="slidenum">
              <a:rPr lang="en-US" altLang="zh-TW"/>
              <a:pPr/>
              <a:t>40</a:t>
            </a:fld>
            <a:endParaRPr lang="en-US" altLang="zh-TW"/>
          </a:p>
        </p:txBody>
      </p:sp>
      <p:sp>
        <p:nvSpPr>
          <p:cNvPr id="86018" name="Rectangle 2"/>
          <p:cNvSpPr>
            <a:spLocks noRot="1" noChangeArrowheads="1" noTextEdit="1"/>
          </p:cNvSpPr>
          <p:nvPr>
            <p:ph type="sldImg"/>
          </p:nvPr>
        </p:nvSpPr>
        <p:spPr>
          <a:xfrm>
            <a:off x="917575" y="744538"/>
            <a:ext cx="4962525" cy="3722687"/>
          </a:xfrm>
          <a:ln/>
        </p:spPr>
      </p:sp>
      <p:sp>
        <p:nvSpPr>
          <p:cNvPr id="86019" name="Rectangle 3"/>
          <p:cNvSpPr>
            <a:spLocks noGrp="1" noChangeArrowheads="1"/>
          </p:cNvSpPr>
          <p:nvPr>
            <p:ph type="body" idx="1"/>
          </p:nvPr>
        </p:nvSpPr>
        <p:spPr/>
        <p:txBody>
          <a:bodyPr/>
          <a:lstStyle/>
          <a:p>
            <a:r>
              <a:rPr lang="en-US" altLang="zh-TW"/>
              <a:t>Finally, conclusions. </a:t>
            </a:r>
          </a:p>
          <a:p>
            <a:r>
              <a:rPr lang="en-US" altLang="zh-TW"/>
              <a:t>The CMS algorithm has the following features.</a:t>
            </a:r>
          </a:p>
          <a:p>
            <a:r>
              <a:rPr lang="en-US" altLang="zh-TW"/>
              <a:t>For real-time, inter-cell dependency is eliminated.</a:t>
            </a:r>
          </a:p>
          <a:p>
            <a:r>
              <a:rPr lang="en-US" altLang="zh-TW"/>
              <a:t>For sharp features, they are well preserved.</a:t>
            </a:r>
          </a:p>
          <a:p>
            <a:r>
              <a:rPr lang="en-US" altLang="zh-TW"/>
              <a:t>For consistent topology, topologies are well preserved by examining the sharp features and shared components guarantee the consistency.</a:t>
            </a:r>
          </a:p>
          <a:p>
            <a:r>
              <a:rPr lang="en-US" altLang="zh-TW"/>
              <a:t>For adaptive resolution, our method generates surface adaptively without cracks. </a:t>
            </a:r>
          </a:p>
          <a:p>
            <a:endParaRPr lang="en-US" altLang="zh-TW"/>
          </a:p>
          <a:p>
            <a:r>
              <a:rPr lang="en-US" altLang="zh-TW"/>
              <a:t>Moreover, computation can be accelerated using GPU.</a:t>
            </a:r>
          </a:p>
          <a:p>
            <a:r>
              <a:rPr lang="en-US" altLang="zh-TW"/>
              <a:t>And, It is easy to incorporate our algorithm, or part of it, into the existing marching cubes implementations.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F0AED-3308-4D02-8C5E-03269356F263}" type="slidenum">
              <a:rPr lang="en-US" altLang="zh-TW"/>
              <a:pPr/>
              <a:t>41</a:t>
            </a:fld>
            <a:endParaRPr lang="en-US" altLang="zh-TW"/>
          </a:p>
        </p:txBody>
      </p:sp>
      <p:sp>
        <p:nvSpPr>
          <p:cNvPr id="88066" name="Rectangle 2"/>
          <p:cNvSpPr>
            <a:spLocks noRot="1" noChangeArrowheads="1" noTextEdit="1"/>
          </p:cNvSpPr>
          <p:nvPr>
            <p:ph type="sldImg"/>
          </p:nvPr>
        </p:nvSpPr>
        <p:spPr>
          <a:xfrm>
            <a:off x="917575" y="744538"/>
            <a:ext cx="4962525" cy="3722687"/>
          </a:xfrm>
          <a:ln/>
        </p:spPr>
      </p:sp>
      <p:sp>
        <p:nvSpPr>
          <p:cNvPr id="88067" name="Rectangle 3"/>
          <p:cNvSpPr>
            <a:spLocks noGrp="1" noChangeArrowheads="1"/>
          </p:cNvSpPr>
          <p:nvPr>
            <p:ph type="body" idx="1"/>
          </p:nvPr>
        </p:nvSpPr>
        <p:spPr/>
        <p:txBody>
          <a:bodyPr/>
          <a:lstStyle/>
          <a:p>
            <a:r>
              <a:rPr lang="en-US" altLang="zh-TW"/>
              <a:t>Furthermore, without inter-cell dependency, acceleration of CMS using GPU is easy.</a:t>
            </a:r>
          </a:p>
          <a:p>
            <a:r>
              <a:rPr lang="en-US" altLang="zh-TW"/>
              <a:t>We pack the data in textures. Through the bus. The shader takes the data, then, computes sharp features and topologies in 2D. </a:t>
            </a:r>
          </a:p>
          <a:p>
            <a:r>
              <a:rPr lang="en-US" altLang="zh-TW"/>
              <a:t>Finally, unpacking the data, get the results. </a:t>
            </a:r>
          </a:p>
          <a:p>
            <a:r>
              <a:rPr lang="en-US" altLang="zh-TW"/>
              <a:t>We observe a 8-16 times speed up in our current GPU implementation compare to our CPU implementation.</a:t>
            </a:r>
          </a:p>
          <a:p>
            <a:r>
              <a:rPr lang="en-US" altLang="zh-TW"/>
              <a:t>However, the over all speed is only comparable to our CPU implementation. As many other GPU algorithms, the bottleneck</a:t>
            </a:r>
          </a:p>
          <a:p>
            <a:r>
              <a:rPr lang="en-US" altLang="zh-TW"/>
              <a:t>is the data transfer between CPU and GPU.</a:t>
            </a:r>
          </a:p>
          <a:p>
            <a:r>
              <a:rPr lang="en-US" altLang="zh-TW"/>
              <a:t>Let’s move on to Results &amp; Conclusions.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FB182-D50E-4343-A45F-A4699A59F8DE}" type="slidenum">
              <a:rPr lang="en-US" altLang="zh-TW"/>
              <a:pPr/>
              <a:t>42</a:t>
            </a:fld>
            <a:endParaRPr lang="en-US" altLang="zh-TW"/>
          </a:p>
        </p:txBody>
      </p:sp>
      <p:sp>
        <p:nvSpPr>
          <p:cNvPr id="90114" name="Rectangle 2"/>
          <p:cNvSpPr>
            <a:spLocks noRot="1" noChangeArrowheads="1" noTextEdit="1"/>
          </p:cNvSpPr>
          <p:nvPr>
            <p:ph type="sldImg"/>
          </p:nvPr>
        </p:nvSpPr>
        <p:spPr>
          <a:xfrm>
            <a:off x="917575" y="744538"/>
            <a:ext cx="4962525" cy="3722687"/>
          </a:xfrm>
          <a:ln/>
        </p:spPr>
      </p:sp>
      <p:sp>
        <p:nvSpPr>
          <p:cNvPr id="90115" name="Rectangle 3"/>
          <p:cNvSpPr>
            <a:spLocks noGrp="1" noChangeArrowheads="1"/>
          </p:cNvSpPr>
          <p:nvPr>
            <p:ph type="body" idx="1"/>
          </p:nvPr>
        </p:nvSpPr>
        <p:spPr/>
        <p:txBody>
          <a:bodyPr/>
          <a:lstStyle/>
          <a:p>
            <a:r>
              <a:rPr lang="en-US" altLang="zh-TW"/>
              <a:t>There are a lot of future works, but we list 2 of our current working researches.</a:t>
            </a:r>
          </a:p>
          <a:p>
            <a:r>
              <a:rPr lang="en-US" altLang="zh-TW"/>
              <a:t>First of it is Fully implement the GPU version of CMS algorithm.</a:t>
            </a:r>
          </a:p>
          <a:p>
            <a:r>
              <a:rPr lang="en-US" altLang="zh-TW"/>
              <a:t>This may save the time wasted in bus transfer. </a:t>
            </a:r>
          </a:p>
          <a:p>
            <a:r>
              <a:rPr lang="en-US" altLang="zh-TW"/>
              <a:t>Second of it is applying CMS to traditional distance fields.</a:t>
            </a:r>
          </a:p>
          <a:p>
            <a:r>
              <a:rPr lang="en-US" altLang="zh-TW"/>
              <a:t>We wish it can explore more detail than previous methods.</a:t>
            </a:r>
          </a:p>
          <a:p>
            <a:endParaRPr lang="en-US" altLang="zh-TW"/>
          </a:p>
          <a:p>
            <a:r>
              <a:rPr lang="en-US" altLang="zh-TW"/>
              <a:t>This is my presentation for today. Thanks for your attending.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70832-B56D-4999-A2C4-AB9CBF9E53B2}" type="slidenum">
              <a:rPr lang="en-US" altLang="zh-TW"/>
              <a:pPr/>
              <a:t>5</a:t>
            </a:fld>
            <a:endParaRPr lang="en-US" altLang="zh-TW"/>
          </a:p>
        </p:txBody>
      </p:sp>
      <p:sp>
        <p:nvSpPr>
          <p:cNvPr id="14338" name="Rectangle 2"/>
          <p:cNvSpPr>
            <a:spLocks noRot="1" noChangeArrowheads="1" noTextEdit="1"/>
          </p:cNvSpPr>
          <p:nvPr>
            <p:ph type="sldImg"/>
          </p:nvPr>
        </p:nvSpPr>
        <p:spPr>
          <a:xfrm>
            <a:off x="917575" y="744538"/>
            <a:ext cx="4962525" cy="3722687"/>
          </a:xfrm>
          <a:ln/>
        </p:spPr>
      </p:sp>
      <p:sp>
        <p:nvSpPr>
          <p:cNvPr id="14339" name="Rectangle 3"/>
          <p:cNvSpPr>
            <a:spLocks noGrp="1" noChangeArrowheads="1"/>
          </p:cNvSpPr>
          <p:nvPr>
            <p:ph type="body" idx="1"/>
          </p:nvPr>
        </p:nvSpPr>
        <p:spPr/>
        <p:txBody>
          <a:bodyPr/>
          <a:lstStyle/>
          <a:p>
            <a:r>
              <a:rPr lang="en-US" altLang="zh-TW"/>
              <a:t>In this talk, we will spend more time on problems to make things clearly. </a:t>
            </a:r>
          </a:p>
          <a:p>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D1545-991E-4A4D-91CF-41333D0007A0}" type="slidenum">
              <a:rPr lang="en-US" altLang="zh-TW"/>
              <a:pPr/>
              <a:t>6</a:t>
            </a:fld>
            <a:endParaRPr lang="en-US" altLang="zh-TW"/>
          </a:p>
        </p:txBody>
      </p:sp>
      <p:sp>
        <p:nvSpPr>
          <p:cNvPr id="16386" name="Rectangle 2"/>
          <p:cNvSpPr>
            <a:spLocks noRo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p:txBody>
          <a:bodyPr/>
          <a:lstStyle/>
          <a:p>
            <a:r>
              <a:rPr lang="en-US" altLang="zh-TW"/>
              <a:t>Marching Cubes is a one pass, table driven algorithm.</a:t>
            </a:r>
          </a:p>
          <a:p>
            <a:r>
              <a:rPr lang="en-US" altLang="zh-TW"/>
              <a:t>It analyzes the binary pattern of eight vertices of a cube to construct a surface that approximates the underlying surface. </a:t>
            </a:r>
          </a:p>
          <a:p>
            <a:r>
              <a:rPr lang="en-US" altLang="zh-TW"/>
              <a:t>Considering rotations and symmetries, they reduce the original 256 patterns to a total of 15 configurations.</a:t>
            </a:r>
          </a:p>
          <a:p>
            <a:r>
              <a:rPr lang="en-US" altLang="zh-TW"/>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61C5E-5D52-4532-845C-EDCE2014F0D8}" type="slidenum">
              <a:rPr lang="en-US" altLang="zh-TW"/>
              <a:pPr/>
              <a:t>7</a:t>
            </a:fld>
            <a:endParaRPr lang="en-US" altLang="zh-TW"/>
          </a:p>
        </p:txBody>
      </p:sp>
      <p:sp>
        <p:nvSpPr>
          <p:cNvPr id="18434" name="Rectangle 2"/>
          <p:cNvSpPr>
            <a:spLocks noRot="1" noChangeArrowheads="1" noTextEdit="1"/>
          </p:cNvSpPr>
          <p:nvPr>
            <p:ph type="sldImg"/>
          </p:nvPr>
        </p:nvSpPr>
        <p:spPr>
          <a:xfrm>
            <a:off x="917575" y="744538"/>
            <a:ext cx="4962525" cy="3722687"/>
          </a:xfrm>
          <a:ln/>
        </p:spPr>
      </p:sp>
      <p:sp>
        <p:nvSpPr>
          <p:cNvPr id="18435" name="Rectangle 3"/>
          <p:cNvSpPr>
            <a:spLocks noGrp="1" noChangeArrowheads="1"/>
          </p:cNvSpPr>
          <p:nvPr>
            <p:ph type="body" idx="1"/>
          </p:nvPr>
        </p:nvSpPr>
        <p:spPr/>
        <p:txBody>
          <a:bodyPr/>
          <a:lstStyle/>
          <a:p>
            <a:r>
              <a:rPr lang="en-US" altLang="zh-TW"/>
              <a:t>For instance, a cube in space.</a:t>
            </a:r>
          </a:p>
          <a:p>
            <a:r>
              <a:rPr lang="en-US" altLang="zh-TW"/>
              <a:t>We record this cube in volumetric form, regularly sample a data at each grid point.</a:t>
            </a:r>
          </a:p>
          <a:p>
            <a:r>
              <a:rPr lang="en-US" altLang="zh-TW"/>
              <a:t>For each cube in space, we look up the table, find a suitable pattern, and generate surface one by one.</a:t>
            </a:r>
          </a:p>
          <a:p>
            <a:r>
              <a:rPr lang="en-US" altLang="zh-TW"/>
              <a:t>This is the procedure of marching cubes.</a:t>
            </a:r>
          </a:p>
          <a:p>
            <a:r>
              <a:rPr lang="en-US" altLang="zh-TW"/>
              <a:t>In the following slides, we use these 2 cubes to illustrate the 4 problems.</a:t>
            </a:r>
          </a:p>
          <a:p>
            <a:endParaRPr lang="en-US" altLang="zh-TW"/>
          </a:p>
          <a:p>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61682-6088-463B-9DC8-A38347C35249}" type="slidenum">
              <a:rPr lang="en-US" altLang="zh-TW"/>
              <a:pPr/>
              <a:t>8</a:t>
            </a:fld>
            <a:endParaRPr lang="en-US" altLang="zh-TW"/>
          </a:p>
        </p:txBody>
      </p:sp>
      <p:sp>
        <p:nvSpPr>
          <p:cNvPr id="20482" name="Rectangle 2"/>
          <p:cNvSpPr>
            <a:spLocks noRot="1" noChangeArrowheads="1" noTextEdit="1"/>
          </p:cNvSpPr>
          <p:nvPr>
            <p:ph type="sldImg"/>
          </p:nvPr>
        </p:nvSpPr>
        <p:spPr>
          <a:xfrm>
            <a:off x="917575" y="744538"/>
            <a:ext cx="4962525" cy="3722687"/>
          </a:xfrm>
          <a:ln/>
        </p:spPr>
      </p:sp>
      <p:sp>
        <p:nvSpPr>
          <p:cNvPr id="20483" name="Rectangle 3"/>
          <p:cNvSpPr>
            <a:spLocks noGrp="1" noChangeArrowheads="1"/>
          </p:cNvSpPr>
          <p:nvPr>
            <p:ph type="body" idx="1"/>
          </p:nvPr>
        </p:nvSpPr>
        <p:spPr/>
        <p:txBody>
          <a:bodyPr/>
          <a:lstStyle/>
          <a:p>
            <a:r>
              <a:rPr lang="en-US" altLang="zh-TW"/>
              <a:t>The first problem is related to consistent topology.</a:t>
            </a:r>
          </a:p>
          <a:p>
            <a:r>
              <a:rPr lang="en-US" altLang="zh-TW"/>
              <a:t>Cubes classified in the same marching cubes pattern may have various topology.</a:t>
            </a:r>
          </a:p>
          <a:p>
            <a:r>
              <a:rPr lang="en-US" altLang="zh-TW"/>
              <a:t>As shown on the screen, there are 2 possible topology: 2 disk like patch, one cylindrical patch.</a:t>
            </a:r>
          </a:p>
          <a:p>
            <a:r>
              <a:rPr lang="en-US" altLang="zh-TW"/>
              <a:t>Also, the topologies of successive cubes could be inconsistent. </a:t>
            </a:r>
          </a:p>
          <a:p>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1B5F0-874F-42ED-9AA8-8E800A0A708A}" type="slidenum">
              <a:rPr lang="en-US" altLang="zh-TW"/>
              <a:pPr/>
              <a:t>9</a:t>
            </a:fld>
            <a:endParaRPr lang="en-US" altLang="zh-TW"/>
          </a:p>
        </p:txBody>
      </p:sp>
      <p:sp>
        <p:nvSpPr>
          <p:cNvPr id="22530" name="Rectangle 2"/>
          <p:cNvSpPr>
            <a:spLocks noRot="1" noChangeArrowheads="1" noTextEdit="1"/>
          </p:cNvSpPr>
          <p:nvPr>
            <p:ph type="sldImg"/>
          </p:nvPr>
        </p:nvSpPr>
        <p:spPr>
          <a:xfrm>
            <a:off x="917575" y="744538"/>
            <a:ext cx="4962525" cy="3722687"/>
          </a:xfrm>
          <a:ln/>
        </p:spPr>
      </p:sp>
      <p:sp>
        <p:nvSpPr>
          <p:cNvPr id="22531" name="Rectangle 3"/>
          <p:cNvSpPr>
            <a:spLocks noGrp="1" noChangeArrowheads="1"/>
          </p:cNvSpPr>
          <p:nvPr>
            <p:ph type="body" idx="1"/>
          </p:nvPr>
        </p:nvSpPr>
        <p:spPr/>
        <p:txBody>
          <a:bodyPr/>
          <a:lstStyle/>
          <a:p>
            <a:r>
              <a:rPr lang="en-US" altLang="zh-TW"/>
              <a:t>The second problem is related to adaptive resolution.</a:t>
            </a:r>
          </a:p>
          <a:p>
            <a:r>
              <a:rPr lang="en-US" altLang="zh-TW"/>
              <a:t>With adaptive resolution, we can use higher resolution for regions with complex shapes, use lower resolution to save memory for regions with smooth shapes. </a:t>
            </a:r>
          </a:p>
          <a:p>
            <a:r>
              <a:rPr lang="en-US" altLang="zh-TW"/>
              <a:t>In other words, use the same size of memory, we can show more detail in adaptive resolution.</a:t>
            </a:r>
          </a:p>
          <a:p>
            <a:endParaRPr lang="en-US" altLang="zh-TW"/>
          </a:p>
          <a:p>
            <a:endParaRPr lang="en-US" altLang="zh-TW"/>
          </a:p>
          <a:p>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1" name="Rectangle 3"/>
          <p:cNvSpPr>
            <a:spLocks noGrp="1" noChangeArrowheads="1"/>
          </p:cNvSpPr>
          <p:nvPr>
            <p:ph type="ctrTitle"/>
          </p:nvPr>
        </p:nvSpPr>
        <p:spPr>
          <a:xfrm>
            <a:off x="468313" y="1989138"/>
            <a:ext cx="7772400" cy="1470025"/>
          </a:xfrm>
        </p:spPr>
        <p:txBody>
          <a:bodyPr/>
          <a:lstStyle>
            <a:lvl1pPr algn="l">
              <a:defRPr/>
            </a:lvl1pPr>
          </a:lstStyle>
          <a:p>
            <a:r>
              <a:rPr lang="en-US" altLang="zh-TW"/>
              <a:t>Click to edit Master title style</a:t>
            </a:r>
          </a:p>
        </p:txBody>
      </p:sp>
      <p:sp>
        <p:nvSpPr>
          <p:cNvPr id="2052" name="Rectangle 4"/>
          <p:cNvSpPr>
            <a:spLocks noGrp="1" noChangeArrowheads="1"/>
          </p:cNvSpPr>
          <p:nvPr>
            <p:ph type="subTitle" idx="1"/>
          </p:nvPr>
        </p:nvSpPr>
        <p:spPr>
          <a:xfrm>
            <a:off x="468313" y="3644900"/>
            <a:ext cx="6400800" cy="1752600"/>
          </a:xfrm>
        </p:spPr>
        <p:txBody>
          <a:bodyPr/>
          <a:lstStyle>
            <a:lvl1pPr marL="0" indent="0">
              <a:buFontTx/>
              <a:buNone/>
              <a:defRPr/>
            </a:lvl1pPr>
          </a:lstStyle>
          <a:p>
            <a:r>
              <a:rPr lang="en-US" altLang="zh-TW"/>
              <a:t>Click to edit Master subtitle style</a:t>
            </a:r>
          </a:p>
        </p:txBody>
      </p:sp>
      <p:sp>
        <p:nvSpPr>
          <p:cNvPr id="2053" name="Rectangle 5"/>
          <p:cNvSpPr>
            <a:spLocks noGrp="1" noChangeArrowheads="1"/>
          </p:cNvSpPr>
          <p:nvPr>
            <p:ph type="dt" sz="half" idx="2"/>
          </p:nvPr>
        </p:nvSpPr>
        <p:spPr/>
        <p:txBody>
          <a:bodyPr/>
          <a:lstStyle>
            <a:lvl1pPr>
              <a:defRPr/>
            </a:lvl1pPr>
          </a:lstStyle>
          <a:p>
            <a:endParaRPr lang="en-US" altLang="zh-TW"/>
          </a:p>
        </p:txBody>
      </p:sp>
      <p:sp>
        <p:nvSpPr>
          <p:cNvPr id="2054" name="Rectangle 6"/>
          <p:cNvSpPr>
            <a:spLocks noGrp="1" noChangeArrowheads="1"/>
          </p:cNvSpPr>
          <p:nvPr>
            <p:ph type="ftr" sz="quarter" idx="3"/>
          </p:nvPr>
        </p:nvSpPr>
        <p:spPr/>
        <p:txBody>
          <a:bodyPr/>
          <a:lstStyle>
            <a:lvl1pPr>
              <a:defRPr/>
            </a:lvl1pPr>
          </a:lstStyle>
          <a:p>
            <a:endParaRPr lang="en-US" altLang="zh-TW"/>
          </a:p>
        </p:txBody>
      </p:sp>
      <p:sp>
        <p:nvSpPr>
          <p:cNvPr id="2055" name="Rectangle 7"/>
          <p:cNvSpPr>
            <a:spLocks noGrp="1" noChangeArrowheads="1"/>
          </p:cNvSpPr>
          <p:nvPr>
            <p:ph type="sldNum" sz="quarter" idx="4"/>
          </p:nvPr>
        </p:nvSpPr>
        <p:spPr/>
        <p:txBody>
          <a:bodyPr/>
          <a:lstStyle>
            <a:lvl1pPr>
              <a:defRPr/>
            </a:lvl1pPr>
          </a:lstStyle>
          <a:p>
            <a:fld id="{10B2D270-941C-46D3-84B2-BD770C2EE99A}" type="slidenum">
              <a:rPr lang="en-US" altLang="zh-TW"/>
              <a:pPr/>
              <a:t>‹#›</a:t>
            </a:fld>
            <a:endParaRPr lang="en-US" altLang="zh-TW"/>
          </a:p>
        </p:txBody>
      </p:sp>
      <p:sp>
        <p:nvSpPr>
          <p:cNvPr id="2056" name="Oval 8"/>
          <p:cNvSpPr>
            <a:spLocks noChangeArrowheads="1"/>
          </p:cNvSpPr>
          <p:nvPr/>
        </p:nvSpPr>
        <p:spPr bwMode="auto">
          <a:xfrm>
            <a:off x="46672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57" name="Oval 9"/>
          <p:cNvSpPr>
            <a:spLocks noChangeArrowheads="1"/>
          </p:cNvSpPr>
          <p:nvPr/>
        </p:nvSpPr>
        <p:spPr bwMode="auto">
          <a:xfrm>
            <a:off x="6096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58" name="Oval 10"/>
          <p:cNvSpPr>
            <a:spLocks noChangeArrowheads="1"/>
          </p:cNvSpPr>
          <p:nvPr/>
        </p:nvSpPr>
        <p:spPr bwMode="auto">
          <a:xfrm>
            <a:off x="75565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59" name="Oval 11"/>
          <p:cNvSpPr>
            <a:spLocks noChangeArrowheads="1"/>
          </p:cNvSpPr>
          <p:nvPr/>
        </p:nvSpPr>
        <p:spPr bwMode="auto">
          <a:xfrm>
            <a:off x="89852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0" name="Oval 12"/>
          <p:cNvSpPr>
            <a:spLocks noChangeArrowheads="1"/>
          </p:cNvSpPr>
          <p:nvPr/>
        </p:nvSpPr>
        <p:spPr bwMode="auto">
          <a:xfrm>
            <a:off x="104298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1" name="Oval 13"/>
          <p:cNvSpPr>
            <a:spLocks noChangeArrowheads="1"/>
          </p:cNvSpPr>
          <p:nvPr/>
        </p:nvSpPr>
        <p:spPr bwMode="auto">
          <a:xfrm>
            <a:off x="118586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2" name="Oval 14"/>
          <p:cNvSpPr>
            <a:spLocks noChangeArrowheads="1"/>
          </p:cNvSpPr>
          <p:nvPr/>
        </p:nvSpPr>
        <p:spPr bwMode="auto">
          <a:xfrm>
            <a:off x="133191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3" name="Oval 15"/>
          <p:cNvSpPr>
            <a:spLocks noChangeArrowheads="1"/>
          </p:cNvSpPr>
          <p:nvPr/>
        </p:nvSpPr>
        <p:spPr bwMode="auto">
          <a:xfrm>
            <a:off x="147478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4" name="Oval 16"/>
          <p:cNvSpPr>
            <a:spLocks noChangeArrowheads="1"/>
          </p:cNvSpPr>
          <p:nvPr/>
        </p:nvSpPr>
        <p:spPr bwMode="auto">
          <a:xfrm>
            <a:off x="161766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5" name="Oval 17"/>
          <p:cNvSpPr>
            <a:spLocks noChangeArrowheads="1"/>
          </p:cNvSpPr>
          <p:nvPr/>
        </p:nvSpPr>
        <p:spPr bwMode="auto">
          <a:xfrm>
            <a:off x="17605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6" name="Oval 18"/>
          <p:cNvSpPr>
            <a:spLocks noChangeArrowheads="1"/>
          </p:cNvSpPr>
          <p:nvPr/>
        </p:nvSpPr>
        <p:spPr bwMode="auto">
          <a:xfrm>
            <a:off x="190658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7" name="Oval 19"/>
          <p:cNvSpPr>
            <a:spLocks noChangeArrowheads="1"/>
          </p:cNvSpPr>
          <p:nvPr/>
        </p:nvSpPr>
        <p:spPr bwMode="auto">
          <a:xfrm>
            <a:off x="204946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8" name="Oval 20"/>
          <p:cNvSpPr>
            <a:spLocks noChangeArrowheads="1"/>
          </p:cNvSpPr>
          <p:nvPr/>
        </p:nvSpPr>
        <p:spPr bwMode="auto">
          <a:xfrm>
            <a:off x="219392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69" name="Oval 21"/>
          <p:cNvSpPr>
            <a:spLocks noChangeArrowheads="1"/>
          </p:cNvSpPr>
          <p:nvPr/>
        </p:nvSpPr>
        <p:spPr bwMode="auto">
          <a:xfrm>
            <a:off x="23368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0" name="Oval 22"/>
          <p:cNvSpPr>
            <a:spLocks noChangeArrowheads="1"/>
          </p:cNvSpPr>
          <p:nvPr/>
        </p:nvSpPr>
        <p:spPr bwMode="auto">
          <a:xfrm>
            <a:off x="248285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1" name="Oval 23"/>
          <p:cNvSpPr>
            <a:spLocks noChangeArrowheads="1"/>
          </p:cNvSpPr>
          <p:nvPr/>
        </p:nvSpPr>
        <p:spPr bwMode="auto">
          <a:xfrm>
            <a:off x="262572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2" name="Oval 24"/>
          <p:cNvSpPr>
            <a:spLocks noChangeArrowheads="1"/>
          </p:cNvSpPr>
          <p:nvPr/>
        </p:nvSpPr>
        <p:spPr bwMode="auto">
          <a:xfrm>
            <a:off x="27717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3" name="Oval 25"/>
          <p:cNvSpPr>
            <a:spLocks noChangeArrowheads="1"/>
          </p:cNvSpPr>
          <p:nvPr/>
        </p:nvSpPr>
        <p:spPr bwMode="auto">
          <a:xfrm>
            <a:off x="291465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4" name="Oval 26"/>
          <p:cNvSpPr>
            <a:spLocks noChangeArrowheads="1"/>
          </p:cNvSpPr>
          <p:nvPr/>
        </p:nvSpPr>
        <p:spPr bwMode="auto">
          <a:xfrm>
            <a:off x="30607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5" name="Oval 27"/>
          <p:cNvSpPr>
            <a:spLocks noChangeArrowheads="1"/>
          </p:cNvSpPr>
          <p:nvPr/>
        </p:nvSpPr>
        <p:spPr bwMode="auto">
          <a:xfrm>
            <a:off x="32035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6" name="Oval 28"/>
          <p:cNvSpPr>
            <a:spLocks noChangeArrowheads="1"/>
          </p:cNvSpPr>
          <p:nvPr/>
        </p:nvSpPr>
        <p:spPr bwMode="auto">
          <a:xfrm>
            <a:off x="33480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7" name="Oval 29"/>
          <p:cNvSpPr>
            <a:spLocks noChangeArrowheads="1"/>
          </p:cNvSpPr>
          <p:nvPr/>
        </p:nvSpPr>
        <p:spPr bwMode="auto">
          <a:xfrm>
            <a:off x="349091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8" name="Oval 30"/>
          <p:cNvSpPr>
            <a:spLocks noChangeArrowheads="1"/>
          </p:cNvSpPr>
          <p:nvPr/>
        </p:nvSpPr>
        <p:spPr bwMode="auto">
          <a:xfrm>
            <a:off x="363696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79" name="Oval 31"/>
          <p:cNvSpPr>
            <a:spLocks noChangeArrowheads="1"/>
          </p:cNvSpPr>
          <p:nvPr/>
        </p:nvSpPr>
        <p:spPr bwMode="auto">
          <a:xfrm>
            <a:off x="37798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0" name="Oval 32"/>
          <p:cNvSpPr>
            <a:spLocks noChangeArrowheads="1"/>
          </p:cNvSpPr>
          <p:nvPr/>
        </p:nvSpPr>
        <p:spPr bwMode="auto">
          <a:xfrm>
            <a:off x="392271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1" name="Oval 33"/>
          <p:cNvSpPr>
            <a:spLocks noChangeArrowheads="1"/>
          </p:cNvSpPr>
          <p:nvPr/>
        </p:nvSpPr>
        <p:spPr bwMode="auto">
          <a:xfrm>
            <a:off x="406558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2" name="Oval 34"/>
          <p:cNvSpPr>
            <a:spLocks noChangeArrowheads="1"/>
          </p:cNvSpPr>
          <p:nvPr/>
        </p:nvSpPr>
        <p:spPr bwMode="auto">
          <a:xfrm>
            <a:off x="42116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3" name="Oval 35"/>
          <p:cNvSpPr>
            <a:spLocks noChangeArrowheads="1"/>
          </p:cNvSpPr>
          <p:nvPr/>
        </p:nvSpPr>
        <p:spPr bwMode="auto">
          <a:xfrm>
            <a:off x="435451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4" name="Oval 36"/>
          <p:cNvSpPr>
            <a:spLocks noChangeArrowheads="1"/>
          </p:cNvSpPr>
          <p:nvPr/>
        </p:nvSpPr>
        <p:spPr bwMode="auto">
          <a:xfrm>
            <a:off x="44989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5" name="Oval 37"/>
          <p:cNvSpPr>
            <a:spLocks noChangeArrowheads="1"/>
          </p:cNvSpPr>
          <p:nvPr/>
        </p:nvSpPr>
        <p:spPr bwMode="auto">
          <a:xfrm>
            <a:off x="464185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6" name="Oval 38"/>
          <p:cNvSpPr>
            <a:spLocks noChangeArrowheads="1"/>
          </p:cNvSpPr>
          <p:nvPr/>
        </p:nvSpPr>
        <p:spPr bwMode="auto">
          <a:xfrm>
            <a:off x="47879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7" name="Oval 39"/>
          <p:cNvSpPr>
            <a:spLocks noChangeArrowheads="1"/>
          </p:cNvSpPr>
          <p:nvPr/>
        </p:nvSpPr>
        <p:spPr bwMode="auto">
          <a:xfrm>
            <a:off x="49307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8" name="Oval 40"/>
          <p:cNvSpPr>
            <a:spLocks noChangeArrowheads="1"/>
          </p:cNvSpPr>
          <p:nvPr/>
        </p:nvSpPr>
        <p:spPr bwMode="auto">
          <a:xfrm>
            <a:off x="50752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89" name="Oval 41"/>
          <p:cNvSpPr>
            <a:spLocks noChangeArrowheads="1"/>
          </p:cNvSpPr>
          <p:nvPr/>
        </p:nvSpPr>
        <p:spPr bwMode="auto">
          <a:xfrm>
            <a:off x="521811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0" name="Oval 42"/>
          <p:cNvSpPr>
            <a:spLocks noChangeArrowheads="1"/>
          </p:cNvSpPr>
          <p:nvPr/>
        </p:nvSpPr>
        <p:spPr bwMode="auto">
          <a:xfrm>
            <a:off x="536416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1" name="Oval 43"/>
          <p:cNvSpPr>
            <a:spLocks noChangeArrowheads="1"/>
          </p:cNvSpPr>
          <p:nvPr/>
        </p:nvSpPr>
        <p:spPr bwMode="auto">
          <a:xfrm>
            <a:off x="55070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2" name="Oval 44"/>
          <p:cNvSpPr>
            <a:spLocks noChangeArrowheads="1"/>
          </p:cNvSpPr>
          <p:nvPr/>
        </p:nvSpPr>
        <p:spPr bwMode="auto">
          <a:xfrm>
            <a:off x="56515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3" name="Oval 45"/>
          <p:cNvSpPr>
            <a:spLocks noChangeArrowheads="1"/>
          </p:cNvSpPr>
          <p:nvPr/>
        </p:nvSpPr>
        <p:spPr bwMode="auto">
          <a:xfrm>
            <a:off x="57943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4" name="Oval 46"/>
          <p:cNvSpPr>
            <a:spLocks noChangeArrowheads="1"/>
          </p:cNvSpPr>
          <p:nvPr/>
        </p:nvSpPr>
        <p:spPr bwMode="auto">
          <a:xfrm>
            <a:off x="594042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5" name="Oval 47"/>
          <p:cNvSpPr>
            <a:spLocks noChangeArrowheads="1"/>
          </p:cNvSpPr>
          <p:nvPr/>
        </p:nvSpPr>
        <p:spPr bwMode="auto">
          <a:xfrm>
            <a:off x="60833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6" name="Oval 48"/>
          <p:cNvSpPr>
            <a:spLocks noChangeArrowheads="1"/>
          </p:cNvSpPr>
          <p:nvPr/>
        </p:nvSpPr>
        <p:spPr bwMode="auto">
          <a:xfrm>
            <a:off x="62261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7" name="Oval 49"/>
          <p:cNvSpPr>
            <a:spLocks noChangeArrowheads="1"/>
          </p:cNvSpPr>
          <p:nvPr/>
        </p:nvSpPr>
        <p:spPr bwMode="auto">
          <a:xfrm>
            <a:off x="636905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8" name="Oval 50"/>
          <p:cNvSpPr>
            <a:spLocks noChangeArrowheads="1"/>
          </p:cNvSpPr>
          <p:nvPr/>
        </p:nvSpPr>
        <p:spPr bwMode="auto">
          <a:xfrm>
            <a:off x="65151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099" name="Oval 51"/>
          <p:cNvSpPr>
            <a:spLocks noChangeArrowheads="1"/>
          </p:cNvSpPr>
          <p:nvPr/>
        </p:nvSpPr>
        <p:spPr bwMode="auto">
          <a:xfrm>
            <a:off x="66579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0" name="Oval 52"/>
          <p:cNvSpPr>
            <a:spLocks noChangeArrowheads="1"/>
          </p:cNvSpPr>
          <p:nvPr/>
        </p:nvSpPr>
        <p:spPr bwMode="auto">
          <a:xfrm>
            <a:off x="68024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1" name="Oval 53"/>
          <p:cNvSpPr>
            <a:spLocks noChangeArrowheads="1"/>
          </p:cNvSpPr>
          <p:nvPr/>
        </p:nvSpPr>
        <p:spPr bwMode="auto">
          <a:xfrm>
            <a:off x="694531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2" name="Oval 54"/>
          <p:cNvSpPr>
            <a:spLocks noChangeArrowheads="1"/>
          </p:cNvSpPr>
          <p:nvPr/>
        </p:nvSpPr>
        <p:spPr bwMode="auto">
          <a:xfrm>
            <a:off x="709136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3" name="Oval 55"/>
          <p:cNvSpPr>
            <a:spLocks noChangeArrowheads="1"/>
          </p:cNvSpPr>
          <p:nvPr/>
        </p:nvSpPr>
        <p:spPr bwMode="auto">
          <a:xfrm>
            <a:off x="723423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4" name="Oval 56"/>
          <p:cNvSpPr>
            <a:spLocks noChangeArrowheads="1"/>
          </p:cNvSpPr>
          <p:nvPr/>
        </p:nvSpPr>
        <p:spPr bwMode="auto">
          <a:xfrm>
            <a:off x="738028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5" name="Oval 57"/>
          <p:cNvSpPr>
            <a:spLocks noChangeArrowheads="1"/>
          </p:cNvSpPr>
          <p:nvPr/>
        </p:nvSpPr>
        <p:spPr bwMode="auto">
          <a:xfrm>
            <a:off x="752316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6" name="Oval 58"/>
          <p:cNvSpPr>
            <a:spLocks noChangeArrowheads="1"/>
          </p:cNvSpPr>
          <p:nvPr/>
        </p:nvSpPr>
        <p:spPr bwMode="auto">
          <a:xfrm>
            <a:off x="7669213"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7" name="Oval 59"/>
          <p:cNvSpPr>
            <a:spLocks noChangeArrowheads="1"/>
          </p:cNvSpPr>
          <p:nvPr/>
        </p:nvSpPr>
        <p:spPr bwMode="auto">
          <a:xfrm>
            <a:off x="7812088" y="3500438"/>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8" name="Oval 60"/>
          <p:cNvSpPr>
            <a:spLocks noChangeArrowheads="1"/>
          </p:cNvSpPr>
          <p:nvPr/>
        </p:nvSpPr>
        <p:spPr bwMode="auto">
          <a:xfrm>
            <a:off x="795655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09" name="Oval 61"/>
          <p:cNvSpPr>
            <a:spLocks noChangeArrowheads="1"/>
          </p:cNvSpPr>
          <p:nvPr/>
        </p:nvSpPr>
        <p:spPr bwMode="auto">
          <a:xfrm>
            <a:off x="809942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10" name="Oval 62"/>
          <p:cNvSpPr>
            <a:spLocks noChangeArrowheads="1"/>
          </p:cNvSpPr>
          <p:nvPr/>
        </p:nvSpPr>
        <p:spPr bwMode="auto">
          <a:xfrm>
            <a:off x="824547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11" name="Oval 63"/>
          <p:cNvSpPr>
            <a:spLocks noChangeArrowheads="1"/>
          </p:cNvSpPr>
          <p:nvPr/>
        </p:nvSpPr>
        <p:spPr bwMode="auto">
          <a:xfrm>
            <a:off x="838835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12" name="Oval 64"/>
          <p:cNvSpPr>
            <a:spLocks noChangeArrowheads="1"/>
          </p:cNvSpPr>
          <p:nvPr/>
        </p:nvSpPr>
        <p:spPr bwMode="auto">
          <a:xfrm>
            <a:off x="8531225"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2113" name="Oval 65"/>
          <p:cNvSpPr>
            <a:spLocks noChangeArrowheads="1"/>
          </p:cNvSpPr>
          <p:nvPr/>
        </p:nvSpPr>
        <p:spPr bwMode="auto">
          <a:xfrm>
            <a:off x="8674100" y="3500438"/>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C4B7933-35D8-425E-887B-AE69D20C2ACA}"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B8A26E02-AD2D-44B2-8C05-83DCC48C3132}"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標題，文字及多媒體項目">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媒體版面配置區 3"/>
          <p:cNvSpPr>
            <a:spLocks noGrp="1"/>
          </p:cNvSpPr>
          <p:nvPr>
            <p:ph type="media" sz="half" idx="2"/>
          </p:nvPr>
        </p:nvSpPr>
        <p:spPr>
          <a:xfrm>
            <a:off x="4648200" y="1600200"/>
            <a:ext cx="4038600" cy="4525963"/>
          </a:xfrm>
        </p:spPr>
        <p:txBody>
          <a:bodyPr/>
          <a:lstStyle/>
          <a:p>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DC6D8513-0D21-4184-BFFA-576077AE955D}"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7" name="頁尾版面配置區 6"/>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8" name="投影片編號版面配置區 7"/>
          <p:cNvSpPr>
            <a:spLocks noGrp="1"/>
          </p:cNvSpPr>
          <p:nvPr>
            <p:ph type="sldNum" sz="quarter" idx="12"/>
          </p:nvPr>
        </p:nvSpPr>
        <p:spPr>
          <a:xfrm>
            <a:off x="6553200" y="6245225"/>
            <a:ext cx="2133600" cy="476250"/>
          </a:xfrm>
        </p:spPr>
        <p:txBody>
          <a:bodyPr/>
          <a:lstStyle>
            <a:lvl1pPr>
              <a:defRPr/>
            </a:lvl1pPr>
          </a:lstStyle>
          <a:p>
            <a:fld id="{71CCBFDC-ADDF-4C7D-B010-336CB4523B1D}"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fld id="{D7731640-8D51-4087-B980-ECC640661035}"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255FA10-770B-43D3-AC32-2F131F258E74}"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6902BB07-F3F6-4D49-A993-ECB4E340A972}"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BBBF4896-3ED2-4AAF-8291-30E97D56090A}"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8CD5DA3E-B239-4282-9CF9-83A3E84445F1}"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7260AAC8-CB5B-4086-906A-1901815FB39D}"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E0EDD1D9-E4D6-4705-9798-AC5C00D35901}"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D15954CB-AB76-4ADF-B74B-63F0D5A95B7F}"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C6E86A27-938C-4E32-8962-917AD90A2394}"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a:effectLst/>
        </p:spPr>
      </p:pic>
      <p:sp>
        <p:nvSpPr>
          <p:cNvPr id="10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ea typeface="新細明體" pitchFamily="18" charset="-120"/>
              </a:defRPr>
            </a:lvl1pPr>
          </a:lstStyle>
          <a:p>
            <a:endParaRPr lang="en-US" altLang="zh-TW"/>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ea typeface="新細明體" pitchFamily="18" charset="-120"/>
              </a:defRPr>
            </a:lvl1pPr>
          </a:lstStyle>
          <a:p>
            <a:endParaRPr lang="en-US" altLang="zh-TW"/>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ea typeface="新細明體" pitchFamily="18" charset="-120"/>
              </a:defRPr>
            </a:lvl1pPr>
          </a:lstStyle>
          <a:p>
            <a:fld id="{8D838C0F-DE9D-4CEB-B9D9-B12207F01B73}" type="slidenum">
              <a:rPr lang="en-US" altLang="zh-TW"/>
              <a:pPr/>
              <a:t>‹#›</a:t>
            </a:fld>
            <a:endParaRPr lang="en-US" altLang="zh-TW"/>
          </a:p>
        </p:txBody>
      </p:sp>
      <p:sp>
        <p:nvSpPr>
          <p:cNvPr id="1032" name="Oval 8"/>
          <p:cNvSpPr>
            <a:spLocks noChangeArrowheads="1"/>
          </p:cNvSpPr>
          <p:nvPr/>
        </p:nvSpPr>
        <p:spPr bwMode="auto">
          <a:xfrm>
            <a:off x="46672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33" name="Oval 9"/>
          <p:cNvSpPr>
            <a:spLocks noChangeArrowheads="1"/>
          </p:cNvSpPr>
          <p:nvPr/>
        </p:nvSpPr>
        <p:spPr bwMode="auto">
          <a:xfrm>
            <a:off x="6096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34" name="Oval 10"/>
          <p:cNvSpPr>
            <a:spLocks noChangeArrowheads="1"/>
          </p:cNvSpPr>
          <p:nvPr/>
        </p:nvSpPr>
        <p:spPr bwMode="auto">
          <a:xfrm>
            <a:off x="75565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35" name="Oval 11"/>
          <p:cNvSpPr>
            <a:spLocks noChangeArrowheads="1"/>
          </p:cNvSpPr>
          <p:nvPr/>
        </p:nvSpPr>
        <p:spPr bwMode="auto">
          <a:xfrm>
            <a:off x="89852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36" name="Oval 12"/>
          <p:cNvSpPr>
            <a:spLocks noChangeArrowheads="1"/>
          </p:cNvSpPr>
          <p:nvPr/>
        </p:nvSpPr>
        <p:spPr bwMode="auto">
          <a:xfrm>
            <a:off x="104298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37" name="Oval 13"/>
          <p:cNvSpPr>
            <a:spLocks noChangeArrowheads="1"/>
          </p:cNvSpPr>
          <p:nvPr/>
        </p:nvSpPr>
        <p:spPr bwMode="auto">
          <a:xfrm>
            <a:off x="118586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38" name="Oval 14"/>
          <p:cNvSpPr>
            <a:spLocks noChangeArrowheads="1"/>
          </p:cNvSpPr>
          <p:nvPr/>
        </p:nvSpPr>
        <p:spPr bwMode="auto">
          <a:xfrm>
            <a:off x="133191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39" name="Oval 15"/>
          <p:cNvSpPr>
            <a:spLocks noChangeArrowheads="1"/>
          </p:cNvSpPr>
          <p:nvPr/>
        </p:nvSpPr>
        <p:spPr bwMode="auto">
          <a:xfrm>
            <a:off x="147478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0" name="Oval 16"/>
          <p:cNvSpPr>
            <a:spLocks noChangeArrowheads="1"/>
          </p:cNvSpPr>
          <p:nvPr/>
        </p:nvSpPr>
        <p:spPr bwMode="auto">
          <a:xfrm>
            <a:off x="161766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1" name="Oval 17"/>
          <p:cNvSpPr>
            <a:spLocks noChangeArrowheads="1"/>
          </p:cNvSpPr>
          <p:nvPr/>
        </p:nvSpPr>
        <p:spPr bwMode="auto">
          <a:xfrm>
            <a:off x="17605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2" name="Oval 18"/>
          <p:cNvSpPr>
            <a:spLocks noChangeArrowheads="1"/>
          </p:cNvSpPr>
          <p:nvPr/>
        </p:nvSpPr>
        <p:spPr bwMode="auto">
          <a:xfrm>
            <a:off x="190658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3" name="Oval 19"/>
          <p:cNvSpPr>
            <a:spLocks noChangeArrowheads="1"/>
          </p:cNvSpPr>
          <p:nvPr/>
        </p:nvSpPr>
        <p:spPr bwMode="auto">
          <a:xfrm>
            <a:off x="204946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4" name="Oval 20"/>
          <p:cNvSpPr>
            <a:spLocks noChangeArrowheads="1"/>
          </p:cNvSpPr>
          <p:nvPr/>
        </p:nvSpPr>
        <p:spPr bwMode="auto">
          <a:xfrm>
            <a:off x="219392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5" name="Oval 21"/>
          <p:cNvSpPr>
            <a:spLocks noChangeArrowheads="1"/>
          </p:cNvSpPr>
          <p:nvPr/>
        </p:nvSpPr>
        <p:spPr bwMode="auto">
          <a:xfrm>
            <a:off x="23368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6" name="Oval 22"/>
          <p:cNvSpPr>
            <a:spLocks noChangeArrowheads="1"/>
          </p:cNvSpPr>
          <p:nvPr/>
        </p:nvSpPr>
        <p:spPr bwMode="auto">
          <a:xfrm>
            <a:off x="248285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7" name="Oval 23"/>
          <p:cNvSpPr>
            <a:spLocks noChangeArrowheads="1"/>
          </p:cNvSpPr>
          <p:nvPr/>
        </p:nvSpPr>
        <p:spPr bwMode="auto">
          <a:xfrm>
            <a:off x="262572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8" name="Oval 24"/>
          <p:cNvSpPr>
            <a:spLocks noChangeArrowheads="1"/>
          </p:cNvSpPr>
          <p:nvPr/>
        </p:nvSpPr>
        <p:spPr bwMode="auto">
          <a:xfrm>
            <a:off x="27717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49" name="Oval 25"/>
          <p:cNvSpPr>
            <a:spLocks noChangeArrowheads="1"/>
          </p:cNvSpPr>
          <p:nvPr/>
        </p:nvSpPr>
        <p:spPr bwMode="auto">
          <a:xfrm>
            <a:off x="291465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0" name="Oval 26"/>
          <p:cNvSpPr>
            <a:spLocks noChangeArrowheads="1"/>
          </p:cNvSpPr>
          <p:nvPr/>
        </p:nvSpPr>
        <p:spPr bwMode="auto">
          <a:xfrm>
            <a:off x="30607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1" name="Oval 27"/>
          <p:cNvSpPr>
            <a:spLocks noChangeArrowheads="1"/>
          </p:cNvSpPr>
          <p:nvPr/>
        </p:nvSpPr>
        <p:spPr bwMode="auto">
          <a:xfrm>
            <a:off x="32035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2" name="Oval 28"/>
          <p:cNvSpPr>
            <a:spLocks noChangeArrowheads="1"/>
          </p:cNvSpPr>
          <p:nvPr/>
        </p:nvSpPr>
        <p:spPr bwMode="auto">
          <a:xfrm>
            <a:off x="33480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3" name="Oval 29"/>
          <p:cNvSpPr>
            <a:spLocks noChangeArrowheads="1"/>
          </p:cNvSpPr>
          <p:nvPr/>
        </p:nvSpPr>
        <p:spPr bwMode="auto">
          <a:xfrm>
            <a:off x="349091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4" name="Oval 30"/>
          <p:cNvSpPr>
            <a:spLocks noChangeArrowheads="1"/>
          </p:cNvSpPr>
          <p:nvPr/>
        </p:nvSpPr>
        <p:spPr bwMode="auto">
          <a:xfrm>
            <a:off x="363696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5" name="Oval 31"/>
          <p:cNvSpPr>
            <a:spLocks noChangeArrowheads="1"/>
          </p:cNvSpPr>
          <p:nvPr/>
        </p:nvSpPr>
        <p:spPr bwMode="auto">
          <a:xfrm>
            <a:off x="37798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6" name="Oval 32"/>
          <p:cNvSpPr>
            <a:spLocks noChangeArrowheads="1"/>
          </p:cNvSpPr>
          <p:nvPr/>
        </p:nvSpPr>
        <p:spPr bwMode="auto">
          <a:xfrm>
            <a:off x="392271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7" name="Oval 33"/>
          <p:cNvSpPr>
            <a:spLocks noChangeArrowheads="1"/>
          </p:cNvSpPr>
          <p:nvPr/>
        </p:nvSpPr>
        <p:spPr bwMode="auto">
          <a:xfrm>
            <a:off x="406558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8" name="Oval 34"/>
          <p:cNvSpPr>
            <a:spLocks noChangeArrowheads="1"/>
          </p:cNvSpPr>
          <p:nvPr/>
        </p:nvSpPr>
        <p:spPr bwMode="auto">
          <a:xfrm>
            <a:off x="42116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59" name="Oval 35"/>
          <p:cNvSpPr>
            <a:spLocks noChangeArrowheads="1"/>
          </p:cNvSpPr>
          <p:nvPr/>
        </p:nvSpPr>
        <p:spPr bwMode="auto">
          <a:xfrm>
            <a:off x="435451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0" name="Oval 36"/>
          <p:cNvSpPr>
            <a:spLocks noChangeArrowheads="1"/>
          </p:cNvSpPr>
          <p:nvPr/>
        </p:nvSpPr>
        <p:spPr bwMode="auto">
          <a:xfrm>
            <a:off x="44989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1" name="Oval 37"/>
          <p:cNvSpPr>
            <a:spLocks noChangeArrowheads="1"/>
          </p:cNvSpPr>
          <p:nvPr/>
        </p:nvSpPr>
        <p:spPr bwMode="auto">
          <a:xfrm>
            <a:off x="464185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2" name="Oval 38"/>
          <p:cNvSpPr>
            <a:spLocks noChangeArrowheads="1"/>
          </p:cNvSpPr>
          <p:nvPr/>
        </p:nvSpPr>
        <p:spPr bwMode="auto">
          <a:xfrm>
            <a:off x="47879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3" name="Oval 39"/>
          <p:cNvSpPr>
            <a:spLocks noChangeArrowheads="1"/>
          </p:cNvSpPr>
          <p:nvPr/>
        </p:nvSpPr>
        <p:spPr bwMode="auto">
          <a:xfrm>
            <a:off x="49307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4" name="Oval 40"/>
          <p:cNvSpPr>
            <a:spLocks noChangeArrowheads="1"/>
          </p:cNvSpPr>
          <p:nvPr/>
        </p:nvSpPr>
        <p:spPr bwMode="auto">
          <a:xfrm>
            <a:off x="50752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5" name="Oval 41"/>
          <p:cNvSpPr>
            <a:spLocks noChangeArrowheads="1"/>
          </p:cNvSpPr>
          <p:nvPr/>
        </p:nvSpPr>
        <p:spPr bwMode="auto">
          <a:xfrm>
            <a:off x="521811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6" name="Oval 42"/>
          <p:cNvSpPr>
            <a:spLocks noChangeArrowheads="1"/>
          </p:cNvSpPr>
          <p:nvPr/>
        </p:nvSpPr>
        <p:spPr bwMode="auto">
          <a:xfrm>
            <a:off x="536416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7" name="Oval 43"/>
          <p:cNvSpPr>
            <a:spLocks noChangeArrowheads="1"/>
          </p:cNvSpPr>
          <p:nvPr/>
        </p:nvSpPr>
        <p:spPr bwMode="auto">
          <a:xfrm>
            <a:off x="55070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8" name="Oval 44"/>
          <p:cNvSpPr>
            <a:spLocks noChangeArrowheads="1"/>
          </p:cNvSpPr>
          <p:nvPr/>
        </p:nvSpPr>
        <p:spPr bwMode="auto">
          <a:xfrm>
            <a:off x="56515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69" name="Oval 45"/>
          <p:cNvSpPr>
            <a:spLocks noChangeArrowheads="1"/>
          </p:cNvSpPr>
          <p:nvPr/>
        </p:nvSpPr>
        <p:spPr bwMode="auto">
          <a:xfrm>
            <a:off x="57943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0" name="Oval 46"/>
          <p:cNvSpPr>
            <a:spLocks noChangeArrowheads="1"/>
          </p:cNvSpPr>
          <p:nvPr/>
        </p:nvSpPr>
        <p:spPr bwMode="auto">
          <a:xfrm>
            <a:off x="594042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1" name="Oval 47"/>
          <p:cNvSpPr>
            <a:spLocks noChangeArrowheads="1"/>
          </p:cNvSpPr>
          <p:nvPr/>
        </p:nvSpPr>
        <p:spPr bwMode="auto">
          <a:xfrm>
            <a:off x="60833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2" name="Oval 48"/>
          <p:cNvSpPr>
            <a:spLocks noChangeArrowheads="1"/>
          </p:cNvSpPr>
          <p:nvPr/>
        </p:nvSpPr>
        <p:spPr bwMode="auto">
          <a:xfrm>
            <a:off x="62261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3" name="Oval 49"/>
          <p:cNvSpPr>
            <a:spLocks noChangeArrowheads="1"/>
          </p:cNvSpPr>
          <p:nvPr/>
        </p:nvSpPr>
        <p:spPr bwMode="auto">
          <a:xfrm>
            <a:off x="636905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4" name="Oval 50"/>
          <p:cNvSpPr>
            <a:spLocks noChangeArrowheads="1"/>
          </p:cNvSpPr>
          <p:nvPr/>
        </p:nvSpPr>
        <p:spPr bwMode="auto">
          <a:xfrm>
            <a:off x="65151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5" name="Oval 51"/>
          <p:cNvSpPr>
            <a:spLocks noChangeArrowheads="1"/>
          </p:cNvSpPr>
          <p:nvPr/>
        </p:nvSpPr>
        <p:spPr bwMode="auto">
          <a:xfrm>
            <a:off x="66579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6" name="Oval 52"/>
          <p:cNvSpPr>
            <a:spLocks noChangeArrowheads="1"/>
          </p:cNvSpPr>
          <p:nvPr/>
        </p:nvSpPr>
        <p:spPr bwMode="auto">
          <a:xfrm>
            <a:off x="68024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7" name="Oval 53"/>
          <p:cNvSpPr>
            <a:spLocks noChangeArrowheads="1"/>
          </p:cNvSpPr>
          <p:nvPr/>
        </p:nvSpPr>
        <p:spPr bwMode="auto">
          <a:xfrm>
            <a:off x="694531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8" name="Oval 54"/>
          <p:cNvSpPr>
            <a:spLocks noChangeArrowheads="1"/>
          </p:cNvSpPr>
          <p:nvPr/>
        </p:nvSpPr>
        <p:spPr bwMode="auto">
          <a:xfrm>
            <a:off x="709136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79" name="Oval 55"/>
          <p:cNvSpPr>
            <a:spLocks noChangeArrowheads="1"/>
          </p:cNvSpPr>
          <p:nvPr/>
        </p:nvSpPr>
        <p:spPr bwMode="auto">
          <a:xfrm>
            <a:off x="723423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0" name="Oval 56"/>
          <p:cNvSpPr>
            <a:spLocks noChangeArrowheads="1"/>
          </p:cNvSpPr>
          <p:nvPr/>
        </p:nvSpPr>
        <p:spPr bwMode="auto">
          <a:xfrm>
            <a:off x="738028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1" name="Oval 57"/>
          <p:cNvSpPr>
            <a:spLocks noChangeArrowheads="1"/>
          </p:cNvSpPr>
          <p:nvPr/>
        </p:nvSpPr>
        <p:spPr bwMode="auto">
          <a:xfrm>
            <a:off x="752316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2" name="Oval 58"/>
          <p:cNvSpPr>
            <a:spLocks noChangeArrowheads="1"/>
          </p:cNvSpPr>
          <p:nvPr/>
        </p:nvSpPr>
        <p:spPr bwMode="auto">
          <a:xfrm>
            <a:off x="7669213"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3" name="Oval 59"/>
          <p:cNvSpPr>
            <a:spLocks noChangeArrowheads="1"/>
          </p:cNvSpPr>
          <p:nvPr/>
        </p:nvSpPr>
        <p:spPr bwMode="auto">
          <a:xfrm>
            <a:off x="7812088" y="1484313"/>
            <a:ext cx="71437"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4" name="Oval 60"/>
          <p:cNvSpPr>
            <a:spLocks noChangeArrowheads="1"/>
          </p:cNvSpPr>
          <p:nvPr/>
        </p:nvSpPr>
        <p:spPr bwMode="auto">
          <a:xfrm>
            <a:off x="795655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5" name="Oval 61"/>
          <p:cNvSpPr>
            <a:spLocks noChangeArrowheads="1"/>
          </p:cNvSpPr>
          <p:nvPr/>
        </p:nvSpPr>
        <p:spPr bwMode="auto">
          <a:xfrm>
            <a:off x="809942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6" name="Oval 62"/>
          <p:cNvSpPr>
            <a:spLocks noChangeArrowheads="1"/>
          </p:cNvSpPr>
          <p:nvPr/>
        </p:nvSpPr>
        <p:spPr bwMode="auto">
          <a:xfrm>
            <a:off x="824547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7" name="Oval 63"/>
          <p:cNvSpPr>
            <a:spLocks noChangeArrowheads="1"/>
          </p:cNvSpPr>
          <p:nvPr/>
        </p:nvSpPr>
        <p:spPr bwMode="auto">
          <a:xfrm>
            <a:off x="838835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8" name="Oval 64"/>
          <p:cNvSpPr>
            <a:spLocks noChangeArrowheads="1"/>
          </p:cNvSpPr>
          <p:nvPr/>
        </p:nvSpPr>
        <p:spPr bwMode="auto">
          <a:xfrm>
            <a:off x="8531225"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
        <p:nvSpPr>
          <p:cNvPr id="1089" name="Oval 65"/>
          <p:cNvSpPr>
            <a:spLocks noChangeArrowheads="1"/>
          </p:cNvSpPr>
          <p:nvPr/>
        </p:nvSpPr>
        <p:spPr bwMode="auto">
          <a:xfrm>
            <a:off x="8674100" y="1484313"/>
            <a:ext cx="71438" cy="71437"/>
          </a:xfrm>
          <a:prstGeom prst="ellipse">
            <a:avLst/>
          </a:prstGeom>
          <a:solidFill>
            <a:srgbClr val="CC3300"/>
          </a:solidFill>
          <a:ln w="9525">
            <a:solidFill>
              <a:srgbClr val="CC3300"/>
            </a:solidFill>
            <a:round/>
            <a:headEnd/>
            <a:tailEnd/>
          </a:ln>
          <a:effec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bg2"/>
          </a:solidFill>
          <a:latin typeface="+mj-lt"/>
          <a:ea typeface="+mj-ea"/>
          <a:cs typeface="+mj-cs"/>
        </a:defRPr>
      </a:lvl1pPr>
      <a:lvl2pPr algn="ctr" rtl="0" fontAlgn="base">
        <a:spcBef>
          <a:spcPct val="0"/>
        </a:spcBef>
        <a:spcAft>
          <a:spcPct val="0"/>
        </a:spcAft>
        <a:defRPr sz="4400">
          <a:solidFill>
            <a:schemeClr val="bg2"/>
          </a:solidFill>
          <a:latin typeface="Arial" charset="0"/>
        </a:defRPr>
      </a:lvl2pPr>
      <a:lvl3pPr algn="ctr" rtl="0" fontAlgn="base">
        <a:spcBef>
          <a:spcPct val="0"/>
        </a:spcBef>
        <a:spcAft>
          <a:spcPct val="0"/>
        </a:spcAft>
        <a:defRPr sz="4400">
          <a:solidFill>
            <a:schemeClr val="bg2"/>
          </a:solidFill>
          <a:latin typeface="Arial" charset="0"/>
        </a:defRPr>
      </a:lvl3pPr>
      <a:lvl4pPr algn="ctr" rtl="0" fontAlgn="base">
        <a:spcBef>
          <a:spcPct val="0"/>
        </a:spcBef>
        <a:spcAft>
          <a:spcPct val="0"/>
        </a:spcAft>
        <a:defRPr sz="4400">
          <a:solidFill>
            <a:schemeClr val="bg2"/>
          </a:solidFill>
          <a:latin typeface="Arial" charset="0"/>
        </a:defRPr>
      </a:lvl4pPr>
      <a:lvl5pPr algn="ctr" rtl="0" fontAlgn="base">
        <a:spcBef>
          <a:spcPct val="0"/>
        </a:spcBef>
        <a:spcAft>
          <a:spcPct val="0"/>
        </a:spcAft>
        <a:defRPr sz="4400">
          <a:solidFill>
            <a:schemeClr val="bg2"/>
          </a:solidFill>
          <a:latin typeface="Arial" charset="0"/>
        </a:defRPr>
      </a:lvl5pPr>
      <a:lvl6pPr marL="457200" algn="ctr" rtl="0" fontAlgn="base">
        <a:spcBef>
          <a:spcPct val="0"/>
        </a:spcBef>
        <a:spcAft>
          <a:spcPct val="0"/>
        </a:spcAft>
        <a:defRPr sz="4400">
          <a:solidFill>
            <a:schemeClr val="bg2"/>
          </a:solidFill>
          <a:latin typeface="Arial" charset="0"/>
        </a:defRPr>
      </a:lvl6pPr>
      <a:lvl7pPr marL="914400" algn="ctr" rtl="0" fontAlgn="base">
        <a:spcBef>
          <a:spcPct val="0"/>
        </a:spcBef>
        <a:spcAft>
          <a:spcPct val="0"/>
        </a:spcAft>
        <a:defRPr sz="4400">
          <a:solidFill>
            <a:schemeClr val="bg2"/>
          </a:solidFill>
          <a:latin typeface="Arial" charset="0"/>
        </a:defRPr>
      </a:lvl7pPr>
      <a:lvl8pPr marL="1371600" algn="ctr" rtl="0" fontAlgn="base">
        <a:spcBef>
          <a:spcPct val="0"/>
        </a:spcBef>
        <a:spcAft>
          <a:spcPct val="0"/>
        </a:spcAft>
        <a:defRPr sz="4400">
          <a:solidFill>
            <a:schemeClr val="bg2"/>
          </a:solidFill>
          <a:latin typeface="Arial" charset="0"/>
        </a:defRPr>
      </a:lvl8pPr>
      <a:lvl9pPr marL="1828800" algn="ctr" rtl="0" fontAlgn="base">
        <a:spcBef>
          <a:spcPct val="0"/>
        </a:spcBef>
        <a:spcAft>
          <a:spcPct val="0"/>
        </a:spcAft>
        <a:defRPr sz="4400">
          <a:solidFill>
            <a:schemeClr val="bg2"/>
          </a:solidFill>
          <a:latin typeface="Arial" charset="0"/>
        </a:defRPr>
      </a:lvl9pPr>
    </p:titleStyle>
    <p:bodyStyle>
      <a:lvl1pPr marL="342900" indent="-342900" algn="l" rtl="0" fontAlgn="base">
        <a:spcBef>
          <a:spcPct val="20000"/>
        </a:spcBef>
        <a:spcAft>
          <a:spcPct val="0"/>
        </a:spcAft>
        <a:buChar char="•"/>
        <a:defRPr sz="3200">
          <a:solidFill>
            <a:schemeClr val="bg2"/>
          </a:solidFill>
          <a:latin typeface="+mn-lt"/>
          <a:ea typeface="+mn-ea"/>
          <a:cs typeface="+mn-cs"/>
        </a:defRPr>
      </a:lvl1pPr>
      <a:lvl2pPr marL="742950" indent="-285750" algn="l" rtl="0" fontAlgn="base">
        <a:spcBef>
          <a:spcPct val="20000"/>
        </a:spcBef>
        <a:spcAft>
          <a:spcPct val="0"/>
        </a:spcAft>
        <a:buChar char="–"/>
        <a:defRPr sz="2800">
          <a:solidFill>
            <a:schemeClr val="bg2"/>
          </a:solidFill>
          <a:latin typeface="+mn-lt"/>
        </a:defRPr>
      </a:lvl2pPr>
      <a:lvl3pPr marL="1143000" indent="-228600" algn="l" rtl="0" fontAlgn="base">
        <a:spcBef>
          <a:spcPct val="20000"/>
        </a:spcBef>
        <a:spcAft>
          <a:spcPct val="0"/>
        </a:spcAft>
        <a:buChar char="•"/>
        <a:defRPr sz="2400">
          <a:solidFill>
            <a:schemeClr val="bg2"/>
          </a:solidFill>
          <a:latin typeface="+mn-lt"/>
        </a:defRPr>
      </a:lvl3pPr>
      <a:lvl4pPr marL="1600200" indent="-228600" algn="l" rtl="0" fontAlgn="base">
        <a:spcBef>
          <a:spcPct val="20000"/>
        </a:spcBef>
        <a:spcAft>
          <a:spcPct val="0"/>
        </a:spcAft>
        <a:buChar char="–"/>
        <a:defRPr sz="2000">
          <a:solidFill>
            <a:schemeClr val="bg2"/>
          </a:solidFill>
          <a:latin typeface="+mn-lt"/>
        </a:defRPr>
      </a:lvl4pPr>
      <a:lvl5pPr marL="2057400" indent="-228600" algn="l" rtl="0" fontAlgn="base">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res.wmv" TargetMode="External"/><Relationship Id="rId1" Type="http://schemas.openxmlformats.org/officeDocument/2006/relationships/tags" Target="../tags/tag4.xml"/><Relationship Id="rId5" Type="http://schemas.openxmlformats.org/officeDocument/2006/relationships/image" Target="../media/image3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res-patching.wmv" TargetMode="External"/><Relationship Id="rId1" Type="http://schemas.openxmlformats.org/officeDocument/2006/relationships/tags" Target="../tags/tag5.xml"/><Relationship Id="rId5" Type="http://schemas.openxmlformats.org/officeDocument/2006/relationships/image" Target="../media/image4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1.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res-2-sharp-split.wmv" TargetMode="External"/><Relationship Id="rId1" Type="http://schemas.openxmlformats.org/officeDocument/2006/relationships/tags" Target="../tags/tag8.xml"/><Relationship Id="rId5" Type="http://schemas.openxmlformats.org/officeDocument/2006/relationships/image" Target="../media/image4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5.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slide" Target="slide17.xml"/><Relationship Id="rId4" Type="http://schemas.openxmlformats.org/officeDocument/2006/relationships/image" Target="../media/image46.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video" Target="cms-case3.1-tracking.wmv" TargetMode="External"/><Relationship Id="rId7" Type="http://schemas.openxmlformats.org/officeDocument/2006/relationships/image" Target="../media/image52.png"/><Relationship Id="rId2" Type="http://schemas.openxmlformats.org/officeDocument/2006/relationships/video" Target="cms-case3.1-opening.wmv" TargetMode="External"/><Relationship Id="rId1" Type="http://schemas.openxmlformats.org/officeDocument/2006/relationships/tags" Target="../tags/tag1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video" Target="cms-case3.1-closing.wmv" TargetMode="External"/><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hyperlink" Target="http://www.nasa.gov/" TargetMode="External"/><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video" Target="VRST2003_Final_WithMusic-transcode-qbr85.wmv" TargetMode="Externa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6.jpeg"/><Relationship Id="rId5" Type="http://schemas.openxmlformats.org/officeDocument/2006/relationships/image" Target="../media/image3.png"/><Relationship Id="rId10" Type="http://schemas.openxmlformats.org/officeDocument/2006/relationships/hyperlink" Target="http://graphics.csie.ntu.edu.tw/" TargetMode="External"/><Relationship Id="rId4" Type="http://schemas.openxmlformats.org/officeDocument/2006/relationships/notesSlide" Target="../notesSlides/notesSlide2.xml"/><Relationship Id="rId9" Type="http://schemas.openxmlformats.org/officeDocument/2006/relationships/hyperlink" Target="http://www.openqvi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3" Type="http://schemas.openxmlformats.org/officeDocument/2006/relationships/slideLayout" Target="../slideLayouts/slideLayout2.xml"/><Relationship Id="rId7" Type="http://schemas.openxmlformats.org/officeDocument/2006/relationships/image" Target="../media/image66.png"/><Relationship Id="rId12" Type="http://schemas.openxmlformats.org/officeDocument/2006/relationships/image" Target="../media/image70.png"/><Relationship Id="rId2" Type="http://schemas.openxmlformats.org/officeDocument/2006/relationships/video" Target="objects-union-face.wmv" TargetMode="External"/><Relationship Id="rId1" Type="http://schemas.openxmlformats.org/officeDocument/2006/relationships/tags" Target="../tags/tag11.xml"/><Relationship Id="rId6" Type="http://schemas.openxmlformats.org/officeDocument/2006/relationships/image" Target="../media/image65.png"/><Relationship Id="rId11" Type="http://schemas.openxmlformats.org/officeDocument/2006/relationships/image" Target="../media/image10.wmf"/><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notesSlide" Target="../notesSlides/notesSlide24.xml"/><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6.png"/><Relationship Id="rId2" Type="http://schemas.openxmlformats.org/officeDocument/2006/relationships/video" Target="m-res-cms-open.wmv" TargetMode="External"/><Relationship Id="rId1" Type="http://schemas.openxmlformats.org/officeDocument/2006/relationships/tags" Target="../tags/tag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79.png"/><Relationship Id="rId3" Type="http://schemas.openxmlformats.org/officeDocument/2006/relationships/notesSlide" Target="../notesSlides/notesSlide27.xml"/><Relationship Id="rId7" Type="http://schemas.openxmlformats.org/officeDocument/2006/relationships/image" Target="../media/image49.png"/><Relationship Id="rId12"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8.png"/><Relationship Id="rId11" Type="http://schemas.openxmlformats.org/officeDocument/2006/relationships/image" Target="../media/image78.png"/><Relationship Id="rId5" Type="http://schemas.openxmlformats.org/officeDocument/2006/relationships/image" Target="../media/image47.png"/><Relationship Id="rId15" Type="http://schemas.openxmlformats.org/officeDocument/2006/relationships/image" Target="../media/image81.png"/><Relationship Id="rId10" Type="http://schemas.openxmlformats.org/officeDocument/2006/relationships/image" Target="../media/image77.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video" Target="internal1.wmv" TargetMode="Externa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video" Target="Tetrahedral-InterDep-small.wmv" TargetMode="External"/><Relationship Id="rId1" Type="http://schemas.openxmlformats.org/officeDocument/2006/relationships/video" Target="demo-tface-small.wmv" TargetMode="Externa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notesSlide" Target="../notesSlides/notesSlide3.xml"/><Relationship Id="rId10" Type="http://schemas.openxmlformats.org/officeDocument/2006/relationships/image" Target="../media/image11.png"/><Relationship Id="rId4" Type="http://schemas.openxmlformats.org/officeDocument/2006/relationships/slideLayout" Target="../slideLayouts/slideLayout13.xml"/><Relationship Id="rId9" Type="http://schemas.openxmlformats.org/officeDocument/2006/relationships/image" Target="../media/image10.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oleObject" Target="../embeddings/oleObject3.bin"/><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image" Target="../media/image88.png"/><Relationship Id="rId5" Type="http://schemas.openxmlformats.org/officeDocument/2006/relationships/oleObject" Target="../embeddings/oleObject2.bin"/><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andisk-InterDep.wmv" TargetMode="External"/><Relationship Id="rId1" Type="http://schemas.openxmlformats.org/officeDocument/2006/relationships/tags" Target="../tags/tag15.xml"/><Relationship Id="rId5" Type="http://schemas.openxmlformats.org/officeDocument/2006/relationships/image" Target="../media/image89.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ew-topology.wmv" TargetMode="External"/><Relationship Id="rId1" Type="http://schemas.openxmlformats.org/officeDocument/2006/relationships/tags" Target="../tags/tag16.xml"/><Relationship Id="rId5" Type="http://schemas.openxmlformats.org/officeDocument/2006/relationships/image" Target="../media/image90.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TopoComp.wmv" TargetMode="External"/><Relationship Id="rId1" Type="http://schemas.openxmlformats.org/officeDocument/2006/relationships/tags" Target="../tags/tag17.xml"/><Relationship Id="rId5" Type="http://schemas.openxmlformats.org/officeDocument/2006/relationships/image" Target="../media/image91.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ew-tface.wmv" TargetMode="External"/><Relationship Id="rId1" Type="http://schemas.openxmlformats.org/officeDocument/2006/relationships/tags" Target="../tags/tag18.xml"/><Relationship Id="rId5" Type="http://schemas.openxmlformats.org/officeDocument/2006/relationships/image" Target="../media/image92.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3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7.xml"/><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internal2.wmv" TargetMode="External"/><Relationship Id="rId1" Type="http://schemas.openxmlformats.org/officeDocument/2006/relationships/video" Target="internal1.wmv" TargetMode="External"/><Relationship Id="rId6" Type="http://schemas.openxmlformats.org/officeDocument/2006/relationships/image" Target="../media/image37.pn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8.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524000"/>
            <a:ext cx="8382000" cy="1782763"/>
          </a:xfrm>
        </p:spPr>
        <p:txBody>
          <a:bodyPr/>
          <a:lstStyle/>
          <a:p>
            <a:r>
              <a:rPr lang="en-US" altLang="zh-TW" sz="4000">
                <a:latin typeface="Times New Roman" pitchFamily="18" charset="0"/>
                <a:ea typeface="新細明體" pitchFamily="18" charset="-120"/>
              </a:rPr>
              <a:t>Cubical Marching Squares: </a:t>
            </a:r>
            <a:br>
              <a:rPr lang="en-US" altLang="zh-TW" sz="4000">
                <a:latin typeface="Times New Roman" pitchFamily="18" charset="0"/>
                <a:ea typeface="新細明體" pitchFamily="18" charset="-120"/>
              </a:rPr>
            </a:br>
            <a:r>
              <a:rPr lang="en-US" altLang="zh-TW" sz="4000">
                <a:latin typeface="Times New Roman" pitchFamily="18" charset="0"/>
                <a:ea typeface="新細明體" pitchFamily="18" charset="-120"/>
              </a:rPr>
              <a:t>Adaptive Feature Preserving</a:t>
            </a:r>
            <a:br>
              <a:rPr lang="en-US" altLang="zh-TW" sz="4000">
                <a:latin typeface="Times New Roman" pitchFamily="18" charset="0"/>
                <a:ea typeface="新細明體" pitchFamily="18" charset="-120"/>
              </a:rPr>
            </a:br>
            <a:r>
              <a:rPr lang="en-US" altLang="zh-TW" sz="4000">
                <a:latin typeface="Times New Roman" pitchFamily="18" charset="0"/>
                <a:ea typeface="新細明體" pitchFamily="18" charset="-120"/>
              </a:rPr>
              <a:t>Surface Extraction from Volume Data</a:t>
            </a:r>
          </a:p>
        </p:txBody>
      </p:sp>
      <p:sp>
        <p:nvSpPr>
          <p:cNvPr id="5123" name="Rectangle 3"/>
          <p:cNvSpPr>
            <a:spLocks noGrp="1" noChangeArrowheads="1"/>
          </p:cNvSpPr>
          <p:nvPr>
            <p:ph type="subTitle" idx="1"/>
          </p:nvPr>
        </p:nvSpPr>
        <p:spPr>
          <a:xfrm>
            <a:off x="468313" y="3886200"/>
            <a:ext cx="7456487" cy="2667000"/>
          </a:xfrm>
        </p:spPr>
        <p:txBody>
          <a:bodyPr/>
          <a:lstStyle/>
          <a:p>
            <a:r>
              <a:rPr lang="en-US" altLang="zh-TW" sz="2800">
                <a:ea typeface="新細明體" pitchFamily="18" charset="-120"/>
              </a:rPr>
              <a:t>Chien-Chang Ho, Fu-Che Wu, Bing-Yu Chen, Yung-Yu Chuang, Ming Ouhyoung</a:t>
            </a:r>
          </a:p>
          <a:p>
            <a:endParaRPr lang="en-US" altLang="zh-TW">
              <a:ea typeface="新細明體" pitchFamily="18" charset="-120"/>
            </a:endParaRPr>
          </a:p>
          <a:p>
            <a:r>
              <a:rPr lang="en-US" altLang="zh-TW">
                <a:ea typeface="新細明體" pitchFamily="18" charset="-120"/>
              </a:rPr>
              <a:t>National Taiwan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a:ea typeface="新細明體" pitchFamily="18" charset="-120"/>
              </a:rPr>
              <a:t>Adaptive resolution</a:t>
            </a:r>
          </a:p>
        </p:txBody>
      </p:sp>
      <p:pic>
        <p:nvPicPr>
          <p:cNvPr id="23555" name="m-res.wmv">
            <a:hlinkClick r:id="" action="ppaction://media"/>
          </p:cNvPr>
          <p:cNvPicPr>
            <a:picLocks noRot="1" noChangeAspect="1" noChangeArrowheads="1"/>
          </p:cNvPicPr>
          <p:nvPr>
            <p:ph idx="1"/>
            <a:videoFile r:link="rId2"/>
          </p:nvPr>
        </p:nvPicPr>
        <p:blipFill>
          <a:blip r:embed="rId5" cstate="print"/>
          <a:srcRect/>
          <a:stretch>
            <a:fillRect/>
          </a:stretch>
        </p:blipFill>
        <p:spPr>
          <a:xfrm>
            <a:off x="1554163" y="1600200"/>
            <a:ext cx="6034087" cy="4525963"/>
          </a:xfrm>
          <a:noFill/>
          <a:ln/>
        </p:spPr>
      </p:pic>
      <p:grpSp>
        <p:nvGrpSpPr>
          <p:cNvPr id="23556" name="Group 4"/>
          <p:cNvGrpSpPr>
            <a:grpSpLocks/>
          </p:cNvGrpSpPr>
          <p:nvPr/>
        </p:nvGrpSpPr>
        <p:grpSpPr bwMode="auto">
          <a:xfrm>
            <a:off x="7962900" y="381000"/>
            <a:ext cx="838200" cy="838200"/>
            <a:chOff x="2200" y="1570"/>
            <a:chExt cx="1496" cy="1496"/>
          </a:xfrm>
        </p:grpSpPr>
        <p:sp>
          <p:nvSpPr>
            <p:cNvPr id="23557" name="Oval 5"/>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23558" name="Oval 6"/>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23559" name="Oval 7"/>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23560" name="Oval 8"/>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23561" name="Oval 9"/>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sp>
        <p:nvSpPr>
          <p:cNvPr id="23562" name="Rectangle 10"/>
          <p:cNvSpPr>
            <a:spLocks noChangeArrowheads="1"/>
          </p:cNvSpPr>
          <p:nvPr/>
        </p:nvSpPr>
        <p:spPr bwMode="gray">
          <a:xfrm>
            <a:off x="7924800" y="552450"/>
            <a:ext cx="914400"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Adaptive Resolution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 fill="hold"/>
                                        <p:tgtEl>
                                          <p:spTgt spid="2355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55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555"/>
                                        </p:tgtEl>
                                      </p:cBhvr>
                                    </p:cmd>
                                  </p:childTnLst>
                                </p:cTn>
                              </p:par>
                            </p:childTnLst>
                          </p:cTn>
                        </p:par>
                      </p:childTnLst>
                    </p:cTn>
                  </p:par>
                </p:childTnLst>
              </p:cTn>
              <p:nextCondLst>
                <p:cond evt="onClick" delay="0">
                  <p:tgtEl>
                    <p:spTgt spid="23555"/>
                  </p:tgtEl>
                </p:cond>
              </p:nextCondLst>
            </p:seq>
            <p:video>
              <p:cMediaNode>
                <p:cTn id="12" fill="hold" display="0">
                  <p:stCondLst>
                    <p:cond delay="indefinite"/>
                  </p:stCondLst>
                  <p:endCondLst>
                    <p:cond evt="onNext" delay="0">
                      <p:tgtEl>
                        <p:sldTgt/>
                      </p:tgtEl>
                    </p:cond>
                    <p:cond evt="onPrev" delay="0">
                      <p:tgtEl>
                        <p:sldTgt/>
                      </p:tgtEl>
                    </p:cond>
                  </p:endCondLst>
                </p:cTn>
                <p:tgtEl>
                  <p:spTgt spid="2355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a:ea typeface="新細明體" pitchFamily="18" charset="-120"/>
              </a:rPr>
              <a:t>Crack patching</a:t>
            </a:r>
          </a:p>
        </p:txBody>
      </p:sp>
      <p:pic>
        <p:nvPicPr>
          <p:cNvPr id="25603" name="m-res-patching.wmv">
            <a:hlinkClick r:id="" action="ppaction://media"/>
          </p:cNvPr>
          <p:cNvPicPr>
            <a:picLocks noRot="1" noChangeAspect="1" noChangeArrowheads="1"/>
          </p:cNvPicPr>
          <p:nvPr>
            <p:ph idx="1"/>
            <a:videoFile r:link="rId2"/>
          </p:nvPr>
        </p:nvPicPr>
        <p:blipFill>
          <a:blip r:embed="rId5" cstate="print"/>
          <a:srcRect/>
          <a:stretch>
            <a:fillRect/>
          </a:stretch>
        </p:blipFill>
        <p:spPr>
          <a:xfrm>
            <a:off x="1554163" y="1600200"/>
            <a:ext cx="6034087" cy="4525963"/>
          </a:xfrm>
          <a:noFill/>
          <a:ln/>
        </p:spPr>
      </p:pic>
      <p:grpSp>
        <p:nvGrpSpPr>
          <p:cNvPr id="25604" name="Group 4"/>
          <p:cNvGrpSpPr>
            <a:grpSpLocks/>
          </p:cNvGrpSpPr>
          <p:nvPr/>
        </p:nvGrpSpPr>
        <p:grpSpPr bwMode="auto">
          <a:xfrm>
            <a:off x="7962900" y="381000"/>
            <a:ext cx="838200" cy="838200"/>
            <a:chOff x="2200" y="1570"/>
            <a:chExt cx="1496" cy="1496"/>
          </a:xfrm>
        </p:grpSpPr>
        <p:sp>
          <p:nvSpPr>
            <p:cNvPr id="25605" name="Oval 5"/>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25606" name="Oval 6"/>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25607" name="Oval 7"/>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25608" name="Oval 8"/>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25609" name="Oval 9"/>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sp>
        <p:nvSpPr>
          <p:cNvPr id="25610" name="Rectangle 10"/>
          <p:cNvSpPr>
            <a:spLocks noChangeArrowheads="1"/>
          </p:cNvSpPr>
          <p:nvPr/>
        </p:nvSpPr>
        <p:spPr bwMode="gray">
          <a:xfrm>
            <a:off x="7924800" y="552450"/>
            <a:ext cx="914400"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Adaptive Resolution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 fill="hold"/>
                                        <p:tgtEl>
                                          <p:spTgt spid="2560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60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5603"/>
                                        </p:tgtEl>
                                      </p:cBhvr>
                                    </p:cmd>
                                  </p:childTnLst>
                                </p:cTn>
                              </p:par>
                            </p:childTnLst>
                          </p:cTn>
                        </p:par>
                      </p:childTnLst>
                    </p:cTn>
                  </p:par>
                </p:childTnLst>
              </p:cTn>
              <p:nextCondLst>
                <p:cond evt="onClick" delay="0">
                  <p:tgtEl>
                    <p:spTgt spid="25603"/>
                  </p:tgtEl>
                </p:cond>
              </p:nextCondLst>
            </p:seq>
            <p:video>
              <p:cMediaNode>
                <p:cTn id="12" fill="hold" display="0">
                  <p:stCondLst>
                    <p:cond delay="indefinite"/>
                  </p:stCondLst>
                  <p:endCondLst>
                    <p:cond evt="onNext" delay="0">
                      <p:tgtEl>
                        <p:sldTgt/>
                      </p:tgtEl>
                    </p:cond>
                    <p:cond evt="onPrev" delay="0">
                      <p:tgtEl>
                        <p:sldTgt/>
                      </p:tgtEl>
                    </p:cond>
                  </p:endCondLst>
                </p:cTn>
                <p:tgtEl>
                  <p:spTgt spid="2560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TW">
                <a:ea typeface="新細明體" pitchFamily="18" charset="-120"/>
              </a:rPr>
              <a:t>Sharp feature</a:t>
            </a:r>
          </a:p>
        </p:txBody>
      </p:sp>
      <p:sp>
        <p:nvSpPr>
          <p:cNvPr id="27651" name="Rectangle 3"/>
          <p:cNvSpPr>
            <a:spLocks noGrp="1" noChangeArrowheads="1"/>
          </p:cNvSpPr>
          <p:nvPr>
            <p:ph type="body" idx="1"/>
          </p:nvPr>
        </p:nvSpPr>
        <p:spPr>
          <a:noFill/>
          <a:ln/>
        </p:spPr>
        <p:txBody>
          <a:bodyPr/>
          <a:lstStyle/>
          <a:p>
            <a:pPr lvl="1"/>
            <a:r>
              <a:rPr lang="en-US" altLang="zh-TW" sz="2400">
                <a:ea typeface="新細明體" pitchFamily="18" charset="-120"/>
              </a:rPr>
              <a:t>[KOBBELT L. P. et al, 2001]</a:t>
            </a:r>
          </a:p>
          <a:p>
            <a:pPr lvl="1"/>
            <a:r>
              <a:rPr lang="en-US" altLang="zh-TW" sz="2400">
                <a:ea typeface="新細明體" pitchFamily="18" charset="-120"/>
              </a:rPr>
              <a:t>[JU T. et al, 2002]</a:t>
            </a:r>
          </a:p>
          <a:p>
            <a:pPr lvl="1"/>
            <a:endParaRPr lang="en-US" altLang="zh-TW">
              <a:ea typeface="新細明體" pitchFamily="18" charset="-120"/>
            </a:endParaRPr>
          </a:p>
        </p:txBody>
      </p:sp>
      <p:grpSp>
        <p:nvGrpSpPr>
          <p:cNvPr id="27652" name="Group 4"/>
          <p:cNvGrpSpPr>
            <a:grpSpLocks/>
          </p:cNvGrpSpPr>
          <p:nvPr/>
        </p:nvGrpSpPr>
        <p:grpSpPr bwMode="auto">
          <a:xfrm>
            <a:off x="7945438" y="385763"/>
            <a:ext cx="838200" cy="838200"/>
            <a:chOff x="1728" y="1536"/>
            <a:chExt cx="528" cy="528"/>
          </a:xfrm>
        </p:grpSpPr>
        <p:grpSp>
          <p:nvGrpSpPr>
            <p:cNvPr id="27653" name="Group 5"/>
            <p:cNvGrpSpPr>
              <a:grpSpLocks/>
            </p:cNvGrpSpPr>
            <p:nvPr/>
          </p:nvGrpSpPr>
          <p:grpSpPr bwMode="auto">
            <a:xfrm>
              <a:off x="1728" y="1536"/>
              <a:ext cx="528" cy="528"/>
              <a:chOff x="2200" y="1570"/>
              <a:chExt cx="1496" cy="1496"/>
            </a:xfrm>
          </p:grpSpPr>
          <p:sp>
            <p:nvSpPr>
              <p:cNvPr id="27654" name="Oval 6"/>
              <p:cNvSpPr>
                <a:spLocks noChangeArrowheads="1"/>
              </p:cNvSpPr>
              <p:nvPr/>
            </p:nvSpPr>
            <p:spPr bwMode="gray">
              <a:xfrm>
                <a:off x="2200" y="1570"/>
                <a:ext cx="1496" cy="1496"/>
              </a:xfrm>
              <a:prstGeom prst="ellipse">
                <a:avLst/>
              </a:prstGeom>
              <a:gradFill rotWithShape="1">
                <a:gsLst>
                  <a:gs pos="0">
                    <a:srgbClr val="566A7A">
                      <a:gamma/>
                      <a:tint val="0"/>
                      <a:invGamma/>
                    </a:srgbClr>
                  </a:gs>
                  <a:gs pos="50000">
                    <a:srgbClr val="566A7A"/>
                  </a:gs>
                  <a:gs pos="100000">
                    <a:srgbClr val="566A7A">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27655" name="Oval 7"/>
              <p:cNvSpPr>
                <a:spLocks noChangeArrowheads="1"/>
              </p:cNvSpPr>
              <p:nvPr/>
            </p:nvSpPr>
            <p:spPr bwMode="gray">
              <a:xfrm>
                <a:off x="2200" y="1570"/>
                <a:ext cx="1496" cy="1496"/>
              </a:xfrm>
              <a:prstGeom prst="ellipse">
                <a:avLst/>
              </a:prstGeom>
              <a:gradFill rotWithShape="1">
                <a:gsLst>
                  <a:gs pos="0">
                    <a:srgbClr val="566A7A">
                      <a:gamma/>
                      <a:tint val="69804"/>
                      <a:invGamma/>
                    </a:srgbClr>
                  </a:gs>
                  <a:gs pos="100000">
                    <a:srgbClr val="566A7A"/>
                  </a:gs>
                </a:gsLst>
                <a:lin ang="2700000" scaled="1"/>
              </a:gradFill>
              <a:ln w="38100" algn="ctr">
                <a:noFill/>
                <a:round/>
                <a:headEnd/>
                <a:tailEnd/>
              </a:ln>
              <a:effectLst/>
            </p:spPr>
            <p:txBody>
              <a:bodyPr wrap="none" anchor="ctr">
                <a:spAutoFit/>
              </a:bodyPr>
              <a:lstStyle/>
              <a:p>
                <a:endParaRPr lang="zh-TW" altLang="en-US"/>
              </a:p>
            </p:txBody>
          </p:sp>
          <p:sp>
            <p:nvSpPr>
              <p:cNvPr id="27656" name="Oval 8"/>
              <p:cNvSpPr>
                <a:spLocks noChangeArrowheads="1"/>
              </p:cNvSpPr>
              <p:nvPr/>
            </p:nvSpPr>
            <p:spPr bwMode="gray">
              <a:xfrm>
                <a:off x="2298" y="1668"/>
                <a:ext cx="1300" cy="1300"/>
              </a:xfrm>
              <a:prstGeom prst="ellipse">
                <a:avLst/>
              </a:prstGeom>
              <a:gradFill rotWithShape="1">
                <a:gsLst>
                  <a:gs pos="0">
                    <a:srgbClr val="566A7A">
                      <a:gamma/>
                      <a:shade val="54118"/>
                      <a:invGamma/>
                    </a:srgbClr>
                  </a:gs>
                  <a:gs pos="50000">
                    <a:srgbClr val="566A7A"/>
                  </a:gs>
                  <a:gs pos="100000">
                    <a:srgbClr val="566A7A">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27657" name="Oval 9"/>
              <p:cNvSpPr>
                <a:spLocks noChangeArrowheads="1"/>
              </p:cNvSpPr>
              <p:nvPr/>
            </p:nvSpPr>
            <p:spPr bwMode="gray">
              <a:xfrm>
                <a:off x="2298" y="1668"/>
                <a:ext cx="1300" cy="1300"/>
              </a:xfrm>
              <a:prstGeom prst="ellipse">
                <a:avLst/>
              </a:prstGeom>
              <a:gradFill rotWithShape="1">
                <a:gsLst>
                  <a:gs pos="0">
                    <a:srgbClr val="566A7A"/>
                  </a:gs>
                  <a:gs pos="100000">
                    <a:srgbClr val="566A7A">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27658" name="Oval 10"/>
              <p:cNvSpPr>
                <a:spLocks noChangeArrowheads="1"/>
              </p:cNvSpPr>
              <p:nvPr/>
            </p:nvSpPr>
            <p:spPr bwMode="gray">
              <a:xfrm>
                <a:off x="2363" y="1733"/>
                <a:ext cx="1170" cy="1170"/>
              </a:xfrm>
              <a:prstGeom prst="ellipse">
                <a:avLst/>
              </a:prstGeom>
              <a:gradFill rotWithShape="1">
                <a:gsLst>
                  <a:gs pos="0">
                    <a:srgbClr val="566A7A">
                      <a:gamma/>
                      <a:shade val="46275"/>
                      <a:invGamma/>
                    </a:srgbClr>
                  </a:gs>
                  <a:gs pos="100000">
                    <a:srgbClr val="566A7A"/>
                  </a:gs>
                </a:gsLst>
                <a:lin ang="5400000" scaled="1"/>
              </a:gradFill>
              <a:ln w="38100" algn="ctr">
                <a:noFill/>
                <a:round/>
                <a:headEnd/>
                <a:tailEnd/>
              </a:ln>
              <a:effectLst/>
            </p:spPr>
            <p:txBody>
              <a:bodyPr anchor="ctr">
                <a:spAutoFit/>
              </a:bodyPr>
              <a:lstStyle/>
              <a:p>
                <a:endParaRPr lang="zh-TW" altLang="en-US"/>
              </a:p>
            </p:txBody>
          </p:sp>
        </p:grpSp>
        <p:sp>
          <p:nvSpPr>
            <p:cNvPr id="27659" name="Rectangle 11"/>
            <p:cNvSpPr>
              <a:spLocks noChangeArrowheads="1"/>
            </p:cNvSpPr>
            <p:nvPr/>
          </p:nvSpPr>
          <p:spPr bwMode="gray">
            <a:xfrm>
              <a:off x="1728" y="1662"/>
              <a:ext cx="525"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Sharp Features</a:t>
              </a:r>
            </a:p>
          </p:txBody>
        </p:sp>
      </p:grpSp>
      <p:pic>
        <p:nvPicPr>
          <p:cNvPr id="27660" name="Picture 12" descr="m-res-2"/>
          <p:cNvPicPr>
            <a:picLocks noChangeAspect="1" noChangeArrowheads="1"/>
          </p:cNvPicPr>
          <p:nvPr/>
        </p:nvPicPr>
        <p:blipFill>
          <a:blip r:embed="rId4" cstate="print"/>
          <a:srcRect/>
          <a:stretch>
            <a:fillRect/>
          </a:stretch>
        </p:blipFill>
        <p:spPr bwMode="auto">
          <a:xfrm>
            <a:off x="1522413" y="1676400"/>
            <a:ext cx="6097587" cy="4572000"/>
          </a:xfrm>
          <a:prstGeom prst="rect">
            <a:avLst/>
          </a:prstGeom>
          <a:noFill/>
        </p:spPr>
      </p:pic>
      <p:pic>
        <p:nvPicPr>
          <p:cNvPr id="27661" name="Picture 13" descr="m-res-2-sharp"/>
          <p:cNvPicPr>
            <a:picLocks noChangeAspect="1" noChangeArrowheads="1"/>
          </p:cNvPicPr>
          <p:nvPr/>
        </p:nvPicPr>
        <p:blipFill>
          <a:blip r:embed="rId5" cstate="print"/>
          <a:srcRect/>
          <a:stretch>
            <a:fillRect/>
          </a:stretch>
        </p:blipFill>
        <p:spPr bwMode="auto">
          <a:xfrm>
            <a:off x="2019300" y="2781300"/>
            <a:ext cx="4981575" cy="2989263"/>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66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a:ea typeface="新細明體" pitchFamily="18" charset="-120"/>
              </a:rPr>
              <a:t>Hermite data</a:t>
            </a:r>
          </a:p>
        </p:txBody>
      </p:sp>
      <p:pic>
        <p:nvPicPr>
          <p:cNvPr id="29699" name="Picture 3" descr="hermite-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00200" y="1981200"/>
            <a:ext cx="5732463" cy="4292600"/>
          </a:xfrm>
          <a:prstGeom prst="rect">
            <a:avLst/>
          </a:prstGeom>
          <a:noFill/>
        </p:spPr>
      </p:pic>
      <p:pic>
        <p:nvPicPr>
          <p:cNvPr id="29700" name="Picture 4" descr="hermite-2"/>
          <p:cNvPicPr>
            <a:picLocks noChangeAspect="1" noChangeArrowheads="1"/>
          </p:cNvPicPr>
          <p:nvPr/>
        </p:nvPicPr>
        <p:blipFill>
          <a:blip r:embed="rId5" cstate="print"/>
          <a:srcRect/>
          <a:stretch>
            <a:fillRect/>
          </a:stretch>
        </p:blipFill>
        <p:spPr bwMode="auto">
          <a:xfrm>
            <a:off x="2300288" y="2152650"/>
            <a:ext cx="4699000" cy="3748088"/>
          </a:xfrm>
          <a:prstGeom prst="rect">
            <a:avLst/>
          </a:prstGeom>
          <a:noFill/>
        </p:spPr>
      </p:pic>
      <p:pic>
        <p:nvPicPr>
          <p:cNvPr id="29701" name="Picture 5" descr="hermite-2"/>
          <p:cNvPicPr>
            <a:picLocks noChangeAspect="1" noChangeArrowheads="1"/>
          </p:cNvPicPr>
          <p:nvPr/>
        </p:nvPicPr>
        <p:blipFill>
          <a:blip r:embed="rId6" cstate="print"/>
          <a:srcRect/>
          <a:stretch>
            <a:fillRect/>
          </a:stretch>
        </p:blipFill>
        <p:spPr bwMode="auto">
          <a:xfrm>
            <a:off x="2290763" y="2174875"/>
            <a:ext cx="4645025" cy="3725863"/>
          </a:xfrm>
          <a:prstGeom prst="rect">
            <a:avLst/>
          </a:prstGeom>
          <a:noFill/>
        </p:spPr>
      </p:pic>
      <p:sp>
        <p:nvSpPr>
          <p:cNvPr id="29702" name="Rectangle 6"/>
          <p:cNvSpPr>
            <a:spLocks noGrp="1" noChangeArrowheads="1"/>
          </p:cNvSpPr>
          <p:nvPr>
            <p:ph type="body" idx="1"/>
          </p:nvPr>
        </p:nvSpPr>
        <p:spPr>
          <a:noFill/>
          <a:ln/>
        </p:spPr>
        <p:txBody>
          <a:bodyPr/>
          <a:lstStyle/>
          <a:p>
            <a:pPr lvl="1"/>
            <a:endParaRPr lang="en-US" altLang="zh-TW">
              <a:ea typeface="新細明體" pitchFamily="18" charset="-120"/>
            </a:endParaRPr>
          </a:p>
          <a:p>
            <a:pPr lvl="1"/>
            <a:endParaRPr lang="en-US" altLang="zh-TW">
              <a:ea typeface="新細明體" pitchFamily="18" charset="-120"/>
            </a:endParaRPr>
          </a:p>
        </p:txBody>
      </p:sp>
      <p:grpSp>
        <p:nvGrpSpPr>
          <p:cNvPr id="29703" name="Group 7"/>
          <p:cNvGrpSpPr>
            <a:grpSpLocks/>
          </p:cNvGrpSpPr>
          <p:nvPr/>
        </p:nvGrpSpPr>
        <p:grpSpPr bwMode="auto">
          <a:xfrm>
            <a:off x="7945438" y="385763"/>
            <a:ext cx="838200" cy="838200"/>
            <a:chOff x="1728" y="1536"/>
            <a:chExt cx="528" cy="528"/>
          </a:xfrm>
        </p:grpSpPr>
        <p:grpSp>
          <p:nvGrpSpPr>
            <p:cNvPr id="29704" name="Group 8"/>
            <p:cNvGrpSpPr>
              <a:grpSpLocks/>
            </p:cNvGrpSpPr>
            <p:nvPr/>
          </p:nvGrpSpPr>
          <p:grpSpPr bwMode="auto">
            <a:xfrm>
              <a:off x="1728" y="1536"/>
              <a:ext cx="528" cy="528"/>
              <a:chOff x="2200" y="1570"/>
              <a:chExt cx="1496" cy="1496"/>
            </a:xfrm>
          </p:grpSpPr>
          <p:sp>
            <p:nvSpPr>
              <p:cNvPr id="29705" name="Oval 9"/>
              <p:cNvSpPr>
                <a:spLocks noChangeArrowheads="1"/>
              </p:cNvSpPr>
              <p:nvPr/>
            </p:nvSpPr>
            <p:spPr bwMode="gray">
              <a:xfrm>
                <a:off x="2200" y="1570"/>
                <a:ext cx="1496" cy="1496"/>
              </a:xfrm>
              <a:prstGeom prst="ellipse">
                <a:avLst/>
              </a:prstGeom>
              <a:gradFill rotWithShape="1">
                <a:gsLst>
                  <a:gs pos="0">
                    <a:srgbClr val="566A7A">
                      <a:gamma/>
                      <a:tint val="0"/>
                      <a:invGamma/>
                    </a:srgbClr>
                  </a:gs>
                  <a:gs pos="50000">
                    <a:srgbClr val="566A7A"/>
                  </a:gs>
                  <a:gs pos="100000">
                    <a:srgbClr val="566A7A">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29706" name="Oval 10"/>
              <p:cNvSpPr>
                <a:spLocks noChangeArrowheads="1"/>
              </p:cNvSpPr>
              <p:nvPr/>
            </p:nvSpPr>
            <p:spPr bwMode="gray">
              <a:xfrm>
                <a:off x="2200" y="1570"/>
                <a:ext cx="1496" cy="1496"/>
              </a:xfrm>
              <a:prstGeom prst="ellipse">
                <a:avLst/>
              </a:prstGeom>
              <a:gradFill rotWithShape="1">
                <a:gsLst>
                  <a:gs pos="0">
                    <a:srgbClr val="566A7A">
                      <a:gamma/>
                      <a:tint val="69804"/>
                      <a:invGamma/>
                    </a:srgbClr>
                  </a:gs>
                  <a:gs pos="100000">
                    <a:srgbClr val="566A7A"/>
                  </a:gs>
                </a:gsLst>
                <a:lin ang="2700000" scaled="1"/>
              </a:gradFill>
              <a:ln w="38100" algn="ctr">
                <a:noFill/>
                <a:round/>
                <a:headEnd/>
                <a:tailEnd/>
              </a:ln>
              <a:effectLst/>
            </p:spPr>
            <p:txBody>
              <a:bodyPr wrap="none" anchor="ctr">
                <a:spAutoFit/>
              </a:bodyPr>
              <a:lstStyle/>
              <a:p>
                <a:endParaRPr lang="zh-TW" altLang="en-US"/>
              </a:p>
            </p:txBody>
          </p:sp>
          <p:sp>
            <p:nvSpPr>
              <p:cNvPr id="29707" name="Oval 11"/>
              <p:cNvSpPr>
                <a:spLocks noChangeArrowheads="1"/>
              </p:cNvSpPr>
              <p:nvPr/>
            </p:nvSpPr>
            <p:spPr bwMode="gray">
              <a:xfrm>
                <a:off x="2298" y="1668"/>
                <a:ext cx="1300" cy="1300"/>
              </a:xfrm>
              <a:prstGeom prst="ellipse">
                <a:avLst/>
              </a:prstGeom>
              <a:gradFill rotWithShape="1">
                <a:gsLst>
                  <a:gs pos="0">
                    <a:srgbClr val="566A7A">
                      <a:gamma/>
                      <a:shade val="54118"/>
                      <a:invGamma/>
                    </a:srgbClr>
                  </a:gs>
                  <a:gs pos="50000">
                    <a:srgbClr val="566A7A"/>
                  </a:gs>
                  <a:gs pos="100000">
                    <a:srgbClr val="566A7A">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29708" name="Oval 12"/>
              <p:cNvSpPr>
                <a:spLocks noChangeArrowheads="1"/>
              </p:cNvSpPr>
              <p:nvPr/>
            </p:nvSpPr>
            <p:spPr bwMode="gray">
              <a:xfrm>
                <a:off x="2298" y="1668"/>
                <a:ext cx="1300" cy="1300"/>
              </a:xfrm>
              <a:prstGeom prst="ellipse">
                <a:avLst/>
              </a:prstGeom>
              <a:gradFill rotWithShape="1">
                <a:gsLst>
                  <a:gs pos="0">
                    <a:srgbClr val="566A7A"/>
                  </a:gs>
                  <a:gs pos="100000">
                    <a:srgbClr val="566A7A">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29709" name="Oval 13"/>
              <p:cNvSpPr>
                <a:spLocks noChangeArrowheads="1"/>
              </p:cNvSpPr>
              <p:nvPr/>
            </p:nvSpPr>
            <p:spPr bwMode="gray">
              <a:xfrm>
                <a:off x="2363" y="1733"/>
                <a:ext cx="1170" cy="1170"/>
              </a:xfrm>
              <a:prstGeom prst="ellipse">
                <a:avLst/>
              </a:prstGeom>
              <a:gradFill rotWithShape="1">
                <a:gsLst>
                  <a:gs pos="0">
                    <a:srgbClr val="566A7A">
                      <a:gamma/>
                      <a:shade val="46275"/>
                      <a:invGamma/>
                    </a:srgbClr>
                  </a:gs>
                  <a:gs pos="100000">
                    <a:srgbClr val="566A7A"/>
                  </a:gs>
                </a:gsLst>
                <a:lin ang="5400000" scaled="1"/>
              </a:gradFill>
              <a:ln w="38100" algn="ctr">
                <a:noFill/>
                <a:round/>
                <a:headEnd/>
                <a:tailEnd/>
              </a:ln>
              <a:effectLst/>
            </p:spPr>
            <p:txBody>
              <a:bodyPr anchor="ctr">
                <a:spAutoFit/>
              </a:bodyPr>
              <a:lstStyle/>
              <a:p>
                <a:endParaRPr lang="zh-TW" altLang="en-US"/>
              </a:p>
            </p:txBody>
          </p:sp>
        </p:grpSp>
        <p:sp>
          <p:nvSpPr>
            <p:cNvPr id="29710" name="Rectangle 14"/>
            <p:cNvSpPr>
              <a:spLocks noChangeArrowheads="1"/>
            </p:cNvSpPr>
            <p:nvPr/>
          </p:nvSpPr>
          <p:spPr bwMode="gray">
            <a:xfrm>
              <a:off x="1728" y="1662"/>
              <a:ext cx="525"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Sharp Features</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70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TW">
                <a:ea typeface="新細明體" pitchFamily="18" charset="-120"/>
              </a:rPr>
              <a:t>Realtime</a:t>
            </a:r>
          </a:p>
        </p:txBody>
      </p:sp>
      <p:pic>
        <p:nvPicPr>
          <p:cNvPr id="31747" name="m-res-2-sharp-split.wmv">
            <a:hlinkClick r:id="" action="ppaction://media"/>
          </p:cNvPr>
          <p:cNvPicPr>
            <a:picLocks noRot="1" noChangeAspect="1" noChangeArrowheads="1"/>
          </p:cNvPicPr>
          <p:nvPr>
            <p:ph idx="1"/>
            <a:videoFile r:link="rId2"/>
          </p:nvPr>
        </p:nvPicPr>
        <p:blipFill>
          <a:blip r:embed="rId5" cstate="print"/>
          <a:srcRect/>
          <a:stretch>
            <a:fillRect/>
          </a:stretch>
        </p:blipFill>
        <p:spPr>
          <a:xfrm>
            <a:off x="1554163" y="1600200"/>
            <a:ext cx="6034087" cy="4525963"/>
          </a:xfrm>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174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174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TW">
                <a:ea typeface="新細明體" pitchFamily="18" charset="-120"/>
              </a:rPr>
              <a:t>Inter-cell dependency</a:t>
            </a:r>
          </a:p>
        </p:txBody>
      </p:sp>
      <p:sp>
        <p:nvSpPr>
          <p:cNvPr id="33795" name="Rectangle 3"/>
          <p:cNvSpPr>
            <a:spLocks noGrp="1" noChangeArrowheads="1"/>
          </p:cNvSpPr>
          <p:nvPr>
            <p:ph type="body" idx="1"/>
          </p:nvPr>
        </p:nvSpPr>
        <p:spPr/>
        <p:txBody>
          <a:bodyPr/>
          <a:lstStyle/>
          <a:p>
            <a:endParaRPr lang="zh-TW" altLang="zh-TW">
              <a:ea typeface="新細明體" pitchFamily="18" charset="-120"/>
            </a:endParaRPr>
          </a:p>
        </p:txBody>
      </p:sp>
      <p:pic>
        <p:nvPicPr>
          <p:cNvPr id="33796" name="Picture 4" descr="edgeflip1-6"/>
          <p:cNvPicPr>
            <a:picLocks noChangeAspect="1" noChangeArrowheads="1"/>
          </p:cNvPicPr>
          <p:nvPr/>
        </p:nvPicPr>
        <p:blipFill>
          <a:blip r:embed="rId4" cstate="print"/>
          <a:srcRect/>
          <a:stretch>
            <a:fillRect/>
          </a:stretch>
        </p:blipFill>
        <p:spPr bwMode="auto">
          <a:xfrm>
            <a:off x="1981200" y="2438400"/>
            <a:ext cx="5175250" cy="2743200"/>
          </a:xfrm>
          <a:prstGeom prst="rect">
            <a:avLst/>
          </a:prstGeom>
          <a:noFill/>
        </p:spPr>
      </p:pic>
      <p:pic>
        <p:nvPicPr>
          <p:cNvPr id="33797" name="Picture 5" descr="edgeflip2-6"/>
          <p:cNvPicPr>
            <a:picLocks noChangeAspect="1" noChangeArrowheads="1"/>
          </p:cNvPicPr>
          <p:nvPr/>
        </p:nvPicPr>
        <p:blipFill>
          <a:blip r:embed="rId5" cstate="print"/>
          <a:srcRect/>
          <a:stretch>
            <a:fillRect/>
          </a:stretch>
        </p:blipFill>
        <p:spPr bwMode="auto">
          <a:xfrm>
            <a:off x="1981200" y="2438400"/>
            <a:ext cx="5175250" cy="2743200"/>
          </a:xfrm>
          <a:prstGeom prst="rect">
            <a:avLst/>
          </a:prstGeom>
          <a:noFill/>
        </p:spPr>
      </p:pic>
      <p:pic>
        <p:nvPicPr>
          <p:cNvPr id="33798" name="Picture 6" descr="edgeflip3-6"/>
          <p:cNvPicPr>
            <a:picLocks noChangeAspect="1" noChangeArrowheads="1"/>
          </p:cNvPicPr>
          <p:nvPr/>
        </p:nvPicPr>
        <p:blipFill>
          <a:blip r:embed="rId6" cstate="print"/>
          <a:srcRect/>
          <a:stretch>
            <a:fillRect/>
          </a:stretch>
        </p:blipFill>
        <p:spPr bwMode="auto">
          <a:xfrm>
            <a:off x="1984375" y="2438400"/>
            <a:ext cx="5175250" cy="2743200"/>
          </a:xfrm>
          <a:prstGeom prst="rect">
            <a:avLst/>
          </a:prstGeom>
          <a:noFill/>
        </p:spPr>
      </p:pic>
      <p:pic>
        <p:nvPicPr>
          <p:cNvPr id="33799" name="Picture 7" descr="edgeflip4-6"/>
          <p:cNvPicPr>
            <a:picLocks noChangeAspect="1" noChangeArrowheads="1"/>
          </p:cNvPicPr>
          <p:nvPr/>
        </p:nvPicPr>
        <p:blipFill>
          <a:blip r:embed="rId7" cstate="print"/>
          <a:srcRect/>
          <a:stretch>
            <a:fillRect/>
          </a:stretch>
        </p:blipFill>
        <p:spPr bwMode="auto">
          <a:xfrm>
            <a:off x="1984375" y="2438400"/>
            <a:ext cx="5175250" cy="2713038"/>
          </a:xfrm>
          <a:prstGeom prst="rect">
            <a:avLst/>
          </a:prstGeom>
          <a:noFill/>
        </p:spPr>
      </p:pic>
      <p:pic>
        <p:nvPicPr>
          <p:cNvPr id="33800" name="Picture 8" descr="edgeflip5-6"/>
          <p:cNvPicPr>
            <a:picLocks noChangeAspect="1" noChangeArrowheads="1"/>
          </p:cNvPicPr>
          <p:nvPr/>
        </p:nvPicPr>
        <p:blipFill>
          <a:blip r:embed="rId8" cstate="print"/>
          <a:srcRect/>
          <a:stretch>
            <a:fillRect/>
          </a:stretch>
        </p:blipFill>
        <p:spPr bwMode="auto">
          <a:xfrm>
            <a:off x="1981200" y="2438400"/>
            <a:ext cx="5175250" cy="2743200"/>
          </a:xfrm>
          <a:prstGeom prst="rect">
            <a:avLst/>
          </a:prstGeom>
          <a:noFill/>
        </p:spPr>
      </p:pic>
      <p:pic>
        <p:nvPicPr>
          <p:cNvPr id="33801" name="Picture 9" descr="edgeflip6-6"/>
          <p:cNvPicPr>
            <a:picLocks noChangeAspect="1" noChangeArrowheads="1"/>
          </p:cNvPicPr>
          <p:nvPr/>
        </p:nvPicPr>
        <p:blipFill>
          <a:blip r:embed="rId9" cstate="print"/>
          <a:srcRect/>
          <a:stretch>
            <a:fillRect/>
          </a:stretch>
        </p:blipFill>
        <p:spPr bwMode="auto">
          <a:xfrm>
            <a:off x="1981200" y="2438400"/>
            <a:ext cx="5175250" cy="2743200"/>
          </a:xfrm>
          <a:prstGeom prst="rect">
            <a:avLst/>
          </a:prstGeom>
          <a:noFill/>
        </p:spPr>
      </p:pic>
      <p:sp>
        <p:nvSpPr>
          <p:cNvPr id="33802" name="AutoShape 10">
            <a:hlinkClick r:id="rId10" action="ppaction://hlinksldjump" highlightClick="1"/>
          </p:cNvPr>
          <p:cNvSpPr>
            <a:spLocks noChangeArrowheads="1"/>
          </p:cNvSpPr>
          <p:nvPr/>
        </p:nvSpPr>
        <p:spPr bwMode="auto">
          <a:xfrm>
            <a:off x="7820025" y="6296025"/>
            <a:ext cx="495300" cy="438150"/>
          </a:xfrm>
          <a:prstGeom prst="actionButtonReturn">
            <a:avLst/>
          </a:prstGeom>
          <a:solidFill>
            <a:schemeClr val="accent1"/>
          </a:solidFill>
          <a:ln w="9525">
            <a:noFill/>
            <a:miter lim="800000"/>
            <a:headEnd/>
            <a:tailEnd/>
          </a:ln>
          <a:effectLst/>
        </p:spPr>
        <p:txBody>
          <a:bodyPr wrap="none" anchor="ctr"/>
          <a:lstStyle/>
          <a:p>
            <a:endParaRPr lang="zh-TW" altLang="en-US"/>
          </a:p>
        </p:txBody>
      </p:sp>
      <p:grpSp>
        <p:nvGrpSpPr>
          <p:cNvPr id="33803" name="Group 11"/>
          <p:cNvGrpSpPr>
            <a:grpSpLocks/>
          </p:cNvGrpSpPr>
          <p:nvPr/>
        </p:nvGrpSpPr>
        <p:grpSpPr bwMode="auto">
          <a:xfrm>
            <a:off x="7924800" y="381000"/>
            <a:ext cx="838200" cy="838200"/>
            <a:chOff x="2200" y="1570"/>
            <a:chExt cx="1496" cy="1496"/>
          </a:xfrm>
        </p:grpSpPr>
        <p:sp>
          <p:nvSpPr>
            <p:cNvPr id="33804" name="Oval 12"/>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TW" altLang="en-US"/>
            </a:p>
          </p:txBody>
        </p:sp>
        <p:sp>
          <p:nvSpPr>
            <p:cNvPr id="33805" name="Oval 13"/>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zh-TW" altLang="en-US"/>
            </a:p>
          </p:txBody>
        </p:sp>
        <p:sp>
          <p:nvSpPr>
            <p:cNvPr id="33806" name="Oval 14"/>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TW" altLang="en-US"/>
            </a:p>
          </p:txBody>
        </p:sp>
        <p:sp>
          <p:nvSpPr>
            <p:cNvPr id="33807" name="Oval 15"/>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zh-TW" altLang="en-US"/>
            </a:p>
          </p:txBody>
        </p:sp>
        <p:sp>
          <p:nvSpPr>
            <p:cNvPr id="33808" name="Oval 16"/>
            <p:cNvSpPr>
              <a:spLocks noChangeArrowheads="1"/>
            </p:cNvSpPr>
            <p:nvPr/>
          </p:nvSpPr>
          <p:spPr bwMode="gray">
            <a:xfrm>
              <a:off x="2363" y="1733"/>
              <a:ext cx="1170" cy="1170"/>
            </a:xfrm>
            <a:prstGeom prst="ellipse">
              <a:avLst/>
            </a:prstGeom>
            <a:gradFill rotWithShape="1">
              <a:gsLst>
                <a:gs pos="0">
                  <a:srgbClr val="8BADC7">
                    <a:gamma/>
                    <a:shade val="46275"/>
                    <a:invGamma/>
                  </a:srgbClr>
                </a:gs>
                <a:gs pos="100000">
                  <a:srgbClr val="8BADC7"/>
                </a:gs>
              </a:gsLst>
              <a:lin ang="5400000" scaled="1"/>
            </a:gradFill>
            <a:ln w="38100" algn="ctr">
              <a:noFill/>
              <a:round/>
              <a:headEnd/>
              <a:tailEnd/>
            </a:ln>
            <a:effectLst/>
          </p:spPr>
          <p:txBody>
            <a:bodyPr anchor="ctr">
              <a:spAutoFit/>
            </a:bodyPr>
            <a:lstStyle/>
            <a:p>
              <a:endParaRPr lang="zh-TW" altLang="en-US"/>
            </a:p>
          </p:txBody>
        </p:sp>
      </p:grpSp>
      <p:sp>
        <p:nvSpPr>
          <p:cNvPr id="33809" name="Rectangle 17"/>
          <p:cNvSpPr>
            <a:spLocks noChangeArrowheads="1"/>
          </p:cNvSpPr>
          <p:nvPr/>
        </p:nvSpPr>
        <p:spPr bwMode="gray">
          <a:xfrm>
            <a:off x="7934325" y="666750"/>
            <a:ext cx="833438" cy="2444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Real-time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37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379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379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37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379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3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zh-TW" altLang="zh-TW">
              <a:ea typeface="新細明體" pitchFamily="18" charset="-120"/>
            </a:endParaRPr>
          </a:p>
        </p:txBody>
      </p:sp>
      <p:sp>
        <p:nvSpPr>
          <p:cNvPr id="35843" name="AutoShape 3"/>
          <p:cNvSpPr>
            <a:spLocks noChangeArrowheads="1"/>
          </p:cNvSpPr>
          <p:nvPr/>
        </p:nvSpPr>
        <p:spPr bwMode="gray">
          <a:xfrm>
            <a:off x="5715000" y="2514600"/>
            <a:ext cx="3124200" cy="2209800"/>
          </a:xfrm>
          <a:prstGeom prst="chevron">
            <a:avLst>
              <a:gd name="adj" fmla="val 23282"/>
            </a:avLst>
          </a:prstGeom>
          <a:gradFill rotWithShape="1">
            <a:gsLst>
              <a:gs pos="0">
                <a:srgbClr val="7A6A56"/>
              </a:gs>
              <a:gs pos="100000">
                <a:srgbClr val="7A6A56">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Results &amp;</a:t>
            </a:r>
          </a:p>
          <a:p>
            <a:pPr algn="r"/>
            <a:r>
              <a:rPr lang="en-US" altLang="zh-TW" sz="2800">
                <a:solidFill>
                  <a:schemeClr val="bg1"/>
                </a:solidFill>
                <a:ea typeface="新細明體" pitchFamily="18" charset="-120"/>
              </a:rPr>
              <a:t>Conclusions</a:t>
            </a:r>
          </a:p>
        </p:txBody>
      </p:sp>
      <p:sp>
        <p:nvSpPr>
          <p:cNvPr id="35844" name="AutoShape 4"/>
          <p:cNvSpPr>
            <a:spLocks noChangeArrowheads="1"/>
          </p:cNvSpPr>
          <p:nvPr/>
        </p:nvSpPr>
        <p:spPr bwMode="gray">
          <a:xfrm>
            <a:off x="2971800" y="2514600"/>
            <a:ext cx="3292475" cy="2209800"/>
          </a:xfrm>
          <a:prstGeom prst="chevron">
            <a:avLst>
              <a:gd name="adj" fmla="val 25902"/>
            </a:avLst>
          </a:prstGeom>
          <a:gradFill rotWithShape="1">
            <a:gsLst>
              <a:gs pos="0">
                <a:srgbClr val="566A7A"/>
              </a:gs>
              <a:gs pos="100000">
                <a:srgbClr val="566A7A">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Solutions</a:t>
            </a:r>
          </a:p>
        </p:txBody>
      </p:sp>
      <p:sp>
        <p:nvSpPr>
          <p:cNvPr id="35845" name="AutoShape 5"/>
          <p:cNvSpPr>
            <a:spLocks noChangeArrowheads="1"/>
          </p:cNvSpPr>
          <p:nvPr/>
        </p:nvSpPr>
        <p:spPr bwMode="gray">
          <a:xfrm>
            <a:off x="228600" y="2514600"/>
            <a:ext cx="3292475" cy="2209800"/>
          </a:xfrm>
          <a:prstGeom prst="chevron">
            <a:avLst>
              <a:gd name="adj" fmla="val 25902"/>
            </a:avLst>
          </a:prstGeom>
          <a:gradFill rotWithShape="1">
            <a:gsLst>
              <a:gs pos="0">
                <a:srgbClr val="383838"/>
              </a:gs>
              <a:gs pos="100000">
                <a:srgbClr val="383838">
                  <a:gamma/>
                  <a:shade val="46275"/>
                  <a:invGamma/>
                </a:srgbClr>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Previous work</a:t>
            </a:r>
          </a:p>
          <a:p>
            <a:pPr algn="r"/>
            <a:r>
              <a:rPr lang="en-US" altLang="zh-TW" sz="2800">
                <a:solidFill>
                  <a:schemeClr val="bg1"/>
                </a:solidFill>
                <a:ea typeface="新細明體" pitchFamily="18" charset="-120"/>
              </a:rPr>
              <a:t>&amp; Problems</a:t>
            </a:r>
          </a:p>
        </p:txBody>
      </p:sp>
      <p:sp>
        <p:nvSpPr>
          <p:cNvPr id="35846" name="AutoShape 6"/>
          <p:cNvSpPr>
            <a:spLocks noChangeArrowheads="1"/>
          </p:cNvSpPr>
          <p:nvPr/>
        </p:nvSpPr>
        <p:spPr bwMode="auto">
          <a:xfrm>
            <a:off x="5734050" y="2514600"/>
            <a:ext cx="3124200" cy="2209800"/>
          </a:xfrm>
          <a:prstGeom prst="chevron">
            <a:avLst>
              <a:gd name="adj" fmla="val 24931"/>
            </a:avLst>
          </a:prstGeom>
          <a:solidFill>
            <a:srgbClr val="FFFFFF">
              <a:alpha val="80000"/>
            </a:srgbClr>
          </a:solidFill>
          <a:ln w="9525">
            <a:noFill/>
            <a:miter lim="800000"/>
            <a:headEnd/>
            <a:tailEnd/>
          </a:ln>
          <a:effectLst/>
        </p:spPr>
        <p:txBody>
          <a:bodyPr wrap="none" anchor="ctr"/>
          <a:lstStyle/>
          <a:p>
            <a:endParaRPr lang="zh-TW" altLang="en-US"/>
          </a:p>
        </p:txBody>
      </p:sp>
      <p:sp>
        <p:nvSpPr>
          <p:cNvPr id="35847" name="AutoShape 7"/>
          <p:cNvSpPr>
            <a:spLocks noChangeArrowheads="1"/>
          </p:cNvSpPr>
          <p:nvPr/>
        </p:nvSpPr>
        <p:spPr bwMode="auto">
          <a:xfrm>
            <a:off x="228600" y="2514600"/>
            <a:ext cx="3276600" cy="2209800"/>
          </a:xfrm>
          <a:prstGeom prst="chevron">
            <a:avLst>
              <a:gd name="adj" fmla="val 25214"/>
            </a:avLst>
          </a:prstGeom>
          <a:solidFill>
            <a:srgbClr val="FFFFFF">
              <a:alpha val="80000"/>
            </a:srgbClr>
          </a:solidFill>
          <a:ln w="9525">
            <a:no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a:ea typeface="新細明體" pitchFamily="18" charset="-120"/>
              </a:rPr>
              <a:t>Cubical Marching Squares</a:t>
            </a:r>
          </a:p>
        </p:txBody>
      </p:sp>
      <p:sp>
        <p:nvSpPr>
          <p:cNvPr id="37891" name="Rectangle 3"/>
          <p:cNvSpPr>
            <a:spLocks noGrp="1" noChangeArrowheads="1"/>
          </p:cNvSpPr>
          <p:nvPr>
            <p:ph type="body" idx="1"/>
          </p:nvPr>
        </p:nvSpPr>
        <p:spPr/>
        <p:txBody>
          <a:bodyPr/>
          <a:lstStyle/>
          <a:p>
            <a:endParaRPr lang="zh-TW" altLang="zh-TW">
              <a:ea typeface="新細明體" pitchFamily="18" charset="-120"/>
            </a:endParaRPr>
          </a:p>
        </p:txBody>
      </p:sp>
      <p:pic>
        <p:nvPicPr>
          <p:cNvPr id="37892" name="cms-case3.1-opening.wmv">
            <a:hlinkClick r:id="" action="ppaction://media"/>
          </p:cNvPr>
          <p:cNvPicPr>
            <a:picLocks noRot="1" noChangeAspect="1" noChangeArrowheads="1"/>
          </p:cNvPicPr>
          <p:nvPr>
            <a:videoFile r:link="rId2"/>
          </p:nvPr>
        </p:nvPicPr>
        <p:blipFill>
          <a:blip r:embed="rId7" cstate="print"/>
          <a:srcRect/>
          <a:stretch>
            <a:fillRect/>
          </a:stretch>
        </p:blipFill>
        <p:spPr bwMode="auto">
          <a:xfrm>
            <a:off x="1665288" y="1676400"/>
            <a:ext cx="6858000" cy="4572000"/>
          </a:xfrm>
          <a:prstGeom prst="rect">
            <a:avLst/>
          </a:prstGeom>
          <a:noFill/>
          <a:ln w="9525">
            <a:noFill/>
            <a:miter lim="800000"/>
            <a:headEnd/>
            <a:tailEnd/>
          </a:ln>
        </p:spPr>
      </p:pic>
      <p:pic>
        <p:nvPicPr>
          <p:cNvPr id="37893" name="cms-case3.1-tracking.wmv">
            <a:hlinkClick r:id="" action="ppaction://media"/>
          </p:cNvPr>
          <p:cNvPicPr>
            <a:picLocks noRot="1" noChangeAspect="1" noChangeArrowheads="1"/>
          </p:cNvPicPr>
          <p:nvPr>
            <a:videoFile r:link="rId3"/>
          </p:nvPr>
        </p:nvPicPr>
        <p:blipFill>
          <a:blip r:embed="rId8" cstate="print"/>
          <a:srcRect/>
          <a:stretch>
            <a:fillRect/>
          </a:stretch>
        </p:blipFill>
        <p:spPr bwMode="auto">
          <a:xfrm>
            <a:off x="1665288" y="1676400"/>
            <a:ext cx="6858000" cy="4572000"/>
          </a:xfrm>
          <a:prstGeom prst="rect">
            <a:avLst/>
          </a:prstGeom>
          <a:noFill/>
        </p:spPr>
      </p:pic>
      <p:pic>
        <p:nvPicPr>
          <p:cNvPr id="37894" name="cms-case3.1-closing.wmv">
            <a:hlinkClick r:id="" action="ppaction://media"/>
          </p:cNvPr>
          <p:cNvPicPr>
            <a:picLocks noRot="1" noChangeAspect="1" noChangeArrowheads="1"/>
          </p:cNvPicPr>
          <p:nvPr>
            <a:videoFile r:link="rId4"/>
          </p:nvPr>
        </p:nvPicPr>
        <p:blipFill>
          <a:blip r:embed="rId9" cstate="print"/>
          <a:srcRect/>
          <a:stretch>
            <a:fillRect/>
          </a:stretch>
        </p:blipFill>
        <p:spPr bwMode="auto">
          <a:xfrm>
            <a:off x="1665288" y="1676400"/>
            <a:ext cx="6858000" cy="4572000"/>
          </a:xfrm>
          <a:prstGeom prst="rect">
            <a:avLst/>
          </a:prstGeom>
          <a:noFill/>
        </p:spPr>
      </p:pic>
      <p:grpSp>
        <p:nvGrpSpPr>
          <p:cNvPr id="37895" name="Group 7"/>
          <p:cNvGrpSpPr>
            <a:grpSpLocks/>
          </p:cNvGrpSpPr>
          <p:nvPr/>
        </p:nvGrpSpPr>
        <p:grpSpPr bwMode="auto">
          <a:xfrm>
            <a:off x="7962900" y="381000"/>
            <a:ext cx="838200" cy="838200"/>
            <a:chOff x="2200" y="1570"/>
            <a:chExt cx="1496" cy="1496"/>
          </a:xfrm>
        </p:grpSpPr>
        <p:sp>
          <p:nvSpPr>
            <p:cNvPr id="37896" name="Oval 8"/>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37897" name="Oval 9"/>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37898" name="Oval 10"/>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37899" name="Oval 11"/>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37900" name="Oval 12"/>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sp>
        <p:nvSpPr>
          <p:cNvPr id="37901" name="Rectangle 13"/>
          <p:cNvSpPr>
            <a:spLocks noChangeArrowheads="1"/>
          </p:cNvSpPr>
          <p:nvPr/>
        </p:nvSpPr>
        <p:spPr bwMode="gray">
          <a:xfrm>
            <a:off x="7924800" y="552450"/>
            <a:ext cx="914400"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Adaptive Resolution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8" fill="hold"/>
                                        <p:tgtEl>
                                          <p:spTgt spid="37892"/>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7892"/>
                                        </p:tgtEl>
                                        <p:attrNameLst>
                                          <p:attrName>style.visibility</p:attrName>
                                        </p:attrNameLst>
                                      </p:cBhvr>
                                      <p:to>
                                        <p:strVal val="hidden"/>
                                      </p:to>
                                    </p:set>
                                    <p:cmd type="call" cmd="stop">
                                      <p:cBhvr>
                                        <p:cTn id="11" dur="1">
                                          <p:stCondLst>
                                            <p:cond delay="0"/>
                                          </p:stCondLst>
                                        </p:cTn>
                                        <p:tgtEl>
                                          <p:spTgt spid="37892"/>
                                        </p:tgtEl>
                                      </p:cBhvr>
                                    </p:cmd>
                                  </p:childTnLst>
                                </p:cTn>
                              </p:par>
                              <p:par>
                                <p:cTn id="12" presetID="1" presetClass="entr" presetSubtype="0" fill="hold" nodeType="withEffect">
                                  <p:stCondLst>
                                    <p:cond delay="0"/>
                                  </p:stCondLst>
                                  <p:childTnLst>
                                    <p:set>
                                      <p:cBhvr>
                                        <p:cTn id="13" dur="1" fill="hold">
                                          <p:stCondLst>
                                            <p:cond delay="0"/>
                                          </p:stCondLst>
                                        </p:cTn>
                                        <p:tgtEl>
                                          <p:spTgt spid="37893"/>
                                        </p:tgtEl>
                                        <p:attrNameLst>
                                          <p:attrName>style.visibility</p:attrName>
                                        </p:attrNameLst>
                                      </p:cBhvr>
                                      <p:to>
                                        <p:strVal val="visible"/>
                                      </p:to>
                                    </p:set>
                                  </p:childTnLst>
                                </p:cTn>
                              </p:par>
                            </p:childTnLst>
                          </p:cTn>
                        </p:par>
                        <p:par>
                          <p:cTn id="14" fill="hold">
                            <p:stCondLst>
                              <p:cond delay="0"/>
                            </p:stCondLst>
                            <p:childTnLst>
                              <p:par>
                                <p:cTn id="15" presetID="1" presetClass="mediacall" presetSubtype="0" fill="hold" nodeType="afterEffect">
                                  <p:stCondLst>
                                    <p:cond delay="0"/>
                                  </p:stCondLst>
                                  <p:childTnLst>
                                    <p:cmd type="call" cmd="playFrom(0.0)">
                                      <p:cBhvr>
                                        <p:cTn id="16" dur="5505" fill="hold"/>
                                        <p:tgtEl>
                                          <p:spTgt spid="37893"/>
                                        </p:tgtEl>
                                      </p:cBhvr>
                                    </p:cmd>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7893"/>
                                        </p:tgtEl>
                                        <p:attrNameLst>
                                          <p:attrName>style.visibility</p:attrName>
                                        </p:attrNameLst>
                                      </p:cBhvr>
                                      <p:to>
                                        <p:strVal val="hidden"/>
                                      </p:to>
                                    </p:set>
                                    <p:cmd type="call" cmd="stop">
                                      <p:cBhvr>
                                        <p:cTn id="21" dur="1">
                                          <p:stCondLst>
                                            <p:cond delay="0"/>
                                          </p:stCondLst>
                                        </p:cTn>
                                        <p:tgtEl>
                                          <p:spTgt spid="37893"/>
                                        </p:tgtEl>
                                      </p:cBhvr>
                                    </p:cmd>
                                  </p:childTnLst>
                                </p:cTn>
                              </p:par>
                              <p:par>
                                <p:cTn id="22" presetID="1" presetClass="entr" presetSubtype="0" fill="hold" nodeType="withEffect">
                                  <p:stCondLst>
                                    <p:cond delay="0"/>
                                  </p:stCondLst>
                                  <p:childTnLst>
                                    <p:set>
                                      <p:cBhvr>
                                        <p:cTn id="23" dur="1" fill="hold">
                                          <p:stCondLst>
                                            <p:cond delay="0"/>
                                          </p:stCondLst>
                                        </p:cTn>
                                        <p:tgtEl>
                                          <p:spTgt spid="37894"/>
                                        </p:tgtEl>
                                        <p:attrNameLst>
                                          <p:attrName>style.visibility</p:attrName>
                                        </p:attrNameLst>
                                      </p:cBhvr>
                                      <p:to>
                                        <p:strVal val="visible"/>
                                      </p:to>
                                    </p:set>
                                  </p:childTnLst>
                                </p:cTn>
                              </p:par>
                            </p:childTnLst>
                          </p:cTn>
                        </p:par>
                        <p:par>
                          <p:cTn id="24" fill="hold">
                            <p:stCondLst>
                              <p:cond delay="0"/>
                            </p:stCondLst>
                            <p:childTnLst>
                              <p:par>
                                <p:cTn id="25" presetID="1" presetClass="mediacall" presetSubtype="0" fill="hold" nodeType="afterEffect">
                                  <p:stCondLst>
                                    <p:cond delay="0"/>
                                  </p:stCondLst>
                                  <p:childTnLst>
                                    <p:cmd type="call" cmd="playFrom(0.0)">
                                      <p:cBhvr>
                                        <p:cTn id="26" dur="4937" fill="hold"/>
                                        <p:tgtEl>
                                          <p:spTgt spid="3789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37892"/>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7892"/>
                                        </p:tgtEl>
                                      </p:cBhvr>
                                    </p:cmd>
                                  </p:childTnLst>
                                </p:cTn>
                              </p:par>
                            </p:childTnLst>
                          </p:cTn>
                        </p:par>
                      </p:childTnLst>
                    </p:cTn>
                  </p:par>
                </p:childTnLst>
              </p:cTn>
              <p:nextCondLst>
                <p:cond evt="onClick" delay="0">
                  <p:tgtEl>
                    <p:spTgt spid="37892"/>
                  </p:tgtEl>
                </p:cond>
              </p:nextCondLst>
            </p:seq>
            <p:seq concurrent="1" nextAc="seek">
              <p:cTn id="32" restart="whenNotActive" fill="hold" evtFilter="cancelBubble" nodeType="interactiveSeq">
                <p:stCondLst>
                  <p:cond evt="onClick" delay="0">
                    <p:tgtEl>
                      <p:spTgt spid="37893"/>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37893"/>
                                        </p:tgtEl>
                                      </p:cBhvr>
                                    </p:cmd>
                                  </p:childTnLst>
                                </p:cTn>
                              </p:par>
                            </p:childTnLst>
                          </p:cTn>
                        </p:par>
                      </p:childTnLst>
                    </p:cTn>
                  </p:par>
                </p:childTnLst>
              </p:cTn>
              <p:nextCondLst>
                <p:cond evt="onClick" delay="0">
                  <p:tgtEl>
                    <p:spTgt spid="37893"/>
                  </p:tgtEl>
                </p:cond>
              </p:nextCondLst>
            </p:seq>
            <p:seq concurrent="1" nextAc="seek">
              <p:cTn id="37" restart="whenNotActive" fill="hold" evtFilter="cancelBubble" nodeType="interactiveSeq">
                <p:stCondLst>
                  <p:cond evt="onClick" delay="0">
                    <p:tgtEl>
                      <p:spTgt spid="37894"/>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37894"/>
                                        </p:tgtEl>
                                      </p:cBhvr>
                                    </p:cmd>
                                  </p:childTnLst>
                                </p:cTn>
                              </p:par>
                            </p:childTnLst>
                          </p:cTn>
                        </p:par>
                      </p:childTnLst>
                    </p:cTn>
                  </p:par>
                </p:childTnLst>
              </p:cTn>
              <p:nextCondLst>
                <p:cond evt="onClick" delay="0">
                  <p:tgtEl>
                    <p:spTgt spid="37894"/>
                  </p:tgtEl>
                </p:cond>
              </p:nextCondLst>
            </p:seq>
            <p:video>
              <p:cMediaNode>
                <p:cTn id="42" fill="hold" display="0">
                  <p:stCondLst>
                    <p:cond delay="indefinite"/>
                  </p:stCondLst>
                  <p:endCondLst>
                    <p:cond evt="onNext" delay="0">
                      <p:tgtEl>
                        <p:sldTgt/>
                      </p:tgtEl>
                    </p:cond>
                    <p:cond evt="onPrev" delay="0">
                      <p:tgtEl>
                        <p:sldTgt/>
                      </p:tgtEl>
                    </p:cond>
                  </p:endCondLst>
                </p:cTn>
                <p:tgtEl>
                  <p:spTgt spid="37892"/>
                </p:tgtEl>
              </p:cMediaNode>
            </p:video>
            <p:video>
              <p:cMediaNode>
                <p:cTn id="43" fill="hold" display="0">
                  <p:stCondLst>
                    <p:cond delay="indefinite"/>
                  </p:stCondLst>
                  <p:endCondLst>
                    <p:cond evt="onNext" delay="0">
                      <p:tgtEl>
                        <p:sldTgt/>
                      </p:tgtEl>
                    </p:cond>
                    <p:cond evt="onPrev" delay="0">
                      <p:tgtEl>
                        <p:sldTgt/>
                      </p:tgtEl>
                    </p:cond>
                  </p:endCondLst>
                </p:cTn>
                <p:tgtEl>
                  <p:spTgt spid="37893"/>
                </p:tgtEl>
              </p:cMediaNode>
            </p:video>
            <p:video>
              <p:cMediaNode>
                <p:cTn id="44" fill="hold" display="0">
                  <p:stCondLst>
                    <p:cond delay="indefinite"/>
                  </p:stCondLst>
                  <p:endCondLst>
                    <p:cond evt="onNext" delay="0">
                      <p:tgtEl>
                        <p:sldTgt/>
                      </p:tgtEl>
                    </p:cond>
                    <p:cond evt="onPrev" delay="0">
                      <p:tgtEl>
                        <p:sldTgt/>
                      </p:tgtEl>
                    </p:cond>
                  </p:endCondLst>
                </p:cTn>
                <p:tgtEl>
                  <p:spTgt spid="3789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TW" sz="4000">
                <a:ea typeface="新細明體" pitchFamily="18" charset="-120"/>
              </a:rPr>
              <a:t>CMS Algorithm</a:t>
            </a:r>
          </a:p>
        </p:txBody>
      </p:sp>
      <p:pic>
        <p:nvPicPr>
          <p:cNvPr id="39939" name="Picture 3" descr="Algo-cms"/>
          <p:cNvPicPr>
            <a:picLocks noChangeAspect="1" noChangeArrowheads="1"/>
          </p:cNvPicPr>
          <p:nvPr/>
        </p:nvPicPr>
        <p:blipFill>
          <a:blip r:embed="rId3" cstate="print"/>
          <a:srcRect t="17693"/>
          <a:stretch>
            <a:fillRect/>
          </a:stretch>
        </p:blipFill>
        <p:spPr bwMode="auto">
          <a:xfrm>
            <a:off x="685800" y="1484313"/>
            <a:ext cx="8335963" cy="35448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lgo-cms"/>
          <p:cNvPicPr>
            <a:picLocks noChangeAspect="1" noChangeArrowheads="1"/>
          </p:cNvPicPr>
          <p:nvPr/>
        </p:nvPicPr>
        <p:blipFill>
          <a:blip r:embed="rId3" cstate="print"/>
          <a:srcRect t="17693"/>
          <a:stretch>
            <a:fillRect/>
          </a:stretch>
        </p:blipFill>
        <p:spPr bwMode="auto">
          <a:xfrm>
            <a:off x="685800" y="1484313"/>
            <a:ext cx="8335963" cy="3544887"/>
          </a:xfrm>
          <a:prstGeom prst="rect">
            <a:avLst/>
          </a:prstGeom>
          <a:noFill/>
        </p:spPr>
      </p:pic>
      <p:sp>
        <p:nvSpPr>
          <p:cNvPr id="41987" name="Rectangle 3"/>
          <p:cNvSpPr>
            <a:spLocks noGrp="1" noChangeArrowheads="1"/>
          </p:cNvSpPr>
          <p:nvPr>
            <p:ph type="title"/>
          </p:nvPr>
        </p:nvSpPr>
        <p:spPr/>
        <p:txBody>
          <a:bodyPr/>
          <a:lstStyle/>
          <a:p>
            <a:r>
              <a:rPr lang="en-US" altLang="zh-TW" sz="4000">
                <a:ea typeface="新細明體" pitchFamily="18" charset="-120"/>
              </a:rPr>
              <a:t>CMS Algorithm</a:t>
            </a:r>
          </a:p>
        </p:txBody>
      </p:sp>
      <p:pic>
        <p:nvPicPr>
          <p:cNvPr id="41988" name="Picture 4" descr="distance-field"/>
          <p:cNvPicPr>
            <a:picLocks noChangeAspect="1" noChangeArrowheads="1"/>
          </p:cNvPicPr>
          <p:nvPr/>
        </p:nvPicPr>
        <p:blipFill>
          <a:blip r:embed="rId4" cstate="print"/>
          <a:srcRect/>
          <a:stretch>
            <a:fillRect/>
          </a:stretch>
        </p:blipFill>
        <p:spPr bwMode="auto">
          <a:xfrm>
            <a:off x="5272088" y="2120900"/>
            <a:ext cx="2641600" cy="2222500"/>
          </a:xfrm>
          <a:prstGeom prst="rect">
            <a:avLst/>
          </a:prstGeom>
          <a:noFill/>
        </p:spPr>
      </p:pic>
      <p:sp>
        <p:nvSpPr>
          <p:cNvPr id="41989" name="Rectangle 5"/>
          <p:cNvSpPr>
            <a:spLocks noChangeArrowheads="1"/>
          </p:cNvSpPr>
          <p:nvPr/>
        </p:nvSpPr>
        <p:spPr bwMode="auto">
          <a:xfrm>
            <a:off x="5334000" y="1495425"/>
            <a:ext cx="1514475" cy="333375"/>
          </a:xfrm>
          <a:prstGeom prst="rect">
            <a:avLst/>
          </a:prstGeom>
          <a:noFill/>
          <a:ln w="38100">
            <a:solidFill>
              <a:srgbClr val="FF0000"/>
            </a:solidFill>
            <a:miter lim="800000"/>
            <a:headEnd/>
            <a:tailEnd/>
          </a:ln>
          <a:effectLst/>
        </p:spPr>
        <p:txBody>
          <a:bodyPr wrap="none" anchor="ctr"/>
          <a:lstStyle/>
          <a:p>
            <a:endParaRPr lang="zh-TW" altLang="en-US"/>
          </a:p>
        </p:txBody>
      </p:sp>
      <p:pic>
        <p:nvPicPr>
          <p:cNvPr id="41990" name="Picture 6" descr="hermite3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37100" y="4384675"/>
            <a:ext cx="3721100" cy="23971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a:ea typeface="新細明體" pitchFamily="18" charset="-120"/>
              </a:rPr>
              <a:t>Overview</a:t>
            </a:r>
          </a:p>
        </p:txBody>
      </p:sp>
      <p:sp>
        <p:nvSpPr>
          <p:cNvPr id="7171" name="Rectangle 3"/>
          <p:cNvSpPr>
            <a:spLocks noGrp="1" noChangeArrowheads="1"/>
          </p:cNvSpPr>
          <p:nvPr>
            <p:ph type="body" sz="half" idx="1"/>
          </p:nvPr>
        </p:nvSpPr>
        <p:spPr>
          <a:xfrm>
            <a:off x="457200" y="1600200"/>
            <a:ext cx="8305800" cy="4525963"/>
          </a:xfrm>
        </p:spPr>
        <p:txBody>
          <a:bodyPr/>
          <a:lstStyle/>
          <a:p>
            <a:r>
              <a:rPr lang="en-US" altLang="zh-TW" sz="2800">
                <a:ea typeface="新細明體" pitchFamily="18" charset="-120"/>
              </a:rPr>
              <a:t>Marching Cubes: </a:t>
            </a:r>
          </a:p>
          <a:p>
            <a:pPr lvl="1"/>
            <a:r>
              <a:rPr lang="en-US" altLang="zh-TW" sz="2400">
                <a:ea typeface="新細明體" pitchFamily="18" charset="-120"/>
              </a:rPr>
              <a:t>Most cited paper in history of SIGGRAPH</a:t>
            </a:r>
          </a:p>
          <a:p>
            <a:pPr lvl="1"/>
            <a:r>
              <a:rPr lang="en-US" altLang="zh-TW" sz="1200">
                <a:ea typeface="新細明體" pitchFamily="18" charset="-120"/>
              </a:rPr>
              <a:t>http://www.siggraph.org/conferences/reports/s2004/articles/Visualizing_SIGGRAPH.html</a:t>
            </a:r>
          </a:p>
        </p:txBody>
      </p:sp>
      <p:pic>
        <p:nvPicPr>
          <p:cNvPr id="7172" name="Picture 4" descr="cite-marchingcubes"/>
          <p:cNvPicPr>
            <a:picLocks noChangeAspect="1" noChangeArrowheads="1"/>
          </p:cNvPicPr>
          <p:nvPr/>
        </p:nvPicPr>
        <p:blipFill>
          <a:blip r:embed="rId5" cstate="print"/>
          <a:srcRect/>
          <a:stretch>
            <a:fillRect/>
          </a:stretch>
        </p:blipFill>
        <p:spPr bwMode="auto">
          <a:xfrm>
            <a:off x="1219200" y="2895600"/>
            <a:ext cx="6858000" cy="882650"/>
          </a:xfrm>
          <a:prstGeom prst="rect">
            <a:avLst/>
          </a:prstGeom>
          <a:noFill/>
        </p:spPr>
      </p:pic>
      <p:pic>
        <p:nvPicPr>
          <p:cNvPr id="7173" name="VRST2003_Final_WithMusic-transcode-qbr85.wmv">
            <a:hlinkClick r:id="" action="ppaction://media"/>
          </p:cNvPr>
          <p:cNvPicPr>
            <a:picLocks noRot="1" noChangeAspect="1" noChangeArrowheads="1"/>
          </p:cNvPicPr>
          <p:nvPr>
            <p:ph sz="half" idx="2"/>
            <a:videoFile r:link="rId2"/>
          </p:nvPr>
        </p:nvPicPr>
        <p:blipFill>
          <a:blip r:embed="rId6" cstate="print"/>
          <a:srcRect/>
          <a:stretch>
            <a:fillRect/>
          </a:stretch>
        </p:blipFill>
        <p:spPr>
          <a:xfrm>
            <a:off x="5715000" y="4114800"/>
            <a:ext cx="3352800" cy="2286000"/>
          </a:xfrm>
          <a:ln/>
        </p:spPr>
      </p:pic>
      <p:pic>
        <p:nvPicPr>
          <p:cNvPr id="7174" name="Picture 6" descr="exampl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43200" y="4057650"/>
            <a:ext cx="3086100" cy="2343150"/>
          </a:xfrm>
          <a:prstGeom prst="rect">
            <a:avLst/>
          </a:prstGeom>
          <a:noFill/>
        </p:spPr>
      </p:pic>
      <p:sp>
        <p:nvSpPr>
          <p:cNvPr id="7175" name="Text Box 7"/>
          <p:cNvSpPr txBox="1">
            <a:spLocks noChangeArrowheads="1"/>
          </p:cNvSpPr>
          <p:nvPr/>
        </p:nvSpPr>
        <p:spPr bwMode="auto">
          <a:xfrm>
            <a:off x="457200" y="6400800"/>
            <a:ext cx="8534400" cy="304800"/>
          </a:xfrm>
          <a:prstGeom prst="rect">
            <a:avLst/>
          </a:prstGeom>
          <a:noFill/>
          <a:ln w="9525">
            <a:noFill/>
            <a:miter lim="800000"/>
            <a:headEnd/>
            <a:tailEnd/>
          </a:ln>
          <a:effectLst/>
        </p:spPr>
        <p:txBody>
          <a:bodyPr>
            <a:spAutoFit/>
          </a:bodyPr>
          <a:lstStyle/>
          <a:p>
            <a:pPr>
              <a:spcBef>
                <a:spcPct val="50000"/>
              </a:spcBef>
              <a:tabLst>
                <a:tab pos="2514600" algn="l"/>
                <a:tab pos="5546725" algn="l"/>
              </a:tabLst>
            </a:pPr>
            <a:r>
              <a:rPr lang="en-US" altLang="zh-TW" sz="1400">
                <a:ea typeface="新細明體" pitchFamily="18" charset="-120"/>
              </a:rPr>
              <a:t>from </a:t>
            </a:r>
            <a:r>
              <a:rPr lang="en-US" altLang="zh-TW" sz="1400">
                <a:ea typeface="新細明體" pitchFamily="18" charset="-120"/>
                <a:hlinkClick r:id="rId8"/>
              </a:rPr>
              <a:t>www.nasa.gov</a:t>
            </a:r>
            <a:r>
              <a:rPr lang="en-US" altLang="zh-TW" sz="1400">
                <a:ea typeface="新細明體" pitchFamily="18" charset="-120"/>
              </a:rPr>
              <a:t>	from </a:t>
            </a:r>
            <a:r>
              <a:rPr lang="en-US" altLang="zh-TW" sz="1400">
                <a:ea typeface="新細明體" pitchFamily="18" charset="-120"/>
                <a:hlinkClick r:id="rId9"/>
              </a:rPr>
              <a:t>www.openqvis.com</a:t>
            </a:r>
            <a:r>
              <a:rPr lang="en-US" altLang="zh-TW" sz="1400">
                <a:ea typeface="新細明體" pitchFamily="18" charset="-120"/>
              </a:rPr>
              <a:t>	from </a:t>
            </a:r>
            <a:r>
              <a:rPr lang="en-US" altLang="zh-TW" sz="1400">
                <a:ea typeface="新細明體" pitchFamily="18" charset="-120"/>
                <a:hlinkClick r:id="rId10"/>
              </a:rPr>
              <a:t>graphics.csie.ntu.edu.tw</a:t>
            </a:r>
            <a:endParaRPr lang="en-US" altLang="zh-TW" sz="1400">
              <a:ea typeface="新細明體" pitchFamily="18" charset="-120"/>
            </a:endParaRPr>
          </a:p>
        </p:txBody>
      </p:sp>
      <p:pic>
        <p:nvPicPr>
          <p:cNvPr id="7176" name="Picture 8" descr="122714main_image_feature_369_ys_4"/>
          <p:cNvPicPr>
            <a:picLocks noChangeAspect="1" noChangeArrowheads="1"/>
          </p:cNvPicPr>
          <p:nvPr/>
        </p:nvPicPr>
        <p:blipFill>
          <a:blip r:embed="rId11" cstate="print"/>
          <a:srcRect l="17796"/>
          <a:stretch>
            <a:fillRect/>
          </a:stretch>
        </p:blipFill>
        <p:spPr bwMode="auto">
          <a:xfrm>
            <a:off x="152400" y="4057650"/>
            <a:ext cx="2463800" cy="22479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228" fill="hold"/>
                                        <p:tgtEl>
                                          <p:spTgt spid="717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17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173"/>
                                        </p:tgtEl>
                                      </p:cBhvr>
                                    </p:cmd>
                                  </p:childTnLst>
                                </p:cTn>
                              </p:par>
                            </p:childTnLst>
                          </p:cTn>
                        </p:par>
                      </p:childTnLst>
                    </p:cTn>
                  </p:par>
                </p:childTnLst>
              </p:cTn>
              <p:nextCondLst>
                <p:cond evt="onClick" delay="0">
                  <p:tgtEl>
                    <p:spTgt spid="7173"/>
                  </p:tgtEl>
                </p:cond>
              </p:nextCondLst>
            </p:seq>
            <p:video>
              <p:cMediaNode vol="0">
                <p:cTn id="12" fill="hold" display="0">
                  <p:stCondLst>
                    <p:cond delay="indefinite"/>
                  </p:stCondLst>
                  <p:endCondLst>
                    <p:cond evt="onNext" delay="0">
                      <p:tgtEl>
                        <p:sldTgt/>
                      </p:tgtEl>
                    </p:cond>
                    <p:cond evt="onPrev" delay="0">
                      <p:tgtEl>
                        <p:sldTgt/>
                      </p:tgtEl>
                    </p:cond>
                  </p:endCondLst>
                </p:cTn>
                <p:tgtEl>
                  <p:spTgt spid="717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Algo-cms"/>
          <p:cNvPicPr>
            <a:picLocks noChangeAspect="1" noChangeArrowheads="1"/>
          </p:cNvPicPr>
          <p:nvPr/>
        </p:nvPicPr>
        <p:blipFill>
          <a:blip r:embed="rId3" cstate="print"/>
          <a:srcRect t="17693"/>
          <a:stretch>
            <a:fillRect/>
          </a:stretch>
        </p:blipFill>
        <p:spPr bwMode="auto">
          <a:xfrm>
            <a:off x="685800" y="1484313"/>
            <a:ext cx="8335963" cy="3544887"/>
          </a:xfrm>
          <a:prstGeom prst="rect">
            <a:avLst/>
          </a:prstGeom>
          <a:noFill/>
        </p:spPr>
      </p:pic>
      <p:sp>
        <p:nvSpPr>
          <p:cNvPr id="44035" name="Rectangle 3"/>
          <p:cNvSpPr>
            <a:spLocks noGrp="1" noChangeArrowheads="1"/>
          </p:cNvSpPr>
          <p:nvPr>
            <p:ph type="title"/>
          </p:nvPr>
        </p:nvSpPr>
        <p:spPr/>
        <p:txBody>
          <a:bodyPr/>
          <a:lstStyle/>
          <a:p>
            <a:r>
              <a:rPr lang="en-US" altLang="zh-TW" sz="4000">
                <a:ea typeface="新細明體" pitchFamily="18" charset="-120"/>
              </a:rPr>
              <a:t>CMS Algorithm</a:t>
            </a:r>
          </a:p>
        </p:txBody>
      </p:sp>
      <p:sp>
        <p:nvSpPr>
          <p:cNvPr id="44036" name="Rectangle 4"/>
          <p:cNvSpPr>
            <a:spLocks noChangeArrowheads="1"/>
          </p:cNvSpPr>
          <p:nvPr/>
        </p:nvSpPr>
        <p:spPr bwMode="auto">
          <a:xfrm>
            <a:off x="1466850" y="1800225"/>
            <a:ext cx="2343150" cy="333375"/>
          </a:xfrm>
          <a:prstGeom prst="rect">
            <a:avLst/>
          </a:prstGeom>
          <a:noFill/>
          <a:ln w="38100">
            <a:solidFill>
              <a:srgbClr val="FF0000"/>
            </a:solidFill>
            <a:miter lim="800000"/>
            <a:headEnd/>
            <a:tailEnd/>
          </a:ln>
          <a:effectLst/>
        </p:spPr>
        <p:txBody>
          <a:bodyPr wrap="none" anchor="ctr"/>
          <a:lstStyle/>
          <a:p>
            <a:endParaRPr lang="zh-TW" altLang="en-US"/>
          </a:p>
        </p:txBody>
      </p:sp>
      <p:pic>
        <p:nvPicPr>
          <p:cNvPr id="44037" name="Picture 5" descr="BaseCells"/>
          <p:cNvPicPr>
            <a:picLocks noChangeAspect="1" noChangeArrowheads="1"/>
          </p:cNvPicPr>
          <p:nvPr/>
        </p:nvPicPr>
        <p:blipFill>
          <a:blip r:embed="rId4" cstate="print"/>
          <a:srcRect l="1610" t="1080"/>
          <a:stretch>
            <a:fillRect/>
          </a:stretch>
        </p:blipFill>
        <p:spPr bwMode="auto">
          <a:xfrm>
            <a:off x="4170363" y="2143125"/>
            <a:ext cx="4757737" cy="43592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lgo-cms"/>
          <p:cNvPicPr>
            <a:picLocks noChangeAspect="1" noChangeArrowheads="1"/>
          </p:cNvPicPr>
          <p:nvPr/>
        </p:nvPicPr>
        <p:blipFill>
          <a:blip r:embed="rId3" cstate="print"/>
          <a:srcRect t="17693"/>
          <a:stretch>
            <a:fillRect/>
          </a:stretch>
        </p:blipFill>
        <p:spPr bwMode="auto">
          <a:xfrm>
            <a:off x="685800" y="1484313"/>
            <a:ext cx="8335963" cy="3544887"/>
          </a:xfrm>
          <a:prstGeom prst="rect">
            <a:avLst/>
          </a:prstGeom>
          <a:noFill/>
        </p:spPr>
      </p:pic>
      <p:sp>
        <p:nvSpPr>
          <p:cNvPr id="46083" name="Rectangle 3"/>
          <p:cNvSpPr>
            <a:spLocks noGrp="1" noChangeArrowheads="1"/>
          </p:cNvSpPr>
          <p:nvPr>
            <p:ph type="title"/>
          </p:nvPr>
        </p:nvSpPr>
        <p:spPr/>
        <p:txBody>
          <a:bodyPr/>
          <a:lstStyle/>
          <a:p>
            <a:r>
              <a:rPr lang="en-US" altLang="zh-TW" sz="4000">
                <a:ea typeface="新細明體" pitchFamily="18" charset="-120"/>
              </a:rPr>
              <a:t>CMS Algorithm</a:t>
            </a:r>
          </a:p>
        </p:txBody>
      </p:sp>
      <p:sp>
        <p:nvSpPr>
          <p:cNvPr id="46084" name="Rectangle 4"/>
          <p:cNvSpPr>
            <a:spLocks noChangeArrowheads="1"/>
          </p:cNvSpPr>
          <p:nvPr/>
        </p:nvSpPr>
        <p:spPr bwMode="auto">
          <a:xfrm>
            <a:off x="1476375" y="2143125"/>
            <a:ext cx="2847975" cy="828675"/>
          </a:xfrm>
          <a:prstGeom prst="rect">
            <a:avLst/>
          </a:prstGeom>
          <a:noFill/>
          <a:ln w="38100">
            <a:solidFill>
              <a:srgbClr val="FF0000"/>
            </a:solidFill>
            <a:miter lim="800000"/>
            <a:headEnd/>
            <a:tailEnd/>
          </a:ln>
          <a:effectLst/>
        </p:spPr>
        <p:txBody>
          <a:bodyPr wrap="none" anchor="ctr"/>
          <a:lstStyle/>
          <a:p>
            <a:endParaRPr lang="zh-TW" altLang="en-US"/>
          </a:p>
        </p:txBody>
      </p:sp>
      <p:pic>
        <p:nvPicPr>
          <p:cNvPr id="46085" name="Picture 5" descr="Subdivision"/>
          <p:cNvPicPr>
            <a:picLocks noChangeAspect="1" noChangeArrowheads="1"/>
          </p:cNvPicPr>
          <p:nvPr/>
        </p:nvPicPr>
        <p:blipFill>
          <a:blip r:embed="rId4" cstate="print"/>
          <a:srcRect l="1372"/>
          <a:stretch>
            <a:fillRect/>
          </a:stretch>
        </p:blipFill>
        <p:spPr bwMode="auto">
          <a:xfrm>
            <a:off x="4170363" y="2143125"/>
            <a:ext cx="4795837" cy="43338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lgo-cms"/>
          <p:cNvPicPr>
            <a:picLocks noChangeAspect="1" noChangeArrowheads="1"/>
          </p:cNvPicPr>
          <p:nvPr/>
        </p:nvPicPr>
        <p:blipFill>
          <a:blip r:embed="rId3" cstate="print"/>
          <a:srcRect t="17693"/>
          <a:stretch>
            <a:fillRect/>
          </a:stretch>
        </p:blipFill>
        <p:spPr bwMode="auto">
          <a:xfrm>
            <a:off x="685800" y="1484313"/>
            <a:ext cx="8335963" cy="3544887"/>
          </a:xfrm>
          <a:prstGeom prst="rect">
            <a:avLst/>
          </a:prstGeom>
          <a:noFill/>
        </p:spPr>
      </p:pic>
      <p:sp>
        <p:nvSpPr>
          <p:cNvPr id="48131" name="Rectangle 3"/>
          <p:cNvSpPr>
            <a:spLocks noGrp="1" noChangeArrowheads="1"/>
          </p:cNvSpPr>
          <p:nvPr>
            <p:ph type="title"/>
          </p:nvPr>
        </p:nvSpPr>
        <p:spPr/>
        <p:txBody>
          <a:bodyPr/>
          <a:lstStyle/>
          <a:p>
            <a:r>
              <a:rPr lang="en-US" altLang="zh-TW" sz="4000">
                <a:ea typeface="新細明體" pitchFamily="18" charset="-120"/>
              </a:rPr>
              <a:t>CMS Algorithm</a:t>
            </a:r>
          </a:p>
        </p:txBody>
      </p:sp>
      <p:sp>
        <p:nvSpPr>
          <p:cNvPr id="48132" name="Rectangle 4"/>
          <p:cNvSpPr>
            <a:spLocks noChangeArrowheads="1"/>
          </p:cNvSpPr>
          <p:nvPr/>
        </p:nvSpPr>
        <p:spPr bwMode="auto">
          <a:xfrm>
            <a:off x="1504950" y="2990850"/>
            <a:ext cx="2952750" cy="819150"/>
          </a:xfrm>
          <a:prstGeom prst="rect">
            <a:avLst/>
          </a:prstGeom>
          <a:noFill/>
          <a:ln w="38100">
            <a:solidFill>
              <a:srgbClr val="FF0000"/>
            </a:solidFill>
            <a:miter lim="800000"/>
            <a:headEnd/>
            <a:tailEnd/>
          </a:ln>
          <a:effectLst/>
        </p:spPr>
        <p:txBody>
          <a:bodyPr wrap="none" anchor="ctr"/>
          <a:lstStyle/>
          <a:p>
            <a:endParaRPr lang="zh-TW" altLang="en-US"/>
          </a:p>
        </p:txBody>
      </p:sp>
      <p:pic>
        <p:nvPicPr>
          <p:cNvPr id="48133" name="Picture 5" descr="class03faces-components1"/>
          <p:cNvPicPr>
            <a:picLocks noChangeAspect="1" noChangeArrowheads="1"/>
          </p:cNvPicPr>
          <p:nvPr/>
        </p:nvPicPr>
        <p:blipFill>
          <a:blip r:embed="rId4" cstate="print"/>
          <a:srcRect/>
          <a:stretch>
            <a:fillRect/>
          </a:stretch>
        </p:blipFill>
        <p:spPr bwMode="auto">
          <a:xfrm>
            <a:off x="4619625" y="2590800"/>
            <a:ext cx="4378325" cy="3321050"/>
          </a:xfrm>
          <a:prstGeom prst="rect">
            <a:avLst/>
          </a:prstGeom>
          <a:noFill/>
        </p:spPr>
      </p:pic>
      <p:sp>
        <p:nvSpPr>
          <p:cNvPr id="48134" name="AutoShape 6">
            <a:hlinkClick r:id="" action="ppaction://noaction" highlightClick="1"/>
          </p:cNvPr>
          <p:cNvSpPr>
            <a:spLocks noChangeArrowheads="1"/>
          </p:cNvSpPr>
          <p:nvPr/>
        </p:nvSpPr>
        <p:spPr bwMode="auto">
          <a:xfrm>
            <a:off x="7839075" y="6400800"/>
            <a:ext cx="438150" cy="438150"/>
          </a:xfrm>
          <a:prstGeom prst="actionButtonInformation">
            <a:avLst/>
          </a:prstGeom>
          <a:solidFill>
            <a:schemeClr val="accent1"/>
          </a:solidFill>
          <a:ln w="9525">
            <a:no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TW">
                <a:ea typeface="新細明體" pitchFamily="18" charset="-120"/>
              </a:rPr>
              <a:t>Analysis of face ambiguity</a:t>
            </a:r>
          </a:p>
        </p:txBody>
      </p:sp>
      <p:sp>
        <p:nvSpPr>
          <p:cNvPr id="50179" name="Rectangle 3"/>
          <p:cNvSpPr>
            <a:spLocks noGrp="1" noChangeArrowheads="1"/>
          </p:cNvSpPr>
          <p:nvPr>
            <p:ph type="body" sz="half" idx="1"/>
          </p:nvPr>
        </p:nvSpPr>
        <p:spPr>
          <a:xfrm>
            <a:off x="457200" y="1600200"/>
            <a:ext cx="4038600" cy="2286000"/>
          </a:xfrm>
        </p:spPr>
        <p:txBody>
          <a:bodyPr/>
          <a:lstStyle/>
          <a:p>
            <a:r>
              <a:rPr lang="en-US" altLang="zh-TW" sz="3600">
                <a:ea typeface="新細明體" pitchFamily="18" charset="-120"/>
              </a:rPr>
              <a:t>Separated</a:t>
            </a:r>
          </a:p>
        </p:txBody>
      </p:sp>
      <p:sp>
        <p:nvSpPr>
          <p:cNvPr id="50180" name="Rectangle 4"/>
          <p:cNvSpPr>
            <a:spLocks noGrp="1" noChangeArrowheads="1"/>
          </p:cNvSpPr>
          <p:nvPr>
            <p:ph type="body" sz="half" idx="2"/>
          </p:nvPr>
        </p:nvSpPr>
        <p:spPr>
          <a:xfrm>
            <a:off x="6324600" y="1665288"/>
            <a:ext cx="2438400" cy="2286000"/>
          </a:xfrm>
        </p:spPr>
        <p:txBody>
          <a:bodyPr/>
          <a:lstStyle/>
          <a:p>
            <a:r>
              <a:rPr lang="en-US" altLang="zh-TW" sz="3600">
                <a:ea typeface="新細明體" pitchFamily="18" charset="-120"/>
              </a:rPr>
              <a:t>Joined</a:t>
            </a:r>
          </a:p>
        </p:txBody>
      </p:sp>
      <p:grpSp>
        <p:nvGrpSpPr>
          <p:cNvPr id="50181" name="Group 5"/>
          <p:cNvGrpSpPr>
            <a:grpSpLocks/>
          </p:cNvGrpSpPr>
          <p:nvPr/>
        </p:nvGrpSpPr>
        <p:grpSpPr bwMode="auto">
          <a:xfrm>
            <a:off x="7924800" y="381000"/>
            <a:ext cx="839788" cy="839788"/>
            <a:chOff x="144" y="2495"/>
            <a:chExt cx="529" cy="529"/>
          </a:xfrm>
        </p:grpSpPr>
        <p:grpSp>
          <p:nvGrpSpPr>
            <p:cNvPr id="50182" name="Group 6"/>
            <p:cNvGrpSpPr>
              <a:grpSpLocks/>
            </p:cNvGrpSpPr>
            <p:nvPr/>
          </p:nvGrpSpPr>
          <p:grpSpPr bwMode="auto">
            <a:xfrm>
              <a:off x="144" y="2495"/>
              <a:ext cx="528" cy="529"/>
              <a:chOff x="2200" y="1570"/>
              <a:chExt cx="1496" cy="1496"/>
            </a:xfrm>
          </p:grpSpPr>
          <p:sp>
            <p:nvSpPr>
              <p:cNvPr id="50183" name="Oval 7"/>
              <p:cNvSpPr>
                <a:spLocks noChangeArrowheads="1"/>
              </p:cNvSpPr>
              <p:nvPr/>
            </p:nvSpPr>
            <p:spPr bwMode="gray">
              <a:xfrm>
                <a:off x="2200" y="1570"/>
                <a:ext cx="1496" cy="1496"/>
              </a:xfrm>
              <a:prstGeom prst="ellipse">
                <a:avLst/>
              </a:prstGeom>
              <a:gradFill rotWithShape="1">
                <a:gsLst>
                  <a:gs pos="0">
                    <a:srgbClr val="7A6A56">
                      <a:gamma/>
                      <a:tint val="0"/>
                      <a:invGamma/>
                    </a:srgbClr>
                  </a:gs>
                  <a:gs pos="50000">
                    <a:srgbClr val="7A6A56"/>
                  </a:gs>
                  <a:gs pos="100000">
                    <a:srgbClr val="7A6A56">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50184" name="Oval 8"/>
              <p:cNvSpPr>
                <a:spLocks noChangeArrowheads="1"/>
              </p:cNvSpPr>
              <p:nvPr/>
            </p:nvSpPr>
            <p:spPr bwMode="gray">
              <a:xfrm>
                <a:off x="2200" y="1570"/>
                <a:ext cx="1496" cy="1496"/>
              </a:xfrm>
              <a:prstGeom prst="ellipse">
                <a:avLst/>
              </a:prstGeom>
              <a:gradFill rotWithShape="1">
                <a:gsLst>
                  <a:gs pos="0">
                    <a:srgbClr val="7A6A56">
                      <a:gamma/>
                      <a:tint val="57255"/>
                      <a:invGamma/>
                    </a:srgbClr>
                  </a:gs>
                  <a:gs pos="100000">
                    <a:srgbClr val="7A6A56"/>
                  </a:gs>
                </a:gsLst>
                <a:lin ang="2700000" scaled="1"/>
              </a:gradFill>
              <a:ln w="38100" algn="ctr">
                <a:noFill/>
                <a:round/>
                <a:headEnd/>
                <a:tailEnd/>
              </a:ln>
              <a:effectLst/>
            </p:spPr>
            <p:txBody>
              <a:bodyPr wrap="none" anchor="ctr">
                <a:spAutoFit/>
              </a:bodyPr>
              <a:lstStyle/>
              <a:p>
                <a:endParaRPr lang="zh-TW" altLang="en-US"/>
              </a:p>
            </p:txBody>
          </p:sp>
          <p:sp>
            <p:nvSpPr>
              <p:cNvPr id="50185" name="Oval 9"/>
              <p:cNvSpPr>
                <a:spLocks noChangeArrowheads="1"/>
              </p:cNvSpPr>
              <p:nvPr/>
            </p:nvSpPr>
            <p:spPr bwMode="gray">
              <a:xfrm>
                <a:off x="2298" y="1668"/>
                <a:ext cx="1300" cy="1300"/>
              </a:xfrm>
              <a:prstGeom prst="ellipse">
                <a:avLst/>
              </a:prstGeom>
              <a:gradFill rotWithShape="1">
                <a:gsLst>
                  <a:gs pos="0">
                    <a:srgbClr val="7A6A56">
                      <a:gamma/>
                      <a:shade val="54118"/>
                      <a:invGamma/>
                    </a:srgbClr>
                  </a:gs>
                  <a:gs pos="50000">
                    <a:srgbClr val="7A6A56"/>
                  </a:gs>
                  <a:gs pos="100000">
                    <a:srgbClr val="7A6A56">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50186" name="Oval 10"/>
              <p:cNvSpPr>
                <a:spLocks noChangeArrowheads="1"/>
              </p:cNvSpPr>
              <p:nvPr/>
            </p:nvSpPr>
            <p:spPr bwMode="gray">
              <a:xfrm>
                <a:off x="2298" y="1668"/>
                <a:ext cx="1300" cy="1300"/>
              </a:xfrm>
              <a:prstGeom prst="ellipse">
                <a:avLst/>
              </a:prstGeom>
              <a:gradFill rotWithShape="1">
                <a:gsLst>
                  <a:gs pos="0">
                    <a:srgbClr val="7A6A56"/>
                  </a:gs>
                  <a:gs pos="100000">
                    <a:srgbClr val="7A6A56">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50187" name="Oval 11"/>
              <p:cNvSpPr>
                <a:spLocks noChangeArrowheads="1"/>
              </p:cNvSpPr>
              <p:nvPr/>
            </p:nvSpPr>
            <p:spPr bwMode="gray">
              <a:xfrm>
                <a:off x="2363" y="1733"/>
                <a:ext cx="1170" cy="1170"/>
              </a:xfrm>
              <a:prstGeom prst="ellipse">
                <a:avLst/>
              </a:prstGeom>
              <a:gradFill rotWithShape="1">
                <a:gsLst>
                  <a:gs pos="0">
                    <a:srgbClr val="7A6A56">
                      <a:gamma/>
                      <a:shade val="46275"/>
                      <a:invGamma/>
                    </a:srgbClr>
                  </a:gs>
                  <a:gs pos="100000">
                    <a:srgbClr val="7A6A56"/>
                  </a:gs>
                </a:gsLst>
                <a:lin ang="5400000" scaled="1"/>
              </a:gradFill>
              <a:ln w="38100" algn="ctr">
                <a:noFill/>
                <a:round/>
                <a:headEnd/>
                <a:tailEnd/>
              </a:ln>
              <a:effectLst/>
            </p:spPr>
            <p:txBody>
              <a:bodyPr anchor="ctr">
                <a:spAutoFit/>
              </a:bodyPr>
              <a:lstStyle/>
              <a:p>
                <a:endParaRPr lang="zh-TW" altLang="en-US"/>
              </a:p>
            </p:txBody>
          </p:sp>
        </p:grpSp>
        <p:sp>
          <p:nvSpPr>
            <p:cNvPr id="50188" name="Rectangle 12"/>
            <p:cNvSpPr>
              <a:spLocks noChangeArrowheads="1"/>
            </p:cNvSpPr>
            <p:nvPr/>
          </p:nvSpPr>
          <p:spPr bwMode="gray">
            <a:xfrm>
              <a:off x="144" y="2614"/>
              <a:ext cx="529"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Consistent</a:t>
              </a:r>
            </a:p>
            <a:p>
              <a:pPr algn="ctr"/>
              <a:r>
                <a:rPr lang="en-US" altLang="zh-TW" sz="1000" b="1">
                  <a:solidFill>
                    <a:srgbClr val="FFFF00"/>
                  </a:solidFill>
                  <a:ea typeface="新細明體" pitchFamily="18" charset="-120"/>
                </a:rPr>
                <a:t>Topology</a:t>
              </a:r>
            </a:p>
          </p:txBody>
        </p:sp>
      </p:grpSp>
      <p:pic>
        <p:nvPicPr>
          <p:cNvPr id="50189" name="Picture 13" descr="Faceconfiguration"/>
          <p:cNvPicPr>
            <a:picLocks noChangeAspect="1" noChangeArrowheads="1"/>
          </p:cNvPicPr>
          <p:nvPr/>
        </p:nvPicPr>
        <p:blipFill>
          <a:blip r:embed="rId3" cstate="print"/>
          <a:srcRect l="13132" r="65657"/>
          <a:stretch>
            <a:fillRect/>
          </a:stretch>
        </p:blipFill>
        <p:spPr bwMode="auto">
          <a:xfrm>
            <a:off x="914400" y="2057400"/>
            <a:ext cx="1600200" cy="1665288"/>
          </a:xfrm>
          <a:prstGeom prst="rect">
            <a:avLst/>
          </a:prstGeom>
          <a:noFill/>
        </p:spPr>
      </p:pic>
      <p:pic>
        <p:nvPicPr>
          <p:cNvPr id="50190" name="Picture 14" descr="Faceconfiguration"/>
          <p:cNvPicPr>
            <a:picLocks noChangeAspect="1" noChangeArrowheads="1"/>
          </p:cNvPicPr>
          <p:nvPr/>
        </p:nvPicPr>
        <p:blipFill>
          <a:blip r:embed="rId3" cstate="print"/>
          <a:srcRect l="63637" r="14142"/>
          <a:stretch>
            <a:fillRect/>
          </a:stretch>
        </p:blipFill>
        <p:spPr bwMode="auto">
          <a:xfrm>
            <a:off x="6629400" y="2133600"/>
            <a:ext cx="1676400" cy="1665288"/>
          </a:xfrm>
          <a:prstGeom prst="rect">
            <a:avLst/>
          </a:prstGeom>
          <a:noFill/>
        </p:spPr>
      </p:pic>
      <p:pic>
        <p:nvPicPr>
          <p:cNvPr id="50191" name="Picture 15" descr="faceambiguty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89625" y="4343400"/>
            <a:ext cx="3025775" cy="2295525"/>
          </a:xfrm>
          <a:prstGeom prst="rect">
            <a:avLst/>
          </a:prstGeom>
          <a:noFill/>
        </p:spPr>
      </p:pic>
      <p:pic>
        <p:nvPicPr>
          <p:cNvPr id="50192" name="Picture 16" descr="faceambiguty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600" y="4343400"/>
            <a:ext cx="3025775" cy="2295525"/>
          </a:xfrm>
          <a:prstGeom prst="rect">
            <a:avLst/>
          </a:prstGeom>
          <a:noFill/>
        </p:spPr>
      </p:pic>
      <p:pic>
        <p:nvPicPr>
          <p:cNvPr id="50193" name="Picture 17" descr="faceambiguty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048000" y="4343400"/>
            <a:ext cx="3025775" cy="22955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zh-TW">
                <a:ea typeface="新細明體" pitchFamily="18" charset="-120"/>
              </a:rPr>
              <a:t>Resolving face ambiguty</a:t>
            </a:r>
          </a:p>
        </p:txBody>
      </p:sp>
      <p:sp>
        <p:nvSpPr>
          <p:cNvPr id="52227" name="Rectangle 3"/>
          <p:cNvSpPr>
            <a:spLocks noGrp="1" noChangeArrowheads="1"/>
          </p:cNvSpPr>
          <p:nvPr>
            <p:ph type="body" idx="1"/>
          </p:nvPr>
        </p:nvSpPr>
        <p:spPr/>
        <p:txBody>
          <a:bodyPr/>
          <a:lstStyle/>
          <a:p>
            <a:endParaRPr lang="zh-TW" altLang="zh-TW">
              <a:ea typeface="新細明體" pitchFamily="18" charset="-120"/>
            </a:endParaRPr>
          </a:p>
        </p:txBody>
      </p:sp>
      <p:pic>
        <p:nvPicPr>
          <p:cNvPr id="52228" name="Picture 4" descr="2d-union-operation-1"/>
          <p:cNvPicPr>
            <a:picLocks noChangeAspect="1" noChangeArrowheads="1"/>
          </p:cNvPicPr>
          <p:nvPr/>
        </p:nvPicPr>
        <p:blipFill>
          <a:blip r:embed="rId5" cstate="print"/>
          <a:srcRect/>
          <a:stretch>
            <a:fillRect/>
          </a:stretch>
        </p:blipFill>
        <p:spPr bwMode="auto">
          <a:xfrm>
            <a:off x="1898650" y="1466850"/>
            <a:ext cx="5502275" cy="5238750"/>
          </a:xfrm>
          <a:prstGeom prst="rect">
            <a:avLst/>
          </a:prstGeom>
          <a:noFill/>
        </p:spPr>
      </p:pic>
      <p:pic>
        <p:nvPicPr>
          <p:cNvPr id="52229" name="Picture 5" descr="2d-union-operation-2"/>
          <p:cNvPicPr>
            <a:picLocks noChangeAspect="1" noChangeArrowheads="1"/>
          </p:cNvPicPr>
          <p:nvPr/>
        </p:nvPicPr>
        <p:blipFill>
          <a:blip r:embed="rId6" cstate="print"/>
          <a:srcRect/>
          <a:stretch>
            <a:fillRect/>
          </a:stretch>
        </p:blipFill>
        <p:spPr bwMode="auto">
          <a:xfrm>
            <a:off x="2549525" y="933450"/>
            <a:ext cx="5365750" cy="5286375"/>
          </a:xfrm>
          <a:prstGeom prst="rect">
            <a:avLst/>
          </a:prstGeom>
          <a:noFill/>
        </p:spPr>
      </p:pic>
      <p:pic>
        <p:nvPicPr>
          <p:cNvPr id="52230" name="Picture 6" descr="2d-union-operation-3"/>
          <p:cNvPicPr>
            <a:picLocks noChangeAspect="1" noChangeArrowheads="1"/>
          </p:cNvPicPr>
          <p:nvPr/>
        </p:nvPicPr>
        <p:blipFill>
          <a:blip r:embed="rId7" cstate="print"/>
          <a:srcRect/>
          <a:stretch>
            <a:fillRect/>
          </a:stretch>
        </p:blipFill>
        <p:spPr bwMode="auto">
          <a:xfrm>
            <a:off x="2555875" y="1466850"/>
            <a:ext cx="4835525" cy="4752975"/>
          </a:xfrm>
          <a:prstGeom prst="rect">
            <a:avLst/>
          </a:prstGeom>
          <a:noFill/>
        </p:spPr>
      </p:pic>
      <p:pic>
        <p:nvPicPr>
          <p:cNvPr id="52231" name="Picture 7" descr="2d-union-operation-4"/>
          <p:cNvPicPr>
            <a:picLocks noChangeAspect="1" noChangeArrowheads="1"/>
          </p:cNvPicPr>
          <p:nvPr/>
        </p:nvPicPr>
        <p:blipFill>
          <a:blip r:embed="rId8" cstate="print"/>
          <a:srcRect/>
          <a:stretch>
            <a:fillRect/>
          </a:stretch>
        </p:blipFill>
        <p:spPr bwMode="auto">
          <a:xfrm>
            <a:off x="2555875" y="1466850"/>
            <a:ext cx="4835525" cy="4752975"/>
          </a:xfrm>
          <a:prstGeom prst="rect">
            <a:avLst/>
          </a:prstGeom>
          <a:noFill/>
        </p:spPr>
      </p:pic>
      <p:pic>
        <p:nvPicPr>
          <p:cNvPr id="52232" name="Picture 8" descr="2d-union-operation-5"/>
          <p:cNvPicPr>
            <a:picLocks noChangeAspect="1" noChangeArrowheads="1"/>
          </p:cNvPicPr>
          <p:nvPr/>
        </p:nvPicPr>
        <p:blipFill>
          <a:blip r:embed="rId9" cstate="print"/>
          <a:srcRect/>
          <a:stretch>
            <a:fillRect/>
          </a:stretch>
        </p:blipFill>
        <p:spPr bwMode="auto">
          <a:xfrm>
            <a:off x="2555875" y="1466850"/>
            <a:ext cx="4835525" cy="4752975"/>
          </a:xfrm>
          <a:prstGeom prst="rect">
            <a:avLst/>
          </a:prstGeom>
          <a:noFill/>
        </p:spPr>
      </p:pic>
      <p:pic>
        <p:nvPicPr>
          <p:cNvPr id="52233" name="Picture 9" descr="2d-union-operation-6"/>
          <p:cNvPicPr>
            <a:picLocks noChangeAspect="1" noChangeArrowheads="1"/>
          </p:cNvPicPr>
          <p:nvPr/>
        </p:nvPicPr>
        <p:blipFill>
          <a:blip r:embed="rId10" cstate="print"/>
          <a:srcRect/>
          <a:stretch>
            <a:fillRect/>
          </a:stretch>
        </p:blipFill>
        <p:spPr bwMode="auto">
          <a:xfrm>
            <a:off x="1905000" y="933450"/>
            <a:ext cx="5988050" cy="5768975"/>
          </a:xfrm>
          <a:prstGeom prst="rect">
            <a:avLst/>
          </a:prstGeom>
          <a:noFill/>
        </p:spPr>
      </p:pic>
      <p:pic>
        <p:nvPicPr>
          <p:cNvPr id="52234" name="Picture 10" descr="Faceconfiguration"/>
          <p:cNvPicPr>
            <a:picLocks noChangeAspect="1" noChangeArrowheads="1"/>
          </p:cNvPicPr>
          <p:nvPr/>
        </p:nvPicPr>
        <p:blipFill>
          <a:blip r:embed="rId11" cstate="print"/>
          <a:srcRect l="13132" r="65657"/>
          <a:stretch>
            <a:fillRect/>
          </a:stretch>
        </p:blipFill>
        <p:spPr bwMode="auto">
          <a:xfrm>
            <a:off x="152400" y="2895600"/>
            <a:ext cx="1600200" cy="1665288"/>
          </a:xfrm>
          <a:prstGeom prst="rect">
            <a:avLst/>
          </a:prstGeom>
          <a:noFill/>
        </p:spPr>
      </p:pic>
      <p:pic>
        <p:nvPicPr>
          <p:cNvPr id="52235" name="Picture 11" descr="Faceconfiguration"/>
          <p:cNvPicPr>
            <a:picLocks noChangeAspect="1" noChangeArrowheads="1"/>
          </p:cNvPicPr>
          <p:nvPr/>
        </p:nvPicPr>
        <p:blipFill>
          <a:blip r:embed="rId11" cstate="print"/>
          <a:srcRect l="63637" r="14142"/>
          <a:stretch>
            <a:fillRect/>
          </a:stretch>
        </p:blipFill>
        <p:spPr bwMode="auto">
          <a:xfrm>
            <a:off x="123825" y="2895600"/>
            <a:ext cx="1676400" cy="1665288"/>
          </a:xfrm>
          <a:prstGeom prst="rect">
            <a:avLst/>
          </a:prstGeom>
          <a:noFill/>
        </p:spPr>
      </p:pic>
      <p:pic>
        <p:nvPicPr>
          <p:cNvPr id="52236" name="Picture 12" descr="2d-union-operation-0"/>
          <p:cNvPicPr>
            <a:picLocks noChangeAspect="1" noChangeArrowheads="1"/>
          </p:cNvPicPr>
          <p:nvPr/>
        </p:nvPicPr>
        <p:blipFill>
          <a:blip r:embed="rId12" cstate="print"/>
          <a:srcRect/>
          <a:stretch>
            <a:fillRect/>
          </a:stretch>
        </p:blipFill>
        <p:spPr bwMode="auto">
          <a:xfrm>
            <a:off x="2551113" y="1468438"/>
            <a:ext cx="4835525" cy="4752975"/>
          </a:xfrm>
          <a:prstGeom prst="rect">
            <a:avLst/>
          </a:prstGeom>
          <a:noFill/>
        </p:spPr>
      </p:pic>
      <p:pic>
        <p:nvPicPr>
          <p:cNvPr id="52237" name="objects-union-face.wmv">
            <a:hlinkClick r:id="" action="ppaction://media"/>
          </p:cNvPr>
          <p:cNvPicPr>
            <a:picLocks noRot="1" noChangeAspect="1" noChangeArrowheads="1"/>
          </p:cNvPicPr>
          <p:nvPr>
            <a:videoFile r:link="rId2"/>
          </p:nvPr>
        </p:nvPicPr>
        <p:blipFill>
          <a:blip r:embed="rId13" cstate="print"/>
          <a:srcRect/>
          <a:stretch>
            <a:fillRect/>
          </a:stretch>
        </p:blipFill>
        <p:spPr bwMode="auto">
          <a:xfrm>
            <a:off x="1817688" y="1449388"/>
            <a:ext cx="6096000" cy="4572000"/>
          </a:xfrm>
          <a:prstGeom prst="rect">
            <a:avLst/>
          </a:prstGeom>
          <a:noFill/>
          <a:ln w="9525">
            <a:noFill/>
            <a:miter lim="800000"/>
            <a:headEnd/>
            <a:tailEnd/>
          </a:ln>
        </p:spPr>
      </p:pic>
      <p:grpSp>
        <p:nvGrpSpPr>
          <p:cNvPr id="52238" name="Group 14"/>
          <p:cNvGrpSpPr>
            <a:grpSpLocks/>
          </p:cNvGrpSpPr>
          <p:nvPr/>
        </p:nvGrpSpPr>
        <p:grpSpPr bwMode="auto">
          <a:xfrm>
            <a:off x="7924800" y="381000"/>
            <a:ext cx="839788" cy="839788"/>
            <a:chOff x="144" y="2495"/>
            <a:chExt cx="529" cy="529"/>
          </a:xfrm>
        </p:grpSpPr>
        <p:grpSp>
          <p:nvGrpSpPr>
            <p:cNvPr id="52239" name="Group 15"/>
            <p:cNvGrpSpPr>
              <a:grpSpLocks/>
            </p:cNvGrpSpPr>
            <p:nvPr/>
          </p:nvGrpSpPr>
          <p:grpSpPr bwMode="auto">
            <a:xfrm>
              <a:off x="144" y="2495"/>
              <a:ext cx="528" cy="529"/>
              <a:chOff x="2200" y="1570"/>
              <a:chExt cx="1496" cy="1496"/>
            </a:xfrm>
          </p:grpSpPr>
          <p:sp>
            <p:nvSpPr>
              <p:cNvPr id="52240" name="Oval 16"/>
              <p:cNvSpPr>
                <a:spLocks noChangeArrowheads="1"/>
              </p:cNvSpPr>
              <p:nvPr/>
            </p:nvSpPr>
            <p:spPr bwMode="gray">
              <a:xfrm>
                <a:off x="2200" y="1570"/>
                <a:ext cx="1496" cy="1496"/>
              </a:xfrm>
              <a:prstGeom prst="ellipse">
                <a:avLst/>
              </a:prstGeom>
              <a:gradFill rotWithShape="1">
                <a:gsLst>
                  <a:gs pos="0">
                    <a:srgbClr val="7A6A56">
                      <a:gamma/>
                      <a:tint val="0"/>
                      <a:invGamma/>
                    </a:srgbClr>
                  </a:gs>
                  <a:gs pos="50000">
                    <a:srgbClr val="7A6A56"/>
                  </a:gs>
                  <a:gs pos="100000">
                    <a:srgbClr val="7A6A56">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52241" name="Oval 17"/>
              <p:cNvSpPr>
                <a:spLocks noChangeArrowheads="1"/>
              </p:cNvSpPr>
              <p:nvPr/>
            </p:nvSpPr>
            <p:spPr bwMode="gray">
              <a:xfrm>
                <a:off x="2200" y="1570"/>
                <a:ext cx="1496" cy="1496"/>
              </a:xfrm>
              <a:prstGeom prst="ellipse">
                <a:avLst/>
              </a:prstGeom>
              <a:gradFill rotWithShape="1">
                <a:gsLst>
                  <a:gs pos="0">
                    <a:srgbClr val="7A6A56">
                      <a:gamma/>
                      <a:tint val="57255"/>
                      <a:invGamma/>
                    </a:srgbClr>
                  </a:gs>
                  <a:gs pos="100000">
                    <a:srgbClr val="7A6A56"/>
                  </a:gs>
                </a:gsLst>
                <a:lin ang="2700000" scaled="1"/>
              </a:gradFill>
              <a:ln w="38100" algn="ctr">
                <a:noFill/>
                <a:round/>
                <a:headEnd/>
                <a:tailEnd/>
              </a:ln>
              <a:effectLst/>
            </p:spPr>
            <p:txBody>
              <a:bodyPr wrap="none" anchor="ctr">
                <a:spAutoFit/>
              </a:bodyPr>
              <a:lstStyle/>
              <a:p>
                <a:endParaRPr lang="zh-TW" altLang="en-US"/>
              </a:p>
            </p:txBody>
          </p:sp>
          <p:sp>
            <p:nvSpPr>
              <p:cNvPr id="52242" name="Oval 18"/>
              <p:cNvSpPr>
                <a:spLocks noChangeArrowheads="1"/>
              </p:cNvSpPr>
              <p:nvPr/>
            </p:nvSpPr>
            <p:spPr bwMode="gray">
              <a:xfrm>
                <a:off x="2298" y="1668"/>
                <a:ext cx="1300" cy="1300"/>
              </a:xfrm>
              <a:prstGeom prst="ellipse">
                <a:avLst/>
              </a:prstGeom>
              <a:gradFill rotWithShape="1">
                <a:gsLst>
                  <a:gs pos="0">
                    <a:srgbClr val="7A6A56">
                      <a:gamma/>
                      <a:shade val="54118"/>
                      <a:invGamma/>
                    </a:srgbClr>
                  </a:gs>
                  <a:gs pos="50000">
                    <a:srgbClr val="7A6A56"/>
                  </a:gs>
                  <a:gs pos="100000">
                    <a:srgbClr val="7A6A56">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52243" name="Oval 19"/>
              <p:cNvSpPr>
                <a:spLocks noChangeArrowheads="1"/>
              </p:cNvSpPr>
              <p:nvPr/>
            </p:nvSpPr>
            <p:spPr bwMode="gray">
              <a:xfrm>
                <a:off x="2298" y="1668"/>
                <a:ext cx="1300" cy="1300"/>
              </a:xfrm>
              <a:prstGeom prst="ellipse">
                <a:avLst/>
              </a:prstGeom>
              <a:gradFill rotWithShape="1">
                <a:gsLst>
                  <a:gs pos="0">
                    <a:srgbClr val="7A6A56"/>
                  </a:gs>
                  <a:gs pos="100000">
                    <a:srgbClr val="7A6A56">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52244" name="Oval 20"/>
              <p:cNvSpPr>
                <a:spLocks noChangeArrowheads="1"/>
              </p:cNvSpPr>
              <p:nvPr/>
            </p:nvSpPr>
            <p:spPr bwMode="gray">
              <a:xfrm>
                <a:off x="2363" y="1733"/>
                <a:ext cx="1170" cy="1170"/>
              </a:xfrm>
              <a:prstGeom prst="ellipse">
                <a:avLst/>
              </a:prstGeom>
              <a:gradFill rotWithShape="1">
                <a:gsLst>
                  <a:gs pos="0">
                    <a:srgbClr val="7A6A56">
                      <a:gamma/>
                      <a:shade val="46275"/>
                      <a:invGamma/>
                    </a:srgbClr>
                  </a:gs>
                  <a:gs pos="100000">
                    <a:srgbClr val="7A6A56"/>
                  </a:gs>
                </a:gsLst>
                <a:lin ang="5400000" scaled="1"/>
              </a:gradFill>
              <a:ln w="38100" algn="ctr">
                <a:noFill/>
                <a:round/>
                <a:headEnd/>
                <a:tailEnd/>
              </a:ln>
              <a:effectLst/>
            </p:spPr>
            <p:txBody>
              <a:bodyPr anchor="ctr">
                <a:spAutoFit/>
              </a:bodyPr>
              <a:lstStyle/>
              <a:p>
                <a:endParaRPr lang="zh-TW" altLang="en-US"/>
              </a:p>
            </p:txBody>
          </p:sp>
        </p:grpSp>
        <p:sp>
          <p:nvSpPr>
            <p:cNvPr id="52245" name="Rectangle 21"/>
            <p:cNvSpPr>
              <a:spLocks noChangeArrowheads="1"/>
            </p:cNvSpPr>
            <p:nvPr/>
          </p:nvSpPr>
          <p:spPr bwMode="gray">
            <a:xfrm>
              <a:off x="144" y="2614"/>
              <a:ext cx="529"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Consistent</a:t>
              </a:r>
            </a:p>
            <a:p>
              <a:pPr algn="ctr"/>
              <a:r>
                <a:rPr lang="en-US" altLang="zh-TW" sz="1000" b="1">
                  <a:solidFill>
                    <a:srgbClr val="FFFF00"/>
                  </a:solidFill>
                  <a:ea typeface="新細明體" pitchFamily="18" charset="-120"/>
                </a:rPr>
                <a:t>Topology</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223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22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222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2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222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22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223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22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2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2231"/>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52232"/>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5223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22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2232"/>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223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5223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223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2237"/>
                                        </p:tgtEl>
                                        <p:attrNameLst>
                                          <p:attrName>style.visibility</p:attrName>
                                        </p:attrNameLst>
                                      </p:cBhvr>
                                      <p:to>
                                        <p:strVal val="visible"/>
                                      </p:to>
                                    </p:set>
                                  </p:childTnLst>
                                </p:cTn>
                              </p:par>
                            </p:childTnLst>
                          </p:cTn>
                        </p:par>
                        <p:par>
                          <p:cTn id="57" fill="hold">
                            <p:stCondLst>
                              <p:cond delay="0"/>
                            </p:stCondLst>
                            <p:childTnLst>
                              <p:par>
                                <p:cTn id="58" presetID="1" presetClass="mediacall" presetSubtype="0" fill="hold" nodeType="afterEffect">
                                  <p:stCondLst>
                                    <p:cond delay="0"/>
                                  </p:stCondLst>
                                  <p:childTnLst>
                                    <p:cmd type="call" cmd="playFrom(0.0)">
                                      <p:cBhvr>
                                        <p:cTn id="59" dur="3933" fill="hold"/>
                                        <p:tgtEl>
                                          <p:spTgt spid="52237"/>
                                        </p:tgtEl>
                                      </p:cBhvr>
                                    </p:cmd>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52237"/>
                                        </p:tgtEl>
                                        <p:attrNameLst>
                                          <p:attrName>style.visibility</p:attrName>
                                        </p:attrNameLst>
                                      </p:cBhvr>
                                      <p:to>
                                        <p:strVal val="hidden"/>
                                      </p:to>
                                    </p:set>
                                    <p:cmd type="call" cmd="stop">
                                      <p:cBhvr>
                                        <p:cTn id="64" dur="1">
                                          <p:stCondLst>
                                            <p:cond delay="0"/>
                                          </p:stCondLst>
                                        </p:cTn>
                                        <p:tgtEl>
                                          <p:spTgt spid="5223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52237"/>
                    </p:tgtEl>
                  </p:cond>
                </p:stCondLst>
                <p:endSync evt="end" delay="0">
                  <p:rtn val="all"/>
                </p:endSync>
                <p:childTnLst>
                  <p:par>
                    <p:cTn id="66" fill="hold">
                      <p:stCondLst>
                        <p:cond delay="0"/>
                      </p:stCondLst>
                      <p:childTnLst>
                        <p:par>
                          <p:cTn id="67" fill="hold">
                            <p:stCondLst>
                              <p:cond delay="0"/>
                            </p:stCondLst>
                            <p:childTnLst>
                              <p:par>
                                <p:cTn id="68" presetID="2" presetClass="mediacall" presetSubtype="0" fill="hold" nodeType="clickEffect">
                                  <p:stCondLst>
                                    <p:cond delay="0"/>
                                  </p:stCondLst>
                                  <p:childTnLst>
                                    <p:cmd type="call" cmd="togglePause">
                                      <p:cBhvr>
                                        <p:cTn id="69" dur="1" fill="hold"/>
                                        <p:tgtEl>
                                          <p:spTgt spid="52237"/>
                                        </p:tgtEl>
                                      </p:cBhvr>
                                    </p:cmd>
                                  </p:childTnLst>
                                </p:cTn>
                              </p:par>
                            </p:childTnLst>
                          </p:cTn>
                        </p:par>
                      </p:childTnLst>
                    </p:cTn>
                  </p:par>
                </p:childTnLst>
              </p:cTn>
              <p:nextCondLst>
                <p:cond evt="onClick" delay="0">
                  <p:tgtEl>
                    <p:spTgt spid="52237"/>
                  </p:tgtEl>
                </p:cond>
              </p:nextCondLst>
            </p:seq>
            <p:video>
              <p:cMediaNode>
                <p:cTn id="70" repeatCount="indefinite" fill="hold" display="0">
                  <p:stCondLst>
                    <p:cond delay="indefinite"/>
                  </p:stCondLst>
                  <p:endCondLst>
                    <p:cond evt="onNext" delay="0">
                      <p:tgtEl>
                        <p:sldTgt/>
                      </p:tgtEl>
                    </p:cond>
                    <p:cond evt="onPrev" delay="0">
                      <p:tgtEl>
                        <p:sldTgt/>
                      </p:tgtEl>
                    </p:cond>
                  </p:endCondLst>
                </p:cTn>
                <p:tgtEl>
                  <p:spTgt spid="5223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lgo-cms"/>
          <p:cNvPicPr>
            <a:picLocks noChangeAspect="1" noChangeArrowheads="1"/>
          </p:cNvPicPr>
          <p:nvPr/>
        </p:nvPicPr>
        <p:blipFill>
          <a:blip r:embed="rId3" cstate="print"/>
          <a:srcRect t="17693"/>
          <a:stretch>
            <a:fillRect/>
          </a:stretch>
        </p:blipFill>
        <p:spPr bwMode="auto">
          <a:xfrm>
            <a:off x="685800" y="1484313"/>
            <a:ext cx="8335963" cy="3544887"/>
          </a:xfrm>
          <a:prstGeom prst="rect">
            <a:avLst/>
          </a:prstGeom>
          <a:noFill/>
        </p:spPr>
      </p:pic>
      <p:sp>
        <p:nvSpPr>
          <p:cNvPr id="54275" name="Rectangle 3"/>
          <p:cNvSpPr>
            <a:spLocks noGrp="1" noChangeArrowheads="1"/>
          </p:cNvSpPr>
          <p:nvPr>
            <p:ph type="title"/>
          </p:nvPr>
        </p:nvSpPr>
        <p:spPr/>
        <p:txBody>
          <a:bodyPr/>
          <a:lstStyle/>
          <a:p>
            <a:r>
              <a:rPr lang="en-US" altLang="zh-TW" sz="4000">
                <a:ea typeface="新細明體" pitchFamily="18" charset="-120"/>
              </a:rPr>
              <a:t>Algorithm – CubicalMarchingSquares</a:t>
            </a:r>
          </a:p>
        </p:txBody>
      </p:sp>
      <p:sp>
        <p:nvSpPr>
          <p:cNvPr id="54276" name="Rectangle 4"/>
          <p:cNvSpPr>
            <a:spLocks noChangeArrowheads="1"/>
          </p:cNvSpPr>
          <p:nvPr/>
        </p:nvSpPr>
        <p:spPr bwMode="auto">
          <a:xfrm>
            <a:off x="1493838" y="3829050"/>
            <a:ext cx="2762250" cy="819150"/>
          </a:xfrm>
          <a:prstGeom prst="rect">
            <a:avLst/>
          </a:prstGeom>
          <a:noFill/>
          <a:ln w="38100">
            <a:solidFill>
              <a:srgbClr val="FF0000"/>
            </a:solidFill>
            <a:miter lim="800000"/>
            <a:headEnd/>
            <a:tailEnd/>
          </a:ln>
          <a:effectLst/>
        </p:spPr>
        <p:txBody>
          <a:bodyPr wrap="none" anchor="ctr"/>
          <a:lstStyle/>
          <a:p>
            <a:endParaRPr lang="zh-TW" altLang="en-US"/>
          </a:p>
        </p:txBody>
      </p:sp>
      <p:pic>
        <p:nvPicPr>
          <p:cNvPr id="54277" name="Picture 5" descr="class03"/>
          <p:cNvPicPr>
            <a:picLocks noChangeAspect="1" noChangeArrowheads="1"/>
          </p:cNvPicPr>
          <p:nvPr/>
        </p:nvPicPr>
        <p:blipFill>
          <a:blip r:embed="rId4" cstate="print"/>
          <a:srcRect/>
          <a:stretch>
            <a:fillRect/>
          </a:stretch>
        </p:blipFill>
        <p:spPr bwMode="auto">
          <a:xfrm>
            <a:off x="5584825" y="2424113"/>
            <a:ext cx="2111375" cy="1843087"/>
          </a:xfrm>
          <a:prstGeom prst="rect">
            <a:avLst/>
          </a:prstGeom>
          <a:noFill/>
        </p:spPr>
      </p:pic>
      <p:pic>
        <p:nvPicPr>
          <p:cNvPr id="54278" name="Picture 6" descr="triangulation"/>
          <p:cNvPicPr>
            <a:picLocks noChangeAspect="1" noChangeArrowheads="1"/>
          </p:cNvPicPr>
          <p:nvPr/>
        </p:nvPicPr>
        <p:blipFill>
          <a:blip r:embed="rId5" cstate="print"/>
          <a:srcRect/>
          <a:stretch>
            <a:fillRect/>
          </a:stretch>
        </p:blipFill>
        <p:spPr bwMode="auto">
          <a:xfrm>
            <a:off x="4710113" y="4462463"/>
            <a:ext cx="4259262" cy="2008187"/>
          </a:xfrm>
          <a:prstGeom prst="rect">
            <a:avLst/>
          </a:prstGeom>
          <a:noFill/>
        </p:spPr>
      </p:pic>
      <p:sp>
        <p:nvSpPr>
          <p:cNvPr id="54279" name="AutoShape 7">
            <a:hlinkClick r:id="" action="ppaction://noaction" highlightClick="1"/>
          </p:cNvPr>
          <p:cNvSpPr>
            <a:spLocks noChangeArrowheads="1"/>
          </p:cNvSpPr>
          <p:nvPr/>
        </p:nvSpPr>
        <p:spPr bwMode="auto">
          <a:xfrm>
            <a:off x="7839075" y="6400800"/>
            <a:ext cx="438150" cy="438150"/>
          </a:xfrm>
          <a:prstGeom prst="actionButtonInformation">
            <a:avLst/>
          </a:prstGeom>
          <a:solidFill>
            <a:schemeClr val="accent1"/>
          </a:solidFill>
          <a:ln w="9525">
            <a:no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TW">
                <a:ea typeface="新細明體" pitchFamily="18" charset="-120"/>
              </a:rPr>
              <a:t>Transition Face</a:t>
            </a:r>
          </a:p>
        </p:txBody>
      </p:sp>
      <p:grpSp>
        <p:nvGrpSpPr>
          <p:cNvPr id="56323" name="Group 3"/>
          <p:cNvGrpSpPr>
            <a:grpSpLocks/>
          </p:cNvGrpSpPr>
          <p:nvPr/>
        </p:nvGrpSpPr>
        <p:grpSpPr bwMode="auto">
          <a:xfrm>
            <a:off x="7962900" y="381000"/>
            <a:ext cx="838200" cy="838200"/>
            <a:chOff x="2200" y="1570"/>
            <a:chExt cx="1496" cy="1496"/>
          </a:xfrm>
        </p:grpSpPr>
        <p:sp>
          <p:nvSpPr>
            <p:cNvPr id="56324" name="Oval 4"/>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56325" name="Oval 5"/>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56326" name="Oval 6"/>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56327" name="Oval 7"/>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56328" name="Oval 8"/>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sp>
        <p:nvSpPr>
          <p:cNvPr id="56329" name="Rectangle 9"/>
          <p:cNvSpPr>
            <a:spLocks noChangeArrowheads="1"/>
          </p:cNvSpPr>
          <p:nvPr/>
        </p:nvSpPr>
        <p:spPr bwMode="gray">
          <a:xfrm>
            <a:off x="7924800" y="552450"/>
            <a:ext cx="914400"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Adaptive Resolution</a:t>
            </a:r>
          </a:p>
        </p:txBody>
      </p:sp>
      <p:pic>
        <p:nvPicPr>
          <p:cNvPr id="56330" name="Picture 10" descr="m-res1"/>
          <p:cNvPicPr>
            <a:picLocks noChangeAspect="1" noChangeArrowheads="1"/>
          </p:cNvPicPr>
          <p:nvPr/>
        </p:nvPicPr>
        <p:blipFill>
          <a:blip r:embed="rId5" cstate="print"/>
          <a:srcRect l="5025" t="20000" r="12524" b="21700"/>
          <a:stretch>
            <a:fillRect/>
          </a:stretch>
        </p:blipFill>
        <p:spPr bwMode="auto">
          <a:xfrm>
            <a:off x="6172200" y="1857375"/>
            <a:ext cx="2819400" cy="1495425"/>
          </a:xfrm>
          <a:prstGeom prst="rect">
            <a:avLst/>
          </a:prstGeom>
          <a:noFill/>
        </p:spPr>
      </p:pic>
      <p:pic>
        <p:nvPicPr>
          <p:cNvPr id="56331" name="Picture 11" descr="m-res0"/>
          <p:cNvPicPr>
            <a:picLocks noChangeAspect="1" noChangeArrowheads="1"/>
          </p:cNvPicPr>
          <p:nvPr/>
        </p:nvPicPr>
        <p:blipFill>
          <a:blip r:embed="rId6" cstate="print"/>
          <a:srcRect/>
          <a:stretch>
            <a:fillRect/>
          </a:stretch>
        </p:blipFill>
        <p:spPr bwMode="auto">
          <a:xfrm>
            <a:off x="6172200" y="3581400"/>
            <a:ext cx="2971800" cy="2228850"/>
          </a:xfrm>
          <a:prstGeom prst="rect">
            <a:avLst/>
          </a:prstGeom>
          <a:noFill/>
        </p:spPr>
      </p:pic>
      <p:pic>
        <p:nvPicPr>
          <p:cNvPr id="56332" name="m-res-cms-open.wmv">
            <a:hlinkClick r:id="" action="ppaction://media"/>
          </p:cNvPr>
          <p:cNvPicPr>
            <a:picLocks noRot="1" noChangeAspect="1" noChangeArrowheads="1"/>
          </p:cNvPicPr>
          <p:nvPr>
            <p:ph idx="1"/>
            <a:videoFile r:link="rId2"/>
          </p:nvPr>
        </p:nvPicPr>
        <p:blipFill>
          <a:blip r:embed="rId7" cstate="print"/>
          <a:srcRect/>
          <a:stretch>
            <a:fillRect/>
          </a:stretch>
        </p:blipFill>
        <p:spPr>
          <a:xfrm>
            <a:off x="138113" y="1676400"/>
            <a:ext cx="6034087" cy="4525963"/>
          </a:xfrm>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 fill="hold"/>
                                        <p:tgtEl>
                                          <p:spTgt spid="563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6332"/>
                </p:tgtEl>
              </p:cMediaNode>
            </p:video>
            <p:seq concurrent="1" nextAc="seek">
              <p:cTn id="8" restart="whenNotActive" fill="hold" evtFilter="cancelBubble" nodeType="interactiveSeq">
                <p:stCondLst>
                  <p:cond evt="onClick" delay="0">
                    <p:tgtEl>
                      <p:spTgt spid="563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6332"/>
                                        </p:tgtEl>
                                      </p:cBhvr>
                                    </p:cmd>
                                  </p:childTnLst>
                                </p:cTn>
                              </p:par>
                            </p:childTnLst>
                          </p:cTn>
                        </p:par>
                      </p:childTnLst>
                    </p:cTn>
                  </p:par>
                </p:childTnLst>
              </p:cTn>
              <p:nextCondLst>
                <p:cond evt="onClick" delay="0">
                  <p:tgtEl>
                    <p:spTgt spid="5633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TW">
                <a:ea typeface="新細明體" pitchFamily="18" charset="-120"/>
              </a:rPr>
              <a:t>Inter-cell independency</a:t>
            </a:r>
          </a:p>
        </p:txBody>
      </p:sp>
      <p:sp>
        <p:nvSpPr>
          <p:cNvPr id="58371" name="Rectangle 3"/>
          <p:cNvSpPr>
            <a:spLocks noGrp="1" noChangeArrowheads="1"/>
          </p:cNvSpPr>
          <p:nvPr>
            <p:ph type="body" idx="1"/>
          </p:nvPr>
        </p:nvSpPr>
        <p:spPr/>
        <p:txBody>
          <a:bodyPr/>
          <a:lstStyle/>
          <a:p>
            <a:endParaRPr lang="zh-TW" altLang="zh-TW">
              <a:ea typeface="新細明體" pitchFamily="18" charset="-120"/>
            </a:endParaRPr>
          </a:p>
        </p:txBody>
      </p:sp>
      <p:pic>
        <p:nvPicPr>
          <p:cNvPr id="58372" name="Picture 4" descr="edgeflip1-6"/>
          <p:cNvPicPr>
            <a:picLocks noChangeAspect="1" noChangeArrowheads="1"/>
          </p:cNvPicPr>
          <p:nvPr/>
        </p:nvPicPr>
        <p:blipFill>
          <a:blip r:embed="rId4" cstate="print"/>
          <a:srcRect/>
          <a:stretch>
            <a:fillRect/>
          </a:stretch>
        </p:blipFill>
        <p:spPr bwMode="auto">
          <a:xfrm>
            <a:off x="1981200" y="2438400"/>
            <a:ext cx="5175250" cy="2743200"/>
          </a:xfrm>
          <a:prstGeom prst="rect">
            <a:avLst/>
          </a:prstGeom>
          <a:noFill/>
        </p:spPr>
      </p:pic>
      <p:pic>
        <p:nvPicPr>
          <p:cNvPr id="58373" name="Picture 5" descr="edgeflip2-6"/>
          <p:cNvPicPr>
            <a:picLocks noChangeAspect="1" noChangeArrowheads="1"/>
          </p:cNvPicPr>
          <p:nvPr/>
        </p:nvPicPr>
        <p:blipFill>
          <a:blip r:embed="rId5" cstate="print"/>
          <a:srcRect/>
          <a:stretch>
            <a:fillRect/>
          </a:stretch>
        </p:blipFill>
        <p:spPr bwMode="auto">
          <a:xfrm>
            <a:off x="1981200" y="2438400"/>
            <a:ext cx="5175250" cy="2743200"/>
          </a:xfrm>
          <a:prstGeom prst="rect">
            <a:avLst/>
          </a:prstGeom>
          <a:noFill/>
        </p:spPr>
      </p:pic>
      <p:pic>
        <p:nvPicPr>
          <p:cNvPr id="58374" name="Picture 6" descr="edgeflip3-6"/>
          <p:cNvPicPr>
            <a:picLocks noChangeAspect="1" noChangeArrowheads="1"/>
          </p:cNvPicPr>
          <p:nvPr/>
        </p:nvPicPr>
        <p:blipFill>
          <a:blip r:embed="rId6" cstate="print"/>
          <a:srcRect/>
          <a:stretch>
            <a:fillRect/>
          </a:stretch>
        </p:blipFill>
        <p:spPr bwMode="auto">
          <a:xfrm>
            <a:off x="1984375" y="2438400"/>
            <a:ext cx="5175250" cy="2743200"/>
          </a:xfrm>
          <a:prstGeom prst="rect">
            <a:avLst/>
          </a:prstGeom>
          <a:noFill/>
        </p:spPr>
      </p:pic>
      <p:pic>
        <p:nvPicPr>
          <p:cNvPr id="58375" name="Picture 7" descr="edgeflip4-6"/>
          <p:cNvPicPr>
            <a:picLocks noChangeAspect="1" noChangeArrowheads="1"/>
          </p:cNvPicPr>
          <p:nvPr/>
        </p:nvPicPr>
        <p:blipFill>
          <a:blip r:embed="rId7" cstate="print"/>
          <a:srcRect/>
          <a:stretch>
            <a:fillRect/>
          </a:stretch>
        </p:blipFill>
        <p:spPr bwMode="auto">
          <a:xfrm>
            <a:off x="1984375" y="2438400"/>
            <a:ext cx="5175250" cy="2713038"/>
          </a:xfrm>
          <a:prstGeom prst="rect">
            <a:avLst/>
          </a:prstGeom>
          <a:noFill/>
        </p:spPr>
      </p:pic>
      <p:pic>
        <p:nvPicPr>
          <p:cNvPr id="58376" name="Picture 8" descr="edgeflip5-6"/>
          <p:cNvPicPr>
            <a:picLocks noChangeAspect="1" noChangeArrowheads="1"/>
          </p:cNvPicPr>
          <p:nvPr/>
        </p:nvPicPr>
        <p:blipFill>
          <a:blip r:embed="rId8" cstate="print"/>
          <a:srcRect/>
          <a:stretch>
            <a:fillRect/>
          </a:stretch>
        </p:blipFill>
        <p:spPr bwMode="auto">
          <a:xfrm>
            <a:off x="1981200" y="2438400"/>
            <a:ext cx="5175250" cy="2743200"/>
          </a:xfrm>
          <a:prstGeom prst="rect">
            <a:avLst/>
          </a:prstGeom>
          <a:noFill/>
        </p:spPr>
      </p:pic>
      <p:pic>
        <p:nvPicPr>
          <p:cNvPr id="58377" name="Picture 9" descr="edgeflip6-6"/>
          <p:cNvPicPr>
            <a:picLocks noChangeAspect="1" noChangeArrowheads="1"/>
          </p:cNvPicPr>
          <p:nvPr/>
        </p:nvPicPr>
        <p:blipFill>
          <a:blip r:embed="rId9" cstate="print"/>
          <a:srcRect/>
          <a:stretch>
            <a:fillRect/>
          </a:stretch>
        </p:blipFill>
        <p:spPr bwMode="auto">
          <a:xfrm>
            <a:off x="1981200" y="2438400"/>
            <a:ext cx="5175250" cy="2743200"/>
          </a:xfrm>
          <a:prstGeom prst="rect">
            <a:avLst/>
          </a:prstGeom>
          <a:noFill/>
        </p:spPr>
      </p:pic>
      <p:pic>
        <p:nvPicPr>
          <p:cNvPr id="58378" name="Picture 10" descr="edgeflip-solution"/>
          <p:cNvPicPr>
            <a:picLocks noChangeAspect="1" noChangeArrowheads="1"/>
          </p:cNvPicPr>
          <p:nvPr/>
        </p:nvPicPr>
        <p:blipFill>
          <a:blip r:embed="rId10" cstate="print"/>
          <a:srcRect/>
          <a:stretch>
            <a:fillRect/>
          </a:stretch>
        </p:blipFill>
        <p:spPr bwMode="auto">
          <a:xfrm>
            <a:off x="609600" y="3806825"/>
            <a:ext cx="5175250" cy="2746375"/>
          </a:xfrm>
          <a:prstGeom prst="rect">
            <a:avLst/>
          </a:prstGeom>
          <a:noFill/>
        </p:spPr>
      </p:pic>
      <p:pic>
        <p:nvPicPr>
          <p:cNvPr id="58379" name="Picture 11" descr="edgeflip7"/>
          <p:cNvPicPr>
            <a:picLocks noChangeAspect="1" noChangeArrowheads="1"/>
          </p:cNvPicPr>
          <p:nvPr/>
        </p:nvPicPr>
        <p:blipFill>
          <a:blip r:embed="rId11" cstate="print"/>
          <a:srcRect/>
          <a:stretch>
            <a:fillRect/>
          </a:stretch>
        </p:blipFill>
        <p:spPr bwMode="auto">
          <a:xfrm>
            <a:off x="609600" y="990600"/>
            <a:ext cx="5319713" cy="2741613"/>
          </a:xfrm>
          <a:prstGeom prst="rect">
            <a:avLst/>
          </a:prstGeom>
          <a:noFill/>
        </p:spPr>
      </p:pic>
      <p:sp>
        <p:nvSpPr>
          <p:cNvPr id="58380" name="AutoShape 12">
            <a:hlinkClick r:id="rId12" action="ppaction://hlinksldjump" highlightClick="1"/>
          </p:cNvPr>
          <p:cNvSpPr>
            <a:spLocks noChangeArrowheads="1"/>
          </p:cNvSpPr>
          <p:nvPr/>
        </p:nvSpPr>
        <p:spPr bwMode="auto">
          <a:xfrm>
            <a:off x="7820025" y="6296025"/>
            <a:ext cx="495300" cy="438150"/>
          </a:xfrm>
          <a:prstGeom prst="actionButtonReturn">
            <a:avLst/>
          </a:prstGeom>
          <a:solidFill>
            <a:schemeClr val="accent1"/>
          </a:solidFill>
          <a:ln w="9525">
            <a:noFill/>
            <a:miter lim="800000"/>
            <a:headEnd/>
            <a:tailEnd/>
          </a:ln>
          <a:effectLst/>
        </p:spPr>
        <p:txBody>
          <a:bodyPr wrap="none" anchor="ctr"/>
          <a:lstStyle/>
          <a:p>
            <a:endParaRPr lang="zh-TW" altLang="en-US"/>
          </a:p>
        </p:txBody>
      </p:sp>
      <p:pic>
        <p:nvPicPr>
          <p:cNvPr id="58381" name="Picture 13" descr="edgeflip6-6-a"/>
          <p:cNvPicPr>
            <a:picLocks noChangeAspect="1" noChangeArrowheads="1"/>
          </p:cNvPicPr>
          <p:nvPr/>
        </p:nvPicPr>
        <p:blipFill>
          <a:blip r:embed="rId13" cstate="print"/>
          <a:srcRect/>
          <a:stretch>
            <a:fillRect/>
          </a:stretch>
        </p:blipFill>
        <p:spPr bwMode="auto">
          <a:xfrm>
            <a:off x="6191250" y="4098925"/>
            <a:ext cx="2419350" cy="2378075"/>
          </a:xfrm>
          <a:prstGeom prst="rect">
            <a:avLst/>
          </a:prstGeom>
          <a:noFill/>
        </p:spPr>
      </p:pic>
      <p:pic>
        <p:nvPicPr>
          <p:cNvPr id="58382" name="Picture 14" descr="edgeflip5-6-a"/>
          <p:cNvPicPr>
            <a:picLocks noChangeAspect="1" noChangeArrowheads="1"/>
          </p:cNvPicPr>
          <p:nvPr/>
        </p:nvPicPr>
        <p:blipFill>
          <a:blip r:embed="rId14" cstate="print"/>
          <a:srcRect/>
          <a:stretch>
            <a:fillRect/>
          </a:stretch>
        </p:blipFill>
        <p:spPr bwMode="auto">
          <a:xfrm>
            <a:off x="6200775" y="1192213"/>
            <a:ext cx="2419350" cy="2378075"/>
          </a:xfrm>
          <a:prstGeom prst="rect">
            <a:avLst/>
          </a:prstGeom>
          <a:noFill/>
        </p:spPr>
      </p:pic>
      <p:pic>
        <p:nvPicPr>
          <p:cNvPr id="58383" name="Picture 15" descr="edgeflip-label"/>
          <p:cNvPicPr>
            <a:picLocks noChangeAspect="1" noChangeArrowheads="1"/>
          </p:cNvPicPr>
          <p:nvPr/>
        </p:nvPicPr>
        <p:blipFill>
          <a:blip r:embed="rId15" cstate="print"/>
          <a:srcRect/>
          <a:stretch>
            <a:fillRect/>
          </a:stretch>
        </p:blipFill>
        <p:spPr bwMode="auto">
          <a:xfrm>
            <a:off x="2938463" y="3932238"/>
            <a:ext cx="868362" cy="2706687"/>
          </a:xfrm>
          <a:prstGeom prst="rect">
            <a:avLst/>
          </a:prstGeom>
          <a:noFill/>
        </p:spPr>
      </p:pic>
      <p:grpSp>
        <p:nvGrpSpPr>
          <p:cNvPr id="58384" name="Group 16"/>
          <p:cNvGrpSpPr>
            <a:grpSpLocks/>
          </p:cNvGrpSpPr>
          <p:nvPr/>
        </p:nvGrpSpPr>
        <p:grpSpPr bwMode="auto">
          <a:xfrm>
            <a:off x="7924800" y="381000"/>
            <a:ext cx="838200" cy="838200"/>
            <a:chOff x="2200" y="1570"/>
            <a:chExt cx="1496" cy="1496"/>
          </a:xfrm>
        </p:grpSpPr>
        <p:sp>
          <p:nvSpPr>
            <p:cNvPr id="58385" name="Oval 17"/>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TW" altLang="en-US"/>
            </a:p>
          </p:txBody>
        </p:sp>
        <p:sp>
          <p:nvSpPr>
            <p:cNvPr id="58386" name="Oval 18"/>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zh-TW" altLang="en-US"/>
            </a:p>
          </p:txBody>
        </p:sp>
        <p:sp>
          <p:nvSpPr>
            <p:cNvPr id="58387" name="Oval 19"/>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TW" altLang="en-US"/>
            </a:p>
          </p:txBody>
        </p:sp>
        <p:sp>
          <p:nvSpPr>
            <p:cNvPr id="58388" name="Oval 20"/>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zh-TW" altLang="en-US"/>
            </a:p>
          </p:txBody>
        </p:sp>
        <p:sp>
          <p:nvSpPr>
            <p:cNvPr id="58389" name="Oval 21"/>
            <p:cNvSpPr>
              <a:spLocks noChangeArrowheads="1"/>
            </p:cNvSpPr>
            <p:nvPr/>
          </p:nvSpPr>
          <p:spPr bwMode="gray">
            <a:xfrm>
              <a:off x="2363" y="1733"/>
              <a:ext cx="1170" cy="1170"/>
            </a:xfrm>
            <a:prstGeom prst="ellipse">
              <a:avLst/>
            </a:prstGeom>
            <a:gradFill rotWithShape="1">
              <a:gsLst>
                <a:gs pos="0">
                  <a:srgbClr val="8BADC7">
                    <a:gamma/>
                    <a:shade val="46275"/>
                    <a:invGamma/>
                  </a:srgbClr>
                </a:gs>
                <a:gs pos="100000">
                  <a:srgbClr val="8BADC7"/>
                </a:gs>
              </a:gsLst>
              <a:lin ang="5400000" scaled="1"/>
            </a:gradFill>
            <a:ln w="38100" algn="ctr">
              <a:noFill/>
              <a:round/>
              <a:headEnd/>
              <a:tailEnd/>
            </a:ln>
            <a:effectLst/>
          </p:spPr>
          <p:txBody>
            <a:bodyPr anchor="ctr">
              <a:spAutoFit/>
            </a:bodyPr>
            <a:lstStyle/>
            <a:p>
              <a:endParaRPr lang="zh-TW" altLang="en-US"/>
            </a:p>
          </p:txBody>
        </p:sp>
      </p:grpSp>
      <p:sp>
        <p:nvSpPr>
          <p:cNvPr id="58390" name="Rectangle 22"/>
          <p:cNvSpPr>
            <a:spLocks noChangeArrowheads="1"/>
          </p:cNvSpPr>
          <p:nvPr/>
        </p:nvSpPr>
        <p:spPr bwMode="gray">
          <a:xfrm>
            <a:off x="7934325" y="666750"/>
            <a:ext cx="833438" cy="2444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Real-time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5837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8373"/>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0"/>
                                  </p:stCondLst>
                                  <p:childTnLst>
                                    <p:set>
                                      <p:cBhvr>
                                        <p:cTn id="11" dur="1" fill="hold">
                                          <p:stCondLst>
                                            <p:cond delay="0"/>
                                          </p:stCondLst>
                                        </p:cTn>
                                        <p:tgtEl>
                                          <p:spTgt spid="5837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8374"/>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nodeType="afterEffect">
                                  <p:stCondLst>
                                    <p:cond delay="0"/>
                                  </p:stCondLst>
                                  <p:childTnLst>
                                    <p:set>
                                      <p:cBhvr>
                                        <p:cTn id="16" dur="1" fill="hold">
                                          <p:stCondLst>
                                            <p:cond delay="0"/>
                                          </p:stCondLst>
                                        </p:cTn>
                                        <p:tgtEl>
                                          <p:spTgt spid="5837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8375"/>
                                        </p:tgtEl>
                                        <p:attrNameLst>
                                          <p:attrName>style.visibility</p:attrName>
                                        </p:attrNameLst>
                                      </p:cBhvr>
                                      <p:to>
                                        <p:strVal val="visible"/>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58375"/>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5837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583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2.77778E-6 -2.08189E-8 L -0.14965 -0.19986 " pathEditMode="relative" rAng="0" ptsTypes="AA">
                                      <p:cBhvr>
                                        <p:cTn id="30" dur="2000" fill="hold"/>
                                        <p:tgtEl>
                                          <p:spTgt spid="58376"/>
                                        </p:tgtEl>
                                        <p:attrNameLst>
                                          <p:attrName>ppt_x</p:attrName>
                                          <p:attrName>ppt_y</p:attrName>
                                        </p:attrNameLst>
                                      </p:cBhvr>
                                      <p:rCtr x="-75" y="-100"/>
                                    </p:animMotion>
                                  </p:childTnLst>
                                </p:cTn>
                              </p:par>
                              <p:par>
                                <p:cTn id="31" presetID="56" presetClass="path" presetSubtype="0" accel="50000" decel="50000" fill="hold" nodeType="withEffect">
                                  <p:stCondLst>
                                    <p:cond delay="0"/>
                                  </p:stCondLst>
                                  <p:childTnLst>
                                    <p:animMotion origin="layout" path="M -2.77778E-6 -2.08189E-8 L -0.14965 0.19986 " pathEditMode="relative" rAng="0" ptsTypes="AA">
                                      <p:cBhvr>
                                        <p:cTn id="32" dur="2000" fill="hold"/>
                                        <p:tgtEl>
                                          <p:spTgt spid="58377"/>
                                        </p:tgtEl>
                                        <p:attrNameLst>
                                          <p:attrName>ppt_x</p:attrName>
                                          <p:attrName>ppt_y</p:attrName>
                                        </p:attrNameLst>
                                      </p:cBhvr>
                                      <p:rCtr x="-75" y="100"/>
                                    </p:animMotion>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5838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838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83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5838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5837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58377"/>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5837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8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zh-TW" altLang="zh-TW">
              <a:ea typeface="新細明體" pitchFamily="18" charset="-120"/>
            </a:endParaRPr>
          </a:p>
        </p:txBody>
      </p:sp>
      <p:sp>
        <p:nvSpPr>
          <p:cNvPr id="60419" name="AutoShape 3"/>
          <p:cNvSpPr>
            <a:spLocks noChangeArrowheads="1"/>
          </p:cNvSpPr>
          <p:nvPr/>
        </p:nvSpPr>
        <p:spPr bwMode="gray">
          <a:xfrm>
            <a:off x="5715000" y="2514600"/>
            <a:ext cx="3124200" cy="2209800"/>
          </a:xfrm>
          <a:prstGeom prst="chevron">
            <a:avLst>
              <a:gd name="adj" fmla="val 23282"/>
            </a:avLst>
          </a:prstGeom>
          <a:gradFill rotWithShape="1">
            <a:gsLst>
              <a:gs pos="0">
                <a:srgbClr val="7A6A56"/>
              </a:gs>
              <a:gs pos="100000">
                <a:srgbClr val="7A6A56">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Results &amp;</a:t>
            </a:r>
          </a:p>
          <a:p>
            <a:pPr algn="r"/>
            <a:r>
              <a:rPr lang="en-US" altLang="zh-TW" sz="2800">
                <a:solidFill>
                  <a:schemeClr val="bg1"/>
                </a:solidFill>
                <a:ea typeface="新細明體" pitchFamily="18" charset="-120"/>
              </a:rPr>
              <a:t>Conclusions</a:t>
            </a:r>
          </a:p>
        </p:txBody>
      </p:sp>
      <p:sp>
        <p:nvSpPr>
          <p:cNvPr id="60420" name="AutoShape 4"/>
          <p:cNvSpPr>
            <a:spLocks noChangeArrowheads="1"/>
          </p:cNvSpPr>
          <p:nvPr/>
        </p:nvSpPr>
        <p:spPr bwMode="gray">
          <a:xfrm>
            <a:off x="2971800" y="2514600"/>
            <a:ext cx="3292475" cy="2209800"/>
          </a:xfrm>
          <a:prstGeom prst="chevron">
            <a:avLst>
              <a:gd name="adj" fmla="val 25902"/>
            </a:avLst>
          </a:prstGeom>
          <a:gradFill rotWithShape="1">
            <a:gsLst>
              <a:gs pos="0">
                <a:srgbClr val="566A7A"/>
              </a:gs>
              <a:gs pos="100000">
                <a:srgbClr val="566A7A">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Solutions</a:t>
            </a:r>
          </a:p>
        </p:txBody>
      </p:sp>
      <p:sp>
        <p:nvSpPr>
          <p:cNvPr id="60421" name="AutoShape 5"/>
          <p:cNvSpPr>
            <a:spLocks noChangeArrowheads="1"/>
          </p:cNvSpPr>
          <p:nvPr/>
        </p:nvSpPr>
        <p:spPr bwMode="gray">
          <a:xfrm>
            <a:off x="228600" y="2514600"/>
            <a:ext cx="3292475" cy="2209800"/>
          </a:xfrm>
          <a:prstGeom prst="chevron">
            <a:avLst>
              <a:gd name="adj" fmla="val 25902"/>
            </a:avLst>
          </a:prstGeom>
          <a:gradFill rotWithShape="1">
            <a:gsLst>
              <a:gs pos="0">
                <a:srgbClr val="383838"/>
              </a:gs>
              <a:gs pos="100000">
                <a:srgbClr val="383838">
                  <a:gamma/>
                  <a:shade val="46275"/>
                  <a:invGamma/>
                </a:srgbClr>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Previous work</a:t>
            </a:r>
          </a:p>
          <a:p>
            <a:pPr algn="r"/>
            <a:r>
              <a:rPr lang="en-US" altLang="zh-TW" sz="2800">
                <a:solidFill>
                  <a:schemeClr val="bg1"/>
                </a:solidFill>
                <a:ea typeface="新細明體" pitchFamily="18" charset="-120"/>
              </a:rPr>
              <a:t>&amp; Problems</a:t>
            </a:r>
          </a:p>
        </p:txBody>
      </p:sp>
      <p:sp>
        <p:nvSpPr>
          <p:cNvPr id="60422" name="AutoShape 6"/>
          <p:cNvSpPr>
            <a:spLocks noChangeArrowheads="1"/>
          </p:cNvSpPr>
          <p:nvPr/>
        </p:nvSpPr>
        <p:spPr bwMode="auto">
          <a:xfrm>
            <a:off x="228600" y="2514600"/>
            <a:ext cx="6019800" cy="2209800"/>
          </a:xfrm>
          <a:prstGeom prst="chevron">
            <a:avLst>
              <a:gd name="adj" fmla="val 26081"/>
            </a:avLst>
          </a:prstGeom>
          <a:solidFill>
            <a:srgbClr val="FFFFFF">
              <a:alpha val="80000"/>
            </a:srgbClr>
          </a:solidFill>
          <a:ln w="9525">
            <a:no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TW">
                <a:ea typeface="新細明體" pitchFamily="18" charset="-120"/>
              </a:rPr>
              <a:t>Simulation</a:t>
            </a:r>
          </a:p>
        </p:txBody>
      </p:sp>
      <p:sp>
        <p:nvSpPr>
          <p:cNvPr id="62467" name="Rectangle 3"/>
          <p:cNvSpPr>
            <a:spLocks noGrp="1" noChangeArrowheads="1"/>
          </p:cNvSpPr>
          <p:nvPr>
            <p:ph type="body" idx="1"/>
          </p:nvPr>
        </p:nvSpPr>
        <p:spPr/>
        <p:txBody>
          <a:bodyPr/>
          <a:lstStyle/>
          <a:p>
            <a:r>
              <a:rPr lang="en-US" altLang="zh-TW">
                <a:ea typeface="新細明體" pitchFamily="18" charset="-120"/>
              </a:rPr>
              <a:t>Available shapes</a:t>
            </a:r>
          </a:p>
          <a:p>
            <a:endParaRPr lang="en-US" altLang="zh-TW">
              <a:ea typeface="新細明體" pitchFamily="18" charset="-120"/>
            </a:endParaRPr>
          </a:p>
          <a:p>
            <a:endParaRPr lang="en-US" altLang="zh-TW">
              <a:ea typeface="新細明體" pitchFamily="18" charset="-120"/>
            </a:endParaRPr>
          </a:p>
          <a:p>
            <a:r>
              <a:rPr lang="en-US" altLang="zh-TW">
                <a:ea typeface="新細明體" pitchFamily="18" charset="-120"/>
              </a:rPr>
              <a:t>generated randomly in a limited space</a:t>
            </a:r>
          </a:p>
          <a:p>
            <a:endParaRPr lang="en-US" altLang="zh-TW">
              <a:ea typeface="新細明體" pitchFamily="18" charset="-120"/>
            </a:endParaRPr>
          </a:p>
        </p:txBody>
      </p:sp>
      <p:pic>
        <p:nvPicPr>
          <p:cNvPr id="62468" name="Picture 4" descr="objects"/>
          <p:cNvPicPr>
            <a:picLocks noChangeAspect="1" noChangeArrowheads="1"/>
          </p:cNvPicPr>
          <p:nvPr/>
        </p:nvPicPr>
        <p:blipFill>
          <a:blip r:embed="rId3" cstate="print"/>
          <a:srcRect/>
          <a:stretch>
            <a:fillRect/>
          </a:stretch>
        </p:blipFill>
        <p:spPr bwMode="auto">
          <a:xfrm>
            <a:off x="2695575" y="1733550"/>
            <a:ext cx="4981575" cy="1644650"/>
          </a:xfrm>
          <a:prstGeom prst="rect">
            <a:avLst/>
          </a:prstGeom>
          <a:noFill/>
        </p:spPr>
      </p:pic>
      <p:pic>
        <p:nvPicPr>
          <p:cNvPr id="62469" name="Picture 5" descr="random-objects"/>
          <p:cNvPicPr>
            <a:picLocks noChangeAspect="1" noChangeArrowheads="1"/>
          </p:cNvPicPr>
          <p:nvPr/>
        </p:nvPicPr>
        <p:blipFill>
          <a:blip r:embed="rId4" cstate="print"/>
          <a:srcRect/>
          <a:stretch>
            <a:fillRect/>
          </a:stretch>
        </p:blipFill>
        <p:spPr bwMode="auto">
          <a:xfrm>
            <a:off x="2430463" y="4114800"/>
            <a:ext cx="5494337" cy="2559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demo-tface-small.wmv">
            <a:hlinkClick r:id="" action="ppaction://media"/>
          </p:cNvPr>
          <p:cNvPicPr>
            <a:picLocks noRot="1" noChangeAspect="1" noChangeArrowheads="1"/>
          </p:cNvPicPr>
          <p:nvPr>
            <p:ph sz="quarter" idx="2"/>
            <a:videoFile r:link="rId1"/>
          </p:nvPr>
        </p:nvPicPr>
        <p:blipFill>
          <a:blip r:embed="rId6" cstate="print"/>
          <a:srcRect/>
          <a:stretch>
            <a:fillRect/>
          </a:stretch>
        </p:blipFill>
        <p:spPr>
          <a:xfrm>
            <a:off x="6721475" y="3860800"/>
            <a:ext cx="1887538" cy="1428750"/>
          </a:xfrm>
          <a:ln/>
        </p:spPr>
      </p:pic>
      <p:pic>
        <p:nvPicPr>
          <p:cNvPr id="9219" name="Tetrahedral-InterDep-small.wmv">
            <a:hlinkClick r:id="" action="ppaction://media"/>
          </p:cNvPr>
          <p:cNvPicPr>
            <a:picLocks noRot="1" noChangeAspect="1" noChangeArrowheads="1"/>
          </p:cNvPicPr>
          <p:nvPr>
            <p:ph sz="quarter" idx="3"/>
            <a:videoFile r:link="rId2"/>
          </p:nvPr>
        </p:nvPicPr>
        <p:blipFill>
          <a:blip r:embed="rId7" cstate="print"/>
          <a:srcRect/>
          <a:stretch>
            <a:fillRect/>
          </a:stretch>
        </p:blipFill>
        <p:spPr>
          <a:xfrm>
            <a:off x="2586038" y="3860800"/>
            <a:ext cx="1887537" cy="1428750"/>
          </a:xfrm>
          <a:ln/>
        </p:spPr>
      </p:pic>
      <p:sp>
        <p:nvSpPr>
          <p:cNvPr id="9220" name="AutoShape 4"/>
          <p:cNvSpPr>
            <a:spLocks noChangeArrowheads="1"/>
          </p:cNvSpPr>
          <p:nvPr/>
        </p:nvSpPr>
        <p:spPr bwMode="gray">
          <a:xfrm>
            <a:off x="1687513" y="1184275"/>
            <a:ext cx="5759450" cy="1482725"/>
          </a:xfrm>
          <a:prstGeom prst="upArrow">
            <a:avLst>
              <a:gd name="adj1" fmla="val 57296"/>
              <a:gd name="adj2" fmla="val 62796"/>
            </a:avLst>
          </a:prstGeom>
          <a:gradFill rotWithShape="1">
            <a:gsLst>
              <a:gs pos="0">
                <a:schemeClr val="tx2"/>
              </a:gs>
              <a:gs pos="100000">
                <a:schemeClr val="tx2">
                  <a:gamma/>
                  <a:tint val="33333"/>
                  <a:invGamma/>
                  <a:alpha val="0"/>
                </a:schemeClr>
              </a:gs>
            </a:gsLst>
            <a:lin ang="5400000" scaled="1"/>
          </a:gradFill>
          <a:ln w="9525" algn="ctr">
            <a:noFill/>
            <a:miter lim="800000"/>
            <a:headEnd/>
            <a:tailEnd/>
          </a:ln>
          <a:effectLst/>
        </p:spPr>
        <p:txBody>
          <a:bodyPr wrap="none" anchor="ctr"/>
          <a:lstStyle/>
          <a:p>
            <a:endParaRPr lang="zh-TW" altLang="en-US"/>
          </a:p>
        </p:txBody>
      </p:sp>
      <p:grpSp>
        <p:nvGrpSpPr>
          <p:cNvPr id="9221" name="Group 5"/>
          <p:cNvGrpSpPr>
            <a:grpSpLocks/>
          </p:cNvGrpSpPr>
          <p:nvPr/>
        </p:nvGrpSpPr>
        <p:grpSpPr bwMode="auto">
          <a:xfrm>
            <a:off x="4724400" y="1519238"/>
            <a:ext cx="1979613" cy="1985962"/>
            <a:chOff x="2976" y="957"/>
            <a:chExt cx="1247" cy="1251"/>
          </a:xfrm>
        </p:grpSpPr>
        <p:grpSp>
          <p:nvGrpSpPr>
            <p:cNvPr id="9222" name="Group 6"/>
            <p:cNvGrpSpPr>
              <a:grpSpLocks/>
            </p:cNvGrpSpPr>
            <p:nvPr/>
          </p:nvGrpSpPr>
          <p:grpSpPr bwMode="auto">
            <a:xfrm>
              <a:off x="2976" y="957"/>
              <a:ext cx="1247" cy="1251"/>
              <a:chOff x="2200" y="1570"/>
              <a:chExt cx="1496" cy="1496"/>
            </a:xfrm>
          </p:grpSpPr>
          <p:sp>
            <p:nvSpPr>
              <p:cNvPr id="9223" name="Oval 7"/>
              <p:cNvSpPr>
                <a:spLocks noChangeArrowheads="1"/>
              </p:cNvSpPr>
              <p:nvPr/>
            </p:nvSpPr>
            <p:spPr bwMode="gray">
              <a:xfrm>
                <a:off x="2200" y="1570"/>
                <a:ext cx="1496" cy="1496"/>
              </a:xfrm>
              <a:prstGeom prst="ellipse">
                <a:avLst/>
              </a:prstGeom>
              <a:gradFill rotWithShape="1">
                <a:gsLst>
                  <a:gs pos="0">
                    <a:srgbClr val="7A6A56">
                      <a:gamma/>
                      <a:tint val="0"/>
                      <a:invGamma/>
                    </a:srgbClr>
                  </a:gs>
                  <a:gs pos="50000">
                    <a:srgbClr val="7A6A56"/>
                  </a:gs>
                  <a:gs pos="100000">
                    <a:srgbClr val="7A6A56">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9224" name="Oval 8"/>
              <p:cNvSpPr>
                <a:spLocks noChangeArrowheads="1"/>
              </p:cNvSpPr>
              <p:nvPr/>
            </p:nvSpPr>
            <p:spPr bwMode="gray">
              <a:xfrm>
                <a:off x="2200" y="1570"/>
                <a:ext cx="1496" cy="1496"/>
              </a:xfrm>
              <a:prstGeom prst="ellipse">
                <a:avLst/>
              </a:prstGeom>
              <a:gradFill rotWithShape="1">
                <a:gsLst>
                  <a:gs pos="0">
                    <a:srgbClr val="7A6A56">
                      <a:gamma/>
                      <a:tint val="57255"/>
                      <a:invGamma/>
                    </a:srgbClr>
                  </a:gs>
                  <a:gs pos="100000">
                    <a:srgbClr val="7A6A56"/>
                  </a:gs>
                </a:gsLst>
                <a:lin ang="2700000" scaled="1"/>
              </a:gradFill>
              <a:ln w="38100" algn="ctr">
                <a:noFill/>
                <a:round/>
                <a:headEnd/>
                <a:tailEnd/>
              </a:ln>
              <a:effectLst/>
            </p:spPr>
            <p:txBody>
              <a:bodyPr wrap="none" anchor="ctr">
                <a:spAutoFit/>
              </a:bodyPr>
              <a:lstStyle/>
              <a:p>
                <a:endParaRPr lang="zh-TW" altLang="en-US"/>
              </a:p>
            </p:txBody>
          </p:sp>
          <p:sp>
            <p:nvSpPr>
              <p:cNvPr id="9225" name="Oval 9"/>
              <p:cNvSpPr>
                <a:spLocks noChangeArrowheads="1"/>
              </p:cNvSpPr>
              <p:nvPr/>
            </p:nvSpPr>
            <p:spPr bwMode="gray">
              <a:xfrm>
                <a:off x="2298" y="1668"/>
                <a:ext cx="1300" cy="1300"/>
              </a:xfrm>
              <a:prstGeom prst="ellipse">
                <a:avLst/>
              </a:prstGeom>
              <a:gradFill rotWithShape="1">
                <a:gsLst>
                  <a:gs pos="0">
                    <a:srgbClr val="7A6A56">
                      <a:gamma/>
                      <a:shade val="54118"/>
                      <a:invGamma/>
                    </a:srgbClr>
                  </a:gs>
                  <a:gs pos="50000">
                    <a:srgbClr val="7A6A56"/>
                  </a:gs>
                  <a:gs pos="100000">
                    <a:srgbClr val="7A6A56">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9226" name="Oval 10"/>
              <p:cNvSpPr>
                <a:spLocks noChangeArrowheads="1"/>
              </p:cNvSpPr>
              <p:nvPr/>
            </p:nvSpPr>
            <p:spPr bwMode="gray">
              <a:xfrm>
                <a:off x="2298" y="1668"/>
                <a:ext cx="1300" cy="1300"/>
              </a:xfrm>
              <a:prstGeom prst="ellipse">
                <a:avLst/>
              </a:prstGeom>
              <a:gradFill rotWithShape="1">
                <a:gsLst>
                  <a:gs pos="0">
                    <a:srgbClr val="7A6A56"/>
                  </a:gs>
                  <a:gs pos="100000">
                    <a:srgbClr val="7A6A56">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9227" name="Oval 11"/>
              <p:cNvSpPr>
                <a:spLocks noChangeArrowheads="1"/>
              </p:cNvSpPr>
              <p:nvPr/>
            </p:nvSpPr>
            <p:spPr bwMode="gray">
              <a:xfrm>
                <a:off x="2363" y="1733"/>
                <a:ext cx="1170" cy="1170"/>
              </a:xfrm>
              <a:prstGeom prst="ellipse">
                <a:avLst/>
              </a:prstGeom>
              <a:gradFill rotWithShape="1">
                <a:gsLst>
                  <a:gs pos="0">
                    <a:srgbClr val="7A6A56">
                      <a:gamma/>
                      <a:shade val="46275"/>
                      <a:invGamma/>
                    </a:srgbClr>
                  </a:gs>
                  <a:gs pos="100000">
                    <a:srgbClr val="7A6A56"/>
                  </a:gs>
                </a:gsLst>
                <a:lin ang="5400000" scaled="1"/>
              </a:gradFill>
              <a:ln w="38100" algn="ctr">
                <a:noFill/>
                <a:round/>
                <a:headEnd/>
                <a:tailEnd/>
              </a:ln>
              <a:effectLst/>
            </p:spPr>
            <p:txBody>
              <a:bodyPr anchor="ctr">
                <a:spAutoFit/>
              </a:bodyPr>
              <a:lstStyle/>
              <a:p>
                <a:endParaRPr lang="zh-TW" altLang="en-US"/>
              </a:p>
            </p:txBody>
          </p:sp>
        </p:grpSp>
        <p:sp>
          <p:nvSpPr>
            <p:cNvPr id="9228" name="Rectangle 12"/>
            <p:cNvSpPr>
              <a:spLocks noChangeArrowheads="1"/>
            </p:cNvSpPr>
            <p:nvPr/>
          </p:nvSpPr>
          <p:spPr bwMode="gray">
            <a:xfrm>
              <a:off x="2976" y="1296"/>
              <a:ext cx="1221" cy="518"/>
            </a:xfrm>
            <a:prstGeom prst="rect">
              <a:avLst/>
            </a:prstGeom>
            <a:noFill/>
            <a:ln w="9525">
              <a:noFill/>
              <a:miter lim="800000"/>
              <a:headEnd/>
              <a:tailEnd/>
            </a:ln>
            <a:effectLst/>
          </p:spPr>
          <p:txBody>
            <a:bodyPr>
              <a:spAutoFit/>
            </a:bodyPr>
            <a:lstStyle/>
            <a:p>
              <a:pPr algn="ctr"/>
              <a:r>
                <a:rPr lang="en-US" altLang="zh-TW" sz="2400">
                  <a:solidFill>
                    <a:srgbClr val="FFFF00"/>
                  </a:solidFill>
                  <a:ea typeface="新細明體" pitchFamily="18" charset="-120"/>
                </a:rPr>
                <a:t>Consistent</a:t>
              </a:r>
            </a:p>
            <a:p>
              <a:pPr algn="ctr"/>
              <a:r>
                <a:rPr lang="en-US" altLang="zh-TW" sz="2400">
                  <a:solidFill>
                    <a:srgbClr val="FFFF00"/>
                  </a:solidFill>
                  <a:ea typeface="新細明體" pitchFamily="18" charset="-120"/>
                </a:rPr>
                <a:t>Topology</a:t>
              </a:r>
            </a:p>
          </p:txBody>
        </p:sp>
      </p:grpSp>
      <p:grpSp>
        <p:nvGrpSpPr>
          <p:cNvPr id="9229" name="Group 13"/>
          <p:cNvGrpSpPr>
            <a:grpSpLocks/>
          </p:cNvGrpSpPr>
          <p:nvPr/>
        </p:nvGrpSpPr>
        <p:grpSpPr bwMode="auto">
          <a:xfrm>
            <a:off x="304800" y="1524000"/>
            <a:ext cx="1981200" cy="1981200"/>
            <a:chOff x="1632" y="960"/>
            <a:chExt cx="1248" cy="1248"/>
          </a:xfrm>
        </p:grpSpPr>
        <p:grpSp>
          <p:nvGrpSpPr>
            <p:cNvPr id="9230" name="Group 14"/>
            <p:cNvGrpSpPr>
              <a:grpSpLocks/>
            </p:cNvGrpSpPr>
            <p:nvPr/>
          </p:nvGrpSpPr>
          <p:grpSpPr bwMode="auto">
            <a:xfrm>
              <a:off x="1632" y="960"/>
              <a:ext cx="1248" cy="1248"/>
              <a:chOff x="2200" y="1570"/>
              <a:chExt cx="1496" cy="1496"/>
            </a:xfrm>
          </p:grpSpPr>
          <p:sp>
            <p:nvSpPr>
              <p:cNvPr id="9231" name="Oval 15"/>
              <p:cNvSpPr>
                <a:spLocks noChangeArrowheads="1"/>
              </p:cNvSpPr>
              <p:nvPr/>
            </p:nvSpPr>
            <p:spPr bwMode="gray">
              <a:xfrm>
                <a:off x="2200" y="1570"/>
                <a:ext cx="1496" cy="1496"/>
              </a:xfrm>
              <a:prstGeom prst="ellipse">
                <a:avLst/>
              </a:prstGeom>
              <a:gradFill rotWithShape="1">
                <a:gsLst>
                  <a:gs pos="0">
                    <a:srgbClr val="566A7A">
                      <a:gamma/>
                      <a:tint val="0"/>
                      <a:invGamma/>
                    </a:srgbClr>
                  </a:gs>
                  <a:gs pos="50000">
                    <a:srgbClr val="566A7A"/>
                  </a:gs>
                  <a:gs pos="100000">
                    <a:srgbClr val="566A7A">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9232" name="Oval 16"/>
              <p:cNvSpPr>
                <a:spLocks noChangeArrowheads="1"/>
              </p:cNvSpPr>
              <p:nvPr/>
            </p:nvSpPr>
            <p:spPr bwMode="gray">
              <a:xfrm>
                <a:off x="2200" y="1570"/>
                <a:ext cx="1496" cy="1496"/>
              </a:xfrm>
              <a:prstGeom prst="ellipse">
                <a:avLst/>
              </a:prstGeom>
              <a:gradFill rotWithShape="1">
                <a:gsLst>
                  <a:gs pos="0">
                    <a:srgbClr val="566A7A">
                      <a:gamma/>
                      <a:tint val="69804"/>
                      <a:invGamma/>
                    </a:srgbClr>
                  </a:gs>
                  <a:gs pos="100000">
                    <a:srgbClr val="566A7A"/>
                  </a:gs>
                </a:gsLst>
                <a:lin ang="2700000" scaled="1"/>
              </a:gradFill>
              <a:ln w="38100" algn="ctr">
                <a:noFill/>
                <a:round/>
                <a:headEnd/>
                <a:tailEnd/>
              </a:ln>
              <a:effectLst/>
            </p:spPr>
            <p:txBody>
              <a:bodyPr wrap="none" anchor="ctr">
                <a:spAutoFit/>
              </a:bodyPr>
              <a:lstStyle/>
              <a:p>
                <a:endParaRPr lang="zh-TW" altLang="en-US"/>
              </a:p>
            </p:txBody>
          </p:sp>
          <p:sp>
            <p:nvSpPr>
              <p:cNvPr id="9233" name="Oval 17"/>
              <p:cNvSpPr>
                <a:spLocks noChangeArrowheads="1"/>
              </p:cNvSpPr>
              <p:nvPr/>
            </p:nvSpPr>
            <p:spPr bwMode="gray">
              <a:xfrm>
                <a:off x="2298" y="1668"/>
                <a:ext cx="1300" cy="1300"/>
              </a:xfrm>
              <a:prstGeom prst="ellipse">
                <a:avLst/>
              </a:prstGeom>
              <a:gradFill rotWithShape="1">
                <a:gsLst>
                  <a:gs pos="0">
                    <a:srgbClr val="566A7A">
                      <a:gamma/>
                      <a:shade val="54118"/>
                      <a:invGamma/>
                    </a:srgbClr>
                  </a:gs>
                  <a:gs pos="50000">
                    <a:srgbClr val="566A7A"/>
                  </a:gs>
                  <a:gs pos="100000">
                    <a:srgbClr val="566A7A">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9234" name="Oval 18"/>
              <p:cNvSpPr>
                <a:spLocks noChangeArrowheads="1"/>
              </p:cNvSpPr>
              <p:nvPr/>
            </p:nvSpPr>
            <p:spPr bwMode="gray">
              <a:xfrm>
                <a:off x="2298" y="1668"/>
                <a:ext cx="1300" cy="1300"/>
              </a:xfrm>
              <a:prstGeom prst="ellipse">
                <a:avLst/>
              </a:prstGeom>
              <a:gradFill rotWithShape="1">
                <a:gsLst>
                  <a:gs pos="0">
                    <a:srgbClr val="566A7A"/>
                  </a:gs>
                  <a:gs pos="100000">
                    <a:srgbClr val="566A7A">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9235" name="Oval 19"/>
              <p:cNvSpPr>
                <a:spLocks noChangeArrowheads="1"/>
              </p:cNvSpPr>
              <p:nvPr/>
            </p:nvSpPr>
            <p:spPr bwMode="gray">
              <a:xfrm>
                <a:off x="2363" y="1733"/>
                <a:ext cx="1170" cy="1170"/>
              </a:xfrm>
              <a:prstGeom prst="ellipse">
                <a:avLst/>
              </a:prstGeom>
              <a:gradFill rotWithShape="1">
                <a:gsLst>
                  <a:gs pos="0">
                    <a:srgbClr val="566A7A">
                      <a:gamma/>
                      <a:shade val="46275"/>
                      <a:invGamma/>
                    </a:srgbClr>
                  </a:gs>
                  <a:gs pos="100000">
                    <a:srgbClr val="566A7A"/>
                  </a:gs>
                </a:gsLst>
                <a:lin ang="5400000" scaled="1"/>
              </a:gradFill>
              <a:ln w="38100" algn="ctr">
                <a:noFill/>
                <a:round/>
                <a:headEnd/>
                <a:tailEnd/>
              </a:ln>
              <a:effectLst/>
            </p:spPr>
            <p:txBody>
              <a:bodyPr anchor="ctr">
                <a:spAutoFit/>
              </a:bodyPr>
              <a:lstStyle/>
              <a:p>
                <a:endParaRPr lang="zh-TW" altLang="en-US"/>
              </a:p>
            </p:txBody>
          </p:sp>
        </p:grpSp>
        <p:sp>
          <p:nvSpPr>
            <p:cNvPr id="9236" name="Rectangle 20"/>
            <p:cNvSpPr>
              <a:spLocks noChangeArrowheads="1"/>
            </p:cNvSpPr>
            <p:nvPr/>
          </p:nvSpPr>
          <p:spPr bwMode="gray">
            <a:xfrm>
              <a:off x="1632" y="1296"/>
              <a:ext cx="1240" cy="518"/>
            </a:xfrm>
            <a:prstGeom prst="rect">
              <a:avLst/>
            </a:prstGeom>
            <a:noFill/>
            <a:ln w="9525">
              <a:noFill/>
              <a:miter lim="800000"/>
              <a:headEnd/>
              <a:tailEnd/>
            </a:ln>
            <a:effectLst/>
          </p:spPr>
          <p:txBody>
            <a:bodyPr>
              <a:spAutoFit/>
            </a:bodyPr>
            <a:lstStyle/>
            <a:p>
              <a:pPr algn="ctr"/>
              <a:r>
                <a:rPr lang="en-US" altLang="zh-TW" sz="2400">
                  <a:solidFill>
                    <a:srgbClr val="FFFF00"/>
                  </a:solidFill>
                  <a:ea typeface="新細明體" pitchFamily="18" charset="-120"/>
                </a:rPr>
                <a:t>Sharp Features</a:t>
              </a:r>
            </a:p>
          </p:txBody>
        </p:sp>
      </p:grpSp>
      <p:grpSp>
        <p:nvGrpSpPr>
          <p:cNvPr id="9237" name="Group 21"/>
          <p:cNvGrpSpPr>
            <a:grpSpLocks/>
          </p:cNvGrpSpPr>
          <p:nvPr/>
        </p:nvGrpSpPr>
        <p:grpSpPr bwMode="auto">
          <a:xfrm>
            <a:off x="6858000" y="1524000"/>
            <a:ext cx="1981200" cy="1981200"/>
            <a:chOff x="4320" y="960"/>
            <a:chExt cx="1248" cy="1248"/>
          </a:xfrm>
        </p:grpSpPr>
        <p:grpSp>
          <p:nvGrpSpPr>
            <p:cNvPr id="9238" name="Group 22"/>
            <p:cNvGrpSpPr>
              <a:grpSpLocks/>
            </p:cNvGrpSpPr>
            <p:nvPr/>
          </p:nvGrpSpPr>
          <p:grpSpPr bwMode="auto">
            <a:xfrm>
              <a:off x="4320" y="960"/>
              <a:ext cx="1248" cy="1248"/>
              <a:chOff x="2200" y="1570"/>
              <a:chExt cx="1496" cy="1496"/>
            </a:xfrm>
          </p:grpSpPr>
          <p:sp>
            <p:nvSpPr>
              <p:cNvPr id="9239" name="Oval 23"/>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9240" name="Oval 24"/>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9241" name="Oval 25"/>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9242" name="Oval 26"/>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9243" name="Oval 27"/>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sp>
          <p:nvSpPr>
            <p:cNvPr id="9244" name="Rectangle 28"/>
            <p:cNvSpPr>
              <a:spLocks noChangeArrowheads="1"/>
            </p:cNvSpPr>
            <p:nvPr/>
          </p:nvSpPr>
          <p:spPr bwMode="gray">
            <a:xfrm>
              <a:off x="4416" y="1296"/>
              <a:ext cx="1104" cy="518"/>
            </a:xfrm>
            <a:prstGeom prst="rect">
              <a:avLst/>
            </a:prstGeom>
            <a:noFill/>
            <a:ln w="9525">
              <a:noFill/>
              <a:miter lim="800000"/>
              <a:headEnd/>
              <a:tailEnd/>
            </a:ln>
            <a:effectLst/>
          </p:spPr>
          <p:txBody>
            <a:bodyPr>
              <a:spAutoFit/>
            </a:bodyPr>
            <a:lstStyle/>
            <a:p>
              <a:pPr algn="ctr"/>
              <a:r>
                <a:rPr lang="en-US" altLang="zh-TW" sz="2400">
                  <a:solidFill>
                    <a:srgbClr val="FFFF00"/>
                  </a:solidFill>
                  <a:ea typeface="新細明體" pitchFamily="18" charset="-120"/>
                </a:rPr>
                <a:t>Adaptive Resolution</a:t>
              </a:r>
            </a:p>
          </p:txBody>
        </p:sp>
      </p:grpSp>
      <p:pic>
        <p:nvPicPr>
          <p:cNvPr id="9245" name="Picture 29"/>
          <p:cNvPicPr>
            <a:picLocks noChangeAspect="1" noChangeArrowheads="1"/>
          </p:cNvPicPr>
          <p:nvPr/>
        </p:nvPicPr>
        <p:blipFill>
          <a:blip r:embed="rId8" cstate="print">
            <a:clrChange>
              <a:clrFrom>
                <a:srgbClr val="FFFFFF"/>
              </a:clrFrom>
              <a:clrTo>
                <a:srgbClr val="FFFFFF">
                  <a:alpha val="0"/>
                </a:srgbClr>
              </a:clrTo>
            </a:clrChange>
          </a:blip>
          <a:srcRect r="3004"/>
          <a:stretch>
            <a:fillRect/>
          </a:stretch>
        </p:blipFill>
        <p:spPr bwMode="auto">
          <a:xfrm>
            <a:off x="6683375" y="5202238"/>
            <a:ext cx="2460625" cy="1655762"/>
          </a:xfrm>
          <a:prstGeom prst="rect">
            <a:avLst/>
          </a:prstGeom>
          <a:noFill/>
          <a:ln w="9525">
            <a:noFill/>
            <a:miter lim="800000"/>
            <a:headEnd/>
            <a:tailEnd/>
          </a:ln>
          <a:effectLst/>
        </p:spPr>
      </p:pic>
      <p:pic>
        <p:nvPicPr>
          <p:cNvPr id="9246" name="Picture 30" descr="Faceconfiguration"/>
          <p:cNvPicPr>
            <a:picLocks noChangeAspect="1" noChangeArrowheads="1"/>
          </p:cNvPicPr>
          <p:nvPr/>
        </p:nvPicPr>
        <p:blipFill>
          <a:blip r:embed="rId9" cstate="print"/>
          <a:srcRect l="63637" r="14142"/>
          <a:stretch>
            <a:fillRect/>
          </a:stretch>
        </p:blipFill>
        <p:spPr bwMode="auto">
          <a:xfrm flipH="1">
            <a:off x="5630863" y="5257800"/>
            <a:ext cx="1227137" cy="1219200"/>
          </a:xfrm>
          <a:prstGeom prst="rect">
            <a:avLst/>
          </a:prstGeom>
          <a:noFill/>
        </p:spPr>
      </p:pic>
      <p:pic>
        <p:nvPicPr>
          <p:cNvPr id="9247" name="Picture 31" descr="Faceconfiguration"/>
          <p:cNvPicPr>
            <a:picLocks noChangeAspect="1" noChangeArrowheads="1"/>
          </p:cNvPicPr>
          <p:nvPr/>
        </p:nvPicPr>
        <p:blipFill>
          <a:blip r:embed="rId9" cstate="print"/>
          <a:srcRect l="13132" r="65657"/>
          <a:stretch>
            <a:fillRect/>
          </a:stretch>
        </p:blipFill>
        <p:spPr bwMode="auto">
          <a:xfrm flipH="1">
            <a:off x="4572000" y="5257800"/>
            <a:ext cx="1169988" cy="1219200"/>
          </a:xfrm>
          <a:prstGeom prst="rect">
            <a:avLst/>
          </a:prstGeom>
          <a:noFill/>
        </p:spPr>
      </p:pic>
      <p:grpSp>
        <p:nvGrpSpPr>
          <p:cNvPr id="9248" name="Group 32"/>
          <p:cNvGrpSpPr>
            <a:grpSpLocks/>
          </p:cNvGrpSpPr>
          <p:nvPr/>
        </p:nvGrpSpPr>
        <p:grpSpPr bwMode="auto">
          <a:xfrm>
            <a:off x="2511425" y="1524000"/>
            <a:ext cx="1981200" cy="1981200"/>
            <a:chOff x="192" y="960"/>
            <a:chExt cx="1248" cy="1248"/>
          </a:xfrm>
        </p:grpSpPr>
        <p:grpSp>
          <p:nvGrpSpPr>
            <p:cNvPr id="9249" name="Group 33"/>
            <p:cNvGrpSpPr>
              <a:grpSpLocks/>
            </p:cNvGrpSpPr>
            <p:nvPr/>
          </p:nvGrpSpPr>
          <p:grpSpPr bwMode="auto">
            <a:xfrm>
              <a:off x="192" y="960"/>
              <a:ext cx="1248" cy="1248"/>
              <a:chOff x="2200" y="1570"/>
              <a:chExt cx="1496" cy="1496"/>
            </a:xfrm>
          </p:grpSpPr>
          <p:sp>
            <p:nvSpPr>
              <p:cNvPr id="9250" name="Oval 34"/>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TW" altLang="en-US"/>
              </a:p>
            </p:txBody>
          </p:sp>
          <p:sp>
            <p:nvSpPr>
              <p:cNvPr id="9251" name="Oval 35"/>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zh-TW" altLang="en-US"/>
              </a:p>
            </p:txBody>
          </p:sp>
          <p:sp>
            <p:nvSpPr>
              <p:cNvPr id="9252" name="Oval 36"/>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TW" altLang="en-US"/>
              </a:p>
            </p:txBody>
          </p:sp>
          <p:sp>
            <p:nvSpPr>
              <p:cNvPr id="9253" name="Oval 37"/>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zh-TW" altLang="en-US"/>
              </a:p>
            </p:txBody>
          </p:sp>
          <p:sp>
            <p:nvSpPr>
              <p:cNvPr id="9254" name="Oval 38"/>
              <p:cNvSpPr>
                <a:spLocks noChangeArrowheads="1"/>
              </p:cNvSpPr>
              <p:nvPr/>
            </p:nvSpPr>
            <p:spPr bwMode="gray">
              <a:xfrm>
                <a:off x="2363" y="1733"/>
                <a:ext cx="1170" cy="1170"/>
              </a:xfrm>
              <a:prstGeom prst="ellipse">
                <a:avLst/>
              </a:prstGeom>
              <a:gradFill rotWithShape="1">
                <a:gsLst>
                  <a:gs pos="0">
                    <a:srgbClr val="8BADC7">
                      <a:gamma/>
                      <a:shade val="46275"/>
                      <a:invGamma/>
                    </a:srgbClr>
                  </a:gs>
                  <a:gs pos="100000">
                    <a:srgbClr val="8BADC7"/>
                  </a:gs>
                </a:gsLst>
                <a:lin ang="5400000" scaled="1"/>
              </a:gradFill>
              <a:ln w="38100" algn="ctr">
                <a:noFill/>
                <a:round/>
                <a:headEnd/>
                <a:tailEnd/>
              </a:ln>
              <a:effectLst/>
            </p:spPr>
            <p:txBody>
              <a:bodyPr anchor="ctr">
                <a:spAutoFit/>
              </a:bodyPr>
              <a:lstStyle/>
              <a:p>
                <a:endParaRPr lang="zh-TW" altLang="en-US"/>
              </a:p>
            </p:txBody>
          </p:sp>
        </p:grpSp>
        <p:sp>
          <p:nvSpPr>
            <p:cNvPr id="9255" name="Rectangle 39"/>
            <p:cNvSpPr>
              <a:spLocks noChangeArrowheads="1"/>
            </p:cNvSpPr>
            <p:nvPr/>
          </p:nvSpPr>
          <p:spPr bwMode="gray">
            <a:xfrm>
              <a:off x="192" y="1440"/>
              <a:ext cx="1240" cy="288"/>
            </a:xfrm>
            <a:prstGeom prst="rect">
              <a:avLst/>
            </a:prstGeom>
            <a:noFill/>
            <a:ln w="9525">
              <a:noFill/>
              <a:miter lim="800000"/>
              <a:headEnd/>
              <a:tailEnd/>
            </a:ln>
            <a:effectLst/>
          </p:spPr>
          <p:txBody>
            <a:bodyPr>
              <a:spAutoFit/>
            </a:bodyPr>
            <a:lstStyle/>
            <a:p>
              <a:pPr algn="ctr"/>
              <a:r>
                <a:rPr lang="en-US" altLang="zh-TW" sz="2400">
                  <a:solidFill>
                    <a:srgbClr val="FFFF00"/>
                  </a:solidFill>
                  <a:ea typeface="新細明體" pitchFamily="18" charset="-120"/>
                </a:rPr>
                <a:t>Real-time</a:t>
              </a:r>
            </a:p>
          </p:txBody>
        </p:sp>
      </p:grpSp>
      <p:pic>
        <p:nvPicPr>
          <p:cNvPr id="9256" name="Picture 40"/>
          <p:cNvPicPr>
            <a:picLocks noChangeAspect="1" noChangeArrowheads="1"/>
          </p:cNvPicPr>
          <p:nvPr/>
        </p:nvPicPr>
        <p:blipFill>
          <a:blip r:embed="rId10" cstate="print"/>
          <a:srcRect/>
          <a:stretch>
            <a:fillRect/>
          </a:stretch>
        </p:blipFill>
        <p:spPr bwMode="auto">
          <a:xfrm>
            <a:off x="2359025" y="5503863"/>
            <a:ext cx="2057400" cy="820737"/>
          </a:xfrm>
          <a:prstGeom prst="rect">
            <a:avLst/>
          </a:prstGeom>
          <a:noFill/>
        </p:spPr>
      </p:pic>
      <p:pic>
        <p:nvPicPr>
          <p:cNvPr id="9257" name="internal1.wmv">
            <a:hlinkClick r:id="" action="ppaction://media"/>
          </p:cNvPr>
          <p:cNvPicPr>
            <a:picLocks noRot="1" noChangeAspect="1" noChangeArrowheads="1"/>
          </p:cNvPicPr>
          <p:nvPr>
            <p:ph sz="half" idx="1"/>
            <a:videoFile r:link="rId3"/>
          </p:nvPr>
        </p:nvPicPr>
        <p:blipFill>
          <a:blip r:embed="rId11" cstate="print"/>
          <a:srcRect/>
          <a:stretch>
            <a:fillRect/>
          </a:stretch>
        </p:blipFill>
        <p:spPr>
          <a:xfrm>
            <a:off x="4691063" y="3860800"/>
            <a:ext cx="1889125" cy="1428750"/>
          </a:xfrm>
          <a:ln/>
        </p:spPr>
      </p:pic>
      <p:pic>
        <p:nvPicPr>
          <p:cNvPr id="9258" name="Picture 42" descr="EMC-beforeSharp"/>
          <p:cNvPicPr>
            <a:picLocks noChangeAspect="1" noChangeArrowheads="1"/>
          </p:cNvPicPr>
          <p:nvPr/>
        </p:nvPicPr>
        <p:blipFill>
          <a:blip r:embed="rId12" cstate="print">
            <a:clrChange>
              <a:clrFrom>
                <a:srgbClr val="FFFFFF"/>
              </a:clrFrom>
              <a:clrTo>
                <a:srgbClr val="FFFFFF">
                  <a:alpha val="0"/>
                </a:srgbClr>
              </a:clrTo>
            </a:clrChange>
          </a:blip>
          <a:srcRect l="25934" t="5392" r="16667" b="11099"/>
          <a:stretch>
            <a:fillRect/>
          </a:stretch>
        </p:blipFill>
        <p:spPr bwMode="auto">
          <a:xfrm>
            <a:off x="371475" y="5334000"/>
            <a:ext cx="1571625" cy="1524000"/>
          </a:xfrm>
          <a:prstGeom prst="rect">
            <a:avLst/>
          </a:prstGeom>
          <a:noFill/>
        </p:spPr>
      </p:pic>
      <p:pic>
        <p:nvPicPr>
          <p:cNvPr id="9259" name="Picture 43" descr="EMC-afterflip"/>
          <p:cNvPicPr>
            <a:picLocks noChangeAspect="1" noChangeArrowheads="1"/>
          </p:cNvPicPr>
          <p:nvPr/>
        </p:nvPicPr>
        <p:blipFill>
          <a:blip r:embed="rId13" cstate="print"/>
          <a:srcRect l="22267" t="4167" r="11067"/>
          <a:stretch>
            <a:fillRect/>
          </a:stretch>
        </p:blipFill>
        <p:spPr bwMode="auto">
          <a:xfrm>
            <a:off x="323850" y="3609975"/>
            <a:ext cx="1828800" cy="1752600"/>
          </a:xfrm>
          <a:prstGeom prst="rect">
            <a:avLst/>
          </a:prstGeom>
          <a:noFill/>
        </p:spPr>
      </p:pic>
      <p:sp>
        <p:nvSpPr>
          <p:cNvPr id="9260" name="Rectangle 44"/>
          <p:cNvSpPr>
            <a:spLocks noGrp="1" noChangeArrowheads="1"/>
          </p:cNvSpPr>
          <p:nvPr>
            <p:ph type="title"/>
          </p:nvPr>
        </p:nvSpPr>
        <p:spPr>
          <a:noFill/>
          <a:ln/>
        </p:spPr>
        <p:txBody>
          <a:bodyPr/>
          <a:lstStyle/>
          <a:p>
            <a:r>
              <a:rPr lang="en-US" altLang="zh-TW">
                <a:ea typeface="新細明體" pitchFamily="18" charset="-120"/>
              </a:rPr>
              <a:t>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33" fill="hold"/>
                                        <p:tgtEl>
                                          <p:spTgt spid="921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33" fill="hold"/>
                                        <p:tgtEl>
                                          <p:spTgt spid="925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348" fill="hold"/>
                                        <p:tgtEl>
                                          <p:spTgt spid="92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repeatCount="indefinite" fill="remove" display="0">
                  <p:stCondLst>
                    <p:cond delay="indefinite"/>
                  </p:stCondLst>
                  <p:endCondLst>
                    <p:cond evt="onNext" delay="0">
                      <p:tgtEl>
                        <p:sldTgt/>
                      </p:tgtEl>
                    </p:cond>
                    <p:cond evt="onPrev" delay="0">
                      <p:tgtEl>
                        <p:sldTgt/>
                      </p:tgtEl>
                    </p:cond>
                  </p:endCondLst>
                </p:cTn>
                <p:tgtEl>
                  <p:spTgt spid="9218"/>
                </p:tgtEl>
              </p:cMediaNode>
            </p:video>
            <p:seq concurrent="1" nextAc="seek">
              <p:cTn id="16" restart="whenNotActive" fill="hold" evtFilter="cancelBubble" nodeType="interactiveSeq">
                <p:stCondLst>
                  <p:cond evt="onClick" delay="0">
                    <p:tgtEl>
                      <p:spTgt spid="9218"/>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218"/>
                                        </p:tgtEl>
                                      </p:cBhvr>
                                    </p:cmd>
                                  </p:childTnLst>
                                </p:cTn>
                              </p:par>
                            </p:childTnLst>
                          </p:cTn>
                        </p:par>
                      </p:childTnLst>
                    </p:cTn>
                  </p:par>
                </p:childTnLst>
              </p:cTn>
              <p:nextCondLst>
                <p:cond evt="onClick" delay="0">
                  <p:tgtEl>
                    <p:spTgt spid="9218"/>
                  </p:tgtEl>
                </p:cond>
              </p:nextCondLst>
            </p:seq>
            <p:video>
              <p:cMediaNode>
                <p:cTn id="21" repeatCount="indefinite" fill="remove" display="0">
                  <p:stCondLst>
                    <p:cond delay="indefinite"/>
                  </p:stCondLst>
                  <p:endCondLst>
                    <p:cond evt="onNext" delay="0">
                      <p:tgtEl>
                        <p:sldTgt/>
                      </p:tgtEl>
                    </p:cond>
                    <p:cond evt="onPrev" delay="0">
                      <p:tgtEl>
                        <p:sldTgt/>
                      </p:tgtEl>
                    </p:cond>
                  </p:endCondLst>
                </p:cTn>
                <p:tgtEl>
                  <p:spTgt spid="9219"/>
                </p:tgtEl>
              </p:cMediaNode>
            </p:video>
            <p:seq concurrent="1" nextAc="seek">
              <p:cTn id="22" restart="whenNotActive" fill="hold" evtFilter="cancelBubble" nodeType="interactiveSeq">
                <p:stCondLst>
                  <p:cond evt="onClick" delay="0">
                    <p:tgtEl>
                      <p:spTgt spid="9219"/>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withEffect">
                                  <p:stCondLst>
                                    <p:cond delay="0"/>
                                  </p:stCondLst>
                                  <p:childTnLst>
                                    <p:cmd type="call" cmd="togglePause">
                                      <p:cBhvr>
                                        <p:cTn id="26" dur="1" fill="hold"/>
                                        <p:tgtEl>
                                          <p:spTgt spid="9219"/>
                                        </p:tgtEl>
                                      </p:cBhvr>
                                    </p:cmd>
                                  </p:childTnLst>
                                </p:cTn>
                              </p:par>
                            </p:childTnLst>
                          </p:cTn>
                        </p:par>
                      </p:childTnLst>
                    </p:cTn>
                  </p:par>
                </p:childTnLst>
              </p:cTn>
              <p:nextCondLst>
                <p:cond evt="onClick" delay="0">
                  <p:tgtEl>
                    <p:spTgt spid="9219"/>
                  </p:tgtEl>
                </p:cond>
              </p:nextCondLst>
            </p:seq>
            <p:video>
              <p:cMediaNode>
                <p:cTn id="27" repeatCount="indefinite" fill="remove" display="0">
                  <p:stCondLst>
                    <p:cond delay="indefinite"/>
                  </p:stCondLst>
                  <p:endCondLst>
                    <p:cond evt="onNext" delay="0">
                      <p:tgtEl>
                        <p:sldTgt/>
                      </p:tgtEl>
                    </p:cond>
                    <p:cond evt="onPrev" delay="0">
                      <p:tgtEl>
                        <p:sldTgt/>
                      </p:tgtEl>
                    </p:cond>
                  </p:endCondLst>
                </p:cTn>
                <p:tgtEl>
                  <p:spTgt spid="9257"/>
                </p:tgtEl>
              </p:cMediaNode>
            </p:video>
            <p:seq concurrent="1" nextAc="seek">
              <p:cTn id="28" restart="whenNotActive" fill="hold" evtFilter="cancelBubble" nodeType="interactiveSeq">
                <p:stCondLst>
                  <p:cond evt="onClick" delay="0">
                    <p:tgtEl>
                      <p:spTgt spid="925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withEffect">
                                  <p:stCondLst>
                                    <p:cond delay="0"/>
                                  </p:stCondLst>
                                  <p:childTnLst>
                                    <p:cmd type="call" cmd="togglePause">
                                      <p:cBhvr>
                                        <p:cTn id="32" dur="1" fill="hold"/>
                                        <p:tgtEl>
                                          <p:spTgt spid="9257"/>
                                        </p:tgtEl>
                                      </p:cBhvr>
                                    </p:cmd>
                                  </p:childTnLst>
                                </p:cTn>
                              </p:par>
                            </p:childTnLst>
                          </p:cTn>
                        </p:par>
                      </p:childTnLst>
                    </p:cTn>
                  </p:par>
                </p:childTnLst>
              </p:cTn>
              <p:nextCondLst>
                <p:cond evt="onClick" delay="0">
                  <p:tgtEl>
                    <p:spTgt spid="925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zh-TW">
                <a:ea typeface="新細明體" pitchFamily="18" charset="-120"/>
              </a:rPr>
              <a:t>Average geometric errors</a:t>
            </a:r>
          </a:p>
        </p:txBody>
      </p:sp>
      <p:pic>
        <p:nvPicPr>
          <p:cNvPr id="64515" name="Picture 3" descr="table7"/>
          <p:cNvPicPr>
            <a:picLocks noChangeAspect="1" noChangeArrowheads="1"/>
          </p:cNvPicPr>
          <p:nvPr/>
        </p:nvPicPr>
        <p:blipFill>
          <a:blip r:embed="rId4" cstate="print"/>
          <a:srcRect/>
          <a:stretch>
            <a:fillRect/>
          </a:stretch>
        </p:blipFill>
        <p:spPr bwMode="auto">
          <a:xfrm>
            <a:off x="457200" y="1733550"/>
            <a:ext cx="4845050" cy="4540250"/>
          </a:xfrm>
          <a:prstGeom prst="rect">
            <a:avLst/>
          </a:prstGeom>
          <a:noFill/>
        </p:spPr>
      </p:pic>
      <p:graphicFrame>
        <p:nvGraphicFramePr>
          <p:cNvPr id="64516" name="Object 4"/>
          <p:cNvGraphicFramePr>
            <a:graphicFrameLocks noChangeAspect="1"/>
          </p:cNvGraphicFramePr>
          <p:nvPr>
            <p:ph idx="1"/>
          </p:nvPr>
        </p:nvGraphicFramePr>
        <p:xfrm>
          <a:off x="5354638" y="1581150"/>
          <a:ext cx="3349625" cy="5124450"/>
        </p:xfrm>
        <a:graphic>
          <a:graphicData uri="http://schemas.openxmlformats.org/presentationml/2006/ole">
            <p:oleObj spid="_x0000_s64516" name="Chart" r:id="rId5" imgW="3991129" imgH="5162378" progId="MSGraph.Chart.8">
              <p:embed followColorScheme="full"/>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zh-TW">
                <a:ea typeface="新細明體" pitchFamily="18" charset="-120"/>
              </a:rPr>
              <a:t>Error distribution</a:t>
            </a:r>
          </a:p>
        </p:txBody>
      </p:sp>
      <p:graphicFrame>
        <p:nvGraphicFramePr>
          <p:cNvPr id="66563" name="Object 3"/>
          <p:cNvGraphicFramePr>
            <a:graphicFrameLocks noChangeAspect="1"/>
          </p:cNvGraphicFramePr>
          <p:nvPr>
            <p:ph sz="half" idx="1"/>
          </p:nvPr>
        </p:nvGraphicFramePr>
        <p:xfrm>
          <a:off x="403225" y="4162425"/>
          <a:ext cx="4181475" cy="2800350"/>
        </p:xfrm>
        <a:graphic>
          <a:graphicData uri="http://schemas.openxmlformats.org/presentationml/2006/ole">
            <p:oleObj spid="_x0000_s66563" name="Chart" r:id="rId5" imgW="4181424" imgH="2800350" progId="MSGraph.Chart.8">
              <p:embed followColorScheme="full"/>
            </p:oleObj>
          </a:graphicData>
        </a:graphic>
      </p:graphicFrame>
      <p:pic>
        <p:nvPicPr>
          <p:cNvPr id="66564" name="Picture 4" descr="result-table3"/>
          <p:cNvPicPr>
            <a:picLocks noChangeAspect="1" noChangeArrowheads="1"/>
          </p:cNvPicPr>
          <p:nvPr/>
        </p:nvPicPr>
        <p:blipFill>
          <a:blip r:embed="rId6" cstate="print"/>
          <a:srcRect t="22708"/>
          <a:stretch>
            <a:fillRect/>
          </a:stretch>
        </p:blipFill>
        <p:spPr bwMode="auto">
          <a:xfrm>
            <a:off x="381000" y="1609725"/>
            <a:ext cx="8318500" cy="2528888"/>
          </a:xfrm>
          <a:prstGeom prst="rect">
            <a:avLst/>
          </a:prstGeom>
          <a:noFill/>
        </p:spPr>
      </p:pic>
      <p:graphicFrame>
        <p:nvGraphicFramePr>
          <p:cNvPr id="66565" name="Object 5"/>
          <p:cNvGraphicFramePr>
            <a:graphicFrameLocks noChangeAspect="1"/>
          </p:cNvGraphicFramePr>
          <p:nvPr>
            <p:ph sz="half" idx="2"/>
          </p:nvPr>
        </p:nvGraphicFramePr>
        <p:xfrm>
          <a:off x="4556125" y="4162425"/>
          <a:ext cx="4181475" cy="2800350"/>
        </p:xfrm>
        <a:graphic>
          <a:graphicData uri="http://schemas.openxmlformats.org/presentationml/2006/ole">
            <p:oleObj spid="_x0000_s66565" name="Chart" r:id="rId7" imgW="4181424" imgH="2800350" progId="MSGraph.Chart.8">
              <p:embed followColorScheme="full"/>
            </p:oleObj>
          </a:graphicData>
        </a:graphic>
      </p:graphicFrame>
      <p:sp>
        <p:nvSpPr>
          <p:cNvPr id="66566" name="WordArt 6"/>
          <p:cNvSpPr>
            <a:spLocks noChangeArrowheads="1" noChangeShapeType="1" noTextEdit="1"/>
          </p:cNvSpPr>
          <p:nvPr/>
        </p:nvSpPr>
        <p:spPr bwMode="auto">
          <a:xfrm>
            <a:off x="1423988" y="1028700"/>
            <a:ext cx="3286125" cy="628650"/>
          </a:xfrm>
          <a:prstGeom prst="rect">
            <a:avLst/>
          </a:prstGeom>
        </p:spPr>
        <p:txBody>
          <a:bodyPr wrap="none" fromWordArt="1">
            <a:prstTxWarp prst="textPlain">
              <a:avLst>
                <a:gd name="adj" fmla="val 50000"/>
              </a:avLst>
            </a:prstTxWarp>
          </a:bodyPr>
          <a:lstStyle/>
          <a:p>
            <a:pPr algn="ctr"/>
            <a:r>
              <a:rPr lang="en-US" altLang="zh-TW" sz="3600" i="1" kern="10">
                <a:ln w="28575">
                  <a:solidFill>
                    <a:schemeClr val="tx1"/>
                  </a:solidFill>
                  <a:round/>
                  <a:headEnd/>
                  <a:tailEnd/>
                </a:ln>
                <a:noFill/>
                <a:effectLst>
                  <a:outerShdw dist="35921" dir="2700000" algn="ctr" rotWithShape="0">
                    <a:srgbClr val="808080">
                      <a:alpha val="80000"/>
                    </a:srgbClr>
                  </a:outerShdw>
                </a:effectLst>
                <a:latin typeface="Arial Black"/>
              </a:rPr>
              <a:t>Average Error</a:t>
            </a:r>
            <a:endParaRPr lang="zh-TW" altLang="en-US" sz="3600" i="1" kern="10">
              <a:ln w="28575">
                <a:solidFill>
                  <a:schemeClr val="tx1"/>
                </a:solidFill>
                <a:round/>
                <a:headEnd/>
                <a:tailEnd/>
              </a:ln>
              <a:noFill/>
              <a:effectLst>
                <a:outerShdw dist="35921" dir="2700000" algn="ctr" rotWithShape="0">
                  <a:srgbClr val="808080">
                    <a:alpha val="80000"/>
                  </a:srgbClr>
                </a:outerShdw>
              </a:effectLst>
              <a:latin typeface="Arial Black"/>
            </a:endParaRPr>
          </a:p>
        </p:txBody>
      </p:sp>
      <p:sp>
        <p:nvSpPr>
          <p:cNvPr id="66567" name="WordArt 7"/>
          <p:cNvSpPr>
            <a:spLocks noChangeArrowheads="1" noChangeShapeType="1" noTextEdit="1"/>
          </p:cNvSpPr>
          <p:nvPr/>
        </p:nvSpPr>
        <p:spPr bwMode="auto">
          <a:xfrm>
            <a:off x="4938713" y="990600"/>
            <a:ext cx="3562350" cy="533400"/>
          </a:xfrm>
          <a:prstGeom prst="rect">
            <a:avLst/>
          </a:prstGeom>
        </p:spPr>
        <p:txBody>
          <a:bodyPr wrap="none" fromWordArt="1">
            <a:prstTxWarp prst="textPlain">
              <a:avLst>
                <a:gd name="adj" fmla="val 50000"/>
              </a:avLst>
            </a:prstTxWarp>
          </a:bodyPr>
          <a:lstStyle/>
          <a:p>
            <a:pPr algn="ctr"/>
            <a:r>
              <a:rPr lang="en-US" altLang="zh-TW" sz="3600" i="1" kern="10">
                <a:ln w="28575">
                  <a:solidFill>
                    <a:schemeClr val="tx1"/>
                  </a:solidFill>
                  <a:round/>
                  <a:headEnd/>
                  <a:tailEnd/>
                </a:ln>
                <a:noFill/>
                <a:effectLst>
                  <a:outerShdw dist="35921" dir="2700000" algn="ctr" rotWithShape="0">
                    <a:srgbClr val="808080">
                      <a:alpha val="80000"/>
                    </a:srgbClr>
                  </a:outerShdw>
                </a:effectLst>
                <a:latin typeface="Arial Black"/>
              </a:rPr>
              <a:t>Maximum Error</a:t>
            </a:r>
            <a:endParaRPr lang="zh-TW" altLang="en-US" sz="3600" i="1" kern="10">
              <a:ln w="28575">
                <a:solidFill>
                  <a:schemeClr val="tx1"/>
                </a:solidFill>
                <a:round/>
                <a:headEnd/>
                <a:tailEnd/>
              </a:ln>
              <a:noFill/>
              <a:effectLst>
                <a:outerShdw dist="35921" dir="2700000" algn="ctr" rotWithShape="0">
                  <a:srgbClr val="808080">
                    <a:alpha val="80000"/>
                  </a:srgbClr>
                </a:outerShdw>
              </a:effectLst>
              <a:latin typeface="Arial Black"/>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fade">
                                      <p:cBhvr>
                                        <p:cTn id="7" dur="500"/>
                                        <p:tgtEl>
                                          <p:spTgt spid="665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6566"/>
                                        </p:tgtEl>
                                      </p:cBhvr>
                                    </p:animEffect>
                                    <p:set>
                                      <p:cBhvr>
                                        <p:cTn id="12" dur="1" fill="hold">
                                          <p:stCondLst>
                                            <p:cond delay="499"/>
                                          </p:stCondLst>
                                        </p:cTn>
                                        <p:tgtEl>
                                          <p:spTgt spid="6656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6567"/>
                                        </p:tgtEl>
                                        <p:attrNameLst>
                                          <p:attrName>style.visibility</p:attrName>
                                        </p:attrNameLst>
                                      </p:cBhvr>
                                      <p:to>
                                        <p:strVal val="visible"/>
                                      </p:to>
                                    </p:set>
                                    <p:animEffect transition="in" filter="fade">
                                      <p:cBhvr>
                                        <p:cTn id="15" dur="500"/>
                                        <p:tgtEl>
                                          <p:spTgt spid="665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6567"/>
                                        </p:tgtEl>
                                      </p:cBhvr>
                                    </p:animEffect>
                                    <p:set>
                                      <p:cBhvr>
                                        <p:cTn id="20" dur="1" fill="hold">
                                          <p:stCondLst>
                                            <p:cond delay="499"/>
                                          </p:stCondLst>
                                        </p:cTn>
                                        <p:tgtEl>
                                          <p:spTgt spid="665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6" grpId="1" animBg="1"/>
      <p:bldP spid="66567" grpId="0" animBg="1"/>
      <p:bldP spid="6656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zh-TW">
                <a:ea typeface="新細明體" pitchFamily="18" charset="-120"/>
              </a:rPr>
              <a:t>Comparison</a:t>
            </a:r>
          </a:p>
        </p:txBody>
      </p:sp>
      <p:sp>
        <p:nvSpPr>
          <p:cNvPr id="68611" name="Rectangle 3"/>
          <p:cNvSpPr>
            <a:spLocks noChangeArrowheads="1"/>
          </p:cNvSpPr>
          <p:nvPr/>
        </p:nvSpPr>
        <p:spPr bwMode="auto">
          <a:xfrm>
            <a:off x="160338" y="2781300"/>
            <a:ext cx="1828800" cy="533400"/>
          </a:xfrm>
          <a:prstGeom prst="rect">
            <a:avLst/>
          </a:prstGeom>
          <a:noFill/>
          <a:ln w="9525">
            <a:noFill/>
            <a:miter lim="800000"/>
            <a:headEnd/>
            <a:tailEnd/>
          </a:ln>
          <a:effectLst/>
        </p:spPr>
        <p:txBody>
          <a:bodyPr lIns="91436" tIns="45718" rIns="91436" bIns="45718"/>
          <a:lstStyle/>
          <a:p>
            <a:pPr marL="342900" indent="-342900">
              <a:spcBef>
                <a:spcPct val="20000"/>
              </a:spcBef>
            </a:pPr>
            <a:r>
              <a:rPr lang="en-US" altLang="zh-TW" sz="3200" b="1">
                <a:solidFill>
                  <a:schemeClr val="bg2"/>
                </a:solidFill>
                <a:latin typeface="Times New Roman" pitchFamily="18" charset="0"/>
                <a:ea typeface="新細明體" pitchFamily="18" charset="-120"/>
              </a:rPr>
              <a:t>M</a:t>
            </a:r>
            <a:r>
              <a:rPr lang="en-US" altLang="zh-TW" sz="1400" b="1">
                <a:solidFill>
                  <a:schemeClr val="bg2"/>
                </a:solidFill>
                <a:latin typeface="Times New Roman" pitchFamily="18" charset="0"/>
                <a:ea typeface="新細明體" pitchFamily="18" charset="-120"/>
              </a:rPr>
              <a:t>arching</a:t>
            </a:r>
            <a:r>
              <a:rPr lang="en-US" altLang="zh-TW" sz="3200" b="1">
                <a:solidFill>
                  <a:schemeClr val="bg2"/>
                </a:solidFill>
                <a:latin typeface="Times New Roman" pitchFamily="18" charset="0"/>
                <a:ea typeface="新細明體" pitchFamily="18" charset="-120"/>
              </a:rPr>
              <a:t>C</a:t>
            </a:r>
            <a:r>
              <a:rPr lang="en-US" altLang="zh-TW" sz="1400" b="1">
                <a:solidFill>
                  <a:schemeClr val="bg2"/>
                </a:solidFill>
                <a:latin typeface="Times New Roman" pitchFamily="18" charset="0"/>
                <a:ea typeface="新細明體" pitchFamily="18" charset="-120"/>
              </a:rPr>
              <a:t>ubes</a:t>
            </a:r>
          </a:p>
        </p:txBody>
      </p:sp>
      <p:sp>
        <p:nvSpPr>
          <p:cNvPr id="68612" name="Rectangle 4"/>
          <p:cNvSpPr>
            <a:spLocks noChangeArrowheads="1"/>
          </p:cNvSpPr>
          <p:nvPr/>
        </p:nvSpPr>
        <p:spPr bwMode="auto">
          <a:xfrm>
            <a:off x="160338" y="4381500"/>
            <a:ext cx="2963862" cy="533400"/>
          </a:xfrm>
          <a:prstGeom prst="rect">
            <a:avLst/>
          </a:prstGeom>
          <a:noFill/>
          <a:ln w="9525">
            <a:noFill/>
            <a:miter lim="800000"/>
            <a:headEnd/>
            <a:tailEnd/>
          </a:ln>
          <a:effectLst/>
        </p:spPr>
        <p:txBody>
          <a:bodyPr lIns="91436" tIns="45718" rIns="91436" bIns="45718"/>
          <a:lstStyle/>
          <a:p>
            <a:pPr marL="342900" indent="-342900">
              <a:spcBef>
                <a:spcPct val="20000"/>
              </a:spcBef>
            </a:pPr>
            <a:r>
              <a:rPr lang="en-US" altLang="zh-TW" sz="3200" b="1">
                <a:solidFill>
                  <a:schemeClr val="bg2"/>
                </a:solidFill>
                <a:latin typeface="Times New Roman" pitchFamily="18" charset="0"/>
                <a:ea typeface="新細明體" pitchFamily="18" charset="-120"/>
              </a:rPr>
              <a:t>E</a:t>
            </a:r>
            <a:r>
              <a:rPr lang="en-US" altLang="zh-TW" sz="1400" b="1">
                <a:solidFill>
                  <a:schemeClr val="bg2"/>
                </a:solidFill>
                <a:latin typeface="Times New Roman" pitchFamily="18" charset="0"/>
                <a:ea typeface="新細明體" pitchFamily="18" charset="-120"/>
              </a:rPr>
              <a:t>xtended</a:t>
            </a:r>
            <a:r>
              <a:rPr lang="en-US" altLang="zh-TW" sz="3200" b="1">
                <a:solidFill>
                  <a:schemeClr val="bg2"/>
                </a:solidFill>
                <a:latin typeface="Times New Roman" pitchFamily="18" charset="0"/>
                <a:ea typeface="新細明體" pitchFamily="18" charset="-120"/>
              </a:rPr>
              <a:t>M</a:t>
            </a:r>
            <a:r>
              <a:rPr lang="en-US" altLang="zh-TW" sz="1400" b="1">
                <a:solidFill>
                  <a:schemeClr val="bg2"/>
                </a:solidFill>
                <a:latin typeface="Times New Roman" pitchFamily="18" charset="0"/>
                <a:ea typeface="新細明體" pitchFamily="18" charset="-120"/>
              </a:rPr>
              <a:t>arching</a:t>
            </a:r>
            <a:r>
              <a:rPr lang="en-US" altLang="zh-TW" sz="3200" b="1">
                <a:solidFill>
                  <a:schemeClr val="bg2"/>
                </a:solidFill>
                <a:latin typeface="Times New Roman" pitchFamily="18" charset="0"/>
                <a:ea typeface="新細明體" pitchFamily="18" charset="-120"/>
              </a:rPr>
              <a:t>C</a:t>
            </a:r>
            <a:r>
              <a:rPr lang="en-US" altLang="zh-TW" sz="1400" b="1">
                <a:solidFill>
                  <a:schemeClr val="bg2"/>
                </a:solidFill>
                <a:latin typeface="Times New Roman" pitchFamily="18" charset="0"/>
                <a:ea typeface="新細明體" pitchFamily="18" charset="-120"/>
              </a:rPr>
              <a:t>ubes</a:t>
            </a:r>
          </a:p>
        </p:txBody>
      </p:sp>
      <p:sp>
        <p:nvSpPr>
          <p:cNvPr id="68613" name="Rectangle 5"/>
          <p:cNvSpPr>
            <a:spLocks noChangeArrowheads="1"/>
          </p:cNvSpPr>
          <p:nvPr/>
        </p:nvSpPr>
        <p:spPr bwMode="auto">
          <a:xfrm>
            <a:off x="160338" y="3581400"/>
            <a:ext cx="2963862" cy="533400"/>
          </a:xfrm>
          <a:prstGeom prst="rect">
            <a:avLst/>
          </a:prstGeom>
          <a:noFill/>
          <a:ln w="9525">
            <a:noFill/>
            <a:miter lim="800000"/>
            <a:headEnd/>
            <a:tailEnd/>
          </a:ln>
          <a:effectLst/>
        </p:spPr>
        <p:txBody>
          <a:bodyPr lIns="91436" tIns="45718" rIns="91436" bIns="45718"/>
          <a:lstStyle/>
          <a:p>
            <a:pPr marL="342900" indent="-342900">
              <a:spcBef>
                <a:spcPct val="20000"/>
              </a:spcBef>
            </a:pPr>
            <a:r>
              <a:rPr lang="en-US" altLang="zh-TW" sz="3200" b="1">
                <a:solidFill>
                  <a:schemeClr val="bg2"/>
                </a:solidFill>
                <a:latin typeface="Times New Roman" pitchFamily="18" charset="0"/>
                <a:ea typeface="新細明體" pitchFamily="18" charset="-120"/>
              </a:rPr>
              <a:t>T</a:t>
            </a:r>
            <a:r>
              <a:rPr lang="en-US" altLang="zh-TW" sz="1400" b="1">
                <a:solidFill>
                  <a:schemeClr val="bg2"/>
                </a:solidFill>
                <a:latin typeface="Times New Roman" pitchFamily="18" charset="0"/>
                <a:ea typeface="新細明體" pitchFamily="18" charset="-120"/>
              </a:rPr>
              <a:t>opological</a:t>
            </a:r>
            <a:r>
              <a:rPr lang="en-US" altLang="zh-TW" sz="3200" b="1">
                <a:solidFill>
                  <a:schemeClr val="bg2"/>
                </a:solidFill>
                <a:latin typeface="Times New Roman" pitchFamily="18" charset="0"/>
                <a:ea typeface="新細明體" pitchFamily="18" charset="-120"/>
              </a:rPr>
              <a:t>M</a:t>
            </a:r>
            <a:r>
              <a:rPr lang="en-US" altLang="zh-TW" sz="1400" b="1">
                <a:solidFill>
                  <a:schemeClr val="bg2"/>
                </a:solidFill>
                <a:latin typeface="Times New Roman" pitchFamily="18" charset="0"/>
                <a:ea typeface="新細明體" pitchFamily="18" charset="-120"/>
              </a:rPr>
              <a:t>arching</a:t>
            </a:r>
            <a:r>
              <a:rPr lang="en-US" altLang="zh-TW" sz="3200" b="1">
                <a:solidFill>
                  <a:schemeClr val="bg2"/>
                </a:solidFill>
                <a:latin typeface="Times New Roman" pitchFamily="18" charset="0"/>
                <a:ea typeface="新細明體" pitchFamily="18" charset="-120"/>
              </a:rPr>
              <a:t>C</a:t>
            </a:r>
            <a:r>
              <a:rPr lang="en-US" altLang="zh-TW" sz="1400" b="1">
                <a:solidFill>
                  <a:schemeClr val="bg2"/>
                </a:solidFill>
                <a:latin typeface="Times New Roman" pitchFamily="18" charset="0"/>
                <a:ea typeface="新細明體" pitchFamily="18" charset="-120"/>
              </a:rPr>
              <a:t>ubes</a:t>
            </a:r>
          </a:p>
        </p:txBody>
      </p:sp>
      <p:sp>
        <p:nvSpPr>
          <p:cNvPr id="68614" name="Line 6"/>
          <p:cNvSpPr>
            <a:spLocks noChangeShapeType="1"/>
          </p:cNvSpPr>
          <p:nvPr/>
        </p:nvSpPr>
        <p:spPr bwMode="auto">
          <a:xfrm>
            <a:off x="160338" y="2647950"/>
            <a:ext cx="8831262" cy="0"/>
          </a:xfrm>
          <a:prstGeom prst="line">
            <a:avLst/>
          </a:prstGeom>
          <a:noFill/>
          <a:ln w="76200">
            <a:solidFill>
              <a:schemeClr val="tx1"/>
            </a:solidFill>
            <a:round/>
            <a:headEnd/>
            <a:tailEnd/>
          </a:ln>
          <a:effectLst/>
        </p:spPr>
        <p:txBody>
          <a:bodyPr/>
          <a:lstStyle/>
          <a:p>
            <a:endParaRPr lang="zh-TW" altLang="en-US"/>
          </a:p>
        </p:txBody>
      </p:sp>
      <p:sp>
        <p:nvSpPr>
          <p:cNvPr id="68615" name="Line 7"/>
          <p:cNvSpPr>
            <a:spLocks noChangeShapeType="1"/>
          </p:cNvSpPr>
          <p:nvPr/>
        </p:nvSpPr>
        <p:spPr bwMode="auto">
          <a:xfrm>
            <a:off x="3057525" y="1571625"/>
            <a:ext cx="0" cy="5133975"/>
          </a:xfrm>
          <a:prstGeom prst="line">
            <a:avLst/>
          </a:prstGeom>
          <a:noFill/>
          <a:ln w="76200">
            <a:solidFill>
              <a:schemeClr val="tx1"/>
            </a:solidFill>
            <a:round/>
            <a:headEnd/>
            <a:tailEnd/>
          </a:ln>
          <a:effectLst/>
        </p:spPr>
        <p:txBody>
          <a:bodyPr/>
          <a:lstStyle/>
          <a:p>
            <a:endParaRPr lang="zh-TW" altLang="en-US"/>
          </a:p>
        </p:txBody>
      </p:sp>
      <p:grpSp>
        <p:nvGrpSpPr>
          <p:cNvPr id="68616" name="Group 8"/>
          <p:cNvGrpSpPr>
            <a:grpSpLocks/>
          </p:cNvGrpSpPr>
          <p:nvPr/>
        </p:nvGrpSpPr>
        <p:grpSpPr bwMode="auto">
          <a:xfrm>
            <a:off x="6286500" y="1639888"/>
            <a:ext cx="838200" cy="839787"/>
            <a:chOff x="2200" y="1570"/>
            <a:chExt cx="1496" cy="1496"/>
          </a:xfrm>
        </p:grpSpPr>
        <p:sp>
          <p:nvSpPr>
            <p:cNvPr id="68617" name="Oval 9"/>
            <p:cNvSpPr>
              <a:spLocks noChangeArrowheads="1"/>
            </p:cNvSpPr>
            <p:nvPr/>
          </p:nvSpPr>
          <p:spPr bwMode="gray">
            <a:xfrm>
              <a:off x="2200" y="1570"/>
              <a:ext cx="1496" cy="1496"/>
            </a:xfrm>
            <a:prstGeom prst="ellipse">
              <a:avLst/>
            </a:prstGeom>
            <a:gradFill rotWithShape="1">
              <a:gsLst>
                <a:gs pos="0">
                  <a:srgbClr val="7A6A56">
                    <a:gamma/>
                    <a:tint val="0"/>
                    <a:invGamma/>
                  </a:srgbClr>
                </a:gs>
                <a:gs pos="50000">
                  <a:srgbClr val="7A6A56"/>
                </a:gs>
                <a:gs pos="100000">
                  <a:srgbClr val="7A6A56">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68618" name="Oval 10"/>
            <p:cNvSpPr>
              <a:spLocks noChangeArrowheads="1"/>
            </p:cNvSpPr>
            <p:nvPr/>
          </p:nvSpPr>
          <p:spPr bwMode="gray">
            <a:xfrm>
              <a:off x="2200" y="1570"/>
              <a:ext cx="1496" cy="1496"/>
            </a:xfrm>
            <a:prstGeom prst="ellipse">
              <a:avLst/>
            </a:prstGeom>
            <a:gradFill rotWithShape="1">
              <a:gsLst>
                <a:gs pos="0">
                  <a:srgbClr val="7A6A56">
                    <a:gamma/>
                    <a:tint val="57255"/>
                    <a:invGamma/>
                  </a:srgbClr>
                </a:gs>
                <a:gs pos="100000">
                  <a:srgbClr val="7A6A56"/>
                </a:gs>
              </a:gsLst>
              <a:lin ang="2700000" scaled="1"/>
            </a:gradFill>
            <a:ln w="38100" algn="ctr">
              <a:noFill/>
              <a:round/>
              <a:headEnd/>
              <a:tailEnd/>
            </a:ln>
            <a:effectLst/>
          </p:spPr>
          <p:txBody>
            <a:bodyPr wrap="none" anchor="ctr">
              <a:spAutoFit/>
            </a:bodyPr>
            <a:lstStyle/>
            <a:p>
              <a:endParaRPr lang="zh-TW" altLang="en-US"/>
            </a:p>
          </p:txBody>
        </p:sp>
        <p:sp>
          <p:nvSpPr>
            <p:cNvPr id="68619" name="Oval 11"/>
            <p:cNvSpPr>
              <a:spLocks noChangeArrowheads="1"/>
            </p:cNvSpPr>
            <p:nvPr/>
          </p:nvSpPr>
          <p:spPr bwMode="gray">
            <a:xfrm>
              <a:off x="2298" y="1668"/>
              <a:ext cx="1300" cy="1300"/>
            </a:xfrm>
            <a:prstGeom prst="ellipse">
              <a:avLst/>
            </a:prstGeom>
            <a:gradFill rotWithShape="1">
              <a:gsLst>
                <a:gs pos="0">
                  <a:srgbClr val="7A6A56">
                    <a:gamma/>
                    <a:shade val="54118"/>
                    <a:invGamma/>
                  </a:srgbClr>
                </a:gs>
                <a:gs pos="50000">
                  <a:srgbClr val="7A6A56"/>
                </a:gs>
                <a:gs pos="100000">
                  <a:srgbClr val="7A6A56">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68620" name="Oval 12"/>
            <p:cNvSpPr>
              <a:spLocks noChangeArrowheads="1"/>
            </p:cNvSpPr>
            <p:nvPr/>
          </p:nvSpPr>
          <p:spPr bwMode="gray">
            <a:xfrm>
              <a:off x="2298" y="1668"/>
              <a:ext cx="1300" cy="1300"/>
            </a:xfrm>
            <a:prstGeom prst="ellipse">
              <a:avLst/>
            </a:prstGeom>
            <a:gradFill rotWithShape="1">
              <a:gsLst>
                <a:gs pos="0">
                  <a:srgbClr val="7A6A56"/>
                </a:gs>
                <a:gs pos="100000">
                  <a:srgbClr val="7A6A56">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68621" name="Oval 13"/>
            <p:cNvSpPr>
              <a:spLocks noChangeArrowheads="1"/>
            </p:cNvSpPr>
            <p:nvPr/>
          </p:nvSpPr>
          <p:spPr bwMode="gray">
            <a:xfrm>
              <a:off x="2363" y="1733"/>
              <a:ext cx="1170" cy="1170"/>
            </a:xfrm>
            <a:prstGeom prst="ellipse">
              <a:avLst/>
            </a:prstGeom>
            <a:gradFill rotWithShape="1">
              <a:gsLst>
                <a:gs pos="0">
                  <a:srgbClr val="7A6A56">
                    <a:gamma/>
                    <a:shade val="46275"/>
                    <a:invGamma/>
                  </a:srgbClr>
                </a:gs>
                <a:gs pos="100000">
                  <a:srgbClr val="7A6A56"/>
                </a:gs>
              </a:gsLst>
              <a:lin ang="5400000" scaled="1"/>
            </a:gradFill>
            <a:ln w="38100" algn="ctr">
              <a:noFill/>
              <a:round/>
              <a:headEnd/>
              <a:tailEnd/>
            </a:ln>
            <a:effectLst/>
          </p:spPr>
          <p:txBody>
            <a:bodyPr anchor="ctr">
              <a:spAutoFit/>
            </a:bodyPr>
            <a:lstStyle/>
            <a:p>
              <a:endParaRPr lang="zh-TW" altLang="en-US"/>
            </a:p>
          </p:txBody>
        </p:sp>
      </p:grpSp>
      <p:grpSp>
        <p:nvGrpSpPr>
          <p:cNvPr id="68622" name="Group 14"/>
          <p:cNvGrpSpPr>
            <a:grpSpLocks/>
          </p:cNvGrpSpPr>
          <p:nvPr/>
        </p:nvGrpSpPr>
        <p:grpSpPr bwMode="auto">
          <a:xfrm>
            <a:off x="7658100" y="1647825"/>
            <a:ext cx="838200" cy="838200"/>
            <a:chOff x="2200" y="1570"/>
            <a:chExt cx="1496" cy="1496"/>
          </a:xfrm>
        </p:grpSpPr>
        <p:sp>
          <p:nvSpPr>
            <p:cNvPr id="68623" name="Oval 15"/>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68624" name="Oval 16"/>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68625" name="Oval 17"/>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68626" name="Oval 18"/>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68627" name="Oval 19"/>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grpSp>
        <p:nvGrpSpPr>
          <p:cNvPr id="68628" name="Group 20"/>
          <p:cNvGrpSpPr>
            <a:grpSpLocks/>
          </p:cNvGrpSpPr>
          <p:nvPr/>
        </p:nvGrpSpPr>
        <p:grpSpPr bwMode="auto">
          <a:xfrm>
            <a:off x="4905375" y="1628775"/>
            <a:ext cx="838200" cy="838200"/>
            <a:chOff x="2200" y="1570"/>
            <a:chExt cx="1496" cy="1496"/>
          </a:xfrm>
        </p:grpSpPr>
        <p:sp>
          <p:nvSpPr>
            <p:cNvPr id="68629" name="Oval 21"/>
            <p:cNvSpPr>
              <a:spLocks noChangeArrowheads="1"/>
            </p:cNvSpPr>
            <p:nvPr/>
          </p:nvSpPr>
          <p:spPr bwMode="gray">
            <a:xfrm>
              <a:off x="2200" y="1570"/>
              <a:ext cx="1496" cy="1496"/>
            </a:xfrm>
            <a:prstGeom prst="ellipse">
              <a:avLst/>
            </a:prstGeom>
            <a:gradFill rotWithShape="1">
              <a:gsLst>
                <a:gs pos="0">
                  <a:srgbClr val="566A7A">
                    <a:gamma/>
                    <a:tint val="0"/>
                    <a:invGamma/>
                  </a:srgbClr>
                </a:gs>
                <a:gs pos="50000">
                  <a:srgbClr val="566A7A"/>
                </a:gs>
                <a:gs pos="100000">
                  <a:srgbClr val="566A7A">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68630" name="Oval 22"/>
            <p:cNvSpPr>
              <a:spLocks noChangeArrowheads="1"/>
            </p:cNvSpPr>
            <p:nvPr/>
          </p:nvSpPr>
          <p:spPr bwMode="gray">
            <a:xfrm>
              <a:off x="2200" y="1570"/>
              <a:ext cx="1496" cy="1496"/>
            </a:xfrm>
            <a:prstGeom prst="ellipse">
              <a:avLst/>
            </a:prstGeom>
            <a:gradFill rotWithShape="1">
              <a:gsLst>
                <a:gs pos="0">
                  <a:srgbClr val="566A7A">
                    <a:gamma/>
                    <a:tint val="69804"/>
                    <a:invGamma/>
                  </a:srgbClr>
                </a:gs>
                <a:gs pos="100000">
                  <a:srgbClr val="566A7A"/>
                </a:gs>
              </a:gsLst>
              <a:lin ang="2700000" scaled="1"/>
            </a:gradFill>
            <a:ln w="38100" algn="ctr">
              <a:noFill/>
              <a:round/>
              <a:headEnd/>
              <a:tailEnd/>
            </a:ln>
            <a:effectLst/>
          </p:spPr>
          <p:txBody>
            <a:bodyPr wrap="none" anchor="ctr">
              <a:spAutoFit/>
            </a:bodyPr>
            <a:lstStyle/>
            <a:p>
              <a:endParaRPr lang="zh-TW" altLang="en-US"/>
            </a:p>
          </p:txBody>
        </p:sp>
        <p:sp>
          <p:nvSpPr>
            <p:cNvPr id="68631" name="Oval 23"/>
            <p:cNvSpPr>
              <a:spLocks noChangeArrowheads="1"/>
            </p:cNvSpPr>
            <p:nvPr/>
          </p:nvSpPr>
          <p:spPr bwMode="gray">
            <a:xfrm>
              <a:off x="2298" y="1668"/>
              <a:ext cx="1300" cy="1300"/>
            </a:xfrm>
            <a:prstGeom prst="ellipse">
              <a:avLst/>
            </a:prstGeom>
            <a:gradFill rotWithShape="1">
              <a:gsLst>
                <a:gs pos="0">
                  <a:srgbClr val="566A7A">
                    <a:gamma/>
                    <a:shade val="54118"/>
                    <a:invGamma/>
                  </a:srgbClr>
                </a:gs>
                <a:gs pos="50000">
                  <a:srgbClr val="566A7A"/>
                </a:gs>
                <a:gs pos="100000">
                  <a:srgbClr val="566A7A">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68632" name="Oval 24"/>
            <p:cNvSpPr>
              <a:spLocks noChangeArrowheads="1"/>
            </p:cNvSpPr>
            <p:nvPr/>
          </p:nvSpPr>
          <p:spPr bwMode="gray">
            <a:xfrm>
              <a:off x="2298" y="1668"/>
              <a:ext cx="1300" cy="1300"/>
            </a:xfrm>
            <a:prstGeom prst="ellipse">
              <a:avLst/>
            </a:prstGeom>
            <a:gradFill rotWithShape="1">
              <a:gsLst>
                <a:gs pos="0">
                  <a:srgbClr val="566A7A"/>
                </a:gs>
                <a:gs pos="100000">
                  <a:srgbClr val="566A7A">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68633" name="Oval 25"/>
            <p:cNvSpPr>
              <a:spLocks noChangeArrowheads="1"/>
            </p:cNvSpPr>
            <p:nvPr/>
          </p:nvSpPr>
          <p:spPr bwMode="gray">
            <a:xfrm>
              <a:off x="2363" y="1733"/>
              <a:ext cx="1170" cy="1170"/>
            </a:xfrm>
            <a:prstGeom prst="ellipse">
              <a:avLst/>
            </a:prstGeom>
            <a:gradFill rotWithShape="1">
              <a:gsLst>
                <a:gs pos="0">
                  <a:srgbClr val="566A7A">
                    <a:gamma/>
                    <a:shade val="46275"/>
                    <a:invGamma/>
                  </a:srgbClr>
                </a:gs>
                <a:gs pos="100000">
                  <a:srgbClr val="566A7A"/>
                </a:gs>
              </a:gsLst>
              <a:lin ang="5400000" scaled="1"/>
            </a:gradFill>
            <a:ln w="38100" algn="ctr">
              <a:noFill/>
              <a:round/>
              <a:headEnd/>
              <a:tailEnd/>
            </a:ln>
            <a:effectLst/>
          </p:spPr>
          <p:txBody>
            <a:bodyPr anchor="ctr">
              <a:spAutoFit/>
            </a:bodyPr>
            <a:lstStyle/>
            <a:p>
              <a:endParaRPr lang="zh-TW" altLang="en-US"/>
            </a:p>
          </p:txBody>
        </p:sp>
      </p:grpSp>
      <p:sp>
        <p:nvSpPr>
          <p:cNvPr id="68634" name="Rectangle 26"/>
          <p:cNvSpPr>
            <a:spLocks noChangeArrowheads="1"/>
          </p:cNvSpPr>
          <p:nvPr/>
        </p:nvSpPr>
        <p:spPr bwMode="gray">
          <a:xfrm>
            <a:off x="6286500" y="1828800"/>
            <a:ext cx="849313"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Consistent</a:t>
            </a:r>
          </a:p>
          <a:p>
            <a:pPr algn="ctr"/>
            <a:r>
              <a:rPr lang="en-US" altLang="zh-TW" sz="1000" b="1">
                <a:solidFill>
                  <a:srgbClr val="FFFF00"/>
                </a:solidFill>
                <a:ea typeface="新細明體" pitchFamily="18" charset="-120"/>
              </a:rPr>
              <a:t>Topology</a:t>
            </a:r>
          </a:p>
        </p:txBody>
      </p:sp>
      <p:sp>
        <p:nvSpPr>
          <p:cNvPr id="68635" name="Rectangle 27"/>
          <p:cNvSpPr>
            <a:spLocks noChangeArrowheads="1"/>
          </p:cNvSpPr>
          <p:nvPr/>
        </p:nvSpPr>
        <p:spPr bwMode="gray">
          <a:xfrm>
            <a:off x="4905375" y="1828800"/>
            <a:ext cx="833438"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Sharp Features</a:t>
            </a:r>
          </a:p>
        </p:txBody>
      </p:sp>
      <p:sp>
        <p:nvSpPr>
          <p:cNvPr id="68636" name="Rectangle 28"/>
          <p:cNvSpPr>
            <a:spLocks noChangeArrowheads="1"/>
          </p:cNvSpPr>
          <p:nvPr/>
        </p:nvSpPr>
        <p:spPr bwMode="gray">
          <a:xfrm>
            <a:off x="7620000" y="1819275"/>
            <a:ext cx="914400"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Adaptive Resolution</a:t>
            </a:r>
          </a:p>
        </p:txBody>
      </p:sp>
      <p:grpSp>
        <p:nvGrpSpPr>
          <p:cNvPr id="68637" name="Group 29"/>
          <p:cNvGrpSpPr>
            <a:grpSpLocks/>
          </p:cNvGrpSpPr>
          <p:nvPr/>
        </p:nvGrpSpPr>
        <p:grpSpPr bwMode="auto">
          <a:xfrm>
            <a:off x="3543300" y="1628775"/>
            <a:ext cx="838200" cy="838200"/>
            <a:chOff x="2200" y="1570"/>
            <a:chExt cx="1496" cy="1496"/>
          </a:xfrm>
        </p:grpSpPr>
        <p:sp>
          <p:nvSpPr>
            <p:cNvPr id="68638" name="Oval 30"/>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TW" altLang="en-US"/>
            </a:p>
          </p:txBody>
        </p:sp>
        <p:sp>
          <p:nvSpPr>
            <p:cNvPr id="68639" name="Oval 31"/>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zh-TW" altLang="en-US"/>
            </a:p>
          </p:txBody>
        </p:sp>
        <p:sp>
          <p:nvSpPr>
            <p:cNvPr id="68640" name="Oval 32"/>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TW" altLang="en-US"/>
            </a:p>
          </p:txBody>
        </p:sp>
        <p:sp>
          <p:nvSpPr>
            <p:cNvPr id="68641" name="Oval 33"/>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zh-TW" altLang="en-US"/>
            </a:p>
          </p:txBody>
        </p:sp>
        <p:sp>
          <p:nvSpPr>
            <p:cNvPr id="68642" name="Oval 34"/>
            <p:cNvSpPr>
              <a:spLocks noChangeArrowheads="1"/>
            </p:cNvSpPr>
            <p:nvPr/>
          </p:nvSpPr>
          <p:spPr bwMode="gray">
            <a:xfrm>
              <a:off x="2363" y="1733"/>
              <a:ext cx="1170" cy="1170"/>
            </a:xfrm>
            <a:prstGeom prst="ellipse">
              <a:avLst/>
            </a:prstGeom>
            <a:gradFill rotWithShape="1">
              <a:gsLst>
                <a:gs pos="0">
                  <a:srgbClr val="8BADC7">
                    <a:gamma/>
                    <a:shade val="46275"/>
                    <a:invGamma/>
                  </a:srgbClr>
                </a:gs>
                <a:gs pos="100000">
                  <a:srgbClr val="8BADC7"/>
                </a:gs>
              </a:gsLst>
              <a:lin ang="5400000" scaled="1"/>
            </a:gradFill>
            <a:ln w="38100" algn="ctr">
              <a:noFill/>
              <a:round/>
              <a:headEnd/>
              <a:tailEnd/>
            </a:ln>
            <a:effectLst/>
          </p:spPr>
          <p:txBody>
            <a:bodyPr anchor="ctr">
              <a:spAutoFit/>
            </a:bodyPr>
            <a:lstStyle/>
            <a:p>
              <a:endParaRPr lang="zh-TW" altLang="en-US"/>
            </a:p>
          </p:txBody>
        </p:sp>
      </p:grpSp>
      <p:sp>
        <p:nvSpPr>
          <p:cNvPr id="68643" name="Rectangle 35"/>
          <p:cNvSpPr>
            <a:spLocks noChangeArrowheads="1"/>
          </p:cNvSpPr>
          <p:nvPr/>
        </p:nvSpPr>
        <p:spPr bwMode="gray">
          <a:xfrm>
            <a:off x="3552825" y="1914525"/>
            <a:ext cx="833438" cy="2444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Real-time</a:t>
            </a:r>
          </a:p>
        </p:txBody>
      </p:sp>
      <p:sp>
        <p:nvSpPr>
          <p:cNvPr id="68644" name="WordArt 36"/>
          <p:cNvSpPr>
            <a:spLocks noChangeArrowheads="1" noChangeShapeType="1" noTextEdit="1"/>
          </p:cNvSpPr>
          <p:nvPr/>
        </p:nvSpPr>
        <p:spPr bwMode="auto">
          <a:xfrm>
            <a:off x="3660775" y="2776538"/>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45" name="WordArt 37"/>
          <p:cNvSpPr>
            <a:spLocks noChangeArrowheads="1" noChangeShapeType="1" noTextEdit="1"/>
          </p:cNvSpPr>
          <p:nvPr/>
        </p:nvSpPr>
        <p:spPr bwMode="auto">
          <a:xfrm>
            <a:off x="5041900" y="4367213"/>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46" name="WordArt 38"/>
          <p:cNvSpPr>
            <a:spLocks noChangeArrowheads="1" noChangeShapeType="1" noTextEdit="1"/>
          </p:cNvSpPr>
          <p:nvPr/>
        </p:nvSpPr>
        <p:spPr bwMode="auto">
          <a:xfrm>
            <a:off x="6394450" y="3586163"/>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47" name="Rectangle 39"/>
          <p:cNvSpPr>
            <a:spLocks noChangeArrowheads="1"/>
          </p:cNvSpPr>
          <p:nvPr/>
        </p:nvSpPr>
        <p:spPr bwMode="auto">
          <a:xfrm>
            <a:off x="160338" y="5981700"/>
            <a:ext cx="2811462" cy="533400"/>
          </a:xfrm>
          <a:prstGeom prst="rect">
            <a:avLst/>
          </a:prstGeom>
          <a:noFill/>
          <a:ln w="9525">
            <a:noFill/>
            <a:miter lim="800000"/>
            <a:headEnd/>
            <a:tailEnd/>
          </a:ln>
          <a:effectLst/>
        </p:spPr>
        <p:txBody>
          <a:bodyPr lIns="91436" tIns="45718" rIns="91436" bIns="45718"/>
          <a:lstStyle/>
          <a:p>
            <a:pPr marL="342900" indent="-342900">
              <a:spcBef>
                <a:spcPct val="20000"/>
              </a:spcBef>
            </a:pPr>
            <a:r>
              <a:rPr lang="en-US" altLang="zh-TW" sz="3200" b="1">
                <a:solidFill>
                  <a:schemeClr val="bg2"/>
                </a:solidFill>
                <a:latin typeface="Times New Roman" pitchFamily="18" charset="0"/>
                <a:ea typeface="新細明體" pitchFamily="18" charset="-120"/>
              </a:rPr>
              <a:t>C</a:t>
            </a:r>
            <a:r>
              <a:rPr lang="en-US" altLang="zh-TW" sz="1400" b="1">
                <a:solidFill>
                  <a:schemeClr val="bg2"/>
                </a:solidFill>
                <a:latin typeface="Times New Roman" pitchFamily="18" charset="0"/>
                <a:ea typeface="新細明體" pitchFamily="18" charset="-120"/>
              </a:rPr>
              <a:t>ubical</a:t>
            </a:r>
            <a:r>
              <a:rPr lang="en-US" altLang="zh-TW" sz="3200" b="1">
                <a:solidFill>
                  <a:schemeClr val="bg2"/>
                </a:solidFill>
                <a:latin typeface="Times New Roman" pitchFamily="18" charset="0"/>
                <a:ea typeface="新細明體" pitchFamily="18" charset="-120"/>
              </a:rPr>
              <a:t>M</a:t>
            </a:r>
            <a:r>
              <a:rPr lang="en-US" altLang="zh-TW" sz="1400" b="1">
                <a:solidFill>
                  <a:schemeClr val="bg2"/>
                </a:solidFill>
                <a:latin typeface="Times New Roman" pitchFamily="18" charset="0"/>
                <a:ea typeface="新細明體" pitchFamily="18" charset="-120"/>
              </a:rPr>
              <a:t>arching</a:t>
            </a:r>
            <a:r>
              <a:rPr lang="en-US" altLang="zh-TW" sz="3200" b="1">
                <a:solidFill>
                  <a:schemeClr val="bg2"/>
                </a:solidFill>
                <a:latin typeface="Times New Roman" pitchFamily="18" charset="0"/>
                <a:ea typeface="新細明體" pitchFamily="18" charset="-120"/>
              </a:rPr>
              <a:t>S</a:t>
            </a:r>
            <a:r>
              <a:rPr lang="en-US" altLang="zh-TW" sz="1400" b="1">
                <a:solidFill>
                  <a:schemeClr val="bg2"/>
                </a:solidFill>
                <a:latin typeface="Times New Roman" pitchFamily="18" charset="0"/>
                <a:ea typeface="新細明體" pitchFamily="18" charset="-120"/>
              </a:rPr>
              <a:t>quares</a:t>
            </a:r>
          </a:p>
        </p:txBody>
      </p:sp>
      <p:sp>
        <p:nvSpPr>
          <p:cNvPr id="68648" name="WordArt 40"/>
          <p:cNvSpPr>
            <a:spLocks noChangeArrowheads="1" noChangeShapeType="1" noTextEdit="1"/>
          </p:cNvSpPr>
          <p:nvPr/>
        </p:nvSpPr>
        <p:spPr bwMode="auto">
          <a:xfrm>
            <a:off x="3660775" y="5967413"/>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49" name="WordArt 41"/>
          <p:cNvSpPr>
            <a:spLocks noChangeArrowheads="1" noChangeShapeType="1" noTextEdit="1"/>
          </p:cNvSpPr>
          <p:nvPr/>
        </p:nvSpPr>
        <p:spPr bwMode="auto">
          <a:xfrm>
            <a:off x="5041900" y="5967413"/>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50" name="WordArt 42"/>
          <p:cNvSpPr>
            <a:spLocks noChangeArrowheads="1" noChangeShapeType="1" noTextEdit="1"/>
          </p:cNvSpPr>
          <p:nvPr/>
        </p:nvSpPr>
        <p:spPr bwMode="auto">
          <a:xfrm>
            <a:off x="6394450" y="5967413"/>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51" name="WordArt 43"/>
          <p:cNvSpPr>
            <a:spLocks noChangeArrowheads="1" noChangeShapeType="1" noTextEdit="1"/>
          </p:cNvSpPr>
          <p:nvPr/>
        </p:nvSpPr>
        <p:spPr bwMode="auto">
          <a:xfrm>
            <a:off x="7785100" y="5967413"/>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FF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52" name="Rectangle 44"/>
          <p:cNvSpPr>
            <a:spLocks noChangeArrowheads="1"/>
          </p:cNvSpPr>
          <p:nvPr/>
        </p:nvSpPr>
        <p:spPr bwMode="auto">
          <a:xfrm>
            <a:off x="160338" y="5181600"/>
            <a:ext cx="1828800" cy="533400"/>
          </a:xfrm>
          <a:prstGeom prst="rect">
            <a:avLst/>
          </a:prstGeom>
          <a:noFill/>
          <a:ln w="9525">
            <a:noFill/>
            <a:miter lim="800000"/>
            <a:headEnd/>
            <a:tailEnd/>
          </a:ln>
          <a:effectLst/>
        </p:spPr>
        <p:txBody>
          <a:bodyPr lIns="91436" tIns="45718" rIns="91436" bIns="45718"/>
          <a:lstStyle/>
          <a:p>
            <a:pPr marL="342900" indent="-342900">
              <a:spcBef>
                <a:spcPct val="20000"/>
              </a:spcBef>
            </a:pPr>
            <a:r>
              <a:rPr lang="en-US" altLang="zh-TW" sz="3200" b="1">
                <a:solidFill>
                  <a:schemeClr val="bg2"/>
                </a:solidFill>
                <a:latin typeface="Times New Roman" pitchFamily="18" charset="0"/>
                <a:ea typeface="新細明體" pitchFamily="18" charset="-120"/>
              </a:rPr>
              <a:t>D</a:t>
            </a:r>
            <a:r>
              <a:rPr lang="en-US" altLang="zh-TW" sz="1400" b="1">
                <a:solidFill>
                  <a:schemeClr val="bg2"/>
                </a:solidFill>
                <a:latin typeface="Times New Roman" pitchFamily="18" charset="0"/>
                <a:ea typeface="新細明體" pitchFamily="18" charset="-120"/>
              </a:rPr>
              <a:t>ual</a:t>
            </a:r>
            <a:r>
              <a:rPr lang="en-US" altLang="zh-TW" sz="3200" b="1">
                <a:solidFill>
                  <a:schemeClr val="bg2"/>
                </a:solidFill>
                <a:latin typeface="Times New Roman" pitchFamily="18" charset="0"/>
                <a:ea typeface="新細明體" pitchFamily="18" charset="-120"/>
              </a:rPr>
              <a:t>C</a:t>
            </a:r>
            <a:r>
              <a:rPr lang="en-US" altLang="zh-TW" sz="1400" b="1">
                <a:solidFill>
                  <a:schemeClr val="bg2"/>
                </a:solidFill>
                <a:latin typeface="Times New Roman" pitchFamily="18" charset="0"/>
                <a:ea typeface="新細明體" pitchFamily="18" charset="-120"/>
              </a:rPr>
              <a:t>ontouring</a:t>
            </a:r>
          </a:p>
        </p:txBody>
      </p:sp>
      <p:sp>
        <p:nvSpPr>
          <p:cNvPr id="68653" name="WordArt 45"/>
          <p:cNvSpPr>
            <a:spLocks noChangeArrowheads="1" noChangeShapeType="1" noTextEdit="1"/>
          </p:cNvSpPr>
          <p:nvPr/>
        </p:nvSpPr>
        <p:spPr bwMode="auto">
          <a:xfrm>
            <a:off x="5051425" y="5157788"/>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54" name="WordArt 46"/>
          <p:cNvSpPr>
            <a:spLocks noChangeArrowheads="1" noChangeShapeType="1" noTextEdit="1"/>
          </p:cNvSpPr>
          <p:nvPr/>
        </p:nvSpPr>
        <p:spPr bwMode="auto">
          <a:xfrm>
            <a:off x="7785100" y="5157788"/>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endParaRPr>
          </a:p>
        </p:txBody>
      </p:sp>
      <p:sp>
        <p:nvSpPr>
          <p:cNvPr id="68655" name="WordArt 47"/>
          <p:cNvSpPr>
            <a:spLocks noChangeArrowheads="1" noChangeShapeType="1" noTextEdit="1"/>
          </p:cNvSpPr>
          <p:nvPr/>
        </p:nvSpPr>
        <p:spPr bwMode="auto">
          <a:xfrm>
            <a:off x="3660775" y="3576638"/>
            <a:ext cx="638175" cy="561975"/>
          </a:xfrm>
          <a:prstGeom prst="rect">
            <a:avLst/>
          </a:prstGeom>
        </p:spPr>
        <p:txBody>
          <a:bodyPr wrap="none" fromWordArt="1">
            <a:prstTxWarp prst="textPlain">
              <a:avLst>
                <a:gd name="adj" fmla="val 50000"/>
              </a:avLst>
            </a:prstTxWarp>
          </a:bodyPr>
          <a:lstStyle/>
          <a:p>
            <a:pPr algn="ctr"/>
            <a:r>
              <a:rPr lang="en-US" altLang="zh-TW"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rPr>
              <a:t>«</a:t>
            </a:r>
            <a:endParaRPr lang="zh-TW" altLang="en-US" sz="3600" kern="10">
              <a:ln w="9525">
                <a:solidFill>
                  <a:srgbClr val="000000"/>
                </a:solidFill>
                <a:round/>
                <a:headEnd/>
                <a:tailEnd/>
              </a:ln>
              <a:solidFill>
                <a:srgbClr val="8BADC7"/>
              </a:solidFill>
              <a:effectLst>
                <a:outerShdw dist="35921" dir="2700000" algn="ctr" rotWithShape="0">
                  <a:srgbClr val="808080">
                    <a:alpha val="80000"/>
                  </a:srgbClr>
                </a:outerShdw>
              </a:effectLst>
              <a:latin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 fill="hold"/>
                                        <p:tgtEl>
                                          <p:spTgt spid="68648"/>
                                        </p:tgtEl>
                                      </p:cBhvr>
                                      <p:by x="125000" y="125000"/>
                                    </p:animScale>
                                  </p:childTnLst>
                                </p:cTn>
                              </p:par>
                              <p:par>
                                <p:cTn id="7" presetID="6" presetClass="emph" presetSubtype="0" fill="hold" grpId="0" nodeType="withEffect">
                                  <p:stCondLst>
                                    <p:cond delay="0"/>
                                  </p:stCondLst>
                                  <p:childTnLst>
                                    <p:animScale>
                                      <p:cBhvr>
                                        <p:cTn id="8" dur="500" fill="hold"/>
                                        <p:tgtEl>
                                          <p:spTgt spid="68649"/>
                                        </p:tgtEl>
                                      </p:cBhvr>
                                      <p:by x="125000" y="125000"/>
                                    </p:animScale>
                                  </p:childTnLst>
                                </p:cTn>
                              </p:par>
                              <p:par>
                                <p:cTn id="9" presetID="6" presetClass="emph" presetSubtype="0" fill="hold" grpId="0" nodeType="withEffect">
                                  <p:stCondLst>
                                    <p:cond delay="0"/>
                                  </p:stCondLst>
                                  <p:childTnLst>
                                    <p:animScale>
                                      <p:cBhvr>
                                        <p:cTn id="10" dur="500" fill="hold"/>
                                        <p:tgtEl>
                                          <p:spTgt spid="68650"/>
                                        </p:tgtEl>
                                      </p:cBhvr>
                                      <p:by x="125000" y="125000"/>
                                    </p:animScale>
                                  </p:childTnLst>
                                </p:cTn>
                              </p:par>
                              <p:par>
                                <p:cTn id="11" presetID="6" presetClass="emph" presetSubtype="0" fill="hold" grpId="0" nodeType="withEffect">
                                  <p:stCondLst>
                                    <p:cond delay="0"/>
                                  </p:stCondLst>
                                  <p:childTnLst>
                                    <p:animScale>
                                      <p:cBhvr>
                                        <p:cTn id="12" dur="500" fill="hold"/>
                                        <p:tgtEl>
                                          <p:spTgt spid="68651"/>
                                        </p:tgtEl>
                                      </p:cBhvr>
                                      <p:by x="125000" y="125000"/>
                                    </p:animScale>
                                  </p:childTnLst>
                                </p:cTn>
                              </p:par>
                            </p:childTnLst>
                          </p:cTn>
                        </p:par>
                        <p:par>
                          <p:cTn id="13" fill="hold">
                            <p:stCondLst>
                              <p:cond delay="500"/>
                            </p:stCondLst>
                            <p:childTnLst>
                              <p:par>
                                <p:cTn id="14" presetID="6" presetClass="emph" presetSubtype="0" fill="hold" grpId="1" nodeType="afterEffect">
                                  <p:stCondLst>
                                    <p:cond delay="0"/>
                                  </p:stCondLst>
                                  <p:childTnLst>
                                    <p:animScale>
                                      <p:cBhvr>
                                        <p:cTn id="15" dur="500" fill="hold"/>
                                        <p:tgtEl>
                                          <p:spTgt spid="68648"/>
                                        </p:tgtEl>
                                      </p:cBhvr>
                                      <p:by x="80000" y="80000"/>
                                    </p:animScale>
                                  </p:childTnLst>
                                </p:cTn>
                              </p:par>
                              <p:par>
                                <p:cTn id="16" presetID="6" presetClass="emph" presetSubtype="0" fill="hold" grpId="1" nodeType="withEffect">
                                  <p:stCondLst>
                                    <p:cond delay="0"/>
                                  </p:stCondLst>
                                  <p:childTnLst>
                                    <p:animScale>
                                      <p:cBhvr>
                                        <p:cTn id="17" dur="500" fill="hold"/>
                                        <p:tgtEl>
                                          <p:spTgt spid="68649"/>
                                        </p:tgtEl>
                                      </p:cBhvr>
                                      <p:by x="80000" y="80000"/>
                                    </p:animScale>
                                  </p:childTnLst>
                                </p:cTn>
                              </p:par>
                              <p:par>
                                <p:cTn id="18" presetID="6" presetClass="emph" presetSubtype="0" fill="hold" grpId="1" nodeType="withEffect">
                                  <p:stCondLst>
                                    <p:cond delay="0"/>
                                  </p:stCondLst>
                                  <p:childTnLst>
                                    <p:animScale>
                                      <p:cBhvr>
                                        <p:cTn id="19" dur="500" fill="hold"/>
                                        <p:tgtEl>
                                          <p:spTgt spid="68650"/>
                                        </p:tgtEl>
                                      </p:cBhvr>
                                      <p:by x="80000" y="80000"/>
                                    </p:animScale>
                                  </p:childTnLst>
                                </p:cTn>
                              </p:par>
                              <p:par>
                                <p:cTn id="20" presetID="6" presetClass="emph" presetSubtype="0" fill="hold" grpId="1" nodeType="withEffect">
                                  <p:stCondLst>
                                    <p:cond delay="0"/>
                                  </p:stCondLst>
                                  <p:childTnLst>
                                    <p:animScale>
                                      <p:cBhvr>
                                        <p:cTn id="21" dur="500" fill="hold"/>
                                        <p:tgtEl>
                                          <p:spTgt spid="68651"/>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48" grpId="0" animBg="1"/>
      <p:bldP spid="68648" grpId="1" animBg="1"/>
      <p:bldP spid="68649" grpId="0" animBg="1"/>
      <p:bldP spid="68649" grpId="1" animBg="1"/>
      <p:bldP spid="68650" grpId="0" animBg="1"/>
      <p:bldP spid="68650" grpId="1" animBg="1"/>
      <p:bldP spid="68651" grpId="0" animBg="1"/>
      <p:bldP spid="6865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274638"/>
            <a:ext cx="8839200" cy="639762"/>
          </a:xfrm>
        </p:spPr>
        <p:txBody>
          <a:bodyPr/>
          <a:lstStyle/>
          <a:p>
            <a:r>
              <a:rPr lang="en-US" altLang="zh-TW">
                <a:ea typeface="新細明體" pitchFamily="18" charset="-120"/>
              </a:rPr>
              <a:t>Benefits - inter-cell independency</a:t>
            </a:r>
            <a:r>
              <a:rPr lang="en-US" altLang="zh-TW" sz="3600">
                <a:ea typeface="新細明體" pitchFamily="18" charset="-120"/>
              </a:rPr>
              <a:t> </a:t>
            </a:r>
          </a:p>
        </p:txBody>
      </p:sp>
      <p:sp>
        <p:nvSpPr>
          <p:cNvPr id="70659" name="Rectangle 3"/>
          <p:cNvSpPr>
            <a:spLocks noGrp="1" noChangeArrowheads="1"/>
          </p:cNvSpPr>
          <p:nvPr>
            <p:ph type="body" idx="1"/>
          </p:nvPr>
        </p:nvSpPr>
        <p:spPr>
          <a:xfrm>
            <a:off x="533400" y="914400"/>
            <a:ext cx="8229600" cy="533400"/>
          </a:xfrm>
        </p:spPr>
        <p:txBody>
          <a:bodyPr/>
          <a:lstStyle/>
          <a:p>
            <a:pPr algn="ctr">
              <a:buFontTx/>
              <a:buNone/>
            </a:pPr>
            <a:r>
              <a:rPr lang="en-US" altLang="zh-TW">
                <a:ea typeface="新細明體" pitchFamily="18" charset="-120"/>
                <a:sym typeface="Wingdings" pitchFamily="2" charset="2"/>
              </a:rPr>
              <a:t>1.Faster  2.Parallelizable 3.Lower Error</a:t>
            </a:r>
          </a:p>
        </p:txBody>
      </p:sp>
      <p:pic>
        <p:nvPicPr>
          <p:cNvPr id="70660" name="Fandisk-InterDep.wmv">
            <a:hlinkClick r:id="" action="ppaction://media"/>
          </p:cNvPr>
          <p:cNvPicPr>
            <a:picLocks noRot="1" noChangeAspect="1" noChangeArrowheads="1"/>
          </p:cNvPicPr>
          <p:nvPr>
            <a:videoFile r:link="rId2"/>
          </p:nvPr>
        </p:nvPicPr>
        <p:blipFill>
          <a:blip r:embed="rId5" cstate="print"/>
          <a:srcRect/>
          <a:stretch>
            <a:fillRect/>
          </a:stretch>
        </p:blipFill>
        <p:spPr bwMode="auto">
          <a:xfrm>
            <a:off x="1550988" y="1743075"/>
            <a:ext cx="6858000" cy="45720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67" fill="hold"/>
                                        <p:tgtEl>
                                          <p:spTgt spid="7066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60"/>
                </p:tgtEl>
              </p:cMediaNode>
            </p:video>
            <p:seq concurrent="1" nextAc="seek">
              <p:cTn id="8" restart="whenNotActive" fill="hold" evtFilter="cancelBubble" nodeType="interactiveSeq">
                <p:stCondLst>
                  <p:cond evt="onClick" delay="0">
                    <p:tgtEl>
                      <p:spTgt spid="7066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60"/>
                                        </p:tgtEl>
                                      </p:cBhvr>
                                    </p:cmd>
                                  </p:childTnLst>
                                </p:cTn>
                              </p:par>
                            </p:childTnLst>
                          </p:cTn>
                        </p:par>
                      </p:childTnLst>
                    </p:cTn>
                  </p:par>
                </p:childTnLst>
              </p:cTn>
              <p:nextCondLst>
                <p:cond evt="onClick" delay="0">
                  <p:tgtEl>
                    <p:spTgt spid="7066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639762"/>
          </a:xfrm>
        </p:spPr>
        <p:txBody>
          <a:bodyPr/>
          <a:lstStyle/>
          <a:p>
            <a:r>
              <a:rPr lang="en-US" altLang="zh-TW">
                <a:ea typeface="新細明體" pitchFamily="18" charset="-120"/>
              </a:rPr>
              <a:t>Benefits - consistent topology</a:t>
            </a:r>
          </a:p>
        </p:txBody>
      </p:sp>
      <p:sp>
        <p:nvSpPr>
          <p:cNvPr id="72707" name="Rectangle 3"/>
          <p:cNvSpPr>
            <a:spLocks noGrp="1" noChangeArrowheads="1"/>
          </p:cNvSpPr>
          <p:nvPr>
            <p:ph type="body" idx="1"/>
          </p:nvPr>
        </p:nvSpPr>
        <p:spPr>
          <a:xfrm>
            <a:off x="304800" y="914400"/>
            <a:ext cx="8648700" cy="528638"/>
          </a:xfrm>
        </p:spPr>
        <p:txBody>
          <a:bodyPr/>
          <a:lstStyle/>
          <a:p>
            <a:pPr algn="ctr">
              <a:lnSpc>
                <a:spcPct val="90000"/>
              </a:lnSpc>
              <a:buFontTx/>
              <a:buNone/>
            </a:pPr>
            <a:r>
              <a:rPr lang="en-US" altLang="zh-TW">
                <a:ea typeface="新細明體" pitchFamily="18" charset="-120"/>
              </a:rPr>
              <a:t>	1. Correct Shape  2. Lower Error</a:t>
            </a:r>
          </a:p>
        </p:txBody>
      </p:sp>
      <p:pic>
        <p:nvPicPr>
          <p:cNvPr id="72708" name="new-topology.wmv">
            <a:hlinkClick r:id="" action="ppaction://media"/>
          </p:cNvPr>
          <p:cNvPicPr>
            <a:picLocks noRot="1" noChangeAspect="1" noChangeArrowheads="1"/>
          </p:cNvPicPr>
          <p:nvPr>
            <a:videoFile r:link="rId2"/>
          </p:nvPr>
        </p:nvPicPr>
        <p:blipFill>
          <a:blip r:embed="rId5" cstate="print"/>
          <a:srcRect/>
          <a:stretch>
            <a:fillRect/>
          </a:stretch>
        </p:blipFill>
        <p:spPr bwMode="auto">
          <a:xfrm>
            <a:off x="1552575" y="1733550"/>
            <a:ext cx="6858000" cy="45720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06" fill="hold"/>
                                        <p:tgtEl>
                                          <p:spTgt spid="727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2708"/>
                </p:tgtEl>
              </p:cMediaNode>
            </p:video>
            <p:seq concurrent="1" nextAc="seek">
              <p:cTn id="8" restart="whenNotActive" fill="hold" evtFilter="cancelBubble" nodeType="interactiveSeq">
                <p:stCondLst>
                  <p:cond evt="onClick" delay="0">
                    <p:tgtEl>
                      <p:spTgt spid="727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2708"/>
                                        </p:tgtEl>
                                      </p:cBhvr>
                                    </p:cmd>
                                  </p:childTnLst>
                                </p:cTn>
                              </p:par>
                            </p:childTnLst>
                          </p:cTn>
                        </p:par>
                      </p:childTnLst>
                    </p:cTn>
                  </p:par>
                </p:childTnLst>
              </p:cTn>
              <p:nextCondLst>
                <p:cond evt="onClick" delay="0">
                  <p:tgtEl>
                    <p:spTgt spid="7270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229600" cy="639762"/>
          </a:xfrm>
        </p:spPr>
        <p:txBody>
          <a:bodyPr/>
          <a:lstStyle/>
          <a:p>
            <a:r>
              <a:rPr lang="en-US" altLang="zh-TW">
                <a:ea typeface="新細明體" pitchFamily="18" charset="-120"/>
              </a:rPr>
              <a:t>Benefits - consistent topology</a:t>
            </a:r>
          </a:p>
        </p:txBody>
      </p:sp>
      <p:sp>
        <p:nvSpPr>
          <p:cNvPr id="74755" name="Rectangle 3"/>
          <p:cNvSpPr>
            <a:spLocks noGrp="1" noChangeArrowheads="1"/>
          </p:cNvSpPr>
          <p:nvPr>
            <p:ph type="body" idx="1"/>
          </p:nvPr>
        </p:nvSpPr>
        <p:spPr>
          <a:xfrm>
            <a:off x="304800" y="914400"/>
            <a:ext cx="8648700" cy="528638"/>
          </a:xfrm>
        </p:spPr>
        <p:txBody>
          <a:bodyPr/>
          <a:lstStyle/>
          <a:p>
            <a:pPr algn="ctr">
              <a:lnSpc>
                <a:spcPct val="90000"/>
              </a:lnSpc>
              <a:buFontTx/>
              <a:buNone/>
            </a:pPr>
            <a:r>
              <a:rPr lang="en-US" altLang="zh-TW">
                <a:ea typeface="新細明體" pitchFamily="18" charset="-120"/>
              </a:rPr>
              <a:t>	1. Correct Shape  2. Lower Error</a:t>
            </a:r>
          </a:p>
        </p:txBody>
      </p:sp>
      <p:pic>
        <p:nvPicPr>
          <p:cNvPr id="74756" name="TopoComp.wmv">
            <a:hlinkClick r:id="" action="ppaction://media"/>
          </p:cNvPr>
          <p:cNvPicPr>
            <a:picLocks noRot="1" noChangeAspect="1" noChangeArrowheads="1"/>
          </p:cNvPicPr>
          <p:nvPr>
            <a:videoFile r:link="rId2"/>
          </p:nvPr>
        </p:nvPicPr>
        <p:blipFill>
          <a:blip r:embed="rId5" cstate="print"/>
          <a:srcRect/>
          <a:stretch>
            <a:fillRect/>
          </a:stretch>
        </p:blipFill>
        <p:spPr bwMode="auto">
          <a:xfrm>
            <a:off x="1550988" y="1743075"/>
            <a:ext cx="6858000" cy="4572000"/>
          </a:xfrm>
          <a:prstGeom prst="rect">
            <a:avLst/>
          </a:prstGeom>
          <a:noFill/>
        </p:spPr>
      </p:pic>
      <p:sp>
        <p:nvSpPr>
          <p:cNvPr id="74757" name="Rectangle 5"/>
          <p:cNvSpPr>
            <a:spLocks noChangeArrowheads="1"/>
          </p:cNvSpPr>
          <p:nvPr/>
        </p:nvSpPr>
        <p:spPr bwMode="auto">
          <a:xfrm>
            <a:off x="701675" y="3824288"/>
            <a:ext cx="706438" cy="676275"/>
          </a:xfrm>
          <a:prstGeom prst="rect">
            <a:avLst/>
          </a:prstGeom>
          <a:solidFill>
            <a:schemeClr val="accent2"/>
          </a:solidFill>
          <a:ln w="9525">
            <a:noFill/>
            <a:miter lim="800000"/>
            <a:headEnd/>
            <a:tailEnd/>
          </a:ln>
          <a:effectLst/>
        </p:spPr>
        <p:txBody>
          <a:bodyPr wrap="none" anchor="ctr"/>
          <a:lstStyle/>
          <a:p>
            <a:endParaRPr lang="zh-TW" altLang="en-US"/>
          </a:p>
        </p:txBody>
      </p:sp>
      <p:sp>
        <p:nvSpPr>
          <p:cNvPr id="74758" name="Rectangle 6"/>
          <p:cNvSpPr>
            <a:spLocks noChangeArrowheads="1"/>
          </p:cNvSpPr>
          <p:nvPr/>
        </p:nvSpPr>
        <p:spPr bwMode="auto">
          <a:xfrm>
            <a:off x="55563" y="3219450"/>
            <a:ext cx="706437" cy="676275"/>
          </a:xfrm>
          <a:prstGeom prst="rect">
            <a:avLst/>
          </a:prstGeom>
          <a:solidFill>
            <a:schemeClr val="accent2"/>
          </a:solidFill>
          <a:ln w="9525">
            <a:noFill/>
            <a:miter lim="800000"/>
            <a:headEnd/>
            <a:tailEnd/>
          </a:ln>
          <a:effectLst/>
        </p:spPr>
        <p:txBody>
          <a:bodyPr wrap="none" anchor="ctr"/>
          <a:lstStyle/>
          <a:p>
            <a:endParaRPr lang="zh-TW" altLang="en-US"/>
          </a:p>
        </p:txBody>
      </p:sp>
      <p:sp>
        <p:nvSpPr>
          <p:cNvPr id="74759" name="Rectangle 7"/>
          <p:cNvSpPr>
            <a:spLocks noChangeArrowheads="1"/>
          </p:cNvSpPr>
          <p:nvPr/>
        </p:nvSpPr>
        <p:spPr bwMode="auto">
          <a:xfrm>
            <a:off x="560388" y="3709988"/>
            <a:ext cx="352425" cy="333375"/>
          </a:xfrm>
          <a:prstGeom prst="rect">
            <a:avLst/>
          </a:prstGeom>
          <a:noFill/>
          <a:ln w="19050">
            <a:solidFill>
              <a:schemeClr val="tx1"/>
            </a:solidFill>
            <a:miter lim="800000"/>
            <a:headEnd/>
            <a:tailEnd/>
          </a:ln>
          <a:effectLst/>
        </p:spPr>
        <p:txBody>
          <a:bodyPr wrap="none" anchor="ctr"/>
          <a:lstStyle/>
          <a:p>
            <a:endParaRPr lang="zh-TW" altLang="en-US"/>
          </a:p>
        </p:txBody>
      </p:sp>
      <p:sp>
        <p:nvSpPr>
          <p:cNvPr id="74760" name="Rectangle 8"/>
          <p:cNvSpPr>
            <a:spLocks noChangeArrowheads="1"/>
          </p:cNvSpPr>
          <p:nvPr/>
        </p:nvSpPr>
        <p:spPr bwMode="auto">
          <a:xfrm>
            <a:off x="806450" y="2366963"/>
            <a:ext cx="706438" cy="676275"/>
          </a:xfrm>
          <a:prstGeom prst="rect">
            <a:avLst/>
          </a:prstGeom>
          <a:solidFill>
            <a:schemeClr val="accent2"/>
          </a:solidFill>
          <a:ln w="9525">
            <a:noFill/>
            <a:miter lim="800000"/>
            <a:headEnd/>
            <a:tailEnd/>
          </a:ln>
          <a:effectLst/>
        </p:spPr>
        <p:txBody>
          <a:bodyPr wrap="none" anchor="ctr"/>
          <a:lstStyle/>
          <a:p>
            <a:endParaRPr lang="zh-TW" altLang="en-US"/>
          </a:p>
        </p:txBody>
      </p:sp>
      <p:sp>
        <p:nvSpPr>
          <p:cNvPr id="74761" name="Rectangle 9"/>
          <p:cNvSpPr>
            <a:spLocks noChangeArrowheads="1"/>
          </p:cNvSpPr>
          <p:nvPr/>
        </p:nvSpPr>
        <p:spPr bwMode="auto">
          <a:xfrm>
            <a:off x="46038" y="1638300"/>
            <a:ext cx="706437" cy="676275"/>
          </a:xfrm>
          <a:prstGeom prst="rect">
            <a:avLst/>
          </a:prstGeom>
          <a:solidFill>
            <a:schemeClr val="accent2"/>
          </a:solidFill>
          <a:ln w="9525">
            <a:noFill/>
            <a:miter lim="800000"/>
            <a:headEnd/>
            <a:tailEnd/>
          </a:ln>
          <a:effectLst/>
        </p:spPr>
        <p:txBody>
          <a:bodyPr wrap="none" anchor="ctr"/>
          <a:lstStyle/>
          <a:p>
            <a:endParaRPr lang="zh-TW" altLang="en-US"/>
          </a:p>
        </p:txBody>
      </p:sp>
      <p:sp>
        <p:nvSpPr>
          <p:cNvPr id="74762" name="Rectangle 10"/>
          <p:cNvSpPr>
            <a:spLocks noChangeArrowheads="1"/>
          </p:cNvSpPr>
          <p:nvPr/>
        </p:nvSpPr>
        <p:spPr bwMode="auto">
          <a:xfrm>
            <a:off x="569913" y="2147888"/>
            <a:ext cx="352425" cy="333375"/>
          </a:xfrm>
          <a:prstGeom prst="rect">
            <a:avLst/>
          </a:prstGeom>
          <a:noFill/>
          <a:ln w="19050">
            <a:solidFill>
              <a:schemeClr val="tx1"/>
            </a:solidFill>
            <a:miter lim="800000"/>
            <a:headEnd/>
            <a:tailEnd/>
          </a:ln>
          <a:effectLst/>
        </p:spPr>
        <p:txBody>
          <a:bodyPr wrap="none" anchor="ctr"/>
          <a:lstStyle/>
          <a:p>
            <a:endParaRPr lang="zh-TW"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08" fill="hold"/>
                                        <p:tgtEl>
                                          <p:spTgt spid="7475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4756"/>
                </p:tgtEl>
              </p:cMediaNode>
            </p:video>
            <p:seq concurrent="1" nextAc="seek">
              <p:cTn id="8" restart="whenNotActive" fill="hold" evtFilter="cancelBubble" nodeType="interactiveSeq">
                <p:stCondLst>
                  <p:cond evt="onClick" delay="0">
                    <p:tgtEl>
                      <p:spTgt spid="7475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4756"/>
                                        </p:tgtEl>
                                      </p:cBhvr>
                                    </p:cmd>
                                  </p:childTnLst>
                                </p:cTn>
                              </p:par>
                            </p:childTnLst>
                          </p:cTn>
                        </p:par>
                      </p:childTnLst>
                    </p:cTn>
                  </p:par>
                </p:childTnLst>
              </p:cTn>
              <p:nextCondLst>
                <p:cond evt="onClick" delay="0">
                  <p:tgtEl>
                    <p:spTgt spid="7475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639762"/>
          </a:xfrm>
        </p:spPr>
        <p:txBody>
          <a:bodyPr/>
          <a:lstStyle/>
          <a:p>
            <a:r>
              <a:rPr lang="en-US" altLang="zh-TW">
                <a:ea typeface="新細明體" pitchFamily="18" charset="-120"/>
              </a:rPr>
              <a:t>Benefits – adaptive &amp; crack free</a:t>
            </a:r>
          </a:p>
        </p:txBody>
      </p:sp>
      <p:sp>
        <p:nvSpPr>
          <p:cNvPr id="76803" name="Rectangle 3"/>
          <p:cNvSpPr>
            <a:spLocks noGrp="1" noChangeArrowheads="1"/>
          </p:cNvSpPr>
          <p:nvPr>
            <p:ph type="body" idx="1"/>
          </p:nvPr>
        </p:nvSpPr>
        <p:spPr>
          <a:xfrm>
            <a:off x="304800" y="914400"/>
            <a:ext cx="8648700" cy="528638"/>
          </a:xfrm>
          <a:noFill/>
          <a:ln/>
        </p:spPr>
        <p:txBody>
          <a:bodyPr lIns="91436" tIns="45718" rIns="91436" bIns="45718"/>
          <a:lstStyle/>
          <a:p>
            <a:pPr algn="ctr">
              <a:lnSpc>
                <a:spcPct val="90000"/>
              </a:lnSpc>
              <a:buFontTx/>
              <a:buNone/>
            </a:pPr>
            <a:r>
              <a:rPr lang="en-US" altLang="zh-TW">
                <a:ea typeface="新細明體" pitchFamily="18" charset="-120"/>
              </a:rPr>
              <a:t>1. Smooth Shape 2. Reduce 3D </a:t>
            </a:r>
            <a:r>
              <a:rPr lang="en-US" altLang="zh-TW">
                <a:ea typeface="新細明體" pitchFamily="18" charset="-120"/>
                <a:sym typeface="Wingdings" pitchFamily="2" charset="2"/>
              </a:rPr>
              <a:t> 2D</a:t>
            </a:r>
            <a:endParaRPr lang="en-US" altLang="zh-TW">
              <a:ea typeface="新細明體" pitchFamily="18" charset="-120"/>
            </a:endParaRPr>
          </a:p>
        </p:txBody>
      </p:sp>
      <p:pic>
        <p:nvPicPr>
          <p:cNvPr id="76804" name="new-tface.wmv">
            <a:hlinkClick r:id="" action="ppaction://media"/>
          </p:cNvPr>
          <p:cNvPicPr>
            <a:picLocks noRot="1" noChangeAspect="1" noChangeArrowheads="1"/>
          </p:cNvPicPr>
          <p:nvPr>
            <a:videoFile r:link="rId2"/>
          </p:nvPr>
        </p:nvPicPr>
        <p:blipFill>
          <a:blip r:embed="rId5" cstate="print"/>
          <a:srcRect/>
          <a:stretch>
            <a:fillRect/>
          </a:stretch>
        </p:blipFill>
        <p:spPr bwMode="auto">
          <a:xfrm>
            <a:off x="1552575" y="1733550"/>
            <a:ext cx="6858000" cy="45720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8" fill="hold"/>
                                        <p:tgtEl>
                                          <p:spTgt spid="768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6804"/>
                </p:tgtEl>
              </p:cMediaNode>
            </p:video>
            <p:seq concurrent="1" nextAc="seek">
              <p:cTn id="8" restart="whenNotActive" fill="hold" evtFilter="cancelBubble" nodeType="interactiveSeq">
                <p:stCondLst>
                  <p:cond evt="onClick" delay="0">
                    <p:tgtEl>
                      <p:spTgt spid="768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6804"/>
                                        </p:tgtEl>
                                      </p:cBhvr>
                                    </p:cmd>
                                  </p:childTnLst>
                                </p:cTn>
                              </p:par>
                            </p:childTnLst>
                          </p:cTn>
                        </p:par>
                      </p:childTnLst>
                    </p:cTn>
                  </p:par>
                </p:childTnLst>
              </p:cTn>
              <p:nextCondLst>
                <p:cond evt="onClick" delay="0">
                  <p:tgtEl>
                    <p:spTgt spid="7680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zh-TW">
                <a:ea typeface="新細明體" pitchFamily="18" charset="-120"/>
              </a:rPr>
              <a:t>Virtual Sculptor</a:t>
            </a:r>
          </a:p>
        </p:txBody>
      </p:sp>
      <p:pic>
        <p:nvPicPr>
          <p:cNvPr id="78851" name="Picture 3" descr="Sculptor01-3"/>
          <p:cNvPicPr>
            <a:picLocks noChangeAspect="1" noChangeArrowheads="1"/>
          </p:cNvPicPr>
          <p:nvPr/>
        </p:nvPicPr>
        <p:blipFill>
          <a:blip r:embed="rId3" cstate="print"/>
          <a:srcRect/>
          <a:stretch>
            <a:fillRect/>
          </a:stretch>
        </p:blipFill>
        <p:spPr bwMode="auto">
          <a:xfrm>
            <a:off x="4564063" y="3805238"/>
            <a:ext cx="4579937" cy="3052762"/>
          </a:xfrm>
          <a:prstGeom prst="rect">
            <a:avLst/>
          </a:prstGeom>
          <a:noFill/>
        </p:spPr>
      </p:pic>
      <p:pic>
        <p:nvPicPr>
          <p:cNvPr id="78852" name="Picture 4" descr="Sculptor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5250" y="1101725"/>
            <a:ext cx="4579938" cy="3052763"/>
          </a:xfrm>
          <a:prstGeom prst="rect">
            <a:avLst/>
          </a:prstGeom>
          <a:noFill/>
        </p:spPr>
      </p:pic>
      <p:pic>
        <p:nvPicPr>
          <p:cNvPr id="78853" name="Picture 5" descr="Sculptor0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3805238"/>
            <a:ext cx="4579938" cy="3052762"/>
          </a:xfrm>
          <a:prstGeom prst="rect">
            <a:avLst/>
          </a:prstGeom>
          <a:noFill/>
        </p:spPr>
      </p:pic>
      <p:pic>
        <p:nvPicPr>
          <p:cNvPr id="78854" name="Picture 6" descr="Sculptor01-2"/>
          <p:cNvPicPr>
            <a:picLocks noChangeAspect="1" noChangeArrowheads="1"/>
          </p:cNvPicPr>
          <p:nvPr/>
        </p:nvPicPr>
        <p:blipFill>
          <a:blip r:embed="rId6" cstate="print"/>
          <a:srcRect/>
          <a:stretch>
            <a:fillRect/>
          </a:stretch>
        </p:blipFill>
        <p:spPr bwMode="auto">
          <a:xfrm>
            <a:off x="4564063" y="1000125"/>
            <a:ext cx="4579937" cy="30527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zh-TW">
                <a:ea typeface="新細明體" pitchFamily="18" charset="-120"/>
              </a:rPr>
              <a:t>Remeshing</a:t>
            </a:r>
          </a:p>
        </p:txBody>
      </p:sp>
      <p:pic>
        <p:nvPicPr>
          <p:cNvPr id="80899" name="Picture 3" descr="EG-REMESH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24400" y="1371600"/>
            <a:ext cx="4113213" cy="2741613"/>
          </a:xfrm>
          <a:prstGeom prst="rect">
            <a:avLst/>
          </a:prstGeom>
          <a:noFill/>
        </p:spPr>
      </p:pic>
      <p:pic>
        <p:nvPicPr>
          <p:cNvPr id="80900" name="Picture 4" descr="EG-REMESH-SRC"/>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 y="1371600"/>
            <a:ext cx="4113213" cy="2741613"/>
          </a:xfrm>
          <a:prstGeom prst="rect">
            <a:avLst/>
          </a:prstGeom>
          <a:noFill/>
        </p:spPr>
      </p:pic>
      <p:pic>
        <p:nvPicPr>
          <p:cNvPr id="80901" name="Picture 5" descr="EG-REMESH-SRC-closeu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 y="4002088"/>
            <a:ext cx="4113213" cy="2741612"/>
          </a:xfrm>
          <a:prstGeom prst="rect">
            <a:avLst/>
          </a:prstGeom>
          <a:noFill/>
        </p:spPr>
      </p:pic>
      <p:pic>
        <p:nvPicPr>
          <p:cNvPr id="80902" name="Picture 6" descr="EG-REMESH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48200" y="4013200"/>
            <a:ext cx="4113213" cy="274161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TW">
                <a:ea typeface="新細明體" pitchFamily="18" charset="-120"/>
              </a:rPr>
              <a:t>CSG &amp; LOD</a:t>
            </a:r>
          </a:p>
        </p:txBody>
      </p:sp>
      <p:pic>
        <p:nvPicPr>
          <p:cNvPr id="82947" name="Picture 3" descr="CSG-atLevel2"/>
          <p:cNvPicPr>
            <a:picLocks noChangeAspect="1" noChangeArrowheads="1"/>
          </p:cNvPicPr>
          <p:nvPr/>
        </p:nvPicPr>
        <p:blipFill>
          <a:blip r:embed="rId3" cstate="print"/>
          <a:srcRect l="26601" r="28667"/>
          <a:stretch>
            <a:fillRect/>
          </a:stretch>
        </p:blipFill>
        <p:spPr bwMode="auto">
          <a:xfrm>
            <a:off x="2982913" y="1677988"/>
            <a:ext cx="3068637" cy="4570412"/>
          </a:xfrm>
          <a:prstGeom prst="rect">
            <a:avLst/>
          </a:prstGeom>
          <a:noFill/>
        </p:spPr>
      </p:pic>
      <p:pic>
        <p:nvPicPr>
          <p:cNvPr id="82948" name="Picture 4" descr="CSG-atLevel1"/>
          <p:cNvPicPr>
            <a:picLocks noChangeAspect="1" noChangeArrowheads="1"/>
          </p:cNvPicPr>
          <p:nvPr/>
        </p:nvPicPr>
        <p:blipFill>
          <a:blip r:embed="rId4" cstate="print">
            <a:clrChange>
              <a:clrFrom>
                <a:srgbClr val="FFFFFF"/>
              </a:clrFrom>
              <a:clrTo>
                <a:srgbClr val="FFFFFF">
                  <a:alpha val="0"/>
                </a:srgbClr>
              </a:clrTo>
            </a:clrChange>
          </a:blip>
          <a:srcRect l="27467" r="27933"/>
          <a:stretch>
            <a:fillRect/>
          </a:stretch>
        </p:blipFill>
        <p:spPr bwMode="auto">
          <a:xfrm>
            <a:off x="76200" y="1677988"/>
            <a:ext cx="3057525" cy="4570412"/>
          </a:xfrm>
          <a:prstGeom prst="rect">
            <a:avLst/>
          </a:prstGeom>
          <a:noFill/>
        </p:spPr>
      </p:pic>
      <p:pic>
        <p:nvPicPr>
          <p:cNvPr id="82949" name="Picture 5" descr="LOD3"/>
          <p:cNvPicPr>
            <a:picLocks noChangeAspect="1" noChangeArrowheads="1"/>
          </p:cNvPicPr>
          <p:nvPr/>
        </p:nvPicPr>
        <p:blipFill>
          <a:blip r:embed="rId5" cstate="print"/>
          <a:srcRect/>
          <a:stretch>
            <a:fillRect/>
          </a:stretch>
        </p:blipFill>
        <p:spPr bwMode="auto">
          <a:xfrm>
            <a:off x="5756275" y="1676400"/>
            <a:ext cx="3235325" cy="47577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a:ea typeface="新細明體" pitchFamily="18" charset="-120"/>
              </a:rPr>
              <a:t>Outline</a:t>
            </a:r>
          </a:p>
        </p:txBody>
      </p:sp>
      <p:sp>
        <p:nvSpPr>
          <p:cNvPr id="11267" name="Rectangle 3"/>
          <p:cNvSpPr>
            <a:spLocks noGrp="1" noChangeArrowheads="1"/>
          </p:cNvSpPr>
          <p:nvPr>
            <p:ph type="body" idx="1"/>
          </p:nvPr>
        </p:nvSpPr>
        <p:spPr/>
        <p:txBody>
          <a:bodyPr/>
          <a:lstStyle/>
          <a:p>
            <a:endParaRPr lang="zh-TW" altLang="zh-TW">
              <a:ea typeface="新細明體" pitchFamily="18" charset="-120"/>
            </a:endParaRPr>
          </a:p>
        </p:txBody>
      </p:sp>
      <p:sp>
        <p:nvSpPr>
          <p:cNvPr id="11268" name="AutoShape 4"/>
          <p:cNvSpPr>
            <a:spLocks noChangeArrowheads="1"/>
          </p:cNvSpPr>
          <p:nvPr/>
        </p:nvSpPr>
        <p:spPr bwMode="gray">
          <a:xfrm>
            <a:off x="5715000" y="2514600"/>
            <a:ext cx="3124200" cy="2209800"/>
          </a:xfrm>
          <a:prstGeom prst="chevron">
            <a:avLst>
              <a:gd name="adj" fmla="val 23282"/>
            </a:avLst>
          </a:prstGeom>
          <a:gradFill rotWithShape="1">
            <a:gsLst>
              <a:gs pos="0">
                <a:srgbClr val="7A6A56"/>
              </a:gs>
              <a:gs pos="100000">
                <a:srgbClr val="7A6A56">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Results &amp;</a:t>
            </a:r>
          </a:p>
          <a:p>
            <a:pPr algn="r"/>
            <a:r>
              <a:rPr lang="en-US" altLang="zh-TW" sz="2800">
                <a:solidFill>
                  <a:schemeClr val="bg1"/>
                </a:solidFill>
                <a:ea typeface="新細明體" pitchFamily="18" charset="-120"/>
              </a:rPr>
              <a:t>Conclusions</a:t>
            </a:r>
          </a:p>
        </p:txBody>
      </p:sp>
      <p:sp>
        <p:nvSpPr>
          <p:cNvPr id="11269" name="AutoShape 5"/>
          <p:cNvSpPr>
            <a:spLocks noChangeArrowheads="1"/>
          </p:cNvSpPr>
          <p:nvPr/>
        </p:nvSpPr>
        <p:spPr bwMode="gray">
          <a:xfrm>
            <a:off x="2971800" y="2514600"/>
            <a:ext cx="3292475" cy="2209800"/>
          </a:xfrm>
          <a:prstGeom prst="chevron">
            <a:avLst>
              <a:gd name="adj" fmla="val 25902"/>
            </a:avLst>
          </a:prstGeom>
          <a:gradFill rotWithShape="1">
            <a:gsLst>
              <a:gs pos="0">
                <a:srgbClr val="566A7A"/>
              </a:gs>
              <a:gs pos="100000">
                <a:srgbClr val="566A7A">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Solutions</a:t>
            </a:r>
          </a:p>
        </p:txBody>
      </p:sp>
      <p:sp>
        <p:nvSpPr>
          <p:cNvPr id="11270" name="AutoShape 6"/>
          <p:cNvSpPr>
            <a:spLocks noChangeArrowheads="1"/>
          </p:cNvSpPr>
          <p:nvPr/>
        </p:nvSpPr>
        <p:spPr bwMode="gray">
          <a:xfrm>
            <a:off x="228600" y="2514600"/>
            <a:ext cx="3292475" cy="2209800"/>
          </a:xfrm>
          <a:prstGeom prst="chevron">
            <a:avLst>
              <a:gd name="adj" fmla="val 25902"/>
            </a:avLst>
          </a:prstGeom>
          <a:gradFill rotWithShape="1">
            <a:gsLst>
              <a:gs pos="0">
                <a:srgbClr val="383838"/>
              </a:gs>
              <a:gs pos="100000">
                <a:srgbClr val="383838">
                  <a:gamma/>
                  <a:shade val="46275"/>
                  <a:invGamma/>
                </a:srgbClr>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Previous work </a:t>
            </a:r>
          </a:p>
          <a:p>
            <a:pPr algn="r"/>
            <a:r>
              <a:rPr lang="en-US" altLang="zh-TW" sz="2800">
                <a:solidFill>
                  <a:schemeClr val="bg1"/>
                </a:solidFill>
                <a:ea typeface="新細明體" pitchFamily="18" charset="-120"/>
              </a:rPr>
              <a:t>&amp; Problems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zh-TW">
                <a:ea typeface="新細明體" pitchFamily="18" charset="-120"/>
              </a:rPr>
              <a:t>Conclusions</a:t>
            </a:r>
          </a:p>
        </p:txBody>
      </p:sp>
      <p:sp>
        <p:nvSpPr>
          <p:cNvPr id="84995" name="Rectangle 3"/>
          <p:cNvSpPr>
            <a:spLocks noGrp="1" noChangeArrowheads="1"/>
          </p:cNvSpPr>
          <p:nvPr>
            <p:ph type="body" idx="1"/>
          </p:nvPr>
        </p:nvSpPr>
        <p:spPr>
          <a:xfrm>
            <a:off x="457200" y="2325688"/>
            <a:ext cx="8229600" cy="4303712"/>
          </a:xfrm>
        </p:spPr>
        <p:txBody>
          <a:bodyPr/>
          <a:lstStyle/>
          <a:p>
            <a:pPr>
              <a:lnSpc>
                <a:spcPct val="90000"/>
              </a:lnSpc>
            </a:pPr>
            <a:r>
              <a:rPr lang="en-US" altLang="zh-TW" sz="2800">
                <a:ea typeface="新細明體" pitchFamily="18" charset="-120"/>
              </a:rPr>
              <a:t>Inter-cell dependency is eliminated. </a:t>
            </a:r>
          </a:p>
          <a:p>
            <a:pPr>
              <a:lnSpc>
                <a:spcPct val="90000"/>
              </a:lnSpc>
            </a:pPr>
            <a:r>
              <a:rPr lang="en-US" altLang="zh-TW" sz="2800">
                <a:ea typeface="新細明體" pitchFamily="18" charset="-120"/>
              </a:rPr>
              <a:t>Sharp features are well preserved. </a:t>
            </a:r>
          </a:p>
          <a:p>
            <a:pPr>
              <a:lnSpc>
                <a:spcPct val="90000"/>
              </a:lnSpc>
            </a:pPr>
            <a:r>
              <a:rPr lang="en-US" altLang="zh-TW" sz="2800">
                <a:ea typeface="新細明體" pitchFamily="18" charset="-120"/>
              </a:rPr>
              <a:t>Topologies are well preserved by examining the sharp features.</a:t>
            </a:r>
          </a:p>
          <a:p>
            <a:pPr>
              <a:lnSpc>
                <a:spcPct val="90000"/>
              </a:lnSpc>
            </a:pPr>
            <a:r>
              <a:rPr lang="en-US" altLang="zh-TW" sz="2800">
                <a:ea typeface="新細明體" pitchFamily="18" charset="-120"/>
              </a:rPr>
              <a:t>Our method generates surface adaptively without cracks. </a:t>
            </a:r>
          </a:p>
          <a:p>
            <a:pPr>
              <a:lnSpc>
                <a:spcPct val="90000"/>
              </a:lnSpc>
            </a:pPr>
            <a:r>
              <a:rPr lang="en-US" altLang="zh-TW" sz="2800">
                <a:ea typeface="新細明體" pitchFamily="18" charset="-120"/>
              </a:rPr>
              <a:t>Computation can be accelerated using programmable graphic hardware. </a:t>
            </a:r>
          </a:p>
          <a:p>
            <a:pPr>
              <a:lnSpc>
                <a:spcPct val="90000"/>
              </a:lnSpc>
            </a:pPr>
            <a:r>
              <a:rPr lang="en-US" altLang="zh-TW" sz="2800">
                <a:ea typeface="新細明體" pitchFamily="18" charset="-120"/>
              </a:rPr>
              <a:t>It is easy to incorporate our algorithm into the existing marching cubes implementations.</a:t>
            </a:r>
          </a:p>
        </p:txBody>
      </p:sp>
      <p:grpSp>
        <p:nvGrpSpPr>
          <p:cNvPr id="84996" name="Group 4"/>
          <p:cNvGrpSpPr>
            <a:grpSpLocks/>
          </p:cNvGrpSpPr>
          <p:nvPr/>
        </p:nvGrpSpPr>
        <p:grpSpPr bwMode="auto">
          <a:xfrm>
            <a:off x="5524500" y="1595438"/>
            <a:ext cx="839788" cy="839787"/>
            <a:chOff x="3480" y="705"/>
            <a:chExt cx="529" cy="529"/>
          </a:xfrm>
        </p:grpSpPr>
        <p:grpSp>
          <p:nvGrpSpPr>
            <p:cNvPr id="84997" name="Group 5"/>
            <p:cNvGrpSpPr>
              <a:grpSpLocks/>
            </p:cNvGrpSpPr>
            <p:nvPr/>
          </p:nvGrpSpPr>
          <p:grpSpPr bwMode="auto">
            <a:xfrm>
              <a:off x="3480" y="705"/>
              <a:ext cx="528" cy="529"/>
              <a:chOff x="2200" y="1570"/>
              <a:chExt cx="1496" cy="1496"/>
            </a:xfrm>
          </p:grpSpPr>
          <p:sp>
            <p:nvSpPr>
              <p:cNvPr id="84998" name="Oval 6"/>
              <p:cNvSpPr>
                <a:spLocks noChangeArrowheads="1"/>
              </p:cNvSpPr>
              <p:nvPr/>
            </p:nvSpPr>
            <p:spPr bwMode="gray">
              <a:xfrm>
                <a:off x="2200" y="1570"/>
                <a:ext cx="1496" cy="1496"/>
              </a:xfrm>
              <a:prstGeom prst="ellipse">
                <a:avLst/>
              </a:prstGeom>
              <a:gradFill rotWithShape="1">
                <a:gsLst>
                  <a:gs pos="0">
                    <a:srgbClr val="7A6A56">
                      <a:gamma/>
                      <a:tint val="0"/>
                      <a:invGamma/>
                    </a:srgbClr>
                  </a:gs>
                  <a:gs pos="50000">
                    <a:srgbClr val="7A6A56"/>
                  </a:gs>
                  <a:gs pos="100000">
                    <a:srgbClr val="7A6A56">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84999" name="Oval 7"/>
              <p:cNvSpPr>
                <a:spLocks noChangeArrowheads="1"/>
              </p:cNvSpPr>
              <p:nvPr/>
            </p:nvSpPr>
            <p:spPr bwMode="gray">
              <a:xfrm>
                <a:off x="2200" y="1570"/>
                <a:ext cx="1496" cy="1496"/>
              </a:xfrm>
              <a:prstGeom prst="ellipse">
                <a:avLst/>
              </a:prstGeom>
              <a:gradFill rotWithShape="1">
                <a:gsLst>
                  <a:gs pos="0">
                    <a:srgbClr val="7A6A56">
                      <a:gamma/>
                      <a:tint val="57255"/>
                      <a:invGamma/>
                    </a:srgbClr>
                  </a:gs>
                  <a:gs pos="100000">
                    <a:srgbClr val="7A6A56"/>
                  </a:gs>
                </a:gsLst>
                <a:lin ang="2700000" scaled="1"/>
              </a:gradFill>
              <a:ln w="38100" algn="ctr">
                <a:noFill/>
                <a:round/>
                <a:headEnd/>
                <a:tailEnd/>
              </a:ln>
              <a:effectLst/>
            </p:spPr>
            <p:txBody>
              <a:bodyPr wrap="none" anchor="ctr">
                <a:spAutoFit/>
              </a:bodyPr>
              <a:lstStyle/>
              <a:p>
                <a:endParaRPr lang="zh-TW" altLang="en-US"/>
              </a:p>
            </p:txBody>
          </p:sp>
          <p:sp>
            <p:nvSpPr>
              <p:cNvPr id="85000" name="Oval 8"/>
              <p:cNvSpPr>
                <a:spLocks noChangeArrowheads="1"/>
              </p:cNvSpPr>
              <p:nvPr/>
            </p:nvSpPr>
            <p:spPr bwMode="gray">
              <a:xfrm>
                <a:off x="2298" y="1668"/>
                <a:ext cx="1300" cy="1300"/>
              </a:xfrm>
              <a:prstGeom prst="ellipse">
                <a:avLst/>
              </a:prstGeom>
              <a:gradFill rotWithShape="1">
                <a:gsLst>
                  <a:gs pos="0">
                    <a:srgbClr val="7A6A56">
                      <a:gamma/>
                      <a:shade val="54118"/>
                      <a:invGamma/>
                    </a:srgbClr>
                  </a:gs>
                  <a:gs pos="50000">
                    <a:srgbClr val="7A6A56"/>
                  </a:gs>
                  <a:gs pos="100000">
                    <a:srgbClr val="7A6A56">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85001" name="Oval 9"/>
              <p:cNvSpPr>
                <a:spLocks noChangeArrowheads="1"/>
              </p:cNvSpPr>
              <p:nvPr/>
            </p:nvSpPr>
            <p:spPr bwMode="gray">
              <a:xfrm>
                <a:off x="2298" y="1668"/>
                <a:ext cx="1300" cy="1300"/>
              </a:xfrm>
              <a:prstGeom prst="ellipse">
                <a:avLst/>
              </a:prstGeom>
              <a:gradFill rotWithShape="1">
                <a:gsLst>
                  <a:gs pos="0">
                    <a:srgbClr val="7A6A56"/>
                  </a:gs>
                  <a:gs pos="100000">
                    <a:srgbClr val="7A6A56">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85002" name="Oval 10"/>
              <p:cNvSpPr>
                <a:spLocks noChangeArrowheads="1"/>
              </p:cNvSpPr>
              <p:nvPr/>
            </p:nvSpPr>
            <p:spPr bwMode="gray">
              <a:xfrm>
                <a:off x="2363" y="1733"/>
                <a:ext cx="1170" cy="1170"/>
              </a:xfrm>
              <a:prstGeom prst="ellipse">
                <a:avLst/>
              </a:prstGeom>
              <a:gradFill rotWithShape="1">
                <a:gsLst>
                  <a:gs pos="0">
                    <a:srgbClr val="7A6A56">
                      <a:gamma/>
                      <a:shade val="46275"/>
                      <a:invGamma/>
                    </a:srgbClr>
                  </a:gs>
                  <a:gs pos="100000">
                    <a:srgbClr val="7A6A56"/>
                  </a:gs>
                </a:gsLst>
                <a:lin ang="5400000" scaled="1"/>
              </a:gradFill>
              <a:ln w="38100" algn="ctr">
                <a:noFill/>
                <a:round/>
                <a:headEnd/>
                <a:tailEnd/>
              </a:ln>
              <a:effectLst/>
            </p:spPr>
            <p:txBody>
              <a:bodyPr anchor="ctr">
                <a:spAutoFit/>
              </a:bodyPr>
              <a:lstStyle/>
              <a:p>
                <a:endParaRPr lang="zh-TW" altLang="en-US"/>
              </a:p>
            </p:txBody>
          </p:sp>
        </p:grpSp>
        <p:sp>
          <p:nvSpPr>
            <p:cNvPr id="85003" name="Rectangle 11"/>
            <p:cNvSpPr>
              <a:spLocks noChangeArrowheads="1"/>
            </p:cNvSpPr>
            <p:nvPr/>
          </p:nvSpPr>
          <p:spPr bwMode="gray">
            <a:xfrm>
              <a:off x="3480" y="824"/>
              <a:ext cx="529"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Consistent</a:t>
              </a:r>
            </a:p>
            <a:p>
              <a:pPr algn="ctr"/>
              <a:r>
                <a:rPr lang="en-US" altLang="zh-TW" sz="1000" b="1">
                  <a:solidFill>
                    <a:srgbClr val="FFFF00"/>
                  </a:solidFill>
                  <a:ea typeface="新細明體" pitchFamily="18" charset="-120"/>
                </a:rPr>
                <a:t>Topology</a:t>
              </a:r>
            </a:p>
          </p:txBody>
        </p:sp>
      </p:grpSp>
      <p:grpSp>
        <p:nvGrpSpPr>
          <p:cNvPr id="85004" name="Group 12"/>
          <p:cNvGrpSpPr>
            <a:grpSpLocks/>
          </p:cNvGrpSpPr>
          <p:nvPr/>
        </p:nvGrpSpPr>
        <p:grpSpPr bwMode="auto">
          <a:xfrm>
            <a:off x="3390900" y="1600200"/>
            <a:ext cx="838200" cy="838200"/>
            <a:chOff x="2136" y="708"/>
            <a:chExt cx="528" cy="528"/>
          </a:xfrm>
        </p:grpSpPr>
        <p:grpSp>
          <p:nvGrpSpPr>
            <p:cNvPr id="85005" name="Group 13"/>
            <p:cNvGrpSpPr>
              <a:grpSpLocks/>
            </p:cNvGrpSpPr>
            <p:nvPr/>
          </p:nvGrpSpPr>
          <p:grpSpPr bwMode="auto">
            <a:xfrm>
              <a:off x="2136" y="708"/>
              <a:ext cx="528" cy="528"/>
              <a:chOff x="2200" y="1570"/>
              <a:chExt cx="1496" cy="1496"/>
            </a:xfrm>
          </p:grpSpPr>
          <p:sp>
            <p:nvSpPr>
              <p:cNvPr id="85006" name="Oval 14"/>
              <p:cNvSpPr>
                <a:spLocks noChangeArrowheads="1"/>
              </p:cNvSpPr>
              <p:nvPr/>
            </p:nvSpPr>
            <p:spPr bwMode="gray">
              <a:xfrm>
                <a:off x="2200" y="1570"/>
                <a:ext cx="1496" cy="1496"/>
              </a:xfrm>
              <a:prstGeom prst="ellipse">
                <a:avLst/>
              </a:prstGeom>
              <a:gradFill rotWithShape="1">
                <a:gsLst>
                  <a:gs pos="0">
                    <a:srgbClr val="566A7A">
                      <a:gamma/>
                      <a:tint val="0"/>
                      <a:invGamma/>
                    </a:srgbClr>
                  </a:gs>
                  <a:gs pos="50000">
                    <a:srgbClr val="566A7A"/>
                  </a:gs>
                  <a:gs pos="100000">
                    <a:srgbClr val="566A7A">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85007" name="Oval 15"/>
              <p:cNvSpPr>
                <a:spLocks noChangeArrowheads="1"/>
              </p:cNvSpPr>
              <p:nvPr/>
            </p:nvSpPr>
            <p:spPr bwMode="gray">
              <a:xfrm>
                <a:off x="2200" y="1570"/>
                <a:ext cx="1496" cy="1496"/>
              </a:xfrm>
              <a:prstGeom prst="ellipse">
                <a:avLst/>
              </a:prstGeom>
              <a:gradFill rotWithShape="1">
                <a:gsLst>
                  <a:gs pos="0">
                    <a:srgbClr val="566A7A">
                      <a:gamma/>
                      <a:tint val="69804"/>
                      <a:invGamma/>
                    </a:srgbClr>
                  </a:gs>
                  <a:gs pos="100000">
                    <a:srgbClr val="566A7A"/>
                  </a:gs>
                </a:gsLst>
                <a:lin ang="2700000" scaled="1"/>
              </a:gradFill>
              <a:ln w="38100" algn="ctr">
                <a:noFill/>
                <a:round/>
                <a:headEnd/>
                <a:tailEnd/>
              </a:ln>
              <a:effectLst/>
            </p:spPr>
            <p:txBody>
              <a:bodyPr wrap="none" anchor="ctr">
                <a:spAutoFit/>
              </a:bodyPr>
              <a:lstStyle/>
              <a:p>
                <a:endParaRPr lang="zh-TW" altLang="en-US"/>
              </a:p>
            </p:txBody>
          </p:sp>
          <p:sp>
            <p:nvSpPr>
              <p:cNvPr id="85008" name="Oval 16"/>
              <p:cNvSpPr>
                <a:spLocks noChangeArrowheads="1"/>
              </p:cNvSpPr>
              <p:nvPr/>
            </p:nvSpPr>
            <p:spPr bwMode="gray">
              <a:xfrm>
                <a:off x="2298" y="1668"/>
                <a:ext cx="1300" cy="1300"/>
              </a:xfrm>
              <a:prstGeom prst="ellipse">
                <a:avLst/>
              </a:prstGeom>
              <a:gradFill rotWithShape="1">
                <a:gsLst>
                  <a:gs pos="0">
                    <a:srgbClr val="566A7A">
                      <a:gamma/>
                      <a:shade val="54118"/>
                      <a:invGamma/>
                    </a:srgbClr>
                  </a:gs>
                  <a:gs pos="50000">
                    <a:srgbClr val="566A7A"/>
                  </a:gs>
                  <a:gs pos="100000">
                    <a:srgbClr val="566A7A">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85009" name="Oval 17"/>
              <p:cNvSpPr>
                <a:spLocks noChangeArrowheads="1"/>
              </p:cNvSpPr>
              <p:nvPr/>
            </p:nvSpPr>
            <p:spPr bwMode="gray">
              <a:xfrm>
                <a:off x="2298" y="1668"/>
                <a:ext cx="1300" cy="1300"/>
              </a:xfrm>
              <a:prstGeom prst="ellipse">
                <a:avLst/>
              </a:prstGeom>
              <a:gradFill rotWithShape="1">
                <a:gsLst>
                  <a:gs pos="0">
                    <a:srgbClr val="566A7A"/>
                  </a:gs>
                  <a:gs pos="100000">
                    <a:srgbClr val="566A7A">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85010" name="Oval 18"/>
              <p:cNvSpPr>
                <a:spLocks noChangeArrowheads="1"/>
              </p:cNvSpPr>
              <p:nvPr/>
            </p:nvSpPr>
            <p:spPr bwMode="gray">
              <a:xfrm>
                <a:off x="2363" y="1733"/>
                <a:ext cx="1170" cy="1170"/>
              </a:xfrm>
              <a:prstGeom prst="ellipse">
                <a:avLst/>
              </a:prstGeom>
              <a:gradFill rotWithShape="1">
                <a:gsLst>
                  <a:gs pos="0">
                    <a:srgbClr val="566A7A">
                      <a:gamma/>
                      <a:shade val="46275"/>
                      <a:invGamma/>
                    </a:srgbClr>
                  </a:gs>
                  <a:gs pos="100000">
                    <a:srgbClr val="566A7A"/>
                  </a:gs>
                </a:gsLst>
                <a:lin ang="5400000" scaled="1"/>
              </a:gradFill>
              <a:ln w="38100" algn="ctr">
                <a:noFill/>
                <a:round/>
                <a:headEnd/>
                <a:tailEnd/>
              </a:ln>
              <a:effectLst/>
            </p:spPr>
            <p:txBody>
              <a:bodyPr anchor="ctr">
                <a:spAutoFit/>
              </a:bodyPr>
              <a:lstStyle/>
              <a:p>
                <a:endParaRPr lang="zh-TW" altLang="en-US"/>
              </a:p>
            </p:txBody>
          </p:sp>
        </p:grpSp>
        <p:sp>
          <p:nvSpPr>
            <p:cNvPr id="85011" name="Rectangle 19"/>
            <p:cNvSpPr>
              <a:spLocks noChangeArrowheads="1"/>
            </p:cNvSpPr>
            <p:nvPr/>
          </p:nvSpPr>
          <p:spPr bwMode="gray">
            <a:xfrm>
              <a:off x="2136" y="834"/>
              <a:ext cx="525"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Sharp Features</a:t>
              </a:r>
            </a:p>
          </p:txBody>
        </p:sp>
      </p:grpSp>
      <p:grpSp>
        <p:nvGrpSpPr>
          <p:cNvPr id="85012" name="Group 20"/>
          <p:cNvGrpSpPr>
            <a:grpSpLocks/>
          </p:cNvGrpSpPr>
          <p:nvPr/>
        </p:nvGrpSpPr>
        <p:grpSpPr bwMode="auto">
          <a:xfrm>
            <a:off x="7620000" y="1600200"/>
            <a:ext cx="914400" cy="838200"/>
            <a:chOff x="4800" y="708"/>
            <a:chExt cx="576" cy="528"/>
          </a:xfrm>
        </p:grpSpPr>
        <p:grpSp>
          <p:nvGrpSpPr>
            <p:cNvPr id="85013" name="Group 21"/>
            <p:cNvGrpSpPr>
              <a:grpSpLocks/>
            </p:cNvGrpSpPr>
            <p:nvPr/>
          </p:nvGrpSpPr>
          <p:grpSpPr bwMode="auto">
            <a:xfrm>
              <a:off x="4824" y="708"/>
              <a:ext cx="528" cy="528"/>
              <a:chOff x="2200" y="1570"/>
              <a:chExt cx="1496" cy="1496"/>
            </a:xfrm>
          </p:grpSpPr>
          <p:sp>
            <p:nvSpPr>
              <p:cNvPr id="85014" name="Oval 22"/>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85015" name="Oval 23"/>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85016" name="Oval 24"/>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85017" name="Oval 25"/>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85018" name="Oval 26"/>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sp>
          <p:nvSpPr>
            <p:cNvPr id="85019" name="Rectangle 27"/>
            <p:cNvSpPr>
              <a:spLocks noChangeArrowheads="1"/>
            </p:cNvSpPr>
            <p:nvPr/>
          </p:nvSpPr>
          <p:spPr bwMode="gray">
            <a:xfrm>
              <a:off x="4800" y="816"/>
              <a:ext cx="576"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Adaptive Resolution</a:t>
              </a:r>
            </a:p>
          </p:txBody>
        </p:sp>
      </p:grpSp>
      <p:grpSp>
        <p:nvGrpSpPr>
          <p:cNvPr id="85020" name="Group 28"/>
          <p:cNvGrpSpPr>
            <a:grpSpLocks/>
          </p:cNvGrpSpPr>
          <p:nvPr/>
        </p:nvGrpSpPr>
        <p:grpSpPr bwMode="auto">
          <a:xfrm>
            <a:off x="1104900" y="1600200"/>
            <a:ext cx="842963" cy="838200"/>
            <a:chOff x="696" y="708"/>
            <a:chExt cx="531" cy="528"/>
          </a:xfrm>
        </p:grpSpPr>
        <p:grpSp>
          <p:nvGrpSpPr>
            <p:cNvPr id="85021" name="Group 29"/>
            <p:cNvGrpSpPr>
              <a:grpSpLocks/>
            </p:cNvGrpSpPr>
            <p:nvPr/>
          </p:nvGrpSpPr>
          <p:grpSpPr bwMode="auto">
            <a:xfrm>
              <a:off x="696" y="708"/>
              <a:ext cx="528" cy="528"/>
              <a:chOff x="2200" y="1570"/>
              <a:chExt cx="1496" cy="1496"/>
            </a:xfrm>
          </p:grpSpPr>
          <p:sp>
            <p:nvSpPr>
              <p:cNvPr id="85022" name="Oval 30"/>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TW" altLang="en-US"/>
              </a:p>
            </p:txBody>
          </p:sp>
          <p:sp>
            <p:nvSpPr>
              <p:cNvPr id="85023" name="Oval 31"/>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zh-TW" altLang="en-US"/>
              </a:p>
            </p:txBody>
          </p:sp>
          <p:sp>
            <p:nvSpPr>
              <p:cNvPr id="85024" name="Oval 32"/>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TW" altLang="en-US"/>
              </a:p>
            </p:txBody>
          </p:sp>
          <p:sp>
            <p:nvSpPr>
              <p:cNvPr id="85025" name="Oval 33"/>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zh-TW" altLang="en-US"/>
              </a:p>
            </p:txBody>
          </p:sp>
          <p:sp>
            <p:nvSpPr>
              <p:cNvPr id="85026" name="Oval 34"/>
              <p:cNvSpPr>
                <a:spLocks noChangeArrowheads="1"/>
              </p:cNvSpPr>
              <p:nvPr/>
            </p:nvSpPr>
            <p:spPr bwMode="gray">
              <a:xfrm>
                <a:off x="2363" y="1733"/>
                <a:ext cx="1170" cy="1170"/>
              </a:xfrm>
              <a:prstGeom prst="ellipse">
                <a:avLst/>
              </a:prstGeom>
              <a:gradFill rotWithShape="1">
                <a:gsLst>
                  <a:gs pos="0">
                    <a:srgbClr val="8BADC7">
                      <a:gamma/>
                      <a:shade val="46275"/>
                      <a:invGamma/>
                    </a:srgbClr>
                  </a:gs>
                  <a:gs pos="100000">
                    <a:srgbClr val="8BADC7"/>
                  </a:gs>
                </a:gsLst>
                <a:lin ang="5400000" scaled="1"/>
              </a:gradFill>
              <a:ln w="38100" algn="ctr">
                <a:noFill/>
                <a:round/>
                <a:headEnd/>
                <a:tailEnd/>
              </a:ln>
              <a:effectLst/>
            </p:spPr>
            <p:txBody>
              <a:bodyPr anchor="ctr">
                <a:spAutoFit/>
              </a:bodyPr>
              <a:lstStyle/>
              <a:p>
                <a:endParaRPr lang="zh-TW" altLang="en-US"/>
              </a:p>
            </p:txBody>
          </p:sp>
        </p:grpSp>
        <p:sp>
          <p:nvSpPr>
            <p:cNvPr id="85027" name="Rectangle 35"/>
            <p:cNvSpPr>
              <a:spLocks noChangeArrowheads="1"/>
            </p:cNvSpPr>
            <p:nvPr/>
          </p:nvSpPr>
          <p:spPr bwMode="gray">
            <a:xfrm>
              <a:off x="702" y="888"/>
              <a:ext cx="525" cy="154"/>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Real-time</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zh-TW">
                <a:ea typeface="新細明體" pitchFamily="18" charset="-120"/>
              </a:rPr>
              <a:t>Acceleration using GPU</a:t>
            </a:r>
          </a:p>
        </p:txBody>
      </p:sp>
      <p:pic>
        <p:nvPicPr>
          <p:cNvPr id="87043" name="Picture 3" descr="CG"/>
          <p:cNvPicPr>
            <a:picLocks noChangeAspect="1" noChangeArrowheads="1"/>
          </p:cNvPicPr>
          <p:nvPr/>
        </p:nvPicPr>
        <p:blipFill>
          <a:blip r:embed="rId4" cstate="print"/>
          <a:srcRect/>
          <a:stretch>
            <a:fillRect/>
          </a:stretch>
        </p:blipFill>
        <p:spPr bwMode="auto">
          <a:xfrm>
            <a:off x="211138" y="1684338"/>
            <a:ext cx="8482012" cy="4868862"/>
          </a:xfrm>
          <a:prstGeom prst="rect">
            <a:avLst/>
          </a:prstGeom>
          <a:noFill/>
        </p:spPr>
      </p:pic>
      <p:sp>
        <p:nvSpPr>
          <p:cNvPr id="87044" name="WordArt 4"/>
          <p:cNvSpPr>
            <a:spLocks noChangeArrowheads="1" noChangeShapeType="1" noTextEdit="1"/>
          </p:cNvSpPr>
          <p:nvPr/>
        </p:nvSpPr>
        <p:spPr bwMode="auto">
          <a:xfrm>
            <a:off x="471488" y="3973513"/>
            <a:ext cx="2333625" cy="752475"/>
          </a:xfrm>
          <a:prstGeom prst="rect">
            <a:avLst/>
          </a:prstGeom>
        </p:spPr>
        <p:txBody>
          <a:bodyPr wrap="none" fromWordArt="1">
            <a:prstTxWarp prst="textPlain">
              <a:avLst>
                <a:gd name="adj" fmla="val 50000"/>
              </a:avLst>
            </a:prstTxWarp>
          </a:bodyPr>
          <a:lstStyle/>
          <a:p>
            <a:pPr algn="ctr"/>
            <a:r>
              <a:rPr lang="en-US" altLang="zh-TW" sz="3600" i="1" kern="10">
                <a:ln w="28575">
                  <a:solidFill>
                    <a:srgbClr val="FF0000"/>
                  </a:solidFill>
                  <a:round/>
                  <a:headEnd/>
                  <a:tailEnd/>
                </a:ln>
                <a:noFill/>
                <a:effectLst>
                  <a:outerShdw dist="35921" dir="2700000" algn="ctr" rotWithShape="0">
                    <a:srgbClr val="808080">
                      <a:alpha val="80000"/>
                    </a:srgbClr>
                  </a:outerShdw>
                </a:effectLst>
                <a:latin typeface="Arial Black"/>
              </a:rPr>
              <a:t>Packing</a:t>
            </a:r>
            <a:endParaRPr lang="zh-TW" altLang="en-US" sz="3600" i="1" kern="10">
              <a:ln w="28575">
                <a:solidFill>
                  <a:srgbClr val="FF0000"/>
                </a:solidFill>
                <a:round/>
                <a:headEnd/>
                <a:tailEnd/>
              </a:ln>
              <a:noFill/>
              <a:effectLst>
                <a:outerShdw dist="35921" dir="2700000" algn="ctr" rotWithShape="0">
                  <a:srgbClr val="808080">
                    <a:alpha val="80000"/>
                  </a:srgbClr>
                </a:outerShdw>
              </a:effectLst>
              <a:latin typeface="Arial Black"/>
            </a:endParaRPr>
          </a:p>
        </p:txBody>
      </p:sp>
      <p:sp>
        <p:nvSpPr>
          <p:cNvPr id="87045" name="WordArt 5"/>
          <p:cNvSpPr>
            <a:spLocks noChangeArrowheads="1" noChangeShapeType="1" noTextEdit="1"/>
          </p:cNvSpPr>
          <p:nvPr/>
        </p:nvSpPr>
        <p:spPr bwMode="auto">
          <a:xfrm>
            <a:off x="7324725" y="4002088"/>
            <a:ext cx="1743075" cy="723900"/>
          </a:xfrm>
          <a:prstGeom prst="rect">
            <a:avLst/>
          </a:prstGeom>
        </p:spPr>
        <p:txBody>
          <a:bodyPr wrap="none" fromWordArt="1">
            <a:prstTxWarp prst="textPlain">
              <a:avLst>
                <a:gd name="adj" fmla="val 50000"/>
              </a:avLst>
            </a:prstTxWarp>
          </a:bodyPr>
          <a:lstStyle/>
          <a:p>
            <a:pPr algn="ctr"/>
            <a:r>
              <a:rPr lang="en-US" altLang="zh-TW" sz="3600" i="1" kern="10">
                <a:ln w="28575">
                  <a:solidFill>
                    <a:srgbClr val="FF0000"/>
                  </a:solidFill>
                  <a:round/>
                  <a:headEnd/>
                  <a:tailEnd/>
                </a:ln>
                <a:noFill/>
                <a:effectLst>
                  <a:outerShdw dist="35921" dir="2700000" algn="ctr" rotWithShape="0">
                    <a:srgbClr val="808080">
                      <a:alpha val="80000"/>
                    </a:srgbClr>
                  </a:outerShdw>
                </a:effectLst>
                <a:latin typeface="Arial Black"/>
              </a:rPr>
              <a:t>Unpacking</a:t>
            </a:r>
            <a:endParaRPr lang="zh-TW" altLang="en-US" sz="3600" i="1" kern="10">
              <a:ln w="28575">
                <a:solidFill>
                  <a:srgbClr val="FF0000"/>
                </a:solidFill>
                <a:round/>
                <a:headEnd/>
                <a:tailEnd/>
              </a:ln>
              <a:noFill/>
              <a:effectLst>
                <a:outerShdw dist="35921" dir="2700000" algn="ctr" rotWithShape="0">
                  <a:srgbClr val="808080">
                    <a:alpha val="80000"/>
                  </a:srgbClr>
                </a:outerShdw>
              </a:effectLst>
              <a:latin typeface="Arial Black"/>
            </a:endParaRPr>
          </a:p>
        </p:txBody>
      </p:sp>
      <p:sp>
        <p:nvSpPr>
          <p:cNvPr id="87046" name="WordArt 6"/>
          <p:cNvSpPr>
            <a:spLocks noChangeArrowheads="1" noChangeShapeType="1" noTextEdit="1"/>
          </p:cNvSpPr>
          <p:nvPr/>
        </p:nvSpPr>
        <p:spPr bwMode="auto">
          <a:xfrm>
            <a:off x="4052888" y="3973513"/>
            <a:ext cx="2333625" cy="752475"/>
          </a:xfrm>
          <a:prstGeom prst="rect">
            <a:avLst/>
          </a:prstGeom>
        </p:spPr>
        <p:txBody>
          <a:bodyPr wrap="none" fromWordArt="1">
            <a:prstTxWarp prst="textPlain">
              <a:avLst>
                <a:gd name="adj" fmla="val 50000"/>
              </a:avLst>
            </a:prstTxWarp>
          </a:bodyPr>
          <a:lstStyle/>
          <a:p>
            <a:pPr algn="ctr"/>
            <a:r>
              <a:rPr lang="en-US" altLang="zh-TW" sz="3600" i="1" kern="10">
                <a:ln w="28575">
                  <a:solidFill>
                    <a:schemeClr val="accent2"/>
                  </a:solidFill>
                  <a:round/>
                  <a:headEnd/>
                  <a:tailEnd/>
                </a:ln>
                <a:noFill/>
                <a:effectLst>
                  <a:outerShdw dist="35921" dir="2700000" algn="ctr" rotWithShape="0">
                    <a:srgbClr val="808080">
                      <a:alpha val="80000"/>
                    </a:srgbClr>
                  </a:outerShdw>
                </a:effectLst>
                <a:latin typeface="Arial Black"/>
              </a:rPr>
              <a:t>Computing</a:t>
            </a:r>
            <a:endParaRPr lang="zh-TW" altLang="en-US" sz="3600" i="1" kern="10">
              <a:ln w="28575">
                <a:solidFill>
                  <a:schemeClr val="accent2"/>
                </a:solidFill>
                <a:round/>
                <a:headEnd/>
                <a:tailEnd/>
              </a:ln>
              <a:noFill/>
              <a:effectLst>
                <a:outerShdw dist="35921" dir="2700000" algn="ctr" rotWithShape="0">
                  <a:srgbClr val="808080">
                    <a:alpha val="80000"/>
                  </a:srgbClr>
                </a:outerShdw>
              </a:effectLst>
              <a:latin typeface="Arial Black"/>
            </a:endParaRPr>
          </a:p>
        </p:txBody>
      </p:sp>
      <p:sp>
        <p:nvSpPr>
          <p:cNvPr id="87047" name="WordArt 7"/>
          <p:cNvSpPr>
            <a:spLocks noChangeArrowheads="1" noChangeShapeType="1" noTextEdit="1"/>
          </p:cNvSpPr>
          <p:nvPr/>
        </p:nvSpPr>
        <p:spPr bwMode="auto">
          <a:xfrm>
            <a:off x="2886075" y="4040188"/>
            <a:ext cx="942975" cy="533400"/>
          </a:xfrm>
          <a:prstGeom prst="rect">
            <a:avLst/>
          </a:prstGeom>
        </p:spPr>
        <p:txBody>
          <a:bodyPr wrap="none" fromWordArt="1">
            <a:prstTxWarp prst="textPlain">
              <a:avLst>
                <a:gd name="adj" fmla="val 50000"/>
              </a:avLst>
            </a:prstTxWarp>
          </a:bodyPr>
          <a:lstStyle/>
          <a:p>
            <a:pPr algn="ctr"/>
            <a:r>
              <a:rPr lang="en-US" altLang="zh-TW" sz="3600" i="1" kern="10">
                <a:ln w="28575">
                  <a:solidFill>
                    <a:srgbClr val="FF0000"/>
                  </a:solidFill>
                  <a:round/>
                  <a:headEnd/>
                  <a:tailEnd/>
                </a:ln>
                <a:noFill/>
                <a:effectLst>
                  <a:outerShdw dist="35921" dir="2700000" algn="ctr" rotWithShape="0">
                    <a:srgbClr val="808080">
                      <a:alpha val="80000"/>
                    </a:srgbClr>
                  </a:outerShdw>
                </a:effectLst>
                <a:latin typeface="Arial Black"/>
              </a:rPr>
              <a:t>Bus</a:t>
            </a:r>
            <a:endParaRPr lang="zh-TW" altLang="en-US" sz="3600" i="1" kern="10">
              <a:ln w="28575">
                <a:solidFill>
                  <a:srgbClr val="FF0000"/>
                </a:solidFill>
                <a:round/>
                <a:headEnd/>
                <a:tailEnd/>
              </a:ln>
              <a:noFill/>
              <a:effectLst>
                <a:outerShdw dist="35921" dir="2700000" algn="ctr" rotWithShape="0">
                  <a:srgbClr val="808080">
                    <a:alpha val="80000"/>
                  </a:srgbClr>
                </a:outerShdw>
              </a:effectLst>
              <a:latin typeface="Arial Black"/>
            </a:endParaRPr>
          </a:p>
        </p:txBody>
      </p:sp>
      <p:sp>
        <p:nvSpPr>
          <p:cNvPr id="87048" name="WordArt 8"/>
          <p:cNvSpPr>
            <a:spLocks noChangeArrowheads="1" noChangeShapeType="1" noTextEdit="1"/>
          </p:cNvSpPr>
          <p:nvPr/>
        </p:nvSpPr>
        <p:spPr bwMode="auto">
          <a:xfrm>
            <a:off x="6524625" y="4030663"/>
            <a:ext cx="942975" cy="533400"/>
          </a:xfrm>
          <a:prstGeom prst="rect">
            <a:avLst/>
          </a:prstGeom>
        </p:spPr>
        <p:txBody>
          <a:bodyPr wrap="none" fromWordArt="1">
            <a:prstTxWarp prst="textPlain">
              <a:avLst>
                <a:gd name="adj" fmla="val 50000"/>
              </a:avLst>
            </a:prstTxWarp>
          </a:bodyPr>
          <a:lstStyle/>
          <a:p>
            <a:pPr algn="ctr"/>
            <a:r>
              <a:rPr lang="en-US" altLang="zh-TW" sz="3600" i="1" kern="10">
                <a:ln w="28575">
                  <a:solidFill>
                    <a:srgbClr val="FF0000"/>
                  </a:solidFill>
                  <a:round/>
                  <a:headEnd/>
                  <a:tailEnd/>
                </a:ln>
                <a:noFill/>
                <a:effectLst>
                  <a:outerShdw dist="35921" dir="2700000" algn="ctr" rotWithShape="0">
                    <a:srgbClr val="808080">
                      <a:alpha val="80000"/>
                    </a:srgbClr>
                  </a:outerShdw>
                </a:effectLst>
                <a:latin typeface="Arial Black"/>
              </a:rPr>
              <a:t>Bus</a:t>
            </a:r>
            <a:endParaRPr lang="zh-TW" altLang="en-US" sz="3600" i="1" kern="10">
              <a:ln w="28575">
                <a:solidFill>
                  <a:srgbClr val="FF0000"/>
                </a:solidFill>
                <a:round/>
                <a:headEnd/>
                <a:tailEnd/>
              </a:ln>
              <a:noFill/>
              <a:effectLst>
                <a:outerShdw dist="35921" dir="2700000" algn="ctr" rotWithShape="0">
                  <a:srgbClr val="808080">
                    <a:alpha val="80000"/>
                  </a:srgbClr>
                </a:outerShdw>
              </a:effectLst>
              <a:latin typeface="Arial Black"/>
            </a:endParaRPr>
          </a:p>
        </p:txBody>
      </p:sp>
      <p:grpSp>
        <p:nvGrpSpPr>
          <p:cNvPr id="87049" name="Group 9"/>
          <p:cNvGrpSpPr>
            <a:grpSpLocks/>
          </p:cNvGrpSpPr>
          <p:nvPr/>
        </p:nvGrpSpPr>
        <p:grpSpPr bwMode="auto">
          <a:xfrm>
            <a:off x="7924800" y="381000"/>
            <a:ext cx="838200" cy="838200"/>
            <a:chOff x="2200" y="1570"/>
            <a:chExt cx="1496" cy="1496"/>
          </a:xfrm>
        </p:grpSpPr>
        <p:sp>
          <p:nvSpPr>
            <p:cNvPr id="87050" name="Oval 10"/>
            <p:cNvSpPr>
              <a:spLocks noChangeArrowheads="1"/>
            </p:cNvSpPr>
            <p:nvPr/>
          </p:nvSpPr>
          <p:spPr bwMode="gray">
            <a:xfrm>
              <a:off x="2200" y="1570"/>
              <a:ext cx="1496" cy="149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TW" altLang="en-US"/>
            </a:p>
          </p:txBody>
        </p:sp>
        <p:sp>
          <p:nvSpPr>
            <p:cNvPr id="87051" name="Oval 11"/>
            <p:cNvSpPr>
              <a:spLocks noChangeArrowheads="1"/>
            </p:cNvSpPr>
            <p:nvPr/>
          </p:nvSpPr>
          <p:spPr bwMode="gray">
            <a:xfrm>
              <a:off x="2200" y="1570"/>
              <a:ext cx="1496" cy="1496"/>
            </a:xfrm>
            <a:prstGeom prst="ellipse">
              <a:avLst/>
            </a:prstGeom>
            <a:gradFill rotWithShape="1">
              <a:gsLst>
                <a:gs pos="0">
                  <a:schemeClr val="hlink">
                    <a:gamma/>
                    <a:tint val="69804"/>
                    <a:invGamma/>
                  </a:schemeClr>
                </a:gs>
                <a:gs pos="100000">
                  <a:schemeClr val="hlink"/>
                </a:gs>
              </a:gsLst>
              <a:lin ang="2700000" scaled="1"/>
            </a:gradFill>
            <a:ln w="38100" algn="ctr">
              <a:noFill/>
              <a:round/>
              <a:headEnd/>
              <a:tailEnd/>
            </a:ln>
            <a:effectLst/>
          </p:spPr>
          <p:txBody>
            <a:bodyPr wrap="none" anchor="ctr">
              <a:spAutoFit/>
            </a:bodyPr>
            <a:lstStyle/>
            <a:p>
              <a:endParaRPr lang="zh-TW" altLang="en-US"/>
            </a:p>
          </p:txBody>
        </p:sp>
        <p:sp>
          <p:nvSpPr>
            <p:cNvPr id="87052" name="Oval 12"/>
            <p:cNvSpPr>
              <a:spLocks noChangeArrowheads="1"/>
            </p:cNvSpPr>
            <p:nvPr/>
          </p:nvSpPr>
          <p:spPr bwMode="gray">
            <a:xfrm>
              <a:off x="2298" y="1668"/>
              <a:ext cx="1300" cy="13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TW" altLang="en-US"/>
            </a:p>
          </p:txBody>
        </p:sp>
        <p:sp>
          <p:nvSpPr>
            <p:cNvPr id="87053" name="Oval 13"/>
            <p:cNvSpPr>
              <a:spLocks noChangeArrowheads="1"/>
            </p:cNvSpPr>
            <p:nvPr/>
          </p:nvSpPr>
          <p:spPr bwMode="gray">
            <a:xfrm>
              <a:off x="2298" y="1668"/>
              <a:ext cx="1300" cy="1300"/>
            </a:xfrm>
            <a:prstGeom prst="ellipse">
              <a:avLst/>
            </a:prstGeom>
            <a:gradFill rotWithShape="1">
              <a:gsLst>
                <a:gs pos="0">
                  <a:schemeClr val="hlink"/>
                </a:gs>
                <a:gs pos="100000">
                  <a:schemeClr val="hlink">
                    <a:gamma/>
                    <a:shade val="48627"/>
                    <a:invGamma/>
                  </a:schemeClr>
                </a:gs>
              </a:gsLst>
              <a:lin ang="2700000" scaled="1"/>
            </a:gradFill>
            <a:ln w="38100" algn="ctr">
              <a:noFill/>
              <a:round/>
              <a:headEnd/>
              <a:tailEnd/>
            </a:ln>
            <a:effectLst/>
          </p:spPr>
          <p:txBody>
            <a:bodyPr anchor="ctr">
              <a:spAutoFit/>
            </a:bodyPr>
            <a:lstStyle/>
            <a:p>
              <a:endParaRPr lang="zh-TW" altLang="en-US"/>
            </a:p>
          </p:txBody>
        </p:sp>
        <p:sp>
          <p:nvSpPr>
            <p:cNvPr id="87054" name="Oval 14"/>
            <p:cNvSpPr>
              <a:spLocks noChangeArrowheads="1"/>
            </p:cNvSpPr>
            <p:nvPr/>
          </p:nvSpPr>
          <p:spPr bwMode="gray">
            <a:xfrm>
              <a:off x="2363" y="1733"/>
              <a:ext cx="1170" cy="1170"/>
            </a:xfrm>
            <a:prstGeom prst="ellipse">
              <a:avLst/>
            </a:prstGeom>
            <a:gradFill rotWithShape="1">
              <a:gsLst>
                <a:gs pos="0">
                  <a:srgbClr val="8BADC7">
                    <a:gamma/>
                    <a:shade val="46275"/>
                    <a:invGamma/>
                  </a:srgbClr>
                </a:gs>
                <a:gs pos="100000">
                  <a:srgbClr val="8BADC7"/>
                </a:gs>
              </a:gsLst>
              <a:lin ang="5400000" scaled="1"/>
            </a:gradFill>
            <a:ln w="38100" algn="ctr">
              <a:noFill/>
              <a:round/>
              <a:headEnd/>
              <a:tailEnd/>
            </a:ln>
            <a:effectLst/>
          </p:spPr>
          <p:txBody>
            <a:bodyPr anchor="ctr">
              <a:spAutoFit/>
            </a:bodyPr>
            <a:lstStyle/>
            <a:p>
              <a:endParaRPr lang="zh-TW" altLang="en-US"/>
            </a:p>
          </p:txBody>
        </p:sp>
      </p:grpSp>
      <p:sp>
        <p:nvSpPr>
          <p:cNvPr id="87055" name="Rectangle 15"/>
          <p:cNvSpPr>
            <a:spLocks noChangeArrowheads="1"/>
          </p:cNvSpPr>
          <p:nvPr/>
        </p:nvSpPr>
        <p:spPr bwMode="gray">
          <a:xfrm>
            <a:off x="7934325" y="666750"/>
            <a:ext cx="833438" cy="2444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Real-time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fade">
                                      <p:cBhvr>
                                        <p:cTn id="7" dur="500"/>
                                        <p:tgtEl>
                                          <p:spTgt spid="870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7044"/>
                                        </p:tgtEl>
                                      </p:cBhvr>
                                    </p:animEffect>
                                    <p:set>
                                      <p:cBhvr>
                                        <p:cTn id="12" dur="1" fill="hold">
                                          <p:stCondLst>
                                            <p:cond delay="499"/>
                                          </p:stCondLst>
                                        </p:cTn>
                                        <p:tgtEl>
                                          <p:spTgt spid="8704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7047"/>
                                        </p:tgtEl>
                                        <p:attrNameLst>
                                          <p:attrName>style.visibility</p:attrName>
                                        </p:attrNameLst>
                                      </p:cBhvr>
                                      <p:to>
                                        <p:strVal val="visible"/>
                                      </p:to>
                                    </p:set>
                                    <p:animEffect transition="in" filter="fade">
                                      <p:cBhvr>
                                        <p:cTn id="15" dur="500"/>
                                        <p:tgtEl>
                                          <p:spTgt spid="870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7047"/>
                                        </p:tgtEl>
                                      </p:cBhvr>
                                    </p:animEffect>
                                    <p:set>
                                      <p:cBhvr>
                                        <p:cTn id="20" dur="1" fill="hold">
                                          <p:stCondLst>
                                            <p:cond delay="499"/>
                                          </p:stCondLst>
                                        </p:cTn>
                                        <p:tgtEl>
                                          <p:spTgt spid="8704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7046"/>
                                        </p:tgtEl>
                                        <p:attrNameLst>
                                          <p:attrName>style.visibility</p:attrName>
                                        </p:attrNameLst>
                                      </p:cBhvr>
                                      <p:to>
                                        <p:strVal val="visible"/>
                                      </p:to>
                                    </p:set>
                                    <p:animEffect transition="in" filter="fade">
                                      <p:cBhvr>
                                        <p:cTn id="23" dur="500"/>
                                        <p:tgtEl>
                                          <p:spTgt spid="870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7046"/>
                                        </p:tgtEl>
                                      </p:cBhvr>
                                    </p:animEffect>
                                    <p:set>
                                      <p:cBhvr>
                                        <p:cTn id="28" dur="1" fill="hold">
                                          <p:stCondLst>
                                            <p:cond delay="499"/>
                                          </p:stCondLst>
                                        </p:cTn>
                                        <p:tgtEl>
                                          <p:spTgt spid="8704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7048"/>
                                        </p:tgtEl>
                                        <p:attrNameLst>
                                          <p:attrName>style.visibility</p:attrName>
                                        </p:attrNameLst>
                                      </p:cBhvr>
                                      <p:to>
                                        <p:strVal val="visible"/>
                                      </p:to>
                                    </p:set>
                                    <p:animEffect transition="in" filter="fade">
                                      <p:cBhvr>
                                        <p:cTn id="31" dur="500"/>
                                        <p:tgtEl>
                                          <p:spTgt spid="870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7048"/>
                                        </p:tgtEl>
                                      </p:cBhvr>
                                    </p:animEffect>
                                    <p:set>
                                      <p:cBhvr>
                                        <p:cTn id="36" dur="1" fill="hold">
                                          <p:stCondLst>
                                            <p:cond delay="499"/>
                                          </p:stCondLst>
                                        </p:cTn>
                                        <p:tgtEl>
                                          <p:spTgt spid="87048"/>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87045"/>
                                        </p:tgtEl>
                                        <p:attrNameLst>
                                          <p:attrName>style.visibility</p:attrName>
                                        </p:attrNameLst>
                                      </p:cBhvr>
                                      <p:to>
                                        <p:strVal val="visible"/>
                                      </p:to>
                                    </p:set>
                                    <p:animEffect transition="in" filter="fade">
                                      <p:cBhvr>
                                        <p:cTn id="39" dur="500"/>
                                        <p:tgtEl>
                                          <p:spTgt spid="870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87045"/>
                                        </p:tgtEl>
                                      </p:cBhvr>
                                    </p:animEffect>
                                    <p:set>
                                      <p:cBhvr>
                                        <p:cTn id="44" dur="1" fill="hold">
                                          <p:stCondLst>
                                            <p:cond delay="499"/>
                                          </p:stCondLst>
                                        </p:cTn>
                                        <p:tgtEl>
                                          <p:spTgt spid="8704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0" fill="hold" grpId="2" nodeType="clickEffect">
                                  <p:stCondLst>
                                    <p:cond delay="0"/>
                                  </p:stCondLst>
                                  <p:childTnLst>
                                    <p:set>
                                      <p:cBhvr>
                                        <p:cTn id="48" dur="1" fill="hold">
                                          <p:stCondLst>
                                            <p:cond delay="0"/>
                                          </p:stCondLst>
                                        </p:cTn>
                                        <p:tgtEl>
                                          <p:spTgt spid="87044"/>
                                        </p:tgtEl>
                                        <p:attrNameLst>
                                          <p:attrName>style.visibility</p:attrName>
                                        </p:attrNameLst>
                                      </p:cBhvr>
                                      <p:to>
                                        <p:strVal val="visible"/>
                                      </p:to>
                                    </p:set>
                                  </p:childTnLst>
                                </p:cTn>
                              </p:par>
                              <p:par>
                                <p:cTn id="49" presetID="3" presetClass="entr" presetSubtype="0" fill="hold" grpId="2" nodeType="withEffect">
                                  <p:stCondLst>
                                    <p:cond delay="0"/>
                                  </p:stCondLst>
                                  <p:childTnLst>
                                    <p:set>
                                      <p:cBhvr>
                                        <p:cTn id="50" dur="1" fill="hold">
                                          <p:stCondLst>
                                            <p:cond delay="0"/>
                                          </p:stCondLst>
                                        </p:cTn>
                                        <p:tgtEl>
                                          <p:spTgt spid="87047"/>
                                        </p:tgtEl>
                                        <p:attrNameLst>
                                          <p:attrName>style.visibility</p:attrName>
                                        </p:attrNameLst>
                                      </p:cBhvr>
                                      <p:to>
                                        <p:strVal val="visible"/>
                                      </p:to>
                                    </p:set>
                                  </p:childTnLst>
                                </p:cTn>
                              </p:par>
                              <p:par>
                                <p:cTn id="51" presetID="3" presetClass="entr" presetSubtype="0" fill="hold" grpId="2" nodeType="withEffect">
                                  <p:stCondLst>
                                    <p:cond delay="0"/>
                                  </p:stCondLst>
                                  <p:childTnLst>
                                    <p:set>
                                      <p:cBhvr>
                                        <p:cTn id="52" dur="1" fill="hold">
                                          <p:stCondLst>
                                            <p:cond delay="0"/>
                                          </p:stCondLst>
                                        </p:cTn>
                                        <p:tgtEl>
                                          <p:spTgt spid="87046"/>
                                        </p:tgtEl>
                                        <p:attrNameLst>
                                          <p:attrName>style.visibility</p:attrName>
                                        </p:attrNameLst>
                                      </p:cBhvr>
                                      <p:to>
                                        <p:strVal val="visible"/>
                                      </p:to>
                                    </p:set>
                                  </p:childTnLst>
                                </p:cTn>
                              </p:par>
                              <p:par>
                                <p:cTn id="53" presetID="3" presetClass="entr" presetSubtype="0" fill="hold" grpId="2" nodeType="withEffect">
                                  <p:stCondLst>
                                    <p:cond delay="0"/>
                                  </p:stCondLst>
                                  <p:childTnLst>
                                    <p:set>
                                      <p:cBhvr>
                                        <p:cTn id="54" dur="1" fill="hold">
                                          <p:stCondLst>
                                            <p:cond delay="0"/>
                                          </p:stCondLst>
                                        </p:cTn>
                                        <p:tgtEl>
                                          <p:spTgt spid="87048"/>
                                        </p:tgtEl>
                                        <p:attrNameLst>
                                          <p:attrName>style.visibility</p:attrName>
                                        </p:attrNameLst>
                                      </p:cBhvr>
                                      <p:to>
                                        <p:strVal val="visible"/>
                                      </p:to>
                                    </p:set>
                                  </p:childTnLst>
                                </p:cTn>
                              </p:par>
                              <p:par>
                                <p:cTn id="55" presetID="3" presetClass="entr" presetSubtype="0" fill="hold" grpId="2" nodeType="withEffect">
                                  <p:stCondLst>
                                    <p:cond delay="0"/>
                                  </p:stCondLst>
                                  <p:childTnLst>
                                    <p:set>
                                      <p:cBhvr>
                                        <p:cTn id="56" dur="1" fill="hold">
                                          <p:stCondLst>
                                            <p:cond delay="0"/>
                                          </p:stCondLst>
                                        </p:cTn>
                                        <p:tgtEl>
                                          <p:spTgt spid="87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4" grpId="1" animBg="1"/>
      <p:bldP spid="87044" grpId="2" animBg="1"/>
      <p:bldP spid="87045" grpId="0" animBg="1"/>
      <p:bldP spid="87045" grpId="1" animBg="1"/>
      <p:bldP spid="87045" grpId="2" animBg="1"/>
      <p:bldP spid="87046" grpId="0" animBg="1"/>
      <p:bldP spid="87046" grpId="1" animBg="1"/>
      <p:bldP spid="87046" grpId="2" animBg="1"/>
      <p:bldP spid="87047" grpId="0" animBg="1"/>
      <p:bldP spid="87047" grpId="1" animBg="1"/>
      <p:bldP spid="87047" grpId="2" animBg="1"/>
      <p:bldP spid="87048" grpId="0" animBg="1"/>
      <p:bldP spid="87048" grpId="1" animBg="1"/>
      <p:bldP spid="87048"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zh-TW">
                <a:ea typeface="新細明體" pitchFamily="18" charset="-120"/>
              </a:rPr>
              <a:t>Future work</a:t>
            </a:r>
          </a:p>
        </p:txBody>
      </p:sp>
      <p:sp>
        <p:nvSpPr>
          <p:cNvPr id="89091" name="Rectangle 3"/>
          <p:cNvSpPr>
            <a:spLocks noGrp="1" noChangeArrowheads="1"/>
          </p:cNvSpPr>
          <p:nvPr>
            <p:ph type="body" idx="1"/>
          </p:nvPr>
        </p:nvSpPr>
        <p:spPr>
          <a:xfrm>
            <a:off x="1446213" y="1647825"/>
            <a:ext cx="7354887" cy="4719638"/>
          </a:xfrm>
        </p:spPr>
        <p:txBody>
          <a:bodyPr/>
          <a:lstStyle/>
          <a:p>
            <a:r>
              <a:rPr lang="en-US" altLang="zh-TW">
                <a:ea typeface="新細明體" pitchFamily="18" charset="-120"/>
              </a:rPr>
              <a:t>Full GPU implementation</a:t>
            </a:r>
          </a:p>
          <a:p>
            <a:r>
              <a:rPr lang="en-US" altLang="zh-TW">
                <a:ea typeface="新細明體" pitchFamily="18" charset="-120"/>
              </a:rPr>
              <a:t>Applying CMS to distance fields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zh-TW" altLang="zh-TW"/>
          </a:p>
        </p:txBody>
      </p:sp>
      <p:sp>
        <p:nvSpPr>
          <p:cNvPr id="13315" name="Rectangle 3"/>
          <p:cNvSpPr>
            <a:spLocks noGrp="1" noChangeArrowheads="1"/>
          </p:cNvSpPr>
          <p:nvPr>
            <p:ph type="body" idx="1"/>
          </p:nvPr>
        </p:nvSpPr>
        <p:spPr/>
        <p:txBody>
          <a:bodyPr/>
          <a:lstStyle/>
          <a:p>
            <a:endParaRPr lang="zh-TW" altLang="zh-TW"/>
          </a:p>
        </p:txBody>
      </p:sp>
      <p:sp>
        <p:nvSpPr>
          <p:cNvPr id="13316" name="AutoShape 4"/>
          <p:cNvSpPr>
            <a:spLocks noChangeArrowheads="1"/>
          </p:cNvSpPr>
          <p:nvPr/>
        </p:nvSpPr>
        <p:spPr bwMode="gray">
          <a:xfrm>
            <a:off x="5715000" y="2514600"/>
            <a:ext cx="3124200" cy="2209800"/>
          </a:xfrm>
          <a:prstGeom prst="chevron">
            <a:avLst>
              <a:gd name="adj" fmla="val 23282"/>
            </a:avLst>
          </a:prstGeom>
          <a:gradFill rotWithShape="1">
            <a:gsLst>
              <a:gs pos="0">
                <a:srgbClr val="7A6A56"/>
              </a:gs>
              <a:gs pos="100000">
                <a:srgbClr val="7A6A56">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Results &amp;</a:t>
            </a:r>
          </a:p>
          <a:p>
            <a:pPr algn="r"/>
            <a:r>
              <a:rPr lang="en-US" altLang="zh-TW" sz="2800">
                <a:solidFill>
                  <a:schemeClr val="bg1"/>
                </a:solidFill>
                <a:ea typeface="新細明體" pitchFamily="18" charset="-120"/>
              </a:rPr>
              <a:t>Conclusions</a:t>
            </a:r>
          </a:p>
        </p:txBody>
      </p:sp>
      <p:sp>
        <p:nvSpPr>
          <p:cNvPr id="13317" name="AutoShape 5"/>
          <p:cNvSpPr>
            <a:spLocks noChangeArrowheads="1"/>
          </p:cNvSpPr>
          <p:nvPr/>
        </p:nvSpPr>
        <p:spPr bwMode="gray">
          <a:xfrm>
            <a:off x="2971800" y="2514600"/>
            <a:ext cx="3292475" cy="2209800"/>
          </a:xfrm>
          <a:prstGeom prst="chevron">
            <a:avLst>
              <a:gd name="adj" fmla="val 25902"/>
            </a:avLst>
          </a:prstGeom>
          <a:gradFill rotWithShape="1">
            <a:gsLst>
              <a:gs pos="0">
                <a:srgbClr val="566A7A"/>
              </a:gs>
              <a:gs pos="100000">
                <a:srgbClr val="566A7A">
                  <a:gamma/>
                  <a:shade val="46275"/>
                  <a:invGamma/>
                </a:srgb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Solutions</a:t>
            </a:r>
          </a:p>
        </p:txBody>
      </p:sp>
      <p:sp>
        <p:nvSpPr>
          <p:cNvPr id="13318" name="AutoShape 6"/>
          <p:cNvSpPr>
            <a:spLocks noChangeArrowheads="1"/>
          </p:cNvSpPr>
          <p:nvPr/>
        </p:nvSpPr>
        <p:spPr bwMode="gray">
          <a:xfrm>
            <a:off x="228600" y="2514600"/>
            <a:ext cx="3292475" cy="2209800"/>
          </a:xfrm>
          <a:prstGeom prst="chevron">
            <a:avLst>
              <a:gd name="adj" fmla="val 25902"/>
            </a:avLst>
          </a:prstGeom>
          <a:gradFill rotWithShape="1">
            <a:gsLst>
              <a:gs pos="0">
                <a:srgbClr val="383838"/>
              </a:gs>
              <a:gs pos="100000">
                <a:srgbClr val="383838">
                  <a:gamma/>
                  <a:shade val="46275"/>
                  <a:invGamma/>
                </a:srgbClr>
              </a:gs>
            </a:gsLst>
            <a:lin ang="5400000" scaled="1"/>
          </a:gradFill>
          <a:ln w="38100">
            <a:solidFill>
              <a:srgbClr val="EAEAEA"/>
            </a:solidFill>
            <a:miter lim="800000"/>
            <a:headEnd/>
            <a:tailEnd/>
          </a:ln>
          <a:effectLst>
            <a:outerShdw dist="109250" dir="3267739" algn="ctr" rotWithShape="0">
              <a:srgbClr val="333333">
                <a:alpha val="50000"/>
              </a:srgbClr>
            </a:outerShdw>
          </a:effectLst>
        </p:spPr>
        <p:txBody>
          <a:bodyPr anchor="ctr"/>
          <a:lstStyle/>
          <a:p>
            <a:pPr algn="r"/>
            <a:r>
              <a:rPr lang="en-US" altLang="zh-TW" sz="2800">
                <a:solidFill>
                  <a:schemeClr val="bg1"/>
                </a:solidFill>
                <a:ea typeface="新細明體" pitchFamily="18" charset="-120"/>
              </a:rPr>
              <a:t>Previous work</a:t>
            </a:r>
          </a:p>
          <a:p>
            <a:pPr algn="r"/>
            <a:r>
              <a:rPr lang="en-US" altLang="zh-TW" sz="2800">
                <a:solidFill>
                  <a:schemeClr val="bg1"/>
                </a:solidFill>
                <a:ea typeface="新細明體" pitchFamily="18" charset="-120"/>
              </a:rPr>
              <a:t>&amp; Problems</a:t>
            </a:r>
          </a:p>
        </p:txBody>
      </p:sp>
      <p:sp>
        <p:nvSpPr>
          <p:cNvPr id="13319" name="AutoShape 7"/>
          <p:cNvSpPr>
            <a:spLocks noChangeArrowheads="1"/>
          </p:cNvSpPr>
          <p:nvPr/>
        </p:nvSpPr>
        <p:spPr bwMode="auto">
          <a:xfrm>
            <a:off x="2971800" y="2514600"/>
            <a:ext cx="5943600" cy="2209800"/>
          </a:xfrm>
          <a:prstGeom prst="chevron">
            <a:avLst>
              <a:gd name="adj" fmla="val 24568"/>
            </a:avLst>
          </a:prstGeom>
          <a:solidFill>
            <a:srgbClr val="FFFFFF">
              <a:alpha val="80000"/>
            </a:srgbClr>
          </a:solidFill>
          <a:ln w="9525">
            <a:no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TW">
                <a:ea typeface="新細明體" pitchFamily="18" charset="-120"/>
              </a:rPr>
              <a:t>Marching Cubes Table</a:t>
            </a:r>
          </a:p>
        </p:txBody>
      </p:sp>
      <p:sp>
        <p:nvSpPr>
          <p:cNvPr id="15363" name="Rectangle 3"/>
          <p:cNvSpPr>
            <a:spLocks noGrp="1" noChangeArrowheads="1"/>
          </p:cNvSpPr>
          <p:nvPr>
            <p:ph type="body" idx="1"/>
          </p:nvPr>
        </p:nvSpPr>
        <p:spPr>
          <a:xfrm>
            <a:off x="457200" y="1600200"/>
            <a:ext cx="8229600" cy="4800600"/>
          </a:xfrm>
        </p:spPr>
        <p:txBody>
          <a:bodyPr/>
          <a:lstStyle/>
          <a:p>
            <a:r>
              <a:rPr lang="en-US" altLang="zh-TW">
                <a:ea typeface="新細明體" pitchFamily="18" charset="-120"/>
              </a:rPr>
              <a:t>Using binary pattern of eight vertices</a:t>
            </a:r>
          </a:p>
          <a:p>
            <a:r>
              <a:rPr lang="en-US" altLang="zh-TW">
                <a:ea typeface="新細明體" pitchFamily="18" charset="-120"/>
              </a:rPr>
              <a:t>Totally 256 cases in 15 classes</a:t>
            </a:r>
          </a:p>
          <a:p>
            <a:endParaRPr lang="en-US" altLang="zh-TW">
              <a:ea typeface="新細明體" pitchFamily="18" charset="-120"/>
            </a:endParaRPr>
          </a:p>
        </p:txBody>
      </p:sp>
      <p:pic>
        <p:nvPicPr>
          <p:cNvPr id="15364" name="Picture 4" descr="videol1"/>
          <p:cNvPicPr>
            <a:picLocks noChangeAspect="1" noChangeArrowheads="1"/>
          </p:cNvPicPr>
          <p:nvPr/>
        </p:nvPicPr>
        <p:blipFill>
          <a:blip r:embed="rId3" cstate="print"/>
          <a:srcRect t="8794" b="12061"/>
          <a:stretch>
            <a:fillRect/>
          </a:stretch>
        </p:blipFill>
        <p:spPr bwMode="auto">
          <a:xfrm>
            <a:off x="1600200" y="2828925"/>
            <a:ext cx="6019800" cy="35718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74638"/>
            <a:ext cx="8686800" cy="1143000"/>
          </a:xfrm>
        </p:spPr>
        <p:txBody>
          <a:bodyPr/>
          <a:lstStyle/>
          <a:p>
            <a:r>
              <a:rPr lang="en-US" altLang="zh-TW" sz="4000">
                <a:ea typeface="新細明體" pitchFamily="18" charset="-120"/>
              </a:rPr>
              <a:t>Surface extraction from volume data</a:t>
            </a:r>
          </a:p>
        </p:txBody>
      </p:sp>
      <p:sp>
        <p:nvSpPr>
          <p:cNvPr id="17411" name="Rectangle 3"/>
          <p:cNvSpPr>
            <a:spLocks noGrp="1" noChangeArrowheads="1"/>
          </p:cNvSpPr>
          <p:nvPr>
            <p:ph type="body" idx="1"/>
          </p:nvPr>
        </p:nvSpPr>
        <p:spPr/>
        <p:txBody>
          <a:bodyPr/>
          <a:lstStyle/>
          <a:p>
            <a:endParaRPr lang="zh-TW" altLang="zh-TW"/>
          </a:p>
        </p:txBody>
      </p:sp>
      <p:pic>
        <p:nvPicPr>
          <p:cNvPr id="17412" name="Picture 4" descr="u-res-2-m-0"/>
          <p:cNvPicPr>
            <a:picLocks noChangeAspect="1" noChangeArrowheads="1"/>
          </p:cNvPicPr>
          <p:nvPr/>
        </p:nvPicPr>
        <p:blipFill>
          <a:blip r:embed="rId4" cstate="print"/>
          <a:srcRect/>
          <a:stretch>
            <a:fillRect/>
          </a:stretch>
        </p:blipFill>
        <p:spPr bwMode="auto">
          <a:xfrm>
            <a:off x="1219200" y="1524000"/>
            <a:ext cx="7313613" cy="5484813"/>
          </a:xfrm>
          <a:prstGeom prst="rect">
            <a:avLst/>
          </a:prstGeom>
          <a:noFill/>
        </p:spPr>
      </p:pic>
      <p:pic>
        <p:nvPicPr>
          <p:cNvPr id="17413" name="Picture 5" descr="u-res-2-m-c"/>
          <p:cNvPicPr>
            <a:picLocks noChangeAspect="1" noChangeArrowheads="1"/>
          </p:cNvPicPr>
          <p:nvPr/>
        </p:nvPicPr>
        <p:blipFill>
          <a:blip r:embed="rId5" cstate="print"/>
          <a:srcRect/>
          <a:stretch>
            <a:fillRect/>
          </a:stretch>
        </p:blipFill>
        <p:spPr bwMode="auto">
          <a:xfrm>
            <a:off x="1219200" y="1524000"/>
            <a:ext cx="7313613" cy="5484813"/>
          </a:xfrm>
          <a:prstGeom prst="rect">
            <a:avLst/>
          </a:prstGeom>
          <a:noFill/>
        </p:spPr>
      </p:pic>
      <p:pic>
        <p:nvPicPr>
          <p:cNvPr id="17414" name="Picture 6" descr="u-res-2-m-2"/>
          <p:cNvPicPr>
            <a:picLocks noChangeAspect="1" noChangeArrowheads="1"/>
          </p:cNvPicPr>
          <p:nvPr/>
        </p:nvPicPr>
        <p:blipFill>
          <a:blip r:embed="rId6" cstate="print"/>
          <a:srcRect/>
          <a:stretch>
            <a:fillRect/>
          </a:stretch>
        </p:blipFill>
        <p:spPr bwMode="auto">
          <a:xfrm>
            <a:off x="1219200" y="1524000"/>
            <a:ext cx="7313613" cy="5484813"/>
          </a:xfrm>
          <a:prstGeom prst="rect">
            <a:avLst/>
          </a:prstGeom>
          <a:noFill/>
        </p:spPr>
      </p:pic>
      <p:pic>
        <p:nvPicPr>
          <p:cNvPr id="17415" name="Picture 7" descr="u-res-2-m-3"/>
          <p:cNvPicPr>
            <a:picLocks noChangeAspect="1" noChangeArrowheads="1"/>
          </p:cNvPicPr>
          <p:nvPr/>
        </p:nvPicPr>
        <p:blipFill>
          <a:blip r:embed="rId7" cstate="print"/>
          <a:srcRect/>
          <a:stretch>
            <a:fillRect/>
          </a:stretch>
        </p:blipFill>
        <p:spPr bwMode="auto">
          <a:xfrm>
            <a:off x="1219200" y="1524000"/>
            <a:ext cx="7313613" cy="5484813"/>
          </a:xfrm>
          <a:prstGeom prst="rect">
            <a:avLst/>
          </a:prstGeom>
          <a:noFill/>
        </p:spPr>
      </p:pic>
      <p:pic>
        <p:nvPicPr>
          <p:cNvPr id="17416" name="Picture 8" descr="u-res-2-m-4"/>
          <p:cNvPicPr>
            <a:picLocks noChangeAspect="1" noChangeArrowheads="1"/>
          </p:cNvPicPr>
          <p:nvPr/>
        </p:nvPicPr>
        <p:blipFill>
          <a:blip r:embed="rId8" cstate="print"/>
          <a:srcRect/>
          <a:stretch>
            <a:fillRect/>
          </a:stretch>
        </p:blipFill>
        <p:spPr bwMode="auto">
          <a:xfrm>
            <a:off x="1219200" y="1524000"/>
            <a:ext cx="7313613" cy="5484813"/>
          </a:xfrm>
          <a:prstGeom prst="rect">
            <a:avLst/>
          </a:prstGeom>
          <a:noFill/>
        </p:spPr>
      </p:pic>
      <p:pic>
        <p:nvPicPr>
          <p:cNvPr id="17417" name="Picture 9" descr="u-res-2-m-5"/>
          <p:cNvPicPr>
            <a:picLocks noChangeAspect="1" noChangeArrowheads="1"/>
          </p:cNvPicPr>
          <p:nvPr/>
        </p:nvPicPr>
        <p:blipFill>
          <a:blip r:embed="rId9" cstate="print"/>
          <a:srcRect/>
          <a:stretch>
            <a:fillRect/>
          </a:stretch>
        </p:blipFill>
        <p:spPr bwMode="auto">
          <a:xfrm>
            <a:off x="1219200" y="1524000"/>
            <a:ext cx="7313613" cy="5484813"/>
          </a:xfrm>
          <a:prstGeom prst="rect">
            <a:avLst/>
          </a:prstGeom>
          <a:noFill/>
        </p:spPr>
      </p:pic>
      <p:pic>
        <p:nvPicPr>
          <p:cNvPr id="17418" name="Picture 10" descr="u-res-2-m-6"/>
          <p:cNvPicPr>
            <a:picLocks noChangeAspect="1" noChangeArrowheads="1"/>
          </p:cNvPicPr>
          <p:nvPr/>
        </p:nvPicPr>
        <p:blipFill>
          <a:blip r:embed="rId10" cstate="print"/>
          <a:srcRect/>
          <a:stretch>
            <a:fillRect/>
          </a:stretch>
        </p:blipFill>
        <p:spPr bwMode="auto">
          <a:xfrm>
            <a:off x="1219200" y="1524000"/>
            <a:ext cx="7313613" cy="5484813"/>
          </a:xfrm>
          <a:prstGeom prst="rect">
            <a:avLst/>
          </a:prstGeom>
          <a:noFill/>
        </p:spPr>
      </p:pic>
      <p:pic>
        <p:nvPicPr>
          <p:cNvPr id="17419" name="Picture 11" descr="u-res-2-m-7"/>
          <p:cNvPicPr>
            <a:picLocks noChangeAspect="1" noChangeArrowheads="1"/>
          </p:cNvPicPr>
          <p:nvPr/>
        </p:nvPicPr>
        <p:blipFill>
          <a:blip r:embed="rId11" cstate="print"/>
          <a:srcRect/>
          <a:stretch>
            <a:fillRect/>
          </a:stretch>
        </p:blipFill>
        <p:spPr bwMode="auto">
          <a:xfrm>
            <a:off x="1219200" y="1524000"/>
            <a:ext cx="7313613" cy="5484813"/>
          </a:xfrm>
          <a:prstGeom prst="rect">
            <a:avLst/>
          </a:prstGeom>
          <a:noFill/>
        </p:spPr>
      </p:pic>
      <p:pic>
        <p:nvPicPr>
          <p:cNvPr id="17420" name="Picture 12" descr="u-res-2-m-8"/>
          <p:cNvPicPr>
            <a:picLocks noChangeAspect="1" noChangeArrowheads="1"/>
          </p:cNvPicPr>
          <p:nvPr/>
        </p:nvPicPr>
        <p:blipFill>
          <a:blip r:embed="rId12" cstate="print"/>
          <a:srcRect/>
          <a:stretch>
            <a:fillRect/>
          </a:stretch>
        </p:blipFill>
        <p:spPr bwMode="auto">
          <a:xfrm>
            <a:off x="1219200" y="1524000"/>
            <a:ext cx="7313613" cy="5484813"/>
          </a:xfrm>
          <a:prstGeom prst="rect">
            <a:avLst/>
          </a:prstGeom>
          <a:noFill/>
        </p:spPr>
      </p:pic>
      <p:pic>
        <p:nvPicPr>
          <p:cNvPr id="17421" name="Picture 13" descr="u-res-2-m-9"/>
          <p:cNvPicPr>
            <a:picLocks noChangeAspect="1" noChangeArrowheads="1"/>
          </p:cNvPicPr>
          <p:nvPr/>
        </p:nvPicPr>
        <p:blipFill>
          <a:blip r:embed="rId13" cstate="print"/>
          <a:srcRect/>
          <a:stretch>
            <a:fillRect/>
          </a:stretch>
        </p:blipFill>
        <p:spPr bwMode="auto">
          <a:xfrm>
            <a:off x="1219200" y="1524000"/>
            <a:ext cx="7313613" cy="5484813"/>
          </a:xfrm>
          <a:prstGeom prst="rect">
            <a:avLst/>
          </a:prstGeom>
          <a:noFill/>
        </p:spPr>
      </p:pic>
      <p:pic>
        <p:nvPicPr>
          <p:cNvPr id="17422" name="Picture 14" descr="u-res-2-m-10"/>
          <p:cNvPicPr>
            <a:picLocks noChangeAspect="1" noChangeArrowheads="1"/>
          </p:cNvPicPr>
          <p:nvPr/>
        </p:nvPicPr>
        <p:blipFill>
          <a:blip r:embed="rId14" cstate="print"/>
          <a:srcRect/>
          <a:stretch>
            <a:fillRect/>
          </a:stretch>
        </p:blipFill>
        <p:spPr bwMode="auto">
          <a:xfrm>
            <a:off x="1219200" y="1524000"/>
            <a:ext cx="7313613" cy="5484813"/>
          </a:xfrm>
          <a:prstGeom prst="rect">
            <a:avLst/>
          </a:prstGeom>
          <a:noFill/>
        </p:spPr>
      </p:pic>
      <p:pic>
        <p:nvPicPr>
          <p:cNvPr id="17423" name="Picture 15" descr="u-res-2-m-11"/>
          <p:cNvPicPr>
            <a:picLocks noChangeAspect="1" noChangeArrowheads="1"/>
          </p:cNvPicPr>
          <p:nvPr/>
        </p:nvPicPr>
        <p:blipFill>
          <a:blip r:embed="rId15" cstate="print"/>
          <a:srcRect/>
          <a:stretch>
            <a:fillRect/>
          </a:stretch>
        </p:blipFill>
        <p:spPr bwMode="auto">
          <a:xfrm>
            <a:off x="1219200" y="1524000"/>
            <a:ext cx="7313613" cy="5484813"/>
          </a:xfrm>
          <a:prstGeom prst="rect">
            <a:avLst/>
          </a:prstGeom>
          <a:noFill/>
        </p:spPr>
      </p:pic>
      <p:pic>
        <p:nvPicPr>
          <p:cNvPr id="17424" name="Picture 16" descr="u-res-2-m-12"/>
          <p:cNvPicPr>
            <a:picLocks noChangeAspect="1" noChangeArrowheads="1"/>
          </p:cNvPicPr>
          <p:nvPr/>
        </p:nvPicPr>
        <p:blipFill>
          <a:blip r:embed="rId16" cstate="print"/>
          <a:srcRect/>
          <a:stretch>
            <a:fillRect/>
          </a:stretch>
        </p:blipFill>
        <p:spPr bwMode="auto">
          <a:xfrm>
            <a:off x="1219200" y="1524000"/>
            <a:ext cx="7313613" cy="5484813"/>
          </a:xfrm>
          <a:prstGeom prst="rect">
            <a:avLst/>
          </a:prstGeom>
          <a:noFill/>
        </p:spPr>
      </p:pic>
      <p:pic>
        <p:nvPicPr>
          <p:cNvPr id="17425" name="Picture 17" descr="u-res-2-m-13"/>
          <p:cNvPicPr>
            <a:picLocks noChangeAspect="1" noChangeArrowheads="1"/>
          </p:cNvPicPr>
          <p:nvPr/>
        </p:nvPicPr>
        <p:blipFill>
          <a:blip r:embed="rId17" cstate="print"/>
          <a:srcRect/>
          <a:stretch>
            <a:fillRect/>
          </a:stretch>
        </p:blipFill>
        <p:spPr bwMode="auto">
          <a:xfrm>
            <a:off x="1219200" y="1524000"/>
            <a:ext cx="7313613" cy="5484813"/>
          </a:xfrm>
          <a:prstGeom prst="rect">
            <a:avLst/>
          </a:prstGeom>
          <a:noFill/>
        </p:spPr>
      </p:pic>
      <p:pic>
        <p:nvPicPr>
          <p:cNvPr id="17426" name="Picture 18" descr="u-res-2-m-14"/>
          <p:cNvPicPr>
            <a:picLocks noChangeAspect="1" noChangeArrowheads="1"/>
          </p:cNvPicPr>
          <p:nvPr/>
        </p:nvPicPr>
        <p:blipFill>
          <a:blip r:embed="rId18" cstate="print"/>
          <a:srcRect/>
          <a:stretch>
            <a:fillRect/>
          </a:stretch>
        </p:blipFill>
        <p:spPr bwMode="auto">
          <a:xfrm>
            <a:off x="1219200" y="1524000"/>
            <a:ext cx="7313613" cy="5484813"/>
          </a:xfrm>
          <a:prstGeom prst="rect">
            <a:avLst/>
          </a:prstGeom>
          <a:noFill/>
        </p:spPr>
      </p:pic>
      <p:pic>
        <p:nvPicPr>
          <p:cNvPr id="17427" name="Picture 19" descr="u-res-2-m-15"/>
          <p:cNvPicPr>
            <a:picLocks noChangeAspect="1" noChangeArrowheads="1"/>
          </p:cNvPicPr>
          <p:nvPr/>
        </p:nvPicPr>
        <p:blipFill>
          <a:blip r:embed="rId19" cstate="print"/>
          <a:srcRect/>
          <a:stretch>
            <a:fillRect/>
          </a:stretch>
        </p:blipFill>
        <p:spPr bwMode="auto">
          <a:xfrm>
            <a:off x="1219200" y="1524000"/>
            <a:ext cx="7313613" cy="5484813"/>
          </a:xfrm>
          <a:prstGeom prst="rect">
            <a:avLst/>
          </a:prstGeom>
          <a:noFill/>
        </p:spPr>
      </p:pic>
      <p:pic>
        <p:nvPicPr>
          <p:cNvPr id="17428" name="Picture 20" descr="u-res-2-m-16"/>
          <p:cNvPicPr>
            <a:picLocks noChangeAspect="1" noChangeArrowheads="1"/>
          </p:cNvPicPr>
          <p:nvPr/>
        </p:nvPicPr>
        <p:blipFill>
          <a:blip r:embed="rId20" cstate="print"/>
          <a:srcRect/>
          <a:stretch>
            <a:fillRect/>
          </a:stretch>
        </p:blipFill>
        <p:spPr bwMode="auto">
          <a:xfrm>
            <a:off x="1219200" y="1524000"/>
            <a:ext cx="7313613" cy="5484813"/>
          </a:xfrm>
          <a:prstGeom prst="rect">
            <a:avLst/>
          </a:prstGeom>
          <a:noFill/>
        </p:spPr>
      </p:pic>
      <p:pic>
        <p:nvPicPr>
          <p:cNvPr id="17429" name="Picture 21" descr="u-res-2-m-17"/>
          <p:cNvPicPr>
            <a:picLocks noChangeAspect="1" noChangeArrowheads="1"/>
          </p:cNvPicPr>
          <p:nvPr/>
        </p:nvPicPr>
        <p:blipFill>
          <a:blip r:embed="rId21" cstate="print"/>
          <a:srcRect/>
          <a:stretch>
            <a:fillRect/>
          </a:stretch>
        </p:blipFill>
        <p:spPr bwMode="auto">
          <a:xfrm>
            <a:off x="1219200" y="1524000"/>
            <a:ext cx="7313613" cy="5484813"/>
          </a:xfrm>
          <a:prstGeom prst="rect">
            <a:avLst/>
          </a:prstGeom>
          <a:noFill/>
        </p:spPr>
      </p:pic>
      <p:pic>
        <p:nvPicPr>
          <p:cNvPr id="17430" name="Picture 22" descr="u-res-2-m-18"/>
          <p:cNvPicPr>
            <a:picLocks noChangeAspect="1" noChangeArrowheads="1"/>
          </p:cNvPicPr>
          <p:nvPr/>
        </p:nvPicPr>
        <p:blipFill>
          <a:blip r:embed="rId22" cstate="print"/>
          <a:srcRect/>
          <a:stretch>
            <a:fillRect/>
          </a:stretch>
        </p:blipFill>
        <p:spPr bwMode="auto">
          <a:xfrm>
            <a:off x="1219200" y="1524000"/>
            <a:ext cx="7313613" cy="5484813"/>
          </a:xfrm>
          <a:prstGeom prst="rect">
            <a:avLst/>
          </a:prstGeom>
          <a:noFill/>
        </p:spPr>
      </p:pic>
      <p:pic>
        <p:nvPicPr>
          <p:cNvPr id="17431" name="Picture 23" descr="u-res-2-m-19"/>
          <p:cNvPicPr>
            <a:picLocks noChangeAspect="1" noChangeArrowheads="1"/>
          </p:cNvPicPr>
          <p:nvPr/>
        </p:nvPicPr>
        <p:blipFill>
          <a:blip r:embed="rId23" cstate="print"/>
          <a:srcRect/>
          <a:stretch>
            <a:fillRect/>
          </a:stretch>
        </p:blipFill>
        <p:spPr bwMode="auto">
          <a:xfrm>
            <a:off x="1219200" y="1524000"/>
            <a:ext cx="7313613" cy="5484813"/>
          </a:xfrm>
          <a:prstGeom prst="rect">
            <a:avLst/>
          </a:prstGeom>
          <a:noFill/>
        </p:spPr>
      </p:pic>
      <p:pic>
        <p:nvPicPr>
          <p:cNvPr id="17432" name="Picture 24" descr="u-res-2"/>
          <p:cNvPicPr>
            <a:picLocks noChangeAspect="1" noChangeArrowheads="1"/>
          </p:cNvPicPr>
          <p:nvPr/>
        </p:nvPicPr>
        <p:blipFill>
          <a:blip r:embed="rId24" cstate="print"/>
          <a:srcRect/>
          <a:stretch>
            <a:fillRect/>
          </a:stretch>
        </p:blipFill>
        <p:spPr bwMode="auto">
          <a:xfrm>
            <a:off x="2057400" y="1371600"/>
            <a:ext cx="3656013" cy="2744788"/>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childTnLst>
                                </p:cTn>
                              </p:par>
                            </p:childTnLst>
                          </p:cTn>
                        </p:par>
                        <p:par>
                          <p:cTn id="12" fill="hold">
                            <p:stCondLst>
                              <p:cond delay="0"/>
                            </p:stCondLst>
                            <p:childTnLst>
                              <p:par>
                                <p:cTn id="13" presetID="1" presetClass="exit" presetSubtype="0" fill="hold" nodeType="afterEffect">
                                  <p:stCondLst>
                                    <p:cond delay="500"/>
                                  </p:stCondLst>
                                  <p:childTnLst>
                                    <p:set>
                                      <p:cBhvr>
                                        <p:cTn id="14" dur="1" fill="hold">
                                          <p:stCondLst>
                                            <p:cond delay="0"/>
                                          </p:stCondLst>
                                        </p:cTn>
                                        <p:tgtEl>
                                          <p:spTgt spid="17414"/>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nodeType="afterEffect">
                                  <p:stCondLst>
                                    <p:cond delay="100"/>
                                  </p:stCondLst>
                                  <p:childTnLst>
                                    <p:set>
                                      <p:cBhvr>
                                        <p:cTn id="17" dur="1" fill="hold">
                                          <p:stCondLst>
                                            <p:cond delay="0"/>
                                          </p:stCondLst>
                                        </p:cTn>
                                        <p:tgtEl>
                                          <p:spTgt spid="17415"/>
                                        </p:tgtEl>
                                        <p:attrNameLst>
                                          <p:attrName>style.visibility</p:attrName>
                                        </p:attrNameLst>
                                      </p:cBhvr>
                                      <p:to>
                                        <p:strVal val="visible"/>
                                      </p:to>
                                    </p:set>
                                  </p:childTnLst>
                                </p:cTn>
                              </p:par>
                            </p:childTnLst>
                          </p:cTn>
                        </p:par>
                        <p:par>
                          <p:cTn id="18" fill="hold">
                            <p:stCondLst>
                              <p:cond delay="600"/>
                            </p:stCondLst>
                            <p:childTnLst>
                              <p:par>
                                <p:cTn id="19" presetID="1" presetClass="exit" presetSubtype="0" fill="hold" nodeType="afterEffect">
                                  <p:stCondLst>
                                    <p:cond delay="500"/>
                                  </p:stCondLst>
                                  <p:childTnLst>
                                    <p:set>
                                      <p:cBhvr>
                                        <p:cTn id="20" dur="1" fill="hold">
                                          <p:stCondLst>
                                            <p:cond delay="0"/>
                                          </p:stCondLst>
                                        </p:cTn>
                                        <p:tgtEl>
                                          <p:spTgt spid="17415"/>
                                        </p:tgtEl>
                                        <p:attrNameLst>
                                          <p:attrName>style.visibility</p:attrName>
                                        </p:attrNameLst>
                                      </p:cBhvr>
                                      <p:to>
                                        <p:strVal val="hidden"/>
                                      </p:to>
                                    </p:set>
                                  </p:childTnLst>
                                </p:cTn>
                              </p:par>
                            </p:childTnLst>
                          </p:cTn>
                        </p:par>
                        <p:par>
                          <p:cTn id="21" fill="hold">
                            <p:stCondLst>
                              <p:cond delay="1100"/>
                            </p:stCondLst>
                            <p:childTnLst>
                              <p:par>
                                <p:cTn id="22" presetID="1" presetClass="entr" presetSubtype="0" fill="hold" nodeType="afterEffect">
                                  <p:stCondLst>
                                    <p:cond delay="100"/>
                                  </p:stCondLst>
                                  <p:childTnLst>
                                    <p:set>
                                      <p:cBhvr>
                                        <p:cTn id="23" dur="1" fill="hold">
                                          <p:stCondLst>
                                            <p:cond delay="0"/>
                                          </p:stCondLst>
                                        </p:cTn>
                                        <p:tgtEl>
                                          <p:spTgt spid="17416"/>
                                        </p:tgtEl>
                                        <p:attrNameLst>
                                          <p:attrName>style.visibility</p:attrName>
                                        </p:attrNameLst>
                                      </p:cBhvr>
                                      <p:to>
                                        <p:strVal val="visible"/>
                                      </p:to>
                                    </p:set>
                                  </p:childTnLst>
                                </p:cTn>
                              </p:par>
                            </p:childTnLst>
                          </p:cTn>
                        </p:par>
                        <p:par>
                          <p:cTn id="24" fill="hold">
                            <p:stCondLst>
                              <p:cond delay="1200"/>
                            </p:stCondLst>
                            <p:childTnLst>
                              <p:par>
                                <p:cTn id="25" presetID="1" presetClass="exit" presetSubtype="0" fill="hold" nodeType="afterEffect">
                                  <p:stCondLst>
                                    <p:cond delay="500"/>
                                  </p:stCondLst>
                                  <p:childTnLst>
                                    <p:set>
                                      <p:cBhvr>
                                        <p:cTn id="26" dur="1" fill="hold">
                                          <p:stCondLst>
                                            <p:cond delay="0"/>
                                          </p:stCondLst>
                                        </p:cTn>
                                        <p:tgtEl>
                                          <p:spTgt spid="17416"/>
                                        </p:tgtEl>
                                        <p:attrNameLst>
                                          <p:attrName>style.visibility</p:attrName>
                                        </p:attrNameLst>
                                      </p:cBhvr>
                                      <p:to>
                                        <p:strVal val="hidden"/>
                                      </p:to>
                                    </p:set>
                                  </p:childTnLst>
                                </p:cTn>
                              </p:par>
                            </p:childTnLst>
                          </p:cTn>
                        </p:par>
                        <p:par>
                          <p:cTn id="27" fill="hold">
                            <p:stCondLst>
                              <p:cond delay="1700"/>
                            </p:stCondLst>
                            <p:childTnLst>
                              <p:par>
                                <p:cTn id="28" presetID="1" presetClass="entr" presetSubtype="0" fill="hold" nodeType="afterEffect">
                                  <p:stCondLst>
                                    <p:cond delay="100"/>
                                  </p:stCondLst>
                                  <p:childTnLst>
                                    <p:set>
                                      <p:cBhvr>
                                        <p:cTn id="29" dur="1" fill="hold">
                                          <p:stCondLst>
                                            <p:cond delay="0"/>
                                          </p:stCondLst>
                                        </p:cTn>
                                        <p:tgtEl>
                                          <p:spTgt spid="17417"/>
                                        </p:tgtEl>
                                        <p:attrNameLst>
                                          <p:attrName>style.visibility</p:attrName>
                                        </p:attrNameLst>
                                      </p:cBhvr>
                                      <p:to>
                                        <p:strVal val="visible"/>
                                      </p:to>
                                    </p:set>
                                  </p:childTnLst>
                                </p:cTn>
                              </p:par>
                            </p:childTnLst>
                          </p:cTn>
                        </p:par>
                        <p:par>
                          <p:cTn id="30" fill="hold">
                            <p:stCondLst>
                              <p:cond delay="1800"/>
                            </p:stCondLst>
                            <p:childTnLst>
                              <p:par>
                                <p:cTn id="31" presetID="1" presetClass="exit" presetSubtype="0" fill="hold" nodeType="afterEffect">
                                  <p:stCondLst>
                                    <p:cond delay="500"/>
                                  </p:stCondLst>
                                  <p:childTnLst>
                                    <p:set>
                                      <p:cBhvr>
                                        <p:cTn id="32" dur="1" fill="hold">
                                          <p:stCondLst>
                                            <p:cond delay="0"/>
                                          </p:stCondLst>
                                        </p:cTn>
                                        <p:tgtEl>
                                          <p:spTgt spid="17417"/>
                                        </p:tgtEl>
                                        <p:attrNameLst>
                                          <p:attrName>style.visibility</p:attrName>
                                        </p:attrNameLst>
                                      </p:cBhvr>
                                      <p:to>
                                        <p:strVal val="hidden"/>
                                      </p:to>
                                    </p:set>
                                  </p:childTnLst>
                                </p:cTn>
                              </p:par>
                            </p:childTnLst>
                          </p:cTn>
                        </p:par>
                        <p:par>
                          <p:cTn id="33" fill="hold">
                            <p:stCondLst>
                              <p:cond delay="2300"/>
                            </p:stCondLst>
                            <p:childTnLst>
                              <p:par>
                                <p:cTn id="34" presetID="1" presetClass="entr" presetSubtype="0" fill="hold" nodeType="afterEffect">
                                  <p:stCondLst>
                                    <p:cond delay="100"/>
                                  </p:stCondLst>
                                  <p:childTnLst>
                                    <p:set>
                                      <p:cBhvr>
                                        <p:cTn id="35" dur="1" fill="hold">
                                          <p:stCondLst>
                                            <p:cond delay="0"/>
                                          </p:stCondLst>
                                        </p:cTn>
                                        <p:tgtEl>
                                          <p:spTgt spid="17418"/>
                                        </p:tgtEl>
                                        <p:attrNameLst>
                                          <p:attrName>style.visibility</p:attrName>
                                        </p:attrNameLst>
                                      </p:cBhvr>
                                      <p:to>
                                        <p:strVal val="visible"/>
                                      </p:to>
                                    </p:set>
                                  </p:childTnLst>
                                </p:cTn>
                              </p:par>
                            </p:childTnLst>
                          </p:cTn>
                        </p:par>
                        <p:par>
                          <p:cTn id="36" fill="hold">
                            <p:stCondLst>
                              <p:cond delay="2400"/>
                            </p:stCondLst>
                            <p:childTnLst>
                              <p:par>
                                <p:cTn id="37" presetID="1" presetClass="exit" presetSubtype="0" fill="hold" nodeType="afterEffect">
                                  <p:stCondLst>
                                    <p:cond delay="500"/>
                                  </p:stCondLst>
                                  <p:childTnLst>
                                    <p:set>
                                      <p:cBhvr>
                                        <p:cTn id="38" dur="1" fill="hold">
                                          <p:stCondLst>
                                            <p:cond delay="0"/>
                                          </p:stCondLst>
                                        </p:cTn>
                                        <p:tgtEl>
                                          <p:spTgt spid="17418"/>
                                        </p:tgtEl>
                                        <p:attrNameLst>
                                          <p:attrName>style.visibility</p:attrName>
                                        </p:attrNameLst>
                                      </p:cBhvr>
                                      <p:to>
                                        <p:strVal val="hidden"/>
                                      </p:to>
                                    </p:set>
                                  </p:childTnLst>
                                </p:cTn>
                              </p:par>
                            </p:childTnLst>
                          </p:cTn>
                        </p:par>
                        <p:par>
                          <p:cTn id="39" fill="hold">
                            <p:stCondLst>
                              <p:cond delay="2900"/>
                            </p:stCondLst>
                            <p:childTnLst>
                              <p:par>
                                <p:cTn id="40" presetID="1" presetClass="entr" presetSubtype="0" fill="hold" nodeType="afterEffect">
                                  <p:stCondLst>
                                    <p:cond delay="100"/>
                                  </p:stCondLst>
                                  <p:childTnLst>
                                    <p:set>
                                      <p:cBhvr>
                                        <p:cTn id="41" dur="1" fill="hold">
                                          <p:stCondLst>
                                            <p:cond delay="0"/>
                                          </p:stCondLst>
                                        </p:cTn>
                                        <p:tgtEl>
                                          <p:spTgt spid="17419"/>
                                        </p:tgtEl>
                                        <p:attrNameLst>
                                          <p:attrName>style.visibility</p:attrName>
                                        </p:attrNameLst>
                                      </p:cBhvr>
                                      <p:to>
                                        <p:strVal val="visible"/>
                                      </p:to>
                                    </p:set>
                                  </p:childTnLst>
                                </p:cTn>
                              </p:par>
                            </p:childTnLst>
                          </p:cTn>
                        </p:par>
                        <p:par>
                          <p:cTn id="42" fill="hold">
                            <p:stCondLst>
                              <p:cond delay="3000"/>
                            </p:stCondLst>
                            <p:childTnLst>
                              <p:par>
                                <p:cTn id="43" presetID="1" presetClass="exit" presetSubtype="0" fill="hold" nodeType="afterEffect">
                                  <p:stCondLst>
                                    <p:cond delay="500"/>
                                  </p:stCondLst>
                                  <p:childTnLst>
                                    <p:set>
                                      <p:cBhvr>
                                        <p:cTn id="44" dur="1" fill="hold">
                                          <p:stCondLst>
                                            <p:cond delay="0"/>
                                          </p:stCondLst>
                                        </p:cTn>
                                        <p:tgtEl>
                                          <p:spTgt spid="17419"/>
                                        </p:tgtEl>
                                        <p:attrNameLst>
                                          <p:attrName>style.visibility</p:attrName>
                                        </p:attrNameLst>
                                      </p:cBhvr>
                                      <p:to>
                                        <p:strVal val="hidden"/>
                                      </p:to>
                                    </p:set>
                                  </p:childTnLst>
                                </p:cTn>
                              </p:par>
                            </p:childTnLst>
                          </p:cTn>
                        </p:par>
                        <p:par>
                          <p:cTn id="45" fill="hold">
                            <p:stCondLst>
                              <p:cond delay="3500"/>
                            </p:stCondLst>
                            <p:childTnLst>
                              <p:par>
                                <p:cTn id="46" presetID="1" presetClass="entr" presetSubtype="0" fill="hold" nodeType="afterEffect">
                                  <p:stCondLst>
                                    <p:cond delay="100"/>
                                  </p:stCondLst>
                                  <p:childTnLst>
                                    <p:set>
                                      <p:cBhvr>
                                        <p:cTn id="47" dur="1" fill="hold">
                                          <p:stCondLst>
                                            <p:cond delay="0"/>
                                          </p:stCondLst>
                                        </p:cTn>
                                        <p:tgtEl>
                                          <p:spTgt spid="174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7420"/>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100"/>
                                  </p:stCondLst>
                                  <p:childTnLst>
                                    <p:set>
                                      <p:cBhvr>
                                        <p:cTn id="54" dur="1" fill="hold">
                                          <p:stCondLst>
                                            <p:cond delay="0"/>
                                          </p:stCondLst>
                                        </p:cTn>
                                        <p:tgtEl>
                                          <p:spTgt spid="17421"/>
                                        </p:tgtEl>
                                        <p:attrNameLst>
                                          <p:attrName>style.visibility</p:attrName>
                                        </p:attrNameLst>
                                      </p:cBhvr>
                                      <p:to>
                                        <p:strVal val="visible"/>
                                      </p:to>
                                    </p:set>
                                  </p:childTnLst>
                                </p:cTn>
                              </p:par>
                            </p:childTnLst>
                          </p:cTn>
                        </p:par>
                        <p:par>
                          <p:cTn id="55" fill="hold">
                            <p:stCondLst>
                              <p:cond delay="100"/>
                            </p:stCondLst>
                            <p:childTnLst>
                              <p:par>
                                <p:cTn id="56" presetID="1" presetClass="exit" presetSubtype="0" fill="hold" nodeType="afterEffect">
                                  <p:stCondLst>
                                    <p:cond delay="500"/>
                                  </p:stCondLst>
                                  <p:childTnLst>
                                    <p:set>
                                      <p:cBhvr>
                                        <p:cTn id="57" dur="1" fill="hold">
                                          <p:stCondLst>
                                            <p:cond delay="0"/>
                                          </p:stCondLst>
                                        </p:cTn>
                                        <p:tgtEl>
                                          <p:spTgt spid="17421"/>
                                        </p:tgtEl>
                                        <p:attrNameLst>
                                          <p:attrName>style.visibility</p:attrName>
                                        </p:attrNameLst>
                                      </p:cBhvr>
                                      <p:to>
                                        <p:strVal val="hidden"/>
                                      </p:to>
                                    </p:set>
                                  </p:childTnLst>
                                </p:cTn>
                              </p:par>
                            </p:childTnLst>
                          </p:cTn>
                        </p:par>
                        <p:par>
                          <p:cTn id="58" fill="hold">
                            <p:stCondLst>
                              <p:cond delay="600"/>
                            </p:stCondLst>
                            <p:childTnLst>
                              <p:par>
                                <p:cTn id="59" presetID="1" presetClass="entr" presetSubtype="0" fill="hold" nodeType="afterEffect">
                                  <p:stCondLst>
                                    <p:cond delay="100"/>
                                  </p:stCondLst>
                                  <p:childTnLst>
                                    <p:set>
                                      <p:cBhvr>
                                        <p:cTn id="60" dur="1" fill="hold">
                                          <p:stCondLst>
                                            <p:cond delay="0"/>
                                          </p:stCondLst>
                                        </p:cTn>
                                        <p:tgtEl>
                                          <p:spTgt spid="17422"/>
                                        </p:tgtEl>
                                        <p:attrNameLst>
                                          <p:attrName>style.visibility</p:attrName>
                                        </p:attrNameLst>
                                      </p:cBhvr>
                                      <p:to>
                                        <p:strVal val="visible"/>
                                      </p:to>
                                    </p:set>
                                  </p:childTnLst>
                                </p:cTn>
                              </p:par>
                            </p:childTnLst>
                          </p:cTn>
                        </p:par>
                        <p:par>
                          <p:cTn id="61" fill="hold">
                            <p:stCondLst>
                              <p:cond delay="700"/>
                            </p:stCondLst>
                            <p:childTnLst>
                              <p:par>
                                <p:cTn id="62" presetID="1" presetClass="exit" presetSubtype="0" fill="hold" nodeType="afterEffect">
                                  <p:stCondLst>
                                    <p:cond delay="500"/>
                                  </p:stCondLst>
                                  <p:childTnLst>
                                    <p:set>
                                      <p:cBhvr>
                                        <p:cTn id="63" dur="1" fill="hold">
                                          <p:stCondLst>
                                            <p:cond delay="0"/>
                                          </p:stCondLst>
                                        </p:cTn>
                                        <p:tgtEl>
                                          <p:spTgt spid="17422"/>
                                        </p:tgtEl>
                                        <p:attrNameLst>
                                          <p:attrName>style.visibility</p:attrName>
                                        </p:attrNameLst>
                                      </p:cBhvr>
                                      <p:to>
                                        <p:strVal val="hidden"/>
                                      </p:to>
                                    </p:set>
                                  </p:childTnLst>
                                </p:cTn>
                              </p:par>
                            </p:childTnLst>
                          </p:cTn>
                        </p:par>
                        <p:par>
                          <p:cTn id="64" fill="hold">
                            <p:stCondLst>
                              <p:cond delay="1200"/>
                            </p:stCondLst>
                            <p:childTnLst>
                              <p:par>
                                <p:cTn id="65" presetID="1" presetClass="entr" presetSubtype="0" fill="hold" nodeType="afterEffect">
                                  <p:stCondLst>
                                    <p:cond delay="100"/>
                                  </p:stCondLst>
                                  <p:childTnLst>
                                    <p:set>
                                      <p:cBhvr>
                                        <p:cTn id="66" dur="1" fill="hold">
                                          <p:stCondLst>
                                            <p:cond delay="0"/>
                                          </p:stCondLst>
                                        </p:cTn>
                                        <p:tgtEl>
                                          <p:spTgt spid="17423"/>
                                        </p:tgtEl>
                                        <p:attrNameLst>
                                          <p:attrName>style.visibility</p:attrName>
                                        </p:attrNameLst>
                                      </p:cBhvr>
                                      <p:to>
                                        <p:strVal val="visible"/>
                                      </p:to>
                                    </p:set>
                                  </p:childTnLst>
                                </p:cTn>
                              </p:par>
                            </p:childTnLst>
                          </p:cTn>
                        </p:par>
                        <p:par>
                          <p:cTn id="67" fill="hold">
                            <p:stCondLst>
                              <p:cond delay="1300"/>
                            </p:stCondLst>
                            <p:childTnLst>
                              <p:par>
                                <p:cTn id="68" presetID="1" presetClass="exit" presetSubtype="0" fill="hold" nodeType="afterEffect">
                                  <p:stCondLst>
                                    <p:cond delay="500"/>
                                  </p:stCondLst>
                                  <p:childTnLst>
                                    <p:set>
                                      <p:cBhvr>
                                        <p:cTn id="69" dur="1" fill="hold">
                                          <p:stCondLst>
                                            <p:cond delay="0"/>
                                          </p:stCondLst>
                                        </p:cTn>
                                        <p:tgtEl>
                                          <p:spTgt spid="17423"/>
                                        </p:tgtEl>
                                        <p:attrNameLst>
                                          <p:attrName>style.visibility</p:attrName>
                                        </p:attrNameLst>
                                      </p:cBhvr>
                                      <p:to>
                                        <p:strVal val="hidden"/>
                                      </p:to>
                                    </p:set>
                                  </p:childTnLst>
                                </p:cTn>
                              </p:par>
                            </p:childTnLst>
                          </p:cTn>
                        </p:par>
                        <p:par>
                          <p:cTn id="70" fill="hold">
                            <p:stCondLst>
                              <p:cond delay="1800"/>
                            </p:stCondLst>
                            <p:childTnLst>
                              <p:par>
                                <p:cTn id="71" presetID="1" presetClass="entr" presetSubtype="0" fill="hold" nodeType="afterEffect">
                                  <p:stCondLst>
                                    <p:cond delay="100"/>
                                  </p:stCondLst>
                                  <p:childTnLst>
                                    <p:set>
                                      <p:cBhvr>
                                        <p:cTn id="72" dur="1" fill="hold">
                                          <p:stCondLst>
                                            <p:cond delay="0"/>
                                          </p:stCondLst>
                                        </p:cTn>
                                        <p:tgtEl>
                                          <p:spTgt spid="17424"/>
                                        </p:tgtEl>
                                        <p:attrNameLst>
                                          <p:attrName>style.visibility</p:attrName>
                                        </p:attrNameLst>
                                      </p:cBhvr>
                                      <p:to>
                                        <p:strVal val="visible"/>
                                      </p:to>
                                    </p:set>
                                  </p:childTnLst>
                                </p:cTn>
                              </p:par>
                            </p:childTnLst>
                          </p:cTn>
                        </p:par>
                        <p:par>
                          <p:cTn id="73" fill="hold">
                            <p:stCondLst>
                              <p:cond delay="1900"/>
                            </p:stCondLst>
                            <p:childTnLst>
                              <p:par>
                                <p:cTn id="74" presetID="1" presetClass="exit" presetSubtype="0" fill="hold" nodeType="afterEffect">
                                  <p:stCondLst>
                                    <p:cond delay="500"/>
                                  </p:stCondLst>
                                  <p:childTnLst>
                                    <p:set>
                                      <p:cBhvr>
                                        <p:cTn id="75" dur="1" fill="hold">
                                          <p:stCondLst>
                                            <p:cond delay="0"/>
                                          </p:stCondLst>
                                        </p:cTn>
                                        <p:tgtEl>
                                          <p:spTgt spid="17424"/>
                                        </p:tgtEl>
                                        <p:attrNameLst>
                                          <p:attrName>style.visibility</p:attrName>
                                        </p:attrNameLst>
                                      </p:cBhvr>
                                      <p:to>
                                        <p:strVal val="hidden"/>
                                      </p:to>
                                    </p:set>
                                  </p:childTnLst>
                                </p:cTn>
                              </p:par>
                            </p:childTnLst>
                          </p:cTn>
                        </p:par>
                        <p:par>
                          <p:cTn id="76" fill="hold">
                            <p:stCondLst>
                              <p:cond delay="2400"/>
                            </p:stCondLst>
                            <p:childTnLst>
                              <p:par>
                                <p:cTn id="77" presetID="1" presetClass="entr" presetSubtype="0" fill="hold" nodeType="afterEffect">
                                  <p:stCondLst>
                                    <p:cond delay="100"/>
                                  </p:stCondLst>
                                  <p:childTnLst>
                                    <p:set>
                                      <p:cBhvr>
                                        <p:cTn id="78" dur="1" fill="hold">
                                          <p:stCondLst>
                                            <p:cond delay="0"/>
                                          </p:stCondLst>
                                        </p:cTn>
                                        <p:tgtEl>
                                          <p:spTgt spid="17425"/>
                                        </p:tgtEl>
                                        <p:attrNameLst>
                                          <p:attrName>style.visibility</p:attrName>
                                        </p:attrNameLst>
                                      </p:cBhvr>
                                      <p:to>
                                        <p:strVal val="visible"/>
                                      </p:to>
                                    </p:set>
                                  </p:childTnLst>
                                </p:cTn>
                              </p:par>
                            </p:childTnLst>
                          </p:cTn>
                        </p:par>
                        <p:par>
                          <p:cTn id="79" fill="hold">
                            <p:stCondLst>
                              <p:cond delay="2500"/>
                            </p:stCondLst>
                            <p:childTnLst>
                              <p:par>
                                <p:cTn id="80" presetID="1" presetClass="exit" presetSubtype="0" fill="hold" nodeType="afterEffect">
                                  <p:stCondLst>
                                    <p:cond delay="500"/>
                                  </p:stCondLst>
                                  <p:childTnLst>
                                    <p:set>
                                      <p:cBhvr>
                                        <p:cTn id="81" dur="1" fill="hold">
                                          <p:stCondLst>
                                            <p:cond delay="0"/>
                                          </p:stCondLst>
                                        </p:cTn>
                                        <p:tgtEl>
                                          <p:spTgt spid="17425"/>
                                        </p:tgtEl>
                                        <p:attrNameLst>
                                          <p:attrName>style.visibility</p:attrName>
                                        </p:attrNameLst>
                                      </p:cBhvr>
                                      <p:to>
                                        <p:strVal val="hidden"/>
                                      </p:to>
                                    </p:set>
                                  </p:childTnLst>
                                </p:cTn>
                              </p:par>
                            </p:childTnLst>
                          </p:cTn>
                        </p:par>
                        <p:par>
                          <p:cTn id="82" fill="hold">
                            <p:stCondLst>
                              <p:cond delay="3000"/>
                            </p:stCondLst>
                            <p:childTnLst>
                              <p:par>
                                <p:cTn id="83" presetID="1" presetClass="entr" presetSubtype="0" fill="hold" nodeType="afterEffect">
                                  <p:stCondLst>
                                    <p:cond delay="100"/>
                                  </p:stCondLst>
                                  <p:childTnLst>
                                    <p:set>
                                      <p:cBhvr>
                                        <p:cTn id="84" dur="1" fill="hold">
                                          <p:stCondLst>
                                            <p:cond delay="0"/>
                                          </p:stCondLst>
                                        </p:cTn>
                                        <p:tgtEl>
                                          <p:spTgt spid="17426"/>
                                        </p:tgtEl>
                                        <p:attrNameLst>
                                          <p:attrName>style.visibility</p:attrName>
                                        </p:attrNameLst>
                                      </p:cBhvr>
                                      <p:to>
                                        <p:strVal val="visible"/>
                                      </p:to>
                                    </p:set>
                                  </p:childTnLst>
                                </p:cTn>
                              </p:par>
                            </p:childTnLst>
                          </p:cTn>
                        </p:par>
                        <p:par>
                          <p:cTn id="85" fill="hold">
                            <p:stCondLst>
                              <p:cond delay="3100"/>
                            </p:stCondLst>
                            <p:childTnLst>
                              <p:par>
                                <p:cTn id="86" presetID="1" presetClass="exit" presetSubtype="0" fill="hold" nodeType="afterEffect">
                                  <p:stCondLst>
                                    <p:cond delay="500"/>
                                  </p:stCondLst>
                                  <p:childTnLst>
                                    <p:set>
                                      <p:cBhvr>
                                        <p:cTn id="87" dur="1" fill="hold">
                                          <p:stCondLst>
                                            <p:cond delay="0"/>
                                          </p:stCondLst>
                                        </p:cTn>
                                        <p:tgtEl>
                                          <p:spTgt spid="17426"/>
                                        </p:tgtEl>
                                        <p:attrNameLst>
                                          <p:attrName>style.visibility</p:attrName>
                                        </p:attrNameLst>
                                      </p:cBhvr>
                                      <p:to>
                                        <p:strVal val="hidden"/>
                                      </p:to>
                                    </p:set>
                                  </p:childTnLst>
                                </p:cTn>
                              </p:par>
                            </p:childTnLst>
                          </p:cTn>
                        </p:par>
                        <p:par>
                          <p:cTn id="88" fill="hold">
                            <p:stCondLst>
                              <p:cond delay="3600"/>
                            </p:stCondLst>
                            <p:childTnLst>
                              <p:par>
                                <p:cTn id="89" presetID="1" presetClass="entr" presetSubtype="0" fill="hold" nodeType="afterEffect">
                                  <p:stCondLst>
                                    <p:cond delay="100"/>
                                  </p:stCondLst>
                                  <p:childTnLst>
                                    <p:set>
                                      <p:cBhvr>
                                        <p:cTn id="90" dur="1" fill="hold">
                                          <p:stCondLst>
                                            <p:cond delay="0"/>
                                          </p:stCondLst>
                                        </p:cTn>
                                        <p:tgtEl>
                                          <p:spTgt spid="17427"/>
                                        </p:tgtEl>
                                        <p:attrNameLst>
                                          <p:attrName>style.visibility</p:attrName>
                                        </p:attrNameLst>
                                      </p:cBhvr>
                                      <p:to>
                                        <p:strVal val="visible"/>
                                      </p:to>
                                    </p:set>
                                  </p:childTnLst>
                                </p:cTn>
                              </p:par>
                            </p:childTnLst>
                          </p:cTn>
                        </p:par>
                        <p:par>
                          <p:cTn id="91" fill="hold">
                            <p:stCondLst>
                              <p:cond delay="3700"/>
                            </p:stCondLst>
                            <p:childTnLst>
                              <p:par>
                                <p:cTn id="92" presetID="1" presetClass="exit" presetSubtype="0" fill="hold" nodeType="afterEffect">
                                  <p:stCondLst>
                                    <p:cond delay="500"/>
                                  </p:stCondLst>
                                  <p:childTnLst>
                                    <p:set>
                                      <p:cBhvr>
                                        <p:cTn id="93" dur="1" fill="hold">
                                          <p:stCondLst>
                                            <p:cond delay="0"/>
                                          </p:stCondLst>
                                        </p:cTn>
                                        <p:tgtEl>
                                          <p:spTgt spid="17427"/>
                                        </p:tgtEl>
                                        <p:attrNameLst>
                                          <p:attrName>style.visibility</p:attrName>
                                        </p:attrNameLst>
                                      </p:cBhvr>
                                      <p:to>
                                        <p:strVal val="hidden"/>
                                      </p:to>
                                    </p:set>
                                  </p:childTnLst>
                                </p:cTn>
                              </p:par>
                            </p:childTnLst>
                          </p:cTn>
                        </p:par>
                        <p:par>
                          <p:cTn id="94" fill="hold">
                            <p:stCondLst>
                              <p:cond delay="4200"/>
                            </p:stCondLst>
                            <p:childTnLst>
                              <p:par>
                                <p:cTn id="95" presetID="1" presetClass="entr" presetSubtype="0" fill="hold" nodeType="afterEffect">
                                  <p:stCondLst>
                                    <p:cond delay="100"/>
                                  </p:stCondLst>
                                  <p:childTnLst>
                                    <p:set>
                                      <p:cBhvr>
                                        <p:cTn id="96" dur="1" fill="hold">
                                          <p:stCondLst>
                                            <p:cond delay="0"/>
                                          </p:stCondLst>
                                        </p:cTn>
                                        <p:tgtEl>
                                          <p:spTgt spid="17428"/>
                                        </p:tgtEl>
                                        <p:attrNameLst>
                                          <p:attrName>style.visibility</p:attrName>
                                        </p:attrNameLst>
                                      </p:cBhvr>
                                      <p:to>
                                        <p:strVal val="visible"/>
                                      </p:to>
                                    </p:set>
                                  </p:childTnLst>
                                </p:cTn>
                              </p:par>
                            </p:childTnLst>
                          </p:cTn>
                        </p:par>
                        <p:par>
                          <p:cTn id="97" fill="hold">
                            <p:stCondLst>
                              <p:cond delay="4300"/>
                            </p:stCondLst>
                            <p:childTnLst>
                              <p:par>
                                <p:cTn id="98" presetID="1" presetClass="exit" presetSubtype="0" fill="hold" nodeType="afterEffect">
                                  <p:stCondLst>
                                    <p:cond delay="500"/>
                                  </p:stCondLst>
                                  <p:childTnLst>
                                    <p:set>
                                      <p:cBhvr>
                                        <p:cTn id="99" dur="1" fill="hold">
                                          <p:stCondLst>
                                            <p:cond delay="0"/>
                                          </p:stCondLst>
                                        </p:cTn>
                                        <p:tgtEl>
                                          <p:spTgt spid="17428"/>
                                        </p:tgtEl>
                                        <p:attrNameLst>
                                          <p:attrName>style.visibility</p:attrName>
                                        </p:attrNameLst>
                                      </p:cBhvr>
                                      <p:to>
                                        <p:strVal val="hidden"/>
                                      </p:to>
                                    </p:set>
                                  </p:childTnLst>
                                </p:cTn>
                              </p:par>
                            </p:childTnLst>
                          </p:cTn>
                        </p:par>
                        <p:par>
                          <p:cTn id="100" fill="hold">
                            <p:stCondLst>
                              <p:cond delay="4800"/>
                            </p:stCondLst>
                            <p:childTnLst>
                              <p:par>
                                <p:cTn id="101" presetID="1" presetClass="entr" presetSubtype="0" fill="hold" nodeType="afterEffect">
                                  <p:stCondLst>
                                    <p:cond delay="100"/>
                                  </p:stCondLst>
                                  <p:childTnLst>
                                    <p:set>
                                      <p:cBhvr>
                                        <p:cTn id="102" dur="1" fill="hold">
                                          <p:stCondLst>
                                            <p:cond delay="0"/>
                                          </p:stCondLst>
                                        </p:cTn>
                                        <p:tgtEl>
                                          <p:spTgt spid="17429"/>
                                        </p:tgtEl>
                                        <p:attrNameLst>
                                          <p:attrName>style.visibility</p:attrName>
                                        </p:attrNameLst>
                                      </p:cBhvr>
                                      <p:to>
                                        <p:strVal val="visible"/>
                                      </p:to>
                                    </p:set>
                                  </p:childTnLst>
                                </p:cTn>
                              </p:par>
                            </p:childTnLst>
                          </p:cTn>
                        </p:par>
                        <p:par>
                          <p:cTn id="103" fill="hold">
                            <p:stCondLst>
                              <p:cond delay="4900"/>
                            </p:stCondLst>
                            <p:childTnLst>
                              <p:par>
                                <p:cTn id="104" presetID="1" presetClass="exit" presetSubtype="0" fill="hold" nodeType="afterEffect">
                                  <p:stCondLst>
                                    <p:cond delay="500"/>
                                  </p:stCondLst>
                                  <p:childTnLst>
                                    <p:set>
                                      <p:cBhvr>
                                        <p:cTn id="105" dur="1" fill="hold">
                                          <p:stCondLst>
                                            <p:cond delay="0"/>
                                          </p:stCondLst>
                                        </p:cTn>
                                        <p:tgtEl>
                                          <p:spTgt spid="17429"/>
                                        </p:tgtEl>
                                        <p:attrNameLst>
                                          <p:attrName>style.visibility</p:attrName>
                                        </p:attrNameLst>
                                      </p:cBhvr>
                                      <p:to>
                                        <p:strVal val="hidden"/>
                                      </p:to>
                                    </p:set>
                                  </p:childTnLst>
                                </p:cTn>
                              </p:par>
                              <p:par>
                                <p:cTn id="106" presetID="1" presetClass="entr" presetSubtype="0" fill="hold" nodeType="withEffect">
                                  <p:stCondLst>
                                    <p:cond delay="500"/>
                                  </p:stCondLst>
                                  <p:childTnLst>
                                    <p:set>
                                      <p:cBhvr>
                                        <p:cTn id="107" dur="1" fill="hold">
                                          <p:stCondLst>
                                            <p:cond delay="0"/>
                                          </p:stCondLst>
                                        </p:cTn>
                                        <p:tgtEl>
                                          <p:spTgt spid="1743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17430"/>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1743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17431"/>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17432"/>
                                        </p:tgtEl>
                                        <p:attrNameLst>
                                          <p:attrName>style.visibility</p:attrName>
                                        </p:attrNameLst>
                                      </p:cBhvr>
                                      <p:to>
                                        <p:strVal val="visible"/>
                                      </p:to>
                                    </p:set>
                                  </p:childTnLst>
                                </p:cTn>
                              </p:par>
                              <p:par>
                                <p:cTn id="120" presetID="42" presetClass="path" presetSubtype="0" accel="50000" decel="50000" fill="hold" nodeType="withEffect">
                                  <p:stCondLst>
                                    <p:cond delay="0"/>
                                  </p:stCondLst>
                                  <p:childTnLst>
                                    <p:animMotion origin="layout" path="M 0.00017 0 L 0.07517 0.17778 " pathEditMode="relative" rAng="0" ptsTypes="AA">
                                      <p:cBhvr>
                                        <p:cTn id="121" dur="500" fill="hold"/>
                                        <p:tgtEl>
                                          <p:spTgt spid="17432"/>
                                        </p:tgtEl>
                                        <p:attrNameLst>
                                          <p:attrName>ppt_x</p:attrName>
                                          <p:attrName>ppt_y</p:attrName>
                                        </p:attrNameLst>
                                      </p:cBhvr>
                                      <p:rCtr x="38" y="89"/>
                                    </p:animMotion>
                                  </p:childTnLst>
                                </p:cTn>
                              </p:par>
                              <p:par>
                                <p:cTn id="122" presetID="6" presetClass="emph" presetSubtype="0" fill="hold" nodeType="withEffect">
                                  <p:stCondLst>
                                    <p:cond delay="0"/>
                                  </p:stCondLst>
                                  <p:childTnLst>
                                    <p:animScale>
                                      <p:cBhvr>
                                        <p:cTn id="123" dur="500" fill="hold"/>
                                        <p:tgtEl>
                                          <p:spTgt spid="17432"/>
                                        </p:tgtEl>
                                      </p:cBhvr>
                                      <p:by x="167000" y="16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TW">
                <a:ea typeface="新細明體" pitchFamily="18" charset="-120"/>
              </a:rPr>
              <a:t>Consistent topology</a:t>
            </a:r>
          </a:p>
        </p:txBody>
      </p:sp>
      <p:grpSp>
        <p:nvGrpSpPr>
          <p:cNvPr id="19459" name="Group 3"/>
          <p:cNvGrpSpPr>
            <a:grpSpLocks/>
          </p:cNvGrpSpPr>
          <p:nvPr/>
        </p:nvGrpSpPr>
        <p:grpSpPr bwMode="auto">
          <a:xfrm>
            <a:off x="7924800" y="381000"/>
            <a:ext cx="839788" cy="839788"/>
            <a:chOff x="144" y="2495"/>
            <a:chExt cx="529" cy="529"/>
          </a:xfrm>
        </p:grpSpPr>
        <p:grpSp>
          <p:nvGrpSpPr>
            <p:cNvPr id="19460" name="Group 4"/>
            <p:cNvGrpSpPr>
              <a:grpSpLocks/>
            </p:cNvGrpSpPr>
            <p:nvPr/>
          </p:nvGrpSpPr>
          <p:grpSpPr bwMode="auto">
            <a:xfrm>
              <a:off x="144" y="2495"/>
              <a:ext cx="528" cy="529"/>
              <a:chOff x="2200" y="1570"/>
              <a:chExt cx="1496" cy="1496"/>
            </a:xfrm>
          </p:grpSpPr>
          <p:sp>
            <p:nvSpPr>
              <p:cNvPr id="19461" name="Oval 5"/>
              <p:cNvSpPr>
                <a:spLocks noChangeArrowheads="1"/>
              </p:cNvSpPr>
              <p:nvPr/>
            </p:nvSpPr>
            <p:spPr bwMode="gray">
              <a:xfrm>
                <a:off x="2200" y="1570"/>
                <a:ext cx="1496" cy="1496"/>
              </a:xfrm>
              <a:prstGeom prst="ellipse">
                <a:avLst/>
              </a:prstGeom>
              <a:gradFill rotWithShape="1">
                <a:gsLst>
                  <a:gs pos="0">
                    <a:srgbClr val="7A6A56">
                      <a:gamma/>
                      <a:tint val="0"/>
                      <a:invGamma/>
                    </a:srgbClr>
                  </a:gs>
                  <a:gs pos="50000">
                    <a:srgbClr val="7A6A56"/>
                  </a:gs>
                  <a:gs pos="100000">
                    <a:srgbClr val="7A6A56">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19462" name="Oval 6"/>
              <p:cNvSpPr>
                <a:spLocks noChangeArrowheads="1"/>
              </p:cNvSpPr>
              <p:nvPr/>
            </p:nvSpPr>
            <p:spPr bwMode="gray">
              <a:xfrm>
                <a:off x="2200" y="1570"/>
                <a:ext cx="1496" cy="1496"/>
              </a:xfrm>
              <a:prstGeom prst="ellipse">
                <a:avLst/>
              </a:prstGeom>
              <a:gradFill rotWithShape="1">
                <a:gsLst>
                  <a:gs pos="0">
                    <a:srgbClr val="7A6A56">
                      <a:gamma/>
                      <a:tint val="57255"/>
                      <a:invGamma/>
                    </a:srgbClr>
                  </a:gs>
                  <a:gs pos="100000">
                    <a:srgbClr val="7A6A56"/>
                  </a:gs>
                </a:gsLst>
                <a:lin ang="2700000" scaled="1"/>
              </a:gradFill>
              <a:ln w="38100" algn="ctr">
                <a:noFill/>
                <a:round/>
                <a:headEnd/>
                <a:tailEnd/>
              </a:ln>
              <a:effectLst/>
            </p:spPr>
            <p:txBody>
              <a:bodyPr wrap="none" anchor="ctr">
                <a:spAutoFit/>
              </a:bodyPr>
              <a:lstStyle/>
              <a:p>
                <a:endParaRPr lang="zh-TW" altLang="en-US"/>
              </a:p>
            </p:txBody>
          </p:sp>
          <p:sp>
            <p:nvSpPr>
              <p:cNvPr id="19463" name="Oval 7"/>
              <p:cNvSpPr>
                <a:spLocks noChangeArrowheads="1"/>
              </p:cNvSpPr>
              <p:nvPr/>
            </p:nvSpPr>
            <p:spPr bwMode="gray">
              <a:xfrm>
                <a:off x="2298" y="1668"/>
                <a:ext cx="1300" cy="1300"/>
              </a:xfrm>
              <a:prstGeom prst="ellipse">
                <a:avLst/>
              </a:prstGeom>
              <a:gradFill rotWithShape="1">
                <a:gsLst>
                  <a:gs pos="0">
                    <a:srgbClr val="7A6A56">
                      <a:gamma/>
                      <a:shade val="54118"/>
                      <a:invGamma/>
                    </a:srgbClr>
                  </a:gs>
                  <a:gs pos="50000">
                    <a:srgbClr val="7A6A56"/>
                  </a:gs>
                  <a:gs pos="100000">
                    <a:srgbClr val="7A6A56">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19464" name="Oval 8"/>
              <p:cNvSpPr>
                <a:spLocks noChangeArrowheads="1"/>
              </p:cNvSpPr>
              <p:nvPr/>
            </p:nvSpPr>
            <p:spPr bwMode="gray">
              <a:xfrm>
                <a:off x="2298" y="1668"/>
                <a:ext cx="1300" cy="1300"/>
              </a:xfrm>
              <a:prstGeom prst="ellipse">
                <a:avLst/>
              </a:prstGeom>
              <a:gradFill rotWithShape="1">
                <a:gsLst>
                  <a:gs pos="0">
                    <a:srgbClr val="7A6A56"/>
                  </a:gs>
                  <a:gs pos="100000">
                    <a:srgbClr val="7A6A56">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19465" name="Oval 9"/>
              <p:cNvSpPr>
                <a:spLocks noChangeArrowheads="1"/>
              </p:cNvSpPr>
              <p:nvPr/>
            </p:nvSpPr>
            <p:spPr bwMode="gray">
              <a:xfrm>
                <a:off x="2363" y="1733"/>
                <a:ext cx="1170" cy="1170"/>
              </a:xfrm>
              <a:prstGeom prst="ellipse">
                <a:avLst/>
              </a:prstGeom>
              <a:gradFill rotWithShape="1">
                <a:gsLst>
                  <a:gs pos="0">
                    <a:srgbClr val="7A6A56">
                      <a:gamma/>
                      <a:shade val="46275"/>
                      <a:invGamma/>
                    </a:srgbClr>
                  </a:gs>
                  <a:gs pos="100000">
                    <a:srgbClr val="7A6A56"/>
                  </a:gs>
                </a:gsLst>
                <a:lin ang="5400000" scaled="1"/>
              </a:gradFill>
              <a:ln w="38100" algn="ctr">
                <a:noFill/>
                <a:round/>
                <a:headEnd/>
                <a:tailEnd/>
              </a:ln>
              <a:effectLst/>
            </p:spPr>
            <p:txBody>
              <a:bodyPr anchor="ctr">
                <a:spAutoFit/>
              </a:bodyPr>
              <a:lstStyle/>
              <a:p>
                <a:endParaRPr lang="zh-TW" altLang="en-US"/>
              </a:p>
            </p:txBody>
          </p:sp>
        </p:grpSp>
        <p:sp>
          <p:nvSpPr>
            <p:cNvPr id="19466" name="Rectangle 10"/>
            <p:cNvSpPr>
              <a:spLocks noChangeArrowheads="1"/>
            </p:cNvSpPr>
            <p:nvPr/>
          </p:nvSpPr>
          <p:spPr bwMode="gray">
            <a:xfrm>
              <a:off x="144" y="2614"/>
              <a:ext cx="529" cy="250"/>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Consistent</a:t>
              </a:r>
            </a:p>
            <a:p>
              <a:pPr algn="ctr"/>
              <a:r>
                <a:rPr lang="en-US" altLang="zh-TW" sz="1000" b="1">
                  <a:solidFill>
                    <a:srgbClr val="FFFF00"/>
                  </a:solidFill>
                  <a:ea typeface="新細明體" pitchFamily="18" charset="-120"/>
                </a:rPr>
                <a:t>Topology</a:t>
              </a:r>
            </a:p>
          </p:txBody>
        </p:sp>
      </p:grpSp>
      <p:pic>
        <p:nvPicPr>
          <p:cNvPr id="19467" name="internal1.wmv">
            <a:hlinkClick r:id="" action="ppaction://media"/>
          </p:cNvPr>
          <p:cNvPicPr>
            <a:picLocks noRot="1" noChangeAspect="1" noChangeArrowheads="1"/>
          </p:cNvPicPr>
          <p:nvPr>
            <a:videoFile r:link="rId1"/>
          </p:nvPr>
        </p:nvPicPr>
        <p:blipFill>
          <a:blip r:embed="rId5" cstate="print"/>
          <a:srcRect/>
          <a:stretch>
            <a:fillRect/>
          </a:stretch>
        </p:blipFill>
        <p:spPr bwMode="auto">
          <a:xfrm>
            <a:off x="1295400" y="3810000"/>
            <a:ext cx="3046413" cy="2286000"/>
          </a:xfrm>
          <a:prstGeom prst="rect">
            <a:avLst/>
          </a:prstGeom>
          <a:noFill/>
          <a:ln w="9525">
            <a:noFill/>
            <a:miter lim="800000"/>
            <a:headEnd/>
            <a:tailEnd/>
          </a:ln>
        </p:spPr>
      </p:pic>
      <p:pic>
        <p:nvPicPr>
          <p:cNvPr id="19468" name="internal2.wmv">
            <a:hlinkClick r:id="" action="ppaction://media"/>
          </p:cNvPr>
          <p:cNvPicPr>
            <a:picLocks noRot="1" noChangeAspect="1" noChangeArrowheads="1"/>
          </p:cNvPicPr>
          <p:nvPr>
            <a:videoFile r:link="rId2"/>
          </p:nvPr>
        </p:nvPicPr>
        <p:blipFill>
          <a:blip r:embed="rId6" cstate="print"/>
          <a:srcRect/>
          <a:stretch>
            <a:fillRect/>
          </a:stretch>
        </p:blipFill>
        <p:spPr bwMode="auto">
          <a:xfrm>
            <a:off x="4725988" y="3810000"/>
            <a:ext cx="3046412" cy="2286000"/>
          </a:xfrm>
          <a:prstGeom prst="rect">
            <a:avLst/>
          </a:prstGeom>
          <a:noFill/>
          <a:ln w="9525">
            <a:noFill/>
            <a:miter lim="800000"/>
            <a:headEnd/>
            <a:tailEnd/>
          </a:ln>
        </p:spPr>
      </p:pic>
      <p:sp>
        <p:nvSpPr>
          <p:cNvPr id="19469" name="Rectangle 13"/>
          <p:cNvSpPr>
            <a:spLocks noGrp="1" noChangeArrowheads="1"/>
          </p:cNvSpPr>
          <p:nvPr>
            <p:ph type="body" idx="1"/>
          </p:nvPr>
        </p:nvSpPr>
        <p:spPr>
          <a:noFill/>
          <a:ln/>
        </p:spPr>
        <p:txBody>
          <a:bodyPr/>
          <a:lstStyle/>
          <a:p>
            <a:r>
              <a:rPr lang="en-US" altLang="zh-TW" sz="2800">
                <a:ea typeface="新細明體" pitchFamily="18" charset="-120"/>
              </a:rPr>
              <a:t>Ambiguity problems</a:t>
            </a:r>
          </a:p>
          <a:p>
            <a:pPr lvl="1"/>
            <a:r>
              <a:rPr lang="en-US" altLang="zh-TW" sz="2400">
                <a:ea typeface="新細明體" pitchFamily="18" charset="-120"/>
              </a:rPr>
              <a:t>[NIELSON G. M., HAMANN B. 1991]</a:t>
            </a:r>
          </a:p>
          <a:p>
            <a:pPr lvl="1"/>
            <a:r>
              <a:rPr lang="en-US" altLang="zh-TW" sz="2400">
                <a:ea typeface="新細明體" pitchFamily="18" charset="-120"/>
              </a:rPr>
              <a:t>[NATARAJAN B. K., 1994]</a:t>
            </a:r>
          </a:p>
          <a:p>
            <a:pPr lvl="1"/>
            <a:r>
              <a:rPr lang="en-US" altLang="zh-TW" sz="2400">
                <a:ea typeface="新細明體" pitchFamily="18" charset="-120"/>
              </a:rPr>
              <a:t>[CHERNYAEV E., 1995], etc.</a:t>
            </a:r>
          </a:p>
          <a:p>
            <a:pPr lvl="1"/>
            <a:endParaRPr lang="en-US" altLang="zh-TW" sz="240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3" fill="hold"/>
                                        <p:tgtEl>
                                          <p:spTgt spid="19467"/>
                                        </p:tgtEl>
                                      </p:cBhvr>
                                    </p:cmd>
                                  </p:childTnLst>
                                </p:cTn>
                              </p:par>
                              <p:par>
                                <p:cTn id="7" presetID="1" presetClass="mediacall" presetSubtype="0" fill="hold" nodeType="withEffect">
                                  <p:stCondLst>
                                    <p:cond delay="0"/>
                                  </p:stCondLst>
                                  <p:childTnLst>
                                    <p:cmd type="call" cmd="playFrom(0.0)">
                                      <p:cBhvr>
                                        <p:cTn id="8" dur="3933" fill="hold"/>
                                        <p:tgtEl>
                                          <p:spTgt spid="1946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9467"/>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9467"/>
                                        </p:tgtEl>
                                      </p:cBhvr>
                                    </p:cmd>
                                  </p:childTnLst>
                                </p:cTn>
                              </p:par>
                            </p:childTnLst>
                          </p:cTn>
                        </p:par>
                      </p:childTnLst>
                    </p:cTn>
                  </p:par>
                </p:childTnLst>
              </p:cTn>
              <p:nextCondLst>
                <p:cond evt="onClick" delay="0">
                  <p:tgtEl>
                    <p:spTgt spid="19467"/>
                  </p:tgtEl>
                </p:cond>
              </p:nextCondLst>
            </p:seq>
            <p:seq concurrent="1" nextAc="seek">
              <p:cTn id="14" restart="whenNotActive" fill="hold" evtFilter="cancelBubble" nodeType="interactiveSeq">
                <p:stCondLst>
                  <p:cond evt="onClick" delay="0">
                    <p:tgtEl>
                      <p:spTgt spid="1946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19468"/>
                                        </p:tgtEl>
                                      </p:cBhvr>
                                    </p:cmd>
                                  </p:childTnLst>
                                </p:cTn>
                              </p:par>
                            </p:childTnLst>
                          </p:cTn>
                        </p:par>
                      </p:childTnLst>
                    </p:cTn>
                  </p:par>
                </p:childTnLst>
              </p:cTn>
              <p:nextCondLst>
                <p:cond evt="onClick" delay="0">
                  <p:tgtEl>
                    <p:spTgt spid="19468"/>
                  </p:tgtEl>
                </p:cond>
              </p:nextCondLst>
            </p:seq>
            <p:video>
              <p:cMediaNode>
                <p:cTn id="19" repeatCount="indefinite" fill="remove" display="0">
                  <p:stCondLst>
                    <p:cond delay="indefinite"/>
                  </p:stCondLst>
                  <p:endCondLst>
                    <p:cond evt="onNext" delay="0">
                      <p:tgtEl>
                        <p:sldTgt/>
                      </p:tgtEl>
                    </p:cond>
                    <p:cond evt="onPrev" delay="0">
                      <p:tgtEl>
                        <p:sldTgt/>
                      </p:tgtEl>
                    </p:cond>
                  </p:endCondLst>
                </p:cTn>
                <p:tgtEl>
                  <p:spTgt spid="19467"/>
                </p:tgtEl>
              </p:cMediaNode>
            </p:video>
            <p:video>
              <p:cMediaNode>
                <p:cTn id="20" repeatCount="indefinite" fill="remove" display="0">
                  <p:stCondLst>
                    <p:cond delay="indefinite"/>
                  </p:stCondLst>
                  <p:endCondLst>
                    <p:cond evt="onNext" delay="0">
                      <p:tgtEl>
                        <p:sldTgt/>
                      </p:tgtEl>
                    </p:cond>
                    <p:cond evt="onPrev" delay="0">
                      <p:tgtEl>
                        <p:sldTgt/>
                      </p:tgtEl>
                    </p:cond>
                  </p:endCondLst>
                </p:cTn>
                <p:tgtEl>
                  <p:spTgt spid="1946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74638"/>
            <a:ext cx="8686800" cy="1143000"/>
          </a:xfrm>
        </p:spPr>
        <p:txBody>
          <a:bodyPr/>
          <a:lstStyle/>
          <a:p>
            <a:r>
              <a:rPr lang="en-US" altLang="zh-TW">
                <a:ea typeface="新細明體" pitchFamily="18" charset="-120"/>
              </a:rPr>
              <a:t>Adaptive resolution</a:t>
            </a:r>
          </a:p>
        </p:txBody>
      </p:sp>
      <p:sp>
        <p:nvSpPr>
          <p:cNvPr id="21507" name="Rectangle 3"/>
          <p:cNvSpPr>
            <a:spLocks noGrp="1" noChangeArrowheads="1"/>
          </p:cNvSpPr>
          <p:nvPr>
            <p:ph type="body" idx="1"/>
          </p:nvPr>
        </p:nvSpPr>
        <p:spPr/>
        <p:txBody>
          <a:bodyPr/>
          <a:lstStyle/>
          <a:p>
            <a:pPr lvl="1"/>
            <a:r>
              <a:rPr lang="en-US" altLang="zh-TW" sz="2400">
                <a:ea typeface="新細明體" pitchFamily="18" charset="-120"/>
              </a:rPr>
              <a:t>[WILHELMS J., GELDER A. V.,1992]</a:t>
            </a:r>
          </a:p>
          <a:p>
            <a:pPr lvl="1"/>
            <a:r>
              <a:rPr lang="en-US" altLang="zh-TW" sz="2400">
                <a:ea typeface="新細明體" pitchFamily="18" charset="-120"/>
              </a:rPr>
              <a:t>[SHU R. et al, 1995], etc.</a:t>
            </a:r>
          </a:p>
          <a:p>
            <a:pPr lvl="1"/>
            <a:endParaRPr lang="en-US" altLang="zh-TW" sz="2400">
              <a:ea typeface="新細明體" pitchFamily="18" charset="-120"/>
            </a:endParaRPr>
          </a:p>
          <a:p>
            <a:pPr lvl="1"/>
            <a:endParaRPr lang="en-US" altLang="zh-TW">
              <a:ea typeface="新細明體" pitchFamily="18" charset="-120"/>
            </a:endParaRPr>
          </a:p>
        </p:txBody>
      </p:sp>
      <p:pic>
        <p:nvPicPr>
          <p:cNvPr id="21508" name="Picture 4" descr="u-res-2"/>
          <p:cNvPicPr>
            <a:picLocks noChangeAspect="1" noChangeArrowheads="1"/>
          </p:cNvPicPr>
          <p:nvPr/>
        </p:nvPicPr>
        <p:blipFill>
          <a:blip r:embed="rId4" cstate="print"/>
          <a:srcRect/>
          <a:stretch>
            <a:fillRect/>
          </a:stretch>
        </p:blipFill>
        <p:spPr bwMode="auto">
          <a:xfrm>
            <a:off x="1524000" y="1676400"/>
            <a:ext cx="6097588" cy="4572000"/>
          </a:xfrm>
          <a:prstGeom prst="rect">
            <a:avLst/>
          </a:prstGeom>
          <a:noFill/>
        </p:spPr>
      </p:pic>
      <p:pic>
        <p:nvPicPr>
          <p:cNvPr id="21509" name="Picture 5" descr="m-res-2"/>
          <p:cNvPicPr>
            <a:picLocks noChangeAspect="1" noChangeArrowheads="1"/>
          </p:cNvPicPr>
          <p:nvPr/>
        </p:nvPicPr>
        <p:blipFill>
          <a:blip r:embed="rId5" cstate="print"/>
          <a:srcRect/>
          <a:stretch>
            <a:fillRect/>
          </a:stretch>
        </p:blipFill>
        <p:spPr bwMode="auto">
          <a:xfrm>
            <a:off x="1522413" y="1676400"/>
            <a:ext cx="6097587" cy="4572000"/>
          </a:xfrm>
          <a:prstGeom prst="rect">
            <a:avLst/>
          </a:prstGeom>
          <a:noFill/>
        </p:spPr>
      </p:pic>
      <p:grpSp>
        <p:nvGrpSpPr>
          <p:cNvPr id="21510" name="Group 6"/>
          <p:cNvGrpSpPr>
            <a:grpSpLocks/>
          </p:cNvGrpSpPr>
          <p:nvPr/>
        </p:nvGrpSpPr>
        <p:grpSpPr bwMode="auto">
          <a:xfrm>
            <a:off x="7962900" y="381000"/>
            <a:ext cx="838200" cy="838200"/>
            <a:chOff x="2200" y="1570"/>
            <a:chExt cx="1496" cy="1496"/>
          </a:xfrm>
        </p:grpSpPr>
        <p:sp>
          <p:nvSpPr>
            <p:cNvPr id="21511" name="Oval 7"/>
            <p:cNvSpPr>
              <a:spLocks noChangeArrowheads="1"/>
            </p:cNvSpPr>
            <p:nvPr/>
          </p:nvSpPr>
          <p:spPr bwMode="gray">
            <a:xfrm>
              <a:off x="2200" y="1570"/>
              <a:ext cx="1496" cy="1496"/>
            </a:xfrm>
            <a:prstGeom prst="ellipse">
              <a:avLst/>
            </a:prstGeom>
            <a:gradFill rotWithShape="1">
              <a:gsLst>
                <a:gs pos="0">
                  <a:srgbClr val="383838">
                    <a:gamma/>
                    <a:tint val="0"/>
                    <a:invGamma/>
                  </a:srgbClr>
                </a:gs>
                <a:gs pos="50000">
                  <a:srgbClr val="383838"/>
                </a:gs>
                <a:gs pos="100000">
                  <a:srgbClr val="383838">
                    <a:gamma/>
                    <a:tint val="0"/>
                    <a:invGamma/>
                  </a:srgbClr>
                </a:gs>
              </a:gsLst>
              <a:lin ang="2700000" scaled="1"/>
            </a:gradFill>
            <a:ln w="38100" algn="ctr">
              <a:noFill/>
              <a:round/>
              <a:headEnd/>
              <a:tailEnd/>
            </a:ln>
            <a:effectLst/>
          </p:spPr>
          <p:txBody>
            <a:bodyPr wrap="none" anchor="ctr">
              <a:spAutoFit/>
            </a:bodyPr>
            <a:lstStyle/>
            <a:p>
              <a:endParaRPr lang="zh-TW" altLang="en-US"/>
            </a:p>
          </p:txBody>
        </p:sp>
        <p:sp>
          <p:nvSpPr>
            <p:cNvPr id="21512" name="Oval 8"/>
            <p:cNvSpPr>
              <a:spLocks noChangeArrowheads="1"/>
            </p:cNvSpPr>
            <p:nvPr/>
          </p:nvSpPr>
          <p:spPr bwMode="gray">
            <a:xfrm>
              <a:off x="2200" y="1570"/>
              <a:ext cx="1496" cy="1496"/>
            </a:xfrm>
            <a:prstGeom prst="ellipse">
              <a:avLst/>
            </a:prstGeom>
            <a:gradFill rotWithShape="1">
              <a:gsLst>
                <a:gs pos="0">
                  <a:srgbClr val="383838">
                    <a:gamma/>
                    <a:tint val="66667"/>
                    <a:invGamma/>
                  </a:srgbClr>
                </a:gs>
                <a:gs pos="100000">
                  <a:srgbClr val="383838"/>
                </a:gs>
              </a:gsLst>
              <a:lin ang="2700000" scaled="1"/>
            </a:gradFill>
            <a:ln w="38100" algn="ctr">
              <a:noFill/>
              <a:round/>
              <a:headEnd/>
              <a:tailEnd/>
            </a:ln>
            <a:effectLst/>
          </p:spPr>
          <p:txBody>
            <a:bodyPr wrap="none" anchor="ctr">
              <a:spAutoFit/>
            </a:bodyPr>
            <a:lstStyle/>
            <a:p>
              <a:endParaRPr lang="zh-TW" altLang="en-US"/>
            </a:p>
          </p:txBody>
        </p:sp>
        <p:sp>
          <p:nvSpPr>
            <p:cNvPr id="21513" name="Oval 9"/>
            <p:cNvSpPr>
              <a:spLocks noChangeArrowheads="1"/>
            </p:cNvSpPr>
            <p:nvPr/>
          </p:nvSpPr>
          <p:spPr bwMode="gray">
            <a:xfrm>
              <a:off x="2298" y="1668"/>
              <a:ext cx="1300" cy="1300"/>
            </a:xfrm>
            <a:prstGeom prst="ellipse">
              <a:avLst/>
            </a:prstGeom>
            <a:gradFill rotWithShape="1">
              <a:gsLst>
                <a:gs pos="0">
                  <a:srgbClr val="383838">
                    <a:gamma/>
                    <a:shade val="54118"/>
                    <a:invGamma/>
                  </a:srgbClr>
                </a:gs>
                <a:gs pos="50000">
                  <a:srgbClr val="383838"/>
                </a:gs>
                <a:gs pos="100000">
                  <a:srgbClr val="383838">
                    <a:gamma/>
                    <a:shade val="54118"/>
                    <a:invGamma/>
                  </a:srgbClr>
                </a:gs>
              </a:gsLst>
              <a:lin ang="18900000" scaled="1"/>
            </a:gradFill>
            <a:ln w="38100" algn="ctr">
              <a:noFill/>
              <a:round/>
              <a:headEnd/>
              <a:tailEnd/>
            </a:ln>
            <a:effectLst/>
          </p:spPr>
          <p:txBody>
            <a:bodyPr anchor="ctr">
              <a:spAutoFit/>
            </a:bodyPr>
            <a:lstStyle/>
            <a:p>
              <a:endParaRPr lang="zh-TW" altLang="en-US"/>
            </a:p>
          </p:txBody>
        </p:sp>
        <p:sp>
          <p:nvSpPr>
            <p:cNvPr id="21514" name="Oval 10"/>
            <p:cNvSpPr>
              <a:spLocks noChangeArrowheads="1"/>
            </p:cNvSpPr>
            <p:nvPr/>
          </p:nvSpPr>
          <p:spPr bwMode="gray">
            <a:xfrm>
              <a:off x="2298" y="1668"/>
              <a:ext cx="1300" cy="1300"/>
            </a:xfrm>
            <a:prstGeom prst="ellipse">
              <a:avLst/>
            </a:prstGeom>
            <a:gradFill rotWithShape="1">
              <a:gsLst>
                <a:gs pos="0">
                  <a:srgbClr val="383838"/>
                </a:gs>
                <a:gs pos="100000">
                  <a:srgbClr val="383838">
                    <a:gamma/>
                    <a:shade val="48627"/>
                    <a:invGamma/>
                  </a:srgbClr>
                </a:gs>
              </a:gsLst>
              <a:lin ang="2700000" scaled="1"/>
            </a:gradFill>
            <a:ln w="38100" algn="ctr">
              <a:noFill/>
              <a:round/>
              <a:headEnd/>
              <a:tailEnd/>
            </a:ln>
            <a:effectLst/>
          </p:spPr>
          <p:txBody>
            <a:bodyPr anchor="ctr">
              <a:spAutoFit/>
            </a:bodyPr>
            <a:lstStyle/>
            <a:p>
              <a:endParaRPr lang="zh-TW" altLang="en-US"/>
            </a:p>
          </p:txBody>
        </p:sp>
        <p:sp>
          <p:nvSpPr>
            <p:cNvPr id="21515" name="Oval 11"/>
            <p:cNvSpPr>
              <a:spLocks noChangeArrowheads="1"/>
            </p:cNvSpPr>
            <p:nvPr/>
          </p:nvSpPr>
          <p:spPr bwMode="gray">
            <a:xfrm>
              <a:off x="2363" y="1733"/>
              <a:ext cx="1170" cy="1170"/>
            </a:xfrm>
            <a:prstGeom prst="ellipse">
              <a:avLst/>
            </a:prstGeom>
            <a:gradFill rotWithShape="1">
              <a:gsLst>
                <a:gs pos="0">
                  <a:srgbClr val="383838">
                    <a:gamma/>
                    <a:shade val="46275"/>
                    <a:invGamma/>
                  </a:srgbClr>
                </a:gs>
                <a:gs pos="100000">
                  <a:srgbClr val="383838"/>
                </a:gs>
              </a:gsLst>
              <a:lin ang="5400000" scaled="1"/>
            </a:gradFill>
            <a:ln w="38100" algn="ctr">
              <a:noFill/>
              <a:round/>
              <a:headEnd/>
              <a:tailEnd/>
            </a:ln>
            <a:effectLst/>
          </p:spPr>
          <p:txBody>
            <a:bodyPr anchor="ctr">
              <a:spAutoFit/>
            </a:bodyPr>
            <a:lstStyle/>
            <a:p>
              <a:endParaRPr lang="zh-TW" altLang="en-US"/>
            </a:p>
          </p:txBody>
        </p:sp>
      </p:grpSp>
      <p:sp>
        <p:nvSpPr>
          <p:cNvPr id="21516" name="Rectangle 12"/>
          <p:cNvSpPr>
            <a:spLocks noChangeArrowheads="1"/>
          </p:cNvSpPr>
          <p:nvPr/>
        </p:nvSpPr>
        <p:spPr bwMode="gray">
          <a:xfrm>
            <a:off x="7924800" y="552450"/>
            <a:ext cx="914400" cy="396875"/>
          </a:xfrm>
          <a:prstGeom prst="rect">
            <a:avLst/>
          </a:prstGeom>
          <a:noFill/>
          <a:ln w="9525">
            <a:noFill/>
            <a:miter lim="800000"/>
            <a:headEnd/>
            <a:tailEnd/>
          </a:ln>
          <a:effectLst/>
        </p:spPr>
        <p:txBody>
          <a:bodyPr>
            <a:spAutoFit/>
          </a:bodyPr>
          <a:lstStyle/>
          <a:p>
            <a:pPr algn="ctr"/>
            <a:r>
              <a:rPr lang="en-US" altLang="zh-TW" sz="1000" b="1">
                <a:solidFill>
                  <a:srgbClr val="FFFF00"/>
                </a:solidFill>
                <a:ea typeface="新細明體" pitchFamily="18" charset="-120"/>
              </a:rPr>
              <a:t>Adaptive Resolution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5"/>
</p:tagLst>
</file>

<file path=ppt/tags/tag10.xml><?xml version="1.0" encoding="utf-8"?>
<p:tagLst xmlns:a="http://schemas.openxmlformats.org/drawingml/2006/main" xmlns:r="http://schemas.openxmlformats.org/officeDocument/2006/relationships" xmlns:p="http://schemas.openxmlformats.org/presentationml/2006/main">
  <p:tag name="TIMING" val="|11.8|4.8|5.5"/>
</p:tagLst>
</file>

<file path=ppt/tags/tag11.xml><?xml version="1.0" encoding="utf-8"?>
<p:tagLst xmlns:a="http://schemas.openxmlformats.org/drawingml/2006/main" xmlns:r="http://schemas.openxmlformats.org/officeDocument/2006/relationships" xmlns:p="http://schemas.openxmlformats.org/presentationml/2006/main">
  <p:tag name="TIMING" val="|13.2|3.7|5.1|4|14.2|7.2|1|16.5"/>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20.4|35.8|4.7|4.2"/>
</p:tagLst>
</file>

<file path=ppt/tags/tag14.xml><?xml version="1.0" encoding="utf-8"?>
<p:tagLst xmlns:a="http://schemas.openxmlformats.org/drawingml/2006/main" xmlns:r="http://schemas.openxmlformats.org/officeDocument/2006/relationships" xmlns:p="http://schemas.openxmlformats.org/presentationml/2006/main">
  <p:tag name="TIMING" val="|12|0.7|0.4"/>
</p:tagLst>
</file>

<file path=ppt/tags/tag15.xml><?xml version="1.0" encoding="utf-8"?>
<p:tagLst xmlns:a="http://schemas.openxmlformats.org/drawingml/2006/main" xmlns:r="http://schemas.openxmlformats.org/officeDocument/2006/relationships" xmlns:p="http://schemas.openxmlformats.org/presentationml/2006/main">
  <p:tag name="TIMING" val="|13.3"/>
</p:tagLst>
</file>

<file path=ppt/tags/tag16.xml><?xml version="1.0" encoding="utf-8"?>
<p:tagLst xmlns:a="http://schemas.openxmlformats.org/drawingml/2006/main" xmlns:r="http://schemas.openxmlformats.org/officeDocument/2006/relationships" xmlns:p="http://schemas.openxmlformats.org/presentationml/2006/main">
  <p:tag name="TIMING" val="|5.2"/>
</p:tagLst>
</file>

<file path=ppt/tags/tag17.xml><?xml version="1.0" encoding="utf-8"?>
<p:tagLst xmlns:a="http://schemas.openxmlformats.org/drawingml/2006/main" xmlns:r="http://schemas.openxmlformats.org/officeDocument/2006/relationships" xmlns:p="http://schemas.openxmlformats.org/presentationml/2006/main">
  <p:tag name="TIMING" val="|2.7"/>
</p:tagLst>
</file>

<file path=ppt/tags/tag18.xml><?xml version="1.0" encoding="utf-8"?>
<p:tagLst xmlns:a="http://schemas.openxmlformats.org/drawingml/2006/main" xmlns:r="http://schemas.openxmlformats.org/officeDocument/2006/relationships" xmlns:p="http://schemas.openxmlformats.org/presentationml/2006/main">
  <p:tag name="TIMING" val="|2.8"/>
</p:tagLst>
</file>

<file path=ppt/tags/tag19.xml><?xml version="1.0" encoding="utf-8"?>
<p:tagLst xmlns:a="http://schemas.openxmlformats.org/drawingml/2006/main" xmlns:r="http://schemas.openxmlformats.org/officeDocument/2006/relationships" xmlns:p="http://schemas.openxmlformats.org/presentationml/2006/main">
  <p:tag name="TIMING" val="|3.8"/>
</p:tagLst>
</file>

<file path=ppt/tags/tag2.xml><?xml version="1.0" encoding="utf-8"?>
<p:tagLst xmlns:a="http://schemas.openxmlformats.org/drawingml/2006/main" xmlns:r="http://schemas.openxmlformats.org/officeDocument/2006/relationships" xmlns:p="http://schemas.openxmlformats.org/presentationml/2006/main">
  <p:tag name="TIMING" val="|15.5|7.2|5.9|7.4|17.9"/>
</p:tagLst>
</file>

<file path=ppt/tags/tag3.xml><?xml version="1.0" encoding="utf-8"?>
<p:tagLst xmlns:a="http://schemas.openxmlformats.org/drawingml/2006/main" xmlns:r="http://schemas.openxmlformats.org/officeDocument/2006/relationships" xmlns:p="http://schemas.openxmlformats.org/presentationml/2006/main">
  <p:tag name="TIMING" val="|9.2"/>
</p:tagLst>
</file>

<file path=ppt/tags/tag4.xml><?xml version="1.0" encoding="utf-8"?>
<p:tagLst xmlns:a="http://schemas.openxmlformats.org/drawingml/2006/main" xmlns:r="http://schemas.openxmlformats.org/officeDocument/2006/relationships" xmlns:p="http://schemas.openxmlformats.org/presentationml/2006/main">
  <p:tag name="TIMING" val="|35"/>
</p:tagLst>
</file>

<file path=ppt/tags/tag5.xml><?xml version="1.0" encoding="utf-8"?>
<p:tagLst xmlns:a="http://schemas.openxmlformats.org/drawingml/2006/main" xmlns:r="http://schemas.openxmlformats.org/officeDocument/2006/relationships" xmlns:p="http://schemas.openxmlformats.org/presentationml/2006/main">
  <p:tag name="TIMING" val="|17.1"/>
</p:tagLst>
</file>

<file path=ppt/tags/tag6.xml><?xml version="1.0" encoding="utf-8"?>
<p:tagLst xmlns:a="http://schemas.openxmlformats.org/drawingml/2006/main" xmlns:r="http://schemas.openxmlformats.org/officeDocument/2006/relationships" xmlns:p="http://schemas.openxmlformats.org/presentationml/2006/main">
  <p:tag name="TIMING" val="|11.2"/>
</p:tagLst>
</file>

<file path=ppt/tags/tag7.xml><?xml version="1.0" encoding="utf-8"?>
<p:tagLst xmlns:a="http://schemas.openxmlformats.org/drawingml/2006/main" xmlns:r="http://schemas.openxmlformats.org/officeDocument/2006/relationships" xmlns:p="http://schemas.openxmlformats.org/presentationml/2006/main">
  <p:tag name="TIMING" val="|3.6|1.1"/>
</p:tagLst>
</file>

<file path=ppt/tags/tag8.xml><?xml version="1.0" encoding="utf-8"?>
<p:tagLst xmlns:a="http://schemas.openxmlformats.org/drawingml/2006/main" xmlns:r="http://schemas.openxmlformats.org/officeDocument/2006/relationships" xmlns:p="http://schemas.openxmlformats.org/presentationml/2006/main">
  <p:tag name="TIMING" val="|6"/>
</p:tagLst>
</file>

<file path=ppt/tags/tag9.xml><?xml version="1.0" encoding="utf-8"?>
<p:tagLst xmlns:a="http://schemas.openxmlformats.org/drawingml/2006/main" xmlns:r="http://schemas.openxmlformats.org/officeDocument/2006/relationships" xmlns:p="http://schemas.openxmlformats.org/presentationml/2006/main">
  <p:tag name="TIMING" val="|22.6|4.7|4.5|1.6|3.2"/>
</p:tagLst>
</file>

<file path=ppt/theme/theme1.xml><?xml version="1.0" encoding="utf-8"?>
<a:theme xmlns:a="http://schemas.openxmlformats.org/drawingml/2006/main" name="eg_05_white_template">
  <a:themeElements>
    <a:clrScheme name="eg_05_whit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g_05_whit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g_05_whit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_05_whit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_05_whit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_05_whit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_05_whit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_05_whit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_05_whit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_05_whit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_05_whit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_05_whit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_05_whit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_05_whit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eg_05_white_template</Template>
  <TotalTime>1</TotalTime>
  <Words>3088</Words>
  <Application>Microsoft Office PowerPoint</Application>
  <PresentationFormat>如螢幕大小 (4:3)</PresentationFormat>
  <Paragraphs>350</Paragraphs>
  <Slides>42</Slides>
  <Notes>42</Notes>
  <HiddenSlides>0</HiddenSlides>
  <MMClips>18</MMClips>
  <ScaleCrop>false</ScaleCrop>
  <HeadingPairs>
    <vt:vector size="8" baseType="variant">
      <vt:variant>
        <vt:lpstr>使用字型</vt:lpstr>
      </vt:variant>
      <vt:variant>
        <vt:i4>4</vt:i4>
      </vt:variant>
      <vt:variant>
        <vt:lpstr>佈景主題</vt:lpstr>
      </vt:variant>
      <vt:variant>
        <vt:i4>1</vt:i4>
      </vt:variant>
      <vt:variant>
        <vt:lpstr>內嵌 OLE 伺服程式</vt:lpstr>
      </vt:variant>
      <vt:variant>
        <vt:i4>1</vt:i4>
      </vt:variant>
      <vt:variant>
        <vt:lpstr>投影片標題</vt:lpstr>
      </vt:variant>
      <vt:variant>
        <vt:i4>42</vt:i4>
      </vt:variant>
    </vt:vector>
  </HeadingPairs>
  <TitlesOfParts>
    <vt:vector size="48" baseType="lpstr">
      <vt:lpstr>Arial</vt:lpstr>
      <vt:lpstr>新細明體</vt:lpstr>
      <vt:lpstr>Times New Roman</vt:lpstr>
      <vt:lpstr>Wingdings</vt:lpstr>
      <vt:lpstr>eg_05_white_template</vt:lpstr>
      <vt:lpstr>Microsoft Graph Chart</vt:lpstr>
      <vt:lpstr>Cubical Marching Squares:  Adaptive Feature Preserving Surface Extraction from Volume Data</vt:lpstr>
      <vt:lpstr>Overview</vt:lpstr>
      <vt:lpstr>Problems</vt:lpstr>
      <vt:lpstr>Outline</vt:lpstr>
      <vt:lpstr>投影片 5</vt:lpstr>
      <vt:lpstr>Marching Cubes Table</vt:lpstr>
      <vt:lpstr>Surface extraction from volume data</vt:lpstr>
      <vt:lpstr>Consistent topology</vt:lpstr>
      <vt:lpstr>Adaptive resolution</vt:lpstr>
      <vt:lpstr>Adaptive resolution</vt:lpstr>
      <vt:lpstr>Crack patching</vt:lpstr>
      <vt:lpstr>Sharp feature</vt:lpstr>
      <vt:lpstr>Hermite data</vt:lpstr>
      <vt:lpstr>Realtime</vt:lpstr>
      <vt:lpstr>Inter-cell dependency</vt:lpstr>
      <vt:lpstr>投影片 16</vt:lpstr>
      <vt:lpstr>Cubical Marching Squares</vt:lpstr>
      <vt:lpstr>CMS Algorithm</vt:lpstr>
      <vt:lpstr>CMS Algorithm</vt:lpstr>
      <vt:lpstr>CMS Algorithm</vt:lpstr>
      <vt:lpstr>CMS Algorithm</vt:lpstr>
      <vt:lpstr>CMS Algorithm</vt:lpstr>
      <vt:lpstr>Analysis of face ambiguity</vt:lpstr>
      <vt:lpstr>Resolving face ambiguty</vt:lpstr>
      <vt:lpstr>Algorithm – CubicalMarchingSquares</vt:lpstr>
      <vt:lpstr>Transition Face</vt:lpstr>
      <vt:lpstr>Inter-cell independency</vt:lpstr>
      <vt:lpstr>投影片 28</vt:lpstr>
      <vt:lpstr>Simulation</vt:lpstr>
      <vt:lpstr>Average geometric errors</vt:lpstr>
      <vt:lpstr>Error distribution</vt:lpstr>
      <vt:lpstr>Comparison</vt:lpstr>
      <vt:lpstr>Benefits - inter-cell independency </vt:lpstr>
      <vt:lpstr>Benefits - consistent topology</vt:lpstr>
      <vt:lpstr>Benefits - consistent topology</vt:lpstr>
      <vt:lpstr>Benefits – adaptive &amp; crack free</vt:lpstr>
      <vt:lpstr>Virtual Sculptor</vt:lpstr>
      <vt:lpstr>Remeshing</vt:lpstr>
      <vt:lpstr>CSG &amp; LOD</vt:lpstr>
      <vt:lpstr>Conclusions</vt:lpstr>
      <vt:lpstr>Acceleration using GPU</vt:lpstr>
      <vt:lpstr>Future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cyy</cp:lastModifiedBy>
  <cp:revision>67</cp:revision>
  <dcterms:created xsi:type="dcterms:W3CDTF">2005-08-22T19:14:43Z</dcterms:created>
  <dcterms:modified xsi:type="dcterms:W3CDTF">2012-11-05T02:14:57Z</dcterms:modified>
</cp:coreProperties>
</file>