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1.bin" ContentType="audio/unknown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754" r:id="rId3"/>
    <p:sldId id="616" r:id="rId4"/>
    <p:sldId id="657" r:id="rId5"/>
    <p:sldId id="651" r:id="rId6"/>
    <p:sldId id="652" r:id="rId7"/>
    <p:sldId id="655" r:id="rId8"/>
    <p:sldId id="620" r:id="rId9"/>
    <p:sldId id="640" r:id="rId10"/>
    <p:sldId id="641" r:id="rId11"/>
    <p:sldId id="642" r:id="rId12"/>
    <p:sldId id="613" r:id="rId13"/>
    <p:sldId id="806" r:id="rId14"/>
    <p:sldId id="704" r:id="rId15"/>
    <p:sldId id="705" r:id="rId16"/>
    <p:sldId id="702" r:id="rId17"/>
    <p:sldId id="811" r:id="rId18"/>
    <p:sldId id="703" r:id="rId19"/>
    <p:sldId id="758" r:id="rId20"/>
    <p:sldId id="756" r:id="rId21"/>
    <p:sldId id="757" r:id="rId22"/>
    <p:sldId id="677" r:id="rId23"/>
    <p:sldId id="760" r:id="rId24"/>
    <p:sldId id="813" r:id="rId25"/>
    <p:sldId id="658" r:id="rId26"/>
    <p:sldId id="664" r:id="rId27"/>
    <p:sldId id="761" r:id="rId28"/>
    <p:sldId id="807" r:id="rId29"/>
    <p:sldId id="790" r:id="rId30"/>
    <p:sldId id="789" r:id="rId31"/>
    <p:sldId id="791" r:id="rId32"/>
    <p:sldId id="801" r:id="rId33"/>
    <p:sldId id="805" r:id="rId34"/>
    <p:sldId id="804" r:id="rId35"/>
    <p:sldId id="682" r:id="rId36"/>
    <p:sldId id="710" r:id="rId37"/>
    <p:sldId id="667" r:id="rId38"/>
    <p:sldId id="666" r:id="rId39"/>
    <p:sldId id="697" r:id="rId40"/>
    <p:sldId id="688" r:id="rId41"/>
    <p:sldId id="670" r:id="rId42"/>
    <p:sldId id="689" r:id="rId43"/>
    <p:sldId id="817" r:id="rId44"/>
    <p:sldId id="818" r:id="rId45"/>
    <p:sldId id="690" r:id="rId46"/>
    <p:sldId id="691" r:id="rId47"/>
    <p:sldId id="692" r:id="rId48"/>
    <p:sldId id="669" r:id="rId49"/>
    <p:sldId id="814" r:id="rId50"/>
    <p:sldId id="815" r:id="rId51"/>
    <p:sldId id="816" r:id="rId52"/>
    <p:sldId id="661" r:id="rId53"/>
    <p:sldId id="662" r:id="rId54"/>
    <p:sldId id="825" r:id="rId55"/>
    <p:sldId id="794" r:id="rId56"/>
    <p:sldId id="623" r:id="rId57"/>
    <p:sldId id="795" r:id="rId58"/>
    <p:sldId id="796" r:id="rId59"/>
    <p:sldId id="797" r:id="rId60"/>
    <p:sldId id="798" r:id="rId61"/>
    <p:sldId id="799" r:id="rId62"/>
    <p:sldId id="800" r:id="rId63"/>
    <p:sldId id="803" r:id="rId64"/>
    <p:sldId id="810" r:id="rId65"/>
    <p:sldId id="764" r:id="rId66"/>
    <p:sldId id="822" r:id="rId67"/>
    <p:sldId id="638" r:id="rId68"/>
    <p:sldId id="639" r:id="rId69"/>
    <p:sldId id="637" r:id="rId70"/>
    <p:sldId id="631" r:id="rId71"/>
    <p:sldId id="633" r:id="rId72"/>
    <p:sldId id="632" r:id="rId73"/>
    <p:sldId id="634" r:id="rId74"/>
    <p:sldId id="636" r:id="rId75"/>
    <p:sldId id="635" r:id="rId76"/>
    <p:sldId id="720" r:id="rId77"/>
    <p:sldId id="721" r:id="rId78"/>
    <p:sldId id="722" r:id="rId79"/>
    <p:sldId id="828" r:id="rId80"/>
    <p:sldId id="617" r:id="rId81"/>
    <p:sldId id="619" r:id="rId82"/>
    <p:sldId id="618" r:id="rId83"/>
    <p:sldId id="808" r:id="rId84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660066"/>
    <a:srgbClr val="CCCCFF"/>
    <a:srgbClr val="FF0000"/>
    <a:srgbClr val="C0C0C0"/>
    <a:srgbClr val="B2B2B2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1" autoAdjust="0"/>
    <p:restoredTop sz="87532" autoAdjust="0"/>
  </p:normalViewPr>
  <p:slideViewPr>
    <p:cSldViewPr>
      <p:cViewPr varScale="1">
        <p:scale>
          <a:sx n="81" d="100"/>
          <a:sy n="81" d="100"/>
        </p:scale>
        <p:origin x="9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94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FAF4B26-C138-A54C-BF9B-9BAA025A19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hinese.engadget.com/2013/08/31/canon-eos-70d-dslr-review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lroc.sese.asu.edu/images/gigapan/" TargetMode="External"/><Relationship Id="rId5" Type="http://schemas.openxmlformats.org/officeDocument/2006/relationships/hyperlink" Target="http://www.in2white.com/" TargetMode="External"/><Relationship Id="rId4" Type="http://schemas.openxmlformats.org/officeDocument/2006/relationships/hyperlink" Target="http://www.engadget.com/2013/02/20/320-gigapixel-panorama-of-london/" TargetMode="Externa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9BE9ACF-D1B0-DD42-8CA1-8C94EC5F9F82}" type="slidenum">
              <a:rPr lang="en-US" altLang="zh-TW" sz="1300" b="0">
                <a:solidFill>
                  <a:schemeClr val="tx1"/>
                </a:solidFill>
              </a:rPr>
              <a:pPr/>
              <a:t>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E3E10BF5-8A8A-2C4C-9AEF-D7A3EA8381C3}" type="slidenum">
              <a:rPr lang="en-US" altLang="zh-TW" sz="1300" b="0">
                <a:solidFill>
                  <a:schemeClr val="tx1"/>
                </a:solidFill>
              </a:rPr>
              <a:pPr/>
              <a:t>10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200</a:t>
            </a:r>
            <a:r>
              <a:rPr lang="zh-TW" altLang="en-US">
                <a:ea typeface="新細明體" charset="-120"/>
              </a:rPr>
              <a:t>度包括轉頭</a:t>
            </a:r>
            <a:r>
              <a:rPr lang="en-US" altLang="zh-TW">
                <a:ea typeface="新細明體" charset="-120"/>
              </a:rPr>
              <a:t>?</a:t>
            </a:r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25A23235-D595-6641-8B23-E5CA5579057A}" type="slidenum">
              <a:rPr lang="en-US" altLang="zh-TW" sz="1300" b="0">
                <a:solidFill>
                  <a:schemeClr val="tx1"/>
                </a:solidFill>
              </a:rPr>
              <a:pPr/>
              <a:t>11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3C634AFB-028F-334E-806A-55E4C38353ED}" type="slidenum">
              <a:rPr lang="en-US" altLang="zh-TW" sz="1300" b="0">
                <a:solidFill>
                  <a:schemeClr val="tx1"/>
                </a:solidFill>
              </a:rPr>
              <a:pPr/>
              <a:t>12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>
                <a:ea typeface="新細明體" charset="-120"/>
              </a:rPr>
              <a:t>中正紀念堂 </a:t>
            </a:r>
            <a:r>
              <a:rPr lang="en-US" altLang="zh-TW">
                <a:ea typeface="新細明體" charset="-120"/>
              </a:rPr>
              <a:t>photo tourism style browsing</a:t>
            </a:r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606AD858-058A-B542-85BC-233D0EF93631}" type="slidenum">
              <a:rPr lang="en-US" altLang="zh-TW" sz="1300" b="0">
                <a:solidFill>
                  <a:schemeClr val="tx1"/>
                </a:solidFill>
              </a:rPr>
              <a:pPr/>
              <a:t>14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A27AA9C-8BAF-E744-AEDF-9502FC9E6EC7}" type="slidenum">
              <a:rPr lang="en-US" altLang="zh-TW" sz="1300" b="0">
                <a:solidFill>
                  <a:schemeClr val="tx1"/>
                </a:solidFill>
              </a:rPr>
              <a:pPr/>
              <a:t>15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6687E0D-4987-5241-986E-0CC9419A4A7D}" type="slidenum">
              <a:rPr lang="en-US" altLang="zh-TW" sz="1300" b="0">
                <a:solidFill>
                  <a:schemeClr val="tx1"/>
                </a:solidFill>
              </a:rPr>
              <a:pPr/>
              <a:t>16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325C4058-3A37-124C-9AE0-EF58DDC0CAFE}" type="slidenum">
              <a:rPr lang="en-US" altLang="zh-TW" sz="1300" b="0">
                <a:solidFill>
                  <a:schemeClr val="tx1"/>
                </a:solidFill>
              </a:rPr>
              <a:pPr/>
              <a:t>18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129D9D2-D062-8C4F-945B-C7D1B6E54B0A}" type="slidenum">
              <a:rPr lang="en-US" altLang="zh-TW" sz="1300" b="0">
                <a:solidFill>
                  <a:schemeClr val="tx1"/>
                </a:solidFill>
              </a:rPr>
              <a:pPr/>
              <a:t>19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4698A22F-B1D5-4D49-95E6-C9E7A2782CCB}" type="slidenum">
              <a:rPr lang="en-US" altLang="zh-TW" sz="1300" b="0">
                <a:solidFill>
                  <a:schemeClr val="tx1"/>
                </a:solidFill>
              </a:rPr>
              <a:pPr/>
              <a:t>20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D57A527-9B2B-D645-921F-903C215E6119}" type="slidenum">
              <a:rPr lang="en-US" altLang="zh-TW" sz="1300" b="0">
                <a:solidFill>
                  <a:schemeClr val="tx1"/>
                </a:solidFill>
              </a:rPr>
              <a:pPr/>
              <a:t>21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B9835E0C-B6A4-CA46-962C-F109EA10CBCF}" type="slidenum">
              <a:rPr lang="en-US" altLang="zh-TW" sz="1300" b="0">
                <a:solidFill>
                  <a:schemeClr val="tx1"/>
                </a:solidFill>
              </a:rPr>
              <a:pPr/>
              <a:t>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FE707E6-DD5D-7C45-B6C2-41F4580B2414}" type="slidenum">
              <a:rPr lang="en-US" altLang="zh-TW" sz="1300" b="0">
                <a:solidFill>
                  <a:schemeClr val="tx1"/>
                </a:solidFill>
              </a:rPr>
              <a:pPr/>
              <a:t>22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7686CF5-CA67-974E-AFA5-2D04C8734FED}" type="slidenum">
              <a:rPr lang="en-US" altLang="zh-TW" sz="1300" b="0">
                <a:solidFill>
                  <a:schemeClr val="tx1"/>
                </a:solidFill>
              </a:rPr>
              <a:pPr/>
              <a:t>23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22E638A5-2ABD-8547-ADB0-5AC6AA1C4C51}" type="slidenum">
              <a:rPr lang="en-US" altLang="zh-TW" sz="1300" b="0">
                <a:solidFill>
                  <a:schemeClr val="tx1"/>
                </a:solidFill>
              </a:rPr>
              <a:pPr/>
              <a:t>25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DD22B0C-3124-8945-9C9F-C5DFCF57E89F}" type="slidenum">
              <a:rPr lang="en-US" altLang="zh-TW" sz="1300" b="0">
                <a:solidFill>
                  <a:schemeClr val="tx1"/>
                </a:solidFill>
              </a:rPr>
              <a:pPr/>
              <a:t>26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5076C662-FD68-C249-B6CC-758D52DAF696}" type="slidenum">
              <a:rPr lang="en-US" altLang="zh-TW" sz="1300" b="0">
                <a:solidFill>
                  <a:schemeClr val="tx1"/>
                </a:solidFill>
              </a:rPr>
              <a:pPr/>
              <a:t>27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83E43936-80C1-8449-86CF-3E029BDDE5AA}" type="slidenum">
              <a:rPr lang="en-US" altLang="zh-TW" sz="1300" b="0">
                <a:solidFill>
                  <a:schemeClr val="tx1"/>
                </a:solidFill>
              </a:rPr>
              <a:pPr/>
              <a:t>29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C596E546-4F6C-8546-918A-C9EE8DC34B7E}" type="slidenum">
              <a:rPr lang="en-US" altLang="zh-TW" sz="1300" b="0">
                <a:solidFill>
                  <a:schemeClr val="tx1"/>
                </a:solidFill>
              </a:rPr>
              <a:pPr/>
              <a:t>30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5AB234D-A1D6-DC41-AFC1-52A16CD4DDAF}" type="slidenum">
              <a:rPr lang="en-US" altLang="zh-TW" sz="1300" b="0">
                <a:solidFill>
                  <a:schemeClr val="tx1"/>
                </a:solidFill>
              </a:rPr>
              <a:pPr/>
              <a:t>31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http://www.cambridgeincolour.com/tutorials/image-projections.htm</a:t>
            </a:r>
          </a:p>
          <a:p>
            <a:pPr eaLnBrk="1" hangingPunct="1"/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E88FB664-F9AB-BC44-B2BE-C242216EC8AB}" type="slidenum">
              <a:rPr lang="en-US" altLang="zh-TW" sz="1300" b="0">
                <a:solidFill>
                  <a:schemeClr val="tx1"/>
                </a:solidFill>
              </a:rPr>
              <a:pPr/>
              <a:t>32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E6FF5A9F-41A6-B649-9696-79B29C52F5FA}" type="slidenum">
              <a:rPr lang="en-US" altLang="zh-TW" sz="1300" b="0">
                <a:solidFill>
                  <a:schemeClr val="tx1"/>
                </a:solidFill>
              </a:rPr>
              <a:pPr/>
              <a:t>33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1DDCAACA-AB18-F145-99C1-DB294595F928}" type="slidenum">
              <a:rPr lang="en-US" altLang="zh-TW" sz="1300" b="0">
                <a:solidFill>
                  <a:schemeClr val="tx1"/>
                </a:solidFill>
              </a:rPr>
              <a:pPr/>
              <a:t>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746C51A-F547-4948-AE10-56C7B315BB63}" type="slidenum">
              <a:rPr lang="en-US" altLang="zh-TW" sz="1300" b="0">
                <a:solidFill>
                  <a:schemeClr val="tx1"/>
                </a:solidFill>
              </a:rPr>
              <a:pPr/>
              <a:t>34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4C087C5-A82A-8C4A-8EFB-61AD93F5BC7A}" type="slidenum">
              <a:rPr lang="en-US" altLang="zh-TW" sz="1300" b="0">
                <a:solidFill>
                  <a:schemeClr val="tx1"/>
                </a:solidFill>
              </a:rPr>
              <a:pPr/>
              <a:t>35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45" tIns="47522" rIns="95045" bIns="47522"/>
          <a:lstStyle/>
          <a:p>
            <a:pPr eaLnBrk="1" hangingPunct="1"/>
            <a:r>
              <a:rPr lang="en-US" altLang="zh-TW">
                <a:ea typeface="新細明體" charset="-120"/>
              </a:rPr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Here is an example of how cylindrical maps are constructed with differently with f</a:t>
            </a:r>
            <a:r>
              <a:rPr lang="en-US" altLang="zh-TW">
                <a:latin typeface="Times New Roman" charset="0"/>
                <a:ea typeface="新細明體" charset="-120"/>
              </a:rPr>
              <a:t>’</a:t>
            </a:r>
            <a:r>
              <a:rPr lang="en-US" altLang="zh-TW">
                <a:ea typeface="新細明體" charset="-120"/>
              </a:rPr>
              <a:t>s. Note how straight lines are curved. 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9764A09-E2D5-764E-8E3C-D7DE5DF72C0C}" type="slidenum">
              <a:rPr lang="en-US" altLang="zh-TW" sz="1300" b="0">
                <a:solidFill>
                  <a:schemeClr val="tx1"/>
                </a:solidFill>
              </a:rPr>
              <a:pPr/>
              <a:t>36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B560CE76-D69E-4B42-B6A1-3013F3D2EACB}" type="slidenum">
              <a:rPr lang="en-US" altLang="zh-TW" sz="1300" b="0">
                <a:solidFill>
                  <a:schemeClr val="tx1"/>
                </a:solidFill>
              </a:rPr>
              <a:pPr/>
              <a:t>37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F5DDD58-D360-A541-BA17-4D44EE8747A3}" type="slidenum">
              <a:rPr lang="en-US" altLang="zh-TW" sz="1300" b="0">
                <a:solidFill>
                  <a:schemeClr val="tx1"/>
                </a:solidFill>
              </a:rPr>
              <a:pPr/>
              <a:t>38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784B6547-3FB5-5446-9CDF-A191819AE0D2}" type="slidenum">
              <a:rPr lang="en-US" altLang="zh-TW" sz="1300" b="0">
                <a:solidFill>
                  <a:schemeClr val="tx1"/>
                </a:solidFill>
              </a:rPr>
              <a:pPr/>
              <a:t>39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83F2D1A2-8F92-0748-B1EA-A78BBCC75B40}" type="slidenum">
              <a:rPr lang="en-US" altLang="zh-TW" sz="1300" b="0">
                <a:solidFill>
                  <a:schemeClr val="tx1"/>
                </a:solidFill>
              </a:rPr>
              <a:pPr/>
              <a:t>40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0B2E853-2A84-5E49-AF4B-BB23F360CD2C}" type="slidenum">
              <a:rPr lang="en-US" altLang="zh-TW" sz="1300" b="0">
                <a:solidFill>
                  <a:schemeClr val="tx1"/>
                </a:solidFill>
              </a:rPr>
              <a:pPr/>
              <a:t>41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5BFF57BF-10FE-AF45-8A28-096301E12883}" type="slidenum">
              <a:rPr lang="en-US" altLang="zh-TW" sz="1300" b="0">
                <a:solidFill>
                  <a:schemeClr val="tx1"/>
                </a:solidFill>
              </a:rPr>
              <a:pPr/>
              <a:t>42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3E9BF275-3FDC-FA49-885E-A5B060EACF0D}" type="slidenum">
              <a:rPr lang="en-US" altLang="zh-TW" sz="1300" b="0">
                <a:solidFill>
                  <a:schemeClr val="tx1"/>
                </a:solidFill>
              </a:rPr>
              <a:pPr/>
              <a:t>45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CF433F2D-004E-5040-A05C-E8E326B5D3DE}" type="slidenum">
              <a:rPr lang="en-US" altLang="zh-TW" sz="1300" b="0">
                <a:solidFill>
                  <a:schemeClr val="tx1"/>
                </a:solidFill>
              </a:rPr>
              <a:pPr/>
              <a:t>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EE8A1A8-F945-6641-A080-96D51BDEB034}" type="slidenum">
              <a:rPr lang="en-US" altLang="zh-TW" sz="1300" b="0">
                <a:solidFill>
                  <a:schemeClr val="tx1"/>
                </a:solidFill>
              </a:rPr>
              <a:pPr/>
              <a:t>46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32FD064F-0F35-C34D-BDC8-CC7A902CE9C1}" type="slidenum">
              <a:rPr lang="en-US" altLang="zh-TW" sz="1300" b="0">
                <a:solidFill>
                  <a:schemeClr val="tx1"/>
                </a:solidFill>
              </a:rPr>
              <a:pPr/>
              <a:t>47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88E76660-7E0E-A94D-B9AB-6FF868D062A5}" type="slidenum">
              <a:rPr lang="en-US" altLang="zh-TW" sz="1300" b="0">
                <a:solidFill>
                  <a:schemeClr val="tx1"/>
                </a:solidFill>
              </a:rPr>
              <a:pPr/>
              <a:t>48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C4DCFA04-B00D-3E42-A179-FC473A541708}" type="slidenum">
              <a:rPr lang="en-US" altLang="zh-TW" sz="1300" b="0">
                <a:solidFill>
                  <a:schemeClr val="tx1"/>
                </a:solidFill>
              </a:rPr>
              <a:pPr/>
              <a:t>52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EBF70979-8E58-4D45-9DE5-A4432322E26F}" type="slidenum">
              <a:rPr lang="en-US" altLang="zh-TW" sz="1300" b="0">
                <a:solidFill>
                  <a:schemeClr val="tx1"/>
                </a:solidFill>
              </a:rPr>
              <a:pPr/>
              <a:t>53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854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>
                <a:ea typeface="新細明體" charset="-120"/>
              </a:rPr>
              <a:t>http://chinese.engadget.com/2015/05/25/365-gigapixel-panorama-of-mont-blanc/?ncid=rss_truncated</a:t>
            </a:r>
            <a:endParaRPr lang="zh-TW" altLang="en-US">
              <a:ea typeface="新細明體" charset="-120"/>
            </a:endParaRPr>
          </a:p>
          <a:p>
            <a:endParaRPr lang="en-US" altLang="zh-TW">
              <a:ea typeface="新細明體" charset="-120"/>
            </a:endParaRPr>
          </a:p>
          <a:p>
            <a:r>
              <a:rPr lang="zh-TW" altLang="en-US">
                <a:ea typeface="新細明體" charset="-120"/>
              </a:rPr>
              <a:t>全景照片功能在一般相機甚至是手機上，都已經不是太稀奇的功能了，但如果是一張破紀錄的 </a:t>
            </a:r>
            <a:r>
              <a:rPr lang="en-US" altLang="zh-TW">
                <a:ea typeface="新細明體" charset="-120"/>
              </a:rPr>
              <a:t>365 Gigapixel </a:t>
            </a:r>
            <a:r>
              <a:rPr lang="zh-TW" altLang="en-US">
                <a:ea typeface="新細明體" charset="-120"/>
              </a:rPr>
              <a:t>接圖所拍出來的壯闊風景，是否就能讓數百萬人震驚吸引到你的目光呢？這張打破世界上最大全景照的照片，是以 </a:t>
            </a:r>
            <a:r>
              <a:rPr lang="en-US" altLang="zh-TW">
                <a:ea typeface="新細明體" charset="-120"/>
                <a:hlinkClick r:id="rId3"/>
              </a:rPr>
              <a:t>Canon EOS 70D</a:t>
            </a:r>
            <a:r>
              <a:rPr lang="zh-TW" altLang="en-US">
                <a:ea typeface="新細明體" charset="-120"/>
              </a:rPr>
              <a:t> 搭配 </a:t>
            </a:r>
            <a:r>
              <a:rPr lang="en-US" altLang="zh-TW">
                <a:ea typeface="新細明體" charset="-120"/>
              </a:rPr>
              <a:t>EF 400mm f/2.8 </a:t>
            </a:r>
            <a:r>
              <a:rPr lang="zh-TW" altLang="en-US">
                <a:ea typeface="新細明體" charset="-120"/>
              </a:rPr>
              <a:t>鏡頭與 </a:t>
            </a:r>
            <a:r>
              <a:rPr lang="en-US" altLang="zh-TW">
                <a:ea typeface="新細明體" charset="-120"/>
              </a:rPr>
              <a:t>2x </a:t>
            </a:r>
            <a:r>
              <a:rPr lang="zh-TW" altLang="en-US">
                <a:ea typeface="新細明體" charset="-120"/>
              </a:rPr>
              <a:t>增距鏡，共拍攝了多達 </a:t>
            </a:r>
            <a:r>
              <a:rPr lang="en-US" altLang="zh-TW">
                <a:ea typeface="新細明體" charset="-120"/>
              </a:rPr>
              <a:t>70,000 </a:t>
            </a:r>
            <a:r>
              <a:rPr lang="zh-TW" altLang="en-US">
                <a:ea typeface="新細明體" charset="-120"/>
              </a:rPr>
              <a:t>張照片（</a:t>
            </a:r>
            <a:r>
              <a:rPr lang="en-US" altLang="zh-TW">
                <a:ea typeface="新細明體" charset="-120"/>
              </a:rPr>
              <a:t>46TB </a:t>
            </a:r>
            <a:r>
              <a:rPr lang="zh-TW" altLang="en-US">
                <a:ea typeface="新細明體" charset="-120"/>
              </a:rPr>
              <a:t>的檔案大小啊！）、耗時兩個月的後製時間完成，一口氣超越了先前於</a:t>
            </a:r>
            <a:r>
              <a:rPr lang="zh-TW" altLang="en-US">
                <a:ea typeface="新細明體" charset="-120"/>
                <a:hlinkClick r:id="rId4"/>
              </a:rPr>
              <a:t>倫敦拍下創造紀錄的 </a:t>
            </a:r>
            <a:r>
              <a:rPr lang="en-US" altLang="zh-TW">
                <a:ea typeface="新細明體" charset="-120"/>
                <a:hlinkClick r:id="rId4"/>
              </a:rPr>
              <a:t>320 Gigapixel </a:t>
            </a:r>
            <a:r>
              <a:rPr lang="zh-TW" altLang="en-US">
                <a:ea typeface="新細明體" charset="-120"/>
                <a:hlinkClick r:id="rId4"/>
              </a:rPr>
              <a:t>全景照片</a:t>
            </a:r>
            <a:r>
              <a:rPr lang="zh-TW" altLang="en-US">
                <a:ea typeface="新細明體" charset="-120"/>
              </a:rPr>
              <a:t>。</a:t>
            </a:r>
            <a:br>
              <a:rPr lang="zh-TW" altLang="en-US">
                <a:ea typeface="新細明體" charset="-120"/>
              </a:rPr>
            </a:br>
            <a:r>
              <a:rPr lang="zh-TW" altLang="en-US">
                <a:ea typeface="新細明體" charset="-120"/>
              </a:rPr>
              <a:t/>
            </a:r>
            <a:br>
              <a:rPr lang="zh-TW" altLang="en-US">
                <a:ea typeface="新細明體" charset="-120"/>
              </a:rPr>
            </a:br>
            <a:r>
              <a:rPr lang="zh-TW" altLang="en-US">
                <a:ea typeface="新細明體" charset="-120"/>
              </a:rPr>
              <a:t>這支由攝影師 </a:t>
            </a:r>
            <a:r>
              <a:rPr lang="en-US" altLang="zh-TW">
                <a:ea typeface="新細明體" charset="-120"/>
              </a:rPr>
              <a:t>Filippo Blengini </a:t>
            </a:r>
            <a:r>
              <a:rPr lang="zh-TW" altLang="en-US">
                <a:ea typeface="新細明體" charset="-120"/>
              </a:rPr>
              <a:t>率領的五人拍攝團隊，在 </a:t>
            </a:r>
            <a:r>
              <a:rPr lang="en-US" altLang="zh-TW">
                <a:ea typeface="新細明體" charset="-120"/>
              </a:rPr>
              <a:t>2014 </a:t>
            </a:r>
            <a:r>
              <a:rPr lang="zh-TW" altLang="en-US">
                <a:ea typeface="新細明體" charset="-120"/>
              </a:rPr>
              <a:t>年底耗費了 </a:t>
            </a:r>
            <a:r>
              <a:rPr lang="en-US" altLang="zh-TW">
                <a:ea typeface="新細明體" charset="-120"/>
              </a:rPr>
              <a:t>2 </a:t>
            </a:r>
            <a:r>
              <a:rPr lang="zh-TW" altLang="en-US">
                <a:ea typeface="新細明體" charset="-120"/>
              </a:rPr>
              <a:t>個星期的時間，在海拔 </a:t>
            </a:r>
            <a:r>
              <a:rPr lang="en-US" altLang="zh-TW">
                <a:ea typeface="新細明體" charset="-120"/>
              </a:rPr>
              <a:t>3,500 </a:t>
            </a:r>
            <a:r>
              <a:rPr lang="zh-TW" altLang="en-US">
                <a:ea typeface="新細明體" charset="-120"/>
              </a:rPr>
              <a:t>公尺、溫度約零下 </a:t>
            </a:r>
            <a:r>
              <a:rPr lang="en-US" altLang="zh-TW">
                <a:ea typeface="新細明體" charset="-120"/>
              </a:rPr>
              <a:t>10 </a:t>
            </a:r>
            <a:r>
              <a:rPr lang="zh-TW" altLang="en-US">
                <a:ea typeface="新細明體" charset="-120"/>
              </a:rPr>
              <a:t>度的山區，以連拍接圖的方式記錄下了</a:t>
            </a:r>
            <a:r>
              <a:rPr lang="zh-TW" altLang="en-US">
                <a:ea typeface="新細明體" charset="-120"/>
                <a:hlinkClick r:id="rId5"/>
              </a:rPr>
              <a:t>義、法邊境白朗峰（</a:t>
            </a:r>
            <a:r>
              <a:rPr lang="en-US" altLang="zh-TW">
                <a:ea typeface="新細明體" charset="-120"/>
                <a:hlinkClick r:id="rId5"/>
              </a:rPr>
              <a:t>Mont Blanc</a:t>
            </a:r>
            <a:r>
              <a:rPr lang="zh-TW" altLang="en-US">
                <a:ea typeface="新細明體" charset="-120"/>
                <a:hlinkClick r:id="rId5"/>
              </a:rPr>
              <a:t>）的壯闊全景景致</a:t>
            </a:r>
            <a:r>
              <a:rPr lang="zh-TW" altLang="en-US">
                <a:ea typeface="新細明體" charset="-120"/>
              </a:rPr>
              <a:t> </a:t>
            </a:r>
            <a:r>
              <a:rPr lang="en-US" altLang="zh-TW">
                <a:ea typeface="新細明體" charset="-120"/>
              </a:rPr>
              <a:t>-- </a:t>
            </a:r>
            <a:r>
              <a:rPr lang="zh-TW" altLang="en-US">
                <a:ea typeface="新細明體" charset="-120"/>
              </a:rPr>
              <a:t>有興趣的朋友可以直接點入觀看這張破紀錄的全景照片。</a:t>
            </a:r>
            <a:br>
              <a:rPr lang="zh-TW" altLang="en-US">
                <a:ea typeface="新細明體" charset="-120"/>
              </a:rPr>
            </a:br>
            <a:r>
              <a:rPr lang="zh-TW" altLang="en-US">
                <a:ea typeface="新細明體" charset="-120"/>
              </a:rPr>
              <a:t/>
            </a:r>
            <a:br>
              <a:rPr lang="zh-TW" altLang="en-US">
                <a:ea typeface="新細明體" charset="-120"/>
              </a:rPr>
            </a:br>
            <a:r>
              <a:rPr lang="zh-TW" altLang="en-US">
                <a:ea typeface="新細明體" charset="-120"/>
              </a:rPr>
              <a:t>是說，雖然這是「世界上」最大的全景照片無誤，但根據 </a:t>
            </a:r>
            <a:r>
              <a:rPr lang="en-US" altLang="zh-TW">
                <a:ea typeface="新細明體" charset="-120"/>
              </a:rPr>
              <a:t>PetaPixel </a:t>
            </a:r>
            <a:r>
              <a:rPr lang="zh-TW" altLang="en-US">
                <a:ea typeface="新細明體" charset="-120"/>
              </a:rPr>
              <a:t>的報導指出，其實目前為止的最大全景照片應該還是 </a:t>
            </a:r>
            <a:r>
              <a:rPr lang="en-US" altLang="zh-TW">
                <a:ea typeface="新細明體" charset="-120"/>
              </a:rPr>
              <a:t>2014 </a:t>
            </a:r>
            <a:r>
              <a:rPr lang="zh-TW" altLang="en-US">
                <a:ea typeface="新細明體" charset="-120"/>
              </a:rPr>
              <a:t>年由 </a:t>
            </a:r>
            <a:r>
              <a:rPr lang="en-US" altLang="zh-TW">
                <a:ea typeface="新細明體" charset="-120"/>
              </a:rPr>
              <a:t>NASA </a:t>
            </a:r>
            <a:r>
              <a:rPr lang="zh-TW" altLang="en-US">
                <a:ea typeface="新細明體" charset="-120"/>
              </a:rPr>
              <a:t>太空總署，在太空中拍下的</a:t>
            </a:r>
            <a:r>
              <a:rPr lang="zh-TW" altLang="en-US">
                <a:ea typeface="新細明體" charset="-120"/>
                <a:hlinkClick r:id="rId6"/>
              </a:rPr>
              <a:t>月球表面照片</a:t>
            </a:r>
            <a:r>
              <a:rPr lang="zh-TW" altLang="en-US">
                <a:ea typeface="新細明體" charset="-120"/>
              </a:rPr>
              <a:t>才是目前的記錄保持人（ 高達 </a:t>
            </a:r>
            <a:r>
              <a:rPr lang="en-US" altLang="zh-TW">
                <a:ea typeface="新細明體" charset="-120"/>
              </a:rPr>
              <a:t>681 Gigapixel</a:t>
            </a:r>
            <a:r>
              <a:rPr lang="zh-TW" altLang="en-US">
                <a:ea typeface="新細明體" charset="-120"/>
              </a:rPr>
              <a:t>），所以這次破的算是地球上的記錄囉，但還是相當厲害啦！</a:t>
            </a:r>
          </a:p>
        </p:txBody>
      </p:sp>
      <p:sp>
        <p:nvSpPr>
          <p:cNvPr id="108547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76F2878-BDB8-A94D-BFBC-D9C6FB3D5684}" type="slidenum">
              <a:rPr lang="en-US" altLang="zh-TW" sz="1300" b="0">
                <a:solidFill>
                  <a:schemeClr val="tx1"/>
                </a:solidFill>
              </a:rPr>
              <a:pPr/>
              <a:t>54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B35794A4-9799-9445-8D7B-3593B0A66B19}" type="slidenum">
              <a:rPr lang="en-US" altLang="zh-TW" sz="1300" b="0">
                <a:solidFill>
                  <a:schemeClr val="tx1"/>
                </a:solidFill>
              </a:rPr>
              <a:pPr/>
              <a:t>55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79E561A1-C286-F846-A43C-005F9EA60E8E}" type="slidenum">
              <a:rPr lang="en-US" altLang="zh-TW" sz="1300" b="0">
                <a:solidFill>
                  <a:schemeClr val="tx1"/>
                </a:solidFill>
              </a:rPr>
              <a:pPr/>
              <a:t>56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F9FE33F-9E2E-A545-B0EB-E6B293C4B65D}" type="slidenum">
              <a:rPr lang="en-US" altLang="zh-TW" sz="1300" b="0">
                <a:solidFill>
                  <a:schemeClr val="tx1"/>
                </a:solidFill>
              </a:rPr>
              <a:pPr/>
              <a:t>57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8581360-90C8-074F-A4DF-68F918ED2A98}" type="slidenum">
              <a:rPr lang="en-US" altLang="zh-TW" sz="1300" b="0">
                <a:solidFill>
                  <a:schemeClr val="tx1"/>
                </a:solidFill>
              </a:rPr>
              <a:pPr/>
              <a:t>58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867C445-BF01-1545-9A7C-7773F80F24AC}" type="slidenum">
              <a:rPr lang="en-US" altLang="zh-TW" sz="1300" b="0">
                <a:solidFill>
                  <a:schemeClr val="tx1"/>
                </a:solidFill>
              </a:rPr>
              <a:pPr/>
              <a:t>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19B3F3F7-AA78-7D4B-961B-01C72A8D6723}" type="slidenum">
              <a:rPr lang="en-US" altLang="zh-TW" sz="1300" b="0">
                <a:solidFill>
                  <a:schemeClr val="tx1"/>
                </a:solidFill>
              </a:rPr>
              <a:pPr/>
              <a:t>59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25EF1355-3D22-7948-8702-2F06965A5C83}" type="slidenum">
              <a:rPr lang="en-US" altLang="zh-TW" sz="1300" b="0">
                <a:solidFill>
                  <a:schemeClr val="tx1"/>
                </a:solidFill>
              </a:rPr>
              <a:pPr/>
              <a:t>60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31ABA548-2355-924E-92F6-855159E8AD74}" type="slidenum">
              <a:rPr lang="en-US" altLang="zh-TW" sz="1300" b="0">
                <a:solidFill>
                  <a:schemeClr val="tx1"/>
                </a:solidFill>
              </a:rPr>
              <a:pPr/>
              <a:t>61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EEE5AB4C-C813-2D4D-88A4-F26B8E253966}" type="slidenum">
              <a:rPr lang="en-US" altLang="zh-TW" sz="1300" b="0">
                <a:solidFill>
                  <a:schemeClr val="tx1"/>
                </a:solidFill>
              </a:rPr>
              <a:pPr/>
              <a:t>62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F56400F-ACBC-F64B-81B3-36727F0F906F}" type="slidenum">
              <a:rPr lang="en-US" altLang="zh-TW" sz="1300" b="0">
                <a:solidFill>
                  <a:schemeClr val="tx1"/>
                </a:solidFill>
              </a:rPr>
              <a:pPr/>
              <a:t>63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DE5A488-1D1D-A143-84B2-F7695EBFEB49}" type="slidenum">
              <a:rPr lang="en-US" altLang="zh-TW" sz="1300" b="0">
                <a:solidFill>
                  <a:schemeClr val="tx1"/>
                </a:solidFill>
              </a:rPr>
              <a:pPr/>
              <a:t>64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79E37457-2000-984B-9899-FE4D104A7F4E}" type="slidenum">
              <a:rPr lang="en-US" altLang="zh-TW" sz="1300" b="0">
                <a:solidFill>
                  <a:schemeClr val="tx1"/>
                </a:solidFill>
              </a:rPr>
              <a:pPr/>
              <a:t>65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20C40A3-219C-9640-94F6-B1B0EED51432}" type="slidenum">
              <a:rPr lang="en-US" altLang="zh-TW" sz="1300" b="0">
                <a:solidFill>
                  <a:schemeClr val="tx1"/>
                </a:solidFill>
              </a:rPr>
              <a:pPr/>
              <a:t>67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A504815-4952-1247-AF24-2C92D9737CF2}" type="slidenum">
              <a:rPr lang="en-US" altLang="zh-TW" sz="1300" b="0">
                <a:solidFill>
                  <a:schemeClr val="tx1"/>
                </a:solidFill>
              </a:rPr>
              <a:pPr/>
              <a:t>68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9141077-AE2F-EE41-9A1C-27F27C7DC166}" type="slidenum">
              <a:rPr lang="en-US" altLang="zh-TW" sz="1300" b="0">
                <a:solidFill>
                  <a:schemeClr val="tx1"/>
                </a:solidFill>
              </a:rPr>
              <a:pPr/>
              <a:t>69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55F4FC67-5D7E-CB4C-805E-AF847B49D2E0}" type="slidenum">
              <a:rPr lang="en-US" altLang="zh-TW" sz="1300" b="0">
                <a:solidFill>
                  <a:schemeClr val="tx1"/>
                </a:solidFill>
              </a:rPr>
              <a:pPr/>
              <a:t>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82655AA-8AF4-EA4F-A17C-FFFFA9DEAD4E}" type="slidenum">
              <a:rPr lang="en-US" altLang="zh-TW" sz="1300" b="0">
                <a:solidFill>
                  <a:schemeClr val="tx1"/>
                </a:solidFill>
              </a:rPr>
              <a:pPr/>
              <a:t>70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93D808C-B629-8C46-8B41-E3E1FAAE37E5}" type="slidenum">
              <a:rPr lang="en-US" altLang="zh-TW" sz="1300" b="0">
                <a:solidFill>
                  <a:schemeClr val="tx1"/>
                </a:solidFill>
              </a:rPr>
              <a:pPr/>
              <a:t>71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70BA7376-B5B4-734A-AA20-A77256444349}" type="slidenum">
              <a:rPr lang="en-US" altLang="zh-TW" sz="1300" b="0">
                <a:solidFill>
                  <a:schemeClr val="tx1"/>
                </a:solidFill>
              </a:rPr>
              <a:pPr/>
              <a:t>72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A5B4A146-AB2D-7143-9D2E-35541B6E34B2}" type="slidenum">
              <a:rPr lang="en-US" altLang="zh-TW" sz="1300" b="0">
                <a:solidFill>
                  <a:schemeClr val="tx1"/>
                </a:solidFill>
              </a:rPr>
              <a:pPr/>
              <a:t>73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5FECF0E-D5D7-8D4B-A788-61BBAB06EBE6}" type="slidenum">
              <a:rPr lang="en-US" altLang="zh-TW" sz="1300" b="0">
                <a:solidFill>
                  <a:schemeClr val="tx1"/>
                </a:solidFill>
              </a:rPr>
              <a:pPr/>
              <a:t>74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DAE32CF-76DE-0E45-97FB-BFEC9827D0C2}" type="slidenum">
              <a:rPr lang="en-US" altLang="zh-TW" sz="1300" b="0">
                <a:solidFill>
                  <a:schemeClr val="tx1"/>
                </a:solidFill>
              </a:rPr>
              <a:pPr/>
              <a:t>75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D4B1D6F1-811B-4B48-9D46-03BF5028D4FA}" type="slidenum">
              <a:rPr lang="en-US" altLang="zh-TW" sz="1300" b="0">
                <a:solidFill>
                  <a:schemeClr val="tx1"/>
                </a:solidFill>
              </a:rPr>
              <a:pPr/>
              <a:t>76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C179F2B-B202-3640-B28E-B7CD3CE51D5B}" type="slidenum">
              <a:rPr lang="en-US" altLang="zh-TW" sz="1300" b="0">
                <a:solidFill>
                  <a:schemeClr val="tx1"/>
                </a:solidFill>
              </a:rPr>
              <a:pPr/>
              <a:t>77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6622079-9BE0-2E46-B1D2-DDF1FF991150}" type="slidenum">
              <a:rPr lang="en-US" altLang="zh-TW" sz="1300" b="0">
                <a:solidFill>
                  <a:schemeClr val="tx1"/>
                </a:solidFill>
              </a:rPr>
              <a:pPr/>
              <a:t>78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F483EBB2-C2B7-6448-A6DB-F08E23977972}" type="slidenum">
              <a:rPr lang="en-US" altLang="zh-TW" sz="1300" b="0">
                <a:solidFill>
                  <a:schemeClr val="tx1"/>
                </a:solidFill>
              </a:rPr>
              <a:pPr/>
              <a:t>80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8B1F75EB-141B-EB48-9F82-0CAA64473224}" type="slidenum">
              <a:rPr lang="en-US" altLang="zh-TW" sz="1300" b="0">
                <a:solidFill>
                  <a:schemeClr val="tx1"/>
                </a:solidFill>
              </a:rPr>
              <a:pPr/>
              <a:t>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9703A257-D821-7D43-AD7E-1A0DAAFC1B1D}" type="slidenum">
              <a:rPr lang="en-US" altLang="zh-TW" sz="1300" b="0">
                <a:solidFill>
                  <a:schemeClr val="tx1"/>
                </a:solidFill>
              </a:rPr>
              <a:pPr/>
              <a:t>81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7B4916ED-836A-584A-9EF5-A89756AD389B}" type="slidenum">
              <a:rPr lang="en-US" altLang="zh-TW" sz="1300" b="0">
                <a:solidFill>
                  <a:schemeClr val="tx1"/>
                </a:solidFill>
              </a:rPr>
              <a:pPr/>
              <a:t>82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547C1203-1D56-DB4D-8DA3-7A78716C5E48}" type="slidenum">
              <a:rPr lang="en-US" altLang="zh-TW" sz="1300" b="0">
                <a:solidFill>
                  <a:schemeClr val="tx1"/>
                </a:solidFill>
              </a:rPr>
              <a:pPr/>
              <a:t>83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20151A1E-41A8-D246-8F4D-E0D021484E62}" type="slidenum">
              <a:rPr lang="en-US" altLang="zh-TW" sz="1300" b="0">
                <a:solidFill>
                  <a:schemeClr val="tx1"/>
                </a:solidFill>
              </a:rPr>
              <a:pPr/>
              <a:t>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fld id="{0EB6BCDE-4AD8-0D44-9CAB-9A6E868F88DF}" type="slidenum">
              <a:rPr lang="en-US" altLang="zh-TW" sz="1300" b="0">
                <a:solidFill>
                  <a:schemeClr val="tx1"/>
                </a:solidFill>
              </a:rPr>
              <a:pPr/>
              <a:t>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  <p:extLst>
      <p:ext uri="{BB962C8B-B14F-4D97-AF65-F5344CB8AC3E}">
        <p14:creationId xmlns:p14="http://schemas.microsoft.com/office/powerpoint/2010/main" val="1180232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68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53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78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052513"/>
            <a:ext cx="4038600" cy="26590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863975"/>
            <a:ext cx="4038600" cy="26606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37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510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004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8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60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51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6433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7868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Level 1</a:t>
            </a:r>
          </a:p>
          <a:p>
            <a:pPr lvl="1"/>
            <a:r>
              <a:rPr lang="en-US" altLang="zh-TW"/>
              <a:t>Level 2</a:t>
            </a:r>
          </a:p>
          <a:p>
            <a:pPr lvl="2"/>
            <a:r>
              <a:rPr lang="en-US" altLang="zh-TW"/>
              <a:t>Level 3</a:t>
            </a:r>
          </a:p>
          <a:p>
            <a:pPr lvl="3"/>
            <a:r>
              <a:rPr lang="en-US" altLang="zh-TW"/>
              <a:t>Level4 </a:t>
            </a:r>
          </a:p>
          <a:p>
            <a:pPr lvl="4"/>
            <a:r>
              <a:rPr lang="en-US" altLang="zh-TW"/>
              <a:t>level5</a:t>
            </a: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ramas.dk/fullscreen3/f2_mars97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ps.google.com.tw/" TargetMode="External"/><Relationship Id="rId5" Type="http://schemas.openxmlformats.org/officeDocument/2006/relationships/hyperlink" Target="http://www.360cities.net/" TargetMode="External"/><Relationship Id="rId4" Type="http://schemas.openxmlformats.org/officeDocument/2006/relationships/hyperlink" Target="http://www.panoramas.dk/new-year-2006/taipei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cmillan.mpe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graphics.stanford.edu/courses/cs178/applets/projection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54.jpeg"/><Relationship Id="rId3" Type="http://schemas.openxmlformats.org/officeDocument/2006/relationships/tags" Target="../tags/tag9.xml"/><Relationship Id="rId21" Type="http://schemas.openxmlformats.org/officeDocument/2006/relationships/image" Target="../media/image57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notesSlide" Target="../notesSlides/notesSlide31.xml"/><Relationship Id="rId25" Type="http://schemas.openxmlformats.org/officeDocument/2006/relationships/image" Target="../media/image61.jpeg"/><Relationship Id="rId2" Type="http://schemas.openxmlformats.org/officeDocument/2006/relationships/tags" Target="../tags/tag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6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60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59.png"/><Relationship Id="rId10" Type="http://schemas.openxmlformats.org/officeDocument/2006/relationships/tags" Target="../tags/tag16.xml"/><Relationship Id="rId19" Type="http://schemas.openxmlformats.org/officeDocument/2006/relationships/image" Target="../media/image55.jpe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RectanglingPanoramas.mp4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hyperlink" Target="http://www.cs.washington.edu/education/courses/cse590ss/01wi/projects/project1/students/dougz/index.html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noramas.dk/" TargetMode="External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tlondon2012.co.uk/pano.html" TargetMode="External"/><Relationship Id="rId5" Type="http://schemas.openxmlformats.org/officeDocument/2006/relationships/hyperlink" Target="MontBlanc%20Largest%20Panoramic%20Image.mp4" TargetMode="External"/><Relationship Id="rId4" Type="http://schemas.openxmlformats.org/officeDocument/2006/relationships/hyperlink" Target="http://www.in2white.com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3.w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cyy\Dropbox\courses\vfx\lec07_stitching\harbor-frame.mp4" TargetMode="External"/><Relationship Id="rId1" Type="http://schemas.microsoft.com/office/2007/relationships/media" Target="file:///C:\Users\cyy\Dropbox\courses\vfx\lec07_stitching\harbor-frame.mp4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1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02.w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01.wmf"/><Relationship Id="rId5" Type="http://schemas.openxmlformats.org/officeDocument/2006/relationships/image" Target="../media/image98.wmf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00.wmf"/><Relationship Id="rId14" Type="http://schemas.openxmlformats.org/officeDocument/2006/relationships/oleObject" Target="../embeddings/oleObject1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19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20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22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24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cyy\Dropbox\courses\vfx\lec07_stitching\harbor-bg.mp4" TargetMode="External"/><Relationship Id="rId1" Type="http://schemas.microsoft.com/office/2007/relationships/media" Target="file:///C:\Users\cyy\Dropbox\courses\vfx\lec07_stitching\harbor-bg.mp4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0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networks.com/story_custom.php?story_id=2195&amp;page=4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cyy\Dropbox\courses\vfx\lec07_stitching\spiderman2.mp4" TargetMode="External"/><Relationship Id="rId1" Type="http://schemas.microsoft.com/office/2007/relationships/media" Target="file:///C:\Users\cyy\Dropbox\courses\vfx\lec07_stitching\spiderman2.mp4" TargetMode="External"/><Relationship Id="rId5" Type="http://schemas.openxmlformats.org/officeDocument/2006/relationships/image" Target="../media/image126.png"/><Relationship Id="rId4" Type="http://schemas.openxmlformats.org/officeDocument/2006/relationships/notesSlide" Target="../notesSlides/notesSlide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e.ntu.edu.tw/~cyy/courses/vfx/papers/Szeliski2005IAS.pdf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ie.ntu.edu.tw/~cyy/courses/vfx/papers/Brown2003RP.pdf" TargetMode="External"/><Relationship Id="rId4" Type="http://schemas.openxmlformats.org/officeDocument/2006/relationships/hyperlink" Target="http://www.csie.ntu.edu.tw/~cyy/courses/vfx/papers/Szeliski1997CFV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600" b="0">
                <a:latin typeface="Garamond" charset="0"/>
              </a:rPr>
              <a:t>Image stitching</a:t>
            </a: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latin typeface="Garamond" charset="0"/>
              </a:rPr>
              <a:t>Digital Visual Effects</a:t>
            </a:r>
          </a:p>
          <a:p>
            <a:pPr eaLnBrk="1" hangingPunct="1"/>
            <a:r>
              <a:rPr lang="en-US" altLang="zh-TW" i="1">
                <a:latin typeface="Garamond" charset="0"/>
              </a:rPr>
              <a:t>Yung-Yu Chuang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800" b="0" i="1">
                <a:latin typeface="Garamond" charset="0"/>
              </a:rPr>
              <a:t>with slides by Richard Szeliski, Steve Seitz, Matthew Brown and Vaclav Hlavac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Why panorama?</a:t>
            </a:r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47244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Are you getting the whole picture?</a:t>
            </a:r>
          </a:p>
          <a:p>
            <a:pPr lvl="1" eaLnBrk="1" hangingPunct="1"/>
            <a:r>
              <a:rPr lang="en-US" altLang="zh-TW"/>
              <a:t>Compact Camera FOV = 50 x 35°</a:t>
            </a:r>
          </a:p>
          <a:p>
            <a:pPr lvl="1" eaLnBrk="1" hangingPunct="1"/>
            <a:r>
              <a:rPr lang="en-US" altLang="zh-TW"/>
              <a:t>Human FOV                = 200 x 135°</a:t>
            </a:r>
          </a:p>
          <a:p>
            <a:pPr lvl="1" eaLnBrk="1" hangingPunct="1"/>
            <a:endParaRPr lang="en-US" altLang="zh-TW"/>
          </a:p>
        </p:txBody>
      </p:sp>
      <p:pic>
        <p:nvPicPr>
          <p:cNvPr id="26627" name="Picture 5" descr="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Why panorama?</a:t>
            </a:r>
          </a:p>
        </p:txBody>
      </p:sp>
      <p:sp>
        <p:nvSpPr>
          <p:cNvPr id="2867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47244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Are you getting the whole picture?</a:t>
            </a:r>
          </a:p>
          <a:p>
            <a:pPr lvl="1" eaLnBrk="1" hangingPunct="1"/>
            <a:r>
              <a:rPr lang="en-US" altLang="zh-TW"/>
              <a:t>Compact Camera FOV = 50 x 35°</a:t>
            </a:r>
          </a:p>
          <a:p>
            <a:pPr lvl="1" eaLnBrk="1" hangingPunct="1"/>
            <a:r>
              <a:rPr lang="en-US" altLang="zh-TW"/>
              <a:t>Human FOV                = 200 x 135°</a:t>
            </a:r>
          </a:p>
          <a:p>
            <a:pPr lvl="1" eaLnBrk="1" hangingPunct="1"/>
            <a:r>
              <a:rPr lang="en-US" altLang="zh-TW"/>
              <a:t>Panoramic Mosaic       = 360 x 180°</a:t>
            </a:r>
          </a:p>
          <a:p>
            <a:pPr lvl="1" eaLnBrk="1" hangingPunct="1"/>
            <a:endParaRPr lang="en-US" altLang="zh-TW"/>
          </a:p>
        </p:txBody>
      </p:sp>
      <p:pic>
        <p:nvPicPr>
          <p:cNvPr id="28675" name="Picture 5" descr="294x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Panorama examples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35975" cy="5472112"/>
          </a:xfrm>
        </p:spPr>
        <p:txBody>
          <a:bodyPr/>
          <a:lstStyle/>
          <a:p>
            <a:pPr eaLnBrk="1" hangingPunct="1"/>
            <a:r>
              <a:rPr kumimoji="0" lang="en-US" altLang="zh-TW"/>
              <a:t>Similar to HDR, it is a topic of computational photography, seeking ways to build a better camera using either hardware or software.</a:t>
            </a:r>
          </a:p>
          <a:p>
            <a:pPr eaLnBrk="1" hangingPunct="1"/>
            <a:r>
              <a:rPr kumimoji="0" lang="en-US" altLang="zh-TW"/>
              <a:t>Most consumer cameras have a panorama mode</a:t>
            </a:r>
            <a:endParaRPr lang="en-US" altLang="zh-TW"/>
          </a:p>
          <a:p>
            <a:pPr eaLnBrk="1" hangingPunct="1"/>
            <a:r>
              <a:rPr kumimoji="0" lang="en-US" altLang="zh-TW"/>
              <a:t>Mars:</a:t>
            </a:r>
          </a:p>
          <a:p>
            <a:pPr eaLnBrk="1" hangingPunct="1">
              <a:buFontTx/>
              <a:buNone/>
            </a:pPr>
            <a:r>
              <a:rPr kumimoji="0" lang="en-US" altLang="zh-TW" sz="2400">
                <a:hlinkClick r:id="rId3"/>
              </a:rPr>
              <a:t>http://www.panoramas.dk/fullscreen3/f2_mars97.html</a:t>
            </a:r>
            <a:endParaRPr kumimoji="0" lang="en-US" altLang="zh-TW" sz="2400"/>
          </a:p>
          <a:p>
            <a:pPr eaLnBrk="1" hangingPunct="1"/>
            <a:r>
              <a:rPr kumimoji="0" lang="en-US" altLang="zh-TW"/>
              <a:t>Earth:</a:t>
            </a:r>
          </a:p>
          <a:p>
            <a:pPr eaLnBrk="1" hangingPunct="1">
              <a:buFontTx/>
              <a:buNone/>
            </a:pPr>
            <a:r>
              <a:rPr lang="en-US" altLang="zh-TW" sz="2400">
                <a:hlinkClick r:id="rId4"/>
              </a:rPr>
              <a:t>http://www.panoramas.dk/new-year-2006/taipei.html</a:t>
            </a:r>
            <a:r>
              <a:rPr lang="en-US" altLang="zh-TW" sz="2400"/>
              <a:t> </a:t>
            </a:r>
            <a:endParaRPr kumimoji="0" lang="en-US" altLang="zh-TW" sz="2400"/>
          </a:p>
          <a:p>
            <a:pPr eaLnBrk="1" hangingPunct="1">
              <a:buFontTx/>
              <a:buNone/>
            </a:pPr>
            <a:r>
              <a:rPr lang="en-US" altLang="zh-TW" sz="2400">
                <a:hlinkClick r:id="rId5"/>
              </a:rPr>
              <a:t>http://www.360cities.net/</a:t>
            </a:r>
            <a:r>
              <a:rPr lang="en-US" altLang="zh-TW" sz="2400"/>
              <a:t> </a:t>
            </a:r>
          </a:p>
          <a:p>
            <a:pPr eaLnBrk="1" hangingPunct="1">
              <a:buFontTx/>
              <a:buNone/>
            </a:pPr>
            <a:r>
              <a:rPr lang="en-US" altLang="zh-TW" sz="2400">
                <a:hlinkClick r:id="rId6"/>
              </a:rPr>
              <a:t>http://maps.google.com.tw/</a:t>
            </a:r>
            <a:endParaRPr kumimoji="0" lang="en-US" altLang="zh-TW" sz="2400"/>
          </a:p>
          <a:p>
            <a:pPr eaLnBrk="1" hangingPunct="1">
              <a:buFontTx/>
              <a:buNone/>
            </a:pPr>
            <a:endParaRPr kumimoji="0"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What can be globally aligned?</a:t>
            </a:r>
          </a:p>
        </p:txBody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In image stitching, we seek for a matrix to globally warp one image into another. Are any two images of the same scene can be aligned this way?</a:t>
            </a:r>
          </a:p>
          <a:p>
            <a:pPr lvl="1" eaLnBrk="1" hangingPunct="1"/>
            <a:r>
              <a:rPr lang="en-US" altLang="zh-TW" sz="2800"/>
              <a:t>Images captured with the same center of projection</a:t>
            </a:r>
          </a:p>
          <a:p>
            <a:pPr lvl="1" eaLnBrk="1" hangingPunct="1"/>
            <a:r>
              <a:rPr lang="en-US" altLang="zh-TW" sz="2800"/>
              <a:t>A planar scene or far-away scene</a:t>
            </a:r>
            <a:r>
              <a:rPr lang="en-US" altLang="zh-TW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 pencil of rays contains all views</a:t>
            </a:r>
          </a:p>
        </p:txBody>
      </p:sp>
      <p:sp>
        <p:nvSpPr>
          <p:cNvPr id="33794" name="Line 3"/>
          <p:cNvSpPr>
            <a:spLocks noChangeShapeType="1"/>
          </p:cNvSpPr>
          <p:nvPr/>
        </p:nvSpPr>
        <p:spPr bwMode="auto">
          <a:xfrm flipV="1">
            <a:off x="3816350" y="2222500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5" name="Line 4"/>
          <p:cNvSpPr>
            <a:spLocks noChangeShapeType="1"/>
          </p:cNvSpPr>
          <p:nvPr/>
        </p:nvSpPr>
        <p:spPr bwMode="auto">
          <a:xfrm flipH="1" flipV="1">
            <a:off x="3089275" y="2324100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H="1" flipV="1">
            <a:off x="2052638" y="2540000"/>
            <a:ext cx="1304925" cy="487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3616325" y="3146425"/>
            <a:ext cx="3430588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 flipH="1">
            <a:off x="2709863" y="3232150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>
            <a:off x="3822700" y="3240088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 flipV="1">
            <a:off x="3630613" y="1722438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 flipV="1">
            <a:off x="3886200" y="2873375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>
            <a:off x="3608388" y="3228975"/>
            <a:ext cx="2030412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3" name="Line 12"/>
          <p:cNvSpPr>
            <a:spLocks noChangeShapeType="1"/>
          </p:cNvSpPr>
          <p:nvPr/>
        </p:nvSpPr>
        <p:spPr bwMode="auto">
          <a:xfrm flipH="1">
            <a:off x="1150938" y="3198813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3804" name="Oval 13"/>
          <p:cNvSpPr>
            <a:spLocks noChangeArrowheads="1"/>
          </p:cNvSpPr>
          <p:nvPr/>
        </p:nvSpPr>
        <p:spPr bwMode="auto">
          <a:xfrm>
            <a:off x="3409950" y="2986088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62350" y="1341438"/>
            <a:ext cx="1314450" cy="2133600"/>
            <a:chOff x="2244" y="1056"/>
            <a:chExt cx="828" cy="1344"/>
          </a:xfrm>
        </p:grpSpPr>
        <p:sp>
          <p:nvSpPr>
            <p:cNvPr id="33818" name="Line 15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19" name="Line 16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20" name="Text Box 17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real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camera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800600" y="1417638"/>
            <a:ext cx="1905000" cy="3810000"/>
            <a:chOff x="3024" y="1104"/>
            <a:chExt cx="1200" cy="2400"/>
          </a:xfrm>
        </p:grpSpPr>
        <p:sp>
          <p:nvSpPr>
            <p:cNvPr id="33815" name="Line 19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16" name="Line 20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3817" name="Text Box 21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synthetic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camera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365625" y="2506663"/>
            <a:ext cx="1131888" cy="925512"/>
            <a:chOff x="2750" y="1790"/>
            <a:chExt cx="713" cy="583"/>
          </a:xfrm>
        </p:grpSpPr>
        <p:sp>
          <p:nvSpPr>
            <p:cNvPr id="33809" name="Oval 23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10" name="Oval 24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11" name="Oval 25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12" name="Oval 26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13" name="Oval 27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14" name="Oval 28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26429" name="Text Box 29"/>
          <p:cNvSpPr txBox="1">
            <a:spLocks noChangeArrowheads="1"/>
          </p:cNvSpPr>
          <p:nvPr/>
        </p:nvSpPr>
        <p:spPr bwMode="auto">
          <a:xfrm>
            <a:off x="1187450" y="5630863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Can generate any synthetic camera 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as long as it has </a:t>
            </a:r>
            <a:r>
              <a:rPr kumimoji="0" lang="en-US" altLang="zh-TW" sz="2400">
                <a:latin typeface="Arial" charset="0"/>
              </a:rPr>
              <a:t>the same center of projection</a:t>
            </a:r>
            <a:r>
              <a:rPr kumimoji="0" lang="en-US" altLang="zh-TW" sz="2400" b="0">
                <a:latin typeface="Arial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Mosaic as an image reprojection</a:t>
            </a:r>
          </a:p>
        </p:txBody>
      </p:sp>
      <p:grpSp>
        <p:nvGrpSpPr>
          <p:cNvPr id="35842" name="Group 3"/>
          <p:cNvGrpSpPr>
            <a:grpSpLocks/>
          </p:cNvGrpSpPr>
          <p:nvPr/>
        </p:nvGrpSpPr>
        <p:grpSpPr bwMode="auto">
          <a:xfrm>
            <a:off x="5181600" y="990600"/>
            <a:ext cx="3435350" cy="3989388"/>
            <a:chOff x="3264" y="624"/>
            <a:chExt cx="2164" cy="2513"/>
          </a:xfrm>
        </p:grpSpPr>
        <p:sp>
          <p:nvSpPr>
            <p:cNvPr id="35882" name="Line 4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83" name="Text Box 5"/>
            <p:cNvSpPr txBox="1">
              <a:spLocks noChangeArrowheads="1"/>
            </p:cNvSpPr>
            <p:nvPr/>
          </p:nvSpPr>
          <p:spPr bwMode="auto">
            <a:xfrm>
              <a:off x="3631" y="2887"/>
              <a:ext cx="17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000" b="0">
                  <a:latin typeface="Arial" charset="0"/>
                </a:rPr>
                <a:t>mosaic projection plane</a:t>
              </a:r>
            </a:p>
          </p:txBody>
        </p:sp>
        <p:sp>
          <p:nvSpPr>
            <p:cNvPr id="35884" name="Line 6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5843" name="Group 7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35875" name="Line 8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35876" name="Group 9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5877" name="Freeform 10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4 w 202"/>
                  <a:gd name="T25" fmla="*/ 4 h 306"/>
                  <a:gd name="T26" fmla="*/ 5 w 202"/>
                  <a:gd name="T27" fmla="*/ 3 h 306"/>
                  <a:gd name="T28" fmla="*/ 5 w 202"/>
                  <a:gd name="T29" fmla="*/ 0 h 306"/>
                  <a:gd name="T30" fmla="*/ 6 w 202"/>
                  <a:gd name="T31" fmla="*/ 0 h 306"/>
                  <a:gd name="T32" fmla="*/ 7 w 202"/>
                  <a:gd name="T33" fmla="*/ 1 h 306"/>
                  <a:gd name="T34" fmla="*/ 7 w 202"/>
                  <a:gd name="T35" fmla="*/ 1 h 306"/>
                  <a:gd name="T36" fmla="*/ 8 w 202"/>
                  <a:gd name="T37" fmla="*/ 3 h 306"/>
                  <a:gd name="T38" fmla="*/ 8 w 202"/>
                  <a:gd name="T39" fmla="*/ 4 h 306"/>
                  <a:gd name="T40" fmla="*/ 9 w 202"/>
                  <a:gd name="T41" fmla="*/ 7 h 306"/>
                  <a:gd name="T42" fmla="*/ 9 w 202"/>
                  <a:gd name="T43" fmla="*/ 7 h 306"/>
                  <a:gd name="T44" fmla="*/ 10 w 202"/>
                  <a:gd name="T45" fmla="*/ 10 h 306"/>
                  <a:gd name="T46" fmla="*/ 10 w 202"/>
                  <a:gd name="T47" fmla="*/ 12 h 306"/>
                  <a:gd name="T48" fmla="*/ 11 w 202"/>
                  <a:gd name="T49" fmla="*/ 11 h 306"/>
                  <a:gd name="T50" fmla="*/ 11 w 202"/>
                  <a:gd name="T51" fmla="*/ 16 h 306"/>
                  <a:gd name="T52" fmla="*/ 11 w 202"/>
                  <a:gd name="T53" fmla="*/ 17 h 306"/>
                  <a:gd name="T54" fmla="*/ 12 w 202"/>
                  <a:gd name="T55" fmla="*/ 19 h 306"/>
                  <a:gd name="T56" fmla="*/ 12 w 202"/>
                  <a:gd name="T57" fmla="*/ 21 h 306"/>
                  <a:gd name="T58" fmla="*/ 12 w 202"/>
                  <a:gd name="T59" fmla="*/ 24 h 306"/>
                  <a:gd name="T60" fmla="*/ 12 w 202"/>
                  <a:gd name="T61" fmla="*/ 27 h 306"/>
                  <a:gd name="T62" fmla="*/ 13 w 202"/>
                  <a:gd name="T63" fmla="*/ 31 h 306"/>
                  <a:gd name="T64" fmla="*/ 13 w 202"/>
                  <a:gd name="T65" fmla="*/ 35 h 306"/>
                  <a:gd name="T66" fmla="*/ 14 w 202"/>
                  <a:gd name="T67" fmla="*/ 36 h 306"/>
                  <a:gd name="T68" fmla="*/ 14 w 202"/>
                  <a:gd name="T69" fmla="*/ 41 h 306"/>
                  <a:gd name="T70" fmla="*/ 14 w 202"/>
                  <a:gd name="T71" fmla="*/ 44 h 306"/>
                  <a:gd name="T72" fmla="*/ 14 w 202"/>
                  <a:gd name="T73" fmla="*/ 46 h 306"/>
                  <a:gd name="T74" fmla="*/ 15 w 202"/>
                  <a:gd name="T75" fmla="*/ 50 h 306"/>
                  <a:gd name="T76" fmla="*/ 16 w 202"/>
                  <a:gd name="T77" fmla="*/ 53 h 306"/>
                  <a:gd name="T78" fmla="*/ 16 w 202"/>
                  <a:gd name="T79" fmla="*/ 55 h 306"/>
                  <a:gd name="T80" fmla="*/ 16 w 202"/>
                  <a:gd name="T81" fmla="*/ 59 h 306"/>
                  <a:gd name="T82" fmla="*/ 16 w 202"/>
                  <a:gd name="T83" fmla="*/ 62 h 306"/>
                  <a:gd name="T84" fmla="*/ 16 w 202"/>
                  <a:gd name="T85" fmla="*/ 67 h 306"/>
                  <a:gd name="T86" fmla="*/ 16 w 202"/>
                  <a:gd name="T87" fmla="*/ 73 h 306"/>
                  <a:gd name="T88" fmla="*/ 17 w 202"/>
                  <a:gd name="T89" fmla="*/ 76 h 306"/>
                  <a:gd name="T90" fmla="*/ 18 w 202"/>
                  <a:gd name="T91" fmla="*/ 80 h 306"/>
                  <a:gd name="T92" fmla="*/ 18 w 202"/>
                  <a:gd name="T93" fmla="*/ 84 h 306"/>
                  <a:gd name="T94" fmla="*/ 18 w 202"/>
                  <a:gd name="T95" fmla="*/ 90 h 306"/>
                  <a:gd name="T96" fmla="*/ 18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78" name="Arc 11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79" name="Line 12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80" name="Oval 13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0" lang="zh-TW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5881" name="Line 14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35844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229225"/>
            <a:ext cx="7772400" cy="1752600"/>
          </a:xfrm>
          <a:noFill/>
        </p:spPr>
        <p:txBody>
          <a:bodyPr/>
          <a:lstStyle/>
          <a:p>
            <a:pPr eaLnBrk="1" hangingPunct="1"/>
            <a:r>
              <a:rPr lang="en-US" altLang="zh-TW" sz="2400"/>
              <a:t>The images are reprojected onto a common plane</a:t>
            </a:r>
          </a:p>
          <a:p>
            <a:pPr eaLnBrk="1" hangingPunct="1"/>
            <a:r>
              <a:rPr lang="en-US" altLang="zh-TW" sz="2400"/>
              <a:t>The mosaic is formed on this plane</a:t>
            </a:r>
          </a:p>
          <a:p>
            <a:pPr eaLnBrk="1" hangingPunct="1"/>
            <a:r>
              <a:rPr lang="en-US" altLang="zh-TW" sz="2400"/>
              <a:t>Mosaic is a </a:t>
            </a:r>
            <a:r>
              <a:rPr lang="en-US" altLang="zh-TW" sz="2400" i="1"/>
              <a:t>synthetic wide-angle camera</a:t>
            </a:r>
          </a:p>
        </p:txBody>
      </p:sp>
      <p:grpSp>
        <p:nvGrpSpPr>
          <p:cNvPr id="3584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35868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35870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4 w 202"/>
                  <a:gd name="T25" fmla="*/ 4 h 306"/>
                  <a:gd name="T26" fmla="*/ 5 w 202"/>
                  <a:gd name="T27" fmla="*/ 3 h 306"/>
                  <a:gd name="T28" fmla="*/ 5 w 202"/>
                  <a:gd name="T29" fmla="*/ 0 h 306"/>
                  <a:gd name="T30" fmla="*/ 6 w 202"/>
                  <a:gd name="T31" fmla="*/ 0 h 306"/>
                  <a:gd name="T32" fmla="*/ 7 w 202"/>
                  <a:gd name="T33" fmla="*/ 1 h 306"/>
                  <a:gd name="T34" fmla="*/ 7 w 202"/>
                  <a:gd name="T35" fmla="*/ 1 h 306"/>
                  <a:gd name="T36" fmla="*/ 8 w 202"/>
                  <a:gd name="T37" fmla="*/ 3 h 306"/>
                  <a:gd name="T38" fmla="*/ 8 w 202"/>
                  <a:gd name="T39" fmla="*/ 4 h 306"/>
                  <a:gd name="T40" fmla="*/ 9 w 202"/>
                  <a:gd name="T41" fmla="*/ 7 h 306"/>
                  <a:gd name="T42" fmla="*/ 9 w 202"/>
                  <a:gd name="T43" fmla="*/ 7 h 306"/>
                  <a:gd name="T44" fmla="*/ 10 w 202"/>
                  <a:gd name="T45" fmla="*/ 10 h 306"/>
                  <a:gd name="T46" fmla="*/ 10 w 202"/>
                  <a:gd name="T47" fmla="*/ 12 h 306"/>
                  <a:gd name="T48" fmla="*/ 11 w 202"/>
                  <a:gd name="T49" fmla="*/ 11 h 306"/>
                  <a:gd name="T50" fmla="*/ 11 w 202"/>
                  <a:gd name="T51" fmla="*/ 16 h 306"/>
                  <a:gd name="T52" fmla="*/ 11 w 202"/>
                  <a:gd name="T53" fmla="*/ 17 h 306"/>
                  <a:gd name="T54" fmla="*/ 12 w 202"/>
                  <a:gd name="T55" fmla="*/ 19 h 306"/>
                  <a:gd name="T56" fmla="*/ 12 w 202"/>
                  <a:gd name="T57" fmla="*/ 21 h 306"/>
                  <a:gd name="T58" fmla="*/ 12 w 202"/>
                  <a:gd name="T59" fmla="*/ 24 h 306"/>
                  <a:gd name="T60" fmla="*/ 12 w 202"/>
                  <a:gd name="T61" fmla="*/ 27 h 306"/>
                  <a:gd name="T62" fmla="*/ 13 w 202"/>
                  <a:gd name="T63" fmla="*/ 31 h 306"/>
                  <a:gd name="T64" fmla="*/ 13 w 202"/>
                  <a:gd name="T65" fmla="*/ 35 h 306"/>
                  <a:gd name="T66" fmla="*/ 14 w 202"/>
                  <a:gd name="T67" fmla="*/ 36 h 306"/>
                  <a:gd name="T68" fmla="*/ 14 w 202"/>
                  <a:gd name="T69" fmla="*/ 41 h 306"/>
                  <a:gd name="T70" fmla="*/ 14 w 202"/>
                  <a:gd name="T71" fmla="*/ 44 h 306"/>
                  <a:gd name="T72" fmla="*/ 14 w 202"/>
                  <a:gd name="T73" fmla="*/ 46 h 306"/>
                  <a:gd name="T74" fmla="*/ 15 w 202"/>
                  <a:gd name="T75" fmla="*/ 50 h 306"/>
                  <a:gd name="T76" fmla="*/ 16 w 202"/>
                  <a:gd name="T77" fmla="*/ 53 h 306"/>
                  <a:gd name="T78" fmla="*/ 16 w 202"/>
                  <a:gd name="T79" fmla="*/ 55 h 306"/>
                  <a:gd name="T80" fmla="*/ 16 w 202"/>
                  <a:gd name="T81" fmla="*/ 59 h 306"/>
                  <a:gd name="T82" fmla="*/ 16 w 202"/>
                  <a:gd name="T83" fmla="*/ 62 h 306"/>
                  <a:gd name="T84" fmla="*/ 16 w 202"/>
                  <a:gd name="T85" fmla="*/ 67 h 306"/>
                  <a:gd name="T86" fmla="*/ 16 w 202"/>
                  <a:gd name="T87" fmla="*/ 73 h 306"/>
                  <a:gd name="T88" fmla="*/ 17 w 202"/>
                  <a:gd name="T89" fmla="*/ 76 h 306"/>
                  <a:gd name="T90" fmla="*/ 18 w 202"/>
                  <a:gd name="T91" fmla="*/ 80 h 306"/>
                  <a:gd name="T92" fmla="*/ 18 w 202"/>
                  <a:gd name="T93" fmla="*/ 84 h 306"/>
                  <a:gd name="T94" fmla="*/ 18 w 202"/>
                  <a:gd name="T95" fmla="*/ 90 h 306"/>
                  <a:gd name="T96" fmla="*/ 18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71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72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73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0" lang="zh-TW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5874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5869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5846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35861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35862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5863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4 w 202"/>
                  <a:gd name="T25" fmla="*/ 4 h 306"/>
                  <a:gd name="T26" fmla="*/ 5 w 202"/>
                  <a:gd name="T27" fmla="*/ 3 h 306"/>
                  <a:gd name="T28" fmla="*/ 5 w 202"/>
                  <a:gd name="T29" fmla="*/ 0 h 306"/>
                  <a:gd name="T30" fmla="*/ 6 w 202"/>
                  <a:gd name="T31" fmla="*/ 0 h 306"/>
                  <a:gd name="T32" fmla="*/ 7 w 202"/>
                  <a:gd name="T33" fmla="*/ 1 h 306"/>
                  <a:gd name="T34" fmla="*/ 7 w 202"/>
                  <a:gd name="T35" fmla="*/ 1 h 306"/>
                  <a:gd name="T36" fmla="*/ 8 w 202"/>
                  <a:gd name="T37" fmla="*/ 3 h 306"/>
                  <a:gd name="T38" fmla="*/ 8 w 202"/>
                  <a:gd name="T39" fmla="*/ 4 h 306"/>
                  <a:gd name="T40" fmla="*/ 9 w 202"/>
                  <a:gd name="T41" fmla="*/ 7 h 306"/>
                  <a:gd name="T42" fmla="*/ 9 w 202"/>
                  <a:gd name="T43" fmla="*/ 7 h 306"/>
                  <a:gd name="T44" fmla="*/ 10 w 202"/>
                  <a:gd name="T45" fmla="*/ 10 h 306"/>
                  <a:gd name="T46" fmla="*/ 10 w 202"/>
                  <a:gd name="T47" fmla="*/ 12 h 306"/>
                  <a:gd name="T48" fmla="*/ 11 w 202"/>
                  <a:gd name="T49" fmla="*/ 11 h 306"/>
                  <a:gd name="T50" fmla="*/ 11 w 202"/>
                  <a:gd name="T51" fmla="*/ 16 h 306"/>
                  <a:gd name="T52" fmla="*/ 11 w 202"/>
                  <a:gd name="T53" fmla="*/ 17 h 306"/>
                  <a:gd name="T54" fmla="*/ 12 w 202"/>
                  <a:gd name="T55" fmla="*/ 19 h 306"/>
                  <a:gd name="T56" fmla="*/ 12 w 202"/>
                  <a:gd name="T57" fmla="*/ 21 h 306"/>
                  <a:gd name="T58" fmla="*/ 12 w 202"/>
                  <a:gd name="T59" fmla="*/ 24 h 306"/>
                  <a:gd name="T60" fmla="*/ 12 w 202"/>
                  <a:gd name="T61" fmla="*/ 27 h 306"/>
                  <a:gd name="T62" fmla="*/ 13 w 202"/>
                  <a:gd name="T63" fmla="*/ 31 h 306"/>
                  <a:gd name="T64" fmla="*/ 13 w 202"/>
                  <a:gd name="T65" fmla="*/ 35 h 306"/>
                  <a:gd name="T66" fmla="*/ 14 w 202"/>
                  <a:gd name="T67" fmla="*/ 36 h 306"/>
                  <a:gd name="T68" fmla="*/ 14 w 202"/>
                  <a:gd name="T69" fmla="*/ 41 h 306"/>
                  <a:gd name="T70" fmla="*/ 14 w 202"/>
                  <a:gd name="T71" fmla="*/ 44 h 306"/>
                  <a:gd name="T72" fmla="*/ 14 w 202"/>
                  <a:gd name="T73" fmla="*/ 46 h 306"/>
                  <a:gd name="T74" fmla="*/ 15 w 202"/>
                  <a:gd name="T75" fmla="*/ 50 h 306"/>
                  <a:gd name="T76" fmla="*/ 16 w 202"/>
                  <a:gd name="T77" fmla="*/ 53 h 306"/>
                  <a:gd name="T78" fmla="*/ 16 w 202"/>
                  <a:gd name="T79" fmla="*/ 55 h 306"/>
                  <a:gd name="T80" fmla="*/ 16 w 202"/>
                  <a:gd name="T81" fmla="*/ 59 h 306"/>
                  <a:gd name="T82" fmla="*/ 16 w 202"/>
                  <a:gd name="T83" fmla="*/ 62 h 306"/>
                  <a:gd name="T84" fmla="*/ 16 w 202"/>
                  <a:gd name="T85" fmla="*/ 67 h 306"/>
                  <a:gd name="T86" fmla="*/ 16 w 202"/>
                  <a:gd name="T87" fmla="*/ 73 h 306"/>
                  <a:gd name="T88" fmla="*/ 17 w 202"/>
                  <a:gd name="T89" fmla="*/ 76 h 306"/>
                  <a:gd name="T90" fmla="*/ 18 w 202"/>
                  <a:gd name="T91" fmla="*/ 80 h 306"/>
                  <a:gd name="T92" fmla="*/ 18 w 202"/>
                  <a:gd name="T93" fmla="*/ 84 h 306"/>
                  <a:gd name="T94" fmla="*/ 18 w 202"/>
                  <a:gd name="T95" fmla="*/ 90 h 306"/>
                  <a:gd name="T96" fmla="*/ 18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64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65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5866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0" lang="zh-TW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5867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35847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35858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9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60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5848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35855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6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5857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5849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35850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35852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53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854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35851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Changing camera center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55625"/>
          </a:xfrm>
        </p:spPr>
        <p:txBody>
          <a:bodyPr/>
          <a:lstStyle/>
          <a:p>
            <a:pPr eaLnBrk="1" hangingPunct="1"/>
            <a:r>
              <a:rPr lang="en-US" altLang="zh-TW"/>
              <a:t>Does it still work?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 flipH="1" flipV="1">
            <a:off x="3005138" y="21256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3" name="Line 6"/>
          <p:cNvSpPr>
            <a:spLocks noChangeShapeType="1"/>
          </p:cNvSpPr>
          <p:nvPr/>
        </p:nvSpPr>
        <p:spPr bwMode="auto">
          <a:xfrm flipH="1" flipV="1">
            <a:off x="1968500" y="23415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 flipH="1">
            <a:off x="2625725" y="30337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6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7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8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899" name="Line 12"/>
          <p:cNvSpPr>
            <a:spLocks noChangeShapeType="1"/>
          </p:cNvSpPr>
          <p:nvPr/>
        </p:nvSpPr>
        <p:spPr bwMode="auto">
          <a:xfrm flipH="1">
            <a:off x="1066800" y="30003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0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7901" name="Line 14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 flipH="1" flipV="1">
            <a:off x="3005138" y="41068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3" name="Line 16"/>
          <p:cNvSpPr>
            <a:spLocks noChangeShapeType="1"/>
          </p:cNvSpPr>
          <p:nvPr/>
        </p:nvSpPr>
        <p:spPr bwMode="auto">
          <a:xfrm flipH="1" flipV="1">
            <a:off x="1968500" y="43227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4" name="Line 17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 flipH="1">
            <a:off x="2625725" y="50149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6" name="Line 19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7" name="Line 20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8" name="Line 21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9" name="Line 22"/>
          <p:cNvSpPr>
            <a:spLocks noChangeShapeType="1"/>
          </p:cNvSpPr>
          <p:nvPr/>
        </p:nvSpPr>
        <p:spPr bwMode="auto">
          <a:xfrm flipH="1">
            <a:off x="1066800" y="49815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10" name="Oval 23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7911" name="Freeform 24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2147483646 w 944"/>
              <a:gd name="T1" fmla="*/ 0 h 3544"/>
              <a:gd name="T2" fmla="*/ 2147483646 w 944"/>
              <a:gd name="T3" fmla="*/ 2147483646 h 3544"/>
              <a:gd name="T4" fmla="*/ 2147483646 w 944"/>
              <a:gd name="T5" fmla="*/ 2147483646 h 3544"/>
              <a:gd name="T6" fmla="*/ 2147483646 w 944"/>
              <a:gd name="T7" fmla="*/ 2147483646 h 3544"/>
              <a:gd name="T8" fmla="*/ 2147483646 w 944"/>
              <a:gd name="T9" fmla="*/ 2147483646 h 3544"/>
              <a:gd name="T10" fmla="*/ 2147483646 w 944"/>
              <a:gd name="T11" fmla="*/ 2147483646 h 3544"/>
              <a:gd name="T12" fmla="*/ 2147483646 w 944"/>
              <a:gd name="T13" fmla="*/ 2147483646 h 3544"/>
              <a:gd name="T14" fmla="*/ 2147483646 w 944"/>
              <a:gd name="T15" fmla="*/ 2147483646 h 3544"/>
              <a:gd name="T16" fmla="*/ 2147483646 w 944"/>
              <a:gd name="T17" fmla="*/ 2147483646 h 3544"/>
              <a:gd name="T18" fmla="*/ 2147483646 w 944"/>
              <a:gd name="T19" fmla="*/ 2147483646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37925" name="Line 26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926" name="Text Box 27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000" b="0">
                  <a:latin typeface="Arial" charset="0"/>
                </a:rPr>
                <a:t>synthetic PP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37921" name="Line 29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922" name="Line 30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923" name="Text Box 31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000" b="0">
                  <a:latin typeface="Arial" charset="0"/>
                </a:rPr>
                <a:t>PP1</a:t>
              </a:r>
            </a:p>
          </p:txBody>
        </p:sp>
        <p:sp>
          <p:nvSpPr>
            <p:cNvPr id="37924" name="Text Box 32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000" b="0">
                  <a:latin typeface="Arial" charset="0"/>
                </a:rPr>
                <a:t>PP2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37918" name="Oval 3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919" name="Oval 3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920" name="Oval 36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37916" name="Oval 38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917" name="Oval 39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What cannot </a:t>
            </a:r>
            <a:endParaRPr lang="zh-TW" altLang="en-US"/>
          </a:p>
        </p:txBody>
      </p:sp>
      <p:sp>
        <p:nvSpPr>
          <p:cNvPr id="3993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The scene with depth variations and the camera has movement</a:t>
            </a:r>
          </a:p>
          <a:p>
            <a:pPr>
              <a:buFontTx/>
              <a:buNone/>
            </a:pPr>
            <a:r>
              <a:rPr lang="en-US" altLang="zh-TW"/>
              <a:t> </a:t>
            </a:r>
          </a:p>
        </p:txBody>
      </p:sp>
      <p:pic>
        <p:nvPicPr>
          <p:cNvPr id="39939" name="Picture 2" descr="http://persci.mit.edu/demos/jwang/garden-layer/images/flower-ori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565400"/>
            <a:ext cx="44100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http://persci.mit.edu/demos/jwang/garden-layer/images/flower-orig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565400"/>
            <a:ext cx="44100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Planar scene (or a faraway one)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 eaLnBrk="1" hangingPunct="1"/>
            <a:r>
              <a:rPr lang="en-US" altLang="zh-TW"/>
              <a:t>PP3 is a projection plane of both centers of projection, so we are OK!</a:t>
            </a:r>
          </a:p>
          <a:p>
            <a:pPr eaLnBrk="1" hangingPunct="1"/>
            <a:r>
              <a:rPr lang="en-US" altLang="zh-TW"/>
              <a:t>This is how big aerial photographs are made</a:t>
            </a:r>
          </a:p>
        </p:txBody>
      </p:sp>
      <p:graphicFrame>
        <p:nvGraphicFramePr>
          <p:cNvPr id="4096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52513"/>
          <a:ext cx="5164138" cy="418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Photo Editor Photo" r:id="rId4" imgW="4486901" imgH="3696216" progId="MSPhotoEd.3">
                  <p:embed/>
                </p:oleObj>
              </mc:Choice>
              <mc:Fallback>
                <p:oleObj name="Photo Editor Photo" r:id="rId4" imgW="4486901" imgH="369621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52513"/>
                        <a:ext cx="5164138" cy="418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PP1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PP3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PP2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Motion models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Parametric models as the assumptions on the relation between two images.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Image stitching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647700"/>
          </a:xfrm>
        </p:spPr>
        <p:txBody>
          <a:bodyPr/>
          <a:lstStyle/>
          <a:p>
            <a:pPr eaLnBrk="1" hangingPunct="1"/>
            <a:r>
              <a:rPr lang="en-US" altLang="zh-TW"/>
              <a:t>Stitching = alignment + blending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051050" y="1989138"/>
            <a:ext cx="23050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0"/>
              <a:t>geometrical</a:t>
            </a:r>
          </a:p>
          <a:p>
            <a:pPr eaLnBrk="1" hangingPunct="1">
              <a:buFontTx/>
              <a:buNone/>
            </a:pPr>
            <a:r>
              <a:rPr lang="en-US" altLang="zh-TW" b="0"/>
              <a:t>registration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643438" y="1989138"/>
            <a:ext cx="23050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0"/>
              <a:t>photometric</a:t>
            </a:r>
          </a:p>
          <a:p>
            <a:pPr eaLnBrk="1" hangingPunct="1">
              <a:buFontTx/>
              <a:buNone/>
            </a:pPr>
            <a:r>
              <a:rPr lang="en-US" altLang="zh-TW" b="0"/>
              <a:t>registration</a:t>
            </a:r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 flipV="1">
            <a:off x="3203575" y="1557338"/>
            <a:ext cx="144463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0" name="Line 7"/>
          <p:cNvSpPr>
            <a:spLocks noChangeShapeType="1"/>
          </p:cNvSpPr>
          <p:nvPr/>
        </p:nvSpPr>
        <p:spPr bwMode="auto">
          <a:xfrm flipH="1" flipV="1">
            <a:off x="5292725" y="1628775"/>
            <a:ext cx="71438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6151" name="Picture 8" descr="IMG_0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830763"/>
            <a:ext cx="21605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IMG_0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8638"/>
            <a:ext cx="21605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1514" name="Picture 10" descr="pa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16338"/>
            <a:ext cx="518477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Freeform 12"/>
          <p:cNvSpPr>
            <a:spLocks/>
          </p:cNvSpPr>
          <p:nvPr/>
        </p:nvSpPr>
        <p:spPr bwMode="auto">
          <a:xfrm>
            <a:off x="3348038" y="3716338"/>
            <a:ext cx="2919412" cy="2376487"/>
          </a:xfrm>
          <a:custGeom>
            <a:avLst/>
            <a:gdLst>
              <a:gd name="T0" fmla="*/ 0 w 1839"/>
              <a:gd name="T1" fmla="*/ 0 h 1497"/>
              <a:gd name="T2" fmla="*/ 0 w 1839"/>
              <a:gd name="T3" fmla="*/ 2147483646 h 1497"/>
              <a:gd name="T4" fmla="*/ 2147483646 w 1839"/>
              <a:gd name="T5" fmla="*/ 2147483646 h 1497"/>
              <a:gd name="T6" fmla="*/ 2147483646 w 1839"/>
              <a:gd name="T7" fmla="*/ 2147483646 h 1497"/>
              <a:gd name="T8" fmla="*/ 0 w 1839"/>
              <a:gd name="T9" fmla="*/ 0 h 1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9"/>
              <a:gd name="T16" fmla="*/ 0 h 1497"/>
              <a:gd name="T17" fmla="*/ 1839 w 1839"/>
              <a:gd name="T18" fmla="*/ 1497 h 14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9" h="1497">
                <a:moveTo>
                  <a:pt x="0" y="0"/>
                </a:moveTo>
                <a:lnTo>
                  <a:pt x="0" y="1497"/>
                </a:lnTo>
                <a:lnTo>
                  <a:pt x="1839" y="1283"/>
                </a:lnTo>
                <a:lnTo>
                  <a:pt x="1833" y="221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5" name="Freeform 13"/>
          <p:cNvSpPr>
            <a:spLocks/>
          </p:cNvSpPr>
          <p:nvPr/>
        </p:nvSpPr>
        <p:spPr bwMode="auto">
          <a:xfrm>
            <a:off x="5508625" y="3716338"/>
            <a:ext cx="3024188" cy="2398712"/>
          </a:xfrm>
          <a:custGeom>
            <a:avLst/>
            <a:gdLst>
              <a:gd name="T0" fmla="*/ 2147483646 w 1905"/>
              <a:gd name="T1" fmla="*/ 0 h 1511"/>
              <a:gd name="T2" fmla="*/ 0 w 1905"/>
              <a:gd name="T3" fmla="*/ 2147483646 h 1511"/>
              <a:gd name="T4" fmla="*/ 0 w 1905"/>
              <a:gd name="T5" fmla="*/ 2147483646 h 1511"/>
              <a:gd name="T6" fmla="*/ 2147483646 w 1905"/>
              <a:gd name="T7" fmla="*/ 2147483646 h 1511"/>
              <a:gd name="T8" fmla="*/ 2147483646 w 1905"/>
              <a:gd name="T9" fmla="*/ 0 h 15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05"/>
              <a:gd name="T16" fmla="*/ 0 h 1511"/>
              <a:gd name="T17" fmla="*/ 1905 w 1905"/>
              <a:gd name="T18" fmla="*/ 1511 h 15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05" h="1511">
                <a:moveTo>
                  <a:pt x="1905" y="0"/>
                </a:moveTo>
                <a:lnTo>
                  <a:pt x="0" y="182"/>
                </a:lnTo>
                <a:lnTo>
                  <a:pt x="0" y="1271"/>
                </a:lnTo>
                <a:lnTo>
                  <a:pt x="1900" y="1511"/>
                </a:lnTo>
                <a:lnTo>
                  <a:pt x="1905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539750" y="3068638"/>
            <a:ext cx="2174875" cy="16271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7" name="Rectangle 15"/>
          <p:cNvSpPr>
            <a:spLocks noChangeArrowheads="1"/>
          </p:cNvSpPr>
          <p:nvPr/>
        </p:nvSpPr>
        <p:spPr bwMode="auto">
          <a:xfrm>
            <a:off x="527050" y="4827588"/>
            <a:ext cx="2174875" cy="16271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2D Motion models</a:t>
            </a: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1295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429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54006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Motion models</a:t>
            </a:r>
          </a:p>
        </p:txBody>
      </p:sp>
      <p:grpSp>
        <p:nvGrpSpPr>
          <p:cNvPr id="47107" name="Group 4"/>
          <p:cNvGrpSpPr>
            <a:grpSpLocks/>
          </p:cNvGrpSpPr>
          <p:nvPr/>
        </p:nvGrpSpPr>
        <p:grpSpPr bwMode="auto">
          <a:xfrm>
            <a:off x="684213" y="3573463"/>
            <a:ext cx="1862137" cy="2303462"/>
            <a:chOff x="2160" y="2880"/>
            <a:chExt cx="960" cy="1056"/>
          </a:xfrm>
        </p:grpSpPr>
        <p:pic>
          <p:nvPicPr>
            <p:cNvPr id="47137" name="Picture 5" descr="TRANSL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880"/>
              <a:ext cx="9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8" name="Rectangle 6"/>
            <p:cNvSpPr>
              <a:spLocks noChangeArrowheads="1"/>
            </p:cNvSpPr>
            <p:nvPr/>
          </p:nvSpPr>
          <p:spPr bwMode="auto">
            <a:xfrm>
              <a:off x="2160" y="2880"/>
              <a:ext cx="672" cy="88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7139" name="Rectangle 7"/>
            <p:cNvSpPr>
              <a:spLocks noChangeArrowheads="1"/>
            </p:cNvSpPr>
            <p:nvPr/>
          </p:nvSpPr>
          <p:spPr bwMode="auto">
            <a:xfrm>
              <a:off x="2413" y="3056"/>
              <a:ext cx="707" cy="880"/>
            </a:xfrm>
            <a:prstGeom prst="rect">
              <a:avLst/>
            </a:prstGeom>
            <a:noFill/>
            <a:ln w="28575">
              <a:solidFill>
                <a:srgbClr val="60C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658813" y="3068638"/>
            <a:ext cx="182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Translation</a:t>
            </a:r>
          </a:p>
        </p:txBody>
      </p:sp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684213" y="592455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2 unknowns</a:t>
            </a:r>
          </a:p>
        </p:txBody>
      </p:sp>
      <p:grpSp>
        <p:nvGrpSpPr>
          <p:cNvPr id="47110" name="Group 10"/>
          <p:cNvGrpSpPr>
            <a:grpSpLocks/>
          </p:cNvGrpSpPr>
          <p:nvPr/>
        </p:nvGrpSpPr>
        <p:grpSpPr bwMode="auto">
          <a:xfrm>
            <a:off x="2771775" y="3573463"/>
            <a:ext cx="1954213" cy="2303462"/>
            <a:chOff x="816" y="2928"/>
            <a:chExt cx="864" cy="912"/>
          </a:xfrm>
        </p:grpSpPr>
        <p:pic>
          <p:nvPicPr>
            <p:cNvPr id="47131" name="Picture 11" descr="AFF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928"/>
              <a:ext cx="864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32" name="Rectangle 12"/>
            <p:cNvSpPr>
              <a:spLocks noChangeArrowheads="1"/>
            </p:cNvSpPr>
            <p:nvPr/>
          </p:nvSpPr>
          <p:spPr bwMode="auto">
            <a:xfrm>
              <a:off x="816" y="2928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7133" name="Line 13"/>
            <p:cNvSpPr>
              <a:spLocks noChangeShapeType="1"/>
            </p:cNvSpPr>
            <p:nvPr/>
          </p:nvSpPr>
          <p:spPr bwMode="auto">
            <a:xfrm>
              <a:off x="1056" y="2928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34" name="Line 14"/>
            <p:cNvSpPr>
              <a:spLocks noChangeShapeType="1"/>
            </p:cNvSpPr>
            <p:nvPr/>
          </p:nvSpPr>
          <p:spPr bwMode="auto">
            <a:xfrm>
              <a:off x="1632" y="3024"/>
              <a:ext cx="0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35" name="Line 15"/>
            <p:cNvSpPr>
              <a:spLocks noChangeShapeType="1"/>
            </p:cNvSpPr>
            <p:nvPr/>
          </p:nvSpPr>
          <p:spPr bwMode="auto">
            <a:xfrm>
              <a:off x="1056" y="2928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36" name="Line 16"/>
            <p:cNvSpPr>
              <a:spLocks noChangeShapeType="1"/>
            </p:cNvSpPr>
            <p:nvPr/>
          </p:nvSpPr>
          <p:spPr bwMode="auto">
            <a:xfrm>
              <a:off x="1056" y="3744"/>
              <a:ext cx="576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7111" name="Text Box 17"/>
          <p:cNvSpPr txBox="1">
            <a:spLocks noChangeArrowheads="1"/>
          </p:cNvSpPr>
          <p:nvPr/>
        </p:nvSpPr>
        <p:spPr bwMode="auto">
          <a:xfrm>
            <a:off x="3236913" y="3043238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Affine</a:t>
            </a:r>
          </a:p>
        </p:txBody>
      </p:sp>
      <p:sp>
        <p:nvSpPr>
          <p:cNvPr id="47112" name="Text Box 18"/>
          <p:cNvSpPr txBox="1">
            <a:spLocks noChangeArrowheads="1"/>
          </p:cNvSpPr>
          <p:nvPr/>
        </p:nvSpPr>
        <p:spPr bwMode="auto">
          <a:xfrm>
            <a:off x="2773363" y="594995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6 unknowns</a:t>
            </a:r>
          </a:p>
        </p:txBody>
      </p:sp>
      <p:grpSp>
        <p:nvGrpSpPr>
          <p:cNvPr id="47113" name="Group 19"/>
          <p:cNvGrpSpPr>
            <a:grpSpLocks/>
          </p:cNvGrpSpPr>
          <p:nvPr/>
        </p:nvGrpSpPr>
        <p:grpSpPr bwMode="auto">
          <a:xfrm>
            <a:off x="4932363" y="3573463"/>
            <a:ext cx="1860550" cy="2303462"/>
            <a:chOff x="3696" y="2976"/>
            <a:chExt cx="864" cy="912"/>
          </a:xfrm>
        </p:grpSpPr>
        <p:pic>
          <p:nvPicPr>
            <p:cNvPr id="47125" name="Picture 20" descr="PERSPECTIV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6" name="Rectangle 21"/>
            <p:cNvSpPr>
              <a:spLocks noChangeArrowheads="1"/>
            </p:cNvSpPr>
            <p:nvPr/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7127" name="Line 22"/>
            <p:cNvSpPr>
              <a:spLocks noChangeShapeType="1"/>
            </p:cNvSpPr>
            <p:nvPr/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8" name="Line 23"/>
            <p:cNvSpPr>
              <a:spLocks noChangeShapeType="1"/>
            </p:cNvSpPr>
            <p:nvPr/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9" name="Line 24"/>
            <p:cNvSpPr>
              <a:spLocks noChangeShapeType="1"/>
            </p:cNvSpPr>
            <p:nvPr/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30" name="Line 25"/>
            <p:cNvSpPr>
              <a:spLocks noChangeShapeType="1"/>
            </p:cNvSpPr>
            <p:nvPr/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7114" name="Text Box 26"/>
          <p:cNvSpPr txBox="1">
            <a:spLocks noChangeArrowheads="1"/>
          </p:cNvSpPr>
          <p:nvPr/>
        </p:nvSpPr>
        <p:spPr bwMode="auto">
          <a:xfrm>
            <a:off x="4945063" y="2997200"/>
            <a:ext cx="1897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Perspective</a:t>
            </a:r>
          </a:p>
        </p:txBody>
      </p:sp>
      <p:sp>
        <p:nvSpPr>
          <p:cNvPr id="47115" name="Text Box 27"/>
          <p:cNvSpPr txBox="1">
            <a:spLocks noChangeArrowheads="1"/>
          </p:cNvSpPr>
          <p:nvPr/>
        </p:nvSpPr>
        <p:spPr bwMode="auto">
          <a:xfrm>
            <a:off x="4860925" y="594995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8 unknowns</a:t>
            </a:r>
          </a:p>
        </p:txBody>
      </p:sp>
      <p:grpSp>
        <p:nvGrpSpPr>
          <p:cNvPr id="47116" name="Group 28"/>
          <p:cNvGrpSpPr>
            <a:grpSpLocks/>
          </p:cNvGrpSpPr>
          <p:nvPr/>
        </p:nvGrpSpPr>
        <p:grpSpPr bwMode="auto">
          <a:xfrm>
            <a:off x="6948488" y="3573463"/>
            <a:ext cx="1860550" cy="2303462"/>
            <a:chOff x="4944" y="2976"/>
            <a:chExt cx="912" cy="816"/>
          </a:xfrm>
        </p:grpSpPr>
        <p:pic>
          <p:nvPicPr>
            <p:cNvPr id="47119" name="Picture 29" descr="ro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2976"/>
              <a:ext cx="91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0" name="Rectangle 30"/>
            <p:cNvSpPr>
              <a:spLocks noChangeArrowheads="1"/>
            </p:cNvSpPr>
            <p:nvPr/>
          </p:nvSpPr>
          <p:spPr bwMode="auto">
            <a:xfrm>
              <a:off x="4944" y="3024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7121" name="Line 31"/>
            <p:cNvSpPr>
              <a:spLocks noChangeShapeType="1"/>
            </p:cNvSpPr>
            <p:nvPr/>
          </p:nvSpPr>
          <p:spPr bwMode="auto">
            <a:xfrm>
              <a:off x="5184" y="3072"/>
              <a:ext cx="48" cy="67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2" name="Line 32"/>
            <p:cNvSpPr>
              <a:spLocks noChangeShapeType="1"/>
            </p:cNvSpPr>
            <p:nvPr/>
          </p:nvSpPr>
          <p:spPr bwMode="auto">
            <a:xfrm>
              <a:off x="5808" y="2976"/>
              <a:ext cx="48" cy="81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3" name="Line 33"/>
            <p:cNvSpPr>
              <a:spLocks noChangeShapeType="1"/>
            </p:cNvSpPr>
            <p:nvPr/>
          </p:nvSpPr>
          <p:spPr bwMode="auto">
            <a:xfrm flipV="1">
              <a:off x="5184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124" name="Line 34"/>
            <p:cNvSpPr>
              <a:spLocks noChangeShapeType="1"/>
            </p:cNvSpPr>
            <p:nvPr/>
          </p:nvSpPr>
          <p:spPr bwMode="auto">
            <a:xfrm>
              <a:off x="5232" y="3744"/>
              <a:ext cx="624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7117" name="Text Box 35"/>
          <p:cNvSpPr txBox="1">
            <a:spLocks noChangeArrowheads="1"/>
          </p:cNvSpPr>
          <p:nvPr/>
        </p:nvSpPr>
        <p:spPr bwMode="auto">
          <a:xfrm>
            <a:off x="6948488" y="2997200"/>
            <a:ext cx="179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3D</a:t>
            </a:r>
            <a:r>
              <a:rPr kumimoji="0" lang="en-US" altLang="zh-TW" sz="2400">
                <a:solidFill>
                  <a:srgbClr val="00FF00"/>
                </a:solidFill>
                <a:latin typeface="Arial" charset="0"/>
              </a:rPr>
              <a:t> </a:t>
            </a:r>
            <a:r>
              <a:rPr kumimoji="0" lang="en-US" altLang="zh-TW" sz="2400">
                <a:latin typeface="Arial" charset="0"/>
              </a:rPr>
              <a:t>rotation</a:t>
            </a:r>
          </a:p>
        </p:txBody>
      </p:sp>
      <p:sp>
        <p:nvSpPr>
          <p:cNvPr id="47118" name="Text Box 36"/>
          <p:cNvSpPr txBox="1">
            <a:spLocks noChangeArrowheads="1"/>
          </p:cNvSpPr>
          <p:nvPr/>
        </p:nvSpPr>
        <p:spPr bwMode="auto">
          <a:xfrm>
            <a:off x="6877050" y="594995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3 unknowns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 case study: cylindrical panorama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What if you want a 360</a:t>
            </a:r>
            <a:r>
              <a:rPr lang="en-US" altLang="zh-TW">
                <a:sym typeface="Symbol" charset="2"/>
              </a:rPr>
              <a:t></a:t>
            </a:r>
            <a:r>
              <a:rPr lang="en-US" altLang="zh-TW"/>
              <a:t> field of view?</a:t>
            </a:r>
          </a:p>
        </p:txBody>
      </p:sp>
      <p:grpSp>
        <p:nvGrpSpPr>
          <p:cNvPr id="49155" name="Group 4"/>
          <p:cNvGrpSpPr>
            <a:grpSpLocks/>
          </p:cNvGrpSpPr>
          <p:nvPr/>
        </p:nvGrpSpPr>
        <p:grpSpPr bwMode="auto">
          <a:xfrm rot="1842902">
            <a:off x="3851275" y="3038475"/>
            <a:ext cx="412750" cy="647700"/>
            <a:chOff x="3979" y="3269"/>
            <a:chExt cx="260" cy="408"/>
          </a:xfrm>
        </p:grpSpPr>
        <p:sp>
          <p:nvSpPr>
            <p:cNvPr id="49166" name="Freeform 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4 w 202"/>
                <a:gd name="T25" fmla="*/ 4 h 306"/>
                <a:gd name="T26" fmla="*/ 5 w 202"/>
                <a:gd name="T27" fmla="*/ 3 h 306"/>
                <a:gd name="T28" fmla="*/ 5 w 202"/>
                <a:gd name="T29" fmla="*/ 0 h 306"/>
                <a:gd name="T30" fmla="*/ 6 w 202"/>
                <a:gd name="T31" fmla="*/ 0 h 306"/>
                <a:gd name="T32" fmla="*/ 7 w 202"/>
                <a:gd name="T33" fmla="*/ 1 h 306"/>
                <a:gd name="T34" fmla="*/ 7 w 202"/>
                <a:gd name="T35" fmla="*/ 1 h 306"/>
                <a:gd name="T36" fmla="*/ 8 w 202"/>
                <a:gd name="T37" fmla="*/ 3 h 306"/>
                <a:gd name="T38" fmla="*/ 8 w 202"/>
                <a:gd name="T39" fmla="*/ 4 h 306"/>
                <a:gd name="T40" fmla="*/ 9 w 202"/>
                <a:gd name="T41" fmla="*/ 7 h 306"/>
                <a:gd name="T42" fmla="*/ 9 w 202"/>
                <a:gd name="T43" fmla="*/ 7 h 306"/>
                <a:gd name="T44" fmla="*/ 10 w 202"/>
                <a:gd name="T45" fmla="*/ 10 h 306"/>
                <a:gd name="T46" fmla="*/ 10 w 202"/>
                <a:gd name="T47" fmla="*/ 12 h 306"/>
                <a:gd name="T48" fmla="*/ 11 w 202"/>
                <a:gd name="T49" fmla="*/ 11 h 306"/>
                <a:gd name="T50" fmla="*/ 11 w 202"/>
                <a:gd name="T51" fmla="*/ 16 h 306"/>
                <a:gd name="T52" fmla="*/ 11 w 202"/>
                <a:gd name="T53" fmla="*/ 17 h 306"/>
                <a:gd name="T54" fmla="*/ 12 w 202"/>
                <a:gd name="T55" fmla="*/ 19 h 306"/>
                <a:gd name="T56" fmla="*/ 12 w 202"/>
                <a:gd name="T57" fmla="*/ 21 h 306"/>
                <a:gd name="T58" fmla="*/ 12 w 202"/>
                <a:gd name="T59" fmla="*/ 24 h 306"/>
                <a:gd name="T60" fmla="*/ 12 w 202"/>
                <a:gd name="T61" fmla="*/ 27 h 306"/>
                <a:gd name="T62" fmla="*/ 13 w 202"/>
                <a:gd name="T63" fmla="*/ 31 h 306"/>
                <a:gd name="T64" fmla="*/ 13 w 202"/>
                <a:gd name="T65" fmla="*/ 35 h 306"/>
                <a:gd name="T66" fmla="*/ 14 w 202"/>
                <a:gd name="T67" fmla="*/ 36 h 306"/>
                <a:gd name="T68" fmla="*/ 14 w 202"/>
                <a:gd name="T69" fmla="*/ 41 h 306"/>
                <a:gd name="T70" fmla="*/ 14 w 202"/>
                <a:gd name="T71" fmla="*/ 44 h 306"/>
                <a:gd name="T72" fmla="*/ 14 w 202"/>
                <a:gd name="T73" fmla="*/ 46 h 306"/>
                <a:gd name="T74" fmla="*/ 15 w 202"/>
                <a:gd name="T75" fmla="*/ 50 h 306"/>
                <a:gd name="T76" fmla="*/ 16 w 202"/>
                <a:gd name="T77" fmla="*/ 53 h 306"/>
                <a:gd name="T78" fmla="*/ 16 w 202"/>
                <a:gd name="T79" fmla="*/ 55 h 306"/>
                <a:gd name="T80" fmla="*/ 16 w 202"/>
                <a:gd name="T81" fmla="*/ 59 h 306"/>
                <a:gd name="T82" fmla="*/ 16 w 202"/>
                <a:gd name="T83" fmla="*/ 62 h 306"/>
                <a:gd name="T84" fmla="*/ 16 w 202"/>
                <a:gd name="T85" fmla="*/ 67 h 306"/>
                <a:gd name="T86" fmla="*/ 16 w 202"/>
                <a:gd name="T87" fmla="*/ 73 h 306"/>
                <a:gd name="T88" fmla="*/ 17 w 202"/>
                <a:gd name="T89" fmla="*/ 76 h 306"/>
                <a:gd name="T90" fmla="*/ 18 w 202"/>
                <a:gd name="T91" fmla="*/ 80 h 306"/>
                <a:gd name="T92" fmla="*/ 18 w 202"/>
                <a:gd name="T93" fmla="*/ 84 h 306"/>
                <a:gd name="T94" fmla="*/ 18 w 202"/>
                <a:gd name="T95" fmla="*/ 90 h 306"/>
                <a:gd name="T96" fmla="*/ 18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167" name="Arc 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168" name="Line 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169" name="Oval 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9170" name="Line 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9156" name="Line 10"/>
          <p:cNvSpPr>
            <a:spLocks noChangeShapeType="1"/>
          </p:cNvSpPr>
          <p:nvPr/>
        </p:nvSpPr>
        <p:spPr bwMode="auto">
          <a:xfrm>
            <a:off x="3200400" y="2809875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7" name="Line 11"/>
          <p:cNvSpPr>
            <a:spLocks noChangeShapeType="1"/>
          </p:cNvSpPr>
          <p:nvPr/>
        </p:nvSpPr>
        <p:spPr bwMode="auto">
          <a:xfrm>
            <a:off x="3962400" y="2581275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8" name="Line 12"/>
          <p:cNvSpPr>
            <a:spLocks noChangeShapeType="1"/>
          </p:cNvSpPr>
          <p:nvPr/>
        </p:nvSpPr>
        <p:spPr bwMode="auto">
          <a:xfrm flipH="1">
            <a:off x="4038600" y="3267075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9" name="Line 13"/>
          <p:cNvSpPr>
            <a:spLocks noChangeShapeType="1"/>
          </p:cNvSpPr>
          <p:nvPr/>
        </p:nvSpPr>
        <p:spPr bwMode="auto">
          <a:xfrm flipH="1" flipV="1">
            <a:off x="3048000" y="4105275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0" name="Line 14"/>
          <p:cNvSpPr>
            <a:spLocks noChangeShapeType="1"/>
          </p:cNvSpPr>
          <p:nvPr/>
        </p:nvSpPr>
        <p:spPr bwMode="auto">
          <a:xfrm flipH="1" flipV="1">
            <a:off x="2895600" y="3343275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1" name="Line 15"/>
          <p:cNvSpPr>
            <a:spLocks noChangeShapeType="1"/>
          </p:cNvSpPr>
          <p:nvPr/>
        </p:nvSpPr>
        <p:spPr bwMode="auto">
          <a:xfrm flipH="1">
            <a:off x="2819400" y="2505075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90800" y="2276475"/>
            <a:ext cx="5670550" cy="2693988"/>
            <a:chOff x="1632" y="960"/>
            <a:chExt cx="3572" cy="1697"/>
          </a:xfrm>
        </p:grpSpPr>
        <p:sp>
          <p:nvSpPr>
            <p:cNvPr id="49163" name="Oval 17"/>
            <p:cNvSpPr>
              <a:spLocks noChangeArrowheads="1"/>
            </p:cNvSpPr>
            <p:nvPr/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9164" name="Text Box 18"/>
            <p:cNvSpPr txBox="1">
              <a:spLocks noChangeArrowheads="1"/>
            </p:cNvSpPr>
            <p:nvPr/>
          </p:nvSpPr>
          <p:spPr bwMode="auto">
            <a:xfrm>
              <a:off x="3247" y="2407"/>
              <a:ext cx="19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000" b="0">
                  <a:latin typeface="Arial" charset="0"/>
                </a:rPr>
                <a:t>mosaic projection cylinder</a:t>
              </a:r>
            </a:p>
          </p:txBody>
        </p:sp>
        <p:sp>
          <p:nvSpPr>
            <p:cNvPr id="49165" name="Line 19"/>
            <p:cNvSpPr>
              <a:spLocks noChangeShapeType="1"/>
            </p:cNvSpPr>
            <p:nvPr/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panoramas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16413"/>
            <a:ext cx="8229600" cy="1824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/>
              <a:t>Steps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Reproject each image onto a cylinder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Blend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Output the resulting mosaic</a:t>
            </a:r>
          </a:p>
        </p:txBody>
      </p:sp>
      <p:pic>
        <p:nvPicPr>
          <p:cNvPr id="51203" name="Picture 4" descr="sigmov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657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applet</a:t>
            </a:r>
            <a:endParaRPr lang="zh-TW" altLang="en-US"/>
          </a:p>
        </p:txBody>
      </p:sp>
      <p:sp>
        <p:nvSpPr>
          <p:cNvPr id="5325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hlinkClick r:id="rId2"/>
              </a:rPr>
              <a:t>http://graphics.stanford.edu/courses/cs178/applets/projection.html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panorama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91513" cy="5472112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Take pictures on a tripod (or handheld)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Warp to cylindrical coordinate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Compute pairwise alignments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Fix up the end-to-end alignment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Blending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Crop the result and import into a viewer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844550" y="4508500"/>
            <a:ext cx="541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solidFill>
                  <a:srgbClr val="FF0000"/>
                </a:solidFill>
              </a:rPr>
              <a:t>It is required to do radial distortion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solidFill>
                  <a:srgbClr val="FF0000"/>
                </a:solidFill>
              </a:rPr>
              <a:t>correction for better stitching results!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Taking pictures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2138" y="5805488"/>
            <a:ext cx="5051425" cy="7191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Kaidan panoramic tripod head </a:t>
            </a:r>
          </a:p>
        </p:txBody>
      </p:sp>
      <p:pic>
        <p:nvPicPr>
          <p:cNvPr id="56323" name="Picture 5" descr="KiWi+ VR Pan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26193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052513"/>
            <a:ext cx="21050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052513"/>
            <a:ext cx="21050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21050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21066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Translation model</a:t>
            </a:r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1969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Where should the synthetic camera be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The projection plane of some camera</a:t>
            </a:r>
          </a:p>
          <a:p>
            <a:pPr eaLnBrk="1" hangingPunct="1"/>
            <a:r>
              <a:rPr lang="en-US" altLang="zh-TW"/>
              <a:t>Onto a cylinder</a:t>
            </a:r>
          </a:p>
        </p:txBody>
      </p:sp>
      <p:sp>
        <p:nvSpPr>
          <p:cNvPr id="60419" name="Line 4"/>
          <p:cNvSpPr>
            <a:spLocks noChangeShapeType="1"/>
          </p:cNvSpPr>
          <p:nvPr/>
        </p:nvSpPr>
        <p:spPr bwMode="auto">
          <a:xfrm flipV="1">
            <a:off x="3816350" y="2222500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 flipH="1" flipV="1">
            <a:off x="3089275" y="2324100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1" name="Line 6"/>
          <p:cNvSpPr>
            <a:spLocks noChangeShapeType="1"/>
          </p:cNvSpPr>
          <p:nvPr/>
        </p:nvSpPr>
        <p:spPr bwMode="auto">
          <a:xfrm flipH="1" flipV="1">
            <a:off x="2052638" y="2540000"/>
            <a:ext cx="1304925" cy="487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2" name="Line 7"/>
          <p:cNvSpPr>
            <a:spLocks noChangeShapeType="1"/>
          </p:cNvSpPr>
          <p:nvPr/>
        </p:nvSpPr>
        <p:spPr bwMode="auto">
          <a:xfrm>
            <a:off x="3616325" y="3146425"/>
            <a:ext cx="3430588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 flipH="1">
            <a:off x="2709863" y="3232150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4" name="Line 9"/>
          <p:cNvSpPr>
            <a:spLocks noChangeShapeType="1"/>
          </p:cNvSpPr>
          <p:nvPr/>
        </p:nvSpPr>
        <p:spPr bwMode="auto">
          <a:xfrm>
            <a:off x="3822700" y="3240088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5" name="Line 10"/>
          <p:cNvSpPr>
            <a:spLocks noChangeShapeType="1"/>
          </p:cNvSpPr>
          <p:nvPr/>
        </p:nvSpPr>
        <p:spPr bwMode="auto">
          <a:xfrm flipV="1">
            <a:off x="3630613" y="1722438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6" name="Line 11"/>
          <p:cNvSpPr>
            <a:spLocks noChangeShapeType="1"/>
          </p:cNvSpPr>
          <p:nvPr/>
        </p:nvSpPr>
        <p:spPr bwMode="auto">
          <a:xfrm flipV="1">
            <a:off x="3886200" y="2873375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7" name="Line 12"/>
          <p:cNvSpPr>
            <a:spLocks noChangeShapeType="1"/>
          </p:cNvSpPr>
          <p:nvPr/>
        </p:nvSpPr>
        <p:spPr bwMode="auto">
          <a:xfrm>
            <a:off x="3608388" y="3228975"/>
            <a:ext cx="2030412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8" name="Line 13"/>
          <p:cNvSpPr>
            <a:spLocks noChangeShapeType="1"/>
          </p:cNvSpPr>
          <p:nvPr/>
        </p:nvSpPr>
        <p:spPr bwMode="auto">
          <a:xfrm flipH="1">
            <a:off x="1150938" y="3198813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0429" name="Oval 14"/>
          <p:cNvSpPr>
            <a:spLocks noChangeArrowheads="1"/>
          </p:cNvSpPr>
          <p:nvPr/>
        </p:nvSpPr>
        <p:spPr bwMode="auto">
          <a:xfrm>
            <a:off x="3409950" y="2986088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562350" y="1341438"/>
            <a:ext cx="1314450" cy="2133600"/>
            <a:chOff x="2244" y="1056"/>
            <a:chExt cx="828" cy="1344"/>
          </a:xfrm>
        </p:grpSpPr>
        <p:sp>
          <p:nvSpPr>
            <p:cNvPr id="60442" name="Line 16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443" name="Line 17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444" name="Text Box 18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real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camera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800600" y="1417638"/>
            <a:ext cx="1905000" cy="3810000"/>
            <a:chOff x="3024" y="1104"/>
            <a:chExt cx="1200" cy="2400"/>
          </a:xfrm>
        </p:grpSpPr>
        <p:sp>
          <p:nvSpPr>
            <p:cNvPr id="60439" name="Line 20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440" name="Line 21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441" name="Text Box 2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synthetic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camera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365625" y="2506663"/>
            <a:ext cx="1131888" cy="925512"/>
            <a:chOff x="2750" y="1790"/>
            <a:chExt cx="713" cy="583"/>
          </a:xfrm>
        </p:grpSpPr>
        <p:sp>
          <p:nvSpPr>
            <p:cNvPr id="60433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0434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0435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0436" name="Oval 27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0437" name="Oval 28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0438" name="Oval 29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813593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zh-TW" sz="1200" b="0">
                <a:latin typeface="Arial" charset="0"/>
              </a:rPr>
              <a:t>Adopted from http://www.cambridgeincolour.com/tutorials/image-projections.htm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Applications of image stitching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Video stabilization</a:t>
            </a:r>
          </a:p>
          <a:p>
            <a:pPr eaLnBrk="1" hangingPunct="1"/>
            <a:r>
              <a:rPr lang="en-US" altLang="zh-TW"/>
              <a:t>Video summarization</a:t>
            </a:r>
          </a:p>
          <a:p>
            <a:pPr eaLnBrk="1" hangingPunct="1"/>
            <a:r>
              <a:rPr lang="en-US" altLang="zh-TW"/>
              <a:t>Video compression</a:t>
            </a:r>
          </a:p>
          <a:p>
            <a:pPr eaLnBrk="1" hangingPunct="1"/>
            <a:r>
              <a:rPr lang="en-US" altLang="zh-TW"/>
              <a:t>Video matting</a:t>
            </a:r>
          </a:p>
          <a:p>
            <a:pPr eaLnBrk="1" hangingPunct="1"/>
            <a:r>
              <a:rPr lang="en-US" altLang="zh-TW"/>
              <a:t>Panorama creation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016000"/>
            <a:ext cx="568801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213100"/>
            <a:ext cx="72009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1359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3570288" y="6583363"/>
            <a:ext cx="55737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zh-TW" sz="1200" b="0">
                <a:latin typeface="Arial" charset="0"/>
              </a:rPr>
              <a:t>Adopted from http://www.cambridgeincolour.com/tutorials/image-projections.htm</a:t>
            </a: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813593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grpSp>
        <p:nvGrpSpPr>
          <p:cNvPr id="67586" name="Group 63"/>
          <p:cNvGrpSpPr>
            <a:grpSpLocks/>
          </p:cNvGrpSpPr>
          <p:nvPr/>
        </p:nvGrpSpPr>
        <p:grpSpPr bwMode="auto">
          <a:xfrm>
            <a:off x="1258888" y="1341438"/>
            <a:ext cx="2667000" cy="1176337"/>
            <a:chOff x="3515" y="981"/>
            <a:chExt cx="1680" cy="741"/>
          </a:xfrm>
        </p:grpSpPr>
        <p:sp>
          <p:nvSpPr>
            <p:cNvPr id="67605" name="Rectangle 25"/>
            <p:cNvSpPr>
              <a:spLocks noChangeArrowheads="1"/>
            </p:cNvSpPr>
            <p:nvPr/>
          </p:nvSpPr>
          <p:spPr bwMode="auto">
            <a:xfrm>
              <a:off x="3515" y="981"/>
              <a:ext cx="168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606" name="Line 26"/>
            <p:cNvSpPr>
              <a:spLocks noChangeShapeType="1"/>
            </p:cNvSpPr>
            <p:nvPr/>
          </p:nvSpPr>
          <p:spPr bwMode="auto">
            <a:xfrm flipV="1">
              <a:off x="4283" y="1031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7607" name="Picture 27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031"/>
              <a:ext cx="1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8" name="Line 28"/>
            <p:cNvSpPr>
              <a:spLocks noChangeShapeType="1"/>
            </p:cNvSpPr>
            <p:nvPr/>
          </p:nvSpPr>
          <p:spPr bwMode="auto">
            <a:xfrm>
              <a:off x="4283" y="127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7609" name="Picture 29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" y="1223"/>
              <a:ext cx="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10" name="Text Box 30"/>
            <p:cNvSpPr txBox="1">
              <a:spLocks noChangeArrowheads="1"/>
            </p:cNvSpPr>
            <p:nvPr/>
          </p:nvSpPr>
          <p:spPr bwMode="auto">
            <a:xfrm>
              <a:off x="3659" y="1491"/>
              <a:ext cx="13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unwrapped cylinder</a:t>
              </a:r>
            </a:p>
          </p:txBody>
        </p:sp>
      </p:grpSp>
      <p:sp>
        <p:nvSpPr>
          <p:cNvPr id="67587" name="Oval 47"/>
          <p:cNvSpPr>
            <a:spLocks noChangeArrowheads="1"/>
          </p:cNvSpPr>
          <p:nvPr/>
        </p:nvSpPr>
        <p:spPr bwMode="auto">
          <a:xfrm>
            <a:off x="1187450" y="4508500"/>
            <a:ext cx="1655763" cy="16557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7588" name="Line 48"/>
          <p:cNvSpPr>
            <a:spLocks noChangeShapeType="1"/>
          </p:cNvSpPr>
          <p:nvPr/>
        </p:nvSpPr>
        <p:spPr bwMode="auto">
          <a:xfrm>
            <a:off x="3635375" y="4221163"/>
            <a:ext cx="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7589" name="Line 49"/>
          <p:cNvSpPr>
            <a:spLocks noChangeShapeType="1"/>
          </p:cNvSpPr>
          <p:nvPr/>
        </p:nvSpPr>
        <p:spPr bwMode="auto">
          <a:xfrm>
            <a:off x="2051050" y="5373688"/>
            <a:ext cx="24495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7590" name="Line 50"/>
          <p:cNvSpPr>
            <a:spLocks noChangeShapeType="1"/>
          </p:cNvSpPr>
          <p:nvPr/>
        </p:nvSpPr>
        <p:spPr bwMode="auto">
          <a:xfrm flipV="1">
            <a:off x="2051050" y="4365625"/>
            <a:ext cx="2233613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67591" name="Group 62"/>
          <p:cNvGrpSpPr>
            <a:grpSpLocks/>
          </p:cNvGrpSpPr>
          <p:nvPr/>
        </p:nvGrpSpPr>
        <p:grpSpPr bwMode="auto">
          <a:xfrm>
            <a:off x="5364163" y="1268413"/>
            <a:ext cx="1584325" cy="1296987"/>
            <a:chOff x="1338" y="799"/>
            <a:chExt cx="998" cy="817"/>
          </a:xfrm>
        </p:grpSpPr>
        <p:sp>
          <p:nvSpPr>
            <p:cNvPr id="67600" name="Rectangle 46"/>
            <p:cNvSpPr>
              <a:spLocks noChangeArrowheads="1"/>
            </p:cNvSpPr>
            <p:nvPr/>
          </p:nvSpPr>
          <p:spPr bwMode="auto">
            <a:xfrm>
              <a:off x="1338" y="845"/>
              <a:ext cx="998" cy="77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7601" name="Line 53"/>
            <p:cNvSpPr>
              <a:spLocks noChangeShapeType="1"/>
            </p:cNvSpPr>
            <p:nvPr/>
          </p:nvSpPr>
          <p:spPr bwMode="auto">
            <a:xfrm flipV="1">
              <a:off x="1791" y="1013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02" name="Line 55"/>
            <p:cNvSpPr>
              <a:spLocks noChangeShapeType="1"/>
            </p:cNvSpPr>
            <p:nvPr/>
          </p:nvSpPr>
          <p:spPr bwMode="auto">
            <a:xfrm>
              <a:off x="1791" y="1253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03" name="Text Box 57"/>
            <p:cNvSpPr txBox="1">
              <a:spLocks noChangeArrowheads="1"/>
            </p:cNvSpPr>
            <p:nvPr/>
          </p:nvSpPr>
          <p:spPr bwMode="auto">
            <a:xfrm>
              <a:off x="2018" y="1071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x</a:t>
              </a:r>
              <a:endParaRPr kumimoji="0" lang="en-US" altLang="zh-TW" sz="3200" b="0">
                <a:latin typeface="Times New Roman" charset="0"/>
              </a:endParaRPr>
            </a:p>
          </p:txBody>
        </p:sp>
        <p:sp>
          <p:nvSpPr>
            <p:cNvPr id="67604" name="Text Box 58"/>
            <p:cNvSpPr txBox="1">
              <a:spLocks noChangeArrowheads="1"/>
            </p:cNvSpPr>
            <p:nvPr/>
          </p:nvSpPr>
          <p:spPr bwMode="auto">
            <a:xfrm>
              <a:off x="1519" y="799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y</a:t>
              </a:r>
              <a:endParaRPr kumimoji="0" lang="en-US" altLang="zh-TW" sz="3200" b="0">
                <a:latin typeface="Times New Roman" charset="0"/>
              </a:endParaRPr>
            </a:p>
          </p:txBody>
        </p:sp>
      </p:grpSp>
      <p:pic>
        <p:nvPicPr>
          <p:cNvPr id="67592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53292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Line 61"/>
          <p:cNvSpPr>
            <a:spLocks noChangeShapeType="1"/>
          </p:cNvSpPr>
          <p:nvPr/>
        </p:nvSpPr>
        <p:spPr bwMode="auto">
          <a:xfrm flipH="1">
            <a:off x="3635375" y="3500438"/>
            <a:ext cx="1584325" cy="11525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67594" name="Picture 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860800"/>
            <a:ext cx="10080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5" name="Line 65"/>
          <p:cNvSpPr>
            <a:spLocks noChangeShapeType="1"/>
          </p:cNvSpPr>
          <p:nvPr/>
        </p:nvSpPr>
        <p:spPr bwMode="auto">
          <a:xfrm>
            <a:off x="2771775" y="4365625"/>
            <a:ext cx="0" cy="6477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7596" name="Text Box 69"/>
          <p:cNvSpPr txBox="1">
            <a:spLocks noChangeArrowheads="1"/>
          </p:cNvSpPr>
          <p:nvPr/>
        </p:nvSpPr>
        <p:spPr bwMode="auto">
          <a:xfrm>
            <a:off x="3132138" y="5373688"/>
            <a:ext cx="2968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f</a:t>
            </a:r>
          </a:p>
        </p:txBody>
      </p:sp>
      <p:sp>
        <p:nvSpPr>
          <p:cNvPr id="67597" name="Text Box 70"/>
          <p:cNvSpPr txBox="1">
            <a:spLocks noChangeArrowheads="1"/>
          </p:cNvSpPr>
          <p:nvPr/>
        </p:nvSpPr>
        <p:spPr bwMode="auto">
          <a:xfrm>
            <a:off x="3635375" y="4652963"/>
            <a:ext cx="365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x</a:t>
            </a:r>
          </a:p>
        </p:txBody>
      </p:sp>
      <p:sp>
        <p:nvSpPr>
          <p:cNvPr id="67598" name="Text Box 71"/>
          <p:cNvSpPr txBox="1">
            <a:spLocks noChangeArrowheads="1"/>
          </p:cNvSpPr>
          <p:nvPr/>
        </p:nvSpPr>
        <p:spPr bwMode="auto">
          <a:xfrm>
            <a:off x="2427288" y="49879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θ</a:t>
            </a:r>
          </a:p>
        </p:txBody>
      </p:sp>
      <p:pic>
        <p:nvPicPr>
          <p:cNvPr id="67599" name="Picture 7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24400"/>
            <a:ext cx="251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40"/>
          <p:cNvSpPr>
            <a:spLocks noChangeShapeType="1"/>
          </p:cNvSpPr>
          <p:nvPr/>
        </p:nvSpPr>
        <p:spPr bwMode="auto">
          <a:xfrm flipV="1">
            <a:off x="3635375" y="4797425"/>
            <a:ext cx="649288" cy="2873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4" name="Text Box 31"/>
          <p:cNvSpPr txBox="1">
            <a:spLocks noChangeArrowheads="1"/>
          </p:cNvSpPr>
          <p:nvPr/>
        </p:nvSpPr>
        <p:spPr bwMode="auto">
          <a:xfrm>
            <a:off x="4284663" y="4438650"/>
            <a:ext cx="34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z</a:t>
            </a:r>
          </a:p>
        </p:txBody>
      </p:sp>
      <p:sp>
        <p:nvSpPr>
          <p:cNvPr id="69635" name="Line 21"/>
          <p:cNvSpPr>
            <a:spLocks noChangeShapeType="1"/>
          </p:cNvSpPr>
          <p:nvPr/>
        </p:nvSpPr>
        <p:spPr bwMode="auto">
          <a:xfrm flipH="1">
            <a:off x="5003800" y="4618038"/>
            <a:ext cx="784225" cy="24765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36" name="AutoShape 32"/>
          <p:cNvSpPr>
            <a:spLocks noChangeArrowheads="1"/>
          </p:cNvSpPr>
          <p:nvPr/>
        </p:nvSpPr>
        <p:spPr bwMode="auto">
          <a:xfrm rot="5400000">
            <a:off x="2878138" y="3538538"/>
            <a:ext cx="3097212" cy="2735262"/>
          </a:xfrm>
          <a:prstGeom prst="parallelogram">
            <a:avLst>
              <a:gd name="adj" fmla="val 28308"/>
            </a:avLst>
          </a:prstGeom>
          <a:solidFill>
            <a:srgbClr val="C0C0C0">
              <a:alpha val="47842"/>
            </a:srgbClr>
          </a:solidFill>
          <a:ln w="38100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6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grpSp>
        <p:nvGrpSpPr>
          <p:cNvPr id="69638" name="Group 3"/>
          <p:cNvGrpSpPr>
            <a:grpSpLocks/>
          </p:cNvGrpSpPr>
          <p:nvPr/>
        </p:nvGrpSpPr>
        <p:grpSpPr bwMode="auto">
          <a:xfrm>
            <a:off x="1258888" y="1341438"/>
            <a:ext cx="2667000" cy="1176337"/>
            <a:chOff x="3515" y="981"/>
            <a:chExt cx="1680" cy="741"/>
          </a:xfrm>
        </p:grpSpPr>
        <p:sp>
          <p:nvSpPr>
            <p:cNvPr id="69664" name="Rectangle 4"/>
            <p:cNvSpPr>
              <a:spLocks noChangeArrowheads="1"/>
            </p:cNvSpPr>
            <p:nvPr/>
          </p:nvSpPr>
          <p:spPr bwMode="auto">
            <a:xfrm>
              <a:off x="3515" y="981"/>
              <a:ext cx="168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665" name="Line 5"/>
            <p:cNvSpPr>
              <a:spLocks noChangeShapeType="1"/>
            </p:cNvSpPr>
            <p:nvPr/>
          </p:nvSpPr>
          <p:spPr bwMode="auto">
            <a:xfrm flipV="1">
              <a:off x="4283" y="1031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9666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031"/>
              <a:ext cx="1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7" name="Line 7"/>
            <p:cNvSpPr>
              <a:spLocks noChangeShapeType="1"/>
            </p:cNvSpPr>
            <p:nvPr/>
          </p:nvSpPr>
          <p:spPr bwMode="auto">
            <a:xfrm>
              <a:off x="4283" y="127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69668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" y="1223"/>
              <a:ext cx="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69" name="Text Box 9"/>
            <p:cNvSpPr txBox="1">
              <a:spLocks noChangeArrowheads="1"/>
            </p:cNvSpPr>
            <p:nvPr/>
          </p:nvSpPr>
          <p:spPr bwMode="auto">
            <a:xfrm>
              <a:off x="3659" y="1491"/>
              <a:ext cx="13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unwrapped cylinder</a:t>
              </a:r>
            </a:p>
          </p:txBody>
        </p:sp>
      </p:grpSp>
      <p:grpSp>
        <p:nvGrpSpPr>
          <p:cNvPr id="69639" name="Group 14"/>
          <p:cNvGrpSpPr>
            <a:grpSpLocks/>
          </p:cNvGrpSpPr>
          <p:nvPr/>
        </p:nvGrpSpPr>
        <p:grpSpPr bwMode="auto">
          <a:xfrm>
            <a:off x="5364163" y="1052513"/>
            <a:ext cx="1584325" cy="1296987"/>
            <a:chOff x="1338" y="799"/>
            <a:chExt cx="998" cy="817"/>
          </a:xfrm>
        </p:grpSpPr>
        <p:sp>
          <p:nvSpPr>
            <p:cNvPr id="69659" name="Rectangle 15"/>
            <p:cNvSpPr>
              <a:spLocks noChangeArrowheads="1"/>
            </p:cNvSpPr>
            <p:nvPr/>
          </p:nvSpPr>
          <p:spPr bwMode="auto">
            <a:xfrm>
              <a:off x="1338" y="845"/>
              <a:ext cx="998" cy="77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9660" name="Line 16"/>
            <p:cNvSpPr>
              <a:spLocks noChangeShapeType="1"/>
            </p:cNvSpPr>
            <p:nvPr/>
          </p:nvSpPr>
          <p:spPr bwMode="auto">
            <a:xfrm flipV="1">
              <a:off x="1791" y="1013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61" name="Line 17"/>
            <p:cNvSpPr>
              <a:spLocks noChangeShapeType="1"/>
            </p:cNvSpPr>
            <p:nvPr/>
          </p:nvSpPr>
          <p:spPr bwMode="auto">
            <a:xfrm>
              <a:off x="1791" y="1253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9662" name="Text Box 18"/>
            <p:cNvSpPr txBox="1">
              <a:spLocks noChangeArrowheads="1"/>
            </p:cNvSpPr>
            <p:nvPr/>
          </p:nvSpPr>
          <p:spPr bwMode="auto">
            <a:xfrm>
              <a:off x="2018" y="1071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x</a:t>
              </a:r>
              <a:endParaRPr kumimoji="0" lang="en-US" altLang="zh-TW" sz="3200" b="0">
                <a:latin typeface="Times New Roman" charset="0"/>
              </a:endParaRPr>
            </a:p>
          </p:txBody>
        </p:sp>
        <p:sp>
          <p:nvSpPr>
            <p:cNvPr id="69663" name="Text Box 19"/>
            <p:cNvSpPr txBox="1">
              <a:spLocks noChangeArrowheads="1"/>
            </p:cNvSpPr>
            <p:nvPr/>
          </p:nvSpPr>
          <p:spPr bwMode="auto">
            <a:xfrm>
              <a:off x="1519" y="799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y</a:t>
              </a:r>
              <a:endParaRPr kumimoji="0" lang="en-US" altLang="zh-TW" sz="3200" b="0">
                <a:latin typeface="Times New Roman" charset="0"/>
              </a:endParaRPr>
            </a:p>
          </p:txBody>
        </p:sp>
      </p:grpSp>
      <p:pic>
        <p:nvPicPr>
          <p:cNvPr id="6964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53292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213100"/>
            <a:ext cx="10080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Line 23"/>
          <p:cNvSpPr>
            <a:spLocks noChangeShapeType="1"/>
          </p:cNvSpPr>
          <p:nvPr/>
        </p:nvSpPr>
        <p:spPr bwMode="auto">
          <a:xfrm>
            <a:off x="2339975" y="3716338"/>
            <a:ext cx="792163" cy="1728787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3" name="Text Box 26"/>
          <p:cNvSpPr txBox="1">
            <a:spLocks noChangeArrowheads="1"/>
          </p:cNvSpPr>
          <p:nvPr/>
        </p:nvSpPr>
        <p:spPr bwMode="auto">
          <a:xfrm>
            <a:off x="2570163" y="537368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0">
                <a:latin typeface="Arial" charset="0"/>
              </a:rPr>
              <a:t>θ</a:t>
            </a:r>
          </a:p>
        </p:txBody>
      </p:sp>
      <p:sp>
        <p:nvSpPr>
          <p:cNvPr id="69644" name="Oval 10"/>
          <p:cNvSpPr>
            <a:spLocks noChangeArrowheads="1"/>
          </p:cNvSpPr>
          <p:nvPr/>
        </p:nvSpPr>
        <p:spPr bwMode="auto">
          <a:xfrm>
            <a:off x="1042988" y="5302250"/>
            <a:ext cx="2089150" cy="10795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9645" name="Line 28"/>
          <p:cNvSpPr>
            <a:spLocks noChangeShapeType="1"/>
          </p:cNvSpPr>
          <p:nvPr/>
        </p:nvSpPr>
        <p:spPr bwMode="auto">
          <a:xfrm>
            <a:off x="2051050" y="5807075"/>
            <a:ext cx="2160588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6" name="Line 29"/>
          <p:cNvSpPr>
            <a:spLocks noChangeShapeType="1"/>
          </p:cNvSpPr>
          <p:nvPr/>
        </p:nvSpPr>
        <p:spPr bwMode="auto">
          <a:xfrm flipV="1">
            <a:off x="2051050" y="4006850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47" name="Text Box 25"/>
          <p:cNvSpPr txBox="1">
            <a:spLocks noChangeArrowheads="1"/>
          </p:cNvSpPr>
          <p:nvPr/>
        </p:nvSpPr>
        <p:spPr bwMode="auto">
          <a:xfrm>
            <a:off x="4140200" y="5949950"/>
            <a:ext cx="365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x</a:t>
            </a:r>
          </a:p>
        </p:txBody>
      </p:sp>
      <p:sp>
        <p:nvSpPr>
          <p:cNvPr id="69648" name="Text Box 30"/>
          <p:cNvSpPr txBox="1">
            <a:spLocks noChangeArrowheads="1"/>
          </p:cNvSpPr>
          <p:nvPr/>
        </p:nvSpPr>
        <p:spPr bwMode="auto">
          <a:xfrm>
            <a:off x="1619250" y="3717925"/>
            <a:ext cx="365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y</a:t>
            </a:r>
          </a:p>
        </p:txBody>
      </p:sp>
      <p:sp>
        <p:nvSpPr>
          <p:cNvPr id="69649" name="Line 37"/>
          <p:cNvSpPr>
            <a:spLocks noChangeShapeType="1"/>
          </p:cNvSpPr>
          <p:nvPr/>
        </p:nvSpPr>
        <p:spPr bwMode="auto">
          <a:xfrm flipV="1">
            <a:off x="2051050" y="4868863"/>
            <a:ext cx="2952750" cy="9366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0" name="Line 39"/>
          <p:cNvSpPr>
            <a:spLocks noChangeShapeType="1"/>
          </p:cNvSpPr>
          <p:nvPr/>
        </p:nvSpPr>
        <p:spPr bwMode="auto">
          <a:xfrm flipV="1">
            <a:off x="5819775" y="4459288"/>
            <a:ext cx="428625" cy="134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1" name="Line 13"/>
          <p:cNvSpPr>
            <a:spLocks noChangeShapeType="1"/>
          </p:cNvSpPr>
          <p:nvPr/>
        </p:nvSpPr>
        <p:spPr bwMode="auto">
          <a:xfrm flipV="1">
            <a:off x="2051050" y="5084763"/>
            <a:ext cx="1584325" cy="722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2" name="Text Box 24"/>
          <p:cNvSpPr txBox="1">
            <a:spLocks noChangeArrowheads="1"/>
          </p:cNvSpPr>
          <p:nvPr/>
        </p:nvSpPr>
        <p:spPr bwMode="auto">
          <a:xfrm>
            <a:off x="2700338" y="4868863"/>
            <a:ext cx="2968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f</a:t>
            </a:r>
          </a:p>
        </p:txBody>
      </p:sp>
      <p:sp>
        <p:nvSpPr>
          <p:cNvPr id="69653" name="Line 41"/>
          <p:cNvSpPr>
            <a:spLocks noChangeShapeType="1"/>
          </p:cNvSpPr>
          <p:nvPr/>
        </p:nvSpPr>
        <p:spPr bwMode="auto">
          <a:xfrm flipV="1">
            <a:off x="2089150" y="5661025"/>
            <a:ext cx="2914650" cy="142875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4" name="Line 42"/>
          <p:cNvSpPr>
            <a:spLocks noChangeShapeType="1"/>
          </p:cNvSpPr>
          <p:nvPr/>
        </p:nvSpPr>
        <p:spPr bwMode="auto">
          <a:xfrm flipV="1">
            <a:off x="3132138" y="5373688"/>
            <a:ext cx="0" cy="360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69655" name="Picture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084763"/>
            <a:ext cx="28860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6" name="Line 44"/>
          <p:cNvSpPr>
            <a:spLocks noChangeShapeType="1"/>
          </p:cNvSpPr>
          <p:nvPr/>
        </p:nvSpPr>
        <p:spPr bwMode="auto">
          <a:xfrm>
            <a:off x="5003800" y="4868863"/>
            <a:ext cx="0" cy="792162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7" name="Line 45"/>
          <p:cNvSpPr>
            <a:spLocks noChangeShapeType="1"/>
          </p:cNvSpPr>
          <p:nvPr/>
        </p:nvSpPr>
        <p:spPr bwMode="auto">
          <a:xfrm flipH="1">
            <a:off x="5003800" y="3068638"/>
            <a:ext cx="720725" cy="1800225"/>
          </a:xfrm>
          <a:prstGeom prst="line">
            <a:avLst/>
          </a:prstGeom>
          <a:noFill/>
          <a:ln w="28575">
            <a:solidFill>
              <a:srgbClr val="008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9658" name="Line 46"/>
          <p:cNvSpPr>
            <a:spLocks noChangeShapeType="1"/>
          </p:cNvSpPr>
          <p:nvPr/>
        </p:nvSpPr>
        <p:spPr bwMode="auto">
          <a:xfrm>
            <a:off x="3635375" y="5084763"/>
            <a:ext cx="1368425" cy="576262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projection</a:t>
            </a:r>
          </a:p>
        </p:txBody>
      </p:sp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39608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83" name="Group 5"/>
          <p:cNvGrpSpPr>
            <a:grpSpLocks/>
          </p:cNvGrpSpPr>
          <p:nvPr/>
        </p:nvGrpSpPr>
        <p:grpSpPr bwMode="auto">
          <a:xfrm>
            <a:off x="1258888" y="1341438"/>
            <a:ext cx="2667000" cy="1176337"/>
            <a:chOff x="3515" y="981"/>
            <a:chExt cx="1680" cy="741"/>
          </a:xfrm>
        </p:grpSpPr>
        <p:sp>
          <p:nvSpPr>
            <p:cNvPr id="71703" name="Rectangle 6"/>
            <p:cNvSpPr>
              <a:spLocks noChangeArrowheads="1"/>
            </p:cNvSpPr>
            <p:nvPr/>
          </p:nvSpPr>
          <p:spPr bwMode="auto">
            <a:xfrm>
              <a:off x="3515" y="981"/>
              <a:ext cx="168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704" name="Line 7"/>
            <p:cNvSpPr>
              <a:spLocks noChangeShapeType="1"/>
            </p:cNvSpPr>
            <p:nvPr/>
          </p:nvSpPr>
          <p:spPr bwMode="auto">
            <a:xfrm flipV="1">
              <a:off x="4283" y="1031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1705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1031"/>
              <a:ext cx="1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06" name="Line 9"/>
            <p:cNvSpPr>
              <a:spLocks noChangeShapeType="1"/>
            </p:cNvSpPr>
            <p:nvPr/>
          </p:nvSpPr>
          <p:spPr bwMode="auto">
            <a:xfrm>
              <a:off x="4283" y="127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1707" name="Picture 10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" y="1223"/>
              <a:ext cx="8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08" name="Text Box 11"/>
            <p:cNvSpPr txBox="1">
              <a:spLocks noChangeArrowheads="1"/>
            </p:cNvSpPr>
            <p:nvPr/>
          </p:nvSpPr>
          <p:spPr bwMode="auto">
            <a:xfrm>
              <a:off x="3659" y="1491"/>
              <a:ext cx="13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unwrapped cylinder</a:t>
              </a:r>
            </a:p>
          </p:txBody>
        </p:sp>
      </p:grpSp>
      <p:grpSp>
        <p:nvGrpSpPr>
          <p:cNvPr id="71684" name="Group 12"/>
          <p:cNvGrpSpPr>
            <a:grpSpLocks/>
          </p:cNvGrpSpPr>
          <p:nvPr/>
        </p:nvGrpSpPr>
        <p:grpSpPr bwMode="auto">
          <a:xfrm>
            <a:off x="5364163" y="1052513"/>
            <a:ext cx="1584325" cy="1296987"/>
            <a:chOff x="1338" y="799"/>
            <a:chExt cx="998" cy="817"/>
          </a:xfrm>
        </p:grpSpPr>
        <p:sp>
          <p:nvSpPr>
            <p:cNvPr id="71698" name="Rectangle 13"/>
            <p:cNvSpPr>
              <a:spLocks noChangeArrowheads="1"/>
            </p:cNvSpPr>
            <p:nvPr/>
          </p:nvSpPr>
          <p:spPr bwMode="auto">
            <a:xfrm>
              <a:off x="1338" y="845"/>
              <a:ext cx="998" cy="77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1699" name="Line 14"/>
            <p:cNvSpPr>
              <a:spLocks noChangeShapeType="1"/>
            </p:cNvSpPr>
            <p:nvPr/>
          </p:nvSpPr>
          <p:spPr bwMode="auto">
            <a:xfrm flipV="1">
              <a:off x="1791" y="1013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700" name="Line 15"/>
            <p:cNvSpPr>
              <a:spLocks noChangeShapeType="1"/>
            </p:cNvSpPr>
            <p:nvPr/>
          </p:nvSpPr>
          <p:spPr bwMode="auto">
            <a:xfrm>
              <a:off x="1791" y="1253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1701" name="Text Box 16"/>
            <p:cNvSpPr txBox="1">
              <a:spLocks noChangeArrowheads="1"/>
            </p:cNvSpPr>
            <p:nvPr/>
          </p:nvSpPr>
          <p:spPr bwMode="auto">
            <a:xfrm>
              <a:off x="2018" y="1071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x</a:t>
              </a:r>
              <a:endParaRPr kumimoji="0" lang="en-US" altLang="zh-TW" sz="3200" b="0">
                <a:latin typeface="Times New Roman" charset="0"/>
              </a:endParaRPr>
            </a:p>
          </p:txBody>
        </p:sp>
        <p:sp>
          <p:nvSpPr>
            <p:cNvPr id="71702" name="Text Box 17"/>
            <p:cNvSpPr txBox="1">
              <a:spLocks noChangeArrowheads="1"/>
            </p:cNvSpPr>
            <p:nvPr/>
          </p:nvSpPr>
          <p:spPr bwMode="auto">
            <a:xfrm>
              <a:off x="1519" y="799"/>
              <a:ext cx="23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200" b="0" i="1">
                  <a:latin typeface="Times New Roman" charset="0"/>
                </a:rPr>
                <a:t>y</a:t>
              </a:r>
              <a:endParaRPr kumimoji="0" lang="en-US" altLang="zh-TW" sz="3200" b="0">
                <a:latin typeface="Times New Roman" charset="0"/>
              </a:endParaRPr>
            </a:p>
          </p:txBody>
        </p:sp>
      </p:grpSp>
      <p:sp>
        <p:nvSpPr>
          <p:cNvPr id="71685" name="Line 18"/>
          <p:cNvSpPr>
            <a:spLocks noChangeShapeType="1"/>
          </p:cNvSpPr>
          <p:nvPr/>
        </p:nvSpPr>
        <p:spPr bwMode="auto">
          <a:xfrm flipV="1">
            <a:off x="3038475" y="4797425"/>
            <a:ext cx="649288" cy="2873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86" name="Text Box 19"/>
          <p:cNvSpPr txBox="1">
            <a:spLocks noChangeArrowheads="1"/>
          </p:cNvSpPr>
          <p:nvPr/>
        </p:nvSpPr>
        <p:spPr bwMode="auto">
          <a:xfrm>
            <a:off x="3687763" y="4438650"/>
            <a:ext cx="342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z</a:t>
            </a:r>
          </a:p>
        </p:txBody>
      </p:sp>
      <p:sp>
        <p:nvSpPr>
          <p:cNvPr id="71687" name="AutoShape 21"/>
          <p:cNvSpPr>
            <a:spLocks noChangeArrowheads="1"/>
          </p:cNvSpPr>
          <p:nvPr/>
        </p:nvSpPr>
        <p:spPr bwMode="auto">
          <a:xfrm rot="5400000">
            <a:off x="2230437" y="3394076"/>
            <a:ext cx="3097213" cy="2735262"/>
          </a:xfrm>
          <a:prstGeom prst="parallelogram">
            <a:avLst>
              <a:gd name="adj" fmla="val 28308"/>
            </a:avLst>
          </a:prstGeom>
          <a:solidFill>
            <a:srgbClr val="C0C0C0">
              <a:alpha val="47842"/>
            </a:srgbClr>
          </a:solidFill>
          <a:ln w="38100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688" name="Oval 25"/>
          <p:cNvSpPr>
            <a:spLocks noChangeArrowheads="1"/>
          </p:cNvSpPr>
          <p:nvPr/>
        </p:nvSpPr>
        <p:spPr bwMode="auto">
          <a:xfrm>
            <a:off x="446088" y="5302250"/>
            <a:ext cx="2089150" cy="10795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689" name="Line 26"/>
          <p:cNvSpPr>
            <a:spLocks noChangeShapeType="1"/>
          </p:cNvSpPr>
          <p:nvPr/>
        </p:nvSpPr>
        <p:spPr bwMode="auto">
          <a:xfrm>
            <a:off x="1454150" y="5807075"/>
            <a:ext cx="2160588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0" name="Line 27"/>
          <p:cNvSpPr>
            <a:spLocks noChangeShapeType="1"/>
          </p:cNvSpPr>
          <p:nvPr/>
        </p:nvSpPr>
        <p:spPr bwMode="auto">
          <a:xfrm flipV="1">
            <a:off x="1454150" y="4006850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1" name="Text Box 28"/>
          <p:cNvSpPr txBox="1">
            <a:spLocks noChangeArrowheads="1"/>
          </p:cNvSpPr>
          <p:nvPr/>
        </p:nvSpPr>
        <p:spPr bwMode="auto">
          <a:xfrm>
            <a:off x="3419475" y="5805488"/>
            <a:ext cx="365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x</a:t>
            </a:r>
          </a:p>
        </p:txBody>
      </p:sp>
      <p:sp>
        <p:nvSpPr>
          <p:cNvPr id="71692" name="Text Box 29"/>
          <p:cNvSpPr txBox="1">
            <a:spLocks noChangeArrowheads="1"/>
          </p:cNvSpPr>
          <p:nvPr/>
        </p:nvSpPr>
        <p:spPr bwMode="auto">
          <a:xfrm>
            <a:off x="1022350" y="3717925"/>
            <a:ext cx="365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y</a:t>
            </a:r>
          </a:p>
        </p:txBody>
      </p:sp>
      <p:sp>
        <p:nvSpPr>
          <p:cNvPr id="71693" name="Line 32"/>
          <p:cNvSpPr>
            <a:spLocks noChangeShapeType="1"/>
          </p:cNvSpPr>
          <p:nvPr/>
        </p:nvSpPr>
        <p:spPr bwMode="auto">
          <a:xfrm flipV="1">
            <a:off x="1454150" y="5084763"/>
            <a:ext cx="1584325" cy="722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694" name="Text Box 33"/>
          <p:cNvSpPr txBox="1">
            <a:spLocks noChangeArrowheads="1"/>
          </p:cNvSpPr>
          <p:nvPr/>
        </p:nvSpPr>
        <p:spPr bwMode="auto">
          <a:xfrm>
            <a:off x="2103438" y="4868863"/>
            <a:ext cx="2968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f</a:t>
            </a:r>
          </a:p>
        </p:txBody>
      </p:sp>
      <p:sp>
        <p:nvSpPr>
          <p:cNvPr id="71695" name="Oval 39"/>
          <p:cNvSpPr>
            <a:spLocks noChangeArrowheads="1"/>
          </p:cNvSpPr>
          <p:nvPr/>
        </p:nvSpPr>
        <p:spPr bwMode="auto">
          <a:xfrm>
            <a:off x="-1189038" y="4797425"/>
            <a:ext cx="5256213" cy="20875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1696" name="Text Box 40"/>
          <p:cNvSpPr txBox="1">
            <a:spLocks noChangeArrowheads="1"/>
          </p:cNvSpPr>
          <p:nvPr/>
        </p:nvSpPr>
        <p:spPr bwMode="auto">
          <a:xfrm>
            <a:off x="5892800" y="4438650"/>
            <a:ext cx="24241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3200" b="0" i="1">
                <a:latin typeface="Times New Roman" charset="0"/>
              </a:rPr>
              <a:t>s=f </a:t>
            </a:r>
            <a:r>
              <a:rPr kumimoji="0" lang="en-US" altLang="zh-TW" b="0"/>
              <a:t>gives less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b="0"/>
              <a:t>distortion</a:t>
            </a:r>
          </a:p>
        </p:txBody>
      </p:sp>
      <p:sp>
        <p:nvSpPr>
          <p:cNvPr id="71697" name="Text Box 41"/>
          <p:cNvSpPr txBox="1">
            <a:spLocks noChangeArrowheads="1"/>
          </p:cNvSpPr>
          <p:nvPr/>
        </p:nvSpPr>
        <p:spPr bwMode="auto">
          <a:xfrm>
            <a:off x="6711950" y="4746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2"/>
          <p:cNvGrpSpPr>
            <a:grpSpLocks/>
          </p:cNvGrpSpPr>
          <p:nvPr/>
        </p:nvGrpSpPr>
        <p:grpSpPr bwMode="auto">
          <a:xfrm>
            <a:off x="2844800" y="3898900"/>
            <a:ext cx="1833563" cy="2882900"/>
            <a:chOff x="2016" y="2112"/>
            <a:chExt cx="1299" cy="1816"/>
          </a:xfrm>
        </p:grpSpPr>
        <p:pic>
          <p:nvPicPr>
            <p:cNvPr id="73792" name="Picture 3" descr="doorf180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112"/>
              <a:ext cx="1162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93" name="Text Box 4"/>
            <p:cNvSpPr txBox="1">
              <a:spLocks noChangeArrowheads="1"/>
            </p:cNvSpPr>
            <p:nvPr/>
          </p:nvSpPr>
          <p:spPr bwMode="auto">
            <a:xfrm>
              <a:off x="2064" y="3697"/>
              <a:ext cx="12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>
                  <a:latin typeface="Arial" charset="0"/>
                </a:rPr>
                <a:t>f = 180 (pixels)</a:t>
              </a:r>
            </a:p>
          </p:txBody>
        </p:sp>
      </p:grpSp>
      <p:sp>
        <p:nvSpPr>
          <p:cNvPr id="737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reprojection</a:t>
            </a:r>
          </a:p>
        </p:txBody>
      </p:sp>
      <p:grpSp>
        <p:nvGrpSpPr>
          <p:cNvPr id="73731" name="Group 6"/>
          <p:cNvGrpSpPr>
            <a:grpSpLocks/>
          </p:cNvGrpSpPr>
          <p:nvPr/>
        </p:nvGrpSpPr>
        <p:grpSpPr bwMode="auto">
          <a:xfrm>
            <a:off x="6757988" y="3898900"/>
            <a:ext cx="1641475" cy="2882900"/>
            <a:chOff x="1968" y="2120"/>
            <a:chExt cx="1163" cy="1816"/>
          </a:xfrm>
        </p:grpSpPr>
        <p:pic>
          <p:nvPicPr>
            <p:cNvPr id="73790" name="Picture 7" descr="doorf380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120"/>
              <a:ext cx="1163" cy="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91" name="Text Box 8"/>
            <p:cNvSpPr txBox="1">
              <a:spLocks noChangeArrowheads="1"/>
            </p:cNvSpPr>
            <p:nvPr/>
          </p:nvSpPr>
          <p:spPr bwMode="auto">
            <a:xfrm>
              <a:off x="2256" y="3705"/>
              <a:ext cx="6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>
                  <a:latin typeface="Arial" charset="0"/>
                </a:rPr>
                <a:t>f = 380</a:t>
              </a:r>
            </a:p>
          </p:txBody>
        </p:sp>
      </p:grpSp>
      <p:grpSp>
        <p:nvGrpSpPr>
          <p:cNvPr id="73732" name="Group 9"/>
          <p:cNvGrpSpPr>
            <a:grpSpLocks/>
          </p:cNvGrpSpPr>
          <p:nvPr/>
        </p:nvGrpSpPr>
        <p:grpSpPr bwMode="auto">
          <a:xfrm>
            <a:off x="4808538" y="3898900"/>
            <a:ext cx="1641475" cy="2882900"/>
            <a:chOff x="3444" y="2120"/>
            <a:chExt cx="1163" cy="1816"/>
          </a:xfrm>
        </p:grpSpPr>
        <p:pic>
          <p:nvPicPr>
            <p:cNvPr id="73788" name="Picture 10" descr="doorf280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" y="2120"/>
              <a:ext cx="1163" cy="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89" name="Text Box 11"/>
            <p:cNvSpPr txBox="1">
              <a:spLocks noChangeArrowheads="1"/>
            </p:cNvSpPr>
            <p:nvPr/>
          </p:nvSpPr>
          <p:spPr bwMode="auto">
            <a:xfrm>
              <a:off x="3744" y="3705"/>
              <a:ext cx="6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>
                  <a:latin typeface="Arial" charset="0"/>
                </a:rPr>
                <a:t>f = 280</a:t>
              </a:r>
            </a:p>
          </p:txBody>
        </p:sp>
      </p:grpSp>
      <p:grpSp>
        <p:nvGrpSpPr>
          <p:cNvPr id="73733" name="Group 12"/>
          <p:cNvGrpSpPr>
            <a:grpSpLocks/>
          </p:cNvGrpSpPr>
          <p:nvPr/>
        </p:nvGrpSpPr>
        <p:grpSpPr bwMode="auto">
          <a:xfrm>
            <a:off x="2693988" y="1676400"/>
            <a:ext cx="1649412" cy="1371600"/>
            <a:chOff x="1697" y="1056"/>
            <a:chExt cx="1039" cy="864"/>
          </a:xfrm>
        </p:grpSpPr>
        <p:pic>
          <p:nvPicPr>
            <p:cNvPr id="73777" name="Picture 13" descr="Edittex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78" name="Oval 14"/>
            <p:cNvSpPr>
              <a:spLocks noChangeArrowheads="1"/>
            </p:cNvSpPr>
            <p:nvPr/>
          </p:nvSpPr>
          <p:spPr bwMode="auto">
            <a:xfrm>
              <a:off x="1968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79" name="Line 15"/>
            <p:cNvSpPr>
              <a:spLocks noChangeShapeType="1"/>
            </p:cNvSpPr>
            <p:nvPr/>
          </p:nvSpPr>
          <p:spPr bwMode="auto">
            <a:xfrm flipH="1" flipV="1">
              <a:off x="1920" y="1056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80" name="Line 16"/>
            <p:cNvSpPr>
              <a:spLocks noChangeShapeType="1"/>
            </p:cNvSpPr>
            <p:nvPr/>
          </p:nvSpPr>
          <p:spPr bwMode="auto">
            <a:xfrm>
              <a:off x="1920" y="1248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81" name="Line 17"/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82" name="Line 18"/>
            <p:cNvSpPr>
              <a:spLocks noChangeShapeType="1"/>
            </p:cNvSpPr>
            <p:nvPr/>
          </p:nvSpPr>
          <p:spPr bwMode="auto">
            <a:xfrm>
              <a:off x="2304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3783" name="Picture 19" descr="Edittex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84" name="Oval 20"/>
            <p:cNvSpPr>
              <a:spLocks noChangeArrowheads="1"/>
            </p:cNvSpPr>
            <p:nvPr/>
          </p:nvSpPr>
          <p:spPr bwMode="auto">
            <a:xfrm>
              <a:off x="208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85" name="Oval 21"/>
            <p:cNvSpPr>
              <a:spLocks noChangeArrowheads="1"/>
            </p:cNvSpPr>
            <p:nvPr/>
          </p:nvSpPr>
          <p:spPr bwMode="auto">
            <a:xfrm>
              <a:off x="2028" y="12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73786" name="Picture 22" descr="Edittex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1366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87" name="Picture 23" descr="Edittex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070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734" name="Group 24"/>
          <p:cNvGrpSpPr>
            <a:grpSpLocks/>
          </p:cNvGrpSpPr>
          <p:nvPr/>
        </p:nvGrpSpPr>
        <p:grpSpPr bwMode="auto">
          <a:xfrm>
            <a:off x="5056188" y="1166813"/>
            <a:ext cx="1317625" cy="1881187"/>
            <a:chOff x="3185" y="735"/>
            <a:chExt cx="830" cy="1185"/>
          </a:xfrm>
        </p:grpSpPr>
        <p:pic>
          <p:nvPicPr>
            <p:cNvPr id="73766" name="Picture 25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7" name="Oval 26"/>
            <p:cNvSpPr>
              <a:spLocks noChangeArrowheads="1"/>
            </p:cNvSpPr>
            <p:nvPr/>
          </p:nvSpPr>
          <p:spPr bwMode="auto">
            <a:xfrm>
              <a:off x="3247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68" name="Line 27"/>
            <p:cNvSpPr>
              <a:spLocks noChangeShapeType="1"/>
            </p:cNvSpPr>
            <p:nvPr/>
          </p:nvSpPr>
          <p:spPr bwMode="auto">
            <a:xfrm flipH="1" flipV="1">
              <a:off x="3231" y="735"/>
              <a:ext cx="352" cy="8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69" name="Line 28"/>
            <p:cNvSpPr>
              <a:spLocks noChangeShapeType="1"/>
            </p:cNvSpPr>
            <p:nvPr/>
          </p:nvSpPr>
          <p:spPr bwMode="auto">
            <a:xfrm>
              <a:off x="3199" y="960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70" name="Line 29"/>
            <p:cNvSpPr>
              <a:spLocks noChangeShapeType="1"/>
            </p:cNvSpPr>
            <p:nvPr/>
          </p:nvSpPr>
          <p:spPr bwMode="auto">
            <a:xfrm>
              <a:off x="3583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71" name="Line 30"/>
            <p:cNvSpPr>
              <a:spLocks noChangeShapeType="1"/>
            </p:cNvSpPr>
            <p:nvPr/>
          </p:nvSpPr>
          <p:spPr bwMode="auto">
            <a:xfrm>
              <a:off x="3583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3772" name="Picture 3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73" name="Oval 32"/>
            <p:cNvSpPr>
              <a:spLocks noChangeArrowheads="1"/>
            </p:cNvSpPr>
            <p:nvPr/>
          </p:nvSpPr>
          <p:spPr bwMode="auto">
            <a:xfrm>
              <a:off x="3432" y="1251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74" name="Oval 33"/>
            <p:cNvSpPr>
              <a:spLocks noChangeArrowheads="1"/>
            </p:cNvSpPr>
            <p:nvPr/>
          </p:nvSpPr>
          <p:spPr bwMode="auto">
            <a:xfrm>
              <a:off x="3307" y="9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73775" name="Picture 34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" y="1318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76" name="Picture 3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" y="782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735" name="Group 36"/>
          <p:cNvGrpSpPr>
            <a:grpSpLocks/>
          </p:cNvGrpSpPr>
          <p:nvPr/>
        </p:nvGrpSpPr>
        <p:grpSpPr bwMode="auto">
          <a:xfrm>
            <a:off x="7010400" y="933450"/>
            <a:ext cx="1295400" cy="2114550"/>
            <a:chOff x="4416" y="588"/>
            <a:chExt cx="816" cy="1332"/>
          </a:xfrm>
        </p:grpSpPr>
        <p:pic>
          <p:nvPicPr>
            <p:cNvPr id="73755" name="Picture 3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6" name="Oval 38"/>
            <p:cNvSpPr>
              <a:spLocks noChangeArrowheads="1"/>
            </p:cNvSpPr>
            <p:nvPr/>
          </p:nvSpPr>
          <p:spPr bwMode="auto">
            <a:xfrm>
              <a:off x="4464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57" name="Line 39"/>
            <p:cNvSpPr>
              <a:spLocks noChangeShapeType="1"/>
            </p:cNvSpPr>
            <p:nvPr/>
          </p:nvSpPr>
          <p:spPr bwMode="auto">
            <a:xfrm flipH="1" flipV="1">
              <a:off x="4530" y="588"/>
              <a:ext cx="270" cy="9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58" name="Line 40"/>
            <p:cNvSpPr>
              <a:spLocks noChangeShapeType="1"/>
            </p:cNvSpPr>
            <p:nvPr/>
          </p:nvSpPr>
          <p:spPr bwMode="auto">
            <a:xfrm>
              <a:off x="4416" y="672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59" name="Line 41"/>
            <p:cNvSpPr>
              <a:spLocks noChangeShapeType="1"/>
            </p:cNvSpPr>
            <p:nvPr/>
          </p:nvSpPr>
          <p:spPr bwMode="auto">
            <a:xfrm>
              <a:off x="4800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60" name="Line 42"/>
            <p:cNvSpPr>
              <a:spLocks noChangeShapeType="1"/>
            </p:cNvSpPr>
            <p:nvPr/>
          </p:nvSpPr>
          <p:spPr bwMode="auto">
            <a:xfrm>
              <a:off x="4800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3761" name="Picture 43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62" name="Oval 44"/>
            <p:cNvSpPr>
              <a:spLocks noChangeArrowheads="1"/>
            </p:cNvSpPr>
            <p:nvPr/>
          </p:nvSpPr>
          <p:spPr bwMode="auto">
            <a:xfrm>
              <a:off x="4689" y="1239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63" name="Oval 45"/>
            <p:cNvSpPr>
              <a:spLocks noChangeArrowheads="1"/>
            </p:cNvSpPr>
            <p:nvPr/>
          </p:nvSpPr>
          <p:spPr bwMode="auto">
            <a:xfrm>
              <a:off x="4524" y="6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73764" name="Picture 4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318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65" name="Picture 47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" y="686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736" name="Group 48"/>
          <p:cNvGrpSpPr>
            <a:grpSpLocks/>
          </p:cNvGrpSpPr>
          <p:nvPr/>
        </p:nvGrpSpPr>
        <p:grpSpPr bwMode="auto">
          <a:xfrm>
            <a:off x="838200" y="1676400"/>
            <a:ext cx="1839913" cy="5105400"/>
            <a:chOff x="528" y="1056"/>
            <a:chExt cx="1159" cy="3216"/>
          </a:xfrm>
        </p:grpSpPr>
        <p:grpSp>
          <p:nvGrpSpPr>
            <p:cNvPr id="73743" name="Group 49"/>
            <p:cNvGrpSpPr>
              <a:grpSpLocks/>
            </p:cNvGrpSpPr>
            <p:nvPr/>
          </p:nvGrpSpPr>
          <p:grpSpPr bwMode="auto">
            <a:xfrm>
              <a:off x="545" y="2456"/>
              <a:ext cx="1142" cy="1816"/>
              <a:chOff x="517" y="2120"/>
              <a:chExt cx="1284" cy="1816"/>
            </a:xfrm>
          </p:grpSpPr>
          <p:pic>
            <p:nvPicPr>
              <p:cNvPr id="73753" name="Picture 50" descr="door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" y="2120"/>
                <a:ext cx="1163" cy="1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754" name="Text Box 51"/>
              <p:cNvSpPr txBox="1">
                <a:spLocks noChangeArrowheads="1"/>
              </p:cNvSpPr>
              <p:nvPr/>
            </p:nvSpPr>
            <p:spPr bwMode="auto">
              <a:xfrm>
                <a:off x="528" y="3705"/>
                <a:ext cx="12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800">
                    <a:latin typeface="Arial" charset="0"/>
                  </a:rPr>
                  <a:t>Image 384x300</a:t>
                </a:r>
              </a:p>
            </p:txBody>
          </p:sp>
        </p:grpSp>
        <p:pic>
          <p:nvPicPr>
            <p:cNvPr id="73744" name="Picture 52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Line 53"/>
            <p:cNvSpPr>
              <a:spLocks noChangeShapeType="1"/>
            </p:cNvSpPr>
            <p:nvPr/>
          </p:nvSpPr>
          <p:spPr bwMode="auto">
            <a:xfrm flipH="1" flipV="1">
              <a:off x="672" y="1056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6" name="Line 54"/>
            <p:cNvSpPr>
              <a:spLocks noChangeShapeType="1"/>
            </p:cNvSpPr>
            <p:nvPr/>
          </p:nvSpPr>
          <p:spPr bwMode="auto">
            <a:xfrm>
              <a:off x="672" y="1248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7" name="Line 55"/>
            <p:cNvSpPr>
              <a:spLocks noChangeShapeType="1"/>
            </p:cNvSpPr>
            <p:nvPr/>
          </p:nvSpPr>
          <p:spPr bwMode="auto">
            <a:xfrm>
              <a:off x="1056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8" name="Line 56"/>
            <p:cNvSpPr>
              <a:spLocks noChangeShapeType="1"/>
            </p:cNvSpPr>
            <p:nvPr/>
          </p:nvSpPr>
          <p:spPr bwMode="auto">
            <a:xfrm>
              <a:off x="1056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73749" name="Picture 5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0" name="Oval 58"/>
            <p:cNvSpPr>
              <a:spLocks noChangeArrowheads="1"/>
            </p:cNvSpPr>
            <p:nvPr/>
          </p:nvSpPr>
          <p:spPr bwMode="auto">
            <a:xfrm>
              <a:off x="780" y="12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3751" name="Text Box 59"/>
            <p:cNvSpPr txBox="1">
              <a:spLocks noChangeArrowheads="1"/>
            </p:cNvSpPr>
            <p:nvPr/>
          </p:nvSpPr>
          <p:spPr bwMode="auto">
            <a:xfrm>
              <a:off x="528" y="1968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TW" sz="1800" b="0">
                  <a:latin typeface="Arial" charset="0"/>
                </a:rPr>
                <a:t>top-down view</a:t>
              </a:r>
            </a:p>
          </p:txBody>
        </p:sp>
        <p:pic>
          <p:nvPicPr>
            <p:cNvPr id="73752" name="Picture 6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070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737" name="Group 61"/>
          <p:cNvGrpSpPr>
            <a:grpSpLocks/>
          </p:cNvGrpSpPr>
          <p:nvPr/>
        </p:nvGrpSpPr>
        <p:grpSpPr bwMode="auto">
          <a:xfrm>
            <a:off x="1676400" y="1066800"/>
            <a:ext cx="5953125" cy="2554288"/>
            <a:chOff x="1056" y="672"/>
            <a:chExt cx="3750" cy="1609"/>
          </a:xfrm>
        </p:grpSpPr>
        <p:sp>
          <p:nvSpPr>
            <p:cNvPr id="73738" name="Line 62"/>
            <p:cNvSpPr>
              <a:spLocks noChangeShapeType="1"/>
            </p:cNvSpPr>
            <p:nvPr/>
          </p:nvSpPr>
          <p:spPr bwMode="auto">
            <a:xfrm flipV="1">
              <a:off x="2304" y="1248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39" name="Line 63"/>
            <p:cNvSpPr>
              <a:spLocks noChangeShapeType="1"/>
            </p:cNvSpPr>
            <p:nvPr/>
          </p:nvSpPr>
          <p:spPr bwMode="auto">
            <a:xfrm flipV="1">
              <a:off x="1056" y="1248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0" name="Line 64"/>
            <p:cNvSpPr>
              <a:spLocks noChangeShapeType="1"/>
            </p:cNvSpPr>
            <p:nvPr/>
          </p:nvSpPr>
          <p:spPr bwMode="auto">
            <a:xfrm flipV="1">
              <a:off x="3582" y="960"/>
              <a:ext cx="0" cy="6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1" name="Line 65"/>
            <p:cNvSpPr>
              <a:spLocks noChangeShapeType="1"/>
            </p:cNvSpPr>
            <p:nvPr/>
          </p:nvSpPr>
          <p:spPr bwMode="auto">
            <a:xfrm flipH="1" flipV="1">
              <a:off x="4800" y="672"/>
              <a:ext cx="6" cy="91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3742" name="Text Box 66"/>
            <p:cNvSpPr txBox="1">
              <a:spLocks noChangeArrowheads="1"/>
            </p:cNvSpPr>
            <p:nvPr/>
          </p:nvSpPr>
          <p:spPr bwMode="auto">
            <a:xfrm>
              <a:off x="1958" y="1993"/>
              <a:ext cx="28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  <a:latin typeface="Arial" charset="0"/>
                </a:rPr>
                <a:t>Focal length </a:t>
              </a:r>
              <a:r>
                <a:rPr kumimoji="0" lang="en-US" altLang="zh-TW" sz="2400" b="0">
                  <a:latin typeface="Arial" charset="0"/>
                </a:rPr>
                <a:t>– the dirty secret…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 simple method for estimating f</a:t>
            </a:r>
          </a:p>
        </p:txBody>
      </p:sp>
      <p:sp>
        <p:nvSpPr>
          <p:cNvPr id="7577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zh-TW"/>
              <a:t>Or, you can use other software, such as AutoStich, to help.</a:t>
            </a:r>
          </a:p>
        </p:txBody>
      </p:sp>
      <p:pic>
        <p:nvPicPr>
          <p:cNvPr id="757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3455988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12"/>
          <p:cNvSpPr>
            <a:spLocks noChangeShapeType="1"/>
          </p:cNvSpPr>
          <p:nvPr/>
        </p:nvSpPr>
        <p:spPr bwMode="auto">
          <a:xfrm flipH="1" flipV="1">
            <a:off x="4643438" y="1557338"/>
            <a:ext cx="1655762" cy="3384550"/>
          </a:xfrm>
          <a:prstGeom prst="line">
            <a:avLst/>
          </a:prstGeom>
          <a:noFill/>
          <a:ln w="28575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1" name="Line 13"/>
          <p:cNvSpPr>
            <a:spLocks noChangeShapeType="1"/>
          </p:cNvSpPr>
          <p:nvPr/>
        </p:nvSpPr>
        <p:spPr bwMode="auto">
          <a:xfrm flipV="1">
            <a:off x="6299200" y="1557338"/>
            <a:ext cx="1655763" cy="3384550"/>
          </a:xfrm>
          <a:prstGeom prst="line">
            <a:avLst/>
          </a:prstGeom>
          <a:noFill/>
          <a:ln w="28575">
            <a:solidFill>
              <a:srgbClr val="00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2" name="Rectangle 14"/>
          <p:cNvSpPr>
            <a:spLocks noChangeArrowheads="1"/>
          </p:cNvSpPr>
          <p:nvPr/>
        </p:nvSpPr>
        <p:spPr bwMode="auto">
          <a:xfrm>
            <a:off x="5364163" y="2276475"/>
            <a:ext cx="1871662" cy="719138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5783" name="Rectangle 15"/>
          <p:cNvSpPr>
            <a:spLocks noChangeArrowheads="1"/>
          </p:cNvSpPr>
          <p:nvPr/>
        </p:nvSpPr>
        <p:spPr bwMode="auto">
          <a:xfrm>
            <a:off x="5013325" y="1412875"/>
            <a:ext cx="2582863" cy="86042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5784" name="Line 16"/>
          <p:cNvSpPr>
            <a:spLocks noChangeShapeType="1"/>
          </p:cNvSpPr>
          <p:nvPr/>
        </p:nvSpPr>
        <p:spPr bwMode="auto">
          <a:xfrm>
            <a:off x="5148263" y="3789363"/>
            <a:ext cx="2303462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5" name="Line 17"/>
          <p:cNvSpPr>
            <a:spLocks noChangeShapeType="1"/>
          </p:cNvSpPr>
          <p:nvPr/>
        </p:nvSpPr>
        <p:spPr bwMode="auto">
          <a:xfrm>
            <a:off x="7812088" y="2997200"/>
            <a:ext cx="0" cy="1944688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6" name="Line 18"/>
          <p:cNvSpPr>
            <a:spLocks noChangeShapeType="1"/>
          </p:cNvSpPr>
          <p:nvPr/>
        </p:nvSpPr>
        <p:spPr bwMode="auto">
          <a:xfrm>
            <a:off x="7718425" y="2997200"/>
            <a:ext cx="2159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7" name="Line 19"/>
          <p:cNvSpPr>
            <a:spLocks noChangeShapeType="1"/>
          </p:cNvSpPr>
          <p:nvPr/>
        </p:nvSpPr>
        <p:spPr bwMode="auto">
          <a:xfrm>
            <a:off x="7715250" y="4941888"/>
            <a:ext cx="2159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88" name="Text Box 20"/>
          <p:cNvSpPr txBox="1">
            <a:spLocks noChangeArrowheads="1"/>
          </p:cNvSpPr>
          <p:nvPr/>
        </p:nvSpPr>
        <p:spPr bwMode="auto">
          <a:xfrm>
            <a:off x="7812088" y="36449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d</a:t>
            </a:r>
          </a:p>
        </p:txBody>
      </p:sp>
      <p:sp>
        <p:nvSpPr>
          <p:cNvPr id="75789" name="Line 21"/>
          <p:cNvSpPr>
            <a:spLocks noChangeShapeType="1"/>
          </p:cNvSpPr>
          <p:nvPr/>
        </p:nvSpPr>
        <p:spPr bwMode="auto">
          <a:xfrm>
            <a:off x="5724525" y="3789363"/>
            <a:ext cx="1152525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90" name="Line 22"/>
          <p:cNvSpPr>
            <a:spLocks noChangeShapeType="1"/>
          </p:cNvSpPr>
          <p:nvPr/>
        </p:nvSpPr>
        <p:spPr bwMode="auto">
          <a:xfrm flipH="1">
            <a:off x="7450138" y="3789363"/>
            <a:ext cx="1587" cy="1152525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91" name="Line 23"/>
          <p:cNvSpPr>
            <a:spLocks noChangeShapeType="1"/>
          </p:cNvSpPr>
          <p:nvPr/>
        </p:nvSpPr>
        <p:spPr bwMode="auto">
          <a:xfrm>
            <a:off x="7380288" y="3789363"/>
            <a:ext cx="2159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92" name="Line 24"/>
          <p:cNvSpPr>
            <a:spLocks noChangeShapeType="1"/>
          </p:cNvSpPr>
          <p:nvPr/>
        </p:nvSpPr>
        <p:spPr bwMode="auto">
          <a:xfrm>
            <a:off x="7353300" y="4941888"/>
            <a:ext cx="2159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5793" name="Text Box 25"/>
          <p:cNvSpPr txBox="1">
            <a:spLocks noChangeArrowheads="1"/>
          </p:cNvSpPr>
          <p:nvPr/>
        </p:nvSpPr>
        <p:spPr bwMode="auto">
          <a:xfrm>
            <a:off x="7458075" y="4076700"/>
            <a:ext cx="282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f</a:t>
            </a:r>
          </a:p>
        </p:txBody>
      </p:sp>
      <p:sp>
        <p:nvSpPr>
          <p:cNvPr id="75794" name="Text Box 26"/>
          <p:cNvSpPr txBox="1">
            <a:spLocks noChangeArrowheads="1"/>
          </p:cNvSpPr>
          <p:nvPr/>
        </p:nvSpPr>
        <p:spPr bwMode="auto">
          <a:xfrm>
            <a:off x="6056313" y="2492375"/>
            <a:ext cx="4206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w</a:t>
            </a:r>
          </a:p>
        </p:txBody>
      </p:sp>
      <p:sp>
        <p:nvSpPr>
          <p:cNvPr id="75795" name="Text Box 27"/>
          <p:cNvSpPr txBox="1">
            <a:spLocks noChangeArrowheads="1"/>
          </p:cNvSpPr>
          <p:nvPr/>
        </p:nvSpPr>
        <p:spPr bwMode="auto">
          <a:xfrm>
            <a:off x="6081713" y="32131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Input images</a:t>
            </a:r>
          </a:p>
        </p:txBody>
      </p:sp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1969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warping</a:t>
            </a:r>
          </a:p>
        </p:txBody>
      </p:sp>
      <p:pic>
        <p:nvPicPr>
          <p:cNvPr id="798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21602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Blending</a:t>
            </a: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Why blending: parallax, lens distortion, scene motion, exposure difference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Video summarization</a:t>
            </a:r>
          </a:p>
        </p:txBody>
      </p:sp>
      <p:pic>
        <p:nvPicPr>
          <p:cNvPr id="1075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3141663"/>
            <a:ext cx="6265862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125538"/>
            <a:ext cx="295433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125538"/>
            <a:ext cx="29257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29257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Blending</a:t>
            </a:r>
          </a:p>
        </p:txBody>
      </p:sp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625600"/>
            <a:ext cx="61452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Blending</a:t>
            </a:r>
          </a:p>
        </p:txBody>
      </p:sp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628775"/>
            <a:ext cx="61452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Line 5"/>
          <p:cNvSpPr>
            <a:spLocks noChangeShapeType="1"/>
          </p:cNvSpPr>
          <p:nvPr/>
        </p:nvSpPr>
        <p:spPr bwMode="auto">
          <a:xfrm>
            <a:off x="3924300" y="1052513"/>
            <a:ext cx="129540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020" name="Line 6"/>
          <p:cNvSpPr>
            <a:spLocks noChangeShapeType="1"/>
          </p:cNvSpPr>
          <p:nvPr/>
        </p:nvSpPr>
        <p:spPr bwMode="auto">
          <a:xfrm flipV="1">
            <a:off x="3924300" y="1052513"/>
            <a:ext cx="1295400" cy="5048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021" name="Line 7"/>
          <p:cNvSpPr>
            <a:spLocks noChangeShapeType="1"/>
          </p:cNvSpPr>
          <p:nvPr/>
        </p:nvSpPr>
        <p:spPr bwMode="auto">
          <a:xfrm flipH="1" flipV="1">
            <a:off x="5219700" y="1052513"/>
            <a:ext cx="23764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 flipV="1">
            <a:off x="1547813" y="1052513"/>
            <a:ext cx="2376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Blending</a:t>
            </a:r>
          </a:p>
        </p:txBody>
      </p:sp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213"/>
            <a:ext cx="59626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Gradient-domain stitching</a:t>
            </a:r>
            <a:endParaRPr lang="zh-TW" altLang="en-US"/>
          </a:p>
        </p:txBody>
      </p:sp>
      <p:pic>
        <p:nvPicPr>
          <p:cNvPr id="9011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8363"/>
            <a:ext cx="8229600" cy="330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Gradient-domain stitching</a:t>
            </a:r>
            <a:endParaRPr lang="zh-TW" altLang="en-US"/>
          </a:p>
        </p:txBody>
      </p:sp>
      <p:pic>
        <p:nvPicPr>
          <p:cNvPr id="91138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8363"/>
            <a:ext cx="823118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Assembling the panorama</a:t>
            </a:r>
          </a:p>
        </p:txBody>
      </p:sp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2068" name="Rectangle 4"/>
          <p:cNvSpPr>
            <a:spLocks noChangeArrowheads="1"/>
          </p:cNvSpPr>
          <p:nvPr/>
        </p:nvSpPr>
        <p:spPr bwMode="auto">
          <a:xfrm>
            <a:off x="1676400" y="1600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2069" name="Rectangle 5"/>
          <p:cNvSpPr>
            <a:spLocks noChangeArrowheads="1"/>
          </p:cNvSpPr>
          <p:nvPr/>
        </p:nvSpPr>
        <p:spPr bwMode="auto">
          <a:xfrm>
            <a:off x="2362200" y="1524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2070" name="Rectangle 6"/>
          <p:cNvSpPr>
            <a:spLocks noChangeArrowheads="1"/>
          </p:cNvSpPr>
          <p:nvPr/>
        </p:nvSpPr>
        <p:spPr bwMode="auto">
          <a:xfrm>
            <a:off x="3352800" y="1600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4038600" y="1524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2072" name="Rectangle 8"/>
          <p:cNvSpPr>
            <a:spLocks noChangeArrowheads="1"/>
          </p:cNvSpPr>
          <p:nvPr/>
        </p:nvSpPr>
        <p:spPr bwMode="auto">
          <a:xfrm>
            <a:off x="4953000" y="1600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168" name="AutoShape 9"/>
          <p:cNvSpPr>
            <a:spLocks noChangeArrowheads="1"/>
          </p:cNvSpPr>
          <p:nvPr/>
        </p:nvSpPr>
        <p:spPr bwMode="auto">
          <a:xfrm>
            <a:off x="990600" y="19050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62600" y="1371600"/>
            <a:ext cx="1219200" cy="990600"/>
            <a:chOff x="3504" y="1440"/>
            <a:chExt cx="768" cy="624"/>
          </a:xfrm>
        </p:grpSpPr>
        <p:sp>
          <p:nvSpPr>
            <p:cNvPr id="92177" name="Rectangle 11"/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178" name="AutoShape 12"/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62000" y="1285875"/>
            <a:ext cx="6096000" cy="1395413"/>
            <a:chOff x="480" y="810"/>
            <a:chExt cx="3840" cy="879"/>
          </a:xfrm>
        </p:grpSpPr>
        <p:sp>
          <p:nvSpPr>
            <p:cNvPr id="92172" name="Rectangle 14"/>
            <p:cNvSpPr>
              <a:spLocks noChangeArrowheads="1"/>
            </p:cNvSpPr>
            <p:nvPr/>
          </p:nvSpPr>
          <p:spPr bwMode="auto">
            <a:xfrm>
              <a:off x="4128" y="987"/>
              <a:ext cx="192" cy="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173" name="Rectangle 15"/>
            <p:cNvSpPr>
              <a:spLocks noChangeArrowheads="1"/>
            </p:cNvSpPr>
            <p:nvPr/>
          </p:nvSpPr>
          <p:spPr bwMode="auto">
            <a:xfrm>
              <a:off x="672" y="1008"/>
              <a:ext cx="345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174" name="Rectangle 16"/>
            <p:cNvSpPr>
              <a:spLocks noChangeArrowheads="1"/>
            </p:cNvSpPr>
            <p:nvPr/>
          </p:nvSpPr>
          <p:spPr bwMode="auto">
            <a:xfrm>
              <a:off x="480" y="960"/>
              <a:ext cx="19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175" name="Rectangle 17"/>
            <p:cNvSpPr>
              <a:spLocks noChangeArrowheads="1"/>
            </p:cNvSpPr>
            <p:nvPr/>
          </p:nvSpPr>
          <p:spPr bwMode="auto">
            <a:xfrm>
              <a:off x="528" y="810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2176" name="Rectangle 18"/>
            <p:cNvSpPr>
              <a:spLocks noChangeArrowheads="1"/>
            </p:cNvSpPr>
            <p:nvPr/>
          </p:nvSpPr>
          <p:spPr bwMode="auto">
            <a:xfrm>
              <a:off x="528" y="1497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92171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8001000" cy="14478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Stitch pairs together, blend, then crop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8" grpId="0" animBg="1"/>
      <p:bldP spid="1112069" grpId="0" animBg="1"/>
      <p:bldP spid="1112070" grpId="0" animBg="1"/>
      <p:bldP spid="1112071" grpId="0" animBg="1"/>
      <p:bldP spid="11120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Problem: Drift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41838"/>
            <a:ext cx="8229600" cy="1982787"/>
          </a:xfrm>
        </p:spPr>
        <p:txBody>
          <a:bodyPr/>
          <a:lstStyle/>
          <a:p>
            <a:pPr eaLnBrk="1" hangingPunct="1"/>
            <a:r>
              <a:rPr lang="en-US" altLang="zh-TW"/>
              <a:t>Error accumulation</a:t>
            </a:r>
          </a:p>
          <a:p>
            <a:pPr lvl="1" eaLnBrk="1" hangingPunct="1"/>
            <a:r>
              <a:rPr lang="en-US" altLang="zh-TW"/>
              <a:t>small errors accumulate over time</a:t>
            </a:r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3093" name="Rectangle 5"/>
          <p:cNvSpPr>
            <a:spLocks noChangeArrowheads="1"/>
          </p:cNvSpPr>
          <p:nvPr/>
        </p:nvSpPr>
        <p:spPr bwMode="auto">
          <a:xfrm>
            <a:off x="1676400" y="1752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3094" name="Rectangle 6"/>
          <p:cNvSpPr>
            <a:spLocks noChangeArrowheads="1"/>
          </p:cNvSpPr>
          <p:nvPr/>
        </p:nvSpPr>
        <p:spPr bwMode="auto">
          <a:xfrm>
            <a:off x="2362200" y="1600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3095" name="Rectangle 7"/>
          <p:cNvSpPr>
            <a:spLocks noChangeArrowheads="1"/>
          </p:cNvSpPr>
          <p:nvPr/>
        </p:nvSpPr>
        <p:spPr bwMode="auto">
          <a:xfrm>
            <a:off x="3352800" y="18288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3096" name="Rectangle 8"/>
          <p:cNvSpPr>
            <a:spLocks noChangeArrowheads="1"/>
          </p:cNvSpPr>
          <p:nvPr/>
        </p:nvSpPr>
        <p:spPr bwMode="auto">
          <a:xfrm>
            <a:off x="4038600" y="20574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13097" name="Rectangle 9"/>
          <p:cNvSpPr>
            <a:spLocks noChangeArrowheads="1"/>
          </p:cNvSpPr>
          <p:nvPr/>
        </p:nvSpPr>
        <p:spPr bwMode="auto">
          <a:xfrm>
            <a:off x="4953000" y="1981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4217" name="AutoShape 10"/>
          <p:cNvSpPr>
            <a:spLocks noChangeArrowheads="1"/>
          </p:cNvSpPr>
          <p:nvPr/>
        </p:nvSpPr>
        <p:spPr bwMode="auto">
          <a:xfrm>
            <a:off x="990600" y="19812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62600" y="2286000"/>
            <a:ext cx="1219200" cy="990600"/>
            <a:chOff x="3504" y="1440"/>
            <a:chExt cx="768" cy="624"/>
          </a:xfrm>
        </p:grpSpPr>
        <p:sp>
          <p:nvSpPr>
            <p:cNvPr id="94223" name="Rectangle 12"/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4224" name="AutoShape 13"/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62000" y="1447800"/>
            <a:ext cx="6096000" cy="1981200"/>
            <a:chOff x="480" y="912"/>
            <a:chExt cx="3840" cy="1248"/>
          </a:xfrm>
        </p:grpSpPr>
        <p:sp>
          <p:nvSpPr>
            <p:cNvPr id="94220" name="Rectangle 15"/>
            <p:cNvSpPr>
              <a:spLocks noChangeArrowheads="1"/>
            </p:cNvSpPr>
            <p:nvPr/>
          </p:nvSpPr>
          <p:spPr bwMode="auto">
            <a:xfrm>
              <a:off x="4128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4221" name="Rectangle 16"/>
            <p:cNvSpPr>
              <a:spLocks noChangeArrowheads="1"/>
            </p:cNvSpPr>
            <p:nvPr/>
          </p:nvSpPr>
          <p:spPr bwMode="auto">
            <a:xfrm>
              <a:off x="672" y="912"/>
              <a:ext cx="3456" cy="1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4222" name="Rectangle 17"/>
            <p:cNvSpPr>
              <a:spLocks noChangeArrowheads="1"/>
            </p:cNvSpPr>
            <p:nvPr/>
          </p:nvSpPr>
          <p:spPr bwMode="auto">
            <a:xfrm>
              <a:off x="480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093" grpId="0" animBg="1"/>
      <p:bldP spid="1113094" grpId="0" animBg="1"/>
      <p:bldP spid="1113095" grpId="0" animBg="1"/>
      <p:bldP spid="1113096" grpId="0" animBg="1"/>
      <p:bldP spid="111309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Problem: Drift</a:t>
            </a:r>
          </a:p>
        </p:txBody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13100"/>
            <a:ext cx="77724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/>
              <a:t>Solution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add another copy of first image at the end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/>
              <a:t>there are a bunch of ways to solve this problem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/>
              <a:t>add displacement of (y</a:t>
            </a:r>
            <a:r>
              <a:rPr lang="en-US" altLang="zh-TW" baseline="-25000"/>
              <a:t>1</a:t>
            </a:r>
            <a:r>
              <a:rPr lang="en-US" altLang="zh-TW"/>
              <a:t> </a:t>
            </a:r>
            <a:r>
              <a:rPr lang="en-US" altLang="zh-TW">
                <a:latin typeface="Arial" charset="0"/>
              </a:rPr>
              <a:t>–</a:t>
            </a:r>
            <a:r>
              <a:rPr lang="en-US" altLang="zh-TW"/>
              <a:t> y</a:t>
            </a:r>
            <a:r>
              <a:rPr lang="en-US" altLang="zh-TW" baseline="-25000"/>
              <a:t>n</a:t>
            </a:r>
            <a:r>
              <a:rPr lang="en-US" altLang="zh-TW"/>
              <a:t>)/(n -1) to each image after the first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/>
              <a:t>compute a global warp:  y</a:t>
            </a:r>
            <a:r>
              <a:rPr lang="en-US" altLang="zh-TW">
                <a:latin typeface="Arial" charset="0"/>
              </a:rPr>
              <a:t>’</a:t>
            </a:r>
            <a:r>
              <a:rPr lang="en-US" altLang="zh-TW"/>
              <a:t> = y + ax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/>
              <a:t>run a big optimization problem, incorporating this constraint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zh-TW"/>
              <a:t>best solution, but more complicated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zh-TW"/>
              <a:t>known as </a:t>
            </a:r>
            <a:r>
              <a:rPr lang="en-US" altLang="zh-TW">
                <a:latin typeface="Arial" charset="0"/>
              </a:rPr>
              <a:t>“</a:t>
            </a:r>
            <a:r>
              <a:rPr lang="en-US" altLang="zh-TW"/>
              <a:t>bundle adjustment</a:t>
            </a:r>
            <a:r>
              <a:rPr lang="en-US" altLang="zh-TW">
                <a:latin typeface="Arial" charset="0"/>
              </a:rPr>
              <a:t>”</a:t>
            </a:r>
            <a:endParaRPr lang="en-US" altLang="zh-TW"/>
          </a:p>
        </p:txBody>
      </p:sp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914400" y="1289050"/>
            <a:ext cx="12192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1676400" y="151765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1" name="Rectangle 6"/>
          <p:cNvSpPr>
            <a:spLocks noChangeArrowheads="1"/>
          </p:cNvSpPr>
          <p:nvPr/>
        </p:nvSpPr>
        <p:spPr bwMode="auto">
          <a:xfrm>
            <a:off x="2362200" y="136525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2" name="Rectangle 7"/>
          <p:cNvSpPr>
            <a:spLocks noChangeArrowheads="1"/>
          </p:cNvSpPr>
          <p:nvPr/>
        </p:nvSpPr>
        <p:spPr bwMode="auto">
          <a:xfrm>
            <a:off x="3352800" y="159385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3" name="Rectangle 8"/>
          <p:cNvSpPr>
            <a:spLocks noChangeArrowheads="1"/>
          </p:cNvSpPr>
          <p:nvPr/>
        </p:nvSpPr>
        <p:spPr bwMode="auto">
          <a:xfrm>
            <a:off x="4038600" y="182245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4" name="Rectangle 9"/>
          <p:cNvSpPr>
            <a:spLocks noChangeArrowheads="1"/>
          </p:cNvSpPr>
          <p:nvPr/>
        </p:nvSpPr>
        <p:spPr bwMode="auto">
          <a:xfrm>
            <a:off x="4953000" y="174625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6265" name="AutoShape 10"/>
          <p:cNvSpPr>
            <a:spLocks noChangeArrowheads="1"/>
          </p:cNvSpPr>
          <p:nvPr/>
        </p:nvSpPr>
        <p:spPr bwMode="auto">
          <a:xfrm>
            <a:off x="990600" y="174625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96266" name="Group 11"/>
          <p:cNvGrpSpPr>
            <a:grpSpLocks/>
          </p:cNvGrpSpPr>
          <p:nvPr/>
        </p:nvGrpSpPr>
        <p:grpSpPr bwMode="auto">
          <a:xfrm>
            <a:off x="5562600" y="2051050"/>
            <a:ext cx="1219200" cy="990600"/>
            <a:chOff x="3504" y="1440"/>
            <a:chExt cx="768" cy="624"/>
          </a:xfrm>
        </p:grpSpPr>
        <p:sp>
          <p:nvSpPr>
            <p:cNvPr id="96274" name="Rectangle 12"/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6275" name="AutoShape 13"/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114126" name="Line 14"/>
          <p:cNvSpPr>
            <a:spLocks noChangeShapeType="1"/>
          </p:cNvSpPr>
          <p:nvPr/>
        </p:nvSpPr>
        <p:spPr bwMode="auto">
          <a:xfrm flipV="1">
            <a:off x="7010400" y="1289050"/>
            <a:ext cx="0" cy="7620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228600" y="1196975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en-US" altLang="zh-TW" sz="1600" b="0">
                <a:latin typeface="Arial" charset="0"/>
              </a:rPr>
              <a:t>(x</a:t>
            </a:r>
            <a:r>
              <a:rPr kumimoji="0" lang="en-US" altLang="zh-TW" sz="1600" b="0" baseline="-25000">
                <a:latin typeface="Arial" charset="0"/>
              </a:rPr>
              <a:t>1</a:t>
            </a:r>
            <a:r>
              <a:rPr kumimoji="0" lang="en-US" altLang="zh-TW" sz="1600" b="0">
                <a:latin typeface="Arial" charset="0"/>
              </a:rPr>
              <a:t>,y</a:t>
            </a:r>
            <a:r>
              <a:rPr kumimoji="0" lang="en-US" altLang="zh-TW" sz="1600" b="0" baseline="-25000">
                <a:latin typeface="Arial" charset="0"/>
              </a:rPr>
              <a:t>1</a:t>
            </a:r>
            <a:r>
              <a:rPr kumimoji="0" lang="en-US" altLang="zh-TW" sz="1600" b="0">
                <a:latin typeface="Arial" charset="0"/>
              </a:rPr>
              <a:t>)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715000" y="2035175"/>
            <a:ext cx="2286000" cy="1463675"/>
            <a:chOff x="3600" y="1430"/>
            <a:chExt cx="1440" cy="922"/>
          </a:xfrm>
        </p:grpSpPr>
        <p:grpSp>
          <p:nvGrpSpPr>
            <p:cNvPr id="96270" name="Group 17"/>
            <p:cNvGrpSpPr>
              <a:grpSpLocks/>
            </p:cNvGrpSpPr>
            <p:nvPr/>
          </p:nvGrpSpPr>
          <p:grpSpPr bwMode="auto">
            <a:xfrm>
              <a:off x="3936" y="1488"/>
              <a:ext cx="1104" cy="864"/>
              <a:chOff x="3936" y="1488"/>
              <a:chExt cx="1104" cy="864"/>
            </a:xfrm>
          </p:grpSpPr>
          <p:sp>
            <p:nvSpPr>
              <p:cNvPr id="96272" name="Rectangle 18"/>
              <p:cNvSpPr>
                <a:spLocks noChangeArrowheads="1"/>
              </p:cNvSpPr>
              <p:nvPr/>
            </p:nvSpPr>
            <p:spPr bwMode="auto">
              <a:xfrm>
                <a:off x="4032" y="1488"/>
                <a:ext cx="768" cy="624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kumimoji="0" lang="zh-TW" altLang="en-US" sz="240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96273" name="Rectangle 19"/>
              <p:cNvSpPr>
                <a:spLocks noChangeArrowheads="1"/>
              </p:cNvSpPr>
              <p:nvPr/>
            </p:nvSpPr>
            <p:spPr bwMode="auto">
              <a:xfrm>
                <a:off x="3936" y="2112"/>
                <a:ext cx="1104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1600" b="0"/>
                  <a:t>copy of first image</a:t>
                </a:r>
              </a:p>
            </p:txBody>
          </p:sp>
        </p:grpSp>
        <p:sp>
          <p:nvSpPr>
            <p:cNvPr id="96271" name="Text Box 20"/>
            <p:cNvSpPr txBox="1">
              <a:spLocks noChangeArrowheads="1"/>
            </p:cNvSpPr>
            <p:nvPr/>
          </p:nvSpPr>
          <p:spPr bwMode="auto">
            <a:xfrm>
              <a:off x="3600" y="1430"/>
              <a:ext cx="5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zh-TW" sz="1600" b="0">
                  <a:latin typeface="Arial" charset="0"/>
                </a:rPr>
                <a:t>(x</a:t>
              </a:r>
              <a:r>
                <a:rPr kumimoji="0" lang="en-US" altLang="zh-TW" sz="1600" b="0" baseline="-25000">
                  <a:latin typeface="Arial" charset="0"/>
                </a:rPr>
                <a:t>n</a:t>
              </a:r>
              <a:r>
                <a:rPr kumimoji="0" lang="en-US" altLang="zh-TW" sz="1600" b="0">
                  <a:latin typeface="Arial" charset="0"/>
                </a:rPr>
                <a:t>,y</a:t>
              </a:r>
              <a:r>
                <a:rPr kumimoji="0" lang="en-US" altLang="zh-TW" sz="1600" b="0" baseline="-25000">
                  <a:latin typeface="Arial" charset="0"/>
                </a:rPr>
                <a:t>n</a:t>
              </a:r>
              <a:r>
                <a:rPr kumimoji="0" lang="en-US" altLang="zh-TW" sz="1600" b="0">
                  <a:latin typeface="Arial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1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End-to-end alignment and crop</a:t>
            </a:r>
          </a:p>
        </p:txBody>
      </p:sp>
      <p:pic>
        <p:nvPicPr>
          <p:cNvPr id="9830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154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8496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Rectangling panoramas</a:t>
            </a:r>
            <a:endParaRPr lang="zh-TW" altLang="en-US"/>
          </a:p>
        </p:txBody>
      </p:sp>
      <p:pic>
        <p:nvPicPr>
          <p:cNvPr id="10035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68413"/>
            <a:ext cx="8991600" cy="4433887"/>
          </a:xfrm>
        </p:spPr>
      </p:pic>
      <p:sp>
        <p:nvSpPr>
          <p:cNvPr id="100355" name="文字方塊 4"/>
          <p:cNvSpPr txBox="1">
            <a:spLocks noChangeArrowheads="1"/>
          </p:cNvSpPr>
          <p:nvPr/>
        </p:nvSpPr>
        <p:spPr bwMode="auto">
          <a:xfrm>
            <a:off x="3995738" y="5702300"/>
            <a:ext cx="987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  <a:hlinkClick r:id="rId3" action="ppaction://hlinkfile"/>
              </a:rPr>
              <a:t>video</a:t>
            </a:r>
            <a:endParaRPr kumimoji="0" lang="zh-TW" alt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Video compression</a:t>
            </a:r>
          </a:p>
        </p:txBody>
      </p:sp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124200" y="5432425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29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7848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19446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3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Rectangling panoramas</a:t>
            </a:r>
            <a:endParaRPr lang="zh-TW" altLang="en-US"/>
          </a:p>
        </p:txBody>
      </p:sp>
      <p:sp>
        <p:nvSpPr>
          <p:cNvPr id="10137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1379" name="Picture 4" descr="http://research.microsoft.com/en-us/um/people/kahe/sig13/thumb/9b_inp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123950"/>
            <a:ext cx="58610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Rectangling panoramas</a:t>
            </a:r>
            <a:endParaRPr lang="zh-TW" altLang="en-US"/>
          </a:p>
        </p:txBody>
      </p:sp>
      <p:sp>
        <p:nvSpPr>
          <p:cNvPr id="10240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03" name="Picture 6" descr="http://research.microsoft.com/en-us/um/people/kahe/sig13/thumb/9b_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8863"/>
            <a:ext cx="6319838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Viewer: panorama</a:t>
            </a:r>
          </a:p>
        </p:txBody>
      </p:sp>
      <p:sp>
        <p:nvSpPr>
          <p:cNvPr id="1079300" name="Text Box 4"/>
          <p:cNvSpPr txBox="1">
            <a:spLocks noChangeArrowheads="1"/>
          </p:cNvSpPr>
          <p:nvPr/>
        </p:nvSpPr>
        <p:spPr bwMode="auto">
          <a:xfrm>
            <a:off x="1552575" y="2185988"/>
            <a:ext cx="3873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2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079301" name="Text Box 5"/>
          <p:cNvSpPr txBox="1">
            <a:spLocks noChangeArrowheads="1"/>
          </p:cNvSpPr>
          <p:nvPr/>
        </p:nvSpPr>
        <p:spPr bwMode="auto">
          <a:xfrm>
            <a:off x="3321050" y="1585913"/>
            <a:ext cx="3873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2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079302" name="Text Box 6"/>
          <p:cNvSpPr txBox="1">
            <a:spLocks noChangeArrowheads="1"/>
          </p:cNvSpPr>
          <p:nvPr/>
        </p:nvSpPr>
        <p:spPr bwMode="auto">
          <a:xfrm>
            <a:off x="7207250" y="2271713"/>
            <a:ext cx="3873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2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079303" name="Text Box 7"/>
          <p:cNvSpPr txBox="1">
            <a:spLocks noChangeArrowheads="1"/>
          </p:cNvSpPr>
          <p:nvPr/>
        </p:nvSpPr>
        <p:spPr bwMode="auto">
          <a:xfrm>
            <a:off x="5226050" y="1585913"/>
            <a:ext cx="3873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2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+</a:t>
            </a:r>
          </a:p>
        </p:txBody>
      </p:sp>
      <p:pic>
        <p:nvPicPr>
          <p:cNvPr id="103430" name="Picture 8" descr="LOBBY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186113"/>
            <a:ext cx="7800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9" descr="DSC0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890713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10" descr="DSC0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14513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11" descr="DSC00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357313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12" descr="DSC00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1357313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13" descr="DSC000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1052513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6" name="Rectangle 16"/>
          <p:cNvSpPr>
            <a:spLocks noChangeArrowheads="1"/>
          </p:cNvSpPr>
          <p:nvPr/>
        </p:nvSpPr>
        <p:spPr bwMode="auto">
          <a:xfrm>
            <a:off x="165100" y="5924550"/>
            <a:ext cx="88804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400" b="0">
                <a:latin typeface="Arial" charset="0"/>
              </a:rPr>
              <a:t> example: </a:t>
            </a:r>
            <a:r>
              <a:rPr lang="en-US" altLang="zh-TW" sz="1200" b="0">
                <a:latin typeface="Arial" charset="0"/>
                <a:hlinkClick r:id="rId9"/>
              </a:rPr>
              <a:t>http://www.cs.washington.edu/education/courses/cse590ss/01wi/projects/project1/students/dougz/index.html</a:t>
            </a:r>
            <a:endParaRPr lang="en-US" altLang="zh-TW" sz="1200" b="0">
              <a:latin typeface="Arial" charset="0"/>
            </a:endParaRPr>
          </a:p>
          <a:p>
            <a:pPr algn="ctr" eaLnBrk="1" hangingPunct="1">
              <a:buFontTx/>
              <a:buNone/>
            </a:pPr>
            <a:endParaRPr lang="en-US" altLang="zh-TW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Viewer: texture mapped model</a:t>
            </a:r>
          </a:p>
        </p:txBody>
      </p:sp>
      <p:pic>
        <p:nvPicPr>
          <p:cNvPr id="105474" name="Picture 4" descr="LOBBY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82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5" descr="LOBBY0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480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6" descr="LOBBY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80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7" descr="LOBBY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480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8" descr="LOBBY3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Rectangle 9"/>
          <p:cNvSpPr>
            <a:spLocks noChangeArrowheads="1"/>
          </p:cNvSpPr>
          <p:nvPr/>
        </p:nvSpPr>
        <p:spPr bwMode="auto">
          <a:xfrm>
            <a:off x="2049463" y="5924550"/>
            <a:ext cx="511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zh-TW" sz="2400" b="0">
                <a:latin typeface="Arial" charset="0"/>
              </a:rPr>
              <a:t> example: </a:t>
            </a:r>
            <a:r>
              <a:rPr lang="en-US" altLang="zh-TW" sz="2400" b="0">
                <a:latin typeface="Arial" charset="0"/>
                <a:hlinkClick r:id="rId8"/>
              </a:rPr>
              <a:t>http://www.panoramas.dk/</a:t>
            </a:r>
            <a:endParaRPr lang="en-US" altLang="zh-TW" sz="2400" b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365-GB panorama (biggest on the earth)</a:t>
            </a:r>
            <a:endParaRPr lang="zh-TW" altLang="en-US" sz="3200"/>
          </a:p>
        </p:txBody>
      </p:sp>
      <p:pic>
        <p:nvPicPr>
          <p:cNvPr id="107522" name="Picture 2" descr="http://o.aolcdn.com/hss/storage/midas/1dd1247ec6cd08fb56865a50d7e9f419/202036935/MONTBLANC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13" y="1125538"/>
            <a:ext cx="8229600" cy="4629150"/>
          </a:xfrm>
          <a:noFill/>
        </p:spPr>
      </p:pic>
      <p:sp>
        <p:nvSpPr>
          <p:cNvPr id="107523" name="文字方塊 3"/>
          <p:cNvSpPr txBox="1">
            <a:spLocks noChangeArrowheads="1"/>
          </p:cNvSpPr>
          <p:nvPr/>
        </p:nvSpPr>
        <p:spPr bwMode="auto">
          <a:xfrm>
            <a:off x="447675" y="5754688"/>
            <a:ext cx="6302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Mont Blanc / Canon 70D / 70,000 images /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</a:rPr>
              <a:t>2-week shooting / 2-month processing </a:t>
            </a:r>
            <a:endParaRPr kumimoji="0" lang="zh-TW" altLang="en-US" sz="2400">
              <a:latin typeface="Arial" charset="0"/>
            </a:endParaRPr>
          </a:p>
        </p:txBody>
      </p:sp>
      <p:sp>
        <p:nvSpPr>
          <p:cNvPr id="107524" name="文字方塊 4"/>
          <p:cNvSpPr txBox="1">
            <a:spLocks noChangeArrowheads="1"/>
          </p:cNvSpPr>
          <p:nvPr/>
        </p:nvSpPr>
        <p:spPr bwMode="auto">
          <a:xfrm>
            <a:off x="7620000" y="5740400"/>
            <a:ext cx="782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  <a:hlinkClick r:id="rId4"/>
              </a:rPr>
              <a:t>web</a:t>
            </a:r>
            <a:endParaRPr kumimoji="0" lang="zh-TW" altLang="en-US" sz="2400">
              <a:latin typeface="Arial" charset="0"/>
            </a:endParaRPr>
          </a:p>
        </p:txBody>
      </p:sp>
      <p:sp>
        <p:nvSpPr>
          <p:cNvPr id="107525" name="文字方塊 6"/>
          <p:cNvSpPr txBox="1">
            <a:spLocks noChangeArrowheads="1"/>
          </p:cNvSpPr>
          <p:nvPr/>
        </p:nvSpPr>
        <p:spPr bwMode="auto">
          <a:xfrm>
            <a:off x="6588125" y="5754688"/>
            <a:ext cx="989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  <a:hlinkClick r:id="rId5" action="ppaction://hlinkfile"/>
              </a:rPr>
              <a:t>video</a:t>
            </a:r>
            <a:endParaRPr kumimoji="0" lang="zh-TW" altLang="en-US" sz="2400">
              <a:latin typeface="Arial" charset="0"/>
            </a:endParaRPr>
          </a:p>
        </p:txBody>
      </p:sp>
      <p:sp>
        <p:nvSpPr>
          <p:cNvPr id="107526" name="文字方塊 7"/>
          <p:cNvSpPr txBox="1">
            <a:spLocks noChangeArrowheads="1"/>
          </p:cNvSpPr>
          <p:nvPr/>
        </p:nvSpPr>
        <p:spPr bwMode="auto">
          <a:xfrm>
            <a:off x="7092950" y="6188075"/>
            <a:ext cx="130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2400">
                <a:latin typeface="Arial" charset="0"/>
                <a:hlinkClick r:id="rId6"/>
              </a:rPr>
              <a:t>London</a:t>
            </a:r>
            <a:endParaRPr kumimoji="0" lang="zh-TW" altLang="en-U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Cylindrical panorama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91513" cy="5472112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Take pictures on a tripod (or handheld)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Warp to cylindrical coordinate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>
                <a:solidFill>
                  <a:srgbClr val="FF0000"/>
                </a:solidFill>
              </a:rPr>
              <a:t>Compute pairwise alignments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Fix up the end-to-end alignment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Blending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en-US" altLang="zh-TW"/>
              <a:t>Crop the result and import into a viewer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Determine pairwise alignment?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Feature-based methods: only use feature points to estimate parameters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We will study the “Recognising panorama” paper published in ICCV 2003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Run SIFT (or other feature algorithms) for each image, find feature matches.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Determine pairwise alignment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p’=Mp, where M is a transformation matrix, p and p’ are feature matches</a:t>
            </a:r>
          </a:p>
          <a:p>
            <a:pPr eaLnBrk="1" hangingPunct="1"/>
            <a:r>
              <a:rPr lang="en-US" altLang="zh-TW"/>
              <a:t>It is possible to use more complicated models such as affine or perspective</a:t>
            </a:r>
          </a:p>
          <a:p>
            <a:pPr eaLnBrk="1" hangingPunct="1"/>
            <a:r>
              <a:rPr lang="en-US" altLang="zh-TW"/>
              <a:t>For example, assume M is a 2x2 matrix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Find M with the least square error</a:t>
            </a:r>
          </a:p>
        </p:txBody>
      </p:sp>
      <p:graphicFrame>
        <p:nvGraphicFramePr>
          <p:cNvPr id="113667" name="Object 4"/>
          <p:cNvGraphicFramePr>
            <a:graphicFrameLocks noChangeAspect="1"/>
          </p:cNvGraphicFramePr>
          <p:nvPr/>
        </p:nvGraphicFramePr>
        <p:xfrm>
          <a:off x="3201988" y="4868863"/>
          <a:ext cx="2017712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0" name="方程式" r:id="rId4" imgW="850531" imgH="431613" progId="Equation.3">
                  <p:embed/>
                </p:oleObj>
              </mc:Choice>
              <mc:Fallback>
                <p:oleObj name="方程式" r:id="rId4" imgW="850531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988" y="4868863"/>
                        <a:ext cx="2017712" cy="1023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8" name="Object 5"/>
          <p:cNvGraphicFramePr>
            <a:graphicFrameLocks noChangeAspect="1"/>
          </p:cNvGraphicFramePr>
          <p:nvPr/>
        </p:nvGraphicFramePr>
        <p:xfrm>
          <a:off x="2627313" y="3357563"/>
          <a:ext cx="331311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1" name="方程式" r:id="rId6" imgW="1397000" imgH="482600" progId="Equation.3">
                  <p:embed/>
                </p:oleObj>
              </mc:Choice>
              <mc:Fallback>
                <p:oleObj name="方程式" r:id="rId6" imgW="13970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3357563"/>
                        <a:ext cx="331311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Determine pairwise alignment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Overdetermined system</a:t>
            </a:r>
          </a:p>
        </p:txBody>
      </p:sp>
      <p:graphicFrame>
        <p:nvGraphicFramePr>
          <p:cNvPr id="115715" name="Object 4"/>
          <p:cNvGraphicFramePr>
            <a:graphicFrameLocks noChangeAspect="1"/>
          </p:cNvGraphicFramePr>
          <p:nvPr/>
        </p:nvGraphicFramePr>
        <p:xfrm>
          <a:off x="611188" y="1196975"/>
          <a:ext cx="331311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4" name="方程式" r:id="rId4" imgW="1397000" imgH="482600" progId="Equation.3">
                  <p:embed/>
                </p:oleObj>
              </mc:Choice>
              <mc:Fallback>
                <p:oleObj name="方程式" r:id="rId4" imgW="13970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196975"/>
                        <a:ext cx="331311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6" name="Object 5"/>
          <p:cNvGraphicFramePr>
            <a:graphicFrameLocks noChangeAspect="1"/>
          </p:cNvGraphicFramePr>
          <p:nvPr/>
        </p:nvGraphicFramePr>
        <p:xfrm>
          <a:off x="5059363" y="1196975"/>
          <a:ext cx="26193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方程式" r:id="rId6" imgW="1104900" imgH="482600" progId="Equation.3">
                  <p:embed/>
                </p:oleObj>
              </mc:Choice>
              <mc:Fallback>
                <p:oleObj name="方程式" r:id="rId6" imgW="11049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1196975"/>
                        <a:ext cx="26193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7" name="Object 6"/>
          <p:cNvGraphicFramePr>
            <a:graphicFrameLocks noChangeAspect="1"/>
          </p:cNvGraphicFramePr>
          <p:nvPr/>
        </p:nvGraphicFramePr>
        <p:xfrm>
          <a:off x="1763713" y="3213100"/>
          <a:ext cx="4727575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6" name="方程式" r:id="rId8" imgW="1993900" imgH="1397000" progId="Equation.3">
                  <p:embed/>
                </p:oleObj>
              </mc:Choice>
              <mc:Fallback>
                <p:oleObj name="方程式" r:id="rId8" imgW="1993900" imgH="1397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213100"/>
                        <a:ext cx="4727575" cy="330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8218488" cy="86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Given an overdetermined system</a:t>
            </a:r>
            <a:r>
              <a:rPr lang="en-US" altLang="zh-TW" sz="2400"/>
              <a:t> </a:t>
            </a:r>
          </a:p>
        </p:txBody>
      </p:sp>
      <p:graphicFrame>
        <p:nvGraphicFramePr>
          <p:cNvPr id="11776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1773238"/>
          <a:ext cx="18732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8" name="方程式" r:id="rId4" imgW="469696" imgH="177723" progId="Equation.3">
                  <p:embed/>
                </p:oleObj>
              </mc:Choice>
              <mc:Fallback>
                <p:oleObj name="方程式" r:id="rId4" imgW="469696" imgH="17772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1773238"/>
                        <a:ext cx="18732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4" name="Object 5"/>
          <p:cNvGraphicFramePr>
            <a:graphicFrameLocks noChangeAspect="1"/>
          </p:cNvGraphicFramePr>
          <p:nvPr/>
        </p:nvGraphicFramePr>
        <p:xfrm>
          <a:off x="2908300" y="4149725"/>
          <a:ext cx="339248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9" name="方程式" r:id="rId6" imgW="850531" imgH="203112" progId="Equation.3">
                  <p:embed/>
                </p:oleObj>
              </mc:Choice>
              <mc:Fallback>
                <p:oleObj name="方程式" r:id="rId6" imgW="850531" imgH="20311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4149725"/>
                        <a:ext cx="3392488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5" name="Rectangle 6"/>
          <p:cNvSpPr>
            <a:spLocks noChangeArrowheads="1"/>
          </p:cNvSpPr>
          <p:nvPr/>
        </p:nvSpPr>
        <p:spPr bwMode="auto">
          <a:xfrm>
            <a:off x="457200" y="2708275"/>
            <a:ext cx="82184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0"/>
              <a:t>the normal equation is that which minimizes the sum of the square differences between left and right sides</a:t>
            </a:r>
            <a:r>
              <a:rPr lang="en-US" altLang="zh-TW" sz="2400" b="0"/>
              <a:t> </a:t>
            </a:r>
          </a:p>
        </p:txBody>
      </p:sp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468313" y="5302250"/>
            <a:ext cx="82184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0"/>
              <a:t>Why?</a:t>
            </a:r>
            <a:endParaRPr lang="en-US" altLang="zh-TW" sz="2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Object removal</a:t>
            </a:r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605213" y="5430838"/>
            <a:ext cx="1974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/>
              <a:t>input video</a:t>
            </a:r>
          </a:p>
        </p:txBody>
      </p:sp>
      <p:pic>
        <p:nvPicPr>
          <p:cNvPr id="4" name="harbor-fram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3" y="1584325"/>
            <a:ext cx="8229600" cy="3429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 </a:t>
            </a:r>
          </a:p>
        </p:txBody>
      </p:sp>
      <p:graphicFrame>
        <p:nvGraphicFramePr>
          <p:cNvPr id="119810" name="Object 3"/>
          <p:cNvGraphicFramePr>
            <a:graphicFrameLocks noChangeAspect="1"/>
          </p:cNvGraphicFramePr>
          <p:nvPr/>
        </p:nvGraphicFramePr>
        <p:xfrm>
          <a:off x="2555875" y="1125538"/>
          <a:ext cx="31686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方程式" r:id="rId4" imgW="1040948" imgH="241195" progId="Equation.3">
                  <p:embed/>
                </p:oleObj>
              </mc:Choice>
              <mc:Fallback>
                <p:oleObj name="方程式" r:id="rId4" imgW="1040948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125538"/>
                        <a:ext cx="31686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1" name="Object 4"/>
          <p:cNvGraphicFramePr>
            <a:graphicFrameLocks noChangeAspect="1"/>
          </p:cNvGraphicFramePr>
          <p:nvPr/>
        </p:nvGraphicFramePr>
        <p:xfrm>
          <a:off x="1835150" y="2133600"/>
          <a:ext cx="5024438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5" name="方程式" r:id="rId6" imgW="1651000" imgH="1168400" progId="Equation.3">
                  <p:embed/>
                </p:oleObj>
              </mc:Choice>
              <mc:Fallback>
                <p:oleObj name="方程式" r:id="rId6" imgW="1651000" imgH="116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133600"/>
                        <a:ext cx="5024438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2" name="Text Box 5"/>
          <p:cNvSpPr txBox="1">
            <a:spLocks noChangeArrowheads="1"/>
          </p:cNvSpPr>
          <p:nvPr/>
        </p:nvSpPr>
        <p:spPr bwMode="auto">
          <a:xfrm>
            <a:off x="2624138" y="5659438"/>
            <a:ext cx="5619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3600" b="0" i="1">
                <a:latin typeface="Times New Roman" charset="0"/>
              </a:rPr>
              <a:t>n</a:t>
            </a:r>
            <a:r>
              <a:rPr kumimoji="0" lang="en-US" altLang="zh-TW" sz="3600" b="0" i="1">
                <a:latin typeface="Arial" charset="0"/>
              </a:rPr>
              <a:t>x</a:t>
            </a:r>
            <a:r>
              <a:rPr kumimoji="0" lang="en-US" altLang="zh-TW" sz="3600" b="0" i="1">
                <a:latin typeface="Times New Roman" charset="0"/>
              </a:rPr>
              <a:t>m, n </a:t>
            </a:r>
            <a:r>
              <a:rPr kumimoji="0" lang="en-US" altLang="zh-TW" sz="3600" b="0">
                <a:latin typeface="Times New Roman" charset="0"/>
              </a:rPr>
              <a:t>equations</a:t>
            </a:r>
            <a:r>
              <a:rPr kumimoji="0" lang="en-US" altLang="zh-TW" sz="3600" b="0" i="1">
                <a:latin typeface="Times New Roman" charset="0"/>
              </a:rPr>
              <a:t>, m </a:t>
            </a:r>
            <a:r>
              <a:rPr kumimoji="0" lang="en-US" altLang="zh-TW" sz="3600" b="0">
                <a:latin typeface="Times New Roman" charset="0"/>
              </a:rPr>
              <a:t>variables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graphicFrame>
        <p:nvGraphicFramePr>
          <p:cNvPr id="121859" name="Object 4"/>
          <p:cNvGraphicFramePr>
            <a:graphicFrameLocks noChangeAspect="1"/>
          </p:cNvGraphicFramePr>
          <p:nvPr/>
        </p:nvGraphicFramePr>
        <p:xfrm>
          <a:off x="1042988" y="981075"/>
          <a:ext cx="6842125" cy="424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2" name="方程式" r:id="rId4" imgW="2781300" imgH="1727200" progId="Equation.3">
                  <p:embed/>
                </p:oleObj>
              </mc:Choice>
              <mc:Fallback>
                <p:oleObj name="方程式" r:id="rId4" imgW="2781300" imgH="172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81075"/>
                        <a:ext cx="6842125" cy="424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909" name="Object 5"/>
          <p:cNvGraphicFramePr>
            <a:graphicFrameLocks noChangeAspect="1"/>
          </p:cNvGraphicFramePr>
          <p:nvPr/>
        </p:nvGraphicFramePr>
        <p:xfrm>
          <a:off x="1763713" y="5164138"/>
          <a:ext cx="6407150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3" name="方程式" r:id="rId6" imgW="2438400" imgH="546100" progId="Equation.3">
                  <p:embed/>
                </p:oleObj>
              </mc:Choice>
              <mc:Fallback>
                <p:oleObj name="方程式" r:id="rId6" imgW="2438400" imgH="546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164138"/>
                        <a:ext cx="6407150" cy="143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</a:t>
            </a:r>
          </a:p>
        </p:txBody>
      </p:sp>
      <p:graphicFrame>
        <p:nvGraphicFramePr>
          <p:cNvPr id="123906" name="Object 3"/>
          <p:cNvGraphicFramePr>
            <a:graphicFrameLocks noChangeAspect="1"/>
          </p:cNvGraphicFramePr>
          <p:nvPr/>
        </p:nvGraphicFramePr>
        <p:xfrm>
          <a:off x="1187450" y="1052513"/>
          <a:ext cx="6407150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5" name="方程式" r:id="rId4" imgW="2438400" imgH="546100" progId="Equation.3">
                  <p:embed/>
                </p:oleObj>
              </mc:Choice>
              <mc:Fallback>
                <p:oleObj name="方程式" r:id="rId4" imgW="2438400" imgH="546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052513"/>
                        <a:ext cx="6407150" cy="143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5956" name="Object 4"/>
          <p:cNvGraphicFramePr>
            <a:graphicFrameLocks noChangeAspect="1"/>
          </p:cNvGraphicFramePr>
          <p:nvPr/>
        </p:nvGraphicFramePr>
        <p:xfrm>
          <a:off x="611188" y="2636838"/>
          <a:ext cx="156845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6" name="方程式" r:id="rId6" imgW="596900" imgH="431800" progId="Equation.3">
                  <p:embed/>
                </p:oleObj>
              </mc:Choice>
              <mc:Fallback>
                <p:oleObj name="方程式" r:id="rId6" imgW="5969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636838"/>
                        <a:ext cx="156845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5957" name="Object 5"/>
          <p:cNvGraphicFramePr>
            <a:graphicFrameLocks noChangeAspect="1"/>
          </p:cNvGraphicFramePr>
          <p:nvPr/>
        </p:nvGraphicFramePr>
        <p:xfrm>
          <a:off x="1855788" y="3856038"/>
          <a:ext cx="5021262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7" name="方程式" r:id="rId8" imgW="1688367" imgH="444307" progId="Equation.3">
                  <p:embed/>
                </p:oleObj>
              </mc:Choice>
              <mc:Fallback>
                <p:oleObj name="方程式" r:id="rId8" imgW="1688367" imgH="44430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3856038"/>
                        <a:ext cx="5021262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5958" name="Object 6"/>
          <p:cNvGraphicFramePr>
            <a:graphicFrameLocks noChangeAspect="1"/>
          </p:cNvGraphicFramePr>
          <p:nvPr/>
        </p:nvGraphicFramePr>
        <p:xfrm>
          <a:off x="2268538" y="2420938"/>
          <a:ext cx="4103687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8" name="方程式" r:id="rId10" imgW="1409700" imgH="508000" progId="Equation.3">
                  <p:embed/>
                </p:oleObj>
              </mc:Choice>
              <mc:Fallback>
                <p:oleObj name="方程式" r:id="rId10" imgW="14097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2420938"/>
                        <a:ext cx="4103687" cy="147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5959" name="Object 7"/>
          <p:cNvGraphicFramePr>
            <a:graphicFrameLocks noChangeAspect="1"/>
          </p:cNvGraphicFramePr>
          <p:nvPr/>
        </p:nvGraphicFramePr>
        <p:xfrm>
          <a:off x="539750" y="5373688"/>
          <a:ext cx="4608513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9" name="方程式" r:id="rId12" imgW="1586811" imgH="393529" progId="Equation.3">
                  <p:embed/>
                </p:oleObj>
              </mc:Choice>
              <mc:Fallback>
                <p:oleObj name="方程式" r:id="rId12" imgW="1586811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373688"/>
                        <a:ext cx="4608513" cy="114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48263" y="5516563"/>
            <a:ext cx="3529012" cy="714375"/>
            <a:chOff x="3243" y="3475"/>
            <a:chExt cx="2223" cy="450"/>
          </a:xfrm>
        </p:grpSpPr>
        <p:graphicFrame>
          <p:nvGraphicFramePr>
            <p:cNvPr id="123912" name="Object 9"/>
            <p:cNvGraphicFramePr>
              <a:graphicFrameLocks noChangeAspect="1"/>
            </p:cNvGraphicFramePr>
            <p:nvPr/>
          </p:nvGraphicFramePr>
          <p:xfrm>
            <a:off x="3606" y="3475"/>
            <a:ext cx="186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50" name="方程式" r:id="rId14" imgW="850531" imgH="203112" progId="Equation.3">
                    <p:embed/>
                  </p:oleObj>
                </mc:Choice>
                <mc:Fallback>
                  <p:oleObj name="方程式" r:id="rId14" imgW="850531" imgH="203112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3475"/>
                          <a:ext cx="1860" cy="4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913" name="Rectangle 10"/>
            <p:cNvSpPr>
              <a:spLocks noChangeArrowheads="1"/>
            </p:cNvSpPr>
            <p:nvPr/>
          </p:nvSpPr>
          <p:spPr bwMode="auto">
            <a:xfrm>
              <a:off x="3243" y="3521"/>
              <a:ext cx="49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3600">
                  <a:latin typeface="Arial" charset="0"/>
                </a:rPr>
                <a:t>→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0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</a:t>
            </a:r>
          </a:p>
        </p:txBody>
      </p:sp>
      <p:graphicFrame>
        <p:nvGraphicFramePr>
          <p:cNvPr id="125954" name="Object 4"/>
          <p:cNvGraphicFramePr>
            <a:graphicFrameLocks noChangeAspect="1"/>
          </p:cNvGraphicFramePr>
          <p:nvPr/>
        </p:nvGraphicFramePr>
        <p:xfrm>
          <a:off x="539750" y="1196975"/>
          <a:ext cx="156845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1" name="方程式" r:id="rId4" imgW="596900" imgH="482600" progId="Equation.3">
                  <p:embed/>
                </p:oleObj>
              </mc:Choice>
              <mc:Fallback>
                <p:oleObj name="方程式" r:id="rId4" imgW="5969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96975"/>
                        <a:ext cx="156845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Normal equation</a:t>
            </a:r>
          </a:p>
        </p:txBody>
      </p:sp>
      <p:graphicFrame>
        <p:nvGraphicFramePr>
          <p:cNvPr id="128002" name="Object 4"/>
          <p:cNvGraphicFramePr>
            <a:graphicFrameLocks noChangeAspect="1"/>
          </p:cNvGraphicFramePr>
          <p:nvPr/>
        </p:nvGraphicFramePr>
        <p:xfrm>
          <a:off x="596900" y="1084263"/>
          <a:ext cx="620712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5" name="方程式" r:id="rId4" imgW="2362200" imgH="1524000" progId="Equation.3">
                  <p:embed/>
                </p:oleObj>
              </mc:Choice>
              <mc:Fallback>
                <p:oleObj name="方程式" r:id="rId4" imgW="2362200" imgH="1524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1084263"/>
                        <a:ext cx="620712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3" name="Object 5"/>
          <p:cNvGraphicFramePr>
            <a:graphicFrameLocks noChangeAspect="1"/>
          </p:cNvGraphicFramePr>
          <p:nvPr/>
        </p:nvGraphicFramePr>
        <p:xfrm>
          <a:off x="611188" y="5275263"/>
          <a:ext cx="353695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6" name="方程式" r:id="rId6" imgW="1345616" imgH="393529" progId="Equation.3">
                  <p:embed/>
                </p:oleObj>
              </mc:Choice>
              <mc:Fallback>
                <p:oleObj name="方程式" r:id="rId6" imgW="1345616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275263"/>
                        <a:ext cx="353695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Determine pairwise alignment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/>
              <a:t>p’=Mp, where M is a transformation matrix, p and p’ are feature matches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/>
              <a:t>For translation model, it is easier.</a:t>
            </a:r>
          </a:p>
          <a:p>
            <a:pPr eaLnBrk="1" hangingPunct="1">
              <a:lnSpc>
                <a:spcPct val="90000"/>
              </a:lnSpc>
            </a:pPr>
            <a:endParaRPr lang="en-US" altLang="zh-TW"/>
          </a:p>
          <a:p>
            <a:pPr eaLnBrk="1" hangingPunct="1">
              <a:lnSpc>
                <a:spcPct val="90000"/>
              </a:lnSpc>
            </a:pPr>
            <a:endParaRPr lang="en-US" altLang="zh-TW"/>
          </a:p>
          <a:p>
            <a:pPr eaLnBrk="1" hangingPunct="1">
              <a:lnSpc>
                <a:spcPct val="90000"/>
              </a:lnSpc>
            </a:pPr>
            <a:endParaRPr lang="en-US" altLang="zh-TW"/>
          </a:p>
          <a:p>
            <a:pPr eaLnBrk="1" hangingPunct="1">
              <a:lnSpc>
                <a:spcPct val="90000"/>
              </a:lnSpc>
            </a:pPr>
            <a:endParaRPr lang="en-US" altLang="zh-TW"/>
          </a:p>
          <a:p>
            <a:pPr eaLnBrk="1" hangingPunct="1">
              <a:lnSpc>
                <a:spcPct val="90000"/>
              </a:lnSpc>
            </a:pPr>
            <a:endParaRPr lang="en-US" altLang="zh-TW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TW"/>
          </a:p>
          <a:p>
            <a:pPr eaLnBrk="1" hangingPunct="1">
              <a:lnSpc>
                <a:spcPct val="90000"/>
              </a:lnSpc>
            </a:pPr>
            <a:r>
              <a:rPr lang="en-US" altLang="zh-TW"/>
              <a:t>What if the match is false? Avoid impact of outliers.</a:t>
            </a:r>
          </a:p>
        </p:txBody>
      </p:sp>
      <p:graphicFrame>
        <p:nvGraphicFramePr>
          <p:cNvPr id="130051" name="Object 5"/>
          <p:cNvGraphicFramePr>
            <a:graphicFrameLocks noChangeAspect="1"/>
          </p:cNvGraphicFramePr>
          <p:nvPr/>
        </p:nvGraphicFramePr>
        <p:xfrm>
          <a:off x="1619250" y="2492375"/>
          <a:ext cx="52578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4" name="方程式" r:id="rId4" imgW="2324100" imgH="431800" progId="Equation.3">
                  <p:embed/>
                </p:oleObj>
              </mc:Choice>
              <mc:Fallback>
                <p:oleObj name="方程式" r:id="rId4" imgW="23241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492375"/>
                        <a:ext cx="5257800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Object 6"/>
          <p:cNvGraphicFramePr>
            <a:graphicFrameLocks noChangeAspect="1"/>
          </p:cNvGraphicFramePr>
          <p:nvPr/>
        </p:nvGraphicFramePr>
        <p:xfrm>
          <a:off x="1090613" y="3789363"/>
          <a:ext cx="1177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5" name="方程式" r:id="rId6" imgW="520474" imgH="431613" progId="Equation.3">
                  <p:embed/>
                </p:oleObj>
              </mc:Choice>
              <mc:Fallback>
                <p:oleObj name="方程式" r:id="rId6" imgW="520474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3789363"/>
                        <a:ext cx="1177925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/>
              <a:t>RANSAC</a:t>
            </a:r>
            <a:endParaRPr lang="zh-TW" altLang="en-US" sz="3200"/>
          </a:p>
        </p:txBody>
      </p:sp>
      <p:sp>
        <p:nvSpPr>
          <p:cNvPr id="13209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RANSAC = Random Sample Consensus</a:t>
            </a:r>
          </a:p>
          <a:p>
            <a:r>
              <a:rPr lang="en-US" altLang="zh-TW"/>
              <a:t>An algorithm for robust fitting of models in the presence of many data outliers</a:t>
            </a:r>
          </a:p>
          <a:p>
            <a:r>
              <a:rPr lang="en-US" altLang="zh-TW"/>
              <a:t>Compare to robust statistics</a:t>
            </a:r>
          </a:p>
          <a:p>
            <a:endParaRPr lang="en-US" altLang="zh-TW"/>
          </a:p>
          <a:p>
            <a:r>
              <a:rPr lang="en-US" altLang="zh-TW"/>
              <a:t>Given </a:t>
            </a:r>
            <a:r>
              <a:rPr lang="en-US" altLang="zh-TW" i="1"/>
              <a:t>N</a:t>
            </a:r>
            <a:r>
              <a:rPr lang="en-US" altLang="zh-TW"/>
              <a:t> data points </a:t>
            </a:r>
            <a:r>
              <a:rPr lang="en-US" altLang="zh-TW" i="1"/>
              <a:t>x</a:t>
            </a:r>
            <a:r>
              <a:rPr lang="en-US" altLang="zh-TW" i="1" baseline="-25000"/>
              <a:t>i</a:t>
            </a:r>
            <a:r>
              <a:rPr lang="en-US" altLang="zh-TW"/>
              <a:t>, assume that majority of them are generated from a model with parameters </a:t>
            </a:r>
            <a:r>
              <a:rPr lang="zh-TW" altLang="zh-TW">
                <a:sym typeface="Symbol" charset="2"/>
              </a:rPr>
              <a:t></a:t>
            </a:r>
            <a:r>
              <a:rPr lang="en-US" altLang="zh-TW"/>
              <a:t>, try to recover </a:t>
            </a:r>
            <a:r>
              <a:rPr lang="zh-TW" altLang="zh-TW">
                <a:sym typeface="Symbol" charset="2"/>
              </a:rPr>
              <a:t></a:t>
            </a:r>
            <a:r>
              <a:rPr lang="en-US" altLang="zh-TW"/>
              <a:t>. 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RANSAC algorithm</a:t>
            </a:r>
          </a:p>
        </p:txBody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Run </a:t>
            </a:r>
            <a:r>
              <a:rPr lang="en-US" altLang="zh-TW" i="1">
                <a:latin typeface="Times New Roman" charset="0"/>
              </a:rPr>
              <a:t>k</a:t>
            </a:r>
            <a:r>
              <a:rPr lang="en-US" altLang="zh-TW"/>
              <a:t> times:</a:t>
            </a:r>
          </a:p>
          <a:p>
            <a:pPr eaLnBrk="1" hangingPunct="1">
              <a:buFontTx/>
              <a:buNone/>
            </a:pPr>
            <a:r>
              <a:rPr lang="en-US" altLang="zh-TW"/>
              <a:t>    (1) draw </a:t>
            </a:r>
            <a:r>
              <a:rPr lang="en-US" altLang="zh-TW" i="1">
                <a:latin typeface="Times New Roman" charset="0"/>
              </a:rPr>
              <a:t>n</a:t>
            </a:r>
            <a:r>
              <a:rPr lang="en-US" altLang="zh-TW"/>
              <a:t> samples randomly</a:t>
            </a:r>
          </a:p>
          <a:p>
            <a:pPr eaLnBrk="1" hangingPunct="1">
              <a:buFontTx/>
              <a:buNone/>
            </a:pPr>
            <a:r>
              <a:rPr lang="en-US" altLang="zh-TW"/>
              <a:t>    (2) fit parameters </a:t>
            </a:r>
            <a:r>
              <a:rPr lang="zh-TW" altLang="zh-TW">
                <a:latin typeface="Times New Roman" charset="0"/>
                <a:sym typeface="Symbol" charset="2"/>
              </a:rPr>
              <a:t></a:t>
            </a:r>
            <a:r>
              <a:rPr lang="en-US" altLang="zh-TW"/>
              <a:t> with these </a:t>
            </a:r>
            <a:r>
              <a:rPr lang="en-US" altLang="zh-TW" i="1">
                <a:latin typeface="Times New Roman" charset="0"/>
              </a:rPr>
              <a:t>n</a:t>
            </a:r>
            <a:r>
              <a:rPr lang="en-US" altLang="zh-TW"/>
              <a:t> samples</a:t>
            </a:r>
          </a:p>
          <a:p>
            <a:pPr eaLnBrk="1" hangingPunct="1">
              <a:buFontTx/>
              <a:buNone/>
            </a:pPr>
            <a:r>
              <a:rPr lang="en-US" altLang="zh-TW"/>
              <a:t>    (3) for each of other </a:t>
            </a:r>
            <a:r>
              <a:rPr lang="en-US" altLang="zh-TW" i="1">
                <a:latin typeface="Times New Roman" charset="0"/>
              </a:rPr>
              <a:t>N-n</a:t>
            </a:r>
            <a:r>
              <a:rPr lang="en-US" altLang="zh-TW"/>
              <a:t> points, calculate   </a:t>
            </a:r>
          </a:p>
          <a:p>
            <a:pPr eaLnBrk="1" hangingPunct="1">
              <a:buFontTx/>
              <a:buNone/>
            </a:pPr>
            <a:r>
              <a:rPr lang="en-US" altLang="zh-TW"/>
              <a:t>         its distance to the fitted model, count the   </a:t>
            </a:r>
          </a:p>
          <a:p>
            <a:pPr eaLnBrk="1" hangingPunct="1">
              <a:buFontTx/>
              <a:buNone/>
            </a:pPr>
            <a:r>
              <a:rPr lang="en-US" altLang="zh-TW"/>
              <a:t>         number of inlier points, </a:t>
            </a:r>
            <a:r>
              <a:rPr lang="en-US" altLang="zh-TW" i="1">
                <a:latin typeface="Times New Roman" charset="0"/>
              </a:rPr>
              <a:t>c</a:t>
            </a:r>
          </a:p>
          <a:p>
            <a:pPr eaLnBrk="1" hangingPunct="1">
              <a:buFontTx/>
              <a:buNone/>
            </a:pPr>
            <a:r>
              <a:rPr lang="en-US" altLang="zh-TW"/>
              <a:t>Output </a:t>
            </a:r>
            <a:r>
              <a:rPr lang="zh-TW" altLang="zh-TW">
                <a:latin typeface="Times New Roman" charset="0"/>
                <a:sym typeface="Symbol" charset="2"/>
              </a:rPr>
              <a:t></a:t>
            </a:r>
            <a:r>
              <a:rPr lang="en-US" altLang="zh-TW"/>
              <a:t> with the largest </a:t>
            </a:r>
            <a:r>
              <a:rPr lang="en-US" altLang="zh-TW" i="1">
                <a:latin typeface="Times New Roman" charset="0"/>
              </a:rPr>
              <a:t>c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16013" y="981075"/>
            <a:ext cx="5000625" cy="719138"/>
            <a:chOff x="703" y="618"/>
            <a:chExt cx="3150" cy="453"/>
          </a:xfrm>
        </p:grpSpPr>
        <p:sp>
          <p:nvSpPr>
            <p:cNvPr id="133132" name="Oval 4"/>
            <p:cNvSpPr>
              <a:spLocks noChangeArrowheads="1"/>
            </p:cNvSpPr>
            <p:nvPr/>
          </p:nvSpPr>
          <p:spPr bwMode="auto">
            <a:xfrm>
              <a:off x="703" y="618"/>
              <a:ext cx="998" cy="4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133" name="Line 5"/>
            <p:cNvSpPr>
              <a:spLocks noChangeShapeType="1"/>
            </p:cNvSpPr>
            <p:nvPr/>
          </p:nvSpPr>
          <p:spPr bwMode="auto">
            <a:xfrm flipH="1">
              <a:off x="1701" y="845"/>
              <a:ext cx="5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134" name="Text Box 6"/>
            <p:cNvSpPr txBox="1">
              <a:spLocks noChangeArrowheads="1"/>
            </p:cNvSpPr>
            <p:nvPr/>
          </p:nvSpPr>
          <p:spPr bwMode="auto">
            <a:xfrm>
              <a:off x="2245" y="693"/>
              <a:ext cx="16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How many times?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339975" y="1412875"/>
            <a:ext cx="6140450" cy="822325"/>
            <a:chOff x="1474" y="890"/>
            <a:chExt cx="3868" cy="518"/>
          </a:xfrm>
        </p:grpSpPr>
        <p:sp>
          <p:nvSpPr>
            <p:cNvPr id="133129" name="Oval 8"/>
            <p:cNvSpPr>
              <a:spLocks noChangeArrowheads="1"/>
            </p:cNvSpPr>
            <p:nvPr/>
          </p:nvSpPr>
          <p:spPr bwMode="auto">
            <a:xfrm>
              <a:off x="1474" y="935"/>
              <a:ext cx="1089" cy="4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130" name="Line 9"/>
            <p:cNvSpPr>
              <a:spLocks noChangeShapeType="1"/>
            </p:cNvSpPr>
            <p:nvPr/>
          </p:nvSpPr>
          <p:spPr bwMode="auto">
            <a:xfrm flipH="1">
              <a:off x="2562" y="1026"/>
              <a:ext cx="122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131" name="Text Box 10"/>
            <p:cNvSpPr txBox="1">
              <a:spLocks noChangeArrowheads="1"/>
            </p:cNvSpPr>
            <p:nvPr/>
          </p:nvSpPr>
          <p:spPr bwMode="auto">
            <a:xfrm>
              <a:off x="3787" y="890"/>
              <a:ext cx="155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How big?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Smaller is better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03575" y="3500438"/>
            <a:ext cx="4459288" cy="2454275"/>
            <a:chOff x="2018" y="2205"/>
            <a:chExt cx="2809" cy="1546"/>
          </a:xfrm>
        </p:grpSpPr>
        <p:sp>
          <p:nvSpPr>
            <p:cNvPr id="133126" name="Oval 12"/>
            <p:cNvSpPr>
              <a:spLocks noChangeArrowheads="1"/>
            </p:cNvSpPr>
            <p:nvPr/>
          </p:nvSpPr>
          <p:spPr bwMode="auto">
            <a:xfrm>
              <a:off x="2018" y="2205"/>
              <a:ext cx="1316" cy="4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3127" name="Line 13"/>
            <p:cNvSpPr>
              <a:spLocks noChangeShapeType="1"/>
            </p:cNvSpPr>
            <p:nvPr/>
          </p:nvSpPr>
          <p:spPr bwMode="auto">
            <a:xfrm flipH="1" flipV="1">
              <a:off x="3198" y="2568"/>
              <a:ext cx="453" cy="6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3128" name="Text Box 14"/>
            <p:cNvSpPr txBox="1">
              <a:spLocks noChangeArrowheads="1"/>
            </p:cNvSpPr>
            <p:nvPr/>
          </p:nvSpPr>
          <p:spPr bwMode="auto">
            <a:xfrm>
              <a:off x="2534" y="3233"/>
              <a:ext cx="22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How to define?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Depends on the problem.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How to determine k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7786688" cy="10810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i="1">
                <a:latin typeface="Times New Roman" charset="0"/>
              </a:rPr>
              <a:t>p</a:t>
            </a:r>
            <a:r>
              <a:rPr lang="en-US" altLang="zh-TW" sz="2400"/>
              <a:t>: probability of real inliers</a:t>
            </a:r>
          </a:p>
          <a:p>
            <a:pPr eaLnBrk="1" hangingPunct="1">
              <a:buFontTx/>
              <a:buNone/>
            </a:pPr>
            <a:r>
              <a:rPr lang="en-US" altLang="zh-TW" sz="2400" i="1">
                <a:latin typeface="Times New Roman" charset="0"/>
              </a:rPr>
              <a:t>P</a:t>
            </a:r>
            <a:r>
              <a:rPr lang="en-US" altLang="zh-TW" sz="2400"/>
              <a:t>: probability of success after k trials</a:t>
            </a:r>
          </a:p>
          <a:p>
            <a:pPr eaLnBrk="1" hangingPunct="1">
              <a:buFontTx/>
              <a:buNone/>
            </a:pPr>
            <a:endParaRPr lang="en-US" altLang="zh-TW" sz="2400"/>
          </a:p>
          <a:p>
            <a:pPr eaLnBrk="1" hangingPunct="1">
              <a:buFontTx/>
              <a:buNone/>
            </a:pPr>
            <a:endParaRPr lang="en-US" altLang="zh-TW" sz="2400"/>
          </a:p>
        </p:txBody>
      </p:sp>
      <p:graphicFrame>
        <p:nvGraphicFramePr>
          <p:cNvPr id="135171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51050" y="1971675"/>
          <a:ext cx="3814763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6" name="方程式" r:id="rId4" imgW="990600" imgH="228600" progId="Equation.3">
                  <p:embed/>
                </p:oleObj>
              </mc:Choice>
              <mc:Fallback>
                <p:oleObj name="方程式" r:id="rId4" imgW="9906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971675"/>
                        <a:ext cx="3814763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49788" y="2852738"/>
            <a:ext cx="3435350" cy="576262"/>
            <a:chOff x="3288" y="2069"/>
            <a:chExt cx="2164" cy="363"/>
          </a:xfrm>
        </p:grpSpPr>
        <p:sp>
          <p:nvSpPr>
            <p:cNvPr id="135203" name="AutoShape 7"/>
            <p:cNvSpPr>
              <a:spLocks/>
            </p:cNvSpPr>
            <p:nvPr/>
          </p:nvSpPr>
          <p:spPr bwMode="auto">
            <a:xfrm rot="-5400000">
              <a:off x="3447" y="1910"/>
              <a:ext cx="113" cy="431"/>
            </a:xfrm>
            <a:prstGeom prst="leftBrace">
              <a:avLst>
                <a:gd name="adj1" fmla="val 3178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5204" name="Text Box 8"/>
            <p:cNvSpPr txBox="1">
              <a:spLocks noChangeArrowheads="1"/>
            </p:cNvSpPr>
            <p:nvPr/>
          </p:nvSpPr>
          <p:spPr bwMode="auto">
            <a:xfrm>
              <a:off x="3288" y="2144"/>
              <a:ext cx="21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n samples are all inliers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073525" y="3403600"/>
            <a:ext cx="1441450" cy="601663"/>
            <a:chOff x="2925" y="2568"/>
            <a:chExt cx="908" cy="379"/>
          </a:xfrm>
        </p:grpSpPr>
        <p:sp>
          <p:nvSpPr>
            <p:cNvPr id="135201" name="AutoShape 10"/>
            <p:cNvSpPr>
              <a:spLocks/>
            </p:cNvSpPr>
            <p:nvPr/>
          </p:nvSpPr>
          <p:spPr bwMode="auto">
            <a:xfrm rot="-5400000">
              <a:off x="3334" y="2159"/>
              <a:ext cx="90" cy="908"/>
            </a:xfrm>
            <a:prstGeom prst="leftBrace">
              <a:avLst>
                <a:gd name="adj1" fmla="val 84074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5202" name="Text Box 11"/>
            <p:cNvSpPr txBox="1">
              <a:spLocks noChangeArrowheads="1"/>
            </p:cNvSpPr>
            <p:nvPr/>
          </p:nvSpPr>
          <p:spPr bwMode="auto">
            <a:xfrm>
              <a:off x="2989" y="2659"/>
              <a:ext cx="8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a failure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641725" y="3932238"/>
            <a:ext cx="2898775" cy="673100"/>
            <a:chOff x="2653" y="3022"/>
            <a:chExt cx="1826" cy="424"/>
          </a:xfrm>
        </p:grpSpPr>
        <p:sp>
          <p:nvSpPr>
            <p:cNvPr id="135199" name="AutoShape 12"/>
            <p:cNvSpPr>
              <a:spLocks/>
            </p:cNvSpPr>
            <p:nvPr/>
          </p:nvSpPr>
          <p:spPr bwMode="auto">
            <a:xfrm rot="-5400000">
              <a:off x="3357" y="2409"/>
              <a:ext cx="136" cy="1361"/>
            </a:xfrm>
            <a:prstGeom prst="leftBrace">
              <a:avLst>
                <a:gd name="adj1" fmla="val 8339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kumimoji="0" lang="zh-TW" alt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35200" name="Text Box 13"/>
            <p:cNvSpPr txBox="1">
              <a:spLocks noChangeArrowheads="1"/>
            </p:cNvSpPr>
            <p:nvPr/>
          </p:nvSpPr>
          <p:spPr bwMode="auto">
            <a:xfrm>
              <a:off x="2653" y="3158"/>
              <a:ext cx="18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400" b="0">
                  <a:solidFill>
                    <a:srgbClr val="FF0000"/>
                  </a:solidFill>
                </a:rPr>
                <a:t>failure after k trials</a:t>
              </a:r>
            </a:p>
          </p:txBody>
        </p:sp>
      </p:grpSp>
      <p:graphicFrame>
        <p:nvGraphicFramePr>
          <p:cNvPr id="1045525" name="Object 21"/>
          <p:cNvGraphicFramePr>
            <a:graphicFrameLocks noChangeAspect="1"/>
          </p:cNvGraphicFramePr>
          <p:nvPr/>
        </p:nvGraphicFramePr>
        <p:xfrm>
          <a:off x="468313" y="4941888"/>
          <a:ext cx="2951162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7" name="方程式" r:id="rId6" imgW="952087" imgH="418918" progId="Equation.3">
                  <p:embed/>
                </p:oleObj>
              </mc:Choice>
              <mc:Fallback>
                <p:oleObj name="方程式" r:id="rId6" imgW="952087" imgH="418918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941888"/>
                        <a:ext cx="2951162" cy="129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5562" name="Group 58"/>
          <p:cNvGraphicFramePr>
            <a:graphicFrameLocks noGrp="1"/>
          </p:cNvGraphicFramePr>
          <p:nvPr>
            <p:ph sz="quarter" idx="3"/>
          </p:nvPr>
        </p:nvGraphicFramePr>
        <p:xfrm>
          <a:off x="5940425" y="4652963"/>
          <a:ext cx="2305050" cy="192405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5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新細明體" panose="02020500000000000000" pitchFamily="18" charset="-120"/>
                        </a:rPr>
                        <a:t>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45564" name="Text Box 60"/>
          <p:cNvSpPr txBox="1">
            <a:spLocks noChangeArrowheads="1"/>
          </p:cNvSpPr>
          <p:nvPr/>
        </p:nvSpPr>
        <p:spPr bwMode="auto">
          <a:xfrm>
            <a:off x="4067175" y="5300663"/>
            <a:ext cx="1597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400" b="0"/>
              <a:t>for </a:t>
            </a:r>
            <a:r>
              <a:rPr kumimoji="0" lang="en-US" altLang="zh-TW" sz="2400" b="0" i="1">
                <a:latin typeface="Times New Roman" charset="0"/>
              </a:rPr>
              <a:t>P=0.99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4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6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Example: line fitting</a:t>
            </a:r>
          </a:p>
        </p:txBody>
      </p:sp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6363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Object removal</a:t>
            </a:r>
          </a:p>
        </p:txBody>
      </p:sp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2689225" y="5430838"/>
            <a:ext cx="3817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/>
              <a:t>background estimation</a:t>
            </a:r>
          </a:p>
        </p:txBody>
      </p:sp>
      <p:pic>
        <p:nvPicPr>
          <p:cNvPr id="3" name="harbor-bg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3" y="1584325"/>
            <a:ext cx="8231187" cy="3429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Example: line fitting</a:t>
            </a:r>
          </a:p>
        </p:txBody>
      </p:sp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5"/>
          <p:cNvSpPr txBox="1">
            <a:spLocks noChangeArrowheads="1"/>
          </p:cNvSpPr>
          <p:nvPr/>
        </p:nvSpPr>
        <p:spPr bwMode="auto">
          <a:xfrm>
            <a:off x="6516688" y="1412875"/>
            <a:ext cx="7794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n=2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Model fitting</a:t>
            </a:r>
          </a:p>
        </p:txBody>
      </p:sp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Measure distances</a:t>
            </a:r>
          </a:p>
        </p:txBody>
      </p:sp>
      <p:pic>
        <p:nvPicPr>
          <p:cNvPr id="143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Count inliers</a:t>
            </a:r>
          </a:p>
        </p:txBody>
      </p:sp>
      <p:pic>
        <p:nvPicPr>
          <p:cNvPr id="145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5"/>
          <p:cNvSpPr txBox="1">
            <a:spLocks noChangeArrowheads="1"/>
          </p:cNvSpPr>
          <p:nvPr/>
        </p:nvSpPr>
        <p:spPr bwMode="auto">
          <a:xfrm>
            <a:off x="6527800" y="1412875"/>
            <a:ext cx="758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c=3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Another trial</a:t>
            </a:r>
          </a:p>
        </p:txBody>
      </p:sp>
      <p:pic>
        <p:nvPicPr>
          <p:cNvPr id="147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ext Box 6"/>
          <p:cNvSpPr txBox="1">
            <a:spLocks noChangeArrowheads="1"/>
          </p:cNvSpPr>
          <p:nvPr/>
        </p:nvSpPr>
        <p:spPr bwMode="auto">
          <a:xfrm>
            <a:off x="6527800" y="1412875"/>
            <a:ext cx="758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c=3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The best model</a:t>
            </a:r>
          </a:p>
        </p:txBody>
      </p:sp>
      <p:pic>
        <p:nvPicPr>
          <p:cNvPr id="149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7450"/>
            <a:ext cx="5189538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5"/>
          <p:cNvSpPr txBox="1">
            <a:spLocks noChangeArrowheads="1"/>
          </p:cNvSpPr>
          <p:nvPr/>
        </p:nvSpPr>
        <p:spPr bwMode="auto">
          <a:xfrm>
            <a:off x="6438900" y="1412875"/>
            <a:ext cx="936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b="0" i="1">
                <a:latin typeface="Times New Roman" charset="0"/>
              </a:rPr>
              <a:t>c=15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SIFT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4" name="Picture 3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im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5" descr="imag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RANSAC for Homography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2" name="Picture 3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RANSAC for Homography</a:t>
            </a:r>
          </a:p>
        </p:txBody>
      </p:sp>
      <p:pic>
        <p:nvPicPr>
          <p:cNvPr id="153604" name="Picture 5" descr="matches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6" descr="matches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0" name="Picture 3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RANSAC for Homography</a:t>
            </a:r>
          </a:p>
        </p:txBody>
      </p:sp>
      <p:pic>
        <p:nvPicPr>
          <p:cNvPr id="155652" name="Picture 5" descr="homograp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AutoShape 6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Tools for image stitching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Hugin</a:t>
            </a:r>
            <a:endParaRPr lang="en-US" altLang="zh-TW" dirty="0" smtClean="0"/>
          </a:p>
          <a:p>
            <a:r>
              <a:rPr lang="en-US" altLang="zh-TW" dirty="0" smtClean="0"/>
              <a:t>Image Composite Editor</a:t>
            </a:r>
          </a:p>
          <a:p>
            <a:r>
              <a:rPr lang="en-US" altLang="zh-TW" dirty="0" err="1" smtClean="0"/>
              <a:t>AutoStitch</a:t>
            </a:r>
            <a:endParaRPr lang="en-US" altLang="zh-TW" dirty="0" smtClean="0"/>
          </a:p>
          <a:p>
            <a:r>
              <a:rPr lang="en-US" altLang="zh-TW" dirty="0" smtClean="0"/>
              <a:t>Google</a:t>
            </a:r>
            <a:r>
              <a:rPr lang="zh-TW" altLang="en-US" dirty="0" smtClean="0"/>
              <a:t> </a:t>
            </a:r>
            <a:r>
              <a:rPr lang="en-US" altLang="zh-TW" dirty="0" smtClean="0"/>
              <a:t>photo</a:t>
            </a:r>
          </a:p>
          <a:p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95586" name="Picture 2" descr="Hugin Photo Stitching Softw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Panorama creation</a:t>
            </a:r>
          </a:p>
        </p:txBody>
      </p:sp>
      <p:pic>
        <p:nvPicPr>
          <p:cNvPr id="22530" name="Picture 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2025650" cy="2700337"/>
          </a:xfrm>
          <a:noFill/>
        </p:spPr>
      </p:pic>
      <p:pic>
        <p:nvPicPr>
          <p:cNvPr id="10209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008438"/>
            <a:ext cx="92900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25538"/>
            <a:ext cx="20256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20256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25538"/>
            <a:ext cx="20256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Applications of panorama in VFX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Background plates</a:t>
            </a:r>
          </a:p>
          <a:p>
            <a:pPr eaLnBrk="1" hangingPunct="1"/>
            <a:r>
              <a:rPr lang="en-US" altLang="zh-TW"/>
              <a:t>Image-based lighting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Troy (image-based lighting)</a:t>
            </a:r>
          </a:p>
        </p:txBody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734050"/>
            <a:ext cx="8642350" cy="43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000">
                <a:hlinkClick r:id="rId3"/>
              </a:rPr>
              <a:t>http://www.cgnetworks.com/story_custom.php?story_id=2195&amp;page=4</a:t>
            </a:r>
            <a:endParaRPr lang="en-US" altLang="zh-TW" sz="2000"/>
          </a:p>
          <a:p>
            <a:pPr eaLnBrk="1" hangingPunct="1"/>
            <a:endParaRPr lang="en-US" altLang="zh-TW" sz="2000"/>
          </a:p>
        </p:txBody>
      </p:sp>
      <p:pic>
        <p:nvPicPr>
          <p:cNvPr id="159747" name="Picture 5" descr="40_title_ye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38263"/>
            <a:ext cx="8572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Spiderman 2 (background plate)</a:t>
            </a:r>
          </a:p>
        </p:txBody>
      </p:sp>
      <p:pic>
        <p:nvPicPr>
          <p:cNvPr id="3" name="spiderman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052513"/>
            <a:ext cx="8316913" cy="55451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Reference</a:t>
            </a:r>
          </a:p>
        </p:txBody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/>
              <a:t>Richard Szeliski, </a:t>
            </a:r>
            <a:r>
              <a:rPr lang="en-US" altLang="zh-TW" sz="2000">
                <a:hlinkClick r:id="rId3"/>
              </a:rPr>
              <a:t>Image Alignment and Stitching: A Tutorial</a:t>
            </a:r>
            <a:r>
              <a:rPr lang="en-US" altLang="zh-TW" sz="2000"/>
              <a:t>, </a:t>
            </a:r>
            <a:r>
              <a:rPr lang="en-US" altLang="zh-TW" sz="2000" i="1"/>
              <a:t>Foundations and Trends in Computer Graphics and Computer Vision</a:t>
            </a:r>
            <a:r>
              <a:rPr lang="en-US" altLang="zh-TW" sz="2000"/>
              <a:t>, 2(1):1-104, December 2006. </a:t>
            </a:r>
          </a:p>
          <a:p>
            <a:pPr eaLnBrk="1" hangingPunct="1"/>
            <a:r>
              <a:rPr lang="en-US" altLang="zh-TW" sz="2000"/>
              <a:t>R. Szeliski and H.-Y. Shum. </a:t>
            </a:r>
            <a:r>
              <a:rPr lang="en-US" altLang="zh-TW" sz="2000">
                <a:hlinkClick r:id="rId4"/>
              </a:rPr>
              <a:t>Creating full view panoramic image mosaics and texture-mapped models</a:t>
            </a:r>
            <a:r>
              <a:rPr lang="en-US" altLang="zh-TW" sz="2000"/>
              <a:t>, SIGGRAPH 1997, pp251-258. </a:t>
            </a:r>
          </a:p>
          <a:p>
            <a:pPr eaLnBrk="1" hangingPunct="1"/>
            <a:r>
              <a:rPr lang="en-US" altLang="zh-TW" sz="2000"/>
              <a:t>M. Brown, D. G. Lowe, </a:t>
            </a:r>
            <a:r>
              <a:rPr lang="en-US" altLang="zh-TW" sz="2000">
                <a:hlinkClick r:id="rId5"/>
              </a:rPr>
              <a:t>Recognising Panoramas</a:t>
            </a:r>
            <a:r>
              <a:rPr lang="en-US" altLang="zh-TW" sz="2000"/>
              <a:t>, ICCV 2003.</a:t>
            </a:r>
          </a:p>
          <a:p>
            <a:pPr eaLnBrk="1" hangingPunct="1"/>
            <a:endParaRPr lang="en-US" altLang="zh-TW" sz="2000"/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Why panorama?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4724400"/>
          </a:xfrm>
          <a:noFill/>
        </p:spPr>
        <p:txBody>
          <a:bodyPr/>
          <a:lstStyle/>
          <a:p>
            <a:pPr eaLnBrk="1" hangingPunct="1"/>
            <a:r>
              <a:rPr lang="en-US" altLang="zh-TW"/>
              <a:t>Are you getting the whole picture?</a:t>
            </a:r>
          </a:p>
          <a:p>
            <a:pPr lvl="1" eaLnBrk="1" hangingPunct="1"/>
            <a:r>
              <a:rPr lang="en-US" altLang="zh-TW"/>
              <a:t>Compact Camera FOV = 50 x 35°</a:t>
            </a:r>
          </a:p>
        </p:txBody>
      </p:sp>
      <p:pic>
        <p:nvPicPr>
          <p:cNvPr id="24579" name="Picture 5" descr="comp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Z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, y'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Z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, y'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Z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, y'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Z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, y'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50</TotalTime>
  <Words>1568</Words>
  <Application>Microsoft Office PowerPoint</Application>
  <PresentationFormat>如螢幕大小 (4:3)</PresentationFormat>
  <Paragraphs>408</Paragraphs>
  <Slides>83</Slides>
  <Notes>72</Notes>
  <HiddenSlides>0</HiddenSlides>
  <MMClips>3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83</vt:i4>
      </vt:variant>
    </vt:vector>
  </HeadingPairs>
  <TitlesOfParts>
    <vt:vector size="92" baseType="lpstr">
      <vt:lpstr>新細明體</vt:lpstr>
      <vt:lpstr>Arial</vt:lpstr>
      <vt:lpstr>Garamond</vt:lpstr>
      <vt:lpstr>Symbol</vt:lpstr>
      <vt:lpstr>Times New Roman</vt:lpstr>
      <vt:lpstr>Trebuchet MS</vt:lpstr>
      <vt:lpstr>預設簡報設計</vt:lpstr>
      <vt:lpstr>Photo Editor Photo</vt:lpstr>
      <vt:lpstr>方程式</vt:lpstr>
      <vt:lpstr>Image stitching</vt:lpstr>
      <vt:lpstr>Image stitching</vt:lpstr>
      <vt:lpstr>Applications of image stitching</vt:lpstr>
      <vt:lpstr>Video summarization</vt:lpstr>
      <vt:lpstr>Video compression</vt:lpstr>
      <vt:lpstr>Object removal</vt:lpstr>
      <vt:lpstr>Object removal</vt:lpstr>
      <vt:lpstr>Panorama creation</vt:lpstr>
      <vt:lpstr>Why panorama?</vt:lpstr>
      <vt:lpstr>Why panorama?</vt:lpstr>
      <vt:lpstr>Why panorama?</vt:lpstr>
      <vt:lpstr>Panorama examples</vt:lpstr>
      <vt:lpstr>What can be globally aligned?</vt:lpstr>
      <vt:lpstr>A pencil of rays contains all views</vt:lpstr>
      <vt:lpstr>Mosaic as an image reprojection</vt:lpstr>
      <vt:lpstr>Changing camera center</vt:lpstr>
      <vt:lpstr>What cannot </vt:lpstr>
      <vt:lpstr>Planar scene (or a faraway one)</vt:lpstr>
      <vt:lpstr>Motion models</vt:lpstr>
      <vt:lpstr>2D Motion models</vt:lpstr>
      <vt:lpstr>Motion models</vt:lpstr>
      <vt:lpstr>A case study: cylindrical panorama</vt:lpstr>
      <vt:lpstr>Cylindrical panoramas</vt:lpstr>
      <vt:lpstr>applet</vt:lpstr>
      <vt:lpstr>Cylindrical panorama</vt:lpstr>
      <vt:lpstr>Taking pictures</vt:lpstr>
      <vt:lpstr>Translation model</vt:lpstr>
      <vt:lpstr>Where should the synthetic camera be</vt:lpstr>
      <vt:lpstr>Cylindrical projection</vt:lpstr>
      <vt:lpstr>Cylindrical projection</vt:lpstr>
      <vt:lpstr>Cylindrical projection</vt:lpstr>
      <vt:lpstr>Cylindrical projection</vt:lpstr>
      <vt:lpstr>Cylindrical projection</vt:lpstr>
      <vt:lpstr>Cylindrical projection</vt:lpstr>
      <vt:lpstr>Cylindrical reprojection</vt:lpstr>
      <vt:lpstr>A simple method for estimating f</vt:lpstr>
      <vt:lpstr>Input images</vt:lpstr>
      <vt:lpstr>Cylindrical warping</vt:lpstr>
      <vt:lpstr>Blending</vt:lpstr>
      <vt:lpstr>Blending</vt:lpstr>
      <vt:lpstr>Blending</vt:lpstr>
      <vt:lpstr>Blending</vt:lpstr>
      <vt:lpstr>Gradient-domain stitching</vt:lpstr>
      <vt:lpstr>Gradient-domain stitching</vt:lpstr>
      <vt:lpstr>Assembling the panorama</vt:lpstr>
      <vt:lpstr>Problem: Drift</vt:lpstr>
      <vt:lpstr>Problem: Drift</vt:lpstr>
      <vt:lpstr>End-to-end alignment and crop</vt:lpstr>
      <vt:lpstr>Rectangling panoramas</vt:lpstr>
      <vt:lpstr>Rectangling panoramas</vt:lpstr>
      <vt:lpstr>Rectangling panoramas</vt:lpstr>
      <vt:lpstr>Viewer: panorama</vt:lpstr>
      <vt:lpstr>Viewer: texture mapped model</vt:lpstr>
      <vt:lpstr>365-GB panorama (biggest on the earth)</vt:lpstr>
      <vt:lpstr>Cylindrical panorama</vt:lpstr>
      <vt:lpstr>Determine pairwise alignment?</vt:lpstr>
      <vt:lpstr>Determine pairwise alignment</vt:lpstr>
      <vt:lpstr>Determine pairwise alignment</vt:lpstr>
      <vt:lpstr>Normal equation</vt:lpstr>
      <vt:lpstr>Normal equation </vt:lpstr>
      <vt:lpstr>Normal equation</vt:lpstr>
      <vt:lpstr>Normal equation</vt:lpstr>
      <vt:lpstr>Normal equation</vt:lpstr>
      <vt:lpstr>Normal equation</vt:lpstr>
      <vt:lpstr>Determine pairwise alignment</vt:lpstr>
      <vt:lpstr>RANSAC</vt:lpstr>
      <vt:lpstr>RANSAC algorithm</vt:lpstr>
      <vt:lpstr>How to determine k</vt:lpstr>
      <vt:lpstr>Example: line fitting</vt:lpstr>
      <vt:lpstr>Example: line fitting</vt:lpstr>
      <vt:lpstr>Model fitting</vt:lpstr>
      <vt:lpstr>Measure distances</vt:lpstr>
      <vt:lpstr>Count inliers</vt:lpstr>
      <vt:lpstr>Another trial</vt:lpstr>
      <vt:lpstr>The best model</vt:lpstr>
      <vt:lpstr>RANSAC for Homography</vt:lpstr>
      <vt:lpstr>RANSAC for Homography</vt:lpstr>
      <vt:lpstr>RANSAC for Homography</vt:lpstr>
      <vt:lpstr>Tools for image stitching</vt:lpstr>
      <vt:lpstr>Applications of panorama in VFX</vt:lpstr>
      <vt:lpstr>Troy (image-based lighting)</vt:lpstr>
      <vt:lpstr>Spiderman 2 (background plate)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Microsoft Office 使用者</dc:creator>
  <cp:lastModifiedBy>cyy</cp:lastModifiedBy>
  <cp:revision>5</cp:revision>
  <dcterms:created xsi:type="dcterms:W3CDTF">2016-04-06T08:15:23Z</dcterms:created>
  <dcterms:modified xsi:type="dcterms:W3CDTF">2019-03-14T02:00:18Z</dcterms:modified>
</cp:coreProperties>
</file>