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0"/>
  </p:notesMasterIdLst>
  <p:sldIdLst>
    <p:sldId id="256" r:id="rId2"/>
    <p:sldId id="436" r:id="rId3"/>
    <p:sldId id="655" r:id="rId4"/>
    <p:sldId id="656" r:id="rId5"/>
    <p:sldId id="653" r:id="rId6"/>
    <p:sldId id="654" r:id="rId7"/>
    <p:sldId id="441" r:id="rId8"/>
    <p:sldId id="442" r:id="rId9"/>
    <p:sldId id="443" r:id="rId10"/>
    <p:sldId id="629" r:id="rId11"/>
    <p:sldId id="630" r:id="rId12"/>
    <p:sldId id="631" r:id="rId13"/>
    <p:sldId id="632" r:id="rId14"/>
    <p:sldId id="633" r:id="rId15"/>
    <p:sldId id="634" r:id="rId16"/>
    <p:sldId id="635" r:id="rId17"/>
    <p:sldId id="636" r:id="rId18"/>
    <p:sldId id="646" r:id="rId19"/>
    <p:sldId id="637" r:id="rId20"/>
    <p:sldId id="642" r:id="rId21"/>
    <p:sldId id="643" r:id="rId22"/>
    <p:sldId id="644" r:id="rId23"/>
    <p:sldId id="446" r:id="rId24"/>
    <p:sldId id="447" r:id="rId25"/>
    <p:sldId id="658" r:id="rId26"/>
    <p:sldId id="710" r:id="rId27"/>
    <p:sldId id="448" r:id="rId28"/>
    <p:sldId id="664" r:id="rId29"/>
    <p:sldId id="449" r:id="rId30"/>
    <p:sldId id="659" r:id="rId31"/>
    <p:sldId id="450" r:id="rId32"/>
    <p:sldId id="665" r:id="rId33"/>
    <p:sldId id="711" r:id="rId34"/>
    <p:sldId id="712" r:id="rId35"/>
    <p:sldId id="713" r:id="rId36"/>
    <p:sldId id="716" r:id="rId37"/>
    <p:sldId id="714" r:id="rId38"/>
    <p:sldId id="715" r:id="rId39"/>
    <p:sldId id="660" r:id="rId40"/>
    <p:sldId id="661" r:id="rId41"/>
    <p:sldId id="451" r:id="rId42"/>
    <p:sldId id="454" r:id="rId43"/>
    <p:sldId id="452" r:id="rId44"/>
    <p:sldId id="666" r:id="rId45"/>
    <p:sldId id="667" r:id="rId46"/>
    <p:sldId id="668" r:id="rId47"/>
    <p:sldId id="670" r:id="rId48"/>
    <p:sldId id="669" r:id="rId49"/>
    <p:sldId id="717" r:id="rId50"/>
    <p:sldId id="742" r:id="rId51"/>
    <p:sldId id="718" r:id="rId52"/>
    <p:sldId id="719" r:id="rId53"/>
    <p:sldId id="720" r:id="rId54"/>
    <p:sldId id="721" r:id="rId55"/>
    <p:sldId id="722" r:id="rId56"/>
    <p:sldId id="723" r:id="rId57"/>
    <p:sldId id="724" r:id="rId58"/>
    <p:sldId id="725" r:id="rId59"/>
    <p:sldId id="726" r:id="rId60"/>
    <p:sldId id="727" r:id="rId61"/>
    <p:sldId id="728" r:id="rId62"/>
    <p:sldId id="729" r:id="rId63"/>
    <p:sldId id="730" r:id="rId64"/>
    <p:sldId id="743" r:id="rId65"/>
    <p:sldId id="731" r:id="rId66"/>
    <p:sldId id="732" r:id="rId67"/>
    <p:sldId id="733" r:id="rId68"/>
    <p:sldId id="734" r:id="rId69"/>
    <p:sldId id="735" r:id="rId70"/>
    <p:sldId id="736" r:id="rId71"/>
    <p:sldId id="737" r:id="rId72"/>
    <p:sldId id="738" r:id="rId73"/>
    <p:sldId id="739" r:id="rId74"/>
    <p:sldId id="740" r:id="rId75"/>
    <p:sldId id="741" r:id="rId76"/>
    <p:sldId id="410" r:id="rId77"/>
    <p:sldId id="528" r:id="rId78"/>
    <p:sldId id="647" r:id="rId79"/>
    <p:sldId id="574" r:id="rId80"/>
    <p:sldId id="526" r:id="rId81"/>
    <p:sldId id="582" r:id="rId82"/>
    <p:sldId id="503" r:id="rId83"/>
    <p:sldId id="673" r:id="rId84"/>
    <p:sldId id="527" r:id="rId85"/>
    <p:sldId id="751" r:id="rId86"/>
    <p:sldId id="578" r:id="rId87"/>
    <p:sldId id="580" r:id="rId88"/>
    <p:sldId id="671" r:id="rId89"/>
    <p:sldId id="672" r:id="rId90"/>
    <p:sldId id="479" r:id="rId91"/>
    <p:sldId id="480" r:id="rId92"/>
    <p:sldId id="481" r:id="rId93"/>
    <p:sldId id="490" r:id="rId94"/>
    <p:sldId id="492" r:id="rId95"/>
    <p:sldId id="491" r:id="rId96"/>
    <p:sldId id="531" r:id="rId97"/>
    <p:sldId id="488" r:id="rId98"/>
    <p:sldId id="675" r:id="rId99"/>
    <p:sldId id="530" r:id="rId100"/>
    <p:sldId id="486" r:id="rId101"/>
    <p:sldId id="585" r:id="rId102"/>
    <p:sldId id="590" r:id="rId103"/>
    <p:sldId id="746" r:id="rId104"/>
    <p:sldId id="747" r:id="rId105"/>
    <p:sldId id="748" r:id="rId106"/>
    <p:sldId id="749" r:id="rId107"/>
    <p:sldId id="744" r:id="rId108"/>
    <p:sldId id="676" r:id="rId109"/>
  </p:sldIdLst>
  <p:sldSz cx="9144000" cy="6858000" type="screen4x3"/>
  <p:notesSz cx="7099300" cy="10234613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660066"/>
    <a:srgbClr val="CCCCFF"/>
    <a:srgbClr val="9999FF"/>
    <a:srgbClr val="AA5500"/>
    <a:srgbClr val="FF0000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28" autoAdjust="0"/>
    <p:restoredTop sz="92412"/>
  </p:normalViewPr>
  <p:slideViewPr>
    <p:cSldViewPr>
      <p:cViewPr varScale="1">
        <p:scale>
          <a:sx n="85" d="100"/>
          <a:sy n="85" d="100"/>
        </p:scale>
        <p:origin x="93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FEEF39-8C5F-4D6D-A51E-7872896EA583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81ACE332-A844-4DBE-B60F-3553F17E22BD}">
      <dgm:prSet phldrT="[Text]"/>
      <dgm:spPr/>
      <dgm:t>
        <a:bodyPr/>
        <a:lstStyle/>
        <a:p>
          <a:r>
            <a:rPr lang="en-US" dirty="0"/>
            <a:t>Original</a:t>
          </a:r>
        </a:p>
      </dgm:t>
    </dgm:pt>
    <dgm:pt modelId="{BF7BB248-4A3F-42A1-AF9C-3A015C244483}" type="parTrans" cxnId="{2FFBBB36-9971-4FD0-8752-26FD40764653}">
      <dgm:prSet/>
      <dgm:spPr/>
      <dgm:t>
        <a:bodyPr/>
        <a:lstStyle/>
        <a:p>
          <a:endParaRPr lang="en-US"/>
        </a:p>
      </dgm:t>
    </dgm:pt>
    <dgm:pt modelId="{A8187D37-289E-44AE-BE23-F26CFC7C71DF}" type="sibTrans" cxnId="{2FFBBB36-9971-4FD0-8752-26FD40764653}">
      <dgm:prSet/>
      <dgm:spPr/>
      <dgm:t>
        <a:bodyPr/>
        <a:lstStyle/>
        <a:p>
          <a:endParaRPr lang="en-US"/>
        </a:p>
      </dgm:t>
    </dgm:pt>
    <dgm:pt modelId="{1BCEE790-430D-47FE-BF32-3CF8B8603C84}">
      <dgm:prSet phldrT="[Text]"/>
      <dgm:spPr/>
      <dgm:t>
        <a:bodyPr/>
        <a:lstStyle/>
        <a:p>
          <a:r>
            <a:rPr lang="en-US" dirty="0"/>
            <a:t>K=3</a:t>
          </a:r>
        </a:p>
      </dgm:t>
    </dgm:pt>
    <dgm:pt modelId="{3B12E53A-83C8-4B52-972F-E0CB57F06B4E}" type="parTrans" cxnId="{89706981-F8C2-4D3D-8E5E-591AD2084A50}">
      <dgm:prSet/>
      <dgm:spPr/>
      <dgm:t>
        <a:bodyPr/>
        <a:lstStyle/>
        <a:p>
          <a:endParaRPr lang="en-US"/>
        </a:p>
      </dgm:t>
    </dgm:pt>
    <dgm:pt modelId="{B30358F3-9A6B-4AA7-8016-2D5821032CEA}" type="sibTrans" cxnId="{89706981-F8C2-4D3D-8E5E-591AD2084A50}">
      <dgm:prSet/>
      <dgm:spPr/>
      <dgm:t>
        <a:bodyPr/>
        <a:lstStyle/>
        <a:p>
          <a:endParaRPr lang="en-US"/>
        </a:p>
      </dgm:t>
    </dgm:pt>
    <dgm:pt modelId="{1FEA7F0A-6E95-42B9-8DC1-E3297ECDBD3F}">
      <dgm:prSet phldrT="[Text]"/>
      <dgm:spPr/>
      <dgm:t>
        <a:bodyPr/>
        <a:lstStyle/>
        <a:p>
          <a:r>
            <a:rPr lang="en-US" dirty="0"/>
            <a:t>K=5</a:t>
          </a:r>
        </a:p>
      </dgm:t>
    </dgm:pt>
    <dgm:pt modelId="{0381060F-9F05-4C28-B7CA-8C00A2D46787}" type="parTrans" cxnId="{801867A7-4D19-4534-A20A-B09B6FF9B6EB}">
      <dgm:prSet/>
      <dgm:spPr/>
      <dgm:t>
        <a:bodyPr/>
        <a:lstStyle/>
        <a:p>
          <a:endParaRPr lang="en-US"/>
        </a:p>
      </dgm:t>
    </dgm:pt>
    <dgm:pt modelId="{77925C17-D505-4505-85E7-4CC0FABD22EF}" type="sibTrans" cxnId="{801867A7-4D19-4534-A20A-B09B6FF9B6EB}">
      <dgm:prSet/>
      <dgm:spPr/>
      <dgm:t>
        <a:bodyPr/>
        <a:lstStyle/>
        <a:p>
          <a:endParaRPr lang="en-US"/>
        </a:p>
      </dgm:t>
    </dgm:pt>
    <dgm:pt modelId="{94A80E2C-A769-4924-AE47-87C0FB77A3A1}">
      <dgm:prSet phldrT="[Text]"/>
      <dgm:spPr/>
      <dgm:t>
        <a:bodyPr/>
        <a:lstStyle/>
        <a:p>
          <a:r>
            <a:rPr lang="en-US" dirty="0"/>
            <a:t>SVR    </a:t>
          </a:r>
        </a:p>
      </dgm:t>
    </dgm:pt>
    <dgm:pt modelId="{9680D968-9A05-4707-AF1D-FA9C24A31A87}" type="parTrans" cxnId="{5FEB7322-6777-494D-BC1C-C2F1BDAA7298}">
      <dgm:prSet/>
      <dgm:spPr/>
      <dgm:t>
        <a:bodyPr/>
        <a:lstStyle/>
        <a:p>
          <a:endParaRPr lang="en-US"/>
        </a:p>
      </dgm:t>
    </dgm:pt>
    <dgm:pt modelId="{2E6D805E-8FF1-4B45-9380-674CB422A911}" type="sibTrans" cxnId="{5FEB7322-6777-494D-BC1C-C2F1BDAA7298}">
      <dgm:prSet/>
      <dgm:spPr/>
      <dgm:t>
        <a:bodyPr/>
        <a:lstStyle/>
        <a:p>
          <a:endParaRPr lang="en-US"/>
        </a:p>
      </dgm:t>
    </dgm:pt>
    <dgm:pt modelId="{EF7BAB4F-2A95-4822-8578-6A312760F063}" type="pres">
      <dgm:prSet presAssocID="{B0FEEF39-8C5F-4D6D-A51E-7872896EA583}" presName="Name0" presStyleCnt="0">
        <dgm:presLayoutVars>
          <dgm:dir/>
          <dgm:animLvl val="lvl"/>
          <dgm:resizeHandles val="exact"/>
        </dgm:presLayoutVars>
      </dgm:prSet>
      <dgm:spPr/>
    </dgm:pt>
    <dgm:pt modelId="{D7000C6E-D7B8-443E-8CA2-FB1E1843FAF4}" type="pres">
      <dgm:prSet presAssocID="{B0FEEF39-8C5F-4D6D-A51E-7872896EA583}" presName="dummy" presStyleCnt="0"/>
      <dgm:spPr/>
    </dgm:pt>
    <dgm:pt modelId="{DC041B86-D69E-414C-B05C-8926C979ADEA}" type="pres">
      <dgm:prSet presAssocID="{B0FEEF39-8C5F-4D6D-A51E-7872896EA583}" presName="linH" presStyleCnt="0"/>
      <dgm:spPr/>
    </dgm:pt>
    <dgm:pt modelId="{6E3C852C-6BA1-4484-81D5-257226E4F754}" type="pres">
      <dgm:prSet presAssocID="{B0FEEF39-8C5F-4D6D-A51E-7872896EA583}" presName="padding1" presStyleCnt="0"/>
      <dgm:spPr/>
    </dgm:pt>
    <dgm:pt modelId="{B1996EE7-E2A1-4255-922D-BDADFC7D33E7}" type="pres">
      <dgm:prSet presAssocID="{81ACE332-A844-4DBE-B60F-3553F17E22BD}" presName="linV" presStyleCnt="0"/>
      <dgm:spPr/>
    </dgm:pt>
    <dgm:pt modelId="{61770F6B-6672-4C67-B53A-83DA425ADA61}" type="pres">
      <dgm:prSet presAssocID="{81ACE332-A844-4DBE-B60F-3553F17E22BD}" presName="spVertical1" presStyleCnt="0"/>
      <dgm:spPr/>
    </dgm:pt>
    <dgm:pt modelId="{CCA77C60-2575-40D3-9BBA-535FC30D8C14}" type="pres">
      <dgm:prSet presAssocID="{81ACE332-A844-4DBE-B60F-3553F17E22BD}" presName="parTx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52E528-6574-46DB-8383-F33ECDC8A803}" type="pres">
      <dgm:prSet presAssocID="{81ACE332-A844-4DBE-B60F-3553F17E22BD}" presName="spVertical2" presStyleCnt="0"/>
      <dgm:spPr/>
    </dgm:pt>
    <dgm:pt modelId="{8E648D7E-178C-4DB6-BD8D-9F3A89B07FDE}" type="pres">
      <dgm:prSet presAssocID="{81ACE332-A844-4DBE-B60F-3553F17E22BD}" presName="spVertical3" presStyleCnt="0"/>
      <dgm:spPr/>
    </dgm:pt>
    <dgm:pt modelId="{1467C7C1-2D7E-4E71-8834-F8C05C5ED348}" type="pres">
      <dgm:prSet presAssocID="{A8187D37-289E-44AE-BE23-F26CFC7C71DF}" presName="space" presStyleCnt="0"/>
      <dgm:spPr/>
    </dgm:pt>
    <dgm:pt modelId="{564FA117-E71A-4DF8-8405-9379DA4C7B77}" type="pres">
      <dgm:prSet presAssocID="{1BCEE790-430D-47FE-BF32-3CF8B8603C84}" presName="linV" presStyleCnt="0"/>
      <dgm:spPr/>
    </dgm:pt>
    <dgm:pt modelId="{294340B1-C4D9-4740-B74B-99E3B745F1FE}" type="pres">
      <dgm:prSet presAssocID="{1BCEE790-430D-47FE-BF32-3CF8B8603C84}" presName="spVertical1" presStyleCnt="0"/>
      <dgm:spPr/>
    </dgm:pt>
    <dgm:pt modelId="{6C461AB8-00E2-4DB7-96BE-A8DC401ABAD2}" type="pres">
      <dgm:prSet presAssocID="{1BCEE790-430D-47FE-BF32-3CF8B8603C84}" presName="parTx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262EB3B-0447-4403-BF34-A3BBE0800768}" type="pres">
      <dgm:prSet presAssocID="{1BCEE790-430D-47FE-BF32-3CF8B8603C84}" presName="spVertical2" presStyleCnt="0"/>
      <dgm:spPr/>
    </dgm:pt>
    <dgm:pt modelId="{552C84CE-29A6-4923-91A9-E931AEA35B74}" type="pres">
      <dgm:prSet presAssocID="{1BCEE790-430D-47FE-BF32-3CF8B8603C84}" presName="spVertical3" presStyleCnt="0"/>
      <dgm:spPr/>
    </dgm:pt>
    <dgm:pt modelId="{3497FF33-8F70-4C4D-B6B2-374046EC5C98}" type="pres">
      <dgm:prSet presAssocID="{B30358F3-9A6B-4AA7-8016-2D5821032CEA}" presName="space" presStyleCnt="0"/>
      <dgm:spPr/>
    </dgm:pt>
    <dgm:pt modelId="{D89D3E2A-A5F7-49C9-89A9-8D3F43DFB544}" type="pres">
      <dgm:prSet presAssocID="{1FEA7F0A-6E95-42B9-8DC1-E3297ECDBD3F}" presName="linV" presStyleCnt="0"/>
      <dgm:spPr/>
    </dgm:pt>
    <dgm:pt modelId="{54C45E19-D7A1-4F05-BEEF-D6CE4FC3E1C7}" type="pres">
      <dgm:prSet presAssocID="{1FEA7F0A-6E95-42B9-8DC1-E3297ECDBD3F}" presName="spVertical1" presStyleCnt="0"/>
      <dgm:spPr/>
    </dgm:pt>
    <dgm:pt modelId="{09611373-E6BC-4A6C-BF41-1D01D0FE93C6}" type="pres">
      <dgm:prSet presAssocID="{1FEA7F0A-6E95-42B9-8DC1-E3297ECDBD3F}" presName="parTx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253EBAA-C487-4AFF-A066-3D11CDBDF573}" type="pres">
      <dgm:prSet presAssocID="{1FEA7F0A-6E95-42B9-8DC1-E3297ECDBD3F}" presName="spVertical2" presStyleCnt="0"/>
      <dgm:spPr/>
    </dgm:pt>
    <dgm:pt modelId="{FF7D33F5-D43D-457C-9247-9FA5B543A61E}" type="pres">
      <dgm:prSet presAssocID="{1FEA7F0A-6E95-42B9-8DC1-E3297ECDBD3F}" presName="spVertical3" presStyleCnt="0"/>
      <dgm:spPr/>
    </dgm:pt>
    <dgm:pt modelId="{CCA0D13F-663A-4E6E-B4AA-B5FAF80D8219}" type="pres">
      <dgm:prSet presAssocID="{77925C17-D505-4505-85E7-4CC0FABD22EF}" presName="space" presStyleCnt="0"/>
      <dgm:spPr/>
    </dgm:pt>
    <dgm:pt modelId="{223CCC7F-23A9-4E4E-A525-4D1EA8097EB4}" type="pres">
      <dgm:prSet presAssocID="{94A80E2C-A769-4924-AE47-87C0FB77A3A1}" presName="linV" presStyleCnt="0"/>
      <dgm:spPr/>
    </dgm:pt>
    <dgm:pt modelId="{62F26FCB-7750-4734-AD32-B7FB0D40692B}" type="pres">
      <dgm:prSet presAssocID="{94A80E2C-A769-4924-AE47-87C0FB77A3A1}" presName="spVertical1" presStyleCnt="0"/>
      <dgm:spPr/>
    </dgm:pt>
    <dgm:pt modelId="{D98AFB1E-CB3F-4FFD-80A3-D6649D09D489}" type="pres">
      <dgm:prSet presAssocID="{94A80E2C-A769-4924-AE47-87C0FB77A3A1}" presName="parTx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50C5D21-1480-4CCD-8AD6-5FCECB3E8835}" type="pres">
      <dgm:prSet presAssocID="{94A80E2C-A769-4924-AE47-87C0FB77A3A1}" presName="spVertical2" presStyleCnt="0"/>
      <dgm:spPr/>
    </dgm:pt>
    <dgm:pt modelId="{B2B68137-F6D4-41B3-9C11-60568D7E3C44}" type="pres">
      <dgm:prSet presAssocID="{94A80E2C-A769-4924-AE47-87C0FB77A3A1}" presName="spVertical3" presStyleCnt="0"/>
      <dgm:spPr/>
    </dgm:pt>
    <dgm:pt modelId="{A5D1DE06-5E94-4078-B098-7FC7204727FD}" type="pres">
      <dgm:prSet presAssocID="{B0FEEF39-8C5F-4D6D-A51E-7872896EA583}" presName="padding2" presStyleCnt="0"/>
      <dgm:spPr/>
    </dgm:pt>
    <dgm:pt modelId="{29526CBE-1B3E-4F06-82AB-AC1391491D5A}" type="pres">
      <dgm:prSet presAssocID="{B0FEEF39-8C5F-4D6D-A51E-7872896EA583}" presName="negArrow" presStyleCnt="0"/>
      <dgm:spPr/>
    </dgm:pt>
    <dgm:pt modelId="{85F1D623-4F21-4386-B1EE-ED4549970B6A}" type="pres">
      <dgm:prSet presAssocID="{B0FEEF39-8C5F-4D6D-A51E-7872896EA583}" presName="backgroundArrow" presStyleLbl="node1" presStyleIdx="0" presStyleCnt="1" custLinFactNeighborX="3154" custLinFactNeighborY="34828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</dgm:pt>
  </dgm:ptLst>
  <dgm:cxnLst>
    <dgm:cxn modelId="{89706981-F8C2-4D3D-8E5E-591AD2084A50}" srcId="{B0FEEF39-8C5F-4D6D-A51E-7872896EA583}" destId="{1BCEE790-430D-47FE-BF32-3CF8B8603C84}" srcOrd="1" destOrd="0" parTransId="{3B12E53A-83C8-4B52-972F-E0CB57F06B4E}" sibTransId="{B30358F3-9A6B-4AA7-8016-2D5821032CEA}"/>
    <dgm:cxn modelId="{2FFBBB36-9971-4FD0-8752-26FD40764653}" srcId="{B0FEEF39-8C5F-4D6D-A51E-7872896EA583}" destId="{81ACE332-A844-4DBE-B60F-3553F17E22BD}" srcOrd="0" destOrd="0" parTransId="{BF7BB248-4A3F-42A1-AF9C-3A015C244483}" sibTransId="{A8187D37-289E-44AE-BE23-F26CFC7C71DF}"/>
    <dgm:cxn modelId="{09E554F4-9F70-5F45-A4FB-6D0CFD891885}" type="presOf" srcId="{1BCEE790-430D-47FE-BF32-3CF8B8603C84}" destId="{6C461AB8-00E2-4DB7-96BE-A8DC401ABAD2}" srcOrd="0" destOrd="0" presId="urn:microsoft.com/office/officeart/2005/8/layout/hProcess3"/>
    <dgm:cxn modelId="{BAFC156D-6E0C-6448-92DB-3852701CC53D}" type="presOf" srcId="{94A80E2C-A769-4924-AE47-87C0FB77A3A1}" destId="{D98AFB1E-CB3F-4FFD-80A3-D6649D09D489}" srcOrd="0" destOrd="0" presId="urn:microsoft.com/office/officeart/2005/8/layout/hProcess3"/>
    <dgm:cxn modelId="{801867A7-4D19-4534-A20A-B09B6FF9B6EB}" srcId="{B0FEEF39-8C5F-4D6D-A51E-7872896EA583}" destId="{1FEA7F0A-6E95-42B9-8DC1-E3297ECDBD3F}" srcOrd="2" destOrd="0" parTransId="{0381060F-9F05-4C28-B7CA-8C00A2D46787}" sibTransId="{77925C17-D505-4505-85E7-4CC0FABD22EF}"/>
    <dgm:cxn modelId="{4C947109-465C-CF4A-9856-46025EBA5A32}" type="presOf" srcId="{1FEA7F0A-6E95-42B9-8DC1-E3297ECDBD3F}" destId="{09611373-E6BC-4A6C-BF41-1D01D0FE93C6}" srcOrd="0" destOrd="0" presId="urn:microsoft.com/office/officeart/2005/8/layout/hProcess3"/>
    <dgm:cxn modelId="{5FEB7322-6777-494D-BC1C-C2F1BDAA7298}" srcId="{B0FEEF39-8C5F-4D6D-A51E-7872896EA583}" destId="{94A80E2C-A769-4924-AE47-87C0FB77A3A1}" srcOrd="3" destOrd="0" parTransId="{9680D968-9A05-4707-AF1D-FA9C24A31A87}" sibTransId="{2E6D805E-8FF1-4B45-9380-674CB422A911}"/>
    <dgm:cxn modelId="{27E2397A-1D3E-3A41-801B-9775E8318D8F}" type="presOf" srcId="{B0FEEF39-8C5F-4D6D-A51E-7872896EA583}" destId="{EF7BAB4F-2A95-4822-8578-6A312760F063}" srcOrd="0" destOrd="0" presId="urn:microsoft.com/office/officeart/2005/8/layout/hProcess3"/>
    <dgm:cxn modelId="{1309F9B6-74C9-C54B-93BC-5840EE331A37}" type="presOf" srcId="{81ACE332-A844-4DBE-B60F-3553F17E22BD}" destId="{CCA77C60-2575-40D3-9BBA-535FC30D8C14}" srcOrd="0" destOrd="0" presId="urn:microsoft.com/office/officeart/2005/8/layout/hProcess3"/>
    <dgm:cxn modelId="{2BAD2806-42BD-3440-A1DA-A97CD04B75EF}" type="presParOf" srcId="{EF7BAB4F-2A95-4822-8578-6A312760F063}" destId="{D7000C6E-D7B8-443E-8CA2-FB1E1843FAF4}" srcOrd="0" destOrd="0" presId="urn:microsoft.com/office/officeart/2005/8/layout/hProcess3"/>
    <dgm:cxn modelId="{BB99C4B4-03C8-7547-9161-4A4EFBC3DE75}" type="presParOf" srcId="{EF7BAB4F-2A95-4822-8578-6A312760F063}" destId="{DC041B86-D69E-414C-B05C-8926C979ADEA}" srcOrd="1" destOrd="0" presId="urn:microsoft.com/office/officeart/2005/8/layout/hProcess3"/>
    <dgm:cxn modelId="{22E61EC3-A4E8-B141-9B46-38439B0ED843}" type="presParOf" srcId="{DC041B86-D69E-414C-B05C-8926C979ADEA}" destId="{6E3C852C-6BA1-4484-81D5-257226E4F754}" srcOrd="0" destOrd="0" presId="urn:microsoft.com/office/officeart/2005/8/layout/hProcess3"/>
    <dgm:cxn modelId="{E4C22677-5250-C84C-93E0-EDB11B620CAA}" type="presParOf" srcId="{DC041B86-D69E-414C-B05C-8926C979ADEA}" destId="{B1996EE7-E2A1-4255-922D-BDADFC7D33E7}" srcOrd="1" destOrd="0" presId="urn:microsoft.com/office/officeart/2005/8/layout/hProcess3"/>
    <dgm:cxn modelId="{2169A392-4A2B-E54D-B6E2-68073B9DCC10}" type="presParOf" srcId="{B1996EE7-E2A1-4255-922D-BDADFC7D33E7}" destId="{61770F6B-6672-4C67-B53A-83DA425ADA61}" srcOrd="0" destOrd="0" presId="urn:microsoft.com/office/officeart/2005/8/layout/hProcess3"/>
    <dgm:cxn modelId="{0A415BD1-0DF2-E447-B512-823489A1010D}" type="presParOf" srcId="{B1996EE7-E2A1-4255-922D-BDADFC7D33E7}" destId="{CCA77C60-2575-40D3-9BBA-535FC30D8C14}" srcOrd="1" destOrd="0" presId="urn:microsoft.com/office/officeart/2005/8/layout/hProcess3"/>
    <dgm:cxn modelId="{E6D7AA45-83A4-1A4F-A5C0-A5938AFE7836}" type="presParOf" srcId="{B1996EE7-E2A1-4255-922D-BDADFC7D33E7}" destId="{7C52E528-6574-46DB-8383-F33ECDC8A803}" srcOrd="2" destOrd="0" presId="urn:microsoft.com/office/officeart/2005/8/layout/hProcess3"/>
    <dgm:cxn modelId="{6D9AFFB1-AD71-A547-9715-F335FC5B7E2C}" type="presParOf" srcId="{B1996EE7-E2A1-4255-922D-BDADFC7D33E7}" destId="{8E648D7E-178C-4DB6-BD8D-9F3A89B07FDE}" srcOrd="3" destOrd="0" presId="urn:microsoft.com/office/officeart/2005/8/layout/hProcess3"/>
    <dgm:cxn modelId="{145AA136-3485-9747-BCA5-9FF19E7B1EFA}" type="presParOf" srcId="{DC041B86-D69E-414C-B05C-8926C979ADEA}" destId="{1467C7C1-2D7E-4E71-8834-F8C05C5ED348}" srcOrd="2" destOrd="0" presId="urn:microsoft.com/office/officeart/2005/8/layout/hProcess3"/>
    <dgm:cxn modelId="{326768F0-C69D-5447-B22F-4E943C8D3708}" type="presParOf" srcId="{DC041B86-D69E-414C-B05C-8926C979ADEA}" destId="{564FA117-E71A-4DF8-8405-9379DA4C7B77}" srcOrd="3" destOrd="0" presId="urn:microsoft.com/office/officeart/2005/8/layout/hProcess3"/>
    <dgm:cxn modelId="{B5D1DBED-8FDE-C942-9B14-7A900D71646D}" type="presParOf" srcId="{564FA117-E71A-4DF8-8405-9379DA4C7B77}" destId="{294340B1-C4D9-4740-B74B-99E3B745F1FE}" srcOrd="0" destOrd="0" presId="urn:microsoft.com/office/officeart/2005/8/layout/hProcess3"/>
    <dgm:cxn modelId="{94B2FBD9-EE51-7046-82E4-CAC1F4BB98B8}" type="presParOf" srcId="{564FA117-E71A-4DF8-8405-9379DA4C7B77}" destId="{6C461AB8-00E2-4DB7-96BE-A8DC401ABAD2}" srcOrd="1" destOrd="0" presId="urn:microsoft.com/office/officeart/2005/8/layout/hProcess3"/>
    <dgm:cxn modelId="{545741C8-DDD5-2C4C-A848-61476D7616E7}" type="presParOf" srcId="{564FA117-E71A-4DF8-8405-9379DA4C7B77}" destId="{B262EB3B-0447-4403-BF34-A3BBE0800768}" srcOrd="2" destOrd="0" presId="urn:microsoft.com/office/officeart/2005/8/layout/hProcess3"/>
    <dgm:cxn modelId="{064CADC7-23CD-F241-B52D-0A81FDB53BC5}" type="presParOf" srcId="{564FA117-E71A-4DF8-8405-9379DA4C7B77}" destId="{552C84CE-29A6-4923-91A9-E931AEA35B74}" srcOrd="3" destOrd="0" presId="urn:microsoft.com/office/officeart/2005/8/layout/hProcess3"/>
    <dgm:cxn modelId="{458C8DDE-27F6-C248-B70F-04912FA76F09}" type="presParOf" srcId="{DC041B86-D69E-414C-B05C-8926C979ADEA}" destId="{3497FF33-8F70-4C4D-B6B2-374046EC5C98}" srcOrd="4" destOrd="0" presId="urn:microsoft.com/office/officeart/2005/8/layout/hProcess3"/>
    <dgm:cxn modelId="{5A697219-24F7-EE46-866E-FCB2A706C3EC}" type="presParOf" srcId="{DC041B86-D69E-414C-B05C-8926C979ADEA}" destId="{D89D3E2A-A5F7-49C9-89A9-8D3F43DFB544}" srcOrd="5" destOrd="0" presId="urn:microsoft.com/office/officeart/2005/8/layout/hProcess3"/>
    <dgm:cxn modelId="{959CEE96-16EC-2A4E-AA3A-2A1DF7D3EB9F}" type="presParOf" srcId="{D89D3E2A-A5F7-49C9-89A9-8D3F43DFB544}" destId="{54C45E19-D7A1-4F05-BEEF-D6CE4FC3E1C7}" srcOrd="0" destOrd="0" presId="urn:microsoft.com/office/officeart/2005/8/layout/hProcess3"/>
    <dgm:cxn modelId="{6C0C16A8-0F61-1A48-A518-0A2D61D0B52E}" type="presParOf" srcId="{D89D3E2A-A5F7-49C9-89A9-8D3F43DFB544}" destId="{09611373-E6BC-4A6C-BF41-1D01D0FE93C6}" srcOrd="1" destOrd="0" presId="urn:microsoft.com/office/officeart/2005/8/layout/hProcess3"/>
    <dgm:cxn modelId="{D9A70779-5F01-7B49-9AAA-9C9BB8E12A6E}" type="presParOf" srcId="{D89D3E2A-A5F7-49C9-89A9-8D3F43DFB544}" destId="{9253EBAA-C487-4AFF-A066-3D11CDBDF573}" srcOrd="2" destOrd="0" presId="urn:microsoft.com/office/officeart/2005/8/layout/hProcess3"/>
    <dgm:cxn modelId="{EFAEC6E4-B3C1-2D41-B57B-99AD18506602}" type="presParOf" srcId="{D89D3E2A-A5F7-49C9-89A9-8D3F43DFB544}" destId="{FF7D33F5-D43D-457C-9247-9FA5B543A61E}" srcOrd="3" destOrd="0" presId="urn:microsoft.com/office/officeart/2005/8/layout/hProcess3"/>
    <dgm:cxn modelId="{7D9F86F1-5991-6E41-B5CB-F37638B598A2}" type="presParOf" srcId="{DC041B86-D69E-414C-B05C-8926C979ADEA}" destId="{CCA0D13F-663A-4E6E-B4AA-B5FAF80D8219}" srcOrd="6" destOrd="0" presId="urn:microsoft.com/office/officeart/2005/8/layout/hProcess3"/>
    <dgm:cxn modelId="{51E58456-6813-054F-8C47-4E0390844AEE}" type="presParOf" srcId="{DC041B86-D69E-414C-B05C-8926C979ADEA}" destId="{223CCC7F-23A9-4E4E-A525-4D1EA8097EB4}" srcOrd="7" destOrd="0" presId="urn:microsoft.com/office/officeart/2005/8/layout/hProcess3"/>
    <dgm:cxn modelId="{39F751DA-A0F6-A549-9653-F477C52C2E28}" type="presParOf" srcId="{223CCC7F-23A9-4E4E-A525-4D1EA8097EB4}" destId="{62F26FCB-7750-4734-AD32-B7FB0D40692B}" srcOrd="0" destOrd="0" presId="urn:microsoft.com/office/officeart/2005/8/layout/hProcess3"/>
    <dgm:cxn modelId="{6098DB26-D40C-FD41-9E48-77638DFC15E3}" type="presParOf" srcId="{223CCC7F-23A9-4E4E-A525-4D1EA8097EB4}" destId="{D98AFB1E-CB3F-4FFD-80A3-D6649D09D489}" srcOrd="1" destOrd="0" presId="urn:microsoft.com/office/officeart/2005/8/layout/hProcess3"/>
    <dgm:cxn modelId="{4D0D158B-4EE3-7340-A34A-127C7E778C82}" type="presParOf" srcId="{223CCC7F-23A9-4E4E-A525-4D1EA8097EB4}" destId="{150C5D21-1480-4CCD-8AD6-5FCECB3E8835}" srcOrd="2" destOrd="0" presId="urn:microsoft.com/office/officeart/2005/8/layout/hProcess3"/>
    <dgm:cxn modelId="{75C11BC7-0C33-C94F-860B-7DF4144AD86E}" type="presParOf" srcId="{223CCC7F-23A9-4E4E-A525-4D1EA8097EB4}" destId="{B2B68137-F6D4-41B3-9C11-60568D7E3C44}" srcOrd="3" destOrd="0" presId="urn:microsoft.com/office/officeart/2005/8/layout/hProcess3"/>
    <dgm:cxn modelId="{DF5B98D7-8EFC-2F44-B8B8-E9083660AC1B}" type="presParOf" srcId="{DC041B86-D69E-414C-B05C-8926C979ADEA}" destId="{A5D1DE06-5E94-4078-B098-7FC7204727FD}" srcOrd="8" destOrd="0" presId="urn:microsoft.com/office/officeart/2005/8/layout/hProcess3"/>
    <dgm:cxn modelId="{85771A4B-903B-1843-B911-7948EB2296CC}" type="presParOf" srcId="{DC041B86-D69E-414C-B05C-8926C979ADEA}" destId="{29526CBE-1B3E-4F06-82AB-AC1391491D5A}" srcOrd="9" destOrd="0" presId="urn:microsoft.com/office/officeart/2005/8/layout/hProcess3"/>
    <dgm:cxn modelId="{C0115210-D587-264A-BA28-6A0584D19CA9}" type="presParOf" srcId="{DC041B86-D69E-414C-B05C-8926C979ADEA}" destId="{85F1D623-4F21-4386-B1EE-ED4549970B6A}" srcOrd="10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F1D623-4F21-4386-B1EE-ED4549970B6A}">
      <dsp:nvSpPr>
        <dsp:cNvPr id="0" name=""/>
        <dsp:cNvSpPr/>
      </dsp:nvSpPr>
      <dsp:spPr>
        <a:xfrm>
          <a:off x="0" y="63000"/>
          <a:ext cx="5715000" cy="1080000"/>
        </a:xfrm>
        <a:prstGeom prst="rightArrow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D98AFB1E-CB3F-4FFD-80A3-D6649D09D489}">
      <dsp:nvSpPr>
        <dsp:cNvPr id="0" name=""/>
        <dsp:cNvSpPr/>
      </dsp:nvSpPr>
      <dsp:spPr>
        <a:xfrm>
          <a:off x="4349315" y="301500"/>
          <a:ext cx="1079934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524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SVR    </a:t>
          </a:r>
        </a:p>
      </dsp:txBody>
      <dsp:txXfrm>
        <a:off x="4349315" y="301500"/>
        <a:ext cx="1079934" cy="540000"/>
      </dsp:txXfrm>
    </dsp:sp>
    <dsp:sp modelId="{09611373-E6BC-4A6C-BF41-1D01D0FE93C6}">
      <dsp:nvSpPr>
        <dsp:cNvPr id="0" name=""/>
        <dsp:cNvSpPr/>
      </dsp:nvSpPr>
      <dsp:spPr>
        <a:xfrm>
          <a:off x="3053395" y="301500"/>
          <a:ext cx="1079934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524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K=5</a:t>
          </a:r>
        </a:p>
      </dsp:txBody>
      <dsp:txXfrm>
        <a:off x="3053395" y="301500"/>
        <a:ext cx="1079934" cy="540000"/>
      </dsp:txXfrm>
    </dsp:sp>
    <dsp:sp modelId="{6C461AB8-00E2-4DB7-96BE-A8DC401ABAD2}">
      <dsp:nvSpPr>
        <dsp:cNvPr id="0" name=""/>
        <dsp:cNvSpPr/>
      </dsp:nvSpPr>
      <dsp:spPr>
        <a:xfrm>
          <a:off x="1757474" y="301500"/>
          <a:ext cx="1079934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524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K=3</a:t>
          </a:r>
        </a:p>
      </dsp:txBody>
      <dsp:txXfrm>
        <a:off x="1757474" y="301500"/>
        <a:ext cx="1079934" cy="540000"/>
      </dsp:txXfrm>
    </dsp:sp>
    <dsp:sp modelId="{CCA77C60-2575-40D3-9BBA-535FC30D8C14}">
      <dsp:nvSpPr>
        <dsp:cNvPr id="0" name=""/>
        <dsp:cNvSpPr/>
      </dsp:nvSpPr>
      <dsp:spPr>
        <a:xfrm>
          <a:off x="461553" y="301500"/>
          <a:ext cx="1079934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524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Original</a:t>
          </a:r>
        </a:p>
      </dsp:txBody>
      <dsp:txXfrm>
        <a:off x="461553" y="301500"/>
        <a:ext cx="1079934" cy="54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sz="1300">
                <a:latin typeface="Arial" charset="0"/>
                <a:ea typeface="新細明體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  <a:ea typeface="新細明體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sz="1300">
                <a:latin typeface="Arial" charset="0"/>
                <a:ea typeface="新細明體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fld id="{E6A6A97A-9C13-CC4E-8B8A-879AF0E568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959DD924-00CE-C94B-9AFB-9722986BAADB}" type="slidenum">
              <a:rPr lang="en-US" altLang="zh-TW"/>
              <a:pPr/>
              <a:t>1</a:t>
            </a:fld>
            <a:endParaRPr lang="en-US" altLang="zh-TW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703C6121-B633-D14C-A645-B7545E5E21C9}" type="slidenum">
              <a:rPr lang="en-US" altLang="zh-TW"/>
              <a:pPr/>
              <a:t>10</a:t>
            </a:fld>
            <a:endParaRPr lang="en-US" altLang="zh-TW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092700" cy="382111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900379D5-E19A-6641-8708-A691ED56EED0}" type="slidenum">
              <a:rPr lang="en-US" altLang="zh-TW"/>
              <a:pPr/>
              <a:t>11</a:t>
            </a:fld>
            <a:endParaRPr lang="en-US" altLang="zh-TW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74700"/>
            <a:ext cx="5097462" cy="38227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5499B492-59A4-D946-B325-0F7B62818604}" type="slidenum">
              <a:rPr lang="en-US" altLang="zh-TW"/>
              <a:pPr/>
              <a:t>12</a:t>
            </a:fld>
            <a:endParaRPr lang="en-US" altLang="zh-TW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092700" cy="3821113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07014592-B316-BD4D-A1E1-BE84D43D932A}" type="slidenum">
              <a:rPr lang="en-US" altLang="zh-TW"/>
              <a:pPr/>
              <a:t>13</a:t>
            </a:fld>
            <a:endParaRPr lang="en-US" altLang="zh-TW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092700" cy="3821113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634A2D84-8B74-BA4B-8B6F-FE8C7C021235}" type="slidenum">
              <a:rPr lang="en-US" altLang="zh-TW"/>
              <a:pPr/>
              <a:t>14</a:t>
            </a:fld>
            <a:endParaRPr lang="en-US" altLang="zh-TW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092700" cy="3821113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712D0B2C-659A-DE44-9AB3-B95B409AD787}" type="slidenum">
              <a:rPr lang="en-US" altLang="zh-TW"/>
              <a:pPr/>
              <a:t>15</a:t>
            </a:fld>
            <a:endParaRPr lang="en-US" altLang="zh-TW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092700" cy="3821113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EB97C570-A667-4148-A35F-9F34EDAB8D0E}" type="slidenum">
              <a:rPr lang="en-US" altLang="zh-TW"/>
              <a:pPr/>
              <a:t>16</a:t>
            </a:fld>
            <a:endParaRPr lang="en-US" altLang="zh-TW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092700" cy="3821113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98BC04E2-C7A1-BC4B-AC19-ACB6A0F33562}" type="slidenum">
              <a:rPr lang="en-US" altLang="zh-TW"/>
              <a:pPr/>
              <a:t>17</a:t>
            </a:fld>
            <a:endParaRPr lang="en-US" altLang="zh-TW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092700" cy="3821113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3F99BCD1-63DB-4940-9507-6E26154F3045}" type="slidenum">
              <a:rPr lang="en-US" altLang="zh-TW"/>
              <a:pPr/>
              <a:t>18</a:t>
            </a:fld>
            <a:endParaRPr lang="en-US" altLang="zh-TW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092700" cy="3821113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8B4C1489-1090-E04E-907E-BB302AA16F50}" type="slidenum">
              <a:rPr lang="en-US" altLang="zh-TW"/>
              <a:pPr/>
              <a:t>19</a:t>
            </a:fld>
            <a:endParaRPr lang="en-US" altLang="zh-TW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092700" cy="3821113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EB564965-EDBF-EF4B-978E-B93EB3B8B008}" type="slidenum">
              <a:rPr lang="en-US" altLang="zh-TW"/>
              <a:pPr/>
              <a:t>2</a:t>
            </a:fld>
            <a:endParaRPr lang="en-US" altLang="zh-TW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94694CDF-45CF-2D4E-A57F-6CD465E61503}" type="slidenum">
              <a:rPr lang="en-US" altLang="zh-TW"/>
              <a:pPr/>
              <a:t>20</a:t>
            </a:fld>
            <a:endParaRPr lang="en-US" altLang="zh-TW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092700" cy="3821113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0B125054-351D-4C4D-81BB-4B8212413618}" type="slidenum">
              <a:rPr lang="en-US" altLang="zh-TW"/>
              <a:pPr/>
              <a:t>21</a:t>
            </a:fld>
            <a:endParaRPr lang="en-US" altLang="zh-TW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092700" cy="3821113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28B598F2-C960-3A48-A0E7-D12525EC1A7F}" type="slidenum">
              <a:rPr lang="en-US" altLang="zh-TW"/>
              <a:pPr/>
              <a:t>22</a:t>
            </a:fld>
            <a:endParaRPr lang="en-US" altLang="zh-TW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092700" cy="3821113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8CF2AA82-9CDA-374E-AA68-4FAD052243EE}" type="slidenum">
              <a:rPr lang="en-US" altLang="zh-TW"/>
              <a:pPr/>
              <a:t>23</a:t>
            </a:fld>
            <a:endParaRPr lang="en-US" altLang="zh-TW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B17530AD-DF41-6B4C-8C53-D710A2F0F407}" type="slidenum">
              <a:rPr lang="en-US" altLang="zh-TW"/>
              <a:pPr/>
              <a:t>24</a:t>
            </a:fld>
            <a:endParaRPr lang="en-US" altLang="zh-TW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91C4AB7E-08C5-C849-9FFF-8357B0BDCB23}" type="slidenum">
              <a:rPr lang="en-US" altLang="zh-TW"/>
              <a:pPr/>
              <a:t>25</a:t>
            </a:fld>
            <a:endParaRPr lang="en-US" altLang="zh-TW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1F07C09E-9216-5D40-9BF3-3E3CF0E61F11}" type="slidenum">
              <a:rPr lang="en-US" altLang="zh-TW"/>
              <a:pPr/>
              <a:t>27</a:t>
            </a:fld>
            <a:endParaRPr lang="en-US" altLang="zh-TW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A2A8488A-877F-BB41-8380-5EC57D3DC485}" type="slidenum">
              <a:rPr lang="en-US" altLang="zh-TW"/>
              <a:pPr/>
              <a:t>28</a:t>
            </a:fld>
            <a:endParaRPr lang="en-US" altLang="zh-TW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6DCEAB75-91D2-AF4D-8112-3DBA1D012403}" type="slidenum">
              <a:rPr lang="en-US" altLang="zh-TW"/>
              <a:pPr/>
              <a:t>29</a:t>
            </a:fld>
            <a:endParaRPr lang="en-US" altLang="zh-TW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B2CB0D3D-AC5B-7F42-B6F5-9229B36C3BD4}" type="slidenum">
              <a:rPr lang="en-US" altLang="zh-TW"/>
              <a:pPr/>
              <a:t>30</a:t>
            </a:fld>
            <a:endParaRPr lang="en-US" altLang="zh-TW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55A8BD7F-0DC8-2A43-8B25-D04700D9B43F}" type="slidenum">
              <a:rPr lang="en-US" altLang="zh-TW"/>
              <a:pPr/>
              <a:t>3</a:t>
            </a:fld>
            <a:endParaRPr lang="en-US" altLang="zh-TW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8C52DD2C-30B6-B141-A54F-4A33B2B4C573}" type="slidenum">
              <a:rPr lang="en-US" altLang="zh-TW"/>
              <a:pPr/>
              <a:t>31</a:t>
            </a:fld>
            <a:endParaRPr lang="en-US" altLang="zh-TW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259F1A92-921D-474F-B81F-C367956A45B9}" type="slidenum">
              <a:rPr lang="en-US" altLang="zh-TW"/>
              <a:pPr/>
              <a:t>32</a:t>
            </a:fld>
            <a:endParaRPr lang="en-US" altLang="zh-TW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9C8C5549-BF12-3C41-BCC0-A826E8ED936E}" type="slidenum">
              <a:rPr lang="en-US" altLang="zh-TW"/>
              <a:pPr/>
              <a:t>35</a:t>
            </a:fld>
            <a:endParaRPr lang="en-US" altLang="zh-TW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B74FAE77-AF7D-3441-B077-162BD3590DBB}" type="slidenum">
              <a:rPr lang="en-US" altLang="zh-TW"/>
              <a:pPr/>
              <a:t>36</a:t>
            </a:fld>
            <a:endParaRPr lang="en-US" altLang="zh-TW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84837769-3C64-C24B-92C6-9CA4AFA097AE}" type="slidenum">
              <a:rPr lang="en-US" altLang="zh-TW"/>
              <a:pPr/>
              <a:t>39</a:t>
            </a:fld>
            <a:endParaRPr lang="en-US" altLang="zh-TW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D14AD23C-DE35-204B-A3F7-160C3889FE40}" type="slidenum">
              <a:rPr lang="en-US" altLang="zh-TW"/>
              <a:pPr/>
              <a:t>40</a:t>
            </a:fld>
            <a:endParaRPr lang="en-US" altLang="zh-TW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92F7FFA9-0B0F-F344-838E-2351600ADD30}" type="slidenum">
              <a:rPr lang="en-US" altLang="zh-TW"/>
              <a:pPr/>
              <a:t>41</a:t>
            </a:fld>
            <a:endParaRPr lang="en-US" altLang="zh-TW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F3E641E3-11BD-D445-93A2-99903A02FCF6}" type="slidenum">
              <a:rPr lang="en-US" altLang="zh-TW"/>
              <a:pPr/>
              <a:t>42</a:t>
            </a:fld>
            <a:endParaRPr lang="en-US" altLang="zh-TW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43300F1C-77B2-6F40-AB32-832F336D3333}" type="slidenum">
              <a:rPr lang="en-US" altLang="zh-TW"/>
              <a:pPr/>
              <a:t>43</a:t>
            </a:fld>
            <a:endParaRPr lang="en-US" altLang="zh-TW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E8089457-E745-9749-B4D2-19413FD58999}" type="slidenum">
              <a:rPr lang="en-US" altLang="zh-TW"/>
              <a:pPr/>
              <a:t>44</a:t>
            </a:fld>
            <a:endParaRPr lang="en-US" altLang="zh-TW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0106C0CE-E206-DB46-BF77-2937BBCD564A}" type="slidenum">
              <a:rPr lang="en-US" altLang="zh-TW"/>
              <a:pPr/>
              <a:t>4</a:t>
            </a:fld>
            <a:endParaRPr lang="en-US" altLang="zh-TW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ACC2F140-7F29-E349-BAE1-F4F61FA433D4}" type="slidenum">
              <a:rPr lang="en-US" altLang="zh-TW"/>
              <a:pPr/>
              <a:t>45</a:t>
            </a:fld>
            <a:endParaRPr lang="en-US" altLang="zh-TW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6329C58A-060C-B24E-97A6-7FD3AADFEABB}" type="slidenum">
              <a:rPr lang="en-US" altLang="zh-TW"/>
              <a:pPr/>
              <a:t>46</a:t>
            </a:fld>
            <a:endParaRPr lang="en-US" altLang="zh-TW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E354BAE3-C28D-3B4B-9E75-8D9B2B5644C8}" type="slidenum">
              <a:rPr lang="en-US" altLang="zh-TW"/>
              <a:pPr/>
              <a:t>47</a:t>
            </a:fld>
            <a:endParaRPr lang="en-US" altLang="zh-TW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0518FBC4-B72F-9E42-A235-244AE7EFEBC5}" type="slidenum">
              <a:rPr lang="en-US" altLang="zh-TW"/>
              <a:pPr/>
              <a:t>48</a:t>
            </a:fld>
            <a:endParaRPr lang="en-US" altLang="zh-TW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640CB356-4331-914E-AAD3-62FC57E0B114}" type="slidenum">
              <a:rPr lang="en-US" altLang="zh-TW"/>
              <a:pPr/>
              <a:t>50</a:t>
            </a:fld>
            <a:endParaRPr lang="en-US" altLang="zh-TW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177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>
              <a:ea typeface="新細明體" charset="-120"/>
            </a:endParaRPr>
          </a:p>
        </p:txBody>
      </p:sp>
      <p:sp>
        <p:nvSpPr>
          <p:cNvPr id="1177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5B1D5C5A-84CD-494B-BB9F-9537366B69AF}" type="slidenum">
              <a:rPr lang="en-US" altLang="zh-TW"/>
              <a:pPr/>
              <a:t>68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53CE4E3C-819A-9041-8334-14115B50BD5D}" type="slidenum">
              <a:rPr lang="en-US" altLang="zh-TW"/>
              <a:pPr/>
              <a:t>76</a:t>
            </a:fld>
            <a:endParaRPr lang="en-US" altLang="zh-TW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910E9F53-4DAD-4948-9FA7-03FA955A5451}" type="slidenum">
              <a:rPr lang="en-US" altLang="zh-TW"/>
              <a:pPr/>
              <a:t>77</a:t>
            </a:fld>
            <a:endParaRPr lang="en-US" altLang="zh-TW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C863DF5A-2BED-1B4D-8071-AC29AAF61D05}" type="slidenum">
              <a:rPr lang="en-US" altLang="zh-TW"/>
              <a:pPr/>
              <a:t>78</a:t>
            </a:fld>
            <a:endParaRPr lang="en-US" altLang="zh-TW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5E0B2991-61D9-2842-AB8D-D9237E06E943}" type="slidenum">
              <a:rPr lang="en-US" altLang="zh-TW"/>
              <a:pPr/>
              <a:t>79</a:t>
            </a:fld>
            <a:endParaRPr lang="en-US" altLang="zh-TW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3381091D-68F9-FF4F-B5DB-50EBEA9E07FB}" type="slidenum">
              <a:rPr lang="en-US" altLang="zh-TW"/>
              <a:pPr/>
              <a:t>5</a:t>
            </a:fld>
            <a:endParaRPr lang="en-US" altLang="zh-TW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B0A62503-3E50-314B-967E-5AAD639FB646}" type="slidenum">
              <a:rPr lang="en-US" altLang="zh-TW"/>
              <a:pPr/>
              <a:t>80</a:t>
            </a:fld>
            <a:endParaRPr lang="en-US" altLang="zh-TW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715353F5-048B-FA46-AFB4-96CF0287A8BB}" type="slidenum">
              <a:rPr lang="en-US" altLang="zh-TW"/>
              <a:pPr/>
              <a:t>81</a:t>
            </a:fld>
            <a:endParaRPr lang="en-US" altLang="zh-TW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576EA403-4447-D44C-9BF4-94B27C3E4827}" type="slidenum">
              <a:rPr lang="en-US" altLang="zh-TW"/>
              <a:pPr/>
              <a:t>82</a:t>
            </a:fld>
            <a:endParaRPr lang="en-US" altLang="zh-TW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53817305-046E-E74C-94BE-B3A26D5806B9}" type="slidenum">
              <a:rPr lang="en-US" altLang="zh-TW"/>
              <a:pPr/>
              <a:t>83</a:t>
            </a:fld>
            <a:endParaRPr lang="en-US" altLang="zh-TW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F8B8B615-5B08-9142-929F-9247408FAA33}" type="slidenum">
              <a:rPr lang="en-US" altLang="zh-TW"/>
              <a:pPr/>
              <a:t>84</a:t>
            </a:fld>
            <a:endParaRPr lang="en-US" altLang="zh-TW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BB3D87FD-3C3B-924D-B6A4-320BCDDCAE46}" type="slidenum">
              <a:rPr lang="en-US" altLang="zh-TW"/>
              <a:pPr/>
              <a:t>85</a:t>
            </a:fld>
            <a:endParaRPr lang="en-US" altLang="zh-TW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5DAC9FFE-F396-874B-8FA5-2610CFD9AA4E}" type="slidenum">
              <a:rPr lang="en-US" altLang="zh-TW"/>
              <a:pPr/>
              <a:t>86</a:t>
            </a:fld>
            <a:endParaRPr lang="en-US" altLang="zh-TW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240F55F0-A01A-754E-BFAA-4F2FADC1ACD3}" type="slidenum">
              <a:rPr lang="en-US" altLang="zh-TW"/>
              <a:pPr/>
              <a:t>87</a:t>
            </a:fld>
            <a:endParaRPr lang="en-US" altLang="zh-TW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82E3ADA4-5F12-CA4A-8D2D-B73ECD31B3AA}" type="slidenum">
              <a:rPr lang="en-US" altLang="zh-TW"/>
              <a:pPr/>
              <a:t>88</a:t>
            </a:fld>
            <a:endParaRPr lang="en-US" altLang="zh-TW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C70C30F3-6466-7E4A-8110-8E2ACFC585DB}" type="slidenum">
              <a:rPr lang="en-US" altLang="zh-TW"/>
              <a:pPr/>
              <a:t>89</a:t>
            </a:fld>
            <a:endParaRPr lang="en-US" altLang="zh-TW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92DBAC8C-BB67-CC47-BC8A-7CE208FEF8EE}" type="slidenum">
              <a:rPr lang="en-US" altLang="zh-TW"/>
              <a:pPr/>
              <a:t>6</a:t>
            </a:fld>
            <a:endParaRPr lang="en-US" altLang="zh-TW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00018212-6E6E-7045-B455-838DB781F60B}" type="slidenum">
              <a:rPr lang="en-US" altLang="zh-TW"/>
              <a:pPr/>
              <a:t>90</a:t>
            </a:fld>
            <a:endParaRPr lang="en-US" altLang="zh-TW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25766244-30B8-4D47-890C-7DBEDE2D4A23}" type="slidenum">
              <a:rPr lang="en-US" altLang="zh-TW"/>
              <a:pPr/>
              <a:t>91</a:t>
            </a:fld>
            <a:endParaRPr lang="en-US" altLang="zh-TW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DE970085-7093-9740-9318-F5FB2A146528}" type="slidenum">
              <a:rPr lang="en-US" altLang="zh-TW"/>
              <a:pPr/>
              <a:t>92</a:t>
            </a:fld>
            <a:endParaRPr lang="en-US" altLang="zh-TW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5F92424B-D65A-5942-8028-61C21772AD44}" type="slidenum">
              <a:rPr lang="en-US" altLang="zh-TW"/>
              <a:pPr/>
              <a:t>93</a:t>
            </a:fld>
            <a:endParaRPr lang="en-US" altLang="zh-TW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CF9752E4-B80E-7D48-82C3-C0AED6CE3690}" type="slidenum">
              <a:rPr lang="en-US" altLang="zh-TW"/>
              <a:pPr/>
              <a:t>94</a:t>
            </a:fld>
            <a:endParaRPr lang="en-US" altLang="zh-TW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55C8A8C5-0BB3-AD46-9947-EE41B4D701F4}" type="slidenum">
              <a:rPr lang="en-US" altLang="zh-TW"/>
              <a:pPr/>
              <a:t>95</a:t>
            </a:fld>
            <a:endParaRPr lang="en-US" altLang="zh-TW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8CD07994-846D-AD49-9216-ABB11BD60214}" type="slidenum">
              <a:rPr lang="en-US" altLang="zh-TW"/>
              <a:pPr/>
              <a:t>96</a:t>
            </a:fld>
            <a:endParaRPr lang="en-US" altLang="zh-TW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94081B9B-C312-1D41-A443-B3905F454FA1}" type="slidenum">
              <a:rPr lang="en-US" altLang="zh-TW"/>
              <a:pPr/>
              <a:t>97</a:t>
            </a:fld>
            <a:endParaRPr lang="en-US" altLang="zh-TW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DD07AB92-E231-F54D-A39C-90CFA65750BD}" type="slidenum">
              <a:rPr lang="en-US" altLang="zh-TW"/>
              <a:pPr/>
              <a:t>98</a:t>
            </a:fld>
            <a:endParaRPr lang="en-US" altLang="zh-TW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582E415D-63CF-F643-832C-EF568A07433D}" type="slidenum">
              <a:rPr lang="en-US" altLang="zh-TW"/>
              <a:pPr/>
              <a:t>99</a:t>
            </a:fld>
            <a:endParaRPr lang="en-US" altLang="zh-TW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715308D9-66E8-DE4B-A830-B60B3E8CBD9B}" type="slidenum">
              <a:rPr lang="en-US" altLang="zh-TW"/>
              <a:pPr/>
              <a:t>7</a:t>
            </a:fld>
            <a:endParaRPr lang="en-US" altLang="zh-TW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683FB536-1CA5-634F-AE5E-E45B72843838}" type="slidenum">
              <a:rPr lang="en-US" altLang="zh-TW"/>
              <a:pPr/>
              <a:t>100</a:t>
            </a:fld>
            <a:endParaRPr lang="en-US" altLang="zh-TW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>
                <a:ea typeface="新細明體" charset="-120"/>
              </a:rPr>
              <a:t>Start roughly from 4:50</a:t>
            </a:r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3AFD3136-A336-2142-9611-6716FDE47B70}" type="slidenum">
              <a:rPr lang="en-US" altLang="zh-TW"/>
              <a:pPr/>
              <a:t>101</a:t>
            </a:fld>
            <a:endParaRPr lang="en-US" altLang="zh-TW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5F1496E1-85C7-E840-B4B2-7BC76BB8A9E0}" type="slidenum">
              <a:rPr lang="en-US" altLang="zh-TW"/>
              <a:pPr/>
              <a:t>102</a:t>
            </a:fld>
            <a:endParaRPr lang="en-US" altLang="zh-TW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390C92EB-0705-F54C-8583-D641B947EF40}" type="slidenum">
              <a:rPr lang="en-US" altLang="zh-TW"/>
              <a:pPr/>
              <a:t>108</a:t>
            </a:fld>
            <a:endParaRPr lang="en-US" altLang="zh-TW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65DD529A-9B47-EB4A-A50E-A4FEC546204B}" type="slidenum">
              <a:rPr lang="en-US" altLang="zh-TW"/>
              <a:pPr/>
              <a:t>8</a:t>
            </a:fld>
            <a:endParaRPr lang="en-US" altLang="zh-TW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D50E1360-A424-AB4A-97B3-107D69749FEC}" type="slidenum">
              <a:rPr lang="en-US" altLang="zh-TW"/>
              <a:pPr/>
              <a:t>9</a:t>
            </a:fld>
            <a:endParaRPr lang="en-US" altLang="zh-TW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>
                <a:latin typeface="Garamond" pitchFamily="18" charset="0"/>
              </a:defRPr>
            </a:lvl1pPr>
          </a:lstStyle>
          <a:p>
            <a:r>
              <a:rPr lang="en-US" altLang="zh-TW"/>
              <a:t>Course Title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886200"/>
            <a:ext cx="7775575" cy="1752600"/>
          </a:xfrm>
        </p:spPr>
        <p:txBody>
          <a:bodyPr/>
          <a:lstStyle>
            <a:lvl1pPr marL="0" indent="0">
              <a:buFontTx/>
              <a:buNone/>
              <a:defRPr>
                <a:latin typeface="Garamond" pitchFamily="18" charset="0"/>
              </a:defRPr>
            </a:lvl1pPr>
          </a:lstStyle>
          <a:p>
            <a:r>
              <a:rPr lang="en-US" altLang="zh-TW"/>
              <a:t>Who teach this course</a:t>
            </a:r>
          </a:p>
        </p:txBody>
      </p:sp>
    </p:spTree>
    <p:extLst>
      <p:ext uri="{BB962C8B-B14F-4D97-AF65-F5344CB8AC3E}">
        <p14:creationId xmlns:p14="http://schemas.microsoft.com/office/powerpoint/2010/main" val="410370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710534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24998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24998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940180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052513"/>
            <a:ext cx="4038600" cy="54721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54721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214891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873025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129222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052513"/>
            <a:ext cx="4038600" cy="547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547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6719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191806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104071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70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77331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371303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Level 1</a:t>
            </a:r>
          </a:p>
          <a:p>
            <a:pPr lvl="1"/>
            <a:r>
              <a:rPr lang="en-US" altLang="zh-TW"/>
              <a:t>Level 2</a:t>
            </a:r>
          </a:p>
          <a:p>
            <a:pPr lvl="2"/>
            <a:r>
              <a:rPr lang="en-US" altLang="zh-TW"/>
              <a:t>Level 3</a:t>
            </a:r>
          </a:p>
          <a:p>
            <a:pPr lvl="3"/>
            <a:r>
              <a:rPr lang="en-US" altLang="zh-TW"/>
              <a:t>Level4 </a:t>
            </a:r>
          </a:p>
          <a:p>
            <a:pPr lvl="4"/>
            <a:r>
              <a:rPr lang="en-US" altLang="zh-TW"/>
              <a:t>level5</a:t>
            </a:r>
          </a:p>
        </p:txBody>
      </p:sp>
      <p:sp>
        <p:nvSpPr>
          <p:cNvPr id="1028" name="Line 7"/>
          <p:cNvSpPr>
            <a:spLocks noChangeShapeType="1"/>
          </p:cNvSpPr>
          <p:nvPr userDrawn="1"/>
        </p:nvSpPr>
        <p:spPr bwMode="auto">
          <a:xfrm>
            <a:off x="468313" y="981075"/>
            <a:ext cx="8207375" cy="0"/>
          </a:xfrm>
          <a:prstGeom prst="line">
            <a:avLst/>
          </a:prstGeom>
          <a:noFill/>
          <a:ln w="38100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029" name="Picture 8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60350"/>
            <a:ext cx="100012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  <a:cs typeface="新細明體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  <a:cs typeface="新細明體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  <a:cs typeface="新細明體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  <a:cs typeface="新細明體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black_or_white.mp4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Relationship Id="rId9" Type="http://schemas.openxmlformats.org/officeDocument/2006/relationships/image" Target="../media/image156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gi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hyperlink" Target="Miss%20Korea%202013%20Contestants%20Face%20Morphing.mp4" TargetMode="Externa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0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ie.ntu.edu.tw/~cyy/courses/vfx/papers/Wolberg1998IMS.pdf" TargetMode="External"/><Relationship Id="rId3" Type="http://schemas.openxmlformats.org/officeDocument/2006/relationships/hyperlink" Target="http://www.csie.ntu.edu.tw/~cyy/courses/vfx/papers/Beier1992FBI.pdf" TargetMode="External"/><Relationship Id="rId7" Type="http://schemas.openxmlformats.org/officeDocument/2006/relationships/hyperlink" Target="http://www.csie.ntu.edu.tw/~cyy/courses/vfx/papers/Gao1998AWM.pdf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ie.ntu.edu.tw/~cyy/courses/vfx/papers/Lee1998PMM.pdf" TargetMode="External"/><Relationship Id="rId5" Type="http://schemas.openxmlformats.org/officeDocument/2006/relationships/hyperlink" Target="http://www.csie.ntu.edu.tw/~cyy/courses/vfx/papers/Lee1995IMU.pdf" TargetMode="External"/><Relationship Id="rId4" Type="http://schemas.openxmlformats.org/officeDocument/2006/relationships/hyperlink" Target="http://www.csie.ntu.edu.tw/~cyy/courses/vfx/papers/Duprecht1995IWS.pdf" TargetMode="External"/><Relationship Id="rId9" Type="http://schemas.openxmlformats.org/officeDocument/2006/relationships/hyperlink" Target="http://www.nicta.com.au/pub?doc=1779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3.emf"/><Relationship Id="rId4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30.wmf"/><Relationship Id="rId5" Type="http://schemas.openxmlformats.org/officeDocument/2006/relationships/image" Target="../media/image27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9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34.wmf"/><Relationship Id="rId5" Type="http://schemas.openxmlformats.org/officeDocument/2006/relationships/image" Target="../media/image31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3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8.wmf"/><Relationship Id="rId5" Type="http://schemas.openxmlformats.org/officeDocument/2006/relationships/image" Target="../media/image35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3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2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24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25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2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27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28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60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59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58.png"/><Relationship Id="rId5" Type="http://schemas.openxmlformats.org/officeDocument/2006/relationships/tags" Target="../tags/tag7.xml"/><Relationship Id="rId15" Type="http://schemas.openxmlformats.org/officeDocument/2006/relationships/image" Target="../media/image62.png"/><Relationship Id="rId10" Type="http://schemas.openxmlformats.org/officeDocument/2006/relationships/notesSlide" Target="../notesSlides/notesSlide37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notesSlide" Target="../notesSlides/notesSlide43.xml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34.bin"/><Relationship Id="rId10" Type="http://schemas.openxmlformats.org/officeDocument/2006/relationships/image" Target="../media/image72.wmf"/><Relationship Id="rId4" Type="http://schemas.openxmlformats.org/officeDocument/2006/relationships/image" Target="../media/image73.png"/><Relationship Id="rId9" Type="http://schemas.openxmlformats.org/officeDocument/2006/relationships/oleObject" Target="../embeddings/oleObject36.bin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wmf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jpeg"/><Relationship Id="rId9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attractiveness2008.divx.mp4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alavon.com/" TargetMode="External"/><Relationship Id="rId4" Type="http://schemas.openxmlformats.org/officeDocument/2006/relationships/image" Target="../media/image114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5.jpe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1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18.png"/><Relationship Id="rId4" Type="http://schemas.openxmlformats.org/officeDocument/2006/relationships/notesSlide" Target="../notesSlides/notesSlide5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ni-regensburg.de/Fakultaeten/phil_Fak_II/Psychologie/Psy_II/beautycheck/english/durchschnittsgesichter/m(01-32)_gr.jpg" TargetMode="External"/><Relationship Id="rId5" Type="http://schemas.openxmlformats.org/officeDocument/2006/relationships/image" Target="../media/image120.jpeg"/><Relationship Id="rId4" Type="http://schemas.openxmlformats.org/officeDocument/2006/relationships/hyperlink" Target="http://www.uni-regensburg.de/Fakultaeten/phil_Fak_II/Psychologie/Psy_II/beautycheck/english/durchschnittsgesichter/w(01-64)_gr.jpg" TargetMode="Externa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3.jpeg"/><Relationship Id="rId5" Type="http://schemas.openxmlformats.org/officeDocument/2006/relationships/image" Target="../media/image122.png"/><Relationship Id="rId4" Type="http://schemas.openxmlformats.org/officeDocument/2006/relationships/notesSlide" Target="../notesSlides/notesSlide5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13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TW" sz="4200" b="0">
                <a:latin typeface="Garamond" charset="0"/>
              </a:rPr>
              <a:t>Image warping/morphing</a:t>
            </a:r>
          </a:p>
        </p:txBody>
      </p:sp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latin typeface="Garamond" charset="0"/>
              </a:rPr>
              <a:t>Digital Visual Effects</a:t>
            </a:r>
          </a:p>
          <a:p>
            <a:pPr eaLnBrk="1" hangingPunct="1"/>
            <a:r>
              <a:rPr lang="en-US" altLang="zh-TW" i="1">
                <a:latin typeface="Garamond" charset="0"/>
              </a:rPr>
              <a:t>Yung-Yu Chuang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685800" y="602138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1800" i="1">
                <a:latin typeface="Garamond" charset="0"/>
              </a:rPr>
              <a:t>with slides by Richard Szeliski, Steve Seitz, Tom Funkhouser, Jia-Bing Huang and Alexei Efros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Parametric (global) warping</a:t>
            </a:r>
          </a:p>
        </p:txBody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55888"/>
            <a:ext cx="8229600" cy="3251200"/>
          </a:xfrm>
        </p:spPr>
        <p:txBody>
          <a:bodyPr/>
          <a:lstStyle/>
          <a:p>
            <a:pPr eaLnBrk="1" hangingPunct="1"/>
            <a:r>
              <a:rPr lang="en-US" altLang="zh-TW"/>
              <a:t>Transformation T is a coordinate-changing machine: p</a:t>
            </a:r>
            <a:r>
              <a:rPr lang="en-US" altLang="zh-TW">
                <a:latin typeface="Arial" charset="0"/>
              </a:rPr>
              <a:t>’</a:t>
            </a:r>
            <a:r>
              <a:rPr lang="en-US" altLang="zh-TW"/>
              <a:t> = </a:t>
            </a:r>
            <a:r>
              <a:rPr lang="en-US" altLang="zh-TW" i="1"/>
              <a:t>T</a:t>
            </a:r>
            <a:r>
              <a:rPr lang="en-US" altLang="zh-TW"/>
              <a:t>(p)</a:t>
            </a:r>
          </a:p>
          <a:p>
            <a:pPr eaLnBrk="1" hangingPunct="1"/>
            <a:r>
              <a:rPr lang="en-US" altLang="zh-TW"/>
              <a:t>What does it mean that </a:t>
            </a:r>
            <a:r>
              <a:rPr lang="en-US" altLang="zh-TW" i="1"/>
              <a:t>T</a:t>
            </a:r>
            <a:r>
              <a:rPr lang="en-US" altLang="zh-TW"/>
              <a:t> is global?</a:t>
            </a:r>
          </a:p>
          <a:p>
            <a:pPr lvl="1" eaLnBrk="1" hangingPunct="1"/>
            <a:r>
              <a:rPr lang="en-US" altLang="zh-TW"/>
              <a:t>Is the same for any point p</a:t>
            </a:r>
          </a:p>
          <a:p>
            <a:pPr lvl="1" eaLnBrk="1" hangingPunct="1"/>
            <a:r>
              <a:rPr lang="en-US" altLang="zh-TW"/>
              <a:t>can be described by just a few numbers (parameters)</a:t>
            </a:r>
          </a:p>
          <a:p>
            <a:pPr eaLnBrk="1" hangingPunct="1"/>
            <a:r>
              <a:rPr lang="en-US" altLang="zh-TW"/>
              <a:t>Represent </a:t>
            </a:r>
            <a:r>
              <a:rPr lang="en-US" altLang="zh-TW" i="1"/>
              <a:t>T</a:t>
            </a:r>
            <a:r>
              <a:rPr lang="en-US" altLang="zh-TW"/>
              <a:t> as a matrix: p</a:t>
            </a:r>
            <a:r>
              <a:rPr lang="en-US" altLang="zh-TW">
                <a:latin typeface="Arial" charset="0"/>
              </a:rPr>
              <a:t>’</a:t>
            </a:r>
            <a:r>
              <a:rPr lang="en-US" altLang="zh-TW"/>
              <a:t> = </a:t>
            </a:r>
            <a:r>
              <a:rPr lang="en-US" altLang="zh-TW" b="1"/>
              <a:t>M</a:t>
            </a:r>
            <a:r>
              <a:rPr lang="en-US" altLang="zh-TW"/>
              <a:t>*p</a:t>
            </a:r>
          </a:p>
          <a:p>
            <a:pPr eaLnBrk="1" hangingPunct="1"/>
            <a:endParaRPr lang="en-US" altLang="zh-TW"/>
          </a:p>
        </p:txBody>
      </p:sp>
      <p:grpSp>
        <p:nvGrpSpPr>
          <p:cNvPr id="21507" name="Group 4"/>
          <p:cNvGrpSpPr>
            <a:grpSpLocks/>
          </p:cNvGrpSpPr>
          <p:nvPr/>
        </p:nvGrpSpPr>
        <p:grpSpPr bwMode="auto">
          <a:xfrm>
            <a:off x="3352800" y="1454150"/>
            <a:ext cx="1600200" cy="476250"/>
            <a:chOff x="2256" y="2064"/>
            <a:chExt cx="1008" cy="300"/>
          </a:xfrm>
        </p:grpSpPr>
        <p:sp>
          <p:nvSpPr>
            <p:cNvPr id="21515" name="Text Box 5"/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0" lang="en-US" altLang="zh-TW" sz="2400" i="1">
                  <a:latin typeface="Times New Roman" charset="0"/>
                </a:rPr>
                <a:t>T</a:t>
              </a:r>
            </a:p>
          </p:txBody>
        </p:sp>
        <p:sp>
          <p:nvSpPr>
            <p:cNvPr id="21516" name="Line 6"/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17" name="Line 7"/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21508" name="Picture 8" descr="HHHIMG_11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39825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9" descr="HHHIMG_11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73200"/>
            <a:ext cx="18430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10"/>
          <p:cNvSpPr txBox="1">
            <a:spLocks noChangeArrowheads="1"/>
          </p:cNvSpPr>
          <p:nvPr/>
        </p:nvSpPr>
        <p:spPr bwMode="auto">
          <a:xfrm>
            <a:off x="1524000" y="2235200"/>
            <a:ext cx="1262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 b="1">
                <a:latin typeface="Times New Roman" charset="0"/>
              </a:rPr>
              <a:t>p</a:t>
            </a:r>
            <a:r>
              <a:rPr kumimoji="0" lang="en-US" altLang="zh-TW" sz="2400">
                <a:latin typeface="Times New Roman" charset="0"/>
              </a:rPr>
              <a:t> = (x,y)</a:t>
            </a:r>
          </a:p>
        </p:txBody>
      </p:sp>
      <p:sp>
        <p:nvSpPr>
          <p:cNvPr id="21511" name="Text Box 11"/>
          <p:cNvSpPr txBox="1">
            <a:spLocks noChangeArrowheads="1"/>
          </p:cNvSpPr>
          <p:nvPr/>
        </p:nvSpPr>
        <p:spPr bwMode="auto">
          <a:xfrm>
            <a:off x="5748338" y="2235200"/>
            <a:ext cx="1566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 b="1">
                <a:latin typeface="Times New Roman" charset="0"/>
              </a:rPr>
              <a:t>p’</a:t>
            </a:r>
            <a:r>
              <a:rPr kumimoji="0" lang="en-US" altLang="zh-TW" sz="2400">
                <a:latin typeface="Times New Roman" charset="0"/>
              </a:rPr>
              <a:t> = (x’,y’)</a:t>
            </a:r>
          </a:p>
        </p:txBody>
      </p:sp>
      <p:sp>
        <p:nvSpPr>
          <p:cNvPr id="21512" name="Oval 12"/>
          <p:cNvSpPr>
            <a:spLocks noChangeAspect="1" noChangeArrowheads="1"/>
          </p:cNvSpPr>
          <p:nvPr/>
        </p:nvSpPr>
        <p:spPr bwMode="auto">
          <a:xfrm>
            <a:off x="6129338" y="15827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1513" name="Oval 13"/>
          <p:cNvSpPr>
            <a:spLocks noChangeAspect="1" noChangeArrowheads="1"/>
          </p:cNvSpPr>
          <p:nvPr/>
        </p:nvSpPr>
        <p:spPr bwMode="auto">
          <a:xfrm>
            <a:off x="2014538" y="1320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graphicFrame>
        <p:nvGraphicFramePr>
          <p:cNvPr id="705550" name="Object 14"/>
          <p:cNvGraphicFramePr>
            <a:graphicFrameLocks noChangeAspect="1"/>
          </p:cNvGraphicFramePr>
          <p:nvPr/>
        </p:nvGraphicFramePr>
        <p:xfrm>
          <a:off x="6300788" y="5043488"/>
          <a:ext cx="2435225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3" name="Equation" r:id="rId5" imgW="812447" imgH="469696" progId="Equation.3">
                  <p:embed/>
                </p:oleObj>
              </mc:Choice>
              <mc:Fallback>
                <p:oleObj name="Equation" r:id="rId5" imgW="812447" imgH="469696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5043488"/>
                        <a:ext cx="2435225" cy="140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539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Results</a:t>
            </a:r>
          </a:p>
        </p:txBody>
      </p:sp>
      <p:sp>
        <p:nvSpPr>
          <p:cNvPr id="175106" name="Text Box 5"/>
          <p:cNvSpPr txBox="1">
            <a:spLocks noChangeArrowheads="1"/>
          </p:cNvSpPr>
          <p:nvPr/>
        </p:nvSpPr>
        <p:spPr bwMode="auto">
          <a:xfrm>
            <a:off x="1262063" y="5875338"/>
            <a:ext cx="66484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i="1"/>
              <a:t>Michael Jackson’s MTV “Black or White”</a:t>
            </a:r>
          </a:p>
        </p:txBody>
      </p:sp>
      <p:pic>
        <p:nvPicPr>
          <p:cNvPr id="175107" name="Picture 7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1125538"/>
            <a:ext cx="6192837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Multi-source morphing</a:t>
            </a:r>
          </a:p>
        </p:txBody>
      </p:sp>
      <p:pic>
        <p:nvPicPr>
          <p:cNvPr id="17715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1082675"/>
            <a:ext cx="7362825" cy="558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Multi-source morphing</a:t>
            </a:r>
          </a:p>
        </p:txBody>
      </p:sp>
      <p:pic>
        <p:nvPicPr>
          <p:cNvPr id="1792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1127125"/>
            <a:ext cx="7875587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Miss Korea</a:t>
            </a:r>
            <a:endParaRPr lang="zh-TW" altLang="en-US"/>
          </a:p>
        </p:txBody>
      </p:sp>
      <p:sp>
        <p:nvSpPr>
          <p:cNvPr id="181250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81251" name="Picture 2" descr="C:\Users\cyy\Desktop\韓国人「2013ミスコリアの候補者たちをご覧下さい」   カイカイ反応通信_files\0eff0e39-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052513"/>
            <a:ext cx="60960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2" name="Picture 3" descr="C:\Users\cyy\Desktop\韓国人「2013ミスコリアの候補者たちをご覧下さい」   カイカイ反応通信_files\1a415787-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3813175"/>
            <a:ext cx="609600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3" name="Picture 4" descr="C:\Users\cyy\Desktop\韓国人「2013ミスコリアの候補者たちをご覧下さい」   カイカイ反応通信_files\1c897860-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2513"/>
            <a:ext cx="6096000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4" name="Picture 5" descr="C:\Users\cyy\Desktop\韓国人「2013ミスコリアの候補者たちをご覧下さい」   カイカイ反応通信_files\1fb11d34-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89363"/>
            <a:ext cx="6096000" cy="27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5" name="Picture 6" descr="C:\Users\cyy\Desktop\韓国人「2013ミスコリアの候補者たちをご覧下さい」   カイカイ反応通信_files\5feb6c77-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275" y="1066800"/>
            <a:ext cx="6096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6" name="Picture 7" descr="C:\Users\cyy\Desktop\韓国人「2013ミスコリアの候補者たちをご覧下さい」   カイカイ反応通信_files\6b2cd6fc-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275" y="3824288"/>
            <a:ext cx="6096000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7" name="Picture 8" descr="C:\Users\cyy\Desktop\韓国人「2013ミスコリアの候補者たちをご覧下さい」   カイカイ反応通信_files\7b8efec3-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6025" y="1057275"/>
            <a:ext cx="609600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8" name="Picture 9" descr="C:\Users\cyy\Desktop\韓国人「2013ミスコリアの候補者たちをご覧下さい」   カイカイ反応通信_files\09e36b01-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6025" y="3843338"/>
            <a:ext cx="6096000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800"/>
              <a:t>Picasa recognizes them as the same person</a:t>
            </a:r>
            <a:endParaRPr lang="zh-TW" altLang="en-US" sz="2800"/>
          </a:p>
        </p:txBody>
      </p:sp>
      <p:sp>
        <p:nvSpPr>
          <p:cNvPr id="182274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82275" name="Picture 2" descr="C:\Users\cyy\Desktop\935075_10151591115329113_83032112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Align and mean face</a:t>
            </a:r>
            <a:endParaRPr lang="zh-TW" altLang="en-US"/>
          </a:p>
        </p:txBody>
      </p:sp>
      <p:sp>
        <p:nvSpPr>
          <p:cNvPr id="183298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83299" name="Picture 2" descr="C:\Users\cyy\Desktop\alig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20763"/>
            <a:ext cx="3816350" cy="549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0" name="Picture 3" descr="C:\Users\cyy\Desktop\mean_fa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052513"/>
            <a:ext cx="3959225" cy="546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Morphing sequence</a:t>
            </a:r>
            <a:endParaRPr lang="zh-TW" altLang="en-US"/>
          </a:p>
        </p:txBody>
      </p:sp>
      <p:sp>
        <p:nvSpPr>
          <p:cNvPr id="184322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hlinkClick r:id="rId2" action="ppaction://hlinkfile"/>
              </a:rPr>
              <a:t>video</a:t>
            </a:r>
            <a:endParaRPr lang="zh-TW" altLang="en-US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Woman in arts</a:t>
            </a:r>
            <a:endParaRPr lang="zh-TW" altLang="en-US"/>
          </a:p>
        </p:txBody>
      </p:sp>
      <p:pic>
        <p:nvPicPr>
          <p:cNvPr id="2" name="FemaleInArt.mp4">
            <a:hlinkClick r:id="" action="ppaction://media"/>
            <a:extLst>
              <a:ext uri="{FF2B5EF4-FFF2-40B4-BE49-F238E27FC236}">
                <a16:creationId xmlns:a16="http://schemas.microsoft.com/office/drawing/2014/main" id="{6261D121-1306-E740-847A-552520E36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920" y="1052736"/>
            <a:ext cx="8100900" cy="54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References</a:t>
            </a:r>
          </a:p>
        </p:txBody>
      </p:sp>
      <p:sp>
        <p:nvSpPr>
          <p:cNvPr id="1863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z="2000"/>
              <a:t>Thaddeus Beier, Shawn Neely, </a:t>
            </a:r>
            <a:r>
              <a:rPr lang="en-US" altLang="zh-TW" sz="2000">
                <a:hlinkClick r:id="rId3"/>
              </a:rPr>
              <a:t>Feature-Based Image Metamorphosis</a:t>
            </a:r>
            <a:r>
              <a:rPr lang="en-US" altLang="zh-TW" sz="2000"/>
              <a:t>, SIGGRAPH 1992, pp35-42. </a:t>
            </a:r>
          </a:p>
          <a:p>
            <a:pPr eaLnBrk="1" hangingPunct="1"/>
            <a:r>
              <a:rPr lang="en-US" altLang="zh-TW" sz="2000"/>
              <a:t>Detlef Ruprecht, Heinrich Muller, </a:t>
            </a:r>
            <a:r>
              <a:rPr lang="en-US" altLang="zh-TW" sz="2000">
                <a:hlinkClick r:id="rId4"/>
              </a:rPr>
              <a:t>Image Warping with Scattered Data Interpolation</a:t>
            </a:r>
            <a:r>
              <a:rPr lang="en-US" altLang="zh-TW" sz="2000"/>
              <a:t>, IEEE Computer Graphics and Applications, March 1995, pp37-43. </a:t>
            </a:r>
          </a:p>
          <a:p>
            <a:pPr eaLnBrk="1" hangingPunct="1"/>
            <a:r>
              <a:rPr lang="en-US" altLang="zh-TW" sz="2000"/>
              <a:t>Seung-Yong Lee, Kyung-Yong Chwa, Sung Yong Shin, </a:t>
            </a:r>
            <a:r>
              <a:rPr lang="en-US" altLang="zh-TW" sz="2000">
                <a:hlinkClick r:id="rId5"/>
              </a:rPr>
              <a:t>Image Metamorphosis Using Snakes and Free-Form Deformations</a:t>
            </a:r>
            <a:r>
              <a:rPr lang="en-US" altLang="zh-TW" sz="2000"/>
              <a:t>, SIGGRAPH 1995. </a:t>
            </a:r>
          </a:p>
          <a:p>
            <a:pPr eaLnBrk="1" hangingPunct="1"/>
            <a:r>
              <a:rPr lang="en-US" altLang="zh-TW" sz="2000"/>
              <a:t>Seungyong Lee, Wolberg, G., Sung Yong Shin, </a:t>
            </a:r>
            <a:r>
              <a:rPr lang="en-US" altLang="zh-TW" sz="2000">
                <a:hlinkClick r:id="rId6"/>
              </a:rPr>
              <a:t>Polymorph: morphing among multiple images</a:t>
            </a:r>
            <a:r>
              <a:rPr lang="en-US" altLang="zh-TW" sz="2000"/>
              <a:t>, IEEE Computer Graphics and Applications, Vol. 18, No. 1, 1998, pp58-71. </a:t>
            </a:r>
          </a:p>
          <a:p>
            <a:pPr eaLnBrk="1" hangingPunct="1"/>
            <a:r>
              <a:rPr lang="en-US" altLang="zh-TW" sz="2000"/>
              <a:t>Peinsheng Gao, Thomas Sederberg, </a:t>
            </a:r>
            <a:r>
              <a:rPr lang="en-US" altLang="zh-TW" sz="2000">
                <a:hlinkClick r:id="rId7"/>
              </a:rPr>
              <a:t>A work minimization approach to image morphing</a:t>
            </a:r>
            <a:r>
              <a:rPr lang="en-US" altLang="zh-TW" sz="2000"/>
              <a:t>, The Visual Computer, 1998, pp390-400. </a:t>
            </a:r>
          </a:p>
          <a:p>
            <a:pPr eaLnBrk="1" hangingPunct="1"/>
            <a:r>
              <a:rPr lang="en-US" altLang="zh-TW" sz="2000"/>
              <a:t>George Wolberg, </a:t>
            </a:r>
            <a:r>
              <a:rPr lang="en-US" altLang="zh-TW" sz="2000">
                <a:hlinkClick r:id="rId8"/>
              </a:rPr>
              <a:t>Image morphing: a survey</a:t>
            </a:r>
            <a:r>
              <a:rPr lang="en-US" altLang="zh-TW" sz="2000"/>
              <a:t>, The Visual Computer, 1998, pp360-372. </a:t>
            </a:r>
          </a:p>
          <a:p>
            <a:pPr eaLnBrk="1" hangingPunct="1"/>
            <a:r>
              <a:rPr lang="en-US" altLang="zh-TW" sz="2000" u="sng">
                <a:hlinkClick r:id="rId9"/>
              </a:rPr>
              <a:t>Data</a:t>
            </a:r>
            <a:r>
              <a:rPr lang="en-US" altLang="zh-TW" sz="2000">
                <a:hlinkClick r:id="rId9"/>
              </a:rPr>
              <a:t>-</a:t>
            </a:r>
            <a:r>
              <a:rPr lang="en-US" altLang="zh-TW" sz="2000" u="sng">
                <a:hlinkClick r:id="rId9"/>
              </a:rPr>
              <a:t>Driven</a:t>
            </a:r>
            <a:r>
              <a:rPr lang="en-US" altLang="zh-TW" sz="2000">
                <a:hlinkClick r:id="rId9"/>
              </a:rPr>
              <a:t> Enhancement of Facial Attractiveness</a:t>
            </a:r>
            <a:r>
              <a:rPr lang="en-US" altLang="zh-TW" sz="2000"/>
              <a:t>, SIGGRAPH 2008</a:t>
            </a:r>
          </a:p>
          <a:p>
            <a:pPr eaLnBrk="1" hangingPunct="1"/>
            <a:endParaRPr lang="en-US" altLang="zh-TW" sz="2000"/>
          </a:p>
          <a:p>
            <a:pPr eaLnBrk="1" hangingPunct="1"/>
            <a:endParaRPr lang="en-US" altLang="zh-TW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274638"/>
            <a:ext cx="8228012" cy="633412"/>
          </a:xfrm>
        </p:spPr>
        <p:txBody>
          <a:bodyPr/>
          <a:lstStyle/>
          <a:p>
            <a:pPr eaLnBrk="1" hangingPunct="1"/>
            <a:r>
              <a:rPr lang="en-US" altLang="zh-TW"/>
              <a:t>Scaling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18716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i="1"/>
              <a:t>Scaling</a:t>
            </a:r>
            <a:r>
              <a:rPr lang="en-US" altLang="zh-TW"/>
              <a:t> a coordinate means multiplying each of its components by a scalar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i="1"/>
              <a:t>Uniform scaling</a:t>
            </a:r>
            <a:r>
              <a:rPr lang="en-US" altLang="zh-TW"/>
              <a:t> means this scalar is the same for all components:</a:t>
            </a:r>
          </a:p>
        </p:txBody>
      </p:sp>
      <p:grpSp>
        <p:nvGrpSpPr>
          <p:cNvPr id="23555" name="Group 4"/>
          <p:cNvGrpSpPr>
            <a:grpSpLocks/>
          </p:cNvGrpSpPr>
          <p:nvPr/>
        </p:nvGrpSpPr>
        <p:grpSpPr bwMode="auto">
          <a:xfrm>
            <a:off x="609600" y="3505200"/>
            <a:ext cx="3048000" cy="2743200"/>
            <a:chOff x="816" y="2208"/>
            <a:chExt cx="1920" cy="1728"/>
          </a:xfrm>
        </p:grpSpPr>
        <p:sp>
          <p:nvSpPr>
            <p:cNvPr id="23589" name="Line 5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90" name="Line 6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91" name="Line 7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92" name="Line 8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93" name="Line 9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94" name="Line 10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95" name="Line 11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96" name="Line 12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97" name="Line 13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98" name="Line 14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99" name="Line 15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600" name="Line 16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601" name="Line 17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602" name="Line 18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603" name="Line 19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604" name="Line 20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605" name="Line 21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606" name="Line 22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23556" name="Group 23"/>
          <p:cNvGrpSpPr>
            <a:grpSpLocks/>
          </p:cNvGrpSpPr>
          <p:nvPr/>
        </p:nvGrpSpPr>
        <p:grpSpPr bwMode="auto">
          <a:xfrm>
            <a:off x="1600200" y="4572000"/>
            <a:ext cx="914400" cy="1066800"/>
            <a:chOff x="1440" y="2928"/>
            <a:chExt cx="576" cy="672"/>
          </a:xfrm>
        </p:grpSpPr>
        <p:sp>
          <p:nvSpPr>
            <p:cNvPr id="23586" name="Freeform 24" descr="Horizontal brick"/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87" name="Rectangle 25"/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23588" name="Freeform 26"/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23557" name="Group 27"/>
          <p:cNvGrpSpPr>
            <a:grpSpLocks/>
          </p:cNvGrpSpPr>
          <p:nvPr/>
        </p:nvGrpSpPr>
        <p:grpSpPr bwMode="auto">
          <a:xfrm>
            <a:off x="5181600" y="3505200"/>
            <a:ext cx="3048000" cy="2743200"/>
            <a:chOff x="816" y="2208"/>
            <a:chExt cx="1920" cy="1728"/>
          </a:xfrm>
        </p:grpSpPr>
        <p:sp>
          <p:nvSpPr>
            <p:cNvPr id="23568" name="Line 28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69" name="Line 29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70" name="Line 30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71" name="Line 31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72" name="Line 32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73" name="Line 33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74" name="Line 34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75" name="Line 35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76" name="Line 36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77" name="Line 37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78" name="Line 38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79" name="Line 39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80" name="Line 40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81" name="Line 41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82" name="Line 42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83" name="Line 43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84" name="Line 44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85" name="Line 45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23558" name="Group 46"/>
          <p:cNvGrpSpPr>
            <a:grpSpLocks noChangeAspect="1"/>
          </p:cNvGrpSpPr>
          <p:nvPr/>
        </p:nvGrpSpPr>
        <p:grpSpPr bwMode="auto">
          <a:xfrm>
            <a:off x="6781800" y="3200400"/>
            <a:ext cx="1828800" cy="2133600"/>
            <a:chOff x="1440" y="2928"/>
            <a:chExt cx="576" cy="672"/>
          </a:xfrm>
        </p:grpSpPr>
        <p:sp>
          <p:nvSpPr>
            <p:cNvPr id="23565" name="Freeform 47" descr="Horizontal brick"/>
            <p:cNvSpPr>
              <a:spLocks noChangeAspect="1"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11965"/>
              </a:fgClr>
              <a:bgClr>
                <a:srgbClr val="FFFFFF"/>
              </a:bgClr>
            </a:pattFill>
            <a:ln w="38100">
              <a:solidFill>
                <a:srgbClr val="01196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566" name="Rectangle 48"/>
            <p:cNvSpPr>
              <a:spLocks noChangeAspect="1"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23567" name="Freeform 49"/>
            <p:cNvSpPr>
              <a:spLocks noChangeAspect="1"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23559" name="AutoShape 50"/>
          <p:cNvSpPr>
            <a:spLocks noChangeArrowheads="1"/>
          </p:cNvSpPr>
          <p:nvPr/>
        </p:nvSpPr>
        <p:spPr bwMode="auto">
          <a:xfrm>
            <a:off x="3962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3560" name="Text Box 51"/>
          <p:cNvSpPr txBox="1">
            <a:spLocks noChangeArrowheads="1"/>
          </p:cNvSpPr>
          <p:nvPr/>
        </p:nvSpPr>
        <p:spPr bwMode="auto">
          <a:xfrm>
            <a:off x="4065588" y="5105400"/>
            <a:ext cx="579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2400" b="1">
                <a:latin typeface="Times New Roman" charset="0"/>
                <a:sym typeface="Symbol" charset="2"/>
              </a:rPr>
              <a:t></a:t>
            </a:r>
            <a:r>
              <a:rPr kumimoji="0" lang="en-US" altLang="zh-TW" sz="2400">
                <a:latin typeface="Times New Roman" charset="0"/>
                <a:sym typeface="Symbol" charset="2"/>
              </a:rPr>
              <a:t> </a:t>
            </a:r>
            <a:r>
              <a:rPr kumimoji="0" lang="en-US" altLang="zh-TW" sz="2400">
                <a:latin typeface="Times New Roman" charset="0"/>
              </a:rPr>
              <a:t>2</a:t>
            </a:r>
          </a:p>
        </p:txBody>
      </p:sp>
      <p:sp>
        <p:nvSpPr>
          <p:cNvPr id="23561" name="Text Box 52"/>
          <p:cNvSpPr txBox="1">
            <a:spLocks noChangeArrowheads="1"/>
          </p:cNvSpPr>
          <p:nvPr/>
        </p:nvSpPr>
        <p:spPr bwMode="auto">
          <a:xfrm>
            <a:off x="539750" y="2852738"/>
            <a:ext cx="3032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b="1" i="1">
                <a:latin typeface="Times New Roman" charset="0"/>
              </a:rPr>
              <a:t>f</a:t>
            </a:r>
          </a:p>
        </p:txBody>
      </p:sp>
      <p:sp>
        <p:nvSpPr>
          <p:cNvPr id="23562" name="Text Box 53"/>
          <p:cNvSpPr txBox="1">
            <a:spLocks noChangeArrowheads="1"/>
          </p:cNvSpPr>
          <p:nvPr/>
        </p:nvSpPr>
        <p:spPr bwMode="auto">
          <a:xfrm>
            <a:off x="8172450" y="2708275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b="1" i="1">
                <a:latin typeface="Times New Roman" charset="0"/>
              </a:rPr>
              <a:t>g</a:t>
            </a:r>
          </a:p>
        </p:txBody>
      </p:sp>
      <p:graphicFrame>
        <p:nvGraphicFramePr>
          <p:cNvPr id="707638" name="Object 54"/>
          <p:cNvGraphicFramePr>
            <a:graphicFrameLocks noChangeAspect="1"/>
          </p:cNvGraphicFramePr>
          <p:nvPr/>
        </p:nvGraphicFramePr>
        <p:xfrm>
          <a:off x="3228975" y="2924175"/>
          <a:ext cx="2206625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6" name="方程式" r:id="rId4" imgW="736600" imgH="457200" progId="Equation.3">
                  <p:embed/>
                </p:oleObj>
              </mc:Choice>
              <mc:Fallback>
                <p:oleObj name="方程式" r:id="rId4" imgW="736600" imgH="457200" progId="Equation.3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8975" y="2924175"/>
                        <a:ext cx="2206625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7639" name="Object 55"/>
          <p:cNvGraphicFramePr>
            <a:graphicFrameLocks noChangeAspect="1"/>
          </p:cNvGraphicFramePr>
          <p:nvPr/>
        </p:nvGraphicFramePr>
        <p:xfrm>
          <a:off x="1258888" y="2921000"/>
          <a:ext cx="798512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7" name="方程式" r:id="rId6" imgW="266584" imgH="457002" progId="Equation.3">
                  <p:embed/>
                </p:oleObj>
              </mc:Choice>
              <mc:Fallback>
                <p:oleObj name="方程式" r:id="rId6" imgW="266584" imgH="457002" progId="Equation.3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2921000"/>
                        <a:ext cx="798512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i="1"/>
              <a:t>Non-uniform scaling</a:t>
            </a:r>
            <a:r>
              <a:rPr lang="en-US" altLang="zh-TW"/>
              <a:t>: different scalars per component:</a:t>
            </a:r>
          </a:p>
          <a:p>
            <a:pPr eaLnBrk="1" hangingPunct="1">
              <a:lnSpc>
                <a:spcPct val="90000"/>
              </a:lnSpc>
            </a:pPr>
            <a:endParaRPr lang="en-US" altLang="zh-TW"/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458788" y="274638"/>
            <a:ext cx="8228012" cy="633412"/>
          </a:xfrm>
        </p:spPr>
        <p:txBody>
          <a:bodyPr/>
          <a:lstStyle/>
          <a:p>
            <a:pPr eaLnBrk="1" hangingPunct="1"/>
            <a:r>
              <a:rPr lang="en-US" altLang="zh-TW"/>
              <a:t>Scaling</a:t>
            </a:r>
          </a:p>
        </p:txBody>
      </p:sp>
      <p:grpSp>
        <p:nvGrpSpPr>
          <p:cNvPr id="25603" name="Group 4"/>
          <p:cNvGrpSpPr>
            <a:grpSpLocks/>
          </p:cNvGrpSpPr>
          <p:nvPr/>
        </p:nvGrpSpPr>
        <p:grpSpPr bwMode="auto">
          <a:xfrm>
            <a:off x="609600" y="3494088"/>
            <a:ext cx="8001000" cy="2743200"/>
            <a:chOff x="384" y="1584"/>
            <a:chExt cx="5040" cy="1728"/>
          </a:xfrm>
        </p:grpSpPr>
        <p:grpSp>
          <p:nvGrpSpPr>
            <p:cNvPr id="25606" name="Group 5"/>
            <p:cNvGrpSpPr>
              <a:grpSpLocks/>
            </p:cNvGrpSpPr>
            <p:nvPr/>
          </p:nvGrpSpPr>
          <p:grpSpPr bwMode="auto">
            <a:xfrm>
              <a:off x="384" y="1584"/>
              <a:ext cx="1920" cy="1728"/>
              <a:chOff x="816" y="2208"/>
              <a:chExt cx="1920" cy="1728"/>
            </a:xfrm>
          </p:grpSpPr>
          <p:sp>
            <p:nvSpPr>
              <p:cNvPr id="25636" name="Line 6"/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37" name="Line 7"/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38" name="Line 8"/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39" name="Line 9"/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40" name="Line 10"/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41" name="Line 11"/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42" name="Line 12"/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43" name="Line 13"/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44" name="Line 14"/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45" name="Line 15"/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46" name="Line 16"/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47" name="Line 17"/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48" name="Line 18"/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49" name="Line 19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50" name="Line 20"/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51" name="Line 21"/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52" name="Line 22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53" name="Line 23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25607" name="Group 24"/>
            <p:cNvGrpSpPr>
              <a:grpSpLocks/>
            </p:cNvGrpSpPr>
            <p:nvPr/>
          </p:nvGrpSpPr>
          <p:grpSpPr bwMode="auto">
            <a:xfrm>
              <a:off x="1008" y="2256"/>
              <a:ext cx="576" cy="672"/>
              <a:chOff x="1440" y="2928"/>
              <a:chExt cx="576" cy="672"/>
            </a:xfrm>
          </p:grpSpPr>
          <p:sp>
            <p:nvSpPr>
              <p:cNvPr id="25633" name="Freeform 25" descr="Horizontal brick"/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pattFill prst="horzBrick">
                <a:fgClr>
                  <a:srgbClr val="032389"/>
                </a:fgClr>
                <a:bgClr>
                  <a:srgbClr val="FFFFFF"/>
                </a:bgClr>
              </a:pattFill>
              <a:ln w="381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34" name="Rectangle 26"/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25635" name="Freeform 27"/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25608" name="Group 28"/>
            <p:cNvGrpSpPr>
              <a:grpSpLocks/>
            </p:cNvGrpSpPr>
            <p:nvPr/>
          </p:nvGrpSpPr>
          <p:grpSpPr bwMode="auto">
            <a:xfrm>
              <a:off x="3264" y="1584"/>
              <a:ext cx="1920" cy="1728"/>
              <a:chOff x="816" y="2208"/>
              <a:chExt cx="1920" cy="1728"/>
            </a:xfrm>
          </p:grpSpPr>
          <p:sp>
            <p:nvSpPr>
              <p:cNvPr id="25615" name="Line 29"/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16" name="Line 30"/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17" name="Line 31"/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18" name="Line 32"/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19" name="Line 33"/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20" name="Line 34"/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21" name="Line 35"/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22" name="Line 36"/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23" name="Line 37"/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24" name="Line 38"/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25" name="Line 39"/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26" name="Line 40"/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27" name="Line 41"/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28" name="Line 42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29" name="Line 43"/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30" name="Line 44"/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31" name="Line 45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32" name="Line 46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25609" name="Group 47"/>
            <p:cNvGrpSpPr>
              <a:grpSpLocks/>
            </p:cNvGrpSpPr>
            <p:nvPr/>
          </p:nvGrpSpPr>
          <p:grpSpPr bwMode="auto">
            <a:xfrm>
              <a:off x="4272" y="2690"/>
              <a:ext cx="1152" cy="334"/>
              <a:chOff x="1440" y="2928"/>
              <a:chExt cx="576" cy="672"/>
            </a:xfrm>
          </p:grpSpPr>
          <p:sp>
            <p:nvSpPr>
              <p:cNvPr id="25612" name="Freeform 48" descr="Horizontal brick"/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pattFill prst="horzBrick">
                <a:fgClr>
                  <a:srgbClr val="032389"/>
                </a:fgClr>
                <a:bgClr>
                  <a:srgbClr val="FFFFFF"/>
                </a:bgClr>
              </a:pattFill>
              <a:ln w="381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13" name="Rectangle 49"/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25614" name="Freeform 50"/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25610" name="AutoShape 51"/>
            <p:cNvSpPr>
              <a:spLocks noChangeArrowheads="1"/>
            </p:cNvSpPr>
            <p:nvPr/>
          </p:nvSpPr>
          <p:spPr bwMode="auto">
            <a:xfrm>
              <a:off x="2496" y="2352"/>
              <a:ext cx="480" cy="2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8575">
              <a:solidFill>
                <a:schemeClr val="accent1"/>
              </a:solidFill>
              <a:miter lim="800000"/>
              <a:headEnd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 i="1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5611" name="Text Box 52"/>
            <p:cNvSpPr txBox="1">
              <a:spLocks noChangeArrowheads="1"/>
            </p:cNvSpPr>
            <p:nvPr/>
          </p:nvSpPr>
          <p:spPr bwMode="auto">
            <a:xfrm>
              <a:off x="2418" y="2592"/>
              <a:ext cx="653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en-US" altLang="zh-TW" sz="2400">
                  <a:latin typeface="Times New Roman" charset="0"/>
                  <a:sym typeface="Symbol" charset="2"/>
                </a:rPr>
                <a:t>x  </a:t>
              </a:r>
              <a:r>
                <a:rPr kumimoji="0" lang="en-US" altLang="zh-TW" sz="2400">
                  <a:latin typeface="Times New Roman" charset="0"/>
                </a:rPr>
                <a:t>2,</a:t>
              </a:r>
              <a:br>
                <a:rPr kumimoji="0" lang="en-US" altLang="zh-TW" sz="2400">
                  <a:latin typeface="Times New Roman" charset="0"/>
                </a:rPr>
              </a:br>
              <a:r>
                <a:rPr kumimoji="0" lang="en-US" altLang="zh-TW" sz="2400">
                  <a:latin typeface="Times New Roman" charset="0"/>
                </a:rPr>
                <a:t>y </a:t>
              </a:r>
              <a:r>
                <a:rPr kumimoji="0" lang="en-US" altLang="zh-TW" sz="2400">
                  <a:latin typeface="Times New Roman" charset="0"/>
                  <a:sym typeface="Symbol" charset="2"/>
                </a:rPr>
                <a:t></a:t>
              </a:r>
              <a:r>
                <a:rPr kumimoji="0" lang="en-US" altLang="zh-TW" sz="2400">
                  <a:latin typeface="Times New Roman" charset="0"/>
                </a:rPr>
                <a:t> 0.5</a:t>
              </a:r>
            </a:p>
          </p:txBody>
        </p:sp>
      </p:grpSp>
      <p:graphicFrame>
        <p:nvGraphicFramePr>
          <p:cNvPr id="709685" name="Object 53"/>
          <p:cNvGraphicFramePr>
            <a:graphicFrameLocks noChangeAspect="1"/>
          </p:cNvGraphicFramePr>
          <p:nvPr/>
        </p:nvGraphicFramePr>
        <p:xfrm>
          <a:off x="2916238" y="2924175"/>
          <a:ext cx="2547937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3" name="方程式" r:id="rId4" imgW="850900" imgH="457200" progId="Equation.3">
                  <p:embed/>
                </p:oleObj>
              </mc:Choice>
              <mc:Fallback>
                <p:oleObj name="方程式" r:id="rId4" imgW="850900" imgH="457200" progId="Equation.3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2924175"/>
                        <a:ext cx="2547937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9686" name="Object 54"/>
          <p:cNvGraphicFramePr>
            <a:graphicFrameLocks noChangeAspect="1"/>
          </p:cNvGraphicFramePr>
          <p:nvPr/>
        </p:nvGraphicFramePr>
        <p:xfrm>
          <a:off x="5292725" y="1484313"/>
          <a:ext cx="346075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4" name="方程式" r:id="rId6" imgW="1155700" imgH="482600" progId="Equation.3">
                  <p:embed/>
                </p:oleObj>
              </mc:Choice>
              <mc:Fallback>
                <p:oleObj name="方程式" r:id="rId6" imgW="1155700" imgH="482600" progId="Equation.3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1484313"/>
                        <a:ext cx="346075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274638"/>
            <a:ext cx="8228012" cy="633412"/>
          </a:xfrm>
        </p:spPr>
        <p:txBody>
          <a:bodyPr/>
          <a:lstStyle/>
          <a:p>
            <a:pPr eaLnBrk="1" hangingPunct="1"/>
            <a:r>
              <a:rPr lang="en-US" altLang="zh-TW"/>
              <a:t>Scaling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1216025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zh-TW"/>
              <a:t>Scaling operation:</a:t>
            </a:r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r>
              <a:rPr lang="en-US" altLang="zh-TW"/>
              <a:t>Or, in matrix form:</a:t>
            </a:r>
          </a:p>
        </p:txBody>
      </p:sp>
      <p:graphicFrame>
        <p:nvGraphicFramePr>
          <p:cNvPr id="27651" name="Object 4"/>
          <p:cNvGraphicFramePr>
            <a:graphicFrameLocks noChangeAspect="1"/>
          </p:cNvGraphicFramePr>
          <p:nvPr/>
        </p:nvGraphicFramePr>
        <p:xfrm>
          <a:off x="4991100" y="1196975"/>
          <a:ext cx="1328738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5" name="Equation" r:id="rId4" imgW="596900" imgH="571500" progId="Equation.3">
                  <p:embed/>
                </p:oleObj>
              </mc:Choice>
              <mc:Fallback>
                <p:oleObj name="Equation" r:id="rId4" imgW="596900" imgH="5715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1100" y="1196975"/>
                        <a:ext cx="1328738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1685" name="Object 5"/>
          <p:cNvGraphicFramePr>
            <a:graphicFrameLocks noChangeAspect="1"/>
          </p:cNvGraphicFramePr>
          <p:nvPr/>
        </p:nvGraphicFramePr>
        <p:xfrm>
          <a:off x="4184650" y="3254375"/>
          <a:ext cx="3271838" cy="140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6" name="Equation" r:id="rId6" imgW="1091726" imgH="469696" progId="Equation.3">
                  <p:embed/>
                </p:oleObj>
              </mc:Choice>
              <mc:Fallback>
                <p:oleObj name="Equation" r:id="rId6" imgW="1091726" imgH="469696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4650" y="3254375"/>
                        <a:ext cx="3271838" cy="140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1686" name="AutoShape 6"/>
          <p:cNvSpPr>
            <a:spLocks/>
          </p:cNvSpPr>
          <p:nvPr/>
        </p:nvSpPr>
        <p:spPr bwMode="auto">
          <a:xfrm rot="-5400000">
            <a:off x="5965825" y="4225925"/>
            <a:ext cx="228600" cy="1219200"/>
          </a:xfrm>
          <a:prstGeom prst="leftBrace">
            <a:avLst>
              <a:gd name="adj1" fmla="val 44444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zh-TW" altLang="en-US" sz="18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711687" name="Text Box 7"/>
          <p:cNvSpPr txBox="1">
            <a:spLocks noChangeArrowheads="1"/>
          </p:cNvSpPr>
          <p:nvPr/>
        </p:nvSpPr>
        <p:spPr bwMode="auto">
          <a:xfrm>
            <a:off x="4921250" y="4949825"/>
            <a:ext cx="233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2400" i="1">
                <a:latin typeface="Arial" charset="0"/>
              </a:rPr>
              <a:t>scaling matrix S</a:t>
            </a:r>
            <a:endParaRPr kumimoji="0" lang="en-US" altLang="zh-TW" sz="2400">
              <a:latin typeface="Arial" charset="0"/>
            </a:endParaRPr>
          </a:p>
        </p:txBody>
      </p:sp>
      <p:sp>
        <p:nvSpPr>
          <p:cNvPr id="711688" name="Text Box 8"/>
          <p:cNvSpPr txBox="1">
            <a:spLocks noChangeArrowheads="1"/>
          </p:cNvSpPr>
          <p:nvPr/>
        </p:nvSpPr>
        <p:spPr bwMode="auto">
          <a:xfrm>
            <a:off x="687388" y="5446713"/>
            <a:ext cx="2979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>
                <a:latin typeface="Arial" charset="0"/>
              </a:rPr>
              <a:t>What’s inverse of 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6" grpId="0" animBg="1"/>
      <p:bldP spid="711687" grpId="0"/>
      <p:bldP spid="71168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2-D Rotation</a:t>
            </a:r>
          </a:p>
        </p:txBody>
      </p:sp>
      <p:sp>
        <p:nvSpPr>
          <p:cNvPr id="713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52513"/>
            <a:ext cx="8229600" cy="5472112"/>
          </a:xfrm>
        </p:spPr>
        <p:txBody>
          <a:bodyPr/>
          <a:lstStyle/>
          <a:p>
            <a:pPr eaLnBrk="1" hangingPunct="1"/>
            <a:r>
              <a:rPr lang="en-US" altLang="zh-TW"/>
              <a:t>This is easy to capture in matrix form:</a:t>
            </a:r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r>
              <a:rPr lang="en-US" altLang="zh-TW"/>
              <a:t>Even though sin(</a:t>
            </a:r>
            <a:r>
              <a:rPr lang="en-US" altLang="zh-TW">
                <a:latin typeface="Symbol" charset="2"/>
              </a:rPr>
              <a:t>q</a:t>
            </a:r>
            <a:r>
              <a:rPr lang="en-US" altLang="zh-TW"/>
              <a:t>) and cos(</a:t>
            </a:r>
            <a:r>
              <a:rPr lang="en-US" altLang="zh-TW">
                <a:latin typeface="Symbol" charset="2"/>
              </a:rPr>
              <a:t>q</a:t>
            </a:r>
            <a:r>
              <a:rPr lang="en-US" altLang="zh-TW"/>
              <a:t>) are nonlinear to </a:t>
            </a:r>
            <a:r>
              <a:rPr lang="en-US" altLang="zh-TW">
                <a:latin typeface="Symbol" charset="2"/>
              </a:rPr>
              <a:t>q</a:t>
            </a:r>
            <a:r>
              <a:rPr lang="en-US" altLang="zh-TW"/>
              <a:t>,</a:t>
            </a:r>
          </a:p>
          <a:p>
            <a:pPr lvl="1" eaLnBrk="1" hangingPunct="1"/>
            <a:r>
              <a:rPr lang="en-US" altLang="zh-TW" b="1" i="1"/>
              <a:t>x</a:t>
            </a:r>
            <a:r>
              <a:rPr lang="en-US" altLang="zh-TW" b="1" i="1">
                <a:latin typeface="Arial" charset="0"/>
              </a:rPr>
              <a:t>’</a:t>
            </a:r>
            <a:r>
              <a:rPr lang="en-US" altLang="zh-TW" b="1" i="1"/>
              <a:t> is a linear combination of x and y</a:t>
            </a:r>
          </a:p>
          <a:p>
            <a:pPr lvl="1" eaLnBrk="1" hangingPunct="1"/>
            <a:r>
              <a:rPr lang="en-US" altLang="zh-TW" b="1" i="1"/>
              <a:t>y</a:t>
            </a:r>
            <a:r>
              <a:rPr lang="en-US" altLang="zh-TW" b="1" i="1">
                <a:latin typeface="Arial" charset="0"/>
              </a:rPr>
              <a:t>’</a:t>
            </a:r>
            <a:r>
              <a:rPr lang="en-US" altLang="zh-TW" b="1" i="1"/>
              <a:t> is a linear combination of x and y</a:t>
            </a:r>
          </a:p>
          <a:p>
            <a:pPr eaLnBrk="1" hangingPunct="1"/>
            <a:r>
              <a:rPr lang="en-US" altLang="zh-TW"/>
              <a:t>What is the inverse transformation?</a:t>
            </a:r>
          </a:p>
          <a:p>
            <a:pPr lvl="1" eaLnBrk="1" hangingPunct="1"/>
            <a:r>
              <a:rPr lang="en-US" altLang="zh-TW"/>
              <a:t>Rotation by </a:t>
            </a:r>
            <a:r>
              <a:rPr lang="en-US" altLang="zh-TW">
                <a:latin typeface="Arial" charset="0"/>
              </a:rPr>
              <a:t>–</a:t>
            </a:r>
            <a:r>
              <a:rPr lang="en-US" altLang="zh-TW">
                <a:latin typeface="Symbol" charset="2"/>
              </a:rPr>
              <a:t>q</a:t>
            </a:r>
            <a:endParaRPr lang="en-US" altLang="zh-TW"/>
          </a:p>
          <a:p>
            <a:pPr lvl="1" eaLnBrk="1" hangingPunct="1"/>
            <a:r>
              <a:rPr lang="en-US" altLang="zh-TW"/>
              <a:t>For rotation matrices, det(R) = 1 so</a:t>
            </a:r>
          </a:p>
        </p:txBody>
      </p:sp>
      <p:graphicFrame>
        <p:nvGraphicFramePr>
          <p:cNvPr id="29699" name="Object 4"/>
          <p:cNvGraphicFramePr>
            <a:graphicFrameLocks noChangeAspect="1"/>
          </p:cNvGraphicFramePr>
          <p:nvPr/>
        </p:nvGraphicFramePr>
        <p:xfrm>
          <a:off x="1752600" y="1593850"/>
          <a:ext cx="4454525" cy="117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2" name="Equation" r:id="rId4" imgW="1778000" imgH="469900" progId="Equation.3">
                  <p:embed/>
                </p:oleObj>
              </mc:Choice>
              <mc:Fallback>
                <p:oleObj name="Equation" r:id="rId4" imgW="1778000" imgH="469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593850"/>
                        <a:ext cx="4454525" cy="1176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3733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6300788" y="5892800"/>
          <a:ext cx="1328737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3" name="Equation" r:id="rId6" imgW="596900" imgH="190500" progId="Equation.3">
                  <p:embed/>
                </p:oleObj>
              </mc:Choice>
              <mc:Fallback>
                <p:oleObj name="Equation" r:id="rId6" imgW="596900" imgH="1905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5892800"/>
                        <a:ext cx="1328737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1" name="AutoShape 6"/>
          <p:cNvSpPr>
            <a:spLocks/>
          </p:cNvSpPr>
          <p:nvPr/>
        </p:nvSpPr>
        <p:spPr bwMode="auto">
          <a:xfrm rot="-5400000">
            <a:off x="4038600" y="1703388"/>
            <a:ext cx="228600" cy="2514600"/>
          </a:xfrm>
          <a:prstGeom prst="leftBrace">
            <a:avLst>
              <a:gd name="adj1" fmla="val 91667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zh-TW" altLang="en-US" sz="18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3946525" y="3116263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 b="1">
                <a:latin typeface="Times New Roman" charset="0"/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73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274638"/>
            <a:ext cx="8228012" cy="633412"/>
          </a:xfrm>
        </p:spPr>
        <p:txBody>
          <a:bodyPr/>
          <a:lstStyle/>
          <a:p>
            <a:pPr eaLnBrk="1" hangingPunct="1"/>
            <a:r>
              <a:rPr lang="en-US" altLang="zh-TW"/>
              <a:t>2x2 Matrices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What types of transformations can be </a:t>
            </a:r>
            <a:br>
              <a:rPr lang="en-US" altLang="zh-TW"/>
            </a:br>
            <a:r>
              <a:rPr lang="en-US" altLang="zh-TW"/>
              <a:t>represented with a 2x2 matrix?</a:t>
            </a: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846138" y="2667000"/>
            <a:ext cx="18526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>
                <a:solidFill>
                  <a:schemeClr val="tx2"/>
                </a:solidFill>
                <a:latin typeface="Arial" charset="0"/>
              </a:rPr>
              <a:t>2D Identity?</a:t>
            </a:r>
          </a:p>
        </p:txBody>
      </p:sp>
      <p:graphicFrame>
        <p:nvGraphicFramePr>
          <p:cNvPr id="31748" name="Object 5"/>
          <p:cNvGraphicFramePr>
            <a:graphicFrameLocks noChangeAspect="1"/>
          </p:cNvGraphicFramePr>
          <p:nvPr/>
        </p:nvGraphicFramePr>
        <p:xfrm>
          <a:off x="1252538" y="3276600"/>
          <a:ext cx="962025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0" name="Equation" r:id="rId4" imgW="380835" imgH="355446" progId="Equation.3">
                  <p:embed/>
                </p:oleObj>
              </mc:Choice>
              <mc:Fallback>
                <p:oleObj name="Equation" r:id="rId4" imgW="380835" imgH="355446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2538" y="3276600"/>
                        <a:ext cx="962025" cy="89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9" name="Object 6"/>
          <p:cNvGraphicFramePr>
            <a:graphicFrameLocks noChangeAspect="1"/>
          </p:cNvGraphicFramePr>
          <p:nvPr/>
        </p:nvGraphicFramePr>
        <p:xfrm>
          <a:off x="3898900" y="3200400"/>
          <a:ext cx="2722563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1" name="Equation" r:id="rId6" imgW="1079032" imgH="380835" progId="Equation.3">
                  <p:embed/>
                </p:oleObj>
              </mc:Choice>
              <mc:Fallback>
                <p:oleObj name="Equation" r:id="rId6" imgW="1079032" imgH="380835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8900" y="3200400"/>
                        <a:ext cx="2722563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846138" y="4419600"/>
            <a:ext cx="34401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>
                <a:solidFill>
                  <a:schemeClr val="tx2"/>
                </a:solidFill>
                <a:latin typeface="Arial" charset="0"/>
              </a:rPr>
              <a:t>2D Scale around (0,0)?</a:t>
            </a:r>
          </a:p>
        </p:txBody>
      </p:sp>
      <p:graphicFrame>
        <p:nvGraphicFramePr>
          <p:cNvPr id="31751" name="Object 8"/>
          <p:cNvGraphicFramePr>
            <a:graphicFrameLocks noChangeAspect="1"/>
          </p:cNvGraphicFramePr>
          <p:nvPr/>
        </p:nvGraphicFramePr>
        <p:xfrm>
          <a:off x="1220788" y="4870450"/>
          <a:ext cx="1631950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2" name="Equation" r:id="rId8" imgW="647419" imgH="482391" progId="Equation.3">
                  <p:embed/>
                </p:oleObj>
              </mc:Choice>
              <mc:Fallback>
                <p:oleObj name="Equation" r:id="rId8" imgW="647419" imgH="482391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0788" y="4870450"/>
                        <a:ext cx="1631950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2" name="Object 9"/>
          <p:cNvGraphicFramePr>
            <a:graphicFrameLocks noChangeAspect="1"/>
          </p:cNvGraphicFramePr>
          <p:nvPr/>
        </p:nvGraphicFramePr>
        <p:xfrm>
          <a:off x="3867150" y="4902200"/>
          <a:ext cx="3108325" cy="121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3" name="Equation" r:id="rId10" imgW="1231366" imgH="482391" progId="Equation.3">
                  <p:embed/>
                </p:oleObj>
              </mc:Choice>
              <mc:Fallback>
                <p:oleObj name="Equation" r:id="rId10" imgW="1231366" imgH="482391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7150" y="4902200"/>
                        <a:ext cx="3108325" cy="1217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274638"/>
            <a:ext cx="8228012" cy="633412"/>
          </a:xfrm>
        </p:spPr>
        <p:txBody>
          <a:bodyPr/>
          <a:lstStyle/>
          <a:p>
            <a:pPr eaLnBrk="1" hangingPunct="1"/>
            <a:r>
              <a:rPr lang="en-US" altLang="zh-TW"/>
              <a:t>2x2 Matrices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What types of transformations can be </a:t>
            </a:r>
            <a:br>
              <a:rPr lang="en-US" altLang="zh-TW"/>
            </a:br>
            <a:r>
              <a:rPr lang="en-US" altLang="zh-TW"/>
              <a:t>represented with a 2x2 matrix?</a:t>
            </a: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838200" y="2681288"/>
            <a:ext cx="35798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>
                <a:solidFill>
                  <a:schemeClr val="tx2"/>
                </a:solidFill>
                <a:latin typeface="Arial" charset="0"/>
              </a:rPr>
              <a:t>2D Rotate around (0,0)?</a:t>
            </a:r>
          </a:p>
        </p:txBody>
      </p:sp>
      <p:graphicFrame>
        <p:nvGraphicFramePr>
          <p:cNvPr id="33796" name="Object 5"/>
          <p:cNvGraphicFramePr>
            <a:graphicFrameLocks noChangeAspect="1"/>
          </p:cNvGraphicFramePr>
          <p:nvPr/>
        </p:nvGraphicFramePr>
        <p:xfrm>
          <a:off x="1198563" y="3300413"/>
          <a:ext cx="311150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8" name="方程式" r:id="rId4" imgW="1409088" imgH="431613" progId="Equation.3">
                  <p:embed/>
                </p:oleObj>
              </mc:Choice>
              <mc:Fallback>
                <p:oleObj name="方程式" r:id="rId4" imgW="1409088" imgH="431613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8563" y="3300413"/>
                        <a:ext cx="3111500" cy="94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7" name="Object 6"/>
          <p:cNvGraphicFramePr>
            <a:graphicFrameLocks noChangeAspect="1"/>
          </p:cNvGraphicFramePr>
          <p:nvPr/>
        </p:nvGraphicFramePr>
        <p:xfrm>
          <a:off x="5080000" y="3327400"/>
          <a:ext cx="3325813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9" name="方程式" r:id="rId6" imgW="1638300" imgH="457200" progId="Equation.3">
                  <p:embed/>
                </p:oleObj>
              </mc:Choice>
              <mc:Fallback>
                <p:oleObj name="方程式" r:id="rId6" imgW="1638300" imgH="457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0" y="3327400"/>
                        <a:ext cx="3325813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8" name="Text Box 7"/>
          <p:cNvSpPr txBox="1">
            <a:spLocks noChangeArrowheads="1"/>
          </p:cNvSpPr>
          <p:nvPr/>
        </p:nvSpPr>
        <p:spPr bwMode="auto">
          <a:xfrm>
            <a:off x="838200" y="4586288"/>
            <a:ext cx="16779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>
                <a:solidFill>
                  <a:schemeClr val="tx2"/>
                </a:solidFill>
                <a:latin typeface="Arial" charset="0"/>
              </a:rPr>
              <a:t>2D Shear?</a:t>
            </a:r>
          </a:p>
        </p:txBody>
      </p:sp>
      <p:graphicFrame>
        <p:nvGraphicFramePr>
          <p:cNvPr id="33799" name="Object 8"/>
          <p:cNvGraphicFramePr>
            <a:graphicFrameLocks noChangeAspect="1"/>
          </p:cNvGraphicFramePr>
          <p:nvPr/>
        </p:nvGraphicFramePr>
        <p:xfrm>
          <a:off x="1101725" y="5176838"/>
          <a:ext cx="210185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0" name="Equation" r:id="rId8" imgW="952500" imgH="457200" progId="Equation.3">
                  <p:embed/>
                </p:oleObj>
              </mc:Choice>
              <mc:Fallback>
                <p:oleObj name="Equation" r:id="rId8" imgW="952500" imgH="457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1725" y="5176838"/>
                        <a:ext cx="2101850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0" name="Object 9"/>
          <p:cNvGraphicFramePr>
            <a:graphicFrameLocks noChangeAspect="1"/>
          </p:cNvGraphicFramePr>
          <p:nvPr/>
        </p:nvGraphicFramePr>
        <p:xfrm>
          <a:off x="4941888" y="5106988"/>
          <a:ext cx="3489325" cy="121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1" name="Equation" r:id="rId10" imgW="1384300" imgH="482600" progId="Equation.3">
                  <p:embed/>
                </p:oleObj>
              </mc:Choice>
              <mc:Fallback>
                <p:oleObj name="Equation" r:id="rId10" imgW="1384300" imgH="482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1888" y="5106988"/>
                        <a:ext cx="3489325" cy="1217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274638"/>
            <a:ext cx="8228012" cy="633412"/>
          </a:xfrm>
        </p:spPr>
        <p:txBody>
          <a:bodyPr/>
          <a:lstStyle/>
          <a:p>
            <a:pPr eaLnBrk="1" hangingPunct="1"/>
            <a:r>
              <a:rPr lang="en-US" altLang="zh-TW"/>
              <a:t>2x2 Matrices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What types of transformations can be </a:t>
            </a:r>
            <a:br>
              <a:rPr lang="en-US" altLang="zh-TW"/>
            </a:br>
            <a:r>
              <a:rPr lang="en-US" altLang="zh-TW"/>
              <a:t>represented with a 2x2 matrix?</a:t>
            </a:r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838200" y="2681288"/>
            <a:ext cx="34893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>
                <a:solidFill>
                  <a:schemeClr val="tx2"/>
                </a:solidFill>
                <a:latin typeface="Arial" charset="0"/>
              </a:rPr>
              <a:t>2D Mirror about Y axis?</a:t>
            </a:r>
          </a:p>
        </p:txBody>
      </p:sp>
      <p:graphicFrame>
        <p:nvGraphicFramePr>
          <p:cNvPr id="35844" name="Object 5"/>
          <p:cNvGraphicFramePr>
            <a:graphicFrameLocks noChangeAspect="1"/>
          </p:cNvGraphicFramePr>
          <p:nvPr/>
        </p:nvGraphicFramePr>
        <p:xfrm>
          <a:off x="1219200" y="3332163"/>
          <a:ext cx="1009650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6" name="Equation" r:id="rId4" imgW="457002" imgH="355446" progId="Equation.3">
                  <p:embed/>
                </p:oleObj>
              </mc:Choice>
              <mc:Fallback>
                <p:oleObj name="Equation" r:id="rId4" imgW="457002" imgH="355446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3332163"/>
                        <a:ext cx="1009650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5" name="Object 6"/>
          <p:cNvGraphicFramePr>
            <a:graphicFrameLocks noChangeAspect="1"/>
          </p:cNvGraphicFramePr>
          <p:nvPr/>
        </p:nvGraphicFramePr>
        <p:xfrm>
          <a:off x="4572000" y="3200400"/>
          <a:ext cx="2971800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7" name="Equation" r:id="rId6" imgW="1168400" imgH="381000" progId="Equation.3">
                  <p:embed/>
                </p:oleObj>
              </mc:Choice>
              <mc:Fallback>
                <p:oleObj name="Equation" r:id="rId6" imgW="1168400" imgH="381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200400"/>
                        <a:ext cx="2971800" cy="9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6" name="Text Box 7"/>
          <p:cNvSpPr txBox="1">
            <a:spLocks noChangeArrowheads="1"/>
          </p:cNvSpPr>
          <p:nvPr/>
        </p:nvSpPr>
        <p:spPr bwMode="auto">
          <a:xfrm>
            <a:off x="838200" y="4586288"/>
            <a:ext cx="3105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>
                <a:solidFill>
                  <a:schemeClr val="tx2"/>
                </a:solidFill>
                <a:latin typeface="Arial" charset="0"/>
              </a:rPr>
              <a:t>2D Mirror over (0,0)?</a:t>
            </a:r>
          </a:p>
        </p:txBody>
      </p:sp>
      <p:graphicFrame>
        <p:nvGraphicFramePr>
          <p:cNvPr id="35847" name="Object 8"/>
          <p:cNvGraphicFramePr>
            <a:graphicFrameLocks noChangeAspect="1"/>
          </p:cNvGraphicFramePr>
          <p:nvPr/>
        </p:nvGraphicFramePr>
        <p:xfrm>
          <a:off x="1295400" y="5313363"/>
          <a:ext cx="1036638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8" name="Equation" r:id="rId8" imgW="469696" imgH="355446" progId="Equation.3">
                  <p:embed/>
                </p:oleObj>
              </mc:Choice>
              <mc:Fallback>
                <p:oleObj name="Equation" r:id="rId8" imgW="469696" imgH="355446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313363"/>
                        <a:ext cx="1036638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8" name="Object 9"/>
          <p:cNvGraphicFramePr>
            <a:graphicFrameLocks noChangeAspect="1"/>
          </p:cNvGraphicFramePr>
          <p:nvPr/>
        </p:nvGraphicFramePr>
        <p:xfrm>
          <a:off x="4575175" y="5203825"/>
          <a:ext cx="3197225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9" name="Equation" r:id="rId10" imgW="1257300" imgH="381000" progId="Equation.3">
                  <p:embed/>
                </p:oleObj>
              </mc:Choice>
              <mc:Fallback>
                <p:oleObj name="Equation" r:id="rId10" imgW="1257300" imgH="3810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5175" y="5203825"/>
                        <a:ext cx="3197225" cy="9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274638"/>
            <a:ext cx="8228012" cy="633412"/>
          </a:xfrm>
        </p:spPr>
        <p:txBody>
          <a:bodyPr/>
          <a:lstStyle/>
          <a:p>
            <a:pPr eaLnBrk="1" hangingPunct="1"/>
            <a:r>
              <a:rPr lang="en-US" altLang="zh-TW"/>
              <a:t>All 2D Linear Transformations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052513"/>
            <a:ext cx="7993062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/>
              <a:t>Linear transformations are combinations of </a:t>
            </a:r>
            <a:r>
              <a:rPr lang="en-US" altLang="zh-TW">
                <a:latin typeface="Arial" charset="0"/>
              </a:rPr>
              <a:t>…</a:t>
            </a:r>
            <a:endParaRPr lang="en-US" altLang="zh-TW"/>
          </a:p>
          <a:p>
            <a:pPr lvl="1" eaLnBrk="1" hangingPunct="1">
              <a:lnSpc>
                <a:spcPct val="90000"/>
              </a:lnSpc>
            </a:pPr>
            <a:r>
              <a:rPr lang="en-US" altLang="zh-TW"/>
              <a:t>Scale,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/>
              <a:t>Rotation,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/>
              <a:t>Shear, and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/>
              <a:t>Mirror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/>
              <a:t>Properties of linear transformations: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>
                <a:solidFill>
                  <a:srgbClr val="FF0000"/>
                </a:solidFill>
              </a:rPr>
              <a:t>Origin maps to origin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/>
              <a:t>Lines map to lines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/>
              <a:t>Parallel lines remain parallel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/>
              <a:t>Ratios are preserved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/>
              <a:t>Closed under composition</a:t>
            </a:r>
          </a:p>
        </p:txBody>
      </p:sp>
      <p:graphicFrame>
        <p:nvGraphicFramePr>
          <p:cNvPr id="37891" name="Object 4"/>
          <p:cNvGraphicFramePr>
            <a:graphicFrameLocks noChangeAspect="1"/>
          </p:cNvGraphicFramePr>
          <p:nvPr/>
        </p:nvGraphicFramePr>
        <p:xfrm>
          <a:off x="4932363" y="4838700"/>
          <a:ext cx="3600450" cy="147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7" name="Equation" r:id="rId4" imgW="1117600" imgH="457200" progId="Equation.3">
                  <p:embed/>
                </p:oleObj>
              </mc:Choice>
              <mc:Fallback>
                <p:oleObj name="Equation" r:id="rId4" imgW="111760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838700"/>
                        <a:ext cx="3600450" cy="147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274638"/>
            <a:ext cx="8228012" cy="633412"/>
          </a:xfrm>
        </p:spPr>
        <p:txBody>
          <a:bodyPr/>
          <a:lstStyle/>
          <a:p>
            <a:pPr eaLnBrk="1" hangingPunct="1"/>
            <a:r>
              <a:rPr lang="en-US" altLang="zh-TW"/>
              <a:t>2x2 Matrices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What types of transformations can </a:t>
            </a:r>
            <a:r>
              <a:rPr lang="en-US" altLang="zh-TW">
                <a:solidFill>
                  <a:srgbClr val="FF0000"/>
                </a:solidFill>
              </a:rPr>
              <a:t>not</a:t>
            </a:r>
            <a:r>
              <a:rPr lang="en-US" altLang="zh-TW"/>
              <a:t> be </a:t>
            </a:r>
            <a:br>
              <a:rPr lang="en-US" altLang="zh-TW"/>
            </a:br>
            <a:r>
              <a:rPr lang="en-US" altLang="zh-TW"/>
              <a:t>represented with a 2x2 matrix?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38200" y="2757488"/>
            <a:ext cx="2400300" cy="1546225"/>
            <a:chOff x="528" y="1737"/>
            <a:chExt cx="1512" cy="974"/>
          </a:xfrm>
        </p:grpSpPr>
        <p:sp>
          <p:nvSpPr>
            <p:cNvPr id="39942" name="Text Box 4"/>
            <p:cNvSpPr txBox="1">
              <a:spLocks noChangeArrowheads="1"/>
            </p:cNvSpPr>
            <p:nvPr/>
          </p:nvSpPr>
          <p:spPr bwMode="auto">
            <a:xfrm>
              <a:off x="528" y="1737"/>
              <a:ext cx="151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en-US" altLang="zh-TW">
                  <a:solidFill>
                    <a:schemeClr val="tx2"/>
                  </a:solidFill>
                  <a:latin typeface="Arial" charset="0"/>
                </a:rPr>
                <a:t>2D Translation?</a:t>
              </a:r>
            </a:p>
          </p:txBody>
        </p:sp>
        <p:graphicFrame>
          <p:nvGraphicFramePr>
            <p:cNvPr id="39943" name="Object 5"/>
            <p:cNvGraphicFramePr>
              <a:graphicFrameLocks noChangeAspect="1"/>
            </p:cNvGraphicFramePr>
            <p:nvPr/>
          </p:nvGraphicFramePr>
          <p:xfrm>
            <a:off x="866" y="2077"/>
            <a:ext cx="898" cy="6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49" name="Equation" r:id="rId4" imgW="647700" imgH="457200" progId="Equation.3">
                    <p:embed/>
                  </p:oleObj>
                </mc:Choice>
                <mc:Fallback>
                  <p:oleObj name="Equation" r:id="rId4" imgW="647700" imgH="45720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6" y="2077"/>
                          <a:ext cx="898" cy="6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21926" name="Text Box 6"/>
          <p:cNvSpPr txBox="1">
            <a:spLocks noChangeArrowheads="1"/>
          </p:cNvSpPr>
          <p:nvPr/>
        </p:nvSpPr>
        <p:spPr bwMode="auto">
          <a:xfrm>
            <a:off x="1219200" y="4568825"/>
            <a:ext cx="6488113" cy="97472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>
                <a:solidFill>
                  <a:schemeClr val="tx2"/>
                </a:solidFill>
                <a:latin typeface="Arial" charset="0"/>
              </a:rPr>
              <a:t>Only linear 2D transformations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>
                <a:solidFill>
                  <a:schemeClr val="tx2"/>
                </a:solidFill>
                <a:latin typeface="Arial" charset="0"/>
              </a:rPr>
              <a:t>can be represented with a 2x2 matrix</a:t>
            </a:r>
          </a:p>
        </p:txBody>
      </p:sp>
      <p:sp>
        <p:nvSpPr>
          <p:cNvPr id="721927" name="Text Box 7"/>
          <p:cNvSpPr txBox="1">
            <a:spLocks noChangeArrowheads="1"/>
          </p:cNvSpPr>
          <p:nvPr/>
        </p:nvSpPr>
        <p:spPr bwMode="auto">
          <a:xfrm>
            <a:off x="3217863" y="3505200"/>
            <a:ext cx="725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>
                <a:solidFill>
                  <a:srgbClr val="FF0000"/>
                </a:solidFill>
                <a:latin typeface="Arial" charset="0"/>
              </a:rPr>
              <a:t>NO!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6" grpId="0" animBg="1"/>
      <p:bldP spid="7219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2565400"/>
            <a:ext cx="8353425" cy="1470025"/>
          </a:xfrm>
        </p:spPr>
        <p:txBody>
          <a:bodyPr/>
          <a:lstStyle/>
          <a:p>
            <a:pPr algn="ctr" eaLnBrk="1" hangingPunct="1"/>
            <a:r>
              <a:rPr lang="en-US" altLang="zh-TW">
                <a:latin typeface="Garamond" charset="0"/>
              </a:rPr>
              <a:t>Image warping</a:t>
            </a:r>
            <a:endParaRPr lang="en-US" altLang="zh-TW" sz="3200" i="1">
              <a:latin typeface="Garamond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Translation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52513"/>
            <a:ext cx="4049713" cy="5472112"/>
          </a:xfrm>
        </p:spPr>
        <p:txBody>
          <a:bodyPr/>
          <a:lstStyle/>
          <a:p>
            <a:pPr eaLnBrk="1" hangingPunct="1"/>
            <a:r>
              <a:rPr lang="en-US" altLang="zh-TW" sz="2400"/>
              <a:t>Example of translation</a:t>
            </a:r>
          </a:p>
          <a:p>
            <a:pPr eaLnBrk="1" hangingPunct="1"/>
            <a:endParaRPr lang="en-US" altLang="zh-TW" sz="2400">
              <a:latin typeface="Symbol" charset="2"/>
              <a:sym typeface="Symbol" charset="2"/>
            </a:endParaRPr>
          </a:p>
        </p:txBody>
      </p:sp>
      <p:graphicFrame>
        <p:nvGraphicFramePr>
          <p:cNvPr id="41987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894263" y="2486025"/>
          <a:ext cx="3175000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5" name="Equation" r:id="rId4" imgW="1943100" imgH="736600" progId="Equation.3">
                  <p:embed/>
                </p:oleObj>
              </mc:Choice>
              <mc:Fallback>
                <p:oleObj name="Equation" r:id="rId4" imgW="1943100" imgH="736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4263" y="2486025"/>
                        <a:ext cx="3175000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1988" name="Group 5"/>
          <p:cNvGrpSpPr>
            <a:grpSpLocks/>
          </p:cNvGrpSpPr>
          <p:nvPr/>
        </p:nvGrpSpPr>
        <p:grpSpPr bwMode="auto">
          <a:xfrm>
            <a:off x="711200" y="3962400"/>
            <a:ext cx="2541588" cy="2287588"/>
            <a:chOff x="816" y="2208"/>
            <a:chExt cx="1920" cy="1728"/>
          </a:xfrm>
        </p:grpSpPr>
        <p:sp>
          <p:nvSpPr>
            <p:cNvPr id="42022" name="Line 6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23" name="Line 7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24" name="Line 8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25" name="Line 9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26" name="Line 10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27" name="Line 11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28" name="Line 12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29" name="Line 13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30" name="Line 14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31" name="Line 15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32" name="Line 16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33" name="Line 17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34" name="Line 18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35" name="Line 19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36" name="Line 20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37" name="Line 21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38" name="Line 22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39" name="Line 23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41989" name="Group 24"/>
          <p:cNvGrpSpPr>
            <a:grpSpLocks/>
          </p:cNvGrpSpPr>
          <p:nvPr/>
        </p:nvGrpSpPr>
        <p:grpSpPr bwMode="auto">
          <a:xfrm>
            <a:off x="1536700" y="4851400"/>
            <a:ext cx="763588" cy="890588"/>
            <a:chOff x="1440" y="2928"/>
            <a:chExt cx="576" cy="672"/>
          </a:xfrm>
        </p:grpSpPr>
        <p:sp>
          <p:nvSpPr>
            <p:cNvPr id="42019" name="Freeform 25" descr="Horizontal brick"/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20" name="Rectangle 26"/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42021" name="Freeform 27"/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41990" name="Group 28"/>
          <p:cNvGrpSpPr>
            <a:grpSpLocks/>
          </p:cNvGrpSpPr>
          <p:nvPr/>
        </p:nvGrpSpPr>
        <p:grpSpPr bwMode="auto">
          <a:xfrm>
            <a:off x="4524375" y="3962400"/>
            <a:ext cx="2541588" cy="2287588"/>
            <a:chOff x="816" y="2208"/>
            <a:chExt cx="1920" cy="1728"/>
          </a:xfrm>
        </p:grpSpPr>
        <p:sp>
          <p:nvSpPr>
            <p:cNvPr id="42001" name="Line 29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02" name="Line 30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03" name="Line 31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04" name="Line 32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05" name="Line 33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06" name="Line 34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07" name="Line 35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08" name="Line 36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09" name="Line 37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10" name="Line 38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11" name="Line 39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12" name="Line 40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13" name="Line 41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14" name="Line 42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15" name="Line 43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16" name="Line 44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17" name="Line 45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18" name="Line 46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41991" name="AutoShape 47"/>
          <p:cNvSpPr>
            <a:spLocks noChangeArrowheads="1"/>
          </p:cNvSpPr>
          <p:nvPr/>
        </p:nvSpPr>
        <p:spPr bwMode="auto">
          <a:xfrm>
            <a:off x="3506788" y="4978400"/>
            <a:ext cx="636587" cy="319088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 i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1992" name="Text Box 48"/>
          <p:cNvSpPr txBox="1">
            <a:spLocks noChangeArrowheads="1"/>
          </p:cNvSpPr>
          <p:nvPr/>
        </p:nvSpPr>
        <p:spPr bwMode="auto">
          <a:xfrm>
            <a:off x="3460750" y="5229225"/>
            <a:ext cx="7508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2400">
                <a:latin typeface="Times New Roman" charset="0"/>
                <a:sym typeface="Symbol" charset="2"/>
              </a:rPr>
              <a:t>t</a:t>
            </a:r>
            <a:r>
              <a:rPr kumimoji="0" lang="en-US" altLang="zh-TW" sz="2400" baseline="-25000">
                <a:latin typeface="Times New Roman" charset="0"/>
                <a:sym typeface="Symbol" charset="2"/>
              </a:rPr>
              <a:t>x</a:t>
            </a:r>
            <a:r>
              <a:rPr kumimoji="0" lang="en-US" altLang="zh-TW" sz="2400">
                <a:latin typeface="Times New Roman" charset="0"/>
                <a:sym typeface="Symbol" charset="2"/>
              </a:rPr>
              <a:t> = 2</a:t>
            </a:r>
            <a:r>
              <a:rPr kumimoji="0" lang="en-US" altLang="zh-TW" sz="2400">
                <a:latin typeface="Times New Roman" charset="0"/>
              </a:rPr>
              <a:t/>
            </a:r>
            <a:br>
              <a:rPr kumimoji="0" lang="en-US" altLang="zh-TW" sz="2400">
                <a:latin typeface="Times New Roman" charset="0"/>
              </a:rPr>
            </a:br>
            <a:r>
              <a:rPr kumimoji="0" lang="en-US" altLang="zh-TW" sz="2400">
                <a:latin typeface="Times New Roman" charset="0"/>
              </a:rPr>
              <a:t>t</a:t>
            </a:r>
            <a:r>
              <a:rPr kumimoji="0" lang="en-US" altLang="zh-TW" sz="2400" baseline="-25000">
                <a:latin typeface="Times New Roman" charset="0"/>
              </a:rPr>
              <a:t>y</a:t>
            </a:r>
            <a:r>
              <a:rPr kumimoji="0" lang="en-US" altLang="zh-TW" sz="2400">
                <a:latin typeface="Times New Roman" charset="0"/>
              </a:rPr>
              <a:t> </a:t>
            </a:r>
            <a:r>
              <a:rPr kumimoji="0" lang="en-US" altLang="zh-TW" sz="2400">
                <a:latin typeface="Times New Roman" charset="0"/>
                <a:sym typeface="Symbol" charset="2"/>
              </a:rPr>
              <a:t>= 1</a:t>
            </a:r>
            <a:endParaRPr kumimoji="0" lang="en-US" altLang="zh-TW" sz="2400">
              <a:latin typeface="Times New Roman" charset="0"/>
            </a:endParaRPr>
          </a:p>
        </p:txBody>
      </p:sp>
      <p:grpSp>
        <p:nvGrpSpPr>
          <p:cNvPr id="41993" name="Group 49"/>
          <p:cNvGrpSpPr>
            <a:grpSpLocks/>
          </p:cNvGrpSpPr>
          <p:nvPr/>
        </p:nvGrpSpPr>
        <p:grpSpPr bwMode="auto">
          <a:xfrm>
            <a:off x="5859463" y="4648200"/>
            <a:ext cx="763587" cy="890588"/>
            <a:chOff x="1440" y="2928"/>
            <a:chExt cx="576" cy="672"/>
          </a:xfrm>
        </p:grpSpPr>
        <p:sp>
          <p:nvSpPr>
            <p:cNvPr id="41998" name="Freeform 50" descr="Horizontal brick"/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999" name="Rectangle 51"/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42000" name="Freeform 52"/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41994" name="AutoShape 53"/>
          <p:cNvSpPr>
            <a:spLocks noChangeArrowheads="1"/>
          </p:cNvSpPr>
          <p:nvPr/>
        </p:nvSpPr>
        <p:spPr bwMode="auto">
          <a:xfrm>
            <a:off x="7416800" y="1876425"/>
            <a:ext cx="381000" cy="333375"/>
          </a:xfrm>
          <a:prstGeom prst="downArrow">
            <a:avLst>
              <a:gd name="adj1" fmla="val 46870"/>
              <a:gd name="adj2" fmla="val 4702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latin typeface="Arial" charset="0"/>
            </a:endParaRPr>
          </a:p>
        </p:txBody>
      </p:sp>
      <p:sp>
        <p:nvSpPr>
          <p:cNvPr id="41995" name="AutoShape 54"/>
          <p:cNvSpPr>
            <a:spLocks noChangeArrowheads="1"/>
          </p:cNvSpPr>
          <p:nvPr/>
        </p:nvSpPr>
        <p:spPr bwMode="auto">
          <a:xfrm>
            <a:off x="6535738" y="1876425"/>
            <a:ext cx="381000" cy="333375"/>
          </a:xfrm>
          <a:prstGeom prst="downArrow">
            <a:avLst>
              <a:gd name="adj1" fmla="val 46870"/>
              <a:gd name="adj2" fmla="val 4702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latin typeface="Arial" charset="0"/>
            </a:endParaRPr>
          </a:p>
        </p:txBody>
      </p:sp>
      <p:sp>
        <p:nvSpPr>
          <p:cNvPr id="41996" name="AutoShape 55"/>
          <p:cNvSpPr>
            <a:spLocks noChangeArrowheads="1"/>
          </p:cNvSpPr>
          <p:nvPr/>
        </p:nvSpPr>
        <p:spPr bwMode="auto">
          <a:xfrm>
            <a:off x="4800600" y="1876425"/>
            <a:ext cx="381000" cy="333375"/>
          </a:xfrm>
          <a:prstGeom prst="downArrow">
            <a:avLst>
              <a:gd name="adj1" fmla="val 46870"/>
              <a:gd name="adj2" fmla="val 4702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latin typeface="Arial" charset="0"/>
            </a:endParaRPr>
          </a:p>
        </p:txBody>
      </p:sp>
      <p:sp>
        <p:nvSpPr>
          <p:cNvPr id="41997" name="Rectangle 56"/>
          <p:cNvSpPr>
            <a:spLocks noChangeArrowheads="1"/>
          </p:cNvSpPr>
          <p:nvPr/>
        </p:nvSpPr>
        <p:spPr bwMode="auto">
          <a:xfrm>
            <a:off x="4510088" y="1293813"/>
            <a:ext cx="3900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buFontTx/>
              <a:buNone/>
            </a:pPr>
            <a:r>
              <a:rPr kumimoji="0" lang="en-US" altLang="zh-TW" sz="2400">
                <a:solidFill>
                  <a:schemeClr val="tx2"/>
                </a:solidFill>
                <a:latin typeface="Arial" charset="0"/>
              </a:rPr>
              <a:t>Homogeneous Coordinates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274638"/>
            <a:ext cx="8228012" cy="633412"/>
          </a:xfrm>
        </p:spPr>
        <p:txBody>
          <a:bodyPr/>
          <a:lstStyle/>
          <a:p>
            <a:pPr eaLnBrk="1" hangingPunct="1"/>
            <a:r>
              <a:rPr lang="en-US" altLang="zh-TW"/>
              <a:t>Affine Transformations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81088"/>
            <a:ext cx="8566150" cy="4940300"/>
          </a:xfrm>
        </p:spPr>
        <p:txBody>
          <a:bodyPr/>
          <a:lstStyle/>
          <a:p>
            <a:pPr eaLnBrk="1" hangingPunct="1"/>
            <a:r>
              <a:rPr lang="en-US" altLang="zh-TW"/>
              <a:t>Affine transformations are combinations of </a:t>
            </a:r>
            <a:r>
              <a:rPr lang="en-US" altLang="zh-TW">
                <a:latin typeface="Arial" charset="0"/>
              </a:rPr>
              <a:t>…</a:t>
            </a:r>
            <a:endParaRPr lang="en-US" altLang="zh-TW"/>
          </a:p>
          <a:p>
            <a:pPr lvl="1" eaLnBrk="1" hangingPunct="1"/>
            <a:r>
              <a:rPr lang="en-US" altLang="zh-TW"/>
              <a:t>Linear transformations, and</a:t>
            </a:r>
          </a:p>
          <a:p>
            <a:pPr lvl="1" eaLnBrk="1" hangingPunct="1"/>
            <a:r>
              <a:rPr lang="en-US" altLang="zh-TW"/>
              <a:t>Translations</a:t>
            </a:r>
          </a:p>
          <a:p>
            <a:pPr eaLnBrk="1" hangingPunct="1"/>
            <a:r>
              <a:rPr lang="en-US" altLang="zh-TW"/>
              <a:t>Properties of affine transformations:</a:t>
            </a:r>
          </a:p>
          <a:p>
            <a:pPr lvl="1" eaLnBrk="1" hangingPunct="1"/>
            <a:r>
              <a:rPr lang="en-US" altLang="zh-TW">
                <a:solidFill>
                  <a:srgbClr val="0000FF"/>
                </a:solidFill>
              </a:rPr>
              <a:t>Origin does not necessarily map to origin</a:t>
            </a:r>
          </a:p>
          <a:p>
            <a:pPr lvl="1" eaLnBrk="1" hangingPunct="1"/>
            <a:r>
              <a:rPr lang="en-US" altLang="zh-TW"/>
              <a:t>Lines map to lines</a:t>
            </a:r>
          </a:p>
          <a:p>
            <a:pPr lvl="1" eaLnBrk="1" hangingPunct="1"/>
            <a:r>
              <a:rPr lang="en-US" altLang="zh-TW"/>
              <a:t>Parallel lines remain parallel</a:t>
            </a:r>
          </a:p>
          <a:p>
            <a:pPr lvl="1" eaLnBrk="1" hangingPunct="1"/>
            <a:r>
              <a:rPr lang="en-US" altLang="zh-TW"/>
              <a:t>Ratios are preserved</a:t>
            </a:r>
          </a:p>
          <a:p>
            <a:pPr lvl="1" eaLnBrk="1" hangingPunct="1"/>
            <a:r>
              <a:rPr lang="en-US" altLang="zh-TW"/>
              <a:t>Closed under composition</a:t>
            </a:r>
          </a:p>
          <a:p>
            <a:pPr lvl="1" eaLnBrk="1" hangingPunct="1"/>
            <a:r>
              <a:rPr lang="en-US" altLang="zh-TW"/>
              <a:t>Models change of basis</a:t>
            </a:r>
          </a:p>
        </p:txBody>
      </p:sp>
      <p:graphicFrame>
        <p:nvGraphicFramePr>
          <p:cNvPr id="44035" name="Object 4"/>
          <p:cNvGraphicFramePr>
            <a:graphicFrameLocks noChangeAspect="1"/>
          </p:cNvGraphicFramePr>
          <p:nvPr/>
        </p:nvGraphicFramePr>
        <p:xfrm>
          <a:off x="4716463" y="4451350"/>
          <a:ext cx="403225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1" name="Equation" r:id="rId4" imgW="1371600" imgH="584200" progId="Equation.3">
                  <p:embed/>
                </p:oleObj>
              </mc:Choice>
              <mc:Fallback>
                <p:oleObj name="Equation" r:id="rId4" imgW="1371600" imgH="584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4451350"/>
                        <a:ext cx="403225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274638"/>
            <a:ext cx="8228012" cy="633412"/>
          </a:xfrm>
        </p:spPr>
        <p:txBody>
          <a:bodyPr/>
          <a:lstStyle/>
          <a:p>
            <a:pPr eaLnBrk="1" hangingPunct="1"/>
            <a:r>
              <a:rPr lang="en-US" altLang="zh-TW"/>
              <a:t>Projective Transformations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025" y="981075"/>
            <a:ext cx="8566150" cy="4940300"/>
          </a:xfrm>
        </p:spPr>
        <p:txBody>
          <a:bodyPr/>
          <a:lstStyle/>
          <a:p>
            <a:pPr eaLnBrk="1" hangingPunct="1"/>
            <a:r>
              <a:rPr lang="en-US" altLang="zh-TW"/>
              <a:t>Projective transformations </a:t>
            </a:r>
            <a:r>
              <a:rPr lang="en-US" altLang="zh-TW">
                <a:latin typeface="Arial" charset="0"/>
              </a:rPr>
              <a:t>…</a:t>
            </a:r>
            <a:endParaRPr lang="en-US" altLang="zh-TW"/>
          </a:p>
          <a:p>
            <a:pPr lvl="1" eaLnBrk="1" hangingPunct="1"/>
            <a:r>
              <a:rPr lang="en-US" altLang="zh-TW"/>
              <a:t>Affine transformations, and</a:t>
            </a:r>
          </a:p>
          <a:p>
            <a:pPr lvl="1" eaLnBrk="1" hangingPunct="1"/>
            <a:r>
              <a:rPr lang="en-US" altLang="zh-TW"/>
              <a:t>Projective warps</a:t>
            </a:r>
          </a:p>
          <a:p>
            <a:pPr eaLnBrk="1" hangingPunct="1"/>
            <a:r>
              <a:rPr lang="en-US" altLang="zh-TW"/>
              <a:t>Properties of projective transformations:</a:t>
            </a:r>
          </a:p>
          <a:p>
            <a:pPr lvl="1" eaLnBrk="1" hangingPunct="1"/>
            <a:r>
              <a:rPr lang="en-US" altLang="zh-TW">
                <a:solidFill>
                  <a:srgbClr val="0000FF"/>
                </a:solidFill>
              </a:rPr>
              <a:t>Origin does not necessarily map to origin</a:t>
            </a:r>
          </a:p>
          <a:p>
            <a:pPr lvl="1" eaLnBrk="1" hangingPunct="1"/>
            <a:r>
              <a:rPr lang="en-US" altLang="zh-TW"/>
              <a:t>Lines map to lines</a:t>
            </a:r>
          </a:p>
          <a:p>
            <a:pPr lvl="1" eaLnBrk="1" hangingPunct="1"/>
            <a:r>
              <a:rPr lang="en-US" altLang="zh-TW">
                <a:solidFill>
                  <a:srgbClr val="0000FF"/>
                </a:solidFill>
              </a:rPr>
              <a:t>Parallel lines do not necessarily remain parallel</a:t>
            </a:r>
          </a:p>
          <a:p>
            <a:pPr lvl="1" eaLnBrk="1" hangingPunct="1"/>
            <a:r>
              <a:rPr lang="en-US" altLang="zh-TW">
                <a:solidFill>
                  <a:srgbClr val="0000FF"/>
                </a:solidFill>
              </a:rPr>
              <a:t>Ratios are not preserved</a:t>
            </a:r>
          </a:p>
          <a:p>
            <a:pPr lvl="1" eaLnBrk="1" hangingPunct="1"/>
            <a:r>
              <a:rPr lang="en-US" altLang="zh-TW"/>
              <a:t>Closed under composition</a:t>
            </a:r>
          </a:p>
          <a:p>
            <a:pPr lvl="1" eaLnBrk="1" hangingPunct="1"/>
            <a:r>
              <a:rPr lang="en-US" altLang="zh-TW"/>
              <a:t>Models change of basis</a:t>
            </a:r>
          </a:p>
        </p:txBody>
      </p:sp>
      <p:graphicFrame>
        <p:nvGraphicFramePr>
          <p:cNvPr id="46083" name="Object 4"/>
          <p:cNvGraphicFramePr>
            <a:graphicFrameLocks noChangeAspect="1"/>
          </p:cNvGraphicFramePr>
          <p:nvPr/>
        </p:nvGraphicFramePr>
        <p:xfrm>
          <a:off x="4645025" y="4508500"/>
          <a:ext cx="4103688" cy="172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9" name="Equation" r:id="rId4" imgW="1384300" imgH="584200" progId="Equation.DSMT4">
                  <p:embed/>
                </p:oleObj>
              </mc:Choice>
              <mc:Fallback>
                <p:oleObj name="Equation" r:id="rId4" imgW="1384300" imgH="584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5025" y="4508500"/>
                        <a:ext cx="4103688" cy="172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Image warping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1439862"/>
          </a:xfrm>
        </p:spPr>
        <p:txBody>
          <a:bodyPr/>
          <a:lstStyle/>
          <a:p>
            <a:pPr eaLnBrk="1" hangingPunct="1"/>
            <a:r>
              <a:rPr lang="en-US" altLang="zh-TW"/>
              <a:t>Given a coordinate transform </a:t>
            </a:r>
            <a:r>
              <a:rPr lang="en-US" altLang="zh-TW" b="1" i="1"/>
              <a:t>x</a:t>
            </a:r>
            <a:r>
              <a:rPr lang="en-US" altLang="zh-TW" b="1" i="1">
                <a:latin typeface="Arial" charset="0"/>
              </a:rPr>
              <a:t>’</a:t>
            </a:r>
            <a:r>
              <a:rPr lang="en-US" altLang="zh-TW" b="1" i="1"/>
              <a:t> </a:t>
            </a:r>
            <a:r>
              <a:rPr lang="en-US" altLang="zh-TW"/>
              <a:t>=</a:t>
            </a:r>
            <a:r>
              <a:rPr lang="en-US" altLang="zh-TW" b="1" i="1"/>
              <a:t> T</a:t>
            </a:r>
            <a:r>
              <a:rPr lang="en-US" altLang="zh-TW"/>
              <a:t>(</a:t>
            </a:r>
            <a:r>
              <a:rPr lang="en-US" altLang="zh-TW" b="1" i="1"/>
              <a:t>x</a:t>
            </a:r>
            <a:r>
              <a:rPr lang="en-US" altLang="zh-TW"/>
              <a:t>) and a source image </a:t>
            </a:r>
            <a:r>
              <a:rPr lang="en-US" altLang="zh-TW" b="1" i="1"/>
              <a:t>I</a:t>
            </a:r>
            <a:r>
              <a:rPr lang="en-US" altLang="zh-TW"/>
              <a:t>(</a:t>
            </a:r>
            <a:r>
              <a:rPr lang="en-US" altLang="zh-TW" b="1" i="1"/>
              <a:t>x</a:t>
            </a:r>
            <a:r>
              <a:rPr lang="en-US" altLang="zh-TW"/>
              <a:t>), how do we compute a transformed image </a:t>
            </a:r>
            <a:r>
              <a:rPr lang="en-US" altLang="zh-TW" b="1" i="1"/>
              <a:t>I</a:t>
            </a:r>
            <a:r>
              <a:rPr lang="en-US" altLang="zh-TW" b="1" i="1">
                <a:latin typeface="Arial" charset="0"/>
              </a:rPr>
              <a:t>’</a:t>
            </a:r>
            <a:r>
              <a:rPr lang="en-US" altLang="zh-TW"/>
              <a:t>(</a:t>
            </a:r>
            <a:r>
              <a:rPr lang="en-US" altLang="zh-TW" b="1" i="1"/>
              <a:t>x</a:t>
            </a:r>
            <a:r>
              <a:rPr lang="en-US" altLang="zh-TW" b="1" i="1">
                <a:latin typeface="Arial" charset="0"/>
              </a:rPr>
              <a:t>’</a:t>
            </a:r>
            <a:r>
              <a:rPr lang="en-US" altLang="zh-TW"/>
              <a:t>)</a:t>
            </a:r>
            <a:r>
              <a:rPr lang="en-US" altLang="zh-TW" b="1"/>
              <a:t> </a:t>
            </a:r>
            <a:r>
              <a:rPr lang="en-US" altLang="zh-TW"/>
              <a:t>=</a:t>
            </a:r>
            <a:r>
              <a:rPr lang="en-US" altLang="zh-TW" b="1"/>
              <a:t> </a:t>
            </a:r>
            <a:r>
              <a:rPr lang="en-US" altLang="zh-TW" b="1" i="1"/>
              <a:t>I</a:t>
            </a:r>
            <a:r>
              <a:rPr lang="en-US" altLang="zh-TW"/>
              <a:t>(</a:t>
            </a:r>
            <a:r>
              <a:rPr lang="en-US" altLang="zh-TW" b="1" i="1"/>
              <a:t>T</a:t>
            </a:r>
            <a:r>
              <a:rPr lang="en-US" altLang="zh-TW"/>
              <a:t>(</a:t>
            </a:r>
            <a:r>
              <a:rPr lang="en-US" altLang="zh-TW" b="1" i="1"/>
              <a:t>x</a:t>
            </a:r>
            <a:r>
              <a:rPr lang="en-US" altLang="zh-TW"/>
              <a:t>))?</a:t>
            </a:r>
          </a:p>
        </p:txBody>
      </p:sp>
      <p:pic>
        <p:nvPicPr>
          <p:cNvPr id="48131" name="Picture 4" descr="HHHIMG_11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86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 descr="rot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3733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2590800" y="57150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2400" b="1" i="1">
                <a:latin typeface="Times New Roman" charset="0"/>
              </a:rPr>
              <a:t>I</a:t>
            </a:r>
            <a:r>
              <a:rPr kumimoji="0" lang="en-US" altLang="zh-TW" sz="2400">
                <a:latin typeface="Times New Roman" charset="0"/>
              </a:rPr>
              <a:t>(</a:t>
            </a:r>
            <a:r>
              <a:rPr kumimoji="0" lang="en-US" altLang="zh-TW" sz="2400" b="1" i="1">
                <a:latin typeface="Times New Roman" charset="0"/>
              </a:rPr>
              <a:t>x</a:t>
            </a:r>
            <a:r>
              <a:rPr kumimoji="0" lang="en-US" altLang="zh-TW" sz="2400">
                <a:latin typeface="Times New Roman" charset="0"/>
              </a:rPr>
              <a:t>)</a:t>
            </a:r>
          </a:p>
        </p:txBody>
      </p:sp>
      <p:sp>
        <p:nvSpPr>
          <p:cNvPr id="48134" name="Text Box 7"/>
          <p:cNvSpPr txBox="1">
            <a:spLocks noChangeArrowheads="1"/>
          </p:cNvSpPr>
          <p:nvPr/>
        </p:nvSpPr>
        <p:spPr bwMode="auto">
          <a:xfrm>
            <a:off x="6096000" y="5715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2400" b="1" i="1">
                <a:latin typeface="Times New Roman" charset="0"/>
              </a:rPr>
              <a:t>I’</a:t>
            </a:r>
            <a:r>
              <a:rPr kumimoji="0" lang="en-US" altLang="zh-TW" sz="2400">
                <a:latin typeface="Times New Roman" charset="0"/>
              </a:rPr>
              <a:t>(</a:t>
            </a:r>
            <a:r>
              <a:rPr kumimoji="0" lang="en-US" altLang="zh-TW" sz="2400" b="1" i="1">
                <a:latin typeface="Times New Roman" charset="0"/>
              </a:rPr>
              <a:t>x’</a:t>
            </a:r>
            <a:r>
              <a:rPr kumimoji="0" lang="en-US" altLang="zh-TW" sz="2400">
                <a:latin typeface="Times New Roman" charset="0"/>
              </a:rPr>
              <a:t>)</a:t>
            </a:r>
          </a:p>
        </p:txBody>
      </p:sp>
      <p:grpSp>
        <p:nvGrpSpPr>
          <p:cNvPr id="48135" name="Group 8"/>
          <p:cNvGrpSpPr>
            <a:grpSpLocks/>
          </p:cNvGrpSpPr>
          <p:nvPr/>
        </p:nvGrpSpPr>
        <p:grpSpPr bwMode="auto">
          <a:xfrm>
            <a:off x="1752600" y="5257800"/>
            <a:ext cx="381000" cy="381000"/>
            <a:chOff x="1104" y="3312"/>
            <a:chExt cx="240" cy="240"/>
          </a:xfrm>
        </p:grpSpPr>
        <p:sp>
          <p:nvSpPr>
            <p:cNvPr id="48145" name="Line 9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146" name="Line 10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48136" name="Group 11"/>
          <p:cNvGrpSpPr>
            <a:grpSpLocks/>
          </p:cNvGrpSpPr>
          <p:nvPr/>
        </p:nvGrpSpPr>
        <p:grpSpPr bwMode="auto">
          <a:xfrm>
            <a:off x="5257800" y="5257800"/>
            <a:ext cx="381000" cy="381000"/>
            <a:chOff x="1104" y="3312"/>
            <a:chExt cx="240" cy="240"/>
          </a:xfrm>
        </p:grpSpPr>
        <p:sp>
          <p:nvSpPr>
            <p:cNvPr id="48143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144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48137" name="Text Box 14"/>
          <p:cNvSpPr txBox="1">
            <a:spLocks noChangeArrowheads="1"/>
          </p:cNvSpPr>
          <p:nvPr/>
        </p:nvSpPr>
        <p:spPr bwMode="auto">
          <a:xfrm>
            <a:off x="1752600" y="5562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2400" b="1" i="1">
                <a:latin typeface="Times New Roman" charset="0"/>
              </a:rPr>
              <a:t>x</a:t>
            </a:r>
            <a:endParaRPr kumimoji="0" lang="en-US" altLang="zh-TW" sz="2400">
              <a:latin typeface="Times New Roman" charset="0"/>
            </a:endParaRPr>
          </a:p>
        </p:txBody>
      </p:sp>
      <p:sp>
        <p:nvSpPr>
          <p:cNvPr id="48138" name="Text Box 15"/>
          <p:cNvSpPr txBox="1">
            <a:spLocks noChangeArrowheads="1"/>
          </p:cNvSpPr>
          <p:nvPr/>
        </p:nvSpPr>
        <p:spPr bwMode="auto">
          <a:xfrm>
            <a:off x="5257800" y="5562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2400" b="1" i="1">
                <a:latin typeface="Times New Roman" charset="0"/>
              </a:rPr>
              <a:t>x’</a:t>
            </a:r>
            <a:endParaRPr kumimoji="0" lang="en-US" altLang="zh-TW" sz="2400">
              <a:latin typeface="Times New Roman" charset="0"/>
            </a:endParaRPr>
          </a:p>
        </p:txBody>
      </p:sp>
      <p:sp>
        <p:nvSpPr>
          <p:cNvPr id="48139" name="Rectangle 16"/>
          <p:cNvSpPr>
            <a:spLocks noChangeArrowheads="1"/>
          </p:cNvSpPr>
          <p:nvPr/>
        </p:nvSpPr>
        <p:spPr bwMode="auto">
          <a:xfrm>
            <a:off x="2225675" y="5105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48140" name="Rectangle 17"/>
          <p:cNvSpPr>
            <a:spLocks noChangeArrowheads="1"/>
          </p:cNvSpPr>
          <p:nvPr/>
        </p:nvSpPr>
        <p:spPr bwMode="auto">
          <a:xfrm>
            <a:off x="5791200" y="5121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48141" name="Freeform 18"/>
          <p:cNvSpPr>
            <a:spLocks/>
          </p:cNvSpPr>
          <p:nvPr/>
        </p:nvSpPr>
        <p:spPr bwMode="auto">
          <a:xfrm>
            <a:off x="2422525" y="4724400"/>
            <a:ext cx="3352800" cy="381000"/>
          </a:xfrm>
          <a:custGeom>
            <a:avLst/>
            <a:gdLst>
              <a:gd name="T0" fmla="*/ 0 w 2160"/>
              <a:gd name="T1" fmla="*/ 2147483646 h 288"/>
              <a:gd name="T2" fmla="*/ 2147483646 w 2160"/>
              <a:gd name="T3" fmla="*/ 0 h 288"/>
              <a:gd name="T4" fmla="*/ 2147483646 w 2160"/>
              <a:gd name="T5" fmla="*/ 2147483646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142" name="Text Box 19"/>
          <p:cNvSpPr txBox="1">
            <a:spLocks noChangeArrowheads="1"/>
          </p:cNvSpPr>
          <p:nvPr/>
        </p:nvSpPr>
        <p:spPr bwMode="auto">
          <a:xfrm>
            <a:off x="4191000" y="48006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2400" b="1" i="1">
                <a:latin typeface="Times New Roman" charset="0"/>
              </a:rPr>
              <a:t>T</a:t>
            </a:r>
            <a:r>
              <a:rPr kumimoji="0" lang="en-US" altLang="zh-TW" sz="2400">
                <a:latin typeface="Times New Roman" charset="0"/>
              </a:rPr>
              <a:t>(</a:t>
            </a:r>
            <a:r>
              <a:rPr kumimoji="0" lang="en-US" altLang="zh-TW" sz="2400" b="1" i="1">
                <a:latin typeface="Times New Roman" charset="0"/>
              </a:rPr>
              <a:t>x</a:t>
            </a:r>
            <a:r>
              <a:rPr kumimoji="0" lang="en-US" altLang="zh-TW" sz="2400">
                <a:latin typeface="Times New Roman" charset="0"/>
              </a:rPr>
              <a:t>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Forward warping</a:t>
            </a:r>
          </a:p>
        </p:txBody>
      </p:sp>
      <p:sp>
        <p:nvSpPr>
          <p:cNvPr id="501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1152525"/>
          </a:xfrm>
          <a:noFill/>
        </p:spPr>
        <p:txBody>
          <a:bodyPr/>
          <a:lstStyle/>
          <a:p>
            <a:pPr eaLnBrk="1" hangingPunct="1"/>
            <a:r>
              <a:rPr lang="en-US" altLang="zh-TW"/>
              <a:t>Send each pixel </a:t>
            </a:r>
            <a:r>
              <a:rPr lang="en-US" altLang="zh-TW" b="1" i="1"/>
              <a:t>I</a:t>
            </a:r>
            <a:r>
              <a:rPr lang="en-US" altLang="zh-TW"/>
              <a:t>(</a:t>
            </a:r>
            <a:r>
              <a:rPr lang="en-US" altLang="zh-TW" b="1" i="1"/>
              <a:t>x</a:t>
            </a:r>
            <a:r>
              <a:rPr lang="en-US" altLang="zh-TW"/>
              <a:t>) to its corresponding location </a:t>
            </a:r>
            <a:r>
              <a:rPr lang="en-US" altLang="zh-TW" b="1" i="1"/>
              <a:t>x’</a:t>
            </a:r>
            <a:r>
              <a:rPr lang="en-US" altLang="zh-TW" b="1"/>
              <a:t> </a:t>
            </a:r>
            <a:r>
              <a:rPr lang="en-US" altLang="zh-TW"/>
              <a:t>=</a:t>
            </a:r>
            <a:r>
              <a:rPr lang="en-US" altLang="zh-TW" b="1"/>
              <a:t> </a:t>
            </a:r>
            <a:r>
              <a:rPr lang="en-US" altLang="zh-TW" b="1" i="1"/>
              <a:t>T</a:t>
            </a:r>
            <a:r>
              <a:rPr lang="en-US" altLang="zh-TW"/>
              <a:t>(</a:t>
            </a:r>
            <a:r>
              <a:rPr lang="en-US" altLang="zh-TW" b="1" i="1"/>
              <a:t>x</a:t>
            </a:r>
            <a:r>
              <a:rPr lang="en-US" altLang="zh-TW"/>
              <a:t>) in </a:t>
            </a:r>
            <a:r>
              <a:rPr lang="en-US" altLang="zh-TW" b="1" i="1"/>
              <a:t>I’</a:t>
            </a:r>
            <a:r>
              <a:rPr lang="en-US" altLang="zh-TW"/>
              <a:t>(</a:t>
            </a:r>
            <a:r>
              <a:rPr lang="en-US" altLang="zh-TW" b="1" i="1"/>
              <a:t>x’</a:t>
            </a:r>
            <a:r>
              <a:rPr lang="en-US" altLang="zh-TW"/>
              <a:t>)</a:t>
            </a:r>
          </a:p>
        </p:txBody>
      </p:sp>
      <p:pic>
        <p:nvPicPr>
          <p:cNvPr id="50179" name="Picture 6" descr="HHHIMG_11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86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7" descr="rot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3733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8"/>
          <p:cNvSpPr txBox="1">
            <a:spLocks noChangeArrowheads="1"/>
          </p:cNvSpPr>
          <p:nvPr/>
        </p:nvSpPr>
        <p:spPr bwMode="auto">
          <a:xfrm>
            <a:off x="2590800" y="57150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2400" b="1" i="1">
                <a:latin typeface="Times New Roman" charset="0"/>
              </a:rPr>
              <a:t>I</a:t>
            </a:r>
            <a:r>
              <a:rPr kumimoji="0" lang="en-US" altLang="zh-TW" sz="2400">
                <a:latin typeface="Times New Roman" charset="0"/>
              </a:rPr>
              <a:t>(</a:t>
            </a:r>
            <a:r>
              <a:rPr kumimoji="0" lang="en-US" altLang="zh-TW" sz="2400" b="1" i="1">
                <a:latin typeface="Times New Roman" charset="0"/>
              </a:rPr>
              <a:t>x</a:t>
            </a:r>
            <a:r>
              <a:rPr kumimoji="0" lang="en-US" altLang="zh-TW" sz="2400">
                <a:latin typeface="Times New Roman" charset="0"/>
              </a:rPr>
              <a:t>)</a:t>
            </a:r>
          </a:p>
        </p:txBody>
      </p:sp>
      <p:sp>
        <p:nvSpPr>
          <p:cNvPr id="50182" name="Text Box 9"/>
          <p:cNvSpPr txBox="1">
            <a:spLocks noChangeArrowheads="1"/>
          </p:cNvSpPr>
          <p:nvPr/>
        </p:nvSpPr>
        <p:spPr bwMode="auto">
          <a:xfrm>
            <a:off x="6096000" y="5715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2400" b="1" i="1">
                <a:latin typeface="Times New Roman" charset="0"/>
              </a:rPr>
              <a:t>I’</a:t>
            </a:r>
            <a:r>
              <a:rPr kumimoji="0" lang="en-US" altLang="zh-TW" sz="2400">
                <a:latin typeface="Times New Roman" charset="0"/>
              </a:rPr>
              <a:t>(</a:t>
            </a:r>
            <a:r>
              <a:rPr kumimoji="0" lang="en-US" altLang="zh-TW" sz="2400" b="1" i="1">
                <a:latin typeface="Times New Roman" charset="0"/>
              </a:rPr>
              <a:t>x’</a:t>
            </a:r>
            <a:r>
              <a:rPr kumimoji="0" lang="en-US" altLang="zh-TW" sz="2400">
                <a:latin typeface="Times New Roman" charset="0"/>
              </a:rPr>
              <a:t>)</a:t>
            </a:r>
          </a:p>
        </p:txBody>
      </p:sp>
      <p:grpSp>
        <p:nvGrpSpPr>
          <p:cNvPr id="50183" name="Group 10"/>
          <p:cNvGrpSpPr>
            <a:grpSpLocks/>
          </p:cNvGrpSpPr>
          <p:nvPr/>
        </p:nvGrpSpPr>
        <p:grpSpPr bwMode="auto">
          <a:xfrm>
            <a:off x="1752600" y="5257800"/>
            <a:ext cx="381000" cy="381000"/>
            <a:chOff x="1104" y="3312"/>
            <a:chExt cx="240" cy="240"/>
          </a:xfrm>
        </p:grpSpPr>
        <p:sp>
          <p:nvSpPr>
            <p:cNvPr id="50194" name="Line 11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0195" name="Line 12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50184" name="Group 13"/>
          <p:cNvGrpSpPr>
            <a:grpSpLocks/>
          </p:cNvGrpSpPr>
          <p:nvPr/>
        </p:nvGrpSpPr>
        <p:grpSpPr bwMode="auto">
          <a:xfrm>
            <a:off x="5257800" y="5257800"/>
            <a:ext cx="381000" cy="381000"/>
            <a:chOff x="1104" y="3312"/>
            <a:chExt cx="240" cy="240"/>
          </a:xfrm>
        </p:grpSpPr>
        <p:sp>
          <p:nvSpPr>
            <p:cNvPr id="50192" name="Line 14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0193" name="Line 15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50185" name="Text Box 16"/>
          <p:cNvSpPr txBox="1">
            <a:spLocks noChangeArrowheads="1"/>
          </p:cNvSpPr>
          <p:nvPr/>
        </p:nvSpPr>
        <p:spPr bwMode="auto">
          <a:xfrm>
            <a:off x="1752600" y="5562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2400" b="1" i="1">
                <a:latin typeface="Times New Roman" charset="0"/>
              </a:rPr>
              <a:t>x</a:t>
            </a:r>
            <a:endParaRPr kumimoji="0" lang="en-US" altLang="zh-TW" sz="2400">
              <a:latin typeface="Times New Roman" charset="0"/>
            </a:endParaRPr>
          </a:p>
        </p:txBody>
      </p:sp>
      <p:sp>
        <p:nvSpPr>
          <p:cNvPr id="50186" name="Text Box 17"/>
          <p:cNvSpPr txBox="1">
            <a:spLocks noChangeArrowheads="1"/>
          </p:cNvSpPr>
          <p:nvPr/>
        </p:nvSpPr>
        <p:spPr bwMode="auto">
          <a:xfrm>
            <a:off x="5257800" y="5562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2400" b="1" i="1">
                <a:latin typeface="Times New Roman" charset="0"/>
              </a:rPr>
              <a:t>x’</a:t>
            </a:r>
            <a:endParaRPr kumimoji="0" lang="en-US" altLang="zh-TW" sz="2400">
              <a:latin typeface="Times New Roman" charset="0"/>
            </a:endParaRPr>
          </a:p>
        </p:txBody>
      </p:sp>
      <p:sp>
        <p:nvSpPr>
          <p:cNvPr id="375826" name="Rectangle 18"/>
          <p:cNvSpPr>
            <a:spLocks noChangeArrowheads="1"/>
          </p:cNvSpPr>
          <p:nvPr/>
        </p:nvSpPr>
        <p:spPr bwMode="auto">
          <a:xfrm>
            <a:off x="2225675" y="5105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375827" name="Rectangle 19"/>
          <p:cNvSpPr>
            <a:spLocks noChangeArrowheads="1"/>
          </p:cNvSpPr>
          <p:nvPr/>
        </p:nvSpPr>
        <p:spPr bwMode="auto">
          <a:xfrm>
            <a:off x="5791200" y="5121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422525" y="4724400"/>
            <a:ext cx="3352800" cy="533400"/>
            <a:chOff x="1526" y="2976"/>
            <a:chExt cx="2112" cy="336"/>
          </a:xfrm>
        </p:grpSpPr>
        <p:sp>
          <p:nvSpPr>
            <p:cNvPr id="50190" name="Freeform 20"/>
            <p:cNvSpPr>
              <a:spLocks/>
            </p:cNvSpPr>
            <p:nvPr/>
          </p:nvSpPr>
          <p:spPr bwMode="auto">
            <a:xfrm>
              <a:off x="1526" y="2976"/>
              <a:ext cx="2112" cy="240"/>
            </a:xfrm>
            <a:custGeom>
              <a:avLst/>
              <a:gdLst>
                <a:gd name="T0" fmla="*/ 0 w 2160"/>
                <a:gd name="T1" fmla="*/ 16 h 288"/>
                <a:gd name="T2" fmla="*/ 805 w 2160"/>
                <a:gd name="T3" fmla="*/ 0 h 288"/>
                <a:gd name="T4" fmla="*/ 1508 w 2160"/>
                <a:gd name="T5" fmla="*/ 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0191" name="Text Box 21"/>
            <p:cNvSpPr txBox="1">
              <a:spLocks noChangeArrowheads="1"/>
            </p:cNvSpPr>
            <p:nvPr/>
          </p:nvSpPr>
          <p:spPr bwMode="auto">
            <a:xfrm>
              <a:off x="2640" y="3024"/>
              <a:ext cx="5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0" lang="en-US" altLang="zh-TW" sz="2400" b="1" i="1">
                  <a:latin typeface="Times New Roman" charset="0"/>
                </a:rPr>
                <a:t>T</a:t>
              </a:r>
              <a:r>
                <a:rPr kumimoji="0" lang="en-US" altLang="zh-TW" sz="2400">
                  <a:latin typeface="Times New Roman" charset="0"/>
                </a:rPr>
                <a:t>(</a:t>
              </a:r>
              <a:r>
                <a:rPr kumimoji="0" lang="en-US" altLang="zh-TW" sz="2400" b="1" i="1">
                  <a:latin typeface="Times New Roman" charset="0"/>
                </a:rPr>
                <a:t>x</a:t>
              </a:r>
              <a:r>
                <a:rPr kumimoji="0" lang="en-US" altLang="zh-TW" sz="2400">
                  <a:latin typeface="Times New Roman" charset="0"/>
                </a:rPr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26" grpId="0" animBg="1"/>
      <p:bldP spid="3758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Forward warping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36004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fwarp(I, I’, T)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{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  for (y=0; y&lt;I.height; y++)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    for (x=0; x&lt;I.width; x++) {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      (x’,y’)=T(x,y);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      I’(x’,y’)=I(x,y);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    }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}</a:t>
            </a:r>
          </a:p>
        </p:txBody>
      </p:sp>
      <p:sp>
        <p:nvSpPr>
          <p:cNvPr id="52227" name="Rectangle 5"/>
          <p:cNvSpPr>
            <a:spLocks noChangeArrowheads="1"/>
          </p:cNvSpPr>
          <p:nvPr/>
        </p:nvSpPr>
        <p:spPr bwMode="auto">
          <a:xfrm>
            <a:off x="2339975" y="4727575"/>
            <a:ext cx="360363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28" name="Rectangle 6"/>
          <p:cNvSpPr>
            <a:spLocks noChangeArrowheads="1"/>
          </p:cNvSpPr>
          <p:nvPr/>
        </p:nvSpPr>
        <p:spPr bwMode="auto">
          <a:xfrm>
            <a:off x="2700338" y="4727575"/>
            <a:ext cx="360362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29" name="Rectangle 7"/>
          <p:cNvSpPr>
            <a:spLocks noChangeArrowheads="1"/>
          </p:cNvSpPr>
          <p:nvPr/>
        </p:nvSpPr>
        <p:spPr bwMode="auto">
          <a:xfrm>
            <a:off x="2339975" y="5086350"/>
            <a:ext cx="360363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30" name="Rectangle 8"/>
          <p:cNvSpPr>
            <a:spLocks noChangeArrowheads="1"/>
          </p:cNvSpPr>
          <p:nvPr/>
        </p:nvSpPr>
        <p:spPr bwMode="auto">
          <a:xfrm>
            <a:off x="2700338" y="5086350"/>
            <a:ext cx="360362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31" name="Rectangle 9"/>
          <p:cNvSpPr>
            <a:spLocks noChangeArrowheads="1"/>
          </p:cNvSpPr>
          <p:nvPr/>
        </p:nvSpPr>
        <p:spPr bwMode="auto">
          <a:xfrm>
            <a:off x="3059113" y="4727575"/>
            <a:ext cx="360362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32" name="Rectangle 10"/>
          <p:cNvSpPr>
            <a:spLocks noChangeArrowheads="1"/>
          </p:cNvSpPr>
          <p:nvPr/>
        </p:nvSpPr>
        <p:spPr bwMode="auto">
          <a:xfrm>
            <a:off x="3419475" y="4727575"/>
            <a:ext cx="360363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33" name="Rectangle 12"/>
          <p:cNvSpPr>
            <a:spLocks noChangeArrowheads="1"/>
          </p:cNvSpPr>
          <p:nvPr/>
        </p:nvSpPr>
        <p:spPr bwMode="auto">
          <a:xfrm>
            <a:off x="3419475" y="5086350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34" name="Rectangle 17"/>
          <p:cNvSpPr>
            <a:spLocks noChangeArrowheads="1"/>
          </p:cNvSpPr>
          <p:nvPr/>
        </p:nvSpPr>
        <p:spPr bwMode="auto">
          <a:xfrm>
            <a:off x="2339975" y="5446713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35" name="Rectangle 18"/>
          <p:cNvSpPr>
            <a:spLocks noChangeArrowheads="1"/>
          </p:cNvSpPr>
          <p:nvPr/>
        </p:nvSpPr>
        <p:spPr bwMode="auto">
          <a:xfrm>
            <a:off x="2700338" y="5446713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36" name="Rectangle 19"/>
          <p:cNvSpPr>
            <a:spLocks noChangeArrowheads="1"/>
          </p:cNvSpPr>
          <p:nvPr/>
        </p:nvSpPr>
        <p:spPr bwMode="auto">
          <a:xfrm>
            <a:off x="2339975" y="5805488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37" name="Rectangle 20"/>
          <p:cNvSpPr>
            <a:spLocks noChangeArrowheads="1"/>
          </p:cNvSpPr>
          <p:nvPr/>
        </p:nvSpPr>
        <p:spPr bwMode="auto">
          <a:xfrm>
            <a:off x="2700338" y="5805488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38" name="Rectangle 21"/>
          <p:cNvSpPr>
            <a:spLocks noChangeArrowheads="1"/>
          </p:cNvSpPr>
          <p:nvPr/>
        </p:nvSpPr>
        <p:spPr bwMode="auto">
          <a:xfrm>
            <a:off x="3059113" y="5446713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39" name="Rectangle 22"/>
          <p:cNvSpPr>
            <a:spLocks noChangeArrowheads="1"/>
          </p:cNvSpPr>
          <p:nvPr/>
        </p:nvSpPr>
        <p:spPr bwMode="auto">
          <a:xfrm>
            <a:off x="3419475" y="5446713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40" name="Rectangle 23"/>
          <p:cNvSpPr>
            <a:spLocks noChangeArrowheads="1"/>
          </p:cNvSpPr>
          <p:nvPr/>
        </p:nvSpPr>
        <p:spPr bwMode="auto">
          <a:xfrm>
            <a:off x="3059113" y="5805488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41" name="Rectangle 24"/>
          <p:cNvSpPr>
            <a:spLocks noChangeArrowheads="1"/>
          </p:cNvSpPr>
          <p:nvPr/>
        </p:nvSpPr>
        <p:spPr bwMode="auto">
          <a:xfrm>
            <a:off x="3419475" y="5805488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42" name="Rectangle 25"/>
          <p:cNvSpPr>
            <a:spLocks noChangeArrowheads="1"/>
          </p:cNvSpPr>
          <p:nvPr/>
        </p:nvSpPr>
        <p:spPr bwMode="auto">
          <a:xfrm>
            <a:off x="3779838" y="4727575"/>
            <a:ext cx="360362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43" name="Rectangle 26"/>
          <p:cNvSpPr>
            <a:spLocks noChangeArrowheads="1"/>
          </p:cNvSpPr>
          <p:nvPr/>
        </p:nvSpPr>
        <p:spPr bwMode="auto">
          <a:xfrm>
            <a:off x="4140200" y="4727575"/>
            <a:ext cx="360363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44" name="Rectangle 27"/>
          <p:cNvSpPr>
            <a:spLocks noChangeArrowheads="1"/>
          </p:cNvSpPr>
          <p:nvPr/>
        </p:nvSpPr>
        <p:spPr bwMode="auto">
          <a:xfrm>
            <a:off x="3779838" y="5086350"/>
            <a:ext cx="360362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45" name="Rectangle 28"/>
          <p:cNvSpPr>
            <a:spLocks noChangeArrowheads="1"/>
          </p:cNvSpPr>
          <p:nvPr/>
        </p:nvSpPr>
        <p:spPr bwMode="auto">
          <a:xfrm>
            <a:off x="4140200" y="5086350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46" name="Rectangle 29"/>
          <p:cNvSpPr>
            <a:spLocks noChangeArrowheads="1"/>
          </p:cNvSpPr>
          <p:nvPr/>
        </p:nvSpPr>
        <p:spPr bwMode="auto">
          <a:xfrm>
            <a:off x="3779838" y="5446713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47" name="Rectangle 30"/>
          <p:cNvSpPr>
            <a:spLocks noChangeArrowheads="1"/>
          </p:cNvSpPr>
          <p:nvPr/>
        </p:nvSpPr>
        <p:spPr bwMode="auto">
          <a:xfrm>
            <a:off x="4140200" y="5446713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48" name="Rectangle 31"/>
          <p:cNvSpPr>
            <a:spLocks noChangeArrowheads="1"/>
          </p:cNvSpPr>
          <p:nvPr/>
        </p:nvSpPr>
        <p:spPr bwMode="auto">
          <a:xfrm>
            <a:off x="3779838" y="5805488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49" name="Rectangle 32"/>
          <p:cNvSpPr>
            <a:spLocks noChangeArrowheads="1"/>
          </p:cNvSpPr>
          <p:nvPr/>
        </p:nvSpPr>
        <p:spPr bwMode="auto">
          <a:xfrm>
            <a:off x="4140200" y="5805488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50" name="Rectangle 33"/>
          <p:cNvSpPr>
            <a:spLocks noChangeArrowheads="1"/>
          </p:cNvSpPr>
          <p:nvPr/>
        </p:nvSpPr>
        <p:spPr bwMode="auto">
          <a:xfrm>
            <a:off x="6083300" y="4727575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51" name="Rectangle 34"/>
          <p:cNvSpPr>
            <a:spLocks noChangeArrowheads="1"/>
          </p:cNvSpPr>
          <p:nvPr/>
        </p:nvSpPr>
        <p:spPr bwMode="auto">
          <a:xfrm>
            <a:off x="6443663" y="4727575"/>
            <a:ext cx="360362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52" name="Rectangle 35"/>
          <p:cNvSpPr>
            <a:spLocks noChangeArrowheads="1"/>
          </p:cNvSpPr>
          <p:nvPr/>
        </p:nvSpPr>
        <p:spPr bwMode="auto">
          <a:xfrm>
            <a:off x="6083300" y="5086350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53" name="Rectangle 36"/>
          <p:cNvSpPr>
            <a:spLocks noChangeArrowheads="1"/>
          </p:cNvSpPr>
          <p:nvPr/>
        </p:nvSpPr>
        <p:spPr bwMode="auto">
          <a:xfrm>
            <a:off x="6443663" y="5086350"/>
            <a:ext cx="360362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54" name="Rectangle 37"/>
          <p:cNvSpPr>
            <a:spLocks noChangeArrowheads="1"/>
          </p:cNvSpPr>
          <p:nvPr/>
        </p:nvSpPr>
        <p:spPr bwMode="auto">
          <a:xfrm>
            <a:off x="6802438" y="4727575"/>
            <a:ext cx="360362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55" name="Rectangle 38"/>
          <p:cNvSpPr>
            <a:spLocks noChangeArrowheads="1"/>
          </p:cNvSpPr>
          <p:nvPr/>
        </p:nvSpPr>
        <p:spPr bwMode="auto">
          <a:xfrm>
            <a:off x="7162800" y="4727575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56" name="Rectangle 39"/>
          <p:cNvSpPr>
            <a:spLocks noChangeArrowheads="1"/>
          </p:cNvSpPr>
          <p:nvPr/>
        </p:nvSpPr>
        <p:spPr bwMode="auto">
          <a:xfrm>
            <a:off x="6802438" y="5086350"/>
            <a:ext cx="360362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57" name="Rectangle 40"/>
          <p:cNvSpPr>
            <a:spLocks noChangeArrowheads="1"/>
          </p:cNvSpPr>
          <p:nvPr/>
        </p:nvSpPr>
        <p:spPr bwMode="auto">
          <a:xfrm>
            <a:off x="7162800" y="5086350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58" name="Rectangle 41"/>
          <p:cNvSpPr>
            <a:spLocks noChangeArrowheads="1"/>
          </p:cNvSpPr>
          <p:nvPr/>
        </p:nvSpPr>
        <p:spPr bwMode="auto">
          <a:xfrm>
            <a:off x="6083300" y="5446713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59" name="Rectangle 42"/>
          <p:cNvSpPr>
            <a:spLocks noChangeArrowheads="1"/>
          </p:cNvSpPr>
          <p:nvPr/>
        </p:nvSpPr>
        <p:spPr bwMode="auto">
          <a:xfrm>
            <a:off x="6443663" y="5446713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60" name="Rectangle 43"/>
          <p:cNvSpPr>
            <a:spLocks noChangeArrowheads="1"/>
          </p:cNvSpPr>
          <p:nvPr/>
        </p:nvSpPr>
        <p:spPr bwMode="auto">
          <a:xfrm>
            <a:off x="6083300" y="5805488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61" name="Rectangle 44"/>
          <p:cNvSpPr>
            <a:spLocks noChangeArrowheads="1"/>
          </p:cNvSpPr>
          <p:nvPr/>
        </p:nvSpPr>
        <p:spPr bwMode="auto">
          <a:xfrm>
            <a:off x="6443663" y="5805488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62" name="Rectangle 45"/>
          <p:cNvSpPr>
            <a:spLocks noChangeArrowheads="1"/>
          </p:cNvSpPr>
          <p:nvPr/>
        </p:nvSpPr>
        <p:spPr bwMode="auto">
          <a:xfrm>
            <a:off x="6802438" y="5446713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63" name="Rectangle 46"/>
          <p:cNvSpPr>
            <a:spLocks noChangeArrowheads="1"/>
          </p:cNvSpPr>
          <p:nvPr/>
        </p:nvSpPr>
        <p:spPr bwMode="auto">
          <a:xfrm>
            <a:off x="7162800" y="5446713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64" name="Rectangle 47"/>
          <p:cNvSpPr>
            <a:spLocks noChangeArrowheads="1"/>
          </p:cNvSpPr>
          <p:nvPr/>
        </p:nvSpPr>
        <p:spPr bwMode="auto">
          <a:xfrm>
            <a:off x="6802438" y="5805488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65" name="Rectangle 48"/>
          <p:cNvSpPr>
            <a:spLocks noChangeArrowheads="1"/>
          </p:cNvSpPr>
          <p:nvPr/>
        </p:nvSpPr>
        <p:spPr bwMode="auto">
          <a:xfrm>
            <a:off x="7162800" y="5805488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66" name="Rectangle 49"/>
          <p:cNvSpPr>
            <a:spLocks noChangeArrowheads="1"/>
          </p:cNvSpPr>
          <p:nvPr/>
        </p:nvSpPr>
        <p:spPr bwMode="auto">
          <a:xfrm>
            <a:off x="7523163" y="4727575"/>
            <a:ext cx="360362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67" name="Rectangle 50"/>
          <p:cNvSpPr>
            <a:spLocks noChangeArrowheads="1"/>
          </p:cNvSpPr>
          <p:nvPr/>
        </p:nvSpPr>
        <p:spPr bwMode="auto">
          <a:xfrm>
            <a:off x="7883525" y="4727575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68" name="Rectangle 51"/>
          <p:cNvSpPr>
            <a:spLocks noChangeArrowheads="1"/>
          </p:cNvSpPr>
          <p:nvPr/>
        </p:nvSpPr>
        <p:spPr bwMode="auto">
          <a:xfrm>
            <a:off x="7523163" y="5086350"/>
            <a:ext cx="360362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69" name="Rectangle 52"/>
          <p:cNvSpPr>
            <a:spLocks noChangeArrowheads="1"/>
          </p:cNvSpPr>
          <p:nvPr/>
        </p:nvSpPr>
        <p:spPr bwMode="auto">
          <a:xfrm>
            <a:off x="7883525" y="5086350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70" name="Rectangle 53"/>
          <p:cNvSpPr>
            <a:spLocks noChangeArrowheads="1"/>
          </p:cNvSpPr>
          <p:nvPr/>
        </p:nvSpPr>
        <p:spPr bwMode="auto">
          <a:xfrm>
            <a:off x="7523163" y="5446713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71" name="Rectangle 54"/>
          <p:cNvSpPr>
            <a:spLocks noChangeArrowheads="1"/>
          </p:cNvSpPr>
          <p:nvPr/>
        </p:nvSpPr>
        <p:spPr bwMode="auto">
          <a:xfrm>
            <a:off x="7883525" y="5446713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72" name="Rectangle 55"/>
          <p:cNvSpPr>
            <a:spLocks noChangeArrowheads="1"/>
          </p:cNvSpPr>
          <p:nvPr/>
        </p:nvSpPr>
        <p:spPr bwMode="auto">
          <a:xfrm>
            <a:off x="7523163" y="5805488"/>
            <a:ext cx="360362" cy="360362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73" name="Rectangle 56"/>
          <p:cNvSpPr>
            <a:spLocks noChangeArrowheads="1"/>
          </p:cNvSpPr>
          <p:nvPr/>
        </p:nvSpPr>
        <p:spPr bwMode="auto">
          <a:xfrm>
            <a:off x="7883525" y="5805488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74" name="Text Box 57"/>
          <p:cNvSpPr txBox="1">
            <a:spLocks noChangeArrowheads="1"/>
          </p:cNvSpPr>
          <p:nvPr/>
        </p:nvSpPr>
        <p:spPr bwMode="auto">
          <a:xfrm>
            <a:off x="3276600" y="42672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i="1">
                <a:latin typeface="Times New Roman" charset="0"/>
              </a:rPr>
              <a:t>I</a:t>
            </a:r>
          </a:p>
        </p:txBody>
      </p:sp>
      <p:sp>
        <p:nvSpPr>
          <p:cNvPr id="52275" name="Text Box 58"/>
          <p:cNvSpPr txBox="1">
            <a:spLocks noChangeArrowheads="1"/>
          </p:cNvSpPr>
          <p:nvPr/>
        </p:nvSpPr>
        <p:spPr bwMode="auto">
          <a:xfrm>
            <a:off x="6948488" y="42672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i="1">
                <a:latin typeface="Times New Roman" charset="0"/>
              </a:rPr>
              <a:t>I’</a:t>
            </a:r>
          </a:p>
        </p:txBody>
      </p:sp>
      <p:sp>
        <p:nvSpPr>
          <p:cNvPr id="52276" name="Rectangle 11"/>
          <p:cNvSpPr>
            <a:spLocks noChangeArrowheads="1"/>
          </p:cNvSpPr>
          <p:nvPr/>
        </p:nvSpPr>
        <p:spPr bwMode="auto">
          <a:xfrm>
            <a:off x="3059113" y="5086350"/>
            <a:ext cx="360362" cy="360363"/>
          </a:xfrm>
          <a:prstGeom prst="rect">
            <a:avLst/>
          </a:prstGeom>
          <a:solidFill>
            <a:schemeClr val="bg2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2277" name="Text Box 59"/>
          <p:cNvSpPr txBox="1">
            <a:spLocks noChangeArrowheads="1"/>
          </p:cNvSpPr>
          <p:nvPr/>
        </p:nvSpPr>
        <p:spPr bwMode="auto">
          <a:xfrm>
            <a:off x="3092450" y="534828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b="1" i="1">
                <a:latin typeface="Times New Roman" charset="0"/>
              </a:rPr>
              <a:t>x</a:t>
            </a:r>
          </a:p>
        </p:txBody>
      </p:sp>
      <p:sp>
        <p:nvSpPr>
          <p:cNvPr id="52278" name="Text Box 60"/>
          <p:cNvSpPr txBox="1">
            <a:spLocks noChangeArrowheads="1"/>
          </p:cNvSpPr>
          <p:nvPr/>
        </p:nvSpPr>
        <p:spPr bwMode="auto">
          <a:xfrm>
            <a:off x="7508875" y="6067425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b="1" i="1">
                <a:latin typeface="Times New Roman" charset="0"/>
              </a:rPr>
              <a:t>x’</a:t>
            </a:r>
          </a:p>
        </p:txBody>
      </p:sp>
      <p:sp>
        <p:nvSpPr>
          <p:cNvPr id="52279" name="Freeform 62"/>
          <p:cNvSpPr>
            <a:spLocks/>
          </p:cNvSpPr>
          <p:nvPr/>
        </p:nvSpPr>
        <p:spPr bwMode="auto">
          <a:xfrm>
            <a:off x="3419475" y="4976813"/>
            <a:ext cx="4105275" cy="973137"/>
          </a:xfrm>
          <a:custGeom>
            <a:avLst/>
            <a:gdLst>
              <a:gd name="T0" fmla="*/ 0 w 2721"/>
              <a:gd name="T1" fmla="*/ 2147483646 h 613"/>
              <a:gd name="T2" fmla="*/ 2147483646 w 2721"/>
              <a:gd name="T3" fmla="*/ 2147483646 h 613"/>
              <a:gd name="T4" fmla="*/ 2147483646 w 2721"/>
              <a:gd name="T5" fmla="*/ 2147483646 h 613"/>
              <a:gd name="T6" fmla="*/ 0 60000 65536"/>
              <a:gd name="T7" fmla="*/ 0 60000 65536"/>
              <a:gd name="T8" fmla="*/ 0 60000 65536"/>
              <a:gd name="T9" fmla="*/ 0 w 2721"/>
              <a:gd name="T10" fmla="*/ 0 h 613"/>
              <a:gd name="T11" fmla="*/ 2721 w 2721"/>
              <a:gd name="T12" fmla="*/ 613 h 6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1" h="613">
                <a:moveTo>
                  <a:pt x="0" y="204"/>
                </a:moveTo>
                <a:cubicBezTo>
                  <a:pt x="317" y="102"/>
                  <a:pt x="635" y="0"/>
                  <a:pt x="1088" y="68"/>
                </a:cubicBezTo>
                <a:cubicBezTo>
                  <a:pt x="1541" y="136"/>
                  <a:pt x="2472" y="515"/>
                  <a:pt x="2721" y="613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80" name="Text Box 63"/>
          <p:cNvSpPr txBox="1">
            <a:spLocks noChangeArrowheads="1"/>
          </p:cNvSpPr>
          <p:nvPr/>
        </p:nvSpPr>
        <p:spPr bwMode="auto">
          <a:xfrm>
            <a:off x="5124450" y="458152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latin typeface="Times New Roman" charset="0"/>
              </a:rPr>
              <a:t>T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Forward warping</a:t>
            </a:r>
            <a:endParaRPr lang="zh-TW" altLang="en-US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133600"/>
            <a:ext cx="7780337" cy="3598863"/>
          </a:xfrm>
          <a:noFill/>
        </p:spPr>
      </p:pic>
      <p:grpSp>
        <p:nvGrpSpPr>
          <p:cNvPr id="2" name="群組 15"/>
          <p:cNvGrpSpPr>
            <a:grpSpLocks/>
          </p:cNvGrpSpPr>
          <p:nvPr/>
        </p:nvGrpSpPr>
        <p:grpSpPr bwMode="auto">
          <a:xfrm>
            <a:off x="4122738" y="1125538"/>
            <a:ext cx="3317875" cy="2663825"/>
            <a:chOff x="4123212" y="1124744"/>
            <a:chExt cx="3316934" cy="2664296"/>
          </a:xfrm>
        </p:grpSpPr>
        <p:sp>
          <p:nvSpPr>
            <p:cNvPr id="54281" name="文字方塊 5"/>
            <p:cNvSpPr txBox="1">
              <a:spLocks noChangeArrowheads="1"/>
            </p:cNvSpPr>
            <p:nvPr/>
          </p:nvSpPr>
          <p:spPr bwMode="auto">
            <a:xfrm>
              <a:off x="4123212" y="1124744"/>
              <a:ext cx="3316934" cy="830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/>
                <a:t>Some destination may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/>
                <a:t>not be covered</a:t>
              </a:r>
              <a:endParaRPr lang="zh-TW" altLang="en-US" sz="2400"/>
            </a:p>
          </p:txBody>
        </p:sp>
        <p:grpSp>
          <p:nvGrpSpPr>
            <p:cNvPr id="54282" name="群組 14"/>
            <p:cNvGrpSpPr>
              <a:grpSpLocks/>
            </p:cNvGrpSpPr>
            <p:nvPr/>
          </p:nvGrpSpPr>
          <p:grpSpPr bwMode="auto">
            <a:xfrm>
              <a:off x="5781679" y="1955741"/>
              <a:ext cx="518513" cy="1833299"/>
              <a:chOff x="5781679" y="1955741"/>
              <a:chExt cx="518513" cy="1833299"/>
            </a:xfrm>
          </p:grpSpPr>
          <p:sp>
            <p:nvSpPr>
              <p:cNvPr id="54283" name="矩形 6"/>
              <p:cNvSpPr>
                <a:spLocks noChangeArrowheads="1"/>
              </p:cNvSpPr>
              <p:nvPr/>
            </p:nvSpPr>
            <p:spPr bwMode="auto">
              <a:xfrm>
                <a:off x="5940152" y="3429000"/>
                <a:ext cx="360040" cy="36004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cxnSp>
            <p:nvCxnSpPr>
              <p:cNvPr id="54284" name="直線單箭頭接點 9"/>
              <p:cNvCxnSpPr>
                <a:cxnSpLocks noChangeShapeType="1"/>
                <a:stCxn id="54281" idx="2"/>
                <a:endCxn id="54283" idx="0"/>
              </p:cNvCxnSpPr>
              <p:nvPr/>
            </p:nvCxnSpPr>
            <p:spPr bwMode="auto">
              <a:xfrm>
                <a:off x="5781679" y="1955741"/>
                <a:ext cx="338493" cy="1473259"/>
              </a:xfrm>
              <a:prstGeom prst="straightConnector1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" name="群組 13"/>
          <p:cNvGrpSpPr>
            <a:grpSpLocks/>
          </p:cNvGrpSpPr>
          <p:nvPr/>
        </p:nvGrpSpPr>
        <p:grpSpPr bwMode="auto">
          <a:xfrm>
            <a:off x="2051050" y="4518025"/>
            <a:ext cx="4689475" cy="1974850"/>
            <a:chOff x="2051720" y="4518056"/>
            <a:chExt cx="4689321" cy="1974189"/>
          </a:xfrm>
        </p:grpSpPr>
        <p:sp>
          <p:nvSpPr>
            <p:cNvPr id="54277" name="文字方塊 4"/>
            <p:cNvSpPr txBox="1">
              <a:spLocks noChangeArrowheads="1"/>
            </p:cNvSpPr>
            <p:nvPr/>
          </p:nvSpPr>
          <p:spPr bwMode="auto">
            <a:xfrm>
              <a:off x="2051720" y="5660673"/>
              <a:ext cx="4290872" cy="831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/>
                <a:t>Many source pixels could map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/>
                <a:t>to the same destination</a:t>
              </a:r>
              <a:endParaRPr lang="zh-TW" altLang="en-US" sz="2400"/>
            </a:p>
          </p:txBody>
        </p:sp>
        <p:grpSp>
          <p:nvGrpSpPr>
            <p:cNvPr id="54278" name="群組 12"/>
            <p:cNvGrpSpPr>
              <a:grpSpLocks/>
            </p:cNvGrpSpPr>
            <p:nvPr/>
          </p:nvGrpSpPr>
          <p:grpSpPr bwMode="auto">
            <a:xfrm>
              <a:off x="6084168" y="4518056"/>
              <a:ext cx="656873" cy="1215200"/>
              <a:chOff x="6084168" y="4518056"/>
              <a:chExt cx="656873" cy="1215200"/>
            </a:xfrm>
          </p:grpSpPr>
          <p:sp>
            <p:nvSpPr>
              <p:cNvPr id="54279" name="矩形 7"/>
              <p:cNvSpPr>
                <a:spLocks noChangeArrowheads="1"/>
              </p:cNvSpPr>
              <p:nvPr/>
            </p:nvSpPr>
            <p:spPr bwMode="auto">
              <a:xfrm>
                <a:off x="6365700" y="4518056"/>
                <a:ext cx="375341" cy="394186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cxnSp>
            <p:nvCxnSpPr>
              <p:cNvPr id="54280" name="直線單箭頭接點 11"/>
              <p:cNvCxnSpPr>
                <a:cxnSpLocks noChangeShapeType="1"/>
                <a:endCxn id="54279" idx="2"/>
              </p:cNvCxnSpPr>
              <p:nvPr/>
            </p:nvCxnSpPr>
            <p:spPr bwMode="auto">
              <a:xfrm flipV="1">
                <a:off x="6084168" y="4912242"/>
                <a:ext cx="469203" cy="821014"/>
              </a:xfrm>
              <a:prstGeom prst="straightConnector1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Forward warping</a:t>
            </a:r>
          </a:p>
        </p:txBody>
      </p:sp>
      <p:sp>
        <p:nvSpPr>
          <p:cNvPr id="5529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1081087"/>
          </a:xfrm>
          <a:noFill/>
        </p:spPr>
        <p:txBody>
          <a:bodyPr/>
          <a:lstStyle/>
          <a:p>
            <a:pPr eaLnBrk="1" hangingPunct="1"/>
            <a:r>
              <a:rPr lang="en-US" altLang="zh-TW"/>
              <a:t>Send each pixel </a:t>
            </a:r>
            <a:r>
              <a:rPr lang="en-US" altLang="zh-TW" i="1"/>
              <a:t>I</a:t>
            </a:r>
            <a:r>
              <a:rPr lang="en-US" altLang="zh-TW"/>
              <a:t>(</a:t>
            </a:r>
            <a:r>
              <a:rPr lang="en-US" altLang="zh-TW" b="1" i="1"/>
              <a:t>x</a:t>
            </a:r>
            <a:r>
              <a:rPr lang="en-US" altLang="zh-TW"/>
              <a:t>) to its corresponding location </a:t>
            </a:r>
            <a:r>
              <a:rPr lang="en-US" altLang="zh-TW" b="1" i="1"/>
              <a:t>x’</a:t>
            </a:r>
            <a:r>
              <a:rPr lang="en-US" altLang="zh-TW" b="1"/>
              <a:t> </a:t>
            </a:r>
            <a:r>
              <a:rPr lang="en-US" altLang="zh-TW"/>
              <a:t>=</a:t>
            </a:r>
            <a:r>
              <a:rPr lang="en-US" altLang="zh-TW" b="1"/>
              <a:t> </a:t>
            </a:r>
            <a:r>
              <a:rPr lang="en-US" altLang="zh-TW" b="1" i="1"/>
              <a:t>T</a:t>
            </a:r>
            <a:r>
              <a:rPr lang="en-US" altLang="zh-TW"/>
              <a:t>(</a:t>
            </a:r>
            <a:r>
              <a:rPr lang="en-US" altLang="zh-TW" b="1" i="1"/>
              <a:t>x</a:t>
            </a:r>
            <a:r>
              <a:rPr lang="en-US" altLang="zh-TW"/>
              <a:t>) in </a:t>
            </a:r>
            <a:r>
              <a:rPr lang="en-US" altLang="zh-TW" b="1" i="1"/>
              <a:t>I’</a:t>
            </a:r>
            <a:r>
              <a:rPr lang="en-US" altLang="zh-TW"/>
              <a:t>(</a:t>
            </a:r>
            <a:r>
              <a:rPr lang="en-US" altLang="zh-TW" b="1" i="1"/>
              <a:t>x’</a:t>
            </a:r>
            <a:r>
              <a:rPr lang="en-US" altLang="zh-TW"/>
              <a:t>)</a:t>
            </a:r>
          </a:p>
        </p:txBody>
      </p:sp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2590800" y="57150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2400" b="1" i="1">
                <a:latin typeface="Times New Roman" charset="0"/>
              </a:rPr>
              <a:t>f</a:t>
            </a:r>
            <a:r>
              <a:rPr kumimoji="0" lang="en-US" altLang="zh-TW" sz="2400">
                <a:latin typeface="Times New Roman" charset="0"/>
              </a:rPr>
              <a:t>(</a:t>
            </a:r>
            <a:r>
              <a:rPr kumimoji="0" lang="en-US" altLang="zh-TW" sz="2400" b="1" i="1">
                <a:latin typeface="Times New Roman" charset="0"/>
              </a:rPr>
              <a:t>x</a:t>
            </a:r>
            <a:r>
              <a:rPr kumimoji="0" lang="en-US" altLang="zh-TW" sz="2400">
                <a:latin typeface="Times New Roman" charset="0"/>
              </a:rPr>
              <a:t>)</a:t>
            </a:r>
          </a:p>
        </p:txBody>
      </p:sp>
      <p:sp>
        <p:nvSpPr>
          <p:cNvPr id="55300" name="Text Box 6"/>
          <p:cNvSpPr txBox="1">
            <a:spLocks noChangeArrowheads="1"/>
          </p:cNvSpPr>
          <p:nvPr/>
        </p:nvSpPr>
        <p:spPr bwMode="auto">
          <a:xfrm>
            <a:off x="6096000" y="5715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2400" b="1" i="1">
                <a:latin typeface="Times New Roman" charset="0"/>
              </a:rPr>
              <a:t>g</a:t>
            </a:r>
            <a:r>
              <a:rPr kumimoji="0" lang="en-US" altLang="zh-TW" sz="2400">
                <a:latin typeface="Times New Roman" charset="0"/>
              </a:rPr>
              <a:t>(</a:t>
            </a:r>
            <a:r>
              <a:rPr kumimoji="0" lang="en-US" altLang="zh-TW" sz="2400" b="1" i="1">
                <a:latin typeface="Times New Roman" charset="0"/>
              </a:rPr>
              <a:t>x’</a:t>
            </a:r>
            <a:r>
              <a:rPr kumimoji="0" lang="en-US" altLang="zh-TW" sz="2400">
                <a:latin typeface="Times New Roman" charset="0"/>
              </a:rPr>
              <a:t>)</a:t>
            </a:r>
          </a:p>
        </p:txBody>
      </p:sp>
      <p:grpSp>
        <p:nvGrpSpPr>
          <p:cNvPr id="55301" name="Group 7"/>
          <p:cNvGrpSpPr>
            <a:grpSpLocks/>
          </p:cNvGrpSpPr>
          <p:nvPr/>
        </p:nvGrpSpPr>
        <p:grpSpPr bwMode="auto">
          <a:xfrm>
            <a:off x="1752600" y="5257800"/>
            <a:ext cx="381000" cy="381000"/>
            <a:chOff x="1104" y="3312"/>
            <a:chExt cx="240" cy="240"/>
          </a:xfrm>
        </p:grpSpPr>
        <p:sp>
          <p:nvSpPr>
            <p:cNvPr id="55323" name="Line 8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24" name="Line 9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55302" name="Group 10"/>
          <p:cNvGrpSpPr>
            <a:grpSpLocks/>
          </p:cNvGrpSpPr>
          <p:nvPr/>
        </p:nvGrpSpPr>
        <p:grpSpPr bwMode="auto">
          <a:xfrm>
            <a:off x="5257800" y="5257800"/>
            <a:ext cx="381000" cy="381000"/>
            <a:chOff x="1104" y="3312"/>
            <a:chExt cx="240" cy="240"/>
          </a:xfrm>
        </p:grpSpPr>
        <p:sp>
          <p:nvSpPr>
            <p:cNvPr id="55321" name="Line 11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22" name="Line 12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55303" name="Text Box 13"/>
          <p:cNvSpPr txBox="1">
            <a:spLocks noChangeArrowheads="1"/>
          </p:cNvSpPr>
          <p:nvPr/>
        </p:nvSpPr>
        <p:spPr bwMode="auto">
          <a:xfrm>
            <a:off x="1752600" y="5562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2400" b="1" i="1">
                <a:latin typeface="Times New Roman" charset="0"/>
              </a:rPr>
              <a:t>x</a:t>
            </a:r>
            <a:endParaRPr kumimoji="0" lang="en-US" altLang="zh-TW" sz="2400">
              <a:latin typeface="Times New Roman" charset="0"/>
            </a:endParaRPr>
          </a:p>
        </p:txBody>
      </p:sp>
      <p:sp>
        <p:nvSpPr>
          <p:cNvPr id="55304" name="Text Box 14"/>
          <p:cNvSpPr txBox="1">
            <a:spLocks noChangeArrowheads="1"/>
          </p:cNvSpPr>
          <p:nvPr/>
        </p:nvSpPr>
        <p:spPr bwMode="auto">
          <a:xfrm>
            <a:off x="5257800" y="5562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2400" b="1" i="1">
                <a:latin typeface="Times New Roman" charset="0"/>
              </a:rPr>
              <a:t>x’</a:t>
            </a:r>
            <a:endParaRPr kumimoji="0" lang="en-US" altLang="zh-TW" sz="2400">
              <a:latin typeface="Times New Roman" charset="0"/>
            </a:endParaRPr>
          </a:p>
        </p:txBody>
      </p:sp>
      <p:sp>
        <p:nvSpPr>
          <p:cNvPr id="55305" name="Rectangle 15"/>
          <p:cNvSpPr>
            <a:spLocks noChangeArrowheads="1"/>
          </p:cNvSpPr>
          <p:nvPr/>
        </p:nvSpPr>
        <p:spPr bwMode="auto">
          <a:xfrm>
            <a:off x="2225675" y="5105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5306" name="Rectangle 16"/>
          <p:cNvSpPr>
            <a:spLocks noChangeArrowheads="1"/>
          </p:cNvSpPr>
          <p:nvPr/>
        </p:nvSpPr>
        <p:spPr bwMode="auto">
          <a:xfrm>
            <a:off x="5791200" y="5121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5307" name="Freeform 17"/>
          <p:cNvSpPr>
            <a:spLocks/>
          </p:cNvSpPr>
          <p:nvPr/>
        </p:nvSpPr>
        <p:spPr bwMode="auto">
          <a:xfrm>
            <a:off x="2422525" y="4724400"/>
            <a:ext cx="3352800" cy="381000"/>
          </a:xfrm>
          <a:custGeom>
            <a:avLst/>
            <a:gdLst>
              <a:gd name="T0" fmla="*/ 0 w 2160"/>
              <a:gd name="T1" fmla="*/ 2147483646 h 288"/>
              <a:gd name="T2" fmla="*/ 2147483646 w 2160"/>
              <a:gd name="T3" fmla="*/ 0 h 288"/>
              <a:gd name="T4" fmla="*/ 2147483646 w 2160"/>
              <a:gd name="T5" fmla="*/ 2147483646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5308" name="Text Box 18"/>
          <p:cNvSpPr txBox="1">
            <a:spLocks noChangeArrowheads="1"/>
          </p:cNvSpPr>
          <p:nvPr/>
        </p:nvSpPr>
        <p:spPr bwMode="auto">
          <a:xfrm>
            <a:off x="4191000" y="48006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2400" b="1" i="1">
                <a:latin typeface="Times New Roman" charset="0"/>
              </a:rPr>
              <a:t>h</a:t>
            </a:r>
            <a:r>
              <a:rPr kumimoji="0" lang="en-US" altLang="zh-TW" sz="2400">
                <a:latin typeface="Times New Roman" charset="0"/>
              </a:rPr>
              <a:t>(</a:t>
            </a:r>
            <a:r>
              <a:rPr kumimoji="0" lang="en-US" altLang="zh-TW" sz="2400" b="1" i="1">
                <a:latin typeface="Times New Roman" charset="0"/>
              </a:rPr>
              <a:t>x</a:t>
            </a:r>
            <a:r>
              <a:rPr kumimoji="0" lang="en-US" altLang="zh-TW" sz="2400">
                <a:latin typeface="Times New Roman" charset="0"/>
              </a:rPr>
              <a:t>)</a:t>
            </a:r>
          </a:p>
        </p:txBody>
      </p:sp>
      <p:sp>
        <p:nvSpPr>
          <p:cNvPr id="55309" name="Rectangle 19"/>
          <p:cNvSpPr>
            <a:spLocks noChangeArrowheads="1"/>
          </p:cNvSpPr>
          <p:nvPr/>
        </p:nvSpPr>
        <p:spPr bwMode="auto">
          <a:xfrm>
            <a:off x="685800" y="2133600"/>
            <a:ext cx="77724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/>
            <a:r>
              <a:rPr kumimoji="0" lang="en-US" altLang="zh-TW">
                <a:latin typeface="Arial" charset="0"/>
              </a:rPr>
              <a:t>What if pixel lands “between” two pixels?</a:t>
            </a:r>
          </a:p>
          <a:p>
            <a:pPr eaLnBrk="1" hangingPunct="1"/>
            <a:r>
              <a:rPr kumimoji="0" lang="en-US" altLang="zh-TW">
                <a:latin typeface="Arial" charset="0"/>
              </a:rPr>
              <a:t>Will be there holes?</a:t>
            </a:r>
          </a:p>
        </p:txBody>
      </p:sp>
      <p:sp>
        <p:nvSpPr>
          <p:cNvPr id="376852" name="Rectangle 20"/>
          <p:cNvSpPr>
            <a:spLocks noChangeArrowheads="1"/>
          </p:cNvSpPr>
          <p:nvPr/>
        </p:nvSpPr>
        <p:spPr bwMode="auto">
          <a:xfrm>
            <a:off x="685800" y="31242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/>
            <a:r>
              <a:rPr kumimoji="0" lang="en-US" altLang="zh-TW">
                <a:latin typeface="Arial" charset="0"/>
              </a:rPr>
              <a:t>Answer: add “contribution” to several pixels, normalize later (</a:t>
            </a:r>
            <a:r>
              <a:rPr kumimoji="0" lang="en-US" altLang="zh-TW" i="1">
                <a:latin typeface="Arial" charset="0"/>
              </a:rPr>
              <a:t>splatting</a:t>
            </a:r>
            <a:r>
              <a:rPr kumimoji="0" lang="en-US" altLang="zh-TW">
                <a:latin typeface="Arial" charset="0"/>
              </a:rPr>
              <a:t>)</a:t>
            </a:r>
          </a:p>
        </p:txBody>
      </p:sp>
      <p:grpSp>
        <p:nvGrpSpPr>
          <p:cNvPr id="55311" name="Group 21"/>
          <p:cNvGrpSpPr>
            <a:grpSpLocks/>
          </p:cNvGrpSpPr>
          <p:nvPr/>
        </p:nvGrpSpPr>
        <p:grpSpPr bwMode="auto">
          <a:xfrm>
            <a:off x="1981200" y="4876800"/>
            <a:ext cx="609600" cy="609600"/>
            <a:chOff x="1248" y="3072"/>
            <a:chExt cx="384" cy="384"/>
          </a:xfrm>
        </p:grpSpPr>
        <p:sp>
          <p:nvSpPr>
            <p:cNvPr id="55317" name="Line 22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18" name="Line 23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19" name="Line 24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20" name="Line 25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55312" name="Group 26"/>
          <p:cNvGrpSpPr>
            <a:grpSpLocks/>
          </p:cNvGrpSpPr>
          <p:nvPr/>
        </p:nvGrpSpPr>
        <p:grpSpPr bwMode="auto">
          <a:xfrm>
            <a:off x="5486400" y="4800600"/>
            <a:ext cx="609600" cy="609600"/>
            <a:chOff x="1248" y="3072"/>
            <a:chExt cx="384" cy="384"/>
          </a:xfrm>
        </p:grpSpPr>
        <p:sp>
          <p:nvSpPr>
            <p:cNvPr id="55313" name="Line 27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14" name="Line 28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15" name="Line 29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16" name="Line 30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852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Forward warping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36004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fwarp(I, I’, T)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{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  for (y=0; y&lt;I.height; y++)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    for (x=0; x&lt;I.width; x++) {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      (x’,y’)=T(x,y);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      </a:t>
            </a:r>
            <a:r>
              <a:rPr lang="en-US" altLang="zh-TW" sz="2400" b="1">
                <a:solidFill>
                  <a:srgbClr val="FF0000"/>
                </a:solidFill>
                <a:latin typeface="Courier New" charset="0"/>
              </a:rPr>
              <a:t>Splatting(I’,x’,y’,I(x,y),kernel);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    }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}</a:t>
            </a:r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2339975" y="4727575"/>
            <a:ext cx="360363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2700338" y="4727575"/>
            <a:ext cx="360362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49" name="Rectangle 6"/>
          <p:cNvSpPr>
            <a:spLocks noChangeArrowheads="1"/>
          </p:cNvSpPr>
          <p:nvPr/>
        </p:nvSpPr>
        <p:spPr bwMode="auto">
          <a:xfrm>
            <a:off x="2339975" y="5086350"/>
            <a:ext cx="360363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50" name="Rectangle 7"/>
          <p:cNvSpPr>
            <a:spLocks noChangeArrowheads="1"/>
          </p:cNvSpPr>
          <p:nvPr/>
        </p:nvSpPr>
        <p:spPr bwMode="auto">
          <a:xfrm>
            <a:off x="2700338" y="5086350"/>
            <a:ext cx="360362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51" name="Rectangle 8"/>
          <p:cNvSpPr>
            <a:spLocks noChangeArrowheads="1"/>
          </p:cNvSpPr>
          <p:nvPr/>
        </p:nvSpPr>
        <p:spPr bwMode="auto">
          <a:xfrm>
            <a:off x="3059113" y="4727575"/>
            <a:ext cx="360362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52" name="Rectangle 9"/>
          <p:cNvSpPr>
            <a:spLocks noChangeArrowheads="1"/>
          </p:cNvSpPr>
          <p:nvPr/>
        </p:nvSpPr>
        <p:spPr bwMode="auto">
          <a:xfrm>
            <a:off x="3419475" y="4727575"/>
            <a:ext cx="360363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53" name="Rectangle 10"/>
          <p:cNvSpPr>
            <a:spLocks noChangeArrowheads="1"/>
          </p:cNvSpPr>
          <p:nvPr/>
        </p:nvSpPr>
        <p:spPr bwMode="auto">
          <a:xfrm>
            <a:off x="3419475" y="5086350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54" name="Rectangle 11"/>
          <p:cNvSpPr>
            <a:spLocks noChangeArrowheads="1"/>
          </p:cNvSpPr>
          <p:nvPr/>
        </p:nvSpPr>
        <p:spPr bwMode="auto">
          <a:xfrm>
            <a:off x="2339975" y="5446713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55" name="Rectangle 12"/>
          <p:cNvSpPr>
            <a:spLocks noChangeArrowheads="1"/>
          </p:cNvSpPr>
          <p:nvPr/>
        </p:nvSpPr>
        <p:spPr bwMode="auto">
          <a:xfrm>
            <a:off x="2700338" y="5446713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56" name="Rectangle 13"/>
          <p:cNvSpPr>
            <a:spLocks noChangeArrowheads="1"/>
          </p:cNvSpPr>
          <p:nvPr/>
        </p:nvSpPr>
        <p:spPr bwMode="auto">
          <a:xfrm>
            <a:off x="2339975" y="5805488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57" name="Rectangle 14"/>
          <p:cNvSpPr>
            <a:spLocks noChangeArrowheads="1"/>
          </p:cNvSpPr>
          <p:nvPr/>
        </p:nvSpPr>
        <p:spPr bwMode="auto">
          <a:xfrm>
            <a:off x="2700338" y="5805488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58" name="Rectangle 15"/>
          <p:cNvSpPr>
            <a:spLocks noChangeArrowheads="1"/>
          </p:cNvSpPr>
          <p:nvPr/>
        </p:nvSpPr>
        <p:spPr bwMode="auto">
          <a:xfrm>
            <a:off x="3059113" y="5446713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59" name="Rectangle 16"/>
          <p:cNvSpPr>
            <a:spLocks noChangeArrowheads="1"/>
          </p:cNvSpPr>
          <p:nvPr/>
        </p:nvSpPr>
        <p:spPr bwMode="auto">
          <a:xfrm>
            <a:off x="3419475" y="5446713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60" name="Rectangle 17"/>
          <p:cNvSpPr>
            <a:spLocks noChangeArrowheads="1"/>
          </p:cNvSpPr>
          <p:nvPr/>
        </p:nvSpPr>
        <p:spPr bwMode="auto">
          <a:xfrm>
            <a:off x="3059113" y="5805488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61" name="Rectangle 18"/>
          <p:cNvSpPr>
            <a:spLocks noChangeArrowheads="1"/>
          </p:cNvSpPr>
          <p:nvPr/>
        </p:nvSpPr>
        <p:spPr bwMode="auto">
          <a:xfrm>
            <a:off x="3419475" y="5805488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62" name="Rectangle 19"/>
          <p:cNvSpPr>
            <a:spLocks noChangeArrowheads="1"/>
          </p:cNvSpPr>
          <p:nvPr/>
        </p:nvSpPr>
        <p:spPr bwMode="auto">
          <a:xfrm>
            <a:off x="3779838" y="4727575"/>
            <a:ext cx="360362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63" name="Rectangle 20"/>
          <p:cNvSpPr>
            <a:spLocks noChangeArrowheads="1"/>
          </p:cNvSpPr>
          <p:nvPr/>
        </p:nvSpPr>
        <p:spPr bwMode="auto">
          <a:xfrm>
            <a:off x="4140200" y="4727575"/>
            <a:ext cx="360363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64" name="Rectangle 21"/>
          <p:cNvSpPr>
            <a:spLocks noChangeArrowheads="1"/>
          </p:cNvSpPr>
          <p:nvPr/>
        </p:nvSpPr>
        <p:spPr bwMode="auto">
          <a:xfrm>
            <a:off x="3779838" y="5086350"/>
            <a:ext cx="360362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65" name="Rectangle 22"/>
          <p:cNvSpPr>
            <a:spLocks noChangeArrowheads="1"/>
          </p:cNvSpPr>
          <p:nvPr/>
        </p:nvSpPr>
        <p:spPr bwMode="auto">
          <a:xfrm>
            <a:off x="4140200" y="5086350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66" name="Rectangle 23"/>
          <p:cNvSpPr>
            <a:spLocks noChangeArrowheads="1"/>
          </p:cNvSpPr>
          <p:nvPr/>
        </p:nvSpPr>
        <p:spPr bwMode="auto">
          <a:xfrm>
            <a:off x="3779838" y="5446713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67" name="Rectangle 24"/>
          <p:cNvSpPr>
            <a:spLocks noChangeArrowheads="1"/>
          </p:cNvSpPr>
          <p:nvPr/>
        </p:nvSpPr>
        <p:spPr bwMode="auto">
          <a:xfrm>
            <a:off x="4140200" y="5446713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68" name="Rectangle 25"/>
          <p:cNvSpPr>
            <a:spLocks noChangeArrowheads="1"/>
          </p:cNvSpPr>
          <p:nvPr/>
        </p:nvSpPr>
        <p:spPr bwMode="auto">
          <a:xfrm>
            <a:off x="3779838" y="5805488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69" name="Rectangle 26"/>
          <p:cNvSpPr>
            <a:spLocks noChangeArrowheads="1"/>
          </p:cNvSpPr>
          <p:nvPr/>
        </p:nvSpPr>
        <p:spPr bwMode="auto">
          <a:xfrm>
            <a:off x="4140200" y="5805488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70" name="Rectangle 27"/>
          <p:cNvSpPr>
            <a:spLocks noChangeArrowheads="1"/>
          </p:cNvSpPr>
          <p:nvPr/>
        </p:nvSpPr>
        <p:spPr bwMode="auto">
          <a:xfrm>
            <a:off x="6083300" y="4727575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71" name="Rectangle 28"/>
          <p:cNvSpPr>
            <a:spLocks noChangeArrowheads="1"/>
          </p:cNvSpPr>
          <p:nvPr/>
        </p:nvSpPr>
        <p:spPr bwMode="auto">
          <a:xfrm>
            <a:off x="6443663" y="4727575"/>
            <a:ext cx="360362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72" name="Rectangle 29"/>
          <p:cNvSpPr>
            <a:spLocks noChangeArrowheads="1"/>
          </p:cNvSpPr>
          <p:nvPr/>
        </p:nvSpPr>
        <p:spPr bwMode="auto">
          <a:xfrm>
            <a:off x="6083300" y="5086350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73" name="Rectangle 30"/>
          <p:cNvSpPr>
            <a:spLocks noChangeArrowheads="1"/>
          </p:cNvSpPr>
          <p:nvPr/>
        </p:nvSpPr>
        <p:spPr bwMode="auto">
          <a:xfrm>
            <a:off x="6443663" y="5086350"/>
            <a:ext cx="360362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74" name="Rectangle 31"/>
          <p:cNvSpPr>
            <a:spLocks noChangeArrowheads="1"/>
          </p:cNvSpPr>
          <p:nvPr/>
        </p:nvSpPr>
        <p:spPr bwMode="auto">
          <a:xfrm>
            <a:off x="6802438" y="4727575"/>
            <a:ext cx="360362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75" name="Rectangle 32"/>
          <p:cNvSpPr>
            <a:spLocks noChangeArrowheads="1"/>
          </p:cNvSpPr>
          <p:nvPr/>
        </p:nvSpPr>
        <p:spPr bwMode="auto">
          <a:xfrm>
            <a:off x="7162800" y="4727575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76" name="Rectangle 33"/>
          <p:cNvSpPr>
            <a:spLocks noChangeArrowheads="1"/>
          </p:cNvSpPr>
          <p:nvPr/>
        </p:nvSpPr>
        <p:spPr bwMode="auto">
          <a:xfrm>
            <a:off x="6802438" y="5086350"/>
            <a:ext cx="360362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77" name="Rectangle 34"/>
          <p:cNvSpPr>
            <a:spLocks noChangeArrowheads="1"/>
          </p:cNvSpPr>
          <p:nvPr/>
        </p:nvSpPr>
        <p:spPr bwMode="auto">
          <a:xfrm>
            <a:off x="7162800" y="5086350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78" name="Rectangle 35"/>
          <p:cNvSpPr>
            <a:spLocks noChangeArrowheads="1"/>
          </p:cNvSpPr>
          <p:nvPr/>
        </p:nvSpPr>
        <p:spPr bwMode="auto">
          <a:xfrm>
            <a:off x="6083300" y="5446713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79" name="Rectangle 36"/>
          <p:cNvSpPr>
            <a:spLocks noChangeArrowheads="1"/>
          </p:cNvSpPr>
          <p:nvPr/>
        </p:nvSpPr>
        <p:spPr bwMode="auto">
          <a:xfrm>
            <a:off x="6443663" y="5446713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80" name="Rectangle 37"/>
          <p:cNvSpPr>
            <a:spLocks noChangeArrowheads="1"/>
          </p:cNvSpPr>
          <p:nvPr/>
        </p:nvSpPr>
        <p:spPr bwMode="auto">
          <a:xfrm>
            <a:off x="6083300" y="5805488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81" name="Rectangle 38"/>
          <p:cNvSpPr>
            <a:spLocks noChangeArrowheads="1"/>
          </p:cNvSpPr>
          <p:nvPr/>
        </p:nvSpPr>
        <p:spPr bwMode="auto">
          <a:xfrm>
            <a:off x="6443663" y="5805488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82" name="Rectangle 39"/>
          <p:cNvSpPr>
            <a:spLocks noChangeArrowheads="1"/>
          </p:cNvSpPr>
          <p:nvPr/>
        </p:nvSpPr>
        <p:spPr bwMode="auto">
          <a:xfrm>
            <a:off x="6802438" y="5446713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83" name="Rectangle 40"/>
          <p:cNvSpPr>
            <a:spLocks noChangeArrowheads="1"/>
          </p:cNvSpPr>
          <p:nvPr/>
        </p:nvSpPr>
        <p:spPr bwMode="auto">
          <a:xfrm>
            <a:off x="7162800" y="5446713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84" name="Rectangle 41"/>
          <p:cNvSpPr>
            <a:spLocks noChangeArrowheads="1"/>
          </p:cNvSpPr>
          <p:nvPr/>
        </p:nvSpPr>
        <p:spPr bwMode="auto">
          <a:xfrm>
            <a:off x="6802438" y="5805488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85" name="Rectangle 42"/>
          <p:cNvSpPr>
            <a:spLocks noChangeArrowheads="1"/>
          </p:cNvSpPr>
          <p:nvPr/>
        </p:nvSpPr>
        <p:spPr bwMode="auto">
          <a:xfrm>
            <a:off x="7162800" y="5805488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86" name="Rectangle 43"/>
          <p:cNvSpPr>
            <a:spLocks noChangeArrowheads="1"/>
          </p:cNvSpPr>
          <p:nvPr/>
        </p:nvSpPr>
        <p:spPr bwMode="auto">
          <a:xfrm>
            <a:off x="7523163" y="4727575"/>
            <a:ext cx="360362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87" name="Rectangle 44"/>
          <p:cNvSpPr>
            <a:spLocks noChangeArrowheads="1"/>
          </p:cNvSpPr>
          <p:nvPr/>
        </p:nvSpPr>
        <p:spPr bwMode="auto">
          <a:xfrm>
            <a:off x="7883525" y="4727575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88" name="Rectangle 45"/>
          <p:cNvSpPr>
            <a:spLocks noChangeArrowheads="1"/>
          </p:cNvSpPr>
          <p:nvPr/>
        </p:nvSpPr>
        <p:spPr bwMode="auto">
          <a:xfrm>
            <a:off x="7523163" y="5086350"/>
            <a:ext cx="360362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89" name="Rectangle 46"/>
          <p:cNvSpPr>
            <a:spLocks noChangeArrowheads="1"/>
          </p:cNvSpPr>
          <p:nvPr/>
        </p:nvSpPr>
        <p:spPr bwMode="auto">
          <a:xfrm>
            <a:off x="7883525" y="5086350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90" name="Rectangle 47"/>
          <p:cNvSpPr>
            <a:spLocks noChangeArrowheads="1"/>
          </p:cNvSpPr>
          <p:nvPr/>
        </p:nvSpPr>
        <p:spPr bwMode="auto">
          <a:xfrm>
            <a:off x="7523163" y="5446713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91" name="Rectangle 48"/>
          <p:cNvSpPr>
            <a:spLocks noChangeArrowheads="1"/>
          </p:cNvSpPr>
          <p:nvPr/>
        </p:nvSpPr>
        <p:spPr bwMode="auto">
          <a:xfrm>
            <a:off x="7883525" y="5446713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92" name="Rectangle 49"/>
          <p:cNvSpPr>
            <a:spLocks noChangeArrowheads="1"/>
          </p:cNvSpPr>
          <p:nvPr/>
        </p:nvSpPr>
        <p:spPr bwMode="auto">
          <a:xfrm>
            <a:off x="7523163" y="5805488"/>
            <a:ext cx="360362" cy="360362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93" name="Rectangle 50"/>
          <p:cNvSpPr>
            <a:spLocks noChangeArrowheads="1"/>
          </p:cNvSpPr>
          <p:nvPr/>
        </p:nvSpPr>
        <p:spPr bwMode="auto">
          <a:xfrm>
            <a:off x="7883525" y="5805488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94" name="Text Box 51"/>
          <p:cNvSpPr txBox="1">
            <a:spLocks noChangeArrowheads="1"/>
          </p:cNvSpPr>
          <p:nvPr/>
        </p:nvSpPr>
        <p:spPr bwMode="auto">
          <a:xfrm>
            <a:off x="3276600" y="42672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i="1">
                <a:latin typeface="Times New Roman" charset="0"/>
              </a:rPr>
              <a:t>I</a:t>
            </a:r>
          </a:p>
        </p:txBody>
      </p:sp>
      <p:sp>
        <p:nvSpPr>
          <p:cNvPr id="57395" name="Text Box 52"/>
          <p:cNvSpPr txBox="1">
            <a:spLocks noChangeArrowheads="1"/>
          </p:cNvSpPr>
          <p:nvPr/>
        </p:nvSpPr>
        <p:spPr bwMode="auto">
          <a:xfrm>
            <a:off x="6948488" y="42672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i="1">
                <a:latin typeface="Times New Roman" charset="0"/>
              </a:rPr>
              <a:t>I’</a:t>
            </a:r>
          </a:p>
        </p:txBody>
      </p:sp>
      <p:sp>
        <p:nvSpPr>
          <p:cNvPr id="57396" name="Rectangle 53"/>
          <p:cNvSpPr>
            <a:spLocks noChangeArrowheads="1"/>
          </p:cNvSpPr>
          <p:nvPr/>
        </p:nvSpPr>
        <p:spPr bwMode="auto">
          <a:xfrm>
            <a:off x="3059113" y="5086350"/>
            <a:ext cx="360362" cy="360363"/>
          </a:xfrm>
          <a:prstGeom prst="rect">
            <a:avLst/>
          </a:prstGeom>
          <a:solidFill>
            <a:schemeClr val="bg2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57397" name="Text Box 54"/>
          <p:cNvSpPr txBox="1">
            <a:spLocks noChangeArrowheads="1"/>
          </p:cNvSpPr>
          <p:nvPr/>
        </p:nvSpPr>
        <p:spPr bwMode="auto">
          <a:xfrm>
            <a:off x="3092450" y="534828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b="1" i="1">
                <a:latin typeface="Times New Roman" charset="0"/>
              </a:rPr>
              <a:t>x</a:t>
            </a:r>
          </a:p>
        </p:txBody>
      </p:sp>
      <p:sp>
        <p:nvSpPr>
          <p:cNvPr id="57398" name="Text Box 55"/>
          <p:cNvSpPr txBox="1">
            <a:spLocks noChangeArrowheads="1"/>
          </p:cNvSpPr>
          <p:nvPr/>
        </p:nvSpPr>
        <p:spPr bwMode="auto">
          <a:xfrm>
            <a:off x="7508875" y="6067425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b="1" i="1">
                <a:latin typeface="Times New Roman" charset="0"/>
              </a:rPr>
              <a:t>x’</a:t>
            </a:r>
          </a:p>
        </p:txBody>
      </p:sp>
      <p:sp>
        <p:nvSpPr>
          <p:cNvPr id="57399" name="Freeform 56"/>
          <p:cNvSpPr>
            <a:spLocks/>
          </p:cNvSpPr>
          <p:nvPr/>
        </p:nvSpPr>
        <p:spPr bwMode="auto">
          <a:xfrm>
            <a:off x="3419475" y="4976813"/>
            <a:ext cx="4105275" cy="973137"/>
          </a:xfrm>
          <a:custGeom>
            <a:avLst/>
            <a:gdLst>
              <a:gd name="T0" fmla="*/ 0 w 2721"/>
              <a:gd name="T1" fmla="*/ 2147483646 h 613"/>
              <a:gd name="T2" fmla="*/ 2147483646 w 2721"/>
              <a:gd name="T3" fmla="*/ 2147483646 h 613"/>
              <a:gd name="T4" fmla="*/ 2147483646 w 2721"/>
              <a:gd name="T5" fmla="*/ 2147483646 h 613"/>
              <a:gd name="T6" fmla="*/ 0 60000 65536"/>
              <a:gd name="T7" fmla="*/ 0 60000 65536"/>
              <a:gd name="T8" fmla="*/ 0 60000 65536"/>
              <a:gd name="T9" fmla="*/ 0 w 2721"/>
              <a:gd name="T10" fmla="*/ 0 h 613"/>
              <a:gd name="T11" fmla="*/ 2721 w 2721"/>
              <a:gd name="T12" fmla="*/ 613 h 6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1" h="613">
                <a:moveTo>
                  <a:pt x="0" y="204"/>
                </a:moveTo>
                <a:cubicBezTo>
                  <a:pt x="317" y="102"/>
                  <a:pt x="635" y="0"/>
                  <a:pt x="1088" y="68"/>
                </a:cubicBezTo>
                <a:cubicBezTo>
                  <a:pt x="1541" y="136"/>
                  <a:pt x="2472" y="515"/>
                  <a:pt x="2721" y="613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7400" name="Text Box 57"/>
          <p:cNvSpPr txBox="1">
            <a:spLocks noChangeArrowheads="1"/>
          </p:cNvSpPr>
          <p:nvPr/>
        </p:nvSpPr>
        <p:spPr bwMode="auto">
          <a:xfrm>
            <a:off x="5124450" y="458152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latin typeface="Times New Roman" charset="0"/>
              </a:rPr>
              <a:t>T</a:t>
            </a:r>
          </a:p>
        </p:txBody>
      </p:sp>
      <p:sp>
        <p:nvSpPr>
          <p:cNvPr id="57401" name="Oval 58"/>
          <p:cNvSpPr>
            <a:spLocks noChangeArrowheads="1"/>
          </p:cNvSpPr>
          <p:nvPr/>
        </p:nvSpPr>
        <p:spPr bwMode="auto">
          <a:xfrm>
            <a:off x="7235825" y="5516563"/>
            <a:ext cx="1008063" cy="10080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Inverse warping</a:t>
            </a:r>
          </a:p>
        </p:txBody>
      </p:sp>
      <p:sp>
        <p:nvSpPr>
          <p:cNvPr id="5939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1081087"/>
          </a:xfrm>
          <a:noFill/>
        </p:spPr>
        <p:txBody>
          <a:bodyPr/>
          <a:lstStyle/>
          <a:p>
            <a:pPr eaLnBrk="1" hangingPunct="1"/>
            <a:r>
              <a:rPr lang="en-US" altLang="zh-TW"/>
              <a:t>Get each pixel </a:t>
            </a:r>
            <a:r>
              <a:rPr lang="en-US" altLang="zh-TW" b="1" i="1"/>
              <a:t>I’</a:t>
            </a:r>
            <a:r>
              <a:rPr lang="en-US" altLang="zh-TW"/>
              <a:t>(</a:t>
            </a:r>
            <a:r>
              <a:rPr lang="en-US" altLang="zh-TW" b="1" i="1"/>
              <a:t>x’</a:t>
            </a:r>
            <a:r>
              <a:rPr lang="en-US" altLang="zh-TW"/>
              <a:t>) from its corresponding location </a:t>
            </a:r>
            <a:r>
              <a:rPr lang="en-US" altLang="zh-TW" b="1" i="1"/>
              <a:t>x</a:t>
            </a:r>
            <a:r>
              <a:rPr lang="en-US" altLang="zh-TW" b="1"/>
              <a:t> </a:t>
            </a:r>
            <a:r>
              <a:rPr lang="en-US" altLang="zh-TW"/>
              <a:t>=</a:t>
            </a:r>
            <a:r>
              <a:rPr lang="en-US" altLang="zh-TW" b="1"/>
              <a:t> </a:t>
            </a:r>
            <a:r>
              <a:rPr lang="en-US" altLang="zh-TW" b="1" i="1"/>
              <a:t>T</a:t>
            </a:r>
            <a:r>
              <a:rPr lang="en-US" altLang="zh-TW" b="1" i="1" baseline="30000"/>
              <a:t>-1</a:t>
            </a:r>
            <a:r>
              <a:rPr lang="en-US" altLang="zh-TW"/>
              <a:t>(</a:t>
            </a:r>
            <a:r>
              <a:rPr lang="en-US" altLang="zh-TW" b="1" i="1"/>
              <a:t>x’</a:t>
            </a:r>
            <a:r>
              <a:rPr lang="en-US" altLang="zh-TW"/>
              <a:t>) in </a:t>
            </a:r>
            <a:r>
              <a:rPr lang="en-US" altLang="zh-TW" b="1" i="1"/>
              <a:t>I</a:t>
            </a:r>
            <a:r>
              <a:rPr lang="en-US" altLang="zh-TW"/>
              <a:t>(</a:t>
            </a:r>
            <a:r>
              <a:rPr lang="en-US" altLang="zh-TW" b="1" i="1"/>
              <a:t>x</a:t>
            </a:r>
            <a:r>
              <a:rPr lang="en-US" altLang="zh-TW"/>
              <a:t>)</a:t>
            </a:r>
          </a:p>
        </p:txBody>
      </p:sp>
      <p:pic>
        <p:nvPicPr>
          <p:cNvPr id="59395" name="Picture 5" descr="HHHIMG_11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86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6" descr="rot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3733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2590800" y="57150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2400" b="1" i="1">
                <a:latin typeface="Times New Roman" charset="0"/>
              </a:rPr>
              <a:t>I</a:t>
            </a:r>
            <a:r>
              <a:rPr kumimoji="0" lang="en-US" altLang="zh-TW" sz="2400">
                <a:latin typeface="Times New Roman" charset="0"/>
              </a:rPr>
              <a:t>(</a:t>
            </a:r>
            <a:r>
              <a:rPr kumimoji="0" lang="en-US" altLang="zh-TW" sz="2400" b="1" i="1">
                <a:latin typeface="Times New Roman" charset="0"/>
              </a:rPr>
              <a:t>x</a:t>
            </a:r>
            <a:r>
              <a:rPr kumimoji="0" lang="en-US" altLang="zh-TW" sz="2400">
                <a:latin typeface="Times New Roman" charset="0"/>
              </a:rPr>
              <a:t>)</a:t>
            </a:r>
          </a:p>
        </p:txBody>
      </p:sp>
      <p:sp>
        <p:nvSpPr>
          <p:cNvPr id="59398" name="Text Box 8"/>
          <p:cNvSpPr txBox="1">
            <a:spLocks noChangeArrowheads="1"/>
          </p:cNvSpPr>
          <p:nvPr/>
        </p:nvSpPr>
        <p:spPr bwMode="auto">
          <a:xfrm>
            <a:off x="6096000" y="5715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2400" b="1" i="1">
                <a:latin typeface="Times New Roman" charset="0"/>
              </a:rPr>
              <a:t>I’</a:t>
            </a:r>
            <a:r>
              <a:rPr kumimoji="0" lang="en-US" altLang="zh-TW" sz="2400">
                <a:latin typeface="Times New Roman" charset="0"/>
              </a:rPr>
              <a:t>(</a:t>
            </a:r>
            <a:r>
              <a:rPr kumimoji="0" lang="en-US" altLang="zh-TW" sz="2400" b="1" i="1">
                <a:latin typeface="Times New Roman" charset="0"/>
              </a:rPr>
              <a:t>x’</a:t>
            </a:r>
            <a:r>
              <a:rPr kumimoji="0" lang="en-US" altLang="zh-TW" sz="2400">
                <a:latin typeface="Times New Roman" charset="0"/>
              </a:rPr>
              <a:t>)</a:t>
            </a:r>
          </a:p>
        </p:txBody>
      </p:sp>
      <p:grpSp>
        <p:nvGrpSpPr>
          <p:cNvPr id="59399" name="Group 9"/>
          <p:cNvGrpSpPr>
            <a:grpSpLocks/>
          </p:cNvGrpSpPr>
          <p:nvPr/>
        </p:nvGrpSpPr>
        <p:grpSpPr bwMode="auto">
          <a:xfrm>
            <a:off x="1752600" y="5257800"/>
            <a:ext cx="381000" cy="381000"/>
            <a:chOff x="1104" y="3312"/>
            <a:chExt cx="240" cy="240"/>
          </a:xfrm>
        </p:grpSpPr>
        <p:sp>
          <p:nvSpPr>
            <p:cNvPr id="59410" name="Line 10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9411" name="Line 11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59400" name="Group 12"/>
          <p:cNvGrpSpPr>
            <a:grpSpLocks/>
          </p:cNvGrpSpPr>
          <p:nvPr/>
        </p:nvGrpSpPr>
        <p:grpSpPr bwMode="auto">
          <a:xfrm>
            <a:off x="5257800" y="5257800"/>
            <a:ext cx="381000" cy="381000"/>
            <a:chOff x="1104" y="3312"/>
            <a:chExt cx="240" cy="240"/>
          </a:xfrm>
        </p:grpSpPr>
        <p:sp>
          <p:nvSpPr>
            <p:cNvPr id="59408" name="Line 13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9409" name="Line 14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59401" name="Text Box 15"/>
          <p:cNvSpPr txBox="1">
            <a:spLocks noChangeArrowheads="1"/>
          </p:cNvSpPr>
          <p:nvPr/>
        </p:nvSpPr>
        <p:spPr bwMode="auto">
          <a:xfrm>
            <a:off x="1752600" y="5562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2400" b="1" i="1">
                <a:latin typeface="Times New Roman" charset="0"/>
              </a:rPr>
              <a:t>x</a:t>
            </a:r>
            <a:endParaRPr kumimoji="0" lang="en-US" altLang="zh-TW" sz="2400">
              <a:latin typeface="Times New Roman" charset="0"/>
            </a:endParaRPr>
          </a:p>
        </p:txBody>
      </p:sp>
      <p:sp>
        <p:nvSpPr>
          <p:cNvPr id="59402" name="Text Box 16"/>
          <p:cNvSpPr txBox="1">
            <a:spLocks noChangeArrowheads="1"/>
          </p:cNvSpPr>
          <p:nvPr/>
        </p:nvSpPr>
        <p:spPr bwMode="auto">
          <a:xfrm>
            <a:off x="5257800" y="5562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2400" b="1" i="1">
                <a:latin typeface="Times New Roman" charset="0"/>
              </a:rPr>
              <a:t>x’</a:t>
            </a:r>
            <a:endParaRPr kumimoji="0" lang="en-US" altLang="zh-TW" sz="2400">
              <a:latin typeface="Times New Roman" charset="0"/>
            </a:endParaRPr>
          </a:p>
        </p:txBody>
      </p:sp>
      <p:sp>
        <p:nvSpPr>
          <p:cNvPr id="377873" name="Rectangle 17"/>
          <p:cNvSpPr>
            <a:spLocks noChangeArrowheads="1"/>
          </p:cNvSpPr>
          <p:nvPr/>
        </p:nvSpPr>
        <p:spPr bwMode="auto">
          <a:xfrm>
            <a:off x="2225675" y="5105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377874" name="Rectangle 18"/>
          <p:cNvSpPr>
            <a:spLocks noChangeArrowheads="1"/>
          </p:cNvSpPr>
          <p:nvPr/>
        </p:nvSpPr>
        <p:spPr bwMode="auto">
          <a:xfrm>
            <a:off x="5791200" y="5121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422525" y="4724400"/>
            <a:ext cx="3352800" cy="533400"/>
            <a:chOff x="1526" y="2976"/>
            <a:chExt cx="2112" cy="336"/>
          </a:xfrm>
        </p:grpSpPr>
        <p:sp>
          <p:nvSpPr>
            <p:cNvPr id="59406" name="Freeform 19"/>
            <p:cNvSpPr>
              <a:spLocks/>
            </p:cNvSpPr>
            <p:nvPr/>
          </p:nvSpPr>
          <p:spPr bwMode="auto">
            <a:xfrm>
              <a:off x="1526" y="2976"/>
              <a:ext cx="2112" cy="240"/>
            </a:xfrm>
            <a:custGeom>
              <a:avLst/>
              <a:gdLst>
                <a:gd name="T0" fmla="*/ 0 w 2160"/>
                <a:gd name="T1" fmla="*/ 16 h 288"/>
                <a:gd name="T2" fmla="*/ 805 w 2160"/>
                <a:gd name="T3" fmla="*/ 0 h 288"/>
                <a:gd name="T4" fmla="*/ 1508 w 2160"/>
                <a:gd name="T5" fmla="*/ 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9407" name="Text Box 20"/>
            <p:cNvSpPr txBox="1">
              <a:spLocks noChangeArrowheads="1"/>
            </p:cNvSpPr>
            <p:nvPr/>
          </p:nvSpPr>
          <p:spPr bwMode="auto">
            <a:xfrm>
              <a:off x="2640" y="3024"/>
              <a:ext cx="6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0" lang="en-US" altLang="zh-TW" sz="2400" b="1" i="1">
                  <a:latin typeface="Times New Roman" charset="0"/>
                </a:rPr>
                <a:t>T</a:t>
              </a:r>
              <a:r>
                <a:rPr kumimoji="0" lang="en-US" altLang="zh-TW" sz="2400" b="1" i="1" baseline="30000">
                  <a:latin typeface="Times New Roman" charset="0"/>
                </a:rPr>
                <a:t>-1</a:t>
              </a:r>
              <a:r>
                <a:rPr kumimoji="0" lang="en-US" altLang="zh-TW" sz="2400">
                  <a:latin typeface="Times New Roman" charset="0"/>
                </a:rPr>
                <a:t>(</a:t>
              </a:r>
              <a:r>
                <a:rPr kumimoji="0" lang="en-US" altLang="zh-TW" sz="2400" b="1" i="1">
                  <a:latin typeface="Times New Roman" charset="0"/>
                </a:rPr>
                <a:t>x’</a:t>
              </a:r>
              <a:r>
                <a:rPr kumimoji="0" lang="en-US" altLang="zh-TW" sz="2400">
                  <a:latin typeface="Times New Roman" charset="0"/>
                </a:rPr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73" grpId="0" animBg="1"/>
      <p:bldP spid="37787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Image formation</a:t>
            </a:r>
          </a:p>
        </p:txBody>
      </p:sp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76325"/>
            <a:ext cx="5111750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7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1052513"/>
            <a:ext cx="25527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706813" y="2157413"/>
            <a:ext cx="1971675" cy="1608137"/>
            <a:chOff x="2381" y="1480"/>
            <a:chExt cx="1242" cy="1013"/>
          </a:xfrm>
        </p:grpSpPr>
        <p:sp>
          <p:nvSpPr>
            <p:cNvPr id="7176" name="Line 6"/>
            <p:cNvSpPr>
              <a:spLocks noChangeShapeType="1"/>
            </p:cNvSpPr>
            <p:nvPr/>
          </p:nvSpPr>
          <p:spPr bwMode="auto">
            <a:xfrm flipV="1">
              <a:off x="2580" y="1654"/>
              <a:ext cx="799" cy="68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177" name="Text Box 7"/>
            <p:cNvSpPr txBox="1">
              <a:spLocks noChangeArrowheads="1"/>
            </p:cNvSpPr>
            <p:nvPr/>
          </p:nvSpPr>
          <p:spPr bwMode="auto">
            <a:xfrm>
              <a:off x="2381" y="2205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solidFill>
                    <a:srgbClr val="FF0000"/>
                  </a:solidFill>
                  <a:latin typeface="Arial" charset="0"/>
                </a:rPr>
                <a:t>A</a:t>
              </a:r>
            </a:p>
          </p:txBody>
        </p:sp>
        <p:sp>
          <p:nvSpPr>
            <p:cNvPr id="7178" name="Text Box 8"/>
            <p:cNvSpPr txBox="1">
              <a:spLocks noChangeArrowheads="1"/>
            </p:cNvSpPr>
            <p:nvPr/>
          </p:nvSpPr>
          <p:spPr bwMode="auto">
            <a:xfrm>
              <a:off x="3379" y="1480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solidFill>
                    <a:srgbClr val="FF0000"/>
                  </a:solidFill>
                  <a:latin typeface="Arial" charset="0"/>
                </a:rPr>
                <a:t>B</a:t>
              </a:r>
            </a:p>
          </p:txBody>
        </p:sp>
      </p:grpSp>
      <p:pic>
        <p:nvPicPr>
          <p:cNvPr id="75879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3933825"/>
            <a:ext cx="349567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79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3911600"/>
            <a:ext cx="427672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79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956050"/>
            <a:ext cx="36576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8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58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5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Inverse warping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35290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iwarp(I, I’, T)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{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  for (y'=0; y’&lt;I’.height; y’++)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    for (x’=0; x’&lt;I’.width; x’++) {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      (x,y)=T</a:t>
            </a:r>
            <a:r>
              <a:rPr lang="en-US" altLang="zh-TW" sz="2400" b="1" baseline="30000">
                <a:latin typeface="Courier New" charset="0"/>
              </a:rPr>
              <a:t>-1</a:t>
            </a:r>
            <a:r>
              <a:rPr lang="en-US" altLang="zh-TW" sz="2400" b="1">
                <a:latin typeface="Courier New" charset="0"/>
              </a:rPr>
              <a:t>(x’,y’);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      I’(x’,y’)=I(x,y);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    }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}</a:t>
            </a:r>
          </a:p>
        </p:txBody>
      </p:sp>
      <p:sp>
        <p:nvSpPr>
          <p:cNvPr id="61443" name="Rectangle 52"/>
          <p:cNvSpPr>
            <a:spLocks noChangeArrowheads="1"/>
          </p:cNvSpPr>
          <p:nvPr/>
        </p:nvSpPr>
        <p:spPr bwMode="auto">
          <a:xfrm>
            <a:off x="2339975" y="4727575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44" name="Rectangle 53"/>
          <p:cNvSpPr>
            <a:spLocks noChangeArrowheads="1"/>
          </p:cNvSpPr>
          <p:nvPr/>
        </p:nvSpPr>
        <p:spPr bwMode="auto">
          <a:xfrm>
            <a:off x="2700338" y="4727575"/>
            <a:ext cx="360362" cy="360363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45" name="Rectangle 54"/>
          <p:cNvSpPr>
            <a:spLocks noChangeArrowheads="1"/>
          </p:cNvSpPr>
          <p:nvPr/>
        </p:nvSpPr>
        <p:spPr bwMode="auto">
          <a:xfrm>
            <a:off x="2339975" y="5086350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46" name="Rectangle 55"/>
          <p:cNvSpPr>
            <a:spLocks noChangeArrowheads="1"/>
          </p:cNvSpPr>
          <p:nvPr/>
        </p:nvSpPr>
        <p:spPr bwMode="auto">
          <a:xfrm>
            <a:off x="2700338" y="5086350"/>
            <a:ext cx="360362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47" name="Rectangle 56"/>
          <p:cNvSpPr>
            <a:spLocks noChangeArrowheads="1"/>
          </p:cNvSpPr>
          <p:nvPr/>
        </p:nvSpPr>
        <p:spPr bwMode="auto">
          <a:xfrm>
            <a:off x="3059113" y="4727575"/>
            <a:ext cx="360362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48" name="Rectangle 57"/>
          <p:cNvSpPr>
            <a:spLocks noChangeArrowheads="1"/>
          </p:cNvSpPr>
          <p:nvPr/>
        </p:nvSpPr>
        <p:spPr bwMode="auto">
          <a:xfrm>
            <a:off x="3419475" y="4727575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49" name="Rectangle 58"/>
          <p:cNvSpPr>
            <a:spLocks noChangeArrowheads="1"/>
          </p:cNvSpPr>
          <p:nvPr/>
        </p:nvSpPr>
        <p:spPr bwMode="auto">
          <a:xfrm>
            <a:off x="3419475" y="5086350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50" name="Rectangle 59"/>
          <p:cNvSpPr>
            <a:spLocks noChangeArrowheads="1"/>
          </p:cNvSpPr>
          <p:nvPr/>
        </p:nvSpPr>
        <p:spPr bwMode="auto">
          <a:xfrm>
            <a:off x="2339975" y="5446713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51" name="Rectangle 60"/>
          <p:cNvSpPr>
            <a:spLocks noChangeArrowheads="1"/>
          </p:cNvSpPr>
          <p:nvPr/>
        </p:nvSpPr>
        <p:spPr bwMode="auto">
          <a:xfrm>
            <a:off x="2700338" y="5446713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52" name="Rectangle 61"/>
          <p:cNvSpPr>
            <a:spLocks noChangeArrowheads="1"/>
          </p:cNvSpPr>
          <p:nvPr/>
        </p:nvSpPr>
        <p:spPr bwMode="auto">
          <a:xfrm>
            <a:off x="2339975" y="5805488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53" name="Rectangle 62"/>
          <p:cNvSpPr>
            <a:spLocks noChangeArrowheads="1"/>
          </p:cNvSpPr>
          <p:nvPr/>
        </p:nvSpPr>
        <p:spPr bwMode="auto">
          <a:xfrm>
            <a:off x="2700338" y="5805488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54" name="Rectangle 63"/>
          <p:cNvSpPr>
            <a:spLocks noChangeArrowheads="1"/>
          </p:cNvSpPr>
          <p:nvPr/>
        </p:nvSpPr>
        <p:spPr bwMode="auto">
          <a:xfrm>
            <a:off x="3059113" y="5446713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55" name="Rectangle 64"/>
          <p:cNvSpPr>
            <a:spLocks noChangeArrowheads="1"/>
          </p:cNvSpPr>
          <p:nvPr/>
        </p:nvSpPr>
        <p:spPr bwMode="auto">
          <a:xfrm>
            <a:off x="3419475" y="5446713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56" name="Rectangle 65"/>
          <p:cNvSpPr>
            <a:spLocks noChangeArrowheads="1"/>
          </p:cNvSpPr>
          <p:nvPr/>
        </p:nvSpPr>
        <p:spPr bwMode="auto">
          <a:xfrm>
            <a:off x="3059113" y="5805488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57" name="Rectangle 66"/>
          <p:cNvSpPr>
            <a:spLocks noChangeArrowheads="1"/>
          </p:cNvSpPr>
          <p:nvPr/>
        </p:nvSpPr>
        <p:spPr bwMode="auto">
          <a:xfrm>
            <a:off x="3419475" y="5805488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58" name="Rectangle 67"/>
          <p:cNvSpPr>
            <a:spLocks noChangeArrowheads="1"/>
          </p:cNvSpPr>
          <p:nvPr/>
        </p:nvSpPr>
        <p:spPr bwMode="auto">
          <a:xfrm>
            <a:off x="3779838" y="4727575"/>
            <a:ext cx="360362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59" name="Rectangle 68"/>
          <p:cNvSpPr>
            <a:spLocks noChangeArrowheads="1"/>
          </p:cNvSpPr>
          <p:nvPr/>
        </p:nvSpPr>
        <p:spPr bwMode="auto">
          <a:xfrm>
            <a:off x="4140200" y="4727575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60" name="Rectangle 69"/>
          <p:cNvSpPr>
            <a:spLocks noChangeArrowheads="1"/>
          </p:cNvSpPr>
          <p:nvPr/>
        </p:nvSpPr>
        <p:spPr bwMode="auto">
          <a:xfrm>
            <a:off x="3779838" y="5086350"/>
            <a:ext cx="360362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61" name="Rectangle 70"/>
          <p:cNvSpPr>
            <a:spLocks noChangeArrowheads="1"/>
          </p:cNvSpPr>
          <p:nvPr/>
        </p:nvSpPr>
        <p:spPr bwMode="auto">
          <a:xfrm>
            <a:off x="4140200" y="5086350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62" name="Rectangle 71"/>
          <p:cNvSpPr>
            <a:spLocks noChangeArrowheads="1"/>
          </p:cNvSpPr>
          <p:nvPr/>
        </p:nvSpPr>
        <p:spPr bwMode="auto">
          <a:xfrm>
            <a:off x="3779838" y="5446713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63" name="Rectangle 72"/>
          <p:cNvSpPr>
            <a:spLocks noChangeArrowheads="1"/>
          </p:cNvSpPr>
          <p:nvPr/>
        </p:nvSpPr>
        <p:spPr bwMode="auto">
          <a:xfrm>
            <a:off x="4140200" y="5446713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64" name="Rectangle 73"/>
          <p:cNvSpPr>
            <a:spLocks noChangeArrowheads="1"/>
          </p:cNvSpPr>
          <p:nvPr/>
        </p:nvSpPr>
        <p:spPr bwMode="auto">
          <a:xfrm>
            <a:off x="3779838" y="5805488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65" name="Rectangle 74"/>
          <p:cNvSpPr>
            <a:spLocks noChangeArrowheads="1"/>
          </p:cNvSpPr>
          <p:nvPr/>
        </p:nvSpPr>
        <p:spPr bwMode="auto">
          <a:xfrm>
            <a:off x="4140200" y="5805488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66" name="Rectangle 75"/>
          <p:cNvSpPr>
            <a:spLocks noChangeArrowheads="1"/>
          </p:cNvSpPr>
          <p:nvPr/>
        </p:nvSpPr>
        <p:spPr bwMode="auto">
          <a:xfrm>
            <a:off x="6083300" y="4727575"/>
            <a:ext cx="360363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67" name="Rectangle 76"/>
          <p:cNvSpPr>
            <a:spLocks noChangeArrowheads="1"/>
          </p:cNvSpPr>
          <p:nvPr/>
        </p:nvSpPr>
        <p:spPr bwMode="auto">
          <a:xfrm>
            <a:off x="6443663" y="4727575"/>
            <a:ext cx="360362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68" name="Rectangle 77"/>
          <p:cNvSpPr>
            <a:spLocks noChangeArrowheads="1"/>
          </p:cNvSpPr>
          <p:nvPr/>
        </p:nvSpPr>
        <p:spPr bwMode="auto">
          <a:xfrm>
            <a:off x="6083300" y="5086350"/>
            <a:ext cx="360363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69" name="Rectangle 78"/>
          <p:cNvSpPr>
            <a:spLocks noChangeArrowheads="1"/>
          </p:cNvSpPr>
          <p:nvPr/>
        </p:nvSpPr>
        <p:spPr bwMode="auto">
          <a:xfrm>
            <a:off x="6443663" y="5086350"/>
            <a:ext cx="360362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70" name="Rectangle 79"/>
          <p:cNvSpPr>
            <a:spLocks noChangeArrowheads="1"/>
          </p:cNvSpPr>
          <p:nvPr/>
        </p:nvSpPr>
        <p:spPr bwMode="auto">
          <a:xfrm>
            <a:off x="6802438" y="4727575"/>
            <a:ext cx="360362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71" name="Rectangle 80"/>
          <p:cNvSpPr>
            <a:spLocks noChangeArrowheads="1"/>
          </p:cNvSpPr>
          <p:nvPr/>
        </p:nvSpPr>
        <p:spPr bwMode="auto">
          <a:xfrm>
            <a:off x="7162800" y="4727575"/>
            <a:ext cx="360363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72" name="Rectangle 82"/>
          <p:cNvSpPr>
            <a:spLocks noChangeArrowheads="1"/>
          </p:cNvSpPr>
          <p:nvPr/>
        </p:nvSpPr>
        <p:spPr bwMode="auto">
          <a:xfrm>
            <a:off x="7162800" y="5086350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73" name="Rectangle 83"/>
          <p:cNvSpPr>
            <a:spLocks noChangeArrowheads="1"/>
          </p:cNvSpPr>
          <p:nvPr/>
        </p:nvSpPr>
        <p:spPr bwMode="auto">
          <a:xfrm>
            <a:off x="6083300" y="5446713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74" name="Rectangle 84"/>
          <p:cNvSpPr>
            <a:spLocks noChangeArrowheads="1"/>
          </p:cNvSpPr>
          <p:nvPr/>
        </p:nvSpPr>
        <p:spPr bwMode="auto">
          <a:xfrm>
            <a:off x="6443663" y="5446713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75" name="Rectangle 85"/>
          <p:cNvSpPr>
            <a:spLocks noChangeArrowheads="1"/>
          </p:cNvSpPr>
          <p:nvPr/>
        </p:nvSpPr>
        <p:spPr bwMode="auto">
          <a:xfrm>
            <a:off x="6083300" y="5805488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76" name="Rectangle 86"/>
          <p:cNvSpPr>
            <a:spLocks noChangeArrowheads="1"/>
          </p:cNvSpPr>
          <p:nvPr/>
        </p:nvSpPr>
        <p:spPr bwMode="auto">
          <a:xfrm>
            <a:off x="6443663" y="5805488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77" name="Rectangle 87"/>
          <p:cNvSpPr>
            <a:spLocks noChangeArrowheads="1"/>
          </p:cNvSpPr>
          <p:nvPr/>
        </p:nvSpPr>
        <p:spPr bwMode="auto">
          <a:xfrm>
            <a:off x="6802438" y="5446713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78" name="Rectangle 88"/>
          <p:cNvSpPr>
            <a:spLocks noChangeArrowheads="1"/>
          </p:cNvSpPr>
          <p:nvPr/>
        </p:nvSpPr>
        <p:spPr bwMode="auto">
          <a:xfrm>
            <a:off x="7162800" y="5446713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79" name="Rectangle 89"/>
          <p:cNvSpPr>
            <a:spLocks noChangeArrowheads="1"/>
          </p:cNvSpPr>
          <p:nvPr/>
        </p:nvSpPr>
        <p:spPr bwMode="auto">
          <a:xfrm>
            <a:off x="6802438" y="5805488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80" name="Rectangle 90"/>
          <p:cNvSpPr>
            <a:spLocks noChangeArrowheads="1"/>
          </p:cNvSpPr>
          <p:nvPr/>
        </p:nvSpPr>
        <p:spPr bwMode="auto">
          <a:xfrm>
            <a:off x="7162800" y="5805488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81" name="Rectangle 91"/>
          <p:cNvSpPr>
            <a:spLocks noChangeArrowheads="1"/>
          </p:cNvSpPr>
          <p:nvPr/>
        </p:nvSpPr>
        <p:spPr bwMode="auto">
          <a:xfrm>
            <a:off x="7523163" y="4727575"/>
            <a:ext cx="360362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82" name="Rectangle 92"/>
          <p:cNvSpPr>
            <a:spLocks noChangeArrowheads="1"/>
          </p:cNvSpPr>
          <p:nvPr/>
        </p:nvSpPr>
        <p:spPr bwMode="auto">
          <a:xfrm>
            <a:off x="7883525" y="4727575"/>
            <a:ext cx="360363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83" name="Rectangle 93"/>
          <p:cNvSpPr>
            <a:spLocks noChangeArrowheads="1"/>
          </p:cNvSpPr>
          <p:nvPr/>
        </p:nvSpPr>
        <p:spPr bwMode="auto">
          <a:xfrm>
            <a:off x="7523163" y="5086350"/>
            <a:ext cx="360362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84" name="Rectangle 94"/>
          <p:cNvSpPr>
            <a:spLocks noChangeArrowheads="1"/>
          </p:cNvSpPr>
          <p:nvPr/>
        </p:nvSpPr>
        <p:spPr bwMode="auto">
          <a:xfrm>
            <a:off x="7883525" y="5086350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85" name="Rectangle 95"/>
          <p:cNvSpPr>
            <a:spLocks noChangeArrowheads="1"/>
          </p:cNvSpPr>
          <p:nvPr/>
        </p:nvSpPr>
        <p:spPr bwMode="auto">
          <a:xfrm>
            <a:off x="7523163" y="5446713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86" name="Rectangle 96"/>
          <p:cNvSpPr>
            <a:spLocks noChangeArrowheads="1"/>
          </p:cNvSpPr>
          <p:nvPr/>
        </p:nvSpPr>
        <p:spPr bwMode="auto">
          <a:xfrm>
            <a:off x="7883525" y="5446713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87" name="Rectangle 97"/>
          <p:cNvSpPr>
            <a:spLocks noChangeArrowheads="1"/>
          </p:cNvSpPr>
          <p:nvPr/>
        </p:nvSpPr>
        <p:spPr bwMode="auto">
          <a:xfrm>
            <a:off x="7523163" y="5805488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88" name="Rectangle 98"/>
          <p:cNvSpPr>
            <a:spLocks noChangeArrowheads="1"/>
          </p:cNvSpPr>
          <p:nvPr/>
        </p:nvSpPr>
        <p:spPr bwMode="auto">
          <a:xfrm>
            <a:off x="7883525" y="5805488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89" name="Text Box 99"/>
          <p:cNvSpPr txBox="1">
            <a:spLocks noChangeArrowheads="1"/>
          </p:cNvSpPr>
          <p:nvPr/>
        </p:nvSpPr>
        <p:spPr bwMode="auto">
          <a:xfrm>
            <a:off x="3276600" y="42672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i="1">
                <a:latin typeface="Times New Roman" charset="0"/>
              </a:rPr>
              <a:t>I</a:t>
            </a:r>
          </a:p>
        </p:txBody>
      </p:sp>
      <p:sp>
        <p:nvSpPr>
          <p:cNvPr id="61490" name="Text Box 100"/>
          <p:cNvSpPr txBox="1">
            <a:spLocks noChangeArrowheads="1"/>
          </p:cNvSpPr>
          <p:nvPr/>
        </p:nvSpPr>
        <p:spPr bwMode="auto">
          <a:xfrm>
            <a:off x="6948488" y="42672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i="1">
                <a:latin typeface="Times New Roman" charset="0"/>
              </a:rPr>
              <a:t>I’</a:t>
            </a:r>
          </a:p>
        </p:txBody>
      </p:sp>
      <p:sp>
        <p:nvSpPr>
          <p:cNvPr id="61491" name="Rectangle 101"/>
          <p:cNvSpPr>
            <a:spLocks noChangeArrowheads="1"/>
          </p:cNvSpPr>
          <p:nvPr/>
        </p:nvSpPr>
        <p:spPr bwMode="auto">
          <a:xfrm>
            <a:off x="3059113" y="5086350"/>
            <a:ext cx="360362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92" name="Text Box 102"/>
          <p:cNvSpPr txBox="1">
            <a:spLocks noChangeArrowheads="1"/>
          </p:cNvSpPr>
          <p:nvPr/>
        </p:nvSpPr>
        <p:spPr bwMode="auto">
          <a:xfrm>
            <a:off x="2700338" y="501332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b="1" i="1">
                <a:latin typeface="Times New Roman" charset="0"/>
              </a:rPr>
              <a:t>x</a:t>
            </a:r>
          </a:p>
        </p:txBody>
      </p:sp>
      <p:sp>
        <p:nvSpPr>
          <p:cNvPr id="61493" name="Text Box 103"/>
          <p:cNvSpPr txBox="1">
            <a:spLocks noChangeArrowheads="1"/>
          </p:cNvSpPr>
          <p:nvPr/>
        </p:nvSpPr>
        <p:spPr bwMode="auto">
          <a:xfrm>
            <a:off x="6804025" y="5373688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b="1" i="1">
                <a:latin typeface="Times New Roman" charset="0"/>
              </a:rPr>
              <a:t>x’</a:t>
            </a:r>
          </a:p>
        </p:txBody>
      </p:sp>
      <p:sp>
        <p:nvSpPr>
          <p:cNvPr id="61494" name="Text Box 105"/>
          <p:cNvSpPr txBox="1">
            <a:spLocks noChangeArrowheads="1"/>
          </p:cNvSpPr>
          <p:nvPr/>
        </p:nvSpPr>
        <p:spPr bwMode="auto">
          <a:xfrm>
            <a:off x="5003800" y="4195763"/>
            <a:ext cx="557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latin typeface="Times New Roman" charset="0"/>
              </a:rPr>
              <a:t>T</a:t>
            </a:r>
            <a:r>
              <a:rPr lang="en-US" altLang="zh-TW" sz="2400" b="1" baseline="30000">
                <a:latin typeface="Times New Roman" charset="0"/>
              </a:rPr>
              <a:t>-1</a:t>
            </a:r>
          </a:p>
        </p:txBody>
      </p:sp>
      <p:sp>
        <p:nvSpPr>
          <p:cNvPr id="61495" name="Rectangle 81"/>
          <p:cNvSpPr>
            <a:spLocks noChangeArrowheads="1"/>
          </p:cNvSpPr>
          <p:nvPr/>
        </p:nvSpPr>
        <p:spPr bwMode="auto">
          <a:xfrm>
            <a:off x="6802438" y="5086350"/>
            <a:ext cx="360362" cy="360363"/>
          </a:xfrm>
          <a:prstGeom prst="rect">
            <a:avLst/>
          </a:prstGeom>
          <a:solidFill>
            <a:schemeClr val="bg2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1496" name="Freeform 106"/>
          <p:cNvSpPr>
            <a:spLocks/>
          </p:cNvSpPr>
          <p:nvPr/>
        </p:nvSpPr>
        <p:spPr bwMode="auto">
          <a:xfrm>
            <a:off x="3059113" y="4521200"/>
            <a:ext cx="3744912" cy="708025"/>
          </a:xfrm>
          <a:custGeom>
            <a:avLst/>
            <a:gdLst>
              <a:gd name="T0" fmla="*/ 2147483646 w 2359"/>
              <a:gd name="T1" fmla="*/ 2147483646 h 446"/>
              <a:gd name="T2" fmla="*/ 2147483646 w 2359"/>
              <a:gd name="T3" fmla="*/ 2147483646 h 446"/>
              <a:gd name="T4" fmla="*/ 0 w 2359"/>
              <a:gd name="T5" fmla="*/ 2147483646 h 446"/>
              <a:gd name="T6" fmla="*/ 0 60000 65536"/>
              <a:gd name="T7" fmla="*/ 0 60000 65536"/>
              <a:gd name="T8" fmla="*/ 0 60000 65536"/>
              <a:gd name="T9" fmla="*/ 0 w 2359"/>
              <a:gd name="T10" fmla="*/ 0 h 446"/>
              <a:gd name="T11" fmla="*/ 2359 w 2359"/>
              <a:gd name="T12" fmla="*/ 446 h 4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59" h="446">
                <a:moveTo>
                  <a:pt x="2359" y="446"/>
                </a:moveTo>
                <a:cubicBezTo>
                  <a:pt x="2124" y="261"/>
                  <a:pt x="1890" y="76"/>
                  <a:pt x="1497" y="38"/>
                </a:cubicBezTo>
                <a:cubicBezTo>
                  <a:pt x="1104" y="0"/>
                  <a:pt x="552" y="109"/>
                  <a:pt x="0" y="219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Inverse warping</a:t>
            </a:r>
          </a:p>
        </p:txBody>
      </p:sp>
      <p:sp>
        <p:nvSpPr>
          <p:cNvPr id="6349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1008062"/>
          </a:xfrm>
          <a:noFill/>
        </p:spPr>
        <p:txBody>
          <a:bodyPr/>
          <a:lstStyle/>
          <a:p>
            <a:pPr eaLnBrk="1" hangingPunct="1"/>
            <a:r>
              <a:rPr lang="en-US" altLang="zh-TW"/>
              <a:t>Get each pixel </a:t>
            </a:r>
            <a:r>
              <a:rPr lang="en-US" altLang="zh-TW" b="1" i="1"/>
              <a:t>I’</a:t>
            </a:r>
            <a:r>
              <a:rPr lang="en-US" altLang="zh-TW"/>
              <a:t>(</a:t>
            </a:r>
            <a:r>
              <a:rPr lang="en-US" altLang="zh-TW" b="1" i="1"/>
              <a:t>x’</a:t>
            </a:r>
            <a:r>
              <a:rPr lang="en-US" altLang="zh-TW"/>
              <a:t>) from its corresponding location </a:t>
            </a:r>
            <a:r>
              <a:rPr lang="en-US" altLang="zh-TW" b="1" i="1"/>
              <a:t>x</a:t>
            </a:r>
            <a:r>
              <a:rPr lang="en-US" altLang="zh-TW" b="1"/>
              <a:t> </a:t>
            </a:r>
            <a:r>
              <a:rPr lang="en-US" altLang="zh-TW"/>
              <a:t>=</a:t>
            </a:r>
            <a:r>
              <a:rPr lang="en-US" altLang="zh-TW" b="1"/>
              <a:t> </a:t>
            </a:r>
            <a:r>
              <a:rPr lang="en-US" altLang="zh-TW" b="1" i="1"/>
              <a:t>T</a:t>
            </a:r>
            <a:r>
              <a:rPr lang="en-US" altLang="zh-TW" b="1" i="1" baseline="30000"/>
              <a:t>-1</a:t>
            </a:r>
            <a:r>
              <a:rPr lang="en-US" altLang="zh-TW"/>
              <a:t>(</a:t>
            </a:r>
            <a:r>
              <a:rPr lang="en-US" altLang="zh-TW" b="1" i="1"/>
              <a:t>x’</a:t>
            </a:r>
            <a:r>
              <a:rPr lang="en-US" altLang="zh-TW"/>
              <a:t>) in </a:t>
            </a:r>
            <a:r>
              <a:rPr lang="en-US" altLang="zh-TW" b="1" i="1"/>
              <a:t>I</a:t>
            </a:r>
            <a:r>
              <a:rPr lang="en-US" altLang="zh-TW"/>
              <a:t>(</a:t>
            </a:r>
            <a:r>
              <a:rPr lang="en-US" altLang="zh-TW" b="1" i="1"/>
              <a:t>x</a:t>
            </a:r>
            <a:r>
              <a:rPr lang="en-US" altLang="zh-TW"/>
              <a:t>)</a:t>
            </a:r>
          </a:p>
        </p:txBody>
      </p:sp>
      <p:sp>
        <p:nvSpPr>
          <p:cNvPr id="63491" name="Rectangle 5"/>
          <p:cNvSpPr>
            <a:spLocks noChangeArrowheads="1"/>
          </p:cNvSpPr>
          <p:nvPr/>
        </p:nvSpPr>
        <p:spPr bwMode="auto">
          <a:xfrm>
            <a:off x="685800" y="2667000"/>
            <a:ext cx="8001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/>
            <a:r>
              <a:rPr kumimoji="0" lang="en-US" altLang="zh-TW">
                <a:latin typeface="Arial" charset="0"/>
              </a:rPr>
              <a:t>What if pixel comes from “between” two pixels?</a:t>
            </a:r>
          </a:p>
        </p:txBody>
      </p:sp>
      <p:sp>
        <p:nvSpPr>
          <p:cNvPr id="378886" name="Rectangle 6"/>
          <p:cNvSpPr>
            <a:spLocks noChangeArrowheads="1"/>
          </p:cNvSpPr>
          <p:nvPr/>
        </p:nvSpPr>
        <p:spPr bwMode="auto">
          <a:xfrm>
            <a:off x="685800" y="31242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/>
            <a:r>
              <a:rPr kumimoji="0" lang="en-US" altLang="zh-TW">
                <a:latin typeface="Arial" charset="0"/>
              </a:rPr>
              <a:t>Answer: </a:t>
            </a:r>
            <a:r>
              <a:rPr kumimoji="0" lang="en-US" altLang="zh-TW" i="1">
                <a:latin typeface="Arial" charset="0"/>
              </a:rPr>
              <a:t>resample</a:t>
            </a:r>
            <a:r>
              <a:rPr kumimoji="0" lang="en-US" altLang="zh-TW">
                <a:latin typeface="Arial" charset="0"/>
              </a:rPr>
              <a:t> color value from </a:t>
            </a:r>
            <a:r>
              <a:rPr kumimoji="0" lang="en-US" altLang="zh-TW" i="1">
                <a:latin typeface="Arial" charset="0"/>
              </a:rPr>
              <a:t>interpolated</a:t>
            </a:r>
            <a:r>
              <a:rPr kumimoji="0" lang="en-US" altLang="zh-TW">
                <a:latin typeface="Arial" charset="0"/>
              </a:rPr>
              <a:t> (</a:t>
            </a:r>
            <a:r>
              <a:rPr kumimoji="0" lang="en-US" altLang="zh-TW" i="1">
                <a:latin typeface="Arial" charset="0"/>
              </a:rPr>
              <a:t>prefiltered</a:t>
            </a:r>
            <a:r>
              <a:rPr kumimoji="0" lang="en-US" altLang="zh-TW">
                <a:latin typeface="Arial" charset="0"/>
              </a:rPr>
              <a:t>) source image</a:t>
            </a:r>
          </a:p>
        </p:txBody>
      </p:sp>
      <p:sp>
        <p:nvSpPr>
          <p:cNvPr id="63493" name="Text Box 7"/>
          <p:cNvSpPr txBox="1">
            <a:spLocks noChangeArrowheads="1"/>
          </p:cNvSpPr>
          <p:nvPr/>
        </p:nvSpPr>
        <p:spPr bwMode="auto">
          <a:xfrm>
            <a:off x="2590800" y="57150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2400" b="1" i="1">
                <a:latin typeface="Times New Roman" charset="0"/>
              </a:rPr>
              <a:t>f</a:t>
            </a:r>
            <a:r>
              <a:rPr kumimoji="0" lang="en-US" altLang="zh-TW" sz="2400">
                <a:latin typeface="Times New Roman" charset="0"/>
              </a:rPr>
              <a:t>(</a:t>
            </a:r>
            <a:r>
              <a:rPr kumimoji="0" lang="en-US" altLang="zh-TW" sz="2400" b="1" i="1">
                <a:latin typeface="Times New Roman" charset="0"/>
              </a:rPr>
              <a:t>x</a:t>
            </a:r>
            <a:r>
              <a:rPr kumimoji="0" lang="en-US" altLang="zh-TW" sz="2400">
                <a:latin typeface="Times New Roman" charset="0"/>
              </a:rPr>
              <a:t>)</a:t>
            </a:r>
          </a:p>
        </p:txBody>
      </p:sp>
      <p:sp>
        <p:nvSpPr>
          <p:cNvPr id="63494" name="Text Box 8"/>
          <p:cNvSpPr txBox="1">
            <a:spLocks noChangeArrowheads="1"/>
          </p:cNvSpPr>
          <p:nvPr/>
        </p:nvSpPr>
        <p:spPr bwMode="auto">
          <a:xfrm>
            <a:off x="6096000" y="5715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2400" b="1" i="1">
                <a:latin typeface="Times New Roman" charset="0"/>
              </a:rPr>
              <a:t>g</a:t>
            </a:r>
            <a:r>
              <a:rPr kumimoji="0" lang="en-US" altLang="zh-TW" sz="2400">
                <a:latin typeface="Times New Roman" charset="0"/>
              </a:rPr>
              <a:t>(</a:t>
            </a:r>
            <a:r>
              <a:rPr kumimoji="0" lang="en-US" altLang="zh-TW" sz="2400" b="1" i="1">
                <a:latin typeface="Times New Roman" charset="0"/>
              </a:rPr>
              <a:t>x’</a:t>
            </a:r>
            <a:r>
              <a:rPr kumimoji="0" lang="en-US" altLang="zh-TW" sz="2400">
                <a:latin typeface="Times New Roman" charset="0"/>
              </a:rPr>
              <a:t>)</a:t>
            </a:r>
          </a:p>
        </p:txBody>
      </p:sp>
      <p:grpSp>
        <p:nvGrpSpPr>
          <p:cNvPr id="63495" name="Group 9"/>
          <p:cNvGrpSpPr>
            <a:grpSpLocks/>
          </p:cNvGrpSpPr>
          <p:nvPr/>
        </p:nvGrpSpPr>
        <p:grpSpPr bwMode="auto">
          <a:xfrm>
            <a:off x="1752600" y="5257800"/>
            <a:ext cx="381000" cy="381000"/>
            <a:chOff x="1104" y="3312"/>
            <a:chExt cx="240" cy="240"/>
          </a:xfrm>
        </p:grpSpPr>
        <p:sp>
          <p:nvSpPr>
            <p:cNvPr id="63514" name="Line 10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515" name="Line 11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63496" name="Group 12"/>
          <p:cNvGrpSpPr>
            <a:grpSpLocks/>
          </p:cNvGrpSpPr>
          <p:nvPr/>
        </p:nvGrpSpPr>
        <p:grpSpPr bwMode="auto">
          <a:xfrm>
            <a:off x="5257800" y="5257800"/>
            <a:ext cx="381000" cy="381000"/>
            <a:chOff x="1104" y="3312"/>
            <a:chExt cx="240" cy="240"/>
          </a:xfrm>
        </p:grpSpPr>
        <p:sp>
          <p:nvSpPr>
            <p:cNvPr id="63512" name="Line 13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513" name="Line 14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63497" name="Text Box 15"/>
          <p:cNvSpPr txBox="1">
            <a:spLocks noChangeArrowheads="1"/>
          </p:cNvSpPr>
          <p:nvPr/>
        </p:nvSpPr>
        <p:spPr bwMode="auto">
          <a:xfrm>
            <a:off x="1752600" y="5562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2400" b="1" i="1">
                <a:latin typeface="Times New Roman" charset="0"/>
              </a:rPr>
              <a:t>x</a:t>
            </a:r>
            <a:endParaRPr kumimoji="0" lang="en-US" altLang="zh-TW" sz="2400">
              <a:latin typeface="Times New Roman" charset="0"/>
            </a:endParaRPr>
          </a:p>
        </p:txBody>
      </p:sp>
      <p:sp>
        <p:nvSpPr>
          <p:cNvPr id="63498" name="Text Box 16"/>
          <p:cNvSpPr txBox="1">
            <a:spLocks noChangeArrowheads="1"/>
          </p:cNvSpPr>
          <p:nvPr/>
        </p:nvSpPr>
        <p:spPr bwMode="auto">
          <a:xfrm>
            <a:off x="5257800" y="5562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2400" b="1" i="1">
                <a:latin typeface="Times New Roman" charset="0"/>
              </a:rPr>
              <a:t>x’</a:t>
            </a:r>
            <a:endParaRPr kumimoji="0" lang="en-US" altLang="zh-TW" sz="2400">
              <a:latin typeface="Times New Roman" charset="0"/>
            </a:endParaRPr>
          </a:p>
        </p:txBody>
      </p:sp>
      <p:sp>
        <p:nvSpPr>
          <p:cNvPr id="63499" name="Rectangle 17"/>
          <p:cNvSpPr>
            <a:spLocks noChangeArrowheads="1"/>
          </p:cNvSpPr>
          <p:nvPr/>
        </p:nvSpPr>
        <p:spPr bwMode="auto">
          <a:xfrm>
            <a:off x="2225675" y="5105400"/>
            <a:ext cx="92075" cy="92075"/>
          </a:xfrm>
          <a:prstGeom prst="rect">
            <a:avLst/>
          </a:prstGeom>
          <a:solidFill>
            <a:srgbClr val="FF00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3500" name="Rectangle 18"/>
          <p:cNvSpPr>
            <a:spLocks noChangeArrowheads="1"/>
          </p:cNvSpPr>
          <p:nvPr/>
        </p:nvSpPr>
        <p:spPr bwMode="auto">
          <a:xfrm>
            <a:off x="5821363" y="5137150"/>
            <a:ext cx="92075" cy="92075"/>
          </a:xfrm>
          <a:prstGeom prst="rect">
            <a:avLst/>
          </a:prstGeom>
          <a:solidFill>
            <a:srgbClr val="FF00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3501" name="Freeform 19"/>
          <p:cNvSpPr>
            <a:spLocks/>
          </p:cNvSpPr>
          <p:nvPr/>
        </p:nvSpPr>
        <p:spPr bwMode="auto">
          <a:xfrm>
            <a:off x="2422525" y="4724400"/>
            <a:ext cx="3352800" cy="381000"/>
          </a:xfrm>
          <a:custGeom>
            <a:avLst/>
            <a:gdLst>
              <a:gd name="T0" fmla="*/ 0 w 2160"/>
              <a:gd name="T1" fmla="*/ 2147483646 h 288"/>
              <a:gd name="T2" fmla="*/ 2147483646 w 2160"/>
              <a:gd name="T3" fmla="*/ 0 h 288"/>
              <a:gd name="T4" fmla="*/ 2147483646 w 2160"/>
              <a:gd name="T5" fmla="*/ 2147483646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 type="triangle" w="med" len="med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63502" name="Group 20"/>
          <p:cNvGrpSpPr>
            <a:grpSpLocks/>
          </p:cNvGrpSpPr>
          <p:nvPr/>
        </p:nvGrpSpPr>
        <p:grpSpPr bwMode="auto">
          <a:xfrm>
            <a:off x="1981200" y="4876800"/>
            <a:ext cx="609600" cy="609600"/>
            <a:chOff x="1248" y="3072"/>
            <a:chExt cx="384" cy="384"/>
          </a:xfrm>
        </p:grpSpPr>
        <p:sp>
          <p:nvSpPr>
            <p:cNvPr id="63508" name="Line 21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509" name="Line 22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510" name="Line 23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511" name="Line 24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63503" name="Group 25"/>
          <p:cNvGrpSpPr>
            <a:grpSpLocks/>
          </p:cNvGrpSpPr>
          <p:nvPr/>
        </p:nvGrpSpPr>
        <p:grpSpPr bwMode="auto">
          <a:xfrm>
            <a:off x="5486400" y="4800600"/>
            <a:ext cx="609600" cy="609600"/>
            <a:chOff x="1248" y="3072"/>
            <a:chExt cx="384" cy="384"/>
          </a:xfrm>
        </p:grpSpPr>
        <p:sp>
          <p:nvSpPr>
            <p:cNvPr id="63504" name="Line 26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505" name="Line 27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506" name="Line 28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507" name="Line 29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6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Inverse warping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35290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iwarp(I, I’, T)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{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  for (y’=0; y’&lt;I’.height; y’++)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    for (x’=0; x’&lt;I’.width; x’++) {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      (x,y)=T</a:t>
            </a:r>
            <a:r>
              <a:rPr lang="en-US" altLang="zh-TW" sz="2400" b="1" baseline="30000">
                <a:latin typeface="Courier New" charset="0"/>
              </a:rPr>
              <a:t>-1</a:t>
            </a:r>
            <a:r>
              <a:rPr lang="en-US" altLang="zh-TW" sz="2400" b="1">
                <a:latin typeface="Courier New" charset="0"/>
              </a:rPr>
              <a:t>(x’,y’);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      </a:t>
            </a:r>
            <a:r>
              <a:rPr lang="en-US" altLang="zh-TW" sz="2400" b="1">
                <a:solidFill>
                  <a:srgbClr val="FF0000"/>
                </a:solidFill>
                <a:latin typeface="Courier New" charset="0"/>
              </a:rPr>
              <a:t>I’(x’,y’)=Reconstruct(I,x,y,kernel);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    }</a:t>
            </a:r>
          </a:p>
          <a:p>
            <a:pPr eaLnBrk="1" hangingPunct="1">
              <a:buFontTx/>
              <a:buNone/>
            </a:pPr>
            <a:r>
              <a:rPr lang="en-US" altLang="zh-TW" sz="2400" b="1">
                <a:latin typeface="Courier New" charset="0"/>
              </a:rPr>
              <a:t>}</a:t>
            </a:r>
          </a:p>
        </p:txBody>
      </p:sp>
      <p:sp>
        <p:nvSpPr>
          <p:cNvPr id="65539" name="Rectangle 4"/>
          <p:cNvSpPr>
            <a:spLocks noChangeArrowheads="1"/>
          </p:cNvSpPr>
          <p:nvPr/>
        </p:nvSpPr>
        <p:spPr bwMode="auto">
          <a:xfrm>
            <a:off x="2339975" y="4727575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2700338" y="4727575"/>
            <a:ext cx="360362" cy="360363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41" name="Rectangle 6"/>
          <p:cNvSpPr>
            <a:spLocks noChangeArrowheads="1"/>
          </p:cNvSpPr>
          <p:nvPr/>
        </p:nvSpPr>
        <p:spPr bwMode="auto">
          <a:xfrm>
            <a:off x="2339975" y="5086350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42" name="Rectangle 7"/>
          <p:cNvSpPr>
            <a:spLocks noChangeArrowheads="1"/>
          </p:cNvSpPr>
          <p:nvPr/>
        </p:nvSpPr>
        <p:spPr bwMode="auto">
          <a:xfrm>
            <a:off x="2700338" y="5086350"/>
            <a:ext cx="360362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43" name="Rectangle 8"/>
          <p:cNvSpPr>
            <a:spLocks noChangeArrowheads="1"/>
          </p:cNvSpPr>
          <p:nvPr/>
        </p:nvSpPr>
        <p:spPr bwMode="auto">
          <a:xfrm>
            <a:off x="3059113" y="4727575"/>
            <a:ext cx="360362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44" name="Rectangle 9"/>
          <p:cNvSpPr>
            <a:spLocks noChangeArrowheads="1"/>
          </p:cNvSpPr>
          <p:nvPr/>
        </p:nvSpPr>
        <p:spPr bwMode="auto">
          <a:xfrm>
            <a:off x="3419475" y="4727575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45" name="Rectangle 10"/>
          <p:cNvSpPr>
            <a:spLocks noChangeArrowheads="1"/>
          </p:cNvSpPr>
          <p:nvPr/>
        </p:nvSpPr>
        <p:spPr bwMode="auto">
          <a:xfrm>
            <a:off x="3419475" y="5086350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46" name="Rectangle 11"/>
          <p:cNvSpPr>
            <a:spLocks noChangeArrowheads="1"/>
          </p:cNvSpPr>
          <p:nvPr/>
        </p:nvSpPr>
        <p:spPr bwMode="auto">
          <a:xfrm>
            <a:off x="2339975" y="5446713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47" name="Rectangle 12"/>
          <p:cNvSpPr>
            <a:spLocks noChangeArrowheads="1"/>
          </p:cNvSpPr>
          <p:nvPr/>
        </p:nvSpPr>
        <p:spPr bwMode="auto">
          <a:xfrm>
            <a:off x="2700338" y="5446713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48" name="Rectangle 13"/>
          <p:cNvSpPr>
            <a:spLocks noChangeArrowheads="1"/>
          </p:cNvSpPr>
          <p:nvPr/>
        </p:nvSpPr>
        <p:spPr bwMode="auto">
          <a:xfrm>
            <a:off x="2339975" y="5805488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49" name="Rectangle 14"/>
          <p:cNvSpPr>
            <a:spLocks noChangeArrowheads="1"/>
          </p:cNvSpPr>
          <p:nvPr/>
        </p:nvSpPr>
        <p:spPr bwMode="auto">
          <a:xfrm>
            <a:off x="2700338" y="5805488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50" name="Rectangle 15"/>
          <p:cNvSpPr>
            <a:spLocks noChangeArrowheads="1"/>
          </p:cNvSpPr>
          <p:nvPr/>
        </p:nvSpPr>
        <p:spPr bwMode="auto">
          <a:xfrm>
            <a:off x="3059113" y="5446713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51" name="Rectangle 16"/>
          <p:cNvSpPr>
            <a:spLocks noChangeArrowheads="1"/>
          </p:cNvSpPr>
          <p:nvPr/>
        </p:nvSpPr>
        <p:spPr bwMode="auto">
          <a:xfrm>
            <a:off x="3419475" y="5446713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3059113" y="5805488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53" name="Rectangle 18"/>
          <p:cNvSpPr>
            <a:spLocks noChangeArrowheads="1"/>
          </p:cNvSpPr>
          <p:nvPr/>
        </p:nvSpPr>
        <p:spPr bwMode="auto">
          <a:xfrm>
            <a:off x="3419475" y="5805488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54" name="Rectangle 19"/>
          <p:cNvSpPr>
            <a:spLocks noChangeArrowheads="1"/>
          </p:cNvSpPr>
          <p:nvPr/>
        </p:nvSpPr>
        <p:spPr bwMode="auto">
          <a:xfrm>
            <a:off x="3779838" y="4727575"/>
            <a:ext cx="360362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55" name="Rectangle 20"/>
          <p:cNvSpPr>
            <a:spLocks noChangeArrowheads="1"/>
          </p:cNvSpPr>
          <p:nvPr/>
        </p:nvSpPr>
        <p:spPr bwMode="auto">
          <a:xfrm>
            <a:off x="4140200" y="4727575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56" name="Rectangle 21"/>
          <p:cNvSpPr>
            <a:spLocks noChangeArrowheads="1"/>
          </p:cNvSpPr>
          <p:nvPr/>
        </p:nvSpPr>
        <p:spPr bwMode="auto">
          <a:xfrm>
            <a:off x="3779838" y="5086350"/>
            <a:ext cx="360362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57" name="Rectangle 22"/>
          <p:cNvSpPr>
            <a:spLocks noChangeArrowheads="1"/>
          </p:cNvSpPr>
          <p:nvPr/>
        </p:nvSpPr>
        <p:spPr bwMode="auto">
          <a:xfrm>
            <a:off x="4140200" y="5086350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58" name="Rectangle 23"/>
          <p:cNvSpPr>
            <a:spLocks noChangeArrowheads="1"/>
          </p:cNvSpPr>
          <p:nvPr/>
        </p:nvSpPr>
        <p:spPr bwMode="auto">
          <a:xfrm>
            <a:off x="3779838" y="5446713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59" name="Rectangle 24"/>
          <p:cNvSpPr>
            <a:spLocks noChangeArrowheads="1"/>
          </p:cNvSpPr>
          <p:nvPr/>
        </p:nvSpPr>
        <p:spPr bwMode="auto">
          <a:xfrm>
            <a:off x="4140200" y="5446713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60" name="Rectangle 25"/>
          <p:cNvSpPr>
            <a:spLocks noChangeArrowheads="1"/>
          </p:cNvSpPr>
          <p:nvPr/>
        </p:nvSpPr>
        <p:spPr bwMode="auto">
          <a:xfrm>
            <a:off x="3779838" y="5805488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61" name="Rectangle 26"/>
          <p:cNvSpPr>
            <a:spLocks noChangeArrowheads="1"/>
          </p:cNvSpPr>
          <p:nvPr/>
        </p:nvSpPr>
        <p:spPr bwMode="auto">
          <a:xfrm>
            <a:off x="4140200" y="5805488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62" name="Rectangle 27"/>
          <p:cNvSpPr>
            <a:spLocks noChangeArrowheads="1"/>
          </p:cNvSpPr>
          <p:nvPr/>
        </p:nvSpPr>
        <p:spPr bwMode="auto">
          <a:xfrm>
            <a:off x="6083300" y="4727575"/>
            <a:ext cx="360363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63" name="Rectangle 28"/>
          <p:cNvSpPr>
            <a:spLocks noChangeArrowheads="1"/>
          </p:cNvSpPr>
          <p:nvPr/>
        </p:nvSpPr>
        <p:spPr bwMode="auto">
          <a:xfrm>
            <a:off x="6443663" y="4727575"/>
            <a:ext cx="360362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64" name="Rectangle 29"/>
          <p:cNvSpPr>
            <a:spLocks noChangeArrowheads="1"/>
          </p:cNvSpPr>
          <p:nvPr/>
        </p:nvSpPr>
        <p:spPr bwMode="auto">
          <a:xfrm>
            <a:off x="6083300" y="5086350"/>
            <a:ext cx="360363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65" name="Rectangle 30"/>
          <p:cNvSpPr>
            <a:spLocks noChangeArrowheads="1"/>
          </p:cNvSpPr>
          <p:nvPr/>
        </p:nvSpPr>
        <p:spPr bwMode="auto">
          <a:xfrm>
            <a:off x="6443663" y="5086350"/>
            <a:ext cx="360362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66" name="Rectangle 31"/>
          <p:cNvSpPr>
            <a:spLocks noChangeArrowheads="1"/>
          </p:cNvSpPr>
          <p:nvPr/>
        </p:nvSpPr>
        <p:spPr bwMode="auto">
          <a:xfrm>
            <a:off x="6802438" y="4727575"/>
            <a:ext cx="360362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67" name="Rectangle 32"/>
          <p:cNvSpPr>
            <a:spLocks noChangeArrowheads="1"/>
          </p:cNvSpPr>
          <p:nvPr/>
        </p:nvSpPr>
        <p:spPr bwMode="auto">
          <a:xfrm>
            <a:off x="7162800" y="4727575"/>
            <a:ext cx="360363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68" name="Rectangle 33"/>
          <p:cNvSpPr>
            <a:spLocks noChangeArrowheads="1"/>
          </p:cNvSpPr>
          <p:nvPr/>
        </p:nvSpPr>
        <p:spPr bwMode="auto">
          <a:xfrm>
            <a:off x="7162800" y="5086350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69" name="Rectangle 34"/>
          <p:cNvSpPr>
            <a:spLocks noChangeArrowheads="1"/>
          </p:cNvSpPr>
          <p:nvPr/>
        </p:nvSpPr>
        <p:spPr bwMode="auto">
          <a:xfrm>
            <a:off x="6083300" y="5446713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70" name="Rectangle 35"/>
          <p:cNvSpPr>
            <a:spLocks noChangeArrowheads="1"/>
          </p:cNvSpPr>
          <p:nvPr/>
        </p:nvSpPr>
        <p:spPr bwMode="auto">
          <a:xfrm>
            <a:off x="6443663" y="5446713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71" name="Rectangle 36"/>
          <p:cNvSpPr>
            <a:spLocks noChangeArrowheads="1"/>
          </p:cNvSpPr>
          <p:nvPr/>
        </p:nvSpPr>
        <p:spPr bwMode="auto">
          <a:xfrm>
            <a:off x="6083300" y="5805488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72" name="Rectangle 37"/>
          <p:cNvSpPr>
            <a:spLocks noChangeArrowheads="1"/>
          </p:cNvSpPr>
          <p:nvPr/>
        </p:nvSpPr>
        <p:spPr bwMode="auto">
          <a:xfrm>
            <a:off x="6443663" y="5805488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73" name="Rectangle 38"/>
          <p:cNvSpPr>
            <a:spLocks noChangeArrowheads="1"/>
          </p:cNvSpPr>
          <p:nvPr/>
        </p:nvSpPr>
        <p:spPr bwMode="auto">
          <a:xfrm>
            <a:off x="6802438" y="5446713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74" name="Rectangle 39"/>
          <p:cNvSpPr>
            <a:spLocks noChangeArrowheads="1"/>
          </p:cNvSpPr>
          <p:nvPr/>
        </p:nvSpPr>
        <p:spPr bwMode="auto">
          <a:xfrm>
            <a:off x="7162800" y="5446713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75" name="Rectangle 40"/>
          <p:cNvSpPr>
            <a:spLocks noChangeArrowheads="1"/>
          </p:cNvSpPr>
          <p:nvPr/>
        </p:nvSpPr>
        <p:spPr bwMode="auto">
          <a:xfrm>
            <a:off x="6802438" y="5805488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76" name="Rectangle 41"/>
          <p:cNvSpPr>
            <a:spLocks noChangeArrowheads="1"/>
          </p:cNvSpPr>
          <p:nvPr/>
        </p:nvSpPr>
        <p:spPr bwMode="auto">
          <a:xfrm>
            <a:off x="7162800" y="5805488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77" name="Rectangle 42"/>
          <p:cNvSpPr>
            <a:spLocks noChangeArrowheads="1"/>
          </p:cNvSpPr>
          <p:nvPr/>
        </p:nvSpPr>
        <p:spPr bwMode="auto">
          <a:xfrm>
            <a:off x="7523163" y="4727575"/>
            <a:ext cx="360362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78" name="Rectangle 43"/>
          <p:cNvSpPr>
            <a:spLocks noChangeArrowheads="1"/>
          </p:cNvSpPr>
          <p:nvPr/>
        </p:nvSpPr>
        <p:spPr bwMode="auto">
          <a:xfrm>
            <a:off x="7883525" y="4727575"/>
            <a:ext cx="360363" cy="3603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79" name="Rectangle 44"/>
          <p:cNvSpPr>
            <a:spLocks noChangeArrowheads="1"/>
          </p:cNvSpPr>
          <p:nvPr/>
        </p:nvSpPr>
        <p:spPr bwMode="auto">
          <a:xfrm>
            <a:off x="7523163" y="5086350"/>
            <a:ext cx="360362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80" name="Rectangle 45"/>
          <p:cNvSpPr>
            <a:spLocks noChangeArrowheads="1"/>
          </p:cNvSpPr>
          <p:nvPr/>
        </p:nvSpPr>
        <p:spPr bwMode="auto">
          <a:xfrm>
            <a:off x="7883525" y="5086350"/>
            <a:ext cx="360363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81" name="Rectangle 46"/>
          <p:cNvSpPr>
            <a:spLocks noChangeArrowheads="1"/>
          </p:cNvSpPr>
          <p:nvPr/>
        </p:nvSpPr>
        <p:spPr bwMode="auto">
          <a:xfrm>
            <a:off x="7523163" y="5446713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82" name="Rectangle 47"/>
          <p:cNvSpPr>
            <a:spLocks noChangeArrowheads="1"/>
          </p:cNvSpPr>
          <p:nvPr/>
        </p:nvSpPr>
        <p:spPr bwMode="auto">
          <a:xfrm>
            <a:off x="7883525" y="5446713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83" name="Rectangle 48"/>
          <p:cNvSpPr>
            <a:spLocks noChangeArrowheads="1"/>
          </p:cNvSpPr>
          <p:nvPr/>
        </p:nvSpPr>
        <p:spPr bwMode="auto">
          <a:xfrm>
            <a:off x="7523163" y="5805488"/>
            <a:ext cx="360362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84" name="Rectangle 49"/>
          <p:cNvSpPr>
            <a:spLocks noChangeArrowheads="1"/>
          </p:cNvSpPr>
          <p:nvPr/>
        </p:nvSpPr>
        <p:spPr bwMode="auto">
          <a:xfrm>
            <a:off x="7883525" y="5805488"/>
            <a:ext cx="360363" cy="360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85" name="Text Box 50"/>
          <p:cNvSpPr txBox="1">
            <a:spLocks noChangeArrowheads="1"/>
          </p:cNvSpPr>
          <p:nvPr/>
        </p:nvSpPr>
        <p:spPr bwMode="auto">
          <a:xfrm>
            <a:off x="3276600" y="42672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i="1">
                <a:latin typeface="Times New Roman" charset="0"/>
              </a:rPr>
              <a:t>I</a:t>
            </a:r>
          </a:p>
        </p:txBody>
      </p:sp>
      <p:sp>
        <p:nvSpPr>
          <p:cNvPr id="65586" name="Text Box 51"/>
          <p:cNvSpPr txBox="1">
            <a:spLocks noChangeArrowheads="1"/>
          </p:cNvSpPr>
          <p:nvPr/>
        </p:nvSpPr>
        <p:spPr bwMode="auto">
          <a:xfrm>
            <a:off x="6948488" y="42672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i="1">
                <a:latin typeface="Times New Roman" charset="0"/>
              </a:rPr>
              <a:t>I’</a:t>
            </a:r>
          </a:p>
        </p:txBody>
      </p:sp>
      <p:sp>
        <p:nvSpPr>
          <p:cNvPr id="65587" name="Rectangle 52"/>
          <p:cNvSpPr>
            <a:spLocks noChangeArrowheads="1"/>
          </p:cNvSpPr>
          <p:nvPr/>
        </p:nvSpPr>
        <p:spPr bwMode="auto">
          <a:xfrm>
            <a:off x="3059113" y="5086350"/>
            <a:ext cx="360362" cy="360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88" name="Text Box 53"/>
          <p:cNvSpPr txBox="1">
            <a:spLocks noChangeArrowheads="1"/>
          </p:cNvSpPr>
          <p:nvPr/>
        </p:nvSpPr>
        <p:spPr bwMode="auto">
          <a:xfrm>
            <a:off x="2700338" y="501332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b="1" i="1">
                <a:latin typeface="Times New Roman" charset="0"/>
              </a:rPr>
              <a:t>x</a:t>
            </a:r>
          </a:p>
        </p:txBody>
      </p:sp>
      <p:sp>
        <p:nvSpPr>
          <p:cNvPr id="65589" name="Text Box 54"/>
          <p:cNvSpPr txBox="1">
            <a:spLocks noChangeArrowheads="1"/>
          </p:cNvSpPr>
          <p:nvPr/>
        </p:nvSpPr>
        <p:spPr bwMode="auto">
          <a:xfrm>
            <a:off x="6804025" y="5373688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b="1" i="1">
                <a:latin typeface="Times New Roman" charset="0"/>
              </a:rPr>
              <a:t>x’</a:t>
            </a:r>
          </a:p>
        </p:txBody>
      </p:sp>
      <p:sp>
        <p:nvSpPr>
          <p:cNvPr id="65590" name="Text Box 55"/>
          <p:cNvSpPr txBox="1">
            <a:spLocks noChangeArrowheads="1"/>
          </p:cNvSpPr>
          <p:nvPr/>
        </p:nvSpPr>
        <p:spPr bwMode="auto">
          <a:xfrm>
            <a:off x="5003800" y="4195763"/>
            <a:ext cx="557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latin typeface="Times New Roman" charset="0"/>
              </a:rPr>
              <a:t>T</a:t>
            </a:r>
            <a:r>
              <a:rPr lang="en-US" altLang="zh-TW" sz="2400" b="1" baseline="30000">
                <a:latin typeface="Times New Roman" charset="0"/>
              </a:rPr>
              <a:t>-1</a:t>
            </a:r>
          </a:p>
        </p:txBody>
      </p:sp>
      <p:sp>
        <p:nvSpPr>
          <p:cNvPr id="65591" name="Rectangle 56"/>
          <p:cNvSpPr>
            <a:spLocks noChangeArrowheads="1"/>
          </p:cNvSpPr>
          <p:nvPr/>
        </p:nvSpPr>
        <p:spPr bwMode="auto">
          <a:xfrm>
            <a:off x="6802438" y="5086350"/>
            <a:ext cx="360362" cy="360363"/>
          </a:xfrm>
          <a:prstGeom prst="rect">
            <a:avLst/>
          </a:prstGeom>
          <a:solidFill>
            <a:schemeClr val="bg2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5592" name="Freeform 57"/>
          <p:cNvSpPr>
            <a:spLocks/>
          </p:cNvSpPr>
          <p:nvPr/>
        </p:nvSpPr>
        <p:spPr bwMode="auto">
          <a:xfrm>
            <a:off x="3059113" y="4521200"/>
            <a:ext cx="3744912" cy="708025"/>
          </a:xfrm>
          <a:custGeom>
            <a:avLst/>
            <a:gdLst>
              <a:gd name="T0" fmla="*/ 2147483646 w 2359"/>
              <a:gd name="T1" fmla="*/ 2147483646 h 446"/>
              <a:gd name="T2" fmla="*/ 2147483646 w 2359"/>
              <a:gd name="T3" fmla="*/ 2147483646 h 446"/>
              <a:gd name="T4" fmla="*/ 0 w 2359"/>
              <a:gd name="T5" fmla="*/ 2147483646 h 446"/>
              <a:gd name="T6" fmla="*/ 0 60000 65536"/>
              <a:gd name="T7" fmla="*/ 0 60000 65536"/>
              <a:gd name="T8" fmla="*/ 0 60000 65536"/>
              <a:gd name="T9" fmla="*/ 0 w 2359"/>
              <a:gd name="T10" fmla="*/ 0 h 446"/>
              <a:gd name="T11" fmla="*/ 2359 w 2359"/>
              <a:gd name="T12" fmla="*/ 446 h 4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59" h="446">
                <a:moveTo>
                  <a:pt x="2359" y="446"/>
                </a:moveTo>
                <a:cubicBezTo>
                  <a:pt x="2124" y="261"/>
                  <a:pt x="1890" y="76"/>
                  <a:pt x="1497" y="38"/>
                </a:cubicBezTo>
                <a:cubicBezTo>
                  <a:pt x="1104" y="0"/>
                  <a:pt x="552" y="109"/>
                  <a:pt x="0" y="219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5593" name="Oval 58"/>
          <p:cNvSpPr>
            <a:spLocks noChangeArrowheads="1"/>
          </p:cNvSpPr>
          <p:nvPr/>
        </p:nvSpPr>
        <p:spPr bwMode="auto">
          <a:xfrm>
            <a:off x="2339975" y="4437063"/>
            <a:ext cx="1008063" cy="10080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Inverse warping</a:t>
            </a:r>
            <a:endParaRPr lang="zh-TW" altLang="en-US"/>
          </a:p>
        </p:txBody>
      </p:sp>
      <p:sp>
        <p:nvSpPr>
          <p:cNvPr id="67586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No hole, but must resample</a:t>
            </a:r>
          </a:p>
          <a:p>
            <a:r>
              <a:rPr lang="en-US" altLang="zh-TW"/>
              <a:t>What value should you take for non-integer coordinate? Closest one?</a:t>
            </a:r>
            <a:endParaRPr lang="zh-TW" altLang="en-US"/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97138"/>
            <a:ext cx="8148637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Inverse warping</a:t>
            </a:r>
            <a:endParaRPr lang="zh-TW" altLang="en-US"/>
          </a:p>
        </p:txBody>
      </p:sp>
      <p:sp>
        <p:nvSpPr>
          <p:cNvPr id="68610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It could cause aliasing</a:t>
            </a:r>
            <a:endParaRPr lang="zh-TW" altLang="en-US"/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2420938"/>
            <a:ext cx="7964488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Reconstruction</a:t>
            </a:r>
          </a:p>
        </p:txBody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Reconstruction generates an approximation to the original function. Error is called aliasing.</a:t>
            </a:r>
          </a:p>
        </p:txBody>
      </p:sp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2852738"/>
            <a:ext cx="37623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63" y="2868613"/>
            <a:ext cx="38290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6"/>
          <p:cNvSpPr txBox="1">
            <a:spLocks noChangeArrowheads="1"/>
          </p:cNvSpPr>
          <p:nvPr/>
        </p:nvSpPr>
        <p:spPr bwMode="auto">
          <a:xfrm>
            <a:off x="809625" y="5876925"/>
            <a:ext cx="2347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i="1"/>
              <a:t>sample position</a:t>
            </a:r>
          </a:p>
        </p:txBody>
      </p:sp>
      <p:sp>
        <p:nvSpPr>
          <p:cNvPr id="69638" name="Text Box 7"/>
          <p:cNvSpPr txBox="1">
            <a:spLocks noChangeArrowheads="1"/>
          </p:cNvSpPr>
          <p:nvPr/>
        </p:nvSpPr>
        <p:spPr bwMode="auto">
          <a:xfrm>
            <a:off x="1744663" y="2420938"/>
            <a:ext cx="1985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i="1"/>
              <a:t>sample value</a:t>
            </a:r>
          </a:p>
        </p:txBody>
      </p:sp>
      <p:sp>
        <p:nvSpPr>
          <p:cNvPr id="69639" name="Line 8"/>
          <p:cNvSpPr>
            <a:spLocks noChangeShapeType="1"/>
          </p:cNvSpPr>
          <p:nvPr/>
        </p:nvSpPr>
        <p:spPr bwMode="auto">
          <a:xfrm flipV="1">
            <a:off x="1889125" y="5516563"/>
            <a:ext cx="0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9640" name="Line 9"/>
          <p:cNvSpPr>
            <a:spLocks noChangeShapeType="1"/>
          </p:cNvSpPr>
          <p:nvPr/>
        </p:nvSpPr>
        <p:spPr bwMode="auto">
          <a:xfrm flipH="1">
            <a:off x="1960563" y="2852738"/>
            <a:ext cx="865187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576888" y="4868863"/>
            <a:ext cx="698500" cy="227012"/>
            <a:chOff x="3288" y="3067"/>
            <a:chExt cx="440" cy="143"/>
          </a:xfrm>
        </p:grpSpPr>
        <p:sp>
          <p:nvSpPr>
            <p:cNvPr id="69644" name="Line 11"/>
            <p:cNvSpPr>
              <a:spLocks noChangeShapeType="1"/>
            </p:cNvSpPr>
            <p:nvPr/>
          </p:nvSpPr>
          <p:spPr bwMode="auto">
            <a:xfrm flipV="1">
              <a:off x="3288" y="3067"/>
              <a:ext cx="213" cy="1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9645" name="Line 12"/>
            <p:cNvSpPr>
              <a:spLocks noChangeShapeType="1"/>
            </p:cNvSpPr>
            <p:nvPr/>
          </p:nvSpPr>
          <p:spPr bwMode="auto">
            <a:xfrm flipH="1" flipV="1">
              <a:off x="3501" y="3074"/>
              <a:ext cx="227" cy="1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69642" name="Text Box 13"/>
          <p:cNvSpPr txBox="1">
            <a:spLocks noChangeArrowheads="1"/>
          </p:cNvSpPr>
          <p:nvPr/>
        </p:nvSpPr>
        <p:spPr bwMode="auto">
          <a:xfrm>
            <a:off x="1908175" y="1989138"/>
            <a:ext cx="1387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C0000"/>
                </a:solidFill>
              </a:rPr>
              <a:t>sampling</a:t>
            </a:r>
          </a:p>
        </p:txBody>
      </p:sp>
      <p:sp>
        <p:nvSpPr>
          <p:cNvPr id="69643" name="Text Box 14"/>
          <p:cNvSpPr txBox="1">
            <a:spLocks noChangeArrowheads="1"/>
          </p:cNvSpPr>
          <p:nvPr/>
        </p:nvSpPr>
        <p:spPr bwMode="auto">
          <a:xfrm>
            <a:off x="5641975" y="1989138"/>
            <a:ext cx="2170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C0000"/>
                </a:solidFill>
              </a:rPr>
              <a:t>reconstruction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Reconstruction</a:t>
            </a:r>
          </a:p>
        </p:txBody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1512887"/>
          </a:xfrm>
        </p:spPr>
        <p:txBody>
          <a:bodyPr/>
          <a:lstStyle/>
          <a:p>
            <a:pPr eaLnBrk="1" hangingPunct="1"/>
            <a:r>
              <a:rPr lang="en-US" altLang="zh-TW"/>
              <a:t>Computed weighted sum of pixel neighborhood; output is weighted average of input, where weights are normalized values of filter kernel k</a:t>
            </a:r>
          </a:p>
        </p:txBody>
      </p:sp>
      <p:sp>
        <p:nvSpPr>
          <p:cNvPr id="71683" name="Line 4"/>
          <p:cNvSpPr>
            <a:spLocks noChangeShapeType="1"/>
          </p:cNvSpPr>
          <p:nvPr/>
        </p:nvSpPr>
        <p:spPr bwMode="auto">
          <a:xfrm>
            <a:off x="468313" y="3429000"/>
            <a:ext cx="3743325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684" name="Line 5"/>
          <p:cNvSpPr>
            <a:spLocks noChangeShapeType="1"/>
          </p:cNvSpPr>
          <p:nvPr/>
        </p:nvSpPr>
        <p:spPr bwMode="auto">
          <a:xfrm>
            <a:off x="468313" y="4149725"/>
            <a:ext cx="3743325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685" name="Line 6"/>
          <p:cNvSpPr>
            <a:spLocks noChangeShapeType="1"/>
          </p:cNvSpPr>
          <p:nvPr/>
        </p:nvSpPr>
        <p:spPr bwMode="auto">
          <a:xfrm>
            <a:off x="468313" y="4868863"/>
            <a:ext cx="3743325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686" name="Line 7"/>
          <p:cNvSpPr>
            <a:spLocks noChangeShapeType="1"/>
          </p:cNvSpPr>
          <p:nvPr/>
        </p:nvSpPr>
        <p:spPr bwMode="auto">
          <a:xfrm>
            <a:off x="468313" y="5589588"/>
            <a:ext cx="3743325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687" name="Line 8"/>
          <p:cNvSpPr>
            <a:spLocks noChangeShapeType="1"/>
          </p:cNvSpPr>
          <p:nvPr/>
        </p:nvSpPr>
        <p:spPr bwMode="auto">
          <a:xfrm>
            <a:off x="1117600" y="2925763"/>
            <a:ext cx="0" cy="316865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688" name="Line 9"/>
          <p:cNvSpPr>
            <a:spLocks noChangeShapeType="1"/>
          </p:cNvSpPr>
          <p:nvPr/>
        </p:nvSpPr>
        <p:spPr bwMode="auto">
          <a:xfrm>
            <a:off x="1909763" y="2925763"/>
            <a:ext cx="0" cy="316865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689" name="Line 10"/>
          <p:cNvSpPr>
            <a:spLocks noChangeShapeType="1"/>
          </p:cNvSpPr>
          <p:nvPr/>
        </p:nvSpPr>
        <p:spPr bwMode="auto">
          <a:xfrm>
            <a:off x="2700338" y="2925763"/>
            <a:ext cx="0" cy="316865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690" name="Line 11"/>
          <p:cNvSpPr>
            <a:spLocks noChangeShapeType="1"/>
          </p:cNvSpPr>
          <p:nvPr/>
        </p:nvSpPr>
        <p:spPr bwMode="auto">
          <a:xfrm>
            <a:off x="3492500" y="2925763"/>
            <a:ext cx="0" cy="316865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691" name="Oval 12"/>
          <p:cNvSpPr>
            <a:spLocks noChangeArrowheads="1"/>
          </p:cNvSpPr>
          <p:nvPr/>
        </p:nvSpPr>
        <p:spPr bwMode="auto">
          <a:xfrm>
            <a:off x="1836738" y="4075113"/>
            <a:ext cx="142875" cy="14287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71692" name="Oval 13"/>
          <p:cNvSpPr>
            <a:spLocks noChangeArrowheads="1"/>
          </p:cNvSpPr>
          <p:nvPr/>
        </p:nvSpPr>
        <p:spPr bwMode="auto">
          <a:xfrm>
            <a:off x="2630488" y="4078288"/>
            <a:ext cx="142875" cy="14287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71693" name="Oval 14"/>
          <p:cNvSpPr>
            <a:spLocks noChangeArrowheads="1"/>
          </p:cNvSpPr>
          <p:nvPr/>
        </p:nvSpPr>
        <p:spPr bwMode="auto">
          <a:xfrm>
            <a:off x="2628900" y="4799013"/>
            <a:ext cx="142875" cy="14287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71694" name="Oval 15"/>
          <p:cNvSpPr>
            <a:spLocks noChangeArrowheads="1"/>
          </p:cNvSpPr>
          <p:nvPr/>
        </p:nvSpPr>
        <p:spPr bwMode="auto">
          <a:xfrm>
            <a:off x="1836738" y="4797425"/>
            <a:ext cx="142875" cy="14287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71695" name="Oval 16"/>
          <p:cNvSpPr>
            <a:spLocks noChangeArrowheads="1"/>
          </p:cNvSpPr>
          <p:nvPr/>
        </p:nvSpPr>
        <p:spPr bwMode="auto">
          <a:xfrm>
            <a:off x="1836738" y="5518150"/>
            <a:ext cx="142875" cy="142875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71696" name="Oval 17"/>
          <p:cNvSpPr>
            <a:spLocks noChangeArrowheads="1"/>
          </p:cNvSpPr>
          <p:nvPr/>
        </p:nvSpPr>
        <p:spPr bwMode="auto">
          <a:xfrm>
            <a:off x="2630488" y="5518150"/>
            <a:ext cx="142875" cy="142875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71697" name="Oval 18"/>
          <p:cNvSpPr>
            <a:spLocks noChangeArrowheads="1"/>
          </p:cNvSpPr>
          <p:nvPr/>
        </p:nvSpPr>
        <p:spPr bwMode="auto">
          <a:xfrm>
            <a:off x="3421063" y="4797425"/>
            <a:ext cx="142875" cy="142875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71698" name="Oval 19"/>
          <p:cNvSpPr>
            <a:spLocks noChangeArrowheads="1"/>
          </p:cNvSpPr>
          <p:nvPr/>
        </p:nvSpPr>
        <p:spPr bwMode="auto">
          <a:xfrm>
            <a:off x="2339975" y="4583113"/>
            <a:ext cx="142875" cy="14287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71699" name="Oval 20"/>
          <p:cNvSpPr>
            <a:spLocks noChangeArrowheads="1"/>
          </p:cNvSpPr>
          <p:nvPr/>
        </p:nvSpPr>
        <p:spPr bwMode="auto">
          <a:xfrm>
            <a:off x="827088" y="3068638"/>
            <a:ext cx="3097212" cy="309721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71700" name="Oval 21"/>
          <p:cNvSpPr>
            <a:spLocks noChangeArrowheads="1"/>
          </p:cNvSpPr>
          <p:nvPr/>
        </p:nvSpPr>
        <p:spPr bwMode="auto">
          <a:xfrm>
            <a:off x="1046163" y="4799013"/>
            <a:ext cx="142875" cy="142875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71701" name="Oval 22"/>
          <p:cNvSpPr>
            <a:spLocks noChangeArrowheads="1"/>
          </p:cNvSpPr>
          <p:nvPr/>
        </p:nvSpPr>
        <p:spPr bwMode="auto">
          <a:xfrm>
            <a:off x="2628900" y="3357563"/>
            <a:ext cx="142875" cy="142875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71702" name="Oval 23"/>
          <p:cNvSpPr>
            <a:spLocks noChangeArrowheads="1"/>
          </p:cNvSpPr>
          <p:nvPr/>
        </p:nvSpPr>
        <p:spPr bwMode="auto">
          <a:xfrm>
            <a:off x="1836738" y="3357563"/>
            <a:ext cx="142875" cy="142875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71703" name="Oval 24"/>
          <p:cNvSpPr>
            <a:spLocks noChangeArrowheads="1"/>
          </p:cNvSpPr>
          <p:nvPr/>
        </p:nvSpPr>
        <p:spPr bwMode="auto">
          <a:xfrm>
            <a:off x="1044575" y="4078288"/>
            <a:ext cx="142875" cy="142875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71704" name="Oval 25"/>
          <p:cNvSpPr>
            <a:spLocks noChangeArrowheads="1"/>
          </p:cNvSpPr>
          <p:nvPr/>
        </p:nvSpPr>
        <p:spPr bwMode="auto">
          <a:xfrm>
            <a:off x="3421063" y="4078288"/>
            <a:ext cx="142875" cy="142875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71705" name="Oval 26"/>
          <p:cNvSpPr>
            <a:spLocks noChangeArrowheads="1"/>
          </p:cNvSpPr>
          <p:nvPr/>
        </p:nvSpPr>
        <p:spPr bwMode="auto">
          <a:xfrm>
            <a:off x="3421063" y="5518150"/>
            <a:ext cx="142875" cy="142875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71706" name="Line 27"/>
          <p:cNvSpPr>
            <a:spLocks noChangeShapeType="1"/>
          </p:cNvSpPr>
          <p:nvPr/>
        </p:nvSpPr>
        <p:spPr bwMode="auto">
          <a:xfrm>
            <a:off x="2484438" y="4652963"/>
            <a:ext cx="14398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07" name="Text Box 28"/>
          <p:cNvSpPr txBox="1">
            <a:spLocks noChangeArrowheads="1"/>
          </p:cNvSpPr>
          <p:nvPr/>
        </p:nvSpPr>
        <p:spPr bwMode="auto">
          <a:xfrm>
            <a:off x="2725738" y="4221163"/>
            <a:ext cx="860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i="1">
                <a:latin typeface="Times New Roman" charset="0"/>
              </a:rPr>
              <a:t>width</a:t>
            </a:r>
          </a:p>
        </p:txBody>
      </p:sp>
      <p:sp>
        <p:nvSpPr>
          <p:cNvPr id="71708" name="Line 29"/>
          <p:cNvSpPr>
            <a:spLocks noChangeShapeType="1"/>
          </p:cNvSpPr>
          <p:nvPr/>
        </p:nvSpPr>
        <p:spPr bwMode="auto">
          <a:xfrm flipH="1">
            <a:off x="1962150" y="4740275"/>
            <a:ext cx="393700" cy="785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09" name="Text Box 30"/>
          <p:cNvSpPr txBox="1">
            <a:spLocks noChangeArrowheads="1"/>
          </p:cNvSpPr>
          <p:nvPr/>
        </p:nvSpPr>
        <p:spPr bwMode="auto">
          <a:xfrm>
            <a:off x="2124075" y="494188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i="1">
                <a:latin typeface="Times New Roman" charset="0"/>
              </a:rPr>
              <a:t>d</a:t>
            </a:r>
          </a:p>
        </p:txBody>
      </p:sp>
      <p:sp>
        <p:nvSpPr>
          <p:cNvPr id="71710" name="Text Box 31"/>
          <p:cNvSpPr txBox="1">
            <a:spLocks noChangeArrowheads="1"/>
          </p:cNvSpPr>
          <p:nvPr/>
        </p:nvSpPr>
        <p:spPr bwMode="auto">
          <a:xfrm>
            <a:off x="4213225" y="3224213"/>
            <a:ext cx="467995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latin typeface="Courier New" charset="0"/>
              </a:rPr>
              <a:t>color=0;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latin typeface="Courier New" charset="0"/>
              </a:rPr>
              <a:t>weights=0;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latin typeface="Courier New" charset="0"/>
              </a:rPr>
              <a:t>for all q’s dist &lt; width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latin typeface="Courier New" charset="0"/>
              </a:rPr>
              <a:t>  d = dist(p, q);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latin typeface="Courier New" charset="0"/>
              </a:rPr>
              <a:t>  w = kernel(d);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latin typeface="Courier New" charset="0"/>
              </a:rPr>
              <a:t>  color += w*q.color;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latin typeface="Courier New" charset="0"/>
              </a:rPr>
              <a:t>  weights += w;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latin typeface="Courier New" charset="0"/>
              </a:rPr>
              <a:t>p.Color = color/weights;</a:t>
            </a:r>
            <a:r>
              <a:rPr lang="en-US" altLang="zh-TW" sz="2000" b="1">
                <a:latin typeface="Courier New" charset="0"/>
              </a:rPr>
              <a:t>   </a:t>
            </a:r>
          </a:p>
        </p:txBody>
      </p:sp>
      <p:sp>
        <p:nvSpPr>
          <p:cNvPr id="71711" name="Text Box 32"/>
          <p:cNvSpPr txBox="1">
            <a:spLocks noChangeArrowheads="1"/>
          </p:cNvSpPr>
          <p:nvPr/>
        </p:nvSpPr>
        <p:spPr bwMode="auto">
          <a:xfrm>
            <a:off x="2124075" y="414972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i="1">
                <a:latin typeface="Times New Roman" charset="0"/>
              </a:rPr>
              <a:t>p</a:t>
            </a:r>
          </a:p>
        </p:txBody>
      </p:sp>
      <p:sp>
        <p:nvSpPr>
          <p:cNvPr id="71712" name="Text Box 33"/>
          <p:cNvSpPr txBox="1">
            <a:spLocks noChangeArrowheads="1"/>
          </p:cNvSpPr>
          <p:nvPr/>
        </p:nvSpPr>
        <p:spPr bwMode="auto">
          <a:xfrm>
            <a:off x="1908175" y="549275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i="1">
                <a:latin typeface="Times New Roman" charset="0"/>
              </a:rPr>
              <a:t>q</a:t>
            </a:r>
          </a:p>
        </p:txBody>
      </p:sp>
      <p:graphicFrame>
        <p:nvGraphicFramePr>
          <p:cNvPr id="71713" name="Object 34"/>
          <p:cNvGraphicFramePr>
            <a:graphicFrameLocks noChangeAspect="1"/>
          </p:cNvGraphicFramePr>
          <p:nvPr/>
        </p:nvGraphicFramePr>
        <p:xfrm>
          <a:off x="5711825" y="2365375"/>
          <a:ext cx="1884363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9" name="方程式" r:id="rId4" imgW="965200" imgH="508000" progId="Equation.3">
                  <p:embed/>
                </p:oleObj>
              </mc:Choice>
              <mc:Fallback>
                <p:oleObj name="方程式" r:id="rId4" imgW="965200" imgH="508000" progId="Equation.3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1825" y="2365375"/>
                        <a:ext cx="1884363" cy="992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Triangle filter</a:t>
            </a:r>
            <a:endParaRPr lang="zh-TW" altLang="en-US"/>
          </a:p>
        </p:txBody>
      </p:sp>
      <p:sp>
        <p:nvSpPr>
          <p:cNvPr id="73730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052513"/>
            <a:ext cx="6380163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573463"/>
            <a:ext cx="389572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Gaussian filter</a:t>
            </a:r>
            <a:endParaRPr lang="zh-TW" altLang="en-US"/>
          </a:p>
        </p:txBody>
      </p:sp>
      <p:sp>
        <p:nvSpPr>
          <p:cNvPr id="74754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052513"/>
            <a:ext cx="62960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284538"/>
            <a:ext cx="3279775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1196975"/>
            <a:ext cx="6118225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Sampling</a:t>
            </a:r>
          </a:p>
        </p:txBody>
      </p:sp>
      <p:sp>
        <p:nvSpPr>
          <p:cNvPr id="75779" name="Line 4"/>
          <p:cNvSpPr>
            <a:spLocks noChangeShapeType="1"/>
          </p:cNvSpPr>
          <p:nvPr/>
        </p:nvSpPr>
        <p:spPr bwMode="auto">
          <a:xfrm flipH="1">
            <a:off x="6588125" y="1412875"/>
            <a:ext cx="64770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5780" name="Text Box 5"/>
          <p:cNvSpPr txBox="1">
            <a:spLocks noChangeArrowheads="1"/>
          </p:cNvSpPr>
          <p:nvPr/>
        </p:nvSpPr>
        <p:spPr bwMode="auto">
          <a:xfrm>
            <a:off x="6445250" y="981075"/>
            <a:ext cx="1943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i="1"/>
              <a:t>band limited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Sampling and quantization</a:t>
            </a:r>
          </a:p>
        </p:txBody>
      </p:sp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720850"/>
            <a:ext cx="6465887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Reconstruction</a:t>
            </a:r>
          </a:p>
        </p:txBody>
      </p:sp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636588" y="5661025"/>
            <a:ext cx="79676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i="1"/>
              <a:t>The reconstructed function is obtained by interpolating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i="1"/>
              <a:t>among the samples in some manner</a:t>
            </a:r>
          </a:p>
        </p:txBody>
      </p:sp>
      <p:pic>
        <p:nvPicPr>
          <p:cNvPr id="778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492375"/>
            <a:ext cx="6478587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069975"/>
            <a:ext cx="6478588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Reconstruction (interpolation)</a:t>
            </a:r>
          </a:p>
        </p:txBody>
      </p:sp>
      <p:sp>
        <p:nvSpPr>
          <p:cNvPr id="79874" name="Rectangle 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TW"/>
              <a:t>Possible reconstruction filters (kernels):</a:t>
            </a:r>
          </a:p>
          <a:p>
            <a:pPr lvl="1" eaLnBrk="1" hangingPunct="1"/>
            <a:r>
              <a:rPr lang="en-US" altLang="zh-TW"/>
              <a:t>nearest neighbor</a:t>
            </a:r>
          </a:p>
          <a:p>
            <a:pPr lvl="1" eaLnBrk="1" hangingPunct="1"/>
            <a:r>
              <a:rPr lang="en-US" altLang="zh-TW"/>
              <a:t>bilinear</a:t>
            </a:r>
          </a:p>
          <a:p>
            <a:pPr lvl="1" eaLnBrk="1" hangingPunct="1"/>
            <a:r>
              <a:rPr lang="en-US" altLang="zh-TW"/>
              <a:t>bicubic </a:t>
            </a:r>
          </a:p>
          <a:p>
            <a:pPr lvl="1" eaLnBrk="1" hangingPunct="1"/>
            <a:r>
              <a:rPr lang="en-US" altLang="zh-TW"/>
              <a:t>sinc (optimal reconstruction)</a:t>
            </a:r>
          </a:p>
        </p:txBody>
      </p:sp>
      <p:pic>
        <p:nvPicPr>
          <p:cNvPr id="79875" name="Picture 7" descr="rotatedN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52600"/>
            <a:ext cx="3449638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Bilinear interpolation (triangle filter)</a:t>
            </a:r>
          </a:p>
        </p:txBody>
      </p:sp>
      <p:sp>
        <p:nvSpPr>
          <p:cNvPr id="81922" name="Line 4"/>
          <p:cNvSpPr>
            <a:spLocks noChangeShapeType="1"/>
          </p:cNvSpPr>
          <p:nvPr/>
        </p:nvSpPr>
        <p:spPr bwMode="auto">
          <a:xfrm>
            <a:off x="2590800" y="27432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1923" name="Line 5"/>
          <p:cNvSpPr>
            <a:spLocks noChangeShapeType="1"/>
          </p:cNvSpPr>
          <p:nvPr/>
        </p:nvSpPr>
        <p:spPr bwMode="auto">
          <a:xfrm>
            <a:off x="3657600" y="2743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192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635000"/>
          </a:xfrm>
          <a:noFill/>
        </p:spPr>
        <p:txBody>
          <a:bodyPr/>
          <a:lstStyle/>
          <a:p>
            <a:pPr eaLnBrk="1" hangingPunct="1"/>
            <a:r>
              <a:rPr lang="en-US" altLang="zh-TW"/>
              <a:t>A simple method for resampling images</a:t>
            </a:r>
          </a:p>
        </p:txBody>
      </p:sp>
      <p:sp>
        <p:nvSpPr>
          <p:cNvPr id="81925" name="Line 7"/>
          <p:cNvSpPr>
            <a:spLocks noChangeShapeType="1"/>
          </p:cNvSpPr>
          <p:nvPr/>
        </p:nvSpPr>
        <p:spPr bwMode="auto">
          <a:xfrm>
            <a:off x="25908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1926" name="Line 8"/>
          <p:cNvSpPr>
            <a:spLocks noChangeShapeType="1"/>
          </p:cNvSpPr>
          <p:nvPr/>
        </p:nvSpPr>
        <p:spPr bwMode="auto">
          <a:xfrm>
            <a:off x="41910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1927" name="Line 9"/>
          <p:cNvSpPr>
            <a:spLocks noChangeShapeType="1"/>
          </p:cNvSpPr>
          <p:nvPr/>
        </p:nvSpPr>
        <p:spPr bwMode="auto">
          <a:xfrm rot="-5400000">
            <a:off x="3390900" y="10287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1928" name="Line 10"/>
          <p:cNvSpPr>
            <a:spLocks noChangeShapeType="1"/>
          </p:cNvSpPr>
          <p:nvPr/>
        </p:nvSpPr>
        <p:spPr bwMode="auto">
          <a:xfrm rot="-5400000">
            <a:off x="3390900" y="24765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1929" name="Oval 11"/>
          <p:cNvSpPr>
            <a:spLocks noChangeArrowheads="1"/>
          </p:cNvSpPr>
          <p:nvPr/>
        </p:nvSpPr>
        <p:spPr bwMode="auto">
          <a:xfrm>
            <a:off x="3624263" y="2711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81930" name="Picture 12" descr="Edittex"/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>
            <a:off x="3124200" y="2854325"/>
            <a:ext cx="117475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81931" name="Picture 13" descr="Edittex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3714750" y="3009900"/>
            <a:ext cx="952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81932" name="Picture 14" descr="Edittex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1933575" y="3490913"/>
            <a:ext cx="5016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pic>
        <p:nvPicPr>
          <p:cNvPr id="81933" name="Picture 1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3" y="3490913"/>
            <a:ext cx="100488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4" name="Picture 16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1671638"/>
            <a:ext cx="14811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5" name="Picture 17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1671638"/>
            <a:ext cx="100488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6" name="Picture 18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3" y="2424113"/>
            <a:ext cx="58578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7" name="Picture 19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4438650"/>
            <a:ext cx="4637087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Non-parametric image warping</a:t>
            </a:r>
          </a:p>
        </p:txBody>
      </p:sp>
      <p:sp>
        <p:nvSpPr>
          <p:cNvPr id="83970" name="Rectangle 4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TW"/>
              <a:t>Specify a more detailed warp function</a:t>
            </a:r>
          </a:p>
          <a:p>
            <a:pPr eaLnBrk="1" hangingPunct="1"/>
            <a:r>
              <a:rPr lang="en-US" altLang="zh-TW"/>
              <a:t>Splines, meshes, optical flow (per-pixel motion)</a:t>
            </a:r>
          </a:p>
          <a:p>
            <a:pPr eaLnBrk="1" hangingPunct="1"/>
            <a:endParaRPr lang="en-US" altLang="zh-TW"/>
          </a:p>
        </p:txBody>
      </p:sp>
      <p:pic>
        <p:nvPicPr>
          <p:cNvPr id="83971" name="Picture 6" descr="CatWomanWar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33600"/>
            <a:ext cx="8135938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Non-parametric image warping</a:t>
            </a:r>
          </a:p>
        </p:txBody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Mappings implied by correspondences</a:t>
            </a:r>
          </a:p>
          <a:p>
            <a:pPr eaLnBrk="1" hangingPunct="1"/>
            <a:r>
              <a:rPr lang="en-US" altLang="zh-TW"/>
              <a:t>Inverse warping</a:t>
            </a:r>
          </a:p>
        </p:txBody>
      </p:sp>
      <p:pic>
        <p:nvPicPr>
          <p:cNvPr id="860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05063"/>
            <a:ext cx="8064500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1317" name="Freeform 5"/>
          <p:cNvSpPr>
            <a:spLocks/>
          </p:cNvSpPr>
          <p:nvPr/>
        </p:nvSpPr>
        <p:spPr bwMode="auto">
          <a:xfrm>
            <a:off x="1692275" y="4508500"/>
            <a:ext cx="4679950" cy="912813"/>
          </a:xfrm>
          <a:custGeom>
            <a:avLst/>
            <a:gdLst>
              <a:gd name="T0" fmla="*/ 2147483646 w 2948"/>
              <a:gd name="T1" fmla="*/ 2147483646 h 575"/>
              <a:gd name="T2" fmla="*/ 2147483646 w 2948"/>
              <a:gd name="T3" fmla="*/ 2147483646 h 575"/>
              <a:gd name="T4" fmla="*/ 0 w 2948"/>
              <a:gd name="T5" fmla="*/ 0 h 575"/>
              <a:gd name="T6" fmla="*/ 0 60000 65536"/>
              <a:gd name="T7" fmla="*/ 0 60000 65536"/>
              <a:gd name="T8" fmla="*/ 0 60000 65536"/>
              <a:gd name="T9" fmla="*/ 0 w 2948"/>
              <a:gd name="T10" fmla="*/ 0 h 575"/>
              <a:gd name="T11" fmla="*/ 2948 w 2948"/>
              <a:gd name="T12" fmla="*/ 575 h 5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48" h="575">
                <a:moveTo>
                  <a:pt x="2948" y="182"/>
                </a:moveTo>
                <a:cubicBezTo>
                  <a:pt x="2445" y="378"/>
                  <a:pt x="1942" y="575"/>
                  <a:pt x="1451" y="545"/>
                </a:cubicBezTo>
                <a:cubicBezTo>
                  <a:pt x="960" y="515"/>
                  <a:pt x="480" y="257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715125" y="4278313"/>
            <a:ext cx="520700" cy="590550"/>
            <a:chOff x="4230" y="2695"/>
            <a:chExt cx="328" cy="372"/>
          </a:xfrm>
        </p:grpSpPr>
        <p:sp>
          <p:nvSpPr>
            <p:cNvPr id="86024" name="Oval 6"/>
            <p:cNvSpPr>
              <a:spLocks noChangeArrowheads="1"/>
            </p:cNvSpPr>
            <p:nvPr/>
          </p:nvSpPr>
          <p:spPr bwMode="auto">
            <a:xfrm>
              <a:off x="4332" y="2931"/>
              <a:ext cx="136" cy="1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86025" name="Text Box 7"/>
            <p:cNvSpPr txBox="1">
              <a:spLocks noChangeArrowheads="1"/>
            </p:cNvSpPr>
            <p:nvPr/>
          </p:nvSpPr>
          <p:spPr bwMode="auto">
            <a:xfrm>
              <a:off x="4230" y="2695"/>
              <a:ext cx="3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b="1" i="1">
                  <a:latin typeface="Times New Roman" charset="0"/>
                </a:rPr>
                <a:t>P’</a:t>
              </a:r>
            </a:p>
          </p:txBody>
        </p:sp>
      </p:grpSp>
      <p:sp>
        <p:nvSpPr>
          <p:cNvPr id="781322" name="Freeform 10"/>
          <p:cNvSpPr>
            <a:spLocks/>
          </p:cNvSpPr>
          <p:nvPr/>
        </p:nvSpPr>
        <p:spPr bwMode="auto">
          <a:xfrm>
            <a:off x="2195513" y="3705225"/>
            <a:ext cx="4681537" cy="1019175"/>
          </a:xfrm>
          <a:custGeom>
            <a:avLst/>
            <a:gdLst>
              <a:gd name="T0" fmla="*/ 2147483646 w 2949"/>
              <a:gd name="T1" fmla="*/ 2147483646 h 642"/>
              <a:gd name="T2" fmla="*/ 2147483646 w 2949"/>
              <a:gd name="T3" fmla="*/ 2147483646 h 642"/>
              <a:gd name="T4" fmla="*/ 0 w 2949"/>
              <a:gd name="T5" fmla="*/ 2147483646 h 642"/>
              <a:gd name="T6" fmla="*/ 0 60000 65536"/>
              <a:gd name="T7" fmla="*/ 0 60000 65536"/>
              <a:gd name="T8" fmla="*/ 0 60000 65536"/>
              <a:gd name="T9" fmla="*/ 0 w 2949"/>
              <a:gd name="T10" fmla="*/ 0 h 642"/>
              <a:gd name="T11" fmla="*/ 2949 w 2949"/>
              <a:gd name="T12" fmla="*/ 642 h 6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49" h="642">
                <a:moveTo>
                  <a:pt x="2949" y="642"/>
                </a:moveTo>
                <a:cubicBezTo>
                  <a:pt x="2536" y="328"/>
                  <a:pt x="2124" y="14"/>
                  <a:pt x="1633" y="7"/>
                </a:cubicBezTo>
                <a:cubicBezTo>
                  <a:pt x="1142" y="0"/>
                  <a:pt x="571" y="298"/>
                  <a:pt x="0" y="597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81323" name="Text Box 11"/>
          <p:cNvSpPr txBox="1">
            <a:spLocks noChangeArrowheads="1"/>
          </p:cNvSpPr>
          <p:nvPr/>
        </p:nvSpPr>
        <p:spPr bwMode="auto">
          <a:xfrm>
            <a:off x="1944688" y="4508500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b="1">
                <a:latin typeface="Times New Roman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8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81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8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1317" grpId="0" animBg="1"/>
      <p:bldP spid="781317" grpId="1" animBg="1"/>
      <p:bldP spid="781322" grpId="0" animBg="1"/>
      <p:bldP spid="7813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Non-parametric image warping</a:t>
            </a:r>
          </a:p>
        </p:txBody>
      </p:sp>
      <p:pic>
        <p:nvPicPr>
          <p:cNvPr id="8806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05063"/>
            <a:ext cx="8064500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067" name="Group 6"/>
          <p:cNvGrpSpPr>
            <a:grpSpLocks/>
          </p:cNvGrpSpPr>
          <p:nvPr/>
        </p:nvGrpSpPr>
        <p:grpSpPr bwMode="auto">
          <a:xfrm>
            <a:off x="6715125" y="4278313"/>
            <a:ext cx="520700" cy="590550"/>
            <a:chOff x="4230" y="2695"/>
            <a:chExt cx="328" cy="372"/>
          </a:xfrm>
        </p:grpSpPr>
        <p:sp>
          <p:nvSpPr>
            <p:cNvPr id="88076" name="Oval 7"/>
            <p:cNvSpPr>
              <a:spLocks noChangeArrowheads="1"/>
            </p:cNvSpPr>
            <p:nvPr/>
          </p:nvSpPr>
          <p:spPr bwMode="auto">
            <a:xfrm>
              <a:off x="4332" y="2931"/>
              <a:ext cx="136" cy="1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88077" name="Text Box 8"/>
            <p:cNvSpPr txBox="1">
              <a:spLocks noChangeArrowheads="1"/>
            </p:cNvSpPr>
            <p:nvPr/>
          </p:nvSpPr>
          <p:spPr bwMode="auto">
            <a:xfrm>
              <a:off x="4230" y="2695"/>
              <a:ext cx="3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b="1" i="1">
                  <a:latin typeface="Times New Roman" charset="0"/>
                </a:rPr>
                <a:t>P’</a:t>
              </a:r>
            </a:p>
          </p:txBody>
        </p:sp>
      </p:grpSp>
      <p:grpSp>
        <p:nvGrpSpPr>
          <p:cNvPr id="88068" name="Group 18"/>
          <p:cNvGrpSpPr>
            <a:grpSpLocks/>
          </p:cNvGrpSpPr>
          <p:nvPr/>
        </p:nvGrpSpPr>
        <p:grpSpPr bwMode="auto">
          <a:xfrm>
            <a:off x="5281613" y="1125538"/>
            <a:ext cx="3324225" cy="1104900"/>
            <a:chOff x="3327" y="709"/>
            <a:chExt cx="2094" cy="696"/>
          </a:xfrm>
        </p:grpSpPr>
        <p:graphicFrame>
          <p:nvGraphicFramePr>
            <p:cNvPr id="88074" name="Object 11"/>
            <p:cNvGraphicFramePr>
              <a:graphicFrameLocks noChangeAspect="1"/>
            </p:cNvGraphicFramePr>
            <p:nvPr/>
          </p:nvGraphicFramePr>
          <p:xfrm>
            <a:off x="3334" y="709"/>
            <a:ext cx="2087" cy="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087" name="方程式" r:id="rId5" imgW="1384300" imgH="228600" progId="Equation.3">
                    <p:embed/>
                  </p:oleObj>
                </mc:Choice>
                <mc:Fallback>
                  <p:oleObj name="方程式" r:id="rId5" imgW="1384300" imgH="2286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4" y="709"/>
                          <a:ext cx="2087" cy="3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8075" name="Text Box 12"/>
            <p:cNvSpPr txBox="1">
              <a:spLocks noChangeArrowheads="1"/>
            </p:cNvSpPr>
            <p:nvPr/>
          </p:nvSpPr>
          <p:spPr bwMode="auto">
            <a:xfrm>
              <a:off x="3327" y="1117"/>
              <a:ext cx="209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i="1"/>
                <a:t>Barycentric coordinate</a:t>
              </a:r>
            </a:p>
          </p:txBody>
        </p:sp>
      </p:grpSp>
      <p:graphicFrame>
        <p:nvGraphicFramePr>
          <p:cNvPr id="88069" name="Object 13"/>
          <p:cNvGraphicFramePr>
            <a:graphicFrameLocks noChangeAspect="1"/>
          </p:cNvGraphicFramePr>
          <p:nvPr/>
        </p:nvGraphicFramePr>
        <p:xfrm>
          <a:off x="611188" y="1412875"/>
          <a:ext cx="3313112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8" name="方程式" r:id="rId7" imgW="1384300" imgH="228600" progId="Equation.3">
                  <p:embed/>
                </p:oleObj>
              </mc:Choice>
              <mc:Fallback>
                <p:oleObj name="方程式" r:id="rId7" imgW="1384300" imgH="2286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412875"/>
                        <a:ext cx="3313112" cy="54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70" name="Freeform 14"/>
          <p:cNvSpPr>
            <a:spLocks/>
          </p:cNvSpPr>
          <p:nvPr/>
        </p:nvSpPr>
        <p:spPr bwMode="auto">
          <a:xfrm>
            <a:off x="2195513" y="3705225"/>
            <a:ext cx="4681537" cy="1019175"/>
          </a:xfrm>
          <a:custGeom>
            <a:avLst/>
            <a:gdLst>
              <a:gd name="T0" fmla="*/ 2147483646 w 2949"/>
              <a:gd name="T1" fmla="*/ 2147483646 h 642"/>
              <a:gd name="T2" fmla="*/ 2147483646 w 2949"/>
              <a:gd name="T3" fmla="*/ 2147483646 h 642"/>
              <a:gd name="T4" fmla="*/ 0 w 2949"/>
              <a:gd name="T5" fmla="*/ 2147483646 h 642"/>
              <a:gd name="T6" fmla="*/ 0 60000 65536"/>
              <a:gd name="T7" fmla="*/ 0 60000 65536"/>
              <a:gd name="T8" fmla="*/ 0 60000 65536"/>
              <a:gd name="T9" fmla="*/ 0 w 2949"/>
              <a:gd name="T10" fmla="*/ 0 h 642"/>
              <a:gd name="T11" fmla="*/ 2949 w 2949"/>
              <a:gd name="T12" fmla="*/ 642 h 6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49" h="642">
                <a:moveTo>
                  <a:pt x="2949" y="642"/>
                </a:moveTo>
                <a:cubicBezTo>
                  <a:pt x="2536" y="328"/>
                  <a:pt x="2124" y="14"/>
                  <a:pt x="1633" y="7"/>
                </a:cubicBezTo>
                <a:cubicBezTo>
                  <a:pt x="1142" y="0"/>
                  <a:pt x="571" y="298"/>
                  <a:pt x="0" y="597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88071" name="Group 15"/>
          <p:cNvGrpSpPr>
            <a:grpSpLocks/>
          </p:cNvGrpSpPr>
          <p:nvPr/>
        </p:nvGrpSpPr>
        <p:grpSpPr bwMode="auto">
          <a:xfrm>
            <a:off x="1893888" y="4221163"/>
            <a:ext cx="401637" cy="590550"/>
            <a:chOff x="4267" y="2695"/>
            <a:chExt cx="253" cy="372"/>
          </a:xfrm>
        </p:grpSpPr>
        <p:sp>
          <p:nvSpPr>
            <p:cNvPr id="88072" name="Oval 16"/>
            <p:cNvSpPr>
              <a:spLocks noChangeArrowheads="1"/>
            </p:cNvSpPr>
            <p:nvPr/>
          </p:nvSpPr>
          <p:spPr bwMode="auto">
            <a:xfrm>
              <a:off x="4332" y="2931"/>
              <a:ext cx="136" cy="1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88073" name="Text Box 17"/>
            <p:cNvSpPr txBox="1">
              <a:spLocks noChangeArrowheads="1"/>
            </p:cNvSpPr>
            <p:nvPr/>
          </p:nvSpPr>
          <p:spPr bwMode="auto">
            <a:xfrm>
              <a:off x="4267" y="2695"/>
              <a:ext cx="25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b="1" i="1">
                  <a:latin typeface="Times New Roman" charset="0"/>
                </a:rPr>
                <a:t>P</a:t>
              </a: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Barycentric coordinates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901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125538"/>
            <a:ext cx="362585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0116" name="Object 5"/>
          <p:cNvGraphicFramePr>
            <a:graphicFrameLocks noChangeAspect="1"/>
          </p:cNvGraphicFramePr>
          <p:nvPr/>
        </p:nvGraphicFramePr>
        <p:xfrm>
          <a:off x="2771775" y="5084763"/>
          <a:ext cx="3168650" cy="1141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2" name="方程式" r:id="rId5" imgW="1270000" imgH="457200" progId="Equation.3">
                  <p:embed/>
                </p:oleObj>
              </mc:Choice>
              <mc:Fallback>
                <p:oleObj name="方程式" r:id="rId5" imgW="127000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5084763"/>
                        <a:ext cx="3168650" cy="1141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Non-parametric image warping</a:t>
            </a:r>
          </a:p>
        </p:txBody>
      </p:sp>
      <p:pic>
        <p:nvPicPr>
          <p:cNvPr id="92162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03475"/>
            <a:ext cx="8061325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63" name="Group 5"/>
          <p:cNvGrpSpPr>
            <a:grpSpLocks/>
          </p:cNvGrpSpPr>
          <p:nvPr/>
        </p:nvGrpSpPr>
        <p:grpSpPr bwMode="auto">
          <a:xfrm>
            <a:off x="5364163" y="1196975"/>
            <a:ext cx="3324225" cy="1104900"/>
            <a:chOff x="3327" y="709"/>
            <a:chExt cx="2094" cy="696"/>
          </a:xfrm>
        </p:grpSpPr>
        <p:graphicFrame>
          <p:nvGraphicFramePr>
            <p:cNvPr id="92165" name="Object 6"/>
            <p:cNvGraphicFramePr>
              <a:graphicFrameLocks noChangeAspect="1"/>
            </p:cNvGraphicFramePr>
            <p:nvPr/>
          </p:nvGraphicFramePr>
          <p:xfrm>
            <a:off x="3334" y="709"/>
            <a:ext cx="2087" cy="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176" name="方程式" r:id="rId5" imgW="1384300" imgH="228600" progId="Equation.3">
                    <p:embed/>
                  </p:oleObj>
                </mc:Choice>
                <mc:Fallback>
                  <p:oleObj name="方程式" r:id="rId5" imgW="1384300" imgH="22860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4" y="709"/>
                          <a:ext cx="2087" cy="3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166" name="Text Box 7"/>
            <p:cNvSpPr txBox="1">
              <a:spLocks noChangeArrowheads="1"/>
            </p:cNvSpPr>
            <p:nvPr/>
          </p:nvSpPr>
          <p:spPr bwMode="auto">
            <a:xfrm>
              <a:off x="3327" y="1117"/>
              <a:ext cx="209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i="1"/>
                <a:t>Barycentric coordinate</a:t>
              </a:r>
            </a:p>
          </p:txBody>
        </p:sp>
      </p:grpSp>
      <p:graphicFrame>
        <p:nvGraphicFramePr>
          <p:cNvPr id="92164" name="Object 8"/>
          <p:cNvGraphicFramePr>
            <a:graphicFrameLocks noChangeAspect="1"/>
          </p:cNvGraphicFramePr>
          <p:nvPr/>
        </p:nvGraphicFramePr>
        <p:xfrm>
          <a:off x="684213" y="1412875"/>
          <a:ext cx="3313112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7" name="方程式" r:id="rId7" imgW="1384300" imgH="228600" progId="Equation.3">
                  <p:embed/>
                </p:oleObj>
              </mc:Choice>
              <mc:Fallback>
                <p:oleObj name="方程式" r:id="rId7" imgW="138430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412875"/>
                        <a:ext cx="3313112" cy="54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Non-parametric image warping</a:t>
            </a:r>
          </a:p>
        </p:txBody>
      </p:sp>
      <p:pic>
        <p:nvPicPr>
          <p:cNvPr id="94210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03475"/>
            <a:ext cx="8086725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211" name="Group 20"/>
          <p:cNvGrpSpPr>
            <a:grpSpLocks/>
          </p:cNvGrpSpPr>
          <p:nvPr/>
        </p:nvGrpSpPr>
        <p:grpSpPr bwMode="auto">
          <a:xfrm>
            <a:off x="5508625" y="1100138"/>
            <a:ext cx="3000375" cy="1320800"/>
            <a:chOff x="3470" y="663"/>
            <a:chExt cx="1890" cy="832"/>
          </a:xfrm>
        </p:grpSpPr>
        <p:sp>
          <p:nvSpPr>
            <p:cNvPr id="94217" name="Text Box 16"/>
            <p:cNvSpPr txBox="1">
              <a:spLocks noChangeArrowheads="1"/>
            </p:cNvSpPr>
            <p:nvPr/>
          </p:nvSpPr>
          <p:spPr bwMode="auto">
            <a:xfrm>
              <a:off x="3470" y="1207"/>
              <a:ext cx="189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i="1">
                  <a:solidFill>
                    <a:srgbClr val="FF0000"/>
                  </a:solidFill>
                </a:rPr>
                <a:t>radial basis function</a:t>
              </a:r>
            </a:p>
          </p:txBody>
        </p:sp>
        <p:grpSp>
          <p:nvGrpSpPr>
            <p:cNvPr id="94218" name="Group 19"/>
            <p:cNvGrpSpPr>
              <a:grpSpLocks/>
            </p:cNvGrpSpPr>
            <p:nvPr/>
          </p:nvGrpSpPr>
          <p:grpSpPr bwMode="auto">
            <a:xfrm>
              <a:off x="4286" y="663"/>
              <a:ext cx="272" cy="590"/>
              <a:chOff x="4286" y="663"/>
              <a:chExt cx="272" cy="590"/>
            </a:xfrm>
          </p:grpSpPr>
          <p:sp>
            <p:nvSpPr>
              <p:cNvPr id="94219" name="Rectangle 17"/>
              <p:cNvSpPr>
                <a:spLocks noChangeArrowheads="1"/>
              </p:cNvSpPr>
              <p:nvPr/>
            </p:nvSpPr>
            <p:spPr bwMode="auto">
              <a:xfrm>
                <a:off x="4286" y="663"/>
                <a:ext cx="272" cy="40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94220" name="Line 18"/>
              <p:cNvSpPr>
                <a:spLocks noChangeShapeType="1"/>
              </p:cNvSpPr>
              <p:nvPr/>
            </p:nvSpPr>
            <p:spPr bwMode="auto">
              <a:xfrm flipV="1">
                <a:off x="4422" y="1071"/>
                <a:ext cx="0" cy="18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graphicFrame>
        <p:nvGraphicFramePr>
          <p:cNvPr id="94212" name="Object 21"/>
          <p:cNvGraphicFramePr>
            <a:graphicFrameLocks noChangeAspect="1"/>
          </p:cNvGraphicFramePr>
          <p:nvPr/>
        </p:nvGraphicFramePr>
        <p:xfrm>
          <a:off x="1985963" y="949325"/>
          <a:ext cx="1793875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34" name="方程式" r:id="rId5" imgW="748975" imgH="253890" progId="Equation.3">
                  <p:embed/>
                </p:oleObj>
              </mc:Choice>
              <mc:Fallback>
                <p:oleObj name="方程式" r:id="rId5" imgW="748975" imgH="25389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5963" y="949325"/>
                        <a:ext cx="1793875" cy="608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3" name="Object 22"/>
          <p:cNvGraphicFramePr>
            <a:graphicFrameLocks noChangeAspect="1"/>
          </p:cNvGraphicFramePr>
          <p:nvPr/>
        </p:nvGraphicFramePr>
        <p:xfrm>
          <a:off x="1954213" y="1700213"/>
          <a:ext cx="2401887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35" name="方程式" r:id="rId7" imgW="1002865" imgH="228501" progId="Equation.3">
                  <p:embed/>
                </p:oleObj>
              </mc:Choice>
              <mc:Fallback>
                <p:oleObj name="方程式" r:id="rId7" imgW="1002865" imgH="228501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4213" y="1700213"/>
                        <a:ext cx="2401887" cy="547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4" name="Text Box 23"/>
          <p:cNvSpPr txBox="1">
            <a:spLocks noChangeArrowheads="1"/>
          </p:cNvSpPr>
          <p:nvPr/>
        </p:nvSpPr>
        <p:spPr bwMode="auto">
          <a:xfrm>
            <a:off x="384175" y="1100138"/>
            <a:ext cx="1379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/>
              <a:t>Gaussian</a:t>
            </a:r>
          </a:p>
        </p:txBody>
      </p:sp>
      <p:sp>
        <p:nvSpPr>
          <p:cNvPr id="94215" name="Text Box 24"/>
          <p:cNvSpPr txBox="1">
            <a:spLocks noChangeArrowheads="1"/>
          </p:cNvSpPr>
          <p:nvPr/>
        </p:nvSpPr>
        <p:spPr bwMode="auto">
          <a:xfrm>
            <a:off x="382588" y="1603375"/>
            <a:ext cx="15255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/>
              <a:t>thin plate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/>
              <a:t>spline</a:t>
            </a:r>
          </a:p>
        </p:txBody>
      </p:sp>
      <p:graphicFrame>
        <p:nvGraphicFramePr>
          <p:cNvPr id="94216" name="Object 8"/>
          <p:cNvGraphicFramePr>
            <a:graphicFrameLocks noChangeAspect="1"/>
          </p:cNvGraphicFramePr>
          <p:nvPr/>
        </p:nvGraphicFramePr>
        <p:xfrm>
          <a:off x="5076825" y="985838"/>
          <a:ext cx="343535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36" name="方程式" r:id="rId9" imgW="1435100" imgH="419100" progId="Equation.3">
                  <p:embed/>
                </p:oleObj>
              </mc:Choice>
              <mc:Fallback>
                <p:oleObj name="方程式" r:id="rId9" imgW="1435100" imgH="4191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985838"/>
                        <a:ext cx="343535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Image warping</a:t>
            </a:r>
            <a:endParaRPr lang="zh-TW" altLang="en-US"/>
          </a:p>
        </p:txBody>
      </p:sp>
      <p:sp>
        <p:nvSpPr>
          <p:cNvPr id="96258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Warping is a useful operation for mosaics, retargeting, video matching, view interpolation and so on.</a:t>
            </a:r>
          </a:p>
          <a:p>
            <a:endParaRPr lang="zh-TW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What is an image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052513"/>
            <a:ext cx="8424863" cy="5600700"/>
          </a:xfrm>
          <a:noFill/>
        </p:spPr>
        <p:txBody>
          <a:bodyPr/>
          <a:lstStyle/>
          <a:p>
            <a:pPr eaLnBrk="1" hangingPunct="1"/>
            <a:r>
              <a:rPr lang="en-US" altLang="zh-TW"/>
              <a:t>We can think of an </a:t>
            </a:r>
            <a:r>
              <a:rPr lang="en-US" altLang="zh-TW" b="1"/>
              <a:t>image </a:t>
            </a:r>
            <a:r>
              <a:rPr lang="en-US" altLang="zh-TW"/>
              <a:t>as a function, </a:t>
            </a:r>
            <a:r>
              <a:rPr lang="en-US" altLang="zh-TW" i="1"/>
              <a:t>f</a:t>
            </a:r>
            <a:r>
              <a:rPr lang="en-US" altLang="zh-TW"/>
              <a:t>: R</a:t>
            </a:r>
            <a:r>
              <a:rPr lang="en-US" altLang="zh-TW" baseline="30000"/>
              <a:t>2</a:t>
            </a:r>
            <a:r>
              <a:rPr lang="en-US" altLang="zh-TW">
                <a:sym typeface="Wingdings" charset="2"/>
              </a:rPr>
              <a:t></a:t>
            </a:r>
            <a:r>
              <a:rPr lang="en-US" altLang="zh-TW"/>
              <a:t>R:</a:t>
            </a:r>
          </a:p>
          <a:p>
            <a:pPr lvl="1" eaLnBrk="1" hangingPunct="1"/>
            <a:r>
              <a:rPr lang="en-US" altLang="zh-TW" i="1"/>
              <a:t>f</a:t>
            </a:r>
            <a:r>
              <a:rPr lang="en-US" altLang="zh-TW"/>
              <a:t>(</a:t>
            </a:r>
            <a:r>
              <a:rPr lang="en-US" altLang="zh-TW" i="1"/>
              <a:t>x, y</a:t>
            </a:r>
            <a:r>
              <a:rPr lang="en-US" altLang="zh-TW"/>
              <a:t>) gives the </a:t>
            </a:r>
            <a:r>
              <a:rPr lang="en-US" altLang="zh-TW" b="1"/>
              <a:t>intensity</a:t>
            </a:r>
            <a:r>
              <a:rPr lang="en-US" altLang="zh-TW"/>
              <a:t> at position (</a:t>
            </a:r>
            <a:r>
              <a:rPr lang="en-US" altLang="zh-TW" i="1"/>
              <a:t>x, y</a:t>
            </a:r>
            <a:r>
              <a:rPr lang="en-US" altLang="zh-TW"/>
              <a:t>) </a:t>
            </a:r>
          </a:p>
          <a:p>
            <a:pPr lvl="1" eaLnBrk="1" hangingPunct="1"/>
            <a:r>
              <a:rPr lang="en-US" altLang="zh-TW"/>
              <a:t>defined over a rectangle, with a finite range:</a:t>
            </a:r>
          </a:p>
          <a:p>
            <a:pPr lvl="2" eaLnBrk="1" hangingPunct="1"/>
            <a:r>
              <a:rPr lang="en-US" altLang="zh-TW" i="1"/>
              <a:t>f</a:t>
            </a:r>
            <a:r>
              <a:rPr lang="en-US" altLang="zh-TW"/>
              <a:t>: [</a:t>
            </a:r>
            <a:r>
              <a:rPr lang="en-US" altLang="zh-TW" i="1"/>
              <a:t>a</a:t>
            </a:r>
            <a:r>
              <a:rPr lang="en-US" altLang="zh-TW"/>
              <a:t>,</a:t>
            </a:r>
            <a:r>
              <a:rPr lang="en-US" altLang="zh-TW" i="1"/>
              <a:t>b</a:t>
            </a:r>
            <a:r>
              <a:rPr lang="en-US" altLang="zh-TW"/>
              <a:t>]x[</a:t>
            </a:r>
            <a:r>
              <a:rPr lang="en-US" altLang="zh-TW" i="1"/>
              <a:t>c</a:t>
            </a:r>
            <a:r>
              <a:rPr lang="en-US" altLang="zh-TW"/>
              <a:t>,</a:t>
            </a:r>
            <a:r>
              <a:rPr lang="en-US" altLang="zh-TW" i="1"/>
              <a:t>d</a:t>
            </a:r>
            <a:r>
              <a:rPr lang="en-US" altLang="zh-TW"/>
              <a:t>] </a:t>
            </a:r>
            <a:r>
              <a:rPr lang="en-US" altLang="zh-TW">
                <a:sym typeface="Wingdings" charset="2"/>
              </a:rPr>
              <a:t> </a:t>
            </a:r>
            <a:r>
              <a:rPr lang="en-US" altLang="zh-TW"/>
              <a:t>[0,1]</a:t>
            </a:r>
          </a:p>
          <a:p>
            <a:pPr lvl="2"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r>
              <a:rPr lang="en-US" altLang="zh-TW"/>
              <a:t>A color image</a:t>
            </a:r>
          </a:p>
        </p:txBody>
      </p:sp>
      <p:graphicFrame>
        <p:nvGraphicFramePr>
          <p:cNvPr id="11267" name="Object 4"/>
          <p:cNvGraphicFramePr>
            <a:graphicFrameLocks noChangeAspect="1"/>
          </p:cNvGraphicFramePr>
          <p:nvPr/>
        </p:nvGraphicFramePr>
        <p:xfrm>
          <a:off x="2987675" y="5167313"/>
          <a:ext cx="3429000" cy="1430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1" name="Equation" r:id="rId4" imgW="1193800" imgH="698500" progId="Equation.DSMT4">
                  <p:embed/>
                </p:oleObj>
              </mc:Choice>
              <mc:Fallback>
                <p:oleObj name="Equation" r:id="rId4" imgW="1193800" imgH="6985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5167313"/>
                        <a:ext cx="3429000" cy="1430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2944813"/>
            <a:ext cx="295275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693988"/>
            <a:ext cx="33337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Line 7"/>
          <p:cNvSpPr>
            <a:spLocks noChangeShapeType="1"/>
          </p:cNvSpPr>
          <p:nvPr/>
        </p:nvSpPr>
        <p:spPr bwMode="auto">
          <a:xfrm>
            <a:off x="4716463" y="3068638"/>
            <a:ext cx="5016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1" name="Line 8"/>
          <p:cNvSpPr>
            <a:spLocks noChangeShapeType="1"/>
          </p:cNvSpPr>
          <p:nvPr/>
        </p:nvSpPr>
        <p:spPr bwMode="auto">
          <a:xfrm flipH="1">
            <a:off x="4572000" y="3068638"/>
            <a:ext cx="144463" cy="647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2" name="Line 9"/>
          <p:cNvSpPr>
            <a:spLocks noChangeShapeType="1"/>
          </p:cNvSpPr>
          <p:nvPr/>
        </p:nvSpPr>
        <p:spPr bwMode="auto">
          <a:xfrm flipV="1">
            <a:off x="4716463" y="2413000"/>
            <a:ext cx="0" cy="6556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3" name="Text Box 10"/>
          <p:cNvSpPr txBox="1">
            <a:spLocks noChangeArrowheads="1"/>
          </p:cNvSpPr>
          <p:nvPr/>
        </p:nvSpPr>
        <p:spPr bwMode="auto">
          <a:xfrm>
            <a:off x="5219700" y="2852738"/>
            <a:ext cx="298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  <a:latin typeface="Arial" charset="0"/>
              </a:rPr>
              <a:t>x</a:t>
            </a:r>
          </a:p>
        </p:txBody>
      </p:sp>
      <p:sp>
        <p:nvSpPr>
          <p:cNvPr id="11274" name="Text Box 11"/>
          <p:cNvSpPr txBox="1">
            <a:spLocks noChangeArrowheads="1"/>
          </p:cNvSpPr>
          <p:nvPr/>
        </p:nvSpPr>
        <p:spPr bwMode="auto">
          <a:xfrm>
            <a:off x="4356100" y="36449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  <a:latin typeface="Arial" charset="0"/>
              </a:rPr>
              <a:t>y</a:t>
            </a:r>
          </a:p>
        </p:txBody>
      </p:sp>
      <p:sp>
        <p:nvSpPr>
          <p:cNvPr id="11275" name="Text Box 12"/>
          <p:cNvSpPr txBox="1">
            <a:spLocks noChangeArrowheads="1"/>
          </p:cNvSpPr>
          <p:nvPr/>
        </p:nvSpPr>
        <p:spPr bwMode="auto">
          <a:xfrm>
            <a:off x="4500563" y="2636838"/>
            <a:ext cx="24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  <a:latin typeface="Arial" charset="0"/>
              </a:rPr>
              <a:t>f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2565400"/>
            <a:ext cx="8353425" cy="1470025"/>
          </a:xfrm>
        </p:spPr>
        <p:txBody>
          <a:bodyPr/>
          <a:lstStyle/>
          <a:p>
            <a:pPr algn="ctr" eaLnBrk="1" hangingPunct="1"/>
            <a:r>
              <a:rPr lang="en-US" altLang="zh-TW">
                <a:latin typeface="Garamond" charset="0"/>
              </a:rPr>
              <a:t>An application of image warping: </a:t>
            </a:r>
            <a:br>
              <a:rPr lang="en-US" altLang="zh-TW">
                <a:latin typeface="Garamond" charset="0"/>
              </a:rPr>
            </a:br>
            <a:r>
              <a:rPr lang="en-US" altLang="zh-TW">
                <a:latin typeface="Garamond" charset="0"/>
              </a:rPr>
              <a:t>face beautification</a:t>
            </a:r>
            <a:endParaRPr lang="en-US" altLang="zh-TW" sz="3200" i="1">
              <a:latin typeface="Garamond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Data-driven facial beautification</a:t>
            </a:r>
            <a:endParaRPr lang="zh-TW" altLang="en-US"/>
          </a:p>
        </p:txBody>
      </p:sp>
      <p:sp>
        <p:nvSpPr>
          <p:cNvPr id="99330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28775"/>
            <a:ext cx="300990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28775"/>
            <a:ext cx="302895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28775"/>
            <a:ext cx="300037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28775"/>
            <a:ext cx="30384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3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Facial beautification</a:t>
            </a:r>
            <a:endParaRPr lang="zh-TW" altLang="en-US"/>
          </a:p>
        </p:txBody>
      </p:sp>
      <p:pic>
        <p:nvPicPr>
          <p:cNvPr id="100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6438" y="1125538"/>
            <a:ext cx="7753350" cy="5327650"/>
          </a:xfr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Facial beautification</a:t>
            </a:r>
            <a:endParaRPr lang="zh-TW" altLang="en-US"/>
          </a:p>
        </p:txBody>
      </p:sp>
      <p:pic>
        <p:nvPicPr>
          <p:cNvPr id="1013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4850" y="1123950"/>
            <a:ext cx="7777163" cy="5281613"/>
          </a:xfr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Facial beautification</a:t>
            </a:r>
            <a:endParaRPr lang="zh-TW" altLang="en-US"/>
          </a:p>
        </p:txBody>
      </p:sp>
      <p:pic>
        <p:nvPicPr>
          <p:cNvPr id="1024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22400"/>
            <a:ext cx="8229600" cy="4732338"/>
          </a:xfr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Training set</a:t>
            </a:r>
            <a:endParaRPr lang="zh-TW" altLang="en-US"/>
          </a:p>
        </p:txBody>
      </p:sp>
      <p:sp>
        <p:nvSpPr>
          <p:cNvPr id="103426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Face images</a:t>
            </a:r>
          </a:p>
          <a:p>
            <a:pPr lvl="1"/>
            <a:r>
              <a:rPr lang="en-US" altLang="zh-TW"/>
              <a:t>92 young Caucasian female</a:t>
            </a:r>
          </a:p>
          <a:p>
            <a:pPr lvl="1"/>
            <a:r>
              <a:rPr lang="en-US" altLang="zh-TW"/>
              <a:t>33 young Caucasian male</a:t>
            </a:r>
          </a:p>
          <a:p>
            <a:endParaRPr lang="zh-TW" alt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Feature extraction</a:t>
            </a:r>
            <a:endParaRPr lang="zh-TW" altLang="en-US"/>
          </a:p>
        </p:txBody>
      </p:sp>
      <p:pic>
        <p:nvPicPr>
          <p:cNvPr id="104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22400"/>
            <a:ext cx="8229600" cy="4732338"/>
          </a:xfrm>
          <a:noFill/>
        </p:spPr>
      </p:pic>
      <p:sp>
        <p:nvSpPr>
          <p:cNvPr id="104451" name="矩形 3"/>
          <p:cNvSpPr>
            <a:spLocks noChangeArrowheads="1"/>
          </p:cNvSpPr>
          <p:nvPr/>
        </p:nvSpPr>
        <p:spPr bwMode="auto">
          <a:xfrm>
            <a:off x="611188" y="1484313"/>
            <a:ext cx="3673475" cy="230505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Feature extraction</a:t>
            </a:r>
            <a:endParaRPr lang="zh-TW" altLang="en-US"/>
          </a:p>
        </p:txBody>
      </p:sp>
      <p:sp>
        <p:nvSpPr>
          <p:cNvPr id="105474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Extract 84 feature points by BTSM</a:t>
            </a:r>
          </a:p>
          <a:p>
            <a:r>
              <a:rPr lang="en-US" altLang="zh-TW"/>
              <a:t>Delaunay triangulation -&gt; 234D distance vector (normalized by the square root of face area)</a:t>
            </a:r>
          </a:p>
          <a:p>
            <a:endParaRPr lang="zh-TW" altLang="en-US"/>
          </a:p>
        </p:txBody>
      </p:sp>
      <p:pic>
        <p:nvPicPr>
          <p:cNvPr id="1054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92375"/>
            <a:ext cx="8388350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文字方塊 4"/>
          <p:cNvSpPr txBox="1">
            <a:spLocks noChangeArrowheads="1"/>
          </p:cNvSpPr>
          <p:nvPr/>
        </p:nvSpPr>
        <p:spPr bwMode="auto">
          <a:xfrm>
            <a:off x="1042988" y="5949950"/>
            <a:ext cx="1146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3200"/>
              <a:t>BTSM</a:t>
            </a:r>
            <a:endParaRPr lang="zh-TW" altLang="en-US" sz="3200"/>
          </a:p>
        </p:txBody>
      </p:sp>
      <p:sp>
        <p:nvSpPr>
          <p:cNvPr id="105477" name="文字方塊 5"/>
          <p:cNvSpPr txBox="1">
            <a:spLocks noChangeArrowheads="1"/>
          </p:cNvSpPr>
          <p:nvPr/>
        </p:nvSpPr>
        <p:spPr bwMode="auto">
          <a:xfrm>
            <a:off x="3122613" y="5805488"/>
            <a:ext cx="28892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/>
              <a:t>scatter plot for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/>
              <a:t>all training faces</a:t>
            </a:r>
            <a:endParaRPr lang="zh-TW" altLang="en-US"/>
          </a:p>
        </p:txBody>
      </p:sp>
      <p:sp>
        <p:nvSpPr>
          <p:cNvPr id="105478" name="文字方塊 6"/>
          <p:cNvSpPr txBox="1">
            <a:spLocks noChangeArrowheads="1"/>
          </p:cNvSpPr>
          <p:nvPr/>
        </p:nvSpPr>
        <p:spPr bwMode="auto">
          <a:xfrm>
            <a:off x="6261100" y="5876925"/>
            <a:ext cx="23749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3200"/>
              <a:t>234D vector</a:t>
            </a:r>
            <a:endParaRPr lang="zh-TW" altLang="en-US" sz="32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Beautification engine</a:t>
            </a:r>
            <a:endParaRPr lang="zh-TW" altLang="en-US"/>
          </a:p>
        </p:txBody>
      </p:sp>
      <p:pic>
        <p:nvPicPr>
          <p:cNvPr id="1064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22400"/>
            <a:ext cx="8229600" cy="4732338"/>
          </a:xfrm>
          <a:noFill/>
        </p:spPr>
      </p:pic>
      <p:sp>
        <p:nvSpPr>
          <p:cNvPr id="106499" name="矩形 3"/>
          <p:cNvSpPr>
            <a:spLocks noChangeArrowheads="1"/>
          </p:cNvSpPr>
          <p:nvPr/>
        </p:nvSpPr>
        <p:spPr bwMode="auto">
          <a:xfrm>
            <a:off x="4787900" y="2852738"/>
            <a:ext cx="1800225" cy="792162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Support vector regression (SVR)</a:t>
            </a:r>
            <a:endParaRPr lang="zh-TW" altLang="en-US"/>
          </a:p>
        </p:txBody>
      </p:sp>
      <p:sp>
        <p:nvSpPr>
          <p:cNvPr id="107522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Similar concept to SVM, but for regression</a:t>
            </a:r>
          </a:p>
          <a:p>
            <a:r>
              <a:rPr lang="en-US" altLang="zh-TW"/>
              <a:t>RBF kernels</a:t>
            </a:r>
          </a:p>
          <a:p>
            <a:r>
              <a:rPr lang="en-US" altLang="zh-TW" i="1">
                <a:latin typeface="Times New Roman" charset="0"/>
              </a:rPr>
              <a:t>f</a:t>
            </a:r>
            <a:r>
              <a:rPr lang="en-US" altLang="zh-TW" i="1" baseline="-25000">
                <a:latin typeface="Times New Roman" charset="0"/>
              </a:rPr>
              <a:t>b</a:t>
            </a:r>
            <a:r>
              <a:rPr lang="en-US" altLang="zh-TW" i="1">
                <a:latin typeface="Times New Roman" charset="0"/>
              </a:rPr>
              <a:t>(v)</a:t>
            </a:r>
            <a:endParaRPr lang="zh-TW" altLang="en-US" i="1">
              <a:latin typeface="Times New Roman" charset="0"/>
            </a:endParaRPr>
          </a:p>
        </p:txBody>
      </p:sp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36838"/>
            <a:ext cx="8247062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A digital image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TW"/>
              <a:t>We usually operate on </a:t>
            </a:r>
            <a:r>
              <a:rPr lang="en-US" altLang="zh-TW" b="1"/>
              <a:t>digital </a:t>
            </a:r>
            <a:r>
              <a:rPr lang="en-US" altLang="zh-TW"/>
              <a:t>(</a:t>
            </a:r>
            <a:r>
              <a:rPr lang="en-US" altLang="zh-TW" b="1"/>
              <a:t>discrete</a:t>
            </a:r>
            <a:r>
              <a:rPr lang="en-US" altLang="zh-TW"/>
              <a:t>)</a:t>
            </a:r>
            <a:r>
              <a:rPr lang="en-US" altLang="zh-TW" b="1"/>
              <a:t> </a:t>
            </a:r>
            <a:r>
              <a:rPr lang="en-US" altLang="zh-TW"/>
              <a:t>images:</a:t>
            </a:r>
          </a:p>
          <a:p>
            <a:pPr lvl="1" eaLnBrk="1" hangingPunct="1"/>
            <a:r>
              <a:rPr lang="en-US" altLang="zh-TW" b="1"/>
              <a:t>Sample</a:t>
            </a:r>
            <a:r>
              <a:rPr lang="en-US" altLang="zh-TW"/>
              <a:t> the 2D space on a regular grid</a:t>
            </a:r>
          </a:p>
          <a:p>
            <a:pPr lvl="1" eaLnBrk="1" hangingPunct="1"/>
            <a:r>
              <a:rPr lang="en-US" altLang="zh-TW" b="1"/>
              <a:t>Quantize</a:t>
            </a:r>
            <a:r>
              <a:rPr lang="en-US" altLang="zh-TW"/>
              <a:t> each sample (round to nearest integer)</a:t>
            </a:r>
          </a:p>
          <a:p>
            <a:pPr eaLnBrk="1" hangingPunct="1"/>
            <a:r>
              <a:rPr lang="en-US" altLang="zh-TW"/>
              <a:t>If our samples are D apart, we can write this as:</a:t>
            </a:r>
          </a:p>
          <a:p>
            <a:pPr eaLnBrk="1" hangingPunct="1">
              <a:buFontTx/>
              <a:buNone/>
            </a:pPr>
            <a:r>
              <a:rPr lang="en-US" altLang="zh-TW"/>
              <a:t>     	</a:t>
            </a:r>
            <a:r>
              <a:rPr lang="en-US" altLang="zh-TW" i="1"/>
              <a:t>f</a:t>
            </a:r>
            <a:r>
              <a:rPr lang="en-US" altLang="zh-TW"/>
              <a:t>[</a:t>
            </a:r>
            <a:r>
              <a:rPr lang="en-US" altLang="zh-TW" i="1"/>
              <a:t>i</a:t>
            </a:r>
            <a:r>
              <a:rPr lang="en-US" altLang="zh-TW"/>
              <a:t> ,</a:t>
            </a:r>
            <a:r>
              <a:rPr lang="en-US" altLang="zh-TW" i="1"/>
              <a:t>j</a:t>
            </a:r>
            <a:r>
              <a:rPr lang="en-US" altLang="zh-TW"/>
              <a:t>] = Quantize{ </a:t>
            </a:r>
            <a:r>
              <a:rPr lang="en-US" altLang="zh-TW" i="1"/>
              <a:t>f</a:t>
            </a:r>
            <a:r>
              <a:rPr lang="en-US" altLang="zh-TW"/>
              <a:t>(</a:t>
            </a:r>
            <a:r>
              <a:rPr lang="en-US" altLang="zh-TW" i="1"/>
              <a:t>i</a:t>
            </a:r>
            <a:r>
              <a:rPr lang="en-US" altLang="zh-TW"/>
              <a:t> D, </a:t>
            </a:r>
            <a:r>
              <a:rPr lang="en-US" altLang="zh-TW" i="1"/>
              <a:t>j</a:t>
            </a:r>
            <a:r>
              <a:rPr lang="en-US" altLang="zh-TW"/>
              <a:t> D) }</a:t>
            </a:r>
          </a:p>
          <a:p>
            <a:pPr eaLnBrk="1" hangingPunct="1"/>
            <a:r>
              <a:rPr lang="en-US" altLang="zh-TW"/>
              <a:t>The image can now be represented as a matrix of integer values</a:t>
            </a:r>
          </a:p>
        </p:txBody>
      </p:sp>
      <p:pic>
        <p:nvPicPr>
          <p:cNvPr id="13315" name="Picture 4" descr="con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4706938"/>
            <a:ext cx="53848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Line 5"/>
          <p:cNvSpPr>
            <a:spLocks noChangeShapeType="1"/>
          </p:cNvSpPr>
          <p:nvPr/>
        </p:nvSpPr>
        <p:spPr bwMode="auto">
          <a:xfrm>
            <a:off x="1828800" y="480060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317" name="Picture 6" descr="txp_fig"/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>
            <a:off x="1625600" y="4940300"/>
            <a:ext cx="1270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3318" name="Line 7"/>
          <p:cNvSpPr>
            <a:spLocks noChangeShapeType="1"/>
          </p:cNvSpPr>
          <p:nvPr/>
        </p:nvSpPr>
        <p:spPr bwMode="auto">
          <a:xfrm rot="16200000" flipH="1">
            <a:off x="2717800" y="4165600"/>
            <a:ext cx="0" cy="812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3319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4432300"/>
            <a:ext cx="1889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Beautification process</a:t>
            </a:r>
            <a:endParaRPr lang="zh-TW" altLang="en-US"/>
          </a:p>
        </p:txBody>
      </p:sp>
      <p:sp>
        <p:nvSpPr>
          <p:cNvPr id="108546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Given the normalized distance vector </a:t>
            </a:r>
            <a:r>
              <a:rPr lang="en-US" altLang="zh-TW" i="1">
                <a:latin typeface="Times New Roman" charset="0"/>
              </a:rPr>
              <a:t>v</a:t>
            </a:r>
            <a:r>
              <a:rPr lang="en-US" altLang="zh-TW"/>
              <a:t>, generate a nearby vector </a:t>
            </a:r>
            <a:r>
              <a:rPr lang="en-US" altLang="zh-TW" i="1">
                <a:latin typeface="Times New Roman" charset="0"/>
              </a:rPr>
              <a:t>v’</a:t>
            </a:r>
            <a:r>
              <a:rPr lang="en-US" altLang="zh-TW"/>
              <a:t> so that  </a:t>
            </a:r>
          </a:p>
          <a:p>
            <a:pPr algn="ctr">
              <a:buFontTx/>
              <a:buNone/>
            </a:pPr>
            <a:r>
              <a:rPr lang="en-US" altLang="zh-TW" i="1">
                <a:latin typeface="Times New Roman" charset="0"/>
              </a:rPr>
              <a:t>f</a:t>
            </a:r>
            <a:r>
              <a:rPr lang="en-US" altLang="zh-TW" i="1" baseline="-25000">
                <a:latin typeface="Times New Roman" charset="0"/>
              </a:rPr>
              <a:t>b</a:t>
            </a:r>
            <a:r>
              <a:rPr lang="en-US" altLang="zh-TW" i="1">
                <a:latin typeface="Times New Roman" charset="0"/>
              </a:rPr>
              <a:t>(v’) &gt; f</a:t>
            </a:r>
            <a:r>
              <a:rPr lang="en-US" altLang="zh-TW" i="1" baseline="-25000">
                <a:latin typeface="Times New Roman" charset="0"/>
              </a:rPr>
              <a:t>b</a:t>
            </a:r>
            <a:r>
              <a:rPr lang="en-US" altLang="zh-TW" i="1">
                <a:latin typeface="Times New Roman" charset="0"/>
              </a:rPr>
              <a:t>(v)</a:t>
            </a:r>
          </a:p>
          <a:p>
            <a:pPr algn="ctr">
              <a:buFontTx/>
              <a:buNone/>
            </a:pPr>
            <a:endParaRPr lang="en-US" altLang="zh-TW" i="1">
              <a:latin typeface="Times New Roman" charset="0"/>
            </a:endParaRPr>
          </a:p>
          <a:p>
            <a:r>
              <a:rPr lang="en-US" altLang="zh-TW"/>
              <a:t>Two options</a:t>
            </a:r>
          </a:p>
          <a:p>
            <a:pPr lvl="1"/>
            <a:r>
              <a:rPr lang="en-US" altLang="zh-TW"/>
              <a:t>KNN-based</a:t>
            </a:r>
          </a:p>
          <a:p>
            <a:pPr lvl="1"/>
            <a:r>
              <a:rPr lang="en-US" altLang="zh-TW"/>
              <a:t>SVR-based</a:t>
            </a:r>
            <a:endParaRPr lang="zh-TW" altLang="en-US"/>
          </a:p>
          <a:p>
            <a:endParaRPr lang="zh-TW" altLang="en-US" i="1">
              <a:latin typeface="Times New Roman" charset="0"/>
            </a:endParaRPr>
          </a:p>
          <a:p>
            <a:endParaRPr lang="zh-TW" alt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KNN-based beautification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1371600" y="1828800"/>
            <a:ext cx="7191375" cy="4343400"/>
            <a:chOff x="1371600" y="1828800"/>
            <a:chExt cx="7191311" cy="4343400"/>
          </a:xfrm>
        </p:grpSpPr>
        <p:grpSp>
          <p:nvGrpSpPr>
            <p:cNvPr id="3" name="Group 10"/>
            <p:cNvGrpSpPr/>
            <p:nvPr/>
          </p:nvGrpSpPr>
          <p:grpSpPr>
            <a:xfrm>
              <a:off x="1828800" y="1828800"/>
              <a:ext cx="6734111" cy="4343400"/>
              <a:chOff x="1524000" y="1295400"/>
              <a:chExt cx="7251614" cy="5181600"/>
            </a:xfr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895600" y="5105400"/>
                <a:ext cx="1006141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p3d>
                <a:bevelT/>
              </a:sp3d>
            </p:spPr>
          </p:pic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24000" y="3810000"/>
                <a:ext cx="982271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p3d>
                <a:bevelT/>
              </a:sp3d>
            </p:spPr>
          </p:pic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34000" y="1295400"/>
                <a:ext cx="1008461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p3d>
                <a:bevelT/>
              </a:sp3d>
            </p:spPr>
          </p:pic>
          <p:pic>
            <p:nvPicPr>
              <p:cNvPr id="3078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324600" y="4953000"/>
                <a:ext cx="986268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p3d>
                <a:bevelT/>
              </a:sp3d>
            </p:spPr>
          </p:pic>
          <p:pic>
            <p:nvPicPr>
              <p:cNvPr id="3079" name="Picture 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810000" y="3352800"/>
                <a:ext cx="1003835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p3d>
                <a:bevelT/>
              </a:sp3d>
            </p:spPr>
          </p:pic>
          <p:pic>
            <p:nvPicPr>
              <p:cNvPr id="3080" name="Picture 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772400" y="2743200"/>
                <a:ext cx="1003214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p3d>
                <a:bevelT/>
              </a:sp3d>
            </p:spPr>
          </p:pic>
          <p:pic>
            <p:nvPicPr>
              <p:cNvPr id="3081" name="Picture 9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524000" y="2057400"/>
                <a:ext cx="995321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p3d>
                <a:bevelT/>
              </a:sp3d>
            </p:spPr>
          </p:pic>
        </p:grpSp>
        <p:grpSp>
          <p:nvGrpSpPr>
            <p:cNvPr id="109597" name="Group 17"/>
            <p:cNvGrpSpPr>
              <a:grpSpLocks/>
            </p:cNvGrpSpPr>
            <p:nvPr/>
          </p:nvGrpSpPr>
          <p:grpSpPr bwMode="auto">
            <a:xfrm>
              <a:off x="1371600" y="2438400"/>
              <a:ext cx="533400" cy="685800"/>
              <a:chOff x="1981200" y="2209800"/>
              <a:chExt cx="609600" cy="762000"/>
            </a:xfrm>
          </p:grpSpPr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1981200" y="2209800"/>
                <a:ext cx="609594" cy="762000"/>
              </a:xfrm>
              <a:prstGeom prst="rect">
                <a:avLst/>
              </a:prstGeom>
              <a:gradFill rotWithShape="1">
                <a:gsLst>
                  <a:gs pos="0">
                    <a:srgbClr val="F0FFFF"/>
                  </a:gs>
                  <a:gs pos="64999">
                    <a:srgbClr val="DDFEFF"/>
                  </a:gs>
                  <a:gs pos="100000">
                    <a:srgbClr val="CFFFFF"/>
                  </a:gs>
                </a:gsLst>
                <a:lin ang="5400000" scaled="1"/>
              </a:gradFill>
              <a:ln w="9525">
                <a:solidFill>
                  <a:srgbClr val="B6DCDF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 eaLnBrk="1" hangingPunct="1">
                  <a:lnSpc>
                    <a:spcPct val="150000"/>
                  </a:lnSpc>
                  <a:defRPr/>
                </a:pPr>
                <a:r>
                  <a:rPr lang="en-US" altLang="zh-TW" sz="1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4.3</a:t>
                </a: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362196" y="2285648"/>
                <a:ext cx="76199" cy="7584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133599" y="2285648"/>
                <a:ext cx="76199" cy="7584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09598" name="Group 18"/>
            <p:cNvGrpSpPr>
              <a:grpSpLocks/>
            </p:cNvGrpSpPr>
            <p:nvPr/>
          </p:nvGrpSpPr>
          <p:grpSpPr bwMode="auto">
            <a:xfrm>
              <a:off x="1371600" y="3962400"/>
              <a:ext cx="533400" cy="685800"/>
              <a:chOff x="1981200" y="2209800"/>
              <a:chExt cx="609600" cy="762000"/>
            </a:xfrm>
          </p:grpSpPr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1981200" y="2209800"/>
                <a:ext cx="609594" cy="762000"/>
              </a:xfrm>
              <a:prstGeom prst="rect">
                <a:avLst/>
              </a:prstGeom>
              <a:gradFill rotWithShape="1">
                <a:gsLst>
                  <a:gs pos="0">
                    <a:srgbClr val="F0FFFF"/>
                  </a:gs>
                  <a:gs pos="64999">
                    <a:srgbClr val="DDFEFF"/>
                  </a:gs>
                  <a:gs pos="100000">
                    <a:srgbClr val="CFFFFF"/>
                  </a:gs>
                </a:gsLst>
                <a:lin ang="5400000" scaled="1"/>
              </a:gradFill>
              <a:ln w="9525">
                <a:solidFill>
                  <a:srgbClr val="B6DCDF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 eaLnBrk="1" hangingPunct="1">
                  <a:lnSpc>
                    <a:spcPct val="150000"/>
                  </a:lnSpc>
                  <a:defRPr/>
                </a:pPr>
                <a:r>
                  <a:rPr lang="en-US" altLang="zh-TW" sz="1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4.5</a:t>
                </a: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362196" y="2285648"/>
                <a:ext cx="76199" cy="7584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133599" y="2285648"/>
                <a:ext cx="76199" cy="7584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09599" name="Group 26"/>
            <p:cNvGrpSpPr>
              <a:grpSpLocks/>
            </p:cNvGrpSpPr>
            <p:nvPr/>
          </p:nvGrpSpPr>
          <p:grpSpPr bwMode="auto">
            <a:xfrm>
              <a:off x="4876800" y="1905000"/>
              <a:ext cx="533400" cy="685800"/>
              <a:chOff x="1981200" y="2209800"/>
              <a:chExt cx="609600" cy="762000"/>
            </a:xfrm>
          </p:grpSpPr>
          <p:sp>
            <p:nvSpPr>
              <p:cNvPr id="28" name="Rectangle 27"/>
              <p:cNvSpPr>
                <a:spLocks noChangeArrowheads="1"/>
              </p:cNvSpPr>
              <p:nvPr/>
            </p:nvSpPr>
            <p:spPr bwMode="auto">
              <a:xfrm>
                <a:off x="1981165" y="2209800"/>
                <a:ext cx="609594" cy="762000"/>
              </a:xfrm>
              <a:prstGeom prst="rect">
                <a:avLst/>
              </a:prstGeom>
              <a:gradFill rotWithShape="1">
                <a:gsLst>
                  <a:gs pos="0">
                    <a:srgbClr val="F0FFFF"/>
                  </a:gs>
                  <a:gs pos="64999">
                    <a:srgbClr val="DDFEFF"/>
                  </a:gs>
                  <a:gs pos="100000">
                    <a:srgbClr val="CFFFFF"/>
                  </a:gs>
                </a:gsLst>
                <a:lin ang="5400000" scaled="1"/>
              </a:gradFill>
              <a:ln w="9525">
                <a:solidFill>
                  <a:srgbClr val="B6DCDF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 eaLnBrk="1" hangingPunct="1">
                  <a:lnSpc>
                    <a:spcPct val="150000"/>
                  </a:lnSpc>
                  <a:defRPr/>
                </a:pPr>
                <a:r>
                  <a:rPr lang="en-US" altLang="zh-TW" sz="1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5.1</a:t>
                </a: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2362161" y="2285648"/>
                <a:ext cx="76199" cy="7584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2133563" y="2285648"/>
                <a:ext cx="76199" cy="7584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09600" name="Group 30"/>
            <p:cNvGrpSpPr>
              <a:grpSpLocks/>
            </p:cNvGrpSpPr>
            <p:nvPr/>
          </p:nvGrpSpPr>
          <p:grpSpPr bwMode="auto">
            <a:xfrm>
              <a:off x="7162800" y="3124200"/>
              <a:ext cx="533400" cy="685800"/>
              <a:chOff x="1981200" y="2209800"/>
              <a:chExt cx="609600" cy="762000"/>
            </a:xfrm>
          </p:grpSpPr>
          <p:sp>
            <p:nvSpPr>
              <p:cNvPr id="32" name="Rectangle 31"/>
              <p:cNvSpPr>
                <a:spLocks noChangeArrowheads="1"/>
              </p:cNvSpPr>
              <p:nvPr/>
            </p:nvSpPr>
            <p:spPr bwMode="auto">
              <a:xfrm>
                <a:off x="1981141" y="2209800"/>
                <a:ext cx="609594" cy="762000"/>
              </a:xfrm>
              <a:prstGeom prst="rect">
                <a:avLst/>
              </a:prstGeom>
              <a:gradFill rotWithShape="1">
                <a:gsLst>
                  <a:gs pos="0">
                    <a:srgbClr val="F0FFFF"/>
                  </a:gs>
                  <a:gs pos="64999">
                    <a:srgbClr val="DDFEFF"/>
                  </a:gs>
                  <a:gs pos="100000">
                    <a:srgbClr val="CFFFFF"/>
                  </a:gs>
                </a:gsLst>
                <a:lin ang="5400000" scaled="1"/>
              </a:gradFill>
              <a:ln w="9525">
                <a:solidFill>
                  <a:srgbClr val="B6DCDF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 eaLnBrk="1" hangingPunct="1">
                  <a:lnSpc>
                    <a:spcPct val="150000"/>
                  </a:lnSpc>
                  <a:defRPr/>
                </a:pPr>
                <a:r>
                  <a:rPr lang="en-US" altLang="zh-TW" sz="1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3.1</a:t>
                </a: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2362137" y="2285648"/>
                <a:ext cx="76199" cy="7584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2133539" y="2285648"/>
                <a:ext cx="76199" cy="7584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09601" name="Group 34"/>
            <p:cNvGrpSpPr>
              <a:grpSpLocks/>
            </p:cNvGrpSpPr>
            <p:nvPr/>
          </p:nvGrpSpPr>
          <p:grpSpPr bwMode="auto">
            <a:xfrm>
              <a:off x="5816600" y="4953000"/>
              <a:ext cx="533400" cy="685800"/>
              <a:chOff x="1981200" y="2209800"/>
              <a:chExt cx="609600" cy="762000"/>
            </a:xfrm>
          </p:grpSpPr>
          <p:sp>
            <p:nvSpPr>
              <p:cNvPr id="36" name="Rectangle 35"/>
              <p:cNvSpPr>
                <a:spLocks noChangeArrowheads="1"/>
              </p:cNvSpPr>
              <p:nvPr/>
            </p:nvSpPr>
            <p:spPr bwMode="auto">
              <a:xfrm>
                <a:off x="1981154" y="2209800"/>
                <a:ext cx="609594" cy="762000"/>
              </a:xfrm>
              <a:prstGeom prst="rect">
                <a:avLst/>
              </a:prstGeom>
              <a:gradFill rotWithShape="1">
                <a:gsLst>
                  <a:gs pos="0">
                    <a:srgbClr val="F0FFFF"/>
                  </a:gs>
                  <a:gs pos="64999">
                    <a:srgbClr val="DDFEFF"/>
                  </a:gs>
                  <a:gs pos="100000">
                    <a:srgbClr val="CFFFFF"/>
                  </a:gs>
                </a:gsLst>
                <a:lin ang="5400000" scaled="1"/>
              </a:gradFill>
              <a:ln w="9525">
                <a:solidFill>
                  <a:srgbClr val="B6DCDF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 eaLnBrk="1" hangingPunct="1">
                  <a:lnSpc>
                    <a:spcPct val="150000"/>
                  </a:lnSpc>
                  <a:defRPr/>
                </a:pPr>
                <a:r>
                  <a:rPr lang="en-US" altLang="zh-TW" sz="1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4.6</a:t>
                </a: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362151" y="2285648"/>
                <a:ext cx="76199" cy="7584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133553" y="2285648"/>
                <a:ext cx="76199" cy="7584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09602" name="Group 38"/>
            <p:cNvGrpSpPr>
              <a:grpSpLocks/>
            </p:cNvGrpSpPr>
            <p:nvPr/>
          </p:nvGrpSpPr>
          <p:grpSpPr bwMode="auto">
            <a:xfrm>
              <a:off x="2667000" y="5105400"/>
              <a:ext cx="533400" cy="685800"/>
              <a:chOff x="1981200" y="2209800"/>
              <a:chExt cx="609600" cy="762000"/>
            </a:xfrm>
          </p:grpSpPr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1981186" y="2209800"/>
                <a:ext cx="609594" cy="762000"/>
              </a:xfrm>
              <a:prstGeom prst="rect">
                <a:avLst/>
              </a:prstGeom>
              <a:gradFill rotWithShape="1">
                <a:gsLst>
                  <a:gs pos="0">
                    <a:srgbClr val="F0FFFF"/>
                  </a:gs>
                  <a:gs pos="64999">
                    <a:srgbClr val="DDFEFF"/>
                  </a:gs>
                  <a:gs pos="100000">
                    <a:srgbClr val="CFFFFF"/>
                  </a:gs>
                </a:gsLst>
                <a:lin ang="5400000" scaled="1"/>
              </a:gradFill>
              <a:ln w="9525">
                <a:solidFill>
                  <a:srgbClr val="B6DCDF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 eaLnBrk="1" hangingPunct="1">
                  <a:lnSpc>
                    <a:spcPct val="150000"/>
                  </a:lnSpc>
                  <a:defRPr/>
                </a:pPr>
                <a:r>
                  <a:rPr lang="en-US" altLang="zh-TW" sz="1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5.3</a:t>
                </a: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2362183" y="2285648"/>
                <a:ext cx="76199" cy="7584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2133585" y="2285648"/>
                <a:ext cx="76199" cy="7584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52" name="Oval 51"/>
          <p:cNvSpPr/>
          <p:nvPr/>
        </p:nvSpPr>
        <p:spPr>
          <a:xfrm>
            <a:off x="2743200" y="3352800"/>
            <a:ext cx="2667000" cy="2971800"/>
          </a:xfrm>
          <a:prstGeom prst="ellipse">
            <a:avLst/>
          </a:prstGeom>
          <a:solidFill>
            <a:srgbClr val="FFC00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524000" y="3352800"/>
            <a:ext cx="3581400" cy="2743200"/>
          </a:xfrm>
          <a:prstGeom prst="ellipse">
            <a:avLst/>
          </a:prstGeom>
          <a:solidFill>
            <a:srgbClr val="FFC00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1371600" y="1447800"/>
            <a:ext cx="5181600" cy="4953000"/>
          </a:xfrm>
          <a:prstGeom prst="ellipse">
            <a:avLst/>
          </a:prstGeom>
          <a:solidFill>
            <a:srgbClr val="FFC00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10" name="Group 70"/>
          <p:cNvGrpSpPr>
            <a:grpSpLocks/>
          </p:cNvGrpSpPr>
          <p:nvPr/>
        </p:nvGrpSpPr>
        <p:grpSpPr bwMode="auto">
          <a:xfrm>
            <a:off x="2235200" y="2438400"/>
            <a:ext cx="3556000" cy="3162300"/>
            <a:chOff x="2235200" y="2438400"/>
            <a:chExt cx="3556000" cy="3162300"/>
          </a:xfrm>
        </p:grpSpPr>
        <p:cxnSp>
          <p:nvCxnSpPr>
            <p:cNvPr id="58" name="Straight Connector 57"/>
            <p:cNvCxnSpPr>
              <a:cxnSpLocks noChangeShapeType="1"/>
            </p:cNvCxnSpPr>
            <p:nvPr/>
          </p:nvCxnSpPr>
          <p:spPr bwMode="auto">
            <a:xfrm rot="10800000">
              <a:off x="2400300" y="2997200"/>
              <a:ext cx="2019300" cy="104140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Straight Connector 61"/>
            <p:cNvCxnSpPr>
              <a:cxnSpLocks noChangeShapeType="1"/>
            </p:cNvCxnSpPr>
            <p:nvPr/>
          </p:nvCxnSpPr>
          <p:spPr bwMode="auto">
            <a:xfrm rot="5400000" flipH="1" flipV="1">
              <a:off x="4298950" y="2571750"/>
              <a:ext cx="1625600" cy="135890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Straight Connector 64"/>
            <p:cNvCxnSpPr>
              <a:cxnSpLocks noChangeShapeType="1"/>
            </p:cNvCxnSpPr>
            <p:nvPr/>
          </p:nvCxnSpPr>
          <p:spPr bwMode="auto">
            <a:xfrm rot="10800000" flipV="1">
              <a:off x="2235200" y="4038600"/>
              <a:ext cx="2184400" cy="48260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Straight Connector 66"/>
            <p:cNvCxnSpPr>
              <a:cxnSpLocks noChangeShapeType="1"/>
            </p:cNvCxnSpPr>
            <p:nvPr/>
          </p:nvCxnSpPr>
          <p:spPr bwMode="auto">
            <a:xfrm rot="5400000">
              <a:off x="3270250" y="4451350"/>
              <a:ext cx="1562100" cy="73660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1" name="Group 78"/>
          <p:cNvGrpSpPr>
            <a:grpSpLocks/>
          </p:cNvGrpSpPr>
          <p:nvPr/>
        </p:nvGrpSpPr>
        <p:grpSpPr bwMode="auto">
          <a:xfrm>
            <a:off x="2133600" y="2286000"/>
            <a:ext cx="6172200" cy="3429000"/>
            <a:chOff x="2133600" y="2286000"/>
            <a:chExt cx="6172200" cy="3429000"/>
          </a:xfrm>
        </p:grpSpPr>
        <p:grpSp>
          <p:nvGrpSpPr>
            <p:cNvPr id="109583" name="Group 50"/>
            <p:cNvGrpSpPr>
              <a:grpSpLocks/>
            </p:cNvGrpSpPr>
            <p:nvPr/>
          </p:nvGrpSpPr>
          <p:grpSpPr bwMode="auto">
            <a:xfrm>
              <a:off x="2133600" y="2286000"/>
              <a:ext cx="6172200" cy="3429000"/>
              <a:chOff x="2133600" y="2286000"/>
              <a:chExt cx="6172200" cy="3429000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4343400" y="3962400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2286000" y="28956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2133600" y="44196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3581400" y="54864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6629400" y="54102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8077200" y="35052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5715000" y="22860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109584" name="TextBox 72"/>
            <p:cNvSpPr txBox="1">
              <a:spLocks noChangeArrowheads="1"/>
            </p:cNvSpPr>
            <p:nvPr/>
          </p:nvSpPr>
          <p:spPr bwMode="auto">
            <a:xfrm>
              <a:off x="4267200" y="3581400"/>
              <a:ext cx="4572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 i="1">
                  <a:latin typeface="Arial" charset="0"/>
                </a:rPr>
                <a:t>v</a:t>
              </a:r>
            </a:p>
          </p:txBody>
        </p:sp>
      </p:grpSp>
      <p:grpSp>
        <p:nvGrpSpPr>
          <p:cNvPr id="13" name="Group 74"/>
          <p:cNvGrpSpPr>
            <a:grpSpLocks/>
          </p:cNvGrpSpPr>
          <p:nvPr/>
        </p:nvGrpSpPr>
        <p:grpSpPr bwMode="auto">
          <a:xfrm>
            <a:off x="7164388" y="1052513"/>
            <a:ext cx="1481137" cy="1776412"/>
            <a:chOff x="7239000" y="762000"/>
            <a:chExt cx="1481136" cy="1776833"/>
          </a:xfrm>
        </p:grpSpPr>
        <p:pic>
          <p:nvPicPr>
            <p:cNvPr id="109581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762000"/>
              <a:ext cx="1472453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582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1676400"/>
              <a:ext cx="1481136" cy="862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77"/>
          <p:cNvGrpSpPr>
            <a:grpSpLocks/>
          </p:cNvGrpSpPr>
          <p:nvPr/>
        </p:nvGrpSpPr>
        <p:grpSpPr bwMode="auto">
          <a:xfrm>
            <a:off x="3352800" y="3581400"/>
            <a:ext cx="457200" cy="533400"/>
            <a:chOff x="3352800" y="3581400"/>
            <a:chExt cx="457200" cy="533400"/>
          </a:xfrm>
        </p:grpSpPr>
        <p:sp>
          <p:nvSpPr>
            <p:cNvPr id="76" name="Oval 75"/>
            <p:cNvSpPr/>
            <p:nvPr/>
          </p:nvSpPr>
          <p:spPr>
            <a:xfrm>
              <a:off x="3505200" y="3886200"/>
              <a:ext cx="228600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9580" name="TextBox 76"/>
            <p:cNvSpPr txBox="1">
              <a:spLocks noChangeArrowheads="1"/>
            </p:cNvSpPr>
            <p:nvPr/>
          </p:nvSpPr>
          <p:spPr bwMode="auto">
            <a:xfrm>
              <a:off x="3352800" y="3581400"/>
              <a:ext cx="457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 i="1">
                  <a:latin typeface="Arial" charset="0"/>
                </a:rPr>
                <a:t>v'</a:t>
              </a:r>
            </a:p>
          </p:txBody>
        </p:sp>
      </p:grpSp>
      <p:cxnSp>
        <p:nvCxnSpPr>
          <p:cNvPr id="81" name="Straight Arrow Connector 80"/>
          <p:cNvCxnSpPr>
            <a:cxnSpLocks noChangeShapeType="1"/>
            <a:endCxn id="76" idx="6"/>
          </p:cNvCxnSpPr>
          <p:nvPr/>
        </p:nvCxnSpPr>
        <p:spPr bwMode="auto">
          <a:xfrm rot="10800000">
            <a:off x="3733800" y="4000500"/>
            <a:ext cx="609600" cy="381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5" grpId="0" animBg="1"/>
      <p:bldP spid="55" grpId="1" animBg="1"/>
      <p:bldP spid="5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SVR-based beautification </a:t>
            </a:r>
            <a:endParaRPr lang="zh-TW" altLang="en-US"/>
          </a:p>
        </p:txBody>
      </p:sp>
      <p:sp>
        <p:nvSpPr>
          <p:cNvPr id="110594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Directly use </a:t>
            </a:r>
            <a:r>
              <a:rPr lang="en-US" altLang="zh-TW" i="1">
                <a:latin typeface="Times New Roman" charset="0"/>
              </a:rPr>
              <a:t>f</a:t>
            </a:r>
            <a:r>
              <a:rPr lang="en-US" altLang="zh-TW" i="1" baseline="-25000">
                <a:latin typeface="Times New Roman" charset="0"/>
              </a:rPr>
              <a:t>b</a:t>
            </a:r>
            <a:r>
              <a:rPr lang="en-US" altLang="zh-TW"/>
              <a:t> to seek </a:t>
            </a:r>
            <a:r>
              <a:rPr lang="en-US" altLang="zh-TW" i="1">
                <a:latin typeface="Times New Roman" charset="0"/>
              </a:rPr>
              <a:t>v’</a:t>
            </a:r>
          </a:p>
          <a:p>
            <a:endParaRPr lang="en-US" altLang="zh-TW" i="1">
              <a:latin typeface="Times New Roman" charset="0"/>
            </a:endParaRPr>
          </a:p>
          <a:p>
            <a:endParaRPr lang="en-US" altLang="zh-TW" i="1">
              <a:latin typeface="Times New Roman" charset="0"/>
            </a:endParaRPr>
          </a:p>
          <a:p>
            <a:r>
              <a:rPr lang="en-US" altLang="zh-TW"/>
              <a:t>Use standard no-derivative direction set method for minimization</a:t>
            </a:r>
          </a:p>
          <a:p>
            <a:r>
              <a:rPr lang="en-US" altLang="zh-TW"/>
              <a:t>Features were reduced to 35D by PCA</a:t>
            </a:r>
          </a:p>
          <a:p>
            <a:endParaRPr lang="zh-TW" altLang="en-US"/>
          </a:p>
        </p:txBody>
      </p:sp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628775"/>
            <a:ext cx="679608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7" name="群組 7"/>
          <p:cNvGrpSpPr>
            <a:grpSpLocks/>
          </p:cNvGrpSpPr>
          <p:nvPr/>
        </p:nvGrpSpPr>
        <p:grpSpPr bwMode="auto">
          <a:xfrm>
            <a:off x="1476375" y="4149725"/>
            <a:ext cx="6480175" cy="1385888"/>
            <a:chOff x="251520" y="3861048"/>
            <a:chExt cx="8532415" cy="1824608"/>
          </a:xfrm>
        </p:grpSpPr>
        <p:pic>
          <p:nvPicPr>
            <p:cNvPr id="11163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3861048"/>
              <a:ext cx="7380287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6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933056"/>
              <a:ext cx="542925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632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437112"/>
              <a:ext cx="676275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16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SVR-based beautification </a:t>
            </a:r>
            <a:endParaRPr lang="zh-TW" altLang="en-US"/>
          </a:p>
        </p:txBody>
      </p:sp>
      <p:sp>
        <p:nvSpPr>
          <p:cNvPr id="11161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Problems: it sometimes yields distance vectors corresponding to invalid human face</a:t>
            </a:r>
          </a:p>
          <a:p>
            <a:r>
              <a:rPr lang="en-US" altLang="zh-TW"/>
              <a:t>Solution: add log-likelihood term (LP)</a:t>
            </a:r>
          </a:p>
          <a:p>
            <a:endParaRPr lang="en-US" altLang="zh-TW"/>
          </a:p>
          <a:p>
            <a:r>
              <a:rPr lang="en-US" altLang="zh-TW"/>
              <a:t>LP is approximated by modeling face space as a multivariate Gaussian distribution</a:t>
            </a:r>
          </a:p>
          <a:p>
            <a:endParaRPr lang="zh-TW" altLang="en-US"/>
          </a:p>
        </p:txBody>
      </p:sp>
      <p:pic>
        <p:nvPicPr>
          <p:cNvPr id="1116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492375"/>
            <a:ext cx="4124325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589588"/>
            <a:ext cx="398621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2" name="文字方塊 9"/>
          <p:cNvSpPr txBox="1">
            <a:spLocks noChangeArrowheads="1"/>
          </p:cNvSpPr>
          <p:nvPr/>
        </p:nvSpPr>
        <p:spPr bwMode="auto">
          <a:xfrm>
            <a:off x="179388" y="5373688"/>
            <a:ext cx="20970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latin typeface="Times New Roman" charset="0"/>
              </a:rPr>
              <a:t>u</a:t>
            </a:r>
            <a:r>
              <a:rPr lang="en-US" altLang="zh-TW" sz="2400"/>
              <a:t>’s projection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/>
              <a:t>in PCA space</a:t>
            </a:r>
            <a:endParaRPr lang="zh-TW" altLang="en-US" sz="2400"/>
          </a:p>
        </p:txBody>
      </p:sp>
      <p:cxnSp>
        <p:nvCxnSpPr>
          <p:cNvPr id="111623" name="直線單箭頭接點 11"/>
          <p:cNvCxnSpPr>
            <a:cxnSpLocks noChangeShapeType="1"/>
          </p:cNvCxnSpPr>
          <p:nvPr/>
        </p:nvCxnSpPr>
        <p:spPr bwMode="auto">
          <a:xfrm flipV="1">
            <a:off x="1908175" y="5013325"/>
            <a:ext cx="71438" cy="4318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11624" name="群組 17"/>
          <p:cNvGrpSpPr>
            <a:grpSpLocks/>
          </p:cNvGrpSpPr>
          <p:nvPr/>
        </p:nvGrpSpPr>
        <p:grpSpPr bwMode="auto">
          <a:xfrm>
            <a:off x="7092950" y="3429000"/>
            <a:ext cx="1719263" cy="830263"/>
            <a:chOff x="7092280" y="3429000"/>
            <a:chExt cx="1720343" cy="830997"/>
          </a:xfrm>
        </p:grpSpPr>
        <p:sp>
          <p:nvSpPr>
            <p:cNvPr id="111628" name="文字方塊 12"/>
            <p:cNvSpPr txBox="1">
              <a:spLocks noChangeArrowheads="1"/>
            </p:cNvSpPr>
            <p:nvPr/>
          </p:nvSpPr>
          <p:spPr bwMode="auto">
            <a:xfrm>
              <a:off x="7092280" y="3429000"/>
              <a:ext cx="172034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/>
                <a:t>   ’s i-th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/>
                <a:t>component</a:t>
              </a:r>
              <a:endParaRPr lang="zh-TW" altLang="en-US" sz="2400"/>
            </a:p>
          </p:txBody>
        </p:sp>
        <p:pic>
          <p:nvPicPr>
            <p:cNvPr id="111629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3501008"/>
              <a:ext cx="235128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11625" name="直線單箭頭接點 15"/>
          <p:cNvCxnSpPr>
            <a:cxnSpLocks noChangeShapeType="1"/>
          </p:cNvCxnSpPr>
          <p:nvPr/>
        </p:nvCxnSpPr>
        <p:spPr bwMode="auto">
          <a:xfrm flipH="1">
            <a:off x="7380288" y="4149725"/>
            <a:ext cx="287337" cy="2159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文字方塊 20"/>
          <p:cNvSpPr txBox="1"/>
          <p:nvPr/>
        </p:nvSpPr>
        <p:spPr>
          <a:xfrm>
            <a:off x="6659563" y="5516563"/>
            <a:ext cx="22574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2400" dirty="0" err="1">
                <a:latin typeface="+mn-lt"/>
                <a:ea typeface="新細明體" panose="02020500000000000000" pitchFamily="18" charset="-120"/>
              </a:rPr>
              <a:t>i-th</a:t>
            </a:r>
            <a:r>
              <a:rPr lang="en-US" altLang="zh-TW" sz="2400" dirty="0">
                <a:latin typeface="+mn-lt"/>
                <a:ea typeface="新細明體" panose="02020500000000000000" pitchFamily="18" charset="-120"/>
              </a:rPr>
              <a:t> </a:t>
            </a:r>
            <a:r>
              <a:rPr lang="en-US" altLang="zh-TW" sz="2400" dirty="0" err="1">
                <a:latin typeface="+mn-lt"/>
                <a:ea typeface="新細明體" panose="02020500000000000000" pitchFamily="18" charset="-120"/>
              </a:rPr>
              <a:t>eigenvalue</a:t>
            </a:r>
            <a:endParaRPr lang="en-US" altLang="zh-TW" sz="2400" dirty="0">
              <a:latin typeface="+mn-lt"/>
              <a:ea typeface="新細明體" panose="02020500000000000000" pitchFamily="18" charset="-120"/>
            </a:endParaRPr>
          </a:p>
        </p:txBody>
      </p:sp>
      <p:cxnSp>
        <p:nvCxnSpPr>
          <p:cNvPr id="111627" name="直線單箭頭接點 23"/>
          <p:cNvCxnSpPr>
            <a:cxnSpLocks noChangeShapeType="1"/>
          </p:cNvCxnSpPr>
          <p:nvPr/>
        </p:nvCxnSpPr>
        <p:spPr bwMode="auto">
          <a:xfrm flipH="1" flipV="1">
            <a:off x="7308850" y="5300663"/>
            <a:ext cx="71438" cy="2889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PCA</a:t>
            </a:r>
            <a:endParaRPr lang="zh-TW" altLang="en-US"/>
          </a:p>
        </p:txBody>
      </p:sp>
      <p:sp>
        <p:nvSpPr>
          <p:cNvPr id="112642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43" name="Picture 2" descr="http://logicnet.dk/reports/EEG/EEG-web-filer/image01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2513"/>
            <a:ext cx="5945188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644" name="直線接點 5"/>
          <p:cNvCxnSpPr>
            <a:cxnSpLocks noChangeShapeType="1"/>
          </p:cNvCxnSpPr>
          <p:nvPr/>
        </p:nvCxnSpPr>
        <p:spPr bwMode="auto">
          <a:xfrm flipV="1">
            <a:off x="2843213" y="3357563"/>
            <a:ext cx="4176712" cy="2159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645" name="直線接點 7"/>
          <p:cNvCxnSpPr>
            <a:cxnSpLocks noChangeShapeType="1"/>
          </p:cNvCxnSpPr>
          <p:nvPr/>
        </p:nvCxnSpPr>
        <p:spPr bwMode="auto">
          <a:xfrm>
            <a:off x="6875463" y="3068638"/>
            <a:ext cx="360362" cy="5762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646" name="直線接點 8"/>
          <p:cNvCxnSpPr>
            <a:cxnSpLocks noChangeShapeType="1"/>
          </p:cNvCxnSpPr>
          <p:nvPr/>
        </p:nvCxnSpPr>
        <p:spPr bwMode="auto">
          <a:xfrm>
            <a:off x="2627313" y="5229225"/>
            <a:ext cx="360362" cy="5762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647" name="直線接點 9"/>
          <p:cNvCxnSpPr>
            <a:cxnSpLocks noChangeShapeType="1"/>
          </p:cNvCxnSpPr>
          <p:nvPr/>
        </p:nvCxnSpPr>
        <p:spPr bwMode="auto">
          <a:xfrm>
            <a:off x="7019925" y="2060575"/>
            <a:ext cx="431800" cy="7207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648" name="直線接點 12"/>
          <p:cNvCxnSpPr>
            <a:cxnSpLocks noChangeShapeType="1"/>
          </p:cNvCxnSpPr>
          <p:nvPr/>
        </p:nvCxnSpPr>
        <p:spPr bwMode="auto">
          <a:xfrm flipV="1">
            <a:off x="6875463" y="1989138"/>
            <a:ext cx="217487" cy="1444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649" name="直線接點 13"/>
          <p:cNvCxnSpPr>
            <a:cxnSpLocks noChangeShapeType="1"/>
          </p:cNvCxnSpPr>
          <p:nvPr/>
        </p:nvCxnSpPr>
        <p:spPr bwMode="auto">
          <a:xfrm flipV="1">
            <a:off x="7308850" y="2708275"/>
            <a:ext cx="215900" cy="1444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650" name="文字方塊 14"/>
          <p:cNvSpPr txBox="1">
            <a:spLocks noChangeArrowheads="1"/>
          </p:cNvSpPr>
          <p:nvPr/>
        </p:nvSpPr>
        <p:spPr bwMode="auto">
          <a:xfrm>
            <a:off x="5264150" y="4652963"/>
            <a:ext cx="384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zh-TW" sz="1800">
                <a:latin typeface="Arial" charset="0"/>
              </a:rPr>
              <a:t>λ</a:t>
            </a:r>
            <a:r>
              <a:rPr lang="en-US" altLang="zh-TW" sz="1800" baseline="-25000">
                <a:latin typeface="Arial" charset="0"/>
              </a:rPr>
              <a:t>1</a:t>
            </a:r>
            <a:endParaRPr lang="zh-TW" altLang="en-US" sz="1800" baseline="-25000">
              <a:latin typeface="Arial" charset="0"/>
            </a:endParaRPr>
          </a:p>
        </p:txBody>
      </p:sp>
      <p:sp>
        <p:nvSpPr>
          <p:cNvPr id="112651" name="文字方塊 15"/>
          <p:cNvSpPr txBox="1">
            <a:spLocks noChangeArrowheads="1"/>
          </p:cNvSpPr>
          <p:nvPr/>
        </p:nvSpPr>
        <p:spPr bwMode="auto">
          <a:xfrm>
            <a:off x="7308850" y="2060575"/>
            <a:ext cx="384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zh-TW" sz="1800">
                <a:latin typeface="Arial" charset="0"/>
              </a:rPr>
              <a:t>λ</a:t>
            </a:r>
            <a:r>
              <a:rPr lang="en-US" altLang="zh-TW" sz="1800" baseline="-25000">
                <a:latin typeface="Arial" charset="0"/>
              </a:rPr>
              <a:t>2</a:t>
            </a:r>
            <a:endParaRPr lang="zh-TW" altLang="en-US" sz="1800" baseline="-25000">
              <a:latin typeface="Arial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Embedding and warping</a:t>
            </a:r>
            <a:endParaRPr lang="zh-TW" altLang="en-US"/>
          </a:p>
        </p:txBody>
      </p:sp>
      <p:pic>
        <p:nvPicPr>
          <p:cNvPr id="1136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22400"/>
            <a:ext cx="8229600" cy="4732338"/>
          </a:xfrm>
          <a:noFill/>
        </p:spPr>
      </p:pic>
      <p:sp>
        <p:nvSpPr>
          <p:cNvPr id="113667" name="矩形 3"/>
          <p:cNvSpPr>
            <a:spLocks noChangeArrowheads="1"/>
          </p:cNvSpPr>
          <p:nvPr/>
        </p:nvSpPr>
        <p:spPr bwMode="auto">
          <a:xfrm>
            <a:off x="5076825" y="3716338"/>
            <a:ext cx="3527425" cy="2160587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68" name="矩形 3"/>
          <p:cNvSpPr>
            <a:spLocks noChangeArrowheads="1"/>
          </p:cNvSpPr>
          <p:nvPr/>
        </p:nvSpPr>
        <p:spPr bwMode="auto">
          <a:xfrm>
            <a:off x="2124075" y="4149725"/>
            <a:ext cx="1295400" cy="21590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Distance embedding</a:t>
            </a:r>
            <a:endParaRPr lang="zh-TW" altLang="en-US"/>
          </a:p>
        </p:txBody>
      </p:sp>
      <p:sp>
        <p:nvSpPr>
          <p:cNvPr id="114690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Convert modified distance vector </a:t>
            </a:r>
            <a:r>
              <a:rPr lang="en-US" altLang="zh-TW" i="1">
                <a:latin typeface="Times New Roman" charset="0"/>
              </a:rPr>
              <a:t>v’</a:t>
            </a:r>
            <a:r>
              <a:rPr lang="en-US" altLang="zh-TW"/>
              <a:t> to a new face landmark</a:t>
            </a:r>
          </a:p>
          <a:p>
            <a:endParaRPr lang="en-US" altLang="zh-TW"/>
          </a:p>
          <a:p>
            <a:endParaRPr lang="en-US" altLang="zh-TW"/>
          </a:p>
          <a:p>
            <a:endParaRPr lang="en-US" altLang="zh-TW"/>
          </a:p>
          <a:p>
            <a:endParaRPr lang="en-US" altLang="zh-TW"/>
          </a:p>
          <a:p>
            <a:endParaRPr lang="en-US" altLang="zh-TW"/>
          </a:p>
          <a:p>
            <a:r>
              <a:rPr lang="en-US" altLang="zh-TW"/>
              <a:t>A graph drawing problem referred to as a stress minimization problem, solved by LM algorithm for non-linear minimization</a:t>
            </a:r>
          </a:p>
          <a:p>
            <a:endParaRPr lang="zh-TW" altLang="en-US"/>
          </a:p>
        </p:txBody>
      </p:sp>
      <p:pic>
        <p:nvPicPr>
          <p:cNvPr id="1146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060575"/>
            <a:ext cx="68326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4692" name="直線單箭頭接點 4"/>
          <p:cNvCxnSpPr>
            <a:cxnSpLocks noChangeShapeType="1"/>
          </p:cNvCxnSpPr>
          <p:nvPr/>
        </p:nvCxnSpPr>
        <p:spPr bwMode="auto">
          <a:xfrm flipH="1" flipV="1">
            <a:off x="4500563" y="2852738"/>
            <a:ext cx="71437" cy="4318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文字方塊 6"/>
          <p:cNvSpPr txBox="1"/>
          <p:nvPr/>
        </p:nvSpPr>
        <p:spPr>
          <a:xfrm>
            <a:off x="1547813" y="3284538"/>
            <a:ext cx="6723062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2400" dirty="0">
                <a:latin typeface="+mn-lt"/>
                <a:ea typeface="新細明體" panose="02020500000000000000" pitchFamily="18" charset="-120"/>
              </a:rPr>
              <a:t>1    if </a:t>
            </a:r>
            <a:r>
              <a:rPr lang="en-US" altLang="zh-TW" sz="2400" dirty="0" err="1">
                <a:latin typeface="+mn-lt"/>
                <a:ea typeface="新細明體" panose="02020500000000000000" pitchFamily="18" charset="-120"/>
              </a:rPr>
              <a:t>i</a:t>
            </a:r>
            <a:r>
              <a:rPr lang="en-US" altLang="zh-TW" sz="2400" dirty="0">
                <a:latin typeface="+mn-lt"/>
                <a:ea typeface="新細明體" panose="02020500000000000000" pitchFamily="18" charset="-120"/>
              </a:rPr>
              <a:t> and j belong to different facial features</a:t>
            </a:r>
          </a:p>
          <a:p>
            <a:pPr eaLnBrk="1" hangingPunct="1">
              <a:defRPr/>
            </a:pPr>
            <a:r>
              <a:rPr lang="en-US" altLang="zh-TW" sz="2400" dirty="0">
                <a:latin typeface="+mn-lt"/>
                <a:ea typeface="新細明體" panose="02020500000000000000" pitchFamily="18" charset="-120"/>
              </a:rPr>
              <a:t>10  otherwise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Distance embedding</a:t>
            </a:r>
            <a:endParaRPr lang="zh-TW" altLang="en-US"/>
          </a:p>
        </p:txBody>
      </p:sp>
      <p:sp>
        <p:nvSpPr>
          <p:cNvPr id="115714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Post processing to enforce similarity transform for features on eyes by minimizing</a:t>
            </a:r>
            <a:endParaRPr lang="zh-TW" altLang="en-US"/>
          </a:p>
        </p:txBody>
      </p:sp>
      <p:pic>
        <p:nvPicPr>
          <p:cNvPr id="1157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213100"/>
            <a:ext cx="47815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060575"/>
            <a:ext cx="29432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691680" y="5301208"/>
          <a:ext cx="57150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0350"/>
            <a:ext cx="7416800" cy="520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Results (in training set)</a:t>
            </a:r>
            <a:endParaRPr lang="zh-TW" altLang="en-US"/>
          </a:p>
        </p:txBody>
      </p:sp>
      <p:pic>
        <p:nvPicPr>
          <p:cNvPr id="1187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052513"/>
            <a:ext cx="8045450" cy="5472112"/>
          </a:xfr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Image warping</a:t>
            </a:r>
          </a:p>
        </p:txBody>
      </p:sp>
      <p:sp>
        <p:nvSpPr>
          <p:cNvPr id="1536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1030287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/>
              <a:t>image filtering: change </a:t>
            </a:r>
            <a:r>
              <a:rPr lang="en-US" altLang="zh-TW" b="1" i="1"/>
              <a:t>range</a:t>
            </a:r>
            <a:r>
              <a:rPr lang="en-US" altLang="zh-TW"/>
              <a:t> of image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i="1"/>
              <a:t>                            g(x) = h(f(x))</a:t>
            </a:r>
          </a:p>
        </p:txBody>
      </p:sp>
      <p:grpSp>
        <p:nvGrpSpPr>
          <p:cNvPr id="15363" name="Group 5"/>
          <p:cNvGrpSpPr>
            <a:grpSpLocks/>
          </p:cNvGrpSpPr>
          <p:nvPr/>
        </p:nvGrpSpPr>
        <p:grpSpPr bwMode="auto">
          <a:xfrm>
            <a:off x="1476375" y="2133600"/>
            <a:ext cx="1981200" cy="1219200"/>
            <a:chOff x="960" y="1872"/>
            <a:chExt cx="1248" cy="768"/>
          </a:xfrm>
        </p:grpSpPr>
        <p:sp>
          <p:nvSpPr>
            <p:cNvPr id="15393" name="Line 6"/>
            <p:cNvSpPr>
              <a:spLocks noChangeShapeType="1"/>
            </p:cNvSpPr>
            <p:nvPr/>
          </p:nvSpPr>
          <p:spPr bwMode="auto">
            <a:xfrm>
              <a:off x="1152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94" name="Line 7"/>
            <p:cNvSpPr>
              <a:spLocks noChangeShapeType="1"/>
            </p:cNvSpPr>
            <p:nvPr/>
          </p:nvSpPr>
          <p:spPr bwMode="auto">
            <a:xfrm>
              <a:off x="1152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95" name="Freeform 8"/>
            <p:cNvSpPr>
              <a:spLocks/>
            </p:cNvSpPr>
            <p:nvPr/>
          </p:nvSpPr>
          <p:spPr bwMode="auto">
            <a:xfrm>
              <a:off x="1248" y="2000"/>
              <a:ext cx="672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96" name="Text Box 9"/>
            <p:cNvSpPr txBox="1">
              <a:spLocks noChangeArrowheads="1"/>
            </p:cNvSpPr>
            <p:nvPr/>
          </p:nvSpPr>
          <p:spPr bwMode="auto">
            <a:xfrm>
              <a:off x="960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0" lang="en-US" altLang="zh-TW" sz="1800" i="1">
                  <a:latin typeface="Times New Roman" charset="0"/>
                </a:rPr>
                <a:t>f</a:t>
              </a:r>
            </a:p>
          </p:txBody>
        </p:sp>
        <p:sp>
          <p:nvSpPr>
            <p:cNvPr id="15397" name="Text Box 10"/>
            <p:cNvSpPr txBox="1">
              <a:spLocks noChangeArrowheads="1"/>
            </p:cNvSpPr>
            <p:nvPr/>
          </p:nvSpPr>
          <p:spPr bwMode="auto">
            <a:xfrm>
              <a:off x="1968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0" lang="en-US" altLang="zh-TW" sz="1800" i="1">
                  <a:latin typeface="Times New Roman" charset="0"/>
                </a:rPr>
                <a:t>x</a:t>
              </a:r>
            </a:p>
          </p:txBody>
        </p:sp>
      </p:grpSp>
      <p:grpSp>
        <p:nvGrpSpPr>
          <p:cNvPr id="15364" name="Group 11"/>
          <p:cNvGrpSpPr>
            <a:grpSpLocks/>
          </p:cNvGrpSpPr>
          <p:nvPr/>
        </p:nvGrpSpPr>
        <p:grpSpPr bwMode="auto">
          <a:xfrm>
            <a:off x="3533775" y="2438400"/>
            <a:ext cx="1600200" cy="476250"/>
            <a:chOff x="2256" y="2064"/>
            <a:chExt cx="1008" cy="300"/>
          </a:xfrm>
        </p:grpSpPr>
        <p:sp>
          <p:nvSpPr>
            <p:cNvPr id="15390" name="Text Box 12"/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0" lang="en-US" altLang="zh-TW" sz="2400" i="1">
                  <a:latin typeface="Times New Roman" charset="0"/>
                </a:rPr>
                <a:t>h</a:t>
              </a:r>
            </a:p>
          </p:txBody>
        </p:sp>
        <p:sp>
          <p:nvSpPr>
            <p:cNvPr id="15391" name="Line 13"/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92" name="Line 14"/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365" name="Group 15"/>
          <p:cNvGrpSpPr>
            <a:grpSpLocks/>
          </p:cNvGrpSpPr>
          <p:nvPr/>
        </p:nvGrpSpPr>
        <p:grpSpPr bwMode="auto">
          <a:xfrm>
            <a:off x="5591175" y="2133600"/>
            <a:ext cx="1981200" cy="1219200"/>
            <a:chOff x="3552" y="1872"/>
            <a:chExt cx="1248" cy="768"/>
          </a:xfrm>
        </p:grpSpPr>
        <p:sp>
          <p:nvSpPr>
            <p:cNvPr id="15385" name="Line 16"/>
            <p:cNvSpPr>
              <a:spLocks noChangeShapeType="1"/>
            </p:cNvSpPr>
            <p:nvPr/>
          </p:nvSpPr>
          <p:spPr bwMode="auto">
            <a:xfrm>
              <a:off x="3744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86" name="Line 17"/>
            <p:cNvSpPr>
              <a:spLocks noChangeShapeType="1"/>
            </p:cNvSpPr>
            <p:nvPr/>
          </p:nvSpPr>
          <p:spPr bwMode="auto">
            <a:xfrm>
              <a:off x="3744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87" name="Freeform 18"/>
            <p:cNvSpPr>
              <a:spLocks/>
            </p:cNvSpPr>
            <p:nvPr/>
          </p:nvSpPr>
          <p:spPr bwMode="auto">
            <a:xfrm>
              <a:off x="3840" y="2000"/>
              <a:ext cx="672" cy="160"/>
            </a:xfrm>
            <a:custGeom>
              <a:avLst/>
              <a:gdLst>
                <a:gd name="T0" fmla="*/ 0 w 672"/>
                <a:gd name="T1" fmla="*/ 0 h 384"/>
                <a:gd name="T2" fmla="*/ 96 w 672"/>
                <a:gd name="T3" fmla="*/ 0 h 384"/>
                <a:gd name="T4" fmla="*/ 288 w 672"/>
                <a:gd name="T5" fmla="*/ 0 h 384"/>
                <a:gd name="T6" fmla="*/ 528 w 672"/>
                <a:gd name="T7" fmla="*/ 0 h 384"/>
                <a:gd name="T8" fmla="*/ 672 w 672"/>
                <a:gd name="T9" fmla="*/ 0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88" name="Text Box 19"/>
            <p:cNvSpPr txBox="1">
              <a:spLocks noChangeArrowheads="1"/>
            </p:cNvSpPr>
            <p:nvPr/>
          </p:nvSpPr>
          <p:spPr bwMode="auto">
            <a:xfrm>
              <a:off x="3552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0" lang="en-US" altLang="zh-TW" sz="1800" i="1">
                  <a:latin typeface="Times New Roman" charset="0"/>
                </a:rPr>
                <a:t>g</a:t>
              </a:r>
            </a:p>
          </p:txBody>
        </p:sp>
        <p:sp>
          <p:nvSpPr>
            <p:cNvPr id="15389" name="Text Box 20"/>
            <p:cNvSpPr txBox="1">
              <a:spLocks noChangeArrowheads="1"/>
            </p:cNvSpPr>
            <p:nvPr/>
          </p:nvSpPr>
          <p:spPr bwMode="auto">
            <a:xfrm>
              <a:off x="4560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0" lang="en-US" altLang="zh-TW" sz="1800" i="1">
                  <a:latin typeface="Times New Roman" charset="0"/>
                </a:rPr>
                <a:t>x</a:t>
              </a:r>
            </a:p>
          </p:txBody>
        </p:sp>
      </p:grpSp>
      <p:grpSp>
        <p:nvGrpSpPr>
          <p:cNvPr id="15366" name="Group 21"/>
          <p:cNvGrpSpPr>
            <a:grpSpLocks/>
          </p:cNvGrpSpPr>
          <p:nvPr/>
        </p:nvGrpSpPr>
        <p:grpSpPr bwMode="auto">
          <a:xfrm>
            <a:off x="1524000" y="5029200"/>
            <a:ext cx="1981200" cy="1219200"/>
            <a:chOff x="960" y="1872"/>
            <a:chExt cx="1248" cy="768"/>
          </a:xfrm>
        </p:grpSpPr>
        <p:sp>
          <p:nvSpPr>
            <p:cNvPr id="15380" name="Line 22"/>
            <p:cNvSpPr>
              <a:spLocks noChangeShapeType="1"/>
            </p:cNvSpPr>
            <p:nvPr/>
          </p:nvSpPr>
          <p:spPr bwMode="auto">
            <a:xfrm>
              <a:off x="1152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81" name="Line 23"/>
            <p:cNvSpPr>
              <a:spLocks noChangeShapeType="1"/>
            </p:cNvSpPr>
            <p:nvPr/>
          </p:nvSpPr>
          <p:spPr bwMode="auto">
            <a:xfrm>
              <a:off x="1152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82" name="Freeform 24"/>
            <p:cNvSpPr>
              <a:spLocks/>
            </p:cNvSpPr>
            <p:nvPr/>
          </p:nvSpPr>
          <p:spPr bwMode="auto">
            <a:xfrm>
              <a:off x="1248" y="2000"/>
              <a:ext cx="672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83" name="Text Box 25"/>
            <p:cNvSpPr txBox="1">
              <a:spLocks noChangeArrowheads="1"/>
            </p:cNvSpPr>
            <p:nvPr/>
          </p:nvSpPr>
          <p:spPr bwMode="auto">
            <a:xfrm>
              <a:off x="960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0" lang="en-US" altLang="zh-TW" sz="1800" i="1">
                  <a:latin typeface="Times New Roman" charset="0"/>
                </a:rPr>
                <a:t>f</a:t>
              </a:r>
            </a:p>
          </p:txBody>
        </p:sp>
        <p:sp>
          <p:nvSpPr>
            <p:cNvPr id="15384" name="Text Box 26"/>
            <p:cNvSpPr txBox="1">
              <a:spLocks noChangeArrowheads="1"/>
            </p:cNvSpPr>
            <p:nvPr/>
          </p:nvSpPr>
          <p:spPr bwMode="auto">
            <a:xfrm>
              <a:off x="1968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0" lang="en-US" altLang="zh-TW" sz="1800" i="1">
                  <a:latin typeface="Times New Roman" charset="0"/>
                </a:rPr>
                <a:t>x</a:t>
              </a:r>
            </a:p>
          </p:txBody>
        </p:sp>
      </p:grpSp>
      <p:grpSp>
        <p:nvGrpSpPr>
          <p:cNvPr id="15367" name="Group 27"/>
          <p:cNvGrpSpPr>
            <a:grpSpLocks/>
          </p:cNvGrpSpPr>
          <p:nvPr/>
        </p:nvGrpSpPr>
        <p:grpSpPr bwMode="auto">
          <a:xfrm>
            <a:off x="3581400" y="5314950"/>
            <a:ext cx="1600200" cy="476250"/>
            <a:chOff x="2256" y="2064"/>
            <a:chExt cx="1008" cy="300"/>
          </a:xfrm>
        </p:grpSpPr>
        <p:sp>
          <p:nvSpPr>
            <p:cNvPr id="15377" name="Text Box 28"/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0" lang="en-US" altLang="zh-TW" sz="2400" i="1">
                  <a:latin typeface="Times New Roman" charset="0"/>
                </a:rPr>
                <a:t>h</a:t>
              </a:r>
            </a:p>
          </p:txBody>
        </p:sp>
        <p:sp>
          <p:nvSpPr>
            <p:cNvPr id="15378" name="Line 29"/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79" name="Line 30"/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368" name="Group 40"/>
          <p:cNvGrpSpPr>
            <a:grpSpLocks/>
          </p:cNvGrpSpPr>
          <p:nvPr/>
        </p:nvGrpSpPr>
        <p:grpSpPr bwMode="auto">
          <a:xfrm>
            <a:off x="5638800" y="5029200"/>
            <a:ext cx="1981200" cy="1219200"/>
            <a:chOff x="3552" y="3168"/>
            <a:chExt cx="1248" cy="768"/>
          </a:xfrm>
        </p:grpSpPr>
        <p:sp>
          <p:nvSpPr>
            <p:cNvPr id="15372" name="Line 32"/>
            <p:cNvSpPr>
              <a:spLocks noChangeShapeType="1"/>
            </p:cNvSpPr>
            <p:nvPr/>
          </p:nvSpPr>
          <p:spPr bwMode="auto">
            <a:xfrm>
              <a:off x="3744" y="3216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73" name="Line 33"/>
            <p:cNvSpPr>
              <a:spLocks noChangeShapeType="1"/>
            </p:cNvSpPr>
            <p:nvPr/>
          </p:nvSpPr>
          <p:spPr bwMode="auto">
            <a:xfrm>
              <a:off x="3744" y="3744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74" name="Freeform 34"/>
            <p:cNvSpPr>
              <a:spLocks/>
            </p:cNvSpPr>
            <p:nvPr/>
          </p:nvSpPr>
          <p:spPr bwMode="auto">
            <a:xfrm>
              <a:off x="3787" y="3296"/>
              <a:ext cx="384" cy="384"/>
            </a:xfrm>
            <a:custGeom>
              <a:avLst/>
              <a:gdLst>
                <a:gd name="T0" fmla="*/ 0 w 672"/>
                <a:gd name="T1" fmla="*/ 304 h 384"/>
                <a:gd name="T2" fmla="*/ 1 w 672"/>
                <a:gd name="T3" fmla="*/ 16 h 384"/>
                <a:gd name="T4" fmla="*/ 1 w 672"/>
                <a:gd name="T5" fmla="*/ 208 h 384"/>
                <a:gd name="T6" fmla="*/ 1 w 672"/>
                <a:gd name="T7" fmla="*/ 352 h 384"/>
                <a:gd name="T8" fmla="*/ 1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75" name="Text Box 35"/>
            <p:cNvSpPr txBox="1">
              <a:spLocks noChangeArrowheads="1"/>
            </p:cNvSpPr>
            <p:nvPr/>
          </p:nvSpPr>
          <p:spPr bwMode="auto">
            <a:xfrm>
              <a:off x="3552" y="3168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0" lang="en-US" altLang="zh-TW" sz="1800" i="1">
                  <a:latin typeface="Times New Roman" charset="0"/>
                </a:rPr>
                <a:t>g</a:t>
              </a:r>
            </a:p>
          </p:txBody>
        </p:sp>
        <p:sp>
          <p:nvSpPr>
            <p:cNvPr id="15376" name="Text Box 36"/>
            <p:cNvSpPr txBox="1">
              <a:spLocks noChangeArrowheads="1"/>
            </p:cNvSpPr>
            <p:nvPr/>
          </p:nvSpPr>
          <p:spPr bwMode="auto">
            <a:xfrm>
              <a:off x="4560" y="3705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0" lang="en-US" altLang="zh-TW" sz="1800" i="1">
                  <a:latin typeface="Times New Roman" charset="0"/>
                </a:rPr>
                <a:t>x</a:t>
              </a:r>
            </a:p>
          </p:txBody>
        </p:sp>
      </p:grpSp>
      <p:sp>
        <p:nvSpPr>
          <p:cNvPr id="15369" name="Rectangle 37"/>
          <p:cNvSpPr>
            <a:spLocks noChangeArrowheads="1"/>
          </p:cNvSpPr>
          <p:nvPr/>
        </p:nvSpPr>
        <p:spPr bwMode="auto">
          <a:xfrm>
            <a:off x="400050" y="3789363"/>
            <a:ext cx="77724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/>
              <a:t>image warping: change </a:t>
            </a:r>
            <a:r>
              <a:rPr lang="en-US" altLang="zh-TW" b="1" i="1"/>
              <a:t>domain</a:t>
            </a:r>
            <a:r>
              <a:rPr lang="en-US" altLang="zh-TW"/>
              <a:t> of image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i="1"/>
              <a:t>                             g(x) = f(h(x))</a:t>
            </a:r>
          </a:p>
        </p:txBody>
      </p:sp>
      <p:sp>
        <p:nvSpPr>
          <p:cNvPr id="15370" name="Text Box 38"/>
          <p:cNvSpPr txBox="1">
            <a:spLocks noChangeArrowheads="1"/>
          </p:cNvSpPr>
          <p:nvPr/>
        </p:nvSpPr>
        <p:spPr bwMode="auto">
          <a:xfrm>
            <a:off x="6475413" y="1819275"/>
            <a:ext cx="1984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i="1">
                <a:solidFill>
                  <a:srgbClr val="0000FF"/>
                </a:solidFill>
                <a:latin typeface="Times New Roman" charset="0"/>
              </a:rPr>
              <a:t>h(y)=0.5y+0.5</a:t>
            </a:r>
          </a:p>
        </p:txBody>
      </p:sp>
      <p:sp>
        <p:nvSpPr>
          <p:cNvPr id="15371" name="Text Box 39"/>
          <p:cNvSpPr txBox="1">
            <a:spLocks noChangeArrowheads="1"/>
          </p:cNvSpPr>
          <p:nvPr/>
        </p:nvSpPr>
        <p:spPr bwMode="auto">
          <a:xfrm>
            <a:off x="6659563" y="4652963"/>
            <a:ext cx="116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i="1">
                <a:solidFill>
                  <a:srgbClr val="0000FF"/>
                </a:solidFill>
                <a:latin typeface="Times New Roman" charset="0"/>
              </a:rPr>
              <a:t>h(y)=2y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User study</a:t>
            </a:r>
            <a:endParaRPr lang="zh-TW" altLang="en-US"/>
          </a:p>
        </p:txBody>
      </p:sp>
      <p:sp>
        <p:nvSpPr>
          <p:cNvPr id="119810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98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57338"/>
            <a:ext cx="6375400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Results (not in training set)</a:t>
            </a:r>
            <a:endParaRPr lang="zh-TW" altLang="en-US"/>
          </a:p>
        </p:txBody>
      </p:sp>
      <p:pic>
        <p:nvPicPr>
          <p:cNvPr id="1208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03363"/>
            <a:ext cx="8229600" cy="4572000"/>
          </a:xfr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By parts</a:t>
            </a:r>
            <a:endParaRPr lang="zh-TW" altLang="en-US"/>
          </a:p>
        </p:txBody>
      </p:sp>
      <p:pic>
        <p:nvPicPr>
          <p:cNvPr id="1218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6213" y="1052513"/>
            <a:ext cx="6251575" cy="5472112"/>
          </a:xfrm>
          <a:noFill/>
        </p:spPr>
      </p:pic>
      <p:sp>
        <p:nvSpPr>
          <p:cNvPr id="121859" name="文字方塊 4"/>
          <p:cNvSpPr txBox="1">
            <a:spLocks noChangeArrowheads="1"/>
          </p:cNvSpPr>
          <p:nvPr/>
        </p:nvSpPr>
        <p:spPr bwMode="auto">
          <a:xfrm>
            <a:off x="4643438" y="6165850"/>
            <a:ext cx="663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/>
              <a:t>full</a:t>
            </a:r>
            <a:endParaRPr lang="zh-TW" altLang="en-US" sz="2400"/>
          </a:p>
        </p:txBody>
      </p:sp>
      <p:sp>
        <p:nvSpPr>
          <p:cNvPr id="121860" name="文字方塊 5"/>
          <p:cNvSpPr txBox="1">
            <a:spLocks noChangeArrowheads="1"/>
          </p:cNvSpPr>
          <p:nvPr/>
        </p:nvSpPr>
        <p:spPr bwMode="auto">
          <a:xfrm>
            <a:off x="7667625" y="5373688"/>
            <a:ext cx="1063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/>
              <a:t>mouth</a:t>
            </a:r>
            <a:endParaRPr lang="zh-TW" altLang="en-US" sz="2400"/>
          </a:p>
        </p:txBody>
      </p:sp>
      <p:sp>
        <p:nvSpPr>
          <p:cNvPr id="121861" name="文字方塊 6"/>
          <p:cNvSpPr txBox="1">
            <a:spLocks noChangeArrowheads="1"/>
          </p:cNvSpPr>
          <p:nvPr/>
        </p:nvSpPr>
        <p:spPr bwMode="auto">
          <a:xfrm>
            <a:off x="7800975" y="1844675"/>
            <a:ext cx="798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/>
              <a:t>eyes</a:t>
            </a:r>
            <a:endParaRPr lang="zh-TW" altLang="en-US" sz="240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Different degrees</a:t>
            </a:r>
            <a:endParaRPr lang="zh-TW" altLang="en-US"/>
          </a:p>
        </p:txBody>
      </p:sp>
      <p:pic>
        <p:nvPicPr>
          <p:cNvPr id="1228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133600"/>
            <a:ext cx="8229600" cy="3309938"/>
          </a:xfrm>
          <a:noFill/>
        </p:spPr>
      </p:pic>
      <p:sp>
        <p:nvSpPr>
          <p:cNvPr id="122883" name="文字方塊 4"/>
          <p:cNvSpPr txBox="1">
            <a:spLocks noChangeArrowheads="1"/>
          </p:cNvSpPr>
          <p:nvPr/>
        </p:nvSpPr>
        <p:spPr bwMode="auto">
          <a:xfrm>
            <a:off x="4140200" y="5445125"/>
            <a:ext cx="692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/>
              <a:t>50%</a:t>
            </a:r>
            <a:endParaRPr lang="zh-TW" altLang="en-US" sz="2400"/>
          </a:p>
        </p:txBody>
      </p:sp>
      <p:sp>
        <p:nvSpPr>
          <p:cNvPr id="122884" name="文字方塊 5"/>
          <p:cNvSpPr txBox="1">
            <a:spLocks noChangeArrowheads="1"/>
          </p:cNvSpPr>
          <p:nvPr/>
        </p:nvSpPr>
        <p:spPr bwMode="auto">
          <a:xfrm>
            <a:off x="7029450" y="5414963"/>
            <a:ext cx="855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/>
              <a:t>100%</a:t>
            </a:r>
            <a:endParaRPr lang="zh-TW" altLang="en-US" sz="24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Facial collage</a:t>
            </a:r>
            <a:endParaRPr lang="zh-TW" altLang="en-US"/>
          </a:p>
        </p:txBody>
      </p:sp>
      <p:pic>
        <p:nvPicPr>
          <p:cNvPr id="1239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06588"/>
            <a:ext cx="8229600" cy="3763962"/>
          </a:xfr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Results</a:t>
            </a:r>
            <a:endParaRPr lang="zh-TW" altLang="en-US"/>
          </a:p>
        </p:txBody>
      </p:sp>
      <p:sp>
        <p:nvSpPr>
          <p:cNvPr id="124930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hlinkClick r:id="rId2" action="ppaction://hlinkfile"/>
              </a:rPr>
              <a:t>video</a:t>
            </a:r>
            <a:endParaRPr lang="zh-TW" alt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2565400"/>
            <a:ext cx="8353425" cy="1470025"/>
          </a:xfrm>
        </p:spPr>
        <p:txBody>
          <a:bodyPr/>
          <a:lstStyle/>
          <a:p>
            <a:pPr algn="ctr" eaLnBrk="1" hangingPunct="1"/>
            <a:r>
              <a:rPr lang="en-US" altLang="zh-TW">
                <a:latin typeface="Garamond" charset="0"/>
              </a:rPr>
              <a:t>Image morphing</a:t>
            </a:r>
            <a:endParaRPr lang="en-US" altLang="zh-TW" sz="3200" i="1">
              <a:latin typeface="Garamond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Image morphing</a:t>
            </a:r>
          </a:p>
        </p:txBody>
      </p:sp>
      <p:sp>
        <p:nvSpPr>
          <p:cNvPr id="1280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1008062"/>
          </a:xfrm>
        </p:spPr>
        <p:txBody>
          <a:bodyPr/>
          <a:lstStyle/>
          <a:p>
            <a:pPr eaLnBrk="1" hangingPunct="1"/>
            <a:r>
              <a:rPr lang="en-US" altLang="zh-TW"/>
              <a:t>The goal is to synthesize a fluid transformation from one image to another.</a:t>
            </a:r>
          </a:p>
        </p:txBody>
      </p:sp>
      <p:grpSp>
        <p:nvGrpSpPr>
          <p:cNvPr id="128003" name="Group 10"/>
          <p:cNvGrpSpPr>
            <a:grpSpLocks/>
          </p:cNvGrpSpPr>
          <p:nvPr/>
        </p:nvGrpSpPr>
        <p:grpSpPr bwMode="auto">
          <a:xfrm>
            <a:off x="107950" y="3575050"/>
            <a:ext cx="2940050" cy="2706688"/>
            <a:chOff x="68" y="2252"/>
            <a:chExt cx="1852" cy="1705"/>
          </a:xfrm>
        </p:grpSpPr>
        <p:pic>
          <p:nvPicPr>
            <p:cNvPr id="12801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252"/>
              <a:ext cx="1852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13" name="Rectangle 7"/>
            <p:cNvSpPr>
              <a:spLocks noChangeArrowheads="1"/>
            </p:cNvSpPr>
            <p:nvPr/>
          </p:nvSpPr>
          <p:spPr bwMode="auto">
            <a:xfrm>
              <a:off x="385" y="3657"/>
              <a:ext cx="1134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TW"/>
                <a:t>image #1</a:t>
              </a:r>
            </a:p>
          </p:txBody>
        </p:sp>
      </p:grpSp>
      <p:grpSp>
        <p:nvGrpSpPr>
          <p:cNvPr id="128004" name="Group 11"/>
          <p:cNvGrpSpPr>
            <a:grpSpLocks/>
          </p:cNvGrpSpPr>
          <p:nvPr/>
        </p:nvGrpSpPr>
        <p:grpSpPr bwMode="auto">
          <a:xfrm>
            <a:off x="6115050" y="3575050"/>
            <a:ext cx="2922588" cy="2662238"/>
            <a:chOff x="3852" y="2252"/>
            <a:chExt cx="1841" cy="1677"/>
          </a:xfrm>
        </p:grpSpPr>
        <p:pic>
          <p:nvPicPr>
            <p:cNvPr id="12801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2" y="2252"/>
              <a:ext cx="1841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11" name="Rectangle 8"/>
            <p:cNvSpPr>
              <a:spLocks noChangeArrowheads="1"/>
            </p:cNvSpPr>
            <p:nvPr/>
          </p:nvSpPr>
          <p:spPr bwMode="auto">
            <a:xfrm>
              <a:off x="4195" y="3629"/>
              <a:ext cx="1134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TW"/>
                <a:t>image #2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446088" y="2060575"/>
            <a:ext cx="8229600" cy="4221163"/>
            <a:chOff x="281" y="1298"/>
            <a:chExt cx="5184" cy="2659"/>
          </a:xfrm>
        </p:grpSpPr>
        <p:grpSp>
          <p:nvGrpSpPr>
            <p:cNvPr id="128006" name="Group 12"/>
            <p:cNvGrpSpPr>
              <a:grpSpLocks/>
            </p:cNvGrpSpPr>
            <p:nvPr/>
          </p:nvGrpSpPr>
          <p:grpSpPr bwMode="auto">
            <a:xfrm>
              <a:off x="1973" y="2252"/>
              <a:ext cx="1841" cy="1705"/>
              <a:chOff x="1973" y="2252"/>
              <a:chExt cx="1841" cy="1705"/>
            </a:xfrm>
          </p:grpSpPr>
          <p:pic>
            <p:nvPicPr>
              <p:cNvPr id="128008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3" y="2252"/>
                <a:ext cx="1841" cy="1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8009" name="Rectangle 9"/>
              <p:cNvSpPr>
                <a:spLocks noChangeArrowheads="1"/>
              </p:cNvSpPr>
              <p:nvPr/>
            </p:nvSpPr>
            <p:spPr bwMode="auto">
              <a:xfrm>
                <a:off x="2336" y="3657"/>
                <a:ext cx="1134" cy="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 altLang="zh-TW"/>
                  <a:t>dissolving</a:t>
                </a:r>
              </a:p>
            </p:txBody>
          </p:sp>
        </p:grpSp>
        <p:sp>
          <p:nvSpPr>
            <p:cNvPr id="128007" name="Rectangle 13"/>
            <p:cNvSpPr>
              <a:spLocks noChangeArrowheads="1"/>
            </p:cNvSpPr>
            <p:nvPr/>
          </p:nvSpPr>
          <p:spPr bwMode="auto">
            <a:xfrm>
              <a:off x="281" y="1298"/>
              <a:ext cx="5184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eaLnBrk="1" hangingPunct="1"/>
              <a:r>
                <a:rPr lang="en-US" altLang="zh-TW"/>
                <a:t>Cross dissolving is a common transition between cuts, but it is not good for morphing because of the ghosting effects.</a:t>
              </a:r>
            </a:p>
            <a:p>
              <a:pPr eaLnBrk="1" hangingPunct="1"/>
              <a:endParaRPr lang="en-US" altLang="zh-TW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Artifacts of cross-dissolving</a:t>
            </a:r>
          </a:p>
        </p:txBody>
      </p:sp>
      <p:pic>
        <p:nvPicPr>
          <p:cNvPr id="130050" name="Picture 3" descr="Newlyweds_F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052513"/>
            <a:ext cx="3786187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4" descr="LittleLeaguer_F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52513"/>
            <a:ext cx="33147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2" name="Rectangle 5">
            <a:hlinkClick r:id="rId5"/>
          </p:cNvPr>
          <p:cNvSpPr>
            <a:spLocks noChangeArrowheads="1"/>
          </p:cNvSpPr>
          <p:nvPr/>
        </p:nvSpPr>
        <p:spPr bwMode="auto">
          <a:xfrm>
            <a:off x="2468563" y="6140450"/>
            <a:ext cx="3843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/>
              <a:t>http://www.salavon.com/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Image morphing</a:t>
            </a:r>
          </a:p>
        </p:txBody>
      </p:sp>
      <p:sp>
        <p:nvSpPr>
          <p:cNvPr id="132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1223962"/>
          </a:xfrm>
        </p:spPr>
        <p:txBody>
          <a:bodyPr/>
          <a:lstStyle/>
          <a:p>
            <a:pPr eaLnBrk="1" hangingPunct="1"/>
            <a:r>
              <a:rPr lang="en-US" altLang="zh-TW"/>
              <a:t>Why ghosting?</a:t>
            </a:r>
          </a:p>
          <a:p>
            <a:pPr eaLnBrk="1" hangingPunct="1"/>
            <a:r>
              <a:rPr lang="en-US" altLang="zh-TW"/>
              <a:t>Morphing = warping + cross-dissolving</a:t>
            </a:r>
          </a:p>
        </p:txBody>
      </p:sp>
      <p:sp>
        <p:nvSpPr>
          <p:cNvPr id="132099" name="Rectangle 4"/>
          <p:cNvSpPr>
            <a:spLocks noChangeArrowheads="1"/>
          </p:cNvSpPr>
          <p:nvPr/>
        </p:nvSpPr>
        <p:spPr bwMode="auto">
          <a:xfrm>
            <a:off x="1835150" y="2709863"/>
            <a:ext cx="25050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TW"/>
              <a:t>shape</a:t>
            </a:r>
          </a:p>
          <a:p>
            <a:pPr algn="ctr" eaLnBrk="1" hangingPunct="1">
              <a:buFontTx/>
              <a:buNone/>
            </a:pPr>
            <a:r>
              <a:rPr lang="en-US" altLang="zh-TW"/>
              <a:t>(geometric)</a:t>
            </a:r>
          </a:p>
        </p:txBody>
      </p:sp>
      <p:sp>
        <p:nvSpPr>
          <p:cNvPr id="132100" name="Rectangle 5"/>
          <p:cNvSpPr>
            <a:spLocks noChangeArrowheads="1"/>
          </p:cNvSpPr>
          <p:nvPr/>
        </p:nvSpPr>
        <p:spPr bwMode="auto">
          <a:xfrm>
            <a:off x="4659313" y="2709863"/>
            <a:ext cx="25050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TW"/>
              <a:t>color</a:t>
            </a:r>
          </a:p>
          <a:p>
            <a:pPr algn="ctr" eaLnBrk="1" hangingPunct="1">
              <a:buFontTx/>
              <a:buNone/>
            </a:pPr>
            <a:r>
              <a:rPr lang="en-US" altLang="zh-TW"/>
              <a:t>(photometric)</a:t>
            </a:r>
          </a:p>
        </p:txBody>
      </p:sp>
      <p:sp>
        <p:nvSpPr>
          <p:cNvPr id="132101" name="Line 6"/>
          <p:cNvSpPr>
            <a:spLocks noChangeShapeType="1"/>
          </p:cNvSpPr>
          <p:nvPr/>
        </p:nvSpPr>
        <p:spPr bwMode="auto">
          <a:xfrm flipV="1">
            <a:off x="3132138" y="2133600"/>
            <a:ext cx="71437" cy="647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32102" name="Line 7"/>
          <p:cNvSpPr>
            <a:spLocks noChangeShapeType="1"/>
          </p:cNvSpPr>
          <p:nvPr/>
        </p:nvSpPr>
        <p:spPr bwMode="auto">
          <a:xfrm flipH="1" flipV="1">
            <a:off x="5651500" y="2133600"/>
            <a:ext cx="73025" cy="647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Image warping</a:t>
            </a:r>
          </a:p>
        </p:txBody>
      </p:sp>
      <p:grpSp>
        <p:nvGrpSpPr>
          <p:cNvPr id="17410" name="Group 4"/>
          <p:cNvGrpSpPr>
            <a:grpSpLocks/>
          </p:cNvGrpSpPr>
          <p:nvPr/>
        </p:nvGrpSpPr>
        <p:grpSpPr bwMode="auto">
          <a:xfrm>
            <a:off x="3797300" y="2609850"/>
            <a:ext cx="1600200" cy="476250"/>
            <a:chOff x="2256" y="2064"/>
            <a:chExt cx="1008" cy="300"/>
          </a:xfrm>
        </p:grpSpPr>
        <p:sp>
          <p:nvSpPr>
            <p:cNvPr id="17427" name="Text Box 5"/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0" lang="en-US" altLang="zh-TW" sz="2400" i="1">
                  <a:latin typeface="Times New Roman" charset="0"/>
                </a:rPr>
                <a:t>h</a:t>
              </a:r>
            </a:p>
          </p:txBody>
        </p:sp>
        <p:sp>
          <p:nvSpPr>
            <p:cNvPr id="17428" name="Line 6"/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29" name="Line 7"/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7411" name="Group 8"/>
          <p:cNvGrpSpPr>
            <a:grpSpLocks/>
          </p:cNvGrpSpPr>
          <p:nvPr/>
        </p:nvGrpSpPr>
        <p:grpSpPr bwMode="auto">
          <a:xfrm>
            <a:off x="3797300" y="5256213"/>
            <a:ext cx="1600200" cy="476250"/>
            <a:chOff x="2256" y="2064"/>
            <a:chExt cx="1008" cy="300"/>
          </a:xfrm>
        </p:grpSpPr>
        <p:sp>
          <p:nvSpPr>
            <p:cNvPr id="17424" name="Text Box 9"/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0" lang="en-US" altLang="zh-TW" sz="2400" i="1">
                  <a:latin typeface="Times New Roman" charset="0"/>
                </a:rPr>
                <a:t>h</a:t>
              </a:r>
            </a:p>
          </p:txBody>
        </p:sp>
        <p:sp>
          <p:nvSpPr>
            <p:cNvPr id="17425" name="Line 10"/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26" name="Line 11"/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7412" name="Picture 12" descr="HHHIMG_11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2276475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 descr="HHHIMG_1166"/>
          <p:cNvPicPr>
            <a:picLocks noChangeAspect="1" noChangeArrowheads="1"/>
          </p:cNvPicPr>
          <p:nvPr/>
        </p:nvPicPr>
        <p:blipFill>
          <a:blip r:embed="rId3">
            <a:lum brigh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2276475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4" descr="HHHIMG_11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4941888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5" descr="HHHIMG_116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5516563"/>
            <a:ext cx="14605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16"/>
          <p:cNvSpPr txBox="1">
            <a:spLocks noChangeArrowheads="1"/>
          </p:cNvSpPr>
          <p:nvPr/>
        </p:nvSpPr>
        <p:spPr bwMode="auto">
          <a:xfrm>
            <a:off x="1663700" y="230505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1800" i="1">
                <a:latin typeface="Times New Roman" charset="0"/>
              </a:rPr>
              <a:t>f</a:t>
            </a:r>
          </a:p>
        </p:txBody>
      </p:sp>
      <p:sp>
        <p:nvSpPr>
          <p:cNvPr id="17417" name="Text Box 17"/>
          <p:cNvSpPr txBox="1">
            <a:spLocks noChangeArrowheads="1"/>
          </p:cNvSpPr>
          <p:nvPr/>
        </p:nvSpPr>
        <p:spPr bwMode="auto">
          <a:xfrm>
            <a:off x="1663700" y="498475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1800" i="1">
                <a:latin typeface="Times New Roman" charset="0"/>
              </a:rPr>
              <a:t>f</a:t>
            </a:r>
          </a:p>
        </p:txBody>
      </p:sp>
      <p:sp>
        <p:nvSpPr>
          <p:cNvPr id="17418" name="Text Box 18"/>
          <p:cNvSpPr txBox="1">
            <a:spLocks noChangeArrowheads="1"/>
          </p:cNvSpPr>
          <p:nvPr/>
        </p:nvSpPr>
        <p:spPr bwMode="auto">
          <a:xfrm>
            <a:off x="5854700" y="5583238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1800" i="1">
                <a:latin typeface="Times New Roman" charset="0"/>
              </a:rPr>
              <a:t>g</a:t>
            </a:r>
          </a:p>
        </p:txBody>
      </p:sp>
      <p:sp>
        <p:nvSpPr>
          <p:cNvPr id="17419" name="Text Box 19"/>
          <p:cNvSpPr txBox="1">
            <a:spLocks noChangeArrowheads="1"/>
          </p:cNvSpPr>
          <p:nvPr/>
        </p:nvSpPr>
        <p:spPr bwMode="auto">
          <a:xfrm>
            <a:off x="5854700" y="230505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1800" i="1">
                <a:latin typeface="Times New Roman" charset="0"/>
              </a:rPr>
              <a:t>g</a:t>
            </a:r>
          </a:p>
        </p:txBody>
      </p:sp>
      <p:sp>
        <p:nvSpPr>
          <p:cNvPr id="17420" name="Rectangle 2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1030287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/>
              <a:t>image filtering: change </a:t>
            </a:r>
            <a:r>
              <a:rPr lang="en-US" altLang="zh-TW" b="1" i="1"/>
              <a:t>range</a:t>
            </a:r>
            <a:r>
              <a:rPr lang="en-US" altLang="zh-TW"/>
              <a:t> of image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i="1"/>
              <a:t>                            g(x) = h(f(x))</a:t>
            </a:r>
          </a:p>
        </p:txBody>
      </p:sp>
      <p:sp>
        <p:nvSpPr>
          <p:cNvPr id="17421" name="Rectangle 24"/>
          <p:cNvSpPr>
            <a:spLocks noChangeArrowheads="1"/>
          </p:cNvSpPr>
          <p:nvPr/>
        </p:nvSpPr>
        <p:spPr bwMode="auto">
          <a:xfrm>
            <a:off x="400050" y="3789363"/>
            <a:ext cx="77724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/>
              <a:t>image warping: change </a:t>
            </a:r>
            <a:r>
              <a:rPr lang="en-US" altLang="zh-TW" b="1" i="1"/>
              <a:t>domain</a:t>
            </a:r>
            <a:r>
              <a:rPr lang="en-US" altLang="zh-TW"/>
              <a:t> of image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i="1"/>
              <a:t>                             g(x) = f(h(x))</a:t>
            </a:r>
          </a:p>
        </p:txBody>
      </p:sp>
      <p:sp>
        <p:nvSpPr>
          <p:cNvPr id="17422" name="Text Box 25"/>
          <p:cNvSpPr txBox="1">
            <a:spLocks noChangeArrowheads="1"/>
          </p:cNvSpPr>
          <p:nvPr/>
        </p:nvSpPr>
        <p:spPr bwMode="auto">
          <a:xfrm>
            <a:off x="6475413" y="1819275"/>
            <a:ext cx="1984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i="1">
                <a:solidFill>
                  <a:srgbClr val="0000FF"/>
                </a:solidFill>
                <a:latin typeface="Times New Roman" charset="0"/>
              </a:rPr>
              <a:t>h(y)=0.5y+0.5</a:t>
            </a:r>
          </a:p>
        </p:txBody>
      </p:sp>
      <p:sp>
        <p:nvSpPr>
          <p:cNvPr id="17423" name="Text Box 26"/>
          <p:cNvSpPr txBox="1">
            <a:spLocks noChangeArrowheads="1"/>
          </p:cNvSpPr>
          <p:nvPr/>
        </p:nvSpPr>
        <p:spPr bwMode="auto">
          <a:xfrm>
            <a:off x="6397625" y="4652963"/>
            <a:ext cx="2151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i="1">
                <a:solidFill>
                  <a:srgbClr val="0000FF"/>
                </a:solidFill>
                <a:latin typeface="Times New Roman" charset="0"/>
              </a:rPr>
              <a:t>h(</a:t>
            </a:r>
            <a:r>
              <a:rPr lang="en-US" altLang="zh-TW" sz="2400">
                <a:solidFill>
                  <a:srgbClr val="0000FF"/>
                </a:solidFill>
                <a:latin typeface="Times New Roman" charset="0"/>
              </a:rPr>
              <a:t>[x,y]</a:t>
            </a:r>
            <a:r>
              <a:rPr lang="en-US" altLang="zh-TW" sz="2400" i="1">
                <a:solidFill>
                  <a:srgbClr val="0000FF"/>
                </a:solidFill>
                <a:latin typeface="Times New Roman" charset="0"/>
              </a:rPr>
              <a:t>)=</a:t>
            </a:r>
            <a:r>
              <a:rPr lang="en-US" altLang="zh-TW" sz="2400">
                <a:solidFill>
                  <a:srgbClr val="0000FF"/>
                </a:solidFill>
                <a:latin typeface="Times New Roman" charset="0"/>
              </a:rPr>
              <a:t>[x,y/2]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276600" y="3644900"/>
            <a:ext cx="2505075" cy="2376488"/>
            <a:chOff x="2064" y="2296"/>
            <a:chExt cx="1578" cy="1497"/>
          </a:xfrm>
        </p:grpSpPr>
        <p:pic>
          <p:nvPicPr>
            <p:cNvPr id="134168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658"/>
              <a:ext cx="1542" cy="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169" name="Rectangle 29"/>
            <p:cNvSpPr>
              <a:spLocks noChangeArrowheads="1"/>
            </p:cNvSpPr>
            <p:nvPr/>
          </p:nvSpPr>
          <p:spPr bwMode="auto">
            <a:xfrm>
              <a:off x="2064" y="2296"/>
              <a:ext cx="1578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zh-TW"/>
                <a:t>morphing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059113" y="1125538"/>
            <a:ext cx="2881312" cy="2303462"/>
            <a:chOff x="1927" y="709"/>
            <a:chExt cx="1815" cy="1451"/>
          </a:xfrm>
        </p:grpSpPr>
        <p:pic>
          <p:nvPicPr>
            <p:cNvPr id="13416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1" y="1026"/>
              <a:ext cx="1535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167" name="Rectangle 15"/>
            <p:cNvSpPr>
              <a:spLocks noChangeArrowheads="1"/>
            </p:cNvSpPr>
            <p:nvPr/>
          </p:nvSpPr>
          <p:spPr bwMode="auto">
            <a:xfrm>
              <a:off x="1927" y="709"/>
              <a:ext cx="1815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zh-TW"/>
                <a:t>cross-dissolving</a:t>
              </a:r>
            </a:p>
          </p:txBody>
        </p:sp>
      </p:grpSp>
      <p:sp>
        <p:nvSpPr>
          <p:cNvPr id="134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Image morphing</a:t>
            </a:r>
          </a:p>
        </p:txBody>
      </p: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24511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628775"/>
            <a:ext cx="24368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0" name="Rectangle 12"/>
          <p:cNvSpPr>
            <a:spLocks noChangeArrowheads="1"/>
          </p:cNvSpPr>
          <p:nvPr/>
        </p:nvSpPr>
        <p:spPr bwMode="auto">
          <a:xfrm>
            <a:off x="395288" y="1125538"/>
            <a:ext cx="25050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TW"/>
              <a:t>image #1</a:t>
            </a:r>
          </a:p>
        </p:txBody>
      </p:sp>
      <p:sp>
        <p:nvSpPr>
          <p:cNvPr id="134151" name="Rectangle 14"/>
          <p:cNvSpPr>
            <a:spLocks noChangeArrowheads="1"/>
          </p:cNvSpPr>
          <p:nvPr/>
        </p:nvSpPr>
        <p:spPr bwMode="auto">
          <a:xfrm>
            <a:off x="6099175" y="1125538"/>
            <a:ext cx="25050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TW"/>
              <a:t>image #2</a:t>
            </a:r>
          </a:p>
        </p:txBody>
      </p: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68313" y="3357563"/>
            <a:ext cx="2422525" cy="2662237"/>
            <a:chOff x="295" y="2115"/>
            <a:chExt cx="1526" cy="1677"/>
          </a:xfrm>
        </p:grpSpPr>
        <p:pic>
          <p:nvPicPr>
            <p:cNvPr id="134162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658"/>
              <a:ext cx="1526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4163" name="Group 23"/>
            <p:cNvGrpSpPr>
              <a:grpSpLocks/>
            </p:cNvGrpSpPr>
            <p:nvPr/>
          </p:nvGrpSpPr>
          <p:grpSpPr bwMode="auto">
            <a:xfrm>
              <a:off x="295" y="2115"/>
              <a:ext cx="771" cy="544"/>
              <a:chOff x="295" y="2115"/>
              <a:chExt cx="771" cy="544"/>
            </a:xfrm>
          </p:grpSpPr>
          <p:sp>
            <p:nvSpPr>
              <p:cNvPr id="134164" name="Rectangle 16"/>
              <p:cNvSpPr>
                <a:spLocks noChangeArrowheads="1"/>
              </p:cNvSpPr>
              <p:nvPr/>
            </p:nvSpPr>
            <p:spPr bwMode="auto">
              <a:xfrm>
                <a:off x="295" y="2251"/>
                <a:ext cx="771" cy="3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en-US" altLang="zh-TW"/>
                  <a:t>warp</a:t>
                </a:r>
              </a:p>
            </p:txBody>
          </p:sp>
          <p:sp>
            <p:nvSpPr>
              <p:cNvPr id="134165" name="Line 18"/>
              <p:cNvSpPr>
                <a:spLocks noChangeShapeType="1"/>
              </p:cNvSpPr>
              <p:nvPr/>
            </p:nvSpPr>
            <p:spPr bwMode="auto">
              <a:xfrm>
                <a:off x="1020" y="2115"/>
                <a:ext cx="0" cy="544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6167438" y="3357563"/>
            <a:ext cx="2436812" cy="2662237"/>
            <a:chOff x="3885" y="2115"/>
            <a:chExt cx="1535" cy="1677"/>
          </a:xfrm>
        </p:grpSpPr>
        <p:pic>
          <p:nvPicPr>
            <p:cNvPr id="134158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5" y="2658"/>
              <a:ext cx="1535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4159" name="Group 24"/>
            <p:cNvGrpSpPr>
              <a:grpSpLocks/>
            </p:cNvGrpSpPr>
            <p:nvPr/>
          </p:nvGrpSpPr>
          <p:grpSpPr bwMode="auto">
            <a:xfrm>
              <a:off x="4649" y="2115"/>
              <a:ext cx="771" cy="544"/>
              <a:chOff x="4649" y="2115"/>
              <a:chExt cx="771" cy="544"/>
            </a:xfrm>
          </p:grpSpPr>
          <p:sp>
            <p:nvSpPr>
              <p:cNvPr id="134160" name="Rectangle 17"/>
              <p:cNvSpPr>
                <a:spLocks noChangeArrowheads="1"/>
              </p:cNvSpPr>
              <p:nvPr/>
            </p:nvSpPr>
            <p:spPr bwMode="auto">
              <a:xfrm>
                <a:off x="4649" y="2251"/>
                <a:ext cx="771" cy="3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en-US" altLang="zh-TW"/>
                  <a:t>warp</a:t>
                </a:r>
              </a:p>
            </p:txBody>
          </p:sp>
          <p:sp>
            <p:nvSpPr>
              <p:cNvPr id="134161" name="Line 19"/>
              <p:cNvSpPr>
                <a:spLocks noChangeShapeType="1"/>
              </p:cNvSpPr>
              <p:nvPr/>
            </p:nvSpPr>
            <p:spPr bwMode="auto">
              <a:xfrm>
                <a:off x="4694" y="2115"/>
                <a:ext cx="0" cy="544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sp>
        <p:nvSpPr>
          <p:cNvPr id="458772" name="Line 20"/>
          <p:cNvSpPr>
            <a:spLocks noChangeShapeType="1"/>
          </p:cNvSpPr>
          <p:nvPr/>
        </p:nvSpPr>
        <p:spPr bwMode="auto">
          <a:xfrm flipH="1">
            <a:off x="5580063" y="2492375"/>
            <a:ext cx="6477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58773" name="Line 21"/>
          <p:cNvSpPr>
            <a:spLocks noChangeShapeType="1"/>
          </p:cNvSpPr>
          <p:nvPr/>
        </p:nvSpPr>
        <p:spPr bwMode="auto">
          <a:xfrm flipH="1">
            <a:off x="2700338" y="2492375"/>
            <a:ext cx="6477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58779" name="Line 27"/>
          <p:cNvSpPr>
            <a:spLocks noChangeShapeType="1"/>
          </p:cNvSpPr>
          <p:nvPr/>
        </p:nvSpPr>
        <p:spPr bwMode="auto">
          <a:xfrm flipH="1">
            <a:off x="2700338" y="5157788"/>
            <a:ext cx="6477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58780" name="Line 28"/>
          <p:cNvSpPr>
            <a:spLocks noChangeShapeType="1"/>
          </p:cNvSpPr>
          <p:nvPr/>
        </p:nvSpPr>
        <p:spPr bwMode="auto">
          <a:xfrm flipH="1">
            <a:off x="5580063" y="5157788"/>
            <a:ext cx="6477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8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58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58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8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58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58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58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772" grpId="0" animBg="1"/>
      <p:bldP spid="458772" grpId="1" animBg="1"/>
      <p:bldP spid="458773" grpId="0" animBg="1"/>
      <p:bldP spid="458773" grpId="1" animBg="1"/>
      <p:bldP spid="458779" grpId="0" animBg="1"/>
      <p:bldP spid="45878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Morphing sequence</a:t>
            </a:r>
          </a:p>
        </p:txBody>
      </p:sp>
      <p:pic>
        <p:nvPicPr>
          <p:cNvPr id="2" name="catwoman.mov">
            <a:hlinkClick r:id="" action="ppaction://media"/>
            <a:extLst>
              <a:ext uri="{FF2B5EF4-FFF2-40B4-BE49-F238E27FC236}">
                <a16:creationId xmlns:a16="http://schemas.microsoft.com/office/drawing/2014/main" id="{E87B7091-311B-0A4C-A908-78D22BE2DC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8435" y="1484784"/>
            <a:ext cx="6567130" cy="4104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Face averaging by morphing</a:t>
            </a:r>
          </a:p>
        </p:txBody>
      </p:sp>
      <p:pic>
        <p:nvPicPr>
          <p:cNvPr id="138242" name="Picture 4" descr="PD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060575"/>
            <a:ext cx="3090862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5" descr="Das durchschnittliche Frauengesicht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205038"/>
            <a:ext cx="2590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4" name="Picture 6" descr="Das durchschnittliche Männergesicht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205038"/>
            <a:ext cx="2590800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5" name="Text Box 7"/>
          <p:cNvSpPr txBox="1">
            <a:spLocks noChangeArrowheads="1"/>
          </p:cNvSpPr>
          <p:nvPr/>
        </p:nvSpPr>
        <p:spPr bwMode="auto">
          <a:xfrm>
            <a:off x="4959350" y="5492750"/>
            <a:ext cx="2065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/>
              <a:t>average faces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Image morphing</a:t>
            </a:r>
          </a:p>
        </p:txBody>
      </p:sp>
      <p:sp>
        <p:nvSpPr>
          <p:cNvPr id="1402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altLang="zh-TW"/>
              <a:t>create a morphing sequence: for each time t</a:t>
            </a:r>
          </a:p>
          <a:p>
            <a:pPr marL="914400" lvl="1" indent="-457200" eaLnBrk="1" hangingPunct="1">
              <a:buFontTx/>
              <a:buAutoNum type="arabicPeriod"/>
            </a:pPr>
            <a:r>
              <a:rPr lang="en-US" altLang="zh-TW"/>
              <a:t>Create an intermediate warping field (by interpolation)</a:t>
            </a:r>
          </a:p>
          <a:p>
            <a:pPr marL="914400" lvl="1" indent="-457200" eaLnBrk="1" hangingPunct="1">
              <a:buFontTx/>
              <a:buAutoNum type="arabicPeriod"/>
            </a:pPr>
            <a:r>
              <a:rPr lang="en-US" altLang="zh-TW"/>
              <a:t>Warp both images towards it</a:t>
            </a:r>
          </a:p>
          <a:p>
            <a:pPr marL="914400" lvl="1" indent="-457200" eaLnBrk="1" hangingPunct="1">
              <a:buFontTx/>
              <a:buAutoNum type="arabicPeriod"/>
            </a:pPr>
            <a:r>
              <a:rPr lang="en-US" altLang="zh-TW"/>
              <a:t>Cross-dissolve the colors in the newly warped images</a:t>
            </a:r>
          </a:p>
        </p:txBody>
      </p:sp>
      <p:sp>
        <p:nvSpPr>
          <p:cNvPr id="140291" name="Freeform 4"/>
          <p:cNvSpPr>
            <a:spLocks/>
          </p:cNvSpPr>
          <p:nvPr/>
        </p:nvSpPr>
        <p:spPr bwMode="auto">
          <a:xfrm>
            <a:off x="755650" y="4005263"/>
            <a:ext cx="1368425" cy="1943100"/>
          </a:xfrm>
          <a:custGeom>
            <a:avLst/>
            <a:gdLst>
              <a:gd name="T0" fmla="*/ 0 w 862"/>
              <a:gd name="T1" fmla="*/ 2147483646 h 1224"/>
              <a:gd name="T2" fmla="*/ 0 w 862"/>
              <a:gd name="T3" fmla="*/ 0 h 1224"/>
              <a:gd name="T4" fmla="*/ 2147483646 w 862"/>
              <a:gd name="T5" fmla="*/ 2147483646 h 1224"/>
              <a:gd name="T6" fmla="*/ 0 w 862"/>
              <a:gd name="T7" fmla="*/ 2147483646 h 1224"/>
              <a:gd name="T8" fmla="*/ 0 60000 65536"/>
              <a:gd name="T9" fmla="*/ 0 60000 65536"/>
              <a:gd name="T10" fmla="*/ 0 60000 65536"/>
              <a:gd name="T11" fmla="*/ 0 60000 65536"/>
              <a:gd name="T12" fmla="*/ 0 w 862"/>
              <a:gd name="T13" fmla="*/ 0 h 1224"/>
              <a:gd name="T14" fmla="*/ 862 w 862"/>
              <a:gd name="T15" fmla="*/ 1224 h 12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2" h="1224">
                <a:moveTo>
                  <a:pt x="0" y="1224"/>
                </a:moveTo>
                <a:lnTo>
                  <a:pt x="0" y="0"/>
                </a:lnTo>
                <a:lnTo>
                  <a:pt x="862" y="1224"/>
                </a:lnTo>
                <a:lnTo>
                  <a:pt x="0" y="122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40292" name="Freeform 5"/>
          <p:cNvSpPr>
            <a:spLocks/>
          </p:cNvSpPr>
          <p:nvPr/>
        </p:nvSpPr>
        <p:spPr bwMode="auto">
          <a:xfrm flipH="1">
            <a:off x="7019925" y="4005263"/>
            <a:ext cx="1368425" cy="1943100"/>
          </a:xfrm>
          <a:custGeom>
            <a:avLst/>
            <a:gdLst>
              <a:gd name="T0" fmla="*/ 0 w 862"/>
              <a:gd name="T1" fmla="*/ 2147483646 h 1224"/>
              <a:gd name="T2" fmla="*/ 0 w 862"/>
              <a:gd name="T3" fmla="*/ 0 h 1224"/>
              <a:gd name="T4" fmla="*/ 2147483646 w 862"/>
              <a:gd name="T5" fmla="*/ 2147483646 h 1224"/>
              <a:gd name="T6" fmla="*/ 0 w 862"/>
              <a:gd name="T7" fmla="*/ 2147483646 h 1224"/>
              <a:gd name="T8" fmla="*/ 0 60000 65536"/>
              <a:gd name="T9" fmla="*/ 0 60000 65536"/>
              <a:gd name="T10" fmla="*/ 0 60000 65536"/>
              <a:gd name="T11" fmla="*/ 0 60000 65536"/>
              <a:gd name="T12" fmla="*/ 0 w 862"/>
              <a:gd name="T13" fmla="*/ 0 h 1224"/>
              <a:gd name="T14" fmla="*/ 862 w 862"/>
              <a:gd name="T15" fmla="*/ 1224 h 12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2" h="1224">
                <a:moveTo>
                  <a:pt x="0" y="1224"/>
                </a:moveTo>
                <a:lnTo>
                  <a:pt x="0" y="0"/>
                </a:lnTo>
                <a:lnTo>
                  <a:pt x="862" y="1224"/>
                </a:lnTo>
                <a:lnTo>
                  <a:pt x="0" y="1224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40293" name="Text Box 7"/>
          <p:cNvSpPr txBox="1">
            <a:spLocks noChangeArrowheads="1"/>
          </p:cNvSpPr>
          <p:nvPr/>
        </p:nvSpPr>
        <p:spPr bwMode="auto">
          <a:xfrm>
            <a:off x="1042988" y="5878513"/>
            <a:ext cx="627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i="1">
                <a:latin typeface="Times New Roman" charset="0"/>
              </a:rPr>
              <a:t>t=0</a:t>
            </a:r>
          </a:p>
        </p:txBody>
      </p:sp>
      <p:sp>
        <p:nvSpPr>
          <p:cNvPr id="140294" name="Text Box 8"/>
          <p:cNvSpPr txBox="1">
            <a:spLocks noChangeArrowheads="1"/>
          </p:cNvSpPr>
          <p:nvPr/>
        </p:nvSpPr>
        <p:spPr bwMode="auto">
          <a:xfrm>
            <a:off x="7473950" y="5878513"/>
            <a:ext cx="627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i="1">
                <a:latin typeface="Times New Roman" charset="0"/>
              </a:rPr>
              <a:t>t=1</a:t>
            </a:r>
          </a:p>
        </p:txBody>
      </p:sp>
      <p:sp>
        <p:nvSpPr>
          <p:cNvPr id="140295" name="Text Box 9"/>
          <p:cNvSpPr txBox="1">
            <a:spLocks noChangeArrowheads="1"/>
          </p:cNvSpPr>
          <p:nvPr/>
        </p:nvSpPr>
        <p:spPr bwMode="auto">
          <a:xfrm>
            <a:off x="3228975" y="5878513"/>
            <a:ext cx="1008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i="1">
                <a:latin typeface="Times New Roman" charset="0"/>
              </a:rPr>
              <a:t>t=0.33</a:t>
            </a:r>
          </a:p>
        </p:txBody>
      </p:sp>
      <p:sp>
        <p:nvSpPr>
          <p:cNvPr id="795658" name="Freeform 10"/>
          <p:cNvSpPr>
            <a:spLocks/>
          </p:cNvSpPr>
          <p:nvPr/>
        </p:nvSpPr>
        <p:spPr bwMode="auto">
          <a:xfrm>
            <a:off x="755650" y="4005263"/>
            <a:ext cx="1368425" cy="1944687"/>
          </a:xfrm>
          <a:custGeom>
            <a:avLst/>
            <a:gdLst>
              <a:gd name="T0" fmla="*/ 0 w 862"/>
              <a:gd name="T1" fmla="*/ 2147483646 h 1225"/>
              <a:gd name="T2" fmla="*/ 2147483646 w 862"/>
              <a:gd name="T3" fmla="*/ 2147483646 h 1225"/>
              <a:gd name="T4" fmla="*/ 2147483646 w 862"/>
              <a:gd name="T5" fmla="*/ 0 h 1225"/>
              <a:gd name="T6" fmla="*/ 0 w 862"/>
              <a:gd name="T7" fmla="*/ 2147483646 h 1225"/>
              <a:gd name="T8" fmla="*/ 0 60000 65536"/>
              <a:gd name="T9" fmla="*/ 0 60000 65536"/>
              <a:gd name="T10" fmla="*/ 0 60000 65536"/>
              <a:gd name="T11" fmla="*/ 0 60000 65536"/>
              <a:gd name="T12" fmla="*/ 0 w 862"/>
              <a:gd name="T13" fmla="*/ 0 h 1225"/>
              <a:gd name="T14" fmla="*/ 862 w 862"/>
              <a:gd name="T15" fmla="*/ 1225 h 12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2" h="1225">
                <a:moveTo>
                  <a:pt x="0" y="1225"/>
                </a:moveTo>
                <a:lnTo>
                  <a:pt x="862" y="1225"/>
                </a:lnTo>
                <a:lnTo>
                  <a:pt x="272" y="0"/>
                </a:lnTo>
                <a:lnTo>
                  <a:pt x="0" y="12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95659" name="Freeform 11"/>
          <p:cNvSpPr>
            <a:spLocks/>
          </p:cNvSpPr>
          <p:nvPr/>
        </p:nvSpPr>
        <p:spPr bwMode="auto">
          <a:xfrm>
            <a:off x="7019925" y="4005263"/>
            <a:ext cx="1368425" cy="1944687"/>
          </a:xfrm>
          <a:custGeom>
            <a:avLst/>
            <a:gdLst>
              <a:gd name="T0" fmla="*/ 0 w 862"/>
              <a:gd name="T1" fmla="*/ 2147483646 h 1225"/>
              <a:gd name="T2" fmla="*/ 2147483646 w 862"/>
              <a:gd name="T3" fmla="*/ 2147483646 h 1225"/>
              <a:gd name="T4" fmla="*/ 2147483646 w 862"/>
              <a:gd name="T5" fmla="*/ 0 h 1225"/>
              <a:gd name="T6" fmla="*/ 0 w 862"/>
              <a:gd name="T7" fmla="*/ 2147483646 h 1225"/>
              <a:gd name="T8" fmla="*/ 0 60000 65536"/>
              <a:gd name="T9" fmla="*/ 0 60000 65536"/>
              <a:gd name="T10" fmla="*/ 0 60000 65536"/>
              <a:gd name="T11" fmla="*/ 0 60000 65536"/>
              <a:gd name="T12" fmla="*/ 0 w 862"/>
              <a:gd name="T13" fmla="*/ 0 h 1225"/>
              <a:gd name="T14" fmla="*/ 862 w 862"/>
              <a:gd name="T15" fmla="*/ 1225 h 12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2" h="1225">
                <a:moveTo>
                  <a:pt x="0" y="1225"/>
                </a:moveTo>
                <a:lnTo>
                  <a:pt x="862" y="1225"/>
                </a:lnTo>
                <a:lnTo>
                  <a:pt x="272" y="0"/>
                </a:lnTo>
                <a:lnTo>
                  <a:pt x="0" y="1225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95660" name="Freeform 12"/>
          <p:cNvSpPr>
            <a:spLocks/>
          </p:cNvSpPr>
          <p:nvPr/>
        </p:nvSpPr>
        <p:spPr bwMode="auto">
          <a:xfrm>
            <a:off x="3132138" y="4005263"/>
            <a:ext cx="1368425" cy="1944687"/>
          </a:xfrm>
          <a:custGeom>
            <a:avLst/>
            <a:gdLst>
              <a:gd name="T0" fmla="*/ 0 w 862"/>
              <a:gd name="T1" fmla="*/ 2147483646 h 1225"/>
              <a:gd name="T2" fmla="*/ 2147483646 w 862"/>
              <a:gd name="T3" fmla="*/ 2147483646 h 1225"/>
              <a:gd name="T4" fmla="*/ 2147483646 w 862"/>
              <a:gd name="T5" fmla="*/ 0 h 1225"/>
              <a:gd name="T6" fmla="*/ 0 w 862"/>
              <a:gd name="T7" fmla="*/ 2147483646 h 1225"/>
              <a:gd name="T8" fmla="*/ 0 60000 65536"/>
              <a:gd name="T9" fmla="*/ 0 60000 65536"/>
              <a:gd name="T10" fmla="*/ 0 60000 65536"/>
              <a:gd name="T11" fmla="*/ 0 60000 65536"/>
              <a:gd name="T12" fmla="*/ 0 w 862"/>
              <a:gd name="T13" fmla="*/ 0 h 1225"/>
              <a:gd name="T14" fmla="*/ 862 w 862"/>
              <a:gd name="T15" fmla="*/ 1225 h 12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2" h="1225">
                <a:moveTo>
                  <a:pt x="0" y="1225"/>
                </a:moveTo>
                <a:lnTo>
                  <a:pt x="862" y="1225"/>
                </a:lnTo>
                <a:lnTo>
                  <a:pt x="272" y="0"/>
                </a:lnTo>
                <a:lnTo>
                  <a:pt x="0" y="1225"/>
                </a:lnTo>
                <a:close/>
              </a:path>
            </a:pathLst>
          </a:custGeom>
          <a:solidFill>
            <a:srgbClr val="AA55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95654" name="Freeform 6"/>
          <p:cNvSpPr>
            <a:spLocks/>
          </p:cNvSpPr>
          <p:nvPr/>
        </p:nvSpPr>
        <p:spPr bwMode="auto">
          <a:xfrm>
            <a:off x="3132138" y="4005263"/>
            <a:ext cx="1368425" cy="1944687"/>
          </a:xfrm>
          <a:custGeom>
            <a:avLst/>
            <a:gdLst>
              <a:gd name="T0" fmla="*/ 0 w 862"/>
              <a:gd name="T1" fmla="*/ 2147483646 h 1225"/>
              <a:gd name="T2" fmla="*/ 2147483646 w 862"/>
              <a:gd name="T3" fmla="*/ 2147483646 h 1225"/>
              <a:gd name="T4" fmla="*/ 2147483646 w 862"/>
              <a:gd name="T5" fmla="*/ 0 h 1225"/>
              <a:gd name="T6" fmla="*/ 0 w 862"/>
              <a:gd name="T7" fmla="*/ 2147483646 h 1225"/>
              <a:gd name="T8" fmla="*/ 0 60000 65536"/>
              <a:gd name="T9" fmla="*/ 0 60000 65536"/>
              <a:gd name="T10" fmla="*/ 0 60000 65536"/>
              <a:gd name="T11" fmla="*/ 0 60000 65536"/>
              <a:gd name="T12" fmla="*/ 0 w 862"/>
              <a:gd name="T13" fmla="*/ 0 h 1225"/>
              <a:gd name="T14" fmla="*/ 862 w 862"/>
              <a:gd name="T15" fmla="*/ 1225 h 12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2" h="1225">
                <a:moveTo>
                  <a:pt x="0" y="1225"/>
                </a:moveTo>
                <a:lnTo>
                  <a:pt x="862" y="1225"/>
                </a:lnTo>
                <a:lnTo>
                  <a:pt x="272" y="0"/>
                </a:lnTo>
                <a:lnTo>
                  <a:pt x="0" y="1225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5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95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L 0.2592 0.0002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95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5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44444E-6 L -0.42552 -4.44444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95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95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5658" grpId="0" animBg="1"/>
      <p:bldP spid="795658" grpId="1" animBg="1"/>
      <p:bldP spid="795659" grpId="0" animBg="1"/>
      <p:bldP spid="795659" grpId="1" animBg="1"/>
      <p:bldP spid="795660" grpId="0" animBg="1"/>
      <p:bldP spid="79565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An ideal example (in 2004)</a:t>
            </a:r>
          </a:p>
        </p:txBody>
      </p:sp>
      <p:pic>
        <p:nvPicPr>
          <p:cNvPr id="1423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917700"/>
            <a:ext cx="2544763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3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1916113"/>
            <a:ext cx="2541588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0" name="Text Box 10"/>
          <p:cNvSpPr txBox="1">
            <a:spLocks noChangeArrowheads="1"/>
          </p:cNvSpPr>
          <p:nvPr/>
        </p:nvSpPr>
        <p:spPr bwMode="auto">
          <a:xfrm>
            <a:off x="1498600" y="5516563"/>
            <a:ext cx="62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/>
              <a:t>t=0</a:t>
            </a:r>
          </a:p>
        </p:txBody>
      </p:sp>
      <p:sp>
        <p:nvSpPr>
          <p:cNvPr id="142341" name="Text Box 11"/>
          <p:cNvSpPr txBox="1">
            <a:spLocks noChangeArrowheads="1"/>
          </p:cNvSpPr>
          <p:nvPr/>
        </p:nvSpPr>
        <p:spPr bwMode="auto">
          <a:xfrm>
            <a:off x="6877050" y="5516563"/>
            <a:ext cx="62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/>
              <a:t>t=1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201988" y="1914525"/>
            <a:ext cx="2525712" cy="4059238"/>
            <a:chOff x="2017" y="1206"/>
            <a:chExt cx="1591" cy="2557"/>
          </a:xfrm>
        </p:grpSpPr>
        <p:pic>
          <p:nvPicPr>
            <p:cNvPr id="142349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7" y="1206"/>
              <a:ext cx="1591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2350" name="Text Box 14"/>
            <p:cNvSpPr txBox="1">
              <a:spLocks noChangeArrowheads="1"/>
            </p:cNvSpPr>
            <p:nvPr/>
          </p:nvSpPr>
          <p:spPr bwMode="auto">
            <a:xfrm>
              <a:off x="2485" y="3475"/>
              <a:ext cx="66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/>
                <a:t>t=0.25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203575" y="1916113"/>
            <a:ext cx="2544763" cy="4057650"/>
            <a:chOff x="2018" y="1207"/>
            <a:chExt cx="1603" cy="2556"/>
          </a:xfrm>
        </p:grpSpPr>
        <p:pic>
          <p:nvPicPr>
            <p:cNvPr id="142347" name="Picture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" y="1207"/>
              <a:ext cx="1603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2348" name="Text Box 17"/>
            <p:cNvSpPr txBox="1">
              <a:spLocks noChangeArrowheads="1"/>
            </p:cNvSpPr>
            <p:nvPr/>
          </p:nvSpPr>
          <p:spPr bwMode="auto">
            <a:xfrm>
              <a:off x="2532" y="3475"/>
              <a:ext cx="566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/>
                <a:t>t=0.5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3203575" y="1916113"/>
            <a:ext cx="2544763" cy="4059237"/>
            <a:chOff x="2017" y="1206"/>
            <a:chExt cx="1603" cy="2557"/>
          </a:xfrm>
        </p:grpSpPr>
        <p:pic>
          <p:nvPicPr>
            <p:cNvPr id="142345" name="Picture 2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7" y="1206"/>
              <a:ext cx="1603" cy="2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2346" name="Text Box 23"/>
            <p:cNvSpPr txBox="1">
              <a:spLocks noChangeArrowheads="1"/>
            </p:cNvSpPr>
            <p:nvPr/>
          </p:nvSpPr>
          <p:spPr bwMode="auto">
            <a:xfrm>
              <a:off x="2517" y="3475"/>
              <a:ext cx="667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/>
                <a:t>t=0.75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ext Box 26"/>
          <p:cNvSpPr txBox="1">
            <a:spLocks noChangeArrowheads="1"/>
          </p:cNvSpPr>
          <p:nvPr/>
        </p:nvSpPr>
        <p:spPr bwMode="auto">
          <a:xfrm>
            <a:off x="3743325" y="5491163"/>
            <a:ext cx="146208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/>
              <a:t>morphing</a:t>
            </a:r>
          </a:p>
        </p:txBody>
      </p:sp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An ideal example (in 2004)</a:t>
            </a:r>
          </a:p>
        </p:txBody>
      </p:sp>
      <p:pic>
        <p:nvPicPr>
          <p:cNvPr id="14438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917700"/>
            <a:ext cx="2544763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1916113"/>
            <a:ext cx="2541588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9" name="Text Box 10"/>
          <p:cNvSpPr txBox="1">
            <a:spLocks noChangeArrowheads="1"/>
          </p:cNvSpPr>
          <p:nvPr/>
        </p:nvSpPr>
        <p:spPr bwMode="auto">
          <a:xfrm>
            <a:off x="1498600" y="5516563"/>
            <a:ext cx="62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/>
              <a:t>t=0</a:t>
            </a:r>
          </a:p>
        </p:txBody>
      </p:sp>
      <p:sp>
        <p:nvSpPr>
          <p:cNvPr id="144390" name="Text Box 11"/>
          <p:cNvSpPr txBox="1">
            <a:spLocks noChangeArrowheads="1"/>
          </p:cNvSpPr>
          <p:nvPr/>
        </p:nvSpPr>
        <p:spPr bwMode="auto">
          <a:xfrm>
            <a:off x="6877050" y="5516563"/>
            <a:ext cx="62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/>
              <a:t>t=1</a:t>
            </a:r>
          </a:p>
        </p:txBody>
      </p:sp>
      <p:pic>
        <p:nvPicPr>
          <p:cNvPr id="2" name="president.mp4">
            <a:hlinkClick r:id="" action="ppaction://media"/>
            <a:extLst>
              <a:ext uri="{FF2B5EF4-FFF2-40B4-BE49-F238E27FC236}">
                <a16:creationId xmlns:a16="http://schemas.microsoft.com/office/drawing/2014/main" id="{5D525605-8DBA-9245-86C1-25D1F5CFAE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18656" y="1930595"/>
            <a:ext cx="2540000" cy="360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An ideal example</a:t>
            </a:r>
          </a:p>
        </p:txBody>
      </p:sp>
      <p:grpSp>
        <p:nvGrpSpPr>
          <p:cNvPr id="146434" name="Group 6"/>
          <p:cNvGrpSpPr>
            <a:grpSpLocks/>
          </p:cNvGrpSpPr>
          <p:nvPr/>
        </p:nvGrpSpPr>
        <p:grpSpPr bwMode="auto">
          <a:xfrm>
            <a:off x="3052763" y="1916113"/>
            <a:ext cx="2835275" cy="4057650"/>
            <a:chOff x="1923" y="1207"/>
            <a:chExt cx="1786" cy="2556"/>
          </a:xfrm>
        </p:grpSpPr>
        <p:pic>
          <p:nvPicPr>
            <p:cNvPr id="14643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" y="1207"/>
              <a:ext cx="1603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440" name="Text Box 5"/>
            <p:cNvSpPr txBox="1">
              <a:spLocks noChangeArrowheads="1"/>
            </p:cNvSpPr>
            <p:nvPr/>
          </p:nvSpPr>
          <p:spPr bwMode="auto">
            <a:xfrm>
              <a:off x="1923" y="3475"/>
              <a:ext cx="178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/>
                <a:t>middle face (t=0.5)</a:t>
              </a:r>
            </a:p>
          </p:txBody>
        </p:sp>
      </p:grpSp>
      <p:pic>
        <p:nvPicPr>
          <p:cNvPr id="14643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917700"/>
            <a:ext cx="2544763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6" name="Text Box 8"/>
          <p:cNvSpPr txBox="1">
            <a:spLocks noChangeArrowheads="1"/>
          </p:cNvSpPr>
          <p:nvPr/>
        </p:nvSpPr>
        <p:spPr bwMode="auto">
          <a:xfrm>
            <a:off x="1498600" y="5516563"/>
            <a:ext cx="62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/>
              <a:t>t=0</a:t>
            </a:r>
          </a:p>
        </p:txBody>
      </p:sp>
      <p:pic>
        <p:nvPicPr>
          <p:cNvPr id="14643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1916113"/>
            <a:ext cx="2541588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8" name="Text Box 10"/>
          <p:cNvSpPr txBox="1">
            <a:spLocks noChangeArrowheads="1"/>
          </p:cNvSpPr>
          <p:nvPr/>
        </p:nvSpPr>
        <p:spPr bwMode="auto">
          <a:xfrm>
            <a:off x="6877050" y="5516563"/>
            <a:ext cx="62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/>
              <a:t>t=1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Warp specification (mesh warping)</a:t>
            </a:r>
          </a:p>
        </p:txBody>
      </p:sp>
      <p:sp>
        <p:nvSpPr>
          <p:cNvPr id="148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1512887"/>
          </a:xfrm>
        </p:spPr>
        <p:txBody>
          <a:bodyPr/>
          <a:lstStyle/>
          <a:p>
            <a:pPr marL="533400" indent="-533400" eaLnBrk="1" hangingPunct="1"/>
            <a:r>
              <a:rPr lang="en-US" altLang="zh-TW"/>
              <a:t>How can we specify the warp?</a:t>
            </a:r>
          </a:p>
          <a:p>
            <a:pPr marL="914400" lvl="1" indent="-457200" eaLnBrk="1" hangingPunct="1">
              <a:buFontTx/>
              <a:buNone/>
            </a:pPr>
            <a:r>
              <a:rPr lang="en-US" altLang="zh-TW"/>
              <a:t>1. Specify corresponding </a:t>
            </a:r>
            <a:r>
              <a:rPr lang="en-US" altLang="zh-TW" i="1"/>
              <a:t>spline control points</a:t>
            </a:r>
            <a:endParaRPr lang="en-US" altLang="zh-TW"/>
          </a:p>
          <a:p>
            <a:pPr marL="1295400" lvl="2" indent="-381000" eaLnBrk="1" hangingPunct="1">
              <a:buFontTx/>
              <a:buNone/>
            </a:pPr>
            <a:r>
              <a:rPr lang="en-US" altLang="zh-TW" i="1"/>
              <a:t>interpolate</a:t>
            </a:r>
            <a:r>
              <a:rPr lang="en-US" altLang="zh-TW"/>
              <a:t> to a complete warping function</a:t>
            </a:r>
          </a:p>
        </p:txBody>
      </p:sp>
      <p:pic>
        <p:nvPicPr>
          <p:cNvPr id="148483" name="Picture 4" descr="CatWSp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492375"/>
            <a:ext cx="7848600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4" name="Rectangle 5"/>
          <p:cNvSpPr>
            <a:spLocks noChangeArrowheads="1"/>
          </p:cNvSpPr>
          <p:nvPr/>
        </p:nvSpPr>
        <p:spPr bwMode="auto">
          <a:xfrm>
            <a:off x="1168400" y="5734050"/>
            <a:ext cx="6788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/>
              <a:t>easy to implement, but less expressive</a:t>
            </a:r>
          </a:p>
        </p:txBody>
      </p:sp>
    </p:spTree>
  </p:cSld>
  <p:clrMapOvr>
    <a:masterClrMapping/>
  </p:clrMapOvr>
  <p:transition advClick="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Warp specification</a:t>
            </a:r>
          </a:p>
        </p:txBody>
      </p:sp>
      <p:sp>
        <p:nvSpPr>
          <p:cNvPr id="1505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altLang="zh-TW"/>
              <a:t>How can we specify the warp</a:t>
            </a:r>
          </a:p>
          <a:p>
            <a:pPr marL="914400" lvl="1" indent="-457200" eaLnBrk="1" hangingPunct="1">
              <a:buFontTx/>
              <a:buNone/>
            </a:pPr>
            <a:r>
              <a:rPr lang="en-US" altLang="zh-TW"/>
              <a:t>2. Specify corresponding </a:t>
            </a:r>
            <a:r>
              <a:rPr lang="en-US" altLang="zh-TW" i="1"/>
              <a:t>points</a:t>
            </a:r>
            <a:endParaRPr lang="en-US" altLang="zh-TW"/>
          </a:p>
          <a:p>
            <a:pPr marL="1295400" lvl="2" indent="-381000" eaLnBrk="1" hangingPunct="1"/>
            <a:r>
              <a:rPr lang="en-US" altLang="zh-TW" sz="2400" i="1"/>
              <a:t>interpolate</a:t>
            </a:r>
            <a:r>
              <a:rPr lang="en-US" altLang="zh-TW" sz="2400"/>
              <a:t> to a complete warping function</a:t>
            </a:r>
          </a:p>
        </p:txBody>
      </p:sp>
      <p:pic>
        <p:nvPicPr>
          <p:cNvPr id="1505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284538"/>
            <a:ext cx="330517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284538"/>
            <a:ext cx="330517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Solution: convert to mesh warping</a:t>
            </a:r>
          </a:p>
        </p:txBody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3276600"/>
            <a:ext cx="8497887" cy="3248025"/>
          </a:xfrm>
        </p:spPr>
        <p:txBody>
          <a:bodyPr/>
          <a:lstStyle/>
          <a:p>
            <a:pPr marL="457200" indent="-457200" eaLnBrk="1" hangingPunct="1">
              <a:buFontTx/>
              <a:buAutoNum type="arabicPeriod"/>
            </a:pPr>
            <a:r>
              <a:rPr lang="en-US" altLang="zh-TW" sz="2400"/>
              <a:t>Define a triangular mesh over the points</a:t>
            </a:r>
          </a:p>
          <a:p>
            <a:pPr marL="838200" lvl="1" indent="-381000" eaLnBrk="1" hangingPunct="1"/>
            <a:r>
              <a:rPr lang="en-US" altLang="zh-TW"/>
              <a:t>Same mesh in both images!</a:t>
            </a:r>
          </a:p>
          <a:p>
            <a:pPr marL="838200" lvl="1" indent="-381000" eaLnBrk="1" hangingPunct="1"/>
            <a:r>
              <a:rPr lang="en-US" altLang="zh-TW"/>
              <a:t>Now we have triangle-to-triangle correspondences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US" altLang="zh-TW" sz="2400"/>
              <a:t>Warp each triangle separately from source to destination</a:t>
            </a:r>
          </a:p>
          <a:p>
            <a:pPr marL="838200" lvl="1" indent="-381000" eaLnBrk="1" hangingPunct="1"/>
            <a:r>
              <a:rPr lang="en-US" altLang="zh-TW"/>
              <a:t>How do we warp a triangle?</a:t>
            </a:r>
          </a:p>
          <a:p>
            <a:pPr marL="838200" lvl="1" indent="-381000" eaLnBrk="1" hangingPunct="1"/>
            <a:r>
              <a:rPr lang="en-US" altLang="zh-TW"/>
              <a:t>3 points = affine warp!</a:t>
            </a:r>
          </a:p>
          <a:p>
            <a:pPr marL="838200" lvl="1" indent="-381000" eaLnBrk="1" hangingPunct="1"/>
            <a:r>
              <a:rPr lang="en-US" altLang="zh-TW"/>
              <a:t>Just like texture mapping</a:t>
            </a:r>
          </a:p>
        </p:txBody>
      </p:sp>
      <p:pic>
        <p:nvPicPr>
          <p:cNvPr id="152579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28667" r="8858" b="22571"/>
          <a:stretch>
            <a:fillRect/>
          </a:stretch>
        </p:blipFill>
        <p:spPr bwMode="auto">
          <a:xfrm>
            <a:off x="1676400" y="838200"/>
            <a:ext cx="5638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360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Parametric (global) warping</a:t>
            </a:r>
          </a:p>
        </p:txBody>
      </p:sp>
      <p:pic>
        <p:nvPicPr>
          <p:cNvPr id="19458" name="Picture 4" descr="HHHIMG_11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563813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408113" y="3659188"/>
            <a:ext cx="1219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1800">
                <a:latin typeface="Times New Roman" charset="0"/>
              </a:rPr>
              <a:t>translation</a:t>
            </a:r>
          </a:p>
        </p:txBody>
      </p:sp>
      <p:pic>
        <p:nvPicPr>
          <p:cNvPr id="19460" name="Picture 6" descr="HHHIMG_11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2578100"/>
            <a:ext cx="14620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rot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2349500"/>
            <a:ext cx="175577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4002088" y="36449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1800">
                <a:latin typeface="Times New Roman" charset="0"/>
              </a:rPr>
              <a:t>rotation</a:t>
            </a:r>
          </a:p>
        </p:txBody>
      </p:sp>
      <p:sp>
        <p:nvSpPr>
          <p:cNvPr id="19463" name="Text Box 9"/>
          <p:cNvSpPr txBox="1">
            <a:spLocks noChangeArrowheads="1"/>
          </p:cNvSpPr>
          <p:nvPr/>
        </p:nvSpPr>
        <p:spPr bwMode="auto">
          <a:xfrm>
            <a:off x="6437313" y="35687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1800">
                <a:latin typeface="Times New Roman" charset="0"/>
              </a:rPr>
              <a:t>aspect</a:t>
            </a:r>
          </a:p>
        </p:txBody>
      </p:sp>
      <p:pic>
        <p:nvPicPr>
          <p:cNvPr id="19464" name="Picture 10" descr="aff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4254500"/>
            <a:ext cx="174625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 Box 11"/>
          <p:cNvSpPr txBox="1">
            <a:spLocks noChangeArrowheads="1"/>
          </p:cNvSpPr>
          <p:nvPr/>
        </p:nvSpPr>
        <p:spPr bwMode="auto">
          <a:xfrm>
            <a:off x="1408113" y="57023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1800">
                <a:latin typeface="Times New Roman" charset="0"/>
              </a:rPr>
              <a:t>affine</a:t>
            </a:r>
          </a:p>
        </p:txBody>
      </p:sp>
      <p:pic>
        <p:nvPicPr>
          <p:cNvPr id="19466" name="Picture 12" descr="perspecti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4406900"/>
            <a:ext cx="1563687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Text Box 13"/>
          <p:cNvSpPr txBox="1">
            <a:spLocks noChangeArrowheads="1"/>
          </p:cNvSpPr>
          <p:nvPr/>
        </p:nvSpPr>
        <p:spPr bwMode="auto">
          <a:xfrm>
            <a:off x="3886200" y="549910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1800">
                <a:latin typeface="Times New Roman" charset="0"/>
              </a:rPr>
              <a:t>perspective</a:t>
            </a:r>
          </a:p>
        </p:txBody>
      </p:sp>
      <p:pic>
        <p:nvPicPr>
          <p:cNvPr id="19468" name="Picture 14" descr="cylindric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4302125"/>
            <a:ext cx="1563688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9" name="Text Box 15"/>
          <p:cNvSpPr txBox="1">
            <a:spLocks noChangeArrowheads="1"/>
          </p:cNvSpPr>
          <p:nvPr/>
        </p:nvSpPr>
        <p:spPr bwMode="auto">
          <a:xfrm>
            <a:off x="6361113" y="565150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1800">
                <a:latin typeface="Times New Roman" charset="0"/>
              </a:rPr>
              <a:t>cylindrical</a:t>
            </a:r>
          </a:p>
        </p:txBody>
      </p:sp>
      <p:sp>
        <p:nvSpPr>
          <p:cNvPr id="19470" name="Rectangle 17"/>
          <p:cNvSpPr>
            <a:spLocks noChangeArrowheads="1"/>
          </p:cNvSpPr>
          <p:nvPr/>
        </p:nvSpPr>
        <p:spPr bwMode="auto">
          <a:xfrm>
            <a:off x="684213" y="1341438"/>
            <a:ext cx="77724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/>
              <a:t>Examples of parametric warps: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Warp specification (field warping)</a:t>
            </a:r>
          </a:p>
        </p:txBody>
      </p:sp>
      <p:sp>
        <p:nvSpPr>
          <p:cNvPr id="1546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altLang="zh-TW"/>
              <a:t>How can we specify the warp?</a:t>
            </a:r>
          </a:p>
          <a:p>
            <a:pPr marL="914400" lvl="1" indent="-457200" eaLnBrk="1" hangingPunct="1">
              <a:buFontTx/>
              <a:buAutoNum type="arabicPeriod" startAt="3"/>
            </a:pPr>
            <a:r>
              <a:rPr lang="en-US" altLang="zh-TW"/>
              <a:t>Specify corresponding </a:t>
            </a:r>
            <a:r>
              <a:rPr lang="en-US" altLang="zh-TW" i="1"/>
              <a:t>vectors</a:t>
            </a:r>
            <a:endParaRPr lang="en-US" altLang="zh-TW"/>
          </a:p>
          <a:p>
            <a:pPr marL="1295400" lvl="2" indent="-381000" eaLnBrk="1" hangingPunct="1"/>
            <a:r>
              <a:rPr lang="en-US" altLang="zh-TW" i="1"/>
              <a:t>interpolate</a:t>
            </a:r>
            <a:r>
              <a:rPr lang="en-US" altLang="zh-TW"/>
              <a:t> to a complete warping function</a:t>
            </a:r>
          </a:p>
          <a:p>
            <a:pPr marL="1295400" lvl="2" indent="-381000" eaLnBrk="1" hangingPunct="1"/>
            <a:r>
              <a:rPr lang="en-US" altLang="zh-TW"/>
              <a:t>The Beier &amp; Neely Algorithm</a:t>
            </a:r>
            <a:br>
              <a:rPr lang="en-US" altLang="zh-TW"/>
            </a:br>
            <a:endParaRPr lang="en-US" altLang="zh-TW"/>
          </a:p>
        </p:txBody>
      </p:sp>
      <p:pic>
        <p:nvPicPr>
          <p:cNvPr id="1546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3141663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141663"/>
            <a:ext cx="31432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Beier&amp;Neely (SIGGRAPH 1992)</a:t>
            </a:r>
          </a:p>
        </p:txBody>
      </p:sp>
      <p:pic>
        <p:nvPicPr>
          <p:cNvPr id="156674" name="Picture 3" descr="BeierCa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28763"/>
            <a:ext cx="54864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55625"/>
          </a:xfrm>
        </p:spPr>
        <p:txBody>
          <a:bodyPr/>
          <a:lstStyle/>
          <a:p>
            <a:pPr eaLnBrk="1" hangingPunct="1"/>
            <a:r>
              <a:rPr lang="en-US" altLang="zh-TW"/>
              <a:t>Single line-pair PQ to P</a:t>
            </a:r>
            <a:r>
              <a:rPr lang="en-US" altLang="zh-TW">
                <a:latin typeface="Arial" charset="0"/>
              </a:rPr>
              <a:t>’</a:t>
            </a:r>
            <a:r>
              <a:rPr lang="en-US" altLang="zh-TW"/>
              <a:t>Q</a:t>
            </a:r>
            <a:r>
              <a:rPr lang="en-US" altLang="zh-TW">
                <a:latin typeface="Arial" charset="0"/>
              </a:rPr>
              <a:t>’</a:t>
            </a:r>
            <a:r>
              <a:rPr lang="en-US" altLang="zh-TW"/>
              <a:t>:</a:t>
            </a:r>
          </a:p>
        </p:txBody>
      </p:sp>
      <p:pic>
        <p:nvPicPr>
          <p:cNvPr id="15667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33238" r="5429" b="26889"/>
          <a:stretch>
            <a:fillRect/>
          </a:stretch>
        </p:blipFill>
        <p:spPr bwMode="auto">
          <a:xfrm>
            <a:off x="1828800" y="4437063"/>
            <a:ext cx="5119688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7" name="Oval 6"/>
          <p:cNvSpPr>
            <a:spLocks noChangeArrowheads="1"/>
          </p:cNvSpPr>
          <p:nvPr/>
        </p:nvSpPr>
        <p:spPr bwMode="auto">
          <a:xfrm>
            <a:off x="5791200" y="2179638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56678" name="Oval 7"/>
          <p:cNvSpPr>
            <a:spLocks noChangeArrowheads="1"/>
          </p:cNvSpPr>
          <p:nvPr/>
        </p:nvSpPr>
        <p:spPr bwMode="auto">
          <a:xfrm>
            <a:off x="1828800" y="606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Algorithm (single line-pair)</a:t>
            </a:r>
          </a:p>
        </p:txBody>
      </p:sp>
      <p:sp>
        <p:nvSpPr>
          <p:cNvPr id="1587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/>
            <a:r>
              <a:rPr lang="en-US" altLang="zh-TW"/>
              <a:t>For each X in the destination image:</a:t>
            </a:r>
          </a:p>
          <a:p>
            <a:pPr marL="838200" lvl="1" indent="-381000" eaLnBrk="1" hangingPunct="1">
              <a:buFontTx/>
              <a:buAutoNum type="arabicPeriod"/>
            </a:pPr>
            <a:r>
              <a:rPr lang="en-US" altLang="zh-TW"/>
              <a:t>Find the corresponding u,v</a:t>
            </a:r>
          </a:p>
          <a:p>
            <a:pPr marL="838200" lvl="1" indent="-381000" eaLnBrk="1" hangingPunct="1">
              <a:buFontTx/>
              <a:buAutoNum type="arabicPeriod"/>
            </a:pPr>
            <a:r>
              <a:rPr lang="en-US" altLang="zh-TW"/>
              <a:t>Find X</a:t>
            </a:r>
            <a:r>
              <a:rPr lang="en-US" altLang="zh-TW">
                <a:latin typeface="Arial" charset="0"/>
              </a:rPr>
              <a:t>’</a:t>
            </a:r>
            <a:r>
              <a:rPr lang="en-US" altLang="zh-TW"/>
              <a:t> in the source image for that u,v</a:t>
            </a:r>
          </a:p>
          <a:p>
            <a:pPr marL="838200" lvl="1" indent="-381000" eaLnBrk="1" hangingPunct="1">
              <a:buFontTx/>
              <a:buAutoNum type="arabicPeriod"/>
            </a:pPr>
            <a:r>
              <a:rPr lang="en-US" altLang="zh-TW"/>
              <a:t>destinationImage(X) = sourceImage(X</a:t>
            </a:r>
            <a:r>
              <a:rPr lang="en-US" altLang="zh-TW">
                <a:latin typeface="Arial" charset="0"/>
              </a:rPr>
              <a:t>’</a:t>
            </a:r>
            <a:r>
              <a:rPr lang="en-US" altLang="zh-TW"/>
              <a:t>)</a:t>
            </a:r>
          </a:p>
          <a:p>
            <a:pPr marL="457200" indent="-457200" eaLnBrk="1" hangingPunct="1"/>
            <a:r>
              <a:rPr lang="en-US" altLang="zh-TW"/>
              <a:t>Examples:</a:t>
            </a:r>
          </a:p>
        </p:txBody>
      </p:sp>
      <p:pic>
        <p:nvPicPr>
          <p:cNvPr id="158723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t="21333" r="10001" b="16191"/>
          <a:stretch>
            <a:fillRect/>
          </a:stretch>
        </p:blipFill>
        <p:spPr bwMode="auto">
          <a:xfrm>
            <a:off x="1219200" y="2743200"/>
            <a:ext cx="6172200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4" name="Rectangle 5"/>
          <p:cNvSpPr>
            <a:spLocks noChangeArrowheads="1"/>
          </p:cNvSpPr>
          <p:nvPr/>
        </p:nvSpPr>
        <p:spPr bwMode="auto">
          <a:xfrm>
            <a:off x="457200" y="5805488"/>
            <a:ext cx="4619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2400"/>
              <a:t>Affine transformation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Multiple Lines</a:t>
            </a:r>
          </a:p>
        </p:txBody>
      </p:sp>
      <p:pic>
        <p:nvPicPr>
          <p:cNvPr id="16077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3" t="21333" r="19142" b="17714"/>
          <a:stretch>
            <a:fillRect/>
          </a:stretch>
        </p:blipFill>
        <p:spPr bwMode="auto">
          <a:xfrm>
            <a:off x="2667000" y="1028700"/>
            <a:ext cx="4648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Oval 4"/>
          <p:cNvSpPr>
            <a:spLocks noChangeArrowheads="1"/>
          </p:cNvSpPr>
          <p:nvPr/>
        </p:nvSpPr>
        <p:spPr bwMode="auto">
          <a:xfrm>
            <a:off x="5676900" y="2332038"/>
            <a:ext cx="228600" cy="304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60772" name="Text Box 6"/>
          <p:cNvSpPr txBox="1">
            <a:spLocks noChangeArrowheads="1"/>
          </p:cNvSpPr>
          <p:nvPr/>
        </p:nvSpPr>
        <p:spPr bwMode="auto">
          <a:xfrm>
            <a:off x="755650" y="5229225"/>
            <a:ext cx="77755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 i="1">
                <a:latin typeface="Times New Roman" charset="0"/>
              </a:rPr>
              <a:t>length</a:t>
            </a:r>
            <a:r>
              <a:rPr kumimoji="0" lang="en-US" altLang="zh-TW" sz="2400"/>
              <a:t> = length of the line segment,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 i="1">
                <a:latin typeface="Times New Roman" charset="0"/>
              </a:rPr>
              <a:t>dist</a:t>
            </a:r>
            <a:r>
              <a:rPr kumimoji="0" lang="en-US" altLang="zh-TW" sz="2400"/>
              <a:t> = distance to line segment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/>
              <a:t>The influence of </a:t>
            </a:r>
            <a:r>
              <a:rPr kumimoji="0" lang="en-US" altLang="zh-TW" sz="2400" i="1">
                <a:latin typeface="Times New Roman" charset="0"/>
              </a:rPr>
              <a:t>a, p, b</a:t>
            </a:r>
            <a:r>
              <a:rPr kumimoji="0" lang="en-US" altLang="zh-TW" sz="2400"/>
              <a:t>.  The same as the average of X</a:t>
            </a:r>
            <a:r>
              <a:rPr kumimoji="0" lang="en-US" altLang="zh-TW" sz="2400" baseline="-25000"/>
              <a:t>i</a:t>
            </a:r>
            <a:r>
              <a:rPr kumimoji="0" lang="en-US" altLang="zh-TW" sz="2400"/>
              <a:t>’</a:t>
            </a:r>
          </a:p>
        </p:txBody>
      </p:sp>
      <p:sp>
        <p:nvSpPr>
          <p:cNvPr id="160773" name="Text Box 7"/>
          <p:cNvSpPr txBox="1">
            <a:spLocks noChangeArrowheads="1"/>
          </p:cNvSpPr>
          <p:nvPr/>
        </p:nvSpPr>
        <p:spPr bwMode="auto">
          <a:xfrm>
            <a:off x="822325" y="4156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zh-TW" altLang="en-US" sz="2400">
              <a:latin typeface="Times New Roman" charset="0"/>
            </a:endParaRPr>
          </a:p>
        </p:txBody>
      </p:sp>
      <p:pic>
        <p:nvPicPr>
          <p:cNvPr id="16077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222750"/>
            <a:ext cx="324008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0775" name="Object 10"/>
          <p:cNvGraphicFramePr>
            <a:graphicFrameLocks noChangeAspect="1"/>
          </p:cNvGraphicFramePr>
          <p:nvPr/>
        </p:nvGraphicFramePr>
        <p:xfrm>
          <a:off x="684213" y="2349500"/>
          <a:ext cx="18002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81" name="方程式" r:id="rId6" imgW="799753" imgH="241195" progId="Equation.3">
                  <p:embed/>
                </p:oleObj>
              </mc:Choice>
              <mc:Fallback>
                <p:oleObj name="方程式" r:id="rId6" imgW="799753" imgH="241195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2349500"/>
                        <a:ext cx="180022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Full Algorithm</a:t>
            </a:r>
          </a:p>
        </p:txBody>
      </p:sp>
      <p:pic>
        <p:nvPicPr>
          <p:cNvPr id="1628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47750"/>
            <a:ext cx="619125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Resulting warp</a:t>
            </a:r>
          </a:p>
        </p:txBody>
      </p:sp>
      <p:pic>
        <p:nvPicPr>
          <p:cNvPr id="1648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t="21333" r="17999" b="42096"/>
          <a:stretch>
            <a:fillRect/>
          </a:stretch>
        </p:blipFill>
        <p:spPr bwMode="auto">
          <a:xfrm>
            <a:off x="228600" y="1981200"/>
            <a:ext cx="86868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Comparison to mesh morphing</a:t>
            </a:r>
          </a:p>
        </p:txBody>
      </p:sp>
      <p:sp>
        <p:nvSpPr>
          <p:cNvPr id="1669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Pros: more expressive </a:t>
            </a:r>
          </a:p>
          <a:p>
            <a:pPr eaLnBrk="1" hangingPunct="1"/>
            <a:r>
              <a:rPr lang="en-US" altLang="zh-TW"/>
              <a:t>Cons: speed and control</a:t>
            </a:r>
          </a:p>
        </p:txBody>
      </p:sp>
      <p:pic>
        <p:nvPicPr>
          <p:cNvPr id="1669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076700"/>
            <a:ext cx="2459038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852738"/>
            <a:ext cx="2879725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773238"/>
            <a:ext cx="2349500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Warp interpolation</a:t>
            </a:r>
          </a:p>
        </p:txBody>
      </p:sp>
      <p:sp>
        <p:nvSpPr>
          <p:cNvPr id="168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052513"/>
            <a:ext cx="8137525" cy="3024187"/>
          </a:xfrm>
        </p:spPr>
        <p:txBody>
          <a:bodyPr/>
          <a:lstStyle/>
          <a:p>
            <a:pPr eaLnBrk="1" hangingPunct="1"/>
            <a:r>
              <a:rPr lang="en-US" altLang="zh-TW"/>
              <a:t>How do we create an intermediate warp at time t?</a:t>
            </a:r>
          </a:p>
          <a:p>
            <a:pPr lvl="1" eaLnBrk="1" hangingPunct="1"/>
            <a:r>
              <a:rPr lang="en-US" altLang="zh-TW"/>
              <a:t>linear interpolation for line end-points</a:t>
            </a:r>
          </a:p>
          <a:p>
            <a:pPr lvl="1" eaLnBrk="1" hangingPunct="1"/>
            <a:r>
              <a:rPr lang="en-US" altLang="zh-TW"/>
              <a:t>But, a line rotating 180 degrees will become 0 length in the middle</a:t>
            </a:r>
          </a:p>
          <a:p>
            <a:pPr lvl="1" eaLnBrk="1" hangingPunct="1"/>
            <a:r>
              <a:rPr lang="en-US" altLang="zh-TW"/>
              <a:t>One solution is to interpolate line mid-point and orientation angle</a:t>
            </a:r>
          </a:p>
        </p:txBody>
      </p:sp>
      <p:sp>
        <p:nvSpPr>
          <p:cNvPr id="168963" name="Oval 4"/>
          <p:cNvSpPr>
            <a:spLocks noChangeArrowheads="1"/>
          </p:cNvSpPr>
          <p:nvPr/>
        </p:nvSpPr>
        <p:spPr bwMode="auto">
          <a:xfrm>
            <a:off x="827088" y="4357688"/>
            <a:ext cx="144462" cy="144462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68964" name="Oval 5"/>
          <p:cNvSpPr>
            <a:spLocks noChangeArrowheads="1"/>
          </p:cNvSpPr>
          <p:nvPr/>
        </p:nvSpPr>
        <p:spPr bwMode="auto">
          <a:xfrm>
            <a:off x="3635375" y="4357688"/>
            <a:ext cx="144463" cy="144462"/>
          </a:xfrm>
          <a:prstGeom prst="ellipse">
            <a:avLst/>
          </a:prstGeom>
          <a:solidFill>
            <a:srgbClr val="0000FF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68965" name="Oval 6"/>
          <p:cNvSpPr>
            <a:spLocks noChangeArrowheads="1"/>
          </p:cNvSpPr>
          <p:nvPr/>
        </p:nvSpPr>
        <p:spPr bwMode="auto">
          <a:xfrm>
            <a:off x="827088" y="5942013"/>
            <a:ext cx="144462" cy="144462"/>
          </a:xfrm>
          <a:prstGeom prst="ellipse">
            <a:avLst/>
          </a:prstGeom>
          <a:solidFill>
            <a:srgbClr val="0000FF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68966" name="Oval 7"/>
          <p:cNvSpPr>
            <a:spLocks noChangeArrowheads="1"/>
          </p:cNvSpPr>
          <p:nvPr/>
        </p:nvSpPr>
        <p:spPr bwMode="auto">
          <a:xfrm>
            <a:off x="3635375" y="5942013"/>
            <a:ext cx="144463" cy="144462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68967" name="Line 8"/>
          <p:cNvSpPr>
            <a:spLocks noChangeShapeType="1"/>
          </p:cNvSpPr>
          <p:nvPr/>
        </p:nvSpPr>
        <p:spPr bwMode="auto">
          <a:xfrm>
            <a:off x="971550" y="4429125"/>
            <a:ext cx="2663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68968" name="Line 9"/>
          <p:cNvSpPr>
            <a:spLocks noChangeShapeType="1"/>
          </p:cNvSpPr>
          <p:nvPr/>
        </p:nvSpPr>
        <p:spPr bwMode="auto">
          <a:xfrm>
            <a:off x="971550" y="6015038"/>
            <a:ext cx="2663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68969" name="Line 10"/>
          <p:cNvSpPr>
            <a:spLocks noChangeShapeType="1"/>
          </p:cNvSpPr>
          <p:nvPr/>
        </p:nvSpPr>
        <p:spPr bwMode="auto">
          <a:xfrm>
            <a:off x="971550" y="4430713"/>
            <a:ext cx="2663825" cy="15113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68970" name="Line 11"/>
          <p:cNvSpPr>
            <a:spLocks noChangeShapeType="1"/>
          </p:cNvSpPr>
          <p:nvPr/>
        </p:nvSpPr>
        <p:spPr bwMode="auto">
          <a:xfrm flipH="1">
            <a:off x="971550" y="4502150"/>
            <a:ext cx="2663825" cy="14398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68971" name="Line 12"/>
          <p:cNvSpPr>
            <a:spLocks noChangeShapeType="1"/>
          </p:cNvSpPr>
          <p:nvPr/>
        </p:nvSpPr>
        <p:spPr bwMode="auto">
          <a:xfrm>
            <a:off x="4140200" y="4357688"/>
            <a:ext cx="0" cy="1728787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68972" name="Text Box 13"/>
          <p:cNvSpPr txBox="1">
            <a:spLocks noChangeArrowheads="1"/>
          </p:cNvSpPr>
          <p:nvPr/>
        </p:nvSpPr>
        <p:spPr bwMode="auto">
          <a:xfrm>
            <a:off x="4246563" y="4233863"/>
            <a:ext cx="50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t=0</a:t>
            </a:r>
          </a:p>
        </p:txBody>
      </p:sp>
      <p:sp>
        <p:nvSpPr>
          <p:cNvPr id="168973" name="Text Box 14"/>
          <p:cNvSpPr txBox="1">
            <a:spLocks noChangeArrowheads="1"/>
          </p:cNvSpPr>
          <p:nvPr/>
        </p:nvSpPr>
        <p:spPr bwMode="auto">
          <a:xfrm>
            <a:off x="4279900" y="5799138"/>
            <a:ext cx="50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t=1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Animation</a:t>
            </a:r>
          </a:p>
        </p:txBody>
      </p:sp>
      <p:pic>
        <p:nvPicPr>
          <p:cNvPr id="171010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125538"/>
            <a:ext cx="8229600" cy="5326062"/>
          </a:xfr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Animated sequences</a:t>
            </a:r>
          </a:p>
        </p:txBody>
      </p:sp>
      <p:sp>
        <p:nvSpPr>
          <p:cNvPr id="1730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Specify keyframes and interpolate the lines for the inbetween frames</a:t>
            </a:r>
          </a:p>
          <a:p>
            <a:pPr eaLnBrk="1" hangingPunct="1"/>
            <a:r>
              <a:rPr lang="en-US" altLang="zh-TW"/>
              <a:t>Require a lot of tweaking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i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.5"/>
  <p:tag name="PICTUREFILESIZE" val="29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f(x,y)  = &amp; (1-a)(1-b) &amp;f[i,j] \\&#10;&amp; +  a(1-b) &amp; f[i+1,j] \\&#10;&amp; + ab &amp; f[i+1,j+1] \\&#10;&amp; + (1-a)b &amp; f[i,j+1]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454.3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j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3.25"/>
  <p:tag name="PICTUREFILESIZE" val="6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.8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9.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5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+1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+1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64.3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83.625"/>
</p:tagLst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33</TotalTime>
  <Words>2346</Words>
  <Application>Microsoft Office PowerPoint</Application>
  <PresentationFormat>如螢幕大小 (4:3)</PresentationFormat>
  <Paragraphs>602</Paragraphs>
  <Slides>108</Slides>
  <Notes>73</Notes>
  <HiddenSlides>0</HiddenSlides>
  <MMClips>3</MMClips>
  <ScaleCrop>false</ScaleCrop>
  <HeadingPairs>
    <vt:vector size="8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108</vt:i4>
      </vt:variant>
    </vt:vector>
  </HeadingPairs>
  <TitlesOfParts>
    <vt:vector size="119" baseType="lpstr">
      <vt:lpstr>新細明體</vt:lpstr>
      <vt:lpstr>Arial</vt:lpstr>
      <vt:lpstr>Courier New</vt:lpstr>
      <vt:lpstr>Garamond</vt:lpstr>
      <vt:lpstr>Symbol</vt:lpstr>
      <vt:lpstr>Times New Roman</vt:lpstr>
      <vt:lpstr>Trebuchet MS</vt:lpstr>
      <vt:lpstr>Wingdings</vt:lpstr>
      <vt:lpstr>預設簡報設計</vt:lpstr>
      <vt:lpstr>Equation</vt:lpstr>
      <vt:lpstr>方程式</vt:lpstr>
      <vt:lpstr>Image warping/morphing</vt:lpstr>
      <vt:lpstr>Image warping</vt:lpstr>
      <vt:lpstr>Image formation</vt:lpstr>
      <vt:lpstr>Sampling and quantization</vt:lpstr>
      <vt:lpstr>What is an image</vt:lpstr>
      <vt:lpstr>A digital image</vt:lpstr>
      <vt:lpstr>Image warping</vt:lpstr>
      <vt:lpstr>Image warping</vt:lpstr>
      <vt:lpstr>Parametric (global) warping</vt:lpstr>
      <vt:lpstr>Parametric (global) warping</vt:lpstr>
      <vt:lpstr>Scaling</vt:lpstr>
      <vt:lpstr>Scaling</vt:lpstr>
      <vt:lpstr>Scaling</vt:lpstr>
      <vt:lpstr>2-D Rotation</vt:lpstr>
      <vt:lpstr>2x2 Matrices</vt:lpstr>
      <vt:lpstr>2x2 Matrices</vt:lpstr>
      <vt:lpstr>2x2 Matrices</vt:lpstr>
      <vt:lpstr>All 2D Linear Transformations</vt:lpstr>
      <vt:lpstr>2x2 Matrices</vt:lpstr>
      <vt:lpstr>Translation</vt:lpstr>
      <vt:lpstr>Affine Transformations</vt:lpstr>
      <vt:lpstr>Projective Transformations</vt:lpstr>
      <vt:lpstr>Image warping</vt:lpstr>
      <vt:lpstr>Forward warping</vt:lpstr>
      <vt:lpstr>Forward warping</vt:lpstr>
      <vt:lpstr>Forward warping</vt:lpstr>
      <vt:lpstr>Forward warping</vt:lpstr>
      <vt:lpstr>Forward warping</vt:lpstr>
      <vt:lpstr>Inverse warping</vt:lpstr>
      <vt:lpstr>Inverse warping</vt:lpstr>
      <vt:lpstr>Inverse warping</vt:lpstr>
      <vt:lpstr>Inverse warping</vt:lpstr>
      <vt:lpstr>Inverse warping</vt:lpstr>
      <vt:lpstr>Inverse warping</vt:lpstr>
      <vt:lpstr>Reconstruction</vt:lpstr>
      <vt:lpstr>Reconstruction</vt:lpstr>
      <vt:lpstr>Triangle filter</vt:lpstr>
      <vt:lpstr>Gaussian filter</vt:lpstr>
      <vt:lpstr>Sampling</vt:lpstr>
      <vt:lpstr>Reconstruction</vt:lpstr>
      <vt:lpstr>Reconstruction (interpolation)</vt:lpstr>
      <vt:lpstr>Bilinear interpolation (triangle filter)</vt:lpstr>
      <vt:lpstr>Non-parametric image warping</vt:lpstr>
      <vt:lpstr>Non-parametric image warping</vt:lpstr>
      <vt:lpstr>Non-parametric image warping</vt:lpstr>
      <vt:lpstr>Barycentric coordinates</vt:lpstr>
      <vt:lpstr>Non-parametric image warping</vt:lpstr>
      <vt:lpstr>Non-parametric image warping</vt:lpstr>
      <vt:lpstr>Image warping</vt:lpstr>
      <vt:lpstr>An application of image warping:  face beautification</vt:lpstr>
      <vt:lpstr>Data-driven facial beautification</vt:lpstr>
      <vt:lpstr>Facial beautification</vt:lpstr>
      <vt:lpstr>Facial beautification</vt:lpstr>
      <vt:lpstr>Facial beautification</vt:lpstr>
      <vt:lpstr>Training set</vt:lpstr>
      <vt:lpstr>Feature extraction</vt:lpstr>
      <vt:lpstr>Feature extraction</vt:lpstr>
      <vt:lpstr>Beautification engine</vt:lpstr>
      <vt:lpstr>Support vector regression (SVR)</vt:lpstr>
      <vt:lpstr>Beautification process</vt:lpstr>
      <vt:lpstr>KNN-based beautification</vt:lpstr>
      <vt:lpstr>SVR-based beautification </vt:lpstr>
      <vt:lpstr>SVR-based beautification </vt:lpstr>
      <vt:lpstr>PCA</vt:lpstr>
      <vt:lpstr>Embedding and warping</vt:lpstr>
      <vt:lpstr>Distance embedding</vt:lpstr>
      <vt:lpstr>Distance embedding</vt:lpstr>
      <vt:lpstr>PowerPoint 簡報</vt:lpstr>
      <vt:lpstr>Results (in training set)</vt:lpstr>
      <vt:lpstr>User study</vt:lpstr>
      <vt:lpstr>Results (not in training set)</vt:lpstr>
      <vt:lpstr>By parts</vt:lpstr>
      <vt:lpstr>Different degrees</vt:lpstr>
      <vt:lpstr>Facial collage</vt:lpstr>
      <vt:lpstr>Results</vt:lpstr>
      <vt:lpstr>Image morphing</vt:lpstr>
      <vt:lpstr>Image morphing</vt:lpstr>
      <vt:lpstr>Artifacts of cross-dissolving</vt:lpstr>
      <vt:lpstr>Image morphing</vt:lpstr>
      <vt:lpstr>Image morphing</vt:lpstr>
      <vt:lpstr>Morphing sequence</vt:lpstr>
      <vt:lpstr>Face averaging by morphing</vt:lpstr>
      <vt:lpstr>Image morphing</vt:lpstr>
      <vt:lpstr>An ideal example (in 2004)</vt:lpstr>
      <vt:lpstr>An ideal example (in 2004)</vt:lpstr>
      <vt:lpstr>An ideal example</vt:lpstr>
      <vt:lpstr>Warp specification (mesh warping)</vt:lpstr>
      <vt:lpstr>Warp specification</vt:lpstr>
      <vt:lpstr>Solution: convert to mesh warping</vt:lpstr>
      <vt:lpstr>Warp specification (field warping)</vt:lpstr>
      <vt:lpstr>Beier&amp;Neely (SIGGRAPH 1992)</vt:lpstr>
      <vt:lpstr>Algorithm (single line-pair)</vt:lpstr>
      <vt:lpstr>Multiple Lines</vt:lpstr>
      <vt:lpstr>Full Algorithm</vt:lpstr>
      <vt:lpstr>Resulting warp</vt:lpstr>
      <vt:lpstr>Comparison to mesh morphing</vt:lpstr>
      <vt:lpstr>Warp interpolation</vt:lpstr>
      <vt:lpstr>Animation</vt:lpstr>
      <vt:lpstr>Animated sequences</vt:lpstr>
      <vt:lpstr>Results</vt:lpstr>
      <vt:lpstr>Multi-source morphing</vt:lpstr>
      <vt:lpstr>Multi-source morphing</vt:lpstr>
      <vt:lpstr>Miss Korea</vt:lpstr>
      <vt:lpstr>Picasa recognizes them as the same person</vt:lpstr>
      <vt:lpstr>Align and mean face</vt:lpstr>
      <vt:lpstr>Morphing sequence</vt:lpstr>
      <vt:lpstr>Woman in arts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warping/morphing</dc:title>
  <dc:creator>Microsoft Office 使用者</dc:creator>
  <cp:lastModifiedBy>cyy</cp:lastModifiedBy>
  <cp:revision>4</cp:revision>
  <dcterms:created xsi:type="dcterms:W3CDTF">2016-03-23T09:18:06Z</dcterms:created>
  <dcterms:modified xsi:type="dcterms:W3CDTF">2019-03-14T01:55:59Z</dcterms:modified>
</cp:coreProperties>
</file>