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8"/>
  </p:notesMasterIdLst>
  <p:sldIdLst>
    <p:sldId id="256" r:id="rId2"/>
    <p:sldId id="373" r:id="rId3"/>
    <p:sldId id="318" r:id="rId4"/>
    <p:sldId id="364" r:id="rId5"/>
    <p:sldId id="365" r:id="rId6"/>
    <p:sldId id="320" r:id="rId7"/>
    <p:sldId id="376" r:id="rId8"/>
    <p:sldId id="368" r:id="rId9"/>
    <p:sldId id="507" r:id="rId10"/>
    <p:sldId id="508" r:id="rId11"/>
    <p:sldId id="509" r:id="rId12"/>
    <p:sldId id="510" r:id="rId13"/>
    <p:sldId id="497" r:id="rId14"/>
    <p:sldId id="498" r:id="rId15"/>
    <p:sldId id="489" r:id="rId16"/>
    <p:sldId id="492" r:id="rId17"/>
    <p:sldId id="493" r:id="rId18"/>
    <p:sldId id="502" r:id="rId19"/>
    <p:sldId id="503" r:id="rId20"/>
    <p:sldId id="504" r:id="rId21"/>
    <p:sldId id="367" r:id="rId22"/>
    <p:sldId id="446" r:id="rId23"/>
    <p:sldId id="447" r:id="rId24"/>
    <p:sldId id="385" r:id="rId25"/>
    <p:sldId id="481" r:id="rId26"/>
    <p:sldId id="483" r:id="rId27"/>
    <p:sldId id="482" r:id="rId28"/>
    <p:sldId id="484" r:id="rId29"/>
    <p:sldId id="485" r:id="rId30"/>
    <p:sldId id="451" r:id="rId31"/>
    <p:sldId id="452" r:id="rId32"/>
    <p:sldId id="486" r:id="rId33"/>
    <p:sldId id="513" r:id="rId34"/>
    <p:sldId id="487" r:id="rId35"/>
    <p:sldId id="390" r:id="rId36"/>
    <p:sldId id="391" r:id="rId37"/>
    <p:sldId id="323" r:id="rId38"/>
    <p:sldId id="393" r:id="rId39"/>
    <p:sldId id="444" r:id="rId40"/>
    <p:sldId id="445" r:id="rId41"/>
    <p:sldId id="347" r:id="rId42"/>
    <p:sldId id="332" r:id="rId43"/>
    <p:sldId id="344" r:id="rId44"/>
    <p:sldId id="345" r:id="rId45"/>
    <p:sldId id="343" r:id="rId46"/>
    <p:sldId id="378" r:id="rId47"/>
    <p:sldId id="331" r:id="rId48"/>
    <p:sldId id="346" r:id="rId49"/>
    <p:sldId id="334" r:id="rId50"/>
    <p:sldId id="480" r:id="rId51"/>
    <p:sldId id="349" r:id="rId52"/>
    <p:sldId id="634" r:id="rId53"/>
    <p:sldId id="350" r:id="rId54"/>
    <p:sldId id="348" r:id="rId55"/>
    <p:sldId id="400" r:id="rId56"/>
    <p:sldId id="401" r:id="rId57"/>
    <p:sldId id="404" r:id="rId58"/>
    <p:sldId id="402" r:id="rId59"/>
    <p:sldId id="403" r:id="rId60"/>
    <p:sldId id="405" r:id="rId61"/>
    <p:sldId id="406" r:id="rId62"/>
    <p:sldId id="865" r:id="rId63"/>
    <p:sldId id="866" r:id="rId64"/>
    <p:sldId id="867" r:id="rId65"/>
    <p:sldId id="874" r:id="rId66"/>
    <p:sldId id="879" r:id="rId67"/>
    <p:sldId id="891" r:id="rId68"/>
    <p:sldId id="892" r:id="rId69"/>
    <p:sldId id="893" r:id="rId70"/>
    <p:sldId id="894" r:id="rId71"/>
    <p:sldId id="860" r:id="rId72"/>
    <p:sldId id="351" r:id="rId73"/>
    <p:sldId id="439" r:id="rId74"/>
    <p:sldId id="441" r:id="rId75"/>
    <p:sldId id="352" r:id="rId76"/>
    <p:sldId id="438" r:id="rId77"/>
    <p:sldId id="442" r:id="rId78"/>
    <p:sldId id="339" r:id="rId79"/>
    <p:sldId id="383" r:id="rId80"/>
    <p:sldId id="516" r:id="rId81"/>
    <p:sldId id="514" r:id="rId82"/>
    <p:sldId id="515" r:id="rId83"/>
    <p:sldId id="518" r:id="rId84"/>
    <p:sldId id="520" r:id="rId85"/>
    <p:sldId id="521" r:id="rId86"/>
    <p:sldId id="522" r:id="rId87"/>
    <p:sldId id="396" r:id="rId88"/>
    <p:sldId id="392" r:id="rId89"/>
    <p:sldId id="319" r:id="rId90"/>
    <p:sldId id="324" r:id="rId91"/>
    <p:sldId id="329" r:id="rId92"/>
    <p:sldId id="330" r:id="rId93"/>
    <p:sldId id="327" r:id="rId94"/>
    <p:sldId id="512" r:id="rId95"/>
    <p:sldId id="519" r:id="rId96"/>
    <p:sldId id="479" r:id="rId97"/>
  </p:sldIdLst>
  <p:sldSz cx="9144000" cy="6858000" type="screen4x3"/>
  <p:notesSz cx="6858000" cy="9144000"/>
  <p:defaultTextStyle>
    <a:defPPr>
      <a:defRPr lang="zh-TW"/>
    </a:defPPr>
    <a:lvl1pPr algn="l" rtl="0" eaLnBrk="0" fontAlgn="base" hangingPunct="0">
      <a:spcBef>
        <a:spcPct val="0"/>
      </a:spcBef>
      <a:spcAft>
        <a:spcPct val="0"/>
      </a:spcAft>
      <a:defRPr kumimoji="1" kern="1200">
        <a:solidFill>
          <a:schemeClr val="tx1"/>
        </a:solidFill>
        <a:latin typeface="Arial" charset="0"/>
        <a:ea typeface="新細明體" charset="-120"/>
        <a:cs typeface="+mn-cs"/>
      </a:defRPr>
    </a:lvl1pPr>
    <a:lvl2pPr marL="457200" algn="l" rtl="0" eaLnBrk="0" fontAlgn="base" hangingPunct="0">
      <a:spcBef>
        <a:spcPct val="0"/>
      </a:spcBef>
      <a:spcAft>
        <a:spcPct val="0"/>
      </a:spcAft>
      <a:defRPr kumimoji="1" kern="1200">
        <a:solidFill>
          <a:schemeClr val="tx1"/>
        </a:solidFill>
        <a:latin typeface="Arial" charset="0"/>
        <a:ea typeface="新細明體" charset="-120"/>
        <a:cs typeface="+mn-cs"/>
      </a:defRPr>
    </a:lvl2pPr>
    <a:lvl3pPr marL="914400" algn="l" rtl="0" eaLnBrk="0" fontAlgn="base" hangingPunct="0">
      <a:spcBef>
        <a:spcPct val="0"/>
      </a:spcBef>
      <a:spcAft>
        <a:spcPct val="0"/>
      </a:spcAft>
      <a:defRPr kumimoji="1" kern="1200">
        <a:solidFill>
          <a:schemeClr val="tx1"/>
        </a:solidFill>
        <a:latin typeface="Arial" charset="0"/>
        <a:ea typeface="新細明體" charset="-120"/>
        <a:cs typeface="+mn-cs"/>
      </a:defRPr>
    </a:lvl3pPr>
    <a:lvl4pPr marL="1371600" algn="l" rtl="0" eaLnBrk="0" fontAlgn="base" hangingPunct="0">
      <a:spcBef>
        <a:spcPct val="0"/>
      </a:spcBef>
      <a:spcAft>
        <a:spcPct val="0"/>
      </a:spcAft>
      <a:defRPr kumimoji="1" kern="1200">
        <a:solidFill>
          <a:schemeClr val="tx1"/>
        </a:solidFill>
        <a:latin typeface="Arial" charset="0"/>
        <a:ea typeface="新細明體" charset="-120"/>
        <a:cs typeface="+mn-cs"/>
      </a:defRPr>
    </a:lvl4pPr>
    <a:lvl5pPr marL="1828800" algn="l" rtl="0" eaLnBrk="0" fontAlgn="base" hangingPunct="0">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FF00"/>
    <a:srgbClr val="660066"/>
    <a:srgbClr val="CCCCFF"/>
    <a:srgbClr val="9999FF"/>
    <a:srgbClr val="FFFF00"/>
    <a:srgbClr val="3366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8" autoAdjust="0"/>
    <p:restoredTop sz="79261" autoAdjust="0"/>
  </p:normalViewPr>
  <p:slideViewPr>
    <p:cSldViewPr>
      <p:cViewPr varScale="1">
        <p:scale>
          <a:sx n="67" d="100"/>
          <a:sy n="67" d="100"/>
        </p:scale>
        <p:origin x="966" y="60"/>
      </p:cViewPr>
      <p:guideLst>
        <p:guide orient="horz" pos="2160"/>
        <p:guide pos="2880"/>
      </p:guideLst>
    </p:cSldViewPr>
  </p:slideViewPr>
  <p:notesTextViewPr>
    <p:cViewPr>
      <p:scale>
        <a:sx n="3" d="2"/>
        <a:sy n="3" d="2"/>
      </p:scale>
      <p:origin x="0" y="0"/>
    </p:cViewPr>
  </p:notesTextViewPr>
  <p:sorterViewPr>
    <p:cViewPr>
      <p:scale>
        <a:sx n="100" d="100"/>
        <a:sy n="100" d="100"/>
      </p:scale>
      <p:origin x="0" y="252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image" Target="../media/image36.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image" Target="../media/image49.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4"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image" Target="../media/image28.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ea typeface="新細明體" panose="02020500000000000000" pitchFamily="18" charset="-120"/>
              </a:defRPr>
            </a:lvl1pPr>
          </a:lstStyle>
          <a:p>
            <a:pPr>
              <a:defRPr/>
            </a:pPr>
            <a:endParaRPr lang="en-US" altLang="zh-TW"/>
          </a:p>
        </p:txBody>
      </p:sp>
      <p:sp>
        <p:nvSpPr>
          <p:cNvPr id="7270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新細明體" panose="02020500000000000000" pitchFamily="18" charset="-120"/>
              </a:defRPr>
            </a:lvl1pPr>
          </a:lstStyle>
          <a:p>
            <a:pPr>
              <a:defRPr/>
            </a:pPr>
            <a:endParaRPr lang="en-US" altLang="zh-TW"/>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270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7271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ea typeface="新細明體" panose="02020500000000000000" pitchFamily="18" charset="-120"/>
              </a:defRPr>
            </a:lvl1pPr>
          </a:lstStyle>
          <a:p>
            <a:pPr>
              <a:defRPr/>
            </a:pPr>
            <a:endParaRPr lang="en-US" altLang="zh-TW"/>
          </a:p>
        </p:txBody>
      </p:sp>
      <p:sp>
        <p:nvSpPr>
          <p:cNvPr id="7271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ea typeface="新細明體" panose="02020500000000000000" pitchFamily="18" charset="-120"/>
              </a:defRPr>
            </a:lvl1pPr>
          </a:lstStyle>
          <a:p>
            <a:pPr>
              <a:defRPr/>
            </a:pPr>
            <a:fld id="{5F2E70B0-6BDA-324C-ACAF-0C1BC096479C}"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en.wikipedia.org/wiki/Angle_of_view" TargetMode="External"/><Relationship Id="rId3" Type="http://schemas.openxmlformats.org/officeDocument/2006/relationships/hyperlink" Target="http://zh.wikipedia.org/wiki/%E7%84%A6%E8%B7%9D" TargetMode="External"/><Relationship Id="rId7" Type="http://schemas.openxmlformats.org/officeDocument/2006/relationships/hyperlink" Target="http://en.wikipedia.org/wiki/Focal_length"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en.wikipedia.org/wiki/Lens_(optics)" TargetMode="External"/><Relationship Id="rId5" Type="http://schemas.openxmlformats.org/officeDocument/2006/relationships/hyperlink" Target="http://zh.wikipedia.org/wiki/%E5%85%89%E5%9C%88" TargetMode="External"/><Relationship Id="rId4" Type="http://schemas.openxmlformats.org/officeDocument/2006/relationships/hyperlink" Target="http://zh.wikipedia.org/wiki/%E9%8F%A1%E9%A0%AD" TargetMode="External"/><Relationship Id="rId9" Type="http://schemas.openxmlformats.org/officeDocument/2006/relationships/hyperlink" Target="http://en.wikipedia.org/wiki/Prime_lens"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zh.wikipedia.org/w/index.php?title=CCD&amp;variant=zh-tw" TargetMode="External"/><Relationship Id="rId13" Type="http://schemas.openxmlformats.org/officeDocument/2006/relationships/hyperlink" Target="http://zh.wikipedia.org/w/index.php?title=%E9%81%A0%E6%94%9D%E9%8F%A1%E9%A0%AD&amp;variant=zh-tw" TargetMode="External"/><Relationship Id="rId3" Type="http://schemas.openxmlformats.org/officeDocument/2006/relationships/hyperlink" Target="http://zh.wikipedia.org/w/index.php?title=%E5%85%89%E5%AD%B8&amp;variant=zh-tw" TargetMode="External"/><Relationship Id="rId7" Type="http://schemas.openxmlformats.org/officeDocument/2006/relationships/hyperlink" Target="http://zh.wikipedia.org/w/index.php?title=%E5%BA%95%E7%89%87&amp;variant=zh-tw" TargetMode="External"/><Relationship Id="rId12" Type="http://schemas.openxmlformats.org/officeDocument/2006/relationships/hyperlink" Target="http://zh.wikipedia.org/w/index.php?title=%E5%BB%A3%E8%A7%92%E9%8F%A1%E9%A0%AD&amp;variant=zh-tw"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zh.wikipedia.org/w/index.php?title=%E7%85%A7%E7%9B%B8%E6%A9%9F&amp;variant=zh-tw" TargetMode="External"/><Relationship Id="rId11" Type="http://schemas.openxmlformats.org/officeDocument/2006/relationships/hyperlink" Target="http://zh.wikipedia.org/w/index.php?title=%E6%A8%99%E6%BA%96%E9%8F%A1%E9%A0%AD&amp;variant=zh-tw" TargetMode="External"/><Relationship Id="rId5" Type="http://schemas.openxmlformats.org/officeDocument/2006/relationships/hyperlink" Target="http://zh.wikipedia.org/w/index.php?title=%E7%84%A6%E9%BB%9E&amp;variant=zh-tw" TargetMode="External"/><Relationship Id="rId10" Type="http://schemas.openxmlformats.org/officeDocument/2006/relationships/hyperlink" Target="http://zh.wikipedia.org/w/index.php?title=135%E5%BA%95%E7%89%87&amp;variant=zh-tw" TargetMode="External"/><Relationship Id="rId4" Type="http://schemas.openxmlformats.org/officeDocument/2006/relationships/hyperlink" Target="http://zh.wikipedia.org/w/index.php?title=%E9%80%8F%E9%8F%A1%E4%B8%AD%E5%BF%83&amp;action=edit&amp;redlink=1" TargetMode="External"/><Relationship Id="rId9" Type="http://schemas.openxmlformats.org/officeDocument/2006/relationships/hyperlink" Target="http://zh.wikipedia.org/w/index.php?title=%E5%BA%95%E7%89%87%E6%A0%BC%E5%BC%8F&amp;action=edit&amp;redlink=1" TargetMode="External"/><Relationship Id="rId14" Type="http://schemas.openxmlformats.org/officeDocument/2006/relationships/hyperlink" Target="http://zh.wikipedia.org/w/index.php?title=%E6%95%B8%E4%BD%8D%E7%9B%B8%E6%A9%9F&amp;variant=zh-tw"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ience.howstuffworks.com/camera.ht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en.wikipedia.org/wiki/Luminance"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en.wikipedia.org/wiki/Dynamic_range"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electronics.howstuffworks.com/tv.htm" TargetMode="External"/><Relationship Id="rId2" Type="http://schemas.openxmlformats.org/officeDocument/2006/relationships/slide" Target="../slides/slide89.xml"/><Relationship Id="rId1" Type="http://schemas.openxmlformats.org/officeDocument/2006/relationships/notesMaster" Target="../notesMasters/notesMaster1.xml"/><Relationship Id="rId6" Type="http://schemas.openxmlformats.org/officeDocument/2006/relationships/hyperlink" Target="http://electronics.howstuffworks.com/autofocus.htm" TargetMode="External"/><Relationship Id="rId5" Type="http://schemas.openxmlformats.org/officeDocument/2006/relationships/hyperlink" Target="http://electronics.howstuffworks.com/motor.htm" TargetMode="External"/><Relationship Id="rId4" Type="http://schemas.openxmlformats.org/officeDocument/2006/relationships/hyperlink" Target="http://electronics.howstuffworks.com/light2.htm"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5DB6ED57-A6D7-0240-AEF7-00D9EA85FE07}" type="slidenum">
              <a:rPr lang="en-US" altLang="zh-TW"/>
              <a:pPr>
                <a:spcBef>
                  <a:spcPct val="0"/>
                </a:spcBef>
              </a:pPr>
              <a:t>1</a:t>
            </a:fld>
            <a:endParaRPr lang="en-US" altLang="zh-TW"/>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120"/>
              </a:rPr>
              <a:t>Basics for cameras</a:t>
            </a:r>
          </a:p>
          <a:p>
            <a:pPr eaLnBrk="1" hangingPunct="1"/>
            <a:endParaRPr lang="en-US" altLang="zh-TW">
              <a:ea typeface="新細明體" charset="-120"/>
            </a:endParaRPr>
          </a:p>
          <a:p>
            <a:pPr eaLnBrk="1" hangingPunct="1"/>
            <a:r>
              <a:rPr lang="en-US" altLang="zh-TW">
                <a:ea typeface="新細明體" charset="-120"/>
              </a:rPr>
              <a:t>Some things you might want to know when you shoot pictures</a:t>
            </a:r>
          </a:p>
          <a:p>
            <a:pPr eaLnBrk="1" hangingPunct="1"/>
            <a:endParaRPr lang="en-US" altLang="zh-TW">
              <a:ea typeface="新細明體" charset="-120"/>
            </a:endParaRPr>
          </a:p>
          <a:p>
            <a:pPr eaLnBrk="1" hangingPunct="1"/>
            <a:r>
              <a:rPr lang="en-US" altLang="zh-TW">
                <a:ea typeface="新細明體" charset="-120"/>
              </a:rPr>
              <a:t>First time, not well-organized yet</a:t>
            </a:r>
          </a:p>
          <a:p>
            <a:pPr eaLnBrk="1" hangingPunct="1"/>
            <a:r>
              <a:rPr lang="en-US" altLang="zh-TW">
                <a:ea typeface="新細明體" charset="-120"/>
              </a:rPr>
              <a:t>Scribe</a:t>
            </a:r>
          </a:p>
          <a:p>
            <a:pPr eaLnBrk="1" hangingPunct="1"/>
            <a:r>
              <a:rPr lang="en-US" altLang="zh-TW">
                <a:ea typeface="新細明體" charset="-120"/>
              </a:rPr>
              <a:t>Assignments</a:t>
            </a:r>
          </a:p>
          <a:p>
            <a:pPr eaLnBrk="1" hangingPunct="1"/>
            <a:endParaRPr lang="en-US" altLang="zh-TW">
              <a:ea typeface="新細明體" charset="-120"/>
            </a:endParaRPr>
          </a:p>
          <a:p>
            <a:pPr eaLnBrk="1" hangingPunct="1"/>
            <a:r>
              <a:rPr lang="en-US" altLang="zh-TW">
                <a:ea typeface="新細明體" charset="-120"/>
              </a:rPr>
              <a:t>Slides available before Thursday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投影片圖像版面配置區 1"/>
          <p:cNvSpPr>
            <a:spLocks noGrp="1" noRot="1" noChangeAspect="1" noTextEdit="1"/>
          </p:cNvSpPr>
          <p:nvPr>
            <p:ph type="sldImg"/>
          </p:nvPr>
        </p:nvSpPr>
        <p:spPr>
          <a:ln/>
        </p:spPr>
      </p:sp>
      <p:sp>
        <p:nvSpPr>
          <p:cNvPr id="27650"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b="1">
                <a:ea typeface="新細明體" charset="-120"/>
              </a:rPr>
              <a:t>變焦鏡</a:t>
            </a:r>
            <a:r>
              <a:rPr lang="zh-TW" altLang="en-US">
                <a:ea typeface="新細明體" charset="-120"/>
              </a:rPr>
              <a:t>指可以改變</a:t>
            </a:r>
            <a:r>
              <a:rPr lang="zh-TW" altLang="en-US">
                <a:ea typeface="新細明體" charset="-120"/>
                <a:hlinkClick r:id="rId3" action="ppaction://hlinkfile" tooltip="焦距"/>
              </a:rPr>
              <a:t>焦距</a:t>
            </a:r>
            <a:r>
              <a:rPr lang="zh-TW" altLang="en-US">
                <a:ea typeface="新細明體" charset="-120"/>
              </a:rPr>
              <a:t>的</a:t>
            </a:r>
            <a:r>
              <a:rPr lang="zh-TW" altLang="en-US">
                <a:ea typeface="新細明體" charset="-120"/>
                <a:hlinkClick r:id="rId4" action="ppaction://hlinkfile" tooltip="鏡頭"/>
              </a:rPr>
              <a:t>鏡頭</a:t>
            </a:r>
            <a:r>
              <a:rPr lang="en-US" altLang="zh-TW">
                <a:ea typeface="新細明體" charset="-120"/>
              </a:rPr>
              <a:t>. </a:t>
            </a:r>
            <a:r>
              <a:rPr lang="zh-TW" altLang="en-US">
                <a:ea typeface="新細明體" charset="-120"/>
                <a:hlinkClick r:id="rId5" action="ppaction://hlinkfile" tooltip="光圈"/>
              </a:rPr>
              <a:t>光圈</a:t>
            </a:r>
            <a:r>
              <a:rPr lang="zh-TW" altLang="en-US">
                <a:ea typeface="新細明體" charset="-120"/>
              </a:rPr>
              <a:t>有些會隨變焦而縮小</a:t>
            </a:r>
            <a:r>
              <a:rPr lang="en-US" altLang="zh-TW">
                <a:ea typeface="新細明體" charset="-120"/>
              </a:rPr>
              <a:t>, </a:t>
            </a:r>
            <a:r>
              <a:rPr lang="zh-TW" altLang="en-US">
                <a:ea typeface="新細明體" charset="-120"/>
              </a:rPr>
              <a:t>一些則不會</a:t>
            </a:r>
            <a:r>
              <a:rPr lang="en-US" altLang="zh-TW">
                <a:ea typeface="新細明體" charset="-120"/>
              </a:rPr>
              <a:t>,</a:t>
            </a:r>
            <a:r>
              <a:rPr lang="zh-TW" altLang="en-US">
                <a:ea typeface="新細明體" charset="-120"/>
              </a:rPr>
              <a:t>這些鏡頭稱為恆定光圈鏡頭。 因其快速拉近或拉遠</a:t>
            </a:r>
            <a:r>
              <a:rPr lang="en-US" altLang="zh-TW">
                <a:ea typeface="新細明體" charset="-120"/>
              </a:rPr>
              <a:t>, </a:t>
            </a:r>
            <a:r>
              <a:rPr lang="zh-TW" altLang="en-US">
                <a:ea typeface="新細明體" charset="-120"/>
              </a:rPr>
              <a:t>能立即改變構圖</a:t>
            </a:r>
            <a:r>
              <a:rPr lang="en-US" altLang="zh-TW">
                <a:ea typeface="新細明體" charset="-120"/>
              </a:rPr>
              <a:t>, </a:t>
            </a:r>
            <a:r>
              <a:rPr lang="zh-TW" altLang="en-US">
                <a:ea typeface="新細明體" charset="-120"/>
              </a:rPr>
              <a:t>以方便快捷見稱</a:t>
            </a:r>
            <a:r>
              <a:rPr lang="en-US" altLang="zh-TW">
                <a:ea typeface="新細明體" charset="-120"/>
              </a:rPr>
              <a:t>. </a:t>
            </a:r>
            <a:r>
              <a:rPr lang="zh-TW" altLang="en-US">
                <a:ea typeface="新細明體" charset="-120"/>
              </a:rPr>
              <a:t>但图像質素一般較差。 </a:t>
            </a:r>
            <a:r>
              <a:rPr lang="en-US" altLang="zh-TW">
                <a:ea typeface="新細明體" charset="-120"/>
              </a:rPr>
              <a:t> [wikipedia]</a:t>
            </a:r>
          </a:p>
          <a:p>
            <a:pPr eaLnBrk="1" hangingPunct="1"/>
            <a:r>
              <a:rPr lang="en-US" altLang="zh-TW">
                <a:ea typeface="新細明體" charset="-120"/>
              </a:rPr>
              <a:t>A </a:t>
            </a:r>
            <a:r>
              <a:rPr lang="en-US" altLang="zh-TW" b="1">
                <a:ea typeface="新細明體" charset="-120"/>
              </a:rPr>
              <a:t>zoom lens</a:t>
            </a:r>
            <a:r>
              <a:rPr lang="en-US" altLang="zh-TW">
                <a:ea typeface="新細明體" charset="-120"/>
              </a:rPr>
              <a:t> is a mechanical assembly of </a:t>
            </a:r>
            <a:r>
              <a:rPr lang="en-US" altLang="zh-TW">
                <a:ea typeface="新細明體" charset="-120"/>
                <a:hlinkClick r:id="rId6" action="ppaction://hlinkfile" tooltip="Lens (optics)"/>
              </a:rPr>
              <a:t>lens elements</a:t>
            </a:r>
            <a:r>
              <a:rPr lang="en-US" altLang="zh-TW">
                <a:ea typeface="新細明體" charset="-120"/>
              </a:rPr>
              <a:t> with the ability to vary its </a:t>
            </a:r>
            <a:r>
              <a:rPr lang="en-US" altLang="zh-TW">
                <a:ea typeface="新細明體" charset="-120"/>
                <a:hlinkClick r:id="rId7" action="ppaction://hlinkfile" tooltip="Focal length"/>
              </a:rPr>
              <a:t>focal length</a:t>
            </a:r>
            <a:r>
              <a:rPr lang="en-US" altLang="zh-TW">
                <a:ea typeface="新細明體" charset="-120"/>
              </a:rPr>
              <a:t> (and thus </a:t>
            </a:r>
            <a:r>
              <a:rPr lang="en-US" altLang="zh-TW">
                <a:ea typeface="新細明體" charset="-120"/>
                <a:hlinkClick r:id="rId8" action="ppaction://hlinkfile" tooltip="Angle of view"/>
              </a:rPr>
              <a:t>angle of view</a:t>
            </a:r>
            <a:r>
              <a:rPr lang="en-US" altLang="zh-TW">
                <a:ea typeface="新細明體" charset="-120"/>
              </a:rPr>
              <a:t>), as opposed to a fixed focal length (FFL) lens (see </a:t>
            </a:r>
            <a:r>
              <a:rPr lang="en-US" altLang="zh-TW">
                <a:ea typeface="新細明體" charset="-120"/>
                <a:hlinkClick r:id="rId9" action="ppaction://hlinkfile" tooltip="Prime lens"/>
              </a:rPr>
              <a:t>prime lens</a:t>
            </a:r>
            <a:r>
              <a:rPr lang="en-US" altLang="zh-TW">
                <a:ea typeface="新細明體" charset="-120"/>
              </a:rPr>
              <a:t>). [wikipedia]</a:t>
            </a:r>
            <a:endParaRPr lang="zh-TW" altLang="en-US">
              <a:ea typeface="新細明體" charset="-120"/>
            </a:endParaRPr>
          </a:p>
        </p:txBody>
      </p:sp>
      <p:sp>
        <p:nvSpPr>
          <p:cNvPr id="27651"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69FF907A-B7F2-B142-9789-BD1B305CAE97}" type="slidenum">
              <a:rPr lang="en-US" altLang="zh-TW"/>
              <a:pPr>
                <a:spcBef>
                  <a:spcPct val="0"/>
                </a:spcBef>
              </a:pPr>
              <a:t>13</a:t>
            </a:fld>
            <a:endParaRPr lang="en-US" altLang="zh-TW"/>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投影片圖像版面配置區 1"/>
          <p:cNvSpPr>
            <a:spLocks noGrp="1" noRot="1" noChangeAspect="1" noTextEdit="1"/>
          </p:cNvSpPr>
          <p:nvPr>
            <p:ph type="sldImg"/>
          </p:nvPr>
        </p:nvSpPr>
        <p:spPr>
          <a:ln/>
        </p:spPr>
      </p:sp>
      <p:sp>
        <p:nvSpPr>
          <p:cNvPr id="30722"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TW" altLang="en-US">
                <a:ea typeface="新細明體" charset="-120"/>
              </a:rPr>
              <a:t>焦距 </a:t>
            </a:r>
            <a:r>
              <a:rPr lang="en-US" altLang="zh-TW">
                <a:ea typeface="新細明體" charset="-120"/>
              </a:rPr>
              <a:t>(focal length) </a:t>
            </a:r>
            <a:r>
              <a:rPr lang="zh-TW" altLang="en-US">
                <a:ea typeface="新細明體" charset="-120"/>
              </a:rPr>
              <a:t>即是指鏡頭至焦點平面</a:t>
            </a:r>
            <a:r>
              <a:rPr lang="en-US" altLang="zh-TW">
                <a:ea typeface="新細明體" charset="-120"/>
              </a:rPr>
              <a:t>(</a:t>
            </a:r>
            <a:r>
              <a:rPr lang="zh-TW" altLang="en-US">
                <a:ea typeface="新細明體" charset="-120"/>
              </a:rPr>
              <a:t>即感光元件的位置，以前是底片，數位單眼則是</a:t>
            </a:r>
            <a:r>
              <a:rPr lang="en-US" altLang="zh-TW">
                <a:ea typeface="新細明體" charset="-120"/>
              </a:rPr>
              <a:t>CCD</a:t>
            </a:r>
            <a:r>
              <a:rPr lang="zh-TW" altLang="en-US">
                <a:ea typeface="新細明體" charset="-120"/>
              </a:rPr>
              <a:t>或</a:t>
            </a:r>
            <a:r>
              <a:rPr lang="en-US" altLang="zh-TW">
                <a:ea typeface="新細明體" charset="-120"/>
              </a:rPr>
              <a:t>CMOS</a:t>
            </a:r>
            <a:r>
              <a:rPr lang="zh-TW" altLang="en-US">
                <a:ea typeface="新細明體" charset="-120"/>
              </a:rPr>
              <a:t>。以</a:t>
            </a:r>
            <a:r>
              <a:rPr lang="en-US" altLang="zh-TW">
                <a:ea typeface="新細明體" charset="-120"/>
              </a:rPr>
              <a:t>D80</a:t>
            </a:r>
            <a:r>
              <a:rPr lang="zh-TW" altLang="en-US">
                <a:ea typeface="新細明體" charset="-120"/>
              </a:rPr>
              <a:t>為例，在模式轉盤的後面有個符號</a:t>
            </a:r>
            <a:r>
              <a:rPr lang="en-US" altLang="zh-TW">
                <a:ea typeface="新細明體" charset="-120"/>
              </a:rPr>
              <a:t>"Φ"</a:t>
            </a:r>
            <a:r>
              <a:rPr lang="zh-TW" altLang="en-US">
                <a:ea typeface="新細明體" charset="-120"/>
              </a:rPr>
              <a:t>，就是指焦點平面</a:t>
            </a:r>
            <a:r>
              <a:rPr lang="en-US" altLang="zh-TW">
                <a:ea typeface="新細明體" charset="-120"/>
              </a:rPr>
              <a:t>)</a:t>
            </a:r>
            <a:r>
              <a:rPr lang="zh-TW" altLang="en-US">
                <a:ea typeface="新細明體" charset="-120"/>
              </a:rPr>
              <a:t>之間的距離 </a:t>
            </a:r>
            <a:endParaRPr lang="en-US" altLang="zh-TW">
              <a:ea typeface="新細明體" charset="-120"/>
            </a:endParaRPr>
          </a:p>
          <a:p>
            <a:pPr eaLnBrk="1" hangingPunct="1"/>
            <a:r>
              <a:rPr lang="zh-TW" altLang="en-US" b="1">
                <a:ea typeface="新細明體" charset="-120"/>
              </a:rPr>
              <a:t>焦距</a:t>
            </a:r>
            <a:r>
              <a:rPr lang="zh-TW" altLang="en-US">
                <a:ea typeface="新細明體" charset="-120"/>
              </a:rPr>
              <a:t>，也稱為</a:t>
            </a:r>
            <a:r>
              <a:rPr lang="zh-TW" altLang="en-US" b="1">
                <a:ea typeface="新細明體" charset="-120"/>
              </a:rPr>
              <a:t>焦長</a:t>
            </a:r>
            <a:r>
              <a:rPr lang="zh-TW" altLang="en-US">
                <a:ea typeface="新細明體" charset="-120"/>
              </a:rPr>
              <a:t>，是</a:t>
            </a:r>
            <a:r>
              <a:rPr lang="zh-TW" altLang="en-US">
                <a:ea typeface="新細明體" charset="-120"/>
                <a:hlinkClick r:id="rId3" action="ppaction://hlinkfile" tooltip="光學"/>
              </a:rPr>
              <a:t>光學</a:t>
            </a:r>
            <a:r>
              <a:rPr lang="zh-TW" altLang="en-US">
                <a:ea typeface="新細明體" charset="-120"/>
              </a:rPr>
              <a:t>系統中衡量光的聚集或發散的度量方式，指從</a:t>
            </a:r>
            <a:r>
              <a:rPr lang="zh-TW" altLang="en-US">
                <a:ea typeface="新細明體" charset="-120"/>
                <a:hlinkClick r:id="rId4" action="ppaction://hlinkfile" tooltip="透鏡中心 (頁面未存在)"/>
              </a:rPr>
              <a:t>透鏡中心</a:t>
            </a:r>
            <a:r>
              <a:rPr lang="zh-TW" altLang="en-US">
                <a:ea typeface="新細明體" charset="-120"/>
              </a:rPr>
              <a:t>到光聚集之</a:t>
            </a:r>
            <a:r>
              <a:rPr lang="zh-TW" altLang="en-US">
                <a:ea typeface="新細明體" charset="-120"/>
                <a:hlinkClick r:id="rId5" action="ppaction://hlinkfile" tooltip="焦點"/>
              </a:rPr>
              <a:t>焦點</a:t>
            </a:r>
            <a:r>
              <a:rPr lang="zh-TW" altLang="en-US">
                <a:ea typeface="新細明體" charset="-120"/>
              </a:rPr>
              <a:t>的距離。亦是</a:t>
            </a:r>
            <a:r>
              <a:rPr lang="zh-TW" altLang="en-US">
                <a:ea typeface="新細明體" charset="-120"/>
                <a:hlinkClick r:id="rId6" action="ppaction://hlinkfile" tooltip="照相機"/>
              </a:rPr>
              <a:t>照相機</a:t>
            </a:r>
            <a:r>
              <a:rPr lang="zh-TW" altLang="en-US">
                <a:ea typeface="新細明體" charset="-120"/>
              </a:rPr>
              <a:t>中，從鏡片中心到</a:t>
            </a:r>
            <a:r>
              <a:rPr lang="zh-TW" altLang="en-US">
                <a:ea typeface="新細明體" charset="-120"/>
                <a:hlinkClick r:id="rId7" action="ppaction://hlinkfile" tooltip="底片"/>
              </a:rPr>
              <a:t>底片</a:t>
            </a:r>
            <a:r>
              <a:rPr lang="zh-TW" altLang="en-US">
                <a:ea typeface="新細明體" charset="-120"/>
              </a:rPr>
              <a:t>或</a:t>
            </a:r>
            <a:r>
              <a:rPr lang="en-US" altLang="zh-TW">
                <a:ea typeface="新細明體" charset="-120"/>
                <a:hlinkClick r:id="rId8" action="ppaction://hlinkfile" tooltip="CCD"/>
              </a:rPr>
              <a:t>CCD</a:t>
            </a:r>
            <a:r>
              <a:rPr lang="zh-TW" altLang="en-US">
                <a:ea typeface="新細明體" charset="-120"/>
              </a:rPr>
              <a:t>等成像平面的距離。具有短焦距的光學系統比長焦距的光學系統有更佳聚集光的能力。 </a:t>
            </a:r>
            <a:r>
              <a:rPr lang="en-US" altLang="zh-TW">
                <a:ea typeface="新細明體" charset="-120"/>
              </a:rPr>
              <a:t>(wikipedia)</a:t>
            </a:r>
          </a:p>
          <a:p>
            <a:pPr eaLnBrk="1" hangingPunct="1"/>
            <a:r>
              <a:rPr lang="zh-TW" altLang="en-US">
                <a:ea typeface="新細明體" charset="-120"/>
              </a:rPr>
              <a:t>視野的大小取決於鏡頭的焦距和</a:t>
            </a:r>
            <a:r>
              <a:rPr lang="zh-TW" altLang="en-US">
                <a:ea typeface="新細明體" charset="-120"/>
                <a:hlinkClick r:id="rId9" action="ppaction://hlinkfile" tooltip="底片格式 (頁面未存在)"/>
              </a:rPr>
              <a:t>底片大小</a:t>
            </a:r>
            <a:r>
              <a:rPr lang="zh-TW" altLang="en-US">
                <a:ea typeface="新細明體" charset="-120"/>
              </a:rPr>
              <a:t>的比例。由於最大眾化的是</a:t>
            </a:r>
            <a:r>
              <a:rPr lang="en-US" altLang="zh-TW">
                <a:ea typeface="新細明體" charset="-120"/>
                <a:hlinkClick r:id="rId10" action="ppaction://hlinkfile" tooltip="135底片"/>
              </a:rPr>
              <a:t>35mm</a:t>
            </a:r>
            <a:r>
              <a:rPr lang="zh-TW" altLang="en-US">
                <a:ea typeface="新細明體" charset="-120"/>
                <a:hlinkClick r:id="rId10" action="ppaction://hlinkfile" tooltip="135底片"/>
              </a:rPr>
              <a:t>規格</a:t>
            </a:r>
            <a:r>
              <a:rPr lang="zh-TW" altLang="en-US">
                <a:ea typeface="新細明體" charset="-120"/>
              </a:rPr>
              <a:t>，鏡頭的視野經常是根據這種規格標示的。對</a:t>
            </a:r>
            <a:r>
              <a:rPr lang="zh-TW" altLang="en-US">
                <a:ea typeface="新細明體" charset="-120"/>
                <a:hlinkClick r:id="rId11" action="ppaction://hlinkfile" tooltip="標準鏡頭"/>
              </a:rPr>
              <a:t>標準鏡頭</a:t>
            </a:r>
            <a:r>
              <a:rPr lang="zh-TW" altLang="en-US">
                <a:ea typeface="新細明體" charset="-120"/>
              </a:rPr>
              <a:t>（</a:t>
            </a:r>
            <a:r>
              <a:rPr lang="en-US" altLang="zh-TW">
                <a:ea typeface="新細明體" charset="-120"/>
              </a:rPr>
              <a:t>50mm</a:t>
            </a:r>
            <a:r>
              <a:rPr lang="zh-TW" altLang="en-US">
                <a:ea typeface="新細明體" charset="-120"/>
              </a:rPr>
              <a:t>）、</a:t>
            </a:r>
            <a:r>
              <a:rPr lang="zh-TW" altLang="en-US">
                <a:ea typeface="新細明體" charset="-120"/>
                <a:hlinkClick r:id="rId12" action="ppaction://hlinkfile" tooltip="廣角鏡頭"/>
              </a:rPr>
              <a:t>廣角鏡頭</a:t>
            </a:r>
            <a:r>
              <a:rPr lang="zh-TW" altLang="en-US">
                <a:ea typeface="新細明體" charset="-120"/>
              </a:rPr>
              <a:t>（</a:t>
            </a:r>
            <a:r>
              <a:rPr lang="en-US" altLang="zh-TW">
                <a:ea typeface="新細明體" charset="-120"/>
              </a:rPr>
              <a:t>24mm</a:t>
            </a:r>
            <a:r>
              <a:rPr lang="zh-TW" altLang="en-US">
                <a:ea typeface="新細明體" charset="-120"/>
              </a:rPr>
              <a:t>）、</a:t>
            </a:r>
            <a:r>
              <a:rPr lang="zh-TW" altLang="en-US">
                <a:ea typeface="新細明體" charset="-120"/>
                <a:hlinkClick r:id="rId13" action="ppaction://hlinkfile" tooltip="遠攝鏡頭"/>
              </a:rPr>
              <a:t>望遠鏡頭</a:t>
            </a:r>
            <a:r>
              <a:rPr lang="zh-TW" altLang="en-US">
                <a:ea typeface="新細明體" charset="-120"/>
              </a:rPr>
              <a:t>（</a:t>
            </a:r>
            <a:r>
              <a:rPr lang="en-US" altLang="zh-TW">
                <a:ea typeface="新細明體" charset="-120"/>
              </a:rPr>
              <a:t>500mm</a:t>
            </a:r>
            <a:r>
              <a:rPr lang="zh-TW" altLang="en-US">
                <a:ea typeface="新細明體" charset="-120"/>
              </a:rPr>
              <a:t>）視野都是不一樣的。對</a:t>
            </a:r>
            <a:r>
              <a:rPr lang="zh-TW" altLang="en-US">
                <a:ea typeface="新細明體" charset="-120"/>
                <a:hlinkClick r:id="rId14" action="ppaction://hlinkfile" tooltip="數位相機"/>
              </a:rPr>
              <a:t>數位相機</a:t>
            </a:r>
            <a:r>
              <a:rPr lang="zh-TW" altLang="en-US">
                <a:ea typeface="新細明體" charset="-120"/>
              </a:rPr>
              <a:t>上也是一樣，它們的感光器比一般傳統的</a:t>
            </a:r>
            <a:r>
              <a:rPr lang="en-US" altLang="zh-TW">
                <a:ea typeface="新細明體" charset="-120"/>
              </a:rPr>
              <a:t>35mm</a:t>
            </a:r>
            <a:r>
              <a:rPr lang="zh-TW" altLang="en-US">
                <a:ea typeface="新細明體" charset="-120"/>
              </a:rPr>
              <a:t>底片還要更小，所以相對的只要更短的焦距，就可以得到相同的影像。 </a:t>
            </a:r>
            <a:r>
              <a:rPr lang="en-US" altLang="zh-TW">
                <a:ea typeface="新細明體" charset="-120"/>
              </a:rPr>
              <a:t>(wikipedia)</a:t>
            </a:r>
          </a:p>
          <a:p>
            <a:pPr eaLnBrk="1" hangingPunct="1"/>
            <a:endParaRPr lang="zh-TW" altLang="en-US">
              <a:ea typeface="新細明體" charset="-120"/>
            </a:endParaRPr>
          </a:p>
        </p:txBody>
      </p:sp>
      <p:sp>
        <p:nvSpPr>
          <p:cNvPr id="30723"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ED19C8EA-2AB5-944A-A77C-6B09359E41E0}" type="slidenum">
              <a:rPr lang="en-US" altLang="zh-TW"/>
              <a:pPr>
                <a:spcBef>
                  <a:spcPct val="0"/>
                </a:spcBef>
              </a:pPr>
              <a:t>15</a:t>
            </a:fld>
            <a:endParaRPr lang="en-US" altLang="zh-TW"/>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972A7EE1-531F-A245-BE7B-057CB74D3298}" type="slidenum">
              <a:rPr lang="en-US" altLang="zh-TW"/>
              <a:pPr>
                <a:spcBef>
                  <a:spcPct val="0"/>
                </a:spcBef>
              </a:pPr>
              <a:t>16</a:t>
            </a:fld>
            <a:endParaRPr lang="en-US" altLang="zh-TW"/>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120"/>
              </a:rPr>
              <a:t>Vinyetting</a:t>
            </a:r>
          </a:p>
          <a:p>
            <a:pPr eaLnBrk="1" hangingPunct="1"/>
            <a:endParaRPr lang="en-US" altLang="zh-TW">
              <a:ea typeface="新細明體" charset="-12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BD6F6A24-681E-AE4F-9D2E-788BC3864F84}" type="slidenum">
              <a:rPr lang="en-US" altLang="zh-TW"/>
              <a:pPr>
                <a:spcBef>
                  <a:spcPct val="0"/>
                </a:spcBef>
              </a:pPr>
              <a:t>17</a:t>
            </a:fld>
            <a:endParaRPr lang="en-US" altLang="zh-TW"/>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4154D18C-0D52-0148-95AC-4DB40C9DFA53}" type="slidenum">
              <a:rPr lang="en-US" altLang="zh-TW"/>
              <a:pPr>
                <a:spcBef>
                  <a:spcPct val="0"/>
                </a:spcBef>
              </a:pPr>
              <a:t>21</a:t>
            </a:fld>
            <a:endParaRPr lang="en-US" altLang="zh-TW"/>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EC14668D-1628-C84B-B69F-4C349908DB03}" type="slidenum">
              <a:rPr lang="en-US" altLang="zh-TW"/>
              <a:pPr>
                <a:spcBef>
                  <a:spcPct val="0"/>
                </a:spcBef>
              </a:pPr>
              <a:t>22</a:t>
            </a:fld>
            <a:endParaRPr lang="en-US" altLang="zh-TW"/>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57D55D91-8B9D-DC45-97E1-1B6038849B67}" type="slidenum">
              <a:rPr lang="en-US" altLang="zh-TW"/>
              <a:pPr>
                <a:spcBef>
                  <a:spcPct val="0"/>
                </a:spcBef>
              </a:pPr>
              <a:t>23</a:t>
            </a:fld>
            <a:endParaRPr lang="en-US" altLang="zh-TW"/>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A478DC4A-0FF9-9C49-91FD-DEFAE37ED9BD}" type="slidenum">
              <a:rPr lang="en-US" altLang="zh-TW"/>
              <a:pPr>
                <a:spcBef>
                  <a:spcPct val="0"/>
                </a:spcBef>
              </a:pPr>
              <a:t>24</a:t>
            </a:fld>
            <a:endParaRPr lang="en-US" altLang="zh-TW"/>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120"/>
              </a:rPr>
              <a:t>http://www.uscoles.com/fstop.htm</a:t>
            </a:r>
          </a:p>
          <a:p>
            <a:pPr eaLnBrk="1" hangingPunct="1"/>
            <a:endParaRPr lang="en-US" altLang="zh-TW">
              <a:ea typeface="新細明體" charset="-120"/>
            </a:endParaRPr>
          </a:p>
          <a:p>
            <a:pPr eaLnBrk="1" hangingPunct="1"/>
            <a:r>
              <a:rPr lang="en-US" altLang="zh-TW">
                <a:ea typeface="新細明體" charset="-120"/>
              </a:rPr>
              <a:t>1.4    2.0    2.8    4    5.6    8    11    16    22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05BC2B3E-3BC3-ED4A-908E-DAAD67CFAC61}" type="slidenum">
              <a:rPr lang="en-US" altLang="zh-TW"/>
              <a:pPr>
                <a:spcBef>
                  <a:spcPct val="0"/>
                </a:spcBef>
              </a:pPr>
              <a:t>30</a:t>
            </a:fld>
            <a:endParaRPr lang="en-US" altLang="zh-TW"/>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350C639B-3502-0649-991E-BE87781A9947}" type="slidenum">
              <a:rPr lang="en-US" altLang="zh-TW"/>
              <a:pPr>
                <a:spcBef>
                  <a:spcPct val="0"/>
                </a:spcBef>
              </a:pPr>
              <a:t>31</a:t>
            </a:fld>
            <a:endParaRPr lang="en-US" altLang="zh-TW"/>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90E11C0C-0179-D641-A295-188932733E7B}" type="slidenum">
              <a:rPr lang="en-US" altLang="zh-TW"/>
              <a:pPr>
                <a:spcBef>
                  <a:spcPct val="0"/>
                </a:spcBef>
              </a:pPr>
              <a:t>2</a:t>
            </a:fld>
            <a:endParaRPr lang="en-US" altLang="zh-TW"/>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120"/>
              </a:rPr>
              <a:t>Camera records light, film is sensitivity to light</a:t>
            </a:r>
          </a:p>
          <a:p>
            <a:pPr eaLnBrk="1" hangingPunct="1"/>
            <a:r>
              <a:rPr lang="en-US" altLang="zh-TW">
                <a:ea typeface="新細明體" charset="-120"/>
              </a:rPr>
              <a:t>It gets blurred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68E3370F-1D60-D74A-856D-8157C372ED81}" type="slidenum">
              <a:rPr lang="en-US" altLang="zh-TW"/>
              <a:pPr>
                <a:spcBef>
                  <a:spcPct val="0"/>
                </a:spcBef>
              </a:pPr>
              <a:t>35</a:t>
            </a:fld>
            <a:endParaRPr lang="en-US" altLang="zh-TW"/>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EE0076AE-0B22-AD4D-A90E-61B8BF608B31}" type="slidenum">
              <a:rPr lang="en-US" altLang="zh-TW"/>
              <a:pPr>
                <a:spcBef>
                  <a:spcPct val="0"/>
                </a:spcBef>
              </a:pPr>
              <a:t>36</a:t>
            </a:fld>
            <a:endParaRPr lang="en-US" altLang="zh-TW"/>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78A399A7-9930-7C4E-982C-D0BB284A2662}" type="slidenum">
              <a:rPr lang="en-US" altLang="zh-TW"/>
              <a:pPr>
                <a:spcBef>
                  <a:spcPct val="0"/>
                </a:spcBef>
              </a:pPr>
              <a:t>37</a:t>
            </a:fld>
            <a:endParaRPr lang="en-US" altLang="zh-TW"/>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DE147557-17E2-9E4D-8944-D158BB238182}" type="slidenum">
              <a:rPr lang="en-US" altLang="zh-TW"/>
              <a:pPr>
                <a:spcBef>
                  <a:spcPct val="0"/>
                </a:spcBef>
              </a:pPr>
              <a:t>38</a:t>
            </a:fld>
            <a:endParaRPr lang="en-US" altLang="zh-TW"/>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120"/>
              </a:rPr>
              <a:t>diffusion: </a:t>
            </a:r>
            <a:r>
              <a:rPr lang="zh-TW" altLang="en-US">
                <a:ea typeface="新細明體" charset="-120"/>
              </a:rPr>
              <a:t>由於熱能的影響</a:t>
            </a:r>
            <a:r>
              <a:rPr lang="en-US" altLang="zh-TW">
                <a:ea typeface="新細明體" charset="-120"/>
              </a:rPr>
              <a:t>, </a:t>
            </a:r>
            <a:r>
              <a:rPr lang="zh-TW" altLang="en-US">
                <a:ea typeface="新細明體" charset="-120"/>
              </a:rPr>
              <a:t>使得電子跑到附近的</a:t>
            </a:r>
            <a:r>
              <a:rPr lang="en-US" altLang="zh-TW">
                <a:ea typeface="新細明體" charset="-120"/>
              </a:rPr>
              <a:t>pixel</a:t>
            </a:r>
            <a:r>
              <a:rPr lang="zh-TW" altLang="en-US">
                <a:ea typeface="新細明體" charset="-120"/>
              </a:rPr>
              <a:t>去而產生</a:t>
            </a:r>
            <a:r>
              <a:rPr lang="en-US" altLang="zh-TW">
                <a:ea typeface="新細明體" charset="-120"/>
              </a:rPr>
              <a:t>crosstalk </a:t>
            </a:r>
            <a:br>
              <a:rPr lang="en-US" altLang="zh-TW">
                <a:ea typeface="新細明體" charset="-120"/>
              </a:rPr>
            </a:br>
            <a:r>
              <a:rPr lang="en-US" altLang="zh-TW">
                <a:ea typeface="新細明體" charset="-120"/>
              </a:rPr>
              <a:t>* photon shot noise: </a:t>
            </a:r>
            <a:r>
              <a:rPr lang="zh-TW" altLang="en-US">
                <a:ea typeface="新細明體" charset="-120"/>
              </a:rPr>
              <a:t>光子到達</a:t>
            </a:r>
            <a:r>
              <a:rPr lang="en-US" altLang="zh-TW">
                <a:ea typeface="新細明體" charset="-120"/>
              </a:rPr>
              <a:t>detector</a:t>
            </a:r>
            <a:r>
              <a:rPr lang="zh-TW" altLang="en-US">
                <a:ea typeface="新細明體" charset="-120"/>
              </a:rPr>
              <a:t>的過程為一個</a:t>
            </a:r>
            <a:r>
              <a:rPr lang="en-US" altLang="zh-TW">
                <a:ea typeface="新細明體" charset="-120"/>
              </a:rPr>
              <a:t>Poisson process, </a:t>
            </a:r>
            <a:r>
              <a:rPr lang="zh-TW" altLang="en-US">
                <a:ea typeface="新細明體" charset="-120"/>
              </a:rPr>
              <a:t>所以在 </a:t>
            </a:r>
            <a:br>
              <a:rPr lang="zh-TW" altLang="en-US">
                <a:ea typeface="新細明體" charset="-120"/>
              </a:rPr>
            </a:br>
            <a:r>
              <a:rPr lang="zh-TW" altLang="en-US">
                <a:ea typeface="新細明體" charset="-120"/>
              </a:rPr>
              <a:t>計算一個時間內所有收集的光子數會有一個</a:t>
            </a:r>
            <a:r>
              <a:rPr lang="en-US" altLang="zh-TW">
                <a:ea typeface="新細明體" charset="-120"/>
              </a:rPr>
              <a:t>uncertainty, </a:t>
            </a:r>
            <a:r>
              <a:rPr lang="zh-TW" altLang="en-US">
                <a:ea typeface="新細明體" charset="-120"/>
              </a:rPr>
              <a:t>其標準差為</a:t>
            </a:r>
            <a:r>
              <a:rPr lang="en-US" altLang="zh-TW">
                <a:ea typeface="新細明體" charset="-120"/>
              </a:rPr>
              <a:t>sqrt(S), </a:t>
            </a:r>
            <a:br>
              <a:rPr lang="en-US" altLang="zh-TW">
                <a:ea typeface="新細明體" charset="-120"/>
              </a:rPr>
            </a:br>
            <a:r>
              <a:rPr lang="en-US" altLang="zh-TW">
                <a:ea typeface="新細明體" charset="-120"/>
              </a:rPr>
              <a:t>S</a:t>
            </a:r>
            <a:r>
              <a:rPr lang="zh-TW" altLang="en-US">
                <a:ea typeface="新細明體" charset="-120"/>
              </a:rPr>
              <a:t>為所估計的光子個數 </a:t>
            </a:r>
            <a:br>
              <a:rPr lang="zh-TW" altLang="en-US">
                <a:ea typeface="新細明體" charset="-120"/>
              </a:rPr>
            </a:br>
            <a:r>
              <a:rPr lang="zh-TW" altLang="en-US">
                <a:ea typeface="新細明體" charset="-120"/>
              </a:rPr>
              <a:t>* </a:t>
            </a:r>
            <a:r>
              <a:rPr lang="en-US" altLang="zh-TW">
                <a:ea typeface="新細明體" charset="-120"/>
              </a:rPr>
              <a:t>amplifier readout noise: readout amplifier</a:t>
            </a:r>
            <a:r>
              <a:rPr lang="zh-TW" altLang="en-US">
                <a:ea typeface="新細明體" charset="-120"/>
              </a:rPr>
              <a:t>的阻抗產生的熱所產生的</a:t>
            </a:r>
            <a:r>
              <a:rPr lang="en-US" altLang="zh-TW">
                <a:ea typeface="新細明體" charset="-120"/>
              </a:rPr>
              <a:t>noise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80262348-2AD4-6B40-844F-29E061A075F0}" type="slidenum">
              <a:rPr lang="en-US" altLang="zh-TW"/>
              <a:pPr>
                <a:spcBef>
                  <a:spcPct val="0"/>
                </a:spcBef>
              </a:pPr>
              <a:t>39</a:t>
            </a:fld>
            <a:endParaRPr lang="en-US" altLang="zh-TW"/>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ED7C9230-2D2B-D04A-91BC-6DDA3C55A6E1}" type="slidenum">
              <a:rPr lang="en-US" altLang="zh-TW"/>
              <a:pPr>
                <a:spcBef>
                  <a:spcPct val="0"/>
                </a:spcBef>
              </a:pPr>
              <a:t>40</a:t>
            </a:fld>
            <a:endParaRPr lang="en-US" altLang="zh-TW"/>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C0348B13-C84E-4747-A2F8-967E3551CA26}" type="slidenum">
              <a:rPr lang="en-US" altLang="zh-TW"/>
              <a:pPr>
                <a:spcBef>
                  <a:spcPct val="0"/>
                </a:spcBef>
              </a:pPr>
              <a:t>41</a:t>
            </a:fld>
            <a:endParaRPr lang="en-US" altLang="zh-TW"/>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60CEACC5-5085-B043-B155-8D5AE7DF021A}" type="slidenum">
              <a:rPr lang="en-US" altLang="zh-TW"/>
              <a:pPr>
                <a:spcBef>
                  <a:spcPct val="0"/>
                </a:spcBef>
              </a:pPr>
              <a:t>42</a:t>
            </a:fld>
            <a:endParaRPr lang="en-US" altLang="zh-TW"/>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67119AF0-3D33-7543-B811-3B4769D91151}" type="slidenum">
              <a:rPr lang="en-US" altLang="zh-TW"/>
              <a:pPr>
                <a:spcBef>
                  <a:spcPct val="0"/>
                </a:spcBef>
              </a:pPr>
              <a:t>43</a:t>
            </a:fld>
            <a:endParaRPr lang="en-US" altLang="zh-TW"/>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EC08DDDF-A5A5-294C-A6F4-EE292CF59E12}" type="slidenum">
              <a:rPr lang="en-US" altLang="zh-TW"/>
              <a:pPr>
                <a:spcBef>
                  <a:spcPct val="0"/>
                </a:spcBef>
              </a:pPr>
              <a:t>44</a:t>
            </a:fld>
            <a:endParaRPr lang="en-US" altLang="zh-TW"/>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D14D3F64-FBBF-F14E-8C43-AC2995A48ED0}" type="slidenum">
              <a:rPr lang="en-US" altLang="zh-TW"/>
              <a:pPr>
                <a:spcBef>
                  <a:spcPct val="0"/>
                </a:spcBef>
              </a:pPr>
              <a:t>3</a:t>
            </a:fld>
            <a:endParaRPr lang="en-US" altLang="zh-TW"/>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120"/>
              </a:rPr>
              <a:t>Shutter</a:t>
            </a:r>
          </a:p>
          <a:p>
            <a:pPr eaLnBrk="1" hangingPunct="1"/>
            <a:endParaRPr lang="en-US" altLang="zh-TW">
              <a:ea typeface="新細明體" charset="-120"/>
            </a:endParaRPr>
          </a:p>
          <a:p>
            <a:pPr eaLnBrk="1" hangingPunct="1"/>
            <a:r>
              <a:rPr lang="en-US" altLang="zh-TW">
                <a:ea typeface="新細明體" charset="-120"/>
              </a:rPr>
              <a:t>A pinhole camera is the simplest camera possible. It consists of a </a:t>
            </a:r>
            <a:r>
              <a:rPr lang="en-US" altLang="zh-TW" b="1">
                <a:ea typeface="新細明體" charset="-120"/>
              </a:rPr>
              <a:t>light-proof box</a:t>
            </a:r>
            <a:r>
              <a:rPr lang="en-US" altLang="zh-TW">
                <a:ea typeface="新細明體" charset="-120"/>
              </a:rPr>
              <a:t>, some sort of </a:t>
            </a:r>
            <a:r>
              <a:rPr lang="en-US" altLang="zh-TW" b="1">
                <a:ea typeface="新細明體" charset="-120"/>
              </a:rPr>
              <a:t>film</a:t>
            </a:r>
            <a:r>
              <a:rPr lang="en-US" altLang="zh-TW">
                <a:ea typeface="新細明體" charset="-120"/>
              </a:rPr>
              <a:t> and a </a:t>
            </a:r>
            <a:r>
              <a:rPr lang="en-US" altLang="zh-TW" b="1">
                <a:ea typeface="新細明體" charset="-120"/>
              </a:rPr>
              <a:t>pinhole</a:t>
            </a:r>
            <a:r>
              <a:rPr lang="en-US" altLang="zh-TW">
                <a:ea typeface="新細明體" charset="-120"/>
              </a:rPr>
              <a:t>. </a:t>
            </a:r>
          </a:p>
          <a:p>
            <a:pPr eaLnBrk="1" hangingPunct="1"/>
            <a:r>
              <a:rPr lang="en-US" altLang="zh-TW">
                <a:ea typeface="新細明體" charset="-120"/>
              </a:rPr>
              <a:t>Usually, you have to expose the film for a long time because the pinhole lets so little light through </a:t>
            </a:r>
          </a:p>
          <a:p>
            <a:pPr eaLnBrk="1" hangingPunct="1"/>
            <a:r>
              <a:rPr lang="en-US" altLang="zh-TW">
                <a:ea typeface="新細明體" charset="-120"/>
              </a:rPr>
              <a:t>The pinhole in a pinhole camera acts as the </a:t>
            </a:r>
            <a:r>
              <a:rPr lang="en-US" altLang="zh-TW" b="1">
                <a:ea typeface="新細明體" charset="-120"/>
              </a:rPr>
              <a:t>lens</a:t>
            </a:r>
            <a:r>
              <a:rPr lang="en-US" altLang="zh-TW">
                <a:ea typeface="新細明體" charset="-120"/>
              </a:rPr>
              <a:t>. </a:t>
            </a:r>
          </a:p>
          <a:p>
            <a:pPr eaLnBrk="1" hangingPunct="1"/>
            <a:endParaRPr lang="en-US" altLang="zh-TW">
              <a:ea typeface="新細明體" charset="-120"/>
            </a:endParaRPr>
          </a:p>
          <a:p>
            <a:pPr eaLnBrk="1" hangingPunct="1"/>
            <a:r>
              <a:rPr lang="en-US" altLang="zh-TW">
                <a:ea typeface="新細明體" charset="-120"/>
              </a:rPr>
              <a:t>The pinhole forces every point emitting light in the scene to form a small point on the film, so the image is crisp. The reason a </a:t>
            </a:r>
            <a:r>
              <a:rPr lang="en-US" altLang="zh-TW">
                <a:ea typeface="新細明體" charset="-120"/>
                <a:hlinkClick r:id="rId3"/>
              </a:rPr>
              <a:t>normal camera</a:t>
            </a:r>
            <a:r>
              <a:rPr lang="en-US" altLang="zh-TW">
                <a:ea typeface="新細明體" charset="-120"/>
              </a:rPr>
              <a:t> uses a lens rather than a pinhole is because the lens creates a much larger hole through which light can make it onto the film, meaning the film can be exposed faster. </a:t>
            </a:r>
          </a:p>
          <a:p>
            <a:pPr eaLnBrk="1" hangingPunct="1"/>
            <a:endParaRPr lang="en-US" altLang="zh-TW">
              <a:ea typeface="新細明體" charset="-120"/>
            </a:endParaRPr>
          </a:p>
          <a:p>
            <a:pPr eaLnBrk="1" hangingPunct="1"/>
            <a:r>
              <a:rPr lang="en-US" altLang="zh-TW">
                <a:ea typeface="新細明體" charset="-120"/>
              </a:rPr>
              <a:t>Pinhole cameras are used for fun, for art and for science </a:t>
            </a:r>
          </a:p>
          <a:p>
            <a:pPr eaLnBrk="1" hangingPunct="1"/>
            <a:endParaRPr lang="en-US" altLang="zh-TW">
              <a:ea typeface="新細明體" charset="-120"/>
            </a:endParaRPr>
          </a:p>
          <a:p>
            <a:pPr eaLnBrk="1" hangingPunct="1"/>
            <a:r>
              <a:rPr lang="en-US" altLang="zh-TW">
                <a:ea typeface="新細明體" charset="-120"/>
              </a:rPr>
              <a:t>Depth of the room is the focal length</a:t>
            </a:r>
          </a:p>
          <a:p>
            <a:pPr eaLnBrk="1" hangingPunct="1"/>
            <a:endParaRPr lang="en-US" altLang="zh-TW">
              <a:ea typeface="新細明體" charset="-120"/>
            </a:endParaRPr>
          </a:p>
          <a:p>
            <a:pPr eaLnBrk="1" hangingPunct="1"/>
            <a:r>
              <a:rPr lang="en-US" altLang="zh-TW">
                <a:ea typeface="新細明體" charset="-120"/>
              </a:rPr>
              <a:t>The first camera</a:t>
            </a:r>
          </a:p>
          <a:p>
            <a:pPr lvl="1" eaLnBrk="1" hangingPunct="1"/>
            <a:r>
              <a:rPr lang="en-US" altLang="zh-TW">
                <a:ea typeface="新細明體" charset="-120"/>
              </a:rPr>
              <a:t>Known to Aristotle</a:t>
            </a:r>
          </a:p>
          <a:p>
            <a:pPr lvl="1" eaLnBrk="1" hangingPunct="1"/>
            <a:r>
              <a:rPr lang="en-US" altLang="zh-TW">
                <a:ea typeface="新細明體" charset="-120"/>
              </a:rPr>
              <a:t>How does the aperture size affect the image?</a:t>
            </a:r>
          </a:p>
          <a:p>
            <a:pPr lvl="1" eaLnBrk="1" hangingPunct="1"/>
            <a:endParaRPr lang="en-US" altLang="zh-TW">
              <a:ea typeface="新細明體" charset="-120"/>
            </a:endParaRPr>
          </a:p>
          <a:p>
            <a:pPr eaLnBrk="1" hangingPunct="1"/>
            <a:endParaRPr lang="en-US" altLang="zh-TW">
              <a:ea typeface="新細明體" charset="-120"/>
            </a:endParaRPr>
          </a:p>
          <a:p>
            <a:pPr eaLnBrk="1" hangingPunct="1"/>
            <a:endParaRPr lang="en-US" altLang="zh-TW">
              <a:ea typeface="新細明體" charset="-120"/>
            </a:endParaRPr>
          </a:p>
          <a:p>
            <a:pPr eaLnBrk="1" hangingPunct="1"/>
            <a:endParaRPr lang="en-US" altLang="zh-TW">
              <a:ea typeface="新細明體" charset="-12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30B7D701-E6C5-8F45-9592-8DC0F80F9024}" type="slidenum">
              <a:rPr lang="en-US" altLang="zh-TW"/>
              <a:pPr>
                <a:spcBef>
                  <a:spcPct val="0"/>
                </a:spcBef>
              </a:pPr>
              <a:t>45</a:t>
            </a:fld>
            <a:endParaRPr lang="en-US" altLang="zh-TW"/>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13BA58EC-5CAE-A940-8AD2-B3B797F54850}" type="slidenum">
              <a:rPr lang="en-US" altLang="zh-TW"/>
              <a:pPr>
                <a:spcBef>
                  <a:spcPct val="0"/>
                </a:spcBef>
              </a:pPr>
              <a:t>46</a:t>
            </a:fld>
            <a:endParaRPr lang="en-US" altLang="zh-TW"/>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6E908E15-2014-C941-A984-FBD1CC611C64}" type="slidenum">
              <a:rPr lang="en-US" altLang="zh-TW"/>
              <a:pPr>
                <a:spcBef>
                  <a:spcPct val="0"/>
                </a:spcBef>
              </a:pPr>
              <a:t>47</a:t>
            </a:fld>
            <a:endParaRPr lang="en-US" altLang="zh-TW"/>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120"/>
              </a:rPr>
              <a:t>Bulky and expensive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968FF171-167B-EE4D-80DC-EA80B70C2329}" type="slidenum">
              <a:rPr lang="en-US" altLang="zh-TW"/>
              <a:pPr>
                <a:spcBef>
                  <a:spcPct val="0"/>
                </a:spcBef>
              </a:pPr>
              <a:t>48</a:t>
            </a:fld>
            <a:endParaRPr lang="en-US" altLang="zh-TW"/>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5B2D6C7C-2679-0E4E-8F97-554120050445}" type="slidenum">
              <a:rPr lang="en-US" altLang="zh-TW"/>
              <a:pPr>
                <a:spcBef>
                  <a:spcPct val="0"/>
                </a:spcBef>
              </a:pPr>
              <a:t>49</a:t>
            </a:fld>
            <a:endParaRPr lang="en-US" altLang="zh-TW"/>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120"/>
              </a:rPr>
              <a:t>The GRGB Bayer Pattern is the most common CFA used, it was used by Kodak on the DCS series cameras and is used in most consumer digital cameras (except for Canon up until the S100 who used a CYGM CFA). </a:t>
            </a:r>
          </a:p>
          <a:p>
            <a:pPr eaLnBrk="1" hangingPunct="1"/>
            <a:endParaRPr lang="en-US" altLang="zh-TW">
              <a:ea typeface="新細明體" charset="-120"/>
            </a:endParaRPr>
          </a:p>
          <a:p>
            <a:pPr eaLnBrk="1" hangingPunct="1"/>
            <a:r>
              <a:rPr lang="en-US" altLang="zh-TW">
                <a:ea typeface="新細明體" charset="-120"/>
              </a:rPr>
              <a:t>CYGM gives more accurate </a:t>
            </a:r>
            <a:r>
              <a:rPr lang="en-US" altLang="zh-TW">
                <a:ea typeface="新細明體" charset="-120"/>
                <a:hlinkClick r:id="rId3" tooltip="Luminance"/>
              </a:rPr>
              <a:t>luminance</a:t>
            </a:r>
            <a:r>
              <a:rPr lang="en-US" altLang="zh-TW">
                <a:ea typeface="新細明體" charset="-120"/>
              </a:rPr>
              <a:t> information than the Bayer filter, hence a wider </a:t>
            </a:r>
            <a:r>
              <a:rPr lang="en-US" altLang="zh-TW">
                <a:ea typeface="新細明體" charset="-120"/>
                <a:hlinkClick r:id="rId4" tooltip="Dynamic range"/>
              </a:rPr>
              <a:t>dynamic range</a:t>
            </a:r>
            <a:r>
              <a:rPr lang="en-US" altLang="zh-TW">
                <a:ea typeface="新細明體" charset="-120"/>
              </a:rPr>
              <a:t>, but at the expense of colour accuracy. </a:t>
            </a:r>
          </a:p>
          <a:p>
            <a:pPr eaLnBrk="1" hangingPunct="1"/>
            <a:endParaRPr lang="en-US" altLang="zh-TW">
              <a:ea typeface="新細明體" charset="-120"/>
            </a:endParaRPr>
          </a:p>
          <a:p>
            <a:pPr eaLnBrk="1" hangingPunct="1"/>
            <a:r>
              <a:rPr lang="en-US" altLang="zh-TW">
                <a:ea typeface="新細明體" charset="-120"/>
              </a:rPr>
              <a:t>The new CCD offers a wide ISO range (400-4000), 8-9 stops of dynamic range and with the addition of new lower noise electronics and a 12-bit ADC the overall result is the most sensitive CCD yet available </a:t>
            </a:r>
          </a:p>
          <a:p>
            <a:pPr eaLnBrk="1" hangingPunct="1"/>
            <a:endParaRPr lang="en-US" altLang="zh-TW">
              <a:ea typeface="新細明體" charset="-120"/>
            </a:endParaRPr>
          </a:p>
          <a:p>
            <a:pPr eaLnBrk="1" hangingPunct="1"/>
            <a:r>
              <a:rPr lang="en-US" altLang="zh-TW">
                <a:ea typeface="新細明體" charset="-120"/>
              </a:rPr>
              <a:t>Kodak DCS620x CMY CFA</a:t>
            </a:r>
          </a:p>
          <a:p>
            <a:pPr eaLnBrk="1" hangingPunct="1"/>
            <a:endParaRPr lang="en-US" altLang="zh-TW">
              <a:ea typeface="新細明體" charset="-120"/>
            </a:endParaRPr>
          </a:p>
          <a:p>
            <a:pPr eaLnBrk="1" hangingPunct="1"/>
            <a:endParaRPr lang="en-US" altLang="zh-TW">
              <a:ea typeface="新細明體" charset="-12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C1D058B3-A750-864A-91A0-6C5B31F13E4E}" type="slidenum">
              <a:rPr lang="en-US" altLang="zh-TW"/>
              <a:pPr>
                <a:spcBef>
                  <a:spcPct val="0"/>
                </a:spcBef>
              </a:pPr>
              <a:t>50</a:t>
            </a:fld>
            <a:endParaRPr lang="en-US" altLang="zh-TW"/>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120"/>
              </a:rPr>
              <a:t>http://www.lonestardigital.com/DCS620x.htm</a:t>
            </a:r>
          </a:p>
          <a:p>
            <a:pPr eaLnBrk="1" hangingPunct="1"/>
            <a:endParaRPr lang="en-US" altLang="zh-TW">
              <a:ea typeface="新細明體" charset="-120"/>
            </a:endParaRPr>
          </a:p>
          <a:p>
            <a:pPr eaLnBrk="1" hangingPunct="1"/>
            <a:r>
              <a:rPr lang="en-US" altLang="zh-TW">
                <a:ea typeface="新細明體" charset="-120"/>
              </a:rPr>
              <a:t>The major advantage of CMY CFA colors is sensitivity, or speed. In photographic terms, speed is equivalent to ISO. The CMY CFA has two attributes that increase effective speed:</a:t>
            </a:r>
          </a:p>
          <a:p>
            <a:pPr eaLnBrk="1" hangingPunct="1"/>
            <a:r>
              <a:rPr lang="en-US" altLang="zh-TW">
                <a:ea typeface="新細明體" charset="-120"/>
              </a:rPr>
              <a:t>· Less unwanted dye absorption</a:t>
            </a:r>
          </a:p>
          <a:p>
            <a:pPr eaLnBrk="1" hangingPunct="1"/>
            <a:r>
              <a:rPr lang="en-US" altLang="zh-TW">
                <a:ea typeface="新細明體" charset="-120"/>
              </a:rPr>
              <a:t>· Increased color signal and signal-to-noise ratio</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08355CBD-E572-D143-813A-7927BF352C13}" type="slidenum">
              <a:rPr lang="en-US" altLang="zh-TW"/>
              <a:pPr>
                <a:spcBef>
                  <a:spcPct val="0"/>
                </a:spcBef>
              </a:pPr>
              <a:t>51</a:t>
            </a:fld>
            <a:endParaRPr lang="en-US" altLang="zh-TW"/>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120"/>
              </a:rPr>
              <a:t>The GRGB Bayer Pattern is the most common CFA used, it was used by Kodak on the DCS series cameras and is used in most consumer digital cameras (except for Canon up until the S100 who used a CYGM CFA). </a:t>
            </a:r>
          </a:p>
          <a:p>
            <a:pPr eaLnBrk="1" hangingPunct="1"/>
            <a:endParaRPr lang="en-US" altLang="zh-TW">
              <a:ea typeface="新細明體" charset="-120"/>
            </a:endParaRPr>
          </a:p>
          <a:p>
            <a:pPr eaLnBrk="1" hangingPunct="1"/>
            <a:r>
              <a:rPr lang="en-US" altLang="zh-TW">
                <a:ea typeface="新細明體" charset="-120"/>
              </a:rPr>
              <a:t>The new CCD offers a wide ISO range (400-4000), 8-9 stops of dynamic range and with the addition of new lower noise electronics and a 12-bit ADC the overall result is the most sensitive CCD yet available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8133C699-0BBA-B24E-9405-212D4AEC08AC}" type="slidenum">
              <a:rPr lang="en-US" altLang="zh-TW"/>
              <a:pPr>
                <a:spcBef>
                  <a:spcPct val="0"/>
                </a:spcBef>
              </a:pPr>
              <a:t>53</a:t>
            </a:fld>
            <a:endParaRPr lang="en-US" altLang="zh-TW"/>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239F7114-5726-7046-ACFA-6F582CE10419}" type="slidenum">
              <a:rPr lang="en-US" altLang="zh-TW"/>
              <a:pPr>
                <a:spcBef>
                  <a:spcPct val="0"/>
                </a:spcBef>
              </a:pPr>
              <a:t>54</a:t>
            </a:fld>
            <a:endParaRPr lang="en-US" altLang="zh-TW"/>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86761706-3E32-A743-98C4-E54E3168A795}" type="slidenum">
              <a:rPr lang="en-US" altLang="zh-TW"/>
              <a:pPr>
                <a:spcBef>
                  <a:spcPct val="0"/>
                </a:spcBef>
              </a:pPr>
              <a:t>55</a:t>
            </a:fld>
            <a:endParaRPr lang="en-US" altLang="zh-TW"/>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D8BCC350-D5EF-D441-ACAF-3419B904A9B9}" type="slidenum">
              <a:rPr lang="en-US" altLang="zh-TW"/>
              <a:pPr>
                <a:spcBef>
                  <a:spcPct val="0"/>
                </a:spcBef>
              </a:pPr>
              <a:t>4</a:t>
            </a:fld>
            <a:endParaRPr lang="en-US" altLang="zh-TW"/>
          </a:p>
        </p:txBody>
      </p:sp>
      <p:sp>
        <p:nvSpPr>
          <p:cNvPr id="12290" name="Rectangle 2"/>
          <p:cNvSpPr>
            <a:spLocks noGrp="1" noRot="1" noChangeAspect="1" noChangeArrowheads="1" noTextEdit="1"/>
          </p:cNvSpPr>
          <p:nvPr>
            <p:ph type="sldImg"/>
          </p:nvPr>
        </p:nvSpPr>
        <p:spPr>
          <a:xfrm>
            <a:off x="1139825" y="682625"/>
            <a:ext cx="4552950" cy="3414713"/>
          </a:xfrm>
          <a:ln/>
        </p:spPr>
      </p:sp>
      <p:sp>
        <p:nvSpPr>
          <p:cNvPr id="12291" name="Rectangle 3"/>
          <p:cNvSpPr>
            <a:spLocks noGrp="1" noChangeArrowheads="1"/>
          </p:cNvSpPr>
          <p:nvPr>
            <p:ph type="body" idx="1"/>
          </p:nvPr>
        </p:nvSpPr>
        <p:spPr>
          <a:xfrm>
            <a:off x="890588" y="4324350"/>
            <a:ext cx="5048250" cy="417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7A6432F4-182B-6641-ACAD-616D4B97ABAF}" type="slidenum">
              <a:rPr lang="en-US" altLang="zh-TW"/>
              <a:pPr>
                <a:spcBef>
                  <a:spcPct val="0"/>
                </a:spcBef>
              </a:pPr>
              <a:t>56</a:t>
            </a:fld>
            <a:endParaRPr lang="en-US" altLang="zh-TW"/>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6F174391-3727-504F-B3EA-3D80EBF57BEF}" type="slidenum">
              <a:rPr lang="en-US" altLang="zh-TW"/>
              <a:pPr>
                <a:spcBef>
                  <a:spcPct val="0"/>
                </a:spcBef>
              </a:pPr>
              <a:t>57</a:t>
            </a:fld>
            <a:endParaRPr lang="en-US" altLang="zh-TW"/>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69581F2E-367D-F14C-93B3-2C9C5DD5CC72}" type="slidenum">
              <a:rPr lang="en-US" altLang="zh-TW"/>
              <a:pPr>
                <a:spcBef>
                  <a:spcPct val="0"/>
                </a:spcBef>
              </a:pPr>
              <a:t>58</a:t>
            </a:fld>
            <a:endParaRPr lang="en-US" altLang="zh-TW"/>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E73F994E-D272-1F43-B66F-145CFF6E4C78}" type="slidenum">
              <a:rPr lang="en-US" altLang="zh-TW"/>
              <a:pPr>
                <a:spcBef>
                  <a:spcPct val="0"/>
                </a:spcBef>
              </a:pPr>
              <a:t>59</a:t>
            </a:fld>
            <a:endParaRPr lang="en-US" altLang="zh-TW"/>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03F83DB5-972E-FC40-B408-32795A3FC276}" type="slidenum">
              <a:rPr lang="en-US" altLang="zh-TW"/>
              <a:pPr>
                <a:spcBef>
                  <a:spcPct val="0"/>
                </a:spcBef>
              </a:pPr>
              <a:t>60</a:t>
            </a:fld>
            <a:endParaRPr lang="en-US" altLang="zh-TW"/>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3C7785C4-4DCE-5448-B01D-6A5F108DBBFE}" type="slidenum">
              <a:rPr lang="en-US" altLang="zh-TW"/>
              <a:pPr>
                <a:spcBef>
                  <a:spcPct val="0"/>
                </a:spcBef>
              </a:pPr>
              <a:t>61</a:t>
            </a:fld>
            <a:endParaRPr lang="en-US" altLang="zh-TW"/>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20B9D657-7055-DA4C-8B5B-6BDE0E693BF6}" type="slidenum">
              <a:rPr lang="en-US" altLang="zh-TW"/>
              <a:pPr>
                <a:spcBef>
                  <a:spcPct val="0"/>
                </a:spcBef>
              </a:pPr>
              <a:t>72</a:t>
            </a:fld>
            <a:endParaRPr lang="en-US" altLang="zh-TW"/>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70FB5BDC-4C48-6443-B985-76279DBC697D}" type="slidenum">
              <a:rPr lang="en-US" altLang="zh-TW"/>
              <a:pPr>
                <a:spcBef>
                  <a:spcPct val="0"/>
                </a:spcBef>
              </a:pPr>
              <a:t>73</a:t>
            </a:fld>
            <a:endParaRPr lang="en-US" altLang="zh-TW"/>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26E359A4-D6B1-FE44-B14C-2105FE785379}" type="slidenum">
              <a:rPr lang="en-US" altLang="zh-TW"/>
              <a:pPr>
                <a:spcBef>
                  <a:spcPct val="0"/>
                </a:spcBef>
              </a:pPr>
              <a:t>74</a:t>
            </a:fld>
            <a:endParaRPr lang="en-US" altLang="zh-TW"/>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2BE2E842-27BA-F642-9155-D849B921B8AB}" type="slidenum">
              <a:rPr lang="en-US" altLang="zh-TW"/>
              <a:pPr>
                <a:spcBef>
                  <a:spcPct val="0"/>
                </a:spcBef>
              </a:pPr>
              <a:t>75</a:t>
            </a:fld>
            <a:endParaRPr lang="en-US" altLang="zh-TW"/>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76D93709-4FAF-8040-8ECB-2BBAA08F7D35}" type="slidenum">
              <a:rPr lang="en-US" altLang="zh-TW"/>
              <a:pPr>
                <a:spcBef>
                  <a:spcPct val="0"/>
                </a:spcBef>
              </a:pPr>
              <a:t>5</a:t>
            </a:fld>
            <a:endParaRPr lang="en-US" altLang="zh-TW"/>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A2EF14F3-FA7D-3D41-8858-579CF5258B44}" type="slidenum">
              <a:rPr lang="en-US" altLang="zh-TW"/>
              <a:pPr>
                <a:spcBef>
                  <a:spcPct val="0"/>
                </a:spcBef>
              </a:pPr>
              <a:t>76</a:t>
            </a:fld>
            <a:endParaRPr lang="en-US" altLang="zh-TW"/>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53AB7B66-9DDD-234E-B88C-C0274E25F50B}" type="slidenum">
              <a:rPr lang="en-US" altLang="zh-TW"/>
              <a:pPr>
                <a:spcBef>
                  <a:spcPct val="0"/>
                </a:spcBef>
              </a:pPr>
              <a:t>77</a:t>
            </a:fld>
            <a:endParaRPr lang="en-US" altLang="zh-TW"/>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D8857BA0-A0C2-6944-9686-A1834FB1280B}" type="slidenum">
              <a:rPr lang="en-US" altLang="zh-TW"/>
              <a:pPr>
                <a:spcBef>
                  <a:spcPct val="0"/>
                </a:spcBef>
              </a:pPr>
              <a:t>78</a:t>
            </a:fld>
            <a:endParaRPr lang="en-US" altLang="zh-TW"/>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E1A00227-E09C-4042-B96A-FD92C7E418B2}" type="slidenum">
              <a:rPr lang="en-US" altLang="zh-TW"/>
              <a:pPr>
                <a:spcBef>
                  <a:spcPct val="0"/>
                </a:spcBef>
              </a:pPr>
              <a:t>79</a:t>
            </a:fld>
            <a:endParaRPr lang="en-US" altLang="zh-TW"/>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120"/>
              </a:rPr>
              <a:t>The reason that pictures turn out with a yellow/orange cast in incandescent (tungsten) lighting and bluish in fluorescent lighting is because light has a colour temperature </a:t>
            </a:r>
          </a:p>
          <a:p>
            <a:pPr eaLnBrk="1" hangingPunct="1"/>
            <a:endParaRPr lang="en-US" altLang="zh-TW">
              <a:ea typeface="新細明體" charset="-120"/>
            </a:endParaRPr>
          </a:p>
          <a:p>
            <a:pPr eaLnBrk="1" hangingPunct="1"/>
            <a:r>
              <a:rPr lang="en-US" altLang="zh-TW">
                <a:ea typeface="新細明體" charset="-120"/>
              </a:rPr>
              <a:t>This is where the concept of "White Balance" comes in. If we can tell the camera which object in the room is white and supposed to come out white in the picture </a:t>
            </a:r>
          </a:p>
          <a:p>
            <a:pPr eaLnBrk="1" hangingPunct="1"/>
            <a:endParaRPr lang="en-US" altLang="zh-TW">
              <a:ea typeface="新細明體" charset="-120"/>
            </a:endParaRPr>
          </a:p>
          <a:p>
            <a:pPr eaLnBrk="1" hangingPunct="1"/>
            <a:r>
              <a:rPr lang="en-US" altLang="zh-TW">
                <a:ea typeface="新細明體" charset="-120"/>
              </a:rPr>
              <a:t>cameras provide preset WB settings such as, Tungsten, Flourescent, Cloudy, Sunny, etc. Using preset WB can improve on a picture, especially under indoors lighting. </a:t>
            </a:r>
          </a:p>
          <a:p>
            <a:pPr eaLnBrk="1" hangingPunct="1"/>
            <a:endParaRPr lang="en-US" altLang="zh-TW">
              <a:ea typeface="新細明體" charset="-120"/>
            </a:endParaRPr>
          </a:p>
          <a:p>
            <a:pPr eaLnBrk="1" hangingPunct="1"/>
            <a:r>
              <a:rPr lang="en-US" altLang="zh-TW" b="1">
                <a:ea typeface="新細明體" charset="-120"/>
              </a:rPr>
              <a:t>Auto White Balance</a:t>
            </a:r>
            <a:r>
              <a:rPr lang="en-US" altLang="zh-TW">
                <a:ea typeface="新細明體" charset="-120"/>
              </a:rPr>
              <a:t> </a:t>
            </a:r>
          </a:p>
          <a:p>
            <a:pPr eaLnBrk="1" hangingPunct="1"/>
            <a:endParaRPr lang="en-US" altLang="zh-TW">
              <a:ea typeface="新細明體" charset="-120"/>
            </a:endParaRPr>
          </a:p>
          <a:p>
            <a:pPr eaLnBrk="1" hangingPunct="1"/>
            <a:endParaRPr lang="en-US" altLang="zh-TW">
              <a:ea typeface="新細明體" charset="-12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投影片圖像版面配置區 1"/>
          <p:cNvSpPr>
            <a:spLocks noGrp="1" noRot="1" noChangeAspect="1" noTextEdit="1"/>
          </p:cNvSpPr>
          <p:nvPr>
            <p:ph type="sldImg"/>
          </p:nvPr>
        </p:nvSpPr>
        <p:spPr>
          <a:ln/>
        </p:spPr>
      </p:sp>
      <p:sp>
        <p:nvSpPr>
          <p:cNvPr id="131074"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a:ea typeface="新細明體" charset="-120"/>
              </a:rPr>
              <a:t>http://pansci.tw/archives/76012</a:t>
            </a:r>
          </a:p>
          <a:p>
            <a:endParaRPr lang="en-US" altLang="zh-TW">
              <a:ea typeface="新細明體" charset="-120"/>
            </a:endParaRPr>
          </a:p>
          <a:p>
            <a:r>
              <a:rPr lang="zh-TW" altLang="en-US">
                <a:ea typeface="新細明體" charset="-120"/>
              </a:rPr>
              <a:t>從演化上來看，這是因為自然世界中的物品大多數不會變色，會改變的通常是光源，因此大腦才演化出根據光源和周遭各種物體資訊來調整物體最後顏色的「色彩恆常性」。</a:t>
            </a:r>
          </a:p>
        </p:txBody>
      </p:sp>
      <p:sp>
        <p:nvSpPr>
          <p:cNvPr id="131075"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fld id="{81E3EF2D-6845-DC44-8B25-7EFA198D3EA3}" type="slidenum">
              <a:rPr lang="en-US" altLang="zh-TW"/>
              <a:pPr/>
              <a:t>81</a:t>
            </a:fld>
            <a:endParaRPr lang="en-US" altLang="zh-TW"/>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974921FF-4D37-EB46-9A6F-A26C8C48C56D}" type="slidenum">
              <a:rPr lang="en-US" altLang="zh-TW"/>
              <a:pPr>
                <a:spcBef>
                  <a:spcPct val="0"/>
                </a:spcBef>
              </a:pPr>
              <a:t>87</a:t>
            </a:fld>
            <a:endParaRPr lang="en-US" altLang="zh-TW"/>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B5E185B2-7E41-0D4C-8294-CEB882F47571}" type="slidenum">
              <a:rPr lang="en-US" altLang="zh-TW"/>
              <a:pPr>
                <a:spcBef>
                  <a:spcPct val="0"/>
                </a:spcBef>
              </a:pPr>
              <a:t>88</a:t>
            </a:fld>
            <a:endParaRPr lang="en-US" altLang="zh-TW"/>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F923F318-EDAC-2A41-81FE-E3AA5272392C}" type="slidenum">
              <a:rPr lang="en-US" altLang="zh-TW"/>
              <a:pPr>
                <a:spcBef>
                  <a:spcPct val="0"/>
                </a:spcBef>
              </a:pPr>
              <a:t>89</a:t>
            </a:fld>
            <a:endParaRPr lang="en-US" altLang="zh-TW"/>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zh-TW" sz="800">
                <a:ea typeface="新細明體" charset="-120"/>
              </a:rPr>
              <a:t>A typical analog camcorder contains two basic parts: </a:t>
            </a:r>
          </a:p>
          <a:p>
            <a:pPr eaLnBrk="1" hangingPunct="1">
              <a:lnSpc>
                <a:spcPct val="80000"/>
              </a:lnSpc>
            </a:pPr>
            <a:r>
              <a:rPr lang="en-US" altLang="zh-TW" sz="800">
                <a:ea typeface="新細明體" charset="-120"/>
              </a:rPr>
              <a:t>A camera section, consisting of a CCD, lens and motors to handle the zoom, focus and apeture </a:t>
            </a:r>
          </a:p>
          <a:p>
            <a:pPr eaLnBrk="1" hangingPunct="1">
              <a:lnSpc>
                <a:spcPct val="80000"/>
              </a:lnSpc>
            </a:pPr>
            <a:r>
              <a:rPr lang="en-US" altLang="zh-TW" sz="800">
                <a:ea typeface="新細明體" charset="-120"/>
              </a:rPr>
              <a:t>A VCR section, in which a typical TV VCR is shrunk down to fit in a much smaller space. </a:t>
            </a:r>
          </a:p>
          <a:p>
            <a:pPr eaLnBrk="1" hangingPunct="1">
              <a:lnSpc>
                <a:spcPct val="80000"/>
              </a:lnSpc>
            </a:pPr>
            <a:r>
              <a:rPr lang="en-US" altLang="zh-TW" sz="800">
                <a:ea typeface="新細明體" charset="-120"/>
              </a:rPr>
              <a:t>A third component, the </a:t>
            </a:r>
            <a:r>
              <a:rPr lang="en-US" altLang="zh-TW" sz="800" b="1">
                <a:ea typeface="新細明體" charset="-120"/>
              </a:rPr>
              <a:t>viewfinder</a:t>
            </a:r>
            <a:r>
              <a:rPr lang="en-US" altLang="zh-TW" sz="800">
                <a:ea typeface="新細明體" charset="-120"/>
              </a:rPr>
              <a:t>, </a:t>
            </a:r>
          </a:p>
          <a:p>
            <a:pPr eaLnBrk="1" hangingPunct="1">
              <a:lnSpc>
                <a:spcPct val="80000"/>
              </a:lnSpc>
            </a:pPr>
            <a:endParaRPr lang="en-US" altLang="zh-TW" sz="800">
              <a:ea typeface="新細明體" charset="-120"/>
            </a:endParaRPr>
          </a:p>
          <a:p>
            <a:pPr eaLnBrk="1" hangingPunct="1">
              <a:lnSpc>
                <a:spcPct val="80000"/>
              </a:lnSpc>
            </a:pPr>
            <a:r>
              <a:rPr lang="en-US" altLang="zh-TW" sz="800">
                <a:ea typeface="新細明體" charset="-120"/>
              </a:rPr>
              <a:t>To create a video signal, a camcorder CCD must take many pictures every second, which the camera then combines to give the impression of movement. </a:t>
            </a:r>
          </a:p>
          <a:p>
            <a:pPr eaLnBrk="1" hangingPunct="1">
              <a:lnSpc>
                <a:spcPct val="80000"/>
              </a:lnSpc>
            </a:pPr>
            <a:endParaRPr lang="en-US" altLang="zh-TW" sz="800">
              <a:ea typeface="新細明體" charset="-120"/>
            </a:endParaRPr>
          </a:p>
          <a:p>
            <a:pPr eaLnBrk="1" hangingPunct="1">
              <a:lnSpc>
                <a:spcPct val="80000"/>
              </a:lnSpc>
            </a:pPr>
            <a:r>
              <a:rPr lang="en-US" altLang="zh-TW" sz="800">
                <a:ea typeface="新細明體" charset="-120"/>
              </a:rPr>
              <a:t>If you've read </a:t>
            </a:r>
            <a:r>
              <a:rPr lang="en-US" altLang="zh-TW" sz="800">
                <a:ea typeface="新細明體" charset="-120"/>
                <a:hlinkClick r:id="rId3"/>
              </a:rPr>
              <a:t>How Television Works</a:t>
            </a:r>
            <a:r>
              <a:rPr lang="en-US" altLang="zh-TW" sz="800">
                <a:ea typeface="新細明體" charset="-120"/>
              </a:rPr>
              <a:t>, you know that a television "paints" images in horizontal lines across a screen, starting at the top and working downward. TVs actually paint every other line in one pass (this is called a "field") and then paint the alternate lines in the next pass. To create a video signal, a camcorder captures a frame of video from the CCD and records it as the two fields. The CCD actually has another sensor layer behind the image sensor. For every field of video, the CCD transfers all the photosite charges to this second layer, which then transmits the electric charges at each photosite, one by one. In an analog camcorder, this signal goes to the VCR, which records the electric charges (along with color information) as a magnetic pattern on videotape. While the second layer is transmitting the video signal, the first layer has refreshed itself and is capturing another image. </a:t>
            </a:r>
          </a:p>
          <a:p>
            <a:pPr eaLnBrk="1" hangingPunct="1">
              <a:lnSpc>
                <a:spcPct val="80000"/>
              </a:lnSpc>
            </a:pPr>
            <a:endParaRPr lang="en-US" altLang="zh-TW" sz="800">
              <a:ea typeface="新細明體" charset="-120"/>
            </a:endParaRPr>
          </a:p>
          <a:p>
            <a:pPr eaLnBrk="1" hangingPunct="1">
              <a:lnSpc>
                <a:spcPct val="80000"/>
              </a:lnSpc>
            </a:pPr>
            <a:r>
              <a:rPr lang="en-US" altLang="zh-TW" sz="800" b="1">
                <a:ea typeface="新細明體" charset="-120"/>
              </a:rPr>
              <a:t>Interlaced</a:t>
            </a:r>
            <a:r>
              <a:rPr lang="en-US" altLang="zh-TW" sz="800">
                <a:ea typeface="新細明體" charset="-120"/>
              </a:rPr>
              <a:t> digital camcorders record each frame as two fields, just as analog camcorders do. </a:t>
            </a:r>
            <a:r>
              <a:rPr lang="en-US" altLang="zh-TW" sz="800" b="1">
                <a:ea typeface="新細明體" charset="-120"/>
              </a:rPr>
              <a:t>Progressive</a:t>
            </a:r>
            <a:r>
              <a:rPr lang="en-US" altLang="zh-TW" sz="800">
                <a:ea typeface="新細明體" charset="-120"/>
              </a:rPr>
              <a:t> digital camcorders record video as an entire still frame, which they then break up into two fields when you output the video as an analog signal </a:t>
            </a:r>
          </a:p>
          <a:p>
            <a:pPr eaLnBrk="1" hangingPunct="1">
              <a:lnSpc>
                <a:spcPct val="80000"/>
              </a:lnSpc>
            </a:pPr>
            <a:endParaRPr lang="en-US" altLang="zh-TW" sz="800">
              <a:ea typeface="新細明體" charset="-120"/>
            </a:endParaRPr>
          </a:p>
          <a:p>
            <a:pPr eaLnBrk="1" hangingPunct="1">
              <a:lnSpc>
                <a:spcPct val="80000"/>
              </a:lnSpc>
            </a:pPr>
            <a:r>
              <a:rPr lang="en-US" altLang="zh-TW" sz="800">
                <a:ea typeface="新細明體" charset="-120"/>
              </a:rPr>
              <a:t>This is why all camcorders come with an </a:t>
            </a:r>
            <a:r>
              <a:rPr lang="en-US" altLang="zh-TW" sz="800" b="1">
                <a:ea typeface="新細明體" charset="-120"/>
              </a:rPr>
              <a:t>autofocus</a:t>
            </a:r>
            <a:r>
              <a:rPr lang="en-US" altLang="zh-TW" sz="800">
                <a:ea typeface="新細明體" charset="-120"/>
              </a:rPr>
              <a:t> device, usually an infrared beam that bounces off objects in the center of the frame and comes back to a sensor on the camcorder. </a:t>
            </a:r>
          </a:p>
          <a:p>
            <a:pPr eaLnBrk="1" hangingPunct="1">
              <a:lnSpc>
                <a:spcPct val="80000"/>
              </a:lnSpc>
            </a:pPr>
            <a:endParaRPr lang="en-US" altLang="zh-TW" sz="800">
              <a:ea typeface="新細明體" charset="-120"/>
            </a:endParaRPr>
          </a:p>
          <a:p>
            <a:pPr eaLnBrk="1" hangingPunct="1">
              <a:lnSpc>
                <a:spcPct val="80000"/>
              </a:lnSpc>
            </a:pPr>
            <a:r>
              <a:rPr lang="en-US" altLang="zh-TW" sz="800">
                <a:ea typeface="新細明體" charset="-120"/>
              </a:rPr>
              <a:t>To find the distance to the object, the processor calculates how long it takes the beam to bounce and return, multiplies this time by the </a:t>
            </a:r>
            <a:r>
              <a:rPr lang="en-US" altLang="zh-TW" sz="800">
                <a:ea typeface="新細明體" charset="-120"/>
                <a:hlinkClick r:id="rId4"/>
              </a:rPr>
              <a:t>speed of light</a:t>
            </a:r>
            <a:r>
              <a:rPr lang="en-US" altLang="zh-TW" sz="800">
                <a:ea typeface="新細明體" charset="-120"/>
              </a:rPr>
              <a:t>, and divides the product by two (because it traveled the distance twice -- to the object and back again). The camcorder has a small </a:t>
            </a:r>
            <a:r>
              <a:rPr lang="en-US" altLang="zh-TW" sz="800">
                <a:ea typeface="新細明體" charset="-120"/>
                <a:hlinkClick r:id="rId5"/>
              </a:rPr>
              <a:t>motor</a:t>
            </a:r>
            <a:r>
              <a:rPr lang="en-US" altLang="zh-TW" sz="800">
                <a:ea typeface="新細明體" charset="-120"/>
              </a:rPr>
              <a:t> that moves the lens, focusing it on objects at this distance. This works pretty well most of the time, but sometimes you have to override it -- you may want to focus on something in the side of the frame, for example, but the autofocus is picking up what's right in front of the camcorder. To learn more about autofocus mechanisms, check out </a:t>
            </a:r>
            <a:r>
              <a:rPr lang="en-US" altLang="zh-TW" sz="800">
                <a:ea typeface="新細明體" charset="-120"/>
                <a:hlinkClick r:id="rId6"/>
              </a:rPr>
              <a:t>How Autofocus Cameras Work</a:t>
            </a:r>
            <a:r>
              <a:rPr lang="en-US" altLang="zh-TW" sz="800">
                <a:ea typeface="新細明體" charset="-120"/>
              </a:rPr>
              <a:t>. </a:t>
            </a:r>
          </a:p>
          <a:p>
            <a:pPr eaLnBrk="1" hangingPunct="1">
              <a:lnSpc>
                <a:spcPct val="80000"/>
              </a:lnSpc>
            </a:pPr>
            <a:endParaRPr lang="en-US" altLang="zh-TW" sz="800">
              <a:ea typeface="新細明體" charset="-120"/>
            </a:endParaRPr>
          </a:p>
          <a:p>
            <a:pPr eaLnBrk="1" hangingPunct="1">
              <a:lnSpc>
                <a:spcPct val="80000"/>
              </a:lnSpc>
            </a:pPr>
            <a:r>
              <a:rPr lang="en-US" altLang="zh-TW" sz="800">
                <a:ea typeface="新細明體" charset="-120"/>
              </a:rPr>
              <a:t>The difference between regular interlaced video and progressive scan video is that instead of breaking up a video sequence into two fields sixty times per second, both fields are captured at the same time thirty frames per second. </a:t>
            </a:r>
          </a:p>
          <a:p>
            <a:pPr eaLnBrk="1" hangingPunct="1">
              <a:lnSpc>
                <a:spcPct val="80000"/>
              </a:lnSpc>
            </a:pPr>
            <a:endParaRPr lang="en-US" altLang="zh-TW" sz="800">
              <a:ea typeface="新細明體" charset="-120"/>
            </a:endParaRPr>
          </a:p>
          <a:p>
            <a:pPr eaLnBrk="1" hangingPunct="1">
              <a:lnSpc>
                <a:spcPct val="80000"/>
              </a:lnSpc>
            </a:pPr>
            <a:r>
              <a:rPr lang="en-US" altLang="zh-TW" sz="800">
                <a:ea typeface="新細明體" charset="-120"/>
              </a:rPr>
              <a:t>I used the deinterlace filter in virtualdub selecting "duplicate field 1" (or 2) in combination with the "3x3 average" filter. This filter significantly improved the video quality </a:t>
            </a:r>
          </a:p>
          <a:p>
            <a:pPr eaLnBrk="1" hangingPunct="1">
              <a:lnSpc>
                <a:spcPct val="80000"/>
              </a:lnSpc>
            </a:pPr>
            <a:endParaRPr lang="en-US" altLang="zh-TW" sz="800">
              <a:ea typeface="新細明體" charset="-120"/>
            </a:endParaRPr>
          </a:p>
          <a:p>
            <a:pPr eaLnBrk="1" hangingPunct="1">
              <a:lnSpc>
                <a:spcPct val="80000"/>
              </a:lnSpc>
            </a:pPr>
            <a:r>
              <a:rPr lang="en-US" altLang="zh-TW" sz="800">
                <a:ea typeface="新細明體" charset="-120"/>
              </a:rPr>
              <a:t>Do you think you record 25 frames per second when you make a movie with your digital camcorder </a:t>
            </a:r>
          </a:p>
          <a:p>
            <a:pPr eaLnBrk="1" hangingPunct="1">
              <a:lnSpc>
                <a:spcPct val="80000"/>
              </a:lnSpc>
            </a:pPr>
            <a:r>
              <a:rPr lang="en-US" altLang="zh-TW" sz="800">
                <a:ea typeface="新細明體" charset="-120"/>
              </a:rPr>
              <a:t>Your digital camcorder does the following:</a:t>
            </a:r>
            <a:br>
              <a:rPr lang="en-US" altLang="zh-TW" sz="800">
                <a:ea typeface="新細明體" charset="-120"/>
              </a:rPr>
            </a:br>
            <a:r>
              <a:rPr lang="en-US" altLang="zh-TW" sz="800">
                <a:ea typeface="新細明體" charset="-120"/>
              </a:rPr>
              <a:t>Records 50 pictures per second, intermixing every 2 consecutive pictures (with half the height) into 1 frame.</a:t>
            </a:r>
          </a:p>
          <a:p>
            <a:pPr eaLnBrk="1" hangingPunct="1">
              <a:lnSpc>
                <a:spcPct val="80000"/>
              </a:lnSpc>
            </a:pPr>
            <a:r>
              <a:rPr lang="en-US" altLang="zh-TW" sz="800">
                <a:ea typeface="新細明體" charset="-120"/>
              </a:rPr>
              <a:t>In fact, you don't call them pictures, but </a:t>
            </a:r>
            <a:r>
              <a:rPr lang="en-US" altLang="zh-TW" sz="800" b="1">
                <a:ea typeface="新細明體" charset="-120"/>
              </a:rPr>
              <a:t>fields</a:t>
            </a:r>
            <a:r>
              <a:rPr lang="en-US" altLang="zh-TW" sz="800">
                <a:ea typeface="新細明體" charset="-120"/>
              </a:rPr>
              <a:t>. So </a:t>
            </a:r>
            <a:r>
              <a:rPr lang="en-US" altLang="zh-TW" sz="800" b="1">
                <a:ea typeface="新細明體" charset="-120"/>
              </a:rPr>
              <a:t>2 fields</a:t>
            </a:r>
            <a:r>
              <a:rPr lang="en-US" altLang="zh-TW" sz="800">
                <a:ea typeface="新細明體" charset="-120"/>
              </a:rPr>
              <a:t> are mixed into </a:t>
            </a:r>
            <a:r>
              <a:rPr lang="en-US" altLang="zh-TW" sz="800" b="1">
                <a:ea typeface="新細明體" charset="-120"/>
              </a:rPr>
              <a:t>1 frame</a:t>
            </a:r>
            <a:r>
              <a:rPr lang="en-US" altLang="zh-TW" sz="800">
                <a:ea typeface="新細明體" charset="-120"/>
              </a:rPr>
              <a:t>. This mixing is called </a:t>
            </a:r>
            <a:r>
              <a:rPr lang="en-US" altLang="zh-TW" sz="800" b="1">
                <a:ea typeface="新細明體" charset="-120"/>
              </a:rPr>
              <a:t>interlacing</a:t>
            </a:r>
            <a:r>
              <a:rPr lang="en-US" altLang="zh-TW" sz="800">
                <a:ea typeface="新細明體" charset="-120"/>
              </a:rPr>
              <a:t>.</a:t>
            </a:r>
          </a:p>
          <a:p>
            <a:pPr eaLnBrk="1" hangingPunct="1">
              <a:lnSpc>
                <a:spcPct val="80000"/>
              </a:lnSpc>
            </a:pPr>
            <a:endParaRPr lang="en-US" altLang="zh-TW" sz="800">
              <a:ea typeface="新細明體" charset="-120"/>
            </a:endParaRPr>
          </a:p>
          <a:p>
            <a:pPr eaLnBrk="1" hangingPunct="1">
              <a:lnSpc>
                <a:spcPct val="80000"/>
              </a:lnSpc>
            </a:pPr>
            <a:r>
              <a:rPr lang="en-US" altLang="zh-TW" sz="800">
                <a:ea typeface="新細明體" charset="-120"/>
              </a:rPr>
              <a:t>1)Record field 12)Record field 23)Mix (=interlace) field 1 and field 2 into one frame and save the frame as frame 1.4)Record field 35)Record field 46)Mix (=interlace) field 3 and field 4 into one frame and save the frame as frame 2.Note: The timeline of your </a:t>
            </a:r>
            <a:r>
              <a:rPr lang="en-US" altLang="zh-TW" sz="800" b="1">
                <a:ea typeface="新細明體" charset="-120"/>
              </a:rPr>
              <a:t>analog</a:t>
            </a:r>
            <a:r>
              <a:rPr lang="en-US" altLang="zh-TW" sz="800">
                <a:ea typeface="新細明體" charset="-120"/>
              </a:rPr>
              <a:t> camcorder is usually different. Analog camcorders, VCRs etc do not </a:t>
            </a:r>
            <a:r>
              <a:rPr lang="en-US" altLang="zh-TW" sz="800" b="1">
                <a:ea typeface="新細明體" charset="-120"/>
              </a:rPr>
              <a:t>mix</a:t>
            </a:r>
            <a:r>
              <a:rPr lang="en-US" altLang="zh-TW" sz="800">
                <a:ea typeface="新細明體" charset="-120"/>
              </a:rPr>
              <a:t> the recorded pictures. They record picture after picture after picture. Analog camcorders use "odd" and "even" sets of scan lines, too, but they don't intermix them into 1 frame. </a:t>
            </a:r>
          </a:p>
          <a:p>
            <a:pPr eaLnBrk="1" hangingPunct="1">
              <a:lnSpc>
                <a:spcPct val="80000"/>
              </a:lnSpc>
            </a:pPr>
            <a:r>
              <a:rPr lang="en-US" altLang="zh-TW" sz="800">
                <a:ea typeface="新細明體" charset="-120"/>
              </a:rPr>
              <a:t>So the timeline of the </a:t>
            </a:r>
            <a:r>
              <a:rPr lang="en-US" altLang="zh-TW" sz="800" b="1">
                <a:ea typeface="新細明體" charset="-120"/>
              </a:rPr>
              <a:t>analog</a:t>
            </a:r>
            <a:r>
              <a:rPr lang="en-US" altLang="zh-TW" sz="800">
                <a:ea typeface="新細明體" charset="-120"/>
              </a:rPr>
              <a:t> camcorder is/was:</a:t>
            </a:r>
          </a:p>
          <a:p>
            <a:pPr eaLnBrk="1" hangingPunct="1">
              <a:lnSpc>
                <a:spcPct val="80000"/>
              </a:lnSpc>
            </a:pPr>
            <a:r>
              <a:rPr lang="en-US" altLang="zh-TW" sz="800">
                <a:ea typeface="新細明體" charset="-120"/>
              </a:rPr>
              <a:t>1)Record field 1 (=frame 1) (odd scan lines)2)Record field 2 (=frame 2) (even scan lines)4)Record field 3 (=frame 3) (odd scan lines)5)Record field 4 (=frame 4) (even scan lines)</a:t>
            </a:r>
          </a:p>
          <a:p>
            <a:pPr eaLnBrk="1" hangingPunct="1">
              <a:lnSpc>
                <a:spcPct val="80000"/>
              </a:lnSpc>
            </a:pPr>
            <a:endParaRPr lang="en-US" altLang="zh-TW" sz="800">
              <a:ea typeface="新細明體" charset="-120"/>
            </a:endParaRPr>
          </a:p>
          <a:p>
            <a:pPr eaLnBrk="1" hangingPunct="1">
              <a:lnSpc>
                <a:spcPct val="80000"/>
              </a:lnSpc>
            </a:pPr>
            <a:r>
              <a:rPr lang="en-US" altLang="zh-TW" sz="800">
                <a:ea typeface="新細明體" charset="-120"/>
              </a:rPr>
              <a:t>The main reason for this: Movies with 25 non-interlaced (=</a:t>
            </a:r>
            <a:r>
              <a:rPr lang="en-US" altLang="zh-TW" sz="800" b="1">
                <a:ea typeface="新細明體" charset="-120"/>
              </a:rPr>
              <a:t>progressive</a:t>
            </a:r>
            <a:r>
              <a:rPr lang="en-US" altLang="zh-TW" sz="800">
                <a:ea typeface="新細明體" charset="-120"/>
              </a:rPr>
              <a:t>) frames per second don't look very fluid. If you watched a football game with 25 progressive fps it would look as if the ball isn't flying fluidly thru the air. With 50 fields per second which are then combined to 25 frames per second this looks much better. So why not record 50 images per second? Because so far there wasn't a technology available that could record so fast or display so fast (slow LCD in camcorders and slow TV sets). </a:t>
            </a:r>
          </a:p>
          <a:p>
            <a:pPr eaLnBrk="1" hangingPunct="1">
              <a:lnSpc>
                <a:spcPct val="80000"/>
              </a:lnSpc>
            </a:pPr>
            <a:endParaRPr lang="en-US" altLang="zh-TW" sz="800">
              <a:ea typeface="新細明體" charset="-120"/>
            </a:endParaRPr>
          </a:p>
          <a:p>
            <a:pPr eaLnBrk="1" hangingPunct="1">
              <a:lnSpc>
                <a:spcPct val="80000"/>
              </a:lnSpc>
            </a:pPr>
            <a:r>
              <a:rPr lang="en-US" altLang="zh-TW" sz="800">
                <a:ea typeface="新細明體" charset="-120"/>
              </a:rPr>
              <a:t>It is true that cinema movies are filmed with 24 noninterlaced (=progressive) frames per second (thus about 2/2.5 times less than PAL/NTSC) and look fluid, but this has a special reason: </a:t>
            </a:r>
          </a:p>
          <a:p>
            <a:pPr eaLnBrk="1" hangingPunct="1">
              <a:lnSpc>
                <a:spcPct val="80000"/>
              </a:lnSpc>
            </a:pPr>
            <a:r>
              <a:rPr lang="en-US" altLang="zh-TW" sz="800">
                <a:ea typeface="新細明體" charset="-120"/>
              </a:rPr>
              <a:t>The fact is that the human eye perceives the typical cinema film motion as being fluid at about 18fps, because of its blurring. </a:t>
            </a:r>
          </a:p>
          <a:p>
            <a:pPr eaLnBrk="1" hangingPunct="1">
              <a:lnSpc>
                <a:spcPct val="80000"/>
              </a:lnSpc>
            </a:pPr>
            <a:endParaRPr lang="en-US" altLang="zh-TW" sz="800">
              <a:ea typeface="新細明體" charset="-120"/>
            </a:endParaRPr>
          </a:p>
          <a:p>
            <a:pPr eaLnBrk="1" hangingPunct="1">
              <a:lnSpc>
                <a:spcPct val="80000"/>
              </a:lnSpc>
            </a:pPr>
            <a:r>
              <a:rPr lang="en-US" altLang="zh-TW" sz="800">
                <a:ea typeface="新細明體" charset="-120"/>
              </a:rPr>
              <a:t>If you could see your moving hand very clear and crisp, then your eye needed to make more snapshots of it to make it look fluid. If you had a movie with 50 very sharp and crisp images per second, your eye would make out lots of details from time to time and you had the feeling, that the movie is stuttering. </a:t>
            </a:r>
          </a:p>
          <a:p>
            <a:pPr eaLnBrk="1" hangingPunct="1">
              <a:lnSpc>
                <a:spcPct val="80000"/>
              </a:lnSpc>
            </a:pPr>
            <a:endParaRPr lang="en-US" altLang="zh-TW" sz="800">
              <a:ea typeface="新細明體" charset="-120"/>
            </a:endParaRPr>
          </a:p>
          <a:p>
            <a:pPr eaLnBrk="1" hangingPunct="1">
              <a:lnSpc>
                <a:spcPct val="80000"/>
              </a:lnSpc>
            </a:pPr>
            <a:r>
              <a:rPr lang="en-US" altLang="zh-TW" sz="800">
                <a:ea typeface="新細明體" charset="-120"/>
              </a:rPr>
              <a:t>Just think of modern games: Have you ever played Quake with 18fps? There is no motion blur in those games, thus you need a lot of frames per second more. </a:t>
            </a:r>
          </a:p>
          <a:p>
            <a:pPr eaLnBrk="1" hangingPunct="1">
              <a:lnSpc>
                <a:spcPct val="80000"/>
              </a:lnSpc>
            </a:pPr>
            <a:endParaRPr lang="en-US" altLang="zh-TW" sz="800">
              <a:ea typeface="新細明體" charset="-120"/>
            </a:endParaRPr>
          </a:p>
          <a:p>
            <a:pPr eaLnBrk="1" hangingPunct="1">
              <a:lnSpc>
                <a:spcPct val="80000"/>
              </a:lnSpc>
            </a:pPr>
            <a:r>
              <a:rPr lang="en-US" altLang="zh-TW" sz="800">
                <a:ea typeface="新細明體" charset="-120"/>
              </a:rPr>
              <a:t>several methods of de-interlacing </a:t>
            </a:r>
          </a:p>
          <a:p>
            <a:pPr eaLnBrk="1" hangingPunct="1">
              <a:lnSpc>
                <a:spcPct val="80000"/>
              </a:lnSpc>
            </a:pPr>
            <a:endParaRPr lang="en-US" altLang="zh-TW" sz="800">
              <a:ea typeface="新細明體" charset="-120"/>
            </a:endParaRPr>
          </a:p>
          <a:p>
            <a:pPr eaLnBrk="1" hangingPunct="1">
              <a:lnSpc>
                <a:spcPct val="80000"/>
              </a:lnSpc>
            </a:pPr>
            <a:endParaRPr lang="en-US" altLang="zh-TW" sz="800">
              <a:ea typeface="新細明體" charset="-120"/>
            </a:endParaRPr>
          </a:p>
          <a:p>
            <a:pPr eaLnBrk="1" hangingPunct="1">
              <a:lnSpc>
                <a:spcPct val="80000"/>
              </a:lnSpc>
            </a:pPr>
            <a:endParaRPr lang="en-US" altLang="zh-TW" sz="800">
              <a:ea typeface="新細明體" charset="-120"/>
            </a:endParaRPr>
          </a:p>
          <a:p>
            <a:pPr eaLnBrk="1" hangingPunct="1">
              <a:lnSpc>
                <a:spcPct val="80000"/>
              </a:lnSpc>
            </a:pPr>
            <a:endParaRPr lang="en-US" altLang="zh-TW" sz="800">
              <a:ea typeface="新細明體" charset="-12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27D8C62D-D9D7-0F4A-AEAE-7DE1B2E0A28E}" type="slidenum">
              <a:rPr lang="en-US" altLang="zh-TW"/>
              <a:pPr>
                <a:spcBef>
                  <a:spcPct val="0"/>
                </a:spcBef>
              </a:pPr>
              <a:t>90</a:t>
            </a:fld>
            <a:endParaRPr lang="en-US" altLang="zh-TW"/>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120"/>
              </a:rPr>
              <a:t>60 fps</a:t>
            </a:r>
          </a:p>
          <a:p>
            <a:pPr eaLnBrk="1" hangingPunct="1"/>
            <a:r>
              <a:rPr lang="en-US" altLang="zh-TW">
                <a:ea typeface="新細明體" charset="-120"/>
              </a:rPr>
              <a:t>Old TV design</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DB6978ED-4828-B24C-BAEA-2A9900DCFC29}" type="slidenum">
              <a:rPr lang="en-US" altLang="zh-TW"/>
              <a:pPr>
                <a:spcBef>
                  <a:spcPct val="0"/>
                </a:spcBef>
              </a:pPr>
              <a:t>91</a:t>
            </a:fld>
            <a:endParaRPr lang="en-US" altLang="zh-TW"/>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FD6CDF3A-8B07-944D-887C-BD066A6A22AB}" type="slidenum">
              <a:rPr lang="en-US" altLang="zh-TW"/>
              <a:pPr>
                <a:spcBef>
                  <a:spcPct val="0"/>
                </a:spcBef>
              </a:pPr>
              <a:t>6</a:t>
            </a:fld>
            <a:endParaRPr lang="en-US" altLang="zh-TW"/>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a:ea typeface="新細明體" charset="-120"/>
              </a:rPr>
              <a:t>~$300</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B48DD07B-118A-AA4B-804B-D5A77A97B8E5}" type="slidenum">
              <a:rPr lang="en-US" altLang="zh-TW"/>
              <a:pPr>
                <a:spcBef>
                  <a:spcPct val="0"/>
                </a:spcBef>
              </a:pPr>
              <a:t>92</a:t>
            </a:fld>
            <a:endParaRPr lang="en-US" altLang="zh-TW"/>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B5F03882-7C3A-194B-9FB5-83CDBCF41BFD}" type="slidenum">
              <a:rPr lang="en-US" altLang="zh-TW"/>
              <a:pPr>
                <a:spcBef>
                  <a:spcPct val="0"/>
                </a:spcBef>
              </a:pPr>
              <a:t>93</a:t>
            </a:fld>
            <a:endParaRPr lang="en-US" altLang="zh-TW"/>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77483219-00B0-0B4F-A65E-146346BF8DF9}" type="slidenum">
              <a:rPr lang="en-US" altLang="zh-TW"/>
              <a:pPr>
                <a:spcBef>
                  <a:spcPct val="0"/>
                </a:spcBef>
              </a:pPr>
              <a:t>96</a:t>
            </a:fld>
            <a:endParaRPr lang="en-US" altLang="zh-TW"/>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C10F89A1-016B-2041-A4F8-A7D34BF3F679}" type="slidenum">
              <a:rPr lang="en-US" altLang="zh-TW"/>
              <a:pPr>
                <a:spcBef>
                  <a:spcPct val="0"/>
                </a:spcBef>
              </a:pPr>
              <a:t>7</a:t>
            </a:fld>
            <a:endParaRPr lang="en-US" altLang="zh-TW"/>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9FA7B508-18E1-D24F-8DED-33A4BFC271D2}" type="slidenum">
              <a:rPr lang="en-US" altLang="zh-TW"/>
              <a:pPr>
                <a:spcBef>
                  <a:spcPct val="0"/>
                </a:spcBef>
              </a:pPr>
              <a:t>8</a:t>
            </a:fld>
            <a:endParaRPr lang="en-US" altLang="zh-TW"/>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新細明體" charset="-120"/>
              </a:defRPr>
            </a:lvl1pPr>
            <a:lvl2pPr marL="742950" indent="-285750">
              <a:spcBef>
                <a:spcPct val="30000"/>
              </a:spcBef>
              <a:defRPr kumimoji="1" sz="1200">
                <a:solidFill>
                  <a:schemeClr val="tx1"/>
                </a:solidFill>
                <a:latin typeface="Arial" charset="0"/>
                <a:ea typeface="新細明體" charset="-120"/>
              </a:defRPr>
            </a:lvl2pPr>
            <a:lvl3pPr marL="1143000" indent="-228600">
              <a:spcBef>
                <a:spcPct val="30000"/>
              </a:spcBef>
              <a:defRPr kumimoji="1" sz="1200">
                <a:solidFill>
                  <a:schemeClr val="tx1"/>
                </a:solidFill>
                <a:latin typeface="Arial" charset="0"/>
                <a:ea typeface="新細明體" charset="-120"/>
              </a:defRPr>
            </a:lvl3pPr>
            <a:lvl4pPr marL="1600200" indent="-228600">
              <a:spcBef>
                <a:spcPct val="30000"/>
              </a:spcBef>
              <a:defRPr kumimoji="1" sz="1200">
                <a:solidFill>
                  <a:schemeClr val="tx1"/>
                </a:solidFill>
                <a:latin typeface="Arial" charset="0"/>
                <a:ea typeface="新細明體" charset="-120"/>
              </a:defRPr>
            </a:lvl4pPr>
            <a:lvl5pPr marL="2057400" indent="-228600">
              <a:spcBef>
                <a:spcPct val="30000"/>
              </a:spcBef>
              <a:defRPr kumimoji="1" sz="1200">
                <a:solidFill>
                  <a:schemeClr val="tx1"/>
                </a:solidFill>
                <a:latin typeface="Arial" charset="0"/>
                <a:ea typeface="新細明體" charset="-120"/>
              </a:defRPr>
            </a:lvl5pPr>
            <a:lvl6pPr marL="2514600" indent="-228600" eaLnBrk="0" fontAlgn="base" hangingPunct="0">
              <a:spcBef>
                <a:spcPct val="30000"/>
              </a:spcBef>
              <a:spcAft>
                <a:spcPct val="0"/>
              </a:spcAft>
              <a:defRPr kumimoji="1" sz="1200">
                <a:solidFill>
                  <a:schemeClr val="tx1"/>
                </a:solidFill>
                <a:latin typeface="Arial" charset="0"/>
                <a:ea typeface="新細明體" charset="-120"/>
              </a:defRPr>
            </a:lvl6pPr>
            <a:lvl7pPr marL="2971800" indent="-228600" eaLnBrk="0" fontAlgn="base" hangingPunct="0">
              <a:spcBef>
                <a:spcPct val="30000"/>
              </a:spcBef>
              <a:spcAft>
                <a:spcPct val="0"/>
              </a:spcAft>
              <a:defRPr kumimoji="1" sz="1200">
                <a:solidFill>
                  <a:schemeClr val="tx1"/>
                </a:solidFill>
                <a:latin typeface="Arial" charset="0"/>
                <a:ea typeface="新細明體" charset="-120"/>
              </a:defRPr>
            </a:lvl7pPr>
            <a:lvl8pPr marL="3429000" indent="-228600" eaLnBrk="0" fontAlgn="base" hangingPunct="0">
              <a:spcBef>
                <a:spcPct val="30000"/>
              </a:spcBef>
              <a:spcAft>
                <a:spcPct val="0"/>
              </a:spcAft>
              <a:defRPr kumimoji="1" sz="1200">
                <a:solidFill>
                  <a:schemeClr val="tx1"/>
                </a:solidFill>
                <a:latin typeface="Arial" charset="0"/>
                <a:ea typeface="新細明體" charset="-120"/>
              </a:defRPr>
            </a:lvl8pPr>
            <a:lvl9pPr marL="3886200" indent="-228600" eaLnBrk="0" fontAlgn="base" hangingPunct="0">
              <a:spcBef>
                <a:spcPct val="30000"/>
              </a:spcBef>
              <a:spcAft>
                <a:spcPct val="0"/>
              </a:spcAft>
              <a:defRPr kumimoji="1" sz="1200">
                <a:solidFill>
                  <a:schemeClr val="tx1"/>
                </a:solidFill>
                <a:latin typeface="Arial" charset="0"/>
                <a:ea typeface="新細明體" charset="-120"/>
              </a:defRPr>
            </a:lvl9pPr>
          </a:lstStyle>
          <a:p>
            <a:pPr>
              <a:spcBef>
                <a:spcPct val="0"/>
              </a:spcBef>
            </a:pPr>
            <a:fld id="{90976CB8-2B85-2D46-8C61-1CD2204F0387}" type="slidenum">
              <a:rPr lang="en-US" altLang="zh-TW"/>
              <a:pPr>
                <a:spcBef>
                  <a:spcPct val="0"/>
                </a:spcBef>
              </a:pPr>
              <a:t>12</a:t>
            </a:fld>
            <a:endParaRPr lang="en-US" altLang="zh-TW"/>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zh-TW">
              <a:ea typeface="新細明體" charset="-12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2130425"/>
            <a:ext cx="7772400" cy="1470025"/>
          </a:xfrm>
        </p:spPr>
        <p:txBody>
          <a:bodyPr/>
          <a:lstStyle>
            <a:lvl1pPr>
              <a:defRPr sz="4400">
                <a:latin typeface="Garamond" pitchFamily="18" charset="0"/>
              </a:defRPr>
            </a:lvl1pPr>
          </a:lstStyle>
          <a:p>
            <a:r>
              <a:rPr lang="en-US" altLang="zh-TW"/>
              <a:t>Course Title</a:t>
            </a:r>
          </a:p>
        </p:txBody>
      </p:sp>
      <p:sp>
        <p:nvSpPr>
          <p:cNvPr id="18435" name="Rectangle 3"/>
          <p:cNvSpPr>
            <a:spLocks noGrp="1" noChangeArrowheads="1"/>
          </p:cNvSpPr>
          <p:nvPr>
            <p:ph type="subTitle" idx="1"/>
          </p:nvPr>
        </p:nvSpPr>
        <p:spPr>
          <a:xfrm>
            <a:off x="684213" y="3886200"/>
            <a:ext cx="7775575" cy="1752600"/>
          </a:xfrm>
        </p:spPr>
        <p:txBody>
          <a:bodyPr/>
          <a:lstStyle>
            <a:lvl1pPr marL="0" indent="0">
              <a:buFontTx/>
              <a:buNone/>
              <a:defRPr>
                <a:latin typeface="Garamond" pitchFamily="18" charset="0"/>
              </a:defRPr>
            </a:lvl1pPr>
          </a:lstStyle>
          <a:p>
            <a:r>
              <a:rPr lang="en-US" altLang="zh-TW"/>
              <a:t>Who teach this course</a:t>
            </a:r>
          </a:p>
        </p:txBody>
      </p:sp>
    </p:spTree>
    <p:extLst>
      <p:ext uri="{BB962C8B-B14F-4D97-AF65-F5344CB8AC3E}">
        <p14:creationId xmlns:p14="http://schemas.microsoft.com/office/powerpoint/2010/main" val="115961990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7870158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6249987"/>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624998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06378062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25697970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val="126128320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052513"/>
            <a:ext cx="4038600" cy="54721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052513"/>
            <a:ext cx="4038600" cy="54721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57571328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59933445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210882571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74914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141021434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184290089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Title</a:t>
            </a:r>
          </a:p>
        </p:txBody>
      </p:sp>
      <p:sp>
        <p:nvSpPr>
          <p:cNvPr id="1027" name="Rectangle 3"/>
          <p:cNvSpPr>
            <a:spLocks noGrp="1" noChangeArrowheads="1"/>
          </p:cNvSpPr>
          <p:nvPr>
            <p:ph type="body" idx="1"/>
          </p:nvPr>
        </p:nvSpPr>
        <p:spPr bwMode="auto">
          <a:xfrm>
            <a:off x="457200" y="1052513"/>
            <a:ext cx="8229600"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Level 1</a:t>
            </a:r>
          </a:p>
          <a:p>
            <a:pPr lvl="1"/>
            <a:r>
              <a:rPr lang="en-US" altLang="zh-TW"/>
              <a:t>Level 2</a:t>
            </a:r>
          </a:p>
          <a:p>
            <a:pPr lvl="2"/>
            <a:r>
              <a:rPr lang="en-US" altLang="zh-TW"/>
              <a:t>Level 3</a:t>
            </a:r>
          </a:p>
          <a:p>
            <a:pPr lvl="3"/>
            <a:r>
              <a:rPr lang="en-US" altLang="zh-TW"/>
              <a:t>Level4 </a:t>
            </a:r>
          </a:p>
          <a:p>
            <a:pPr lvl="4"/>
            <a:r>
              <a:rPr lang="en-US" altLang="zh-TW"/>
              <a:t>level5</a:t>
            </a:r>
          </a:p>
        </p:txBody>
      </p:sp>
      <p:sp>
        <p:nvSpPr>
          <p:cNvPr id="1028" name="Line 7"/>
          <p:cNvSpPr>
            <a:spLocks noChangeShapeType="1"/>
          </p:cNvSpPr>
          <p:nvPr userDrawn="1"/>
        </p:nvSpPr>
        <p:spPr bwMode="auto">
          <a:xfrm>
            <a:off x="468313" y="981075"/>
            <a:ext cx="8207375" cy="0"/>
          </a:xfrm>
          <a:prstGeom prst="line">
            <a:avLst/>
          </a:prstGeom>
          <a:noFill/>
          <a:ln w="38100">
            <a:solidFill>
              <a:srgbClr val="4D4D4D"/>
            </a:solidFill>
            <a:round/>
            <a:headEnd/>
            <a:tailEnd/>
          </a:ln>
          <a:extLst>
            <a:ext uri="{909E8E84-426E-40DD-AFC4-6F175D3DCCD1}">
              <a14:hiddenFill xmlns:a14="http://schemas.microsoft.com/office/drawing/2010/main">
                <a:noFill/>
              </a14:hiddenFill>
            </a:ext>
          </a:extLst>
        </p:spPr>
        <p:txBody>
          <a:bodyPr/>
          <a:lstStyle/>
          <a:p>
            <a:endParaRPr lang="zh-TW" altLang="en-US"/>
          </a:p>
        </p:txBody>
      </p:sp>
      <p:pic>
        <p:nvPicPr>
          <p:cNvPr id="1029" name="Picture 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667625" y="260350"/>
            <a:ext cx="1000125"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15"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ransition/>
  <p:txStyles>
    <p:titleStyle>
      <a:lvl1pPr algn="l" rtl="0" eaLnBrk="0" fontAlgn="base" hangingPunct="0">
        <a:spcBef>
          <a:spcPct val="0"/>
        </a:spcBef>
        <a:spcAft>
          <a:spcPct val="0"/>
        </a:spcAft>
        <a:defRPr kumimoji="1" sz="3600" b="1">
          <a:solidFill>
            <a:schemeClr val="tx2"/>
          </a:solidFill>
          <a:latin typeface="+mj-lt"/>
          <a:ea typeface="+mj-ea"/>
          <a:cs typeface="+mj-cs"/>
        </a:defRPr>
      </a:lvl1pPr>
      <a:lvl2pPr algn="l" rtl="0" eaLnBrk="0" fontAlgn="base" hangingPunct="0">
        <a:spcBef>
          <a:spcPct val="0"/>
        </a:spcBef>
        <a:spcAft>
          <a:spcPct val="0"/>
        </a:spcAft>
        <a:defRPr kumimoji="1" sz="3600" b="1">
          <a:solidFill>
            <a:schemeClr val="tx2"/>
          </a:solidFill>
          <a:latin typeface="Trebuchet MS" pitchFamily="34" charset="0"/>
          <a:ea typeface="新細明體" pitchFamily="18" charset="-120"/>
        </a:defRPr>
      </a:lvl2pPr>
      <a:lvl3pPr algn="l" rtl="0" eaLnBrk="0" fontAlgn="base" hangingPunct="0">
        <a:spcBef>
          <a:spcPct val="0"/>
        </a:spcBef>
        <a:spcAft>
          <a:spcPct val="0"/>
        </a:spcAft>
        <a:defRPr kumimoji="1" sz="3600" b="1">
          <a:solidFill>
            <a:schemeClr val="tx2"/>
          </a:solidFill>
          <a:latin typeface="Trebuchet MS" pitchFamily="34" charset="0"/>
          <a:ea typeface="新細明體" pitchFamily="18" charset="-120"/>
        </a:defRPr>
      </a:lvl3pPr>
      <a:lvl4pPr algn="l" rtl="0" eaLnBrk="0" fontAlgn="base" hangingPunct="0">
        <a:spcBef>
          <a:spcPct val="0"/>
        </a:spcBef>
        <a:spcAft>
          <a:spcPct val="0"/>
        </a:spcAft>
        <a:defRPr kumimoji="1" sz="3600" b="1">
          <a:solidFill>
            <a:schemeClr val="tx2"/>
          </a:solidFill>
          <a:latin typeface="Trebuchet MS" pitchFamily="34" charset="0"/>
          <a:ea typeface="新細明體" pitchFamily="18" charset="-120"/>
        </a:defRPr>
      </a:lvl4pPr>
      <a:lvl5pPr algn="l" rtl="0" eaLnBrk="0" fontAlgn="base" hangingPunct="0">
        <a:spcBef>
          <a:spcPct val="0"/>
        </a:spcBef>
        <a:spcAft>
          <a:spcPct val="0"/>
        </a:spcAft>
        <a:defRPr kumimoji="1" sz="3600" b="1">
          <a:solidFill>
            <a:schemeClr val="tx2"/>
          </a:solidFill>
          <a:latin typeface="Trebuchet MS" pitchFamily="34" charset="0"/>
          <a:ea typeface="新細明體" pitchFamily="18" charset="-120"/>
        </a:defRPr>
      </a:lvl5pPr>
      <a:lvl6pPr marL="457200" algn="l" rtl="0" fontAlgn="base">
        <a:spcBef>
          <a:spcPct val="0"/>
        </a:spcBef>
        <a:spcAft>
          <a:spcPct val="0"/>
        </a:spcAft>
        <a:defRPr kumimoji="1" sz="3600" b="1">
          <a:solidFill>
            <a:schemeClr val="tx2"/>
          </a:solidFill>
          <a:latin typeface="Trebuchet MS" pitchFamily="34" charset="0"/>
          <a:ea typeface="新細明體" pitchFamily="18" charset="-120"/>
        </a:defRPr>
      </a:lvl6pPr>
      <a:lvl7pPr marL="914400" algn="l" rtl="0" fontAlgn="base">
        <a:spcBef>
          <a:spcPct val="0"/>
        </a:spcBef>
        <a:spcAft>
          <a:spcPct val="0"/>
        </a:spcAft>
        <a:defRPr kumimoji="1" sz="3600" b="1">
          <a:solidFill>
            <a:schemeClr val="tx2"/>
          </a:solidFill>
          <a:latin typeface="Trebuchet MS" pitchFamily="34" charset="0"/>
          <a:ea typeface="新細明體" pitchFamily="18" charset="-120"/>
        </a:defRPr>
      </a:lvl7pPr>
      <a:lvl8pPr marL="1371600" algn="l" rtl="0" fontAlgn="base">
        <a:spcBef>
          <a:spcPct val="0"/>
        </a:spcBef>
        <a:spcAft>
          <a:spcPct val="0"/>
        </a:spcAft>
        <a:defRPr kumimoji="1" sz="3600" b="1">
          <a:solidFill>
            <a:schemeClr val="tx2"/>
          </a:solidFill>
          <a:latin typeface="Trebuchet MS" pitchFamily="34" charset="0"/>
          <a:ea typeface="新細明體" pitchFamily="18" charset="-120"/>
        </a:defRPr>
      </a:lvl8pPr>
      <a:lvl9pPr marL="1828800" algn="l" rtl="0" fontAlgn="base">
        <a:spcBef>
          <a:spcPct val="0"/>
        </a:spcBef>
        <a:spcAft>
          <a:spcPct val="0"/>
        </a:spcAft>
        <a:defRPr kumimoji="1" sz="3600" b="1">
          <a:solidFill>
            <a:schemeClr val="tx2"/>
          </a:solidFill>
          <a:latin typeface="Trebuchet MS" pitchFamily="34" charset="0"/>
          <a:ea typeface="新細明體" pitchFamily="18" charset="-120"/>
        </a:defRPr>
      </a:lvl9pPr>
    </p:titleStyle>
    <p:bodyStyle>
      <a:lvl1pPr marL="342900" indent="-342900" algn="l" rtl="0" eaLnBrk="0" fontAlgn="base"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a:solidFill>
            <a:schemeClr val="tx1"/>
          </a:solidFill>
          <a:latin typeface="+mn-lt"/>
          <a:ea typeface="+mn-ea"/>
        </a:defRPr>
      </a:lvl4pPr>
      <a:lvl5pPr marL="2057400" indent="-228600" algn="l" rtl="0" eaLnBrk="0" fontAlgn="base" hangingPunct="0">
        <a:spcBef>
          <a:spcPct val="20000"/>
        </a:spcBef>
        <a:spcAft>
          <a:spcPct val="0"/>
        </a:spcAft>
        <a:buChar char="»"/>
        <a:defRPr kumimoji="1" sz="1600">
          <a:solidFill>
            <a:schemeClr val="tx1"/>
          </a:solidFill>
          <a:latin typeface="+mn-lt"/>
          <a:ea typeface="+mn-ea"/>
        </a:defRPr>
      </a:lvl5pPr>
      <a:lvl6pPr marL="2514600" indent="-228600" algn="l" rtl="0" fontAlgn="base">
        <a:spcBef>
          <a:spcPct val="20000"/>
        </a:spcBef>
        <a:spcAft>
          <a:spcPct val="0"/>
        </a:spcAft>
        <a:buChar char="»"/>
        <a:defRPr kumimoji="1" sz="1600">
          <a:solidFill>
            <a:schemeClr val="tx1"/>
          </a:solidFill>
          <a:latin typeface="+mn-lt"/>
          <a:ea typeface="+mn-ea"/>
        </a:defRPr>
      </a:lvl6pPr>
      <a:lvl7pPr marL="2971800" indent="-228600" algn="l" rtl="0" fontAlgn="base">
        <a:spcBef>
          <a:spcPct val="20000"/>
        </a:spcBef>
        <a:spcAft>
          <a:spcPct val="0"/>
        </a:spcAft>
        <a:buChar char="»"/>
        <a:defRPr kumimoji="1" sz="1600">
          <a:solidFill>
            <a:schemeClr val="tx1"/>
          </a:solidFill>
          <a:latin typeface="+mn-lt"/>
          <a:ea typeface="+mn-ea"/>
        </a:defRPr>
      </a:lvl7pPr>
      <a:lvl8pPr marL="3429000" indent="-228600" algn="l" rtl="0" fontAlgn="base">
        <a:spcBef>
          <a:spcPct val="20000"/>
        </a:spcBef>
        <a:spcAft>
          <a:spcPct val="0"/>
        </a:spcAft>
        <a:buChar char="»"/>
        <a:defRPr kumimoji="1" sz="1600">
          <a:solidFill>
            <a:schemeClr val="tx1"/>
          </a:solidFill>
          <a:latin typeface="+mn-lt"/>
          <a:ea typeface="+mn-ea"/>
        </a:defRPr>
      </a:lvl8pPr>
      <a:lvl9pPr marL="3886200" indent="-228600" algn="l" rtl="0" fontAlgn="base">
        <a:spcBef>
          <a:spcPct val="20000"/>
        </a:spcBef>
        <a:spcAft>
          <a:spcPct val="0"/>
        </a:spcAft>
        <a:buChar char="»"/>
        <a:defRPr kumimoji="1" sz="16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phy.ntnu.edu.tw/java/Lens/lens_e.htm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0.wm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1.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www.path.unimelb.edu.au/~dersch/architect/arch.html" TargetMode="Externa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8.jpeg"/><Relationship Id="rId7" Type="http://schemas.openxmlformats.org/officeDocument/2006/relationships/image" Target="../media/image19.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image" Target="../media/image18.wmf"/><Relationship Id="rId10" Type="http://schemas.openxmlformats.org/officeDocument/2006/relationships/image" Target="../media/image21.jpeg"/><Relationship Id="rId4" Type="http://schemas.openxmlformats.org/officeDocument/2006/relationships/oleObject" Target="../embeddings/oleObject6.bin"/><Relationship Id="rId9" Type="http://schemas.openxmlformats.org/officeDocument/2006/relationships/image" Target="../media/image20.w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image" Target="../media/image8.jpeg"/><Relationship Id="rId7" Type="http://schemas.openxmlformats.org/officeDocument/2006/relationships/image" Target="../media/image19.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0.bin"/><Relationship Id="rId11" Type="http://schemas.openxmlformats.org/officeDocument/2006/relationships/image" Target="../media/image23.jpeg"/><Relationship Id="rId5" Type="http://schemas.openxmlformats.org/officeDocument/2006/relationships/image" Target="../media/image18.wmf"/><Relationship Id="rId10" Type="http://schemas.openxmlformats.org/officeDocument/2006/relationships/image" Target="../media/image22.jpeg"/><Relationship Id="rId4" Type="http://schemas.openxmlformats.org/officeDocument/2006/relationships/oleObject" Target="../embeddings/oleObject9.bin"/><Relationship Id="rId9" Type="http://schemas.openxmlformats.org/officeDocument/2006/relationships/image" Target="../media/image20.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3.bin"/><Relationship Id="rId5" Type="http://schemas.openxmlformats.org/officeDocument/2006/relationships/image" Target="../media/image28.png"/><Relationship Id="rId4" Type="http://schemas.openxmlformats.org/officeDocument/2006/relationships/oleObject" Target="../embeddings/oleObject12.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5.bin"/><Relationship Id="rId5" Type="http://schemas.openxmlformats.org/officeDocument/2006/relationships/image" Target="../media/image30.png"/><Relationship Id="rId4" Type="http://schemas.openxmlformats.org/officeDocument/2006/relationships/oleObject" Target="../embeddings/oleObject14.bin"/></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oleObject" Target="../embeddings/oleObject24.bin"/><Relationship Id="rId3" Type="http://schemas.openxmlformats.org/officeDocument/2006/relationships/oleObject" Target="../embeddings/oleObject19.bin"/><Relationship Id="rId7" Type="http://schemas.openxmlformats.org/officeDocument/2006/relationships/oleObject" Target="../embeddings/oleObject21.bin"/><Relationship Id="rId12" Type="http://schemas.openxmlformats.org/officeDocument/2006/relationships/image" Target="../media/image40.png"/><Relationship Id="rId2" Type="http://schemas.openxmlformats.org/officeDocument/2006/relationships/slideLayout" Target="../slideLayouts/slideLayout2.xml"/><Relationship Id="rId16" Type="http://schemas.openxmlformats.org/officeDocument/2006/relationships/image" Target="../media/image42.png"/><Relationship Id="rId1" Type="http://schemas.openxmlformats.org/officeDocument/2006/relationships/vmlDrawing" Target="../drawings/vmlDrawing10.vml"/><Relationship Id="rId6" Type="http://schemas.openxmlformats.org/officeDocument/2006/relationships/image" Target="../media/image37.png"/><Relationship Id="rId11" Type="http://schemas.openxmlformats.org/officeDocument/2006/relationships/oleObject" Target="../embeddings/oleObject23.bin"/><Relationship Id="rId5" Type="http://schemas.openxmlformats.org/officeDocument/2006/relationships/oleObject" Target="../embeddings/oleObject20.bin"/><Relationship Id="rId15" Type="http://schemas.openxmlformats.org/officeDocument/2006/relationships/oleObject" Target="../embeddings/oleObject25.bin"/><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oleObject" Target="../embeddings/oleObject22.bin"/><Relationship Id="rId14"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www.photonhead.com/simcam/"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27.bin"/><Relationship Id="rId5" Type="http://schemas.openxmlformats.org/officeDocument/2006/relationships/image" Target="../media/image49.png"/><Relationship Id="rId4" Type="http://schemas.openxmlformats.org/officeDocument/2006/relationships/oleObject" Target="../embeddings/oleObject26.bin"/></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51.png"/><Relationship Id="rId5" Type="http://schemas.openxmlformats.org/officeDocument/2006/relationships/oleObject" Target="../embeddings/oleObject28.bin"/><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6.pn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jpeg"/><Relationship Id="rId7" Type="http://schemas.openxmlformats.org/officeDocument/2006/relationships/hyperlink" Target="http://www.loc.gov/exhibits/empire/"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6.png"/><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87.png"/><Relationship Id="rId7" Type="http://schemas.openxmlformats.org/officeDocument/2006/relationships/image" Target="../media/image9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89.png"/><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hyperlink" Target="http://www.bobrigby.com/brp_new/html/photo/pinhole.html"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media/image106.jpeg"/><Relationship Id="rId13" Type="http://schemas.openxmlformats.org/officeDocument/2006/relationships/image" Target="../media/image111.jpeg"/><Relationship Id="rId3" Type="http://schemas.openxmlformats.org/officeDocument/2006/relationships/image" Target="../media/image101.jpeg"/><Relationship Id="rId7" Type="http://schemas.openxmlformats.org/officeDocument/2006/relationships/image" Target="../media/image105.jpeg"/><Relationship Id="rId12" Type="http://schemas.openxmlformats.org/officeDocument/2006/relationships/image" Target="../media/image110.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09.jpe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jpeg"/><Relationship Id="rId9" Type="http://schemas.openxmlformats.org/officeDocument/2006/relationships/image" Target="../media/image107.jpeg"/><Relationship Id="rId14" Type="http://schemas.openxmlformats.org/officeDocument/2006/relationships/image" Target="../media/image112.jpeg"/></Relationships>
</file>

<file path=ppt/slides/_rels/slide6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6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6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NUL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g"/><Relationship Id="rId1" Type="http://schemas.openxmlformats.org/officeDocument/2006/relationships/slideLayout" Target="../slideLayouts/slideLayout2.xml"/><Relationship Id="rId6" Type="http://schemas.openxmlformats.org/officeDocument/2006/relationships/image" Target="../media/image123.jpg"/><Relationship Id="rId5" Type="http://schemas.openxmlformats.org/officeDocument/2006/relationships/image" Target="../media/image122.jpg"/><Relationship Id="rId4" Type="http://schemas.openxmlformats.org/officeDocument/2006/relationships/image" Target="../media/image121.jpg"/></Relationships>
</file>

<file path=ppt/slides/_rels/slide6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68.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1.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NULL"/></Relationships>
</file>

<file path=ppt/slides/_rels/slide6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image" Target="../media/image134.jpeg"/><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7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143.png"/><Relationship Id="rId4" Type="http://schemas.openxmlformats.org/officeDocument/2006/relationships/image" Target="../media/image142.png"/></Relationships>
</file>

<file path=ppt/slides/_rels/slide73.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8.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74.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52.jpeg"/><Relationship Id="rId5" Type="http://schemas.openxmlformats.org/officeDocument/2006/relationships/image" Target="../media/image151.png"/><Relationship Id="rId4" Type="http://schemas.openxmlformats.org/officeDocument/2006/relationships/image" Target="../media/image150.png"/></Relationships>
</file>

<file path=ppt/slides/_rels/slide7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55.jpeg"/></Relationships>
</file>

<file path=ppt/slides/_rels/slide7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57.jpeg"/></Relationships>
</file>

<file path=ppt/slides/_rels/slide7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www.worldatwar.org/photos/whitebalance/images/warm-auto.jpg" TargetMode="External"/><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160.jpeg"/><Relationship Id="rId5" Type="http://schemas.openxmlformats.org/officeDocument/2006/relationships/hyperlink" Target="http://www.worldatwar.org/photos/whitebalance/images/warm-30.jpg" TargetMode="External"/><Relationship Id="rId4" Type="http://schemas.openxmlformats.org/officeDocument/2006/relationships/image" Target="../media/image15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6.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 Id="rId4" Type="http://schemas.openxmlformats.org/officeDocument/2006/relationships/image" Target="../media/image164.jpeg"/></Relationships>
</file>

<file path=ppt/slides/_rels/slide83.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66.tif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67.gi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68.gi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69.jpeg"/><Relationship Id="rId7" Type="http://schemas.openxmlformats.org/officeDocument/2006/relationships/image" Target="../media/image173.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72.jpeg"/><Relationship Id="rId5" Type="http://schemas.openxmlformats.org/officeDocument/2006/relationships/image" Target="../media/image171.jpeg"/><Relationship Id="rId4" Type="http://schemas.openxmlformats.org/officeDocument/2006/relationships/image" Target="../media/image170.jpeg"/></Relationships>
</file>

<file path=ppt/slides/_rels/slide88.xml.rels><?xml version="1.0" encoding="UTF-8" standalone="yes"?>
<Relationships xmlns="http://schemas.openxmlformats.org/package/2006/relationships"><Relationship Id="rId3" Type="http://schemas.openxmlformats.org/officeDocument/2006/relationships/hyperlink" Target="d35-e.mp4"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hyperlink" Target="http://www.dpreview.com/"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7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77.jpeg"/></Relationships>
</file>

<file path=ppt/slides/_rels/slide9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79.jpeg"/></Relationships>
</file>

<file path=ppt/slides/_rels/slide92.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81.jpeg"/></Relationships>
</file>

<file path=ppt/slides/_rels/slide93.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83.jpeg"/></Relationships>
</file>

<file path=ppt/slides/_rels/slide94.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2.xml"/><Relationship Id="rId5" Type="http://schemas.openxmlformats.org/officeDocument/2006/relationships/image" Target="../media/image188.jpeg"/><Relationship Id="rId4" Type="http://schemas.openxmlformats.org/officeDocument/2006/relationships/image" Target="../media/image187.jpeg"/></Relationships>
</file>

<file path=ppt/slides/_rels/slide96.xml.rels><?xml version="1.0" encoding="UTF-8" standalone="yes"?>
<Relationships xmlns="http://schemas.openxmlformats.org/package/2006/relationships"><Relationship Id="rId8" Type="http://schemas.openxmlformats.org/officeDocument/2006/relationships/hyperlink" Target="http://www.100fps.com/" TargetMode="External"/><Relationship Id="rId3" Type="http://schemas.openxmlformats.org/officeDocument/2006/relationships/hyperlink" Target="http://www.howstuffworks.com/digital-camera.htm" TargetMode="External"/><Relationship Id="rId7" Type="http://schemas.openxmlformats.org/officeDocument/2006/relationships/hyperlink" Target="http://www.worldatwar.org/photos/whitebalance/index.mhtml"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hyperlink" Target="http://www.csie.ntu.edu.tw/~cyy/courses/vfx/papers/Ramanath2005CIP.pdf" TargetMode="External"/><Relationship Id="rId5" Type="http://schemas.openxmlformats.org/officeDocument/2006/relationships/hyperlink" Target="http://www.csie.ntu.edu.tw/~cyy/courses/vfx/papers/Ramanath2002DMB.pdf" TargetMode="External"/><Relationship Id="rId4" Type="http://schemas.openxmlformats.org/officeDocument/2006/relationships/hyperlink" Target="http://electronics.howstuffworks.com/autofocus.ht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2"/>
          <p:cNvSpPr>
            <a:spLocks noGrp="1" noChangeArrowheads="1"/>
          </p:cNvSpPr>
          <p:nvPr>
            <p:ph type="ctrTitle"/>
          </p:nvPr>
        </p:nvSpPr>
        <p:spPr/>
        <p:txBody>
          <a:bodyPr/>
          <a:lstStyle/>
          <a:p>
            <a:pPr eaLnBrk="1" hangingPunct="1"/>
            <a:r>
              <a:rPr lang="en-US" altLang="zh-TW" b="0">
                <a:latin typeface="Garamond" charset="0"/>
              </a:rPr>
              <a:t>Cameras</a:t>
            </a:r>
          </a:p>
        </p:txBody>
      </p:sp>
      <p:sp>
        <p:nvSpPr>
          <p:cNvPr id="3074" name="Rectangle 3"/>
          <p:cNvSpPr>
            <a:spLocks noGrp="1" noChangeArrowheads="1"/>
          </p:cNvSpPr>
          <p:nvPr>
            <p:ph type="subTitle" idx="1"/>
          </p:nvPr>
        </p:nvSpPr>
        <p:spPr/>
        <p:txBody>
          <a:bodyPr/>
          <a:lstStyle/>
          <a:p>
            <a:pPr eaLnBrk="1" hangingPunct="1"/>
            <a:r>
              <a:rPr lang="en-US" altLang="zh-TW">
                <a:latin typeface="Garamond" charset="0"/>
              </a:rPr>
              <a:t>Digital Visual Effects</a:t>
            </a:r>
          </a:p>
          <a:p>
            <a:pPr eaLnBrk="1" hangingPunct="1"/>
            <a:r>
              <a:rPr lang="en-US" altLang="zh-TW" i="1">
                <a:latin typeface="Garamond" charset="0"/>
              </a:rPr>
              <a:t>Yung-Yu Chuang</a:t>
            </a:r>
          </a:p>
        </p:txBody>
      </p:sp>
      <p:sp>
        <p:nvSpPr>
          <p:cNvPr id="3075" name="Rectangle 4"/>
          <p:cNvSpPr>
            <a:spLocks noChangeArrowheads="1"/>
          </p:cNvSpPr>
          <p:nvPr/>
        </p:nvSpPr>
        <p:spPr bwMode="auto">
          <a:xfrm>
            <a:off x="685800" y="6021388"/>
            <a:ext cx="7772400"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buFontTx/>
              <a:buNone/>
            </a:pPr>
            <a:r>
              <a:rPr lang="en-US" altLang="zh-TW" sz="1800" i="1">
                <a:latin typeface="Garamond" charset="0"/>
              </a:rPr>
              <a:t>with slides by Fredo Durand, Brian Curless, Steve Seitz and Alexei Efros</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pPr eaLnBrk="1" hangingPunct="1"/>
            <a:r>
              <a:rPr lang="en-US" altLang="zh-TW"/>
              <a:t>Thin lens formula</a:t>
            </a:r>
          </a:p>
        </p:txBody>
      </p:sp>
      <p:sp>
        <p:nvSpPr>
          <p:cNvPr id="22530" name="Line 10"/>
          <p:cNvSpPr>
            <a:spLocks noChangeShapeType="1"/>
          </p:cNvSpPr>
          <p:nvPr/>
        </p:nvSpPr>
        <p:spPr bwMode="auto">
          <a:xfrm flipH="1">
            <a:off x="965200" y="3498850"/>
            <a:ext cx="1387475" cy="1387475"/>
          </a:xfrm>
          <a:prstGeom prst="line">
            <a:avLst/>
          </a:prstGeom>
          <a:noFill/>
          <a:ln w="28575">
            <a:solidFill>
              <a:srgbClr val="33CC33"/>
            </a:solidFill>
            <a:round/>
            <a:headEnd/>
            <a:tailEnd type="none" w="med" len="lg"/>
          </a:ln>
          <a:extLst>
            <a:ext uri="{909E8E84-426E-40DD-AFC4-6F175D3DCCD1}">
              <a14:hiddenFill xmlns:a14="http://schemas.microsoft.com/office/drawing/2010/main">
                <a:noFill/>
              </a14:hiddenFill>
            </a:ext>
          </a:extLst>
        </p:spPr>
        <p:txBody>
          <a:bodyPr lIns="64008" tIns="27432" rIns="64008" bIns="27432" anchor="ctr">
            <a:spAutoFit/>
          </a:bodyPr>
          <a:lstStyle/>
          <a:p>
            <a:endParaRPr lang="zh-TW" altLang="en-US"/>
          </a:p>
        </p:txBody>
      </p:sp>
      <p:sp>
        <p:nvSpPr>
          <p:cNvPr id="22531" name="Line 11"/>
          <p:cNvSpPr>
            <a:spLocks noChangeShapeType="1"/>
          </p:cNvSpPr>
          <p:nvPr/>
        </p:nvSpPr>
        <p:spPr bwMode="auto">
          <a:xfrm flipH="1" flipV="1">
            <a:off x="2352675" y="3498850"/>
            <a:ext cx="5340350" cy="0"/>
          </a:xfrm>
          <a:prstGeom prst="line">
            <a:avLst/>
          </a:prstGeom>
          <a:noFill/>
          <a:ln w="28575">
            <a:solidFill>
              <a:srgbClr val="33CC33"/>
            </a:solidFill>
            <a:round/>
            <a:headEnd/>
            <a:tailEnd type="none" w="med" len="lg"/>
          </a:ln>
          <a:extLst>
            <a:ext uri="{909E8E84-426E-40DD-AFC4-6F175D3DCCD1}">
              <a14:hiddenFill xmlns:a14="http://schemas.microsoft.com/office/drawing/2010/main">
                <a:noFill/>
              </a14:hiddenFill>
            </a:ext>
          </a:extLst>
        </p:spPr>
        <p:txBody>
          <a:bodyPr lIns="64008" tIns="27432" rIns="64008" bIns="27432" anchor="ctr">
            <a:spAutoFit/>
          </a:bodyPr>
          <a:lstStyle/>
          <a:p>
            <a:endParaRPr lang="zh-TW" altLang="en-US"/>
          </a:p>
        </p:txBody>
      </p:sp>
      <p:sp>
        <p:nvSpPr>
          <p:cNvPr id="22532" name="Line 12"/>
          <p:cNvSpPr>
            <a:spLocks noChangeShapeType="1"/>
          </p:cNvSpPr>
          <p:nvPr/>
        </p:nvSpPr>
        <p:spPr bwMode="auto">
          <a:xfrm>
            <a:off x="965200" y="3081338"/>
            <a:ext cx="0" cy="2846387"/>
          </a:xfrm>
          <a:prstGeom prst="line">
            <a:avLst/>
          </a:prstGeom>
          <a:noFill/>
          <a:ln w="28575" cap="rnd">
            <a:solidFill>
              <a:srgbClr val="000000"/>
            </a:solidFill>
            <a:prstDash val="sysDot"/>
            <a:round/>
            <a:headEnd/>
            <a:tailEnd type="none" w="med" len="lg"/>
          </a:ln>
          <a:extLst>
            <a:ext uri="{909E8E84-426E-40DD-AFC4-6F175D3DCCD1}">
              <a14:hiddenFill xmlns:a14="http://schemas.microsoft.com/office/drawing/2010/main">
                <a:noFill/>
              </a14:hiddenFill>
            </a:ext>
          </a:extLst>
        </p:spPr>
        <p:txBody>
          <a:bodyPr wrap="none" lIns="64008" tIns="27432" rIns="64008" bIns="27432" anchor="ctr">
            <a:spAutoFit/>
          </a:bodyPr>
          <a:lstStyle/>
          <a:p>
            <a:endParaRPr lang="zh-TW" altLang="en-US"/>
          </a:p>
        </p:txBody>
      </p:sp>
      <p:sp>
        <p:nvSpPr>
          <p:cNvPr id="22533" name="Line 13"/>
          <p:cNvSpPr>
            <a:spLocks noChangeShapeType="1"/>
          </p:cNvSpPr>
          <p:nvPr/>
        </p:nvSpPr>
        <p:spPr bwMode="auto">
          <a:xfrm>
            <a:off x="5127625" y="3081338"/>
            <a:ext cx="0" cy="2846387"/>
          </a:xfrm>
          <a:prstGeom prst="line">
            <a:avLst/>
          </a:prstGeom>
          <a:noFill/>
          <a:ln w="28575" cap="rnd">
            <a:solidFill>
              <a:srgbClr val="000000"/>
            </a:solidFill>
            <a:prstDash val="sysDot"/>
            <a:round/>
            <a:headEnd/>
            <a:tailEnd type="none" w="med" len="lg"/>
          </a:ln>
          <a:extLst>
            <a:ext uri="{909E8E84-426E-40DD-AFC4-6F175D3DCCD1}">
              <a14:hiddenFill xmlns:a14="http://schemas.microsoft.com/office/drawing/2010/main">
                <a:noFill/>
              </a14:hiddenFill>
            </a:ext>
          </a:extLst>
        </p:spPr>
        <p:txBody>
          <a:bodyPr wrap="none" lIns="64008" tIns="27432" rIns="64008" bIns="27432" anchor="ctr">
            <a:spAutoFit/>
          </a:bodyPr>
          <a:lstStyle/>
          <a:p>
            <a:endParaRPr lang="zh-TW" altLang="en-US"/>
          </a:p>
        </p:txBody>
      </p:sp>
      <p:sp>
        <p:nvSpPr>
          <p:cNvPr id="22534" name="Text Box 14"/>
          <p:cNvSpPr txBox="1">
            <a:spLocks noChangeArrowheads="1"/>
          </p:cNvSpPr>
          <p:nvPr/>
        </p:nvSpPr>
        <p:spPr bwMode="auto">
          <a:xfrm>
            <a:off x="1524000" y="3048000"/>
            <a:ext cx="336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b="1" i="1">
                <a:solidFill>
                  <a:srgbClr val="0000FF"/>
                </a:solidFill>
                <a:latin typeface="Arial" charset="0"/>
              </a:rPr>
              <a:t>f</a:t>
            </a:r>
          </a:p>
        </p:txBody>
      </p:sp>
      <p:sp>
        <p:nvSpPr>
          <p:cNvPr id="22535" name="Line 15"/>
          <p:cNvSpPr>
            <a:spLocks noChangeShapeType="1"/>
          </p:cNvSpPr>
          <p:nvPr/>
        </p:nvSpPr>
        <p:spPr bwMode="auto">
          <a:xfrm flipH="1">
            <a:off x="2514600" y="3016250"/>
            <a:ext cx="2590800" cy="0"/>
          </a:xfrm>
          <a:prstGeom prst="line">
            <a:avLst/>
          </a:prstGeom>
          <a:noFill/>
          <a:ln w="28575">
            <a:solidFill>
              <a:srgbClr val="0000FF"/>
            </a:solidFill>
            <a:round/>
            <a:headEnd type="arrow" w="med" len="med"/>
            <a:tailEnd type="arrow" w="med" len="me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2536" name="Text Box 16"/>
          <p:cNvSpPr txBox="1">
            <a:spLocks noChangeArrowheads="1"/>
          </p:cNvSpPr>
          <p:nvPr/>
        </p:nvSpPr>
        <p:spPr bwMode="auto">
          <a:xfrm>
            <a:off x="3352800" y="2406650"/>
            <a:ext cx="51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b="1" i="1">
                <a:solidFill>
                  <a:srgbClr val="0000FF"/>
                </a:solidFill>
                <a:latin typeface="Arial" charset="0"/>
              </a:rPr>
              <a:t>D</a:t>
            </a:r>
          </a:p>
        </p:txBody>
      </p:sp>
      <p:sp>
        <p:nvSpPr>
          <p:cNvPr id="22537" name="Line 17"/>
          <p:cNvSpPr>
            <a:spLocks noChangeShapeType="1"/>
          </p:cNvSpPr>
          <p:nvPr/>
        </p:nvSpPr>
        <p:spPr bwMode="auto">
          <a:xfrm flipH="1">
            <a:off x="990600" y="3021013"/>
            <a:ext cx="1477963" cy="0"/>
          </a:xfrm>
          <a:prstGeom prst="line">
            <a:avLst/>
          </a:prstGeom>
          <a:noFill/>
          <a:ln w="28575">
            <a:solidFill>
              <a:srgbClr val="0000FF"/>
            </a:solidFill>
            <a:round/>
            <a:headEnd type="arrow" w="med" len="med"/>
            <a:tailEnd type="arrow" w="med" len="me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2538" name="Text Box 18"/>
          <p:cNvSpPr txBox="1">
            <a:spLocks noChangeArrowheads="1"/>
          </p:cNvSpPr>
          <p:nvPr/>
        </p:nvSpPr>
        <p:spPr bwMode="auto">
          <a:xfrm>
            <a:off x="1219200" y="2286000"/>
            <a:ext cx="666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b="1" i="1">
                <a:solidFill>
                  <a:srgbClr val="0000FF"/>
                </a:solidFill>
                <a:latin typeface="Arial" charset="0"/>
              </a:rPr>
              <a:t>D’</a:t>
            </a:r>
          </a:p>
        </p:txBody>
      </p:sp>
      <p:sp>
        <p:nvSpPr>
          <p:cNvPr id="22539" name="Line 19"/>
          <p:cNvSpPr>
            <a:spLocks noChangeShapeType="1"/>
          </p:cNvSpPr>
          <p:nvPr/>
        </p:nvSpPr>
        <p:spPr bwMode="auto">
          <a:xfrm flipH="1">
            <a:off x="1295400" y="3200400"/>
            <a:ext cx="1066800" cy="0"/>
          </a:xfrm>
          <a:prstGeom prst="line">
            <a:avLst/>
          </a:prstGeom>
          <a:noFill/>
          <a:ln w="28575">
            <a:solidFill>
              <a:srgbClr val="0000FF"/>
            </a:solidFill>
            <a:round/>
            <a:headEnd type="arrow" w="med" len="med"/>
            <a:tailEnd type="arrow" w="med" len="me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2540" name="Freeform 22"/>
          <p:cNvSpPr>
            <a:spLocks/>
          </p:cNvSpPr>
          <p:nvPr/>
        </p:nvSpPr>
        <p:spPr bwMode="auto">
          <a:xfrm rot="10800000">
            <a:off x="965200" y="4395788"/>
            <a:ext cx="482600" cy="481012"/>
          </a:xfrm>
          <a:custGeom>
            <a:avLst/>
            <a:gdLst>
              <a:gd name="T0" fmla="*/ 0 w 1200"/>
              <a:gd name="T1" fmla="*/ 2147483646 h 672"/>
              <a:gd name="T2" fmla="*/ 2147483646 w 1200"/>
              <a:gd name="T3" fmla="*/ 2147483646 h 672"/>
              <a:gd name="T4" fmla="*/ 2147483646 w 1200"/>
              <a:gd name="T5" fmla="*/ 0 h 672"/>
              <a:gd name="T6" fmla="*/ 0 w 1200"/>
              <a:gd name="T7" fmla="*/ 2147483646 h 672"/>
              <a:gd name="T8" fmla="*/ 0 60000 65536"/>
              <a:gd name="T9" fmla="*/ 0 60000 65536"/>
              <a:gd name="T10" fmla="*/ 0 60000 65536"/>
              <a:gd name="T11" fmla="*/ 0 60000 65536"/>
              <a:gd name="T12" fmla="*/ 0 w 1200"/>
              <a:gd name="T13" fmla="*/ 0 h 672"/>
              <a:gd name="T14" fmla="*/ 1200 w 1200"/>
              <a:gd name="T15" fmla="*/ 672 h 672"/>
            </a:gdLst>
            <a:ahLst/>
            <a:cxnLst>
              <a:cxn ang="T8">
                <a:pos x="T0" y="T1"/>
              </a:cxn>
              <a:cxn ang="T9">
                <a:pos x="T2" y="T3"/>
              </a:cxn>
              <a:cxn ang="T10">
                <a:pos x="T4" y="T5"/>
              </a:cxn>
              <a:cxn ang="T11">
                <a:pos x="T6" y="T7"/>
              </a:cxn>
            </a:cxnLst>
            <a:rect l="T12" t="T13" r="T14" b="T15"/>
            <a:pathLst>
              <a:path w="1200" h="672">
                <a:moveTo>
                  <a:pt x="0" y="672"/>
                </a:moveTo>
                <a:lnTo>
                  <a:pt x="1200" y="672"/>
                </a:lnTo>
                <a:lnTo>
                  <a:pt x="1200" y="0"/>
                </a:lnTo>
                <a:lnTo>
                  <a:pt x="0" y="672"/>
                </a:lnTo>
                <a:close/>
              </a:path>
            </a:pathLst>
          </a:custGeom>
          <a:solidFill>
            <a:srgbClr val="FFFF66"/>
          </a:solidFill>
          <a:ln w="38100">
            <a:solidFill>
              <a:srgbClr val="000066"/>
            </a:solidFill>
            <a:round/>
            <a:headEnd/>
            <a:tailEnd/>
          </a:ln>
        </p:spPr>
        <p:txBody>
          <a:bodyPr>
            <a:spAutoFit/>
          </a:bodyPr>
          <a:lstStyle/>
          <a:p>
            <a:endParaRPr lang="zh-TW" altLang="en-US"/>
          </a:p>
        </p:txBody>
      </p:sp>
      <p:sp>
        <p:nvSpPr>
          <p:cNvPr id="22541" name="Text Box 23"/>
          <p:cNvSpPr txBox="1">
            <a:spLocks noChangeArrowheads="1"/>
          </p:cNvSpPr>
          <p:nvPr/>
        </p:nvSpPr>
        <p:spPr bwMode="auto">
          <a:xfrm>
            <a:off x="457200" y="4270375"/>
            <a:ext cx="565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a:latin typeface="Arial" charset="0"/>
              </a:rPr>
              <a:t>y’</a:t>
            </a:r>
          </a:p>
        </p:txBody>
      </p:sp>
      <p:sp>
        <p:nvSpPr>
          <p:cNvPr id="22542" name="Text Box 24"/>
          <p:cNvSpPr txBox="1">
            <a:spLocks noChangeArrowheads="1"/>
          </p:cNvSpPr>
          <p:nvPr/>
        </p:nvSpPr>
        <p:spPr bwMode="auto">
          <a:xfrm>
            <a:off x="5257800" y="3584575"/>
            <a:ext cx="412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a:latin typeface="Arial" charset="0"/>
              </a:rPr>
              <a:t>y</a:t>
            </a:r>
          </a:p>
        </p:txBody>
      </p:sp>
      <p:sp>
        <p:nvSpPr>
          <p:cNvPr id="22543" name="Text Box 25"/>
          <p:cNvSpPr txBox="1">
            <a:spLocks noChangeArrowheads="1"/>
          </p:cNvSpPr>
          <p:nvPr/>
        </p:nvSpPr>
        <p:spPr bwMode="auto">
          <a:xfrm>
            <a:off x="5029200" y="914400"/>
            <a:ext cx="23463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a:latin typeface="Arial" charset="0"/>
              </a:rPr>
              <a:t>y’/y = D’/D</a:t>
            </a:r>
          </a:p>
        </p:txBody>
      </p:sp>
      <p:sp>
        <p:nvSpPr>
          <p:cNvPr id="22544" name="Text Box 26"/>
          <p:cNvSpPr txBox="1">
            <a:spLocks noChangeArrowheads="1"/>
          </p:cNvSpPr>
          <p:nvPr/>
        </p:nvSpPr>
        <p:spPr bwMode="auto">
          <a:xfrm>
            <a:off x="5029200" y="1600200"/>
            <a:ext cx="2686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a:latin typeface="Arial" charset="0"/>
              </a:rPr>
              <a:t>y’/y = (D’-f)/f</a:t>
            </a:r>
          </a:p>
        </p:txBody>
      </p:sp>
      <p:sp>
        <p:nvSpPr>
          <p:cNvPr id="22545" name="Oval 7"/>
          <p:cNvSpPr>
            <a:spLocks noChangeArrowheads="1"/>
          </p:cNvSpPr>
          <p:nvPr/>
        </p:nvSpPr>
        <p:spPr bwMode="auto">
          <a:xfrm>
            <a:off x="5057775" y="3429000"/>
            <a:ext cx="138113" cy="138113"/>
          </a:xfrm>
          <a:prstGeom prst="ellipse">
            <a:avLst/>
          </a:prstGeom>
          <a:solidFill>
            <a:schemeClr val="accent1"/>
          </a:solidFill>
          <a:ln w="28575">
            <a:solidFill>
              <a:srgbClr val="000000"/>
            </a:solidFill>
            <a:round/>
            <a:headEnd/>
            <a:tailEnd type="none" w="med" len="lg"/>
          </a:ln>
        </p:spPr>
        <p:txBody>
          <a:bodyPr wrap="none" lIns="64008" tIns="27432" rIns="64008" bIns="27432"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zh-TW" sz="1800">
              <a:latin typeface="Arial" charset="0"/>
            </a:endParaRPr>
          </a:p>
        </p:txBody>
      </p:sp>
      <p:sp>
        <p:nvSpPr>
          <p:cNvPr id="22546" name="Oval 4"/>
          <p:cNvSpPr>
            <a:spLocks noChangeArrowheads="1"/>
          </p:cNvSpPr>
          <p:nvPr/>
        </p:nvSpPr>
        <p:spPr bwMode="auto">
          <a:xfrm>
            <a:off x="5057775" y="4330700"/>
            <a:ext cx="138113" cy="139700"/>
          </a:xfrm>
          <a:prstGeom prst="ellipse">
            <a:avLst/>
          </a:prstGeom>
          <a:solidFill>
            <a:schemeClr val="accent1"/>
          </a:solidFill>
          <a:ln w="28575">
            <a:solidFill>
              <a:srgbClr val="000000"/>
            </a:solidFill>
            <a:round/>
            <a:headEnd/>
            <a:tailEnd type="none" w="med" len="lg"/>
          </a:ln>
        </p:spPr>
        <p:txBody>
          <a:bodyPr wrap="none" lIns="64008" tIns="27432" rIns="64008" bIns="27432"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zh-TW" sz="1800">
              <a:latin typeface="Arial" charset="0"/>
            </a:endParaRPr>
          </a:p>
        </p:txBody>
      </p:sp>
      <p:sp>
        <p:nvSpPr>
          <p:cNvPr id="22547" name="Oval 9"/>
          <p:cNvSpPr>
            <a:spLocks noChangeArrowheads="1"/>
          </p:cNvSpPr>
          <p:nvPr/>
        </p:nvSpPr>
        <p:spPr bwMode="auto">
          <a:xfrm>
            <a:off x="1381125" y="4330700"/>
            <a:ext cx="139700" cy="139700"/>
          </a:xfrm>
          <a:prstGeom prst="ellipse">
            <a:avLst/>
          </a:prstGeom>
          <a:solidFill>
            <a:schemeClr val="accent1"/>
          </a:solidFill>
          <a:ln w="28575">
            <a:solidFill>
              <a:srgbClr val="000000"/>
            </a:solidFill>
            <a:round/>
            <a:headEnd/>
            <a:tailEnd type="none" w="med" len="lg"/>
          </a:ln>
        </p:spPr>
        <p:txBody>
          <a:bodyPr wrap="none" lIns="64008" tIns="27432" rIns="64008" bIns="27432"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zh-TW" sz="1800">
              <a:latin typeface="Arial" charset="0"/>
            </a:endParaRPr>
          </a:p>
        </p:txBody>
      </p:sp>
      <p:sp>
        <p:nvSpPr>
          <p:cNvPr id="22548" name="Text Box 27"/>
          <p:cNvSpPr txBox="1">
            <a:spLocks noChangeArrowheads="1"/>
          </p:cNvSpPr>
          <p:nvPr/>
        </p:nvSpPr>
        <p:spPr bwMode="auto">
          <a:xfrm>
            <a:off x="7331075" y="6462713"/>
            <a:ext cx="15843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sz="1200">
                <a:latin typeface="Arial" charset="0"/>
              </a:rPr>
              <a:t>Frédo Durand’s slide</a:t>
            </a:r>
          </a:p>
        </p:txBody>
      </p:sp>
      <p:sp>
        <p:nvSpPr>
          <p:cNvPr id="22549" name="Oval 8"/>
          <p:cNvSpPr>
            <a:spLocks noChangeArrowheads="1"/>
          </p:cNvSpPr>
          <p:nvPr/>
        </p:nvSpPr>
        <p:spPr bwMode="auto">
          <a:xfrm>
            <a:off x="2292350" y="3498850"/>
            <a:ext cx="207963" cy="1943100"/>
          </a:xfrm>
          <a:prstGeom prst="ellipse">
            <a:avLst/>
          </a:prstGeom>
          <a:solidFill>
            <a:srgbClr val="02FFFF"/>
          </a:solidFill>
          <a:ln>
            <a:noFill/>
          </a:ln>
          <a:extLst>
            <a:ext uri="{91240B29-F687-4F45-9708-019B960494DF}">
              <a14:hiddenLine xmlns:a14="http://schemas.microsoft.com/office/drawing/2010/main" w="28575">
                <a:solidFill>
                  <a:srgbClr val="000000"/>
                </a:solidFill>
                <a:round/>
                <a:headEnd/>
                <a:tailEnd type="none" w="med" len="lg"/>
              </a14:hiddenLine>
            </a:ext>
          </a:extLst>
        </p:spPr>
        <p:txBody>
          <a:bodyPr lIns="64008" tIns="27432" rIns="64008" bIns="27432"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zh-TW" sz="1800">
              <a:latin typeface="Arial" charset="0"/>
            </a:endParaRPr>
          </a:p>
        </p:txBody>
      </p:sp>
      <p:sp>
        <p:nvSpPr>
          <p:cNvPr id="22550" name="Freeform 21"/>
          <p:cNvSpPr>
            <a:spLocks/>
          </p:cNvSpPr>
          <p:nvPr/>
        </p:nvSpPr>
        <p:spPr bwMode="auto">
          <a:xfrm>
            <a:off x="1462088" y="3481388"/>
            <a:ext cx="900112" cy="914400"/>
          </a:xfrm>
          <a:custGeom>
            <a:avLst/>
            <a:gdLst>
              <a:gd name="T0" fmla="*/ 0 w 1200"/>
              <a:gd name="T1" fmla="*/ 2147483646 h 672"/>
              <a:gd name="T2" fmla="*/ 2147483646 w 1200"/>
              <a:gd name="T3" fmla="*/ 2147483646 h 672"/>
              <a:gd name="T4" fmla="*/ 2147483646 w 1200"/>
              <a:gd name="T5" fmla="*/ 0 h 672"/>
              <a:gd name="T6" fmla="*/ 0 w 1200"/>
              <a:gd name="T7" fmla="*/ 2147483646 h 672"/>
              <a:gd name="T8" fmla="*/ 0 60000 65536"/>
              <a:gd name="T9" fmla="*/ 0 60000 65536"/>
              <a:gd name="T10" fmla="*/ 0 60000 65536"/>
              <a:gd name="T11" fmla="*/ 0 60000 65536"/>
              <a:gd name="T12" fmla="*/ 0 w 1200"/>
              <a:gd name="T13" fmla="*/ 0 h 672"/>
              <a:gd name="T14" fmla="*/ 1200 w 1200"/>
              <a:gd name="T15" fmla="*/ 672 h 672"/>
            </a:gdLst>
            <a:ahLst/>
            <a:cxnLst>
              <a:cxn ang="T8">
                <a:pos x="T0" y="T1"/>
              </a:cxn>
              <a:cxn ang="T9">
                <a:pos x="T2" y="T3"/>
              </a:cxn>
              <a:cxn ang="T10">
                <a:pos x="T4" y="T5"/>
              </a:cxn>
              <a:cxn ang="T11">
                <a:pos x="T6" y="T7"/>
              </a:cxn>
            </a:cxnLst>
            <a:rect l="T12" t="T13" r="T14" b="T15"/>
            <a:pathLst>
              <a:path w="1200" h="672">
                <a:moveTo>
                  <a:pt x="0" y="672"/>
                </a:moveTo>
                <a:lnTo>
                  <a:pt x="1200" y="672"/>
                </a:lnTo>
                <a:lnTo>
                  <a:pt x="1200" y="0"/>
                </a:lnTo>
                <a:lnTo>
                  <a:pt x="0" y="672"/>
                </a:lnTo>
                <a:close/>
              </a:path>
            </a:pathLst>
          </a:custGeom>
          <a:solidFill>
            <a:srgbClr val="FFFF66"/>
          </a:solidFill>
          <a:ln w="38100">
            <a:solidFill>
              <a:srgbClr val="000066"/>
            </a:solidFill>
            <a:round/>
            <a:headEnd/>
            <a:tailEnd/>
          </a:ln>
        </p:spPr>
        <p:txBody>
          <a:bodyPr>
            <a:spAutoFit/>
          </a:bodyPr>
          <a:lstStyle/>
          <a:p>
            <a:endParaRPr lang="zh-TW" altLang="en-US"/>
          </a:p>
        </p:txBody>
      </p:sp>
      <p:sp>
        <p:nvSpPr>
          <p:cNvPr id="22551" name="Line 6"/>
          <p:cNvSpPr>
            <a:spLocks noChangeShapeType="1"/>
          </p:cNvSpPr>
          <p:nvPr/>
        </p:nvSpPr>
        <p:spPr bwMode="auto">
          <a:xfrm flipH="1">
            <a:off x="965200" y="2873375"/>
            <a:ext cx="6103938" cy="2012950"/>
          </a:xfrm>
          <a:prstGeom prst="line">
            <a:avLst/>
          </a:prstGeom>
          <a:noFill/>
          <a:ln w="28575">
            <a:solidFill>
              <a:srgbClr val="33CC33"/>
            </a:solidFill>
            <a:round/>
            <a:headEnd/>
            <a:tailEnd type="none" w="med" len="lg"/>
          </a:ln>
          <a:extLst>
            <a:ext uri="{909E8E84-426E-40DD-AFC4-6F175D3DCCD1}">
              <a14:hiddenFill xmlns:a14="http://schemas.microsoft.com/office/drawing/2010/main">
                <a:noFill/>
              </a14:hiddenFill>
            </a:ext>
          </a:extLst>
        </p:spPr>
        <p:txBody>
          <a:bodyPr lIns="64008" tIns="27432" rIns="64008" bIns="27432" anchor="ctr">
            <a:spAutoFit/>
          </a:bodyPr>
          <a:lstStyle/>
          <a:p>
            <a:endParaRPr lang="zh-TW" altLang="en-US"/>
          </a:p>
        </p:txBody>
      </p:sp>
      <p:sp>
        <p:nvSpPr>
          <p:cNvPr id="22552" name="Line 5"/>
          <p:cNvSpPr>
            <a:spLocks noChangeShapeType="1"/>
          </p:cNvSpPr>
          <p:nvPr/>
        </p:nvSpPr>
        <p:spPr bwMode="auto">
          <a:xfrm flipH="1" flipV="1">
            <a:off x="965200" y="4400550"/>
            <a:ext cx="6727825" cy="0"/>
          </a:xfrm>
          <a:prstGeom prst="line">
            <a:avLst/>
          </a:prstGeom>
          <a:noFill/>
          <a:ln w="28575">
            <a:solidFill>
              <a:srgbClr val="000000"/>
            </a:solidFill>
            <a:round/>
            <a:headEnd/>
            <a:tailEnd type="none" w="med" len="lg"/>
          </a:ln>
          <a:extLst>
            <a:ext uri="{909E8E84-426E-40DD-AFC4-6F175D3DCCD1}">
              <a14:hiddenFill xmlns:a14="http://schemas.microsoft.com/office/drawing/2010/main">
                <a:noFill/>
              </a14:hiddenFill>
            </a:ext>
          </a:extLst>
        </p:spPr>
        <p:txBody>
          <a:bodyPr lIns="64008" tIns="27432" rIns="64008" bIns="27432" anchor="ctr">
            <a:spAutoFit/>
          </a:bodyPr>
          <a:lstStyle/>
          <a:p>
            <a:endParaRPr lang="zh-TW" altLang="en-US"/>
          </a:p>
        </p:txBody>
      </p:sp>
      <p:sp>
        <p:nvSpPr>
          <p:cNvPr id="27" name="Text Box 20"/>
          <p:cNvSpPr txBox="1">
            <a:spLocks noChangeArrowheads="1"/>
          </p:cNvSpPr>
          <p:nvPr/>
        </p:nvSpPr>
        <p:spPr bwMode="auto">
          <a:xfrm>
            <a:off x="441325" y="1108075"/>
            <a:ext cx="4249738" cy="461963"/>
          </a:xfrm>
          <a:prstGeom prst="rect">
            <a:avLst/>
          </a:prstGeom>
          <a:noFill/>
          <a:ln w="12700">
            <a:noFill/>
            <a:miter lim="800000"/>
            <a:headEnd/>
            <a:tailEnd/>
          </a:ln>
        </p:spPr>
        <p:txBody>
          <a:bodyPr wrap="none">
            <a:spAutoFit/>
          </a:bodyPr>
          <a:lstStyle/>
          <a:p>
            <a:pPr algn="ctr" eaLnBrk="1" hangingPunct="1">
              <a:spcBef>
                <a:spcPct val="50000"/>
              </a:spcBef>
              <a:defRPr/>
            </a:pPr>
            <a:r>
              <a:rPr lang="en-US" altLang="zh-TW" sz="2400" dirty="0">
                <a:latin typeface="+mn-lt"/>
                <a:ea typeface="新細明體" panose="02020500000000000000" pitchFamily="18" charset="-120"/>
              </a:rPr>
              <a:t>Similar triangles everywhere!</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pPr eaLnBrk="1" hangingPunct="1"/>
            <a:r>
              <a:rPr lang="en-US" altLang="zh-TW"/>
              <a:t>Thin lens formula</a:t>
            </a:r>
          </a:p>
        </p:txBody>
      </p:sp>
      <p:sp>
        <p:nvSpPr>
          <p:cNvPr id="23554" name="Line 9"/>
          <p:cNvSpPr>
            <a:spLocks noChangeShapeType="1"/>
          </p:cNvSpPr>
          <p:nvPr/>
        </p:nvSpPr>
        <p:spPr bwMode="auto">
          <a:xfrm flipH="1">
            <a:off x="965200" y="3498850"/>
            <a:ext cx="1387475" cy="1387475"/>
          </a:xfrm>
          <a:prstGeom prst="line">
            <a:avLst/>
          </a:prstGeom>
          <a:noFill/>
          <a:ln w="28575">
            <a:solidFill>
              <a:srgbClr val="33CC33"/>
            </a:solidFill>
            <a:round/>
            <a:headEnd/>
            <a:tailEnd type="none" w="med" len="lg"/>
          </a:ln>
          <a:extLst>
            <a:ext uri="{909E8E84-426E-40DD-AFC4-6F175D3DCCD1}">
              <a14:hiddenFill xmlns:a14="http://schemas.microsoft.com/office/drawing/2010/main">
                <a:noFill/>
              </a14:hiddenFill>
            </a:ext>
          </a:extLst>
        </p:spPr>
        <p:txBody>
          <a:bodyPr lIns="64008" tIns="27432" rIns="64008" bIns="27432" anchor="ctr">
            <a:spAutoFit/>
          </a:bodyPr>
          <a:lstStyle/>
          <a:p>
            <a:endParaRPr lang="zh-TW" altLang="en-US"/>
          </a:p>
        </p:txBody>
      </p:sp>
      <p:sp>
        <p:nvSpPr>
          <p:cNvPr id="23555" name="Line 10"/>
          <p:cNvSpPr>
            <a:spLocks noChangeShapeType="1"/>
          </p:cNvSpPr>
          <p:nvPr/>
        </p:nvSpPr>
        <p:spPr bwMode="auto">
          <a:xfrm flipH="1" flipV="1">
            <a:off x="2352675" y="3498850"/>
            <a:ext cx="5340350" cy="0"/>
          </a:xfrm>
          <a:prstGeom prst="line">
            <a:avLst/>
          </a:prstGeom>
          <a:noFill/>
          <a:ln w="28575">
            <a:solidFill>
              <a:srgbClr val="33CC33"/>
            </a:solidFill>
            <a:round/>
            <a:headEnd/>
            <a:tailEnd type="none" w="med" len="lg"/>
          </a:ln>
          <a:extLst>
            <a:ext uri="{909E8E84-426E-40DD-AFC4-6F175D3DCCD1}">
              <a14:hiddenFill xmlns:a14="http://schemas.microsoft.com/office/drawing/2010/main">
                <a:noFill/>
              </a14:hiddenFill>
            </a:ext>
          </a:extLst>
        </p:spPr>
        <p:txBody>
          <a:bodyPr lIns="64008" tIns="27432" rIns="64008" bIns="27432" anchor="ctr">
            <a:spAutoFit/>
          </a:bodyPr>
          <a:lstStyle/>
          <a:p>
            <a:endParaRPr lang="zh-TW" altLang="en-US"/>
          </a:p>
        </p:txBody>
      </p:sp>
      <p:sp>
        <p:nvSpPr>
          <p:cNvPr id="23556" name="Line 11"/>
          <p:cNvSpPr>
            <a:spLocks noChangeShapeType="1"/>
          </p:cNvSpPr>
          <p:nvPr/>
        </p:nvSpPr>
        <p:spPr bwMode="auto">
          <a:xfrm>
            <a:off x="965200" y="3081338"/>
            <a:ext cx="0" cy="2846387"/>
          </a:xfrm>
          <a:prstGeom prst="line">
            <a:avLst/>
          </a:prstGeom>
          <a:noFill/>
          <a:ln w="28575" cap="rnd">
            <a:solidFill>
              <a:srgbClr val="000000"/>
            </a:solidFill>
            <a:prstDash val="sysDot"/>
            <a:round/>
            <a:headEnd/>
            <a:tailEnd type="none" w="med" len="lg"/>
          </a:ln>
          <a:extLst>
            <a:ext uri="{909E8E84-426E-40DD-AFC4-6F175D3DCCD1}">
              <a14:hiddenFill xmlns:a14="http://schemas.microsoft.com/office/drawing/2010/main">
                <a:noFill/>
              </a14:hiddenFill>
            </a:ext>
          </a:extLst>
        </p:spPr>
        <p:txBody>
          <a:bodyPr wrap="none" lIns="64008" tIns="27432" rIns="64008" bIns="27432" anchor="ctr">
            <a:spAutoFit/>
          </a:bodyPr>
          <a:lstStyle/>
          <a:p>
            <a:endParaRPr lang="zh-TW" altLang="en-US"/>
          </a:p>
        </p:txBody>
      </p:sp>
      <p:sp>
        <p:nvSpPr>
          <p:cNvPr id="23557" name="Line 12"/>
          <p:cNvSpPr>
            <a:spLocks noChangeShapeType="1"/>
          </p:cNvSpPr>
          <p:nvPr/>
        </p:nvSpPr>
        <p:spPr bwMode="auto">
          <a:xfrm>
            <a:off x="5127625" y="3081338"/>
            <a:ext cx="0" cy="2846387"/>
          </a:xfrm>
          <a:prstGeom prst="line">
            <a:avLst/>
          </a:prstGeom>
          <a:noFill/>
          <a:ln w="28575" cap="rnd">
            <a:solidFill>
              <a:srgbClr val="000000"/>
            </a:solidFill>
            <a:prstDash val="sysDot"/>
            <a:round/>
            <a:headEnd/>
            <a:tailEnd type="none" w="med" len="lg"/>
          </a:ln>
          <a:extLst>
            <a:ext uri="{909E8E84-426E-40DD-AFC4-6F175D3DCCD1}">
              <a14:hiddenFill xmlns:a14="http://schemas.microsoft.com/office/drawing/2010/main">
                <a:noFill/>
              </a14:hiddenFill>
            </a:ext>
          </a:extLst>
        </p:spPr>
        <p:txBody>
          <a:bodyPr wrap="none" lIns="64008" tIns="27432" rIns="64008" bIns="27432" anchor="ctr">
            <a:spAutoFit/>
          </a:bodyPr>
          <a:lstStyle/>
          <a:p>
            <a:endParaRPr lang="zh-TW" altLang="en-US"/>
          </a:p>
        </p:txBody>
      </p:sp>
      <p:sp>
        <p:nvSpPr>
          <p:cNvPr id="23558" name="Text Box 13"/>
          <p:cNvSpPr txBox="1">
            <a:spLocks noChangeArrowheads="1"/>
          </p:cNvSpPr>
          <p:nvPr/>
        </p:nvSpPr>
        <p:spPr bwMode="auto">
          <a:xfrm>
            <a:off x="1524000" y="3048000"/>
            <a:ext cx="336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b="1" i="1">
                <a:solidFill>
                  <a:srgbClr val="0000FF"/>
                </a:solidFill>
                <a:latin typeface="Arial" charset="0"/>
              </a:rPr>
              <a:t>f</a:t>
            </a:r>
          </a:p>
        </p:txBody>
      </p:sp>
      <p:sp>
        <p:nvSpPr>
          <p:cNvPr id="23559" name="Line 14"/>
          <p:cNvSpPr>
            <a:spLocks noChangeShapeType="1"/>
          </p:cNvSpPr>
          <p:nvPr/>
        </p:nvSpPr>
        <p:spPr bwMode="auto">
          <a:xfrm flipH="1">
            <a:off x="2514600" y="3016250"/>
            <a:ext cx="2590800" cy="0"/>
          </a:xfrm>
          <a:prstGeom prst="line">
            <a:avLst/>
          </a:prstGeom>
          <a:noFill/>
          <a:ln w="28575">
            <a:solidFill>
              <a:srgbClr val="0000FF"/>
            </a:solidFill>
            <a:round/>
            <a:headEnd type="arrow" w="med" len="med"/>
            <a:tailEnd type="arrow" w="med" len="me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3560" name="Text Box 15"/>
          <p:cNvSpPr txBox="1">
            <a:spLocks noChangeArrowheads="1"/>
          </p:cNvSpPr>
          <p:nvPr/>
        </p:nvSpPr>
        <p:spPr bwMode="auto">
          <a:xfrm>
            <a:off x="3352800" y="2406650"/>
            <a:ext cx="51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b="1" i="1">
                <a:solidFill>
                  <a:srgbClr val="0000FF"/>
                </a:solidFill>
                <a:latin typeface="Arial" charset="0"/>
              </a:rPr>
              <a:t>D</a:t>
            </a:r>
          </a:p>
        </p:txBody>
      </p:sp>
      <p:sp>
        <p:nvSpPr>
          <p:cNvPr id="23561" name="Line 16"/>
          <p:cNvSpPr>
            <a:spLocks noChangeShapeType="1"/>
          </p:cNvSpPr>
          <p:nvPr/>
        </p:nvSpPr>
        <p:spPr bwMode="auto">
          <a:xfrm flipH="1">
            <a:off x="990600" y="3021013"/>
            <a:ext cx="1477963" cy="0"/>
          </a:xfrm>
          <a:prstGeom prst="line">
            <a:avLst/>
          </a:prstGeom>
          <a:noFill/>
          <a:ln w="28575">
            <a:solidFill>
              <a:srgbClr val="0000FF"/>
            </a:solidFill>
            <a:round/>
            <a:headEnd type="arrow" w="med" len="med"/>
            <a:tailEnd type="arrow" w="med" len="me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3562" name="Text Box 17"/>
          <p:cNvSpPr txBox="1">
            <a:spLocks noChangeArrowheads="1"/>
          </p:cNvSpPr>
          <p:nvPr/>
        </p:nvSpPr>
        <p:spPr bwMode="auto">
          <a:xfrm>
            <a:off x="1219200" y="2286000"/>
            <a:ext cx="666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b="1" i="1">
                <a:solidFill>
                  <a:srgbClr val="0000FF"/>
                </a:solidFill>
                <a:latin typeface="Arial" charset="0"/>
              </a:rPr>
              <a:t>D’</a:t>
            </a:r>
          </a:p>
        </p:txBody>
      </p:sp>
      <p:sp>
        <p:nvSpPr>
          <p:cNvPr id="23563" name="Text Box 18"/>
          <p:cNvSpPr txBox="1">
            <a:spLocks noChangeArrowheads="1"/>
          </p:cNvSpPr>
          <p:nvPr/>
        </p:nvSpPr>
        <p:spPr bwMode="auto">
          <a:xfrm>
            <a:off x="762000" y="923925"/>
            <a:ext cx="412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a:latin typeface="Arial" charset="0"/>
              </a:rPr>
              <a:t>1</a:t>
            </a:r>
          </a:p>
        </p:txBody>
      </p:sp>
      <p:sp>
        <p:nvSpPr>
          <p:cNvPr id="23564" name="Text Box 19"/>
          <p:cNvSpPr txBox="1">
            <a:spLocks noChangeArrowheads="1"/>
          </p:cNvSpPr>
          <p:nvPr/>
        </p:nvSpPr>
        <p:spPr bwMode="auto">
          <a:xfrm>
            <a:off x="609600" y="1416050"/>
            <a:ext cx="666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a:latin typeface="Arial" charset="0"/>
              </a:rPr>
              <a:t>D’</a:t>
            </a:r>
          </a:p>
        </p:txBody>
      </p:sp>
      <p:sp>
        <p:nvSpPr>
          <p:cNvPr id="23565" name="Text Box 20"/>
          <p:cNvSpPr txBox="1">
            <a:spLocks noChangeArrowheads="1"/>
          </p:cNvSpPr>
          <p:nvPr/>
        </p:nvSpPr>
        <p:spPr bwMode="auto">
          <a:xfrm>
            <a:off x="1524000" y="1416050"/>
            <a:ext cx="51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a:latin typeface="Arial" charset="0"/>
              </a:rPr>
              <a:t>D</a:t>
            </a:r>
          </a:p>
        </p:txBody>
      </p:sp>
      <p:sp>
        <p:nvSpPr>
          <p:cNvPr id="23566" name="Text Box 21"/>
          <p:cNvSpPr txBox="1">
            <a:spLocks noChangeArrowheads="1"/>
          </p:cNvSpPr>
          <p:nvPr/>
        </p:nvSpPr>
        <p:spPr bwMode="auto">
          <a:xfrm>
            <a:off x="1539875" y="923925"/>
            <a:ext cx="412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a:latin typeface="Arial" charset="0"/>
              </a:rPr>
              <a:t>1</a:t>
            </a:r>
          </a:p>
        </p:txBody>
      </p:sp>
      <p:sp>
        <p:nvSpPr>
          <p:cNvPr id="23567" name="Text Box 22"/>
          <p:cNvSpPr txBox="1">
            <a:spLocks noChangeArrowheads="1"/>
          </p:cNvSpPr>
          <p:nvPr/>
        </p:nvSpPr>
        <p:spPr bwMode="auto">
          <a:xfrm>
            <a:off x="2482850" y="923925"/>
            <a:ext cx="412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a:latin typeface="Arial" charset="0"/>
              </a:rPr>
              <a:t>1</a:t>
            </a:r>
          </a:p>
        </p:txBody>
      </p:sp>
      <p:sp>
        <p:nvSpPr>
          <p:cNvPr id="23568" name="Text Box 23"/>
          <p:cNvSpPr txBox="1">
            <a:spLocks noChangeArrowheads="1"/>
          </p:cNvSpPr>
          <p:nvPr/>
        </p:nvSpPr>
        <p:spPr bwMode="auto">
          <a:xfrm>
            <a:off x="2514600" y="1416050"/>
            <a:ext cx="336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a:latin typeface="Arial" charset="0"/>
              </a:rPr>
              <a:t>f</a:t>
            </a:r>
          </a:p>
        </p:txBody>
      </p:sp>
      <p:sp>
        <p:nvSpPr>
          <p:cNvPr id="23569" name="Line 24"/>
          <p:cNvSpPr>
            <a:spLocks noChangeShapeType="1"/>
          </p:cNvSpPr>
          <p:nvPr/>
        </p:nvSpPr>
        <p:spPr bwMode="auto">
          <a:xfrm>
            <a:off x="1587500" y="1489075"/>
            <a:ext cx="457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3570" name="Line 25"/>
          <p:cNvSpPr>
            <a:spLocks noChangeShapeType="1"/>
          </p:cNvSpPr>
          <p:nvPr/>
        </p:nvSpPr>
        <p:spPr bwMode="auto">
          <a:xfrm>
            <a:off x="685800" y="1489075"/>
            <a:ext cx="457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3571" name="Line 26"/>
          <p:cNvSpPr>
            <a:spLocks noChangeShapeType="1"/>
          </p:cNvSpPr>
          <p:nvPr/>
        </p:nvSpPr>
        <p:spPr bwMode="auto">
          <a:xfrm>
            <a:off x="2514600" y="1489075"/>
            <a:ext cx="457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3572" name="Text Box 27"/>
          <p:cNvSpPr txBox="1">
            <a:spLocks noChangeArrowheads="1"/>
          </p:cNvSpPr>
          <p:nvPr/>
        </p:nvSpPr>
        <p:spPr bwMode="auto">
          <a:xfrm>
            <a:off x="1158875" y="1152525"/>
            <a:ext cx="4413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a:latin typeface="Arial" charset="0"/>
              </a:rPr>
              <a:t>+</a:t>
            </a:r>
          </a:p>
        </p:txBody>
      </p:sp>
      <p:sp>
        <p:nvSpPr>
          <p:cNvPr id="23573" name="Text Box 28"/>
          <p:cNvSpPr txBox="1">
            <a:spLocks noChangeArrowheads="1"/>
          </p:cNvSpPr>
          <p:nvPr/>
        </p:nvSpPr>
        <p:spPr bwMode="auto">
          <a:xfrm>
            <a:off x="2085975" y="1152525"/>
            <a:ext cx="4413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a:latin typeface="Arial" charset="0"/>
              </a:rPr>
              <a:t>=</a:t>
            </a:r>
          </a:p>
        </p:txBody>
      </p:sp>
      <p:sp>
        <p:nvSpPr>
          <p:cNvPr id="23574" name="Line 29"/>
          <p:cNvSpPr>
            <a:spLocks noChangeShapeType="1"/>
          </p:cNvSpPr>
          <p:nvPr/>
        </p:nvSpPr>
        <p:spPr bwMode="auto">
          <a:xfrm flipH="1">
            <a:off x="1295400" y="3200400"/>
            <a:ext cx="1066800" cy="0"/>
          </a:xfrm>
          <a:prstGeom prst="line">
            <a:avLst/>
          </a:prstGeom>
          <a:noFill/>
          <a:ln w="28575">
            <a:solidFill>
              <a:srgbClr val="0000FF"/>
            </a:solidFill>
            <a:round/>
            <a:headEnd type="arrow" w="med" len="med"/>
            <a:tailEnd type="arrow" w="med" len="me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3575" name="Rectangle 30"/>
          <p:cNvSpPr>
            <a:spLocks noChangeArrowheads="1"/>
          </p:cNvSpPr>
          <p:nvPr/>
        </p:nvSpPr>
        <p:spPr bwMode="auto">
          <a:xfrm>
            <a:off x="381000" y="914400"/>
            <a:ext cx="2895600" cy="12192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zh-TW" sz="1800">
              <a:latin typeface="Arial" charset="0"/>
            </a:endParaRPr>
          </a:p>
        </p:txBody>
      </p:sp>
      <p:sp>
        <p:nvSpPr>
          <p:cNvPr id="31769" name="Text Box 34"/>
          <p:cNvSpPr txBox="1">
            <a:spLocks noChangeArrowheads="1"/>
          </p:cNvSpPr>
          <p:nvPr/>
        </p:nvSpPr>
        <p:spPr bwMode="auto">
          <a:xfrm>
            <a:off x="3743325" y="987425"/>
            <a:ext cx="5070475" cy="1570038"/>
          </a:xfrm>
          <a:prstGeom prst="rect">
            <a:avLst/>
          </a:prstGeom>
          <a:noFill/>
          <a:ln w="9525">
            <a:noFill/>
            <a:miter lim="800000"/>
            <a:headEnd/>
            <a:tailEnd/>
          </a:ln>
        </p:spPr>
        <p:txBody>
          <a:bodyPr>
            <a:spAutoFit/>
          </a:bodyPr>
          <a:lstStyle/>
          <a:p>
            <a:pPr>
              <a:defRPr/>
            </a:pPr>
            <a:r>
              <a:rPr lang="en-US" altLang="zh-TW" sz="2400" dirty="0">
                <a:latin typeface="+mn-lt"/>
                <a:ea typeface="新細明體" panose="02020500000000000000" pitchFamily="18" charset="-120"/>
              </a:rPr>
              <a:t>The focal length f determines the </a:t>
            </a:r>
          </a:p>
          <a:p>
            <a:pPr>
              <a:defRPr/>
            </a:pPr>
            <a:r>
              <a:rPr lang="en-US" altLang="zh-TW" sz="2400" dirty="0">
                <a:latin typeface="+mn-lt"/>
                <a:ea typeface="新細明體" panose="02020500000000000000" pitchFamily="18" charset="-120"/>
              </a:rPr>
              <a:t>lens’s ability to bend (refract) light. It is a function of the shape and index of refraction of the lens.</a:t>
            </a:r>
          </a:p>
        </p:txBody>
      </p:sp>
      <p:sp>
        <p:nvSpPr>
          <p:cNvPr id="23577" name="Oval 8"/>
          <p:cNvSpPr>
            <a:spLocks noChangeArrowheads="1"/>
          </p:cNvSpPr>
          <p:nvPr/>
        </p:nvSpPr>
        <p:spPr bwMode="auto">
          <a:xfrm>
            <a:off x="1381125" y="4330700"/>
            <a:ext cx="139700" cy="139700"/>
          </a:xfrm>
          <a:prstGeom prst="ellipse">
            <a:avLst/>
          </a:prstGeom>
          <a:solidFill>
            <a:schemeClr val="accent1"/>
          </a:solidFill>
          <a:ln w="28575">
            <a:solidFill>
              <a:srgbClr val="000000"/>
            </a:solidFill>
            <a:round/>
            <a:headEnd/>
            <a:tailEnd type="none" w="med" len="lg"/>
          </a:ln>
        </p:spPr>
        <p:txBody>
          <a:bodyPr wrap="none" lIns="64008" tIns="27432" rIns="64008" bIns="27432"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zh-TW" sz="1800">
              <a:latin typeface="Arial" charset="0"/>
            </a:endParaRPr>
          </a:p>
        </p:txBody>
      </p:sp>
      <p:sp>
        <p:nvSpPr>
          <p:cNvPr id="23578" name="Oval 6"/>
          <p:cNvSpPr>
            <a:spLocks noChangeArrowheads="1"/>
          </p:cNvSpPr>
          <p:nvPr/>
        </p:nvSpPr>
        <p:spPr bwMode="auto">
          <a:xfrm>
            <a:off x="5057775" y="3429000"/>
            <a:ext cx="138113" cy="138113"/>
          </a:xfrm>
          <a:prstGeom prst="ellipse">
            <a:avLst/>
          </a:prstGeom>
          <a:solidFill>
            <a:schemeClr val="accent1"/>
          </a:solidFill>
          <a:ln w="28575">
            <a:solidFill>
              <a:srgbClr val="000000"/>
            </a:solidFill>
            <a:round/>
            <a:headEnd/>
            <a:tailEnd type="none" w="med" len="lg"/>
          </a:ln>
        </p:spPr>
        <p:txBody>
          <a:bodyPr wrap="none" lIns="64008" tIns="27432" rIns="64008" bIns="27432"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zh-TW" sz="1800">
              <a:latin typeface="Arial" charset="0"/>
            </a:endParaRPr>
          </a:p>
        </p:txBody>
      </p:sp>
      <p:sp>
        <p:nvSpPr>
          <p:cNvPr id="23579" name="Text Box 35"/>
          <p:cNvSpPr txBox="1">
            <a:spLocks noChangeArrowheads="1"/>
          </p:cNvSpPr>
          <p:nvPr/>
        </p:nvSpPr>
        <p:spPr bwMode="auto">
          <a:xfrm>
            <a:off x="7331075" y="6462713"/>
            <a:ext cx="15843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sz="1200">
                <a:latin typeface="Arial" charset="0"/>
              </a:rPr>
              <a:t>Frédo Durand’s slide</a:t>
            </a:r>
          </a:p>
        </p:txBody>
      </p:sp>
      <p:sp>
        <p:nvSpPr>
          <p:cNvPr id="23580" name="Oval 8"/>
          <p:cNvSpPr>
            <a:spLocks noChangeArrowheads="1"/>
          </p:cNvSpPr>
          <p:nvPr/>
        </p:nvSpPr>
        <p:spPr bwMode="auto">
          <a:xfrm>
            <a:off x="2292350" y="3498850"/>
            <a:ext cx="207963" cy="1943100"/>
          </a:xfrm>
          <a:prstGeom prst="ellipse">
            <a:avLst/>
          </a:prstGeom>
          <a:solidFill>
            <a:srgbClr val="02FFFF"/>
          </a:solidFill>
          <a:ln>
            <a:noFill/>
          </a:ln>
          <a:extLst>
            <a:ext uri="{91240B29-F687-4F45-9708-019B960494DF}">
              <a14:hiddenLine xmlns:a14="http://schemas.microsoft.com/office/drawing/2010/main" w="28575">
                <a:solidFill>
                  <a:srgbClr val="000000"/>
                </a:solidFill>
                <a:round/>
                <a:headEnd/>
                <a:tailEnd type="none" w="med" len="lg"/>
              </a14:hiddenLine>
            </a:ext>
          </a:extLst>
        </p:spPr>
        <p:txBody>
          <a:bodyPr lIns="64008" tIns="27432" rIns="64008" bIns="27432"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zh-TW" sz="1800">
              <a:latin typeface="Arial" charset="0"/>
            </a:endParaRPr>
          </a:p>
        </p:txBody>
      </p:sp>
      <p:sp>
        <p:nvSpPr>
          <p:cNvPr id="23581" name="Line 5"/>
          <p:cNvSpPr>
            <a:spLocks noChangeShapeType="1"/>
          </p:cNvSpPr>
          <p:nvPr/>
        </p:nvSpPr>
        <p:spPr bwMode="auto">
          <a:xfrm flipH="1">
            <a:off x="965200" y="2873375"/>
            <a:ext cx="6103938" cy="2012950"/>
          </a:xfrm>
          <a:prstGeom prst="line">
            <a:avLst/>
          </a:prstGeom>
          <a:noFill/>
          <a:ln w="28575">
            <a:solidFill>
              <a:srgbClr val="33CC33"/>
            </a:solidFill>
            <a:round/>
            <a:headEnd/>
            <a:tailEnd type="none" w="med" len="lg"/>
          </a:ln>
          <a:extLst>
            <a:ext uri="{909E8E84-426E-40DD-AFC4-6F175D3DCCD1}">
              <a14:hiddenFill xmlns:a14="http://schemas.microsoft.com/office/drawing/2010/main">
                <a:noFill/>
              </a14:hiddenFill>
            </a:ext>
          </a:extLst>
        </p:spPr>
        <p:txBody>
          <a:bodyPr lIns="64008" tIns="27432" rIns="64008" bIns="27432" anchor="ctr">
            <a:spAutoFit/>
          </a:bodyPr>
          <a:lstStyle/>
          <a:p>
            <a:endParaRPr lang="zh-TW" altLang="en-US"/>
          </a:p>
        </p:txBody>
      </p:sp>
      <p:sp>
        <p:nvSpPr>
          <p:cNvPr id="23582" name="Line 4"/>
          <p:cNvSpPr>
            <a:spLocks noChangeShapeType="1"/>
          </p:cNvSpPr>
          <p:nvPr/>
        </p:nvSpPr>
        <p:spPr bwMode="auto">
          <a:xfrm flipH="1" flipV="1">
            <a:off x="965200" y="4400550"/>
            <a:ext cx="6727825" cy="0"/>
          </a:xfrm>
          <a:prstGeom prst="line">
            <a:avLst/>
          </a:prstGeom>
          <a:noFill/>
          <a:ln w="28575">
            <a:solidFill>
              <a:srgbClr val="000000"/>
            </a:solidFill>
            <a:round/>
            <a:headEnd/>
            <a:tailEnd type="none" w="med" len="lg"/>
          </a:ln>
          <a:extLst>
            <a:ext uri="{909E8E84-426E-40DD-AFC4-6F175D3DCCD1}">
              <a14:hiddenFill xmlns:a14="http://schemas.microsoft.com/office/drawing/2010/main">
                <a:noFill/>
              </a14:hiddenFill>
            </a:ext>
          </a:extLst>
        </p:spPr>
        <p:txBody>
          <a:bodyPr lIns="64008" tIns="27432" rIns="64008" bIns="27432" anchor="ctr">
            <a:spAutoFit/>
          </a:bodyPr>
          <a:lstStyle/>
          <a:p>
            <a:endParaRPr lang="zh-TW" altLang="en-US"/>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pPr eaLnBrk="1" hangingPunct="1"/>
            <a:r>
              <a:rPr lang="en-US" altLang="zh-TW" sz="3200"/>
              <a:t>Adding a lens</a:t>
            </a:r>
          </a:p>
        </p:txBody>
      </p:sp>
      <p:grpSp>
        <p:nvGrpSpPr>
          <p:cNvPr id="24578" name="Group 3"/>
          <p:cNvGrpSpPr>
            <a:grpSpLocks/>
          </p:cNvGrpSpPr>
          <p:nvPr/>
        </p:nvGrpSpPr>
        <p:grpSpPr bwMode="auto">
          <a:xfrm>
            <a:off x="1476375" y="1917700"/>
            <a:ext cx="1655763" cy="1871663"/>
            <a:chOff x="113" y="1298"/>
            <a:chExt cx="926" cy="1143"/>
          </a:xfrm>
        </p:grpSpPr>
        <p:sp>
          <p:nvSpPr>
            <p:cNvPr id="24615" name="Freeform 4"/>
            <p:cNvSpPr>
              <a:spLocks/>
            </p:cNvSpPr>
            <p:nvPr/>
          </p:nvSpPr>
          <p:spPr bwMode="auto">
            <a:xfrm>
              <a:off x="113" y="1298"/>
              <a:ext cx="926" cy="1143"/>
            </a:xfrm>
            <a:custGeom>
              <a:avLst/>
              <a:gdLst>
                <a:gd name="T0" fmla="*/ 1 w 1852"/>
                <a:gd name="T1" fmla="*/ 0 h 2287"/>
                <a:gd name="T2" fmla="*/ 1 w 1852"/>
                <a:gd name="T3" fmla="*/ 0 h 2287"/>
                <a:gd name="T4" fmla="*/ 1 w 1852"/>
                <a:gd name="T5" fmla="*/ 0 h 2287"/>
                <a:gd name="T6" fmla="*/ 1 w 1852"/>
                <a:gd name="T7" fmla="*/ 0 h 2287"/>
                <a:gd name="T8" fmla="*/ 1 w 1852"/>
                <a:gd name="T9" fmla="*/ 0 h 2287"/>
                <a:gd name="T10" fmla="*/ 1 w 1852"/>
                <a:gd name="T11" fmla="*/ 0 h 2287"/>
                <a:gd name="T12" fmla="*/ 1 w 1852"/>
                <a:gd name="T13" fmla="*/ 0 h 2287"/>
                <a:gd name="T14" fmla="*/ 1 w 1852"/>
                <a:gd name="T15" fmla="*/ 0 h 2287"/>
                <a:gd name="T16" fmla="*/ 1 w 1852"/>
                <a:gd name="T17" fmla="*/ 0 h 2287"/>
                <a:gd name="T18" fmla="*/ 1 w 1852"/>
                <a:gd name="T19" fmla="*/ 0 h 2287"/>
                <a:gd name="T20" fmla="*/ 1 w 1852"/>
                <a:gd name="T21" fmla="*/ 0 h 2287"/>
                <a:gd name="T22" fmla="*/ 1 w 1852"/>
                <a:gd name="T23" fmla="*/ 0 h 2287"/>
                <a:gd name="T24" fmla="*/ 1 w 1852"/>
                <a:gd name="T25" fmla="*/ 0 h 2287"/>
                <a:gd name="T26" fmla="*/ 1 w 1852"/>
                <a:gd name="T27" fmla="*/ 0 h 2287"/>
                <a:gd name="T28" fmla="*/ 1 w 1852"/>
                <a:gd name="T29" fmla="*/ 0 h 2287"/>
                <a:gd name="T30" fmla="*/ 1 w 1852"/>
                <a:gd name="T31" fmla="*/ 0 h 2287"/>
                <a:gd name="T32" fmla="*/ 1 w 1852"/>
                <a:gd name="T33" fmla="*/ 0 h 2287"/>
                <a:gd name="T34" fmla="*/ 1 w 1852"/>
                <a:gd name="T35" fmla="*/ 0 h 2287"/>
                <a:gd name="T36" fmla="*/ 1 w 1852"/>
                <a:gd name="T37" fmla="*/ 0 h 2287"/>
                <a:gd name="T38" fmla="*/ 1 w 1852"/>
                <a:gd name="T39" fmla="*/ 0 h 2287"/>
                <a:gd name="T40" fmla="*/ 1 w 1852"/>
                <a:gd name="T41" fmla="*/ 0 h 2287"/>
                <a:gd name="T42" fmla="*/ 1 w 1852"/>
                <a:gd name="T43" fmla="*/ 0 h 2287"/>
                <a:gd name="T44" fmla="*/ 1 w 1852"/>
                <a:gd name="T45" fmla="*/ 0 h 2287"/>
                <a:gd name="T46" fmla="*/ 1 w 1852"/>
                <a:gd name="T47" fmla="*/ 0 h 2287"/>
                <a:gd name="T48" fmla="*/ 1 w 1852"/>
                <a:gd name="T49" fmla="*/ 0 h 2287"/>
                <a:gd name="T50" fmla="*/ 1 w 1852"/>
                <a:gd name="T51" fmla="*/ 0 h 2287"/>
                <a:gd name="T52" fmla="*/ 1 w 1852"/>
                <a:gd name="T53" fmla="*/ 0 h 2287"/>
                <a:gd name="T54" fmla="*/ 1 w 1852"/>
                <a:gd name="T55" fmla="*/ 0 h 2287"/>
                <a:gd name="T56" fmla="*/ 1 w 1852"/>
                <a:gd name="T57" fmla="*/ 0 h 2287"/>
                <a:gd name="T58" fmla="*/ 1 w 1852"/>
                <a:gd name="T59" fmla="*/ 0 h 2287"/>
                <a:gd name="T60" fmla="*/ 1 w 1852"/>
                <a:gd name="T61" fmla="*/ 0 h 2287"/>
                <a:gd name="T62" fmla="*/ 1 w 1852"/>
                <a:gd name="T63" fmla="*/ 0 h 2287"/>
                <a:gd name="T64" fmla="*/ 1 w 1852"/>
                <a:gd name="T65" fmla="*/ 0 h 2287"/>
                <a:gd name="T66" fmla="*/ 1 w 1852"/>
                <a:gd name="T67" fmla="*/ 0 h 2287"/>
                <a:gd name="T68" fmla="*/ 1 w 1852"/>
                <a:gd name="T69" fmla="*/ 0 h 2287"/>
                <a:gd name="T70" fmla="*/ 1 w 1852"/>
                <a:gd name="T71" fmla="*/ 0 h 2287"/>
                <a:gd name="T72" fmla="*/ 1 w 1852"/>
                <a:gd name="T73" fmla="*/ 0 h 2287"/>
                <a:gd name="T74" fmla="*/ 1 w 1852"/>
                <a:gd name="T75" fmla="*/ 0 h 2287"/>
                <a:gd name="T76" fmla="*/ 1 w 1852"/>
                <a:gd name="T77" fmla="*/ 0 h 2287"/>
                <a:gd name="T78" fmla="*/ 1 w 1852"/>
                <a:gd name="T79" fmla="*/ 0 h 2287"/>
                <a:gd name="T80" fmla="*/ 1 w 1852"/>
                <a:gd name="T81" fmla="*/ 0 h 2287"/>
                <a:gd name="T82" fmla="*/ 1 w 1852"/>
                <a:gd name="T83" fmla="*/ 0 h 2287"/>
                <a:gd name="T84" fmla="*/ 1 w 1852"/>
                <a:gd name="T85" fmla="*/ 0 h 2287"/>
                <a:gd name="T86" fmla="*/ 1 w 1852"/>
                <a:gd name="T87" fmla="*/ 0 h 2287"/>
                <a:gd name="T88" fmla="*/ 1 w 1852"/>
                <a:gd name="T89" fmla="*/ 0 h 2287"/>
                <a:gd name="T90" fmla="*/ 1 w 1852"/>
                <a:gd name="T91" fmla="*/ 0 h 2287"/>
                <a:gd name="T92" fmla="*/ 1 w 1852"/>
                <a:gd name="T93" fmla="*/ 0 h 2287"/>
                <a:gd name="T94" fmla="*/ 1 w 1852"/>
                <a:gd name="T95" fmla="*/ 0 h 2287"/>
                <a:gd name="T96" fmla="*/ 1 w 1852"/>
                <a:gd name="T97" fmla="*/ 0 h 2287"/>
                <a:gd name="T98" fmla="*/ 1 w 1852"/>
                <a:gd name="T99" fmla="*/ 0 h 2287"/>
                <a:gd name="T100" fmla="*/ 1 w 1852"/>
                <a:gd name="T101" fmla="*/ 0 h 2287"/>
                <a:gd name="T102" fmla="*/ 1 w 1852"/>
                <a:gd name="T103" fmla="*/ 0 h 2287"/>
                <a:gd name="T104" fmla="*/ 1 w 1852"/>
                <a:gd name="T105" fmla="*/ 0 h 2287"/>
                <a:gd name="T106" fmla="*/ 1 w 1852"/>
                <a:gd name="T107" fmla="*/ 0 h 2287"/>
                <a:gd name="T108" fmla="*/ 1 w 1852"/>
                <a:gd name="T109" fmla="*/ 0 h 2287"/>
                <a:gd name="T110" fmla="*/ 1 w 1852"/>
                <a:gd name="T111" fmla="*/ 0 h 2287"/>
                <a:gd name="T112" fmla="*/ 1 w 1852"/>
                <a:gd name="T113" fmla="*/ 0 h 2287"/>
                <a:gd name="T114" fmla="*/ 1 w 1852"/>
                <a:gd name="T115" fmla="*/ 0 h 2287"/>
                <a:gd name="T116" fmla="*/ 1 w 1852"/>
                <a:gd name="T117" fmla="*/ 0 h 2287"/>
                <a:gd name="T118" fmla="*/ 1 w 1852"/>
                <a:gd name="T119" fmla="*/ 0 h 2287"/>
                <a:gd name="T120" fmla="*/ 1 w 1852"/>
                <a:gd name="T121" fmla="*/ 0 h 2287"/>
                <a:gd name="T122" fmla="*/ 1 w 1852"/>
                <a:gd name="T123" fmla="*/ 0 h 2287"/>
                <a:gd name="T124" fmla="*/ 1 w 1852"/>
                <a:gd name="T125" fmla="*/ 0 h 228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52"/>
                <a:gd name="T190" fmla="*/ 0 h 2287"/>
                <a:gd name="T191" fmla="*/ 1852 w 1852"/>
                <a:gd name="T192" fmla="*/ 2287 h 228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52" h="2287">
                  <a:moveTo>
                    <a:pt x="885" y="0"/>
                  </a:moveTo>
                  <a:lnTo>
                    <a:pt x="877" y="20"/>
                  </a:lnTo>
                  <a:lnTo>
                    <a:pt x="877" y="47"/>
                  </a:lnTo>
                  <a:lnTo>
                    <a:pt x="869" y="68"/>
                  </a:lnTo>
                  <a:lnTo>
                    <a:pt x="869" y="82"/>
                  </a:lnTo>
                  <a:lnTo>
                    <a:pt x="865" y="109"/>
                  </a:lnTo>
                  <a:lnTo>
                    <a:pt x="857" y="129"/>
                  </a:lnTo>
                  <a:lnTo>
                    <a:pt x="841" y="131"/>
                  </a:lnTo>
                  <a:lnTo>
                    <a:pt x="838" y="149"/>
                  </a:lnTo>
                  <a:lnTo>
                    <a:pt x="808" y="150"/>
                  </a:lnTo>
                  <a:lnTo>
                    <a:pt x="808" y="160"/>
                  </a:lnTo>
                  <a:lnTo>
                    <a:pt x="822" y="173"/>
                  </a:lnTo>
                  <a:lnTo>
                    <a:pt x="809" y="194"/>
                  </a:lnTo>
                  <a:lnTo>
                    <a:pt x="768" y="206"/>
                  </a:lnTo>
                  <a:lnTo>
                    <a:pt x="693" y="240"/>
                  </a:lnTo>
                  <a:lnTo>
                    <a:pt x="693" y="253"/>
                  </a:lnTo>
                  <a:lnTo>
                    <a:pt x="679" y="248"/>
                  </a:lnTo>
                  <a:lnTo>
                    <a:pt x="679" y="228"/>
                  </a:lnTo>
                  <a:lnTo>
                    <a:pt x="667" y="242"/>
                  </a:lnTo>
                  <a:lnTo>
                    <a:pt x="675" y="271"/>
                  </a:lnTo>
                  <a:lnTo>
                    <a:pt x="709" y="271"/>
                  </a:lnTo>
                  <a:lnTo>
                    <a:pt x="709" y="294"/>
                  </a:lnTo>
                  <a:lnTo>
                    <a:pt x="723" y="294"/>
                  </a:lnTo>
                  <a:lnTo>
                    <a:pt x="723" y="275"/>
                  </a:lnTo>
                  <a:lnTo>
                    <a:pt x="738" y="282"/>
                  </a:lnTo>
                  <a:lnTo>
                    <a:pt x="738" y="296"/>
                  </a:lnTo>
                  <a:lnTo>
                    <a:pt x="751" y="298"/>
                  </a:lnTo>
                  <a:lnTo>
                    <a:pt x="754" y="285"/>
                  </a:lnTo>
                  <a:lnTo>
                    <a:pt x="766" y="296"/>
                  </a:lnTo>
                  <a:lnTo>
                    <a:pt x="768" y="319"/>
                  </a:lnTo>
                  <a:lnTo>
                    <a:pt x="748" y="316"/>
                  </a:lnTo>
                  <a:lnTo>
                    <a:pt x="748" y="333"/>
                  </a:lnTo>
                  <a:lnTo>
                    <a:pt x="758" y="340"/>
                  </a:lnTo>
                  <a:lnTo>
                    <a:pt x="769" y="346"/>
                  </a:lnTo>
                  <a:lnTo>
                    <a:pt x="776" y="350"/>
                  </a:lnTo>
                  <a:lnTo>
                    <a:pt x="779" y="352"/>
                  </a:lnTo>
                  <a:lnTo>
                    <a:pt x="799" y="355"/>
                  </a:lnTo>
                  <a:lnTo>
                    <a:pt x="791" y="367"/>
                  </a:lnTo>
                  <a:lnTo>
                    <a:pt x="587" y="465"/>
                  </a:lnTo>
                  <a:lnTo>
                    <a:pt x="569" y="468"/>
                  </a:lnTo>
                  <a:lnTo>
                    <a:pt x="569" y="448"/>
                  </a:lnTo>
                  <a:lnTo>
                    <a:pt x="561" y="463"/>
                  </a:lnTo>
                  <a:lnTo>
                    <a:pt x="561" y="479"/>
                  </a:lnTo>
                  <a:lnTo>
                    <a:pt x="573" y="499"/>
                  </a:lnTo>
                  <a:lnTo>
                    <a:pt x="600" y="505"/>
                  </a:lnTo>
                  <a:lnTo>
                    <a:pt x="600" y="520"/>
                  </a:lnTo>
                  <a:lnTo>
                    <a:pt x="615" y="524"/>
                  </a:lnTo>
                  <a:lnTo>
                    <a:pt x="615" y="510"/>
                  </a:lnTo>
                  <a:lnTo>
                    <a:pt x="634" y="510"/>
                  </a:lnTo>
                  <a:lnTo>
                    <a:pt x="634" y="524"/>
                  </a:lnTo>
                  <a:lnTo>
                    <a:pt x="648" y="524"/>
                  </a:lnTo>
                  <a:lnTo>
                    <a:pt x="648" y="508"/>
                  </a:lnTo>
                  <a:lnTo>
                    <a:pt x="675" y="528"/>
                  </a:lnTo>
                  <a:lnTo>
                    <a:pt x="704" y="553"/>
                  </a:lnTo>
                  <a:lnTo>
                    <a:pt x="685" y="561"/>
                  </a:lnTo>
                  <a:lnTo>
                    <a:pt x="682" y="579"/>
                  </a:lnTo>
                  <a:lnTo>
                    <a:pt x="714" y="596"/>
                  </a:lnTo>
                  <a:lnTo>
                    <a:pt x="718" y="612"/>
                  </a:lnTo>
                  <a:lnTo>
                    <a:pt x="695" y="612"/>
                  </a:lnTo>
                  <a:lnTo>
                    <a:pt x="463" y="722"/>
                  </a:lnTo>
                  <a:lnTo>
                    <a:pt x="452" y="745"/>
                  </a:lnTo>
                  <a:lnTo>
                    <a:pt x="438" y="722"/>
                  </a:lnTo>
                  <a:lnTo>
                    <a:pt x="438" y="750"/>
                  </a:lnTo>
                  <a:lnTo>
                    <a:pt x="455" y="771"/>
                  </a:lnTo>
                  <a:lnTo>
                    <a:pt x="536" y="771"/>
                  </a:lnTo>
                  <a:lnTo>
                    <a:pt x="577" y="798"/>
                  </a:lnTo>
                  <a:lnTo>
                    <a:pt x="622" y="824"/>
                  </a:lnTo>
                  <a:lnTo>
                    <a:pt x="620" y="837"/>
                  </a:lnTo>
                  <a:lnTo>
                    <a:pt x="592" y="837"/>
                  </a:lnTo>
                  <a:lnTo>
                    <a:pt x="592" y="860"/>
                  </a:lnTo>
                  <a:lnTo>
                    <a:pt x="648" y="872"/>
                  </a:lnTo>
                  <a:lnTo>
                    <a:pt x="642" y="897"/>
                  </a:lnTo>
                  <a:lnTo>
                    <a:pt x="325" y="1062"/>
                  </a:lnTo>
                  <a:lnTo>
                    <a:pt x="325" y="1080"/>
                  </a:lnTo>
                  <a:lnTo>
                    <a:pt x="302" y="1062"/>
                  </a:lnTo>
                  <a:lnTo>
                    <a:pt x="313" y="1039"/>
                  </a:lnTo>
                  <a:lnTo>
                    <a:pt x="283" y="1066"/>
                  </a:lnTo>
                  <a:lnTo>
                    <a:pt x="295" y="1095"/>
                  </a:lnTo>
                  <a:lnTo>
                    <a:pt x="322" y="1112"/>
                  </a:lnTo>
                  <a:lnTo>
                    <a:pt x="390" y="1112"/>
                  </a:lnTo>
                  <a:lnTo>
                    <a:pt x="491" y="1168"/>
                  </a:lnTo>
                  <a:lnTo>
                    <a:pt x="491" y="1196"/>
                  </a:lnTo>
                  <a:lnTo>
                    <a:pt x="507" y="1222"/>
                  </a:lnTo>
                  <a:lnTo>
                    <a:pt x="537" y="1226"/>
                  </a:lnTo>
                  <a:lnTo>
                    <a:pt x="540" y="1268"/>
                  </a:lnTo>
                  <a:lnTo>
                    <a:pt x="511" y="1268"/>
                  </a:lnTo>
                  <a:lnTo>
                    <a:pt x="428" y="1295"/>
                  </a:lnTo>
                  <a:lnTo>
                    <a:pt x="162" y="1439"/>
                  </a:lnTo>
                  <a:lnTo>
                    <a:pt x="157" y="1459"/>
                  </a:lnTo>
                  <a:lnTo>
                    <a:pt x="139" y="1453"/>
                  </a:lnTo>
                  <a:lnTo>
                    <a:pt x="137" y="1434"/>
                  </a:lnTo>
                  <a:lnTo>
                    <a:pt x="127" y="1450"/>
                  </a:lnTo>
                  <a:lnTo>
                    <a:pt x="139" y="1474"/>
                  </a:lnTo>
                  <a:lnTo>
                    <a:pt x="159" y="1488"/>
                  </a:lnTo>
                  <a:lnTo>
                    <a:pt x="161" y="1508"/>
                  </a:lnTo>
                  <a:lnTo>
                    <a:pt x="334" y="1532"/>
                  </a:lnTo>
                  <a:lnTo>
                    <a:pt x="409" y="1563"/>
                  </a:lnTo>
                  <a:lnTo>
                    <a:pt x="407" y="1586"/>
                  </a:lnTo>
                  <a:lnTo>
                    <a:pt x="383" y="1586"/>
                  </a:lnTo>
                  <a:lnTo>
                    <a:pt x="383" y="1607"/>
                  </a:lnTo>
                  <a:lnTo>
                    <a:pt x="423" y="1641"/>
                  </a:lnTo>
                  <a:lnTo>
                    <a:pt x="423" y="1670"/>
                  </a:lnTo>
                  <a:lnTo>
                    <a:pt x="452" y="1678"/>
                  </a:lnTo>
                  <a:lnTo>
                    <a:pt x="448" y="1910"/>
                  </a:lnTo>
                  <a:lnTo>
                    <a:pt x="339" y="1929"/>
                  </a:lnTo>
                  <a:lnTo>
                    <a:pt x="324" y="1997"/>
                  </a:lnTo>
                  <a:lnTo>
                    <a:pt x="160" y="1997"/>
                  </a:lnTo>
                  <a:lnTo>
                    <a:pt x="160" y="2099"/>
                  </a:lnTo>
                  <a:lnTo>
                    <a:pt x="0" y="2095"/>
                  </a:lnTo>
                  <a:lnTo>
                    <a:pt x="0" y="2192"/>
                  </a:lnTo>
                  <a:lnTo>
                    <a:pt x="3" y="2281"/>
                  </a:lnTo>
                  <a:lnTo>
                    <a:pt x="1851" y="2287"/>
                  </a:lnTo>
                  <a:lnTo>
                    <a:pt x="1852" y="2177"/>
                  </a:lnTo>
                  <a:lnTo>
                    <a:pt x="1700" y="2162"/>
                  </a:lnTo>
                  <a:lnTo>
                    <a:pt x="1692" y="2106"/>
                  </a:lnTo>
                  <a:lnTo>
                    <a:pt x="1526" y="2046"/>
                  </a:lnTo>
                  <a:lnTo>
                    <a:pt x="1526" y="1994"/>
                  </a:lnTo>
                  <a:lnTo>
                    <a:pt x="1364" y="1941"/>
                  </a:lnTo>
                  <a:lnTo>
                    <a:pt x="1364" y="1908"/>
                  </a:lnTo>
                  <a:lnTo>
                    <a:pt x="1369" y="1696"/>
                  </a:lnTo>
                  <a:lnTo>
                    <a:pt x="1432" y="1644"/>
                  </a:lnTo>
                  <a:lnTo>
                    <a:pt x="1432" y="1603"/>
                  </a:lnTo>
                  <a:lnTo>
                    <a:pt x="1391" y="1600"/>
                  </a:lnTo>
                  <a:lnTo>
                    <a:pt x="1540" y="1506"/>
                  </a:lnTo>
                  <a:lnTo>
                    <a:pt x="1600" y="1502"/>
                  </a:lnTo>
                  <a:lnTo>
                    <a:pt x="1703" y="1499"/>
                  </a:lnTo>
                  <a:lnTo>
                    <a:pt x="1737" y="1476"/>
                  </a:lnTo>
                  <a:lnTo>
                    <a:pt x="1747" y="1431"/>
                  </a:lnTo>
                  <a:lnTo>
                    <a:pt x="1729" y="1416"/>
                  </a:lnTo>
                  <a:lnTo>
                    <a:pt x="1722" y="1443"/>
                  </a:lnTo>
                  <a:lnTo>
                    <a:pt x="1695" y="1442"/>
                  </a:lnTo>
                  <a:lnTo>
                    <a:pt x="1264" y="1254"/>
                  </a:lnTo>
                  <a:lnTo>
                    <a:pt x="1246" y="1254"/>
                  </a:lnTo>
                  <a:lnTo>
                    <a:pt x="1254" y="1203"/>
                  </a:lnTo>
                  <a:lnTo>
                    <a:pt x="1287" y="1203"/>
                  </a:lnTo>
                  <a:lnTo>
                    <a:pt x="1287" y="1176"/>
                  </a:lnTo>
                  <a:lnTo>
                    <a:pt x="1397" y="1097"/>
                  </a:lnTo>
                  <a:lnTo>
                    <a:pt x="1443" y="1097"/>
                  </a:lnTo>
                  <a:lnTo>
                    <a:pt x="1521" y="1093"/>
                  </a:lnTo>
                  <a:lnTo>
                    <a:pt x="1543" y="1071"/>
                  </a:lnTo>
                  <a:lnTo>
                    <a:pt x="1543" y="1041"/>
                  </a:lnTo>
                  <a:lnTo>
                    <a:pt x="1513" y="1071"/>
                  </a:lnTo>
                  <a:lnTo>
                    <a:pt x="1480" y="1041"/>
                  </a:lnTo>
                  <a:lnTo>
                    <a:pt x="1160" y="901"/>
                  </a:lnTo>
                  <a:lnTo>
                    <a:pt x="1139" y="898"/>
                  </a:lnTo>
                  <a:lnTo>
                    <a:pt x="1139" y="865"/>
                  </a:lnTo>
                  <a:lnTo>
                    <a:pt x="1188" y="835"/>
                  </a:lnTo>
                  <a:lnTo>
                    <a:pt x="1154" y="831"/>
                  </a:lnTo>
                  <a:lnTo>
                    <a:pt x="1250" y="752"/>
                  </a:lnTo>
                  <a:lnTo>
                    <a:pt x="1364" y="740"/>
                  </a:lnTo>
                  <a:lnTo>
                    <a:pt x="1379" y="704"/>
                  </a:lnTo>
                  <a:lnTo>
                    <a:pt x="1351" y="719"/>
                  </a:lnTo>
                  <a:lnTo>
                    <a:pt x="1347" y="707"/>
                  </a:lnTo>
                  <a:lnTo>
                    <a:pt x="1065" y="598"/>
                  </a:lnTo>
                  <a:lnTo>
                    <a:pt x="1064" y="567"/>
                  </a:lnTo>
                  <a:lnTo>
                    <a:pt x="1109" y="563"/>
                  </a:lnTo>
                  <a:lnTo>
                    <a:pt x="1112" y="540"/>
                  </a:lnTo>
                  <a:lnTo>
                    <a:pt x="1075" y="543"/>
                  </a:lnTo>
                  <a:lnTo>
                    <a:pt x="1127" y="496"/>
                  </a:lnTo>
                  <a:lnTo>
                    <a:pt x="1187" y="478"/>
                  </a:lnTo>
                  <a:lnTo>
                    <a:pt x="1227" y="475"/>
                  </a:lnTo>
                  <a:lnTo>
                    <a:pt x="1242" y="445"/>
                  </a:lnTo>
                  <a:lnTo>
                    <a:pt x="1239" y="422"/>
                  </a:lnTo>
                  <a:lnTo>
                    <a:pt x="1224" y="448"/>
                  </a:lnTo>
                  <a:lnTo>
                    <a:pt x="1200" y="430"/>
                  </a:lnTo>
                  <a:lnTo>
                    <a:pt x="984" y="359"/>
                  </a:lnTo>
                  <a:lnTo>
                    <a:pt x="981" y="332"/>
                  </a:lnTo>
                  <a:lnTo>
                    <a:pt x="1030" y="328"/>
                  </a:lnTo>
                  <a:lnTo>
                    <a:pt x="1030" y="309"/>
                  </a:lnTo>
                  <a:lnTo>
                    <a:pt x="1003" y="304"/>
                  </a:lnTo>
                  <a:lnTo>
                    <a:pt x="1042" y="272"/>
                  </a:lnTo>
                  <a:lnTo>
                    <a:pt x="1087" y="260"/>
                  </a:lnTo>
                  <a:lnTo>
                    <a:pt x="1118" y="250"/>
                  </a:lnTo>
                  <a:lnTo>
                    <a:pt x="1124" y="223"/>
                  </a:lnTo>
                  <a:lnTo>
                    <a:pt x="1090" y="242"/>
                  </a:lnTo>
                  <a:lnTo>
                    <a:pt x="1081" y="228"/>
                  </a:lnTo>
                  <a:lnTo>
                    <a:pt x="966" y="179"/>
                  </a:lnTo>
                  <a:lnTo>
                    <a:pt x="960" y="172"/>
                  </a:lnTo>
                  <a:lnTo>
                    <a:pt x="960" y="157"/>
                  </a:lnTo>
                  <a:lnTo>
                    <a:pt x="973" y="156"/>
                  </a:lnTo>
                  <a:lnTo>
                    <a:pt x="973" y="143"/>
                  </a:lnTo>
                  <a:lnTo>
                    <a:pt x="935" y="144"/>
                  </a:lnTo>
                  <a:lnTo>
                    <a:pt x="935" y="131"/>
                  </a:lnTo>
                  <a:lnTo>
                    <a:pt x="917" y="129"/>
                  </a:lnTo>
                  <a:lnTo>
                    <a:pt x="910" y="112"/>
                  </a:lnTo>
                  <a:lnTo>
                    <a:pt x="903" y="54"/>
                  </a:lnTo>
                  <a:lnTo>
                    <a:pt x="893" y="47"/>
                  </a:lnTo>
                  <a:lnTo>
                    <a:pt x="893" y="10"/>
                  </a:lnTo>
                  <a:lnTo>
                    <a:pt x="885" y="0"/>
                  </a:lnTo>
                  <a:close/>
                </a:path>
              </a:pathLst>
            </a:custGeom>
            <a:solidFill>
              <a:srgbClr val="0019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16" name="Freeform 5"/>
            <p:cNvSpPr>
              <a:spLocks/>
            </p:cNvSpPr>
            <p:nvPr/>
          </p:nvSpPr>
          <p:spPr bwMode="auto">
            <a:xfrm>
              <a:off x="450" y="1387"/>
              <a:ext cx="89" cy="42"/>
            </a:xfrm>
            <a:custGeom>
              <a:avLst/>
              <a:gdLst>
                <a:gd name="T0" fmla="*/ 1 w 178"/>
                <a:gd name="T1" fmla="*/ 1 h 84"/>
                <a:gd name="T2" fmla="*/ 1 w 178"/>
                <a:gd name="T3" fmla="*/ 1 h 84"/>
                <a:gd name="T4" fmla="*/ 1 w 178"/>
                <a:gd name="T5" fmla="*/ 1 h 84"/>
                <a:gd name="T6" fmla="*/ 1 w 178"/>
                <a:gd name="T7" fmla="*/ 1 h 84"/>
                <a:gd name="T8" fmla="*/ 0 w 178"/>
                <a:gd name="T9" fmla="*/ 1 h 84"/>
                <a:gd name="T10" fmla="*/ 1 w 178"/>
                <a:gd name="T11" fmla="*/ 1 h 84"/>
                <a:gd name="T12" fmla="*/ 1 w 178"/>
                <a:gd name="T13" fmla="*/ 1 h 84"/>
                <a:gd name="T14" fmla="*/ 1 w 178"/>
                <a:gd name="T15" fmla="*/ 1 h 84"/>
                <a:gd name="T16" fmla="*/ 1 w 178"/>
                <a:gd name="T17" fmla="*/ 1 h 84"/>
                <a:gd name="T18" fmla="*/ 1 w 178"/>
                <a:gd name="T19" fmla="*/ 1 h 84"/>
                <a:gd name="T20" fmla="*/ 1 w 178"/>
                <a:gd name="T21" fmla="*/ 1 h 84"/>
                <a:gd name="T22" fmla="*/ 1 w 178"/>
                <a:gd name="T23" fmla="*/ 0 h 84"/>
                <a:gd name="T24" fmla="*/ 1 w 178"/>
                <a:gd name="T25" fmla="*/ 1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8"/>
                <a:gd name="T40" fmla="*/ 0 h 84"/>
                <a:gd name="T41" fmla="*/ 178 w 178"/>
                <a:gd name="T42" fmla="*/ 84 h 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8" h="84">
                  <a:moveTo>
                    <a:pt x="153" y="3"/>
                  </a:moveTo>
                  <a:lnTo>
                    <a:pt x="88" y="35"/>
                  </a:lnTo>
                  <a:lnTo>
                    <a:pt x="23" y="66"/>
                  </a:lnTo>
                  <a:lnTo>
                    <a:pt x="17" y="78"/>
                  </a:lnTo>
                  <a:lnTo>
                    <a:pt x="0" y="70"/>
                  </a:lnTo>
                  <a:lnTo>
                    <a:pt x="13" y="84"/>
                  </a:lnTo>
                  <a:lnTo>
                    <a:pt x="40" y="73"/>
                  </a:lnTo>
                  <a:lnTo>
                    <a:pt x="125" y="55"/>
                  </a:lnTo>
                  <a:lnTo>
                    <a:pt x="125" y="43"/>
                  </a:lnTo>
                  <a:lnTo>
                    <a:pt x="137" y="43"/>
                  </a:lnTo>
                  <a:lnTo>
                    <a:pt x="178" y="2"/>
                  </a:lnTo>
                  <a:lnTo>
                    <a:pt x="166" y="0"/>
                  </a:lnTo>
                  <a:lnTo>
                    <a:pt x="153" y="3"/>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17" name="Freeform 6"/>
            <p:cNvSpPr>
              <a:spLocks/>
            </p:cNvSpPr>
            <p:nvPr/>
          </p:nvSpPr>
          <p:spPr bwMode="auto">
            <a:xfrm>
              <a:off x="526" y="1390"/>
              <a:ext cx="135" cy="28"/>
            </a:xfrm>
            <a:custGeom>
              <a:avLst/>
              <a:gdLst>
                <a:gd name="T0" fmla="*/ 0 w 271"/>
                <a:gd name="T1" fmla="*/ 0 h 58"/>
                <a:gd name="T2" fmla="*/ 0 w 271"/>
                <a:gd name="T3" fmla="*/ 0 h 58"/>
                <a:gd name="T4" fmla="*/ 0 w 271"/>
                <a:gd name="T5" fmla="*/ 0 h 58"/>
                <a:gd name="T6" fmla="*/ 0 w 271"/>
                <a:gd name="T7" fmla="*/ 0 h 58"/>
                <a:gd name="T8" fmla="*/ 0 w 271"/>
                <a:gd name="T9" fmla="*/ 0 h 58"/>
                <a:gd name="T10" fmla="*/ 0 w 271"/>
                <a:gd name="T11" fmla="*/ 0 h 58"/>
                <a:gd name="T12" fmla="*/ 0 w 271"/>
                <a:gd name="T13" fmla="*/ 0 h 58"/>
                <a:gd name="T14" fmla="*/ 0 w 271"/>
                <a:gd name="T15" fmla="*/ 0 h 58"/>
                <a:gd name="T16" fmla="*/ 0 60000 65536"/>
                <a:gd name="T17" fmla="*/ 0 60000 65536"/>
                <a:gd name="T18" fmla="*/ 0 60000 65536"/>
                <a:gd name="T19" fmla="*/ 0 60000 65536"/>
                <a:gd name="T20" fmla="*/ 0 60000 65536"/>
                <a:gd name="T21" fmla="*/ 0 60000 65536"/>
                <a:gd name="T22" fmla="*/ 0 60000 65536"/>
                <a:gd name="T23" fmla="*/ 0 60000 65536"/>
                <a:gd name="T24" fmla="*/ 0 w 271"/>
                <a:gd name="T25" fmla="*/ 0 h 58"/>
                <a:gd name="T26" fmla="*/ 271 w 271"/>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1" h="58">
                  <a:moveTo>
                    <a:pt x="38" y="0"/>
                  </a:moveTo>
                  <a:lnTo>
                    <a:pt x="0" y="40"/>
                  </a:lnTo>
                  <a:lnTo>
                    <a:pt x="40" y="40"/>
                  </a:lnTo>
                  <a:lnTo>
                    <a:pt x="271" y="58"/>
                  </a:lnTo>
                  <a:lnTo>
                    <a:pt x="246" y="49"/>
                  </a:lnTo>
                  <a:lnTo>
                    <a:pt x="168" y="14"/>
                  </a:lnTo>
                  <a:lnTo>
                    <a:pt x="143" y="4"/>
                  </a:lnTo>
                  <a:lnTo>
                    <a:pt x="38"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18" name="Freeform 7"/>
            <p:cNvSpPr>
              <a:spLocks/>
            </p:cNvSpPr>
            <p:nvPr/>
          </p:nvSpPr>
          <p:spPr bwMode="auto">
            <a:xfrm>
              <a:off x="463" y="1417"/>
              <a:ext cx="52" cy="18"/>
            </a:xfrm>
            <a:custGeom>
              <a:avLst/>
              <a:gdLst>
                <a:gd name="T0" fmla="*/ 0 w 103"/>
                <a:gd name="T1" fmla="*/ 1 h 36"/>
                <a:gd name="T2" fmla="*/ 1 w 103"/>
                <a:gd name="T3" fmla="*/ 0 h 36"/>
                <a:gd name="T4" fmla="*/ 1 w 103"/>
                <a:gd name="T5" fmla="*/ 1 h 36"/>
                <a:gd name="T6" fmla="*/ 1 w 103"/>
                <a:gd name="T7" fmla="*/ 1 h 36"/>
                <a:gd name="T8" fmla="*/ 0 w 103"/>
                <a:gd name="T9" fmla="*/ 1 h 36"/>
                <a:gd name="T10" fmla="*/ 0 60000 65536"/>
                <a:gd name="T11" fmla="*/ 0 60000 65536"/>
                <a:gd name="T12" fmla="*/ 0 60000 65536"/>
                <a:gd name="T13" fmla="*/ 0 60000 65536"/>
                <a:gd name="T14" fmla="*/ 0 60000 65536"/>
                <a:gd name="T15" fmla="*/ 0 w 103"/>
                <a:gd name="T16" fmla="*/ 0 h 36"/>
                <a:gd name="T17" fmla="*/ 103 w 103"/>
                <a:gd name="T18" fmla="*/ 36 h 36"/>
              </a:gdLst>
              <a:ahLst/>
              <a:cxnLst>
                <a:cxn ang="T10">
                  <a:pos x="T0" y="T1"/>
                </a:cxn>
                <a:cxn ang="T11">
                  <a:pos x="T2" y="T3"/>
                </a:cxn>
                <a:cxn ang="T12">
                  <a:pos x="T4" y="T5"/>
                </a:cxn>
                <a:cxn ang="T13">
                  <a:pos x="T6" y="T7"/>
                </a:cxn>
                <a:cxn ang="T14">
                  <a:pos x="T8" y="T9"/>
                </a:cxn>
              </a:cxnLst>
              <a:rect l="T15" t="T16" r="T17" b="T18"/>
              <a:pathLst>
                <a:path w="103" h="36">
                  <a:moveTo>
                    <a:pt x="0" y="29"/>
                  </a:moveTo>
                  <a:lnTo>
                    <a:pt x="103" y="0"/>
                  </a:lnTo>
                  <a:lnTo>
                    <a:pt x="103" y="12"/>
                  </a:lnTo>
                  <a:lnTo>
                    <a:pt x="5" y="36"/>
                  </a:lnTo>
                  <a:lnTo>
                    <a:pt x="0" y="29"/>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19" name="Freeform 8"/>
            <p:cNvSpPr>
              <a:spLocks/>
            </p:cNvSpPr>
            <p:nvPr/>
          </p:nvSpPr>
          <p:spPr bwMode="auto">
            <a:xfrm>
              <a:off x="524" y="1415"/>
              <a:ext cx="134" cy="15"/>
            </a:xfrm>
            <a:custGeom>
              <a:avLst/>
              <a:gdLst>
                <a:gd name="T0" fmla="*/ 0 w 268"/>
                <a:gd name="T1" fmla="*/ 0 h 29"/>
                <a:gd name="T2" fmla="*/ 1 w 268"/>
                <a:gd name="T3" fmla="*/ 1 h 29"/>
                <a:gd name="T4" fmla="*/ 1 w 268"/>
                <a:gd name="T5" fmla="*/ 1 h 29"/>
                <a:gd name="T6" fmla="*/ 0 w 268"/>
                <a:gd name="T7" fmla="*/ 1 h 29"/>
                <a:gd name="T8" fmla="*/ 0 w 268"/>
                <a:gd name="T9" fmla="*/ 0 h 29"/>
                <a:gd name="T10" fmla="*/ 0 60000 65536"/>
                <a:gd name="T11" fmla="*/ 0 60000 65536"/>
                <a:gd name="T12" fmla="*/ 0 60000 65536"/>
                <a:gd name="T13" fmla="*/ 0 60000 65536"/>
                <a:gd name="T14" fmla="*/ 0 60000 65536"/>
                <a:gd name="T15" fmla="*/ 0 w 268"/>
                <a:gd name="T16" fmla="*/ 0 h 29"/>
                <a:gd name="T17" fmla="*/ 268 w 268"/>
                <a:gd name="T18" fmla="*/ 29 h 29"/>
              </a:gdLst>
              <a:ahLst/>
              <a:cxnLst>
                <a:cxn ang="T10">
                  <a:pos x="T0" y="T1"/>
                </a:cxn>
                <a:cxn ang="T11">
                  <a:pos x="T2" y="T3"/>
                </a:cxn>
                <a:cxn ang="T12">
                  <a:pos x="T4" y="T5"/>
                </a:cxn>
                <a:cxn ang="T13">
                  <a:pos x="T6" y="T7"/>
                </a:cxn>
                <a:cxn ang="T14">
                  <a:pos x="T8" y="T9"/>
                </a:cxn>
              </a:cxnLst>
              <a:rect l="T15" t="T16" r="T17" b="T18"/>
              <a:pathLst>
                <a:path w="268" h="29">
                  <a:moveTo>
                    <a:pt x="0" y="0"/>
                  </a:moveTo>
                  <a:lnTo>
                    <a:pt x="268" y="14"/>
                  </a:lnTo>
                  <a:lnTo>
                    <a:pt x="267" y="29"/>
                  </a:lnTo>
                  <a:lnTo>
                    <a:pt x="0" y="1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20" name="Freeform 9"/>
            <p:cNvSpPr>
              <a:spLocks/>
            </p:cNvSpPr>
            <p:nvPr/>
          </p:nvSpPr>
          <p:spPr bwMode="auto">
            <a:xfrm>
              <a:off x="490" y="1441"/>
              <a:ext cx="135" cy="25"/>
            </a:xfrm>
            <a:custGeom>
              <a:avLst/>
              <a:gdLst>
                <a:gd name="T0" fmla="*/ 0 w 269"/>
                <a:gd name="T1" fmla="*/ 1 h 48"/>
                <a:gd name="T2" fmla="*/ 1 w 269"/>
                <a:gd name="T3" fmla="*/ 1 h 48"/>
                <a:gd name="T4" fmla="*/ 1 w 269"/>
                <a:gd name="T5" fmla="*/ 1 h 48"/>
                <a:gd name="T6" fmla="*/ 1 w 269"/>
                <a:gd name="T7" fmla="*/ 0 h 48"/>
                <a:gd name="T8" fmla="*/ 1 w 269"/>
                <a:gd name="T9" fmla="*/ 1 h 48"/>
                <a:gd name="T10" fmla="*/ 1 w 269"/>
                <a:gd name="T11" fmla="*/ 1 h 48"/>
                <a:gd name="T12" fmla="*/ 1 w 269"/>
                <a:gd name="T13" fmla="*/ 1 h 48"/>
                <a:gd name="T14" fmla="*/ 1 w 269"/>
                <a:gd name="T15" fmla="*/ 1 h 48"/>
                <a:gd name="T16" fmla="*/ 1 w 269"/>
                <a:gd name="T17" fmla="*/ 1 h 48"/>
                <a:gd name="T18" fmla="*/ 1 w 269"/>
                <a:gd name="T19" fmla="*/ 1 h 48"/>
                <a:gd name="T20" fmla="*/ 1 w 269"/>
                <a:gd name="T21" fmla="*/ 1 h 48"/>
                <a:gd name="T22" fmla="*/ 1 w 269"/>
                <a:gd name="T23" fmla="*/ 1 h 48"/>
                <a:gd name="T24" fmla="*/ 1 w 269"/>
                <a:gd name="T25" fmla="*/ 1 h 48"/>
                <a:gd name="T26" fmla="*/ 1 w 269"/>
                <a:gd name="T27" fmla="*/ 1 h 48"/>
                <a:gd name="T28" fmla="*/ 1 w 269"/>
                <a:gd name="T29" fmla="*/ 1 h 48"/>
                <a:gd name="T30" fmla="*/ 1 w 269"/>
                <a:gd name="T31" fmla="*/ 1 h 48"/>
                <a:gd name="T32" fmla="*/ 0 w 269"/>
                <a:gd name="T33" fmla="*/ 1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9"/>
                <a:gd name="T52" fmla="*/ 0 h 48"/>
                <a:gd name="T53" fmla="*/ 269 w 269"/>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9" h="48">
                  <a:moveTo>
                    <a:pt x="0" y="37"/>
                  </a:moveTo>
                  <a:lnTo>
                    <a:pt x="29" y="37"/>
                  </a:lnTo>
                  <a:lnTo>
                    <a:pt x="61" y="23"/>
                  </a:lnTo>
                  <a:lnTo>
                    <a:pt x="74" y="0"/>
                  </a:lnTo>
                  <a:lnTo>
                    <a:pt x="87" y="2"/>
                  </a:lnTo>
                  <a:lnTo>
                    <a:pt x="93" y="14"/>
                  </a:lnTo>
                  <a:lnTo>
                    <a:pt x="152" y="22"/>
                  </a:lnTo>
                  <a:lnTo>
                    <a:pt x="269" y="26"/>
                  </a:lnTo>
                  <a:lnTo>
                    <a:pt x="269" y="37"/>
                  </a:lnTo>
                  <a:lnTo>
                    <a:pt x="102" y="31"/>
                  </a:lnTo>
                  <a:lnTo>
                    <a:pt x="82" y="19"/>
                  </a:lnTo>
                  <a:lnTo>
                    <a:pt x="70" y="25"/>
                  </a:lnTo>
                  <a:lnTo>
                    <a:pt x="67" y="34"/>
                  </a:lnTo>
                  <a:lnTo>
                    <a:pt x="53" y="41"/>
                  </a:lnTo>
                  <a:lnTo>
                    <a:pt x="21" y="48"/>
                  </a:lnTo>
                  <a:lnTo>
                    <a:pt x="6" y="48"/>
                  </a:lnTo>
                  <a:lnTo>
                    <a:pt x="0" y="37"/>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21" name="Freeform 10"/>
            <p:cNvSpPr>
              <a:spLocks/>
            </p:cNvSpPr>
            <p:nvPr/>
          </p:nvSpPr>
          <p:spPr bwMode="auto">
            <a:xfrm>
              <a:off x="399" y="1474"/>
              <a:ext cx="133" cy="69"/>
            </a:xfrm>
            <a:custGeom>
              <a:avLst/>
              <a:gdLst>
                <a:gd name="T0" fmla="*/ 1 w 266"/>
                <a:gd name="T1" fmla="*/ 0 h 139"/>
                <a:gd name="T2" fmla="*/ 1 w 266"/>
                <a:gd name="T3" fmla="*/ 0 h 139"/>
                <a:gd name="T4" fmla="*/ 1 w 266"/>
                <a:gd name="T5" fmla="*/ 0 h 139"/>
                <a:gd name="T6" fmla="*/ 1 w 266"/>
                <a:gd name="T7" fmla="*/ 0 h 139"/>
                <a:gd name="T8" fmla="*/ 1 w 266"/>
                <a:gd name="T9" fmla="*/ 0 h 139"/>
                <a:gd name="T10" fmla="*/ 0 w 266"/>
                <a:gd name="T11" fmla="*/ 0 h 139"/>
                <a:gd name="T12" fmla="*/ 1 w 266"/>
                <a:gd name="T13" fmla="*/ 0 h 139"/>
                <a:gd name="T14" fmla="*/ 1 w 266"/>
                <a:gd name="T15" fmla="*/ 0 h 139"/>
                <a:gd name="T16" fmla="*/ 1 w 266"/>
                <a:gd name="T17" fmla="*/ 0 h 139"/>
                <a:gd name="T18" fmla="*/ 1 w 266"/>
                <a:gd name="T19" fmla="*/ 0 h 139"/>
                <a:gd name="T20" fmla="*/ 1 w 266"/>
                <a:gd name="T21" fmla="*/ 0 h 139"/>
                <a:gd name="T22" fmla="*/ 1 w 266"/>
                <a:gd name="T23" fmla="*/ 0 h 139"/>
                <a:gd name="T24" fmla="*/ 1 w 266"/>
                <a:gd name="T25" fmla="*/ 0 h 139"/>
                <a:gd name="T26" fmla="*/ 1 w 266"/>
                <a:gd name="T27" fmla="*/ 0 h 139"/>
                <a:gd name="T28" fmla="*/ 1 w 266"/>
                <a:gd name="T29" fmla="*/ 0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6"/>
                <a:gd name="T46" fmla="*/ 0 h 139"/>
                <a:gd name="T47" fmla="*/ 266 w 266"/>
                <a:gd name="T48" fmla="*/ 139 h 1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6" h="139">
                  <a:moveTo>
                    <a:pt x="227" y="27"/>
                  </a:moveTo>
                  <a:lnTo>
                    <a:pt x="201" y="32"/>
                  </a:lnTo>
                  <a:lnTo>
                    <a:pt x="41" y="112"/>
                  </a:lnTo>
                  <a:lnTo>
                    <a:pt x="20" y="126"/>
                  </a:lnTo>
                  <a:lnTo>
                    <a:pt x="11" y="139"/>
                  </a:lnTo>
                  <a:lnTo>
                    <a:pt x="0" y="133"/>
                  </a:lnTo>
                  <a:lnTo>
                    <a:pt x="26" y="139"/>
                  </a:lnTo>
                  <a:lnTo>
                    <a:pt x="79" y="124"/>
                  </a:lnTo>
                  <a:lnTo>
                    <a:pt x="172" y="98"/>
                  </a:lnTo>
                  <a:lnTo>
                    <a:pt x="172" y="75"/>
                  </a:lnTo>
                  <a:lnTo>
                    <a:pt x="189" y="71"/>
                  </a:lnTo>
                  <a:lnTo>
                    <a:pt x="212" y="55"/>
                  </a:lnTo>
                  <a:lnTo>
                    <a:pt x="266" y="0"/>
                  </a:lnTo>
                  <a:lnTo>
                    <a:pt x="235" y="12"/>
                  </a:lnTo>
                  <a:lnTo>
                    <a:pt x="227" y="27"/>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22" name="Freeform 11"/>
            <p:cNvSpPr>
              <a:spLocks/>
            </p:cNvSpPr>
            <p:nvPr/>
          </p:nvSpPr>
          <p:spPr bwMode="auto">
            <a:xfrm>
              <a:off x="500" y="1479"/>
              <a:ext cx="225" cy="49"/>
            </a:xfrm>
            <a:custGeom>
              <a:avLst/>
              <a:gdLst>
                <a:gd name="T0" fmla="*/ 0 w 451"/>
                <a:gd name="T1" fmla="*/ 0 h 99"/>
                <a:gd name="T2" fmla="*/ 0 w 451"/>
                <a:gd name="T3" fmla="*/ 0 h 99"/>
                <a:gd name="T4" fmla="*/ 0 w 451"/>
                <a:gd name="T5" fmla="*/ 0 h 99"/>
                <a:gd name="T6" fmla="*/ 0 w 451"/>
                <a:gd name="T7" fmla="*/ 0 h 99"/>
                <a:gd name="T8" fmla="*/ 0 w 451"/>
                <a:gd name="T9" fmla="*/ 0 h 99"/>
                <a:gd name="T10" fmla="*/ 0 w 451"/>
                <a:gd name="T11" fmla="*/ 0 h 99"/>
                <a:gd name="T12" fmla="*/ 0 w 451"/>
                <a:gd name="T13" fmla="*/ 0 h 99"/>
                <a:gd name="T14" fmla="*/ 0 60000 65536"/>
                <a:gd name="T15" fmla="*/ 0 60000 65536"/>
                <a:gd name="T16" fmla="*/ 0 60000 65536"/>
                <a:gd name="T17" fmla="*/ 0 60000 65536"/>
                <a:gd name="T18" fmla="*/ 0 60000 65536"/>
                <a:gd name="T19" fmla="*/ 0 60000 65536"/>
                <a:gd name="T20" fmla="*/ 0 60000 65536"/>
                <a:gd name="T21" fmla="*/ 0 w 451"/>
                <a:gd name="T22" fmla="*/ 0 h 99"/>
                <a:gd name="T23" fmla="*/ 451 w 451"/>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1" h="99">
                  <a:moveTo>
                    <a:pt x="76" y="0"/>
                  </a:moveTo>
                  <a:lnTo>
                    <a:pt x="0" y="76"/>
                  </a:lnTo>
                  <a:lnTo>
                    <a:pt x="8" y="87"/>
                  </a:lnTo>
                  <a:lnTo>
                    <a:pt x="443" y="99"/>
                  </a:lnTo>
                  <a:lnTo>
                    <a:pt x="451" y="87"/>
                  </a:lnTo>
                  <a:lnTo>
                    <a:pt x="215" y="8"/>
                  </a:lnTo>
                  <a:lnTo>
                    <a:pt x="76"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23" name="Freeform 12"/>
            <p:cNvSpPr>
              <a:spLocks/>
            </p:cNvSpPr>
            <p:nvPr/>
          </p:nvSpPr>
          <p:spPr bwMode="auto">
            <a:xfrm>
              <a:off x="448" y="1557"/>
              <a:ext cx="216" cy="28"/>
            </a:xfrm>
            <a:custGeom>
              <a:avLst/>
              <a:gdLst>
                <a:gd name="T0" fmla="*/ 0 w 433"/>
                <a:gd name="T1" fmla="*/ 0 h 58"/>
                <a:gd name="T2" fmla="*/ 0 w 433"/>
                <a:gd name="T3" fmla="*/ 0 h 58"/>
                <a:gd name="T4" fmla="*/ 0 w 433"/>
                <a:gd name="T5" fmla="*/ 0 h 58"/>
                <a:gd name="T6" fmla="*/ 0 w 433"/>
                <a:gd name="T7" fmla="*/ 0 h 58"/>
                <a:gd name="T8" fmla="*/ 0 w 433"/>
                <a:gd name="T9" fmla="*/ 0 h 58"/>
                <a:gd name="T10" fmla="*/ 0 w 433"/>
                <a:gd name="T11" fmla="*/ 0 h 58"/>
                <a:gd name="T12" fmla="*/ 0 w 433"/>
                <a:gd name="T13" fmla="*/ 0 h 58"/>
                <a:gd name="T14" fmla="*/ 0 w 433"/>
                <a:gd name="T15" fmla="*/ 0 h 58"/>
                <a:gd name="T16" fmla="*/ 0 w 433"/>
                <a:gd name="T17" fmla="*/ 0 h 58"/>
                <a:gd name="T18" fmla="*/ 0 w 433"/>
                <a:gd name="T19" fmla="*/ 0 h 58"/>
                <a:gd name="T20" fmla="*/ 0 w 433"/>
                <a:gd name="T21" fmla="*/ 0 h 58"/>
                <a:gd name="T22" fmla="*/ 0 w 433"/>
                <a:gd name="T23" fmla="*/ 0 h 58"/>
                <a:gd name="T24" fmla="*/ 0 w 433"/>
                <a:gd name="T25" fmla="*/ 0 h 58"/>
                <a:gd name="T26" fmla="*/ 0 w 433"/>
                <a:gd name="T27" fmla="*/ 0 h 58"/>
                <a:gd name="T28" fmla="*/ 0 w 433"/>
                <a:gd name="T29" fmla="*/ 0 h 58"/>
                <a:gd name="T30" fmla="*/ 0 w 433"/>
                <a:gd name="T31" fmla="*/ 0 h 5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3"/>
                <a:gd name="T49" fmla="*/ 0 h 58"/>
                <a:gd name="T50" fmla="*/ 433 w 433"/>
                <a:gd name="T51" fmla="*/ 58 h 5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3" h="58">
                  <a:moveTo>
                    <a:pt x="0" y="58"/>
                  </a:moveTo>
                  <a:lnTo>
                    <a:pt x="0" y="39"/>
                  </a:lnTo>
                  <a:lnTo>
                    <a:pt x="18" y="37"/>
                  </a:lnTo>
                  <a:lnTo>
                    <a:pt x="30" y="46"/>
                  </a:lnTo>
                  <a:lnTo>
                    <a:pt x="111" y="23"/>
                  </a:lnTo>
                  <a:lnTo>
                    <a:pt x="123" y="0"/>
                  </a:lnTo>
                  <a:lnTo>
                    <a:pt x="132" y="14"/>
                  </a:lnTo>
                  <a:lnTo>
                    <a:pt x="161" y="21"/>
                  </a:lnTo>
                  <a:lnTo>
                    <a:pt x="417" y="26"/>
                  </a:lnTo>
                  <a:lnTo>
                    <a:pt x="433" y="16"/>
                  </a:lnTo>
                  <a:lnTo>
                    <a:pt x="426" y="37"/>
                  </a:lnTo>
                  <a:lnTo>
                    <a:pt x="141" y="30"/>
                  </a:lnTo>
                  <a:lnTo>
                    <a:pt x="125" y="21"/>
                  </a:lnTo>
                  <a:lnTo>
                    <a:pt x="118" y="35"/>
                  </a:lnTo>
                  <a:lnTo>
                    <a:pt x="32" y="58"/>
                  </a:lnTo>
                  <a:lnTo>
                    <a:pt x="0" y="58"/>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24" name="Freeform 13"/>
            <p:cNvSpPr>
              <a:spLocks/>
            </p:cNvSpPr>
            <p:nvPr/>
          </p:nvSpPr>
          <p:spPr bwMode="auto">
            <a:xfrm>
              <a:off x="475" y="1589"/>
              <a:ext cx="42" cy="15"/>
            </a:xfrm>
            <a:custGeom>
              <a:avLst/>
              <a:gdLst>
                <a:gd name="T0" fmla="*/ 0 w 84"/>
                <a:gd name="T1" fmla="*/ 0 h 31"/>
                <a:gd name="T2" fmla="*/ 1 w 84"/>
                <a:gd name="T3" fmla="*/ 0 h 31"/>
                <a:gd name="T4" fmla="*/ 1 w 84"/>
                <a:gd name="T5" fmla="*/ 0 h 31"/>
                <a:gd name="T6" fmla="*/ 0 w 84"/>
                <a:gd name="T7" fmla="*/ 0 h 31"/>
                <a:gd name="T8" fmla="*/ 0 w 84"/>
                <a:gd name="T9" fmla="*/ 0 h 31"/>
                <a:gd name="T10" fmla="*/ 0 60000 65536"/>
                <a:gd name="T11" fmla="*/ 0 60000 65536"/>
                <a:gd name="T12" fmla="*/ 0 60000 65536"/>
                <a:gd name="T13" fmla="*/ 0 60000 65536"/>
                <a:gd name="T14" fmla="*/ 0 60000 65536"/>
                <a:gd name="T15" fmla="*/ 0 w 84"/>
                <a:gd name="T16" fmla="*/ 0 h 31"/>
                <a:gd name="T17" fmla="*/ 84 w 84"/>
                <a:gd name="T18" fmla="*/ 31 h 31"/>
              </a:gdLst>
              <a:ahLst/>
              <a:cxnLst>
                <a:cxn ang="T10">
                  <a:pos x="T0" y="T1"/>
                </a:cxn>
                <a:cxn ang="T11">
                  <a:pos x="T2" y="T3"/>
                </a:cxn>
                <a:cxn ang="T12">
                  <a:pos x="T4" y="T5"/>
                </a:cxn>
                <a:cxn ang="T13">
                  <a:pos x="T6" y="T7"/>
                </a:cxn>
                <a:cxn ang="T14">
                  <a:pos x="T8" y="T9"/>
                </a:cxn>
              </a:cxnLst>
              <a:rect l="T15" t="T16" r="T17" b="T18"/>
              <a:pathLst>
                <a:path w="84" h="31">
                  <a:moveTo>
                    <a:pt x="0" y="16"/>
                  </a:moveTo>
                  <a:lnTo>
                    <a:pt x="84" y="0"/>
                  </a:lnTo>
                  <a:lnTo>
                    <a:pt x="84" y="20"/>
                  </a:lnTo>
                  <a:lnTo>
                    <a:pt x="0" y="31"/>
                  </a:lnTo>
                  <a:lnTo>
                    <a:pt x="0" y="16"/>
                  </a:lnTo>
                  <a:close/>
                </a:path>
              </a:pathLst>
            </a:custGeom>
            <a:solidFill>
              <a:srgbClr val="BF3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25" name="Freeform 14"/>
            <p:cNvSpPr>
              <a:spLocks/>
            </p:cNvSpPr>
            <p:nvPr/>
          </p:nvSpPr>
          <p:spPr bwMode="auto">
            <a:xfrm>
              <a:off x="332" y="1604"/>
              <a:ext cx="172" cy="72"/>
            </a:xfrm>
            <a:custGeom>
              <a:avLst/>
              <a:gdLst>
                <a:gd name="T0" fmla="*/ 1 w 343"/>
                <a:gd name="T1" fmla="*/ 1 h 143"/>
                <a:gd name="T2" fmla="*/ 1 w 343"/>
                <a:gd name="T3" fmla="*/ 0 h 143"/>
                <a:gd name="T4" fmla="*/ 1 w 343"/>
                <a:gd name="T5" fmla="*/ 1 h 143"/>
                <a:gd name="T6" fmla="*/ 1 w 343"/>
                <a:gd name="T7" fmla="*/ 1 h 143"/>
                <a:gd name="T8" fmla="*/ 1 w 343"/>
                <a:gd name="T9" fmla="*/ 1 h 143"/>
                <a:gd name="T10" fmla="*/ 1 w 343"/>
                <a:gd name="T11" fmla="*/ 1 h 143"/>
                <a:gd name="T12" fmla="*/ 1 w 343"/>
                <a:gd name="T13" fmla="*/ 1 h 143"/>
                <a:gd name="T14" fmla="*/ 1 w 343"/>
                <a:gd name="T15" fmla="*/ 1 h 143"/>
                <a:gd name="T16" fmla="*/ 1 w 343"/>
                <a:gd name="T17" fmla="*/ 1 h 143"/>
                <a:gd name="T18" fmla="*/ 1 w 343"/>
                <a:gd name="T19" fmla="*/ 1 h 143"/>
                <a:gd name="T20" fmla="*/ 0 w 343"/>
                <a:gd name="T21" fmla="*/ 1 h 143"/>
                <a:gd name="T22" fmla="*/ 1 w 343"/>
                <a:gd name="T23" fmla="*/ 1 h 143"/>
                <a:gd name="T24" fmla="*/ 1 w 343"/>
                <a:gd name="T25" fmla="*/ 1 h 143"/>
                <a:gd name="T26" fmla="*/ 1 w 343"/>
                <a:gd name="T27" fmla="*/ 1 h 1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3"/>
                <a:gd name="T43" fmla="*/ 0 h 143"/>
                <a:gd name="T44" fmla="*/ 343 w 343"/>
                <a:gd name="T45" fmla="*/ 143 h 14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3" h="143">
                  <a:moveTo>
                    <a:pt x="268" y="12"/>
                  </a:moveTo>
                  <a:lnTo>
                    <a:pt x="343" y="0"/>
                  </a:lnTo>
                  <a:lnTo>
                    <a:pt x="305" y="45"/>
                  </a:lnTo>
                  <a:lnTo>
                    <a:pt x="294" y="63"/>
                  </a:lnTo>
                  <a:lnTo>
                    <a:pt x="280" y="70"/>
                  </a:lnTo>
                  <a:lnTo>
                    <a:pt x="280" y="93"/>
                  </a:lnTo>
                  <a:lnTo>
                    <a:pt x="268" y="107"/>
                  </a:lnTo>
                  <a:lnTo>
                    <a:pt x="116" y="137"/>
                  </a:lnTo>
                  <a:lnTo>
                    <a:pt x="52" y="143"/>
                  </a:lnTo>
                  <a:lnTo>
                    <a:pt x="11" y="143"/>
                  </a:lnTo>
                  <a:lnTo>
                    <a:pt x="0" y="128"/>
                  </a:lnTo>
                  <a:lnTo>
                    <a:pt x="18" y="130"/>
                  </a:lnTo>
                  <a:lnTo>
                    <a:pt x="34" y="116"/>
                  </a:lnTo>
                  <a:lnTo>
                    <a:pt x="268" y="12"/>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26" name="Freeform 15"/>
            <p:cNvSpPr>
              <a:spLocks/>
            </p:cNvSpPr>
            <p:nvPr/>
          </p:nvSpPr>
          <p:spPr bwMode="auto">
            <a:xfrm>
              <a:off x="529" y="1589"/>
              <a:ext cx="111" cy="9"/>
            </a:xfrm>
            <a:custGeom>
              <a:avLst/>
              <a:gdLst>
                <a:gd name="T0" fmla="*/ 0 w 222"/>
                <a:gd name="T1" fmla="*/ 0 h 18"/>
                <a:gd name="T2" fmla="*/ 1 w 222"/>
                <a:gd name="T3" fmla="*/ 0 h 18"/>
                <a:gd name="T4" fmla="*/ 1 w 222"/>
                <a:gd name="T5" fmla="*/ 1 h 18"/>
                <a:gd name="T6" fmla="*/ 0 w 222"/>
                <a:gd name="T7" fmla="*/ 1 h 18"/>
                <a:gd name="T8" fmla="*/ 0 w 222"/>
                <a:gd name="T9" fmla="*/ 0 h 18"/>
                <a:gd name="T10" fmla="*/ 0 60000 65536"/>
                <a:gd name="T11" fmla="*/ 0 60000 65536"/>
                <a:gd name="T12" fmla="*/ 0 60000 65536"/>
                <a:gd name="T13" fmla="*/ 0 60000 65536"/>
                <a:gd name="T14" fmla="*/ 0 60000 65536"/>
                <a:gd name="T15" fmla="*/ 0 w 222"/>
                <a:gd name="T16" fmla="*/ 0 h 18"/>
                <a:gd name="T17" fmla="*/ 222 w 222"/>
                <a:gd name="T18" fmla="*/ 18 h 18"/>
              </a:gdLst>
              <a:ahLst/>
              <a:cxnLst>
                <a:cxn ang="T10">
                  <a:pos x="T0" y="T1"/>
                </a:cxn>
                <a:cxn ang="T11">
                  <a:pos x="T2" y="T3"/>
                </a:cxn>
                <a:cxn ang="T12">
                  <a:pos x="T4" y="T5"/>
                </a:cxn>
                <a:cxn ang="T13">
                  <a:pos x="T6" y="T7"/>
                </a:cxn>
                <a:cxn ang="T14">
                  <a:pos x="T8" y="T9"/>
                </a:cxn>
              </a:cxnLst>
              <a:rect l="T15" t="T16" r="T17" b="T18"/>
              <a:pathLst>
                <a:path w="222" h="18">
                  <a:moveTo>
                    <a:pt x="0" y="0"/>
                  </a:moveTo>
                  <a:lnTo>
                    <a:pt x="222" y="0"/>
                  </a:lnTo>
                  <a:lnTo>
                    <a:pt x="222" y="18"/>
                  </a:lnTo>
                  <a:lnTo>
                    <a:pt x="0" y="14"/>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27" name="Freeform 16"/>
            <p:cNvSpPr>
              <a:spLocks/>
            </p:cNvSpPr>
            <p:nvPr/>
          </p:nvSpPr>
          <p:spPr bwMode="auto">
            <a:xfrm>
              <a:off x="482" y="1602"/>
              <a:ext cx="317" cy="62"/>
            </a:xfrm>
            <a:custGeom>
              <a:avLst/>
              <a:gdLst>
                <a:gd name="T0" fmla="*/ 1 w 632"/>
                <a:gd name="T1" fmla="*/ 0 h 124"/>
                <a:gd name="T2" fmla="*/ 1 w 632"/>
                <a:gd name="T3" fmla="*/ 1 h 124"/>
                <a:gd name="T4" fmla="*/ 1 w 632"/>
                <a:gd name="T5" fmla="*/ 1 h 124"/>
                <a:gd name="T6" fmla="*/ 0 w 632"/>
                <a:gd name="T7" fmla="*/ 1 h 124"/>
                <a:gd name="T8" fmla="*/ 1 w 632"/>
                <a:gd name="T9" fmla="*/ 1 h 124"/>
                <a:gd name="T10" fmla="*/ 1 w 632"/>
                <a:gd name="T11" fmla="*/ 1 h 124"/>
                <a:gd name="T12" fmla="*/ 1 w 632"/>
                <a:gd name="T13" fmla="*/ 1 h 124"/>
                <a:gd name="T14" fmla="*/ 1 w 632"/>
                <a:gd name="T15" fmla="*/ 1 h 124"/>
                <a:gd name="T16" fmla="*/ 1 w 632"/>
                <a:gd name="T17" fmla="*/ 1 h 124"/>
                <a:gd name="T18" fmla="*/ 1 w 632"/>
                <a:gd name="T19" fmla="*/ 1 h 124"/>
                <a:gd name="T20" fmla="*/ 1 w 632"/>
                <a:gd name="T21" fmla="*/ 1 h 124"/>
                <a:gd name="T22" fmla="*/ 1 w 632"/>
                <a:gd name="T23" fmla="*/ 0 h 124"/>
                <a:gd name="T24" fmla="*/ 1 w 632"/>
                <a:gd name="T25" fmla="*/ 0 h 124"/>
                <a:gd name="T26" fmla="*/ 1 w 632"/>
                <a:gd name="T27" fmla="*/ 0 h 124"/>
                <a:gd name="T28" fmla="*/ 1 w 632"/>
                <a:gd name="T29" fmla="*/ 0 h 124"/>
                <a:gd name="T30" fmla="*/ 1 w 632"/>
                <a:gd name="T31" fmla="*/ 0 h 124"/>
                <a:gd name="T32" fmla="*/ 1 w 632"/>
                <a:gd name="T33" fmla="*/ 0 h 124"/>
                <a:gd name="T34" fmla="*/ 1 w 632"/>
                <a:gd name="T35" fmla="*/ 0 h 124"/>
                <a:gd name="T36" fmla="*/ 1 w 632"/>
                <a:gd name="T37" fmla="*/ 0 h 124"/>
                <a:gd name="T38" fmla="*/ 1 w 632"/>
                <a:gd name="T39" fmla="*/ 0 h 124"/>
                <a:gd name="T40" fmla="*/ 1 w 632"/>
                <a:gd name="T41" fmla="*/ 0 h 1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2"/>
                <a:gd name="T64" fmla="*/ 0 h 124"/>
                <a:gd name="T65" fmla="*/ 632 w 632"/>
                <a:gd name="T66" fmla="*/ 124 h 1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2" h="124">
                  <a:moveTo>
                    <a:pt x="105" y="0"/>
                  </a:moveTo>
                  <a:lnTo>
                    <a:pt x="54" y="23"/>
                  </a:lnTo>
                  <a:lnTo>
                    <a:pt x="24" y="60"/>
                  </a:lnTo>
                  <a:lnTo>
                    <a:pt x="0" y="106"/>
                  </a:lnTo>
                  <a:lnTo>
                    <a:pt x="38" y="113"/>
                  </a:lnTo>
                  <a:lnTo>
                    <a:pt x="311" y="120"/>
                  </a:lnTo>
                  <a:lnTo>
                    <a:pt x="564" y="120"/>
                  </a:lnTo>
                  <a:lnTo>
                    <a:pt x="616" y="124"/>
                  </a:lnTo>
                  <a:lnTo>
                    <a:pt x="632" y="111"/>
                  </a:lnTo>
                  <a:lnTo>
                    <a:pt x="607" y="106"/>
                  </a:lnTo>
                  <a:lnTo>
                    <a:pt x="521" y="76"/>
                  </a:lnTo>
                  <a:lnTo>
                    <a:pt x="334" y="0"/>
                  </a:lnTo>
                  <a:lnTo>
                    <a:pt x="209" y="0"/>
                  </a:lnTo>
                  <a:lnTo>
                    <a:pt x="205" y="0"/>
                  </a:lnTo>
                  <a:lnTo>
                    <a:pt x="194" y="0"/>
                  </a:lnTo>
                  <a:lnTo>
                    <a:pt x="178" y="0"/>
                  </a:lnTo>
                  <a:lnTo>
                    <a:pt x="160" y="0"/>
                  </a:lnTo>
                  <a:lnTo>
                    <a:pt x="140" y="0"/>
                  </a:lnTo>
                  <a:lnTo>
                    <a:pt x="124" y="0"/>
                  </a:lnTo>
                  <a:lnTo>
                    <a:pt x="111" y="0"/>
                  </a:lnTo>
                  <a:lnTo>
                    <a:pt x="105"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28" name="Freeform 17"/>
            <p:cNvSpPr>
              <a:spLocks/>
            </p:cNvSpPr>
            <p:nvPr/>
          </p:nvSpPr>
          <p:spPr bwMode="auto">
            <a:xfrm>
              <a:off x="408" y="1701"/>
              <a:ext cx="302" cy="28"/>
            </a:xfrm>
            <a:custGeom>
              <a:avLst/>
              <a:gdLst>
                <a:gd name="T0" fmla="*/ 0 w 604"/>
                <a:gd name="T1" fmla="*/ 0 h 58"/>
                <a:gd name="T2" fmla="*/ 0 w 604"/>
                <a:gd name="T3" fmla="*/ 0 h 58"/>
                <a:gd name="T4" fmla="*/ 1 w 604"/>
                <a:gd name="T5" fmla="*/ 0 h 58"/>
                <a:gd name="T6" fmla="*/ 1 w 604"/>
                <a:gd name="T7" fmla="*/ 0 h 58"/>
                <a:gd name="T8" fmla="*/ 1 w 604"/>
                <a:gd name="T9" fmla="*/ 0 h 58"/>
                <a:gd name="T10" fmla="*/ 1 w 604"/>
                <a:gd name="T11" fmla="*/ 0 h 58"/>
                <a:gd name="T12" fmla="*/ 1 w 604"/>
                <a:gd name="T13" fmla="*/ 0 h 58"/>
                <a:gd name="T14" fmla="*/ 1 w 604"/>
                <a:gd name="T15" fmla="*/ 0 h 58"/>
                <a:gd name="T16" fmla="*/ 1 w 604"/>
                <a:gd name="T17" fmla="*/ 0 h 58"/>
                <a:gd name="T18" fmla="*/ 1 w 604"/>
                <a:gd name="T19" fmla="*/ 0 h 58"/>
                <a:gd name="T20" fmla="*/ 1 w 604"/>
                <a:gd name="T21" fmla="*/ 0 h 58"/>
                <a:gd name="T22" fmla="*/ 1 w 604"/>
                <a:gd name="T23" fmla="*/ 0 h 58"/>
                <a:gd name="T24" fmla="*/ 0 w 604"/>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4"/>
                <a:gd name="T40" fmla="*/ 0 h 58"/>
                <a:gd name="T41" fmla="*/ 604 w 604"/>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4" h="58">
                  <a:moveTo>
                    <a:pt x="0" y="50"/>
                  </a:moveTo>
                  <a:lnTo>
                    <a:pt x="0" y="32"/>
                  </a:lnTo>
                  <a:lnTo>
                    <a:pt x="21" y="42"/>
                  </a:lnTo>
                  <a:lnTo>
                    <a:pt x="151" y="16"/>
                  </a:lnTo>
                  <a:lnTo>
                    <a:pt x="160" y="0"/>
                  </a:lnTo>
                  <a:lnTo>
                    <a:pt x="175" y="19"/>
                  </a:lnTo>
                  <a:lnTo>
                    <a:pt x="590" y="26"/>
                  </a:lnTo>
                  <a:lnTo>
                    <a:pt x="604" y="19"/>
                  </a:lnTo>
                  <a:lnTo>
                    <a:pt x="595" y="35"/>
                  </a:lnTo>
                  <a:lnTo>
                    <a:pt x="171" y="32"/>
                  </a:lnTo>
                  <a:lnTo>
                    <a:pt x="144" y="32"/>
                  </a:lnTo>
                  <a:lnTo>
                    <a:pt x="21" y="58"/>
                  </a:lnTo>
                  <a:lnTo>
                    <a:pt x="0" y="50"/>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29" name="Freeform 18"/>
            <p:cNvSpPr>
              <a:spLocks/>
            </p:cNvSpPr>
            <p:nvPr/>
          </p:nvSpPr>
          <p:spPr bwMode="auto">
            <a:xfrm>
              <a:off x="439" y="1734"/>
              <a:ext cx="61" cy="18"/>
            </a:xfrm>
            <a:custGeom>
              <a:avLst/>
              <a:gdLst>
                <a:gd name="T0" fmla="*/ 1 w 122"/>
                <a:gd name="T1" fmla="*/ 0 h 37"/>
                <a:gd name="T2" fmla="*/ 1 w 122"/>
                <a:gd name="T3" fmla="*/ 0 h 37"/>
                <a:gd name="T4" fmla="*/ 1 w 122"/>
                <a:gd name="T5" fmla="*/ 0 h 37"/>
                <a:gd name="T6" fmla="*/ 0 w 122"/>
                <a:gd name="T7" fmla="*/ 0 h 37"/>
                <a:gd name="T8" fmla="*/ 1 w 122"/>
                <a:gd name="T9" fmla="*/ 0 h 37"/>
                <a:gd name="T10" fmla="*/ 0 60000 65536"/>
                <a:gd name="T11" fmla="*/ 0 60000 65536"/>
                <a:gd name="T12" fmla="*/ 0 60000 65536"/>
                <a:gd name="T13" fmla="*/ 0 60000 65536"/>
                <a:gd name="T14" fmla="*/ 0 60000 65536"/>
                <a:gd name="T15" fmla="*/ 0 w 122"/>
                <a:gd name="T16" fmla="*/ 0 h 37"/>
                <a:gd name="T17" fmla="*/ 122 w 122"/>
                <a:gd name="T18" fmla="*/ 37 h 37"/>
              </a:gdLst>
              <a:ahLst/>
              <a:cxnLst>
                <a:cxn ang="T10">
                  <a:pos x="T0" y="T1"/>
                </a:cxn>
                <a:cxn ang="T11">
                  <a:pos x="T2" y="T3"/>
                </a:cxn>
                <a:cxn ang="T12">
                  <a:pos x="T4" y="T5"/>
                </a:cxn>
                <a:cxn ang="T13">
                  <a:pos x="T6" y="T7"/>
                </a:cxn>
                <a:cxn ang="T14">
                  <a:pos x="T8" y="T9"/>
                </a:cxn>
              </a:cxnLst>
              <a:rect l="T15" t="T16" r="T17" b="T18"/>
              <a:pathLst>
                <a:path w="122" h="37">
                  <a:moveTo>
                    <a:pt x="4" y="16"/>
                  </a:moveTo>
                  <a:lnTo>
                    <a:pt x="122" y="0"/>
                  </a:lnTo>
                  <a:lnTo>
                    <a:pt x="115" y="26"/>
                  </a:lnTo>
                  <a:lnTo>
                    <a:pt x="0" y="37"/>
                  </a:lnTo>
                  <a:lnTo>
                    <a:pt x="4" y="16"/>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30" name="Freeform 19"/>
            <p:cNvSpPr>
              <a:spLocks/>
            </p:cNvSpPr>
            <p:nvPr/>
          </p:nvSpPr>
          <p:spPr bwMode="auto">
            <a:xfrm>
              <a:off x="505" y="1732"/>
              <a:ext cx="178" cy="15"/>
            </a:xfrm>
            <a:custGeom>
              <a:avLst/>
              <a:gdLst>
                <a:gd name="T0" fmla="*/ 0 w 357"/>
                <a:gd name="T1" fmla="*/ 0 h 29"/>
                <a:gd name="T2" fmla="*/ 0 w 357"/>
                <a:gd name="T3" fmla="*/ 1 h 29"/>
                <a:gd name="T4" fmla="*/ 0 w 357"/>
                <a:gd name="T5" fmla="*/ 1 h 29"/>
                <a:gd name="T6" fmla="*/ 0 w 357"/>
                <a:gd name="T7" fmla="*/ 1 h 29"/>
                <a:gd name="T8" fmla="*/ 0 w 357"/>
                <a:gd name="T9" fmla="*/ 0 h 29"/>
                <a:gd name="T10" fmla="*/ 0 60000 65536"/>
                <a:gd name="T11" fmla="*/ 0 60000 65536"/>
                <a:gd name="T12" fmla="*/ 0 60000 65536"/>
                <a:gd name="T13" fmla="*/ 0 60000 65536"/>
                <a:gd name="T14" fmla="*/ 0 60000 65536"/>
                <a:gd name="T15" fmla="*/ 0 w 357"/>
                <a:gd name="T16" fmla="*/ 0 h 29"/>
                <a:gd name="T17" fmla="*/ 357 w 357"/>
                <a:gd name="T18" fmla="*/ 29 h 29"/>
              </a:gdLst>
              <a:ahLst/>
              <a:cxnLst>
                <a:cxn ang="T10">
                  <a:pos x="T0" y="T1"/>
                </a:cxn>
                <a:cxn ang="T11">
                  <a:pos x="T2" y="T3"/>
                </a:cxn>
                <a:cxn ang="T12">
                  <a:pos x="T4" y="T5"/>
                </a:cxn>
                <a:cxn ang="T13">
                  <a:pos x="T6" y="T7"/>
                </a:cxn>
                <a:cxn ang="T14">
                  <a:pos x="T8" y="T9"/>
                </a:cxn>
              </a:cxnLst>
              <a:rect l="T15" t="T16" r="T17" b="T18"/>
              <a:pathLst>
                <a:path w="357" h="29">
                  <a:moveTo>
                    <a:pt x="0" y="0"/>
                  </a:moveTo>
                  <a:lnTo>
                    <a:pt x="357" y="3"/>
                  </a:lnTo>
                  <a:lnTo>
                    <a:pt x="353" y="23"/>
                  </a:lnTo>
                  <a:lnTo>
                    <a:pt x="11" y="29"/>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31" name="Freeform 20"/>
            <p:cNvSpPr>
              <a:spLocks/>
            </p:cNvSpPr>
            <p:nvPr/>
          </p:nvSpPr>
          <p:spPr bwMode="auto">
            <a:xfrm>
              <a:off x="262" y="1750"/>
              <a:ext cx="238" cy="92"/>
            </a:xfrm>
            <a:custGeom>
              <a:avLst/>
              <a:gdLst>
                <a:gd name="T0" fmla="*/ 1 w 476"/>
                <a:gd name="T1" fmla="*/ 1 h 183"/>
                <a:gd name="T2" fmla="*/ 1 w 476"/>
                <a:gd name="T3" fmla="*/ 1 h 183"/>
                <a:gd name="T4" fmla="*/ 1 w 476"/>
                <a:gd name="T5" fmla="*/ 1 h 183"/>
                <a:gd name="T6" fmla="*/ 0 w 476"/>
                <a:gd name="T7" fmla="*/ 1 h 183"/>
                <a:gd name="T8" fmla="*/ 1 w 476"/>
                <a:gd name="T9" fmla="*/ 1 h 183"/>
                <a:gd name="T10" fmla="*/ 1 w 476"/>
                <a:gd name="T11" fmla="*/ 1 h 183"/>
                <a:gd name="T12" fmla="*/ 1 w 476"/>
                <a:gd name="T13" fmla="*/ 1 h 183"/>
                <a:gd name="T14" fmla="*/ 1 w 476"/>
                <a:gd name="T15" fmla="*/ 0 h 183"/>
                <a:gd name="T16" fmla="*/ 1 w 476"/>
                <a:gd name="T17" fmla="*/ 1 h 183"/>
                <a:gd name="T18" fmla="*/ 1 w 476"/>
                <a:gd name="T19" fmla="*/ 1 h 1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6"/>
                <a:gd name="T31" fmla="*/ 0 h 183"/>
                <a:gd name="T32" fmla="*/ 476 w 476"/>
                <a:gd name="T33" fmla="*/ 183 h 1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6" h="183">
                  <a:moveTo>
                    <a:pt x="338" y="5"/>
                  </a:moveTo>
                  <a:lnTo>
                    <a:pt x="56" y="150"/>
                  </a:lnTo>
                  <a:lnTo>
                    <a:pt x="10" y="167"/>
                  </a:lnTo>
                  <a:lnTo>
                    <a:pt x="0" y="183"/>
                  </a:lnTo>
                  <a:lnTo>
                    <a:pt x="43" y="180"/>
                  </a:lnTo>
                  <a:lnTo>
                    <a:pt x="320" y="164"/>
                  </a:lnTo>
                  <a:lnTo>
                    <a:pt x="351" y="130"/>
                  </a:lnTo>
                  <a:lnTo>
                    <a:pt x="476" y="0"/>
                  </a:lnTo>
                  <a:lnTo>
                    <a:pt x="384" y="11"/>
                  </a:lnTo>
                  <a:lnTo>
                    <a:pt x="338" y="5"/>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32" name="Freeform 21"/>
            <p:cNvSpPr>
              <a:spLocks/>
            </p:cNvSpPr>
            <p:nvPr/>
          </p:nvSpPr>
          <p:spPr bwMode="auto">
            <a:xfrm>
              <a:off x="442" y="1747"/>
              <a:ext cx="442" cy="88"/>
            </a:xfrm>
            <a:custGeom>
              <a:avLst/>
              <a:gdLst>
                <a:gd name="T0" fmla="*/ 1 w 884"/>
                <a:gd name="T1" fmla="*/ 0 h 177"/>
                <a:gd name="T2" fmla="*/ 0 w 884"/>
                <a:gd name="T3" fmla="*/ 0 h 177"/>
                <a:gd name="T4" fmla="*/ 1 w 884"/>
                <a:gd name="T5" fmla="*/ 0 h 177"/>
                <a:gd name="T6" fmla="*/ 1 w 884"/>
                <a:gd name="T7" fmla="*/ 0 h 177"/>
                <a:gd name="T8" fmla="*/ 1 w 884"/>
                <a:gd name="T9" fmla="*/ 0 h 177"/>
                <a:gd name="T10" fmla="*/ 1 w 884"/>
                <a:gd name="T11" fmla="*/ 0 h 177"/>
                <a:gd name="T12" fmla="*/ 1 w 884"/>
                <a:gd name="T13" fmla="*/ 0 h 177"/>
                <a:gd name="T14" fmla="*/ 1 w 884"/>
                <a:gd name="T15" fmla="*/ 0 h 177"/>
                <a:gd name="T16" fmla="*/ 1 w 884"/>
                <a:gd name="T17" fmla="*/ 0 h 177"/>
                <a:gd name="T18" fmla="*/ 1 w 884"/>
                <a:gd name="T19" fmla="*/ 0 h 177"/>
                <a:gd name="T20" fmla="*/ 1 w 884"/>
                <a:gd name="T21" fmla="*/ 0 h 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4"/>
                <a:gd name="T34" fmla="*/ 0 h 177"/>
                <a:gd name="T35" fmla="*/ 884 w 884"/>
                <a:gd name="T36" fmla="*/ 177 h 1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4" h="177">
                  <a:moveTo>
                    <a:pt x="143" y="9"/>
                  </a:moveTo>
                  <a:lnTo>
                    <a:pt x="0" y="156"/>
                  </a:lnTo>
                  <a:lnTo>
                    <a:pt x="59" y="170"/>
                  </a:lnTo>
                  <a:lnTo>
                    <a:pt x="369" y="173"/>
                  </a:lnTo>
                  <a:lnTo>
                    <a:pt x="724" y="170"/>
                  </a:lnTo>
                  <a:lnTo>
                    <a:pt x="861" y="177"/>
                  </a:lnTo>
                  <a:lnTo>
                    <a:pt x="884" y="149"/>
                  </a:lnTo>
                  <a:lnTo>
                    <a:pt x="854" y="156"/>
                  </a:lnTo>
                  <a:lnTo>
                    <a:pt x="618" y="50"/>
                  </a:lnTo>
                  <a:lnTo>
                    <a:pt x="497" y="0"/>
                  </a:lnTo>
                  <a:lnTo>
                    <a:pt x="143" y="9"/>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33" name="Freeform 22"/>
            <p:cNvSpPr>
              <a:spLocks/>
            </p:cNvSpPr>
            <p:nvPr/>
          </p:nvSpPr>
          <p:spPr bwMode="auto">
            <a:xfrm>
              <a:off x="361" y="1876"/>
              <a:ext cx="405" cy="22"/>
            </a:xfrm>
            <a:custGeom>
              <a:avLst/>
              <a:gdLst>
                <a:gd name="T0" fmla="*/ 0 w 810"/>
                <a:gd name="T1" fmla="*/ 1 h 43"/>
                <a:gd name="T2" fmla="*/ 0 w 810"/>
                <a:gd name="T3" fmla="*/ 1 h 43"/>
                <a:gd name="T4" fmla="*/ 1 w 810"/>
                <a:gd name="T5" fmla="*/ 1 h 43"/>
                <a:gd name="T6" fmla="*/ 1 w 810"/>
                <a:gd name="T7" fmla="*/ 1 h 43"/>
                <a:gd name="T8" fmla="*/ 1 w 810"/>
                <a:gd name="T9" fmla="*/ 1 h 43"/>
                <a:gd name="T10" fmla="*/ 1 w 810"/>
                <a:gd name="T11" fmla="*/ 0 h 43"/>
                <a:gd name="T12" fmla="*/ 1 w 810"/>
                <a:gd name="T13" fmla="*/ 1 h 43"/>
                <a:gd name="T14" fmla="*/ 1 w 810"/>
                <a:gd name="T15" fmla="*/ 1 h 43"/>
                <a:gd name="T16" fmla="*/ 1 w 810"/>
                <a:gd name="T17" fmla="*/ 1 h 43"/>
                <a:gd name="T18" fmla="*/ 1 w 810"/>
                <a:gd name="T19" fmla="*/ 1 h 43"/>
                <a:gd name="T20" fmla="*/ 1 w 810"/>
                <a:gd name="T21" fmla="*/ 1 h 43"/>
                <a:gd name="T22" fmla="*/ 0 w 810"/>
                <a:gd name="T23" fmla="*/ 1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0"/>
                <a:gd name="T37" fmla="*/ 0 h 43"/>
                <a:gd name="T38" fmla="*/ 810 w 810"/>
                <a:gd name="T39" fmla="*/ 43 h 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0" h="43">
                  <a:moveTo>
                    <a:pt x="0" y="40"/>
                  </a:moveTo>
                  <a:lnTo>
                    <a:pt x="0" y="13"/>
                  </a:lnTo>
                  <a:lnTo>
                    <a:pt x="18" y="13"/>
                  </a:lnTo>
                  <a:lnTo>
                    <a:pt x="43" y="28"/>
                  </a:lnTo>
                  <a:lnTo>
                    <a:pt x="224" y="26"/>
                  </a:lnTo>
                  <a:lnTo>
                    <a:pt x="237" y="0"/>
                  </a:lnTo>
                  <a:lnTo>
                    <a:pt x="257" y="24"/>
                  </a:lnTo>
                  <a:lnTo>
                    <a:pt x="790" y="24"/>
                  </a:lnTo>
                  <a:lnTo>
                    <a:pt x="810" y="3"/>
                  </a:lnTo>
                  <a:lnTo>
                    <a:pt x="806" y="40"/>
                  </a:lnTo>
                  <a:lnTo>
                    <a:pt x="244" y="43"/>
                  </a:lnTo>
                  <a:lnTo>
                    <a:pt x="0" y="40"/>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34" name="Freeform 23"/>
            <p:cNvSpPr>
              <a:spLocks/>
            </p:cNvSpPr>
            <p:nvPr/>
          </p:nvSpPr>
          <p:spPr bwMode="auto">
            <a:xfrm>
              <a:off x="388" y="1915"/>
              <a:ext cx="101" cy="18"/>
            </a:xfrm>
            <a:custGeom>
              <a:avLst/>
              <a:gdLst>
                <a:gd name="T0" fmla="*/ 0 w 203"/>
                <a:gd name="T1" fmla="*/ 0 h 35"/>
                <a:gd name="T2" fmla="*/ 0 w 203"/>
                <a:gd name="T3" fmla="*/ 0 h 35"/>
                <a:gd name="T4" fmla="*/ 0 w 203"/>
                <a:gd name="T5" fmla="*/ 0 h 35"/>
                <a:gd name="T6" fmla="*/ 0 w 203"/>
                <a:gd name="T7" fmla="*/ 1 h 35"/>
                <a:gd name="T8" fmla="*/ 0 w 203"/>
                <a:gd name="T9" fmla="*/ 1 h 35"/>
                <a:gd name="T10" fmla="*/ 0 w 203"/>
                <a:gd name="T11" fmla="*/ 1 h 35"/>
                <a:gd name="T12" fmla="*/ 0 w 203"/>
                <a:gd name="T13" fmla="*/ 0 h 35"/>
                <a:gd name="T14" fmla="*/ 0 60000 65536"/>
                <a:gd name="T15" fmla="*/ 0 60000 65536"/>
                <a:gd name="T16" fmla="*/ 0 60000 65536"/>
                <a:gd name="T17" fmla="*/ 0 60000 65536"/>
                <a:gd name="T18" fmla="*/ 0 60000 65536"/>
                <a:gd name="T19" fmla="*/ 0 60000 65536"/>
                <a:gd name="T20" fmla="*/ 0 60000 65536"/>
                <a:gd name="T21" fmla="*/ 0 w 203"/>
                <a:gd name="T22" fmla="*/ 0 h 35"/>
                <a:gd name="T23" fmla="*/ 203 w 20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3" h="35">
                  <a:moveTo>
                    <a:pt x="0" y="0"/>
                  </a:moveTo>
                  <a:lnTo>
                    <a:pt x="186" y="0"/>
                  </a:lnTo>
                  <a:lnTo>
                    <a:pt x="203" y="0"/>
                  </a:lnTo>
                  <a:lnTo>
                    <a:pt x="203" y="23"/>
                  </a:lnTo>
                  <a:lnTo>
                    <a:pt x="177" y="35"/>
                  </a:lnTo>
                  <a:lnTo>
                    <a:pt x="0" y="32"/>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35" name="Freeform 24"/>
            <p:cNvSpPr>
              <a:spLocks/>
            </p:cNvSpPr>
            <p:nvPr/>
          </p:nvSpPr>
          <p:spPr bwMode="auto">
            <a:xfrm>
              <a:off x="501" y="1917"/>
              <a:ext cx="232" cy="16"/>
            </a:xfrm>
            <a:custGeom>
              <a:avLst/>
              <a:gdLst>
                <a:gd name="T0" fmla="*/ 0 w 464"/>
                <a:gd name="T1" fmla="*/ 0 h 32"/>
                <a:gd name="T2" fmla="*/ 0 w 464"/>
                <a:gd name="T3" fmla="*/ 1 h 32"/>
                <a:gd name="T4" fmla="*/ 1 w 464"/>
                <a:gd name="T5" fmla="*/ 1 h 32"/>
                <a:gd name="T6" fmla="*/ 1 w 464"/>
                <a:gd name="T7" fmla="*/ 0 h 32"/>
                <a:gd name="T8" fmla="*/ 0 w 464"/>
                <a:gd name="T9" fmla="*/ 0 h 32"/>
                <a:gd name="T10" fmla="*/ 0 60000 65536"/>
                <a:gd name="T11" fmla="*/ 0 60000 65536"/>
                <a:gd name="T12" fmla="*/ 0 60000 65536"/>
                <a:gd name="T13" fmla="*/ 0 60000 65536"/>
                <a:gd name="T14" fmla="*/ 0 60000 65536"/>
                <a:gd name="T15" fmla="*/ 0 w 464"/>
                <a:gd name="T16" fmla="*/ 0 h 32"/>
                <a:gd name="T17" fmla="*/ 464 w 464"/>
                <a:gd name="T18" fmla="*/ 32 h 32"/>
              </a:gdLst>
              <a:ahLst/>
              <a:cxnLst>
                <a:cxn ang="T10">
                  <a:pos x="T0" y="T1"/>
                </a:cxn>
                <a:cxn ang="T11">
                  <a:pos x="T2" y="T3"/>
                </a:cxn>
                <a:cxn ang="T12">
                  <a:pos x="T4" y="T5"/>
                </a:cxn>
                <a:cxn ang="T13">
                  <a:pos x="T6" y="T7"/>
                </a:cxn>
                <a:cxn ang="T14">
                  <a:pos x="T8" y="T9"/>
                </a:cxn>
              </a:cxnLst>
              <a:rect l="T15" t="T16" r="T17" b="T18"/>
              <a:pathLst>
                <a:path w="464" h="32">
                  <a:moveTo>
                    <a:pt x="0" y="0"/>
                  </a:moveTo>
                  <a:lnTo>
                    <a:pt x="0" y="29"/>
                  </a:lnTo>
                  <a:lnTo>
                    <a:pt x="464" y="32"/>
                  </a:lnTo>
                  <a:lnTo>
                    <a:pt x="464" y="0"/>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36" name="Freeform 25"/>
            <p:cNvSpPr>
              <a:spLocks/>
            </p:cNvSpPr>
            <p:nvPr/>
          </p:nvSpPr>
          <p:spPr bwMode="auto">
            <a:xfrm>
              <a:off x="190" y="1938"/>
              <a:ext cx="280" cy="113"/>
            </a:xfrm>
            <a:custGeom>
              <a:avLst/>
              <a:gdLst>
                <a:gd name="T0" fmla="*/ 0 w 561"/>
                <a:gd name="T1" fmla="*/ 0 h 226"/>
                <a:gd name="T2" fmla="*/ 0 w 561"/>
                <a:gd name="T3" fmla="*/ 0 h 226"/>
                <a:gd name="T4" fmla="*/ 0 w 561"/>
                <a:gd name="T5" fmla="*/ 1 h 226"/>
                <a:gd name="T6" fmla="*/ 0 w 561"/>
                <a:gd name="T7" fmla="*/ 1 h 226"/>
                <a:gd name="T8" fmla="*/ 0 w 561"/>
                <a:gd name="T9" fmla="*/ 1 h 226"/>
                <a:gd name="T10" fmla="*/ 0 w 561"/>
                <a:gd name="T11" fmla="*/ 1 h 226"/>
                <a:gd name="T12" fmla="*/ 0 w 561"/>
                <a:gd name="T13" fmla="*/ 1 h 226"/>
                <a:gd name="T14" fmla="*/ 0 w 561"/>
                <a:gd name="T15" fmla="*/ 1 h 226"/>
                <a:gd name="T16" fmla="*/ 0 w 561"/>
                <a:gd name="T17" fmla="*/ 1 h 226"/>
                <a:gd name="T18" fmla="*/ 0 w 561"/>
                <a:gd name="T19" fmla="*/ 0 h 2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1"/>
                <a:gd name="T31" fmla="*/ 0 h 226"/>
                <a:gd name="T32" fmla="*/ 561 w 561"/>
                <a:gd name="T33" fmla="*/ 226 h 2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1" h="226">
                  <a:moveTo>
                    <a:pt x="561" y="0"/>
                  </a:moveTo>
                  <a:lnTo>
                    <a:pt x="336" y="0"/>
                  </a:lnTo>
                  <a:lnTo>
                    <a:pt x="84" y="125"/>
                  </a:lnTo>
                  <a:lnTo>
                    <a:pt x="0" y="169"/>
                  </a:lnTo>
                  <a:lnTo>
                    <a:pt x="5" y="193"/>
                  </a:lnTo>
                  <a:lnTo>
                    <a:pt x="57" y="202"/>
                  </a:lnTo>
                  <a:lnTo>
                    <a:pt x="120" y="205"/>
                  </a:lnTo>
                  <a:lnTo>
                    <a:pt x="383" y="226"/>
                  </a:lnTo>
                  <a:lnTo>
                    <a:pt x="407" y="202"/>
                  </a:lnTo>
                  <a:lnTo>
                    <a:pt x="561" y="0"/>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37" name="Freeform 26"/>
            <p:cNvSpPr>
              <a:spLocks/>
            </p:cNvSpPr>
            <p:nvPr/>
          </p:nvSpPr>
          <p:spPr bwMode="auto">
            <a:xfrm>
              <a:off x="407" y="1938"/>
              <a:ext cx="572" cy="113"/>
            </a:xfrm>
            <a:custGeom>
              <a:avLst/>
              <a:gdLst>
                <a:gd name="T0" fmla="*/ 1 w 1144"/>
                <a:gd name="T1" fmla="*/ 0 h 226"/>
                <a:gd name="T2" fmla="*/ 0 w 1144"/>
                <a:gd name="T3" fmla="*/ 1 h 226"/>
                <a:gd name="T4" fmla="*/ 1 w 1144"/>
                <a:gd name="T5" fmla="*/ 1 h 226"/>
                <a:gd name="T6" fmla="*/ 1 w 1144"/>
                <a:gd name="T7" fmla="*/ 1 h 226"/>
                <a:gd name="T8" fmla="*/ 1 w 1144"/>
                <a:gd name="T9" fmla="*/ 1 h 226"/>
                <a:gd name="T10" fmla="*/ 1 w 1144"/>
                <a:gd name="T11" fmla="*/ 1 h 226"/>
                <a:gd name="T12" fmla="*/ 1 w 1144"/>
                <a:gd name="T13" fmla="*/ 1 h 226"/>
                <a:gd name="T14" fmla="*/ 1 w 1144"/>
                <a:gd name="T15" fmla="*/ 1 h 226"/>
                <a:gd name="T16" fmla="*/ 1 w 1144"/>
                <a:gd name="T17" fmla="*/ 0 h 226"/>
                <a:gd name="T18" fmla="*/ 1 w 1144"/>
                <a:gd name="T19" fmla="*/ 0 h 2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4"/>
                <a:gd name="T31" fmla="*/ 0 h 226"/>
                <a:gd name="T32" fmla="*/ 1144 w 1144"/>
                <a:gd name="T33" fmla="*/ 226 h 2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4" h="226">
                  <a:moveTo>
                    <a:pt x="178" y="0"/>
                  </a:moveTo>
                  <a:lnTo>
                    <a:pt x="0" y="213"/>
                  </a:lnTo>
                  <a:lnTo>
                    <a:pt x="186" y="226"/>
                  </a:lnTo>
                  <a:lnTo>
                    <a:pt x="413" y="226"/>
                  </a:lnTo>
                  <a:lnTo>
                    <a:pt x="861" y="211"/>
                  </a:lnTo>
                  <a:lnTo>
                    <a:pt x="1120" y="193"/>
                  </a:lnTo>
                  <a:lnTo>
                    <a:pt x="1144" y="173"/>
                  </a:lnTo>
                  <a:lnTo>
                    <a:pt x="1058" y="163"/>
                  </a:lnTo>
                  <a:lnTo>
                    <a:pt x="687" y="0"/>
                  </a:lnTo>
                  <a:lnTo>
                    <a:pt x="178"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38" name="Freeform 27"/>
            <p:cNvSpPr>
              <a:spLocks/>
            </p:cNvSpPr>
            <p:nvPr/>
          </p:nvSpPr>
          <p:spPr bwMode="auto">
            <a:xfrm>
              <a:off x="311" y="2073"/>
              <a:ext cx="156" cy="53"/>
            </a:xfrm>
            <a:custGeom>
              <a:avLst/>
              <a:gdLst>
                <a:gd name="T0" fmla="*/ 0 w 312"/>
                <a:gd name="T1" fmla="*/ 0 h 105"/>
                <a:gd name="T2" fmla="*/ 1 w 312"/>
                <a:gd name="T3" fmla="*/ 1 h 105"/>
                <a:gd name="T4" fmla="*/ 1 w 312"/>
                <a:gd name="T5" fmla="*/ 1 h 105"/>
                <a:gd name="T6" fmla="*/ 1 w 312"/>
                <a:gd name="T7" fmla="*/ 1 h 105"/>
                <a:gd name="T8" fmla="*/ 1 w 312"/>
                <a:gd name="T9" fmla="*/ 1 h 105"/>
                <a:gd name="T10" fmla="*/ 1 w 312"/>
                <a:gd name="T11" fmla="*/ 1 h 105"/>
                <a:gd name="T12" fmla="*/ 1 w 312"/>
                <a:gd name="T13" fmla="*/ 1 h 105"/>
                <a:gd name="T14" fmla="*/ 1 w 312"/>
                <a:gd name="T15" fmla="*/ 1 h 105"/>
                <a:gd name="T16" fmla="*/ 1 w 312"/>
                <a:gd name="T17" fmla="*/ 1 h 105"/>
                <a:gd name="T18" fmla="*/ 1 w 312"/>
                <a:gd name="T19" fmla="*/ 1 h 105"/>
                <a:gd name="T20" fmla="*/ 1 w 312"/>
                <a:gd name="T21" fmla="*/ 1 h 105"/>
                <a:gd name="T22" fmla="*/ 1 w 312"/>
                <a:gd name="T23" fmla="*/ 1 h 105"/>
                <a:gd name="T24" fmla="*/ 1 w 312"/>
                <a:gd name="T25" fmla="*/ 1 h 105"/>
                <a:gd name="T26" fmla="*/ 1 w 312"/>
                <a:gd name="T27" fmla="*/ 1 h 105"/>
                <a:gd name="T28" fmla="*/ 1 w 312"/>
                <a:gd name="T29" fmla="*/ 1 h 105"/>
                <a:gd name="T30" fmla="*/ 1 w 312"/>
                <a:gd name="T31" fmla="*/ 1 h 105"/>
                <a:gd name="T32" fmla="*/ 1 w 312"/>
                <a:gd name="T33" fmla="*/ 1 h 105"/>
                <a:gd name="T34" fmla="*/ 1 w 312"/>
                <a:gd name="T35" fmla="*/ 1 h 105"/>
                <a:gd name="T36" fmla="*/ 1 w 312"/>
                <a:gd name="T37" fmla="*/ 1 h 105"/>
                <a:gd name="T38" fmla="*/ 1 w 312"/>
                <a:gd name="T39" fmla="*/ 1 h 105"/>
                <a:gd name="T40" fmla="*/ 1 w 312"/>
                <a:gd name="T41" fmla="*/ 1 h 105"/>
                <a:gd name="T42" fmla="*/ 1 w 312"/>
                <a:gd name="T43" fmla="*/ 1 h 105"/>
                <a:gd name="T44" fmla="*/ 0 w 312"/>
                <a:gd name="T45" fmla="*/ 0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12"/>
                <a:gd name="T70" fmla="*/ 0 h 105"/>
                <a:gd name="T71" fmla="*/ 312 w 312"/>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12" h="105">
                  <a:moveTo>
                    <a:pt x="0" y="0"/>
                  </a:moveTo>
                  <a:lnTo>
                    <a:pt x="20" y="25"/>
                  </a:lnTo>
                  <a:lnTo>
                    <a:pt x="20" y="53"/>
                  </a:lnTo>
                  <a:lnTo>
                    <a:pt x="312" y="105"/>
                  </a:lnTo>
                  <a:lnTo>
                    <a:pt x="312" y="85"/>
                  </a:lnTo>
                  <a:lnTo>
                    <a:pt x="287" y="29"/>
                  </a:lnTo>
                  <a:lnTo>
                    <a:pt x="255" y="29"/>
                  </a:lnTo>
                  <a:lnTo>
                    <a:pt x="263" y="62"/>
                  </a:lnTo>
                  <a:lnTo>
                    <a:pt x="227" y="62"/>
                  </a:lnTo>
                  <a:lnTo>
                    <a:pt x="216" y="29"/>
                  </a:lnTo>
                  <a:lnTo>
                    <a:pt x="187" y="25"/>
                  </a:lnTo>
                  <a:lnTo>
                    <a:pt x="208" y="57"/>
                  </a:lnTo>
                  <a:lnTo>
                    <a:pt x="172" y="53"/>
                  </a:lnTo>
                  <a:lnTo>
                    <a:pt x="156" y="9"/>
                  </a:lnTo>
                  <a:lnTo>
                    <a:pt x="132" y="13"/>
                  </a:lnTo>
                  <a:lnTo>
                    <a:pt x="151" y="53"/>
                  </a:lnTo>
                  <a:lnTo>
                    <a:pt x="128" y="49"/>
                  </a:lnTo>
                  <a:lnTo>
                    <a:pt x="108" y="13"/>
                  </a:lnTo>
                  <a:lnTo>
                    <a:pt x="80" y="13"/>
                  </a:lnTo>
                  <a:lnTo>
                    <a:pt x="96" y="45"/>
                  </a:lnTo>
                  <a:lnTo>
                    <a:pt x="68" y="37"/>
                  </a:lnTo>
                  <a:lnTo>
                    <a:pt x="44" y="5"/>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39" name="Freeform 28"/>
            <p:cNvSpPr>
              <a:spLocks/>
            </p:cNvSpPr>
            <p:nvPr/>
          </p:nvSpPr>
          <p:spPr bwMode="auto">
            <a:xfrm>
              <a:off x="327" y="2110"/>
              <a:ext cx="133" cy="32"/>
            </a:xfrm>
            <a:custGeom>
              <a:avLst/>
              <a:gdLst>
                <a:gd name="T0" fmla="*/ 0 w 266"/>
                <a:gd name="T1" fmla="*/ 0 h 65"/>
                <a:gd name="T2" fmla="*/ 1 w 266"/>
                <a:gd name="T3" fmla="*/ 0 h 65"/>
                <a:gd name="T4" fmla="*/ 1 w 266"/>
                <a:gd name="T5" fmla="*/ 0 h 65"/>
                <a:gd name="T6" fmla="*/ 0 w 266"/>
                <a:gd name="T7" fmla="*/ 0 h 65"/>
                <a:gd name="T8" fmla="*/ 0 w 266"/>
                <a:gd name="T9" fmla="*/ 0 h 65"/>
                <a:gd name="T10" fmla="*/ 0 60000 65536"/>
                <a:gd name="T11" fmla="*/ 0 60000 65536"/>
                <a:gd name="T12" fmla="*/ 0 60000 65536"/>
                <a:gd name="T13" fmla="*/ 0 60000 65536"/>
                <a:gd name="T14" fmla="*/ 0 60000 65536"/>
                <a:gd name="T15" fmla="*/ 0 w 266"/>
                <a:gd name="T16" fmla="*/ 0 h 65"/>
                <a:gd name="T17" fmla="*/ 266 w 266"/>
                <a:gd name="T18" fmla="*/ 65 h 65"/>
              </a:gdLst>
              <a:ahLst/>
              <a:cxnLst>
                <a:cxn ang="T10">
                  <a:pos x="T0" y="T1"/>
                </a:cxn>
                <a:cxn ang="T11">
                  <a:pos x="T2" y="T3"/>
                </a:cxn>
                <a:cxn ang="T12">
                  <a:pos x="T4" y="T5"/>
                </a:cxn>
                <a:cxn ang="T13">
                  <a:pos x="T6" y="T7"/>
                </a:cxn>
                <a:cxn ang="T14">
                  <a:pos x="T8" y="T9"/>
                </a:cxn>
              </a:cxnLst>
              <a:rect l="T15" t="T16" r="T17" b="T18"/>
              <a:pathLst>
                <a:path w="266" h="65">
                  <a:moveTo>
                    <a:pt x="0" y="0"/>
                  </a:moveTo>
                  <a:lnTo>
                    <a:pt x="266" y="44"/>
                  </a:lnTo>
                  <a:lnTo>
                    <a:pt x="266" y="65"/>
                  </a:lnTo>
                  <a:lnTo>
                    <a:pt x="0" y="12"/>
                  </a:lnTo>
                  <a:lnTo>
                    <a:pt x="0" y="0"/>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40" name="Freeform 29"/>
            <p:cNvSpPr>
              <a:spLocks/>
            </p:cNvSpPr>
            <p:nvPr/>
          </p:nvSpPr>
          <p:spPr bwMode="auto">
            <a:xfrm>
              <a:off x="333" y="2126"/>
              <a:ext cx="127" cy="38"/>
            </a:xfrm>
            <a:custGeom>
              <a:avLst/>
              <a:gdLst>
                <a:gd name="T0" fmla="*/ 0 w 255"/>
                <a:gd name="T1" fmla="*/ 0 h 76"/>
                <a:gd name="T2" fmla="*/ 0 w 255"/>
                <a:gd name="T3" fmla="*/ 1 h 76"/>
                <a:gd name="T4" fmla="*/ 0 w 255"/>
                <a:gd name="T5" fmla="*/ 1 h 76"/>
                <a:gd name="T6" fmla="*/ 0 w 255"/>
                <a:gd name="T7" fmla="*/ 1 h 76"/>
                <a:gd name="T8" fmla="*/ 0 w 255"/>
                <a:gd name="T9" fmla="*/ 0 h 76"/>
                <a:gd name="T10" fmla="*/ 0 60000 65536"/>
                <a:gd name="T11" fmla="*/ 0 60000 65536"/>
                <a:gd name="T12" fmla="*/ 0 60000 65536"/>
                <a:gd name="T13" fmla="*/ 0 60000 65536"/>
                <a:gd name="T14" fmla="*/ 0 60000 65536"/>
                <a:gd name="T15" fmla="*/ 0 w 255"/>
                <a:gd name="T16" fmla="*/ 0 h 76"/>
                <a:gd name="T17" fmla="*/ 255 w 255"/>
                <a:gd name="T18" fmla="*/ 76 h 76"/>
              </a:gdLst>
              <a:ahLst/>
              <a:cxnLst>
                <a:cxn ang="T10">
                  <a:pos x="T0" y="T1"/>
                </a:cxn>
                <a:cxn ang="T11">
                  <a:pos x="T2" y="T3"/>
                </a:cxn>
                <a:cxn ang="T12">
                  <a:pos x="T4" y="T5"/>
                </a:cxn>
                <a:cxn ang="T13">
                  <a:pos x="T6" y="T7"/>
                </a:cxn>
                <a:cxn ang="T14">
                  <a:pos x="T8" y="T9"/>
                </a:cxn>
              </a:cxnLst>
              <a:rect l="T15" t="T16" r="T17" b="T18"/>
              <a:pathLst>
                <a:path w="255" h="76">
                  <a:moveTo>
                    <a:pt x="0" y="0"/>
                  </a:moveTo>
                  <a:lnTo>
                    <a:pt x="0" y="24"/>
                  </a:lnTo>
                  <a:lnTo>
                    <a:pt x="255" y="76"/>
                  </a:lnTo>
                  <a:lnTo>
                    <a:pt x="255" y="44"/>
                  </a:lnTo>
                  <a:lnTo>
                    <a:pt x="0" y="0"/>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41" name="Freeform 30"/>
            <p:cNvSpPr>
              <a:spLocks/>
            </p:cNvSpPr>
            <p:nvPr/>
          </p:nvSpPr>
          <p:spPr bwMode="auto">
            <a:xfrm>
              <a:off x="481" y="2101"/>
              <a:ext cx="345" cy="18"/>
            </a:xfrm>
            <a:custGeom>
              <a:avLst/>
              <a:gdLst>
                <a:gd name="T0" fmla="*/ 0 w 690"/>
                <a:gd name="T1" fmla="*/ 1 h 36"/>
                <a:gd name="T2" fmla="*/ 1 w 690"/>
                <a:gd name="T3" fmla="*/ 0 h 36"/>
                <a:gd name="T4" fmla="*/ 1 w 690"/>
                <a:gd name="T5" fmla="*/ 0 h 36"/>
                <a:gd name="T6" fmla="*/ 1 w 690"/>
                <a:gd name="T7" fmla="*/ 1 h 36"/>
                <a:gd name="T8" fmla="*/ 1 w 690"/>
                <a:gd name="T9" fmla="*/ 0 h 36"/>
                <a:gd name="T10" fmla="*/ 1 w 690"/>
                <a:gd name="T11" fmla="*/ 1 h 36"/>
                <a:gd name="T12" fmla="*/ 0 w 690"/>
                <a:gd name="T13" fmla="*/ 1 h 36"/>
                <a:gd name="T14" fmla="*/ 0 60000 65536"/>
                <a:gd name="T15" fmla="*/ 0 60000 65536"/>
                <a:gd name="T16" fmla="*/ 0 60000 65536"/>
                <a:gd name="T17" fmla="*/ 0 60000 65536"/>
                <a:gd name="T18" fmla="*/ 0 60000 65536"/>
                <a:gd name="T19" fmla="*/ 0 60000 65536"/>
                <a:gd name="T20" fmla="*/ 0 60000 65536"/>
                <a:gd name="T21" fmla="*/ 0 w 690"/>
                <a:gd name="T22" fmla="*/ 0 h 36"/>
                <a:gd name="T23" fmla="*/ 690 w 690"/>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0" h="36">
                  <a:moveTo>
                    <a:pt x="0" y="36"/>
                  </a:moveTo>
                  <a:lnTo>
                    <a:pt x="11" y="0"/>
                  </a:lnTo>
                  <a:lnTo>
                    <a:pt x="38" y="0"/>
                  </a:lnTo>
                  <a:lnTo>
                    <a:pt x="74" y="16"/>
                  </a:lnTo>
                  <a:lnTo>
                    <a:pt x="690" y="0"/>
                  </a:lnTo>
                  <a:lnTo>
                    <a:pt x="690" y="28"/>
                  </a:lnTo>
                  <a:lnTo>
                    <a:pt x="0" y="36"/>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42" name="Freeform 31"/>
            <p:cNvSpPr>
              <a:spLocks/>
            </p:cNvSpPr>
            <p:nvPr/>
          </p:nvSpPr>
          <p:spPr bwMode="auto">
            <a:xfrm>
              <a:off x="478" y="2122"/>
              <a:ext cx="332" cy="20"/>
            </a:xfrm>
            <a:custGeom>
              <a:avLst/>
              <a:gdLst>
                <a:gd name="T0" fmla="*/ 1 w 662"/>
                <a:gd name="T1" fmla="*/ 0 h 41"/>
                <a:gd name="T2" fmla="*/ 1 w 662"/>
                <a:gd name="T3" fmla="*/ 0 h 41"/>
                <a:gd name="T4" fmla="*/ 1 w 662"/>
                <a:gd name="T5" fmla="*/ 0 h 41"/>
                <a:gd name="T6" fmla="*/ 0 w 662"/>
                <a:gd name="T7" fmla="*/ 0 h 41"/>
                <a:gd name="T8" fmla="*/ 1 w 662"/>
                <a:gd name="T9" fmla="*/ 0 h 41"/>
                <a:gd name="T10" fmla="*/ 0 60000 65536"/>
                <a:gd name="T11" fmla="*/ 0 60000 65536"/>
                <a:gd name="T12" fmla="*/ 0 60000 65536"/>
                <a:gd name="T13" fmla="*/ 0 60000 65536"/>
                <a:gd name="T14" fmla="*/ 0 60000 65536"/>
                <a:gd name="T15" fmla="*/ 0 w 662"/>
                <a:gd name="T16" fmla="*/ 0 h 41"/>
                <a:gd name="T17" fmla="*/ 662 w 662"/>
                <a:gd name="T18" fmla="*/ 41 h 41"/>
              </a:gdLst>
              <a:ahLst/>
              <a:cxnLst>
                <a:cxn ang="T10">
                  <a:pos x="T0" y="T1"/>
                </a:cxn>
                <a:cxn ang="T11">
                  <a:pos x="T2" y="T3"/>
                </a:cxn>
                <a:cxn ang="T12">
                  <a:pos x="T4" y="T5"/>
                </a:cxn>
                <a:cxn ang="T13">
                  <a:pos x="T6" y="T7"/>
                </a:cxn>
                <a:cxn ang="T14">
                  <a:pos x="T8" y="T9"/>
                </a:cxn>
              </a:cxnLst>
              <a:rect l="T15" t="T16" r="T17" b="T18"/>
              <a:pathLst>
                <a:path w="662" h="41">
                  <a:moveTo>
                    <a:pt x="16" y="20"/>
                  </a:moveTo>
                  <a:lnTo>
                    <a:pt x="662" y="0"/>
                  </a:lnTo>
                  <a:lnTo>
                    <a:pt x="654" y="24"/>
                  </a:lnTo>
                  <a:lnTo>
                    <a:pt x="0" y="41"/>
                  </a:lnTo>
                  <a:lnTo>
                    <a:pt x="16" y="20"/>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43" name="Freeform 32"/>
            <p:cNvSpPr>
              <a:spLocks/>
            </p:cNvSpPr>
            <p:nvPr/>
          </p:nvSpPr>
          <p:spPr bwMode="auto">
            <a:xfrm>
              <a:off x="485" y="2139"/>
              <a:ext cx="313" cy="25"/>
            </a:xfrm>
            <a:custGeom>
              <a:avLst/>
              <a:gdLst>
                <a:gd name="T0" fmla="*/ 0 w 626"/>
                <a:gd name="T1" fmla="*/ 1 h 48"/>
                <a:gd name="T2" fmla="*/ 1 w 626"/>
                <a:gd name="T3" fmla="*/ 0 h 48"/>
                <a:gd name="T4" fmla="*/ 1 w 626"/>
                <a:gd name="T5" fmla="*/ 1 h 48"/>
                <a:gd name="T6" fmla="*/ 0 w 626"/>
                <a:gd name="T7" fmla="*/ 1 h 48"/>
                <a:gd name="T8" fmla="*/ 0 w 626"/>
                <a:gd name="T9" fmla="*/ 1 h 48"/>
                <a:gd name="T10" fmla="*/ 0 60000 65536"/>
                <a:gd name="T11" fmla="*/ 0 60000 65536"/>
                <a:gd name="T12" fmla="*/ 0 60000 65536"/>
                <a:gd name="T13" fmla="*/ 0 60000 65536"/>
                <a:gd name="T14" fmla="*/ 0 60000 65536"/>
                <a:gd name="T15" fmla="*/ 0 w 626"/>
                <a:gd name="T16" fmla="*/ 0 h 48"/>
                <a:gd name="T17" fmla="*/ 626 w 626"/>
                <a:gd name="T18" fmla="*/ 48 h 48"/>
              </a:gdLst>
              <a:ahLst/>
              <a:cxnLst>
                <a:cxn ang="T10">
                  <a:pos x="T0" y="T1"/>
                </a:cxn>
                <a:cxn ang="T11">
                  <a:pos x="T2" y="T3"/>
                </a:cxn>
                <a:cxn ang="T12">
                  <a:pos x="T4" y="T5"/>
                </a:cxn>
                <a:cxn ang="T13">
                  <a:pos x="T6" y="T7"/>
                </a:cxn>
                <a:cxn ang="T14">
                  <a:pos x="T8" y="T9"/>
                </a:cxn>
              </a:cxnLst>
              <a:rect l="T15" t="T16" r="T17" b="T18"/>
              <a:pathLst>
                <a:path w="626" h="48">
                  <a:moveTo>
                    <a:pt x="0" y="21"/>
                  </a:moveTo>
                  <a:lnTo>
                    <a:pt x="626" y="0"/>
                  </a:lnTo>
                  <a:lnTo>
                    <a:pt x="623" y="37"/>
                  </a:lnTo>
                  <a:lnTo>
                    <a:pt x="0" y="48"/>
                  </a:lnTo>
                  <a:lnTo>
                    <a:pt x="0" y="21"/>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44" name="Freeform 33"/>
            <p:cNvSpPr>
              <a:spLocks/>
            </p:cNvSpPr>
            <p:nvPr/>
          </p:nvSpPr>
          <p:spPr bwMode="auto">
            <a:xfrm>
              <a:off x="526" y="2166"/>
              <a:ext cx="28" cy="100"/>
            </a:xfrm>
            <a:custGeom>
              <a:avLst/>
              <a:gdLst>
                <a:gd name="T0" fmla="*/ 0 w 57"/>
                <a:gd name="T1" fmla="*/ 0 h 200"/>
                <a:gd name="T2" fmla="*/ 0 w 57"/>
                <a:gd name="T3" fmla="*/ 1 h 200"/>
                <a:gd name="T4" fmla="*/ 0 w 57"/>
                <a:gd name="T5" fmla="*/ 1 h 200"/>
                <a:gd name="T6" fmla="*/ 0 w 57"/>
                <a:gd name="T7" fmla="*/ 1 h 200"/>
                <a:gd name="T8" fmla="*/ 0 w 57"/>
                <a:gd name="T9" fmla="*/ 1 h 200"/>
                <a:gd name="T10" fmla="*/ 0 w 57"/>
                <a:gd name="T11" fmla="*/ 0 h 200"/>
                <a:gd name="T12" fmla="*/ 0 w 57"/>
                <a:gd name="T13" fmla="*/ 0 h 200"/>
                <a:gd name="T14" fmla="*/ 0 60000 65536"/>
                <a:gd name="T15" fmla="*/ 0 60000 65536"/>
                <a:gd name="T16" fmla="*/ 0 60000 65536"/>
                <a:gd name="T17" fmla="*/ 0 60000 65536"/>
                <a:gd name="T18" fmla="*/ 0 60000 65536"/>
                <a:gd name="T19" fmla="*/ 0 60000 65536"/>
                <a:gd name="T20" fmla="*/ 0 60000 65536"/>
                <a:gd name="T21" fmla="*/ 0 w 57"/>
                <a:gd name="T22" fmla="*/ 0 h 200"/>
                <a:gd name="T23" fmla="*/ 57 w 57"/>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200">
                  <a:moveTo>
                    <a:pt x="0" y="0"/>
                  </a:moveTo>
                  <a:lnTo>
                    <a:pt x="20" y="24"/>
                  </a:lnTo>
                  <a:lnTo>
                    <a:pt x="19" y="200"/>
                  </a:lnTo>
                  <a:lnTo>
                    <a:pt x="44" y="200"/>
                  </a:lnTo>
                  <a:lnTo>
                    <a:pt x="44" y="20"/>
                  </a:lnTo>
                  <a:lnTo>
                    <a:pt x="57" y="0"/>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45" name="Freeform 34"/>
            <p:cNvSpPr>
              <a:spLocks/>
            </p:cNvSpPr>
            <p:nvPr/>
          </p:nvSpPr>
          <p:spPr bwMode="auto">
            <a:xfrm>
              <a:off x="517" y="2180"/>
              <a:ext cx="13" cy="84"/>
            </a:xfrm>
            <a:custGeom>
              <a:avLst/>
              <a:gdLst>
                <a:gd name="T0" fmla="*/ 1 w 26"/>
                <a:gd name="T1" fmla="*/ 0 h 169"/>
                <a:gd name="T2" fmla="*/ 0 w 26"/>
                <a:gd name="T3" fmla="*/ 0 h 169"/>
                <a:gd name="T4" fmla="*/ 0 w 26"/>
                <a:gd name="T5" fmla="*/ 0 h 169"/>
                <a:gd name="T6" fmla="*/ 1 w 26"/>
                <a:gd name="T7" fmla="*/ 0 h 169"/>
                <a:gd name="T8" fmla="*/ 1 w 26"/>
                <a:gd name="T9" fmla="*/ 0 h 169"/>
                <a:gd name="T10" fmla="*/ 0 60000 65536"/>
                <a:gd name="T11" fmla="*/ 0 60000 65536"/>
                <a:gd name="T12" fmla="*/ 0 60000 65536"/>
                <a:gd name="T13" fmla="*/ 0 60000 65536"/>
                <a:gd name="T14" fmla="*/ 0 60000 65536"/>
                <a:gd name="T15" fmla="*/ 0 w 26"/>
                <a:gd name="T16" fmla="*/ 0 h 169"/>
                <a:gd name="T17" fmla="*/ 26 w 26"/>
                <a:gd name="T18" fmla="*/ 169 h 169"/>
              </a:gdLst>
              <a:ahLst/>
              <a:cxnLst>
                <a:cxn ang="T10">
                  <a:pos x="T0" y="T1"/>
                </a:cxn>
                <a:cxn ang="T11">
                  <a:pos x="T2" y="T3"/>
                </a:cxn>
                <a:cxn ang="T12">
                  <a:pos x="T4" y="T5"/>
                </a:cxn>
                <a:cxn ang="T13">
                  <a:pos x="T6" y="T7"/>
                </a:cxn>
                <a:cxn ang="T14">
                  <a:pos x="T8" y="T9"/>
                </a:cxn>
              </a:cxnLst>
              <a:rect l="T15" t="T16" r="T17" b="T18"/>
              <a:pathLst>
                <a:path w="26" h="169">
                  <a:moveTo>
                    <a:pt x="26" y="0"/>
                  </a:moveTo>
                  <a:lnTo>
                    <a:pt x="0" y="32"/>
                  </a:lnTo>
                  <a:lnTo>
                    <a:pt x="0" y="169"/>
                  </a:lnTo>
                  <a:lnTo>
                    <a:pt x="24" y="169"/>
                  </a:lnTo>
                  <a:lnTo>
                    <a:pt x="26"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46" name="Freeform 35"/>
            <p:cNvSpPr>
              <a:spLocks/>
            </p:cNvSpPr>
            <p:nvPr/>
          </p:nvSpPr>
          <p:spPr bwMode="auto">
            <a:xfrm>
              <a:off x="552" y="2184"/>
              <a:ext cx="14" cy="80"/>
            </a:xfrm>
            <a:custGeom>
              <a:avLst/>
              <a:gdLst>
                <a:gd name="T0" fmla="*/ 1 w 28"/>
                <a:gd name="T1" fmla="*/ 0 h 161"/>
                <a:gd name="T2" fmla="*/ 1 w 28"/>
                <a:gd name="T3" fmla="*/ 0 h 161"/>
                <a:gd name="T4" fmla="*/ 1 w 28"/>
                <a:gd name="T5" fmla="*/ 0 h 161"/>
                <a:gd name="T6" fmla="*/ 0 w 28"/>
                <a:gd name="T7" fmla="*/ 0 h 161"/>
                <a:gd name="T8" fmla="*/ 1 w 28"/>
                <a:gd name="T9" fmla="*/ 0 h 161"/>
                <a:gd name="T10" fmla="*/ 0 60000 65536"/>
                <a:gd name="T11" fmla="*/ 0 60000 65536"/>
                <a:gd name="T12" fmla="*/ 0 60000 65536"/>
                <a:gd name="T13" fmla="*/ 0 60000 65536"/>
                <a:gd name="T14" fmla="*/ 0 60000 65536"/>
                <a:gd name="T15" fmla="*/ 0 w 28"/>
                <a:gd name="T16" fmla="*/ 0 h 161"/>
                <a:gd name="T17" fmla="*/ 28 w 28"/>
                <a:gd name="T18" fmla="*/ 161 h 161"/>
              </a:gdLst>
              <a:ahLst/>
              <a:cxnLst>
                <a:cxn ang="T10">
                  <a:pos x="T0" y="T1"/>
                </a:cxn>
                <a:cxn ang="T11">
                  <a:pos x="T2" y="T3"/>
                </a:cxn>
                <a:cxn ang="T12">
                  <a:pos x="T4" y="T5"/>
                </a:cxn>
                <a:cxn ang="T13">
                  <a:pos x="T6" y="T7"/>
                </a:cxn>
                <a:cxn ang="T14">
                  <a:pos x="T8" y="T9"/>
                </a:cxn>
              </a:cxnLst>
              <a:rect l="T15" t="T16" r="T17" b="T18"/>
              <a:pathLst>
                <a:path w="28" h="161">
                  <a:moveTo>
                    <a:pt x="2" y="0"/>
                  </a:moveTo>
                  <a:lnTo>
                    <a:pt x="25" y="16"/>
                  </a:lnTo>
                  <a:lnTo>
                    <a:pt x="28" y="161"/>
                  </a:lnTo>
                  <a:lnTo>
                    <a:pt x="0" y="161"/>
                  </a:lnTo>
                  <a:lnTo>
                    <a:pt x="2"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47" name="Freeform 36"/>
            <p:cNvSpPr>
              <a:spLocks/>
            </p:cNvSpPr>
            <p:nvPr/>
          </p:nvSpPr>
          <p:spPr bwMode="auto">
            <a:xfrm>
              <a:off x="481" y="2174"/>
              <a:ext cx="17" cy="92"/>
            </a:xfrm>
            <a:custGeom>
              <a:avLst/>
              <a:gdLst>
                <a:gd name="T0" fmla="*/ 0 w 35"/>
                <a:gd name="T1" fmla="*/ 0 h 184"/>
                <a:gd name="T2" fmla="*/ 0 w 35"/>
                <a:gd name="T3" fmla="*/ 1 h 184"/>
                <a:gd name="T4" fmla="*/ 0 w 35"/>
                <a:gd name="T5" fmla="*/ 1 h 184"/>
                <a:gd name="T6" fmla="*/ 0 w 35"/>
                <a:gd name="T7" fmla="*/ 1 h 184"/>
                <a:gd name="T8" fmla="*/ 0 w 35"/>
                <a:gd name="T9" fmla="*/ 0 h 184"/>
                <a:gd name="T10" fmla="*/ 0 60000 65536"/>
                <a:gd name="T11" fmla="*/ 0 60000 65536"/>
                <a:gd name="T12" fmla="*/ 0 60000 65536"/>
                <a:gd name="T13" fmla="*/ 0 60000 65536"/>
                <a:gd name="T14" fmla="*/ 0 60000 65536"/>
                <a:gd name="T15" fmla="*/ 0 w 35"/>
                <a:gd name="T16" fmla="*/ 0 h 184"/>
                <a:gd name="T17" fmla="*/ 35 w 35"/>
                <a:gd name="T18" fmla="*/ 184 h 184"/>
              </a:gdLst>
              <a:ahLst/>
              <a:cxnLst>
                <a:cxn ang="T10">
                  <a:pos x="T0" y="T1"/>
                </a:cxn>
                <a:cxn ang="T11">
                  <a:pos x="T2" y="T3"/>
                </a:cxn>
                <a:cxn ang="T12">
                  <a:pos x="T4" y="T5"/>
                </a:cxn>
                <a:cxn ang="T13">
                  <a:pos x="T6" y="T7"/>
                </a:cxn>
                <a:cxn ang="T14">
                  <a:pos x="T8" y="T9"/>
                </a:cxn>
              </a:cxnLst>
              <a:rect l="T15" t="T16" r="T17" b="T18"/>
              <a:pathLst>
                <a:path w="35" h="184">
                  <a:moveTo>
                    <a:pt x="0" y="0"/>
                  </a:moveTo>
                  <a:lnTo>
                    <a:pt x="35" y="24"/>
                  </a:lnTo>
                  <a:lnTo>
                    <a:pt x="33" y="176"/>
                  </a:lnTo>
                  <a:lnTo>
                    <a:pt x="0" y="18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48" name="Freeform 37"/>
            <p:cNvSpPr>
              <a:spLocks/>
            </p:cNvSpPr>
            <p:nvPr/>
          </p:nvSpPr>
          <p:spPr bwMode="auto">
            <a:xfrm>
              <a:off x="451" y="2170"/>
              <a:ext cx="16" cy="92"/>
            </a:xfrm>
            <a:custGeom>
              <a:avLst/>
              <a:gdLst>
                <a:gd name="T0" fmla="*/ 0 w 33"/>
                <a:gd name="T1" fmla="*/ 0 h 184"/>
                <a:gd name="T2" fmla="*/ 0 w 33"/>
                <a:gd name="T3" fmla="*/ 1 h 184"/>
                <a:gd name="T4" fmla="*/ 0 w 33"/>
                <a:gd name="T5" fmla="*/ 1 h 184"/>
                <a:gd name="T6" fmla="*/ 0 w 33"/>
                <a:gd name="T7" fmla="*/ 1 h 184"/>
                <a:gd name="T8" fmla="*/ 0 w 33"/>
                <a:gd name="T9" fmla="*/ 0 h 184"/>
                <a:gd name="T10" fmla="*/ 0 60000 65536"/>
                <a:gd name="T11" fmla="*/ 0 60000 65536"/>
                <a:gd name="T12" fmla="*/ 0 60000 65536"/>
                <a:gd name="T13" fmla="*/ 0 60000 65536"/>
                <a:gd name="T14" fmla="*/ 0 60000 65536"/>
                <a:gd name="T15" fmla="*/ 0 w 33"/>
                <a:gd name="T16" fmla="*/ 0 h 184"/>
                <a:gd name="T17" fmla="*/ 33 w 33"/>
                <a:gd name="T18" fmla="*/ 184 h 184"/>
              </a:gdLst>
              <a:ahLst/>
              <a:cxnLst>
                <a:cxn ang="T10">
                  <a:pos x="T0" y="T1"/>
                </a:cxn>
                <a:cxn ang="T11">
                  <a:pos x="T2" y="T3"/>
                </a:cxn>
                <a:cxn ang="T12">
                  <a:pos x="T4" y="T5"/>
                </a:cxn>
                <a:cxn ang="T13">
                  <a:pos x="T6" y="T7"/>
                </a:cxn>
                <a:cxn ang="T14">
                  <a:pos x="T8" y="T9"/>
                </a:cxn>
              </a:cxnLst>
              <a:rect l="T15" t="T16" r="T17" b="T18"/>
              <a:pathLst>
                <a:path w="33" h="184">
                  <a:moveTo>
                    <a:pt x="8" y="0"/>
                  </a:moveTo>
                  <a:lnTo>
                    <a:pt x="33" y="12"/>
                  </a:lnTo>
                  <a:lnTo>
                    <a:pt x="33" y="181"/>
                  </a:lnTo>
                  <a:lnTo>
                    <a:pt x="0" y="184"/>
                  </a:lnTo>
                  <a:lnTo>
                    <a:pt x="8"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49" name="Freeform 38"/>
            <p:cNvSpPr>
              <a:spLocks/>
            </p:cNvSpPr>
            <p:nvPr/>
          </p:nvSpPr>
          <p:spPr bwMode="auto">
            <a:xfrm>
              <a:off x="426" y="2168"/>
              <a:ext cx="11" cy="80"/>
            </a:xfrm>
            <a:custGeom>
              <a:avLst/>
              <a:gdLst>
                <a:gd name="T0" fmla="*/ 0 w 21"/>
                <a:gd name="T1" fmla="*/ 0 h 162"/>
                <a:gd name="T2" fmla="*/ 0 w 21"/>
                <a:gd name="T3" fmla="*/ 0 h 162"/>
                <a:gd name="T4" fmla="*/ 1 w 21"/>
                <a:gd name="T5" fmla="*/ 0 h 162"/>
                <a:gd name="T6" fmla="*/ 1 w 21"/>
                <a:gd name="T7" fmla="*/ 0 h 162"/>
                <a:gd name="T8" fmla="*/ 0 w 21"/>
                <a:gd name="T9" fmla="*/ 0 h 162"/>
                <a:gd name="T10" fmla="*/ 0 60000 65536"/>
                <a:gd name="T11" fmla="*/ 0 60000 65536"/>
                <a:gd name="T12" fmla="*/ 0 60000 65536"/>
                <a:gd name="T13" fmla="*/ 0 60000 65536"/>
                <a:gd name="T14" fmla="*/ 0 60000 65536"/>
                <a:gd name="T15" fmla="*/ 0 w 21"/>
                <a:gd name="T16" fmla="*/ 0 h 162"/>
                <a:gd name="T17" fmla="*/ 21 w 21"/>
                <a:gd name="T18" fmla="*/ 162 h 162"/>
              </a:gdLst>
              <a:ahLst/>
              <a:cxnLst>
                <a:cxn ang="T10">
                  <a:pos x="T0" y="T1"/>
                </a:cxn>
                <a:cxn ang="T11">
                  <a:pos x="T2" y="T3"/>
                </a:cxn>
                <a:cxn ang="T12">
                  <a:pos x="T4" y="T5"/>
                </a:cxn>
                <a:cxn ang="T13">
                  <a:pos x="T6" y="T7"/>
                </a:cxn>
                <a:cxn ang="T14">
                  <a:pos x="T8" y="T9"/>
                </a:cxn>
              </a:cxnLst>
              <a:rect l="T15" t="T16" r="T17" b="T18"/>
              <a:pathLst>
                <a:path w="21" h="162">
                  <a:moveTo>
                    <a:pt x="0" y="0"/>
                  </a:moveTo>
                  <a:lnTo>
                    <a:pt x="0" y="162"/>
                  </a:lnTo>
                  <a:lnTo>
                    <a:pt x="21" y="154"/>
                  </a:lnTo>
                  <a:lnTo>
                    <a:pt x="21" y="17"/>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50" name="Freeform 39"/>
            <p:cNvSpPr>
              <a:spLocks/>
            </p:cNvSpPr>
            <p:nvPr/>
          </p:nvSpPr>
          <p:spPr bwMode="auto">
            <a:xfrm>
              <a:off x="396" y="2156"/>
              <a:ext cx="15" cy="82"/>
            </a:xfrm>
            <a:custGeom>
              <a:avLst/>
              <a:gdLst>
                <a:gd name="T0" fmla="*/ 0 w 30"/>
                <a:gd name="T1" fmla="*/ 0 h 165"/>
                <a:gd name="T2" fmla="*/ 1 w 30"/>
                <a:gd name="T3" fmla="*/ 0 h 165"/>
                <a:gd name="T4" fmla="*/ 1 w 30"/>
                <a:gd name="T5" fmla="*/ 0 h 165"/>
                <a:gd name="T6" fmla="*/ 1 w 30"/>
                <a:gd name="T7" fmla="*/ 0 h 165"/>
                <a:gd name="T8" fmla="*/ 0 w 30"/>
                <a:gd name="T9" fmla="*/ 0 h 165"/>
                <a:gd name="T10" fmla="*/ 0 60000 65536"/>
                <a:gd name="T11" fmla="*/ 0 60000 65536"/>
                <a:gd name="T12" fmla="*/ 0 60000 65536"/>
                <a:gd name="T13" fmla="*/ 0 60000 65536"/>
                <a:gd name="T14" fmla="*/ 0 60000 65536"/>
                <a:gd name="T15" fmla="*/ 0 w 30"/>
                <a:gd name="T16" fmla="*/ 0 h 165"/>
                <a:gd name="T17" fmla="*/ 30 w 30"/>
                <a:gd name="T18" fmla="*/ 165 h 165"/>
              </a:gdLst>
              <a:ahLst/>
              <a:cxnLst>
                <a:cxn ang="T10">
                  <a:pos x="T0" y="T1"/>
                </a:cxn>
                <a:cxn ang="T11">
                  <a:pos x="T2" y="T3"/>
                </a:cxn>
                <a:cxn ang="T12">
                  <a:pos x="T4" y="T5"/>
                </a:cxn>
                <a:cxn ang="T13">
                  <a:pos x="T6" y="T7"/>
                </a:cxn>
                <a:cxn ang="T14">
                  <a:pos x="T8" y="T9"/>
                </a:cxn>
              </a:cxnLst>
              <a:rect l="T15" t="T16" r="T17" b="T18"/>
              <a:pathLst>
                <a:path w="30" h="165">
                  <a:moveTo>
                    <a:pt x="0" y="0"/>
                  </a:moveTo>
                  <a:lnTo>
                    <a:pt x="6" y="165"/>
                  </a:lnTo>
                  <a:lnTo>
                    <a:pt x="30" y="161"/>
                  </a:lnTo>
                  <a:lnTo>
                    <a:pt x="27" y="1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51" name="Freeform 40"/>
            <p:cNvSpPr>
              <a:spLocks/>
            </p:cNvSpPr>
            <p:nvPr/>
          </p:nvSpPr>
          <p:spPr bwMode="auto">
            <a:xfrm>
              <a:off x="375" y="2158"/>
              <a:ext cx="16" cy="78"/>
            </a:xfrm>
            <a:custGeom>
              <a:avLst/>
              <a:gdLst>
                <a:gd name="T0" fmla="*/ 0 w 31"/>
                <a:gd name="T1" fmla="*/ 1 h 156"/>
                <a:gd name="T2" fmla="*/ 0 w 31"/>
                <a:gd name="T3" fmla="*/ 1 h 156"/>
                <a:gd name="T4" fmla="*/ 1 w 31"/>
                <a:gd name="T5" fmla="*/ 1 h 156"/>
                <a:gd name="T6" fmla="*/ 1 w 31"/>
                <a:gd name="T7" fmla="*/ 0 h 156"/>
                <a:gd name="T8" fmla="*/ 0 w 31"/>
                <a:gd name="T9" fmla="*/ 1 h 156"/>
                <a:gd name="T10" fmla="*/ 0 60000 65536"/>
                <a:gd name="T11" fmla="*/ 0 60000 65536"/>
                <a:gd name="T12" fmla="*/ 0 60000 65536"/>
                <a:gd name="T13" fmla="*/ 0 60000 65536"/>
                <a:gd name="T14" fmla="*/ 0 60000 65536"/>
                <a:gd name="T15" fmla="*/ 0 w 31"/>
                <a:gd name="T16" fmla="*/ 0 h 156"/>
                <a:gd name="T17" fmla="*/ 31 w 31"/>
                <a:gd name="T18" fmla="*/ 156 h 156"/>
              </a:gdLst>
              <a:ahLst/>
              <a:cxnLst>
                <a:cxn ang="T10">
                  <a:pos x="T0" y="T1"/>
                </a:cxn>
                <a:cxn ang="T11">
                  <a:pos x="T2" y="T3"/>
                </a:cxn>
                <a:cxn ang="T12">
                  <a:pos x="T4" y="T5"/>
                </a:cxn>
                <a:cxn ang="T13">
                  <a:pos x="T6" y="T7"/>
                </a:cxn>
                <a:cxn ang="T14">
                  <a:pos x="T8" y="T9"/>
                </a:cxn>
              </a:cxnLst>
              <a:rect l="T15" t="T16" r="T17" b="T18"/>
              <a:pathLst>
                <a:path w="31" h="156">
                  <a:moveTo>
                    <a:pt x="0" y="3"/>
                  </a:moveTo>
                  <a:lnTo>
                    <a:pt x="0" y="156"/>
                  </a:lnTo>
                  <a:lnTo>
                    <a:pt x="31" y="148"/>
                  </a:lnTo>
                  <a:lnTo>
                    <a:pt x="28" y="0"/>
                  </a:lnTo>
                  <a:lnTo>
                    <a:pt x="0" y="3"/>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52" name="Freeform 41"/>
            <p:cNvSpPr>
              <a:spLocks/>
            </p:cNvSpPr>
            <p:nvPr/>
          </p:nvSpPr>
          <p:spPr bwMode="auto">
            <a:xfrm>
              <a:off x="582" y="2176"/>
              <a:ext cx="22" cy="84"/>
            </a:xfrm>
            <a:custGeom>
              <a:avLst/>
              <a:gdLst>
                <a:gd name="T0" fmla="*/ 1 w 44"/>
                <a:gd name="T1" fmla="*/ 1 h 168"/>
                <a:gd name="T2" fmla="*/ 1 w 44"/>
                <a:gd name="T3" fmla="*/ 0 h 168"/>
                <a:gd name="T4" fmla="*/ 1 w 44"/>
                <a:gd name="T5" fmla="*/ 1 h 168"/>
                <a:gd name="T6" fmla="*/ 1 w 44"/>
                <a:gd name="T7" fmla="*/ 1 h 168"/>
                <a:gd name="T8" fmla="*/ 0 w 44"/>
                <a:gd name="T9" fmla="*/ 1 h 168"/>
                <a:gd name="T10" fmla="*/ 1 w 44"/>
                <a:gd name="T11" fmla="*/ 1 h 168"/>
                <a:gd name="T12" fmla="*/ 0 60000 65536"/>
                <a:gd name="T13" fmla="*/ 0 60000 65536"/>
                <a:gd name="T14" fmla="*/ 0 60000 65536"/>
                <a:gd name="T15" fmla="*/ 0 60000 65536"/>
                <a:gd name="T16" fmla="*/ 0 60000 65536"/>
                <a:gd name="T17" fmla="*/ 0 60000 65536"/>
                <a:gd name="T18" fmla="*/ 0 w 44"/>
                <a:gd name="T19" fmla="*/ 0 h 168"/>
                <a:gd name="T20" fmla="*/ 44 w 44"/>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44" h="168">
                  <a:moveTo>
                    <a:pt x="4" y="36"/>
                  </a:moveTo>
                  <a:lnTo>
                    <a:pt x="20" y="0"/>
                  </a:lnTo>
                  <a:lnTo>
                    <a:pt x="39" y="8"/>
                  </a:lnTo>
                  <a:lnTo>
                    <a:pt x="44" y="156"/>
                  </a:lnTo>
                  <a:lnTo>
                    <a:pt x="0" y="168"/>
                  </a:lnTo>
                  <a:lnTo>
                    <a:pt x="4" y="36"/>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53" name="Freeform 42"/>
            <p:cNvSpPr>
              <a:spLocks/>
            </p:cNvSpPr>
            <p:nvPr/>
          </p:nvSpPr>
          <p:spPr bwMode="auto">
            <a:xfrm>
              <a:off x="618" y="2178"/>
              <a:ext cx="14" cy="70"/>
            </a:xfrm>
            <a:custGeom>
              <a:avLst/>
              <a:gdLst>
                <a:gd name="T0" fmla="*/ 0 w 27"/>
                <a:gd name="T1" fmla="*/ 0 h 141"/>
                <a:gd name="T2" fmla="*/ 0 w 27"/>
                <a:gd name="T3" fmla="*/ 0 h 141"/>
                <a:gd name="T4" fmla="*/ 1 w 27"/>
                <a:gd name="T5" fmla="*/ 0 h 141"/>
                <a:gd name="T6" fmla="*/ 1 w 27"/>
                <a:gd name="T7" fmla="*/ 0 h 141"/>
                <a:gd name="T8" fmla="*/ 1 w 27"/>
                <a:gd name="T9" fmla="*/ 0 h 141"/>
                <a:gd name="T10" fmla="*/ 1 w 27"/>
                <a:gd name="T11" fmla="*/ 0 h 141"/>
                <a:gd name="T12" fmla="*/ 1 w 27"/>
                <a:gd name="T13" fmla="*/ 0 h 141"/>
                <a:gd name="T14" fmla="*/ 0 w 27"/>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41"/>
                <a:gd name="T26" fmla="*/ 27 w 27"/>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41">
                  <a:moveTo>
                    <a:pt x="0" y="0"/>
                  </a:moveTo>
                  <a:lnTo>
                    <a:pt x="0" y="141"/>
                  </a:lnTo>
                  <a:lnTo>
                    <a:pt x="25" y="136"/>
                  </a:lnTo>
                  <a:lnTo>
                    <a:pt x="27" y="20"/>
                  </a:lnTo>
                  <a:lnTo>
                    <a:pt x="24" y="19"/>
                  </a:lnTo>
                  <a:lnTo>
                    <a:pt x="16" y="14"/>
                  </a:lnTo>
                  <a:lnTo>
                    <a:pt x="5" y="8"/>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54" name="Freeform 43"/>
            <p:cNvSpPr>
              <a:spLocks/>
            </p:cNvSpPr>
            <p:nvPr/>
          </p:nvSpPr>
          <p:spPr bwMode="auto">
            <a:xfrm>
              <a:off x="647" y="2180"/>
              <a:ext cx="12" cy="74"/>
            </a:xfrm>
            <a:custGeom>
              <a:avLst/>
              <a:gdLst>
                <a:gd name="T0" fmla="*/ 1 w 24"/>
                <a:gd name="T1" fmla="*/ 0 h 148"/>
                <a:gd name="T2" fmla="*/ 0 w 24"/>
                <a:gd name="T3" fmla="*/ 1 h 148"/>
                <a:gd name="T4" fmla="*/ 0 w 24"/>
                <a:gd name="T5" fmla="*/ 1 h 148"/>
                <a:gd name="T6" fmla="*/ 1 w 24"/>
                <a:gd name="T7" fmla="*/ 1 h 148"/>
                <a:gd name="T8" fmla="*/ 1 w 24"/>
                <a:gd name="T9" fmla="*/ 0 h 148"/>
                <a:gd name="T10" fmla="*/ 0 60000 65536"/>
                <a:gd name="T11" fmla="*/ 0 60000 65536"/>
                <a:gd name="T12" fmla="*/ 0 60000 65536"/>
                <a:gd name="T13" fmla="*/ 0 60000 65536"/>
                <a:gd name="T14" fmla="*/ 0 60000 65536"/>
                <a:gd name="T15" fmla="*/ 0 w 24"/>
                <a:gd name="T16" fmla="*/ 0 h 148"/>
                <a:gd name="T17" fmla="*/ 24 w 24"/>
                <a:gd name="T18" fmla="*/ 148 h 148"/>
              </a:gdLst>
              <a:ahLst/>
              <a:cxnLst>
                <a:cxn ang="T10">
                  <a:pos x="T0" y="T1"/>
                </a:cxn>
                <a:cxn ang="T11">
                  <a:pos x="T2" y="T3"/>
                </a:cxn>
                <a:cxn ang="T12">
                  <a:pos x="T4" y="T5"/>
                </a:cxn>
                <a:cxn ang="T13">
                  <a:pos x="T6" y="T7"/>
                </a:cxn>
                <a:cxn ang="T14">
                  <a:pos x="T8" y="T9"/>
                </a:cxn>
              </a:cxnLst>
              <a:rect l="T15" t="T16" r="T17" b="T18"/>
              <a:pathLst>
                <a:path w="24" h="148">
                  <a:moveTo>
                    <a:pt x="20" y="0"/>
                  </a:moveTo>
                  <a:lnTo>
                    <a:pt x="0" y="24"/>
                  </a:lnTo>
                  <a:lnTo>
                    <a:pt x="0" y="148"/>
                  </a:lnTo>
                  <a:lnTo>
                    <a:pt x="24" y="148"/>
                  </a:lnTo>
                  <a:lnTo>
                    <a:pt x="2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55" name="Freeform 44"/>
            <p:cNvSpPr>
              <a:spLocks/>
            </p:cNvSpPr>
            <p:nvPr/>
          </p:nvSpPr>
          <p:spPr bwMode="auto">
            <a:xfrm>
              <a:off x="674" y="2178"/>
              <a:ext cx="16" cy="68"/>
            </a:xfrm>
            <a:custGeom>
              <a:avLst/>
              <a:gdLst>
                <a:gd name="T0" fmla="*/ 0 w 33"/>
                <a:gd name="T1" fmla="*/ 0 h 136"/>
                <a:gd name="T2" fmla="*/ 0 w 33"/>
                <a:gd name="T3" fmla="*/ 1 h 136"/>
                <a:gd name="T4" fmla="*/ 0 w 33"/>
                <a:gd name="T5" fmla="*/ 1 h 136"/>
                <a:gd name="T6" fmla="*/ 0 w 33"/>
                <a:gd name="T7" fmla="*/ 1 h 136"/>
                <a:gd name="T8" fmla="*/ 0 w 33"/>
                <a:gd name="T9" fmla="*/ 0 h 136"/>
                <a:gd name="T10" fmla="*/ 0 60000 65536"/>
                <a:gd name="T11" fmla="*/ 0 60000 65536"/>
                <a:gd name="T12" fmla="*/ 0 60000 65536"/>
                <a:gd name="T13" fmla="*/ 0 60000 65536"/>
                <a:gd name="T14" fmla="*/ 0 60000 65536"/>
                <a:gd name="T15" fmla="*/ 0 w 33"/>
                <a:gd name="T16" fmla="*/ 0 h 136"/>
                <a:gd name="T17" fmla="*/ 33 w 33"/>
                <a:gd name="T18" fmla="*/ 136 h 136"/>
              </a:gdLst>
              <a:ahLst/>
              <a:cxnLst>
                <a:cxn ang="T10">
                  <a:pos x="T0" y="T1"/>
                </a:cxn>
                <a:cxn ang="T11">
                  <a:pos x="T2" y="T3"/>
                </a:cxn>
                <a:cxn ang="T12">
                  <a:pos x="T4" y="T5"/>
                </a:cxn>
                <a:cxn ang="T13">
                  <a:pos x="T6" y="T7"/>
                </a:cxn>
                <a:cxn ang="T14">
                  <a:pos x="T8" y="T9"/>
                </a:cxn>
              </a:cxnLst>
              <a:rect l="T15" t="T16" r="T17" b="T18"/>
              <a:pathLst>
                <a:path w="33" h="136">
                  <a:moveTo>
                    <a:pt x="0" y="0"/>
                  </a:moveTo>
                  <a:lnTo>
                    <a:pt x="0" y="136"/>
                  </a:lnTo>
                  <a:lnTo>
                    <a:pt x="33" y="136"/>
                  </a:lnTo>
                  <a:lnTo>
                    <a:pt x="33" y="20"/>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56" name="Freeform 45"/>
            <p:cNvSpPr>
              <a:spLocks/>
            </p:cNvSpPr>
            <p:nvPr/>
          </p:nvSpPr>
          <p:spPr bwMode="auto">
            <a:xfrm>
              <a:off x="704" y="2180"/>
              <a:ext cx="14" cy="62"/>
            </a:xfrm>
            <a:custGeom>
              <a:avLst/>
              <a:gdLst>
                <a:gd name="T0" fmla="*/ 1 w 28"/>
                <a:gd name="T1" fmla="*/ 0 h 124"/>
                <a:gd name="T2" fmla="*/ 0 w 28"/>
                <a:gd name="T3" fmla="*/ 1 h 124"/>
                <a:gd name="T4" fmla="*/ 0 w 28"/>
                <a:gd name="T5" fmla="*/ 1 h 124"/>
                <a:gd name="T6" fmla="*/ 1 w 28"/>
                <a:gd name="T7" fmla="*/ 1 h 124"/>
                <a:gd name="T8" fmla="*/ 1 w 28"/>
                <a:gd name="T9" fmla="*/ 0 h 124"/>
                <a:gd name="T10" fmla="*/ 0 60000 65536"/>
                <a:gd name="T11" fmla="*/ 0 60000 65536"/>
                <a:gd name="T12" fmla="*/ 0 60000 65536"/>
                <a:gd name="T13" fmla="*/ 0 60000 65536"/>
                <a:gd name="T14" fmla="*/ 0 60000 65536"/>
                <a:gd name="T15" fmla="*/ 0 w 28"/>
                <a:gd name="T16" fmla="*/ 0 h 124"/>
                <a:gd name="T17" fmla="*/ 28 w 28"/>
                <a:gd name="T18" fmla="*/ 124 h 124"/>
              </a:gdLst>
              <a:ahLst/>
              <a:cxnLst>
                <a:cxn ang="T10">
                  <a:pos x="T0" y="T1"/>
                </a:cxn>
                <a:cxn ang="T11">
                  <a:pos x="T2" y="T3"/>
                </a:cxn>
                <a:cxn ang="T12">
                  <a:pos x="T4" y="T5"/>
                </a:cxn>
                <a:cxn ang="T13">
                  <a:pos x="T6" y="T7"/>
                </a:cxn>
                <a:cxn ang="T14">
                  <a:pos x="T8" y="T9"/>
                </a:cxn>
              </a:cxnLst>
              <a:rect l="T15" t="T16" r="T17" b="T18"/>
              <a:pathLst>
                <a:path w="28" h="124">
                  <a:moveTo>
                    <a:pt x="25" y="0"/>
                  </a:moveTo>
                  <a:lnTo>
                    <a:pt x="0" y="28"/>
                  </a:lnTo>
                  <a:lnTo>
                    <a:pt x="0" y="124"/>
                  </a:lnTo>
                  <a:lnTo>
                    <a:pt x="28" y="124"/>
                  </a:lnTo>
                  <a:lnTo>
                    <a:pt x="25"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57" name="Rectangle 46"/>
            <p:cNvSpPr>
              <a:spLocks noChangeArrowheads="1"/>
            </p:cNvSpPr>
            <p:nvPr/>
          </p:nvSpPr>
          <p:spPr bwMode="auto">
            <a:xfrm>
              <a:off x="784" y="2167"/>
              <a:ext cx="10" cy="85"/>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24658" name="Rectangle 47"/>
            <p:cNvSpPr>
              <a:spLocks noChangeArrowheads="1"/>
            </p:cNvSpPr>
            <p:nvPr/>
          </p:nvSpPr>
          <p:spPr bwMode="auto">
            <a:xfrm>
              <a:off x="748" y="2164"/>
              <a:ext cx="12" cy="90"/>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24659" name="Rectangle 48"/>
            <p:cNvSpPr>
              <a:spLocks noChangeArrowheads="1"/>
            </p:cNvSpPr>
            <p:nvPr/>
          </p:nvSpPr>
          <p:spPr bwMode="auto">
            <a:xfrm>
              <a:off x="716" y="2160"/>
              <a:ext cx="10" cy="86"/>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24660" name="Rectangle 49"/>
            <p:cNvSpPr>
              <a:spLocks noChangeArrowheads="1"/>
            </p:cNvSpPr>
            <p:nvPr/>
          </p:nvSpPr>
          <p:spPr bwMode="auto">
            <a:xfrm>
              <a:off x="659" y="2162"/>
              <a:ext cx="11" cy="92"/>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24661" name="Rectangle 50"/>
            <p:cNvSpPr>
              <a:spLocks noChangeArrowheads="1"/>
            </p:cNvSpPr>
            <p:nvPr/>
          </p:nvSpPr>
          <p:spPr bwMode="auto">
            <a:xfrm>
              <a:off x="602" y="2168"/>
              <a:ext cx="12" cy="82"/>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24662" name="Rectangle 51"/>
            <p:cNvSpPr>
              <a:spLocks noChangeArrowheads="1"/>
            </p:cNvSpPr>
            <p:nvPr/>
          </p:nvSpPr>
          <p:spPr bwMode="auto">
            <a:xfrm>
              <a:off x="463" y="2168"/>
              <a:ext cx="15" cy="105"/>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24663" name="Rectangle 52"/>
            <p:cNvSpPr>
              <a:spLocks noChangeArrowheads="1"/>
            </p:cNvSpPr>
            <p:nvPr/>
          </p:nvSpPr>
          <p:spPr bwMode="auto">
            <a:xfrm>
              <a:off x="415" y="2154"/>
              <a:ext cx="10" cy="100"/>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24664" name="Rectangle 53"/>
            <p:cNvSpPr>
              <a:spLocks noChangeArrowheads="1"/>
            </p:cNvSpPr>
            <p:nvPr/>
          </p:nvSpPr>
          <p:spPr bwMode="auto">
            <a:xfrm>
              <a:off x="363" y="2148"/>
              <a:ext cx="10" cy="92"/>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24665" name="Rectangle 54"/>
            <p:cNvSpPr>
              <a:spLocks noChangeArrowheads="1"/>
            </p:cNvSpPr>
            <p:nvPr/>
          </p:nvSpPr>
          <p:spPr bwMode="auto">
            <a:xfrm>
              <a:off x="339" y="2146"/>
              <a:ext cx="10" cy="90"/>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24666" name="Freeform 55"/>
            <p:cNvSpPr>
              <a:spLocks/>
            </p:cNvSpPr>
            <p:nvPr/>
          </p:nvSpPr>
          <p:spPr bwMode="auto">
            <a:xfrm>
              <a:off x="339" y="2230"/>
              <a:ext cx="131" cy="81"/>
            </a:xfrm>
            <a:custGeom>
              <a:avLst/>
              <a:gdLst>
                <a:gd name="T0" fmla="*/ 0 w 262"/>
                <a:gd name="T1" fmla="*/ 0 h 161"/>
                <a:gd name="T2" fmla="*/ 0 w 262"/>
                <a:gd name="T3" fmla="*/ 1 h 161"/>
                <a:gd name="T4" fmla="*/ 1 w 262"/>
                <a:gd name="T5" fmla="*/ 1 h 161"/>
                <a:gd name="T6" fmla="*/ 1 w 262"/>
                <a:gd name="T7" fmla="*/ 1 h 161"/>
                <a:gd name="T8" fmla="*/ 0 w 262"/>
                <a:gd name="T9" fmla="*/ 0 h 161"/>
                <a:gd name="T10" fmla="*/ 0 60000 65536"/>
                <a:gd name="T11" fmla="*/ 0 60000 65536"/>
                <a:gd name="T12" fmla="*/ 0 60000 65536"/>
                <a:gd name="T13" fmla="*/ 0 60000 65536"/>
                <a:gd name="T14" fmla="*/ 0 60000 65536"/>
                <a:gd name="T15" fmla="*/ 0 w 262"/>
                <a:gd name="T16" fmla="*/ 0 h 161"/>
                <a:gd name="T17" fmla="*/ 262 w 262"/>
                <a:gd name="T18" fmla="*/ 161 h 161"/>
              </a:gdLst>
              <a:ahLst/>
              <a:cxnLst>
                <a:cxn ang="T10">
                  <a:pos x="T0" y="T1"/>
                </a:cxn>
                <a:cxn ang="T11">
                  <a:pos x="T2" y="T3"/>
                </a:cxn>
                <a:cxn ang="T12">
                  <a:pos x="T4" y="T5"/>
                </a:cxn>
                <a:cxn ang="T13">
                  <a:pos x="T6" y="T7"/>
                </a:cxn>
                <a:cxn ang="T14">
                  <a:pos x="T8" y="T9"/>
                </a:cxn>
              </a:cxnLst>
              <a:rect l="T15" t="T16" r="T17" b="T18"/>
              <a:pathLst>
                <a:path w="262" h="161">
                  <a:moveTo>
                    <a:pt x="0" y="0"/>
                  </a:moveTo>
                  <a:lnTo>
                    <a:pt x="0" y="64"/>
                  </a:lnTo>
                  <a:lnTo>
                    <a:pt x="262" y="161"/>
                  </a:lnTo>
                  <a:lnTo>
                    <a:pt x="262" y="101"/>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67" name="Freeform 56"/>
            <p:cNvSpPr>
              <a:spLocks/>
            </p:cNvSpPr>
            <p:nvPr/>
          </p:nvSpPr>
          <p:spPr bwMode="auto">
            <a:xfrm>
              <a:off x="277" y="2262"/>
              <a:ext cx="158" cy="105"/>
            </a:xfrm>
            <a:custGeom>
              <a:avLst/>
              <a:gdLst>
                <a:gd name="T0" fmla="*/ 0 w 315"/>
                <a:gd name="T1" fmla="*/ 0 h 210"/>
                <a:gd name="T2" fmla="*/ 0 w 315"/>
                <a:gd name="T3" fmla="*/ 1 h 210"/>
                <a:gd name="T4" fmla="*/ 1 w 315"/>
                <a:gd name="T5" fmla="*/ 1 h 210"/>
                <a:gd name="T6" fmla="*/ 1 w 315"/>
                <a:gd name="T7" fmla="*/ 1 h 210"/>
                <a:gd name="T8" fmla="*/ 0 w 315"/>
                <a:gd name="T9" fmla="*/ 0 h 210"/>
                <a:gd name="T10" fmla="*/ 0 60000 65536"/>
                <a:gd name="T11" fmla="*/ 0 60000 65536"/>
                <a:gd name="T12" fmla="*/ 0 60000 65536"/>
                <a:gd name="T13" fmla="*/ 0 60000 65536"/>
                <a:gd name="T14" fmla="*/ 0 60000 65536"/>
                <a:gd name="T15" fmla="*/ 0 w 315"/>
                <a:gd name="T16" fmla="*/ 0 h 210"/>
                <a:gd name="T17" fmla="*/ 315 w 315"/>
                <a:gd name="T18" fmla="*/ 210 h 210"/>
              </a:gdLst>
              <a:ahLst/>
              <a:cxnLst>
                <a:cxn ang="T10">
                  <a:pos x="T0" y="T1"/>
                </a:cxn>
                <a:cxn ang="T11">
                  <a:pos x="T2" y="T3"/>
                </a:cxn>
                <a:cxn ang="T12">
                  <a:pos x="T4" y="T5"/>
                </a:cxn>
                <a:cxn ang="T13">
                  <a:pos x="T6" y="T7"/>
                </a:cxn>
                <a:cxn ang="T14">
                  <a:pos x="T8" y="T9"/>
                </a:cxn>
              </a:cxnLst>
              <a:rect l="T15" t="T16" r="T17" b="T18"/>
              <a:pathLst>
                <a:path w="315" h="210">
                  <a:moveTo>
                    <a:pt x="0" y="0"/>
                  </a:moveTo>
                  <a:lnTo>
                    <a:pt x="0" y="69"/>
                  </a:lnTo>
                  <a:lnTo>
                    <a:pt x="315" y="210"/>
                  </a:lnTo>
                  <a:lnTo>
                    <a:pt x="315" y="133"/>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68" name="Freeform 57"/>
            <p:cNvSpPr>
              <a:spLocks/>
            </p:cNvSpPr>
            <p:nvPr/>
          </p:nvSpPr>
          <p:spPr bwMode="auto">
            <a:xfrm>
              <a:off x="473" y="2278"/>
              <a:ext cx="111" cy="24"/>
            </a:xfrm>
            <a:custGeom>
              <a:avLst/>
              <a:gdLst>
                <a:gd name="T0" fmla="*/ 0 w 223"/>
                <a:gd name="T1" fmla="*/ 1 h 48"/>
                <a:gd name="T2" fmla="*/ 0 w 223"/>
                <a:gd name="T3" fmla="*/ 0 h 48"/>
                <a:gd name="T4" fmla="*/ 0 w 223"/>
                <a:gd name="T5" fmla="*/ 1 h 48"/>
                <a:gd name="T6" fmla="*/ 0 w 223"/>
                <a:gd name="T7" fmla="*/ 1 h 48"/>
                <a:gd name="T8" fmla="*/ 0 w 223"/>
                <a:gd name="T9" fmla="*/ 1 h 48"/>
                <a:gd name="T10" fmla="*/ 0 60000 65536"/>
                <a:gd name="T11" fmla="*/ 0 60000 65536"/>
                <a:gd name="T12" fmla="*/ 0 60000 65536"/>
                <a:gd name="T13" fmla="*/ 0 60000 65536"/>
                <a:gd name="T14" fmla="*/ 0 60000 65536"/>
                <a:gd name="T15" fmla="*/ 0 w 223"/>
                <a:gd name="T16" fmla="*/ 0 h 48"/>
                <a:gd name="T17" fmla="*/ 223 w 223"/>
                <a:gd name="T18" fmla="*/ 48 h 48"/>
              </a:gdLst>
              <a:ahLst/>
              <a:cxnLst>
                <a:cxn ang="T10">
                  <a:pos x="T0" y="T1"/>
                </a:cxn>
                <a:cxn ang="T11">
                  <a:pos x="T2" y="T3"/>
                </a:cxn>
                <a:cxn ang="T12">
                  <a:pos x="T4" y="T5"/>
                </a:cxn>
                <a:cxn ang="T13">
                  <a:pos x="T6" y="T7"/>
                </a:cxn>
                <a:cxn ang="T14">
                  <a:pos x="T8" y="T9"/>
                </a:cxn>
              </a:cxnLst>
              <a:rect l="T15" t="T16" r="T17" b="T18"/>
              <a:pathLst>
                <a:path w="223" h="48">
                  <a:moveTo>
                    <a:pt x="0" y="4"/>
                  </a:moveTo>
                  <a:lnTo>
                    <a:pt x="223" y="0"/>
                  </a:lnTo>
                  <a:lnTo>
                    <a:pt x="223" y="43"/>
                  </a:lnTo>
                  <a:lnTo>
                    <a:pt x="4" y="48"/>
                  </a:lnTo>
                  <a:lnTo>
                    <a:pt x="0" y="4"/>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69" name="Freeform 58"/>
            <p:cNvSpPr>
              <a:spLocks/>
            </p:cNvSpPr>
            <p:nvPr/>
          </p:nvSpPr>
          <p:spPr bwMode="auto">
            <a:xfrm>
              <a:off x="435" y="2323"/>
              <a:ext cx="151" cy="38"/>
            </a:xfrm>
            <a:custGeom>
              <a:avLst/>
              <a:gdLst>
                <a:gd name="T0" fmla="*/ 0 w 303"/>
                <a:gd name="T1" fmla="*/ 1 h 76"/>
                <a:gd name="T2" fmla="*/ 0 w 303"/>
                <a:gd name="T3" fmla="*/ 0 h 76"/>
                <a:gd name="T4" fmla="*/ 0 w 303"/>
                <a:gd name="T5" fmla="*/ 1 h 76"/>
                <a:gd name="T6" fmla="*/ 0 w 303"/>
                <a:gd name="T7" fmla="*/ 1 h 76"/>
                <a:gd name="T8" fmla="*/ 0 w 303"/>
                <a:gd name="T9" fmla="*/ 1 h 76"/>
                <a:gd name="T10" fmla="*/ 0 60000 65536"/>
                <a:gd name="T11" fmla="*/ 0 60000 65536"/>
                <a:gd name="T12" fmla="*/ 0 60000 65536"/>
                <a:gd name="T13" fmla="*/ 0 60000 65536"/>
                <a:gd name="T14" fmla="*/ 0 60000 65536"/>
                <a:gd name="T15" fmla="*/ 0 w 303"/>
                <a:gd name="T16" fmla="*/ 0 h 76"/>
                <a:gd name="T17" fmla="*/ 303 w 303"/>
                <a:gd name="T18" fmla="*/ 76 h 76"/>
              </a:gdLst>
              <a:ahLst/>
              <a:cxnLst>
                <a:cxn ang="T10">
                  <a:pos x="T0" y="T1"/>
                </a:cxn>
                <a:cxn ang="T11">
                  <a:pos x="T2" y="T3"/>
                </a:cxn>
                <a:cxn ang="T12">
                  <a:pos x="T4" y="T5"/>
                </a:cxn>
                <a:cxn ang="T13">
                  <a:pos x="T6" y="T7"/>
                </a:cxn>
                <a:cxn ang="T14">
                  <a:pos x="T8" y="T9"/>
                </a:cxn>
              </a:cxnLst>
              <a:rect l="T15" t="T16" r="T17" b="T18"/>
              <a:pathLst>
                <a:path w="303" h="76">
                  <a:moveTo>
                    <a:pt x="0" y="8"/>
                  </a:moveTo>
                  <a:lnTo>
                    <a:pt x="303" y="0"/>
                  </a:lnTo>
                  <a:lnTo>
                    <a:pt x="299" y="57"/>
                  </a:lnTo>
                  <a:lnTo>
                    <a:pt x="5" y="76"/>
                  </a:lnTo>
                  <a:lnTo>
                    <a:pt x="0" y="8"/>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70" name="Freeform 59"/>
            <p:cNvSpPr>
              <a:spLocks/>
            </p:cNvSpPr>
            <p:nvPr/>
          </p:nvSpPr>
          <p:spPr bwMode="auto">
            <a:xfrm>
              <a:off x="592" y="2254"/>
              <a:ext cx="26" cy="47"/>
            </a:xfrm>
            <a:custGeom>
              <a:avLst/>
              <a:gdLst>
                <a:gd name="T0" fmla="*/ 1 w 52"/>
                <a:gd name="T1" fmla="*/ 0 h 93"/>
                <a:gd name="T2" fmla="*/ 0 w 52"/>
                <a:gd name="T3" fmla="*/ 1 h 93"/>
                <a:gd name="T4" fmla="*/ 0 w 52"/>
                <a:gd name="T5" fmla="*/ 1 h 93"/>
                <a:gd name="T6" fmla="*/ 0 w 52"/>
                <a:gd name="T7" fmla="*/ 1 h 93"/>
                <a:gd name="T8" fmla="*/ 1 w 52"/>
                <a:gd name="T9" fmla="*/ 1 h 93"/>
                <a:gd name="T10" fmla="*/ 1 w 52"/>
                <a:gd name="T11" fmla="*/ 1 h 93"/>
                <a:gd name="T12" fmla="*/ 1 w 52"/>
                <a:gd name="T13" fmla="*/ 1 h 93"/>
                <a:gd name="T14" fmla="*/ 1 w 52"/>
                <a:gd name="T15" fmla="*/ 1 h 93"/>
                <a:gd name="T16" fmla="*/ 1 w 52"/>
                <a:gd name="T17" fmla="*/ 1 h 93"/>
                <a:gd name="T18" fmla="*/ 1 w 52"/>
                <a:gd name="T19" fmla="*/ 0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93"/>
                <a:gd name="T32" fmla="*/ 52 w 52"/>
                <a:gd name="T33" fmla="*/ 93 h 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93">
                  <a:moveTo>
                    <a:pt x="24" y="0"/>
                  </a:moveTo>
                  <a:lnTo>
                    <a:pt x="0" y="8"/>
                  </a:lnTo>
                  <a:lnTo>
                    <a:pt x="0" y="45"/>
                  </a:lnTo>
                  <a:lnTo>
                    <a:pt x="0" y="81"/>
                  </a:lnTo>
                  <a:lnTo>
                    <a:pt x="24" y="93"/>
                  </a:lnTo>
                  <a:lnTo>
                    <a:pt x="35" y="65"/>
                  </a:lnTo>
                  <a:lnTo>
                    <a:pt x="43" y="32"/>
                  </a:lnTo>
                  <a:lnTo>
                    <a:pt x="17" y="45"/>
                  </a:lnTo>
                  <a:lnTo>
                    <a:pt x="52" y="8"/>
                  </a:lnTo>
                  <a:lnTo>
                    <a:pt x="24"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71" name="Freeform 60"/>
            <p:cNvSpPr>
              <a:spLocks/>
            </p:cNvSpPr>
            <p:nvPr/>
          </p:nvSpPr>
          <p:spPr bwMode="auto">
            <a:xfrm>
              <a:off x="604" y="2298"/>
              <a:ext cx="39" cy="63"/>
            </a:xfrm>
            <a:custGeom>
              <a:avLst/>
              <a:gdLst>
                <a:gd name="T0" fmla="*/ 1 w 77"/>
                <a:gd name="T1" fmla="*/ 0 h 124"/>
                <a:gd name="T2" fmla="*/ 1 w 77"/>
                <a:gd name="T3" fmla="*/ 1 h 124"/>
                <a:gd name="T4" fmla="*/ 1 w 77"/>
                <a:gd name="T5" fmla="*/ 1 h 124"/>
                <a:gd name="T6" fmla="*/ 1 w 77"/>
                <a:gd name="T7" fmla="*/ 1 h 124"/>
                <a:gd name="T8" fmla="*/ 0 w 77"/>
                <a:gd name="T9" fmla="*/ 1 h 124"/>
                <a:gd name="T10" fmla="*/ 0 w 77"/>
                <a:gd name="T11" fmla="*/ 1 h 124"/>
                <a:gd name="T12" fmla="*/ 1 w 77"/>
                <a:gd name="T13" fmla="*/ 1 h 124"/>
                <a:gd name="T14" fmla="*/ 1 w 77"/>
                <a:gd name="T15" fmla="*/ 1 h 124"/>
                <a:gd name="T16" fmla="*/ 1 w 77"/>
                <a:gd name="T17" fmla="*/ 1 h 124"/>
                <a:gd name="T18" fmla="*/ 1 w 77"/>
                <a:gd name="T19" fmla="*/ 1 h 124"/>
                <a:gd name="T20" fmla="*/ 1 w 77"/>
                <a:gd name="T21" fmla="*/ 1 h 124"/>
                <a:gd name="T22" fmla="*/ 1 w 77"/>
                <a:gd name="T23" fmla="*/ 1 h 124"/>
                <a:gd name="T24" fmla="*/ 1 w 77"/>
                <a:gd name="T25" fmla="*/ 1 h 124"/>
                <a:gd name="T26" fmla="*/ 1 w 77"/>
                <a:gd name="T27" fmla="*/ 1 h 124"/>
                <a:gd name="T28" fmla="*/ 1 w 77"/>
                <a:gd name="T29" fmla="*/ 0 h 1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
                <a:gd name="T46" fmla="*/ 0 h 124"/>
                <a:gd name="T47" fmla="*/ 77 w 77"/>
                <a:gd name="T48" fmla="*/ 124 h 1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 h="124">
                  <a:moveTo>
                    <a:pt x="53" y="0"/>
                  </a:moveTo>
                  <a:lnTo>
                    <a:pt x="39" y="29"/>
                  </a:lnTo>
                  <a:lnTo>
                    <a:pt x="39" y="52"/>
                  </a:lnTo>
                  <a:lnTo>
                    <a:pt x="8" y="52"/>
                  </a:lnTo>
                  <a:lnTo>
                    <a:pt x="0" y="84"/>
                  </a:lnTo>
                  <a:lnTo>
                    <a:pt x="0" y="113"/>
                  </a:lnTo>
                  <a:lnTo>
                    <a:pt x="32" y="124"/>
                  </a:lnTo>
                  <a:lnTo>
                    <a:pt x="32" y="84"/>
                  </a:lnTo>
                  <a:lnTo>
                    <a:pt x="53" y="81"/>
                  </a:lnTo>
                  <a:lnTo>
                    <a:pt x="53" y="124"/>
                  </a:lnTo>
                  <a:lnTo>
                    <a:pt x="74" y="124"/>
                  </a:lnTo>
                  <a:lnTo>
                    <a:pt x="77" y="89"/>
                  </a:lnTo>
                  <a:lnTo>
                    <a:pt x="77" y="56"/>
                  </a:lnTo>
                  <a:lnTo>
                    <a:pt x="66" y="37"/>
                  </a:lnTo>
                  <a:lnTo>
                    <a:pt x="53"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72" name="Freeform 61"/>
            <p:cNvSpPr>
              <a:spLocks/>
            </p:cNvSpPr>
            <p:nvPr/>
          </p:nvSpPr>
          <p:spPr bwMode="auto">
            <a:xfrm>
              <a:off x="643" y="2367"/>
              <a:ext cx="39" cy="68"/>
            </a:xfrm>
            <a:custGeom>
              <a:avLst/>
              <a:gdLst>
                <a:gd name="T0" fmla="*/ 0 w 80"/>
                <a:gd name="T1" fmla="*/ 0 h 136"/>
                <a:gd name="T2" fmla="*/ 0 w 80"/>
                <a:gd name="T3" fmla="*/ 1 h 136"/>
                <a:gd name="T4" fmla="*/ 0 w 80"/>
                <a:gd name="T5" fmla="*/ 1 h 136"/>
                <a:gd name="T6" fmla="*/ 0 w 80"/>
                <a:gd name="T7" fmla="*/ 1 h 136"/>
                <a:gd name="T8" fmla="*/ 0 w 80"/>
                <a:gd name="T9" fmla="*/ 1 h 136"/>
                <a:gd name="T10" fmla="*/ 0 w 80"/>
                <a:gd name="T11" fmla="*/ 1 h 136"/>
                <a:gd name="T12" fmla="*/ 0 w 80"/>
                <a:gd name="T13" fmla="*/ 1 h 136"/>
                <a:gd name="T14" fmla="*/ 0 w 80"/>
                <a:gd name="T15" fmla="*/ 1 h 136"/>
                <a:gd name="T16" fmla="*/ 0 w 80"/>
                <a:gd name="T17" fmla="*/ 1 h 136"/>
                <a:gd name="T18" fmla="*/ 0 w 80"/>
                <a:gd name="T19" fmla="*/ 1 h 136"/>
                <a:gd name="T20" fmla="*/ 0 w 80"/>
                <a:gd name="T21" fmla="*/ 1 h 136"/>
                <a:gd name="T22" fmla="*/ 0 w 80"/>
                <a:gd name="T23" fmla="*/ 1 h 136"/>
                <a:gd name="T24" fmla="*/ 0 w 80"/>
                <a:gd name="T25" fmla="*/ 1 h 136"/>
                <a:gd name="T26" fmla="*/ 0 w 80"/>
                <a:gd name="T27" fmla="*/ 1 h 136"/>
                <a:gd name="T28" fmla="*/ 0 w 80"/>
                <a:gd name="T29" fmla="*/ 1 h 136"/>
                <a:gd name="T30" fmla="*/ 0 w 80"/>
                <a:gd name="T31" fmla="*/ 1 h 136"/>
                <a:gd name="T32" fmla="*/ 0 w 80"/>
                <a:gd name="T33" fmla="*/ 1 h 136"/>
                <a:gd name="T34" fmla="*/ 0 w 80"/>
                <a:gd name="T35" fmla="*/ 0 h 1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136"/>
                <a:gd name="T56" fmla="*/ 80 w 80"/>
                <a:gd name="T57" fmla="*/ 136 h 1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136">
                  <a:moveTo>
                    <a:pt x="44" y="0"/>
                  </a:moveTo>
                  <a:lnTo>
                    <a:pt x="24" y="24"/>
                  </a:lnTo>
                  <a:lnTo>
                    <a:pt x="28" y="56"/>
                  </a:lnTo>
                  <a:lnTo>
                    <a:pt x="4" y="68"/>
                  </a:lnTo>
                  <a:lnTo>
                    <a:pt x="0" y="92"/>
                  </a:lnTo>
                  <a:lnTo>
                    <a:pt x="0" y="124"/>
                  </a:lnTo>
                  <a:lnTo>
                    <a:pt x="28" y="136"/>
                  </a:lnTo>
                  <a:lnTo>
                    <a:pt x="32" y="84"/>
                  </a:lnTo>
                  <a:lnTo>
                    <a:pt x="55" y="89"/>
                  </a:lnTo>
                  <a:lnTo>
                    <a:pt x="55" y="136"/>
                  </a:lnTo>
                  <a:lnTo>
                    <a:pt x="76" y="136"/>
                  </a:lnTo>
                  <a:lnTo>
                    <a:pt x="80" y="100"/>
                  </a:lnTo>
                  <a:lnTo>
                    <a:pt x="63" y="56"/>
                  </a:lnTo>
                  <a:lnTo>
                    <a:pt x="70" y="41"/>
                  </a:lnTo>
                  <a:lnTo>
                    <a:pt x="75" y="29"/>
                  </a:lnTo>
                  <a:lnTo>
                    <a:pt x="76" y="20"/>
                  </a:lnTo>
                  <a:lnTo>
                    <a:pt x="76" y="16"/>
                  </a:lnTo>
                  <a:lnTo>
                    <a:pt x="44"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73" name="Freeform 62"/>
            <p:cNvSpPr>
              <a:spLocks/>
            </p:cNvSpPr>
            <p:nvPr/>
          </p:nvSpPr>
          <p:spPr bwMode="auto">
            <a:xfrm>
              <a:off x="736" y="2286"/>
              <a:ext cx="26" cy="71"/>
            </a:xfrm>
            <a:custGeom>
              <a:avLst/>
              <a:gdLst>
                <a:gd name="T0" fmla="*/ 1 w 52"/>
                <a:gd name="T1" fmla="*/ 0 h 140"/>
                <a:gd name="T2" fmla="*/ 1 w 52"/>
                <a:gd name="T3" fmla="*/ 1 h 140"/>
                <a:gd name="T4" fmla="*/ 1 w 52"/>
                <a:gd name="T5" fmla="*/ 1 h 140"/>
                <a:gd name="T6" fmla="*/ 0 w 52"/>
                <a:gd name="T7" fmla="*/ 1 h 140"/>
                <a:gd name="T8" fmla="*/ 0 w 52"/>
                <a:gd name="T9" fmla="*/ 1 h 140"/>
                <a:gd name="T10" fmla="*/ 1 w 52"/>
                <a:gd name="T11" fmla="*/ 1 h 140"/>
                <a:gd name="T12" fmla="*/ 1 w 52"/>
                <a:gd name="T13" fmla="*/ 1 h 140"/>
                <a:gd name="T14" fmla="*/ 1 w 52"/>
                <a:gd name="T15" fmla="*/ 1 h 140"/>
                <a:gd name="T16" fmla="*/ 1 w 52"/>
                <a:gd name="T17" fmla="*/ 1 h 140"/>
                <a:gd name="T18" fmla="*/ 1 w 52"/>
                <a:gd name="T19" fmla="*/ 1 h 140"/>
                <a:gd name="T20" fmla="*/ 1 w 52"/>
                <a:gd name="T21" fmla="*/ 1 h 140"/>
                <a:gd name="T22" fmla="*/ 1 w 52"/>
                <a:gd name="T23" fmla="*/ 1 h 140"/>
                <a:gd name="T24" fmla="*/ 1 w 52"/>
                <a:gd name="T25" fmla="*/ 1 h 140"/>
                <a:gd name="T26" fmla="*/ 1 w 52"/>
                <a:gd name="T27" fmla="*/ 0 h 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
                <a:gd name="T43" fmla="*/ 0 h 140"/>
                <a:gd name="T44" fmla="*/ 52 w 52"/>
                <a:gd name="T45" fmla="*/ 140 h 1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 h="140">
                  <a:moveTo>
                    <a:pt x="32" y="0"/>
                  </a:moveTo>
                  <a:lnTo>
                    <a:pt x="29" y="20"/>
                  </a:lnTo>
                  <a:lnTo>
                    <a:pt x="29" y="48"/>
                  </a:lnTo>
                  <a:lnTo>
                    <a:pt x="0" y="61"/>
                  </a:lnTo>
                  <a:lnTo>
                    <a:pt x="0" y="88"/>
                  </a:lnTo>
                  <a:lnTo>
                    <a:pt x="4" y="140"/>
                  </a:lnTo>
                  <a:lnTo>
                    <a:pt x="24" y="140"/>
                  </a:lnTo>
                  <a:lnTo>
                    <a:pt x="24" y="96"/>
                  </a:lnTo>
                  <a:lnTo>
                    <a:pt x="52" y="88"/>
                  </a:lnTo>
                  <a:lnTo>
                    <a:pt x="52" y="48"/>
                  </a:lnTo>
                  <a:lnTo>
                    <a:pt x="47" y="39"/>
                  </a:lnTo>
                  <a:lnTo>
                    <a:pt x="39" y="20"/>
                  </a:lnTo>
                  <a:lnTo>
                    <a:pt x="32" y="4"/>
                  </a:lnTo>
                  <a:lnTo>
                    <a:pt x="32"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74" name="Freeform 63"/>
            <p:cNvSpPr>
              <a:spLocks/>
            </p:cNvSpPr>
            <p:nvPr/>
          </p:nvSpPr>
          <p:spPr bwMode="auto">
            <a:xfrm>
              <a:off x="708" y="2250"/>
              <a:ext cx="12" cy="40"/>
            </a:xfrm>
            <a:custGeom>
              <a:avLst/>
              <a:gdLst>
                <a:gd name="T0" fmla="*/ 0 w 25"/>
                <a:gd name="T1" fmla="*/ 0 h 81"/>
                <a:gd name="T2" fmla="*/ 0 w 25"/>
                <a:gd name="T3" fmla="*/ 0 h 81"/>
                <a:gd name="T4" fmla="*/ 0 w 25"/>
                <a:gd name="T5" fmla="*/ 0 h 81"/>
                <a:gd name="T6" fmla="*/ 0 w 25"/>
                <a:gd name="T7" fmla="*/ 0 h 81"/>
                <a:gd name="T8" fmla="*/ 0 w 25"/>
                <a:gd name="T9" fmla="*/ 0 h 81"/>
                <a:gd name="T10" fmla="*/ 0 w 25"/>
                <a:gd name="T11" fmla="*/ 0 h 81"/>
                <a:gd name="T12" fmla="*/ 0 60000 65536"/>
                <a:gd name="T13" fmla="*/ 0 60000 65536"/>
                <a:gd name="T14" fmla="*/ 0 60000 65536"/>
                <a:gd name="T15" fmla="*/ 0 60000 65536"/>
                <a:gd name="T16" fmla="*/ 0 60000 65536"/>
                <a:gd name="T17" fmla="*/ 0 60000 65536"/>
                <a:gd name="T18" fmla="*/ 0 w 25"/>
                <a:gd name="T19" fmla="*/ 0 h 81"/>
                <a:gd name="T20" fmla="*/ 25 w 25"/>
                <a:gd name="T21" fmla="*/ 81 h 81"/>
              </a:gdLst>
              <a:ahLst/>
              <a:cxnLst>
                <a:cxn ang="T12">
                  <a:pos x="T0" y="T1"/>
                </a:cxn>
                <a:cxn ang="T13">
                  <a:pos x="T2" y="T3"/>
                </a:cxn>
                <a:cxn ang="T14">
                  <a:pos x="T4" y="T5"/>
                </a:cxn>
                <a:cxn ang="T15">
                  <a:pos x="T6" y="T7"/>
                </a:cxn>
                <a:cxn ang="T16">
                  <a:pos x="T8" y="T9"/>
                </a:cxn>
                <a:cxn ang="T17">
                  <a:pos x="T10" y="T11"/>
                </a:cxn>
              </a:cxnLst>
              <a:rect l="T18" t="T19" r="T20" b="T21"/>
              <a:pathLst>
                <a:path w="25" h="81">
                  <a:moveTo>
                    <a:pt x="20" y="0"/>
                  </a:moveTo>
                  <a:lnTo>
                    <a:pt x="0" y="16"/>
                  </a:lnTo>
                  <a:lnTo>
                    <a:pt x="0" y="57"/>
                  </a:lnTo>
                  <a:lnTo>
                    <a:pt x="20" y="81"/>
                  </a:lnTo>
                  <a:lnTo>
                    <a:pt x="25" y="53"/>
                  </a:lnTo>
                  <a:lnTo>
                    <a:pt x="2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75" name="Freeform 64"/>
            <p:cNvSpPr>
              <a:spLocks/>
            </p:cNvSpPr>
            <p:nvPr/>
          </p:nvSpPr>
          <p:spPr bwMode="auto">
            <a:xfrm>
              <a:off x="770" y="2357"/>
              <a:ext cx="48" cy="74"/>
            </a:xfrm>
            <a:custGeom>
              <a:avLst/>
              <a:gdLst>
                <a:gd name="T0" fmla="*/ 1 w 95"/>
                <a:gd name="T1" fmla="*/ 0 h 149"/>
                <a:gd name="T2" fmla="*/ 1 w 95"/>
                <a:gd name="T3" fmla="*/ 0 h 149"/>
                <a:gd name="T4" fmla="*/ 1 w 95"/>
                <a:gd name="T5" fmla="*/ 0 h 149"/>
                <a:gd name="T6" fmla="*/ 1 w 95"/>
                <a:gd name="T7" fmla="*/ 0 h 149"/>
                <a:gd name="T8" fmla="*/ 0 w 95"/>
                <a:gd name="T9" fmla="*/ 0 h 149"/>
                <a:gd name="T10" fmla="*/ 1 w 95"/>
                <a:gd name="T11" fmla="*/ 0 h 149"/>
                <a:gd name="T12" fmla="*/ 1 w 95"/>
                <a:gd name="T13" fmla="*/ 0 h 149"/>
                <a:gd name="T14" fmla="*/ 1 w 95"/>
                <a:gd name="T15" fmla="*/ 0 h 149"/>
                <a:gd name="T16" fmla="*/ 1 w 95"/>
                <a:gd name="T17" fmla="*/ 0 h 149"/>
                <a:gd name="T18" fmla="*/ 1 w 95"/>
                <a:gd name="T19" fmla="*/ 0 h 149"/>
                <a:gd name="T20" fmla="*/ 1 w 95"/>
                <a:gd name="T21" fmla="*/ 0 h 149"/>
                <a:gd name="T22" fmla="*/ 1 w 95"/>
                <a:gd name="T23" fmla="*/ 0 h 149"/>
                <a:gd name="T24" fmla="*/ 1 w 95"/>
                <a:gd name="T25" fmla="*/ 0 h 149"/>
                <a:gd name="T26" fmla="*/ 1 w 95"/>
                <a:gd name="T27" fmla="*/ 0 h 149"/>
                <a:gd name="T28" fmla="*/ 1 w 95"/>
                <a:gd name="T29" fmla="*/ 0 h 149"/>
                <a:gd name="T30" fmla="*/ 1 w 95"/>
                <a:gd name="T31" fmla="*/ 0 h 149"/>
                <a:gd name="T32" fmla="*/ 1 w 95"/>
                <a:gd name="T33" fmla="*/ 0 h 1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5"/>
                <a:gd name="T52" fmla="*/ 0 h 149"/>
                <a:gd name="T53" fmla="*/ 95 w 95"/>
                <a:gd name="T54" fmla="*/ 149 h 1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5" h="149">
                  <a:moveTo>
                    <a:pt x="63" y="0"/>
                  </a:moveTo>
                  <a:lnTo>
                    <a:pt x="52" y="32"/>
                  </a:lnTo>
                  <a:lnTo>
                    <a:pt x="48" y="57"/>
                  </a:lnTo>
                  <a:lnTo>
                    <a:pt x="11" y="69"/>
                  </a:lnTo>
                  <a:lnTo>
                    <a:pt x="0" y="97"/>
                  </a:lnTo>
                  <a:lnTo>
                    <a:pt x="8" y="129"/>
                  </a:lnTo>
                  <a:lnTo>
                    <a:pt x="32" y="113"/>
                  </a:lnTo>
                  <a:lnTo>
                    <a:pt x="45" y="89"/>
                  </a:lnTo>
                  <a:lnTo>
                    <a:pt x="45" y="137"/>
                  </a:lnTo>
                  <a:lnTo>
                    <a:pt x="60" y="113"/>
                  </a:lnTo>
                  <a:lnTo>
                    <a:pt x="63" y="69"/>
                  </a:lnTo>
                  <a:lnTo>
                    <a:pt x="79" y="105"/>
                  </a:lnTo>
                  <a:lnTo>
                    <a:pt x="79" y="149"/>
                  </a:lnTo>
                  <a:lnTo>
                    <a:pt x="95" y="102"/>
                  </a:lnTo>
                  <a:lnTo>
                    <a:pt x="79" y="61"/>
                  </a:lnTo>
                  <a:lnTo>
                    <a:pt x="84" y="29"/>
                  </a:lnTo>
                  <a:lnTo>
                    <a:pt x="63"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76" name="Freeform 65"/>
            <p:cNvSpPr>
              <a:spLocks/>
            </p:cNvSpPr>
            <p:nvPr/>
          </p:nvSpPr>
          <p:spPr bwMode="auto">
            <a:xfrm>
              <a:off x="633" y="2266"/>
              <a:ext cx="57" cy="15"/>
            </a:xfrm>
            <a:custGeom>
              <a:avLst/>
              <a:gdLst>
                <a:gd name="T0" fmla="*/ 0 w 116"/>
                <a:gd name="T1" fmla="*/ 1 h 29"/>
                <a:gd name="T2" fmla="*/ 0 w 116"/>
                <a:gd name="T3" fmla="*/ 0 h 29"/>
                <a:gd name="T4" fmla="*/ 0 w 116"/>
                <a:gd name="T5" fmla="*/ 1 h 29"/>
                <a:gd name="T6" fmla="*/ 0 w 116"/>
                <a:gd name="T7" fmla="*/ 1 h 29"/>
                <a:gd name="T8" fmla="*/ 0 w 116"/>
                <a:gd name="T9" fmla="*/ 1 h 29"/>
                <a:gd name="T10" fmla="*/ 0 60000 65536"/>
                <a:gd name="T11" fmla="*/ 0 60000 65536"/>
                <a:gd name="T12" fmla="*/ 0 60000 65536"/>
                <a:gd name="T13" fmla="*/ 0 60000 65536"/>
                <a:gd name="T14" fmla="*/ 0 60000 65536"/>
                <a:gd name="T15" fmla="*/ 0 w 116"/>
                <a:gd name="T16" fmla="*/ 0 h 29"/>
                <a:gd name="T17" fmla="*/ 116 w 116"/>
                <a:gd name="T18" fmla="*/ 29 h 29"/>
              </a:gdLst>
              <a:ahLst/>
              <a:cxnLst>
                <a:cxn ang="T10">
                  <a:pos x="T0" y="T1"/>
                </a:cxn>
                <a:cxn ang="T11">
                  <a:pos x="T2" y="T3"/>
                </a:cxn>
                <a:cxn ang="T12">
                  <a:pos x="T4" y="T5"/>
                </a:cxn>
                <a:cxn ang="T13">
                  <a:pos x="T6" y="T7"/>
                </a:cxn>
                <a:cxn ang="T14">
                  <a:pos x="T8" y="T9"/>
                </a:cxn>
              </a:cxnLst>
              <a:rect l="T15" t="T16" r="T17" b="T18"/>
              <a:pathLst>
                <a:path w="116" h="29">
                  <a:moveTo>
                    <a:pt x="9" y="8"/>
                  </a:moveTo>
                  <a:lnTo>
                    <a:pt x="116" y="0"/>
                  </a:lnTo>
                  <a:lnTo>
                    <a:pt x="116" y="21"/>
                  </a:lnTo>
                  <a:lnTo>
                    <a:pt x="0" y="29"/>
                  </a:lnTo>
                  <a:lnTo>
                    <a:pt x="9" y="8"/>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77" name="Freeform 66"/>
            <p:cNvSpPr>
              <a:spLocks/>
            </p:cNvSpPr>
            <p:nvPr/>
          </p:nvSpPr>
          <p:spPr bwMode="auto">
            <a:xfrm>
              <a:off x="630" y="2286"/>
              <a:ext cx="66" cy="12"/>
            </a:xfrm>
            <a:custGeom>
              <a:avLst/>
              <a:gdLst>
                <a:gd name="T0" fmla="*/ 1 w 131"/>
                <a:gd name="T1" fmla="*/ 0 h 24"/>
                <a:gd name="T2" fmla="*/ 1 w 131"/>
                <a:gd name="T3" fmla="*/ 1 h 24"/>
                <a:gd name="T4" fmla="*/ 1 w 131"/>
                <a:gd name="T5" fmla="*/ 1 h 24"/>
                <a:gd name="T6" fmla="*/ 0 w 131"/>
                <a:gd name="T7" fmla="*/ 1 h 24"/>
                <a:gd name="T8" fmla="*/ 1 w 131"/>
                <a:gd name="T9" fmla="*/ 0 h 24"/>
                <a:gd name="T10" fmla="*/ 0 60000 65536"/>
                <a:gd name="T11" fmla="*/ 0 60000 65536"/>
                <a:gd name="T12" fmla="*/ 0 60000 65536"/>
                <a:gd name="T13" fmla="*/ 0 60000 65536"/>
                <a:gd name="T14" fmla="*/ 0 60000 65536"/>
                <a:gd name="T15" fmla="*/ 0 w 131"/>
                <a:gd name="T16" fmla="*/ 0 h 24"/>
                <a:gd name="T17" fmla="*/ 131 w 131"/>
                <a:gd name="T18" fmla="*/ 24 h 24"/>
              </a:gdLst>
              <a:ahLst/>
              <a:cxnLst>
                <a:cxn ang="T10">
                  <a:pos x="T0" y="T1"/>
                </a:cxn>
                <a:cxn ang="T11">
                  <a:pos x="T2" y="T3"/>
                </a:cxn>
                <a:cxn ang="T12">
                  <a:pos x="T4" y="T5"/>
                </a:cxn>
                <a:cxn ang="T13">
                  <a:pos x="T6" y="T7"/>
                </a:cxn>
                <a:cxn ang="T14">
                  <a:pos x="T8" y="T9"/>
                </a:cxn>
              </a:cxnLst>
              <a:rect l="T15" t="T16" r="T17" b="T18"/>
              <a:pathLst>
                <a:path w="131" h="24">
                  <a:moveTo>
                    <a:pt x="131" y="0"/>
                  </a:moveTo>
                  <a:lnTo>
                    <a:pt x="131" y="24"/>
                  </a:lnTo>
                  <a:lnTo>
                    <a:pt x="24" y="24"/>
                  </a:lnTo>
                  <a:lnTo>
                    <a:pt x="0" y="12"/>
                  </a:lnTo>
                  <a:lnTo>
                    <a:pt x="131"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78" name="Freeform 67"/>
            <p:cNvSpPr>
              <a:spLocks/>
            </p:cNvSpPr>
            <p:nvPr/>
          </p:nvSpPr>
          <p:spPr bwMode="auto">
            <a:xfrm>
              <a:off x="643" y="2305"/>
              <a:ext cx="65" cy="10"/>
            </a:xfrm>
            <a:custGeom>
              <a:avLst/>
              <a:gdLst>
                <a:gd name="T0" fmla="*/ 0 w 131"/>
                <a:gd name="T1" fmla="*/ 0 h 19"/>
                <a:gd name="T2" fmla="*/ 0 w 131"/>
                <a:gd name="T3" fmla="*/ 0 h 19"/>
                <a:gd name="T4" fmla="*/ 0 w 131"/>
                <a:gd name="T5" fmla="*/ 1 h 19"/>
                <a:gd name="T6" fmla="*/ 0 w 131"/>
                <a:gd name="T7" fmla="*/ 1 h 19"/>
                <a:gd name="T8" fmla="*/ 0 w 131"/>
                <a:gd name="T9" fmla="*/ 1 h 19"/>
                <a:gd name="T10" fmla="*/ 0 w 131"/>
                <a:gd name="T11" fmla="*/ 1 h 19"/>
                <a:gd name="T12" fmla="*/ 0 w 131"/>
                <a:gd name="T13" fmla="*/ 1 h 19"/>
                <a:gd name="T14" fmla="*/ 0 w 131"/>
                <a:gd name="T15" fmla="*/ 1 h 19"/>
                <a:gd name="T16" fmla="*/ 0 w 131"/>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1"/>
                <a:gd name="T28" fmla="*/ 0 h 19"/>
                <a:gd name="T29" fmla="*/ 131 w 131"/>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1" h="19">
                  <a:moveTo>
                    <a:pt x="0" y="0"/>
                  </a:moveTo>
                  <a:lnTo>
                    <a:pt x="123" y="0"/>
                  </a:lnTo>
                  <a:lnTo>
                    <a:pt x="131" y="19"/>
                  </a:lnTo>
                  <a:lnTo>
                    <a:pt x="44" y="19"/>
                  </a:lnTo>
                  <a:lnTo>
                    <a:pt x="12" y="19"/>
                  </a:lnTo>
                  <a:lnTo>
                    <a:pt x="9" y="16"/>
                  </a:lnTo>
                  <a:lnTo>
                    <a:pt x="5" y="9"/>
                  </a:lnTo>
                  <a:lnTo>
                    <a:pt x="0" y="3"/>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79" name="Freeform 68"/>
            <p:cNvSpPr>
              <a:spLocks/>
            </p:cNvSpPr>
            <p:nvPr/>
          </p:nvSpPr>
          <p:spPr bwMode="auto">
            <a:xfrm>
              <a:off x="666" y="2320"/>
              <a:ext cx="52" cy="16"/>
            </a:xfrm>
            <a:custGeom>
              <a:avLst/>
              <a:gdLst>
                <a:gd name="T0" fmla="*/ 1 w 104"/>
                <a:gd name="T1" fmla="*/ 1 h 32"/>
                <a:gd name="T2" fmla="*/ 1 w 104"/>
                <a:gd name="T3" fmla="*/ 0 h 32"/>
                <a:gd name="T4" fmla="*/ 1 w 104"/>
                <a:gd name="T5" fmla="*/ 1 h 32"/>
                <a:gd name="T6" fmla="*/ 0 w 104"/>
                <a:gd name="T7" fmla="*/ 1 h 32"/>
                <a:gd name="T8" fmla="*/ 1 w 104"/>
                <a:gd name="T9" fmla="*/ 1 h 32"/>
                <a:gd name="T10" fmla="*/ 0 60000 65536"/>
                <a:gd name="T11" fmla="*/ 0 60000 65536"/>
                <a:gd name="T12" fmla="*/ 0 60000 65536"/>
                <a:gd name="T13" fmla="*/ 0 60000 65536"/>
                <a:gd name="T14" fmla="*/ 0 60000 65536"/>
                <a:gd name="T15" fmla="*/ 0 w 104"/>
                <a:gd name="T16" fmla="*/ 0 h 32"/>
                <a:gd name="T17" fmla="*/ 104 w 104"/>
                <a:gd name="T18" fmla="*/ 32 h 32"/>
              </a:gdLst>
              <a:ahLst/>
              <a:cxnLst>
                <a:cxn ang="T10">
                  <a:pos x="T0" y="T1"/>
                </a:cxn>
                <a:cxn ang="T11">
                  <a:pos x="T2" y="T3"/>
                </a:cxn>
                <a:cxn ang="T12">
                  <a:pos x="T4" y="T5"/>
                </a:cxn>
                <a:cxn ang="T13">
                  <a:pos x="T6" y="T7"/>
                </a:cxn>
                <a:cxn ang="T14">
                  <a:pos x="T8" y="T9"/>
                </a:cxn>
              </a:cxnLst>
              <a:rect l="T15" t="T16" r="T17" b="T18"/>
              <a:pathLst>
                <a:path w="104" h="32">
                  <a:moveTo>
                    <a:pt x="16" y="8"/>
                  </a:moveTo>
                  <a:lnTo>
                    <a:pt x="104" y="0"/>
                  </a:lnTo>
                  <a:lnTo>
                    <a:pt x="104" y="20"/>
                  </a:lnTo>
                  <a:lnTo>
                    <a:pt x="0" y="32"/>
                  </a:lnTo>
                  <a:lnTo>
                    <a:pt x="16" y="8"/>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80" name="Freeform 69"/>
            <p:cNvSpPr>
              <a:spLocks/>
            </p:cNvSpPr>
            <p:nvPr/>
          </p:nvSpPr>
          <p:spPr bwMode="auto">
            <a:xfrm>
              <a:off x="660" y="2340"/>
              <a:ext cx="64" cy="17"/>
            </a:xfrm>
            <a:custGeom>
              <a:avLst/>
              <a:gdLst>
                <a:gd name="T0" fmla="*/ 1 w 128"/>
                <a:gd name="T1" fmla="*/ 1 h 32"/>
                <a:gd name="T2" fmla="*/ 1 w 128"/>
                <a:gd name="T3" fmla="*/ 0 h 32"/>
                <a:gd name="T4" fmla="*/ 1 w 128"/>
                <a:gd name="T5" fmla="*/ 1 h 32"/>
                <a:gd name="T6" fmla="*/ 0 w 128"/>
                <a:gd name="T7" fmla="*/ 1 h 32"/>
                <a:gd name="T8" fmla="*/ 1 w 128"/>
                <a:gd name="T9" fmla="*/ 1 h 32"/>
                <a:gd name="T10" fmla="*/ 0 60000 65536"/>
                <a:gd name="T11" fmla="*/ 0 60000 65536"/>
                <a:gd name="T12" fmla="*/ 0 60000 65536"/>
                <a:gd name="T13" fmla="*/ 0 60000 65536"/>
                <a:gd name="T14" fmla="*/ 0 60000 65536"/>
                <a:gd name="T15" fmla="*/ 0 w 128"/>
                <a:gd name="T16" fmla="*/ 0 h 32"/>
                <a:gd name="T17" fmla="*/ 128 w 128"/>
                <a:gd name="T18" fmla="*/ 32 h 32"/>
              </a:gdLst>
              <a:ahLst/>
              <a:cxnLst>
                <a:cxn ang="T10">
                  <a:pos x="T0" y="T1"/>
                </a:cxn>
                <a:cxn ang="T11">
                  <a:pos x="T2" y="T3"/>
                </a:cxn>
                <a:cxn ang="T12">
                  <a:pos x="T4" y="T5"/>
                </a:cxn>
                <a:cxn ang="T13">
                  <a:pos x="T6" y="T7"/>
                </a:cxn>
                <a:cxn ang="T14">
                  <a:pos x="T8" y="T9"/>
                </a:cxn>
              </a:cxnLst>
              <a:rect l="T15" t="T16" r="T17" b="T18"/>
              <a:pathLst>
                <a:path w="128" h="32">
                  <a:moveTo>
                    <a:pt x="4" y="13"/>
                  </a:moveTo>
                  <a:lnTo>
                    <a:pt x="123" y="0"/>
                  </a:lnTo>
                  <a:lnTo>
                    <a:pt x="128" y="24"/>
                  </a:lnTo>
                  <a:lnTo>
                    <a:pt x="0" y="32"/>
                  </a:lnTo>
                  <a:lnTo>
                    <a:pt x="4" y="13"/>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81" name="Freeform 70"/>
            <p:cNvSpPr>
              <a:spLocks/>
            </p:cNvSpPr>
            <p:nvPr/>
          </p:nvSpPr>
          <p:spPr bwMode="auto">
            <a:xfrm>
              <a:off x="596" y="2302"/>
              <a:ext cx="20" cy="15"/>
            </a:xfrm>
            <a:custGeom>
              <a:avLst/>
              <a:gdLst>
                <a:gd name="T0" fmla="*/ 0 w 40"/>
                <a:gd name="T1" fmla="*/ 1 h 29"/>
                <a:gd name="T2" fmla="*/ 1 w 40"/>
                <a:gd name="T3" fmla="*/ 0 h 29"/>
                <a:gd name="T4" fmla="*/ 1 w 40"/>
                <a:gd name="T5" fmla="*/ 1 h 29"/>
                <a:gd name="T6" fmla="*/ 1 w 40"/>
                <a:gd name="T7" fmla="*/ 1 h 29"/>
                <a:gd name="T8" fmla="*/ 0 w 40"/>
                <a:gd name="T9" fmla="*/ 1 h 29"/>
                <a:gd name="T10" fmla="*/ 0 60000 65536"/>
                <a:gd name="T11" fmla="*/ 0 60000 65536"/>
                <a:gd name="T12" fmla="*/ 0 60000 65536"/>
                <a:gd name="T13" fmla="*/ 0 60000 65536"/>
                <a:gd name="T14" fmla="*/ 0 60000 65536"/>
                <a:gd name="T15" fmla="*/ 0 w 40"/>
                <a:gd name="T16" fmla="*/ 0 h 29"/>
                <a:gd name="T17" fmla="*/ 40 w 40"/>
                <a:gd name="T18" fmla="*/ 29 h 29"/>
              </a:gdLst>
              <a:ahLst/>
              <a:cxnLst>
                <a:cxn ang="T10">
                  <a:pos x="T0" y="T1"/>
                </a:cxn>
                <a:cxn ang="T11">
                  <a:pos x="T2" y="T3"/>
                </a:cxn>
                <a:cxn ang="T12">
                  <a:pos x="T4" y="T5"/>
                </a:cxn>
                <a:cxn ang="T13">
                  <a:pos x="T6" y="T7"/>
                </a:cxn>
                <a:cxn ang="T14">
                  <a:pos x="T8" y="T9"/>
                </a:cxn>
              </a:cxnLst>
              <a:rect l="T15" t="T16" r="T17" b="T18"/>
              <a:pathLst>
                <a:path w="40" h="29">
                  <a:moveTo>
                    <a:pt x="0" y="5"/>
                  </a:moveTo>
                  <a:lnTo>
                    <a:pt x="40" y="0"/>
                  </a:lnTo>
                  <a:lnTo>
                    <a:pt x="40" y="24"/>
                  </a:lnTo>
                  <a:lnTo>
                    <a:pt x="9" y="29"/>
                  </a:lnTo>
                  <a:lnTo>
                    <a:pt x="0" y="5"/>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82" name="Freeform 71"/>
            <p:cNvSpPr>
              <a:spLocks/>
            </p:cNvSpPr>
            <p:nvPr/>
          </p:nvSpPr>
          <p:spPr bwMode="auto">
            <a:xfrm>
              <a:off x="692" y="2365"/>
              <a:ext cx="58" cy="38"/>
            </a:xfrm>
            <a:custGeom>
              <a:avLst/>
              <a:gdLst>
                <a:gd name="T0" fmla="*/ 0 w 117"/>
                <a:gd name="T1" fmla="*/ 0 h 78"/>
                <a:gd name="T2" fmla="*/ 0 w 117"/>
                <a:gd name="T3" fmla="*/ 0 h 78"/>
                <a:gd name="T4" fmla="*/ 0 w 117"/>
                <a:gd name="T5" fmla="*/ 0 h 78"/>
                <a:gd name="T6" fmla="*/ 0 w 117"/>
                <a:gd name="T7" fmla="*/ 0 h 78"/>
                <a:gd name="T8" fmla="*/ 0 w 117"/>
                <a:gd name="T9" fmla="*/ 0 h 78"/>
                <a:gd name="T10" fmla="*/ 0 w 117"/>
                <a:gd name="T11" fmla="*/ 0 h 78"/>
                <a:gd name="T12" fmla="*/ 0 w 117"/>
                <a:gd name="T13" fmla="*/ 0 h 78"/>
                <a:gd name="T14" fmla="*/ 0 w 117"/>
                <a:gd name="T15" fmla="*/ 0 h 78"/>
                <a:gd name="T16" fmla="*/ 0 w 117"/>
                <a:gd name="T17" fmla="*/ 0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78"/>
                <a:gd name="T29" fmla="*/ 117 w 117"/>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78">
                  <a:moveTo>
                    <a:pt x="0" y="8"/>
                  </a:moveTo>
                  <a:lnTo>
                    <a:pt x="84" y="0"/>
                  </a:lnTo>
                  <a:lnTo>
                    <a:pt x="84" y="29"/>
                  </a:lnTo>
                  <a:lnTo>
                    <a:pt x="117" y="33"/>
                  </a:lnTo>
                  <a:lnTo>
                    <a:pt x="117" y="78"/>
                  </a:lnTo>
                  <a:lnTo>
                    <a:pt x="73" y="78"/>
                  </a:lnTo>
                  <a:lnTo>
                    <a:pt x="73" y="41"/>
                  </a:lnTo>
                  <a:lnTo>
                    <a:pt x="0" y="41"/>
                  </a:lnTo>
                  <a:lnTo>
                    <a:pt x="0" y="8"/>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83" name="Freeform 72"/>
            <p:cNvSpPr>
              <a:spLocks/>
            </p:cNvSpPr>
            <p:nvPr/>
          </p:nvSpPr>
          <p:spPr bwMode="auto">
            <a:xfrm>
              <a:off x="625" y="2377"/>
              <a:ext cx="26" cy="38"/>
            </a:xfrm>
            <a:custGeom>
              <a:avLst/>
              <a:gdLst>
                <a:gd name="T0" fmla="*/ 1 w 52"/>
                <a:gd name="T1" fmla="*/ 0 h 77"/>
                <a:gd name="T2" fmla="*/ 1 w 52"/>
                <a:gd name="T3" fmla="*/ 0 h 77"/>
                <a:gd name="T4" fmla="*/ 1 w 52"/>
                <a:gd name="T5" fmla="*/ 0 h 77"/>
                <a:gd name="T6" fmla="*/ 1 w 52"/>
                <a:gd name="T7" fmla="*/ 0 h 77"/>
                <a:gd name="T8" fmla="*/ 0 w 52"/>
                <a:gd name="T9" fmla="*/ 0 h 77"/>
                <a:gd name="T10" fmla="*/ 1 w 52"/>
                <a:gd name="T11" fmla="*/ 0 h 77"/>
                <a:gd name="T12" fmla="*/ 0 60000 65536"/>
                <a:gd name="T13" fmla="*/ 0 60000 65536"/>
                <a:gd name="T14" fmla="*/ 0 60000 65536"/>
                <a:gd name="T15" fmla="*/ 0 60000 65536"/>
                <a:gd name="T16" fmla="*/ 0 60000 65536"/>
                <a:gd name="T17" fmla="*/ 0 60000 65536"/>
                <a:gd name="T18" fmla="*/ 0 w 52"/>
                <a:gd name="T19" fmla="*/ 0 h 77"/>
                <a:gd name="T20" fmla="*/ 52 w 52"/>
                <a:gd name="T21" fmla="*/ 77 h 77"/>
              </a:gdLst>
              <a:ahLst/>
              <a:cxnLst>
                <a:cxn ang="T12">
                  <a:pos x="T0" y="T1"/>
                </a:cxn>
                <a:cxn ang="T13">
                  <a:pos x="T2" y="T3"/>
                </a:cxn>
                <a:cxn ang="T14">
                  <a:pos x="T4" y="T5"/>
                </a:cxn>
                <a:cxn ang="T15">
                  <a:pos x="T6" y="T7"/>
                </a:cxn>
                <a:cxn ang="T16">
                  <a:pos x="T8" y="T9"/>
                </a:cxn>
                <a:cxn ang="T17">
                  <a:pos x="T10" y="T11"/>
                </a:cxn>
              </a:cxnLst>
              <a:rect l="T18" t="T19" r="T20" b="T21"/>
              <a:pathLst>
                <a:path w="52" h="77">
                  <a:moveTo>
                    <a:pt x="4" y="0"/>
                  </a:moveTo>
                  <a:lnTo>
                    <a:pt x="52" y="0"/>
                  </a:lnTo>
                  <a:lnTo>
                    <a:pt x="33" y="44"/>
                  </a:lnTo>
                  <a:lnTo>
                    <a:pt x="20" y="77"/>
                  </a:lnTo>
                  <a:lnTo>
                    <a:pt x="0" y="36"/>
                  </a:lnTo>
                  <a:lnTo>
                    <a:pt x="4"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84" name="Freeform 73"/>
            <p:cNvSpPr>
              <a:spLocks/>
            </p:cNvSpPr>
            <p:nvPr/>
          </p:nvSpPr>
          <p:spPr bwMode="auto">
            <a:xfrm>
              <a:off x="734" y="2258"/>
              <a:ext cx="60" cy="24"/>
            </a:xfrm>
            <a:custGeom>
              <a:avLst/>
              <a:gdLst>
                <a:gd name="T0" fmla="*/ 0 w 120"/>
                <a:gd name="T1" fmla="*/ 0 h 49"/>
                <a:gd name="T2" fmla="*/ 1 w 120"/>
                <a:gd name="T3" fmla="*/ 0 h 49"/>
                <a:gd name="T4" fmla="*/ 1 w 120"/>
                <a:gd name="T5" fmla="*/ 0 h 49"/>
                <a:gd name="T6" fmla="*/ 1 w 120"/>
                <a:gd name="T7" fmla="*/ 0 h 49"/>
                <a:gd name="T8" fmla="*/ 1 w 120"/>
                <a:gd name="T9" fmla="*/ 0 h 49"/>
                <a:gd name="T10" fmla="*/ 1 w 120"/>
                <a:gd name="T11" fmla="*/ 0 h 49"/>
                <a:gd name="T12" fmla="*/ 0 w 120"/>
                <a:gd name="T13" fmla="*/ 0 h 49"/>
                <a:gd name="T14" fmla="*/ 0 w 120"/>
                <a:gd name="T15" fmla="*/ 0 h 49"/>
                <a:gd name="T16" fmla="*/ 0 60000 65536"/>
                <a:gd name="T17" fmla="*/ 0 60000 65536"/>
                <a:gd name="T18" fmla="*/ 0 60000 65536"/>
                <a:gd name="T19" fmla="*/ 0 60000 65536"/>
                <a:gd name="T20" fmla="*/ 0 60000 65536"/>
                <a:gd name="T21" fmla="*/ 0 60000 65536"/>
                <a:gd name="T22" fmla="*/ 0 60000 65536"/>
                <a:gd name="T23" fmla="*/ 0 60000 65536"/>
                <a:gd name="T24" fmla="*/ 0 w 120"/>
                <a:gd name="T25" fmla="*/ 0 h 49"/>
                <a:gd name="T26" fmla="*/ 120 w 120"/>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 h="49">
                  <a:moveTo>
                    <a:pt x="0" y="5"/>
                  </a:moveTo>
                  <a:lnTo>
                    <a:pt x="120" y="0"/>
                  </a:lnTo>
                  <a:lnTo>
                    <a:pt x="120" y="49"/>
                  </a:lnTo>
                  <a:lnTo>
                    <a:pt x="68" y="49"/>
                  </a:lnTo>
                  <a:lnTo>
                    <a:pt x="52" y="24"/>
                  </a:lnTo>
                  <a:lnTo>
                    <a:pt x="28" y="24"/>
                  </a:lnTo>
                  <a:lnTo>
                    <a:pt x="0" y="49"/>
                  </a:lnTo>
                  <a:lnTo>
                    <a:pt x="0" y="5"/>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85" name="Freeform 74"/>
            <p:cNvSpPr>
              <a:spLocks/>
            </p:cNvSpPr>
            <p:nvPr/>
          </p:nvSpPr>
          <p:spPr bwMode="auto">
            <a:xfrm>
              <a:off x="772" y="2301"/>
              <a:ext cx="106" cy="30"/>
            </a:xfrm>
            <a:custGeom>
              <a:avLst/>
              <a:gdLst>
                <a:gd name="T0" fmla="*/ 0 w 211"/>
                <a:gd name="T1" fmla="*/ 1 h 60"/>
                <a:gd name="T2" fmla="*/ 1 w 211"/>
                <a:gd name="T3" fmla="*/ 0 h 60"/>
                <a:gd name="T4" fmla="*/ 1 w 211"/>
                <a:gd name="T5" fmla="*/ 1 h 60"/>
                <a:gd name="T6" fmla="*/ 1 w 211"/>
                <a:gd name="T7" fmla="*/ 1 h 60"/>
                <a:gd name="T8" fmla="*/ 1 w 211"/>
                <a:gd name="T9" fmla="*/ 1 h 60"/>
                <a:gd name="T10" fmla="*/ 1 w 211"/>
                <a:gd name="T11" fmla="*/ 1 h 60"/>
                <a:gd name="T12" fmla="*/ 0 w 211"/>
                <a:gd name="T13" fmla="*/ 1 h 60"/>
                <a:gd name="T14" fmla="*/ 0 60000 65536"/>
                <a:gd name="T15" fmla="*/ 0 60000 65536"/>
                <a:gd name="T16" fmla="*/ 0 60000 65536"/>
                <a:gd name="T17" fmla="*/ 0 60000 65536"/>
                <a:gd name="T18" fmla="*/ 0 60000 65536"/>
                <a:gd name="T19" fmla="*/ 0 60000 65536"/>
                <a:gd name="T20" fmla="*/ 0 60000 65536"/>
                <a:gd name="T21" fmla="*/ 0 w 211"/>
                <a:gd name="T22" fmla="*/ 0 h 60"/>
                <a:gd name="T23" fmla="*/ 211 w 211"/>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1" h="60">
                  <a:moveTo>
                    <a:pt x="0" y="4"/>
                  </a:moveTo>
                  <a:lnTo>
                    <a:pt x="211" y="0"/>
                  </a:lnTo>
                  <a:lnTo>
                    <a:pt x="203" y="52"/>
                  </a:lnTo>
                  <a:lnTo>
                    <a:pt x="95" y="60"/>
                  </a:lnTo>
                  <a:lnTo>
                    <a:pt x="67" y="25"/>
                  </a:lnTo>
                  <a:lnTo>
                    <a:pt x="23" y="36"/>
                  </a:lnTo>
                  <a:lnTo>
                    <a:pt x="0" y="4"/>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86" name="Freeform 75"/>
            <p:cNvSpPr>
              <a:spLocks/>
            </p:cNvSpPr>
            <p:nvPr/>
          </p:nvSpPr>
          <p:spPr bwMode="auto">
            <a:xfrm>
              <a:off x="758" y="2363"/>
              <a:ext cx="28" cy="32"/>
            </a:xfrm>
            <a:custGeom>
              <a:avLst/>
              <a:gdLst>
                <a:gd name="T0" fmla="*/ 0 w 56"/>
                <a:gd name="T1" fmla="*/ 0 h 64"/>
                <a:gd name="T2" fmla="*/ 1 w 56"/>
                <a:gd name="T3" fmla="*/ 0 h 64"/>
                <a:gd name="T4" fmla="*/ 1 w 56"/>
                <a:gd name="T5" fmla="*/ 1 h 64"/>
                <a:gd name="T6" fmla="*/ 1 w 56"/>
                <a:gd name="T7" fmla="*/ 1 h 64"/>
                <a:gd name="T8" fmla="*/ 1 w 56"/>
                <a:gd name="T9" fmla="*/ 1 h 64"/>
                <a:gd name="T10" fmla="*/ 0 w 56"/>
                <a:gd name="T11" fmla="*/ 0 h 64"/>
                <a:gd name="T12" fmla="*/ 0 60000 65536"/>
                <a:gd name="T13" fmla="*/ 0 60000 65536"/>
                <a:gd name="T14" fmla="*/ 0 60000 65536"/>
                <a:gd name="T15" fmla="*/ 0 60000 65536"/>
                <a:gd name="T16" fmla="*/ 0 60000 65536"/>
                <a:gd name="T17" fmla="*/ 0 60000 65536"/>
                <a:gd name="T18" fmla="*/ 0 w 56"/>
                <a:gd name="T19" fmla="*/ 0 h 64"/>
                <a:gd name="T20" fmla="*/ 56 w 56"/>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56" h="64">
                  <a:moveTo>
                    <a:pt x="0" y="0"/>
                  </a:moveTo>
                  <a:lnTo>
                    <a:pt x="56" y="0"/>
                  </a:lnTo>
                  <a:lnTo>
                    <a:pt x="51" y="28"/>
                  </a:lnTo>
                  <a:lnTo>
                    <a:pt x="20" y="44"/>
                  </a:lnTo>
                  <a:lnTo>
                    <a:pt x="4" y="6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87" name="Freeform 76"/>
            <p:cNvSpPr>
              <a:spLocks/>
            </p:cNvSpPr>
            <p:nvPr/>
          </p:nvSpPr>
          <p:spPr bwMode="auto">
            <a:xfrm>
              <a:off x="210" y="2298"/>
              <a:ext cx="403" cy="85"/>
            </a:xfrm>
            <a:custGeom>
              <a:avLst/>
              <a:gdLst>
                <a:gd name="T0" fmla="*/ 0 w 806"/>
                <a:gd name="T1" fmla="*/ 1 h 169"/>
                <a:gd name="T2" fmla="*/ 1 w 806"/>
                <a:gd name="T3" fmla="*/ 0 h 169"/>
                <a:gd name="T4" fmla="*/ 1 w 806"/>
                <a:gd name="T5" fmla="*/ 1 h 169"/>
                <a:gd name="T6" fmla="*/ 1 w 806"/>
                <a:gd name="T7" fmla="*/ 1 h 169"/>
                <a:gd name="T8" fmla="*/ 1 w 806"/>
                <a:gd name="T9" fmla="*/ 1 h 169"/>
                <a:gd name="T10" fmla="*/ 1 w 806"/>
                <a:gd name="T11" fmla="*/ 1 h 169"/>
                <a:gd name="T12" fmla="*/ 0 w 806"/>
                <a:gd name="T13" fmla="*/ 1 h 169"/>
                <a:gd name="T14" fmla="*/ 0 60000 65536"/>
                <a:gd name="T15" fmla="*/ 0 60000 65536"/>
                <a:gd name="T16" fmla="*/ 0 60000 65536"/>
                <a:gd name="T17" fmla="*/ 0 60000 65536"/>
                <a:gd name="T18" fmla="*/ 0 60000 65536"/>
                <a:gd name="T19" fmla="*/ 0 60000 65536"/>
                <a:gd name="T20" fmla="*/ 0 60000 65536"/>
                <a:gd name="T21" fmla="*/ 0 w 806"/>
                <a:gd name="T22" fmla="*/ 0 h 169"/>
                <a:gd name="T23" fmla="*/ 806 w 806"/>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6" h="169">
                  <a:moveTo>
                    <a:pt x="0" y="8"/>
                  </a:moveTo>
                  <a:lnTo>
                    <a:pt x="131" y="0"/>
                  </a:lnTo>
                  <a:lnTo>
                    <a:pt x="441" y="124"/>
                  </a:lnTo>
                  <a:lnTo>
                    <a:pt x="757" y="116"/>
                  </a:lnTo>
                  <a:lnTo>
                    <a:pt x="806" y="158"/>
                  </a:lnTo>
                  <a:lnTo>
                    <a:pt x="326" y="169"/>
                  </a:lnTo>
                  <a:lnTo>
                    <a:pt x="0" y="8"/>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88" name="Freeform 77"/>
            <p:cNvSpPr>
              <a:spLocks/>
            </p:cNvSpPr>
            <p:nvPr/>
          </p:nvSpPr>
          <p:spPr bwMode="auto">
            <a:xfrm>
              <a:off x="280" y="2262"/>
              <a:ext cx="312" cy="66"/>
            </a:xfrm>
            <a:custGeom>
              <a:avLst/>
              <a:gdLst>
                <a:gd name="T0" fmla="*/ 0 w 625"/>
                <a:gd name="T1" fmla="*/ 0 h 133"/>
                <a:gd name="T2" fmla="*/ 0 w 625"/>
                <a:gd name="T3" fmla="*/ 0 h 133"/>
                <a:gd name="T4" fmla="*/ 0 w 625"/>
                <a:gd name="T5" fmla="*/ 0 h 133"/>
                <a:gd name="T6" fmla="*/ 0 w 625"/>
                <a:gd name="T7" fmla="*/ 0 h 133"/>
                <a:gd name="T8" fmla="*/ 0 w 625"/>
                <a:gd name="T9" fmla="*/ 0 h 133"/>
                <a:gd name="T10" fmla="*/ 0 w 625"/>
                <a:gd name="T11" fmla="*/ 0 h 133"/>
                <a:gd name="T12" fmla="*/ 0 w 625"/>
                <a:gd name="T13" fmla="*/ 0 h 133"/>
                <a:gd name="T14" fmla="*/ 0 60000 65536"/>
                <a:gd name="T15" fmla="*/ 0 60000 65536"/>
                <a:gd name="T16" fmla="*/ 0 60000 65536"/>
                <a:gd name="T17" fmla="*/ 0 60000 65536"/>
                <a:gd name="T18" fmla="*/ 0 60000 65536"/>
                <a:gd name="T19" fmla="*/ 0 60000 65536"/>
                <a:gd name="T20" fmla="*/ 0 60000 65536"/>
                <a:gd name="T21" fmla="*/ 0 w 625"/>
                <a:gd name="T22" fmla="*/ 0 h 133"/>
                <a:gd name="T23" fmla="*/ 625 w 625"/>
                <a:gd name="T24" fmla="*/ 133 h 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5" h="133">
                  <a:moveTo>
                    <a:pt x="0" y="5"/>
                  </a:moveTo>
                  <a:lnTo>
                    <a:pt x="119" y="0"/>
                  </a:lnTo>
                  <a:lnTo>
                    <a:pt x="358" y="81"/>
                  </a:lnTo>
                  <a:lnTo>
                    <a:pt x="595" y="69"/>
                  </a:lnTo>
                  <a:lnTo>
                    <a:pt x="625" y="105"/>
                  </a:lnTo>
                  <a:lnTo>
                    <a:pt x="310" y="133"/>
                  </a:lnTo>
                  <a:lnTo>
                    <a:pt x="0" y="5"/>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89" name="Freeform 78"/>
            <p:cNvSpPr>
              <a:spLocks/>
            </p:cNvSpPr>
            <p:nvPr/>
          </p:nvSpPr>
          <p:spPr bwMode="auto">
            <a:xfrm>
              <a:off x="768" y="2278"/>
              <a:ext cx="99" cy="20"/>
            </a:xfrm>
            <a:custGeom>
              <a:avLst/>
              <a:gdLst>
                <a:gd name="T0" fmla="*/ 0 w 199"/>
                <a:gd name="T1" fmla="*/ 1 h 40"/>
                <a:gd name="T2" fmla="*/ 0 w 199"/>
                <a:gd name="T3" fmla="*/ 0 h 40"/>
                <a:gd name="T4" fmla="*/ 0 w 199"/>
                <a:gd name="T5" fmla="*/ 1 h 40"/>
                <a:gd name="T6" fmla="*/ 0 w 199"/>
                <a:gd name="T7" fmla="*/ 1 h 40"/>
                <a:gd name="T8" fmla="*/ 0 w 199"/>
                <a:gd name="T9" fmla="*/ 1 h 40"/>
                <a:gd name="T10" fmla="*/ 0 60000 65536"/>
                <a:gd name="T11" fmla="*/ 0 60000 65536"/>
                <a:gd name="T12" fmla="*/ 0 60000 65536"/>
                <a:gd name="T13" fmla="*/ 0 60000 65536"/>
                <a:gd name="T14" fmla="*/ 0 60000 65536"/>
                <a:gd name="T15" fmla="*/ 0 w 199"/>
                <a:gd name="T16" fmla="*/ 0 h 40"/>
                <a:gd name="T17" fmla="*/ 199 w 199"/>
                <a:gd name="T18" fmla="*/ 40 h 40"/>
              </a:gdLst>
              <a:ahLst/>
              <a:cxnLst>
                <a:cxn ang="T10">
                  <a:pos x="T0" y="T1"/>
                </a:cxn>
                <a:cxn ang="T11">
                  <a:pos x="T2" y="T3"/>
                </a:cxn>
                <a:cxn ang="T12">
                  <a:pos x="T4" y="T5"/>
                </a:cxn>
                <a:cxn ang="T13">
                  <a:pos x="T6" y="T7"/>
                </a:cxn>
                <a:cxn ang="T14">
                  <a:pos x="T8" y="T9"/>
                </a:cxn>
              </a:cxnLst>
              <a:rect l="T15" t="T16" r="T17" b="T18"/>
              <a:pathLst>
                <a:path w="199" h="40">
                  <a:moveTo>
                    <a:pt x="4" y="12"/>
                  </a:moveTo>
                  <a:lnTo>
                    <a:pt x="116" y="0"/>
                  </a:lnTo>
                  <a:lnTo>
                    <a:pt x="199" y="36"/>
                  </a:lnTo>
                  <a:lnTo>
                    <a:pt x="0" y="40"/>
                  </a:lnTo>
                  <a:lnTo>
                    <a:pt x="4" y="12"/>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90" name="Freeform 79"/>
            <p:cNvSpPr>
              <a:spLocks/>
            </p:cNvSpPr>
            <p:nvPr/>
          </p:nvSpPr>
          <p:spPr bwMode="auto">
            <a:xfrm>
              <a:off x="790" y="2335"/>
              <a:ext cx="165" cy="22"/>
            </a:xfrm>
            <a:custGeom>
              <a:avLst/>
              <a:gdLst>
                <a:gd name="T0" fmla="*/ 1 w 330"/>
                <a:gd name="T1" fmla="*/ 1 h 44"/>
                <a:gd name="T2" fmla="*/ 1 w 330"/>
                <a:gd name="T3" fmla="*/ 0 h 44"/>
                <a:gd name="T4" fmla="*/ 1 w 330"/>
                <a:gd name="T5" fmla="*/ 0 h 44"/>
                <a:gd name="T6" fmla="*/ 1 w 330"/>
                <a:gd name="T7" fmla="*/ 1 h 44"/>
                <a:gd name="T8" fmla="*/ 0 w 330"/>
                <a:gd name="T9" fmla="*/ 1 h 44"/>
                <a:gd name="T10" fmla="*/ 1 w 330"/>
                <a:gd name="T11" fmla="*/ 1 h 44"/>
                <a:gd name="T12" fmla="*/ 0 60000 65536"/>
                <a:gd name="T13" fmla="*/ 0 60000 65536"/>
                <a:gd name="T14" fmla="*/ 0 60000 65536"/>
                <a:gd name="T15" fmla="*/ 0 60000 65536"/>
                <a:gd name="T16" fmla="*/ 0 60000 65536"/>
                <a:gd name="T17" fmla="*/ 0 60000 65536"/>
                <a:gd name="T18" fmla="*/ 0 w 330"/>
                <a:gd name="T19" fmla="*/ 0 h 44"/>
                <a:gd name="T20" fmla="*/ 330 w 330"/>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330" h="44">
                  <a:moveTo>
                    <a:pt x="59" y="4"/>
                  </a:moveTo>
                  <a:lnTo>
                    <a:pt x="167" y="0"/>
                  </a:lnTo>
                  <a:lnTo>
                    <a:pt x="227" y="0"/>
                  </a:lnTo>
                  <a:lnTo>
                    <a:pt x="330" y="33"/>
                  </a:lnTo>
                  <a:lnTo>
                    <a:pt x="0" y="44"/>
                  </a:lnTo>
                  <a:lnTo>
                    <a:pt x="59" y="4"/>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91" name="Freeform 80"/>
            <p:cNvSpPr>
              <a:spLocks/>
            </p:cNvSpPr>
            <p:nvPr/>
          </p:nvSpPr>
          <p:spPr bwMode="auto">
            <a:xfrm>
              <a:off x="538" y="1301"/>
              <a:ext cx="20" cy="64"/>
            </a:xfrm>
            <a:custGeom>
              <a:avLst/>
              <a:gdLst>
                <a:gd name="T0" fmla="*/ 1 w 40"/>
                <a:gd name="T1" fmla="*/ 0 h 128"/>
                <a:gd name="T2" fmla="*/ 1 w 40"/>
                <a:gd name="T3" fmla="*/ 1 h 128"/>
                <a:gd name="T4" fmla="*/ 1 w 40"/>
                <a:gd name="T5" fmla="*/ 1 h 128"/>
                <a:gd name="T6" fmla="*/ 1 w 40"/>
                <a:gd name="T7" fmla="*/ 1 h 128"/>
                <a:gd name="T8" fmla="*/ 1 w 40"/>
                <a:gd name="T9" fmla="*/ 1 h 128"/>
                <a:gd name="T10" fmla="*/ 1 w 40"/>
                <a:gd name="T11" fmla="*/ 1 h 128"/>
                <a:gd name="T12" fmla="*/ 0 w 40"/>
                <a:gd name="T13" fmla="*/ 1 h 128"/>
                <a:gd name="T14" fmla="*/ 1 w 40"/>
                <a:gd name="T15" fmla="*/ 1 h 128"/>
                <a:gd name="T16" fmla="*/ 1 w 40"/>
                <a:gd name="T17" fmla="*/ 1 h 128"/>
                <a:gd name="T18" fmla="*/ 1 w 40"/>
                <a:gd name="T19" fmla="*/ 1 h 128"/>
                <a:gd name="T20" fmla="*/ 1 w 40"/>
                <a:gd name="T21" fmla="*/ 1 h 128"/>
                <a:gd name="T22" fmla="*/ 1 w 40"/>
                <a:gd name="T23" fmla="*/ 1 h 128"/>
                <a:gd name="T24" fmla="*/ 1 w 40"/>
                <a:gd name="T25" fmla="*/ 0 h 1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28"/>
                <a:gd name="T41" fmla="*/ 40 w 40"/>
                <a:gd name="T42" fmla="*/ 128 h 1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28">
                  <a:moveTo>
                    <a:pt x="33" y="0"/>
                  </a:moveTo>
                  <a:lnTo>
                    <a:pt x="28" y="15"/>
                  </a:lnTo>
                  <a:lnTo>
                    <a:pt x="28" y="46"/>
                  </a:lnTo>
                  <a:lnTo>
                    <a:pt x="15" y="56"/>
                  </a:lnTo>
                  <a:lnTo>
                    <a:pt x="15" y="83"/>
                  </a:lnTo>
                  <a:lnTo>
                    <a:pt x="13" y="110"/>
                  </a:lnTo>
                  <a:lnTo>
                    <a:pt x="0" y="128"/>
                  </a:lnTo>
                  <a:lnTo>
                    <a:pt x="28" y="128"/>
                  </a:lnTo>
                  <a:lnTo>
                    <a:pt x="40" y="128"/>
                  </a:lnTo>
                  <a:lnTo>
                    <a:pt x="35" y="103"/>
                  </a:lnTo>
                  <a:lnTo>
                    <a:pt x="35" y="69"/>
                  </a:lnTo>
                  <a:lnTo>
                    <a:pt x="37" y="46"/>
                  </a:lnTo>
                  <a:lnTo>
                    <a:pt x="33" y="0"/>
                  </a:lnTo>
                  <a:close/>
                </a:path>
              </a:pathLst>
            </a:custGeom>
            <a:solidFill>
              <a:srgbClr val="B568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692" name="Freeform 81"/>
            <p:cNvSpPr>
              <a:spLocks/>
            </p:cNvSpPr>
            <p:nvPr/>
          </p:nvSpPr>
          <p:spPr bwMode="auto">
            <a:xfrm>
              <a:off x="549" y="1331"/>
              <a:ext cx="4" cy="26"/>
            </a:xfrm>
            <a:custGeom>
              <a:avLst/>
              <a:gdLst>
                <a:gd name="T0" fmla="*/ 1 w 8"/>
                <a:gd name="T1" fmla="*/ 0 h 52"/>
                <a:gd name="T2" fmla="*/ 0 w 8"/>
                <a:gd name="T3" fmla="*/ 1 h 52"/>
                <a:gd name="T4" fmla="*/ 0 w 8"/>
                <a:gd name="T5" fmla="*/ 1 h 52"/>
                <a:gd name="T6" fmla="*/ 1 w 8"/>
                <a:gd name="T7" fmla="*/ 1 h 52"/>
                <a:gd name="T8" fmla="*/ 1 w 8"/>
                <a:gd name="T9" fmla="*/ 0 h 52"/>
                <a:gd name="T10" fmla="*/ 0 60000 65536"/>
                <a:gd name="T11" fmla="*/ 0 60000 65536"/>
                <a:gd name="T12" fmla="*/ 0 60000 65536"/>
                <a:gd name="T13" fmla="*/ 0 60000 65536"/>
                <a:gd name="T14" fmla="*/ 0 60000 65536"/>
                <a:gd name="T15" fmla="*/ 0 w 8"/>
                <a:gd name="T16" fmla="*/ 0 h 52"/>
                <a:gd name="T17" fmla="*/ 8 w 8"/>
                <a:gd name="T18" fmla="*/ 52 h 52"/>
              </a:gdLst>
              <a:ahLst/>
              <a:cxnLst>
                <a:cxn ang="T10">
                  <a:pos x="T0" y="T1"/>
                </a:cxn>
                <a:cxn ang="T11">
                  <a:pos x="T2" y="T3"/>
                </a:cxn>
                <a:cxn ang="T12">
                  <a:pos x="T4" y="T5"/>
                </a:cxn>
                <a:cxn ang="T13">
                  <a:pos x="T6" y="T7"/>
                </a:cxn>
                <a:cxn ang="T14">
                  <a:pos x="T8" y="T9"/>
                </a:cxn>
              </a:cxnLst>
              <a:rect l="T15" t="T16" r="T17" b="T18"/>
              <a:pathLst>
                <a:path w="8" h="52">
                  <a:moveTo>
                    <a:pt x="4" y="0"/>
                  </a:moveTo>
                  <a:lnTo>
                    <a:pt x="0" y="22"/>
                  </a:lnTo>
                  <a:lnTo>
                    <a:pt x="0" y="52"/>
                  </a:lnTo>
                  <a:lnTo>
                    <a:pt x="8" y="34"/>
                  </a:lnTo>
                  <a:lnTo>
                    <a:pt x="4" y="0"/>
                  </a:lnTo>
                  <a:close/>
                </a:path>
              </a:pathLst>
            </a:custGeom>
            <a:solidFill>
              <a:srgbClr val="FF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24579" name="Text Box 85"/>
          <p:cNvSpPr txBox="1">
            <a:spLocks noChangeArrowheads="1"/>
          </p:cNvSpPr>
          <p:nvPr/>
        </p:nvSpPr>
        <p:spPr bwMode="auto">
          <a:xfrm>
            <a:off x="1835150" y="3808413"/>
            <a:ext cx="958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scene</a:t>
            </a:r>
          </a:p>
        </p:txBody>
      </p:sp>
      <p:sp>
        <p:nvSpPr>
          <p:cNvPr id="24580" name="Text Box 86"/>
          <p:cNvSpPr txBox="1">
            <a:spLocks noChangeArrowheads="1"/>
          </p:cNvSpPr>
          <p:nvPr/>
        </p:nvSpPr>
        <p:spPr bwMode="auto">
          <a:xfrm>
            <a:off x="6653213" y="3789363"/>
            <a:ext cx="727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film</a:t>
            </a:r>
          </a:p>
        </p:txBody>
      </p:sp>
      <p:sp>
        <p:nvSpPr>
          <p:cNvPr id="24581" name="Text Box 87"/>
          <p:cNvSpPr txBox="1">
            <a:spLocks noChangeArrowheads="1"/>
          </p:cNvSpPr>
          <p:nvPr/>
        </p:nvSpPr>
        <p:spPr bwMode="auto">
          <a:xfrm>
            <a:off x="4284663" y="3789363"/>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lens</a:t>
            </a:r>
          </a:p>
        </p:txBody>
      </p:sp>
      <p:grpSp>
        <p:nvGrpSpPr>
          <p:cNvPr id="24582" name="Group 92"/>
          <p:cNvGrpSpPr>
            <a:grpSpLocks/>
          </p:cNvGrpSpPr>
          <p:nvPr/>
        </p:nvGrpSpPr>
        <p:grpSpPr bwMode="auto">
          <a:xfrm>
            <a:off x="4356100" y="1816100"/>
            <a:ext cx="503238" cy="2044700"/>
            <a:chOff x="2744" y="1207"/>
            <a:chExt cx="317" cy="1152"/>
          </a:xfrm>
        </p:grpSpPr>
        <p:sp>
          <p:nvSpPr>
            <p:cNvPr id="24613" name="Arc 89"/>
            <p:cNvSpPr>
              <a:spLocks/>
            </p:cNvSpPr>
            <p:nvPr/>
          </p:nvSpPr>
          <p:spPr bwMode="auto">
            <a:xfrm>
              <a:off x="2894" y="1207"/>
              <a:ext cx="167" cy="1152"/>
            </a:xfrm>
            <a:custGeom>
              <a:avLst/>
              <a:gdLst>
                <a:gd name="T0" fmla="*/ 0 w 22763"/>
                <a:gd name="T1" fmla="*/ 0 h 43200"/>
                <a:gd name="T2" fmla="*/ 0 w 22763"/>
                <a:gd name="T3" fmla="*/ 0 h 43200"/>
                <a:gd name="T4" fmla="*/ 0 w 22763"/>
                <a:gd name="T5" fmla="*/ 0 h 43200"/>
                <a:gd name="T6" fmla="*/ 0 60000 65536"/>
                <a:gd name="T7" fmla="*/ 0 60000 65536"/>
                <a:gd name="T8" fmla="*/ 0 60000 65536"/>
                <a:gd name="T9" fmla="*/ 0 w 22763"/>
                <a:gd name="T10" fmla="*/ 0 h 43200"/>
                <a:gd name="T11" fmla="*/ 22763 w 22763"/>
                <a:gd name="T12" fmla="*/ 43200 h 43200"/>
              </a:gdLst>
              <a:ahLst/>
              <a:cxnLst>
                <a:cxn ang="T6">
                  <a:pos x="T0" y="T1"/>
                </a:cxn>
                <a:cxn ang="T7">
                  <a:pos x="T2" y="T3"/>
                </a:cxn>
                <a:cxn ang="T8">
                  <a:pos x="T4" y="T5"/>
                </a:cxn>
              </a:cxnLst>
              <a:rect l="T9" t="T10" r="T11" b="T12"/>
              <a:pathLst>
                <a:path w="22763" h="43200" fill="none" extrusionOk="0">
                  <a:moveTo>
                    <a:pt x="1162" y="0"/>
                  </a:moveTo>
                  <a:cubicBezTo>
                    <a:pt x="13092" y="0"/>
                    <a:pt x="22763" y="9670"/>
                    <a:pt x="22763" y="21600"/>
                  </a:cubicBezTo>
                  <a:cubicBezTo>
                    <a:pt x="22763" y="33529"/>
                    <a:pt x="13092" y="43200"/>
                    <a:pt x="1163" y="43200"/>
                  </a:cubicBezTo>
                  <a:cubicBezTo>
                    <a:pt x="775" y="43200"/>
                    <a:pt x="387" y="43189"/>
                    <a:pt x="0" y="43168"/>
                  </a:cubicBezTo>
                </a:path>
                <a:path w="22763" h="43200" stroke="0" extrusionOk="0">
                  <a:moveTo>
                    <a:pt x="1162" y="0"/>
                  </a:moveTo>
                  <a:cubicBezTo>
                    <a:pt x="13092" y="0"/>
                    <a:pt x="22763" y="9670"/>
                    <a:pt x="22763" y="21600"/>
                  </a:cubicBezTo>
                  <a:cubicBezTo>
                    <a:pt x="22763" y="33529"/>
                    <a:pt x="13092" y="43200"/>
                    <a:pt x="1163" y="43200"/>
                  </a:cubicBezTo>
                  <a:cubicBezTo>
                    <a:pt x="775" y="43200"/>
                    <a:pt x="387" y="43189"/>
                    <a:pt x="0" y="43168"/>
                  </a:cubicBezTo>
                  <a:lnTo>
                    <a:pt x="1163" y="21600"/>
                  </a:lnTo>
                  <a:lnTo>
                    <a:pt x="1162" y="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a:p>
          </p:txBody>
        </p:sp>
        <p:sp>
          <p:nvSpPr>
            <p:cNvPr id="24614" name="Arc 91"/>
            <p:cNvSpPr>
              <a:spLocks/>
            </p:cNvSpPr>
            <p:nvPr/>
          </p:nvSpPr>
          <p:spPr bwMode="auto">
            <a:xfrm flipH="1">
              <a:off x="2744" y="1207"/>
              <a:ext cx="167" cy="1152"/>
            </a:xfrm>
            <a:custGeom>
              <a:avLst/>
              <a:gdLst>
                <a:gd name="T0" fmla="*/ 0 w 22763"/>
                <a:gd name="T1" fmla="*/ 0 h 43200"/>
                <a:gd name="T2" fmla="*/ 0 w 22763"/>
                <a:gd name="T3" fmla="*/ 0 h 43200"/>
                <a:gd name="T4" fmla="*/ 0 w 22763"/>
                <a:gd name="T5" fmla="*/ 0 h 43200"/>
                <a:gd name="T6" fmla="*/ 0 60000 65536"/>
                <a:gd name="T7" fmla="*/ 0 60000 65536"/>
                <a:gd name="T8" fmla="*/ 0 60000 65536"/>
                <a:gd name="T9" fmla="*/ 0 w 22763"/>
                <a:gd name="T10" fmla="*/ 0 h 43200"/>
                <a:gd name="T11" fmla="*/ 22763 w 22763"/>
                <a:gd name="T12" fmla="*/ 43200 h 43200"/>
              </a:gdLst>
              <a:ahLst/>
              <a:cxnLst>
                <a:cxn ang="T6">
                  <a:pos x="T0" y="T1"/>
                </a:cxn>
                <a:cxn ang="T7">
                  <a:pos x="T2" y="T3"/>
                </a:cxn>
                <a:cxn ang="T8">
                  <a:pos x="T4" y="T5"/>
                </a:cxn>
              </a:cxnLst>
              <a:rect l="T9" t="T10" r="T11" b="T12"/>
              <a:pathLst>
                <a:path w="22763" h="43200" fill="none" extrusionOk="0">
                  <a:moveTo>
                    <a:pt x="1162" y="0"/>
                  </a:moveTo>
                  <a:cubicBezTo>
                    <a:pt x="13092" y="0"/>
                    <a:pt x="22763" y="9670"/>
                    <a:pt x="22763" y="21600"/>
                  </a:cubicBezTo>
                  <a:cubicBezTo>
                    <a:pt x="22763" y="33529"/>
                    <a:pt x="13092" y="43200"/>
                    <a:pt x="1163" y="43200"/>
                  </a:cubicBezTo>
                  <a:cubicBezTo>
                    <a:pt x="775" y="43200"/>
                    <a:pt x="387" y="43189"/>
                    <a:pt x="0" y="43168"/>
                  </a:cubicBezTo>
                </a:path>
                <a:path w="22763" h="43200" stroke="0" extrusionOk="0">
                  <a:moveTo>
                    <a:pt x="1162" y="0"/>
                  </a:moveTo>
                  <a:cubicBezTo>
                    <a:pt x="13092" y="0"/>
                    <a:pt x="22763" y="9670"/>
                    <a:pt x="22763" y="21600"/>
                  </a:cubicBezTo>
                  <a:cubicBezTo>
                    <a:pt x="22763" y="33529"/>
                    <a:pt x="13092" y="43200"/>
                    <a:pt x="1163" y="43200"/>
                  </a:cubicBezTo>
                  <a:cubicBezTo>
                    <a:pt x="775" y="43200"/>
                    <a:pt x="387" y="43189"/>
                    <a:pt x="0" y="43168"/>
                  </a:cubicBezTo>
                  <a:lnTo>
                    <a:pt x="1163" y="21600"/>
                  </a:lnTo>
                  <a:lnTo>
                    <a:pt x="1162" y="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a:p>
          </p:txBody>
        </p:sp>
      </p:grpSp>
      <p:sp>
        <p:nvSpPr>
          <p:cNvPr id="24583" name="Line 93"/>
          <p:cNvSpPr>
            <a:spLocks noChangeShapeType="1"/>
          </p:cNvSpPr>
          <p:nvPr/>
        </p:nvSpPr>
        <p:spPr bwMode="auto">
          <a:xfrm>
            <a:off x="7019925" y="1916113"/>
            <a:ext cx="0" cy="1873250"/>
          </a:xfrm>
          <a:prstGeom prst="line">
            <a:avLst/>
          </a:prstGeom>
          <a:noFill/>
          <a:ln w="57150">
            <a:solidFill>
              <a:srgbClr val="3366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4584" name="Oval 94"/>
          <p:cNvSpPr>
            <a:spLocks noChangeArrowheads="1"/>
          </p:cNvSpPr>
          <p:nvPr/>
        </p:nvSpPr>
        <p:spPr bwMode="auto">
          <a:xfrm>
            <a:off x="2195513" y="1844675"/>
            <a:ext cx="144462" cy="14446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24585" name="Oval 95"/>
          <p:cNvSpPr>
            <a:spLocks noChangeArrowheads="1"/>
          </p:cNvSpPr>
          <p:nvPr/>
        </p:nvSpPr>
        <p:spPr bwMode="auto">
          <a:xfrm>
            <a:off x="2627313" y="2420938"/>
            <a:ext cx="144462" cy="1444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24586" name="Oval 98"/>
          <p:cNvSpPr>
            <a:spLocks noChangeArrowheads="1"/>
          </p:cNvSpPr>
          <p:nvPr/>
        </p:nvSpPr>
        <p:spPr bwMode="auto">
          <a:xfrm>
            <a:off x="4541838" y="2722563"/>
            <a:ext cx="144462" cy="14446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zh-TW" sz="1800">
              <a:latin typeface="Arial" charset="0"/>
            </a:endParaRPr>
          </a:p>
        </p:txBody>
      </p:sp>
      <p:sp>
        <p:nvSpPr>
          <p:cNvPr id="289891" name="Line 99"/>
          <p:cNvSpPr>
            <a:spLocks noChangeShapeType="1"/>
          </p:cNvSpPr>
          <p:nvPr/>
        </p:nvSpPr>
        <p:spPr bwMode="auto">
          <a:xfrm>
            <a:off x="2339975" y="1916113"/>
            <a:ext cx="4679950" cy="180022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89892" name="Line 100"/>
          <p:cNvSpPr>
            <a:spLocks noChangeShapeType="1"/>
          </p:cNvSpPr>
          <p:nvPr/>
        </p:nvSpPr>
        <p:spPr bwMode="auto">
          <a:xfrm flipV="1">
            <a:off x="2339975" y="1916113"/>
            <a:ext cx="2303463"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9893" name="Line 101"/>
          <p:cNvSpPr>
            <a:spLocks noChangeShapeType="1"/>
          </p:cNvSpPr>
          <p:nvPr/>
        </p:nvSpPr>
        <p:spPr bwMode="auto">
          <a:xfrm>
            <a:off x="4629150" y="1912938"/>
            <a:ext cx="2324100" cy="173672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grpSp>
        <p:nvGrpSpPr>
          <p:cNvPr id="4" name="Group 126"/>
          <p:cNvGrpSpPr>
            <a:grpSpLocks/>
          </p:cNvGrpSpPr>
          <p:nvPr/>
        </p:nvGrpSpPr>
        <p:grpSpPr bwMode="auto">
          <a:xfrm>
            <a:off x="2268538" y="1916113"/>
            <a:ext cx="4684712" cy="1733550"/>
            <a:chOff x="1429" y="1207"/>
            <a:chExt cx="2951" cy="1092"/>
          </a:xfrm>
        </p:grpSpPr>
        <p:sp>
          <p:nvSpPr>
            <p:cNvPr id="24611" name="Line 102"/>
            <p:cNvSpPr>
              <a:spLocks noChangeShapeType="1"/>
            </p:cNvSpPr>
            <p:nvPr/>
          </p:nvSpPr>
          <p:spPr bwMode="auto">
            <a:xfrm>
              <a:off x="1429" y="1207"/>
              <a:ext cx="1480" cy="177"/>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4612" name="Line 105"/>
            <p:cNvSpPr>
              <a:spLocks noChangeShapeType="1"/>
            </p:cNvSpPr>
            <p:nvPr/>
          </p:nvSpPr>
          <p:spPr bwMode="auto">
            <a:xfrm>
              <a:off x="2912" y="1379"/>
              <a:ext cx="1468" cy="92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grpSp>
      <p:grpSp>
        <p:nvGrpSpPr>
          <p:cNvPr id="5" name="Group 127"/>
          <p:cNvGrpSpPr>
            <a:grpSpLocks/>
          </p:cNvGrpSpPr>
          <p:nvPr/>
        </p:nvGrpSpPr>
        <p:grpSpPr bwMode="auto">
          <a:xfrm>
            <a:off x="2312988" y="1931988"/>
            <a:ext cx="4665662" cy="1743075"/>
            <a:chOff x="1457" y="1217"/>
            <a:chExt cx="2939" cy="1098"/>
          </a:xfrm>
        </p:grpSpPr>
        <p:sp>
          <p:nvSpPr>
            <p:cNvPr id="24609" name="Line 104"/>
            <p:cNvSpPr>
              <a:spLocks noChangeShapeType="1"/>
            </p:cNvSpPr>
            <p:nvPr/>
          </p:nvSpPr>
          <p:spPr bwMode="auto">
            <a:xfrm>
              <a:off x="1457" y="1217"/>
              <a:ext cx="1451" cy="31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4610" name="Line 106"/>
            <p:cNvSpPr>
              <a:spLocks noChangeShapeType="1"/>
            </p:cNvSpPr>
            <p:nvPr/>
          </p:nvSpPr>
          <p:spPr bwMode="auto">
            <a:xfrm>
              <a:off x="2909" y="1538"/>
              <a:ext cx="1487" cy="777"/>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grpSp>
      <p:sp>
        <p:nvSpPr>
          <p:cNvPr id="289911" name="Line 119"/>
          <p:cNvSpPr>
            <a:spLocks noChangeShapeType="1"/>
          </p:cNvSpPr>
          <p:nvPr/>
        </p:nvSpPr>
        <p:spPr bwMode="auto">
          <a:xfrm>
            <a:off x="2743200" y="2509838"/>
            <a:ext cx="4257675" cy="636587"/>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grpSp>
        <p:nvGrpSpPr>
          <p:cNvPr id="6" name="Group 130"/>
          <p:cNvGrpSpPr>
            <a:grpSpLocks/>
          </p:cNvGrpSpPr>
          <p:nvPr/>
        </p:nvGrpSpPr>
        <p:grpSpPr bwMode="auto">
          <a:xfrm>
            <a:off x="2747963" y="2252663"/>
            <a:ext cx="4271962" cy="690562"/>
            <a:chOff x="1731" y="1419"/>
            <a:chExt cx="2691" cy="435"/>
          </a:xfrm>
        </p:grpSpPr>
        <p:sp>
          <p:nvSpPr>
            <p:cNvPr id="24607" name="Line 121"/>
            <p:cNvSpPr>
              <a:spLocks noChangeShapeType="1"/>
            </p:cNvSpPr>
            <p:nvPr/>
          </p:nvSpPr>
          <p:spPr bwMode="auto">
            <a:xfrm>
              <a:off x="2923" y="1419"/>
              <a:ext cx="1499" cy="435"/>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4608" name="Line 123"/>
            <p:cNvSpPr>
              <a:spLocks noChangeShapeType="1"/>
            </p:cNvSpPr>
            <p:nvPr/>
          </p:nvSpPr>
          <p:spPr bwMode="auto">
            <a:xfrm flipV="1">
              <a:off x="1731" y="1421"/>
              <a:ext cx="1213" cy="151"/>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zh-TW" altLang="en-US"/>
            </a:p>
          </p:txBody>
        </p:sp>
      </p:grpSp>
      <p:grpSp>
        <p:nvGrpSpPr>
          <p:cNvPr id="7" name="Group 131"/>
          <p:cNvGrpSpPr>
            <a:grpSpLocks/>
          </p:cNvGrpSpPr>
          <p:nvPr/>
        </p:nvGrpSpPr>
        <p:grpSpPr bwMode="auto">
          <a:xfrm>
            <a:off x="2747963" y="2498725"/>
            <a:ext cx="4229100" cy="530225"/>
            <a:chOff x="1731" y="1574"/>
            <a:chExt cx="2664" cy="334"/>
          </a:xfrm>
        </p:grpSpPr>
        <p:sp>
          <p:nvSpPr>
            <p:cNvPr id="24605" name="Line 120"/>
            <p:cNvSpPr>
              <a:spLocks noChangeShapeType="1"/>
            </p:cNvSpPr>
            <p:nvPr/>
          </p:nvSpPr>
          <p:spPr bwMode="auto">
            <a:xfrm>
              <a:off x="1731" y="1574"/>
              <a:ext cx="1188" cy="21"/>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4606" name="Line 124"/>
            <p:cNvSpPr>
              <a:spLocks noChangeShapeType="1"/>
            </p:cNvSpPr>
            <p:nvPr/>
          </p:nvSpPr>
          <p:spPr bwMode="auto">
            <a:xfrm>
              <a:off x="2915" y="1592"/>
              <a:ext cx="1480" cy="316"/>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grpSp>
      <p:grpSp>
        <p:nvGrpSpPr>
          <p:cNvPr id="8" name="Group 128"/>
          <p:cNvGrpSpPr>
            <a:grpSpLocks/>
          </p:cNvGrpSpPr>
          <p:nvPr/>
        </p:nvGrpSpPr>
        <p:grpSpPr bwMode="auto">
          <a:xfrm>
            <a:off x="2743200" y="2532063"/>
            <a:ext cx="4276725" cy="722312"/>
            <a:chOff x="1728" y="1595"/>
            <a:chExt cx="2694" cy="455"/>
          </a:xfrm>
        </p:grpSpPr>
        <p:sp>
          <p:nvSpPr>
            <p:cNvPr id="24603" name="Line 122"/>
            <p:cNvSpPr>
              <a:spLocks noChangeShapeType="1"/>
            </p:cNvSpPr>
            <p:nvPr/>
          </p:nvSpPr>
          <p:spPr bwMode="auto">
            <a:xfrm>
              <a:off x="1728" y="1595"/>
              <a:ext cx="1196" cy="294"/>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4604" name="Line 125"/>
            <p:cNvSpPr>
              <a:spLocks noChangeShapeType="1"/>
            </p:cNvSpPr>
            <p:nvPr/>
          </p:nvSpPr>
          <p:spPr bwMode="auto">
            <a:xfrm>
              <a:off x="2917" y="1885"/>
              <a:ext cx="1505" cy="165"/>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grpSp>
      <p:grpSp>
        <p:nvGrpSpPr>
          <p:cNvPr id="9" name="Group 132"/>
          <p:cNvGrpSpPr>
            <a:grpSpLocks/>
          </p:cNvGrpSpPr>
          <p:nvPr/>
        </p:nvGrpSpPr>
        <p:grpSpPr bwMode="auto">
          <a:xfrm>
            <a:off x="7019925" y="2997200"/>
            <a:ext cx="1658938" cy="641350"/>
            <a:chOff x="4464" y="2092"/>
            <a:chExt cx="1045" cy="404"/>
          </a:xfrm>
        </p:grpSpPr>
        <p:sp>
          <p:nvSpPr>
            <p:cNvPr id="24601" name="Text Box 133"/>
            <p:cNvSpPr txBox="1">
              <a:spLocks noChangeArrowheads="1"/>
            </p:cNvSpPr>
            <p:nvPr/>
          </p:nvSpPr>
          <p:spPr bwMode="auto">
            <a:xfrm>
              <a:off x="4703" y="2092"/>
              <a:ext cx="80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a:spcBef>
                  <a:spcPct val="0"/>
                </a:spcBef>
                <a:buFontTx/>
                <a:buNone/>
              </a:pPr>
              <a:r>
                <a:rPr kumimoji="0" lang="en-US" altLang="zh-TW" sz="1800"/>
                <a:t>“circle of </a:t>
              </a:r>
            </a:p>
            <a:p>
              <a:pPr algn="ctr">
                <a:spcBef>
                  <a:spcPct val="0"/>
                </a:spcBef>
                <a:buFontTx/>
                <a:buNone/>
              </a:pPr>
              <a:r>
                <a:rPr kumimoji="0" lang="en-US" altLang="zh-TW" sz="1800"/>
                <a:t>confusion”</a:t>
              </a:r>
            </a:p>
          </p:txBody>
        </p:sp>
        <p:sp>
          <p:nvSpPr>
            <p:cNvPr id="24602" name="Line 134"/>
            <p:cNvSpPr>
              <a:spLocks noChangeShapeType="1"/>
            </p:cNvSpPr>
            <p:nvPr/>
          </p:nvSpPr>
          <p:spPr bwMode="auto">
            <a:xfrm flipH="1" flipV="1">
              <a:off x="4464" y="2160"/>
              <a:ext cx="336" cy="9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grpSp>
      <p:sp>
        <p:nvSpPr>
          <p:cNvPr id="24597" name="Rectangle 135"/>
          <p:cNvSpPr>
            <a:spLocks noChangeArrowheads="1"/>
          </p:cNvSpPr>
          <p:nvPr/>
        </p:nvSpPr>
        <p:spPr bwMode="auto">
          <a:xfrm>
            <a:off x="296863" y="4392613"/>
            <a:ext cx="54403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a:t>A lens focuses light onto the film</a:t>
            </a:r>
          </a:p>
        </p:txBody>
      </p:sp>
      <p:sp>
        <p:nvSpPr>
          <p:cNvPr id="24598" name="Rectangle 136"/>
          <p:cNvSpPr>
            <a:spLocks noChangeArrowheads="1"/>
          </p:cNvSpPr>
          <p:nvPr/>
        </p:nvSpPr>
        <p:spPr bwMode="auto">
          <a:xfrm>
            <a:off x="250825" y="4967288"/>
            <a:ext cx="854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pPr>
            <a:r>
              <a:rPr lang="en-US" altLang="zh-TW" sz="2400"/>
              <a:t> There is a specific distance at which objects are “in focus”</a:t>
            </a:r>
          </a:p>
        </p:txBody>
      </p:sp>
      <p:sp>
        <p:nvSpPr>
          <p:cNvPr id="24599" name="Rectangle 137"/>
          <p:cNvSpPr>
            <a:spLocks noChangeArrowheads="1"/>
          </p:cNvSpPr>
          <p:nvPr/>
        </p:nvSpPr>
        <p:spPr bwMode="auto">
          <a:xfrm>
            <a:off x="250825" y="5400675"/>
            <a:ext cx="8562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r>
              <a:rPr lang="en-US" altLang="zh-TW" sz="2400"/>
              <a:t> other points project to a “circle of confusion” in the image</a:t>
            </a:r>
          </a:p>
        </p:txBody>
      </p:sp>
      <p:sp>
        <p:nvSpPr>
          <p:cNvPr id="117" name="Rectangle 3"/>
          <p:cNvSpPr txBox="1">
            <a:spLocks noChangeArrowheads="1"/>
          </p:cNvSpPr>
          <p:nvPr/>
        </p:nvSpPr>
        <p:spPr bwMode="auto">
          <a:xfrm>
            <a:off x="250825" y="5948363"/>
            <a:ext cx="8713788" cy="1296987"/>
          </a:xfrm>
          <a:prstGeom prst="rect">
            <a:avLst/>
          </a:prstGeom>
          <a:noFill/>
          <a:ln w="9525">
            <a:noFill/>
            <a:miter lim="800000"/>
            <a:headEnd/>
            <a:tailEnd/>
          </a:ln>
        </p:spPr>
        <p:txBody>
          <a:bodyPr/>
          <a:lstStyle/>
          <a:p>
            <a:pPr marL="342900" indent="-342900" eaLnBrk="1" hangingPunct="1">
              <a:lnSpc>
                <a:spcPct val="90000"/>
              </a:lnSpc>
              <a:spcBef>
                <a:spcPct val="20000"/>
              </a:spcBef>
              <a:buFontTx/>
              <a:buChar char="•"/>
              <a:defRPr/>
            </a:pPr>
            <a:r>
              <a:rPr lang="en-US" altLang="zh-TW" sz="2400" kern="0" dirty="0">
                <a:latin typeface="+mn-lt"/>
                <a:ea typeface="+mn-ea"/>
              </a:rPr>
              <a:t>Thin lens applet:  </a:t>
            </a:r>
            <a:r>
              <a:rPr lang="en-US" altLang="zh-TW" sz="2000" kern="0" dirty="0">
                <a:solidFill>
                  <a:srgbClr val="0000FF"/>
                </a:solidFill>
                <a:latin typeface="+mn-lt"/>
                <a:ea typeface="+mn-ea"/>
                <a:hlinkClick r:id="rId3"/>
              </a:rPr>
              <a:t>http://www.phy.ntnu.edu.tw/java/Lens/lens_e.html</a:t>
            </a:r>
            <a:endParaRPr lang="en-US" altLang="zh-TW" sz="2400" kern="0" dirty="0">
              <a:solidFill>
                <a:srgbClr val="0000FF"/>
              </a:solidFill>
              <a:latin typeface="+mn-lt"/>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9891"/>
                                        </p:tgtEl>
                                        <p:attrNameLst>
                                          <p:attrName>style.visibility</p:attrName>
                                        </p:attrNameLst>
                                      </p:cBhvr>
                                      <p:to>
                                        <p:strVal val="visible"/>
                                      </p:to>
                                    </p:set>
                                    <p:animEffect transition="in" filter="wipe(left)">
                                      <p:cBhvr>
                                        <p:cTn id="7" dur="500"/>
                                        <p:tgtEl>
                                          <p:spTgt spid="2898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9892"/>
                                        </p:tgtEl>
                                        <p:attrNameLst>
                                          <p:attrName>style.visibility</p:attrName>
                                        </p:attrNameLst>
                                      </p:cBhvr>
                                      <p:to>
                                        <p:strVal val="visible"/>
                                      </p:to>
                                    </p:set>
                                    <p:animEffect transition="in" filter="wipe(left)">
                                      <p:cBhvr>
                                        <p:cTn id="12" dur="500"/>
                                        <p:tgtEl>
                                          <p:spTgt spid="289892"/>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89893"/>
                                        </p:tgtEl>
                                        <p:attrNameLst>
                                          <p:attrName>style.visibility</p:attrName>
                                        </p:attrNameLst>
                                      </p:cBhvr>
                                      <p:to>
                                        <p:strVal val="visible"/>
                                      </p:to>
                                    </p:set>
                                    <p:animEffect transition="in" filter="wipe(left)">
                                      <p:cBhvr>
                                        <p:cTn id="16" dur="500"/>
                                        <p:tgtEl>
                                          <p:spTgt spid="28989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22" presetClass="entr" presetSubtype="8"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89911"/>
                                        </p:tgtEl>
                                        <p:attrNameLst>
                                          <p:attrName>style.visibility</p:attrName>
                                        </p:attrNameLst>
                                      </p:cBhvr>
                                      <p:to>
                                        <p:strVal val="visible"/>
                                      </p:to>
                                    </p:set>
                                    <p:animEffect transition="in" filter="wipe(left)">
                                      <p:cBhvr>
                                        <p:cTn id="39" dur="500"/>
                                        <p:tgtEl>
                                          <p:spTgt spid="289911"/>
                                        </p:tgtEl>
                                      </p:cBhvr>
                                    </p:animEffect>
                                  </p:childTnLst>
                                </p:cTn>
                              </p:par>
                              <p:par>
                                <p:cTn id="40" presetID="22" presetClass="entr" presetSubtype="8"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891" grpId="0" animBg="1"/>
      <p:bldP spid="289892" grpId="0" animBg="1"/>
      <p:bldP spid="289893" grpId="0" animBg="1"/>
      <p:bldP spid="2899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標題 1"/>
          <p:cNvSpPr>
            <a:spLocks noGrp="1"/>
          </p:cNvSpPr>
          <p:nvPr>
            <p:ph type="title"/>
          </p:nvPr>
        </p:nvSpPr>
        <p:spPr/>
        <p:txBody>
          <a:bodyPr/>
          <a:lstStyle/>
          <a:p>
            <a:pPr eaLnBrk="1" hangingPunct="1"/>
            <a:r>
              <a:rPr lang="en-US" altLang="zh-TW"/>
              <a:t>Zoom lens</a:t>
            </a:r>
            <a:endParaRPr lang="zh-TW" altLang="en-US"/>
          </a:p>
        </p:txBody>
      </p:sp>
      <p:pic>
        <p:nvPicPr>
          <p:cNvPr id="2662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938" y="1571625"/>
            <a:ext cx="4611687"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7" name="Text Box 7"/>
          <p:cNvSpPr txBox="1">
            <a:spLocks noChangeArrowheads="1"/>
          </p:cNvSpPr>
          <p:nvPr/>
        </p:nvSpPr>
        <p:spPr bwMode="auto">
          <a:xfrm>
            <a:off x="388938" y="6072188"/>
            <a:ext cx="4468812" cy="461962"/>
          </a:xfrm>
          <a:prstGeom prst="rect">
            <a:avLst/>
          </a:prstGeom>
          <a:noFill/>
          <a:ln w="12700">
            <a:noFill/>
            <a:miter lim="800000"/>
            <a:headEnd/>
            <a:tailEnd/>
          </a:ln>
          <a:effectLst/>
        </p:spPr>
        <p:txBody>
          <a:bodyPr lIns="91439" tIns="45719" rIns="91439" bIns="45719">
            <a:spAutoFit/>
          </a:bodyPr>
          <a:lstStyle/>
          <a:p>
            <a:pPr algn="ctr" eaLnBrk="1" hangingPunct="1">
              <a:spcBef>
                <a:spcPct val="50000"/>
              </a:spcBef>
              <a:defRPr/>
            </a:pPr>
            <a:r>
              <a:rPr kumimoji="0" lang="en-US" altLang="zh-TW" sz="2400" dirty="0">
                <a:latin typeface="+mn-lt"/>
                <a:ea typeface="新細明體" panose="02020500000000000000" pitchFamily="18" charset="-120"/>
              </a:rPr>
              <a:t>Nikon 28-200mm zoom lens. </a:t>
            </a:r>
          </a:p>
        </p:txBody>
      </p:sp>
      <p:sp>
        <p:nvSpPr>
          <p:cNvPr id="26628" name="Text Box 7"/>
          <p:cNvSpPr txBox="1">
            <a:spLocks noChangeArrowheads="1"/>
          </p:cNvSpPr>
          <p:nvPr/>
        </p:nvSpPr>
        <p:spPr bwMode="auto">
          <a:xfrm>
            <a:off x="817563" y="1214438"/>
            <a:ext cx="13573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39" tIns="45719" rIns="91439" bIns="45719">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kumimoji="0" lang="en-US" altLang="zh-TW" sz="2400">
                <a:latin typeface="Times New Roman" charset="0"/>
              </a:rPr>
              <a:t>200mm</a:t>
            </a:r>
          </a:p>
        </p:txBody>
      </p:sp>
      <p:sp>
        <p:nvSpPr>
          <p:cNvPr id="26629" name="Text Box 7"/>
          <p:cNvSpPr txBox="1">
            <a:spLocks noChangeArrowheads="1"/>
          </p:cNvSpPr>
          <p:nvPr/>
        </p:nvSpPr>
        <p:spPr bwMode="auto">
          <a:xfrm>
            <a:off x="3317875" y="2466975"/>
            <a:ext cx="1357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39" tIns="45719" rIns="91439" bIns="45719">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kumimoji="0" lang="en-US" altLang="zh-TW" sz="2400">
                <a:latin typeface="Times New Roman" charset="0"/>
              </a:rPr>
              <a:t>28mm</a:t>
            </a:r>
          </a:p>
        </p:txBody>
      </p:sp>
      <p:sp>
        <p:nvSpPr>
          <p:cNvPr id="10" name="Text Box 7"/>
          <p:cNvSpPr txBox="1">
            <a:spLocks noChangeArrowheads="1"/>
          </p:cNvSpPr>
          <p:nvPr/>
        </p:nvSpPr>
        <p:spPr bwMode="auto">
          <a:xfrm>
            <a:off x="5072063" y="5767388"/>
            <a:ext cx="3286125" cy="830262"/>
          </a:xfrm>
          <a:prstGeom prst="rect">
            <a:avLst/>
          </a:prstGeom>
          <a:noFill/>
          <a:ln w="12700">
            <a:noFill/>
            <a:miter lim="800000"/>
            <a:headEnd/>
            <a:tailEnd/>
          </a:ln>
          <a:effectLst/>
        </p:spPr>
        <p:txBody>
          <a:bodyPr lIns="91439" tIns="45719" rIns="91439" bIns="45719">
            <a:spAutoFit/>
          </a:bodyPr>
          <a:lstStyle/>
          <a:p>
            <a:pPr algn="ctr" eaLnBrk="1" hangingPunct="1">
              <a:spcBef>
                <a:spcPct val="50000"/>
              </a:spcBef>
              <a:defRPr/>
            </a:pPr>
            <a:r>
              <a:rPr lang="en-US" sz="2400" dirty="0">
                <a:latin typeface="+mn-lt"/>
                <a:ea typeface="新細明體" panose="02020500000000000000" pitchFamily="18" charset="-120"/>
              </a:rPr>
              <a:t>simplified zoom lens in operation </a:t>
            </a:r>
            <a:endParaRPr kumimoji="0" lang="en-US" altLang="zh-TW" sz="2400" dirty="0">
              <a:latin typeface="+mn-lt"/>
              <a:ea typeface="新細明體" panose="02020500000000000000" pitchFamily="18" charset="-120"/>
            </a:endParaRPr>
          </a:p>
        </p:txBody>
      </p:sp>
      <p:sp>
        <p:nvSpPr>
          <p:cNvPr id="26631" name="Text Box 6"/>
          <p:cNvSpPr txBox="1">
            <a:spLocks noChangeArrowheads="1"/>
          </p:cNvSpPr>
          <p:nvPr/>
        </p:nvSpPr>
        <p:spPr bwMode="auto">
          <a:xfrm>
            <a:off x="7461250" y="6308725"/>
            <a:ext cx="1325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1400">
                <a:latin typeface="Times New Roman" charset="0"/>
              </a:rPr>
              <a:t>From wikipedia</a:t>
            </a:r>
          </a:p>
        </p:txBody>
      </p:sp>
      <p:pic>
        <p:nvPicPr>
          <p:cNvPr id="26632" name="Picture 2" descr="dgauss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25" y="1000125"/>
            <a:ext cx="3857625"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3" descr="C:\Documents and Settings\cyy\桌面\Zoom_prinzip.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072063" y="3019425"/>
            <a:ext cx="3714750"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pPr eaLnBrk="1" hangingPunct="1"/>
            <a:r>
              <a:rPr lang="en-US" altLang="zh-TW"/>
              <a:t>Field of view vs focal length</a:t>
            </a:r>
          </a:p>
        </p:txBody>
      </p:sp>
      <p:grpSp>
        <p:nvGrpSpPr>
          <p:cNvPr id="28674" name="Group 8"/>
          <p:cNvGrpSpPr>
            <a:grpSpLocks/>
          </p:cNvGrpSpPr>
          <p:nvPr/>
        </p:nvGrpSpPr>
        <p:grpSpPr bwMode="auto">
          <a:xfrm>
            <a:off x="4146550" y="1390650"/>
            <a:ext cx="304800" cy="1828800"/>
            <a:chOff x="1968" y="1824"/>
            <a:chExt cx="192" cy="1152"/>
          </a:xfrm>
        </p:grpSpPr>
        <p:sp>
          <p:nvSpPr>
            <p:cNvPr id="28714" name="AutoShape 9"/>
            <p:cNvSpPr>
              <a:spLocks noChangeArrowheads="1"/>
            </p:cNvSpPr>
            <p:nvPr/>
          </p:nvSpPr>
          <p:spPr bwMode="auto">
            <a:xfrm>
              <a:off x="1968" y="1824"/>
              <a:ext cx="96" cy="1152"/>
            </a:xfrm>
            <a:prstGeom prst="moon">
              <a:avLst>
                <a:gd name="adj" fmla="val 3125"/>
              </a:avLst>
            </a:prstGeom>
            <a:solidFill>
              <a:schemeClr val="accent1"/>
            </a:solidFill>
            <a:ln w="9525">
              <a:solidFill>
                <a:schemeClr val="tx1"/>
              </a:solidFill>
              <a:miter lim="800000"/>
              <a:headEnd/>
              <a:tailEnd/>
            </a:ln>
          </p:spPr>
          <p:txBody>
            <a:bodyPr wrap="none"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zh-TW" sz="1800">
                <a:latin typeface="Arial" charset="0"/>
              </a:endParaRPr>
            </a:p>
          </p:txBody>
        </p:sp>
        <p:sp>
          <p:nvSpPr>
            <p:cNvPr id="28715" name="AutoShape 10"/>
            <p:cNvSpPr>
              <a:spLocks noChangeArrowheads="1"/>
            </p:cNvSpPr>
            <p:nvPr/>
          </p:nvSpPr>
          <p:spPr bwMode="auto">
            <a:xfrm flipH="1">
              <a:off x="2069" y="1824"/>
              <a:ext cx="91" cy="1152"/>
            </a:xfrm>
            <a:prstGeom prst="moon">
              <a:avLst>
                <a:gd name="adj" fmla="val 3296"/>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zh-TW" sz="1800">
                <a:latin typeface="Arial" charset="0"/>
              </a:endParaRPr>
            </a:p>
          </p:txBody>
        </p:sp>
      </p:grpSp>
      <p:sp>
        <p:nvSpPr>
          <p:cNvPr id="28675" name="Line 11"/>
          <p:cNvSpPr>
            <a:spLocks noChangeShapeType="1"/>
          </p:cNvSpPr>
          <p:nvPr/>
        </p:nvSpPr>
        <p:spPr bwMode="auto">
          <a:xfrm>
            <a:off x="1066800" y="2228850"/>
            <a:ext cx="65532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676" name="Line 12"/>
          <p:cNvSpPr>
            <a:spLocks noChangeShapeType="1"/>
          </p:cNvSpPr>
          <p:nvPr/>
        </p:nvSpPr>
        <p:spPr bwMode="auto">
          <a:xfrm>
            <a:off x="6934200" y="1041400"/>
            <a:ext cx="0"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677" name="Line 13"/>
          <p:cNvSpPr>
            <a:spLocks noChangeShapeType="1"/>
          </p:cNvSpPr>
          <p:nvPr/>
        </p:nvSpPr>
        <p:spPr bwMode="auto">
          <a:xfrm>
            <a:off x="1752600" y="1085850"/>
            <a:ext cx="0"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678" name="Line 14"/>
          <p:cNvSpPr>
            <a:spLocks noChangeShapeType="1"/>
          </p:cNvSpPr>
          <p:nvPr/>
        </p:nvSpPr>
        <p:spPr bwMode="auto">
          <a:xfrm flipV="1">
            <a:off x="6934200" y="1543050"/>
            <a:ext cx="0" cy="685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679" name="Line 15"/>
          <p:cNvSpPr>
            <a:spLocks noChangeShapeType="1"/>
          </p:cNvSpPr>
          <p:nvPr/>
        </p:nvSpPr>
        <p:spPr bwMode="auto">
          <a:xfrm flipH="1">
            <a:off x="1752600" y="2228850"/>
            <a:ext cx="0" cy="685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680" name="Line 16"/>
          <p:cNvSpPr>
            <a:spLocks noChangeShapeType="1"/>
          </p:cNvSpPr>
          <p:nvPr/>
        </p:nvSpPr>
        <p:spPr bwMode="auto">
          <a:xfrm flipH="1" flipV="1">
            <a:off x="4343400" y="1390650"/>
            <a:ext cx="25908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681" name="Line 17"/>
          <p:cNvSpPr>
            <a:spLocks noChangeShapeType="1"/>
          </p:cNvSpPr>
          <p:nvPr/>
        </p:nvSpPr>
        <p:spPr bwMode="auto">
          <a:xfrm flipH="1">
            <a:off x="4343400" y="1543050"/>
            <a:ext cx="2590800" cy="1676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682" name="Line 18"/>
          <p:cNvSpPr>
            <a:spLocks noChangeShapeType="1"/>
          </p:cNvSpPr>
          <p:nvPr/>
        </p:nvSpPr>
        <p:spPr bwMode="auto">
          <a:xfrm flipH="1" flipV="1">
            <a:off x="1752600" y="2914650"/>
            <a:ext cx="25908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683" name="Line 19"/>
          <p:cNvSpPr>
            <a:spLocks noChangeShapeType="1"/>
          </p:cNvSpPr>
          <p:nvPr/>
        </p:nvSpPr>
        <p:spPr bwMode="auto">
          <a:xfrm flipH="1">
            <a:off x="1752600" y="1390650"/>
            <a:ext cx="2514600" cy="15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684" name="Line 20"/>
          <p:cNvSpPr>
            <a:spLocks noChangeShapeType="1"/>
          </p:cNvSpPr>
          <p:nvPr/>
        </p:nvSpPr>
        <p:spPr bwMode="auto">
          <a:xfrm flipH="1">
            <a:off x="1752600" y="1543050"/>
            <a:ext cx="5181600" cy="1371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685" name="Line 21"/>
          <p:cNvSpPr>
            <a:spLocks noChangeShapeType="1"/>
          </p:cNvSpPr>
          <p:nvPr/>
        </p:nvSpPr>
        <p:spPr bwMode="auto">
          <a:xfrm>
            <a:off x="4303713" y="1154113"/>
            <a:ext cx="0"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686" name="Text Box 25"/>
          <p:cNvSpPr txBox="1">
            <a:spLocks noChangeArrowheads="1"/>
          </p:cNvSpPr>
          <p:nvPr/>
        </p:nvSpPr>
        <p:spPr bwMode="auto">
          <a:xfrm>
            <a:off x="2727325" y="933450"/>
            <a:ext cx="247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a:spcBef>
                <a:spcPct val="0"/>
              </a:spcBef>
              <a:buFontTx/>
              <a:buNone/>
            </a:pPr>
            <a:r>
              <a:rPr lang="en-US" altLang="zh-TW" sz="1800" i="1">
                <a:latin typeface="Palatino Linotype" charset="0"/>
              </a:rPr>
              <a:t>i</a:t>
            </a:r>
          </a:p>
        </p:txBody>
      </p:sp>
      <p:sp>
        <p:nvSpPr>
          <p:cNvPr id="28687" name="Text Box 26"/>
          <p:cNvSpPr txBox="1">
            <a:spLocks noChangeArrowheads="1"/>
          </p:cNvSpPr>
          <p:nvPr/>
        </p:nvSpPr>
        <p:spPr bwMode="auto">
          <a:xfrm>
            <a:off x="5638800" y="925513"/>
            <a:ext cx="28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a:spcBef>
                <a:spcPct val="0"/>
              </a:spcBef>
              <a:buFontTx/>
              <a:buNone/>
            </a:pPr>
            <a:r>
              <a:rPr lang="en-US" altLang="zh-TW" sz="1800" i="1">
                <a:latin typeface="Palatino Linotype" charset="0"/>
              </a:rPr>
              <a:t>o</a:t>
            </a:r>
          </a:p>
        </p:txBody>
      </p:sp>
      <p:sp>
        <p:nvSpPr>
          <p:cNvPr id="28688" name="Line 27"/>
          <p:cNvSpPr>
            <a:spLocks noChangeShapeType="1"/>
          </p:cNvSpPr>
          <p:nvPr/>
        </p:nvSpPr>
        <p:spPr bwMode="auto">
          <a:xfrm>
            <a:off x="1752600" y="1238250"/>
            <a:ext cx="25146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8689" name="Line 28"/>
          <p:cNvSpPr>
            <a:spLocks noChangeShapeType="1"/>
          </p:cNvSpPr>
          <p:nvPr/>
        </p:nvSpPr>
        <p:spPr bwMode="auto">
          <a:xfrm>
            <a:off x="4343400" y="1238250"/>
            <a:ext cx="25908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TW" altLang="en-US"/>
          </a:p>
        </p:txBody>
      </p:sp>
      <p:graphicFrame>
        <p:nvGraphicFramePr>
          <p:cNvPr id="28690" name="Object 30"/>
          <p:cNvGraphicFramePr>
            <a:graphicFrameLocks noChangeAspect="1"/>
          </p:cNvGraphicFramePr>
          <p:nvPr/>
        </p:nvGraphicFramePr>
        <p:xfrm>
          <a:off x="3581400" y="3921125"/>
          <a:ext cx="1295400" cy="822325"/>
        </p:xfrm>
        <a:graphic>
          <a:graphicData uri="http://schemas.openxmlformats.org/presentationml/2006/ole">
            <mc:AlternateContent xmlns:mc="http://schemas.openxmlformats.org/markup-compatibility/2006">
              <mc:Choice xmlns:v="urn:schemas-microsoft-com:vml" Requires="v">
                <p:oleObj spid="_x0000_s28728" name="Equation" r:id="rId3" imgW="660400" imgH="419100" progId="Equation.3">
                  <p:embed/>
                </p:oleObj>
              </mc:Choice>
              <mc:Fallback>
                <p:oleObj name="Equation" r:id="rId3" imgW="660400" imgH="419100" progId="Equation.3">
                  <p:embed/>
                  <p:pic>
                    <p:nvPicPr>
                      <p:cNvPr id="0" name="Object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921125"/>
                        <a:ext cx="1295400"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8691" name="Text Box 31"/>
          <p:cNvSpPr txBox="1">
            <a:spLocks noChangeArrowheads="1"/>
          </p:cNvSpPr>
          <p:nvPr/>
        </p:nvSpPr>
        <p:spPr bwMode="auto">
          <a:xfrm>
            <a:off x="917575" y="4133850"/>
            <a:ext cx="2359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a:spcBef>
                <a:spcPct val="0"/>
              </a:spcBef>
              <a:buFontTx/>
              <a:buNone/>
            </a:pPr>
            <a:r>
              <a:rPr lang="en-US" altLang="zh-TW" sz="1600">
                <a:latin typeface="Palatino Linotype" charset="0"/>
              </a:rPr>
              <a:t>Gaussian Lens Formula:</a:t>
            </a:r>
          </a:p>
        </p:txBody>
      </p:sp>
      <p:sp>
        <p:nvSpPr>
          <p:cNvPr id="28692" name="Text Box 33"/>
          <p:cNvSpPr txBox="1">
            <a:spLocks noChangeArrowheads="1"/>
          </p:cNvSpPr>
          <p:nvPr/>
        </p:nvSpPr>
        <p:spPr bwMode="auto">
          <a:xfrm>
            <a:off x="7061200" y="1339850"/>
            <a:ext cx="7096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a:spcBef>
                <a:spcPct val="0"/>
              </a:spcBef>
              <a:buFontTx/>
              <a:buNone/>
            </a:pPr>
            <a:r>
              <a:rPr lang="en-US" altLang="zh-TW" sz="1800" i="1">
                <a:latin typeface="Palatino Linotype" charset="0"/>
              </a:rPr>
              <a:t>Scene</a:t>
            </a:r>
          </a:p>
        </p:txBody>
      </p:sp>
      <p:sp>
        <p:nvSpPr>
          <p:cNvPr id="28693" name="Text Box 34"/>
          <p:cNvSpPr txBox="1">
            <a:spLocks noChangeArrowheads="1"/>
          </p:cNvSpPr>
          <p:nvPr/>
        </p:nvSpPr>
        <p:spPr bwMode="auto">
          <a:xfrm>
            <a:off x="666750" y="2657475"/>
            <a:ext cx="80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a:spcBef>
                <a:spcPct val="0"/>
              </a:spcBef>
              <a:buFontTx/>
              <a:buNone/>
            </a:pPr>
            <a:r>
              <a:rPr lang="en-US" altLang="zh-TW" sz="1800" i="1">
                <a:latin typeface="Palatino Linotype" charset="0"/>
              </a:rPr>
              <a:t>Sensor</a:t>
            </a:r>
          </a:p>
        </p:txBody>
      </p:sp>
      <p:sp>
        <p:nvSpPr>
          <p:cNvPr id="28694" name="Oval 39"/>
          <p:cNvSpPr>
            <a:spLocks noChangeArrowheads="1"/>
          </p:cNvSpPr>
          <p:nvPr/>
        </p:nvSpPr>
        <p:spPr bwMode="auto">
          <a:xfrm>
            <a:off x="2971800" y="2197100"/>
            <a:ext cx="76200" cy="762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zh-TW" sz="1800">
              <a:latin typeface="Arial" charset="0"/>
            </a:endParaRPr>
          </a:p>
        </p:txBody>
      </p:sp>
      <p:sp>
        <p:nvSpPr>
          <p:cNvPr id="28695" name="Line 40"/>
          <p:cNvSpPr>
            <a:spLocks noChangeShapeType="1"/>
          </p:cNvSpPr>
          <p:nvPr/>
        </p:nvSpPr>
        <p:spPr bwMode="auto">
          <a:xfrm>
            <a:off x="3016250" y="3295650"/>
            <a:ext cx="12954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8696" name="Text Box 41"/>
          <p:cNvSpPr txBox="1">
            <a:spLocks noChangeArrowheads="1"/>
          </p:cNvSpPr>
          <p:nvPr/>
        </p:nvSpPr>
        <p:spPr bwMode="auto">
          <a:xfrm>
            <a:off x="3581400" y="3295650"/>
            <a:ext cx="247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a:spcBef>
                <a:spcPct val="0"/>
              </a:spcBef>
              <a:buFontTx/>
              <a:buNone/>
            </a:pPr>
            <a:r>
              <a:rPr lang="en-US" altLang="zh-TW" sz="1800" i="1">
                <a:latin typeface="Palatino Linotype" charset="0"/>
              </a:rPr>
              <a:t>f</a:t>
            </a:r>
          </a:p>
        </p:txBody>
      </p:sp>
      <p:sp>
        <p:nvSpPr>
          <p:cNvPr id="28697" name="Line 42"/>
          <p:cNvSpPr>
            <a:spLocks noChangeShapeType="1"/>
          </p:cNvSpPr>
          <p:nvPr/>
        </p:nvSpPr>
        <p:spPr bwMode="auto">
          <a:xfrm>
            <a:off x="3008313" y="2228850"/>
            <a:ext cx="0" cy="121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698" name="Line 43"/>
          <p:cNvSpPr>
            <a:spLocks noChangeShapeType="1"/>
          </p:cNvSpPr>
          <p:nvPr/>
        </p:nvSpPr>
        <p:spPr bwMode="auto">
          <a:xfrm flipH="1">
            <a:off x="1752600" y="1552575"/>
            <a:ext cx="0" cy="685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699" name="Line 44"/>
          <p:cNvSpPr>
            <a:spLocks noChangeShapeType="1"/>
          </p:cNvSpPr>
          <p:nvPr/>
        </p:nvSpPr>
        <p:spPr bwMode="auto">
          <a:xfrm flipV="1">
            <a:off x="6934200" y="2209800"/>
            <a:ext cx="0" cy="685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700" name="Line 45"/>
          <p:cNvSpPr>
            <a:spLocks noChangeShapeType="1"/>
          </p:cNvSpPr>
          <p:nvPr/>
        </p:nvSpPr>
        <p:spPr bwMode="auto">
          <a:xfrm flipH="1" flipV="1">
            <a:off x="1752600" y="1533525"/>
            <a:ext cx="5191125" cy="1400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701" name="Freeform 46"/>
          <p:cNvSpPr>
            <a:spLocks/>
          </p:cNvSpPr>
          <p:nvPr/>
        </p:nvSpPr>
        <p:spPr bwMode="auto">
          <a:xfrm>
            <a:off x="3773488" y="2085975"/>
            <a:ext cx="55562" cy="276225"/>
          </a:xfrm>
          <a:custGeom>
            <a:avLst/>
            <a:gdLst>
              <a:gd name="T0" fmla="*/ 2147483646 w 35"/>
              <a:gd name="T1" fmla="*/ 0 h 174"/>
              <a:gd name="T2" fmla="*/ 2147483646 w 35"/>
              <a:gd name="T3" fmla="*/ 2147483646 h 174"/>
              <a:gd name="T4" fmla="*/ 2147483646 w 35"/>
              <a:gd name="T5" fmla="*/ 2147483646 h 174"/>
              <a:gd name="T6" fmla="*/ 2147483646 w 35"/>
              <a:gd name="T7" fmla="*/ 2147483646 h 174"/>
              <a:gd name="T8" fmla="*/ 0 60000 65536"/>
              <a:gd name="T9" fmla="*/ 0 60000 65536"/>
              <a:gd name="T10" fmla="*/ 0 60000 65536"/>
              <a:gd name="T11" fmla="*/ 0 60000 65536"/>
              <a:gd name="T12" fmla="*/ 0 w 35"/>
              <a:gd name="T13" fmla="*/ 0 h 174"/>
              <a:gd name="T14" fmla="*/ 35 w 35"/>
              <a:gd name="T15" fmla="*/ 174 h 174"/>
            </a:gdLst>
            <a:ahLst/>
            <a:cxnLst>
              <a:cxn ang="T8">
                <a:pos x="T0" y="T1"/>
              </a:cxn>
              <a:cxn ang="T9">
                <a:pos x="T2" y="T3"/>
              </a:cxn>
              <a:cxn ang="T10">
                <a:pos x="T4" y="T5"/>
              </a:cxn>
              <a:cxn ang="T11">
                <a:pos x="T6" y="T7"/>
              </a:cxn>
            </a:cxnLst>
            <a:rect l="T12" t="T13" r="T14" b="T15"/>
            <a:pathLst>
              <a:path w="35" h="174">
                <a:moveTo>
                  <a:pt x="35" y="0"/>
                </a:moveTo>
                <a:cubicBezTo>
                  <a:pt x="22" y="19"/>
                  <a:pt x="10" y="39"/>
                  <a:pt x="5" y="60"/>
                </a:cubicBezTo>
                <a:cubicBezTo>
                  <a:pt x="0" y="81"/>
                  <a:pt x="1" y="107"/>
                  <a:pt x="5" y="126"/>
                </a:cubicBezTo>
                <a:cubicBezTo>
                  <a:pt x="9" y="145"/>
                  <a:pt x="26" y="163"/>
                  <a:pt x="29" y="174"/>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8702" name="Text Box 47"/>
          <p:cNvSpPr txBox="1">
            <a:spLocks noChangeArrowheads="1"/>
          </p:cNvSpPr>
          <p:nvPr/>
        </p:nvSpPr>
        <p:spPr bwMode="auto">
          <a:xfrm>
            <a:off x="3441700" y="1965325"/>
            <a:ext cx="344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l-GR" altLang="zh-TW" sz="1800">
                <a:latin typeface="Arial" charset="0"/>
              </a:rPr>
              <a:t>α</a:t>
            </a:r>
          </a:p>
        </p:txBody>
      </p:sp>
      <p:sp>
        <p:nvSpPr>
          <p:cNvPr id="413744" name="Text Box 48"/>
          <p:cNvSpPr txBox="1">
            <a:spLocks noChangeArrowheads="1"/>
          </p:cNvSpPr>
          <p:nvPr/>
        </p:nvSpPr>
        <p:spPr bwMode="auto">
          <a:xfrm>
            <a:off x="3336925" y="4827588"/>
            <a:ext cx="25352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l-GR" altLang="zh-TW" sz="1800">
                <a:latin typeface="Arial" charset="0"/>
              </a:rPr>
              <a:t>α</a:t>
            </a:r>
            <a:r>
              <a:rPr lang="en-US" altLang="zh-TW" sz="1800">
                <a:latin typeface="Arial" charset="0"/>
              </a:rPr>
              <a:t> = 2arctan(w/(2i))</a:t>
            </a:r>
            <a:endParaRPr lang="el-GR" altLang="zh-TW" sz="1800">
              <a:latin typeface="Arial" charset="0"/>
            </a:endParaRPr>
          </a:p>
        </p:txBody>
      </p:sp>
      <p:sp>
        <p:nvSpPr>
          <p:cNvPr id="28704" name="Line 49"/>
          <p:cNvSpPr>
            <a:spLocks noChangeShapeType="1"/>
          </p:cNvSpPr>
          <p:nvPr/>
        </p:nvSpPr>
        <p:spPr bwMode="auto">
          <a:xfrm>
            <a:off x="1485900" y="1562100"/>
            <a:ext cx="238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705" name="Line 50"/>
          <p:cNvSpPr>
            <a:spLocks noChangeShapeType="1"/>
          </p:cNvSpPr>
          <p:nvPr/>
        </p:nvSpPr>
        <p:spPr bwMode="auto">
          <a:xfrm>
            <a:off x="1495425" y="2886075"/>
            <a:ext cx="2381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8706" name="Line 51"/>
          <p:cNvSpPr>
            <a:spLocks noChangeShapeType="1"/>
          </p:cNvSpPr>
          <p:nvPr/>
        </p:nvSpPr>
        <p:spPr bwMode="auto">
          <a:xfrm flipV="1">
            <a:off x="1600200" y="1552575"/>
            <a:ext cx="0" cy="1323975"/>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8707" name="Text Box 52"/>
          <p:cNvSpPr txBox="1">
            <a:spLocks noChangeArrowheads="1"/>
          </p:cNvSpPr>
          <p:nvPr/>
        </p:nvSpPr>
        <p:spPr bwMode="auto">
          <a:xfrm>
            <a:off x="1212850" y="1955800"/>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sz="1800">
                <a:latin typeface="Arial" charset="0"/>
              </a:rPr>
              <a:t>w</a:t>
            </a:r>
          </a:p>
        </p:txBody>
      </p:sp>
      <p:sp>
        <p:nvSpPr>
          <p:cNvPr id="28708" name="Text Box 53"/>
          <p:cNvSpPr txBox="1">
            <a:spLocks noChangeArrowheads="1"/>
          </p:cNvSpPr>
          <p:nvPr/>
        </p:nvSpPr>
        <p:spPr bwMode="auto">
          <a:xfrm>
            <a:off x="917575" y="4816475"/>
            <a:ext cx="2020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a:spcBef>
                <a:spcPct val="0"/>
              </a:spcBef>
              <a:buFontTx/>
              <a:buNone/>
            </a:pPr>
            <a:r>
              <a:rPr lang="en-US" altLang="zh-TW" sz="1800">
                <a:latin typeface="Palatino Linotype" charset="0"/>
              </a:rPr>
              <a:t>Field of </a:t>
            </a:r>
            <a:r>
              <a:rPr lang="en-US" altLang="zh-TW" sz="1800">
                <a:latin typeface="Arial" charset="0"/>
              </a:rPr>
              <a:t>View</a:t>
            </a:r>
            <a:r>
              <a:rPr lang="en-US" altLang="zh-TW" sz="1800">
                <a:latin typeface="Palatino Linotype" charset="0"/>
              </a:rPr>
              <a:t>:</a:t>
            </a:r>
          </a:p>
        </p:txBody>
      </p:sp>
      <p:sp>
        <p:nvSpPr>
          <p:cNvPr id="413750" name="Text Box 54"/>
          <p:cNvSpPr txBox="1">
            <a:spLocks noChangeArrowheads="1"/>
          </p:cNvSpPr>
          <p:nvPr/>
        </p:nvSpPr>
        <p:spPr bwMode="auto">
          <a:xfrm>
            <a:off x="917575" y="5489575"/>
            <a:ext cx="570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sz="1800">
                <a:latin typeface="Arial" charset="0"/>
              </a:rPr>
              <a:t>Example: w = 30mm, f = 50mm =&gt; </a:t>
            </a:r>
            <a:r>
              <a:rPr lang="el-GR" altLang="zh-TW" sz="1800">
                <a:latin typeface="Arial" charset="0"/>
              </a:rPr>
              <a:t>α</a:t>
            </a:r>
            <a:r>
              <a:rPr lang="en-US" altLang="zh-TW" sz="1800">
                <a:latin typeface="Arial" charset="0"/>
              </a:rPr>
              <a:t> ≈ 33.4º</a:t>
            </a:r>
          </a:p>
        </p:txBody>
      </p:sp>
      <p:sp>
        <p:nvSpPr>
          <p:cNvPr id="42" name="Text Box 48"/>
          <p:cNvSpPr txBox="1">
            <a:spLocks noChangeArrowheads="1"/>
          </p:cNvSpPr>
          <p:nvPr/>
        </p:nvSpPr>
        <p:spPr bwMode="auto">
          <a:xfrm>
            <a:off x="5727700" y="4827588"/>
            <a:ext cx="23860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sz="1800">
                <a:latin typeface="Arial" charset="0"/>
              </a:rPr>
              <a:t>≈ 2arctan(w/(2f)) </a:t>
            </a:r>
            <a:endParaRPr lang="el-GR" altLang="zh-TW" sz="1800">
              <a:latin typeface="Arial" charset="0"/>
            </a:endParaRPr>
          </a:p>
        </p:txBody>
      </p:sp>
      <p:sp>
        <p:nvSpPr>
          <p:cNvPr id="28711" name="Text Box 6"/>
          <p:cNvSpPr txBox="1">
            <a:spLocks noChangeArrowheads="1"/>
          </p:cNvSpPr>
          <p:nvPr/>
        </p:nvSpPr>
        <p:spPr bwMode="auto">
          <a:xfrm>
            <a:off x="7277100" y="6286500"/>
            <a:ext cx="1724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1400">
                <a:latin typeface="Times New Roman" charset="0"/>
              </a:rPr>
              <a:t>Slides from Li Zhang</a:t>
            </a:r>
          </a:p>
        </p:txBody>
      </p:sp>
      <p:cxnSp>
        <p:nvCxnSpPr>
          <p:cNvPr id="44" name="直線單箭頭接點 43"/>
          <p:cNvCxnSpPr>
            <a:cxnSpLocks noChangeShapeType="1"/>
            <a:stCxn id="28700" idx="1"/>
          </p:cNvCxnSpPr>
          <p:nvPr/>
        </p:nvCxnSpPr>
        <p:spPr bwMode="auto">
          <a:xfrm rot="16200000" flipH="1">
            <a:off x="4179094" y="-892969"/>
            <a:ext cx="1824038" cy="6677025"/>
          </a:xfrm>
          <a:prstGeom prst="straightConnector1">
            <a:avLst/>
          </a:prstGeom>
          <a:noFill/>
          <a:ln w="1905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46" name="直線單箭頭接點 45"/>
          <p:cNvCxnSpPr>
            <a:cxnSpLocks noChangeShapeType="1"/>
            <a:stCxn id="28684" idx="1"/>
          </p:cNvCxnSpPr>
          <p:nvPr/>
        </p:nvCxnSpPr>
        <p:spPr bwMode="auto">
          <a:xfrm rot="5400000" flipH="1" flipV="1">
            <a:off x="4276725" y="-1381125"/>
            <a:ext cx="1771650" cy="6819900"/>
          </a:xfrm>
          <a:prstGeom prst="straightConnector1">
            <a:avLst/>
          </a:prstGeom>
          <a:noFill/>
          <a:ln w="19050">
            <a:solidFill>
              <a:srgbClr val="FF00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par>
                                <p:cTn id="8" presetID="22" presetClass="entr" presetSubtype="8"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left)">
                                      <p:cBhvr>
                                        <p:cTn id="10" dur="500"/>
                                        <p:tgtEl>
                                          <p:spTgt spid="4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374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3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44" grpId="0"/>
      <p:bldP spid="413750" grpId="0"/>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pPr eaLnBrk="1" hangingPunct="1"/>
            <a:r>
              <a:rPr lang="en-US" altLang="zh-TW"/>
              <a:t>Focal length in practice</a:t>
            </a:r>
          </a:p>
        </p:txBody>
      </p:sp>
      <p:sp>
        <p:nvSpPr>
          <p:cNvPr id="29698" name="Rectangle 3"/>
          <p:cNvSpPr>
            <a:spLocks noGrp="1" noChangeArrowheads="1"/>
          </p:cNvSpPr>
          <p:nvPr>
            <p:ph type="body" idx="1"/>
          </p:nvPr>
        </p:nvSpPr>
        <p:spPr/>
        <p:txBody>
          <a:bodyPr/>
          <a:lstStyle/>
          <a:p>
            <a:pPr eaLnBrk="1" hangingPunct="1"/>
            <a:endParaRPr lang="zh-TW" altLang="zh-TW"/>
          </a:p>
        </p:txBody>
      </p:sp>
      <p:graphicFrame>
        <p:nvGraphicFramePr>
          <p:cNvPr id="29699" name="Object 4"/>
          <p:cNvGraphicFramePr>
            <a:graphicFrameLocks noChangeAspect="1"/>
          </p:cNvGraphicFramePr>
          <p:nvPr/>
        </p:nvGraphicFramePr>
        <p:xfrm>
          <a:off x="6305550" y="654050"/>
          <a:ext cx="2576513" cy="1852613"/>
        </p:xfrm>
        <a:graphic>
          <a:graphicData uri="http://schemas.openxmlformats.org/presentationml/2006/ole">
            <mc:AlternateContent xmlns:mc="http://schemas.openxmlformats.org/markup-compatibility/2006">
              <mc:Choice xmlns:v="urn:schemas-microsoft-com:vml" Requires="v">
                <p:oleObj spid="_x0000_s29751" name="Image" r:id="rId4" imgW="7403175" imgH="5320635" progId="Photoshop.Image.8">
                  <p:embed/>
                </p:oleObj>
              </mc:Choice>
              <mc:Fallback>
                <p:oleObj name="Image" r:id="rId4" imgW="7403175" imgH="5320635" progId="Photoshop.Image.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5550" y="654050"/>
                        <a:ext cx="2576513" cy="185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type="none" w="med" len="lg"/>
                          </a14:hiddenLine>
                        </a:ext>
                        <a:ext uri="{AF507438-7753-43E0-B8FC-AC1667EBCBE1}">
                          <a14:hiddenEffects xmlns:a14="http://schemas.microsoft.com/office/drawing/2010/main">
                            <a:effectLst>
                              <a:outerShdw blurRad="63500" dist="71842" dir="2700000" algn="ctr" rotWithShape="0">
                                <a:schemeClr val="bg2">
                                  <a:alpha val="74997"/>
                                </a:schemeClr>
                              </a:outerShdw>
                            </a:effectLst>
                          </a14:hiddenEffects>
                        </a:ext>
                      </a:extLst>
                    </p:spPr>
                  </p:pic>
                </p:oleObj>
              </mc:Fallback>
            </mc:AlternateContent>
          </a:graphicData>
        </a:graphic>
      </p:graphicFrame>
      <p:graphicFrame>
        <p:nvGraphicFramePr>
          <p:cNvPr id="29700" name="Object 5"/>
          <p:cNvGraphicFramePr>
            <a:graphicFrameLocks noChangeAspect="1"/>
          </p:cNvGraphicFramePr>
          <p:nvPr/>
        </p:nvGraphicFramePr>
        <p:xfrm>
          <a:off x="6237288" y="2735263"/>
          <a:ext cx="2622550" cy="1825625"/>
        </p:xfrm>
        <a:graphic>
          <a:graphicData uri="http://schemas.openxmlformats.org/presentationml/2006/ole">
            <mc:AlternateContent xmlns:mc="http://schemas.openxmlformats.org/markup-compatibility/2006">
              <mc:Choice xmlns:v="urn:schemas-microsoft-com:vml" Requires="v">
                <p:oleObj spid="_x0000_s29752" name="Image" r:id="rId6" imgW="7682540" imgH="5346032" progId="Photoshop.Image.8">
                  <p:embed/>
                </p:oleObj>
              </mc:Choice>
              <mc:Fallback>
                <p:oleObj name="Image" r:id="rId6" imgW="7682540" imgH="5346032" progId="Photoshop.Image.8">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7288" y="2735263"/>
                        <a:ext cx="2622550" cy="182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type="none" w="med" len="lg"/>
                          </a14:hiddenLine>
                        </a:ext>
                        <a:ext uri="{AF507438-7753-43E0-B8FC-AC1667EBCBE1}">
                          <a14:hiddenEffects xmlns:a14="http://schemas.microsoft.com/office/drawing/2010/main">
                            <a:effectLst>
                              <a:outerShdw blurRad="63500" dist="71842" dir="2700000" algn="ctr" rotWithShape="0">
                                <a:schemeClr val="bg2">
                                  <a:alpha val="74997"/>
                                </a:schemeClr>
                              </a:outerShdw>
                            </a:effectLst>
                          </a14:hiddenEffects>
                        </a:ext>
                      </a:extLst>
                    </p:spPr>
                  </p:pic>
                </p:oleObj>
              </mc:Fallback>
            </mc:AlternateContent>
          </a:graphicData>
        </a:graphic>
      </p:graphicFrame>
      <p:sp>
        <p:nvSpPr>
          <p:cNvPr id="29701" name="Text Box 6"/>
          <p:cNvSpPr txBox="1">
            <a:spLocks noChangeArrowheads="1"/>
          </p:cNvSpPr>
          <p:nvPr/>
        </p:nvSpPr>
        <p:spPr bwMode="auto">
          <a:xfrm>
            <a:off x="5403850" y="1011238"/>
            <a:ext cx="75247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none" lIns="58273" tIns="24974" rIns="58273" bIns="24974">
            <a:spAutoFit/>
          </a:bodyPr>
          <a:lstStyle>
            <a:lvl1pPr defTabSz="831850">
              <a:spcBef>
                <a:spcPct val="20000"/>
              </a:spcBef>
              <a:buChar char="•"/>
              <a:defRPr kumimoji="1" sz="2800">
                <a:solidFill>
                  <a:schemeClr val="tx1"/>
                </a:solidFill>
                <a:latin typeface="Trebuchet MS" charset="0"/>
                <a:ea typeface="新細明體" charset="-120"/>
              </a:defRPr>
            </a:lvl1pPr>
            <a:lvl2pPr marL="742950" indent="-285750" defTabSz="831850">
              <a:spcBef>
                <a:spcPct val="20000"/>
              </a:spcBef>
              <a:buChar char="–"/>
              <a:defRPr kumimoji="1" sz="2400">
                <a:solidFill>
                  <a:schemeClr val="tx1"/>
                </a:solidFill>
                <a:latin typeface="Trebuchet MS" charset="0"/>
                <a:ea typeface="新細明體" charset="-120"/>
              </a:defRPr>
            </a:lvl2pPr>
            <a:lvl3pPr marL="1143000" indent="-228600" defTabSz="831850">
              <a:spcBef>
                <a:spcPct val="20000"/>
              </a:spcBef>
              <a:buChar char="•"/>
              <a:defRPr kumimoji="1" sz="2000">
                <a:solidFill>
                  <a:schemeClr val="tx1"/>
                </a:solidFill>
                <a:latin typeface="Trebuchet MS" charset="0"/>
                <a:ea typeface="新細明體" charset="-120"/>
              </a:defRPr>
            </a:lvl3pPr>
            <a:lvl4pPr marL="1600200" indent="-228600" defTabSz="831850">
              <a:spcBef>
                <a:spcPct val="20000"/>
              </a:spcBef>
              <a:buChar char="–"/>
              <a:defRPr kumimoji="1">
                <a:solidFill>
                  <a:schemeClr val="tx1"/>
                </a:solidFill>
                <a:latin typeface="Trebuchet MS" charset="0"/>
                <a:ea typeface="新細明體" charset="-120"/>
              </a:defRPr>
            </a:lvl4pPr>
            <a:lvl5pPr marL="2057400" indent="-228600" defTabSz="831850">
              <a:spcBef>
                <a:spcPct val="20000"/>
              </a:spcBef>
              <a:buChar char="»"/>
              <a:defRPr kumimoji="1" sz="1600">
                <a:solidFill>
                  <a:schemeClr val="tx1"/>
                </a:solidFill>
                <a:latin typeface="Trebuchet MS" charset="0"/>
                <a:ea typeface="新細明體" charset="-120"/>
              </a:defRPr>
            </a:lvl5pPr>
            <a:lvl6pPr marL="25146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85000"/>
              </a:lnSpc>
              <a:spcBef>
                <a:spcPct val="0"/>
              </a:spcBef>
              <a:buFontTx/>
              <a:buNone/>
            </a:pPr>
            <a:r>
              <a:rPr kumimoji="0" lang="en-US" altLang="zh-TW" sz="1800">
                <a:solidFill>
                  <a:srgbClr val="000000"/>
                </a:solidFill>
                <a:latin typeface="Helvetica" charset="0"/>
              </a:rPr>
              <a:t>24mm</a:t>
            </a:r>
          </a:p>
        </p:txBody>
      </p:sp>
      <p:sp>
        <p:nvSpPr>
          <p:cNvPr id="29702" name="Text Box 7"/>
          <p:cNvSpPr txBox="1">
            <a:spLocks noChangeArrowheads="1"/>
          </p:cNvSpPr>
          <p:nvPr/>
        </p:nvSpPr>
        <p:spPr bwMode="auto">
          <a:xfrm>
            <a:off x="5403850" y="3151188"/>
            <a:ext cx="75723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none" lIns="58273" tIns="24974" rIns="58273" bIns="24974">
            <a:spAutoFit/>
          </a:bodyPr>
          <a:lstStyle>
            <a:lvl1pPr defTabSz="831850">
              <a:spcBef>
                <a:spcPct val="20000"/>
              </a:spcBef>
              <a:buChar char="•"/>
              <a:defRPr kumimoji="1" sz="2800">
                <a:solidFill>
                  <a:schemeClr val="tx1"/>
                </a:solidFill>
                <a:latin typeface="Trebuchet MS" charset="0"/>
                <a:ea typeface="新細明體" charset="-120"/>
              </a:defRPr>
            </a:lvl1pPr>
            <a:lvl2pPr marL="742950" indent="-285750" defTabSz="831850">
              <a:spcBef>
                <a:spcPct val="20000"/>
              </a:spcBef>
              <a:buChar char="–"/>
              <a:defRPr kumimoji="1" sz="2400">
                <a:solidFill>
                  <a:schemeClr val="tx1"/>
                </a:solidFill>
                <a:latin typeface="Trebuchet MS" charset="0"/>
                <a:ea typeface="新細明體" charset="-120"/>
              </a:defRPr>
            </a:lvl2pPr>
            <a:lvl3pPr marL="1143000" indent="-228600" defTabSz="831850">
              <a:spcBef>
                <a:spcPct val="20000"/>
              </a:spcBef>
              <a:buChar char="•"/>
              <a:defRPr kumimoji="1" sz="2000">
                <a:solidFill>
                  <a:schemeClr val="tx1"/>
                </a:solidFill>
                <a:latin typeface="Trebuchet MS" charset="0"/>
                <a:ea typeface="新細明體" charset="-120"/>
              </a:defRPr>
            </a:lvl3pPr>
            <a:lvl4pPr marL="1600200" indent="-228600" defTabSz="831850">
              <a:spcBef>
                <a:spcPct val="20000"/>
              </a:spcBef>
              <a:buChar char="–"/>
              <a:defRPr kumimoji="1">
                <a:solidFill>
                  <a:schemeClr val="tx1"/>
                </a:solidFill>
                <a:latin typeface="Trebuchet MS" charset="0"/>
                <a:ea typeface="新細明體" charset="-120"/>
              </a:defRPr>
            </a:lvl4pPr>
            <a:lvl5pPr marL="2057400" indent="-228600" defTabSz="831850">
              <a:spcBef>
                <a:spcPct val="20000"/>
              </a:spcBef>
              <a:buChar char="»"/>
              <a:defRPr kumimoji="1" sz="1600">
                <a:solidFill>
                  <a:schemeClr val="tx1"/>
                </a:solidFill>
                <a:latin typeface="Trebuchet MS" charset="0"/>
                <a:ea typeface="新細明體" charset="-120"/>
              </a:defRPr>
            </a:lvl5pPr>
            <a:lvl6pPr marL="25146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85000"/>
              </a:lnSpc>
              <a:spcBef>
                <a:spcPct val="0"/>
              </a:spcBef>
              <a:buFontTx/>
              <a:buNone/>
            </a:pPr>
            <a:r>
              <a:rPr kumimoji="0" lang="en-US" altLang="zh-TW" sz="1800">
                <a:solidFill>
                  <a:srgbClr val="000000"/>
                </a:solidFill>
                <a:latin typeface="Helvetica" charset="0"/>
              </a:rPr>
              <a:t>50mm</a:t>
            </a:r>
          </a:p>
        </p:txBody>
      </p:sp>
      <p:graphicFrame>
        <p:nvGraphicFramePr>
          <p:cNvPr id="29703" name="Object 8"/>
          <p:cNvGraphicFramePr>
            <a:graphicFrameLocks noChangeAspect="1"/>
          </p:cNvGraphicFramePr>
          <p:nvPr/>
        </p:nvGraphicFramePr>
        <p:xfrm>
          <a:off x="6237288" y="4746625"/>
          <a:ext cx="2609850" cy="1844675"/>
        </p:xfrm>
        <a:graphic>
          <a:graphicData uri="http://schemas.openxmlformats.org/presentationml/2006/ole">
            <mc:AlternateContent xmlns:mc="http://schemas.openxmlformats.org/markup-compatibility/2006">
              <mc:Choice xmlns:v="urn:schemas-microsoft-com:vml" Requires="v">
                <p:oleObj spid="_x0000_s29753" name="Image" r:id="rId8" imgW="7517460" imgH="5307937" progId="Photoshop.Image.8">
                  <p:embed/>
                </p:oleObj>
              </mc:Choice>
              <mc:Fallback>
                <p:oleObj name="Image" r:id="rId8" imgW="7517460" imgH="5307937" progId="Photoshop.Image.8">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7288" y="4746625"/>
                        <a:ext cx="2609850" cy="184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type="none" w="med" len="lg"/>
                          </a14:hiddenLine>
                        </a:ext>
                        <a:ext uri="{AF507438-7753-43E0-B8FC-AC1667EBCBE1}">
                          <a14:hiddenEffects xmlns:a14="http://schemas.microsoft.com/office/drawing/2010/main">
                            <a:effectLst>
                              <a:outerShdw blurRad="63500" dist="71842" dir="2700000" algn="ctr" rotWithShape="0">
                                <a:schemeClr val="bg2">
                                  <a:alpha val="74997"/>
                                </a:schemeClr>
                              </a:outerShdw>
                            </a:effectLst>
                          </a14:hiddenEffects>
                        </a:ext>
                      </a:extLst>
                    </p:spPr>
                  </p:pic>
                </p:oleObj>
              </mc:Fallback>
            </mc:AlternateContent>
          </a:graphicData>
        </a:graphic>
      </p:graphicFrame>
      <p:sp>
        <p:nvSpPr>
          <p:cNvPr id="29704" name="Text Box 9"/>
          <p:cNvSpPr txBox="1">
            <a:spLocks noChangeArrowheads="1"/>
          </p:cNvSpPr>
          <p:nvPr/>
        </p:nvSpPr>
        <p:spPr bwMode="auto">
          <a:xfrm>
            <a:off x="5403850" y="5094288"/>
            <a:ext cx="88582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none" lIns="58273" tIns="24974" rIns="58273" bIns="24974">
            <a:spAutoFit/>
          </a:bodyPr>
          <a:lstStyle>
            <a:lvl1pPr defTabSz="831850">
              <a:spcBef>
                <a:spcPct val="20000"/>
              </a:spcBef>
              <a:buChar char="•"/>
              <a:defRPr kumimoji="1" sz="2800">
                <a:solidFill>
                  <a:schemeClr val="tx1"/>
                </a:solidFill>
                <a:latin typeface="Trebuchet MS" charset="0"/>
                <a:ea typeface="新細明體" charset="-120"/>
              </a:defRPr>
            </a:lvl1pPr>
            <a:lvl2pPr marL="742950" indent="-285750" defTabSz="831850">
              <a:spcBef>
                <a:spcPct val="20000"/>
              </a:spcBef>
              <a:buChar char="–"/>
              <a:defRPr kumimoji="1" sz="2400">
                <a:solidFill>
                  <a:schemeClr val="tx1"/>
                </a:solidFill>
                <a:latin typeface="Trebuchet MS" charset="0"/>
                <a:ea typeface="新細明體" charset="-120"/>
              </a:defRPr>
            </a:lvl2pPr>
            <a:lvl3pPr marL="1143000" indent="-228600" defTabSz="831850">
              <a:spcBef>
                <a:spcPct val="20000"/>
              </a:spcBef>
              <a:buChar char="•"/>
              <a:defRPr kumimoji="1" sz="2000">
                <a:solidFill>
                  <a:schemeClr val="tx1"/>
                </a:solidFill>
                <a:latin typeface="Trebuchet MS" charset="0"/>
                <a:ea typeface="新細明體" charset="-120"/>
              </a:defRPr>
            </a:lvl3pPr>
            <a:lvl4pPr marL="1600200" indent="-228600" defTabSz="831850">
              <a:spcBef>
                <a:spcPct val="20000"/>
              </a:spcBef>
              <a:buChar char="–"/>
              <a:defRPr kumimoji="1">
                <a:solidFill>
                  <a:schemeClr val="tx1"/>
                </a:solidFill>
                <a:latin typeface="Trebuchet MS" charset="0"/>
                <a:ea typeface="新細明體" charset="-120"/>
              </a:defRPr>
            </a:lvl4pPr>
            <a:lvl5pPr marL="2057400" indent="-228600" defTabSz="831850">
              <a:spcBef>
                <a:spcPct val="20000"/>
              </a:spcBef>
              <a:buChar char="»"/>
              <a:defRPr kumimoji="1" sz="1600">
                <a:solidFill>
                  <a:schemeClr val="tx1"/>
                </a:solidFill>
                <a:latin typeface="Trebuchet MS" charset="0"/>
                <a:ea typeface="新細明體" charset="-120"/>
              </a:defRPr>
            </a:lvl5pPr>
            <a:lvl6pPr marL="25146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85000"/>
              </a:lnSpc>
              <a:spcBef>
                <a:spcPct val="0"/>
              </a:spcBef>
              <a:buFontTx/>
              <a:buNone/>
            </a:pPr>
            <a:r>
              <a:rPr kumimoji="0" lang="en-US" altLang="zh-TW" sz="1800">
                <a:solidFill>
                  <a:srgbClr val="000000"/>
                </a:solidFill>
                <a:latin typeface="Helvetica" charset="0"/>
              </a:rPr>
              <a:t>135mm</a:t>
            </a:r>
          </a:p>
        </p:txBody>
      </p:sp>
      <p:graphicFrame>
        <p:nvGraphicFramePr>
          <p:cNvPr id="29705" name="Object 10"/>
          <p:cNvGraphicFramePr>
            <a:graphicFrameLocks noChangeAspect="1"/>
          </p:cNvGraphicFramePr>
          <p:nvPr/>
        </p:nvGraphicFramePr>
        <p:xfrm>
          <a:off x="757238" y="1139825"/>
          <a:ext cx="3017837" cy="5186363"/>
        </p:xfrm>
        <a:graphic>
          <a:graphicData uri="http://schemas.openxmlformats.org/presentationml/2006/ole">
            <mc:AlternateContent xmlns:mc="http://schemas.openxmlformats.org/markup-compatibility/2006">
              <mc:Choice xmlns:v="urn:schemas-microsoft-com:vml" Requires="v">
                <p:oleObj spid="_x0000_s29754" name="Image" r:id="rId10" imgW="4419048" imgH="7593651" progId="Photoshop.Image.8">
                  <p:embed/>
                </p:oleObj>
              </mc:Choice>
              <mc:Fallback>
                <p:oleObj name="Image" r:id="rId10" imgW="4419048" imgH="7593651" progId="Photoshop.Image.8">
                  <p:embed/>
                  <p:pic>
                    <p:nvPicPr>
                      <p:cNvPr id="0"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7238" y="1139825"/>
                        <a:ext cx="3017837" cy="518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type="none" w="med" len="lg"/>
                          </a14:hiddenLine>
                        </a:ext>
                        <a:ext uri="{AF507438-7753-43E0-B8FC-AC1667EBCBE1}">
                          <a14:hiddenEffects xmlns:a14="http://schemas.microsoft.com/office/drawing/2010/main">
                            <a:effectLst>
                              <a:outerShdw blurRad="63500" dist="71842"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p:txBody>
          <a:bodyPr/>
          <a:lstStyle/>
          <a:p>
            <a:pPr eaLnBrk="1" hangingPunct="1"/>
            <a:r>
              <a:rPr lang="en-US" altLang="zh-TW"/>
              <a:t>Distortion</a:t>
            </a:r>
          </a:p>
        </p:txBody>
      </p:sp>
      <p:sp>
        <p:nvSpPr>
          <p:cNvPr id="31746" name="Rectangle 3"/>
          <p:cNvSpPr>
            <a:spLocks noGrp="1" noChangeArrowheads="1"/>
          </p:cNvSpPr>
          <p:nvPr>
            <p:ph type="body" idx="1"/>
          </p:nvPr>
        </p:nvSpPr>
        <p:spPr>
          <a:xfrm>
            <a:off x="457200" y="4175125"/>
            <a:ext cx="8229600" cy="2062163"/>
          </a:xfrm>
        </p:spPr>
        <p:txBody>
          <a:bodyPr/>
          <a:lstStyle/>
          <a:p>
            <a:pPr eaLnBrk="1" hangingPunct="1"/>
            <a:r>
              <a:rPr lang="en-US" altLang="zh-TW"/>
              <a:t>Radial distortion of the image</a:t>
            </a:r>
          </a:p>
          <a:p>
            <a:pPr lvl="1" eaLnBrk="1" hangingPunct="1"/>
            <a:r>
              <a:rPr lang="en-US" altLang="zh-TW"/>
              <a:t>Caused by imperfect lenses</a:t>
            </a:r>
          </a:p>
          <a:p>
            <a:pPr lvl="1" eaLnBrk="1" hangingPunct="1"/>
            <a:r>
              <a:rPr lang="en-US" altLang="zh-TW"/>
              <a:t>Deviations are most noticeable for rays that pass through the edge of the lens</a:t>
            </a:r>
          </a:p>
        </p:txBody>
      </p:sp>
      <p:pic>
        <p:nvPicPr>
          <p:cNvPr id="31747" name="Picture 4" descr="hecht-231-a"/>
          <p:cNvPicPr>
            <a:picLocks noChangeAspect="1" noChangeArrowheads="1"/>
          </p:cNvPicPr>
          <p:nvPr/>
        </p:nvPicPr>
        <p:blipFill>
          <a:blip r:embed="rId3">
            <a:lum bright="-26000" contrast="40000"/>
            <a:extLst>
              <a:ext uri="{28A0092B-C50C-407E-A947-70E740481C1C}">
                <a14:useLocalDpi xmlns:a14="http://schemas.microsoft.com/office/drawing/2010/main" val="0"/>
              </a:ext>
            </a:extLst>
          </a:blip>
          <a:srcRect/>
          <a:stretch>
            <a:fillRect/>
          </a:stretch>
        </p:blipFill>
        <p:spPr bwMode="auto">
          <a:xfrm>
            <a:off x="1662113" y="1052513"/>
            <a:ext cx="5576887"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 Box 5"/>
          <p:cNvSpPr txBox="1">
            <a:spLocks noChangeArrowheads="1"/>
          </p:cNvSpPr>
          <p:nvPr/>
        </p:nvSpPr>
        <p:spPr bwMode="auto">
          <a:xfrm>
            <a:off x="1905000" y="3273425"/>
            <a:ext cx="14668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90000"/>
              </a:lnSpc>
              <a:spcBef>
                <a:spcPct val="50000"/>
              </a:spcBef>
              <a:spcAft>
                <a:spcPct val="50000"/>
              </a:spcAft>
              <a:buFontTx/>
              <a:buNone/>
            </a:pPr>
            <a:r>
              <a:rPr kumimoji="0" lang="en-US" altLang="zh-TW" sz="1800">
                <a:latin typeface="Arial" charset="0"/>
              </a:rPr>
              <a:t>No distortion</a:t>
            </a:r>
          </a:p>
        </p:txBody>
      </p:sp>
      <p:sp>
        <p:nvSpPr>
          <p:cNvPr id="31749" name="Text Box 6"/>
          <p:cNvSpPr txBox="1">
            <a:spLocks noChangeArrowheads="1"/>
          </p:cNvSpPr>
          <p:nvPr/>
        </p:nvSpPr>
        <p:spPr bwMode="auto">
          <a:xfrm>
            <a:off x="3816350" y="3273425"/>
            <a:ext cx="1365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90000"/>
              </a:lnSpc>
              <a:spcBef>
                <a:spcPct val="50000"/>
              </a:spcBef>
              <a:spcAft>
                <a:spcPct val="50000"/>
              </a:spcAft>
              <a:buFontTx/>
              <a:buNone/>
            </a:pPr>
            <a:r>
              <a:rPr kumimoji="0" lang="en-US" altLang="zh-TW" sz="1800">
                <a:latin typeface="Arial" charset="0"/>
              </a:rPr>
              <a:t>Pin cushion</a:t>
            </a:r>
          </a:p>
        </p:txBody>
      </p:sp>
      <p:sp>
        <p:nvSpPr>
          <p:cNvPr id="31750" name="Text Box 7"/>
          <p:cNvSpPr txBox="1">
            <a:spLocks noChangeArrowheads="1"/>
          </p:cNvSpPr>
          <p:nvPr/>
        </p:nvSpPr>
        <p:spPr bwMode="auto">
          <a:xfrm>
            <a:off x="6064250" y="3273425"/>
            <a:ext cx="7937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90000"/>
              </a:lnSpc>
              <a:spcBef>
                <a:spcPct val="50000"/>
              </a:spcBef>
              <a:spcAft>
                <a:spcPct val="50000"/>
              </a:spcAft>
              <a:buFontTx/>
              <a:buNone/>
            </a:pPr>
            <a:r>
              <a:rPr kumimoji="0" lang="en-US" altLang="zh-TW" sz="1800">
                <a:latin typeface="Arial" charset="0"/>
              </a:rPr>
              <a:t>Barrel</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p:txBody>
          <a:bodyPr/>
          <a:lstStyle/>
          <a:p>
            <a:pPr eaLnBrk="1" hangingPunct="1"/>
            <a:r>
              <a:rPr lang="en-US" altLang="zh-TW"/>
              <a:t>Correcting radial distortion</a:t>
            </a:r>
          </a:p>
        </p:txBody>
      </p:sp>
      <p:sp>
        <p:nvSpPr>
          <p:cNvPr id="33794" name="Rectangle 3"/>
          <p:cNvSpPr>
            <a:spLocks noGrp="1" noChangeArrowheads="1"/>
          </p:cNvSpPr>
          <p:nvPr>
            <p:ph type="body" idx="1"/>
          </p:nvPr>
        </p:nvSpPr>
        <p:spPr/>
        <p:txBody>
          <a:bodyPr/>
          <a:lstStyle/>
          <a:p>
            <a:pPr eaLnBrk="1" hangingPunct="1"/>
            <a:endParaRPr lang="zh-TW" altLang="zh-TW"/>
          </a:p>
        </p:txBody>
      </p:sp>
      <p:pic>
        <p:nvPicPr>
          <p:cNvPr id="33795" name="Picture 4" descr="f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0038" y="1066800"/>
            <a:ext cx="3636962"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5" descr="re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1838" y="3657600"/>
            <a:ext cx="5237162"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6"/>
          <p:cNvSpPr txBox="1">
            <a:spLocks noChangeArrowheads="1"/>
          </p:cNvSpPr>
          <p:nvPr/>
        </p:nvSpPr>
        <p:spPr bwMode="auto">
          <a:xfrm>
            <a:off x="2286000" y="6248400"/>
            <a:ext cx="480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a:spcBef>
                <a:spcPct val="50000"/>
              </a:spcBef>
              <a:buFontTx/>
              <a:buNone/>
            </a:pPr>
            <a:r>
              <a:rPr kumimoji="0" lang="en-US" altLang="zh-TW" sz="1800">
                <a:latin typeface="Arial" charset="0"/>
              </a:rPr>
              <a:t>from </a:t>
            </a:r>
            <a:r>
              <a:rPr kumimoji="0" lang="en-US" altLang="zh-TW" sz="1800">
                <a:latin typeface="Arial" charset="0"/>
                <a:hlinkClick r:id="rId5"/>
              </a:rPr>
              <a:t>Helmut Dersch</a:t>
            </a:r>
            <a:endParaRPr kumimoji="0" lang="en-US" altLang="zh-TW" sz="1800">
              <a:latin typeface="Arial"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dgaus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4429125"/>
            <a:ext cx="3857625"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標題 1"/>
          <p:cNvSpPr>
            <a:spLocks noGrp="1"/>
          </p:cNvSpPr>
          <p:nvPr>
            <p:ph type="title"/>
          </p:nvPr>
        </p:nvSpPr>
        <p:spPr/>
        <p:txBody>
          <a:bodyPr/>
          <a:lstStyle/>
          <a:p>
            <a:pPr eaLnBrk="1" hangingPunct="1"/>
            <a:r>
              <a:rPr lang="en-US" altLang="zh-TW">
                <a:latin typeface="Arial" charset="0"/>
              </a:rPr>
              <a:t>Vignetting</a:t>
            </a:r>
            <a:endParaRPr lang="zh-TW" altLang="en-US"/>
          </a:p>
        </p:txBody>
      </p:sp>
      <p:sp>
        <p:nvSpPr>
          <p:cNvPr id="35843" name="內容版面配置區 2"/>
          <p:cNvSpPr>
            <a:spLocks noGrp="1"/>
          </p:cNvSpPr>
          <p:nvPr>
            <p:ph idx="1"/>
          </p:nvPr>
        </p:nvSpPr>
        <p:spPr/>
        <p:txBody>
          <a:bodyPr/>
          <a:lstStyle/>
          <a:p>
            <a:pPr eaLnBrk="1" hangingPunct="1"/>
            <a:endParaRPr lang="zh-TW" altLang="en-US"/>
          </a:p>
        </p:txBody>
      </p:sp>
      <p:sp>
        <p:nvSpPr>
          <p:cNvPr id="35844" name="Text Box 3"/>
          <p:cNvSpPr txBox="1">
            <a:spLocks noChangeArrowheads="1"/>
          </p:cNvSpPr>
          <p:nvPr/>
        </p:nvSpPr>
        <p:spPr bwMode="auto">
          <a:xfrm>
            <a:off x="1890713" y="2190750"/>
            <a:ext cx="10239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a:spcBef>
                <a:spcPct val="0"/>
              </a:spcBef>
              <a:buFontTx/>
              <a:buNone/>
            </a:pPr>
            <a:r>
              <a:rPr lang="en-US" altLang="zh-TW" sz="1400">
                <a:latin typeface="Palatino Linotype" charset="0"/>
              </a:rPr>
              <a:t>Vignetting</a:t>
            </a:r>
          </a:p>
        </p:txBody>
      </p:sp>
      <p:sp>
        <p:nvSpPr>
          <p:cNvPr id="35845" name="Line 21"/>
          <p:cNvSpPr>
            <a:spLocks noChangeShapeType="1"/>
          </p:cNvSpPr>
          <p:nvPr/>
        </p:nvSpPr>
        <p:spPr bwMode="auto">
          <a:xfrm>
            <a:off x="704850" y="3557588"/>
            <a:ext cx="28956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5846" name="Line 22"/>
          <p:cNvSpPr>
            <a:spLocks noChangeShapeType="1"/>
          </p:cNvSpPr>
          <p:nvPr/>
        </p:nvSpPr>
        <p:spPr bwMode="auto">
          <a:xfrm flipH="1">
            <a:off x="1619250" y="2800350"/>
            <a:ext cx="1752600" cy="1676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5847" name="Line 23"/>
          <p:cNvSpPr>
            <a:spLocks noChangeShapeType="1"/>
          </p:cNvSpPr>
          <p:nvPr/>
        </p:nvSpPr>
        <p:spPr bwMode="auto">
          <a:xfrm flipH="1">
            <a:off x="1390650" y="2800350"/>
            <a:ext cx="1981200" cy="15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5848" name="Line 24"/>
          <p:cNvSpPr>
            <a:spLocks noChangeShapeType="1"/>
          </p:cNvSpPr>
          <p:nvPr/>
        </p:nvSpPr>
        <p:spPr bwMode="auto">
          <a:xfrm flipH="1" flipV="1">
            <a:off x="857250" y="3143250"/>
            <a:ext cx="2514600" cy="419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5849" name="Line 25"/>
          <p:cNvSpPr>
            <a:spLocks noChangeShapeType="1"/>
          </p:cNvSpPr>
          <p:nvPr/>
        </p:nvSpPr>
        <p:spPr bwMode="auto">
          <a:xfrm flipH="1">
            <a:off x="857250" y="3562350"/>
            <a:ext cx="2514600" cy="419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5850" name="Line 26"/>
          <p:cNvSpPr>
            <a:spLocks noChangeShapeType="1"/>
          </p:cNvSpPr>
          <p:nvPr/>
        </p:nvSpPr>
        <p:spPr bwMode="auto">
          <a:xfrm>
            <a:off x="2420938" y="295275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5851" name="Line 27"/>
          <p:cNvSpPr>
            <a:spLocks noChangeShapeType="1"/>
          </p:cNvSpPr>
          <p:nvPr/>
        </p:nvSpPr>
        <p:spPr bwMode="auto">
          <a:xfrm>
            <a:off x="2425700" y="371475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5852" name="Line 28"/>
          <p:cNvSpPr>
            <a:spLocks noChangeShapeType="1"/>
          </p:cNvSpPr>
          <p:nvPr/>
        </p:nvSpPr>
        <p:spPr bwMode="auto">
          <a:xfrm>
            <a:off x="2582863" y="295275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5853" name="Line 29"/>
          <p:cNvSpPr>
            <a:spLocks noChangeShapeType="1"/>
          </p:cNvSpPr>
          <p:nvPr/>
        </p:nvSpPr>
        <p:spPr bwMode="auto">
          <a:xfrm>
            <a:off x="2609850" y="371475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5854" name="Line 30"/>
          <p:cNvSpPr>
            <a:spLocks noChangeShapeType="1"/>
          </p:cNvSpPr>
          <p:nvPr/>
        </p:nvSpPr>
        <p:spPr bwMode="auto">
          <a:xfrm>
            <a:off x="2152650" y="3959225"/>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5855" name="Line 31"/>
          <p:cNvSpPr>
            <a:spLocks noChangeShapeType="1"/>
          </p:cNvSpPr>
          <p:nvPr/>
        </p:nvSpPr>
        <p:spPr bwMode="auto">
          <a:xfrm>
            <a:off x="2152650" y="295275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graphicFrame>
        <p:nvGraphicFramePr>
          <p:cNvPr id="35856" name="Object 32"/>
          <p:cNvGraphicFramePr>
            <a:graphicFrameLocks noChangeAspect="1"/>
          </p:cNvGraphicFramePr>
          <p:nvPr/>
        </p:nvGraphicFramePr>
        <p:xfrm>
          <a:off x="2533650" y="2724150"/>
          <a:ext cx="165100" cy="215900"/>
        </p:xfrm>
        <a:graphic>
          <a:graphicData uri="http://schemas.openxmlformats.org/presentationml/2006/ole">
            <mc:AlternateContent xmlns:mc="http://schemas.openxmlformats.org/markup-compatibility/2006">
              <mc:Choice xmlns:v="urn:schemas-microsoft-com:vml" Requires="v">
                <p:oleObj spid="_x0000_s35898" name="Equation" r:id="rId4" imgW="164885" imgH="215619" progId="Equation.3">
                  <p:embed/>
                </p:oleObj>
              </mc:Choice>
              <mc:Fallback>
                <p:oleObj name="Equation" r:id="rId4" imgW="164885" imgH="215619" progId="Equation.3">
                  <p:embed/>
                  <p:pic>
                    <p:nvPicPr>
                      <p:cNvPr id="0" name="Object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3650" y="2724150"/>
                        <a:ext cx="1651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5857" name="Object 33"/>
          <p:cNvGraphicFramePr>
            <a:graphicFrameLocks noChangeAspect="1"/>
          </p:cNvGraphicFramePr>
          <p:nvPr/>
        </p:nvGraphicFramePr>
        <p:xfrm>
          <a:off x="2298700" y="2724150"/>
          <a:ext cx="177800" cy="215900"/>
        </p:xfrm>
        <a:graphic>
          <a:graphicData uri="http://schemas.openxmlformats.org/presentationml/2006/ole">
            <mc:AlternateContent xmlns:mc="http://schemas.openxmlformats.org/markup-compatibility/2006">
              <mc:Choice xmlns:v="urn:schemas-microsoft-com:vml" Requires="v">
                <p:oleObj spid="_x0000_s35899" name="Equation" r:id="rId6" imgW="177569" imgH="215619" progId="Equation.3">
                  <p:embed/>
                </p:oleObj>
              </mc:Choice>
              <mc:Fallback>
                <p:oleObj name="Equation" r:id="rId6" imgW="177569" imgH="215619" progId="Equation.3">
                  <p:embed/>
                  <p:pic>
                    <p:nvPicPr>
                      <p:cNvPr id="0" name="Object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98700" y="2724150"/>
                        <a:ext cx="1778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5858" name="Object 34"/>
          <p:cNvGraphicFramePr>
            <a:graphicFrameLocks noChangeAspect="1"/>
          </p:cNvGraphicFramePr>
          <p:nvPr/>
        </p:nvGraphicFramePr>
        <p:xfrm>
          <a:off x="2051050" y="2717800"/>
          <a:ext cx="177800" cy="228600"/>
        </p:xfrm>
        <a:graphic>
          <a:graphicData uri="http://schemas.openxmlformats.org/presentationml/2006/ole">
            <mc:AlternateContent xmlns:mc="http://schemas.openxmlformats.org/markup-compatibility/2006">
              <mc:Choice xmlns:v="urn:schemas-microsoft-com:vml" Requires="v">
                <p:oleObj spid="_x0000_s35900" name="Equation" r:id="rId8" imgW="177646" imgH="228402" progId="Equation.3">
                  <p:embed/>
                </p:oleObj>
              </mc:Choice>
              <mc:Fallback>
                <p:oleObj name="Equation" r:id="rId8" imgW="177646" imgH="228402" progId="Equation.3">
                  <p:embed/>
                  <p:pic>
                    <p:nvPicPr>
                      <p:cNvPr id="0" name="Object 3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1050" y="2717800"/>
                        <a:ext cx="1778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5859" name="Text Box 35"/>
          <p:cNvSpPr txBox="1">
            <a:spLocks noChangeArrowheads="1"/>
          </p:cNvSpPr>
          <p:nvPr/>
        </p:nvSpPr>
        <p:spPr bwMode="auto">
          <a:xfrm>
            <a:off x="3295650" y="26527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a:spcBef>
                <a:spcPct val="0"/>
              </a:spcBef>
              <a:buFontTx/>
              <a:buNone/>
            </a:pPr>
            <a:r>
              <a:rPr lang="en-US" altLang="zh-TW" sz="1400">
                <a:latin typeface="Palatino Linotype" charset="0"/>
              </a:rPr>
              <a:t>B</a:t>
            </a:r>
          </a:p>
        </p:txBody>
      </p:sp>
      <p:sp>
        <p:nvSpPr>
          <p:cNvPr id="35860" name="Text Box 36"/>
          <p:cNvSpPr txBox="1">
            <a:spLocks noChangeArrowheads="1"/>
          </p:cNvSpPr>
          <p:nvPr/>
        </p:nvSpPr>
        <p:spPr bwMode="auto">
          <a:xfrm>
            <a:off x="3311525" y="3333750"/>
            <a:ext cx="322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a:spcBef>
                <a:spcPct val="0"/>
              </a:spcBef>
              <a:buFontTx/>
              <a:buNone/>
            </a:pPr>
            <a:r>
              <a:rPr lang="en-US" altLang="zh-TW" sz="1400">
                <a:latin typeface="Palatino Linotype" charset="0"/>
              </a:rPr>
              <a:t>A</a:t>
            </a:r>
          </a:p>
        </p:txBody>
      </p:sp>
      <p:sp>
        <p:nvSpPr>
          <p:cNvPr id="35861" name="Text Box 37"/>
          <p:cNvSpPr txBox="1">
            <a:spLocks noChangeArrowheads="1"/>
          </p:cNvSpPr>
          <p:nvPr/>
        </p:nvSpPr>
        <p:spPr bwMode="auto">
          <a:xfrm>
            <a:off x="1847850" y="42275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a:spcBef>
                <a:spcPct val="0"/>
              </a:spcBef>
              <a:buFontTx/>
              <a:buNone/>
            </a:pPr>
            <a:r>
              <a:rPr lang="en-US" altLang="zh-TW" sz="1200">
                <a:latin typeface="Palatino Linotype" charset="0"/>
              </a:rPr>
              <a:t>more light from A than B !</a:t>
            </a:r>
          </a:p>
        </p:txBody>
      </p:sp>
      <p:pic>
        <p:nvPicPr>
          <p:cNvPr id="35862" name="Picture 66" descr="743px-Backlight-wedd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4875" y="2030413"/>
            <a:ext cx="3217863"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3" name="Text Box 6"/>
          <p:cNvSpPr txBox="1">
            <a:spLocks noChangeArrowheads="1"/>
          </p:cNvSpPr>
          <p:nvPr/>
        </p:nvSpPr>
        <p:spPr bwMode="auto">
          <a:xfrm>
            <a:off x="7072313" y="6215063"/>
            <a:ext cx="1724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1400">
                <a:latin typeface="Times New Roman" charset="0"/>
              </a:rPr>
              <a:t>Slides from Li Zhang</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dgaus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4429125"/>
            <a:ext cx="3857625"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標題 1"/>
          <p:cNvSpPr>
            <a:spLocks noGrp="1"/>
          </p:cNvSpPr>
          <p:nvPr>
            <p:ph type="title"/>
          </p:nvPr>
        </p:nvSpPr>
        <p:spPr/>
        <p:txBody>
          <a:bodyPr/>
          <a:lstStyle/>
          <a:p>
            <a:pPr eaLnBrk="1" hangingPunct="1"/>
            <a:r>
              <a:rPr lang="en-US" altLang="zh-TW">
                <a:latin typeface="Arial" charset="0"/>
              </a:rPr>
              <a:t>Vignetting</a:t>
            </a:r>
            <a:endParaRPr lang="zh-TW" altLang="en-US"/>
          </a:p>
        </p:txBody>
      </p:sp>
      <p:sp>
        <p:nvSpPr>
          <p:cNvPr id="36867" name="Text Box 2"/>
          <p:cNvSpPr txBox="1">
            <a:spLocks noChangeArrowheads="1"/>
          </p:cNvSpPr>
          <p:nvPr/>
        </p:nvSpPr>
        <p:spPr bwMode="auto">
          <a:xfrm>
            <a:off x="1890713" y="2190750"/>
            <a:ext cx="10239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a:spcBef>
                <a:spcPct val="0"/>
              </a:spcBef>
              <a:buFontTx/>
              <a:buNone/>
            </a:pPr>
            <a:r>
              <a:rPr lang="en-US" altLang="zh-TW" sz="1400">
                <a:latin typeface="Palatino Linotype" charset="0"/>
              </a:rPr>
              <a:t>Vignetting</a:t>
            </a:r>
          </a:p>
        </p:txBody>
      </p:sp>
      <p:sp>
        <p:nvSpPr>
          <p:cNvPr id="36868" name="Line 3"/>
          <p:cNvSpPr>
            <a:spLocks noChangeShapeType="1"/>
          </p:cNvSpPr>
          <p:nvPr/>
        </p:nvSpPr>
        <p:spPr bwMode="auto">
          <a:xfrm>
            <a:off x="704850" y="3557588"/>
            <a:ext cx="28956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6869" name="Line 4"/>
          <p:cNvSpPr>
            <a:spLocks noChangeShapeType="1"/>
          </p:cNvSpPr>
          <p:nvPr/>
        </p:nvSpPr>
        <p:spPr bwMode="auto">
          <a:xfrm flipH="1">
            <a:off x="1619250" y="2800350"/>
            <a:ext cx="1752600" cy="1676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6870" name="Line 5"/>
          <p:cNvSpPr>
            <a:spLocks noChangeShapeType="1"/>
          </p:cNvSpPr>
          <p:nvPr/>
        </p:nvSpPr>
        <p:spPr bwMode="auto">
          <a:xfrm flipH="1">
            <a:off x="1390650" y="2800350"/>
            <a:ext cx="1981200" cy="15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6871" name="Line 6"/>
          <p:cNvSpPr>
            <a:spLocks noChangeShapeType="1"/>
          </p:cNvSpPr>
          <p:nvPr/>
        </p:nvSpPr>
        <p:spPr bwMode="auto">
          <a:xfrm flipH="1" flipV="1">
            <a:off x="857250" y="3143250"/>
            <a:ext cx="2514600" cy="419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6872" name="Line 7"/>
          <p:cNvSpPr>
            <a:spLocks noChangeShapeType="1"/>
          </p:cNvSpPr>
          <p:nvPr/>
        </p:nvSpPr>
        <p:spPr bwMode="auto">
          <a:xfrm flipH="1">
            <a:off x="857250" y="3562350"/>
            <a:ext cx="2514600" cy="419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6873" name="Line 8"/>
          <p:cNvSpPr>
            <a:spLocks noChangeShapeType="1"/>
          </p:cNvSpPr>
          <p:nvPr/>
        </p:nvSpPr>
        <p:spPr bwMode="auto">
          <a:xfrm>
            <a:off x="2420938" y="295275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6874" name="Line 9"/>
          <p:cNvSpPr>
            <a:spLocks noChangeShapeType="1"/>
          </p:cNvSpPr>
          <p:nvPr/>
        </p:nvSpPr>
        <p:spPr bwMode="auto">
          <a:xfrm>
            <a:off x="2425700" y="371475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6875" name="Line 10"/>
          <p:cNvSpPr>
            <a:spLocks noChangeShapeType="1"/>
          </p:cNvSpPr>
          <p:nvPr/>
        </p:nvSpPr>
        <p:spPr bwMode="auto">
          <a:xfrm>
            <a:off x="2582863" y="295275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6876" name="Line 11"/>
          <p:cNvSpPr>
            <a:spLocks noChangeShapeType="1"/>
          </p:cNvSpPr>
          <p:nvPr/>
        </p:nvSpPr>
        <p:spPr bwMode="auto">
          <a:xfrm>
            <a:off x="2609850" y="371475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6877" name="Line 12"/>
          <p:cNvSpPr>
            <a:spLocks noChangeShapeType="1"/>
          </p:cNvSpPr>
          <p:nvPr/>
        </p:nvSpPr>
        <p:spPr bwMode="auto">
          <a:xfrm>
            <a:off x="2152650" y="3959225"/>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36878" name="Line 13"/>
          <p:cNvSpPr>
            <a:spLocks noChangeShapeType="1"/>
          </p:cNvSpPr>
          <p:nvPr/>
        </p:nvSpPr>
        <p:spPr bwMode="auto">
          <a:xfrm>
            <a:off x="2152650" y="2952750"/>
            <a:ext cx="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graphicFrame>
        <p:nvGraphicFramePr>
          <p:cNvPr id="36879" name="Object 14"/>
          <p:cNvGraphicFramePr>
            <a:graphicFrameLocks noChangeAspect="1"/>
          </p:cNvGraphicFramePr>
          <p:nvPr/>
        </p:nvGraphicFramePr>
        <p:xfrm>
          <a:off x="2533650" y="2724150"/>
          <a:ext cx="165100" cy="215900"/>
        </p:xfrm>
        <a:graphic>
          <a:graphicData uri="http://schemas.openxmlformats.org/presentationml/2006/ole">
            <mc:AlternateContent xmlns:mc="http://schemas.openxmlformats.org/markup-compatibility/2006">
              <mc:Choice xmlns:v="urn:schemas-microsoft-com:vml" Requires="v">
                <p:oleObj spid="_x0000_s36925" name="Equation" r:id="rId4" imgW="164885" imgH="215619" progId="Equation.3">
                  <p:embed/>
                </p:oleObj>
              </mc:Choice>
              <mc:Fallback>
                <p:oleObj name="Equation" r:id="rId4" imgW="164885" imgH="215619" progId="Equation.3">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3650" y="2724150"/>
                        <a:ext cx="1651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6880" name="Object 15"/>
          <p:cNvGraphicFramePr>
            <a:graphicFrameLocks noChangeAspect="1"/>
          </p:cNvGraphicFramePr>
          <p:nvPr/>
        </p:nvGraphicFramePr>
        <p:xfrm>
          <a:off x="2298700" y="2724150"/>
          <a:ext cx="177800" cy="215900"/>
        </p:xfrm>
        <a:graphic>
          <a:graphicData uri="http://schemas.openxmlformats.org/presentationml/2006/ole">
            <mc:AlternateContent xmlns:mc="http://schemas.openxmlformats.org/markup-compatibility/2006">
              <mc:Choice xmlns:v="urn:schemas-microsoft-com:vml" Requires="v">
                <p:oleObj spid="_x0000_s36926" name="Equation" r:id="rId6" imgW="177569" imgH="215619" progId="Equation.3">
                  <p:embed/>
                </p:oleObj>
              </mc:Choice>
              <mc:Fallback>
                <p:oleObj name="Equation" r:id="rId6" imgW="177569" imgH="215619" progId="Equation.3">
                  <p:embed/>
                  <p:pic>
                    <p:nvPicPr>
                      <p:cNvPr id="0" name="Object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98700" y="2724150"/>
                        <a:ext cx="1778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6881" name="Object 16"/>
          <p:cNvGraphicFramePr>
            <a:graphicFrameLocks noChangeAspect="1"/>
          </p:cNvGraphicFramePr>
          <p:nvPr/>
        </p:nvGraphicFramePr>
        <p:xfrm>
          <a:off x="2051050" y="2717800"/>
          <a:ext cx="177800" cy="228600"/>
        </p:xfrm>
        <a:graphic>
          <a:graphicData uri="http://schemas.openxmlformats.org/presentationml/2006/ole">
            <mc:AlternateContent xmlns:mc="http://schemas.openxmlformats.org/markup-compatibility/2006">
              <mc:Choice xmlns:v="urn:schemas-microsoft-com:vml" Requires="v">
                <p:oleObj spid="_x0000_s36927" name="Equation" r:id="rId8" imgW="177646" imgH="228402" progId="Equation.3">
                  <p:embed/>
                </p:oleObj>
              </mc:Choice>
              <mc:Fallback>
                <p:oleObj name="Equation" r:id="rId8" imgW="177646" imgH="228402" progId="Equation.3">
                  <p:embed/>
                  <p:pic>
                    <p:nvPicPr>
                      <p:cNvPr id="0" name="Object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1050" y="2717800"/>
                        <a:ext cx="1778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6882" name="Text Box 17"/>
          <p:cNvSpPr txBox="1">
            <a:spLocks noChangeArrowheads="1"/>
          </p:cNvSpPr>
          <p:nvPr/>
        </p:nvSpPr>
        <p:spPr bwMode="auto">
          <a:xfrm>
            <a:off x="3295650" y="26527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a:spcBef>
                <a:spcPct val="0"/>
              </a:spcBef>
              <a:buFontTx/>
              <a:buNone/>
            </a:pPr>
            <a:r>
              <a:rPr lang="en-US" altLang="zh-TW" sz="1400">
                <a:latin typeface="Palatino Linotype" charset="0"/>
              </a:rPr>
              <a:t>B</a:t>
            </a:r>
          </a:p>
        </p:txBody>
      </p:sp>
      <p:sp>
        <p:nvSpPr>
          <p:cNvPr id="36883" name="Text Box 18"/>
          <p:cNvSpPr txBox="1">
            <a:spLocks noChangeArrowheads="1"/>
          </p:cNvSpPr>
          <p:nvPr/>
        </p:nvSpPr>
        <p:spPr bwMode="auto">
          <a:xfrm>
            <a:off x="3311525" y="3333750"/>
            <a:ext cx="322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a:spcBef>
                <a:spcPct val="0"/>
              </a:spcBef>
              <a:buFontTx/>
              <a:buNone/>
            </a:pPr>
            <a:r>
              <a:rPr lang="en-US" altLang="zh-TW" sz="1400">
                <a:latin typeface="Palatino Linotype" charset="0"/>
              </a:rPr>
              <a:t>A</a:t>
            </a:r>
          </a:p>
        </p:txBody>
      </p:sp>
      <p:sp>
        <p:nvSpPr>
          <p:cNvPr id="36884" name="Text Box 19"/>
          <p:cNvSpPr txBox="1">
            <a:spLocks noChangeArrowheads="1"/>
          </p:cNvSpPr>
          <p:nvPr/>
        </p:nvSpPr>
        <p:spPr bwMode="auto">
          <a:xfrm>
            <a:off x="1847850" y="4227513"/>
            <a:ext cx="1962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a:spcBef>
                <a:spcPct val="0"/>
              </a:spcBef>
              <a:buFontTx/>
              <a:buNone/>
            </a:pPr>
            <a:r>
              <a:rPr lang="en-US" altLang="zh-TW" sz="1200">
                <a:latin typeface="Palatino Linotype" charset="0"/>
              </a:rPr>
              <a:t>more light from A than B !</a:t>
            </a:r>
          </a:p>
        </p:txBody>
      </p:sp>
      <p:pic>
        <p:nvPicPr>
          <p:cNvPr id="36885" name="Picture 22" descr="dan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48425" y="2079625"/>
            <a:ext cx="1795463"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6" name="Picture 23" descr="dan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52950" y="2060575"/>
            <a:ext cx="1795463"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7" name="Text Box 24"/>
          <p:cNvSpPr txBox="1">
            <a:spLocks noChangeArrowheads="1"/>
          </p:cNvSpPr>
          <p:nvPr/>
        </p:nvSpPr>
        <p:spPr bwMode="auto">
          <a:xfrm>
            <a:off x="4946650" y="4808538"/>
            <a:ext cx="113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sz="1800">
                <a:latin typeface="Arial" charset="0"/>
              </a:rPr>
              <a:t>original</a:t>
            </a:r>
          </a:p>
        </p:txBody>
      </p:sp>
      <p:sp>
        <p:nvSpPr>
          <p:cNvPr id="36888" name="Text Box 25"/>
          <p:cNvSpPr txBox="1">
            <a:spLocks noChangeArrowheads="1"/>
          </p:cNvSpPr>
          <p:nvPr/>
        </p:nvSpPr>
        <p:spPr bwMode="auto">
          <a:xfrm>
            <a:off x="6699250" y="4808538"/>
            <a:ext cx="1316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sz="1800">
                <a:latin typeface="Arial" charset="0"/>
              </a:rPr>
              <a:t>corrected</a:t>
            </a:r>
          </a:p>
        </p:txBody>
      </p:sp>
      <p:sp>
        <p:nvSpPr>
          <p:cNvPr id="36889" name="Text Box 26"/>
          <p:cNvSpPr txBox="1">
            <a:spLocks noChangeArrowheads="1"/>
          </p:cNvSpPr>
          <p:nvPr/>
        </p:nvSpPr>
        <p:spPr bwMode="auto">
          <a:xfrm>
            <a:off x="4951413" y="5584825"/>
            <a:ext cx="31480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sz="1800">
                <a:latin typeface="Arial" charset="0"/>
              </a:rPr>
              <a:t>Goldman &amp; Chen ICCV 2005</a:t>
            </a:r>
          </a:p>
        </p:txBody>
      </p:sp>
      <p:sp>
        <p:nvSpPr>
          <p:cNvPr id="36890" name="Text Box 6"/>
          <p:cNvSpPr txBox="1">
            <a:spLocks noChangeArrowheads="1"/>
          </p:cNvSpPr>
          <p:nvPr/>
        </p:nvSpPr>
        <p:spPr bwMode="auto">
          <a:xfrm>
            <a:off x="7072313" y="6215063"/>
            <a:ext cx="1724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1400">
                <a:latin typeface="Times New Roman" charset="0"/>
              </a:rPr>
              <a:t>Slides from Li Zhang</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title"/>
          </p:nvPr>
        </p:nvSpPr>
        <p:spPr/>
        <p:txBody>
          <a:bodyPr/>
          <a:lstStyle/>
          <a:p>
            <a:pPr eaLnBrk="1" hangingPunct="1"/>
            <a:r>
              <a:rPr lang="en-US" altLang="zh-TW" sz="3200"/>
              <a:t>Camera trial #1</a:t>
            </a:r>
          </a:p>
        </p:txBody>
      </p:sp>
      <p:grpSp>
        <p:nvGrpSpPr>
          <p:cNvPr id="7170" name="Group 3"/>
          <p:cNvGrpSpPr>
            <a:grpSpLocks/>
          </p:cNvGrpSpPr>
          <p:nvPr/>
        </p:nvGrpSpPr>
        <p:grpSpPr bwMode="auto">
          <a:xfrm>
            <a:off x="1476375" y="1917700"/>
            <a:ext cx="1655763" cy="1871663"/>
            <a:chOff x="113" y="1298"/>
            <a:chExt cx="926" cy="1143"/>
          </a:xfrm>
        </p:grpSpPr>
        <p:sp>
          <p:nvSpPr>
            <p:cNvPr id="7186" name="Freeform 4"/>
            <p:cNvSpPr>
              <a:spLocks/>
            </p:cNvSpPr>
            <p:nvPr/>
          </p:nvSpPr>
          <p:spPr bwMode="auto">
            <a:xfrm>
              <a:off x="113" y="1298"/>
              <a:ext cx="926" cy="1143"/>
            </a:xfrm>
            <a:custGeom>
              <a:avLst/>
              <a:gdLst>
                <a:gd name="T0" fmla="*/ 1 w 1852"/>
                <a:gd name="T1" fmla="*/ 0 h 2287"/>
                <a:gd name="T2" fmla="*/ 1 w 1852"/>
                <a:gd name="T3" fmla="*/ 0 h 2287"/>
                <a:gd name="T4" fmla="*/ 1 w 1852"/>
                <a:gd name="T5" fmla="*/ 0 h 2287"/>
                <a:gd name="T6" fmla="*/ 1 w 1852"/>
                <a:gd name="T7" fmla="*/ 0 h 2287"/>
                <a:gd name="T8" fmla="*/ 1 w 1852"/>
                <a:gd name="T9" fmla="*/ 0 h 2287"/>
                <a:gd name="T10" fmla="*/ 1 w 1852"/>
                <a:gd name="T11" fmla="*/ 0 h 2287"/>
                <a:gd name="T12" fmla="*/ 1 w 1852"/>
                <a:gd name="T13" fmla="*/ 0 h 2287"/>
                <a:gd name="T14" fmla="*/ 1 w 1852"/>
                <a:gd name="T15" fmla="*/ 0 h 2287"/>
                <a:gd name="T16" fmla="*/ 1 w 1852"/>
                <a:gd name="T17" fmla="*/ 0 h 2287"/>
                <a:gd name="T18" fmla="*/ 1 w 1852"/>
                <a:gd name="T19" fmla="*/ 0 h 2287"/>
                <a:gd name="T20" fmla="*/ 1 w 1852"/>
                <a:gd name="T21" fmla="*/ 0 h 2287"/>
                <a:gd name="T22" fmla="*/ 1 w 1852"/>
                <a:gd name="T23" fmla="*/ 0 h 2287"/>
                <a:gd name="T24" fmla="*/ 1 w 1852"/>
                <a:gd name="T25" fmla="*/ 0 h 2287"/>
                <a:gd name="T26" fmla="*/ 1 w 1852"/>
                <a:gd name="T27" fmla="*/ 0 h 2287"/>
                <a:gd name="T28" fmla="*/ 1 w 1852"/>
                <a:gd name="T29" fmla="*/ 0 h 2287"/>
                <a:gd name="T30" fmla="*/ 1 w 1852"/>
                <a:gd name="T31" fmla="*/ 0 h 2287"/>
                <a:gd name="T32" fmla="*/ 1 w 1852"/>
                <a:gd name="T33" fmla="*/ 0 h 2287"/>
                <a:gd name="T34" fmla="*/ 1 w 1852"/>
                <a:gd name="T35" fmla="*/ 0 h 2287"/>
                <a:gd name="T36" fmla="*/ 1 w 1852"/>
                <a:gd name="T37" fmla="*/ 0 h 2287"/>
                <a:gd name="T38" fmla="*/ 1 w 1852"/>
                <a:gd name="T39" fmla="*/ 0 h 2287"/>
                <a:gd name="T40" fmla="*/ 1 w 1852"/>
                <a:gd name="T41" fmla="*/ 0 h 2287"/>
                <a:gd name="T42" fmla="*/ 1 w 1852"/>
                <a:gd name="T43" fmla="*/ 0 h 2287"/>
                <a:gd name="T44" fmla="*/ 1 w 1852"/>
                <a:gd name="T45" fmla="*/ 0 h 2287"/>
                <a:gd name="T46" fmla="*/ 1 w 1852"/>
                <a:gd name="T47" fmla="*/ 0 h 2287"/>
                <a:gd name="T48" fmla="*/ 1 w 1852"/>
                <a:gd name="T49" fmla="*/ 0 h 2287"/>
                <a:gd name="T50" fmla="*/ 1 w 1852"/>
                <a:gd name="T51" fmla="*/ 0 h 2287"/>
                <a:gd name="T52" fmla="*/ 1 w 1852"/>
                <a:gd name="T53" fmla="*/ 0 h 2287"/>
                <a:gd name="T54" fmla="*/ 1 w 1852"/>
                <a:gd name="T55" fmla="*/ 0 h 2287"/>
                <a:gd name="T56" fmla="*/ 1 w 1852"/>
                <a:gd name="T57" fmla="*/ 0 h 2287"/>
                <a:gd name="T58" fmla="*/ 1 w 1852"/>
                <a:gd name="T59" fmla="*/ 0 h 2287"/>
                <a:gd name="T60" fmla="*/ 1 w 1852"/>
                <a:gd name="T61" fmla="*/ 0 h 2287"/>
                <a:gd name="T62" fmla="*/ 1 w 1852"/>
                <a:gd name="T63" fmla="*/ 0 h 2287"/>
                <a:gd name="T64" fmla="*/ 1 w 1852"/>
                <a:gd name="T65" fmla="*/ 0 h 2287"/>
                <a:gd name="T66" fmla="*/ 1 w 1852"/>
                <a:gd name="T67" fmla="*/ 0 h 2287"/>
                <a:gd name="T68" fmla="*/ 1 w 1852"/>
                <a:gd name="T69" fmla="*/ 0 h 2287"/>
                <a:gd name="T70" fmla="*/ 1 w 1852"/>
                <a:gd name="T71" fmla="*/ 0 h 2287"/>
                <a:gd name="T72" fmla="*/ 1 w 1852"/>
                <a:gd name="T73" fmla="*/ 0 h 2287"/>
                <a:gd name="T74" fmla="*/ 1 w 1852"/>
                <a:gd name="T75" fmla="*/ 0 h 2287"/>
                <a:gd name="T76" fmla="*/ 1 w 1852"/>
                <a:gd name="T77" fmla="*/ 0 h 2287"/>
                <a:gd name="T78" fmla="*/ 1 w 1852"/>
                <a:gd name="T79" fmla="*/ 0 h 2287"/>
                <a:gd name="T80" fmla="*/ 1 w 1852"/>
                <a:gd name="T81" fmla="*/ 0 h 2287"/>
                <a:gd name="T82" fmla="*/ 1 w 1852"/>
                <a:gd name="T83" fmla="*/ 0 h 2287"/>
                <a:gd name="T84" fmla="*/ 1 w 1852"/>
                <a:gd name="T85" fmla="*/ 0 h 2287"/>
                <a:gd name="T86" fmla="*/ 1 w 1852"/>
                <a:gd name="T87" fmla="*/ 0 h 2287"/>
                <a:gd name="T88" fmla="*/ 1 w 1852"/>
                <a:gd name="T89" fmla="*/ 0 h 2287"/>
                <a:gd name="T90" fmla="*/ 1 w 1852"/>
                <a:gd name="T91" fmla="*/ 0 h 2287"/>
                <a:gd name="T92" fmla="*/ 1 w 1852"/>
                <a:gd name="T93" fmla="*/ 0 h 2287"/>
                <a:gd name="T94" fmla="*/ 1 w 1852"/>
                <a:gd name="T95" fmla="*/ 0 h 2287"/>
                <a:gd name="T96" fmla="*/ 1 w 1852"/>
                <a:gd name="T97" fmla="*/ 0 h 2287"/>
                <a:gd name="T98" fmla="*/ 1 w 1852"/>
                <a:gd name="T99" fmla="*/ 0 h 2287"/>
                <a:gd name="T100" fmla="*/ 1 w 1852"/>
                <a:gd name="T101" fmla="*/ 0 h 2287"/>
                <a:gd name="T102" fmla="*/ 1 w 1852"/>
                <a:gd name="T103" fmla="*/ 0 h 2287"/>
                <a:gd name="T104" fmla="*/ 1 w 1852"/>
                <a:gd name="T105" fmla="*/ 0 h 2287"/>
                <a:gd name="T106" fmla="*/ 1 w 1852"/>
                <a:gd name="T107" fmla="*/ 0 h 2287"/>
                <a:gd name="T108" fmla="*/ 1 w 1852"/>
                <a:gd name="T109" fmla="*/ 0 h 2287"/>
                <a:gd name="T110" fmla="*/ 1 w 1852"/>
                <a:gd name="T111" fmla="*/ 0 h 2287"/>
                <a:gd name="T112" fmla="*/ 1 w 1852"/>
                <a:gd name="T113" fmla="*/ 0 h 2287"/>
                <a:gd name="T114" fmla="*/ 1 w 1852"/>
                <a:gd name="T115" fmla="*/ 0 h 2287"/>
                <a:gd name="T116" fmla="*/ 1 w 1852"/>
                <a:gd name="T117" fmla="*/ 0 h 2287"/>
                <a:gd name="T118" fmla="*/ 1 w 1852"/>
                <a:gd name="T119" fmla="*/ 0 h 2287"/>
                <a:gd name="T120" fmla="*/ 1 w 1852"/>
                <a:gd name="T121" fmla="*/ 0 h 2287"/>
                <a:gd name="T122" fmla="*/ 1 w 1852"/>
                <a:gd name="T123" fmla="*/ 0 h 2287"/>
                <a:gd name="T124" fmla="*/ 1 w 1852"/>
                <a:gd name="T125" fmla="*/ 0 h 228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52"/>
                <a:gd name="T190" fmla="*/ 0 h 2287"/>
                <a:gd name="T191" fmla="*/ 1852 w 1852"/>
                <a:gd name="T192" fmla="*/ 2287 h 228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52" h="2287">
                  <a:moveTo>
                    <a:pt x="885" y="0"/>
                  </a:moveTo>
                  <a:lnTo>
                    <a:pt x="877" y="20"/>
                  </a:lnTo>
                  <a:lnTo>
                    <a:pt x="877" y="47"/>
                  </a:lnTo>
                  <a:lnTo>
                    <a:pt x="869" y="68"/>
                  </a:lnTo>
                  <a:lnTo>
                    <a:pt x="869" y="82"/>
                  </a:lnTo>
                  <a:lnTo>
                    <a:pt x="865" y="109"/>
                  </a:lnTo>
                  <a:lnTo>
                    <a:pt x="857" y="129"/>
                  </a:lnTo>
                  <a:lnTo>
                    <a:pt x="841" y="131"/>
                  </a:lnTo>
                  <a:lnTo>
                    <a:pt x="838" y="149"/>
                  </a:lnTo>
                  <a:lnTo>
                    <a:pt x="808" y="150"/>
                  </a:lnTo>
                  <a:lnTo>
                    <a:pt x="808" y="160"/>
                  </a:lnTo>
                  <a:lnTo>
                    <a:pt x="822" y="173"/>
                  </a:lnTo>
                  <a:lnTo>
                    <a:pt x="809" y="194"/>
                  </a:lnTo>
                  <a:lnTo>
                    <a:pt x="768" y="206"/>
                  </a:lnTo>
                  <a:lnTo>
                    <a:pt x="693" y="240"/>
                  </a:lnTo>
                  <a:lnTo>
                    <a:pt x="693" y="253"/>
                  </a:lnTo>
                  <a:lnTo>
                    <a:pt x="679" y="248"/>
                  </a:lnTo>
                  <a:lnTo>
                    <a:pt x="679" y="228"/>
                  </a:lnTo>
                  <a:lnTo>
                    <a:pt x="667" y="242"/>
                  </a:lnTo>
                  <a:lnTo>
                    <a:pt x="675" y="271"/>
                  </a:lnTo>
                  <a:lnTo>
                    <a:pt x="709" y="271"/>
                  </a:lnTo>
                  <a:lnTo>
                    <a:pt x="709" y="294"/>
                  </a:lnTo>
                  <a:lnTo>
                    <a:pt x="723" y="294"/>
                  </a:lnTo>
                  <a:lnTo>
                    <a:pt x="723" y="275"/>
                  </a:lnTo>
                  <a:lnTo>
                    <a:pt x="738" y="282"/>
                  </a:lnTo>
                  <a:lnTo>
                    <a:pt x="738" y="296"/>
                  </a:lnTo>
                  <a:lnTo>
                    <a:pt x="751" y="298"/>
                  </a:lnTo>
                  <a:lnTo>
                    <a:pt x="754" y="285"/>
                  </a:lnTo>
                  <a:lnTo>
                    <a:pt x="766" y="296"/>
                  </a:lnTo>
                  <a:lnTo>
                    <a:pt x="768" y="319"/>
                  </a:lnTo>
                  <a:lnTo>
                    <a:pt x="748" y="316"/>
                  </a:lnTo>
                  <a:lnTo>
                    <a:pt x="748" y="333"/>
                  </a:lnTo>
                  <a:lnTo>
                    <a:pt x="758" y="340"/>
                  </a:lnTo>
                  <a:lnTo>
                    <a:pt x="769" y="346"/>
                  </a:lnTo>
                  <a:lnTo>
                    <a:pt x="776" y="350"/>
                  </a:lnTo>
                  <a:lnTo>
                    <a:pt x="779" y="352"/>
                  </a:lnTo>
                  <a:lnTo>
                    <a:pt x="799" y="355"/>
                  </a:lnTo>
                  <a:lnTo>
                    <a:pt x="791" y="367"/>
                  </a:lnTo>
                  <a:lnTo>
                    <a:pt x="587" y="465"/>
                  </a:lnTo>
                  <a:lnTo>
                    <a:pt x="569" y="468"/>
                  </a:lnTo>
                  <a:lnTo>
                    <a:pt x="569" y="448"/>
                  </a:lnTo>
                  <a:lnTo>
                    <a:pt x="561" y="463"/>
                  </a:lnTo>
                  <a:lnTo>
                    <a:pt x="561" y="479"/>
                  </a:lnTo>
                  <a:lnTo>
                    <a:pt x="573" y="499"/>
                  </a:lnTo>
                  <a:lnTo>
                    <a:pt x="600" y="505"/>
                  </a:lnTo>
                  <a:lnTo>
                    <a:pt x="600" y="520"/>
                  </a:lnTo>
                  <a:lnTo>
                    <a:pt x="615" y="524"/>
                  </a:lnTo>
                  <a:lnTo>
                    <a:pt x="615" y="510"/>
                  </a:lnTo>
                  <a:lnTo>
                    <a:pt x="634" y="510"/>
                  </a:lnTo>
                  <a:lnTo>
                    <a:pt x="634" y="524"/>
                  </a:lnTo>
                  <a:lnTo>
                    <a:pt x="648" y="524"/>
                  </a:lnTo>
                  <a:lnTo>
                    <a:pt x="648" y="508"/>
                  </a:lnTo>
                  <a:lnTo>
                    <a:pt x="675" y="528"/>
                  </a:lnTo>
                  <a:lnTo>
                    <a:pt x="704" y="553"/>
                  </a:lnTo>
                  <a:lnTo>
                    <a:pt x="685" y="561"/>
                  </a:lnTo>
                  <a:lnTo>
                    <a:pt x="682" y="579"/>
                  </a:lnTo>
                  <a:lnTo>
                    <a:pt x="714" y="596"/>
                  </a:lnTo>
                  <a:lnTo>
                    <a:pt x="718" y="612"/>
                  </a:lnTo>
                  <a:lnTo>
                    <a:pt x="695" y="612"/>
                  </a:lnTo>
                  <a:lnTo>
                    <a:pt x="463" y="722"/>
                  </a:lnTo>
                  <a:lnTo>
                    <a:pt x="452" y="745"/>
                  </a:lnTo>
                  <a:lnTo>
                    <a:pt x="438" y="722"/>
                  </a:lnTo>
                  <a:lnTo>
                    <a:pt x="438" y="750"/>
                  </a:lnTo>
                  <a:lnTo>
                    <a:pt x="455" y="771"/>
                  </a:lnTo>
                  <a:lnTo>
                    <a:pt x="536" y="771"/>
                  </a:lnTo>
                  <a:lnTo>
                    <a:pt x="577" y="798"/>
                  </a:lnTo>
                  <a:lnTo>
                    <a:pt x="622" y="824"/>
                  </a:lnTo>
                  <a:lnTo>
                    <a:pt x="620" y="837"/>
                  </a:lnTo>
                  <a:lnTo>
                    <a:pt x="592" y="837"/>
                  </a:lnTo>
                  <a:lnTo>
                    <a:pt x="592" y="860"/>
                  </a:lnTo>
                  <a:lnTo>
                    <a:pt x="648" y="872"/>
                  </a:lnTo>
                  <a:lnTo>
                    <a:pt x="642" y="897"/>
                  </a:lnTo>
                  <a:lnTo>
                    <a:pt x="325" y="1062"/>
                  </a:lnTo>
                  <a:lnTo>
                    <a:pt x="325" y="1080"/>
                  </a:lnTo>
                  <a:lnTo>
                    <a:pt x="302" y="1062"/>
                  </a:lnTo>
                  <a:lnTo>
                    <a:pt x="313" y="1039"/>
                  </a:lnTo>
                  <a:lnTo>
                    <a:pt x="283" y="1066"/>
                  </a:lnTo>
                  <a:lnTo>
                    <a:pt x="295" y="1095"/>
                  </a:lnTo>
                  <a:lnTo>
                    <a:pt x="322" y="1112"/>
                  </a:lnTo>
                  <a:lnTo>
                    <a:pt x="390" y="1112"/>
                  </a:lnTo>
                  <a:lnTo>
                    <a:pt x="491" y="1168"/>
                  </a:lnTo>
                  <a:lnTo>
                    <a:pt x="491" y="1196"/>
                  </a:lnTo>
                  <a:lnTo>
                    <a:pt x="507" y="1222"/>
                  </a:lnTo>
                  <a:lnTo>
                    <a:pt x="537" y="1226"/>
                  </a:lnTo>
                  <a:lnTo>
                    <a:pt x="540" y="1268"/>
                  </a:lnTo>
                  <a:lnTo>
                    <a:pt x="511" y="1268"/>
                  </a:lnTo>
                  <a:lnTo>
                    <a:pt x="428" y="1295"/>
                  </a:lnTo>
                  <a:lnTo>
                    <a:pt x="162" y="1439"/>
                  </a:lnTo>
                  <a:lnTo>
                    <a:pt x="157" y="1459"/>
                  </a:lnTo>
                  <a:lnTo>
                    <a:pt x="139" y="1453"/>
                  </a:lnTo>
                  <a:lnTo>
                    <a:pt x="137" y="1434"/>
                  </a:lnTo>
                  <a:lnTo>
                    <a:pt x="127" y="1450"/>
                  </a:lnTo>
                  <a:lnTo>
                    <a:pt x="139" y="1474"/>
                  </a:lnTo>
                  <a:lnTo>
                    <a:pt x="159" y="1488"/>
                  </a:lnTo>
                  <a:lnTo>
                    <a:pt x="161" y="1508"/>
                  </a:lnTo>
                  <a:lnTo>
                    <a:pt x="334" y="1532"/>
                  </a:lnTo>
                  <a:lnTo>
                    <a:pt x="409" y="1563"/>
                  </a:lnTo>
                  <a:lnTo>
                    <a:pt x="407" y="1586"/>
                  </a:lnTo>
                  <a:lnTo>
                    <a:pt x="383" y="1586"/>
                  </a:lnTo>
                  <a:lnTo>
                    <a:pt x="383" y="1607"/>
                  </a:lnTo>
                  <a:lnTo>
                    <a:pt x="423" y="1641"/>
                  </a:lnTo>
                  <a:lnTo>
                    <a:pt x="423" y="1670"/>
                  </a:lnTo>
                  <a:lnTo>
                    <a:pt x="452" y="1678"/>
                  </a:lnTo>
                  <a:lnTo>
                    <a:pt x="448" y="1910"/>
                  </a:lnTo>
                  <a:lnTo>
                    <a:pt x="339" y="1929"/>
                  </a:lnTo>
                  <a:lnTo>
                    <a:pt x="324" y="1997"/>
                  </a:lnTo>
                  <a:lnTo>
                    <a:pt x="160" y="1997"/>
                  </a:lnTo>
                  <a:lnTo>
                    <a:pt x="160" y="2099"/>
                  </a:lnTo>
                  <a:lnTo>
                    <a:pt x="0" y="2095"/>
                  </a:lnTo>
                  <a:lnTo>
                    <a:pt x="0" y="2192"/>
                  </a:lnTo>
                  <a:lnTo>
                    <a:pt x="3" y="2281"/>
                  </a:lnTo>
                  <a:lnTo>
                    <a:pt x="1851" y="2287"/>
                  </a:lnTo>
                  <a:lnTo>
                    <a:pt x="1852" y="2177"/>
                  </a:lnTo>
                  <a:lnTo>
                    <a:pt x="1700" y="2162"/>
                  </a:lnTo>
                  <a:lnTo>
                    <a:pt x="1692" y="2106"/>
                  </a:lnTo>
                  <a:lnTo>
                    <a:pt x="1526" y="2046"/>
                  </a:lnTo>
                  <a:lnTo>
                    <a:pt x="1526" y="1994"/>
                  </a:lnTo>
                  <a:lnTo>
                    <a:pt x="1364" y="1941"/>
                  </a:lnTo>
                  <a:lnTo>
                    <a:pt x="1364" y="1908"/>
                  </a:lnTo>
                  <a:lnTo>
                    <a:pt x="1369" y="1696"/>
                  </a:lnTo>
                  <a:lnTo>
                    <a:pt x="1432" y="1644"/>
                  </a:lnTo>
                  <a:lnTo>
                    <a:pt x="1432" y="1603"/>
                  </a:lnTo>
                  <a:lnTo>
                    <a:pt x="1391" y="1600"/>
                  </a:lnTo>
                  <a:lnTo>
                    <a:pt x="1540" y="1506"/>
                  </a:lnTo>
                  <a:lnTo>
                    <a:pt x="1600" y="1502"/>
                  </a:lnTo>
                  <a:lnTo>
                    <a:pt x="1703" y="1499"/>
                  </a:lnTo>
                  <a:lnTo>
                    <a:pt x="1737" y="1476"/>
                  </a:lnTo>
                  <a:lnTo>
                    <a:pt x="1747" y="1431"/>
                  </a:lnTo>
                  <a:lnTo>
                    <a:pt x="1729" y="1416"/>
                  </a:lnTo>
                  <a:lnTo>
                    <a:pt x="1722" y="1443"/>
                  </a:lnTo>
                  <a:lnTo>
                    <a:pt x="1695" y="1442"/>
                  </a:lnTo>
                  <a:lnTo>
                    <a:pt x="1264" y="1254"/>
                  </a:lnTo>
                  <a:lnTo>
                    <a:pt x="1246" y="1254"/>
                  </a:lnTo>
                  <a:lnTo>
                    <a:pt x="1254" y="1203"/>
                  </a:lnTo>
                  <a:lnTo>
                    <a:pt x="1287" y="1203"/>
                  </a:lnTo>
                  <a:lnTo>
                    <a:pt x="1287" y="1176"/>
                  </a:lnTo>
                  <a:lnTo>
                    <a:pt x="1397" y="1097"/>
                  </a:lnTo>
                  <a:lnTo>
                    <a:pt x="1443" y="1097"/>
                  </a:lnTo>
                  <a:lnTo>
                    <a:pt x="1521" y="1093"/>
                  </a:lnTo>
                  <a:lnTo>
                    <a:pt x="1543" y="1071"/>
                  </a:lnTo>
                  <a:lnTo>
                    <a:pt x="1543" y="1041"/>
                  </a:lnTo>
                  <a:lnTo>
                    <a:pt x="1513" y="1071"/>
                  </a:lnTo>
                  <a:lnTo>
                    <a:pt x="1480" y="1041"/>
                  </a:lnTo>
                  <a:lnTo>
                    <a:pt x="1160" y="901"/>
                  </a:lnTo>
                  <a:lnTo>
                    <a:pt x="1139" y="898"/>
                  </a:lnTo>
                  <a:lnTo>
                    <a:pt x="1139" y="865"/>
                  </a:lnTo>
                  <a:lnTo>
                    <a:pt x="1188" y="835"/>
                  </a:lnTo>
                  <a:lnTo>
                    <a:pt x="1154" y="831"/>
                  </a:lnTo>
                  <a:lnTo>
                    <a:pt x="1250" y="752"/>
                  </a:lnTo>
                  <a:lnTo>
                    <a:pt x="1364" y="740"/>
                  </a:lnTo>
                  <a:lnTo>
                    <a:pt x="1379" y="704"/>
                  </a:lnTo>
                  <a:lnTo>
                    <a:pt x="1351" y="719"/>
                  </a:lnTo>
                  <a:lnTo>
                    <a:pt x="1347" y="707"/>
                  </a:lnTo>
                  <a:lnTo>
                    <a:pt x="1065" y="598"/>
                  </a:lnTo>
                  <a:lnTo>
                    <a:pt x="1064" y="567"/>
                  </a:lnTo>
                  <a:lnTo>
                    <a:pt x="1109" y="563"/>
                  </a:lnTo>
                  <a:lnTo>
                    <a:pt x="1112" y="540"/>
                  </a:lnTo>
                  <a:lnTo>
                    <a:pt x="1075" y="543"/>
                  </a:lnTo>
                  <a:lnTo>
                    <a:pt x="1127" y="496"/>
                  </a:lnTo>
                  <a:lnTo>
                    <a:pt x="1187" y="478"/>
                  </a:lnTo>
                  <a:lnTo>
                    <a:pt x="1227" y="475"/>
                  </a:lnTo>
                  <a:lnTo>
                    <a:pt x="1242" y="445"/>
                  </a:lnTo>
                  <a:lnTo>
                    <a:pt x="1239" y="422"/>
                  </a:lnTo>
                  <a:lnTo>
                    <a:pt x="1224" y="448"/>
                  </a:lnTo>
                  <a:lnTo>
                    <a:pt x="1200" y="430"/>
                  </a:lnTo>
                  <a:lnTo>
                    <a:pt x="984" y="359"/>
                  </a:lnTo>
                  <a:lnTo>
                    <a:pt x="981" y="332"/>
                  </a:lnTo>
                  <a:lnTo>
                    <a:pt x="1030" y="328"/>
                  </a:lnTo>
                  <a:lnTo>
                    <a:pt x="1030" y="309"/>
                  </a:lnTo>
                  <a:lnTo>
                    <a:pt x="1003" y="304"/>
                  </a:lnTo>
                  <a:lnTo>
                    <a:pt x="1042" y="272"/>
                  </a:lnTo>
                  <a:lnTo>
                    <a:pt x="1087" y="260"/>
                  </a:lnTo>
                  <a:lnTo>
                    <a:pt x="1118" y="250"/>
                  </a:lnTo>
                  <a:lnTo>
                    <a:pt x="1124" y="223"/>
                  </a:lnTo>
                  <a:lnTo>
                    <a:pt x="1090" y="242"/>
                  </a:lnTo>
                  <a:lnTo>
                    <a:pt x="1081" y="228"/>
                  </a:lnTo>
                  <a:lnTo>
                    <a:pt x="966" y="179"/>
                  </a:lnTo>
                  <a:lnTo>
                    <a:pt x="960" y="172"/>
                  </a:lnTo>
                  <a:lnTo>
                    <a:pt x="960" y="157"/>
                  </a:lnTo>
                  <a:lnTo>
                    <a:pt x="973" y="156"/>
                  </a:lnTo>
                  <a:lnTo>
                    <a:pt x="973" y="143"/>
                  </a:lnTo>
                  <a:lnTo>
                    <a:pt x="935" y="144"/>
                  </a:lnTo>
                  <a:lnTo>
                    <a:pt x="935" y="131"/>
                  </a:lnTo>
                  <a:lnTo>
                    <a:pt x="917" y="129"/>
                  </a:lnTo>
                  <a:lnTo>
                    <a:pt x="910" y="112"/>
                  </a:lnTo>
                  <a:lnTo>
                    <a:pt x="903" y="54"/>
                  </a:lnTo>
                  <a:lnTo>
                    <a:pt x="893" y="47"/>
                  </a:lnTo>
                  <a:lnTo>
                    <a:pt x="893" y="10"/>
                  </a:lnTo>
                  <a:lnTo>
                    <a:pt x="885" y="0"/>
                  </a:lnTo>
                  <a:close/>
                </a:path>
              </a:pathLst>
            </a:custGeom>
            <a:solidFill>
              <a:srgbClr val="0019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187" name="Freeform 5"/>
            <p:cNvSpPr>
              <a:spLocks/>
            </p:cNvSpPr>
            <p:nvPr/>
          </p:nvSpPr>
          <p:spPr bwMode="auto">
            <a:xfrm>
              <a:off x="450" y="1387"/>
              <a:ext cx="89" cy="42"/>
            </a:xfrm>
            <a:custGeom>
              <a:avLst/>
              <a:gdLst>
                <a:gd name="T0" fmla="*/ 1 w 178"/>
                <a:gd name="T1" fmla="*/ 1 h 84"/>
                <a:gd name="T2" fmla="*/ 1 w 178"/>
                <a:gd name="T3" fmla="*/ 1 h 84"/>
                <a:gd name="T4" fmla="*/ 1 w 178"/>
                <a:gd name="T5" fmla="*/ 1 h 84"/>
                <a:gd name="T6" fmla="*/ 1 w 178"/>
                <a:gd name="T7" fmla="*/ 1 h 84"/>
                <a:gd name="T8" fmla="*/ 0 w 178"/>
                <a:gd name="T9" fmla="*/ 1 h 84"/>
                <a:gd name="T10" fmla="*/ 1 w 178"/>
                <a:gd name="T11" fmla="*/ 1 h 84"/>
                <a:gd name="T12" fmla="*/ 1 w 178"/>
                <a:gd name="T13" fmla="*/ 1 h 84"/>
                <a:gd name="T14" fmla="*/ 1 w 178"/>
                <a:gd name="T15" fmla="*/ 1 h 84"/>
                <a:gd name="T16" fmla="*/ 1 w 178"/>
                <a:gd name="T17" fmla="*/ 1 h 84"/>
                <a:gd name="T18" fmla="*/ 1 w 178"/>
                <a:gd name="T19" fmla="*/ 1 h 84"/>
                <a:gd name="T20" fmla="*/ 1 w 178"/>
                <a:gd name="T21" fmla="*/ 1 h 84"/>
                <a:gd name="T22" fmla="*/ 1 w 178"/>
                <a:gd name="T23" fmla="*/ 0 h 84"/>
                <a:gd name="T24" fmla="*/ 1 w 178"/>
                <a:gd name="T25" fmla="*/ 1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8"/>
                <a:gd name="T40" fmla="*/ 0 h 84"/>
                <a:gd name="T41" fmla="*/ 178 w 178"/>
                <a:gd name="T42" fmla="*/ 84 h 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8" h="84">
                  <a:moveTo>
                    <a:pt x="153" y="3"/>
                  </a:moveTo>
                  <a:lnTo>
                    <a:pt x="88" y="35"/>
                  </a:lnTo>
                  <a:lnTo>
                    <a:pt x="23" y="66"/>
                  </a:lnTo>
                  <a:lnTo>
                    <a:pt x="17" y="78"/>
                  </a:lnTo>
                  <a:lnTo>
                    <a:pt x="0" y="70"/>
                  </a:lnTo>
                  <a:lnTo>
                    <a:pt x="13" y="84"/>
                  </a:lnTo>
                  <a:lnTo>
                    <a:pt x="40" y="73"/>
                  </a:lnTo>
                  <a:lnTo>
                    <a:pt x="125" y="55"/>
                  </a:lnTo>
                  <a:lnTo>
                    <a:pt x="125" y="43"/>
                  </a:lnTo>
                  <a:lnTo>
                    <a:pt x="137" y="43"/>
                  </a:lnTo>
                  <a:lnTo>
                    <a:pt x="178" y="2"/>
                  </a:lnTo>
                  <a:lnTo>
                    <a:pt x="166" y="0"/>
                  </a:lnTo>
                  <a:lnTo>
                    <a:pt x="153" y="3"/>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188" name="Freeform 6"/>
            <p:cNvSpPr>
              <a:spLocks/>
            </p:cNvSpPr>
            <p:nvPr/>
          </p:nvSpPr>
          <p:spPr bwMode="auto">
            <a:xfrm>
              <a:off x="526" y="1390"/>
              <a:ext cx="135" cy="28"/>
            </a:xfrm>
            <a:custGeom>
              <a:avLst/>
              <a:gdLst>
                <a:gd name="T0" fmla="*/ 0 w 271"/>
                <a:gd name="T1" fmla="*/ 0 h 58"/>
                <a:gd name="T2" fmla="*/ 0 w 271"/>
                <a:gd name="T3" fmla="*/ 0 h 58"/>
                <a:gd name="T4" fmla="*/ 0 w 271"/>
                <a:gd name="T5" fmla="*/ 0 h 58"/>
                <a:gd name="T6" fmla="*/ 0 w 271"/>
                <a:gd name="T7" fmla="*/ 0 h 58"/>
                <a:gd name="T8" fmla="*/ 0 w 271"/>
                <a:gd name="T9" fmla="*/ 0 h 58"/>
                <a:gd name="T10" fmla="*/ 0 w 271"/>
                <a:gd name="T11" fmla="*/ 0 h 58"/>
                <a:gd name="T12" fmla="*/ 0 w 271"/>
                <a:gd name="T13" fmla="*/ 0 h 58"/>
                <a:gd name="T14" fmla="*/ 0 w 271"/>
                <a:gd name="T15" fmla="*/ 0 h 58"/>
                <a:gd name="T16" fmla="*/ 0 60000 65536"/>
                <a:gd name="T17" fmla="*/ 0 60000 65536"/>
                <a:gd name="T18" fmla="*/ 0 60000 65536"/>
                <a:gd name="T19" fmla="*/ 0 60000 65536"/>
                <a:gd name="T20" fmla="*/ 0 60000 65536"/>
                <a:gd name="T21" fmla="*/ 0 60000 65536"/>
                <a:gd name="T22" fmla="*/ 0 60000 65536"/>
                <a:gd name="T23" fmla="*/ 0 60000 65536"/>
                <a:gd name="T24" fmla="*/ 0 w 271"/>
                <a:gd name="T25" fmla="*/ 0 h 58"/>
                <a:gd name="T26" fmla="*/ 271 w 271"/>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1" h="58">
                  <a:moveTo>
                    <a:pt x="38" y="0"/>
                  </a:moveTo>
                  <a:lnTo>
                    <a:pt x="0" y="40"/>
                  </a:lnTo>
                  <a:lnTo>
                    <a:pt x="40" y="40"/>
                  </a:lnTo>
                  <a:lnTo>
                    <a:pt x="271" y="58"/>
                  </a:lnTo>
                  <a:lnTo>
                    <a:pt x="246" y="49"/>
                  </a:lnTo>
                  <a:lnTo>
                    <a:pt x="168" y="14"/>
                  </a:lnTo>
                  <a:lnTo>
                    <a:pt x="143" y="4"/>
                  </a:lnTo>
                  <a:lnTo>
                    <a:pt x="38"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189" name="Freeform 7"/>
            <p:cNvSpPr>
              <a:spLocks/>
            </p:cNvSpPr>
            <p:nvPr/>
          </p:nvSpPr>
          <p:spPr bwMode="auto">
            <a:xfrm>
              <a:off x="463" y="1417"/>
              <a:ext cx="52" cy="18"/>
            </a:xfrm>
            <a:custGeom>
              <a:avLst/>
              <a:gdLst>
                <a:gd name="T0" fmla="*/ 0 w 103"/>
                <a:gd name="T1" fmla="*/ 1 h 36"/>
                <a:gd name="T2" fmla="*/ 1 w 103"/>
                <a:gd name="T3" fmla="*/ 0 h 36"/>
                <a:gd name="T4" fmla="*/ 1 w 103"/>
                <a:gd name="T5" fmla="*/ 1 h 36"/>
                <a:gd name="T6" fmla="*/ 1 w 103"/>
                <a:gd name="T7" fmla="*/ 1 h 36"/>
                <a:gd name="T8" fmla="*/ 0 w 103"/>
                <a:gd name="T9" fmla="*/ 1 h 36"/>
                <a:gd name="T10" fmla="*/ 0 60000 65536"/>
                <a:gd name="T11" fmla="*/ 0 60000 65536"/>
                <a:gd name="T12" fmla="*/ 0 60000 65536"/>
                <a:gd name="T13" fmla="*/ 0 60000 65536"/>
                <a:gd name="T14" fmla="*/ 0 60000 65536"/>
                <a:gd name="T15" fmla="*/ 0 w 103"/>
                <a:gd name="T16" fmla="*/ 0 h 36"/>
                <a:gd name="T17" fmla="*/ 103 w 103"/>
                <a:gd name="T18" fmla="*/ 36 h 36"/>
              </a:gdLst>
              <a:ahLst/>
              <a:cxnLst>
                <a:cxn ang="T10">
                  <a:pos x="T0" y="T1"/>
                </a:cxn>
                <a:cxn ang="T11">
                  <a:pos x="T2" y="T3"/>
                </a:cxn>
                <a:cxn ang="T12">
                  <a:pos x="T4" y="T5"/>
                </a:cxn>
                <a:cxn ang="T13">
                  <a:pos x="T6" y="T7"/>
                </a:cxn>
                <a:cxn ang="T14">
                  <a:pos x="T8" y="T9"/>
                </a:cxn>
              </a:cxnLst>
              <a:rect l="T15" t="T16" r="T17" b="T18"/>
              <a:pathLst>
                <a:path w="103" h="36">
                  <a:moveTo>
                    <a:pt x="0" y="29"/>
                  </a:moveTo>
                  <a:lnTo>
                    <a:pt x="103" y="0"/>
                  </a:lnTo>
                  <a:lnTo>
                    <a:pt x="103" y="12"/>
                  </a:lnTo>
                  <a:lnTo>
                    <a:pt x="5" y="36"/>
                  </a:lnTo>
                  <a:lnTo>
                    <a:pt x="0" y="29"/>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190" name="Freeform 8"/>
            <p:cNvSpPr>
              <a:spLocks/>
            </p:cNvSpPr>
            <p:nvPr/>
          </p:nvSpPr>
          <p:spPr bwMode="auto">
            <a:xfrm>
              <a:off x="524" y="1415"/>
              <a:ext cx="134" cy="15"/>
            </a:xfrm>
            <a:custGeom>
              <a:avLst/>
              <a:gdLst>
                <a:gd name="T0" fmla="*/ 0 w 268"/>
                <a:gd name="T1" fmla="*/ 0 h 29"/>
                <a:gd name="T2" fmla="*/ 1 w 268"/>
                <a:gd name="T3" fmla="*/ 1 h 29"/>
                <a:gd name="T4" fmla="*/ 1 w 268"/>
                <a:gd name="T5" fmla="*/ 1 h 29"/>
                <a:gd name="T6" fmla="*/ 0 w 268"/>
                <a:gd name="T7" fmla="*/ 1 h 29"/>
                <a:gd name="T8" fmla="*/ 0 w 268"/>
                <a:gd name="T9" fmla="*/ 0 h 29"/>
                <a:gd name="T10" fmla="*/ 0 60000 65536"/>
                <a:gd name="T11" fmla="*/ 0 60000 65536"/>
                <a:gd name="T12" fmla="*/ 0 60000 65536"/>
                <a:gd name="T13" fmla="*/ 0 60000 65536"/>
                <a:gd name="T14" fmla="*/ 0 60000 65536"/>
                <a:gd name="T15" fmla="*/ 0 w 268"/>
                <a:gd name="T16" fmla="*/ 0 h 29"/>
                <a:gd name="T17" fmla="*/ 268 w 268"/>
                <a:gd name="T18" fmla="*/ 29 h 29"/>
              </a:gdLst>
              <a:ahLst/>
              <a:cxnLst>
                <a:cxn ang="T10">
                  <a:pos x="T0" y="T1"/>
                </a:cxn>
                <a:cxn ang="T11">
                  <a:pos x="T2" y="T3"/>
                </a:cxn>
                <a:cxn ang="T12">
                  <a:pos x="T4" y="T5"/>
                </a:cxn>
                <a:cxn ang="T13">
                  <a:pos x="T6" y="T7"/>
                </a:cxn>
                <a:cxn ang="T14">
                  <a:pos x="T8" y="T9"/>
                </a:cxn>
              </a:cxnLst>
              <a:rect l="T15" t="T16" r="T17" b="T18"/>
              <a:pathLst>
                <a:path w="268" h="29">
                  <a:moveTo>
                    <a:pt x="0" y="0"/>
                  </a:moveTo>
                  <a:lnTo>
                    <a:pt x="268" y="14"/>
                  </a:lnTo>
                  <a:lnTo>
                    <a:pt x="267" y="29"/>
                  </a:lnTo>
                  <a:lnTo>
                    <a:pt x="0" y="1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191" name="Freeform 9"/>
            <p:cNvSpPr>
              <a:spLocks/>
            </p:cNvSpPr>
            <p:nvPr/>
          </p:nvSpPr>
          <p:spPr bwMode="auto">
            <a:xfrm>
              <a:off x="490" y="1441"/>
              <a:ext cx="135" cy="25"/>
            </a:xfrm>
            <a:custGeom>
              <a:avLst/>
              <a:gdLst>
                <a:gd name="T0" fmla="*/ 0 w 269"/>
                <a:gd name="T1" fmla="*/ 1 h 48"/>
                <a:gd name="T2" fmla="*/ 1 w 269"/>
                <a:gd name="T3" fmla="*/ 1 h 48"/>
                <a:gd name="T4" fmla="*/ 1 w 269"/>
                <a:gd name="T5" fmla="*/ 1 h 48"/>
                <a:gd name="T6" fmla="*/ 1 w 269"/>
                <a:gd name="T7" fmla="*/ 0 h 48"/>
                <a:gd name="T8" fmla="*/ 1 w 269"/>
                <a:gd name="T9" fmla="*/ 1 h 48"/>
                <a:gd name="T10" fmla="*/ 1 w 269"/>
                <a:gd name="T11" fmla="*/ 1 h 48"/>
                <a:gd name="T12" fmla="*/ 1 w 269"/>
                <a:gd name="T13" fmla="*/ 1 h 48"/>
                <a:gd name="T14" fmla="*/ 1 w 269"/>
                <a:gd name="T15" fmla="*/ 1 h 48"/>
                <a:gd name="T16" fmla="*/ 1 w 269"/>
                <a:gd name="T17" fmla="*/ 1 h 48"/>
                <a:gd name="T18" fmla="*/ 1 w 269"/>
                <a:gd name="T19" fmla="*/ 1 h 48"/>
                <a:gd name="T20" fmla="*/ 1 w 269"/>
                <a:gd name="T21" fmla="*/ 1 h 48"/>
                <a:gd name="T22" fmla="*/ 1 w 269"/>
                <a:gd name="T23" fmla="*/ 1 h 48"/>
                <a:gd name="T24" fmla="*/ 1 w 269"/>
                <a:gd name="T25" fmla="*/ 1 h 48"/>
                <a:gd name="T26" fmla="*/ 1 w 269"/>
                <a:gd name="T27" fmla="*/ 1 h 48"/>
                <a:gd name="T28" fmla="*/ 1 w 269"/>
                <a:gd name="T29" fmla="*/ 1 h 48"/>
                <a:gd name="T30" fmla="*/ 1 w 269"/>
                <a:gd name="T31" fmla="*/ 1 h 48"/>
                <a:gd name="T32" fmla="*/ 0 w 269"/>
                <a:gd name="T33" fmla="*/ 1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9"/>
                <a:gd name="T52" fmla="*/ 0 h 48"/>
                <a:gd name="T53" fmla="*/ 269 w 269"/>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9" h="48">
                  <a:moveTo>
                    <a:pt x="0" y="37"/>
                  </a:moveTo>
                  <a:lnTo>
                    <a:pt x="29" y="37"/>
                  </a:lnTo>
                  <a:lnTo>
                    <a:pt x="61" y="23"/>
                  </a:lnTo>
                  <a:lnTo>
                    <a:pt x="74" y="0"/>
                  </a:lnTo>
                  <a:lnTo>
                    <a:pt x="87" y="2"/>
                  </a:lnTo>
                  <a:lnTo>
                    <a:pt x="93" y="14"/>
                  </a:lnTo>
                  <a:lnTo>
                    <a:pt x="152" y="22"/>
                  </a:lnTo>
                  <a:lnTo>
                    <a:pt x="269" y="26"/>
                  </a:lnTo>
                  <a:lnTo>
                    <a:pt x="269" y="37"/>
                  </a:lnTo>
                  <a:lnTo>
                    <a:pt x="102" y="31"/>
                  </a:lnTo>
                  <a:lnTo>
                    <a:pt x="82" y="19"/>
                  </a:lnTo>
                  <a:lnTo>
                    <a:pt x="70" y="25"/>
                  </a:lnTo>
                  <a:lnTo>
                    <a:pt x="67" y="34"/>
                  </a:lnTo>
                  <a:lnTo>
                    <a:pt x="53" y="41"/>
                  </a:lnTo>
                  <a:lnTo>
                    <a:pt x="21" y="48"/>
                  </a:lnTo>
                  <a:lnTo>
                    <a:pt x="6" y="48"/>
                  </a:lnTo>
                  <a:lnTo>
                    <a:pt x="0" y="37"/>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192" name="Freeform 10"/>
            <p:cNvSpPr>
              <a:spLocks/>
            </p:cNvSpPr>
            <p:nvPr/>
          </p:nvSpPr>
          <p:spPr bwMode="auto">
            <a:xfrm>
              <a:off x="399" y="1474"/>
              <a:ext cx="133" cy="69"/>
            </a:xfrm>
            <a:custGeom>
              <a:avLst/>
              <a:gdLst>
                <a:gd name="T0" fmla="*/ 1 w 266"/>
                <a:gd name="T1" fmla="*/ 0 h 139"/>
                <a:gd name="T2" fmla="*/ 1 w 266"/>
                <a:gd name="T3" fmla="*/ 0 h 139"/>
                <a:gd name="T4" fmla="*/ 1 w 266"/>
                <a:gd name="T5" fmla="*/ 0 h 139"/>
                <a:gd name="T6" fmla="*/ 1 w 266"/>
                <a:gd name="T7" fmla="*/ 0 h 139"/>
                <a:gd name="T8" fmla="*/ 1 w 266"/>
                <a:gd name="T9" fmla="*/ 0 h 139"/>
                <a:gd name="T10" fmla="*/ 0 w 266"/>
                <a:gd name="T11" fmla="*/ 0 h 139"/>
                <a:gd name="T12" fmla="*/ 1 w 266"/>
                <a:gd name="T13" fmla="*/ 0 h 139"/>
                <a:gd name="T14" fmla="*/ 1 w 266"/>
                <a:gd name="T15" fmla="*/ 0 h 139"/>
                <a:gd name="T16" fmla="*/ 1 w 266"/>
                <a:gd name="T17" fmla="*/ 0 h 139"/>
                <a:gd name="T18" fmla="*/ 1 w 266"/>
                <a:gd name="T19" fmla="*/ 0 h 139"/>
                <a:gd name="T20" fmla="*/ 1 w 266"/>
                <a:gd name="T21" fmla="*/ 0 h 139"/>
                <a:gd name="T22" fmla="*/ 1 w 266"/>
                <a:gd name="T23" fmla="*/ 0 h 139"/>
                <a:gd name="T24" fmla="*/ 1 w 266"/>
                <a:gd name="T25" fmla="*/ 0 h 139"/>
                <a:gd name="T26" fmla="*/ 1 w 266"/>
                <a:gd name="T27" fmla="*/ 0 h 139"/>
                <a:gd name="T28" fmla="*/ 1 w 266"/>
                <a:gd name="T29" fmla="*/ 0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6"/>
                <a:gd name="T46" fmla="*/ 0 h 139"/>
                <a:gd name="T47" fmla="*/ 266 w 266"/>
                <a:gd name="T48" fmla="*/ 139 h 1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6" h="139">
                  <a:moveTo>
                    <a:pt x="227" y="27"/>
                  </a:moveTo>
                  <a:lnTo>
                    <a:pt x="201" y="32"/>
                  </a:lnTo>
                  <a:lnTo>
                    <a:pt x="41" y="112"/>
                  </a:lnTo>
                  <a:lnTo>
                    <a:pt x="20" y="126"/>
                  </a:lnTo>
                  <a:lnTo>
                    <a:pt x="11" y="139"/>
                  </a:lnTo>
                  <a:lnTo>
                    <a:pt x="0" y="133"/>
                  </a:lnTo>
                  <a:lnTo>
                    <a:pt x="26" y="139"/>
                  </a:lnTo>
                  <a:lnTo>
                    <a:pt x="79" y="124"/>
                  </a:lnTo>
                  <a:lnTo>
                    <a:pt x="172" y="98"/>
                  </a:lnTo>
                  <a:lnTo>
                    <a:pt x="172" y="75"/>
                  </a:lnTo>
                  <a:lnTo>
                    <a:pt x="189" y="71"/>
                  </a:lnTo>
                  <a:lnTo>
                    <a:pt x="212" y="55"/>
                  </a:lnTo>
                  <a:lnTo>
                    <a:pt x="266" y="0"/>
                  </a:lnTo>
                  <a:lnTo>
                    <a:pt x="235" y="12"/>
                  </a:lnTo>
                  <a:lnTo>
                    <a:pt x="227" y="27"/>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193" name="Freeform 11"/>
            <p:cNvSpPr>
              <a:spLocks/>
            </p:cNvSpPr>
            <p:nvPr/>
          </p:nvSpPr>
          <p:spPr bwMode="auto">
            <a:xfrm>
              <a:off x="500" y="1479"/>
              <a:ext cx="225" cy="49"/>
            </a:xfrm>
            <a:custGeom>
              <a:avLst/>
              <a:gdLst>
                <a:gd name="T0" fmla="*/ 0 w 451"/>
                <a:gd name="T1" fmla="*/ 0 h 99"/>
                <a:gd name="T2" fmla="*/ 0 w 451"/>
                <a:gd name="T3" fmla="*/ 0 h 99"/>
                <a:gd name="T4" fmla="*/ 0 w 451"/>
                <a:gd name="T5" fmla="*/ 0 h 99"/>
                <a:gd name="T6" fmla="*/ 0 w 451"/>
                <a:gd name="T7" fmla="*/ 0 h 99"/>
                <a:gd name="T8" fmla="*/ 0 w 451"/>
                <a:gd name="T9" fmla="*/ 0 h 99"/>
                <a:gd name="T10" fmla="*/ 0 w 451"/>
                <a:gd name="T11" fmla="*/ 0 h 99"/>
                <a:gd name="T12" fmla="*/ 0 w 451"/>
                <a:gd name="T13" fmla="*/ 0 h 99"/>
                <a:gd name="T14" fmla="*/ 0 60000 65536"/>
                <a:gd name="T15" fmla="*/ 0 60000 65536"/>
                <a:gd name="T16" fmla="*/ 0 60000 65536"/>
                <a:gd name="T17" fmla="*/ 0 60000 65536"/>
                <a:gd name="T18" fmla="*/ 0 60000 65536"/>
                <a:gd name="T19" fmla="*/ 0 60000 65536"/>
                <a:gd name="T20" fmla="*/ 0 60000 65536"/>
                <a:gd name="T21" fmla="*/ 0 w 451"/>
                <a:gd name="T22" fmla="*/ 0 h 99"/>
                <a:gd name="T23" fmla="*/ 451 w 451"/>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1" h="99">
                  <a:moveTo>
                    <a:pt x="76" y="0"/>
                  </a:moveTo>
                  <a:lnTo>
                    <a:pt x="0" y="76"/>
                  </a:lnTo>
                  <a:lnTo>
                    <a:pt x="8" y="87"/>
                  </a:lnTo>
                  <a:lnTo>
                    <a:pt x="443" y="99"/>
                  </a:lnTo>
                  <a:lnTo>
                    <a:pt x="451" y="87"/>
                  </a:lnTo>
                  <a:lnTo>
                    <a:pt x="215" y="8"/>
                  </a:lnTo>
                  <a:lnTo>
                    <a:pt x="76"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194" name="Freeform 12"/>
            <p:cNvSpPr>
              <a:spLocks/>
            </p:cNvSpPr>
            <p:nvPr/>
          </p:nvSpPr>
          <p:spPr bwMode="auto">
            <a:xfrm>
              <a:off x="448" y="1557"/>
              <a:ext cx="216" cy="28"/>
            </a:xfrm>
            <a:custGeom>
              <a:avLst/>
              <a:gdLst>
                <a:gd name="T0" fmla="*/ 0 w 433"/>
                <a:gd name="T1" fmla="*/ 0 h 58"/>
                <a:gd name="T2" fmla="*/ 0 w 433"/>
                <a:gd name="T3" fmla="*/ 0 h 58"/>
                <a:gd name="T4" fmla="*/ 0 w 433"/>
                <a:gd name="T5" fmla="*/ 0 h 58"/>
                <a:gd name="T6" fmla="*/ 0 w 433"/>
                <a:gd name="T7" fmla="*/ 0 h 58"/>
                <a:gd name="T8" fmla="*/ 0 w 433"/>
                <a:gd name="T9" fmla="*/ 0 h 58"/>
                <a:gd name="T10" fmla="*/ 0 w 433"/>
                <a:gd name="T11" fmla="*/ 0 h 58"/>
                <a:gd name="T12" fmla="*/ 0 w 433"/>
                <a:gd name="T13" fmla="*/ 0 h 58"/>
                <a:gd name="T14" fmla="*/ 0 w 433"/>
                <a:gd name="T15" fmla="*/ 0 h 58"/>
                <a:gd name="T16" fmla="*/ 0 w 433"/>
                <a:gd name="T17" fmla="*/ 0 h 58"/>
                <a:gd name="T18" fmla="*/ 0 w 433"/>
                <a:gd name="T19" fmla="*/ 0 h 58"/>
                <a:gd name="T20" fmla="*/ 0 w 433"/>
                <a:gd name="T21" fmla="*/ 0 h 58"/>
                <a:gd name="T22" fmla="*/ 0 w 433"/>
                <a:gd name="T23" fmla="*/ 0 h 58"/>
                <a:gd name="T24" fmla="*/ 0 w 433"/>
                <a:gd name="T25" fmla="*/ 0 h 58"/>
                <a:gd name="T26" fmla="*/ 0 w 433"/>
                <a:gd name="T27" fmla="*/ 0 h 58"/>
                <a:gd name="T28" fmla="*/ 0 w 433"/>
                <a:gd name="T29" fmla="*/ 0 h 58"/>
                <a:gd name="T30" fmla="*/ 0 w 433"/>
                <a:gd name="T31" fmla="*/ 0 h 5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3"/>
                <a:gd name="T49" fmla="*/ 0 h 58"/>
                <a:gd name="T50" fmla="*/ 433 w 433"/>
                <a:gd name="T51" fmla="*/ 58 h 5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3" h="58">
                  <a:moveTo>
                    <a:pt x="0" y="58"/>
                  </a:moveTo>
                  <a:lnTo>
                    <a:pt x="0" y="39"/>
                  </a:lnTo>
                  <a:lnTo>
                    <a:pt x="18" y="37"/>
                  </a:lnTo>
                  <a:lnTo>
                    <a:pt x="30" y="46"/>
                  </a:lnTo>
                  <a:lnTo>
                    <a:pt x="111" y="23"/>
                  </a:lnTo>
                  <a:lnTo>
                    <a:pt x="123" y="0"/>
                  </a:lnTo>
                  <a:lnTo>
                    <a:pt x="132" y="14"/>
                  </a:lnTo>
                  <a:lnTo>
                    <a:pt x="161" y="21"/>
                  </a:lnTo>
                  <a:lnTo>
                    <a:pt x="417" y="26"/>
                  </a:lnTo>
                  <a:lnTo>
                    <a:pt x="433" y="16"/>
                  </a:lnTo>
                  <a:lnTo>
                    <a:pt x="426" y="37"/>
                  </a:lnTo>
                  <a:lnTo>
                    <a:pt x="141" y="30"/>
                  </a:lnTo>
                  <a:lnTo>
                    <a:pt x="125" y="21"/>
                  </a:lnTo>
                  <a:lnTo>
                    <a:pt x="118" y="35"/>
                  </a:lnTo>
                  <a:lnTo>
                    <a:pt x="32" y="58"/>
                  </a:lnTo>
                  <a:lnTo>
                    <a:pt x="0" y="58"/>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195" name="Freeform 13"/>
            <p:cNvSpPr>
              <a:spLocks/>
            </p:cNvSpPr>
            <p:nvPr/>
          </p:nvSpPr>
          <p:spPr bwMode="auto">
            <a:xfrm>
              <a:off x="475" y="1589"/>
              <a:ext cx="42" cy="15"/>
            </a:xfrm>
            <a:custGeom>
              <a:avLst/>
              <a:gdLst>
                <a:gd name="T0" fmla="*/ 0 w 84"/>
                <a:gd name="T1" fmla="*/ 0 h 31"/>
                <a:gd name="T2" fmla="*/ 1 w 84"/>
                <a:gd name="T3" fmla="*/ 0 h 31"/>
                <a:gd name="T4" fmla="*/ 1 w 84"/>
                <a:gd name="T5" fmla="*/ 0 h 31"/>
                <a:gd name="T6" fmla="*/ 0 w 84"/>
                <a:gd name="T7" fmla="*/ 0 h 31"/>
                <a:gd name="T8" fmla="*/ 0 w 84"/>
                <a:gd name="T9" fmla="*/ 0 h 31"/>
                <a:gd name="T10" fmla="*/ 0 60000 65536"/>
                <a:gd name="T11" fmla="*/ 0 60000 65536"/>
                <a:gd name="T12" fmla="*/ 0 60000 65536"/>
                <a:gd name="T13" fmla="*/ 0 60000 65536"/>
                <a:gd name="T14" fmla="*/ 0 60000 65536"/>
                <a:gd name="T15" fmla="*/ 0 w 84"/>
                <a:gd name="T16" fmla="*/ 0 h 31"/>
                <a:gd name="T17" fmla="*/ 84 w 84"/>
                <a:gd name="T18" fmla="*/ 31 h 31"/>
              </a:gdLst>
              <a:ahLst/>
              <a:cxnLst>
                <a:cxn ang="T10">
                  <a:pos x="T0" y="T1"/>
                </a:cxn>
                <a:cxn ang="T11">
                  <a:pos x="T2" y="T3"/>
                </a:cxn>
                <a:cxn ang="T12">
                  <a:pos x="T4" y="T5"/>
                </a:cxn>
                <a:cxn ang="T13">
                  <a:pos x="T6" y="T7"/>
                </a:cxn>
                <a:cxn ang="T14">
                  <a:pos x="T8" y="T9"/>
                </a:cxn>
              </a:cxnLst>
              <a:rect l="T15" t="T16" r="T17" b="T18"/>
              <a:pathLst>
                <a:path w="84" h="31">
                  <a:moveTo>
                    <a:pt x="0" y="16"/>
                  </a:moveTo>
                  <a:lnTo>
                    <a:pt x="84" y="0"/>
                  </a:lnTo>
                  <a:lnTo>
                    <a:pt x="84" y="20"/>
                  </a:lnTo>
                  <a:lnTo>
                    <a:pt x="0" y="31"/>
                  </a:lnTo>
                  <a:lnTo>
                    <a:pt x="0" y="16"/>
                  </a:lnTo>
                  <a:close/>
                </a:path>
              </a:pathLst>
            </a:custGeom>
            <a:solidFill>
              <a:srgbClr val="BF3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196" name="Freeform 14"/>
            <p:cNvSpPr>
              <a:spLocks/>
            </p:cNvSpPr>
            <p:nvPr/>
          </p:nvSpPr>
          <p:spPr bwMode="auto">
            <a:xfrm>
              <a:off x="332" y="1604"/>
              <a:ext cx="172" cy="72"/>
            </a:xfrm>
            <a:custGeom>
              <a:avLst/>
              <a:gdLst>
                <a:gd name="T0" fmla="*/ 1 w 343"/>
                <a:gd name="T1" fmla="*/ 1 h 143"/>
                <a:gd name="T2" fmla="*/ 1 w 343"/>
                <a:gd name="T3" fmla="*/ 0 h 143"/>
                <a:gd name="T4" fmla="*/ 1 w 343"/>
                <a:gd name="T5" fmla="*/ 1 h 143"/>
                <a:gd name="T6" fmla="*/ 1 w 343"/>
                <a:gd name="T7" fmla="*/ 1 h 143"/>
                <a:gd name="T8" fmla="*/ 1 w 343"/>
                <a:gd name="T9" fmla="*/ 1 h 143"/>
                <a:gd name="T10" fmla="*/ 1 w 343"/>
                <a:gd name="T11" fmla="*/ 1 h 143"/>
                <a:gd name="T12" fmla="*/ 1 w 343"/>
                <a:gd name="T13" fmla="*/ 1 h 143"/>
                <a:gd name="T14" fmla="*/ 1 w 343"/>
                <a:gd name="T15" fmla="*/ 1 h 143"/>
                <a:gd name="T16" fmla="*/ 1 w 343"/>
                <a:gd name="T17" fmla="*/ 1 h 143"/>
                <a:gd name="T18" fmla="*/ 1 w 343"/>
                <a:gd name="T19" fmla="*/ 1 h 143"/>
                <a:gd name="T20" fmla="*/ 0 w 343"/>
                <a:gd name="T21" fmla="*/ 1 h 143"/>
                <a:gd name="T22" fmla="*/ 1 w 343"/>
                <a:gd name="T23" fmla="*/ 1 h 143"/>
                <a:gd name="T24" fmla="*/ 1 w 343"/>
                <a:gd name="T25" fmla="*/ 1 h 143"/>
                <a:gd name="T26" fmla="*/ 1 w 343"/>
                <a:gd name="T27" fmla="*/ 1 h 1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3"/>
                <a:gd name="T43" fmla="*/ 0 h 143"/>
                <a:gd name="T44" fmla="*/ 343 w 343"/>
                <a:gd name="T45" fmla="*/ 143 h 14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3" h="143">
                  <a:moveTo>
                    <a:pt x="268" y="12"/>
                  </a:moveTo>
                  <a:lnTo>
                    <a:pt x="343" y="0"/>
                  </a:lnTo>
                  <a:lnTo>
                    <a:pt x="305" y="45"/>
                  </a:lnTo>
                  <a:lnTo>
                    <a:pt x="294" y="63"/>
                  </a:lnTo>
                  <a:lnTo>
                    <a:pt x="280" y="70"/>
                  </a:lnTo>
                  <a:lnTo>
                    <a:pt x="280" y="93"/>
                  </a:lnTo>
                  <a:lnTo>
                    <a:pt x="268" y="107"/>
                  </a:lnTo>
                  <a:lnTo>
                    <a:pt x="116" y="137"/>
                  </a:lnTo>
                  <a:lnTo>
                    <a:pt x="52" y="143"/>
                  </a:lnTo>
                  <a:lnTo>
                    <a:pt x="11" y="143"/>
                  </a:lnTo>
                  <a:lnTo>
                    <a:pt x="0" y="128"/>
                  </a:lnTo>
                  <a:lnTo>
                    <a:pt x="18" y="130"/>
                  </a:lnTo>
                  <a:lnTo>
                    <a:pt x="34" y="116"/>
                  </a:lnTo>
                  <a:lnTo>
                    <a:pt x="268" y="12"/>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197" name="Freeform 15"/>
            <p:cNvSpPr>
              <a:spLocks/>
            </p:cNvSpPr>
            <p:nvPr/>
          </p:nvSpPr>
          <p:spPr bwMode="auto">
            <a:xfrm>
              <a:off x="529" y="1589"/>
              <a:ext cx="111" cy="9"/>
            </a:xfrm>
            <a:custGeom>
              <a:avLst/>
              <a:gdLst>
                <a:gd name="T0" fmla="*/ 0 w 222"/>
                <a:gd name="T1" fmla="*/ 0 h 18"/>
                <a:gd name="T2" fmla="*/ 1 w 222"/>
                <a:gd name="T3" fmla="*/ 0 h 18"/>
                <a:gd name="T4" fmla="*/ 1 w 222"/>
                <a:gd name="T5" fmla="*/ 1 h 18"/>
                <a:gd name="T6" fmla="*/ 0 w 222"/>
                <a:gd name="T7" fmla="*/ 1 h 18"/>
                <a:gd name="T8" fmla="*/ 0 w 222"/>
                <a:gd name="T9" fmla="*/ 0 h 18"/>
                <a:gd name="T10" fmla="*/ 0 60000 65536"/>
                <a:gd name="T11" fmla="*/ 0 60000 65536"/>
                <a:gd name="T12" fmla="*/ 0 60000 65536"/>
                <a:gd name="T13" fmla="*/ 0 60000 65536"/>
                <a:gd name="T14" fmla="*/ 0 60000 65536"/>
                <a:gd name="T15" fmla="*/ 0 w 222"/>
                <a:gd name="T16" fmla="*/ 0 h 18"/>
                <a:gd name="T17" fmla="*/ 222 w 222"/>
                <a:gd name="T18" fmla="*/ 18 h 18"/>
              </a:gdLst>
              <a:ahLst/>
              <a:cxnLst>
                <a:cxn ang="T10">
                  <a:pos x="T0" y="T1"/>
                </a:cxn>
                <a:cxn ang="T11">
                  <a:pos x="T2" y="T3"/>
                </a:cxn>
                <a:cxn ang="T12">
                  <a:pos x="T4" y="T5"/>
                </a:cxn>
                <a:cxn ang="T13">
                  <a:pos x="T6" y="T7"/>
                </a:cxn>
                <a:cxn ang="T14">
                  <a:pos x="T8" y="T9"/>
                </a:cxn>
              </a:cxnLst>
              <a:rect l="T15" t="T16" r="T17" b="T18"/>
              <a:pathLst>
                <a:path w="222" h="18">
                  <a:moveTo>
                    <a:pt x="0" y="0"/>
                  </a:moveTo>
                  <a:lnTo>
                    <a:pt x="222" y="0"/>
                  </a:lnTo>
                  <a:lnTo>
                    <a:pt x="222" y="18"/>
                  </a:lnTo>
                  <a:lnTo>
                    <a:pt x="0" y="14"/>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198" name="Freeform 16"/>
            <p:cNvSpPr>
              <a:spLocks/>
            </p:cNvSpPr>
            <p:nvPr/>
          </p:nvSpPr>
          <p:spPr bwMode="auto">
            <a:xfrm>
              <a:off x="482" y="1602"/>
              <a:ext cx="317" cy="62"/>
            </a:xfrm>
            <a:custGeom>
              <a:avLst/>
              <a:gdLst>
                <a:gd name="T0" fmla="*/ 1 w 632"/>
                <a:gd name="T1" fmla="*/ 0 h 124"/>
                <a:gd name="T2" fmla="*/ 1 w 632"/>
                <a:gd name="T3" fmla="*/ 1 h 124"/>
                <a:gd name="T4" fmla="*/ 1 w 632"/>
                <a:gd name="T5" fmla="*/ 1 h 124"/>
                <a:gd name="T6" fmla="*/ 0 w 632"/>
                <a:gd name="T7" fmla="*/ 1 h 124"/>
                <a:gd name="T8" fmla="*/ 1 w 632"/>
                <a:gd name="T9" fmla="*/ 1 h 124"/>
                <a:gd name="T10" fmla="*/ 1 w 632"/>
                <a:gd name="T11" fmla="*/ 1 h 124"/>
                <a:gd name="T12" fmla="*/ 1 w 632"/>
                <a:gd name="T13" fmla="*/ 1 h 124"/>
                <a:gd name="T14" fmla="*/ 1 w 632"/>
                <a:gd name="T15" fmla="*/ 1 h 124"/>
                <a:gd name="T16" fmla="*/ 1 w 632"/>
                <a:gd name="T17" fmla="*/ 1 h 124"/>
                <a:gd name="T18" fmla="*/ 1 w 632"/>
                <a:gd name="T19" fmla="*/ 1 h 124"/>
                <a:gd name="T20" fmla="*/ 1 w 632"/>
                <a:gd name="T21" fmla="*/ 1 h 124"/>
                <a:gd name="T22" fmla="*/ 1 w 632"/>
                <a:gd name="T23" fmla="*/ 0 h 124"/>
                <a:gd name="T24" fmla="*/ 1 w 632"/>
                <a:gd name="T25" fmla="*/ 0 h 124"/>
                <a:gd name="T26" fmla="*/ 1 w 632"/>
                <a:gd name="T27" fmla="*/ 0 h 124"/>
                <a:gd name="T28" fmla="*/ 1 w 632"/>
                <a:gd name="T29" fmla="*/ 0 h 124"/>
                <a:gd name="T30" fmla="*/ 1 w 632"/>
                <a:gd name="T31" fmla="*/ 0 h 124"/>
                <a:gd name="T32" fmla="*/ 1 w 632"/>
                <a:gd name="T33" fmla="*/ 0 h 124"/>
                <a:gd name="T34" fmla="*/ 1 w 632"/>
                <a:gd name="T35" fmla="*/ 0 h 124"/>
                <a:gd name="T36" fmla="*/ 1 w 632"/>
                <a:gd name="T37" fmla="*/ 0 h 124"/>
                <a:gd name="T38" fmla="*/ 1 w 632"/>
                <a:gd name="T39" fmla="*/ 0 h 124"/>
                <a:gd name="T40" fmla="*/ 1 w 632"/>
                <a:gd name="T41" fmla="*/ 0 h 1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2"/>
                <a:gd name="T64" fmla="*/ 0 h 124"/>
                <a:gd name="T65" fmla="*/ 632 w 632"/>
                <a:gd name="T66" fmla="*/ 124 h 1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2" h="124">
                  <a:moveTo>
                    <a:pt x="105" y="0"/>
                  </a:moveTo>
                  <a:lnTo>
                    <a:pt x="54" y="23"/>
                  </a:lnTo>
                  <a:lnTo>
                    <a:pt x="24" y="60"/>
                  </a:lnTo>
                  <a:lnTo>
                    <a:pt x="0" y="106"/>
                  </a:lnTo>
                  <a:lnTo>
                    <a:pt x="38" y="113"/>
                  </a:lnTo>
                  <a:lnTo>
                    <a:pt x="311" y="120"/>
                  </a:lnTo>
                  <a:lnTo>
                    <a:pt x="564" y="120"/>
                  </a:lnTo>
                  <a:lnTo>
                    <a:pt x="616" y="124"/>
                  </a:lnTo>
                  <a:lnTo>
                    <a:pt x="632" y="111"/>
                  </a:lnTo>
                  <a:lnTo>
                    <a:pt x="607" y="106"/>
                  </a:lnTo>
                  <a:lnTo>
                    <a:pt x="521" y="76"/>
                  </a:lnTo>
                  <a:lnTo>
                    <a:pt x="334" y="0"/>
                  </a:lnTo>
                  <a:lnTo>
                    <a:pt x="209" y="0"/>
                  </a:lnTo>
                  <a:lnTo>
                    <a:pt x="205" y="0"/>
                  </a:lnTo>
                  <a:lnTo>
                    <a:pt x="194" y="0"/>
                  </a:lnTo>
                  <a:lnTo>
                    <a:pt x="178" y="0"/>
                  </a:lnTo>
                  <a:lnTo>
                    <a:pt x="160" y="0"/>
                  </a:lnTo>
                  <a:lnTo>
                    <a:pt x="140" y="0"/>
                  </a:lnTo>
                  <a:lnTo>
                    <a:pt x="124" y="0"/>
                  </a:lnTo>
                  <a:lnTo>
                    <a:pt x="111" y="0"/>
                  </a:lnTo>
                  <a:lnTo>
                    <a:pt x="105"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199" name="Freeform 17"/>
            <p:cNvSpPr>
              <a:spLocks/>
            </p:cNvSpPr>
            <p:nvPr/>
          </p:nvSpPr>
          <p:spPr bwMode="auto">
            <a:xfrm>
              <a:off x="408" y="1701"/>
              <a:ext cx="302" cy="28"/>
            </a:xfrm>
            <a:custGeom>
              <a:avLst/>
              <a:gdLst>
                <a:gd name="T0" fmla="*/ 0 w 604"/>
                <a:gd name="T1" fmla="*/ 0 h 58"/>
                <a:gd name="T2" fmla="*/ 0 w 604"/>
                <a:gd name="T3" fmla="*/ 0 h 58"/>
                <a:gd name="T4" fmla="*/ 1 w 604"/>
                <a:gd name="T5" fmla="*/ 0 h 58"/>
                <a:gd name="T6" fmla="*/ 1 w 604"/>
                <a:gd name="T7" fmla="*/ 0 h 58"/>
                <a:gd name="T8" fmla="*/ 1 w 604"/>
                <a:gd name="T9" fmla="*/ 0 h 58"/>
                <a:gd name="T10" fmla="*/ 1 w 604"/>
                <a:gd name="T11" fmla="*/ 0 h 58"/>
                <a:gd name="T12" fmla="*/ 1 w 604"/>
                <a:gd name="T13" fmla="*/ 0 h 58"/>
                <a:gd name="T14" fmla="*/ 1 w 604"/>
                <a:gd name="T15" fmla="*/ 0 h 58"/>
                <a:gd name="T16" fmla="*/ 1 w 604"/>
                <a:gd name="T17" fmla="*/ 0 h 58"/>
                <a:gd name="T18" fmla="*/ 1 w 604"/>
                <a:gd name="T19" fmla="*/ 0 h 58"/>
                <a:gd name="T20" fmla="*/ 1 w 604"/>
                <a:gd name="T21" fmla="*/ 0 h 58"/>
                <a:gd name="T22" fmla="*/ 1 w 604"/>
                <a:gd name="T23" fmla="*/ 0 h 58"/>
                <a:gd name="T24" fmla="*/ 0 w 604"/>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4"/>
                <a:gd name="T40" fmla="*/ 0 h 58"/>
                <a:gd name="T41" fmla="*/ 604 w 604"/>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4" h="58">
                  <a:moveTo>
                    <a:pt x="0" y="50"/>
                  </a:moveTo>
                  <a:lnTo>
                    <a:pt x="0" y="32"/>
                  </a:lnTo>
                  <a:lnTo>
                    <a:pt x="21" y="42"/>
                  </a:lnTo>
                  <a:lnTo>
                    <a:pt x="151" y="16"/>
                  </a:lnTo>
                  <a:lnTo>
                    <a:pt x="160" y="0"/>
                  </a:lnTo>
                  <a:lnTo>
                    <a:pt x="175" y="19"/>
                  </a:lnTo>
                  <a:lnTo>
                    <a:pt x="590" y="26"/>
                  </a:lnTo>
                  <a:lnTo>
                    <a:pt x="604" y="19"/>
                  </a:lnTo>
                  <a:lnTo>
                    <a:pt x="595" y="35"/>
                  </a:lnTo>
                  <a:lnTo>
                    <a:pt x="171" y="32"/>
                  </a:lnTo>
                  <a:lnTo>
                    <a:pt x="144" y="32"/>
                  </a:lnTo>
                  <a:lnTo>
                    <a:pt x="21" y="58"/>
                  </a:lnTo>
                  <a:lnTo>
                    <a:pt x="0" y="50"/>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00" name="Freeform 18"/>
            <p:cNvSpPr>
              <a:spLocks/>
            </p:cNvSpPr>
            <p:nvPr/>
          </p:nvSpPr>
          <p:spPr bwMode="auto">
            <a:xfrm>
              <a:off x="439" y="1734"/>
              <a:ext cx="61" cy="18"/>
            </a:xfrm>
            <a:custGeom>
              <a:avLst/>
              <a:gdLst>
                <a:gd name="T0" fmla="*/ 1 w 122"/>
                <a:gd name="T1" fmla="*/ 0 h 37"/>
                <a:gd name="T2" fmla="*/ 1 w 122"/>
                <a:gd name="T3" fmla="*/ 0 h 37"/>
                <a:gd name="T4" fmla="*/ 1 w 122"/>
                <a:gd name="T5" fmla="*/ 0 h 37"/>
                <a:gd name="T6" fmla="*/ 0 w 122"/>
                <a:gd name="T7" fmla="*/ 0 h 37"/>
                <a:gd name="T8" fmla="*/ 1 w 122"/>
                <a:gd name="T9" fmla="*/ 0 h 37"/>
                <a:gd name="T10" fmla="*/ 0 60000 65536"/>
                <a:gd name="T11" fmla="*/ 0 60000 65536"/>
                <a:gd name="T12" fmla="*/ 0 60000 65536"/>
                <a:gd name="T13" fmla="*/ 0 60000 65536"/>
                <a:gd name="T14" fmla="*/ 0 60000 65536"/>
                <a:gd name="T15" fmla="*/ 0 w 122"/>
                <a:gd name="T16" fmla="*/ 0 h 37"/>
                <a:gd name="T17" fmla="*/ 122 w 122"/>
                <a:gd name="T18" fmla="*/ 37 h 37"/>
              </a:gdLst>
              <a:ahLst/>
              <a:cxnLst>
                <a:cxn ang="T10">
                  <a:pos x="T0" y="T1"/>
                </a:cxn>
                <a:cxn ang="T11">
                  <a:pos x="T2" y="T3"/>
                </a:cxn>
                <a:cxn ang="T12">
                  <a:pos x="T4" y="T5"/>
                </a:cxn>
                <a:cxn ang="T13">
                  <a:pos x="T6" y="T7"/>
                </a:cxn>
                <a:cxn ang="T14">
                  <a:pos x="T8" y="T9"/>
                </a:cxn>
              </a:cxnLst>
              <a:rect l="T15" t="T16" r="T17" b="T18"/>
              <a:pathLst>
                <a:path w="122" h="37">
                  <a:moveTo>
                    <a:pt x="4" y="16"/>
                  </a:moveTo>
                  <a:lnTo>
                    <a:pt x="122" y="0"/>
                  </a:lnTo>
                  <a:lnTo>
                    <a:pt x="115" y="26"/>
                  </a:lnTo>
                  <a:lnTo>
                    <a:pt x="0" y="37"/>
                  </a:lnTo>
                  <a:lnTo>
                    <a:pt x="4" y="16"/>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01" name="Freeform 19"/>
            <p:cNvSpPr>
              <a:spLocks/>
            </p:cNvSpPr>
            <p:nvPr/>
          </p:nvSpPr>
          <p:spPr bwMode="auto">
            <a:xfrm>
              <a:off x="505" y="1732"/>
              <a:ext cx="178" cy="15"/>
            </a:xfrm>
            <a:custGeom>
              <a:avLst/>
              <a:gdLst>
                <a:gd name="T0" fmla="*/ 0 w 357"/>
                <a:gd name="T1" fmla="*/ 0 h 29"/>
                <a:gd name="T2" fmla="*/ 0 w 357"/>
                <a:gd name="T3" fmla="*/ 1 h 29"/>
                <a:gd name="T4" fmla="*/ 0 w 357"/>
                <a:gd name="T5" fmla="*/ 1 h 29"/>
                <a:gd name="T6" fmla="*/ 0 w 357"/>
                <a:gd name="T7" fmla="*/ 1 h 29"/>
                <a:gd name="T8" fmla="*/ 0 w 357"/>
                <a:gd name="T9" fmla="*/ 0 h 29"/>
                <a:gd name="T10" fmla="*/ 0 60000 65536"/>
                <a:gd name="T11" fmla="*/ 0 60000 65536"/>
                <a:gd name="T12" fmla="*/ 0 60000 65536"/>
                <a:gd name="T13" fmla="*/ 0 60000 65536"/>
                <a:gd name="T14" fmla="*/ 0 60000 65536"/>
                <a:gd name="T15" fmla="*/ 0 w 357"/>
                <a:gd name="T16" fmla="*/ 0 h 29"/>
                <a:gd name="T17" fmla="*/ 357 w 357"/>
                <a:gd name="T18" fmla="*/ 29 h 29"/>
              </a:gdLst>
              <a:ahLst/>
              <a:cxnLst>
                <a:cxn ang="T10">
                  <a:pos x="T0" y="T1"/>
                </a:cxn>
                <a:cxn ang="T11">
                  <a:pos x="T2" y="T3"/>
                </a:cxn>
                <a:cxn ang="T12">
                  <a:pos x="T4" y="T5"/>
                </a:cxn>
                <a:cxn ang="T13">
                  <a:pos x="T6" y="T7"/>
                </a:cxn>
                <a:cxn ang="T14">
                  <a:pos x="T8" y="T9"/>
                </a:cxn>
              </a:cxnLst>
              <a:rect l="T15" t="T16" r="T17" b="T18"/>
              <a:pathLst>
                <a:path w="357" h="29">
                  <a:moveTo>
                    <a:pt x="0" y="0"/>
                  </a:moveTo>
                  <a:lnTo>
                    <a:pt x="357" y="3"/>
                  </a:lnTo>
                  <a:lnTo>
                    <a:pt x="353" y="23"/>
                  </a:lnTo>
                  <a:lnTo>
                    <a:pt x="11" y="29"/>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02" name="Freeform 20"/>
            <p:cNvSpPr>
              <a:spLocks/>
            </p:cNvSpPr>
            <p:nvPr/>
          </p:nvSpPr>
          <p:spPr bwMode="auto">
            <a:xfrm>
              <a:off x="262" y="1750"/>
              <a:ext cx="238" cy="92"/>
            </a:xfrm>
            <a:custGeom>
              <a:avLst/>
              <a:gdLst>
                <a:gd name="T0" fmla="*/ 1 w 476"/>
                <a:gd name="T1" fmla="*/ 1 h 183"/>
                <a:gd name="T2" fmla="*/ 1 w 476"/>
                <a:gd name="T3" fmla="*/ 1 h 183"/>
                <a:gd name="T4" fmla="*/ 1 w 476"/>
                <a:gd name="T5" fmla="*/ 1 h 183"/>
                <a:gd name="T6" fmla="*/ 0 w 476"/>
                <a:gd name="T7" fmla="*/ 1 h 183"/>
                <a:gd name="T8" fmla="*/ 1 w 476"/>
                <a:gd name="T9" fmla="*/ 1 h 183"/>
                <a:gd name="T10" fmla="*/ 1 w 476"/>
                <a:gd name="T11" fmla="*/ 1 h 183"/>
                <a:gd name="T12" fmla="*/ 1 w 476"/>
                <a:gd name="T13" fmla="*/ 1 h 183"/>
                <a:gd name="T14" fmla="*/ 1 w 476"/>
                <a:gd name="T15" fmla="*/ 0 h 183"/>
                <a:gd name="T16" fmla="*/ 1 w 476"/>
                <a:gd name="T17" fmla="*/ 1 h 183"/>
                <a:gd name="T18" fmla="*/ 1 w 476"/>
                <a:gd name="T19" fmla="*/ 1 h 1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6"/>
                <a:gd name="T31" fmla="*/ 0 h 183"/>
                <a:gd name="T32" fmla="*/ 476 w 476"/>
                <a:gd name="T33" fmla="*/ 183 h 1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6" h="183">
                  <a:moveTo>
                    <a:pt x="338" y="5"/>
                  </a:moveTo>
                  <a:lnTo>
                    <a:pt x="56" y="150"/>
                  </a:lnTo>
                  <a:lnTo>
                    <a:pt x="10" y="167"/>
                  </a:lnTo>
                  <a:lnTo>
                    <a:pt x="0" y="183"/>
                  </a:lnTo>
                  <a:lnTo>
                    <a:pt x="43" y="180"/>
                  </a:lnTo>
                  <a:lnTo>
                    <a:pt x="320" y="164"/>
                  </a:lnTo>
                  <a:lnTo>
                    <a:pt x="351" y="130"/>
                  </a:lnTo>
                  <a:lnTo>
                    <a:pt x="476" y="0"/>
                  </a:lnTo>
                  <a:lnTo>
                    <a:pt x="384" y="11"/>
                  </a:lnTo>
                  <a:lnTo>
                    <a:pt x="338" y="5"/>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03" name="Freeform 21"/>
            <p:cNvSpPr>
              <a:spLocks/>
            </p:cNvSpPr>
            <p:nvPr/>
          </p:nvSpPr>
          <p:spPr bwMode="auto">
            <a:xfrm>
              <a:off x="442" y="1747"/>
              <a:ext cx="442" cy="88"/>
            </a:xfrm>
            <a:custGeom>
              <a:avLst/>
              <a:gdLst>
                <a:gd name="T0" fmla="*/ 1 w 884"/>
                <a:gd name="T1" fmla="*/ 0 h 177"/>
                <a:gd name="T2" fmla="*/ 0 w 884"/>
                <a:gd name="T3" fmla="*/ 0 h 177"/>
                <a:gd name="T4" fmla="*/ 1 w 884"/>
                <a:gd name="T5" fmla="*/ 0 h 177"/>
                <a:gd name="T6" fmla="*/ 1 w 884"/>
                <a:gd name="T7" fmla="*/ 0 h 177"/>
                <a:gd name="T8" fmla="*/ 1 w 884"/>
                <a:gd name="T9" fmla="*/ 0 h 177"/>
                <a:gd name="T10" fmla="*/ 1 w 884"/>
                <a:gd name="T11" fmla="*/ 0 h 177"/>
                <a:gd name="T12" fmla="*/ 1 w 884"/>
                <a:gd name="T13" fmla="*/ 0 h 177"/>
                <a:gd name="T14" fmla="*/ 1 w 884"/>
                <a:gd name="T15" fmla="*/ 0 h 177"/>
                <a:gd name="T16" fmla="*/ 1 w 884"/>
                <a:gd name="T17" fmla="*/ 0 h 177"/>
                <a:gd name="T18" fmla="*/ 1 w 884"/>
                <a:gd name="T19" fmla="*/ 0 h 177"/>
                <a:gd name="T20" fmla="*/ 1 w 884"/>
                <a:gd name="T21" fmla="*/ 0 h 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4"/>
                <a:gd name="T34" fmla="*/ 0 h 177"/>
                <a:gd name="T35" fmla="*/ 884 w 884"/>
                <a:gd name="T36" fmla="*/ 177 h 1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4" h="177">
                  <a:moveTo>
                    <a:pt x="143" y="9"/>
                  </a:moveTo>
                  <a:lnTo>
                    <a:pt x="0" y="156"/>
                  </a:lnTo>
                  <a:lnTo>
                    <a:pt x="59" y="170"/>
                  </a:lnTo>
                  <a:lnTo>
                    <a:pt x="369" y="173"/>
                  </a:lnTo>
                  <a:lnTo>
                    <a:pt x="724" y="170"/>
                  </a:lnTo>
                  <a:lnTo>
                    <a:pt x="861" y="177"/>
                  </a:lnTo>
                  <a:lnTo>
                    <a:pt x="884" y="149"/>
                  </a:lnTo>
                  <a:lnTo>
                    <a:pt x="854" y="156"/>
                  </a:lnTo>
                  <a:lnTo>
                    <a:pt x="618" y="50"/>
                  </a:lnTo>
                  <a:lnTo>
                    <a:pt x="497" y="0"/>
                  </a:lnTo>
                  <a:lnTo>
                    <a:pt x="143" y="9"/>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04" name="Freeform 22"/>
            <p:cNvSpPr>
              <a:spLocks/>
            </p:cNvSpPr>
            <p:nvPr/>
          </p:nvSpPr>
          <p:spPr bwMode="auto">
            <a:xfrm>
              <a:off x="361" y="1876"/>
              <a:ext cx="405" cy="22"/>
            </a:xfrm>
            <a:custGeom>
              <a:avLst/>
              <a:gdLst>
                <a:gd name="T0" fmla="*/ 0 w 810"/>
                <a:gd name="T1" fmla="*/ 1 h 43"/>
                <a:gd name="T2" fmla="*/ 0 w 810"/>
                <a:gd name="T3" fmla="*/ 1 h 43"/>
                <a:gd name="T4" fmla="*/ 1 w 810"/>
                <a:gd name="T5" fmla="*/ 1 h 43"/>
                <a:gd name="T6" fmla="*/ 1 w 810"/>
                <a:gd name="T7" fmla="*/ 1 h 43"/>
                <a:gd name="T8" fmla="*/ 1 w 810"/>
                <a:gd name="T9" fmla="*/ 1 h 43"/>
                <a:gd name="T10" fmla="*/ 1 w 810"/>
                <a:gd name="T11" fmla="*/ 0 h 43"/>
                <a:gd name="T12" fmla="*/ 1 w 810"/>
                <a:gd name="T13" fmla="*/ 1 h 43"/>
                <a:gd name="T14" fmla="*/ 1 w 810"/>
                <a:gd name="T15" fmla="*/ 1 h 43"/>
                <a:gd name="T16" fmla="*/ 1 w 810"/>
                <a:gd name="T17" fmla="*/ 1 h 43"/>
                <a:gd name="T18" fmla="*/ 1 w 810"/>
                <a:gd name="T19" fmla="*/ 1 h 43"/>
                <a:gd name="T20" fmla="*/ 1 w 810"/>
                <a:gd name="T21" fmla="*/ 1 h 43"/>
                <a:gd name="T22" fmla="*/ 0 w 810"/>
                <a:gd name="T23" fmla="*/ 1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0"/>
                <a:gd name="T37" fmla="*/ 0 h 43"/>
                <a:gd name="T38" fmla="*/ 810 w 810"/>
                <a:gd name="T39" fmla="*/ 43 h 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0" h="43">
                  <a:moveTo>
                    <a:pt x="0" y="40"/>
                  </a:moveTo>
                  <a:lnTo>
                    <a:pt x="0" y="13"/>
                  </a:lnTo>
                  <a:lnTo>
                    <a:pt x="18" y="13"/>
                  </a:lnTo>
                  <a:lnTo>
                    <a:pt x="43" y="28"/>
                  </a:lnTo>
                  <a:lnTo>
                    <a:pt x="224" y="26"/>
                  </a:lnTo>
                  <a:lnTo>
                    <a:pt x="237" y="0"/>
                  </a:lnTo>
                  <a:lnTo>
                    <a:pt x="257" y="24"/>
                  </a:lnTo>
                  <a:lnTo>
                    <a:pt x="790" y="24"/>
                  </a:lnTo>
                  <a:lnTo>
                    <a:pt x="810" y="3"/>
                  </a:lnTo>
                  <a:lnTo>
                    <a:pt x="806" y="40"/>
                  </a:lnTo>
                  <a:lnTo>
                    <a:pt x="244" y="43"/>
                  </a:lnTo>
                  <a:lnTo>
                    <a:pt x="0" y="40"/>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05" name="Freeform 23"/>
            <p:cNvSpPr>
              <a:spLocks/>
            </p:cNvSpPr>
            <p:nvPr/>
          </p:nvSpPr>
          <p:spPr bwMode="auto">
            <a:xfrm>
              <a:off x="388" y="1915"/>
              <a:ext cx="101" cy="18"/>
            </a:xfrm>
            <a:custGeom>
              <a:avLst/>
              <a:gdLst>
                <a:gd name="T0" fmla="*/ 0 w 203"/>
                <a:gd name="T1" fmla="*/ 0 h 35"/>
                <a:gd name="T2" fmla="*/ 0 w 203"/>
                <a:gd name="T3" fmla="*/ 0 h 35"/>
                <a:gd name="T4" fmla="*/ 0 w 203"/>
                <a:gd name="T5" fmla="*/ 0 h 35"/>
                <a:gd name="T6" fmla="*/ 0 w 203"/>
                <a:gd name="T7" fmla="*/ 1 h 35"/>
                <a:gd name="T8" fmla="*/ 0 w 203"/>
                <a:gd name="T9" fmla="*/ 1 h 35"/>
                <a:gd name="T10" fmla="*/ 0 w 203"/>
                <a:gd name="T11" fmla="*/ 1 h 35"/>
                <a:gd name="T12" fmla="*/ 0 w 203"/>
                <a:gd name="T13" fmla="*/ 0 h 35"/>
                <a:gd name="T14" fmla="*/ 0 60000 65536"/>
                <a:gd name="T15" fmla="*/ 0 60000 65536"/>
                <a:gd name="T16" fmla="*/ 0 60000 65536"/>
                <a:gd name="T17" fmla="*/ 0 60000 65536"/>
                <a:gd name="T18" fmla="*/ 0 60000 65536"/>
                <a:gd name="T19" fmla="*/ 0 60000 65536"/>
                <a:gd name="T20" fmla="*/ 0 60000 65536"/>
                <a:gd name="T21" fmla="*/ 0 w 203"/>
                <a:gd name="T22" fmla="*/ 0 h 35"/>
                <a:gd name="T23" fmla="*/ 203 w 20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3" h="35">
                  <a:moveTo>
                    <a:pt x="0" y="0"/>
                  </a:moveTo>
                  <a:lnTo>
                    <a:pt x="186" y="0"/>
                  </a:lnTo>
                  <a:lnTo>
                    <a:pt x="203" y="0"/>
                  </a:lnTo>
                  <a:lnTo>
                    <a:pt x="203" y="23"/>
                  </a:lnTo>
                  <a:lnTo>
                    <a:pt x="177" y="35"/>
                  </a:lnTo>
                  <a:lnTo>
                    <a:pt x="0" y="32"/>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06" name="Freeform 24"/>
            <p:cNvSpPr>
              <a:spLocks/>
            </p:cNvSpPr>
            <p:nvPr/>
          </p:nvSpPr>
          <p:spPr bwMode="auto">
            <a:xfrm>
              <a:off x="501" y="1917"/>
              <a:ext cx="232" cy="16"/>
            </a:xfrm>
            <a:custGeom>
              <a:avLst/>
              <a:gdLst>
                <a:gd name="T0" fmla="*/ 0 w 464"/>
                <a:gd name="T1" fmla="*/ 0 h 32"/>
                <a:gd name="T2" fmla="*/ 0 w 464"/>
                <a:gd name="T3" fmla="*/ 1 h 32"/>
                <a:gd name="T4" fmla="*/ 1 w 464"/>
                <a:gd name="T5" fmla="*/ 1 h 32"/>
                <a:gd name="T6" fmla="*/ 1 w 464"/>
                <a:gd name="T7" fmla="*/ 0 h 32"/>
                <a:gd name="T8" fmla="*/ 0 w 464"/>
                <a:gd name="T9" fmla="*/ 0 h 32"/>
                <a:gd name="T10" fmla="*/ 0 60000 65536"/>
                <a:gd name="T11" fmla="*/ 0 60000 65536"/>
                <a:gd name="T12" fmla="*/ 0 60000 65536"/>
                <a:gd name="T13" fmla="*/ 0 60000 65536"/>
                <a:gd name="T14" fmla="*/ 0 60000 65536"/>
                <a:gd name="T15" fmla="*/ 0 w 464"/>
                <a:gd name="T16" fmla="*/ 0 h 32"/>
                <a:gd name="T17" fmla="*/ 464 w 464"/>
                <a:gd name="T18" fmla="*/ 32 h 32"/>
              </a:gdLst>
              <a:ahLst/>
              <a:cxnLst>
                <a:cxn ang="T10">
                  <a:pos x="T0" y="T1"/>
                </a:cxn>
                <a:cxn ang="T11">
                  <a:pos x="T2" y="T3"/>
                </a:cxn>
                <a:cxn ang="T12">
                  <a:pos x="T4" y="T5"/>
                </a:cxn>
                <a:cxn ang="T13">
                  <a:pos x="T6" y="T7"/>
                </a:cxn>
                <a:cxn ang="T14">
                  <a:pos x="T8" y="T9"/>
                </a:cxn>
              </a:cxnLst>
              <a:rect l="T15" t="T16" r="T17" b="T18"/>
              <a:pathLst>
                <a:path w="464" h="32">
                  <a:moveTo>
                    <a:pt x="0" y="0"/>
                  </a:moveTo>
                  <a:lnTo>
                    <a:pt x="0" y="29"/>
                  </a:lnTo>
                  <a:lnTo>
                    <a:pt x="464" y="32"/>
                  </a:lnTo>
                  <a:lnTo>
                    <a:pt x="464" y="0"/>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07" name="Freeform 25"/>
            <p:cNvSpPr>
              <a:spLocks/>
            </p:cNvSpPr>
            <p:nvPr/>
          </p:nvSpPr>
          <p:spPr bwMode="auto">
            <a:xfrm>
              <a:off x="190" y="1938"/>
              <a:ext cx="280" cy="113"/>
            </a:xfrm>
            <a:custGeom>
              <a:avLst/>
              <a:gdLst>
                <a:gd name="T0" fmla="*/ 0 w 561"/>
                <a:gd name="T1" fmla="*/ 0 h 226"/>
                <a:gd name="T2" fmla="*/ 0 w 561"/>
                <a:gd name="T3" fmla="*/ 0 h 226"/>
                <a:gd name="T4" fmla="*/ 0 w 561"/>
                <a:gd name="T5" fmla="*/ 1 h 226"/>
                <a:gd name="T6" fmla="*/ 0 w 561"/>
                <a:gd name="T7" fmla="*/ 1 h 226"/>
                <a:gd name="T8" fmla="*/ 0 w 561"/>
                <a:gd name="T9" fmla="*/ 1 h 226"/>
                <a:gd name="T10" fmla="*/ 0 w 561"/>
                <a:gd name="T11" fmla="*/ 1 h 226"/>
                <a:gd name="T12" fmla="*/ 0 w 561"/>
                <a:gd name="T13" fmla="*/ 1 h 226"/>
                <a:gd name="T14" fmla="*/ 0 w 561"/>
                <a:gd name="T15" fmla="*/ 1 h 226"/>
                <a:gd name="T16" fmla="*/ 0 w 561"/>
                <a:gd name="T17" fmla="*/ 1 h 226"/>
                <a:gd name="T18" fmla="*/ 0 w 561"/>
                <a:gd name="T19" fmla="*/ 0 h 2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1"/>
                <a:gd name="T31" fmla="*/ 0 h 226"/>
                <a:gd name="T32" fmla="*/ 561 w 561"/>
                <a:gd name="T33" fmla="*/ 226 h 2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1" h="226">
                  <a:moveTo>
                    <a:pt x="561" y="0"/>
                  </a:moveTo>
                  <a:lnTo>
                    <a:pt x="336" y="0"/>
                  </a:lnTo>
                  <a:lnTo>
                    <a:pt x="84" y="125"/>
                  </a:lnTo>
                  <a:lnTo>
                    <a:pt x="0" y="169"/>
                  </a:lnTo>
                  <a:lnTo>
                    <a:pt x="5" y="193"/>
                  </a:lnTo>
                  <a:lnTo>
                    <a:pt x="57" y="202"/>
                  </a:lnTo>
                  <a:lnTo>
                    <a:pt x="120" y="205"/>
                  </a:lnTo>
                  <a:lnTo>
                    <a:pt x="383" y="226"/>
                  </a:lnTo>
                  <a:lnTo>
                    <a:pt x="407" y="202"/>
                  </a:lnTo>
                  <a:lnTo>
                    <a:pt x="561" y="0"/>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08" name="Freeform 26"/>
            <p:cNvSpPr>
              <a:spLocks/>
            </p:cNvSpPr>
            <p:nvPr/>
          </p:nvSpPr>
          <p:spPr bwMode="auto">
            <a:xfrm>
              <a:off x="407" y="1938"/>
              <a:ext cx="572" cy="113"/>
            </a:xfrm>
            <a:custGeom>
              <a:avLst/>
              <a:gdLst>
                <a:gd name="T0" fmla="*/ 1 w 1144"/>
                <a:gd name="T1" fmla="*/ 0 h 226"/>
                <a:gd name="T2" fmla="*/ 0 w 1144"/>
                <a:gd name="T3" fmla="*/ 1 h 226"/>
                <a:gd name="T4" fmla="*/ 1 w 1144"/>
                <a:gd name="T5" fmla="*/ 1 h 226"/>
                <a:gd name="T6" fmla="*/ 1 w 1144"/>
                <a:gd name="T7" fmla="*/ 1 h 226"/>
                <a:gd name="T8" fmla="*/ 1 w 1144"/>
                <a:gd name="T9" fmla="*/ 1 h 226"/>
                <a:gd name="T10" fmla="*/ 1 w 1144"/>
                <a:gd name="T11" fmla="*/ 1 h 226"/>
                <a:gd name="T12" fmla="*/ 1 w 1144"/>
                <a:gd name="T13" fmla="*/ 1 h 226"/>
                <a:gd name="T14" fmla="*/ 1 w 1144"/>
                <a:gd name="T15" fmla="*/ 1 h 226"/>
                <a:gd name="T16" fmla="*/ 1 w 1144"/>
                <a:gd name="T17" fmla="*/ 0 h 226"/>
                <a:gd name="T18" fmla="*/ 1 w 1144"/>
                <a:gd name="T19" fmla="*/ 0 h 2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4"/>
                <a:gd name="T31" fmla="*/ 0 h 226"/>
                <a:gd name="T32" fmla="*/ 1144 w 1144"/>
                <a:gd name="T33" fmla="*/ 226 h 2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4" h="226">
                  <a:moveTo>
                    <a:pt x="178" y="0"/>
                  </a:moveTo>
                  <a:lnTo>
                    <a:pt x="0" y="213"/>
                  </a:lnTo>
                  <a:lnTo>
                    <a:pt x="186" y="226"/>
                  </a:lnTo>
                  <a:lnTo>
                    <a:pt x="413" y="226"/>
                  </a:lnTo>
                  <a:lnTo>
                    <a:pt x="861" y="211"/>
                  </a:lnTo>
                  <a:lnTo>
                    <a:pt x="1120" y="193"/>
                  </a:lnTo>
                  <a:lnTo>
                    <a:pt x="1144" y="173"/>
                  </a:lnTo>
                  <a:lnTo>
                    <a:pt x="1058" y="163"/>
                  </a:lnTo>
                  <a:lnTo>
                    <a:pt x="687" y="0"/>
                  </a:lnTo>
                  <a:lnTo>
                    <a:pt x="178"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09" name="Freeform 27"/>
            <p:cNvSpPr>
              <a:spLocks/>
            </p:cNvSpPr>
            <p:nvPr/>
          </p:nvSpPr>
          <p:spPr bwMode="auto">
            <a:xfrm>
              <a:off x="311" y="2073"/>
              <a:ext cx="156" cy="53"/>
            </a:xfrm>
            <a:custGeom>
              <a:avLst/>
              <a:gdLst>
                <a:gd name="T0" fmla="*/ 0 w 312"/>
                <a:gd name="T1" fmla="*/ 0 h 105"/>
                <a:gd name="T2" fmla="*/ 1 w 312"/>
                <a:gd name="T3" fmla="*/ 1 h 105"/>
                <a:gd name="T4" fmla="*/ 1 w 312"/>
                <a:gd name="T5" fmla="*/ 1 h 105"/>
                <a:gd name="T6" fmla="*/ 1 w 312"/>
                <a:gd name="T7" fmla="*/ 1 h 105"/>
                <a:gd name="T8" fmla="*/ 1 w 312"/>
                <a:gd name="T9" fmla="*/ 1 h 105"/>
                <a:gd name="T10" fmla="*/ 1 w 312"/>
                <a:gd name="T11" fmla="*/ 1 h 105"/>
                <a:gd name="T12" fmla="*/ 1 w 312"/>
                <a:gd name="T13" fmla="*/ 1 h 105"/>
                <a:gd name="T14" fmla="*/ 1 w 312"/>
                <a:gd name="T15" fmla="*/ 1 h 105"/>
                <a:gd name="T16" fmla="*/ 1 w 312"/>
                <a:gd name="T17" fmla="*/ 1 h 105"/>
                <a:gd name="T18" fmla="*/ 1 w 312"/>
                <a:gd name="T19" fmla="*/ 1 h 105"/>
                <a:gd name="T20" fmla="*/ 1 w 312"/>
                <a:gd name="T21" fmla="*/ 1 h 105"/>
                <a:gd name="T22" fmla="*/ 1 w 312"/>
                <a:gd name="T23" fmla="*/ 1 h 105"/>
                <a:gd name="T24" fmla="*/ 1 w 312"/>
                <a:gd name="T25" fmla="*/ 1 h 105"/>
                <a:gd name="T26" fmla="*/ 1 w 312"/>
                <a:gd name="T27" fmla="*/ 1 h 105"/>
                <a:gd name="T28" fmla="*/ 1 w 312"/>
                <a:gd name="T29" fmla="*/ 1 h 105"/>
                <a:gd name="T30" fmla="*/ 1 w 312"/>
                <a:gd name="T31" fmla="*/ 1 h 105"/>
                <a:gd name="T32" fmla="*/ 1 w 312"/>
                <a:gd name="T33" fmla="*/ 1 h 105"/>
                <a:gd name="T34" fmla="*/ 1 w 312"/>
                <a:gd name="T35" fmla="*/ 1 h 105"/>
                <a:gd name="T36" fmla="*/ 1 w 312"/>
                <a:gd name="T37" fmla="*/ 1 h 105"/>
                <a:gd name="T38" fmla="*/ 1 w 312"/>
                <a:gd name="T39" fmla="*/ 1 h 105"/>
                <a:gd name="T40" fmla="*/ 1 w 312"/>
                <a:gd name="T41" fmla="*/ 1 h 105"/>
                <a:gd name="T42" fmla="*/ 1 w 312"/>
                <a:gd name="T43" fmla="*/ 1 h 105"/>
                <a:gd name="T44" fmla="*/ 0 w 312"/>
                <a:gd name="T45" fmla="*/ 0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12"/>
                <a:gd name="T70" fmla="*/ 0 h 105"/>
                <a:gd name="T71" fmla="*/ 312 w 312"/>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12" h="105">
                  <a:moveTo>
                    <a:pt x="0" y="0"/>
                  </a:moveTo>
                  <a:lnTo>
                    <a:pt x="20" y="25"/>
                  </a:lnTo>
                  <a:lnTo>
                    <a:pt x="20" y="53"/>
                  </a:lnTo>
                  <a:lnTo>
                    <a:pt x="312" y="105"/>
                  </a:lnTo>
                  <a:lnTo>
                    <a:pt x="312" y="85"/>
                  </a:lnTo>
                  <a:lnTo>
                    <a:pt x="287" y="29"/>
                  </a:lnTo>
                  <a:lnTo>
                    <a:pt x="255" y="29"/>
                  </a:lnTo>
                  <a:lnTo>
                    <a:pt x="263" y="62"/>
                  </a:lnTo>
                  <a:lnTo>
                    <a:pt x="227" y="62"/>
                  </a:lnTo>
                  <a:lnTo>
                    <a:pt x="216" y="29"/>
                  </a:lnTo>
                  <a:lnTo>
                    <a:pt x="187" y="25"/>
                  </a:lnTo>
                  <a:lnTo>
                    <a:pt x="208" y="57"/>
                  </a:lnTo>
                  <a:lnTo>
                    <a:pt x="172" y="53"/>
                  </a:lnTo>
                  <a:lnTo>
                    <a:pt x="156" y="9"/>
                  </a:lnTo>
                  <a:lnTo>
                    <a:pt x="132" y="13"/>
                  </a:lnTo>
                  <a:lnTo>
                    <a:pt x="151" y="53"/>
                  </a:lnTo>
                  <a:lnTo>
                    <a:pt x="128" y="49"/>
                  </a:lnTo>
                  <a:lnTo>
                    <a:pt x="108" y="13"/>
                  </a:lnTo>
                  <a:lnTo>
                    <a:pt x="80" y="13"/>
                  </a:lnTo>
                  <a:lnTo>
                    <a:pt x="96" y="45"/>
                  </a:lnTo>
                  <a:lnTo>
                    <a:pt x="68" y="37"/>
                  </a:lnTo>
                  <a:lnTo>
                    <a:pt x="44" y="5"/>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10" name="Freeform 28"/>
            <p:cNvSpPr>
              <a:spLocks/>
            </p:cNvSpPr>
            <p:nvPr/>
          </p:nvSpPr>
          <p:spPr bwMode="auto">
            <a:xfrm>
              <a:off x="327" y="2110"/>
              <a:ext cx="133" cy="32"/>
            </a:xfrm>
            <a:custGeom>
              <a:avLst/>
              <a:gdLst>
                <a:gd name="T0" fmla="*/ 0 w 266"/>
                <a:gd name="T1" fmla="*/ 0 h 65"/>
                <a:gd name="T2" fmla="*/ 1 w 266"/>
                <a:gd name="T3" fmla="*/ 0 h 65"/>
                <a:gd name="T4" fmla="*/ 1 w 266"/>
                <a:gd name="T5" fmla="*/ 0 h 65"/>
                <a:gd name="T6" fmla="*/ 0 w 266"/>
                <a:gd name="T7" fmla="*/ 0 h 65"/>
                <a:gd name="T8" fmla="*/ 0 w 266"/>
                <a:gd name="T9" fmla="*/ 0 h 65"/>
                <a:gd name="T10" fmla="*/ 0 60000 65536"/>
                <a:gd name="T11" fmla="*/ 0 60000 65536"/>
                <a:gd name="T12" fmla="*/ 0 60000 65536"/>
                <a:gd name="T13" fmla="*/ 0 60000 65536"/>
                <a:gd name="T14" fmla="*/ 0 60000 65536"/>
                <a:gd name="T15" fmla="*/ 0 w 266"/>
                <a:gd name="T16" fmla="*/ 0 h 65"/>
                <a:gd name="T17" fmla="*/ 266 w 266"/>
                <a:gd name="T18" fmla="*/ 65 h 65"/>
              </a:gdLst>
              <a:ahLst/>
              <a:cxnLst>
                <a:cxn ang="T10">
                  <a:pos x="T0" y="T1"/>
                </a:cxn>
                <a:cxn ang="T11">
                  <a:pos x="T2" y="T3"/>
                </a:cxn>
                <a:cxn ang="T12">
                  <a:pos x="T4" y="T5"/>
                </a:cxn>
                <a:cxn ang="T13">
                  <a:pos x="T6" y="T7"/>
                </a:cxn>
                <a:cxn ang="T14">
                  <a:pos x="T8" y="T9"/>
                </a:cxn>
              </a:cxnLst>
              <a:rect l="T15" t="T16" r="T17" b="T18"/>
              <a:pathLst>
                <a:path w="266" h="65">
                  <a:moveTo>
                    <a:pt x="0" y="0"/>
                  </a:moveTo>
                  <a:lnTo>
                    <a:pt x="266" y="44"/>
                  </a:lnTo>
                  <a:lnTo>
                    <a:pt x="266" y="65"/>
                  </a:lnTo>
                  <a:lnTo>
                    <a:pt x="0" y="12"/>
                  </a:lnTo>
                  <a:lnTo>
                    <a:pt x="0" y="0"/>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11" name="Freeform 29"/>
            <p:cNvSpPr>
              <a:spLocks/>
            </p:cNvSpPr>
            <p:nvPr/>
          </p:nvSpPr>
          <p:spPr bwMode="auto">
            <a:xfrm>
              <a:off x="333" y="2126"/>
              <a:ext cx="127" cy="38"/>
            </a:xfrm>
            <a:custGeom>
              <a:avLst/>
              <a:gdLst>
                <a:gd name="T0" fmla="*/ 0 w 255"/>
                <a:gd name="T1" fmla="*/ 0 h 76"/>
                <a:gd name="T2" fmla="*/ 0 w 255"/>
                <a:gd name="T3" fmla="*/ 1 h 76"/>
                <a:gd name="T4" fmla="*/ 0 w 255"/>
                <a:gd name="T5" fmla="*/ 1 h 76"/>
                <a:gd name="T6" fmla="*/ 0 w 255"/>
                <a:gd name="T7" fmla="*/ 1 h 76"/>
                <a:gd name="T8" fmla="*/ 0 w 255"/>
                <a:gd name="T9" fmla="*/ 0 h 76"/>
                <a:gd name="T10" fmla="*/ 0 60000 65536"/>
                <a:gd name="T11" fmla="*/ 0 60000 65536"/>
                <a:gd name="T12" fmla="*/ 0 60000 65536"/>
                <a:gd name="T13" fmla="*/ 0 60000 65536"/>
                <a:gd name="T14" fmla="*/ 0 60000 65536"/>
                <a:gd name="T15" fmla="*/ 0 w 255"/>
                <a:gd name="T16" fmla="*/ 0 h 76"/>
                <a:gd name="T17" fmla="*/ 255 w 255"/>
                <a:gd name="T18" fmla="*/ 76 h 76"/>
              </a:gdLst>
              <a:ahLst/>
              <a:cxnLst>
                <a:cxn ang="T10">
                  <a:pos x="T0" y="T1"/>
                </a:cxn>
                <a:cxn ang="T11">
                  <a:pos x="T2" y="T3"/>
                </a:cxn>
                <a:cxn ang="T12">
                  <a:pos x="T4" y="T5"/>
                </a:cxn>
                <a:cxn ang="T13">
                  <a:pos x="T6" y="T7"/>
                </a:cxn>
                <a:cxn ang="T14">
                  <a:pos x="T8" y="T9"/>
                </a:cxn>
              </a:cxnLst>
              <a:rect l="T15" t="T16" r="T17" b="T18"/>
              <a:pathLst>
                <a:path w="255" h="76">
                  <a:moveTo>
                    <a:pt x="0" y="0"/>
                  </a:moveTo>
                  <a:lnTo>
                    <a:pt x="0" y="24"/>
                  </a:lnTo>
                  <a:lnTo>
                    <a:pt x="255" y="76"/>
                  </a:lnTo>
                  <a:lnTo>
                    <a:pt x="255" y="44"/>
                  </a:lnTo>
                  <a:lnTo>
                    <a:pt x="0" y="0"/>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12" name="Freeform 30"/>
            <p:cNvSpPr>
              <a:spLocks/>
            </p:cNvSpPr>
            <p:nvPr/>
          </p:nvSpPr>
          <p:spPr bwMode="auto">
            <a:xfrm>
              <a:off x="481" y="2101"/>
              <a:ext cx="345" cy="18"/>
            </a:xfrm>
            <a:custGeom>
              <a:avLst/>
              <a:gdLst>
                <a:gd name="T0" fmla="*/ 0 w 690"/>
                <a:gd name="T1" fmla="*/ 1 h 36"/>
                <a:gd name="T2" fmla="*/ 1 w 690"/>
                <a:gd name="T3" fmla="*/ 0 h 36"/>
                <a:gd name="T4" fmla="*/ 1 w 690"/>
                <a:gd name="T5" fmla="*/ 0 h 36"/>
                <a:gd name="T6" fmla="*/ 1 w 690"/>
                <a:gd name="T7" fmla="*/ 1 h 36"/>
                <a:gd name="T8" fmla="*/ 1 w 690"/>
                <a:gd name="T9" fmla="*/ 0 h 36"/>
                <a:gd name="T10" fmla="*/ 1 w 690"/>
                <a:gd name="T11" fmla="*/ 1 h 36"/>
                <a:gd name="T12" fmla="*/ 0 w 690"/>
                <a:gd name="T13" fmla="*/ 1 h 36"/>
                <a:gd name="T14" fmla="*/ 0 60000 65536"/>
                <a:gd name="T15" fmla="*/ 0 60000 65536"/>
                <a:gd name="T16" fmla="*/ 0 60000 65536"/>
                <a:gd name="T17" fmla="*/ 0 60000 65536"/>
                <a:gd name="T18" fmla="*/ 0 60000 65536"/>
                <a:gd name="T19" fmla="*/ 0 60000 65536"/>
                <a:gd name="T20" fmla="*/ 0 60000 65536"/>
                <a:gd name="T21" fmla="*/ 0 w 690"/>
                <a:gd name="T22" fmla="*/ 0 h 36"/>
                <a:gd name="T23" fmla="*/ 690 w 690"/>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0" h="36">
                  <a:moveTo>
                    <a:pt x="0" y="36"/>
                  </a:moveTo>
                  <a:lnTo>
                    <a:pt x="11" y="0"/>
                  </a:lnTo>
                  <a:lnTo>
                    <a:pt x="38" y="0"/>
                  </a:lnTo>
                  <a:lnTo>
                    <a:pt x="74" y="16"/>
                  </a:lnTo>
                  <a:lnTo>
                    <a:pt x="690" y="0"/>
                  </a:lnTo>
                  <a:lnTo>
                    <a:pt x="690" y="28"/>
                  </a:lnTo>
                  <a:lnTo>
                    <a:pt x="0" y="36"/>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13" name="Freeform 31"/>
            <p:cNvSpPr>
              <a:spLocks/>
            </p:cNvSpPr>
            <p:nvPr/>
          </p:nvSpPr>
          <p:spPr bwMode="auto">
            <a:xfrm>
              <a:off x="478" y="2122"/>
              <a:ext cx="332" cy="20"/>
            </a:xfrm>
            <a:custGeom>
              <a:avLst/>
              <a:gdLst>
                <a:gd name="T0" fmla="*/ 1 w 662"/>
                <a:gd name="T1" fmla="*/ 0 h 41"/>
                <a:gd name="T2" fmla="*/ 1 w 662"/>
                <a:gd name="T3" fmla="*/ 0 h 41"/>
                <a:gd name="T4" fmla="*/ 1 w 662"/>
                <a:gd name="T5" fmla="*/ 0 h 41"/>
                <a:gd name="T6" fmla="*/ 0 w 662"/>
                <a:gd name="T7" fmla="*/ 0 h 41"/>
                <a:gd name="T8" fmla="*/ 1 w 662"/>
                <a:gd name="T9" fmla="*/ 0 h 41"/>
                <a:gd name="T10" fmla="*/ 0 60000 65536"/>
                <a:gd name="T11" fmla="*/ 0 60000 65536"/>
                <a:gd name="T12" fmla="*/ 0 60000 65536"/>
                <a:gd name="T13" fmla="*/ 0 60000 65536"/>
                <a:gd name="T14" fmla="*/ 0 60000 65536"/>
                <a:gd name="T15" fmla="*/ 0 w 662"/>
                <a:gd name="T16" fmla="*/ 0 h 41"/>
                <a:gd name="T17" fmla="*/ 662 w 662"/>
                <a:gd name="T18" fmla="*/ 41 h 41"/>
              </a:gdLst>
              <a:ahLst/>
              <a:cxnLst>
                <a:cxn ang="T10">
                  <a:pos x="T0" y="T1"/>
                </a:cxn>
                <a:cxn ang="T11">
                  <a:pos x="T2" y="T3"/>
                </a:cxn>
                <a:cxn ang="T12">
                  <a:pos x="T4" y="T5"/>
                </a:cxn>
                <a:cxn ang="T13">
                  <a:pos x="T6" y="T7"/>
                </a:cxn>
                <a:cxn ang="T14">
                  <a:pos x="T8" y="T9"/>
                </a:cxn>
              </a:cxnLst>
              <a:rect l="T15" t="T16" r="T17" b="T18"/>
              <a:pathLst>
                <a:path w="662" h="41">
                  <a:moveTo>
                    <a:pt x="16" y="20"/>
                  </a:moveTo>
                  <a:lnTo>
                    <a:pt x="662" y="0"/>
                  </a:lnTo>
                  <a:lnTo>
                    <a:pt x="654" y="24"/>
                  </a:lnTo>
                  <a:lnTo>
                    <a:pt x="0" y="41"/>
                  </a:lnTo>
                  <a:lnTo>
                    <a:pt x="16" y="20"/>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14" name="Freeform 32"/>
            <p:cNvSpPr>
              <a:spLocks/>
            </p:cNvSpPr>
            <p:nvPr/>
          </p:nvSpPr>
          <p:spPr bwMode="auto">
            <a:xfrm>
              <a:off x="485" y="2139"/>
              <a:ext cx="313" cy="25"/>
            </a:xfrm>
            <a:custGeom>
              <a:avLst/>
              <a:gdLst>
                <a:gd name="T0" fmla="*/ 0 w 626"/>
                <a:gd name="T1" fmla="*/ 1 h 48"/>
                <a:gd name="T2" fmla="*/ 1 w 626"/>
                <a:gd name="T3" fmla="*/ 0 h 48"/>
                <a:gd name="T4" fmla="*/ 1 w 626"/>
                <a:gd name="T5" fmla="*/ 1 h 48"/>
                <a:gd name="T6" fmla="*/ 0 w 626"/>
                <a:gd name="T7" fmla="*/ 1 h 48"/>
                <a:gd name="T8" fmla="*/ 0 w 626"/>
                <a:gd name="T9" fmla="*/ 1 h 48"/>
                <a:gd name="T10" fmla="*/ 0 60000 65536"/>
                <a:gd name="T11" fmla="*/ 0 60000 65536"/>
                <a:gd name="T12" fmla="*/ 0 60000 65536"/>
                <a:gd name="T13" fmla="*/ 0 60000 65536"/>
                <a:gd name="T14" fmla="*/ 0 60000 65536"/>
                <a:gd name="T15" fmla="*/ 0 w 626"/>
                <a:gd name="T16" fmla="*/ 0 h 48"/>
                <a:gd name="T17" fmla="*/ 626 w 626"/>
                <a:gd name="T18" fmla="*/ 48 h 48"/>
              </a:gdLst>
              <a:ahLst/>
              <a:cxnLst>
                <a:cxn ang="T10">
                  <a:pos x="T0" y="T1"/>
                </a:cxn>
                <a:cxn ang="T11">
                  <a:pos x="T2" y="T3"/>
                </a:cxn>
                <a:cxn ang="T12">
                  <a:pos x="T4" y="T5"/>
                </a:cxn>
                <a:cxn ang="T13">
                  <a:pos x="T6" y="T7"/>
                </a:cxn>
                <a:cxn ang="T14">
                  <a:pos x="T8" y="T9"/>
                </a:cxn>
              </a:cxnLst>
              <a:rect l="T15" t="T16" r="T17" b="T18"/>
              <a:pathLst>
                <a:path w="626" h="48">
                  <a:moveTo>
                    <a:pt x="0" y="21"/>
                  </a:moveTo>
                  <a:lnTo>
                    <a:pt x="626" y="0"/>
                  </a:lnTo>
                  <a:lnTo>
                    <a:pt x="623" y="37"/>
                  </a:lnTo>
                  <a:lnTo>
                    <a:pt x="0" y="48"/>
                  </a:lnTo>
                  <a:lnTo>
                    <a:pt x="0" y="21"/>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15" name="Freeform 33"/>
            <p:cNvSpPr>
              <a:spLocks/>
            </p:cNvSpPr>
            <p:nvPr/>
          </p:nvSpPr>
          <p:spPr bwMode="auto">
            <a:xfrm>
              <a:off x="526" y="2166"/>
              <a:ext cx="28" cy="100"/>
            </a:xfrm>
            <a:custGeom>
              <a:avLst/>
              <a:gdLst>
                <a:gd name="T0" fmla="*/ 0 w 57"/>
                <a:gd name="T1" fmla="*/ 0 h 200"/>
                <a:gd name="T2" fmla="*/ 0 w 57"/>
                <a:gd name="T3" fmla="*/ 1 h 200"/>
                <a:gd name="T4" fmla="*/ 0 w 57"/>
                <a:gd name="T5" fmla="*/ 1 h 200"/>
                <a:gd name="T6" fmla="*/ 0 w 57"/>
                <a:gd name="T7" fmla="*/ 1 h 200"/>
                <a:gd name="T8" fmla="*/ 0 w 57"/>
                <a:gd name="T9" fmla="*/ 1 h 200"/>
                <a:gd name="T10" fmla="*/ 0 w 57"/>
                <a:gd name="T11" fmla="*/ 0 h 200"/>
                <a:gd name="T12" fmla="*/ 0 w 57"/>
                <a:gd name="T13" fmla="*/ 0 h 200"/>
                <a:gd name="T14" fmla="*/ 0 60000 65536"/>
                <a:gd name="T15" fmla="*/ 0 60000 65536"/>
                <a:gd name="T16" fmla="*/ 0 60000 65536"/>
                <a:gd name="T17" fmla="*/ 0 60000 65536"/>
                <a:gd name="T18" fmla="*/ 0 60000 65536"/>
                <a:gd name="T19" fmla="*/ 0 60000 65536"/>
                <a:gd name="T20" fmla="*/ 0 60000 65536"/>
                <a:gd name="T21" fmla="*/ 0 w 57"/>
                <a:gd name="T22" fmla="*/ 0 h 200"/>
                <a:gd name="T23" fmla="*/ 57 w 57"/>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200">
                  <a:moveTo>
                    <a:pt x="0" y="0"/>
                  </a:moveTo>
                  <a:lnTo>
                    <a:pt x="20" y="24"/>
                  </a:lnTo>
                  <a:lnTo>
                    <a:pt x="19" y="200"/>
                  </a:lnTo>
                  <a:lnTo>
                    <a:pt x="44" y="200"/>
                  </a:lnTo>
                  <a:lnTo>
                    <a:pt x="44" y="20"/>
                  </a:lnTo>
                  <a:lnTo>
                    <a:pt x="57" y="0"/>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16" name="Freeform 34"/>
            <p:cNvSpPr>
              <a:spLocks/>
            </p:cNvSpPr>
            <p:nvPr/>
          </p:nvSpPr>
          <p:spPr bwMode="auto">
            <a:xfrm>
              <a:off x="517" y="2180"/>
              <a:ext cx="13" cy="84"/>
            </a:xfrm>
            <a:custGeom>
              <a:avLst/>
              <a:gdLst>
                <a:gd name="T0" fmla="*/ 1 w 26"/>
                <a:gd name="T1" fmla="*/ 0 h 169"/>
                <a:gd name="T2" fmla="*/ 0 w 26"/>
                <a:gd name="T3" fmla="*/ 0 h 169"/>
                <a:gd name="T4" fmla="*/ 0 w 26"/>
                <a:gd name="T5" fmla="*/ 0 h 169"/>
                <a:gd name="T6" fmla="*/ 1 w 26"/>
                <a:gd name="T7" fmla="*/ 0 h 169"/>
                <a:gd name="T8" fmla="*/ 1 w 26"/>
                <a:gd name="T9" fmla="*/ 0 h 169"/>
                <a:gd name="T10" fmla="*/ 0 60000 65536"/>
                <a:gd name="T11" fmla="*/ 0 60000 65536"/>
                <a:gd name="T12" fmla="*/ 0 60000 65536"/>
                <a:gd name="T13" fmla="*/ 0 60000 65536"/>
                <a:gd name="T14" fmla="*/ 0 60000 65536"/>
                <a:gd name="T15" fmla="*/ 0 w 26"/>
                <a:gd name="T16" fmla="*/ 0 h 169"/>
                <a:gd name="T17" fmla="*/ 26 w 26"/>
                <a:gd name="T18" fmla="*/ 169 h 169"/>
              </a:gdLst>
              <a:ahLst/>
              <a:cxnLst>
                <a:cxn ang="T10">
                  <a:pos x="T0" y="T1"/>
                </a:cxn>
                <a:cxn ang="T11">
                  <a:pos x="T2" y="T3"/>
                </a:cxn>
                <a:cxn ang="T12">
                  <a:pos x="T4" y="T5"/>
                </a:cxn>
                <a:cxn ang="T13">
                  <a:pos x="T6" y="T7"/>
                </a:cxn>
                <a:cxn ang="T14">
                  <a:pos x="T8" y="T9"/>
                </a:cxn>
              </a:cxnLst>
              <a:rect l="T15" t="T16" r="T17" b="T18"/>
              <a:pathLst>
                <a:path w="26" h="169">
                  <a:moveTo>
                    <a:pt x="26" y="0"/>
                  </a:moveTo>
                  <a:lnTo>
                    <a:pt x="0" y="32"/>
                  </a:lnTo>
                  <a:lnTo>
                    <a:pt x="0" y="169"/>
                  </a:lnTo>
                  <a:lnTo>
                    <a:pt x="24" y="169"/>
                  </a:lnTo>
                  <a:lnTo>
                    <a:pt x="26"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17" name="Freeform 35"/>
            <p:cNvSpPr>
              <a:spLocks/>
            </p:cNvSpPr>
            <p:nvPr/>
          </p:nvSpPr>
          <p:spPr bwMode="auto">
            <a:xfrm>
              <a:off x="552" y="2184"/>
              <a:ext cx="14" cy="80"/>
            </a:xfrm>
            <a:custGeom>
              <a:avLst/>
              <a:gdLst>
                <a:gd name="T0" fmla="*/ 1 w 28"/>
                <a:gd name="T1" fmla="*/ 0 h 161"/>
                <a:gd name="T2" fmla="*/ 1 w 28"/>
                <a:gd name="T3" fmla="*/ 0 h 161"/>
                <a:gd name="T4" fmla="*/ 1 w 28"/>
                <a:gd name="T5" fmla="*/ 0 h 161"/>
                <a:gd name="T6" fmla="*/ 0 w 28"/>
                <a:gd name="T7" fmla="*/ 0 h 161"/>
                <a:gd name="T8" fmla="*/ 1 w 28"/>
                <a:gd name="T9" fmla="*/ 0 h 161"/>
                <a:gd name="T10" fmla="*/ 0 60000 65536"/>
                <a:gd name="T11" fmla="*/ 0 60000 65536"/>
                <a:gd name="T12" fmla="*/ 0 60000 65536"/>
                <a:gd name="T13" fmla="*/ 0 60000 65536"/>
                <a:gd name="T14" fmla="*/ 0 60000 65536"/>
                <a:gd name="T15" fmla="*/ 0 w 28"/>
                <a:gd name="T16" fmla="*/ 0 h 161"/>
                <a:gd name="T17" fmla="*/ 28 w 28"/>
                <a:gd name="T18" fmla="*/ 161 h 161"/>
              </a:gdLst>
              <a:ahLst/>
              <a:cxnLst>
                <a:cxn ang="T10">
                  <a:pos x="T0" y="T1"/>
                </a:cxn>
                <a:cxn ang="T11">
                  <a:pos x="T2" y="T3"/>
                </a:cxn>
                <a:cxn ang="T12">
                  <a:pos x="T4" y="T5"/>
                </a:cxn>
                <a:cxn ang="T13">
                  <a:pos x="T6" y="T7"/>
                </a:cxn>
                <a:cxn ang="T14">
                  <a:pos x="T8" y="T9"/>
                </a:cxn>
              </a:cxnLst>
              <a:rect l="T15" t="T16" r="T17" b="T18"/>
              <a:pathLst>
                <a:path w="28" h="161">
                  <a:moveTo>
                    <a:pt x="2" y="0"/>
                  </a:moveTo>
                  <a:lnTo>
                    <a:pt x="25" y="16"/>
                  </a:lnTo>
                  <a:lnTo>
                    <a:pt x="28" y="161"/>
                  </a:lnTo>
                  <a:lnTo>
                    <a:pt x="0" y="161"/>
                  </a:lnTo>
                  <a:lnTo>
                    <a:pt x="2"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18" name="Freeform 36"/>
            <p:cNvSpPr>
              <a:spLocks/>
            </p:cNvSpPr>
            <p:nvPr/>
          </p:nvSpPr>
          <p:spPr bwMode="auto">
            <a:xfrm>
              <a:off x="481" y="2174"/>
              <a:ext cx="17" cy="92"/>
            </a:xfrm>
            <a:custGeom>
              <a:avLst/>
              <a:gdLst>
                <a:gd name="T0" fmla="*/ 0 w 35"/>
                <a:gd name="T1" fmla="*/ 0 h 184"/>
                <a:gd name="T2" fmla="*/ 0 w 35"/>
                <a:gd name="T3" fmla="*/ 1 h 184"/>
                <a:gd name="T4" fmla="*/ 0 w 35"/>
                <a:gd name="T5" fmla="*/ 1 h 184"/>
                <a:gd name="T6" fmla="*/ 0 w 35"/>
                <a:gd name="T7" fmla="*/ 1 h 184"/>
                <a:gd name="T8" fmla="*/ 0 w 35"/>
                <a:gd name="T9" fmla="*/ 0 h 184"/>
                <a:gd name="T10" fmla="*/ 0 60000 65536"/>
                <a:gd name="T11" fmla="*/ 0 60000 65536"/>
                <a:gd name="T12" fmla="*/ 0 60000 65536"/>
                <a:gd name="T13" fmla="*/ 0 60000 65536"/>
                <a:gd name="T14" fmla="*/ 0 60000 65536"/>
                <a:gd name="T15" fmla="*/ 0 w 35"/>
                <a:gd name="T16" fmla="*/ 0 h 184"/>
                <a:gd name="T17" fmla="*/ 35 w 35"/>
                <a:gd name="T18" fmla="*/ 184 h 184"/>
              </a:gdLst>
              <a:ahLst/>
              <a:cxnLst>
                <a:cxn ang="T10">
                  <a:pos x="T0" y="T1"/>
                </a:cxn>
                <a:cxn ang="T11">
                  <a:pos x="T2" y="T3"/>
                </a:cxn>
                <a:cxn ang="T12">
                  <a:pos x="T4" y="T5"/>
                </a:cxn>
                <a:cxn ang="T13">
                  <a:pos x="T6" y="T7"/>
                </a:cxn>
                <a:cxn ang="T14">
                  <a:pos x="T8" y="T9"/>
                </a:cxn>
              </a:cxnLst>
              <a:rect l="T15" t="T16" r="T17" b="T18"/>
              <a:pathLst>
                <a:path w="35" h="184">
                  <a:moveTo>
                    <a:pt x="0" y="0"/>
                  </a:moveTo>
                  <a:lnTo>
                    <a:pt x="35" y="24"/>
                  </a:lnTo>
                  <a:lnTo>
                    <a:pt x="33" y="176"/>
                  </a:lnTo>
                  <a:lnTo>
                    <a:pt x="0" y="18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19" name="Freeform 37"/>
            <p:cNvSpPr>
              <a:spLocks/>
            </p:cNvSpPr>
            <p:nvPr/>
          </p:nvSpPr>
          <p:spPr bwMode="auto">
            <a:xfrm>
              <a:off x="451" y="2170"/>
              <a:ext cx="16" cy="92"/>
            </a:xfrm>
            <a:custGeom>
              <a:avLst/>
              <a:gdLst>
                <a:gd name="T0" fmla="*/ 0 w 33"/>
                <a:gd name="T1" fmla="*/ 0 h 184"/>
                <a:gd name="T2" fmla="*/ 0 w 33"/>
                <a:gd name="T3" fmla="*/ 1 h 184"/>
                <a:gd name="T4" fmla="*/ 0 w 33"/>
                <a:gd name="T5" fmla="*/ 1 h 184"/>
                <a:gd name="T6" fmla="*/ 0 w 33"/>
                <a:gd name="T7" fmla="*/ 1 h 184"/>
                <a:gd name="T8" fmla="*/ 0 w 33"/>
                <a:gd name="T9" fmla="*/ 0 h 184"/>
                <a:gd name="T10" fmla="*/ 0 60000 65536"/>
                <a:gd name="T11" fmla="*/ 0 60000 65536"/>
                <a:gd name="T12" fmla="*/ 0 60000 65536"/>
                <a:gd name="T13" fmla="*/ 0 60000 65536"/>
                <a:gd name="T14" fmla="*/ 0 60000 65536"/>
                <a:gd name="T15" fmla="*/ 0 w 33"/>
                <a:gd name="T16" fmla="*/ 0 h 184"/>
                <a:gd name="T17" fmla="*/ 33 w 33"/>
                <a:gd name="T18" fmla="*/ 184 h 184"/>
              </a:gdLst>
              <a:ahLst/>
              <a:cxnLst>
                <a:cxn ang="T10">
                  <a:pos x="T0" y="T1"/>
                </a:cxn>
                <a:cxn ang="T11">
                  <a:pos x="T2" y="T3"/>
                </a:cxn>
                <a:cxn ang="T12">
                  <a:pos x="T4" y="T5"/>
                </a:cxn>
                <a:cxn ang="T13">
                  <a:pos x="T6" y="T7"/>
                </a:cxn>
                <a:cxn ang="T14">
                  <a:pos x="T8" y="T9"/>
                </a:cxn>
              </a:cxnLst>
              <a:rect l="T15" t="T16" r="T17" b="T18"/>
              <a:pathLst>
                <a:path w="33" h="184">
                  <a:moveTo>
                    <a:pt x="8" y="0"/>
                  </a:moveTo>
                  <a:lnTo>
                    <a:pt x="33" y="12"/>
                  </a:lnTo>
                  <a:lnTo>
                    <a:pt x="33" y="181"/>
                  </a:lnTo>
                  <a:lnTo>
                    <a:pt x="0" y="184"/>
                  </a:lnTo>
                  <a:lnTo>
                    <a:pt x="8"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20" name="Freeform 38"/>
            <p:cNvSpPr>
              <a:spLocks/>
            </p:cNvSpPr>
            <p:nvPr/>
          </p:nvSpPr>
          <p:spPr bwMode="auto">
            <a:xfrm>
              <a:off x="426" y="2168"/>
              <a:ext cx="11" cy="80"/>
            </a:xfrm>
            <a:custGeom>
              <a:avLst/>
              <a:gdLst>
                <a:gd name="T0" fmla="*/ 0 w 21"/>
                <a:gd name="T1" fmla="*/ 0 h 162"/>
                <a:gd name="T2" fmla="*/ 0 w 21"/>
                <a:gd name="T3" fmla="*/ 0 h 162"/>
                <a:gd name="T4" fmla="*/ 1 w 21"/>
                <a:gd name="T5" fmla="*/ 0 h 162"/>
                <a:gd name="T6" fmla="*/ 1 w 21"/>
                <a:gd name="T7" fmla="*/ 0 h 162"/>
                <a:gd name="T8" fmla="*/ 0 w 21"/>
                <a:gd name="T9" fmla="*/ 0 h 162"/>
                <a:gd name="T10" fmla="*/ 0 60000 65536"/>
                <a:gd name="T11" fmla="*/ 0 60000 65536"/>
                <a:gd name="T12" fmla="*/ 0 60000 65536"/>
                <a:gd name="T13" fmla="*/ 0 60000 65536"/>
                <a:gd name="T14" fmla="*/ 0 60000 65536"/>
                <a:gd name="T15" fmla="*/ 0 w 21"/>
                <a:gd name="T16" fmla="*/ 0 h 162"/>
                <a:gd name="T17" fmla="*/ 21 w 21"/>
                <a:gd name="T18" fmla="*/ 162 h 162"/>
              </a:gdLst>
              <a:ahLst/>
              <a:cxnLst>
                <a:cxn ang="T10">
                  <a:pos x="T0" y="T1"/>
                </a:cxn>
                <a:cxn ang="T11">
                  <a:pos x="T2" y="T3"/>
                </a:cxn>
                <a:cxn ang="T12">
                  <a:pos x="T4" y="T5"/>
                </a:cxn>
                <a:cxn ang="T13">
                  <a:pos x="T6" y="T7"/>
                </a:cxn>
                <a:cxn ang="T14">
                  <a:pos x="T8" y="T9"/>
                </a:cxn>
              </a:cxnLst>
              <a:rect l="T15" t="T16" r="T17" b="T18"/>
              <a:pathLst>
                <a:path w="21" h="162">
                  <a:moveTo>
                    <a:pt x="0" y="0"/>
                  </a:moveTo>
                  <a:lnTo>
                    <a:pt x="0" y="162"/>
                  </a:lnTo>
                  <a:lnTo>
                    <a:pt x="21" y="154"/>
                  </a:lnTo>
                  <a:lnTo>
                    <a:pt x="21" y="17"/>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21" name="Freeform 39"/>
            <p:cNvSpPr>
              <a:spLocks/>
            </p:cNvSpPr>
            <p:nvPr/>
          </p:nvSpPr>
          <p:spPr bwMode="auto">
            <a:xfrm>
              <a:off x="396" y="2156"/>
              <a:ext cx="15" cy="82"/>
            </a:xfrm>
            <a:custGeom>
              <a:avLst/>
              <a:gdLst>
                <a:gd name="T0" fmla="*/ 0 w 30"/>
                <a:gd name="T1" fmla="*/ 0 h 165"/>
                <a:gd name="T2" fmla="*/ 1 w 30"/>
                <a:gd name="T3" fmla="*/ 0 h 165"/>
                <a:gd name="T4" fmla="*/ 1 w 30"/>
                <a:gd name="T5" fmla="*/ 0 h 165"/>
                <a:gd name="T6" fmla="*/ 1 w 30"/>
                <a:gd name="T7" fmla="*/ 0 h 165"/>
                <a:gd name="T8" fmla="*/ 0 w 30"/>
                <a:gd name="T9" fmla="*/ 0 h 165"/>
                <a:gd name="T10" fmla="*/ 0 60000 65536"/>
                <a:gd name="T11" fmla="*/ 0 60000 65536"/>
                <a:gd name="T12" fmla="*/ 0 60000 65536"/>
                <a:gd name="T13" fmla="*/ 0 60000 65536"/>
                <a:gd name="T14" fmla="*/ 0 60000 65536"/>
                <a:gd name="T15" fmla="*/ 0 w 30"/>
                <a:gd name="T16" fmla="*/ 0 h 165"/>
                <a:gd name="T17" fmla="*/ 30 w 30"/>
                <a:gd name="T18" fmla="*/ 165 h 165"/>
              </a:gdLst>
              <a:ahLst/>
              <a:cxnLst>
                <a:cxn ang="T10">
                  <a:pos x="T0" y="T1"/>
                </a:cxn>
                <a:cxn ang="T11">
                  <a:pos x="T2" y="T3"/>
                </a:cxn>
                <a:cxn ang="T12">
                  <a:pos x="T4" y="T5"/>
                </a:cxn>
                <a:cxn ang="T13">
                  <a:pos x="T6" y="T7"/>
                </a:cxn>
                <a:cxn ang="T14">
                  <a:pos x="T8" y="T9"/>
                </a:cxn>
              </a:cxnLst>
              <a:rect l="T15" t="T16" r="T17" b="T18"/>
              <a:pathLst>
                <a:path w="30" h="165">
                  <a:moveTo>
                    <a:pt x="0" y="0"/>
                  </a:moveTo>
                  <a:lnTo>
                    <a:pt x="6" y="165"/>
                  </a:lnTo>
                  <a:lnTo>
                    <a:pt x="30" y="161"/>
                  </a:lnTo>
                  <a:lnTo>
                    <a:pt x="27" y="1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22" name="Freeform 40"/>
            <p:cNvSpPr>
              <a:spLocks/>
            </p:cNvSpPr>
            <p:nvPr/>
          </p:nvSpPr>
          <p:spPr bwMode="auto">
            <a:xfrm>
              <a:off x="375" y="2158"/>
              <a:ext cx="16" cy="78"/>
            </a:xfrm>
            <a:custGeom>
              <a:avLst/>
              <a:gdLst>
                <a:gd name="T0" fmla="*/ 0 w 31"/>
                <a:gd name="T1" fmla="*/ 1 h 156"/>
                <a:gd name="T2" fmla="*/ 0 w 31"/>
                <a:gd name="T3" fmla="*/ 1 h 156"/>
                <a:gd name="T4" fmla="*/ 1 w 31"/>
                <a:gd name="T5" fmla="*/ 1 h 156"/>
                <a:gd name="T6" fmla="*/ 1 w 31"/>
                <a:gd name="T7" fmla="*/ 0 h 156"/>
                <a:gd name="T8" fmla="*/ 0 w 31"/>
                <a:gd name="T9" fmla="*/ 1 h 156"/>
                <a:gd name="T10" fmla="*/ 0 60000 65536"/>
                <a:gd name="T11" fmla="*/ 0 60000 65536"/>
                <a:gd name="T12" fmla="*/ 0 60000 65536"/>
                <a:gd name="T13" fmla="*/ 0 60000 65536"/>
                <a:gd name="T14" fmla="*/ 0 60000 65536"/>
                <a:gd name="T15" fmla="*/ 0 w 31"/>
                <a:gd name="T16" fmla="*/ 0 h 156"/>
                <a:gd name="T17" fmla="*/ 31 w 31"/>
                <a:gd name="T18" fmla="*/ 156 h 156"/>
              </a:gdLst>
              <a:ahLst/>
              <a:cxnLst>
                <a:cxn ang="T10">
                  <a:pos x="T0" y="T1"/>
                </a:cxn>
                <a:cxn ang="T11">
                  <a:pos x="T2" y="T3"/>
                </a:cxn>
                <a:cxn ang="T12">
                  <a:pos x="T4" y="T5"/>
                </a:cxn>
                <a:cxn ang="T13">
                  <a:pos x="T6" y="T7"/>
                </a:cxn>
                <a:cxn ang="T14">
                  <a:pos x="T8" y="T9"/>
                </a:cxn>
              </a:cxnLst>
              <a:rect l="T15" t="T16" r="T17" b="T18"/>
              <a:pathLst>
                <a:path w="31" h="156">
                  <a:moveTo>
                    <a:pt x="0" y="3"/>
                  </a:moveTo>
                  <a:lnTo>
                    <a:pt x="0" y="156"/>
                  </a:lnTo>
                  <a:lnTo>
                    <a:pt x="31" y="148"/>
                  </a:lnTo>
                  <a:lnTo>
                    <a:pt x="28" y="0"/>
                  </a:lnTo>
                  <a:lnTo>
                    <a:pt x="0" y="3"/>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23" name="Freeform 41"/>
            <p:cNvSpPr>
              <a:spLocks/>
            </p:cNvSpPr>
            <p:nvPr/>
          </p:nvSpPr>
          <p:spPr bwMode="auto">
            <a:xfrm>
              <a:off x="582" y="2176"/>
              <a:ext cx="22" cy="84"/>
            </a:xfrm>
            <a:custGeom>
              <a:avLst/>
              <a:gdLst>
                <a:gd name="T0" fmla="*/ 1 w 44"/>
                <a:gd name="T1" fmla="*/ 1 h 168"/>
                <a:gd name="T2" fmla="*/ 1 w 44"/>
                <a:gd name="T3" fmla="*/ 0 h 168"/>
                <a:gd name="T4" fmla="*/ 1 w 44"/>
                <a:gd name="T5" fmla="*/ 1 h 168"/>
                <a:gd name="T6" fmla="*/ 1 w 44"/>
                <a:gd name="T7" fmla="*/ 1 h 168"/>
                <a:gd name="T8" fmla="*/ 0 w 44"/>
                <a:gd name="T9" fmla="*/ 1 h 168"/>
                <a:gd name="T10" fmla="*/ 1 w 44"/>
                <a:gd name="T11" fmla="*/ 1 h 168"/>
                <a:gd name="T12" fmla="*/ 0 60000 65536"/>
                <a:gd name="T13" fmla="*/ 0 60000 65536"/>
                <a:gd name="T14" fmla="*/ 0 60000 65536"/>
                <a:gd name="T15" fmla="*/ 0 60000 65536"/>
                <a:gd name="T16" fmla="*/ 0 60000 65536"/>
                <a:gd name="T17" fmla="*/ 0 60000 65536"/>
                <a:gd name="T18" fmla="*/ 0 w 44"/>
                <a:gd name="T19" fmla="*/ 0 h 168"/>
                <a:gd name="T20" fmla="*/ 44 w 44"/>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44" h="168">
                  <a:moveTo>
                    <a:pt x="4" y="36"/>
                  </a:moveTo>
                  <a:lnTo>
                    <a:pt x="20" y="0"/>
                  </a:lnTo>
                  <a:lnTo>
                    <a:pt x="39" y="8"/>
                  </a:lnTo>
                  <a:lnTo>
                    <a:pt x="44" y="156"/>
                  </a:lnTo>
                  <a:lnTo>
                    <a:pt x="0" y="168"/>
                  </a:lnTo>
                  <a:lnTo>
                    <a:pt x="4" y="36"/>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24" name="Freeform 42"/>
            <p:cNvSpPr>
              <a:spLocks/>
            </p:cNvSpPr>
            <p:nvPr/>
          </p:nvSpPr>
          <p:spPr bwMode="auto">
            <a:xfrm>
              <a:off x="618" y="2178"/>
              <a:ext cx="14" cy="70"/>
            </a:xfrm>
            <a:custGeom>
              <a:avLst/>
              <a:gdLst>
                <a:gd name="T0" fmla="*/ 0 w 27"/>
                <a:gd name="T1" fmla="*/ 0 h 141"/>
                <a:gd name="T2" fmla="*/ 0 w 27"/>
                <a:gd name="T3" fmla="*/ 0 h 141"/>
                <a:gd name="T4" fmla="*/ 1 w 27"/>
                <a:gd name="T5" fmla="*/ 0 h 141"/>
                <a:gd name="T6" fmla="*/ 1 w 27"/>
                <a:gd name="T7" fmla="*/ 0 h 141"/>
                <a:gd name="T8" fmla="*/ 1 w 27"/>
                <a:gd name="T9" fmla="*/ 0 h 141"/>
                <a:gd name="T10" fmla="*/ 1 w 27"/>
                <a:gd name="T11" fmla="*/ 0 h 141"/>
                <a:gd name="T12" fmla="*/ 1 w 27"/>
                <a:gd name="T13" fmla="*/ 0 h 141"/>
                <a:gd name="T14" fmla="*/ 0 w 27"/>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41"/>
                <a:gd name="T26" fmla="*/ 27 w 27"/>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41">
                  <a:moveTo>
                    <a:pt x="0" y="0"/>
                  </a:moveTo>
                  <a:lnTo>
                    <a:pt x="0" y="141"/>
                  </a:lnTo>
                  <a:lnTo>
                    <a:pt x="25" y="136"/>
                  </a:lnTo>
                  <a:lnTo>
                    <a:pt x="27" y="20"/>
                  </a:lnTo>
                  <a:lnTo>
                    <a:pt x="24" y="19"/>
                  </a:lnTo>
                  <a:lnTo>
                    <a:pt x="16" y="14"/>
                  </a:lnTo>
                  <a:lnTo>
                    <a:pt x="5" y="8"/>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25" name="Freeform 43"/>
            <p:cNvSpPr>
              <a:spLocks/>
            </p:cNvSpPr>
            <p:nvPr/>
          </p:nvSpPr>
          <p:spPr bwMode="auto">
            <a:xfrm>
              <a:off x="647" y="2180"/>
              <a:ext cx="12" cy="74"/>
            </a:xfrm>
            <a:custGeom>
              <a:avLst/>
              <a:gdLst>
                <a:gd name="T0" fmla="*/ 1 w 24"/>
                <a:gd name="T1" fmla="*/ 0 h 148"/>
                <a:gd name="T2" fmla="*/ 0 w 24"/>
                <a:gd name="T3" fmla="*/ 1 h 148"/>
                <a:gd name="T4" fmla="*/ 0 w 24"/>
                <a:gd name="T5" fmla="*/ 1 h 148"/>
                <a:gd name="T6" fmla="*/ 1 w 24"/>
                <a:gd name="T7" fmla="*/ 1 h 148"/>
                <a:gd name="T8" fmla="*/ 1 w 24"/>
                <a:gd name="T9" fmla="*/ 0 h 148"/>
                <a:gd name="T10" fmla="*/ 0 60000 65536"/>
                <a:gd name="T11" fmla="*/ 0 60000 65536"/>
                <a:gd name="T12" fmla="*/ 0 60000 65536"/>
                <a:gd name="T13" fmla="*/ 0 60000 65536"/>
                <a:gd name="T14" fmla="*/ 0 60000 65536"/>
                <a:gd name="T15" fmla="*/ 0 w 24"/>
                <a:gd name="T16" fmla="*/ 0 h 148"/>
                <a:gd name="T17" fmla="*/ 24 w 24"/>
                <a:gd name="T18" fmla="*/ 148 h 148"/>
              </a:gdLst>
              <a:ahLst/>
              <a:cxnLst>
                <a:cxn ang="T10">
                  <a:pos x="T0" y="T1"/>
                </a:cxn>
                <a:cxn ang="T11">
                  <a:pos x="T2" y="T3"/>
                </a:cxn>
                <a:cxn ang="T12">
                  <a:pos x="T4" y="T5"/>
                </a:cxn>
                <a:cxn ang="T13">
                  <a:pos x="T6" y="T7"/>
                </a:cxn>
                <a:cxn ang="T14">
                  <a:pos x="T8" y="T9"/>
                </a:cxn>
              </a:cxnLst>
              <a:rect l="T15" t="T16" r="T17" b="T18"/>
              <a:pathLst>
                <a:path w="24" h="148">
                  <a:moveTo>
                    <a:pt x="20" y="0"/>
                  </a:moveTo>
                  <a:lnTo>
                    <a:pt x="0" y="24"/>
                  </a:lnTo>
                  <a:lnTo>
                    <a:pt x="0" y="148"/>
                  </a:lnTo>
                  <a:lnTo>
                    <a:pt x="24" y="148"/>
                  </a:lnTo>
                  <a:lnTo>
                    <a:pt x="2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26" name="Freeform 44"/>
            <p:cNvSpPr>
              <a:spLocks/>
            </p:cNvSpPr>
            <p:nvPr/>
          </p:nvSpPr>
          <p:spPr bwMode="auto">
            <a:xfrm>
              <a:off x="674" y="2178"/>
              <a:ext cx="16" cy="68"/>
            </a:xfrm>
            <a:custGeom>
              <a:avLst/>
              <a:gdLst>
                <a:gd name="T0" fmla="*/ 0 w 33"/>
                <a:gd name="T1" fmla="*/ 0 h 136"/>
                <a:gd name="T2" fmla="*/ 0 w 33"/>
                <a:gd name="T3" fmla="*/ 1 h 136"/>
                <a:gd name="T4" fmla="*/ 0 w 33"/>
                <a:gd name="T5" fmla="*/ 1 h 136"/>
                <a:gd name="T6" fmla="*/ 0 w 33"/>
                <a:gd name="T7" fmla="*/ 1 h 136"/>
                <a:gd name="T8" fmla="*/ 0 w 33"/>
                <a:gd name="T9" fmla="*/ 0 h 136"/>
                <a:gd name="T10" fmla="*/ 0 60000 65536"/>
                <a:gd name="T11" fmla="*/ 0 60000 65536"/>
                <a:gd name="T12" fmla="*/ 0 60000 65536"/>
                <a:gd name="T13" fmla="*/ 0 60000 65536"/>
                <a:gd name="T14" fmla="*/ 0 60000 65536"/>
                <a:gd name="T15" fmla="*/ 0 w 33"/>
                <a:gd name="T16" fmla="*/ 0 h 136"/>
                <a:gd name="T17" fmla="*/ 33 w 33"/>
                <a:gd name="T18" fmla="*/ 136 h 136"/>
              </a:gdLst>
              <a:ahLst/>
              <a:cxnLst>
                <a:cxn ang="T10">
                  <a:pos x="T0" y="T1"/>
                </a:cxn>
                <a:cxn ang="T11">
                  <a:pos x="T2" y="T3"/>
                </a:cxn>
                <a:cxn ang="T12">
                  <a:pos x="T4" y="T5"/>
                </a:cxn>
                <a:cxn ang="T13">
                  <a:pos x="T6" y="T7"/>
                </a:cxn>
                <a:cxn ang="T14">
                  <a:pos x="T8" y="T9"/>
                </a:cxn>
              </a:cxnLst>
              <a:rect l="T15" t="T16" r="T17" b="T18"/>
              <a:pathLst>
                <a:path w="33" h="136">
                  <a:moveTo>
                    <a:pt x="0" y="0"/>
                  </a:moveTo>
                  <a:lnTo>
                    <a:pt x="0" y="136"/>
                  </a:lnTo>
                  <a:lnTo>
                    <a:pt x="33" y="136"/>
                  </a:lnTo>
                  <a:lnTo>
                    <a:pt x="33" y="20"/>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27" name="Freeform 45"/>
            <p:cNvSpPr>
              <a:spLocks/>
            </p:cNvSpPr>
            <p:nvPr/>
          </p:nvSpPr>
          <p:spPr bwMode="auto">
            <a:xfrm>
              <a:off x="704" y="2180"/>
              <a:ext cx="14" cy="62"/>
            </a:xfrm>
            <a:custGeom>
              <a:avLst/>
              <a:gdLst>
                <a:gd name="T0" fmla="*/ 1 w 28"/>
                <a:gd name="T1" fmla="*/ 0 h 124"/>
                <a:gd name="T2" fmla="*/ 0 w 28"/>
                <a:gd name="T3" fmla="*/ 1 h 124"/>
                <a:gd name="T4" fmla="*/ 0 w 28"/>
                <a:gd name="T5" fmla="*/ 1 h 124"/>
                <a:gd name="T6" fmla="*/ 1 w 28"/>
                <a:gd name="T7" fmla="*/ 1 h 124"/>
                <a:gd name="T8" fmla="*/ 1 w 28"/>
                <a:gd name="T9" fmla="*/ 0 h 124"/>
                <a:gd name="T10" fmla="*/ 0 60000 65536"/>
                <a:gd name="T11" fmla="*/ 0 60000 65536"/>
                <a:gd name="T12" fmla="*/ 0 60000 65536"/>
                <a:gd name="T13" fmla="*/ 0 60000 65536"/>
                <a:gd name="T14" fmla="*/ 0 60000 65536"/>
                <a:gd name="T15" fmla="*/ 0 w 28"/>
                <a:gd name="T16" fmla="*/ 0 h 124"/>
                <a:gd name="T17" fmla="*/ 28 w 28"/>
                <a:gd name="T18" fmla="*/ 124 h 124"/>
              </a:gdLst>
              <a:ahLst/>
              <a:cxnLst>
                <a:cxn ang="T10">
                  <a:pos x="T0" y="T1"/>
                </a:cxn>
                <a:cxn ang="T11">
                  <a:pos x="T2" y="T3"/>
                </a:cxn>
                <a:cxn ang="T12">
                  <a:pos x="T4" y="T5"/>
                </a:cxn>
                <a:cxn ang="T13">
                  <a:pos x="T6" y="T7"/>
                </a:cxn>
                <a:cxn ang="T14">
                  <a:pos x="T8" y="T9"/>
                </a:cxn>
              </a:cxnLst>
              <a:rect l="T15" t="T16" r="T17" b="T18"/>
              <a:pathLst>
                <a:path w="28" h="124">
                  <a:moveTo>
                    <a:pt x="25" y="0"/>
                  </a:moveTo>
                  <a:lnTo>
                    <a:pt x="0" y="28"/>
                  </a:lnTo>
                  <a:lnTo>
                    <a:pt x="0" y="124"/>
                  </a:lnTo>
                  <a:lnTo>
                    <a:pt x="28" y="124"/>
                  </a:lnTo>
                  <a:lnTo>
                    <a:pt x="25"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28" name="Rectangle 46"/>
            <p:cNvSpPr>
              <a:spLocks noChangeArrowheads="1"/>
            </p:cNvSpPr>
            <p:nvPr/>
          </p:nvSpPr>
          <p:spPr bwMode="auto">
            <a:xfrm>
              <a:off x="784" y="2167"/>
              <a:ext cx="10" cy="85"/>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7229" name="Rectangle 47"/>
            <p:cNvSpPr>
              <a:spLocks noChangeArrowheads="1"/>
            </p:cNvSpPr>
            <p:nvPr/>
          </p:nvSpPr>
          <p:spPr bwMode="auto">
            <a:xfrm>
              <a:off x="748" y="2164"/>
              <a:ext cx="12" cy="90"/>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7230" name="Rectangle 48"/>
            <p:cNvSpPr>
              <a:spLocks noChangeArrowheads="1"/>
            </p:cNvSpPr>
            <p:nvPr/>
          </p:nvSpPr>
          <p:spPr bwMode="auto">
            <a:xfrm>
              <a:off x="716" y="2160"/>
              <a:ext cx="10" cy="86"/>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7231" name="Rectangle 49"/>
            <p:cNvSpPr>
              <a:spLocks noChangeArrowheads="1"/>
            </p:cNvSpPr>
            <p:nvPr/>
          </p:nvSpPr>
          <p:spPr bwMode="auto">
            <a:xfrm>
              <a:off x="659" y="2162"/>
              <a:ext cx="11" cy="92"/>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7232" name="Rectangle 50"/>
            <p:cNvSpPr>
              <a:spLocks noChangeArrowheads="1"/>
            </p:cNvSpPr>
            <p:nvPr/>
          </p:nvSpPr>
          <p:spPr bwMode="auto">
            <a:xfrm>
              <a:off x="602" y="2168"/>
              <a:ext cx="12" cy="82"/>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7233" name="Rectangle 51"/>
            <p:cNvSpPr>
              <a:spLocks noChangeArrowheads="1"/>
            </p:cNvSpPr>
            <p:nvPr/>
          </p:nvSpPr>
          <p:spPr bwMode="auto">
            <a:xfrm>
              <a:off x="463" y="2168"/>
              <a:ext cx="15" cy="105"/>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7234" name="Rectangle 52"/>
            <p:cNvSpPr>
              <a:spLocks noChangeArrowheads="1"/>
            </p:cNvSpPr>
            <p:nvPr/>
          </p:nvSpPr>
          <p:spPr bwMode="auto">
            <a:xfrm>
              <a:off x="415" y="2154"/>
              <a:ext cx="10" cy="100"/>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7235" name="Rectangle 53"/>
            <p:cNvSpPr>
              <a:spLocks noChangeArrowheads="1"/>
            </p:cNvSpPr>
            <p:nvPr/>
          </p:nvSpPr>
          <p:spPr bwMode="auto">
            <a:xfrm>
              <a:off x="363" y="2148"/>
              <a:ext cx="10" cy="92"/>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7236" name="Rectangle 54"/>
            <p:cNvSpPr>
              <a:spLocks noChangeArrowheads="1"/>
            </p:cNvSpPr>
            <p:nvPr/>
          </p:nvSpPr>
          <p:spPr bwMode="auto">
            <a:xfrm>
              <a:off x="339" y="2146"/>
              <a:ext cx="10" cy="90"/>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7237" name="Freeform 55"/>
            <p:cNvSpPr>
              <a:spLocks/>
            </p:cNvSpPr>
            <p:nvPr/>
          </p:nvSpPr>
          <p:spPr bwMode="auto">
            <a:xfrm>
              <a:off x="339" y="2230"/>
              <a:ext cx="131" cy="81"/>
            </a:xfrm>
            <a:custGeom>
              <a:avLst/>
              <a:gdLst>
                <a:gd name="T0" fmla="*/ 0 w 262"/>
                <a:gd name="T1" fmla="*/ 0 h 161"/>
                <a:gd name="T2" fmla="*/ 0 w 262"/>
                <a:gd name="T3" fmla="*/ 1 h 161"/>
                <a:gd name="T4" fmla="*/ 1 w 262"/>
                <a:gd name="T5" fmla="*/ 1 h 161"/>
                <a:gd name="T6" fmla="*/ 1 w 262"/>
                <a:gd name="T7" fmla="*/ 1 h 161"/>
                <a:gd name="T8" fmla="*/ 0 w 262"/>
                <a:gd name="T9" fmla="*/ 0 h 161"/>
                <a:gd name="T10" fmla="*/ 0 60000 65536"/>
                <a:gd name="T11" fmla="*/ 0 60000 65536"/>
                <a:gd name="T12" fmla="*/ 0 60000 65536"/>
                <a:gd name="T13" fmla="*/ 0 60000 65536"/>
                <a:gd name="T14" fmla="*/ 0 60000 65536"/>
                <a:gd name="T15" fmla="*/ 0 w 262"/>
                <a:gd name="T16" fmla="*/ 0 h 161"/>
                <a:gd name="T17" fmla="*/ 262 w 262"/>
                <a:gd name="T18" fmla="*/ 161 h 161"/>
              </a:gdLst>
              <a:ahLst/>
              <a:cxnLst>
                <a:cxn ang="T10">
                  <a:pos x="T0" y="T1"/>
                </a:cxn>
                <a:cxn ang="T11">
                  <a:pos x="T2" y="T3"/>
                </a:cxn>
                <a:cxn ang="T12">
                  <a:pos x="T4" y="T5"/>
                </a:cxn>
                <a:cxn ang="T13">
                  <a:pos x="T6" y="T7"/>
                </a:cxn>
                <a:cxn ang="T14">
                  <a:pos x="T8" y="T9"/>
                </a:cxn>
              </a:cxnLst>
              <a:rect l="T15" t="T16" r="T17" b="T18"/>
              <a:pathLst>
                <a:path w="262" h="161">
                  <a:moveTo>
                    <a:pt x="0" y="0"/>
                  </a:moveTo>
                  <a:lnTo>
                    <a:pt x="0" y="64"/>
                  </a:lnTo>
                  <a:lnTo>
                    <a:pt x="262" y="161"/>
                  </a:lnTo>
                  <a:lnTo>
                    <a:pt x="262" y="101"/>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38" name="Freeform 56"/>
            <p:cNvSpPr>
              <a:spLocks/>
            </p:cNvSpPr>
            <p:nvPr/>
          </p:nvSpPr>
          <p:spPr bwMode="auto">
            <a:xfrm>
              <a:off x="277" y="2262"/>
              <a:ext cx="158" cy="105"/>
            </a:xfrm>
            <a:custGeom>
              <a:avLst/>
              <a:gdLst>
                <a:gd name="T0" fmla="*/ 0 w 315"/>
                <a:gd name="T1" fmla="*/ 0 h 210"/>
                <a:gd name="T2" fmla="*/ 0 w 315"/>
                <a:gd name="T3" fmla="*/ 1 h 210"/>
                <a:gd name="T4" fmla="*/ 1 w 315"/>
                <a:gd name="T5" fmla="*/ 1 h 210"/>
                <a:gd name="T6" fmla="*/ 1 w 315"/>
                <a:gd name="T7" fmla="*/ 1 h 210"/>
                <a:gd name="T8" fmla="*/ 0 w 315"/>
                <a:gd name="T9" fmla="*/ 0 h 210"/>
                <a:gd name="T10" fmla="*/ 0 60000 65536"/>
                <a:gd name="T11" fmla="*/ 0 60000 65536"/>
                <a:gd name="T12" fmla="*/ 0 60000 65536"/>
                <a:gd name="T13" fmla="*/ 0 60000 65536"/>
                <a:gd name="T14" fmla="*/ 0 60000 65536"/>
                <a:gd name="T15" fmla="*/ 0 w 315"/>
                <a:gd name="T16" fmla="*/ 0 h 210"/>
                <a:gd name="T17" fmla="*/ 315 w 315"/>
                <a:gd name="T18" fmla="*/ 210 h 210"/>
              </a:gdLst>
              <a:ahLst/>
              <a:cxnLst>
                <a:cxn ang="T10">
                  <a:pos x="T0" y="T1"/>
                </a:cxn>
                <a:cxn ang="T11">
                  <a:pos x="T2" y="T3"/>
                </a:cxn>
                <a:cxn ang="T12">
                  <a:pos x="T4" y="T5"/>
                </a:cxn>
                <a:cxn ang="T13">
                  <a:pos x="T6" y="T7"/>
                </a:cxn>
                <a:cxn ang="T14">
                  <a:pos x="T8" y="T9"/>
                </a:cxn>
              </a:cxnLst>
              <a:rect l="T15" t="T16" r="T17" b="T18"/>
              <a:pathLst>
                <a:path w="315" h="210">
                  <a:moveTo>
                    <a:pt x="0" y="0"/>
                  </a:moveTo>
                  <a:lnTo>
                    <a:pt x="0" y="69"/>
                  </a:lnTo>
                  <a:lnTo>
                    <a:pt x="315" y="210"/>
                  </a:lnTo>
                  <a:lnTo>
                    <a:pt x="315" y="133"/>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39" name="Freeform 57"/>
            <p:cNvSpPr>
              <a:spLocks/>
            </p:cNvSpPr>
            <p:nvPr/>
          </p:nvSpPr>
          <p:spPr bwMode="auto">
            <a:xfrm>
              <a:off x="473" y="2278"/>
              <a:ext cx="111" cy="24"/>
            </a:xfrm>
            <a:custGeom>
              <a:avLst/>
              <a:gdLst>
                <a:gd name="T0" fmla="*/ 0 w 223"/>
                <a:gd name="T1" fmla="*/ 1 h 48"/>
                <a:gd name="T2" fmla="*/ 0 w 223"/>
                <a:gd name="T3" fmla="*/ 0 h 48"/>
                <a:gd name="T4" fmla="*/ 0 w 223"/>
                <a:gd name="T5" fmla="*/ 1 h 48"/>
                <a:gd name="T6" fmla="*/ 0 w 223"/>
                <a:gd name="T7" fmla="*/ 1 h 48"/>
                <a:gd name="T8" fmla="*/ 0 w 223"/>
                <a:gd name="T9" fmla="*/ 1 h 48"/>
                <a:gd name="T10" fmla="*/ 0 60000 65536"/>
                <a:gd name="T11" fmla="*/ 0 60000 65536"/>
                <a:gd name="T12" fmla="*/ 0 60000 65536"/>
                <a:gd name="T13" fmla="*/ 0 60000 65536"/>
                <a:gd name="T14" fmla="*/ 0 60000 65536"/>
                <a:gd name="T15" fmla="*/ 0 w 223"/>
                <a:gd name="T16" fmla="*/ 0 h 48"/>
                <a:gd name="T17" fmla="*/ 223 w 223"/>
                <a:gd name="T18" fmla="*/ 48 h 48"/>
              </a:gdLst>
              <a:ahLst/>
              <a:cxnLst>
                <a:cxn ang="T10">
                  <a:pos x="T0" y="T1"/>
                </a:cxn>
                <a:cxn ang="T11">
                  <a:pos x="T2" y="T3"/>
                </a:cxn>
                <a:cxn ang="T12">
                  <a:pos x="T4" y="T5"/>
                </a:cxn>
                <a:cxn ang="T13">
                  <a:pos x="T6" y="T7"/>
                </a:cxn>
                <a:cxn ang="T14">
                  <a:pos x="T8" y="T9"/>
                </a:cxn>
              </a:cxnLst>
              <a:rect l="T15" t="T16" r="T17" b="T18"/>
              <a:pathLst>
                <a:path w="223" h="48">
                  <a:moveTo>
                    <a:pt x="0" y="4"/>
                  </a:moveTo>
                  <a:lnTo>
                    <a:pt x="223" y="0"/>
                  </a:lnTo>
                  <a:lnTo>
                    <a:pt x="223" y="43"/>
                  </a:lnTo>
                  <a:lnTo>
                    <a:pt x="4" y="48"/>
                  </a:lnTo>
                  <a:lnTo>
                    <a:pt x="0" y="4"/>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40" name="Freeform 58"/>
            <p:cNvSpPr>
              <a:spLocks/>
            </p:cNvSpPr>
            <p:nvPr/>
          </p:nvSpPr>
          <p:spPr bwMode="auto">
            <a:xfrm>
              <a:off x="435" y="2323"/>
              <a:ext cx="151" cy="38"/>
            </a:xfrm>
            <a:custGeom>
              <a:avLst/>
              <a:gdLst>
                <a:gd name="T0" fmla="*/ 0 w 303"/>
                <a:gd name="T1" fmla="*/ 1 h 76"/>
                <a:gd name="T2" fmla="*/ 0 w 303"/>
                <a:gd name="T3" fmla="*/ 0 h 76"/>
                <a:gd name="T4" fmla="*/ 0 w 303"/>
                <a:gd name="T5" fmla="*/ 1 h 76"/>
                <a:gd name="T6" fmla="*/ 0 w 303"/>
                <a:gd name="T7" fmla="*/ 1 h 76"/>
                <a:gd name="T8" fmla="*/ 0 w 303"/>
                <a:gd name="T9" fmla="*/ 1 h 76"/>
                <a:gd name="T10" fmla="*/ 0 60000 65536"/>
                <a:gd name="T11" fmla="*/ 0 60000 65536"/>
                <a:gd name="T12" fmla="*/ 0 60000 65536"/>
                <a:gd name="T13" fmla="*/ 0 60000 65536"/>
                <a:gd name="T14" fmla="*/ 0 60000 65536"/>
                <a:gd name="T15" fmla="*/ 0 w 303"/>
                <a:gd name="T16" fmla="*/ 0 h 76"/>
                <a:gd name="T17" fmla="*/ 303 w 303"/>
                <a:gd name="T18" fmla="*/ 76 h 76"/>
              </a:gdLst>
              <a:ahLst/>
              <a:cxnLst>
                <a:cxn ang="T10">
                  <a:pos x="T0" y="T1"/>
                </a:cxn>
                <a:cxn ang="T11">
                  <a:pos x="T2" y="T3"/>
                </a:cxn>
                <a:cxn ang="T12">
                  <a:pos x="T4" y="T5"/>
                </a:cxn>
                <a:cxn ang="T13">
                  <a:pos x="T6" y="T7"/>
                </a:cxn>
                <a:cxn ang="T14">
                  <a:pos x="T8" y="T9"/>
                </a:cxn>
              </a:cxnLst>
              <a:rect l="T15" t="T16" r="T17" b="T18"/>
              <a:pathLst>
                <a:path w="303" h="76">
                  <a:moveTo>
                    <a:pt x="0" y="8"/>
                  </a:moveTo>
                  <a:lnTo>
                    <a:pt x="303" y="0"/>
                  </a:lnTo>
                  <a:lnTo>
                    <a:pt x="299" y="57"/>
                  </a:lnTo>
                  <a:lnTo>
                    <a:pt x="5" y="76"/>
                  </a:lnTo>
                  <a:lnTo>
                    <a:pt x="0" y="8"/>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41" name="Freeform 59"/>
            <p:cNvSpPr>
              <a:spLocks/>
            </p:cNvSpPr>
            <p:nvPr/>
          </p:nvSpPr>
          <p:spPr bwMode="auto">
            <a:xfrm>
              <a:off x="592" y="2254"/>
              <a:ext cx="26" cy="47"/>
            </a:xfrm>
            <a:custGeom>
              <a:avLst/>
              <a:gdLst>
                <a:gd name="T0" fmla="*/ 1 w 52"/>
                <a:gd name="T1" fmla="*/ 0 h 93"/>
                <a:gd name="T2" fmla="*/ 0 w 52"/>
                <a:gd name="T3" fmla="*/ 1 h 93"/>
                <a:gd name="T4" fmla="*/ 0 w 52"/>
                <a:gd name="T5" fmla="*/ 1 h 93"/>
                <a:gd name="T6" fmla="*/ 0 w 52"/>
                <a:gd name="T7" fmla="*/ 1 h 93"/>
                <a:gd name="T8" fmla="*/ 1 w 52"/>
                <a:gd name="T9" fmla="*/ 1 h 93"/>
                <a:gd name="T10" fmla="*/ 1 w 52"/>
                <a:gd name="T11" fmla="*/ 1 h 93"/>
                <a:gd name="T12" fmla="*/ 1 w 52"/>
                <a:gd name="T13" fmla="*/ 1 h 93"/>
                <a:gd name="T14" fmla="*/ 1 w 52"/>
                <a:gd name="T15" fmla="*/ 1 h 93"/>
                <a:gd name="T16" fmla="*/ 1 w 52"/>
                <a:gd name="T17" fmla="*/ 1 h 93"/>
                <a:gd name="T18" fmla="*/ 1 w 52"/>
                <a:gd name="T19" fmla="*/ 0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93"/>
                <a:gd name="T32" fmla="*/ 52 w 52"/>
                <a:gd name="T33" fmla="*/ 93 h 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93">
                  <a:moveTo>
                    <a:pt x="24" y="0"/>
                  </a:moveTo>
                  <a:lnTo>
                    <a:pt x="0" y="8"/>
                  </a:lnTo>
                  <a:lnTo>
                    <a:pt x="0" y="45"/>
                  </a:lnTo>
                  <a:lnTo>
                    <a:pt x="0" y="81"/>
                  </a:lnTo>
                  <a:lnTo>
                    <a:pt x="24" y="93"/>
                  </a:lnTo>
                  <a:lnTo>
                    <a:pt x="35" y="65"/>
                  </a:lnTo>
                  <a:lnTo>
                    <a:pt x="43" y="32"/>
                  </a:lnTo>
                  <a:lnTo>
                    <a:pt x="17" y="45"/>
                  </a:lnTo>
                  <a:lnTo>
                    <a:pt x="52" y="8"/>
                  </a:lnTo>
                  <a:lnTo>
                    <a:pt x="24"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42" name="Freeform 60"/>
            <p:cNvSpPr>
              <a:spLocks/>
            </p:cNvSpPr>
            <p:nvPr/>
          </p:nvSpPr>
          <p:spPr bwMode="auto">
            <a:xfrm>
              <a:off x="604" y="2298"/>
              <a:ext cx="39" cy="63"/>
            </a:xfrm>
            <a:custGeom>
              <a:avLst/>
              <a:gdLst>
                <a:gd name="T0" fmla="*/ 1 w 77"/>
                <a:gd name="T1" fmla="*/ 0 h 124"/>
                <a:gd name="T2" fmla="*/ 1 w 77"/>
                <a:gd name="T3" fmla="*/ 1 h 124"/>
                <a:gd name="T4" fmla="*/ 1 w 77"/>
                <a:gd name="T5" fmla="*/ 1 h 124"/>
                <a:gd name="T6" fmla="*/ 1 w 77"/>
                <a:gd name="T7" fmla="*/ 1 h 124"/>
                <a:gd name="T8" fmla="*/ 0 w 77"/>
                <a:gd name="T9" fmla="*/ 1 h 124"/>
                <a:gd name="T10" fmla="*/ 0 w 77"/>
                <a:gd name="T11" fmla="*/ 1 h 124"/>
                <a:gd name="T12" fmla="*/ 1 w 77"/>
                <a:gd name="T13" fmla="*/ 1 h 124"/>
                <a:gd name="T14" fmla="*/ 1 w 77"/>
                <a:gd name="T15" fmla="*/ 1 h 124"/>
                <a:gd name="T16" fmla="*/ 1 w 77"/>
                <a:gd name="T17" fmla="*/ 1 h 124"/>
                <a:gd name="T18" fmla="*/ 1 w 77"/>
                <a:gd name="T19" fmla="*/ 1 h 124"/>
                <a:gd name="T20" fmla="*/ 1 w 77"/>
                <a:gd name="T21" fmla="*/ 1 h 124"/>
                <a:gd name="T22" fmla="*/ 1 w 77"/>
                <a:gd name="T23" fmla="*/ 1 h 124"/>
                <a:gd name="T24" fmla="*/ 1 w 77"/>
                <a:gd name="T25" fmla="*/ 1 h 124"/>
                <a:gd name="T26" fmla="*/ 1 w 77"/>
                <a:gd name="T27" fmla="*/ 1 h 124"/>
                <a:gd name="T28" fmla="*/ 1 w 77"/>
                <a:gd name="T29" fmla="*/ 0 h 1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
                <a:gd name="T46" fmla="*/ 0 h 124"/>
                <a:gd name="T47" fmla="*/ 77 w 77"/>
                <a:gd name="T48" fmla="*/ 124 h 1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 h="124">
                  <a:moveTo>
                    <a:pt x="53" y="0"/>
                  </a:moveTo>
                  <a:lnTo>
                    <a:pt x="39" y="29"/>
                  </a:lnTo>
                  <a:lnTo>
                    <a:pt x="39" y="52"/>
                  </a:lnTo>
                  <a:lnTo>
                    <a:pt x="8" y="52"/>
                  </a:lnTo>
                  <a:lnTo>
                    <a:pt x="0" y="84"/>
                  </a:lnTo>
                  <a:lnTo>
                    <a:pt x="0" y="113"/>
                  </a:lnTo>
                  <a:lnTo>
                    <a:pt x="32" y="124"/>
                  </a:lnTo>
                  <a:lnTo>
                    <a:pt x="32" y="84"/>
                  </a:lnTo>
                  <a:lnTo>
                    <a:pt x="53" y="81"/>
                  </a:lnTo>
                  <a:lnTo>
                    <a:pt x="53" y="124"/>
                  </a:lnTo>
                  <a:lnTo>
                    <a:pt x="74" y="124"/>
                  </a:lnTo>
                  <a:lnTo>
                    <a:pt x="77" y="89"/>
                  </a:lnTo>
                  <a:lnTo>
                    <a:pt x="77" y="56"/>
                  </a:lnTo>
                  <a:lnTo>
                    <a:pt x="66" y="37"/>
                  </a:lnTo>
                  <a:lnTo>
                    <a:pt x="53"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43" name="Freeform 61"/>
            <p:cNvSpPr>
              <a:spLocks/>
            </p:cNvSpPr>
            <p:nvPr/>
          </p:nvSpPr>
          <p:spPr bwMode="auto">
            <a:xfrm>
              <a:off x="643" y="2367"/>
              <a:ext cx="39" cy="68"/>
            </a:xfrm>
            <a:custGeom>
              <a:avLst/>
              <a:gdLst>
                <a:gd name="T0" fmla="*/ 0 w 80"/>
                <a:gd name="T1" fmla="*/ 0 h 136"/>
                <a:gd name="T2" fmla="*/ 0 w 80"/>
                <a:gd name="T3" fmla="*/ 1 h 136"/>
                <a:gd name="T4" fmla="*/ 0 w 80"/>
                <a:gd name="T5" fmla="*/ 1 h 136"/>
                <a:gd name="T6" fmla="*/ 0 w 80"/>
                <a:gd name="T7" fmla="*/ 1 h 136"/>
                <a:gd name="T8" fmla="*/ 0 w 80"/>
                <a:gd name="T9" fmla="*/ 1 h 136"/>
                <a:gd name="T10" fmla="*/ 0 w 80"/>
                <a:gd name="T11" fmla="*/ 1 h 136"/>
                <a:gd name="T12" fmla="*/ 0 w 80"/>
                <a:gd name="T13" fmla="*/ 1 h 136"/>
                <a:gd name="T14" fmla="*/ 0 w 80"/>
                <a:gd name="T15" fmla="*/ 1 h 136"/>
                <a:gd name="T16" fmla="*/ 0 w 80"/>
                <a:gd name="T17" fmla="*/ 1 h 136"/>
                <a:gd name="T18" fmla="*/ 0 w 80"/>
                <a:gd name="T19" fmla="*/ 1 h 136"/>
                <a:gd name="T20" fmla="*/ 0 w 80"/>
                <a:gd name="T21" fmla="*/ 1 h 136"/>
                <a:gd name="T22" fmla="*/ 0 w 80"/>
                <a:gd name="T23" fmla="*/ 1 h 136"/>
                <a:gd name="T24" fmla="*/ 0 w 80"/>
                <a:gd name="T25" fmla="*/ 1 h 136"/>
                <a:gd name="T26" fmla="*/ 0 w 80"/>
                <a:gd name="T27" fmla="*/ 1 h 136"/>
                <a:gd name="T28" fmla="*/ 0 w 80"/>
                <a:gd name="T29" fmla="*/ 1 h 136"/>
                <a:gd name="T30" fmla="*/ 0 w 80"/>
                <a:gd name="T31" fmla="*/ 1 h 136"/>
                <a:gd name="T32" fmla="*/ 0 w 80"/>
                <a:gd name="T33" fmla="*/ 1 h 136"/>
                <a:gd name="T34" fmla="*/ 0 w 80"/>
                <a:gd name="T35" fmla="*/ 0 h 1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136"/>
                <a:gd name="T56" fmla="*/ 80 w 80"/>
                <a:gd name="T57" fmla="*/ 136 h 1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136">
                  <a:moveTo>
                    <a:pt x="44" y="0"/>
                  </a:moveTo>
                  <a:lnTo>
                    <a:pt x="24" y="24"/>
                  </a:lnTo>
                  <a:lnTo>
                    <a:pt x="28" y="56"/>
                  </a:lnTo>
                  <a:lnTo>
                    <a:pt x="4" y="68"/>
                  </a:lnTo>
                  <a:lnTo>
                    <a:pt x="0" y="92"/>
                  </a:lnTo>
                  <a:lnTo>
                    <a:pt x="0" y="124"/>
                  </a:lnTo>
                  <a:lnTo>
                    <a:pt x="28" y="136"/>
                  </a:lnTo>
                  <a:lnTo>
                    <a:pt x="32" y="84"/>
                  </a:lnTo>
                  <a:lnTo>
                    <a:pt x="55" y="89"/>
                  </a:lnTo>
                  <a:lnTo>
                    <a:pt x="55" y="136"/>
                  </a:lnTo>
                  <a:lnTo>
                    <a:pt x="76" y="136"/>
                  </a:lnTo>
                  <a:lnTo>
                    <a:pt x="80" y="100"/>
                  </a:lnTo>
                  <a:lnTo>
                    <a:pt x="63" y="56"/>
                  </a:lnTo>
                  <a:lnTo>
                    <a:pt x="70" y="41"/>
                  </a:lnTo>
                  <a:lnTo>
                    <a:pt x="75" y="29"/>
                  </a:lnTo>
                  <a:lnTo>
                    <a:pt x="76" y="20"/>
                  </a:lnTo>
                  <a:lnTo>
                    <a:pt x="76" y="16"/>
                  </a:lnTo>
                  <a:lnTo>
                    <a:pt x="44"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44" name="Freeform 62"/>
            <p:cNvSpPr>
              <a:spLocks/>
            </p:cNvSpPr>
            <p:nvPr/>
          </p:nvSpPr>
          <p:spPr bwMode="auto">
            <a:xfrm>
              <a:off x="736" y="2286"/>
              <a:ext cx="26" cy="71"/>
            </a:xfrm>
            <a:custGeom>
              <a:avLst/>
              <a:gdLst>
                <a:gd name="T0" fmla="*/ 1 w 52"/>
                <a:gd name="T1" fmla="*/ 0 h 140"/>
                <a:gd name="T2" fmla="*/ 1 w 52"/>
                <a:gd name="T3" fmla="*/ 1 h 140"/>
                <a:gd name="T4" fmla="*/ 1 w 52"/>
                <a:gd name="T5" fmla="*/ 1 h 140"/>
                <a:gd name="T6" fmla="*/ 0 w 52"/>
                <a:gd name="T7" fmla="*/ 1 h 140"/>
                <a:gd name="T8" fmla="*/ 0 w 52"/>
                <a:gd name="T9" fmla="*/ 1 h 140"/>
                <a:gd name="T10" fmla="*/ 1 w 52"/>
                <a:gd name="T11" fmla="*/ 1 h 140"/>
                <a:gd name="T12" fmla="*/ 1 w 52"/>
                <a:gd name="T13" fmla="*/ 1 h 140"/>
                <a:gd name="T14" fmla="*/ 1 w 52"/>
                <a:gd name="T15" fmla="*/ 1 h 140"/>
                <a:gd name="T16" fmla="*/ 1 w 52"/>
                <a:gd name="T17" fmla="*/ 1 h 140"/>
                <a:gd name="T18" fmla="*/ 1 w 52"/>
                <a:gd name="T19" fmla="*/ 1 h 140"/>
                <a:gd name="T20" fmla="*/ 1 w 52"/>
                <a:gd name="T21" fmla="*/ 1 h 140"/>
                <a:gd name="T22" fmla="*/ 1 w 52"/>
                <a:gd name="T23" fmla="*/ 1 h 140"/>
                <a:gd name="T24" fmla="*/ 1 w 52"/>
                <a:gd name="T25" fmla="*/ 1 h 140"/>
                <a:gd name="T26" fmla="*/ 1 w 52"/>
                <a:gd name="T27" fmla="*/ 0 h 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
                <a:gd name="T43" fmla="*/ 0 h 140"/>
                <a:gd name="T44" fmla="*/ 52 w 52"/>
                <a:gd name="T45" fmla="*/ 140 h 1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 h="140">
                  <a:moveTo>
                    <a:pt x="32" y="0"/>
                  </a:moveTo>
                  <a:lnTo>
                    <a:pt x="29" y="20"/>
                  </a:lnTo>
                  <a:lnTo>
                    <a:pt x="29" y="48"/>
                  </a:lnTo>
                  <a:lnTo>
                    <a:pt x="0" y="61"/>
                  </a:lnTo>
                  <a:lnTo>
                    <a:pt x="0" y="88"/>
                  </a:lnTo>
                  <a:lnTo>
                    <a:pt x="4" y="140"/>
                  </a:lnTo>
                  <a:lnTo>
                    <a:pt x="24" y="140"/>
                  </a:lnTo>
                  <a:lnTo>
                    <a:pt x="24" y="96"/>
                  </a:lnTo>
                  <a:lnTo>
                    <a:pt x="52" y="88"/>
                  </a:lnTo>
                  <a:lnTo>
                    <a:pt x="52" y="48"/>
                  </a:lnTo>
                  <a:lnTo>
                    <a:pt x="47" y="39"/>
                  </a:lnTo>
                  <a:lnTo>
                    <a:pt x="39" y="20"/>
                  </a:lnTo>
                  <a:lnTo>
                    <a:pt x="32" y="4"/>
                  </a:lnTo>
                  <a:lnTo>
                    <a:pt x="32"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45" name="Freeform 63"/>
            <p:cNvSpPr>
              <a:spLocks/>
            </p:cNvSpPr>
            <p:nvPr/>
          </p:nvSpPr>
          <p:spPr bwMode="auto">
            <a:xfrm>
              <a:off x="708" y="2250"/>
              <a:ext cx="12" cy="40"/>
            </a:xfrm>
            <a:custGeom>
              <a:avLst/>
              <a:gdLst>
                <a:gd name="T0" fmla="*/ 0 w 25"/>
                <a:gd name="T1" fmla="*/ 0 h 81"/>
                <a:gd name="T2" fmla="*/ 0 w 25"/>
                <a:gd name="T3" fmla="*/ 0 h 81"/>
                <a:gd name="T4" fmla="*/ 0 w 25"/>
                <a:gd name="T5" fmla="*/ 0 h 81"/>
                <a:gd name="T6" fmla="*/ 0 w 25"/>
                <a:gd name="T7" fmla="*/ 0 h 81"/>
                <a:gd name="T8" fmla="*/ 0 w 25"/>
                <a:gd name="T9" fmla="*/ 0 h 81"/>
                <a:gd name="T10" fmla="*/ 0 w 25"/>
                <a:gd name="T11" fmla="*/ 0 h 81"/>
                <a:gd name="T12" fmla="*/ 0 60000 65536"/>
                <a:gd name="T13" fmla="*/ 0 60000 65536"/>
                <a:gd name="T14" fmla="*/ 0 60000 65536"/>
                <a:gd name="T15" fmla="*/ 0 60000 65536"/>
                <a:gd name="T16" fmla="*/ 0 60000 65536"/>
                <a:gd name="T17" fmla="*/ 0 60000 65536"/>
                <a:gd name="T18" fmla="*/ 0 w 25"/>
                <a:gd name="T19" fmla="*/ 0 h 81"/>
                <a:gd name="T20" fmla="*/ 25 w 25"/>
                <a:gd name="T21" fmla="*/ 81 h 81"/>
              </a:gdLst>
              <a:ahLst/>
              <a:cxnLst>
                <a:cxn ang="T12">
                  <a:pos x="T0" y="T1"/>
                </a:cxn>
                <a:cxn ang="T13">
                  <a:pos x="T2" y="T3"/>
                </a:cxn>
                <a:cxn ang="T14">
                  <a:pos x="T4" y="T5"/>
                </a:cxn>
                <a:cxn ang="T15">
                  <a:pos x="T6" y="T7"/>
                </a:cxn>
                <a:cxn ang="T16">
                  <a:pos x="T8" y="T9"/>
                </a:cxn>
                <a:cxn ang="T17">
                  <a:pos x="T10" y="T11"/>
                </a:cxn>
              </a:cxnLst>
              <a:rect l="T18" t="T19" r="T20" b="T21"/>
              <a:pathLst>
                <a:path w="25" h="81">
                  <a:moveTo>
                    <a:pt x="20" y="0"/>
                  </a:moveTo>
                  <a:lnTo>
                    <a:pt x="0" y="16"/>
                  </a:lnTo>
                  <a:lnTo>
                    <a:pt x="0" y="57"/>
                  </a:lnTo>
                  <a:lnTo>
                    <a:pt x="20" y="81"/>
                  </a:lnTo>
                  <a:lnTo>
                    <a:pt x="25" y="53"/>
                  </a:lnTo>
                  <a:lnTo>
                    <a:pt x="2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46" name="Freeform 64"/>
            <p:cNvSpPr>
              <a:spLocks/>
            </p:cNvSpPr>
            <p:nvPr/>
          </p:nvSpPr>
          <p:spPr bwMode="auto">
            <a:xfrm>
              <a:off x="770" y="2357"/>
              <a:ext cx="48" cy="74"/>
            </a:xfrm>
            <a:custGeom>
              <a:avLst/>
              <a:gdLst>
                <a:gd name="T0" fmla="*/ 1 w 95"/>
                <a:gd name="T1" fmla="*/ 0 h 149"/>
                <a:gd name="T2" fmla="*/ 1 w 95"/>
                <a:gd name="T3" fmla="*/ 0 h 149"/>
                <a:gd name="T4" fmla="*/ 1 w 95"/>
                <a:gd name="T5" fmla="*/ 0 h 149"/>
                <a:gd name="T6" fmla="*/ 1 w 95"/>
                <a:gd name="T7" fmla="*/ 0 h 149"/>
                <a:gd name="T8" fmla="*/ 0 w 95"/>
                <a:gd name="T9" fmla="*/ 0 h 149"/>
                <a:gd name="T10" fmla="*/ 1 w 95"/>
                <a:gd name="T11" fmla="*/ 0 h 149"/>
                <a:gd name="T12" fmla="*/ 1 w 95"/>
                <a:gd name="T13" fmla="*/ 0 h 149"/>
                <a:gd name="T14" fmla="*/ 1 w 95"/>
                <a:gd name="T15" fmla="*/ 0 h 149"/>
                <a:gd name="T16" fmla="*/ 1 w 95"/>
                <a:gd name="T17" fmla="*/ 0 h 149"/>
                <a:gd name="T18" fmla="*/ 1 w 95"/>
                <a:gd name="T19" fmla="*/ 0 h 149"/>
                <a:gd name="T20" fmla="*/ 1 w 95"/>
                <a:gd name="T21" fmla="*/ 0 h 149"/>
                <a:gd name="T22" fmla="*/ 1 w 95"/>
                <a:gd name="T23" fmla="*/ 0 h 149"/>
                <a:gd name="T24" fmla="*/ 1 w 95"/>
                <a:gd name="T25" fmla="*/ 0 h 149"/>
                <a:gd name="T26" fmla="*/ 1 w 95"/>
                <a:gd name="T27" fmla="*/ 0 h 149"/>
                <a:gd name="T28" fmla="*/ 1 w 95"/>
                <a:gd name="T29" fmla="*/ 0 h 149"/>
                <a:gd name="T30" fmla="*/ 1 w 95"/>
                <a:gd name="T31" fmla="*/ 0 h 149"/>
                <a:gd name="T32" fmla="*/ 1 w 95"/>
                <a:gd name="T33" fmla="*/ 0 h 1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5"/>
                <a:gd name="T52" fmla="*/ 0 h 149"/>
                <a:gd name="T53" fmla="*/ 95 w 95"/>
                <a:gd name="T54" fmla="*/ 149 h 1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5" h="149">
                  <a:moveTo>
                    <a:pt x="63" y="0"/>
                  </a:moveTo>
                  <a:lnTo>
                    <a:pt x="52" y="32"/>
                  </a:lnTo>
                  <a:lnTo>
                    <a:pt x="48" y="57"/>
                  </a:lnTo>
                  <a:lnTo>
                    <a:pt x="11" y="69"/>
                  </a:lnTo>
                  <a:lnTo>
                    <a:pt x="0" y="97"/>
                  </a:lnTo>
                  <a:lnTo>
                    <a:pt x="8" y="129"/>
                  </a:lnTo>
                  <a:lnTo>
                    <a:pt x="32" y="113"/>
                  </a:lnTo>
                  <a:lnTo>
                    <a:pt x="45" y="89"/>
                  </a:lnTo>
                  <a:lnTo>
                    <a:pt x="45" y="137"/>
                  </a:lnTo>
                  <a:lnTo>
                    <a:pt x="60" y="113"/>
                  </a:lnTo>
                  <a:lnTo>
                    <a:pt x="63" y="69"/>
                  </a:lnTo>
                  <a:lnTo>
                    <a:pt x="79" y="105"/>
                  </a:lnTo>
                  <a:lnTo>
                    <a:pt x="79" y="149"/>
                  </a:lnTo>
                  <a:lnTo>
                    <a:pt x="95" y="102"/>
                  </a:lnTo>
                  <a:lnTo>
                    <a:pt x="79" y="61"/>
                  </a:lnTo>
                  <a:lnTo>
                    <a:pt x="84" y="29"/>
                  </a:lnTo>
                  <a:lnTo>
                    <a:pt x="63"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47" name="Freeform 65"/>
            <p:cNvSpPr>
              <a:spLocks/>
            </p:cNvSpPr>
            <p:nvPr/>
          </p:nvSpPr>
          <p:spPr bwMode="auto">
            <a:xfrm>
              <a:off x="633" y="2266"/>
              <a:ext cx="57" cy="15"/>
            </a:xfrm>
            <a:custGeom>
              <a:avLst/>
              <a:gdLst>
                <a:gd name="T0" fmla="*/ 0 w 116"/>
                <a:gd name="T1" fmla="*/ 1 h 29"/>
                <a:gd name="T2" fmla="*/ 0 w 116"/>
                <a:gd name="T3" fmla="*/ 0 h 29"/>
                <a:gd name="T4" fmla="*/ 0 w 116"/>
                <a:gd name="T5" fmla="*/ 1 h 29"/>
                <a:gd name="T6" fmla="*/ 0 w 116"/>
                <a:gd name="T7" fmla="*/ 1 h 29"/>
                <a:gd name="T8" fmla="*/ 0 w 116"/>
                <a:gd name="T9" fmla="*/ 1 h 29"/>
                <a:gd name="T10" fmla="*/ 0 60000 65536"/>
                <a:gd name="T11" fmla="*/ 0 60000 65536"/>
                <a:gd name="T12" fmla="*/ 0 60000 65536"/>
                <a:gd name="T13" fmla="*/ 0 60000 65536"/>
                <a:gd name="T14" fmla="*/ 0 60000 65536"/>
                <a:gd name="T15" fmla="*/ 0 w 116"/>
                <a:gd name="T16" fmla="*/ 0 h 29"/>
                <a:gd name="T17" fmla="*/ 116 w 116"/>
                <a:gd name="T18" fmla="*/ 29 h 29"/>
              </a:gdLst>
              <a:ahLst/>
              <a:cxnLst>
                <a:cxn ang="T10">
                  <a:pos x="T0" y="T1"/>
                </a:cxn>
                <a:cxn ang="T11">
                  <a:pos x="T2" y="T3"/>
                </a:cxn>
                <a:cxn ang="T12">
                  <a:pos x="T4" y="T5"/>
                </a:cxn>
                <a:cxn ang="T13">
                  <a:pos x="T6" y="T7"/>
                </a:cxn>
                <a:cxn ang="T14">
                  <a:pos x="T8" y="T9"/>
                </a:cxn>
              </a:cxnLst>
              <a:rect l="T15" t="T16" r="T17" b="T18"/>
              <a:pathLst>
                <a:path w="116" h="29">
                  <a:moveTo>
                    <a:pt x="9" y="8"/>
                  </a:moveTo>
                  <a:lnTo>
                    <a:pt x="116" y="0"/>
                  </a:lnTo>
                  <a:lnTo>
                    <a:pt x="116" y="21"/>
                  </a:lnTo>
                  <a:lnTo>
                    <a:pt x="0" y="29"/>
                  </a:lnTo>
                  <a:lnTo>
                    <a:pt x="9" y="8"/>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48" name="Freeform 66"/>
            <p:cNvSpPr>
              <a:spLocks/>
            </p:cNvSpPr>
            <p:nvPr/>
          </p:nvSpPr>
          <p:spPr bwMode="auto">
            <a:xfrm>
              <a:off x="630" y="2286"/>
              <a:ext cx="66" cy="12"/>
            </a:xfrm>
            <a:custGeom>
              <a:avLst/>
              <a:gdLst>
                <a:gd name="T0" fmla="*/ 1 w 131"/>
                <a:gd name="T1" fmla="*/ 0 h 24"/>
                <a:gd name="T2" fmla="*/ 1 w 131"/>
                <a:gd name="T3" fmla="*/ 1 h 24"/>
                <a:gd name="T4" fmla="*/ 1 w 131"/>
                <a:gd name="T5" fmla="*/ 1 h 24"/>
                <a:gd name="T6" fmla="*/ 0 w 131"/>
                <a:gd name="T7" fmla="*/ 1 h 24"/>
                <a:gd name="T8" fmla="*/ 1 w 131"/>
                <a:gd name="T9" fmla="*/ 0 h 24"/>
                <a:gd name="T10" fmla="*/ 0 60000 65536"/>
                <a:gd name="T11" fmla="*/ 0 60000 65536"/>
                <a:gd name="T12" fmla="*/ 0 60000 65536"/>
                <a:gd name="T13" fmla="*/ 0 60000 65536"/>
                <a:gd name="T14" fmla="*/ 0 60000 65536"/>
                <a:gd name="T15" fmla="*/ 0 w 131"/>
                <a:gd name="T16" fmla="*/ 0 h 24"/>
                <a:gd name="T17" fmla="*/ 131 w 131"/>
                <a:gd name="T18" fmla="*/ 24 h 24"/>
              </a:gdLst>
              <a:ahLst/>
              <a:cxnLst>
                <a:cxn ang="T10">
                  <a:pos x="T0" y="T1"/>
                </a:cxn>
                <a:cxn ang="T11">
                  <a:pos x="T2" y="T3"/>
                </a:cxn>
                <a:cxn ang="T12">
                  <a:pos x="T4" y="T5"/>
                </a:cxn>
                <a:cxn ang="T13">
                  <a:pos x="T6" y="T7"/>
                </a:cxn>
                <a:cxn ang="T14">
                  <a:pos x="T8" y="T9"/>
                </a:cxn>
              </a:cxnLst>
              <a:rect l="T15" t="T16" r="T17" b="T18"/>
              <a:pathLst>
                <a:path w="131" h="24">
                  <a:moveTo>
                    <a:pt x="131" y="0"/>
                  </a:moveTo>
                  <a:lnTo>
                    <a:pt x="131" y="24"/>
                  </a:lnTo>
                  <a:lnTo>
                    <a:pt x="24" y="24"/>
                  </a:lnTo>
                  <a:lnTo>
                    <a:pt x="0" y="12"/>
                  </a:lnTo>
                  <a:lnTo>
                    <a:pt x="131"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49" name="Freeform 67"/>
            <p:cNvSpPr>
              <a:spLocks/>
            </p:cNvSpPr>
            <p:nvPr/>
          </p:nvSpPr>
          <p:spPr bwMode="auto">
            <a:xfrm>
              <a:off x="643" y="2305"/>
              <a:ext cx="65" cy="10"/>
            </a:xfrm>
            <a:custGeom>
              <a:avLst/>
              <a:gdLst>
                <a:gd name="T0" fmla="*/ 0 w 131"/>
                <a:gd name="T1" fmla="*/ 0 h 19"/>
                <a:gd name="T2" fmla="*/ 0 w 131"/>
                <a:gd name="T3" fmla="*/ 0 h 19"/>
                <a:gd name="T4" fmla="*/ 0 w 131"/>
                <a:gd name="T5" fmla="*/ 1 h 19"/>
                <a:gd name="T6" fmla="*/ 0 w 131"/>
                <a:gd name="T7" fmla="*/ 1 h 19"/>
                <a:gd name="T8" fmla="*/ 0 w 131"/>
                <a:gd name="T9" fmla="*/ 1 h 19"/>
                <a:gd name="T10" fmla="*/ 0 w 131"/>
                <a:gd name="T11" fmla="*/ 1 h 19"/>
                <a:gd name="T12" fmla="*/ 0 w 131"/>
                <a:gd name="T13" fmla="*/ 1 h 19"/>
                <a:gd name="T14" fmla="*/ 0 w 131"/>
                <a:gd name="T15" fmla="*/ 1 h 19"/>
                <a:gd name="T16" fmla="*/ 0 w 131"/>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1"/>
                <a:gd name="T28" fmla="*/ 0 h 19"/>
                <a:gd name="T29" fmla="*/ 131 w 131"/>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1" h="19">
                  <a:moveTo>
                    <a:pt x="0" y="0"/>
                  </a:moveTo>
                  <a:lnTo>
                    <a:pt x="123" y="0"/>
                  </a:lnTo>
                  <a:lnTo>
                    <a:pt x="131" y="19"/>
                  </a:lnTo>
                  <a:lnTo>
                    <a:pt x="44" y="19"/>
                  </a:lnTo>
                  <a:lnTo>
                    <a:pt x="12" y="19"/>
                  </a:lnTo>
                  <a:lnTo>
                    <a:pt x="9" y="16"/>
                  </a:lnTo>
                  <a:lnTo>
                    <a:pt x="5" y="9"/>
                  </a:lnTo>
                  <a:lnTo>
                    <a:pt x="0" y="3"/>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50" name="Freeform 68"/>
            <p:cNvSpPr>
              <a:spLocks/>
            </p:cNvSpPr>
            <p:nvPr/>
          </p:nvSpPr>
          <p:spPr bwMode="auto">
            <a:xfrm>
              <a:off x="666" y="2320"/>
              <a:ext cx="52" cy="16"/>
            </a:xfrm>
            <a:custGeom>
              <a:avLst/>
              <a:gdLst>
                <a:gd name="T0" fmla="*/ 1 w 104"/>
                <a:gd name="T1" fmla="*/ 1 h 32"/>
                <a:gd name="T2" fmla="*/ 1 w 104"/>
                <a:gd name="T3" fmla="*/ 0 h 32"/>
                <a:gd name="T4" fmla="*/ 1 w 104"/>
                <a:gd name="T5" fmla="*/ 1 h 32"/>
                <a:gd name="T6" fmla="*/ 0 w 104"/>
                <a:gd name="T7" fmla="*/ 1 h 32"/>
                <a:gd name="T8" fmla="*/ 1 w 104"/>
                <a:gd name="T9" fmla="*/ 1 h 32"/>
                <a:gd name="T10" fmla="*/ 0 60000 65536"/>
                <a:gd name="T11" fmla="*/ 0 60000 65536"/>
                <a:gd name="T12" fmla="*/ 0 60000 65536"/>
                <a:gd name="T13" fmla="*/ 0 60000 65536"/>
                <a:gd name="T14" fmla="*/ 0 60000 65536"/>
                <a:gd name="T15" fmla="*/ 0 w 104"/>
                <a:gd name="T16" fmla="*/ 0 h 32"/>
                <a:gd name="T17" fmla="*/ 104 w 104"/>
                <a:gd name="T18" fmla="*/ 32 h 32"/>
              </a:gdLst>
              <a:ahLst/>
              <a:cxnLst>
                <a:cxn ang="T10">
                  <a:pos x="T0" y="T1"/>
                </a:cxn>
                <a:cxn ang="T11">
                  <a:pos x="T2" y="T3"/>
                </a:cxn>
                <a:cxn ang="T12">
                  <a:pos x="T4" y="T5"/>
                </a:cxn>
                <a:cxn ang="T13">
                  <a:pos x="T6" y="T7"/>
                </a:cxn>
                <a:cxn ang="T14">
                  <a:pos x="T8" y="T9"/>
                </a:cxn>
              </a:cxnLst>
              <a:rect l="T15" t="T16" r="T17" b="T18"/>
              <a:pathLst>
                <a:path w="104" h="32">
                  <a:moveTo>
                    <a:pt x="16" y="8"/>
                  </a:moveTo>
                  <a:lnTo>
                    <a:pt x="104" y="0"/>
                  </a:lnTo>
                  <a:lnTo>
                    <a:pt x="104" y="20"/>
                  </a:lnTo>
                  <a:lnTo>
                    <a:pt x="0" y="32"/>
                  </a:lnTo>
                  <a:lnTo>
                    <a:pt x="16" y="8"/>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51" name="Freeform 69"/>
            <p:cNvSpPr>
              <a:spLocks/>
            </p:cNvSpPr>
            <p:nvPr/>
          </p:nvSpPr>
          <p:spPr bwMode="auto">
            <a:xfrm>
              <a:off x="660" y="2340"/>
              <a:ext cx="64" cy="17"/>
            </a:xfrm>
            <a:custGeom>
              <a:avLst/>
              <a:gdLst>
                <a:gd name="T0" fmla="*/ 1 w 128"/>
                <a:gd name="T1" fmla="*/ 1 h 32"/>
                <a:gd name="T2" fmla="*/ 1 w 128"/>
                <a:gd name="T3" fmla="*/ 0 h 32"/>
                <a:gd name="T4" fmla="*/ 1 w 128"/>
                <a:gd name="T5" fmla="*/ 1 h 32"/>
                <a:gd name="T6" fmla="*/ 0 w 128"/>
                <a:gd name="T7" fmla="*/ 1 h 32"/>
                <a:gd name="T8" fmla="*/ 1 w 128"/>
                <a:gd name="T9" fmla="*/ 1 h 32"/>
                <a:gd name="T10" fmla="*/ 0 60000 65536"/>
                <a:gd name="T11" fmla="*/ 0 60000 65536"/>
                <a:gd name="T12" fmla="*/ 0 60000 65536"/>
                <a:gd name="T13" fmla="*/ 0 60000 65536"/>
                <a:gd name="T14" fmla="*/ 0 60000 65536"/>
                <a:gd name="T15" fmla="*/ 0 w 128"/>
                <a:gd name="T16" fmla="*/ 0 h 32"/>
                <a:gd name="T17" fmla="*/ 128 w 128"/>
                <a:gd name="T18" fmla="*/ 32 h 32"/>
              </a:gdLst>
              <a:ahLst/>
              <a:cxnLst>
                <a:cxn ang="T10">
                  <a:pos x="T0" y="T1"/>
                </a:cxn>
                <a:cxn ang="T11">
                  <a:pos x="T2" y="T3"/>
                </a:cxn>
                <a:cxn ang="T12">
                  <a:pos x="T4" y="T5"/>
                </a:cxn>
                <a:cxn ang="T13">
                  <a:pos x="T6" y="T7"/>
                </a:cxn>
                <a:cxn ang="T14">
                  <a:pos x="T8" y="T9"/>
                </a:cxn>
              </a:cxnLst>
              <a:rect l="T15" t="T16" r="T17" b="T18"/>
              <a:pathLst>
                <a:path w="128" h="32">
                  <a:moveTo>
                    <a:pt x="4" y="13"/>
                  </a:moveTo>
                  <a:lnTo>
                    <a:pt x="123" y="0"/>
                  </a:lnTo>
                  <a:lnTo>
                    <a:pt x="128" y="24"/>
                  </a:lnTo>
                  <a:lnTo>
                    <a:pt x="0" y="32"/>
                  </a:lnTo>
                  <a:lnTo>
                    <a:pt x="4" y="13"/>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52" name="Freeform 70"/>
            <p:cNvSpPr>
              <a:spLocks/>
            </p:cNvSpPr>
            <p:nvPr/>
          </p:nvSpPr>
          <p:spPr bwMode="auto">
            <a:xfrm>
              <a:off x="596" y="2302"/>
              <a:ext cx="20" cy="15"/>
            </a:xfrm>
            <a:custGeom>
              <a:avLst/>
              <a:gdLst>
                <a:gd name="T0" fmla="*/ 0 w 40"/>
                <a:gd name="T1" fmla="*/ 1 h 29"/>
                <a:gd name="T2" fmla="*/ 1 w 40"/>
                <a:gd name="T3" fmla="*/ 0 h 29"/>
                <a:gd name="T4" fmla="*/ 1 w 40"/>
                <a:gd name="T5" fmla="*/ 1 h 29"/>
                <a:gd name="T6" fmla="*/ 1 w 40"/>
                <a:gd name="T7" fmla="*/ 1 h 29"/>
                <a:gd name="T8" fmla="*/ 0 w 40"/>
                <a:gd name="T9" fmla="*/ 1 h 29"/>
                <a:gd name="T10" fmla="*/ 0 60000 65536"/>
                <a:gd name="T11" fmla="*/ 0 60000 65536"/>
                <a:gd name="T12" fmla="*/ 0 60000 65536"/>
                <a:gd name="T13" fmla="*/ 0 60000 65536"/>
                <a:gd name="T14" fmla="*/ 0 60000 65536"/>
                <a:gd name="T15" fmla="*/ 0 w 40"/>
                <a:gd name="T16" fmla="*/ 0 h 29"/>
                <a:gd name="T17" fmla="*/ 40 w 40"/>
                <a:gd name="T18" fmla="*/ 29 h 29"/>
              </a:gdLst>
              <a:ahLst/>
              <a:cxnLst>
                <a:cxn ang="T10">
                  <a:pos x="T0" y="T1"/>
                </a:cxn>
                <a:cxn ang="T11">
                  <a:pos x="T2" y="T3"/>
                </a:cxn>
                <a:cxn ang="T12">
                  <a:pos x="T4" y="T5"/>
                </a:cxn>
                <a:cxn ang="T13">
                  <a:pos x="T6" y="T7"/>
                </a:cxn>
                <a:cxn ang="T14">
                  <a:pos x="T8" y="T9"/>
                </a:cxn>
              </a:cxnLst>
              <a:rect l="T15" t="T16" r="T17" b="T18"/>
              <a:pathLst>
                <a:path w="40" h="29">
                  <a:moveTo>
                    <a:pt x="0" y="5"/>
                  </a:moveTo>
                  <a:lnTo>
                    <a:pt x="40" y="0"/>
                  </a:lnTo>
                  <a:lnTo>
                    <a:pt x="40" y="24"/>
                  </a:lnTo>
                  <a:lnTo>
                    <a:pt x="9" y="29"/>
                  </a:lnTo>
                  <a:lnTo>
                    <a:pt x="0" y="5"/>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53" name="Freeform 71"/>
            <p:cNvSpPr>
              <a:spLocks/>
            </p:cNvSpPr>
            <p:nvPr/>
          </p:nvSpPr>
          <p:spPr bwMode="auto">
            <a:xfrm>
              <a:off x="692" y="2365"/>
              <a:ext cx="58" cy="38"/>
            </a:xfrm>
            <a:custGeom>
              <a:avLst/>
              <a:gdLst>
                <a:gd name="T0" fmla="*/ 0 w 117"/>
                <a:gd name="T1" fmla="*/ 0 h 78"/>
                <a:gd name="T2" fmla="*/ 0 w 117"/>
                <a:gd name="T3" fmla="*/ 0 h 78"/>
                <a:gd name="T4" fmla="*/ 0 w 117"/>
                <a:gd name="T5" fmla="*/ 0 h 78"/>
                <a:gd name="T6" fmla="*/ 0 w 117"/>
                <a:gd name="T7" fmla="*/ 0 h 78"/>
                <a:gd name="T8" fmla="*/ 0 w 117"/>
                <a:gd name="T9" fmla="*/ 0 h 78"/>
                <a:gd name="T10" fmla="*/ 0 w 117"/>
                <a:gd name="T11" fmla="*/ 0 h 78"/>
                <a:gd name="T12" fmla="*/ 0 w 117"/>
                <a:gd name="T13" fmla="*/ 0 h 78"/>
                <a:gd name="T14" fmla="*/ 0 w 117"/>
                <a:gd name="T15" fmla="*/ 0 h 78"/>
                <a:gd name="T16" fmla="*/ 0 w 117"/>
                <a:gd name="T17" fmla="*/ 0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78"/>
                <a:gd name="T29" fmla="*/ 117 w 117"/>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78">
                  <a:moveTo>
                    <a:pt x="0" y="8"/>
                  </a:moveTo>
                  <a:lnTo>
                    <a:pt x="84" y="0"/>
                  </a:lnTo>
                  <a:lnTo>
                    <a:pt x="84" y="29"/>
                  </a:lnTo>
                  <a:lnTo>
                    <a:pt x="117" y="33"/>
                  </a:lnTo>
                  <a:lnTo>
                    <a:pt x="117" y="78"/>
                  </a:lnTo>
                  <a:lnTo>
                    <a:pt x="73" y="78"/>
                  </a:lnTo>
                  <a:lnTo>
                    <a:pt x="73" y="41"/>
                  </a:lnTo>
                  <a:lnTo>
                    <a:pt x="0" y="41"/>
                  </a:lnTo>
                  <a:lnTo>
                    <a:pt x="0" y="8"/>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54" name="Freeform 72"/>
            <p:cNvSpPr>
              <a:spLocks/>
            </p:cNvSpPr>
            <p:nvPr/>
          </p:nvSpPr>
          <p:spPr bwMode="auto">
            <a:xfrm>
              <a:off x="625" y="2377"/>
              <a:ext cx="26" cy="38"/>
            </a:xfrm>
            <a:custGeom>
              <a:avLst/>
              <a:gdLst>
                <a:gd name="T0" fmla="*/ 1 w 52"/>
                <a:gd name="T1" fmla="*/ 0 h 77"/>
                <a:gd name="T2" fmla="*/ 1 w 52"/>
                <a:gd name="T3" fmla="*/ 0 h 77"/>
                <a:gd name="T4" fmla="*/ 1 w 52"/>
                <a:gd name="T5" fmla="*/ 0 h 77"/>
                <a:gd name="T6" fmla="*/ 1 w 52"/>
                <a:gd name="T7" fmla="*/ 0 h 77"/>
                <a:gd name="T8" fmla="*/ 0 w 52"/>
                <a:gd name="T9" fmla="*/ 0 h 77"/>
                <a:gd name="T10" fmla="*/ 1 w 52"/>
                <a:gd name="T11" fmla="*/ 0 h 77"/>
                <a:gd name="T12" fmla="*/ 0 60000 65536"/>
                <a:gd name="T13" fmla="*/ 0 60000 65536"/>
                <a:gd name="T14" fmla="*/ 0 60000 65536"/>
                <a:gd name="T15" fmla="*/ 0 60000 65536"/>
                <a:gd name="T16" fmla="*/ 0 60000 65536"/>
                <a:gd name="T17" fmla="*/ 0 60000 65536"/>
                <a:gd name="T18" fmla="*/ 0 w 52"/>
                <a:gd name="T19" fmla="*/ 0 h 77"/>
                <a:gd name="T20" fmla="*/ 52 w 52"/>
                <a:gd name="T21" fmla="*/ 77 h 77"/>
              </a:gdLst>
              <a:ahLst/>
              <a:cxnLst>
                <a:cxn ang="T12">
                  <a:pos x="T0" y="T1"/>
                </a:cxn>
                <a:cxn ang="T13">
                  <a:pos x="T2" y="T3"/>
                </a:cxn>
                <a:cxn ang="T14">
                  <a:pos x="T4" y="T5"/>
                </a:cxn>
                <a:cxn ang="T15">
                  <a:pos x="T6" y="T7"/>
                </a:cxn>
                <a:cxn ang="T16">
                  <a:pos x="T8" y="T9"/>
                </a:cxn>
                <a:cxn ang="T17">
                  <a:pos x="T10" y="T11"/>
                </a:cxn>
              </a:cxnLst>
              <a:rect l="T18" t="T19" r="T20" b="T21"/>
              <a:pathLst>
                <a:path w="52" h="77">
                  <a:moveTo>
                    <a:pt x="4" y="0"/>
                  </a:moveTo>
                  <a:lnTo>
                    <a:pt x="52" y="0"/>
                  </a:lnTo>
                  <a:lnTo>
                    <a:pt x="33" y="44"/>
                  </a:lnTo>
                  <a:lnTo>
                    <a:pt x="20" y="77"/>
                  </a:lnTo>
                  <a:lnTo>
                    <a:pt x="0" y="36"/>
                  </a:lnTo>
                  <a:lnTo>
                    <a:pt x="4"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55" name="Freeform 73"/>
            <p:cNvSpPr>
              <a:spLocks/>
            </p:cNvSpPr>
            <p:nvPr/>
          </p:nvSpPr>
          <p:spPr bwMode="auto">
            <a:xfrm>
              <a:off x="734" y="2258"/>
              <a:ext cx="60" cy="24"/>
            </a:xfrm>
            <a:custGeom>
              <a:avLst/>
              <a:gdLst>
                <a:gd name="T0" fmla="*/ 0 w 120"/>
                <a:gd name="T1" fmla="*/ 0 h 49"/>
                <a:gd name="T2" fmla="*/ 1 w 120"/>
                <a:gd name="T3" fmla="*/ 0 h 49"/>
                <a:gd name="T4" fmla="*/ 1 w 120"/>
                <a:gd name="T5" fmla="*/ 0 h 49"/>
                <a:gd name="T6" fmla="*/ 1 w 120"/>
                <a:gd name="T7" fmla="*/ 0 h 49"/>
                <a:gd name="T8" fmla="*/ 1 w 120"/>
                <a:gd name="T9" fmla="*/ 0 h 49"/>
                <a:gd name="T10" fmla="*/ 1 w 120"/>
                <a:gd name="T11" fmla="*/ 0 h 49"/>
                <a:gd name="T12" fmla="*/ 0 w 120"/>
                <a:gd name="T13" fmla="*/ 0 h 49"/>
                <a:gd name="T14" fmla="*/ 0 w 120"/>
                <a:gd name="T15" fmla="*/ 0 h 49"/>
                <a:gd name="T16" fmla="*/ 0 60000 65536"/>
                <a:gd name="T17" fmla="*/ 0 60000 65536"/>
                <a:gd name="T18" fmla="*/ 0 60000 65536"/>
                <a:gd name="T19" fmla="*/ 0 60000 65536"/>
                <a:gd name="T20" fmla="*/ 0 60000 65536"/>
                <a:gd name="T21" fmla="*/ 0 60000 65536"/>
                <a:gd name="T22" fmla="*/ 0 60000 65536"/>
                <a:gd name="T23" fmla="*/ 0 60000 65536"/>
                <a:gd name="T24" fmla="*/ 0 w 120"/>
                <a:gd name="T25" fmla="*/ 0 h 49"/>
                <a:gd name="T26" fmla="*/ 120 w 120"/>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 h="49">
                  <a:moveTo>
                    <a:pt x="0" y="5"/>
                  </a:moveTo>
                  <a:lnTo>
                    <a:pt x="120" y="0"/>
                  </a:lnTo>
                  <a:lnTo>
                    <a:pt x="120" y="49"/>
                  </a:lnTo>
                  <a:lnTo>
                    <a:pt x="68" y="49"/>
                  </a:lnTo>
                  <a:lnTo>
                    <a:pt x="52" y="24"/>
                  </a:lnTo>
                  <a:lnTo>
                    <a:pt x="28" y="24"/>
                  </a:lnTo>
                  <a:lnTo>
                    <a:pt x="0" y="49"/>
                  </a:lnTo>
                  <a:lnTo>
                    <a:pt x="0" y="5"/>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56" name="Freeform 74"/>
            <p:cNvSpPr>
              <a:spLocks/>
            </p:cNvSpPr>
            <p:nvPr/>
          </p:nvSpPr>
          <p:spPr bwMode="auto">
            <a:xfrm>
              <a:off x="772" y="2301"/>
              <a:ext cx="106" cy="30"/>
            </a:xfrm>
            <a:custGeom>
              <a:avLst/>
              <a:gdLst>
                <a:gd name="T0" fmla="*/ 0 w 211"/>
                <a:gd name="T1" fmla="*/ 1 h 60"/>
                <a:gd name="T2" fmla="*/ 1 w 211"/>
                <a:gd name="T3" fmla="*/ 0 h 60"/>
                <a:gd name="T4" fmla="*/ 1 w 211"/>
                <a:gd name="T5" fmla="*/ 1 h 60"/>
                <a:gd name="T6" fmla="*/ 1 w 211"/>
                <a:gd name="T7" fmla="*/ 1 h 60"/>
                <a:gd name="T8" fmla="*/ 1 w 211"/>
                <a:gd name="T9" fmla="*/ 1 h 60"/>
                <a:gd name="T10" fmla="*/ 1 w 211"/>
                <a:gd name="T11" fmla="*/ 1 h 60"/>
                <a:gd name="T12" fmla="*/ 0 w 211"/>
                <a:gd name="T13" fmla="*/ 1 h 60"/>
                <a:gd name="T14" fmla="*/ 0 60000 65536"/>
                <a:gd name="T15" fmla="*/ 0 60000 65536"/>
                <a:gd name="T16" fmla="*/ 0 60000 65536"/>
                <a:gd name="T17" fmla="*/ 0 60000 65536"/>
                <a:gd name="T18" fmla="*/ 0 60000 65536"/>
                <a:gd name="T19" fmla="*/ 0 60000 65536"/>
                <a:gd name="T20" fmla="*/ 0 60000 65536"/>
                <a:gd name="T21" fmla="*/ 0 w 211"/>
                <a:gd name="T22" fmla="*/ 0 h 60"/>
                <a:gd name="T23" fmla="*/ 211 w 211"/>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1" h="60">
                  <a:moveTo>
                    <a:pt x="0" y="4"/>
                  </a:moveTo>
                  <a:lnTo>
                    <a:pt x="211" y="0"/>
                  </a:lnTo>
                  <a:lnTo>
                    <a:pt x="203" y="52"/>
                  </a:lnTo>
                  <a:lnTo>
                    <a:pt x="95" y="60"/>
                  </a:lnTo>
                  <a:lnTo>
                    <a:pt x="67" y="25"/>
                  </a:lnTo>
                  <a:lnTo>
                    <a:pt x="23" y="36"/>
                  </a:lnTo>
                  <a:lnTo>
                    <a:pt x="0" y="4"/>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57" name="Freeform 75"/>
            <p:cNvSpPr>
              <a:spLocks/>
            </p:cNvSpPr>
            <p:nvPr/>
          </p:nvSpPr>
          <p:spPr bwMode="auto">
            <a:xfrm>
              <a:off x="758" y="2363"/>
              <a:ext cx="28" cy="32"/>
            </a:xfrm>
            <a:custGeom>
              <a:avLst/>
              <a:gdLst>
                <a:gd name="T0" fmla="*/ 0 w 56"/>
                <a:gd name="T1" fmla="*/ 0 h 64"/>
                <a:gd name="T2" fmla="*/ 1 w 56"/>
                <a:gd name="T3" fmla="*/ 0 h 64"/>
                <a:gd name="T4" fmla="*/ 1 w 56"/>
                <a:gd name="T5" fmla="*/ 1 h 64"/>
                <a:gd name="T6" fmla="*/ 1 w 56"/>
                <a:gd name="T7" fmla="*/ 1 h 64"/>
                <a:gd name="T8" fmla="*/ 1 w 56"/>
                <a:gd name="T9" fmla="*/ 1 h 64"/>
                <a:gd name="T10" fmla="*/ 0 w 56"/>
                <a:gd name="T11" fmla="*/ 0 h 64"/>
                <a:gd name="T12" fmla="*/ 0 60000 65536"/>
                <a:gd name="T13" fmla="*/ 0 60000 65536"/>
                <a:gd name="T14" fmla="*/ 0 60000 65536"/>
                <a:gd name="T15" fmla="*/ 0 60000 65536"/>
                <a:gd name="T16" fmla="*/ 0 60000 65536"/>
                <a:gd name="T17" fmla="*/ 0 60000 65536"/>
                <a:gd name="T18" fmla="*/ 0 w 56"/>
                <a:gd name="T19" fmla="*/ 0 h 64"/>
                <a:gd name="T20" fmla="*/ 56 w 56"/>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56" h="64">
                  <a:moveTo>
                    <a:pt x="0" y="0"/>
                  </a:moveTo>
                  <a:lnTo>
                    <a:pt x="56" y="0"/>
                  </a:lnTo>
                  <a:lnTo>
                    <a:pt x="51" y="28"/>
                  </a:lnTo>
                  <a:lnTo>
                    <a:pt x="20" y="44"/>
                  </a:lnTo>
                  <a:lnTo>
                    <a:pt x="4" y="6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58" name="Freeform 76"/>
            <p:cNvSpPr>
              <a:spLocks/>
            </p:cNvSpPr>
            <p:nvPr/>
          </p:nvSpPr>
          <p:spPr bwMode="auto">
            <a:xfrm>
              <a:off x="210" y="2298"/>
              <a:ext cx="403" cy="85"/>
            </a:xfrm>
            <a:custGeom>
              <a:avLst/>
              <a:gdLst>
                <a:gd name="T0" fmla="*/ 0 w 806"/>
                <a:gd name="T1" fmla="*/ 1 h 169"/>
                <a:gd name="T2" fmla="*/ 1 w 806"/>
                <a:gd name="T3" fmla="*/ 0 h 169"/>
                <a:gd name="T4" fmla="*/ 1 w 806"/>
                <a:gd name="T5" fmla="*/ 1 h 169"/>
                <a:gd name="T6" fmla="*/ 1 w 806"/>
                <a:gd name="T7" fmla="*/ 1 h 169"/>
                <a:gd name="T8" fmla="*/ 1 w 806"/>
                <a:gd name="T9" fmla="*/ 1 h 169"/>
                <a:gd name="T10" fmla="*/ 1 w 806"/>
                <a:gd name="T11" fmla="*/ 1 h 169"/>
                <a:gd name="T12" fmla="*/ 0 w 806"/>
                <a:gd name="T13" fmla="*/ 1 h 169"/>
                <a:gd name="T14" fmla="*/ 0 60000 65536"/>
                <a:gd name="T15" fmla="*/ 0 60000 65536"/>
                <a:gd name="T16" fmla="*/ 0 60000 65536"/>
                <a:gd name="T17" fmla="*/ 0 60000 65536"/>
                <a:gd name="T18" fmla="*/ 0 60000 65536"/>
                <a:gd name="T19" fmla="*/ 0 60000 65536"/>
                <a:gd name="T20" fmla="*/ 0 60000 65536"/>
                <a:gd name="T21" fmla="*/ 0 w 806"/>
                <a:gd name="T22" fmla="*/ 0 h 169"/>
                <a:gd name="T23" fmla="*/ 806 w 806"/>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6" h="169">
                  <a:moveTo>
                    <a:pt x="0" y="8"/>
                  </a:moveTo>
                  <a:lnTo>
                    <a:pt x="131" y="0"/>
                  </a:lnTo>
                  <a:lnTo>
                    <a:pt x="441" y="124"/>
                  </a:lnTo>
                  <a:lnTo>
                    <a:pt x="757" y="116"/>
                  </a:lnTo>
                  <a:lnTo>
                    <a:pt x="806" y="158"/>
                  </a:lnTo>
                  <a:lnTo>
                    <a:pt x="326" y="169"/>
                  </a:lnTo>
                  <a:lnTo>
                    <a:pt x="0" y="8"/>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59" name="Freeform 77"/>
            <p:cNvSpPr>
              <a:spLocks/>
            </p:cNvSpPr>
            <p:nvPr/>
          </p:nvSpPr>
          <p:spPr bwMode="auto">
            <a:xfrm>
              <a:off x="280" y="2262"/>
              <a:ext cx="312" cy="66"/>
            </a:xfrm>
            <a:custGeom>
              <a:avLst/>
              <a:gdLst>
                <a:gd name="T0" fmla="*/ 0 w 625"/>
                <a:gd name="T1" fmla="*/ 0 h 133"/>
                <a:gd name="T2" fmla="*/ 0 w 625"/>
                <a:gd name="T3" fmla="*/ 0 h 133"/>
                <a:gd name="T4" fmla="*/ 0 w 625"/>
                <a:gd name="T5" fmla="*/ 0 h 133"/>
                <a:gd name="T6" fmla="*/ 0 w 625"/>
                <a:gd name="T7" fmla="*/ 0 h 133"/>
                <a:gd name="T8" fmla="*/ 0 w 625"/>
                <a:gd name="T9" fmla="*/ 0 h 133"/>
                <a:gd name="T10" fmla="*/ 0 w 625"/>
                <a:gd name="T11" fmla="*/ 0 h 133"/>
                <a:gd name="T12" fmla="*/ 0 w 625"/>
                <a:gd name="T13" fmla="*/ 0 h 133"/>
                <a:gd name="T14" fmla="*/ 0 60000 65536"/>
                <a:gd name="T15" fmla="*/ 0 60000 65536"/>
                <a:gd name="T16" fmla="*/ 0 60000 65536"/>
                <a:gd name="T17" fmla="*/ 0 60000 65536"/>
                <a:gd name="T18" fmla="*/ 0 60000 65536"/>
                <a:gd name="T19" fmla="*/ 0 60000 65536"/>
                <a:gd name="T20" fmla="*/ 0 60000 65536"/>
                <a:gd name="T21" fmla="*/ 0 w 625"/>
                <a:gd name="T22" fmla="*/ 0 h 133"/>
                <a:gd name="T23" fmla="*/ 625 w 625"/>
                <a:gd name="T24" fmla="*/ 133 h 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5" h="133">
                  <a:moveTo>
                    <a:pt x="0" y="5"/>
                  </a:moveTo>
                  <a:lnTo>
                    <a:pt x="119" y="0"/>
                  </a:lnTo>
                  <a:lnTo>
                    <a:pt x="358" y="81"/>
                  </a:lnTo>
                  <a:lnTo>
                    <a:pt x="595" y="69"/>
                  </a:lnTo>
                  <a:lnTo>
                    <a:pt x="625" y="105"/>
                  </a:lnTo>
                  <a:lnTo>
                    <a:pt x="310" y="133"/>
                  </a:lnTo>
                  <a:lnTo>
                    <a:pt x="0" y="5"/>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60" name="Freeform 78"/>
            <p:cNvSpPr>
              <a:spLocks/>
            </p:cNvSpPr>
            <p:nvPr/>
          </p:nvSpPr>
          <p:spPr bwMode="auto">
            <a:xfrm>
              <a:off x="768" y="2278"/>
              <a:ext cx="99" cy="20"/>
            </a:xfrm>
            <a:custGeom>
              <a:avLst/>
              <a:gdLst>
                <a:gd name="T0" fmla="*/ 0 w 199"/>
                <a:gd name="T1" fmla="*/ 1 h 40"/>
                <a:gd name="T2" fmla="*/ 0 w 199"/>
                <a:gd name="T3" fmla="*/ 0 h 40"/>
                <a:gd name="T4" fmla="*/ 0 w 199"/>
                <a:gd name="T5" fmla="*/ 1 h 40"/>
                <a:gd name="T6" fmla="*/ 0 w 199"/>
                <a:gd name="T7" fmla="*/ 1 h 40"/>
                <a:gd name="T8" fmla="*/ 0 w 199"/>
                <a:gd name="T9" fmla="*/ 1 h 40"/>
                <a:gd name="T10" fmla="*/ 0 60000 65536"/>
                <a:gd name="T11" fmla="*/ 0 60000 65536"/>
                <a:gd name="T12" fmla="*/ 0 60000 65536"/>
                <a:gd name="T13" fmla="*/ 0 60000 65536"/>
                <a:gd name="T14" fmla="*/ 0 60000 65536"/>
                <a:gd name="T15" fmla="*/ 0 w 199"/>
                <a:gd name="T16" fmla="*/ 0 h 40"/>
                <a:gd name="T17" fmla="*/ 199 w 199"/>
                <a:gd name="T18" fmla="*/ 40 h 40"/>
              </a:gdLst>
              <a:ahLst/>
              <a:cxnLst>
                <a:cxn ang="T10">
                  <a:pos x="T0" y="T1"/>
                </a:cxn>
                <a:cxn ang="T11">
                  <a:pos x="T2" y="T3"/>
                </a:cxn>
                <a:cxn ang="T12">
                  <a:pos x="T4" y="T5"/>
                </a:cxn>
                <a:cxn ang="T13">
                  <a:pos x="T6" y="T7"/>
                </a:cxn>
                <a:cxn ang="T14">
                  <a:pos x="T8" y="T9"/>
                </a:cxn>
              </a:cxnLst>
              <a:rect l="T15" t="T16" r="T17" b="T18"/>
              <a:pathLst>
                <a:path w="199" h="40">
                  <a:moveTo>
                    <a:pt x="4" y="12"/>
                  </a:moveTo>
                  <a:lnTo>
                    <a:pt x="116" y="0"/>
                  </a:lnTo>
                  <a:lnTo>
                    <a:pt x="199" y="36"/>
                  </a:lnTo>
                  <a:lnTo>
                    <a:pt x="0" y="40"/>
                  </a:lnTo>
                  <a:lnTo>
                    <a:pt x="4" y="12"/>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61" name="Freeform 79"/>
            <p:cNvSpPr>
              <a:spLocks/>
            </p:cNvSpPr>
            <p:nvPr/>
          </p:nvSpPr>
          <p:spPr bwMode="auto">
            <a:xfrm>
              <a:off x="790" y="2335"/>
              <a:ext cx="165" cy="22"/>
            </a:xfrm>
            <a:custGeom>
              <a:avLst/>
              <a:gdLst>
                <a:gd name="T0" fmla="*/ 1 w 330"/>
                <a:gd name="T1" fmla="*/ 1 h 44"/>
                <a:gd name="T2" fmla="*/ 1 w 330"/>
                <a:gd name="T3" fmla="*/ 0 h 44"/>
                <a:gd name="T4" fmla="*/ 1 w 330"/>
                <a:gd name="T5" fmla="*/ 0 h 44"/>
                <a:gd name="T6" fmla="*/ 1 w 330"/>
                <a:gd name="T7" fmla="*/ 1 h 44"/>
                <a:gd name="T8" fmla="*/ 0 w 330"/>
                <a:gd name="T9" fmla="*/ 1 h 44"/>
                <a:gd name="T10" fmla="*/ 1 w 330"/>
                <a:gd name="T11" fmla="*/ 1 h 44"/>
                <a:gd name="T12" fmla="*/ 0 60000 65536"/>
                <a:gd name="T13" fmla="*/ 0 60000 65536"/>
                <a:gd name="T14" fmla="*/ 0 60000 65536"/>
                <a:gd name="T15" fmla="*/ 0 60000 65536"/>
                <a:gd name="T16" fmla="*/ 0 60000 65536"/>
                <a:gd name="T17" fmla="*/ 0 60000 65536"/>
                <a:gd name="T18" fmla="*/ 0 w 330"/>
                <a:gd name="T19" fmla="*/ 0 h 44"/>
                <a:gd name="T20" fmla="*/ 330 w 330"/>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330" h="44">
                  <a:moveTo>
                    <a:pt x="59" y="4"/>
                  </a:moveTo>
                  <a:lnTo>
                    <a:pt x="167" y="0"/>
                  </a:lnTo>
                  <a:lnTo>
                    <a:pt x="227" y="0"/>
                  </a:lnTo>
                  <a:lnTo>
                    <a:pt x="330" y="33"/>
                  </a:lnTo>
                  <a:lnTo>
                    <a:pt x="0" y="44"/>
                  </a:lnTo>
                  <a:lnTo>
                    <a:pt x="59" y="4"/>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62" name="Freeform 80"/>
            <p:cNvSpPr>
              <a:spLocks/>
            </p:cNvSpPr>
            <p:nvPr/>
          </p:nvSpPr>
          <p:spPr bwMode="auto">
            <a:xfrm>
              <a:off x="538" y="1301"/>
              <a:ext cx="20" cy="64"/>
            </a:xfrm>
            <a:custGeom>
              <a:avLst/>
              <a:gdLst>
                <a:gd name="T0" fmla="*/ 1 w 40"/>
                <a:gd name="T1" fmla="*/ 0 h 128"/>
                <a:gd name="T2" fmla="*/ 1 w 40"/>
                <a:gd name="T3" fmla="*/ 1 h 128"/>
                <a:gd name="T4" fmla="*/ 1 w 40"/>
                <a:gd name="T5" fmla="*/ 1 h 128"/>
                <a:gd name="T6" fmla="*/ 1 w 40"/>
                <a:gd name="T7" fmla="*/ 1 h 128"/>
                <a:gd name="T8" fmla="*/ 1 w 40"/>
                <a:gd name="T9" fmla="*/ 1 h 128"/>
                <a:gd name="T10" fmla="*/ 1 w 40"/>
                <a:gd name="T11" fmla="*/ 1 h 128"/>
                <a:gd name="T12" fmla="*/ 0 w 40"/>
                <a:gd name="T13" fmla="*/ 1 h 128"/>
                <a:gd name="T14" fmla="*/ 1 w 40"/>
                <a:gd name="T15" fmla="*/ 1 h 128"/>
                <a:gd name="T16" fmla="*/ 1 w 40"/>
                <a:gd name="T17" fmla="*/ 1 h 128"/>
                <a:gd name="T18" fmla="*/ 1 w 40"/>
                <a:gd name="T19" fmla="*/ 1 h 128"/>
                <a:gd name="T20" fmla="*/ 1 w 40"/>
                <a:gd name="T21" fmla="*/ 1 h 128"/>
                <a:gd name="T22" fmla="*/ 1 w 40"/>
                <a:gd name="T23" fmla="*/ 1 h 128"/>
                <a:gd name="T24" fmla="*/ 1 w 40"/>
                <a:gd name="T25" fmla="*/ 0 h 1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28"/>
                <a:gd name="T41" fmla="*/ 40 w 40"/>
                <a:gd name="T42" fmla="*/ 128 h 1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28">
                  <a:moveTo>
                    <a:pt x="33" y="0"/>
                  </a:moveTo>
                  <a:lnTo>
                    <a:pt x="28" y="15"/>
                  </a:lnTo>
                  <a:lnTo>
                    <a:pt x="28" y="46"/>
                  </a:lnTo>
                  <a:lnTo>
                    <a:pt x="15" y="56"/>
                  </a:lnTo>
                  <a:lnTo>
                    <a:pt x="15" y="83"/>
                  </a:lnTo>
                  <a:lnTo>
                    <a:pt x="13" y="110"/>
                  </a:lnTo>
                  <a:lnTo>
                    <a:pt x="0" y="128"/>
                  </a:lnTo>
                  <a:lnTo>
                    <a:pt x="28" y="128"/>
                  </a:lnTo>
                  <a:lnTo>
                    <a:pt x="40" y="128"/>
                  </a:lnTo>
                  <a:lnTo>
                    <a:pt x="35" y="103"/>
                  </a:lnTo>
                  <a:lnTo>
                    <a:pt x="35" y="69"/>
                  </a:lnTo>
                  <a:lnTo>
                    <a:pt x="37" y="46"/>
                  </a:lnTo>
                  <a:lnTo>
                    <a:pt x="33" y="0"/>
                  </a:lnTo>
                  <a:close/>
                </a:path>
              </a:pathLst>
            </a:custGeom>
            <a:solidFill>
              <a:srgbClr val="B568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263" name="Freeform 81"/>
            <p:cNvSpPr>
              <a:spLocks/>
            </p:cNvSpPr>
            <p:nvPr/>
          </p:nvSpPr>
          <p:spPr bwMode="auto">
            <a:xfrm>
              <a:off x="549" y="1331"/>
              <a:ext cx="4" cy="26"/>
            </a:xfrm>
            <a:custGeom>
              <a:avLst/>
              <a:gdLst>
                <a:gd name="T0" fmla="*/ 1 w 8"/>
                <a:gd name="T1" fmla="*/ 0 h 52"/>
                <a:gd name="T2" fmla="*/ 0 w 8"/>
                <a:gd name="T3" fmla="*/ 1 h 52"/>
                <a:gd name="T4" fmla="*/ 0 w 8"/>
                <a:gd name="T5" fmla="*/ 1 h 52"/>
                <a:gd name="T6" fmla="*/ 1 w 8"/>
                <a:gd name="T7" fmla="*/ 1 h 52"/>
                <a:gd name="T8" fmla="*/ 1 w 8"/>
                <a:gd name="T9" fmla="*/ 0 h 52"/>
                <a:gd name="T10" fmla="*/ 0 60000 65536"/>
                <a:gd name="T11" fmla="*/ 0 60000 65536"/>
                <a:gd name="T12" fmla="*/ 0 60000 65536"/>
                <a:gd name="T13" fmla="*/ 0 60000 65536"/>
                <a:gd name="T14" fmla="*/ 0 60000 65536"/>
                <a:gd name="T15" fmla="*/ 0 w 8"/>
                <a:gd name="T16" fmla="*/ 0 h 52"/>
                <a:gd name="T17" fmla="*/ 8 w 8"/>
                <a:gd name="T18" fmla="*/ 52 h 52"/>
              </a:gdLst>
              <a:ahLst/>
              <a:cxnLst>
                <a:cxn ang="T10">
                  <a:pos x="T0" y="T1"/>
                </a:cxn>
                <a:cxn ang="T11">
                  <a:pos x="T2" y="T3"/>
                </a:cxn>
                <a:cxn ang="T12">
                  <a:pos x="T4" y="T5"/>
                </a:cxn>
                <a:cxn ang="T13">
                  <a:pos x="T6" y="T7"/>
                </a:cxn>
                <a:cxn ang="T14">
                  <a:pos x="T8" y="T9"/>
                </a:cxn>
              </a:cxnLst>
              <a:rect l="T15" t="T16" r="T17" b="T18"/>
              <a:pathLst>
                <a:path w="8" h="52">
                  <a:moveTo>
                    <a:pt x="4" y="0"/>
                  </a:moveTo>
                  <a:lnTo>
                    <a:pt x="0" y="22"/>
                  </a:lnTo>
                  <a:lnTo>
                    <a:pt x="0" y="52"/>
                  </a:lnTo>
                  <a:lnTo>
                    <a:pt x="8" y="34"/>
                  </a:lnTo>
                  <a:lnTo>
                    <a:pt x="4" y="0"/>
                  </a:lnTo>
                  <a:close/>
                </a:path>
              </a:pathLst>
            </a:custGeom>
            <a:solidFill>
              <a:srgbClr val="FF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171" name="Line 82"/>
          <p:cNvSpPr>
            <a:spLocks noChangeShapeType="1"/>
          </p:cNvSpPr>
          <p:nvPr/>
        </p:nvSpPr>
        <p:spPr bwMode="auto">
          <a:xfrm>
            <a:off x="7019925" y="1916113"/>
            <a:ext cx="0" cy="1873250"/>
          </a:xfrm>
          <a:prstGeom prst="line">
            <a:avLst/>
          </a:prstGeom>
          <a:noFill/>
          <a:ln w="57150">
            <a:solidFill>
              <a:srgbClr val="3366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2" name="Text Box 85"/>
          <p:cNvSpPr txBox="1">
            <a:spLocks noChangeArrowheads="1"/>
          </p:cNvSpPr>
          <p:nvPr/>
        </p:nvSpPr>
        <p:spPr bwMode="auto">
          <a:xfrm>
            <a:off x="1835150" y="3808413"/>
            <a:ext cx="958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scene</a:t>
            </a:r>
          </a:p>
        </p:txBody>
      </p:sp>
      <p:sp>
        <p:nvSpPr>
          <p:cNvPr id="7173" name="Text Box 86"/>
          <p:cNvSpPr txBox="1">
            <a:spLocks noChangeArrowheads="1"/>
          </p:cNvSpPr>
          <p:nvPr/>
        </p:nvSpPr>
        <p:spPr bwMode="auto">
          <a:xfrm>
            <a:off x="6653213" y="3789363"/>
            <a:ext cx="727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film</a:t>
            </a:r>
          </a:p>
        </p:txBody>
      </p:sp>
      <p:sp>
        <p:nvSpPr>
          <p:cNvPr id="7174" name="Rectangle 89"/>
          <p:cNvSpPr>
            <a:spLocks noChangeArrowheads="1"/>
          </p:cNvSpPr>
          <p:nvPr/>
        </p:nvSpPr>
        <p:spPr bwMode="auto">
          <a:xfrm>
            <a:off x="1320800" y="5659438"/>
            <a:ext cx="6635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Put a piece of film in front of an object.</a:t>
            </a:r>
          </a:p>
        </p:txBody>
      </p:sp>
      <p:sp>
        <p:nvSpPr>
          <p:cNvPr id="284763" name="Oval 91"/>
          <p:cNvSpPr>
            <a:spLocks noChangeArrowheads="1"/>
          </p:cNvSpPr>
          <p:nvPr/>
        </p:nvSpPr>
        <p:spPr bwMode="auto">
          <a:xfrm>
            <a:off x="2195513" y="1844675"/>
            <a:ext cx="144462" cy="14446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284765" name="Line 93"/>
          <p:cNvSpPr>
            <a:spLocks noChangeShapeType="1"/>
          </p:cNvSpPr>
          <p:nvPr/>
        </p:nvSpPr>
        <p:spPr bwMode="auto">
          <a:xfrm>
            <a:off x="2339975" y="1916113"/>
            <a:ext cx="4608513" cy="14446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84766" name="Line 94"/>
          <p:cNvSpPr>
            <a:spLocks noChangeShapeType="1"/>
          </p:cNvSpPr>
          <p:nvPr/>
        </p:nvSpPr>
        <p:spPr bwMode="auto">
          <a:xfrm>
            <a:off x="2339975" y="1916113"/>
            <a:ext cx="4608513" cy="649287"/>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84767" name="Line 95"/>
          <p:cNvSpPr>
            <a:spLocks noChangeShapeType="1"/>
          </p:cNvSpPr>
          <p:nvPr/>
        </p:nvSpPr>
        <p:spPr bwMode="auto">
          <a:xfrm>
            <a:off x="2338388" y="1916113"/>
            <a:ext cx="4610100" cy="115252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84768" name="Line 96"/>
          <p:cNvSpPr>
            <a:spLocks noChangeShapeType="1"/>
          </p:cNvSpPr>
          <p:nvPr/>
        </p:nvSpPr>
        <p:spPr bwMode="auto">
          <a:xfrm>
            <a:off x="2268538" y="1916113"/>
            <a:ext cx="4679950" cy="165735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84773" name="Oval 101"/>
          <p:cNvSpPr>
            <a:spLocks noChangeArrowheads="1"/>
          </p:cNvSpPr>
          <p:nvPr/>
        </p:nvSpPr>
        <p:spPr bwMode="auto">
          <a:xfrm>
            <a:off x="2627313" y="2420938"/>
            <a:ext cx="144462" cy="1444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grpSp>
        <p:nvGrpSpPr>
          <p:cNvPr id="3" name="Group 102"/>
          <p:cNvGrpSpPr>
            <a:grpSpLocks/>
          </p:cNvGrpSpPr>
          <p:nvPr/>
        </p:nvGrpSpPr>
        <p:grpSpPr bwMode="auto">
          <a:xfrm>
            <a:off x="2700338" y="2087563"/>
            <a:ext cx="4233862" cy="1492250"/>
            <a:chOff x="1701" y="1315"/>
            <a:chExt cx="2667" cy="940"/>
          </a:xfrm>
        </p:grpSpPr>
        <p:sp>
          <p:nvSpPr>
            <p:cNvPr id="7182" name="Line 103"/>
            <p:cNvSpPr>
              <a:spLocks noChangeShapeType="1"/>
            </p:cNvSpPr>
            <p:nvPr/>
          </p:nvSpPr>
          <p:spPr bwMode="auto">
            <a:xfrm flipV="1">
              <a:off x="1746" y="1315"/>
              <a:ext cx="2611" cy="255"/>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83" name="Line 104"/>
            <p:cNvSpPr>
              <a:spLocks noChangeShapeType="1"/>
            </p:cNvSpPr>
            <p:nvPr/>
          </p:nvSpPr>
          <p:spPr bwMode="auto">
            <a:xfrm>
              <a:off x="1701" y="1570"/>
              <a:ext cx="2639" cy="63"/>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84" name="Line 105"/>
            <p:cNvSpPr>
              <a:spLocks noChangeShapeType="1"/>
            </p:cNvSpPr>
            <p:nvPr/>
          </p:nvSpPr>
          <p:spPr bwMode="auto">
            <a:xfrm>
              <a:off x="1701" y="1570"/>
              <a:ext cx="2660" cy="362"/>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7185" name="Line 106"/>
            <p:cNvSpPr>
              <a:spLocks noChangeShapeType="1"/>
            </p:cNvSpPr>
            <p:nvPr/>
          </p:nvSpPr>
          <p:spPr bwMode="auto">
            <a:xfrm>
              <a:off x="1746" y="1570"/>
              <a:ext cx="2622" cy="685"/>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4763"/>
                                        </p:tgtEl>
                                        <p:attrNameLst>
                                          <p:attrName>style.visibility</p:attrName>
                                        </p:attrNameLst>
                                      </p:cBhvr>
                                      <p:to>
                                        <p:strVal val="visible"/>
                                      </p:to>
                                    </p:set>
                                    <p:animEffect transition="in" filter="fade">
                                      <p:cBhvr>
                                        <p:cTn id="7" dur="500"/>
                                        <p:tgtEl>
                                          <p:spTgt spid="2847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4765"/>
                                        </p:tgtEl>
                                        <p:attrNameLst>
                                          <p:attrName>style.visibility</p:attrName>
                                        </p:attrNameLst>
                                      </p:cBhvr>
                                      <p:to>
                                        <p:strVal val="visible"/>
                                      </p:to>
                                    </p:set>
                                    <p:animEffect transition="in" filter="wipe(left)">
                                      <p:cBhvr>
                                        <p:cTn id="12" dur="500"/>
                                        <p:tgtEl>
                                          <p:spTgt spid="28476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4766"/>
                                        </p:tgtEl>
                                        <p:attrNameLst>
                                          <p:attrName>style.visibility</p:attrName>
                                        </p:attrNameLst>
                                      </p:cBhvr>
                                      <p:to>
                                        <p:strVal val="visible"/>
                                      </p:to>
                                    </p:set>
                                    <p:animEffect transition="in" filter="wipe(left)">
                                      <p:cBhvr>
                                        <p:cTn id="17" dur="500"/>
                                        <p:tgtEl>
                                          <p:spTgt spid="284766"/>
                                        </p:tgtEl>
                                      </p:cBhvr>
                                    </p:animEffect>
                                  </p:childTnLst>
                                </p:cTn>
                              </p:par>
                            </p:childTnLst>
                          </p:cTn>
                        </p:par>
                        <p:par>
                          <p:cTn id="18" fill="hold" nodeType="afterGroup">
                            <p:stCondLst>
                              <p:cond delay="500"/>
                            </p:stCondLst>
                            <p:childTnLst>
                              <p:par>
                                <p:cTn id="19" presetID="22" presetClass="entr" presetSubtype="8" fill="hold" grpId="0" nodeType="afterEffect">
                                  <p:stCondLst>
                                    <p:cond delay="300"/>
                                  </p:stCondLst>
                                  <p:childTnLst>
                                    <p:set>
                                      <p:cBhvr>
                                        <p:cTn id="20" dur="1" fill="hold">
                                          <p:stCondLst>
                                            <p:cond delay="0"/>
                                          </p:stCondLst>
                                        </p:cTn>
                                        <p:tgtEl>
                                          <p:spTgt spid="284767"/>
                                        </p:tgtEl>
                                        <p:attrNameLst>
                                          <p:attrName>style.visibility</p:attrName>
                                        </p:attrNameLst>
                                      </p:cBhvr>
                                      <p:to>
                                        <p:strVal val="visible"/>
                                      </p:to>
                                    </p:set>
                                    <p:animEffect transition="in" filter="wipe(left)">
                                      <p:cBhvr>
                                        <p:cTn id="21" dur="500"/>
                                        <p:tgtEl>
                                          <p:spTgt spid="284767"/>
                                        </p:tgtEl>
                                      </p:cBhvr>
                                    </p:animEffect>
                                  </p:childTnLst>
                                </p:cTn>
                              </p:par>
                            </p:childTnLst>
                          </p:cTn>
                        </p:par>
                        <p:par>
                          <p:cTn id="22" fill="hold" nodeType="afterGroup">
                            <p:stCondLst>
                              <p:cond delay="1300"/>
                            </p:stCondLst>
                            <p:childTnLst>
                              <p:par>
                                <p:cTn id="23" presetID="22" presetClass="entr" presetSubtype="8" fill="hold" grpId="0" nodeType="afterEffect">
                                  <p:stCondLst>
                                    <p:cond delay="300"/>
                                  </p:stCondLst>
                                  <p:childTnLst>
                                    <p:set>
                                      <p:cBhvr>
                                        <p:cTn id="24" dur="1" fill="hold">
                                          <p:stCondLst>
                                            <p:cond delay="0"/>
                                          </p:stCondLst>
                                        </p:cTn>
                                        <p:tgtEl>
                                          <p:spTgt spid="284768"/>
                                        </p:tgtEl>
                                        <p:attrNameLst>
                                          <p:attrName>style.visibility</p:attrName>
                                        </p:attrNameLst>
                                      </p:cBhvr>
                                      <p:to>
                                        <p:strVal val="visible"/>
                                      </p:to>
                                    </p:set>
                                    <p:animEffect transition="in" filter="wipe(left)">
                                      <p:cBhvr>
                                        <p:cTn id="25" dur="500"/>
                                        <p:tgtEl>
                                          <p:spTgt spid="28476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84773"/>
                                        </p:tgtEl>
                                        <p:attrNameLst>
                                          <p:attrName>style.visibility</p:attrName>
                                        </p:attrNameLst>
                                      </p:cBhvr>
                                      <p:to>
                                        <p:strVal val="visible"/>
                                      </p:to>
                                    </p:set>
                                    <p:animEffect transition="in" filter="fade">
                                      <p:cBhvr>
                                        <p:cTn id="30" dur="500"/>
                                        <p:tgtEl>
                                          <p:spTgt spid="28477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763" grpId="0" animBg="1"/>
      <p:bldP spid="284765" grpId="0" animBg="1"/>
      <p:bldP spid="284766" grpId="0" animBg="1"/>
      <p:bldP spid="284767" grpId="0" animBg="1"/>
      <p:bldP spid="284768" grpId="0" animBg="1"/>
      <p:bldP spid="28477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標題 1"/>
          <p:cNvSpPr>
            <a:spLocks noGrp="1"/>
          </p:cNvSpPr>
          <p:nvPr>
            <p:ph type="title"/>
          </p:nvPr>
        </p:nvSpPr>
        <p:spPr/>
        <p:txBody>
          <a:bodyPr/>
          <a:lstStyle/>
          <a:p>
            <a:pPr eaLnBrk="1" hangingPunct="1"/>
            <a:r>
              <a:rPr lang="en-US" altLang="zh-TW">
                <a:latin typeface="Arial" charset="0"/>
              </a:rPr>
              <a:t>Chromatic Aberration</a:t>
            </a:r>
            <a:endParaRPr lang="zh-TW" altLang="en-US"/>
          </a:p>
        </p:txBody>
      </p:sp>
      <p:sp>
        <p:nvSpPr>
          <p:cNvPr id="37890" name="內容版面配置區 2"/>
          <p:cNvSpPr>
            <a:spLocks noGrp="1"/>
          </p:cNvSpPr>
          <p:nvPr>
            <p:ph idx="1"/>
          </p:nvPr>
        </p:nvSpPr>
        <p:spPr/>
        <p:txBody>
          <a:bodyPr/>
          <a:lstStyle/>
          <a:p>
            <a:pPr eaLnBrk="1" hangingPunct="1"/>
            <a:endParaRPr lang="zh-TW" altLang="en-US"/>
          </a:p>
        </p:txBody>
      </p:sp>
      <p:sp>
        <p:nvSpPr>
          <p:cNvPr id="37891" name="Text Box 51"/>
          <p:cNvSpPr txBox="1">
            <a:spLocks noChangeArrowheads="1"/>
          </p:cNvSpPr>
          <p:nvPr/>
        </p:nvSpPr>
        <p:spPr bwMode="auto">
          <a:xfrm>
            <a:off x="247650" y="2817813"/>
            <a:ext cx="42529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a:spcBef>
                <a:spcPct val="0"/>
              </a:spcBef>
              <a:buFontTx/>
              <a:buNone/>
            </a:pPr>
            <a:r>
              <a:rPr lang="en-US" altLang="zh-TW" sz="2000">
                <a:latin typeface="Palatino Linotype" charset="0"/>
              </a:rPr>
              <a:t>Lens has different refractive indices</a:t>
            </a:r>
          </a:p>
          <a:p>
            <a:pPr algn="ctr">
              <a:spcBef>
                <a:spcPct val="0"/>
              </a:spcBef>
              <a:buFontTx/>
              <a:buNone/>
            </a:pPr>
            <a:r>
              <a:rPr lang="en-US" altLang="zh-TW" sz="2000">
                <a:latin typeface="Palatino Linotype" charset="0"/>
              </a:rPr>
              <a:t>for different wavelengths.</a:t>
            </a:r>
          </a:p>
        </p:txBody>
      </p:sp>
      <p:pic>
        <p:nvPicPr>
          <p:cNvPr id="37892" name="Picture 66" descr="chromatic_lens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100" y="1112838"/>
            <a:ext cx="22987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67" descr="123di_chromatic_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8225" y="1417638"/>
            <a:ext cx="3563938"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8" descr="chromatic_lens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2050" y="3589338"/>
            <a:ext cx="22987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xt Box 69"/>
          <p:cNvSpPr txBox="1">
            <a:spLocks noChangeArrowheads="1"/>
          </p:cNvSpPr>
          <p:nvPr/>
        </p:nvSpPr>
        <p:spPr bwMode="auto">
          <a:xfrm>
            <a:off x="247650" y="5422900"/>
            <a:ext cx="55387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sz="2000">
                <a:latin typeface="Palatino Linotype" charset="0"/>
              </a:rPr>
              <a:t>Special lens systems using two or more pieces of glass with different refractive indexes can reduce or eliminate this problem</a:t>
            </a:r>
            <a:r>
              <a:rPr lang="en-US" altLang="zh-TW" sz="2000">
                <a:solidFill>
                  <a:srgbClr val="000000"/>
                </a:solidFill>
                <a:latin typeface="Arial" charset="0"/>
              </a:rPr>
              <a:t>.</a:t>
            </a:r>
            <a:r>
              <a:rPr lang="en-US" altLang="zh-TW" sz="2000">
                <a:latin typeface="Arial" charset="0"/>
              </a:rPr>
              <a:t> </a:t>
            </a:r>
          </a:p>
        </p:txBody>
      </p:sp>
      <p:sp>
        <p:nvSpPr>
          <p:cNvPr id="37896" name="Rectangle 70"/>
          <p:cNvSpPr>
            <a:spLocks noChangeArrowheads="1"/>
          </p:cNvSpPr>
          <p:nvPr/>
        </p:nvSpPr>
        <p:spPr bwMode="auto">
          <a:xfrm>
            <a:off x="3875088" y="4213225"/>
            <a:ext cx="5211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sz="1200">
                <a:latin typeface="Arial" charset="0"/>
              </a:rPr>
              <a:t>http://www.dpreview.com/learn/?/Glossary/Optical/chromatic_aberration_01.htm</a:t>
            </a:r>
          </a:p>
        </p:txBody>
      </p:sp>
      <p:sp>
        <p:nvSpPr>
          <p:cNvPr id="37897" name="Text Box 6"/>
          <p:cNvSpPr txBox="1">
            <a:spLocks noChangeArrowheads="1"/>
          </p:cNvSpPr>
          <p:nvPr/>
        </p:nvSpPr>
        <p:spPr bwMode="auto">
          <a:xfrm>
            <a:off x="7072313" y="6215063"/>
            <a:ext cx="1724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1400">
                <a:latin typeface="Times New Roman" charset="0"/>
              </a:rPr>
              <a:t>Slides from Li Zhang</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lstStyle/>
          <a:p>
            <a:pPr eaLnBrk="1" hangingPunct="1"/>
            <a:r>
              <a:rPr lang="en-US" altLang="zh-TW" sz="3200"/>
              <a:t>Exposure = aperture + shutter speed</a:t>
            </a:r>
          </a:p>
        </p:txBody>
      </p:sp>
      <p:sp>
        <p:nvSpPr>
          <p:cNvPr id="38914" name="Rectangle 3"/>
          <p:cNvSpPr>
            <a:spLocks noGrp="1" noChangeArrowheads="1"/>
          </p:cNvSpPr>
          <p:nvPr>
            <p:ph type="body" idx="1"/>
          </p:nvPr>
        </p:nvSpPr>
        <p:spPr>
          <a:xfrm>
            <a:off x="684213" y="4437063"/>
            <a:ext cx="7772400" cy="1728787"/>
          </a:xfrm>
        </p:spPr>
        <p:txBody>
          <a:bodyPr/>
          <a:lstStyle/>
          <a:p>
            <a:pPr eaLnBrk="1" hangingPunct="1"/>
            <a:r>
              <a:rPr lang="en-US" altLang="zh-TW" sz="2400"/>
              <a:t>Aperture of diameter D restricts the range of rays (aperture may be on either side of the lens)</a:t>
            </a:r>
          </a:p>
          <a:p>
            <a:pPr eaLnBrk="1" hangingPunct="1"/>
            <a:r>
              <a:rPr lang="en-US" altLang="zh-TW" sz="2400"/>
              <a:t>Shutter speed is the amount of time that light is allowed to pass through the aperture</a:t>
            </a:r>
          </a:p>
        </p:txBody>
      </p:sp>
      <p:pic>
        <p:nvPicPr>
          <p:cNvPr id="38915" name="Picture 4" descr="lens_term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050" y="1219200"/>
            <a:ext cx="539115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7"/>
          <p:cNvSpPr txBox="1">
            <a:spLocks noChangeArrowheads="1"/>
          </p:cNvSpPr>
          <p:nvPr/>
        </p:nvSpPr>
        <p:spPr bwMode="auto">
          <a:xfrm>
            <a:off x="5867400" y="2117725"/>
            <a:ext cx="339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spcBef>
                <a:spcPct val="0"/>
              </a:spcBef>
              <a:buFontTx/>
              <a:buNone/>
            </a:pPr>
            <a:r>
              <a:rPr kumimoji="0" lang="en-US" altLang="zh-TW" sz="2000" b="1">
                <a:latin typeface="Arial" charset="0"/>
              </a:rPr>
              <a:t>F</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1" name="Object 4"/>
          <p:cNvGraphicFramePr>
            <a:graphicFrameLocks noChangeAspect="1"/>
          </p:cNvGraphicFramePr>
          <p:nvPr/>
        </p:nvGraphicFramePr>
        <p:xfrm>
          <a:off x="3114675" y="1846263"/>
          <a:ext cx="5202238" cy="1870075"/>
        </p:xfrm>
        <a:graphic>
          <a:graphicData uri="http://schemas.openxmlformats.org/presentationml/2006/ole">
            <mc:AlternateContent xmlns:mc="http://schemas.openxmlformats.org/markup-compatibility/2006">
              <mc:Choice xmlns:v="urn:schemas-microsoft-com:vml" Requires="v">
                <p:oleObj spid="_x0000_s40988" name="Image" r:id="rId4" imgW="6780952" imgH="2438095" progId="Photoshop.Image.8">
                  <p:embed/>
                </p:oleObj>
              </mc:Choice>
              <mc:Fallback>
                <p:oleObj name="Image" r:id="rId4" imgW="6780952" imgH="2438095" progId="Photoshop.Image.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4675" y="1846263"/>
                        <a:ext cx="5202238" cy="187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type="none" w="med" len="lg"/>
                          </a14:hiddenLine>
                        </a:ext>
                        <a:ext uri="{AF507438-7753-43E0-B8FC-AC1667EBCBE1}">
                          <a14:hiddenEffects xmlns:a14="http://schemas.microsoft.com/office/drawing/2010/main">
                            <a:effectLst>
                              <a:outerShdw blurRad="63500" dist="71842" dir="2700000" algn="ctr" rotWithShape="0">
                                <a:schemeClr val="bg2">
                                  <a:alpha val="74997"/>
                                </a:schemeClr>
                              </a:outerShdw>
                            </a:effectLst>
                          </a14:hiddenEffects>
                        </a:ext>
                      </a:extLst>
                    </p:spPr>
                  </p:pic>
                </p:oleObj>
              </mc:Fallback>
            </mc:AlternateContent>
          </a:graphicData>
        </a:graphic>
      </p:graphicFrame>
      <p:sp>
        <p:nvSpPr>
          <p:cNvPr id="40962" name="Rectangle 2"/>
          <p:cNvSpPr>
            <a:spLocks noGrp="1" noChangeArrowheads="1"/>
          </p:cNvSpPr>
          <p:nvPr>
            <p:ph type="title"/>
          </p:nvPr>
        </p:nvSpPr>
        <p:spPr/>
        <p:txBody>
          <a:bodyPr/>
          <a:lstStyle/>
          <a:p>
            <a:pPr eaLnBrk="1" hangingPunct="1"/>
            <a:r>
              <a:rPr lang="en-US" altLang="zh-TW" sz="3200"/>
              <a:t>Exposure</a:t>
            </a:r>
          </a:p>
        </p:txBody>
      </p:sp>
      <p:sp>
        <p:nvSpPr>
          <p:cNvPr id="40963" name="Rectangle 3"/>
          <p:cNvSpPr>
            <a:spLocks noGrp="1" noChangeArrowheads="1"/>
          </p:cNvSpPr>
          <p:nvPr>
            <p:ph type="body" idx="1"/>
          </p:nvPr>
        </p:nvSpPr>
        <p:spPr>
          <a:xfrm>
            <a:off x="346075" y="981075"/>
            <a:ext cx="8439150" cy="3592513"/>
          </a:xfrm>
        </p:spPr>
        <p:txBody>
          <a:bodyPr/>
          <a:lstStyle/>
          <a:p>
            <a:pPr eaLnBrk="1" hangingPunct="1"/>
            <a:r>
              <a:rPr lang="en-US" altLang="zh-TW"/>
              <a:t>Two main parameters: </a:t>
            </a:r>
          </a:p>
          <a:p>
            <a:pPr lvl="1" eaLnBrk="1" hangingPunct="1"/>
            <a:r>
              <a:rPr lang="en-US" altLang="zh-TW"/>
              <a:t>Aperture (in f stop)</a:t>
            </a:r>
          </a:p>
          <a:p>
            <a:pPr lvl="1" eaLnBrk="1" hangingPunct="1"/>
            <a:endParaRPr lang="en-US" altLang="zh-TW"/>
          </a:p>
          <a:p>
            <a:pPr lvl="1" eaLnBrk="1" hangingPunct="1"/>
            <a:endParaRPr lang="en-US" altLang="zh-TW"/>
          </a:p>
          <a:p>
            <a:pPr lvl="1" eaLnBrk="1" hangingPunct="1"/>
            <a:endParaRPr lang="en-US" altLang="zh-TW"/>
          </a:p>
          <a:p>
            <a:pPr lvl="1" eaLnBrk="1" hangingPunct="1"/>
            <a:endParaRPr lang="en-US" altLang="zh-TW"/>
          </a:p>
          <a:p>
            <a:pPr lvl="1" eaLnBrk="1" hangingPunct="1"/>
            <a:r>
              <a:rPr lang="en-US" altLang="zh-TW"/>
              <a:t>Shutter speed (in fraction of a second)</a:t>
            </a:r>
          </a:p>
          <a:p>
            <a:pPr eaLnBrk="1" hangingPunct="1"/>
            <a:endParaRPr lang="en-US" altLang="zh-TW"/>
          </a:p>
        </p:txBody>
      </p:sp>
      <p:graphicFrame>
        <p:nvGraphicFramePr>
          <p:cNvPr id="40964" name="Object 5"/>
          <p:cNvGraphicFramePr>
            <a:graphicFrameLocks noChangeAspect="1"/>
          </p:cNvGraphicFramePr>
          <p:nvPr/>
        </p:nvGraphicFramePr>
        <p:xfrm>
          <a:off x="87313" y="4292600"/>
          <a:ext cx="8661400" cy="1970088"/>
        </p:xfrm>
        <a:graphic>
          <a:graphicData uri="http://schemas.openxmlformats.org/presentationml/2006/ole">
            <mc:AlternateContent xmlns:mc="http://schemas.openxmlformats.org/markup-compatibility/2006">
              <mc:Choice xmlns:v="urn:schemas-microsoft-com:vml" Requires="v">
                <p:oleObj spid="_x0000_s40989" name="Image" r:id="rId6" imgW="10552381" imgH="2400000" progId="Photoshop.Image.8">
                  <p:embed/>
                </p:oleObj>
              </mc:Choice>
              <mc:Fallback>
                <p:oleObj name="Image" r:id="rId6" imgW="10552381" imgH="2400000" progId="Photoshop.Image.8">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313" y="4292600"/>
                        <a:ext cx="8661400" cy="197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type="none" w="med" len="lg"/>
                          </a14:hiddenLine>
                        </a:ext>
                        <a:ext uri="{AF507438-7753-43E0-B8FC-AC1667EBCBE1}">
                          <a14:hiddenEffects xmlns:a14="http://schemas.microsoft.com/office/drawing/2010/main">
                            <a:effectLst>
                              <a:outerShdw blurRad="63500" dist="71842"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3"/>
          <p:cNvSpPr>
            <a:spLocks noGrp="1" noChangeArrowheads="1"/>
          </p:cNvSpPr>
          <p:nvPr>
            <p:ph type="body" idx="1"/>
          </p:nvPr>
        </p:nvSpPr>
        <p:spPr>
          <a:xfrm>
            <a:off x="250825" y="981075"/>
            <a:ext cx="8642350" cy="5184775"/>
          </a:xfrm>
        </p:spPr>
        <p:txBody>
          <a:bodyPr/>
          <a:lstStyle/>
          <a:p>
            <a:pPr eaLnBrk="1" hangingPunct="1"/>
            <a:r>
              <a:rPr lang="en-US" altLang="zh-TW" sz="2400"/>
              <a:t>Slower shutter speed =&gt; more light, but more motion blur</a:t>
            </a:r>
          </a:p>
          <a:p>
            <a:pPr eaLnBrk="1" hangingPunct="1"/>
            <a:endParaRPr lang="en-US" altLang="zh-TW" sz="2400"/>
          </a:p>
          <a:p>
            <a:pPr eaLnBrk="1" hangingPunct="1"/>
            <a:endParaRPr lang="en-US" altLang="zh-TW" sz="2400"/>
          </a:p>
          <a:p>
            <a:pPr eaLnBrk="1" hangingPunct="1"/>
            <a:endParaRPr lang="en-US" altLang="zh-TW" sz="2400"/>
          </a:p>
          <a:p>
            <a:pPr eaLnBrk="1" hangingPunct="1"/>
            <a:endParaRPr lang="en-US" altLang="zh-TW" sz="2400"/>
          </a:p>
          <a:p>
            <a:pPr eaLnBrk="1" hangingPunct="1"/>
            <a:endParaRPr lang="en-US" altLang="zh-TW" sz="3200"/>
          </a:p>
          <a:p>
            <a:pPr eaLnBrk="1" hangingPunct="1"/>
            <a:r>
              <a:rPr lang="en-US" altLang="zh-TW" sz="2400"/>
              <a:t>Faster shutter speed freezes motion</a:t>
            </a:r>
          </a:p>
        </p:txBody>
      </p:sp>
      <p:sp>
        <p:nvSpPr>
          <p:cNvPr id="43010" name="Rectangle 2"/>
          <p:cNvSpPr>
            <a:spLocks noGrp="1" noChangeArrowheads="1"/>
          </p:cNvSpPr>
          <p:nvPr>
            <p:ph type="title"/>
          </p:nvPr>
        </p:nvSpPr>
        <p:spPr/>
        <p:txBody>
          <a:bodyPr/>
          <a:lstStyle/>
          <a:p>
            <a:pPr eaLnBrk="1" hangingPunct="1"/>
            <a:r>
              <a:rPr lang="en-US" altLang="zh-TW" sz="3200"/>
              <a:t>Effects of shutter speeds</a:t>
            </a:r>
          </a:p>
        </p:txBody>
      </p:sp>
      <p:graphicFrame>
        <p:nvGraphicFramePr>
          <p:cNvPr id="455688" name="Object 8"/>
          <p:cNvGraphicFramePr>
            <a:graphicFrameLocks noChangeAspect="1"/>
          </p:cNvGraphicFramePr>
          <p:nvPr/>
        </p:nvGraphicFramePr>
        <p:xfrm>
          <a:off x="1114425" y="1412875"/>
          <a:ext cx="7058025" cy="2424113"/>
        </p:xfrm>
        <a:graphic>
          <a:graphicData uri="http://schemas.openxmlformats.org/presentationml/2006/ole">
            <mc:AlternateContent xmlns:mc="http://schemas.openxmlformats.org/markup-compatibility/2006">
              <mc:Choice xmlns:v="urn:schemas-microsoft-com:vml" Requires="v">
                <p:oleObj spid="_x0000_s43045" name="Image" r:id="rId4" imgW="16203175" imgH="5561905" progId="Photoshop.Image.8">
                  <p:embed/>
                </p:oleObj>
              </mc:Choice>
              <mc:Fallback>
                <p:oleObj name="Image" r:id="rId4" imgW="16203175" imgH="5561905" progId="Photoshop.Image.8">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4425" y="1412875"/>
                        <a:ext cx="7058025" cy="242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43012" name="Object 9"/>
          <p:cNvGraphicFramePr>
            <a:graphicFrameLocks noChangeAspect="1"/>
          </p:cNvGraphicFramePr>
          <p:nvPr/>
        </p:nvGraphicFramePr>
        <p:xfrm>
          <a:off x="133350" y="4654550"/>
          <a:ext cx="9010650" cy="1574800"/>
        </p:xfrm>
        <a:graphic>
          <a:graphicData uri="http://schemas.openxmlformats.org/presentationml/2006/ole">
            <mc:AlternateContent xmlns:mc="http://schemas.openxmlformats.org/markup-compatibility/2006">
              <mc:Choice xmlns:v="urn:schemas-microsoft-com:vml" Requires="v">
                <p:oleObj spid="_x0000_s43046" name="Image" r:id="rId6" imgW="19504762" imgH="3555556" progId="Photoshop.Image.8">
                  <p:embed/>
                </p:oleObj>
              </mc:Choice>
              <mc:Fallback>
                <p:oleObj name="Image" r:id="rId6" imgW="19504762" imgH="3555556" progId="Photoshop.Image.8">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t="4222"/>
                      <a:stretch>
                        <a:fillRect/>
                      </a:stretch>
                    </p:blipFill>
                    <p:spPr bwMode="auto">
                      <a:xfrm>
                        <a:off x="133350" y="4654550"/>
                        <a:ext cx="9010650" cy="157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type="none" w="med" len="lg"/>
                          </a14:hiddenLine>
                        </a:ext>
                        <a:ext uri="{AF507438-7753-43E0-B8FC-AC1667EBCBE1}">
                          <a14:hiddenEffects xmlns:a14="http://schemas.microsoft.com/office/drawing/2010/main">
                            <a:effectLst>
                              <a:outerShdw blurRad="63500" dist="71842" dir="2700000" algn="ctr" rotWithShape="0">
                                <a:schemeClr val="bg2">
                                  <a:alpha val="74997"/>
                                </a:schemeClr>
                              </a:outerShdw>
                            </a:effectLst>
                          </a14:hiddenEffects>
                        </a:ext>
                      </a:extLst>
                    </p:spPr>
                  </p:pic>
                </p:oleObj>
              </mc:Fallback>
            </mc:AlternateContent>
          </a:graphicData>
        </a:graphic>
      </p:graphicFrame>
      <p:sp>
        <p:nvSpPr>
          <p:cNvPr id="43013" name="Text Box 10"/>
          <p:cNvSpPr txBox="1">
            <a:spLocks noChangeArrowheads="1"/>
          </p:cNvSpPr>
          <p:nvPr/>
        </p:nvSpPr>
        <p:spPr bwMode="auto">
          <a:xfrm>
            <a:off x="768350" y="6313488"/>
            <a:ext cx="68897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none" lIns="58273" tIns="24974" rIns="58273" bIns="24974">
            <a:spAutoFit/>
          </a:bodyPr>
          <a:lstStyle>
            <a:lvl1pPr defTabSz="831850">
              <a:spcBef>
                <a:spcPct val="20000"/>
              </a:spcBef>
              <a:buChar char="•"/>
              <a:defRPr kumimoji="1" sz="2800">
                <a:solidFill>
                  <a:schemeClr val="tx1"/>
                </a:solidFill>
                <a:latin typeface="Trebuchet MS" charset="0"/>
                <a:ea typeface="新細明體" charset="-120"/>
              </a:defRPr>
            </a:lvl1pPr>
            <a:lvl2pPr marL="742950" indent="-285750" defTabSz="831850">
              <a:spcBef>
                <a:spcPct val="20000"/>
              </a:spcBef>
              <a:buChar char="–"/>
              <a:defRPr kumimoji="1" sz="2400">
                <a:solidFill>
                  <a:schemeClr val="tx1"/>
                </a:solidFill>
                <a:latin typeface="Trebuchet MS" charset="0"/>
                <a:ea typeface="新細明體" charset="-120"/>
              </a:defRPr>
            </a:lvl2pPr>
            <a:lvl3pPr marL="1143000" indent="-228600" defTabSz="831850">
              <a:spcBef>
                <a:spcPct val="20000"/>
              </a:spcBef>
              <a:buChar char="•"/>
              <a:defRPr kumimoji="1" sz="2000">
                <a:solidFill>
                  <a:schemeClr val="tx1"/>
                </a:solidFill>
                <a:latin typeface="Trebuchet MS" charset="0"/>
                <a:ea typeface="新細明體" charset="-120"/>
              </a:defRPr>
            </a:lvl3pPr>
            <a:lvl4pPr marL="1600200" indent="-228600" defTabSz="831850">
              <a:spcBef>
                <a:spcPct val="20000"/>
              </a:spcBef>
              <a:buChar char="–"/>
              <a:defRPr kumimoji="1">
                <a:solidFill>
                  <a:schemeClr val="tx1"/>
                </a:solidFill>
                <a:latin typeface="Trebuchet MS" charset="0"/>
                <a:ea typeface="新細明體" charset="-120"/>
              </a:defRPr>
            </a:lvl4pPr>
            <a:lvl5pPr marL="2057400" indent="-228600" defTabSz="831850">
              <a:spcBef>
                <a:spcPct val="20000"/>
              </a:spcBef>
              <a:buChar char="»"/>
              <a:defRPr kumimoji="1" sz="1600">
                <a:solidFill>
                  <a:schemeClr val="tx1"/>
                </a:solidFill>
                <a:latin typeface="Trebuchet MS" charset="0"/>
                <a:ea typeface="新細明體" charset="-120"/>
              </a:defRPr>
            </a:lvl5pPr>
            <a:lvl6pPr marL="25146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85000"/>
              </a:lnSpc>
              <a:spcBef>
                <a:spcPct val="0"/>
              </a:spcBef>
              <a:buFontTx/>
              <a:buNone/>
            </a:pPr>
            <a:r>
              <a:rPr kumimoji="0" lang="en-US" altLang="zh-TW" sz="1800">
                <a:solidFill>
                  <a:srgbClr val="000000"/>
                </a:solidFill>
                <a:latin typeface="Helvetica" charset="0"/>
              </a:rPr>
              <a:t>1/125</a:t>
            </a:r>
          </a:p>
        </p:txBody>
      </p:sp>
      <p:sp>
        <p:nvSpPr>
          <p:cNvPr id="43014" name="Text Box 11"/>
          <p:cNvSpPr txBox="1">
            <a:spLocks noChangeArrowheads="1"/>
          </p:cNvSpPr>
          <p:nvPr/>
        </p:nvSpPr>
        <p:spPr bwMode="auto">
          <a:xfrm>
            <a:off x="3114675" y="6313488"/>
            <a:ext cx="68897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none" lIns="58273" tIns="24974" rIns="58273" bIns="24974">
            <a:spAutoFit/>
          </a:bodyPr>
          <a:lstStyle>
            <a:lvl1pPr defTabSz="831850">
              <a:spcBef>
                <a:spcPct val="20000"/>
              </a:spcBef>
              <a:buChar char="•"/>
              <a:defRPr kumimoji="1" sz="2800">
                <a:solidFill>
                  <a:schemeClr val="tx1"/>
                </a:solidFill>
                <a:latin typeface="Trebuchet MS" charset="0"/>
                <a:ea typeface="新細明體" charset="-120"/>
              </a:defRPr>
            </a:lvl1pPr>
            <a:lvl2pPr marL="742950" indent="-285750" defTabSz="831850">
              <a:spcBef>
                <a:spcPct val="20000"/>
              </a:spcBef>
              <a:buChar char="–"/>
              <a:defRPr kumimoji="1" sz="2400">
                <a:solidFill>
                  <a:schemeClr val="tx1"/>
                </a:solidFill>
                <a:latin typeface="Trebuchet MS" charset="0"/>
                <a:ea typeface="新細明體" charset="-120"/>
              </a:defRPr>
            </a:lvl2pPr>
            <a:lvl3pPr marL="1143000" indent="-228600" defTabSz="831850">
              <a:spcBef>
                <a:spcPct val="20000"/>
              </a:spcBef>
              <a:buChar char="•"/>
              <a:defRPr kumimoji="1" sz="2000">
                <a:solidFill>
                  <a:schemeClr val="tx1"/>
                </a:solidFill>
                <a:latin typeface="Trebuchet MS" charset="0"/>
                <a:ea typeface="新細明體" charset="-120"/>
              </a:defRPr>
            </a:lvl3pPr>
            <a:lvl4pPr marL="1600200" indent="-228600" defTabSz="831850">
              <a:spcBef>
                <a:spcPct val="20000"/>
              </a:spcBef>
              <a:buChar char="–"/>
              <a:defRPr kumimoji="1">
                <a:solidFill>
                  <a:schemeClr val="tx1"/>
                </a:solidFill>
                <a:latin typeface="Trebuchet MS" charset="0"/>
                <a:ea typeface="新細明體" charset="-120"/>
              </a:defRPr>
            </a:lvl4pPr>
            <a:lvl5pPr marL="2057400" indent="-228600" defTabSz="831850">
              <a:spcBef>
                <a:spcPct val="20000"/>
              </a:spcBef>
              <a:buChar char="»"/>
              <a:defRPr kumimoji="1" sz="1600">
                <a:solidFill>
                  <a:schemeClr val="tx1"/>
                </a:solidFill>
                <a:latin typeface="Trebuchet MS" charset="0"/>
                <a:ea typeface="新細明體" charset="-120"/>
              </a:defRPr>
            </a:lvl5pPr>
            <a:lvl6pPr marL="25146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85000"/>
              </a:lnSpc>
              <a:spcBef>
                <a:spcPct val="0"/>
              </a:spcBef>
              <a:buFontTx/>
              <a:buNone/>
            </a:pPr>
            <a:r>
              <a:rPr kumimoji="0" lang="en-US" altLang="zh-TW" sz="1800">
                <a:solidFill>
                  <a:srgbClr val="000000"/>
                </a:solidFill>
                <a:latin typeface="Helvetica" charset="0"/>
              </a:rPr>
              <a:t>1/250</a:t>
            </a:r>
          </a:p>
        </p:txBody>
      </p:sp>
      <p:sp>
        <p:nvSpPr>
          <p:cNvPr id="43015" name="Text Box 12"/>
          <p:cNvSpPr txBox="1">
            <a:spLocks noChangeArrowheads="1"/>
          </p:cNvSpPr>
          <p:nvPr/>
        </p:nvSpPr>
        <p:spPr bwMode="auto">
          <a:xfrm>
            <a:off x="5611813" y="6313488"/>
            <a:ext cx="68897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none" lIns="58273" tIns="24974" rIns="58273" bIns="24974">
            <a:spAutoFit/>
          </a:bodyPr>
          <a:lstStyle>
            <a:lvl1pPr defTabSz="831850">
              <a:spcBef>
                <a:spcPct val="20000"/>
              </a:spcBef>
              <a:buChar char="•"/>
              <a:defRPr kumimoji="1" sz="2800">
                <a:solidFill>
                  <a:schemeClr val="tx1"/>
                </a:solidFill>
                <a:latin typeface="Trebuchet MS" charset="0"/>
                <a:ea typeface="新細明體" charset="-120"/>
              </a:defRPr>
            </a:lvl1pPr>
            <a:lvl2pPr marL="742950" indent="-285750" defTabSz="831850">
              <a:spcBef>
                <a:spcPct val="20000"/>
              </a:spcBef>
              <a:buChar char="–"/>
              <a:defRPr kumimoji="1" sz="2400">
                <a:solidFill>
                  <a:schemeClr val="tx1"/>
                </a:solidFill>
                <a:latin typeface="Trebuchet MS" charset="0"/>
                <a:ea typeface="新細明體" charset="-120"/>
              </a:defRPr>
            </a:lvl2pPr>
            <a:lvl3pPr marL="1143000" indent="-228600" defTabSz="831850">
              <a:spcBef>
                <a:spcPct val="20000"/>
              </a:spcBef>
              <a:buChar char="•"/>
              <a:defRPr kumimoji="1" sz="2000">
                <a:solidFill>
                  <a:schemeClr val="tx1"/>
                </a:solidFill>
                <a:latin typeface="Trebuchet MS" charset="0"/>
                <a:ea typeface="新細明體" charset="-120"/>
              </a:defRPr>
            </a:lvl3pPr>
            <a:lvl4pPr marL="1600200" indent="-228600" defTabSz="831850">
              <a:spcBef>
                <a:spcPct val="20000"/>
              </a:spcBef>
              <a:buChar char="–"/>
              <a:defRPr kumimoji="1">
                <a:solidFill>
                  <a:schemeClr val="tx1"/>
                </a:solidFill>
                <a:latin typeface="Trebuchet MS" charset="0"/>
                <a:ea typeface="新細明體" charset="-120"/>
              </a:defRPr>
            </a:lvl4pPr>
            <a:lvl5pPr marL="2057400" indent="-228600" defTabSz="831850">
              <a:spcBef>
                <a:spcPct val="20000"/>
              </a:spcBef>
              <a:buChar char="»"/>
              <a:defRPr kumimoji="1" sz="1600">
                <a:solidFill>
                  <a:schemeClr val="tx1"/>
                </a:solidFill>
                <a:latin typeface="Trebuchet MS" charset="0"/>
                <a:ea typeface="新細明體" charset="-120"/>
              </a:defRPr>
            </a:lvl5pPr>
            <a:lvl6pPr marL="25146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85000"/>
              </a:lnSpc>
              <a:spcBef>
                <a:spcPct val="0"/>
              </a:spcBef>
              <a:buFontTx/>
              <a:buNone/>
            </a:pPr>
            <a:r>
              <a:rPr kumimoji="0" lang="en-US" altLang="zh-TW" sz="1800">
                <a:solidFill>
                  <a:srgbClr val="000000"/>
                </a:solidFill>
                <a:latin typeface="Helvetica" charset="0"/>
              </a:rPr>
              <a:t>1/500</a:t>
            </a:r>
          </a:p>
        </p:txBody>
      </p:sp>
      <p:sp>
        <p:nvSpPr>
          <p:cNvPr id="43016" name="Text Box 13"/>
          <p:cNvSpPr txBox="1">
            <a:spLocks noChangeArrowheads="1"/>
          </p:cNvSpPr>
          <p:nvPr/>
        </p:nvSpPr>
        <p:spPr bwMode="auto">
          <a:xfrm>
            <a:off x="7970838" y="6313488"/>
            <a:ext cx="81597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none" lIns="58273" tIns="24974" rIns="58273" bIns="24974">
            <a:spAutoFit/>
          </a:bodyPr>
          <a:lstStyle>
            <a:lvl1pPr defTabSz="831850">
              <a:spcBef>
                <a:spcPct val="20000"/>
              </a:spcBef>
              <a:buChar char="•"/>
              <a:defRPr kumimoji="1" sz="2800">
                <a:solidFill>
                  <a:schemeClr val="tx1"/>
                </a:solidFill>
                <a:latin typeface="Trebuchet MS" charset="0"/>
                <a:ea typeface="新細明體" charset="-120"/>
              </a:defRPr>
            </a:lvl1pPr>
            <a:lvl2pPr marL="742950" indent="-285750" defTabSz="831850">
              <a:spcBef>
                <a:spcPct val="20000"/>
              </a:spcBef>
              <a:buChar char="–"/>
              <a:defRPr kumimoji="1" sz="2400">
                <a:solidFill>
                  <a:schemeClr val="tx1"/>
                </a:solidFill>
                <a:latin typeface="Trebuchet MS" charset="0"/>
                <a:ea typeface="新細明體" charset="-120"/>
              </a:defRPr>
            </a:lvl2pPr>
            <a:lvl3pPr marL="1143000" indent="-228600" defTabSz="831850">
              <a:spcBef>
                <a:spcPct val="20000"/>
              </a:spcBef>
              <a:buChar char="•"/>
              <a:defRPr kumimoji="1" sz="2000">
                <a:solidFill>
                  <a:schemeClr val="tx1"/>
                </a:solidFill>
                <a:latin typeface="Trebuchet MS" charset="0"/>
                <a:ea typeface="新細明體" charset="-120"/>
              </a:defRPr>
            </a:lvl3pPr>
            <a:lvl4pPr marL="1600200" indent="-228600" defTabSz="831850">
              <a:spcBef>
                <a:spcPct val="20000"/>
              </a:spcBef>
              <a:buChar char="–"/>
              <a:defRPr kumimoji="1">
                <a:solidFill>
                  <a:schemeClr val="tx1"/>
                </a:solidFill>
                <a:latin typeface="Trebuchet MS" charset="0"/>
                <a:ea typeface="新細明體" charset="-120"/>
              </a:defRPr>
            </a:lvl4pPr>
            <a:lvl5pPr marL="2057400" indent="-228600" defTabSz="831850">
              <a:spcBef>
                <a:spcPct val="20000"/>
              </a:spcBef>
              <a:buChar char="»"/>
              <a:defRPr kumimoji="1" sz="1600">
                <a:solidFill>
                  <a:schemeClr val="tx1"/>
                </a:solidFill>
                <a:latin typeface="Trebuchet MS" charset="0"/>
                <a:ea typeface="新細明體" charset="-120"/>
              </a:defRPr>
            </a:lvl5pPr>
            <a:lvl6pPr marL="25146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85000"/>
              </a:lnSpc>
              <a:spcBef>
                <a:spcPct val="0"/>
              </a:spcBef>
              <a:buFontTx/>
              <a:buNone/>
            </a:pPr>
            <a:r>
              <a:rPr kumimoji="0" lang="en-US" altLang="zh-TW" sz="1800">
                <a:solidFill>
                  <a:srgbClr val="000000"/>
                </a:solidFill>
                <a:latin typeface="Helvetica" charset="0"/>
              </a:rPr>
              <a:t>1/1000</a:t>
            </a:r>
          </a:p>
        </p:txBody>
      </p:sp>
      <p:sp>
        <p:nvSpPr>
          <p:cNvPr id="43017" name="Text Box 14"/>
          <p:cNvSpPr txBox="1">
            <a:spLocks noChangeArrowheads="1"/>
          </p:cNvSpPr>
          <p:nvPr/>
        </p:nvSpPr>
        <p:spPr bwMode="auto">
          <a:xfrm>
            <a:off x="422275" y="4300538"/>
            <a:ext cx="167957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none" lIns="58273" tIns="24974" rIns="58273" bIns="24974">
            <a:spAutoFit/>
          </a:bodyPr>
          <a:lstStyle>
            <a:lvl1pPr defTabSz="831850">
              <a:spcBef>
                <a:spcPct val="20000"/>
              </a:spcBef>
              <a:buChar char="•"/>
              <a:defRPr kumimoji="1" sz="2800">
                <a:solidFill>
                  <a:schemeClr val="tx1"/>
                </a:solidFill>
                <a:latin typeface="Trebuchet MS" charset="0"/>
                <a:ea typeface="新細明體" charset="-120"/>
              </a:defRPr>
            </a:lvl1pPr>
            <a:lvl2pPr marL="742950" indent="-285750" defTabSz="831850">
              <a:spcBef>
                <a:spcPct val="20000"/>
              </a:spcBef>
              <a:buChar char="–"/>
              <a:defRPr kumimoji="1" sz="2400">
                <a:solidFill>
                  <a:schemeClr val="tx1"/>
                </a:solidFill>
                <a:latin typeface="Trebuchet MS" charset="0"/>
                <a:ea typeface="新細明體" charset="-120"/>
              </a:defRPr>
            </a:lvl2pPr>
            <a:lvl3pPr marL="1143000" indent="-228600" defTabSz="831850">
              <a:spcBef>
                <a:spcPct val="20000"/>
              </a:spcBef>
              <a:buChar char="•"/>
              <a:defRPr kumimoji="1" sz="2000">
                <a:solidFill>
                  <a:schemeClr val="tx1"/>
                </a:solidFill>
                <a:latin typeface="Trebuchet MS" charset="0"/>
                <a:ea typeface="新細明體" charset="-120"/>
              </a:defRPr>
            </a:lvl3pPr>
            <a:lvl4pPr marL="1600200" indent="-228600" defTabSz="831850">
              <a:spcBef>
                <a:spcPct val="20000"/>
              </a:spcBef>
              <a:buChar char="–"/>
              <a:defRPr kumimoji="1">
                <a:solidFill>
                  <a:schemeClr val="tx1"/>
                </a:solidFill>
                <a:latin typeface="Trebuchet MS" charset="0"/>
                <a:ea typeface="新細明體" charset="-120"/>
              </a:defRPr>
            </a:lvl4pPr>
            <a:lvl5pPr marL="2057400" indent="-228600" defTabSz="831850">
              <a:spcBef>
                <a:spcPct val="20000"/>
              </a:spcBef>
              <a:buChar char="»"/>
              <a:defRPr kumimoji="1" sz="1600">
                <a:solidFill>
                  <a:schemeClr val="tx1"/>
                </a:solidFill>
                <a:latin typeface="Trebuchet MS" charset="0"/>
                <a:ea typeface="新細明體" charset="-120"/>
              </a:defRPr>
            </a:lvl5pPr>
            <a:lvl6pPr marL="25146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85000"/>
              </a:lnSpc>
              <a:spcBef>
                <a:spcPct val="0"/>
              </a:spcBef>
              <a:buFontTx/>
              <a:buNone/>
            </a:pPr>
            <a:r>
              <a:rPr kumimoji="0" lang="en-US" altLang="zh-TW" sz="1800">
                <a:solidFill>
                  <a:srgbClr val="000000"/>
                </a:solidFill>
                <a:latin typeface="Helvetica" charset="0"/>
              </a:rPr>
              <a:t>Walking people</a:t>
            </a:r>
          </a:p>
        </p:txBody>
      </p:sp>
      <p:sp>
        <p:nvSpPr>
          <p:cNvPr id="43018" name="Text Box 15"/>
          <p:cNvSpPr txBox="1">
            <a:spLocks noChangeArrowheads="1"/>
          </p:cNvSpPr>
          <p:nvPr/>
        </p:nvSpPr>
        <p:spPr bwMode="auto">
          <a:xfrm>
            <a:off x="2630488" y="4300538"/>
            <a:ext cx="171767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none" lIns="58273" tIns="24974" rIns="58273" bIns="24974">
            <a:spAutoFit/>
          </a:bodyPr>
          <a:lstStyle>
            <a:lvl1pPr defTabSz="831850">
              <a:spcBef>
                <a:spcPct val="20000"/>
              </a:spcBef>
              <a:buChar char="•"/>
              <a:defRPr kumimoji="1" sz="2800">
                <a:solidFill>
                  <a:schemeClr val="tx1"/>
                </a:solidFill>
                <a:latin typeface="Trebuchet MS" charset="0"/>
                <a:ea typeface="新細明體" charset="-120"/>
              </a:defRPr>
            </a:lvl1pPr>
            <a:lvl2pPr marL="742950" indent="-285750" defTabSz="831850">
              <a:spcBef>
                <a:spcPct val="20000"/>
              </a:spcBef>
              <a:buChar char="–"/>
              <a:defRPr kumimoji="1" sz="2400">
                <a:solidFill>
                  <a:schemeClr val="tx1"/>
                </a:solidFill>
                <a:latin typeface="Trebuchet MS" charset="0"/>
                <a:ea typeface="新細明體" charset="-120"/>
              </a:defRPr>
            </a:lvl2pPr>
            <a:lvl3pPr marL="1143000" indent="-228600" defTabSz="831850">
              <a:spcBef>
                <a:spcPct val="20000"/>
              </a:spcBef>
              <a:buChar char="•"/>
              <a:defRPr kumimoji="1" sz="2000">
                <a:solidFill>
                  <a:schemeClr val="tx1"/>
                </a:solidFill>
                <a:latin typeface="Trebuchet MS" charset="0"/>
                <a:ea typeface="新細明體" charset="-120"/>
              </a:defRPr>
            </a:lvl3pPr>
            <a:lvl4pPr marL="1600200" indent="-228600" defTabSz="831850">
              <a:spcBef>
                <a:spcPct val="20000"/>
              </a:spcBef>
              <a:buChar char="–"/>
              <a:defRPr kumimoji="1">
                <a:solidFill>
                  <a:schemeClr val="tx1"/>
                </a:solidFill>
                <a:latin typeface="Trebuchet MS" charset="0"/>
                <a:ea typeface="新細明體" charset="-120"/>
              </a:defRPr>
            </a:lvl4pPr>
            <a:lvl5pPr marL="2057400" indent="-228600" defTabSz="831850">
              <a:spcBef>
                <a:spcPct val="20000"/>
              </a:spcBef>
              <a:buChar char="»"/>
              <a:defRPr kumimoji="1" sz="1600">
                <a:solidFill>
                  <a:schemeClr val="tx1"/>
                </a:solidFill>
                <a:latin typeface="Trebuchet MS" charset="0"/>
                <a:ea typeface="新細明體" charset="-120"/>
              </a:defRPr>
            </a:lvl5pPr>
            <a:lvl6pPr marL="25146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85000"/>
              </a:lnSpc>
              <a:spcBef>
                <a:spcPct val="0"/>
              </a:spcBef>
              <a:buFontTx/>
              <a:buNone/>
            </a:pPr>
            <a:r>
              <a:rPr kumimoji="0" lang="en-US" altLang="zh-TW" sz="1800">
                <a:solidFill>
                  <a:srgbClr val="000000"/>
                </a:solidFill>
                <a:latin typeface="Helvetica" charset="0"/>
              </a:rPr>
              <a:t>Running people</a:t>
            </a:r>
          </a:p>
        </p:txBody>
      </p:sp>
      <p:sp>
        <p:nvSpPr>
          <p:cNvPr id="43019" name="Text Box 16"/>
          <p:cNvSpPr txBox="1">
            <a:spLocks noChangeArrowheads="1"/>
          </p:cNvSpPr>
          <p:nvPr/>
        </p:nvSpPr>
        <p:spPr bwMode="auto">
          <a:xfrm>
            <a:off x="5611813" y="4300538"/>
            <a:ext cx="48577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none" lIns="58273" tIns="24974" rIns="58273" bIns="24974">
            <a:spAutoFit/>
          </a:bodyPr>
          <a:lstStyle>
            <a:lvl1pPr defTabSz="831850">
              <a:spcBef>
                <a:spcPct val="20000"/>
              </a:spcBef>
              <a:buChar char="•"/>
              <a:defRPr kumimoji="1" sz="2800">
                <a:solidFill>
                  <a:schemeClr val="tx1"/>
                </a:solidFill>
                <a:latin typeface="Trebuchet MS" charset="0"/>
                <a:ea typeface="新細明體" charset="-120"/>
              </a:defRPr>
            </a:lvl1pPr>
            <a:lvl2pPr marL="742950" indent="-285750" defTabSz="831850">
              <a:spcBef>
                <a:spcPct val="20000"/>
              </a:spcBef>
              <a:buChar char="–"/>
              <a:defRPr kumimoji="1" sz="2400">
                <a:solidFill>
                  <a:schemeClr val="tx1"/>
                </a:solidFill>
                <a:latin typeface="Trebuchet MS" charset="0"/>
                <a:ea typeface="新細明體" charset="-120"/>
              </a:defRPr>
            </a:lvl2pPr>
            <a:lvl3pPr marL="1143000" indent="-228600" defTabSz="831850">
              <a:spcBef>
                <a:spcPct val="20000"/>
              </a:spcBef>
              <a:buChar char="•"/>
              <a:defRPr kumimoji="1" sz="2000">
                <a:solidFill>
                  <a:schemeClr val="tx1"/>
                </a:solidFill>
                <a:latin typeface="Trebuchet MS" charset="0"/>
                <a:ea typeface="新細明體" charset="-120"/>
              </a:defRPr>
            </a:lvl3pPr>
            <a:lvl4pPr marL="1600200" indent="-228600" defTabSz="831850">
              <a:spcBef>
                <a:spcPct val="20000"/>
              </a:spcBef>
              <a:buChar char="–"/>
              <a:defRPr kumimoji="1">
                <a:solidFill>
                  <a:schemeClr val="tx1"/>
                </a:solidFill>
                <a:latin typeface="Trebuchet MS" charset="0"/>
                <a:ea typeface="新細明體" charset="-120"/>
              </a:defRPr>
            </a:lvl4pPr>
            <a:lvl5pPr marL="2057400" indent="-228600" defTabSz="831850">
              <a:spcBef>
                <a:spcPct val="20000"/>
              </a:spcBef>
              <a:buChar char="»"/>
              <a:defRPr kumimoji="1" sz="1600">
                <a:solidFill>
                  <a:schemeClr val="tx1"/>
                </a:solidFill>
                <a:latin typeface="Trebuchet MS" charset="0"/>
                <a:ea typeface="新細明體" charset="-120"/>
              </a:defRPr>
            </a:lvl5pPr>
            <a:lvl6pPr marL="25146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85000"/>
              </a:lnSpc>
              <a:spcBef>
                <a:spcPct val="0"/>
              </a:spcBef>
              <a:buFontTx/>
              <a:buNone/>
            </a:pPr>
            <a:r>
              <a:rPr kumimoji="0" lang="en-US" altLang="zh-TW" sz="1800">
                <a:solidFill>
                  <a:srgbClr val="000000"/>
                </a:solidFill>
                <a:latin typeface="Helvetica" charset="0"/>
              </a:rPr>
              <a:t>Car</a:t>
            </a:r>
          </a:p>
        </p:txBody>
      </p:sp>
      <p:sp>
        <p:nvSpPr>
          <p:cNvPr id="43020" name="Text Box 17"/>
          <p:cNvSpPr txBox="1">
            <a:spLocks noChangeArrowheads="1"/>
          </p:cNvSpPr>
          <p:nvPr/>
        </p:nvSpPr>
        <p:spPr bwMode="auto">
          <a:xfrm>
            <a:off x="7554913" y="4300538"/>
            <a:ext cx="106997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none" lIns="58273" tIns="24974" rIns="58273" bIns="24974">
            <a:spAutoFit/>
          </a:bodyPr>
          <a:lstStyle>
            <a:lvl1pPr defTabSz="831850">
              <a:spcBef>
                <a:spcPct val="20000"/>
              </a:spcBef>
              <a:buChar char="•"/>
              <a:defRPr kumimoji="1" sz="2800">
                <a:solidFill>
                  <a:schemeClr val="tx1"/>
                </a:solidFill>
                <a:latin typeface="Trebuchet MS" charset="0"/>
                <a:ea typeface="新細明體" charset="-120"/>
              </a:defRPr>
            </a:lvl1pPr>
            <a:lvl2pPr marL="742950" indent="-285750" defTabSz="831850">
              <a:spcBef>
                <a:spcPct val="20000"/>
              </a:spcBef>
              <a:buChar char="–"/>
              <a:defRPr kumimoji="1" sz="2400">
                <a:solidFill>
                  <a:schemeClr val="tx1"/>
                </a:solidFill>
                <a:latin typeface="Trebuchet MS" charset="0"/>
                <a:ea typeface="新細明體" charset="-120"/>
              </a:defRPr>
            </a:lvl2pPr>
            <a:lvl3pPr marL="1143000" indent="-228600" defTabSz="831850">
              <a:spcBef>
                <a:spcPct val="20000"/>
              </a:spcBef>
              <a:buChar char="•"/>
              <a:defRPr kumimoji="1" sz="2000">
                <a:solidFill>
                  <a:schemeClr val="tx1"/>
                </a:solidFill>
                <a:latin typeface="Trebuchet MS" charset="0"/>
                <a:ea typeface="新細明體" charset="-120"/>
              </a:defRPr>
            </a:lvl3pPr>
            <a:lvl4pPr marL="1600200" indent="-228600" defTabSz="831850">
              <a:spcBef>
                <a:spcPct val="20000"/>
              </a:spcBef>
              <a:buChar char="–"/>
              <a:defRPr kumimoji="1">
                <a:solidFill>
                  <a:schemeClr val="tx1"/>
                </a:solidFill>
                <a:latin typeface="Trebuchet MS" charset="0"/>
                <a:ea typeface="新細明體" charset="-120"/>
              </a:defRPr>
            </a:lvl4pPr>
            <a:lvl5pPr marL="2057400" indent="-228600" defTabSz="831850">
              <a:spcBef>
                <a:spcPct val="20000"/>
              </a:spcBef>
              <a:buChar char="»"/>
              <a:defRPr kumimoji="1" sz="1600">
                <a:solidFill>
                  <a:schemeClr val="tx1"/>
                </a:solidFill>
                <a:latin typeface="Trebuchet MS" charset="0"/>
                <a:ea typeface="新細明體" charset="-120"/>
              </a:defRPr>
            </a:lvl5pPr>
            <a:lvl6pPr marL="25146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85000"/>
              </a:lnSpc>
              <a:spcBef>
                <a:spcPct val="0"/>
              </a:spcBef>
              <a:buFontTx/>
              <a:buNone/>
            </a:pPr>
            <a:r>
              <a:rPr kumimoji="0" lang="en-US" altLang="zh-TW" sz="1800">
                <a:solidFill>
                  <a:srgbClr val="000000"/>
                </a:solidFill>
                <a:latin typeface="Helvetica" charset="0"/>
              </a:rPr>
              <a:t>Fast train</a:t>
            </a:r>
          </a:p>
        </p:txBody>
      </p:sp>
      <p:sp>
        <p:nvSpPr>
          <p:cNvPr id="43021" name="Text Box 18"/>
          <p:cNvSpPr txBox="1">
            <a:spLocks noChangeArrowheads="1"/>
          </p:cNvSpPr>
          <p:nvPr/>
        </p:nvSpPr>
        <p:spPr bwMode="auto">
          <a:xfrm>
            <a:off x="6296025" y="3789363"/>
            <a:ext cx="2597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1400">
                <a:latin typeface="Times New Roman" charset="0"/>
              </a:rPr>
              <a:t>From Photography, London et al.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556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pPr eaLnBrk="1" hangingPunct="1"/>
            <a:r>
              <a:rPr lang="en-US" altLang="zh-TW" sz="3200"/>
              <a:t>Aperture</a:t>
            </a:r>
          </a:p>
        </p:txBody>
      </p:sp>
      <p:sp>
        <p:nvSpPr>
          <p:cNvPr id="45058" name="Rectangle 8"/>
          <p:cNvSpPr>
            <a:spLocks noGrp="1" noChangeArrowheads="1"/>
          </p:cNvSpPr>
          <p:nvPr>
            <p:ph type="body" idx="1"/>
          </p:nvPr>
        </p:nvSpPr>
        <p:spPr>
          <a:xfrm>
            <a:off x="395288" y="981075"/>
            <a:ext cx="8280400" cy="1944688"/>
          </a:xfrm>
          <a:noFill/>
        </p:spPr>
        <p:txBody>
          <a:bodyPr/>
          <a:lstStyle/>
          <a:p>
            <a:pPr eaLnBrk="1" hangingPunct="1">
              <a:spcBef>
                <a:spcPct val="0"/>
              </a:spcBef>
            </a:pPr>
            <a:r>
              <a:rPr lang="en-US" altLang="zh-TW" sz="2600"/>
              <a:t>Aperture is the diameter of the lens opening, usually specified by f-stop, f/D, a fraction of the focal length.</a:t>
            </a:r>
          </a:p>
          <a:p>
            <a:pPr lvl="1" eaLnBrk="1" hangingPunct="1"/>
            <a:r>
              <a:rPr lang="en-US" altLang="zh-TW"/>
              <a:t>f/2.0 on a 50mm means that the aperture is 25mm</a:t>
            </a:r>
          </a:p>
          <a:p>
            <a:pPr lvl="1" eaLnBrk="1" hangingPunct="1"/>
            <a:r>
              <a:rPr lang="en-US" altLang="zh-TW"/>
              <a:t>f/2.0 on a 100mm means that the aperture is 50mm</a:t>
            </a:r>
          </a:p>
          <a:p>
            <a:pPr eaLnBrk="1" hangingPunct="1">
              <a:spcBef>
                <a:spcPct val="0"/>
              </a:spcBef>
            </a:pPr>
            <a:endParaRPr lang="en-US" altLang="zh-TW"/>
          </a:p>
        </p:txBody>
      </p:sp>
      <p:pic>
        <p:nvPicPr>
          <p:cNvPr id="4505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9013" y="3141663"/>
            <a:ext cx="3876675"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45060" name="Rectangle 13"/>
          <p:cNvSpPr>
            <a:spLocks noChangeArrowheads="1"/>
          </p:cNvSpPr>
          <p:nvPr/>
        </p:nvSpPr>
        <p:spPr bwMode="auto">
          <a:xfrm>
            <a:off x="395288" y="3141663"/>
            <a:ext cx="4321175"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r>
              <a:rPr lang="en-US" altLang="zh-TW" sz="2600"/>
              <a:t>When a change in f-stop occurs, the light is either doubled or cut in half. </a:t>
            </a:r>
          </a:p>
          <a:p>
            <a:pPr eaLnBrk="1" hangingPunct="1"/>
            <a:r>
              <a:rPr lang="en-US" altLang="zh-TW" sz="2600"/>
              <a:t> Lower f-stop, more light (larger lens opening)</a:t>
            </a:r>
          </a:p>
          <a:p>
            <a:pPr eaLnBrk="1" hangingPunct="1"/>
            <a:r>
              <a:rPr lang="en-US" altLang="zh-TW" sz="2600"/>
              <a:t> Higher f-stop, less light (smaller lens opening)</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p:txBody>
          <a:bodyPr/>
          <a:lstStyle/>
          <a:p>
            <a:pPr eaLnBrk="1" hangingPunct="1"/>
            <a:r>
              <a:rPr lang="en-US" altLang="zh-TW" sz="3200"/>
              <a:t>Depth of field</a:t>
            </a:r>
          </a:p>
        </p:txBody>
      </p:sp>
      <p:sp>
        <p:nvSpPr>
          <p:cNvPr id="47106" name="Rectangle 3"/>
          <p:cNvSpPr>
            <a:spLocks noGrp="1" noChangeArrowheads="1"/>
          </p:cNvSpPr>
          <p:nvPr>
            <p:ph type="body" idx="1"/>
          </p:nvPr>
        </p:nvSpPr>
        <p:spPr>
          <a:xfrm>
            <a:off x="457200" y="1052513"/>
            <a:ext cx="8229600" cy="3454400"/>
          </a:xfrm>
        </p:spPr>
        <p:txBody>
          <a:bodyPr/>
          <a:lstStyle/>
          <a:p>
            <a:pPr marL="0" indent="0" eaLnBrk="1" hangingPunct="1">
              <a:buFontTx/>
              <a:buNone/>
            </a:pPr>
            <a:r>
              <a:rPr lang="en-US" altLang="zh-TW"/>
              <a:t>Changing the aperture size affects depth of field. A smaller aperture increases the range in which the object is approximately in focus</a:t>
            </a:r>
          </a:p>
        </p:txBody>
      </p:sp>
      <p:sp>
        <p:nvSpPr>
          <p:cNvPr id="47107" name="Line 4"/>
          <p:cNvSpPr>
            <a:spLocks noChangeShapeType="1"/>
          </p:cNvSpPr>
          <p:nvPr/>
        </p:nvSpPr>
        <p:spPr bwMode="auto">
          <a:xfrm>
            <a:off x="1987550" y="3562350"/>
            <a:ext cx="6326188" cy="1905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47108" name="Line 5"/>
          <p:cNvSpPr>
            <a:spLocks noChangeShapeType="1"/>
          </p:cNvSpPr>
          <p:nvPr/>
        </p:nvSpPr>
        <p:spPr bwMode="auto">
          <a:xfrm flipV="1">
            <a:off x="1987550" y="3333750"/>
            <a:ext cx="6400800" cy="19812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47109" name="Line 6"/>
          <p:cNvSpPr>
            <a:spLocks noChangeShapeType="1"/>
          </p:cNvSpPr>
          <p:nvPr/>
        </p:nvSpPr>
        <p:spPr bwMode="auto">
          <a:xfrm>
            <a:off x="996950" y="4475163"/>
            <a:ext cx="990600" cy="8397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47110" name="Line 7"/>
          <p:cNvSpPr>
            <a:spLocks noChangeShapeType="1"/>
          </p:cNvSpPr>
          <p:nvPr/>
        </p:nvSpPr>
        <p:spPr bwMode="auto">
          <a:xfrm flipV="1">
            <a:off x="996950" y="3562350"/>
            <a:ext cx="990600" cy="9128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47111" name="Oval 8"/>
          <p:cNvSpPr>
            <a:spLocks noChangeArrowheads="1"/>
          </p:cNvSpPr>
          <p:nvPr/>
        </p:nvSpPr>
        <p:spPr bwMode="auto">
          <a:xfrm>
            <a:off x="1911350" y="3576638"/>
            <a:ext cx="220663" cy="1752600"/>
          </a:xfrm>
          <a:prstGeom prst="ellipse">
            <a:avLst/>
          </a:prstGeom>
          <a:solidFill>
            <a:srgbClr val="3399FF"/>
          </a:solidFill>
          <a:ln>
            <a:noFill/>
          </a:ln>
          <a:extLst>
            <a:ext uri="{91240B29-F687-4F45-9708-019B960494DF}">
              <a14:hiddenLine xmlns:a14="http://schemas.microsoft.com/office/drawing/2010/main" w="12700">
                <a:solidFill>
                  <a:srgbClr val="000000"/>
                </a:solidFill>
                <a:round/>
                <a:headEnd/>
                <a:tailEnd/>
              </a14:hiddenLine>
            </a:ext>
          </a:extLst>
        </p:spPr>
        <p:txBody>
          <a:bodyPr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47112" name="Line 9"/>
          <p:cNvSpPr>
            <a:spLocks noChangeShapeType="1"/>
          </p:cNvSpPr>
          <p:nvPr/>
        </p:nvSpPr>
        <p:spPr bwMode="auto">
          <a:xfrm>
            <a:off x="996950" y="3576638"/>
            <a:ext cx="0" cy="1752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47113" name="Text Box 10"/>
          <p:cNvSpPr txBox="1">
            <a:spLocks noChangeArrowheads="1"/>
          </p:cNvSpPr>
          <p:nvPr/>
        </p:nvSpPr>
        <p:spPr bwMode="auto">
          <a:xfrm>
            <a:off x="1682750" y="5251450"/>
            <a:ext cx="674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9" tIns="45719" rIns="91439" bIns="45719">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2400">
                <a:latin typeface="Times New Roman" charset="0"/>
              </a:rPr>
              <a:t>lens</a:t>
            </a:r>
          </a:p>
        </p:txBody>
      </p:sp>
      <p:sp>
        <p:nvSpPr>
          <p:cNvPr id="47114" name="Oval 13"/>
          <p:cNvSpPr>
            <a:spLocks noChangeArrowheads="1"/>
          </p:cNvSpPr>
          <p:nvPr/>
        </p:nvSpPr>
        <p:spPr bwMode="auto">
          <a:xfrm>
            <a:off x="4806950" y="4414838"/>
            <a:ext cx="77788" cy="76200"/>
          </a:xfrm>
          <a:prstGeom prst="ellipse">
            <a:avLst/>
          </a:prstGeom>
          <a:solidFill>
            <a:srgbClr val="FF0000"/>
          </a:solidFill>
          <a:ln w="12700">
            <a:solidFill>
              <a:schemeClr val="tx1"/>
            </a:solidFill>
            <a:round/>
            <a:headEnd/>
            <a:tailEnd/>
          </a:ln>
        </p:spPr>
        <p:txBody>
          <a:bodyPr wrap="none"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47115" name="Rectangle 14"/>
          <p:cNvSpPr>
            <a:spLocks noChangeArrowheads="1"/>
          </p:cNvSpPr>
          <p:nvPr/>
        </p:nvSpPr>
        <p:spPr bwMode="auto">
          <a:xfrm>
            <a:off x="6940550" y="3805238"/>
            <a:ext cx="152400" cy="379412"/>
          </a:xfrm>
          <a:prstGeom prst="rect">
            <a:avLst/>
          </a:prstGeom>
          <a:solidFill>
            <a:schemeClr val="bg1"/>
          </a:solidFill>
          <a:ln w="12700">
            <a:solidFill>
              <a:schemeClr val="tx1"/>
            </a:solidFill>
            <a:miter lim="800000"/>
            <a:headEnd/>
            <a:tailEnd/>
          </a:ln>
        </p:spPr>
        <p:txBody>
          <a:bodyPr wrap="none"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47116" name="Rectangle 15"/>
          <p:cNvSpPr>
            <a:spLocks noChangeArrowheads="1"/>
          </p:cNvSpPr>
          <p:nvPr/>
        </p:nvSpPr>
        <p:spPr bwMode="auto">
          <a:xfrm>
            <a:off x="6940550" y="4184650"/>
            <a:ext cx="152400" cy="382588"/>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47117" name="Rectangle 16"/>
          <p:cNvSpPr>
            <a:spLocks noChangeArrowheads="1"/>
          </p:cNvSpPr>
          <p:nvPr/>
        </p:nvSpPr>
        <p:spPr bwMode="auto">
          <a:xfrm>
            <a:off x="6940550" y="4567238"/>
            <a:ext cx="152400" cy="381000"/>
          </a:xfrm>
          <a:prstGeom prst="rect">
            <a:avLst/>
          </a:prstGeom>
          <a:solidFill>
            <a:schemeClr val="bg1"/>
          </a:solidFill>
          <a:ln w="12700">
            <a:solidFill>
              <a:schemeClr val="tx1"/>
            </a:solidFill>
            <a:miter lim="800000"/>
            <a:headEnd/>
            <a:tailEnd/>
          </a:ln>
        </p:spPr>
        <p:txBody>
          <a:bodyPr wrap="none"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47118" name="Rectangle 17"/>
          <p:cNvSpPr>
            <a:spLocks noChangeArrowheads="1"/>
          </p:cNvSpPr>
          <p:nvPr/>
        </p:nvSpPr>
        <p:spPr bwMode="auto">
          <a:xfrm>
            <a:off x="6940550" y="4948238"/>
            <a:ext cx="152400" cy="381000"/>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47119" name="Rectangle 18"/>
          <p:cNvSpPr>
            <a:spLocks noChangeArrowheads="1"/>
          </p:cNvSpPr>
          <p:nvPr/>
        </p:nvSpPr>
        <p:spPr bwMode="auto">
          <a:xfrm>
            <a:off x="6940550" y="3424238"/>
            <a:ext cx="152400" cy="381000"/>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47120" name="Text Box 19"/>
          <p:cNvSpPr txBox="1">
            <a:spLocks noChangeArrowheads="1"/>
          </p:cNvSpPr>
          <p:nvPr/>
        </p:nvSpPr>
        <p:spPr bwMode="auto">
          <a:xfrm>
            <a:off x="539750" y="5251450"/>
            <a:ext cx="96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9" tIns="45719" rIns="91439" bIns="45719">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2400">
                <a:latin typeface="Times New Roman" charset="0"/>
              </a:rPr>
              <a:t>sensor</a:t>
            </a:r>
          </a:p>
        </p:txBody>
      </p:sp>
      <p:sp>
        <p:nvSpPr>
          <p:cNvPr id="47121" name="Text Box 20"/>
          <p:cNvSpPr txBox="1">
            <a:spLocks noChangeArrowheads="1"/>
          </p:cNvSpPr>
          <p:nvPr/>
        </p:nvSpPr>
        <p:spPr bwMode="auto">
          <a:xfrm>
            <a:off x="3968750" y="4718050"/>
            <a:ext cx="1876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9" tIns="45719" rIns="91439" bIns="45719">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2400">
                <a:latin typeface="Times New Roman" charset="0"/>
              </a:rPr>
              <a:t>Point in focus</a:t>
            </a:r>
          </a:p>
        </p:txBody>
      </p:sp>
      <p:sp>
        <p:nvSpPr>
          <p:cNvPr id="47122" name="Text Box 21"/>
          <p:cNvSpPr txBox="1">
            <a:spLocks noChangeArrowheads="1"/>
          </p:cNvSpPr>
          <p:nvPr/>
        </p:nvSpPr>
        <p:spPr bwMode="auto">
          <a:xfrm>
            <a:off x="5873750" y="5329238"/>
            <a:ext cx="2533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9" tIns="45719" rIns="91439" bIns="45719">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2400">
                <a:latin typeface="Times New Roman" charset="0"/>
              </a:rPr>
              <a:t>Object with texture</a:t>
            </a:r>
          </a:p>
        </p:txBody>
      </p:sp>
      <p:sp>
        <p:nvSpPr>
          <p:cNvPr id="47123" name="Oval 24"/>
          <p:cNvSpPr>
            <a:spLocks noChangeArrowheads="1"/>
          </p:cNvSpPr>
          <p:nvPr/>
        </p:nvSpPr>
        <p:spPr bwMode="auto">
          <a:xfrm>
            <a:off x="6804025" y="3789363"/>
            <a:ext cx="222250" cy="1223962"/>
          </a:xfrm>
          <a:prstGeom prst="ellipse">
            <a:avLst/>
          </a:prstGeom>
          <a:noFill/>
          <a:ln w="28575">
            <a:solidFill>
              <a:srgbClr val="CC0000"/>
            </a:solidFill>
            <a:prstDash val="dash"/>
            <a:round/>
            <a:headEnd/>
            <a:tailEnd type="none" w="med" len="lg"/>
          </a:ln>
          <a:extLst>
            <a:ext uri="{909E8E84-426E-40DD-AFC4-6F175D3DCCD1}">
              <a14:hiddenFill xmlns:a14="http://schemas.microsoft.com/office/drawing/2010/main">
                <a:solidFill>
                  <a:srgbClr val="FFFFFF"/>
                </a:solidFill>
              </a14:hiddenFill>
            </a:ext>
          </a:extLst>
        </p:spPr>
        <p:txBody>
          <a:bodyPr lIns="64008" tIns="27432" rIns="64008" bIns="27432"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47124" name="Line 25"/>
          <p:cNvSpPr>
            <a:spLocks noChangeShapeType="1"/>
          </p:cNvSpPr>
          <p:nvPr/>
        </p:nvSpPr>
        <p:spPr bwMode="auto">
          <a:xfrm>
            <a:off x="2214563" y="3424238"/>
            <a:ext cx="0" cy="220662"/>
          </a:xfrm>
          <a:prstGeom prst="line">
            <a:avLst/>
          </a:prstGeom>
          <a:noFill/>
          <a:ln w="76200">
            <a:solidFill>
              <a:srgbClr val="000000"/>
            </a:solidFill>
            <a:round/>
            <a:headEnd/>
            <a:tailEnd type="none" w="med" len="lg"/>
          </a:ln>
          <a:extLst>
            <a:ext uri="{909E8E84-426E-40DD-AFC4-6F175D3DCCD1}">
              <a14:hiddenFill xmlns:a14="http://schemas.microsoft.com/office/drawing/2010/main">
                <a:noFill/>
              </a14:hiddenFill>
            </a:ext>
          </a:extLst>
        </p:spPr>
        <p:txBody>
          <a:bodyPr lIns="64008" tIns="27432" rIns="64008" bIns="27432" anchor="ctr">
            <a:spAutoFit/>
          </a:bodyPr>
          <a:lstStyle/>
          <a:p>
            <a:endParaRPr lang="zh-TW" altLang="en-US"/>
          </a:p>
        </p:txBody>
      </p:sp>
      <p:sp>
        <p:nvSpPr>
          <p:cNvPr id="47125" name="Line 26"/>
          <p:cNvSpPr>
            <a:spLocks noChangeShapeType="1"/>
          </p:cNvSpPr>
          <p:nvPr/>
        </p:nvSpPr>
        <p:spPr bwMode="auto">
          <a:xfrm>
            <a:off x="2214563" y="5229225"/>
            <a:ext cx="0" cy="206375"/>
          </a:xfrm>
          <a:prstGeom prst="line">
            <a:avLst/>
          </a:prstGeom>
          <a:noFill/>
          <a:ln w="76200">
            <a:solidFill>
              <a:srgbClr val="000000"/>
            </a:solidFill>
            <a:round/>
            <a:headEnd/>
            <a:tailEnd type="none" w="med" len="lg"/>
          </a:ln>
          <a:extLst>
            <a:ext uri="{909E8E84-426E-40DD-AFC4-6F175D3DCCD1}">
              <a14:hiddenFill xmlns:a14="http://schemas.microsoft.com/office/drawing/2010/main">
                <a:noFill/>
              </a14:hiddenFill>
            </a:ext>
          </a:extLst>
        </p:spPr>
        <p:txBody>
          <a:bodyPr lIns="64008" tIns="27432" rIns="64008" bIns="27432" anchor="ctr">
            <a:spAutoFit/>
          </a:bodyPr>
          <a:lstStyle/>
          <a:p>
            <a:endParaRPr lang="zh-TW" altLang="en-US"/>
          </a:p>
        </p:txBody>
      </p:sp>
      <p:sp>
        <p:nvSpPr>
          <p:cNvPr id="47126" name="Text Box 27"/>
          <p:cNvSpPr txBox="1">
            <a:spLocks noChangeArrowheads="1"/>
          </p:cNvSpPr>
          <p:nvPr/>
        </p:nvSpPr>
        <p:spPr bwMode="auto">
          <a:xfrm>
            <a:off x="2284413" y="3284538"/>
            <a:ext cx="1554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9" tIns="45719" rIns="91439" bIns="45719">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2400">
                <a:latin typeface="Times New Roman" charset="0"/>
              </a:rPr>
              <a:t>Diaphragm</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p:txBody>
          <a:bodyPr/>
          <a:lstStyle/>
          <a:p>
            <a:pPr eaLnBrk="1" hangingPunct="1"/>
            <a:r>
              <a:rPr lang="en-US" altLang="zh-TW" sz="3200"/>
              <a:t>Depth of field</a:t>
            </a:r>
          </a:p>
        </p:txBody>
      </p:sp>
      <p:sp>
        <p:nvSpPr>
          <p:cNvPr id="48130" name="Rectangle 3"/>
          <p:cNvSpPr>
            <a:spLocks noGrp="1" noChangeArrowheads="1"/>
          </p:cNvSpPr>
          <p:nvPr>
            <p:ph type="body" idx="1"/>
          </p:nvPr>
        </p:nvSpPr>
        <p:spPr>
          <a:xfrm>
            <a:off x="457200" y="1052513"/>
            <a:ext cx="8229600" cy="3454400"/>
          </a:xfrm>
        </p:spPr>
        <p:txBody>
          <a:bodyPr/>
          <a:lstStyle/>
          <a:p>
            <a:pPr marL="0" indent="0" eaLnBrk="1" hangingPunct="1">
              <a:buFontTx/>
              <a:buNone/>
            </a:pPr>
            <a:r>
              <a:rPr lang="en-US" altLang="zh-TW"/>
              <a:t>Changing the aperture size affects depth of field. A smaller aperture increases the range in which the object is approximately in focus</a:t>
            </a:r>
          </a:p>
        </p:txBody>
      </p:sp>
      <p:sp>
        <p:nvSpPr>
          <p:cNvPr id="48131" name="Line 4"/>
          <p:cNvSpPr>
            <a:spLocks noChangeShapeType="1"/>
          </p:cNvSpPr>
          <p:nvPr/>
        </p:nvSpPr>
        <p:spPr bwMode="auto">
          <a:xfrm>
            <a:off x="1987550" y="3562350"/>
            <a:ext cx="6326188" cy="1905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48132" name="Line 5"/>
          <p:cNvSpPr>
            <a:spLocks noChangeShapeType="1"/>
          </p:cNvSpPr>
          <p:nvPr/>
        </p:nvSpPr>
        <p:spPr bwMode="auto">
          <a:xfrm flipV="1">
            <a:off x="1987550" y="3333750"/>
            <a:ext cx="6400800" cy="19812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48133" name="Line 6"/>
          <p:cNvSpPr>
            <a:spLocks noChangeShapeType="1"/>
          </p:cNvSpPr>
          <p:nvPr/>
        </p:nvSpPr>
        <p:spPr bwMode="auto">
          <a:xfrm>
            <a:off x="996950" y="4475163"/>
            <a:ext cx="990600" cy="8397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48134" name="Line 7"/>
          <p:cNvSpPr>
            <a:spLocks noChangeShapeType="1"/>
          </p:cNvSpPr>
          <p:nvPr/>
        </p:nvSpPr>
        <p:spPr bwMode="auto">
          <a:xfrm flipV="1">
            <a:off x="996950" y="3562350"/>
            <a:ext cx="990600" cy="9128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48135" name="Oval 8"/>
          <p:cNvSpPr>
            <a:spLocks noChangeArrowheads="1"/>
          </p:cNvSpPr>
          <p:nvPr/>
        </p:nvSpPr>
        <p:spPr bwMode="auto">
          <a:xfrm>
            <a:off x="1911350" y="3576638"/>
            <a:ext cx="220663" cy="1752600"/>
          </a:xfrm>
          <a:prstGeom prst="ellipse">
            <a:avLst/>
          </a:prstGeom>
          <a:solidFill>
            <a:srgbClr val="3399FF"/>
          </a:solidFill>
          <a:ln>
            <a:noFill/>
          </a:ln>
          <a:extLst>
            <a:ext uri="{91240B29-F687-4F45-9708-019B960494DF}">
              <a14:hiddenLine xmlns:a14="http://schemas.microsoft.com/office/drawing/2010/main" w="12700">
                <a:solidFill>
                  <a:srgbClr val="000000"/>
                </a:solidFill>
                <a:round/>
                <a:headEnd/>
                <a:tailEnd/>
              </a14:hiddenLine>
            </a:ext>
          </a:extLst>
        </p:spPr>
        <p:txBody>
          <a:bodyPr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48136" name="Line 9"/>
          <p:cNvSpPr>
            <a:spLocks noChangeShapeType="1"/>
          </p:cNvSpPr>
          <p:nvPr/>
        </p:nvSpPr>
        <p:spPr bwMode="auto">
          <a:xfrm>
            <a:off x="996950" y="3576638"/>
            <a:ext cx="0" cy="1752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48137" name="Text Box 10"/>
          <p:cNvSpPr txBox="1">
            <a:spLocks noChangeArrowheads="1"/>
          </p:cNvSpPr>
          <p:nvPr/>
        </p:nvSpPr>
        <p:spPr bwMode="auto">
          <a:xfrm>
            <a:off x="1682750" y="5251450"/>
            <a:ext cx="674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9" tIns="45719" rIns="91439" bIns="45719">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2400">
                <a:latin typeface="Times New Roman" charset="0"/>
              </a:rPr>
              <a:t>lens</a:t>
            </a:r>
          </a:p>
        </p:txBody>
      </p:sp>
      <p:sp>
        <p:nvSpPr>
          <p:cNvPr id="48138" name="Rectangle 14"/>
          <p:cNvSpPr>
            <a:spLocks noChangeArrowheads="1"/>
          </p:cNvSpPr>
          <p:nvPr/>
        </p:nvSpPr>
        <p:spPr bwMode="auto">
          <a:xfrm>
            <a:off x="6940550" y="3805238"/>
            <a:ext cx="152400" cy="379412"/>
          </a:xfrm>
          <a:prstGeom prst="rect">
            <a:avLst/>
          </a:prstGeom>
          <a:solidFill>
            <a:schemeClr val="bg1"/>
          </a:solidFill>
          <a:ln w="12700">
            <a:solidFill>
              <a:schemeClr val="tx1"/>
            </a:solidFill>
            <a:miter lim="800000"/>
            <a:headEnd/>
            <a:tailEnd/>
          </a:ln>
        </p:spPr>
        <p:txBody>
          <a:bodyPr wrap="none"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48139" name="Rectangle 15"/>
          <p:cNvSpPr>
            <a:spLocks noChangeArrowheads="1"/>
          </p:cNvSpPr>
          <p:nvPr/>
        </p:nvSpPr>
        <p:spPr bwMode="auto">
          <a:xfrm>
            <a:off x="6940550" y="4184650"/>
            <a:ext cx="152400" cy="382588"/>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48140" name="Rectangle 16"/>
          <p:cNvSpPr>
            <a:spLocks noChangeArrowheads="1"/>
          </p:cNvSpPr>
          <p:nvPr/>
        </p:nvSpPr>
        <p:spPr bwMode="auto">
          <a:xfrm>
            <a:off x="6940550" y="4567238"/>
            <a:ext cx="152400" cy="381000"/>
          </a:xfrm>
          <a:prstGeom prst="rect">
            <a:avLst/>
          </a:prstGeom>
          <a:solidFill>
            <a:schemeClr val="bg1"/>
          </a:solidFill>
          <a:ln w="12700">
            <a:solidFill>
              <a:schemeClr val="tx1"/>
            </a:solidFill>
            <a:miter lim="800000"/>
            <a:headEnd/>
            <a:tailEnd/>
          </a:ln>
        </p:spPr>
        <p:txBody>
          <a:bodyPr wrap="none"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48141" name="Rectangle 17"/>
          <p:cNvSpPr>
            <a:spLocks noChangeArrowheads="1"/>
          </p:cNvSpPr>
          <p:nvPr/>
        </p:nvSpPr>
        <p:spPr bwMode="auto">
          <a:xfrm>
            <a:off x="6940550" y="4948238"/>
            <a:ext cx="152400" cy="381000"/>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48142" name="Rectangle 18"/>
          <p:cNvSpPr>
            <a:spLocks noChangeArrowheads="1"/>
          </p:cNvSpPr>
          <p:nvPr/>
        </p:nvSpPr>
        <p:spPr bwMode="auto">
          <a:xfrm>
            <a:off x="6940550" y="3424238"/>
            <a:ext cx="152400" cy="381000"/>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48143" name="Text Box 19"/>
          <p:cNvSpPr txBox="1">
            <a:spLocks noChangeArrowheads="1"/>
          </p:cNvSpPr>
          <p:nvPr/>
        </p:nvSpPr>
        <p:spPr bwMode="auto">
          <a:xfrm>
            <a:off x="539750" y="5251450"/>
            <a:ext cx="96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9" tIns="45719" rIns="91439" bIns="45719">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2400">
                <a:latin typeface="Times New Roman" charset="0"/>
              </a:rPr>
              <a:t>sensor</a:t>
            </a:r>
          </a:p>
        </p:txBody>
      </p:sp>
      <p:sp>
        <p:nvSpPr>
          <p:cNvPr id="48144" name="Text Box 20"/>
          <p:cNvSpPr txBox="1">
            <a:spLocks noChangeArrowheads="1"/>
          </p:cNvSpPr>
          <p:nvPr/>
        </p:nvSpPr>
        <p:spPr bwMode="auto">
          <a:xfrm>
            <a:off x="3968750" y="4718050"/>
            <a:ext cx="1876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9" tIns="45719" rIns="91439" bIns="45719">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2400">
                <a:latin typeface="Times New Roman" charset="0"/>
              </a:rPr>
              <a:t>Point in focus</a:t>
            </a:r>
          </a:p>
        </p:txBody>
      </p:sp>
      <p:sp>
        <p:nvSpPr>
          <p:cNvPr id="48145" name="Text Box 21"/>
          <p:cNvSpPr txBox="1">
            <a:spLocks noChangeArrowheads="1"/>
          </p:cNvSpPr>
          <p:nvPr/>
        </p:nvSpPr>
        <p:spPr bwMode="auto">
          <a:xfrm>
            <a:off x="5873750" y="5329238"/>
            <a:ext cx="2533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9" tIns="45719" rIns="91439" bIns="45719">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2400">
                <a:latin typeface="Times New Roman" charset="0"/>
              </a:rPr>
              <a:t>Object with texture</a:t>
            </a:r>
          </a:p>
        </p:txBody>
      </p:sp>
      <p:sp>
        <p:nvSpPr>
          <p:cNvPr id="48146" name="Line 22"/>
          <p:cNvSpPr>
            <a:spLocks noChangeShapeType="1"/>
          </p:cNvSpPr>
          <p:nvPr/>
        </p:nvSpPr>
        <p:spPr bwMode="auto">
          <a:xfrm>
            <a:off x="996950" y="4491038"/>
            <a:ext cx="1009650" cy="388937"/>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48147" name="Line 23"/>
          <p:cNvSpPr>
            <a:spLocks noChangeShapeType="1"/>
          </p:cNvSpPr>
          <p:nvPr/>
        </p:nvSpPr>
        <p:spPr bwMode="auto">
          <a:xfrm flipV="1">
            <a:off x="996950" y="3908425"/>
            <a:ext cx="1009650" cy="582613"/>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48148" name="Oval 28"/>
          <p:cNvSpPr>
            <a:spLocks noChangeArrowheads="1"/>
          </p:cNvSpPr>
          <p:nvPr/>
        </p:nvSpPr>
        <p:spPr bwMode="auto">
          <a:xfrm>
            <a:off x="6804025" y="3789363"/>
            <a:ext cx="222250" cy="1223962"/>
          </a:xfrm>
          <a:prstGeom prst="ellipse">
            <a:avLst/>
          </a:prstGeom>
          <a:noFill/>
          <a:ln w="28575">
            <a:solidFill>
              <a:srgbClr val="CC0000"/>
            </a:solidFill>
            <a:prstDash val="dash"/>
            <a:round/>
            <a:headEnd/>
            <a:tailEnd type="none" w="med" len="lg"/>
          </a:ln>
          <a:extLst>
            <a:ext uri="{909E8E84-426E-40DD-AFC4-6F175D3DCCD1}">
              <a14:hiddenFill xmlns:a14="http://schemas.microsoft.com/office/drawing/2010/main">
                <a:solidFill>
                  <a:srgbClr val="FFFFFF"/>
                </a:solidFill>
              </a14:hiddenFill>
            </a:ext>
          </a:extLst>
        </p:spPr>
        <p:txBody>
          <a:bodyPr lIns="64008" tIns="27432" rIns="64008" bIns="27432"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zh-TW" sz="1800">
              <a:latin typeface="Arial" charset="0"/>
            </a:endParaRPr>
          </a:p>
        </p:txBody>
      </p:sp>
      <p:sp>
        <p:nvSpPr>
          <p:cNvPr id="48149" name="Oval 24"/>
          <p:cNvSpPr>
            <a:spLocks noChangeArrowheads="1"/>
          </p:cNvSpPr>
          <p:nvPr/>
        </p:nvSpPr>
        <p:spPr bwMode="auto">
          <a:xfrm>
            <a:off x="6810375" y="4076700"/>
            <a:ext cx="138113" cy="762000"/>
          </a:xfrm>
          <a:prstGeom prst="ellipse">
            <a:avLst/>
          </a:prstGeom>
          <a:noFill/>
          <a:ln w="28575">
            <a:solidFill>
              <a:srgbClr val="0000FF"/>
            </a:solidFill>
            <a:prstDash val="dash"/>
            <a:round/>
            <a:headEnd/>
            <a:tailEnd type="none" w="med" len="lg"/>
          </a:ln>
          <a:extLst>
            <a:ext uri="{909E8E84-426E-40DD-AFC4-6F175D3DCCD1}">
              <a14:hiddenFill xmlns:a14="http://schemas.microsoft.com/office/drawing/2010/main">
                <a:solidFill>
                  <a:srgbClr val="FFFFFF"/>
                </a:solidFill>
              </a14:hiddenFill>
            </a:ext>
          </a:extLst>
        </p:spPr>
        <p:txBody>
          <a:bodyPr lIns="64008" tIns="27432" rIns="64008" bIns="27432"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48150" name="Line 25"/>
          <p:cNvSpPr>
            <a:spLocks noChangeShapeType="1"/>
          </p:cNvSpPr>
          <p:nvPr/>
        </p:nvSpPr>
        <p:spPr bwMode="auto">
          <a:xfrm>
            <a:off x="2214563" y="3424238"/>
            <a:ext cx="0" cy="554037"/>
          </a:xfrm>
          <a:prstGeom prst="line">
            <a:avLst/>
          </a:prstGeom>
          <a:noFill/>
          <a:ln w="76200">
            <a:solidFill>
              <a:srgbClr val="000000"/>
            </a:solidFill>
            <a:round/>
            <a:headEnd/>
            <a:tailEnd type="none" w="med" len="lg"/>
          </a:ln>
          <a:extLst>
            <a:ext uri="{909E8E84-426E-40DD-AFC4-6F175D3DCCD1}">
              <a14:hiddenFill xmlns:a14="http://schemas.microsoft.com/office/drawing/2010/main">
                <a:noFill/>
              </a14:hiddenFill>
            </a:ext>
          </a:extLst>
        </p:spPr>
        <p:txBody>
          <a:bodyPr lIns="64008" tIns="27432" rIns="64008" bIns="27432" anchor="ctr">
            <a:spAutoFit/>
          </a:bodyPr>
          <a:lstStyle/>
          <a:p>
            <a:endParaRPr lang="zh-TW" altLang="en-US"/>
          </a:p>
        </p:txBody>
      </p:sp>
      <p:sp>
        <p:nvSpPr>
          <p:cNvPr id="48151" name="Line 26"/>
          <p:cNvSpPr>
            <a:spLocks noChangeShapeType="1"/>
          </p:cNvSpPr>
          <p:nvPr/>
        </p:nvSpPr>
        <p:spPr bwMode="auto">
          <a:xfrm>
            <a:off x="2214563" y="4811713"/>
            <a:ext cx="0" cy="623887"/>
          </a:xfrm>
          <a:prstGeom prst="line">
            <a:avLst/>
          </a:prstGeom>
          <a:noFill/>
          <a:ln w="76200">
            <a:solidFill>
              <a:srgbClr val="000000"/>
            </a:solidFill>
            <a:round/>
            <a:headEnd/>
            <a:tailEnd type="none" w="med" len="lg"/>
          </a:ln>
          <a:extLst>
            <a:ext uri="{909E8E84-426E-40DD-AFC4-6F175D3DCCD1}">
              <a14:hiddenFill xmlns:a14="http://schemas.microsoft.com/office/drawing/2010/main">
                <a:noFill/>
              </a14:hiddenFill>
            </a:ext>
          </a:extLst>
        </p:spPr>
        <p:txBody>
          <a:bodyPr lIns="64008" tIns="27432" rIns="64008" bIns="27432" anchor="ctr">
            <a:spAutoFit/>
          </a:bodyPr>
          <a:lstStyle/>
          <a:p>
            <a:endParaRPr lang="zh-TW" altLang="en-US"/>
          </a:p>
        </p:txBody>
      </p:sp>
      <p:sp>
        <p:nvSpPr>
          <p:cNvPr id="48152" name="Text Box 27"/>
          <p:cNvSpPr txBox="1">
            <a:spLocks noChangeArrowheads="1"/>
          </p:cNvSpPr>
          <p:nvPr/>
        </p:nvSpPr>
        <p:spPr bwMode="auto">
          <a:xfrm>
            <a:off x="2284413" y="3284538"/>
            <a:ext cx="1554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9" tIns="45719" rIns="91439" bIns="45719">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2400">
                <a:latin typeface="Times New Roman" charset="0"/>
              </a:rPr>
              <a:t>Diaphragm</a:t>
            </a:r>
          </a:p>
        </p:txBody>
      </p:sp>
      <p:sp>
        <p:nvSpPr>
          <p:cNvPr id="48153" name="Line 12"/>
          <p:cNvSpPr>
            <a:spLocks noChangeShapeType="1"/>
          </p:cNvSpPr>
          <p:nvPr/>
        </p:nvSpPr>
        <p:spPr bwMode="auto">
          <a:xfrm flipV="1">
            <a:off x="2006600" y="3908425"/>
            <a:ext cx="6173788" cy="97155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48154" name="Line 11"/>
          <p:cNvSpPr>
            <a:spLocks noChangeShapeType="1"/>
          </p:cNvSpPr>
          <p:nvPr/>
        </p:nvSpPr>
        <p:spPr bwMode="auto">
          <a:xfrm>
            <a:off x="2006600" y="3908425"/>
            <a:ext cx="6173788" cy="11811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48155" name="Oval 13"/>
          <p:cNvSpPr>
            <a:spLocks noChangeArrowheads="1"/>
          </p:cNvSpPr>
          <p:nvPr/>
        </p:nvSpPr>
        <p:spPr bwMode="auto">
          <a:xfrm>
            <a:off x="4806950" y="4414838"/>
            <a:ext cx="77788" cy="76200"/>
          </a:xfrm>
          <a:prstGeom prst="ellipse">
            <a:avLst/>
          </a:prstGeom>
          <a:solidFill>
            <a:srgbClr val="FF0000"/>
          </a:solidFill>
          <a:ln w="12700">
            <a:solidFill>
              <a:schemeClr val="tx1"/>
            </a:solidFill>
            <a:round/>
            <a:headEnd/>
            <a:tailEnd/>
          </a:ln>
        </p:spPr>
        <p:txBody>
          <a:bodyPr wrap="none"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pPr eaLnBrk="1" hangingPunct="1"/>
            <a:r>
              <a:rPr lang="en-US" altLang="zh-TW" sz="3200"/>
              <a:t>Depth of field</a:t>
            </a:r>
          </a:p>
        </p:txBody>
      </p:sp>
      <p:sp>
        <p:nvSpPr>
          <p:cNvPr id="49154" name="Rectangle 3"/>
          <p:cNvSpPr>
            <a:spLocks noGrp="1" noChangeArrowheads="1"/>
          </p:cNvSpPr>
          <p:nvPr>
            <p:ph type="body" idx="1"/>
          </p:nvPr>
        </p:nvSpPr>
        <p:spPr/>
        <p:txBody>
          <a:bodyPr/>
          <a:lstStyle/>
          <a:p>
            <a:pPr eaLnBrk="1" hangingPunct="1"/>
            <a:endParaRPr lang="zh-TW" altLang="zh-TW"/>
          </a:p>
        </p:txBody>
      </p:sp>
      <p:graphicFrame>
        <p:nvGraphicFramePr>
          <p:cNvPr id="49155" name="Object 4"/>
          <p:cNvGraphicFramePr>
            <a:graphicFrameLocks noChangeAspect="1"/>
          </p:cNvGraphicFramePr>
          <p:nvPr/>
        </p:nvGraphicFramePr>
        <p:xfrm>
          <a:off x="304800" y="990600"/>
          <a:ext cx="8763000" cy="4959350"/>
        </p:xfrm>
        <a:graphic>
          <a:graphicData uri="http://schemas.openxmlformats.org/presentationml/2006/ole">
            <mc:AlternateContent xmlns:mc="http://schemas.openxmlformats.org/markup-compatibility/2006">
              <mc:Choice xmlns:v="urn:schemas-microsoft-com:vml" Requires="v">
                <p:oleObj spid="_x0000_s49169" name="Image" r:id="rId3" imgW="16609524" imgH="7326984" progId="Photoshop.Image.8">
                  <p:embed/>
                </p:oleObj>
              </mc:Choice>
              <mc:Fallback>
                <p:oleObj name="Image" r:id="rId3" imgW="16609524" imgH="7326984" progId="Photoshop.Imag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990600"/>
                        <a:ext cx="8763000" cy="495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9156" name="Text Box 5"/>
          <p:cNvSpPr txBox="1">
            <a:spLocks noChangeArrowheads="1"/>
          </p:cNvSpPr>
          <p:nvPr/>
        </p:nvSpPr>
        <p:spPr bwMode="auto">
          <a:xfrm>
            <a:off x="6546850" y="6400800"/>
            <a:ext cx="2597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1400">
                <a:latin typeface="Times New Roman" charset="0"/>
              </a:rPr>
              <a:t>From Photography, London et al. </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p:txBody>
          <a:bodyPr/>
          <a:lstStyle/>
          <a:p>
            <a:pPr eaLnBrk="1" hangingPunct="1"/>
            <a:r>
              <a:rPr lang="en-US" altLang="zh-TW"/>
              <a:t>Exposure</a:t>
            </a:r>
          </a:p>
        </p:txBody>
      </p:sp>
      <p:sp>
        <p:nvSpPr>
          <p:cNvPr id="50178" name="Rectangle 3"/>
          <p:cNvSpPr>
            <a:spLocks noGrp="1" noChangeArrowheads="1"/>
          </p:cNvSpPr>
          <p:nvPr>
            <p:ph type="body" idx="1"/>
          </p:nvPr>
        </p:nvSpPr>
        <p:spPr>
          <a:xfrm>
            <a:off x="496888" y="1052513"/>
            <a:ext cx="6457950" cy="3859212"/>
          </a:xfrm>
        </p:spPr>
        <p:txBody>
          <a:bodyPr/>
          <a:lstStyle/>
          <a:p>
            <a:pPr eaLnBrk="1" hangingPunct="1"/>
            <a:r>
              <a:rPr lang="en-US" altLang="zh-TW"/>
              <a:t>Two main parameters: </a:t>
            </a:r>
          </a:p>
          <a:p>
            <a:pPr lvl="1" eaLnBrk="1" hangingPunct="1"/>
            <a:r>
              <a:rPr lang="en-US" altLang="zh-TW"/>
              <a:t>Aperture (in f stop)</a:t>
            </a:r>
          </a:p>
          <a:p>
            <a:pPr lvl="1" eaLnBrk="1" hangingPunct="1"/>
            <a:r>
              <a:rPr lang="en-US" altLang="zh-TW"/>
              <a:t>Shutter speed (in fraction of a second)</a:t>
            </a:r>
          </a:p>
          <a:p>
            <a:pPr eaLnBrk="1" hangingPunct="1"/>
            <a:r>
              <a:rPr lang="en-US" altLang="zh-TW"/>
              <a:t>Reciprocity</a:t>
            </a:r>
          </a:p>
          <a:p>
            <a:pPr lvl="1" eaLnBrk="1" hangingPunct="1">
              <a:buFontTx/>
              <a:buNone/>
            </a:pPr>
            <a:r>
              <a:rPr lang="en-US" altLang="zh-TW" b="1"/>
              <a:t>   	The same exposure is obtained with an exposure twice as long and an aperture </a:t>
            </a:r>
            <a:r>
              <a:rPr lang="en-US" altLang="zh-TW" b="1" i="1"/>
              <a:t>area</a:t>
            </a:r>
            <a:r>
              <a:rPr lang="en-US" altLang="zh-TW" b="1"/>
              <a:t> half as big</a:t>
            </a:r>
          </a:p>
          <a:p>
            <a:pPr lvl="1" eaLnBrk="1" hangingPunct="1"/>
            <a:r>
              <a:rPr lang="en-US" altLang="zh-TW"/>
              <a:t>Hence square root of two progression of f stops vs. power of two progression of shutter speed</a:t>
            </a:r>
          </a:p>
          <a:p>
            <a:pPr lvl="1" eaLnBrk="1" hangingPunct="1"/>
            <a:r>
              <a:rPr lang="en-US" altLang="zh-TW"/>
              <a:t>Reciprocity can fail for very long exposures</a:t>
            </a:r>
          </a:p>
        </p:txBody>
      </p:sp>
      <p:graphicFrame>
        <p:nvGraphicFramePr>
          <p:cNvPr id="50179" name="Object 5"/>
          <p:cNvGraphicFramePr>
            <a:graphicFrameLocks noChangeAspect="1"/>
          </p:cNvGraphicFramePr>
          <p:nvPr/>
        </p:nvGraphicFramePr>
        <p:xfrm>
          <a:off x="7059613" y="260350"/>
          <a:ext cx="1760537" cy="6192838"/>
        </p:xfrm>
        <a:graphic>
          <a:graphicData uri="http://schemas.openxmlformats.org/presentationml/2006/ole">
            <mc:AlternateContent xmlns:mc="http://schemas.openxmlformats.org/markup-compatibility/2006">
              <mc:Choice xmlns:v="urn:schemas-microsoft-com:vml" Requires="v">
                <p:oleObj spid="_x0000_s50193" name="Image" r:id="rId3" imgW="3047619" imgH="10717460" progId="Photoshop.Image.8">
                  <p:embed/>
                </p:oleObj>
              </mc:Choice>
              <mc:Fallback>
                <p:oleObj name="Image" r:id="rId3" imgW="3047619" imgH="10717460" progId="Photoshop.Image.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9613" y="260350"/>
                        <a:ext cx="1760537" cy="619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0180" name="Text Box 6"/>
          <p:cNvSpPr txBox="1">
            <a:spLocks noChangeArrowheads="1"/>
          </p:cNvSpPr>
          <p:nvPr/>
        </p:nvSpPr>
        <p:spPr bwMode="auto">
          <a:xfrm>
            <a:off x="6546850" y="6308725"/>
            <a:ext cx="2597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1400">
                <a:latin typeface="Times New Roman" charset="0"/>
              </a:rPr>
              <a:t>From Photography, London et al. </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p:txBody>
          <a:bodyPr/>
          <a:lstStyle/>
          <a:p>
            <a:pPr eaLnBrk="1" hangingPunct="1"/>
            <a:r>
              <a:rPr lang="en-US" altLang="zh-TW" sz="3200"/>
              <a:t>Reciprocity</a:t>
            </a:r>
          </a:p>
        </p:txBody>
      </p:sp>
      <p:sp>
        <p:nvSpPr>
          <p:cNvPr id="51202" name="Rectangle 3"/>
          <p:cNvSpPr>
            <a:spLocks noGrp="1" noChangeArrowheads="1"/>
          </p:cNvSpPr>
          <p:nvPr>
            <p:ph type="body" idx="1"/>
          </p:nvPr>
        </p:nvSpPr>
        <p:spPr/>
        <p:txBody>
          <a:bodyPr/>
          <a:lstStyle/>
          <a:p>
            <a:pPr eaLnBrk="1" hangingPunct="1">
              <a:lnSpc>
                <a:spcPct val="90000"/>
              </a:lnSpc>
            </a:pPr>
            <a:r>
              <a:rPr lang="en-US" altLang="zh-TW"/>
              <a:t>Assume we know how much light we need </a:t>
            </a:r>
          </a:p>
          <a:p>
            <a:pPr eaLnBrk="1" hangingPunct="1">
              <a:lnSpc>
                <a:spcPct val="90000"/>
              </a:lnSpc>
            </a:pPr>
            <a:r>
              <a:rPr lang="en-US" altLang="zh-TW"/>
              <a:t>We have the choice of an infinity of shutter speed/aperture pairs</a:t>
            </a:r>
          </a:p>
          <a:p>
            <a:pPr eaLnBrk="1" hangingPunct="1">
              <a:lnSpc>
                <a:spcPct val="90000"/>
              </a:lnSpc>
            </a:pPr>
            <a:endParaRPr lang="en-US" altLang="zh-TW"/>
          </a:p>
          <a:p>
            <a:pPr eaLnBrk="1" hangingPunct="1">
              <a:lnSpc>
                <a:spcPct val="90000"/>
              </a:lnSpc>
            </a:pPr>
            <a:endParaRPr lang="en-US" altLang="zh-TW"/>
          </a:p>
          <a:p>
            <a:pPr eaLnBrk="1" hangingPunct="1">
              <a:lnSpc>
                <a:spcPct val="90000"/>
              </a:lnSpc>
            </a:pPr>
            <a:r>
              <a:rPr lang="en-US" altLang="zh-TW"/>
              <a:t>What will guide our choice of a shutter speed?</a:t>
            </a:r>
          </a:p>
          <a:p>
            <a:pPr lvl="1" eaLnBrk="1" hangingPunct="1">
              <a:lnSpc>
                <a:spcPct val="90000"/>
              </a:lnSpc>
            </a:pPr>
            <a:r>
              <a:rPr lang="en-US" altLang="zh-TW"/>
              <a:t>Freeze motion vs. motion blur, camera shake</a:t>
            </a:r>
          </a:p>
          <a:p>
            <a:pPr eaLnBrk="1" hangingPunct="1">
              <a:lnSpc>
                <a:spcPct val="90000"/>
              </a:lnSpc>
            </a:pPr>
            <a:r>
              <a:rPr lang="en-US" altLang="zh-TW"/>
              <a:t>What will guide our choice of an aperture?</a:t>
            </a:r>
          </a:p>
          <a:p>
            <a:pPr lvl="1" eaLnBrk="1" hangingPunct="1">
              <a:lnSpc>
                <a:spcPct val="90000"/>
              </a:lnSpc>
            </a:pPr>
            <a:r>
              <a:rPr lang="en-US" altLang="zh-TW"/>
              <a:t>Depth of field, diffraction limit</a:t>
            </a:r>
          </a:p>
          <a:p>
            <a:pPr eaLnBrk="1" hangingPunct="1">
              <a:lnSpc>
                <a:spcPct val="90000"/>
              </a:lnSpc>
            </a:pPr>
            <a:r>
              <a:rPr lang="en-US" altLang="zh-TW"/>
              <a:t>Often we must compromise</a:t>
            </a:r>
          </a:p>
          <a:p>
            <a:pPr lvl="1" eaLnBrk="1" hangingPunct="1">
              <a:lnSpc>
                <a:spcPct val="90000"/>
              </a:lnSpc>
            </a:pPr>
            <a:r>
              <a:rPr lang="en-US" altLang="zh-TW"/>
              <a:t>Open more to enable faster speed (but shallow DoF)</a:t>
            </a:r>
          </a:p>
          <a:p>
            <a:pPr lvl="1" eaLnBrk="1" hangingPunct="1">
              <a:lnSpc>
                <a:spcPct val="90000"/>
              </a:lnSpc>
            </a:pPr>
            <a:endParaRPr lang="en-US" altLang="zh-TW"/>
          </a:p>
        </p:txBody>
      </p:sp>
      <p:graphicFrame>
        <p:nvGraphicFramePr>
          <p:cNvPr id="51203" name="Object 4"/>
          <p:cNvGraphicFramePr>
            <a:graphicFrameLocks noChangeAspect="1"/>
          </p:cNvGraphicFramePr>
          <p:nvPr/>
        </p:nvGraphicFramePr>
        <p:xfrm>
          <a:off x="4303713" y="1905000"/>
          <a:ext cx="4876800" cy="1298575"/>
        </p:xfrm>
        <a:graphic>
          <a:graphicData uri="http://schemas.openxmlformats.org/presentationml/2006/ole">
            <mc:AlternateContent xmlns:mc="http://schemas.openxmlformats.org/markup-compatibility/2006">
              <mc:Choice xmlns:v="urn:schemas-microsoft-com:vml" Requires="v">
                <p:oleObj spid="_x0000_s51216" name="Image" r:id="rId3" imgW="12495238" imgH="3326984" progId="Photoshop.Image.8">
                  <p:embed/>
                </p:oleObj>
              </mc:Choice>
              <mc:Fallback>
                <p:oleObj name="Image" r:id="rId3" imgW="12495238" imgH="3326984" progId="Photoshop.Imag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3713" y="1905000"/>
                        <a:ext cx="4876800"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title"/>
          </p:nvPr>
        </p:nvSpPr>
        <p:spPr/>
        <p:txBody>
          <a:bodyPr/>
          <a:lstStyle/>
          <a:p>
            <a:pPr eaLnBrk="1" hangingPunct="1"/>
            <a:r>
              <a:rPr lang="en-US" altLang="zh-TW" sz="3200"/>
              <a:t>Pinhole camera</a:t>
            </a:r>
          </a:p>
        </p:txBody>
      </p:sp>
      <p:grpSp>
        <p:nvGrpSpPr>
          <p:cNvPr id="9218" name="Group 89"/>
          <p:cNvGrpSpPr>
            <a:grpSpLocks/>
          </p:cNvGrpSpPr>
          <p:nvPr/>
        </p:nvGrpSpPr>
        <p:grpSpPr bwMode="auto">
          <a:xfrm>
            <a:off x="1474788" y="1917700"/>
            <a:ext cx="1655762" cy="1871663"/>
            <a:chOff x="113" y="1298"/>
            <a:chExt cx="926" cy="1143"/>
          </a:xfrm>
        </p:grpSpPr>
        <p:sp>
          <p:nvSpPr>
            <p:cNvPr id="9244" name="Freeform 90"/>
            <p:cNvSpPr>
              <a:spLocks/>
            </p:cNvSpPr>
            <p:nvPr/>
          </p:nvSpPr>
          <p:spPr bwMode="auto">
            <a:xfrm>
              <a:off x="113" y="1298"/>
              <a:ext cx="926" cy="1143"/>
            </a:xfrm>
            <a:custGeom>
              <a:avLst/>
              <a:gdLst>
                <a:gd name="T0" fmla="*/ 1 w 1852"/>
                <a:gd name="T1" fmla="*/ 0 h 2287"/>
                <a:gd name="T2" fmla="*/ 1 w 1852"/>
                <a:gd name="T3" fmla="*/ 0 h 2287"/>
                <a:gd name="T4" fmla="*/ 1 w 1852"/>
                <a:gd name="T5" fmla="*/ 0 h 2287"/>
                <a:gd name="T6" fmla="*/ 1 w 1852"/>
                <a:gd name="T7" fmla="*/ 0 h 2287"/>
                <a:gd name="T8" fmla="*/ 1 w 1852"/>
                <a:gd name="T9" fmla="*/ 0 h 2287"/>
                <a:gd name="T10" fmla="*/ 1 w 1852"/>
                <a:gd name="T11" fmla="*/ 0 h 2287"/>
                <a:gd name="T12" fmla="*/ 1 w 1852"/>
                <a:gd name="T13" fmla="*/ 0 h 2287"/>
                <a:gd name="T14" fmla="*/ 1 w 1852"/>
                <a:gd name="T15" fmla="*/ 0 h 2287"/>
                <a:gd name="T16" fmla="*/ 1 w 1852"/>
                <a:gd name="T17" fmla="*/ 0 h 2287"/>
                <a:gd name="T18" fmla="*/ 1 w 1852"/>
                <a:gd name="T19" fmla="*/ 0 h 2287"/>
                <a:gd name="T20" fmla="*/ 1 w 1852"/>
                <a:gd name="T21" fmla="*/ 0 h 2287"/>
                <a:gd name="T22" fmla="*/ 1 w 1852"/>
                <a:gd name="T23" fmla="*/ 0 h 2287"/>
                <a:gd name="T24" fmla="*/ 1 w 1852"/>
                <a:gd name="T25" fmla="*/ 0 h 2287"/>
                <a:gd name="T26" fmla="*/ 1 w 1852"/>
                <a:gd name="T27" fmla="*/ 0 h 2287"/>
                <a:gd name="T28" fmla="*/ 1 w 1852"/>
                <a:gd name="T29" fmla="*/ 0 h 2287"/>
                <a:gd name="T30" fmla="*/ 1 w 1852"/>
                <a:gd name="T31" fmla="*/ 0 h 2287"/>
                <a:gd name="T32" fmla="*/ 1 w 1852"/>
                <a:gd name="T33" fmla="*/ 0 h 2287"/>
                <a:gd name="T34" fmla="*/ 1 w 1852"/>
                <a:gd name="T35" fmla="*/ 0 h 2287"/>
                <a:gd name="T36" fmla="*/ 1 w 1852"/>
                <a:gd name="T37" fmla="*/ 0 h 2287"/>
                <a:gd name="T38" fmla="*/ 1 w 1852"/>
                <a:gd name="T39" fmla="*/ 0 h 2287"/>
                <a:gd name="T40" fmla="*/ 1 w 1852"/>
                <a:gd name="T41" fmla="*/ 0 h 2287"/>
                <a:gd name="T42" fmla="*/ 1 w 1852"/>
                <a:gd name="T43" fmla="*/ 0 h 2287"/>
                <a:gd name="T44" fmla="*/ 1 w 1852"/>
                <a:gd name="T45" fmla="*/ 0 h 2287"/>
                <a:gd name="T46" fmla="*/ 1 w 1852"/>
                <a:gd name="T47" fmla="*/ 0 h 2287"/>
                <a:gd name="T48" fmla="*/ 1 w 1852"/>
                <a:gd name="T49" fmla="*/ 0 h 2287"/>
                <a:gd name="T50" fmla="*/ 1 w 1852"/>
                <a:gd name="T51" fmla="*/ 0 h 2287"/>
                <a:gd name="T52" fmla="*/ 1 w 1852"/>
                <a:gd name="T53" fmla="*/ 0 h 2287"/>
                <a:gd name="T54" fmla="*/ 1 w 1852"/>
                <a:gd name="T55" fmla="*/ 0 h 2287"/>
                <a:gd name="T56" fmla="*/ 1 w 1852"/>
                <a:gd name="T57" fmla="*/ 0 h 2287"/>
                <a:gd name="T58" fmla="*/ 1 w 1852"/>
                <a:gd name="T59" fmla="*/ 0 h 2287"/>
                <a:gd name="T60" fmla="*/ 1 w 1852"/>
                <a:gd name="T61" fmla="*/ 0 h 2287"/>
                <a:gd name="T62" fmla="*/ 1 w 1852"/>
                <a:gd name="T63" fmla="*/ 0 h 2287"/>
                <a:gd name="T64" fmla="*/ 1 w 1852"/>
                <a:gd name="T65" fmla="*/ 0 h 2287"/>
                <a:gd name="T66" fmla="*/ 1 w 1852"/>
                <a:gd name="T67" fmla="*/ 0 h 2287"/>
                <a:gd name="T68" fmla="*/ 1 w 1852"/>
                <a:gd name="T69" fmla="*/ 0 h 2287"/>
                <a:gd name="T70" fmla="*/ 1 w 1852"/>
                <a:gd name="T71" fmla="*/ 0 h 2287"/>
                <a:gd name="T72" fmla="*/ 1 w 1852"/>
                <a:gd name="T73" fmla="*/ 0 h 2287"/>
                <a:gd name="T74" fmla="*/ 1 w 1852"/>
                <a:gd name="T75" fmla="*/ 0 h 2287"/>
                <a:gd name="T76" fmla="*/ 1 w 1852"/>
                <a:gd name="T77" fmla="*/ 0 h 2287"/>
                <a:gd name="T78" fmla="*/ 1 w 1852"/>
                <a:gd name="T79" fmla="*/ 0 h 2287"/>
                <a:gd name="T80" fmla="*/ 1 w 1852"/>
                <a:gd name="T81" fmla="*/ 0 h 2287"/>
                <a:gd name="T82" fmla="*/ 1 w 1852"/>
                <a:gd name="T83" fmla="*/ 0 h 2287"/>
                <a:gd name="T84" fmla="*/ 1 w 1852"/>
                <a:gd name="T85" fmla="*/ 0 h 2287"/>
                <a:gd name="T86" fmla="*/ 1 w 1852"/>
                <a:gd name="T87" fmla="*/ 0 h 2287"/>
                <a:gd name="T88" fmla="*/ 1 w 1852"/>
                <a:gd name="T89" fmla="*/ 0 h 2287"/>
                <a:gd name="T90" fmla="*/ 1 w 1852"/>
                <a:gd name="T91" fmla="*/ 0 h 2287"/>
                <a:gd name="T92" fmla="*/ 1 w 1852"/>
                <a:gd name="T93" fmla="*/ 0 h 2287"/>
                <a:gd name="T94" fmla="*/ 1 w 1852"/>
                <a:gd name="T95" fmla="*/ 0 h 2287"/>
                <a:gd name="T96" fmla="*/ 1 w 1852"/>
                <a:gd name="T97" fmla="*/ 0 h 2287"/>
                <a:gd name="T98" fmla="*/ 1 w 1852"/>
                <a:gd name="T99" fmla="*/ 0 h 2287"/>
                <a:gd name="T100" fmla="*/ 1 w 1852"/>
                <a:gd name="T101" fmla="*/ 0 h 2287"/>
                <a:gd name="T102" fmla="*/ 1 w 1852"/>
                <a:gd name="T103" fmla="*/ 0 h 2287"/>
                <a:gd name="T104" fmla="*/ 1 w 1852"/>
                <a:gd name="T105" fmla="*/ 0 h 2287"/>
                <a:gd name="T106" fmla="*/ 1 w 1852"/>
                <a:gd name="T107" fmla="*/ 0 h 2287"/>
                <a:gd name="T108" fmla="*/ 1 w 1852"/>
                <a:gd name="T109" fmla="*/ 0 h 2287"/>
                <a:gd name="T110" fmla="*/ 1 w 1852"/>
                <a:gd name="T111" fmla="*/ 0 h 2287"/>
                <a:gd name="T112" fmla="*/ 1 w 1852"/>
                <a:gd name="T113" fmla="*/ 0 h 2287"/>
                <a:gd name="T114" fmla="*/ 1 w 1852"/>
                <a:gd name="T115" fmla="*/ 0 h 2287"/>
                <a:gd name="T116" fmla="*/ 1 w 1852"/>
                <a:gd name="T117" fmla="*/ 0 h 2287"/>
                <a:gd name="T118" fmla="*/ 1 w 1852"/>
                <a:gd name="T119" fmla="*/ 0 h 2287"/>
                <a:gd name="T120" fmla="*/ 1 w 1852"/>
                <a:gd name="T121" fmla="*/ 0 h 2287"/>
                <a:gd name="T122" fmla="*/ 1 w 1852"/>
                <a:gd name="T123" fmla="*/ 0 h 2287"/>
                <a:gd name="T124" fmla="*/ 1 w 1852"/>
                <a:gd name="T125" fmla="*/ 0 h 228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52"/>
                <a:gd name="T190" fmla="*/ 0 h 2287"/>
                <a:gd name="T191" fmla="*/ 1852 w 1852"/>
                <a:gd name="T192" fmla="*/ 2287 h 228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52" h="2287">
                  <a:moveTo>
                    <a:pt x="885" y="0"/>
                  </a:moveTo>
                  <a:lnTo>
                    <a:pt x="877" y="20"/>
                  </a:lnTo>
                  <a:lnTo>
                    <a:pt x="877" y="47"/>
                  </a:lnTo>
                  <a:lnTo>
                    <a:pt x="869" y="68"/>
                  </a:lnTo>
                  <a:lnTo>
                    <a:pt x="869" y="82"/>
                  </a:lnTo>
                  <a:lnTo>
                    <a:pt x="865" y="109"/>
                  </a:lnTo>
                  <a:lnTo>
                    <a:pt x="857" y="129"/>
                  </a:lnTo>
                  <a:lnTo>
                    <a:pt x="841" y="131"/>
                  </a:lnTo>
                  <a:lnTo>
                    <a:pt x="838" y="149"/>
                  </a:lnTo>
                  <a:lnTo>
                    <a:pt x="808" y="150"/>
                  </a:lnTo>
                  <a:lnTo>
                    <a:pt x="808" y="160"/>
                  </a:lnTo>
                  <a:lnTo>
                    <a:pt x="822" y="173"/>
                  </a:lnTo>
                  <a:lnTo>
                    <a:pt x="809" y="194"/>
                  </a:lnTo>
                  <a:lnTo>
                    <a:pt x="768" y="206"/>
                  </a:lnTo>
                  <a:lnTo>
                    <a:pt x="693" y="240"/>
                  </a:lnTo>
                  <a:lnTo>
                    <a:pt x="693" y="253"/>
                  </a:lnTo>
                  <a:lnTo>
                    <a:pt x="679" y="248"/>
                  </a:lnTo>
                  <a:lnTo>
                    <a:pt x="679" y="228"/>
                  </a:lnTo>
                  <a:lnTo>
                    <a:pt x="667" y="242"/>
                  </a:lnTo>
                  <a:lnTo>
                    <a:pt x="675" y="271"/>
                  </a:lnTo>
                  <a:lnTo>
                    <a:pt x="709" y="271"/>
                  </a:lnTo>
                  <a:lnTo>
                    <a:pt x="709" y="294"/>
                  </a:lnTo>
                  <a:lnTo>
                    <a:pt x="723" y="294"/>
                  </a:lnTo>
                  <a:lnTo>
                    <a:pt x="723" y="275"/>
                  </a:lnTo>
                  <a:lnTo>
                    <a:pt x="738" y="282"/>
                  </a:lnTo>
                  <a:lnTo>
                    <a:pt x="738" y="296"/>
                  </a:lnTo>
                  <a:lnTo>
                    <a:pt x="751" y="298"/>
                  </a:lnTo>
                  <a:lnTo>
                    <a:pt x="754" y="285"/>
                  </a:lnTo>
                  <a:lnTo>
                    <a:pt x="766" y="296"/>
                  </a:lnTo>
                  <a:lnTo>
                    <a:pt x="768" y="319"/>
                  </a:lnTo>
                  <a:lnTo>
                    <a:pt x="748" y="316"/>
                  </a:lnTo>
                  <a:lnTo>
                    <a:pt x="748" y="333"/>
                  </a:lnTo>
                  <a:lnTo>
                    <a:pt x="758" y="340"/>
                  </a:lnTo>
                  <a:lnTo>
                    <a:pt x="769" y="346"/>
                  </a:lnTo>
                  <a:lnTo>
                    <a:pt x="776" y="350"/>
                  </a:lnTo>
                  <a:lnTo>
                    <a:pt x="779" y="352"/>
                  </a:lnTo>
                  <a:lnTo>
                    <a:pt x="799" y="355"/>
                  </a:lnTo>
                  <a:lnTo>
                    <a:pt x="791" y="367"/>
                  </a:lnTo>
                  <a:lnTo>
                    <a:pt x="587" y="465"/>
                  </a:lnTo>
                  <a:lnTo>
                    <a:pt x="569" y="468"/>
                  </a:lnTo>
                  <a:lnTo>
                    <a:pt x="569" y="448"/>
                  </a:lnTo>
                  <a:lnTo>
                    <a:pt x="561" y="463"/>
                  </a:lnTo>
                  <a:lnTo>
                    <a:pt x="561" y="479"/>
                  </a:lnTo>
                  <a:lnTo>
                    <a:pt x="573" y="499"/>
                  </a:lnTo>
                  <a:lnTo>
                    <a:pt x="600" y="505"/>
                  </a:lnTo>
                  <a:lnTo>
                    <a:pt x="600" y="520"/>
                  </a:lnTo>
                  <a:lnTo>
                    <a:pt x="615" y="524"/>
                  </a:lnTo>
                  <a:lnTo>
                    <a:pt x="615" y="510"/>
                  </a:lnTo>
                  <a:lnTo>
                    <a:pt x="634" y="510"/>
                  </a:lnTo>
                  <a:lnTo>
                    <a:pt x="634" y="524"/>
                  </a:lnTo>
                  <a:lnTo>
                    <a:pt x="648" y="524"/>
                  </a:lnTo>
                  <a:lnTo>
                    <a:pt x="648" y="508"/>
                  </a:lnTo>
                  <a:lnTo>
                    <a:pt x="675" y="528"/>
                  </a:lnTo>
                  <a:lnTo>
                    <a:pt x="704" y="553"/>
                  </a:lnTo>
                  <a:lnTo>
                    <a:pt x="685" y="561"/>
                  </a:lnTo>
                  <a:lnTo>
                    <a:pt x="682" y="579"/>
                  </a:lnTo>
                  <a:lnTo>
                    <a:pt x="714" y="596"/>
                  </a:lnTo>
                  <a:lnTo>
                    <a:pt x="718" y="612"/>
                  </a:lnTo>
                  <a:lnTo>
                    <a:pt x="695" y="612"/>
                  </a:lnTo>
                  <a:lnTo>
                    <a:pt x="463" y="722"/>
                  </a:lnTo>
                  <a:lnTo>
                    <a:pt x="452" y="745"/>
                  </a:lnTo>
                  <a:lnTo>
                    <a:pt x="438" y="722"/>
                  </a:lnTo>
                  <a:lnTo>
                    <a:pt x="438" y="750"/>
                  </a:lnTo>
                  <a:lnTo>
                    <a:pt x="455" y="771"/>
                  </a:lnTo>
                  <a:lnTo>
                    <a:pt x="536" y="771"/>
                  </a:lnTo>
                  <a:lnTo>
                    <a:pt x="577" y="798"/>
                  </a:lnTo>
                  <a:lnTo>
                    <a:pt x="622" y="824"/>
                  </a:lnTo>
                  <a:lnTo>
                    <a:pt x="620" y="837"/>
                  </a:lnTo>
                  <a:lnTo>
                    <a:pt x="592" y="837"/>
                  </a:lnTo>
                  <a:lnTo>
                    <a:pt x="592" y="860"/>
                  </a:lnTo>
                  <a:lnTo>
                    <a:pt x="648" y="872"/>
                  </a:lnTo>
                  <a:lnTo>
                    <a:pt x="642" y="897"/>
                  </a:lnTo>
                  <a:lnTo>
                    <a:pt x="325" y="1062"/>
                  </a:lnTo>
                  <a:lnTo>
                    <a:pt x="325" y="1080"/>
                  </a:lnTo>
                  <a:lnTo>
                    <a:pt x="302" y="1062"/>
                  </a:lnTo>
                  <a:lnTo>
                    <a:pt x="313" y="1039"/>
                  </a:lnTo>
                  <a:lnTo>
                    <a:pt x="283" y="1066"/>
                  </a:lnTo>
                  <a:lnTo>
                    <a:pt x="295" y="1095"/>
                  </a:lnTo>
                  <a:lnTo>
                    <a:pt x="322" y="1112"/>
                  </a:lnTo>
                  <a:lnTo>
                    <a:pt x="390" y="1112"/>
                  </a:lnTo>
                  <a:lnTo>
                    <a:pt x="491" y="1168"/>
                  </a:lnTo>
                  <a:lnTo>
                    <a:pt x="491" y="1196"/>
                  </a:lnTo>
                  <a:lnTo>
                    <a:pt x="507" y="1222"/>
                  </a:lnTo>
                  <a:lnTo>
                    <a:pt x="537" y="1226"/>
                  </a:lnTo>
                  <a:lnTo>
                    <a:pt x="540" y="1268"/>
                  </a:lnTo>
                  <a:lnTo>
                    <a:pt x="511" y="1268"/>
                  </a:lnTo>
                  <a:lnTo>
                    <a:pt x="428" y="1295"/>
                  </a:lnTo>
                  <a:lnTo>
                    <a:pt x="162" y="1439"/>
                  </a:lnTo>
                  <a:lnTo>
                    <a:pt x="157" y="1459"/>
                  </a:lnTo>
                  <a:lnTo>
                    <a:pt x="139" y="1453"/>
                  </a:lnTo>
                  <a:lnTo>
                    <a:pt x="137" y="1434"/>
                  </a:lnTo>
                  <a:lnTo>
                    <a:pt x="127" y="1450"/>
                  </a:lnTo>
                  <a:lnTo>
                    <a:pt x="139" y="1474"/>
                  </a:lnTo>
                  <a:lnTo>
                    <a:pt x="159" y="1488"/>
                  </a:lnTo>
                  <a:lnTo>
                    <a:pt x="161" y="1508"/>
                  </a:lnTo>
                  <a:lnTo>
                    <a:pt x="334" y="1532"/>
                  </a:lnTo>
                  <a:lnTo>
                    <a:pt x="409" y="1563"/>
                  </a:lnTo>
                  <a:lnTo>
                    <a:pt x="407" y="1586"/>
                  </a:lnTo>
                  <a:lnTo>
                    <a:pt x="383" y="1586"/>
                  </a:lnTo>
                  <a:lnTo>
                    <a:pt x="383" y="1607"/>
                  </a:lnTo>
                  <a:lnTo>
                    <a:pt x="423" y="1641"/>
                  </a:lnTo>
                  <a:lnTo>
                    <a:pt x="423" y="1670"/>
                  </a:lnTo>
                  <a:lnTo>
                    <a:pt x="452" y="1678"/>
                  </a:lnTo>
                  <a:lnTo>
                    <a:pt x="448" y="1910"/>
                  </a:lnTo>
                  <a:lnTo>
                    <a:pt x="339" y="1929"/>
                  </a:lnTo>
                  <a:lnTo>
                    <a:pt x="324" y="1997"/>
                  </a:lnTo>
                  <a:lnTo>
                    <a:pt x="160" y="1997"/>
                  </a:lnTo>
                  <a:lnTo>
                    <a:pt x="160" y="2099"/>
                  </a:lnTo>
                  <a:lnTo>
                    <a:pt x="0" y="2095"/>
                  </a:lnTo>
                  <a:lnTo>
                    <a:pt x="0" y="2192"/>
                  </a:lnTo>
                  <a:lnTo>
                    <a:pt x="3" y="2281"/>
                  </a:lnTo>
                  <a:lnTo>
                    <a:pt x="1851" y="2287"/>
                  </a:lnTo>
                  <a:lnTo>
                    <a:pt x="1852" y="2177"/>
                  </a:lnTo>
                  <a:lnTo>
                    <a:pt x="1700" y="2162"/>
                  </a:lnTo>
                  <a:lnTo>
                    <a:pt x="1692" y="2106"/>
                  </a:lnTo>
                  <a:lnTo>
                    <a:pt x="1526" y="2046"/>
                  </a:lnTo>
                  <a:lnTo>
                    <a:pt x="1526" y="1994"/>
                  </a:lnTo>
                  <a:lnTo>
                    <a:pt x="1364" y="1941"/>
                  </a:lnTo>
                  <a:lnTo>
                    <a:pt x="1364" y="1908"/>
                  </a:lnTo>
                  <a:lnTo>
                    <a:pt x="1369" y="1696"/>
                  </a:lnTo>
                  <a:lnTo>
                    <a:pt x="1432" y="1644"/>
                  </a:lnTo>
                  <a:lnTo>
                    <a:pt x="1432" y="1603"/>
                  </a:lnTo>
                  <a:lnTo>
                    <a:pt x="1391" y="1600"/>
                  </a:lnTo>
                  <a:lnTo>
                    <a:pt x="1540" y="1506"/>
                  </a:lnTo>
                  <a:lnTo>
                    <a:pt x="1600" y="1502"/>
                  </a:lnTo>
                  <a:lnTo>
                    <a:pt x="1703" y="1499"/>
                  </a:lnTo>
                  <a:lnTo>
                    <a:pt x="1737" y="1476"/>
                  </a:lnTo>
                  <a:lnTo>
                    <a:pt x="1747" y="1431"/>
                  </a:lnTo>
                  <a:lnTo>
                    <a:pt x="1729" y="1416"/>
                  </a:lnTo>
                  <a:lnTo>
                    <a:pt x="1722" y="1443"/>
                  </a:lnTo>
                  <a:lnTo>
                    <a:pt x="1695" y="1442"/>
                  </a:lnTo>
                  <a:lnTo>
                    <a:pt x="1264" y="1254"/>
                  </a:lnTo>
                  <a:lnTo>
                    <a:pt x="1246" y="1254"/>
                  </a:lnTo>
                  <a:lnTo>
                    <a:pt x="1254" y="1203"/>
                  </a:lnTo>
                  <a:lnTo>
                    <a:pt x="1287" y="1203"/>
                  </a:lnTo>
                  <a:lnTo>
                    <a:pt x="1287" y="1176"/>
                  </a:lnTo>
                  <a:lnTo>
                    <a:pt x="1397" y="1097"/>
                  </a:lnTo>
                  <a:lnTo>
                    <a:pt x="1443" y="1097"/>
                  </a:lnTo>
                  <a:lnTo>
                    <a:pt x="1521" y="1093"/>
                  </a:lnTo>
                  <a:lnTo>
                    <a:pt x="1543" y="1071"/>
                  </a:lnTo>
                  <a:lnTo>
                    <a:pt x="1543" y="1041"/>
                  </a:lnTo>
                  <a:lnTo>
                    <a:pt x="1513" y="1071"/>
                  </a:lnTo>
                  <a:lnTo>
                    <a:pt x="1480" y="1041"/>
                  </a:lnTo>
                  <a:lnTo>
                    <a:pt x="1160" y="901"/>
                  </a:lnTo>
                  <a:lnTo>
                    <a:pt x="1139" y="898"/>
                  </a:lnTo>
                  <a:lnTo>
                    <a:pt x="1139" y="865"/>
                  </a:lnTo>
                  <a:lnTo>
                    <a:pt x="1188" y="835"/>
                  </a:lnTo>
                  <a:lnTo>
                    <a:pt x="1154" y="831"/>
                  </a:lnTo>
                  <a:lnTo>
                    <a:pt x="1250" y="752"/>
                  </a:lnTo>
                  <a:lnTo>
                    <a:pt x="1364" y="740"/>
                  </a:lnTo>
                  <a:lnTo>
                    <a:pt x="1379" y="704"/>
                  </a:lnTo>
                  <a:lnTo>
                    <a:pt x="1351" y="719"/>
                  </a:lnTo>
                  <a:lnTo>
                    <a:pt x="1347" y="707"/>
                  </a:lnTo>
                  <a:lnTo>
                    <a:pt x="1065" y="598"/>
                  </a:lnTo>
                  <a:lnTo>
                    <a:pt x="1064" y="567"/>
                  </a:lnTo>
                  <a:lnTo>
                    <a:pt x="1109" y="563"/>
                  </a:lnTo>
                  <a:lnTo>
                    <a:pt x="1112" y="540"/>
                  </a:lnTo>
                  <a:lnTo>
                    <a:pt x="1075" y="543"/>
                  </a:lnTo>
                  <a:lnTo>
                    <a:pt x="1127" y="496"/>
                  </a:lnTo>
                  <a:lnTo>
                    <a:pt x="1187" y="478"/>
                  </a:lnTo>
                  <a:lnTo>
                    <a:pt x="1227" y="475"/>
                  </a:lnTo>
                  <a:lnTo>
                    <a:pt x="1242" y="445"/>
                  </a:lnTo>
                  <a:lnTo>
                    <a:pt x="1239" y="422"/>
                  </a:lnTo>
                  <a:lnTo>
                    <a:pt x="1224" y="448"/>
                  </a:lnTo>
                  <a:lnTo>
                    <a:pt x="1200" y="430"/>
                  </a:lnTo>
                  <a:lnTo>
                    <a:pt x="984" y="359"/>
                  </a:lnTo>
                  <a:lnTo>
                    <a:pt x="981" y="332"/>
                  </a:lnTo>
                  <a:lnTo>
                    <a:pt x="1030" y="328"/>
                  </a:lnTo>
                  <a:lnTo>
                    <a:pt x="1030" y="309"/>
                  </a:lnTo>
                  <a:lnTo>
                    <a:pt x="1003" y="304"/>
                  </a:lnTo>
                  <a:lnTo>
                    <a:pt x="1042" y="272"/>
                  </a:lnTo>
                  <a:lnTo>
                    <a:pt x="1087" y="260"/>
                  </a:lnTo>
                  <a:lnTo>
                    <a:pt x="1118" y="250"/>
                  </a:lnTo>
                  <a:lnTo>
                    <a:pt x="1124" y="223"/>
                  </a:lnTo>
                  <a:lnTo>
                    <a:pt x="1090" y="242"/>
                  </a:lnTo>
                  <a:lnTo>
                    <a:pt x="1081" y="228"/>
                  </a:lnTo>
                  <a:lnTo>
                    <a:pt x="966" y="179"/>
                  </a:lnTo>
                  <a:lnTo>
                    <a:pt x="960" y="172"/>
                  </a:lnTo>
                  <a:lnTo>
                    <a:pt x="960" y="157"/>
                  </a:lnTo>
                  <a:lnTo>
                    <a:pt x="973" y="156"/>
                  </a:lnTo>
                  <a:lnTo>
                    <a:pt x="973" y="143"/>
                  </a:lnTo>
                  <a:lnTo>
                    <a:pt x="935" y="144"/>
                  </a:lnTo>
                  <a:lnTo>
                    <a:pt x="935" y="131"/>
                  </a:lnTo>
                  <a:lnTo>
                    <a:pt x="917" y="129"/>
                  </a:lnTo>
                  <a:lnTo>
                    <a:pt x="910" y="112"/>
                  </a:lnTo>
                  <a:lnTo>
                    <a:pt x="903" y="54"/>
                  </a:lnTo>
                  <a:lnTo>
                    <a:pt x="893" y="47"/>
                  </a:lnTo>
                  <a:lnTo>
                    <a:pt x="893" y="10"/>
                  </a:lnTo>
                  <a:lnTo>
                    <a:pt x="885" y="0"/>
                  </a:lnTo>
                  <a:close/>
                </a:path>
              </a:pathLst>
            </a:custGeom>
            <a:solidFill>
              <a:srgbClr val="0019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45" name="Freeform 91"/>
            <p:cNvSpPr>
              <a:spLocks/>
            </p:cNvSpPr>
            <p:nvPr/>
          </p:nvSpPr>
          <p:spPr bwMode="auto">
            <a:xfrm>
              <a:off x="450" y="1387"/>
              <a:ext cx="89" cy="42"/>
            </a:xfrm>
            <a:custGeom>
              <a:avLst/>
              <a:gdLst>
                <a:gd name="T0" fmla="*/ 1 w 178"/>
                <a:gd name="T1" fmla="*/ 1 h 84"/>
                <a:gd name="T2" fmla="*/ 1 w 178"/>
                <a:gd name="T3" fmla="*/ 1 h 84"/>
                <a:gd name="T4" fmla="*/ 1 w 178"/>
                <a:gd name="T5" fmla="*/ 1 h 84"/>
                <a:gd name="T6" fmla="*/ 1 w 178"/>
                <a:gd name="T7" fmla="*/ 1 h 84"/>
                <a:gd name="T8" fmla="*/ 0 w 178"/>
                <a:gd name="T9" fmla="*/ 1 h 84"/>
                <a:gd name="T10" fmla="*/ 1 w 178"/>
                <a:gd name="T11" fmla="*/ 1 h 84"/>
                <a:gd name="T12" fmla="*/ 1 w 178"/>
                <a:gd name="T13" fmla="*/ 1 h 84"/>
                <a:gd name="T14" fmla="*/ 1 w 178"/>
                <a:gd name="T15" fmla="*/ 1 h 84"/>
                <a:gd name="T16" fmla="*/ 1 w 178"/>
                <a:gd name="T17" fmla="*/ 1 h 84"/>
                <a:gd name="T18" fmla="*/ 1 w 178"/>
                <a:gd name="T19" fmla="*/ 1 h 84"/>
                <a:gd name="T20" fmla="*/ 1 w 178"/>
                <a:gd name="T21" fmla="*/ 1 h 84"/>
                <a:gd name="T22" fmla="*/ 1 w 178"/>
                <a:gd name="T23" fmla="*/ 0 h 84"/>
                <a:gd name="T24" fmla="*/ 1 w 178"/>
                <a:gd name="T25" fmla="*/ 1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8"/>
                <a:gd name="T40" fmla="*/ 0 h 84"/>
                <a:gd name="T41" fmla="*/ 178 w 178"/>
                <a:gd name="T42" fmla="*/ 84 h 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8" h="84">
                  <a:moveTo>
                    <a:pt x="153" y="3"/>
                  </a:moveTo>
                  <a:lnTo>
                    <a:pt x="88" y="35"/>
                  </a:lnTo>
                  <a:lnTo>
                    <a:pt x="23" y="66"/>
                  </a:lnTo>
                  <a:lnTo>
                    <a:pt x="17" y="78"/>
                  </a:lnTo>
                  <a:lnTo>
                    <a:pt x="0" y="70"/>
                  </a:lnTo>
                  <a:lnTo>
                    <a:pt x="13" y="84"/>
                  </a:lnTo>
                  <a:lnTo>
                    <a:pt x="40" y="73"/>
                  </a:lnTo>
                  <a:lnTo>
                    <a:pt x="125" y="55"/>
                  </a:lnTo>
                  <a:lnTo>
                    <a:pt x="125" y="43"/>
                  </a:lnTo>
                  <a:lnTo>
                    <a:pt x="137" y="43"/>
                  </a:lnTo>
                  <a:lnTo>
                    <a:pt x="178" y="2"/>
                  </a:lnTo>
                  <a:lnTo>
                    <a:pt x="166" y="0"/>
                  </a:lnTo>
                  <a:lnTo>
                    <a:pt x="153" y="3"/>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46" name="Freeform 92"/>
            <p:cNvSpPr>
              <a:spLocks/>
            </p:cNvSpPr>
            <p:nvPr/>
          </p:nvSpPr>
          <p:spPr bwMode="auto">
            <a:xfrm>
              <a:off x="526" y="1390"/>
              <a:ext cx="135" cy="28"/>
            </a:xfrm>
            <a:custGeom>
              <a:avLst/>
              <a:gdLst>
                <a:gd name="T0" fmla="*/ 0 w 271"/>
                <a:gd name="T1" fmla="*/ 0 h 58"/>
                <a:gd name="T2" fmla="*/ 0 w 271"/>
                <a:gd name="T3" fmla="*/ 0 h 58"/>
                <a:gd name="T4" fmla="*/ 0 w 271"/>
                <a:gd name="T5" fmla="*/ 0 h 58"/>
                <a:gd name="T6" fmla="*/ 0 w 271"/>
                <a:gd name="T7" fmla="*/ 0 h 58"/>
                <a:gd name="T8" fmla="*/ 0 w 271"/>
                <a:gd name="T9" fmla="*/ 0 h 58"/>
                <a:gd name="T10" fmla="*/ 0 w 271"/>
                <a:gd name="T11" fmla="*/ 0 h 58"/>
                <a:gd name="T12" fmla="*/ 0 w 271"/>
                <a:gd name="T13" fmla="*/ 0 h 58"/>
                <a:gd name="T14" fmla="*/ 0 w 271"/>
                <a:gd name="T15" fmla="*/ 0 h 58"/>
                <a:gd name="T16" fmla="*/ 0 60000 65536"/>
                <a:gd name="T17" fmla="*/ 0 60000 65536"/>
                <a:gd name="T18" fmla="*/ 0 60000 65536"/>
                <a:gd name="T19" fmla="*/ 0 60000 65536"/>
                <a:gd name="T20" fmla="*/ 0 60000 65536"/>
                <a:gd name="T21" fmla="*/ 0 60000 65536"/>
                <a:gd name="T22" fmla="*/ 0 60000 65536"/>
                <a:gd name="T23" fmla="*/ 0 60000 65536"/>
                <a:gd name="T24" fmla="*/ 0 w 271"/>
                <a:gd name="T25" fmla="*/ 0 h 58"/>
                <a:gd name="T26" fmla="*/ 271 w 271"/>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1" h="58">
                  <a:moveTo>
                    <a:pt x="38" y="0"/>
                  </a:moveTo>
                  <a:lnTo>
                    <a:pt x="0" y="40"/>
                  </a:lnTo>
                  <a:lnTo>
                    <a:pt x="40" y="40"/>
                  </a:lnTo>
                  <a:lnTo>
                    <a:pt x="271" y="58"/>
                  </a:lnTo>
                  <a:lnTo>
                    <a:pt x="246" y="49"/>
                  </a:lnTo>
                  <a:lnTo>
                    <a:pt x="168" y="14"/>
                  </a:lnTo>
                  <a:lnTo>
                    <a:pt x="143" y="4"/>
                  </a:lnTo>
                  <a:lnTo>
                    <a:pt x="38"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47" name="Freeform 93"/>
            <p:cNvSpPr>
              <a:spLocks/>
            </p:cNvSpPr>
            <p:nvPr/>
          </p:nvSpPr>
          <p:spPr bwMode="auto">
            <a:xfrm>
              <a:off x="463" y="1417"/>
              <a:ext cx="52" cy="18"/>
            </a:xfrm>
            <a:custGeom>
              <a:avLst/>
              <a:gdLst>
                <a:gd name="T0" fmla="*/ 0 w 103"/>
                <a:gd name="T1" fmla="*/ 1 h 36"/>
                <a:gd name="T2" fmla="*/ 1 w 103"/>
                <a:gd name="T3" fmla="*/ 0 h 36"/>
                <a:gd name="T4" fmla="*/ 1 w 103"/>
                <a:gd name="T5" fmla="*/ 1 h 36"/>
                <a:gd name="T6" fmla="*/ 1 w 103"/>
                <a:gd name="T7" fmla="*/ 1 h 36"/>
                <a:gd name="T8" fmla="*/ 0 w 103"/>
                <a:gd name="T9" fmla="*/ 1 h 36"/>
                <a:gd name="T10" fmla="*/ 0 60000 65536"/>
                <a:gd name="T11" fmla="*/ 0 60000 65536"/>
                <a:gd name="T12" fmla="*/ 0 60000 65536"/>
                <a:gd name="T13" fmla="*/ 0 60000 65536"/>
                <a:gd name="T14" fmla="*/ 0 60000 65536"/>
                <a:gd name="T15" fmla="*/ 0 w 103"/>
                <a:gd name="T16" fmla="*/ 0 h 36"/>
                <a:gd name="T17" fmla="*/ 103 w 103"/>
                <a:gd name="T18" fmla="*/ 36 h 36"/>
              </a:gdLst>
              <a:ahLst/>
              <a:cxnLst>
                <a:cxn ang="T10">
                  <a:pos x="T0" y="T1"/>
                </a:cxn>
                <a:cxn ang="T11">
                  <a:pos x="T2" y="T3"/>
                </a:cxn>
                <a:cxn ang="T12">
                  <a:pos x="T4" y="T5"/>
                </a:cxn>
                <a:cxn ang="T13">
                  <a:pos x="T6" y="T7"/>
                </a:cxn>
                <a:cxn ang="T14">
                  <a:pos x="T8" y="T9"/>
                </a:cxn>
              </a:cxnLst>
              <a:rect l="T15" t="T16" r="T17" b="T18"/>
              <a:pathLst>
                <a:path w="103" h="36">
                  <a:moveTo>
                    <a:pt x="0" y="29"/>
                  </a:moveTo>
                  <a:lnTo>
                    <a:pt x="103" y="0"/>
                  </a:lnTo>
                  <a:lnTo>
                    <a:pt x="103" y="12"/>
                  </a:lnTo>
                  <a:lnTo>
                    <a:pt x="5" y="36"/>
                  </a:lnTo>
                  <a:lnTo>
                    <a:pt x="0" y="29"/>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48" name="Freeform 94"/>
            <p:cNvSpPr>
              <a:spLocks/>
            </p:cNvSpPr>
            <p:nvPr/>
          </p:nvSpPr>
          <p:spPr bwMode="auto">
            <a:xfrm>
              <a:off x="524" y="1415"/>
              <a:ext cx="134" cy="15"/>
            </a:xfrm>
            <a:custGeom>
              <a:avLst/>
              <a:gdLst>
                <a:gd name="T0" fmla="*/ 0 w 268"/>
                <a:gd name="T1" fmla="*/ 0 h 29"/>
                <a:gd name="T2" fmla="*/ 1 w 268"/>
                <a:gd name="T3" fmla="*/ 1 h 29"/>
                <a:gd name="T4" fmla="*/ 1 w 268"/>
                <a:gd name="T5" fmla="*/ 1 h 29"/>
                <a:gd name="T6" fmla="*/ 0 w 268"/>
                <a:gd name="T7" fmla="*/ 1 h 29"/>
                <a:gd name="T8" fmla="*/ 0 w 268"/>
                <a:gd name="T9" fmla="*/ 0 h 29"/>
                <a:gd name="T10" fmla="*/ 0 60000 65536"/>
                <a:gd name="T11" fmla="*/ 0 60000 65536"/>
                <a:gd name="T12" fmla="*/ 0 60000 65536"/>
                <a:gd name="T13" fmla="*/ 0 60000 65536"/>
                <a:gd name="T14" fmla="*/ 0 60000 65536"/>
                <a:gd name="T15" fmla="*/ 0 w 268"/>
                <a:gd name="T16" fmla="*/ 0 h 29"/>
                <a:gd name="T17" fmla="*/ 268 w 268"/>
                <a:gd name="T18" fmla="*/ 29 h 29"/>
              </a:gdLst>
              <a:ahLst/>
              <a:cxnLst>
                <a:cxn ang="T10">
                  <a:pos x="T0" y="T1"/>
                </a:cxn>
                <a:cxn ang="T11">
                  <a:pos x="T2" y="T3"/>
                </a:cxn>
                <a:cxn ang="T12">
                  <a:pos x="T4" y="T5"/>
                </a:cxn>
                <a:cxn ang="T13">
                  <a:pos x="T6" y="T7"/>
                </a:cxn>
                <a:cxn ang="T14">
                  <a:pos x="T8" y="T9"/>
                </a:cxn>
              </a:cxnLst>
              <a:rect l="T15" t="T16" r="T17" b="T18"/>
              <a:pathLst>
                <a:path w="268" h="29">
                  <a:moveTo>
                    <a:pt x="0" y="0"/>
                  </a:moveTo>
                  <a:lnTo>
                    <a:pt x="268" y="14"/>
                  </a:lnTo>
                  <a:lnTo>
                    <a:pt x="267" y="29"/>
                  </a:lnTo>
                  <a:lnTo>
                    <a:pt x="0" y="1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49" name="Freeform 95"/>
            <p:cNvSpPr>
              <a:spLocks/>
            </p:cNvSpPr>
            <p:nvPr/>
          </p:nvSpPr>
          <p:spPr bwMode="auto">
            <a:xfrm>
              <a:off x="490" y="1441"/>
              <a:ext cx="135" cy="25"/>
            </a:xfrm>
            <a:custGeom>
              <a:avLst/>
              <a:gdLst>
                <a:gd name="T0" fmla="*/ 0 w 269"/>
                <a:gd name="T1" fmla="*/ 1 h 48"/>
                <a:gd name="T2" fmla="*/ 1 w 269"/>
                <a:gd name="T3" fmla="*/ 1 h 48"/>
                <a:gd name="T4" fmla="*/ 1 w 269"/>
                <a:gd name="T5" fmla="*/ 1 h 48"/>
                <a:gd name="T6" fmla="*/ 1 w 269"/>
                <a:gd name="T7" fmla="*/ 0 h 48"/>
                <a:gd name="T8" fmla="*/ 1 w 269"/>
                <a:gd name="T9" fmla="*/ 1 h 48"/>
                <a:gd name="T10" fmla="*/ 1 w 269"/>
                <a:gd name="T11" fmla="*/ 1 h 48"/>
                <a:gd name="T12" fmla="*/ 1 w 269"/>
                <a:gd name="T13" fmla="*/ 1 h 48"/>
                <a:gd name="T14" fmla="*/ 1 w 269"/>
                <a:gd name="T15" fmla="*/ 1 h 48"/>
                <a:gd name="T16" fmla="*/ 1 w 269"/>
                <a:gd name="T17" fmla="*/ 1 h 48"/>
                <a:gd name="T18" fmla="*/ 1 w 269"/>
                <a:gd name="T19" fmla="*/ 1 h 48"/>
                <a:gd name="T20" fmla="*/ 1 w 269"/>
                <a:gd name="T21" fmla="*/ 1 h 48"/>
                <a:gd name="T22" fmla="*/ 1 w 269"/>
                <a:gd name="T23" fmla="*/ 1 h 48"/>
                <a:gd name="T24" fmla="*/ 1 w 269"/>
                <a:gd name="T25" fmla="*/ 1 h 48"/>
                <a:gd name="T26" fmla="*/ 1 w 269"/>
                <a:gd name="T27" fmla="*/ 1 h 48"/>
                <a:gd name="T28" fmla="*/ 1 w 269"/>
                <a:gd name="T29" fmla="*/ 1 h 48"/>
                <a:gd name="T30" fmla="*/ 1 w 269"/>
                <a:gd name="T31" fmla="*/ 1 h 48"/>
                <a:gd name="T32" fmla="*/ 0 w 269"/>
                <a:gd name="T33" fmla="*/ 1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9"/>
                <a:gd name="T52" fmla="*/ 0 h 48"/>
                <a:gd name="T53" fmla="*/ 269 w 269"/>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9" h="48">
                  <a:moveTo>
                    <a:pt x="0" y="37"/>
                  </a:moveTo>
                  <a:lnTo>
                    <a:pt x="29" y="37"/>
                  </a:lnTo>
                  <a:lnTo>
                    <a:pt x="61" y="23"/>
                  </a:lnTo>
                  <a:lnTo>
                    <a:pt x="74" y="0"/>
                  </a:lnTo>
                  <a:lnTo>
                    <a:pt x="87" y="2"/>
                  </a:lnTo>
                  <a:lnTo>
                    <a:pt x="93" y="14"/>
                  </a:lnTo>
                  <a:lnTo>
                    <a:pt x="152" y="22"/>
                  </a:lnTo>
                  <a:lnTo>
                    <a:pt x="269" y="26"/>
                  </a:lnTo>
                  <a:lnTo>
                    <a:pt x="269" y="37"/>
                  </a:lnTo>
                  <a:lnTo>
                    <a:pt x="102" y="31"/>
                  </a:lnTo>
                  <a:lnTo>
                    <a:pt x="82" y="19"/>
                  </a:lnTo>
                  <a:lnTo>
                    <a:pt x="70" y="25"/>
                  </a:lnTo>
                  <a:lnTo>
                    <a:pt x="67" y="34"/>
                  </a:lnTo>
                  <a:lnTo>
                    <a:pt x="53" y="41"/>
                  </a:lnTo>
                  <a:lnTo>
                    <a:pt x="21" y="48"/>
                  </a:lnTo>
                  <a:lnTo>
                    <a:pt x="6" y="48"/>
                  </a:lnTo>
                  <a:lnTo>
                    <a:pt x="0" y="37"/>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50" name="Freeform 96"/>
            <p:cNvSpPr>
              <a:spLocks/>
            </p:cNvSpPr>
            <p:nvPr/>
          </p:nvSpPr>
          <p:spPr bwMode="auto">
            <a:xfrm>
              <a:off x="399" y="1474"/>
              <a:ext cx="133" cy="69"/>
            </a:xfrm>
            <a:custGeom>
              <a:avLst/>
              <a:gdLst>
                <a:gd name="T0" fmla="*/ 1 w 266"/>
                <a:gd name="T1" fmla="*/ 0 h 139"/>
                <a:gd name="T2" fmla="*/ 1 w 266"/>
                <a:gd name="T3" fmla="*/ 0 h 139"/>
                <a:gd name="T4" fmla="*/ 1 w 266"/>
                <a:gd name="T5" fmla="*/ 0 h 139"/>
                <a:gd name="T6" fmla="*/ 1 w 266"/>
                <a:gd name="T7" fmla="*/ 0 h 139"/>
                <a:gd name="T8" fmla="*/ 1 w 266"/>
                <a:gd name="T9" fmla="*/ 0 h 139"/>
                <a:gd name="T10" fmla="*/ 0 w 266"/>
                <a:gd name="T11" fmla="*/ 0 h 139"/>
                <a:gd name="T12" fmla="*/ 1 w 266"/>
                <a:gd name="T13" fmla="*/ 0 h 139"/>
                <a:gd name="T14" fmla="*/ 1 w 266"/>
                <a:gd name="T15" fmla="*/ 0 h 139"/>
                <a:gd name="T16" fmla="*/ 1 w 266"/>
                <a:gd name="T17" fmla="*/ 0 h 139"/>
                <a:gd name="T18" fmla="*/ 1 w 266"/>
                <a:gd name="T19" fmla="*/ 0 h 139"/>
                <a:gd name="T20" fmla="*/ 1 w 266"/>
                <a:gd name="T21" fmla="*/ 0 h 139"/>
                <a:gd name="T22" fmla="*/ 1 w 266"/>
                <a:gd name="T23" fmla="*/ 0 h 139"/>
                <a:gd name="T24" fmla="*/ 1 w 266"/>
                <a:gd name="T25" fmla="*/ 0 h 139"/>
                <a:gd name="T26" fmla="*/ 1 w 266"/>
                <a:gd name="T27" fmla="*/ 0 h 139"/>
                <a:gd name="T28" fmla="*/ 1 w 266"/>
                <a:gd name="T29" fmla="*/ 0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6"/>
                <a:gd name="T46" fmla="*/ 0 h 139"/>
                <a:gd name="T47" fmla="*/ 266 w 266"/>
                <a:gd name="T48" fmla="*/ 139 h 1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6" h="139">
                  <a:moveTo>
                    <a:pt x="227" y="27"/>
                  </a:moveTo>
                  <a:lnTo>
                    <a:pt x="201" y="32"/>
                  </a:lnTo>
                  <a:lnTo>
                    <a:pt x="41" y="112"/>
                  </a:lnTo>
                  <a:lnTo>
                    <a:pt x="20" y="126"/>
                  </a:lnTo>
                  <a:lnTo>
                    <a:pt x="11" y="139"/>
                  </a:lnTo>
                  <a:lnTo>
                    <a:pt x="0" y="133"/>
                  </a:lnTo>
                  <a:lnTo>
                    <a:pt x="26" y="139"/>
                  </a:lnTo>
                  <a:lnTo>
                    <a:pt x="79" y="124"/>
                  </a:lnTo>
                  <a:lnTo>
                    <a:pt x="172" y="98"/>
                  </a:lnTo>
                  <a:lnTo>
                    <a:pt x="172" y="75"/>
                  </a:lnTo>
                  <a:lnTo>
                    <a:pt x="189" y="71"/>
                  </a:lnTo>
                  <a:lnTo>
                    <a:pt x="212" y="55"/>
                  </a:lnTo>
                  <a:lnTo>
                    <a:pt x="266" y="0"/>
                  </a:lnTo>
                  <a:lnTo>
                    <a:pt x="235" y="12"/>
                  </a:lnTo>
                  <a:lnTo>
                    <a:pt x="227" y="27"/>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51" name="Freeform 97"/>
            <p:cNvSpPr>
              <a:spLocks/>
            </p:cNvSpPr>
            <p:nvPr/>
          </p:nvSpPr>
          <p:spPr bwMode="auto">
            <a:xfrm>
              <a:off x="500" y="1479"/>
              <a:ext cx="225" cy="49"/>
            </a:xfrm>
            <a:custGeom>
              <a:avLst/>
              <a:gdLst>
                <a:gd name="T0" fmla="*/ 0 w 451"/>
                <a:gd name="T1" fmla="*/ 0 h 99"/>
                <a:gd name="T2" fmla="*/ 0 w 451"/>
                <a:gd name="T3" fmla="*/ 0 h 99"/>
                <a:gd name="T4" fmla="*/ 0 w 451"/>
                <a:gd name="T5" fmla="*/ 0 h 99"/>
                <a:gd name="T6" fmla="*/ 0 w 451"/>
                <a:gd name="T7" fmla="*/ 0 h 99"/>
                <a:gd name="T8" fmla="*/ 0 w 451"/>
                <a:gd name="T9" fmla="*/ 0 h 99"/>
                <a:gd name="T10" fmla="*/ 0 w 451"/>
                <a:gd name="T11" fmla="*/ 0 h 99"/>
                <a:gd name="T12" fmla="*/ 0 w 451"/>
                <a:gd name="T13" fmla="*/ 0 h 99"/>
                <a:gd name="T14" fmla="*/ 0 60000 65536"/>
                <a:gd name="T15" fmla="*/ 0 60000 65536"/>
                <a:gd name="T16" fmla="*/ 0 60000 65536"/>
                <a:gd name="T17" fmla="*/ 0 60000 65536"/>
                <a:gd name="T18" fmla="*/ 0 60000 65536"/>
                <a:gd name="T19" fmla="*/ 0 60000 65536"/>
                <a:gd name="T20" fmla="*/ 0 60000 65536"/>
                <a:gd name="T21" fmla="*/ 0 w 451"/>
                <a:gd name="T22" fmla="*/ 0 h 99"/>
                <a:gd name="T23" fmla="*/ 451 w 451"/>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1" h="99">
                  <a:moveTo>
                    <a:pt x="76" y="0"/>
                  </a:moveTo>
                  <a:lnTo>
                    <a:pt x="0" y="76"/>
                  </a:lnTo>
                  <a:lnTo>
                    <a:pt x="8" y="87"/>
                  </a:lnTo>
                  <a:lnTo>
                    <a:pt x="443" y="99"/>
                  </a:lnTo>
                  <a:lnTo>
                    <a:pt x="451" y="87"/>
                  </a:lnTo>
                  <a:lnTo>
                    <a:pt x="215" y="8"/>
                  </a:lnTo>
                  <a:lnTo>
                    <a:pt x="76"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52" name="Freeform 98"/>
            <p:cNvSpPr>
              <a:spLocks/>
            </p:cNvSpPr>
            <p:nvPr/>
          </p:nvSpPr>
          <p:spPr bwMode="auto">
            <a:xfrm>
              <a:off x="448" y="1557"/>
              <a:ext cx="216" cy="28"/>
            </a:xfrm>
            <a:custGeom>
              <a:avLst/>
              <a:gdLst>
                <a:gd name="T0" fmla="*/ 0 w 433"/>
                <a:gd name="T1" fmla="*/ 0 h 58"/>
                <a:gd name="T2" fmla="*/ 0 w 433"/>
                <a:gd name="T3" fmla="*/ 0 h 58"/>
                <a:gd name="T4" fmla="*/ 0 w 433"/>
                <a:gd name="T5" fmla="*/ 0 h 58"/>
                <a:gd name="T6" fmla="*/ 0 w 433"/>
                <a:gd name="T7" fmla="*/ 0 h 58"/>
                <a:gd name="T8" fmla="*/ 0 w 433"/>
                <a:gd name="T9" fmla="*/ 0 h 58"/>
                <a:gd name="T10" fmla="*/ 0 w 433"/>
                <a:gd name="T11" fmla="*/ 0 h 58"/>
                <a:gd name="T12" fmla="*/ 0 w 433"/>
                <a:gd name="T13" fmla="*/ 0 h 58"/>
                <a:gd name="T14" fmla="*/ 0 w 433"/>
                <a:gd name="T15" fmla="*/ 0 h 58"/>
                <a:gd name="T16" fmla="*/ 0 w 433"/>
                <a:gd name="T17" fmla="*/ 0 h 58"/>
                <a:gd name="T18" fmla="*/ 0 w 433"/>
                <a:gd name="T19" fmla="*/ 0 h 58"/>
                <a:gd name="T20" fmla="*/ 0 w 433"/>
                <a:gd name="T21" fmla="*/ 0 h 58"/>
                <a:gd name="T22" fmla="*/ 0 w 433"/>
                <a:gd name="T23" fmla="*/ 0 h 58"/>
                <a:gd name="T24" fmla="*/ 0 w 433"/>
                <a:gd name="T25" fmla="*/ 0 h 58"/>
                <a:gd name="T26" fmla="*/ 0 w 433"/>
                <a:gd name="T27" fmla="*/ 0 h 58"/>
                <a:gd name="T28" fmla="*/ 0 w 433"/>
                <a:gd name="T29" fmla="*/ 0 h 58"/>
                <a:gd name="T30" fmla="*/ 0 w 433"/>
                <a:gd name="T31" fmla="*/ 0 h 5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3"/>
                <a:gd name="T49" fmla="*/ 0 h 58"/>
                <a:gd name="T50" fmla="*/ 433 w 433"/>
                <a:gd name="T51" fmla="*/ 58 h 5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3" h="58">
                  <a:moveTo>
                    <a:pt x="0" y="58"/>
                  </a:moveTo>
                  <a:lnTo>
                    <a:pt x="0" y="39"/>
                  </a:lnTo>
                  <a:lnTo>
                    <a:pt x="18" y="37"/>
                  </a:lnTo>
                  <a:lnTo>
                    <a:pt x="30" y="46"/>
                  </a:lnTo>
                  <a:lnTo>
                    <a:pt x="111" y="23"/>
                  </a:lnTo>
                  <a:lnTo>
                    <a:pt x="123" y="0"/>
                  </a:lnTo>
                  <a:lnTo>
                    <a:pt x="132" y="14"/>
                  </a:lnTo>
                  <a:lnTo>
                    <a:pt x="161" y="21"/>
                  </a:lnTo>
                  <a:lnTo>
                    <a:pt x="417" y="26"/>
                  </a:lnTo>
                  <a:lnTo>
                    <a:pt x="433" y="16"/>
                  </a:lnTo>
                  <a:lnTo>
                    <a:pt x="426" y="37"/>
                  </a:lnTo>
                  <a:lnTo>
                    <a:pt x="141" y="30"/>
                  </a:lnTo>
                  <a:lnTo>
                    <a:pt x="125" y="21"/>
                  </a:lnTo>
                  <a:lnTo>
                    <a:pt x="118" y="35"/>
                  </a:lnTo>
                  <a:lnTo>
                    <a:pt x="32" y="58"/>
                  </a:lnTo>
                  <a:lnTo>
                    <a:pt x="0" y="58"/>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53" name="Freeform 99"/>
            <p:cNvSpPr>
              <a:spLocks/>
            </p:cNvSpPr>
            <p:nvPr/>
          </p:nvSpPr>
          <p:spPr bwMode="auto">
            <a:xfrm>
              <a:off x="475" y="1589"/>
              <a:ext cx="42" cy="15"/>
            </a:xfrm>
            <a:custGeom>
              <a:avLst/>
              <a:gdLst>
                <a:gd name="T0" fmla="*/ 0 w 84"/>
                <a:gd name="T1" fmla="*/ 0 h 31"/>
                <a:gd name="T2" fmla="*/ 1 w 84"/>
                <a:gd name="T3" fmla="*/ 0 h 31"/>
                <a:gd name="T4" fmla="*/ 1 w 84"/>
                <a:gd name="T5" fmla="*/ 0 h 31"/>
                <a:gd name="T6" fmla="*/ 0 w 84"/>
                <a:gd name="T7" fmla="*/ 0 h 31"/>
                <a:gd name="T8" fmla="*/ 0 w 84"/>
                <a:gd name="T9" fmla="*/ 0 h 31"/>
                <a:gd name="T10" fmla="*/ 0 60000 65536"/>
                <a:gd name="T11" fmla="*/ 0 60000 65536"/>
                <a:gd name="T12" fmla="*/ 0 60000 65536"/>
                <a:gd name="T13" fmla="*/ 0 60000 65536"/>
                <a:gd name="T14" fmla="*/ 0 60000 65536"/>
                <a:gd name="T15" fmla="*/ 0 w 84"/>
                <a:gd name="T16" fmla="*/ 0 h 31"/>
                <a:gd name="T17" fmla="*/ 84 w 84"/>
                <a:gd name="T18" fmla="*/ 31 h 31"/>
              </a:gdLst>
              <a:ahLst/>
              <a:cxnLst>
                <a:cxn ang="T10">
                  <a:pos x="T0" y="T1"/>
                </a:cxn>
                <a:cxn ang="T11">
                  <a:pos x="T2" y="T3"/>
                </a:cxn>
                <a:cxn ang="T12">
                  <a:pos x="T4" y="T5"/>
                </a:cxn>
                <a:cxn ang="T13">
                  <a:pos x="T6" y="T7"/>
                </a:cxn>
                <a:cxn ang="T14">
                  <a:pos x="T8" y="T9"/>
                </a:cxn>
              </a:cxnLst>
              <a:rect l="T15" t="T16" r="T17" b="T18"/>
              <a:pathLst>
                <a:path w="84" h="31">
                  <a:moveTo>
                    <a:pt x="0" y="16"/>
                  </a:moveTo>
                  <a:lnTo>
                    <a:pt x="84" y="0"/>
                  </a:lnTo>
                  <a:lnTo>
                    <a:pt x="84" y="20"/>
                  </a:lnTo>
                  <a:lnTo>
                    <a:pt x="0" y="31"/>
                  </a:lnTo>
                  <a:lnTo>
                    <a:pt x="0" y="16"/>
                  </a:lnTo>
                  <a:close/>
                </a:path>
              </a:pathLst>
            </a:custGeom>
            <a:solidFill>
              <a:srgbClr val="BF3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54" name="Freeform 100"/>
            <p:cNvSpPr>
              <a:spLocks/>
            </p:cNvSpPr>
            <p:nvPr/>
          </p:nvSpPr>
          <p:spPr bwMode="auto">
            <a:xfrm>
              <a:off x="332" y="1604"/>
              <a:ext cx="172" cy="72"/>
            </a:xfrm>
            <a:custGeom>
              <a:avLst/>
              <a:gdLst>
                <a:gd name="T0" fmla="*/ 1 w 343"/>
                <a:gd name="T1" fmla="*/ 1 h 143"/>
                <a:gd name="T2" fmla="*/ 1 w 343"/>
                <a:gd name="T3" fmla="*/ 0 h 143"/>
                <a:gd name="T4" fmla="*/ 1 w 343"/>
                <a:gd name="T5" fmla="*/ 1 h 143"/>
                <a:gd name="T6" fmla="*/ 1 w 343"/>
                <a:gd name="T7" fmla="*/ 1 h 143"/>
                <a:gd name="T8" fmla="*/ 1 w 343"/>
                <a:gd name="T9" fmla="*/ 1 h 143"/>
                <a:gd name="T10" fmla="*/ 1 w 343"/>
                <a:gd name="T11" fmla="*/ 1 h 143"/>
                <a:gd name="T12" fmla="*/ 1 w 343"/>
                <a:gd name="T13" fmla="*/ 1 h 143"/>
                <a:gd name="T14" fmla="*/ 1 w 343"/>
                <a:gd name="T15" fmla="*/ 1 h 143"/>
                <a:gd name="T16" fmla="*/ 1 w 343"/>
                <a:gd name="T17" fmla="*/ 1 h 143"/>
                <a:gd name="T18" fmla="*/ 1 w 343"/>
                <a:gd name="T19" fmla="*/ 1 h 143"/>
                <a:gd name="T20" fmla="*/ 0 w 343"/>
                <a:gd name="T21" fmla="*/ 1 h 143"/>
                <a:gd name="T22" fmla="*/ 1 w 343"/>
                <a:gd name="T23" fmla="*/ 1 h 143"/>
                <a:gd name="T24" fmla="*/ 1 w 343"/>
                <a:gd name="T25" fmla="*/ 1 h 143"/>
                <a:gd name="T26" fmla="*/ 1 w 343"/>
                <a:gd name="T27" fmla="*/ 1 h 1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3"/>
                <a:gd name="T43" fmla="*/ 0 h 143"/>
                <a:gd name="T44" fmla="*/ 343 w 343"/>
                <a:gd name="T45" fmla="*/ 143 h 14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3" h="143">
                  <a:moveTo>
                    <a:pt x="268" y="12"/>
                  </a:moveTo>
                  <a:lnTo>
                    <a:pt x="343" y="0"/>
                  </a:lnTo>
                  <a:lnTo>
                    <a:pt x="305" y="45"/>
                  </a:lnTo>
                  <a:lnTo>
                    <a:pt x="294" y="63"/>
                  </a:lnTo>
                  <a:lnTo>
                    <a:pt x="280" y="70"/>
                  </a:lnTo>
                  <a:lnTo>
                    <a:pt x="280" y="93"/>
                  </a:lnTo>
                  <a:lnTo>
                    <a:pt x="268" y="107"/>
                  </a:lnTo>
                  <a:lnTo>
                    <a:pt x="116" y="137"/>
                  </a:lnTo>
                  <a:lnTo>
                    <a:pt x="52" y="143"/>
                  </a:lnTo>
                  <a:lnTo>
                    <a:pt x="11" y="143"/>
                  </a:lnTo>
                  <a:lnTo>
                    <a:pt x="0" y="128"/>
                  </a:lnTo>
                  <a:lnTo>
                    <a:pt x="18" y="130"/>
                  </a:lnTo>
                  <a:lnTo>
                    <a:pt x="34" y="116"/>
                  </a:lnTo>
                  <a:lnTo>
                    <a:pt x="268" y="12"/>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55" name="Freeform 101"/>
            <p:cNvSpPr>
              <a:spLocks/>
            </p:cNvSpPr>
            <p:nvPr/>
          </p:nvSpPr>
          <p:spPr bwMode="auto">
            <a:xfrm>
              <a:off x="529" y="1589"/>
              <a:ext cx="111" cy="9"/>
            </a:xfrm>
            <a:custGeom>
              <a:avLst/>
              <a:gdLst>
                <a:gd name="T0" fmla="*/ 0 w 222"/>
                <a:gd name="T1" fmla="*/ 0 h 18"/>
                <a:gd name="T2" fmla="*/ 1 w 222"/>
                <a:gd name="T3" fmla="*/ 0 h 18"/>
                <a:gd name="T4" fmla="*/ 1 w 222"/>
                <a:gd name="T5" fmla="*/ 1 h 18"/>
                <a:gd name="T6" fmla="*/ 0 w 222"/>
                <a:gd name="T7" fmla="*/ 1 h 18"/>
                <a:gd name="T8" fmla="*/ 0 w 222"/>
                <a:gd name="T9" fmla="*/ 0 h 18"/>
                <a:gd name="T10" fmla="*/ 0 60000 65536"/>
                <a:gd name="T11" fmla="*/ 0 60000 65536"/>
                <a:gd name="T12" fmla="*/ 0 60000 65536"/>
                <a:gd name="T13" fmla="*/ 0 60000 65536"/>
                <a:gd name="T14" fmla="*/ 0 60000 65536"/>
                <a:gd name="T15" fmla="*/ 0 w 222"/>
                <a:gd name="T16" fmla="*/ 0 h 18"/>
                <a:gd name="T17" fmla="*/ 222 w 222"/>
                <a:gd name="T18" fmla="*/ 18 h 18"/>
              </a:gdLst>
              <a:ahLst/>
              <a:cxnLst>
                <a:cxn ang="T10">
                  <a:pos x="T0" y="T1"/>
                </a:cxn>
                <a:cxn ang="T11">
                  <a:pos x="T2" y="T3"/>
                </a:cxn>
                <a:cxn ang="T12">
                  <a:pos x="T4" y="T5"/>
                </a:cxn>
                <a:cxn ang="T13">
                  <a:pos x="T6" y="T7"/>
                </a:cxn>
                <a:cxn ang="T14">
                  <a:pos x="T8" y="T9"/>
                </a:cxn>
              </a:cxnLst>
              <a:rect l="T15" t="T16" r="T17" b="T18"/>
              <a:pathLst>
                <a:path w="222" h="18">
                  <a:moveTo>
                    <a:pt x="0" y="0"/>
                  </a:moveTo>
                  <a:lnTo>
                    <a:pt x="222" y="0"/>
                  </a:lnTo>
                  <a:lnTo>
                    <a:pt x="222" y="18"/>
                  </a:lnTo>
                  <a:lnTo>
                    <a:pt x="0" y="14"/>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56" name="Freeform 102"/>
            <p:cNvSpPr>
              <a:spLocks/>
            </p:cNvSpPr>
            <p:nvPr/>
          </p:nvSpPr>
          <p:spPr bwMode="auto">
            <a:xfrm>
              <a:off x="482" y="1602"/>
              <a:ext cx="317" cy="62"/>
            </a:xfrm>
            <a:custGeom>
              <a:avLst/>
              <a:gdLst>
                <a:gd name="T0" fmla="*/ 1 w 632"/>
                <a:gd name="T1" fmla="*/ 0 h 124"/>
                <a:gd name="T2" fmla="*/ 1 w 632"/>
                <a:gd name="T3" fmla="*/ 1 h 124"/>
                <a:gd name="T4" fmla="*/ 1 w 632"/>
                <a:gd name="T5" fmla="*/ 1 h 124"/>
                <a:gd name="T6" fmla="*/ 0 w 632"/>
                <a:gd name="T7" fmla="*/ 1 h 124"/>
                <a:gd name="T8" fmla="*/ 1 w 632"/>
                <a:gd name="T9" fmla="*/ 1 h 124"/>
                <a:gd name="T10" fmla="*/ 1 w 632"/>
                <a:gd name="T11" fmla="*/ 1 h 124"/>
                <a:gd name="T12" fmla="*/ 1 w 632"/>
                <a:gd name="T13" fmla="*/ 1 h 124"/>
                <a:gd name="T14" fmla="*/ 1 w 632"/>
                <a:gd name="T15" fmla="*/ 1 h 124"/>
                <a:gd name="T16" fmla="*/ 1 w 632"/>
                <a:gd name="T17" fmla="*/ 1 h 124"/>
                <a:gd name="T18" fmla="*/ 1 w 632"/>
                <a:gd name="T19" fmla="*/ 1 h 124"/>
                <a:gd name="T20" fmla="*/ 1 w 632"/>
                <a:gd name="T21" fmla="*/ 1 h 124"/>
                <a:gd name="T22" fmla="*/ 1 w 632"/>
                <a:gd name="T23" fmla="*/ 0 h 124"/>
                <a:gd name="T24" fmla="*/ 1 w 632"/>
                <a:gd name="T25" fmla="*/ 0 h 124"/>
                <a:gd name="T26" fmla="*/ 1 w 632"/>
                <a:gd name="T27" fmla="*/ 0 h 124"/>
                <a:gd name="T28" fmla="*/ 1 w 632"/>
                <a:gd name="T29" fmla="*/ 0 h 124"/>
                <a:gd name="T30" fmla="*/ 1 w 632"/>
                <a:gd name="T31" fmla="*/ 0 h 124"/>
                <a:gd name="T32" fmla="*/ 1 w 632"/>
                <a:gd name="T33" fmla="*/ 0 h 124"/>
                <a:gd name="T34" fmla="*/ 1 w 632"/>
                <a:gd name="T35" fmla="*/ 0 h 124"/>
                <a:gd name="T36" fmla="*/ 1 w 632"/>
                <a:gd name="T37" fmla="*/ 0 h 124"/>
                <a:gd name="T38" fmla="*/ 1 w 632"/>
                <a:gd name="T39" fmla="*/ 0 h 124"/>
                <a:gd name="T40" fmla="*/ 1 w 632"/>
                <a:gd name="T41" fmla="*/ 0 h 1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2"/>
                <a:gd name="T64" fmla="*/ 0 h 124"/>
                <a:gd name="T65" fmla="*/ 632 w 632"/>
                <a:gd name="T66" fmla="*/ 124 h 1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2" h="124">
                  <a:moveTo>
                    <a:pt x="105" y="0"/>
                  </a:moveTo>
                  <a:lnTo>
                    <a:pt x="54" y="23"/>
                  </a:lnTo>
                  <a:lnTo>
                    <a:pt x="24" y="60"/>
                  </a:lnTo>
                  <a:lnTo>
                    <a:pt x="0" y="106"/>
                  </a:lnTo>
                  <a:lnTo>
                    <a:pt x="38" y="113"/>
                  </a:lnTo>
                  <a:lnTo>
                    <a:pt x="311" y="120"/>
                  </a:lnTo>
                  <a:lnTo>
                    <a:pt x="564" y="120"/>
                  </a:lnTo>
                  <a:lnTo>
                    <a:pt x="616" y="124"/>
                  </a:lnTo>
                  <a:lnTo>
                    <a:pt x="632" y="111"/>
                  </a:lnTo>
                  <a:lnTo>
                    <a:pt x="607" y="106"/>
                  </a:lnTo>
                  <a:lnTo>
                    <a:pt x="521" y="76"/>
                  </a:lnTo>
                  <a:lnTo>
                    <a:pt x="334" y="0"/>
                  </a:lnTo>
                  <a:lnTo>
                    <a:pt x="209" y="0"/>
                  </a:lnTo>
                  <a:lnTo>
                    <a:pt x="205" y="0"/>
                  </a:lnTo>
                  <a:lnTo>
                    <a:pt x="194" y="0"/>
                  </a:lnTo>
                  <a:lnTo>
                    <a:pt x="178" y="0"/>
                  </a:lnTo>
                  <a:lnTo>
                    <a:pt x="160" y="0"/>
                  </a:lnTo>
                  <a:lnTo>
                    <a:pt x="140" y="0"/>
                  </a:lnTo>
                  <a:lnTo>
                    <a:pt x="124" y="0"/>
                  </a:lnTo>
                  <a:lnTo>
                    <a:pt x="111" y="0"/>
                  </a:lnTo>
                  <a:lnTo>
                    <a:pt x="105"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57" name="Freeform 103"/>
            <p:cNvSpPr>
              <a:spLocks/>
            </p:cNvSpPr>
            <p:nvPr/>
          </p:nvSpPr>
          <p:spPr bwMode="auto">
            <a:xfrm>
              <a:off x="408" y="1701"/>
              <a:ext cx="302" cy="28"/>
            </a:xfrm>
            <a:custGeom>
              <a:avLst/>
              <a:gdLst>
                <a:gd name="T0" fmla="*/ 0 w 604"/>
                <a:gd name="T1" fmla="*/ 0 h 58"/>
                <a:gd name="T2" fmla="*/ 0 w 604"/>
                <a:gd name="T3" fmla="*/ 0 h 58"/>
                <a:gd name="T4" fmla="*/ 1 w 604"/>
                <a:gd name="T5" fmla="*/ 0 h 58"/>
                <a:gd name="T6" fmla="*/ 1 w 604"/>
                <a:gd name="T7" fmla="*/ 0 h 58"/>
                <a:gd name="T8" fmla="*/ 1 w 604"/>
                <a:gd name="T9" fmla="*/ 0 h 58"/>
                <a:gd name="T10" fmla="*/ 1 w 604"/>
                <a:gd name="T11" fmla="*/ 0 h 58"/>
                <a:gd name="T12" fmla="*/ 1 w 604"/>
                <a:gd name="T13" fmla="*/ 0 h 58"/>
                <a:gd name="T14" fmla="*/ 1 w 604"/>
                <a:gd name="T15" fmla="*/ 0 h 58"/>
                <a:gd name="T16" fmla="*/ 1 w 604"/>
                <a:gd name="T17" fmla="*/ 0 h 58"/>
                <a:gd name="T18" fmla="*/ 1 w 604"/>
                <a:gd name="T19" fmla="*/ 0 h 58"/>
                <a:gd name="T20" fmla="*/ 1 w 604"/>
                <a:gd name="T21" fmla="*/ 0 h 58"/>
                <a:gd name="T22" fmla="*/ 1 w 604"/>
                <a:gd name="T23" fmla="*/ 0 h 58"/>
                <a:gd name="T24" fmla="*/ 0 w 604"/>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4"/>
                <a:gd name="T40" fmla="*/ 0 h 58"/>
                <a:gd name="T41" fmla="*/ 604 w 604"/>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4" h="58">
                  <a:moveTo>
                    <a:pt x="0" y="50"/>
                  </a:moveTo>
                  <a:lnTo>
                    <a:pt x="0" y="32"/>
                  </a:lnTo>
                  <a:lnTo>
                    <a:pt x="21" y="42"/>
                  </a:lnTo>
                  <a:lnTo>
                    <a:pt x="151" y="16"/>
                  </a:lnTo>
                  <a:lnTo>
                    <a:pt x="160" y="0"/>
                  </a:lnTo>
                  <a:lnTo>
                    <a:pt x="175" y="19"/>
                  </a:lnTo>
                  <a:lnTo>
                    <a:pt x="590" y="26"/>
                  </a:lnTo>
                  <a:lnTo>
                    <a:pt x="604" y="19"/>
                  </a:lnTo>
                  <a:lnTo>
                    <a:pt x="595" y="35"/>
                  </a:lnTo>
                  <a:lnTo>
                    <a:pt x="171" y="32"/>
                  </a:lnTo>
                  <a:lnTo>
                    <a:pt x="144" y="32"/>
                  </a:lnTo>
                  <a:lnTo>
                    <a:pt x="21" y="58"/>
                  </a:lnTo>
                  <a:lnTo>
                    <a:pt x="0" y="50"/>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58" name="Freeform 104"/>
            <p:cNvSpPr>
              <a:spLocks/>
            </p:cNvSpPr>
            <p:nvPr/>
          </p:nvSpPr>
          <p:spPr bwMode="auto">
            <a:xfrm>
              <a:off x="439" y="1734"/>
              <a:ext cx="61" cy="18"/>
            </a:xfrm>
            <a:custGeom>
              <a:avLst/>
              <a:gdLst>
                <a:gd name="T0" fmla="*/ 1 w 122"/>
                <a:gd name="T1" fmla="*/ 0 h 37"/>
                <a:gd name="T2" fmla="*/ 1 w 122"/>
                <a:gd name="T3" fmla="*/ 0 h 37"/>
                <a:gd name="T4" fmla="*/ 1 w 122"/>
                <a:gd name="T5" fmla="*/ 0 h 37"/>
                <a:gd name="T6" fmla="*/ 0 w 122"/>
                <a:gd name="T7" fmla="*/ 0 h 37"/>
                <a:gd name="T8" fmla="*/ 1 w 122"/>
                <a:gd name="T9" fmla="*/ 0 h 37"/>
                <a:gd name="T10" fmla="*/ 0 60000 65536"/>
                <a:gd name="T11" fmla="*/ 0 60000 65536"/>
                <a:gd name="T12" fmla="*/ 0 60000 65536"/>
                <a:gd name="T13" fmla="*/ 0 60000 65536"/>
                <a:gd name="T14" fmla="*/ 0 60000 65536"/>
                <a:gd name="T15" fmla="*/ 0 w 122"/>
                <a:gd name="T16" fmla="*/ 0 h 37"/>
                <a:gd name="T17" fmla="*/ 122 w 122"/>
                <a:gd name="T18" fmla="*/ 37 h 37"/>
              </a:gdLst>
              <a:ahLst/>
              <a:cxnLst>
                <a:cxn ang="T10">
                  <a:pos x="T0" y="T1"/>
                </a:cxn>
                <a:cxn ang="T11">
                  <a:pos x="T2" y="T3"/>
                </a:cxn>
                <a:cxn ang="T12">
                  <a:pos x="T4" y="T5"/>
                </a:cxn>
                <a:cxn ang="T13">
                  <a:pos x="T6" y="T7"/>
                </a:cxn>
                <a:cxn ang="T14">
                  <a:pos x="T8" y="T9"/>
                </a:cxn>
              </a:cxnLst>
              <a:rect l="T15" t="T16" r="T17" b="T18"/>
              <a:pathLst>
                <a:path w="122" h="37">
                  <a:moveTo>
                    <a:pt x="4" y="16"/>
                  </a:moveTo>
                  <a:lnTo>
                    <a:pt x="122" y="0"/>
                  </a:lnTo>
                  <a:lnTo>
                    <a:pt x="115" y="26"/>
                  </a:lnTo>
                  <a:lnTo>
                    <a:pt x="0" y="37"/>
                  </a:lnTo>
                  <a:lnTo>
                    <a:pt x="4" y="16"/>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59" name="Freeform 105"/>
            <p:cNvSpPr>
              <a:spLocks/>
            </p:cNvSpPr>
            <p:nvPr/>
          </p:nvSpPr>
          <p:spPr bwMode="auto">
            <a:xfrm>
              <a:off x="505" y="1732"/>
              <a:ext cx="178" cy="15"/>
            </a:xfrm>
            <a:custGeom>
              <a:avLst/>
              <a:gdLst>
                <a:gd name="T0" fmla="*/ 0 w 357"/>
                <a:gd name="T1" fmla="*/ 0 h 29"/>
                <a:gd name="T2" fmla="*/ 0 w 357"/>
                <a:gd name="T3" fmla="*/ 1 h 29"/>
                <a:gd name="T4" fmla="*/ 0 w 357"/>
                <a:gd name="T5" fmla="*/ 1 h 29"/>
                <a:gd name="T6" fmla="*/ 0 w 357"/>
                <a:gd name="T7" fmla="*/ 1 h 29"/>
                <a:gd name="T8" fmla="*/ 0 w 357"/>
                <a:gd name="T9" fmla="*/ 0 h 29"/>
                <a:gd name="T10" fmla="*/ 0 60000 65536"/>
                <a:gd name="T11" fmla="*/ 0 60000 65536"/>
                <a:gd name="T12" fmla="*/ 0 60000 65536"/>
                <a:gd name="T13" fmla="*/ 0 60000 65536"/>
                <a:gd name="T14" fmla="*/ 0 60000 65536"/>
                <a:gd name="T15" fmla="*/ 0 w 357"/>
                <a:gd name="T16" fmla="*/ 0 h 29"/>
                <a:gd name="T17" fmla="*/ 357 w 357"/>
                <a:gd name="T18" fmla="*/ 29 h 29"/>
              </a:gdLst>
              <a:ahLst/>
              <a:cxnLst>
                <a:cxn ang="T10">
                  <a:pos x="T0" y="T1"/>
                </a:cxn>
                <a:cxn ang="T11">
                  <a:pos x="T2" y="T3"/>
                </a:cxn>
                <a:cxn ang="T12">
                  <a:pos x="T4" y="T5"/>
                </a:cxn>
                <a:cxn ang="T13">
                  <a:pos x="T6" y="T7"/>
                </a:cxn>
                <a:cxn ang="T14">
                  <a:pos x="T8" y="T9"/>
                </a:cxn>
              </a:cxnLst>
              <a:rect l="T15" t="T16" r="T17" b="T18"/>
              <a:pathLst>
                <a:path w="357" h="29">
                  <a:moveTo>
                    <a:pt x="0" y="0"/>
                  </a:moveTo>
                  <a:lnTo>
                    <a:pt x="357" y="3"/>
                  </a:lnTo>
                  <a:lnTo>
                    <a:pt x="353" y="23"/>
                  </a:lnTo>
                  <a:lnTo>
                    <a:pt x="11" y="29"/>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60" name="Freeform 106"/>
            <p:cNvSpPr>
              <a:spLocks/>
            </p:cNvSpPr>
            <p:nvPr/>
          </p:nvSpPr>
          <p:spPr bwMode="auto">
            <a:xfrm>
              <a:off x="262" y="1750"/>
              <a:ext cx="238" cy="92"/>
            </a:xfrm>
            <a:custGeom>
              <a:avLst/>
              <a:gdLst>
                <a:gd name="T0" fmla="*/ 1 w 476"/>
                <a:gd name="T1" fmla="*/ 1 h 183"/>
                <a:gd name="T2" fmla="*/ 1 w 476"/>
                <a:gd name="T3" fmla="*/ 1 h 183"/>
                <a:gd name="T4" fmla="*/ 1 w 476"/>
                <a:gd name="T5" fmla="*/ 1 h 183"/>
                <a:gd name="T6" fmla="*/ 0 w 476"/>
                <a:gd name="T7" fmla="*/ 1 h 183"/>
                <a:gd name="T8" fmla="*/ 1 w 476"/>
                <a:gd name="T9" fmla="*/ 1 h 183"/>
                <a:gd name="T10" fmla="*/ 1 w 476"/>
                <a:gd name="T11" fmla="*/ 1 h 183"/>
                <a:gd name="T12" fmla="*/ 1 w 476"/>
                <a:gd name="T13" fmla="*/ 1 h 183"/>
                <a:gd name="T14" fmla="*/ 1 w 476"/>
                <a:gd name="T15" fmla="*/ 0 h 183"/>
                <a:gd name="T16" fmla="*/ 1 w 476"/>
                <a:gd name="T17" fmla="*/ 1 h 183"/>
                <a:gd name="T18" fmla="*/ 1 w 476"/>
                <a:gd name="T19" fmla="*/ 1 h 1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6"/>
                <a:gd name="T31" fmla="*/ 0 h 183"/>
                <a:gd name="T32" fmla="*/ 476 w 476"/>
                <a:gd name="T33" fmla="*/ 183 h 1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6" h="183">
                  <a:moveTo>
                    <a:pt x="338" y="5"/>
                  </a:moveTo>
                  <a:lnTo>
                    <a:pt x="56" y="150"/>
                  </a:lnTo>
                  <a:lnTo>
                    <a:pt x="10" y="167"/>
                  </a:lnTo>
                  <a:lnTo>
                    <a:pt x="0" y="183"/>
                  </a:lnTo>
                  <a:lnTo>
                    <a:pt x="43" y="180"/>
                  </a:lnTo>
                  <a:lnTo>
                    <a:pt x="320" y="164"/>
                  </a:lnTo>
                  <a:lnTo>
                    <a:pt x="351" y="130"/>
                  </a:lnTo>
                  <a:lnTo>
                    <a:pt x="476" y="0"/>
                  </a:lnTo>
                  <a:lnTo>
                    <a:pt x="384" y="11"/>
                  </a:lnTo>
                  <a:lnTo>
                    <a:pt x="338" y="5"/>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61" name="Freeform 107"/>
            <p:cNvSpPr>
              <a:spLocks/>
            </p:cNvSpPr>
            <p:nvPr/>
          </p:nvSpPr>
          <p:spPr bwMode="auto">
            <a:xfrm>
              <a:off x="442" y="1747"/>
              <a:ext cx="442" cy="88"/>
            </a:xfrm>
            <a:custGeom>
              <a:avLst/>
              <a:gdLst>
                <a:gd name="T0" fmla="*/ 1 w 884"/>
                <a:gd name="T1" fmla="*/ 0 h 177"/>
                <a:gd name="T2" fmla="*/ 0 w 884"/>
                <a:gd name="T3" fmla="*/ 0 h 177"/>
                <a:gd name="T4" fmla="*/ 1 w 884"/>
                <a:gd name="T5" fmla="*/ 0 h 177"/>
                <a:gd name="T6" fmla="*/ 1 w 884"/>
                <a:gd name="T7" fmla="*/ 0 h 177"/>
                <a:gd name="T8" fmla="*/ 1 w 884"/>
                <a:gd name="T9" fmla="*/ 0 h 177"/>
                <a:gd name="T10" fmla="*/ 1 w 884"/>
                <a:gd name="T11" fmla="*/ 0 h 177"/>
                <a:gd name="T12" fmla="*/ 1 w 884"/>
                <a:gd name="T13" fmla="*/ 0 h 177"/>
                <a:gd name="T14" fmla="*/ 1 w 884"/>
                <a:gd name="T15" fmla="*/ 0 h 177"/>
                <a:gd name="T16" fmla="*/ 1 w 884"/>
                <a:gd name="T17" fmla="*/ 0 h 177"/>
                <a:gd name="T18" fmla="*/ 1 w 884"/>
                <a:gd name="T19" fmla="*/ 0 h 177"/>
                <a:gd name="T20" fmla="*/ 1 w 884"/>
                <a:gd name="T21" fmla="*/ 0 h 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4"/>
                <a:gd name="T34" fmla="*/ 0 h 177"/>
                <a:gd name="T35" fmla="*/ 884 w 884"/>
                <a:gd name="T36" fmla="*/ 177 h 1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4" h="177">
                  <a:moveTo>
                    <a:pt x="143" y="9"/>
                  </a:moveTo>
                  <a:lnTo>
                    <a:pt x="0" y="156"/>
                  </a:lnTo>
                  <a:lnTo>
                    <a:pt x="59" y="170"/>
                  </a:lnTo>
                  <a:lnTo>
                    <a:pt x="369" y="173"/>
                  </a:lnTo>
                  <a:lnTo>
                    <a:pt x="724" y="170"/>
                  </a:lnTo>
                  <a:lnTo>
                    <a:pt x="861" y="177"/>
                  </a:lnTo>
                  <a:lnTo>
                    <a:pt x="884" y="149"/>
                  </a:lnTo>
                  <a:lnTo>
                    <a:pt x="854" y="156"/>
                  </a:lnTo>
                  <a:lnTo>
                    <a:pt x="618" y="50"/>
                  </a:lnTo>
                  <a:lnTo>
                    <a:pt x="497" y="0"/>
                  </a:lnTo>
                  <a:lnTo>
                    <a:pt x="143" y="9"/>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62" name="Freeform 108"/>
            <p:cNvSpPr>
              <a:spLocks/>
            </p:cNvSpPr>
            <p:nvPr/>
          </p:nvSpPr>
          <p:spPr bwMode="auto">
            <a:xfrm>
              <a:off x="361" y="1876"/>
              <a:ext cx="405" cy="22"/>
            </a:xfrm>
            <a:custGeom>
              <a:avLst/>
              <a:gdLst>
                <a:gd name="T0" fmla="*/ 0 w 810"/>
                <a:gd name="T1" fmla="*/ 1 h 43"/>
                <a:gd name="T2" fmla="*/ 0 w 810"/>
                <a:gd name="T3" fmla="*/ 1 h 43"/>
                <a:gd name="T4" fmla="*/ 1 w 810"/>
                <a:gd name="T5" fmla="*/ 1 h 43"/>
                <a:gd name="T6" fmla="*/ 1 w 810"/>
                <a:gd name="T7" fmla="*/ 1 h 43"/>
                <a:gd name="T8" fmla="*/ 1 w 810"/>
                <a:gd name="T9" fmla="*/ 1 h 43"/>
                <a:gd name="T10" fmla="*/ 1 w 810"/>
                <a:gd name="T11" fmla="*/ 0 h 43"/>
                <a:gd name="T12" fmla="*/ 1 w 810"/>
                <a:gd name="T13" fmla="*/ 1 h 43"/>
                <a:gd name="T14" fmla="*/ 1 w 810"/>
                <a:gd name="T15" fmla="*/ 1 h 43"/>
                <a:gd name="T16" fmla="*/ 1 w 810"/>
                <a:gd name="T17" fmla="*/ 1 h 43"/>
                <a:gd name="T18" fmla="*/ 1 w 810"/>
                <a:gd name="T19" fmla="*/ 1 h 43"/>
                <a:gd name="T20" fmla="*/ 1 w 810"/>
                <a:gd name="T21" fmla="*/ 1 h 43"/>
                <a:gd name="T22" fmla="*/ 0 w 810"/>
                <a:gd name="T23" fmla="*/ 1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0"/>
                <a:gd name="T37" fmla="*/ 0 h 43"/>
                <a:gd name="T38" fmla="*/ 810 w 810"/>
                <a:gd name="T39" fmla="*/ 43 h 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0" h="43">
                  <a:moveTo>
                    <a:pt x="0" y="40"/>
                  </a:moveTo>
                  <a:lnTo>
                    <a:pt x="0" y="13"/>
                  </a:lnTo>
                  <a:lnTo>
                    <a:pt x="18" y="13"/>
                  </a:lnTo>
                  <a:lnTo>
                    <a:pt x="43" y="28"/>
                  </a:lnTo>
                  <a:lnTo>
                    <a:pt x="224" y="26"/>
                  </a:lnTo>
                  <a:lnTo>
                    <a:pt x="237" y="0"/>
                  </a:lnTo>
                  <a:lnTo>
                    <a:pt x="257" y="24"/>
                  </a:lnTo>
                  <a:lnTo>
                    <a:pt x="790" y="24"/>
                  </a:lnTo>
                  <a:lnTo>
                    <a:pt x="810" y="3"/>
                  </a:lnTo>
                  <a:lnTo>
                    <a:pt x="806" y="40"/>
                  </a:lnTo>
                  <a:lnTo>
                    <a:pt x="244" y="43"/>
                  </a:lnTo>
                  <a:lnTo>
                    <a:pt x="0" y="40"/>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63" name="Freeform 109"/>
            <p:cNvSpPr>
              <a:spLocks/>
            </p:cNvSpPr>
            <p:nvPr/>
          </p:nvSpPr>
          <p:spPr bwMode="auto">
            <a:xfrm>
              <a:off x="388" y="1915"/>
              <a:ext cx="101" cy="18"/>
            </a:xfrm>
            <a:custGeom>
              <a:avLst/>
              <a:gdLst>
                <a:gd name="T0" fmla="*/ 0 w 203"/>
                <a:gd name="T1" fmla="*/ 0 h 35"/>
                <a:gd name="T2" fmla="*/ 0 w 203"/>
                <a:gd name="T3" fmla="*/ 0 h 35"/>
                <a:gd name="T4" fmla="*/ 0 w 203"/>
                <a:gd name="T5" fmla="*/ 0 h 35"/>
                <a:gd name="T6" fmla="*/ 0 w 203"/>
                <a:gd name="T7" fmla="*/ 1 h 35"/>
                <a:gd name="T8" fmla="*/ 0 w 203"/>
                <a:gd name="T9" fmla="*/ 1 h 35"/>
                <a:gd name="T10" fmla="*/ 0 w 203"/>
                <a:gd name="T11" fmla="*/ 1 h 35"/>
                <a:gd name="T12" fmla="*/ 0 w 203"/>
                <a:gd name="T13" fmla="*/ 0 h 35"/>
                <a:gd name="T14" fmla="*/ 0 60000 65536"/>
                <a:gd name="T15" fmla="*/ 0 60000 65536"/>
                <a:gd name="T16" fmla="*/ 0 60000 65536"/>
                <a:gd name="T17" fmla="*/ 0 60000 65536"/>
                <a:gd name="T18" fmla="*/ 0 60000 65536"/>
                <a:gd name="T19" fmla="*/ 0 60000 65536"/>
                <a:gd name="T20" fmla="*/ 0 60000 65536"/>
                <a:gd name="T21" fmla="*/ 0 w 203"/>
                <a:gd name="T22" fmla="*/ 0 h 35"/>
                <a:gd name="T23" fmla="*/ 203 w 20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3" h="35">
                  <a:moveTo>
                    <a:pt x="0" y="0"/>
                  </a:moveTo>
                  <a:lnTo>
                    <a:pt x="186" y="0"/>
                  </a:lnTo>
                  <a:lnTo>
                    <a:pt x="203" y="0"/>
                  </a:lnTo>
                  <a:lnTo>
                    <a:pt x="203" y="23"/>
                  </a:lnTo>
                  <a:lnTo>
                    <a:pt x="177" y="35"/>
                  </a:lnTo>
                  <a:lnTo>
                    <a:pt x="0" y="32"/>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64" name="Freeform 110"/>
            <p:cNvSpPr>
              <a:spLocks/>
            </p:cNvSpPr>
            <p:nvPr/>
          </p:nvSpPr>
          <p:spPr bwMode="auto">
            <a:xfrm>
              <a:off x="501" y="1917"/>
              <a:ext cx="232" cy="16"/>
            </a:xfrm>
            <a:custGeom>
              <a:avLst/>
              <a:gdLst>
                <a:gd name="T0" fmla="*/ 0 w 464"/>
                <a:gd name="T1" fmla="*/ 0 h 32"/>
                <a:gd name="T2" fmla="*/ 0 w 464"/>
                <a:gd name="T3" fmla="*/ 1 h 32"/>
                <a:gd name="T4" fmla="*/ 1 w 464"/>
                <a:gd name="T5" fmla="*/ 1 h 32"/>
                <a:gd name="T6" fmla="*/ 1 w 464"/>
                <a:gd name="T7" fmla="*/ 0 h 32"/>
                <a:gd name="T8" fmla="*/ 0 w 464"/>
                <a:gd name="T9" fmla="*/ 0 h 32"/>
                <a:gd name="T10" fmla="*/ 0 60000 65536"/>
                <a:gd name="T11" fmla="*/ 0 60000 65536"/>
                <a:gd name="T12" fmla="*/ 0 60000 65536"/>
                <a:gd name="T13" fmla="*/ 0 60000 65536"/>
                <a:gd name="T14" fmla="*/ 0 60000 65536"/>
                <a:gd name="T15" fmla="*/ 0 w 464"/>
                <a:gd name="T16" fmla="*/ 0 h 32"/>
                <a:gd name="T17" fmla="*/ 464 w 464"/>
                <a:gd name="T18" fmla="*/ 32 h 32"/>
              </a:gdLst>
              <a:ahLst/>
              <a:cxnLst>
                <a:cxn ang="T10">
                  <a:pos x="T0" y="T1"/>
                </a:cxn>
                <a:cxn ang="T11">
                  <a:pos x="T2" y="T3"/>
                </a:cxn>
                <a:cxn ang="T12">
                  <a:pos x="T4" y="T5"/>
                </a:cxn>
                <a:cxn ang="T13">
                  <a:pos x="T6" y="T7"/>
                </a:cxn>
                <a:cxn ang="T14">
                  <a:pos x="T8" y="T9"/>
                </a:cxn>
              </a:cxnLst>
              <a:rect l="T15" t="T16" r="T17" b="T18"/>
              <a:pathLst>
                <a:path w="464" h="32">
                  <a:moveTo>
                    <a:pt x="0" y="0"/>
                  </a:moveTo>
                  <a:lnTo>
                    <a:pt x="0" y="29"/>
                  </a:lnTo>
                  <a:lnTo>
                    <a:pt x="464" y="32"/>
                  </a:lnTo>
                  <a:lnTo>
                    <a:pt x="464" y="0"/>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65" name="Freeform 111"/>
            <p:cNvSpPr>
              <a:spLocks/>
            </p:cNvSpPr>
            <p:nvPr/>
          </p:nvSpPr>
          <p:spPr bwMode="auto">
            <a:xfrm>
              <a:off x="190" y="1938"/>
              <a:ext cx="280" cy="113"/>
            </a:xfrm>
            <a:custGeom>
              <a:avLst/>
              <a:gdLst>
                <a:gd name="T0" fmla="*/ 0 w 561"/>
                <a:gd name="T1" fmla="*/ 0 h 226"/>
                <a:gd name="T2" fmla="*/ 0 w 561"/>
                <a:gd name="T3" fmla="*/ 0 h 226"/>
                <a:gd name="T4" fmla="*/ 0 w 561"/>
                <a:gd name="T5" fmla="*/ 1 h 226"/>
                <a:gd name="T6" fmla="*/ 0 w 561"/>
                <a:gd name="T7" fmla="*/ 1 h 226"/>
                <a:gd name="T8" fmla="*/ 0 w 561"/>
                <a:gd name="T9" fmla="*/ 1 h 226"/>
                <a:gd name="T10" fmla="*/ 0 w 561"/>
                <a:gd name="T11" fmla="*/ 1 h 226"/>
                <a:gd name="T12" fmla="*/ 0 w 561"/>
                <a:gd name="T13" fmla="*/ 1 h 226"/>
                <a:gd name="T14" fmla="*/ 0 w 561"/>
                <a:gd name="T15" fmla="*/ 1 h 226"/>
                <a:gd name="T16" fmla="*/ 0 w 561"/>
                <a:gd name="T17" fmla="*/ 1 h 226"/>
                <a:gd name="T18" fmla="*/ 0 w 561"/>
                <a:gd name="T19" fmla="*/ 0 h 2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1"/>
                <a:gd name="T31" fmla="*/ 0 h 226"/>
                <a:gd name="T32" fmla="*/ 561 w 561"/>
                <a:gd name="T33" fmla="*/ 226 h 2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1" h="226">
                  <a:moveTo>
                    <a:pt x="561" y="0"/>
                  </a:moveTo>
                  <a:lnTo>
                    <a:pt x="336" y="0"/>
                  </a:lnTo>
                  <a:lnTo>
                    <a:pt x="84" y="125"/>
                  </a:lnTo>
                  <a:lnTo>
                    <a:pt x="0" y="169"/>
                  </a:lnTo>
                  <a:lnTo>
                    <a:pt x="5" y="193"/>
                  </a:lnTo>
                  <a:lnTo>
                    <a:pt x="57" y="202"/>
                  </a:lnTo>
                  <a:lnTo>
                    <a:pt x="120" y="205"/>
                  </a:lnTo>
                  <a:lnTo>
                    <a:pt x="383" y="226"/>
                  </a:lnTo>
                  <a:lnTo>
                    <a:pt x="407" y="202"/>
                  </a:lnTo>
                  <a:lnTo>
                    <a:pt x="561" y="0"/>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66" name="Freeform 112"/>
            <p:cNvSpPr>
              <a:spLocks/>
            </p:cNvSpPr>
            <p:nvPr/>
          </p:nvSpPr>
          <p:spPr bwMode="auto">
            <a:xfrm>
              <a:off x="407" y="1938"/>
              <a:ext cx="572" cy="113"/>
            </a:xfrm>
            <a:custGeom>
              <a:avLst/>
              <a:gdLst>
                <a:gd name="T0" fmla="*/ 1 w 1144"/>
                <a:gd name="T1" fmla="*/ 0 h 226"/>
                <a:gd name="T2" fmla="*/ 0 w 1144"/>
                <a:gd name="T3" fmla="*/ 1 h 226"/>
                <a:gd name="T4" fmla="*/ 1 w 1144"/>
                <a:gd name="T5" fmla="*/ 1 h 226"/>
                <a:gd name="T6" fmla="*/ 1 w 1144"/>
                <a:gd name="T7" fmla="*/ 1 h 226"/>
                <a:gd name="T8" fmla="*/ 1 w 1144"/>
                <a:gd name="T9" fmla="*/ 1 h 226"/>
                <a:gd name="T10" fmla="*/ 1 w 1144"/>
                <a:gd name="T11" fmla="*/ 1 h 226"/>
                <a:gd name="T12" fmla="*/ 1 w 1144"/>
                <a:gd name="T13" fmla="*/ 1 h 226"/>
                <a:gd name="T14" fmla="*/ 1 w 1144"/>
                <a:gd name="T15" fmla="*/ 1 h 226"/>
                <a:gd name="T16" fmla="*/ 1 w 1144"/>
                <a:gd name="T17" fmla="*/ 0 h 226"/>
                <a:gd name="T18" fmla="*/ 1 w 1144"/>
                <a:gd name="T19" fmla="*/ 0 h 2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4"/>
                <a:gd name="T31" fmla="*/ 0 h 226"/>
                <a:gd name="T32" fmla="*/ 1144 w 1144"/>
                <a:gd name="T33" fmla="*/ 226 h 2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4" h="226">
                  <a:moveTo>
                    <a:pt x="178" y="0"/>
                  </a:moveTo>
                  <a:lnTo>
                    <a:pt x="0" y="213"/>
                  </a:lnTo>
                  <a:lnTo>
                    <a:pt x="186" y="226"/>
                  </a:lnTo>
                  <a:lnTo>
                    <a:pt x="413" y="226"/>
                  </a:lnTo>
                  <a:lnTo>
                    <a:pt x="861" y="211"/>
                  </a:lnTo>
                  <a:lnTo>
                    <a:pt x="1120" y="193"/>
                  </a:lnTo>
                  <a:lnTo>
                    <a:pt x="1144" y="173"/>
                  </a:lnTo>
                  <a:lnTo>
                    <a:pt x="1058" y="163"/>
                  </a:lnTo>
                  <a:lnTo>
                    <a:pt x="687" y="0"/>
                  </a:lnTo>
                  <a:lnTo>
                    <a:pt x="178"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67" name="Freeform 113"/>
            <p:cNvSpPr>
              <a:spLocks/>
            </p:cNvSpPr>
            <p:nvPr/>
          </p:nvSpPr>
          <p:spPr bwMode="auto">
            <a:xfrm>
              <a:off x="311" y="2073"/>
              <a:ext cx="156" cy="53"/>
            </a:xfrm>
            <a:custGeom>
              <a:avLst/>
              <a:gdLst>
                <a:gd name="T0" fmla="*/ 0 w 312"/>
                <a:gd name="T1" fmla="*/ 0 h 105"/>
                <a:gd name="T2" fmla="*/ 1 w 312"/>
                <a:gd name="T3" fmla="*/ 1 h 105"/>
                <a:gd name="T4" fmla="*/ 1 w 312"/>
                <a:gd name="T5" fmla="*/ 1 h 105"/>
                <a:gd name="T6" fmla="*/ 1 w 312"/>
                <a:gd name="T7" fmla="*/ 1 h 105"/>
                <a:gd name="T8" fmla="*/ 1 w 312"/>
                <a:gd name="T9" fmla="*/ 1 h 105"/>
                <a:gd name="T10" fmla="*/ 1 w 312"/>
                <a:gd name="T11" fmla="*/ 1 h 105"/>
                <a:gd name="T12" fmla="*/ 1 w 312"/>
                <a:gd name="T13" fmla="*/ 1 h 105"/>
                <a:gd name="T14" fmla="*/ 1 w 312"/>
                <a:gd name="T15" fmla="*/ 1 h 105"/>
                <a:gd name="T16" fmla="*/ 1 w 312"/>
                <a:gd name="T17" fmla="*/ 1 h 105"/>
                <a:gd name="T18" fmla="*/ 1 w 312"/>
                <a:gd name="T19" fmla="*/ 1 h 105"/>
                <a:gd name="T20" fmla="*/ 1 w 312"/>
                <a:gd name="T21" fmla="*/ 1 h 105"/>
                <a:gd name="T22" fmla="*/ 1 w 312"/>
                <a:gd name="T23" fmla="*/ 1 h 105"/>
                <a:gd name="T24" fmla="*/ 1 w 312"/>
                <a:gd name="T25" fmla="*/ 1 h 105"/>
                <a:gd name="T26" fmla="*/ 1 w 312"/>
                <a:gd name="T27" fmla="*/ 1 h 105"/>
                <a:gd name="T28" fmla="*/ 1 w 312"/>
                <a:gd name="T29" fmla="*/ 1 h 105"/>
                <a:gd name="T30" fmla="*/ 1 w 312"/>
                <a:gd name="T31" fmla="*/ 1 h 105"/>
                <a:gd name="T32" fmla="*/ 1 w 312"/>
                <a:gd name="T33" fmla="*/ 1 h 105"/>
                <a:gd name="T34" fmla="*/ 1 w 312"/>
                <a:gd name="T35" fmla="*/ 1 h 105"/>
                <a:gd name="T36" fmla="*/ 1 w 312"/>
                <a:gd name="T37" fmla="*/ 1 h 105"/>
                <a:gd name="T38" fmla="*/ 1 w 312"/>
                <a:gd name="T39" fmla="*/ 1 h 105"/>
                <a:gd name="T40" fmla="*/ 1 w 312"/>
                <a:gd name="T41" fmla="*/ 1 h 105"/>
                <a:gd name="T42" fmla="*/ 1 w 312"/>
                <a:gd name="T43" fmla="*/ 1 h 105"/>
                <a:gd name="T44" fmla="*/ 0 w 312"/>
                <a:gd name="T45" fmla="*/ 0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12"/>
                <a:gd name="T70" fmla="*/ 0 h 105"/>
                <a:gd name="T71" fmla="*/ 312 w 312"/>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12" h="105">
                  <a:moveTo>
                    <a:pt x="0" y="0"/>
                  </a:moveTo>
                  <a:lnTo>
                    <a:pt x="20" y="25"/>
                  </a:lnTo>
                  <a:lnTo>
                    <a:pt x="20" y="53"/>
                  </a:lnTo>
                  <a:lnTo>
                    <a:pt x="312" y="105"/>
                  </a:lnTo>
                  <a:lnTo>
                    <a:pt x="312" y="85"/>
                  </a:lnTo>
                  <a:lnTo>
                    <a:pt x="287" y="29"/>
                  </a:lnTo>
                  <a:lnTo>
                    <a:pt x="255" y="29"/>
                  </a:lnTo>
                  <a:lnTo>
                    <a:pt x="263" y="62"/>
                  </a:lnTo>
                  <a:lnTo>
                    <a:pt x="227" y="62"/>
                  </a:lnTo>
                  <a:lnTo>
                    <a:pt x="216" y="29"/>
                  </a:lnTo>
                  <a:lnTo>
                    <a:pt x="187" y="25"/>
                  </a:lnTo>
                  <a:lnTo>
                    <a:pt x="208" y="57"/>
                  </a:lnTo>
                  <a:lnTo>
                    <a:pt x="172" y="53"/>
                  </a:lnTo>
                  <a:lnTo>
                    <a:pt x="156" y="9"/>
                  </a:lnTo>
                  <a:lnTo>
                    <a:pt x="132" y="13"/>
                  </a:lnTo>
                  <a:lnTo>
                    <a:pt x="151" y="53"/>
                  </a:lnTo>
                  <a:lnTo>
                    <a:pt x="128" y="49"/>
                  </a:lnTo>
                  <a:lnTo>
                    <a:pt x="108" y="13"/>
                  </a:lnTo>
                  <a:lnTo>
                    <a:pt x="80" y="13"/>
                  </a:lnTo>
                  <a:lnTo>
                    <a:pt x="96" y="45"/>
                  </a:lnTo>
                  <a:lnTo>
                    <a:pt x="68" y="37"/>
                  </a:lnTo>
                  <a:lnTo>
                    <a:pt x="44" y="5"/>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68" name="Freeform 114"/>
            <p:cNvSpPr>
              <a:spLocks/>
            </p:cNvSpPr>
            <p:nvPr/>
          </p:nvSpPr>
          <p:spPr bwMode="auto">
            <a:xfrm>
              <a:off x="327" y="2110"/>
              <a:ext cx="133" cy="32"/>
            </a:xfrm>
            <a:custGeom>
              <a:avLst/>
              <a:gdLst>
                <a:gd name="T0" fmla="*/ 0 w 266"/>
                <a:gd name="T1" fmla="*/ 0 h 65"/>
                <a:gd name="T2" fmla="*/ 1 w 266"/>
                <a:gd name="T3" fmla="*/ 0 h 65"/>
                <a:gd name="T4" fmla="*/ 1 w 266"/>
                <a:gd name="T5" fmla="*/ 0 h 65"/>
                <a:gd name="T6" fmla="*/ 0 w 266"/>
                <a:gd name="T7" fmla="*/ 0 h 65"/>
                <a:gd name="T8" fmla="*/ 0 w 266"/>
                <a:gd name="T9" fmla="*/ 0 h 65"/>
                <a:gd name="T10" fmla="*/ 0 60000 65536"/>
                <a:gd name="T11" fmla="*/ 0 60000 65536"/>
                <a:gd name="T12" fmla="*/ 0 60000 65536"/>
                <a:gd name="T13" fmla="*/ 0 60000 65536"/>
                <a:gd name="T14" fmla="*/ 0 60000 65536"/>
                <a:gd name="T15" fmla="*/ 0 w 266"/>
                <a:gd name="T16" fmla="*/ 0 h 65"/>
                <a:gd name="T17" fmla="*/ 266 w 266"/>
                <a:gd name="T18" fmla="*/ 65 h 65"/>
              </a:gdLst>
              <a:ahLst/>
              <a:cxnLst>
                <a:cxn ang="T10">
                  <a:pos x="T0" y="T1"/>
                </a:cxn>
                <a:cxn ang="T11">
                  <a:pos x="T2" y="T3"/>
                </a:cxn>
                <a:cxn ang="T12">
                  <a:pos x="T4" y="T5"/>
                </a:cxn>
                <a:cxn ang="T13">
                  <a:pos x="T6" y="T7"/>
                </a:cxn>
                <a:cxn ang="T14">
                  <a:pos x="T8" y="T9"/>
                </a:cxn>
              </a:cxnLst>
              <a:rect l="T15" t="T16" r="T17" b="T18"/>
              <a:pathLst>
                <a:path w="266" h="65">
                  <a:moveTo>
                    <a:pt x="0" y="0"/>
                  </a:moveTo>
                  <a:lnTo>
                    <a:pt x="266" y="44"/>
                  </a:lnTo>
                  <a:lnTo>
                    <a:pt x="266" y="65"/>
                  </a:lnTo>
                  <a:lnTo>
                    <a:pt x="0" y="12"/>
                  </a:lnTo>
                  <a:lnTo>
                    <a:pt x="0" y="0"/>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69" name="Freeform 115"/>
            <p:cNvSpPr>
              <a:spLocks/>
            </p:cNvSpPr>
            <p:nvPr/>
          </p:nvSpPr>
          <p:spPr bwMode="auto">
            <a:xfrm>
              <a:off x="333" y="2126"/>
              <a:ext cx="127" cy="38"/>
            </a:xfrm>
            <a:custGeom>
              <a:avLst/>
              <a:gdLst>
                <a:gd name="T0" fmla="*/ 0 w 255"/>
                <a:gd name="T1" fmla="*/ 0 h 76"/>
                <a:gd name="T2" fmla="*/ 0 w 255"/>
                <a:gd name="T3" fmla="*/ 1 h 76"/>
                <a:gd name="T4" fmla="*/ 0 w 255"/>
                <a:gd name="T5" fmla="*/ 1 h 76"/>
                <a:gd name="T6" fmla="*/ 0 w 255"/>
                <a:gd name="T7" fmla="*/ 1 h 76"/>
                <a:gd name="T8" fmla="*/ 0 w 255"/>
                <a:gd name="T9" fmla="*/ 0 h 76"/>
                <a:gd name="T10" fmla="*/ 0 60000 65536"/>
                <a:gd name="T11" fmla="*/ 0 60000 65536"/>
                <a:gd name="T12" fmla="*/ 0 60000 65536"/>
                <a:gd name="T13" fmla="*/ 0 60000 65536"/>
                <a:gd name="T14" fmla="*/ 0 60000 65536"/>
                <a:gd name="T15" fmla="*/ 0 w 255"/>
                <a:gd name="T16" fmla="*/ 0 h 76"/>
                <a:gd name="T17" fmla="*/ 255 w 255"/>
                <a:gd name="T18" fmla="*/ 76 h 76"/>
              </a:gdLst>
              <a:ahLst/>
              <a:cxnLst>
                <a:cxn ang="T10">
                  <a:pos x="T0" y="T1"/>
                </a:cxn>
                <a:cxn ang="T11">
                  <a:pos x="T2" y="T3"/>
                </a:cxn>
                <a:cxn ang="T12">
                  <a:pos x="T4" y="T5"/>
                </a:cxn>
                <a:cxn ang="T13">
                  <a:pos x="T6" y="T7"/>
                </a:cxn>
                <a:cxn ang="T14">
                  <a:pos x="T8" y="T9"/>
                </a:cxn>
              </a:cxnLst>
              <a:rect l="T15" t="T16" r="T17" b="T18"/>
              <a:pathLst>
                <a:path w="255" h="76">
                  <a:moveTo>
                    <a:pt x="0" y="0"/>
                  </a:moveTo>
                  <a:lnTo>
                    <a:pt x="0" y="24"/>
                  </a:lnTo>
                  <a:lnTo>
                    <a:pt x="255" y="76"/>
                  </a:lnTo>
                  <a:lnTo>
                    <a:pt x="255" y="44"/>
                  </a:lnTo>
                  <a:lnTo>
                    <a:pt x="0" y="0"/>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70" name="Freeform 116"/>
            <p:cNvSpPr>
              <a:spLocks/>
            </p:cNvSpPr>
            <p:nvPr/>
          </p:nvSpPr>
          <p:spPr bwMode="auto">
            <a:xfrm>
              <a:off x="481" y="2101"/>
              <a:ext cx="345" cy="18"/>
            </a:xfrm>
            <a:custGeom>
              <a:avLst/>
              <a:gdLst>
                <a:gd name="T0" fmla="*/ 0 w 690"/>
                <a:gd name="T1" fmla="*/ 1 h 36"/>
                <a:gd name="T2" fmla="*/ 1 w 690"/>
                <a:gd name="T3" fmla="*/ 0 h 36"/>
                <a:gd name="T4" fmla="*/ 1 w 690"/>
                <a:gd name="T5" fmla="*/ 0 h 36"/>
                <a:gd name="T6" fmla="*/ 1 w 690"/>
                <a:gd name="T7" fmla="*/ 1 h 36"/>
                <a:gd name="T8" fmla="*/ 1 w 690"/>
                <a:gd name="T9" fmla="*/ 0 h 36"/>
                <a:gd name="T10" fmla="*/ 1 w 690"/>
                <a:gd name="T11" fmla="*/ 1 h 36"/>
                <a:gd name="T12" fmla="*/ 0 w 690"/>
                <a:gd name="T13" fmla="*/ 1 h 36"/>
                <a:gd name="T14" fmla="*/ 0 60000 65536"/>
                <a:gd name="T15" fmla="*/ 0 60000 65536"/>
                <a:gd name="T16" fmla="*/ 0 60000 65536"/>
                <a:gd name="T17" fmla="*/ 0 60000 65536"/>
                <a:gd name="T18" fmla="*/ 0 60000 65536"/>
                <a:gd name="T19" fmla="*/ 0 60000 65536"/>
                <a:gd name="T20" fmla="*/ 0 60000 65536"/>
                <a:gd name="T21" fmla="*/ 0 w 690"/>
                <a:gd name="T22" fmla="*/ 0 h 36"/>
                <a:gd name="T23" fmla="*/ 690 w 690"/>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0" h="36">
                  <a:moveTo>
                    <a:pt x="0" y="36"/>
                  </a:moveTo>
                  <a:lnTo>
                    <a:pt x="11" y="0"/>
                  </a:lnTo>
                  <a:lnTo>
                    <a:pt x="38" y="0"/>
                  </a:lnTo>
                  <a:lnTo>
                    <a:pt x="74" y="16"/>
                  </a:lnTo>
                  <a:lnTo>
                    <a:pt x="690" y="0"/>
                  </a:lnTo>
                  <a:lnTo>
                    <a:pt x="690" y="28"/>
                  </a:lnTo>
                  <a:lnTo>
                    <a:pt x="0" y="36"/>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71" name="Freeform 117"/>
            <p:cNvSpPr>
              <a:spLocks/>
            </p:cNvSpPr>
            <p:nvPr/>
          </p:nvSpPr>
          <p:spPr bwMode="auto">
            <a:xfrm>
              <a:off x="478" y="2122"/>
              <a:ext cx="332" cy="20"/>
            </a:xfrm>
            <a:custGeom>
              <a:avLst/>
              <a:gdLst>
                <a:gd name="T0" fmla="*/ 1 w 662"/>
                <a:gd name="T1" fmla="*/ 0 h 41"/>
                <a:gd name="T2" fmla="*/ 1 w 662"/>
                <a:gd name="T3" fmla="*/ 0 h 41"/>
                <a:gd name="T4" fmla="*/ 1 w 662"/>
                <a:gd name="T5" fmla="*/ 0 h 41"/>
                <a:gd name="T6" fmla="*/ 0 w 662"/>
                <a:gd name="T7" fmla="*/ 0 h 41"/>
                <a:gd name="T8" fmla="*/ 1 w 662"/>
                <a:gd name="T9" fmla="*/ 0 h 41"/>
                <a:gd name="T10" fmla="*/ 0 60000 65536"/>
                <a:gd name="T11" fmla="*/ 0 60000 65536"/>
                <a:gd name="T12" fmla="*/ 0 60000 65536"/>
                <a:gd name="T13" fmla="*/ 0 60000 65536"/>
                <a:gd name="T14" fmla="*/ 0 60000 65536"/>
                <a:gd name="T15" fmla="*/ 0 w 662"/>
                <a:gd name="T16" fmla="*/ 0 h 41"/>
                <a:gd name="T17" fmla="*/ 662 w 662"/>
                <a:gd name="T18" fmla="*/ 41 h 41"/>
              </a:gdLst>
              <a:ahLst/>
              <a:cxnLst>
                <a:cxn ang="T10">
                  <a:pos x="T0" y="T1"/>
                </a:cxn>
                <a:cxn ang="T11">
                  <a:pos x="T2" y="T3"/>
                </a:cxn>
                <a:cxn ang="T12">
                  <a:pos x="T4" y="T5"/>
                </a:cxn>
                <a:cxn ang="T13">
                  <a:pos x="T6" y="T7"/>
                </a:cxn>
                <a:cxn ang="T14">
                  <a:pos x="T8" y="T9"/>
                </a:cxn>
              </a:cxnLst>
              <a:rect l="T15" t="T16" r="T17" b="T18"/>
              <a:pathLst>
                <a:path w="662" h="41">
                  <a:moveTo>
                    <a:pt x="16" y="20"/>
                  </a:moveTo>
                  <a:lnTo>
                    <a:pt x="662" y="0"/>
                  </a:lnTo>
                  <a:lnTo>
                    <a:pt x="654" y="24"/>
                  </a:lnTo>
                  <a:lnTo>
                    <a:pt x="0" y="41"/>
                  </a:lnTo>
                  <a:lnTo>
                    <a:pt x="16" y="20"/>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72" name="Freeform 118"/>
            <p:cNvSpPr>
              <a:spLocks/>
            </p:cNvSpPr>
            <p:nvPr/>
          </p:nvSpPr>
          <p:spPr bwMode="auto">
            <a:xfrm>
              <a:off x="485" y="2139"/>
              <a:ext cx="313" cy="25"/>
            </a:xfrm>
            <a:custGeom>
              <a:avLst/>
              <a:gdLst>
                <a:gd name="T0" fmla="*/ 0 w 626"/>
                <a:gd name="T1" fmla="*/ 1 h 48"/>
                <a:gd name="T2" fmla="*/ 1 w 626"/>
                <a:gd name="T3" fmla="*/ 0 h 48"/>
                <a:gd name="T4" fmla="*/ 1 w 626"/>
                <a:gd name="T5" fmla="*/ 1 h 48"/>
                <a:gd name="T6" fmla="*/ 0 w 626"/>
                <a:gd name="T7" fmla="*/ 1 h 48"/>
                <a:gd name="T8" fmla="*/ 0 w 626"/>
                <a:gd name="T9" fmla="*/ 1 h 48"/>
                <a:gd name="T10" fmla="*/ 0 60000 65536"/>
                <a:gd name="T11" fmla="*/ 0 60000 65536"/>
                <a:gd name="T12" fmla="*/ 0 60000 65536"/>
                <a:gd name="T13" fmla="*/ 0 60000 65536"/>
                <a:gd name="T14" fmla="*/ 0 60000 65536"/>
                <a:gd name="T15" fmla="*/ 0 w 626"/>
                <a:gd name="T16" fmla="*/ 0 h 48"/>
                <a:gd name="T17" fmla="*/ 626 w 626"/>
                <a:gd name="T18" fmla="*/ 48 h 48"/>
              </a:gdLst>
              <a:ahLst/>
              <a:cxnLst>
                <a:cxn ang="T10">
                  <a:pos x="T0" y="T1"/>
                </a:cxn>
                <a:cxn ang="T11">
                  <a:pos x="T2" y="T3"/>
                </a:cxn>
                <a:cxn ang="T12">
                  <a:pos x="T4" y="T5"/>
                </a:cxn>
                <a:cxn ang="T13">
                  <a:pos x="T6" y="T7"/>
                </a:cxn>
                <a:cxn ang="T14">
                  <a:pos x="T8" y="T9"/>
                </a:cxn>
              </a:cxnLst>
              <a:rect l="T15" t="T16" r="T17" b="T18"/>
              <a:pathLst>
                <a:path w="626" h="48">
                  <a:moveTo>
                    <a:pt x="0" y="21"/>
                  </a:moveTo>
                  <a:lnTo>
                    <a:pt x="626" y="0"/>
                  </a:lnTo>
                  <a:lnTo>
                    <a:pt x="623" y="37"/>
                  </a:lnTo>
                  <a:lnTo>
                    <a:pt x="0" y="48"/>
                  </a:lnTo>
                  <a:lnTo>
                    <a:pt x="0" y="21"/>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73" name="Freeform 119"/>
            <p:cNvSpPr>
              <a:spLocks/>
            </p:cNvSpPr>
            <p:nvPr/>
          </p:nvSpPr>
          <p:spPr bwMode="auto">
            <a:xfrm>
              <a:off x="526" y="2166"/>
              <a:ext cx="28" cy="100"/>
            </a:xfrm>
            <a:custGeom>
              <a:avLst/>
              <a:gdLst>
                <a:gd name="T0" fmla="*/ 0 w 57"/>
                <a:gd name="T1" fmla="*/ 0 h 200"/>
                <a:gd name="T2" fmla="*/ 0 w 57"/>
                <a:gd name="T3" fmla="*/ 1 h 200"/>
                <a:gd name="T4" fmla="*/ 0 w 57"/>
                <a:gd name="T5" fmla="*/ 1 h 200"/>
                <a:gd name="T6" fmla="*/ 0 w 57"/>
                <a:gd name="T7" fmla="*/ 1 h 200"/>
                <a:gd name="T8" fmla="*/ 0 w 57"/>
                <a:gd name="T9" fmla="*/ 1 h 200"/>
                <a:gd name="T10" fmla="*/ 0 w 57"/>
                <a:gd name="T11" fmla="*/ 0 h 200"/>
                <a:gd name="T12" fmla="*/ 0 w 57"/>
                <a:gd name="T13" fmla="*/ 0 h 200"/>
                <a:gd name="T14" fmla="*/ 0 60000 65536"/>
                <a:gd name="T15" fmla="*/ 0 60000 65536"/>
                <a:gd name="T16" fmla="*/ 0 60000 65536"/>
                <a:gd name="T17" fmla="*/ 0 60000 65536"/>
                <a:gd name="T18" fmla="*/ 0 60000 65536"/>
                <a:gd name="T19" fmla="*/ 0 60000 65536"/>
                <a:gd name="T20" fmla="*/ 0 60000 65536"/>
                <a:gd name="T21" fmla="*/ 0 w 57"/>
                <a:gd name="T22" fmla="*/ 0 h 200"/>
                <a:gd name="T23" fmla="*/ 57 w 57"/>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200">
                  <a:moveTo>
                    <a:pt x="0" y="0"/>
                  </a:moveTo>
                  <a:lnTo>
                    <a:pt x="20" y="24"/>
                  </a:lnTo>
                  <a:lnTo>
                    <a:pt x="19" y="200"/>
                  </a:lnTo>
                  <a:lnTo>
                    <a:pt x="44" y="200"/>
                  </a:lnTo>
                  <a:lnTo>
                    <a:pt x="44" y="20"/>
                  </a:lnTo>
                  <a:lnTo>
                    <a:pt x="57" y="0"/>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74" name="Freeform 120"/>
            <p:cNvSpPr>
              <a:spLocks/>
            </p:cNvSpPr>
            <p:nvPr/>
          </p:nvSpPr>
          <p:spPr bwMode="auto">
            <a:xfrm>
              <a:off x="517" y="2180"/>
              <a:ext cx="13" cy="84"/>
            </a:xfrm>
            <a:custGeom>
              <a:avLst/>
              <a:gdLst>
                <a:gd name="T0" fmla="*/ 1 w 26"/>
                <a:gd name="T1" fmla="*/ 0 h 169"/>
                <a:gd name="T2" fmla="*/ 0 w 26"/>
                <a:gd name="T3" fmla="*/ 0 h 169"/>
                <a:gd name="T4" fmla="*/ 0 w 26"/>
                <a:gd name="T5" fmla="*/ 0 h 169"/>
                <a:gd name="T6" fmla="*/ 1 w 26"/>
                <a:gd name="T7" fmla="*/ 0 h 169"/>
                <a:gd name="T8" fmla="*/ 1 w 26"/>
                <a:gd name="T9" fmla="*/ 0 h 169"/>
                <a:gd name="T10" fmla="*/ 0 60000 65536"/>
                <a:gd name="T11" fmla="*/ 0 60000 65536"/>
                <a:gd name="T12" fmla="*/ 0 60000 65536"/>
                <a:gd name="T13" fmla="*/ 0 60000 65536"/>
                <a:gd name="T14" fmla="*/ 0 60000 65536"/>
                <a:gd name="T15" fmla="*/ 0 w 26"/>
                <a:gd name="T16" fmla="*/ 0 h 169"/>
                <a:gd name="T17" fmla="*/ 26 w 26"/>
                <a:gd name="T18" fmla="*/ 169 h 169"/>
              </a:gdLst>
              <a:ahLst/>
              <a:cxnLst>
                <a:cxn ang="T10">
                  <a:pos x="T0" y="T1"/>
                </a:cxn>
                <a:cxn ang="T11">
                  <a:pos x="T2" y="T3"/>
                </a:cxn>
                <a:cxn ang="T12">
                  <a:pos x="T4" y="T5"/>
                </a:cxn>
                <a:cxn ang="T13">
                  <a:pos x="T6" y="T7"/>
                </a:cxn>
                <a:cxn ang="T14">
                  <a:pos x="T8" y="T9"/>
                </a:cxn>
              </a:cxnLst>
              <a:rect l="T15" t="T16" r="T17" b="T18"/>
              <a:pathLst>
                <a:path w="26" h="169">
                  <a:moveTo>
                    <a:pt x="26" y="0"/>
                  </a:moveTo>
                  <a:lnTo>
                    <a:pt x="0" y="32"/>
                  </a:lnTo>
                  <a:lnTo>
                    <a:pt x="0" y="169"/>
                  </a:lnTo>
                  <a:lnTo>
                    <a:pt x="24" y="169"/>
                  </a:lnTo>
                  <a:lnTo>
                    <a:pt x="26"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75" name="Freeform 121"/>
            <p:cNvSpPr>
              <a:spLocks/>
            </p:cNvSpPr>
            <p:nvPr/>
          </p:nvSpPr>
          <p:spPr bwMode="auto">
            <a:xfrm>
              <a:off x="552" y="2184"/>
              <a:ext cx="14" cy="80"/>
            </a:xfrm>
            <a:custGeom>
              <a:avLst/>
              <a:gdLst>
                <a:gd name="T0" fmla="*/ 1 w 28"/>
                <a:gd name="T1" fmla="*/ 0 h 161"/>
                <a:gd name="T2" fmla="*/ 1 w 28"/>
                <a:gd name="T3" fmla="*/ 0 h 161"/>
                <a:gd name="T4" fmla="*/ 1 w 28"/>
                <a:gd name="T5" fmla="*/ 0 h 161"/>
                <a:gd name="T6" fmla="*/ 0 w 28"/>
                <a:gd name="T7" fmla="*/ 0 h 161"/>
                <a:gd name="T8" fmla="*/ 1 w 28"/>
                <a:gd name="T9" fmla="*/ 0 h 161"/>
                <a:gd name="T10" fmla="*/ 0 60000 65536"/>
                <a:gd name="T11" fmla="*/ 0 60000 65536"/>
                <a:gd name="T12" fmla="*/ 0 60000 65536"/>
                <a:gd name="T13" fmla="*/ 0 60000 65536"/>
                <a:gd name="T14" fmla="*/ 0 60000 65536"/>
                <a:gd name="T15" fmla="*/ 0 w 28"/>
                <a:gd name="T16" fmla="*/ 0 h 161"/>
                <a:gd name="T17" fmla="*/ 28 w 28"/>
                <a:gd name="T18" fmla="*/ 161 h 161"/>
              </a:gdLst>
              <a:ahLst/>
              <a:cxnLst>
                <a:cxn ang="T10">
                  <a:pos x="T0" y="T1"/>
                </a:cxn>
                <a:cxn ang="T11">
                  <a:pos x="T2" y="T3"/>
                </a:cxn>
                <a:cxn ang="T12">
                  <a:pos x="T4" y="T5"/>
                </a:cxn>
                <a:cxn ang="T13">
                  <a:pos x="T6" y="T7"/>
                </a:cxn>
                <a:cxn ang="T14">
                  <a:pos x="T8" y="T9"/>
                </a:cxn>
              </a:cxnLst>
              <a:rect l="T15" t="T16" r="T17" b="T18"/>
              <a:pathLst>
                <a:path w="28" h="161">
                  <a:moveTo>
                    <a:pt x="2" y="0"/>
                  </a:moveTo>
                  <a:lnTo>
                    <a:pt x="25" y="16"/>
                  </a:lnTo>
                  <a:lnTo>
                    <a:pt x="28" y="161"/>
                  </a:lnTo>
                  <a:lnTo>
                    <a:pt x="0" y="161"/>
                  </a:lnTo>
                  <a:lnTo>
                    <a:pt x="2"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76" name="Freeform 122"/>
            <p:cNvSpPr>
              <a:spLocks/>
            </p:cNvSpPr>
            <p:nvPr/>
          </p:nvSpPr>
          <p:spPr bwMode="auto">
            <a:xfrm>
              <a:off x="481" y="2174"/>
              <a:ext cx="17" cy="92"/>
            </a:xfrm>
            <a:custGeom>
              <a:avLst/>
              <a:gdLst>
                <a:gd name="T0" fmla="*/ 0 w 35"/>
                <a:gd name="T1" fmla="*/ 0 h 184"/>
                <a:gd name="T2" fmla="*/ 0 w 35"/>
                <a:gd name="T3" fmla="*/ 1 h 184"/>
                <a:gd name="T4" fmla="*/ 0 w 35"/>
                <a:gd name="T5" fmla="*/ 1 h 184"/>
                <a:gd name="T6" fmla="*/ 0 w 35"/>
                <a:gd name="T7" fmla="*/ 1 h 184"/>
                <a:gd name="T8" fmla="*/ 0 w 35"/>
                <a:gd name="T9" fmla="*/ 0 h 184"/>
                <a:gd name="T10" fmla="*/ 0 60000 65536"/>
                <a:gd name="T11" fmla="*/ 0 60000 65536"/>
                <a:gd name="T12" fmla="*/ 0 60000 65536"/>
                <a:gd name="T13" fmla="*/ 0 60000 65536"/>
                <a:gd name="T14" fmla="*/ 0 60000 65536"/>
                <a:gd name="T15" fmla="*/ 0 w 35"/>
                <a:gd name="T16" fmla="*/ 0 h 184"/>
                <a:gd name="T17" fmla="*/ 35 w 35"/>
                <a:gd name="T18" fmla="*/ 184 h 184"/>
              </a:gdLst>
              <a:ahLst/>
              <a:cxnLst>
                <a:cxn ang="T10">
                  <a:pos x="T0" y="T1"/>
                </a:cxn>
                <a:cxn ang="T11">
                  <a:pos x="T2" y="T3"/>
                </a:cxn>
                <a:cxn ang="T12">
                  <a:pos x="T4" y="T5"/>
                </a:cxn>
                <a:cxn ang="T13">
                  <a:pos x="T6" y="T7"/>
                </a:cxn>
                <a:cxn ang="T14">
                  <a:pos x="T8" y="T9"/>
                </a:cxn>
              </a:cxnLst>
              <a:rect l="T15" t="T16" r="T17" b="T18"/>
              <a:pathLst>
                <a:path w="35" h="184">
                  <a:moveTo>
                    <a:pt x="0" y="0"/>
                  </a:moveTo>
                  <a:lnTo>
                    <a:pt x="35" y="24"/>
                  </a:lnTo>
                  <a:lnTo>
                    <a:pt x="33" y="176"/>
                  </a:lnTo>
                  <a:lnTo>
                    <a:pt x="0" y="18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77" name="Freeform 123"/>
            <p:cNvSpPr>
              <a:spLocks/>
            </p:cNvSpPr>
            <p:nvPr/>
          </p:nvSpPr>
          <p:spPr bwMode="auto">
            <a:xfrm>
              <a:off x="451" y="2170"/>
              <a:ext cx="16" cy="92"/>
            </a:xfrm>
            <a:custGeom>
              <a:avLst/>
              <a:gdLst>
                <a:gd name="T0" fmla="*/ 0 w 33"/>
                <a:gd name="T1" fmla="*/ 0 h 184"/>
                <a:gd name="T2" fmla="*/ 0 w 33"/>
                <a:gd name="T3" fmla="*/ 1 h 184"/>
                <a:gd name="T4" fmla="*/ 0 w 33"/>
                <a:gd name="T5" fmla="*/ 1 h 184"/>
                <a:gd name="T6" fmla="*/ 0 w 33"/>
                <a:gd name="T7" fmla="*/ 1 h 184"/>
                <a:gd name="T8" fmla="*/ 0 w 33"/>
                <a:gd name="T9" fmla="*/ 0 h 184"/>
                <a:gd name="T10" fmla="*/ 0 60000 65536"/>
                <a:gd name="T11" fmla="*/ 0 60000 65536"/>
                <a:gd name="T12" fmla="*/ 0 60000 65536"/>
                <a:gd name="T13" fmla="*/ 0 60000 65536"/>
                <a:gd name="T14" fmla="*/ 0 60000 65536"/>
                <a:gd name="T15" fmla="*/ 0 w 33"/>
                <a:gd name="T16" fmla="*/ 0 h 184"/>
                <a:gd name="T17" fmla="*/ 33 w 33"/>
                <a:gd name="T18" fmla="*/ 184 h 184"/>
              </a:gdLst>
              <a:ahLst/>
              <a:cxnLst>
                <a:cxn ang="T10">
                  <a:pos x="T0" y="T1"/>
                </a:cxn>
                <a:cxn ang="T11">
                  <a:pos x="T2" y="T3"/>
                </a:cxn>
                <a:cxn ang="T12">
                  <a:pos x="T4" y="T5"/>
                </a:cxn>
                <a:cxn ang="T13">
                  <a:pos x="T6" y="T7"/>
                </a:cxn>
                <a:cxn ang="T14">
                  <a:pos x="T8" y="T9"/>
                </a:cxn>
              </a:cxnLst>
              <a:rect l="T15" t="T16" r="T17" b="T18"/>
              <a:pathLst>
                <a:path w="33" h="184">
                  <a:moveTo>
                    <a:pt x="8" y="0"/>
                  </a:moveTo>
                  <a:lnTo>
                    <a:pt x="33" y="12"/>
                  </a:lnTo>
                  <a:lnTo>
                    <a:pt x="33" y="181"/>
                  </a:lnTo>
                  <a:lnTo>
                    <a:pt x="0" y="184"/>
                  </a:lnTo>
                  <a:lnTo>
                    <a:pt x="8"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78" name="Freeform 124"/>
            <p:cNvSpPr>
              <a:spLocks/>
            </p:cNvSpPr>
            <p:nvPr/>
          </p:nvSpPr>
          <p:spPr bwMode="auto">
            <a:xfrm>
              <a:off x="426" y="2168"/>
              <a:ext cx="11" cy="80"/>
            </a:xfrm>
            <a:custGeom>
              <a:avLst/>
              <a:gdLst>
                <a:gd name="T0" fmla="*/ 0 w 21"/>
                <a:gd name="T1" fmla="*/ 0 h 162"/>
                <a:gd name="T2" fmla="*/ 0 w 21"/>
                <a:gd name="T3" fmla="*/ 0 h 162"/>
                <a:gd name="T4" fmla="*/ 1 w 21"/>
                <a:gd name="T5" fmla="*/ 0 h 162"/>
                <a:gd name="T6" fmla="*/ 1 w 21"/>
                <a:gd name="T7" fmla="*/ 0 h 162"/>
                <a:gd name="T8" fmla="*/ 0 w 21"/>
                <a:gd name="T9" fmla="*/ 0 h 162"/>
                <a:gd name="T10" fmla="*/ 0 60000 65536"/>
                <a:gd name="T11" fmla="*/ 0 60000 65536"/>
                <a:gd name="T12" fmla="*/ 0 60000 65536"/>
                <a:gd name="T13" fmla="*/ 0 60000 65536"/>
                <a:gd name="T14" fmla="*/ 0 60000 65536"/>
                <a:gd name="T15" fmla="*/ 0 w 21"/>
                <a:gd name="T16" fmla="*/ 0 h 162"/>
                <a:gd name="T17" fmla="*/ 21 w 21"/>
                <a:gd name="T18" fmla="*/ 162 h 162"/>
              </a:gdLst>
              <a:ahLst/>
              <a:cxnLst>
                <a:cxn ang="T10">
                  <a:pos x="T0" y="T1"/>
                </a:cxn>
                <a:cxn ang="T11">
                  <a:pos x="T2" y="T3"/>
                </a:cxn>
                <a:cxn ang="T12">
                  <a:pos x="T4" y="T5"/>
                </a:cxn>
                <a:cxn ang="T13">
                  <a:pos x="T6" y="T7"/>
                </a:cxn>
                <a:cxn ang="T14">
                  <a:pos x="T8" y="T9"/>
                </a:cxn>
              </a:cxnLst>
              <a:rect l="T15" t="T16" r="T17" b="T18"/>
              <a:pathLst>
                <a:path w="21" h="162">
                  <a:moveTo>
                    <a:pt x="0" y="0"/>
                  </a:moveTo>
                  <a:lnTo>
                    <a:pt x="0" y="162"/>
                  </a:lnTo>
                  <a:lnTo>
                    <a:pt x="21" y="154"/>
                  </a:lnTo>
                  <a:lnTo>
                    <a:pt x="21" y="17"/>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79" name="Freeform 125"/>
            <p:cNvSpPr>
              <a:spLocks/>
            </p:cNvSpPr>
            <p:nvPr/>
          </p:nvSpPr>
          <p:spPr bwMode="auto">
            <a:xfrm>
              <a:off x="396" y="2156"/>
              <a:ext cx="15" cy="82"/>
            </a:xfrm>
            <a:custGeom>
              <a:avLst/>
              <a:gdLst>
                <a:gd name="T0" fmla="*/ 0 w 30"/>
                <a:gd name="T1" fmla="*/ 0 h 165"/>
                <a:gd name="T2" fmla="*/ 1 w 30"/>
                <a:gd name="T3" fmla="*/ 0 h 165"/>
                <a:gd name="T4" fmla="*/ 1 w 30"/>
                <a:gd name="T5" fmla="*/ 0 h 165"/>
                <a:gd name="T6" fmla="*/ 1 w 30"/>
                <a:gd name="T7" fmla="*/ 0 h 165"/>
                <a:gd name="T8" fmla="*/ 0 w 30"/>
                <a:gd name="T9" fmla="*/ 0 h 165"/>
                <a:gd name="T10" fmla="*/ 0 60000 65536"/>
                <a:gd name="T11" fmla="*/ 0 60000 65536"/>
                <a:gd name="T12" fmla="*/ 0 60000 65536"/>
                <a:gd name="T13" fmla="*/ 0 60000 65536"/>
                <a:gd name="T14" fmla="*/ 0 60000 65536"/>
                <a:gd name="T15" fmla="*/ 0 w 30"/>
                <a:gd name="T16" fmla="*/ 0 h 165"/>
                <a:gd name="T17" fmla="*/ 30 w 30"/>
                <a:gd name="T18" fmla="*/ 165 h 165"/>
              </a:gdLst>
              <a:ahLst/>
              <a:cxnLst>
                <a:cxn ang="T10">
                  <a:pos x="T0" y="T1"/>
                </a:cxn>
                <a:cxn ang="T11">
                  <a:pos x="T2" y="T3"/>
                </a:cxn>
                <a:cxn ang="T12">
                  <a:pos x="T4" y="T5"/>
                </a:cxn>
                <a:cxn ang="T13">
                  <a:pos x="T6" y="T7"/>
                </a:cxn>
                <a:cxn ang="T14">
                  <a:pos x="T8" y="T9"/>
                </a:cxn>
              </a:cxnLst>
              <a:rect l="T15" t="T16" r="T17" b="T18"/>
              <a:pathLst>
                <a:path w="30" h="165">
                  <a:moveTo>
                    <a:pt x="0" y="0"/>
                  </a:moveTo>
                  <a:lnTo>
                    <a:pt x="6" y="165"/>
                  </a:lnTo>
                  <a:lnTo>
                    <a:pt x="30" y="161"/>
                  </a:lnTo>
                  <a:lnTo>
                    <a:pt x="27" y="1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80" name="Freeform 126"/>
            <p:cNvSpPr>
              <a:spLocks/>
            </p:cNvSpPr>
            <p:nvPr/>
          </p:nvSpPr>
          <p:spPr bwMode="auto">
            <a:xfrm>
              <a:off x="375" y="2158"/>
              <a:ext cx="16" cy="78"/>
            </a:xfrm>
            <a:custGeom>
              <a:avLst/>
              <a:gdLst>
                <a:gd name="T0" fmla="*/ 0 w 31"/>
                <a:gd name="T1" fmla="*/ 1 h 156"/>
                <a:gd name="T2" fmla="*/ 0 w 31"/>
                <a:gd name="T3" fmla="*/ 1 h 156"/>
                <a:gd name="T4" fmla="*/ 1 w 31"/>
                <a:gd name="T5" fmla="*/ 1 h 156"/>
                <a:gd name="T6" fmla="*/ 1 w 31"/>
                <a:gd name="T7" fmla="*/ 0 h 156"/>
                <a:gd name="T8" fmla="*/ 0 w 31"/>
                <a:gd name="T9" fmla="*/ 1 h 156"/>
                <a:gd name="T10" fmla="*/ 0 60000 65536"/>
                <a:gd name="T11" fmla="*/ 0 60000 65536"/>
                <a:gd name="T12" fmla="*/ 0 60000 65536"/>
                <a:gd name="T13" fmla="*/ 0 60000 65536"/>
                <a:gd name="T14" fmla="*/ 0 60000 65536"/>
                <a:gd name="T15" fmla="*/ 0 w 31"/>
                <a:gd name="T16" fmla="*/ 0 h 156"/>
                <a:gd name="T17" fmla="*/ 31 w 31"/>
                <a:gd name="T18" fmla="*/ 156 h 156"/>
              </a:gdLst>
              <a:ahLst/>
              <a:cxnLst>
                <a:cxn ang="T10">
                  <a:pos x="T0" y="T1"/>
                </a:cxn>
                <a:cxn ang="T11">
                  <a:pos x="T2" y="T3"/>
                </a:cxn>
                <a:cxn ang="T12">
                  <a:pos x="T4" y="T5"/>
                </a:cxn>
                <a:cxn ang="T13">
                  <a:pos x="T6" y="T7"/>
                </a:cxn>
                <a:cxn ang="T14">
                  <a:pos x="T8" y="T9"/>
                </a:cxn>
              </a:cxnLst>
              <a:rect l="T15" t="T16" r="T17" b="T18"/>
              <a:pathLst>
                <a:path w="31" h="156">
                  <a:moveTo>
                    <a:pt x="0" y="3"/>
                  </a:moveTo>
                  <a:lnTo>
                    <a:pt x="0" y="156"/>
                  </a:lnTo>
                  <a:lnTo>
                    <a:pt x="31" y="148"/>
                  </a:lnTo>
                  <a:lnTo>
                    <a:pt x="28" y="0"/>
                  </a:lnTo>
                  <a:lnTo>
                    <a:pt x="0" y="3"/>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81" name="Freeform 127"/>
            <p:cNvSpPr>
              <a:spLocks/>
            </p:cNvSpPr>
            <p:nvPr/>
          </p:nvSpPr>
          <p:spPr bwMode="auto">
            <a:xfrm>
              <a:off x="582" y="2176"/>
              <a:ext cx="22" cy="84"/>
            </a:xfrm>
            <a:custGeom>
              <a:avLst/>
              <a:gdLst>
                <a:gd name="T0" fmla="*/ 1 w 44"/>
                <a:gd name="T1" fmla="*/ 1 h 168"/>
                <a:gd name="T2" fmla="*/ 1 w 44"/>
                <a:gd name="T3" fmla="*/ 0 h 168"/>
                <a:gd name="T4" fmla="*/ 1 w 44"/>
                <a:gd name="T5" fmla="*/ 1 h 168"/>
                <a:gd name="T6" fmla="*/ 1 w 44"/>
                <a:gd name="T7" fmla="*/ 1 h 168"/>
                <a:gd name="T8" fmla="*/ 0 w 44"/>
                <a:gd name="T9" fmla="*/ 1 h 168"/>
                <a:gd name="T10" fmla="*/ 1 w 44"/>
                <a:gd name="T11" fmla="*/ 1 h 168"/>
                <a:gd name="T12" fmla="*/ 0 60000 65536"/>
                <a:gd name="T13" fmla="*/ 0 60000 65536"/>
                <a:gd name="T14" fmla="*/ 0 60000 65536"/>
                <a:gd name="T15" fmla="*/ 0 60000 65536"/>
                <a:gd name="T16" fmla="*/ 0 60000 65536"/>
                <a:gd name="T17" fmla="*/ 0 60000 65536"/>
                <a:gd name="T18" fmla="*/ 0 w 44"/>
                <a:gd name="T19" fmla="*/ 0 h 168"/>
                <a:gd name="T20" fmla="*/ 44 w 44"/>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44" h="168">
                  <a:moveTo>
                    <a:pt x="4" y="36"/>
                  </a:moveTo>
                  <a:lnTo>
                    <a:pt x="20" y="0"/>
                  </a:lnTo>
                  <a:lnTo>
                    <a:pt x="39" y="8"/>
                  </a:lnTo>
                  <a:lnTo>
                    <a:pt x="44" y="156"/>
                  </a:lnTo>
                  <a:lnTo>
                    <a:pt x="0" y="168"/>
                  </a:lnTo>
                  <a:lnTo>
                    <a:pt x="4" y="36"/>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82" name="Freeform 128"/>
            <p:cNvSpPr>
              <a:spLocks/>
            </p:cNvSpPr>
            <p:nvPr/>
          </p:nvSpPr>
          <p:spPr bwMode="auto">
            <a:xfrm>
              <a:off x="618" y="2178"/>
              <a:ext cx="14" cy="70"/>
            </a:xfrm>
            <a:custGeom>
              <a:avLst/>
              <a:gdLst>
                <a:gd name="T0" fmla="*/ 0 w 27"/>
                <a:gd name="T1" fmla="*/ 0 h 141"/>
                <a:gd name="T2" fmla="*/ 0 w 27"/>
                <a:gd name="T3" fmla="*/ 0 h 141"/>
                <a:gd name="T4" fmla="*/ 1 w 27"/>
                <a:gd name="T5" fmla="*/ 0 h 141"/>
                <a:gd name="T6" fmla="*/ 1 w 27"/>
                <a:gd name="T7" fmla="*/ 0 h 141"/>
                <a:gd name="T8" fmla="*/ 1 w 27"/>
                <a:gd name="T9" fmla="*/ 0 h 141"/>
                <a:gd name="T10" fmla="*/ 1 w 27"/>
                <a:gd name="T11" fmla="*/ 0 h 141"/>
                <a:gd name="T12" fmla="*/ 1 w 27"/>
                <a:gd name="T13" fmla="*/ 0 h 141"/>
                <a:gd name="T14" fmla="*/ 0 w 27"/>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41"/>
                <a:gd name="T26" fmla="*/ 27 w 27"/>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41">
                  <a:moveTo>
                    <a:pt x="0" y="0"/>
                  </a:moveTo>
                  <a:lnTo>
                    <a:pt x="0" y="141"/>
                  </a:lnTo>
                  <a:lnTo>
                    <a:pt x="25" y="136"/>
                  </a:lnTo>
                  <a:lnTo>
                    <a:pt x="27" y="20"/>
                  </a:lnTo>
                  <a:lnTo>
                    <a:pt x="24" y="19"/>
                  </a:lnTo>
                  <a:lnTo>
                    <a:pt x="16" y="14"/>
                  </a:lnTo>
                  <a:lnTo>
                    <a:pt x="5" y="8"/>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83" name="Freeform 129"/>
            <p:cNvSpPr>
              <a:spLocks/>
            </p:cNvSpPr>
            <p:nvPr/>
          </p:nvSpPr>
          <p:spPr bwMode="auto">
            <a:xfrm>
              <a:off x="647" y="2180"/>
              <a:ext cx="12" cy="74"/>
            </a:xfrm>
            <a:custGeom>
              <a:avLst/>
              <a:gdLst>
                <a:gd name="T0" fmla="*/ 1 w 24"/>
                <a:gd name="T1" fmla="*/ 0 h 148"/>
                <a:gd name="T2" fmla="*/ 0 w 24"/>
                <a:gd name="T3" fmla="*/ 1 h 148"/>
                <a:gd name="T4" fmla="*/ 0 w 24"/>
                <a:gd name="T5" fmla="*/ 1 h 148"/>
                <a:gd name="T6" fmla="*/ 1 w 24"/>
                <a:gd name="T7" fmla="*/ 1 h 148"/>
                <a:gd name="T8" fmla="*/ 1 w 24"/>
                <a:gd name="T9" fmla="*/ 0 h 148"/>
                <a:gd name="T10" fmla="*/ 0 60000 65536"/>
                <a:gd name="T11" fmla="*/ 0 60000 65536"/>
                <a:gd name="T12" fmla="*/ 0 60000 65536"/>
                <a:gd name="T13" fmla="*/ 0 60000 65536"/>
                <a:gd name="T14" fmla="*/ 0 60000 65536"/>
                <a:gd name="T15" fmla="*/ 0 w 24"/>
                <a:gd name="T16" fmla="*/ 0 h 148"/>
                <a:gd name="T17" fmla="*/ 24 w 24"/>
                <a:gd name="T18" fmla="*/ 148 h 148"/>
              </a:gdLst>
              <a:ahLst/>
              <a:cxnLst>
                <a:cxn ang="T10">
                  <a:pos x="T0" y="T1"/>
                </a:cxn>
                <a:cxn ang="T11">
                  <a:pos x="T2" y="T3"/>
                </a:cxn>
                <a:cxn ang="T12">
                  <a:pos x="T4" y="T5"/>
                </a:cxn>
                <a:cxn ang="T13">
                  <a:pos x="T6" y="T7"/>
                </a:cxn>
                <a:cxn ang="T14">
                  <a:pos x="T8" y="T9"/>
                </a:cxn>
              </a:cxnLst>
              <a:rect l="T15" t="T16" r="T17" b="T18"/>
              <a:pathLst>
                <a:path w="24" h="148">
                  <a:moveTo>
                    <a:pt x="20" y="0"/>
                  </a:moveTo>
                  <a:lnTo>
                    <a:pt x="0" y="24"/>
                  </a:lnTo>
                  <a:lnTo>
                    <a:pt x="0" y="148"/>
                  </a:lnTo>
                  <a:lnTo>
                    <a:pt x="24" y="148"/>
                  </a:lnTo>
                  <a:lnTo>
                    <a:pt x="2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84" name="Freeform 130"/>
            <p:cNvSpPr>
              <a:spLocks/>
            </p:cNvSpPr>
            <p:nvPr/>
          </p:nvSpPr>
          <p:spPr bwMode="auto">
            <a:xfrm>
              <a:off x="674" y="2178"/>
              <a:ext cx="16" cy="68"/>
            </a:xfrm>
            <a:custGeom>
              <a:avLst/>
              <a:gdLst>
                <a:gd name="T0" fmla="*/ 0 w 33"/>
                <a:gd name="T1" fmla="*/ 0 h 136"/>
                <a:gd name="T2" fmla="*/ 0 w 33"/>
                <a:gd name="T3" fmla="*/ 1 h 136"/>
                <a:gd name="T4" fmla="*/ 0 w 33"/>
                <a:gd name="T5" fmla="*/ 1 h 136"/>
                <a:gd name="T6" fmla="*/ 0 w 33"/>
                <a:gd name="T7" fmla="*/ 1 h 136"/>
                <a:gd name="T8" fmla="*/ 0 w 33"/>
                <a:gd name="T9" fmla="*/ 0 h 136"/>
                <a:gd name="T10" fmla="*/ 0 60000 65536"/>
                <a:gd name="T11" fmla="*/ 0 60000 65536"/>
                <a:gd name="T12" fmla="*/ 0 60000 65536"/>
                <a:gd name="T13" fmla="*/ 0 60000 65536"/>
                <a:gd name="T14" fmla="*/ 0 60000 65536"/>
                <a:gd name="T15" fmla="*/ 0 w 33"/>
                <a:gd name="T16" fmla="*/ 0 h 136"/>
                <a:gd name="T17" fmla="*/ 33 w 33"/>
                <a:gd name="T18" fmla="*/ 136 h 136"/>
              </a:gdLst>
              <a:ahLst/>
              <a:cxnLst>
                <a:cxn ang="T10">
                  <a:pos x="T0" y="T1"/>
                </a:cxn>
                <a:cxn ang="T11">
                  <a:pos x="T2" y="T3"/>
                </a:cxn>
                <a:cxn ang="T12">
                  <a:pos x="T4" y="T5"/>
                </a:cxn>
                <a:cxn ang="T13">
                  <a:pos x="T6" y="T7"/>
                </a:cxn>
                <a:cxn ang="T14">
                  <a:pos x="T8" y="T9"/>
                </a:cxn>
              </a:cxnLst>
              <a:rect l="T15" t="T16" r="T17" b="T18"/>
              <a:pathLst>
                <a:path w="33" h="136">
                  <a:moveTo>
                    <a:pt x="0" y="0"/>
                  </a:moveTo>
                  <a:lnTo>
                    <a:pt x="0" y="136"/>
                  </a:lnTo>
                  <a:lnTo>
                    <a:pt x="33" y="136"/>
                  </a:lnTo>
                  <a:lnTo>
                    <a:pt x="33" y="20"/>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85" name="Freeform 131"/>
            <p:cNvSpPr>
              <a:spLocks/>
            </p:cNvSpPr>
            <p:nvPr/>
          </p:nvSpPr>
          <p:spPr bwMode="auto">
            <a:xfrm>
              <a:off x="704" y="2180"/>
              <a:ext cx="14" cy="62"/>
            </a:xfrm>
            <a:custGeom>
              <a:avLst/>
              <a:gdLst>
                <a:gd name="T0" fmla="*/ 1 w 28"/>
                <a:gd name="T1" fmla="*/ 0 h 124"/>
                <a:gd name="T2" fmla="*/ 0 w 28"/>
                <a:gd name="T3" fmla="*/ 1 h 124"/>
                <a:gd name="T4" fmla="*/ 0 w 28"/>
                <a:gd name="T5" fmla="*/ 1 h 124"/>
                <a:gd name="T6" fmla="*/ 1 w 28"/>
                <a:gd name="T7" fmla="*/ 1 h 124"/>
                <a:gd name="T8" fmla="*/ 1 w 28"/>
                <a:gd name="T9" fmla="*/ 0 h 124"/>
                <a:gd name="T10" fmla="*/ 0 60000 65536"/>
                <a:gd name="T11" fmla="*/ 0 60000 65536"/>
                <a:gd name="T12" fmla="*/ 0 60000 65536"/>
                <a:gd name="T13" fmla="*/ 0 60000 65536"/>
                <a:gd name="T14" fmla="*/ 0 60000 65536"/>
                <a:gd name="T15" fmla="*/ 0 w 28"/>
                <a:gd name="T16" fmla="*/ 0 h 124"/>
                <a:gd name="T17" fmla="*/ 28 w 28"/>
                <a:gd name="T18" fmla="*/ 124 h 124"/>
              </a:gdLst>
              <a:ahLst/>
              <a:cxnLst>
                <a:cxn ang="T10">
                  <a:pos x="T0" y="T1"/>
                </a:cxn>
                <a:cxn ang="T11">
                  <a:pos x="T2" y="T3"/>
                </a:cxn>
                <a:cxn ang="T12">
                  <a:pos x="T4" y="T5"/>
                </a:cxn>
                <a:cxn ang="T13">
                  <a:pos x="T6" y="T7"/>
                </a:cxn>
                <a:cxn ang="T14">
                  <a:pos x="T8" y="T9"/>
                </a:cxn>
              </a:cxnLst>
              <a:rect l="T15" t="T16" r="T17" b="T18"/>
              <a:pathLst>
                <a:path w="28" h="124">
                  <a:moveTo>
                    <a:pt x="25" y="0"/>
                  </a:moveTo>
                  <a:lnTo>
                    <a:pt x="0" y="28"/>
                  </a:lnTo>
                  <a:lnTo>
                    <a:pt x="0" y="124"/>
                  </a:lnTo>
                  <a:lnTo>
                    <a:pt x="28" y="124"/>
                  </a:lnTo>
                  <a:lnTo>
                    <a:pt x="25"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86" name="Rectangle 132"/>
            <p:cNvSpPr>
              <a:spLocks noChangeArrowheads="1"/>
            </p:cNvSpPr>
            <p:nvPr/>
          </p:nvSpPr>
          <p:spPr bwMode="auto">
            <a:xfrm>
              <a:off x="784" y="2167"/>
              <a:ext cx="10" cy="85"/>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9287" name="Rectangle 133"/>
            <p:cNvSpPr>
              <a:spLocks noChangeArrowheads="1"/>
            </p:cNvSpPr>
            <p:nvPr/>
          </p:nvSpPr>
          <p:spPr bwMode="auto">
            <a:xfrm>
              <a:off x="748" y="2164"/>
              <a:ext cx="12" cy="90"/>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9288" name="Rectangle 134"/>
            <p:cNvSpPr>
              <a:spLocks noChangeArrowheads="1"/>
            </p:cNvSpPr>
            <p:nvPr/>
          </p:nvSpPr>
          <p:spPr bwMode="auto">
            <a:xfrm>
              <a:off x="716" y="2160"/>
              <a:ext cx="10" cy="86"/>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9289" name="Rectangle 135"/>
            <p:cNvSpPr>
              <a:spLocks noChangeArrowheads="1"/>
            </p:cNvSpPr>
            <p:nvPr/>
          </p:nvSpPr>
          <p:spPr bwMode="auto">
            <a:xfrm>
              <a:off x="659" y="2162"/>
              <a:ext cx="11" cy="92"/>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9290" name="Rectangle 136"/>
            <p:cNvSpPr>
              <a:spLocks noChangeArrowheads="1"/>
            </p:cNvSpPr>
            <p:nvPr/>
          </p:nvSpPr>
          <p:spPr bwMode="auto">
            <a:xfrm>
              <a:off x="602" y="2168"/>
              <a:ext cx="12" cy="82"/>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9291" name="Rectangle 137"/>
            <p:cNvSpPr>
              <a:spLocks noChangeArrowheads="1"/>
            </p:cNvSpPr>
            <p:nvPr/>
          </p:nvSpPr>
          <p:spPr bwMode="auto">
            <a:xfrm>
              <a:off x="463" y="2168"/>
              <a:ext cx="15" cy="105"/>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9292" name="Rectangle 138"/>
            <p:cNvSpPr>
              <a:spLocks noChangeArrowheads="1"/>
            </p:cNvSpPr>
            <p:nvPr/>
          </p:nvSpPr>
          <p:spPr bwMode="auto">
            <a:xfrm>
              <a:off x="415" y="2154"/>
              <a:ext cx="10" cy="100"/>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9293" name="Rectangle 139"/>
            <p:cNvSpPr>
              <a:spLocks noChangeArrowheads="1"/>
            </p:cNvSpPr>
            <p:nvPr/>
          </p:nvSpPr>
          <p:spPr bwMode="auto">
            <a:xfrm>
              <a:off x="363" y="2148"/>
              <a:ext cx="10" cy="92"/>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9294" name="Rectangle 140"/>
            <p:cNvSpPr>
              <a:spLocks noChangeArrowheads="1"/>
            </p:cNvSpPr>
            <p:nvPr/>
          </p:nvSpPr>
          <p:spPr bwMode="auto">
            <a:xfrm>
              <a:off x="339" y="2146"/>
              <a:ext cx="10" cy="90"/>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9295" name="Freeform 141"/>
            <p:cNvSpPr>
              <a:spLocks/>
            </p:cNvSpPr>
            <p:nvPr/>
          </p:nvSpPr>
          <p:spPr bwMode="auto">
            <a:xfrm>
              <a:off x="339" y="2230"/>
              <a:ext cx="131" cy="81"/>
            </a:xfrm>
            <a:custGeom>
              <a:avLst/>
              <a:gdLst>
                <a:gd name="T0" fmla="*/ 0 w 262"/>
                <a:gd name="T1" fmla="*/ 0 h 161"/>
                <a:gd name="T2" fmla="*/ 0 w 262"/>
                <a:gd name="T3" fmla="*/ 1 h 161"/>
                <a:gd name="T4" fmla="*/ 1 w 262"/>
                <a:gd name="T5" fmla="*/ 1 h 161"/>
                <a:gd name="T6" fmla="*/ 1 w 262"/>
                <a:gd name="T7" fmla="*/ 1 h 161"/>
                <a:gd name="T8" fmla="*/ 0 w 262"/>
                <a:gd name="T9" fmla="*/ 0 h 161"/>
                <a:gd name="T10" fmla="*/ 0 60000 65536"/>
                <a:gd name="T11" fmla="*/ 0 60000 65536"/>
                <a:gd name="T12" fmla="*/ 0 60000 65536"/>
                <a:gd name="T13" fmla="*/ 0 60000 65536"/>
                <a:gd name="T14" fmla="*/ 0 60000 65536"/>
                <a:gd name="T15" fmla="*/ 0 w 262"/>
                <a:gd name="T16" fmla="*/ 0 h 161"/>
                <a:gd name="T17" fmla="*/ 262 w 262"/>
                <a:gd name="T18" fmla="*/ 161 h 161"/>
              </a:gdLst>
              <a:ahLst/>
              <a:cxnLst>
                <a:cxn ang="T10">
                  <a:pos x="T0" y="T1"/>
                </a:cxn>
                <a:cxn ang="T11">
                  <a:pos x="T2" y="T3"/>
                </a:cxn>
                <a:cxn ang="T12">
                  <a:pos x="T4" y="T5"/>
                </a:cxn>
                <a:cxn ang="T13">
                  <a:pos x="T6" y="T7"/>
                </a:cxn>
                <a:cxn ang="T14">
                  <a:pos x="T8" y="T9"/>
                </a:cxn>
              </a:cxnLst>
              <a:rect l="T15" t="T16" r="T17" b="T18"/>
              <a:pathLst>
                <a:path w="262" h="161">
                  <a:moveTo>
                    <a:pt x="0" y="0"/>
                  </a:moveTo>
                  <a:lnTo>
                    <a:pt x="0" y="64"/>
                  </a:lnTo>
                  <a:lnTo>
                    <a:pt x="262" y="161"/>
                  </a:lnTo>
                  <a:lnTo>
                    <a:pt x="262" y="101"/>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96" name="Freeform 142"/>
            <p:cNvSpPr>
              <a:spLocks/>
            </p:cNvSpPr>
            <p:nvPr/>
          </p:nvSpPr>
          <p:spPr bwMode="auto">
            <a:xfrm>
              <a:off x="277" y="2262"/>
              <a:ext cx="158" cy="105"/>
            </a:xfrm>
            <a:custGeom>
              <a:avLst/>
              <a:gdLst>
                <a:gd name="T0" fmla="*/ 0 w 315"/>
                <a:gd name="T1" fmla="*/ 0 h 210"/>
                <a:gd name="T2" fmla="*/ 0 w 315"/>
                <a:gd name="T3" fmla="*/ 1 h 210"/>
                <a:gd name="T4" fmla="*/ 1 w 315"/>
                <a:gd name="T5" fmla="*/ 1 h 210"/>
                <a:gd name="T6" fmla="*/ 1 w 315"/>
                <a:gd name="T7" fmla="*/ 1 h 210"/>
                <a:gd name="T8" fmla="*/ 0 w 315"/>
                <a:gd name="T9" fmla="*/ 0 h 210"/>
                <a:gd name="T10" fmla="*/ 0 60000 65536"/>
                <a:gd name="T11" fmla="*/ 0 60000 65536"/>
                <a:gd name="T12" fmla="*/ 0 60000 65536"/>
                <a:gd name="T13" fmla="*/ 0 60000 65536"/>
                <a:gd name="T14" fmla="*/ 0 60000 65536"/>
                <a:gd name="T15" fmla="*/ 0 w 315"/>
                <a:gd name="T16" fmla="*/ 0 h 210"/>
                <a:gd name="T17" fmla="*/ 315 w 315"/>
                <a:gd name="T18" fmla="*/ 210 h 210"/>
              </a:gdLst>
              <a:ahLst/>
              <a:cxnLst>
                <a:cxn ang="T10">
                  <a:pos x="T0" y="T1"/>
                </a:cxn>
                <a:cxn ang="T11">
                  <a:pos x="T2" y="T3"/>
                </a:cxn>
                <a:cxn ang="T12">
                  <a:pos x="T4" y="T5"/>
                </a:cxn>
                <a:cxn ang="T13">
                  <a:pos x="T6" y="T7"/>
                </a:cxn>
                <a:cxn ang="T14">
                  <a:pos x="T8" y="T9"/>
                </a:cxn>
              </a:cxnLst>
              <a:rect l="T15" t="T16" r="T17" b="T18"/>
              <a:pathLst>
                <a:path w="315" h="210">
                  <a:moveTo>
                    <a:pt x="0" y="0"/>
                  </a:moveTo>
                  <a:lnTo>
                    <a:pt x="0" y="69"/>
                  </a:lnTo>
                  <a:lnTo>
                    <a:pt x="315" y="210"/>
                  </a:lnTo>
                  <a:lnTo>
                    <a:pt x="315" y="133"/>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97" name="Freeform 143"/>
            <p:cNvSpPr>
              <a:spLocks/>
            </p:cNvSpPr>
            <p:nvPr/>
          </p:nvSpPr>
          <p:spPr bwMode="auto">
            <a:xfrm>
              <a:off x="473" y="2278"/>
              <a:ext cx="111" cy="24"/>
            </a:xfrm>
            <a:custGeom>
              <a:avLst/>
              <a:gdLst>
                <a:gd name="T0" fmla="*/ 0 w 223"/>
                <a:gd name="T1" fmla="*/ 1 h 48"/>
                <a:gd name="T2" fmla="*/ 0 w 223"/>
                <a:gd name="T3" fmla="*/ 0 h 48"/>
                <a:gd name="T4" fmla="*/ 0 w 223"/>
                <a:gd name="T5" fmla="*/ 1 h 48"/>
                <a:gd name="T6" fmla="*/ 0 w 223"/>
                <a:gd name="T7" fmla="*/ 1 h 48"/>
                <a:gd name="T8" fmla="*/ 0 w 223"/>
                <a:gd name="T9" fmla="*/ 1 h 48"/>
                <a:gd name="T10" fmla="*/ 0 60000 65536"/>
                <a:gd name="T11" fmla="*/ 0 60000 65536"/>
                <a:gd name="T12" fmla="*/ 0 60000 65536"/>
                <a:gd name="T13" fmla="*/ 0 60000 65536"/>
                <a:gd name="T14" fmla="*/ 0 60000 65536"/>
                <a:gd name="T15" fmla="*/ 0 w 223"/>
                <a:gd name="T16" fmla="*/ 0 h 48"/>
                <a:gd name="T17" fmla="*/ 223 w 223"/>
                <a:gd name="T18" fmla="*/ 48 h 48"/>
              </a:gdLst>
              <a:ahLst/>
              <a:cxnLst>
                <a:cxn ang="T10">
                  <a:pos x="T0" y="T1"/>
                </a:cxn>
                <a:cxn ang="T11">
                  <a:pos x="T2" y="T3"/>
                </a:cxn>
                <a:cxn ang="T12">
                  <a:pos x="T4" y="T5"/>
                </a:cxn>
                <a:cxn ang="T13">
                  <a:pos x="T6" y="T7"/>
                </a:cxn>
                <a:cxn ang="T14">
                  <a:pos x="T8" y="T9"/>
                </a:cxn>
              </a:cxnLst>
              <a:rect l="T15" t="T16" r="T17" b="T18"/>
              <a:pathLst>
                <a:path w="223" h="48">
                  <a:moveTo>
                    <a:pt x="0" y="4"/>
                  </a:moveTo>
                  <a:lnTo>
                    <a:pt x="223" y="0"/>
                  </a:lnTo>
                  <a:lnTo>
                    <a:pt x="223" y="43"/>
                  </a:lnTo>
                  <a:lnTo>
                    <a:pt x="4" y="48"/>
                  </a:lnTo>
                  <a:lnTo>
                    <a:pt x="0" y="4"/>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98" name="Freeform 144"/>
            <p:cNvSpPr>
              <a:spLocks/>
            </p:cNvSpPr>
            <p:nvPr/>
          </p:nvSpPr>
          <p:spPr bwMode="auto">
            <a:xfrm>
              <a:off x="435" y="2323"/>
              <a:ext cx="151" cy="38"/>
            </a:xfrm>
            <a:custGeom>
              <a:avLst/>
              <a:gdLst>
                <a:gd name="T0" fmla="*/ 0 w 303"/>
                <a:gd name="T1" fmla="*/ 1 h 76"/>
                <a:gd name="T2" fmla="*/ 0 w 303"/>
                <a:gd name="T3" fmla="*/ 0 h 76"/>
                <a:gd name="T4" fmla="*/ 0 w 303"/>
                <a:gd name="T5" fmla="*/ 1 h 76"/>
                <a:gd name="T6" fmla="*/ 0 w 303"/>
                <a:gd name="T7" fmla="*/ 1 h 76"/>
                <a:gd name="T8" fmla="*/ 0 w 303"/>
                <a:gd name="T9" fmla="*/ 1 h 76"/>
                <a:gd name="T10" fmla="*/ 0 60000 65536"/>
                <a:gd name="T11" fmla="*/ 0 60000 65536"/>
                <a:gd name="T12" fmla="*/ 0 60000 65536"/>
                <a:gd name="T13" fmla="*/ 0 60000 65536"/>
                <a:gd name="T14" fmla="*/ 0 60000 65536"/>
                <a:gd name="T15" fmla="*/ 0 w 303"/>
                <a:gd name="T16" fmla="*/ 0 h 76"/>
                <a:gd name="T17" fmla="*/ 303 w 303"/>
                <a:gd name="T18" fmla="*/ 76 h 76"/>
              </a:gdLst>
              <a:ahLst/>
              <a:cxnLst>
                <a:cxn ang="T10">
                  <a:pos x="T0" y="T1"/>
                </a:cxn>
                <a:cxn ang="T11">
                  <a:pos x="T2" y="T3"/>
                </a:cxn>
                <a:cxn ang="T12">
                  <a:pos x="T4" y="T5"/>
                </a:cxn>
                <a:cxn ang="T13">
                  <a:pos x="T6" y="T7"/>
                </a:cxn>
                <a:cxn ang="T14">
                  <a:pos x="T8" y="T9"/>
                </a:cxn>
              </a:cxnLst>
              <a:rect l="T15" t="T16" r="T17" b="T18"/>
              <a:pathLst>
                <a:path w="303" h="76">
                  <a:moveTo>
                    <a:pt x="0" y="8"/>
                  </a:moveTo>
                  <a:lnTo>
                    <a:pt x="303" y="0"/>
                  </a:lnTo>
                  <a:lnTo>
                    <a:pt x="299" y="57"/>
                  </a:lnTo>
                  <a:lnTo>
                    <a:pt x="5" y="76"/>
                  </a:lnTo>
                  <a:lnTo>
                    <a:pt x="0" y="8"/>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299" name="Freeform 145"/>
            <p:cNvSpPr>
              <a:spLocks/>
            </p:cNvSpPr>
            <p:nvPr/>
          </p:nvSpPr>
          <p:spPr bwMode="auto">
            <a:xfrm>
              <a:off x="592" y="2254"/>
              <a:ext cx="26" cy="47"/>
            </a:xfrm>
            <a:custGeom>
              <a:avLst/>
              <a:gdLst>
                <a:gd name="T0" fmla="*/ 1 w 52"/>
                <a:gd name="T1" fmla="*/ 0 h 93"/>
                <a:gd name="T2" fmla="*/ 0 w 52"/>
                <a:gd name="T3" fmla="*/ 1 h 93"/>
                <a:gd name="T4" fmla="*/ 0 w 52"/>
                <a:gd name="T5" fmla="*/ 1 h 93"/>
                <a:gd name="T6" fmla="*/ 0 w 52"/>
                <a:gd name="T7" fmla="*/ 1 h 93"/>
                <a:gd name="T8" fmla="*/ 1 w 52"/>
                <a:gd name="T9" fmla="*/ 1 h 93"/>
                <a:gd name="T10" fmla="*/ 1 w 52"/>
                <a:gd name="T11" fmla="*/ 1 h 93"/>
                <a:gd name="T12" fmla="*/ 1 w 52"/>
                <a:gd name="T13" fmla="*/ 1 h 93"/>
                <a:gd name="T14" fmla="*/ 1 w 52"/>
                <a:gd name="T15" fmla="*/ 1 h 93"/>
                <a:gd name="T16" fmla="*/ 1 w 52"/>
                <a:gd name="T17" fmla="*/ 1 h 93"/>
                <a:gd name="T18" fmla="*/ 1 w 52"/>
                <a:gd name="T19" fmla="*/ 0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93"/>
                <a:gd name="T32" fmla="*/ 52 w 52"/>
                <a:gd name="T33" fmla="*/ 93 h 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93">
                  <a:moveTo>
                    <a:pt x="24" y="0"/>
                  </a:moveTo>
                  <a:lnTo>
                    <a:pt x="0" y="8"/>
                  </a:lnTo>
                  <a:lnTo>
                    <a:pt x="0" y="45"/>
                  </a:lnTo>
                  <a:lnTo>
                    <a:pt x="0" y="81"/>
                  </a:lnTo>
                  <a:lnTo>
                    <a:pt x="24" y="93"/>
                  </a:lnTo>
                  <a:lnTo>
                    <a:pt x="35" y="65"/>
                  </a:lnTo>
                  <a:lnTo>
                    <a:pt x="43" y="32"/>
                  </a:lnTo>
                  <a:lnTo>
                    <a:pt x="17" y="45"/>
                  </a:lnTo>
                  <a:lnTo>
                    <a:pt x="52" y="8"/>
                  </a:lnTo>
                  <a:lnTo>
                    <a:pt x="24"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00" name="Freeform 146"/>
            <p:cNvSpPr>
              <a:spLocks/>
            </p:cNvSpPr>
            <p:nvPr/>
          </p:nvSpPr>
          <p:spPr bwMode="auto">
            <a:xfrm>
              <a:off x="604" y="2298"/>
              <a:ext cx="39" cy="63"/>
            </a:xfrm>
            <a:custGeom>
              <a:avLst/>
              <a:gdLst>
                <a:gd name="T0" fmla="*/ 1 w 77"/>
                <a:gd name="T1" fmla="*/ 0 h 124"/>
                <a:gd name="T2" fmla="*/ 1 w 77"/>
                <a:gd name="T3" fmla="*/ 1 h 124"/>
                <a:gd name="T4" fmla="*/ 1 w 77"/>
                <a:gd name="T5" fmla="*/ 1 h 124"/>
                <a:gd name="T6" fmla="*/ 1 w 77"/>
                <a:gd name="T7" fmla="*/ 1 h 124"/>
                <a:gd name="T8" fmla="*/ 0 w 77"/>
                <a:gd name="T9" fmla="*/ 1 h 124"/>
                <a:gd name="T10" fmla="*/ 0 w 77"/>
                <a:gd name="T11" fmla="*/ 1 h 124"/>
                <a:gd name="T12" fmla="*/ 1 w 77"/>
                <a:gd name="T13" fmla="*/ 1 h 124"/>
                <a:gd name="T14" fmla="*/ 1 w 77"/>
                <a:gd name="T15" fmla="*/ 1 h 124"/>
                <a:gd name="T16" fmla="*/ 1 w 77"/>
                <a:gd name="T17" fmla="*/ 1 h 124"/>
                <a:gd name="T18" fmla="*/ 1 w 77"/>
                <a:gd name="T19" fmla="*/ 1 h 124"/>
                <a:gd name="T20" fmla="*/ 1 w 77"/>
                <a:gd name="T21" fmla="*/ 1 h 124"/>
                <a:gd name="T22" fmla="*/ 1 w 77"/>
                <a:gd name="T23" fmla="*/ 1 h 124"/>
                <a:gd name="T24" fmla="*/ 1 w 77"/>
                <a:gd name="T25" fmla="*/ 1 h 124"/>
                <a:gd name="T26" fmla="*/ 1 w 77"/>
                <a:gd name="T27" fmla="*/ 1 h 124"/>
                <a:gd name="T28" fmla="*/ 1 w 77"/>
                <a:gd name="T29" fmla="*/ 0 h 1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
                <a:gd name="T46" fmla="*/ 0 h 124"/>
                <a:gd name="T47" fmla="*/ 77 w 77"/>
                <a:gd name="T48" fmla="*/ 124 h 1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 h="124">
                  <a:moveTo>
                    <a:pt x="53" y="0"/>
                  </a:moveTo>
                  <a:lnTo>
                    <a:pt x="39" y="29"/>
                  </a:lnTo>
                  <a:lnTo>
                    <a:pt x="39" y="52"/>
                  </a:lnTo>
                  <a:lnTo>
                    <a:pt x="8" y="52"/>
                  </a:lnTo>
                  <a:lnTo>
                    <a:pt x="0" y="84"/>
                  </a:lnTo>
                  <a:lnTo>
                    <a:pt x="0" y="113"/>
                  </a:lnTo>
                  <a:lnTo>
                    <a:pt x="32" y="124"/>
                  </a:lnTo>
                  <a:lnTo>
                    <a:pt x="32" y="84"/>
                  </a:lnTo>
                  <a:lnTo>
                    <a:pt x="53" y="81"/>
                  </a:lnTo>
                  <a:lnTo>
                    <a:pt x="53" y="124"/>
                  </a:lnTo>
                  <a:lnTo>
                    <a:pt x="74" y="124"/>
                  </a:lnTo>
                  <a:lnTo>
                    <a:pt x="77" y="89"/>
                  </a:lnTo>
                  <a:lnTo>
                    <a:pt x="77" y="56"/>
                  </a:lnTo>
                  <a:lnTo>
                    <a:pt x="66" y="37"/>
                  </a:lnTo>
                  <a:lnTo>
                    <a:pt x="53"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01" name="Freeform 147"/>
            <p:cNvSpPr>
              <a:spLocks/>
            </p:cNvSpPr>
            <p:nvPr/>
          </p:nvSpPr>
          <p:spPr bwMode="auto">
            <a:xfrm>
              <a:off x="643" y="2367"/>
              <a:ext cx="39" cy="68"/>
            </a:xfrm>
            <a:custGeom>
              <a:avLst/>
              <a:gdLst>
                <a:gd name="T0" fmla="*/ 0 w 80"/>
                <a:gd name="T1" fmla="*/ 0 h 136"/>
                <a:gd name="T2" fmla="*/ 0 w 80"/>
                <a:gd name="T3" fmla="*/ 1 h 136"/>
                <a:gd name="T4" fmla="*/ 0 w 80"/>
                <a:gd name="T5" fmla="*/ 1 h 136"/>
                <a:gd name="T6" fmla="*/ 0 w 80"/>
                <a:gd name="T7" fmla="*/ 1 h 136"/>
                <a:gd name="T8" fmla="*/ 0 w 80"/>
                <a:gd name="T9" fmla="*/ 1 h 136"/>
                <a:gd name="T10" fmla="*/ 0 w 80"/>
                <a:gd name="T11" fmla="*/ 1 h 136"/>
                <a:gd name="T12" fmla="*/ 0 w 80"/>
                <a:gd name="T13" fmla="*/ 1 h 136"/>
                <a:gd name="T14" fmla="*/ 0 w 80"/>
                <a:gd name="T15" fmla="*/ 1 h 136"/>
                <a:gd name="T16" fmla="*/ 0 w 80"/>
                <a:gd name="T17" fmla="*/ 1 h 136"/>
                <a:gd name="T18" fmla="*/ 0 w 80"/>
                <a:gd name="T19" fmla="*/ 1 h 136"/>
                <a:gd name="T20" fmla="*/ 0 w 80"/>
                <a:gd name="T21" fmla="*/ 1 h 136"/>
                <a:gd name="T22" fmla="*/ 0 w 80"/>
                <a:gd name="T23" fmla="*/ 1 h 136"/>
                <a:gd name="T24" fmla="*/ 0 w 80"/>
                <a:gd name="T25" fmla="*/ 1 h 136"/>
                <a:gd name="T26" fmla="*/ 0 w 80"/>
                <a:gd name="T27" fmla="*/ 1 h 136"/>
                <a:gd name="T28" fmla="*/ 0 w 80"/>
                <a:gd name="T29" fmla="*/ 1 h 136"/>
                <a:gd name="T30" fmla="*/ 0 w 80"/>
                <a:gd name="T31" fmla="*/ 1 h 136"/>
                <a:gd name="T32" fmla="*/ 0 w 80"/>
                <a:gd name="T33" fmla="*/ 1 h 136"/>
                <a:gd name="T34" fmla="*/ 0 w 80"/>
                <a:gd name="T35" fmla="*/ 0 h 1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136"/>
                <a:gd name="T56" fmla="*/ 80 w 80"/>
                <a:gd name="T57" fmla="*/ 136 h 1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136">
                  <a:moveTo>
                    <a:pt x="44" y="0"/>
                  </a:moveTo>
                  <a:lnTo>
                    <a:pt x="24" y="24"/>
                  </a:lnTo>
                  <a:lnTo>
                    <a:pt x="28" y="56"/>
                  </a:lnTo>
                  <a:lnTo>
                    <a:pt x="4" y="68"/>
                  </a:lnTo>
                  <a:lnTo>
                    <a:pt x="0" y="92"/>
                  </a:lnTo>
                  <a:lnTo>
                    <a:pt x="0" y="124"/>
                  </a:lnTo>
                  <a:lnTo>
                    <a:pt x="28" y="136"/>
                  </a:lnTo>
                  <a:lnTo>
                    <a:pt x="32" y="84"/>
                  </a:lnTo>
                  <a:lnTo>
                    <a:pt x="55" y="89"/>
                  </a:lnTo>
                  <a:lnTo>
                    <a:pt x="55" y="136"/>
                  </a:lnTo>
                  <a:lnTo>
                    <a:pt x="76" y="136"/>
                  </a:lnTo>
                  <a:lnTo>
                    <a:pt x="80" y="100"/>
                  </a:lnTo>
                  <a:lnTo>
                    <a:pt x="63" y="56"/>
                  </a:lnTo>
                  <a:lnTo>
                    <a:pt x="70" y="41"/>
                  </a:lnTo>
                  <a:lnTo>
                    <a:pt x="75" y="29"/>
                  </a:lnTo>
                  <a:lnTo>
                    <a:pt x="76" y="20"/>
                  </a:lnTo>
                  <a:lnTo>
                    <a:pt x="76" y="16"/>
                  </a:lnTo>
                  <a:lnTo>
                    <a:pt x="44"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02" name="Freeform 148"/>
            <p:cNvSpPr>
              <a:spLocks/>
            </p:cNvSpPr>
            <p:nvPr/>
          </p:nvSpPr>
          <p:spPr bwMode="auto">
            <a:xfrm>
              <a:off x="736" y="2286"/>
              <a:ext cx="26" cy="71"/>
            </a:xfrm>
            <a:custGeom>
              <a:avLst/>
              <a:gdLst>
                <a:gd name="T0" fmla="*/ 1 w 52"/>
                <a:gd name="T1" fmla="*/ 0 h 140"/>
                <a:gd name="T2" fmla="*/ 1 w 52"/>
                <a:gd name="T3" fmla="*/ 1 h 140"/>
                <a:gd name="T4" fmla="*/ 1 w 52"/>
                <a:gd name="T5" fmla="*/ 1 h 140"/>
                <a:gd name="T6" fmla="*/ 0 w 52"/>
                <a:gd name="T7" fmla="*/ 1 h 140"/>
                <a:gd name="T8" fmla="*/ 0 w 52"/>
                <a:gd name="T9" fmla="*/ 1 h 140"/>
                <a:gd name="T10" fmla="*/ 1 w 52"/>
                <a:gd name="T11" fmla="*/ 1 h 140"/>
                <a:gd name="T12" fmla="*/ 1 w 52"/>
                <a:gd name="T13" fmla="*/ 1 h 140"/>
                <a:gd name="T14" fmla="*/ 1 w 52"/>
                <a:gd name="T15" fmla="*/ 1 h 140"/>
                <a:gd name="T16" fmla="*/ 1 w 52"/>
                <a:gd name="T17" fmla="*/ 1 h 140"/>
                <a:gd name="T18" fmla="*/ 1 w 52"/>
                <a:gd name="T19" fmla="*/ 1 h 140"/>
                <a:gd name="T20" fmla="*/ 1 w 52"/>
                <a:gd name="T21" fmla="*/ 1 h 140"/>
                <a:gd name="T22" fmla="*/ 1 w 52"/>
                <a:gd name="T23" fmla="*/ 1 h 140"/>
                <a:gd name="T24" fmla="*/ 1 w 52"/>
                <a:gd name="T25" fmla="*/ 1 h 140"/>
                <a:gd name="T26" fmla="*/ 1 w 52"/>
                <a:gd name="T27" fmla="*/ 0 h 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
                <a:gd name="T43" fmla="*/ 0 h 140"/>
                <a:gd name="T44" fmla="*/ 52 w 52"/>
                <a:gd name="T45" fmla="*/ 140 h 1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 h="140">
                  <a:moveTo>
                    <a:pt x="32" y="0"/>
                  </a:moveTo>
                  <a:lnTo>
                    <a:pt x="29" y="20"/>
                  </a:lnTo>
                  <a:lnTo>
                    <a:pt x="29" y="48"/>
                  </a:lnTo>
                  <a:lnTo>
                    <a:pt x="0" y="61"/>
                  </a:lnTo>
                  <a:lnTo>
                    <a:pt x="0" y="88"/>
                  </a:lnTo>
                  <a:lnTo>
                    <a:pt x="4" y="140"/>
                  </a:lnTo>
                  <a:lnTo>
                    <a:pt x="24" y="140"/>
                  </a:lnTo>
                  <a:lnTo>
                    <a:pt x="24" y="96"/>
                  </a:lnTo>
                  <a:lnTo>
                    <a:pt x="52" y="88"/>
                  </a:lnTo>
                  <a:lnTo>
                    <a:pt x="52" y="48"/>
                  </a:lnTo>
                  <a:lnTo>
                    <a:pt x="47" y="39"/>
                  </a:lnTo>
                  <a:lnTo>
                    <a:pt x="39" y="20"/>
                  </a:lnTo>
                  <a:lnTo>
                    <a:pt x="32" y="4"/>
                  </a:lnTo>
                  <a:lnTo>
                    <a:pt x="32"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03" name="Freeform 149"/>
            <p:cNvSpPr>
              <a:spLocks/>
            </p:cNvSpPr>
            <p:nvPr/>
          </p:nvSpPr>
          <p:spPr bwMode="auto">
            <a:xfrm>
              <a:off x="708" y="2250"/>
              <a:ext cx="12" cy="40"/>
            </a:xfrm>
            <a:custGeom>
              <a:avLst/>
              <a:gdLst>
                <a:gd name="T0" fmla="*/ 0 w 25"/>
                <a:gd name="T1" fmla="*/ 0 h 81"/>
                <a:gd name="T2" fmla="*/ 0 w 25"/>
                <a:gd name="T3" fmla="*/ 0 h 81"/>
                <a:gd name="T4" fmla="*/ 0 w 25"/>
                <a:gd name="T5" fmla="*/ 0 h 81"/>
                <a:gd name="T6" fmla="*/ 0 w 25"/>
                <a:gd name="T7" fmla="*/ 0 h 81"/>
                <a:gd name="T8" fmla="*/ 0 w 25"/>
                <a:gd name="T9" fmla="*/ 0 h 81"/>
                <a:gd name="T10" fmla="*/ 0 w 25"/>
                <a:gd name="T11" fmla="*/ 0 h 81"/>
                <a:gd name="T12" fmla="*/ 0 60000 65536"/>
                <a:gd name="T13" fmla="*/ 0 60000 65536"/>
                <a:gd name="T14" fmla="*/ 0 60000 65536"/>
                <a:gd name="T15" fmla="*/ 0 60000 65536"/>
                <a:gd name="T16" fmla="*/ 0 60000 65536"/>
                <a:gd name="T17" fmla="*/ 0 60000 65536"/>
                <a:gd name="T18" fmla="*/ 0 w 25"/>
                <a:gd name="T19" fmla="*/ 0 h 81"/>
                <a:gd name="T20" fmla="*/ 25 w 25"/>
                <a:gd name="T21" fmla="*/ 81 h 81"/>
              </a:gdLst>
              <a:ahLst/>
              <a:cxnLst>
                <a:cxn ang="T12">
                  <a:pos x="T0" y="T1"/>
                </a:cxn>
                <a:cxn ang="T13">
                  <a:pos x="T2" y="T3"/>
                </a:cxn>
                <a:cxn ang="T14">
                  <a:pos x="T4" y="T5"/>
                </a:cxn>
                <a:cxn ang="T15">
                  <a:pos x="T6" y="T7"/>
                </a:cxn>
                <a:cxn ang="T16">
                  <a:pos x="T8" y="T9"/>
                </a:cxn>
                <a:cxn ang="T17">
                  <a:pos x="T10" y="T11"/>
                </a:cxn>
              </a:cxnLst>
              <a:rect l="T18" t="T19" r="T20" b="T21"/>
              <a:pathLst>
                <a:path w="25" h="81">
                  <a:moveTo>
                    <a:pt x="20" y="0"/>
                  </a:moveTo>
                  <a:lnTo>
                    <a:pt x="0" y="16"/>
                  </a:lnTo>
                  <a:lnTo>
                    <a:pt x="0" y="57"/>
                  </a:lnTo>
                  <a:lnTo>
                    <a:pt x="20" y="81"/>
                  </a:lnTo>
                  <a:lnTo>
                    <a:pt x="25" y="53"/>
                  </a:lnTo>
                  <a:lnTo>
                    <a:pt x="2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04" name="Freeform 150"/>
            <p:cNvSpPr>
              <a:spLocks/>
            </p:cNvSpPr>
            <p:nvPr/>
          </p:nvSpPr>
          <p:spPr bwMode="auto">
            <a:xfrm>
              <a:off x="770" y="2357"/>
              <a:ext cx="48" cy="74"/>
            </a:xfrm>
            <a:custGeom>
              <a:avLst/>
              <a:gdLst>
                <a:gd name="T0" fmla="*/ 1 w 95"/>
                <a:gd name="T1" fmla="*/ 0 h 149"/>
                <a:gd name="T2" fmla="*/ 1 w 95"/>
                <a:gd name="T3" fmla="*/ 0 h 149"/>
                <a:gd name="T4" fmla="*/ 1 w 95"/>
                <a:gd name="T5" fmla="*/ 0 h 149"/>
                <a:gd name="T6" fmla="*/ 1 w 95"/>
                <a:gd name="T7" fmla="*/ 0 h 149"/>
                <a:gd name="T8" fmla="*/ 0 w 95"/>
                <a:gd name="T9" fmla="*/ 0 h 149"/>
                <a:gd name="T10" fmla="*/ 1 w 95"/>
                <a:gd name="T11" fmla="*/ 0 h 149"/>
                <a:gd name="T12" fmla="*/ 1 w 95"/>
                <a:gd name="T13" fmla="*/ 0 h 149"/>
                <a:gd name="T14" fmla="*/ 1 w 95"/>
                <a:gd name="T15" fmla="*/ 0 h 149"/>
                <a:gd name="T16" fmla="*/ 1 w 95"/>
                <a:gd name="T17" fmla="*/ 0 h 149"/>
                <a:gd name="T18" fmla="*/ 1 w 95"/>
                <a:gd name="T19" fmla="*/ 0 h 149"/>
                <a:gd name="T20" fmla="*/ 1 w 95"/>
                <a:gd name="T21" fmla="*/ 0 h 149"/>
                <a:gd name="T22" fmla="*/ 1 w 95"/>
                <a:gd name="T23" fmla="*/ 0 h 149"/>
                <a:gd name="T24" fmla="*/ 1 w 95"/>
                <a:gd name="T25" fmla="*/ 0 h 149"/>
                <a:gd name="T26" fmla="*/ 1 w 95"/>
                <a:gd name="T27" fmla="*/ 0 h 149"/>
                <a:gd name="T28" fmla="*/ 1 w 95"/>
                <a:gd name="T29" fmla="*/ 0 h 149"/>
                <a:gd name="T30" fmla="*/ 1 w 95"/>
                <a:gd name="T31" fmla="*/ 0 h 149"/>
                <a:gd name="T32" fmla="*/ 1 w 95"/>
                <a:gd name="T33" fmla="*/ 0 h 1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5"/>
                <a:gd name="T52" fmla="*/ 0 h 149"/>
                <a:gd name="T53" fmla="*/ 95 w 95"/>
                <a:gd name="T54" fmla="*/ 149 h 1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5" h="149">
                  <a:moveTo>
                    <a:pt x="63" y="0"/>
                  </a:moveTo>
                  <a:lnTo>
                    <a:pt x="52" y="32"/>
                  </a:lnTo>
                  <a:lnTo>
                    <a:pt x="48" y="57"/>
                  </a:lnTo>
                  <a:lnTo>
                    <a:pt x="11" y="69"/>
                  </a:lnTo>
                  <a:lnTo>
                    <a:pt x="0" y="97"/>
                  </a:lnTo>
                  <a:lnTo>
                    <a:pt x="8" y="129"/>
                  </a:lnTo>
                  <a:lnTo>
                    <a:pt x="32" y="113"/>
                  </a:lnTo>
                  <a:lnTo>
                    <a:pt x="45" y="89"/>
                  </a:lnTo>
                  <a:lnTo>
                    <a:pt x="45" y="137"/>
                  </a:lnTo>
                  <a:lnTo>
                    <a:pt x="60" y="113"/>
                  </a:lnTo>
                  <a:lnTo>
                    <a:pt x="63" y="69"/>
                  </a:lnTo>
                  <a:lnTo>
                    <a:pt x="79" y="105"/>
                  </a:lnTo>
                  <a:lnTo>
                    <a:pt x="79" y="149"/>
                  </a:lnTo>
                  <a:lnTo>
                    <a:pt x="95" y="102"/>
                  </a:lnTo>
                  <a:lnTo>
                    <a:pt x="79" y="61"/>
                  </a:lnTo>
                  <a:lnTo>
                    <a:pt x="84" y="29"/>
                  </a:lnTo>
                  <a:lnTo>
                    <a:pt x="63"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05" name="Freeform 151"/>
            <p:cNvSpPr>
              <a:spLocks/>
            </p:cNvSpPr>
            <p:nvPr/>
          </p:nvSpPr>
          <p:spPr bwMode="auto">
            <a:xfrm>
              <a:off x="633" y="2266"/>
              <a:ext cx="57" cy="15"/>
            </a:xfrm>
            <a:custGeom>
              <a:avLst/>
              <a:gdLst>
                <a:gd name="T0" fmla="*/ 0 w 116"/>
                <a:gd name="T1" fmla="*/ 1 h 29"/>
                <a:gd name="T2" fmla="*/ 0 w 116"/>
                <a:gd name="T3" fmla="*/ 0 h 29"/>
                <a:gd name="T4" fmla="*/ 0 w 116"/>
                <a:gd name="T5" fmla="*/ 1 h 29"/>
                <a:gd name="T6" fmla="*/ 0 w 116"/>
                <a:gd name="T7" fmla="*/ 1 h 29"/>
                <a:gd name="T8" fmla="*/ 0 w 116"/>
                <a:gd name="T9" fmla="*/ 1 h 29"/>
                <a:gd name="T10" fmla="*/ 0 60000 65536"/>
                <a:gd name="T11" fmla="*/ 0 60000 65536"/>
                <a:gd name="T12" fmla="*/ 0 60000 65536"/>
                <a:gd name="T13" fmla="*/ 0 60000 65536"/>
                <a:gd name="T14" fmla="*/ 0 60000 65536"/>
                <a:gd name="T15" fmla="*/ 0 w 116"/>
                <a:gd name="T16" fmla="*/ 0 h 29"/>
                <a:gd name="T17" fmla="*/ 116 w 116"/>
                <a:gd name="T18" fmla="*/ 29 h 29"/>
              </a:gdLst>
              <a:ahLst/>
              <a:cxnLst>
                <a:cxn ang="T10">
                  <a:pos x="T0" y="T1"/>
                </a:cxn>
                <a:cxn ang="T11">
                  <a:pos x="T2" y="T3"/>
                </a:cxn>
                <a:cxn ang="T12">
                  <a:pos x="T4" y="T5"/>
                </a:cxn>
                <a:cxn ang="T13">
                  <a:pos x="T6" y="T7"/>
                </a:cxn>
                <a:cxn ang="T14">
                  <a:pos x="T8" y="T9"/>
                </a:cxn>
              </a:cxnLst>
              <a:rect l="T15" t="T16" r="T17" b="T18"/>
              <a:pathLst>
                <a:path w="116" h="29">
                  <a:moveTo>
                    <a:pt x="9" y="8"/>
                  </a:moveTo>
                  <a:lnTo>
                    <a:pt x="116" y="0"/>
                  </a:lnTo>
                  <a:lnTo>
                    <a:pt x="116" y="21"/>
                  </a:lnTo>
                  <a:lnTo>
                    <a:pt x="0" y="29"/>
                  </a:lnTo>
                  <a:lnTo>
                    <a:pt x="9" y="8"/>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06" name="Freeform 152"/>
            <p:cNvSpPr>
              <a:spLocks/>
            </p:cNvSpPr>
            <p:nvPr/>
          </p:nvSpPr>
          <p:spPr bwMode="auto">
            <a:xfrm>
              <a:off x="630" y="2286"/>
              <a:ext cx="66" cy="12"/>
            </a:xfrm>
            <a:custGeom>
              <a:avLst/>
              <a:gdLst>
                <a:gd name="T0" fmla="*/ 1 w 131"/>
                <a:gd name="T1" fmla="*/ 0 h 24"/>
                <a:gd name="T2" fmla="*/ 1 w 131"/>
                <a:gd name="T3" fmla="*/ 1 h 24"/>
                <a:gd name="T4" fmla="*/ 1 w 131"/>
                <a:gd name="T5" fmla="*/ 1 h 24"/>
                <a:gd name="T6" fmla="*/ 0 w 131"/>
                <a:gd name="T7" fmla="*/ 1 h 24"/>
                <a:gd name="T8" fmla="*/ 1 w 131"/>
                <a:gd name="T9" fmla="*/ 0 h 24"/>
                <a:gd name="T10" fmla="*/ 0 60000 65536"/>
                <a:gd name="T11" fmla="*/ 0 60000 65536"/>
                <a:gd name="T12" fmla="*/ 0 60000 65536"/>
                <a:gd name="T13" fmla="*/ 0 60000 65536"/>
                <a:gd name="T14" fmla="*/ 0 60000 65536"/>
                <a:gd name="T15" fmla="*/ 0 w 131"/>
                <a:gd name="T16" fmla="*/ 0 h 24"/>
                <a:gd name="T17" fmla="*/ 131 w 131"/>
                <a:gd name="T18" fmla="*/ 24 h 24"/>
              </a:gdLst>
              <a:ahLst/>
              <a:cxnLst>
                <a:cxn ang="T10">
                  <a:pos x="T0" y="T1"/>
                </a:cxn>
                <a:cxn ang="T11">
                  <a:pos x="T2" y="T3"/>
                </a:cxn>
                <a:cxn ang="T12">
                  <a:pos x="T4" y="T5"/>
                </a:cxn>
                <a:cxn ang="T13">
                  <a:pos x="T6" y="T7"/>
                </a:cxn>
                <a:cxn ang="T14">
                  <a:pos x="T8" y="T9"/>
                </a:cxn>
              </a:cxnLst>
              <a:rect l="T15" t="T16" r="T17" b="T18"/>
              <a:pathLst>
                <a:path w="131" h="24">
                  <a:moveTo>
                    <a:pt x="131" y="0"/>
                  </a:moveTo>
                  <a:lnTo>
                    <a:pt x="131" y="24"/>
                  </a:lnTo>
                  <a:lnTo>
                    <a:pt x="24" y="24"/>
                  </a:lnTo>
                  <a:lnTo>
                    <a:pt x="0" y="12"/>
                  </a:lnTo>
                  <a:lnTo>
                    <a:pt x="131"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07" name="Freeform 153"/>
            <p:cNvSpPr>
              <a:spLocks/>
            </p:cNvSpPr>
            <p:nvPr/>
          </p:nvSpPr>
          <p:spPr bwMode="auto">
            <a:xfrm>
              <a:off x="643" y="2305"/>
              <a:ext cx="65" cy="10"/>
            </a:xfrm>
            <a:custGeom>
              <a:avLst/>
              <a:gdLst>
                <a:gd name="T0" fmla="*/ 0 w 131"/>
                <a:gd name="T1" fmla="*/ 0 h 19"/>
                <a:gd name="T2" fmla="*/ 0 w 131"/>
                <a:gd name="T3" fmla="*/ 0 h 19"/>
                <a:gd name="T4" fmla="*/ 0 w 131"/>
                <a:gd name="T5" fmla="*/ 1 h 19"/>
                <a:gd name="T6" fmla="*/ 0 w 131"/>
                <a:gd name="T7" fmla="*/ 1 h 19"/>
                <a:gd name="T8" fmla="*/ 0 w 131"/>
                <a:gd name="T9" fmla="*/ 1 h 19"/>
                <a:gd name="T10" fmla="*/ 0 w 131"/>
                <a:gd name="T11" fmla="*/ 1 h 19"/>
                <a:gd name="T12" fmla="*/ 0 w 131"/>
                <a:gd name="T13" fmla="*/ 1 h 19"/>
                <a:gd name="T14" fmla="*/ 0 w 131"/>
                <a:gd name="T15" fmla="*/ 1 h 19"/>
                <a:gd name="T16" fmla="*/ 0 w 131"/>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1"/>
                <a:gd name="T28" fmla="*/ 0 h 19"/>
                <a:gd name="T29" fmla="*/ 131 w 131"/>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1" h="19">
                  <a:moveTo>
                    <a:pt x="0" y="0"/>
                  </a:moveTo>
                  <a:lnTo>
                    <a:pt x="123" y="0"/>
                  </a:lnTo>
                  <a:lnTo>
                    <a:pt x="131" y="19"/>
                  </a:lnTo>
                  <a:lnTo>
                    <a:pt x="44" y="19"/>
                  </a:lnTo>
                  <a:lnTo>
                    <a:pt x="12" y="19"/>
                  </a:lnTo>
                  <a:lnTo>
                    <a:pt x="9" y="16"/>
                  </a:lnTo>
                  <a:lnTo>
                    <a:pt x="5" y="9"/>
                  </a:lnTo>
                  <a:lnTo>
                    <a:pt x="0" y="3"/>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08" name="Freeform 154"/>
            <p:cNvSpPr>
              <a:spLocks/>
            </p:cNvSpPr>
            <p:nvPr/>
          </p:nvSpPr>
          <p:spPr bwMode="auto">
            <a:xfrm>
              <a:off x="666" y="2320"/>
              <a:ext cx="52" cy="16"/>
            </a:xfrm>
            <a:custGeom>
              <a:avLst/>
              <a:gdLst>
                <a:gd name="T0" fmla="*/ 1 w 104"/>
                <a:gd name="T1" fmla="*/ 1 h 32"/>
                <a:gd name="T2" fmla="*/ 1 w 104"/>
                <a:gd name="T3" fmla="*/ 0 h 32"/>
                <a:gd name="T4" fmla="*/ 1 w 104"/>
                <a:gd name="T5" fmla="*/ 1 h 32"/>
                <a:gd name="T6" fmla="*/ 0 w 104"/>
                <a:gd name="T7" fmla="*/ 1 h 32"/>
                <a:gd name="T8" fmla="*/ 1 w 104"/>
                <a:gd name="T9" fmla="*/ 1 h 32"/>
                <a:gd name="T10" fmla="*/ 0 60000 65536"/>
                <a:gd name="T11" fmla="*/ 0 60000 65536"/>
                <a:gd name="T12" fmla="*/ 0 60000 65536"/>
                <a:gd name="T13" fmla="*/ 0 60000 65536"/>
                <a:gd name="T14" fmla="*/ 0 60000 65536"/>
                <a:gd name="T15" fmla="*/ 0 w 104"/>
                <a:gd name="T16" fmla="*/ 0 h 32"/>
                <a:gd name="T17" fmla="*/ 104 w 104"/>
                <a:gd name="T18" fmla="*/ 32 h 32"/>
              </a:gdLst>
              <a:ahLst/>
              <a:cxnLst>
                <a:cxn ang="T10">
                  <a:pos x="T0" y="T1"/>
                </a:cxn>
                <a:cxn ang="T11">
                  <a:pos x="T2" y="T3"/>
                </a:cxn>
                <a:cxn ang="T12">
                  <a:pos x="T4" y="T5"/>
                </a:cxn>
                <a:cxn ang="T13">
                  <a:pos x="T6" y="T7"/>
                </a:cxn>
                <a:cxn ang="T14">
                  <a:pos x="T8" y="T9"/>
                </a:cxn>
              </a:cxnLst>
              <a:rect l="T15" t="T16" r="T17" b="T18"/>
              <a:pathLst>
                <a:path w="104" h="32">
                  <a:moveTo>
                    <a:pt x="16" y="8"/>
                  </a:moveTo>
                  <a:lnTo>
                    <a:pt x="104" y="0"/>
                  </a:lnTo>
                  <a:lnTo>
                    <a:pt x="104" y="20"/>
                  </a:lnTo>
                  <a:lnTo>
                    <a:pt x="0" y="32"/>
                  </a:lnTo>
                  <a:lnTo>
                    <a:pt x="16" y="8"/>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09" name="Freeform 155"/>
            <p:cNvSpPr>
              <a:spLocks/>
            </p:cNvSpPr>
            <p:nvPr/>
          </p:nvSpPr>
          <p:spPr bwMode="auto">
            <a:xfrm>
              <a:off x="660" y="2340"/>
              <a:ext cx="64" cy="17"/>
            </a:xfrm>
            <a:custGeom>
              <a:avLst/>
              <a:gdLst>
                <a:gd name="T0" fmla="*/ 1 w 128"/>
                <a:gd name="T1" fmla="*/ 1 h 32"/>
                <a:gd name="T2" fmla="*/ 1 w 128"/>
                <a:gd name="T3" fmla="*/ 0 h 32"/>
                <a:gd name="T4" fmla="*/ 1 w 128"/>
                <a:gd name="T5" fmla="*/ 1 h 32"/>
                <a:gd name="T6" fmla="*/ 0 w 128"/>
                <a:gd name="T7" fmla="*/ 1 h 32"/>
                <a:gd name="T8" fmla="*/ 1 w 128"/>
                <a:gd name="T9" fmla="*/ 1 h 32"/>
                <a:gd name="T10" fmla="*/ 0 60000 65536"/>
                <a:gd name="T11" fmla="*/ 0 60000 65536"/>
                <a:gd name="T12" fmla="*/ 0 60000 65536"/>
                <a:gd name="T13" fmla="*/ 0 60000 65536"/>
                <a:gd name="T14" fmla="*/ 0 60000 65536"/>
                <a:gd name="T15" fmla="*/ 0 w 128"/>
                <a:gd name="T16" fmla="*/ 0 h 32"/>
                <a:gd name="T17" fmla="*/ 128 w 128"/>
                <a:gd name="T18" fmla="*/ 32 h 32"/>
              </a:gdLst>
              <a:ahLst/>
              <a:cxnLst>
                <a:cxn ang="T10">
                  <a:pos x="T0" y="T1"/>
                </a:cxn>
                <a:cxn ang="T11">
                  <a:pos x="T2" y="T3"/>
                </a:cxn>
                <a:cxn ang="T12">
                  <a:pos x="T4" y="T5"/>
                </a:cxn>
                <a:cxn ang="T13">
                  <a:pos x="T6" y="T7"/>
                </a:cxn>
                <a:cxn ang="T14">
                  <a:pos x="T8" y="T9"/>
                </a:cxn>
              </a:cxnLst>
              <a:rect l="T15" t="T16" r="T17" b="T18"/>
              <a:pathLst>
                <a:path w="128" h="32">
                  <a:moveTo>
                    <a:pt x="4" y="13"/>
                  </a:moveTo>
                  <a:lnTo>
                    <a:pt x="123" y="0"/>
                  </a:lnTo>
                  <a:lnTo>
                    <a:pt x="128" y="24"/>
                  </a:lnTo>
                  <a:lnTo>
                    <a:pt x="0" y="32"/>
                  </a:lnTo>
                  <a:lnTo>
                    <a:pt x="4" y="13"/>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10" name="Freeform 156"/>
            <p:cNvSpPr>
              <a:spLocks/>
            </p:cNvSpPr>
            <p:nvPr/>
          </p:nvSpPr>
          <p:spPr bwMode="auto">
            <a:xfrm>
              <a:off x="596" y="2302"/>
              <a:ext cx="20" cy="15"/>
            </a:xfrm>
            <a:custGeom>
              <a:avLst/>
              <a:gdLst>
                <a:gd name="T0" fmla="*/ 0 w 40"/>
                <a:gd name="T1" fmla="*/ 1 h 29"/>
                <a:gd name="T2" fmla="*/ 1 w 40"/>
                <a:gd name="T3" fmla="*/ 0 h 29"/>
                <a:gd name="T4" fmla="*/ 1 w 40"/>
                <a:gd name="T5" fmla="*/ 1 h 29"/>
                <a:gd name="T6" fmla="*/ 1 w 40"/>
                <a:gd name="T7" fmla="*/ 1 h 29"/>
                <a:gd name="T8" fmla="*/ 0 w 40"/>
                <a:gd name="T9" fmla="*/ 1 h 29"/>
                <a:gd name="T10" fmla="*/ 0 60000 65536"/>
                <a:gd name="T11" fmla="*/ 0 60000 65536"/>
                <a:gd name="T12" fmla="*/ 0 60000 65536"/>
                <a:gd name="T13" fmla="*/ 0 60000 65536"/>
                <a:gd name="T14" fmla="*/ 0 60000 65536"/>
                <a:gd name="T15" fmla="*/ 0 w 40"/>
                <a:gd name="T16" fmla="*/ 0 h 29"/>
                <a:gd name="T17" fmla="*/ 40 w 40"/>
                <a:gd name="T18" fmla="*/ 29 h 29"/>
              </a:gdLst>
              <a:ahLst/>
              <a:cxnLst>
                <a:cxn ang="T10">
                  <a:pos x="T0" y="T1"/>
                </a:cxn>
                <a:cxn ang="T11">
                  <a:pos x="T2" y="T3"/>
                </a:cxn>
                <a:cxn ang="T12">
                  <a:pos x="T4" y="T5"/>
                </a:cxn>
                <a:cxn ang="T13">
                  <a:pos x="T6" y="T7"/>
                </a:cxn>
                <a:cxn ang="T14">
                  <a:pos x="T8" y="T9"/>
                </a:cxn>
              </a:cxnLst>
              <a:rect l="T15" t="T16" r="T17" b="T18"/>
              <a:pathLst>
                <a:path w="40" h="29">
                  <a:moveTo>
                    <a:pt x="0" y="5"/>
                  </a:moveTo>
                  <a:lnTo>
                    <a:pt x="40" y="0"/>
                  </a:lnTo>
                  <a:lnTo>
                    <a:pt x="40" y="24"/>
                  </a:lnTo>
                  <a:lnTo>
                    <a:pt x="9" y="29"/>
                  </a:lnTo>
                  <a:lnTo>
                    <a:pt x="0" y="5"/>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11" name="Freeform 157"/>
            <p:cNvSpPr>
              <a:spLocks/>
            </p:cNvSpPr>
            <p:nvPr/>
          </p:nvSpPr>
          <p:spPr bwMode="auto">
            <a:xfrm>
              <a:off x="692" y="2365"/>
              <a:ext cx="58" cy="38"/>
            </a:xfrm>
            <a:custGeom>
              <a:avLst/>
              <a:gdLst>
                <a:gd name="T0" fmla="*/ 0 w 117"/>
                <a:gd name="T1" fmla="*/ 0 h 78"/>
                <a:gd name="T2" fmla="*/ 0 w 117"/>
                <a:gd name="T3" fmla="*/ 0 h 78"/>
                <a:gd name="T4" fmla="*/ 0 w 117"/>
                <a:gd name="T5" fmla="*/ 0 h 78"/>
                <a:gd name="T6" fmla="*/ 0 w 117"/>
                <a:gd name="T7" fmla="*/ 0 h 78"/>
                <a:gd name="T8" fmla="*/ 0 w 117"/>
                <a:gd name="T9" fmla="*/ 0 h 78"/>
                <a:gd name="T10" fmla="*/ 0 w 117"/>
                <a:gd name="T11" fmla="*/ 0 h 78"/>
                <a:gd name="T12" fmla="*/ 0 w 117"/>
                <a:gd name="T13" fmla="*/ 0 h 78"/>
                <a:gd name="T14" fmla="*/ 0 w 117"/>
                <a:gd name="T15" fmla="*/ 0 h 78"/>
                <a:gd name="T16" fmla="*/ 0 w 117"/>
                <a:gd name="T17" fmla="*/ 0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78"/>
                <a:gd name="T29" fmla="*/ 117 w 117"/>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78">
                  <a:moveTo>
                    <a:pt x="0" y="8"/>
                  </a:moveTo>
                  <a:lnTo>
                    <a:pt x="84" y="0"/>
                  </a:lnTo>
                  <a:lnTo>
                    <a:pt x="84" y="29"/>
                  </a:lnTo>
                  <a:lnTo>
                    <a:pt x="117" y="33"/>
                  </a:lnTo>
                  <a:lnTo>
                    <a:pt x="117" y="78"/>
                  </a:lnTo>
                  <a:lnTo>
                    <a:pt x="73" y="78"/>
                  </a:lnTo>
                  <a:lnTo>
                    <a:pt x="73" y="41"/>
                  </a:lnTo>
                  <a:lnTo>
                    <a:pt x="0" y="41"/>
                  </a:lnTo>
                  <a:lnTo>
                    <a:pt x="0" y="8"/>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12" name="Freeform 158"/>
            <p:cNvSpPr>
              <a:spLocks/>
            </p:cNvSpPr>
            <p:nvPr/>
          </p:nvSpPr>
          <p:spPr bwMode="auto">
            <a:xfrm>
              <a:off x="625" y="2377"/>
              <a:ext cx="26" cy="38"/>
            </a:xfrm>
            <a:custGeom>
              <a:avLst/>
              <a:gdLst>
                <a:gd name="T0" fmla="*/ 1 w 52"/>
                <a:gd name="T1" fmla="*/ 0 h 77"/>
                <a:gd name="T2" fmla="*/ 1 w 52"/>
                <a:gd name="T3" fmla="*/ 0 h 77"/>
                <a:gd name="T4" fmla="*/ 1 w 52"/>
                <a:gd name="T5" fmla="*/ 0 h 77"/>
                <a:gd name="T6" fmla="*/ 1 w 52"/>
                <a:gd name="T7" fmla="*/ 0 h 77"/>
                <a:gd name="T8" fmla="*/ 0 w 52"/>
                <a:gd name="T9" fmla="*/ 0 h 77"/>
                <a:gd name="T10" fmla="*/ 1 w 52"/>
                <a:gd name="T11" fmla="*/ 0 h 77"/>
                <a:gd name="T12" fmla="*/ 0 60000 65536"/>
                <a:gd name="T13" fmla="*/ 0 60000 65536"/>
                <a:gd name="T14" fmla="*/ 0 60000 65536"/>
                <a:gd name="T15" fmla="*/ 0 60000 65536"/>
                <a:gd name="T16" fmla="*/ 0 60000 65536"/>
                <a:gd name="T17" fmla="*/ 0 60000 65536"/>
                <a:gd name="T18" fmla="*/ 0 w 52"/>
                <a:gd name="T19" fmla="*/ 0 h 77"/>
                <a:gd name="T20" fmla="*/ 52 w 52"/>
                <a:gd name="T21" fmla="*/ 77 h 77"/>
              </a:gdLst>
              <a:ahLst/>
              <a:cxnLst>
                <a:cxn ang="T12">
                  <a:pos x="T0" y="T1"/>
                </a:cxn>
                <a:cxn ang="T13">
                  <a:pos x="T2" y="T3"/>
                </a:cxn>
                <a:cxn ang="T14">
                  <a:pos x="T4" y="T5"/>
                </a:cxn>
                <a:cxn ang="T15">
                  <a:pos x="T6" y="T7"/>
                </a:cxn>
                <a:cxn ang="T16">
                  <a:pos x="T8" y="T9"/>
                </a:cxn>
                <a:cxn ang="T17">
                  <a:pos x="T10" y="T11"/>
                </a:cxn>
              </a:cxnLst>
              <a:rect l="T18" t="T19" r="T20" b="T21"/>
              <a:pathLst>
                <a:path w="52" h="77">
                  <a:moveTo>
                    <a:pt x="4" y="0"/>
                  </a:moveTo>
                  <a:lnTo>
                    <a:pt x="52" y="0"/>
                  </a:lnTo>
                  <a:lnTo>
                    <a:pt x="33" y="44"/>
                  </a:lnTo>
                  <a:lnTo>
                    <a:pt x="20" y="77"/>
                  </a:lnTo>
                  <a:lnTo>
                    <a:pt x="0" y="36"/>
                  </a:lnTo>
                  <a:lnTo>
                    <a:pt x="4"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13" name="Freeform 159"/>
            <p:cNvSpPr>
              <a:spLocks/>
            </p:cNvSpPr>
            <p:nvPr/>
          </p:nvSpPr>
          <p:spPr bwMode="auto">
            <a:xfrm>
              <a:off x="734" y="2258"/>
              <a:ext cx="60" cy="24"/>
            </a:xfrm>
            <a:custGeom>
              <a:avLst/>
              <a:gdLst>
                <a:gd name="T0" fmla="*/ 0 w 120"/>
                <a:gd name="T1" fmla="*/ 0 h 49"/>
                <a:gd name="T2" fmla="*/ 1 w 120"/>
                <a:gd name="T3" fmla="*/ 0 h 49"/>
                <a:gd name="T4" fmla="*/ 1 w 120"/>
                <a:gd name="T5" fmla="*/ 0 h 49"/>
                <a:gd name="T6" fmla="*/ 1 w 120"/>
                <a:gd name="T7" fmla="*/ 0 h 49"/>
                <a:gd name="T8" fmla="*/ 1 w 120"/>
                <a:gd name="T9" fmla="*/ 0 h 49"/>
                <a:gd name="T10" fmla="*/ 1 w 120"/>
                <a:gd name="T11" fmla="*/ 0 h 49"/>
                <a:gd name="T12" fmla="*/ 0 w 120"/>
                <a:gd name="T13" fmla="*/ 0 h 49"/>
                <a:gd name="T14" fmla="*/ 0 w 120"/>
                <a:gd name="T15" fmla="*/ 0 h 49"/>
                <a:gd name="T16" fmla="*/ 0 60000 65536"/>
                <a:gd name="T17" fmla="*/ 0 60000 65536"/>
                <a:gd name="T18" fmla="*/ 0 60000 65536"/>
                <a:gd name="T19" fmla="*/ 0 60000 65536"/>
                <a:gd name="T20" fmla="*/ 0 60000 65536"/>
                <a:gd name="T21" fmla="*/ 0 60000 65536"/>
                <a:gd name="T22" fmla="*/ 0 60000 65536"/>
                <a:gd name="T23" fmla="*/ 0 60000 65536"/>
                <a:gd name="T24" fmla="*/ 0 w 120"/>
                <a:gd name="T25" fmla="*/ 0 h 49"/>
                <a:gd name="T26" fmla="*/ 120 w 120"/>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 h="49">
                  <a:moveTo>
                    <a:pt x="0" y="5"/>
                  </a:moveTo>
                  <a:lnTo>
                    <a:pt x="120" y="0"/>
                  </a:lnTo>
                  <a:lnTo>
                    <a:pt x="120" y="49"/>
                  </a:lnTo>
                  <a:lnTo>
                    <a:pt x="68" y="49"/>
                  </a:lnTo>
                  <a:lnTo>
                    <a:pt x="52" y="24"/>
                  </a:lnTo>
                  <a:lnTo>
                    <a:pt x="28" y="24"/>
                  </a:lnTo>
                  <a:lnTo>
                    <a:pt x="0" y="49"/>
                  </a:lnTo>
                  <a:lnTo>
                    <a:pt x="0" y="5"/>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14" name="Freeform 160"/>
            <p:cNvSpPr>
              <a:spLocks/>
            </p:cNvSpPr>
            <p:nvPr/>
          </p:nvSpPr>
          <p:spPr bwMode="auto">
            <a:xfrm>
              <a:off x="772" y="2301"/>
              <a:ext cx="106" cy="30"/>
            </a:xfrm>
            <a:custGeom>
              <a:avLst/>
              <a:gdLst>
                <a:gd name="T0" fmla="*/ 0 w 211"/>
                <a:gd name="T1" fmla="*/ 1 h 60"/>
                <a:gd name="T2" fmla="*/ 1 w 211"/>
                <a:gd name="T3" fmla="*/ 0 h 60"/>
                <a:gd name="T4" fmla="*/ 1 w 211"/>
                <a:gd name="T5" fmla="*/ 1 h 60"/>
                <a:gd name="T6" fmla="*/ 1 w 211"/>
                <a:gd name="T7" fmla="*/ 1 h 60"/>
                <a:gd name="T8" fmla="*/ 1 w 211"/>
                <a:gd name="T9" fmla="*/ 1 h 60"/>
                <a:gd name="T10" fmla="*/ 1 w 211"/>
                <a:gd name="T11" fmla="*/ 1 h 60"/>
                <a:gd name="T12" fmla="*/ 0 w 211"/>
                <a:gd name="T13" fmla="*/ 1 h 60"/>
                <a:gd name="T14" fmla="*/ 0 60000 65536"/>
                <a:gd name="T15" fmla="*/ 0 60000 65536"/>
                <a:gd name="T16" fmla="*/ 0 60000 65536"/>
                <a:gd name="T17" fmla="*/ 0 60000 65536"/>
                <a:gd name="T18" fmla="*/ 0 60000 65536"/>
                <a:gd name="T19" fmla="*/ 0 60000 65536"/>
                <a:gd name="T20" fmla="*/ 0 60000 65536"/>
                <a:gd name="T21" fmla="*/ 0 w 211"/>
                <a:gd name="T22" fmla="*/ 0 h 60"/>
                <a:gd name="T23" fmla="*/ 211 w 211"/>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1" h="60">
                  <a:moveTo>
                    <a:pt x="0" y="4"/>
                  </a:moveTo>
                  <a:lnTo>
                    <a:pt x="211" y="0"/>
                  </a:lnTo>
                  <a:lnTo>
                    <a:pt x="203" y="52"/>
                  </a:lnTo>
                  <a:lnTo>
                    <a:pt x="95" y="60"/>
                  </a:lnTo>
                  <a:lnTo>
                    <a:pt x="67" y="25"/>
                  </a:lnTo>
                  <a:lnTo>
                    <a:pt x="23" y="36"/>
                  </a:lnTo>
                  <a:lnTo>
                    <a:pt x="0" y="4"/>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15" name="Freeform 161"/>
            <p:cNvSpPr>
              <a:spLocks/>
            </p:cNvSpPr>
            <p:nvPr/>
          </p:nvSpPr>
          <p:spPr bwMode="auto">
            <a:xfrm>
              <a:off x="758" y="2363"/>
              <a:ext cx="28" cy="32"/>
            </a:xfrm>
            <a:custGeom>
              <a:avLst/>
              <a:gdLst>
                <a:gd name="T0" fmla="*/ 0 w 56"/>
                <a:gd name="T1" fmla="*/ 0 h 64"/>
                <a:gd name="T2" fmla="*/ 1 w 56"/>
                <a:gd name="T3" fmla="*/ 0 h 64"/>
                <a:gd name="T4" fmla="*/ 1 w 56"/>
                <a:gd name="T5" fmla="*/ 1 h 64"/>
                <a:gd name="T6" fmla="*/ 1 w 56"/>
                <a:gd name="T7" fmla="*/ 1 h 64"/>
                <a:gd name="T8" fmla="*/ 1 w 56"/>
                <a:gd name="T9" fmla="*/ 1 h 64"/>
                <a:gd name="T10" fmla="*/ 0 w 56"/>
                <a:gd name="T11" fmla="*/ 0 h 64"/>
                <a:gd name="T12" fmla="*/ 0 60000 65536"/>
                <a:gd name="T13" fmla="*/ 0 60000 65536"/>
                <a:gd name="T14" fmla="*/ 0 60000 65536"/>
                <a:gd name="T15" fmla="*/ 0 60000 65536"/>
                <a:gd name="T16" fmla="*/ 0 60000 65536"/>
                <a:gd name="T17" fmla="*/ 0 60000 65536"/>
                <a:gd name="T18" fmla="*/ 0 w 56"/>
                <a:gd name="T19" fmla="*/ 0 h 64"/>
                <a:gd name="T20" fmla="*/ 56 w 56"/>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56" h="64">
                  <a:moveTo>
                    <a:pt x="0" y="0"/>
                  </a:moveTo>
                  <a:lnTo>
                    <a:pt x="56" y="0"/>
                  </a:lnTo>
                  <a:lnTo>
                    <a:pt x="51" y="28"/>
                  </a:lnTo>
                  <a:lnTo>
                    <a:pt x="20" y="44"/>
                  </a:lnTo>
                  <a:lnTo>
                    <a:pt x="4" y="6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16" name="Freeform 162"/>
            <p:cNvSpPr>
              <a:spLocks/>
            </p:cNvSpPr>
            <p:nvPr/>
          </p:nvSpPr>
          <p:spPr bwMode="auto">
            <a:xfrm>
              <a:off x="210" y="2298"/>
              <a:ext cx="403" cy="85"/>
            </a:xfrm>
            <a:custGeom>
              <a:avLst/>
              <a:gdLst>
                <a:gd name="T0" fmla="*/ 0 w 806"/>
                <a:gd name="T1" fmla="*/ 1 h 169"/>
                <a:gd name="T2" fmla="*/ 1 w 806"/>
                <a:gd name="T3" fmla="*/ 0 h 169"/>
                <a:gd name="T4" fmla="*/ 1 w 806"/>
                <a:gd name="T5" fmla="*/ 1 h 169"/>
                <a:gd name="T6" fmla="*/ 1 w 806"/>
                <a:gd name="T7" fmla="*/ 1 h 169"/>
                <a:gd name="T8" fmla="*/ 1 w 806"/>
                <a:gd name="T9" fmla="*/ 1 h 169"/>
                <a:gd name="T10" fmla="*/ 1 w 806"/>
                <a:gd name="T11" fmla="*/ 1 h 169"/>
                <a:gd name="T12" fmla="*/ 0 w 806"/>
                <a:gd name="T13" fmla="*/ 1 h 169"/>
                <a:gd name="T14" fmla="*/ 0 60000 65536"/>
                <a:gd name="T15" fmla="*/ 0 60000 65536"/>
                <a:gd name="T16" fmla="*/ 0 60000 65536"/>
                <a:gd name="T17" fmla="*/ 0 60000 65536"/>
                <a:gd name="T18" fmla="*/ 0 60000 65536"/>
                <a:gd name="T19" fmla="*/ 0 60000 65536"/>
                <a:gd name="T20" fmla="*/ 0 60000 65536"/>
                <a:gd name="T21" fmla="*/ 0 w 806"/>
                <a:gd name="T22" fmla="*/ 0 h 169"/>
                <a:gd name="T23" fmla="*/ 806 w 806"/>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6" h="169">
                  <a:moveTo>
                    <a:pt x="0" y="8"/>
                  </a:moveTo>
                  <a:lnTo>
                    <a:pt x="131" y="0"/>
                  </a:lnTo>
                  <a:lnTo>
                    <a:pt x="441" y="124"/>
                  </a:lnTo>
                  <a:lnTo>
                    <a:pt x="757" y="116"/>
                  </a:lnTo>
                  <a:lnTo>
                    <a:pt x="806" y="158"/>
                  </a:lnTo>
                  <a:lnTo>
                    <a:pt x="326" y="169"/>
                  </a:lnTo>
                  <a:lnTo>
                    <a:pt x="0" y="8"/>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17" name="Freeform 163"/>
            <p:cNvSpPr>
              <a:spLocks/>
            </p:cNvSpPr>
            <p:nvPr/>
          </p:nvSpPr>
          <p:spPr bwMode="auto">
            <a:xfrm>
              <a:off x="280" y="2262"/>
              <a:ext cx="312" cy="66"/>
            </a:xfrm>
            <a:custGeom>
              <a:avLst/>
              <a:gdLst>
                <a:gd name="T0" fmla="*/ 0 w 625"/>
                <a:gd name="T1" fmla="*/ 0 h 133"/>
                <a:gd name="T2" fmla="*/ 0 w 625"/>
                <a:gd name="T3" fmla="*/ 0 h 133"/>
                <a:gd name="T4" fmla="*/ 0 w 625"/>
                <a:gd name="T5" fmla="*/ 0 h 133"/>
                <a:gd name="T6" fmla="*/ 0 w 625"/>
                <a:gd name="T7" fmla="*/ 0 h 133"/>
                <a:gd name="T8" fmla="*/ 0 w 625"/>
                <a:gd name="T9" fmla="*/ 0 h 133"/>
                <a:gd name="T10" fmla="*/ 0 w 625"/>
                <a:gd name="T11" fmla="*/ 0 h 133"/>
                <a:gd name="T12" fmla="*/ 0 w 625"/>
                <a:gd name="T13" fmla="*/ 0 h 133"/>
                <a:gd name="T14" fmla="*/ 0 60000 65536"/>
                <a:gd name="T15" fmla="*/ 0 60000 65536"/>
                <a:gd name="T16" fmla="*/ 0 60000 65536"/>
                <a:gd name="T17" fmla="*/ 0 60000 65536"/>
                <a:gd name="T18" fmla="*/ 0 60000 65536"/>
                <a:gd name="T19" fmla="*/ 0 60000 65536"/>
                <a:gd name="T20" fmla="*/ 0 60000 65536"/>
                <a:gd name="T21" fmla="*/ 0 w 625"/>
                <a:gd name="T22" fmla="*/ 0 h 133"/>
                <a:gd name="T23" fmla="*/ 625 w 625"/>
                <a:gd name="T24" fmla="*/ 133 h 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5" h="133">
                  <a:moveTo>
                    <a:pt x="0" y="5"/>
                  </a:moveTo>
                  <a:lnTo>
                    <a:pt x="119" y="0"/>
                  </a:lnTo>
                  <a:lnTo>
                    <a:pt x="358" y="81"/>
                  </a:lnTo>
                  <a:lnTo>
                    <a:pt x="595" y="69"/>
                  </a:lnTo>
                  <a:lnTo>
                    <a:pt x="625" y="105"/>
                  </a:lnTo>
                  <a:lnTo>
                    <a:pt x="310" y="133"/>
                  </a:lnTo>
                  <a:lnTo>
                    <a:pt x="0" y="5"/>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18" name="Freeform 164"/>
            <p:cNvSpPr>
              <a:spLocks/>
            </p:cNvSpPr>
            <p:nvPr/>
          </p:nvSpPr>
          <p:spPr bwMode="auto">
            <a:xfrm>
              <a:off x="768" y="2278"/>
              <a:ext cx="99" cy="20"/>
            </a:xfrm>
            <a:custGeom>
              <a:avLst/>
              <a:gdLst>
                <a:gd name="T0" fmla="*/ 0 w 199"/>
                <a:gd name="T1" fmla="*/ 1 h 40"/>
                <a:gd name="T2" fmla="*/ 0 w 199"/>
                <a:gd name="T3" fmla="*/ 0 h 40"/>
                <a:gd name="T4" fmla="*/ 0 w 199"/>
                <a:gd name="T5" fmla="*/ 1 h 40"/>
                <a:gd name="T6" fmla="*/ 0 w 199"/>
                <a:gd name="T7" fmla="*/ 1 h 40"/>
                <a:gd name="T8" fmla="*/ 0 w 199"/>
                <a:gd name="T9" fmla="*/ 1 h 40"/>
                <a:gd name="T10" fmla="*/ 0 60000 65536"/>
                <a:gd name="T11" fmla="*/ 0 60000 65536"/>
                <a:gd name="T12" fmla="*/ 0 60000 65536"/>
                <a:gd name="T13" fmla="*/ 0 60000 65536"/>
                <a:gd name="T14" fmla="*/ 0 60000 65536"/>
                <a:gd name="T15" fmla="*/ 0 w 199"/>
                <a:gd name="T16" fmla="*/ 0 h 40"/>
                <a:gd name="T17" fmla="*/ 199 w 199"/>
                <a:gd name="T18" fmla="*/ 40 h 40"/>
              </a:gdLst>
              <a:ahLst/>
              <a:cxnLst>
                <a:cxn ang="T10">
                  <a:pos x="T0" y="T1"/>
                </a:cxn>
                <a:cxn ang="T11">
                  <a:pos x="T2" y="T3"/>
                </a:cxn>
                <a:cxn ang="T12">
                  <a:pos x="T4" y="T5"/>
                </a:cxn>
                <a:cxn ang="T13">
                  <a:pos x="T6" y="T7"/>
                </a:cxn>
                <a:cxn ang="T14">
                  <a:pos x="T8" y="T9"/>
                </a:cxn>
              </a:cxnLst>
              <a:rect l="T15" t="T16" r="T17" b="T18"/>
              <a:pathLst>
                <a:path w="199" h="40">
                  <a:moveTo>
                    <a:pt x="4" y="12"/>
                  </a:moveTo>
                  <a:lnTo>
                    <a:pt x="116" y="0"/>
                  </a:lnTo>
                  <a:lnTo>
                    <a:pt x="199" y="36"/>
                  </a:lnTo>
                  <a:lnTo>
                    <a:pt x="0" y="40"/>
                  </a:lnTo>
                  <a:lnTo>
                    <a:pt x="4" y="12"/>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19" name="Freeform 165"/>
            <p:cNvSpPr>
              <a:spLocks/>
            </p:cNvSpPr>
            <p:nvPr/>
          </p:nvSpPr>
          <p:spPr bwMode="auto">
            <a:xfrm>
              <a:off x="790" y="2335"/>
              <a:ext cx="165" cy="22"/>
            </a:xfrm>
            <a:custGeom>
              <a:avLst/>
              <a:gdLst>
                <a:gd name="T0" fmla="*/ 1 w 330"/>
                <a:gd name="T1" fmla="*/ 1 h 44"/>
                <a:gd name="T2" fmla="*/ 1 w 330"/>
                <a:gd name="T3" fmla="*/ 0 h 44"/>
                <a:gd name="T4" fmla="*/ 1 w 330"/>
                <a:gd name="T5" fmla="*/ 0 h 44"/>
                <a:gd name="T6" fmla="*/ 1 w 330"/>
                <a:gd name="T7" fmla="*/ 1 h 44"/>
                <a:gd name="T8" fmla="*/ 0 w 330"/>
                <a:gd name="T9" fmla="*/ 1 h 44"/>
                <a:gd name="T10" fmla="*/ 1 w 330"/>
                <a:gd name="T11" fmla="*/ 1 h 44"/>
                <a:gd name="T12" fmla="*/ 0 60000 65536"/>
                <a:gd name="T13" fmla="*/ 0 60000 65536"/>
                <a:gd name="T14" fmla="*/ 0 60000 65536"/>
                <a:gd name="T15" fmla="*/ 0 60000 65536"/>
                <a:gd name="T16" fmla="*/ 0 60000 65536"/>
                <a:gd name="T17" fmla="*/ 0 60000 65536"/>
                <a:gd name="T18" fmla="*/ 0 w 330"/>
                <a:gd name="T19" fmla="*/ 0 h 44"/>
                <a:gd name="T20" fmla="*/ 330 w 330"/>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330" h="44">
                  <a:moveTo>
                    <a:pt x="59" y="4"/>
                  </a:moveTo>
                  <a:lnTo>
                    <a:pt x="167" y="0"/>
                  </a:lnTo>
                  <a:lnTo>
                    <a:pt x="227" y="0"/>
                  </a:lnTo>
                  <a:lnTo>
                    <a:pt x="330" y="33"/>
                  </a:lnTo>
                  <a:lnTo>
                    <a:pt x="0" y="44"/>
                  </a:lnTo>
                  <a:lnTo>
                    <a:pt x="59" y="4"/>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20" name="Freeform 166"/>
            <p:cNvSpPr>
              <a:spLocks/>
            </p:cNvSpPr>
            <p:nvPr/>
          </p:nvSpPr>
          <p:spPr bwMode="auto">
            <a:xfrm>
              <a:off x="538" y="1301"/>
              <a:ext cx="20" cy="64"/>
            </a:xfrm>
            <a:custGeom>
              <a:avLst/>
              <a:gdLst>
                <a:gd name="T0" fmla="*/ 1 w 40"/>
                <a:gd name="T1" fmla="*/ 0 h 128"/>
                <a:gd name="T2" fmla="*/ 1 w 40"/>
                <a:gd name="T3" fmla="*/ 1 h 128"/>
                <a:gd name="T4" fmla="*/ 1 w 40"/>
                <a:gd name="T5" fmla="*/ 1 h 128"/>
                <a:gd name="T6" fmla="*/ 1 w 40"/>
                <a:gd name="T7" fmla="*/ 1 h 128"/>
                <a:gd name="T8" fmla="*/ 1 w 40"/>
                <a:gd name="T9" fmla="*/ 1 h 128"/>
                <a:gd name="T10" fmla="*/ 1 w 40"/>
                <a:gd name="T11" fmla="*/ 1 h 128"/>
                <a:gd name="T12" fmla="*/ 0 w 40"/>
                <a:gd name="T13" fmla="*/ 1 h 128"/>
                <a:gd name="T14" fmla="*/ 1 w 40"/>
                <a:gd name="T15" fmla="*/ 1 h 128"/>
                <a:gd name="T16" fmla="*/ 1 w 40"/>
                <a:gd name="T17" fmla="*/ 1 h 128"/>
                <a:gd name="T18" fmla="*/ 1 w 40"/>
                <a:gd name="T19" fmla="*/ 1 h 128"/>
                <a:gd name="T20" fmla="*/ 1 w 40"/>
                <a:gd name="T21" fmla="*/ 1 h 128"/>
                <a:gd name="T22" fmla="*/ 1 w 40"/>
                <a:gd name="T23" fmla="*/ 1 h 128"/>
                <a:gd name="T24" fmla="*/ 1 w 40"/>
                <a:gd name="T25" fmla="*/ 0 h 1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28"/>
                <a:gd name="T41" fmla="*/ 40 w 40"/>
                <a:gd name="T42" fmla="*/ 128 h 1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28">
                  <a:moveTo>
                    <a:pt x="33" y="0"/>
                  </a:moveTo>
                  <a:lnTo>
                    <a:pt x="28" y="15"/>
                  </a:lnTo>
                  <a:lnTo>
                    <a:pt x="28" y="46"/>
                  </a:lnTo>
                  <a:lnTo>
                    <a:pt x="15" y="56"/>
                  </a:lnTo>
                  <a:lnTo>
                    <a:pt x="15" y="83"/>
                  </a:lnTo>
                  <a:lnTo>
                    <a:pt x="13" y="110"/>
                  </a:lnTo>
                  <a:lnTo>
                    <a:pt x="0" y="128"/>
                  </a:lnTo>
                  <a:lnTo>
                    <a:pt x="28" y="128"/>
                  </a:lnTo>
                  <a:lnTo>
                    <a:pt x="40" y="128"/>
                  </a:lnTo>
                  <a:lnTo>
                    <a:pt x="35" y="103"/>
                  </a:lnTo>
                  <a:lnTo>
                    <a:pt x="35" y="69"/>
                  </a:lnTo>
                  <a:lnTo>
                    <a:pt x="37" y="46"/>
                  </a:lnTo>
                  <a:lnTo>
                    <a:pt x="33" y="0"/>
                  </a:lnTo>
                  <a:close/>
                </a:path>
              </a:pathLst>
            </a:custGeom>
            <a:solidFill>
              <a:srgbClr val="B568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21" name="Freeform 167"/>
            <p:cNvSpPr>
              <a:spLocks/>
            </p:cNvSpPr>
            <p:nvPr/>
          </p:nvSpPr>
          <p:spPr bwMode="auto">
            <a:xfrm>
              <a:off x="549" y="1331"/>
              <a:ext cx="4" cy="26"/>
            </a:xfrm>
            <a:custGeom>
              <a:avLst/>
              <a:gdLst>
                <a:gd name="T0" fmla="*/ 1 w 8"/>
                <a:gd name="T1" fmla="*/ 0 h 52"/>
                <a:gd name="T2" fmla="*/ 0 w 8"/>
                <a:gd name="T3" fmla="*/ 1 h 52"/>
                <a:gd name="T4" fmla="*/ 0 w 8"/>
                <a:gd name="T5" fmla="*/ 1 h 52"/>
                <a:gd name="T6" fmla="*/ 1 w 8"/>
                <a:gd name="T7" fmla="*/ 1 h 52"/>
                <a:gd name="T8" fmla="*/ 1 w 8"/>
                <a:gd name="T9" fmla="*/ 0 h 52"/>
                <a:gd name="T10" fmla="*/ 0 60000 65536"/>
                <a:gd name="T11" fmla="*/ 0 60000 65536"/>
                <a:gd name="T12" fmla="*/ 0 60000 65536"/>
                <a:gd name="T13" fmla="*/ 0 60000 65536"/>
                <a:gd name="T14" fmla="*/ 0 60000 65536"/>
                <a:gd name="T15" fmla="*/ 0 w 8"/>
                <a:gd name="T16" fmla="*/ 0 h 52"/>
                <a:gd name="T17" fmla="*/ 8 w 8"/>
                <a:gd name="T18" fmla="*/ 52 h 52"/>
              </a:gdLst>
              <a:ahLst/>
              <a:cxnLst>
                <a:cxn ang="T10">
                  <a:pos x="T0" y="T1"/>
                </a:cxn>
                <a:cxn ang="T11">
                  <a:pos x="T2" y="T3"/>
                </a:cxn>
                <a:cxn ang="T12">
                  <a:pos x="T4" y="T5"/>
                </a:cxn>
                <a:cxn ang="T13">
                  <a:pos x="T6" y="T7"/>
                </a:cxn>
                <a:cxn ang="T14">
                  <a:pos x="T8" y="T9"/>
                </a:cxn>
              </a:cxnLst>
              <a:rect l="T15" t="T16" r="T17" b="T18"/>
              <a:pathLst>
                <a:path w="8" h="52">
                  <a:moveTo>
                    <a:pt x="4" y="0"/>
                  </a:moveTo>
                  <a:lnTo>
                    <a:pt x="0" y="22"/>
                  </a:lnTo>
                  <a:lnTo>
                    <a:pt x="0" y="52"/>
                  </a:lnTo>
                  <a:lnTo>
                    <a:pt x="8" y="34"/>
                  </a:lnTo>
                  <a:lnTo>
                    <a:pt x="4" y="0"/>
                  </a:lnTo>
                  <a:close/>
                </a:path>
              </a:pathLst>
            </a:custGeom>
            <a:solidFill>
              <a:srgbClr val="FF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9219" name="Text Box 171"/>
          <p:cNvSpPr txBox="1">
            <a:spLocks noChangeArrowheads="1"/>
          </p:cNvSpPr>
          <p:nvPr/>
        </p:nvSpPr>
        <p:spPr bwMode="auto">
          <a:xfrm>
            <a:off x="1835150" y="3806825"/>
            <a:ext cx="958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scene</a:t>
            </a:r>
          </a:p>
        </p:txBody>
      </p:sp>
      <p:sp>
        <p:nvSpPr>
          <p:cNvPr id="9220" name="Text Box 172"/>
          <p:cNvSpPr txBox="1">
            <a:spLocks noChangeArrowheads="1"/>
          </p:cNvSpPr>
          <p:nvPr/>
        </p:nvSpPr>
        <p:spPr bwMode="auto">
          <a:xfrm>
            <a:off x="6653213" y="3789363"/>
            <a:ext cx="727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film</a:t>
            </a:r>
          </a:p>
        </p:txBody>
      </p:sp>
      <p:sp>
        <p:nvSpPr>
          <p:cNvPr id="214190" name="Rectangle 174"/>
          <p:cNvSpPr>
            <a:spLocks noChangeArrowheads="1"/>
          </p:cNvSpPr>
          <p:nvPr/>
        </p:nvSpPr>
        <p:spPr bwMode="auto">
          <a:xfrm>
            <a:off x="1116013" y="4565650"/>
            <a:ext cx="70627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buFontTx/>
              <a:buNone/>
            </a:pPr>
            <a:r>
              <a:rPr lang="en-US" altLang="zh-TW"/>
              <a:t>Add a barrier to block off most of the rays.</a:t>
            </a:r>
          </a:p>
        </p:txBody>
      </p:sp>
      <p:sp>
        <p:nvSpPr>
          <p:cNvPr id="9222" name="Oval 175"/>
          <p:cNvSpPr>
            <a:spLocks noChangeArrowheads="1"/>
          </p:cNvSpPr>
          <p:nvPr/>
        </p:nvSpPr>
        <p:spPr bwMode="auto">
          <a:xfrm>
            <a:off x="2195513" y="1844675"/>
            <a:ext cx="144462" cy="14446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9223" name="Oval 176"/>
          <p:cNvSpPr>
            <a:spLocks noChangeArrowheads="1"/>
          </p:cNvSpPr>
          <p:nvPr/>
        </p:nvSpPr>
        <p:spPr bwMode="auto">
          <a:xfrm>
            <a:off x="2627313" y="2420938"/>
            <a:ext cx="144462" cy="1444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grpSp>
        <p:nvGrpSpPr>
          <p:cNvPr id="3" name="Group 182"/>
          <p:cNvGrpSpPr>
            <a:grpSpLocks/>
          </p:cNvGrpSpPr>
          <p:nvPr/>
        </p:nvGrpSpPr>
        <p:grpSpPr bwMode="auto">
          <a:xfrm>
            <a:off x="2219325" y="1903413"/>
            <a:ext cx="4729163" cy="1812925"/>
            <a:chOff x="1398" y="1199"/>
            <a:chExt cx="2979" cy="1142"/>
          </a:xfrm>
        </p:grpSpPr>
        <p:sp>
          <p:nvSpPr>
            <p:cNvPr id="9240" name="Line 177"/>
            <p:cNvSpPr>
              <a:spLocks noChangeShapeType="1"/>
            </p:cNvSpPr>
            <p:nvPr/>
          </p:nvSpPr>
          <p:spPr bwMode="auto">
            <a:xfrm>
              <a:off x="1474" y="1207"/>
              <a:ext cx="1406" cy="46"/>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241" name="Line 178"/>
            <p:cNvSpPr>
              <a:spLocks noChangeShapeType="1"/>
            </p:cNvSpPr>
            <p:nvPr/>
          </p:nvSpPr>
          <p:spPr bwMode="auto">
            <a:xfrm>
              <a:off x="1398" y="1199"/>
              <a:ext cx="2979" cy="114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242" name="Line 179"/>
            <p:cNvSpPr>
              <a:spLocks noChangeShapeType="1"/>
            </p:cNvSpPr>
            <p:nvPr/>
          </p:nvSpPr>
          <p:spPr bwMode="auto">
            <a:xfrm>
              <a:off x="1429" y="1207"/>
              <a:ext cx="1451" cy="227"/>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243" name="Line 180"/>
            <p:cNvSpPr>
              <a:spLocks noChangeShapeType="1"/>
            </p:cNvSpPr>
            <p:nvPr/>
          </p:nvSpPr>
          <p:spPr bwMode="auto">
            <a:xfrm>
              <a:off x="1474" y="1207"/>
              <a:ext cx="1406" cy="409"/>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grpSp>
      <p:grpSp>
        <p:nvGrpSpPr>
          <p:cNvPr id="4" name="Group 186"/>
          <p:cNvGrpSpPr>
            <a:grpSpLocks/>
          </p:cNvGrpSpPr>
          <p:nvPr/>
        </p:nvGrpSpPr>
        <p:grpSpPr bwMode="auto">
          <a:xfrm>
            <a:off x="2700338" y="2349500"/>
            <a:ext cx="4279900" cy="820738"/>
            <a:chOff x="1701" y="1480"/>
            <a:chExt cx="2696" cy="517"/>
          </a:xfrm>
        </p:grpSpPr>
        <p:sp>
          <p:nvSpPr>
            <p:cNvPr id="9236" name="Line 181"/>
            <p:cNvSpPr>
              <a:spLocks noChangeShapeType="1"/>
            </p:cNvSpPr>
            <p:nvPr/>
          </p:nvSpPr>
          <p:spPr bwMode="auto">
            <a:xfrm>
              <a:off x="1746" y="1570"/>
              <a:ext cx="2651" cy="427"/>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237" name="Line 183"/>
            <p:cNvSpPr>
              <a:spLocks noChangeShapeType="1"/>
            </p:cNvSpPr>
            <p:nvPr/>
          </p:nvSpPr>
          <p:spPr bwMode="auto">
            <a:xfrm flipV="1">
              <a:off x="1701" y="1480"/>
              <a:ext cx="1224" cy="9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238" name="Line 184"/>
            <p:cNvSpPr>
              <a:spLocks noChangeShapeType="1"/>
            </p:cNvSpPr>
            <p:nvPr/>
          </p:nvSpPr>
          <p:spPr bwMode="auto">
            <a:xfrm>
              <a:off x="1746" y="1570"/>
              <a:ext cx="1134" cy="363"/>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239" name="Line 185"/>
            <p:cNvSpPr>
              <a:spLocks noChangeShapeType="1"/>
            </p:cNvSpPr>
            <p:nvPr/>
          </p:nvSpPr>
          <p:spPr bwMode="auto">
            <a:xfrm>
              <a:off x="1746" y="1570"/>
              <a:ext cx="1179" cy="46"/>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grpSp>
      <p:sp>
        <p:nvSpPr>
          <p:cNvPr id="214203" name="Rectangle 187"/>
          <p:cNvSpPr>
            <a:spLocks noChangeArrowheads="1"/>
          </p:cNvSpPr>
          <p:nvPr/>
        </p:nvSpPr>
        <p:spPr bwMode="auto">
          <a:xfrm>
            <a:off x="1116013" y="5080000"/>
            <a:ext cx="7056437"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pPr>
            <a:r>
              <a:rPr lang="en-US" altLang="zh-TW"/>
              <a:t> It reduces blurring</a:t>
            </a:r>
          </a:p>
          <a:p>
            <a:pPr eaLnBrk="1" hangingPunct="1">
              <a:spcBef>
                <a:spcPct val="0"/>
              </a:spcBef>
            </a:pPr>
            <a:r>
              <a:rPr lang="en-US" altLang="zh-TW"/>
              <a:t> The pinhole is known as the aperture</a:t>
            </a:r>
          </a:p>
          <a:p>
            <a:pPr eaLnBrk="1" hangingPunct="1">
              <a:spcBef>
                <a:spcPct val="0"/>
              </a:spcBef>
            </a:pPr>
            <a:r>
              <a:rPr lang="en-US" altLang="zh-TW"/>
              <a:t> The image is inverted</a:t>
            </a:r>
          </a:p>
        </p:txBody>
      </p:sp>
      <p:sp>
        <p:nvSpPr>
          <p:cNvPr id="9227" name="Line 188"/>
          <p:cNvSpPr>
            <a:spLocks noChangeShapeType="1"/>
          </p:cNvSpPr>
          <p:nvPr/>
        </p:nvSpPr>
        <p:spPr bwMode="auto">
          <a:xfrm>
            <a:off x="7019925" y="1916113"/>
            <a:ext cx="0" cy="1873250"/>
          </a:xfrm>
          <a:prstGeom prst="line">
            <a:avLst/>
          </a:prstGeom>
          <a:noFill/>
          <a:ln w="57150">
            <a:solidFill>
              <a:srgbClr val="336600"/>
            </a:solidFill>
            <a:round/>
            <a:headEnd/>
            <a:tailEnd/>
          </a:ln>
          <a:extLst>
            <a:ext uri="{909E8E84-426E-40DD-AFC4-6F175D3DCCD1}">
              <a14:hiddenFill xmlns:a14="http://schemas.microsoft.com/office/drawing/2010/main">
                <a:noFill/>
              </a14:hiddenFill>
            </a:ext>
          </a:extLst>
        </p:spPr>
        <p:txBody>
          <a:bodyPr/>
          <a:lstStyle/>
          <a:p>
            <a:endParaRPr lang="zh-TW" altLang="en-US"/>
          </a:p>
        </p:txBody>
      </p:sp>
      <p:grpSp>
        <p:nvGrpSpPr>
          <p:cNvPr id="5" name="Group 193"/>
          <p:cNvGrpSpPr>
            <a:grpSpLocks/>
          </p:cNvGrpSpPr>
          <p:nvPr/>
        </p:nvGrpSpPr>
        <p:grpSpPr bwMode="auto">
          <a:xfrm>
            <a:off x="4065588" y="1914525"/>
            <a:ext cx="2954337" cy="2332038"/>
            <a:chOff x="2561" y="1206"/>
            <a:chExt cx="1861" cy="1469"/>
          </a:xfrm>
        </p:grpSpPr>
        <p:sp>
          <p:nvSpPr>
            <p:cNvPr id="9230" name="Text Box 173"/>
            <p:cNvSpPr txBox="1">
              <a:spLocks noChangeArrowheads="1"/>
            </p:cNvSpPr>
            <p:nvPr/>
          </p:nvSpPr>
          <p:spPr bwMode="auto">
            <a:xfrm>
              <a:off x="2561" y="2387"/>
              <a:ext cx="70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barrier</a:t>
              </a:r>
            </a:p>
          </p:txBody>
        </p:sp>
        <p:grpSp>
          <p:nvGrpSpPr>
            <p:cNvPr id="9231" name="Group 192"/>
            <p:cNvGrpSpPr>
              <a:grpSpLocks/>
            </p:cNvGrpSpPr>
            <p:nvPr/>
          </p:nvGrpSpPr>
          <p:grpSpPr bwMode="auto">
            <a:xfrm>
              <a:off x="2909" y="1206"/>
              <a:ext cx="1513" cy="1181"/>
              <a:chOff x="2909" y="1206"/>
              <a:chExt cx="1513" cy="1181"/>
            </a:xfrm>
          </p:grpSpPr>
          <p:sp>
            <p:nvSpPr>
              <p:cNvPr id="9232" name="Line 169"/>
              <p:cNvSpPr>
                <a:spLocks noChangeShapeType="1"/>
              </p:cNvSpPr>
              <p:nvPr/>
            </p:nvSpPr>
            <p:spPr bwMode="auto">
              <a:xfrm>
                <a:off x="2924" y="1206"/>
                <a:ext cx="0" cy="54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9233" name="Line 170"/>
              <p:cNvSpPr>
                <a:spLocks noChangeShapeType="1"/>
              </p:cNvSpPr>
              <p:nvPr/>
            </p:nvSpPr>
            <p:spPr bwMode="auto">
              <a:xfrm>
                <a:off x="2924" y="1797"/>
                <a:ext cx="0" cy="59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9234" name="Line 189"/>
              <p:cNvSpPr>
                <a:spLocks noChangeShapeType="1"/>
              </p:cNvSpPr>
              <p:nvPr/>
            </p:nvSpPr>
            <p:spPr bwMode="auto">
              <a:xfrm>
                <a:off x="2909" y="1207"/>
                <a:ext cx="1513"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9235" name="Line 191"/>
              <p:cNvSpPr>
                <a:spLocks noChangeShapeType="1"/>
              </p:cNvSpPr>
              <p:nvPr/>
            </p:nvSpPr>
            <p:spPr bwMode="auto">
              <a:xfrm>
                <a:off x="2909" y="2387"/>
                <a:ext cx="1513"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grpSp>
      </p:grpSp>
      <p:sp>
        <p:nvSpPr>
          <p:cNvPr id="214210" name="Text Box 194"/>
          <p:cNvSpPr txBox="1">
            <a:spLocks noChangeArrowheads="1"/>
          </p:cNvSpPr>
          <p:nvPr/>
        </p:nvSpPr>
        <p:spPr bwMode="auto">
          <a:xfrm>
            <a:off x="4643438" y="1387475"/>
            <a:ext cx="2297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pinhole camera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4190"/>
                                        </p:tgtEl>
                                        <p:attrNameLst>
                                          <p:attrName>style.visibility</p:attrName>
                                        </p:attrNameLst>
                                      </p:cBhvr>
                                      <p:to>
                                        <p:strVal val="visible"/>
                                      </p:to>
                                    </p:set>
                                    <p:animEffect transition="in" filter="fade">
                                      <p:cBhvr>
                                        <p:cTn id="10" dur="1000"/>
                                        <p:tgtEl>
                                          <p:spTgt spid="21419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4210"/>
                                        </p:tgtEl>
                                        <p:attrNameLst>
                                          <p:attrName>style.visibility</p:attrName>
                                        </p:attrNameLst>
                                      </p:cBhvr>
                                      <p:to>
                                        <p:strVal val="visible"/>
                                      </p:to>
                                    </p:set>
                                    <p:animEffect transition="in" filter="fade">
                                      <p:cBhvr>
                                        <p:cTn id="13" dur="1000"/>
                                        <p:tgtEl>
                                          <p:spTgt spid="21421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4203"/>
                                        </p:tgtEl>
                                        <p:attrNameLst>
                                          <p:attrName>style.visibility</p:attrName>
                                        </p:attrNameLst>
                                      </p:cBhvr>
                                      <p:to>
                                        <p:strVal val="visible"/>
                                      </p:to>
                                    </p:set>
                                    <p:animEffect transition="in" filter="fade">
                                      <p:cBhvr>
                                        <p:cTn id="28" dur="1000"/>
                                        <p:tgtEl>
                                          <p:spTgt spid="214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190" grpId="0"/>
      <p:bldP spid="214203" grpId="0"/>
      <p:bldP spid="2142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p:txBody>
          <a:bodyPr/>
          <a:lstStyle/>
          <a:p>
            <a:pPr eaLnBrk="1" hangingPunct="1"/>
            <a:r>
              <a:rPr lang="en-US" altLang="zh-TW" sz="3200"/>
              <a:t>Exposure &amp; metering</a:t>
            </a:r>
          </a:p>
        </p:txBody>
      </p:sp>
      <p:sp>
        <p:nvSpPr>
          <p:cNvPr id="52226" name="Rectangle 3"/>
          <p:cNvSpPr>
            <a:spLocks noGrp="1" noChangeArrowheads="1"/>
          </p:cNvSpPr>
          <p:nvPr>
            <p:ph type="body" idx="1"/>
          </p:nvPr>
        </p:nvSpPr>
        <p:spPr>
          <a:xfrm>
            <a:off x="346075" y="1022350"/>
            <a:ext cx="8439150" cy="4927600"/>
          </a:xfrm>
        </p:spPr>
        <p:txBody>
          <a:bodyPr/>
          <a:lstStyle/>
          <a:p>
            <a:pPr eaLnBrk="1" hangingPunct="1"/>
            <a:r>
              <a:rPr lang="en-US" altLang="zh-TW"/>
              <a:t>The camera metering system measures how bright the scene is</a:t>
            </a:r>
          </a:p>
          <a:p>
            <a:pPr eaLnBrk="1" hangingPunct="1"/>
            <a:r>
              <a:rPr lang="en-US" altLang="zh-TW"/>
              <a:t>In Aperture priority mode, the photographer sets the aperture, the camera sets the shutter speed</a:t>
            </a:r>
          </a:p>
          <a:p>
            <a:pPr eaLnBrk="1" hangingPunct="1"/>
            <a:r>
              <a:rPr lang="en-US" altLang="zh-TW"/>
              <a:t>In Shutter-speed priority mode, photographers sets the shutter speed and the camera deduces the aperture</a:t>
            </a:r>
          </a:p>
          <a:p>
            <a:pPr eaLnBrk="1" hangingPunct="1"/>
            <a:r>
              <a:rPr lang="en-US" altLang="zh-TW"/>
              <a:t>In Program mode, the camera decides both exposure and shutter speed (middle value more or less)</a:t>
            </a:r>
          </a:p>
          <a:p>
            <a:pPr eaLnBrk="1" hangingPunct="1"/>
            <a:r>
              <a:rPr lang="en-US" altLang="zh-TW"/>
              <a:t>In Manual mode, the user decides everything (but can get feedback)</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p:txBody>
          <a:bodyPr/>
          <a:lstStyle/>
          <a:p>
            <a:pPr eaLnBrk="1" hangingPunct="1"/>
            <a:r>
              <a:rPr lang="en-US" altLang="zh-TW" sz="3200"/>
              <a:t>Pros and cons of various modes</a:t>
            </a:r>
          </a:p>
        </p:txBody>
      </p:sp>
      <p:sp>
        <p:nvSpPr>
          <p:cNvPr id="54274" name="Rectangle 3"/>
          <p:cNvSpPr>
            <a:spLocks noGrp="1" noChangeArrowheads="1"/>
          </p:cNvSpPr>
          <p:nvPr>
            <p:ph type="body" idx="1"/>
          </p:nvPr>
        </p:nvSpPr>
        <p:spPr>
          <a:xfrm>
            <a:off x="346075" y="981075"/>
            <a:ext cx="8439150" cy="4564063"/>
          </a:xfrm>
        </p:spPr>
        <p:txBody>
          <a:bodyPr/>
          <a:lstStyle/>
          <a:p>
            <a:pPr eaLnBrk="1" hangingPunct="1">
              <a:spcBef>
                <a:spcPct val="10000"/>
              </a:spcBef>
            </a:pPr>
            <a:r>
              <a:rPr lang="en-US" altLang="zh-TW"/>
              <a:t>Aperture priority</a:t>
            </a:r>
          </a:p>
          <a:p>
            <a:pPr lvl="1" eaLnBrk="1" hangingPunct="1">
              <a:spcBef>
                <a:spcPct val="10000"/>
              </a:spcBef>
            </a:pPr>
            <a:r>
              <a:rPr lang="en-US" altLang="zh-TW"/>
              <a:t>Direct depth of field control</a:t>
            </a:r>
          </a:p>
          <a:p>
            <a:pPr lvl="1" eaLnBrk="1" hangingPunct="1">
              <a:spcBef>
                <a:spcPct val="10000"/>
              </a:spcBef>
            </a:pPr>
            <a:r>
              <a:rPr lang="en-US" altLang="zh-TW"/>
              <a:t>Cons: can require impossible shutter speed (e.g. with f/1.4 for a bright scene)</a:t>
            </a:r>
          </a:p>
          <a:p>
            <a:pPr eaLnBrk="1" hangingPunct="1">
              <a:spcBef>
                <a:spcPct val="10000"/>
              </a:spcBef>
            </a:pPr>
            <a:r>
              <a:rPr lang="en-US" altLang="zh-TW"/>
              <a:t>Shutter speed priority</a:t>
            </a:r>
          </a:p>
          <a:p>
            <a:pPr lvl="1" eaLnBrk="1" hangingPunct="1">
              <a:spcBef>
                <a:spcPct val="10000"/>
              </a:spcBef>
            </a:pPr>
            <a:r>
              <a:rPr lang="en-US" altLang="zh-TW"/>
              <a:t>Direct motion blur control</a:t>
            </a:r>
          </a:p>
          <a:p>
            <a:pPr lvl="1" eaLnBrk="1" hangingPunct="1">
              <a:spcBef>
                <a:spcPct val="10000"/>
              </a:spcBef>
            </a:pPr>
            <a:r>
              <a:rPr lang="en-US" altLang="zh-TW"/>
              <a:t>Cons: can require impossible aperture (e.g. when requesting a 1/1000 speed for a dark scene)</a:t>
            </a:r>
          </a:p>
          <a:p>
            <a:pPr lvl="2" eaLnBrk="1" hangingPunct="1">
              <a:spcBef>
                <a:spcPct val="10000"/>
              </a:spcBef>
            </a:pPr>
            <a:r>
              <a:rPr lang="en-US" altLang="zh-TW"/>
              <a:t>Note that aperture is somewhat more restricted</a:t>
            </a:r>
          </a:p>
          <a:p>
            <a:pPr eaLnBrk="1" hangingPunct="1">
              <a:spcBef>
                <a:spcPct val="10000"/>
              </a:spcBef>
            </a:pPr>
            <a:r>
              <a:rPr lang="en-US" altLang="zh-TW"/>
              <a:t>Program</a:t>
            </a:r>
          </a:p>
          <a:p>
            <a:pPr lvl="1" eaLnBrk="1" hangingPunct="1">
              <a:spcBef>
                <a:spcPct val="10000"/>
              </a:spcBef>
            </a:pPr>
            <a:r>
              <a:rPr lang="en-US" altLang="zh-TW"/>
              <a:t>Almost no control, but no need for neurons</a:t>
            </a:r>
          </a:p>
          <a:p>
            <a:pPr eaLnBrk="1" hangingPunct="1">
              <a:spcBef>
                <a:spcPct val="10000"/>
              </a:spcBef>
            </a:pPr>
            <a:r>
              <a:rPr lang="en-US" altLang="zh-TW"/>
              <a:t>Manual</a:t>
            </a:r>
          </a:p>
          <a:p>
            <a:pPr lvl="1" eaLnBrk="1" hangingPunct="1">
              <a:spcBef>
                <a:spcPct val="10000"/>
              </a:spcBef>
            </a:pPr>
            <a:r>
              <a:rPr lang="en-US" altLang="zh-TW"/>
              <a:t>Full control, but takes more time and thinking</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lstStyle/>
          <a:p>
            <a:pPr eaLnBrk="1" hangingPunct="1"/>
            <a:r>
              <a:rPr lang="en-US" altLang="zh-TW" sz="3200"/>
              <a:t>Sensitivity (ISO)</a:t>
            </a:r>
          </a:p>
        </p:txBody>
      </p:sp>
      <p:sp>
        <p:nvSpPr>
          <p:cNvPr id="56322" name="Rectangle 3"/>
          <p:cNvSpPr>
            <a:spLocks noGrp="1" noChangeArrowheads="1"/>
          </p:cNvSpPr>
          <p:nvPr>
            <p:ph type="body" idx="1"/>
          </p:nvPr>
        </p:nvSpPr>
        <p:spPr/>
        <p:txBody>
          <a:bodyPr/>
          <a:lstStyle/>
          <a:p>
            <a:pPr eaLnBrk="1" hangingPunct="1"/>
            <a:r>
              <a:rPr lang="en-US" altLang="zh-TW" sz="2400"/>
              <a:t>Third variable for exposure</a:t>
            </a:r>
          </a:p>
          <a:p>
            <a:pPr eaLnBrk="1" hangingPunct="1"/>
            <a:r>
              <a:rPr lang="en-US" altLang="zh-TW" sz="2400"/>
              <a:t>Linear effect (200 ISO needs half the light as 100 ISO)</a:t>
            </a:r>
          </a:p>
          <a:p>
            <a:pPr eaLnBrk="1" hangingPunct="1"/>
            <a:r>
              <a:rPr lang="en-US" altLang="zh-TW" sz="2400"/>
              <a:t>Film photography: trade sensitivity for grain</a:t>
            </a:r>
          </a:p>
          <a:p>
            <a:pPr eaLnBrk="1" hangingPunct="1"/>
            <a:endParaRPr lang="en-US" altLang="zh-TW" sz="2400"/>
          </a:p>
          <a:p>
            <a:pPr eaLnBrk="1" hangingPunct="1">
              <a:buFontTx/>
              <a:buNone/>
            </a:pPr>
            <a:endParaRPr lang="en-US" altLang="zh-TW" sz="2400"/>
          </a:p>
          <a:p>
            <a:pPr eaLnBrk="1" hangingPunct="1">
              <a:buFontTx/>
              <a:buNone/>
            </a:pPr>
            <a:endParaRPr lang="en-US" altLang="zh-TW" sz="2400"/>
          </a:p>
          <a:p>
            <a:pPr eaLnBrk="1" hangingPunct="1">
              <a:buFontTx/>
              <a:buNone/>
            </a:pPr>
            <a:endParaRPr lang="en-US" altLang="zh-TW" sz="2400"/>
          </a:p>
          <a:p>
            <a:pPr eaLnBrk="1" hangingPunct="1"/>
            <a:r>
              <a:rPr lang="en-US" altLang="zh-TW" sz="2400"/>
              <a:t>Digital photography: trade sensitivity for noise</a:t>
            </a:r>
          </a:p>
        </p:txBody>
      </p:sp>
      <p:graphicFrame>
        <p:nvGraphicFramePr>
          <p:cNvPr id="56323" name="Object 4"/>
          <p:cNvGraphicFramePr>
            <a:graphicFrameLocks noChangeAspect="1"/>
          </p:cNvGraphicFramePr>
          <p:nvPr/>
        </p:nvGraphicFramePr>
        <p:xfrm>
          <a:off x="762000" y="2362200"/>
          <a:ext cx="6553200" cy="1728788"/>
        </p:xfrm>
        <a:graphic>
          <a:graphicData uri="http://schemas.openxmlformats.org/presentationml/2006/ole">
            <mc:AlternateContent xmlns:mc="http://schemas.openxmlformats.org/markup-compatibility/2006">
              <mc:Choice xmlns:v="urn:schemas-microsoft-com:vml" Requires="v">
                <p:oleObj spid="_x0000_s56409" name="Image" r:id="rId3" imgW="16076190" imgH="4241270" progId="Photoshop.Image.8">
                  <p:embed/>
                </p:oleObj>
              </mc:Choice>
              <mc:Fallback>
                <p:oleObj name="Image" r:id="rId3" imgW="16076190" imgH="4241270" progId="Photoshop.Imag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362200"/>
                        <a:ext cx="6553200" cy="172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6324" name="Object 6"/>
          <p:cNvGraphicFramePr>
            <a:graphicFrameLocks noChangeAspect="1"/>
          </p:cNvGraphicFramePr>
          <p:nvPr/>
        </p:nvGraphicFramePr>
        <p:xfrm>
          <a:off x="7518400" y="4508500"/>
          <a:ext cx="1403350" cy="2141538"/>
        </p:xfrm>
        <a:graphic>
          <a:graphicData uri="http://schemas.openxmlformats.org/presentationml/2006/ole">
            <mc:AlternateContent xmlns:mc="http://schemas.openxmlformats.org/markup-compatibility/2006">
              <mc:Choice xmlns:v="urn:schemas-microsoft-com:vml" Requires="v">
                <p:oleObj spid="_x0000_s56410" name="Image" r:id="rId5" imgW="2031746" imgH="3098413" progId="Photoshop.Image.8">
                  <p:embed/>
                </p:oleObj>
              </mc:Choice>
              <mc:Fallback>
                <p:oleObj name="Image" r:id="rId5" imgW="2031746" imgH="3098413" progId="Photoshop.Image.8">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8400" y="4508500"/>
                        <a:ext cx="1403350" cy="214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6325" name="Object 7"/>
          <p:cNvGraphicFramePr>
            <a:graphicFrameLocks noChangeAspect="1"/>
          </p:cNvGraphicFramePr>
          <p:nvPr/>
        </p:nvGraphicFramePr>
        <p:xfrm>
          <a:off x="6113463" y="4519613"/>
          <a:ext cx="1404937" cy="2087562"/>
        </p:xfrm>
        <a:graphic>
          <a:graphicData uri="http://schemas.openxmlformats.org/presentationml/2006/ole">
            <mc:AlternateContent xmlns:mc="http://schemas.openxmlformats.org/markup-compatibility/2006">
              <mc:Choice xmlns:v="urn:schemas-microsoft-com:vml" Requires="v">
                <p:oleObj spid="_x0000_s56411" name="Image" r:id="rId7" imgW="2031746" imgH="3073016" progId="Photoshop.Image.8">
                  <p:embed/>
                </p:oleObj>
              </mc:Choice>
              <mc:Fallback>
                <p:oleObj name="Image" r:id="rId7" imgW="2031746" imgH="3073016" progId="Photoshop.Image.8">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3463" y="4519613"/>
                        <a:ext cx="1404937" cy="208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6326" name="Object 8"/>
          <p:cNvGraphicFramePr>
            <a:graphicFrameLocks noChangeAspect="1"/>
          </p:cNvGraphicFramePr>
          <p:nvPr/>
        </p:nvGraphicFramePr>
        <p:xfrm>
          <a:off x="4762500" y="4519613"/>
          <a:ext cx="1403350" cy="2141537"/>
        </p:xfrm>
        <a:graphic>
          <a:graphicData uri="http://schemas.openxmlformats.org/presentationml/2006/ole">
            <mc:AlternateContent xmlns:mc="http://schemas.openxmlformats.org/markup-compatibility/2006">
              <mc:Choice xmlns:v="urn:schemas-microsoft-com:vml" Requires="v">
                <p:oleObj spid="_x0000_s56412" name="Image" r:id="rId9" imgW="2031746" imgH="3098413" progId="Photoshop.Image.8">
                  <p:embed/>
                </p:oleObj>
              </mc:Choice>
              <mc:Fallback>
                <p:oleObj name="Image" r:id="rId9" imgW="2031746" imgH="3098413" progId="Photoshop.Image.8">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62500" y="4519613"/>
                        <a:ext cx="1403350" cy="214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6327" name="Object 9"/>
          <p:cNvGraphicFramePr>
            <a:graphicFrameLocks noChangeAspect="1"/>
          </p:cNvGraphicFramePr>
          <p:nvPr/>
        </p:nvGraphicFramePr>
        <p:xfrm>
          <a:off x="3340100" y="4519613"/>
          <a:ext cx="1430338" cy="2160587"/>
        </p:xfrm>
        <a:graphic>
          <a:graphicData uri="http://schemas.openxmlformats.org/presentationml/2006/ole">
            <mc:AlternateContent xmlns:mc="http://schemas.openxmlformats.org/markup-compatibility/2006">
              <mc:Choice xmlns:v="urn:schemas-microsoft-com:vml" Requires="v">
                <p:oleObj spid="_x0000_s56413" name="Image" r:id="rId11" imgW="2069841" imgH="3060317" progId="Photoshop.Image.8">
                  <p:embed/>
                </p:oleObj>
              </mc:Choice>
              <mc:Fallback>
                <p:oleObj name="Image" r:id="rId11" imgW="2069841" imgH="3060317" progId="Photoshop.Image.8">
                  <p:embed/>
                  <p:pic>
                    <p:nvPicPr>
                      <p:cNvPr id="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40100" y="4519613"/>
                        <a:ext cx="1430338" cy="216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6328" name="Object 10"/>
          <p:cNvGraphicFramePr>
            <a:graphicFrameLocks noChangeAspect="1"/>
          </p:cNvGraphicFramePr>
          <p:nvPr/>
        </p:nvGraphicFramePr>
        <p:xfrm>
          <a:off x="1936750" y="4519613"/>
          <a:ext cx="1403350" cy="2132012"/>
        </p:xfrm>
        <a:graphic>
          <a:graphicData uri="http://schemas.openxmlformats.org/presentationml/2006/ole">
            <mc:AlternateContent xmlns:mc="http://schemas.openxmlformats.org/markup-compatibility/2006">
              <mc:Choice xmlns:v="urn:schemas-microsoft-com:vml" Requires="v">
                <p:oleObj spid="_x0000_s56414" name="Image" r:id="rId13" imgW="2031746" imgH="3085714" progId="Photoshop.Image.8">
                  <p:embed/>
                </p:oleObj>
              </mc:Choice>
              <mc:Fallback>
                <p:oleObj name="Image" r:id="rId13" imgW="2031746" imgH="3085714" progId="Photoshop.Image.8">
                  <p:embed/>
                  <p:pic>
                    <p:nvPicPr>
                      <p:cNvPr id="0"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36750" y="4519613"/>
                        <a:ext cx="1403350" cy="213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6329" name="Object 11"/>
          <p:cNvGraphicFramePr>
            <a:graphicFrameLocks noChangeAspect="1"/>
          </p:cNvGraphicFramePr>
          <p:nvPr/>
        </p:nvGraphicFramePr>
        <p:xfrm>
          <a:off x="539750" y="4519613"/>
          <a:ext cx="1401763" cy="2133600"/>
        </p:xfrm>
        <a:graphic>
          <a:graphicData uri="http://schemas.openxmlformats.org/presentationml/2006/ole">
            <mc:AlternateContent xmlns:mc="http://schemas.openxmlformats.org/markup-compatibility/2006">
              <mc:Choice xmlns:v="urn:schemas-microsoft-com:vml" Requires="v">
                <p:oleObj spid="_x0000_s56415" name="Image" r:id="rId15" imgW="2044444" imgH="3111111" progId="Photoshop.Image.8">
                  <p:embed/>
                </p:oleObj>
              </mc:Choice>
              <mc:Fallback>
                <p:oleObj name="Image" r:id="rId15" imgW="2044444" imgH="3111111" progId="Photoshop.Image.8">
                  <p:embed/>
                  <p:pic>
                    <p:nvPicPr>
                      <p:cNvPr id="0"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9750" y="4519613"/>
                        <a:ext cx="1401763"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6330" name="Text Box 12"/>
          <p:cNvSpPr txBox="1">
            <a:spLocks noChangeArrowheads="1"/>
          </p:cNvSpPr>
          <p:nvPr/>
        </p:nvSpPr>
        <p:spPr bwMode="auto">
          <a:xfrm rot="-5400000">
            <a:off x="-409575" y="5457825"/>
            <a:ext cx="162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50000"/>
              </a:spcBef>
              <a:buFontTx/>
              <a:buNone/>
            </a:pPr>
            <a:r>
              <a:rPr kumimoji="0" lang="en-US" altLang="zh-TW" sz="1400">
                <a:latin typeface="Times New Roman" charset="0"/>
              </a:rPr>
              <a:t>From dpreview.com</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標題 1"/>
          <p:cNvSpPr>
            <a:spLocks noGrp="1"/>
          </p:cNvSpPr>
          <p:nvPr>
            <p:ph type="title"/>
          </p:nvPr>
        </p:nvSpPr>
        <p:spPr/>
        <p:txBody>
          <a:bodyPr/>
          <a:lstStyle/>
          <a:p>
            <a:r>
              <a:rPr lang="en-US" altLang="zh-TW"/>
              <a:t>Summary in a picture</a:t>
            </a:r>
            <a:endParaRPr lang="zh-TW" altLang="en-US"/>
          </a:p>
        </p:txBody>
      </p:sp>
      <p:pic>
        <p:nvPicPr>
          <p:cNvPr id="57346" name="Picture 2" descr="http://image.funmakr.com/files/media/a/0/1/a01_14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250950"/>
            <a:ext cx="8229600" cy="5075238"/>
          </a:xfrm>
          <a:noFill/>
        </p:spPr>
      </p:pic>
      <p:sp>
        <p:nvSpPr>
          <p:cNvPr id="57347" name="矩形 3"/>
          <p:cNvSpPr>
            <a:spLocks noChangeArrowheads="1"/>
          </p:cNvSpPr>
          <p:nvPr/>
        </p:nvSpPr>
        <p:spPr bwMode="auto">
          <a:xfrm>
            <a:off x="5856288" y="6343650"/>
            <a:ext cx="2813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spcBef>
                <a:spcPct val="0"/>
              </a:spcBef>
              <a:buFontTx/>
              <a:buNone/>
            </a:pPr>
            <a:r>
              <a:rPr lang="en-US" altLang="zh-TW" sz="1800">
                <a:solidFill>
                  <a:srgbClr val="000000"/>
                </a:solidFill>
                <a:latin typeface="Lucida Grande" charset="0"/>
              </a:rPr>
              <a:t>source hamburgerfotospots.de</a:t>
            </a:r>
            <a:endParaRPr lang="zh-TW" altLang="en-US" sz="1800">
              <a:latin typeface="Arial" charset="0"/>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p:txBody>
          <a:bodyPr/>
          <a:lstStyle/>
          <a:p>
            <a:pPr eaLnBrk="1" hangingPunct="1"/>
            <a:r>
              <a:rPr lang="en-US" altLang="zh-TW" sz="3200"/>
              <a:t>Demo</a:t>
            </a:r>
          </a:p>
        </p:txBody>
      </p:sp>
      <p:sp>
        <p:nvSpPr>
          <p:cNvPr id="58370" name="Rectangle 4"/>
          <p:cNvSpPr>
            <a:spLocks noGrp="1" noChangeArrowheads="1"/>
          </p:cNvSpPr>
          <p:nvPr>
            <p:ph type="body" idx="1"/>
          </p:nvPr>
        </p:nvSpPr>
        <p:spPr>
          <a:noFill/>
        </p:spPr>
        <p:txBody>
          <a:bodyPr/>
          <a:lstStyle/>
          <a:p>
            <a:pPr eaLnBrk="1" hangingPunct="1">
              <a:buFontTx/>
              <a:buNone/>
            </a:pPr>
            <a:r>
              <a:rPr lang="en-US" altLang="zh-TW"/>
              <a:t>See </a:t>
            </a:r>
            <a:r>
              <a:rPr lang="en-US" altLang="zh-TW">
                <a:hlinkClick r:id="rId2"/>
              </a:rPr>
              <a:t>http://www.photonhead.com/simcam/</a:t>
            </a:r>
            <a:endParaRPr lang="en-US" altLang="zh-TW"/>
          </a:p>
          <a:p>
            <a:pPr eaLnBrk="1" hangingPunct="1">
              <a:buFontTx/>
              <a:buNone/>
            </a:pPr>
            <a:endParaRPr lang="en-US" altLang="zh-TW" sz="2400"/>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p:txBody>
          <a:bodyPr/>
          <a:lstStyle/>
          <a:p>
            <a:pPr eaLnBrk="1" hangingPunct="1"/>
            <a:r>
              <a:rPr lang="en-US" altLang="zh-TW" sz="3200"/>
              <a:t>Film camera</a:t>
            </a:r>
          </a:p>
        </p:txBody>
      </p:sp>
      <p:grpSp>
        <p:nvGrpSpPr>
          <p:cNvPr id="59394" name="Group 4"/>
          <p:cNvGrpSpPr>
            <a:grpSpLocks/>
          </p:cNvGrpSpPr>
          <p:nvPr/>
        </p:nvGrpSpPr>
        <p:grpSpPr bwMode="auto">
          <a:xfrm>
            <a:off x="1476375" y="1917700"/>
            <a:ext cx="1655763" cy="1871663"/>
            <a:chOff x="113" y="1298"/>
            <a:chExt cx="926" cy="1143"/>
          </a:xfrm>
        </p:grpSpPr>
        <p:sp>
          <p:nvSpPr>
            <p:cNvPr id="59405" name="Freeform 5"/>
            <p:cNvSpPr>
              <a:spLocks/>
            </p:cNvSpPr>
            <p:nvPr/>
          </p:nvSpPr>
          <p:spPr bwMode="auto">
            <a:xfrm>
              <a:off x="113" y="1298"/>
              <a:ext cx="926" cy="1143"/>
            </a:xfrm>
            <a:custGeom>
              <a:avLst/>
              <a:gdLst>
                <a:gd name="T0" fmla="*/ 1 w 1852"/>
                <a:gd name="T1" fmla="*/ 0 h 2287"/>
                <a:gd name="T2" fmla="*/ 1 w 1852"/>
                <a:gd name="T3" fmla="*/ 0 h 2287"/>
                <a:gd name="T4" fmla="*/ 1 w 1852"/>
                <a:gd name="T5" fmla="*/ 0 h 2287"/>
                <a:gd name="T6" fmla="*/ 1 w 1852"/>
                <a:gd name="T7" fmla="*/ 0 h 2287"/>
                <a:gd name="T8" fmla="*/ 1 w 1852"/>
                <a:gd name="T9" fmla="*/ 0 h 2287"/>
                <a:gd name="T10" fmla="*/ 1 w 1852"/>
                <a:gd name="T11" fmla="*/ 0 h 2287"/>
                <a:gd name="T12" fmla="*/ 1 w 1852"/>
                <a:gd name="T13" fmla="*/ 0 h 2287"/>
                <a:gd name="T14" fmla="*/ 1 w 1852"/>
                <a:gd name="T15" fmla="*/ 0 h 2287"/>
                <a:gd name="T16" fmla="*/ 1 w 1852"/>
                <a:gd name="T17" fmla="*/ 0 h 2287"/>
                <a:gd name="T18" fmla="*/ 1 w 1852"/>
                <a:gd name="T19" fmla="*/ 0 h 2287"/>
                <a:gd name="T20" fmla="*/ 1 w 1852"/>
                <a:gd name="T21" fmla="*/ 0 h 2287"/>
                <a:gd name="T22" fmla="*/ 1 w 1852"/>
                <a:gd name="T23" fmla="*/ 0 h 2287"/>
                <a:gd name="T24" fmla="*/ 1 w 1852"/>
                <a:gd name="T25" fmla="*/ 0 h 2287"/>
                <a:gd name="T26" fmla="*/ 1 w 1852"/>
                <a:gd name="T27" fmla="*/ 0 h 2287"/>
                <a:gd name="T28" fmla="*/ 1 w 1852"/>
                <a:gd name="T29" fmla="*/ 0 h 2287"/>
                <a:gd name="T30" fmla="*/ 1 w 1852"/>
                <a:gd name="T31" fmla="*/ 0 h 2287"/>
                <a:gd name="T32" fmla="*/ 1 w 1852"/>
                <a:gd name="T33" fmla="*/ 0 h 2287"/>
                <a:gd name="T34" fmla="*/ 1 w 1852"/>
                <a:gd name="T35" fmla="*/ 0 h 2287"/>
                <a:gd name="T36" fmla="*/ 1 w 1852"/>
                <a:gd name="T37" fmla="*/ 0 h 2287"/>
                <a:gd name="T38" fmla="*/ 1 w 1852"/>
                <a:gd name="T39" fmla="*/ 0 h 2287"/>
                <a:gd name="T40" fmla="*/ 1 w 1852"/>
                <a:gd name="T41" fmla="*/ 0 h 2287"/>
                <a:gd name="T42" fmla="*/ 1 w 1852"/>
                <a:gd name="T43" fmla="*/ 0 h 2287"/>
                <a:gd name="T44" fmla="*/ 1 w 1852"/>
                <a:gd name="T45" fmla="*/ 0 h 2287"/>
                <a:gd name="T46" fmla="*/ 1 w 1852"/>
                <a:gd name="T47" fmla="*/ 0 h 2287"/>
                <a:gd name="T48" fmla="*/ 1 w 1852"/>
                <a:gd name="T49" fmla="*/ 0 h 2287"/>
                <a:gd name="T50" fmla="*/ 1 w 1852"/>
                <a:gd name="T51" fmla="*/ 0 h 2287"/>
                <a:gd name="T52" fmla="*/ 1 w 1852"/>
                <a:gd name="T53" fmla="*/ 0 h 2287"/>
                <a:gd name="T54" fmla="*/ 1 w 1852"/>
                <a:gd name="T55" fmla="*/ 0 h 2287"/>
                <a:gd name="T56" fmla="*/ 1 w 1852"/>
                <a:gd name="T57" fmla="*/ 0 h 2287"/>
                <a:gd name="T58" fmla="*/ 1 w 1852"/>
                <a:gd name="T59" fmla="*/ 0 h 2287"/>
                <a:gd name="T60" fmla="*/ 1 w 1852"/>
                <a:gd name="T61" fmla="*/ 0 h 2287"/>
                <a:gd name="T62" fmla="*/ 1 w 1852"/>
                <a:gd name="T63" fmla="*/ 0 h 2287"/>
                <a:gd name="T64" fmla="*/ 1 w 1852"/>
                <a:gd name="T65" fmla="*/ 0 h 2287"/>
                <a:gd name="T66" fmla="*/ 1 w 1852"/>
                <a:gd name="T67" fmla="*/ 0 h 2287"/>
                <a:gd name="T68" fmla="*/ 1 w 1852"/>
                <a:gd name="T69" fmla="*/ 0 h 2287"/>
                <a:gd name="T70" fmla="*/ 1 w 1852"/>
                <a:gd name="T71" fmla="*/ 0 h 2287"/>
                <a:gd name="T72" fmla="*/ 1 w 1852"/>
                <a:gd name="T73" fmla="*/ 0 h 2287"/>
                <a:gd name="T74" fmla="*/ 1 w 1852"/>
                <a:gd name="T75" fmla="*/ 0 h 2287"/>
                <a:gd name="T76" fmla="*/ 1 w 1852"/>
                <a:gd name="T77" fmla="*/ 0 h 2287"/>
                <a:gd name="T78" fmla="*/ 1 w 1852"/>
                <a:gd name="T79" fmla="*/ 0 h 2287"/>
                <a:gd name="T80" fmla="*/ 1 w 1852"/>
                <a:gd name="T81" fmla="*/ 0 h 2287"/>
                <a:gd name="T82" fmla="*/ 1 w 1852"/>
                <a:gd name="T83" fmla="*/ 0 h 2287"/>
                <a:gd name="T84" fmla="*/ 1 w 1852"/>
                <a:gd name="T85" fmla="*/ 0 h 2287"/>
                <a:gd name="T86" fmla="*/ 1 w 1852"/>
                <a:gd name="T87" fmla="*/ 0 h 2287"/>
                <a:gd name="T88" fmla="*/ 1 w 1852"/>
                <a:gd name="T89" fmla="*/ 0 h 2287"/>
                <a:gd name="T90" fmla="*/ 1 w 1852"/>
                <a:gd name="T91" fmla="*/ 0 h 2287"/>
                <a:gd name="T92" fmla="*/ 1 w 1852"/>
                <a:gd name="T93" fmla="*/ 0 h 2287"/>
                <a:gd name="T94" fmla="*/ 1 w 1852"/>
                <a:gd name="T95" fmla="*/ 0 h 2287"/>
                <a:gd name="T96" fmla="*/ 1 w 1852"/>
                <a:gd name="T97" fmla="*/ 0 h 2287"/>
                <a:gd name="T98" fmla="*/ 1 w 1852"/>
                <a:gd name="T99" fmla="*/ 0 h 2287"/>
                <a:gd name="T100" fmla="*/ 1 w 1852"/>
                <a:gd name="T101" fmla="*/ 0 h 2287"/>
                <a:gd name="T102" fmla="*/ 1 w 1852"/>
                <a:gd name="T103" fmla="*/ 0 h 2287"/>
                <a:gd name="T104" fmla="*/ 1 w 1852"/>
                <a:gd name="T105" fmla="*/ 0 h 2287"/>
                <a:gd name="T106" fmla="*/ 1 w 1852"/>
                <a:gd name="T107" fmla="*/ 0 h 2287"/>
                <a:gd name="T108" fmla="*/ 1 w 1852"/>
                <a:gd name="T109" fmla="*/ 0 h 2287"/>
                <a:gd name="T110" fmla="*/ 1 w 1852"/>
                <a:gd name="T111" fmla="*/ 0 h 2287"/>
                <a:gd name="T112" fmla="*/ 1 w 1852"/>
                <a:gd name="T113" fmla="*/ 0 h 2287"/>
                <a:gd name="T114" fmla="*/ 1 w 1852"/>
                <a:gd name="T115" fmla="*/ 0 h 2287"/>
                <a:gd name="T116" fmla="*/ 1 w 1852"/>
                <a:gd name="T117" fmla="*/ 0 h 2287"/>
                <a:gd name="T118" fmla="*/ 1 w 1852"/>
                <a:gd name="T119" fmla="*/ 0 h 2287"/>
                <a:gd name="T120" fmla="*/ 1 w 1852"/>
                <a:gd name="T121" fmla="*/ 0 h 2287"/>
                <a:gd name="T122" fmla="*/ 1 w 1852"/>
                <a:gd name="T123" fmla="*/ 0 h 2287"/>
                <a:gd name="T124" fmla="*/ 1 w 1852"/>
                <a:gd name="T125" fmla="*/ 0 h 228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52"/>
                <a:gd name="T190" fmla="*/ 0 h 2287"/>
                <a:gd name="T191" fmla="*/ 1852 w 1852"/>
                <a:gd name="T192" fmla="*/ 2287 h 228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52" h="2287">
                  <a:moveTo>
                    <a:pt x="885" y="0"/>
                  </a:moveTo>
                  <a:lnTo>
                    <a:pt x="877" y="20"/>
                  </a:lnTo>
                  <a:lnTo>
                    <a:pt x="877" y="47"/>
                  </a:lnTo>
                  <a:lnTo>
                    <a:pt x="869" y="68"/>
                  </a:lnTo>
                  <a:lnTo>
                    <a:pt x="869" y="82"/>
                  </a:lnTo>
                  <a:lnTo>
                    <a:pt x="865" y="109"/>
                  </a:lnTo>
                  <a:lnTo>
                    <a:pt x="857" y="129"/>
                  </a:lnTo>
                  <a:lnTo>
                    <a:pt x="841" y="131"/>
                  </a:lnTo>
                  <a:lnTo>
                    <a:pt x="838" y="149"/>
                  </a:lnTo>
                  <a:lnTo>
                    <a:pt x="808" y="150"/>
                  </a:lnTo>
                  <a:lnTo>
                    <a:pt x="808" y="160"/>
                  </a:lnTo>
                  <a:lnTo>
                    <a:pt x="822" y="173"/>
                  </a:lnTo>
                  <a:lnTo>
                    <a:pt x="809" y="194"/>
                  </a:lnTo>
                  <a:lnTo>
                    <a:pt x="768" y="206"/>
                  </a:lnTo>
                  <a:lnTo>
                    <a:pt x="693" y="240"/>
                  </a:lnTo>
                  <a:lnTo>
                    <a:pt x="693" y="253"/>
                  </a:lnTo>
                  <a:lnTo>
                    <a:pt x="679" y="248"/>
                  </a:lnTo>
                  <a:lnTo>
                    <a:pt x="679" y="228"/>
                  </a:lnTo>
                  <a:lnTo>
                    <a:pt x="667" y="242"/>
                  </a:lnTo>
                  <a:lnTo>
                    <a:pt x="675" y="271"/>
                  </a:lnTo>
                  <a:lnTo>
                    <a:pt x="709" y="271"/>
                  </a:lnTo>
                  <a:lnTo>
                    <a:pt x="709" y="294"/>
                  </a:lnTo>
                  <a:lnTo>
                    <a:pt x="723" y="294"/>
                  </a:lnTo>
                  <a:lnTo>
                    <a:pt x="723" y="275"/>
                  </a:lnTo>
                  <a:lnTo>
                    <a:pt x="738" y="282"/>
                  </a:lnTo>
                  <a:lnTo>
                    <a:pt x="738" y="296"/>
                  </a:lnTo>
                  <a:lnTo>
                    <a:pt x="751" y="298"/>
                  </a:lnTo>
                  <a:lnTo>
                    <a:pt x="754" y="285"/>
                  </a:lnTo>
                  <a:lnTo>
                    <a:pt x="766" y="296"/>
                  </a:lnTo>
                  <a:lnTo>
                    <a:pt x="768" y="319"/>
                  </a:lnTo>
                  <a:lnTo>
                    <a:pt x="748" y="316"/>
                  </a:lnTo>
                  <a:lnTo>
                    <a:pt x="748" y="333"/>
                  </a:lnTo>
                  <a:lnTo>
                    <a:pt x="758" y="340"/>
                  </a:lnTo>
                  <a:lnTo>
                    <a:pt x="769" y="346"/>
                  </a:lnTo>
                  <a:lnTo>
                    <a:pt x="776" y="350"/>
                  </a:lnTo>
                  <a:lnTo>
                    <a:pt x="779" y="352"/>
                  </a:lnTo>
                  <a:lnTo>
                    <a:pt x="799" y="355"/>
                  </a:lnTo>
                  <a:lnTo>
                    <a:pt x="791" y="367"/>
                  </a:lnTo>
                  <a:lnTo>
                    <a:pt x="587" y="465"/>
                  </a:lnTo>
                  <a:lnTo>
                    <a:pt x="569" y="468"/>
                  </a:lnTo>
                  <a:lnTo>
                    <a:pt x="569" y="448"/>
                  </a:lnTo>
                  <a:lnTo>
                    <a:pt x="561" y="463"/>
                  </a:lnTo>
                  <a:lnTo>
                    <a:pt x="561" y="479"/>
                  </a:lnTo>
                  <a:lnTo>
                    <a:pt x="573" y="499"/>
                  </a:lnTo>
                  <a:lnTo>
                    <a:pt x="600" y="505"/>
                  </a:lnTo>
                  <a:lnTo>
                    <a:pt x="600" y="520"/>
                  </a:lnTo>
                  <a:lnTo>
                    <a:pt x="615" y="524"/>
                  </a:lnTo>
                  <a:lnTo>
                    <a:pt x="615" y="510"/>
                  </a:lnTo>
                  <a:lnTo>
                    <a:pt x="634" y="510"/>
                  </a:lnTo>
                  <a:lnTo>
                    <a:pt x="634" y="524"/>
                  </a:lnTo>
                  <a:lnTo>
                    <a:pt x="648" y="524"/>
                  </a:lnTo>
                  <a:lnTo>
                    <a:pt x="648" y="508"/>
                  </a:lnTo>
                  <a:lnTo>
                    <a:pt x="675" y="528"/>
                  </a:lnTo>
                  <a:lnTo>
                    <a:pt x="704" y="553"/>
                  </a:lnTo>
                  <a:lnTo>
                    <a:pt x="685" y="561"/>
                  </a:lnTo>
                  <a:lnTo>
                    <a:pt x="682" y="579"/>
                  </a:lnTo>
                  <a:lnTo>
                    <a:pt x="714" y="596"/>
                  </a:lnTo>
                  <a:lnTo>
                    <a:pt x="718" y="612"/>
                  </a:lnTo>
                  <a:lnTo>
                    <a:pt x="695" y="612"/>
                  </a:lnTo>
                  <a:lnTo>
                    <a:pt x="463" y="722"/>
                  </a:lnTo>
                  <a:lnTo>
                    <a:pt x="452" y="745"/>
                  </a:lnTo>
                  <a:lnTo>
                    <a:pt x="438" y="722"/>
                  </a:lnTo>
                  <a:lnTo>
                    <a:pt x="438" y="750"/>
                  </a:lnTo>
                  <a:lnTo>
                    <a:pt x="455" y="771"/>
                  </a:lnTo>
                  <a:lnTo>
                    <a:pt x="536" y="771"/>
                  </a:lnTo>
                  <a:lnTo>
                    <a:pt x="577" y="798"/>
                  </a:lnTo>
                  <a:lnTo>
                    <a:pt x="622" y="824"/>
                  </a:lnTo>
                  <a:lnTo>
                    <a:pt x="620" y="837"/>
                  </a:lnTo>
                  <a:lnTo>
                    <a:pt x="592" y="837"/>
                  </a:lnTo>
                  <a:lnTo>
                    <a:pt x="592" y="860"/>
                  </a:lnTo>
                  <a:lnTo>
                    <a:pt x="648" y="872"/>
                  </a:lnTo>
                  <a:lnTo>
                    <a:pt x="642" y="897"/>
                  </a:lnTo>
                  <a:lnTo>
                    <a:pt x="325" y="1062"/>
                  </a:lnTo>
                  <a:lnTo>
                    <a:pt x="325" y="1080"/>
                  </a:lnTo>
                  <a:lnTo>
                    <a:pt x="302" y="1062"/>
                  </a:lnTo>
                  <a:lnTo>
                    <a:pt x="313" y="1039"/>
                  </a:lnTo>
                  <a:lnTo>
                    <a:pt x="283" y="1066"/>
                  </a:lnTo>
                  <a:lnTo>
                    <a:pt x="295" y="1095"/>
                  </a:lnTo>
                  <a:lnTo>
                    <a:pt x="322" y="1112"/>
                  </a:lnTo>
                  <a:lnTo>
                    <a:pt x="390" y="1112"/>
                  </a:lnTo>
                  <a:lnTo>
                    <a:pt x="491" y="1168"/>
                  </a:lnTo>
                  <a:lnTo>
                    <a:pt x="491" y="1196"/>
                  </a:lnTo>
                  <a:lnTo>
                    <a:pt x="507" y="1222"/>
                  </a:lnTo>
                  <a:lnTo>
                    <a:pt x="537" y="1226"/>
                  </a:lnTo>
                  <a:lnTo>
                    <a:pt x="540" y="1268"/>
                  </a:lnTo>
                  <a:lnTo>
                    <a:pt x="511" y="1268"/>
                  </a:lnTo>
                  <a:lnTo>
                    <a:pt x="428" y="1295"/>
                  </a:lnTo>
                  <a:lnTo>
                    <a:pt x="162" y="1439"/>
                  </a:lnTo>
                  <a:lnTo>
                    <a:pt x="157" y="1459"/>
                  </a:lnTo>
                  <a:lnTo>
                    <a:pt x="139" y="1453"/>
                  </a:lnTo>
                  <a:lnTo>
                    <a:pt x="137" y="1434"/>
                  </a:lnTo>
                  <a:lnTo>
                    <a:pt x="127" y="1450"/>
                  </a:lnTo>
                  <a:lnTo>
                    <a:pt x="139" y="1474"/>
                  </a:lnTo>
                  <a:lnTo>
                    <a:pt x="159" y="1488"/>
                  </a:lnTo>
                  <a:lnTo>
                    <a:pt x="161" y="1508"/>
                  </a:lnTo>
                  <a:lnTo>
                    <a:pt x="334" y="1532"/>
                  </a:lnTo>
                  <a:lnTo>
                    <a:pt x="409" y="1563"/>
                  </a:lnTo>
                  <a:lnTo>
                    <a:pt x="407" y="1586"/>
                  </a:lnTo>
                  <a:lnTo>
                    <a:pt x="383" y="1586"/>
                  </a:lnTo>
                  <a:lnTo>
                    <a:pt x="383" y="1607"/>
                  </a:lnTo>
                  <a:lnTo>
                    <a:pt x="423" y="1641"/>
                  </a:lnTo>
                  <a:lnTo>
                    <a:pt x="423" y="1670"/>
                  </a:lnTo>
                  <a:lnTo>
                    <a:pt x="452" y="1678"/>
                  </a:lnTo>
                  <a:lnTo>
                    <a:pt x="448" y="1910"/>
                  </a:lnTo>
                  <a:lnTo>
                    <a:pt x="339" y="1929"/>
                  </a:lnTo>
                  <a:lnTo>
                    <a:pt x="324" y="1997"/>
                  </a:lnTo>
                  <a:lnTo>
                    <a:pt x="160" y="1997"/>
                  </a:lnTo>
                  <a:lnTo>
                    <a:pt x="160" y="2099"/>
                  </a:lnTo>
                  <a:lnTo>
                    <a:pt x="0" y="2095"/>
                  </a:lnTo>
                  <a:lnTo>
                    <a:pt x="0" y="2192"/>
                  </a:lnTo>
                  <a:lnTo>
                    <a:pt x="3" y="2281"/>
                  </a:lnTo>
                  <a:lnTo>
                    <a:pt x="1851" y="2287"/>
                  </a:lnTo>
                  <a:lnTo>
                    <a:pt x="1852" y="2177"/>
                  </a:lnTo>
                  <a:lnTo>
                    <a:pt x="1700" y="2162"/>
                  </a:lnTo>
                  <a:lnTo>
                    <a:pt x="1692" y="2106"/>
                  </a:lnTo>
                  <a:lnTo>
                    <a:pt x="1526" y="2046"/>
                  </a:lnTo>
                  <a:lnTo>
                    <a:pt x="1526" y="1994"/>
                  </a:lnTo>
                  <a:lnTo>
                    <a:pt x="1364" y="1941"/>
                  </a:lnTo>
                  <a:lnTo>
                    <a:pt x="1364" y="1908"/>
                  </a:lnTo>
                  <a:lnTo>
                    <a:pt x="1369" y="1696"/>
                  </a:lnTo>
                  <a:lnTo>
                    <a:pt x="1432" y="1644"/>
                  </a:lnTo>
                  <a:lnTo>
                    <a:pt x="1432" y="1603"/>
                  </a:lnTo>
                  <a:lnTo>
                    <a:pt x="1391" y="1600"/>
                  </a:lnTo>
                  <a:lnTo>
                    <a:pt x="1540" y="1506"/>
                  </a:lnTo>
                  <a:lnTo>
                    <a:pt x="1600" y="1502"/>
                  </a:lnTo>
                  <a:lnTo>
                    <a:pt x="1703" y="1499"/>
                  </a:lnTo>
                  <a:lnTo>
                    <a:pt x="1737" y="1476"/>
                  </a:lnTo>
                  <a:lnTo>
                    <a:pt x="1747" y="1431"/>
                  </a:lnTo>
                  <a:lnTo>
                    <a:pt x="1729" y="1416"/>
                  </a:lnTo>
                  <a:lnTo>
                    <a:pt x="1722" y="1443"/>
                  </a:lnTo>
                  <a:lnTo>
                    <a:pt x="1695" y="1442"/>
                  </a:lnTo>
                  <a:lnTo>
                    <a:pt x="1264" y="1254"/>
                  </a:lnTo>
                  <a:lnTo>
                    <a:pt x="1246" y="1254"/>
                  </a:lnTo>
                  <a:lnTo>
                    <a:pt x="1254" y="1203"/>
                  </a:lnTo>
                  <a:lnTo>
                    <a:pt x="1287" y="1203"/>
                  </a:lnTo>
                  <a:lnTo>
                    <a:pt x="1287" y="1176"/>
                  </a:lnTo>
                  <a:lnTo>
                    <a:pt x="1397" y="1097"/>
                  </a:lnTo>
                  <a:lnTo>
                    <a:pt x="1443" y="1097"/>
                  </a:lnTo>
                  <a:lnTo>
                    <a:pt x="1521" y="1093"/>
                  </a:lnTo>
                  <a:lnTo>
                    <a:pt x="1543" y="1071"/>
                  </a:lnTo>
                  <a:lnTo>
                    <a:pt x="1543" y="1041"/>
                  </a:lnTo>
                  <a:lnTo>
                    <a:pt x="1513" y="1071"/>
                  </a:lnTo>
                  <a:lnTo>
                    <a:pt x="1480" y="1041"/>
                  </a:lnTo>
                  <a:lnTo>
                    <a:pt x="1160" y="901"/>
                  </a:lnTo>
                  <a:lnTo>
                    <a:pt x="1139" y="898"/>
                  </a:lnTo>
                  <a:lnTo>
                    <a:pt x="1139" y="865"/>
                  </a:lnTo>
                  <a:lnTo>
                    <a:pt x="1188" y="835"/>
                  </a:lnTo>
                  <a:lnTo>
                    <a:pt x="1154" y="831"/>
                  </a:lnTo>
                  <a:lnTo>
                    <a:pt x="1250" y="752"/>
                  </a:lnTo>
                  <a:lnTo>
                    <a:pt x="1364" y="740"/>
                  </a:lnTo>
                  <a:lnTo>
                    <a:pt x="1379" y="704"/>
                  </a:lnTo>
                  <a:lnTo>
                    <a:pt x="1351" y="719"/>
                  </a:lnTo>
                  <a:lnTo>
                    <a:pt x="1347" y="707"/>
                  </a:lnTo>
                  <a:lnTo>
                    <a:pt x="1065" y="598"/>
                  </a:lnTo>
                  <a:lnTo>
                    <a:pt x="1064" y="567"/>
                  </a:lnTo>
                  <a:lnTo>
                    <a:pt x="1109" y="563"/>
                  </a:lnTo>
                  <a:lnTo>
                    <a:pt x="1112" y="540"/>
                  </a:lnTo>
                  <a:lnTo>
                    <a:pt x="1075" y="543"/>
                  </a:lnTo>
                  <a:lnTo>
                    <a:pt x="1127" y="496"/>
                  </a:lnTo>
                  <a:lnTo>
                    <a:pt x="1187" y="478"/>
                  </a:lnTo>
                  <a:lnTo>
                    <a:pt x="1227" y="475"/>
                  </a:lnTo>
                  <a:lnTo>
                    <a:pt x="1242" y="445"/>
                  </a:lnTo>
                  <a:lnTo>
                    <a:pt x="1239" y="422"/>
                  </a:lnTo>
                  <a:lnTo>
                    <a:pt x="1224" y="448"/>
                  </a:lnTo>
                  <a:lnTo>
                    <a:pt x="1200" y="430"/>
                  </a:lnTo>
                  <a:lnTo>
                    <a:pt x="984" y="359"/>
                  </a:lnTo>
                  <a:lnTo>
                    <a:pt x="981" y="332"/>
                  </a:lnTo>
                  <a:lnTo>
                    <a:pt x="1030" y="328"/>
                  </a:lnTo>
                  <a:lnTo>
                    <a:pt x="1030" y="309"/>
                  </a:lnTo>
                  <a:lnTo>
                    <a:pt x="1003" y="304"/>
                  </a:lnTo>
                  <a:lnTo>
                    <a:pt x="1042" y="272"/>
                  </a:lnTo>
                  <a:lnTo>
                    <a:pt x="1087" y="260"/>
                  </a:lnTo>
                  <a:lnTo>
                    <a:pt x="1118" y="250"/>
                  </a:lnTo>
                  <a:lnTo>
                    <a:pt x="1124" y="223"/>
                  </a:lnTo>
                  <a:lnTo>
                    <a:pt x="1090" y="242"/>
                  </a:lnTo>
                  <a:lnTo>
                    <a:pt x="1081" y="228"/>
                  </a:lnTo>
                  <a:lnTo>
                    <a:pt x="966" y="179"/>
                  </a:lnTo>
                  <a:lnTo>
                    <a:pt x="960" y="172"/>
                  </a:lnTo>
                  <a:lnTo>
                    <a:pt x="960" y="157"/>
                  </a:lnTo>
                  <a:lnTo>
                    <a:pt x="973" y="156"/>
                  </a:lnTo>
                  <a:lnTo>
                    <a:pt x="973" y="143"/>
                  </a:lnTo>
                  <a:lnTo>
                    <a:pt x="935" y="144"/>
                  </a:lnTo>
                  <a:lnTo>
                    <a:pt x="935" y="131"/>
                  </a:lnTo>
                  <a:lnTo>
                    <a:pt x="917" y="129"/>
                  </a:lnTo>
                  <a:lnTo>
                    <a:pt x="910" y="112"/>
                  </a:lnTo>
                  <a:lnTo>
                    <a:pt x="903" y="54"/>
                  </a:lnTo>
                  <a:lnTo>
                    <a:pt x="893" y="47"/>
                  </a:lnTo>
                  <a:lnTo>
                    <a:pt x="893" y="10"/>
                  </a:lnTo>
                  <a:lnTo>
                    <a:pt x="885" y="0"/>
                  </a:lnTo>
                  <a:close/>
                </a:path>
              </a:pathLst>
            </a:custGeom>
            <a:solidFill>
              <a:srgbClr val="0019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06" name="Freeform 6"/>
            <p:cNvSpPr>
              <a:spLocks/>
            </p:cNvSpPr>
            <p:nvPr/>
          </p:nvSpPr>
          <p:spPr bwMode="auto">
            <a:xfrm>
              <a:off x="450" y="1387"/>
              <a:ext cx="89" cy="42"/>
            </a:xfrm>
            <a:custGeom>
              <a:avLst/>
              <a:gdLst>
                <a:gd name="T0" fmla="*/ 1 w 178"/>
                <a:gd name="T1" fmla="*/ 1 h 84"/>
                <a:gd name="T2" fmla="*/ 1 w 178"/>
                <a:gd name="T3" fmla="*/ 1 h 84"/>
                <a:gd name="T4" fmla="*/ 1 w 178"/>
                <a:gd name="T5" fmla="*/ 1 h 84"/>
                <a:gd name="T6" fmla="*/ 1 w 178"/>
                <a:gd name="T7" fmla="*/ 1 h 84"/>
                <a:gd name="T8" fmla="*/ 0 w 178"/>
                <a:gd name="T9" fmla="*/ 1 h 84"/>
                <a:gd name="T10" fmla="*/ 1 w 178"/>
                <a:gd name="T11" fmla="*/ 1 h 84"/>
                <a:gd name="T12" fmla="*/ 1 w 178"/>
                <a:gd name="T13" fmla="*/ 1 h 84"/>
                <a:gd name="T14" fmla="*/ 1 w 178"/>
                <a:gd name="T15" fmla="*/ 1 h 84"/>
                <a:gd name="T16" fmla="*/ 1 w 178"/>
                <a:gd name="T17" fmla="*/ 1 h 84"/>
                <a:gd name="T18" fmla="*/ 1 w 178"/>
                <a:gd name="T19" fmla="*/ 1 h 84"/>
                <a:gd name="T20" fmla="*/ 1 w 178"/>
                <a:gd name="T21" fmla="*/ 1 h 84"/>
                <a:gd name="T22" fmla="*/ 1 w 178"/>
                <a:gd name="T23" fmla="*/ 0 h 84"/>
                <a:gd name="T24" fmla="*/ 1 w 178"/>
                <a:gd name="T25" fmla="*/ 1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8"/>
                <a:gd name="T40" fmla="*/ 0 h 84"/>
                <a:gd name="T41" fmla="*/ 178 w 178"/>
                <a:gd name="T42" fmla="*/ 84 h 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8" h="84">
                  <a:moveTo>
                    <a:pt x="153" y="3"/>
                  </a:moveTo>
                  <a:lnTo>
                    <a:pt x="88" y="35"/>
                  </a:lnTo>
                  <a:lnTo>
                    <a:pt x="23" y="66"/>
                  </a:lnTo>
                  <a:lnTo>
                    <a:pt x="17" y="78"/>
                  </a:lnTo>
                  <a:lnTo>
                    <a:pt x="0" y="70"/>
                  </a:lnTo>
                  <a:lnTo>
                    <a:pt x="13" y="84"/>
                  </a:lnTo>
                  <a:lnTo>
                    <a:pt x="40" y="73"/>
                  </a:lnTo>
                  <a:lnTo>
                    <a:pt x="125" y="55"/>
                  </a:lnTo>
                  <a:lnTo>
                    <a:pt x="125" y="43"/>
                  </a:lnTo>
                  <a:lnTo>
                    <a:pt x="137" y="43"/>
                  </a:lnTo>
                  <a:lnTo>
                    <a:pt x="178" y="2"/>
                  </a:lnTo>
                  <a:lnTo>
                    <a:pt x="166" y="0"/>
                  </a:lnTo>
                  <a:lnTo>
                    <a:pt x="153" y="3"/>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07" name="Freeform 7"/>
            <p:cNvSpPr>
              <a:spLocks/>
            </p:cNvSpPr>
            <p:nvPr/>
          </p:nvSpPr>
          <p:spPr bwMode="auto">
            <a:xfrm>
              <a:off x="526" y="1390"/>
              <a:ext cx="135" cy="28"/>
            </a:xfrm>
            <a:custGeom>
              <a:avLst/>
              <a:gdLst>
                <a:gd name="T0" fmla="*/ 0 w 271"/>
                <a:gd name="T1" fmla="*/ 0 h 58"/>
                <a:gd name="T2" fmla="*/ 0 w 271"/>
                <a:gd name="T3" fmla="*/ 0 h 58"/>
                <a:gd name="T4" fmla="*/ 0 w 271"/>
                <a:gd name="T5" fmla="*/ 0 h 58"/>
                <a:gd name="T6" fmla="*/ 0 w 271"/>
                <a:gd name="T7" fmla="*/ 0 h 58"/>
                <a:gd name="T8" fmla="*/ 0 w 271"/>
                <a:gd name="T9" fmla="*/ 0 h 58"/>
                <a:gd name="T10" fmla="*/ 0 w 271"/>
                <a:gd name="T11" fmla="*/ 0 h 58"/>
                <a:gd name="T12" fmla="*/ 0 w 271"/>
                <a:gd name="T13" fmla="*/ 0 h 58"/>
                <a:gd name="T14" fmla="*/ 0 w 271"/>
                <a:gd name="T15" fmla="*/ 0 h 58"/>
                <a:gd name="T16" fmla="*/ 0 60000 65536"/>
                <a:gd name="T17" fmla="*/ 0 60000 65536"/>
                <a:gd name="T18" fmla="*/ 0 60000 65536"/>
                <a:gd name="T19" fmla="*/ 0 60000 65536"/>
                <a:gd name="T20" fmla="*/ 0 60000 65536"/>
                <a:gd name="T21" fmla="*/ 0 60000 65536"/>
                <a:gd name="T22" fmla="*/ 0 60000 65536"/>
                <a:gd name="T23" fmla="*/ 0 60000 65536"/>
                <a:gd name="T24" fmla="*/ 0 w 271"/>
                <a:gd name="T25" fmla="*/ 0 h 58"/>
                <a:gd name="T26" fmla="*/ 271 w 271"/>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1" h="58">
                  <a:moveTo>
                    <a:pt x="38" y="0"/>
                  </a:moveTo>
                  <a:lnTo>
                    <a:pt x="0" y="40"/>
                  </a:lnTo>
                  <a:lnTo>
                    <a:pt x="40" y="40"/>
                  </a:lnTo>
                  <a:lnTo>
                    <a:pt x="271" y="58"/>
                  </a:lnTo>
                  <a:lnTo>
                    <a:pt x="246" y="49"/>
                  </a:lnTo>
                  <a:lnTo>
                    <a:pt x="168" y="14"/>
                  </a:lnTo>
                  <a:lnTo>
                    <a:pt x="143" y="4"/>
                  </a:lnTo>
                  <a:lnTo>
                    <a:pt x="38"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08" name="Freeform 8"/>
            <p:cNvSpPr>
              <a:spLocks/>
            </p:cNvSpPr>
            <p:nvPr/>
          </p:nvSpPr>
          <p:spPr bwMode="auto">
            <a:xfrm>
              <a:off x="463" y="1417"/>
              <a:ext cx="52" cy="18"/>
            </a:xfrm>
            <a:custGeom>
              <a:avLst/>
              <a:gdLst>
                <a:gd name="T0" fmla="*/ 0 w 103"/>
                <a:gd name="T1" fmla="*/ 1 h 36"/>
                <a:gd name="T2" fmla="*/ 1 w 103"/>
                <a:gd name="T3" fmla="*/ 0 h 36"/>
                <a:gd name="T4" fmla="*/ 1 w 103"/>
                <a:gd name="T5" fmla="*/ 1 h 36"/>
                <a:gd name="T6" fmla="*/ 1 w 103"/>
                <a:gd name="T7" fmla="*/ 1 h 36"/>
                <a:gd name="T8" fmla="*/ 0 w 103"/>
                <a:gd name="T9" fmla="*/ 1 h 36"/>
                <a:gd name="T10" fmla="*/ 0 60000 65536"/>
                <a:gd name="T11" fmla="*/ 0 60000 65536"/>
                <a:gd name="T12" fmla="*/ 0 60000 65536"/>
                <a:gd name="T13" fmla="*/ 0 60000 65536"/>
                <a:gd name="T14" fmla="*/ 0 60000 65536"/>
                <a:gd name="T15" fmla="*/ 0 w 103"/>
                <a:gd name="T16" fmla="*/ 0 h 36"/>
                <a:gd name="T17" fmla="*/ 103 w 103"/>
                <a:gd name="T18" fmla="*/ 36 h 36"/>
              </a:gdLst>
              <a:ahLst/>
              <a:cxnLst>
                <a:cxn ang="T10">
                  <a:pos x="T0" y="T1"/>
                </a:cxn>
                <a:cxn ang="T11">
                  <a:pos x="T2" y="T3"/>
                </a:cxn>
                <a:cxn ang="T12">
                  <a:pos x="T4" y="T5"/>
                </a:cxn>
                <a:cxn ang="T13">
                  <a:pos x="T6" y="T7"/>
                </a:cxn>
                <a:cxn ang="T14">
                  <a:pos x="T8" y="T9"/>
                </a:cxn>
              </a:cxnLst>
              <a:rect l="T15" t="T16" r="T17" b="T18"/>
              <a:pathLst>
                <a:path w="103" h="36">
                  <a:moveTo>
                    <a:pt x="0" y="29"/>
                  </a:moveTo>
                  <a:lnTo>
                    <a:pt x="103" y="0"/>
                  </a:lnTo>
                  <a:lnTo>
                    <a:pt x="103" y="12"/>
                  </a:lnTo>
                  <a:lnTo>
                    <a:pt x="5" y="36"/>
                  </a:lnTo>
                  <a:lnTo>
                    <a:pt x="0" y="29"/>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09" name="Freeform 9"/>
            <p:cNvSpPr>
              <a:spLocks/>
            </p:cNvSpPr>
            <p:nvPr/>
          </p:nvSpPr>
          <p:spPr bwMode="auto">
            <a:xfrm>
              <a:off x="524" y="1415"/>
              <a:ext cx="134" cy="15"/>
            </a:xfrm>
            <a:custGeom>
              <a:avLst/>
              <a:gdLst>
                <a:gd name="T0" fmla="*/ 0 w 268"/>
                <a:gd name="T1" fmla="*/ 0 h 29"/>
                <a:gd name="T2" fmla="*/ 1 w 268"/>
                <a:gd name="T3" fmla="*/ 1 h 29"/>
                <a:gd name="T4" fmla="*/ 1 w 268"/>
                <a:gd name="T5" fmla="*/ 1 h 29"/>
                <a:gd name="T6" fmla="*/ 0 w 268"/>
                <a:gd name="T7" fmla="*/ 1 h 29"/>
                <a:gd name="T8" fmla="*/ 0 w 268"/>
                <a:gd name="T9" fmla="*/ 0 h 29"/>
                <a:gd name="T10" fmla="*/ 0 60000 65536"/>
                <a:gd name="T11" fmla="*/ 0 60000 65536"/>
                <a:gd name="T12" fmla="*/ 0 60000 65536"/>
                <a:gd name="T13" fmla="*/ 0 60000 65536"/>
                <a:gd name="T14" fmla="*/ 0 60000 65536"/>
                <a:gd name="T15" fmla="*/ 0 w 268"/>
                <a:gd name="T16" fmla="*/ 0 h 29"/>
                <a:gd name="T17" fmla="*/ 268 w 268"/>
                <a:gd name="T18" fmla="*/ 29 h 29"/>
              </a:gdLst>
              <a:ahLst/>
              <a:cxnLst>
                <a:cxn ang="T10">
                  <a:pos x="T0" y="T1"/>
                </a:cxn>
                <a:cxn ang="T11">
                  <a:pos x="T2" y="T3"/>
                </a:cxn>
                <a:cxn ang="T12">
                  <a:pos x="T4" y="T5"/>
                </a:cxn>
                <a:cxn ang="T13">
                  <a:pos x="T6" y="T7"/>
                </a:cxn>
                <a:cxn ang="T14">
                  <a:pos x="T8" y="T9"/>
                </a:cxn>
              </a:cxnLst>
              <a:rect l="T15" t="T16" r="T17" b="T18"/>
              <a:pathLst>
                <a:path w="268" h="29">
                  <a:moveTo>
                    <a:pt x="0" y="0"/>
                  </a:moveTo>
                  <a:lnTo>
                    <a:pt x="268" y="14"/>
                  </a:lnTo>
                  <a:lnTo>
                    <a:pt x="267" y="29"/>
                  </a:lnTo>
                  <a:lnTo>
                    <a:pt x="0" y="1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10" name="Freeform 10"/>
            <p:cNvSpPr>
              <a:spLocks/>
            </p:cNvSpPr>
            <p:nvPr/>
          </p:nvSpPr>
          <p:spPr bwMode="auto">
            <a:xfrm>
              <a:off x="490" y="1441"/>
              <a:ext cx="135" cy="25"/>
            </a:xfrm>
            <a:custGeom>
              <a:avLst/>
              <a:gdLst>
                <a:gd name="T0" fmla="*/ 0 w 269"/>
                <a:gd name="T1" fmla="*/ 1 h 48"/>
                <a:gd name="T2" fmla="*/ 1 w 269"/>
                <a:gd name="T3" fmla="*/ 1 h 48"/>
                <a:gd name="T4" fmla="*/ 1 w 269"/>
                <a:gd name="T5" fmla="*/ 1 h 48"/>
                <a:gd name="T6" fmla="*/ 1 w 269"/>
                <a:gd name="T7" fmla="*/ 0 h 48"/>
                <a:gd name="T8" fmla="*/ 1 w 269"/>
                <a:gd name="T9" fmla="*/ 1 h 48"/>
                <a:gd name="T10" fmla="*/ 1 w 269"/>
                <a:gd name="T11" fmla="*/ 1 h 48"/>
                <a:gd name="T12" fmla="*/ 1 w 269"/>
                <a:gd name="T13" fmla="*/ 1 h 48"/>
                <a:gd name="T14" fmla="*/ 1 w 269"/>
                <a:gd name="T15" fmla="*/ 1 h 48"/>
                <a:gd name="T16" fmla="*/ 1 w 269"/>
                <a:gd name="T17" fmla="*/ 1 h 48"/>
                <a:gd name="T18" fmla="*/ 1 w 269"/>
                <a:gd name="T19" fmla="*/ 1 h 48"/>
                <a:gd name="T20" fmla="*/ 1 w 269"/>
                <a:gd name="T21" fmla="*/ 1 h 48"/>
                <a:gd name="T22" fmla="*/ 1 w 269"/>
                <a:gd name="T23" fmla="*/ 1 h 48"/>
                <a:gd name="T24" fmla="*/ 1 w 269"/>
                <a:gd name="T25" fmla="*/ 1 h 48"/>
                <a:gd name="T26" fmla="*/ 1 w 269"/>
                <a:gd name="T27" fmla="*/ 1 h 48"/>
                <a:gd name="T28" fmla="*/ 1 w 269"/>
                <a:gd name="T29" fmla="*/ 1 h 48"/>
                <a:gd name="T30" fmla="*/ 1 w 269"/>
                <a:gd name="T31" fmla="*/ 1 h 48"/>
                <a:gd name="T32" fmla="*/ 0 w 269"/>
                <a:gd name="T33" fmla="*/ 1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9"/>
                <a:gd name="T52" fmla="*/ 0 h 48"/>
                <a:gd name="T53" fmla="*/ 269 w 269"/>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9" h="48">
                  <a:moveTo>
                    <a:pt x="0" y="37"/>
                  </a:moveTo>
                  <a:lnTo>
                    <a:pt x="29" y="37"/>
                  </a:lnTo>
                  <a:lnTo>
                    <a:pt x="61" y="23"/>
                  </a:lnTo>
                  <a:lnTo>
                    <a:pt x="74" y="0"/>
                  </a:lnTo>
                  <a:lnTo>
                    <a:pt x="87" y="2"/>
                  </a:lnTo>
                  <a:lnTo>
                    <a:pt x="93" y="14"/>
                  </a:lnTo>
                  <a:lnTo>
                    <a:pt x="152" y="22"/>
                  </a:lnTo>
                  <a:lnTo>
                    <a:pt x="269" y="26"/>
                  </a:lnTo>
                  <a:lnTo>
                    <a:pt x="269" y="37"/>
                  </a:lnTo>
                  <a:lnTo>
                    <a:pt x="102" y="31"/>
                  </a:lnTo>
                  <a:lnTo>
                    <a:pt x="82" y="19"/>
                  </a:lnTo>
                  <a:lnTo>
                    <a:pt x="70" y="25"/>
                  </a:lnTo>
                  <a:lnTo>
                    <a:pt x="67" y="34"/>
                  </a:lnTo>
                  <a:lnTo>
                    <a:pt x="53" y="41"/>
                  </a:lnTo>
                  <a:lnTo>
                    <a:pt x="21" y="48"/>
                  </a:lnTo>
                  <a:lnTo>
                    <a:pt x="6" y="48"/>
                  </a:lnTo>
                  <a:lnTo>
                    <a:pt x="0" y="37"/>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11" name="Freeform 11"/>
            <p:cNvSpPr>
              <a:spLocks/>
            </p:cNvSpPr>
            <p:nvPr/>
          </p:nvSpPr>
          <p:spPr bwMode="auto">
            <a:xfrm>
              <a:off x="399" y="1474"/>
              <a:ext cx="133" cy="69"/>
            </a:xfrm>
            <a:custGeom>
              <a:avLst/>
              <a:gdLst>
                <a:gd name="T0" fmla="*/ 1 w 266"/>
                <a:gd name="T1" fmla="*/ 0 h 139"/>
                <a:gd name="T2" fmla="*/ 1 w 266"/>
                <a:gd name="T3" fmla="*/ 0 h 139"/>
                <a:gd name="T4" fmla="*/ 1 w 266"/>
                <a:gd name="T5" fmla="*/ 0 h 139"/>
                <a:gd name="T6" fmla="*/ 1 w 266"/>
                <a:gd name="T7" fmla="*/ 0 h 139"/>
                <a:gd name="T8" fmla="*/ 1 w 266"/>
                <a:gd name="T9" fmla="*/ 0 h 139"/>
                <a:gd name="T10" fmla="*/ 0 w 266"/>
                <a:gd name="T11" fmla="*/ 0 h 139"/>
                <a:gd name="T12" fmla="*/ 1 w 266"/>
                <a:gd name="T13" fmla="*/ 0 h 139"/>
                <a:gd name="T14" fmla="*/ 1 w 266"/>
                <a:gd name="T15" fmla="*/ 0 h 139"/>
                <a:gd name="T16" fmla="*/ 1 w 266"/>
                <a:gd name="T17" fmla="*/ 0 h 139"/>
                <a:gd name="T18" fmla="*/ 1 w 266"/>
                <a:gd name="T19" fmla="*/ 0 h 139"/>
                <a:gd name="T20" fmla="*/ 1 w 266"/>
                <a:gd name="T21" fmla="*/ 0 h 139"/>
                <a:gd name="T22" fmla="*/ 1 w 266"/>
                <a:gd name="T23" fmla="*/ 0 h 139"/>
                <a:gd name="T24" fmla="*/ 1 w 266"/>
                <a:gd name="T25" fmla="*/ 0 h 139"/>
                <a:gd name="T26" fmla="*/ 1 w 266"/>
                <a:gd name="T27" fmla="*/ 0 h 139"/>
                <a:gd name="T28" fmla="*/ 1 w 266"/>
                <a:gd name="T29" fmla="*/ 0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6"/>
                <a:gd name="T46" fmla="*/ 0 h 139"/>
                <a:gd name="T47" fmla="*/ 266 w 266"/>
                <a:gd name="T48" fmla="*/ 139 h 1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6" h="139">
                  <a:moveTo>
                    <a:pt x="227" y="27"/>
                  </a:moveTo>
                  <a:lnTo>
                    <a:pt x="201" y="32"/>
                  </a:lnTo>
                  <a:lnTo>
                    <a:pt x="41" y="112"/>
                  </a:lnTo>
                  <a:lnTo>
                    <a:pt x="20" y="126"/>
                  </a:lnTo>
                  <a:lnTo>
                    <a:pt x="11" y="139"/>
                  </a:lnTo>
                  <a:lnTo>
                    <a:pt x="0" y="133"/>
                  </a:lnTo>
                  <a:lnTo>
                    <a:pt x="26" y="139"/>
                  </a:lnTo>
                  <a:lnTo>
                    <a:pt x="79" y="124"/>
                  </a:lnTo>
                  <a:lnTo>
                    <a:pt x="172" y="98"/>
                  </a:lnTo>
                  <a:lnTo>
                    <a:pt x="172" y="75"/>
                  </a:lnTo>
                  <a:lnTo>
                    <a:pt x="189" y="71"/>
                  </a:lnTo>
                  <a:lnTo>
                    <a:pt x="212" y="55"/>
                  </a:lnTo>
                  <a:lnTo>
                    <a:pt x="266" y="0"/>
                  </a:lnTo>
                  <a:lnTo>
                    <a:pt x="235" y="12"/>
                  </a:lnTo>
                  <a:lnTo>
                    <a:pt x="227" y="27"/>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12" name="Freeform 12"/>
            <p:cNvSpPr>
              <a:spLocks/>
            </p:cNvSpPr>
            <p:nvPr/>
          </p:nvSpPr>
          <p:spPr bwMode="auto">
            <a:xfrm>
              <a:off x="500" y="1479"/>
              <a:ext cx="225" cy="49"/>
            </a:xfrm>
            <a:custGeom>
              <a:avLst/>
              <a:gdLst>
                <a:gd name="T0" fmla="*/ 0 w 451"/>
                <a:gd name="T1" fmla="*/ 0 h 99"/>
                <a:gd name="T2" fmla="*/ 0 w 451"/>
                <a:gd name="T3" fmla="*/ 0 h 99"/>
                <a:gd name="T4" fmla="*/ 0 w 451"/>
                <a:gd name="T5" fmla="*/ 0 h 99"/>
                <a:gd name="T6" fmla="*/ 0 w 451"/>
                <a:gd name="T7" fmla="*/ 0 h 99"/>
                <a:gd name="T8" fmla="*/ 0 w 451"/>
                <a:gd name="T9" fmla="*/ 0 h 99"/>
                <a:gd name="T10" fmla="*/ 0 w 451"/>
                <a:gd name="T11" fmla="*/ 0 h 99"/>
                <a:gd name="T12" fmla="*/ 0 w 451"/>
                <a:gd name="T13" fmla="*/ 0 h 99"/>
                <a:gd name="T14" fmla="*/ 0 60000 65536"/>
                <a:gd name="T15" fmla="*/ 0 60000 65536"/>
                <a:gd name="T16" fmla="*/ 0 60000 65536"/>
                <a:gd name="T17" fmla="*/ 0 60000 65536"/>
                <a:gd name="T18" fmla="*/ 0 60000 65536"/>
                <a:gd name="T19" fmla="*/ 0 60000 65536"/>
                <a:gd name="T20" fmla="*/ 0 60000 65536"/>
                <a:gd name="T21" fmla="*/ 0 w 451"/>
                <a:gd name="T22" fmla="*/ 0 h 99"/>
                <a:gd name="T23" fmla="*/ 451 w 451"/>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1" h="99">
                  <a:moveTo>
                    <a:pt x="76" y="0"/>
                  </a:moveTo>
                  <a:lnTo>
                    <a:pt x="0" y="76"/>
                  </a:lnTo>
                  <a:lnTo>
                    <a:pt x="8" y="87"/>
                  </a:lnTo>
                  <a:lnTo>
                    <a:pt x="443" y="99"/>
                  </a:lnTo>
                  <a:lnTo>
                    <a:pt x="451" y="87"/>
                  </a:lnTo>
                  <a:lnTo>
                    <a:pt x="215" y="8"/>
                  </a:lnTo>
                  <a:lnTo>
                    <a:pt x="76"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13" name="Freeform 13"/>
            <p:cNvSpPr>
              <a:spLocks/>
            </p:cNvSpPr>
            <p:nvPr/>
          </p:nvSpPr>
          <p:spPr bwMode="auto">
            <a:xfrm>
              <a:off x="448" y="1557"/>
              <a:ext cx="216" cy="28"/>
            </a:xfrm>
            <a:custGeom>
              <a:avLst/>
              <a:gdLst>
                <a:gd name="T0" fmla="*/ 0 w 433"/>
                <a:gd name="T1" fmla="*/ 0 h 58"/>
                <a:gd name="T2" fmla="*/ 0 w 433"/>
                <a:gd name="T3" fmla="*/ 0 h 58"/>
                <a:gd name="T4" fmla="*/ 0 w 433"/>
                <a:gd name="T5" fmla="*/ 0 h 58"/>
                <a:gd name="T6" fmla="*/ 0 w 433"/>
                <a:gd name="T7" fmla="*/ 0 h 58"/>
                <a:gd name="T8" fmla="*/ 0 w 433"/>
                <a:gd name="T9" fmla="*/ 0 h 58"/>
                <a:gd name="T10" fmla="*/ 0 w 433"/>
                <a:gd name="T11" fmla="*/ 0 h 58"/>
                <a:gd name="T12" fmla="*/ 0 w 433"/>
                <a:gd name="T13" fmla="*/ 0 h 58"/>
                <a:gd name="T14" fmla="*/ 0 w 433"/>
                <a:gd name="T15" fmla="*/ 0 h 58"/>
                <a:gd name="T16" fmla="*/ 0 w 433"/>
                <a:gd name="T17" fmla="*/ 0 h 58"/>
                <a:gd name="T18" fmla="*/ 0 w 433"/>
                <a:gd name="T19" fmla="*/ 0 h 58"/>
                <a:gd name="T20" fmla="*/ 0 w 433"/>
                <a:gd name="T21" fmla="*/ 0 h 58"/>
                <a:gd name="T22" fmla="*/ 0 w 433"/>
                <a:gd name="T23" fmla="*/ 0 h 58"/>
                <a:gd name="T24" fmla="*/ 0 w 433"/>
                <a:gd name="T25" fmla="*/ 0 h 58"/>
                <a:gd name="T26" fmla="*/ 0 w 433"/>
                <a:gd name="T27" fmla="*/ 0 h 58"/>
                <a:gd name="T28" fmla="*/ 0 w 433"/>
                <a:gd name="T29" fmla="*/ 0 h 58"/>
                <a:gd name="T30" fmla="*/ 0 w 433"/>
                <a:gd name="T31" fmla="*/ 0 h 5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3"/>
                <a:gd name="T49" fmla="*/ 0 h 58"/>
                <a:gd name="T50" fmla="*/ 433 w 433"/>
                <a:gd name="T51" fmla="*/ 58 h 5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3" h="58">
                  <a:moveTo>
                    <a:pt x="0" y="58"/>
                  </a:moveTo>
                  <a:lnTo>
                    <a:pt x="0" y="39"/>
                  </a:lnTo>
                  <a:lnTo>
                    <a:pt x="18" y="37"/>
                  </a:lnTo>
                  <a:lnTo>
                    <a:pt x="30" y="46"/>
                  </a:lnTo>
                  <a:lnTo>
                    <a:pt x="111" y="23"/>
                  </a:lnTo>
                  <a:lnTo>
                    <a:pt x="123" y="0"/>
                  </a:lnTo>
                  <a:lnTo>
                    <a:pt x="132" y="14"/>
                  </a:lnTo>
                  <a:lnTo>
                    <a:pt x="161" y="21"/>
                  </a:lnTo>
                  <a:lnTo>
                    <a:pt x="417" y="26"/>
                  </a:lnTo>
                  <a:lnTo>
                    <a:pt x="433" y="16"/>
                  </a:lnTo>
                  <a:lnTo>
                    <a:pt x="426" y="37"/>
                  </a:lnTo>
                  <a:lnTo>
                    <a:pt x="141" y="30"/>
                  </a:lnTo>
                  <a:lnTo>
                    <a:pt x="125" y="21"/>
                  </a:lnTo>
                  <a:lnTo>
                    <a:pt x="118" y="35"/>
                  </a:lnTo>
                  <a:lnTo>
                    <a:pt x="32" y="58"/>
                  </a:lnTo>
                  <a:lnTo>
                    <a:pt x="0" y="58"/>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14" name="Freeform 14"/>
            <p:cNvSpPr>
              <a:spLocks/>
            </p:cNvSpPr>
            <p:nvPr/>
          </p:nvSpPr>
          <p:spPr bwMode="auto">
            <a:xfrm>
              <a:off x="475" y="1589"/>
              <a:ext cx="42" cy="15"/>
            </a:xfrm>
            <a:custGeom>
              <a:avLst/>
              <a:gdLst>
                <a:gd name="T0" fmla="*/ 0 w 84"/>
                <a:gd name="T1" fmla="*/ 0 h 31"/>
                <a:gd name="T2" fmla="*/ 1 w 84"/>
                <a:gd name="T3" fmla="*/ 0 h 31"/>
                <a:gd name="T4" fmla="*/ 1 w 84"/>
                <a:gd name="T5" fmla="*/ 0 h 31"/>
                <a:gd name="T6" fmla="*/ 0 w 84"/>
                <a:gd name="T7" fmla="*/ 0 h 31"/>
                <a:gd name="T8" fmla="*/ 0 w 84"/>
                <a:gd name="T9" fmla="*/ 0 h 31"/>
                <a:gd name="T10" fmla="*/ 0 60000 65536"/>
                <a:gd name="T11" fmla="*/ 0 60000 65536"/>
                <a:gd name="T12" fmla="*/ 0 60000 65536"/>
                <a:gd name="T13" fmla="*/ 0 60000 65536"/>
                <a:gd name="T14" fmla="*/ 0 60000 65536"/>
                <a:gd name="T15" fmla="*/ 0 w 84"/>
                <a:gd name="T16" fmla="*/ 0 h 31"/>
                <a:gd name="T17" fmla="*/ 84 w 84"/>
                <a:gd name="T18" fmla="*/ 31 h 31"/>
              </a:gdLst>
              <a:ahLst/>
              <a:cxnLst>
                <a:cxn ang="T10">
                  <a:pos x="T0" y="T1"/>
                </a:cxn>
                <a:cxn ang="T11">
                  <a:pos x="T2" y="T3"/>
                </a:cxn>
                <a:cxn ang="T12">
                  <a:pos x="T4" y="T5"/>
                </a:cxn>
                <a:cxn ang="T13">
                  <a:pos x="T6" y="T7"/>
                </a:cxn>
                <a:cxn ang="T14">
                  <a:pos x="T8" y="T9"/>
                </a:cxn>
              </a:cxnLst>
              <a:rect l="T15" t="T16" r="T17" b="T18"/>
              <a:pathLst>
                <a:path w="84" h="31">
                  <a:moveTo>
                    <a:pt x="0" y="16"/>
                  </a:moveTo>
                  <a:lnTo>
                    <a:pt x="84" y="0"/>
                  </a:lnTo>
                  <a:lnTo>
                    <a:pt x="84" y="20"/>
                  </a:lnTo>
                  <a:lnTo>
                    <a:pt x="0" y="31"/>
                  </a:lnTo>
                  <a:lnTo>
                    <a:pt x="0" y="16"/>
                  </a:lnTo>
                  <a:close/>
                </a:path>
              </a:pathLst>
            </a:custGeom>
            <a:solidFill>
              <a:srgbClr val="BF3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15" name="Freeform 15"/>
            <p:cNvSpPr>
              <a:spLocks/>
            </p:cNvSpPr>
            <p:nvPr/>
          </p:nvSpPr>
          <p:spPr bwMode="auto">
            <a:xfrm>
              <a:off x="332" y="1604"/>
              <a:ext cx="172" cy="72"/>
            </a:xfrm>
            <a:custGeom>
              <a:avLst/>
              <a:gdLst>
                <a:gd name="T0" fmla="*/ 1 w 343"/>
                <a:gd name="T1" fmla="*/ 1 h 143"/>
                <a:gd name="T2" fmla="*/ 1 w 343"/>
                <a:gd name="T3" fmla="*/ 0 h 143"/>
                <a:gd name="T4" fmla="*/ 1 w 343"/>
                <a:gd name="T5" fmla="*/ 1 h 143"/>
                <a:gd name="T6" fmla="*/ 1 w 343"/>
                <a:gd name="T7" fmla="*/ 1 h 143"/>
                <a:gd name="T8" fmla="*/ 1 w 343"/>
                <a:gd name="T9" fmla="*/ 1 h 143"/>
                <a:gd name="T10" fmla="*/ 1 w 343"/>
                <a:gd name="T11" fmla="*/ 1 h 143"/>
                <a:gd name="T12" fmla="*/ 1 w 343"/>
                <a:gd name="T13" fmla="*/ 1 h 143"/>
                <a:gd name="T14" fmla="*/ 1 w 343"/>
                <a:gd name="T15" fmla="*/ 1 h 143"/>
                <a:gd name="T16" fmla="*/ 1 w 343"/>
                <a:gd name="T17" fmla="*/ 1 h 143"/>
                <a:gd name="T18" fmla="*/ 1 w 343"/>
                <a:gd name="T19" fmla="*/ 1 h 143"/>
                <a:gd name="T20" fmla="*/ 0 w 343"/>
                <a:gd name="T21" fmla="*/ 1 h 143"/>
                <a:gd name="T22" fmla="*/ 1 w 343"/>
                <a:gd name="T23" fmla="*/ 1 h 143"/>
                <a:gd name="T24" fmla="*/ 1 w 343"/>
                <a:gd name="T25" fmla="*/ 1 h 143"/>
                <a:gd name="T26" fmla="*/ 1 w 343"/>
                <a:gd name="T27" fmla="*/ 1 h 1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3"/>
                <a:gd name="T43" fmla="*/ 0 h 143"/>
                <a:gd name="T44" fmla="*/ 343 w 343"/>
                <a:gd name="T45" fmla="*/ 143 h 14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3" h="143">
                  <a:moveTo>
                    <a:pt x="268" y="12"/>
                  </a:moveTo>
                  <a:lnTo>
                    <a:pt x="343" y="0"/>
                  </a:lnTo>
                  <a:lnTo>
                    <a:pt x="305" y="45"/>
                  </a:lnTo>
                  <a:lnTo>
                    <a:pt x="294" y="63"/>
                  </a:lnTo>
                  <a:lnTo>
                    <a:pt x="280" y="70"/>
                  </a:lnTo>
                  <a:lnTo>
                    <a:pt x="280" y="93"/>
                  </a:lnTo>
                  <a:lnTo>
                    <a:pt x="268" y="107"/>
                  </a:lnTo>
                  <a:lnTo>
                    <a:pt x="116" y="137"/>
                  </a:lnTo>
                  <a:lnTo>
                    <a:pt x="52" y="143"/>
                  </a:lnTo>
                  <a:lnTo>
                    <a:pt x="11" y="143"/>
                  </a:lnTo>
                  <a:lnTo>
                    <a:pt x="0" y="128"/>
                  </a:lnTo>
                  <a:lnTo>
                    <a:pt x="18" y="130"/>
                  </a:lnTo>
                  <a:lnTo>
                    <a:pt x="34" y="116"/>
                  </a:lnTo>
                  <a:lnTo>
                    <a:pt x="268" y="12"/>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16" name="Freeform 16"/>
            <p:cNvSpPr>
              <a:spLocks/>
            </p:cNvSpPr>
            <p:nvPr/>
          </p:nvSpPr>
          <p:spPr bwMode="auto">
            <a:xfrm>
              <a:off x="529" y="1589"/>
              <a:ext cx="111" cy="9"/>
            </a:xfrm>
            <a:custGeom>
              <a:avLst/>
              <a:gdLst>
                <a:gd name="T0" fmla="*/ 0 w 222"/>
                <a:gd name="T1" fmla="*/ 0 h 18"/>
                <a:gd name="T2" fmla="*/ 1 w 222"/>
                <a:gd name="T3" fmla="*/ 0 h 18"/>
                <a:gd name="T4" fmla="*/ 1 w 222"/>
                <a:gd name="T5" fmla="*/ 1 h 18"/>
                <a:gd name="T6" fmla="*/ 0 w 222"/>
                <a:gd name="T7" fmla="*/ 1 h 18"/>
                <a:gd name="T8" fmla="*/ 0 w 222"/>
                <a:gd name="T9" fmla="*/ 0 h 18"/>
                <a:gd name="T10" fmla="*/ 0 60000 65536"/>
                <a:gd name="T11" fmla="*/ 0 60000 65536"/>
                <a:gd name="T12" fmla="*/ 0 60000 65536"/>
                <a:gd name="T13" fmla="*/ 0 60000 65536"/>
                <a:gd name="T14" fmla="*/ 0 60000 65536"/>
                <a:gd name="T15" fmla="*/ 0 w 222"/>
                <a:gd name="T16" fmla="*/ 0 h 18"/>
                <a:gd name="T17" fmla="*/ 222 w 222"/>
                <a:gd name="T18" fmla="*/ 18 h 18"/>
              </a:gdLst>
              <a:ahLst/>
              <a:cxnLst>
                <a:cxn ang="T10">
                  <a:pos x="T0" y="T1"/>
                </a:cxn>
                <a:cxn ang="T11">
                  <a:pos x="T2" y="T3"/>
                </a:cxn>
                <a:cxn ang="T12">
                  <a:pos x="T4" y="T5"/>
                </a:cxn>
                <a:cxn ang="T13">
                  <a:pos x="T6" y="T7"/>
                </a:cxn>
                <a:cxn ang="T14">
                  <a:pos x="T8" y="T9"/>
                </a:cxn>
              </a:cxnLst>
              <a:rect l="T15" t="T16" r="T17" b="T18"/>
              <a:pathLst>
                <a:path w="222" h="18">
                  <a:moveTo>
                    <a:pt x="0" y="0"/>
                  </a:moveTo>
                  <a:lnTo>
                    <a:pt x="222" y="0"/>
                  </a:lnTo>
                  <a:lnTo>
                    <a:pt x="222" y="18"/>
                  </a:lnTo>
                  <a:lnTo>
                    <a:pt x="0" y="14"/>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17" name="Freeform 17"/>
            <p:cNvSpPr>
              <a:spLocks/>
            </p:cNvSpPr>
            <p:nvPr/>
          </p:nvSpPr>
          <p:spPr bwMode="auto">
            <a:xfrm>
              <a:off x="482" y="1602"/>
              <a:ext cx="317" cy="62"/>
            </a:xfrm>
            <a:custGeom>
              <a:avLst/>
              <a:gdLst>
                <a:gd name="T0" fmla="*/ 1 w 632"/>
                <a:gd name="T1" fmla="*/ 0 h 124"/>
                <a:gd name="T2" fmla="*/ 1 w 632"/>
                <a:gd name="T3" fmla="*/ 1 h 124"/>
                <a:gd name="T4" fmla="*/ 1 w 632"/>
                <a:gd name="T5" fmla="*/ 1 h 124"/>
                <a:gd name="T6" fmla="*/ 0 w 632"/>
                <a:gd name="T7" fmla="*/ 1 h 124"/>
                <a:gd name="T8" fmla="*/ 1 w 632"/>
                <a:gd name="T9" fmla="*/ 1 h 124"/>
                <a:gd name="T10" fmla="*/ 1 w 632"/>
                <a:gd name="T11" fmla="*/ 1 h 124"/>
                <a:gd name="T12" fmla="*/ 1 w 632"/>
                <a:gd name="T13" fmla="*/ 1 h 124"/>
                <a:gd name="T14" fmla="*/ 1 w 632"/>
                <a:gd name="T15" fmla="*/ 1 h 124"/>
                <a:gd name="T16" fmla="*/ 1 w 632"/>
                <a:gd name="T17" fmla="*/ 1 h 124"/>
                <a:gd name="T18" fmla="*/ 1 w 632"/>
                <a:gd name="T19" fmla="*/ 1 h 124"/>
                <a:gd name="T20" fmla="*/ 1 w 632"/>
                <a:gd name="T21" fmla="*/ 1 h 124"/>
                <a:gd name="T22" fmla="*/ 1 w 632"/>
                <a:gd name="T23" fmla="*/ 0 h 124"/>
                <a:gd name="T24" fmla="*/ 1 w 632"/>
                <a:gd name="T25" fmla="*/ 0 h 124"/>
                <a:gd name="T26" fmla="*/ 1 w 632"/>
                <a:gd name="T27" fmla="*/ 0 h 124"/>
                <a:gd name="T28" fmla="*/ 1 w 632"/>
                <a:gd name="T29" fmla="*/ 0 h 124"/>
                <a:gd name="T30" fmla="*/ 1 w 632"/>
                <a:gd name="T31" fmla="*/ 0 h 124"/>
                <a:gd name="T32" fmla="*/ 1 w 632"/>
                <a:gd name="T33" fmla="*/ 0 h 124"/>
                <a:gd name="T34" fmla="*/ 1 w 632"/>
                <a:gd name="T35" fmla="*/ 0 h 124"/>
                <a:gd name="T36" fmla="*/ 1 w 632"/>
                <a:gd name="T37" fmla="*/ 0 h 124"/>
                <a:gd name="T38" fmla="*/ 1 w 632"/>
                <a:gd name="T39" fmla="*/ 0 h 124"/>
                <a:gd name="T40" fmla="*/ 1 w 632"/>
                <a:gd name="T41" fmla="*/ 0 h 1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2"/>
                <a:gd name="T64" fmla="*/ 0 h 124"/>
                <a:gd name="T65" fmla="*/ 632 w 632"/>
                <a:gd name="T66" fmla="*/ 124 h 1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2" h="124">
                  <a:moveTo>
                    <a:pt x="105" y="0"/>
                  </a:moveTo>
                  <a:lnTo>
                    <a:pt x="54" y="23"/>
                  </a:lnTo>
                  <a:lnTo>
                    <a:pt x="24" y="60"/>
                  </a:lnTo>
                  <a:lnTo>
                    <a:pt x="0" y="106"/>
                  </a:lnTo>
                  <a:lnTo>
                    <a:pt x="38" y="113"/>
                  </a:lnTo>
                  <a:lnTo>
                    <a:pt x="311" y="120"/>
                  </a:lnTo>
                  <a:lnTo>
                    <a:pt x="564" y="120"/>
                  </a:lnTo>
                  <a:lnTo>
                    <a:pt x="616" y="124"/>
                  </a:lnTo>
                  <a:lnTo>
                    <a:pt x="632" y="111"/>
                  </a:lnTo>
                  <a:lnTo>
                    <a:pt x="607" y="106"/>
                  </a:lnTo>
                  <a:lnTo>
                    <a:pt x="521" y="76"/>
                  </a:lnTo>
                  <a:lnTo>
                    <a:pt x="334" y="0"/>
                  </a:lnTo>
                  <a:lnTo>
                    <a:pt x="209" y="0"/>
                  </a:lnTo>
                  <a:lnTo>
                    <a:pt x="205" y="0"/>
                  </a:lnTo>
                  <a:lnTo>
                    <a:pt x="194" y="0"/>
                  </a:lnTo>
                  <a:lnTo>
                    <a:pt x="178" y="0"/>
                  </a:lnTo>
                  <a:lnTo>
                    <a:pt x="160" y="0"/>
                  </a:lnTo>
                  <a:lnTo>
                    <a:pt x="140" y="0"/>
                  </a:lnTo>
                  <a:lnTo>
                    <a:pt x="124" y="0"/>
                  </a:lnTo>
                  <a:lnTo>
                    <a:pt x="111" y="0"/>
                  </a:lnTo>
                  <a:lnTo>
                    <a:pt x="105"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18" name="Freeform 18"/>
            <p:cNvSpPr>
              <a:spLocks/>
            </p:cNvSpPr>
            <p:nvPr/>
          </p:nvSpPr>
          <p:spPr bwMode="auto">
            <a:xfrm>
              <a:off x="408" y="1701"/>
              <a:ext cx="302" cy="28"/>
            </a:xfrm>
            <a:custGeom>
              <a:avLst/>
              <a:gdLst>
                <a:gd name="T0" fmla="*/ 0 w 604"/>
                <a:gd name="T1" fmla="*/ 0 h 58"/>
                <a:gd name="T2" fmla="*/ 0 w 604"/>
                <a:gd name="T3" fmla="*/ 0 h 58"/>
                <a:gd name="T4" fmla="*/ 1 w 604"/>
                <a:gd name="T5" fmla="*/ 0 h 58"/>
                <a:gd name="T6" fmla="*/ 1 w 604"/>
                <a:gd name="T7" fmla="*/ 0 h 58"/>
                <a:gd name="T8" fmla="*/ 1 w 604"/>
                <a:gd name="T9" fmla="*/ 0 h 58"/>
                <a:gd name="T10" fmla="*/ 1 w 604"/>
                <a:gd name="T11" fmla="*/ 0 h 58"/>
                <a:gd name="T12" fmla="*/ 1 w 604"/>
                <a:gd name="T13" fmla="*/ 0 h 58"/>
                <a:gd name="T14" fmla="*/ 1 w 604"/>
                <a:gd name="T15" fmla="*/ 0 h 58"/>
                <a:gd name="T16" fmla="*/ 1 w 604"/>
                <a:gd name="T17" fmla="*/ 0 h 58"/>
                <a:gd name="T18" fmla="*/ 1 w 604"/>
                <a:gd name="T19" fmla="*/ 0 h 58"/>
                <a:gd name="T20" fmla="*/ 1 w 604"/>
                <a:gd name="T21" fmla="*/ 0 h 58"/>
                <a:gd name="T22" fmla="*/ 1 w 604"/>
                <a:gd name="T23" fmla="*/ 0 h 58"/>
                <a:gd name="T24" fmla="*/ 0 w 604"/>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4"/>
                <a:gd name="T40" fmla="*/ 0 h 58"/>
                <a:gd name="T41" fmla="*/ 604 w 604"/>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4" h="58">
                  <a:moveTo>
                    <a:pt x="0" y="50"/>
                  </a:moveTo>
                  <a:lnTo>
                    <a:pt x="0" y="32"/>
                  </a:lnTo>
                  <a:lnTo>
                    <a:pt x="21" y="42"/>
                  </a:lnTo>
                  <a:lnTo>
                    <a:pt x="151" y="16"/>
                  </a:lnTo>
                  <a:lnTo>
                    <a:pt x="160" y="0"/>
                  </a:lnTo>
                  <a:lnTo>
                    <a:pt x="175" y="19"/>
                  </a:lnTo>
                  <a:lnTo>
                    <a:pt x="590" y="26"/>
                  </a:lnTo>
                  <a:lnTo>
                    <a:pt x="604" y="19"/>
                  </a:lnTo>
                  <a:lnTo>
                    <a:pt x="595" y="35"/>
                  </a:lnTo>
                  <a:lnTo>
                    <a:pt x="171" y="32"/>
                  </a:lnTo>
                  <a:lnTo>
                    <a:pt x="144" y="32"/>
                  </a:lnTo>
                  <a:lnTo>
                    <a:pt x="21" y="58"/>
                  </a:lnTo>
                  <a:lnTo>
                    <a:pt x="0" y="50"/>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19" name="Freeform 19"/>
            <p:cNvSpPr>
              <a:spLocks/>
            </p:cNvSpPr>
            <p:nvPr/>
          </p:nvSpPr>
          <p:spPr bwMode="auto">
            <a:xfrm>
              <a:off x="439" y="1734"/>
              <a:ext cx="61" cy="18"/>
            </a:xfrm>
            <a:custGeom>
              <a:avLst/>
              <a:gdLst>
                <a:gd name="T0" fmla="*/ 1 w 122"/>
                <a:gd name="T1" fmla="*/ 0 h 37"/>
                <a:gd name="T2" fmla="*/ 1 w 122"/>
                <a:gd name="T3" fmla="*/ 0 h 37"/>
                <a:gd name="T4" fmla="*/ 1 w 122"/>
                <a:gd name="T5" fmla="*/ 0 h 37"/>
                <a:gd name="T6" fmla="*/ 0 w 122"/>
                <a:gd name="T7" fmla="*/ 0 h 37"/>
                <a:gd name="T8" fmla="*/ 1 w 122"/>
                <a:gd name="T9" fmla="*/ 0 h 37"/>
                <a:gd name="T10" fmla="*/ 0 60000 65536"/>
                <a:gd name="T11" fmla="*/ 0 60000 65536"/>
                <a:gd name="T12" fmla="*/ 0 60000 65536"/>
                <a:gd name="T13" fmla="*/ 0 60000 65536"/>
                <a:gd name="T14" fmla="*/ 0 60000 65536"/>
                <a:gd name="T15" fmla="*/ 0 w 122"/>
                <a:gd name="T16" fmla="*/ 0 h 37"/>
                <a:gd name="T17" fmla="*/ 122 w 122"/>
                <a:gd name="T18" fmla="*/ 37 h 37"/>
              </a:gdLst>
              <a:ahLst/>
              <a:cxnLst>
                <a:cxn ang="T10">
                  <a:pos x="T0" y="T1"/>
                </a:cxn>
                <a:cxn ang="T11">
                  <a:pos x="T2" y="T3"/>
                </a:cxn>
                <a:cxn ang="T12">
                  <a:pos x="T4" y="T5"/>
                </a:cxn>
                <a:cxn ang="T13">
                  <a:pos x="T6" y="T7"/>
                </a:cxn>
                <a:cxn ang="T14">
                  <a:pos x="T8" y="T9"/>
                </a:cxn>
              </a:cxnLst>
              <a:rect l="T15" t="T16" r="T17" b="T18"/>
              <a:pathLst>
                <a:path w="122" h="37">
                  <a:moveTo>
                    <a:pt x="4" y="16"/>
                  </a:moveTo>
                  <a:lnTo>
                    <a:pt x="122" y="0"/>
                  </a:lnTo>
                  <a:lnTo>
                    <a:pt x="115" y="26"/>
                  </a:lnTo>
                  <a:lnTo>
                    <a:pt x="0" y="37"/>
                  </a:lnTo>
                  <a:lnTo>
                    <a:pt x="4" y="16"/>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20" name="Freeform 20"/>
            <p:cNvSpPr>
              <a:spLocks/>
            </p:cNvSpPr>
            <p:nvPr/>
          </p:nvSpPr>
          <p:spPr bwMode="auto">
            <a:xfrm>
              <a:off x="505" y="1732"/>
              <a:ext cx="178" cy="15"/>
            </a:xfrm>
            <a:custGeom>
              <a:avLst/>
              <a:gdLst>
                <a:gd name="T0" fmla="*/ 0 w 357"/>
                <a:gd name="T1" fmla="*/ 0 h 29"/>
                <a:gd name="T2" fmla="*/ 0 w 357"/>
                <a:gd name="T3" fmla="*/ 1 h 29"/>
                <a:gd name="T4" fmla="*/ 0 w 357"/>
                <a:gd name="T5" fmla="*/ 1 h 29"/>
                <a:gd name="T6" fmla="*/ 0 w 357"/>
                <a:gd name="T7" fmla="*/ 1 h 29"/>
                <a:gd name="T8" fmla="*/ 0 w 357"/>
                <a:gd name="T9" fmla="*/ 0 h 29"/>
                <a:gd name="T10" fmla="*/ 0 60000 65536"/>
                <a:gd name="T11" fmla="*/ 0 60000 65536"/>
                <a:gd name="T12" fmla="*/ 0 60000 65536"/>
                <a:gd name="T13" fmla="*/ 0 60000 65536"/>
                <a:gd name="T14" fmla="*/ 0 60000 65536"/>
                <a:gd name="T15" fmla="*/ 0 w 357"/>
                <a:gd name="T16" fmla="*/ 0 h 29"/>
                <a:gd name="T17" fmla="*/ 357 w 357"/>
                <a:gd name="T18" fmla="*/ 29 h 29"/>
              </a:gdLst>
              <a:ahLst/>
              <a:cxnLst>
                <a:cxn ang="T10">
                  <a:pos x="T0" y="T1"/>
                </a:cxn>
                <a:cxn ang="T11">
                  <a:pos x="T2" y="T3"/>
                </a:cxn>
                <a:cxn ang="T12">
                  <a:pos x="T4" y="T5"/>
                </a:cxn>
                <a:cxn ang="T13">
                  <a:pos x="T6" y="T7"/>
                </a:cxn>
                <a:cxn ang="T14">
                  <a:pos x="T8" y="T9"/>
                </a:cxn>
              </a:cxnLst>
              <a:rect l="T15" t="T16" r="T17" b="T18"/>
              <a:pathLst>
                <a:path w="357" h="29">
                  <a:moveTo>
                    <a:pt x="0" y="0"/>
                  </a:moveTo>
                  <a:lnTo>
                    <a:pt x="357" y="3"/>
                  </a:lnTo>
                  <a:lnTo>
                    <a:pt x="353" y="23"/>
                  </a:lnTo>
                  <a:lnTo>
                    <a:pt x="11" y="29"/>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21" name="Freeform 21"/>
            <p:cNvSpPr>
              <a:spLocks/>
            </p:cNvSpPr>
            <p:nvPr/>
          </p:nvSpPr>
          <p:spPr bwMode="auto">
            <a:xfrm>
              <a:off x="262" y="1750"/>
              <a:ext cx="238" cy="92"/>
            </a:xfrm>
            <a:custGeom>
              <a:avLst/>
              <a:gdLst>
                <a:gd name="T0" fmla="*/ 1 w 476"/>
                <a:gd name="T1" fmla="*/ 1 h 183"/>
                <a:gd name="T2" fmla="*/ 1 w 476"/>
                <a:gd name="T3" fmla="*/ 1 h 183"/>
                <a:gd name="T4" fmla="*/ 1 w 476"/>
                <a:gd name="T5" fmla="*/ 1 h 183"/>
                <a:gd name="T6" fmla="*/ 0 w 476"/>
                <a:gd name="T7" fmla="*/ 1 h 183"/>
                <a:gd name="T8" fmla="*/ 1 w 476"/>
                <a:gd name="T9" fmla="*/ 1 h 183"/>
                <a:gd name="T10" fmla="*/ 1 w 476"/>
                <a:gd name="T11" fmla="*/ 1 h 183"/>
                <a:gd name="T12" fmla="*/ 1 w 476"/>
                <a:gd name="T13" fmla="*/ 1 h 183"/>
                <a:gd name="T14" fmla="*/ 1 w 476"/>
                <a:gd name="T15" fmla="*/ 0 h 183"/>
                <a:gd name="T16" fmla="*/ 1 w 476"/>
                <a:gd name="T17" fmla="*/ 1 h 183"/>
                <a:gd name="T18" fmla="*/ 1 w 476"/>
                <a:gd name="T19" fmla="*/ 1 h 1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6"/>
                <a:gd name="T31" fmla="*/ 0 h 183"/>
                <a:gd name="T32" fmla="*/ 476 w 476"/>
                <a:gd name="T33" fmla="*/ 183 h 1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6" h="183">
                  <a:moveTo>
                    <a:pt x="338" y="5"/>
                  </a:moveTo>
                  <a:lnTo>
                    <a:pt x="56" y="150"/>
                  </a:lnTo>
                  <a:lnTo>
                    <a:pt x="10" y="167"/>
                  </a:lnTo>
                  <a:lnTo>
                    <a:pt x="0" y="183"/>
                  </a:lnTo>
                  <a:lnTo>
                    <a:pt x="43" y="180"/>
                  </a:lnTo>
                  <a:lnTo>
                    <a:pt x="320" y="164"/>
                  </a:lnTo>
                  <a:lnTo>
                    <a:pt x="351" y="130"/>
                  </a:lnTo>
                  <a:lnTo>
                    <a:pt x="476" y="0"/>
                  </a:lnTo>
                  <a:lnTo>
                    <a:pt x="384" y="11"/>
                  </a:lnTo>
                  <a:lnTo>
                    <a:pt x="338" y="5"/>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22" name="Freeform 22"/>
            <p:cNvSpPr>
              <a:spLocks/>
            </p:cNvSpPr>
            <p:nvPr/>
          </p:nvSpPr>
          <p:spPr bwMode="auto">
            <a:xfrm>
              <a:off x="442" y="1747"/>
              <a:ext cx="442" cy="88"/>
            </a:xfrm>
            <a:custGeom>
              <a:avLst/>
              <a:gdLst>
                <a:gd name="T0" fmla="*/ 1 w 884"/>
                <a:gd name="T1" fmla="*/ 0 h 177"/>
                <a:gd name="T2" fmla="*/ 0 w 884"/>
                <a:gd name="T3" fmla="*/ 0 h 177"/>
                <a:gd name="T4" fmla="*/ 1 w 884"/>
                <a:gd name="T5" fmla="*/ 0 h 177"/>
                <a:gd name="T6" fmla="*/ 1 w 884"/>
                <a:gd name="T7" fmla="*/ 0 h 177"/>
                <a:gd name="T8" fmla="*/ 1 w 884"/>
                <a:gd name="T9" fmla="*/ 0 h 177"/>
                <a:gd name="T10" fmla="*/ 1 w 884"/>
                <a:gd name="T11" fmla="*/ 0 h 177"/>
                <a:gd name="T12" fmla="*/ 1 w 884"/>
                <a:gd name="T13" fmla="*/ 0 h 177"/>
                <a:gd name="T14" fmla="*/ 1 w 884"/>
                <a:gd name="T15" fmla="*/ 0 h 177"/>
                <a:gd name="T16" fmla="*/ 1 w 884"/>
                <a:gd name="T17" fmla="*/ 0 h 177"/>
                <a:gd name="T18" fmla="*/ 1 w 884"/>
                <a:gd name="T19" fmla="*/ 0 h 177"/>
                <a:gd name="T20" fmla="*/ 1 w 884"/>
                <a:gd name="T21" fmla="*/ 0 h 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4"/>
                <a:gd name="T34" fmla="*/ 0 h 177"/>
                <a:gd name="T35" fmla="*/ 884 w 884"/>
                <a:gd name="T36" fmla="*/ 177 h 1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4" h="177">
                  <a:moveTo>
                    <a:pt x="143" y="9"/>
                  </a:moveTo>
                  <a:lnTo>
                    <a:pt x="0" y="156"/>
                  </a:lnTo>
                  <a:lnTo>
                    <a:pt x="59" y="170"/>
                  </a:lnTo>
                  <a:lnTo>
                    <a:pt x="369" y="173"/>
                  </a:lnTo>
                  <a:lnTo>
                    <a:pt x="724" y="170"/>
                  </a:lnTo>
                  <a:lnTo>
                    <a:pt x="861" y="177"/>
                  </a:lnTo>
                  <a:lnTo>
                    <a:pt x="884" y="149"/>
                  </a:lnTo>
                  <a:lnTo>
                    <a:pt x="854" y="156"/>
                  </a:lnTo>
                  <a:lnTo>
                    <a:pt x="618" y="50"/>
                  </a:lnTo>
                  <a:lnTo>
                    <a:pt x="497" y="0"/>
                  </a:lnTo>
                  <a:lnTo>
                    <a:pt x="143" y="9"/>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23" name="Freeform 23"/>
            <p:cNvSpPr>
              <a:spLocks/>
            </p:cNvSpPr>
            <p:nvPr/>
          </p:nvSpPr>
          <p:spPr bwMode="auto">
            <a:xfrm>
              <a:off x="361" y="1876"/>
              <a:ext cx="405" cy="22"/>
            </a:xfrm>
            <a:custGeom>
              <a:avLst/>
              <a:gdLst>
                <a:gd name="T0" fmla="*/ 0 w 810"/>
                <a:gd name="T1" fmla="*/ 1 h 43"/>
                <a:gd name="T2" fmla="*/ 0 w 810"/>
                <a:gd name="T3" fmla="*/ 1 h 43"/>
                <a:gd name="T4" fmla="*/ 1 w 810"/>
                <a:gd name="T5" fmla="*/ 1 h 43"/>
                <a:gd name="T6" fmla="*/ 1 w 810"/>
                <a:gd name="T7" fmla="*/ 1 h 43"/>
                <a:gd name="T8" fmla="*/ 1 w 810"/>
                <a:gd name="T9" fmla="*/ 1 h 43"/>
                <a:gd name="T10" fmla="*/ 1 w 810"/>
                <a:gd name="T11" fmla="*/ 0 h 43"/>
                <a:gd name="T12" fmla="*/ 1 w 810"/>
                <a:gd name="T13" fmla="*/ 1 h 43"/>
                <a:gd name="T14" fmla="*/ 1 w 810"/>
                <a:gd name="T15" fmla="*/ 1 h 43"/>
                <a:gd name="T16" fmla="*/ 1 w 810"/>
                <a:gd name="T17" fmla="*/ 1 h 43"/>
                <a:gd name="T18" fmla="*/ 1 w 810"/>
                <a:gd name="T19" fmla="*/ 1 h 43"/>
                <a:gd name="T20" fmla="*/ 1 w 810"/>
                <a:gd name="T21" fmla="*/ 1 h 43"/>
                <a:gd name="T22" fmla="*/ 0 w 810"/>
                <a:gd name="T23" fmla="*/ 1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0"/>
                <a:gd name="T37" fmla="*/ 0 h 43"/>
                <a:gd name="T38" fmla="*/ 810 w 810"/>
                <a:gd name="T39" fmla="*/ 43 h 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0" h="43">
                  <a:moveTo>
                    <a:pt x="0" y="40"/>
                  </a:moveTo>
                  <a:lnTo>
                    <a:pt x="0" y="13"/>
                  </a:lnTo>
                  <a:lnTo>
                    <a:pt x="18" y="13"/>
                  </a:lnTo>
                  <a:lnTo>
                    <a:pt x="43" y="28"/>
                  </a:lnTo>
                  <a:lnTo>
                    <a:pt x="224" y="26"/>
                  </a:lnTo>
                  <a:lnTo>
                    <a:pt x="237" y="0"/>
                  </a:lnTo>
                  <a:lnTo>
                    <a:pt x="257" y="24"/>
                  </a:lnTo>
                  <a:lnTo>
                    <a:pt x="790" y="24"/>
                  </a:lnTo>
                  <a:lnTo>
                    <a:pt x="810" y="3"/>
                  </a:lnTo>
                  <a:lnTo>
                    <a:pt x="806" y="40"/>
                  </a:lnTo>
                  <a:lnTo>
                    <a:pt x="244" y="43"/>
                  </a:lnTo>
                  <a:lnTo>
                    <a:pt x="0" y="40"/>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24" name="Freeform 24"/>
            <p:cNvSpPr>
              <a:spLocks/>
            </p:cNvSpPr>
            <p:nvPr/>
          </p:nvSpPr>
          <p:spPr bwMode="auto">
            <a:xfrm>
              <a:off x="388" y="1915"/>
              <a:ext cx="101" cy="18"/>
            </a:xfrm>
            <a:custGeom>
              <a:avLst/>
              <a:gdLst>
                <a:gd name="T0" fmla="*/ 0 w 203"/>
                <a:gd name="T1" fmla="*/ 0 h 35"/>
                <a:gd name="T2" fmla="*/ 0 w 203"/>
                <a:gd name="T3" fmla="*/ 0 h 35"/>
                <a:gd name="T4" fmla="*/ 0 w 203"/>
                <a:gd name="T5" fmla="*/ 0 h 35"/>
                <a:gd name="T6" fmla="*/ 0 w 203"/>
                <a:gd name="T7" fmla="*/ 1 h 35"/>
                <a:gd name="T8" fmla="*/ 0 w 203"/>
                <a:gd name="T9" fmla="*/ 1 h 35"/>
                <a:gd name="T10" fmla="*/ 0 w 203"/>
                <a:gd name="T11" fmla="*/ 1 h 35"/>
                <a:gd name="T12" fmla="*/ 0 w 203"/>
                <a:gd name="T13" fmla="*/ 0 h 35"/>
                <a:gd name="T14" fmla="*/ 0 60000 65536"/>
                <a:gd name="T15" fmla="*/ 0 60000 65536"/>
                <a:gd name="T16" fmla="*/ 0 60000 65536"/>
                <a:gd name="T17" fmla="*/ 0 60000 65536"/>
                <a:gd name="T18" fmla="*/ 0 60000 65536"/>
                <a:gd name="T19" fmla="*/ 0 60000 65536"/>
                <a:gd name="T20" fmla="*/ 0 60000 65536"/>
                <a:gd name="T21" fmla="*/ 0 w 203"/>
                <a:gd name="T22" fmla="*/ 0 h 35"/>
                <a:gd name="T23" fmla="*/ 203 w 20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3" h="35">
                  <a:moveTo>
                    <a:pt x="0" y="0"/>
                  </a:moveTo>
                  <a:lnTo>
                    <a:pt x="186" y="0"/>
                  </a:lnTo>
                  <a:lnTo>
                    <a:pt x="203" y="0"/>
                  </a:lnTo>
                  <a:lnTo>
                    <a:pt x="203" y="23"/>
                  </a:lnTo>
                  <a:lnTo>
                    <a:pt x="177" y="35"/>
                  </a:lnTo>
                  <a:lnTo>
                    <a:pt x="0" y="32"/>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25" name="Freeform 25"/>
            <p:cNvSpPr>
              <a:spLocks/>
            </p:cNvSpPr>
            <p:nvPr/>
          </p:nvSpPr>
          <p:spPr bwMode="auto">
            <a:xfrm>
              <a:off x="501" y="1917"/>
              <a:ext cx="232" cy="16"/>
            </a:xfrm>
            <a:custGeom>
              <a:avLst/>
              <a:gdLst>
                <a:gd name="T0" fmla="*/ 0 w 464"/>
                <a:gd name="T1" fmla="*/ 0 h 32"/>
                <a:gd name="T2" fmla="*/ 0 w 464"/>
                <a:gd name="T3" fmla="*/ 1 h 32"/>
                <a:gd name="T4" fmla="*/ 1 w 464"/>
                <a:gd name="T5" fmla="*/ 1 h 32"/>
                <a:gd name="T6" fmla="*/ 1 w 464"/>
                <a:gd name="T7" fmla="*/ 0 h 32"/>
                <a:gd name="T8" fmla="*/ 0 w 464"/>
                <a:gd name="T9" fmla="*/ 0 h 32"/>
                <a:gd name="T10" fmla="*/ 0 60000 65536"/>
                <a:gd name="T11" fmla="*/ 0 60000 65536"/>
                <a:gd name="T12" fmla="*/ 0 60000 65536"/>
                <a:gd name="T13" fmla="*/ 0 60000 65536"/>
                <a:gd name="T14" fmla="*/ 0 60000 65536"/>
                <a:gd name="T15" fmla="*/ 0 w 464"/>
                <a:gd name="T16" fmla="*/ 0 h 32"/>
                <a:gd name="T17" fmla="*/ 464 w 464"/>
                <a:gd name="T18" fmla="*/ 32 h 32"/>
              </a:gdLst>
              <a:ahLst/>
              <a:cxnLst>
                <a:cxn ang="T10">
                  <a:pos x="T0" y="T1"/>
                </a:cxn>
                <a:cxn ang="T11">
                  <a:pos x="T2" y="T3"/>
                </a:cxn>
                <a:cxn ang="T12">
                  <a:pos x="T4" y="T5"/>
                </a:cxn>
                <a:cxn ang="T13">
                  <a:pos x="T6" y="T7"/>
                </a:cxn>
                <a:cxn ang="T14">
                  <a:pos x="T8" y="T9"/>
                </a:cxn>
              </a:cxnLst>
              <a:rect l="T15" t="T16" r="T17" b="T18"/>
              <a:pathLst>
                <a:path w="464" h="32">
                  <a:moveTo>
                    <a:pt x="0" y="0"/>
                  </a:moveTo>
                  <a:lnTo>
                    <a:pt x="0" y="29"/>
                  </a:lnTo>
                  <a:lnTo>
                    <a:pt x="464" y="32"/>
                  </a:lnTo>
                  <a:lnTo>
                    <a:pt x="464" y="0"/>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26" name="Freeform 26"/>
            <p:cNvSpPr>
              <a:spLocks/>
            </p:cNvSpPr>
            <p:nvPr/>
          </p:nvSpPr>
          <p:spPr bwMode="auto">
            <a:xfrm>
              <a:off x="190" y="1938"/>
              <a:ext cx="280" cy="113"/>
            </a:xfrm>
            <a:custGeom>
              <a:avLst/>
              <a:gdLst>
                <a:gd name="T0" fmla="*/ 0 w 561"/>
                <a:gd name="T1" fmla="*/ 0 h 226"/>
                <a:gd name="T2" fmla="*/ 0 w 561"/>
                <a:gd name="T3" fmla="*/ 0 h 226"/>
                <a:gd name="T4" fmla="*/ 0 w 561"/>
                <a:gd name="T5" fmla="*/ 1 h 226"/>
                <a:gd name="T6" fmla="*/ 0 w 561"/>
                <a:gd name="T7" fmla="*/ 1 h 226"/>
                <a:gd name="T8" fmla="*/ 0 w 561"/>
                <a:gd name="T9" fmla="*/ 1 h 226"/>
                <a:gd name="T10" fmla="*/ 0 w 561"/>
                <a:gd name="T11" fmla="*/ 1 h 226"/>
                <a:gd name="T12" fmla="*/ 0 w 561"/>
                <a:gd name="T13" fmla="*/ 1 h 226"/>
                <a:gd name="T14" fmla="*/ 0 w 561"/>
                <a:gd name="T15" fmla="*/ 1 h 226"/>
                <a:gd name="T16" fmla="*/ 0 w 561"/>
                <a:gd name="T17" fmla="*/ 1 h 226"/>
                <a:gd name="T18" fmla="*/ 0 w 561"/>
                <a:gd name="T19" fmla="*/ 0 h 2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1"/>
                <a:gd name="T31" fmla="*/ 0 h 226"/>
                <a:gd name="T32" fmla="*/ 561 w 561"/>
                <a:gd name="T33" fmla="*/ 226 h 2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1" h="226">
                  <a:moveTo>
                    <a:pt x="561" y="0"/>
                  </a:moveTo>
                  <a:lnTo>
                    <a:pt x="336" y="0"/>
                  </a:lnTo>
                  <a:lnTo>
                    <a:pt x="84" y="125"/>
                  </a:lnTo>
                  <a:lnTo>
                    <a:pt x="0" y="169"/>
                  </a:lnTo>
                  <a:lnTo>
                    <a:pt x="5" y="193"/>
                  </a:lnTo>
                  <a:lnTo>
                    <a:pt x="57" y="202"/>
                  </a:lnTo>
                  <a:lnTo>
                    <a:pt x="120" y="205"/>
                  </a:lnTo>
                  <a:lnTo>
                    <a:pt x="383" y="226"/>
                  </a:lnTo>
                  <a:lnTo>
                    <a:pt x="407" y="202"/>
                  </a:lnTo>
                  <a:lnTo>
                    <a:pt x="561" y="0"/>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27" name="Freeform 27"/>
            <p:cNvSpPr>
              <a:spLocks/>
            </p:cNvSpPr>
            <p:nvPr/>
          </p:nvSpPr>
          <p:spPr bwMode="auto">
            <a:xfrm>
              <a:off x="407" y="1938"/>
              <a:ext cx="572" cy="113"/>
            </a:xfrm>
            <a:custGeom>
              <a:avLst/>
              <a:gdLst>
                <a:gd name="T0" fmla="*/ 1 w 1144"/>
                <a:gd name="T1" fmla="*/ 0 h 226"/>
                <a:gd name="T2" fmla="*/ 0 w 1144"/>
                <a:gd name="T3" fmla="*/ 1 h 226"/>
                <a:gd name="T4" fmla="*/ 1 w 1144"/>
                <a:gd name="T5" fmla="*/ 1 h 226"/>
                <a:gd name="T6" fmla="*/ 1 w 1144"/>
                <a:gd name="T7" fmla="*/ 1 h 226"/>
                <a:gd name="T8" fmla="*/ 1 w 1144"/>
                <a:gd name="T9" fmla="*/ 1 h 226"/>
                <a:gd name="T10" fmla="*/ 1 w 1144"/>
                <a:gd name="T11" fmla="*/ 1 h 226"/>
                <a:gd name="T12" fmla="*/ 1 w 1144"/>
                <a:gd name="T13" fmla="*/ 1 h 226"/>
                <a:gd name="T14" fmla="*/ 1 w 1144"/>
                <a:gd name="T15" fmla="*/ 1 h 226"/>
                <a:gd name="T16" fmla="*/ 1 w 1144"/>
                <a:gd name="T17" fmla="*/ 0 h 226"/>
                <a:gd name="T18" fmla="*/ 1 w 1144"/>
                <a:gd name="T19" fmla="*/ 0 h 2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4"/>
                <a:gd name="T31" fmla="*/ 0 h 226"/>
                <a:gd name="T32" fmla="*/ 1144 w 1144"/>
                <a:gd name="T33" fmla="*/ 226 h 2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4" h="226">
                  <a:moveTo>
                    <a:pt x="178" y="0"/>
                  </a:moveTo>
                  <a:lnTo>
                    <a:pt x="0" y="213"/>
                  </a:lnTo>
                  <a:lnTo>
                    <a:pt x="186" y="226"/>
                  </a:lnTo>
                  <a:lnTo>
                    <a:pt x="413" y="226"/>
                  </a:lnTo>
                  <a:lnTo>
                    <a:pt x="861" y="211"/>
                  </a:lnTo>
                  <a:lnTo>
                    <a:pt x="1120" y="193"/>
                  </a:lnTo>
                  <a:lnTo>
                    <a:pt x="1144" y="173"/>
                  </a:lnTo>
                  <a:lnTo>
                    <a:pt x="1058" y="163"/>
                  </a:lnTo>
                  <a:lnTo>
                    <a:pt x="687" y="0"/>
                  </a:lnTo>
                  <a:lnTo>
                    <a:pt x="178"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28" name="Freeform 28"/>
            <p:cNvSpPr>
              <a:spLocks/>
            </p:cNvSpPr>
            <p:nvPr/>
          </p:nvSpPr>
          <p:spPr bwMode="auto">
            <a:xfrm>
              <a:off x="311" y="2073"/>
              <a:ext cx="156" cy="53"/>
            </a:xfrm>
            <a:custGeom>
              <a:avLst/>
              <a:gdLst>
                <a:gd name="T0" fmla="*/ 0 w 312"/>
                <a:gd name="T1" fmla="*/ 0 h 105"/>
                <a:gd name="T2" fmla="*/ 1 w 312"/>
                <a:gd name="T3" fmla="*/ 1 h 105"/>
                <a:gd name="T4" fmla="*/ 1 w 312"/>
                <a:gd name="T5" fmla="*/ 1 h 105"/>
                <a:gd name="T6" fmla="*/ 1 w 312"/>
                <a:gd name="T7" fmla="*/ 1 h 105"/>
                <a:gd name="T8" fmla="*/ 1 w 312"/>
                <a:gd name="T9" fmla="*/ 1 h 105"/>
                <a:gd name="T10" fmla="*/ 1 w 312"/>
                <a:gd name="T11" fmla="*/ 1 h 105"/>
                <a:gd name="T12" fmla="*/ 1 w 312"/>
                <a:gd name="T13" fmla="*/ 1 h 105"/>
                <a:gd name="T14" fmla="*/ 1 w 312"/>
                <a:gd name="T15" fmla="*/ 1 h 105"/>
                <a:gd name="T16" fmla="*/ 1 w 312"/>
                <a:gd name="T17" fmla="*/ 1 h 105"/>
                <a:gd name="T18" fmla="*/ 1 w 312"/>
                <a:gd name="T19" fmla="*/ 1 h 105"/>
                <a:gd name="T20" fmla="*/ 1 w 312"/>
                <a:gd name="T21" fmla="*/ 1 h 105"/>
                <a:gd name="T22" fmla="*/ 1 w 312"/>
                <a:gd name="T23" fmla="*/ 1 h 105"/>
                <a:gd name="T24" fmla="*/ 1 w 312"/>
                <a:gd name="T25" fmla="*/ 1 h 105"/>
                <a:gd name="T26" fmla="*/ 1 w 312"/>
                <a:gd name="T27" fmla="*/ 1 h 105"/>
                <a:gd name="T28" fmla="*/ 1 w 312"/>
                <a:gd name="T29" fmla="*/ 1 h 105"/>
                <a:gd name="T30" fmla="*/ 1 w 312"/>
                <a:gd name="T31" fmla="*/ 1 h 105"/>
                <a:gd name="T32" fmla="*/ 1 w 312"/>
                <a:gd name="T33" fmla="*/ 1 h 105"/>
                <a:gd name="T34" fmla="*/ 1 w 312"/>
                <a:gd name="T35" fmla="*/ 1 h 105"/>
                <a:gd name="T36" fmla="*/ 1 w 312"/>
                <a:gd name="T37" fmla="*/ 1 h 105"/>
                <a:gd name="T38" fmla="*/ 1 w 312"/>
                <a:gd name="T39" fmla="*/ 1 h 105"/>
                <a:gd name="T40" fmla="*/ 1 w 312"/>
                <a:gd name="T41" fmla="*/ 1 h 105"/>
                <a:gd name="T42" fmla="*/ 1 w 312"/>
                <a:gd name="T43" fmla="*/ 1 h 105"/>
                <a:gd name="T44" fmla="*/ 0 w 312"/>
                <a:gd name="T45" fmla="*/ 0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12"/>
                <a:gd name="T70" fmla="*/ 0 h 105"/>
                <a:gd name="T71" fmla="*/ 312 w 312"/>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12" h="105">
                  <a:moveTo>
                    <a:pt x="0" y="0"/>
                  </a:moveTo>
                  <a:lnTo>
                    <a:pt x="20" y="25"/>
                  </a:lnTo>
                  <a:lnTo>
                    <a:pt x="20" y="53"/>
                  </a:lnTo>
                  <a:lnTo>
                    <a:pt x="312" y="105"/>
                  </a:lnTo>
                  <a:lnTo>
                    <a:pt x="312" y="85"/>
                  </a:lnTo>
                  <a:lnTo>
                    <a:pt x="287" y="29"/>
                  </a:lnTo>
                  <a:lnTo>
                    <a:pt x="255" y="29"/>
                  </a:lnTo>
                  <a:lnTo>
                    <a:pt x="263" y="62"/>
                  </a:lnTo>
                  <a:lnTo>
                    <a:pt x="227" y="62"/>
                  </a:lnTo>
                  <a:lnTo>
                    <a:pt x="216" y="29"/>
                  </a:lnTo>
                  <a:lnTo>
                    <a:pt x="187" y="25"/>
                  </a:lnTo>
                  <a:lnTo>
                    <a:pt x="208" y="57"/>
                  </a:lnTo>
                  <a:lnTo>
                    <a:pt x="172" y="53"/>
                  </a:lnTo>
                  <a:lnTo>
                    <a:pt x="156" y="9"/>
                  </a:lnTo>
                  <a:lnTo>
                    <a:pt x="132" y="13"/>
                  </a:lnTo>
                  <a:lnTo>
                    <a:pt x="151" y="53"/>
                  </a:lnTo>
                  <a:lnTo>
                    <a:pt x="128" y="49"/>
                  </a:lnTo>
                  <a:lnTo>
                    <a:pt x="108" y="13"/>
                  </a:lnTo>
                  <a:lnTo>
                    <a:pt x="80" y="13"/>
                  </a:lnTo>
                  <a:lnTo>
                    <a:pt x="96" y="45"/>
                  </a:lnTo>
                  <a:lnTo>
                    <a:pt x="68" y="37"/>
                  </a:lnTo>
                  <a:lnTo>
                    <a:pt x="44" y="5"/>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29" name="Freeform 29"/>
            <p:cNvSpPr>
              <a:spLocks/>
            </p:cNvSpPr>
            <p:nvPr/>
          </p:nvSpPr>
          <p:spPr bwMode="auto">
            <a:xfrm>
              <a:off x="327" y="2110"/>
              <a:ext cx="133" cy="32"/>
            </a:xfrm>
            <a:custGeom>
              <a:avLst/>
              <a:gdLst>
                <a:gd name="T0" fmla="*/ 0 w 266"/>
                <a:gd name="T1" fmla="*/ 0 h 65"/>
                <a:gd name="T2" fmla="*/ 1 w 266"/>
                <a:gd name="T3" fmla="*/ 0 h 65"/>
                <a:gd name="T4" fmla="*/ 1 w 266"/>
                <a:gd name="T5" fmla="*/ 0 h 65"/>
                <a:gd name="T6" fmla="*/ 0 w 266"/>
                <a:gd name="T7" fmla="*/ 0 h 65"/>
                <a:gd name="T8" fmla="*/ 0 w 266"/>
                <a:gd name="T9" fmla="*/ 0 h 65"/>
                <a:gd name="T10" fmla="*/ 0 60000 65536"/>
                <a:gd name="T11" fmla="*/ 0 60000 65536"/>
                <a:gd name="T12" fmla="*/ 0 60000 65536"/>
                <a:gd name="T13" fmla="*/ 0 60000 65536"/>
                <a:gd name="T14" fmla="*/ 0 60000 65536"/>
                <a:gd name="T15" fmla="*/ 0 w 266"/>
                <a:gd name="T16" fmla="*/ 0 h 65"/>
                <a:gd name="T17" fmla="*/ 266 w 266"/>
                <a:gd name="T18" fmla="*/ 65 h 65"/>
              </a:gdLst>
              <a:ahLst/>
              <a:cxnLst>
                <a:cxn ang="T10">
                  <a:pos x="T0" y="T1"/>
                </a:cxn>
                <a:cxn ang="T11">
                  <a:pos x="T2" y="T3"/>
                </a:cxn>
                <a:cxn ang="T12">
                  <a:pos x="T4" y="T5"/>
                </a:cxn>
                <a:cxn ang="T13">
                  <a:pos x="T6" y="T7"/>
                </a:cxn>
                <a:cxn ang="T14">
                  <a:pos x="T8" y="T9"/>
                </a:cxn>
              </a:cxnLst>
              <a:rect l="T15" t="T16" r="T17" b="T18"/>
              <a:pathLst>
                <a:path w="266" h="65">
                  <a:moveTo>
                    <a:pt x="0" y="0"/>
                  </a:moveTo>
                  <a:lnTo>
                    <a:pt x="266" y="44"/>
                  </a:lnTo>
                  <a:lnTo>
                    <a:pt x="266" y="65"/>
                  </a:lnTo>
                  <a:lnTo>
                    <a:pt x="0" y="12"/>
                  </a:lnTo>
                  <a:lnTo>
                    <a:pt x="0" y="0"/>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30" name="Freeform 30"/>
            <p:cNvSpPr>
              <a:spLocks/>
            </p:cNvSpPr>
            <p:nvPr/>
          </p:nvSpPr>
          <p:spPr bwMode="auto">
            <a:xfrm>
              <a:off x="333" y="2126"/>
              <a:ext cx="127" cy="38"/>
            </a:xfrm>
            <a:custGeom>
              <a:avLst/>
              <a:gdLst>
                <a:gd name="T0" fmla="*/ 0 w 255"/>
                <a:gd name="T1" fmla="*/ 0 h 76"/>
                <a:gd name="T2" fmla="*/ 0 w 255"/>
                <a:gd name="T3" fmla="*/ 1 h 76"/>
                <a:gd name="T4" fmla="*/ 0 w 255"/>
                <a:gd name="T5" fmla="*/ 1 h 76"/>
                <a:gd name="T6" fmla="*/ 0 w 255"/>
                <a:gd name="T7" fmla="*/ 1 h 76"/>
                <a:gd name="T8" fmla="*/ 0 w 255"/>
                <a:gd name="T9" fmla="*/ 0 h 76"/>
                <a:gd name="T10" fmla="*/ 0 60000 65536"/>
                <a:gd name="T11" fmla="*/ 0 60000 65536"/>
                <a:gd name="T12" fmla="*/ 0 60000 65536"/>
                <a:gd name="T13" fmla="*/ 0 60000 65536"/>
                <a:gd name="T14" fmla="*/ 0 60000 65536"/>
                <a:gd name="T15" fmla="*/ 0 w 255"/>
                <a:gd name="T16" fmla="*/ 0 h 76"/>
                <a:gd name="T17" fmla="*/ 255 w 255"/>
                <a:gd name="T18" fmla="*/ 76 h 76"/>
              </a:gdLst>
              <a:ahLst/>
              <a:cxnLst>
                <a:cxn ang="T10">
                  <a:pos x="T0" y="T1"/>
                </a:cxn>
                <a:cxn ang="T11">
                  <a:pos x="T2" y="T3"/>
                </a:cxn>
                <a:cxn ang="T12">
                  <a:pos x="T4" y="T5"/>
                </a:cxn>
                <a:cxn ang="T13">
                  <a:pos x="T6" y="T7"/>
                </a:cxn>
                <a:cxn ang="T14">
                  <a:pos x="T8" y="T9"/>
                </a:cxn>
              </a:cxnLst>
              <a:rect l="T15" t="T16" r="T17" b="T18"/>
              <a:pathLst>
                <a:path w="255" h="76">
                  <a:moveTo>
                    <a:pt x="0" y="0"/>
                  </a:moveTo>
                  <a:lnTo>
                    <a:pt x="0" y="24"/>
                  </a:lnTo>
                  <a:lnTo>
                    <a:pt x="255" y="76"/>
                  </a:lnTo>
                  <a:lnTo>
                    <a:pt x="255" y="44"/>
                  </a:lnTo>
                  <a:lnTo>
                    <a:pt x="0" y="0"/>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31" name="Freeform 31"/>
            <p:cNvSpPr>
              <a:spLocks/>
            </p:cNvSpPr>
            <p:nvPr/>
          </p:nvSpPr>
          <p:spPr bwMode="auto">
            <a:xfrm>
              <a:off x="481" y="2101"/>
              <a:ext cx="345" cy="18"/>
            </a:xfrm>
            <a:custGeom>
              <a:avLst/>
              <a:gdLst>
                <a:gd name="T0" fmla="*/ 0 w 690"/>
                <a:gd name="T1" fmla="*/ 1 h 36"/>
                <a:gd name="T2" fmla="*/ 1 w 690"/>
                <a:gd name="T3" fmla="*/ 0 h 36"/>
                <a:gd name="T4" fmla="*/ 1 w 690"/>
                <a:gd name="T5" fmla="*/ 0 h 36"/>
                <a:gd name="T6" fmla="*/ 1 w 690"/>
                <a:gd name="T7" fmla="*/ 1 h 36"/>
                <a:gd name="T8" fmla="*/ 1 w 690"/>
                <a:gd name="T9" fmla="*/ 0 h 36"/>
                <a:gd name="T10" fmla="*/ 1 w 690"/>
                <a:gd name="T11" fmla="*/ 1 h 36"/>
                <a:gd name="T12" fmla="*/ 0 w 690"/>
                <a:gd name="T13" fmla="*/ 1 h 36"/>
                <a:gd name="T14" fmla="*/ 0 60000 65536"/>
                <a:gd name="T15" fmla="*/ 0 60000 65536"/>
                <a:gd name="T16" fmla="*/ 0 60000 65536"/>
                <a:gd name="T17" fmla="*/ 0 60000 65536"/>
                <a:gd name="T18" fmla="*/ 0 60000 65536"/>
                <a:gd name="T19" fmla="*/ 0 60000 65536"/>
                <a:gd name="T20" fmla="*/ 0 60000 65536"/>
                <a:gd name="T21" fmla="*/ 0 w 690"/>
                <a:gd name="T22" fmla="*/ 0 h 36"/>
                <a:gd name="T23" fmla="*/ 690 w 690"/>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0" h="36">
                  <a:moveTo>
                    <a:pt x="0" y="36"/>
                  </a:moveTo>
                  <a:lnTo>
                    <a:pt x="11" y="0"/>
                  </a:lnTo>
                  <a:lnTo>
                    <a:pt x="38" y="0"/>
                  </a:lnTo>
                  <a:lnTo>
                    <a:pt x="74" y="16"/>
                  </a:lnTo>
                  <a:lnTo>
                    <a:pt x="690" y="0"/>
                  </a:lnTo>
                  <a:lnTo>
                    <a:pt x="690" y="28"/>
                  </a:lnTo>
                  <a:lnTo>
                    <a:pt x="0" y="36"/>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32" name="Freeform 32"/>
            <p:cNvSpPr>
              <a:spLocks/>
            </p:cNvSpPr>
            <p:nvPr/>
          </p:nvSpPr>
          <p:spPr bwMode="auto">
            <a:xfrm>
              <a:off x="478" y="2122"/>
              <a:ext cx="332" cy="20"/>
            </a:xfrm>
            <a:custGeom>
              <a:avLst/>
              <a:gdLst>
                <a:gd name="T0" fmla="*/ 1 w 662"/>
                <a:gd name="T1" fmla="*/ 0 h 41"/>
                <a:gd name="T2" fmla="*/ 1 w 662"/>
                <a:gd name="T3" fmla="*/ 0 h 41"/>
                <a:gd name="T4" fmla="*/ 1 w 662"/>
                <a:gd name="T5" fmla="*/ 0 h 41"/>
                <a:gd name="T6" fmla="*/ 0 w 662"/>
                <a:gd name="T7" fmla="*/ 0 h 41"/>
                <a:gd name="T8" fmla="*/ 1 w 662"/>
                <a:gd name="T9" fmla="*/ 0 h 41"/>
                <a:gd name="T10" fmla="*/ 0 60000 65536"/>
                <a:gd name="T11" fmla="*/ 0 60000 65536"/>
                <a:gd name="T12" fmla="*/ 0 60000 65536"/>
                <a:gd name="T13" fmla="*/ 0 60000 65536"/>
                <a:gd name="T14" fmla="*/ 0 60000 65536"/>
                <a:gd name="T15" fmla="*/ 0 w 662"/>
                <a:gd name="T16" fmla="*/ 0 h 41"/>
                <a:gd name="T17" fmla="*/ 662 w 662"/>
                <a:gd name="T18" fmla="*/ 41 h 41"/>
              </a:gdLst>
              <a:ahLst/>
              <a:cxnLst>
                <a:cxn ang="T10">
                  <a:pos x="T0" y="T1"/>
                </a:cxn>
                <a:cxn ang="T11">
                  <a:pos x="T2" y="T3"/>
                </a:cxn>
                <a:cxn ang="T12">
                  <a:pos x="T4" y="T5"/>
                </a:cxn>
                <a:cxn ang="T13">
                  <a:pos x="T6" y="T7"/>
                </a:cxn>
                <a:cxn ang="T14">
                  <a:pos x="T8" y="T9"/>
                </a:cxn>
              </a:cxnLst>
              <a:rect l="T15" t="T16" r="T17" b="T18"/>
              <a:pathLst>
                <a:path w="662" h="41">
                  <a:moveTo>
                    <a:pt x="16" y="20"/>
                  </a:moveTo>
                  <a:lnTo>
                    <a:pt x="662" y="0"/>
                  </a:lnTo>
                  <a:lnTo>
                    <a:pt x="654" y="24"/>
                  </a:lnTo>
                  <a:lnTo>
                    <a:pt x="0" y="41"/>
                  </a:lnTo>
                  <a:lnTo>
                    <a:pt x="16" y="20"/>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33" name="Freeform 33"/>
            <p:cNvSpPr>
              <a:spLocks/>
            </p:cNvSpPr>
            <p:nvPr/>
          </p:nvSpPr>
          <p:spPr bwMode="auto">
            <a:xfrm>
              <a:off x="485" y="2139"/>
              <a:ext cx="313" cy="25"/>
            </a:xfrm>
            <a:custGeom>
              <a:avLst/>
              <a:gdLst>
                <a:gd name="T0" fmla="*/ 0 w 626"/>
                <a:gd name="T1" fmla="*/ 1 h 48"/>
                <a:gd name="T2" fmla="*/ 1 w 626"/>
                <a:gd name="T3" fmla="*/ 0 h 48"/>
                <a:gd name="T4" fmla="*/ 1 w 626"/>
                <a:gd name="T5" fmla="*/ 1 h 48"/>
                <a:gd name="T6" fmla="*/ 0 w 626"/>
                <a:gd name="T7" fmla="*/ 1 h 48"/>
                <a:gd name="T8" fmla="*/ 0 w 626"/>
                <a:gd name="T9" fmla="*/ 1 h 48"/>
                <a:gd name="T10" fmla="*/ 0 60000 65536"/>
                <a:gd name="T11" fmla="*/ 0 60000 65536"/>
                <a:gd name="T12" fmla="*/ 0 60000 65536"/>
                <a:gd name="T13" fmla="*/ 0 60000 65536"/>
                <a:gd name="T14" fmla="*/ 0 60000 65536"/>
                <a:gd name="T15" fmla="*/ 0 w 626"/>
                <a:gd name="T16" fmla="*/ 0 h 48"/>
                <a:gd name="T17" fmla="*/ 626 w 626"/>
                <a:gd name="T18" fmla="*/ 48 h 48"/>
              </a:gdLst>
              <a:ahLst/>
              <a:cxnLst>
                <a:cxn ang="T10">
                  <a:pos x="T0" y="T1"/>
                </a:cxn>
                <a:cxn ang="T11">
                  <a:pos x="T2" y="T3"/>
                </a:cxn>
                <a:cxn ang="T12">
                  <a:pos x="T4" y="T5"/>
                </a:cxn>
                <a:cxn ang="T13">
                  <a:pos x="T6" y="T7"/>
                </a:cxn>
                <a:cxn ang="T14">
                  <a:pos x="T8" y="T9"/>
                </a:cxn>
              </a:cxnLst>
              <a:rect l="T15" t="T16" r="T17" b="T18"/>
              <a:pathLst>
                <a:path w="626" h="48">
                  <a:moveTo>
                    <a:pt x="0" y="21"/>
                  </a:moveTo>
                  <a:lnTo>
                    <a:pt x="626" y="0"/>
                  </a:lnTo>
                  <a:lnTo>
                    <a:pt x="623" y="37"/>
                  </a:lnTo>
                  <a:lnTo>
                    <a:pt x="0" y="48"/>
                  </a:lnTo>
                  <a:lnTo>
                    <a:pt x="0" y="21"/>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34" name="Freeform 34"/>
            <p:cNvSpPr>
              <a:spLocks/>
            </p:cNvSpPr>
            <p:nvPr/>
          </p:nvSpPr>
          <p:spPr bwMode="auto">
            <a:xfrm>
              <a:off x="526" y="2166"/>
              <a:ext cx="28" cy="100"/>
            </a:xfrm>
            <a:custGeom>
              <a:avLst/>
              <a:gdLst>
                <a:gd name="T0" fmla="*/ 0 w 57"/>
                <a:gd name="T1" fmla="*/ 0 h 200"/>
                <a:gd name="T2" fmla="*/ 0 w 57"/>
                <a:gd name="T3" fmla="*/ 1 h 200"/>
                <a:gd name="T4" fmla="*/ 0 w 57"/>
                <a:gd name="T5" fmla="*/ 1 h 200"/>
                <a:gd name="T6" fmla="*/ 0 w 57"/>
                <a:gd name="T7" fmla="*/ 1 h 200"/>
                <a:gd name="T8" fmla="*/ 0 w 57"/>
                <a:gd name="T9" fmla="*/ 1 h 200"/>
                <a:gd name="T10" fmla="*/ 0 w 57"/>
                <a:gd name="T11" fmla="*/ 0 h 200"/>
                <a:gd name="T12" fmla="*/ 0 w 57"/>
                <a:gd name="T13" fmla="*/ 0 h 200"/>
                <a:gd name="T14" fmla="*/ 0 60000 65536"/>
                <a:gd name="T15" fmla="*/ 0 60000 65536"/>
                <a:gd name="T16" fmla="*/ 0 60000 65536"/>
                <a:gd name="T17" fmla="*/ 0 60000 65536"/>
                <a:gd name="T18" fmla="*/ 0 60000 65536"/>
                <a:gd name="T19" fmla="*/ 0 60000 65536"/>
                <a:gd name="T20" fmla="*/ 0 60000 65536"/>
                <a:gd name="T21" fmla="*/ 0 w 57"/>
                <a:gd name="T22" fmla="*/ 0 h 200"/>
                <a:gd name="T23" fmla="*/ 57 w 57"/>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200">
                  <a:moveTo>
                    <a:pt x="0" y="0"/>
                  </a:moveTo>
                  <a:lnTo>
                    <a:pt x="20" y="24"/>
                  </a:lnTo>
                  <a:lnTo>
                    <a:pt x="19" y="200"/>
                  </a:lnTo>
                  <a:lnTo>
                    <a:pt x="44" y="200"/>
                  </a:lnTo>
                  <a:lnTo>
                    <a:pt x="44" y="20"/>
                  </a:lnTo>
                  <a:lnTo>
                    <a:pt x="57" y="0"/>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35" name="Freeform 35"/>
            <p:cNvSpPr>
              <a:spLocks/>
            </p:cNvSpPr>
            <p:nvPr/>
          </p:nvSpPr>
          <p:spPr bwMode="auto">
            <a:xfrm>
              <a:off x="517" y="2180"/>
              <a:ext cx="13" cy="84"/>
            </a:xfrm>
            <a:custGeom>
              <a:avLst/>
              <a:gdLst>
                <a:gd name="T0" fmla="*/ 1 w 26"/>
                <a:gd name="T1" fmla="*/ 0 h 169"/>
                <a:gd name="T2" fmla="*/ 0 w 26"/>
                <a:gd name="T3" fmla="*/ 0 h 169"/>
                <a:gd name="T4" fmla="*/ 0 w 26"/>
                <a:gd name="T5" fmla="*/ 0 h 169"/>
                <a:gd name="T6" fmla="*/ 1 w 26"/>
                <a:gd name="T7" fmla="*/ 0 h 169"/>
                <a:gd name="T8" fmla="*/ 1 w 26"/>
                <a:gd name="T9" fmla="*/ 0 h 169"/>
                <a:gd name="T10" fmla="*/ 0 60000 65536"/>
                <a:gd name="T11" fmla="*/ 0 60000 65536"/>
                <a:gd name="T12" fmla="*/ 0 60000 65536"/>
                <a:gd name="T13" fmla="*/ 0 60000 65536"/>
                <a:gd name="T14" fmla="*/ 0 60000 65536"/>
                <a:gd name="T15" fmla="*/ 0 w 26"/>
                <a:gd name="T16" fmla="*/ 0 h 169"/>
                <a:gd name="T17" fmla="*/ 26 w 26"/>
                <a:gd name="T18" fmla="*/ 169 h 169"/>
              </a:gdLst>
              <a:ahLst/>
              <a:cxnLst>
                <a:cxn ang="T10">
                  <a:pos x="T0" y="T1"/>
                </a:cxn>
                <a:cxn ang="T11">
                  <a:pos x="T2" y="T3"/>
                </a:cxn>
                <a:cxn ang="T12">
                  <a:pos x="T4" y="T5"/>
                </a:cxn>
                <a:cxn ang="T13">
                  <a:pos x="T6" y="T7"/>
                </a:cxn>
                <a:cxn ang="T14">
                  <a:pos x="T8" y="T9"/>
                </a:cxn>
              </a:cxnLst>
              <a:rect l="T15" t="T16" r="T17" b="T18"/>
              <a:pathLst>
                <a:path w="26" h="169">
                  <a:moveTo>
                    <a:pt x="26" y="0"/>
                  </a:moveTo>
                  <a:lnTo>
                    <a:pt x="0" y="32"/>
                  </a:lnTo>
                  <a:lnTo>
                    <a:pt x="0" y="169"/>
                  </a:lnTo>
                  <a:lnTo>
                    <a:pt x="24" y="169"/>
                  </a:lnTo>
                  <a:lnTo>
                    <a:pt x="26"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36" name="Freeform 36"/>
            <p:cNvSpPr>
              <a:spLocks/>
            </p:cNvSpPr>
            <p:nvPr/>
          </p:nvSpPr>
          <p:spPr bwMode="auto">
            <a:xfrm>
              <a:off x="552" y="2184"/>
              <a:ext cx="14" cy="80"/>
            </a:xfrm>
            <a:custGeom>
              <a:avLst/>
              <a:gdLst>
                <a:gd name="T0" fmla="*/ 1 w 28"/>
                <a:gd name="T1" fmla="*/ 0 h 161"/>
                <a:gd name="T2" fmla="*/ 1 w 28"/>
                <a:gd name="T3" fmla="*/ 0 h 161"/>
                <a:gd name="T4" fmla="*/ 1 w 28"/>
                <a:gd name="T5" fmla="*/ 0 h 161"/>
                <a:gd name="T6" fmla="*/ 0 w 28"/>
                <a:gd name="T7" fmla="*/ 0 h 161"/>
                <a:gd name="T8" fmla="*/ 1 w 28"/>
                <a:gd name="T9" fmla="*/ 0 h 161"/>
                <a:gd name="T10" fmla="*/ 0 60000 65536"/>
                <a:gd name="T11" fmla="*/ 0 60000 65536"/>
                <a:gd name="T12" fmla="*/ 0 60000 65536"/>
                <a:gd name="T13" fmla="*/ 0 60000 65536"/>
                <a:gd name="T14" fmla="*/ 0 60000 65536"/>
                <a:gd name="T15" fmla="*/ 0 w 28"/>
                <a:gd name="T16" fmla="*/ 0 h 161"/>
                <a:gd name="T17" fmla="*/ 28 w 28"/>
                <a:gd name="T18" fmla="*/ 161 h 161"/>
              </a:gdLst>
              <a:ahLst/>
              <a:cxnLst>
                <a:cxn ang="T10">
                  <a:pos x="T0" y="T1"/>
                </a:cxn>
                <a:cxn ang="T11">
                  <a:pos x="T2" y="T3"/>
                </a:cxn>
                <a:cxn ang="T12">
                  <a:pos x="T4" y="T5"/>
                </a:cxn>
                <a:cxn ang="T13">
                  <a:pos x="T6" y="T7"/>
                </a:cxn>
                <a:cxn ang="T14">
                  <a:pos x="T8" y="T9"/>
                </a:cxn>
              </a:cxnLst>
              <a:rect l="T15" t="T16" r="T17" b="T18"/>
              <a:pathLst>
                <a:path w="28" h="161">
                  <a:moveTo>
                    <a:pt x="2" y="0"/>
                  </a:moveTo>
                  <a:lnTo>
                    <a:pt x="25" y="16"/>
                  </a:lnTo>
                  <a:lnTo>
                    <a:pt x="28" y="161"/>
                  </a:lnTo>
                  <a:lnTo>
                    <a:pt x="0" y="161"/>
                  </a:lnTo>
                  <a:lnTo>
                    <a:pt x="2"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37" name="Freeform 37"/>
            <p:cNvSpPr>
              <a:spLocks/>
            </p:cNvSpPr>
            <p:nvPr/>
          </p:nvSpPr>
          <p:spPr bwMode="auto">
            <a:xfrm>
              <a:off x="481" y="2174"/>
              <a:ext cx="17" cy="92"/>
            </a:xfrm>
            <a:custGeom>
              <a:avLst/>
              <a:gdLst>
                <a:gd name="T0" fmla="*/ 0 w 35"/>
                <a:gd name="T1" fmla="*/ 0 h 184"/>
                <a:gd name="T2" fmla="*/ 0 w 35"/>
                <a:gd name="T3" fmla="*/ 1 h 184"/>
                <a:gd name="T4" fmla="*/ 0 w 35"/>
                <a:gd name="T5" fmla="*/ 1 h 184"/>
                <a:gd name="T6" fmla="*/ 0 w 35"/>
                <a:gd name="T7" fmla="*/ 1 h 184"/>
                <a:gd name="T8" fmla="*/ 0 w 35"/>
                <a:gd name="T9" fmla="*/ 0 h 184"/>
                <a:gd name="T10" fmla="*/ 0 60000 65536"/>
                <a:gd name="T11" fmla="*/ 0 60000 65536"/>
                <a:gd name="T12" fmla="*/ 0 60000 65536"/>
                <a:gd name="T13" fmla="*/ 0 60000 65536"/>
                <a:gd name="T14" fmla="*/ 0 60000 65536"/>
                <a:gd name="T15" fmla="*/ 0 w 35"/>
                <a:gd name="T16" fmla="*/ 0 h 184"/>
                <a:gd name="T17" fmla="*/ 35 w 35"/>
                <a:gd name="T18" fmla="*/ 184 h 184"/>
              </a:gdLst>
              <a:ahLst/>
              <a:cxnLst>
                <a:cxn ang="T10">
                  <a:pos x="T0" y="T1"/>
                </a:cxn>
                <a:cxn ang="T11">
                  <a:pos x="T2" y="T3"/>
                </a:cxn>
                <a:cxn ang="T12">
                  <a:pos x="T4" y="T5"/>
                </a:cxn>
                <a:cxn ang="T13">
                  <a:pos x="T6" y="T7"/>
                </a:cxn>
                <a:cxn ang="T14">
                  <a:pos x="T8" y="T9"/>
                </a:cxn>
              </a:cxnLst>
              <a:rect l="T15" t="T16" r="T17" b="T18"/>
              <a:pathLst>
                <a:path w="35" h="184">
                  <a:moveTo>
                    <a:pt x="0" y="0"/>
                  </a:moveTo>
                  <a:lnTo>
                    <a:pt x="35" y="24"/>
                  </a:lnTo>
                  <a:lnTo>
                    <a:pt x="33" y="176"/>
                  </a:lnTo>
                  <a:lnTo>
                    <a:pt x="0" y="18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38" name="Freeform 38"/>
            <p:cNvSpPr>
              <a:spLocks/>
            </p:cNvSpPr>
            <p:nvPr/>
          </p:nvSpPr>
          <p:spPr bwMode="auto">
            <a:xfrm>
              <a:off x="451" y="2170"/>
              <a:ext cx="16" cy="92"/>
            </a:xfrm>
            <a:custGeom>
              <a:avLst/>
              <a:gdLst>
                <a:gd name="T0" fmla="*/ 0 w 33"/>
                <a:gd name="T1" fmla="*/ 0 h 184"/>
                <a:gd name="T2" fmla="*/ 0 w 33"/>
                <a:gd name="T3" fmla="*/ 1 h 184"/>
                <a:gd name="T4" fmla="*/ 0 w 33"/>
                <a:gd name="T5" fmla="*/ 1 h 184"/>
                <a:gd name="T6" fmla="*/ 0 w 33"/>
                <a:gd name="T7" fmla="*/ 1 h 184"/>
                <a:gd name="T8" fmla="*/ 0 w 33"/>
                <a:gd name="T9" fmla="*/ 0 h 184"/>
                <a:gd name="T10" fmla="*/ 0 60000 65536"/>
                <a:gd name="T11" fmla="*/ 0 60000 65536"/>
                <a:gd name="T12" fmla="*/ 0 60000 65536"/>
                <a:gd name="T13" fmla="*/ 0 60000 65536"/>
                <a:gd name="T14" fmla="*/ 0 60000 65536"/>
                <a:gd name="T15" fmla="*/ 0 w 33"/>
                <a:gd name="T16" fmla="*/ 0 h 184"/>
                <a:gd name="T17" fmla="*/ 33 w 33"/>
                <a:gd name="T18" fmla="*/ 184 h 184"/>
              </a:gdLst>
              <a:ahLst/>
              <a:cxnLst>
                <a:cxn ang="T10">
                  <a:pos x="T0" y="T1"/>
                </a:cxn>
                <a:cxn ang="T11">
                  <a:pos x="T2" y="T3"/>
                </a:cxn>
                <a:cxn ang="T12">
                  <a:pos x="T4" y="T5"/>
                </a:cxn>
                <a:cxn ang="T13">
                  <a:pos x="T6" y="T7"/>
                </a:cxn>
                <a:cxn ang="T14">
                  <a:pos x="T8" y="T9"/>
                </a:cxn>
              </a:cxnLst>
              <a:rect l="T15" t="T16" r="T17" b="T18"/>
              <a:pathLst>
                <a:path w="33" h="184">
                  <a:moveTo>
                    <a:pt x="8" y="0"/>
                  </a:moveTo>
                  <a:lnTo>
                    <a:pt x="33" y="12"/>
                  </a:lnTo>
                  <a:lnTo>
                    <a:pt x="33" y="181"/>
                  </a:lnTo>
                  <a:lnTo>
                    <a:pt x="0" y="184"/>
                  </a:lnTo>
                  <a:lnTo>
                    <a:pt x="8"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39" name="Freeform 39"/>
            <p:cNvSpPr>
              <a:spLocks/>
            </p:cNvSpPr>
            <p:nvPr/>
          </p:nvSpPr>
          <p:spPr bwMode="auto">
            <a:xfrm>
              <a:off x="426" y="2168"/>
              <a:ext cx="11" cy="80"/>
            </a:xfrm>
            <a:custGeom>
              <a:avLst/>
              <a:gdLst>
                <a:gd name="T0" fmla="*/ 0 w 21"/>
                <a:gd name="T1" fmla="*/ 0 h 162"/>
                <a:gd name="T2" fmla="*/ 0 w 21"/>
                <a:gd name="T3" fmla="*/ 0 h 162"/>
                <a:gd name="T4" fmla="*/ 1 w 21"/>
                <a:gd name="T5" fmla="*/ 0 h 162"/>
                <a:gd name="T6" fmla="*/ 1 w 21"/>
                <a:gd name="T7" fmla="*/ 0 h 162"/>
                <a:gd name="T8" fmla="*/ 0 w 21"/>
                <a:gd name="T9" fmla="*/ 0 h 162"/>
                <a:gd name="T10" fmla="*/ 0 60000 65536"/>
                <a:gd name="T11" fmla="*/ 0 60000 65536"/>
                <a:gd name="T12" fmla="*/ 0 60000 65536"/>
                <a:gd name="T13" fmla="*/ 0 60000 65536"/>
                <a:gd name="T14" fmla="*/ 0 60000 65536"/>
                <a:gd name="T15" fmla="*/ 0 w 21"/>
                <a:gd name="T16" fmla="*/ 0 h 162"/>
                <a:gd name="T17" fmla="*/ 21 w 21"/>
                <a:gd name="T18" fmla="*/ 162 h 162"/>
              </a:gdLst>
              <a:ahLst/>
              <a:cxnLst>
                <a:cxn ang="T10">
                  <a:pos x="T0" y="T1"/>
                </a:cxn>
                <a:cxn ang="T11">
                  <a:pos x="T2" y="T3"/>
                </a:cxn>
                <a:cxn ang="T12">
                  <a:pos x="T4" y="T5"/>
                </a:cxn>
                <a:cxn ang="T13">
                  <a:pos x="T6" y="T7"/>
                </a:cxn>
                <a:cxn ang="T14">
                  <a:pos x="T8" y="T9"/>
                </a:cxn>
              </a:cxnLst>
              <a:rect l="T15" t="T16" r="T17" b="T18"/>
              <a:pathLst>
                <a:path w="21" h="162">
                  <a:moveTo>
                    <a:pt x="0" y="0"/>
                  </a:moveTo>
                  <a:lnTo>
                    <a:pt x="0" y="162"/>
                  </a:lnTo>
                  <a:lnTo>
                    <a:pt x="21" y="154"/>
                  </a:lnTo>
                  <a:lnTo>
                    <a:pt x="21" y="17"/>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40" name="Freeform 40"/>
            <p:cNvSpPr>
              <a:spLocks/>
            </p:cNvSpPr>
            <p:nvPr/>
          </p:nvSpPr>
          <p:spPr bwMode="auto">
            <a:xfrm>
              <a:off x="396" y="2156"/>
              <a:ext cx="15" cy="82"/>
            </a:xfrm>
            <a:custGeom>
              <a:avLst/>
              <a:gdLst>
                <a:gd name="T0" fmla="*/ 0 w 30"/>
                <a:gd name="T1" fmla="*/ 0 h 165"/>
                <a:gd name="T2" fmla="*/ 1 w 30"/>
                <a:gd name="T3" fmla="*/ 0 h 165"/>
                <a:gd name="T4" fmla="*/ 1 w 30"/>
                <a:gd name="T5" fmla="*/ 0 h 165"/>
                <a:gd name="T6" fmla="*/ 1 w 30"/>
                <a:gd name="T7" fmla="*/ 0 h 165"/>
                <a:gd name="T8" fmla="*/ 0 w 30"/>
                <a:gd name="T9" fmla="*/ 0 h 165"/>
                <a:gd name="T10" fmla="*/ 0 60000 65536"/>
                <a:gd name="T11" fmla="*/ 0 60000 65536"/>
                <a:gd name="T12" fmla="*/ 0 60000 65536"/>
                <a:gd name="T13" fmla="*/ 0 60000 65536"/>
                <a:gd name="T14" fmla="*/ 0 60000 65536"/>
                <a:gd name="T15" fmla="*/ 0 w 30"/>
                <a:gd name="T16" fmla="*/ 0 h 165"/>
                <a:gd name="T17" fmla="*/ 30 w 30"/>
                <a:gd name="T18" fmla="*/ 165 h 165"/>
              </a:gdLst>
              <a:ahLst/>
              <a:cxnLst>
                <a:cxn ang="T10">
                  <a:pos x="T0" y="T1"/>
                </a:cxn>
                <a:cxn ang="T11">
                  <a:pos x="T2" y="T3"/>
                </a:cxn>
                <a:cxn ang="T12">
                  <a:pos x="T4" y="T5"/>
                </a:cxn>
                <a:cxn ang="T13">
                  <a:pos x="T6" y="T7"/>
                </a:cxn>
                <a:cxn ang="T14">
                  <a:pos x="T8" y="T9"/>
                </a:cxn>
              </a:cxnLst>
              <a:rect l="T15" t="T16" r="T17" b="T18"/>
              <a:pathLst>
                <a:path w="30" h="165">
                  <a:moveTo>
                    <a:pt x="0" y="0"/>
                  </a:moveTo>
                  <a:lnTo>
                    <a:pt x="6" y="165"/>
                  </a:lnTo>
                  <a:lnTo>
                    <a:pt x="30" y="161"/>
                  </a:lnTo>
                  <a:lnTo>
                    <a:pt x="27" y="1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41" name="Freeform 41"/>
            <p:cNvSpPr>
              <a:spLocks/>
            </p:cNvSpPr>
            <p:nvPr/>
          </p:nvSpPr>
          <p:spPr bwMode="auto">
            <a:xfrm>
              <a:off x="375" y="2158"/>
              <a:ext cx="16" cy="78"/>
            </a:xfrm>
            <a:custGeom>
              <a:avLst/>
              <a:gdLst>
                <a:gd name="T0" fmla="*/ 0 w 31"/>
                <a:gd name="T1" fmla="*/ 1 h 156"/>
                <a:gd name="T2" fmla="*/ 0 w 31"/>
                <a:gd name="T3" fmla="*/ 1 h 156"/>
                <a:gd name="T4" fmla="*/ 1 w 31"/>
                <a:gd name="T5" fmla="*/ 1 h 156"/>
                <a:gd name="T6" fmla="*/ 1 w 31"/>
                <a:gd name="T7" fmla="*/ 0 h 156"/>
                <a:gd name="T8" fmla="*/ 0 w 31"/>
                <a:gd name="T9" fmla="*/ 1 h 156"/>
                <a:gd name="T10" fmla="*/ 0 60000 65536"/>
                <a:gd name="T11" fmla="*/ 0 60000 65536"/>
                <a:gd name="T12" fmla="*/ 0 60000 65536"/>
                <a:gd name="T13" fmla="*/ 0 60000 65536"/>
                <a:gd name="T14" fmla="*/ 0 60000 65536"/>
                <a:gd name="T15" fmla="*/ 0 w 31"/>
                <a:gd name="T16" fmla="*/ 0 h 156"/>
                <a:gd name="T17" fmla="*/ 31 w 31"/>
                <a:gd name="T18" fmla="*/ 156 h 156"/>
              </a:gdLst>
              <a:ahLst/>
              <a:cxnLst>
                <a:cxn ang="T10">
                  <a:pos x="T0" y="T1"/>
                </a:cxn>
                <a:cxn ang="T11">
                  <a:pos x="T2" y="T3"/>
                </a:cxn>
                <a:cxn ang="T12">
                  <a:pos x="T4" y="T5"/>
                </a:cxn>
                <a:cxn ang="T13">
                  <a:pos x="T6" y="T7"/>
                </a:cxn>
                <a:cxn ang="T14">
                  <a:pos x="T8" y="T9"/>
                </a:cxn>
              </a:cxnLst>
              <a:rect l="T15" t="T16" r="T17" b="T18"/>
              <a:pathLst>
                <a:path w="31" h="156">
                  <a:moveTo>
                    <a:pt x="0" y="3"/>
                  </a:moveTo>
                  <a:lnTo>
                    <a:pt x="0" y="156"/>
                  </a:lnTo>
                  <a:lnTo>
                    <a:pt x="31" y="148"/>
                  </a:lnTo>
                  <a:lnTo>
                    <a:pt x="28" y="0"/>
                  </a:lnTo>
                  <a:lnTo>
                    <a:pt x="0" y="3"/>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42" name="Freeform 42"/>
            <p:cNvSpPr>
              <a:spLocks/>
            </p:cNvSpPr>
            <p:nvPr/>
          </p:nvSpPr>
          <p:spPr bwMode="auto">
            <a:xfrm>
              <a:off x="582" y="2176"/>
              <a:ext cx="22" cy="84"/>
            </a:xfrm>
            <a:custGeom>
              <a:avLst/>
              <a:gdLst>
                <a:gd name="T0" fmla="*/ 1 w 44"/>
                <a:gd name="T1" fmla="*/ 1 h 168"/>
                <a:gd name="T2" fmla="*/ 1 w 44"/>
                <a:gd name="T3" fmla="*/ 0 h 168"/>
                <a:gd name="T4" fmla="*/ 1 w 44"/>
                <a:gd name="T5" fmla="*/ 1 h 168"/>
                <a:gd name="T6" fmla="*/ 1 w 44"/>
                <a:gd name="T7" fmla="*/ 1 h 168"/>
                <a:gd name="T8" fmla="*/ 0 w 44"/>
                <a:gd name="T9" fmla="*/ 1 h 168"/>
                <a:gd name="T10" fmla="*/ 1 w 44"/>
                <a:gd name="T11" fmla="*/ 1 h 168"/>
                <a:gd name="T12" fmla="*/ 0 60000 65536"/>
                <a:gd name="T13" fmla="*/ 0 60000 65536"/>
                <a:gd name="T14" fmla="*/ 0 60000 65536"/>
                <a:gd name="T15" fmla="*/ 0 60000 65536"/>
                <a:gd name="T16" fmla="*/ 0 60000 65536"/>
                <a:gd name="T17" fmla="*/ 0 60000 65536"/>
                <a:gd name="T18" fmla="*/ 0 w 44"/>
                <a:gd name="T19" fmla="*/ 0 h 168"/>
                <a:gd name="T20" fmla="*/ 44 w 44"/>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44" h="168">
                  <a:moveTo>
                    <a:pt x="4" y="36"/>
                  </a:moveTo>
                  <a:lnTo>
                    <a:pt x="20" y="0"/>
                  </a:lnTo>
                  <a:lnTo>
                    <a:pt x="39" y="8"/>
                  </a:lnTo>
                  <a:lnTo>
                    <a:pt x="44" y="156"/>
                  </a:lnTo>
                  <a:lnTo>
                    <a:pt x="0" y="168"/>
                  </a:lnTo>
                  <a:lnTo>
                    <a:pt x="4" y="36"/>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43" name="Freeform 43"/>
            <p:cNvSpPr>
              <a:spLocks/>
            </p:cNvSpPr>
            <p:nvPr/>
          </p:nvSpPr>
          <p:spPr bwMode="auto">
            <a:xfrm>
              <a:off x="618" y="2178"/>
              <a:ext cx="14" cy="70"/>
            </a:xfrm>
            <a:custGeom>
              <a:avLst/>
              <a:gdLst>
                <a:gd name="T0" fmla="*/ 0 w 27"/>
                <a:gd name="T1" fmla="*/ 0 h 141"/>
                <a:gd name="T2" fmla="*/ 0 w 27"/>
                <a:gd name="T3" fmla="*/ 0 h 141"/>
                <a:gd name="T4" fmla="*/ 1 w 27"/>
                <a:gd name="T5" fmla="*/ 0 h 141"/>
                <a:gd name="T6" fmla="*/ 1 w 27"/>
                <a:gd name="T7" fmla="*/ 0 h 141"/>
                <a:gd name="T8" fmla="*/ 1 w 27"/>
                <a:gd name="T9" fmla="*/ 0 h 141"/>
                <a:gd name="T10" fmla="*/ 1 w 27"/>
                <a:gd name="T11" fmla="*/ 0 h 141"/>
                <a:gd name="T12" fmla="*/ 1 w 27"/>
                <a:gd name="T13" fmla="*/ 0 h 141"/>
                <a:gd name="T14" fmla="*/ 0 w 27"/>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41"/>
                <a:gd name="T26" fmla="*/ 27 w 27"/>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41">
                  <a:moveTo>
                    <a:pt x="0" y="0"/>
                  </a:moveTo>
                  <a:lnTo>
                    <a:pt x="0" y="141"/>
                  </a:lnTo>
                  <a:lnTo>
                    <a:pt x="25" y="136"/>
                  </a:lnTo>
                  <a:lnTo>
                    <a:pt x="27" y="20"/>
                  </a:lnTo>
                  <a:lnTo>
                    <a:pt x="24" y="19"/>
                  </a:lnTo>
                  <a:lnTo>
                    <a:pt x="16" y="14"/>
                  </a:lnTo>
                  <a:lnTo>
                    <a:pt x="5" y="8"/>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44" name="Freeform 44"/>
            <p:cNvSpPr>
              <a:spLocks/>
            </p:cNvSpPr>
            <p:nvPr/>
          </p:nvSpPr>
          <p:spPr bwMode="auto">
            <a:xfrm>
              <a:off x="647" y="2180"/>
              <a:ext cx="12" cy="74"/>
            </a:xfrm>
            <a:custGeom>
              <a:avLst/>
              <a:gdLst>
                <a:gd name="T0" fmla="*/ 1 w 24"/>
                <a:gd name="T1" fmla="*/ 0 h 148"/>
                <a:gd name="T2" fmla="*/ 0 w 24"/>
                <a:gd name="T3" fmla="*/ 1 h 148"/>
                <a:gd name="T4" fmla="*/ 0 w 24"/>
                <a:gd name="T5" fmla="*/ 1 h 148"/>
                <a:gd name="T6" fmla="*/ 1 w 24"/>
                <a:gd name="T7" fmla="*/ 1 h 148"/>
                <a:gd name="T8" fmla="*/ 1 w 24"/>
                <a:gd name="T9" fmla="*/ 0 h 148"/>
                <a:gd name="T10" fmla="*/ 0 60000 65536"/>
                <a:gd name="T11" fmla="*/ 0 60000 65536"/>
                <a:gd name="T12" fmla="*/ 0 60000 65536"/>
                <a:gd name="T13" fmla="*/ 0 60000 65536"/>
                <a:gd name="T14" fmla="*/ 0 60000 65536"/>
                <a:gd name="T15" fmla="*/ 0 w 24"/>
                <a:gd name="T16" fmla="*/ 0 h 148"/>
                <a:gd name="T17" fmla="*/ 24 w 24"/>
                <a:gd name="T18" fmla="*/ 148 h 148"/>
              </a:gdLst>
              <a:ahLst/>
              <a:cxnLst>
                <a:cxn ang="T10">
                  <a:pos x="T0" y="T1"/>
                </a:cxn>
                <a:cxn ang="T11">
                  <a:pos x="T2" y="T3"/>
                </a:cxn>
                <a:cxn ang="T12">
                  <a:pos x="T4" y="T5"/>
                </a:cxn>
                <a:cxn ang="T13">
                  <a:pos x="T6" y="T7"/>
                </a:cxn>
                <a:cxn ang="T14">
                  <a:pos x="T8" y="T9"/>
                </a:cxn>
              </a:cxnLst>
              <a:rect l="T15" t="T16" r="T17" b="T18"/>
              <a:pathLst>
                <a:path w="24" h="148">
                  <a:moveTo>
                    <a:pt x="20" y="0"/>
                  </a:moveTo>
                  <a:lnTo>
                    <a:pt x="0" y="24"/>
                  </a:lnTo>
                  <a:lnTo>
                    <a:pt x="0" y="148"/>
                  </a:lnTo>
                  <a:lnTo>
                    <a:pt x="24" y="148"/>
                  </a:lnTo>
                  <a:lnTo>
                    <a:pt x="2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45" name="Freeform 45"/>
            <p:cNvSpPr>
              <a:spLocks/>
            </p:cNvSpPr>
            <p:nvPr/>
          </p:nvSpPr>
          <p:spPr bwMode="auto">
            <a:xfrm>
              <a:off x="674" y="2178"/>
              <a:ext cx="16" cy="68"/>
            </a:xfrm>
            <a:custGeom>
              <a:avLst/>
              <a:gdLst>
                <a:gd name="T0" fmla="*/ 0 w 33"/>
                <a:gd name="T1" fmla="*/ 0 h 136"/>
                <a:gd name="T2" fmla="*/ 0 w 33"/>
                <a:gd name="T3" fmla="*/ 1 h 136"/>
                <a:gd name="T4" fmla="*/ 0 w 33"/>
                <a:gd name="T5" fmla="*/ 1 h 136"/>
                <a:gd name="T6" fmla="*/ 0 w 33"/>
                <a:gd name="T7" fmla="*/ 1 h 136"/>
                <a:gd name="T8" fmla="*/ 0 w 33"/>
                <a:gd name="T9" fmla="*/ 0 h 136"/>
                <a:gd name="T10" fmla="*/ 0 60000 65536"/>
                <a:gd name="T11" fmla="*/ 0 60000 65536"/>
                <a:gd name="T12" fmla="*/ 0 60000 65536"/>
                <a:gd name="T13" fmla="*/ 0 60000 65536"/>
                <a:gd name="T14" fmla="*/ 0 60000 65536"/>
                <a:gd name="T15" fmla="*/ 0 w 33"/>
                <a:gd name="T16" fmla="*/ 0 h 136"/>
                <a:gd name="T17" fmla="*/ 33 w 33"/>
                <a:gd name="T18" fmla="*/ 136 h 136"/>
              </a:gdLst>
              <a:ahLst/>
              <a:cxnLst>
                <a:cxn ang="T10">
                  <a:pos x="T0" y="T1"/>
                </a:cxn>
                <a:cxn ang="T11">
                  <a:pos x="T2" y="T3"/>
                </a:cxn>
                <a:cxn ang="T12">
                  <a:pos x="T4" y="T5"/>
                </a:cxn>
                <a:cxn ang="T13">
                  <a:pos x="T6" y="T7"/>
                </a:cxn>
                <a:cxn ang="T14">
                  <a:pos x="T8" y="T9"/>
                </a:cxn>
              </a:cxnLst>
              <a:rect l="T15" t="T16" r="T17" b="T18"/>
              <a:pathLst>
                <a:path w="33" h="136">
                  <a:moveTo>
                    <a:pt x="0" y="0"/>
                  </a:moveTo>
                  <a:lnTo>
                    <a:pt x="0" y="136"/>
                  </a:lnTo>
                  <a:lnTo>
                    <a:pt x="33" y="136"/>
                  </a:lnTo>
                  <a:lnTo>
                    <a:pt x="33" y="20"/>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46" name="Freeform 46"/>
            <p:cNvSpPr>
              <a:spLocks/>
            </p:cNvSpPr>
            <p:nvPr/>
          </p:nvSpPr>
          <p:spPr bwMode="auto">
            <a:xfrm>
              <a:off x="704" y="2180"/>
              <a:ext cx="14" cy="62"/>
            </a:xfrm>
            <a:custGeom>
              <a:avLst/>
              <a:gdLst>
                <a:gd name="T0" fmla="*/ 1 w 28"/>
                <a:gd name="T1" fmla="*/ 0 h 124"/>
                <a:gd name="T2" fmla="*/ 0 w 28"/>
                <a:gd name="T3" fmla="*/ 1 h 124"/>
                <a:gd name="T4" fmla="*/ 0 w 28"/>
                <a:gd name="T5" fmla="*/ 1 h 124"/>
                <a:gd name="T6" fmla="*/ 1 w 28"/>
                <a:gd name="T7" fmla="*/ 1 h 124"/>
                <a:gd name="T8" fmla="*/ 1 w 28"/>
                <a:gd name="T9" fmla="*/ 0 h 124"/>
                <a:gd name="T10" fmla="*/ 0 60000 65536"/>
                <a:gd name="T11" fmla="*/ 0 60000 65536"/>
                <a:gd name="T12" fmla="*/ 0 60000 65536"/>
                <a:gd name="T13" fmla="*/ 0 60000 65536"/>
                <a:gd name="T14" fmla="*/ 0 60000 65536"/>
                <a:gd name="T15" fmla="*/ 0 w 28"/>
                <a:gd name="T16" fmla="*/ 0 h 124"/>
                <a:gd name="T17" fmla="*/ 28 w 28"/>
                <a:gd name="T18" fmla="*/ 124 h 124"/>
              </a:gdLst>
              <a:ahLst/>
              <a:cxnLst>
                <a:cxn ang="T10">
                  <a:pos x="T0" y="T1"/>
                </a:cxn>
                <a:cxn ang="T11">
                  <a:pos x="T2" y="T3"/>
                </a:cxn>
                <a:cxn ang="T12">
                  <a:pos x="T4" y="T5"/>
                </a:cxn>
                <a:cxn ang="T13">
                  <a:pos x="T6" y="T7"/>
                </a:cxn>
                <a:cxn ang="T14">
                  <a:pos x="T8" y="T9"/>
                </a:cxn>
              </a:cxnLst>
              <a:rect l="T15" t="T16" r="T17" b="T18"/>
              <a:pathLst>
                <a:path w="28" h="124">
                  <a:moveTo>
                    <a:pt x="25" y="0"/>
                  </a:moveTo>
                  <a:lnTo>
                    <a:pt x="0" y="28"/>
                  </a:lnTo>
                  <a:lnTo>
                    <a:pt x="0" y="124"/>
                  </a:lnTo>
                  <a:lnTo>
                    <a:pt x="28" y="124"/>
                  </a:lnTo>
                  <a:lnTo>
                    <a:pt x="25"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47" name="Rectangle 47"/>
            <p:cNvSpPr>
              <a:spLocks noChangeArrowheads="1"/>
            </p:cNvSpPr>
            <p:nvPr/>
          </p:nvSpPr>
          <p:spPr bwMode="auto">
            <a:xfrm>
              <a:off x="784" y="2167"/>
              <a:ext cx="10" cy="85"/>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59448" name="Rectangle 48"/>
            <p:cNvSpPr>
              <a:spLocks noChangeArrowheads="1"/>
            </p:cNvSpPr>
            <p:nvPr/>
          </p:nvSpPr>
          <p:spPr bwMode="auto">
            <a:xfrm>
              <a:off x="748" y="2164"/>
              <a:ext cx="12" cy="90"/>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59449" name="Rectangle 49"/>
            <p:cNvSpPr>
              <a:spLocks noChangeArrowheads="1"/>
            </p:cNvSpPr>
            <p:nvPr/>
          </p:nvSpPr>
          <p:spPr bwMode="auto">
            <a:xfrm>
              <a:off x="716" y="2160"/>
              <a:ext cx="10" cy="86"/>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59450" name="Rectangle 50"/>
            <p:cNvSpPr>
              <a:spLocks noChangeArrowheads="1"/>
            </p:cNvSpPr>
            <p:nvPr/>
          </p:nvSpPr>
          <p:spPr bwMode="auto">
            <a:xfrm>
              <a:off x="659" y="2162"/>
              <a:ext cx="11" cy="92"/>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59451" name="Rectangle 51"/>
            <p:cNvSpPr>
              <a:spLocks noChangeArrowheads="1"/>
            </p:cNvSpPr>
            <p:nvPr/>
          </p:nvSpPr>
          <p:spPr bwMode="auto">
            <a:xfrm>
              <a:off x="602" y="2168"/>
              <a:ext cx="12" cy="82"/>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59452" name="Rectangle 52"/>
            <p:cNvSpPr>
              <a:spLocks noChangeArrowheads="1"/>
            </p:cNvSpPr>
            <p:nvPr/>
          </p:nvSpPr>
          <p:spPr bwMode="auto">
            <a:xfrm>
              <a:off x="463" y="2168"/>
              <a:ext cx="15" cy="105"/>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59453" name="Rectangle 53"/>
            <p:cNvSpPr>
              <a:spLocks noChangeArrowheads="1"/>
            </p:cNvSpPr>
            <p:nvPr/>
          </p:nvSpPr>
          <p:spPr bwMode="auto">
            <a:xfrm>
              <a:off x="415" y="2154"/>
              <a:ext cx="10" cy="100"/>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59454" name="Rectangle 54"/>
            <p:cNvSpPr>
              <a:spLocks noChangeArrowheads="1"/>
            </p:cNvSpPr>
            <p:nvPr/>
          </p:nvSpPr>
          <p:spPr bwMode="auto">
            <a:xfrm>
              <a:off x="363" y="2148"/>
              <a:ext cx="10" cy="92"/>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59455" name="Rectangle 55"/>
            <p:cNvSpPr>
              <a:spLocks noChangeArrowheads="1"/>
            </p:cNvSpPr>
            <p:nvPr/>
          </p:nvSpPr>
          <p:spPr bwMode="auto">
            <a:xfrm>
              <a:off x="339" y="2146"/>
              <a:ext cx="10" cy="90"/>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59456" name="Freeform 56"/>
            <p:cNvSpPr>
              <a:spLocks/>
            </p:cNvSpPr>
            <p:nvPr/>
          </p:nvSpPr>
          <p:spPr bwMode="auto">
            <a:xfrm>
              <a:off x="339" y="2230"/>
              <a:ext cx="131" cy="81"/>
            </a:xfrm>
            <a:custGeom>
              <a:avLst/>
              <a:gdLst>
                <a:gd name="T0" fmla="*/ 0 w 262"/>
                <a:gd name="T1" fmla="*/ 0 h 161"/>
                <a:gd name="T2" fmla="*/ 0 w 262"/>
                <a:gd name="T3" fmla="*/ 1 h 161"/>
                <a:gd name="T4" fmla="*/ 1 w 262"/>
                <a:gd name="T5" fmla="*/ 1 h 161"/>
                <a:gd name="T6" fmla="*/ 1 w 262"/>
                <a:gd name="T7" fmla="*/ 1 h 161"/>
                <a:gd name="T8" fmla="*/ 0 w 262"/>
                <a:gd name="T9" fmla="*/ 0 h 161"/>
                <a:gd name="T10" fmla="*/ 0 60000 65536"/>
                <a:gd name="T11" fmla="*/ 0 60000 65536"/>
                <a:gd name="T12" fmla="*/ 0 60000 65536"/>
                <a:gd name="T13" fmla="*/ 0 60000 65536"/>
                <a:gd name="T14" fmla="*/ 0 60000 65536"/>
                <a:gd name="T15" fmla="*/ 0 w 262"/>
                <a:gd name="T16" fmla="*/ 0 h 161"/>
                <a:gd name="T17" fmla="*/ 262 w 262"/>
                <a:gd name="T18" fmla="*/ 161 h 161"/>
              </a:gdLst>
              <a:ahLst/>
              <a:cxnLst>
                <a:cxn ang="T10">
                  <a:pos x="T0" y="T1"/>
                </a:cxn>
                <a:cxn ang="T11">
                  <a:pos x="T2" y="T3"/>
                </a:cxn>
                <a:cxn ang="T12">
                  <a:pos x="T4" y="T5"/>
                </a:cxn>
                <a:cxn ang="T13">
                  <a:pos x="T6" y="T7"/>
                </a:cxn>
                <a:cxn ang="T14">
                  <a:pos x="T8" y="T9"/>
                </a:cxn>
              </a:cxnLst>
              <a:rect l="T15" t="T16" r="T17" b="T18"/>
              <a:pathLst>
                <a:path w="262" h="161">
                  <a:moveTo>
                    <a:pt x="0" y="0"/>
                  </a:moveTo>
                  <a:lnTo>
                    <a:pt x="0" y="64"/>
                  </a:lnTo>
                  <a:lnTo>
                    <a:pt x="262" y="161"/>
                  </a:lnTo>
                  <a:lnTo>
                    <a:pt x="262" y="101"/>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57" name="Freeform 57"/>
            <p:cNvSpPr>
              <a:spLocks/>
            </p:cNvSpPr>
            <p:nvPr/>
          </p:nvSpPr>
          <p:spPr bwMode="auto">
            <a:xfrm>
              <a:off x="277" y="2262"/>
              <a:ext cx="158" cy="105"/>
            </a:xfrm>
            <a:custGeom>
              <a:avLst/>
              <a:gdLst>
                <a:gd name="T0" fmla="*/ 0 w 315"/>
                <a:gd name="T1" fmla="*/ 0 h 210"/>
                <a:gd name="T2" fmla="*/ 0 w 315"/>
                <a:gd name="T3" fmla="*/ 1 h 210"/>
                <a:gd name="T4" fmla="*/ 1 w 315"/>
                <a:gd name="T5" fmla="*/ 1 h 210"/>
                <a:gd name="T6" fmla="*/ 1 w 315"/>
                <a:gd name="T7" fmla="*/ 1 h 210"/>
                <a:gd name="T8" fmla="*/ 0 w 315"/>
                <a:gd name="T9" fmla="*/ 0 h 210"/>
                <a:gd name="T10" fmla="*/ 0 60000 65536"/>
                <a:gd name="T11" fmla="*/ 0 60000 65536"/>
                <a:gd name="T12" fmla="*/ 0 60000 65536"/>
                <a:gd name="T13" fmla="*/ 0 60000 65536"/>
                <a:gd name="T14" fmla="*/ 0 60000 65536"/>
                <a:gd name="T15" fmla="*/ 0 w 315"/>
                <a:gd name="T16" fmla="*/ 0 h 210"/>
                <a:gd name="T17" fmla="*/ 315 w 315"/>
                <a:gd name="T18" fmla="*/ 210 h 210"/>
              </a:gdLst>
              <a:ahLst/>
              <a:cxnLst>
                <a:cxn ang="T10">
                  <a:pos x="T0" y="T1"/>
                </a:cxn>
                <a:cxn ang="T11">
                  <a:pos x="T2" y="T3"/>
                </a:cxn>
                <a:cxn ang="T12">
                  <a:pos x="T4" y="T5"/>
                </a:cxn>
                <a:cxn ang="T13">
                  <a:pos x="T6" y="T7"/>
                </a:cxn>
                <a:cxn ang="T14">
                  <a:pos x="T8" y="T9"/>
                </a:cxn>
              </a:cxnLst>
              <a:rect l="T15" t="T16" r="T17" b="T18"/>
              <a:pathLst>
                <a:path w="315" h="210">
                  <a:moveTo>
                    <a:pt x="0" y="0"/>
                  </a:moveTo>
                  <a:lnTo>
                    <a:pt x="0" y="69"/>
                  </a:lnTo>
                  <a:lnTo>
                    <a:pt x="315" y="210"/>
                  </a:lnTo>
                  <a:lnTo>
                    <a:pt x="315" y="133"/>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58" name="Freeform 58"/>
            <p:cNvSpPr>
              <a:spLocks/>
            </p:cNvSpPr>
            <p:nvPr/>
          </p:nvSpPr>
          <p:spPr bwMode="auto">
            <a:xfrm>
              <a:off x="473" y="2278"/>
              <a:ext cx="111" cy="24"/>
            </a:xfrm>
            <a:custGeom>
              <a:avLst/>
              <a:gdLst>
                <a:gd name="T0" fmla="*/ 0 w 223"/>
                <a:gd name="T1" fmla="*/ 1 h 48"/>
                <a:gd name="T2" fmla="*/ 0 w 223"/>
                <a:gd name="T3" fmla="*/ 0 h 48"/>
                <a:gd name="T4" fmla="*/ 0 w 223"/>
                <a:gd name="T5" fmla="*/ 1 h 48"/>
                <a:gd name="T6" fmla="*/ 0 w 223"/>
                <a:gd name="T7" fmla="*/ 1 h 48"/>
                <a:gd name="T8" fmla="*/ 0 w 223"/>
                <a:gd name="T9" fmla="*/ 1 h 48"/>
                <a:gd name="T10" fmla="*/ 0 60000 65536"/>
                <a:gd name="T11" fmla="*/ 0 60000 65536"/>
                <a:gd name="T12" fmla="*/ 0 60000 65536"/>
                <a:gd name="T13" fmla="*/ 0 60000 65536"/>
                <a:gd name="T14" fmla="*/ 0 60000 65536"/>
                <a:gd name="T15" fmla="*/ 0 w 223"/>
                <a:gd name="T16" fmla="*/ 0 h 48"/>
                <a:gd name="T17" fmla="*/ 223 w 223"/>
                <a:gd name="T18" fmla="*/ 48 h 48"/>
              </a:gdLst>
              <a:ahLst/>
              <a:cxnLst>
                <a:cxn ang="T10">
                  <a:pos x="T0" y="T1"/>
                </a:cxn>
                <a:cxn ang="T11">
                  <a:pos x="T2" y="T3"/>
                </a:cxn>
                <a:cxn ang="T12">
                  <a:pos x="T4" y="T5"/>
                </a:cxn>
                <a:cxn ang="T13">
                  <a:pos x="T6" y="T7"/>
                </a:cxn>
                <a:cxn ang="T14">
                  <a:pos x="T8" y="T9"/>
                </a:cxn>
              </a:cxnLst>
              <a:rect l="T15" t="T16" r="T17" b="T18"/>
              <a:pathLst>
                <a:path w="223" h="48">
                  <a:moveTo>
                    <a:pt x="0" y="4"/>
                  </a:moveTo>
                  <a:lnTo>
                    <a:pt x="223" y="0"/>
                  </a:lnTo>
                  <a:lnTo>
                    <a:pt x="223" y="43"/>
                  </a:lnTo>
                  <a:lnTo>
                    <a:pt x="4" y="48"/>
                  </a:lnTo>
                  <a:lnTo>
                    <a:pt x="0" y="4"/>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59" name="Freeform 59"/>
            <p:cNvSpPr>
              <a:spLocks/>
            </p:cNvSpPr>
            <p:nvPr/>
          </p:nvSpPr>
          <p:spPr bwMode="auto">
            <a:xfrm>
              <a:off x="435" y="2323"/>
              <a:ext cx="151" cy="38"/>
            </a:xfrm>
            <a:custGeom>
              <a:avLst/>
              <a:gdLst>
                <a:gd name="T0" fmla="*/ 0 w 303"/>
                <a:gd name="T1" fmla="*/ 1 h 76"/>
                <a:gd name="T2" fmla="*/ 0 w 303"/>
                <a:gd name="T3" fmla="*/ 0 h 76"/>
                <a:gd name="T4" fmla="*/ 0 w 303"/>
                <a:gd name="T5" fmla="*/ 1 h 76"/>
                <a:gd name="T6" fmla="*/ 0 w 303"/>
                <a:gd name="T7" fmla="*/ 1 h 76"/>
                <a:gd name="T8" fmla="*/ 0 w 303"/>
                <a:gd name="T9" fmla="*/ 1 h 76"/>
                <a:gd name="T10" fmla="*/ 0 60000 65536"/>
                <a:gd name="T11" fmla="*/ 0 60000 65536"/>
                <a:gd name="T12" fmla="*/ 0 60000 65536"/>
                <a:gd name="T13" fmla="*/ 0 60000 65536"/>
                <a:gd name="T14" fmla="*/ 0 60000 65536"/>
                <a:gd name="T15" fmla="*/ 0 w 303"/>
                <a:gd name="T16" fmla="*/ 0 h 76"/>
                <a:gd name="T17" fmla="*/ 303 w 303"/>
                <a:gd name="T18" fmla="*/ 76 h 76"/>
              </a:gdLst>
              <a:ahLst/>
              <a:cxnLst>
                <a:cxn ang="T10">
                  <a:pos x="T0" y="T1"/>
                </a:cxn>
                <a:cxn ang="T11">
                  <a:pos x="T2" y="T3"/>
                </a:cxn>
                <a:cxn ang="T12">
                  <a:pos x="T4" y="T5"/>
                </a:cxn>
                <a:cxn ang="T13">
                  <a:pos x="T6" y="T7"/>
                </a:cxn>
                <a:cxn ang="T14">
                  <a:pos x="T8" y="T9"/>
                </a:cxn>
              </a:cxnLst>
              <a:rect l="T15" t="T16" r="T17" b="T18"/>
              <a:pathLst>
                <a:path w="303" h="76">
                  <a:moveTo>
                    <a:pt x="0" y="8"/>
                  </a:moveTo>
                  <a:lnTo>
                    <a:pt x="303" y="0"/>
                  </a:lnTo>
                  <a:lnTo>
                    <a:pt x="299" y="57"/>
                  </a:lnTo>
                  <a:lnTo>
                    <a:pt x="5" y="76"/>
                  </a:lnTo>
                  <a:lnTo>
                    <a:pt x="0" y="8"/>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60" name="Freeform 60"/>
            <p:cNvSpPr>
              <a:spLocks/>
            </p:cNvSpPr>
            <p:nvPr/>
          </p:nvSpPr>
          <p:spPr bwMode="auto">
            <a:xfrm>
              <a:off x="592" y="2254"/>
              <a:ext cx="26" cy="47"/>
            </a:xfrm>
            <a:custGeom>
              <a:avLst/>
              <a:gdLst>
                <a:gd name="T0" fmla="*/ 1 w 52"/>
                <a:gd name="T1" fmla="*/ 0 h 93"/>
                <a:gd name="T2" fmla="*/ 0 w 52"/>
                <a:gd name="T3" fmla="*/ 1 h 93"/>
                <a:gd name="T4" fmla="*/ 0 w 52"/>
                <a:gd name="T5" fmla="*/ 1 h 93"/>
                <a:gd name="T6" fmla="*/ 0 w 52"/>
                <a:gd name="T7" fmla="*/ 1 h 93"/>
                <a:gd name="T8" fmla="*/ 1 w 52"/>
                <a:gd name="T9" fmla="*/ 1 h 93"/>
                <a:gd name="T10" fmla="*/ 1 w 52"/>
                <a:gd name="T11" fmla="*/ 1 h 93"/>
                <a:gd name="T12" fmla="*/ 1 w 52"/>
                <a:gd name="T13" fmla="*/ 1 h 93"/>
                <a:gd name="T14" fmla="*/ 1 w 52"/>
                <a:gd name="T15" fmla="*/ 1 h 93"/>
                <a:gd name="T16" fmla="*/ 1 w 52"/>
                <a:gd name="T17" fmla="*/ 1 h 93"/>
                <a:gd name="T18" fmla="*/ 1 w 52"/>
                <a:gd name="T19" fmla="*/ 0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93"/>
                <a:gd name="T32" fmla="*/ 52 w 52"/>
                <a:gd name="T33" fmla="*/ 93 h 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93">
                  <a:moveTo>
                    <a:pt x="24" y="0"/>
                  </a:moveTo>
                  <a:lnTo>
                    <a:pt x="0" y="8"/>
                  </a:lnTo>
                  <a:lnTo>
                    <a:pt x="0" y="45"/>
                  </a:lnTo>
                  <a:lnTo>
                    <a:pt x="0" y="81"/>
                  </a:lnTo>
                  <a:lnTo>
                    <a:pt x="24" y="93"/>
                  </a:lnTo>
                  <a:lnTo>
                    <a:pt x="35" y="65"/>
                  </a:lnTo>
                  <a:lnTo>
                    <a:pt x="43" y="32"/>
                  </a:lnTo>
                  <a:lnTo>
                    <a:pt x="17" y="45"/>
                  </a:lnTo>
                  <a:lnTo>
                    <a:pt x="52" y="8"/>
                  </a:lnTo>
                  <a:lnTo>
                    <a:pt x="24"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61" name="Freeform 61"/>
            <p:cNvSpPr>
              <a:spLocks/>
            </p:cNvSpPr>
            <p:nvPr/>
          </p:nvSpPr>
          <p:spPr bwMode="auto">
            <a:xfrm>
              <a:off x="604" y="2298"/>
              <a:ext cx="39" cy="63"/>
            </a:xfrm>
            <a:custGeom>
              <a:avLst/>
              <a:gdLst>
                <a:gd name="T0" fmla="*/ 1 w 77"/>
                <a:gd name="T1" fmla="*/ 0 h 124"/>
                <a:gd name="T2" fmla="*/ 1 w 77"/>
                <a:gd name="T3" fmla="*/ 1 h 124"/>
                <a:gd name="T4" fmla="*/ 1 w 77"/>
                <a:gd name="T5" fmla="*/ 1 h 124"/>
                <a:gd name="T6" fmla="*/ 1 w 77"/>
                <a:gd name="T7" fmla="*/ 1 h 124"/>
                <a:gd name="T8" fmla="*/ 0 w 77"/>
                <a:gd name="T9" fmla="*/ 1 h 124"/>
                <a:gd name="T10" fmla="*/ 0 w 77"/>
                <a:gd name="T11" fmla="*/ 1 h 124"/>
                <a:gd name="T12" fmla="*/ 1 w 77"/>
                <a:gd name="T13" fmla="*/ 1 h 124"/>
                <a:gd name="T14" fmla="*/ 1 w 77"/>
                <a:gd name="T15" fmla="*/ 1 h 124"/>
                <a:gd name="T16" fmla="*/ 1 w 77"/>
                <a:gd name="T17" fmla="*/ 1 h 124"/>
                <a:gd name="T18" fmla="*/ 1 w 77"/>
                <a:gd name="T19" fmla="*/ 1 h 124"/>
                <a:gd name="T20" fmla="*/ 1 w 77"/>
                <a:gd name="T21" fmla="*/ 1 h 124"/>
                <a:gd name="T22" fmla="*/ 1 w 77"/>
                <a:gd name="T23" fmla="*/ 1 h 124"/>
                <a:gd name="T24" fmla="*/ 1 w 77"/>
                <a:gd name="T25" fmla="*/ 1 h 124"/>
                <a:gd name="T26" fmla="*/ 1 w 77"/>
                <a:gd name="T27" fmla="*/ 1 h 124"/>
                <a:gd name="T28" fmla="*/ 1 w 77"/>
                <a:gd name="T29" fmla="*/ 0 h 1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
                <a:gd name="T46" fmla="*/ 0 h 124"/>
                <a:gd name="T47" fmla="*/ 77 w 77"/>
                <a:gd name="T48" fmla="*/ 124 h 1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 h="124">
                  <a:moveTo>
                    <a:pt x="53" y="0"/>
                  </a:moveTo>
                  <a:lnTo>
                    <a:pt x="39" y="29"/>
                  </a:lnTo>
                  <a:lnTo>
                    <a:pt x="39" y="52"/>
                  </a:lnTo>
                  <a:lnTo>
                    <a:pt x="8" y="52"/>
                  </a:lnTo>
                  <a:lnTo>
                    <a:pt x="0" y="84"/>
                  </a:lnTo>
                  <a:lnTo>
                    <a:pt x="0" y="113"/>
                  </a:lnTo>
                  <a:lnTo>
                    <a:pt x="32" y="124"/>
                  </a:lnTo>
                  <a:lnTo>
                    <a:pt x="32" y="84"/>
                  </a:lnTo>
                  <a:lnTo>
                    <a:pt x="53" y="81"/>
                  </a:lnTo>
                  <a:lnTo>
                    <a:pt x="53" y="124"/>
                  </a:lnTo>
                  <a:lnTo>
                    <a:pt x="74" y="124"/>
                  </a:lnTo>
                  <a:lnTo>
                    <a:pt x="77" y="89"/>
                  </a:lnTo>
                  <a:lnTo>
                    <a:pt x="77" y="56"/>
                  </a:lnTo>
                  <a:lnTo>
                    <a:pt x="66" y="37"/>
                  </a:lnTo>
                  <a:lnTo>
                    <a:pt x="53"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62" name="Freeform 62"/>
            <p:cNvSpPr>
              <a:spLocks/>
            </p:cNvSpPr>
            <p:nvPr/>
          </p:nvSpPr>
          <p:spPr bwMode="auto">
            <a:xfrm>
              <a:off x="643" y="2367"/>
              <a:ext cx="39" cy="68"/>
            </a:xfrm>
            <a:custGeom>
              <a:avLst/>
              <a:gdLst>
                <a:gd name="T0" fmla="*/ 0 w 80"/>
                <a:gd name="T1" fmla="*/ 0 h 136"/>
                <a:gd name="T2" fmla="*/ 0 w 80"/>
                <a:gd name="T3" fmla="*/ 1 h 136"/>
                <a:gd name="T4" fmla="*/ 0 w 80"/>
                <a:gd name="T5" fmla="*/ 1 h 136"/>
                <a:gd name="T6" fmla="*/ 0 w 80"/>
                <a:gd name="T7" fmla="*/ 1 h 136"/>
                <a:gd name="T8" fmla="*/ 0 w 80"/>
                <a:gd name="T9" fmla="*/ 1 h 136"/>
                <a:gd name="T10" fmla="*/ 0 w 80"/>
                <a:gd name="T11" fmla="*/ 1 h 136"/>
                <a:gd name="T12" fmla="*/ 0 w 80"/>
                <a:gd name="T13" fmla="*/ 1 h 136"/>
                <a:gd name="T14" fmla="*/ 0 w 80"/>
                <a:gd name="T15" fmla="*/ 1 h 136"/>
                <a:gd name="T16" fmla="*/ 0 w 80"/>
                <a:gd name="T17" fmla="*/ 1 h 136"/>
                <a:gd name="T18" fmla="*/ 0 w 80"/>
                <a:gd name="T19" fmla="*/ 1 h 136"/>
                <a:gd name="T20" fmla="*/ 0 w 80"/>
                <a:gd name="T21" fmla="*/ 1 h 136"/>
                <a:gd name="T22" fmla="*/ 0 w 80"/>
                <a:gd name="T23" fmla="*/ 1 h 136"/>
                <a:gd name="T24" fmla="*/ 0 w 80"/>
                <a:gd name="T25" fmla="*/ 1 h 136"/>
                <a:gd name="T26" fmla="*/ 0 w 80"/>
                <a:gd name="T27" fmla="*/ 1 h 136"/>
                <a:gd name="T28" fmla="*/ 0 w 80"/>
                <a:gd name="T29" fmla="*/ 1 h 136"/>
                <a:gd name="T30" fmla="*/ 0 w 80"/>
                <a:gd name="T31" fmla="*/ 1 h 136"/>
                <a:gd name="T32" fmla="*/ 0 w 80"/>
                <a:gd name="T33" fmla="*/ 1 h 136"/>
                <a:gd name="T34" fmla="*/ 0 w 80"/>
                <a:gd name="T35" fmla="*/ 0 h 1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136"/>
                <a:gd name="T56" fmla="*/ 80 w 80"/>
                <a:gd name="T57" fmla="*/ 136 h 1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136">
                  <a:moveTo>
                    <a:pt x="44" y="0"/>
                  </a:moveTo>
                  <a:lnTo>
                    <a:pt x="24" y="24"/>
                  </a:lnTo>
                  <a:lnTo>
                    <a:pt x="28" y="56"/>
                  </a:lnTo>
                  <a:lnTo>
                    <a:pt x="4" y="68"/>
                  </a:lnTo>
                  <a:lnTo>
                    <a:pt x="0" y="92"/>
                  </a:lnTo>
                  <a:lnTo>
                    <a:pt x="0" y="124"/>
                  </a:lnTo>
                  <a:lnTo>
                    <a:pt x="28" y="136"/>
                  </a:lnTo>
                  <a:lnTo>
                    <a:pt x="32" y="84"/>
                  </a:lnTo>
                  <a:lnTo>
                    <a:pt x="55" y="89"/>
                  </a:lnTo>
                  <a:lnTo>
                    <a:pt x="55" y="136"/>
                  </a:lnTo>
                  <a:lnTo>
                    <a:pt x="76" y="136"/>
                  </a:lnTo>
                  <a:lnTo>
                    <a:pt x="80" y="100"/>
                  </a:lnTo>
                  <a:lnTo>
                    <a:pt x="63" y="56"/>
                  </a:lnTo>
                  <a:lnTo>
                    <a:pt x="70" y="41"/>
                  </a:lnTo>
                  <a:lnTo>
                    <a:pt x="75" y="29"/>
                  </a:lnTo>
                  <a:lnTo>
                    <a:pt x="76" y="20"/>
                  </a:lnTo>
                  <a:lnTo>
                    <a:pt x="76" y="16"/>
                  </a:lnTo>
                  <a:lnTo>
                    <a:pt x="44"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63" name="Freeform 63"/>
            <p:cNvSpPr>
              <a:spLocks/>
            </p:cNvSpPr>
            <p:nvPr/>
          </p:nvSpPr>
          <p:spPr bwMode="auto">
            <a:xfrm>
              <a:off x="736" y="2286"/>
              <a:ext cx="26" cy="71"/>
            </a:xfrm>
            <a:custGeom>
              <a:avLst/>
              <a:gdLst>
                <a:gd name="T0" fmla="*/ 1 w 52"/>
                <a:gd name="T1" fmla="*/ 0 h 140"/>
                <a:gd name="T2" fmla="*/ 1 w 52"/>
                <a:gd name="T3" fmla="*/ 1 h 140"/>
                <a:gd name="T4" fmla="*/ 1 w 52"/>
                <a:gd name="T5" fmla="*/ 1 h 140"/>
                <a:gd name="T6" fmla="*/ 0 w 52"/>
                <a:gd name="T7" fmla="*/ 1 h 140"/>
                <a:gd name="T8" fmla="*/ 0 w 52"/>
                <a:gd name="T9" fmla="*/ 1 h 140"/>
                <a:gd name="T10" fmla="*/ 1 w 52"/>
                <a:gd name="T11" fmla="*/ 1 h 140"/>
                <a:gd name="T12" fmla="*/ 1 w 52"/>
                <a:gd name="T13" fmla="*/ 1 h 140"/>
                <a:gd name="T14" fmla="*/ 1 w 52"/>
                <a:gd name="T15" fmla="*/ 1 h 140"/>
                <a:gd name="T16" fmla="*/ 1 w 52"/>
                <a:gd name="T17" fmla="*/ 1 h 140"/>
                <a:gd name="T18" fmla="*/ 1 w 52"/>
                <a:gd name="T19" fmla="*/ 1 h 140"/>
                <a:gd name="T20" fmla="*/ 1 w 52"/>
                <a:gd name="T21" fmla="*/ 1 h 140"/>
                <a:gd name="T22" fmla="*/ 1 w 52"/>
                <a:gd name="T23" fmla="*/ 1 h 140"/>
                <a:gd name="T24" fmla="*/ 1 w 52"/>
                <a:gd name="T25" fmla="*/ 1 h 140"/>
                <a:gd name="T26" fmla="*/ 1 w 52"/>
                <a:gd name="T27" fmla="*/ 0 h 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
                <a:gd name="T43" fmla="*/ 0 h 140"/>
                <a:gd name="T44" fmla="*/ 52 w 52"/>
                <a:gd name="T45" fmla="*/ 140 h 1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 h="140">
                  <a:moveTo>
                    <a:pt x="32" y="0"/>
                  </a:moveTo>
                  <a:lnTo>
                    <a:pt x="29" y="20"/>
                  </a:lnTo>
                  <a:lnTo>
                    <a:pt x="29" y="48"/>
                  </a:lnTo>
                  <a:lnTo>
                    <a:pt x="0" y="61"/>
                  </a:lnTo>
                  <a:lnTo>
                    <a:pt x="0" y="88"/>
                  </a:lnTo>
                  <a:lnTo>
                    <a:pt x="4" y="140"/>
                  </a:lnTo>
                  <a:lnTo>
                    <a:pt x="24" y="140"/>
                  </a:lnTo>
                  <a:lnTo>
                    <a:pt x="24" y="96"/>
                  </a:lnTo>
                  <a:lnTo>
                    <a:pt x="52" y="88"/>
                  </a:lnTo>
                  <a:lnTo>
                    <a:pt x="52" y="48"/>
                  </a:lnTo>
                  <a:lnTo>
                    <a:pt x="47" y="39"/>
                  </a:lnTo>
                  <a:lnTo>
                    <a:pt x="39" y="20"/>
                  </a:lnTo>
                  <a:lnTo>
                    <a:pt x="32" y="4"/>
                  </a:lnTo>
                  <a:lnTo>
                    <a:pt x="32"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64" name="Freeform 64"/>
            <p:cNvSpPr>
              <a:spLocks/>
            </p:cNvSpPr>
            <p:nvPr/>
          </p:nvSpPr>
          <p:spPr bwMode="auto">
            <a:xfrm>
              <a:off x="708" y="2250"/>
              <a:ext cx="12" cy="40"/>
            </a:xfrm>
            <a:custGeom>
              <a:avLst/>
              <a:gdLst>
                <a:gd name="T0" fmla="*/ 0 w 25"/>
                <a:gd name="T1" fmla="*/ 0 h 81"/>
                <a:gd name="T2" fmla="*/ 0 w 25"/>
                <a:gd name="T3" fmla="*/ 0 h 81"/>
                <a:gd name="T4" fmla="*/ 0 w 25"/>
                <a:gd name="T5" fmla="*/ 0 h 81"/>
                <a:gd name="T6" fmla="*/ 0 w 25"/>
                <a:gd name="T7" fmla="*/ 0 h 81"/>
                <a:gd name="T8" fmla="*/ 0 w 25"/>
                <a:gd name="T9" fmla="*/ 0 h 81"/>
                <a:gd name="T10" fmla="*/ 0 w 25"/>
                <a:gd name="T11" fmla="*/ 0 h 81"/>
                <a:gd name="T12" fmla="*/ 0 60000 65536"/>
                <a:gd name="T13" fmla="*/ 0 60000 65536"/>
                <a:gd name="T14" fmla="*/ 0 60000 65536"/>
                <a:gd name="T15" fmla="*/ 0 60000 65536"/>
                <a:gd name="T16" fmla="*/ 0 60000 65536"/>
                <a:gd name="T17" fmla="*/ 0 60000 65536"/>
                <a:gd name="T18" fmla="*/ 0 w 25"/>
                <a:gd name="T19" fmla="*/ 0 h 81"/>
                <a:gd name="T20" fmla="*/ 25 w 25"/>
                <a:gd name="T21" fmla="*/ 81 h 81"/>
              </a:gdLst>
              <a:ahLst/>
              <a:cxnLst>
                <a:cxn ang="T12">
                  <a:pos x="T0" y="T1"/>
                </a:cxn>
                <a:cxn ang="T13">
                  <a:pos x="T2" y="T3"/>
                </a:cxn>
                <a:cxn ang="T14">
                  <a:pos x="T4" y="T5"/>
                </a:cxn>
                <a:cxn ang="T15">
                  <a:pos x="T6" y="T7"/>
                </a:cxn>
                <a:cxn ang="T16">
                  <a:pos x="T8" y="T9"/>
                </a:cxn>
                <a:cxn ang="T17">
                  <a:pos x="T10" y="T11"/>
                </a:cxn>
              </a:cxnLst>
              <a:rect l="T18" t="T19" r="T20" b="T21"/>
              <a:pathLst>
                <a:path w="25" h="81">
                  <a:moveTo>
                    <a:pt x="20" y="0"/>
                  </a:moveTo>
                  <a:lnTo>
                    <a:pt x="0" y="16"/>
                  </a:lnTo>
                  <a:lnTo>
                    <a:pt x="0" y="57"/>
                  </a:lnTo>
                  <a:lnTo>
                    <a:pt x="20" y="81"/>
                  </a:lnTo>
                  <a:lnTo>
                    <a:pt x="25" y="53"/>
                  </a:lnTo>
                  <a:lnTo>
                    <a:pt x="2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65" name="Freeform 65"/>
            <p:cNvSpPr>
              <a:spLocks/>
            </p:cNvSpPr>
            <p:nvPr/>
          </p:nvSpPr>
          <p:spPr bwMode="auto">
            <a:xfrm>
              <a:off x="770" y="2357"/>
              <a:ext cx="48" cy="74"/>
            </a:xfrm>
            <a:custGeom>
              <a:avLst/>
              <a:gdLst>
                <a:gd name="T0" fmla="*/ 1 w 95"/>
                <a:gd name="T1" fmla="*/ 0 h 149"/>
                <a:gd name="T2" fmla="*/ 1 w 95"/>
                <a:gd name="T3" fmla="*/ 0 h 149"/>
                <a:gd name="T4" fmla="*/ 1 w 95"/>
                <a:gd name="T5" fmla="*/ 0 h 149"/>
                <a:gd name="T6" fmla="*/ 1 w 95"/>
                <a:gd name="T7" fmla="*/ 0 h 149"/>
                <a:gd name="T8" fmla="*/ 0 w 95"/>
                <a:gd name="T9" fmla="*/ 0 h 149"/>
                <a:gd name="T10" fmla="*/ 1 w 95"/>
                <a:gd name="T11" fmla="*/ 0 h 149"/>
                <a:gd name="T12" fmla="*/ 1 w 95"/>
                <a:gd name="T13" fmla="*/ 0 h 149"/>
                <a:gd name="T14" fmla="*/ 1 w 95"/>
                <a:gd name="T15" fmla="*/ 0 h 149"/>
                <a:gd name="T16" fmla="*/ 1 w 95"/>
                <a:gd name="T17" fmla="*/ 0 h 149"/>
                <a:gd name="T18" fmla="*/ 1 w 95"/>
                <a:gd name="T19" fmla="*/ 0 h 149"/>
                <a:gd name="T20" fmla="*/ 1 w 95"/>
                <a:gd name="T21" fmla="*/ 0 h 149"/>
                <a:gd name="T22" fmla="*/ 1 w 95"/>
                <a:gd name="T23" fmla="*/ 0 h 149"/>
                <a:gd name="T24" fmla="*/ 1 w 95"/>
                <a:gd name="T25" fmla="*/ 0 h 149"/>
                <a:gd name="T26" fmla="*/ 1 w 95"/>
                <a:gd name="T27" fmla="*/ 0 h 149"/>
                <a:gd name="T28" fmla="*/ 1 w 95"/>
                <a:gd name="T29" fmla="*/ 0 h 149"/>
                <a:gd name="T30" fmla="*/ 1 w 95"/>
                <a:gd name="T31" fmla="*/ 0 h 149"/>
                <a:gd name="T32" fmla="*/ 1 w 95"/>
                <a:gd name="T33" fmla="*/ 0 h 1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5"/>
                <a:gd name="T52" fmla="*/ 0 h 149"/>
                <a:gd name="T53" fmla="*/ 95 w 95"/>
                <a:gd name="T54" fmla="*/ 149 h 1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5" h="149">
                  <a:moveTo>
                    <a:pt x="63" y="0"/>
                  </a:moveTo>
                  <a:lnTo>
                    <a:pt x="52" y="32"/>
                  </a:lnTo>
                  <a:lnTo>
                    <a:pt x="48" y="57"/>
                  </a:lnTo>
                  <a:lnTo>
                    <a:pt x="11" y="69"/>
                  </a:lnTo>
                  <a:lnTo>
                    <a:pt x="0" y="97"/>
                  </a:lnTo>
                  <a:lnTo>
                    <a:pt x="8" y="129"/>
                  </a:lnTo>
                  <a:lnTo>
                    <a:pt x="32" y="113"/>
                  </a:lnTo>
                  <a:lnTo>
                    <a:pt x="45" y="89"/>
                  </a:lnTo>
                  <a:lnTo>
                    <a:pt x="45" y="137"/>
                  </a:lnTo>
                  <a:lnTo>
                    <a:pt x="60" y="113"/>
                  </a:lnTo>
                  <a:lnTo>
                    <a:pt x="63" y="69"/>
                  </a:lnTo>
                  <a:lnTo>
                    <a:pt x="79" y="105"/>
                  </a:lnTo>
                  <a:lnTo>
                    <a:pt x="79" y="149"/>
                  </a:lnTo>
                  <a:lnTo>
                    <a:pt x="95" y="102"/>
                  </a:lnTo>
                  <a:lnTo>
                    <a:pt x="79" y="61"/>
                  </a:lnTo>
                  <a:lnTo>
                    <a:pt x="84" y="29"/>
                  </a:lnTo>
                  <a:lnTo>
                    <a:pt x="63"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66" name="Freeform 66"/>
            <p:cNvSpPr>
              <a:spLocks/>
            </p:cNvSpPr>
            <p:nvPr/>
          </p:nvSpPr>
          <p:spPr bwMode="auto">
            <a:xfrm>
              <a:off x="633" y="2266"/>
              <a:ext cx="57" cy="15"/>
            </a:xfrm>
            <a:custGeom>
              <a:avLst/>
              <a:gdLst>
                <a:gd name="T0" fmla="*/ 0 w 116"/>
                <a:gd name="T1" fmla="*/ 1 h 29"/>
                <a:gd name="T2" fmla="*/ 0 w 116"/>
                <a:gd name="T3" fmla="*/ 0 h 29"/>
                <a:gd name="T4" fmla="*/ 0 w 116"/>
                <a:gd name="T5" fmla="*/ 1 h 29"/>
                <a:gd name="T6" fmla="*/ 0 w 116"/>
                <a:gd name="T7" fmla="*/ 1 h 29"/>
                <a:gd name="T8" fmla="*/ 0 w 116"/>
                <a:gd name="T9" fmla="*/ 1 h 29"/>
                <a:gd name="T10" fmla="*/ 0 60000 65536"/>
                <a:gd name="T11" fmla="*/ 0 60000 65536"/>
                <a:gd name="T12" fmla="*/ 0 60000 65536"/>
                <a:gd name="T13" fmla="*/ 0 60000 65536"/>
                <a:gd name="T14" fmla="*/ 0 60000 65536"/>
                <a:gd name="T15" fmla="*/ 0 w 116"/>
                <a:gd name="T16" fmla="*/ 0 h 29"/>
                <a:gd name="T17" fmla="*/ 116 w 116"/>
                <a:gd name="T18" fmla="*/ 29 h 29"/>
              </a:gdLst>
              <a:ahLst/>
              <a:cxnLst>
                <a:cxn ang="T10">
                  <a:pos x="T0" y="T1"/>
                </a:cxn>
                <a:cxn ang="T11">
                  <a:pos x="T2" y="T3"/>
                </a:cxn>
                <a:cxn ang="T12">
                  <a:pos x="T4" y="T5"/>
                </a:cxn>
                <a:cxn ang="T13">
                  <a:pos x="T6" y="T7"/>
                </a:cxn>
                <a:cxn ang="T14">
                  <a:pos x="T8" y="T9"/>
                </a:cxn>
              </a:cxnLst>
              <a:rect l="T15" t="T16" r="T17" b="T18"/>
              <a:pathLst>
                <a:path w="116" h="29">
                  <a:moveTo>
                    <a:pt x="9" y="8"/>
                  </a:moveTo>
                  <a:lnTo>
                    <a:pt x="116" y="0"/>
                  </a:lnTo>
                  <a:lnTo>
                    <a:pt x="116" y="21"/>
                  </a:lnTo>
                  <a:lnTo>
                    <a:pt x="0" y="29"/>
                  </a:lnTo>
                  <a:lnTo>
                    <a:pt x="9" y="8"/>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67" name="Freeform 67"/>
            <p:cNvSpPr>
              <a:spLocks/>
            </p:cNvSpPr>
            <p:nvPr/>
          </p:nvSpPr>
          <p:spPr bwMode="auto">
            <a:xfrm>
              <a:off x="630" y="2286"/>
              <a:ext cx="66" cy="12"/>
            </a:xfrm>
            <a:custGeom>
              <a:avLst/>
              <a:gdLst>
                <a:gd name="T0" fmla="*/ 1 w 131"/>
                <a:gd name="T1" fmla="*/ 0 h 24"/>
                <a:gd name="T2" fmla="*/ 1 w 131"/>
                <a:gd name="T3" fmla="*/ 1 h 24"/>
                <a:gd name="T4" fmla="*/ 1 w 131"/>
                <a:gd name="T5" fmla="*/ 1 h 24"/>
                <a:gd name="T6" fmla="*/ 0 w 131"/>
                <a:gd name="T7" fmla="*/ 1 h 24"/>
                <a:gd name="T8" fmla="*/ 1 w 131"/>
                <a:gd name="T9" fmla="*/ 0 h 24"/>
                <a:gd name="T10" fmla="*/ 0 60000 65536"/>
                <a:gd name="T11" fmla="*/ 0 60000 65536"/>
                <a:gd name="T12" fmla="*/ 0 60000 65536"/>
                <a:gd name="T13" fmla="*/ 0 60000 65536"/>
                <a:gd name="T14" fmla="*/ 0 60000 65536"/>
                <a:gd name="T15" fmla="*/ 0 w 131"/>
                <a:gd name="T16" fmla="*/ 0 h 24"/>
                <a:gd name="T17" fmla="*/ 131 w 131"/>
                <a:gd name="T18" fmla="*/ 24 h 24"/>
              </a:gdLst>
              <a:ahLst/>
              <a:cxnLst>
                <a:cxn ang="T10">
                  <a:pos x="T0" y="T1"/>
                </a:cxn>
                <a:cxn ang="T11">
                  <a:pos x="T2" y="T3"/>
                </a:cxn>
                <a:cxn ang="T12">
                  <a:pos x="T4" y="T5"/>
                </a:cxn>
                <a:cxn ang="T13">
                  <a:pos x="T6" y="T7"/>
                </a:cxn>
                <a:cxn ang="T14">
                  <a:pos x="T8" y="T9"/>
                </a:cxn>
              </a:cxnLst>
              <a:rect l="T15" t="T16" r="T17" b="T18"/>
              <a:pathLst>
                <a:path w="131" h="24">
                  <a:moveTo>
                    <a:pt x="131" y="0"/>
                  </a:moveTo>
                  <a:lnTo>
                    <a:pt x="131" y="24"/>
                  </a:lnTo>
                  <a:lnTo>
                    <a:pt x="24" y="24"/>
                  </a:lnTo>
                  <a:lnTo>
                    <a:pt x="0" y="12"/>
                  </a:lnTo>
                  <a:lnTo>
                    <a:pt x="131"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68" name="Freeform 68"/>
            <p:cNvSpPr>
              <a:spLocks/>
            </p:cNvSpPr>
            <p:nvPr/>
          </p:nvSpPr>
          <p:spPr bwMode="auto">
            <a:xfrm>
              <a:off x="643" y="2305"/>
              <a:ext cx="65" cy="10"/>
            </a:xfrm>
            <a:custGeom>
              <a:avLst/>
              <a:gdLst>
                <a:gd name="T0" fmla="*/ 0 w 131"/>
                <a:gd name="T1" fmla="*/ 0 h 19"/>
                <a:gd name="T2" fmla="*/ 0 w 131"/>
                <a:gd name="T3" fmla="*/ 0 h 19"/>
                <a:gd name="T4" fmla="*/ 0 w 131"/>
                <a:gd name="T5" fmla="*/ 1 h 19"/>
                <a:gd name="T6" fmla="*/ 0 w 131"/>
                <a:gd name="T7" fmla="*/ 1 h 19"/>
                <a:gd name="T8" fmla="*/ 0 w 131"/>
                <a:gd name="T9" fmla="*/ 1 h 19"/>
                <a:gd name="T10" fmla="*/ 0 w 131"/>
                <a:gd name="T11" fmla="*/ 1 h 19"/>
                <a:gd name="T12" fmla="*/ 0 w 131"/>
                <a:gd name="T13" fmla="*/ 1 h 19"/>
                <a:gd name="T14" fmla="*/ 0 w 131"/>
                <a:gd name="T15" fmla="*/ 1 h 19"/>
                <a:gd name="T16" fmla="*/ 0 w 131"/>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1"/>
                <a:gd name="T28" fmla="*/ 0 h 19"/>
                <a:gd name="T29" fmla="*/ 131 w 131"/>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1" h="19">
                  <a:moveTo>
                    <a:pt x="0" y="0"/>
                  </a:moveTo>
                  <a:lnTo>
                    <a:pt x="123" y="0"/>
                  </a:lnTo>
                  <a:lnTo>
                    <a:pt x="131" y="19"/>
                  </a:lnTo>
                  <a:lnTo>
                    <a:pt x="44" y="19"/>
                  </a:lnTo>
                  <a:lnTo>
                    <a:pt x="12" y="19"/>
                  </a:lnTo>
                  <a:lnTo>
                    <a:pt x="9" y="16"/>
                  </a:lnTo>
                  <a:lnTo>
                    <a:pt x="5" y="9"/>
                  </a:lnTo>
                  <a:lnTo>
                    <a:pt x="0" y="3"/>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69" name="Freeform 69"/>
            <p:cNvSpPr>
              <a:spLocks/>
            </p:cNvSpPr>
            <p:nvPr/>
          </p:nvSpPr>
          <p:spPr bwMode="auto">
            <a:xfrm>
              <a:off x="666" y="2320"/>
              <a:ext cx="52" cy="16"/>
            </a:xfrm>
            <a:custGeom>
              <a:avLst/>
              <a:gdLst>
                <a:gd name="T0" fmla="*/ 1 w 104"/>
                <a:gd name="T1" fmla="*/ 1 h 32"/>
                <a:gd name="T2" fmla="*/ 1 w 104"/>
                <a:gd name="T3" fmla="*/ 0 h 32"/>
                <a:gd name="T4" fmla="*/ 1 w 104"/>
                <a:gd name="T5" fmla="*/ 1 h 32"/>
                <a:gd name="T6" fmla="*/ 0 w 104"/>
                <a:gd name="T7" fmla="*/ 1 h 32"/>
                <a:gd name="T8" fmla="*/ 1 w 104"/>
                <a:gd name="T9" fmla="*/ 1 h 32"/>
                <a:gd name="T10" fmla="*/ 0 60000 65536"/>
                <a:gd name="T11" fmla="*/ 0 60000 65536"/>
                <a:gd name="T12" fmla="*/ 0 60000 65536"/>
                <a:gd name="T13" fmla="*/ 0 60000 65536"/>
                <a:gd name="T14" fmla="*/ 0 60000 65536"/>
                <a:gd name="T15" fmla="*/ 0 w 104"/>
                <a:gd name="T16" fmla="*/ 0 h 32"/>
                <a:gd name="T17" fmla="*/ 104 w 104"/>
                <a:gd name="T18" fmla="*/ 32 h 32"/>
              </a:gdLst>
              <a:ahLst/>
              <a:cxnLst>
                <a:cxn ang="T10">
                  <a:pos x="T0" y="T1"/>
                </a:cxn>
                <a:cxn ang="T11">
                  <a:pos x="T2" y="T3"/>
                </a:cxn>
                <a:cxn ang="T12">
                  <a:pos x="T4" y="T5"/>
                </a:cxn>
                <a:cxn ang="T13">
                  <a:pos x="T6" y="T7"/>
                </a:cxn>
                <a:cxn ang="T14">
                  <a:pos x="T8" y="T9"/>
                </a:cxn>
              </a:cxnLst>
              <a:rect l="T15" t="T16" r="T17" b="T18"/>
              <a:pathLst>
                <a:path w="104" h="32">
                  <a:moveTo>
                    <a:pt x="16" y="8"/>
                  </a:moveTo>
                  <a:lnTo>
                    <a:pt x="104" y="0"/>
                  </a:lnTo>
                  <a:lnTo>
                    <a:pt x="104" y="20"/>
                  </a:lnTo>
                  <a:lnTo>
                    <a:pt x="0" y="32"/>
                  </a:lnTo>
                  <a:lnTo>
                    <a:pt x="16" y="8"/>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70" name="Freeform 70"/>
            <p:cNvSpPr>
              <a:spLocks/>
            </p:cNvSpPr>
            <p:nvPr/>
          </p:nvSpPr>
          <p:spPr bwMode="auto">
            <a:xfrm>
              <a:off x="660" y="2340"/>
              <a:ext cx="64" cy="17"/>
            </a:xfrm>
            <a:custGeom>
              <a:avLst/>
              <a:gdLst>
                <a:gd name="T0" fmla="*/ 1 w 128"/>
                <a:gd name="T1" fmla="*/ 1 h 32"/>
                <a:gd name="T2" fmla="*/ 1 w 128"/>
                <a:gd name="T3" fmla="*/ 0 h 32"/>
                <a:gd name="T4" fmla="*/ 1 w 128"/>
                <a:gd name="T5" fmla="*/ 1 h 32"/>
                <a:gd name="T6" fmla="*/ 0 w 128"/>
                <a:gd name="T7" fmla="*/ 1 h 32"/>
                <a:gd name="T8" fmla="*/ 1 w 128"/>
                <a:gd name="T9" fmla="*/ 1 h 32"/>
                <a:gd name="T10" fmla="*/ 0 60000 65536"/>
                <a:gd name="T11" fmla="*/ 0 60000 65536"/>
                <a:gd name="T12" fmla="*/ 0 60000 65536"/>
                <a:gd name="T13" fmla="*/ 0 60000 65536"/>
                <a:gd name="T14" fmla="*/ 0 60000 65536"/>
                <a:gd name="T15" fmla="*/ 0 w 128"/>
                <a:gd name="T16" fmla="*/ 0 h 32"/>
                <a:gd name="T17" fmla="*/ 128 w 128"/>
                <a:gd name="T18" fmla="*/ 32 h 32"/>
              </a:gdLst>
              <a:ahLst/>
              <a:cxnLst>
                <a:cxn ang="T10">
                  <a:pos x="T0" y="T1"/>
                </a:cxn>
                <a:cxn ang="T11">
                  <a:pos x="T2" y="T3"/>
                </a:cxn>
                <a:cxn ang="T12">
                  <a:pos x="T4" y="T5"/>
                </a:cxn>
                <a:cxn ang="T13">
                  <a:pos x="T6" y="T7"/>
                </a:cxn>
                <a:cxn ang="T14">
                  <a:pos x="T8" y="T9"/>
                </a:cxn>
              </a:cxnLst>
              <a:rect l="T15" t="T16" r="T17" b="T18"/>
              <a:pathLst>
                <a:path w="128" h="32">
                  <a:moveTo>
                    <a:pt x="4" y="13"/>
                  </a:moveTo>
                  <a:lnTo>
                    <a:pt x="123" y="0"/>
                  </a:lnTo>
                  <a:lnTo>
                    <a:pt x="128" y="24"/>
                  </a:lnTo>
                  <a:lnTo>
                    <a:pt x="0" y="32"/>
                  </a:lnTo>
                  <a:lnTo>
                    <a:pt x="4" y="13"/>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71" name="Freeform 71"/>
            <p:cNvSpPr>
              <a:spLocks/>
            </p:cNvSpPr>
            <p:nvPr/>
          </p:nvSpPr>
          <p:spPr bwMode="auto">
            <a:xfrm>
              <a:off x="596" y="2302"/>
              <a:ext cx="20" cy="15"/>
            </a:xfrm>
            <a:custGeom>
              <a:avLst/>
              <a:gdLst>
                <a:gd name="T0" fmla="*/ 0 w 40"/>
                <a:gd name="T1" fmla="*/ 1 h 29"/>
                <a:gd name="T2" fmla="*/ 1 w 40"/>
                <a:gd name="T3" fmla="*/ 0 h 29"/>
                <a:gd name="T4" fmla="*/ 1 w 40"/>
                <a:gd name="T5" fmla="*/ 1 h 29"/>
                <a:gd name="T6" fmla="*/ 1 w 40"/>
                <a:gd name="T7" fmla="*/ 1 h 29"/>
                <a:gd name="T8" fmla="*/ 0 w 40"/>
                <a:gd name="T9" fmla="*/ 1 h 29"/>
                <a:gd name="T10" fmla="*/ 0 60000 65536"/>
                <a:gd name="T11" fmla="*/ 0 60000 65536"/>
                <a:gd name="T12" fmla="*/ 0 60000 65536"/>
                <a:gd name="T13" fmla="*/ 0 60000 65536"/>
                <a:gd name="T14" fmla="*/ 0 60000 65536"/>
                <a:gd name="T15" fmla="*/ 0 w 40"/>
                <a:gd name="T16" fmla="*/ 0 h 29"/>
                <a:gd name="T17" fmla="*/ 40 w 40"/>
                <a:gd name="T18" fmla="*/ 29 h 29"/>
              </a:gdLst>
              <a:ahLst/>
              <a:cxnLst>
                <a:cxn ang="T10">
                  <a:pos x="T0" y="T1"/>
                </a:cxn>
                <a:cxn ang="T11">
                  <a:pos x="T2" y="T3"/>
                </a:cxn>
                <a:cxn ang="T12">
                  <a:pos x="T4" y="T5"/>
                </a:cxn>
                <a:cxn ang="T13">
                  <a:pos x="T6" y="T7"/>
                </a:cxn>
                <a:cxn ang="T14">
                  <a:pos x="T8" y="T9"/>
                </a:cxn>
              </a:cxnLst>
              <a:rect l="T15" t="T16" r="T17" b="T18"/>
              <a:pathLst>
                <a:path w="40" h="29">
                  <a:moveTo>
                    <a:pt x="0" y="5"/>
                  </a:moveTo>
                  <a:lnTo>
                    <a:pt x="40" y="0"/>
                  </a:lnTo>
                  <a:lnTo>
                    <a:pt x="40" y="24"/>
                  </a:lnTo>
                  <a:lnTo>
                    <a:pt x="9" y="29"/>
                  </a:lnTo>
                  <a:lnTo>
                    <a:pt x="0" y="5"/>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72" name="Freeform 72"/>
            <p:cNvSpPr>
              <a:spLocks/>
            </p:cNvSpPr>
            <p:nvPr/>
          </p:nvSpPr>
          <p:spPr bwMode="auto">
            <a:xfrm>
              <a:off x="692" y="2365"/>
              <a:ext cx="58" cy="38"/>
            </a:xfrm>
            <a:custGeom>
              <a:avLst/>
              <a:gdLst>
                <a:gd name="T0" fmla="*/ 0 w 117"/>
                <a:gd name="T1" fmla="*/ 0 h 78"/>
                <a:gd name="T2" fmla="*/ 0 w 117"/>
                <a:gd name="T3" fmla="*/ 0 h 78"/>
                <a:gd name="T4" fmla="*/ 0 w 117"/>
                <a:gd name="T5" fmla="*/ 0 h 78"/>
                <a:gd name="T6" fmla="*/ 0 w 117"/>
                <a:gd name="T7" fmla="*/ 0 h 78"/>
                <a:gd name="T8" fmla="*/ 0 w 117"/>
                <a:gd name="T9" fmla="*/ 0 h 78"/>
                <a:gd name="T10" fmla="*/ 0 w 117"/>
                <a:gd name="T11" fmla="*/ 0 h 78"/>
                <a:gd name="T12" fmla="*/ 0 w 117"/>
                <a:gd name="T13" fmla="*/ 0 h 78"/>
                <a:gd name="T14" fmla="*/ 0 w 117"/>
                <a:gd name="T15" fmla="*/ 0 h 78"/>
                <a:gd name="T16" fmla="*/ 0 w 117"/>
                <a:gd name="T17" fmla="*/ 0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78"/>
                <a:gd name="T29" fmla="*/ 117 w 117"/>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78">
                  <a:moveTo>
                    <a:pt x="0" y="8"/>
                  </a:moveTo>
                  <a:lnTo>
                    <a:pt x="84" y="0"/>
                  </a:lnTo>
                  <a:lnTo>
                    <a:pt x="84" y="29"/>
                  </a:lnTo>
                  <a:lnTo>
                    <a:pt x="117" y="33"/>
                  </a:lnTo>
                  <a:lnTo>
                    <a:pt x="117" y="78"/>
                  </a:lnTo>
                  <a:lnTo>
                    <a:pt x="73" y="78"/>
                  </a:lnTo>
                  <a:lnTo>
                    <a:pt x="73" y="41"/>
                  </a:lnTo>
                  <a:lnTo>
                    <a:pt x="0" y="41"/>
                  </a:lnTo>
                  <a:lnTo>
                    <a:pt x="0" y="8"/>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73" name="Freeform 73"/>
            <p:cNvSpPr>
              <a:spLocks/>
            </p:cNvSpPr>
            <p:nvPr/>
          </p:nvSpPr>
          <p:spPr bwMode="auto">
            <a:xfrm>
              <a:off x="625" y="2377"/>
              <a:ext cx="26" cy="38"/>
            </a:xfrm>
            <a:custGeom>
              <a:avLst/>
              <a:gdLst>
                <a:gd name="T0" fmla="*/ 1 w 52"/>
                <a:gd name="T1" fmla="*/ 0 h 77"/>
                <a:gd name="T2" fmla="*/ 1 w 52"/>
                <a:gd name="T3" fmla="*/ 0 h 77"/>
                <a:gd name="T4" fmla="*/ 1 w 52"/>
                <a:gd name="T5" fmla="*/ 0 h 77"/>
                <a:gd name="T6" fmla="*/ 1 w 52"/>
                <a:gd name="T7" fmla="*/ 0 h 77"/>
                <a:gd name="T8" fmla="*/ 0 w 52"/>
                <a:gd name="T9" fmla="*/ 0 h 77"/>
                <a:gd name="T10" fmla="*/ 1 w 52"/>
                <a:gd name="T11" fmla="*/ 0 h 77"/>
                <a:gd name="T12" fmla="*/ 0 60000 65536"/>
                <a:gd name="T13" fmla="*/ 0 60000 65536"/>
                <a:gd name="T14" fmla="*/ 0 60000 65536"/>
                <a:gd name="T15" fmla="*/ 0 60000 65536"/>
                <a:gd name="T16" fmla="*/ 0 60000 65536"/>
                <a:gd name="T17" fmla="*/ 0 60000 65536"/>
                <a:gd name="T18" fmla="*/ 0 w 52"/>
                <a:gd name="T19" fmla="*/ 0 h 77"/>
                <a:gd name="T20" fmla="*/ 52 w 52"/>
                <a:gd name="T21" fmla="*/ 77 h 77"/>
              </a:gdLst>
              <a:ahLst/>
              <a:cxnLst>
                <a:cxn ang="T12">
                  <a:pos x="T0" y="T1"/>
                </a:cxn>
                <a:cxn ang="T13">
                  <a:pos x="T2" y="T3"/>
                </a:cxn>
                <a:cxn ang="T14">
                  <a:pos x="T4" y="T5"/>
                </a:cxn>
                <a:cxn ang="T15">
                  <a:pos x="T6" y="T7"/>
                </a:cxn>
                <a:cxn ang="T16">
                  <a:pos x="T8" y="T9"/>
                </a:cxn>
                <a:cxn ang="T17">
                  <a:pos x="T10" y="T11"/>
                </a:cxn>
              </a:cxnLst>
              <a:rect l="T18" t="T19" r="T20" b="T21"/>
              <a:pathLst>
                <a:path w="52" h="77">
                  <a:moveTo>
                    <a:pt x="4" y="0"/>
                  </a:moveTo>
                  <a:lnTo>
                    <a:pt x="52" y="0"/>
                  </a:lnTo>
                  <a:lnTo>
                    <a:pt x="33" y="44"/>
                  </a:lnTo>
                  <a:lnTo>
                    <a:pt x="20" y="77"/>
                  </a:lnTo>
                  <a:lnTo>
                    <a:pt x="0" y="36"/>
                  </a:lnTo>
                  <a:lnTo>
                    <a:pt x="4"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74" name="Freeform 74"/>
            <p:cNvSpPr>
              <a:spLocks/>
            </p:cNvSpPr>
            <p:nvPr/>
          </p:nvSpPr>
          <p:spPr bwMode="auto">
            <a:xfrm>
              <a:off x="734" y="2258"/>
              <a:ext cx="60" cy="24"/>
            </a:xfrm>
            <a:custGeom>
              <a:avLst/>
              <a:gdLst>
                <a:gd name="T0" fmla="*/ 0 w 120"/>
                <a:gd name="T1" fmla="*/ 0 h 49"/>
                <a:gd name="T2" fmla="*/ 1 w 120"/>
                <a:gd name="T3" fmla="*/ 0 h 49"/>
                <a:gd name="T4" fmla="*/ 1 w 120"/>
                <a:gd name="T5" fmla="*/ 0 h 49"/>
                <a:gd name="T6" fmla="*/ 1 w 120"/>
                <a:gd name="T7" fmla="*/ 0 h 49"/>
                <a:gd name="T8" fmla="*/ 1 w 120"/>
                <a:gd name="T9" fmla="*/ 0 h 49"/>
                <a:gd name="T10" fmla="*/ 1 w 120"/>
                <a:gd name="T11" fmla="*/ 0 h 49"/>
                <a:gd name="T12" fmla="*/ 0 w 120"/>
                <a:gd name="T13" fmla="*/ 0 h 49"/>
                <a:gd name="T14" fmla="*/ 0 w 120"/>
                <a:gd name="T15" fmla="*/ 0 h 49"/>
                <a:gd name="T16" fmla="*/ 0 60000 65536"/>
                <a:gd name="T17" fmla="*/ 0 60000 65536"/>
                <a:gd name="T18" fmla="*/ 0 60000 65536"/>
                <a:gd name="T19" fmla="*/ 0 60000 65536"/>
                <a:gd name="T20" fmla="*/ 0 60000 65536"/>
                <a:gd name="T21" fmla="*/ 0 60000 65536"/>
                <a:gd name="T22" fmla="*/ 0 60000 65536"/>
                <a:gd name="T23" fmla="*/ 0 60000 65536"/>
                <a:gd name="T24" fmla="*/ 0 w 120"/>
                <a:gd name="T25" fmla="*/ 0 h 49"/>
                <a:gd name="T26" fmla="*/ 120 w 120"/>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 h="49">
                  <a:moveTo>
                    <a:pt x="0" y="5"/>
                  </a:moveTo>
                  <a:lnTo>
                    <a:pt x="120" y="0"/>
                  </a:lnTo>
                  <a:lnTo>
                    <a:pt x="120" y="49"/>
                  </a:lnTo>
                  <a:lnTo>
                    <a:pt x="68" y="49"/>
                  </a:lnTo>
                  <a:lnTo>
                    <a:pt x="52" y="24"/>
                  </a:lnTo>
                  <a:lnTo>
                    <a:pt x="28" y="24"/>
                  </a:lnTo>
                  <a:lnTo>
                    <a:pt x="0" y="49"/>
                  </a:lnTo>
                  <a:lnTo>
                    <a:pt x="0" y="5"/>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75" name="Freeform 75"/>
            <p:cNvSpPr>
              <a:spLocks/>
            </p:cNvSpPr>
            <p:nvPr/>
          </p:nvSpPr>
          <p:spPr bwMode="auto">
            <a:xfrm>
              <a:off x="772" y="2301"/>
              <a:ext cx="106" cy="30"/>
            </a:xfrm>
            <a:custGeom>
              <a:avLst/>
              <a:gdLst>
                <a:gd name="T0" fmla="*/ 0 w 211"/>
                <a:gd name="T1" fmla="*/ 1 h 60"/>
                <a:gd name="T2" fmla="*/ 1 w 211"/>
                <a:gd name="T3" fmla="*/ 0 h 60"/>
                <a:gd name="T4" fmla="*/ 1 w 211"/>
                <a:gd name="T5" fmla="*/ 1 h 60"/>
                <a:gd name="T6" fmla="*/ 1 w 211"/>
                <a:gd name="T7" fmla="*/ 1 h 60"/>
                <a:gd name="T8" fmla="*/ 1 w 211"/>
                <a:gd name="T9" fmla="*/ 1 h 60"/>
                <a:gd name="T10" fmla="*/ 1 w 211"/>
                <a:gd name="T11" fmla="*/ 1 h 60"/>
                <a:gd name="T12" fmla="*/ 0 w 211"/>
                <a:gd name="T13" fmla="*/ 1 h 60"/>
                <a:gd name="T14" fmla="*/ 0 60000 65536"/>
                <a:gd name="T15" fmla="*/ 0 60000 65536"/>
                <a:gd name="T16" fmla="*/ 0 60000 65536"/>
                <a:gd name="T17" fmla="*/ 0 60000 65536"/>
                <a:gd name="T18" fmla="*/ 0 60000 65536"/>
                <a:gd name="T19" fmla="*/ 0 60000 65536"/>
                <a:gd name="T20" fmla="*/ 0 60000 65536"/>
                <a:gd name="T21" fmla="*/ 0 w 211"/>
                <a:gd name="T22" fmla="*/ 0 h 60"/>
                <a:gd name="T23" fmla="*/ 211 w 211"/>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1" h="60">
                  <a:moveTo>
                    <a:pt x="0" y="4"/>
                  </a:moveTo>
                  <a:lnTo>
                    <a:pt x="211" y="0"/>
                  </a:lnTo>
                  <a:lnTo>
                    <a:pt x="203" y="52"/>
                  </a:lnTo>
                  <a:lnTo>
                    <a:pt x="95" y="60"/>
                  </a:lnTo>
                  <a:lnTo>
                    <a:pt x="67" y="25"/>
                  </a:lnTo>
                  <a:lnTo>
                    <a:pt x="23" y="36"/>
                  </a:lnTo>
                  <a:lnTo>
                    <a:pt x="0" y="4"/>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76" name="Freeform 76"/>
            <p:cNvSpPr>
              <a:spLocks/>
            </p:cNvSpPr>
            <p:nvPr/>
          </p:nvSpPr>
          <p:spPr bwMode="auto">
            <a:xfrm>
              <a:off x="758" y="2363"/>
              <a:ext cx="28" cy="32"/>
            </a:xfrm>
            <a:custGeom>
              <a:avLst/>
              <a:gdLst>
                <a:gd name="T0" fmla="*/ 0 w 56"/>
                <a:gd name="T1" fmla="*/ 0 h 64"/>
                <a:gd name="T2" fmla="*/ 1 w 56"/>
                <a:gd name="T3" fmla="*/ 0 h 64"/>
                <a:gd name="T4" fmla="*/ 1 w 56"/>
                <a:gd name="T5" fmla="*/ 1 h 64"/>
                <a:gd name="T6" fmla="*/ 1 w 56"/>
                <a:gd name="T7" fmla="*/ 1 h 64"/>
                <a:gd name="T8" fmla="*/ 1 w 56"/>
                <a:gd name="T9" fmla="*/ 1 h 64"/>
                <a:gd name="T10" fmla="*/ 0 w 56"/>
                <a:gd name="T11" fmla="*/ 0 h 64"/>
                <a:gd name="T12" fmla="*/ 0 60000 65536"/>
                <a:gd name="T13" fmla="*/ 0 60000 65536"/>
                <a:gd name="T14" fmla="*/ 0 60000 65536"/>
                <a:gd name="T15" fmla="*/ 0 60000 65536"/>
                <a:gd name="T16" fmla="*/ 0 60000 65536"/>
                <a:gd name="T17" fmla="*/ 0 60000 65536"/>
                <a:gd name="T18" fmla="*/ 0 w 56"/>
                <a:gd name="T19" fmla="*/ 0 h 64"/>
                <a:gd name="T20" fmla="*/ 56 w 56"/>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56" h="64">
                  <a:moveTo>
                    <a:pt x="0" y="0"/>
                  </a:moveTo>
                  <a:lnTo>
                    <a:pt x="56" y="0"/>
                  </a:lnTo>
                  <a:lnTo>
                    <a:pt x="51" y="28"/>
                  </a:lnTo>
                  <a:lnTo>
                    <a:pt x="20" y="44"/>
                  </a:lnTo>
                  <a:lnTo>
                    <a:pt x="4" y="6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77" name="Freeform 77"/>
            <p:cNvSpPr>
              <a:spLocks/>
            </p:cNvSpPr>
            <p:nvPr/>
          </p:nvSpPr>
          <p:spPr bwMode="auto">
            <a:xfrm>
              <a:off x="210" y="2298"/>
              <a:ext cx="403" cy="85"/>
            </a:xfrm>
            <a:custGeom>
              <a:avLst/>
              <a:gdLst>
                <a:gd name="T0" fmla="*/ 0 w 806"/>
                <a:gd name="T1" fmla="*/ 1 h 169"/>
                <a:gd name="T2" fmla="*/ 1 w 806"/>
                <a:gd name="T3" fmla="*/ 0 h 169"/>
                <a:gd name="T4" fmla="*/ 1 w 806"/>
                <a:gd name="T5" fmla="*/ 1 h 169"/>
                <a:gd name="T6" fmla="*/ 1 w 806"/>
                <a:gd name="T7" fmla="*/ 1 h 169"/>
                <a:gd name="T8" fmla="*/ 1 w 806"/>
                <a:gd name="T9" fmla="*/ 1 h 169"/>
                <a:gd name="T10" fmla="*/ 1 w 806"/>
                <a:gd name="T11" fmla="*/ 1 h 169"/>
                <a:gd name="T12" fmla="*/ 0 w 806"/>
                <a:gd name="T13" fmla="*/ 1 h 169"/>
                <a:gd name="T14" fmla="*/ 0 60000 65536"/>
                <a:gd name="T15" fmla="*/ 0 60000 65536"/>
                <a:gd name="T16" fmla="*/ 0 60000 65536"/>
                <a:gd name="T17" fmla="*/ 0 60000 65536"/>
                <a:gd name="T18" fmla="*/ 0 60000 65536"/>
                <a:gd name="T19" fmla="*/ 0 60000 65536"/>
                <a:gd name="T20" fmla="*/ 0 60000 65536"/>
                <a:gd name="T21" fmla="*/ 0 w 806"/>
                <a:gd name="T22" fmla="*/ 0 h 169"/>
                <a:gd name="T23" fmla="*/ 806 w 806"/>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6" h="169">
                  <a:moveTo>
                    <a:pt x="0" y="8"/>
                  </a:moveTo>
                  <a:lnTo>
                    <a:pt x="131" y="0"/>
                  </a:lnTo>
                  <a:lnTo>
                    <a:pt x="441" y="124"/>
                  </a:lnTo>
                  <a:lnTo>
                    <a:pt x="757" y="116"/>
                  </a:lnTo>
                  <a:lnTo>
                    <a:pt x="806" y="158"/>
                  </a:lnTo>
                  <a:lnTo>
                    <a:pt x="326" y="169"/>
                  </a:lnTo>
                  <a:lnTo>
                    <a:pt x="0" y="8"/>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78" name="Freeform 78"/>
            <p:cNvSpPr>
              <a:spLocks/>
            </p:cNvSpPr>
            <p:nvPr/>
          </p:nvSpPr>
          <p:spPr bwMode="auto">
            <a:xfrm>
              <a:off x="280" y="2262"/>
              <a:ext cx="312" cy="66"/>
            </a:xfrm>
            <a:custGeom>
              <a:avLst/>
              <a:gdLst>
                <a:gd name="T0" fmla="*/ 0 w 625"/>
                <a:gd name="T1" fmla="*/ 0 h 133"/>
                <a:gd name="T2" fmla="*/ 0 w 625"/>
                <a:gd name="T3" fmla="*/ 0 h 133"/>
                <a:gd name="T4" fmla="*/ 0 w 625"/>
                <a:gd name="T5" fmla="*/ 0 h 133"/>
                <a:gd name="T6" fmla="*/ 0 w 625"/>
                <a:gd name="T7" fmla="*/ 0 h 133"/>
                <a:gd name="T8" fmla="*/ 0 w 625"/>
                <a:gd name="T9" fmla="*/ 0 h 133"/>
                <a:gd name="T10" fmla="*/ 0 w 625"/>
                <a:gd name="T11" fmla="*/ 0 h 133"/>
                <a:gd name="T12" fmla="*/ 0 w 625"/>
                <a:gd name="T13" fmla="*/ 0 h 133"/>
                <a:gd name="T14" fmla="*/ 0 60000 65536"/>
                <a:gd name="T15" fmla="*/ 0 60000 65536"/>
                <a:gd name="T16" fmla="*/ 0 60000 65536"/>
                <a:gd name="T17" fmla="*/ 0 60000 65536"/>
                <a:gd name="T18" fmla="*/ 0 60000 65536"/>
                <a:gd name="T19" fmla="*/ 0 60000 65536"/>
                <a:gd name="T20" fmla="*/ 0 60000 65536"/>
                <a:gd name="T21" fmla="*/ 0 w 625"/>
                <a:gd name="T22" fmla="*/ 0 h 133"/>
                <a:gd name="T23" fmla="*/ 625 w 625"/>
                <a:gd name="T24" fmla="*/ 133 h 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5" h="133">
                  <a:moveTo>
                    <a:pt x="0" y="5"/>
                  </a:moveTo>
                  <a:lnTo>
                    <a:pt x="119" y="0"/>
                  </a:lnTo>
                  <a:lnTo>
                    <a:pt x="358" y="81"/>
                  </a:lnTo>
                  <a:lnTo>
                    <a:pt x="595" y="69"/>
                  </a:lnTo>
                  <a:lnTo>
                    <a:pt x="625" y="105"/>
                  </a:lnTo>
                  <a:lnTo>
                    <a:pt x="310" y="133"/>
                  </a:lnTo>
                  <a:lnTo>
                    <a:pt x="0" y="5"/>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79" name="Freeform 79"/>
            <p:cNvSpPr>
              <a:spLocks/>
            </p:cNvSpPr>
            <p:nvPr/>
          </p:nvSpPr>
          <p:spPr bwMode="auto">
            <a:xfrm>
              <a:off x="768" y="2278"/>
              <a:ext cx="99" cy="20"/>
            </a:xfrm>
            <a:custGeom>
              <a:avLst/>
              <a:gdLst>
                <a:gd name="T0" fmla="*/ 0 w 199"/>
                <a:gd name="T1" fmla="*/ 1 h 40"/>
                <a:gd name="T2" fmla="*/ 0 w 199"/>
                <a:gd name="T3" fmla="*/ 0 h 40"/>
                <a:gd name="T4" fmla="*/ 0 w 199"/>
                <a:gd name="T5" fmla="*/ 1 h 40"/>
                <a:gd name="T6" fmla="*/ 0 w 199"/>
                <a:gd name="T7" fmla="*/ 1 h 40"/>
                <a:gd name="T8" fmla="*/ 0 w 199"/>
                <a:gd name="T9" fmla="*/ 1 h 40"/>
                <a:gd name="T10" fmla="*/ 0 60000 65536"/>
                <a:gd name="T11" fmla="*/ 0 60000 65536"/>
                <a:gd name="T12" fmla="*/ 0 60000 65536"/>
                <a:gd name="T13" fmla="*/ 0 60000 65536"/>
                <a:gd name="T14" fmla="*/ 0 60000 65536"/>
                <a:gd name="T15" fmla="*/ 0 w 199"/>
                <a:gd name="T16" fmla="*/ 0 h 40"/>
                <a:gd name="T17" fmla="*/ 199 w 199"/>
                <a:gd name="T18" fmla="*/ 40 h 40"/>
              </a:gdLst>
              <a:ahLst/>
              <a:cxnLst>
                <a:cxn ang="T10">
                  <a:pos x="T0" y="T1"/>
                </a:cxn>
                <a:cxn ang="T11">
                  <a:pos x="T2" y="T3"/>
                </a:cxn>
                <a:cxn ang="T12">
                  <a:pos x="T4" y="T5"/>
                </a:cxn>
                <a:cxn ang="T13">
                  <a:pos x="T6" y="T7"/>
                </a:cxn>
                <a:cxn ang="T14">
                  <a:pos x="T8" y="T9"/>
                </a:cxn>
              </a:cxnLst>
              <a:rect l="T15" t="T16" r="T17" b="T18"/>
              <a:pathLst>
                <a:path w="199" h="40">
                  <a:moveTo>
                    <a:pt x="4" y="12"/>
                  </a:moveTo>
                  <a:lnTo>
                    <a:pt x="116" y="0"/>
                  </a:lnTo>
                  <a:lnTo>
                    <a:pt x="199" y="36"/>
                  </a:lnTo>
                  <a:lnTo>
                    <a:pt x="0" y="40"/>
                  </a:lnTo>
                  <a:lnTo>
                    <a:pt x="4" y="12"/>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80" name="Freeform 80"/>
            <p:cNvSpPr>
              <a:spLocks/>
            </p:cNvSpPr>
            <p:nvPr/>
          </p:nvSpPr>
          <p:spPr bwMode="auto">
            <a:xfrm>
              <a:off x="790" y="2335"/>
              <a:ext cx="165" cy="22"/>
            </a:xfrm>
            <a:custGeom>
              <a:avLst/>
              <a:gdLst>
                <a:gd name="T0" fmla="*/ 1 w 330"/>
                <a:gd name="T1" fmla="*/ 1 h 44"/>
                <a:gd name="T2" fmla="*/ 1 w 330"/>
                <a:gd name="T3" fmla="*/ 0 h 44"/>
                <a:gd name="T4" fmla="*/ 1 w 330"/>
                <a:gd name="T5" fmla="*/ 0 h 44"/>
                <a:gd name="T6" fmla="*/ 1 w 330"/>
                <a:gd name="T7" fmla="*/ 1 h 44"/>
                <a:gd name="T8" fmla="*/ 0 w 330"/>
                <a:gd name="T9" fmla="*/ 1 h 44"/>
                <a:gd name="T10" fmla="*/ 1 w 330"/>
                <a:gd name="T11" fmla="*/ 1 h 44"/>
                <a:gd name="T12" fmla="*/ 0 60000 65536"/>
                <a:gd name="T13" fmla="*/ 0 60000 65536"/>
                <a:gd name="T14" fmla="*/ 0 60000 65536"/>
                <a:gd name="T15" fmla="*/ 0 60000 65536"/>
                <a:gd name="T16" fmla="*/ 0 60000 65536"/>
                <a:gd name="T17" fmla="*/ 0 60000 65536"/>
                <a:gd name="T18" fmla="*/ 0 w 330"/>
                <a:gd name="T19" fmla="*/ 0 h 44"/>
                <a:gd name="T20" fmla="*/ 330 w 330"/>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330" h="44">
                  <a:moveTo>
                    <a:pt x="59" y="4"/>
                  </a:moveTo>
                  <a:lnTo>
                    <a:pt x="167" y="0"/>
                  </a:lnTo>
                  <a:lnTo>
                    <a:pt x="227" y="0"/>
                  </a:lnTo>
                  <a:lnTo>
                    <a:pt x="330" y="33"/>
                  </a:lnTo>
                  <a:lnTo>
                    <a:pt x="0" y="44"/>
                  </a:lnTo>
                  <a:lnTo>
                    <a:pt x="59" y="4"/>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81" name="Freeform 81"/>
            <p:cNvSpPr>
              <a:spLocks/>
            </p:cNvSpPr>
            <p:nvPr/>
          </p:nvSpPr>
          <p:spPr bwMode="auto">
            <a:xfrm>
              <a:off x="538" y="1301"/>
              <a:ext cx="20" cy="64"/>
            </a:xfrm>
            <a:custGeom>
              <a:avLst/>
              <a:gdLst>
                <a:gd name="T0" fmla="*/ 1 w 40"/>
                <a:gd name="T1" fmla="*/ 0 h 128"/>
                <a:gd name="T2" fmla="*/ 1 w 40"/>
                <a:gd name="T3" fmla="*/ 1 h 128"/>
                <a:gd name="T4" fmla="*/ 1 w 40"/>
                <a:gd name="T5" fmla="*/ 1 h 128"/>
                <a:gd name="T6" fmla="*/ 1 w 40"/>
                <a:gd name="T7" fmla="*/ 1 h 128"/>
                <a:gd name="T8" fmla="*/ 1 w 40"/>
                <a:gd name="T9" fmla="*/ 1 h 128"/>
                <a:gd name="T10" fmla="*/ 1 w 40"/>
                <a:gd name="T11" fmla="*/ 1 h 128"/>
                <a:gd name="T12" fmla="*/ 0 w 40"/>
                <a:gd name="T13" fmla="*/ 1 h 128"/>
                <a:gd name="T14" fmla="*/ 1 w 40"/>
                <a:gd name="T15" fmla="*/ 1 h 128"/>
                <a:gd name="T16" fmla="*/ 1 w 40"/>
                <a:gd name="T17" fmla="*/ 1 h 128"/>
                <a:gd name="T18" fmla="*/ 1 w 40"/>
                <a:gd name="T19" fmla="*/ 1 h 128"/>
                <a:gd name="T20" fmla="*/ 1 w 40"/>
                <a:gd name="T21" fmla="*/ 1 h 128"/>
                <a:gd name="T22" fmla="*/ 1 w 40"/>
                <a:gd name="T23" fmla="*/ 1 h 128"/>
                <a:gd name="T24" fmla="*/ 1 w 40"/>
                <a:gd name="T25" fmla="*/ 0 h 1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28"/>
                <a:gd name="T41" fmla="*/ 40 w 40"/>
                <a:gd name="T42" fmla="*/ 128 h 1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28">
                  <a:moveTo>
                    <a:pt x="33" y="0"/>
                  </a:moveTo>
                  <a:lnTo>
                    <a:pt x="28" y="15"/>
                  </a:lnTo>
                  <a:lnTo>
                    <a:pt x="28" y="46"/>
                  </a:lnTo>
                  <a:lnTo>
                    <a:pt x="15" y="56"/>
                  </a:lnTo>
                  <a:lnTo>
                    <a:pt x="15" y="83"/>
                  </a:lnTo>
                  <a:lnTo>
                    <a:pt x="13" y="110"/>
                  </a:lnTo>
                  <a:lnTo>
                    <a:pt x="0" y="128"/>
                  </a:lnTo>
                  <a:lnTo>
                    <a:pt x="28" y="128"/>
                  </a:lnTo>
                  <a:lnTo>
                    <a:pt x="40" y="128"/>
                  </a:lnTo>
                  <a:lnTo>
                    <a:pt x="35" y="103"/>
                  </a:lnTo>
                  <a:lnTo>
                    <a:pt x="35" y="69"/>
                  </a:lnTo>
                  <a:lnTo>
                    <a:pt x="37" y="46"/>
                  </a:lnTo>
                  <a:lnTo>
                    <a:pt x="33" y="0"/>
                  </a:lnTo>
                  <a:close/>
                </a:path>
              </a:pathLst>
            </a:custGeom>
            <a:solidFill>
              <a:srgbClr val="B568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9482" name="Freeform 82"/>
            <p:cNvSpPr>
              <a:spLocks/>
            </p:cNvSpPr>
            <p:nvPr/>
          </p:nvSpPr>
          <p:spPr bwMode="auto">
            <a:xfrm>
              <a:off x="549" y="1331"/>
              <a:ext cx="4" cy="26"/>
            </a:xfrm>
            <a:custGeom>
              <a:avLst/>
              <a:gdLst>
                <a:gd name="T0" fmla="*/ 1 w 8"/>
                <a:gd name="T1" fmla="*/ 0 h 52"/>
                <a:gd name="T2" fmla="*/ 0 w 8"/>
                <a:gd name="T3" fmla="*/ 1 h 52"/>
                <a:gd name="T4" fmla="*/ 0 w 8"/>
                <a:gd name="T5" fmla="*/ 1 h 52"/>
                <a:gd name="T6" fmla="*/ 1 w 8"/>
                <a:gd name="T7" fmla="*/ 1 h 52"/>
                <a:gd name="T8" fmla="*/ 1 w 8"/>
                <a:gd name="T9" fmla="*/ 0 h 52"/>
                <a:gd name="T10" fmla="*/ 0 60000 65536"/>
                <a:gd name="T11" fmla="*/ 0 60000 65536"/>
                <a:gd name="T12" fmla="*/ 0 60000 65536"/>
                <a:gd name="T13" fmla="*/ 0 60000 65536"/>
                <a:gd name="T14" fmla="*/ 0 60000 65536"/>
                <a:gd name="T15" fmla="*/ 0 w 8"/>
                <a:gd name="T16" fmla="*/ 0 h 52"/>
                <a:gd name="T17" fmla="*/ 8 w 8"/>
                <a:gd name="T18" fmla="*/ 52 h 52"/>
              </a:gdLst>
              <a:ahLst/>
              <a:cxnLst>
                <a:cxn ang="T10">
                  <a:pos x="T0" y="T1"/>
                </a:cxn>
                <a:cxn ang="T11">
                  <a:pos x="T2" y="T3"/>
                </a:cxn>
                <a:cxn ang="T12">
                  <a:pos x="T4" y="T5"/>
                </a:cxn>
                <a:cxn ang="T13">
                  <a:pos x="T6" y="T7"/>
                </a:cxn>
                <a:cxn ang="T14">
                  <a:pos x="T8" y="T9"/>
                </a:cxn>
              </a:cxnLst>
              <a:rect l="T15" t="T16" r="T17" b="T18"/>
              <a:pathLst>
                <a:path w="8" h="52">
                  <a:moveTo>
                    <a:pt x="4" y="0"/>
                  </a:moveTo>
                  <a:lnTo>
                    <a:pt x="0" y="22"/>
                  </a:lnTo>
                  <a:lnTo>
                    <a:pt x="0" y="52"/>
                  </a:lnTo>
                  <a:lnTo>
                    <a:pt x="8" y="34"/>
                  </a:lnTo>
                  <a:lnTo>
                    <a:pt x="4" y="0"/>
                  </a:lnTo>
                  <a:close/>
                </a:path>
              </a:pathLst>
            </a:custGeom>
            <a:solidFill>
              <a:srgbClr val="FF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59395" name="Text Box 83"/>
          <p:cNvSpPr txBox="1">
            <a:spLocks noChangeArrowheads="1"/>
          </p:cNvSpPr>
          <p:nvPr/>
        </p:nvSpPr>
        <p:spPr bwMode="auto">
          <a:xfrm>
            <a:off x="1835150" y="3808413"/>
            <a:ext cx="958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scene</a:t>
            </a:r>
          </a:p>
        </p:txBody>
      </p:sp>
      <p:sp>
        <p:nvSpPr>
          <p:cNvPr id="59396" name="Text Box 84"/>
          <p:cNvSpPr txBox="1">
            <a:spLocks noChangeArrowheads="1"/>
          </p:cNvSpPr>
          <p:nvPr/>
        </p:nvSpPr>
        <p:spPr bwMode="auto">
          <a:xfrm>
            <a:off x="6653213" y="3789363"/>
            <a:ext cx="727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film</a:t>
            </a:r>
          </a:p>
        </p:txBody>
      </p:sp>
      <p:sp>
        <p:nvSpPr>
          <p:cNvPr id="59397" name="Text Box 85"/>
          <p:cNvSpPr txBox="1">
            <a:spLocks noChangeArrowheads="1"/>
          </p:cNvSpPr>
          <p:nvPr/>
        </p:nvSpPr>
        <p:spPr bwMode="auto">
          <a:xfrm>
            <a:off x="4067175" y="3789363"/>
            <a:ext cx="10398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lens &amp;</a:t>
            </a:r>
          </a:p>
          <a:p>
            <a:pPr eaLnBrk="1" hangingPunct="1">
              <a:spcBef>
                <a:spcPct val="0"/>
              </a:spcBef>
              <a:buFontTx/>
              <a:buNone/>
            </a:pPr>
            <a:r>
              <a:rPr lang="en-US" altLang="zh-TW" sz="2400"/>
              <a:t>motor</a:t>
            </a:r>
          </a:p>
        </p:txBody>
      </p:sp>
      <p:grpSp>
        <p:nvGrpSpPr>
          <p:cNvPr id="59398" name="Group 86"/>
          <p:cNvGrpSpPr>
            <a:grpSpLocks/>
          </p:cNvGrpSpPr>
          <p:nvPr/>
        </p:nvGrpSpPr>
        <p:grpSpPr bwMode="auto">
          <a:xfrm>
            <a:off x="4356100" y="1816100"/>
            <a:ext cx="503238" cy="2044700"/>
            <a:chOff x="2744" y="1207"/>
            <a:chExt cx="317" cy="1152"/>
          </a:xfrm>
        </p:grpSpPr>
        <p:sp>
          <p:nvSpPr>
            <p:cNvPr id="59403" name="Arc 87"/>
            <p:cNvSpPr>
              <a:spLocks/>
            </p:cNvSpPr>
            <p:nvPr/>
          </p:nvSpPr>
          <p:spPr bwMode="auto">
            <a:xfrm>
              <a:off x="2894" y="1207"/>
              <a:ext cx="167" cy="1152"/>
            </a:xfrm>
            <a:custGeom>
              <a:avLst/>
              <a:gdLst>
                <a:gd name="T0" fmla="*/ 0 w 22763"/>
                <a:gd name="T1" fmla="*/ 0 h 43200"/>
                <a:gd name="T2" fmla="*/ 0 w 22763"/>
                <a:gd name="T3" fmla="*/ 0 h 43200"/>
                <a:gd name="T4" fmla="*/ 0 w 22763"/>
                <a:gd name="T5" fmla="*/ 0 h 43200"/>
                <a:gd name="T6" fmla="*/ 0 60000 65536"/>
                <a:gd name="T7" fmla="*/ 0 60000 65536"/>
                <a:gd name="T8" fmla="*/ 0 60000 65536"/>
                <a:gd name="T9" fmla="*/ 0 w 22763"/>
                <a:gd name="T10" fmla="*/ 0 h 43200"/>
                <a:gd name="T11" fmla="*/ 22763 w 22763"/>
                <a:gd name="T12" fmla="*/ 43200 h 43200"/>
              </a:gdLst>
              <a:ahLst/>
              <a:cxnLst>
                <a:cxn ang="T6">
                  <a:pos x="T0" y="T1"/>
                </a:cxn>
                <a:cxn ang="T7">
                  <a:pos x="T2" y="T3"/>
                </a:cxn>
                <a:cxn ang="T8">
                  <a:pos x="T4" y="T5"/>
                </a:cxn>
              </a:cxnLst>
              <a:rect l="T9" t="T10" r="T11" b="T12"/>
              <a:pathLst>
                <a:path w="22763" h="43200" fill="none" extrusionOk="0">
                  <a:moveTo>
                    <a:pt x="1162" y="0"/>
                  </a:moveTo>
                  <a:cubicBezTo>
                    <a:pt x="13092" y="0"/>
                    <a:pt x="22763" y="9670"/>
                    <a:pt x="22763" y="21600"/>
                  </a:cubicBezTo>
                  <a:cubicBezTo>
                    <a:pt x="22763" y="33529"/>
                    <a:pt x="13092" y="43200"/>
                    <a:pt x="1163" y="43200"/>
                  </a:cubicBezTo>
                  <a:cubicBezTo>
                    <a:pt x="775" y="43200"/>
                    <a:pt x="387" y="43189"/>
                    <a:pt x="0" y="43168"/>
                  </a:cubicBezTo>
                </a:path>
                <a:path w="22763" h="43200" stroke="0" extrusionOk="0">
                  <a:moveTo>
                    <a:pt x="1162" y="0"/>
                  </a:moveTo>
                  <a:cubicBezTo>
                    <a:pt x="13092" y="0"/>
                    <a:pt x="22763" y="9670"/>
                    <a:pt x="22763" y="21600"/>
                  </a:cubicBezTo>
                  <a:cubicBezTo>
                    <a:pt x="22763" y="33529"/>
                    <a:pt x="13092" y="43200"/>
                    <a:pt x="1163" y="43200"/>
                  </a:cubicBezTo>
                  <a:cubicBezTo>
                    <a:pt x="775" y="43200"/>
                    <a:pt x="387" y="43189"/>
                    <a:pt x="0" y="43168"/>
                  </a:cubicBezTo>
                  <a:lnTo>
                    <a:pt x="1163" y="21600"/>
                  </a:lnTo>
                  <a:lnTo>
                    <a:pt x="1162" y="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a:p>
          </p:txBody>
        </p:sp>
        <p:sp>
          <p:nvSpPr>
            <p:cNvPr id="59404" name="Arc 88"/>
            <p:cNvSpPr>
              <a:spLocks/>
            </p:cNvSpPr>
            <p:nvPr/>
          </p:nvSpPr>
          <p:spPr bwMode="auto">
            <a:xfrm flipH="1">
              <a:off x="2744" y="1207"/>
              <a:ext cx="167" cy="1152"/>
            </a:xfrm>
            <a:custGeom>
              <a:avLst/>
              <a:gdLst>
                <a:gd name="T0" fmla="*/ 0 w 22763"/>
                <a:gd name="T1" fmla="*/ 0 h 43200"/>
                <a:gd name="T2" fmla="*/ 0 w 22763"/>
                <a:gd name="T3" fmla="*/ 0 h 43200"/>
                <a:gd name="T4" fmla="*/ 0 w 22763"/>
                <a:gd name="T5" fmla="*/ 0 h 43200"/>
                <a:gd name="T6" fmla="*/ 0 60000 65536"/>
                <a:gd name="T7" fmla="*/ 0 60000 65536"/>
                <a:gd name="T8" fmla="*/ 0 60000 65536"/>
                <a:gd name="T9" fmla="*/ 0 w 22763"/>
                <a:gd name="T10" fmla="*/ 0 h 43200"/>
                <a:gd name="T11" fmla="*/ 22763 w 22763"/>
                <a:gd name="T12" fmla="*/ 43200 h 43200"/>
              </a:gdLst>
              <a:ahLst/>
              <a:cxnLst>
                <a:cxn ang="T6">
                  <a:pos x="T0" y="T1"/>
                </a:cxn>
                <a:cxn ang="T7">
                  <a:pos x="T2" y="T3"/>
                </a:cxn>
                <a:cxn ang="T8">
                  <a:pos x="T4" y="T5"/>
                </a:cxn>
              </a:cxnLst>
              <a:rect l="T9" t="T10" r="T11" b="T12"/>
              <a:pathLst>
                <a:path w="22763" h="43200" fill="none" extrusionOk="0">
                  <a:moveTo>
                    <a:pt x="1162" y="0"/>
                  </a:moveTo>
                  <a:cubicBezTo>
                    <a:pt x="13092" y="0"/>
                    <a:pt x="22763" y="9670"/>
                    <a:pt x="22763" y="21600"/>
                  </a:cubicBezTo>
                  <a:cubicBezTo>
                    <a:pt x="22763" y="33529"/>
                    <a:pt x="13092" y="43200"/>
                    <a:pt x="1163" y="43200"/>
                  </a:cubicBezTo>
                  <a:cubicBezTo>
                    <a:pt x="775" y="43200"/>
                    <a:pt x="387" y="43189"/>
                    <a:pt x="0" y="43168"/>
                  </a:cubicBezTo>
                </a:path>
                <a:path w="22763" h="43200" stroke="0" extrusionOk="0">
                  <a:moveTo>
                    <a:pt x="1162" y="0"/>
                  </a:moveTo>
                  <a:cubicBezTo>
                    <a:pt x="13092" y="0"/>
                    <a:pt x="22763" y="9670"/>
                    <a:pt x="22763" y="21600"/>
                  </a:cubicBezTo>
                  <a:cubicBezTo>
                    <a:pt x="22763" y="33529"/>
                    <a:pt x="13092" y="43200"/>
                    <a:pt x="1163" y="43200"/>
                  </a:cubicBezTo>
                  <a:cubicBezTo>
                    <a:pt x="775" y="43200"/>
                    <a:pt x="387" y="43189"/>
                    <a:pt x="0" y="43168"/>
                  </a:cubicBezTo>
                  <a:lnTo>
                    <a:pt x="1163" y="21600"/>
                  </a:lnTo>
                  <a:lnTo>
                    <a:pt x="1162" y="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a:p>
          </p:txBody>
        </p:sp>
      </p:grpSp>
      <p:sp>
        <p:nvSpPr>
          <p:cNvPr id="59399" name="Line 89"/>
          <p:cNvSpPr>
            <a:spLocks noChangeShapeType="1"/>
          </p:cNvSpPr>
          <p:nvPr/>
        </p:nvSpPr>
        <p:spPr bwMode="auto">
          <a:xfrm>
            <a:off x="7019925" y="1916113"/>
            <a:ext cx="0" cy="1873250"/>
          </a:xfrm>
          <a:prstGeom prst="line">
            <a:avLst/>
          </a:prstGeom>
          <a:noFill/>
          <a:ln w="57150">
            <a:solidFill>
              <a:srgbClr val="3366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9400" name="Line 115"/>
          <p:cNvSpPr>
            <a:spLocks noChangeShapeType="1"/>
          </p:cNvSpPr>
          <p:nvPr/>
        </p:nvSpPr>
        <p:spPr bwMode="auto">
          <a:xfrm>
            <a:off x="5219700" y="1773238"/>
            <a:ext cx="0" cy="719137"/>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9401" name="Line 116"/>
          <p:cNvSpPr>
            <a:spLocks noChangeShapeType="1"/>
          </p:cNvSpPr>
          <p:nvPr/>
        </p:nvSpPr>
        <p:spPr bwMode="auto">
          <a:xfrm>
            <a:off x="5219700" y="3213100"/>
            <a:ext cx="0" cy="6477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9402" name="Text Box 120"/>
          <p:cNvSpPr txBox="1">
            <a:spLocks noChangeArrowheads="1"/>
          </p:cNvSpPr>
          <p:nvPr/>
        </p:nvSpPr>
        <p:spPr bwMode="auto">
          <a:xfrm>
            <a:off x="4643438" y="981075"/>
            <a:ext cx="14763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aperture </a:t>
            </a:r>
          </a:p>
          <a:p>
            <a:pPr eaLnBrk="1" hangingPunct="1">
              <a:spcBef>
                <a:spcPct val="0"/>
              </a:spcBef>
              <a:buFontTx/>
              <a:buNone/>
            </a:pPr>
            <a:r>
              <a:rPr lang="en-US" altLang="zh-TW" sz="2400"/>
              <a:t>&amp; shutter</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pPr eaLnBrk="1" hangingPunct="1"/>
            <a:r>
              <a:rPr lang="en-US" altLang="zh-TW" sz="3200"/>
              <a:t>Digital camera</a:t>
            </a:r>
          </a:p>
        </p:txBody>
      </p:sp>
      <p:grpSp>
        <p:nvGrpSpPr>
          <p:cNvPr id="61442" name="Group 3"/>
          <p:cNvGrpSpPr>
            <a:grpSpLocks/>
          </p:cNvGrpSpPr>
          <p:nvPr/>
        </p:nvGrpSpPr>
        <p:grpSpPr bwMode="auto">
          <a:xfrm>
            <a:off x="1476375" y="1917700"/>
            <a:ext cx="1655763" cy="1871663"/>
            <a:chOff x="113" y="1298"/>
            <a:chExt cx="926" cy="1143"/>
          </a:xfrm>
        </p:grpSpPr>
        <p:sp>
          <p:nvSpPr>
            <p:cNvPr id="61454" name="Freeform 4"/>
            <p:cNvSpPr>
              <a:spLocks/>
            </p:cNvSpPr>
            <p:nvPr/>
          </p:nvSpPr>
          <p:spPr bwMode="auto">
            <a:xfrm>
              <a:off x="113" y="1298"/>
              <a:ext cx="926" cy="1143"/>
            </a:xfrm>
            <a:custGeom>
              <a:avLst/>
              <a:gdLst>
                <a:gd name="T0" fmla="*/ 1 w 1852"/>
                <a:gd name="T1" fmla="*/ 0 h 2287"/>
                <a:gd name="T2" fmla="*/ 1 w 1852"/>
                <a:gd name="T3" fmla="*/ 0 h 2287"/>
                <a:gd name="T4" fmla="*/ 1 w 1852"/>
                <a:gd name="T5" fmla="*/ 0 h 2287"/>
                <a:gd name="T6" fmla="*/ 1 w 1852"/>
                <a:gd name="T7" fmla="*/ 0 h 2287"/>
                <a:gd name="T8" fmla="*/ 1 w 1852"/>
                <a:gd name="T9" fmla="*/ 0 h 2287"/>
                <a:gd name="T10" fmla="*/ 1 w 1852"/>
                <a:gd name="T11" fmla="*/ 0 h 2287"/>
                <a:gd name="T12" fmla="*/ 1 w 1852"/>
                <a:gd name="T13" fmla="*/ 0 h 2287"/>
                <a:gd name="T14" fmla="*/ 1 w 1852"/>
                <a:gd name="T15" fmla="*/ 0 h 2287"/>
                <a:gd name="T16" fmla="*/ 1 w 1852"/>
                <a:gd name="T17" fmla="*/ 0 h 2287"/>
                <a:gd name="T18" fmla="*/ 1 w 1852"/>
                <a:gd name="T19" fmla="*/ 0 h 2287"/>
                <a:gd name="T20" fmla="*/ 1 w 1852"/>
                <a:gd name="T21" fmla="*/ 0 h 2287"/>
                <a:gd name="T22" fmla="*/ 1 w 1852"/>
                <a:gd name="T23" fmla="*/ 0 h 2287"/>
                <a:gd name="T24" fmla="*/ 1 w 1852"/>
                <a:gd name="T25" fmla="*/ 0 h 2287"/>
                <a:gd name="T26" fmla="*/ 1 w 1852"/>
                <a:gd name="T27" fmla="*/ 0 h 2287"/>
                <a:gd name="T28" fmla="*/ 1 w 1852"/>
                <a:gd name="T29" fmla="*/ 0 h 2287"/>
                <a:gd name="T30" fmla="*/ 1 w 1852"/>
                <a:gd name="T31" fmla="*/ 0 h 2287"/>
                <a:gd name="T32" fmla="*/ 1 w 1852"/>
                <a:gd name="T33" fmla="*/ 0 h 2287"/>
                <a:gd name="T34" fmla="*/ 1 w 1852"/>
                <a:gd name="T35" fmla="*/ 0 h 2287"/>
                <a:gd name="T36" fmla="*/ 1 w 1852"/>
                <a:gd name="T37" fmla="*/ 0 h 2287"/>
                <a:gd name="T38" fmla="*/ 1 w 1852"/>
                <a:gd name="T39" fmla="*/ 0 h 2287"/>
                <a:gd name="T40" fmla="*/ 1 w 1852"/>
                <a:gd name="T41" fmla="*/ 0 h 2287"/>
                <a:gd name="T42" fmla="*/ 1 w 1852"/>
                <a:gd name="T43" fmla="*/ 0 h 2287"/>
                <a:gd name="T44" fmla="*/ 1 w 1852"/>
                <a:gd name="T45" fmla="*/ 0 h 2287"/>
                <a:gd name="T46" fmla="*/ 1 w 1852"/>
                <a:gd name="T47" fmla="*/ 0 h 2287"/>
                <a:gd name="T48" fmla="*/ 1 w 1852"/>
                <a:gd name="T49" fmla="*/ 0 h 2287"/>
                <a:gd name="T50" fmla="*/ 1 w 1852"/>
                <a:gd name="T51" fmla="*/ 0 h 2287"/>
                <a:gd name="T52" fmla="*/ 1 w 1852"/>
                <a:gd name="T53" fmla="*/ 0 h 2287"/>
                <a:gd name="T54" fmla="*/ 1 w 1852"/>
                <a:gd name="T55" fmla="*/ 0 h 2287"/>
                <a:gd name="T56" fmla="*/ 1 w 1852"/>
                <a:gd name="T57" fmla="*/ 0 h 2287"/>
                <a:gd name="T58" fmla="*/ 1 w 1852"/>
                <a:gd name="T59" fmla="*/ 0 h 2287"/>
                <a:gd name="T60" fmla="*/ 1 w 1852"/>
                <a:gd name="T61" fmla="*/ 0 h 2287"/>
                <a:gd name="T62" fmla="*/ 1 w 1852"/>
                <a:gd name="T63" fmla="*/ 0 h 2287"/>
                <a:gd name="T64" fmla="*/ 1 w 1852"/>
                <a:gd name="T65" fmla="*/ 0 h 2287"/>
                <a:gd name="T66" fmla="*/ 1 w 1852"/>
                <a:gd name="T67" fmla="*/ 0 h 2287"/>
                <a:gd name="T68" fmla="*/ 1 w 1852"/>
                <a:gd name="T69" fmla="*/ 0 h 2287"/>
                <a:gd name="T70" fmla="*/ 1 w 1852"/>
                <a:gd name="T71" fmla="*/ 0 h 2287"/>
                <a:gd name="T72" fmla="*/ 1 w 1852"/>
                <a:gd name="T73" fmla="*/ 0 h 2287"/>
                <a:gd name="T74" fmla="*/ 1 w 1852"/>
                <a:gd name="T75" fmla="*/ 0 h 2287"/>
                <a:gd name="T76" fmla="*/ 1 w 1852"/>
                <a:gd name="T77" fmla="*/ 0 h 2287"/>
                <a:gd name="T78" fmla="*/ 1 w 1852"/>
                <a:gd name="T79" fmla="*/ 0 h 2287"/>
                <a:gd name="T80" fmla="*/ 1 w 1852"/>
                <a:gd name="T81" fmla="*/ 0 h 2287"/>
                <a:gd name="T82" fmla="*/ 1 w 1852"/>
                <a:gd name="T83" fmla="*/ 0 h 2287"/>
                <a:gd name="T84" fmla="*/ 1 w 1852"/>
                <a:gd name="T85" fmla="*/ 0 h 2287"/>
                <a:gd name="T86" fmla="*/ 1 w 1852"/>
                <a:gd name="T87" fmla="*/ 0 h 2287"/>
                <a:gd name="T88" fmla="*/ 1 w 1852"/>
                <a:gd name="T89" fmla="*/ 0 h 2287"/>
                <a:gd name="T90" fmla="*/ 1 w 1852"/>
                <a:gd name="T91" fmla="*/ 0 h 2287"/>
                <a:gd name="T92" fmla="*/ 1 w 1852"/>
                <a:gd name="T93" fmla="*/ 0 h 2287"/>
                <a:gd name="T94" fmla="*/ 1 w 1852"/>
                <a:gd name="T95" fmla="*/ 0 h 2287"/>
                <a:gd name="T96" fmla="*/ 1 w 1852"/>
                <a:gd name="T97" fmla="*/ 0 h 2287"/>
                <a:gd name="T98" fmla="*/ 1 w 1852"/>
                <a:gd name="T99" fmla="*/ 0 h 2287"/>
                <a:gd name="T100" fmla="*/ 1 w 1852"/>
                <a:gd name="T101" fmla="*/ 0 h 2287"/>
                <a:gd name="T102" fmla="*/ 1 w 1852"/>
                <a:gd name="T103" fmla="*/ 0 h 2287"/>
                <a:gd name="T104" fmla="*/ 1 w 1852"/>
                <a:gd name="T105" fmla="*/ 0 h 2287"/>
                <a:gd name="T106" fmla="*/ 1 w 1852"/>
                <a:gd name="T107" fmla="*/ 0 h 2287"/>
                <a:gd name="T108" fmla="*/ 1 w 1852"/>
                <a:gd name="T109" fmla="*/ 0 h 2287"/>
                <a:gd name="T110" fmla="*/ 1 w 1852"/>
                <a:gd name="T111" fmla="*/ 0 h 2287"/>
                <a:gd name="T112" fmla="*/ 1 w 1852"/>
                <a:gd name="T113" fmla="*/ 0 h 2287"/>
                <a:gd name="T114" fmla="*/ 1 w 1852"/>
                <a:gd name="T115" fmla="*/ 0 h 2287"/>
                <a:gd name="T116" fmla="*/ 1 w 1852"/>
                <a:gd name="T117" fmla="*/ 0 h 2287"/>
                <a:gd name="T118" fmla="*/ 1 w 1852"/>
                <a:gd name="T119" fmla="*/ 0 h 2287"/>
                <a:gd name="T120" fmla="*/ 1 w 1852"/>
                <a:gd name="T121" fmla="*/ 0 h 2287"/>
                <a:gd name="T122" fmla="*/ 1 w 1852"/>
                <a:gd name="T123" fmla="*/ 0 h 2287"/>
                <a:gd name="T124" fmla="*/ 1 w 1852"/>
                <a:gd name="T125" fmla="*/ 0 h 228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52"/>
                <a:gd name="T190" fmla="*/ 0 h 2287"/>
                <a:gd name="T191" fmla="*/ 1852 w 1852"/>
                <a:gd name="T192" fmla="*/ 2287 h 228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52" h="2287">
                  <a:moveTo>
                    <a:pt x="885" y="0"/>
                  </a:moveTo>
                  <a:lnTo>
                    <a:pt x="877" y="20"/>
                  </a:lnTo>
                  <a:lnTo>
                    <a:pt x="877" y="47"/>
                  </a:lnTo>
                  <a:lnTo>
                    <a:pt x="869" y="68"/>
                  </a:lnTo>
                  <a:lnTo>
                    <a:pt x="869" y="82"/>
                  </a:lnTo>
                  <a:lnTo>
                    <a:pt x="865" y="109"/>
                  </a:lnTo>
                  <a:lnTo>
                    <a:pt x="857" y="129"/>
                  </a:lnTo>
                  <a:lnTo>
                    <a:pt x="841" y="131"/>
                  </a:lnTo>
                  <a:lnTo>
                    <a:pt x="838" y="149"/>
                  </a:lnTo>
                  <a:lnTo>
                    <a:pt x="808" y="150"/>
                  </a:lnTo>
                  <a:lnTo>
                    <a:pt x="808" y="160"/>
                  </a:lnTo>
                  <a:lnTo>
                    <a:pt x="822" y="173"/>
                  </a:lnTo>
                  <a:lnTo>
                    <a:pt x="809" y="194"/>
                  </a:lnTo>
                  <a:lnTo>
                    <a:pt x="768" y="206"/>
                  </a:lnTo>
                  <a:lnTo>
                    <a:pt x="693" y="240"/>
                  </a:lnTo>
                  <a:lnTo>
                    <a:pt x="693" y="253"/>
                  </a:lnTo>
                  <a:lnTo>
                    <a:pt x="679" y="248"/>
                  </a:lnTo>
                  <a:lnTo>
                    <a:pt x="679" y="228"/>
                  </a:lnTo>
                  <a:lnTo>
                    <a:pt x="667" y="242"/>
                  </a:lnTo>
                  <a:lnTo>
                    <a:pt x="675" y="271"/>
                  </a:lnTo>
                  <a:lnTo>
                    <a:pt x="709" y="271"/>
                  </a:lnTo>
                  <a:lnTo>
                    <a:pt x="709" y="294"/>
                  </a:lnTo>
                  <a:lnTo>
                    <a:pt x="723" y="294"/>
                  </a:lnTo>
                  <a:lnTo>
                    <a:pt x="723" y="275"/>
                  </a:lnTo>
                  <a:lnTo>
                    <a:pt x="738" y="282"/>
                  </a:lnTo>
                  <a:lnTo>
                    <a:pt x="738" y="296"/>
                  </a:lnTo>
                  <a:lnTo>
                    <a:pt x="751" y="298"/>
                  </a:lnTo>
                  <a:lnTo>
                    <a:pt x="754" y="285"/>
                  </a:lnTo>
                  <a:lnTo>
                    <a:pt x="766" y="296"/>
                  </a:lnTo>
                  <a:lnTo>
                    <a:pt x="768" y="319"/>
                  </a:lnTo>
                  <a:lnTo>
                    <a:pt x="748" y="316"/>
                  </a:lnTo>
                  <a:lnTo>
                    <a:pt x="748" y="333"/>
                  </a:lnTo>
                  <a:lnTo>
                    <a:pt x="758" y="340"/>
                  </a:lnTo>
                  <a:lnTo>
                    <a:pt x="769" y="346"/>
                  </a:lnTo>
                  <a:lnTo>
                    <a:pt x="776" y="350"/>
                  </a:lnTo>
                  <a:lnTo>
                    <a:pt x="779" y="352"/>
                  </a:lnTo>
                  <a:lnTo>
                    <a:pt x="799" y="355"/>
                  </a:lnTo>
                  <a:lnTo>
                    <a:pt x="791" y="367"/>
                  </a:lnTo>
                  <a:lnTo>
                    <a:pt x="587" y="465"/>
                  </a:lnTo>
                  <a:lnTo>
                    <a:pt x="569" y="468"/>
                  </a:lnTo>
                  <a:lnTo>
                    <a:pt x="569" y="448"/>
                  </a:lnTo>
                  <a:lnTo>
                    <a:pt x="561" y="463"/>
                  </a:lnTo>
                  <a:lnTo>
                    <a:pt x="561" y="479"/>
                  </a:lnTo>
                  <a:lnTo>
                    <a:pt x="573" y="499"/>
                  </a:lnTo>
                  <a:lnTo>
                    <a:pt x="600" y="505"/>
                  </a:lnTo>
                  <a:lnTo>
                    <a:pt x="600" y="520"/>
                  </a:lnTo>
                  <a:lnTo>
                    <a:pt x="615" y="524"/>
                  </a:lnTo>
                  <a:lnTo>
                    <a:pt x="615" y="510"/>
                  </a:lnTo>
                  <a:lnTo>
                    <a:pt x="634" y="510"/>
                  </a:lnTo>
                  <a:lnTo>
                    <a:pt x="634" y="524"/>
                  </a:lnTo>
                  <a:lnTo>
                    <a:pt x="648" y="524"/>
                  </a:lnTo>
                  <a:lnTo>
                    <a:pt x="648" y="508"/>
                  </a:lnTo>
                  <a:lnTo>
                    <a:pt x="675" y="528"/>
                  </a:lnTo>
                  <a:lnTo>
                    <a:pt x="704" y="553"/>
                  </a:lnTo>
                  <a:lnTo>
                    <a:pt x="685" y="561"/>
                  </a:lnTo>
                  <a:lnTo>
                    <a:pt x="682" y="579"/>
                  </a:lnTo>
                  <a:lnTo>
                    <a:pt x="714" y="596"/>
                  </a:lnTo>
                  <a:lnTo>
                    <a:pt x="718" y="612"/>
                  </a:lnTo>
                  <a:lnTo>
                    <a:pt x="695" y="612"/>
                  </a:lnTo>
                  <a:lnTo>
                    <a:pt x="463" y="722"/>
                  </a:lnTo>
                  <a:lnTo>
                    <a:pt x="452" y="745"/>
                  </a:lnTo>
                  <a:lnTo>
                    <a:pt x="438" y="722"/>
                  </a:lnTo>
                  <a:lnTo>
                    <a:pt x="438" y="750"/>
                  </a:lnTo>
                  <a:lnTo>
                    <a:pt x="455" y="771"/>
                  </a:lnTo>
                  <a:lnTo>
                    <a:pt x="536" y="771"/>
                  </a:lnTo>
                  <a:lnTo>
                    <a:pt x="577" y="798"/>
                  </a:lnTo>
                  <a:lnTo>
                    <a:pt x="622" y="824"/>
                  </a:lnTo>
                  <a:lnTo>
                    <a:pt x="620" y="837"/>
                  </a:lnTo>
                  <a:lnTo>
                    <a:pt x="592" y="837"/>
                  </a:lnTo>
                  <a:lnTo>
                    <a:pt x="592" y="860"/>
                  </a:lnTo>
                  <a:lnTo>
                    <a:pt x="648" y="872"/>
                  </a:lnTo>
                  <a:lnTo>
                    <a:pt x="642" y="897"/>
                  </a:lnTo>
                  <a:lnTo>
                    <a:pt x="325" y="1062"/>
                  </a:lnTo>
                  <a:lnTo>
                    <a:pt x="325" y="1080"/>
                  </a:lnTo>
                  <a:lnTo>
                    <a:pt x="302" y="1062"/>
                  </a:lnTo>
                  <a:lnTo>
                    <a:pt x="313" y="1039"/>
                  </a:lnTo>
                  <a:lnTo>
                    <a:pt x="283" y="1066"/>
                  </a:lnTo>
                  <a:lnTo>
                    <a:pt x="295" y="1095"/>
                  </a:lnTo>
                  <a:lnTo>
                    <a:pt x="322" y="1112"/>
                  </a:lnTo>
                  <a:lnTo>
                    <a:pt x="390" y="1112"/>
                  </a:lnTo>
                  <a:lnTo>
                    <a:pt x="491" y="1168"/>
                  </a:lnTo>
                  <a:lnTo>
                    <a:pt x="491" y="1196"/>
                  </a:lnTo>
                  <a:lnTo>
                    <a:pt x="507" y="1222"/>
                  </a:lnTo>
                  <a:lnTo>
                    <a:pt x="537" y="1226"/>
                  </a:lnTo>
                  <a:lnTo>
                    <a:pt x="540" y="1268"/>
                  </a:lnTo>
                  <a:lnTo>
                    <a:pt x="511" y="1268"/>
                  </a:lnTo>
                  <a:lnTo>
                    <a:pt x="428" y="1295"/>
                  </a:lnTo>
                  <a:lnTo>
                    <a:pt x="162" y="1439"/>
                  </a:lnTo>
                  <a:lnTo>
                    <a:pt x="157" y="1459"/>
                  </a:lnTo>
                  <a:lnTo>
                    <a:pt x="139" y="1453"/>
                  </a:lnTo>
                  <a:lnTo>
                    <a:pt x="137" y="1434"/>
                  </a:lnTo>
                  <a:lnTo>
                    <a:pt x="127" y="1450"/>
                  </a:lnTo>
                  <a:lnTo>
                    <a:pt x="139" y="1474"/>
                  </a:lnTo>
                  <a:lnTo>
                    <a:pt x="159" y="1488"/>
                  </a:lnTo>
                  <a:lnTo>
                    <a:pt x="161" y="1508"/>
                  </a:lnTo>
                  <a:lnTo>
                    <a:pt x="334" y="1532"/>
                  </a:lnTo>
                  <a:lnTo>
                    <a:pt x="409" y="1563"/>
                  </a:lnTo>
                  <a:lnTo>
                    <a:pt x="407" y="1586"/>
                  </a:lnTo>
                  <a:lnTo>
                    <a:pt x="383" y="1586"/>
                  </a:lnTo>
                  <a:lnTo>
                    <a:pt x="383" y="1607"/>
                  </a:lnTo>
                  <a:lnTo>
                    <a:pt x="423" y="1641"/>
                  </a:lnTo>
                  <a:lnTo>
                    <a:pt x="423" y="1670"/>
                  </a:lnTo>
                  <a:lnTo>
                    <a:pt x="452" y="1678"/>
                  </a:lnTo>
                  <a:lnTo>
                    <a:pt x="448" y="1910"/>
                  </a:lnTo>
                  <a:lnTo>
                    <a:pt x="339" y="1929"/>
                  </a:lnTo>
                  <a:lnTo>
                    <a:pt x="324" y="1997"/>
                  </a:lnTo>
                  <a:lnTo>
                    <a:pt x="160" y="1997"/>
                  </a:lnTo>
                  <a:lnTo>
                    <a:pt x="160" y="2099"/>
                  </a:lnTo>
                  <a:lnTo>
                    <a:pt x="0" y="2095"/>
                  </a:lnTo>
                  <a:lnTo>
                    <a:pt x="0" y="2192"/>
                  </a:lnTo>
                  <a:lnTo>
                    <a:pt x="3" y="2281"/>
                  </a:lnTo>
                  <a:lnTo>
                    <a:pt x="1851" y="2287"/>
                  </a:lnTo>
                  <a:lnTo>
                    <a:pt x="1852" y="2177"/>
                  </a:lnTo>
                  <a:lnTo>
                    <a:pt x="1700" y="2162"/>
                  </a:lnTo>
                  <a:lnTo>
                    <a:pt x="1692" y="2106"/>
                  </a:lnTo>
                  <a:lnTo>
                    <a:pt x="1526" y="2046"/>
                  </a:lnTo>
                  <a:lnTo>
                    <a:pt x="1526" y="1994"/>
                  </a:lnTo>
                  <a:lnTo>
                    <a:pt x="1364" y="1941"/>
                  </a:lnTo>
                  <a:lnTo>
                    <a:pt x="1364" y="1908"/>
                  </a:lnTo>
                  <a:lnTo>
                    <a:pt x="1369" y="1696"/>
                  </a:lnTo>
                  <a:lnTo>
                    <a:pt x="1432" y="1644"/>
                  </a:lnTo>
                  <a:lnTo>
                    <a:pt x="1432" y="1603"/>
                  </a:lnTo>
                  <a:lnTo>
                    <a:pt x="1391" y="1600"/>
                  </a:lnTo>
                  <a:lnTo>
                    <a:pt x="1540" y="1506"/>
                  </a:lnTo>
                  <a:lnTo>
                    <a:pt x="1600" y="1502"/>
                  </a:lnTo>
                  <a:lnTo>
                    <a:pt x="1703" y="1499"/>
                  </a:lnTo>
                  <a:lnTo>
                    <a:pt x="1737" y="1476"/>
                  </a:lnTo>
                  <a:lnTo>
                    <a:pt x="1747" y="1431"/>
                  </a:lnTo>
                  <a:lnTo>
                    <a:pt x="1729" y="1416"/>
                  </a:lnTo>
                  <a:lnTo>
                    <a:pt x="1722" y="1443"/>
                  </a:lnTo>
                  <a:lnTo>
                    <a:pt x="1695" y="1442"/>
                  </a:lnTo>
                  <a:lnTo>
                    <a:pt x="1264" y="1254"/>
                  </a:lnTo>
                  <a:lnTo>
                    <a:pt x="1246" y="1254"/>
                  </a:lnTo>
                  <a:lnTo>
                    <a:pt x="1254" y="1203"/>
                  </a:lnTo>
                  <a:lnTo>
                    <a:pt x="1287" y="1203"/>
                  </a:lnTo>
                  <a:lnTo>
                    <a:pt x="1287" y="1176"/>
                  </a:lnTo>
                  <a:lnTo>
                    <a:pt x="1397" y="1097"/>
                  </a:lnTo>
                  <a:lnTo>
                    <a:pt x="1443" y="1097"/>
                  </a:lnTo>
                  <a:lnTo>
                    <a:pt x="1521" y="1093"/>
                  </a:lnTo>
                  <a:lnTo>
                    <a:pt x="1543" y="1071"/>
                  </a:lnTo>
                  <a:lnTo>
                    <a:pt x="1543" y="1041"/>
                  </a:lnTo>
                  <a:lnTo>
                    <a:pt x="1513" y="1071"/>
                  </a:lnTo>
                  <a:lnTo>
                    <a:pt x="1480" y="1041"/>
                  </a:lnTo>
                  <a:lnTo>
                    <a:pt x="1160" y="901"/>
                  </a:lnTo>
                  <a:lnTo>
                    <a:pt x="1139" y="898"/>
                  </a:lnTo>
                  <a:lnTo>
                    <a:pt x="1139" y="865"/>
                  </a:lnTo>
                  <a:lnTo>
                    <a:pt x="1188" y="835"/>
                  </a:lnTo>
                  <a:lnTo>
                    <a:pt x="1154" y="831"/>
                  </a:lnTo>
                  <a:lnTo>
                    <a:pt x="1250" y="752"/>
                  </a:lnTo>
                  <a:lnTo>
                    <a:pt x="1364" y="740"/>
                  </a:lnTo>
                  <a:lnTo>
                    <a:pt x="1379" y="704"/>
                  </a:lnTo>
                  <a:lnTo>
                    <a:pt x="1351" y="719"/>
                  </a:lnTo>
                  <a:lnTo>
                    <a:pt x="1347" y="707"/>
                  </a:lnTo>
                  <a:lnTo>
                    <a:pt x="1065" y="598"/>
                  </a:lnTo>
                  <a:lnTo>
                    <a:pt x="1064" y="567"/>
                  </a:lnTo>
                  <a:lnTo>
                    <a:pt x="1109" y="563"/>
                  </a:lnTo>
                  <a:lnTo>
                    <a:pt x="1112" y="540"/>
                  </a:lnTo>
                  <a:lnTo>
                    <a:pt x="1075" y="543"/>
                  </a:lnTo>
                  <a:lnTo>
                    <a:pt x="1127" y="496"/>
                  </a:lnTo>
                  <a:lnTo>
                    <a:pt x="1187" y="478"/>
                  </a:lnTo>
                  <a:lnTo>
                    <a:pt x="1227" y="475"/>
                  </a:lnTo>
                  <a:lnTo>
                    <a:pt x="1242" y="445"/>
                  </a:lnTo>
                  <a:lnTo>
                    <a:pt x="1239" y="422"/>
                  </a:lnTo>
                  <a:lnTo>
                    <a:pt x="1224" y="448"/>
                  </a:lnTo>
                  <a:lnTo>
                    <a:pt x="1200" y="430"/>
                  </a:lnTo>
                  <a:lnTo>
                    <a:pt x="984" y="359"/>
                  </a:lnTo>
                  <a:lnTo>
                    <a:pt x="981" y="332"/>
                  </a:lnTo>
                  <a:lnTo>
                    <a:pt x="1030" y="328"/>
                  </a:lnTo>
                  <a:lnTo>
                    <a:pt x="1030" y="309"/>
                  </a:lnTo>
                  <a:lnTo>
                    <a:pt x="1003" y="304"/>
                  </a:lnTo>
                  <a:lnTo>
                    <a:pt x="1042" y="272"/>
                  </a:lnTo>
                  <a:lnTo>
                    <a:pt x="1087" y="260"/>
                  </a:lnTo>
                  <a:lnTo>
                    <a:pt x="1118" y="250"/>
                  </a:lnTo>
                  <a:lnTo>
                    <a:pt x="1124" y="223"/>
                  </a:lnTo>
                  <a:lnTo>
                    <a:pt x="1090" y="242"/>
                  </a:lnTo>
                  <a:lnTo>
                    <a:pt x="1081" y="228"/>
                  </a:lnTo>
                  <a:lnTo>
                    <a:pt x="966" y="179"/>
                  </a:lnTo>
                  <a:lnTo>
                    <a:pt x="960" y="172"/>
                  </a:lnTo>
                  <a:lnTo>
                    <a:pt x="960" y="157"/>
                  </a:lnTo>
                  <a:lnTo>
                    <a:pt x="973" y="156"/>
                  </a:lnTo>
                  <a:lnTo>
                    <a:pt x="973" y="143"/>
                  </a:lnTo>
                  <a:lnTo>
                    <a:pt x="935" y="144"/>
                  </a:lnTo>
                  <a:lnTo>
                    <a:pt x="935" y="131"/>
                  </a:lnTo>
                  <a:lnTo>
                    <a:pt x="917" y="129"/>
                  </a:lnTo>
                  <a:lnTo>
                    <a:pt x="910" y="112"/>
                  </a:lnTo>
                  <a:lnTo>
                    <a:pt x="903" y="54"/>
                  </a:lnTo>
                  <a:lnTo>
                    <a:pt x="893" y="47"/>
                  </a:lnTo>
                  <a:lnTo>
                    <a:pt x="893" y="10"/>
                  </a:lnTo>
                  <a:lnTo>
                    <a:pt x="885" y="0"/>
                  </a:lnTo>
                  <a:close/>
                </a:path>
              </a:pathLst>
            </a:custGeom>
            <a:solidFill>
              <a:srgbClr val="0019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55" name="Freeform 5"/>
            <p:cNvSpPr>
              <a:spLocks/>
            </p:cNvSpPr>
            <p:nvPr/>
          </p:nvSpPr>
          <p:spPr bwMode="auto">
            <a:xfrm>
              <a:off x="450" y="1387"/>
              <a:ext cx="89" cy="42"/>
            </a:xfrm>
            <a:custGeom>
              <a:avLst/>
              <a:gdLst>
                <a:gd name="T0" fmla="*/ 1 w 178"/>
                <a:gd name="T1" fmla="*/ 1 h 84"/>
                <a:gd name="T2" fmla="*/ 1 w 178"/>
                <a:gd name="T3" fmla="*/ 1 h 84"/>
                <a:gd name="T4" fmla="*/ 1 w 178"/>
                <a:gd name="T5" fmla="*/ 1 h 84"/>
                <a:gd name="T6" fmla="*/ 1 w 178"/>
                <a:gd name="T7" fmla="*/ 1 h 84"/>
                <a:gd name="T8" fmla="*/ 0 w 178"/>
                <a:gd name="T9" fmla="*/ 1 h 84"/>
                <a:gd name="T10" fmla="*/ 1 w 178"/>
                <a:gd name="T11" fmla="*/ 1 h 84"/>
                <a:gd name="T12" fmla="*/ 1 w 178"/>
                <a:gd name="T13" fmla="*/ 1 h 84"/>
                <a:gd name="T14" fmla="*/ 1 w 178"/>
                <a:gd name="T15" fmla="*/ 1 h 84"/>
                <a:gd name="T16" fmla="*/ 1 w 178"/>
                <a:gd name="T17" fmla="*/ 1 h 84"/>
                <a:gd name="T18" fmla="*/ 1 w 178"/>
                <a:gd name="T19" fmla="*/ 1 h 84"/>
                <a:gd name="T20" fmla="*/ 1 w 178"/>
                <a:gd name="T21" fmla="*/ 1 h 84"/>
                <a:gd name="T22" fmla="*/ 1 w 178"/>
                <a:gd name="T23" fmla="*/ 0 h 84"/>
                <a:gd name="T24" fmla="*/ 1 w 178"/>
                <a:gd name="T25" fmla="*/ 1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8"/>
                <a:gd name="T40" fmla="*/ 0 h 84"/>
                <a:gd name="T41" fmla="*/ 178 w 178"/>
                <a:gd name="T42" fmla="*/ 84 h 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8" h="84">
                  <a:moveTo>
                    <a:pt x="153" y="3"/>
                  </a:moveTo>
                  <a:lnTo>
                    <a:pt x="88" y="35"/>
                  </a:lnTo>
                  <a:lnTo>
                    <a:pt x="23" y="66"/>
                  </a:lnTo>
                  <a:lnTo>
                    <a:pt x="17" y="78"/>
                  </a:lnTo>
                  <a:lnTo>
                    <a:pt x="0" y="70"/>
                  </a:lnTo>
                  <a:lnTo>
                    <a:pt x="13" y="84"/>
                  </a:lnTo>
                  <a:lnTo>
                    <a:pt x="40" y="73"/>
                  </a:lnTo>
                  <a:lnTo>
                    <a:pt x="125" y="55"/>
                  </a:lnTo>
                  <a:lnTo>
                    <a:pt x="125" y="43"/>
                  </a:lnTo>
                  <a:lnTo>
                    <a:pt x="137" y="43"/>
                  </a:lnTo>
                  <a:lnTo>
                    <a:pt x="178" y="2"/>
                  </a:lnTo>
                  <a:lnTo>
                    <a:pt x="166" y="0"/>
                  </a:lnTo>
                  <a:lnTo>
                    <a:pt x="153" y="3"/>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56" name="Freeform 6"/>
            <p:cNvSpPr>
              <a:spLocks/>
            </p:cNvSpPr>
            <p:nvPr/>
          </p:nvSpPr>
          <p:spPr bwMode="auto">
            <a:xfrm>
              <a:off x="526" y="1390"/>
              <a:ext cx="135" cy="28"/>
            </a:xfrm>
            <a:custGeom>
              <a:avLst/>
              <a:gdLst>
                <a:gd name="T0" fmla="*/ 0 w 271"/>
                <a:gd name="T1" fmla="*/ 0 h 58"/>
                <a:gd name="T2" fmla="*/ 0 w 271"/>
                <a:gd name="T3" fmla="*/ 0 h 58"/>
                <a:gd name="T4" fmla="*/ 0 w 271"/>
                <a:gd name="T5" fmla="*/ 0 h 58"/>
                <a:gd name="T6" fmla="*/ 0 w 271"/>
                <a:gd name="T7" fmla="*/ 0 h 58"/>
                <a:gd name="T8" fmla="*/ 0 w 271"/>
                <a:gd name="T9" fmla="*/ 0 h 58"/>
                <a:gd name="T10" fmla="*/ 0 w 271"/>
                <a:gd name="T11" fmla="*/ 0 h 58"/>
                <a:gd name="T12" fmla="*/ 0 w 271"/>
                <a:gd name="T13" fmla="*/ 0 h 58"/>
                <a:gd name="T14" fmla="*/ 0 w 271"/>
                <a:gd name="T15" fmla="*/ 0 h 58"/>
                <a:gd name="T16" fmla="*/ 0 60000 65536"/>
                <a:gd name="T17" fmla="*/ 0 60000 65536"/>
                <a:gd name="T18" fmla="*/ 0 60000 65536"/>
                <a:gd name="T19" fmla="*/ 0 60000 65536"/>
                <a:gd name="T20" fmla="*/ 0 60000 65536"/>
                <a:gd name="T21" fmla="*/ 0 60000 65536"/>
                <a:gd name="T22" fmla="*/ 0 60000 65536"/>
                <a:gd name="T23" fmla="*/ 0 60000 65536"/>
                <a:gd name="T24" fmla="*/ 0 w 271"/>
                <a:gd name="T25" fmla="*/ 0 h 58"/>
                <a:gd name="T26" fmla="*/ 271 w 271"/>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1" h="58">
                  <a:moveTo>
                    <a:pt x="38" y="0"/>
                  </a:moveTo>
                  <a:lnTo>
                    <a:pt x="0" y="40"/>
                  </a:lnTo>
                  <a:lnTo>
                    <a:pt x="40" y="40"/>
                  </a:lnTo>
                  <a:lnTo>
                    <a:pt x="271" y="58"/>
                  </a:lnTo>
                  <a:lnTo>
                    <a:pt x="246" y="49"/>
                  </a:lnTo>
                  <a:lnTo>
                    <a:pt x="168" y="14"/>
                  </a:lnTo>
                  <a:lnTo>
                    <a:pt x="143" y="4"/>
                  </a:lnTo>
                  <a:lnTo>
                    <a:pt x="38"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57" name="Freeform 7"/>
            <p:cNvSpPr>
              <a:spLocks/>
            </p:cNvSpPr>
            <p:nvPr/>
          </p:nvSpPr>
          <p:spPr bwMode="auto">
            <a:xfrm>
              <a:off x="463" y="1417"/>
              <a:ext cx="52" cy="18"/>
            </a:xfrm>
            <a:custGeom>
              <a:avLst/>
              <a:gdLst>
                <a:gd name="T0" fmla="*/ 0 w 103"/>
                <a:gd name="T1" fmla="*/ 1 h 36"/>
                <a:gd name="T2" fmla="*/ 1 w 103"/>
                <a:gd name="T3" fmla="*/ 0 h 36"/>
                <a:gd name="T4" fmla="*/ 1 w 103"/>
                <a:gd name="T5" fmla="*/ 1 h 36"/>
                <a:gd name="T6" fmla="*/ 1 w 103"/>
                <a:gd name="T7" fmla="*/ 1 h 36"/>
                <a:gd name="T8" fmla="*/ 0 w 103"/>
                <a:gd name="T9" fmla="*/ 1 h 36"/>
                <a:gd name="T10" fmla="*/ 0 60000 65536"/>
                <a:gd name="T11" fmla="*/ 0 60000 65536"/>
                <a:gd name="T12" fmla="*/ 0 60000 65536"/>
                <a:gd name="T13" fmla="*/ 0 60000 65536"/>
                <a:gd name="T14" fmla="*/ 0 60000 65536"/>
                <a:gd name="T15" fmla="*/ 0 w 103"/>
                <a:gd name="T16" fmla="*/ 0 h 36"/>
                <a:gd name="T17" fmla="*/ 103 w 103"/>
                <a:gd name="T18" fmla="*/ 36 h 36"/>
              </a:gdLst>
              <a:ahLst/>
              <a:cxnLst>
                <a:cxn ang="T10">
                  <a:pos x="T0" y="T1"/>
                </a:cxn>
                <a:cxn ang="T11">
                  <a:pos x="T2" y="T3"/>
                </a:cxn>
                <a:cxn ang="T12">
                  <a:pos x="T4" y="T5"/>
                </a:cxn>
                <a:cxn ang="T13">
                  <a:pos x="T6" y="T7"/>
                </a:cxn>
                <a:cxn ang="T14">
                  <a:pos x="T8" y="T9"/>
                </a:cxn>
              </a:cxnLst>
              <a:rect l="T15" t="T16" r="T17" b="T18"/>
              <a:pathLst>
                <a:path w="103" h="36">
                  <a:moveTo>
                    <a:pt x="0" y="29"/>
                  </a:moveTo>
                  <a:lnTo>
                    <a:pt x="103" y="0"/>
                  </a:lnTo>
                  <a:lnTo>
                    <a:pt x="103" y="12"/>
                  </a:lnTo>
                  <a:lnTo>
                    <a:pt x="5" y="36"/>
                  </a:lnTo>
                  <a:lnTo>
                    <a:pt x="0" y="29"/>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58" name="Freeform 8"/>
            <p:cNvSpPr>
              <a:spLocks/>
            </p:cNvSpPr>
            <p:nvPr/>
          </p:nvSpPr>
          <p:spPr bwMode="auto">
            <a:xfrm>
              <a:off x="524" y="1415"/>
              <a:ext cx="134" cy="15"/>
            </a:xfrm>
            <a:custGeom>
              <a:avLst/>
              <a:gdLst>
                <a:gd name="T0" fmla="*/ 0 w 268"/>
                <a:gd name="T1" fmla="*/ 0 h 29"/>
                <a:gd name="T2" fmla="*/ 1 w 268"/>
                <a:gd name="T3" fmla="*/ 1 h 29"/>
                <a:gd name="T4" fmla="*/ 1 w 268"/>
                <a:gd name="T5" fmla="*/ 1 h 29"/>
                <a:gd name="T6" fmla="*/ 0 w 268"/>
                <a:gd name="T7" fmla="*/ 1 h 29"/>
                <a:gd name="T8" fmla="*/ 0 w 268"/>
                <a:gd name="T9" fmla="*/ 0 h 29"/>
                <a:gd name="T10" fmla="*/ 0 60000 65536"/>
                <a:gd name="T11" fmla="*/ 0 60000 65536"/>
                <a:gd name="T12" fmla="*/ 0 60000 65536"/>
                <a:gd name="T13" fmla="*/ 0 60000 65536"/>
                <a:gd name="T14" fmla="*/ 0 60000 65536"/>
                <a:gd name="T15" fmla="*/ 0 w 268"/>
                <a:gd name="T16" fmla="*/ 0 h 29"/>
                <a:gd name="T17" fmla="*/ 268 w 268"/>
                <a:gd name="T18" fmla="*/ 29 h 29"/>
              </a:gdLst>
              <a:ahLst/>
              <a:cxnLst>
                <a:cxn ang="T10">
                  <a:pos x="T0" y="T1"/>
                </a:cxn>
                <a:cxn ang="T11">
                  <a:pos x="T2" y="T3"/>
                </a:cxn>
                <a:cxn ang="T12">
                  <a:pos x="T4" y="T5"/>
                </a:cxn>
                <a:cxn ang="T13">
                  <a:pos x="T6" y="T7"/>
                </a:cxn>
                <a:cxn ang="T14">
                  <a:pos x="T8" y="T9"/>
                </a:cxn>
              </a:cxnLst>
              <a:rect l="T15" t="T16" r="T17" b="T18"/>
              <a:pathLst>
                <a:path w="268" h="29">
                  <a:moveTo>
                    <a:pt x="0" y="0"/>
                  </a:moveTo>
                  <a:lnTo>
                    <a:pt x="268" y="14"/>
                  </a:lnTo>
                  <a:lnTo>
                    <a:pt x="267" y="29"/>
                  </a:lnTo>
                  <a:lnTo>
                    <a:pt x="0" y="1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59" name="Freeform 9"/>
            <p:cNvSpPr>
              <a:spLocks/>
            </p:cNvSpPr>
            <p:nvPr/>
          </p:nvSpPr>
          <p:spPr bwMode="auto">
            <a:xfrm>
              <a:off x="490" y="1441"/>
              <a:ext cx="135" cy="25"/>
            </a:xfrm>
            <a:custGeom>
              <a:avLst/>
              <a:gdLst>
                <a:gd name="T0" fmla="*/ 0 w 269"/>
                <a:gd name="T1" fmla="*/ 1 h 48"/>
                <a:gd name="T2" fmla="*/ 1 w 269"/>
                <a:gd name="T3" fmla="*/ 1 h 48"/>
                <a:gd name="T4" fmla="*/ 1 w 269"/>
                <a:gd name="T5" fmla="*/ 1 h 48"/>
                <a:gd name="T6" fmla="*/ 1 w 269"/>
                <a:gd name="T7" fmla="*/ 0 h 48"/>
                <a:gd name="T8" fmla="*/ 1 w 269"/>
                <a:gd name="T9" fmla="*/ 1 h 48"/>
                <a:gd name="T10" fmla="*/ 1 w 269"/>
                <a:gd name="T11" fmla="*/ 1 h 48"/>
                <a:gd name="T12" fmla="*/ 1 w 269"/>
                <a:gd name="T13" fmla="*/ 1 h 48"/>
                <a:gd name="T14" fmla="*/ 1 w 269"/>
                <a:gd name="T15" fmla="*/ 1 h 48"/>
                <a:gd name="T16" fmla="*/ 1 w 269"/>
                <a:gd name="T17" fmla="*/ 1 h 48"/>
                <a:gd name="T18" fmla="*/ 1 w 269"/>
                <a:gd name="T19" fmla="*/ 1 h 48"/>
                <a:gd name="T20" fmla="*/ 1 w 269"/>
                <a:gd name="T21" fmla="*/ 1 h 48"/>
                <a:gd name="T22" fmla="*/ 1 w 269"/>
                <a:gd name="T23" fmla="*/ 1 h 48"/>
                <a:gd name="T24" fmla="*/ 1 w 269"/>
                <a:gd name="T25" fmla="*/ 1 h 48"/>
                <a:gd name="T26" fmla="*/ 1 w 269"/>
                <a:gd name="T27" fmla="*/ 1 h 48"/>
                <a:gd name="T28" fmla="*/ 1 w 269"/>
                <a:gd name="T29" fmla="*/ 1 h 48"/>
                <a:gd name="T30" fmla="*/ 1 w 269"/>
                <a:gd name="T31" fmla="*/ 1 h 48"/>
                <a:gd name="T32" fmla="*/ 0 w 269"/>
                <a:gd name="T33" fmla="*/ 1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9"/>
                <a:gd name="T52" fmla="*/ 0 h 48"/>
                <a:gd name="T53" fmla="*/ 269 w 269"/>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9" h="48">
                  <a:moveTo>
                    <a:pt x="0" y="37"/>
                  </a:moveTo>
                  <a:lnTo>
                    <a:pt x="29" y="37"/>
                  </a:lnTo>
                  <a:lnTo>
                    <a:pt x="61" y="23"/>
                  </a:lnTo>
                  <a:lnTo>
                    <a:pt x="74" y="0"/>
                  </a:lnTo>
                  <a:lnTo>
                    <a:pt x="87" y="2"/>
                  </a:lnTo>
                  <a:lnTo>
                    <a:pt x="93" y="14"/>
                  </a:lnTo>
                  <a:lnTo>
                    <a:pt x="152" y="22"/>
                  </a:lnTo>
                  <a:lnTo>
                    <a:pt x="269" y="26"/>
                  </a:lnTo>
                  <a:lnTo>
                    <a:pt x="269" y="37"/>
                  </a:lnTo>
                  <a:lnTo>
                    <a:pt x="102" y="31"/>
                  </a:lnTo>
                  <a:lnTo>
                    <a:pt x="82" y="19"/>
                  </a:lnTo>
                  <a:lnTo>
                    <a:pt x="70" y="25"/>
                  </a:lnTo>
                  <a:lnTo>
                    <a:pt x="67" y="34"/>
                  </a:lnTo>
                  <a:lnTo>
                    <a:pt x="53" y="41"/>
                  </a:lnTo>
                  <a:lnTo>
                    <a:pt x="21" y="48"/>
                  </a:lnTo>
                  <a:lnTo>
                    <a:pt x="6" y="48"/>
                  </a:lnTo>
                  <a:lnTo>
                    <a:pt x="0" y="37"/>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60" name="Freeform 10"/>
            <p:cNvSpPr>
              <a:spLocks/>
            </p:cNvSpPr>
            <p:nvPr/>
          </p:nvSpPr>
          <p:spPr bwMode="auto">
            <a:xfrm>
              <a:off x="399" y="1474"/>
              <a:ext cx="133" cy="69"/>
            </a:xfrm>
            <a:custGeom>
              <a:avLst/>
              <a:gdLst>
                <a:gd name="T0" fmla="*/ 1 w 266"/>
                <a:gd name="T1" fmla="*/ 0 h 139"/>
                <a:gd name="T2" fmla="*/ 1 w 266"/>
                <a:gd name="T3" fmla="*/ 0 h 139"/>
                <a:gd name="T4" fmla="*/ 1 w 266"/>
                <a:gd name="T5" fmla="*/ 0 h 139"/>
                <a:gd name="T6" fmla="*/ 1 w 266"/>
                <a:gd name="T7" fmla="*/ 0 h 139"/>
                <a:gd name="T8" fmla="*/ 1 w 266"/>
                <a:gd name="T9" fmla="*/ 0 h 139"/>
                <a:gd name="T10" fmla="*/ 0 w 266"/>
                <a:gd name="T11" fmla="*/ 0 h 139"/>
                <a:gd name="T12" fmla="*/ 1 w 266"/>
                <a:gd name="T13" fmla="*/ 0 h 139"/>
                <a:gd name="T14" fmla="*/ 1 w 266"/>
                <a:gd name="T15" fmla="*/ 0 h 139"/>
                <a:gd name="T16" fmla="*/ 1 w 266"/>
                <a:gd name="T17" fmla="*/ 0 h 139"/>
                <a:gd name="T18" fmla="*/ 1 w 266"/>
                <a:gd name="T19" fmla="*/ 0 h 139"/>
                <a:gd name="T20" fmla="*/ 1 w 266"/>
                <a:gd name="T21" fmla="*/ 0 h 139"/>
                <a:gd name="T22" fmla="*/ 1 w 266"/>
                <a:gd name="T23" fmla="*/ 0 h 139"/>
                <a:gd name="T24" fmla="*/ 1 w 266"/>
                <a:gd name="T25" fmla="*/ 0 h 139"/>
                <a:gd name="T26" fmla="*/ 1 w 266"/>
                <a:gd name="T27" fmla="*/ 0 h 139"/>
                <a:gd name="T28" fmla="*/ 1 w 266"/>
                <a:gd name="T29" fmla="*/ 0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6"/>
                <a:gd name="T46" fmla="*/ 0 h 139"/>
                <a:gd name="T47" fmla="*/ 266 w 266"/>
                <a:gd name="T48" fmla="*/ 139 h 1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6" h="139">
                  <a:moveTo>
                    <a:pt x="227" y="27"/>
                  </a:moveTo>
                  <a:lnTo>
                    <a:pt x="201" y="32"/>
                  </a:lnTo>
                  <a:lnTo>
                    <a:pt x="41" y="112"/>
                  </a:lnTo>
                  <a:lnTo>
                    <a:pt x="20" y="126"/>
                  </a:lnTo>
                  <a:lnTo>
                    <a:pt x="11" y="139"/>
                  </a:lnTo>
                  <a:lnTo>
                    <a:pt x="0" y="133"/>
                  </a:lnTo>
                  <a:lnTo>
                    <a:pt x="26" y="139"/>
                  </a:lnTo>
                  <a:lnTo>
                    <a:pt x="79" y="124"/>
                  </a:lnTo>
                  <a:lnTo>
                    <a:pt x="172" y="98"/>
                  </a:lnTo>
                  <a:lnTo>
                    <a:pt x="172" y="75"/>
                  </a:lnTo>
                  <a:lnTo>
                    <a:pt x="189" y="71"/>
                  </a:lnTo>
                  <a:lnTo>
                    <a:pt x="212" y="55"/>
                  </a:lnTo>
                  <a:lnTo>
                    <a:pt x="266" y="0"/>
                  </a:lnTo>
                  <a:lnTo>
                    <a:pt x="235" y="12"/>
                  </a:lnTo>
                  <a:lnTo>
                    <a:pt x="227" y="27"/>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61" name="Freeform 11"/>
            <p:cNvSpPr>
              <a:spLocks/>
            </p:cNvSpPr>
            <p:nvPr/>
          </p:nvSpPr>
          <p:spPr bwMode="auto">
            <a:xfrm>
              <a:off x="500" y="1479"/>
              <a:ext cx="225" cy="49"/>
            </a:xfrm>
            <a:custGeom>
              <a:avLst/>
              <a:gdLst>
                <a:gd name="T0" fmla="*/ 0 w 451"/>
                <a:gd name="T1" fmla="*/ 0 h 99"/>
                <a:gd name="T2" fmla="*/ 0 w 451"/>
                <a:gd name="T3" fmla="*/ 0 h 99"/>
                <a:gd name="T4" fmla="*/ 0 w 451"/>
                <a:gd name="T5" fmla="*/ 0 h 99"/>
                <a:gd name="T6" fmla="*/ 0 w 451"/>
                <a:gd name="T7" fmla="*/ 0 h 99"/>
                <a:gd name="T8" fmla="*/ 0 w 451"/>
                <a:gd name="T9" fmla="*/ 0 h 99"/>
                <a:gd name="T10" fmla="*/ 0 w 451"/>
                <a:gd name="T11" fmla="*/ 0 h 99"/>
                <a:gd name="T12" fmla="*/ 0 w 451"/>
                <a:gd name="T13" fmla="*/ 0 h 99"/>
                <a:gd name="T14" fmla="*/ 0 60000 65536"/>
                <a:gd name="T15" fmla="*/ 0 60000 65536"/>
                <a:gd name="T16" fmla="*/ 0 60000 65536"/>
                <a:gd name="T17" fmla="*/ 0 60000 65536"/>
                <a:gd name="T18" fmla="*/ 0 60000 65536"/>
                <a:gd name="T19" fmla="*/ 0 60000 65536"/>
                <a:gd name="T20" fmla="*/ 0 60000 65536"/>
                <a:gd name="T21" fmla="*/ 0 w 451"/>
                <a:gd name="T22" fmla="*/ 0 h 99"/>
                <a:gd name="T23" fmla="*/ 451 w 451"/>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1" h="99">
                  <a:moveTo>
                    <a:pt x="76" y="0"/>
                  </a:moveTo>
                  <a:lnTo>
                    <a:pt x="0" y="76"/>
                  </a:lnTo>
                  <a:lnTo>
                    <a:pt x="8" y="87"/>
                  </a:lnTo>
                  <a:lnTo>
                    <a:pt x="443" y="99"/>
                  </a:lnTo>
                  <a:lnTo>
                    <a:pt x="451" y="87"/>
                  </a:lnTo>
                  <a:lnTo>
                    <a:pt x="215" y="8"/>
                  </a:lnTo>
                  <a:lnTo>
                    <a:pt x="76"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62" name="Freeform 12"/>
            <p:cNvSpPr>
              <a:spLocks/>
            </p:cNvSpPr>
            <p:nvPr/>
          </p:nvSpPr>
          <p:spPr bwMode="auto">
            <a:xfrm>
              <a:off x="448" y="1557"/>
              <a:ext cx="216" cy="28"/>
            </a:xfrm>
            <a:custGeom>
              <a:avLst/>
              <a:gdLst>
                <a:gd name="T0" fmla="*/ 0 w 433"/>
                <a:gd name="T1" fmla="*/ 0 h 58"/>
                <a:gd name="T2" fmla="*/ 0 w 433"/>
                <a:gd name="T3" fmla="*/ 0 h 58"/>
                <a:gd name="T4" fmla="*/ 0 w 433"/>
                <a:gd name="T5" fmla="*/ 0 h 58"/>
                <a:gd name="T6" fmla="*/ 0 w 433"/>
                <a:gd name="T7" fmla="*/ 0 h 58"/>
                <a:gd name="T8" fmla="*/ 0 w 433"/>
                <a:gd name="T9" fmla="*/ 0 h 58"/>
                <a:gd name="T10" fmla="*/ 0 w 433"/>
                <a:gd name="T11" fmla="*/ 0 h 58"/>
                <a:gd name="T12" fmla="*/ 0 w 433"/>
                <a:gd name="T13" fmla="*/ 0 h 58"/>
                <a:gd name="T14" fmla="*/ 0 w 433"/>
                <a:gd name="T15" fmla="*/ 0 h 58"/>
                <a:gd name="T16" fmla="*/ 0 w 433"/>
                <a:gd name="T17" fmla="*/ 0 h 58"/>
                <a:gd name="T18" fmla="*/ 0 w 433"/>
                <a:gd name="T19" fmla="*/ 0 h 58"/>
                <a:gd name="T20" fmla="*/ 0 w 433"/>
                <a:gd name="T21" fmla="*/ 0 h 58"/>
                <a:gd name="T22" fmla="*/ 0 w 433"/>
                <a:gd name="T23" fmla="*/ 0 h 58"/>
                <a:gd name="T24" fmla="*/ 0 w 433"/>
                <a:gd name="T25" fmla="*/ 0 h 58"/>
                <a:gd name="T26" fmla="*/ 0 w 433"/>
                <a:gd name="T27" fmla="*/ 0 h 58"/>
                <a:gd name="T28" fmla="*/ 0 w 433"/>
                <a:gd name="T29" fmla="*/ 0 h 58"/>
                <a:gd name="T30" fmla="*/ 0 w 433"/>
                <a:gd name="T31" fmla="*/ 0 h 5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3"/>
                <a:gd name="T49" fmla="*/ 0 h 58"/>
                <a:gd name="T50" fmla="*/ 433 w 433"/>
                <a:gd name="T51" fmla="*/ 58 h 5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3" h="58">
                  <a:moveTo>
                    <a:pt x="0" y="58"/>
                  </a:moveTo>
                  <a:lnTo>
                    <a:pt x="0" y="39"/>
                  </a:lnTo>
                  <a:lnTo>
                    <a:pt x="18" y="37"/>
                  </a:lnTo>
                  <a:lnTo>
                    <a:pt x="30" y="46"/>
                  </a:lnTo>
                  <a:lnTo>
                    <a:pt x="111" y="23"/>
                  </a:lnTo>
                  <a:lnTo>
                    <a:pt x="123" y="0"/>
                  </a:lnTo>
                  <a:lnTo>
                    <a:pt x="132" y="14"/>
                  </a:lnTo>
                  <a:lnTo>
                    <a:pt x="161" y="21"/>
                  </a:lnTo>
                  <a:lnTo>
                    <a:pt x="417" y="26"/>
                  </a:lnTo>
                  <a:lnTo>
                    <a:pt x="433" y="16"/>
                  </a:lnTo>
                  <a:lnTo>
                    <a:pt x="426" y="37"/>
                  </a:lnTo>
                  <a:lnTo>
                    <a:pt x="141" y="30"/>
                  </a:lnTo>
                  <a:lnTo>
                    <a:pt x="125" y="21"/>
                  </a:lnTo>
                  <a:lnTo>
                    <a:pt x="118" y="35"/>
                  </a:lnTo>
                  <a:lnTo>
                    <a:pt x="32" y="58"/>
                  </a:lnTo>
                  <a:lnTo>
                    <a:pt x="0" y="58"/>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63" name="Freeform 13"/>
            <p:cNvSpPr>
              <a:spLocks/>
            </p:cNvSpPr>
            <p:nvPr/>
          </p:nvSpPr>
          <p:spPr bwMode="auto">
            <a:xfrm>
              <a:off x="475" y="1589"/>
              <a:ext cx="42" cy="15"/>
            </a:xfrm>
            <a:custGeom>
              <a:avLst/>
              <a:gdLst>
                <a:gd name="T0" fmla="*/ 0 w 84"/>
                <a:gd name="T1" fmla="*/ 0 h 31"/>
                <a:gd name="T2" fmla="*/ 1 w 84"/>
                <a:gd name="T3" fmla="*/ 0 h 31"/>
                <a:gd name="T4" fmla="*/ 1 w 84"/>
                <a:gd name="T5" fmla="*/ 0 h 31"/>
                <a:gd name="T6" fmla="*/ 0 w 84"/>
                <a:gd name="T7" fmla="*/ 0 h 31"/>
                <a:gd name="T8" fmla="*/ 0 w 84"/>
                <a:gd name="T9" fmla="*/ 0 h 31"/>
                <a:gd name="T10" fmla="*/ 0 60000 65536"/>
                <a:gd name="T11" fmla="*/ 0 60000 65536"/>
                <a:gd name="T12" fmla="*/ 0 60000 65536"/>
                <a:gd name="T13" fmla="*/ 0 60000 65536"/>
                <a:gd name="T14" fmla="*/ 0 60000 65536"/>
                <a:gd name="T15" fmla="*/ 0 w 84"/>
                <a:gd name="T16" fmla="*/ 0 h 31"/>
                <a:gd name="T17" fmla="*/ 84 w 84"/>
                <a:gd name="T18" fmla="*/ 31 h 31"/>
              </a:gdLst>
              <a:ahLst/>
              <a:cxnLst>
                <a:cxn ang="T10">
                  <a:pos x="T0" y="T1"/>
                </a:cxn>
                <a:cxn ang="T11">
                  <a:pos x="T2" y="T3"/>
                </a:cxn>
                <a:cxn ang="T12">
                  <a:pos x="T4" y="T5"/>
                </a:cxn>
                <a:cxn ang="T13">
                  <a:pos x="T6" y="T7"/>
                </a:cxn>
                <a:cxn ang="T14">
                  <a:pos x="T8" y="T9"/>
                </a:cxn>
              </a:cxnLst>
              <a:rect l="T15" t="T16" r="T17" b="T18"/>
              <a:pathLst>
                <a:path w="84" h="31">
                  <a:moveTo>
                    <a:pt x="0" y="16"/>
                  </a:moveTo>
                  <a:lnTo>
                    <a:pt x="84" y="0"/>
                  </a:lnTo>
                  <a:lnTo>
                    <a:pt x="84" y="20"/>
                  </a:lnTo>
                  <a:lnTo>
                    <a:pt x="0" y="31"/>
                  </a:lnTo>
                  <a:lnTo>
                    <a:pt x="0" y="16"/>
                  </a:lnTo>
                  <a:close/>
                </a:path>
              </a:pathLst>
            </a:custGeom>
            <a:solidFill>
              <a:srgbClr val="BF3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64" name="Freeform 14"/>
            <p:cNvSpPr>
              <a:spLocks/>
            </p:cNvSpPr>
            <p:nvPr/>
          </p:nvSpPr>
          <p:spPr bwMode="auto">
            <a:xfrm>
              <a:off x="332" y="1604"/>
              <a:ext cx="172" cy="72"/>
            </a:xfrm>
            <a:custGeom>
              <a:avLst/>
              <a:gdLst>
                <a:gd name="T0" fmla="*/ 1 w 343"/>
                <a:gd name="T1" fmla="*/ 1 h 143"/>
                <a:gd name="T2" fmla="*/ 1 w 343"/>
                <a:gd name="T3" fmla="*/ 0 h 143"/>
                <a:gd name="T4" fmla="*/ 1 w 343"/>
                <a:gd name="T5" fmla="*/ 1 h 143"/>
                <a:gd name="T6" fmla="*/ 1 w 343"/>
                <a:gd name="T7" fmla="*/ 1 h 143"/>
                <a:gd name="T8" fmla="*/ 1 w 343"/>
                <a:gd name="T9" fmla="*/ 1 h 143"/>
                <a:gd name="T10" fmla="*/ 1 w 343"/>
                <a:gd name="T11" fmla="*/ 1 h 143"/>
                <a:gd name="T12" fmla="*/ 1 w 343"/>
                <a:gd name="T13" fmla="*/ 1 h 143"/>
                <a:gd name="T14" fmla="*/ 1 w 343"/>
                <a:gd name="T15" fmla="*/ 1 h 143"/>
                <a:gd name="T16" fmla="*/ 1 w 343"/>
                <a:gd name="T17" fmla="*/ 1 h 143"/>
                <a:gd name="T18" fmla="*/ 1 w 343"/>
                <a:gd name="T19" fmla="*/ 1 h 143"/>
                <a:gd name="T20" fmla="*/ 0 w 343"/>
                <a:gd name="T21" fmla="*/ 1 h 143"/>
                <a:gd name="T22" fmla="*/ 1 w 343"/>
                <a:gd name="T23" fmla="*/ 1 h 143"/>
                <a:gd name="T24" fmla="*/ 1 w 343"/>
                <a:gd name="T25" fmla="*/ 1 h 143"/>
                <a:gd name="T26" fmla="*/ 1 w 343"/>
                <a:gd name="T27" fmla="*/ 1 h 1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3"/>
                <a:gd name="T43" fmla="*/ 0 h 143"/>
                <a:gd name="T44" fmla="*/ 343 w 343"/>
                <a:gd name="T45" fmla="*/ 143 h 14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3" h="143">
                  <a:moveTo>
                    <a:pt x="268" y="12"/>
                  </a:moveTo>
                  <a:lnTo>
                    <a:pt x="343" y="0"/>
                  </a:lnTo>
                  <a:lnTo>
                    <a:pt x="305" y="45"/>
                  </a:lnTo>
                  <a:lnTo>
                    <a:pt x="294" y="63"/>
                  </a:lnTo>
                  <a:lnTo>
                    <a:pt x="280" y="70"/>
                  </a:lnTo>
                  <a:lnTo>
                    <a:pt x="280" y="93"/>
                  </a:lnTo>
                  <a:lnTo>
                    <a:pt x="268" y="107"/>
                  </a:lnTo>
                  <a:lnTo>
                    <a:pt x="116" y="137"/>
                  </a:lnTo>
                  <a:lnTo>
                    <a:pt x="52" y="143"/>
                  </a:lnTo>
                  <a:lnTo>
                    <a:pt x="11" y="143"/>
                  </a:lnTo>
                  <a:lnTo>
                    <a:pt x="0" y="128"/>
                  </a:lnTo>
                  <a:lnTo>
                    <a:pt x="18" y="130"/>
                  </a:lnTo>
                  <a:lnTo>
                    <a:pt x="34" y="116"/>
                  </a:lnTo>
                  <a:lnTo>
                    <a:pt x="268" y="12"/>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65" name="Freeform 15"/>
            <p:cNvSpPr>
              <a:spLocks/>
            </p:cNvSpPr>
            <p:nvPr/>
          </p:nvSpPr>
          <p:spPr bwMode="auto">
            <a:xfrm>
              <a:off x="529" y="1589"/>
              <a:ext cx="111" cy="9"/>
            </a:xfrm>
            <a:custGeom>
              <a:avLst/>
              <a:gdLst>
                <a:gd name="T0" fmla="*/ 0 w 222"/>
                <a:gd name="T1" fmla="*/ 0 h 18"/>
                <a:gd name="T2" fmla="*/ 1 w 222"/>
                <a:gd name="T3" fmla="*/ 0 h 18"/>
                <a:gd name="T4" fmla="*/ 1 w 222"/>
                <a:gd name="T5" fmla="*/ 1 h 18"/>
                <a:gd name="T6" fmla="*/ 0 w 222"/>
                <a:gd name="T7" fmla="*/ 1 h 18"/>
                <a:gd name="T8" fmla="*/ 0 w 222"/>
                <a:gd name="T9" fmla="*/ 0 h 18"/>
                <a:gd name="T10" fmla="*/ 0 60000 65536"/>
                <a:gd name="T11" fmla="*/ 0 60000 65536"/>
                <a:gd name="T12" fmla="*/ 0 60000 65536"/>
                <a:gd name="T13" fmla="*/ 0 60000 65536"/>
                <a:gd name="T14" fmla="*/ 0 60000 65536"/>
                <a:gd name="T15" fmla="*/ 0 w 222"/>
                <a:gd name="T16" fmla="*/ 0 h 18"/>
                <a:gd name="T17" fmla="*/ 222 w 222"/>
                <a:gd name="T18" fmla="*/ 18 h 18"/>
              </a:gdLst>
              <a:ahLst/>
              <a:cxnLst>
                <a:cxn ang="T10">
                  <a:pos x="T0" y="T1"/>
                </a:cxn>
                <a:cxn ang="T11">
                  <a:pos x="T2" y="T3"/>
                </a:cxn>
                <a:cxn ang="T12">
                  <a:pos x="T4" y="T5"/>
                </a:cxn>
                <a:cxn ang="T13">
                  <a:pos x="T6" y="T7"/>
                </a:cxn>
                <a:cxn ang="T14">
                  <a:pos x="T8" y="T9"/>
                </a:cxn>
              </a:cxnLst>
              <a:rect l="T15" t="T16" r="T17" b="T18"/>
              <a:pathLst>
                <a:path w="222" h="18">
                  <a:moveTo>
                    <a:pt x="0" y="0"/>
                  </a:moveTo>
                  <a:lnTo>
                    <a:pt x="222" y="0"/>
                  </a:lnTo>
                  <a:lnTo>
                    <a:pt x="222" y="18"/>
                  </a:lnTo>
                  <a:lnTo>
                    <a:pt x="0" y="14"/>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66" name="Freeform 16"/>
            <p:cNvSpPr>
              <a:spLocks/>
            </p:cNvSpPr>
            <p:nvPr/>
          </p:nvSpPr>
          <p:spPr bwMode="auto">
            <a:xfrm>
              <a:off x="482" y="1602"/>
              <a:ext cx="317" cy="62"/>
            </a:xfrm>
            <a:custGeom>
              <a:avLst/>
              <a:gdLst>
                <a:gd name="T0" fmla="*/ 1 w 632"/>
                <a:gd name="T1" fmla="*/ 0 h 124"/>
                <a:gd name="T2" fmla="*/ 1 w 632"/>
                <a:gd name="T3" fmla="*/ 1 h 124"/>
                <a:gd name="T4" fmla="*/ 1 w 632"/>
                <a:gd name="T5" fmla="*/ 1 h 124"/>
                <a:gd name="T6" fmla="*/ 0 w 632"/>
                <a:gd name="T7" fmla="*/ 1 h 124"/>
                <a:gd name="T8" fmla="*/ 1 w 632"/>
                <a:gd name="T9" fmla="*/ 1 h 124"/>
                <a:gd name="T10" fmla="*/ 1 w 632"/>
                <a:gd name="T11" fmla="*/ 1 h 124"/>
                <a:gd name="T12" fmla="*/ 1 w 632"/>
                <a:gd name="T13" fmla="*/ 1 h 124"/>
                <a:gd name="T14" fmla="*/ 1 w 632"/>
                <a:gd name="T15" fmla="*/ 1 h 124"/>
                <a:gd name="T16" fmla="*/ 1 w 632"/>
                <a:gd name="T17" fmla="*/ 1 h 124"/>
                <a:gd name="T18" fmla="*/ 1 w 632"/>
                <a:gd name="T19" fmla="*/ 1 h 124"/>
                <a:gd name="T20" fmla="*/ 1 w 632"/>
                <a:gd name="T21" fmla="*/ 1 h 124"/>
                <a:gd name="T22" fmla="*/ 1 w 632"/>
                <a:gd name="T23" fmla="*/ 0 h 124"/>
                <a:gd name="T24" fmla="*/ 1 w 632"/>
                <a:gd name="T25" fmla="*/ 0 h 124"/>
                <a:gd name="T26" fmla="*/ 1 w 632"/>
                <a:gd name="T27" fmla="*/ 0 h 124"/>
                <a:gd name="T28" fmla="*/ 1 w 632"/>
                <a:gd name="T29" fmla="*/ 0 h 124"/>
                <a:gd name="T30" fmla="*/ 1 w 632"/>
                <a:gd name="T31" fmla="*/ 0 h 124"/>
                <a:gd name="T32" fmla="*/ 1 w 632"/>
                <a:gd name="T33" fmla="*/ 0 h 124"/>
                <a:gd name="T34" fmla="*/ 1 w 632"/>
                <a:gd name="T35" fmla="*/ 0 h 124"/>
                <a:gd name="T36" fmla="*/ 1 w 632"/>
                <a:gd name="T37" fmla="*/ 0 h 124"/>
                <a:gd name="T38" fmla="*/ 1 w 632"/>
                <a:gd name="T39" fmla="*/ 0 h 124"/>
                <a:gd name="T40" fmla="*/ 1 w 632"/>
                <a:gd name="T41" fmla="*/ 0 h 1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2"/>
                <a:gd name="T64" fmla="*/ 0 h 124"/>
                <a:gd name="T65" fmla="*/ 632 w 632"/>
                <a:gd name="T66" fmla="*/ 124 h 1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2" h="124">
                  <a:moveTo>
                    <a:pt x="105" y="0"/>
                  </a:moveTo>
                  <a:lnTo>
                    <a:pt x="54" y="23"/>
                  </a:lnTo>
                  <a:lnTo>
                    <a:pt x="24" y="60"/>
                  </a:lnTo>
                  <a:lnTo>
                    <a:pt x="0" y="106"/>
                  </a:lnTo>
                  <a:lnTo>
                    <a:pt x="38" y="113"/>
                  </a:lnTo>
                  <a:lnTo>
                    <a:pt x="311" y="120"/>
                  </a:lnTo>
                  <a:lnTo>
                    <a:pt x="564" y="120"/>
                  </a:lnTo>
                  <a:lnTo>
                    <a:pt x="616" y="124"/>
                  </a:lnTo>
                  <a:lnTo>
                    <a:pt x="632" y="111"/>
                  </a:lnTo>
                  <a:lnTo>
                    <a:pt x="607" y="106"/>
                  </a:lnTo>
                  <a:lnTo>
                    <a:pt x="521" y="76"/>
                  </a:lnTo>
                  <a:lnTo>
                    <a:pt x="334" y="0"/>
                  </a:lnTo>
                  <a:lnTo>
                    <a:pt x="209" y="0"/>
                  </a:lnTo>
                  <a:lnTo>
                    <a:pt x="205" y="0"/>
                  </a:lnTo>
                  <a:lnTo>
                    <a:pt x="194" y="0"/>
                  </a:lnTo>
                  <a:lnTo>
                    <a:pt x="178" y="0"/>
                  </a:lnTo>
                  <a:lnTo>
                    <a:pt x="160" y="0"/>
                  </a:lnTo>
                  <a:lnTo>
                    <a:pt x="140" y="0"/>
                  </a:lnTo>
                  <a:lnTo>
                    <a:pt x="124" y="0"/>
                  </a:lnTo>
                  <a:lnTo>
                    <a:pt x="111" y="0"/>
                  </a:lnTo>
                  <a:lnTo>
                    <a:pt x="105"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67" name="Freeform 17"/>
            <p:cNvSpPr>
              <a:spLocks/>
            </p:cNvSpPr>
            <p:nvPr/>
          </p:nvSpPr>
          <p:spPr bwMode="auto">
            <a:xfrm>
              <a:off x="408" y="1701"/>
              <a:ext cx="302" cy="28"/>
            </a:xfrm>
            <a:custGeom>
              <a:avLst/>
              <a:gdLst>
                <a:gd name="T0" fmla="*/ 0 w 604"/>
                <a:gd name="T1" fmla="*/ 0 h 58"/>
                <a:gd name="T2" fmla="*/ 0 w 604"/>
                <a:gd name="T3" fmla="*/ 0 h 58"/>
                <a:gd name="T4" fmla="*/ 1 w 604"/>
                <a:gd name="T5" fmla="*/ 0 h 58"/>
                <a:gd name="T6" fmla="*/ 1 w 604"/>
                <a:gd name="T7" fmla="*/ 0 h 58"/>
                <a:gd name="T8" fmla="*/ 1 w 604"/>
                <a:gd name="T9" fmla="*/ 0 h 58"/>
                <a:gd name="T10" fmla="*/ 1 w 604"/>
                <a:gd name="T11" fmla="*/ 0 h 58"/>
                <a:gd name="T12" fmla="*/ 1 w 604"/>
                <a:gd name="T13" fmla="*/ 0 h 58"/>
                <a:gd name="T14" fmla="*/ 1 w 604"/>
                <a:gd name="T15" fmla="*/ 0 h 58"/>
                <a:gd name="T16" fmla="*/ 1 w 604"/>
                <a:gd name="T17" fmla="*/ 0 h 58"/>
                <a:gd name="T18" fmla="*/ 1 w 604"/>
                <a:gd name="T19" fmla="*/ 0 h 58"/>
                <a:gd name="T20" fmla="*/ 1 w 604"/>
                <a:gd name="T21" fmla="*/ 0 h 58"/>
                <a:gd name="T22" fmla="*/ 1 w 604"/>
                <a:gd name="T23" fmla="*/ 0 h 58"/>
                <a:gd name="T24" fmla="*/ 0 w 604"/>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4"/>
                <a:gd name="T40" fmla="*/ 0 h 58"/>
                <a:gd name="T41" fmla="*/ 604 w 604"/>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4" h="58">
                  <a:moveTo>
                    <a:pt x="0" y="50"/>
                  </a:moveTo>
                  <a:lnTo>
                    <a:pt x="0" y="32"/>
                  </a:lnTo>
                  <a:lnTo>
                    <a:pt x="21" y="42"/>
                  </a:lnTo>
                  <a:lnTo>
                    <a:pt x="151" y="16"/>
                  </a:lnTo>
                  <a:lnTo>
                    <a:pt x="160" y="0"/>
                  </a:lnTo>
                  <a:lnTo>
                    <a:pt x="175" y="19"/>
                  </a:lnTo>
                  <a:lnTo>
                    <a:pt x="590" y="26"/>
                  </a:lnTo>
                  <a:lnTo>
                    <a:pt x="604" y="19"/>
                  </a:lnTo>
                  <a:lnTo>
                    <a:pt x="595" y="35"/>
                  </a:lnTo>
                  <a:lnTo>
                    <a:pt x="171" y="32"/>
                  </a:lnTo>
                  <a:lnTo>
                    <a:pt x="144" y="32"/>
                  </a:lnTo>
                  <a:lnTo>
                    <a:pt x="21" y="58"/>
                  </a:lnTo>
                  <a:lnTo>
                    <a:pt x="0" y="50"/>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68" name="Freeform 18"/>
            <p:cNvSpPr>
              <a:spLocks/>
            </p:cNvSpPr>
            <p:nvPr/>
          </p:nvSpPr>
          <p:spPr bwMode="auto">
            <a:xfrm>
              <a:off x="439" y="1734"/>
              <a:ext cx="61" cy="18"/>
            </a:xfrm>
            <a:custGeom>
              <a:avLst/>
              <a:gdLst>
                <a:gd name="T0" fmla="*/ 1 w 122"/>
                <a:gd name="T1" fmla="*/ 0 h 37"/>
                <a:gd name="T2" fmla="*/ 1 w 122"/>
                <a:gd name="T3" fmla="*/ 0 h 37"/>
                <a:gd name="T4" fmla="*/ 1 w 122"/>
                <a:gd name="T5" fmla="*/ 0 h 37"/>
                <a:gd name="T6" fmla="*/ 0 w 122"/>
                <a:gd name="T7" fmla="*/ 0 h 37"/>
                <a:gd name="T8" fmla="*/ 1 w 122"/>
                <a:gd name="T9" fmla="*/ 0 h 37"/>
                <a:gd name="T10" fmla="*/ 0 60000 65536"/>
                <a:gd name="T11" fmla="*/ 0 60000 65536"/>
                <a:gd name="T12" fmla="*/ 0 60000 65536"/>
                <a:gd name="T13" fmla="*/ 0 60000 65536"/>
                <a:gd name="T14" fmla="*/ 0 60000 65536"/>
                <a:gd name="T15" fmla="*/ 0 w 122"/>
                <a:gd name="T16" fmla="*/ 0 h 37"/>
                <a:gd name="T17" fmla="*/ 122 w 122"/>
                <a:gd name="T18" fmla="*/ 37 h 37"/>
              </a:gdLst>
              <a:ahLst/>
              <a:cxnLst>
                <a:cxn ang="T10">
                  <a:pos x="T0" y="T1"/>
                </a:cxn>
                <a:cxn ang="T11">
                  <a:pos x="T2" y="T3"/>
                </a:cxn>
                <a:cxn ang="T12">
                  <a:pos x="T4" y="T5"/>
                </a:cxn>
                <a:cxn ang="T13">
                  <a:pos x="T6" y="T7"/>
                </a:cxn>
                <a:cxn ang="T14">
                  <a:pos x="T8" y="T9"/>
                </a:cxn>
              </a:cxnLst>
              <a:rect l="T15" t="T16" r="T17" b="T18"/>
              <a:pathLst>
                <a:path w="122" h="37">
                  <a:moveTo>
                    <a:pt x="4" y="16"/>
                  </a:moveTo>
                  <a:lnTo>
                    <a:pt x="122" y="0"/>
                  </a:lnTo>
                  <a:lnTo>
                    <a:pt x="115" y="26"/>
                  </a:lnTo>
                  <a:lnTo>
                    <a:pt x="0" y="37"/>
                  </a:lnTo>
                  <a:lnTo>
                    <a:pt x="4" y="16"/>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69" name="Freeform 19"/>
            <p:cNvSpPr>
              <a:spLocks/>
            </p:cNvSpPr>
            <p:nvPr/>
          </p:nvSpPr>
          <p:spPr bwMode="auto">
            <a:xfrm>
              <a:off x="505" y="1732"/>
              <a:ext cx="178" cy="15"/>
            </a:xfrm>
            <a:custGeom>
              <a:avLst/>
              <a:gdLst>
                <a:gd name="T0" fmla="*/ 0 w 357"/>
                <a:gd name="T1" fmla="*/ 0 h 29"/>
                <a:gd name="T2" fmla="*/ 0 w 357"/>
                <a:gd name="T3" fmla="*/ 1 h 29"/>
                <a:gd name="T4" fmla="*/ 0 w 357"/>
                <a:gd name="T5" fmla="*/ 1 h 29"/>
                <a:gd name="T6" fmla="*/ 0 w 357"/>
                <a:gd name="T7" fmla="*/ 1 h 29"/>
                <a:gd name="T8" fmla="*/ 0 w 357"/>
                <a:gd name="T9" fmla="*/ 0 h 29"/>
                <a:gd name="T10" fmla="*/ 0 60000 65536"/>
                <a:gd name="T11" fmla="*/ 0 60000 65536"/>
                <a:gd name="T12" fmla="*/ 0 60000 65536"/>
                <a:gd name="T13" fmla="*/ 0 60000 65536"/>
                <a:gd name="T14" fmla="*/ 0 60000 65536"/>
                <a:gd name="T15" fmla="*/ 0 w 357"/>
                <a:gd name="T16" fmla="*/ 0 h 29"/>
                <a:gd name="T17" fmla="*/ 357 w 357"/>
                <a:gd name="T18" fmla="*/ 29 h 29"/>
              </a:gdLst>
              <a:ahLst/>
              <a:cxnLst>
                <a:cxn ang="T10">
                  <a:pos x="T0" y="T1"/>
                </a:cxn>
                <a:cxn ang="T11">
                  <a:pos x="T2" y="T3"/>
                </a:cxn>
                <a:cxn ang="T12">
                  <a:pos x="T4" y="T5"/>
                </a:cxn>
                <a:cxn ang="T13">
                  <a:pos x="T6" y="T7"/>
                </a:cxn>
                <a:cxn ang="T14">
                  <a:pos x="T8" y="T9"/>
                </a:cxn>
              </a:cxnLst>
              <a:rect l="T15" t="T16" r="T17" b="T18"/>
              <a:pathLst>
                <a:path w="357" h="29">
                  <a:moveTo>
                    <a:pt x="0" y="0"/>
                  </a:moveTo>
                  <a:lnTo>
                    <a:pt x="357" y="3"/>
                  </a:lnTo>
                  <a:lnTo>
                    <a:pt x="353" y="23"/>
                  </a:lnTo>
                  <a:lnTo>
                    <a:pt x="11" y="29"/>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70" name="Freeform 20"/>
            <p:cNvSpPr>
              <a:spLocks/>
            </p:cNvSpPr>
            <p:nvPr/>
          </p:nvSpPr>
          <p:spPr bwMode="auto">
            <a:xfrm>
              <a:off x="262" y="1750"/>
              <a:ext cx="238" cy="92"/>
            </a:xfrm>
            <a:custGeom>
              <a:avLst/>
              <a:gdLst>
                <a:gd name="T0" fmla="*/ 1 w 476"/>
                <a:gd name="T1" fmla="*/ 1 h 183"/>
                <a:gd name="T2" fmla="*/ 1 w 476"/>
                <a:gd name="T3" fmla="*/ 1 h 183"/>
                <a:gd name="T4" fmla="*/ 1 w 476"/>
                <a:gd name="T5" fmla="*/ 1 h 183"/>
                <a:gd name="T6" fmla="*/ 0 w 476"/>
                <a:gd name="T7" fmla="*/ 1 h 183"/>
                <a:gd name="T8" fmla="*/ 1 w 476"/>
                <a:gd name="T9" fmla="*/ 1 h 183"/>
                <a:gd name="T10" fmla="*/ 1 w 476"/>
                <a:gd name="T11" fmla="*/ 1 h 183"/>
                <a:gd name="T12" fmla="*/ 1 w 476"/>
                <a:gd name="T13" fmla="*/ 1 h 183"/>
                <a:gd name="T14" fmla="*/ 1 w 476"/>
                <a:gd name="T15" fmla="*/ 0 h 183"/>
                <a:gd name="T16" fmla="*/ 1 w 476"/>
                <a:gd name="T17" fmla="*/ 1 h 183"/>
                <a:gd name="T18" fmla="*/ 1 w 476"/>
                <a:gd name="T19" fmla="*/ 1 h 1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6"/>
                <a:gd name="T31" fmla="*/ 0 h 183"/>
                <a:gd name="T32" fmla="*/ 476 w 476"/>
                <a:gd name="T33" fmla="*/ 183 h 1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6" h="183">
                  <a:moveTo>
                    <a:pt x="338" y="5"/>
                  </a:moveTo>
                  <a:lnTo>
                    <a:pt x="56" y="150"/>
                  </a:lnTo>
                  <a:lnTo>
                    <a:pt x="10" y="167"/>
                  </a:lnTo>
                  <a:lnTo>
                    <a:pt x="0" y="183"/>
                  </a:lnTo>
                  <a:lnTo>
                    <a:pt x="43" y="180"/>
                  </a:lnTo>
                  <a:lnTo>
                    <a:pt x="320" y="164"/>
                  </a:lnTo>
                  <a:lnTo>
                    <a:pt x="351" y="130"/>
                  </a:lnTo>
                  <a:lnTo>
                    <a:pt x="476" y="0"/>
                  </a:lnTo>
                  <a:lnTo>
                    <a:pt x="384" y="11"/>
                  </a:lnTo>
                  <a:lnTo>
                    <a:pt x="338" y="5"/>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71" name="Freeform 21"/>
            <p:cNvSpPr>
              <a:spLocks/>
            </p:cNvSpPr>
            <p:nvPr/>
          </p:nvSpPr>
          <p:spPr bwMode="auto">
            <a:xfrm>
              <a:off x="442" y="1747"/>
              <a:ext cx="442" cy="88"/>
            </a:xfrm>
            <a:custGeom>
              <a:avLst/>
              <a:gdLst>
                <a:gd name="T0" fmla="*/ 1 w 884"/>
                <a:gd name="T1" fmla="*/ 0 h 177"/>
                <a:gd name="T2" fmla="*/ 0 w 884"/>
                <a:gd name="T3" fmla="*/ 0 h 177"/>
                <a:gd name="T4" fmla="*/ 1 w 884"/>
                <a:gd name="T5" fmla="*/ 0 h 177"/>
                <a:gd name="T6" fmla="*/ 1 w 884"/>
                <a:gd name="T7" fmla="*/ 0 h 177"/>
                <a:gd name="T8" fmla="*/ 1 w 884"/>
                <a:gd name="T9" fmla="*/ 0 h 177"/>
                <a:gd name="T10" fmla="*/ 1 w 884"/>
                <a:gd name="T11" fmla="*/ 0 h 177"/>
                <a:gd name="T12" fmla="*/ 1 w 884"/>
                <a:gd name="T13" fmla="*/ 0 h 177"/>
                <a:gd name="T14" fmla="*/ 1 w 884"/>
                <a:gd name="T15" fmla="*/ 0 h 177"/>
                <a:gd name="T16" fmla="*/ 1 w 884"/>
                <a:gd name="T17" fmla="*/ 0 h 177"/>
                <a:gd name="T18" fmla="*/ 1 w 884"/>
                <a:gd name="T19" fmla="*/ 0 h 177"/>
                <a:gd name="T20" fmla="*/ 1 w 884"/>
                <a:gd name="T21" fmla="*/ 0 h 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4"/>
                <a:gd name="T34" fmla="*/ 0 h 177"/>
                <a:gd name="T35" fmla="*/ 884 w 884"/>
                <a:gd name="T36" fmla="*/ 177 h 1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4" h="177">
                  <a:moveTo>
                    <a:pt x="143" y="9"/>
                  </a:moveTo>
                  <a:lnTo>
                    <a:pt x="0" y="156"/>
                  </a:lnTo>
                  <a:lnTo>
                    <a:pt x="59" y="170"/>
                  </a:lnTo>
                  <a:lnTo>
                    <a:pt x="369" y="173"/>
                  </a:lnTo>
                  <a:lnTo>
                    <a:pt x="724" y="170"/>
                  </a:lnTo>
                  <a:lnTo>
                    <a:pt x="861" y="177"/>
                  </a:lnTo>
                  <a:lnTo>
                    <a:pt x="884" y="149"/>
                  </a:lnTo>
                  <a:lnTo>
                    <a:pt x="854" y="156"/>
                  </a:lnTo>
                  <a:lnTo>
                    <a:pt x="618" y="50"/>
                  </a:lnTo>
                  <a:lnTo>
                    <a:pt x="497" y="0"/>
                  </a:lnTo>
                  <a:lnTo>
                    <a:pt x="143" y="9"/>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72" name="Freeform 22"/>
            <p:cNvSpPr>
              <a:spLocks/>
            </p:cNvSpPr>
            <p:nvPr/>
          </p:nvSpPr>
          <p:spPr bwMode="auto">
            <a:xfrm>
              <a:off x="361" y="1876"/>
              <a:ext cx="405" cy="22"/>
            </a:xfrm>
            <a:custGeom>
              <a:avLst/>
              <a:gdLst>
                <a:gd name="T0" fmla="*/ 0 w 810"/>
                <a:gd name="T1" fmla="*/ 1 h 43"/>
                <a:gd name="T2" fmla="*/ 0 w 810"/>
                <a:gd name="T3" fmla="*/ 1 h 43"/>
                <a:gd name="T4" fmla="*/ 1 w 810"/>
                <a:gd name="T5" fmla="*/ 1 h 43"/>
                <a:gd name="T6" fmla="*/ 1 w 810"/>
                <a:gd name="T7" fmla="*/ 1 h 43"/>
                <a:gd name="T8" fmla="*/ 1 w 810"/>
                <a:gd name="T9" fmla="*/ 1 h 43"/>
                <a:gd name="T10" fmla="*/ 1 w 810"/>
                <a:gd name="T11" fmla="*/ 0 h 43"/>
                <a:gd name="T12" fmla="*/ 1 w 810"/>
                <a:gd name="T13" fmla="*/ 1 h 43"/>
                <a:gd name="T14" fmla="*/ 1 w 810"/>
                <a:gd name="T15" fmla="*/ 1 h 43"/>
                <a:gd name="T16" fmla="*/ 1 w 810"/>
                <a:gd name="T17" fmla="*/ 1 h 43"/>
                <a:gd name="T18" fmla="*/ 1 w 810"/>
                <a:gd name="T19" fmla="*/ 1 h 43"/>
                <a:gd name="T20" fmla="*/ 1 w 810"/>
                <a:gd name="T21" fmla="*/ 1 h 43"/>
                <a:gd name="T22" fmla="*/ 0 w 810"/>
                <a:gd name="T23" fmla="*/ 1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0"/>
                <a:gd name="T37" fmla="*/ 0 h 43"/>
                <a:gd name="T38" fmla="*/ 810 w 810"/>
                <a:gd name="T39" fmla="*/ 43 h 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0" h="43">
                  <a:moveTo>
                    <a:pt x="0" y="40"/>
                  </a:moveTo>
                  <a:lnTo>
                    <a:pt x="0" y="13"/>
                  </a:lnTo>
                  <a:lnTo>
                    <a:pt x="18" y="13"/>
                  </a:lnTo>
                  <a:lnTo>
                    <a:pt x="43" y="28"/>
                  </a:lnTo>
                  <a:lnTo>
                    <a:pt x="224" y="26"/>
                  </a:lnTo>
                  <a:lnTo>
                    <a:pt x="237" y="0"/>
                  </a:lnTo>
                  <a:lnTo>
                    <a:pt x="257" y="24"/>
                  </a:lnTo>
                  <a:lnTo>
                    <a:pt x="790" y="24"/>
                  </a:lnTo>
                  <a:lnTo>
                    <a:pt x="810" y="3"/>
                  </a:lnTo>
                  <a:lnTo>
                    <a:pt x="806" y="40"/>
                  </a:lnTo>
                  <a:lnTo>
                    <a:pt x="244" y="43"/>
                  </a:lnTo>
                  <a:lnTo>
                    <a:pt x="0" y="40"/>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73" name="Freeform 23"/>
            <p:cNvSpPr>
              <a:spLocks/>
            </p:cNvSpPr>
            <p:nvPr/>
          </p:nvSpPr>
          <p:spPr bwMode="auto">
            <a:xfrm>
              <a:off x="388" y="1915"/>
              <a:ext cx="101" cy="18"/>
            </a:xfrm>
            <a:custGeom>
              <a:avLst/>
              <a:gdLst>
                <a:gd name="T0" fmla="*/ 0 w 203"/>
                <a:gd name="T1" fmla="*/ 0 h 35"/>
                <a:gd name="T2" fmla="*/ 0 w 203"/>
                <a:gd name="T3" fmla="*/ 0 h 35"/>
                <a:gd name="T4" fmla="*/ 0 w 203"/>
                <a:gd name="T5" fmla="*/ 0 h 35"/>
                <a:gd name="T6" fmla="*/ 0 w 203"/>
                <a:gd name="T7" fmla="*/ 1 h 35"/>
                <a:gd name="T8" fmla="*/ 0 w 203"/>
                <a:gd name="T9" fmla="*/ 1 h 35"/>
                <a:gd name="T10" fmla="*/ 0 w 203"/>
                <a:gd name="T11" fmla="*/ 1 h 35"/>
                <a:gd name="T12" fmla="*/ 0 w 203"/>
                <a:gd name="T13" fmla="*/ 0 h 35"/>
                <a:gd name="T14" fmla="*/ 0 60000 65536"/>
                <a:gd name="T15" fmla="*/ 0 60000 65536"/>
                <a:gd name="T16" fmla="*/ 0 60000 65536"/>
                <a:gd name="T17" fmla="*/ 0 60000 65536"/>
                <a:gd name="T18" fmla="*/ 0 60000 65536"/>
                <a:gd name="T19" fmla="*/ 0 60000 65536"/>
                <a:gd name="T20" fmla="*/ 0 60000 65536"/>
                <a:gd name="T21" fmla="*/ 0 w 203"/>
                <a:gd name="T22" fmla="*/ 0 h 35"/>
                <a:gd name="T23" fmla="*/ 203 w 20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3" h="35">
                  <a:moveTo>
                    <a:pt x="0" y="0"/>
                  </a:moveTo>
                  <a:lnTo>
                    <a:pt x="186" y="0"/>
                  </a:lnTo>
                  <a:lnTo>
                    <a:pt x="203" y="0"/>
                  </a:lnTo>
                  <a:lnTo>
                    <a:pt x="203" y="23"/>
                  </a:lnTo>
                  <a:lnTo>
                    <a:pt x="177" y="35"/>
                  </a:lnTo>
                  <a:lnTo>
                    <a:pt x="0" y="32"/>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74" name="Freeform 24"/>
            <p:cNvSpPr>
              <a:spLocks/>
            </p:cNvSpPr>
            <p:nvPr/>
          </p:nvSpPr>
          <p:spPr bwMode="auto">
            <a:xfrm>
              <a:off x="501" y="1917"/>
              <a:ext cx="232" cy="16"/>
            </a:xfrm>
            <a:custGeom>
              <a:avLst/>
              <a:gdLst>
                <a:gd name="T0" fmla="*/ 0 w 464"/>
                <a:gd name="T1" fmla="*/ 0 h 32"/>
                <a:gd name="T2" fmla="*/ 0 w 464"/>
                <a:gd name="T3" fmla="*/ 1 h 32"/>
                <a:gd name="T4" fmla="*/ 1 w 464"/>
                <a:gd name="T5" fmla="*/ 1 h 32"/>
                <a:gd name="T6" fmla="*/ 1 w 464"/>
                <a:gd name="T7" fmla="*/ 0 h 32"/>
                <a:gd name="T8" fmla="*/ 0 w 464"/>
                <a:gd name="T9" fmla="*/ 0 h 32"/>
                <a:gd name="T10" fmla="*/ 0 60000 65536"/>
                <a:gd name="T11" fmla="*/ 0 60000 65536"/>
                <a:gd name="T12" fmla="*/ 0 60000 65536"/>
                <a:gd name="T13" fmla="*/ 0 60000 65536"/>
                <a:gd name="T14" fmla="*/ 0 60000 65536"/>
                <a:gd name="T15" fmla="*/ 0 w 464"/>
                <a:gd name="T16" fmla="*/ 0 h 32"/>
                <a:gd name="T17" fmla="*/ 464 w 464"/>
                <a:gd name="T18" fmla="*/ 32 h 32"/>
              </a:gdLst>
              <a:ahLst/>
              <a:cxnLst>
                <a:cxn ang="T10">
                  <a:pos x="T0" y="T1"/>
                </a:cxn>
                <a:cxn ang="T11">
                  <a:pos x="T2" y="T3"/>
                </a:cxn>
                <a:cxn ang="T12">
                  <a:pos x="T4" y="T5"/>
                </a:cxn>
                <a:cxn ang="T13">
                  <a:pos x="T6" y="T7"/>
                </a:cxn>
                <a:cxn ang="T14">
                  <a:pos x="T8" y="T9"/>
                </a:cxn>
              </a:cxnLst>
              <a:rect l="T15" t="T16" r="T17" b="T18"/>
              <a:pathLst>
                <a:path w="464" h="32">
                  <a:moveTo>
                    <a:pt x="0" y="0"/>
                  </a:moveTo>
                  <a:lnTo>
                    <a:pt x="0" y="29"/>
                  </a:lnTo>
                  <a:lnTo>
                    <a:pt x="464" y="32"/>
                  </a:lnTo>
                  <a:lnTo>
                    <a:pt x="464" y="0"/>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75" name="Freeform 25"/>
            <p:cNvSpPr>
              <a:spLocks/>
            </p:cNvSpPr>
            <p:nvPr/>
          </p:nvSpPr>
          <p:spPr bwMode="auto">
            <a:xfrm>
              <a:off x="190" y="1938"/>
              <a:ext cx="280" cy="113"/>
            </a:xfrm>
            <a:custGeom>
              <a:avLst/>
              <a:gdLst>
                <a:gd name="T0" fmla="*/ 0 w 561"/>
                <a:gd name="T1" fmla="*/ 0 h 226"/>
                <a:gd name="T2" fmla="*/ 0 w 561"/>
                <a:gd name="T3" fmla="*/ 0 h 226"/>
                <a:gd name="T4" fmla="*/ 0 w 561"/>
                <a:gd name="T5" fmla="*/ 1 h 226"/>
                <a:gd name="T6" fmla="*/ 0 w 561"/>
                <a:gd name="T7" fmla="*/ 1 h 226"/>
                <a:gd name="T8" fmla="*/ 0 w 561"/>
                <a:gd name="T9" fmla="*/ 1 h 226"/>
                <a:gd name="T10" fmla="*/ 0 w 561"/>
                <a:gd name="T11" fmla="*/ 1 h 226"/>
                <a:gd name="T12" fmla="*/ 0 w 561"/>
                <a:gd name="T13" fmla="*/ 1 h 226"/>
                <a:gd name="T14" fmla="*/ 0 w 561"/>
                <a:gd name="T15" fmla="*/ 1 h 226"/>
                <a:gd name="T16" fmla="*/ 0 w 561"/>
                <a:gd name="T17" fmla="*/ 1 h 226"/>
                <a:gd name="T18" fmla="*/ 0 w 561"/>
                <a:gd name="T19" fmla="*/ 0 h 2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1"/>
                <a:gd name="T31" fmla="*/ 0 h 226"/>
                <a:gd name="T32" fmla="*/ 561 w 561"/>
                <a:gd name="T33" fmla="*/ 226 h 2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1" h="226">
                  <a:moveTo>
                    <a:pt x="561" y="0"/>
                  </a:moveTo>
                  <a:lnTo>
                    <a:pt x="336" y="0"/>
                  </a:lnTo>
                  <a:lnTo>
                    <a:pt x="84" y="125"/>
                  </a:lnTo>
                  <a:lnTo>
                    <a:pt x="0" y="169"/>
                  </a:lnTo>
                  <a:lnTo>
                    <a:pt x="5" y="193"/>
                  </a:lnTo>
                  <a:lnTo>
                    <a:pt x="57" y="202"/>
                  </a:lnTo>
                  <a:lnTo>
                    <a:pt x="120" y="205"/>
                  </a:lnTo>
                  <a:lnTo>
                    <a:pt x="383" y="226"/>
                  </a:lnTo>
                  <a:lnTo>
                    <a:pt x="407" y="202"/>
                  </a:lnTo>
                  <a:lnTo>
                    <a:pt x="561" y="0"/>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76" name="Freeform 26"/>
            <p:cNvSpPr>
              <a:spLocks/>
            </p:cNvSpPr>
            <p:nvPr/>
          </p:nvSpPr>
          <p:spPr bwMode="auto">
            <a:xfrm>
              <a:off x="407" y="1938"/>
              <a:ext cx="572" cy="113"/>
            </a:xfrm>
            <a:custGeom>
              <a:avLst/>
              <a:gdLst>
                <a:gd name="T0" fmla="*/ 1 w 1144"/>
                <a:gd name="T1" fmla="*/ 0 h 226"/>
                <a:gd name="T2" fmla="*/ 0 w 1144"/>
                <a:gd name="T3" fmla="*/ 1 h 226"/>
                <a:gd name="T4" fmla="*/ 1 w 1144"/>
                <a:gd name="T5" fmla="*/ 1 h 226"/>
                <a:gd name="T6" fmla="*/ 1 w 1144"/>
                <a:gd name="T7" fmla="*/ 1 h 226"/>
                <a:gd name="T8" fmla="*/ 1 w 1144"/>
                <a:gd name="T9" fmla="*/ 1 h 226"/>
                <a:gd name="T10" fmla="*/ 1 w 1144"/>
                <a:gd name="T11" fmla="*/ 1 h 226"/>
                <a:gd name="T12" fmla="*/ 1 w 1144"/>
                <a:gd name="T13" fmla="*/ 1 h 226"/>
                <a:gd name="T14" fmla="*/ 1 w 1144"/>
                <a:gd name="T15" fmla="*/ 1 h 226"/>
                <a:gd name="T16" fmla="*/ 1 w 1144"/>
                <a:gd name="T17" fmla="*/ 0 h 226"/>
                <a:gd name="T18" fmla="*/ 1 w 1144"/>
                <a:gd name="T19" fmla="*/ 0 h 2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4"/>
                <a:gd name="T31" fmla="*/ 0 h 226"/>
                <a:gd name="T32" fmla="*/ 1144 w 1144"/>
                <a:gd name="T33" fmla="*/ 226 h 2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4" h="226">
                  <a:moveTo>
                    <a:pt x="178" y="0"/>
                  </a:moveTo>
                  <a:lnTo>
                    <a:pt x="0" y="213"/>
                  </a:lnTo>
                  <a:lnTo>
                    <a:pt x="186" y="226"/>
                  </a:lnTo>
                  <a:lnTo>
                    <a:pt x="413" y="226"/>
                  </a:lnTo>
                  <a:lnTo>
                    <a:pt x="861" y="211"/>
                  </a:lnTo>
                  <a:lnTo>
                    <a:pt x="1120" y="193"/>
                  </a:lnTo>
                  <a:lnTo>
                    <a:pt x="1144" y="173"/>
                  </a:lnTo>
                  <a:lnTo>
                    <a:pt x="1058" y="163"/>
                  </a:lnTo>
                  <a:lnTo>
                    <a:pt x="687" y="0"/>
                  </a:lnTo>
                  <a:lnTo>
                    <a:pt x="178"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77" name="Freeform 27"/>
            <p:cNvSpPr>
              <a:spLocks/>
            </p:cNvSpPr>
            <p:nvPr/>
          </p:nvSpPr>
          <p:spPr bwMode="auto">
            <a:xfrm>
              <a:off x="311" y="2073"/>
              <a:ext cx="156" cy="53"/>
            </a:xfrm>
            <a:custGeom>
              <a:avLst/>
              <a:gdLst>
                <a:gd name="T0" fmla="*/ 0 w 312"/>
                <a:gd name="T1" fmla="*/ 0 h 105"/>
                <a:gd name="T2" fmla="*/ 1 w 312"/>
                <a:gd name="T3" fmla="*/ 1 h 105"/>
                <a:gd name="T4" fmla="*/ 1 w 312"/>
                <a:gd name="T5" fmla="*/ 1 h 105"/>
                <a:gd name="T6" fmla="*/ 1 w 312"/>
                <a:gd name="T7" fmla="*/ 1 h 105"/>
                <a:gd name="T8" fmla="*/ 1 w 312"/>
                <a:gd name="T9" fmla="*/ 1 h 105"/>
                <a:gd name="T10" fmla="*/ 1 w 312"/>
                <a:gd name="T11" fmla="*/ 1 h 105"/>
                <a:gd name="T12" fmla="*/ 1 w 312"/>
                <a:gd name="T13" fmla="*/ 1 h 105"/>
                <a:gd name="T14" fmla="*/ 1 w 312"/>
                <a:gd name="T15" fmla="*/ 1 h 105"/>
                <a:gd name="T16" fmla="*/ 1 w 312"/>
                <a:gd name="T17" fmla="*/ 1 h 105"/>
                <a:gd name="T18" fmla="*/ 1 w 312"/>
                <a:gd name="T19" fmla="*/ 1 h 105"/>
                <a:gd name="T20" fmla="*/ 1 w 312"/>
                <a:gd name="T21" fmla="*/ 1 h 105"/>
                <a:gd name="T22" fmla="*/ 1 w 312"/>
                <a:gd name="T23" fmla="*/ 1 h 105"/>
                <a:gd name="T24" fmla="*/ 1 w 312"/>
                <a:gd name="T25" fmla="*/ 1 h 105"/>
                <a:gd name="T26" fmla="*/ 1 w 312"/>
                <a:gd name="T27" fmla="*/ 1 h 105"/>
                <a:gd name="T28" fmla="*/ 1 w 312"/>
                <a:gd name="T29" fmla="*/ 1 h 105"/>
                <a:gd name="T30" fmla="*/ 1 w 312"/>
                <a:gd name="T31" fmla="*/ 1 h 105"/>
                <a:gd name="T32" fmla="*/ 1 w 312"/>
                <a:gd name="T33" fmla="*/ 1 h 105"/>
                <a:gd name="T34" fmla="*/ 1 w 312"/>
                <a:gd name="T35" fmla="*/ 1 h 105"/>
                <a:gd name="T36" fmla="*/ 1 w 312"/>
                <a:gd name="T37" fmla="*/ 1 h 105"/>
                <a:gd name="T38" fmla="*/ 1 w 312"/>
                <a:gd name="T39" fmla="*/ 1 h 105"/>
                <a:gd name="T40" fmla="*/ 1 w 312"/>
                <a:gd name="T41" fmla="*/ 1 h 105"/>
                <a:gd name="T42" fmla="*/ 1 w 312"/>
                <a:gd name="T43" fmla="*/ 1 h 105"/>
                <a:gd name="T44" fmla="*/ 0 w 312"/>
                <a:gd name="T45" fmla="*/ 0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12"/>
                <a:gd name="T70" fmla="*/ 0 h 105"/>
                <a:gd name="T71" fmla="*/ 312 w 312"/>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12" h="105">
                  <a:moveTo>
                    <a:pt x="0" y="0"/>
                  </a:moveTo>
                  <a:lnTo>
                    <a:pt x="20" y="25"/>
                  </a:lnTo>
                  <a:lnTo>
                    <a:pt x="20" y="53"/>
                  </a:lnTo>
                  <a:lnTo>
                    <a:pt x="312" y="105"/>
                  </a:lnTo>
                  <a:lnTo>
                    <a:pt x="312" y="85"/>
                  </a:lnTo>
                  <a:lnTo>
                    <a:pt x="287" y="29"/>
                  </a:lnTo>
                  <a:lnTo>
                    <a:pt x="255" y="29"/>
                  </a:lnTo>
                  <a:lnTo>
                    <a:pt x="263" y="62"/>
                  </a:lnTo>
                  <a:lnTo>
                    <a:pt x="227" y="62"/>
                  </a:lnTo>
                  <a:lnTo>
                    <a:pt x="216" y="29"/>
                  </a:lnTo>
                  <a:lnTo>
                    <a:pt x="187" y="25"/>
                  </a:lnTo>
                  <a:lnTo>
                    <a:pt x="208" y="57"/>
                  </a:lnTo>
                  <a:lnTo>
                    <a:pt x="172" y="53"/>
                  </a:lnTo>
                  <a:lnTo>
                    <a:pt x="156" y="9"/>
                  </a:lnTo>
                  <a:lnTo>
                    <a:pt x="132" y="13"/>
                  </a:lnTo>
                  <a:lnTo>
                    <a:pt x="151" y="53"/>
                  </a:lnTo>
                  <a:lnTo>
                    <a:pt x="128" y="49"/>
                  </a:lnTo>
                  <a:lnTo>
                    <a:pt x="108" y="13"/>
                  </a:lnTo>
                  <a:lnTo>
                    <a:pt x="80" y="13"/>
                  </a:lnTo>
                  <a:lnTo>
                    <a:pt x="96" y="45"/>
                  </a:lnTo>
                  <a:lnTo>
                    <a:pt x="68" y="37"/>
                  </a:lnTo>
                  <a:lnTo>
                    <a:pt x="44" y="5"/>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78" name="Freeform 28"/>
            <p:cNvSpPr>
              <a:spLocks/>
            </p:cNvSpPr>
            <p:nvPr/>
          </p:nvSpPr>
          <p:spPr bwMode="auto">
            <a:xfrm>
              <a:off x="327" y="2110"/>
              <a:ext cx="133" cy="32"/>
            </a:xfrm>
            <a:custGeom>
              <a:avLst/>
              <a:gdLst>
                <a:gd name="T0" fmla="*/ 0 w 266"/>
                <a:gd name="T1" fmla="*/ 0 h 65"/>
                <a:gd name="T2" fmla="*/ 1 w 266"/>
                <a:gd name="T3" fmla="*/ 0 h 65"/>
                <a:gd name="T4" fmla="*/ 1 w 266"/>
                <a:gd name="T5" fmla="*/ 0 h 65"/>
                <a:gd name="T6" fmla="*/ 0 w 266"/>
                <a:gd name="T7" fmla="*/ 0 h 65"/>
                <a:gd name="T8" fmla="*/ 0 w 266"/>
                <a:gd name="T9" fmla="*/ 0 h 65"/>
                <a:gd name="T10" fmla="*/ 0 60000 65536"/>
                <a:gd name="T11" fmla="*/ 0 60000 65536"/>
                <a:gd name="T12" fmla="*/ 0 60000 65536"/>
                <a:gd name="T13" fmla="*/ 0 60000 65536"/>
                <a:gd name="T14" fmla="*/ 0 60000 65536"/>
                <a:gd name="T15" fmla="*/ 0 w 266"/>
                <a:gd name="T16" fmla="*/ 0 h 65"/>
                <a:gd name="T17" fmla="*/ 266 w 266"/>
                <a:gd name="T18" fmla="*/ 65 h 65"/>
              </a:gdLst>
              <a:ahLst/>
              <a:cxnLst>
                <a:cxn ang="T10">
                  <a:pos x="T0" y="T1"/>
                </a:cxn>
                <a:cxn ang="T11">
                  <a:pos x="T2" y="T3"/>
                </a:cxn>
                <a:cxn ang="T12">
                  <a:pos x="T4" y="T5"/>
                </a:cxn>
                <a:cxn ang="T13">
                  <a:pos x="T6" y="T7"/>
                </a:cxn>
                <a:cxn ang="T14">
                  <a:pos x="T8" y="T9"/>
                </a:cxn>
              </a:cxnLst>
              <a:rect l="T15" t="T16" r="T17" b="T18"/>
              <a:pathLst>
                <a:path w="266" h="65">
                  <a:moveTo>
                    <a:pt x="0" y="0"/>
                  </a:moveTo>
                  <a:lnTo>
                    <a:pt x="266" y="44"/>
                  </a:lnTo>
                  <a:lnTo>
                    <a:pt x="266" y="65"/>
                  </a:lnTo>
                  <a:lnTo>
                    <a:pt x="0" y="12"/>
                  </a:lnTo>
                  <a:lnTo>
                    <a:pt x="0" y="0"/>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79" name="Freeform 29"/>
            <p:cNvSpPr>
              <a:spLocks/>
            </p:cNvSpPr>
            <p:nvPr/>
          </p:nvSpPr>
          <p:spPr bwMode="auto">
            <a:xfrm>
              <a:off x="333" y="2126"/>
              <a:ext cx="127" cy="38"/>
            </a:xfrm>
            <a:custGeom>
              <a:avLst/>
              <a:gdLst>
                <a:gd name="T0" fmla="*/ 0 w 255"/>
                <a:gd name="T1" fmla="*/ 0 h 76"/>
                <a:gd name="T2" fmla="*/ 0 w 255"/>
                <a:gd name="T3" fmla="*/ 1 h 76"/>
                <a:gd name="T4" fmla="*/ 0 w 255"/>
                <a:gd name="T5" fmla="*/ 1 h 76"/>
                <a:gd name="T6" fmla="*/ 0 w 255"/>
                <a:gd name="T7" fmla="*/ 1 h 76"/>
                <a:gd name="T8" fmla="*/ 0 w 255"/>
                <a:gd name="T9" fmla="*/ 0 h 76"/>
                <a:gd name="T10" fmla="*/ 0 60000 65536"/>
                <a:gd name="T11" fmla="*/ 0 60000 65536"/>
                <a:gd name="T12" fmla="*/ 0 60000 65536"/>
                <a:gd name="T13" fmla="*/ 0 60000 65536"/>
                <a:gd name="T14" fmla="*/ 0 60000 65536"/>
                <a:gd name="T15" fmla="*/ 0 w 255"/>
                <a:gd name="T16" fmla="*/ 0 h 76"/>
                <a:gd name="T17" fmla="*/ 255 w 255"/>
                <a:gd name="T18" fmla="*/ 76 h 76"/>
              </a:gdLst>
              <a:ahLst/>
              <a:cxnLst>
                <a:cxn ang="T10">
                  <a:pos x="T0" y="T1"/>
                </a:cxn>
                <a:cxn ang="T11">
                  <a:pos x="T2" y="T3"/>
                </a:cxn>
                <a:cxn ang="T12">
                  <a:pos x="T4" y="T5"/>
                </a:cxn>
                <a:cxn ang="T13">
                  <a:pos x="T6" y="T7"/>
                </a:cxn>
                <a:cxn ang="T14">
                  <a:pos x="T8" y="T9"/>
                </a:cxn>
              </a:cxnLst>
              <a:rect l="T15" t="T16" r="T17" b="T18"/>
              <a:pathLst>
                <a:path w="255" h="76">
                  <a:moveTo>
                    <a:pt x="0" y="0"/>
                  </a:moveTo>
                  <a:lnTo>
                    <a:pt x="0" y="24"/>
                  </a:lnTo>
                  <a:lnTo>
                    <a:pt x="255" y="76"/>
                  </a:lnTo>
                  <a:lnTo>
                    <a:pt x="255" y="44"/>
                  </a:lnTo>
                  <a:lnTo>
                    <a:pt x="0" y="0"/>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80" name="Freeform 30"/>
            <p:cNvSpPr>
              <a:spLocks/>
            </p:cNvSpPr>
            <p:nvPr/>
          </p:nvSpPr>
          <p:spPr bwMode="auto">
            <a:xfrm>
              <a:off x="481" y="2101"/>
              <a:ext cx="345" cy="18"/>
            </a:xfrm>
            <a:custGeom>
              <a:avLst/>
              <a:gdLst>
                <a:gd name="T0" fmla="*/ 0 w 690"/>
                <a:gd name="T1" fmla="*/ 1 h 36"/>
                <a:gd name="T2" fmla="*/ 1 w 690"/>
                <a:gd name="T3" fmla="*/ 0 h 36"/>
                <a:gd name="T4" fmla="*/ 1 w 690"/>
                <a:gd name="T5" fmla="*/ 0 h 36"/>
                <a:gd name="T6" fmla="*/ 1 w 690"/>
                <a:gd name="T7" fmla="*/ 1 h 36"/>
                <a:gd name="T8" fmla="*/ 1 w 690"/>
                <a:gd name="T9" fmla="*/ 0 h 36"/>
                <a:gd name="T10" fmla="*/ 1 w 690"/>
                <a:gd name="T11" fmla="*/ 1 h 36"/>
                <a:gd name="T12" fmla="*/ 0 w 690"/>
                <a:gd name="T13" fmla="*/ 1 h 36"/>
                <a:gd name="T14" fmla="*/ 0 60000 65536"/>
                <a:gd name="T15" fmla="*/ 0 60000 65536"/>
                <a:gd name="T16" fmla="*/ 0 60000 65536"/>
                <a:gd name="T17" fmla="*/ 0 60000 65536"/>
                <a:gd name="T18" fmla="*/ 0 60000 65536"/>
                <a:gd name="T19" fmla="*/ 0 60000 65536"/>
                <a:gd name="T20" fmla="*/ 0 60000 65536"/>
                <a:gd name="T21" fmla="*/ 0 w 690"/>
                <a:gd name="T22" fmla="*/ 0 h 36"/>
                <a:gd name="T23" fmla="*/ 690 w 690"/>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0" h="36">
                  <a:moveTo>
                    <a:pt x="0" y="36"/>
                  </a:moveTo>
                  <a:lnTo>
                    <a:pt x="11" y="0"/>
                  </a:lnTo>
                  <a:lnTo>
                    <a:pt x="38" y="0"/>
                  </a:lnTo>
                  <a:lnTo>
                    <a:pt x="74" y="16"/>
                  </a:lnTo>
                  <a:lnTo>
                    <a:pt x="690" y="0"/>
                  </a:lnTo>
                  <a:lnTo>
                    <a:pt x="690" y="28"/>
                  </a:lnTo>
                  <a:lnTo>
                    <a:pt x="0" y="36"/>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81" name="Freeform 31"/>
            <p:cNvSpPr>
              <a:spLocks/>
            </p:cNvSpPr>
            <p:nvPr/>
          </p:nvSpPr>
          <p:spPr bwMode="auto">
            <a:xfrm>
              <a:off x="478" y="2122"/>
              <a:ext cx="332" cy="20"/>
            </a:xfrm>
            <a:custGeom>
              <a:avLst/>
              <a:gdLst>
                <a:gd name="T0" fmla="*/ 1 w 662"/>
                <a:gd name="T1" fmla="*/ 0 h 41"/>
                <a:gd name="T2" fmla="*/ 1 w 662"/>
                <a:gd name="T3" fmla="*/ 0 h 41"/>
                <a:gd name="T4" fmla="*/ 1 w 662"/>
                <a:gd name="T5" fmla="*/ 0 h 41"/>
                <a:gd name="T6" fmla="*/ 0 w 662"/>
                <a:gd name="T7" fmla="*/ 0 h 41"/>
                <a:gd name="T8" fmla="*/ 1 w 662"/>
                <a:gd name="T9" fmla="*/ 0 h 41"/>
                <a:gd name="T10" fmla="*/ 0 60000 65536"/>
                <a:gd name="T11" fmla="*/ 0 60000 65536"/>
                <a:gd name="T12" fmla="*/ 0 60000 65536"/>
                <a:gd name="T13" fmla="*/ 0 60000 65536"/>
                <a:gd name="T14" fmla="*/ 0 60000 65536"/>
                <a:gd name="T15" fmla="*/ 0 w 662"/>
                <a:gd name="T16" fmla="*/ 0 h 41"/>
                <a:gd name="T17" fmla="*/ 662 w 662"/>
                <a:gd name="T18" fmla="*/ 41 h 41"/>
              </a:gdLst>
              <a:ahLst/>
              <a:cxnLst>
                <a:cxn ang="T10">
                  <a:pos x="T0" y="T1"/>
                </a:cxn>
                <a:cxn ang="T11">
                  <a:pos x="T2" y="T3"/>
                </a:cxn>
                <a:cxn ang="T12">
                  <a:pos x="T4" y="T5"/>
                </a:cxn>
                <a:cxn ang="T13">
                  <a:pos x="T6" y="T7"/>
                </a:cxn>
                <a:cxn ang="T14">
                  <a:pos x="T8" y="T9"/>
                </a:cxn>
              </a:cxnLst>
              <a:rect l="T15" t="T16" r="T17" b="T18"/>
              <a:pathLst>
                <a:path w="662" h="41">
                  <a:moveTo>
                    <a:pt x="16" y="20"/>
                  </a:moveTo>
                  <a:lnTo>
                    <a:pt x="662" y="0"/>
                  </a:lnTo>
                  <a:lnTo>
                    <a:pt x="654" y="24"/>
                  </a:lnTo>
                  <a:lnTo>
                    <a:pt x="0" y="41"/>
                  </a:lnTo>
                  <a:lnTo>
                    <a:pt x="16" y="20"/>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82" name="Freeform 32"/>
            <p:cNvSpPr>
              <a:spLocks/>
            </p:cNvSpPr>
            <p:nvPr/>
          </p:nvSpPr>
          <p:spPr bwMode="auto">
            <a:xfrm>
              <a:off x="485" y="2139"/>
              <a:ext cx="313" cy="25"/>
            </a:xfrm>
            <a:custGeom>
              <a:avLst/>
              <a:gdLst>
                <a:gd name="T0" fmla="*/ 0 w 626"/>
                <a:gd name="T1" fmla="*/ 1 h 48"/>
                <a:gd name="T2" fmla="*/ 1 w 626"/>
                <a:gd name="T3" fmla="*/ 0 h 48"/>
                <a:gd name="T4" fmla="*/ 1 w 626"/>
                <a:gd name="T5" fmla="*/ 1 h 48"/>
                <a:gd name="T6" fmla="*/ 0 w 626"/>
                <a:gd name="T7" fmla="*/ 1 h 48"/>
                <a:gd name="T8" fmla="*/ 0 w 626"/>
                <a:gd name="T9" fmla="*/ 1 h 48"/>
                <a:gd name="T10" fmla="*/ 0 60000 65536"/>
                <a:gd name="T11" fmla="*/ 0 60000 65536"/>
                <a:gd name="T12" fmla="*/ 0 60000 65536"/>
                <a:gd name="T13" fmla="*/ 0 60000 65536"/>
                <a:gd name="T14" fmla="*/ 0 60000 65536"/>
                <a:gd name="T15" fmla="*/ 0 w 626"/>
                <a:gd name="T16" fmla="*/ 0 h 48"/>
                <a:gd name="T17" fmla="*/ 626 w 626"/>
                <a:gd name="T18" fmla="*/ 48 h 48"/>
              </a:gdLst>
              <a:ahLst/>
              <a:cxnLst>
                <a:cxn ang="T10">
                  <a:pos x="T0" y="T1"/>
                </a:cxn>
                <a:cxn ang="T11">
                  <a:pos x="T2" y="T3"/>
                </a:cxn>
                <a:cxn ang="T12">
                  <a:pos x="T4" y="T5"/>
                </a:cxn>
                <a:cxn ang="T13">
                  <a:pos x="T6" y="T7"/>
                </a:cxn>
                <a:cxn ang="T14">
                  <a:pos x="T8" y="T9"/>
                </a:cxn>
              </a:cxnLst>
              <a:rect l="T15" t="T16" r="T17" b="T18"/>
              <a:pathLst>
                <a:path w="626" h="48">
                  <a:moveTo>
                    <a:pt x="0" y="21"/>
                  </a:moveTo>
                  <a:lnTo>
                    <a:pt x="626" y="0"/>
                  </a:lnTo>
                  <a:lnTo>
                    <a:pt x="623" y="37"/>
                  </a:lnTo>
                  <a:lnTo>
                    <a:pt x="0" y="48"/>
                  </a:lnTo>
                  <a:lnTo>
                    <a:pt x="0" y="21"/>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83" name="Freeform 33"/>
            <p:cNvSpPr>
              <a:spLocks/>
            </p:cNvSpPr>
            <p:nvPr/>
          </p:nvSpPr>
          <p:spPr bwMode="auto">
            <a:xfrm>
              <a:off x="526" y="2166"/>
              <a:ext cx="28" cy="100"/>
            </a:xfrm>
            <a:custGeom>
              <a:avLst/>
              <a:gdLst>
                <a:gd name="T0" fmla="*/ 0 w 57"/>
                <a:gd name="T1" fmla="*/ 0 h 200"/>
                <a:gd name="T2" fmla="*/ 0 w 57"/>
                <a:gd name="T3" fmla="*/ 1 h 200"/>
                <a:gd name="T4" fmla="*/ 0 w 57"/>
                <a:gd name="T5" fmla="*/ 1 h 200"/>
                <a:gd name="T6" fmla="*/ 0 w 57"/>
                <a:gd name="T7" fmla="*/ 1 h 200"/>
                <a:gd name="T8" fmla="*/ 0 w 57"/>
                <a:gd name="T9" fmla="*/ 1 h 200"/>
                <a:gd name="T10" fmla="*/ 0 w 57"/>
                <a:gd name="T11" fmla="*/ 0 h 200"/>
                <a:gd name="T12" fmla="*/ 0 w 57"/>
                <a:gd name="T13" fmla="*/ 0 h 200"/>
                <a:gd name="T14" fmla="*/ 0 60000 65536"/>
                <a:gd name="T15" fmla="*/ 0 60000 65536"/>
                <a:gd name="T16" fmla="*/ 0 60000 65536"/>
                <a:gd name="T17" fmla="*/ 0 60000 65536"/>
                <a:gd name="T18" fmla="*/ 0 60000 65536"/>
                <a:gd name="T19" fmla="*/ 0 60000 65536"/>
                <a:gd name="T20" fmla="*/ 0 60000 65536"/>
                <a:gd name="T21" fmla="*/ 0 w 57"/>
                <a:gd name="T22" fmla="*/ 0 h 200"/>
                <a:gd name="T23" fmla="*/ 57 w 57"/>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200">
                  <a:moveTo>
                    <a:pt x="0" y="0"/>
                  </a:moveTo>
                  <a:lnTo>
                    <a:pt x="20" y="24"/>
                  </a:lnTo>
                  <a:lnTo>
                    <a:pt x="19" y="200"/>
                  </a:lnTo>
                  <a:lnTo>
                    <a:pt x="44" y="200"/>
                  </a:lnTo>
                  <a:lnTo>
                    <a:pt x="44" y="20"/>
                  </a:lnTo>
                  <a:lnTo>
                    <a:pt x="57" y="0"/>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84" name="Freeform 34"/>
            <p:cNvSpPr>
              <a:spLocks/>
            </p:cNvSpPr>
            <p:nvPr/>
          </p:nvSpPr>
          <p:spPr bwMode="auto">
            <a:xfrm>
              <a:off x="517" y="2180"/>
              <a:ext cx="13" cy="84"/>
            </a:xfrm>
            <a:custGeom>
              <a:avLst/>
              <a:gdLst>
                <a:gd name="T0" fmla="*/ 1 w 26"/>
                <a:gd name="T1" fmla="*/ 0 h 169"/>
                <a:gd name="T2" fmla="*/ 0 w 26"/>
                <a:gd name="T3" fmla="*/ 0 h 169"/>
                <a:gd name="T4" fmla="*/ 0 w 26"/>
                <a:gd name="T5" fmla="*/ 0 h 169"/>
                <a:gd name="T6" fmla="*/ 1 w 26"/>
                <a:gd name="T7" fmla="*/ 0 h 169"/>
                <a:gd name="T8" fmla="*/ 1 w 26"/>
                <a:gd name="T9" fmla="*/ 0 h 169"/>
                <a:gd name="T10" fmla="*/ 0 60000 65536"/>
                <a:gd name="T11" fmla="*/ 0 60000 65536"/>
                <a:gd name="T12" fmla="*/ 0 60000 65536"/>
                <a:gd name="T13" fmla="*/ 0 60000 65536"/>
                <a:gd name="T14" fmla="*/ 0 60000 65536"/>
                <a:gd name="T15" fmla="*/ 0 w 26"/>
                <a:gd name="T16" fmla="*/ 0 h 169"/>
                <a:gd name="T17" fmla="*/ 26 w 26"/>
                <a:gd name="T18" fmla="*/ 169 h 169"/>
              </a:gdLst>
              <a:ahLst/>
              <a:cxnLst>
                <a:cxn ang="T10">
                  <a:pos x="T0" y="T1"/>
                </a:cxn>
                <a:cxn ang="T11">
                  <a:pos x="T2" y="T3"/>
                </a:cxn>
                <a:cxn ang="T12">
                  <a:pos x="T4" y="T5"/>
                </a:cxn>
                <a:cxn ang="T13">
                  <a:pos x="T6" y="T7"/>
                </a:cxn>
                <a:cxn ang="T14">
                  <a:pos x="T8" y="T9"/>
                </a:cxn>
              </a:cxnLst>
              <a:rect l="T15" t="T16" r="T17" b="T18"/>
              <a:pathLst>
                <a:path w="26" h="169">
                  <a:moveTo>
                    <a:pt x="26" y="0"/>
                  </a:moveTo>
                  <a:lnTo>
                    <a:pt x="0" y="32"/>
                  </a:lnTo>
                  <a:lnTo>
                    <a:pt x="0" y="169"/>
                  </a:lnTo>
                  <a:lnTo>
                    <a:pt x="24" y="169"/>
                  </a:lnTo>
                  <a:lnTo>
                    <a:pt x="26"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85" name="Freeform 35"/>
            <p:cNvSpPr>
              <a:spLocks/>
            </p:cNvSpPr>
            <p:nvPr/>
          </p:nvSpPr>
          <p:spPr bwMode="auto">
            <a:xfrm>
              <a:off x="552" y="2184"/>
              <a:ext cx="14" cy="80"/>
            </a:xfrm>
            <a:custGeom>
              <a:avLst/>
              <a:gdLst>
                <a:gd name="T0" fmla="*/ 1 w 28"/>
                <a:gd name="T1" fmla="*/ 0 h 161"/>
                <a:gd name="T2" fmla="*/ 1 w 28"/>
                <a:gd name="T3" fmla="*/ 0 h 161"/>
                <a:gd name="T4" fmla="*/ 1 w 28"/>
                <a:gd name="T5" fmla="*/ 0 h 161"/>
                <a:gd name="T6" fmla="*/ 0 w 28"/>
                <a:gd name="T7" fmla="*/ 0 h 161"/>
                <a:gd name="T8" fmla="*/ 1 w 28"/>
                <a:gd name="T9" fmla="*/ 0 h 161"/>
                <a:gd name="T10" fmla="*/ 0 60000 65536"/>
                <a:gd name="T11" fmla="*/ 0 60000 65536"/>
                <a:gd name="T12" fmla="*/ 0 60000 65536"/>
                <a:gd name="T13" fmla="*/ 0 60000 65536"/>
                <a:gd name="T14" fmla="*/ 0 60000 65536"/>
                <a:gd name="T15" fmla="*/ 0 w 28"/>
                <a:gd name="T16" fmla="*/ 0 h 161"/>
                <a:gd name="T17" fmla="*/ 28 w 28"/>
                <a:gd name="T18" fmla="*/ 161 h 161"/>
              </a:gdLst>
              <a:ahLst/>
              <a:cxnLst>
                <a:cxn ang="T10">
                  <a:pos x="T0" y="T1"/>
                </a:cxn>
                <a:cxn ang="T11">
                  <a:pos x="T2" y="T3"/>
                </a:cxn>
                <a:cxn ang="T12">
                  <a:pos x="T4" y="T5"/>
                </a:cxn>
                <a:cxn ang="T13">
                  <a:pos x="T6" y="T7"/>
                </a:cxn>
                <a:cxn ang="T14">
                  <a:pos x="T8" y="T9"/>
                </a:cxn>
              </a:cxnLst>
              <a:rect l="T15" t="T16" r="T17" b="T18"/>
              <a:pathLst>
                <a:path w="28" h="161">
                  <a:moveTo>
                    <a:pt x="2" y="0"/>
                  </a:moveTo>
                  <a:lnTo>
                    <a:pt x="25" y="16"/>
                  </a:lnTo>
                  <a:lnTo>
                    <a:pt x="28" y="161"/>
                  </a:lnTo>
                  <a:lnTo>
                    <a:pt x="0" y="161"/>
                  </a:lnTo>
                  <a:lnTo>
                    <a:pt x="2"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86" name="Freeform 36"/>
            <p:cNvSpPr>
              <a:spLocks/>
            </p:cNvSpPr>
            <p:nvPr/>
          </p:nvSpPr>
          <p:spPr bwMode="auto">
            <a:xfrm>
              <a:off x="481" y="2174"/>
              <a:ext cx="17" cy="92"/>
            </a:xfrm>
            <a:custGeom>
              <a:avLst/>
              <a:gdLst>
                <a:gd name="T0" fmla="*/ 0 w 35"/>
                <a:gd name="T1" fmla="*/ 0 h 184"/>
                <a:gd name="T2" fmla="*/ 0 w 35"/>
                <a:gd name="T3" fmla="*/ 1 h 184"/>
                <a:gd name="T4" fmla="*/ 0 w 35"/>
                <a:gd name="T5" fmla="*/ 1 h 184"/>
                <a:gd name="T6" fmla="*/ 0 w 35"/>
                <a:gd name="T7" fmla="*/ 1 h 184"/>
                <a:gd name="T8" fmla="*/ 0 w 35"/>
                <a:gd name="T9" fmla="*/ 0 h 184"/>
                <a:gd name="T10" fmla="*/ 0 60000 65536"/>
                <a:gd name="T11" fmla="*/ 0 60000 65536"/>
                <a:gd name="T12" fmla="*/ 0 60000 65536"/>
                <a:gd name="T13" fmla="*/ 0 60000 65536"/>
                <a:gd name="T14" fmla="*/ 0 60000 65536"/>
                <a:gd name="T15" fmla="*/ 0 w 35"/>
                <a:gd name="T16" fmla="*/ 0 h 184"/>
                <a:gd name="T17" fmla="*/ 35 w 35"/>
                <a:gd name="T18" fmla="*/ 184 h 184"/>
              </a:gdLst>
              <a:ahLst/>
              <a:cxnLst>
                <a:cxn ang="T10">
                  <a:pos x="T0" y="T1"/>
                </a:cxn>
                <a:cxn ang="T11">
                  <a:pos x="T2" y="T3"/>
                </a:cxn>
                <a:cxn ang="T12">
                  <a:pos x="T4" y="T5"/>
                </a:cxn>
                <a:cxn ang="T13">
                  <a:pos x="T6" y="T7"/>
                </a:cxn>
                <a:cxn ang="T14">
                  <a:pos x="T8" y="T9"/>
                </a:cxn>
              </a:cxnLst>
              <a:rect l="T15" t="T16" r="T17" b="T18"/>
              <a:pathLst>
                <a:path w="35" h="184">
                  <a:moveTo>
                    <a:pt x="0" y="0"/>
                  </a:moveTo>
                  <a:lnTo>
                    <a:pt x="35" y="24"/>
                  </a:lnTo>
                  <a:lnTo>
                    <a:pt x="33" y="176"/>
                  </a:lnTo>
                  <a:lnTo>
                    <a:pt x="0" y="18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87" name="Freeform 37"/>
            <p:cNvSpPr>
              <a:spLocks/>
            </p:cNvSpPr>
            <p:nvPr/>
          </p:nvSpPr>
          <p:spPr bwMode="auto">
            <a:xfrm>
              <a:off x="451" y="2170"/>
              <a:ext cx="16" cy="92"/>
            </a:xfrm>
            <a:custGeom>
              <a:avLst/>
              <a:gdLst>
                <a:gd name="T0" fmla="*/ 0 w 33"/>
                <a:gd name="T1" fmla="*/ 0 h 184"/>
                <a:gd name="T2" fmla="*/ 0 w 33"/>
                <a:gd name="T3" fmla="*/ 1 h 184"/>
                <a:gd name="T4" fmla="*/ 0 w 33"/>
                <a:gd name="T5" fmla="*/ 1 h 184"/>
                <a:gd name="T6" fmla="*/ 0 w 33"/>
                <a:gd name="T7" fmla="*/ 1 h 184"/>
                <a:gd name="T8" fmla="*/ 0 w 33"/>
                <a:gd name="T9" fmla="*/ 0 h 184"/>
                <a:gd name="T10" fmla="*/ 0 60000 65536"/>
                <a:gd name="T11" fmla="*/ 0 60000 65536"/>
                <a:gd name="T12" fmla="*/ 0 60000 65536"/>
                <a:gd name="T13" fmla="*/ 0 60000 65536"/>
                <a:gd name="T14" fmla="*/ 0 60000 65536"/>
                <a:gd name="T15" fmla="*/ 0 w 33"/>
                <a:gd name="T16" fmla="*/ 0 h 184"/>
                <a:gd name="T17" fmla="*/ 33 w 33"/>
                <a:gd name="T18" fmla="*/ 184 h 184"/>
              </a:gdLst>
              <a:ahLst/>
              <a:cxnLst>
                <a:cxn ang="T10">
                  <a:pos x="T0" y="T1"/>
                </a:cxn>
                <a:cxn ang="T11">
                  <a:pos x="T2" y="T3"/>
                </a:cxn>
                <a:cxn ang="T12">
                  <a:pos x="T4" y="T5"/>
                </a:cxn>
                <a:cxn ang="T13">
                  <a:pos x="T6" y="T7"/>
                </a:cxn>
                <a:cxn ang="T14">
                  <a:pos x="T8" y="T9"/>
                </a:cxn>
              </a:cxnLst>
              <a:rect l="T15" t="T16" r="T17" b="T18"/>
              <a:pathLst>
                <a:path w="33" h="184">
                  <a:moveTo>
                    <a:pt x="8" y="0"/>
                  </a:moveTo>
                  <a:lnTo>
                    <a:pt x="33" y="12"/>
                  </a:lnTo>
                  <a:lnTo>
                    <a:pt x="33" y="181"/>
                  </a:lnTo>
                  <a:lnTo>
                    <a:pt x="0" y="184"/>
                  </a:lnTo>
                  <a:lnTo>
                    <a:pt x="8"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88" name="Freeform 38"/>
            <p:cNvSpPr>
              <a:spLocks/>
            </p:cNvSpPr>
            <p:nvPr/>
          </p:nvSpPr>
          <p:spPr bwMode="auto">
            <a:xfrm>
              <a:off x="426" y="2168"/>
              <a:ext cx="11" cy="80"/>
            </a:xfrm>
            <a:custGeom>
              <a:avLst/>
              <a:gdLst>
                <a:gd name="T0" fmla="*/ 0 w 21"/>
                <a:gd name="T1" fmla="*/ 0 h 162"/>
                <a:gd name="T2" fmla="*/ 0 w 21"/>
                <a:gd name="T3" fmla="*/ 0 h 162"/>
                <a:gd name="T4" fmla="*/ 1 w 21"/>
                <a:gd name="T5" fmla="*/ 0 h 162"/>
                <a:gd name="T6" fmla="*/ 1 w 21"/>
                <a:gd name="T7" fmla="*/ 0 h 162"/>
                <a:gd name="T8" fmla="*/ 0 w 21"/>
                <a:gd name="T9" fmla="*/ 0 h 162"/>
                <a:gd name="T10" fmla="*/ 0 60000 65536"/>
                <a:gd name="T11" fmla="*/ 0 60000 65536"/>
                <a:gd name="T12" fmla="*/ 0 60000 65536"/>
                <a:gd name="T13" fmla="*/ 0 60000 65536"/>
                <a:gd name="T14" fmla="*/ 0 60000 65536"/>
                <a:gd name="T15" fmla="*/ 0 w 21"/>
                <a:gd name="T16" fmla="*/ 0 h 162"/>
                <a:gd name="T17" fmla="*/ 21 w 21"/>
                <a:gd name="T18" fmla="*/ 162 h 162"/>
              </a:gdLst>
              <a:ahLst/>
              <a:cxnLst>
                <a:cxn ang="T10">
                  <a:pos x="T0" y="T1"/>
                </a:cxn>
                <a:cxn ang="T11">
                  <a:pos x="T2" y="T3"/>
                </a:cxn>
                <a:cxn ang="T12">
                  <a:pos x="T4" y="T5"/>
                </a:cxn>
                <a:cxn ang="T13">
                  <a:pos x="T6" y="T7"/>
                </a:cxn>
                <a:cxn ang="T14">
                  <a:pos x="T8" y="T9"/>
                </a:cxn>
              </a:cxnLst>
              <a:rect l="T15" t="T16" r="T17" b="T18"/>
              <a:pathLst>
                <a:path w="21" h="162">
                  <a:moveTo>
                    <a:pt x="0" y="0"/>
                  </a:moveTo>
                  <a:lnTo>
                    <a:pt x="0" y="162"/>
                  </a:lnTo>
                  <a:lnTo>
                    <a:pt x="21" y="154"/>
                  </a:lnTo>
                  <a:lnTo>
                    <a:pt x="21" y="17"/>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89" name="Freeform 39"/>
            <p:cNvSpPr>
              <a:spLocks/>
            </p:cNvSpPr>
            <p:nvPr/>
          </p:nvSpPr>
          <p:spPr bwMode="auto">
            <a:xfrm>
              <a:off x="396" y="2156"/>
              <a:ext cx="15" cy="82"/>
            </a:xfrm>
            <a:custGeom>
              <a:avLst/>
              <a:gdLst>
                <a:gd name="T0" fmla="*/ 0 w 30"/>
                <a:gd name="T1" fmla="*/ 0 h 165"/>
                <a:gd name="T2" fmla="*/ 1 w 30"/>
                <a:gd name="T3" fmla="*/ 0 h 165"/>
                <a:gd name="T4" fmla="*/ 1 w 30"/>
                <a:gd name="T5" fmla="*/ 0 h 165"/>
                <a:gd name="T6" fmla="*/ 1 w 30"/>
                <a:gd name="T7" fmla="*/ 0 h 165"/>
                <a:gd name="T8" fmla="*/ 0 w 30"/>
                <a:gd name="T9" fmla="*/ 0 h 165"/>
                <a:gd name="T10" fmla="*/ 0 60000 65536"/>
                <a:gd name="T11" fmla="*/ 0 60000 65536"/>
                <a:gd name="T12" fmla="*/ 0 60000 65536"/>
                <a:gd name="T13" fmla="*/ 0 60000 65536"/>
                <a:gd name="T14" fmla="*/ 0 60000 65536"/>
                <a:gd name="T15" fmla="*/ 0 w 30"/>
                <a:gd name="T16" fmla="*/ 0 h 165"/>
                <a:gd name="T17" fmla="*/ 30 w 30"/>
                <a:gd name="T18" fmla="*/ 165 h 165"/>
              </a:gdLst>
              <a:ahLst/>
              <a:cxnLst>
                <a:cxn ang="T10">
                  <a:pos x="T0" y="T1"/>
                </a:cxn>
                <a:cxn ang="T11">
                  <a:pos x="T2" y="T3"/>
                </a:cxn>
                <a:cxn ang="T12">
                  <a:pos x="T4" y="T5"/>
                </a:cxn>
                <a:cxn ang="T13">
                  <a:pos x="T6" y="T7"/>
                </a:cxn>
                <a:cxn ang="T14">
                  <a:pos x="T8" y="T9"/>
                </a:cxn>
              </a:cxnLst>
              <a:rect l="T15" t="T16" r="T17" b="T18"/>
              <a:pathLst>
                <a:path w="30" h="165">
                  <a:moveTo>
                    <a:pt x="0" y="0"/>
                  </a:moveTo>
                  <a:lnTo>
                    <a:pt x="6" y="165"/>
                  </a:lnTo>
                  <a:lnTo>
                    <a:pt x="30" y="161"/>
                  </a:lnTo>
                  <a:lnTo>
                    <a:pt x="27" y="1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90" name="Freeform 40"/>
            <p:cNvSpPr>
              <a:spLocks/>
            </p:cNvSpPr>
            <p:nvPr/>
          </p:nvSpPr>
          <p:spPr bwMode="auto">
            <a:xfrm>
              <a:off x="375" y="2158"/>
              <a:ext cx="16" cy="78"/>
            </a:xfrm>
            <a:custGeom>
              <a:avLst/>
              <a:gdLst>
                <a:gd name="T0" fmla="*/ 0 w 31"/>
                <a:gd name="T1" fmla="*/ 1 h 156"/>
                <a:gd name="T2" fmla="*/ 0 w 31"/>
                <a:gd name="T3" fmla="*/ 1 h 156"/>
                <a:gd name="T4" fmla="*/ 1 w 31"/>
                <a:gd name="T5" fmla="*/ 1 h 156"/>
                <a:gd name="T6" fmla="*/ 1 w 31"/>
                <a:gd name="T7" fmla="*/ 0 h 156"/>
                <a:gd name="T8" fmla="*/ 0 w 31"/>
                <a:gd name="T9" fmla="*/ 1 h 156"/>
                <a:gd name="T10" fmla="*/ 0 60000 65536"/>
                <a:gd name="T11" fmla="*/ 0 60000 65536"/>
                <a:gd name="T12" fmla="*/ 0 60000 65536"/>
                <a:gd name="T13" fmla="*/ 0 60000 65536"/>
                <a:gd name="T14" fmla="*/ 0 60000 65536"/>
                <a:gd name="T15" fmla="*/ 0 w 31"/>
                <a:gd name="T16" fmla="*/ 0 h 156"/>
                <a:gd name="T17" fmla="*/ 31 w 31"/>
                <a:gd name="T18" fmla="*/ 156 h 156"/>
              </a:gdLst>
              <a:ahLst/>
              <a:cxnLst>
                <a:cxn ang="T10">
                  <a:pos x="T0" y="T1"/>
                </a:cxn>
                <a:cxn ang="T11">
                  <a:pos x="T2" y="T3"/>
                </a:cxn>
                <a:cxn ang="T12">
                  <a:pos x="T4" y="T5"/>
                </a:cxn>
                <a:cxn ang="T13">
                  <a:pos x="T6" y="T7"/>
                </a:cxn>
                <a:cxn ang="T14">
                  <a:pos x="T8" y="T9"/>
                </a:cxn>
              </a:cxnLst>
              <a:rect l="T15" t="T16" r="T17" b="T18"/>
              <a:pathLst>
                <a:path w="31" h="156">
                  <a:moveTo>
                    <a:pt x="0" y="3"/>
                  </a:moveTo>
                  <a:lnTo>
                    <a:pt x="0" y="156"/>
                  </a:lnTo>
                  <a:lnTo>
                    <a:pt x="31" y="148"/>
                  </a:lnTo>
                  <a:lnTo>
                    <a:pt x="28" y="0"/>
                  </a:lnTo>
                  <a:lnTo>
                    <a:pt x="0" y="3"/>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91" name="Freeform 41"/>
            <p:cNvSpPr>
              <a:spLocks/>
            </p:cNvSpPr>
            <p:nvPr/>
          </p:nvSpPr>
          <p:spPr bwMode="auto">
            <a:xfrm>
              <a:off x="582" y="2176"/>
              <a:ext cx="22" cy="84"/>
            </a:xfrm>
            <a:custGeom>
              <a:avLst/>
              <a:gdLst>
                <a:gd name="T0" fmla="*/ 1 w 44"/>
                <a:gd name="T1" fmla="*/ 1 h 168"/>
                <a:gd name="T2" fmla="*/ 1 w 44"/>
                <a:gd name="T3" fmla="*/ 0 h 168"/>
                <a:gd name="T4" fmla="*/ 1 w 44"/>
                <a:gd name="T5" fmla="*/ 1 h 168"/>
                <a:gd name="T6" fmla="*/ 1 w 44"/>
                <a:gd name="T7" fmla="*/ 1 h 168"/>
                <a:gd name="T8" fmla="*/ 0 w 44"/>
                <a:gd name="T9" fmla="*/ 1 h 168"/>
                <a:gd name="T10" fmla="*/ 1 w 44"/>
                <a:gd name="T11" fmla="*/ 1 h 168"/>
                <a:gd name="T12" fmla="*/ 0 60000 65536"/>
                <a:gd name="T13" fmla="*/ 0 60000 65536"/>
                <a:gd name="T14" fmla="*/ 0 60000 65536"/>
                <a:gd name="T15" fmla="*/ 0 60000 65536"/>
                <a:gd name="T16" fmla="*/ 0 60000 65536"/>
                <a:gd name="T17" fmla="*/ 0 60000 65536"/>
                <a:gd name="T18" fmla="*/ 0 w 44"/>
                <a:gd name="T19" fmla="*/ 0 h 168"/>
                <a:gd name="T20" fmla="*/ 44 w 44"/>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44" h="168">
                  <a:moveTo>
                    <a:pt x="4" y="36"/>
                  </a:moveTo>
                  <a:lnTo>
                    <a:pt x="20" y="0"/>
                  </a:lnTo>
                  <a:lnTo>
                    <a:pt x="39" y="8"/>
                  </a:lnTo>
                  <a:lnTo>
                    <a:pt x="44" y="156"/>
                  </a:lnTo>
                  <a:lnTo>
                    <a:pt x="0" y="168"/>
                  </a:lnTo>
                  <a:lnTo>
                    <a:pt x="4" y="36"/>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92" name="Freeform 42"/>
            <p:cNvSpPr>
              <a:spLocks/>
            </p:cNvSpPr>
            <p:nvPr/>
          </p:nvSpPr>
          <p:spPr bwMode="auto">
            <a:xfrm>
              <a:off x="618" y="2178"/>
              <a:ext cx="14" cy="70"/>
            </a:xfrm>
            <a:custGeom>
              <a:avLst/>
              <a:gdLst>
                <a:gd name="T0" fmla="*/ 0 w 27"/>
                <a:gd name="T1" fmla="*/ 0 h 141"/>
                <a:gd name="T2" fmla="*/ 0 w 27"/>
                <a:gd name="T3" fmla="*/ 0 h 141"/>
                <a:gd name="T4" fmla="*/ 1 w 27"/>
                <a:gd name="T5" fmla="*/ 0 h 141"/>
                <a:gd name="T6" fmla="*/ 1 w 27"/>
                <a:gd name="T7" fmla="*/ 0 h 141"/>
                <a:gd name="T8" fmla="*/ 1 w 27"/>
                <a:gd name="T9" fmla="*/ 0 h 141"/>
                <a:gd name="T10" fmla="*/ 1 w 27"/>
                <a:gd name="T11" fmla="*/ 0 h 141"/>
                <a:gd name="T12" fmla="*/ 1 w 27"/>
                <a:gd name="T13" fmla="*/ 0 h 141"/>
                <a:gd name="T14" fmla="*/ 0 w 27"/>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41"/>
                <a:gd name="T26" fmla="*/ 27 w 27"/>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41">
                  <a:moveTo>
                    <a:pt x="0" y="0"/>
                  </a:moveTo>
                  <a:lnTo>
                    <a:pt x="0" y="141"/>
                  </a:lnTo>
                  <a:lnTo>
                    <a:pt x="25" y="136"/>
                  </a:lnTo>
                  <a:lnTo>
                    <a:pt x="27" y="20"/>
                  </a:lnTo>
                  <a:lnTo>
                    <a:pt x="24" y="19"/>
                  </a:lnTo>
                  <a:lnTo>
                    <a:pt x="16" y="14"/>
                  </a:lnTo>
                  <a:lnTo>
                    <a:pt x="5" y="8"/>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93" name="Freeform 43"/>
            <p:cNvSpPr>
              <a:spLocks/>
            </p:cNvSpPr>
            <p:nvPr/>
          </p:nvSpPr>
          <p:spPr bwMode="auto">
            <a:xfrm>
              <a:off x="647" y="2180"/>
              <a:ext cx="12" cy="74"/>
            </a:xfrm>
            <a:custGeom>
              <a:avLst/>
              <a:gdLst>
                <a:gd name="T0" fmla="*/ 1 w 24"/>
                <a:gd name="T1" fmla="*/ 0 h 148"/>
                <a:gd name="T2" fmla="*/ 0 w 24"/>
                <a:gd name="T3" fmla="*/ 1 h 148"/>
                <a:gd name="T4" fmla="*/ 0 w 24"/>
                <a:gd name="T5" fmla="*/ 1 h 148"/>
                <a:gd name="T6" fmla="*/ 1 w 24"/>
                <a:gd name="T7" fmla="*/ 1 h 148"/>
                <a:gd name="T8" fmla="*/ 1 w 24"/>
                <a:gd name="T9" fmla="*/ 0 h 148"/>
                <a:gd name="T10" fmla="*/ 0 60000 65536"/>
                <a:gd name="T11" fmla="*/ 0 60000 65536"/>
                <a:gd name="T12" fmla="*/ 0 60000 65536"/>
                <a:gd name="T13" fmla="*/ 0 60000 65536"/>
                <a:gd name="T14" fmla="*/ 0 60000 65536"/>
                <a:gd name="T15" fmla="*/ 0 w 24"/>
                <a:gd name="T16" fmla="*/ 0 h 148"/>
                <a:gd name="T17" fmla="*/ 24 w 24"/>
                <a:gd name="T18" fmla="*/ 148 h 148"/>
              </a:gdLst>
              <a:ahLst/>
              <a:cxnLst>
                <a:cxn ang="T10">
                  <a:pos x="T0" y="T1"/>
                </a:cxn>
                <a:cxn ang="T11">
                  <a:pos x="T2" y="T3"/>
                </a:cxn>
                <a:cxn ang="T12">
                  <a:pos x="T4" y="T5"/>
                </a:cxn>
                <a:cxn ang="T13">
                  <a:pos x="T6" y="T7"/>
                </a:cxn>
                <a:cxn ang="T14">
                  <a:pos x="T8" y="T9"/>
                </a:cxn>
              </a:cxnLst>
              <a:rect l="T15" t="T16" r="T17" b="T18"/>
              <a:pathLst>
                <a:path w="24" h="148">
                  <a:moveTo>
                    <a:pt x="20" y="0"/>
                  </a:moveTo>
                  <a:lnTo>
                    <a:pt x="0" y="24"/>
                  </a:lnTo>
                  <a:lnTo>
                    <a:pt x="0" y="148"/>
                  </a:lnTo>
                  <a:lnTo>
                    <a:pt x="24" y="148"/>
                  </a:lnTo>
                  <a:lnTo>
                    <a:pt x="2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94" name="Freeform 44"/>
            <p:cNvSpPr>
              <a:spLocks/>
            </p:cNvSpPr>
            <p:nvPr/>
          </p:nvSpPr>
          <p:spPr bwMode="auto">
            <a:xfrm>
              <a:off x="674" y="2178"/>
              <a:ext cx="16" cy="68"/>
            </a:xfrm>
            <a:custGeom>
              <a:avLst/>
              <a:gdLst>
                <a:gd name="T0" fmla="*/ 0 w 33"/>
                <a:gd name="T1" fmla="*/ 0 h 136"/>
                <a:gd name="T2" fmla="*/ 0 w 33"/>
                <a:gd name="T3" fmla="*/ 1 h 136"/>
                <a:gd name="T4" fmla="*/ 0 w 33"/>
                <a:gd name="T5" fmla="*/ 1 h 136"/>
                <a:gd name="T6" fmla="*/ 0 w 33"/>
                <a:gd name="T7" fmla="*/ 1 h 136"/>
                <a:gd name="T8" fmla="*/ 0 w 33"/>
                <a:gd name="T9" fmla="*/ 0 h 136"/>
                <a:gd name="T10" fmla="*/ 0 60000 65536"/>
                <a:gd name="T11" fmla="*/ 0 60000 65536"/>
                <a:gd name="T12" fmla="*/ 0 60000 65536"/>
                <a:gd name="T13" fmla="*/ 0 60000 65536"/>
                <a:gd name="T14" fmla="*/ 0 60000 65536"/>
                <a:gd name="T15" fmla="*/ 0 w 33"/>
                <a:gd name="T16" fmla="*/ 0 h 136"/>
                <a:gd name="T17" fmla="*/ 33 w 33"/>
                <a:gd name="T18" fmla="*/ 136 h 136"/>
              </a:gdLst>
              <a:ahLst/>
              <a:cxnLst>
                <a:cxn ang="T10">
                  <a:pos x="T0" y="T1"/>
                </a:cxn>
                <a:cxn ang="T11">
                  <a:pos x="T2" y="T3"/>
                </a:cxn>
                <a:cxn ang="T12">
                  <a:pos x="T4" y="T5"/>
                </a:cxn>
                <a:cxn ang="T13">
                  <a:pos x="T6" y="T7"/>
                </a:cxn>
                <a:cxn ang="T14">
                  <a:pos x="T8" y="T9"/>
                </a:cxn>
              </a:cxnLst>
              <a:rect l="T15" t="T16" r="T17" b="T18"/>
              <a:pathLst>
                <a:path w="33" h="136">
                  <a:moveTo>
                    <a:pt x="0" y="0"/>
                  </a:moveTo>
                  <a:lnTo>
                    <a:pt x="0" y="136"/>
                  </a:lnTo>
                  <a:lnTo>
                    <a:pt x="33" y="136"/>
                  </a:lnTo>
                  <a:lnTo>
                    <a:pt x="33" y="20"/>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95" name="Freeform 45"/>
            <p:cNvSpPr>
              <a:spLocks/>
            </p:cNvSpPr>
            <p:nvPr/>
          </p:nvSpPr>
          <p:spPr bwMode="auto">
            <a:xfrm>
              <a:off x="704" y="2180"/>
              <a:ext cx="14" cy="62"/>
            </a:xfrm>
            <a:custGeom>
              <a:avLst/>
              <a:gdLst>
                <a:gd name="T0" fmla="*/ 1 w 28"/>
                <a:gd name="T1" fmla="*/ 0 h 124"/>
                <a:gd name="T2" fmla="*/ 0 w 28"/>
                <a:gd name="T3" fmla="*/ 1 h 124"/>
                <a:gd name="T4" fmla="*/ 0 w 28"/>
                <a:gd name="T5" fmla="*/ 1 h 124"/>
                <a:gd name="T6" fmla="*/ 1 w 28"/>
                <a:gd name="T7" fmla="*/ 1 h 124"/>
                <a:gd name="T8" fmla="*/ 1 w 28"/>
                <a:gd name="T9" fmla="*/ 0 h 124"/>
                <a:gd name="T10" fmla="*/ 0 60000 65536"/>
                <a:gd name="T11" fmla="*/ 0 60000 65536"/>
                <a:gd name="T12" fmla="*/ 0 60000 65536"/>
                <a:gd name="T13" fmla="*/ 0 60000 65536"/>
                <a:gd name="T14" fmla="*/ 0 60000 65536"/>
                <a:gd name="T15" fmla="*/ 0 w 28"/>
                <a:gd name="T16" fmla="*/ 0 h 124"/>
                <a:gd name="T17" fmla="*/ 28 w 28"/>
                <a:gd name="T18" fmla="*/ 124 h 124"/>
              </a:gdLst>
              <a:ahLst/>
              <a:cxnLst>
                <a:cxn ang="T10">
                  <a:pos x="T0" y="T1"/>
                </a:cxn>
                <a:cxn ang="T11">
                  <a:pos x="T2" y="T3"/>
                </a:cxn>
                <a:cxn ang="T12">
                  <a:pos x="T4" y="T5"/>
                </a:cxn>
                <a:cxn ang="T13">
                  <a:pos x="T6" y="T7"/>
                </a:cxn>
                <a:cxn ang="T14">
                  <a:pos x="T8" y="T9"/>
                </a:cxn>
              </a:cxnLst>
              <a:rect l="T15" t="T16" r="T17" b="T18"/>
              <a:pathLst>
                <a:path w="28" h="124">
                  <a:moveTo>
                    <a:pt x="25" y="0"/>
                  </a:moveTo>
                  <a:lnTo>
                    <a:pt x="0" y="28"/>
                  </a:lnTo>
                  <a:lnTo>
                    <a:pt x="0" y="124"/>
                  </a:lnTo>
                  <a:lnTo>
                    <a:pt x="28" y="124"/>
                  </a:lnTo>
                  <a:lnTo>
                    <a:pt x="25"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496" name="Rectangle 46"/>
            <p:cNvSpPr>
              <a:spLocks noChangeArrowheads="1"/>
            </p:cNvSpPr>
            <p:nvPr/>
          </p:nvSpPr>
          <p:spPr bwMode="auto">
            <a:xfrm>
              <a:off x="784" y="2167"/>
              <a:ext cx="10" cy="85"/>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61497" name="Rectangle 47"/>
            <p:cNvSpPr>
              <a:spLocks noChangeArrowheads="1"/>
            </p:cNvSpPr>
            <p:nvPr/>
          </p:nvSpPr>
          <p:spPr bwMode="auto">
            <a:xfrm>
              <a:off x="748" y="2164"/>
              <a:ext cx="12" cy="90"/>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61498" name="Rectangle 48"/>
            <p:cNvSpPr>
              <a:spLocks noChangeArrowheads="1"/>
            </p:cNvSpPr>
            <p:nvPr/>
          </p:nvSpPr>
          <p:spPr bwMode="auto">
            <a:xfrm>
              <a:off x="716" y="2160"/>
              <a:ext cx="10" cy="86"/>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61499" name="Rectangle 49"/>
            <p:cNvSpPr>
              <a:spLocks noChangeArrowheads="1"/>
            </p:cNvSpPr>
            <p:nvPr/>
          </p:nvSpPr>
          <p:spPr bwMode="auto">
            <a:xfrm>
              <a:off x="659" y="2162"/>
              <a:ext cx="11" cy="92"/>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61500" name="Rectangle 50"/>
            <p:cNvSpPr>
              <a:spLocks noChangeArrowheads="1"/>
            </p:cNvSpPr>
            <p:nvPr/>
          </p:nvSpPr>
          <p:spPr bwMode="auto">
            <a:xfrm>
              <a:off x="602" y="2168"/>
              <a:ext cx="12" cy="82"/>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61501" name="Rectangle 51"/>
            <p:cNvSpPr>
              <a:spLocks noChangeArrowheads="1"/>
            </p:cNvSpPr>
            <p:nvPr/>
          </p:nvSpPr>
          <p:spPr bwMode="auto">
            <a:xfrm>
              <a:off x="463" y="2168"/>
              <a:ext cx="15" cy="105"/>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61502" name="Rectangle 52"/>
            <p:cNvSpPr>
              <a:spLocks noChangeArrowheads="1"/>
            </p:cNvSpPr>
            <p:nvPr/>
          </p:nvSpPr>
          <p:spPr bwMode="auto">
            <a:xfrm>
              <a:off x="415" y="2154"/>
              <a:ext cx="10" cy="100"/>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61503" name="Rectangle 53"/>
            <p:cNvSpPr>
              <a:spLocks noChangeArrowheads="1"/>
            </p:cNvSpPr>
            <p:nvPr/>
          </p:nvSpPr>
          <p:spPr bwMode="auto">
            <a:xfrm>
              <a:off x="363" y="2148"/>
              <a:ext cx="10" cy="92"/>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61504" name="Rectangle 54"/>
            <p:cNvSpPr>
              <a:spLocks noChangeArrowheads="1"/>
            </p:cNvSpPr>
            <p:nvPr/>
          </p:nvSpPr>
          <p:spPr bwMode="auto">
            <a:xfrm>
              <a:off x="339" y="2146"/>
              <a:ext cx="10" cy="90"/>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61505" name="Freeform 55"/>
            <p:cNvSpPr>
              <a:spLocks/>
            </p:cNvSpPr>
            <p:nvPr/>
          </p:nvSpPr>
          <p:spPr bwMode="auto">
            <a:xfrm>
              <a:off x="339" y="2230"/>
              <a:ext cx="131" cy="81"/>
            </a:xfrm>
            <a:custGeom>
              <a:avLst/>
              <a:gdLst>
                <a:gd name="T0" fmla="*/ 0 w 262"/>
                <a:gd name="T1" fmla="*/ 0 h 161"/>
                <a:gd name="T2" fmla="*/ 0 w 262"/>
                <a:gd name="T3" fmla="*/ 1 h 161"/>
                <a:gd name="T4" fmla="*/ 1 w 262"/>
                <a:gd name="T5" fmla="*/ 1 h 161"/>
                <a:gd name="T6" fmla="*/ 1 w 262"/>
                <a:gd name="T7" fmla="*/ 1 h 161"/>
                <a:gd name="T8" fmla="*/ 0 w 262"/>
                <a:gd name="T9" fmla="*/ 0 h 161"/>
                <a:gd name="T10" fmla="*/ 0 60000 65536"/>
                <a:gd name="T11" fmla="*/ 0 60000 65536"/>
                <a:gd name="T12" fmla="*/ 0 60000 65536"/>
                <a:gd name="T13" fmla="*/ 0 60000 65536"/>
                <a:gd name="T14" fmla="*/ 0 60000 65536"/>
                <a:gd name="T15" fmla="*/ 0 w 262"/>
                <a:gd name="T16" fmla="*/ 0 h 161"/>
                <a:gd name="T17" fmla="*/ 262 w 262"/>
                <a:gd name="T18" fmla="*/ 161 h 161"/>
              </a:gdLst>
              <a:ahLst/>
              <a:cxnLst>
                <a:cxn ang="T10">
                  <a:pos x="T0" y="T1"/>
                </a:cxn>
                <a:cxn ang="T11">
                  <a:pos x="T2" y="T3"/>
                </a:cxn>
                <a:cxn ang="T12">
                  <a:pos x="T4" y="T5"/>
                </a:cxn>
                <a:cxn ang="T13">
                  <a:pos x="T6" y="T7"/>
                </a:cxn>
                <a:cxn ang="T14">
                  <a:pos x="T8" y="T9"/>
                </a:cxn>
              </a:cxnLst>
              <a:rect l="T15" t="T16" r="T17" b="T18"/>
              <a:pathLst>
                <a:path w="262" h="161">
                  <a:moveTo>
                    <a:pt x="0" y="0"/>
                  </a:moveTo>
                  <a:lnTo>
                    <a:pt x="0" y="64"/>
                  </a:lnTo>
                  <a:lnTo>
                    <a:pt x="262" y="161"/>
                  </a:lnTo>
                  <a:lnTo>
                    <a:pt x="262" y="101"/>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06" name="Freeform 56"/>
            <p:cNvSpPr>
              <a:spLocks/>
            </p:cNvSpPr>
            <p:nvPr/>
          </p:nvSpPr>
          <p:spPr bwMode="auto">
            <a:xfrm>
              <a:off x="277" y="2262"/>
              <a:ext cx="158" cy="105"/>
            </a:xfrm>
            <a:custGeom>
              <a:avLst/>
              <a:gdLst>
                <a:gd name="T0" fmla="*/ 0 w 315"/>
                <a:gd name="T1" fmla="*/ 0 h 210"/>
                <a:gd name="T2" fmla="*/ 0 w 315"/>
                <a:gd name="T3" fmla="*/ 1 h 210"/>
                <a:gd name="T4" fmla="*/ 1 w 315"/>
                <a:gd name="T5" fmla="*/ 1 h 210"/>
                <a:gd name="T6" fmla="*/ 1 w 315"/>
                <a:gd name="T7" fmla="*/ 1 h 210"/>
                <a:gd name="T8" fmla="*/ 0 w 315"/>
                <a:gd name="T9" fmla="*/ 0 h 210"/>
                <a:gd name="T10" fmla="*/ 0 60000 65536"/>
                <a:gd name="T11" fmla="*/ 0 60000 65536"/>
                <a:gd name="T12" fmla="*/ 0 60000 65536"/>
                <a:gd name="T13" fmla="*/ 0 60000 65536"/>
                <a:gd name="T14" fmla="*/ 0 60000 65536"/>
                <a:gd name="T15" fmla="*/ 0 w 315"/>
                <a:gd name="T16" fmla="*/ 0 h 210"/>
                <a:gd name="T17" fmla="*/ 315 w 315"/>
                <a:gd name="T18" fmla="*/ 210 h 210"/>
              </a:gdLst>
              <a:ahLst/>
              <a:cxnLst>
                <a:cxn ang="T10">
                  <a:pos x="T0" y="T1"/>
                </a:cxn>
                <a:cxn ang="T11">
                  <a:pos x="T2" y="T3"/>
                </a:cxn>
                <a:cxn ang="T12">
                  <a:pos x="T4" y="T5"/>
                </a:cxn>
                <a:cxn ang="T13">
                  <a:pos x="T6" y="T7"/>
                </a:cxn>
                <a:cxn ang="T14">
                  <a:pos x="T8" y="T9"/>
                </a:cxn>
              </a:cxnLst>
              <a:rect l="T15" t="T16" r="T17" b="T18"/>
              <a:pathLst>
                <a:path w="315" h="210">
                  <a:moveTo>
                    <a:pt x="0" y="0"/>
                  </a:moveTo>
                  <a:lnTo>
                    <a:pt x="0" y="69"/>
                  </a:lnTo>
                  <a:lnTo>
                    <a:pt x="315" y="210"/>
                  </a:lnTo>
                  <a:lnTo>
                    <a:pt x="315" y="133"/>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07" name="Freeform 57"/>
            <p:cNvSpPr>
              <a:spLocks/>
            </p:cNvSpPr>
            <p:nvPr/>
          </p:nvSpPr>
          <p:spPr bwMode="auto">
            <a:xfrm>
              <a:off x="473" y="2278"/>
              <a:ext cx="111" cy="24"/>
            </a:xfrm>
            <a:custGeom>
              <a:avLst/>
              <a:gdLst>
                <a:gd name="T0" fmla="*/ 0 w 223"/>
                <a:gd name="T1" fmla="*/ 1 h 48"/>
                <a:gd name="T2" fmla="*/ 0 w 223"/>
                <a:gd name="T3" fmla="*/ 0 h 48"/>
                <a:gd name="T4" fmla="*/ 0 w 223"/>
                <a:gd name="T5" fmla="*/ 1 h 48"/>
                <a:gd name="T6" fmla="*/ 0 w 223"/>
                <a:gd name="T7" fmla="*/ 1 h 48"/>
                <a:gd name="T8" fmla="*/ 0 w 223"/>
                <a:gd name="T9" fmla="*/ 1 h 48"/>
                <a:gd name="T10" fmla="*/ 0 60000 65536"/>
                <a:gd name="T11" fmla="*/ 0 60000 65536"/>
                <a:gd name="T12" fmla="*/ 0 60000 65536"/>
                <a:gd name="T13" fmla="*/ 0 60000 65536"/>
                <a:gd name="T14" fmla="*/ 0 60000 65536"/>
                <a:gd name="T15" fmla="*/ 0 w 223"/>
                <a:gd name="T16" fmla="*/ 0 h 48"/>
                <a:gd name="T17" fmla="*/ 223 w 223"/>
                <a:gd name="T18" fmla="*/ 48 h 48"/>
              </a:gdLst>
              <a:ahLst/>
              <a:cxnLst>
                <a:cxn ang="T10">
                  <a:pos x="T0" y="T1"/>
                </a:cxn>
                <a:cxn ang="T11">
                  <a:pos x="T2" y="T3"/>
                </a:cxn>
                <a:cxn ang="T12">
                  <a:pos x="T4" y="T5"/>
                </a:cxn>
                <a:cxn ang="T13">
                  <a:pos x="T6" y="T7"/>
                </a:cxn>
                <a:cxn ang="T14">
                  <a:pos x="T8" y="T9"/>
                </a:cxn>
              </a:cxnLst>
              <a:rect l="T15" t="T16" r="T17" b="T18"/>
              <a:pathLst>
                <a:path w="223" h="48">
                  <a:moveTo>
                    <a:pt x="0" y="4"/>
                  </a:moveTo>
                  <a:lnTo>
                    <a:pt x="223" y="0"/>
                  </a:lnTo>
                  <a:lnTo>
                    <a:pt x="223" y="43"/>
                  </a:lnTo>
                  <a:lnTo>
                    <a:pt x="4" y="48"/>
                  </a:lnTo>
                  <a:lnTo>
                    <a:pt x="0" y="4"/>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08" name="Freeform 58"/>
            <p:cNvSpPr>
              <a:spLocks/>
            </p:cNvSpPr>
            <p:nvPr/>
          </p:nvSpPr>
          <p:spPr bwMode="auto">
            <a:xfrm>
              <a:off x="435" y="2323"/>
              <a:ext cx="151" cy="38"/>
            </a:xfrm>
            <a:custGeom>
              <a:avLst/>
              <a:gdLst>
                <a:gd name="T0" fmla="*/ 0 w 303"/>
                <a:gd name="T1" fmla="*/ 1 h 76"/>
                <a:gd name="T2" fmla="*/ 0 w 303"/>
                <a:gd name="T3" fmla="*/ 0 h 76"/>
                <a:gd name="T4" fmla="*/ 0 w 303"/>
                <a:gd name="T5" fmla="*/ 1 h 76"/>
                <a:gd name="T6" fmla="*/ 0 w 303"/>
                <a:gd name="T7" fmla="*/ 1 h 76"/>
                <a:gd name="T8" fmla="*/ 0 w 303"/>
                <a:gd name="T9" fmla="*/ 1 h 76"/>
                <a:gd name="T10" fmla="*/ 0 60000 65536"/>
                <a:gd name="T11" fmla="*/ 0 60000 65536"/>
                <a:gd name="T12" fmla="*/ 0 60000 65536"/>
                <a:gd name="T13" fmla="*/ 0 60000 65536"/>
                <a:gd name="T14" fmla="*/ 0 60000 65536"/>
                <a:gd name="T15" fmla="*/ 0 w 303"/>
                <a:gd name="T16" fmla="*/ 0 h 76"/>
                <a:gd name="T17" fmla="*/ 303 w 303"/>
                <a:gd name="T18" fmla="*/ 76 h 76"/>
              </a:gdLst>
              <a:ahLst/>
              <a:cxnLst>
                <a:cxn ang="T10">
                  <a:pos x="T0" y="T1"/>
                </a:cxn>
                <a:cxn ang="T11">
                  <a:pos x="T2" y="T3"/>
                </a:cxn>
                <a:cxn ang="T12">
                  <a:pos x="T4" y="T5"/>
                </a:cxn>
                <a:cxn ang="T13">
                  <a:pos x="T6" y="T7"/>
                </a:cxn>
                <a:cxn ang="T14">
                  <a:pos x="T8" y="T9"/>
                </a:cxn>
              </a:cxnLst>
              <a:rect l="T15" t="T16" r="T17" b="T18"/>
              <a:pathLst>
                <a:path w="303" h="76">
                  <a:moveTo>
                    <a:pt x="0" y="8"/>
                  </a:moveTo>
                  <a:lnTo>
                    <a:pt x="303" y="0"/>
                  </a:lnTo>
                  <a:lnTo>
                    <a:pt x="299" y="57"/>
                  </a:lnTo>
                  <a:lnTo>
                    <a:pt x="5" y="76"/>
                  </a:lnTo>
                  <a:lnTo>
                    <a:pt x="0" y="8"/>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09" name="Freeform 59"/>
            <p:cNvSpPr>
              <a:spLocks/>
            </p:cNvSpPr>
            <p:nvPr/>
          </p:nvSpPr>
          <p:spPr bwMode="auto">
            <a:xfrm>
              <a:off x="592" y="2254"/>
              <a:ext cx="26" cy="47"/>
            </a:xfrm>
            <a:custGeom>
              <a:avLst/>
              <a:gdLst>
                <a:gd name="T0" fmla="*/ 1 w 52"/>
                <a:gd name="T1" fmla="*/ 0 h 93"/>
                <a:gd name="T2" fmla="*/ 0 w 52"/>
                <a:gd name="T3" fmla="*/ 1 h 93"/>
                <a:gd name="T4" fmla="*/ 0 w 52"/>
                <a:gd name="T5" fmla="*/ 1 h 93"/>
                <a:gd name="T6" fmla="*/ 0 w 52"/>
                <a:gd name="T7" fmla="*/ 1 h 93"/>
                <a:gd name="T8" fmla="*/ 1 w 52"/>
                <a:gd name="T9" fmla="*/ 1 h 93"/>
                <a:gd name="T10" fmla="*/ 1 w 52"/>
                <a:gd name="T11" fmla="*/ 1 h 93"/>
                <a:gd name="T12" fmla="*/ 1 w 52"/>
                <a:gd name="T13" fmla="*/ 1 h 93"/>
                <a:gd name="T14" fmla="*/ 1 w 52"/>
                <a:gd name="T15" fmla="*/ 1 h 93"/>
                <a:gd name="T16" fmla="*/ 1 w 52"/>
                <a:gd name="T17" fmla="*/ 1 h 93"/>
                <a:gd name="T18" fmla="*/ 1 w 52"/>
                <a:gd name="T19" fmla="*/ 0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93"/>
                <a:gd name="T32" fmla="*/ 52 w 52"/>
                <a:gd name="T33" fmla="*/ 93 h 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93">
                  <a:moveTo>
                    <a:pt x="24" y="0"/>
                  </a:moveTo>
                  <a:lnTo>
                    <a:pt x="0" y="8"/>
                  </a:lnTo>
                  <a:lnTo>
                    <a:pt x="0" y="45"/>
                  </a:lnTo>
                  <a:lnTo>
                    <a:pt x="0" y="81"/>
                  </a:lnTo>
                  <a:lnTo>
                    <a:pt x="24" y="93"/>
                  </a:lnTo>
                  <a:lnTo>
                    <a:pt x="35" y="65"/>
                  </a:lnTo>
                  <a:lnTo>
                    <a:pt x="43" y="32"/>
                  </a:lnTo>
                  <a:lnTo>
                    <a:pt x="17" y="45"/>
                  </a:lnTo>
                  <a:lnTo>
                    <a:pt x="52" y="8"/>
                  </a:lnTo>
                  <a:lnTo>
                    <a:pt x="24"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10" name="Freeform 60"/>
            <p:cNvSpPr>
              <a:spLocks/>
            </p:cNvSpPr>
            <p:nvPr/>
          </p:nvSpPr>
          <p:spPr bwMode="auto">
            <a:xfrm>
              <a:off x="604" y="2298"/>
              <a:ext cx="39" cy="63"/>
            </a:xfrm>
            <a:custGeom>
              <a:avLst/>
              <a:gdLst>
                <a:gd name="T0" fmla="*/ 1 w 77"/>
                <a:gd name="T1" fmla="*/ 0 h 124"/>
                <a:gd name="T2" fmla="*/ 1 w 77"/>
                <a:gd name="T3" fmla="*/ 1 h 124"/>
                <a:gd name="T4" fmla="*/ 1 w 77"/>
                <a:gd name="T5" fmla="*/ 1 h 124"/>
                <a:gd name="T6" fmla="*/ 1 w 77"/>
                <a:gd name="T7" fmla="*/ 1 h 124"/>
                <a:gd name="T8" fmla="*/ 0 w 77"/>
                <a:gd name="T9" fmla="*/ 1 h 124"/>
                <a:gd name="T10" fmla="*/ 0 w 77"/>
                <a:gd name="T11" fmla="*/ 1 h 124"/>
                <a:gd name="T12" fmla="*/ 1 w 77"/>
                <a:gd name="T13" fmla="*/ 1 h 124"/>
                <a:gd name="T14" fmla="*/ 1 w 77"/>
                <a:gd name="T15" fmla="*/ 1 h 124"/>
                <a:gd name="T16" fmla="*/ 1 w 77"/>
                <a:gd name="T17" fmla="*/ 1 h 124"/>
                <a:gd name="T18" fmla="*/ 1 w 77"/>
                <a:gd name="T19" fmla="*/ 1 h 124"/>
                <a:gd name="T20" fmla="*/ 1 w 77"/>
                <a:gd name="T21" fmla="*/ 1 h 124"/>
                <a:gd name="T22" fmla="*/ 1 w 77"/>
                <a:gd name="T23" fmla="*/ 1 h 124"/>
                <a:gd name="T24" fmla="*/ 1 w 77"/>
                <a:gd name="T25" fmla="*/ 1 h 124"/>
                <a:gd name="T26" fmla="*/ 1 w 77"/>
                <a:gd name="T27" fmla="*/ 1 h 124"/>
                <a:gd name="T28" fmla="*/ 1 w 77"/>
                <a:gd name="T29" fmla="*/ 0 h 1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
                <a:gd name="T46" fmla="*/ 0 h 124"/>
                <a:gd name="T47" fmla="*/ 77 w 77"/>
                <a:gd name="T48" fmla="*/ 124 h 1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 h="124">
                  <a:moveTo>
                    <a:pt x="53" y="0"/>
                  </a:moveTo>
                  <a:lnTo>
                    <a:pt x="39" y="29"/>
                  </a:lnTo>
                  <a:lnTo>
                    <a:pt x="39" y="52"/>
                  </a:lnTo>
                  <a:lnTo>
                    <a:pt x="8" y="52"/>
                  </a:lnTo>
                  <a:lnTo>
                    <a:pt x="0" y="84"/>
                  </a:lnTo>
                  <a:lnTo>
                    <a:pt x="0" y="113"/>
                  </a:lnTo>
                  <a:lnTo>
                    <a:pt x="32" y="124"/>
                  </a:lnTo>
                  <a:lnTo>
                    <a:pt x="32" y="84"/>
                  </a:lnTo>
                  <a:lnTo>
                    <a:pt x="53" y="81"/>
                  </a:lnTo>
                  <a:lnTo>
                    <a:pt x="53" y="124"/>
                  </a:lnTo>
                  <a:lnTo>
                    <a:pt x="74" y="124"/>
                  </a:lnTo>
                  <a:lnTo>
                    <a:pt x="77" y="89"/>
                  </a:lnTo>
                  <a:lnTo>
                    <a:pt x="77" y="56"/>
                  </a:lnTo>
                  <a:lnTo>
                    <a:pt x="66" y="37"/>
                  </a:lnTo>
                  <a:lnTo>
                    <a:pt x="53"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11" name="Freeform 61"/>
            <p:cNvSpPr>
              <a:spLocks/>
            </p:cNvSpPr>
            <p:nvPr/>
          </p:nvSpPr>
          <p:spPr bwMode="auto">
            <a:xfrm>
              <a:off x="643" y="2367"/>
              <a:ext cx="39" cy="68"/>
            </a:xfrm>
            <a:custGeom>
              <a:avLst/>
              <a:gdLst>
                <a:gd name="T0" fmla="*/ 0 w 80"/>
                <a:gd name="T1" fmla="*/ 0 h 136"/>
                <a:gd name="T2" fmla="*/ 0 w 80"/>
                <a:gd name="T3" fmla="*/ 1 h 136"/>
                <a:gd name="T4" fmla="*/ 0 w 80"/>
                <a:gd name="T5" fmla="*/ 1 h 136"/>
                <a:gd name="T6" fmla="*/ 0 w 80"/>
                <a:gd name="T7" fmla="*/ 1 h 136"/>
                <a:gd name="T8" fmla="*/ 0 w 80"/>
                <a:gd name="T9" fmla="*/ 1 h 136"/>
                <a:gd name="T10" fmla="*/ 0 w 80"/>
                <a:gd name="T11" fmla="*/ 1 h 136"/>
                <a:gd name="T12" fmla="*/ 0 w 80"/>
                <a:gd name="T13" fmla="*/ 1 h 136"/>
                <a:gd name="T14" fmla="*/ 0 w 80"/>
                <a:gd name="T15" fmla="*/ 1 h 136"/>
                <a:gd name="T16" fmla="*/ 0 w 80"/>
                <a:gd name="T17" fmla="*/ 1 h 136"/>
                <a:gd name="T18" fmla="*/ 0 w 80"/>
                <a:gd name="T19" fmla="*/ 1 h 136"/>
                <a:gd name="T20" fmla="*/ 0 w 80"/>
                <a:gd name="T21" fmla="*/ 1 h 136"/>
                <a:gd name="T22" fmla="*/ 0 w 80"/>
                <a:gd name="T23" fmla="*/ 1 h 136"/>
                <a:gd name="T24" fmla="*/ 0 w 80"/>
                <a:gd name="T25" fmla="*/ 1 h 136"/>
                <a:gd name="T26" fmla="*/ 0 w 80"/>
                <a:gd name="T27" fmla="*/ 1 h 136"/>
                <a:gd name="T28" fmla="*/ 0 w 80"/>
                <a:gd name="T29" fmla="*/ 1 h 136"/>
                <a:gd name="T30" fmla="*/ 0 w 80"/>
                <a:gd name="T31" fmla="*/ 1 h 136"/>
                <a:gd name="T32" fmla="*/ 0 w 80"/>
                <a:gd name="T33" fmla="*/ 1 h 136"/>
                <a:gd name="T34" fmla="*/ 0 w 80"/>
                <a:gd name="T35" fmla="*/ 0 h 1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136"/>
                <a:gd name="T56" fmla="*/ 80 w 80"/>
                <a:gd name="T57" fmla="*/ 136 h 1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136">
                  <a:moveTo>
                    <a:pt x="44" y="0"/>
                  </a:moveTo>
                  <a:lnTo>
                    <a:pt x="24" y="24"/>
                  </a:lnTo>
                  <a:lnTo>
                    <a:pt x="28" y="56"/>
                  </a:lnTo>
                  <a:lnTo>
                    <a:pt x="4" y="68"/>
                  </a:lnTo>
                  <a:lnTo>
                    <a:pt x="0" y="92"/>
                  </a:lnTo>
                  <a:lnTo>
                    <a:pt x="0" y="124"/>
                  </a:lnTo>
                  <a:lnTo>
                    <a:pt x="28" y="136"/>
                  </a:lnTo>
                  <a:lnTo>
                    <a:pt x="32" y="84"/>
                  </a:lnTo>
                  <a:lnTo>
                    <a:pt x="55" y="89"/>
                  </a:lnTo>
                  <a:lnTo>
                    <a:pt x="55" y="136"/>
                  </a:lnTo>
                  <a:lnTo>
                    <a:pt x="76" y="136"/>
                  </a:lnTo>
                  <a:lnTo>
                    <a:pt x="80" y="100"/>
                  </a:lnTo>
                  <a:lnTo>
                    <a:pt x="63" y="56"/>
                  </a:lnTo>
                  <a:lnTo>
                    <a:pt x="70" y="41"/>
                  </a:lnTo>
                  <a:lnTo>
                    <a:pt x="75" y="29"/>
                  </a:lnTo>
                  <a:lnTo>
                    <a:pt x="76" y="20"/>
                  </a:lnTo>
                  <a:lnTo>
                    <a:pt x="76" y="16"/>
                  </a:lnTo>
                  <a:lnTo>
                    <a:pt x="44"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12" name="Freeform 62"/>
            <p:cNvSpPr>
              <a:spLocks/>
            </p:cNvSpPr>
            <p:nvPr/>
          </p:nvSpPr>
          <p:spPr bwMode="auto">
            <a:xfrm>
              <a:off x="736" y="2286"/>
              <a:ext cx="26" cy="71"/>
            </a:xfrm>
            <a:custGeom>
              <a:avLst/>
              <a:gdLst>
                <a:gd name="T0" fmla="*/ 1 w 52"/>
                <a:gd name="T1" fmla="*/ 0 h 140"/>
                <a:gd name="T2" fmla="*/ 1 w 52"/>
                <a:gd name="T3" fmla="*/ 1 h 140"/>
                <a:gd name="T4" fmla="*/ 1 w 52"/>
                <a:gd name="T5" fmla="*/ 1 h 140"/>
                <a:gd name="T6" fmla="*/ 0 w 52"/>
                <a:gd name="T7" fmla="*/ 1 h 140"/>
                <a:gd name="T8" fmla="*/ 0 w 52"/>
                <a:gd name="T9" fmla="*/ 1 h 140"/>
                <a:gd name="T10" fmla="*/ 1 w 52"/>
                <a:gd name="T11" fmla="*/ 1 h 140"/>
                <a:gd name="T12" fmla="*/ 1 w 52"/>
                <a:gd name="T13" fmla="*/ 1 h 140"/>
                <a:gd name="T14" fmla="*/ 1 w 52"/>
                <a:gd name="T15" fmla="*/ 1 h 140"/>
                <a:gd name="T16" fmla="*/ 1 w 52"/>
                <a:gd name="T17" fmla="*/ 1 h 140"/>
                <a:gd name="T18" fmla="*/ 1 w 52"/>
                <a:gd name="T19" fmla="*/ 1 h 140"/>
                <a:gd name="T20" fmla="*/ 1 w 52"/>
                <a:gd name="T21" fmla="*/ 1 h 140"/>
                <a:gd name="T22" fmla="*/ 1 w 52"/>
                <a:gd name="T23" fmla="*/ 1 h 140"/>
                <a:gd name="T24" fmla="*/ 1 w 52"/>
                <a:gd name="T25" fmla="*/ 1 h 140"/>
                <a:gd name="T26" fmla="*/ 1 w 52"/>
                <a:gd name="T27" fmla="*/ 0 h 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
                <a:gd name="T43" fmla="*/ 0 h 140"/>
                <a:gd name="T44" fmla="*/ 52 w 52"/>
                <a:gd name="T45" fmla="*/ 140 h 1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 h="140">
                  <a:moveTo>
                    <a:pt x="32" y="0"/>
                  </a:moveTo>
                  <a:lnTo>
                    <a:pt x="29" y="20"/>
                  </a:lnTo>
                  <a:lnTo>
                    <a:pt x="29" y="48"/>
                  </a:lnTo>
                  <a:lnTo>
                    <a:pt x="0" y="61"/>
                  </a:lnTo>
                  <a:lnTo>
                    <a:pt x="0" y="88"/>
                  </a:lnTo>
                  <a:lnTo>
                    <a:pt x="4" y="140"/>
                  </a:lnTo>
                  <a:lnTo>
                    <a:pt x="24" y="140"/>
                  </a:lnTo>
                  <a:lnTo>
                    <a:pt x="24" y="96"/>
                  </a:lnTo>
                  <a:lnTo>
                    <a:pt x="52" y="88"/>
                  </a:lnTo>
                  <a:lnTo>
                    <a:pt x="52" y="48"/>
                  </a:lnTo>
                  <a:lnTo>
                    <a:pt x="47" y="39"/>
                  </a:lnTo>
                  <a:lnTo>
                    <a:pt x="39" y="20"/>
                  </a:lnTo>
                  <a:lnTo>
                    <a:pt x="32" y="4"/>
                  </a:lnTo>
                  <a:lnTo>
                    <a:pt x="32"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13" name="Freeform 63"/>
            <p:cNvSpPr>
              <a:spLocks/>
            </p:cNvSpPr>
            <p:nvPr/>
          </p:nvSpPr>
          <p:spPr bwMode="auto">
            <a:xfrm>
              <a:off x="708" y="2250"/>
              <a:ext cx="12" cy="40"/>
            </a:xfrm>
            <a:custGeom>
              <a:avLst/>
              <a:gdLst>
                <a:gd name="T0" fmla="*/ 0 w 25"/>
                <a:gd name="T1" fmla="*/ 0 h 81"/>
                <a:gd name="T2" fmla="*/ 0 w 25"/>
                <a:gd name="T3" fmla="*/ 0 h 81"/>
                <a:gd name="T4" fmla="*/ 0 w 25"/>
                <a:gd name="T5" fmla="*/ 0 h 81"/>
                <a:gd name="T6" fmla="*/ 0 w 25"/>
                <a:gd name="T7" fmla="*/ 0 h 81"/>
                <a:gd name="T8" fmla="*/ 0 w 25"/>
                <a:gd name="T9" fmla="*/ 0 h 81"/>
                <a:gd name="T10" fmla="*/ 0 w 25"/>
                <a:gd name="T11" fmla="*/ 0 h 81"/>
                <a:gd name="T12" fmla="*/ 0 60000 65536"/>
                <a:gd name="T13" fmla="*/ 0 60000 65536"/>
                <a:gd name="T14" fmla="*/ 0 60000 65536"/>
                <a:gd name="T15" fmla="*/ 0 60000 65536"/>
                <a:gd name="T16" fmla="*/ 0 60000 65536"/>
                <a:gd name="T17" fmla="*/ 0 60000 65536"/>
                <a:gd name="T18" fmla="*/ 0 w 25"/>
                <a:gd name="T19" fmla="*/ 0 h 81"/>
                <a:gd name="T20" fmla="*/ 25 w 25"/>
                <a:gd name="T21" fmla="*/ 81 h 81"/>
              </a:gdLst>
              <a:ahLst/>
              <a:cxnLst>
                <a:cxn ang="T12">
                  <a:pos x="T0" y="T1"/>
                </a:cxn>
                <a:cxn ang="T13">
                  <a:pos x="T2" y="T3"/>
                </a:cxn>
                <a:cxn ang="T14">
                  <a:pos x="T4" y="T5"/>
                </a:cxn>
                <a:cxn ang="T15">
                  <a:pos x="T6" y="T7"/>
                </a:cxn>
                <a:cxn ang="T16">
                  <a:pos x="T8" y="T9"/>
                </a:cxn>
                <a:cxn ang="T17">
                  <a:pos x="T10" y="T11"/>
                </a:cxn>
              </a:cxnLst>
              <a:rect l="T18" t="T19" r="T20" b="T21"/>
              <a:pathLst>
                <a:path w="25" h="81">
                  <a:moveTo>
                    <a:pt x="20" y="0"/>
                  </a:moveTo>
                  <a:lnTo>
                    <a:pt x="0" y="16"/>
                  </a:lnTo>
                  <a:lnTo>
                    <a:pt x="0" y="57"/>
                  </a:lnTo>
                  <a:lnTo>
                    <a:pt x="20" y="81"/>
                  </a:lnTo>
                  <a:lnTo>
                    <a:pt x="25" y="53"/>
                  </a:lnTo>
                  <a:lnTo>
                    <a:pt x="2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14" name="Freeform 64"/>
            <p:cNvSpPr>
              <a:spLocks/>
            </p:cNvSpPr>
            <p:nvPr/>
          </p:nvSpPr>
          <p:spPr bwMode="auto">
            <a:xfrm>
              <a:off x="770" y="2357"/>
              <a:ext cx="48" cy="74"/>
            </a:xfrm>
            <a:custGeom>
              <a:avLst/>
              <a:gdLst>
                <a:gd name="T0" fmla="*/ 1 w 95"/>
                <a:gd name="T1" fmla="*/ 0 h 149"/>
                <a:gd name="T2" fmla="*/ 1 w 95"/>
                <a:gd name="T3" fmla="*/ 0 h 149"/>
                <a:gd name="T4" fmla="*/ 1 w 95"/>
                <a:gd name="T5" fmla="*/ 0 h 149"/>
                <a:gd name="T6" fmla="*/ 1 w 95"/>
                <a:gd name="T7" fmla="*/ 0 h 149"/>
                <a:gd name="T8" fmla="*/ 0 w 95"/>
                <a:gd name="T9" fmla="*/ 0 h 149"/>
                <a:gd name="T10" fmla="*/ 1 w 95"/>
                <a:gd name="T11" fmla="*/ 0 h 149"/>
                <a:gd name="T12" fmla="*/ 1 w 95"/>
                <a:gd name="T13" fmla="*/ 0 h 149"/>
                <a:gd name="T14" fmla="*/ 1 w 95"/>
                <a:gd name="T15" fmla="*/ 0 h 149"/>
                <a:gd name="T16" fmla="*/ 1 w 95"/>
                <a:gd name="T17" fmla="*/ 0 h 149"/>
                <a:gd name="T18" fmla="*/ 1 w 95"/>
                <a:gd name="T19" fmla="*/ 0 h 149"/>
                <a:gd name="T20" fmla="*/ 1 w 95"/>
                <a:gd name="T21" fmla="*/ 0 h 149"/>
                <a:gd name="T22" fmla="*/ 1 w 95"/>
                <a:gd name="T23" fmla="*/ 0 h 149"/>
                <a:gd name="T24" fmla="*/ 1 w 95"/>
                <a:gd name="T25" fmla="*/ 0 h 149"/>
                <a:gd name="T26" fmla="*/ 1 w 95"/>
                <a:gd name="T27" fmla="*/ 0 h 149"/>
                <a:gd name="T28" fmla="*/ 1 w 95"/>
                <a:gd name="T29" fmla="*/ 0 h 149"/>
                <a:gd name="T30" fmla="*/ 1 w 95"/>
                <a:gd name="T31" fmla="*/ 0 h 149"/>
                <a:gd name="T32" fmla="*/ 1 w 95"/>
                <a:gd name="T33" fmla="*/ 0 h 1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5"/>
                <a:gd name="T52" fmla="*/ 0 h 149"/>
                <a:gd name="T53" fmla="*/ 95 w 95"/>
                <a:gd name="T54" fmla="*/ 149 h 1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5" h="149">
                  <a:moveTo>
                    <a:pt x="63" y="0"/>
                  </a:moveTo>
                  <a:lnTo>
                    <a:pt x="52" y="32"/>
                  </a:lnTo>
                  <a:lnTo>
                    <a:pt x="48" y="57"/>
                  </a:lnTo>
                  <a:lnTo>
                    <a:pt x="11" y="69"/>
                  </a:lnTo>
                  <a:lnTo>
                    <a:pt x="0" y="97"/>
                  </a:lnTo>
                  <a:lnTo>
                    <a:pt x="8" y="129"/>
                  </a:lnTo>
                  <a:lnTo>
                    <a:pt x="32" y="113"/>
                  </a:lnTo>
                  <a:lnTo>
                    <a:pt x="45" y="89"/>
                  </a:lnTo>
                  <a:lnTo>
                    <a:pt x="45" y="137"/>
                  </a:lnTo>
                  <a:lnTo>
                    <a:pt x="60" y="113"/>
                  </a:lnTo>
                  <a:lnTo>
                    <a:pt x="63" y="69"/>
                  </a:lnTo>
                  <a:lnTo>
                    <a:pt x="79" y="105"/>
                  </a:lnTo>
                  <a:lnTo>
                    <a:pt x="79" y="149"/>
                  </a:lnTo>
                  <a:lnTo>
                    <a:pt x="95" y="102"/>
                  </a:lnTo>
                  <a:lnTo>
                    <a:pt x="79" y="61"/>
                  </a:lnTo>
                  <a:lnTo>
                    <a:pt x="84" y="29"/>
                  </a:lnTo>
                  <a:lnTo>
                    <a:pt x="63"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15" name="Freeform 65"/>
            <p:cNvSpPr>
              <a:spLocks/>
            </p:cNvSpPr>
            <p:nvPr/>
          </p:nvSpPr>
          <p:spPr bwMode="auto">
            <a:xfrm>
              <a:off x="633" y="2266"/>
              <a:ext cx="57" cy="15"/>
            </a:xfrm>
            <a:custGeom>
              <a:avLst/>
              <a:gdLst>
                <a:gd name="T0" fmla="*/ 0 w 116"/>
                <a:gd name="T1" fmla="*/ 1 h 29"/>
                <a:gd name="T2" fmla="*/ 0 w 116"/>
                <a:gd name="T3" fmla="*/ 0 h 29"/>
                <a:gd name="T4" fmla="*/ 0 w 116"/>
                <a:gd name="T5" fmla="*/ 1 h 29"/>
                <a:gd name="T6" fmla="*/ 0 w 116"/>
                <a:gd name="T7" fmla="*/ 1 h 29"/>
                <a:gd name="T8" fmla="*/ 0 w 116"/>
                <a:gd name="T9" fmla="*/ 1 h 29"/>
                <a:gd name="T10" fmla="*/ 0 60000 65536"/>
                <a:gd name="T11" fmla="*/ 0 60000 65536"/>
                <a:gd name="T12" fmla="*/ 0 60000 65536"/>
                <a:gd name="T13" fmla="*/ 0 60000 65536"/>
                <a:gd name="T14" fmla="*/ 0 60000 65536"/>
                <a:gd name="T15" fmla="*/ 0 w 116"/>
                <a:gd name="T16" fmla="*/ 0 h 29"/>
                <a:gd name="T17" fmla="*/ 116 w 116"/>
                <a:gd name="T18" fmla="*/ 29 h 29"/>
              </a:gdLst>
              <a:ahLst/>
              <a:cxnLst>
                <a:cxn ang="T10">
                  <a:pos x="T0" y="T1"/>
                </a:cxn>
                <a:cxn ang="T11">
                  <a:pos x="T2" y="T3"/>
                </a:cxn>
                <a:cxn ang="T12">
                  <a:pos x="T4" y="T5"/>
                </a:cxn>
                <a:cxn ang="T13">
                  <a:pos x="T6" y="T7"/>
                </a:cxn>
                <a:cxn ang="T14">
                  <a:pos x="T8" y="T9"/>
                </a:cxn>
              </a:cxnLst>
              <a:rect l="T15" t="T16" r="T17" b="T18"/>
              <a:pathLst>
                <a:path w="116" h="29">
                  <a:moveTo>
                    <a:pt x="9" y="8"/>
                  </a:moveTo>
                  <a:lnTo>
                    <a:pt x="116" y="0"/>
                  </a:lnTo>
                  <a:lnTo>
                    <a:pt x="116" y="21"/>
                  </a:lnTo>
                  <a:lnTo>
                    <a:pt x="0" y="29"/>
                  </a:lnTo>
                  <a:lnTo>
                    <a:pt x="9" y="8"/>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16" name="Freeform 66"/>
            <p:cNvSpPr>
              <a:spLocks/>
            </p:cNvSpPr>
            <p:nvPr/>
          </p:nvSpPr>
          <p:spPr bwMode="auto">
            <a:xfrm>
              <a:off x="630" y="2286"/>
              <a:ext cx="66" cy="12"/>
            </a:xfrm>
            <a:custGeom>
              <a:avLst/>
              <a:gdLst>
                <a:gd name="T0" fmla="*/ 1 w 131"/>
                <a:gd name="T1" fmla="*/ 0 h 24"/>
                <a:gd name="T2" fmla="*/ 1 w 131"/>
                <a:gd name="T3" fmla="*/ 1 h 24"/>
                <a:gd name="T4" fmla="*/ 1 w 131"/>
                <a:gd name="T5" fmla="*/ 1 h 24"/>
                <a:gd name="T6" fmla="*/ 0 w 131"/>
                <a:gd name="T7" fmla="*/ 1 h 24"/>
                <a:gd name="T8" fmla="*/ 1 w 131"/>
                <a:gd name="T9" fmla="*/ 0 h 24"/>
                <a:gd name="T10" fmla="*/ 0 60000 65536"/>
                <a:gd name="T11" fmla="*/ 0 60000 65536"/>
                <a:gd name="T12" fmla="*/ 0 60000 65536"/>
                <a:gd name="T13" fmla="*/ 0 60000 65536"/>
                <a:gd name="T14" fmla="*/ 0 60000 65536"/>
                <a:gd name="T15" fmla="*/ 0 w 131"/>
                <a:gd name="T16" fmla="*/ 0 h 24"/>
                <a:gd name="T17" fmla="*/ 131 w 131"/>
                <a:gd name="T18" fmla="*/ 24 h 24"/>
              </a:gdLst>
              <a:ahLst/>
              <a:cxnLst>
                <a:cxn ang="T10">
                  <a:pos x="T0" y="T1"/>
                </a:cxn>
                <a:cxn ang="T11">
                  <a:pos x="T2" y="T3"/>
                </a:cxn>
                <a:cxn ang="T12">
                  <a:pos x="T4" y="T5"/>
                </a:cxn>
                <a:cxn ang="T13">
                  <a:pos x="T6" y="T7"/>
                </a:cxn>
                <a:cxn ang="T14">
                  <a:pos x="T8" y="T9"/>
                </a:cxn>
              </a:cxnLst>
              <a:rect l="T15" t="T16" r="T17" b="T18"/>
              <a:pathLst>
                <a:path w="131" h="24">
                  <a:moveTo>
                    <a:pt x="131" y="0"/>
                  </a:moveTo>
                  <a:lnTo>
                    <a:pt x="131" y="24"/>
                  </a:lnTo>
                  <a:lnTo>
                    <a:pt x="24" y="24"/>
                  </a:lnTo>
                  <a:lnTo>
                    <a:pt x="0" y="12"/>
                  </a:lnTo>
                  <a:lnTo>
                    <a:pt x="131"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17" name="Freeform 67"/>
            <p:cNvSpPr>
              <a:spLocks/>
            </p:cNvSpPr>
            <p:nvPr/>
          </p:nvSpPr>
          <p:spPr bwMode="auto">
            <a:xfrm>
              <a:off x="643" y="2305"/>
              <a:ext cx="65" cy="10"/>
            </a:xfrm>
            <a:custGeom>
              <a:avLst/>
              <a:gdLst>
                <a:gd name="T0" fmla="*/ 0 w 131"/>
                <a:gd name="T1" fmla="*/ 0 h 19"/>
                <a:gd name="T2" fmla="*/ 0 w 131"/>
                <a:gd name="T3" fmla="*/ 0 h 19"/>
                <a:gd name="T4" fmla="*/ 0 w 131"/>
                <a:gd name="T5" fmla="*/ 1 h 19"/>
                <a:gd name="T6" fmla="*/ 0 w 131"/>
                <a:gd name="T7" fmla="*/ 1 h 19"/>
                <a:gd name="T8" fmla="*/ 0 w 131"/>
                <a:gd name="T9" fmla="*/ 1 h 19"/>
                <a:gd name="T10" fmla="*/ 0 w 131"/>
                <a:gd name="T11" fmla="*/ 1 h 19"/>
                <a:gd name="T12" fmla="*/ 0 w 131"/>
                <a:gd name="T13" fmla="*/ 1 h 19"/>
                <a:gd name="T14" fmla="*/ 0 w 131"/>
                <a:gd name="T15" fmla="*/ 1 h 19"/>
                <a:gd name="T16" fmla="*/ 0 w 131"/>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1"/>
                <a:gd name="T28" fmla="*/ 0 h 19"/>
                <a:gd name="T29" fmla="*/ 131 w 131"/>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1" h="19">
                  <a:moveTo>
                    <a:pt x="0" y="0"/>
                  </a:moveTo>
                  <a:lnTo>
                    <a:pt x="123" y="0"/>
                  </a:lnTo>
                  <a:lnTo>
                    <a:pt x="131" y="19"/>
                  </a:lnTo>
                  <a:lnTo>
                    <a:pt x="44" y="19"/>
                  </a:lnTo>
                  <a:lnTo>
                    <a:pt x="12" y="19"/>
                  </a:lnTo>
                  <a:lnTo>
                    <a:pt x="9" y="16"/>
                  </a:lnTo>
                  <a:lnTo>
                    <a:pt x="5" y="9"/>
                  </a:lnTo>
                  <a:lnTo>
                    <a:pt x="0" y="3"/>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18" name="Freeform 68"/>
            <p:cNvSpPr>
              <a:spLocks/>
            </p:cNvSpPr>
            <p:nvPr/>
          </p:nvSpPr>
          <p:spPr bwMode="auto">
            <a:xfrm>
              <a:off x="666" y="2320"/>
              <a:ext cx="52" cy="16"/>
            </a:xfrm>
            <a:custGeom>
              <a:avLst/>
              <a:gdLst>
                <a:gd name="T0" fmla="*/ 1 w 104"/>
                <a:gd name="T1" fmla="*/ 1 h 32"/>
                <a:gd name="T2" fmla="*/ 1 w 104"/>
                <a:gd name="T3" fmla="*/ 0 h 32"/>
                <a:gd name="T4" fmla="*/ 1 w 104"/>
                <a:gd name="T5" fmla="*/ 1 h 32"/>
                <a:gd name="T6" fmla="*/ 0 w 104"/>
                <a:gd name="T7" fmla="*/ 1 h 32"/>
                <a:gd name="T8" fmla="*/ 1 w 104"/>
                <a:gd name="T9" fmla="*/ 1 h 32"/>
                <a:gd name="T10" fmla="*/ 0 60000 65536"/>
                <a:gd name="T11" fmla="*/ 0 60000 65536"/>
                <a:gd name="T12" fmla="*/ 0 60000 65536"/>
                <a:gd name="T13" fmla="*/ 0 60000 65536"/>
                <a:gd name="T14" fmla="*/ 0 60000 65536"/>
                <a:gd name="T15" fmla="*/ 0 w 104"/>
                <a:gd name="T16" fmla="*/ 0 h 32"/>
                <a:gd name="T17" fmla="*/ 104 w 104"/>
                <a:gd name="T18" fmla="*/ 32 h 32"/>
              </a:gdLst>
              <a:ahLst/>
              <a:cxnLst>
                <a:cxn ang="T10">
                  <a:pos x="T0" y="T1"/>
                </a:cxn>
                <a:cxn ang="T11">
                  <a:pos x="T2" y="T3"/>
                </a:cxn>
                <a:cxn ang="T12">
                  <a:pos x="T4" y="T5"/>
                </a:cxn>
                <a:cxn ang="T13">
                  <a:pos x="T6" y="T7"/>
                </a:cxn>
                <a:cxn ang="T14">
                  <a:pos x="T8" y="T9"/>
                </a:cxn>
              </a:cxnLst>
              <a:rect l="T15" t="T16" r="T17" b="T18"/>
              <a:pathLst>
                <a:path w="104" h="32">
                  <a:moveTo>
                    <a:pt x="16" y="8"/>
                  </a:moveTo>
                  <a:lnTo>
                    <a:pt x="104" y="0"/>
                  </a:lnTo>
                  <a:lnTo>
                    <a:pt x="104" y="20"/>
                  </a:lnTo>
                  <a:lnTo>
                    <a:pt x="0" y="32"/>
                  </a:lnTo>
                  <a:lnTo>
                    <a:pt x="16" y="8"/>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19" name="Freeform 69"/>
            <p:cNvSpPr>
              <a:spLocks/>
            </p:cNvSpPr>
            <p:nvPr/>
          </p:nvSpPr>
          <p:spPr bwMode="auto">
            <a:xfrm>
              <a:off x="660" y="2340"/>
              <a:ext cx="64" cy="17"/>
            </a:xfrm>
            <a:custGeom>
              <a:avLst/>
              <a:gdLst>
                <a:gd name="T0" fmla="*/ 1 w 128"/>
                <a:gd name="T1" fmla="*/ 1 h 32"/>
                <a:gd name="T2" fmla="*/ 1 w 128"/>
                <a:gd name="T3" fmla="*/ 0 h 32"/>
                <a:gd name="T4" fmla="*/ 1 w 128"/>
                <a:gd name="T5" fmla="*/ 1 h 32"/>
                <a:gd name="T6" fmla="*/ 0 w 128"/>
                <a:gd name="T7" fmla="*/ 1 h 32"/>
                <a:gd name="T8" fmla="*/ 1 w 128"/>
                <a:gd name="T9" fmla="*/ 1 h 32"/>
                <a:gd name="T10" fmla="*/ 0 60000 65536"/>
                <a:gd name="T11" fmla="*/ 0 60000 65536"/>
                <a:gd name="T12" fmla="*/ 0 60000 65536"/>
                <a:gd name="T13" fmla="*/ 0 60000 65536"/>
                <a:gd name="T14" fmla="*/ 0 60000 65536"/>
                <a:gd name="T15" fmla="*/ 0 w 128"/>
                <a:gd name="T16" fmla="*/ 0 h 32"/>
                <a:gd name="T17" fmla="*/ 128 w 128"/>
                <a:gd name="T18" fmla="*/ 32 h 32"/>
              </a:gdLst>
              <a:ahLst/>
              <a:cxnLst>
                <a:cxn ang="T10">
                  <a:pos x="T0" y="T1"/>
                </a:cxn>
                <a:cxn ang="T11">
                  <a:pos x="T2" y="T3"/>
                </a:cxn>
                <a:cxn ang="T12">
                  <a:pos x="T4" y="T5"/>
                </a:cxn>
                <a:cxn ang="T13">
                  <a:pos x="T6" y="T7"/>
                </a:cxn>
                <a:cxn ang="T14">
                  <a:pos x="T8" y="T9"/>
                </a:cxn>
              </a:cxnLst>
              <a:rect l="T15" t="T16" r="T17" b="T18"/>
              <a:pathLst>
                <a:path w="128" h="32">
                  <a:moveTo>
                    <a:pt x="4" y="13"/>
                  </a:moveTo>
                  <a:lnTo>
                    <a:pt x="123" y="0"/>
                  </a:lnTo>
                  <a:lnTo>
                    <a:pt x="128" y="24"/>
                  </a:lnTo>
                  <a:lnTo>
                    <a:pt x="0" y="32"/>
                  </a:lnTo>
                  <a:lnTo>
                    <a:pt x="4" y="13"/>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20" name="Freeform 70"/>
            <p:cNvSpPr>
              <a:spLocks/>
            </p:cNvSpPr>
            <p:nvPr/>
          </p:nvSpPr>
          <p:spPr bwMode="auto">
            <a:xfrm>
              <a:off x="596" y="2302"/>
              <a:ext cx="20" cy="15"/>
            </a:xfrm>
            <a:custGeom>
              <a:avLst/>
              <a:gdLst>
                <a:gd name="T0" fmla="*/ 0 w 40"/>
                <a:gd name="T1" fmla="*/ 1 h 29"/>
                <a:gd name="T2" fmla="*/ 1 w 40"/>
                <a:gd name="T3" fmla="*/ 0 h 29"/>
                <a:gd name="T4" fmla="*/ 1 w 40"/>
                <a:gd name="T5" fmla="*/ 1 h 29"/>
                <a:gd name="T6" fmla="*/ 1 w 40"/>
                <a:gd name="T7" fmla="*/ 1 h 29"/>
                <a:gd name="T8" fmla="*/ 0 w 40"/>
                <a:gd name="T9" fmla="*/ 1 h 29"/>
                <a:gd name="T10" fmla="*/ 0 60000 65536"/>
                <a:gd name="T11" fmla="*/ 0 60000 65536"/>
                <a:gd name="T12" fmla="*/ 0 60000 65536"/>
                <a:gd name="T13" fmla="*/ 0 60000 65536"/>
                <a:gd name="T14" fmla="*/ 0 60000 65536"/>
                <a:gd name="T15" fmla="*/ 0 w 40"/>
                <a:gd name="T16" fmla="*/ 0 h 29"/>
                <a:gd name="T17" fmla="*/ 40 w 40"/>
                <a:gd name="T18" fmla="*/ 29 h 29"/>
              </a:gdLst>
              <a:ahLst/>
              <a:cxnLst>
                <a:cxn ang="T10">
                  <a:pos x="T0" y="T1"/>
                </a:cxn>
                <a:cxn ang="T11">
                  <a:pos x="T2" y="T3"/>
                </a:cxn>
                <a:cxn ang="T12">
                  <a:pos x="T4" y="T5"/>
                </a:cxn>
                <a:cxn ang="T13">
                  <a:pos x="T6" y="T7"/>
                </a:cxn>
                <a:cxn ang="T14">
                  <a:pos x="T8" y="T9"/>
                </a:cxn>
              </a:cxnLst>
              <a:rect l="T15" t="T16" r="T17" b="T18"/>
              <a:pathLst>
                <a:path w="40" h="29">
                  <a:moveTo>
                    <a:pt x="0" y="5"/>
                  </a:moveTo>
                  <a:lnTo>
                    <a:pt x="40" y="0"/>
                  </a:lnTo>
                  <a:lnTo>
                    <a:pt x="40" y="24"/>
                  </a:lnTo>
                  <a:lnTo>
                    <a:pt x="9" y="29"/>
                  </a:lnTo>
                  <a:lnTo>
                    <a:pt x="0" y="5"/>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21" name="Freeform 71"/>
            <p:cNvSpPr>
              <a:spLocks/>
            </p:cNvSpPr>
            <p:nvPr/>
          </p:nvSpPr>
          <p:spPr bwMode="auto">
            <a:xfrm>
              <a:off x="692" y="2365"/>
              <a:ext cx="58" cy="38"/>
            </a:xfrm>
            <a:custGeom>
              <a:avLst/>
              <a:gdLst>
                <a:gd name="T0" fmla="*/ 0 w 117"/>
                <a:gd name="T1" fmla="*/ 0 h 78"/>
                <a:gd name="T2" fmla="*/ 0 w 117"/>
                <a:gd name="T3" fmla="*/ 0 h 78"/>
                <a:gd name="T4" fmla="*/ 0 w 117"/>
                <a:gd name="T5" fmla="*/ 0 h 78"/>
                <a:gd name="T6" fmla="*/ 0 w 117"/>
                <a:gd name="T7" fmla="*/ 0 h 78"/>
                <a:gd name="T8" fmla="*/ 0 w 117"/>
                <a:gd name="T9" fmla="*/ 0 h 78"/>
                <a:gd name="T10" fmla="*/ 0 w 117"/>
                <a:gd name="T11" fmla="*/ 0 h 78"/>
                <a:gd name="T12" fmla="*/ 0 w 117"/>
                <a:gd name="T13" fmla="*/ 0 h 78"/>
                <a:gd name="T14" fmla="*/ 0 w 117"/>
                <a:gd name="T15" fmla="*/ 0 h 78"/>
                <a:gd name="T16" fmla="*/ 0 w 117"/>
                <a:gd name="T17" fmla="*/ 0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78"/>
                <a:gd name="T29" fmla="*/ 117 w 117"/>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78">
                  <a:moveTo>
                    <a:pt x="0" y="8"/>
                  </a:moveTo>
                  <a:lnTo>
                    <a:pt x="84" y="0"/>
                  </a:lnTo>
                  <a:lnTo>
                    <a:pt x="84" y="29"/>
                  </a:lnTo>
                  <a:lnTo>
                    <a:pt x="117" y="33"/>
                  </a:lnTo>
                  <a:lnTo>
                    <a:pt x="117" y="78"/>
                  </a:lnTo>
                  <a:lnTo>
                    <a:pt x="73" y="78"/>
                  </a:lnTo>
                  <a:lnTo>
                    <a:pt x="73" y="41"/>
                  </a:lnTo>
                  <a:lnTo>
                    <a:pt x="0" y="41"/>
                  </a:lnTo>
                  <a:lnTo>
                    <a:pt x="0" y="8"/>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22" name="Freeform 72"/>
            <p:cNvSpPr>
              <a:spLocks/>
            </p:cNvSpPr>
            <p:nvPr/>
          </p:nvSpPr>
          <p:spPr bwMode="auto">
            <a:xfrm>
              <a:off x="625" y="2377"/>
              <a:ext cx="26" cy="38"/>
            </a:xfrm>
            <a:custGeom>
              <a:avLst/>
              <a:gdLst>
                <a:gd name="T0" fmla="*/ 1 w 52"/>
                <a:gd name="T1" fmla="*/ 0 h 77"/>
                <a:gd name="T2" fmla="*/ 1 w 52"/>
                <a:gd name="T3" fmla="*/ 0 h 77"/>
                <a:gd name="T4" fmla="*/ 1 w 52"/>
                <a:gd name="T5" fmla="*/ 0 h 77"/>
                <a:gd name="T6" fmla="*/ 1 w 52"/>
                <a:gd name="T7" fmla="*/ 0 h 77"/>
                <a:gd name="T8" fmla="*/ 0 w 52"/>
                <a:gd name="T9" fmla="*/ 0 h 77"/>
                <a:gd name="T10" fmla="*/ 1 w 52"/>
                <a:gd name="T11" fmla="*/ 0 h 77"/>
                <a:gd name="T12" fmla="*/ 0 60000 65536"/>
                <a:gd name="T13" fmla="*/ 0 60000 65536"/>
                <a:gd name="T14" fmla="*/ 0 60000 65536"/>
                <a:gd name="T15" fmla="*/ 0 60000 65536"/>
                <a:gd name="T16" fmla="*/ 0 60000 65536"/>
                <a:gd name="T17" fmla="*/ 0 60000 65536"/>
                <a:gd name="T18" fmla="*/ 0 w 52"/>
                <a:gd name="T19" fmla="*/ 0 h 77"/>
                <a:gd name="T20" fmla="*/ 52 w 52"/>
                <a:gd name="T21" fmla="*/ 77 h 77"/>
              </a:gdLst>
              <a:ahLst/>
              <a:cxnLst>
                <a:cxn ang="T12">
                  <a:pos x="T0" y="T1"/>
                </a:cxn>
                <a:cxn ang="T13">
                  <a:pos x="T2" y="T3"/>
                </a:cxn>
                <a:cxn ang="T14">
                  <a:pos x="T4" y="T5"/>
                </a:cxn>
                <a:cxn ang="T15">
                  <a:pos x="T6" y="T7"/>
                </a:cxn>
                <a:cxn ang="T16">
                  <a:pos x="T8" y="T9"/>
                </a:cxn>
                <a:cxn ang="T17">
                  <a:pos x="T10" y="T11"/>
                </a:cxn>
              </a:cxnLst>
              <a:rect l="T18" t="T19" r="T20" b="T21"/>
              <a:pathLst>
                <a:path w="52" h="77">
                  <a:moveTo>
                    <a:pt x="4" y="0"/>
                  </a:moveTo>
                  <a:lnTo>
                    <a:pt x="52" y="0"/>
                  </a:lnTo>
                  <a:lnTo>
                    <a:pt x="33" y="44"/>
                  </a:lnTo>
                  <a:lnTo>
                    <a:pt x="20" y="77"/>
                  </a:lnTo>
                  <a:lnTo>
                    <a:pt x="0" y="36"/>
                  </a:lnTo>
                  <a:lnTo>
                    <a:pt x="4"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23" name="Freeform 73"/>
            <p:cNvSpPr>
              <a:spLocks/>
            </p:cNvSpPr>
            <p:nvPr/>
          </p:nvSpPr>
          <p:spPr bwMode="auto">
            <a:xfrm>
              <a:off x="734" y="2258"/>
              <a:ext cx="60" cy="24"/>
            </a:xfrm>
            <a:custGeom>
              <a:avLst/>
              <a:gdLst>
                <a:gd name="T0" fmla="*/ 0 w 120"/>
                <a:gd name="T1" fmla="*/ 0 h 49"/>
                <a:gd name="T2" fmla="*/ 1 w 120"/>
                <a:gd name="T3" fmla="*/ 0 h 49"/>
                <a:gd name="T4" fmla="*/ 1 w 120"/>
                <a:gd name="T5" fmla="*/ 0 h 49"/>
                <a:gd name="T6" fmla="*/ 1 w 120"/>
                <a:gd name="T7" fmla="*/ 0 h 49"/>
                <a:gd name="T8" fmla="*/ 1 w 120"/>
                <a:gd name="T9" fmla="*/ 0 h 49"/>
                <a:gd name="T10" fmla="*/ 1 w 120"/>
                <a:gd name="T11" fmla="*/ 0 h 49"/>
                <a:gd name="T12" fmla="*/ 0 w 120"/>
                <a:gd name="T13" fmla="*/ 0 h 49"/>
                <a:gd name="T14" fmla="*/ 0 w 120"/>
                <a:gd name="T15" fmla="*/ 0 h 49"/>
                <a:gd name="T16" fmla="*/ 0 60000 65536"/>
                <a:gd name="T17" fmla="*/ 0 60000 65536"/>
                <a:gd name="T18" fmla="*/ 0 60000 65536"/>
                <a:gd name="T19" fmla="*/ 0 60000 65536"/>
                <a:gd name="T20" fmla="*/ 0 60000 65536"/>
                <a:gd name="T21" fmla="*/ 0 60000 65536"/>
                <a:gd name="T22" fmla="*/ 0 60000 65536"/>
                <a:gd name="T23" fmla="*/ 0 60000 65536"/>
                <a:gd name="T24" fmla="*/ 0 w 120"/>
                <a:gd name="T25" fmla="*/ 0 h 49"/>
                <a:gd name="T26" fmla="*/ 120 w 120"/>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 h="49">
                  <a:moveTo>
                    <a:pt x="0" y="5"/>
                  </a:moveTo>
                  <a:lnTo>
                    <a:pt x="120" y="0"/>
                  </a:lnTo>
                  <a:lnTo>
                    <a:pt x="120" y="49"/>
                  </a:lnTo>
                  <a:lnTo>
                    <a:pt x="68" y="49"/>
                  </a:lnTo>
                  <a:lnTo>
                    <a:pt x="52" y="24"/>
                  </a:lnTo>
                  <a:lnTo>
                    <a:pt x="28" y="24"/>
                  </a:lnTo>
                  <a:lnTo>
                    <a:pt x="0" y="49"/>
                  </a:lnTo>
                  <a:lnTo>
                    <a:pt x="0" y="5"/>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24" name="Freeform 74"/>
            <p:cNvSpPr>
              <a:spLocks/>
            </p:cNvSpPr>
            <p:nvPr/>
          </p:nvSpPr>
          <p:spPr bwMode="auto">
            <a:xfrm>
              <a:off x="772" y="2301"/>
              <a:ext cx="106" cy="30"/>
            </a:xfrm>
            <a:custGeom>
              <a:avLst/>
              <a:gdLst>
                <a:gd name="T0" fmla="*/ 0 w 211"/>
                <a:gd name="T1" fmla="*/ 1 h 60"/>
                <a:gd name="T2" fmla="*/ 1 w 211"/>
                <a:gd name="T3" fmla="*/ 0 h 60"/>
                <a:gd name="T4" fmla="*/ 1 w 211"/>
                <a:gd name="T5" fmla="*/ 1 h 60"/>
                <a:gd name="T6" fmla="*/ 1 w 211"/>
                <a:gd name="T7" fmla="*/ 1 h 60"/>
                <a:gd name="T8" fmla="*/ 1 w 211"/>
                <a:gd name="T9" fmla="*/ 1 h 60"/>
                <a:gd name="T10" fmla="*/ 1 w 211"/>
                <a:gd name="T11" fmla="*/ 1 h 60"/>
                <a:gd name="T12" fmla="*/ 0 w 211"/>
                <a:gd name="T13" fmla="*/ 1 h 60"/>
                <a:gd name="T14" fmla="*/ 0 60000 65536"/>
                <a:gd name="T15" fmla="*/ 0 60000 65536"/>
                <a:gd name="T16" fmla="*/ 0 60000 65536"/>
                <a:gd name="T17" fmla="*/ 0 60000 65536"/>
                <a:gd name="T18" fmla="*/ 0 60000 65536"/>
                <a:gd name="T19" fmla="*/ 0 60000 65536"/>
                <a:gd name="T20" fmla="*/ 0 60000 65536"/>
                <a:gd name="T21" fmla="*/ 0 w 211"/>
                <a:gd name="T22" fmla="*/ 0 h 60"/>
                <a:gd name="T23" fmla="*/ 211 w 211"/>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1" h="60">
                  <a:moveTo>
                    <a:pt x="0" y="4"/>
                  </a:moveTo>
                  <a:lnTo>
                    <a:pt x="211" y="0"/>
                  </a:lnTo>
                  <a:lnTo>
                    <a:pt x="203" y="52"/>
                  </a:lnTo>
                  <a:lnTo>
                    <a:pt x="95" y="60"/>
                  </a:lnTo>
                  <a:lnTo>
                    <a:pt x="67" y="25"/>
                  </a:lnTo>
                  <a:lnTo>
                    <a:pt x="23" y="36"/>
                  </a:lnTo>
                  <a:lnTo>
                    <a:pt x="0" y="4"/>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25" name="Freeform 75"/>
            <p:cNvSpPr>
              <a:spLocks/>
            </p:cNvSpPr>
            <p:nvPr/>
          </p:nvSpPr>
          <p:spPr bwMode="auto">
            <a:xfrm>
              <a:off x="758" y="2363"/>
              <a:ext cx="28" cy="32"/>
            </a:xfrm>
            <a:custGeom>
              <a:avLst/>
              <a:gdLst>
                <a:gd name="T0" fmla="*/ 0 w 56"/>
                <a:gd name="T1" fmla="*/ 0 h 64"/>
                <a:gd name="T2" fmla="*/ 1 w 56"/>
                <a:gd name="T3" fmla="*/ 0 h 64"/>
                <a:gd name="T4" fmla="*/ 1 w 56"/>
                <a:gd name="T5" fmla="*/ 1 h 64"/>
                <a:gd name="T6" fmla="*/ 1 w 56"/>
                <a:gd name="T7" fmla="*/ 1 h 64"/>
                <a:gd name="T8" fmla="*/ 1 w 56"/>
                <a:gd name="T9" fmla="*/ 1 h 64"/>
                <a:gd name="T10" fmla="*/ 0 w 56"/>
                <a:gd name="T11" fmla="*/ 0 h 64"/>
                <a:gd name="T12" fmla="*/ 0 60000 65536"/>
                <a:gd name="T13" fmla="*/ 0 60000 65536"/>
                <a:gd name="T14" fmla="*/ 0 60000 65536"/>
                <a:gd name="T15" fmla="*/ 0 60000 65536"/>
                <a:gd name="T16" fmla="*/ 0 60000 65536"/>
                <a:gd name="T17" fmla="*/ 0 60000 65536"/>
                <a:gd name="T18" fmla="*/ 0 w 56"/>
                <a:gd name="T19" fmla="*/ 0 h 64"/>
                <a:gd name="T20" fmla="*/ 56 w 56"/>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56" h="64">
                  <a:moveTo>
                    <a:pt x="0" y="0"/>
                  </a:moveTo>
                  <a:lnTo>
                    <a:pt x="56" y="0"/>
                  </a:lnTo>
                  <a:lnTo>
                    <a:pt x="51" y="28"/>
                  </a:lnTo>
                  <a:lnTo>
                    <a:pt x="20" y="44"/>
                  </a:lnTo>
                  <a:lnTo>
                    <a:pt x="4" y="6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26" name="Freeform 76"/>
            <p:cNvSpPr>
              <a:spLocks/>
            </p:cNvSpPr>
            <p:nvPr/>
          </p:nvSpPr>
          <p:spPr bwMode="auto">
            <a:xfrm>
              <a:off x="210" y="2298"/>
              <a:ext cx="403" cy="85"/>
            </a:xfrm>
            <a:custGeom>
              <a:avLst/>
              <a:gdLst>
                <a:gd name="T0" fmla="*/ 0 w 806"/>
                <a:gd name="T1" fmla="*/ 1 h 169"/>
                <a:gd name="T2" fmla="*/ 1 w 806"/>
                <a:gd name="T3" fmla="*/ 0 h 169"/>
                <a:gd name="T4" fmla="*/ 1 w 806"/>
                <a:gd name="T5" fmla="*/ 1 h 169"/>
                <a:gd name="T6" fmla="*/ 1 w 806"/>
                <a:gd name="T7" fmla="*/ 1 h 169"/>
                <a:gd name="T8" fmla="*/ 1 w 806"/>
                <a:gd name="T9" fmla="*/ 1 h 169"/>
                <a:gd name="T10" fmla="*/ 1 w 806"/>
                <a:gd name="T11" fmla="*/ 1 h 169"/>
                <a:gd name="T12" fmla="*/ 0 w 806"/>
                <a:gd name="T13" fmla="*/ 1 h 169"/>
                <a:gd name="T14" fmla="*/ 0 60000 65536"/>
                <a:gd name="T15" fmla="*/ 0 60000 65536"/>
                <a:gd name="T16" fmla="*/ 0 60000 65536"/>
                <a:gd name="T17" fmla="*/ 0 60000 65536"/>
                <a:gd name="T18" fmla="*/ 0 60000 65536"/>
                <a:gd name="T19" fmla="*/ 0 60000 65536"/>
                <a:gd name="T20" fmla="*/ 0 60000 65536"/>
                <a:gd name="T21" fmla="*/ 0 w 806"/>
                <a:gd name="T22" fmla="*/ 0 h 169"/>
                <a:gd name="T23" fmla="*/ 806 w 806"/>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6" h="169">
                  <a:moveTo>
                    <a:pt x="0" y="8"/>
                  </a:moveTo>
                  <a:lnTo>
                    <a:pt x="131" y="0"/>
                  </a:lnTo>
                  <a:lnTo>
                    <a:pt x="441" y="124"/>
                  </a:lnTo>
                  <a:lnTo>
                    <a:pt x="757" y="116"/>
                  </a:lnTo>
                  <a:lnTo>
                    <a:pt x="806" y="158"/>
                  </a:lnTo>
                  <a:lnTo>
                    <a:pt x="326" y="169"/>
                  </a:lnTo>
                  <a:lnTo>
                    <a:pt x="0" y="8"/>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27" name="Freeform 77"/>
            <p:cNvSpPr>
              <a:spLocks/>
            </p:cNvSpPr>
            <p:nvPr/>
          </p:nvSpPr>
          <p:spPr bwMode="auto">
            <a:xfrm>
              <a:off x="280" y="2262"/>
              <a:ext cx="312" cy="66"/>
            </a:xfrm>
            <a:custGeom>
              <a:avLst/>
              <a:gdLst>
                <a:gd name="T0" fmla="*/ 0 w 625"/>
                <a:gd name="T1" fmla="*/ 0 h 133"/>
                <a:gd name="T2" fmla="*/ 0 w 625"/>
                <a:gd name="T3" fmla="*/ 0 h 133"/>
                <a:gd name="T4" fmla="*/ 0 w 625"/>
                <a:gd name="T5" fmla="*/ 0 h 133"/>
                <a:gd name="T6" fmla="*/ 0 w 625"/>
                <a:gd name="T7" fmla="*/ 0 h 133"/>
                <a:gd name="T8" fmla="*/ 0 w 625"/>
                <a:gd name="T9" fmla="*/ 0 h 133"/>
                <a:gd name="T10" fmla="*/ 0 w 625"/>
                <a:gd name="T11" fmla="*/ 0 h 133"/>
                <a:gd name="T12" fmla="*/ 0 w 625"/>
                <a:gd name="T13" fmla="*/ 0 h 133"/>
                <a:gd name="T14" fmla="*/ 0 60000 65536"/>
                <a:gd name="T15" fmla="*/ 0 60000 65536"/>
                <a:gd name="T16" fmla="*/ 0 60000 65536"/>
                <a:gd name="T17" fmla="*/ 0 60000 65536"/>
                <a:gd name="T18" fmla="*/ 0 60000 65536"/>
                <a:gd name="T19" fmla="*/ 0 60000 65536"/>
                <a:gd name="T20" fmla="*/ 0 60000 65536"/>
                <a:gd name="T21" fmla="*/ 0 w 625"/>
                <a:gd name="T22" fmla="*/ 0 h 133"/>
                <a:gd name="T23" fmla="*/ 625 w 625"/>
                <a:gd name="T24" fmla="*/ 133 h 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5" h="133">
                  <a:moveTo>
                    <a:pt x="0" y="5"/>
                  </a:moveTo>
                  <a:lnTo>
                    <a:pt x="119" y="0"/>
                  </a:lnTo>
                  <a:lnTo>
                    <a:pt x="358" y="81"/>
                  </a:lnTo>
                  <a:lnTo>
                    <a:pt x="595" y="69"/>
                  </a:lnTo>
                  <a:lnTo>
                    <a:pt x="625" y="105"/>
                  </a:lnTo>
                  <a:lnTo>
                    <a:pt x="310" y="133"/>
                  </a:lnTo>
                  <a:lnTo>
                    <a:pt x="0" y="5"/>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28" name="Freeform 78"/>
            <p:cNvSpPr>
              <a:spLocks/>
            </p:cNvSpPr>
            <p:nvPr/>
          </p:nvSpPr>
          <p:spPr bwMode="auto">
            <a:xfrm>
              <a:off x="768" y="2278"/>
              <a:ext cx="99" cy="20"/>
            </a:xfrm>
            <a:custGeom>
              <a:avLst/>
              <a:gdLst>
                <a:gd name="T0" fmla="*/ 0 w 199"/>
                <a:gd name="T1" fmla="*/ 1 h 40"/>
                <a:gd name="T2" fmla="*/ 0 w 199"/>
                <a:gd name="T3" fmla="*/ 0 h 40"/>
                <a:gd name="T4" fmla="*/ 0 w 199"/>
                <a:gd name="T5" fmla="*/ 1 h 40"/>
                <a:gd name="T6" fmla="*/ 0 w 199"/>
                <a:gd name="T7" fmla="*/ 1 h 40"/>
                <a:gd name="T8" fmla="*/ 0 w 199"/>
                <a:gd name="T9" fmla="*/ 1 h 40"/>
                <a:gd name="T10" fmla="*/ 0 60000 65536"/>
                <a:gd name="T11" fmla="*/ 0 60000 65536"/>
                <a:gd name="T12" fmla="*/ 0 60000 65536"/>
                <a:gd name="T13" fmla="*/ 0 60000 65536"/>
                <a:gd name="T14" fmla="*/ 0 60000 65536"/>
                <a:gd name="T15" fmla="*/ 0 w 199"/>
                <a:gd name="T16" fmla="*/ 0 h 40"/>
                <a:gd name="T17" fmla="*/ 199 w 199"/>
                <a:gd name="T18" fmla="*/ 40 h 40"/>
              </a:gdLst>
              <a:ahLst/>
              <a:cxnLst>
                <a:cxn ang="T10">
                  <a:pos x="T0" y="T1"/>
                </a:cxn>
                <a:cxn ang="T11">
                  <a:pos x="T2" y="T3"/>
                </a:cxn>
                <a:cxn ang="T12">
                  <a:pos x="T4" y="T5"/>
                </a:cxn>
                <a:cxn ang="T13">
                  <a:pos x="T6" y="T7"/>
                </a:cxn>
                <a:cxn ang="T14">
                  <a:pos x="T8" y="T9"/>
                </a:cxn>
              </a:cxnLst>
              <a:rect l="T15" t="T16" r="T17" b="T18"/>
              <a:pathLst>
                <a:path w="199" h="40">
                  <a:moveTo>
                    <a:pt x="4" y="12"/>
                  </a:moveTo>
                  <a:lnTo>
                    <a:pt x="116" y="0"/>
                  </a:lnTo>
                  <a:lnTo>
                    <a:pt x="199" y="36"/>
                  </a:lnTo>
                  <a:lnTo>
                    <a:pt x="0" y="40"/>
                  </a:lnTo>
                  <a:lnTo>
                    <a:pt x="4" y="12"/>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29" name="Freeform 79"/>
            <p:cNvSpPr>
              <a:spLocks/>
            </p:cNvSpPr>
            <p:nvPr/>
          </p:nvSpPr>
          <p:spPr bwMode="auto">
            <a:xfrm>
              <a:off x="790" y="2335"/>
              <a:ext cx="165" cy="22"/>
            </a:xfrm>
            <a:custGeom>
              <a:avLst/>
              <a:gdLst>
                <a:gd name="T0" fmla="*/ 1 w 330"/>
                <a:gd name="T1" fmla="*/ 1 h 44"/>
                <a:gd name="T2" fmla="*/ 1 w 330"/>
                <a:gd name="T3" fmla="*/ 0 h 44"/>
                <a:gd name="T4" fmla="*/ 1 w 330"/>
                <a:gd name="T5" fmla="*/ 0 h 44"/>
                <a:gd name="T6" fmla="*/ 1 w 330"/>
                <a:gd name="T7" fmla="*/ 1 h 44"/>
                <a:gd name="T8" fmla="*/ 0 w 330"/>
                <a:gd name="T9" fmla="*/ 1 h 44"/>
                <a:gd name="T10" fmla="*/ 1 w 330"/>
                <a:gd name="T11" fmla="*/ 1 h 44"/>
                <a:gd name="T12" fmla="*/ 0 60000 65536"/>
                <a:gd name="T13" fmla="*/ 0 60000 65536"/>
                <a:gd name="T14" fmla="*/ 0 60000 65536"/>
                <a:gd name="T15" fmla="*/ 0 60000 65536"/>
                <a:gd name="T16" fmla="*/ 0 60000 65536"/>
                <a:gd name="T17" fmla="*/ 0 60000 65536"/>
                <a:gd name="T18" fmla="*/ 0 w 330"/>
                <a:gd name="T19" fmla="*/ 0 h 44"/>
                <a:gd name="T20" fmla="*/ 330 w 330"/>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330" h="44">
                  <a:moveTo>
                    <a:pt x="59" y="4"/>
                  </a:moveTo>
                  <a:lnTo>
                    <a:pt x="167" y="0"/>
                  </a:lnTo>
                  <a:lnTo>
                    <a:pt x="227" y="0"/>
                  </a:lnTo>
                  <a:lnTo>
                    <a:pt x="330" y="33"/>
                  </a:lnTo>
                  <a:lnTo>
                    <a:pt x="0" y="44"/>
                  </a:lnTo>
                  <a:lnTo>
                    <a:pt x="59" y="4"/>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30" name="Freeform 80"/>
            <p:cNvSpPr>
              <a:spLocks/>
            </p:cNvSpPr>
            <p:nvPr/>
          </p:nvSpPr>
          <p:spPr bwMode="auto">
            <a:xfrm>
              <a:off x="538" y="1301"/>
              <a:ext cx="20" cy="64"/>
            </a:xfrm>
            <a:custGeom>
              <a:avLst/>
              <a:gdLst>
                <a:gd name="T0" fmla="*/ 1 w 40"/>
                <a:gd name="T1" fmla="*/ 0 h 128"/>
                <a:gd name="T2" fmla="*/ 1 w 40"/>
                <a:gd name="T3" fmla="*/ 1 h 128"/>
                <a:gd name="T4" fmla="*/ 1 w 40"/>
                <a:gd name="T5" fmla="*/ 1 h 128"/>
                <a:gd name="T6" fmla="*/ 1 w 40"/>
                <a:gd name="T7" fmla="*/ 1 h 128"/>
                <a:gd name="T8" fmla="*/ 1 w 40"/>
                <a:gd name="T9" fmla="*/ 1 h 128"/>
                <a:gd name="T10" fmla="*/ 1 w 40"/>
                <a:gd name="T11" fmla="*/ 1 h 128"/>
                <a:gd name="T12" fmla="*/ 0 w 40"/>
                <a:gd name="T13" fmla="*/ 1 h 128"/>
                <a:gd name="T14" fmla="*/ 1 w 40"/>
                <a:gd name="T15" fmla="*/ 1 h 128"/>
                <a:gd name="T16" fmla="*/ 1 w 40"/>
                <a:gd name="T17" fmla="*/ 1 h 128"/>
                <a:gd name="T18" fmla="*/ 1 w 40"/>
                <a:gd name="T19" fmla="*/ 1 h 128"/>
                <a:gd name="T20" fmla="*/ 1 w 40"/>
                <a:gd name="T21" fmla="*/ 1 h 128"/>
                <a:gd name="T22" fmla="*/ 1 w 40"/>
                <a:gd name="T23" fmla="*/ 1 h 128"/>
                <a:gd name="T24" fmla="*/ 1 w 40"/>
                <a:gd name="T25" fmla="*/ 0 h 1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28"/>
                <a:gd name="T41" fmla="*/ 40 w 40"/>
                <a:gd name="T42" fmla="*/ 128 h 1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28">
                  <a:moveTo>
                    <a:pt x="33" y="0"/>
                  </a:moveTo>
                  <a:lnTo>
                    <a:pt x="28" y="15"/>
                  </a:lnTo>
                  <a:lnTo>
                    <a:pt x="28" y="46"/>
                  </a:lnTo>
                  <a:lnTo>
                    <a:pt x="15" y="56"/>
                  </a:lnTo>
                  <a:lnTo>
                    <a:pt x="15" y="83"/>
                  </a:lnTo>
                  <a:lnTo>
                    <a:pt x="13" y="110"/>
                  </a:lnTo>
                  <a:lnTo>
                    <a:pt x="0" y="128"/>
                  </a:lnTo>
                  <a:lnTo>
                    <a:pt x="28" y="128"/>
                  </a:lnTo>
                  <a:lnTo>
                    <a:pt x="40" y="128"/>
                  </a:lnTo>
                  <a:lnTo>
                    <a:pt x="35" y="103"/>
                  </a:lnTo>
                  <a:lnTo>
                    <a:pt x="35" y="69"/>
                  </a:lnTo>
                  <a:lnTo>
                    <a:pt x="37" y="46"/>
                  </a:lnTo>
                  <a:lnTo>
                    <a:pt x="33" y="0"/>
                  </a:lnTo>
                  <a:close/>
                </a:path>
              </a:pathLst>
            </a:custGeom>
            <a:solidFill>
              <a:srgbClr val="B568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1531" name="Freeform 81"/>
            <p:cNvSpPr>
              <a:spLocks/>
            </p:cNvSpPr>
            <p:nvPr/>
          </p:nvSpPr>
          <p:spPr bwMode="auto">
            <a:xfrm>
              <a:off x="549" y="1331"/>
              <a:ext cx="4" cy="26"/>
            </a:xfrm>
            <a:custGeom>
              <a:avLst/>
              <a:gdLst>
                <a:gd name="T0" fmla="*/ 1 w 8"/>
                <a:gd name="T1" fmla="*/ 0 h 52"/>
                <a:gd name="T2" fmla="*/ 0 w 8"/>
                <a:gd name="T3" fmla="*/ 1 h 52"/>
                <a:gd name="T4" fmla="*/ 0 w 8"/>
                <a:gd name="T5" fmla="*/ 1 h 52"/>
                <a:gd name="T6" fmla="*/ 1 w 8"/>
                <a:gd name="T7" fmla="*/ 1 h 52"/>
                <a:gd name="T8" fmla="*/ 1 w 8"/>
                <a:gd name="T9" fmla="*/ 0 h 52"/>
                <a:gd name="T10" fmla="*/ 0 60000 65536"/>
                <a:gd name="T11" fmla="*/ 0 60000 65536"/>
                <a:gd name="T12" fmla="*/ 0 60000 65536"/>
                <a:gd name="T13" fmla="*/ 0 60000 65536"/>
                <a:gd name="T14" fmla="*/ 0 60000 65536"/>
                <a:gd name="T15" fmla="*/ 0 w 8"/>
                <a:gd name="T16" fmla="*/ 0 h 52"/>
                <a:gd name="T17" fmla="*/ 8 w 8"/>
                <a:gd name="T18" fmla="*/ 52 h 52"/>
              </a:gdLst>
              <a:ahLst/>
              <a:cxnLst>
                <a:cxn ang="T10">
                  <a:pos x="T0" y="T1"/>
                </a:cxn>
                <a:cxn ang="T11">
                  <a:pos x="T2" y="T3"/>
                </a:cxn>
                <a:cxn ang="T12">
                  <a:pos x="T4" y="T5"/>
                </a:cxn>
                <a:cxn ang="T13">
                  <a:pos x="T6" y="T7"/>
                </a:cxn>
                <a:cxn ang="T14">
                  <a:pos x="T8" y="T9"/>
                </a:cxn>
              </a:cxnLst>
              <a:rect l="T15" t="T16" r="T17" b="T18"/>
              <a:pathLst>
                <a:path w="8" h="52">
                  <a:moveTo>
                    <a:pt x="4" y="0"/>
                  </a:moveTo>
                  <a:lnTo>
                    <a:pt x="0" y="22"/>
                  </a:lnTo>
                  <a:lnTo>
                    <a:pt x="0" y="52"/>
                  </a:lnTo>
                  <a:lnTo>
                    <a:pt x="8" y="34"/>
                  </a:lnTo>
                  <a:lnTo>
                    <a:pt x="4" y="0"/>
                  </a:lnTo>
                  <a:close/>
                </a:path>
              </a:pathLst>
            </a:custGeom>
            <a:solidFill>
              <a:srgbClr val="FF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61443" name="Text Box 82"/>
          <p:cNvSpPr txBox="1">
            <a:spLocks noChangeArrowheads="1"/>
          </p:cNvSpPr>
          <p:nvPr/>
        </p:nvSpPr>
        <p:spPr bwMode="auto">
          <a:xfrm>
            <a:off x="1835150" y="3808413"/>
            <a:ext cx="958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scene</a:t>
            </a:r>
          </a:p>
        </p:txBody>
      </p:sp>
      <p:sp>
        <p:nvSpPr>
          <p:cNvPr id="61444" name="Text Box 83"/>
          <p:cNvSpPr txBox="1">
            <a:spLocks noChangeArrowheads="1"/>
          </p:cNvSpPr>
          <p:nvPr/>
        </p:nvSpPr>
        <p:spPr bwMode="auto">
          <a:xfrm>
            <a:off x="6443663" y="3759200"/>
            <a:ext cx="11398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sz="2400"/>
              <a:t>sensor </a:t>
            </a:r>
          </a:p>
          <a:p>
            <a:pPr algn="ctr" eaLnBrk="1" hangingPunct="1">
              <a:spcBef>
                <a:spcPct val="0"/>
              </a:spcBef>
              <a:buFontTx/>
              <a:buNone/>
            </a:pPr>
            <a:r>
              <a:rPr lang="en-US" altLang="zh-TW" sz="2400"/>
              <a:t>array</a:t>
            </a:r>
          </a:p>
        </p:txBody>
      </p:sp>
      <p:sp>
        <p:nvSpPr>
          <p:cNvPr id="61445" name="Text Box 84"/>
          <p:cNvSpPr txBox="1">
            <a:spLocks noChangeArrowheads="1"/>
          </p:cNvSpPr>
          <p:nvPr/>
        </p:nvSpPr>
        <p:spPr bwMode="auto">
          <a:xfrm>
            <a:off x="4067175" y="3789363"/>
            <a:ext cx="10398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lens &amp;</a:t>
            </a:r>
          </a:p>
          <a:p>
            <a:pPr eaLnBrk="1" hangingPunct="1">
              <a:spcBef>
                <a:spcPct val="0"/>
              </a:spcBef>
              <a:buFontTx/>
              <a:buNone/>
            </a:pPr>
            <a:r>
              <a:rPr lang="en-US" altLang="zh-TW" sz="2400"/>
              <a:t>motor</a:t>
            </a:r>
          </a:p>
        </p:txBody>
      </p:sp>
      <p:grpSp>
        <p:nvGrpSpPr>
          <p:cNvPr id="61446" name="Group 85"/>
          <p:cNvGrpSpPr>
            <a:grpSpLocks/>
          </p:cNvGrpSpPr>
          <p:nvPr/>
        </p:nvGrpSpPr>
        <p:grpSpPr bwMode="auto">
          <a:xfrm>
            <a:off x="4356100" y="1816100"/>
            <a:ext cx="503238" cy="2044700"/>
            <a:chOff x="2744" y="1207"/>
            <a:chExt cx="317" cy="1152"/>
          </a:xfrm>
        </p:grpSpPr>
        <p:sp>
          <p:nvSpPr>
            <p:cNvPr id="61452" name="Arc 86"/>
            <p:cNvSpPr>
              <a:spLocks/>
            </p:cNvSpPr>
            <p:nvPr/>
          </p:nvSpPr>
          <p:spPr bwMode="auto">
            <a:xfrm>
              <a:off x="2894" y="1207"/>
              <a:ext cx="167" cy="1152"/>
            </a:xfrm>
            <a:custGeom>
              <a:avLst/>
              <a:gdLst>
                <a:gd name="T0" fmla="*/ 0 w 22763"/>
                <a:gd name="T1" fmla="*/ 0 h 43200"/>
                <a:gd name="T2" fmla="*/ 0 w 22763"/>
                <a:gd name="T3" fmla="*/ 0 h 43200"/>
                <a:gd name="T4" fmla="*/ 0 w 22763"/>
                <a:gd name="T5" fmla="*/ 0 h 43200"/>
                <a:gd name="T6" fmla="*/ 0 60000 65536"/>
                <a:gd name="T7" fmla="*/ 0 60000 65536"/>
                <a:gd name="T8" fmla="*/ 0 60000 65536"/>
                <a:gd name="T9" fmla="*/ 0 w 22763"/>
                <a:gd name="T10" fmla="*/ 0 h 43200"/>
                <a:gd name="T11" fmla="*/ 22763 w 22763"/>
                <a:gd name="T12" fmla="*/ 43200 h 43200"/>
              </a:gdLst>
              <a:ahLst/>
              <a:cxnLst>
                <a:cxn ang="T6">
                  <a:pos x="T0" y="T1"/>
                </a:cxn>
                <a:cxn ang="T7">
                  <a:pos x="T2" y="T3"/>
                </a:cxn>
                <a:cxn ang="T8">
                  <a:pos x="T4" y="T5"/>
                </a:cxn>
              </a:cxnLst>
              <a:rect l="T9" t="T10" r="T11" b="T12"/>
              <a:pathLst>
                <a:path w="22763" h="43200" fill="none" extrusionOk="0">
                  <a:moveTo>
                    <a:pt x="1162" y="0"/>
                  </a:moveTo>
                  <a:cubicBezTo>
                    <a:pt x="13092" y="0"/>
                    <a:pt x="22763" y="9670"/>
                    <a:pt x="22763" y="21600"/>
                  </a:cubicBezTo>
                  <a:cubicBezTo>
                    <a:pt x="22763" y="33529"/>
                    <a:pt x="13092" y="43200"/>
                    <a:pt x="1163" y="43200"/>
                  </a:cubicBezTo>
                  <a:cubicBezTo>
                    <a:pt x="775" y="43200"/>
                    <a:pt x="387" y="43189"/>
                    <a:pt x="0" y="43168"/>
                  </a:cubicBezTo>
                </a:path>
                <a:path w="22763" h="43200" stroke="0" extrusionOk="0">
                  <a:moveTo>
                    <a:pt x="1162" y="0"/>
                  </a:moveTo>
                  <a:cubicBezTo>
                    <a:pt x="13092" y="0"/>
                    <a:pt x="22763" y="9670"/>
                    <a:pt x="22763" y="21600"/>
                  </a:cubicBezTo>
                  <a:cubicBezTo>
                    <a:pt x="22763" y="33529"/>
                    <a:pt x="13092" y="43200"/>
                    <a:pt x="1163" y="43200"/>
                  </a:cubicBezTo>
                  <a:cubicBezTo>
                    <a:pt x="775" y="43200"/>
                    <a:pt x="387" y="43189"/>
                    <a:pt x="0" y="43168"/>
                  </a:cubicBezTo>
                  <a:lnTo>
                    <a:pt x="1163" y="21600"/>
                  </a:lnTo>
                  <a:lnTo>
                    <a:pt x="1162" y="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a:p>
          </p:txBody>
        </p:sp>
        <p:sp>
          <p:nvSpPr>
            <p:cNvPr id="61453" name="Arc 87"/>
            <p:cNvSpPr>
              <a:spLocks/>
            </p:cNvSpPr>
            <p:nvPr/>
          </p:nvSpPr>
          <p:spPr bwMode="auto">
            <a:xfrm flipH="1">
              <a:off x="2744" y="1207"/>
              <a:ext cx="167" cy="1152"/>
            </a:xfrm>
            <a:custGeom>
              <a:avLst/>
              <a:gdLst>
                <a:gd name="T0" fmla="*/ 0 w 22763"/>
                <a:gd name="T1" fmla="*/ 0 h 43200"/>
                <a:gd name="T2" fmla="*/ 0 w 22763"/>
                <a:gd name="T3" fmla="*/ 0 h 43200"/>
                <a:gd name="T4" fmla="*/ 0 w 22763"/>
                <a:gd name="T5" fmla="*/ 0 h 43200"/>
                <a:gd name="T6" fmla="*/ 0 60000 65536"/>
                <a:gd name="T7" fmla="*/ 0 60000 65536"/>
                <a:gd name="T8" fmla="*/ 0 60000 65536"/>
                <a:gd name="T9" fmla="*/ 0 w 22763"/>
                <a:gd name="T10" fmla="*/ 0 h 43200"/>
                <a:gd name="T11" fmla="*/ 22763 w 22763"/>
                <a:gd name="T12" fmla="*/ 43200 h 43200"/>
              </a:gdLst>
              <a:ahLst/>
              <a:cxnLst>
                <a:cxn ang="T6">
                  <a:pos x="T0" y="T1"/>
                </a:cxn>
                <a:cxn ang="T7">
                  <a:pos x="T2" y="T3"/>
                </a:cxn>
                <a:cxn ang="T8">
                  <a:pos x="T4" y="T5"/>
                </a:cxn>
              </a:cxnLst>
              <a:rect l="T9" t="T10" r="T11" b="T12"/>
              <a:pathLst>
                <a:path w="22763" h="43200" fill="none" extrusionOk="0">
                  <a:moveTo>
                    <a:pt x="1162" y="0"/>
                  </a:moveTo>
                  <a:cubicBezTo>
                    <a:pt x="13092" y="0"/>
                    <a:pt x="22763" y="9670"/>
                    <a:pt x="22763" y="21600"/>
                  </a:cubicBezTo>
                  <a:cubicBezTo>
                    <a:pt x="22763" y="33529"/>
                    <a:pt x="13092" y="43200"/>
                    <a:pt x="1163" y="43200"/>
                  </a:cubicBezTo>
                  <a:cubicBezTo>
                    <a:pt x="775" y="43200"/>
                    <a:pt x="387" y="43189"/>
                    <a:pt x="0" y="43168"/>
                  </a:cubicBezTo>
                </a:path>
                <a:path w="22763" h="43200" stroke="0" extrusionOk="0">
                  <a:moveTo>
                    <a:pt x="1162" y="0"/>
                  </a:moveTo>
                  <a:cubicBezTo>
                    <a:pt x="13092" y="0"/>
                    <a:pt x="22763" y="9670"/>
                    <a:pt x="22763" y="21600"/>
                  </a:cubicBezTo>
                  <a:cubicBezTo>
                    <a:pt x="22763" y="33529"/>
                    <a:pt x="13092" y="43200"/>
                    <a:pt x="1163" y="43200"/>
                  </a:cubicBezTo>
                  <a:cubicBezTo>
                    <a:pt x="775" y="43200"/>
                    <a:pt x="387" y="43189"/>
                    <a:pt x="0" y="43168"/>
                  </a:cubicBezTo>
                  <a:lnTo>
                    <a:pt x="1163" y="21600"/>
                  </a:lnTo>
                  <a:lnTo>
                    <a:pt x="1162" y="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a:p>
          </p:txBody>
        </p:sp>
      </p:grpSp>
      <p:sp>
        <p:nvSpPr>
          <p:cNvPr id="61447" name="Line 88"/>
          <p:cNvSpPr>
            <a:spLocks noChangeShapeType="1"/>
          </p:cNvSpPr>
          <p:nvPr/>
        </p:nvSpPr>
        <p:spPr bwMode="auto">
          <a:xfrm>
            <a:off x="7019925" y="1916113"/>
            <a:ext cx="0" cy="1873250"/>
          </a:xfrm>
          <a:prstGeom prst="line">
            <a:avLst/>
          </a:prstGeom>
          <a:noFill/>
          <a:ln w="57150">
            <a:solidFill>
              <a:srgbClr val="80008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1448" name="Line 89"/>
          <p:cNvSpPr>
            <a:spLocks noChangeShapeType="1"/>
          </p:cNvSpPr>
          <p:nvPr/>
        </p:nvSpPr>
        <p:spPr bwMode="auto">
          <a:xfrm>
            <a:off x="5219700" y="1773238"/>
            <a:ext cx="0" cy="719137"/>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1449" name="Line 90"/>
          <p:cNvSpPr>
            <a:spLocks noChangeShapeType="1"/>
          </p:cNvSpPr>
          <p:nvPr/>
        </p:nvSpPr>
        <p:spPr bwMode="auto">
          <a:xfrm>
            <a:off x="5219700" y="3213100"/>
            <a:ext cx="0" cy="6477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61450" name="Text Box 91"/>
          <p:cNvSpPr txBox="1">
            <a:spLocks noChangeArrowheads="1"/>
          </p:cNvSpPr>
          <p:nvPr/>
        </p:nvSpPr>
        <p:spPr bwMode="auto">
          <a:xfrm>
            <a:off x="4643438" y="981075"/>
            <a:ext cx="14763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aperture </a:t>
            </a:r>
          </a:p>
          <a:p>
            <a:pPr eaLnBrk="1" hangingPunct="1">
              <a:spcBef>
                <a:spcPct val="0"/>
              </a:spcBef>
              <a:buFontTx/>
              <a:buNone/>
            </a:pPr>
            <a:r>
              <a:rPr lang="en-US" altLang="zh-TW" sz="2400"/>
              <a:t>&amp; shutter</a:t>
            </a:r>
          </a:p>
        </p:txBody>
      </p:sp>
      <p:sp>
        <p:nvSpPr>
          <p:cNvPr id="61451" name="Rectangle 92"/>
          <p:cNvSpPr>
            <a:spLocks noGrp="1" noChangeArrowheads="1"/>
          </p:cNvSpPr>
          <p:nvPr>
            <p:ph type="body" idx="1"/>
          </p:nvPr>
        </p:nvSpPr>
        <p:spPr>
          <a:xfrm>
            <a:off x="457200" y="4941888"/>
            <a:ext cx="8229600" cy="1439862"/>
          </a:xfrm>
          <a:noFill/>
        </p:spPr>
        <p:txBody>
          <a:bodyPr/>
          <a:lstStyle/>
          <a:p>
            <a:pPr eaLnBrk="1" hangingPunct="1"/>
            <a:r>
              <a:rPr lang="en-US" altLang="zh-TW" sz="2400"/>
              <a:t>A digital camera replaces film with a sensor array</a:t>
            </a:r>
          </a:p>
          <a:p>
            <a:pPr eaLnBrk="1" hangingPunct="1"/>
            <a:r>
              <a:rPr lang="en-US" altLang="zh-TW" sz="2400"/>
              <a:t>Each cell in the array is a light-sensitive diode that converts photons to electrons</a:t>
            </a:r>
            <a:endParaRPr lang="en-US" altLang="zh-TW" sz="3200"/>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p:txBody>
          <a:bodyPr/>
          <a:lstStyle/>
          <a:p>
            <a:pPr eaLnBrk="1" hangingPunct="1"/>
            <a:r>
              <a:rPr lang="en-US" altLang="zh-TW" sz="3200"/>
              <a:t>CCD v.s. CMOS</a:t>
            </a:r>
          </a:p>
        </p:txBody>
      </p:sp>
      <p:pic>
        <p:nvPicPr>
          <p:cNvPr id="63490" name="Picture 4" descr="cc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00" y="2852738"/>
            <a:ext cx="3889375"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6" descr="digital-camera-cm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2550" y="2852738"/>
            <a:ext cx="2938463"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Rectangle 7"/>
          <p:cNvSpPr>
            <a:spLocks noGrp="1" noChangeArrowheads="1"/>
          </p:cNvSpPr>
          <p:nvPr>
            <p:ph type="body" idx="1"/>
          </p:nvPr>
        </p:nvSpPr>
        <p:spPr>
          <a:xfrm>
            <a:off x="395288" y="1052513"/>
            <a:ext cx="8208962" cy="1512887"/>
          </a:xfrm>
        </p:spPr>
        <p:txBody>
          <a:bodyPr/>
          <a:lstStyle/>
          <a:p>
            <a:pPr eaLnBrk="1" hangingPunct="1">
              <a:lnSpc>
                <a:spcPct val="90000"/>
              </a:lnSpc>
            </a:pPr>
            <a:r>
              <a:rPr lang="en-US" altLang="zh-TW" sz="2400"/>
              <a:t>CCD is less susceptible to noise (special process, higher fill factor)</a:t>
            </a:r>
          </a:p>
          <a:p>
            <a:pPr eaLnBrk="1" hangingPunct="1">
              <a:lnSpc>
                <a:spcPct val="90000"/>
              </a:lnSpc>
            </a:pPr>
            <a:r>
              <a:rPr lang="en-US" altLang="zh-TW" sz="2400"/>
              <a:t>CMOS is more flexible, less expensive (standard process), less power consumption</a:t>
            </a:r>
          </a:p>
        </p:txBody>
      </p:sp>
      <p:sp>
        <p:nvSpPr>
          <p:cNvPr id="63493" name="Text Box 8"/>
          <p:cNvSpPr txBox="1">
            <a:spLocks noChangeArrowheads="1"/>
          </p:cNvSpPr>
          <p:nvPr/>
        </p:nvSpPr>
        <p:spPr bwMode="auto">
          <a:xfrm>
            <a:off x="2627313" y="5734050"/>
            <a:ext cx="8270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a:t>CCD</a:t>
            </a:r>
          </a:p>
        </p:txBody>
      </p:sp>
      <p:sp>
        <p:nvSpPr>
          <p:cNvPr id="63494" name="Text Box 9"/>
          <p:cNvSpPr txBox="1">
            <a:spLocks noChangeArrowheads="1"/>
          </p:cNvSpPr>
          <p:nvPr/>
        </p:nvSpPr>
        <p:spPr bwMode="auto">
          <a:xfrm>
            <a:off x="6156325" y="5734050"/>
            <a:ext cx="10604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a:t>CMOS</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p:txBody>
          <a:bodyPr/>
          <a:lstStyle/>
          <a:p>
            <a:pPr eaLnBrk="1" hangingPunct="1"/>
            <a:r>
              <a:rPr lang="en-US" altLang="zh-TW" sz="3200"/>
              <a:t>Sensor noise</a:t>
            </a:r>
          </a:p>
        </p:txBody>
      </p:sp>
      <p:sp>
        <p:nvSpPr>
          <p:cNvPr id="65538" name="Rectangle 3"/>
          <p:cNvSpPr>
            <a:spLocks noGrp="1" noChangeArrowheads="1"/>
          </p:cNvSpPr>
          <p:nvPr>
            <p:ph type="body" idx="1"/>
          </p:nvPr>
        </p:nvSpPr>
        <p:spPr/>
        <p:txBody>
          <a:bodyPr/>
          <a:lstStyle/>
          <a:p>
            <a:pPr eaLnBrk="1" hangingPunct="1"/>
            <a:r>
              <a:rPr lang="en-US" altLang="zh-TW"/>
              <a:t>Blooming</a:t>
            </a:r>
          </a:p>
          <a:p>
            <a:pPr eaLnBrk="1" hangingPunct="1"/>
            <a:r>
              <a:rPr lang="en-US" altLang="zh-TW"/>
              <a:t>Diffusion</a:t>
            </a:r>
          </a:p>
          <a:p>
            <a:pPr eaLnBrk="1" hangingPunct="1"/>
            <a:r>
              <a:rPr lang="en-US" altLang="zh-TW"/>
              <a:t>Dark current</a:t>
            </a:r>
          </a:p>
          <a:p>
            <a:pPr eaLnBrk="1" hangingPunct="1"/>
            <a:r>
              <a:rPr lang="en-US" altLang="zh-TW"/>
              <a:t>Photon shot noise</a:t>
            </a:r>
          </a:p>
          <a:p>
            <a:pPr eaLnBrk="1" hangingPunct="1"/>
            <a:r>
              <a:rPr lang="en-US" altLang="zh-TW"/>
              <a:t>Amplifier readout noise</a:t>
            </a:r>
          </a:p>
        </p:txBody>
      </p:sp>
      <p:pic>
        <p:nvPicPr>
          <p:cNvPr id="655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1268413"/>
            <a:ext cx="311467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6554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4005263"/>
            <a:ext cx="2592387"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6554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0913" y="4138613"/>
            <a:ext cx="4968875" cy="19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p:txBody>
          <a:bodyPr/>
          <a:lstStyle/>
          <a:p>
            <a:pPr eaLnBrk="1" hangingPunct="1"/>
            <a:r>
              <a:rPr lang="en-US" altLang="zh-TW"/>
              <a:t>SLR (Single-Lens Reflex)</a:t>
            </a:r>
          </a:p>
        </p:txBody>
      </p:sp>
      <p:sp>
        <p:nvSpPr>
          <p:cNvPr id="67586" name="Rectangle 3"/>
          <p:cNvSpPr>
            <a:spLocks noGrp="1" noChangeArrowheads="1"/>
          </p:cNvSpPr>
          <p:nvPr>
            <p:ph type="body" idx="1"/>
          </p:nvPr>
        </p:nvSpPr>
        <p:spPr>
          <a:xfrm>
            <a:off x="457200" y="1052513"/>
            <a:ext cx="8229600" cy="4708525"/>
          </a:xfrm>
        </p:spPr>
        <p:txBody>
          <a:bodyPr/>
          <a:lstStyle/>
          <a:p>
            <a:pPr eaLnBrk="1" hangingPunct="1"/>
            <a:r>
              <a:rPr lang="en-US" altLang="zh-TW"/>
              <a:t>Reflex (R in SLR) means that we see through the same lens used to take the image. </a:t>
            </a:r>
          </a:p>
          <a:p>
            <a:pPr eaLnBrk="1" hangingPunct="1"/>
            <a:r>
              <a:rPr lang="en-US" altLang="zh-TW"/>
              <a:t>Not the case for compact cameras</a:t>
            </a:r>
          </a:p>
        </p:txBody>
      </p:sp>
      <p:graphicFrame>
        <p:nvGraphicFramePr>
          <p:cNvPr id="67587" name="Object 4"/>
          <p:cNvGraphicFramePr>
            <a:graphicFrameLocks noChangeAspect="1"/>
          </p:cNvGraphicFramePr>
          <p:nvPr/>
        </p:nvGraphicFramePr>
        <p:xfrm>
          <a:off x="5175250" y="3246438"/>
          <a:ext cx="3757613" cy="2713037"/>
        </p:xfrm>
        <a:graphic>
          <a:graphicData uri="http://schemas.openxmlformats.org/presentationml/2006/ole">
            <mc:AlternateContent xmlns:mc="http://schemas.openxmlformats.org/markup-compatibility/2006">
              <mc:Choice xmlns:v="urn:schemas-microsoft-com:vml" Requires="v">
                <p:oleObj spid="_x0000_s67614" name="Image" r:id="rId4" imgW="16203175" imgH="11695238" progId="Photoshop.Image.8">
                  <p:embed/>
                </p:oleObj>
              </mc:Choice>
              <mc:Fallback>
                <p:oleObj name="Image" r:id="rId4" imgW="16203175" imgH="11695238" progId="Photoshop.Image.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5250" y="3246438"/>
                        <a:ext cx="3757613" cy="271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type="none" w="med" len="lg"/>
                          </a14:hiddenLine>
                        </a:ext>
                        <a:ext uri="{AF507438-7753-43E0-B8FC-AC1667EBCBE1}">
                          <a14:hiddenEffects xmlns:a14="http://schemas.microsoft.com/office/drawing/2010/main">
                            <a:effectLst>
                              <a:outerShdw blurRad="63500" dist="71842" dir="2700000" algn="ctr" rotWithShape="0">
                                <a:schemeClr val="bg2">
                                  <a:alpha val="74997"/>
                                </a:schemeClr>
                              </a:outerShdw>
                            </a:effectLst>
                          </a14:hiddenEffects>
                        </a:ext>
                      </a:extLst>
                    </p:spPr>
                  </p:pic>
                </p:oleObj>
              </mc:Fallback>
            </mc:AlternateContent>
          </a:graphicData>
        </a:graphic>
      </p:graphicFrame>
      <p:graphicFrame>
        <p:nvGraphicFramePr>
          <p:cNvPr id="67588" name="Object 5"/>
          <p:cNvGraphicFramePr>
            <a:graphicFrameLocks noChangeAspect="1"/>
          </p:cNvGraphicFramePr>
          <p:nvPr/>
        </p:nvGraphicFramePr>
        <p:xfrm>
          <a:off x="250825" y="2708275"/>
          <a:ext cx="4856163" cy="3459163"/>
        </p:xfrm>
        <a:graphic>
          <a:graphicData uri="http://schemas.openxmlformats.org/presentationml/2006/ole">
            <mc:AlternateContent xmlns:mc="http://schemas.openxmlformats.org/markup-compatibility/2006">
              <mc:Choice xmlns:v="urn:schemas-microsoft-com:vml" Requires="v">
                <p:oleObj spid="_x0000_s67615" name="Image" r:id="rId6" imgW="16317460" imgH="11619048" progId="Photoshop.Image.8">
                  <p:embed/>
                </p:oleObj>
              </mc:Choice>
              <mc:Fallback>
                <p:oleObj name="Image" r:id="rId6" imgW="16317460" imgH="11619048" progId="Photoshop.Image.8">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2708275"/>
                        <a:ext cx="4856163" cy="345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type="none" w="med" len="lg"/>
                          </a14:hiddenLine>
                        </a:ext>
                        <a:ext uri="{AF507438-7753-43E0-B8FC-AC1667EBCBE1}">
                          <a14:hiddenEffects xmlns:a14="http://schemas.microsoft.com/office/drawing/2010/main">
                            <a:effectLst>
                              <a:outerShdw blurRad="63500" dist="71842" dir="2700000" algn="ctr" rotWithShape="0">
                                <a:schemeClr val="bg2">
                                  <a:alpha val="74997"/>
                                </a:schemeClr>
                              </a:outerShdw>
                            </a:effectLst>
                          </a14:hiddenEffects>
                        </a:ext>
                      </a:extLst>
                    </p:spPr>
                  </p:pic>
                </p:oleObj>
              </mc:Fallback>
            </mc:AlternateContent>
          </a:graphicData>
        </a:graphic>
      </p:graphicFrame>
      <p:sp>
        <p:nvSpPr>
          <p:cNvPr id="67589" name="Oval 6"/>
          <p:cNvSpPr>
            <a:spLocks noChangeArrowheads="1"/>
          </p:cNvSpPr>
          <p:nvPr/>
        </p:nvSpPr>
        <p:spPr bwMode="auto">
          <a:xfrm>
            <a:off x="6770688" y="3490913"/>
            <a:ext cx="1041400" cy="901700"/>
          </a:xfrm>
          <a:prstGeom prst="ellipse">
            <a:avLst/>
          </a:prstGeom>
          <a:noFill/>
          <a:ln w="28575">
            <a:solidFill>
              <a:schemeClr val="accent2"/>
            </a:solidFill>
            <a:round/>
            <a:headEnd/>
            <a:tailEnd type="none" w="med" len="lg"/>
          </a:ln>
          <a:extLst>
            <a:ext uri="{909E8E84-426E-40DD-AFC4-6F175D3DCCD1}">
              <a14:hiddenFill xmlns:a14="http://schemas.microsoft.com/office/drawing/2010/main">
                <a:solidFill>
                  <a:srgbClr val="FFFFFF"/>
                </a:solidFill>
              </a14:hiddenFill>
            </a:ext>
          </a:extLst>
        </p:spPr>
        <p:txBody>
          <a:bodyPr wrap="none" lIns="64008" tIns="27432" rIns="64008" bIns="27432"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67590" name="Oval 7"/>
          <p:cNvSpPr>
            <a:spLocks noChangeArrowheads="1"/>
          </p:cNvSpPr>
          <p:nvPr/>
        </p:nvSpPr>
        <p:spPr bwMode="auto">
          <a:xfrm>
            <a:off x="1776413" y="3698875"/>
            <a:ext cx="2566987" cy="2428875"/>
          </a:xfrm>
          <a:prstGeom prst="ellipse">
            <a:avLst/>
          </a:prstGeom>
          <a:noFill/>
          <a:ln w="28575">
            <a:solidFill>
              <a:schemeClr val="accent2"/>
            </a:solidFill>
            <a:round/>
            <a:headEnd/>
            <a:tailEnd type="none" w="med" len="lg"/>
          </a:ln>
          <a:extLst>
            <a:ext uri="{909E8E84-426E-40DD-AFC4-6F175D3DCCD1}">
              <a14:hiddenFill xmlns:a14="http://schemas.microsoft.com/office/drawing/2010/main">
                <a:solidFill>
                  <a:srgbClr val="FFFFFF"/>
                </a:solidFill>
              </a14:hiddenFill>
            </a:ext>
          </a:extLst>
        </p:spPr>
        <p:txBody>
          <a:bodyPr lIns="64008" tIns="27432" rIns="64008" bIns="27432"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p:txBody>
          <a:bodyPr/>
          <a:lstStyle/>
          <a:p>
            <a:pPr eaLnBrk="1" hangingPunct="1"/>
            <a:r>
              <a:rPr lang="en-US" altLang="zh-TW"/>
              <a:t>Shrinking the aperture</a:t>
            </a:r>
          </a:p>
        </p:txBody>
      </p:sp>
      <p:grpSp>
        <p:nvGrpSpPr>
          <p:cNvPr id="11266" name="Group 3"/>
          <p:cNvGrpSpPr>
            <a:grpSpLocks noChangeAspect="1"/>
          </p:cNvGrpSpPr>
          <p:nvPr/>
        </p:nvGrpSpPr>
        <p:grpSpPr bwMode="auto">
          <a:xfrm>
            <a:off x="1463675" y="1066800"/>
            <a:ext cx="6003925" cy="5638800"/>
            <a:chOff x="922" y="806"/>
            <a:chExt cx="2551" cy="2905"/>
          </a:xfrm>
        </p:grpSpPr>
        <p:pic>
          <p:nvPicPr>
            <p:cNvPr id="11269" name="Picture 4" descr="pinhole_diff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 y="806"/>
              <a:ext cx="2389" cy="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5"/>
            <p:cNvSpPr>
              <a:spLocks noChangeAspect="1" noChangeArrowheads="1"/>
            </p:cNvSpPr>
            <p:nvPr/>
          </p:nvSpPr>
          <p:spPr bwMode="auto">
            <a:xfrm>
              <a:off x="922" y="2674"/>
              <a:ext cx="2551" cy="1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a:lnSpc>
                  <a:spcPct val="90000"/>
                </a:lnSpc>
                <a:spcBef>
                  <a:spcPct val="50000"/>
                </a:spcBef>
                <a:spcAft>
                  <a:spcPct val="50000"/>
                </a:spcAft>
                <a:buFontTx/>
                <a:buNone/>
              </a:pPr>
              <a:endParaRPr kumimoji="0" lang="zh-TW" altLang="zh-TW" sz="1800" i="1">
                <a:solidFill>
                  <a:schemeClr val="bg1"/>
                </a:solidFill>
                <a:latin typeface="Myriad Roman" charset="0"/>
              </a:endParaRPr>
            </a:p>
          </p:txBody>
        </p:sp>
      </p:grpSp>
      <p:sp>
        <p:nvSpPr>
          <p:cNvPr id="11267" name="Rectangle 6"/>
          <p:cNvSpPr>
            <a:spLocks noGrp="1" noChangeArrowheads="1"/>
          </p:cNvSpPr>
          <p:nvPr>
            <p:ph type="body" idx="1"/>
          </p:nvPr>
        </p:nvSpPr>
        <p:spPr>
          <a:xfrm>
            <a:off x="468313" y="4652963"/>
            <a:ext cx="8291512" cy="633412"/>
          </a:xfrm>
        </p:spPr>
        <p:txBody>
          <a:bodyPr/>
          <a:lstStyle/>
          <a:p>
            <a:pPr eaLnBrk="1" hangingPunct="1">
              <a:buFontTx/>
              <a:buNone/>
            </a:pPr>
            <a:r>
              <a:rPr lang="en-US" altLang="zh-TW"/>
              <a:t>Why not making the aperture as small as possible?</a:t>
            </a:r>
          </a:p>
        </p:txBody>
      </p:sp>
      <p:sp>
        <p:nvSpPr>
          <p:cNvPr id="274440" name="Rectangle 8"/>
          <p:cNvSpPr>
            <a:spLocks noChangeArrowheads="1"/>
          </p:cNvSpPr>
          <p:nvPr/>
        </p:nvSpPr>
        <p:spPr bwMode="auto">
          <a:xfrm>
            <a:off x="684213" y="5157788"/>
            <a:ext cx="705643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pPr>
            <a:r>
              <a:rPr lang="en-US" altLang="zh-TW"/>
              <a:t> Less light gets through</a:t>
            </a:r>
          </a:p>
          <a:p>
            <a:pPr eaLnBrk="1" hangingPunct="1">
              <a:spcBef>
                <a:spcPct val="0"/>
              </a:spcBef>
            </a:pPr>
            <a:r>
              <a:rPr lang="en-US" altLang="zh-TW"/>
              <a:t> Diffraction effect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4440"/>
                                        </p:tgtEl>
                                        <p:attrNameLst>
                                          <p:attrName>style.visibility</p:attrName>
                                        </p:attrNameLst>
                                      </p:cBhvr>
                                      <p:to>
                                        <p:strVal val="visible"/>
                                      </p:to>
                                    </p:set>
                                    <p:animEffect transition="in" filter="fade">
                                      <p:cBhvr>
                                        <p:cTn id="7" dur="1000"/>
                                        <p:tgtEl>
                                          <p:spTgt spid="274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4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3" descr="Slr-cross-se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3429000"/>
            <a:ext cx="3429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Rectangle 2"/>
          <p:cNvSpPr>
            <a:spLocks noGrp="1" noChangeArrowheads="1"/>
          </p:cNvSpPr>
          <p:nvPr>
            <p:ph type="title"/>
          </p:nvPr>
        </p:nvSpPr>
        <p:spPr/>
        <p:txBody>
          <a:bodyPr/>
          <a:lstStyle/>
          <a:p>
            <a:pPr eaLnBrk="1" hangingPunct="1"/>
            <a:r>
              <a:rPr lang="en-US" altLang="zh-TW"/>
              <a:t>SLR view finder</a:t>
            </a:r>
          </a:p>
        </p:txBody>
      </p:sp>
      <p:graphicFrame>
        <p:nvGraphicFramePr>
          <p:cNvPr id="69635" name="Object 4"/>
          <p:cNvGraphicFramePr>
            <a:graphicFrameLocks noChangeAspect="1"/>
          </p:cNvGraphicFramePr>
          <p:nvPr/>
        </p:nvGraphicFramePr>
        <p:xfrm>
          <a:off x="1049338" y="1109663"/>
          <a:ext cx="4241800" cy="4954587"/>
        </p:xfrm>
        <a:graphic>
          <a:graphicData uri="http://schemas.openxmlformats.org/presentationml/2006/ole">
            <mc:AlternateContent xmlns:mc="http://schemas.openxmlformats.org/markup-compatibility/2006">
              <mc:Choice xmlns:v="urn:schemas-microsoft-com:vml" Requires="v">
                <p:oleObj spid="_x0000_s69655" name="Image" r:id="rId5" imgW="6184127" imgH="7225397" progId="Photoshop.Image.8">
                  <p:embed/>
                </p:oleObj>
              </mc:Choice>
              <mc:Fallback>
                <p:oleObj name="Image" r:id="rId5" imgW="6184127" imgH="7225397" progId="Photoshop.Image.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9338" y="1109663"/>
                        <a:ext cx="4241800" cy="495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0000"/>
                            </a:solidFill>
                            <a:miter lim="800000"/>
                            <a:headEnd/>
                            <a:tailEnd type="none" w="med" len="lg"/>
                          </a14:hiddenLine>
                        </a:ext>
                        <a:ext uri="{AF507438-7753-43E0-B8FC-AC1667EBCBE1}">
                          <a14:hiddenEffects xmlns:a14="http://schemas.microsoft.com/office/drawing/2010/main">
                            <a:effectLst>
                              <a:outerShdw blurRad="63500" dist="71842" dir="2700000" algn="ctr" rotWithShape="0">
                                <a:schemeClr val="bg2">
                                  <a:alpha val="74997"/>
                                </a:schemeClr>
                              </a:outerShdw>
                            </a:effectLst>
                          </a14:hiddenEffects>
                        </a:ext>
                      </a:extLst>
                    </p:spPr>
                  </p:pic>
                </p:oleObj>
              </mc:Fallback>
            </mc:AlternateContent>
          </a:graphicData>
        </a:graphic>
      </p:graphicFrame>
      <p:sp>
        <p:nvSpPr>
          <p:cNvPr id="69636" name="Text Box 5"/>
          <p:cNvSpPr txBox="1">
            <a:spLocks noChangeArrowheads="1"/>
          </p:cNvSpPr>
          <p:nvPr/>
        </p:nvSpPr>
        <p:spPr bwMode="auto">
          <a:xfrm>
            <a:off x="1755775" y="6097588"/>
            <a:ext cx="53657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none" lIns="58273" tIns="24974" rIns="58273" bIns="24974">
            <a:spAutoFit/>
          </a:bodyPr>
          <a:lstStyle>
            <a:lvl1pPr defTabSz="831850">
              <a:spcBef>
                <a:spcPct val="20000"/>
              </a:spcBef>
              <a:buChar char="•"/>
              <a:defRPr kumimoji="1" sz="2800">
                <a:solidFill>
                  <a:schemeClr val="tx1"/>
                </a:solidFill>
                <a:latin typeface="Trebuchet MS" charset="0"/>
                <a:ea typeface="新細明體" charset="-120"/>
              </a:defRPr>
            </a:lvl1pPr>
            <a:lvl2pPr marL="742950" indent="-285750" defTabSz="831850">
              <a:spcBef>
                <a:spcPct val="20000"/>
              </a:spcBef>
              <a:buChar char="–"/>
              <a:defRPr kumimoji="1" sz="2400">
                <a:solidFill>
                  <a:schemeClr val="tx1"/>
                </a:solidFill>
                <a:latin typeface="Trebuchet MS" charset="0"/>
                <a:ea typeface="新細明體" charset="-120"/>
              </a:defRPr>
            </a:lvl2pPr>
            <a:lvl3pPr marL="1143000" indent="-228600" defTabSz="831850">
              <a:spcBef>
                <a:spcPct val="20000"/>
              </a:spcBef>
              <a:buChar char="•"/>
              <a:defRPr kumimoji="1" sz="2000">
                <a:solidFill>
                  <a:schemeClr val="tx1"/>
                </a:solidFill>
                <a:latin typeface="Trebuchet MS" charset="0"/>
                <a:ea typeface="新細明體" charset="-120"/>
              </a:defRPr>
            </a:lvl3pPr>
            <a:lvl4pPr marL="1600200" indent="-228600" defTabSz="831850">
              <a:spcBef>
                <a:spcPct val="20000"/>
              </a:spcBef>
              <a:buChar char="–"/>
              <a:defRPr kumimoji="1">
                <a:solidFill>
                  <a:schemeClr val="tx1"/>
                </a:solidFill>
                <a:latin typeface="Trebuchet MS" charset="0"/>
                <a:ea typeface="新細明體" charset="-120"/>
              </a:defRPr>
            </a:lvl4pPr>
            <a:lvl5pPr marL="2057400" indent="-228600" defTabSz="831850">
              <a:spcBef>
                <a:spcPct val="20000"/>
              </a:spcBef>
              <a:buChar char="»"/>
              <a:defRPr kumimoji="1" sz="1600">
                <a:solidFill>
                  <a:schemeClr val="tx1"/>
                </a:solidFill>
                <a:latin typeface="Trebuchet MS" charset="0"/>
                <a:ea typeface="新細明體" charset="-120"/>
              </a:defRPr>
            </a:lvl5pPr>
            <a:lvl6pPr marL="25146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85000"/>
              </a:lnSpc>
              <a:spcBef>
                <a:spcPct val="0"/>
              </a:spcBef>
              <a:buFontTx/>
              <a:buNone/>
            </a:pPr>
            <a:r>
              <a:rPr kumimoji="0" lang="en-US" altLang="zh-TW" sz="1800">
                <a:solidFill>
                  <a:srgbClr val="000000"/>
                </a:solidFill>
                <a:latin typeface="Helvetica" charset="0"/>
              </a:rPr>
              <a:t>lens</a:t>
            </a:r>
          </a:p>
        </p:txBody>
      </p:sp>
      <p:sp>
        <p:nvSpPr>
          <p:cNvPr id="69637" name="Text Box 6"/>
          <p:cNvSpPr txBox="1">
            <a:spLocks noChangeArrowheads="1"/>
          </p:cNvSpPr>
          <p:nvPr/>
        </p:nvSpPr>
        <p:spPr bwMode="auto">
          <a:xfrm>
            <a:off x="3546475" y="4926013"/>
            <a:ext cx="16398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none" lIns="58273" tIns="24974" rIns="58273" bIns="24974">
            <a:spAutoFit/>
          </a:bodyPr>
          <a:lstStyle>
            <a:lvl1pPr defTabSz="831850">
              <a:spcBef>
                <a:spcPct val="20000"/>
              </a:spcBef>
              <a:buChar char="•"/>
              <a:defRPr kumimoji="1" sz="2800">
                <a:solidFill>
                  <a:schemeClr val="tx1"/>
                </a:solidFill>
                <a:latin typeface="Trebuchet MS" charset="0"/>
                <a:ea typeface="新細明體" charset="-120"/>
              </a:defRPr>
            </a:lvl1pPr>
            <a:lvl2pPr marL="742950" indent="-285750" defTabSz="831850">
              <a:spcBef>
                <a:spcPct val="20000"/>
              </a:spcBef>
              <a:buChar char="–"/>
              <a:defRPr kumimoji="1" sz="2400">
                <a:solidFill>
                  <a:schemeClr val="tx1"/>
                </a:solidFill>
                <a:latin typeface="Trebuchet MS" charset="0"/>
                <a:ea typeface="新細明體" charset="-120"/>
              </a:defRPr>
            </a:lvl2pPr>
            <a:lvl3pPr marL="1143000" indent="-228600" defTabSz="831850">
              <a:spcBef>
                <a:spcPct val="20000"/>
              </a:spcBef>
              <a:buChar char="•"/>
              <a:defRPr kumimoji="1" sz="2000">
                <a:solidFill>
                  <a:schemeClr val="tx1"/>
                </a:solidFill>
                <a:latin typeface="Trebuchet MS" charset="0"/>
                <a:ea typeface="新細明體" charset="-120"/>
              </a:defRPr>
            </a:lvl3pPr>
            <a:lvl4pPr marL="1600200" indent="-228600" defTabSz="831850">
              <a:spcBef>
                <a:spcPct val="20000"/>
              </a:spcBef>
              <a:buChar char="–"/>
              <a:defRPr kumimoji="1">
                <a:solidFill>
                  <a:schemeClr val="tx1"/>
                </a:solidFill>
                <a:latin typeface="Trebuchet MS" charset="0"/>
                <a:ea typeface="新細明體" charset="-120"/>
              </a:defRPr>
            </a:lvl4pPr>
            <a:lvl5pPr marL="2057400" indent="-228600" defTabSz="831850">
              <a:spcBef>
                <a:spcPct val="20000"/>
              </a:spcBef>
              <a:buChar char="»"/>
              <a:defRPr kumimoji="1" sz="1600">
                <a:solidFill>
                  <a:schemeClr val="tx1"/>
                </a:solidFill>
                <a:latin typeface="Trebuchet MS" charset="0"/>
                <a:ea typeface="新細明體" charset="-120"/>
              </a:defRPr>
            </a:lvl5pPr>
            <a:lvl6pPr marL="25146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85000"/>
              </a:lnSpc>
              <a:spcBef>
                <a:spcPct val="0"/>
              </a:spcBef>
              <a:buFontTx/>
              <a:buNone/>
            </a:pPr>
            <a:r>
              <a:rPr kumimoji="0" lang="en-US" altLang="zh-TW" sz="1800">
                <a:solidFill>
                  <a:srgbClr val="000000"/>
                </a:solidFill>
                <a:latin typeface="Helvetica" charset="0"/>
              </a:rPr>
              <a:t>Mirror </a:t>
            </a:r>
            <a:br>
              <a:rPr kumimoji="0" lang="en-US" altLang="zh-TW" sz="1800">
                <a:solidFill>
                  <a:srgbClr val="000000"/>
                </a:solidFill>
                <a:latin typeface="Helvetica" charset="0"/>
              </a:rPr>
            </a:br>
            <a:r>
              <a:rPr kumimoji="0" lang="en-US" altLang="zh-TW" sz="1800">
                <a:solidFill>
                  <a:srgbClr val="000000"/>
                </a:solidFill>
                <a:latin typeface="Helvetica" charset="0"/>
              </a:rPr>
              <a:t>(when viewing)</a:t>
            </a:r>
          </a:p>
        </p:txBody>
      </p:sp>
      <p:sp>
        <p:nvSpPr>
          <p:cNvPr id="69638" name="Text Box 7"/>
          <p:cNvSpPr txBox="1">
            <a:spLocks noChangeArrowheads="1"/>
          </p:cNvSpPr>
          <p:nvPr/>
        </p:nvSpPr>
        <p:spPr bwMode="auto">
          <a:xfrm>
            <a:off x="446088" y="3260725"/>
            <a:ext cx="22764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none" lIns="58273" tIns="24974" rIns="58273" bIns="24974">
            <a:spAutoFit/>
          </a:bodyPr>
          <a:lstStyle>
            <a:lvl1pPr defTabSz="831850">
              <a:spcBef>
                <a:spcPct val="20000"/>
              </a:spcBef>
              <a:buChar char="•"/>
              <a:defRPr kumimoji="1" sz="2800">
                <a:solidFill>
                  <a:schemeClr val="tx1"/>
                </a:solidFill>
                <a:latin typeface="Trebuchet MS" charset="0"/>
                <a:ea typeface="新細明體" charset="-120"/>
              </a:defRPr>
            </a:lvl1pPr>
            <a:lvl2pPr marL="742950" indent="-285750" defTabSz="831850">
              <a:spcBef>
                <a:spcPct val="20000"/>
              </a:spcBef>
              <a:buChar char="–"/>
              <a:defRPr kumimoji="1" sz="2400">
                <a:solidFill>
                  <a:schemeClr val="tx1"/>
                </a:solidFill>
                <a:latin typeface="Trebuchet MS" charset="0"/>
                <a:ea typeface="新細明體" charset="-120"/>
              </a:defRPr>
            </a:lvl2pPr>
            <a:lvl3pPr marL="1143000" indent="-228600" defTabSz="831850">
              <a:spcBef>
                <a:spcPct val="20000"/>
              </a:spcBef>
              <a:buChar char="•"/>
              <a:defRPr kumimoji="1" sz="2000">
                <a:solidFill>
                  <a:schemeClr val="tx1"/>
                </a:solidFill>
                <a:latin typeface="Trebuchet MS" charset="0"/>
                <a:ea typeface="新細明體" charset="-120"/>
              </a:defRPr>
            </a:lvl3pPr>
            <a:lvl4pPr marL="1600200" indent="-228600" defTabSz="831850">
              <a:spcBef>
                <a:spcPct val="20000"/>
              </a:spcBef>
              <a:buChar char="–"/>
              <a:defRPr kumimoji="1">
                <a:solidFill>
                  <a:schemeClr val="tx1"/>
                </a:solidFill>
                <a:latin typeface="Trebuchet MS" charset="0"/>
                <a:ea typeface="新細明體" charset="-120"/>
              </a:defRPr>
            </a:lvl4pPr>
            <a:lvl5pPr marL="2057400" indent="-228600" defTabSz="831850">
              <a:spcBef>
                <a:spcPct val="20000"/>
              </a:spcBef>
              <a:buChar char="»"/>
              <a:defRPr kumimoji="1" sz="1600">
                <a:solidFill>
                  <a:schemeClr val="tx1"/>
                </a:solidFill>
                <a:latin typeface="Trebuchet MS" charset="0"/>
                <a:ea typeface="新細明體" charset="-120"/>
              </a:defRPr>
            </a:lvl5pPr>
            <a:lvl6pPr marL="25146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r">
              <a:lnSpc>
                <a:spcPct val="85000"/>
              </a:lnSpc>
              <a:spcBef>
                <a:spcPct val="0"/>
              </a:spcBef>
              <a:buFontTx/>
              <a:buNone/>
            </a:pPr>
            <a:r>
              <a:rPr kumimoji="0" lang="en-US" altLang="zh-TW" sz="1800">
                <a:solidFill>
                  <a:srgbClr val="000000"/>
                </a:solidFill>
                <a:latin typeface="Helvetica" charset="0"/>
              </a:rPr>
              <a:t>Mirror </a:t>
            </a:r>
            <a:br>
              <a:rPr kumimoji="0" lang="en-US" altLang="zh-TW" sz="1800">
                <a:solidFill>
                  <a:srgbClr val="000000"/>
                </a:solidFill>
                <a:latin typeface="Helvetica" charset="0"/>
              </a:rPr>
            </a:br>
            <a:r>
              <a:rPr kumimoji="0" lang="en-US" altLang="zh-TW" sz="1800">
                <a:solidFill>
                  <a:srgbClr val="000000"/>
                </a:solidFill>
                <a:latin typeface="Helvetica" charset="0"/>
              </a:rPr>
              <a:t>(flipped for exposure)</a:t>
            </a:r>
          </a:p>
        </p:txBody>
      </p:sp>
      <p:sp>
        <p:nvSpPr>
          <p:cNvPr id="69639" name="Text Box 8"/>
          <p:cNvSpPr txBox="1">
            <a:spLocks noChangeArrowheads="1"/>
          </p:cNvSpPr>
          <p:nvPr/>
        </p:nvSpPr>
        <p:spPr bwMode="auto">
          <a:xfrm>
            <a:off x="5073650" y="3816350"/>
            <a:ext cx="129857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none" lIns="58273" tIns="24974" rIns="58273" bIns="24974">
            <a:spAutoFit/>
          </a:bodyPr>
          <a:lstStyle>
            <a:lvl1pPr defTabSz="831850">
              <a:spcBef>
                <a:spcPct val="20000"/>
              </a:spcBef>
              <a:buChar char="•"/>
              <a:defRPr kumimoji="1" sz="2800">
                <a:solidFill>
                  <a:schemeClr val="tx1"/>
                </a:solidFill>
                <a:latin typeface="Trebuchet MS" charset="0"/>
                <a:ea typeface="新細明體" charset="-120"/>
              </a:defRPr>
            </a:lvl1pPr>
            <a:lvl2pPr marL="742950" indent="-285750" defTabSz="831850">
              <a:spcBef>
                <a:spcPct val="20000"/>
              </a:spcBef>
              <a:buChar char="–"/>
              <a:defRPr kumimoji="1" sz="2400">
                <a:solidFill>
                  <a:schemeClr val="tx1"/>
                </a:solidFill>
                <a:latin typeface="Trebuchet MS" charset="0"/>
                <a:ea typeface="新細明體" charset="-120"/>
              </a:defRPr>
            </a:lvl2pPr>
            <a:lvl3pPr marL="1143000" indent="-228600" defTabSz="831850">
              <a:spcBef>
                <a:spcPct val="20000"/>
              </a:spcBef>
              <a:buChar char="•"/>
              <a:defRPr kumimoji="1" sz="2000">
                <a:solidFill>
                  <a:schemeClr val="tx1"/>
                </a:solidFill>
                <a:latin typeface="Trebuchet MS" charset="0"/>
                <a:ea typeface="新細明體" charset="-120"/>
              </a:defRPr>
            </a:lvl3pPr>
            <a:lvl4pPr marL="1600200" indent="-228600" defTabSz="831850">
              <a:spcBef>
                <a:spcPct val="20000"/>
              </a:spcBef>
              <a:buChar char="–"/>
              <a:defRPr kumimoji="1">
                <a:solidFill>
                  <a:schemeClr val="tx1"/>
                </a:solidFill>
                <a:latin typeface="Trebuchet MS" charset="0"/>
                <a:ea typeface="新細明體" charset="-120"/>
              </a:defRPr>
            </a:lvl4pPr>
            <a:lvl5pPr marL="2057400" indent="-228600" defTabSz="831850">
              <a:spcBef>
                <a:spcPct val="20000"/>
              </a:spcBef>
              <a:buChar char="»"/>
              <a:defRPr kumimoji="1" sz="1600">
                <a:solidFill>
                  <a:schemeClr val="tx1"/>
                </a:solidFill>
                <a:latin typeface="Trebuchet MS" charset="0"/>
                <a:ea typeface="新細明體" charset="-120"/>
              </a:defRPr>
            </a:lvl5pPr>
            <a:lvl6pPr marL="25146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85000"/>
              </a:lnSpc>
              <a:spcBef>
                <a:spcPct val="0"/>
              </a:spcBef>
              <a:buFontTx/>
              <a:buNone/>
            </a:pPr>
            <a:r>
              <a:rPr kumimoji="0" lang="en-US" altLang="zh-TW" sz="1800">
                <a:solidFill>
                  <a:srgbClr val="000000"/>
                </a:solidFill>
                <a:latin typeface="Helvetica" charset="0"/>
              </a:rPr>
              <a:t>Film/sensor</a:t>
            </a:r>
          </a:p>
        </p:txBody>
      </p:sp>
      <p:sp>
        <p:nvSpPr>
          <p:cNvPr id="69640" name="Text Box 9"/>
          <p:cNvSpPr txBox="1">
            <a:spLocks noChangeArrowheads="1"/>
          </p:cNvSpPr>
          <p:nvPr/>
        </p:nvSpPr>
        <p:spPr bwMode="auto">
          <a:xfrm>
            <a:off x="2090738" y="1941513"/>
            <a:ext cx="70167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none" lIns="58273" tIns="24974" rIns="58273" bIns="24974">
            <a:spAutoFit/>
          </a:bodyPr>
          <a:lstStyle>
            <a:lvl1pPr defTabSz="831850">
              <a:spcBef>
                <a:spcPct val="20000"/>
              </a:spcBef>
              <a:buChar char="•"/>
              <a:defRPr kumimoji="1" sz="2800">
                <a:solidFill>
                  <a:schemeClr val="tx1"/>
                </a:solidFill>
                <a:latin typeface="Trebuchet MS" charset="0"/>
                <a:ea typeface="新細明體" charset="-120"/>
              </a:defRPr>
            </a:lvl1pPr>
            <a:lvl2pPr marL="742950" indent="-285750" defTabSz="831850">
              <a:spcBef>
                <a:spcPct val="20000"/>
              </a:spcBef>
              <a:buChar char="–"/>
              <a:defRPr kumimoji="1" sz="2400">
                <a:solidFill>
                  <a:schemeClr val="tx1"/>
                </a:solidFill>
                <a:latin typeface="Trebuchet MS" charset="0"/>
                <a:ea typeface="新細明體" charset="-120"/>
              </a:defRPr>
            </a:lvl2pPr>
            <a:lvl3pPr marL="1143000" indent="-228600" defTabSz="831850">
              <a:spcBef>
                <a:spcPct val="20000"/>
              </a:spcBef>
              <a:buChar char="•"/>
              <a:defRPr kumimoji="1" sz="2000">
                <a:solidFill>
                  <a:schemeClr val="tx1"/>
                </a:solidFill>
                <a:latin typeface="Trebuchet MS" charset="0"/>
                <a:ea typeface="新細明體" charset="-120"/>
              </a:defRPr>
            </a:lvl3pPr>
            <a:lvl4pPr marL="1600200" indent="-228600" defTabSz="831850">
              <a:spcBef>
                <a:spcPct val="20000"/>
              </a:spcBef>
              <a:buChar char="–"/>
              <a:defRPr kumimoji="1">
                <a:solidFill>
                  <a:schemeClr val="tx1"/>
                </a:solidFill>
                <a:latin typeface="Trebuchet MS" charset="0"/>
                <a:ea typeface="新細明體" charset="-120"/>
              </a:defRPr>
            </a:lvl4pPr>
            <a:lvl5pPr marL="2057400" indent="-228600" defTabSz="831850">
              <a:spcBef>
                <a:spcPct val="20000"/>
              </a:spcBef>
              <a:buChar char="»"/>
              <a:defRPr kumimoji="1" sz="1600">
                <a:solidFill>
                  <a:schemeClr val="tx1"/>
                </a:solidFill>
                <a:latin typeface="Trebuchet MS" charset="0"/>
                <a:ea typeface="新細明體" charset="-120"/>
              </a:defRPr>
            </a:lvl5pPr>
            <a:lvl6pPr marL="25146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85000"/>
              </a:lnSpc>
              <a:spcBef>
                <a:spcPct val="0"/>
              </a:spcBef>
              <a:buFontTx/>
              <a:buNone/>
            </a:pPr>
            <a:r>
              <a:rPr kumimoji="0" lang="en-US" altLang="zh-TW" sz="1800">
                <a:solidFill>
                  <a:srgbClr val="000000"/>
                </a:solidFill>
                <a:latin typeface="Helvetica" charset="0"/>
              </a:rPr>
              <a:t>Prism</a:t>
            </a:r>
          </a:p>
        </p:txBody>
      </p:sp>
      <p:sp>
        <p:nvSpPr>
          <p:cNvPr id="69641" name="Text Box 10"/>
          <p:cNvSpPr txBox="1">
            <a:spLocks noChangeArrowheads="1"/>
          </p:cNvSpPr>
          <p:nvPr/>
        </p:nvSpPr>
        <p:spPr bwMode="auto">
          <a:xfrm>
            <a:off x="5281613" y="2081213"/>
            <a:ext cx="1023937"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none" lIns="58273" tIns="24974" rIns="58273" bIns="24974">
            <a:spAutoFit/>
          </a:bodyPr>
          <a:lstStyle>
            <a:lvl1pPr defTabSz="831850">
              <a:spcBef>
                <a:spcPct val="20000"/>
              </a:spcBef>
              <a:buChar char="•"/>
              <a:defRPr kumimoji="1" sz="2800">
                <a:solidFill>
                  <a:schemeClr val="tx1"/>
                </a:solidFill>
                <a:latin typeface="Trebuchet MS" charset="0"/>
                <a:ea typeface="新細明體" charset="-120"/>
              </a:defRPr>
            </a:lvl1pPr>
            <a:lvl2pPr marL="742950" indent="-285750" defTabSz="831850">
              <a:spcBef>
                <a:spcPct val="20000"/>
              </a:spcBef>
              <a:buChar char="–"/>
              <a:defRPr kumimoji="1" sz="2400">
                <a:solidFill>
                  <a:schemeClr val="tx1"/>
                </a:solidFill>
                <a:latin typeface="Trebuchet MS" charset="0"/>
                <a:ea typeface="新細明體" charset="-120"/>
              </a:defRPr>
            </a:lvl2pPr>
            <a:lvl3pPr marL="1143000" indent="-228600" defTabSz="831850">
              <a:spcBef>
                <a:spcPct val="20000"/>
              </a:spcBef>
              <a:buChar char="•"/>
              <a:defRPr kumimoji="1" sz="2000">
                <a:solidFill>
                  <a:schemeClr val="tx1"/>
                </a:solidFill>
                <a:latin typeface="Trebuchet MS" charset="0"/>
                <a:ea typeface="新細明體" charset="-120"/>
              </a:defRPr>
            </a:lvl3pPr>
            <a:lvl4pPr marL="1600200" indent="-228600" defTabSz="831850">
              <a:spcBef>
                <a:spcPct val="20000"/>
              </a:spcBef>
              <a:buChar char="–"/>
              <a:defRPr kumimoji="1">
                <a:solidFill>
                  <a:schemeClr val="tx1"/>
                </a:solidFill>
                <a:latin typeface="Trebuchet MS" charset="0"/>
                <a:ea typeface="新細明體" charset="-120"/>
              </a:defRPr>
            </a:lvl4pPr>
            <a:lvl5pPr marL="2057400" indent="-228600" defTabSz="831850">
              <a:spcBef>
                <a:spcPct val="20000"/>
              </a:spcBef>
              <a:buChar char="»"/>
              <a:defRPr kumimoji="1" sz="1600">
                <a:solidFill>
                  <a:schemeClr val="tx1"/>
                </a:solidFill>
                <a:latin typeface="Trebuchet MS" charset="0"/>
                <a:ea typeface="新細明體" charset="-120"/>
              </a:defRPr>
            </a:lvl5pPr>
            <a:lvl6pPr marL="25146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85000"/>
              </a:lnSpc>
              <a:spcBef>
                <a:spcPct val="0"/>
              </a:spcBef>
              <a:buFontTx/>
              <a:buNone/>
            </a:pPr>
            <a:r>
              <a:rPr kumimoji="0" lang="en-US" altLang="zh-TW" sz="1800">
                <a:solidFill>
                  <a:srgbClr val="000000"/>
                </a:solidFill>
                <a:latin typeface="Helvetica" charset="0"/>
              </a:rPr>
              <a:t>Your eye</a:t>
            </a:r>
          </a:p>
        </p:txBody>
      </p:sp>
      <p:sp>
        <p:nvSpPr>
          <p:cNvPr id="69642" name="Text Box 11"/>
          <p:cNvSpPr txBox="1">
            <a:spLocks noChangeArrowheads="1"/>
          </p:cNvSpPr>
          <p:nvPr/>
        </p:nvSpPr>
        <p:spPr bwMode="auto">
          <a:xfrm>
            <a:off x="200025" y="5484813"/>
            <a:ext cx="180657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none" lIns="58273" tIns="24974" rIns="58273" bIns="24974">
            <a:spAutoFit/>
          </a:bodyPr>
          <a:lstStyle>
            <a:lvl1pPr defTabSz="831850">
              <a:spcBef>
                <a:spcPct val="20000"/>
              </a:spcBef>
              <a:buChar char="•"/>
              <a:defRPr kumimoji="1" sz="2800">
                <a:solidFill>
                  <a:schemeClr val="tx1"/>
                </a:solidFill>
                <a:latin typeface="Trebuchet MS" charset="0"/>
                <a:ea typeface="新細明體" charset="-120"/>
              </a:defRPr>
            </a:lvl1pPr>
            <a:lvl2pPr marL="742950" indent="-285750" defTabSz="831850">
              <a:spcBef>
                <a:spcPct val="20000"/>
              </a:spcBef>
              <a:buChar char="–"/>
              <a:defRPr kumimoji="1" sz="2400">
                <a:solidFill>
                  <a:schemeClr val="tx1"/>
                </a:solidFill>
                <a:latin typeface="Trebuchet MS" charset="0"/>
                <a:ea typeface="新細明體" charset="-120"/>
              </a:defRPr>
            </a:lvl2pPr>
            <a:lvl3pPr marL="1143000" indent="-228600" defTabSz="831850">
              <a:spcBef>
                <a:spcPct val="20000"/>
              </a:spcBef>
              <a:buChar char="•"/>
              <a:defRPr kumimoji="1" sz="2000">
                <a:solidFill>
                  <a:schemeClr val="tx1"/>
                </a:solidFill>
                <a:latin typeface="Trebuchet MS" charset="0"/>
                <a:ea typeface="新細明體" charset="-120"/>
              </a:defRPr>
            </a:lvl3pPr>
            <a:lvl4pPr marL="1600200" indent="-228600" defTabSz="831850">
              <a:spcBef>
                <a:spcPct val="20000"/>
              </a:spcBef>
              <a:buChar char="–"/>
              <a:defRPr kumimoji="1">
                <a:solidFill>
                  <a:schemeClr val="tx1"/>
                </a:solidFill>
                <a:latin typeface="Trebuchet MS" charset="0"/>
                <a:ea typeface="新細明體" charset="-120"/>
              </a:defRPr>
            </a:lvl4pPr>
            <a:lvl5pPr marL="2057400" indent="-228600" defTabSz="831850">
              <a:spcBef>
                <a:spcPct val="20000"/>
              </a:spcBef>
              <a:buChar char="»"/>
              <a:defRPr kumimoji="1" sz="1600">
                <a:solidFill>
                  <a:schemeClr val="tx1"/>
                </a:solidFill>
                <a:latin typeface="Trebuchet MS" charset="0"/>
                <a:ea typeface="新細明體" charset="-120"/>
              </a:defRPr>
            </a:lvl5pPr>
            <a:lvl6pPr marL="25146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defTabSz="83185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nSpc>
                <a:spcPct val="85000"/>
              </a:lnSpc>
              <a:spcBef>
                <a:spcPct val="0"/>
              </a:spcBef>
              <a:buFontTx/>
              <a:buNone/>
            </a:pPr>
            <a:r>
              <a:rPr kumimoji="0" lang="en-US" altLang="zh-TW" sz="1800">
                <a:solidFill>
                  <a:srgbClr val="000000"/>
                </a:solidFill>
                <a:latin typeface="Helvetica" charset="0"/>
              </a:rPr>
              <a:t>Light from scene</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p:txBody>
          <a:bodyPr/>
          <a:lstStyle/>
          <a:p>
            <a:pPr eaLnBrk="1" hangingPunct="1"/>
            <a:r>
              <a:rPr lang="en-US" altLang="zh-TW" sz="3200"/>
              <a:t>Color</a:t>
            </a:r>
          </a:p>
        </p:txBody>
      </p:sp>
      <p:sp>
        <p:nvSpPr>
          <p:cNvPr id="71682" name="Rectangle 3"/>
          <p:cNvSpPr>
            <a:spLocks noGrp="1" noChangeArrowheads="1"/>
          </p:cNvSpPr>
          <p:nvPr>
            <p:ph type="body" idx="1"/>
          </p:nvPr>
        </p:nvSpPr>
        <p:spPr/>
        <p:txBody>
          <a:bodyPr/>
          <a:lstStyle/>
          <a:p>
            <a:pPr marL="0" indent="0" eaLnBrk="1" hangingPunct="1">
              <a:buFontTx/>
              <a:buNone/>
            </a:pPr>
            <a:r>
              <a:rPr lang="en-US" altLang="zh-TW"/>
              <a:t>So far, we’ve only talked about monochrome sensors. Color imaging has been implemented in a number of ways:</a:t>
            </a:r>
          </a:p>
          <a:p>
            <a:pPr marL="0" indent="0" eaLnBrk="1" hangingPunct="1"/>
            <a:r>
              <a:rPr lang="en-US" altLang="zh-TW"/>
              <a:t> Field sequential</a:t>
            </a:r>
          </a:p>
          <a:p>
            <a:pPr marL="0" indent="0" eaLnBrk="1" hangingPunct="1"/>
            <a:r>
              <a:rPr lang="en-US" altLang="zh-TW"/>
              <a:t> Multi-chip</a:t>
            </a:r>
          </a:p>
          <a:p>
            <a:pPr marL="0" indent="0" eaLnBrk="1" hangingPunct="1"/>
            <a:r>
              <a:rPr lang="en-US" altLang="zh-TW"/>
              <a:t> Color filter array</a:t>
            </a:r>
          </a:p>
          <a:p>
            <a:pPr marL="0" indent="0" eaLnBrk="1" hangingPunct="1"/>
            <a:r>
              <a:rPr lang="en-US" altLang="zh-TW"/>
              <a:t> X3 sensor</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75" y="1438275"/>
            <a:ext cx="3343275"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4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675" y="1438275"/>
            <a:ext cx="3343275"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43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1306513"/>
            <a:ext cx="188277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Rectangle 2"/>
          <p:cNvSpPr>
            <a:spLocks noGrp="1" noChangeArrowheads="1"/>
          </p:cNvSpPr>
          <p:nvPr>
            <p:ph type="title"/>
          </p:nvPr>
        </p:nvSpPr>
        <p:spPr/>
        <p:txBody>
          <a:bodyPr/>
          <a:lstStyle/>
          <a:p>
            <a:pPr eaLnBrk="1" hangingPunct="1"/>
            <a:r>
              <a:rPr lang="en-US" altLang="zh-TW" sz="3200"/>
              <a:t>Field sequential</a:t>
            </a:r>
          </a:p>
        </p:txBody>
      </p:sp>
      <p:pic>
        <p:nvPicPr>
          <p:cNvPr id="23143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9838" y="1304925"/>
            <a:ext cx="188277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143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31435"/>
                                        </p:tgtEl>
                                        <p:attrNameLst>
                                          <p:attrName>style.visibility</p:attrName>
                                        </p:attrNameLst>
                                      </p:cBhvr>
                                      <p:to>
                                        <p:strVal val="visible"/>
                                      </p:to>
                                    </p:set>
                                    <p:animEffect transition="in" filter="fade">
                                      <p:cBhvr>
                                        <p:cTn id="15" dur="500"/>
                                        <p:tgtEl>
                                          <p:spTgt spid="231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p:txBody>
          <a:bodyPr/>
          <a:lstStyle/>
          <a:p>
            <a:pPr eaLnBrk="1" hangingPunct="1"/>
            <a:r>
              <a:rPr lang="en-US" altLang="zh-TW" sz="3200"/>
              <a:t>Field sequential</a:t>
            </a:r>
          </a:p>
        </p:txBody>
      </p:sp>
      <p:grpSp>
        <p:nvGrpSpPr>
          <p:cNvPr id="75778" name="Group 10"/>
          <p:cNvGrpSpPr>
            <a:grpSpLocks/>
          </p:cNvGrpSpPr>
          <p:nvPr/>
        </p:nvGrpSpPr>
        <p:grpSpPr bwMode="auto">
          <a:xfrm>
            <a:off x="574675" y="1438275"/>
            <a:ext cx="5087938" cy="4318000"/>
            <a:chOff x="362" y="906"/>
            <a:chExt cx="3205" cy="2720"/>
          </a:xfrm>
        </p:grpSpPr>
        <p:pic>
          <p:nvPicPr>
            <p:cNvPr id="7578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 y="906"/>
              <a:ext cx="2106" cy="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 y="1911"/>
              <a:ext cx="1186" cy="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577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1304925"/>
            <a:ext cx="188277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75" y="1438275"/>
            <a:ext cx="3343275"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Rectangle 2"/>
          <p:cNvSpPr>
            <a:spLocks noGrp="1" noChangeArrowheads="1"/>
          </p:cNvSpPr>
          <p:nvPr>
            <p:ph type="title"/>
          </p:nvPr>
        </p:nvSpPr>
        <p:spPr/>
        <p:txBody>
          <a:bodyPr/>
          <a:lstStyle/>
          <a:p>
            <a:pPr eaLnBrk="1" hangingPunct="1"/>
            <a:r>
              <a:rPr lang="en-US" altLang="zh-TW" sz="3200"/>
              <a:t>Field sequential</a:t>
            </a:r>
          </a:p>
        </p:txBody>
      </p:sp>
      <p:pic>
        <p:nvPicPr>
          <p:cNvPr id="7782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3033713"/>
            <a:ext cx="188277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1304925"/>
            <a:ext cx="188277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8250" y="4762500"/>
            <a:ext cx="188277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4525" y="2535238"/>
            <a:ext cx="288131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7817"/>
                                        </p:tgtEl>
                                        <p:attrNameLst>
                                          <p:attrName>style.visibility</p:attrName>
                                        </p:attrNameLst>
                                      </p:cBhvr>
                                      <p:to>
                                        <p:strVal val="visible"/>
                                      </p:to>
                                    </p:set>
                                    <p:animEffect transition="in" filter="fade">
                                      <p:cBhvr>
                                        <p:cTn id="7" dur="1000"/>
                                        <p:tgtEl>
                                          <p:spTgt spid="247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p:txBody>
          <a:bodyPr/>
          <a:lstStyle/>
          <a:p>
            <a:pPr eaLnBrk="1" hangingPunct="1"/>
            <a:r>
              <a:rPr lang="en-US" altLang="zh-TW"/>
              <a:t>Prokudin-Gorskii (early 1900’s) </a:t>
            </a:r>
          </a:p>
        </p:txBody>
      </p:sp>
      <p:pic>
        <p:nvPicPr>
          <p:cNvPr id="245772" name="Picture 12" descr="p87-80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0813" y="1484313"/>
            <a:ext cx="4643437"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875" name="Group 26"/>
          <p:cNvGrpSpPr>
            <a:grpSpLocks/>
          </p:cNvGrpSpPr>
          <p:nvPr/>
        </p:nvGrpSpPr>
        <p:grpSpPr bwMode="auto">
          <a:xfrm>
            <a:off x="395288" y="1268413"/>
            <a:ext cx="1584325" cy="1439862"/>
            <a:chOff x="249" y="799"/>
            <a:chExt cx="998" cy="907"/>
          </a:xfrm>
        </p:grpSpPr>
        <p:sp>
          <p:nvSpPr>
            <p:cNvPr id="79886" name="Rectangle 23"/>
            <p:cNvSpPr>
              <a:spLocks noChangeArrowheads="1"/>
            </p:cNvSpPr>
            <p:nvPr/>
          </p:nvSpPr>
          <p:spPr bwMode="auto">
            <a:xfrm>
              <a:off x="249" y="799"/>
              <a:ext cx="998" cy="90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pic>
          <p:nvPicPr>
            <p:cNvPr id="79887"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 y="845"/>
              <a:ext cx="907" cy="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9876" name="Group 27"/>
          <p:cNvGrpSpPr>
            <a:grpSpLocks/>
          </p:cNvGrpSpPr>
          <p:nvPr/>
        </p:nvGrpSpPr>
        <p:grpSpPr bwMode="auto">
          <a:xfrm>
            <a:off x="395288" y="2781300"/>
            <a:ext cx="1584325" cy="1439863"/>
            <a:chOff x="249" y="1843"/>
            <a:chExt cx="998" cy="907"/>
          </a:xfrm>
        </p:grpSpPr>
        <p:sp>
          <p:nvSpPr>
            <p:cNvPr id="79884" name="Rectangle 24"/>
            <p:cNvSpPr>
              <a:spLocks noChangeArrowheads="1"/>
            </p:cNvSpPr>
            <p:nvPr/>
          </p:nvSpPr>
          <p:spPr bwMode="auto">
            <a:xfrm>
              <a:off x="249" y="1843"/>
              <a:ext cx="998" cy="907"/>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pic>
          <p:nvPicPr>
            <p:cNvPr id="79885"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 y="1898"/>
              <a:ext cx="907" cy="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29"/>
          <p:cNvGrpSpPr>
            <a:grpSpLocks/>
          </p:cNvGrpSpPr>
          <p:nvPr/>
        </p:nvGrpSpPr>
        <p:grpSpPr bwMode="auto">
          <a:xfrm>
            <a:off x="2051050" y="2492375"/>
            <a:ext cx="1800225" cy="2601913"/>
            <a:chOff x="1292" y="1616"/>
            <a:chExt cx="1134" cy="1639"/>
          </a:xfrm>
        </p:grpSpPr>
        <p:sp>
          <p:nvSpPr>
            <p:cNvPr id="79882" name="Rectangle 10"/>
            <p:cNvSpPr>
              <a:spLocks noChangeArrowheads="1"/>
            </p:cNvSpPr>
            <p:nvPr/>
          </p:nvSpPr>
          <p:spPr bwMode="auto">
            <a:xfrm>
              <a:off x="1338" y="2659"/>
              <a:ext cx="1059"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a:t>Lantern </a:t>
              </a:r>
            </a:p>
            <a:p>
              <a:pPr algn="ctr" eaLnBrk="1" hangingPunct="1">
                <a:spcBef>
                  <a:spcPct val="0"/>
                </a:spcBef>
                <a:buFontTx/>
                <a:buNone/>
              </a:pPr>
              <a:r>
                <a:rPr lang="en-US" altLang="zh-TW"/>
                <a:t>projector</a:t>
              </a:r>
            </a:p>
          </p:txBody>
        </p:sp>
        <p:pic>
          <p:nvPicPr>
            <p:cNvPr id="79883"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2" y="1616"/>
              <a:ext cx="1134" cy="1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878" name="Rectangle 22"/>
          <p:cNvSpPr>
            <a:spLocks noChangeArrowheads="1"/>
          </p:cNvSpPr>
          <p:nvPr/>
        </p:nvSpPr>
        <p:spPr bwMode="auto">
          <a:xfrm>
            <a:off x="1379538" y="5949950"/>
            <a:ext cx="63611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hlinkClick r:id="rId7"/>
              </a:rPr>
              <a:t>http://www.loc.gov/exhibits/empire/</a:t>
            </a:r>
            <a:endParaRPr lang="en-US" altLang="zh-TW"/>
          </a:p>
        </p:txBody>
      </p:sp>
      <p:grpSp>
        <p:nvGrpSpPr>
          <p:cNvPr id="79879" name="Group 28"/>
          <p:cNvGrpSpPr>
            <a:grpSpLocks/>
          </p:cNvGrpSpPr>
          <p:nvPr/>
        </p:nvGrpSpPr>
        <p:grpSpPr bwMode="auto">
          <a:xfrm>
            <a:off x="395288" y="4292600"/>
            <a:ext cx="1584325" cy="1439863"/>
            <a:chOff x="249" y="2840"/>
            <a:chExt cx="998" cy="907"/>
          </a:xfrm>
        </p:grpSpPr>
        <p:sp>
          <p:nvSpPr>
            <p:cNvPr id="79880" name="Rectangle 25"/>
            <p:cNvSpPr>
              <a:spLocks noChangeArrowheads="1"/>
            </p:cNvSpPr>
            <p:nvPr/>
          </p:nvSpPr>
          <p:spPr bwMode="auto">
            <a:xfrm>
              <a:off x="249" y="2840"/>
              <a:ext cx="998" cy="907"/>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pic>
          <p:nvPicPr>
            <p:cNvPr id="79881"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5" y="2886"/>
              <a:ext cx="907" cy="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45772"/>
                                        </p:tgtEl>
                                        <p:attrNameLst>
                                          <p:attrName>style.visibility</p:attrName>
                                        </p:attrNameLst>
                                      </p:cBhvr>
                                      <p:to>
                                        <p:strVal val="visible"/>
                                      </p:to>
                                    </p:set>
                                    <p:animEffect transition="in" filter="fade">
                                      <p:cBhvr>
                                        <p:cTn id="12" dur="1000"/>
                                        <p:tgtEl>
                                          <p:spTgt spid="245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title"/>
          </p:nvPr>
        </p:nvSpPr>
        <p:spPr/>
        <p:txBody>
          <a:bodyPr/>
          <a:lstStyle/>
          <a:p>
            <a:pPr eaLnBrk="1" hangingPunct="1"/>
            <a:r>
              <a:rPr lang="en-US" altLang="zh-TW"/>
              <a:t>Prokudin-Gorskii (early 1900’s)</a:t>
            </a:r>
          </a:p>
        </p:txBody>
      </p:sp>
      <p:pic>
        <p:nvPicPr>
          <p:cNvPr id="81922" name="Picture 5" descr="p87-5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1125538"/>
            <a:ext cx="5688012" cy="503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7" descr="Three Negatives - Pinkhus Karlinskii. . . Supervisor of Chernigov Floodg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713" y="1125538"/>
            <a:ext cx="1808162"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p:txBody>
          <a:bodyPr/>
          <a:lstStyle/>
          <a:p>
            <a:pPr eaLnBrk="1" hangingPunct="1"/>
            <a:r>
              <a:rPr lang="en-US" altLang="zh-TW" sz="3200"/>
              <a:t>Multi-chip</a:t>
            </a:r>
          </a:p>
        </p:txBody>
      </p:sp>
      <p:pic>
        <p:nvPicPr>
          <p:cNvPr id="839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338" y="2278063"/>
            <a:ext cx="4581525"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971" name="Group 13"/>
          <p:cNvGrpSpPr>
            <a:grpSpLocks/>
          </p:cNvGrpSpPr>
          <p:nvPr/>
        </p:nvGrpSpPr>
        <p:grpSpPr bwMode="auto">
          <a:xfrm>
            <a:off x="5784850" y="1125538"/>
            <a:ext cx="1882775" cy="5003800"/>
            <a:chOff x="3644" y="709"/>
            <a:chExt cx="1186" cy="3152"/>
          </a:xfrm>
        </p:grpSpPr>
        <p:pic>
          <p:nvPicPr>
            <p:cNvPr id="8397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4" y="1775"/>
              <a:ext cx="1186" cy="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4" y="2841"/>
              <a:ext cx="1186" cy="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4" y="709"/>
              <a:ext cx="1186" cy="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3972" name="Group 12"/>
          <p:cNvGrpSpPr>
            <a:grpSpLocks/>
          </p:cNvGrpSpPr>
          <p:nvPr/>
        </p:nvGrpSpPr>
        <p:grpSpPr bwMode="auto">
          <a:xfrm>
            <a:off x="684213" y="4076700"/>
            <a:ext cx="2519362" cy="1954213"/>
            <a:chOff x="431" y="2568"/>
            <a:chExt cx="1587" cy="1231"/>
          </a:xfrm>
        </p:grpSpPr>
        <p:sp>
          <p:nvSpPr>
            <p:cNvPr id="83973" name="Line 10"/>
            <p:cNvSpPr>
              <a:spLocks noChangeShapeType="1"/>
            </p:cNvSpPr>
            <p:nvPr/>
          </p:nvSpPr>
          <p:spPr bwMode="auto">
            <a:xfrm flipV="1">
              <a:off x="1383" y="2568"/>
              <a:ext cx="635" cy="681"/>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83974" name="Rectangle 11"/>
            <p:cNvSpPr>
              <a:spLocks noChangeArrowheads="1"/>
            </p:cNvSpPr>
            <p:nvPr/>
          </p:nvSpPr>
          <p:spPr bwMode="auto">
            <a:xfrm>
              <a:off x="431" y="3203"/>
              <a:ext cx="126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wavelength</a:t>
              </a:r>
            </a:p>
            <a:p>
              <a:pPr eaLnBrk="1" hangingPunct="1">
                <a:spcBef>
                  <a:spcPct val="0"/>
                </a:spcBef>
                <a:buFontTx/>
                <a:buNone/>
              </a:pPr>
              <a:r>
                <a:rPr lang="en-US" altLang="zh-TW"/>
                <a:t>dependent</a:t>
              </a:r>
            </a:p>
          </p:txBody>
        </p:sp>
      </p:gr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title"/>
          </p:nvPr>
        </p:nvSpPr>
        <p:spPr/>
        <p:txBody>
          <a:bodyPr/>
          <a:lstStyle/>
          <a:p>
            <a:pPr eaLnBrk="1" hangingPunct="1"/>
            <a:r>
              <a:rPr lang="en-US" altLang="zh-TW" sz="3200"/>
              <a:t>Embedded color filters</a:t>
            </a:r>
          </a:p>
        </p:txBody>
      </p:sp>
      <p:pic>
        <p:nvPicPr>
          <p:cNvPr id="860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704975"/>
            <a:ext cx="5935663"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5"/>
          <p:cNvSpPr>
            <a:spLocks noChangeArrowheads="1"/>
          </p:cNvSpPr>
          <p:nvPr/>
        </p:nvSpPr>
        <p:spPr bwMode="auto">
          <a:xfrm>
            <a:off x="687388" y="5373688"/>
            <a:ext cx="78454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Color filters can be manufactured directly onto </a:t>
            </a:r>
          </a:p>
          <a:p>
            <a:pPr eaLnBrk="1" hangingPunct="1">
              <a:spcBef>
                <a:spcPct val="0"/>
              </a:spcBef>
              <a:buFontTx/>
              <a:buNone/>
            </a:pPr>
            <a:r>
              <a:rPr lang="en-US" altLang="zh-TW"/>
              <a:t>the photodetectors.</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ChangeArrowheads="1"/>
          </p:cNvSpPr>
          <p:nvPr>
            <p:ph type="title"/>
          </p:nvPr>
        </p:nvSpPr>
        <p:spPr/>
        <p:txBody>
          <a:bodyPr/>
          <a:lstStyle/>
          <a:p>
            <a:pPr eaLnBrk="1" hangingPunct="1"/>
            <a:r>
              <a:rPr lang="en-US" altLang="zh-TW" sz="3200"/>
              <a:t>Color filter array</a:t>
            </a:r>
          </a:p>
        </p:txBody>
      </p:sp>
      <p:pic>
        <p:nvPicPr>
          <p:cNvPr id="8806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536700"/>
            <a:ext cx="5238750"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5"/>
          <p:cNvSpPr>
            <a:spLocks noChangeArrowheads="1"/>
          </p:cNvSpPr>
          <p:nvPr/>
        </p:nvSpPr>
        <p:spPr bwMode="auto">
          <a:xfrm>
            <a:off x="858838" y="5661025"/>
            <a:ext cx="73850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Color filter arrays (CFAs)/color filter mosaics</a:t>
            </a:r>
          </a:p>
        </p:txBody>
      </p:sp>
      <p:grpSp>
        <p:nvGrpSpPr>
          <p:cNvPr id="88068" name="Group 17"/>
          <p:cNvGrpSpPr>
            <a:grpSpLocks/>
          </p:cNvGrpSpPr>
          <p:nvPr/>
        </p:nvGrpSpPr>
        <p:grpSpPr bwMode="auto">
          <a:xfrm>
            <a:off x="5651500" y="1181100"/>
            <a:ext cx="2587625" cy="4408488"/>
            <a:chOff x="3560" y="744"/>
            <a:chExt cx="1630" cy="2777"/>
          </a:xfrm>
        </p:grpSpPr>
        <p:pic>
          <p:nvPicPr>
            <p:cNvPr id="88070" name="Picture 14" descr="cmybay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2" y="2296"/>
              <a:ext cx="1225" cy="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1" name="Picture 15" descr="cym-rg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2" y="1067"/>
              <a:ext cx="1225" cy="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2" name="Rectangle 16"/>
            <p:cNvSpPr>
              <a:spLocks noChangeArrowheads="1"/>
            </p:cNvSpPr>
            <p:nvPr/>
          </p:nvSpPr>
          <p:spPr bwMode="auto">
            <a:xfrm>
              <a:off x="3560" y="744"/>
              <a:ext cx="163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Kodak DCS620x</a:t>
              </a:r>
            </a:p>
          </p:txBody>
        </p:sp>
      </p:grpSp>
      <p:sp>
        <p:nvSpPr>
          <p:cNvPr id="88069" name="Text Box 18"/>
          <p:cNvSpPr txBox="1">
            <a:spLocks noChangeArrowheads="1"/>
          </p:cNvSpPr>
          <p:nvPr/>
        </p:nvSpPr>
        <p:spPr bwMode="auto">
          <a:xfrm>
            <a:off x="7885113" y="5157788"/>
            <a:ext cx="7572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sz="2400"/>
              <a:t>CMY</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p:txBody>
          <a:bodyPr/>
          <a:lstStyle/>
          <a:p>
            <a:pPr eaLnBrk="1" hangingPunct="1"/>
            <a:r>
              <a:rPr lang="en-US" altLang="zh-TW"/>
              <a:t>Shrinking the aperture</a:t>
            </a:r>
          </a:p>
        </p:txBody>
      </p:sp>
      <p:pic>
        <p:nvPicPr>
          <p:cNvPr id="13314" name="Picture 3" descr="pinhole_diff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066800"/>
            <a:ext cx="49403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p:txBody>
          <a:bodyPr/>
          <a:lstStyle/>
          <a:p>
            <a:pPr eaLnBrk="1" hangingPunct="1"/>
            <a:r>
              <a:rPr lang="en-US" altLang="zh-TW" sz="3200"/>
              <a:t>Why CMY CFA might be better</a:t>
            </a:r>
          </a:p>
        </p:txBody>
      </p:sp>
      <p:sp>
        <p:nvSpPr>
          <p:cNvPr id="90114" name="Rectangle 3"/>
          <p:cNvSpPr>
            <a:spLocks noGrp="1" noChangeArrowheads="1"/>
          </p:cNvSpPr>
          <p:nvPr>
            <p:ph type="body" idx="1"/>
          </p:nvPr>
        </p:nvSpPr>
        <p:spPr/>
        <p:txBody>
          <a:bodyPr/>
          <a:lstStyle/>
          <a:p>
            <a:pPr eaLnBrk="1" hangingPunct="1"/>
            <a:endParaRPr lang="zh-TW" altLang="zh-TW"/>
          </a:p>
        </p:txBody>
      </p:sp>
      <p:pic>
        <p:nvPicPr>
          <p:cNvPr id="901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052513"/>
            <a:ext cx="7056437"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p:txBody>
          <a:bodyPr/>
          <a:lstStyle/>
          <a:p>
            <a:pPr eaLnBrk="1" hangingPunct="1"/>
            <a:r>
              <a:rPr lang="en-US" altLang="zh-TW" sz="3200"/>
              <a:t>Color filter array</a:t>
            </a:r>
          </a:p>
        </p:txBody>
      </p:sp>
      <p:sp>
        <p:nvSpPr>
          <p:cNvPr id="92162" name="Rectangle 8"/>
          <p:cNvSpPr>
            <a:spLocks noChangeArrowheads="1"/>
          </p:cNvSpPr>
          <p:nvPr/>
        </p:nvSpPr>
        <p:spPr bwMode="auto">
          <a:xfrm>
            <a:off x="858838" y="5661025"/>
            <a:ext cx="73850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Color filter arrays (CFAs)/color filter mosaics</a:t>
            </a:r>
          </a:p>
        </p:txBody>
      </p:sp>
      <p:pic>
        <p:nvPicPr>
          <p:cNvPr id="9216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536700"/>
            <a:ext cx="5238750"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64" name="Group 16"/>
          <p:cNvGrpSpPr>
            <a:grpSpLocks/>
          </p:cNvGrpSpPr>
          <p:nvPr/>
        </p:nvGrpSpPr>
        <p:grpSpPr bwMode="auto">
          <a:xfrm>
            <a:off x="3995738" y="2205038"/>
            <a:ext cx="4179887" cy="3024187"/>
            <a:chOff x="2517" y="1389"/>
            <a:chExt cx="2633" cy="1905"/>
          </a:xfrm>
        </p:grpSpPr>
        <p:grpSp>
          <p:nvGrpSpPr>
            <p:cNvPr id="92165" name="Group 15"/>
            <p:cNvGrpSpPr>
              <a:grpSpLocks/>
            </p:cNvGrpSpPr>
            <p:nvPr/>
          </p:nvGrpSpPr>
          <p:grpSpPr bwMode="auto">
            <a:xfrm>
              <a:off x="2517" y="1389"/>
              <a:ext cx="2450" cy="1905"/>
              <a:chOff x="2517" y="1389"/>
              <a:chExt cx="2450" cy="1905"/>
            </a:xfrm>
          </p:grpSpPr>
          <p:sp>
            <p:nvSpPr>
              <p:cNvPr id="92169" name="Line 13"/>
              <p:cNvSpPr>
                <a:spLocks noChangeShapeType="1"/>
              </p:cNvSpPr>
              <p:nvPr/>
            </p:nvSpPr>
            <p:spPr bwMode="auto">
              <a:xfrm flipV="1">
                <a:off x="2517" y="1389"/>
                <a:ext cx="1270" cy="998"/>
              </a:xfrm>
              <a:prstGeom prst="line">
                <a:avLst/>
              </a:prstGeom>
              <a:noFill/>
              <a:ln w="9525">
                <a:solidFill>
                  <a:schemeClr val="bg2"/>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92170" name="Line 14"/>
              <p:cNvSpPr>
                <a:spLocks noChangeShapeType="1"/>
              </p:cNvSpPr>
              <p:nvPr/>
            </p:nvSpPr>
            <p:spPr bwMode="auto">
              <a:xfrm flipV="1">
                <a:off x="3424" y="2614"/>
                <a:ext cx="1543" cy="680"/>
              </a:xfrm>
              <a:prstGeom prst="line">
                <a:avLst/>
              </a:prstGeom>
              <a:noFill/>
              <a:ln w="9525">
                <a:solidFill>
                  <a:schemeClr val="bg2"/>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grpSp>
        <p:grpSp>
          <p:nvGrpSpPr>
            <p:cNvPr id="92166" name="Group 11"/>
            <p:cNvGrpSpPr>
              <a:grpSpLocks/>
            </p:cNvGrpSpPr>
            <p:nvPr/>
          </p:nvGrpSpPr>
          <p:grpSpPr bwMode="auto">
            <a:xfrm>
              <a:off x="3651" y="1389"/>
              <a:ext cx="1499" cy="1642"/>
              <a:chOff x="3651" y="1389"/>
              <a:chExt cx="1499" cy="1642"/>
            </a:xfrm>
          </p:grpSpPr>
          <p:pic>
            <p:nvPicPr>
              <p:cNvPr id="9216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7" y="1389"/>
                <a:ext cx="1224"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8" name="Rectangle 9"/>
              <p:cNvSpPr>
                <a:spLocks noChangeArrowheads="1"/>
              </p:cNvSpPr>
              <p:nvPr/>
            </p:nvSpPr>
            <p:spPr bwMode="auto">
              <a:xfrm>
                <a:off x="3651" y="2704"/>
                <a:ext cx="149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Bayer pattern</a:t>
                </a:r>
              </a:p>
            </p:txBody>
          </p:sp>
        </p:grpSp>
      </p:gr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1641" y="1112064"/>
            <a:ext cx="2402709" cy="2402709"/>
          </a:xfrm>
          <a:prstGeom prst="rect">
            <a:avLst/>
          </a:prstGeom>
        </p:spPr>
      </p:pic>
      <p:pic>
        <p:nvPicPr>
          <p:cNvPr id="6" name="內容版面配置區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3418" y="3237493"/>
            <a:ext cx="2287065" cy="1641475"/>
          </a:xfrm>
          <a:prstGeom prst="rect">
            <a:avLst/>
          </a:prstGeom>
        </p:spPr>
      </p:pic>
      <p:grpSp>
        <p:nvGrpSpPr>
          <p:cNvPr id="7" name="群組 6"/>
          <p:cNvGrpSpPr/>
          <p:nvPr/>
        </p:nvGrpSpPr>
        <p:grpSpPr>
          <a:xfrm>
            <a:off x="2440288" y="2424845"/>
            <a:ext cx="1453360" cy="1392059"/>
            <a:chOff x="2774008" y="2364947"/>
            <a:chExt cx="1453360" cy="1392059"/>
          </a:xfrm>
          <a:solidFill>
            <a:schemeClr val="accent1">
              <a:lumMod val="75000"/>
            </a:schemeClr>
          </a:solidFill>
        </p:grpSpPr>
        <p:cxnSp>
          <p:nvCxnSpPr>
            <p:cNvPr id="8" name="直線接點 7"/>
            <p:cNvCxnSpPr/>
            <p:nvPr/>
          </p:nvCxnSpPr>
          <p:spPr>
            <a:xfrm flipH="1" flipV="1">
              <a:off x="3445972" y="2435283"/>
              <a:ext cx="781396" cy="1321723"/>
            </a:xfrm>
            <a:prstGeom prst="line">
              <a:avLst/>
            </a:prstGeom>
            <a:grpFill/>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a:off x="2835611" y="2442425"/>
              <a:ext cx="619885" cy="1"/>
            </a:xfrm>
            <a:prstGeom prst="line">
              <a:avLst/>
            </a:prstGeom>
            <a:grpFill/>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橢圓 9"/>
            <p:cNvSpPr/>
            <p:nvPr/>
          </p:nvSpPr>
          <p:spPr>
            <a:xfrm>
              <a:off x="2774008" y="2364947"/>
              <a:ext cx="154956" cy="154956"/>
            </a:xfrm>
            <a:prstGeom prst="ellips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accent1">
                    <a:lumMod val="75000"/>
                  </a:schemeClr>
                </a:solidFill>
              </a:endParaRPr>
            </a:p>
          </p:txBody>
        </p:sp>
      </p:grpSp>
      <p:sp>
        <p:nvSpPr>
          <p:cNvPr id="11" name="文字方塊 10"/>
          <p:cNvSpPr txBox="1"/>
          <p:nvPr/>
        </p:nvSpPr>
        <p:spPr>
          <a:xfrm>
            <a:off x="377056" y="2254823"/>
            <a:ext cx="2056717" cy="461665"/>
          </a:xfrm>
          <a:prstGeom prst="rect">
            <a:avLst/>
          </a:prstGeom>
          <a:noFill/>
        </p:spPr>
        <p:txBody>
          <a:bodyPr wrap="none" rtlCol="0">
            <a:spAutoFit/>
          </a:bodyPr>
          <a:lstStyle/>
          <a:p>
            <a:r>
              <a:rPr lang="en-US" altLang="zh-TW" sz="2400" b="1" dirty="0">
                <a:solidFill>
                  <a:schemeClr val="accent1">
                    <a:lumMod val="75000"/>
                  </a:schemeClr>
                </a:solidFill>
              </a:rPr>
              <a:t>Pattern Design</a:t>
            </a:r>
            <a:endParaRPr lang="zh-TW" altLang="en-US" sz="2400" b="1" dirty="0">
              <a:solidFill>
                <a:schemeClr val="accent1">
                  <a:lumMod val="75000"/>
                </a:schemeClr>
              </a:solidFill>
            </a:endParaRPr>
          </a:p>
        </p:txBody>
      </p:sp>
      <p:grpSp>
        <p:nvGrpSpPr>
          <p:cNvPr id="12" name="群組 11"/>
          <p:cNvGrpSpPr/>
          <p:nvPr/>
        </p:nvGrpSpPr>
        <p:grpSpPr>
          <a:xfrm rot="10800000">
            <a:off x="4983803" y="4245977"/>
            <a:ext cx="1453360" cy="1392059"/>
            <a:chOff x="2774008" y="2364947"/>
            <a:chExt cx="1453360" cy="1392059"/>
          </a:xfrm>
          <a:solidFill>
            <a:schemeClr val="accent1">
              <a:lumMod val="75000"/>
            </a:schemeClr>
          </a:solidFill>
        </p:grpSpPr>
        <p:cxnSp>
          <p:nvCxnSpPr>
            <p:cNvPr id="13" name="直線接點 12"/>
            <p:cNvCxnSpPr/>
            <p:nvPr/>
          </p:nvCxnSpPr>
          <p:spPr>
            <a:xfrm flipH="1" flipV="1">
              <a:off x="3445972" y="2435283"/>
              <a:ext cx="781396" cy="1321723"/>
            </a:xfrm>
            <a:prstGeom prst="line">
              <a:avLst/>
            </a:prstGeom>
            <a:grpFill/>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2835611" y="2442425"/>
              <a:ext cx="619885" cy="1"/>
            </a:xfrm>
            <a:prstGeom prst="line">
              <a:avLst/>
            </a:prstGeom>
            <a:grpFill/>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橢圓 14"/>
            <p:cNvSpPr/>
            <p:nvPr/>
          </p:nvSpPr>
          <p:spPr>
            <a:xfrm>
              <a:off x="2774008" y="2364947"/>
              <a:ext cx="154956" cy="154956"/>
            </a:xfrm>
            <a:prstGeom prst="ellipse">
              <a:avLst/>
            </a:prstGeom>
            <a:grp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6" name="文字方塊 15"/>
          <p:cNvSpPr txBox="1"/>
          <p:nvPr/>
        </p:nvSpPr>
        <p:spPr>
          <a:xfrm>
            <a:off x="6533108" y="5329724"/>
            <a:ext cx="1962397" cy="461665"/>
          </a:xfrm>
          <a:prstGeom prst="rect">
            <a:avLst/>
          </a:prstGeom>
          <a:noFill/>
        </p:spPr>
        <p:txBody>
          <a:bodyPr wrap="none" rtlCol="0">
            <a:spAutoFit/>
          </a:bodyPr>
          <a:lstStyle/>
          <a:p>
            <a:r>
              <a:rPr lang="en-US" altLang="zh-TW" sz="2400" b="1" dirty="0">
                <a:solidFill>
                  <a:schemeClr val="accent1">
                    <a:lumMod val="75000"/>
                  </a:schemeClr>
                </a:solidFill>
              </a:rPr>
              <a:t>Demosaicking</a:t>
            </a:r>
            <a:endParaRPr lang="zh-TW" altLang="en-US" sz="2400" b="1" dirty="0">
              <a:solidFill>
                <a:schemeClr val="accent1">
                  <a:lumMod val="75000"/>
                </a:schemeClr>
              </a:solidFill>
            </a:endParaRPr>
          </a:p>
        </p:txBody>
      </p:sp>
      <p:graphicFrame>
        <p:nvGraphicFramePr>
          <p:cNvPr id="17" name="表格 16"/>
          <p:cNvGraphicFramePr>
            <a:graphicFrameLocks noGrp="1"/>
          </p:cNvGraphicFramePr>
          <p:nvPr/>
        </p:nvGraphicFramePr>
        <p:xfrm>
          <a:off x="1128149" y="2854042"/>
          <a:ext cx="833120" cy="831600"/>
        </p:xfrm>
        <a:graphic>
          <a:graphicData uri="http://schemas.openxmlformats.org/drawingml/2006/table">
            <a:tbl>
              <a:tblPr firstRow="1" bandRow="1">
                <a:solidFill>
                  <a:srgbClr val="0000FF"/>
                </a:solidFill>
                <a:tableStyleId>{5940675A-B579-460E-94D1-54222C63F5DA}</a:tableStyleId>
              </a:tblPr>
              <a:tblGrid>
                <a:gridCol w="208280">
                  <a:extLst>
                    <a:ext uri="{9D8B030D-6E8A-4147-A177-3AD203B41FA5}">
                      <a16:colId xmlns:a16="http://schemas.microsoft.com/office/drawing/2014/main" val="2640966370"/>
                    </a:ext>
                  </a:extLst>
                </a:gridCol>
                <a:gridCol w="208280">
                  <a:extLst>
                    <a:ext uri="{9D8B030D-6E8A-4147-A177-3AD203B41FA5}">
                      <a16:colId xmlns:a16="http://schemas.microsoft.com/office/drawing/2014/main" val="4214210401"/>
                    </a:ext>
                  </a:extLst>
                </a:gridCol>
                <a:gridCol w="208280">
                  <a:extLst>
                    <a:ext uri="{9D8B030D-6E8A-4147-A177-3AD203B41FA5}">
                      <a16:colId xmlns:a16="http://schemas.microsoft.com/office/drawing/2014/main" val="400463274"/>
                    </a:ext>
                  </a:extLst>
                </a:gridCol>
                <a:gridCol w="208280">
                  <a:extLst>
                    <a:ext uri="{9D8B030D-6E8A-4147-A177-3AD203B41FA5}">
                      <a16:colId xmlns:a16="http://schemas.microsoft.com/office/drawing/2014/main" val="3669604239"/>
                    </a:ext>
                  </a:extLst>
                </a:gridCol>
              </a:tblGrid>
              <a:tr h="207900">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00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00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extLst>
                  <a:ext uri="{0D108BD9-81ED-4DB2-BD59-A6C34878D82A}">
                    <a16:rowId xmlns:a16="http://schemas.microsoft.com/office/drawing/2014/main" val="1398127062"/>
                  </a:ext>
                </a:extLst>
              </a:tr>
              <a:tr h="207900">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00FF"/>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tc>
                  <a:txBody>
                    <a:bodyPr/>
                    <a:lstStyle/>
                    <a:p>
                      <a:endParaRPr lang="zh-TW" altLang="en-US" sz="10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0437781"/>
                  </a:ext>
                </a:extLst>
              </a:tr>
              <a:tr h="207900">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00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00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extLst>
                  <a:ext uri="{0D108BD9-81ED-4DB2-BD59-A6C34878D82A}">
                    <a16:rowId xmlns:a16="http://schemas.microsoft.com/office/drawing/2014/main" val="746713407"/>
                  </a:ext>
                </a:extLst>
              </a:tr>
              <a:tr h="207900">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9127410"/>
                  </a:ext>
                </a:extLst>
              </a:tr>
            </a:tbl>
          </a:graphicData>
        </a:graphic>
      </p:graphicFrame>
      <p:graphicFrame>
        <p:nvGraphicFramePr>
          <p:cNvPr id="18" name="表格 17"/>
          <p:cNvGraphicFramePr>
            <a:graphicFrameLocks noGrp="1"/>
          </p:cNvGraphicFramePr>
          <p:nvPr/>
        </p:nvGraphicFramePr>
        <p:xfrm>
          <a:off x="635321" y="4191684"/>
          <a:ext cx="833120" cy="831600"/>
        </p:xfrm>
        <a:graphic>
          <a:graphicData uri="http://schemas.openxmlformats.org/drawingml/2006/table">
            <a:tbl>
              <a:tblPr firstRow="1" bandRow="1">
                <a:solidFill>
                  <a:srgbClr val="0000FF"/>
                </a:solidFill>
                <a:tableStyleId>{5940675A-B579-460E-94D1-54222C63F5DA}</a:tableStyleId>
              </a:tblPr>
              <a:tblGrid>
                <a:gridCol w="208280">
                  <a:extLst>
                    <a:ext uri="{9D8B030D-6E8A-4147-A177-3AD203B41FA5}">
                      <a16:colId xmlns:a16="http://schemas.microsoft.com/office/drawing/2014/main" val="2640966370"/>
                    </a:ext>
                  </a:extLst>
                </a:gridCol>
                <a:gridCol w="208280">
                  <a:extLst>
                    <a:ext uri="{9D8B030D-6E8A-4147-A177-3AD203B41FA5}">
                      <a16:colId xmlns:a16="http://schemas.microsoft.com/office/drawing/2014/main" val="4214210401"/>
                    </a:ext>
                  </a:extLst>
                </a:gridCol>
                <a:gridCol w="208280">
                  <a:extLst>
                    <a:ext uri="{9D8B030D-6E8A-4147-A177-3AD203B41FA5}">
                      <a16:colId xmlns:a16="http://schemas.microsoft.com/office/drawing/2014/main" val="400463274"/>
                    </a:ext>
                  </a:extLst>
                </a:gridCol>
                <a:gridCol w="208280">
                  <a:extLst>
                    <a:ext uri="{9D8B030D-6E8A-4147-A177-3AD203B41FA5}">
                      <a16:colId xmlns:a16="http://schemas.microsoft.com/office/drawing/2014/main" val="3669604239"/>
                    </a:ext>
                  </a:extLst>
                </a:gridCol>
              </a:tblGrid>
              <a:tr h="207900">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00FF"/>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00FF"/>
                    </a:solidFill>
                  </a:tcPr>
                </a:tc>
                <a:extLst>
                  <a:ext uri="{0D108BD9-81ED-4DB2-BD59-A6C34878D82A}">
                    <a16:rowId xmlns:a16="http://schemas.microsoft.com/office/drawing/2014/main" val="1398127062"/>
                  </a:ext>
                </a:extLst>
              </a:tr>
              <a:tr h="207900">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00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2450437781"/>
                  </a:ext>
                </a:extLst>
              </a:tr>
              <a:tr h="207900">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00FF"/>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00FF"/>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extLst>
                  <a:ext uri="{0D108BD9-81ED-4DB2-BD59-A6C34878D82A}">
                    <a16:rowId xmlns:a16="http://schemas.microsoft.com/office/drawing/2014/main" val="746713407"/>
                  </a:ext>
                </a:extLst>
              </a:tr>
              <a:tr h="207900">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00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00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extLst>
                  <a:ext uri="{0D108BD9-81ED-4DB2-BD59-A6C34878D82A}">
                    <a16:rowId xmlns:a16="http://schemas.microsoft.com/office/drawing/2014/main" val="1459127410"/>
                  </a:ext>
                </a:extLst>
              </a:tr>
            </a:tbl>
          </a:graphicData>
        </a:graphic>
      </p:graphicFrame>
      <p:graphicFrame>
        <p:nvGraphicFramePr>
          <p:cNvPr id="19" name="表格 18"/>
          <p:cNvGraphicFramePr>
            <a:graphicFrameLocks noGrp="1"/>
          </p:cNvGraphicFramePr>
          <p:nvPr/>
        </p:nvGraphicFramePr>
        <p:xfrm>
          <a:off x="635321" y="5205936"/>
          <a:ext cx="833120" cy="831600"/>
        </p:xfrm>
        <a:graphic>
          <a:graphicData uri="http://schemas.openxmlformats.org/drawingml/2006/table">
            <a:tbl>
              <a:tblPr firstRow="1" bandRow="1">
                <a:solidFill>
                  <a:srgbClr val="0000FF"/>
                </a:solidFill>
                <a:tableStyleId>{5940675A-B579-460E-94D1-54222C63F5DA}</a:tableStyleId>
              </a:tblPr>
              <a:tblGrid>
                <a:gridCol w="208280">
                  <a:extLst>
                    <a:ext uri="{9D8B030D-6E8A-4147-A177-3AD203B41FA5}">
                      <a16:colId xmlns:a16="http://schemas.microsoft.com/office/drawing/2014/main" val="2640966370"/>
                    </a:ext>
                  </a:extLst>
                </a:gridCol>
                <a:gridCol w="208280">
                  <a:extLst>
                    <a:ext uri="{9D8B030D-6E8A-4147-A177-3AD203B41FA5}">
                      <a16:colId xmlns:a16="http://schemas.microsoft.com/office/drawing/2014/main" val="4214210401"/>
                    </a:ext>
                  </a:extLst>
                </a:gridCol>
                <a:gridCol w="208280">
                  <a:extLst>
                    <a:ext uri="{9D8B030D-6E8A-4147-A177-3AD203B41FA5}">
                      <a16:colId xmlns:a16="http://schemas.microsoft.com/office/drawing/2014/main" val="400463274"/>
                    </a:ext>
                  </a:extLst>
                </a:gridCol>
                <a:gridCol w="208280">
                  <a:extLst>
                    <a:ext uri="{9D8B030D-6E8A-4147-A177-3AD203B41FA5}">
                      <a16:colId xmlns:a16="http://schemas.microsoft.com/office/drawing/2014/main" val="3669604239"/>
                    </a:ext>
                  </a:extLst>
                </a:gridCol>
              </a:tblGrid>
              <a:tr h="207900">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00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00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extLst>
                  <a:ext uri="{0D108BD9-81ED-4DB2-BD59-A6C34878D82A}">
                    <a16:rowId xmlns:a16="http://schemas.microsoft.com/office/drawing/2014/main" val="1398127062"/>
                  </a:ext>
                </a:extLst>
              </a:tr>
              <a:tr h="207900">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00FF"/>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1">
                        <a:lumMod val="75000"/>
                      </a:schemeClr>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00FF"/>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2450437781"/>
                  </a:ext>
                </a:extLst>
              </a:tr>
              <a:tr h="207900">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00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00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extLst>
                  <a:ext uri="{0D108BD9-81ED-4DB2-BD59-A6C34878D82A}">
                    <a16:rowId xmlns:a16="http://schemas.microsoft.com/office/drawing/2014/main" val="746713407"/>
                  </a:ext>
                </a:extLst>
              </a:tr>
              <a:tr h="207900">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00FF"/>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1">
                        <a:lumMod val="75000"/>
                      </a:schemeClr>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00FF"/>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1459127410"/>
                  </a:ext>
                </a:extLst>
              </a:tr>
            </a:tbl>
          </a:graphicData>
        </a:graphic>
      </p:graphicFrame>
      <p:graphicFrame>
        <p:nvGraphicFramePr>
          <p:cNvPr id="20" name="表格 19"/>
          <p:cNvGraphicFramePr>
            <a:graphicFrameLocks noGrp="1"/>
          </p:cNvGraphicFramePr>
          <p:nvPr/>
        </p:nvGraphicFramePr>
        <p:xfrm>
          <a:off x="1624121" y="5205936"/>
          <a:ext cx="1249680" cy="1247400"/>
        </p:xfrm>
        <a:graphic>
          <a:graphicData uri="http://schemas.openxmlformats.org/drawingml/2006/table">
            <a:tbl>
              <a:tblPr firstRow="1" bandRow="1">
                <a:solidFill>
                  <a:srgbClr val="0000FF"/>
                </a:solidFill>
                <a:tableStyleId>{5940675A-B579-460E-94D1-54222C63F5DA}</a:tableStyleId>
              </a:tblPr>
              <a:tblGrid>
                <a:gridCol w="208280">
                  <a:extLst>
                    <a:ext uri="{9D8B030D-6E8A-4147-A177-3AD203B41FA5}">
                      <a16:colId xmlns:a16="http://schemas.microsoft.com/office/drawing/2014/main" val="2640966370"/>
                    </a:ext>
                  </a:extLst>
                </a:gridCol>
                <a:gridCol w="208280">
                  <a:extLst>
                    <a:ext uri="{9D8B030D-6E8A-4147-A177-3AD203B41FA5}">
                      <a16:colId xmlns:a16="http://schemas.microsoft.com/office/drawing/2014/main" val="4214210401"/>
                    </a:ext>
                  </a:extLst>
                </a:gridCol>
                <a:gridCol w="208280">
                  <a:extLst>
                    <a:ext uri="{9D8B030D-6E8A-4147-A177-3AD203B41FA5}">
                      <a16:colId xmlns:a16="http://schemas.microsoft.com/office/drawing/2014/main" val="400463274"/>
                    </a:ext>
                  </a:extLst>
                </a:gridCol>
                <a:gridCol w="208280">
                  <a:extLst>
                    <a:ext uri="{9D8B030D-6E8A-4147-A177-3AD203B41FA5}">
                      <a16:colId xmlns:a16="http://schemas.microsoft.com/office/drawing/2014/main" val="3669604239"/>
                    </a:ext>
                  </a:extLst>
                </a:gridCol>
                <a:gridCol w="208280">
                  <a:extLst>
                    <a:ext uri="{9D8B030D-6E8A-4147-A177-3AD203B41FA5}">
                      <a16:colId xmlns:a16="http://schemas.microsoft.com/office/drawing/2014/main" val="1306275112"/>
                    </a:ext>
                  </a:extLst>
                </a:gridCol>
                <a:gridCol w="208280">
                  <a:extLst>
                    <a:ext uri="{9D8B030D-6E8A-4147-A177-3AD203B41FA5}">
                      <a16:colId xmlns:a16="http://schemas.microsoft.com/office/drawing/2014/main" val="4241346196"/>
                    </a:ext>
                  </a:extLst>
                </a:gridCol>
              </a:tblGrid>
              <a:tr h="207900">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00FF"/>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00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extLst>
                  <a:ext uri="{0D108BD9-81ED-4DB2-BD59-A6C34878D82A}">
                    <a16:rowId xmlns:a16="http://schemas.microsoft.com/office/drawing/2014/main" val="1398127062"/>
                  </a:ext>
                </a:extLst>
              </a:tr>
              <a:tr h="207900">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00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00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00FF"/>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00FF"/>
                    </a:solidFill>
                  </a:tcPr>
                </a:tc>
                <a:extLst>
                  <a:ext uri="{0D108BD9-81ED-4DB2-BD59-A6C34878D82A}">
                    <a16:rowId xmlns:a16="http://schemas.microsoft.com/office/drawing/2014/main" val="2450437781"/>
                  </a:ext>
                </a:extLst>
              </a:tr>
              <a:tr h="207900">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00FF"/>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00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extLst>
                  <a:ext uri="{0D108BD9-81ED-4DB2-BD59-A6C34878D82A}">
                    <a16:rowId xmlns:a16="http://schemas.microsoft.com/office/drawing/2014/main" val="746713407"/>
                  </a:ext>
                </a:extLst>
              </a:tr>
              <a:tr h="207900">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00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00FF"/>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extLst>
                  <a:ext uri="{0D108BD9-81ED-4DB2-BD59-A6C34878D82A}">
                    <a16:rowId xmlns:a16="http://schemas.microsoft.com/office/drawing/2014/main" val="1459127410"/>
                  </a:ext>
                </a:extLst>
              </a:tr>
              <a:tr h="207900">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00FF"/>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00FF"/>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00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590138118"/>
                  </a:ext>
                </a:extLst>
              </a:tr>
              <a:tr h="207900">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00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00FF"/>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00"/>
                    </a:solidFill>
                  </a:tcPr>
                </a:tc>
                <a:extLst>
                  <a:ext uri="{0D108BD9-81ED-4DB2-BD59-A6C34878D82A}">
                    <a16:rowId xmlns:a16="http://schemas.microsoft.com/office/drawing/2014/main" val="3702078564"/>
                  </a:ext>
                </a:extLst>
              </a:tr>
            </a:tbl>
          </a:graphicData>
        </a:graphic>
      </p:graphicFrame>
      <p:graphicFrame>
        <p:nvGraphicFramePr>
          <p:cNvPr id="21" name="表格 20"/>
          <p:cNvGraphicFramePr>
            <a:graphicFrameLocks noGrp="1"/>
          </p:cNvGraphicFramePr>
          <p:nvPr/>
        </p:nvGraphicFramePr>
        <p:xfrm>
          <a:off x="1624121" y="4191684"/>
          <a:ext cx="833120" cy="831600"/>
        </p:xfrm>
        <a:graphic>
          <a:graphicData uri="http://schemas.openxmlformats.org/drawingml/2006/table">
            <a:tbl>
              <a:tblPr firstRow="1" bandRow="1">
                <a:solidFill>
                  <a:srgbClr val="0000FF"/>
                </a:solidFill>
                <a:tableStyleId>{5940675A-B579-460E-94D1-54222C63F5DA}</a:tableStyleId>
              </a:tblPr>
              <a:tblGrid>
                <a:gridCol w="208280">
                  <a:extLst>
                    <a:ext uri="{9D8B030D-6E8A-4147-A177-3AD203B41FA5}">
                      <a16:colId xmlns:a16="http://schemas.microsoft.com/office/drawing/2014/main" val="2640966370"/>
                    </a:ext>
                  </a:extLst>
                </a:gridCol>
                <a:gridCol w="208280">
                  <a:extLst>
                    <a:ext uri="{9D8B030D-6E8A-4147-A177-3AD203B41FA5}">
                      <a16:colId xmlns:a16="http://schemas.microsoft.com/office/drawing/2014/main" val="4214210401"/>
                    </a:ext>
                  </a:extLst>
                </a:gridCol>
                <a:gridCol w="208280">
                  <a:extLst>
                    <a:ext uri="{9D8B030D-6E8A-4147-A177-3AD203B41FA5}">
                      <a16:colId xmlns:a16="http://schemas.microsoft.com/office/drawing/2014/main" val="400463274"/>
                    </a:ext>
                  </a:extLst>
                </a:gridCol>
                <a:gridCol w="208280">
                  <a:extLst>
                    <a:ext uri="{9D8B030D-6E8A-4147-A177-3AD203B41FA5}">
                      <a16:colId xmlns:a16="http://schemas.microsoft.com/office/drawing/2014/main" val="3669604239"/>
                    </a:ext>
                  </a:extLst>
                </a:gridCol>
              </a:tblGrid>
              <a:tr h="207900">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007F"/>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7F"/>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007F"/>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7F"/>
                    </a:solidFill>
                  </a:tcPr>
                </a:tc>
                <a:extLst>
                  <a:ext uri="{0D108BD9-81ED-4DB2-BD59-A6C34878D82A}">
                    <a16:rowId xmlns:a16="http://schemas.microsoft.com/office/drawing/2014/main" val="1398127062"/>
                  </a:ext>
                </a:extLst>
              </a:tr>
              <a:tr h="207900">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7F00FF"/>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7FFF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7F00FF"/>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7FFF00"/>
                    </a:solidFill>
                  </a:tcPr>
                </a:tc>
                <a:extLst>
                  <a:ext uri="{0D108BD9-81ED-4DB2-BD59-A6C34878D82A}">
                    <a16:rowId xmlns:a16="http://schemas.microsoft.com/office/drawing/2014/main" val="2450437781"/>
                  </a:ext>
                </a:extLst>
              </a:tr>
              <a:tr h="207900">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7FFF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7F00FF"/>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7FFF00"/>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7F00FF"/>
                    </a:solidFill>
                  </a:tcPr>
                </a:tc>
                <a:extLst>
                  <a:ext uri="{0D108BD9-81ED-4DB2-BD59-A6C34878D82A}">
                    <a16:rowId xmlns:a16="http://schemas.microsoft.com/office/drawing/2014/main" val="746713407"/>
                  </a:ext>
                </a:extLst>
              </a:tr>
              <a:tr h="207900">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7F"/>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007F"/>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FF7F"/>
                    </a:solidFill>
                  </a:tcPr>
                </a:tc>
                <a:tc>
                  <a:txBody>
                    <a:bodyPr/>
                    <a:lstStyle/>
                    <a:p>
                      <a:endParaRPr lang="zh-TW" altLang="en-US" sz="100" dirty="0"/>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007F"/>
                    </a:solidFill>
                  </a:tcPr>
                </a:tc>
                <a:extLst>
                  <a:ext uri="{0D108BD9-81ED-4DB2-BD59-A6C34878D82A}">
                    <a16:rowId xmlns:a16="http://schemas.microsoft.com/office/drawing/2014/main" val="1459127410"/>
                  </a:ext>
                </a:extLst>
              </a:tr>
            </a:tbl>
          </a:graphicData>
        </a:graphic>
      </p:graphicFrame>
      <p:pic>
        <p:nvPicPr>
          <p:cNvPr id="22" name="圖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3831" y="2198014"/>
            <a:ext cx="1474973" cy="1181635"/>
          </a:xfrm>
          <a:prstGeom prst="rect">
            <a:avLst/>
          </a:prstGeom>
          <a:scene3d>
            <a:camera prst="orthographicFront">
              <a:rot lat="1800000" lon="2700000" rev="0"/>
            </a:camera>
            <a:lightRig rig="threePt" dir="t"/>
          </a:scene3d>
        </p:spPr>
      </p:pic>
      <p:pic>
        <p:nvPicPr>
          <p:cNvPr id="23" name="圖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7163" y="2994600"/>
            <a:ext cx="1474973" cy="1181635"/>
          </a:xfrm>
          <a:prstGeom prst="rect">
            <a:avLst/>
          </a:prstGeom>
          <a:scene3d>
            <a:camera prst="orthographicFront">
              <a:rot lat="1800000" lon="2700000" rev="0"/>
            </a:camera>
            <a:lightRig rig="threePt" dir="t"/>
          </a:scene3d>
        </p:spPr>
      </p:pic>
      <p:pic>
        <p:nvPicPr>
          <p:cNvPr id="24" name="圖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0495" y="3802588"/>
            <a:ext cx="1475853" cy="1182340"/>
          </a:xfrm>
          <a:prstGeom prst="rect">
            <a:avLst/>
          </a:prstGeom>
          <a:scene3d>
            <a:camera prst="perspectiveContrastingLeftFacing" fov="0">
              <a:rot lat="1800000" lon="2700000" rev="0"/>
            </a:camera>
            <a:lightRig rig="threePt" dir="t"/>
          </a:scene3d>
        </p:spPr>
      </p:pic>
      <p:sp>
        <p:nvSpPr>
          <p:cNvPr id="3" name="文字方塊 2"/>
          <p:cNvSpPr txBox="1"/>
          <p:nvPr/>
        </p:nvSpPr>
        <p:spPr>
          <a:xfrm>
            <a:off x="1550281" y="1548859"/>
            <a:ext cx="2489849" cy="400110"/>
          </a:xfrm>
          <a:prstGeom prst="rect">
            <a:avLst/>
          </a:prstGeom>
          <a:noFill/>
        </p:spPr>
        <p:txBody>
          <a:bodyPr wrap="none" rtlCol="0">
            <a:spAutoFit/>
          </a:bodyPr>
          <a:lstStyle/>
          <a:p>
            <a:r>
              <a:rPr lang="en-US" altLang="zh-TW" sz="2000" dirty="0"/>
              <a:t>Color filter array (CFA)</a:t>
            </a:r>
            <a:endParaRPr lang="zh-TW" altLang="en-US" sz="2000" dirty="0"/>
          </a:p>
        </p:txBody>
      </p:sp>
      <p:cxnSp>
        <p:nvCxnSpPr>
          <p:cNvPr id="27" name="直線單箭頭接點 26"/>
          <p:cNvCxnSpPr/>
          <p:nvPr/>
        </p:nvCxnSpPr>
        <p:spPr>
          <a:xfrm flipH="1" flipV="1">
            <a:off x="3279714" y="1958336"/>
            <a:ext cx="410462" cy="274794"/>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直線單箭頭接點 27"/>
          <p:cNvCxnSpPr/>
          <p:nvPr/>
        </p:nvCxnSpPr>
        <p:spPr>
          <a:xfrm flipV="1">
            <a:off x="5321090" y="2027640"/>
            <a:ext cx="347777" cy="21190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5201762" y="1506541"/>
            <a:ext cx="1737207" cy="461665"/>
          </a:xfrm>
          <a:prstGeom prst="rect">
            <a:avLst/>
          </a:prstGeom>
        </p:spPr>
        <p:txBody>
          <a:bodyPr wrap="none">
            <a:spAutoFit/>
          </a:bodyPr>
          <a:lstStyle/>
          <a:p>
            <a:r>
              <a:rPr lang="en-US" altLang="zh-TW" sz="2400" dirty="0"/>
              <a:t>Sensor array</a:t>
            </a:r>
            <a:endParaRPr lang="zh-TW" altLang="en-US" sz="2400" dirty="0"/>
          </a:p>
        </p:txBody>
      </p:sp>
      <p:sp>
        <p:nvSpPr>
          <p:cNvPr id="5" name="文字方塊 4"/>
          <p:cNvSpPr txBox="1"/>
          <p:nvPr/>
        </p:nvSpPr>
        <p:spPr>
          <a:xfrm>
            <a:off x="971011" y="3662330"/>
            <a:ext cx="1115177" cy="369332"/>
          </a:xfrm>
          <a:prstGeom prst="rect">
            <a:avLst/>
          </a:prstGeom>
          <a:noFill/>
        </p:spPr>
        <p:txBody>
          <a:bodyPr wrap="none" rtlCol="0">
            <a:spAutoFit/>
          </a:bodyPr>
          <a:lstStyle/>
          <a:p>
            <a:r>
              <a:rPr lang="en-US" altLang="zh-TW" dirty="0"/>
              <a:t>Bayer CFA</a:t>
            </a:r>
            <a:endParaRPr lang="zh-TW" altLang="en-US" dirty="0"/>
          </a:p>
        </p:txBody>
      </p:sp>
      <p:cxnSp>
        <p:nvCxnSpPr>
          <p:cNvPr id="29" name="直線接點 28"/>
          <p:cNvCxnSpPr/>
          <p:nvPr/>
        </p:nvCxnSpPr>
        <p:spPr>
          <a:xfrm flipV="1">
            <a:off x="4348637" y="3779080"/>
            <a:ext cx="183357" cy="642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a:xfrm flipV="1">
            <a:off x="4440316" y="3911717"/>
            <a:ext cx="183357" cy="6429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a:off x="4346305" y="3846895"/>
            <a:ext cx="92562" cy="12911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線接點 37"/>
          <p:cNvCxnSpPr/>
          <p:nvPr/>
        </p:nvCxnSpPr>
        <p:spPr>
          <a:xfrm>
            <a:off x="4531994" y="3779080"/>
            <a:ext cx="91679" cy="13237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線接點 39"/>
          <p:cNvCxnSpPr/>
          <p:nvPr/>
        </p:nvCxnSpPr>
        <p:spPr>
          <a:xfrm flipH="1" flipV="1">
            <a:off x="3533775" y="2390101"/>
            <a:ext cx="812530" cy="1453272"/>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接點 41"/>
          <p:cNvCxnSpPr/>
          <p:nvPr/>
        </p:nvCxnSpPr>
        <p:spPr>
          <a:xfrm flipV="1">
            <a:off x="4438867" y="2986609"/>
            <a:ext cx="133260" cy="989401"/>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直線接點 43"/>
          <p:cNvCxnSpPr/>
          <p:nvPr/>
        </p:nvCxnSpPr>
        <p:spPr>
          <a:xfrm flipV="1">
            <a:off x="4622224" y="2390101"/>
            <a:ext cx="977958" cy="1521352"/>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手繪多邊形 47"/>
          <p:cNvSpPr/>
          <p:nvPr/>
        </p:nvSpPr>
        <p:spPr>
          <a:xfrm>
            <a:off x="3518970" y="2377892"/>
            <a:ext cx="2081212" cy="1577876"/>
          </a:xfrm>
          <a:custGeom>
            <a:avLst/>
            <a:gdLst>
              <a:gd name="connsiteX0" fmla="*/ 0 w 2064543"/>
              <a:gd name="connsiteY0" fmla="*/ 0 h 1578769"/>
              <a:gd name="connsiteX1" fmla="*/ 1042987 w 2064543"/>
              <a:gd name="connsiteY1" fmla="*/ 600075 h 1578769"/>
              <a:gd name="connsiteX2" fmla="*/ 2064543 w 2064543"/>
              <a:gd name="connsiteY2" fmla="*/ 2381 h 1578769"/>
              <a:gd name="connsiteX3" fmla="*/ 1100137 w 2064543"/>
              <a:gd name="connsiteY3" fmla="*/ 1516856 h 1578769"/>
              <a:gd name="connsiteX4" fmla="*/ 909637 w 2064543"/>
              <a:gd name="connsiteY4" fmla="*/ 1578769 h 1578769"/>
              <a:gd name="connsiteX5" fmla="*/ 819150 w 2064543"/>
              <a:gd name="connsiteY5" fmla="*/ 1459706 h 1578769"/>
              <a:gd name="connsiteX6" fmla="*/ 0 w 2064543"/>
              <a:gd name="connsiteY6" fmla="*/ 0 h 157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543" h="1578769">
                <a:moveTo>
                  <a:pt x="0" y="0"/>
                </a:moveTo>
                <a:lnTo>
                  <a:pt x="1042987" y="600075"/>
                </a:lnTo>
                <a:lnTo>
                  <a:pt x="2064543" y="2381"/>
                </a:lnTo>
                <a:lnTo>
                  <a:pt x="1100137" y="1516856"/>
                </a:lnTo>
                <a:lnTo>
                  <a:pt x="909637" y="1578769"/>
                </a:lnTo>
                <a:lnTo>
                  <a:pt x="819150" y="1459706"/>
                </a:lnTo>
                <a:lnTo>
                  <a:pt x="0" y="0"/>
                </a:lnTo>
                <a:close/>
              </a:path>
            </a:pathLst>
          </a:custGeom>
          <a:solidFill>
            <a:srgbClr val="DC545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標題 1"/>
          <p:cNvSpPr>
            <a:spLocks noGrp="1"/>
          </p:cNvSpPr>
          <p:nvPr>
            <p:ph type="title"/>
          </p:nvPr>
        </p:nvSpPr>
        <p:spPr/>
        <p:txBody>
          <a:bodyPr/>
          <a:lstStyle/>
          <a:p>
            <a:pPr algn="ctr"/>
            <a:r>
              <a:rPr lang="en-US" altLang="zh-TW" b="1" dirty="0" err="1">
                <a:latin typeface="+mn-lt"/>
              </a:rPr>
              <a:t>Demosaicking</a:t>
            </a:r>
            <a:endParaRPr lang="zh-TW" altLang="en-US" b="1" dirty="0">
              <a:latin typeface="+mn-lt"/>
            </a:endParaRPr>
          </a:p>
        </p:txBody>
      </p:sp>
    </p:spTree>
    <p:extLst>
      <p:ext uri="{BB962C8B-B14F-4D97-AF65-F5344CB8AC3E}">
        <p14:creationId xmlns:p14="http://schemas.microsoft.com/office/powerpoint/2010/main" val="29511287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341438"/>
            <a:ext cx="54419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Rectangle 2"/>
          <p:cNvSpPr>
            <a:spLocks noGrp="1" noChangeArrowheads="1"/>
          </p:cNvSpPr>
          <p:nvPr>
            <p:ph type="title"/>
          </p:nvPr>
        </p:nvSpPr>
        <p:spPr/>
        <p:txBody>
          <a:bodyPr/>
          <a:lstStyle/>
          <a:p>
            <a:pPr eaLnBrk="1" hangingPunct="1"/>
            <a:r>
              <a:rPr lang="en-US" altLang="zh-TW" sz="3200"/>
              <a:t>Bayer’s pattern</a:t>
            </a:r>
          </a:p>
        </p:txBody>
      </p:sp>
      <p:pic>
        <p:nvPicPr>
          <p:cNvPr id="254991"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25" y="1341438"/>
            <a:ext cx="54419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90"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1341438"/>
            <a:ext cx="54419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2"/>
          <p:cNvGrpSpPr>
            <a:grpSpLocks/>
          </p:cNvGrpSpPr>
          <p:nvPr/>
        </p:nvGrpSpPr>
        <p:grpSpPr bwMode="auto">
          <a:xfrm>
            <a:off x="2700338" y="2322513"/>
            <a:ext cx="6126162" cy="2879725"/>
            <a:chOff x="1701" y="1463"/>
            <a:chExt cx="3859" cy="1814"/>
          </a:xfrm>
        </p:grpSpPr>
        <p:sp>
          <p:nvSpPr>
            <p:cNvPr id="94214" name="Rectangle 8"/>
            <p:cNvSpPr>
              <a:spLocks noChangeArrowheads="1"/>
            </p:cNvSpPr>
            <p:nvPr/>
          </p:nvSpPr>
          <p:spPr bwMode="auto">
            <a:xfrm>
              <a:off x="1701" y="1979"/>
              <a:ext cx="181" cy="181"/>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94215" name="Line 9"/>
            <p:cNvSpPr>
              <a:spLocks noChangeShapeType="1"/>
            </p:cNvSpPr>
            <p:nvPr/>
          </p:nvSpPr>
          <p:spPr bwMode="auto">
            <a:xfrm flipV="1">
              <a:off x="1882" y="1480"/>
              <a:ext cx="1986" cy="499"/>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94216" name="Line 10"/>
            <p:cNvSpPr>
              <a:spLocks noChangeShapeType="1"/>
            </p:cNvSpPr>
            <p:nvPr/>
          </p:nvSpPr>
          <p:spPr bwMode="auto">
            <a:xfrm>
              <a:off x="1882" y="2160"/>
              <a:ext cx="1970" cy="1109"/>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pic>
          <p:nvPicPr>
            <p:cNvPr id="9421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3" y="1463"/>
              <a:ext cx="1707"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4991"/>
                                        </p:tgtEl>
                                        <p:attrNameLst>
                                          <p:attrName>style.visibility</p:attrName>
                                        </p:attrNameLst>
                                      </p:cBhvr>
                                      <p:to>
                                        <p:strVal val="visible"/>
                                      </p:to>
                                    </p:set>
                                    <p:animEffect transition="in" filter="fade">
                                      <p:cBhvr>
                                        <p:cTn id="7" dur="1000"/>
                                        <p:tgtEl>
                                          <p:spTgt spid="2549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54990"/>
                                        </p:tgtEl>
                                        <p:attrNameLst>
                                          <p:attrName>style.visibility</p:attrName>
                                        </p:attrNameLst>
                                      </p:cBhvr>
                                      <p:to>
                                        <p:strVal val="visible"/>
                                      </p:to>
                                    </p:set>
                                    <p:animEffect transition="in" filter="fade">
                                      <p:cBhvr>
                                        <p:cTn id="12" dur="1000"/>
                                        <p:tgtEl>
                                          <p:spTgt spid="2549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p:txBody>
          <a:bodyPr/>
          <a:lstStyle/>
          <a:p>
            <a:pPr eaLnBrk="1" hangingPunct="1"/>
            <a:r>
              <a:rPr lang="en-US" altLang="zh-TW"/>
              <a:t>Demosaicking CFA’s</a:t>
            </a:r>
          </a:p>
        </p:txBody>
      </p:sp>
      <p:pic>
        <p:nvPicPr>
          <p:cNvPr id="9625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773238"/>
            <a:ext cx="351472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9625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2687638"/>
            <a:ext cx="39909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9626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4200" y="3335338"/>
            <a:ext cx="392271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96261" name="Text Box 10"/>
          <p:cNvSpPr txBox="1">
            <a:spLocks noChangeArrowheads="1"/>
          </p:cNvSpPr>
          <p:nvPr/>
        </p:nvSpPr>
        <p:spPr bwMode="auto">
          <a:xfrm>
            <a:off x="4356100" y="1773238"/>
            <a:ext cx="35861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a:t>bilinear interpolation</a:t>
            </a:r>
          </a:p>
        </p:txBody>
      </p:sp>
      <p:grpSp>
        <p:nvGrpSpPr>
          <p:cNvPr id="2" name="Group 12"/>
          <p:cNvGrpSpPr>
            <a:grpSpLocks/>
          </p:cNvGrpSpPr>
          <p:nvPr/>
        </p:nvGrpSpPr>
        <p:grpSpPr bwMode="auto">
          <a:xfrm>
            <a:off x="331788" y="4338638"/>
            <a:ext cx="2733675" cy="1970087"/>
            <a:chOff x="209" y="1207"/>
            <a:chExt cx="1722" cy="1241"/>
          </a:xfrm>
        </p:grpSpPr>
        <p:pic>
          <p:nvPicPr>
            <p:cNvPr id="96269"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 y="1207"/>
              <a:ext cx="1722" cy="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96270" name="Text Box 14"/>
            <p:cNvSpPr txBox="1">
              <a:spLocks noChangeArrowheads="1"/>
            </p:cNvSpPr>
            <p:nvPr/>
          </p:nvSpPr>
          <p:spPr bwMode="auto">
            <a:xfrm>
              <a:off x="612" y="2160"/>
              <a:ext cx="90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original</a:t>
              </a:r>
            </a:p>
          </p:txBody>
        </p:sp>
      </p:grpSp>
      <p:grpSp>
        <p:nvGrpSpPr>
          <p:cNvPr id="3" name="Group 15"/>
          <p:cNvGrpSpPr>
            <a:grpSpLocks/>
          </p:cNvGrpSpPr>
          <p:nvPr/>
        </p:nvGrpSpPr>
        <p:grpSpPr bwMode="auto">
          <a:xfrm>
            <a:off x="3171825" y="4338638"/>
            <a:ext cx="2762250" cy="1970087"/>
            <a:chOff x="1998" y="1207"/>
            <a:chExt cx="1740" cy="1241"/>
          </a:xfrm>
        </p:grpSpPr>
        <p:pic>
          <p:nvPicPr>
            <p:cNvPr id="96267"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8" y="1207"/>
              <a:ext cx="174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96268" name="Text Box 17"/>
            <p:cNvSpPr txBox="1">
              <a:spLocks noChangeArrowheads="1"/>
            </p:cNvSpPr>
            <p:nvPr/>
          </p:nvSpPr>
          <p:spPr bwMode="auto">
            <a:xfrm>
              <a:off x="2518" y="2160"/>
              <a:ext cx="63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input</a:t>
              </a:r>
            </a:p>
          </p:txBody>
        </p:sp>
      </p:grpSp>
      <p:grpSp>
        <p:nvGrpSpPr>
          <p:cNvPr id="4" name="Group 18"/>
          <p:cNvGrpSpPr>
            <a:grpSpLocks/>
          </p:cNvGrpSpPr>
          <p:nvPr/>
        </p:nvGrpSpPr>
        <p:grpSpPr bwMode="auto">
          <a:xfrm>
            <a:off x="6011863" y="4338638"/>
            <a:ext cx="2951162" cy="1970087"/>
            <a:chOff x="3787" y="1207"/>
            <a:chExt cx="1859" cy="1241"/>
          </a:xfrm>
        </p:grpSpPr>
        <p:pic>
          <p:nvPicPr>
            <p:cNvPr id="96265"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2" y="1207"/>
              <a:ext cx="1704" cy="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96266" name="Text Box 20"/>
            <p:cNvSpPr txBox="1">
              <a:spLocks noChangeArrowheads="1"/>
            </p:cNvSpPr>
            <p:nvPr/>
          </p:nvSpPr>
          <p:spPr bwMode="auto">
            <a:xfrm>
              <a:off x="3787" y="2160"/>
              <a:ext cx="185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linear interpolation</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p:txBody>
          <a:bodyPr/>
          <a:lstStyle/>
          <a:p>
            <a:pPr eaLnBrk="1" hangingPunct="1"/>
            <a:r>
              <a:rPr lang="en-US" altLang="zh-TW"/>
              <a:t>Demosaicking CFA’s</a:t>
            </a:r>
          </a:p>
        </p:txBody>
      </p:sp>
      <p:pic>
        <p:nvPicPr>
          <p:cNvPr id="9830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773238"/>
            <a:ext cx="351472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98307" name="Text Box 6"/>
          <p:cNvSpPr txBox="1">
            <a:spLocks noChangeArrowheads="1"/>
          </p:cNvSpPr>
          <p:nvPr/>
        </p:nvSpPr>
        <p:spPr bwMode="auto">
          <a:xfrm>
            <a:off x="4443413" y="1773238"/>
            <a:ext cx="34353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Constant hue-based </a:t>
            </a:r>
          </a:p>
          <a:p>
            <a:pPr eaLnBrk="1" hangingPunct="1">
              <a:spcBef>
                <a:spcPct val="0"/>
              </a:spcBef>
              <a:buFontTx/>
              <a:buNone/>
            </a:pPr>
            <a:r>
              <a:rPr lang="en-US" altLang="zh-TW"/>
              <a:t>interpolation (Cok)</a:t>
            </a:r>
          </a:p>
        </p:txBody>
      </p:sp>
      <p:pic>
        <p:nvPicPr>
          <p:cNvPr id="9830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2738" y="2976563"/>
            <a:ext cx="162718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98309" name="Text Box 8"/>
          <p:cNvSpPr txBox="1">
            <a:spLocks noChangeArrowheads="1"/>
          </p:cNvSpPr>
          <p:nvPr/>
        </p:nvSpPr>
        <p:spPr bwMode="auto">
          <a:xfrm>
            <a:off x="4500563" y="2889250"/>
            <a:ext cx="9350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solidFill>
                  <a:srgbClr val="4D4D4D"/>
                </a:solidFill>
              </a:rPr>
              <a:t>Hue:</a:t>
            </a:r>
          </a:p>
        </p:txBody>
      </p:sp>
      <p:sp>
        <p:nvSpPr>
          <p:cNvPr id="98310" name="Text Box 9"/>
          <p:cNvSpPr txBox="1">
            <a:spLocks noChangeArrowheads="1"/>
          </p:cNvSpPr>
          <p:nvPr/>
        </p:nvSpPr>
        <p:spPr bwMode="auto">
          <a:xfrm>
            <a:off x="4500563" y="3392488"/>
            <a:ext cx="30749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solidFill>
                  <a:srgbClr val="4D4D4D"/>
                </a:solidFill>
              </a:rPr>
              <a:t>Interpolate G first</a:t>
            </a:r>
          </a:p>
        </p:txBody>
      </p:sp>
      <p:pic>
        <p:nvPicPr>
          <p:cNvPr id="9831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3984625"/>
            <a:ext cx="34575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98312"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5135563"/>
            <a:ext cx="342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title"/>
          </p:nvPr>
        </p:nvSpPr>
        <p:spPr/>
        <p:txBody>
          <a:bodyPr/>
          <a:lstStyle/>
          <a:p>
            <a:pPr eaLnBrk="1" hangingPunct="1"/>
            <a:r>
              <a:rPr lang="en-US" altLang="zh-TW"/>
              <a:t>Demosaicking CFA’s</a:t>
            </a:r>
          </a:p>
        </p:txBody>
      </p:sp>
      <p:pic>
        <p:nvPicPr>
          <p:cNvPr id="10035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773238"/>
            <a:ext cx="351472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0355" name="Text Box 4"/>
          <p:cNvSpPr txBox="1">
            <a:spLocks noChangeArrowheads="1"/>
          </p:cNvSpPr>
          <p:nvPr/>
        </p:nvSpPr>
        <p:spPr bwMode="auto">
          <a:xfrm>
            <a:off x="4211638" y="1773238"/>
            <a:ext cx="465296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Median-based interpolation </a:t>
            </a:r>
          </a:p>
          <a:p>
            <a:pPr eaLnBrk="1" hangingPunct="1">
              <a:spcBef>
                <a:spcPct val="0"/>
              </a:spcBef>
              <a:buFontTx/>
              <a:buNone/>
            </a:pPr>
            <a:r>
              <a:rPr lang="en-US" altLang="zh-TW"/>
              <a:t>(Freeman)</a:t>
            </a:r>
          </a:p>
        </p:txBody>
      </p:sp>
      <p:sp>
        <p:nvSpPr>
          <p:cNvPr id="100356" name="Text Box 6"/>
          <p:cNvSpPr txBox="1">
            <a:spLocks noChangeArrowheads="1"/>
          </p:cNvSpPr>
          <p:nvPr/>
        </p:nvSpPr>
        <p:spPr bwMode="auto">
          <a:xfrm>
            <a:off x="4500563" y="2889250"/>
            <a:ext cx="37830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solidFill>
                  <a:srgbClr val="4D4D4D"/>
                </a:solidFill>
              </a:rPr>
              <a:t>1. Linear interpolation</a:t>
            </a:r>
          </a:p>
        </p:txBody>
      </p:sp>
      <p:sp>
        <p:nvSpPr>
          <p:cNvPr id="100357" name="Text Box 7"/>
          <p:cNvSpPr txBox="1">
            <a:spLocks noChangeArrowheads="1"/>
          </p:cNvSpPr>
          <p:nvPr/>
        </p:nvSpPr>
        <p:spPr bwMode="auto">
          <a:xfrm>
            <a:off x="4500563" y="3392488"/>
            <a:ext cx="40481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solidFill>
                  <a:srgbClr val="4D4D4D"/>
                </a:solidFill>
              </a:rPr>
              <a:t>2. Median filter on color</a:t>
            </a:r>
          </a:p>
          <a:p>
            <a:pPr eaLnBrk="1" hangingPunct="1">
              <a:spcBef>
                <a:spcPct val="0"/>
              </a:spcBef>
              <a:buFontTx/>
              <a:buNone/>
            </a:pPr>
            <a:r>
              <a:rPr lang="en-US" altLang="zh-TW">
                <a:solidFill>
                  <a:srgbClr val="4D4D4D"/>
                </a:solidFill>
              </a:rPr>
              <a:t>    differences</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title"/>
          </p:nvPr>
        </p:nvSpPr>
        <p:spPr/>
        <p:txBody>
          <a:bodyPr/>
          <a:lstStyle/>
          <a:p>
            <a:pPr eaLnBrk="1" hangingPunct="1"/>
            <a:r>
              <a:rPr lang="en-US" altLang="zh-TW"/>
              <a:t>Demosaicking CFA’s</a:t>
            </a:r>
          </a:p>
        </p:txBody>
      </p:sp>
      <p:sp>
        <p:nvSpPr>
          <p:cNvPr id="102402" name="Text Box 4"/>
          <p:cNvSpPr txBox="1">
            <a:spLocks noChangeArrowheads="1"/>
          </p:cNvSpPr>
          <p:nvPr/>
        </p:nvSpPr>
        <p:spPr bwMode="auto">
          <a:xfrm>
            <a:off x="539750" y="1125538"/>
            <a:ext cx="7416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Median-based interpolation (Freeman)</a:t>
            </a:r>
          </a:p>
        </p:txBody>
      </p:sp>
      <p:grpSp>
        <p:nvGrpSpPr>
          <p:cNvPr id="102403" name="Group 16"/>
          <p:cNvGrpSpPr>
            <a:grpSpLocks/>
          </p:cNvGrpSpPr>
          <p:nvPr/>
        </p:nvGrpSpPr>
        <p:grpSpPr bwMode="auto">
          <a:xfrm>
            <a:off x="331788" y="1916113"/>
            <a:ext cx="2733675" cy="1970087"/>
            <a:chOff x="209" y="1207"/>
            <a:chExt cx="1722" cy="1241"/>
          </a:xfrm>
        </p:grpSpPr>
        <p:pic>
          <p:nvPicPr>
            <p:cNvPr id="10241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 y="1207"/>
              <a:ext cx="1722" cy="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2419" name="Text Box 13"/>
            <p:cNvSpPr txBox="1">
              <a:spLocks noChangeArrowheads="1"/>
            </p:cNvSpPr>
            <p:nvPr/>
          </p:nvSpPr>
          <p:spPr bwMode="auto">
            <a:xfrm>
              <a:off x="612" y="2160"/>
              <a:ext cx="90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original</a:t>
              </a:r>
            </a:p>
          </p:txBody>
        </p:sp>
      </p:grpSp>
      <p:grpSp>
        <p:nvGrpSpPr>
          <p:cNvPr id="102404" name="Group 17"/>
          <p:cNvGrpSpPr>
            <a:grpSpLocks/>
          </p:cNvGrpSpPr>
          <p:nvPr/>
        </p:nvGrpSpPr>
        <p:grpSpPr bwMode="auto">
          <a:xfrm>
            <a:off x="3171825" y="1916113"/>
            <a:ext cx="2762250" cy="1970087"/>
            <a:chOff x="1998" y="1207"/>
            <a:chExt cx="1740" cy="1241"/>
          </a:xfrm>
        </p:grpSpPr>
        <p:pic>
          <p:nvPicPr>
            <p:cNvPr id="10241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8" y="1207"/>
              <a:ext cx="1740"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2417" name="Text Box 14"/>
            <p:cNvSpPr txBox="1">
              <a:spLocks noChangeArrowheads="1"/>
            </p:cNvSpPr>
            <p:nvPr/>
          </p:nvSpPr>
          <p:spPr bwMode="auto">
            <a:xfrm>
              <a:off x="2518" y="2160"/>
              <a:ext cx="63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input</a:t>
              </a:r>
            </a:p>
          </p:txBody>
        </p:sp>
      </p:grpSp>
      <p:pic>
        <p:nvPicPr>
          <p:cNvPr id="10240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1550" y="1916113"/>
            <a:ext cx="27051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2406" name="Text Box 15"/>
          <p:cNvSpPr txBox="1">
            <a:spLocks noChangeArrowheads="1"/>
          </p:cNvSpPr>
          <p:nvPr/>
        </p:nvSpPr>
        <p:spPr bwMode="auto">
          <a:xfrm>
            <a:off x="6011863" y="3429000"/>
            <a:ext cx="2951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linear interpolation</a:t>
            </a:r>
          </a:p>
        </p:txBody>
      </p:sp>
      <p:grpSp>
        <p:nvGrpSpPr>
          <p:cNvPr id="4" name="Group 22"/>
          <p:cNvGrpSpPr>
            <a:grpSpLocks/>
          </p:cNvGrpSpPr>
          <p:nvPr/>
        </p:nvGrpSpPr>
        <p:grpSpPr bwMode="auto">
          <a:xfrm>
            <a:off x="323850" y="4079875"/>
            <a:ext cx="2743200" cy="2332038"/>
            <a:chOff x="204" y="2570"/>
            <a:chExt cx="1728" cy="1469"/>
          </a:xfrm>
        </p:grpSpPr>
        <p:pic>
          <p:nvPicPr>
            <p:cNvPr id="10241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 y="2570"/>
              <a:ext cx="1728" cy="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2415" name="Text Box 19"/>
            <p:cNvSpPr txBox="1">
              <a:spLocks noChangeArrowheads="1"/>
            </p:cNvSpPr>
            <p:nvPr/>
          </p:nvSpPr>
          <p:spPr bwMode="auto">
            <a:xfrm>
              <a:off x="295" y="3521"/>
              <a:ext cx="154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color difference</a:t>
              </a:r>
            </a:p>
            <a:p>
              <a:pPr eaLnBrk="1" hangingPunct="1">
                <a:spcBef>
                  <a:spcPct val="0"/>
                </a:spcBef>
                <a:buFontTx/>
                <a:buNone/>
              </a:pPr>
              <a:r>
                <a:rPr lang="en-US" altLang="zh-TW" sz="2400"/>
                <a:t>(e.g. G-R)</a:t>
              </a:r>
            </a:p>
          </p:txBody>
        </p:sp>
      </p:grpSp>
      <p:grpSp>
        <p:nvGrpSpPr>
          <p:cNvPr id="5" name="Group 23"/>
          <p:cNvGrpSpPr>
            <a:grpSpLocks/>
          </p:cNvGrpSpPr>
          <p:nvPr/>
        </p:nvGrpSpPr>
        <p:grpSpPr bwMode="auto">
          <a:xfrm>
            <a:off x="3140075" y="4079875"/>
            <a:ext cx="2762250" cy="2332038"/>
            <a:chOff x="1978" y="2570"/>
            <a:chExt cx="1740" cy="1469"/>
          </a:xfrm>
        </p:grpSpPr>
        <p:pic>
          <p:nvPicPr>
            <p:cNvPr id="102412"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8" y="2570"/>
              <a:ext cx="1740" cy="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2413" name="Text Box 20"/>
            <p:cNvSpPr txBox="1">
              <a:spLocks noChangeArrowheads="1"/>
            </p:cNvSpPr>
            <p:nvPr/>
          </p:nvSpPr>
          <p:spPr bwMode="auto">
            <a:xfrm>
              <a:off x="2154" y="3521"/>
              <a:ext cx="136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median filter (kernel size 5)</a:t>
              </a:r>
            </a:p>
          </p:txBody>
        </p:sp>
      </p:grpSp>
      <p:grpSp>
        <p:nvGrpSpPr>
          <p:cNvPr id="6" name="Group 24"/>
          <p:cNvGrpSpPr>
            <a:grpSpLocks/>
          </p:cNvGrpSpPr>
          <p:nvPr/>
        </p:nvGrpSpPr>
        <p:grpSpPr bwMode="auto">
          <a:xfrm>
            <a:off x="6092825" y="4076700"/>
            <a:ext cx="2705100" cy="2700338"/>
            <a:chOff x="3838" y="2568"/>
            <a:chExt cx="1704" cy="1701"/>
          </a:xfrm>
        </p:grpSpPr>
        <p:pic>
          <p:nvPicPr>
            <p:cNvPr id="102410"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38" y="2568"/>
              <a:ext cx="1704" cy="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2411" name="Text Box 21"/>
            <p:cNvSpPr txBox="1">
              <a:spLocks noChangeArrowheads="1"/>
            </p:cNvSpPr>
            <p:nvPr/>
          </p:nvSpPr>
          <p:spPr bwMode="auto">
            <a:xfrm>
              <a:off x="3924" y="3521"/>
              <a:ext cx="1496"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Reconstruction</a:t>
              </a:r>
            </a:p>
            <a:p>
              <a:pPr eaLnBrk="1" hangingPunct="1">
                <a:spcBef>
                  <a:spcPct val="0"/>
                </a:spcBef>
                <a:buFontTx/>
                <a:buNone/>
              </a:pPr>
              <a:r>
                <a:rPr lang="en-US" altLang="zh-TW" sz="2400"/>
                <a:t>(G=R+filtered difference)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p:txBody>
          <a:bodyPr/>
          <a:lstStyle/>
          <a:p>
            <a:pPr eaLnBrk="1" hangingPunct="1"/>
            <a:r>
              <a:rPr lang="en-US" altLang="zh-TW"/>
              <a:t>Demosaicking CFA’s</a:t>
            </a:r>
          </a:p>
        </p:txBody>
      </p:sp>
      <p:pic>
        <p:nvPicPr>
          <p:cNvPr id="1044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773238"/>
            <a:ext cx="351472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4451" name="Text Box 4"/>
          <p:cNvSpPr txBox="1">
            <a:spLocks noChangeArrowheads="1"/>
          </p:cNvSpPr>
          <p:nvPr/>
        </p:nvSpPr>
        <p:spPr bwMode="auto">
          <a:xfrm>
            <a:off x="4211638" y="1773238"/>
            <a:ext cx="48133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Gradient-based interpolation</a:t>
            </a:r>
          </a:p>
          <a:p>
            <a:pPr eaLnBrk="1" hangingPunct="1">
              <a:spcBef>
                <a:spcPct val="0"/>
              </a:spcBef>
              <a:buFontTx/>
              <a:buNone/>
            </a:pPr>
            <a:r>
              <a:rPr lang="en-US" altLang="zh-TW"/>
              <a:t>(LaRoche-Prescott)</a:t>
            </a:r>
          </a:p>
        </p:txBody>
      </p:sp>
      <p:sp>
        <p:nvSpPr>
          <p:cNvPr id="104452" name="Text Box 5"/>
          <p:cNvSpPr txBox="1">
            <a:spLocks noChangeArrowheads="1"/>
          </p:cNvSpPr>
          <p:nvPr/>
        </p:nvSpPr>
        <p:spPr bwMode="auto">
          <a:xfrm>
            <a:off x="4284663" y="2708275"/>
            <a:ext cx="35163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solidFill>
                  <a:srgbClr val="4D4D4D"/>
                </a:solidFill>
              </a:rPr>
              <a:t>1. Interpolation on G</a:t>
            </a:r>
          </a:p>
        </p:txBody>
      </p:sp>
      <p:pic>
        <p:nvPicPr>
          <p:cNvPr id="10445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3563" y="3213100"/>
            <a:ext cx="37973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0445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0388" y="3644900"/>
            <a:ext cx="35845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0445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6100" y="4005263"/>
            <a:ext cx="4248150"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p:txBody>
          <a:bodyPr/>
          <a:lstStyle/>
          <a:p>
            <a:pPr eaLnBrk="1" hangingPunct="1"/>
            <a:r>
              <a:rPr lang="en-US" altLang="zh-TW"/>
              <a:t>Demosaicking CFA’s</a:t>
            </a:r>
          </a:p>
        </p:txBody>
      </p:sp>
      <p:pic>
        <p:nvPicPr>
          <p:cNvPr id="10649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773238"/>
            <a:ext cx="351472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6499" name="Text Box 4"/>
          <p:cNvSpPr txBox="1">
            <a:spLocks noChangeArrowheads="1"/>
          </p:cNvSpPr>
          <p:nvPr/>
        </p:nvSpPr>
        <p:spPr bwMode="auto">
          <a:xfrm>
            <a:off x="4211638" y="1773238"/>
            <a:ext cx="48133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Gradient-based interpolation</a:t>
            </a:r>
          </a:p>
          <a:p>
            <a:pPr eaLnBrk="1" hangingPunct="1">
              <a:spcBef>
                <a:spcPct val="0"/>
              </a:spcBef>
              <a:buFontTx/>
              <a:buNone/>
            </a:pPr>
            <a:r>
              <a:rPr lang="en-US" altLang="zh-TW"/>
              <a:t>(LaRoche-Prescott)</a:t>
            </a:r>
          </a:p>
        </p:txBody>
      </p:sp>
      <p:sp>
        <p:nvSpPr>
          <p:cNvPr id="106500" name="Text Box 5"/>
          <p:cNvSpPr txBox="1">
            <a:spLocks noChangeArrowheads="1"/>
          </p:cNvSpPr>
          <p:nvPr/>
        </p:nvSpPr>
        <p:spPr bwMode="auto">
          <a:xfrm>
            <a:off x="4284663" y="2708275"/>
            <a:ext cx="41211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solidFill>
                  <a:srgbClr val="4D4D4D"/>
                </a:solidFill>
              </a:rPr>
              <a:t>2. Interpolation of color </a:t>
            </a:r>
          </a:p>
          <a:p>
            <a:pPr eaLnBrk="1" hangingPunct="1">
              <a:spcBef>
                <a:spcPct val="0"/>
              </a:spcBef>
              <a:buFontTx/>
              <a:buNone/>
            </a:pPr>
            <a:r>
              <a:rPr lang="en-US" altLang="zh-TW">
                <a:solidFill>
                  <a:srgbClr val="4D4D4D"/>
                </a:solidFill>
              </a:rPr>
              <a:t>    differences</a:t>
            </a:r>
          </a:p>
        </p:txBody>
      </p:sp>
      <p:pic>
        <p:nvPicPr>
          <p:cNvPr id="10650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0038" y="3681413"/>
            <a:ext cx="4854575"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06502"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5500" y="4686300"/>
            <a:ext cx="15398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06503"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3338" y="4681538"/>
            <a:ext cx="1539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p:txBody>
          <a:bodyPr/>
          <a:lstStyle/>
          <a:p>
            <a:pPr eaLnBrk="1" hangingPunct="1"/>
            <a:r>
              <a:rPr lang="en-US" altLang="zh-TW" sz="3200"/>
              <a:t>High-end commercial pinhole cameras</a:t>
            </a:r>
          </a:p>
        </p:txBody>
      </p:sp>
      <p:pic>
        <p:nvPicPr>
          <p:cNvPr id="15362" name="Picture 5" descr="TREE_500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5463" y="1125538"/>
            <a:ext cx="4116387"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7" descr="img_501e4004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1700213"/>
            <a:ext cx="26479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9"/>
          <p:cNvSpPr txBox="1">
            <a:spLocks noChangeArrowheads="1"/>
          </p:cNvSpPr>
          <p:nvPr/>
        </p:nvSpPr>
        <p:spPr bwMode="auto">
          <a:xfrm>
            <a:off x="1384300" y="5611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endParaRPr lang="zh-TW" altLang="zh-TW" sz="1800">
              <a:latin typeface="Arial" charset="0"/>
            </a:endParaRPr>
          </a:p>
        </p:txBody>
      </p:sp>
      <p:sp>
        <p:nvSpPr>
          <p:cNvPr id="15365" name="Rectangle 10"/>
          <p:cNvSpPr>
            <a:spLocks noChangeArrowheads="1"/>
          </p:cNvSpPr>
          <p:nvPr/>
        </p:nvSpPr>
        <p:spPr bwMode="auto">
          <a:xfrm>
            <a:off x="1403350" y="4941888"/>
            <a:ext cx="18557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a:t>$200~$700</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p:txBody>
          <a:bodyPr/>
          <a:lstStyle/>
          <a:p>
            <a:pPr eaLnBrk="1" hangingPunct="1"/>
            <a:r>
              <a:rPr lang="en-US" altLang="zh-TW"/>
              <a:t>Demosaicking CFA’s</a:t>
            </a:r>
          </a:p>
        </p:txBody>
      </p:sp>
      <p:pic>
        <p:nvPicPr>
          <p:cNvPr id="10854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052513"/>
            <a:ext cx="20161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08547"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413" y="1052513"/>
            <a:ext cx="20161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08548" name="Picture 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052513"/>
            <a:ext cx="20161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08549" name="Picture 1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588" y="1052513"/>
            <a:ext cx="20161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08550"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3127375"/>
            <a:ext cx="201612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08551" name="Picture 1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1413" y="3124200"/>
            <a:ext cx="201612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08552" name="Picture 1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3119438"/>
            <a:ext cx="201612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08553" name="Picture 14"/>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32588" y="3119438"/>
            <a:ext cx="201612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08554" name="Picture 15"/>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0825" y="5143500"/>
            <a:ext cx="201612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08555" name="Picture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1413" y="5145088"/>
            <a:ext cx="20161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08556"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000" y="5145088"/>
            <a:ext cx="2016125"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08557" name="Picture 1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32588" y="5124450"/>
            <a:ext cx="2016125"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8558" name="Text Box 19"/>
          <p:cNvSpPr txBox="1">
            <a:spLocks noChangeArrowheads="1"/>
          </p:cNvSpPr>
          <p:nvPr/>
        </p:nvSpPr>
        <p:spPr bwMode="auto">
          <a:xfrm>
            <a:off x="611188" y="5876925"/>
            <a:ext cx="1296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bilinear</a:t>
            </a:r>
          </a:p>
        </p:txBody>
      </p:sp>
      <p:sp>
        <p:nvSpPr>
          <p:cNvPr id="108559" name="Text Box 20"/>
          <p:cNvSpPr txBox="1">
            <a:spLocks noChangeArrowheads="1"/>
          </p:cNvSpPr>
          <p:nvPr/>
        </p:nvSpPr>
        <p:spPr bwMode="auto">
          <a:xfrm>
            <a:off x="3132138" y="5876925"/>
            <a:ext cx="12239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Cok</a:t>
            </a:r>
          </a:p>
        </p:txBody>
      </p:sp>
      <p:sp>
        <p:nvSpPr>
          <p:cNvPr id="108560" name="Text Box 21"/>
          <p:cNvSpPr txBox="1">
            <a:spLocks noChangeArrowheads="1"/>
          </p:cNvSpPr>
          <p:nvPr/>
        </p:nvSpPr>
        <p:spPr bwMode="auto">
          <a:xfrm>
            <a:off x="4859338" y="5876925"/>
            <a:ext cx="1512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Freeman</a:t>
            </a:r>
          </a:p>
        </p:txBody>
      </p:sp>
      <p:sp>
        <p:nvSpPr>
          <p:cNvPr id="108561" name="Text Box 22"/>
          <p:cNvSpPr txBox="1">
            <a:spLocks noChangeArrowheads="1"/>
          </p:cNvSpPr>
          <p:nvPr/>
        </p:nvSpPr>
        <p:spPr bwMode="auto">
          <a:xfrm>
            <a:off x="7019925" y="5876925"/>
            <a:ext cx="1512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LaRoche</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p:txBody>
          <a:bodyPr/>
          <a:lstStyle/>
          <a:p>
            <a:pPr eaLnBrk="1" hangingPunct="1"/>
            <a:r>
              <a:rPr lang="en-US" altLang="zh-TW"/>
              <a:t>Demosaicking CFA’s</a:t>
            </a:r>
          </a:p>
        </p:txBody>
      </p:sp>
      <p:pic>
        <p:nvPicPr>
          <p:cNvPr id="110594"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38" y="995363"/>
            <a:ext cx="8550275" cy="488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10595" name="Text Box 20"/>
          <p:cNvSpPr txBox="1">
            <a:spLocks noChangeArrowheads="1"/>
          </p:cNvSpPr>
          <p:nvPr/>
        </p:nvSpPr>
        <p:spPr bwMode="auto">
          <a:xfrm>
            <a:off x="104775" y="5876925"/>
            <a:ext cx="8931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Generally, Freeman’s is the best, especially for natural images.</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a:off x="444659" y="1479842"/>
            <a:ext cx="8115940" cy="4253414"/>
            <a:chOff x="444659" y="1479842"/>
            <a:chExt cx="8115940" cy="4253414"/>
          </a:xfrm>
        </p:grpSpPr>
        <p:cxnSp>
          <p:nvCxnSpPr>
            <p:cNvPr id="6" name="直線單箭頭接點 5"/>
            <p:cNvCxnSpPr/>
            <p:nvPr/>
          </p:nvCxnSpPr>
          <p:spPr>
            <a:xfrm>
              <a:off x="2898330" y="4509504"/>
              <a:ext cx="3352800"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7" name="圖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0357" y="1512236"/>
              <a:ext cx="2536224" cy="1690816"/>
            </a:xfrm>
            <a:prstGeom prst="rect">
              <a:avLst/>
            </a:prstGeom>
          </p:spPr>
        </p:pic>
        <p:pic>
          <p:nvPicPr>
            <p:cNvPr id="8" name="圖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230" y="1479842"/>
              <a:ext cx="2536224" cy="1690816"/>
            </a:xfrm>
            <a:prstGeom prst="rect">
              <a:avLst/>
            </a:prstGeom>
          </p:spPr>
        </p:pic>
        <p:pic>
          <p:nvPicPr>
            <p:cNvPr id="9" name="圖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762" y="3665026"/>
              <a:ext cx="2158439" cy="1573862"/>
            </a:xfrm>
            <a:prstGeom prst="rect">
              <a:avLst/>
            </a:prstGeom>
            <a:ln w="38100">
              <a:solidFill>
                <a:srgbClr val="FF0000"/>
              </a:solidFill>
            </a:ln>
          </p:spPr>
        </p:pic>
        <p:sp>
          <p:nvSpPr>
            <p:cNvPr id="10" name="圓角矩形 9"/>
            <p:cNvSpPr/>
            <p:nvPr/>
          </p:nvSpPr>
          <p:spPr>
            <a:xfrm>
              <a:off x="3268454" y="3749565"/>
              <a:ext cx="2420332" cy="1519878"/>
            </a:xfrm>
            <a:prstGeom prst="roundRect">
              <a:avLst/>
            </a:prstGeom>
            <a:solidFill>
              <a:schemeClr val="bg1"/>
            </a:solidFill>
            <a:ln w="5715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800" dirty="0">
                  <a:solidFill>
                    <a:schemeClr val="tx1"/>
                  </a:solidFill>
                </a:rPr>
                <a:t>Interpolation</a:t>
              </a:r>
              <a:endParaRPr lang="zh-TW" altLang="en-US" sz="2800" dirty="0">
                <a:solidFill>
                  <a:schemeClr val="tx1"/>
                </a:solidFill>
              </a:endParaRPr>
            </a:p>
          </p:txBody>
        </p:sp>
        <p:pic>
          <p:nvPicPr>
            <p:cNvPr id="11" name="圖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0259" y="3706954"/>
              <a:ext cx="2087084" cy="1533368"/>
            </a:xfrm>
            <a:prstGeom prst="rect">
              <a:avLst/>
            </a:prstGeom>
            <a:ln w="38100">
              <a:solidFill>
                <a:srgbClr val="FF0000"/>
              </a:solidFill>
            </a:ln>
          </p:spPr>
        </p:pic>
        <p:sp>
          <p:nvSpPr>
            <p:cNvPr id="12" name="矩形 11"/>
            <p:cNvSpPr/>
            <p:nvPr/>
          </p:nvSpPr>
          <p:spPr>
            <a:xfrm>
              <a:off x="1357661" y="2179908"/>
              <a:ext cx="135732" cy="1095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13" name="矩形 12"/>
            <p:cNvSpPr/>
            <p:nvPr/>
          </p:nvSpPr>
          <p:spPr>
            <a:xfrm>
              <a:off x="6500066" y="2215713"/>
              <a:ext cx="135732" cy="1095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cxnSp>
          <p:nvCxnSpPr>
            <p:cNvPr id="14" name="直線接點 13"/>
            <p:cNvCxnSpPr>
              <a:stCxn id="12" idx="1"/>
            </p:cNvCxnSpPr>
            <p:nvPr/>
          </p:nvCxnSpPr>
          <p:spPr>
            <a:xfrm flipH="1">
              <a:off x="540762" y="2234677"/>
              <a:ext cx="816899" cy="140748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a:stCxn id="12" idx="3"/>
            </p:cNvCxnSpPr>
            <p:nvPr/>
          </p:nvCxnSpPr>
          <p:spPr>
            <a:xfrm>
              <a:off x="1493393" y="2234677"/>
              <a:ext cx="1205808" cy="14303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a:stCxn id="13" idx="3"/>
            </p:cNvCxnSpPr>
            <p:nvPr/>
          </p:nvCxnSpPr>
          <p:spPr>
            <a:xfrm>
              <a:off x="6635798" y="2270482"/>
              <a:ext cx="1901545" cy="14155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a:stCxn id="13" idx="1"/>
            </p:cNvCxnSpPr>
            <p:nvPr/>
          </p:nvCxnSpPr>
          <p:spPr>
            <a:xfrm flipH="1">
              <a:off x="6450259" y="2270482"/>
              <a:ext cx="49807" cy="14155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圓角矩形 17"/>
            <p:cNvSpPr/>
            <p:nvPr/>
          </p:nvSpPr>
          <p:spPr>
            <a:xfrm>
              <a:off x="3459922" y="2107504"/>
              <a:ext cx="2228864" cy="1139171"/>
            </a:xfrm>
            <a:prstGeom prst="roundRect">
              <a:avLst/>
            </a:prstGeom>
            <a:solidFill>
              <a:schemeClr val="accent1">
                <a:lumMod val="40000"/>
                <a:lumOff val="60000"/>
              </a:schemeClr>
            </a:solidFill>
            <a:ln w="5715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400" b="1" dirty="0">
                  <a:solidFill>
                    <a:schemeClr val="tx1"/>
                  </a:solidFill>
                </a:rPr>
                <a:t>Observations</a:t>
              </a:r>
              <a:endParaRPr lang="zh-TW" altLang="en-US" sz="2400" b="1" dirty="0">
                <a:solidFill>
                  <a:schemeClr val="tx1"/>
                </a:solidFill>
              </a:endParaRPr>
            </a:p>
          </p:txBody>
        </p:sp>
        <p:cxnSp>
          <p:nvCxnSpPr>
            <p:cNvPr id="19" name="直線單箭頭接點 18"/>
            <p:cNvCxnSpPr/>
            <p:nvPr/>
          </p:nvCxnSpPr>
          <p:spPr>
            <a:xfrm>
              <a:off x="4574730" y="3230119"/>
              <a:ext cx="0" cy="412047"/>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文字方塊 19"/>
            <p:cNvSpPr txBox="1"/>
            <p:nvPr/>
          </p:nvSpPr>
          <p:spPr>
            <a:xfrm>
              <a:off x="444659" y="5271591"/>
              <a:ext cx="2350643" cy="461665"/>
            </a:xfrm>
            <a:prstGeom prst="rect">
              <a:avLst/>
            </a:prstGeom>
            <a:noFill/>
          </p:spPr>
          <p:txBody>
            <a:bodyPr wrap="none" rtlCol="0">
              <a:spAutoFit/>
            </a:bodyPr>
            <a:lstStyle/>
            <a:p>
              <a:r>
                <a:rPr lang="en-US" altLang="zh-TW" sz="2400" dirty="0"/>
                <a:t>mosaicked image</a:t>
              </a:r>
              <a:endParaRPr lang="zh-TW" altLang="en-US" sz="2400" dirty="0"/>
            </a:p>
          </p:txBody>
        </p:sp>
        <p:sp>
          <p:nvSpPr>
            <p:cNvPr id="21" name="文字方塊 20"/>
            <p:cNvSpPr txBox="1"/>
            <p:nvPr/>
          </p:nvSpPr>
          <p:spPr>
            <a:xfrm>
              <a:off x="6427002" y="5269443"/>
              <a:ext cx="2133597" cy="461665"/>
            </a:xfrm>
            <a:prstGeom prst="rect">
              <a:avLst/>
            </a:prstGeom>
            <a:noFill/>
          </p:spPr>
          <p:txBody>
            <a:bodyPr wrap="none" rtlCol="0">
              <a:spAutoFit/>
            </a:bodyPr>
            <a:lstStyle/>
            <a:p>
              <a:r>
                <a:rPr lang="en-US" altLang="zh-TW" sz="2400" dirty="0"/>
                <a:t>full-color image</a:t>
              </a:r>
              <a:endParaRPr lang="zh-TW" altLang="en-US" sz="2400" dirty="0"/>
            </a:p>
          </p:txBody>
        </p:sp>
      </p:grpSp>
      <p:sp>
        <p:nvSpPr>
          <p:cNvPr id="2" name="標題 1"/>
          <p:cNvSpPr>
            <a:spLocks noGrp="1"/>
          </p:cNvSpPr>
          <p:nvPr>
            <p:ph type="title"/>
          </p:nvPr>
        </p:nvSpPr>
        <p:spPr/>
        <p:txBody>
          <a:bodyPr/>
          <a:lstStyle/>
          <a:p>
            <a:r>
              <a:rPr lang="en-US" altLang="zh-TW" dirty="0"/>
              <a:t>Interpolation-based methods</a:t>
            </a:r>
            <a:endParaRPr lang="zh-TW" altLang="en-US" dirty="0"/>
          </a:p>
        </p:txBody>
      </p:sp>
    </p:spTree>
    <p:extLst>
      <p:ext uri="{BB962C8B-B14F-4D97-AF65-F5344CB8AC3E}">
        <p14:creationId xmlns:p14="http://schemas.microsoft.com/office/powerpoint/2010/main" val="57559229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a:off x="446400" y="1479842"/>
            <a:ext cx="8115940" cy="4253414"/>
            <a:chOff x="444659" y="1479842"/>
            <a:chExt cx="8115940" cy="4253414"/>
          </a:xfrm>
        </p:grpSpPr>
        <p:cxnSp>
          <p:nvCxnSpPr>
            <p:cNvPr id="6" name="直線單箭頭接點 5"/>
            <p:cNvCxnSpPr/>
            <p:nvPr/>
          </p:nvCxnSpPr>
          <p:spPr>
            <a:xfrm>
              <a:off x="2898330" y="4509504"/>
              <a:ext cx="3352800"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7" name="圖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0357" y="1512236"/>
              <a:ext cx="2536224" cy="1690816"/>
            </a:xfrm>
            <a:prstGeom prst="rect">
              <a:avLst/>
            </a:prstGeom>
          </p:spPr>
        </p:pic>
        <p:pic>
          <p:nvPicPr>
            <p:cNvPr id="8" name="圖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230" y="1479842"/>
              <a:ext cx="2536224" cy="1690816"/>
            </a:xfrm>
            <a:prstGeom prst="rect">
              <a:avLst/>
            </a:prstGeom>
          </p:spPr>
        </p:pic>
        <p:pic>
          <p:nvPicPr>
            <p:cNvPr id="9" name="圖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762" y="3665026"/>
              <a:ext cx="2158439" cy="1573862"/>
            </a:xfrm>
            <a:prstGeom prst="rect">
              <a:avLst/>
            </a:prstGeom>
            <a:ln w="38100">
              <a:solidFill>
                <a:srgbClr val="FF0000"/>
              </a:solidFill>
            </a:ln>
          </p:spPr>
        </p:pic>
        <p:sp>
          <p:nvSpPr>
            <p:cNvPr id="10" name="圓角矩形 9"/>
            <p:cNvSpPr/>
            <p:nvPr/>
          </p:nvSpPr>
          <p:spPr>
            <a:xfrm>
              <a:off x="3460674" y="3749565"/>
              <a:ext cx="2228112" cy="1519878"/>
            </a:xfrm>
            <a:prstGeom prst="roundRect">
              <a:avLst/>
            </a:prstGeom>
            <a:solidFill>
              <a:schemeClr val="bg1"/>
            </a:solidFill>
            <a:ln w="5715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800" dirty="0">
                  <a:solidFill>
                    <a:schemeClr val="tx1"/>
                  </a:solidFill>
                </a:rPr>
                <a:t>Convolution</a:t>
              </a:r>
              <a:endParaRPr lang="zh-TW" altLang="en-US" sz="2800" dirty="0">
                <a:solidFill>
                  <a:schemeClr val="tx1"/>
                </a:solidFill>
              </a:endParaRPr>
            </a:p>
          </p:txBody>
        </p:sp>
        <p:pic>
          <p:nvPicPr>
            <p:cNvPr id="11" name="圖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0259" y="3706954"/>
              <a:ext cx="2087084" cy="1533368"/>
            </a:xfrm>
            <a:prstGeom prst="rect">
              <a:avLst/>
            </a:prstGeom>
            <a:ln w="38100">
              <a:solidFill>
                <a:srgbClr val="FF0000"/>
              </a:solidFill>
            </a:ln>
          </p:spPr>
        </p:pic>
        <p:sp>
          <p:nvSpPr>
            <p:cNvPr id="12" name="矩形 11"/>
            <p:cNvSpPr/>
            <p:nvPr/>
          </p:nvSpPr>
          <p:spPr>
            <a:xfrm>
              <a:off x="1357661" y="2179908"/>
              <a:ext cx="135732" cy="1095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13" name="矩形 12"/>
            <p:cNvSpPr/>
            <p:nvPr/>
          </p:nvSpPr>
          <p:spPr>
            <a:xfrm>
              <a:off x="6500066" y="2215713"/>
              <a:ext cx="135732" cy="1095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cxnSp>
          <p:nvCxnSpPr>
            <p:cNvPr id="14" name="直線接點 13"/>
            <p:cNvCxnSpPr>
              <a:stCxn id="12" idx="1"/>
            </p:cNvCxnSpPr>
            <p:nvPr/>
          </p:nvCxnSpPr>
          <p:spPr>
            <a:xfrm flipH="1">
              <a:off x="540762" y="2234677"/>
              <a:ext cx="816899" cy="140748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a:stCxn id="12" idx="3"/>
            </p:cNvCxnSpPr>
            <p:nvPr/>
          </p:nvCxnSpPr>
          <p:spPr>
            <a:xfrm>
              <a:off x="1493393" y="2234677"/>
              <a:ext cx="1205808" cy="14303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a:stCxn id="13" idx="3"/>
            </p:cNvCxnSpPr>
            <p:nvPr/>
          </p:nvCxnSpPr>
          <p:spPr>
            <a:xfrm>
              <a:off x="6635798" y="2270482"/>
              <a:ext cx="1901545" cy="14155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a:stCxn id="13" idx="1"/>
            </p:cNvCxnSpPr>
            <p:nvPr/>
          </p:nvCxnSpPr>
          <p:spPr>
            <a:xfrm flipH="1">
              <a:off x="6450259" y="2270482"/>
              <a:ext cx="49807" cy="14155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圓角矩形 17"/>
            <p:cNvSpPr/>
            <p:nvPr/>
          </p:nvSpPr>
          <p:spPr>
            <a:xfrm>
              <a:off x="3778984" y="1848185"/>
              <a:ext cx="1580843" cy="1381291"/>
            </a:xfrm>
            <a:prstGeom prst="roundRect">
              <a:avLst/>
            </a:prstGeom>
            <a:solidFill>
              <a:schemeClr val="accent1">
                <a:lumMod val="40000"/>
                <a:lumOff val="60000"/>
              </a:schemeClr>
            </a:solidFill>
            <a:ln w="57150">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2400" b="1" dirty="0">
                  <a:solidFill>
                    <a:schemeClr val="tx1"/>
                  </a:solidFill>
                </a:rPr>
                <a:t>Deep  Learned CNN</a:t>
              </a:r>
              <a:endParaRPr lang="zh-TW" altLang="en-US" sz="2400" b="1" dirty="0">
                <a:solidFill>
                  <a:schemeClr val="tx1"/>
                </a:solidFill>
              </a:endParaRPr>
            </a:p>
          </p:txBody>
        </p:sp>
        <p:cxnSp>
          <p:nvCxnSpPr>
            <p:cNvPr id="19" name="直線單箭頭接點 18"/>
            <p:cNvCxnSpPr/>
            <p:nvPr/>
          </p:nvCxnSpPr>
          <p:spPr>
            <a:xfrm>
              <a:off x="4574730" y="3230119"/>
              <a:ext cx="0" cy="412047"/>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文字方塊 19"/>
            <p:cNvSpPr txBox="1"/>
            <p:nvPr/>
          </p:nvSpPr>
          <p:spPr>
            <a:xfrm>
              <a:off x="444659" y="5271591"/>
              <a:ext cx="2350643" cy="461665"/>
            </a:xfrm>
            <a:prstGeom prst="rect">
              <a:avLst/>
            </a:prstGeom>
            <a:noFill/>
          </p:spPr>
          <p:txBody>
            <a:bodyPr wrap="none" rtlCol="0">
              <a:spAutoFit/>
            </a:bodyPr>
            <a:lstStyle/>
            <a:p>
              <a:r>
                <a:rPr lang="en-US" altLang="zh-TW" sz="2400" dirty="0"/>
                <a:t>mosaicked image</a:t>
              </a:r>
              <a:endParaRPr lang="zh-TW" altLang="en-US" sz="2400" dirty="0"/>
            </a:p>
          </p:txBody>
        </p:sp>
        <p:sp>
          <p:nvSpPr>
            <p:cNvPr id="21" name="文字方塊 20"/>
            <p:cNvSpPr txBox="1"/>
            <p:nvPr/>
          </p:nvSpPr>
          <p:spPr>
            <a:xfrm>
              <a:off x="6427002" y="5269443"/>
              <a:ext cx="2133597" cy="461665"/>
            </a:xfrm>
            <a:prstGeom prst="rect">
              <a:avLst/>
            </a:prstGeom>
            <a:noFill/>
          </p:spPr>
          <p:txBody>
            <a:bodyPr wrap="none" rtlCol="0">
              <a:spAutoFit/>
            </a:bodyPr>
            <a:lstStyle/>
            <a:p>
              <a:r>
                <a:rPr lang="en-US" altLang="zh-TW" sz="2400" dirty="0"/>
                <a:t>full-color image</a:t>
              </a:r>
              <a:endParaRPr lang="zh-TW" altLang="en-US" sz="2400" dirty="0"/>
            </a:p>
          </p:txBody>
        </p:sp>
      </p:grpSp>
      <p:sp>
        <p:nvSpPr>
          <p:cNvPr id="2" name="標題 1"/>
          <p:cNvSpPr>
            <a:spLocks noGrp="1"/>
          </p:cNvSpPr>
          <p:nvPr>
            <p:ph type="title"/>
          </p:nvPr>
        </p:nvSpPr>
        <p:spPr/>
        <p:txBody>
          <a:bodyPr/>
          <a:lstStyle/>
          <a:p>
            <a:r>
              <a:rPr kumimoji="1" lang="en-US" altLang="zh-TW" dirty="0" smtClean="0"/>
              <a:t>Deep learning approach</a:t>
            </a:r>
            <a:endParaRPr kumimoji="1" lang="zh-TW" altLang="en-US" dirty="0"/>
          </a:p>
        </p:txBody>
      </p:sp>
    </p:spTree>
    <p:extLst>
      <p:ext uri="{BB962C8B-B14F-4D97-AF65-F5344CB8AC3E}">
        <p14:creationId xmlns:p14="http://schemas.microsoft.com/office/powerpoint/2010/main" val="64803450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759542" y="2612107"/>
            <a:ext cx="1087755" cy="2315395"/>
            <a:chOff x="2743200" y="2651760"/>
            <a:chExt cx="964883" cy="2222183"/>
          </a:xfrm>
          <a:solidFill>
            <a:schemeClr val="accent3">
              <a:lumMod val="20000"/>
              <a:lumOff val="80000"/>
            </a:schemeClr>
          </a:solidFill>
        </p:grpSpPr>
        <p:sp>
          <p:nvSpPr>
            <p:cNvPr id="10" name="矩形 9"/>
            <p:cNvSpPr/>
            <p:nvPr/>
          </p:nvSpPr>
          <p:spPr>
            <a:xfrm>
              <a:off x="2743200" y="3245168"/>
              <a:ext cx="266700" cy="1628775"/>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20"/>
            <p:cNvSpPr/>
            <p:nvPr/>
          </p:nvSpPr>
          <p:spPr>
            <a:xfrm>
              <a:off x="3009900" y="2654617"/>
              <a:ext cx="695325" cy="2219325"/>
            </a:xfrm>
            <a:custGeom>
              <a:avLst/>
              <a:gdLst>
                <a:gd name="connsiteX0" fmla="*/ 0 w 266700"/>
                <a:gd name="connsiteY0" fmla="*/ 0 h 1628775"/>
                <a:gd name="connsiteX1" fmla="*/ 266700 w 266700"/>
                <a:gd name="connsiteY1" fmla="*/ 0 h 1628775"/>
                <a:gd name="connsiteX2" fmla="*/ 266700 w 266700"/>
                <a:gd name="connsiteY2" fmla="*/ 1628775 h 1628775"/>
                <a:gd name="connsiteX3" fmla="*/ 0 w 266700"/>
                <a:gd name="connsiteY3" fmla="*/ 1628775 h 1628775"/>
                <a:gd name="connsiteX4" fmla="*/ 0 w 266700"/>
                <a:gd name="connsiteY4" fmla="*/ 0 h 1628775"/>
                <a:gd name="connsiteX0" fmla="*/ 0 w 695325"/>
                <a:gd name="connsiteY0" fmla="*/ 590550 h 2219325"/>
                <a:gd name="connsiteX1" fmla="*/ 695325 w 695325"/>
                <a:gd name="connsiteY1" fmla="*/ 0 h 2219325"/>
                <a:gd name="connsiteX2" fmla="*/ 266700 w 695325"/>
                <a:gd name="connsiteY2" fmla="*/ 2219325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47700 w 695325"/>
                <a:gd name="connsiteY2" fmla="*/ 1581150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71612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71612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62087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90563 w 695325"/>
                <a:gd name="connsiteY2" fmla="*/ 1462087 h 2219325"/>
                <a:gd name="connsiteX3" fmla="*/ 0 w 695325"/>
                <a:gd name="connsiteY3" fmla="*/ 2219325 h 2219325"/>
                <a:gd name="connsiteX4" fmla="*/ 0 w 695325"/>
                <a:gd name="connsiteY4" fmla="*/ 590550 h 2219325"/>
                <a:gd name="connsiteX0" fmla="*/ 0 w 695783"/>
                <a:gd name="connsiteY0" fmla="*/ 590550 h 2219325"/>
                <a:gd name="connsiteX1" fmla="*/ 695325 w 695783"/>
                <a:gd name="connsiteY1" fmla="*/ 0 h 2219325"/>
                <a:gd name="connsiteX2" fmla="*/ 695325 w 695783"/>
                <a:gd name="connsiteY2" fmla="*/ 1459706 h 2219325"/>
                <a:gd name="connsiteX3" fmla="*/ 0 w 695783"/>
                <a:gd name="connsiteY3" fmla="*/ 2219325 h 2219325"/>
                <a:gd name="connsiteX4" fmla="*/ 0 w 695783"/>
                <a:gd name="connsiteY4" fmla="*/ 590550 h 2219325"/>
                <a:gd name="connsiteX0" fmla="*/ 0 w 695325"/>
                <a:gd name="connsiteY0" fmla="*/ 590550 h 2219325"/>
                <a:gd name="connsiteX1" fmla="*/ 695325 w 695325"/>
                <a:gd name="connsiteY1" fmla="*/ 0 h 2219325"/>
                <a:gd name="connsiteX2" fmla="*/ 692944 w 695325"/>
                <a:gd name="connsiteY2" fmla="*/ 1459706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92944 w 695325"/>
                <a:gd name="connsiteY2" fmla="*/ 1457325 h 2219325"/>
                <a:gd name="connsiteX3" fmla="*/ 0 w 695325"/>
                <a:gd name="connsiteY3" fmla="*/ 2219325 h 2219325"/>
                <a:gd name="connsiteX4" fmla="*/ 0 w 695325"/>
                <a:gd name="connsiteY4" fmla="*/ 590550 h 2219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25" h="2219325">
                  <a:moveTo>
                    <a:pt x="0" y="590550"/>
                  </a:moveTo>
                  <a:lnTo>
                    <a:pt x="695325" y="0"/>
                  </a:lnTo>
                  <a:cubicBezTo>
                    <a:pt x="693738" y="487362"/>
                    <a:pt x="694531" y="969963"/>
                    <a:pt x="692944" y="1457325"/>
                  </a:cubicBezTo>
                  <a:lnTo>
                    <a:pt x="0" y="2219325"/>
                  </a:lnTo>
                  <a:lnTo>
                    <a:pt x="0" y="590550"/>
                  </a:lnTo>
                  <a:close/>
                </a:path>
              </a:pathLst>
            </a:cu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21"/>
            <p:cNvSpPr/>
            <p:nvPr/>
          </p:nvSpPr>
          <p:spPr>
            <a:xfrm>
              <a:off x="2743200" y="2651760"/>
              <a:ext cx="964883" cy="593407"/>
            </a:xfrm>
            <a:custGeom>
              <a:avLst/>
              <a:gdLst>
                <a:gd name="connsiteX0" fmla="*/ 0 w 266700"/>
                <a:gd name="connsiteY0" fmla="*/ 0 h 1628775"/>
                <a:gd name="connsiteX1" fmla="*/ 266700 w 266700"/>
                <a:gd name="connsiteY1" fmla="*/ 0 h 1628775"/>
                <a:gd name="connsiteX2" fmla="*/ 266700 w 266700"/>
                <a:gd name="connsiteY2" fmla="*/ 1628775 h 1628775"/>
                <a:gd name="connsiteX3" fmla="*/ 0 w 266700"/>
                <a:gd name="connsiteY3" fmla="*/ 1628775 h 1628775"/>
                <a:gd name="connsiteX4" fmla="*/ 0 w 266700"/>
                <a:gd name="connsiteY4" fmla="*/ 0 h 1628775"/>
                <a:gd name="connsiteX0" fmla="*/ 0 w 960120"/>
                <a:gd name="connsiteY0" fmla="*/ 0 h 1628775"/>
                <a:gd name="connsiteX1" fmla="*/ 960120 w 960120"/>
                <a:gd name="connsiteY1" fmla="*/ 1059180 h 1628775"/>
                <a:gd name="connsiteX2" fmla="*/ 266700 w 960120"/>
                <a:gd name="connsiteY2" fmla="*/ 1628775 h 1628775"/>
                <a:gd name="connsiteX3" fmla="*/ 0 w 960120"/>
                <a:gd name="connsiteY3" fmla="*/ 1628775 h 1628775"/>
                <a:gd name="connsiteX4" fmla="*/ 0 w 960120"/>
                <a:gd name="connsiteY4" fmla="*/ 0 h 1628775"/>
                <a:gd name="connsiteX0" fmla="*/ 0 w 967264"/>
                <a:gd name="connsiteY0" fmla="*/ 0 h 1628775"/>
                <a:gd name="connsiteX1" fmla="*/ 967264 w 967264"/>
                <a:gd name="connsiteY1" fmla="*/ 1040130 h 1628775"/>
                <a:gd name="connsiteX2" fmla="*/ 266700 w 967264"/>
                <a:gd name="connsiteY2" fmla="*/ 1628775 h 1628775"/>
                <a:gd name="connsiteX3" fmla="*/ 0 w 967264"/>
                <a:gd name="connsiteY3" fmla="*/ 1628775 h 1628775"/>
                <a:gd name="connsiteX4" fmla="*/ 0 w 967264"/>
                <a:gd name="connsiteY4" fmla="*/ 0 h 1628775"/>
                <a:gd name="connsiteX0" fmla="*/ 742950 w 967264"/>
                <a:gd name="connsiteY0" fmla="*/ 0 h 592931"/>
                <a:gd name="connsiteX1" fmla="*/ 967264 w 967264"/>
                <a:gd name="connsiteY1" fmla="*/ 4286 h 592931"/>
                <a:gd name="connsiteX2" fmla="*/ 266700 w 967264"/>
                <a:gd name="connsiteY2" fmla="*/ 592931 h 592931"/>
                <a:gd name="connsiteX3" fmla="*/ 0 w 967264"/>
                <a:gd name="connsiteY3" fmla="*/ 592931 h 592931"/>
                <a:gd name="connsiteX4" fmla="*/ 742950 w 967264"/>
                <a:gd name="connsiteY4" fmla="*/ 0 h 592931"/>
                <a:gd name="connsiteX0" fmla="*/ 742950 w 952977"/>
                <a:gd name="connsiteY0" fmla="*/ 0 h 592931"/>
                <a:gd name="connsiteX1" fmla="*/ 952977 w 952977"/>
                <a:gd name="connsiteY1" fmla="*/ 1905 h 592931"/>
                <a:gd name="connsiteX2" fmla="*/ 266700 w 952977"/>
                <a:gd name="connsiteY2" fmla="*/ 592931 h 592931"/>
                <a:gd name="connsiteX3" fmla="*/ 0 w 952977"/>
                <a:gd name="connsiteY3" fmla="*/ 592931 h 592931"/>
                <a:gd name="connsiteX4" fmla="*/ 742950 w 952977"/>
                <a:gd name="connsiteY4" fmla="*/ 0 h 592931"/>
                <a:gd name="connsiteX0" fmla="*/ 742950 w 1038702"/>
                <a:gd name="connsiteY0" fmla="*/ 48101 h 641032"/>
                <a:gd name="connsiteX1" fmla="*/ 1038702 w 1038702"/>
                <a:gd name="connsiteY1" fmla="*/ 0 h 641032"/>
                <a:gd name="connsiteX2" fmla="*/ 266700 w 1038702"/>
                <a:gd name="connsiteY2" fmla="*/ 641032 h 641032"/>
                <a:gd name="connsiteX3" fmla="*/ 0 w 1038702"/>
                <a:gd name="connsiteY3" fmla="*/ 641032 h 641032"/>
                <a:gd name="connsiteX4" fmla="*/ 742950 w 1038702"/>
                <a:gd name="connsiteY4" fmla="*/ 48101 h 641032"/>
                <a:gd name="connsiteX0" fmla="*/ 742950 w 955358"/>
                <a:gd name="connsiteY0" fmla="*/ 0 h 592931"/>
                <a:gd name="connsiteX1" fmla="*/ 955358 w 955358"/>
                <a:gd name="connsiteY1" fmla="*/ 9049 h 592931"/>
                <a:gd name="connsiteX2" fmla="*/ 266700 w 955358"/>
                <a:gd name="connsiteY2" fmla="*/ 592931 h 592931"/>
                <a:gd name="connsiteX3" fmla="*/ 0 w 955358"/>
                <a:gd name="connsiteY3" fmla="*/ 592931 h 592931"/>
                <a:gd name="connsiteX4" fmla="*/ 742950 w 955358"/>
                <a:gd name="connsiteY4" fmla="*/ 0 h 592931"/>
                <a:gd name="connsiteX0" fmla="*/ 742950 w 955358"/>
                <a:gd name="connsiteY0" fmla="*/ 476 h 593407"/>
                <a:gd name="connsiteX1" fmla="*/ 955358 w 955358"/>
                <a:gd name="connsiteY1" fmla="*/ 0 h 593407"/>
                <a:gd name="connsiteX2" fmla="*/ 266700 w 955358"/>
                <a:gd name="connsiteY2" fmla="*/ 593407 h 593407"/>
                <a:gd name="connsiteX3" fmla="*/ 0 w 955358"/>
                <a:gd name="connsiteY3" fmla="*/ 593407 h 593407"/>
                <a:gd name="connsiteX4" fmla="*/ 742950 w 955358"/>
                <a:gd name="connsiteY4" fmla="*/ 476 h 593407"/>
                <a:gd name="connsiteX0" fmla="*/ 742950 w 964883"/>
                <a:gd name="connsiteY0" fmla="*/ 476 h 593407"/>
                <a:gd name="connsiteX1" fmla="*/ 964883 w 964883"/>
                <a:gd name="connsiteY1" fmla="*/ 0 h 593407"/>
                <a:gd name="connsiteX2" fmla="*/ 266700 w 964883"/>
                <a:gd name="connsiteY2" fmla="*/ 593407 h 593407"/>
                <a:gd name="connsiteX3" fmla="*/ 0 w 964883"/>
                <a:gd name="connsiteY3" fmla="*/ 593407 h 593407"/>
                <a:gd name="connsiteX4" fmla="*/ 742950 w 964883"/>
                <a:gd name="connsiteY4" fmla="*/ 476 h 593407"/>
                <a:gd name="connsiteX0" fmla="*/ 717550 w 964883"/>
                <a:gd name="connsiteY0" fmla="*/ 476 h 593407"/>
                <a:gd name="connsiteX1" fmla="*/ 964883 w 964883"/>
                <a:gd name="connsiteY1" fmla="*/ 0 h 593407"/>
                <a:gd name="connsiteX2" fmla="*/ 266700 w 964883"/>
                <a:gd name="connsiteY2" fmla="*/ 593407 h 593407"/>
                <a:gd name="connsiteX3" fmla="*/ 0 w 964883"/>
                <a:gd name="connsiteY3" fmla="*/ 593407 h 593407"/>
                <a:gd name="connsiteX4" fmla="*/ 717550 w 964883"/>
                <a:gd name="connsiteY4" fmla="*/ 476 h 593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3" h="593407">
                  <a:moveTo>
                    <a:pt x="717550" y="476"/>
                  </a:moveTo>
                  <a:lnTo>
                    <a:pt x="964883" y="0"/>
                  </a:lnTo>
                  <a:lnTo>
                    <a:pt x="266700" y="593407"/>
                  </a:lnTo>
                  <a:lnTo>
                    <a:pt x="0" y="593407"/>
                  </a:lnTo>
                  <a:lnTo>
                    <a:pt x="717550" y="476"/>
                  </a:lnTo>
                  <a:close/>
                </a:path>
              </a:pathLst>
            </a:cu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8"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730" y="2857980"/>
            <a:ext cx="1821915" cy="1821915"/>
          </a:xfrm>
          <a:prstGeom prst="rect">
            <a:avLst/>
          </a:prstGeom>
          <a:ln>
            <a:solidFill>
              <a:schemeClr val="tx1"/>
            </a:solidFill>
          </a:ln>
          <a:scene3d>
            <a:camera prst="isometricOffAxis2Right">
              <a:rot lat="1380000" lon="17759998" rev="0"/>
            </a:camera>
            <a:lightRig rig="threePt" dir="t"/>
          </a:scene3d>
        </p:spPr>
      </p:pic>
      <p:grpSp>
        <p:nvGrpSpPr>
          <p:cNvPr id="14" name="群組 13"/>
          <p:cNvGrpSpPr/>
          <p:nvPr/>
        </p:nvGrpSpPr>
        <p:grpSpPr>
          <a:xfrm>
            <a:off x="1678057" y="2665739"/>
            <a:ext cx="964883" cy="2222183"/>
            <a:chOff x="2743200" y="2651760"/>
            <a:chExt cx="964883" cy="2222183"/>
          </a:xfrm>
          <a:solidFill>
            <a:schemeClr val="accent3">
              <a:lumMod val="20000"/>
              <a:lumOff val="80000"/>
            </a:schemeClr>
          </a:solidFill>
        </p:grpSpPr>
        <p:sp>
          <p:nvSpPr>
            <p:cNvPr id="15" name="矩形 14"/>
            <p:cNvSpPr/>
            <p:nvPr/>
          </p:nvSpPr>
          <p:spPr>
            <a:xfrm>
              <a:off x="2743200" y="3245168"/>
              <a:ext cx="266700" cy="1628775"/>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20"/>
            <p:cNvSpPr/>
            <p:nvPr/>
          </p:nvSpPr>
          <p:spPr>
            <a:xfrm>
              <a:off x="3009900" y="2654617"/>
              <a:ext cx="695325" cy="2219325"/>
            </a:xfrm>
            <a:custGeom>
              <a:avLst/>
              <a:gdLst>
                <a:gd name="connsiteX0" fmla="*/ 0 w 266700"/>
                <a:gd name="connsiteY0" fmla="*/ 0 h 1628775"/>
                <a:gd name="connsiteX1" fmla="*/ 266700 w 266700"/>
                <a:gd name="connsiteY1" fmla="*/ 0 h 1628775"/>
                <a:gd name="connsiteX2" fmla="*/ 266700 w 266700"/>
                <a:gd name="connsiteY2" fmla="*/ 1628775 h 1628775"/>
                <a:gd name="connsiteX3" fmla="*/ 0 w 266700"/>
                <a:gd name="connsiteY3" fmla="*/ 1628775 h 1628775"/>
                <a:gd name="connsiteX4" fmla="*/ 0 w 266700"/>
                <a:gd name="connsiteY4" fmla="*/ 0 h 1628775"/>
                <a:gd name="connsiteX0" fmla="*/ 0 w 695325"/>
                <a:gd name="connsiteY0" fmla="*/ 590550 h 2219325"/>
                <a:gd name="connsiteX1" fmla="*/ 695325 w 695325"/>
                <a:gd name="connsiteY1" fmla="*/ 0 h 2219325"/>
                <a:gd name="connsiteX2" fmla="*/ 266700 w 695325"/>
                <a:gd name="connsiteY2" fmla="*/ 2219325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47700 w 695325"/>
                <a:gd name="connsiteY2" fmla="*/ 1581150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71612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71612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62087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90563 w 695325"/>
                <a:gd name="connsiteY2" fmla="*/ 1462087 h 2219325"/>
                <a:gd name="connsiteX3" fmla="*/ 0 w 695325"/>
                <a:gd name="connsiteY3" fmla="*/ 2219325 h 2219325"/>
                <a:gd name="connsiteX4" fmla="*/ 0 w 695325"/>
                <a:gd name="connsiteY4" fmla="*/ 590550 h 2219325"/>
                <a:gd name="connsiteX0" fmla="*/ 0 w 695783"/>
                <a:gd name="connsiteY0" fmla="*/ 590550 h 2219325"/>
                <a:gd name="connsiteX1" fmla="*/ 695325 w 695783"/>
                <a:gd name="connsiteY1" fmla="*/ 0 h 2219325"/>
                <a:gd name="connsiteX2" fmla="*/ 695325 w 695783"/>
                <a:gd name="connsiteY2" fmla="*/ 1459706 h 2219325"/>
                <a:gd name="connsiteX3" fmla="*/ 0 w 695783"/>
                <a:gd name="connsiteY3" fmla="*/ 2219325 h 2219325"/>
                <a:gd name="connsiteX4" fmla="*/ 0 w 695783"/>
                <a:gd name="connsiteY4" fmla="*/ 590550 h 2219325"/>
                <a:gd name="connsiteX0" fmla="*/ 0 w 695325"/>
                <a:gd name="connsiteY0" fmla="*/ 590550 h 2219325"/>
                <a:gd name="connsiteX1" fmla="*/ 695325 w 695325"/>
                <a:gd name="connsiteY1" fmla="*/ 0 h 2219325"/>
                <a:gd name="connsiteX2" fmla="*/ 692944 w 695325"/>
                <a:gd name="connsiteY2" fmla="*/ 1459706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92944 w 695325"/>
                <a:gd name="connsiteY2" fmla="*/ 1457325 h 2219325"/>
                <a:gd name="connsiteX3" fmla="*/ 0 w 695325"/>
                <a:gd name="connsiteY3" fmla="*/ 2219325 h 2219325"/>
                <a:gd name="connsiteX4" fmla="*/ 0 w 695325"/>
                <a:gd name="connsiteY4" fmla="*/ 590550 h 2219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25" h="2219325">
                  <a:moveTo>
                    <a:pt x="0" y="590550"/>
                  </a:moveTo>
                  <a:lnTo>
                    <a:pt x="695325" y="0"/>
                  </a:lnTo>
                  <a:cubicBezTo>
                    <a:pt x="693738" y="487362"/>
                    <a:pt x="694531" y="969963"/>
                    <a:pt x="692944" y="1457325"/>
                  </a:cubicBezTo>
                  <a:lnTo>
                    <a:pt x="0" y="2219325"/>
                  </a:lnTo>
                  <a:lnTo>
                    <a:pt x="0" y="590550"/>
                  </a:lnTo>
                  <a:close/>
                </a:path>
              </a:pathLst>
            </a:cu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21"/>
            <p:cNvSpPr/>
            <p:nvPr/>
          </p:nvSpPr>
          <p:spPr>
            <a:xfrm>
              <a:off x="2743200" y="2651760"/>
              <a:ext cx="964883" cy="593407"/>
            </a:xfrm>
            <a:custGeom>
              <a:avLst/>
              <a:gdLst>
                <a:gd name="connsiteX0" fmla="*/ 0 w 266700"/>
                <a:gd name="connsiteY0" fmla="*/ 0 h 1628775"/>
                <a:gd name="connsiteX1" fmla="*/ 266700 w 266700"/>
                <a:gd name="connsiteY1" fmla="*/ 0 h 1628775"/>
                <a:gd name="connsiteX2" fmla="*/ 266700 w 266700"/>
                <a:gd name="connsiteY2" fmla="*/ 1628775 h 1628775"/>
                <a:gd name="connsiteX3" fmla="*/ 0 w 266700"/>
                <a:gd name="connsiteY3" fmla="*/ 1628775 h 1628775"/>
                <a:gd name="connsiteX4" fmla="*/ 0 w 266700"/>
                <a:gd name="connsiteY4" fmla="*/ 0 h 1628775"/>
                <a:gd name="connsiteX0" fmla="*/ 0 w 960120"/>
                <a:gd name="connsiteY0" fmla="*/ 0 h 1628775"/>
                <a:gd name="connsiteX1" fmla="*/ 960120 w 960120"/>
                <a:gd name="connsiteY1" fmla="*/ 1059180 h 1628775"/>
                <a:gd name="connsiteX2" fmla="*/ 266700 w 960120"/>
                <a:gd name="connsiteY2" fmla="*/ 1628775 h 1628775"/>
                <a:gd name="connsiteX3" fmla="*/ 0 w 960120"/>
                <a:gd name="connsiteY3" fmla="*/ 1628775 h 1628775"/>
                <a:gd name="connsiteX4" fmla="*/ 0 w 960120"/>
                <a:gd name="connsiteY4" fmla="*/ 0 h 1628775"/>
                <a:gd name="connsiteX0" fmla="*/ 0 w 967264"/>
                <a:gd name="connsiteY0" fmla="*/ 0 h 1628775"/>
                <a:gd name="connsiteX1" fmla="*/ 967264 w 967264"/>
                <a:gd name="connsiteY1" fmla="*/ 1040130 h 1628775"/>
                <a:gd name="connsiteX2" fmla="*/ 266700 w 967264"/>
                <a:gd name="connsiteY2" fmla="*/ 1628775 h 1628775"/>
                <a:gd name="connsiteX3" fmla="*/ 0 w 967264"/>
                <a:gd name="connsiteY3" fmla="*/ 1628775 h 1628775"/>
                <a:gd name="connsiteX4" fmla="*/ 0 w 967264"/>
                <a:gd name="connsiteY4" fmla="*/ 0 h 1628775"/>
                <a:gd name="connsiteX0" fmla="*/ 742950 w 967264"/>
                <a:gd name="connsiteY0" fmla="*/ 0 h 592931"/>
                <a:gd name="connsiteX1" fmla="*/ 967264 w 967264"/>
                <a:gd name="connsiteY1" fmla="*/ 4286 h 592931"/>
                <a:gd name="connsiteX2" fmla="*/ 266700 w 967264"/>
                <a:gd name="connsiteY2" fmla="*/ 592931 h 592931"/>
                <a:gd name="connsiteX3" fmla="*/ 0 w 967264"/>
                <a:gd name="connsiteY3" fmla="*/ 592931 h 592931"/>
                <a:gd name="connsiteX4" fmla="*/ 742950 w 967264"/>
                <a:gd name="connsiteY4" fmla="*/ 0 h 592931"/>
                <a:gd name="connsiteX0" fmla="*/ 742950 w 952977"/>
                <a:gd name="connsiteY0" fmla="*/ 0 h 592931"/>
                <a:gd name="connsiteX1" fmla="*/ 952977 w 952977"/>
                <a:gd name="connsiteY1" fmla="*/ 1905 h 592931"/>
                <a:gd name="connsiteX2" fmla="*/ 266700 w 952977"/>
                <a:gd name="connsiteY2" fmla="*/ 592931 h 592931"/>
                <a:gd name="connsiteX3" fmla="*/ 0 w 952977"/>
                <a:gd name="connsiteY3" fmla="*/ 592931 h 592931"/>
                <a:gd name="connsiteX4" fmla="*/ 742950 w 952977"/>
                <a:gd name="connsiteY4" fmla="*/ 0 h 592931"/>
                <a:gd name="connsiteX0" fmla="*/ 742950 w 1038702"/>
                <a:gd name="connsiteY0" fmla="*/ 48101 h 641032"/>
                <a:gd name="connsiteX1" fmla="*/ 1038702 w 1038702"/>
                <a:gd name="connsiteY1" fmla="*/ 0 h 641032"/>
                <a:gd name="connsiteX2" fmla="*/ 266700 w 1038702"/>
                <a:gd name="connsiteY2" fmla="*/ 641032 h 641032"/>
                <a:gd name="connsiteX3" fmla="*/ 0 w 1038702"/>
                <a:gd name="connsiteY3" fmla="*/ 641032 h 641032"/>
                <a:gd name="connsiteX4" fmla="*/ 742950 w 1038702"/>
                <a:gd name="connsiteY4" fmla="*/ 48101 h 641032"/>
                <a:gd name="connsiteX0" fmla="*/ 742950 w 955358"/>
                <a:gd name="connsiteY0" fmla="*/ 0 h 592931"/>
                <a:gd name="connsiteX1" fmla="*/ 955358 w 955358"/>
                <a:gd name="connsiteY1" fmla="*/ 9049 h 592931"/>
                <a:gd name="connsiteX2" fmla="*/ 266700 w 955358"/>
                <a:gd name="connsiteY2" fmla="*/ 592931 h 592931"/>
                <a:gd name="connsiteX3" fmla="*/ 0 w 955358"/>
                <a:gd name="connsiteY3" fmla="*/ 592931 h 592931"/>
                <a:gd name="connsiteX4" fmla="*/ 742950 w 955358"/>
                <a:gd name="connsiteY4" fmla="*/ 0 h 592931"/>
                <a:gd name="connsiteX0" fmla="*/ 742950 w 955358"/>
                <a:gd name="connsiteY0" fmla="*/ 476 h 593407"/>
                <a:gd name="connsiteX1" fmla="*/ 955358 w 955358"/>
                <a:gd name="connsiteY1" fmla="*/ 0 h 593407"/>
                <a:gd name="connsiteX2" fmla="*/ 266700 w 955358"/>
                <a:gd name="connsiteY2" fmla="*/ 593407 h 593407"/>
                <a:gd name="connsiteX3" fmla="*/ 0 w 955358"/>
                <a:gd name="connsiteY3" fmla="*/ 593407 h 593407"/>
                <a:gd name="connsiteX4" fmla="*/ 742950 w 955358"/>
                <a:gd name="connsiteY4" fmla="*/ 476 h 593407"/>
                <a:gd name="connsiteX0" fmla="*/ 742950 w 964883"/>
                <a:gd name="connsiteY0" fmla="*/ 476 h 593407"/>
                <a:gd name="connsiteX1" fmla="*/ 964883 w 964883"/>
                <a:gd name="connsiteY1" fmla="*/ 0 h 593407"/>
                <a:gd name="connsiteX2" fmla="*/ 266700 w 964883"/>
                <a:gd name="connsiteY2" fmla="*/ 593407 h 593407"/>
                <a:gd name="connsiteX3" fmla="*/ 0 w 964883"/>
                <a:gd name="connsiteY3" fmla="*/ 593407 h 593407"/>
                <a:gd name="connsiteX4" fmla="*/ 742950 w 964883"/>
                <a:gd name="connsiteY4" fmla="*/ 476 h 593407"/>
                <a:gd name="connsiteX0" fmla="*/ 717550 w 964883"/>
                <a:gd name="connsiteY0" fmla="*/ 476 h 593407"/>
                <a:gd name="connsiteX1" fmla="*/ 964883 w 964883"/>
                <a:gd name="connsiteY1" fmla="*/ 0 h 593407"/>
                <a:gd name="connsiteX2" fmla="*/ 266700 w 964883"/>
                <a:gd name="connsiteY2" fmla="*/ 593407 h 593407"/>
                <a:gd name="connsiteX3" fmla="*/ 0 w 964883"/>
                <a:gd name="connsiteY3" fmla="*/ 593407 h 593407"/>
                <a:gd name="connsiteX4" fmla="*/ 717550 w 964883"/>
                <a:gd name="connsiteY4" fmla="*/ 476 h 593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3" h="593407">
                  <a:moveTo>
                    <a:pt x="717550" y="476"/>
                  </a:moveTo>
                  <a:lnTo>
                    <a:pt x="964883" y="0"/>
                  </a:lnTo>
                  <a:lnTo>
                    <a:pt x="266700" y="593407"/>
                  </a:lnTo>
                  <a:lnTo>
                    <a:pt x="0" y="593407"/>
                  </a:lnTo>
                  <a:lnTo>
                    <a:pt x="717550" y="476"/>
                  </a:lnTo>
                  <a:close/>
                </a:path>
              </a:pathLst>
            </a:cu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8" name="群組 17"/>
          <p:cNvGrpSpPr/>
          <p:nvPr/>
        </p:nvGrpSpPr>
        <p:grpSpPr>
          <a:xfrm>
            <a:off x="2097157" y="2665738"/>
            <a:ext cx="964883" cy="2222183"/>
            <a:chOff x="2743200" y="2651760"/>
            <a:chExt cx="964883" cy="2222183"/>
          </a:xfrm>
          <a:solidFill>
            <a:schemeClr val="accent2">
              <a:lumMod val="20000"/>
              <a:lumOff val="80000"/>
            </a:schemeClr>
          </a:solidFill>
        </p:grpSpPr>
        <p:sp>
          <p:nvSpPr>
            <p:cNvPr id="19" name="矩形 18"/>
            <p:cNvSpPr/>
            <p:nvPr/>
          </p:nvSpPr>
          <p:spPr>
            <a:xfrm>
              <a:off x="2743200" y="3245168"/>
              <a:ext cx="266700" cy="1628775"/>
            </a:xfrm>
            <a:prstGeom prst="rect">
              <a:avLst/>
            </a:prstGeom>
            <a:grp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20"/>
            <p:cNvSpPr/>
            <p:nvPr/>
          </p:nvSpPr>
          <p:spPr>
            <a:xfrm>
              <a:off x="3009900" y="2654617"/>
              <a:ext cx="695325" cy="2219325"/>
            </a:xfrm>
            <a:custGeom>
              <a:avLst/>
              <a:gdLst>
                <a:gd name="connsiteX0" fmla="*/ 0 w 266700"/>
                <a:gd name="connsiteY0" fmla="*/ 0 h 1628775"/>
                <a:gd name="connsiteX1" fmla="*/ 266700 w 266700"/>
                <a:gd name="connsiteY1" fmla="*/ 0 h 1628775"/>
                <a:gd name="connsiteX2" fmla="*/ 266700 w 266700"/>
                <a:gd name="connsiteY2" fmla="*/ 1628775 h 1628775"/>
                <a:gd name="connsiteX3" fmla="*/ 0 w 266700"/>
                <a:gd name="connsiteY3" fmla="*/ 1628775 h 1628775"/>
                <a:gd name="connsiteX4" fmla="*/ 0 w 266700"/>
                <a:gd name="connsiteY4" fmla="*/ 0 h 1628775"/>
                <a:gd name="connsiteX0" fmla="*/ 0 w 695325"/>
                <a:gd name="connsiteY0" fmla="*/ 590550 h 2219325"/>
                <a:gd name="connsiteX1" fmla="*/ 695325 w 695325"/>
                <a:gd name="connsiteY1" fmla="*/ 0 h 2219325"/>
                <a:gd name="connsiteX2" fmla="*/ 266700 w 695325"/>
                <a:gd name="connsiteY2" fmla="*/ 2219325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47700 w 695325"/>
                <a:gd name="connsiteY2" fmla="*/ 1581150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71612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71612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62087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90563 w 695325"/>
                <a:gd name="connsiteY2" fmla="*/ 1462087 h 2219325"/>
                <a:gd name="connsiteX3" fmla="*/ 0 w 695325"/>
                <a:gd name="connsiteY3" fmla="*/ 2219325 h 2219325"/>
                <a:gd name="connsiteX4" fmla="*/ 0 w 695325"/>
                <a:gd name="connsiteY4" fmla="*/ 590550 h 2219325"/>
                <a:gd name="connsiteX0" fmla="*/ 0 w 695783"/>
                <a:gd name="connsiteY0" fmla="*/ 590550 h 2219325"/>
                <a:gd name="connsiteX1" fmla="*/ 695325 w 695783"/>
                <a:gd name="connsiteY1" fmla="*/ 0 h 2219325"/>
                <a:gd name="connsiteX2" fmla="*/ 695325 w 695783"/>
                <a:gd name="connsiteY2" fmla="*/ 1459706 h 2219325"/>
                <a:gd name="connsiteX3" fmla="*/ 0 w 695783"/>
                <a:gd name="connsiteY3" fmla="*/ 2219325 h 2219325"/>
                <a:gd name="connsiteX4" fmla="*/ 0 w 695783"/>
                <a:gd name="connsiteY4" fmla="*/ 590550 h 2219325"/>
                <a:gd name="connsiteX0" fmla="*/ 0 w 695325"/>
                <a:gd name="connsiteY0" fmla="*/ 590550 h 2219325"/>
                <a:gd name="connsiteX1" fmla="*/ 695325 w 695325"/>
                <a:gd name="connsiteY1" fmla="*/ 0 h 2219325"/>
                <a:gd name="connsiteX2" fmla="*/ 692944 w 695325"/>
                <a:gd name="connsiteY2" fmla="*/ 1459706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92944 w 695325"/>
                <a:gd name="connsiteY2" fmla="*/ 1457325 h 2219325"/>
                <a:gd name="connsiteX3" fmla="*/ 0 w 695325"/>
                <a:gd name="connsiteY3" fmla="*/ 2219325 h 2219325"/>
                <a:gd name="connsiteX4" fmla="*/ 0 w 695325"/>
                <a:gd name="connsiteY4" fmla="*/ 590550 h 2219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25" h="2219325">
                  <a:moveTo>
                    <a:pt x="0" y="590550"/>
                  </a:moveTo>
                  <a:lnTo>
                    <a:pt x="695325" y="0"/>
                  </a:lnTo>
                  <a:cubicBezTo>
                    <a:pt x="693738" y="487362"/>
                    <a:pt x="694531" y="969963"/>
                    <a:pt x="692944" y="1457325"/>
                  </a:cubicBezTo>
                  <a:lnTo>
                    <a:pt x="0" y="2219325"/>
                  </a:lnTo>
                  <a:lnTo>
                    <a:pt x="0" y="590550"/>
                  </a:lnTo>
                  <a:close/>
                </a:path>
              </a:pathLst>
            </a:custGeom>
            <a:grp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1"/>
            <p:cNvSpPr/>
            <p:nvPr/>
          </p:nvSpPr>
          <p:spPr>
            <a:xfrm>
              <a:off x="2743200" y="2651760"/>
              <a:ext cx="964883" cy="593407"/>
            </a:xfrm>
            <a:custGeom>
              <a:avLst/>
              <a:gdLst>
                <a:gd name="connsiteX0" fmla="*/ 0 w 266700"/>
                <a:gd name="connsiteY0" fmla="*/ 0 h 1628775"/>
                <a:gd name="connsiteX1" fmla="*/ 266700 w 266700"/>
                <a:gd name="connsiteY1" fmla="*/ 0 h 1628775"/>
                <a:gd name="connsiteX2" fmla="*/ 266700 w 266700"/>
                <a:gd name="connsiteY2" fmla="*/ 1628775 h 1628775"/>
                <a:gd name="connsiteX3" fmla="*/ 0 w 266700"/>
                <a:gd name="connsiteY3" fmla="*/ 1628775 h 1628775"/>
                <a:gd name="connsiteX4" fmla="*/ 0 w 266700"/>
                <a:gd name="connsiteY4" fmla="*/ 0 h 1628775"/>
                <a:gd name="connsiteX0" fmla="*/ 0 w 960120"/>
                <a:gd name="connsiteY0" fmla="*/ 0 h 1628775"/>
                <a:gd name="connsiteX1" fmla="*/ 960120 w 960120"/>
                <a:gd name="connsiteY1" fmla="*/ 1059180 h 1628775"/>
                <a:gd name="connsiteX2" fmla="*/ 266700 w 960120"/>
                <a:gd name="connsiteY2" fmla="*/ 1628775 h 1628775"/>
                <a:gd name="connsiteX3" fmla="*/ 0 w 960120"/>
                <a:gd name="connsiteY3" fmla="*/ 1628775 h 1628775"/>
                <a:gd name="connsiteX4" fmla="*/ 0 w 960120"/>
                <a:gd name="connsiteY4" fmla="*/ 0 h 1628775"/>
                <a:gd name="connsiteX0" fmla="*/ 0 w 967264"/>
                <a:gd name="connsiteY0" fmla="*/ 0 h 1628775"/>
                <a:gd name="connsiteX1" fmla="*/ 967264 w 967264"/>
                <a:gd name="connsiteY1" fmla="*/ 1040130 h 1628775"/>
                <a:gd name="connsiteX2" fmla="*/ 266700 w 967264"/>
                <a:gd name="connsiteY2" fmla="*/ 1628775 h 1628775"/>
                <a:gd name="connsiteX3" fmla="*/ 0 w 967264"/>
                <a:gd name="connsiteY3" fmla="*/ 1628775 h 1628775"/>
                <a:gd name="connsiteX4" fmla="*/ 0 w 967264"/>
                <a:gd name="connsiteY4" fmla="*/ 0 h 1628775"/>
                <a:gd name="connsiteX0" fmla="*/ 742950 w 967264"/>
                <a:gd name="connsiteY0" fmla="*/ 0 h 592931"/>
                <a:gd name="connsiteX1" fmla="*/ 967264 w 967264"/>
                <a:gd name="connsiteY1" fmla="*/ 4286 h 592931"/>
                <a:gd name="connsiteX2" fmla="*/ 266700 w 967264"/>
                <a:gd name="connsiteY2" fmla="*/ 592931 h 592931"/>
                <a:gd name="connsiteX3" fmla="*/ 0 w 967264"/>
                <a:gd name="connsiteY3" fmla="*/ 592931 h 592931"/>
                <a:gd name="connsiteX4" fmla="*/ 742950 w 967264"/>
                <a:gd name="connsiteY4" fmla="*/ 0 h 592931"/>
                <a:gd name="connsiteX0" fmla="*/ 742950 w 952977"/>
                <a:gd name="connsiteY0" fmla="*/ 0 h 592931"/>
                <a:gd name="connsiteX1" fmla="*/ 952977 w 952977"/>
                <a:gd name="connsiteY1" fmla="*/ 1905 h 592931"/>
                <a:gd name="connsiteX2" fmla="*/ 266700 w 952977"/>
                <a:gd name="connsiteY2" fmla="*/ 592931 h 592931"/>
                <a:gd name="connsiteX3" fmla="*/ 0 w 952977"/>
                <a:gd name="connsiteY3" fmla="*/ 592931 h 592931"/>
                <a:gd name="connsiteX4" fmla="*/ 742950 w 952977"/>
                <a:gd name="connsiteY4" fmla="*/ 0 h 592931"/>
                <a:gd name="connsiteX0" fmla="*/ 742950 w 1038702"/>
                <a:gd name="connsiteY0" fmla="*/ 48101 h 641032"/>
                <a:gd name="connsiteX1" fmla="*/ 1038702 w 1038702"/>
                <a:gd name="connsiteY1" fmla="*/ 0 h 641032"/>
                <a:gd name="connsiteX2" fmla="*/ 266700 w 1038702"/>
                <a:gd name="connsiteY2" fmla="*/ 641032 h 641032"/>
                <a:gd name="connsiteX3" fmla="*/ 0 w 1038702"/>
                <a:gd name="connsiteY3" fmla="*/ 641032 h 641032"/>
                <a:gd name="connsiteX4" fmla="*/ 742950 w 1038702"/>
                <a:gd name="connsiteY4" fmla="*/ 48101 h 641032"/>
                <a:gd name="connsiteX0" fmla="*/ 742950 w 955358"/>
                <a:gd name="connsiteY0" fmla="*/ 0 h 592931"/>
                <a:gd name="connsiteX1" fmla="*/ 955358 w 955358"/>
                <a:gd name="connsiteY1" fmla="*/ 9049 h 592931"/>
                <a:gd name="connsiteX2" fmla="*/ 266700 w 955358"/>
                <a:gd name="connsiteY2" fmla="*/ 592931 h 592931"/>
                <a:gd name="connsiteX3" fmla="*/ 0 w 955358"/>
                <a:gd name="connsiteY3" fmla="*/ 592931 h 592931"/>
                <a:gd name="connsiteX4" fmla="*/ 742950 w 955358"/>
                <a:gd name="connsiteY4" fmla="*/ 0 h 592931"/>
                <a:gd name="connsiteX0" fmla="*/ 742950 w 955358"/>
                <a:gd name="connsiteY0" fmla="*/ 476 h 593407"/>
                <a:gd name="connsiteX1" fmla="*/ 955358 w 955358"/>
                <a:gd name="connsiteY1" fmla="*/ 0 h 593407"/>
                <a:gd name="connsiteX2" fmla="*/ 266700 w 955358"/>
                <a:gd name="connsiteY2" fmla="*/ 593407 h 593407"/>
                <a:gd name="connsiteX3" fmla="*/ 0 w 955358"/>
                <a:gd name="connsiteY3" fmla="*/ 593407 h 593407"/>
                <a:gd name="connsiteX4" fmla="*/ 742950 w 955358"/>
                <a:gd name="connsiteY4" fmla="*/ 476 h 593407"/>
                <a:gd name="connsiteX0" fmla="*/ 742950 w 964883"/>
                <a:gd name="connsiteY0" fmla="*/ 476 h 593407"/>
                <a:gd name="connsiteX1" fmla="*/ 964883 w 964883"/>
                <a:gd name="connsiteY1" fmla="*/ 0 h 593407"/>
                <a:gd name="connsiteX2" fmla="*/ 266700 w 964883"/>
                <a:gd name="connsiteY2" fmla="*/ 593407 h 593407"/>
                <a:gd name="connsiteX3" fmla="*/ 0 w 964883"/>
                <a:gd name="connsiteY3" fmla="*/ 593407 h 593407"/>
                <a:gd name="connsiteX4" fmla="*/ 742950 w 964883"/>
                <a:gd name="connsiteY4" fmla="*/ 476 h 593407"/>
                <a:gd name="connsiteX0" fmla="*/ 717550 w 964883"/>
                <a:gd name="connsiteY0" fmla="*/ 476 h 593407"/>
                <a:gd name="connsiteX1" fmla="*/ 964883 w 964883"/>
                <a:gd name="connsiteY1" fmla="*/ 0 h 593407"/>
                <a:gd name="connsiteX2" fmla="*/ 266700 w 964883"/>
                <a:gd name="connsiteY2" fmla="*/ 593407 h 593407"/>
                <a:gd name="connsiteX3" fmla="*/ 0 w 964883"/>
                <a:gd name="connsiteY3" fmla="*/ 593407 h 593407"/>
                <a:gd name="connsiteX4" fmla="*/ 717550 w 964883"/>
                <a:gd name="connsiteY4" fmla="*/ 476 h 593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3" h="593407">
                  <a:moveTo>
                    <a:pt x="717550" y="476"/>
                  </a:moveTo>
                  <a:lnTo>
                    <a:pt x="964883" y="0"/>
                  </a:lnTo>
                  <a:lnTo>
                    <a:pt x="266700" y="593407"/>
                  </a:lnTo>
                  <a:lnTo>
                    <a:pt x="0" y="593407"/>
                  </a:lnTo>
                  <a:lnTo>
                    <a:pt x="717550" y="476"/>
                  </a:lnTo>
                  <a:close/>
                </a:path>
              </a:pathLst>
            </a:custGeom>
            <a:grp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2" name="群組 21"/>
          <p:cNvGrpSpPr/>
          <p:nvPr/>
        </p:nvGrpSpPr>
        <p:grpSpPr>
          <a:xfrm>
            <a:off x="4026305" y="2665735"/>
            <a:ext cx="964883" cy="2222183"/>
            <a:chOff x="2743200" y="2651760"/>
            <a:chExt cx="964883" cy="2222183"/>
          </a:xfrm>
          <a:solidFill>
            <a:schemeClr val="accent3">
              <a:lumMod val="20000"/>
              <a:lumOff val="80000"/>
            </a:schemeClr>
          </a:solidFill>
        </p:grpSpPr>
        <p:sp>
          <p:nvSpPr>
            <p:cNvPr id="23" name="矩形 22"/>
            <p:cNvSpPr/>
            <p:nvPr/>
          </p:nvSpPr>
          <p:spPr>
            <a:xfrm>
              <a:off x="2743200" y="3245168"/>
              <a:ext cx="266700" cy="1628775"/>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0"/>
            <p:cNvSpPr/>
            <p:nvPr/>
          </p:nvSpPr>
          <p:spPr>
            <a:xfrm>
              <a:off x="3009900" y="2654617"/>
              <a:ext cx="695325" cy="2219325"/>
            </a:xfrm>
            <a:custGeom>
              <a:avLst/>
              <a:gdLst>
                <a:gd name="connsiteX0" fmla="*/ 0 w 266700"/>
                <a:gd name="connsiteY0" fmla="*/ 0 h 1628775"/>
                <a:gd name="connsiteX1" fmla="*/ 266700 w 266700"/>
                <a:gd name="connsiteY1" fmla="*/ 0 h 1628775"/>
                <a:gd name="connsiteX2" fmla="*/ 266700 w 266700"/>
                <a:gd name="connsiteY2" fmla="*/ 1628775 h 1628775"/>
                <a:gd name="connsiteX3" fmla="*/ 0 w 266700"/>
                <a:gd name="connsiteY3" fmla="*/ 1628775 h 1628775"/>
                <a:gd name="connsiteX4" fmla="*/ 0 w 266700"/>
                <a:gd name="connsiteY4" fmla="*/ 0 h 1628775"/>
                <a:gd name="connsiteX0" fmla="*/ 0 w 695325"/>
                <a:gd name="connsiteY0" fmla="*/ 590550 h 2219325"/>
                <a:gd name="connsiteX1" fmla="*/ 695325 w 695325"/>
                <a:gd name="connsiteY1" fmla="*/ 0 h 2219325"/>
                <a:gd name="connsiteX2" fmla="*/ 266700 w 695325"/>
                <a:gd name="connsiteY2" fmla="*/ 2219325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47700 w 695325"/>
                <a:gd name="connsiteY2" fmla="*/ 1581150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71612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71612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62087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90563 w 695325"/>
                <a:gd name="connsiteY2" fmla="*/ 1462087 h 2219325"/>
                <a:gd name="connsiteX3" fmla="*/ 0 w 695325"/>
                <a:gd name="connsiteY3" fmla="*/ 2219325 h 2219325"/>
                <a:gd name="connsiteX4" fmla="*/ 0 w 695325"/>
                <a:gd name="connsiteY4" fmla="*/ 590550 h 2219325"/>
                <a:gd name="connsiteX0" fmla="*/ 0 w 695783"/>
                <a:gd name="connsiteY0" fmla="*/ 590550 h 2219325"/>
                <a:gd name="connsiteX1" fmla="*/ 695325 w 695783"/>
                <a:gd name="connsiteY1" fmla="*/ 0 h 2219325"/>
                <a:gd name="connsiteX2" fmla="*/ 695325 w 695783"/>
                <a:gd name="connsiteY2" fmla="*/ 1459706 h 2219325"/>
                <a:gd name="connsiteX3" fmla="*/ 0 w 695783"/>
                <a:gd name="connsiteY3" fmla="*/ 2219325 h 2219325"/>
                <a:gd name="connsiteX4" fmla="*/ 0 w 695783"/>
                <a:gd name="connsiteY4" fmla="*/ 590550 h 2219325"/>
                <a:gd name="connsiteX0" fmla="*/ 0 w 695325"/>
                <a:gd name="connsiteY0" fmla="*/ 590550 h 2219325"/>
                <a:gd name="connsiteX1" fmla="*/ 695325 w 695325"/>
                <a:gd name="connsiteY1" fmla="*/ 0 h 2219325"/>
                <a:gd name="connsiteX2" fmla="*/ 692944 w 695325"/>
                <a:gd name="connsiteY2" fmla="*/ 1459706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92944 w 695325"/>
                <a:gd name="connsiteY2" fmla="*/ 1457325 h 2219325"/>
                <a:gd name="connsiteX3" fmla="*/ 0 w 695325"/>
                <a:gd name="connsiteY3" fmla="*/ 2219325 h 2219325"/>
                <a:gd name="connsiteX4" fmla="*/ 0 w 695325"/>
                <a:gd name="connsiteY4" fmla="*/ 590550 h 2219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25" h="2219325">
                  <a:moveTo>
                    <a:pt x="0" y="590550"/>
                  </a:moveTo>
                  <a:lnTo>
                    <a:pt x="695325" y="0"/>
                  </a:lnTo>
                  <a:cubicBezTo>
                    <a:pt x="693738" y="487362"/>
                    <a:pt x="694531" y="969963"/>
                    <a:pt x="692944" y="1457325"/>
                  </a:cubicBezTo>
                  <a:lnTo>
                    <a:pt x="0" y="2219325"/>
                  </a:lnTo>
                  <a:lnTo>
                    <a:pt x="0" y="590550"/>
                  </a:lnTo>
                  <a:close/>
                </a:path>
              </a:pathLst>
            </a:cu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1"/>
            <p:cNvSpPr/>
            <p:nvPr/>
          </p:nvSpPr>
          <p:spPr>
            <a:xfrm>
              <a:off x="2743200" y="2651760"/>
              <a:ext cx="964883" cy="593407"/>
            </a:xfrm>
            <a:custGeom>
              <a:avLst/>
              <a:gdLst>
                <a:gd name="connsiteX0" fmla="*/ 0 w 266700"/>
                <a:gd name="connsiteY0" fmla="*/ 0 h 1628775"/>
                <a:gd name="connsiteX1" fmla="*/ 266700 w 266700"/>
                <a:gd name="connsiteY1" fmla="*/ 0 h 1628775"/>
                <a:gd name="connsiteX2" fmla="*/ 266700 w 266700"/>
                <a:gd name="connsiteY2" fmla="*/ 1628775 h 1628775"/>
                <a:gd name="connsiteX3" fmla="*/ 0 w 266700"/>
                <a:gd name="connsiteY3" fmla="*/ 1628775 h 1628775"/>
                <a:gd name="connsiteX4" fmla="*/ 0 w 266700"/>
                <a:gd name="connsiteY4" fmla="*/ 0 h 1628775"/>
                <a:gd name="connsiteX0" fmla="*/ 0 w 960120"/>
                <a:gd name="connsiteY0" fmla="*/ 0 h 1628775"/>
                <a:gd name="connsiteX1" fmla="*/ 960120 w 960120"/>
                <a:gd name="connsiteY1" fmla="*/ 1059180 h 1628775"/>
                <a:gd name="connsiteX2" fmla="*/ 266700 w 960120"/>
                <a:gd name="connsiteY2" fmla="*/ 1628775 h 1628775"/>
                <a:gd name="connsiteX3" fmla="*/ 0 w 960120"/>
                <a:gd name="connsiteY3" fmla="*/ 1628775 h 1628775"/>
                <a:gd name="connsiteX4" fmla="*/ 0 w 960120"/>
                <a:gd name="connsiteY4" fmla="*/ 0 h 1628775"/>
                <a:gd name="connsiteX0" fmla="*/ 0 w 967264"/>
                <a:gd name="connsiteY0" fmla="*/ 0 h 1628775"/>
                <a:gd name="connsiteX1" fmla="*/ 967264 w 967264"/>
                <a:gd name="connsiteY1" fmla="*/ 1040130 h 1628775"/>
                <a:gd name="connsiteX2" fmla="*/ 266700 w 967264"/>
                <a:gd name="connsiteY2" fmla="*/ 1628775 h 1628775"/>
                <a:gd name="connsiteX3" fmla="*/ 0 w 967264"/>
                <a:gd name="connsiteY3" fmla="*/ 1628775 h 1628775"/>
                <a:gd name="connsiteX4" fmla="*/ 0 w 967264"/>
                <a:gd name="connsiteY4" fmla="*/ 0 h 1628775"/>
                <a:gd name="connsiteX0" fmla="*/ 742950 w 967264"/>
                <a:gd name="connsiteY0" fmla="*/ 0 h 592931"/>
                <a:gd name="connsiteX1" fmla="*/ 967264 w 967264"/>
                <a:gd name="connsiteY1" fmla="*/ 4286 h 592931"/>
                <a:gd name="connsiteX2" fmla="*/ 266700 w 967264"/>
                <a:gd name="connsiteY2" fmla="*/ 592931 h 592931"/>
                <a:gd name="connsiteX3" fmla="*/ 0 w 967264"/>
                <a:gd name="connsiteY3" fmla="*/ 592931 h 592931"/>
                <a:gd name="connsiteX4" fmla="*/ 742950 w 967264"/>
                <a:gd name="connsiteY4" fmla="*/ 0 h 592931"/>
                <a:gd name="connsiteX0" fmla="*/ 742950 w 952977"/>
                <a:gd name="connsiteY0" fmla="*/ 0 h 592931"/>
                <a:gd name="connsiteX1" fmla="*/ 952977 w 952977"/>
                <a:gd name="connsiteY1" fmla="*/ 1905 h 592931"/>
                <a:gd name="connsiteX2" fmla="*/ 266700 w 952977"/>
                <a:gd name="connsiteY2" fmla="*/ 592931 h 592931"/>
                <a:gd name="connsiteX3" fmla="*/ 0 w 952977"/>
                <a:gd name="connsiteY3" fmla="*/ 592931 h 592931"/>
                <a:gd name="connsiteX4" fmla="*/ 742950 w 952977"/>
                <a:gd name="connsiteY4" fmla="*/ 0 h 592931"/>
                <a:gd name="connsiteX0" fmla="*/ 742950 w 1038702"/>
                <a:gd name="connsiteY0" fmla="*/ 48101 h 641032"/>
                <a:gd name="connsiteX1" fmla="*/ 1038702 w 1038702"/>
                <a:gd name="connsiteY1" fmla="*/ 0 h 641032"/>
                <a:gd name="connsiteX2" fmla="*/ 266700 w 1038702"/>
                <a:gd name="connsiteY2" fmla="*/ 641032 h 641032"/>
                <a:gd name="connsiteX3" fmla="*/ 0 w 1038702"/>
                <a:gd name="connsiteY3" fmla="*/ 641032 h 641032"/>
                <a:gd name="connsiteX4" fmla="*/ 742950 w 1038702"/>
                <a:gd name="connsiteY4" fmla="*/ 48101 h 641032"/>
                <a:gd name="connsiteX0" fmla="*/ 742950 w 955358"/>
                <a:gd name="connsiteY0" fmla="*/ 0 h 592931"/>
                <a:gd name="connsiteX1" fmla="*/ 955358 w 955358"/>
                <a:gd name="connsiteY1" fmla="*/ 9049 h 592931"/>
                <a:gd name="connsiteX2" fmla="*/ 266700 w 955358"/>
                <a:gd name="connsiteY2" fmla="*/ 592931 h 592931"/>
                <a:gd name="connsiteX3" fmla="*/ 0 w 955358"/>
                <a:gd name="connsiteY3" fmla="*/ 592931 h 592931"/>
                <a:gd name="connsiteX4" fmla="*/ 742950 w 955358"/>
                <a:gd name="connsiteY4" fmla="*/ 0 h 592931"/>
                <a:gd name="connsiteX0" fmla="*/ 742950 w 955358"/>
                <a:gd name="connsiteY0" fmla="*/ 476 h 593407"/>
                <a:gd name="connsiteX1" fmla="*/ 955358 w 955358"/>
                <a:gd name="connsiteY1" fmla="*/ 0 h 593407"/>
                <a:gd name="connsiteX2" fmla="*/ 266700 w 955358"/>
                <a:gd name="connsiteY2" fmla="*/ 593407 h 593407"/>
                <a:gd name="connsiteX3" fmla="*/ 0 w 955358"/>
                <a:gd name="connsiteY3" fmla="*/ 593407 h 593407"/>
                <a:gd name="connsiteX4" fmla="*/ 742950 w 955358"/>
                <a:gd name="connsiteY4" fmla="*/ 476 h 593407"/>
                <a:gd name="connsiteX0" fmla="*/ 742950 w 964883"/>
                <a:gd name="connsiteY0" fmla="*/ 476 h 593407"/>
                <a:gd name="connsiteX1" fmla="*/ 964883 w 964883"/>
                <a:gd name="connsiteY1" fmla="*/ 0 h 593407"/>
                <a:gd name="connsiteX2" fmla="*/ 266700 w 964883"/>
                <a:gd name="connsiteY2" fmla="*/ 593407 h 593407"/>
                <a:gd name="connsiteX3" fmla="*/ 0 w 964883"/>
                <a:gd name="connsiteY3" fmla="*/ 593407 h 593407"/>
                <a:gd name="connsiteX4" fmla="*/ 742950 w 964883"/>
                <a:gd name="connsiteY4" fmla="*/ 476 h 593407"/>
                <a:gd name="connsiteX0" fmla="*/ 717550 w 964883"/>
                <a:gd name="connsiteY0" fmla="*/ 476 h 593407"/>
                <a:gd name="connsiteX1" fmla="*/ 964883 w 964883"/>
                <a:gd name="connsiteY1" fmla="*/ 0 h 593407"/>
                <a:gd name="connsiteX2" fmla="*/ 266700 w 964883"/>
                <a:gd name="connsiteY2" fmla="*/ 593407 h 593407"/>
                <a:gd name="connsiteX3" fmla="*/ 0 w 964883"/>
                <a:gd name="connsiteY3" fmla="*/ 593407 h 593407"/>
                <a:gd name="connsiteX4" fmla="*/ 717550 w 964883"/>
                <a:gd name="connsiteY4" fmla="*/ 476 h 593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3" h="593407">
                  <a:moveTo>
                    <a:pt x="717550" y="476"/>
                  </a:moveTo>
                  <a:lnTo>
                    <a:pt x="964883" y="0"/>
                  </a:lnTo>
                  <a:lnTo>
                    <a:pt x="266700" y="593407"/>
                  </a:lnTo>
                  <a:lnTo>
                    <a:pt x="0" y="593407"/>
                  </a:lnTo>
                  <a:lnTo>
                    <a:pt x="717550" y="476"/>
                  </a:lnTo>
                  <a:close/>
                </a:path>
              </a:pathLst>
            </a:cu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6" name="群組 25"/>
          <p:cNvGrpSpPr/>
          <p:nvPr/>
        </p:nvGrpSpPr>
        <p:grpSpPr>
          <a:xfrm>
            <a:off x="4458501" y="2665734"/>
            <a:ext cx="964883" cy="2222183"/>
            <a:chOff x="2743200" y="2651760"/>
            <a:chExt cx="964883" cy="2222183"/>
          </a:xfrm>
          <a:solidFill>
            <a:schemeClr val="accent2">
              <a:lumMod val="20000"/>
              <a:lumOff val="80000"/>
            </a:schemeClr>
          </a:solidFill>
        </p:grpSpPr>
        <p:sp>
          <p:nvSpPr>
            <p:cNvPr id="27" name="矩形 26"/>
            <p:cNvSpPr/>
            <p:nvPr/>
          </p:nvSpPr>
          <p:spPr>
            <a:xfrm>
              <a:off x="2743200" y="3245168"/>
              <a:ext cx="266700" cy="1628775"/>
            </a:xfrm>
            <a:prstGeom prst="rect">
              <a:avLst/>
            </a:prstGeom>
            <a:grp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0"/>
            <p:cNvSpPr/>
            <p:nvPr/>
          </p:nvSpPr>
          <p:spPr>
            <a:xfrm>
              <a:off x="3009900" y="2654617"/>
              <a:ext cx="695325" cy="2219325"/>
            </a:xfrm>
            <a:custGeom>
              <a:avLst/>
              <a:gdLst>
                <a:gd name="connsiteX0" fmla="*/ 0 w 266700"/>
                <a:gd name="connsiteY0" fmla="*/ 0 h 1628775"/>
                <a:gd name="connsiteX1" fmla="*/ 266700 w 266700"/>
                <a:gd name="connsiteY1" fmla="*/ 0 h 1628775"/>
                <a:gd name="connsiteX2" fmla="*/ 266700 w 266700"/>
                <a:gd name="connsiteY2" fmla="*/ 1628775 h 1628775"/>
                <a:gd name="connsiteX3" fmla="*/ 0 w 266700"/>
                <a:gd name="connsiteY3" fmla="*/ 1628775 h 1628775"/>
                <a:gd name="connsiteX4" fmla="*/ 0 w 266700"/>
                <a:gd name="connsiteY4" fmla="*/ 0 h 1628775"/>
                <a:gd name="connsiteX0" fmla="*/ 0 w 695325"/>
                <a:gd name="connsiteY0" fmla="*/ 590550 h 2219325"/>
                <a:gd name="connsiteX1" fmla="*/ 695325 w 695325"/>
                <a:gd name="connsiteY1" fmla="*/ 0 h 2219325"/>
                <a:gd name="connsiteX2" fmla="*/ 266700 w 695325"/>
                <a:gd name="connsiteY2" fmla="*/ 2219325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47700 w 695325"/>
                <a:gd name="connsiteY2" fmla="*/ 1581150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71612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71612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62087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90563 w 695325"/>
                <a:gd name="connsiteY2" fmla="*/ 1462087 h 2219325"/>
                <a:gd name="connsiteX3" fmla="*/ 0 w 695325"/>
                <a:gd name="connsiteY3" fmla="*/ 2219325 h 2219325"/>
                <a:gd name="connsiteX4" fmla="*/ 0 w 695325"/>
                <a:gd name="connsiteY4" fmla="*/ 590550 h 2219325"/>
                <a:gd name="connsiteX0" fmla="*/ 0 w 695783"/>
                <a:gd name="connsiteY0" fmla="*/ 590550 h 2219325"/>
                <a:gd name="connsiteX1" fmla="*/ 695325 w 695783"/>
                <a:gd name="connsiteY1" fmla="*/ 0 h 2219325"/>
                <a:gd name="connsiteX2" fmla="*/ 695325 w 695783"/>
                <a:gd name="connsiteY2" fmla="*/ 1459706 h 2219325"/>
                <a:gd name="connsiteX3" fmla="*/ 0 w 695783"/>
                <a:gd name="connsiteY3" fmla="*/ 2219325 h 2219325"/>
                <a:gd name="connsiteX4" fmla="*/ 0 w 695783"/>
                <a:gd name="connsiteY4" fmla="*/ 590550 h 2219325"/>
                <a:gd name="connsiteX0" fmla="*/ 0 w 695325"/>
                <a:gd name="connsiteY0" fmla="*/ 590550 h 2219325"/>
                <a:gd name="connsiteX1" fmla="*/ 695325 w 695325"/>
                <a:gd name="connsiteY1" fmla="*/ 0 h 2219325"/>
                <a:gd name="connsiteX2" fmla="*/ 692944 w 695325"/>
                <a:gd name="connsiteY2" fmla="*/ 1459706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92944 w 695325"/>
                <a:gd name="connsiteY2" fmla="*/ 1457325 h 2219325"/>
                <a:gd name="connsiteX3" fmla="*/ 0 w 695325"/>
                <a:gd name="connsiteY3" fmla="*/ 2219325 h 2219325"/>
                <a:gd name="connsiteX4" fmla="*/ 0 w 695325"/>
                <a:gd name="connsiteY4" fmla="*/ 590550 h 2219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25" h="2219325">
                  <a:moveTo>
                    <a:pt x="0" y="590550"/>
                  </a:moveTo>
                  <a:lnTo>
                    <a:pt x="695325" y="0"/>
                  </a:lnTo>
                  <a:cubicBezTo>
                    <a:pt x="693738" y="487362"/>
                    <a:pt x="694531" y="969963"/>
                    <a:pt x="692944" y="1457325"/>
                  </a:cubicBezTo>
                  <a:lnTo>
                    <a:pt x="0" y="2219325"/>
                  </a:lnTo>
                  <a:lnTo>
                    <a:pt x="0" y="590550"/>
                  </a:lnTo>
                  <a:close/>
                </a:path>
              </a:pathLst>
            </a:custGeom>
            <a:grp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1"/>
            <p:cNvSpPr/>
            <p:nvPr/>
          </p:nvSpPr>
          <p:spPr>
            <a:xfrm>
              <a:off x="2743200" y="2651760"/>
              <a:ext cx="964883" cy="593407"/>
            </a:xfrm>
            <a:custGeom>
              <a:avLst/>
              <a:gdLst>
                <a:gd name="connsiteX0" fmla="*/ 0 w 266700"/>
                <a:gd name="connsiteY0" fmla="*/ 0 h 1628775"/>
                <a:gd name="connsiteX1" fmla="*/ 266700 w 266700"/>
                <a:gd name="connsiteY1" fmla="*/ 0 h 1628775"/>
                <a:gd name="connsiteX2" fmla="*/ 266700 w 266700"/>
                <a:gd name="connsiteY2" fmla="*/ 1628775 h 1628775"/>
                <a:gd name="connsiteX3" fmla="*/ 0 w 266700"/>
                <a:gd name="connsiteY3" fmla="*/ 1628775 h 1628775"/>
                <a:gd name="connsiteX4" fmla="*/ 0 w 266700"/>
                <a:gd name="connsiteY4" fmla="*/ 0 h 1628775"/>
                <a:gd name="connsiteX0" fmla="*/ 0 w 960120"/>
                <a:gd name="connsiteY0" fmla="*/ 0 h 1628775"/>
                <a:gd name="connsiteX1" fmla="*/ 960120 w 960120"/>
                <a:gd name="connsiteY1" fmla="*/ 1059180 h 1628775"/>
                <a:gd name="connsiteX2" fmla="*/ 266700 w 960120"/>
                <a:gd name="connsiteY2" fmla="*/ 1628775 h 1628775"/>
                <a:gd name="connsiteX3" fmla="*/ 0 w 960120"/>
                <a:gd name="connsiteY3" fmla="*/ 1628775 h 1628775"/>
                <a:gd name="connsiteX4" fmla="*/ 0 w 960120"/>
                <a:gd name="connsiteY4" fmla="*/ 0 h 1628775"/>
                <a:gd name="connsiteX0" fmla="*/ 0 w 967264"/>
                <a:gd name="connsiteY0" fmla="*/ 0 h 1628775"/>
                <a:gd name="connsiteX1" fmla="*/ 967264 w 967264"/>
                <a:gd name="connsiteY1" fmla="*/ 1040130 h 1628775"/>
                <a:gd name="connsiteX2" fmla="*/ 266700 w 967264"/>
                <a:gd name="connsiteY2" fmla="*/ 1628775 h 1628775"/>
                <a:gd name="connsiteX3" fmla="*/ 0 w 967264"/>
                <a:gd name="connsiteY3" fmla="*/ 1628775 h 1628775"/>
                <a:gd name="connsiteX4" fmla="*/ 0 w 967264"/>
                <a:gd name="connsiteY4" fmla="*/ 0 h 1628775"/>
                <a:gd name="connsiteX0" fmla="*/ 742950 w 967264"/>
                <a:gd name="connsiteY0" fmla="*/ 0 h 592931"/>
                <a:gd name="connsiteX1" fmla="*/ 967264 w 967264"/>
                <a:gd name="connsiteY1" fmla="*/ 4286 h 592931"/>
                <a:gd name="connsiteX2" fmla="*/ 266700 w 967264"/>
                <a:gd name="connsiteY2" fmla="*/ 592931 h 592931"/>
                <a:gd name="connsiteX3" fmla="*/ 0 w 967264"/>
                <a:gd name="connsiteY3" fmla="*/ 592931 h 592931"/>
                <a:gd name="connsiteX4" fmla="*/ 742950 w 967264"/>
                <a:gd name="connsiteY4" fmla="*/ 0 h 592931"/>
                <a:gd name="connsiteX0" fmla="*/ 742950 w 952977"/>
                <a:gd name="connsiteY0" fmla="*/ 0 h 592931"/>
                <a:gd name="connsiteX1" fmla="*/ 952977 w 952977"/>
                <a:gd name="connsiteY1" fmla="*/ 1905 h 592931"/>
                <a:gd name="connsiteX2" fmla="*/ 266700 w 952977"/>
                <a:gd name="connsiteY2" fmla="*/ 592931 h 592931"/>
                <a:gd name="connsiteX3" fmla="*/ 0 w 952977"/>
                <a:gd name="connsiteY3" fmla="*/ 592931 h 592931"/>
                <a:gd name="connsiteX4" fmla="*/ 742950 w 952977"/>
                <a:gd name="connsiteY4" fmla="*/ 0 h 592931"/>
                <a:gd name="connsiteX0" fmla="*/ 742950 w 1038702"/>
                <a:gd name="connsiteY0" fmla="*/ 48101 h 641032"/>
                <a:gd name="connsiteX1" fmla="*/ 1038702 w 1038702"/>
                <a:gd name="connsiteY1" fmla="*/ 0 h 641032"/>
                <a:gd name="connsiteX2" fmla="*/ 266700 w 1038702"/>
                <a:gd name="connsiteY2" fmla="*/ 641032 h 641032"/>
                <a:gd name="connsiteX3" fmla="*/ 0 w 1038702"/>
                <a:gd name="connsiteY3" fmla="*/ 641032 h 641032"/>
                <a:gd name="connsiteX4" fmla="*/ 742950 w 1038702"/>
                <a:gd name="connsiteY4" fmla="*/ 48101 h 641032"/>
                <a:gd name="connsiteX0" fmla="*/ 742950 w 955358"/>
                <a:gd name="connsiteY0" fmla="*/ 0 h 592931"/>
                <a:gd name="connsiteX1" fmla="*/ 955358 w 955358"/>
                <a:gd name="connsiteY1" fmla="*/ 9049 h 592931"/>
                <a:gd name="connsiteX2" fmla="*/ 266700 w 955358"/>
                <a:gd name="connsiteY2" fmla="*/ 592931 h 592931"/>
                <a:gd name="connsiteX3" fmla="*/ 0 w 955358"/>
                <a:gd name="connsiteY3" fmla="*/ 592931 h 592931"/>
                <a:gd name="connsiteX4" fmla="*/ 742950 w 955358"/>
                <a:gd name="connsiteY4" fmla="*/ 0 h 592931"/>
                <a:gd name="connsiteX0" fmla="*/ 742950 w 955358"/>
                <a:gd name="connsiteY0" fmla="*/ 476 h 593407"/>
                <a:gd name="connsiteX1" fmla="*/ 955358 w 955358"/>
                <a:gd name="connsiteY1" fmla="*/ 0 h 593407"/>
                <a:gd name="connsiteX2" fmla="*/ 266700 w 955358"/>
                <a:gd name="connsiteY2" fmla="*/ 593407 h 593407"/>
                <a:gd name="connsiteX3" fmla="*/ 0 w 955358"/>
                <a:gd name="connsiteY3" fmla="*/ 593407 h 593407"/>
                <a:gd name="connsiteX4" fmla="*/ 742950 w 955358"/>
                <a:gd name="connsiteY4" fmla="*/ 476 h 593407"/>
                <a:gd name="connsiteX0" fmla="*/ 742950 w 964883"/>
                <a:gd name="connsiteY0" fmla="*/ 476 h 593407"/>
                <a:gd name="connsiteX1" fmla="*/ 964883 w 964883"/>
                <a:gd name="connsiteY1" fmla="*/ 0 h 593407"/>
                <a:gd name="connsiteX2" fmla="*/ 266700 w 964883"/>
                <a:gd name="connsiteY2" fmla="*/ 593407 h 593407"/>
                <a:gd name="connsiteX3" fmla="*/ 0 w 964883"/>
                <a:gd name="connsiteY3" fmla="*/ 593407 h 593407"/>
                <a:gd name="connsiteX4" fmla="*/ 742950 w 964883"/>
                <a:gd name="connsiteY4" fmla="*/ 476 h 593407"/>
                <a:gd name="connsiteX0" fmla="*/ 717550 w 964883"/>
                <a:gd name="connsiteY0" fmla="*/ 476 h 593407"/>
                <a:gd name="connsiteX1" fmla="*/ 964883 w 964883"/>
                <a:gd name="connsiteY1" fmla="*/ 0 h 593407"/>
                <a:gd name="connsiteX2" fmla="*/ 266700 w 964883"/>
                <a:gd name="connsiteY2" fmla="*/ 593407 h 593407"/>
                <a:gd name="connsiteX3" fmla="*/ 0 w 964883"/>
                <a:gd name="connsiteY3" fmla="*/ 593407 h 593407"/>
                <a:gd name="connsiteX4" fmla="*/ 717550 w 964883"/>
                <a:gd name="connsiteY4" fmla="*/ 476 h 593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3" h="593407">
                  <a:moveTo>
                    <a:pt x="717550" y="476"/>
                  </a:moveTo>
                  <a:lnTo>
                    <a:pt x="964883" y="0"/>
                  </a:lnTo>
                  <a:lnTo>
                    <a:pt x="266700" y="593407"/>
                  </a:lnTo>
                  <a:lnTo>
                    <a:pt x="0" y="593407"/>
                  </a:lnTo>
                  <a:lnTo>
                    <a:pt x="717550" y="476"/>
                  </a:lnTo>
                  <a:close/>
                </a:path>
              </a:pathLst>
            </a:custGeom>
            <a:grp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0" name="群組 29"/>
          <p:cNvGrpSpPr/>
          <p:nvPr/>
        </p:nvGrpSpPr>
        <p:grpSpPr>
          <a:xfrm>
            <a:off x="4890697" y="2665733"/>
            <a:ext cx="964883" cy="2222183"/>
            <a:chOff x="2743200" y="2651760"/>
            <a:chExt cx="964883" cy="2222183"/>
          </a:xfrm>
          <a:solidFill>
            <a:schemeClr val="accent3">
              <a:lumMod val="20000"/>
              <a:lumOff val="80000"/>
            </a:schemeClr>
          </a:solidFill>
        </p:grpSpPr>
        <p:sp>
          <p:nvSpPr>
            <p:cNvPr id="31" name="矩形 30"/>
            <p:cNvSpPr/>
            <p:nvPr/>
          </p:nvSpPr>
          <p:spPr>
            <a:xfrm>
              <a:off x="2743200" y="3245168"/>
              <a:ext cx="266700" cy="1628775"/>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20"/>
            <p:cNvSpPr/>
            <p:nvPr/>
          </p:nvSpPr>
          <p:spPr>
            <a:xfrm>
              <a:off x="3009900" y="2654617"/>
              <a:ext cx="695325" cy="2219325"/>
            </a:xfrm>
            <a:custGeom>
              <a:avLst/>
              <a:gdLst>
                <a:gd name="connsiteX0" fmla="*/ 0 w 266700"/>
                <a:gd name="connsiteY0" fmla="*/ 0 h 1628775"/>
                <a:gd name="connsiteX1" fmla="*/ 266700 w 266700"/>
                <a:gd name="connsiteY1" fmla="*/ 0 h 1628775"/>
                <a:gd name="connsiteX2" fmla="*/ 266700 w 266700"/>
                <a:gd name="connsiteY2" fmla="*/ 1628775 h 1628775"/>
                <a:gd name="connsiteX3" fmla="*/ 0 w 266700"/>
                <a:gd name="connsiteY3" fmla="*/ 1628775 h 1628775"/>
                <a:gd name="connsiteX4" fmla="*/ 0 w 266700"/>
                <a:gd name="connsiteY4" fmla="*/ 0 h 1628775"/>
                <a:gd name="connsiteX0" fmla="*/ 0 w 695325"/>
                <a:gd name="connsiteY0" fmla="*/ 590550 h 2219325"/>
                <a:gd name="connsiteX1" fmla="*/ 695325 w 695325"/>
                <a:gd name="connsiteY1" fmla="*/ 0 h 2219325"/>
                <a:gd name="connsiteX2" fmla="*/ 266700 w 695325"/>
                <a:gd name="connsiteY2" fmla="*/ 2219325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47700 w 695325"/>
                <a:gd name="connsiteY2" fmla="*/ 1581150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71612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71612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62087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90563 w 695325"/>
                <a:gd name="connsiteY2" fmla="*/ 1462087 h 2219325"/>
                <a:gd name="connsiteX3" fmla="*/ 0 w 695325"/>
                <a:gd name="connsiteY3" fmla="*/ 2219325 h 2219325"/>
                <a:gd name="connsiteX4" fmla="*/ 0 w 695325"/>
                <a:gd name="connsiteY4" fmla="*/ 590550 h 2219325"/>
                <a:gd name="connsiteX0" fmla="*/ 0 w 695783"/>
                <a:gd name="connsiteY0" fmla="*/ 590550 h 2219325"/>
                <a:gd name="connsiteX1" fmla="*/ 695325 w 695783"/>
                <a:gd name="connsiteY1" fmla="*/ 0 h 2219325"/>
                <a:gd name="connsiteX2" fmla="*/ 695325 w 695783"/>
                <a:gd name="connsiteY2" fmla="*/ 1459706 h 2219325"/>
                <a:gd name="connsiteX3" fmla="*/ 0 w 695783"/>
                <a:gd name="connsiteY3" fmla="*/ 2219325 h 2219325"/>
                <a:gd name="connsiteX4" fmla="*/ 0 w 695783"/>
                <a:gd name="connsiteY4" fmla="*/ 590550 h 2219325"/>
                <a:gd name="connsiteX0" fmla="*/ 0 w 695325"/>
                <a:gd name="connsiteY0" fmla="*/ 590550 h 2219325"/>
                <a:gd name="connsiteX1" fmla="*/ 695325 w 695325"/>
                <a:gd name="connsiteY1" fmla="*/ 0 h 2219325"/>
                <a:gd name="connsiteX2" fmla="*/ 692944 w 695325"/>
                <a:gd name="connsiteY2" fmla="*/ 1459706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92944 w 695325"/>
                <a:gd name="connsiteY2" fmla="*/ 1457325 h 2219325"/>
                <a:gd name="connsiteX3" fmla="*/ 0 w 695325"/>
                <a:gd name="connsiteY3" fmla="*/ 2219325 h 2219325"/>
                <a:gd name="connsiteX4" fmla="*/ 0 w 695325"/>
                <a:gd name="connsiteY4" fmla="*/ 590550 h 2219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25" h="2219325">
                  <a:moveTo>
                    <a:pt x="0" y="590550"/>
                  </a:moveTo>
                  <a:lnTo>
                    <a:pt x="695325" y="0"/>
                  </a:lnTo>
                  <a:cubicBezTo>
                    <a:pt x="693738" y="487362"/>
                    <a:pt x="694531" y="969963"/>
                    <a:pt x="692944" y="1457325"/>
                  </a:cubicBezTo>
                  <a:lnTo>
                    <a:pt x="0" y="2219325"/>
                  </a:lnTo>
                  <a:lnTo>
                    <a:pt x="0" y="590550"/>
                  </a:lnTo>
                  <a:close/>
                </a:path>
              </a:pathLst>
            </a:cu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21"/>
            <p:cNvSpPr/>
            <p:nvPr/>
          </p:nvSpPr>
          <p:spPr>
            <a:xfrm>
              <a:off x="2743200" y="2651760"/>
              <a:ext cx="964883" cy="593407"/>
            </a:xfrm>
            <a:custGeom>
              <a:avLst/>
              <a:gdLst>
                <a:gd name="connsiteX0" fmla="*/ 0 w 266700"/>
                <a:gd name="connsiteY0" fmla="*/ 0 h 1628775"/>
                <a:gd name="connsiteX1" fmla="*/ 266700 w 266700"/>
                <a:gd name="connsiteY1" fmla="*/ 0 h 1628775"/>
                <a:gd name="connsiteX2" fmla="*/ 266700 w 266700"/>
                <a:gd name="connsiteY2" fmla="*/ 1628775 h 1628775"/>
                <a:gd name="connsiteX3" fmla="*/ 0 w 266700"/>
                <a:gd name="connsiteY3" fmla="*/ 1628775 h 1628775"/>
                <a:gd name="connsiteX4" fmla="*/ 0 w 266700"/>
                <a:gd name="connsiteY4" fmla="*/ 0 h 1628775"/>
                <a:gd name="connsiteX0" fmla="*/ 0 w 960120"/>
                <a:gd name="connsiteY0" fmla="*/ 0 h 1628775"/>
                <a:gd name="connsiteX1" fmla="*/ 960120 w 960120"/>
                <a:gd name="connsiteY1" fmla="*/ 1059180 h 1628775"/>
                <a:gd name="connsiteX2" fmla="*/ 266700 w 960120"/>
                <a:gd name="connsiteY2" fmla="*/ 1628775 h 1628775"/>
                <a:gd name="connsiteX3" fmla="*/ 0 w 960120"/>
                <a:gd name="connsiteY3" fmla="*/ 1628775 h 1628775"/>
                <a:gd name="connsiteX4" fmla="*/ 0 w 960120"/>
                <a:gd name="connsiteY4" fmla="*/ 0 h 1628775"/>
                <a:gd name="connsiteX0" fmla="*/ 0 w 967264"/>
                <a:gd name="connsiteY0" fmla="*/ 0 h 1628775"/>
                <a:gd name="connsiteX1" fmla="*/ 967264 w 967264"/>
                <a:gd name="connsiteY1" fmla="*/ 1040130 h 1628775"/>
                <a:gd name="connsiteX2" fmla="*/ 266700 w 967264"/>
                <a:gd name="connsiteY2" fmla="*/ 1628775 h 1628775"/>
                <a:gd name="connsiteX3" fmla="*/ 0 w 967264"/>
                <a:gd name="connsiteY3" fmla="*/ 1628775 h 1628775"/>
                <a:gd name="connsiteX4" fmla="*/ 0 w 967264"/>
                <a:gd name="connsiteY4" fmla="*/ 0 h 1628775"/>
                <a:gd name="connsiteX0" fmla="*/ 742950 w 967264"/>
                <a:gd name="connsiteY0" fmla="*/ 0 h 592931"/>
                <a:gd name="connsiteX1" fmla="*/ 967264 w 967264"/>
                <a:gd name="connsiteY1" fmla="*/ 4286 h 592931"/>
                <a:gd name="connsiteX2" fmla="*/ 266700 w 967264"/>
                <a:gd name="connsiteY2" fmla="*/ 592931 h 592931"/>
                <a:gd name="connsiteX3" fmla="*/ 0 w 967264"/>
                <a:gd name="connsiteY3" fmla="*/ 592931 h 592931"/>
                <a:gd name="connsiteX4" fmla="*/ 742950 w 967264"/>
                <a:gd name="connsiteY4" fmla="*/ 0 h 592931"/>
                <a:gd name="connsiteX0" fmla="*/ 742950 w 952977"/>
                <a:gd name="connsiteY0" fmla="*/ 0 h 592931"/>
                <a:gd name="connsiteX1" fmla="*/ 952977 w 952977"/>
                <a:gd name="connsiteY1" fmla="*/ 1905 h 592931"/>
                <a:gd name="connsiteX2" fmla="*/ 266700 w 952977"/>
                <a:gd name="connsiteY2" fmla="*/ 592931 h 592931"/>
                <a:gd name="connsiteX3" fmla="*/ 0 w 952977"/>
                <a:gd name="connsiteY3" fmla="*/ 592931 h 592931"/>
                <a:gd name="connsiteX4" fmla="*/ 742950 w 952977"/>
                <a:gd name="connsiteY4" fmla="*/ 0 h 592931"/>
                <a:gd name="connsiteX0" fmla="*/ 742950 w 1038702"/>
                <a:gd name="connsiteY0" fmla="*/ 48101 h 641032"/>
                <a:gd name="connsiteX1" fmla="*/ 1038702 w 1038702"/>
                <a:gd name="connsiteY1" fmla="*/ 0 h 641032"/>
                <a:gd name="connsiteX2" fmla="*/ 266700 w 1038702"/>
                <a:gd name="connsiteY2" fmla="*/ 641032 h 641032"/>
                <a:gd name="connsiteX3" fmla="*/ 0 w 1038702"/>
                <a:gd name="connsiteY3" fmla="*/ 641032 h 641032"/>
                <a:gd name="connsiteX4" fmla="*/ 742950 w 1038702"/>
                <a:gd name="connsiteY4" fmla="*/ 48101 h 641032"/>
                <a:gd name="connsiteX0" fmla="*/ 742950 w 955358"/>
                <a:gd name="connsiteY0" fmla="*/ 0 h 592931"/>
                <a:gd name="connsiteX1" fmla="*/ 955358 w 955358"/>
                <a:gd name="connsiteY1" fmla="*/ 9049 h 592931"/>
                <a:gd name="connsiteX2" fmla="*/ 266700 w 955358"/>
                <a:gd name="connsiteY2" fmla="*/ 592931 h 592931"/>
                <a:gd name="connsiteX3" fmla="*/ 0 w 955358"/>
                <a:gd name="connsiteY3" fmla="*/ 592931 h 592931"/>
                <a:gd name="connsiteX4" fmla="*/ 742950 w 955358"/>
                <a:gd name="connsiteY4" fmla="*/ 0 h 592931"/>
                <a:gd name="connsiteX0" fmla="*/ 742950 w 955358"/>
                <a:gd name="connsiteY0" fmla="*/ 476 h 593407"/>
                <a:gd name="connsiteX1" fmla="*/ 955358 w 955358"/>
                <a:gd name="connsiteY1" fmla="*/ 0 h 593407"/>
                <a:gd name="connsiteX2" fmla="*/ 266700 w 955358"/>
                <a:gd name="connsiteY2" fmla="*/ 593407 h 593407"/>
                <a:gd name="connsiteX3" fmla="*/ 0 w 955358"/>
                <a:gd name="connsiteY3" fmla="*/ 593407 h 593407"/>
                <a:gd name="connsiteX4" fmla="*/ 742950 w 955358"/>
                <a:gd name="connsiteY4" fmla="*/ 476 h 593407"/>
                <a:gd name="connsiteX0" fmla="*/ 742950 w 964883"/>
                <a:gd name="connsiteY0" fmla="*/ 476 h 593407"/>
                <a:gd name="connsiteX1" fmla="*/ 964883 w 964883"/>
                <a:gd name="connsiteY1" fmla="*/ 0 h 593407"/>
                <a:gd name="connsiteX2" fmla="*/ 266700 w 964883"/>
                <a:gd name="connsiteY2" fmla="*/ 593407 h 593407"/>
                <a:gd name="connsiteX3" fmla="*/ 0 w 964883"/>
                <a:gd name="connsiteY3" fmla="*/ 593407 h 593407"/>
                <a:gd name="connsiteX4" fmla="*/ 742950 w 964883"/>
                <a:gd name="connsiteY4" fmla="*/ 476 h 593407"/>
                <a:gd name="connsiteX0" fmla="*/ 717550 w 964883"/>
                <a:gd name="connsiteY0" fmla="*/ 476 h 593407"/>
                <a:gd name="connsiteX1" fmla="*/ 964883 w 964883"/>
                <a:gd name="connsiteY1" fmla="*/ 0 h 593407"/>
                <a:gd name="connsiteX2" fmla="*/ 266700 w 964883"/>
                <a:gd name="connsiteY2" fmla="*/ 593407 h 593407"/>
                <a:gd name="connsiteX3" fmla="*/ 0 w 964883"/>
                <a:gd name="connsiteY3" fmla="*/ 593407 h 593407"/>
                <a:gd name="connsiteX4" fmla="*/ 717550 w 964883"/>
                <a:gd name="connsiteY4" fmla="*/ 476 h 593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3" h="593407">
                  <a:moveTo>
                    <a:pt x="717550" y="476"/>
                  </a:moveTo>
                  <a:lnTo>
                    <a:pt x="964883" y="0"/>
                  </a:lnTo>
                  <a:lnTo>
                    <a:pt x="266700" y="593407"/>
                  </a:lnTo>
                  <a:lnTo>
                    <a:pt x="0" y="593407"/>
                  </a:lnTo>
                  <a:lnTo>
                    <a:pt x="717550" y="476"/>
                  </a:lnTo>
                  <a:close/>
                </a:path>
              </a:pathLst>
            </a:cu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8" name="文字方塊 37"/>
          <p:cNvSpPr txBox="1"/>
          <p:nvPr/>
        </p:nvSpPr>
        <p:spPr>
          <a:xfrm>
            <a:off x="3138561" y="3427202"/>
            <a:ext cx="745397" cy="430887"/>
          </a:xfrm>
          <a:prstGeom prst="rect">
            <a:avLst/>
          </a:prstGeom>
          <a:noFill/>
        </p:spPr>
        <p:txBody>
          <a:bodyPr wrap="none" lIns="0" tIns="0" rIns="0" bIns="0" rtlCol="0">
            <a:spAutoFit/>
          </a:bodyPr>
          <a:lstStyle/>
          <a:p>
            <a:r>
              <a:rPr lang="en-US" altLang="zh-TW" sz="2800" dirty="0"/>
              <a:t>………</a:t>
            </a:r>
            <a:endParaRPr lang="zh-TW" altLang="en-US" sz="2800" dirty="0"/>
          </a:p>
        </p:txBody>
      </p:sp>
      <p:grpSp>
        <p:nvGrpSpPr>
          <p:cNvPr id="43" name="群組 42"/>
          <p:cNvGrpSpPr/>
          <p:nvPr/>
        </p:nvGrpSpPr>
        <p:grpSpPr>
          <a:xfrm>
            <a:off x="6691213" y="2633246"/>
            <a:ext cx="1821915" cy="2322062"/>
            <a:chOff x="6873478" y="2717287"/>
            <a:chExt cx="1821915" cy="2322062"/>
          </a:xfrm>
          <a:solidFill>
            <a:schemeClr val="accent3">
              <a:lumMod val="20000"/>
              <a:lumOff val="80000"/>
            </a:schemeClr>
          </a:solidFill>
        </p:grpSpPr>
        <p:grpSp>
          <p:nvGrpSpPr>
            <p:cNvPr id="44" name="群組 43"/>
            <p:cNvGrpSpPr/>
            <p:nvPr/>
          </p:nvGrpSpPr>
          <p:grpSpPr>
            <a:xfrm>
              <a:off x="7057972" y="2717287"/>
              <a:ext cx="1117283" cy="2322062"/>
              <a:chOff x="2743200" y="2651760"/>
              <a:chExt cx="964883" cy="2222183"/>
            </a:xfrm>
            <a:grpFill/>
          </p:grpSpPr>
          <p:sp>
            <p:nvSpPr>
              <p:cNvPr id="46" name="矩形 45"/>
              <p:cNvSpPr/>
              <p:nvPr/>
            </p:nvSpPr>
            <p:spPr>
              <a:xfrm>
                <a:off x="2743200" y="3245168"/>
                <a:ext cx="266700" cy="1628775"/>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矩形 20"/>
              <p:cNvSpPr/>
              <p:nvPr/>
            </p:nvSpPr>
            <p:spPr>
              <a:xfrm>
                <a:off x="3009900" y="2654617"/>
                <a:ext cx="695325" cy="2219325"/>
              </a:xfrm>
              <a:custGeom>
                <a:avLst/>
                <a:gdLst>
                  <a:gd name="connsiteX0" fmla="*/ 0 w 266700"/>
                  <a:gd name="connsiteY0" fmla="*/ 0 h 1628775"/>
                  <a:gd name="connsiteX1" fmla="*/ 266700 w 266700"/>
                  <a:gd name="connsiteY1" fmla="*/ 0 h 1628775"/>
                  <a:gd name="connsiteX2" fmla="*/ 266700 w 266700"/>
                  <a:gd name="connsiteY2" fmla="*/ 1628775 h 1628775"/>
                  <a:gd name="connsiteX3" fmla="*/ 0 w 266700"/>
                  <a:gd name="connsiteY3" fmla="*/ 1628775 h 1628775"/>
                  <a:gd name="connsiteX4" fmla="*/ 0 w 266700"/>
                  <a:gd name="connsiteY4" fmla="*/ 0 h 1628775"/>
                  <a:gd name="connsiteX0" fmla="*/ 0 w 695325"/>
                  <a:gd name="connsiteY0" fmla="*/ 590550 h 2219325"/>
                  <a:gd name="connsiteX1" fmla="*/ 695325 w 695325"/>
                  <a:gd name="connsiteY1" fmla="*/ 0 h 2219325"/>
                  <a:gd name="connsiteX2" fmla="*/ 266700 w 695325"/>
                  <a:gd name="connsiteY2" fmla="*/ 2219325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47700 w 695325"/>
                  <a:gd name="connsiteY2" fmla="*/ 1581150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71612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71612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62087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90563 w 695325"/>
                  <a:gd name="connsiteY2" fmla="*/ 1462087 h 2219325"/>
                  <a:gd name="connsiteX3" fmla="*/ 0 w 695325"/>
                  <a:gd name="connsiteY3" fmla="*/ 2219325 h 2219325"/>
                  <a:gd name="connsiteX4" fmla="*/ 0 w 695325"/>
                  <a:gd name="connsiteY4" fmla="*/ 590550 h 2219325"/>
                  <a:gd name="connsiteX0" fmla="*/ 0 w 695783"/>
                  <a:gd name="connsiteY0" fmla="*/ 590550 h 2219325"/>
                  <a:gd name="connsiteX1" fmla="*/ 695325 w 695783"/>
                  <a:gd name="connsiteY1" fmla="*/ 0 h 2219325"/>
                  <a:gd name="connsiteX2" fmla="*/ 695325 w 695783"/>
                  <a:gd name="connsiteY2" fmla="*/ 1459706 h 2219325"/>
                  <a:gd name="connsiteX3" fmla="*/ 0 w 695783"/>
                  <a:gd name="connsiteY3" fmla="*/ 2219325 h 2219325"/>
                  <a:gd name="connsiteX4" fmla="*/ 0 w 695783"/>
                  <a:gd name="connsiteY4" fmla="*/ 590550 h 2219325"/>
                  <a:gd name="connsiteX0" fmla="*/ 0 w 695325"/>
                  <a:gd name="connsiteY0" fmla="*/ 590550 h 2219325"/>
                  <a:gd name="connsiteX1" fmla="*/ 695325 w 695325"/>
                  <a:gd name="connsiteY1" fmla="*/ 0 h 2219325"/>
                  <a:gd name="connsiteX2" fmla="*/ 692944 w 695325"/>
                  <a:gd name="connsiteY2" fmla="*/ 1459706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92944 w 695325"/>
                  <a:gd name="connsiteY2" fmla="*/ 1457325 h 2219325"/>
                  <a:gd name="connsiteX3" fmla="*/ 0 w 695325"/>
                  <a:gd name="connsiteY3" fmla="*/ 2219325 h 2219325"/>
                  <a:gd name="connsiteX4" fmla="*/ 0 w 695325"/>
                  <a:gd name="connsiteY4" fmla="*/ 590550 h 2219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25" h="2219325">
                    <a:moveTo>
                      <a:pt x="0" y="590550"/>
                    </a:moveTo>
                    <a:lnTo>
                      <a:pt x="695325" y="0"/>
                    </a:lnTo>
                    <a:cubicBezTo>
                      <a:pt x="693738" y="487362"/>
                      <a:pt x="694531" y="969963"/>
                      <a:pt x="692944" y="1457325"/>
                    </a:cubicBezTo>
                    <a:lnTo>
                      <a:pt x="0" y="2219325"/>
                    </a:lnTo>
                    <a:lnTo>
                      <a:pt x="0" y="590550"/>
                    </a:lnTo>
                    <a:close/>
                  </a:path>
                </a:pathLst>
              </a:cu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21"/>
              <p:cNvSpPr/>
              <p:nvPr/>
            </p:nvSpPr>
            <p:spPr>
              <a:xfrm>
                <a:off x="2743200" y="2651760"/>
                <a:ext cx="964883" cy="593407"/>
              </a:xfrm>
              <a:custGeom>
                <a:avLst/>
                <a:gdLst>
                  <a:gd name="connsiteX0" fmla="*/ 0 w 266700"/>
                  <a:gd name="connsiteY0" fmla="*/ 0 h 1628775"/>
                  <a:gd name="connsiteX1" fmla="*/ 266700 w 266700"/>
                  <a:gd name="connsiteY1" fmla="*/ 0 h 1628775"/>
                  <a:gd name="connsiteX2" fmla="*/ 266700 w 266700"/>
                  <a:gd name="connsiteY2" fmla="*/ 1628775 h 1628775"/>
                  <a:gd name="connsiteX3" fmla="*/ 0 w 266700"/>
                  <a:gd name="connsiteY3" fmla="*/ 1628775 h 1628775"/>
                  <a:gd name="connsiteX4" fmla="*/ 0 w 266700"/>
                  <a:gd name="connsiteY4" fmla="*/ 0 h 1628775"/>
                  <a:gd name="connsiteX0" fmla="*/ 0 w 960120"/>
                  <a:gd name="connsiteY0" fmla="*/ 0 h 1628775"/>
                  <a:gd name="connsiteX1" fmla="*/ 960120 w 960120"/>
                  <a:gd name="connsiteY1" fmla="*/ 1059180 h 1628775"/>
                  <a:gd name="connsiteX2" fmla="*/ 266700 w 960120"/>
                  <a:gd name="connsiteY2" fmla="*/ 1628775 h 1628775"/>
                  <a:gd name="connsiteX3" fmla="*/ 0 w 960120"/>
                  <a:gd name="connsiteY3" fmla="*/ 1628775 h 1628775"/>
                  <a:gd name="connsiteX4" fmla="*/ 0 w 960120"/>
                  <a:gd name="connsiteY4" fmla="*/ 0 h 1628775"/>
                  <a:gd name="connsiteX0" fmla="*/ 0 w 967264"/>
                  <a:gd name="connsiteY0" fmla="*/ 0 h 1628775"/>
                  <a:gd name="connsiteX1" fmla="*/ 967264 w 967264"/>
                  <a:gd name="connsiteY1" fmla="*/ 1040130 h 1628775"/>
                  <a:gd name="connsiteX2" fmla="*/ 266700 w 967264"/>
                  <a:gd name="connsiteY2" fmla="*/ 1628775 h 1628775"/>
                  <a:gd name="connsiteX3" fmla="*/ 0 w 967264"/>
                  <a:gd name="connsiteY3" fmla="*/ 1628775 h 1628775"/>
                  <a:gd name="connsiteX4" fmla="*/ 0 w 967264"/>
                  <a:gd name="connsiteY4" fmla="*/ 0 h 1628775"/>
                  <a:gd name="connsiteX0" fmla="*/ 742950 w 967264"/>
                  <a:gd name="connsiteY0" fmla="*/ 0 h 592931"/>
                  <a:gd name="connsiteX1" fmla="*/ 967264 w 967264"/>
                  <a:gd name="connsiteY1" fmla="*/ 4286 h 592931"/>
                  <a:gd name="connsiteX2" fmla="*/ 266700 w 967264"/>
                  <a:gd name="connsiteY2" fmla="*/ 592931 h 592931"/>
                  <a:gd name="connsiteX3" fmla="*/ 0 w 967264"/>
                  <a:gd name="connsiteY3" fmla="*/ 592931 h 592931"/>
                  <a:gd name="connsiteX4" fmla="*/ 742950 w 967264"/>
                  <a:gd name="connsiteY4" fmla="*/ 0 h 592931"/>
                  <a:gd name="connsiteX0" fmla="*/ 742950 w 952977"/>
                  <a:gd name="connsiteY0" fmla="*/ 0 h 592931"/>
                  <a:gd name="connsiteX1" fmla="*/ 952977 w 952977"/>
                  <a:gd name="connsiteY1" fmla="*/ 1905 h 592931"/>
                  <a:gd name="connsiteX2" fmla="*/ 266700 w 952977"/>
                  <a:gd name="connsiteY2" fmla="*/ 592931 h 592931"/>
                  <a:gd name="connsiteX3" fmla="*/ 0 w 952977"/>
                  <a:gd name="connsiteY3" fmla="*/ 592931 h 592931"/>
                  <a:gd name="connsiteX4" fmla="*/ 742950 w 952977"/>
                  <a:gd name="connsiteY4" fmla="*/ 0 h 592931"/>
                  <a:gd name="connsiteX0" fmla="*/ 742950 w 1038702"/>
                  <a:gd name="connsiteY0" fmla="*/ 48101 h 641032"/>
                  <a:gd name="connsiteX1" fmla="*/ 1038702 w 1038702"/>
                  <a:gd name="connsiteY1" fmla="*/ 0 h 641032"/>
                  <a:gd name="connsiteX2" fmla="*/ 266700 w 1038702"/>
                  <a:gd name="connsiteY2" fmla="*/ 641032 h 641032"/>
                  <a:gd name="connsiteX3" fmla="*/ 0 w 1038702"/>
                  <a:gd name="connsiteY3" fmla="*/ 641032 h 641032"/>
                  <a:gd name="connsiteX4" fmla="*/ 742950 w 1038702"/>
                  <a:gd name="connsiteY4" fmla="*/ 48101 h 641032"/>
                  <a:gd name="connsiteX0" fmla="*/ 742950 w 955358"/>
                  <a:gd name="connsiteY0" fmla="*/ 0 h 592931"/>
                  <a:gd name="connsiteX1" fmla="*/ 955358 w 955358"/>
                  <a:gd name="connsiteY1" fmla="*/ 9049 h 592931"/>
                  <a:gd name="connsiteX2" fmla="*/ 266700 w 955358"/>
                  <a:gd name="connsiteY2" fmla="*/ 592931 h 592931"/>
                  <a:gd name="connsiteX3" fmla="*/ 0 w 955358"/>
                  <a:gd name="connsiteY3" fmla="*/ 592931 h 592931"/>
                  <a:gd name="connsiteX4" fmla="*/ 742950 w 955358"/>
                  <a:gd name="connsiteY4" fmla="*/ 0 h 592931"/>
                  <a:gd name="connsiteX0" fmla="*/ 742950 w 955358"/>
                  <a:gd name="connsiteY0" fmla="*/ 476 h 593407"/>
                  <a:gd name="connsiteX1" fmla="*/ 955358 w 955358"/>
                  <a:gd name="connsiteY1" fmla="*/ 0 h 593407"/>
                  <a:gd name="connsiteX2" fmla="*/ 266700 w 955358"/>
                  <a:gd name="connsiteY2" fmla="*/ 593407 h 593407"/>
                  <a:gd name="connsiteX3" fmla="*/ 0 w 955358"/>
                  <a:gd name="connsiteY3" fmla="*/ 593407 h 593407"/>
                  <a:gd name="connsiteX4" fmla="*/ 742950 w 955358"/>
                  <a:gd name="connsiteY4" fmla="*/ 476 h 593407"/>
                  <a:gd name="connsiteX0" fmla="*/ 742950 w 964883"/>
                  <a:gd name="connsiteY0" fmla="*/ 476 h 593407"/>
                  <a:gd name="connsiteX1" fmla="*/ 964883 w 964883"/>
                  <a:gd name="connsiteY1" fmla="*/ 0 h 593407"/>
                  <a:gd name="connsiteX2" fmla="*/ 266700 w 964883"/>
                  <a:gd name="connsiteY2" fmla="*/ 593407 h 593407"/>
                  <a:gd name="connsiteX3" fmla="*/ 0 w 964883"/>
                  <a:gd name="connsiteY3" fmla="*/ 593407 h 593407"/>
                  <a:gd name="connsiteX4" fmla="*/ 742950 w 964883"/>
                  <a:gd name="connsiteY4" fmla="*/ 476 h 593407"/>
                  <a:gd name="connsiteX0" fmla="*/ 717550 w 964883"/>
                  <a:gd name="connsiteY0" fmla="*/ 476 h 593407"/>
                  <a:gd name="connsiteX1" fmla="*/ 964883 w 964883"/>
                  <a:gd name="connsiteY1" fmla="*/ 0 h 593407"/>
                  <a:gd name="connsiteX2" fmla="*/ 266700 w 964883"/>
                  <a:gd name="connsiteY2" fmla="*/ 593407 h 593407"/>
                  <a:gd name="connsiteX3" fmla="*/ 0 w 964883"/>
                  <a:gd name="connsiteY3" fmla="*/ 593407 h 593407"/>
                  <a:gd name="connsiteX4" fmla="*/ 717550 w 964883"/>
                  <a:gd name="connsiteY4" fmla="*/ 476 h 593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3" h="593407">
                    <a:moveTo>
                      <a:pt x="717550" y="476"/>
                    </a:moveTo>
                    <a:lnTo>
                      <a:pt x="964883" y="0"/>
                    </a:lnTo>
                    <a:lnTo>
                      <a:pt x="266700" y="593407"/>
                    </a:lnTo>
                    <a:lnTo>
                      <a:pt x="0" y="593407"/>
                    </a:lnTo>
                    <a:lnTo>
                      <a:pt x="717550" y="476"/>
                    </a:lnTo>
                    <a:close/>
                  </a:path>
                </a:pathLst>
              </a:cu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45" name="圖片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3478" y="2960287"/>
              <a:ext cx="1821915" cy="1821915"/>
            </a:xfrm>
            <a:prstGeom prst="rect">
              <a:avLst/>
            </a:prstGeom>
            <a:grpFill/>
            <a:ln>
              <a:solidFill>
                <a:schemeClr val="tx1"/>
              </a:solidFill>
            </a:ln>
            <a:scene3d>
              <a:camera prst="isometricOffAxis2Right">
                <a:rot lat="1380000" lon="17759998" rev="0"/>
              </a:camera>
              <a:lightRig rig="threePt" dir="t"/>
            </a:scene3d>
          </p:spPr>
        </p:pic>
      </p:grpSp>
      <p:cxnSp>
        <p:nvCxnSpPr>
          <p:cNvPr id="49" name="直線接點 48"/>
          <p:cNvCxnSpPr/>
          <p:nvPr/>
        </p:nvCxnSpPr>
        <p:spPr>
          <a:xfrm>
            <a:off x="1142039" y="5060032"/>
            <a:ext cx="0" cy="457200"/>
          </a:xfrm>
          <a:prstGeom prst="line">
            <a:avLst/>
          </a:prstGeom>
          <a:ln w="28575"/>
        </p:spPr>
        <p:style>
          <a:lnRef idx="1">
            <a:schemeClr val="dk1"/>
          </a:lnRef>
          <a:fillRef idx="0">
            <a:schemeClr val="dk1"/>
          </a:fillRef>
          <a:effectRef idx="0">
            <a:schemeClr val="dk1"/>
          </a:effectRef>
          <a:fontRef idx="minor">
            <a:schemeClr val="tx1"/>
          </a:fontRef>
        </p:style>
      </p:cxnSp>
      <p:cxnSp>
        <p:nvCxnSpPr>
          <p:cNvPr id="50" name="直線接點 49"/>
          <p:cNvCxnSpPr/>
          <p:nvPr/>
        </p:nvCxnSpPr>
        <p:spPr>
          <a:xfrm>
            <a:off x="1142039" y="5517232"/>
            <a:ext cx="500164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51" name="直線接點 50"/>
          <p:cNvCxnSpPr/>
          <p:nvPr/>
        </p:nvCxnSpPr>
        <p:spPr>
          <a:xfrm>
            <a:off x="6143685" y="4061585"/>
            <a:ext cx="0" cy="1455647"/>
          </a:xfrm>
          <a:prstGeom prst="line">
            <a:avLst/>
          </a:prstGeom>
          <a:ln w="28575">
            <a:headEnd type="arrow" w="med" len="med"/>
            <a:tailEnd type="none" w="med" len="med"/>
          </a:ln>
        </p:spPr>
        <p:style>
          <a:lnRef idx="1">
            <a:schemeClr val="dk1"/>
          </a:lnRef>
          <a:fillRef idx="0">
            <a:schemeClr val="dk1"/>
          </a:fillRef>
          <a:effectRef idx="0">
            <a:schemeClr val="dk1"/>
          </a:effectRef>
          <a:fontRef idx="minor">
            <a:schemeClr val="tx1"/>
          </a:fontRef>
        </p:style>
      </p:cxnSp>
      <p:grpSp>
        <p:nvGrpSpPr>
          <p:cNvPr id="52" name="群組 51"/>
          <p:cNvGrpSpPr/>
          <p:nvPr/>
        </p:nvGrpSpPr>
        <p:grpSpPr>
          <a:xfrm>
            <a:off x="5881891" y="3451082"/>
            <a:ext cx="506429" cy="506429"/>
            <a:chOff x="6419058" y="3744361"/>
            <a:chExt cx="506429" cy="506429"/>
          </a:xfrm>
        </p:grpSpPr>
        <p:sp>
          <p:nvSpPr>
            <p:cNvPr id="53" name="橢圓 52"/>
            <p:cNvSpPr/>
            <p:nvPr/>
          </p:nvSpPr>
          <p:spPr>
            <a:xfrm>
              <a:off x="6419058" y="3744361"/>
              <a:ext cx="506429" cy="50642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54" name="文字方塊 53"/>
                <p:cNvSpPr txBox="1"/>
                <p:nvPr/>
              </p:nvSpPr>
              <p:spPr>
                <a:xfrm>
                  <a:off x="6506125" y="3760604"/>
                  <a:ext cx="34945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m:t>
                        </m:r>
                      </m:oMath>
                    </m:oMathPara>
                  </a14:m>
                  <a:endParaRPr lang="zh-TW" altLang="en-US" sz="2800" dirty="0"/>
                </a:p>
              </p:txBody>
            </p:sp>
          </mc:Choice>
          <mc:Fallback xmlns="">
            <p:sp>
              <p:nvSpPr>
                <p:cNvPr id="90" name="文字方塊 89"/>
                <p:cNvSpPr txBox="1">
                  <a:spLocks noRot="1" noChangeAspect="1" noMove="1" noResize="1" noEditPoints="1" noAdjustHandles="1" noChangeArrowheads="1" noChangeShapeType="1" noTextEdit="1"/>
                </p:cNvSpPr>
                <p:nvPr/>
              </p:nvSpPr>
              <p:spPr>
                <a:xfrm>
                  <a:off x="6506125" y="3760604"/>
                  <a:ext cx="349455" cy="430887"/>
                </a:xfrm>
                <a:prstGeom prst="rect">
                  <a:avLst/>
                </a:prstGeom>
                <a:blipFill>
                  <a:blip r:embed="rId4"/>
                  <a:stretch>
                    <a:fillRect/>
                  </a:stretch>
                </a:blipFill>
              </p:spPr>
              <p:txBody>
                <a:bodyPr/>
                <a:lstStyle/>
                <a:p>
                  <a:r>
                    <a:rPr lang="zh-TW" altLang="en-US">
                      <a:noFill/>
                    </a:rPr>
                    <a:t> </a:t>
                  </a:r>
                </a:p>
              </p:txBody>
            </p:sp>
          </mc:Fallback>
        </mc:AlternateContent>
      </p:grpSp>
      <p:cxnSp>
        <p:nvCxnSpPr>
          <p:cNvPr id="55" name="直線單箭頭接點 54"/>
          <p:cNvCxnSpPr/>
          <p:nvPr/>
        </p:nvCxnSpPr>
        <p:spPr>
          <a:xfrm>
            <a:off x="5548905" y="3704297"/>
            <a:ext cx="262864" cy="0"/>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56" name="直線單箭頭接點 55"/>
          <p:cNvCxnSpPr/>
          <p:nvPr/>
        </p:nvCxnSpPr>
        <p:spPr>
          <a:xfrm>
            <a:off x="6477552" y="3704296"/>
            <a:ext cx="262864" cy="0"/>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57" name="文字方塊 56"/>
          <p:cNvSpPr txBox="1"/>
          <p:nvPr/>
        </p:nvSpPr>
        <p:spPr>
          <a:xfrm>
            <a:off x="2055573" y="4868857"/>
            <a:ext cx="724429" cy="400110"/>
          </a:xfrm>
          <a:prstGeom prst="rect">
            <a:avLst/>
          </a:prstGeom>
          <a:noFill/>
        </p:spPr>
        <p:txBody>
          <a:bodyPr wrap="none" rtlCol="0">
            <a:spAutoFit/>
          </a:bodyPr>
          <a:lstStyle/>
          <a:p>
            <a:r>
              <a:rPr lang="en-US" altLang="zh-TW" sz="2000" b="1" dirty="0" err="1">
                <a:solidFill>
                  <a:schemeClr val="accent2">
                    <a:lumMod val="75000"/>
                  </a:schemeClr>
                </a:solidFill>
              </a:rPr>
              <a:t>ReLU</a:t>
            </a:r>
            <a:endParaRPr lang="zh-TW" altLang="en-US" sz="2000" b="1" dirty="0">
              <a:solidFill>
                <a:schemeClr val="accent2">
                  <a:lumMod val="75000"/>
                </a:schemeClr>
              </a:solidFill>
            </a:endParaRPr>
          </a:p>
        </p:txBody>
      </p:sp>
      <p:cxnSp>
        <p:nvCxnSpPr>
          <p:cNvPr id="59" name="直線接點 58"/>
          <p:cNvCxnSpPr/>
          <p:nvPr/>
        </p:nvCxnSpPr>
        <p:spPr>
          <a:xfrm flipH="1">
            <a:off x="2547339" y="2244210"/>
            <a:ext cx="370348" cy="333892"/>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60" name="直線接點 59"/>
          <p:cNvCxnSpPr/>
          <p:nvPr/>
        </p:nvCxnSpPr>
        <p:spPr>
          <a:xfrm flipH="1">
            <a:off x="5945563" y="2242554"/>
            <a:ext cx="370348" cy="333892"/>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61" name="直線接點 60"/>
          <p:cNvCxnSpPr/>
          <p:nvPr/>
        </p:nvCxnSpPr>
        <p:spPr>
          <a:xfrm>
            <a:off x="2917687" y="2242554"/>
            <a:ext cx="3398224"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63" name="文字方塊 62"/>
          <p:cNvSpPr txBox="1"/>
          <p:nvPr/>
        </p:nvSpPr>
        <p:spPr>
          <a:xfrm>
            <a:off x="3523353" y="1351803"/>
            <a:ext cx="2299338" cy="707886"/>
          </a:xfrm>
          <a:prstGeom prst="rect">
            <a:avLst/>
          </a:prstGeom>
          <a:noFill/>
        </p:spPr>
        <p:txBody>
          <a:bodyPr wrap="square" rtlCol="0">
            <a:spAutoFit/>
          </a:bodyPr>
          <a:lstStyle/>
          <a:p>
            <a:pPr algn="ctr"/>
            <a:r>
              <a:rPr lang="en-US" altLang="zh-TW" sz="2000" b="1" dirty="0" err="1"/>
              <a:t>Demosaicking</a:t>
            </a:r>
            <a:endParaRPr lang="en-US" altLang="zh-TW" sz="2000" b="1" dirty="0"/>
          </a:p>
          <a:p>
            <a:pPr algn="ctr"/>
            <a:r>
              <a:rPr lang="en-US" altLang="zh-TW" sz="2000" b="1" dirty="0"/>
              <a:t>(learning residual)</a:t>
            </a:r>
            <a:endParaRPr lang="zh-TW" altLang="en-US" sz="2000" b="1" dirty="0"/>
          </a:p>
        </p:txBody>
      </p:sp>
      <p:sp>
        <p:nvSpPr>
          <p:cNvPr id="2" name="標題 1"/>
          <p:cNvSpPr>
            <a:spLocks noGrp="1"/>
          </p:cNvSpPr>
          <p:nvPr>
            <p:ph type="title"/>
          </p:nvPr>
        </p:nvSpPr>
        <p:spPr/>
        <p:txBody>
          <a:bodyPr/>
          <a:lstStyle/>
          <a:p>
            <a:r>
              <a:rPr lang="en-US" altLang="zh-TW" dirty="0"/>
              <a:t>CNN-based </a:t>
            </a:r>
            <a:r>
              <a:rPr lang="en-US" altLang="zh-TW" dirty="0" err="1"/>
              <a:t>demosaicking</a:t>
            </a:r>
            <a:endParaRPr lang="zh-TW" altLang="en-US" dirty="0"/>
          </a:p>
        </p:txBody>
      </p:sp>
    </p:spTree>
    <p:extLst>
      <p:ext uri="{BB962C8B-B14F-4D97-AF65-F5344CB8AC3E}">
        <p14:creationId xmlns:p14="http://schemas.microsoft.com/office/powerpoint/2010/main" val="153991840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179166" y="1340768"/>
          <a:ext cx="8785664" cy="4172205"/>
        </p:xfrm>
        <a:graphic>
          <a:graphicData uri="http://schemas.openxmlformats.org/drawingml/2006/table">
            <a:tbl>
              <a:tblPr firstRow="1" bandRow="1">
                <a:tableStyleId>{5940675A-B579-460E-94D1-54222C63F5DA}</a:tableStyleId>
              </a:tblPr>
              <a:tblGrid>
                <a:gridCol w="924085">
                  <a:extLst>
                    <a:ext uri="{9D8B030D-6E8A-4147-A177-3AD203B41FA5}">
                      <a16:colId xmlns:a16="http://schemas.microsoft.com/office/drawing/2014/main" val="46559030"/>
                    </a:ext>
                  </a:extLst>
                </a:gridCol>
                <a:gridCol w="669196">
                  <a:extLst>
                    <a:ext uri="{9D8B030D-6E8A-4147-A177-3AD203B41FA5}">
                      <a16:colId xmlns:a16="http://schemas.microsoft.com/office/drawing/2014/main" val="4051759399"/>
                    </a:ext>
                  </a:extLst>
                </a:gridCol>
                <a:gridCol w="653853">
                  <a:extLst>
                    <a:ext uri="{9D8B030D-6E8A-4147-A177-3AD203B41FA5}">
                      <a16:colId xmlns:a16="http://schemas.microsoft.com/office/drawing/2014/main" val="1297655345"/>
                    </a:ext>
                  </a:extLst>
                </a:gridCol>
                <a:gridCol w="653853">
                  <a:extLst>
                    <a:ext uri="{9D8B030D-6E8A-4147-A177-3AD203B41FA5}">
                      <a16:colId xmlns:a16="http://schemas.microsoft.com/office/drawing/2014/main" val="2636293753"/>
                    </a:ext>
                  </a:extLst>
                </a:gridCol>
                <a:gridCol w="653853">
                  <a:extLst>
                    <a:ext uri="{9D8B030D-6E8A-4147-A177-3AD203B41FA5}">
                      <a16:colId xmlns:a16="http://schemas.microsoft.com/office/drawing/2014/main" val="1377273692"/>
                    </a:ext>
                  </a:extLst>
                </a:gridCol>
                <a:gridCol w="653853">
                  <a:extLst>
                    <a:ext uri="{9D8B030D-6E8A-4147-A177-3AD203B41FA5}">
                      <a16:colId xmlns:a16="http://schemas.microsoft.com/office/drawing/2014/main" val="1221978855"/>
                    </a:ext>
                  </a:extLst>
                </a:gridCol>
                <a:gridCol w="653853">
                  <a:extLst>
                    <a:ext uri="{9D8B030D-6E8A-4147-A177-3AD203B41FA5}">
                      <a16:colId xmlns:a16="http://schemas.microsoft.com/office/drawing/2014/main" val="3103951855"/>
                    </a:ext>
                  </a:extLst>
                </a:gridCol>
                <a:gridCol w="653853">
                  <a:extLst>
                    <a:ext uri="{9D8B030D-6E8A-4147-A177-3AD203B41FA5}">
                      <a16:colId xmlns:a16="http://schemas.microsoft.com/office/drawing/2014/main" val="3725259617"/>
                    </a:ext>
                  </a:extLst>
                </a:gridCol>
                <a:gridCol w="653853">
                  <a:extLst>
                    <a:ext uri="{9D8B030D-6E8A-4147-A177-3AD203B41FA5}">
                      <a16:colId xmlns:a16="http://schemas.microsoft.com/office/drawing/2014/main" val="3599202978"/>
                    </a:ext>
                  </a:extLst>
                </a:gridCol>
                <a:gridCol w="653853">
                  <a:extLst>
                    <a:ext uri="{9D8B030D-6E8A-4147-A177-3AD203B41FA5}">
                      <a16:colId xmlns:a16="http://schemas.microsoft.com/office/drawing/2014/main" val="3522516152"/>
                    </a:ext>
                  </a:extLst>
                </a:gridCol>
                <a:gridCol w="653853">
                  <a:extLst>
                    <a:ext uri="{9D8B030D-6E8A-4147-A177-3AD203B41FA5}">
                      <a16:colId xmlns:a16="http://schemas.microsoft.com/office/drawing/2014/main" val="1870589411"/>
                    </a:ext>
                  </a:extLst>
                </a:gridCol>
                <a:gridCol w="653853">
                  <a:extLst>
                    <a:ext uri="{9D8B030D-6E8A-4147-A177-3AD203B41FA5}">
                      <a16:colId xmlns:a16="http://schemas.microsoft.com/office/drawing/2014/main" val="768948837"/>
                    </a:ext>
                  </a:extLst>
                </a:gridCol>
                <a:gridCol w="653853">
                  <a:extLst>
                    <a:ext uri="{9D8B030D-6E8A-4147-A177-3AD203B41FA5}">
                      <a16:colId xmlns:a16="http://schemas.microsoft.com/office/drawing/2014/main" val="46418094"/>
                    </a:ext>
                  </a:extLst>
                </a:gridCol>
              </a:tblGrid>
              <a:tr h="238735">
                <a:tc rowSpan="3">
                  <a:txBody>
                    <a:bodyPr/>
                    <a:lstStyle/>
                    <a:p>
                      <a:pPr algn="ctr"/>
                      <a:r>
                        <a:rPr lang="en-US" altLang="zh-TW" sz="1400" dirty="0"/>
                        <a:t>Algorithm</a:t>
                      </a:r>
                      <a:endParaRPr lang="zh-TW" altLang="en-US" sz="1400" dirty="0"/>
                    </a:p>
                  </a:txBody>
                  <a:tcPr marL="0" marR="0" marT="0" marB="0" anchor="ctr"/>
                </a:tc>
                <a:tc gridSpan="4">
                  <a:txBody>
                    <a:bodyPr/>
                    <a:lstStyle/>
                    <a:p>
                      <a:pPr algn="ctr"/>
                      <a:r>
                        <a:rPr lang="en-US" altLang="zh-TW" sz="1400" dirty="0"/>
                        <a:t>Kodak (12 photos)</a:t>
                      </a:r>
                      <a:endParaRPr lang="zh-TW" altLang="en-US" sz="1400" dirty="0"/>
                    </a:p>
                  </a:txBody>
                  <a:tcPr marL="0" marR="0" marT="0" marB="0" anchor="ctr"/>
                </a:tc>
                <a:tc hMerge="1">
                  <a:txBody>
                    <a:bodyPr/>
                    <a:lstStyle/>
                    <a:p>
                      <a:endParaRPr lang="zh-TW" altLang="en-US" sz="1200" dirty="0"/>
                    </a:p>
                  </a:txBody>
                  <a:tcPr/>
                </a:tc>
                <a:tc hMerge="1">
                  <a:txBody>
                    <a:bodyPr/>
                    <a:lstStyle/>
                    <a:p>
                      <a:endParaRPr lang="zh-TW" altLang="en-US" sz="1200" dirty="0"/>
                    </a:p>
                  </a:txBody>
                  <a:tcPr/>
                </a:tc>
                <a:tc hMerge="1">
                  <a:txBody>
                    <a:bodyPr/>
                    <a:lstStyle/>
                    <a:p>
                      <a:endParaRPr lang="zh-TW" altLang="en-US" sz="1200" dirty="0"/>
                    </a:p>
                  </a:txBody>
                  <a:tcPr/>
                </a:tc>
                <a:tc gridSpan="4">
                  <a:txBody>
                    <a:bodyPr/>
                    <a:lstStyle/>
                    <a:p>
                      <a:pPr algn="ctr"/>
                      <a:r>
                        <a:rPr lang="en-US" altLang="zh-TW" sz="1400" dirty="0" err="1"/>
                        <a:t>McM</a:t>
                      </a:r>
                      <a:r>
                        <a:rPr lang="en-US" altLang="zh-TW" sz="1400" dirty="0"/>
                        <a:t> (18 photos)</a:t>
                      </a:r>
                      <a:endParaRPr lang="zh-TW" altLang="en-US" sz="1400" dirty="0"/>
                    </a:p>
                  </a:txBody>
                  <a:tcPr marL="0" marR="0" marT="0" marB="0" anchor="ctr"/>
                </a:tc>
                <a:tc hMerge="1">
                  <a:txBody>
                    <a:bodyPr/>
                    <a:lstStyle/>
                    <a:p>
                      <a:endParaRPr lang="zh-TW" altLang="en-US" sz="1200" dirty="0"/>
                    </a:p>
                  </a:txBody>
                  <a:tcPr/>
                </a:tc>
                <a:tc hMerge="1">
                  <a:txBody>
                    <a:bodyPr/>
                    <a:lstStyle/>
                    <a:p>
                      <a:endParaRPr lang="zh-TW" altLang="en-US" sz="1200" dirty="0"/>
                    </a:p>
                  </a:txBody>
                  <a:tcPr/>
                </a:tc>
                <a:tc hMerge="1">
                  <a:txBody>
                    <a:bodyPr/>
                    <a:lstStyle/>
                    <a:p>
                      <a:endParaRPr lang="zh-TW" altLang="en-US" sz="1200" dirty="0"/>
                    </a:p>
                  </a:txBody>
                  <a:tcPr/>
                </a:tc>
                <a:tc gridSpan="4">
                  <a:txBody>
                    <a:bodyPr/>
                    <a:lstStyle/>
                    <a:p>
                      <a:pPr algn="ctr"/>
                      <a:r>
                        <a:rPr lang="en-US" altLang="zh-TW" sz="1400" dirty="0"/>
                        <a:t>Kodak</a:t>
                      </a:r>
                      <a:r>
                        <a:rPr lang="en-US" altLang="zh-TW" sz="1400" baseline="0" dirty="0"/>
                        <a:t> + </a:t>
                      </a:r>
                      <a:r>
                        <a:rPr lang="en-US" altLang="zh-TW" sz="1400" baseline="0" dirty="0" err="1"/>
                        <a:t>McM</a:t>
                      </a:r>
                      <a:r>
                        <a:rPr lang="en-US" altLang="zh-TW" sz="1400" baseline="0" dirty="0"/>
                        <a:t> (30 photos)</a:t>
                      </a:r>
                      <a:endParaRPr lang="zh-TW" altLang="en-US" sz="1400" dirty="0"/>
                    </a:p>
                  </a:txBody>
                  <a:tcPr marL="0" marR="0" marT="0" marB="0" anchor="ctr"/>
                </a:tc>
                <a:tc hMerge="1">
                  <a:txBody>
                    <a:bodyPr/>
                    <a:lstStyle/>
                    <a:p>
                      <a:endParaRPr lang="zh-TW" altLang="en-US" sz="1200" dirty="0"/>
                    </a:p>
                  </a:txBody>
                  <a:tcPr/>
                </a:tc>
                <a:tc hMerge="1">
                  <a:txBody>
                    <a:bodyPr/>
                    <a:lstStyle/>
                    <a:p>
                      <a:endParaRPr lang="zh-TW" altLang="en-US" sz="1200" dirty="0"/>
                    </a:p>
                  </a:txBody>
                  <a:tcPr/>
                </a:tc>
                <a:tc hMerge="1">
                  <a:txBody>
                    <a:bodyPr/>
                    <a:lstStyle/>
                    <a:p>
                      <a:endParaRPr lang="zh-TW" altLang="en-US" sz="1200" dirty="0"/>
                    </a:p>
                  </a:txBody>
                  <a:tcPr/>
                </a:tc>
                <a:extLst>
                  <a:ext uri="{0D108BD9-81ED-4DB2-BD59-A6C34878D82A}">
                    <a16:rowId xmlns:a16="http://schemas.microsoft.com/office/drawing/2014/main" val="3149542977"/>
                  </a:ext>
                </a:extLst>
              </a:tr>
              <a:tr h="238735">
                <a:tc vMerge="1">
                  <a:txBody>
                    <a:bodyPr/>
                    <a:lstStyle/>
                    <a:p>
                      <a:endParaRPr lang="zh-TW" altLang="en-US" sz="1200" dirty="0"/>
                    </a:p>
                  </a:txBody>
                  <a:tcPr/>
                </a:tc>
                <a:tc gridSpan="3">
                  <a:txBody>
                    <a:bodyPr/>
                    <a:lstStyle/>
                    <a:p>
                      <a:pPr algn="ctr"/>
                      <a:r>
                        <a:rPr lang="en-US" altLang="zh-TW" sz="1400" dirty="0"/>
                        <a:t>PSNR</a:t>
                      </a:r>
                      <a:endParaRPr lang="zh-TW" altLang="en-US" sz="1400" dirty="0"/>
                    </a:p>
                  </a:txBody>
                  <a:tcPr marL="0" marR="0" marT="0" marB="0" anchor="ctr"/>
                </a:tc>
                <a:tc hMerge="1">
                  <a:txBody>
                    <a:bodyPr/>
                    <a:lstStyle/>
                    <a:p>
                      <a:endParaRPr lang="zh-TW" altLang="en-US" sz="1200" dirty="0"/>
                    </a:p>
                  </a:txBody>
                  <a:tcPr/>
                </a:tc>
                <a:tc hMerge="1">
                  <a:txBody>
                    <a:bodyPr/>
                    <a:lstStyle/>
                    <a:p>
                      <a:endParaRPr lang="zh-TW" altLang="en-US" sz="1200" dirty="0"/>
                    </a:p>
                  </a:txBody>
                  <a:tcPr/>
                </a:tc>
                <a:tc rowSpan="2">
                  <a:txBody>
                    <a:bodyPr/>
                    <a:lstStyle/>
                    <a:p>
                      <a:pPr algn="ctr"/>
                      <a:r>
                        <a:rPr lang="en-US" altLang="zh-TW" sz="1400" dirty="0"/>
                        <a:t>CPSNR</a:t>
                      </a:r>
                      <a:endParaRPr lang="zh-TW" altLang="en-US" sz="1400" dirty="0"/>
                    </a:p>
                  </a:txBody>
                  <a:tcPr marL="0" marR="0" marT="0" marB="0" anchor="ctr"/>
                </a:tc>
                <a:tc gridSpan="3">
                  <a:txBody>
                    <a:bodyPr/>
                    <a:lstStyle/>
                    <a:p>
                      <a:pPr algn="ctr"/>
                      <a:r>
                        <a:rPr lang="en-US" altLang="zh-TW" sz="1400" dirty="0"/>
                        <a:t>PSNR</a:t>
                      </a:r>
                      <a:endParaRPr lang="zh-TW" altLang="en-US" sz="1400" dirty="0"/>
                    </a:p>
                  </a:txBody>
                  <a:tcPr marL="0" marR="0" marT="0" marB="0" anchor="ctr"/>
                </a:tc>
                <a:tc hMerge="1">
                  <a:txBody>
                    <a:bodyPr/>
                    <a:lstStyle/>
                    <a:p>
                      <a:endParaRPr lang="zh-TW" altLang="en-US" sz="1200" dirty="0"/>
                    </a:p>
                  </a:txBody>
                  <a:tcPr/>
                </a:tc>
                <a:tc hMerge="1">
                  <a:txBody>
                    <a:bodyPr/>
                    <a:lstStyle/>
                    <a:p>
                      <a:endParaRPr lang="zh-TW" altLang="en-US" sz="1200" dirty="0"/>
                    </a:p>
                  </a:txBody>
                  <a:tcPr/>
                </a:tc>
                <a:tc rowSpan="2">
                  <a:txBody>
                    <a:bodyPr/>
                    <a:lstStyle/>
                    <a:p>
                      <a:pPr algn="ctr"/>
                      <a:r>
                        <a:rPr lang="en-US" altLang="zh-TW" sz="1400" dirty="0"/>
                        <a:t>CPSNR</a:t>
                      </a:r>
                      <a:endParaRPr lang="zh-TW" altLang="en-US" sz="1400" dirty="0"/>
                    </a:p>
                  </a:txBody>
                  <a:tcPr marL="0" marR="0" marT="0" marB="0" anchor="ctr"/>
                </a:tc>
                <a:tc gridSpan="3">
                  <a:txBody>
                    <a:bodyPr/>
                    <a:lstStyle/>
                    <a:p>
                      <a:pPr algn="ctr"/>
                      <a:r>
                        <a:rPr lang="en-US" altLang="zh-TW" sz="1400" dirty="0"/>
                        <a:t>PSNR</a:t>
                      </a:r>
                      <a:endParaRPr lang="zh-TW" altLang="en-US" sz="1400" dirty="0"/>
                    </a:p>
                  </a:txBody>
                  <a:tcPr marL="0" marR="0" marT="0" marB="0" anchor="ctr"/>
                </a:tc>
                <a:tc hMerge="1">
                  <a:txBody>
                    <a:bodyPr/>
                    <a:lstStyle/>
                    <a:p>
                      <a:endParaRPr lang="zh-TW" altLang="en-US" sz="1200" dirty="0"/>
                    </a:p>
                  </a:txBody>
                  <a:tcPr/>
                </a:tc>
                <a:tc hMerge="1">
                  <a:txBody>
                    <a:bodyPr/>
                    <a:lstStyle/>
                    <a:p>
                      <a:endParaRPr lang="zh-TW" altLang="en-US" sz="1200" dirty="0"/>
                    </a:p>
                  </a:txBody>
                  <a:tcPr/>
                </a:tc>
                <a:tc rowSpan="2">
                  <a:txBody>
                    <a:bodyPr/>
                    <a:lstStyle/>
                    <a:p>
                      <a:pPr algn="ctr"/>
                      <a:r>
                        <a:rPr lang="en-US" altLang="zh-TW" sz="1400" dirty="0"/>
                        <a:t>CPSNR</a:t>
                      </a:r>
                      <a:endParaRPr lang="zh-TW" altLang="en-US" sz="1400" dirty="0"/>
                    </a:p>
                  </a:txBody>
                  <a:tcPr marL="0" marR="0" marT="0" marB="0" anchor="ctr"/>
                </a:tc>
                <a:extLst>
                  <a:ext uri="{0D108BD9-81ED-4DB2-BD59-A6C34878D82A}">
                    <a16:rowId xmlns:a16="http://schemas.microsoft.com/office/drawing/2014/main" val="488376290"/>
                  </a:ext>
                </a:extLst>
              </a:tr>
              <a:tr h="238735">
                <a:tc vMerge="1">
                  <a:txBody>
                    <a:bodyPr/>
                    <a:lstStyle/>
                    <a:p>
                      <a:endParaRPr lang="zh-TW" altLang="en-US" sz="1200" dirty="0"/>
                    </a:p>
                  </a:txBody>
                  <a:tcPr/>
                </a:tc>
                <a:tc>
                  <a:txBody>
                    <a:bodyPr/>
                    <a:lstStyle/>
                    <a:p>
                      <a:pPr algn="ctr"/>
                      <a:r>
                        <a:rPr lang="en-US" altLang="zh-TW" sz="1200" dirty="0"/>
                        <a:t>R</a:t>
                      </a:r>
                      <a:endParaRPr lang="zh-TW" altLang="en-US" sz="1200" dirty="0"/>
                    </a:p>
                  </a:txBody>
                  <a:tcPr marL="0" marR="0" marT="0" marB="0" anchor="ctr"/>
                </a:tc>
                <a:tc>
                  <a:txBody>
                    <a:bodyPr/>
                    <a:lstStyle/>
                    <a:p>
                      <a:pPr algn="ctr"/>
                      <a:r>
                        <a:rPr lang="en-US" altLang="zh-TW" sz="1400" dirty="0"/>
                        <a:t>G</a:t>
                      </a:r>
                      <a:endParaRPr lang="zh-TW" altLang="en-US" sz="1400" dirty="0"/>
                    </a:p>
                  </a:txBody>
                  <a:tcPr marL="0" marR="0" marT="0" marB="0" anchor="ctr"/>
                </a:tc>
                <a:tc>
                  <a:txBody>
                    <a:bodyPr/>
                    <a:lstStyle/>
                    <a:p>
                      <a:pPr algn="ctr"/>
                      <a:r>
                        <a:rPr lang="en-US" altLang="zh-TW" sz="1400" dirty="0"/>
                        <a:t>B</a:t>
                      </a:r>
                      <a:endParaRPr lang="zh-TW" altLang="en-US" sz="1400" dirty="0"/>
                    </a:p>
                  </a:txBody>
                  <a:tcPr marL="0" marR="0" marT="0" marB="0" anchor="ctr"/>
                </a:tc>
                <a:tc vMerge="1">
                  <a:txBody>
                    <a:bodyPr/>
                    <a:lstStyle/>
                    <a:p>
                      <a:pPr algn="ctr"/>
                      <a:endParaRPr lang="zh-TW" altLang="en-US" sz="1200" dirty="0"/>
                    </a:p>
                  </a:txBody>
                  <a:tcPr anchor="ctr"/>
                </a:tc>
                <a:tc>
                  <a:txBody>
                    <a:bodyPr/>
                    <a:lstStyle/>
                    <a:p>
                      <a:pPr algn="ctr"/>
                      <a:r>
                        <a:rPr lang="en-US" altLang="zh-TW" sz="1400" dirty="0"/>
                        <a:t>R</a:t>
                      </a:r>
                      <a:endParaRPr lang="zh-TW" altLang="en-US" sz="1400" dirty="0"/>
                    </a:p>
                  </a:txBody>
                  <a:tcPr marL="0" marR="0" marT="0" marB="0" anchor="ctr"/>
                </a:tc>
                <a:tc>
                  <a:txBody>
                    <a:bodyPr/>
                    <a:lstStyle/>
                    <a:p>
                      <a:pPr algn="ctr"/>
                      <a:r>
                        <a:rPr lang="en-US" altLang="zh-TW" sz="1400" dirty="0"/>
                        <a:t>G</a:t>
                      </a:r>
                      <a:endParaRPr lang="zh-TW" altLang="en-US" sz="1400" dirty="0"/>
                    </a:p>
                  </a:txBody>
                  <a:tcPr marL="0" marR="0" marT="0" marB="0" anchor="ctr"/>
                </a:tc>
                <a:tc>
                  <a:txBody>
                    <a:bodyPr/>
                    <a:lstStyle/>
                    <a:p>
                      <a:pPr algn="ctr"/>
                      <a:r>
                        <a:rPr lang="en-US" altLang="zh-TW" sz="1400" dirty="0"/>
                        <a:t>B</a:t>
                      </a:r>
                      <a:endParaRPr lang="zh-TW" altLang="en-US" sz="1400" dirty="0"/>
                    </a:p>
                  </a:txBody>
                  <a:tcPr marL="0" marR="0" marT="0" marB="0" anchor="ctr"/>
                </a:tc>
                <a:tc vMerge="1">
                  <a:txBody>
                    <a:bodyPr/>
                    <a:lstStyle/>
                    <a:p>
                      <a:pPr algn="ctr"/>
                      <a:endParaRPr lang="zh-TW" altLang="en-US" sz="1200" dirty="0"/>
                    </a:p>
                  </a:txBody>
                  <a:tcPr anchor="ctr"/>
                </a:tc>
                <a:tc>
                  <a:txBody>
                    <a:bodyPr/>
                    <a:lstStyle/>
                    <a:p>
                      <a:pPr algn="ctr"/>
                      <a:r>
                        <a:rPr lang="en-US" altLang="zh-TW" sz="1400" dirty="0"/>
                        <a:t>R</a:t>
                      </a:r>
                      <a:endParaRPr lang="zh-TW" altLang="en-US" sz="1400" dirty="0"/>
                    </a:p>
                  </a:txBody>
                  <a:tcPr marL="0" marR="0" marT="0" marB="0" anchor="ctr"/>
                </a:tc>
                <a:tc>
                  <a:txBody>
                    <a:bodyPr/>
                    <a:lstStyle/>
                    <a:p>
                      <a:pPr algn="ctr"/>
                      <a:r>
                        <a:rPr lang="en-US" altLang="zh-TW" sz="1400" dirty="0"/>
                        <a:t>G</a:t>
                      </a:r>
                      <a:endParaRPr lang="zh-TW" altLang="en-US" sz="1400" dirty="0"/>
                    </a:p>
                  </a:txBody>
                  <a:tcPr marL="0" marR="0" marT="0" marB="0" anchor="ctr"/>
                </a:tc>
                <a:tc>
                  <a:txBody>
                    <a:bodyPr/>
                    <a:lstStyle/>
                    <a:p>
                      <a:pPr algn="ctr"/>
                      <a:r>
                        <a:rPr lang="en-US" altLang="zh-TW" sz="1400" dirty="0"/>
                        <a:t>B</a:t>
                      </a:r>
                      <a:endParaRPr lang="zh-TW" altLang="en-US" sz="1400" dirty="0"/>
                    </a:p>
                  </a:txBody>
                  <a:tcPr marL="0" marR="0" marT="0" marB="0" anchor="ctr"/>
                </a:tc>
                <a:tc vMerge="1">
                  <a:txBody>
                    <a:bodyPr/>
                    <a:lstStyle/>
                    <a:p>
                      <a:pPr algn="ctr"/>
                      <a:endParaRPr lang="zh-TW" altLang="en-US" sz="1200" dirty="0"/>
                    </a:p>
                  </a:txBody>
                  <a:tcPr anchor="ctr"/>
                </a:tc>
                <a:extLst>
                  <a:ext uri="{0D108BD9-81ED-4DB2-BD59-A6C34878D82A}">
                    <a16:rowId xmlns:a16="http://schemas.microsoft.com/office/drawing/2014/main" val="3796546167"/>
                  </a:ext>
                </a:extLst>
              </a:tr>
              <a:tr h="288000">
                <a:tc>
                  <a:txBody>
                    <a:bodyPr/>
                    <a:lstStyle/>
                    <a:p>
                      <a:pPr algn="ctr"/>
                      <a:r>
                        <a:rPr lang="en-US" altLang="zh-TW" sz="1400" dirty="0"/>
                        <a:t>SA</a:t>
                      </a:r>
                      <a:endParaRPr lang="zh-TW" altLang="en-US" sz="1400" dirty="0"/>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39.8</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43.31</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39.5</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40.54</a:t>
                      </a:r>
                    </a:p>
                  </a:txBody>
                  <a:tcPr marL="0" marR="0" marT="0" marB="0" anchor="ctr"/>
                </a:tc>
                <a:tc>
                  <a:txBody>
                    <a:body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32.73</a:t>
                      </a:r>
                    </a:p>
                  </a:txBody>
                  <a:tcPr marL="0" marR="0" marT="0" marB="0" anchor="ctr"/>
                </a:tc>
                <a:tc>
                  <a:txBody>
                    <a:body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34.73</a:t>
                      </a:r>
                    </a:p>
                  </a:txBody>
                  <a:tcPr marL="0" marR="0" marT="0" marB="0" anchor="ctr"/>
                </a:tc>
                <a:tc>
                  <a:txBody>
                    <a:body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32.1</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32.98</a:t>
                      </a:r>
                    </a:p>
                  </a:txBody>
                  <a:tcPr marL="0" marR="0" marT="0" marB="0" anchor="ctr"/>
                </a:tc>
                <a:tc>
                  <a:txBody>
                    <a:body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35.56</a:t>
                      </a:r>
                    </a:p>
                  </a:txBody>
                  <a:tcPr marL="0" marR="0" marT="0" marB="0" anchor="ctr"/>
                </a:tc>
                <a:tc>
                  <a:txBody>
                    <a:body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38.16</a:t>
                      </a:r>
                    </a:p>
                  </a:txBody>
                  <a:tcPr marL="0" marR="0" marT="0" marB="0" anchor="ctr"/>
                </a:tc>
                <a:tc>
                  <a:txBody>
                    <a:body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35.06</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36.01</a:t>
                      </a:r>
                    </a:p>
                  </a:txBody>
                  <a:tcPr marL="0" marR="0" marT="0" marB="0" anchor="ctr"/>
                </a:tc>
                <a:extLst>
                  <a:ext uri="{0D108BD9-81ED-4DB2-BD59-A6C34878D82A}">
                    <a16:rowId xmlns:a16="http://schemas.microsoft.com/office/drawing/2014/main" val="4077385398"/>
                  </a:ext>
                </a:extLst>
              </a:tr>
              <a:tr h="288000">
                <a:tc>
                  <a:txBody>
                    <a:bodyPr/>
                    <a:lstStyle/>
                    <a:p>
                      <a:pPr algn="ctr"/>
                      <a:r>
                        <a:rPr lang="en-US" altLang="zh-TW" sz="1400" dirty="0"/>
                        <a:t>SSD</a:t>
                      </a:r>
                      <a:endParaRPr lang="zh-TW" altLang="en-US" sz="1400" dirty="0"/>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38.83</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40.51</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39.08</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39.4</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35.02</a:t>
                      </a:r>
                    </a:p>
                  </a:txBody>
                  <a:tcPr marL="0" marR="0" marT="0" marB="0" anchor="ctr"/>
                </a:tc>
                <a:tc>
                  <a:txBody>
                    <a:body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38.27</a:t>
                      </a:r>
                    </a:p>
                  </a:txBody>
                  <a:tcPr marL="0" marR="0" marT="0" marB="0" anchor="ctr"/>
                </a:tc>
                <a:tc>
                  <a:txBody>
                    <a:body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33.8</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35.23</a:t>
                      </a:r>
                    </a:p>
                  </a:txBody>
                  <a:tcPr marL="0" marR="0" marT="0" marB="0" anchor="ctr"/>
                </a:tc>
                <a:tc>
                  <a:txBody>
                    <a:body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36.54</a:t>
                      </a:r>
                    </a:p>
                  </a:txBody>
                  <a:tcPr marL="0" marR="0" marT="0" marB="0" anchor="ctr"/>
                </a:tc>
                <a:tc>
                  <a:txBody>
                    <a:body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39.16</a:t>
                      </a:r>
                    </a:p>
                  </a:txBody>
                  <a:tcPr marL="0" marR="0" marT="0" marB="0" anchor="ctr"/>
                </a:tc>
                <a:tc>
                  <a:txBody>
                    <a:body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35.91</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36.9</a:t>
                      </a:r>
                    </a:p>
                  </a:txBody>
                  <a:tcPr marL="0" marR="0" marT="0" marB="0" anchor="ctr"/>
                </a:tc>
                <a:extLst>
                  <a:ext uri="{0D108BD9-81ED-4DB2-BD59-A6C34878D82A}">
                    <a16:rowId xmlns:a16="http://schemas.microsoft.com/office/drawing/2014/main" val="1611025609"/>
                  </a:ext>
                </a:extLst>
              </a:tr>
              <a:tr h="288000">
                <a:tc>
                  <a:txBody>
                    <a:bodyPr/>
                    <a:lstStyle/>
                    <a:p>
                      <a:pPr algn="ctr"/>
                      <a:r>
                        <a:rPr lang="en-US" altLang="zh-TW" sz="1400" dirty="0"/>
                        <a:t>NLS</a:t>
                      </a:r>
                      <a:endParaRPr lang="zh-TW" altLang="en-US" sz="1400" dirty="0"/>
                    </a:p>
                  </a:txBody>
                  <a:tcPr marL="0" marR="0" marT="0" marB="0" anchor="ctr"/>
                </a:tc>
                <a:tc>
                  <a:txBody>
                    <a:bodyPr/>
                    <a:lstStyle/>
                    <a:p>
                      <a:pPr algn="ctr"/>
                      <a:r>
                        <a:rPr lang="en-US" altLang="zh-TW" sz="1600" dirty="0">
                          <a:solidFill>
                            <a:srgbClr val="0000FF"/>
                          </a:solidFill>
                          <a:latin typeface="Consolas" panose="020B0609020204030204" pitchFamily="49" charset="0"/>
                        </a:rPr>
                        <a:t>42.34</a:t>
                      </a:r>
                      <a:endParaRPr lang="zh-TW" altLang="en-US" sz="1600" dirty="0">
                        <a:solidFill>
                          <a:srgbClr val="0000FF"/>
                        </a:solidFill>
                        <a:latin typeface="Consolas" panose="020B0609020204030204" pitchFamily="49" charset="0"/>
                      </a:endParaRPr>
                    </a:p>
                  </a:txBody>
                  <a:tcPr marL="0" marR="0" marT="0" marB="0" anchor="ctr"/>
                </a:tc>
                <a:tc>
                  <a:txBody>
                    <a:bodyPr/>
                    <a:lstStyle/>
                    <a:p>
                      <a:pPr algn="ctr"/>
                      <a:r>
                        <a:rPr lang="en-US" altLang="zh-TW" sz="1600" dirty="0">
                          <a:solidFill>
                            <a:srgbClr val="FF0000"/>
                          </a:solidFill>
                          <a:latin typeface="Consolas" panose="020B0609020204030204" pitchFamily="49" charset="0"/>
                        </a:rPr>
                        <a:t>45.68</a:t>
                      </a:r>
                      <a:endParaRPr lang="zh-TW" altLang="en-US" sz="1600" dirty="0">
                        <a:solidFill>
                          <a:srgbClr val="FF0000"/>
                        </a:solidFill>
                        <a:latin typeface="Consolas" panose="020B0609020204030204" pitchFamily="49" charset="0"/>
                      </a:endParaRPr>
                    </a:p>
                  </a:txBody>
                  <a:tcPr marL="0" marR="0" marT="0" marB="0" anchor="ctr"/>
                </a:tc>
                <a:tc>
                  <a:txBody>
                    <a:bodyPr/>
                    <a:lstStyle/>
                    <a:p>
                      <a:pPr algn="ctr"/>
                      <a:r>
                        <a:rPr lang="en-US" altLang="zh-TW" sz="1600" dirty="0">
                          <a:solidFill>
                            <a:srgbClr val="FF0000"/>
                          </a:solidFill>
                          <a:latin typeface="Consolas" panose="020B0609020204030204" pitchFamily="49" charset="0"/>
                        </a:rPr>
                        <a:t>41.57</a:t>
                      </a:r>
                      <a:endParaRPr lang="zh-TW" altLang="en-US" sz="1600" dirty="0">
                        <a:solidFill>
                          <a:srgbClr val="FF0000"/>
                        </a:solidFill>
                        <a:latin typeface="Consolas" panose="020B0609020204030204" pitchFamily="49" charset="0"/>
                      </a:endParaRPr>
                    </a:p>
                  </a:txBody>
                  <a:tcPr marL="0" marR="0" marT="0" marB="0" anchor="ctr"/>
                </a:tc>
                <a:tc>
                  <a:txBody>
                    <a:bodyPr/>
                    <a:lstStyle/>
                    <a:p>
                      <a:pPr algn="ctr"/>
                      <a:r>
                        <a:rPr lang="en-US" altLang="zh-TW" sz="1600" dirty="0">
                          <a:latin typeface="Consolas" panose="020B0609020204030204" pitchFamily="49" charset="0"/>
                        </a:rPr>
                        <a:t>42.85</a:t>
                      </a:r>
                      <a:endParaRPr lang="zh-TW" altLang="en-US" sz="1600" dirty="0">
                        <a:latin typeface="Consolas" panose="020B0609020204030204" pitchFamily="49" charset="0"/>
                      </a:endParaRPr>
                    </a:p>
                  </a:txBody>
                  <a:tcPr marL="0" marR="0" marT="0" marB="0" anchor="ctr"/>
                </a:tc>
                <a:tc>
                  <a:txBody>
                    <a:bodyPr/>
                    <a:lstStyle/>
                    <a:p>
                      <a:pPr algn="ctr"/>
                      <a:r>
                        <a:rPr lang="en-US" altLang="zh-TW" sz="1600" dirty="0">
                          <a:latin typeface="Consolas" panose="020B0609020204030204" pitchFamily="49" charset="0"/>
                        </a:rPr>
                        <a:t>36.02</a:t>
                      </a:r>
                      <a:endParaRPr lang="zh-TW" altLang="en-US" sz="1600" dirty="0">
                        <a:latin typeface="Consolas" panose="020B0609020204030204" pitchFamily="49" charset="0"/>
                      </a:endParaRPr>
                    </a:p>
                  </a:txBody>
                  <a:tcPr marL="0" marR="0" marT="0" marB="0" anchor="ctr"/>
                </a:tc>
                <a:tc>
                  <a:txBody>
                    <a:bodyPr/>
                    <a:lstStyle/>
                    <a:p>
                      <a:pPr algn="ctr"/>
                      <a:r>
                        <a:rPr lang="en-US" altLang="zh-TW" sz="1600" dirty="0">
                          <a:latin typeface="Consolas" panose="020B0609020204030204" pitchFamily="49" charset="0"/>
                        </a:rPr>
                        <a:t>38.81</a:t>
                      </a:r>
                      <a:endParaRPr lang="zh-TW" altLang="en-US" sz="1600" dirty="0">
                        <a:latin typeface="Consolas" panose="020B0609020204030204" pitchFamily="49" charset="0"/>
                      </a:endParaRPr>
                    </a:p>
                  </a:txBody>
                  <a:tcPr marL="0" marR="0" marT="0" marB="0" anchor="ctr"/>
                </a:tc>
                <a:tc>
                  <a:txBody>
                    <a:bodyPr/>
                    <a:lstStyle/>
                    <a:p>
                      <a:pPr algn="ctr"/>
                      <a:r>
                        <a:rPr lang="en-US" altLang="zh-TW" sz="1600" dirty="0">
                          <a:latin typeface="Consolas" panose="020B0609020204030204" pitchFamily="49" charset="0"/>
                        </a:rPr>
                        <a:t>34.71</a:t>
                      </a:r>
                      <a:endParaRPr lang="zh-TW" altLang="en-US" sz="1600" dirty="0">
                        <a:latin typeface="Consolas" panose="020B0609020204030204" pitchFamily="49" charset="0"/>
                      </a:endParaRPr>
                    </a:p>
                  </a:txBody>
                  <a:tcPr marL="0" marR="0" marT="0" marB="0" anchor="ctr"/>
                </a:tc>
                <a:tc>
                  <a:txBody>
                    <a:bodyPr/>
                    <a:lstStyle/>
                    <a:p>
                      <a:pPr algn="ctr"/>
                      <a:r>
                        <a:rPr lang="en-US" altLang="zh-TW" sz="1600" dirty="0">
                          <a:latin typeface="Consolas" panose="020B0609020204030204" pitchFamily="49" charset="0"/>
                        </a:rPr>
                        <a:t>36.15</a:t>
                      </a:r>
                      <a:endParaRPr lang="zh-TW" altLang="en-US" sz="1600" dirty="0">
                        <a:latin typeface="Consolas" panose="020B0609020204030204" pitchFamily="49" charset="0"/>
                      </a:endParaRPr>
                    </a:p>
                  </a:txBody>
                  <a:tcPr marL="0" marR="0" marT="0" marB="0" anchor="ctr"/>
                </a:tc>
                <a:tc>
                  <a:txBody>
                    <a:bodyPr/>
                    <a:lstStyle/>
                    <a:p>
                      <a:pPr algn="ctr"/>
                      <a:r>
                        <a:rPr lang="en-US" altLang="zh-TW" sz="1600" dirty="0">
                          <a:latin typeface="Consolas" panose="020B0609020204030204" pitchFamily="49" charset="0"/>
                        </a:rPr>
                        <a:t>38.55</a:t>
                      </a:r>
                      <a:endParaRPr lang="zh-TW" altLang="en-US" sz="1600" dirty="0">
                        <a:latin typeface="Consolas" panose="020B0609020204030204" pitchFamily="49" charset="0"/>
                      </a:endParaRPr>
                    </a:p>
                  </a:txBody>
                  <a:tcPr marL="0" marR="0" marT="0" marB="0" anchor="ctr"/>
                </a:tc>
                <a:tc>
                  <a:txBody>
                    <a:bodyPr/>
                    <a:lstStyle/>
                    <a:p>
                      <a:pPr algn="ctr"/>
                      <a:r>
                        <a:rPr lang="en-US" altLang="zh-TW" sz="1600" dirty="0">
                          <a:latin typeface="Consolas" panose="020B0609020204030204" pitchFamily="49" charset="0"/>
                        </a:rPr>
                        <a:t>41.56</a:t>
                      </a:r>
                      <a:endParaRPr lang="zh-TW" altLang="en-US" sz="1600" dirty="0">
                        <a:latin typeface="Consolas" panose="020B0609020204030204" pitchFamily="49" charset="0"/>
                      </a:endParaRPr>
                    </a:p>
                  </a:txBody>
                  <a:tcPr marL="0" marR="0" marT="0" marB="0" anchor="ctr"/>
                </a:tc>
                <a:tc>
                  <a:txBody>
                    <a:bodyPr/>
                    <a:lstStyle/>
                    <a:p>
                      <a:pPr algn="ctr"/>
                      <a:r>
                        <a:rPr lang="en-US" altLang="zh-TW" sz="1600" dirty="0">
                          <a:latin typeface="Consolas" panose="020B0609020204030204" pitchFamily="49" charset="0"/>
                        </a:rPr>
                        <a:t>37.46</a:t>
                      </a:r>
                      <a:endParaRPr lang="zh-TW" altLang="en-US" sz="1600" dirty="0">
                        <a:latin typeface="Consolas" panose="020B0609020204030204" pitchFamily="49" charset="0"/>
                      </a:endParaRPr>
                    </a:p>
                  </a:txBody>
                  <a:tcPr marL="0" marR="0" marT="0" marB="0" anchor="ctr"/>
                </a:tc>
                <a:tc>
                  <a:txBody>
                    <a:bodyPr/>
                    <a:lstStyle/>
                    <a:p>
                      <a:pPr algn="ctr"/>
                      <a:r>
                        <a:rPr lang="en-US" altLang="zh-TW" sz="1600" dirty="0">
                          <a:latin typeface="Consolas" panose="020B0609020204030204" pitchFamily="49" charset="0"/>
                        </a:rPr>
                        <a:t>38.83</a:t>
                      </a:r>
                      <a:endParaRPr lang="zh-TW" altLang="en-US" sz="1600" dirty="0">
                        <a:latin typeface="Consolas" panose="020B0609020204030204" pitchFamily="49" charset="0"/>
                      </a:endParaRPr>
                    </a:p>
                  </a:txBody>
                  <a:tcPr marL="0" marR="0" marT="0" marB="0" anchor="ctr"/>
                </a:tc>
                <a:extLst>
                  <a:ext uri="{0D108BD9-81ED-4DB2-BD59-A6C34878D82A}">
                    <a16:rowId xmlns:a16="http://schemas.microsoft.com/office/drawing/2014/main" val="3531438325"/>
                  </a:ext>
                </a:extLst>
              </a:tr>
              <a:tr h="288000">
                <a:tc>
                  <a:txBody>
                    <a:bodyPr/>
                    <a:lstStyle/>
                    <a:p>
                      <a:pPr algn="ctr"/>
                      <a:r>
                        <a:rPr lang="en-US" altLang="zh-TW" sz="1400" dirty="0"/>
                        <a:t>CS</a:t>
                      </a:r>
                      <a:endParaRPr lang="zh-TW" altLang="en-US" sz="1400" dirty="0"/>
                    </a:p>
                  </a:txBody>
                  <a:tcPr marL="0" marR="0" marT="0" marB="0" anchor="ctr"/>
                </a:tc>
                <a:tc>
                  <a:txBody>
                    <a:body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41.01</a:t>
                      </a:r>
                    </a:p>
                  </a:txBody>
                  <a:tcPr marL="0" marR="0" marT="0" marB="0" anchor="ctr"/>
                </a:tc>
                <a:tc>
                  <a:txBody>
                    <a:body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44.17</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40.12</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41.43</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35.56</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38.84</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34.58</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35.92</a:t>
                      </a:r>
                    </a:p>
                  </a:txBody>
                  <a:tcPr marL="0" marR="0" marT="0" marB="0" anchor="ctr"/>
                </a:tc>
                <a:tc>
                  <a:txBody>
                    <a:body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37.74</a:t>
                      </a:r>
                    </a:p>
                  </a:txBody>
                  <a:tcPr marL="0" marR="0" marT="0" marB="0" anchor="ctr"/>
                </a:tc>
                <a:tc>
                  <a:txBody>
                    <a:body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40.97</a:t>
                      </a:r>
                    </a:p>
                  </a:txBody>
                  <a:tcPr marL="0" marR="0" marT="0" marB="0" anchor="ctr"/>
                </a:tc>
                <a:tc>
                  <a:txBody>
                    <a:body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36.8</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38.12</a:t>
                      </a:r>
                    </a:p>
                  </a:txBody>
                  <a:tcPr marL="0" marR="0" marT="0" marB="0" anchor="ctr"/>
                </a:tc>
                <a:extLst>
                  <a:ext uri="{0D108BD9-81ED-4DB2-BD59-A6C34878D82A}">
                    <a16:rowId xmlns:a16="http://schemas.microsoft.com/office/drawing/2014/main" val="3296323133"/>
                  </a:ext>
                </a:extLst>
              </a:tr>
              <a:tr h="288000">
                <a:tc>
                  <a:txBody>
                    <a:bodyPr/>
                    <a:lstStyle/>
                    <a:p>
                      <a:pPr algn="ctr"/>
                      <a:r>
                        <a:rPr lang="en-US" altLang="zh-TW" sz="1400" dirty="0"/>
                        <a:t>ECC</a:t>
                      </a:r>
                      <a:endParaRPr lang="zh-TW" altLang="en-US" sz="1400" dirty="0"/>
                    </a:p>
                  </a:txBody>
                  <a:tcPr marL="0" marR="0" marT="0" marB="0" anchor="ctr"/>
                </a:tc>
                <a:tc>
                  <a:txBody>
                    <a:body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39.87</a:t>
                      </a:r>
                    </a:p>
                  </a:txBody>
                  <a:tcPr marL="0" marR="0" marT="0" marB="0" anchor="ctr"/>
                </a:tc>
                <a:tc>
                  <a:txBody>
                    <a:body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42.17</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39.00</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40.14</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36.67</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39.99</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35.31</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36.78</a:t>
                      </a:r>
                    </a:p>
                  </a:txBody>
                  <a:tcPr marL="0" marR="0" marT="0" marB="0" anchor="ctr"/>
                </a:tc>
                <a:tc>
                  <a:txBody>
                    <a:body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37.95</a:t>
                      </a:r>
                    </a:p>
                  </a:txBody>
                  <a:tcPr marL="0" marR="0" marT="0" marB="0" anchor="ctr"/>
                </a:tc>
                <a:tc>
                  <a:txBody>
                    <a:body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40.86</a:t>
                      </a:r>
                    </a:p>
                  </a:txBody>
                  <a:tcPr marL="0" marR="0" marT="0" marB="0" anchor="ctr"/>
                </a:tc>
                <a:tc>
                  <a:txBody>
                    <a:body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36.79</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38.12</a:t>
                      </a:r>
                    </a:p>
                  </a:txBody>
                  <a:tcPr marL="0" marR="0" marT="0" marB="0" anchor="ctr"/>
                </a:tc>
                <a:extLst>
                  <a:ext uri="{0D108BD9-81ED-4DB2-BD59-A6C34878D82A}">
                    <a16:rowId xmlns:a16="http://schemas.microsoft.com/office/drawing/2014/main" val="2847314433"/>
                  </a:ext>
                </a:extLst>
              </a:tr>
              <a:tr h="288000">
                <a:tc>
                  <a:txBody>
                    <a:bodyPr/>
                    <a:lstStyle/>
                    <a:p>
                      <a:pPr algn="ctr"/>
                      <a:r>
                        <a:rPr lang="en-US" altLang="zh-TW" sz="1400" dirty="0"/>
                        <a:t>RI</a:t>
                      </a:r>
                      <a:endParaRPr lang="zh-TW" altLang="en-US" sz="1400" dirty="0"/>
                    </a:p>
                  </a:txBody>
                  <a:tcPr marL="0" marR="0" marT="0" marB="0" anchor="ctr"/>
                </a:tc>
                <a:tc>
                  <a:txBody>
                    <a:body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39.64</a:t>
                      </a:r>
                    </a:p>
                  </a:txBody>
                  <a:tcPr marL="0" marR="0" marT="0" marB="0" anchor="ctr"/>
                </a:tc>
                <a:tc>
                  <a:txBody>
                    <a:body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42.17</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38.87</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39.99</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36.07</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39.99</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35.35</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36.48</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37.5</a:t>
                      </a:r>
                    </a:p>
                  </a:txBody>
                  <a:tcPr marL="0" marR="0" marT="0" marB="0" anchor="ctr"/>
                </a:tc>
                <a:tc>
                  <a:txBody>
                    <a:body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40.86</a:t>
                      </a:r>
                    </a:p>
                  </a:txBody>
                  <a:tcPr marL="0" marR="0" marT="0" marB="0" anchor="ctr"/>
                </a:tc>
                <a:tc>
                  <a:txBody>
                    <a:body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36.76</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37.88</a:t>
                      </a:r>
                    </a:p>
                  </a:txBody>
                  <a:tcPr marL="0" marR="0" marT="0" marB="0" anchor="ctr"/>
                </a:tc>
                <a:extLst>
                  <a:ext uri="{0D108BD9-81ED-4DB2-BD59-A6C34878D82A}">
                    <a16:rowId xmlns:a16="http://schemas.microsoft.com/office/drawing/2014/main" val="530032567"/>
                  </a:ext>
                </a:extLst>
              </a:tr>
              <a:tr h="288000">
                <a:tc>
                  <a:txBody>
                    <a:bodyPr/>
                    <a:lstStyle/>
                    <a:p>
                      <a:pPr algn="ctr"/>
                      <a:r>
                        <a:rPr lang="en-US" altLang="zh-TW" sz="1400" dirty="0"/>
                        <a:t>MLRI</a:t>
                      </a:r>
                      <a:endParaRPr lang="zh-TW" altLang="en-US" sz="1400" dirty="0"/>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40.59</a:t>
                      </a:r>
                    </a:p>
                  </a:txBody>
                  <a:tcPr marL="0" marR="0" marT="0" marB="0" anchor="ctr"/>
                </a:tc>
                <a:tc>
                  <a:txBody>
                    <a:body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42.97</a:t>
                      </a:r>
                    </a:p>
                  </a:txBody>
                  <a:tcPr marL="0" marR="0" marT="0" marB="0" anchor="ctr"/>
                </a:tc>
                <a:tc>
                  <a:txBody>
                    <a:body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39.86</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40.94</a:t>
                      </a:r>
                    </a:p>
                  </a:txBody>
                  <a:tcPr marL="0" marR="0" marT="0" marB="0" anchor="ctr"/>
                </a:tc>
                <a:tc>
                  <a:txBody>
                    <a:body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36.35</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39.9</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35.36</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36.62</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38.04</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41.13</a:t>
                      </a:r>
                    </a:p>
                  </a:txBody>
                  <a:tcPr marL="0" marR="0" marT="0" marB="0" anchor="ctr"/>
                </a:tc>
                <a:tc>
                  <a:txBody>
                    <a:body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37.16</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38.35</a:t>
                      </a:r>
                    </a:p>
                  </a:txBody>
                  <a:tcPr marL="0" marR="0" marT="0" marB="0" anchor="ctr"/>
                </a:tc>
                <a:extLst>
                  <a:ext uri="{0D108BD9-81ED-4DB2-BD59-A6C34878D82A}">
                    <a16:rowId xmlns:a16="http://schemas.microsoft.com/office/drawing/2014/main" val="1812793533"/>
                  </a:ext>
                </a:extLst>
              </a:tr>
              <a:tr h="288000">
                <a:tc>
                  <a:txBody>
                    <a:bodyPr/>
                    <a:lstStyle/>
                    <a:p>
                      <a:pPr algn="ctr"/>
                      <a:r>
                        <a:rPr lang="en-US" altLang="zh-TW" sz="1400" dirty="0"/>
                        <a:t>ARI</a:t>
                      </a:r>
                      <a:endParaRPr lang="zh-TW" altLang="en-US" sz="1400" dirty="0"/>
                    </a:p>
                  </a:txBody>
                  <a:tcPr marL="0" marR="0" marT="0" marB="0" anchor="ctr"/>
                </a:tc>
                <a:tc>
                  <a:txBody>
                    <a:body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40.81</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43.66</a:t>
                      </a:r>
                    </a:p>
                  </a:txBody>
                  <a:tcPr marL="0" marR="0" marT="0" marB="0" anchor="ctr"/>
                </a:tc>
                <a:tc>
                  <a:txBody>
                    <a:body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40.21</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41.31</a:t>
                      </a:r>
                    </a:p>
                  </a:txBody>
                  <a:tcPr marL="0" marR="0" marT="0" marB="0" anchor="ctr"/>
                </a:tc>
                <a:tc>
                  <a:txBody>
                    <a:bodyPr/>
                    <a:lstStyle/>
                    <a:p>
                      <a:pPr algn="ctr" fontAlgn="ctr"/>
                      <a:r>
                        <a:rPr lang="en-US" altLang="zh-TW" sz="1600" b="0" i="0" u="none" strike="noStrike" dirty="0">
                          <a:solidFill>
                            <a:srgbClr val="0000FF"/>
                          </a:solidFill>
                          <a:effectLst/>
                          <a:latin typeface="Consolas" panose="020B0609020204030204" pitchFamily="49" charset="0"/>
                          <a:ea typeface="新細明體" panose="02020500000000000000" pitchFamily="18" charset="-120"/>
                        </a:rPr>
                        <a:t>37.41</a:t>
                      </a:r>
                    </a:p>
                  </a:txBody>
                  <a:tcPr marL="0" marR="0" marT="0" marB="0" anchor="ctr"/>
                </a:tc>
                <a:tc>
                  <a:txBody>
                    <a:bodyPr/>
                    <a:lstStyle/>
                    <a:p>
                      <a:pPr algn="ctr" fontAlgn="ctr"/>
                      <a:r>
                        <a:rPr lang="en-US" altLang="zh-TW" sz="1600" b="0" i="0" u="none" strike="noStrike" dirty="0">
                          <a:solidFill>
                            <a:srgbClr val="0000FF"/>
                          </a:solidFill>
                          <a:effectLst/>
                          <a:latin typeface="Consolas" panose="020B0609020204030204" pitchFamily="49" charset="0"/>
                          <a:ea typeface="新細明體" panose="02020500000000000000" pitchFamily="18" charset="-120"/>
                        </a:rPr>
                        <a:t>40.72</a:t>
                      </a:r>
                    </a:p>
                  </a:txBody>
                  <a:tcPr marL="0" marR="0" marT="0" marB="0" anchor="ctr"/>
                </a:tc>
                <a:tc>
                  <a:txBody>
                    <a:bodyPr/>
                    <a:lstStyle/>
                    <a:p>
                      <a:pPr algn="ctr" fontAlgn="ctr"/>
                      <a:r>
                        <a:rPr lang="en-US" altLang="zh-TW" sz="1600" b="0" i="0" u="none" strike="noStrike" dirty="0">
                          <a:solidFill>
                            <a:srgbClr val="0000FF"/>
                          </a:solidFill>
                          <a:effectLst/>
                          <a:latin typeface="Consolas" panose="020B0609020204030204" pitchFamily="49" charset="0"/>
                          <a:ea typeface="新細明體" panose="02020500000000000000" pitchFamily="18" charset="-120"/>
                        </a:rPr>
                        <a:t>36.05</a:t>
                      </a:r>
                    </a:p>
                  </a:txBody>
                  <a:tcPr marL="0" marR="0" marT="0" marB="0" anchor="ctr"/>
                </a:tc>
                <a:tc>
                  <a:txBody>
                    <a:bodyPr/>
                    <a:lstStyle/>
                    <a:p>
                      <a:pPr algn="ctr" fontAlgn="ctr"/>
                      <a:r>
                        <a:rPr lang="en-US" altLang="zh-TW" sz="1600" b="0" i="0" u="none" strike="noStrike" dirty="0">
                          <a:solidFill>
                            <a:srgbClr val="0000FF"/>
                          </a:solidFill>
                          <a:effectLst/>
                          <a:latin typeface="Consolas" panose="020B0609020204030204" pitchFamily="49" charset="0"/>
                          <a:ea typeface="新細明體" panose="02020500000000000000" pitchFamily="18" charset="-120"/>
                        </a:rPr>
                        <a:t>37.52</a:t>
                      </a:r>
                    </a:p>
                  </a:txBody>
                  <a:tcPr marL="0" marR="0" marT="0" marB="0" anchor="ctr"/>
                </a:tc>
                <a:tc>
                  <a:txBody>
                    <a:bodyPr/>
                    <a:lstStyle/>
                    <a:p>
                      <a:pPr algn="ctr" fontAlgn="ctr"/>
                      <a:r>
                        <a:rPr lang="en-US" altLang="zh-TW" sz="1600" b="0" i="0" u="none" strike="noStrike" dirty="0">
                          <a:solidFill>
                            <a:srgbClr val="0000FF"/>
                          </a:solidFill>
                          <a:effectLst/>
                          <a:latin typeface="Consolas" panose="020B0609020204030204" pitchFamily="49" charset="0"/>
                          <a:ea typeface="新細明體" panose="02020500000000000000" pitchFamily="18" charset="-120"/>
                        </a:rPr>
                        <a:t>38.77</a:t>
                      </a:r>
                    </a:p>
                  </a:txBody>
                  <a:tcPr marL="0" marR="0" marT="0" marB="0" anchor="ctr"/>
                </a:tc>
                <a:tc>
                  <a:txBody>
                    <a:bodyPr/>
                    <a:lstStyle/>
                    <a:p>
                      <a:pPr algn="ctr" fontAlgn="ctr"/>
                      <a:r>
                        <a:rPr lang="en-US" altLang="zh-TW" sz="1600" b="0" i="0" u="none" strike="noStrike" dirty="0">
                          <a:solidFill>
                            <a:srgbClr val="0000FF"/>
                          </a:solidFill>
                          <a:effectLst/>
                          <a:latin typeface="Consolas" panose="020B0609020204030204" pitchFamily="49" charset="0"/>
                          <a:ea typeface="新細明體" panose="02020500000000000000" pitchFamily="18" charset="-120"/>
                        </a:rPr>
                        <a:t>41.9</a:t>
                      </a:r>
                    </a:p>
                  </a:txBody>
                  <a:tcPr marL="0" marR="0" marT="0" marB="0" anchor="ctr"/>
                </a:tc>
                <a:tc>
                  <a:txBody>
                    <a:bodyPr/>
                    <a:lstStyle/>
                    <a:p>
                      <a:pPr algn="ctr" fontAlgn="ctr"/>
                      <a:r>
                        <a:rPr lang="en-US" altLang="zh-TW" sz="1600" b="0" i="0" u="none" strike="noStrike" dirty="0">
                          <a:solidFill>
                            <a:srgbClr val="0000FF"/>
                          </a:solidFill>
                          <a:effectLst/>
                          <a:latin typeface="Consolas" panose="020B0609020204030204" pitchFamily="49" charset="0"/>
                          <a:ea typeface="新細明體" panose="02020500000000000000" pitchFamily="18" charset="-120"/>
                        </a:rPr>
                        <a:t>37.72</a:t>
                      </a:r>
                    </a:p>
                  </a:txBody>
                  <a:tcPr marL="0" marR="0" marT="0" marB="0" anchor="ctr"/>
                </a:tc>
                <a:tc>
                  <a:txBody>
                    <a:bodyPr/>
                    <a:lstStyle/>
                    <a:p>
                      <a:pPr algn="ctr" fontAlgn="ctr"/>
                      <a:r>
                        <a:rPr lang="en-US" altLang="zh-TW" sz="1600" b="0" i="0" u="none" strike="noStrike" dirty="0">
                          <a:solidFill>
                            <a:srgbClr val="0000FF"/>
                          </a:solidFill>
                          <a:effectLst/>
                          <a:latin typeface="Consolas" panose="020B0609020204030204" pitchFamily="49" charset="0"/>
                          <a:ea typeface="新細明體" panose="02020500000000000000" pitchFamily="18" charset="-120"/>
                        </a:rPr>
                        <a:t>39.03</a:t>
                      </a:r>
                    </a:p>
                  </a:txBody>
                  <a:tcPr marL="0" marR="0" marT="0" marB="0" anchor="ctr"/>
                </a:tc>
                <a:extLst>
                  <a:ext uri="{0D108BD9-81ED-4DB2-BD59-A6C34878D82A}">
                    <a16:rowId xmlns:a16="http://schemas.microsoft.com/office/drawing/2014/main" val="1085692328"/>
                  </a:ext>
                </a:extLst>
              </a:tr>
              <a:tr h="288000">
                <a:tc>
                  <a:txBody>
                    <a:bodyPr/>
                    <a:lstStyle/>
                    <a:p>
                      <a:pPr algn="ctr"/>
                      <a:r>
                        <a:rPr lang="en-US" altLang="zh-TW" sz="1400" dirty="0"/>
                        <a:t>PAMD</a:t>
                      </a:r>
                      <a:endParaRPr lang="zh-TW" altLang="en-US" sz="1400" dirty="0"/>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41.88</a:t>
                      </a:r>
                    </a:p>
                  </a:txBody>
                  <a:tcPr marL="0" marR="0" marT="0" marB="0" anchor="ctr"/>
                </a:tc>
                <a:tc>
                  <a:txBody>
                    <a:body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45.21</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41.23</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42.44</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34.12</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36.88</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33.31</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34.48</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37.22</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40.21</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36.48</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37.66</a:t>
                      </a:r>
                    </a:p>
                  </a:txBody>
                  <a:tcPr marL="0" marR="0" marT="0" marB="0" anchor="ctr"/>
                </a:tc>
                <a:extLst>
                  <a:ext uri="{0D108BD9-81ED-4DB2-BD59-A6C34878D82A}">
                    <a16:rowId xmlns:a16="http://schemas.microsoft.com/office/drawing/2014/main" val="4171119423"/>
                  </a:ext>
                </a:extLst>
              </a:tr>
              <a:tr h="288000">
                <a:tc>
                  <a:txBody>
                    <a:bodyPr/>
                    <a:lstStyle/>
                    <a:p>
                      <a:pPr algn="ctr"/>
                      <a:r>
                        <a:rPr lang="en-US" altLang="zh-TW" sz="1400" dirty="0"/>
                        <a:t>AICC</a:t>
                      </a:r>
                      <a:endParaRPr lang="zh-TW" altLang="en-US" sz="1400" dirty="0"/>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42.04</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44.51</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40.57</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42.07</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35.66</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39.21</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34.34</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35.86</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38.21</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41.33</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36.83</a:t>
                      </a:r>
                    </a:p>
                  </a:txBody>
                  <a:tcPr marL="0" marR="0" marT="0" marB="0" anchor="ctr"/>
                </a:tc>
                <a:tc>
                  <a:txBody>
                    <a:body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38.34</a:t>
                      </a:r>
                    </a:p>
                  </a:txBody>
                  <a:tcPr marL="0" marR="0" marT="0" marB="0" anchor="ctr"/>
                </a:tc>
                <a:extLst>
                  <a:ext uri="{0D108BD9-81ED-4DB2-BD59-A6C34878D82A}">
                    <a16:rowId xmlns:a16="http://schemas.microsoft.com/office/drawing/2014/main" val="25795217"/>
                  </a:ext>
                </a:extLst>
              </a:tr>
              <a:tr h="288000">
                <a:tc>
                  <a:txBody>
                    <a:bodyPr/>
                    <a:lstStyle/>
                    <a:p>
                      <a:pPr algn="ctr"/>
                      <a:r>
                        <a:rPr lang="en-US" altLang="zh-TW" sz="1400" dirty="0"/>
                        <a:t>DMCNN</a:t>
                      </a:r>
                      <a:endParaRPr lang="zh-TW" altLang="en-US" sz="1400" dirty="0"/>
                    </a:p>
                  </a:txBody>
                  <a:tcPr marL="0" marR="0" marT="0" marB="0" anchor="ctr"/>
                </a:tc>
                <a:tc>
                  <a:txBody>
                    <a:bodyPr/>
                    <a:lstStyle/>
                    <a:p>
                      <a:pPr algn="ctr"/>
                      <a:r>
                        <a:rPr lang="en-US" altLang="zh-TW" sz="1600" dirty="0">
                          <a:latin typeface="Consolas" panose="020B0609020204030204" pitchFamily="49" charset="0"/>
                        </a:rPr>
                        <a:t>39.86</a:t>
                      </a:r>
                      <a:endParaRPr lang="zh-TW" altLang="en-US" sz="1600" dirty="0">
                        <a:latin typeface="Consolas" panose="020B0609020204030204" pitchFamily="49" charset="0"/>
                      </a:endParaRPr>
                    </a:p>
                  </a:txBody>
                  <a:tcPr marL="0" marR="0" marT="0" marB="0" anchor="ctr"/>
                </a:tc>
                <a:tc>
                  <a:txBody>
                    <a:bodyPr/>
                    <a:lstStyle/>
                    <a:p>
                      <a:pPr algn="ctr"/>
                      <a:r>
                        <a:rPr lang="en-US" altLang="zh-TW" sz="1600" dirty="0">
                          <a:latin typeface="Consolas" panose="020B0609020204030204" pitchFamily="49" charset="0"/>
                        </a:rPr>
                        <a:t>42.97</a:t>
                      </a:r>
                      <a:endParaRPr lang="zh-TW" altLang="en-US" sz="1600" dirty="0">
                        <a:latin typeface="Consolas" panose="020B0609020204030204" pitchFamily="49" charset="0"/>
                      </a:endParaRPr>
                    </a:p>
                  </a:txBody>
                  <a:tcPr marL="0" marR="0" marT="0" marB="0" anchor="ctr"/>
                </a:tc>
                <a:tc>
                  <a:txBody>
                    <a:bodyPr/>
                    <a:lstStyle/>
                    <a:p>
                      <a:pPr algn="ctr"/>
                      <a:r>
                        <a:rPr lang="en-US" altLang="zh-TW" sz="1600" dirty="0">
                          <a:latin typeface="Consolas" panose="020B0609020204030204" pitchFamily="49" charset="0"/>
                        </a:rPr>
                        <a:t>39.18</a:t>
                      </a:r>
                      <a:endParaRPr lang="zh-TW" altLang="en-US" sz="1600" dirty="0">
                        <a:latin typeface="Consolas" panose="020B0609020204030204" pitchFamily="49" charset="0"/>
                      </a:endParaRPr>
                    </a:p>
                  </a:txBody>
                  <a:tcPr marL="0" marR="0" marT="0" marB="0" anchor="ctr"/>
                </a:tc>
                <a:tc>
                  <a:txBody>
                    <a:bodyPr/>
                    <a:lstStyle/>
                    <a:p>
                      <a:pPr algn="ctr"/>
                      <a:r>
                        <a:rPr lang="en-US" altLang="zh-TW" sz="1600" dirty="0">
                          <a:latin typeface="Consolas" panose="020B0609020204030204" pitchFamily="49" charset="0"/>
                        </a:rPr>
                        <a:t>40.37</a:t>
                      </a:r>
                      <a:endParaRPr lang="zh-TW" altLang="en-US" sz="1600" dirty="0">
                        <a:latin typeface="Consolas" panose="020B0609020204030204" pitchFamily="49" charset="0"/>
                      </a:endParaRPr>
                    </a:p>
                  </a:txBody>
                  <a:tcPr marL="0" marR="0" marT="0" marB="0" anchor="ctr"/>
                </a:tc>
                <a:tc>
                  <a:txBody>
                    <a:bodyPr/>
                    <a:lstStyle/>
                    <a:p>
                      <a:pPr algn="ctr"/>
                      <a:r>
                        <a:rPr lang="en-US" altLang="zh-TW" sz="1600" dirty="0">
                          <a:latin typeface="Consolas" panose="020B0609020204030204" pitchFamily="49" charset="0"/>
                        </a:rPr>
                        <a:t>36.50</a:t>
                      </a:r>
                      <a:endParaRPr lang="zh-TW" altLang="en-US" sz="1600" dirty="0">
                        <a:latin typeface="Consolas" panose="020B0609020204030204" pitchFamily="49" charset="0"/>
                      </a:endParaRPr>
                    </a:p>
                  </a:txBody>
                  <a:tcPr marL="0" marR="0" marT="0" marB="0" anchor="ctr"/>
                </a:tc>
                <a:tc>
                  <a:txBody>
                    <a:bodyPr/>
                    <a:lstStyle/>
                    <a:p>
                      <a:pPr algn="ctr"/>
                      <a:r>
                        <a:rPr lang="en-US" altLang="zh-TW" sz="1600" dirty="0">
                          <a:latin typeface="Consolas" panose="020B0609020204030204" pitchFamily="49" charset="0"/>
                        </a:rPr>
                        <a:t>39.34</a:t>
                      </a:r>
                      <a:endParaRPr lang="zh-TW" altLang="en-US" sz="1600" dirty="0">
                        <a:latin typeface="Consolas" panose="020B0609020204030204" pitchFamily="49" charset="0"/>
                      </a:endParaRPr>
                    </a:p>
                  </a:txBody>
                  <a:tcPr marL="0" marR="0" marT="0" marB="0" anchor="ctr"/>
                </a:tc>
                <a:tc>
                  <a:txBody>
                    <a:bodyPr/>
                    <a:lstStyle/>
                    <a:p>
                      <a:pPr algn="ctr"/>
                      <a:r>
                        <a:rPr lang="en-US" altLang="zh-TW" sz="1600" dirty="0">
                          <a:latin typeface="Consolas" panose="020B0609020204030204" pitchFamily="49" charset="0"/>
                        </a:rPr>
                        <a:t>35.21</a:t>
                      </a:r>
                      <a:endParaRPr lang="zh-TW" altLang="en-US" sz="1600" dirty="0">
                        <a:latin typeface="Consolas" panose="020B0609020204030204" pitchFamily="49" charset="0"/>
                      </a:endParaRPr>
                    </a:p>
                  </a:txBody>
                  <a:tcPr marL="0" marR="0" marT="0" marB="0" anchor="ctr"/>
                </a:tc>
                <a:tc>
                  <a:txBody>
                    <a:bodyPr/>
                    <a:lstStyle/>
                    <a:p>
                      <a:pPr algn="ctr"/>
                      <a:r>
                        <a:rPr lang="en-US" altLang="zh-TW" sz="1600" dirty="0">
                          <a:latin typeface="Consolas" panose="020B0609020204030204" pitchFamily="49" charset="0"/>
                        </a:rPr>
                        <a:t>36.62</a:t>
                      </a:r>
                      <a:endParaRPr lang="zh-TW" altLang="en-US" sz="1600" dirty="0">
                        <a:latin typeface="Consolas" panose="020B0609020204030204" pitchFamily="49" charset="0"/>
                      </a:endParaRPr>
                    </a:p>
                  </a:txBody>
                  <a:tcPr marL="0" marR="0" marT="0" marB="0" anchor="ctr"/>
                </a:tc>
                <a:tc>
                  <a:txBody>
                    <a:bodyPr/>
                    <a:lstStyle/>
                    <a:p>
                      <a:pPr algn="ctr"/>
                      <a:r>
                        <a:rPr lang="en-US" altLang="zh-TW" sz="1600" dirty="0">
                          <a:latin typeface="Consolas" panose="020B0609020204030204" pitchFamily="49" charset="0"/>
                        </a:rPr>
                        <a:t>37.85</a:t>
                      </a:r>
                      <a:endParaRPr lang="zh-TW" altLang="en-US" sz="1600" dirty="0">
                        <a:latin typeface="Consolas" panose="020B0609020204030204" pitchFamily="49" charset="0"/>
                      </a:endParaRPr>
                    </a:p>
                  </a:txBody>
                  <a:tcPr marL="0" marR="0" marT="0" marB="0" anchor="ctr"/>
                </a:tc>
                <a:tc>
                  <a:txBody>
                    <a:bodyPr/>
                    <a:lstStyle/>
                    <a:p>
                      <a:pPr algn="ctr"/>
                      <a:r>
                        <a:rPr lang="en-US" altLang="zh-TW" sz="1600" dirty="0">
                          <a:latin typeface="Consolas" panose="020B0609020204030204" pitchFamily="49" charset="0"/>
                        </a:rPr>
                        <a:t>40.79</a:t>
                      </a:r>
                      <a:endParaRPr lang="zh-TW" altLang="en-US" sz="1600" dirty="0">
                        <a:latin typeface="Consolas" panose="020B0609020204030204" pitchFamily="49" charset="0"/>
                      </a:endParaRPr>
                    </a:p>
                  </a:txBody>
                  <a:tcPr marL="0" marR="0" marT="0" marB="0" anchor="ctr"/>
                </a:tc>
                <a:tc>
                  <a:txBody>
                    <a:bodyPr/>
                    <a:lstStyle/>
                    <a:p>
                      <a:pPr algn="ctr"/>
                      <a:r>
                        <a:rPr lang="en-US" altLang="zh-TW" sz="1600" dirty="0">
                          <a:latin typeface="Consolas" panose="020B0609020204030204" pitchFamily="49" charset="0"/>
                        </a:rPr>
                        <a:t>36.79</a:t>
                      </a:r>
                      <a:endParaRPr lang="zh-TW" altLang="en-US" sz="1600" dirty="0">
                        <a:latin typeface="Consolas" panose="020B0609020204030204" pitchFamily="49" charset="0"/>
                      </a:endParaRPr>
                    </a:p>
                  </a:txBody>
                  <a:tcPr marL="0" marR="0" marT="0" marB="0" anchor="ctr"/>
                </a:tc>
                <a:tc>
                  <a:txBody>
                    <a:bodyPr/>
                    <a:lstStyle/>
                    <a:p>
                      <a:pPr algn="ctr"/>
                      <a:r>
                        <a:rPr lang="en-US" altLang="zh-TW" sz="1600" dirty="0">
                          <a:latin typeface="Consolas" panose="020B0609020204030204" pitchFamily="49" charset="0"/>
                        </a:rPr>
                        <a:t>38.12</a:t>
                      </a:r>
                      <a:endParaRPr lang="zh-TW" altLang="en-US" sz="1600" dirty="0">
                        <a:latin typeface="Consolas" panose="020B0609020204030204" pitchFamily="49" charset="0"/>
                      </a:endParaRPr>
                    </a:p>
                  </a:txBody>
                  <a:tcPr marL="0" marR="0" marT="0" marB="0" anchor="ctr"/>
                </a:tc>
                <a:extLst>
                  <a:ext uri="{0D108BD9-81ED-4DB2-BD59-A6C34878D82A}">
                    <a16:rowId xmlns:a16="http://schemas.microsoft.com/office/drawing/2014/main" val="1645787093"/>
                  </a:ext>
                </a:extLst>
              </a:tr>
              <a:tr h="288000">
                <a:tc>
                  <a:txBody>
                    <a:bodyPr/>
                    <a:lstStyle/>
                    <a:p>
                      <a:pPr algn="ctr"/>
                      <a:r>
                        <a:rPr lang="en-US" altLang="zh-TW" sz="1400" dirty="0"/>
                        <a:t>DMCNN-DR</a:t>
                      </a:r>
                      <a:endParaRPr lang="zh-TW" altLang="en-US" sz="1400" dirty="0"/>
                    </a:p>
                  </a:txBody>
                  <a:tcPr marL="0" marR="0" marT="0" marB="0" anchor="ctr">
                    <a:solidFill>
                      <a:schemeClr val="accent4">
                        <a:lumMod val="40000"/>
                        <a:lumOff val="60000"/>
                      </a:schemeClr>
                    </a:solidFill>
                  </a:tcPr>
                </a:tc>
                <a:tc>
                  <a:txBody>
                    <a:bodyPr/>
                    <a:lstStyle/>
                    <a:p>
                      <a:pPr algn="ctr"/>
                      <a:r>
                        <a:rPr lang="en-US" altLang="zh-TW" sz="1600" dirty="0">
                          <a:solidFill>
                            <a:srgbClr val="FF0000"/>
                          </a:solidFill>
                          <a:latin typeface="Consolas" panose="020B0609020204030204" pitchFamily="49" charset="0"/>
                        </a:rPr>
                        <a:t>42.43</a:t>
                      </a:r>
                      <a:endParaRPr lang="zh-TW" altLang="en-US" sz="1600" dirty="0">
                        <a:solidFill>
                          <a:srgbClr val="FF0000"/>
                        </a:solidFill>
                        <a:latin typeface="Consolas" panose="020B0609020204030204" pitchFamily="49" charset="0"/>
                      </a:endParaRPr>
                    </a:p>
                  </a:txBody>
                  <a:tcPr marL="0" marR="0" marT="0" marB="0" anchor="ctr">
                    <a:solidFill>
                      <a:schemeClr val="accent4">
                        <a:lumMod val="40000"/>
                        <a:lumOff val="60000"/>
                      </a:schemeClr>
                    </a:solidFill>
                  </a:tcPr>
                </a:tc>
                <a:tc>
                  <a:txBody>
                    <a:bodyPr/>
                    <a:lstStyle/>
                    <a:p>
                      <a:pPr algn="ctr"/>
                      <a:r>
                        <a:rPr lang="en-US" altLang="zh-TW" sz="1600" dirty="0">
                          <a:solidFill>
                            <a:srgbClr val="0000FF"/>
                          </a:solidFill>
                          <a:latin typeface="Consolas" panose="020B0609020204030204" pitchFamily="49" charset="0"/>
                        </a:rPr>
                        <a:t>45.66</a:t>
                      </a:r>
                      <a:endParaRPr lang="zh-TW" altLang="en-US" sz="1600" dirty="0">
                        <a:solidFill>
                          <a:srgbClr val="0000FF"/>
                        </a:solidFill>
                        <a:latin typeface="Consolas" panose="020B0609020204030204" pitchFamily="49" charset="0"/>
                      </a:endParaRPr>
                    </a:p>
                  </a:txBody>
                  <a:tcPr marL="0" marR="0" marT="0" marB="0" anchor="ctr">
                    <a:solidFill>
                      <a:schemeClr val="accent4">
                        <a:lumMod val="40000"/>
                        <a:lumOff val="60000"/>
                      </a:schemeClr>
                    </a:solidFill>
                  </a:tcPr>
                </a:tc>
                <a:tc>
                  <a:txBody>
                    <a:bodyPr/>
                    <a:lstStyle/>
                    <a:p>
                      <a:pPr algn="ctr"/>
                      <a:r>
                        <a:rPr lang="en-US" altLang="zh-TW" sz="1600" dirty="0">
                          <a:solidFill>
                            <a:srgbClr val="0000FF"/>
                          </a:solidFill>
                          <a:latin typeface="Consolas" panose="020B0609020204030204" pitchFamily="49" charset="0"/>
                        </a:rPr>
                        <a:t>41.55</a:t>
                      </a:r>
                      <a:endParaRPr lang="zh-TW" altLang="en-US" sz="1600" dirty="0">
                        <a:solidFill>
                          <a:srgbClr val="0000FF"/>
                        </a:solidFill>
                        <a:latin typeface="Consolas" panose="020B0609020204030204" pitchFamily="49" charset="0"/>
                      </a:endParaRPr>
                    </a:p>
                  </a:txBody>
                  <a:tcPr marL="0" marR="0" marT="0" marB="0" anchor="ctr">
                    <a:solidFill>
                      <a:schemeClr val="accent4">
                        <a:lumMod val="40000"/>
                        <a:lumOff val="60000"/>
                      </a:schemeClr>
                    </a:solidFill>
                  </a:tcPr>
                </a:tc>
                <a:tc>
                  <a:txBody>
                    <a:bodyPr/>
                    <a:lstStyle/>
                    <a:p>
                      <a:pPr algn="ctr"/>
                      <a:r>
                        <a:rPr lang="en-US" altLang="zh-TW" sz="1600" dirty="0">
                          <a:solidFill>
                            <a:srgbClr val="FF0000"/>
                          </a:solidFill>
                          <a:latin typeface="Consolas" panose="020B0609020204030204" pitchFamily="49" charset="0"/>
                        </a:rPr>
                        <a:t>42.86</a:t>
                      </a:r>
                      <a:endParaRPr lang="zh-TW" altLang="en-US" sz="1600" dirty="0">
                        <a:solidFill>
                          <a:srgbClr val="FF0000"/>
                        </a:solidFill>
                        <a:latin typeface="Consolas" panose="020B0609020204030204" pitchFamily="49" charset="0"/>
                      </a:endParaRPr>
                    </a:p>
                  </a:txBody>
                  <a:tcPr marL="0" marR="0" marT="0" marB="0" anchor="ctr">
                    <a:solidFill>
                      <a:schemeClr val="accent4">
                        <a:lumMod val="40000"/>
                        <a:lumOff val="60000"/>
                      </a:schemeClr>
                    </a:solidFill>
                  </a:tcPr>
                </a:tc>
                <a:tc>
                  <a:txBody>
                    <a:bodyPr/>
                    <a:lstStyle/>
                    <a:p>
                      <a:pPr algn="ctr"/>
                      <a:r>
                        <a:rPr lang="en-US" altLang="zh-TW" sz="1600" dirty="0">
                          <a:solidFill>
                            <a:srgbClr val="FF0000"/>
                          </a:solidFill>
                          <a:latin typeface="Consolas" panose="020B0609020204030204" pitchFamily="49" charset="0"/>
                        </a:rPr>
                        <a:t>39.37</a:t>
                      </a:r>
                      <a:endParaRPr lang="zh-TW" altLang="en-US" sz="1600" dirty="0">
                        <a:solidFill>
                          <a:srgbClr val="FF0000"/>
                        </a:solidFill>
                        <a:latin typeface="Consolas" panose="020B0609020204030204" pitchFamily="49" charset="0"/>
                      </a:endParaRPr>
                    </a:p>
                  </a:txBody>
                  <a:tcPr marL="0" marR="0" marT="0" marB="0" anchor="ctr">
                    <a:solidFill>
                      <a:schemeClr val="accent4">
                        <a:lumMod val="40000"/>
                        <a:lumOff val="60000"/>
                      </a:schemeClr>
                    </a:solidFill>
                  </a:tcPr>
                </a:tc>
                <a:tc>
                  <a:txBody>
                    <a:bodyPr/>
                    <a:lstStyle/>
                    <a:p>
                      <a:pPr algn="ctr"/>
                      <a:r>
                        <a:rPr lang="en-US" altLang="zh-TW" sz="1600" dirty="0">
                          <a:solidFill>
                            <a:srgbClr val="FF0000"/>
                          </a:solidFill>
                          <a:latin typeface="Consolas" panose="020B0609020204030204" pitchFamily="49" charset="0"/>
                        </a:rPr>
                        <a:t>42.24</a:t>
                      </a:r>
                      <a:endParaRPr lang="zh-TW" altLang="en-US" sz="1600" dirty="0">
                        <a:solidFill>
                          <a:srgbClr val="FF0000"/>
                        </a:solidFill>
                        <a:latin typeface="Consolas" panose="020B0609020204030204" pitchFamily="49" charset="0"/>
                      </a:endParaRPr>
                    </a:p>
                  </a:txBody>
                  <a:tcPr marL="0" marR="0" marT="0" marB="0" anchor="ctr">
                    <a:solidFill>
                      <a:schemeClr val="accent4">
                        <a:lumMod val="40000"/>
                        <a:lumOff val="60000"/>
                      </a:schemeClr>
                    </a:solidFill>
                  </a:tcPr>
                </a:tc>
                <a:tc>
                  <a:txBody>
                    <a:bodyPr/>
                    <a:lstStyle/>
                    <a:p>
                      <a:pPr algn="ctr"/>
                      <a:r>
                        <a:rPr lang="en-US" altLang="zh-TW" sz="1600" dirty="0">
                          <a:solidFill>
                            <a:srgbClr val="FF0000"/>
                          </a:solidFill>
                          <a:latin typeface="Consolas" panose="020B0609020204030204" pitchFamily="49" charset="0"/>
                        </a:rPr>
                        <a:t>37.45</a:t>
                      </a:r>
                      <a:endParaRPr lang="zh-TW" altLang="en-US" sz="1600" dirty="0">
                        <a:solidFill>
                          <a:srgbClr val="FF0000"/>
                        </a:solidFill>
                        <a:latin typeface="Consolas" panose="020B0609020204030204" pitchFamily="49" charset="0"/>
                      </a:endParaRPr>
                    </a:p>
                  </a:txBody>
                  <a:tcPr marL="0" marR="0" marT="0" marB="0" anchor="ctr">
                    <a:solidFill>
                      <a:schemeClr val="accent4">
                        <a:lumMod val="40000"/>
                        <a:lumOff val="60000"/>
                      </a:schemeClr>
                    </a:solidFill>
                  </a:tcPr>
                </a:tc>
                <a:tc>
                  <a:txBody>
                    <a:bodyPr/>
                    <a:lstStyle/>
                    <a:p>
                      <a:pPr algn="ctr"/>
                      <a:r>
                        <a:rPr lang="en-US" altLang="zh-TW" sz="1600" dirty="0">
                          <a:solidFill>
                            <a:srgbClr val="FF0000"/>
                          </a:solidFill>
                          <a:latin typeface="Consolas" panose="020B0609020204030204" pitchFamily="49" charset="0"/>
                        </a:rPr>
                        <a:t>39.14</a:t>
                      </a:r>
                      <a:endParaRPr lang="zh-TW" altLang="en-US" sz="1600" dirty="0">
                        <a:solidFill>
                          <a:srgbClr val="FF0000"/>
                        </a:solidFill>
                        <a:latin typeface="Consolas" panose="020B0609020204030204" pitchFamily="49" charset="0"/>
                      </a:endParaRPr>
                    </a:p>
                  </a:txBody>
                  <a:tcPr marL="0" marR="0" marT="0" marB="0" anchor="ctr">
                    <a:solidFill>
                      <a:schemeClr val="accent4">
                        <a:lumMod val="40000"/>
                        <a:lumOff val="60000"/>
                      </a:schemeClr>
                    </a:solidFill>
                  </a:tcPr>
                </a:tc>
                <a:tc>
                  <a:txBody>
                    <a:bodyPr/>
                    <a:lstStyle/>
                    <a:p>
                      <a:pPr algn="ctr"/>
                      <a:r>
                        <a:rPr lang="en-US" altLang="zh-TW" sz="1600" dirty="0">
                          <a:solidFill>
                            <a:srgbClr val="FF0000"/>
                          </a:solidFill>
                          <a:latin typeface="Consolas" panose="020B0609020204030204" pitchFamily="49" charset="0"/>
                        </a:rPr>
                        <a:t>40.59</a:t>
                      </a:r>
                      <a:endParaRPr lang="zh-TW" altLang="en-US" sz="1600" dirty="0">
                        <a:solidFill>
                          <a:srgbClr val="FF0000"/>
                        </a:solidFill>
                        <a:latin typeface="Consolas" panose="020B0609020204030204" pitchFamily="49" charset="0"/>
                      </a:endParaRPr>
                    </a:p>
                  </a:txBody>
                  <a:tcPr marL="0" marR="0" marT="0" marB="0" anchor="ctr">
                    <a:solidFill>
                      <a:schemeClr val="accent4">
                        <a:lumMod val="40000"/>
                        <a:lumOff val="60000"/>
                      </a:schemeClr>
                    </a:solidFill>
                  </a:tcPr>
                </a:tc>
                <a:tc>
                  <a:txBody>
                    <a:bodyPr/>
                    <a:lstStyle/>
                    <a:p>
                      <a:pPr algn="ctr"/>
                      <a:r>
                        <a:rPr lang="en-US" altLang="zh-TW" sz="1600" dirty="0">
                          <a:solidFill>
                            <a:srgbClr val="FF0000"/>
                          </a:solidFill>
                          <a:latin typeface="Consolas" panose="020B0609020204030204" pitchFamily="49" charset="0"/>
                        </a:rPr>
                        <a:t>43.61</a:t>
                      </a:r>
                      <a:endParaRPr lang="zh-TW" altLang="en-US" sz="1600" dirty="0">
                        <a:solidFill>
                          <a:srgbClr val="FF0000"/>
                        </a:solidFill>
                        <a:latin typeface="Consolas" panose="020B0609020204030204" pitchFamily="49" charset="0"/>
                      </a:endParaRPr>
                    </a:p>
                  </a:txBody>
                  <a:tcPr marL="0" marR="0" marT="0" marB="0" anchor="ctr">
                    <a:solidFill>
                      <a:schemeClr val="accent4">
                        <a:lumMod val="40000"/>
                        <a:lumOff val="60000"/>
                      </a:schemeClr>
                    </a:solidFill>
                  </a:tcPr>
                </a:tc>
                <a:tc>
                  <a:txBody>
                    <a:bodyPr/>
                    <a:lstStyle/>
                    <a:p>
                      <a:pPr algn="ctr"/>
                      <a:r>
                        <a:rPr lang="en-US" altLang="zh-TW" sz="1600" dirty="0">
                          <a:solidFill>
                            <a:srgbClr val="FF0000"/>
                          </a:solidFill>
                          <a:latin typeface="Consolas" panose="020B0609020204030204" pitchFamily="49" charset="0"/>
                        </a:rPr>
                        <a:t>39.09</a:t>
                      </a:r>
                      <a:endParaRPr lang="zh-TW" altLang="en-US" sz="1600" dirty="0">
                        <a:solidFill>
                          <a:srgbClr val="FF0000"/>
                        </a:solidFill>
                        <a:latin typeface="Consolas" panose="020B0609020204030204" pitchFamily="49" charset="0"/>
                      </a:endParaRPr>
                    </a:p>
                  </a:txBody>
                  <a:tcPr marL="0" marR="0" marT="0" marB="0" anchor="ctr">
                    <a:solidFill>
                      <a:schemeClr val="accent4">
                        <a:lumMod val="40000"/>
                        <a:lumOff val="60000"/>
                      </a:schemeClr>
                    </a:solidFill>
                  </a:tcPr>
                </a:tc>
                <a:tc>
                  <a:txBody>
                    <a:bodyPr/>
                    <a:lstStyle/>
                    <a:p>
                      <a:pPr algn="ctr"/>
                      <a:r>
                        <a:rPr lang="en-US" altLang="zh-TW" sz="1600" dirty="0">
                          <a:solidFill>
                            <a:srgbClr val="FF0000"/>
                          </a:solidFill>
                          <a:latin typeface="Consolas" panose="020B0609020204030204" pitchFamily="49" charset="0"/>
                        </a:rPr>
                        <a:t>40.63</a:t>
                      </a:r>
                      <a:endParaRPr lang="zh-TW" altLang="en-US" sz="1600" dirty="0">
                        <a:solidFill>
                          <a:srgbClr val="FF0000"/>
                        </a:solidFill>
                        <a:latin typeface="Consolas" panose="020B0609020204030204" pitchFamily="49" charset="0"/>
                      </a:endParaRPr>
                    </a:p>
                  </a:txBody>
                  <a:tcPr marL="0" marR="0" marT="0" marB="0" anchor="ctr">
                    <a:solidFill>
                      <a:schemeClr val="accent4">
                        <a:lumMod val="40000"/>
                        <a:lumOff val="60000"/>
                      </a:schemeClr>
                    </a:solidFill>
                  </a:tcPr>
                </a:tc>
                <a:extLst>
                  <a:ext uri="{0D108BD9-81ED-4DB2-BD59-A6C34878D82A}">
                    <a16:rowId xmlns:a16="http://schemas.microsoft.com/office/drawing/2014/main" val="1037014525"/>
                  </a:ext>
                </a:extLst>
              </a:tr>
            </a:tbl>
          </a:graphicData>
        </a:graphic>
      </p:graphicFrame>
      <p:sp>
        <p:nvSpPr>
          <p:cNvPr id="3" name="標題 2"/>
          <p:cNvSpPr>
            <a:spLocks noGrp="1"/>
          </p:cNvSpPr>
          <p:nvPr>
            <p:ph type="title"/>
          </p:nvPr>
        </p:nvSpPr>
        <p:spPr/>
        <p:txBody>
          <a:bodyPr/>
          <a:lstStyle/>
          <a:p>
            <a:r>
              <a:rPr lang="en-US" altLang="zh-TW" dirty="0"/>
              <a:t>evaluation</a:t>
            </a:r>
            <a:endParaRPr lang="zh-TW" altLang="en-US" dirty="0"/>
          </a:p>
        </p:txBody>
      </p:sp>
    </p:spTree>
    <p:extLst>
      <p:ext uri="{BB962C8B-B14F-4D97-AF65-F5344CB8AC3E}">
        <p14:creationId xmlns:p14="http://schemas.microsoft.com/office/powerpoint/2010/main" val="127357605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圖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3991" y="3530600"/>
            <a:ext cx="2419183" cy="2877994"/>
          </a:xfrm>
          <a:prstGeom prst="rect">
            <a:avLst/>
          </a:prstGeom>
        </p:spPr>
      </p:pic>
      <p:pic>
        <p:nvPicPr>
          <p:cNvPr id="17" name="圖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3174" y="3543886"/>
            <a:ext cx="2400708" cy="2856015"/>
          </a:xfrm>
          <a:prstGeom prst="rect">
            <a:avLst/>
          </a:prstGeom>
        </p:spPr>
      </p:pic>
      <p:pic>
        <p:nvPicPr>
          <p:cNvPr id="18" name="圖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6" y="2091399"/>
            <a:ext cx="2525409" cy="3004366"/>
          </a:xfrm>
          <a:prstGeom prst="rect">
            <a:avLst/>
          </a:prstGeom>
        </p:spPr>
      </p:pic>
      <p:pic>
        <p:nvPicPr>
          <p:cNvPr id="19" name="圖片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6607" y="186475"/>
            <a:ext cx="2443991" cy="2907507"/>
          </a:xfrm>
          <a:prstGeom prst="rect">
            <a:avLst/>
          </a:prstGeom>
        </p:spPr>
      </p:pic>
      <p:pic>
        <p:nvPicPr>
          <p:cNvPr id="3" name="圖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3174" y="212945"/>
            <a:ext cx="2400708" cy="2856015"/>
          </a:xfrm>
          <a:prstGeom prst="rect">
            <a:avLst/>
          </a:prstGeom>
        </p:spPr>
      </p:pic>
      <p:sp>
        <p:nvSpPr>
          <p:cNvPr id="9" name="文字方塊 8"/>
          <p:cNvSpPr txBox="1"/>
          <p:nvPr/>
        </p:nvSpPr>
        <p:spPr>
          <a:xfrm>
            <a:off x="786025" y="5095765"/>
            <a:ext cx="1784335" cy="461665"/>
          </a:xfrm>
          <a:prstGeom prst="rect">
            <a:avLst/>
          </a:prstGeom>
          <a:noFill/>
        </p:spPr>
        <p:txBody>
          <a:bodyPr wrap="none" rtlCol="0">
            <a:spAutoFit/>
          </a:bodyPr>
          <a:lstStyle/>
          <a:p>
            <a:pPr defTabSz="914400"/>
            <a:r>
              <a:rPr lang="en-US" altLang="zh-TW" sz="2400" dirty="0">
                <a:solidFill>
                  <a:prstClr val="black"/>
                </a:solidFill>
              </a:rPr>
              <a:t>ground truth</a:t>
            </a:r>
            <a:endParaRPr lang="zh-TW" altLang="en-US" sz="2400" dirty="0">
              <a:solidFill>
                <a:prstClr val="black"/>
              </a:solidFill>
            </a:endParaRPr>
          </a:p>
        </p:txBody>
      </p:sp>
      <p:sp>
        <p:nvSpPr>
          <p:cNvPr id="10" name="文字方塊 9"/>
          <p:cNvSpPr txBox="1"/>
          <p:nvPr/>
        </p:nvSpPr>
        <p:spPr>
          <a:xfrm>
            <a:off x="4262450" y="3068935"/>
            <a:ext cx="606256" cy="461665"/>
          </a:xfrm>
          <a:prstGeom prst="rect">
            <a:avLst/>
          </a:prstGeom>
          <a:noFill/>
        </p:spPr>
        <p:txBody>
          <a:bodyPr wrap="none" rtlCol="0">
            <a:spAutoFit/>
          </a:bodyPr>
          <a:lstStyle/>
          <a:p>
            <a:pPr defTabSz="914400"/>
            <a:r>
              <a:rPr lang="en-US" altLang="zh-TW" sz="2400" dirty="0">
                <a:solidFill>
                  <a:prstClr val="black"/>
                </a:solidFill>
              </a:rPr>
              <a:t>ARI</a:t>
            </a:r>
            <a:endParaRPr lang="zh-TW" altLang="en-US" sz="2400" dirty="0">
              <a:solidFill>
                <a:prstClr val="black"/>
              </a:solidFill>
            </a:endParaRPr>
          </a:p>
        </p:txBody>
      </p:sp>
      <p:sp>
        <p:nvSpPr>
          <p:cNvPr id="11" name="文字方塊 10"/>
          <p:cNvSpPr txBox="1"/>
          <p:nvPr/>
        </p:nvSpPr>
        <p:spPr>
          <a:xfrm>
            <a:off x="7082239" y="3068935"/>
            <a:ext cx="640112" cy="461665"/>
          </a:xfrm>
          <a:prstGeom prst="rect">
            <a:avLst/>
          </a:prstGeom>
          <a:noFill/>
        </p:spPr>
        <p:txBody>
          <a:bodyPr wrap="none" rtlCol="0">
            <a:spAutoFit/>
          </a:bodyPr>
          <a:lstStyle/>
          <a:p>
            <a:pPr defTabSz="914400"/>
            <a:r>
              <a:rPr lang="en-US" altLang="zh-TW" sz="2400" dirty="0">
                <a:solidFill>
                  <a:prstClr val="black"/>
                </a:solidFill>
              </a:rPr>
              <a:t>RTF</a:t>
            </a:r>
            <a:endParaRPr lang="zh-TW" altLang="en-US" sz="2400" dirty="0">
              <a:solidFill>
                <a:prstClr val="black"/>
              </a:solidFill>
            </a:endParaRPr>
          </a:p>
        </p:txBody>
      </p:sp>
      <p:sp>
        <p:nvSpPr>
          <p:cNvPr id="12" name="文字方塊 11"/>
          <p:cNvSpPr txBox="1"/>
          <p:nvPr/>
        </p:nvSpPr>
        <p:spPr>
          <a:xfrm>
            <a:off x="3741474" y="6408594"/>
            <a:ext cx="1648208" cy="461665"/>
          </a:xfrm>
          <a:prstGeom prst="rect">
            <a:avLst/>
          </a:prstGeom>
          <a:noFill/>
        </p:spPr>
        <p:txBody>
          <a:bodyPr wrap="none" rtlCol="0">
            <a:spAutoFit/>
          </a:bodyPr>
          <a:lstStyle/>
          <a:p>
            <a:pPr defTabSz="914400"/>
            <a:r>
              <a:rPr lang="en-US" altLang="zh-TW" sz="2400" dirty="0">
                <a:solidFill>
                  <a:prstClr val="black"/>
                </a:solidFill>
              </a:rPr>
              <a:t>DMCNN-DR</a:t>
            </a:r>
            <a:endParaRPr lang="zh-TW" altLang="en-US" sz="2400" dirty="0">
              <a:solidFill>
                <a:prstClr val="black"/>
              </a:solidFill>
            </a:endParaRPr>
          </a:p>
        </p:txBody>
      </p:sp>
      <p:sp>
        <p:nvSpPr>
          <p:cNvPr id="13" name="文字方塊 12"/>
          <p:cNvSpPr txBox="1"/>
          <p:nvPr/>
        </p:nvSpPr>
        <p:spPr>
          <a:xfrm>
            <a:off x="6411414" y="6408594"/>
            <a:ext cx="1981761" cy="461665"/>
          </a:xfrm>
          <a:prstGeom prst="rect">
            <a:avLst/>
          </a:prstGeom>
          <a:noFill/>
        </p:spPr>
        <p:txBody>
          <a:bodyPr wrap="none" rtlCol="0">
            <a:spAutoFit/>
          </a:bodyPr>
          <a:lstStyle/>
          <a:p>
            <a:pPr defTabSz="914400"/>
            <a:r>
              <a:rPr lang="en-US" altLang="zh-TW" sz="2400" dirty="0">
                <a:solidFill>
                  <a:prstClr val="black"/>
                </a:solidFill>
              </a:rPr>
              <a:t>DMCNN-DR-</a:t>
            </a:r>
            <a:r>
              <a:rPr lang="en-US" altLang="zh-TW" sz="2400" dirty="0" err="1">
                <a:solidFill>
                  <a:prstClr val="black"/>
                </a:solidFill>
              </a:rPr>
              <a:t>Tr</a:t>
            </a:r>
            <a:endParaRPr lang="zh-TW" altLang="en-US" sz="2400" dirty="0">
              <a:solidFill>
                <a:prstClr val="black"/>
              </a:solidFill>
            </a:endParaRPr>
          </a:p>
        </p:txBody>
      </p:sp>
      <p:sp>
        <p:nvSpPr>
          <p:cNvPr id="14" name="標題 1"/>
          <p:cNvSpPr>
            <a:spLocks noGrp="1"/>
          </p:cNvSpPr>
          <p:nvPr>
            <p:ph type="title"/>
          </p:nvPr>
        </p:nvSpPr>
        <p:spPr>
          <a:xfrm>
            <a:off x="140257" y="190941"/>
            <a:ext cx="3075870" cy="1325563"/>
          </a:xfrm>
        </p:spPr>
        <p:txBody>
          <a:bodyPr>
            <a:normAutofit/>
          </a:bodyPr>
          <a:lstStyle/>
          <a:p>
            <a:pPr algn="ctr"/>
            <a:r>
              <a:rPr lang="en-US" altLang="zh-TW" sz="3600" b="1" dirty="0">
                <a:latin typeface="+mn-lt"/>
              </a:rPr>
              <a:t>Visual Comparisons</a:t>
            </a:r>
            <a:endParaRPr lang="zh-TW" altLang="en-US" sz="3600" b="1" dirty="0">
              <a:latin typeface="+mn-lt"/>
            </a:endParaRPr>
          </a:p>
        </p:txBody>
      </p:sp>
      <p:cxnSp>
        <p:nvCxnSpPr>
          <p:cNvPr id="15" name="直線接點 14"/>
          <p:cNvCxnSpPr/>
          <p:nvPr/>
        </p:nvCxnSpPr>
        <p:spPr>
          <a:xfrm>
            <a:off x="419222" y="1517539"/>
            <a:ext cx="2517943"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6863215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251520" y="274638"/>
            <a:ext cx="8435280" cy="633412"/>
          </a:xfrm>
        </p:spPr>
        <p:txBody>
          <a:bodyPr/>
          <a:lstStyle/>
          <a:p>
            <a:r>
              <a:rPr lang="en-US" altLang="zh-TW" dirty="0" smtClean="0"/>
              <a:t>Evaluation with different patterns</a:t>
            </a:r>
            <a:endParaRPr lang="zh-TW" altLang="en-US" dirty="0"/>
          </a:p>
        </p:txBody>
      </p:sp>
      <p:graphicFrame>
        <p:nvGraphicFramePr>
          <p:cNvPr id="5" name="表格 4"/>
          <p:cNvGraphicFramePr>
            <a:graphicFrameLocks noGrp="1"/>
          </p:cNvGraphicFramePr>
          <p:nvPr/>
        </p:nvGraphicFramePr>
        <p:xfrm>
          <a:off x="157087" y="1203568"/>
          <a:ext cx="8715533" cy="3017520"/>
        </p:xfrm>
        <a:graphic>
          <a:graphicData uri="http://schemas.openxmlformats.org/drawingml/2006/table">
            <a:tbl>
              <a:tblPr firstRow="1" bandRow="1"/>
              <a:tblGrid>
                <a:gridCol w="1105002">
                  <a:extLst>
                    <a:ext uri="{9D8B030D-6E8A-4147-A177-3AD203B41FA5}">
                      <a16:colId xmlns:a16="http://schemas.microsoft.com/office/drawing/2014/main" val="1802297051"/>
                    </a:ext>
                  </a:extLst>
                </a:gridCol>
                <a:gridCol w="1130531">
                  <a:extLst>
                    <a:ext uri="{9D8B030D-6E8A-4147-A177-3AD203B41FA5}">
                      <a16:colId xmlns:a16="http://schemas.microsoft.com/office/drawing/2014/main" val="1743705904"/>
                    </a:ext>
                  </a:extLst>
                </a:gridCol>
                <a:gridCol w="540000">
                  <a:extLst>
                    <a:ext uri="{9D8B030D-6E8A-4147-A177-3AD203B41FA5}">
                      <a16:colId xmlns:a16="http://schemas.microsoft.com/office/drawing/2014/main" val="650187292"/>
                    </a:ext>
                  </a:extLst>
                </a:gridCol>
                <a:gridCol w="540000">
                  <a:extLst>
                    <a:ext uri="{9D8B030D-6E8A-4147-A177-3AD203B41FA5}">
                      <a16:colId xmlns:a16="http://schemas.microsoft.com/office/drawing/2014/main" val="350175596"/>
                    </a:ext>
                  </a:extLst>
                </a:gridCol>
                <a:gridCol w="540000">
                  <a:extLst>
                    <a:ext uri="{9D8B030D-6E8A-4147-A177-3AD203B41FA5}">
                      <a16:colId xmlns:a16="http://schemas.microsoft.com/office/drawing/2014/main" val="4154446644"/>
                    </a:ext>
                  </a:extLst>
                </a:gridCol>
                <a:gridCol w="540000">
                  <a:extLst>
                    <a:ext uri="{9D8B030D-6E8A-4147-A177-3AD203B41FA5}">
                      <a16:colId xmlns:a16="http://schemas.microsoft.com/office/drawing/2014/main" val="2485959380"/>
                    </a:ext>
                  </a:extLst>
                </a:gridCol>
                <a:gridCol w="540000">
                  <a:extLst>
                    <a:ext uri="{9D8B030D-6E8A-4147-A177-3AD203B41FA5}">
                      <a16:colId xmlns:a16="http://schemas.microsoft.com/office/drawing/2014/main" val="3270391594"/>
                    </a:ext>
                  </a:extLst>
                </a:gridCol>
                <a:gridCol w="540000">
                  <a:extLst>
                    <a:ext uri="{9D8B030D-6E8A-4147-A177-3AD203B41FA5}">
                      <a16:colId xmlns:a16="http://schemas.microsoft.com/office/drawing/2014/main" val="4208414020"/>
                    </a:ext>
                  </a:extLst>
                </a:gridCol>
                <a:gridCol w="540000">
                  <a:extLst>
                    <a:ext uri="{9D8B030D-6E8A-4147-A177-3AD203B41FA5}">
                      <a16:colId xmlns:a16="http://schemas.microsoft.com/office/drawing/2014/main" val="3092007699"/>
                    </a:ext>
                  </a:extLst>
                </a:gridCol>
                <a:gridCol w="540000">
                  <a:extLst>
                    <a:ext uri="{9D8B030D-6E8A-4147-A177-3AD203B41FA5}">
                      <a16:colId xmlns:a16="http://schemas.microsoft.com/office/drawing/2014/main" val="724833910"/>
                    </a:ext>
                  </a:extLst>
                </a:gridCol>
                <a:gridCol w="540000">
                  <a:extLst>
                    <a:ext uri="{9D8B030D-6E8A-4147-A177-3AD203B41FA5}">
                      <a16:colId xmlns:a16="http://schemas.microsoft.com/office/drawing/2014/main" val="2481278119"/>
                    </a:ext>
                  </a:extLst>
                </a:gridCol>
                <a:gridCol w="540000">
                  <a:extLst>
                    <a:ext uri="{9D8B030D-6E8A-4147-A177-3AD203B41FA5}">
                      <a16:colId xmlns:a16="http://schemas.microsoft.com/office/drawing/2014/main" val="929316270"/>
                    </a:ext>
                  </a:extLst>
                </a:gridCol>
                <a:gridCol w="540000">
                  <a:extLst>
                    <a:ext uri="{9D8B030D-6E8A-4147-A177-3AD203B41FA5}">
                      <a16:colId xmlns:a16="http://schemas.microsoft.com/office/drawing/2014/main" val="4184499166"/>
                    </a:ext>
                  </a:extLst>
                </a:gridCol>
                <a:gridCol w="540000">
                  <a:extLst>
                    <a:ext uri="{9D8B030D-6E8A-4147-A177-3AD203B41FA5}">
                      <a16:colId xmlns:a16="http://schemas.microsoft.com/office/drawing/2014/main" val="2916512559"/>
                    </a:ext>
                  </a:extLst>
                </a:gridCol>
              </a:tblGrid>
              <a:tr h="252000">
                <a:tc row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Algorithms</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err="1"/>
                        <a:t>Patern</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gridSpan="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Kodak (12 photos)</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endParaRPr lang="zh-TW" altLang="en-US" sz="1200" dirty="0"/>
                    </a:p>
                  </a:txBody>
                  <a:tcPr/>
                </a:tc>
                <a:tc hMerge="1">
                  <a:txBody>
                    <a:bodyPr/>
                    <a:lstStyle/>
                    <a:p>
                      <a:endParaRPr lang="zh-TW" altLang="en-US" sz="1200" dirty="0"/>
                    </a:p>
                  </a:txBody>
                  <a:tcPr/>
                </a:tc>
                <a:tc hMerge="1">
                  <a:txBody>
                    <a:bodyPr/>
                    <a:lstStyle/>
                    <a:p>
                      <a:endParaRPr lang="zh-TW" altLang="en-US" sz="1200" dirty="0"/>
                    </a:p>
                  </a:txBody>
                  <a:tcPr/>
                </a:tc>
                <a:tc gridSpan="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dirty="0" err="1"/>
                        <a:t>McM</a:t>
                      </a:r>
                      <a:r>
                        <a:rPr lang="en-US" altLang="zh-TW" sz="1200" dirty="0"/>
                        <a:t> (18 photos)</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endParaRPr lang="zh-TW" altLang="en-US" sz="1200" dirty="0"/>
                    </a:p>
                  </a:txBody>
                  <a:tcPr/>
                </a:tc>
                <a:tc hMerge="1">
                  <a:txBody>
                    <a:bodyPr/>
                    <a:lstStyle/>
                    <a:p>
                      <a:endParaRPr lang="zh-TW" altLang="en-US" sz="1200" dirty="0"/>
                    </a:p>
                  </a:txBody>
                  <a:tcPr/>
                </a:tc>
                <a:tc hMerge="1">
                  <a:txBody>
                    <a:bodyPr/>
                    <a:lstStyle/>
                    <a:p>
                      <a:endParaRPr lang="zh-TW" altLang="en-US" sz="1200" dirty="0"/>
                    </a:p>
                  </a:txBody>
                  <a:tcPr/>
                </a:tc>
                <a:tc gridSpan="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dirty="0"/>
                        <a:t>Kodak + </a:t>
                      </a:r>
                      <a:r>
                        <a:rPr lang="en-US" altLang="zh-TW" sz="1200" dirty="0" err="1"/>
                        <a:t>McM</a:t>
                      </a:r>
                      <a:r>
                        <a:rPr lang="en-US" altLang="zh-TW" sz="1200" dirty="0"/>
                        <a:t> (30 photos)</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endParaRPr lang="zh-TW" altLang="en-US" sz="1200" dirty="0"/>
                    </a:p>
                  </a:txBody>
                  <a:tcPr/>
                </a:tc>
                <a:tc hMerge="1">
                  <a:txBody>
                    <a:bodyPr/>
                    <a:lstStyle/>
                    <a:p>
                      <a:endParaRPr lang="zh-TW" altLang="en-US" sz="1200" dirty="0"/>
                    </a:p>
                  </a:txBody>
                  <a:tcPr/>
                </a:tc>
                <a:tc hMerge="1">
                  <a:txBody>
                    <a:bodyPr/>
                    <a:lstStyle/>
                    <a:p>
                      <a:endParaRPr lang="zh-TW" altLang="en-US" sz="1200" dirty="0"/>
                    </a:p>
                  </a:txBody>
                  <a:tcPr/>
                </a:tc>
                <a:extLst>
                  <a:ext uri="{0D108BD9-81ED-4DB2-BD59-A6C34878D82A}">
                    <a16:rowId xmlns:a16="http://schemas.microsoft.com/office/drawing/2014/main" val="46847078"/>
                  </a:ext>
                </a:extLst>
              </a:tr>
              <a:tr h="252000">
                <a:tc vMerge="1">
                  <a:txBody>
                    <a:bodyPr/>
                    <a:lstStyle/>
                    <a:p>
                      <a:endParaRPr lang="zh-TW" altLang="en-US" sz="1200" dirty="0"/>
                    </a:p>
                  </a:txBody>
                  <a:tcPr/>
                </a:tc>
                <a:tc vMerge="1">
                  <a:txBody>
                    <a:bodyPr/>
                    <a:lstStyle/>
                    <a:p>
                      <a:endParaRPr lang="zh-TW" altLang="en-US" sz="1200" dirty="0"/>
                    </a:p>
                  </a:txBody>
                  <a:tcPr/>
                </a:tc>
                <a:tc grid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PSNR</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endParaRPr lang="zh-TW" altLang="en-US" sz="1200" dirty="0"/>
                    </a:p>
                  </a:txBody>
                  <a:tcPr/>
                </a:tc>
                <a:tc hMerge="1">
                  <a:txBody>
                    <a:bodyPr/>
                    <a:lstStyle/>
                    <a:p>
                      <a:endParaRPr lang="zh-TW" altLang="en-US" sz="1200" dirty="0"/>
                    </a:p>
                  </a:txBody>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000" dirty="0"/>
                        <a:t>CPSNR</a:t>
                      </a:r>
                      <a:endParaRPr lang="zh-TW" altLang="en-US" sz="10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grid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PSNR</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endParaRPr lang="zh-TW" altLang="en-US" sz="1200" dirty="0"/>
                    </a:p>
                  </a:txBody>
                  <a:tcPr/>
                </a:tc>
                <a:tc hMerge="1">
                  <a:txBody>
                    <a:bodyPr/>
                    <a:lstStyle/>
                    <a:p>
                      <a:endParaRPr lang="zh-TW" altLang="en-US" sz="1200" dirty="0"/>
                    </a:p>
                  </a:txBody>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000" dirty="0"/>
                        <a:t>CPSNR</a:t>
                      </a:r>
                      <a:endParaRPr lang="zh-TW" altLang="en-US" sz="10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grid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PSNR</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endParaRPr lang="zh-TW" altLang="en-US" sz="1200" dirty="0"/>
                    </a:p>
                  </a:txBody>
                  <a:tcPr/>
                </a:tc>
                <a:tc hMerge="1">
                  <a:txBody>
                    <a:bodyPr/>
                    <a:lstStyle/>
                    <a:p>
                      <a:endParaRPr lang="zh-TW" altLang="en-US" sz="1200" dirty="0"/>
                    </a:p>
                  </a:txBody>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000" dirty="0"/>
                        <a:t>CPSNR</a:t>
                      </a:r>
                      <a:endParaRPr lang="zh-TW" altLang="en-US" sz="10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33139818"/>
                  </a:ext>
                </a:extLst>
              </a:tr>
              <a:tr h="252000">
                <a:tc vMerge="1">
                  <a:txBody>
                    <a:bodyPr/>
                    <a:lstStyle/>
                    <a:p>
                      <a:endParaRPr lang="zh-TW" altLang="en-US" sz="1200" dirty="0"/>
                    </a:p>
                  </a:txBody>
                  <a:tcPr/>
                </a:tc>
                <a:tc vMerge="1">
                  <a:txBody>
                    <a:bodyPr/>
                    <a:lstStyle/>
                    <a:p>
                      <a:endParaRPr lang="zh-TW" altLang="en-US" sz="1200" dirty="0"/>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R</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G</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B</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lang="zh-TW" altLang="en-US" sz="1200" dirty="0"/>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R</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G</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B</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lang="zh-TW" altLang="en-US" sz="1200" dirty="0"/>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R</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G</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B</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lang="zh-TW" altLang="en-US" sz="1200" dirty="0"/>
                    </a:p>
                  </a:txBody>
                  <a:tcPr/>
                </a:tc>
                <a:extLst>
                  <a:ext uri="{0D108BD9-81ED-4DB2-BD59-A6C34878D82A}">
                    <a16:rowId xmlns:a16="http://schemas.microsoft.com/office/drawing/2014/main" val="2751299772"/>
                  </a:ext>
                </a:extLst>
              </a:tr>
              <a:tr h="2520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NLS</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Bayer</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42.34</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solidFill>
                            <a:srgbClr val="0000FF"/>
                          </a:solidFill>
                        </a:rPr>
                        <a:t>45.68</a:t>
                      </a:r>
                      <a:endParaRPr lang="zh-TW" altLang="en-US" sz="1200" dirty="0">
                        <a:solidFill>
                          <a:srgbClr val="0000FF"/>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41.57</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42.85</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36.02</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38.81</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34.71</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36.15</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38.55</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41.56</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37.46</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38.83</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521525484"/>
                  </a:ext>
                </a:extLst>
              </a:tr>
              <a:tr h="2520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ARI</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dirty="0"/>
                        <a:t>Bayer</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40.75</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43.59</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40.16</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41.25</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37.39</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40.68</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36.03</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37.49</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38.73</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41.84</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37.68</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39.00</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177767452"/>
                  </a:ext>
                </a:extLst>
              </a:tr>
              <a:tr h="2520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DMCNN-DR</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dirty="0"/>
                        <a:t>Bayer</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42.43</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45.66</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41.55</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42.86</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39.37</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solidFill>
                            <a:srgbClr val="FF0000"/>
                          </a:solidFill>
                        </a:rPr>
                        <a:t>42.24</a:t>
                      </a:r>
                      <a:endParaRPr lang="zh-TW" altLang="en-US" sz="1200" dirty="0">
                        <a:solidFill>
                          <a:srgbClr val="FF0000"/>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37.45</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39.14</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40.59</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solidFill>
                            <a:srgbClr val="FF0000"/>
                          </a:solidFill>
                        </a:rPr>
                        <a:t>43.61</a:t>
                      </a:r>
                      <a:endParaRPr lang="zh-TW" altLang="en-US" sz="1200" dirty="0">
                        <a:solidFill>
                          <a:srgbClr val="FF0000"/>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39.09</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40.63</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208824168"/>
                  </a:ext>
                </a:extLst>
              </a:tr>
              <a:tr h="2520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dirty="0"/>
                        <a:t>DMCNN-DR</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Diagonal Stripe</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42.00</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42.47</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41.36</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41.91</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solidFill>
                            <a:srgbClr val="0000FF"/>
                          </a:solidFill>
                        </a:rPr>
                        <a:t>39.70</a:t>
                      </a:r>
                      <a:endParaRPr lang="zh-TW" altLang="en-US" sz="1200" dirty="0">
                        <a:solidFill>
                          <a:srgbClr val="0000FF"/>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39.5</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38.02</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38.87</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40.62</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40.69</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39.36</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40.08</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50688570"/>
                  </a:ext>
                </a:extLst>
              </a:tr>
              <a:tr h="2520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dirty="0"/>
                        <a:t>DMCNN-DR</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CYGM</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41.16</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solidFill>
                            <a:srgbClr val="FF0000"/>
                          </a:solidFill>
                        </a:rPr>
                        <a:t>46.00</a:t>
                      </a:r>
                      <a:endParaRPr lang="zh-TW" altLang="en-US" sz="1200" dirty="0">
                        <a:solidFill>
                          <a:srgbClr val="FF0000"/>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41.80</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42.48</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38.64</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solidFill>
                            <a:srgbClr val="0000FF"/>
                          </a:solidFill>
                        </a:rPr>
                        <a:t>41.98</a:t>
                      </a:r>
                      <a:endParaRPr lang="zh-TW" altLang="en-US" sz="1200" dirty="0">
                        <a:solidFill>
                          <a:srgbClr val="0000FF"/>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solidFill>
                            <a:srgbClr val="0000FF"/>
                          </a:solidFill>
                        </a:rPr>
                        <a:t>38.44</a:t>
                      </a:r>
                      <a:endParaRPr lang="zh-TW" altLang="en-US" sz="1200" dirty="0">
                        <a:solidFill>
                          <a:srgbClr val="0000FF"/>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39.36</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39.65</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solidFill>
                            <a:srgbClr val="0000FF"/>
                          </a:solidFill>
                        </a:rPr>
                        <a:t>43.59</a:t>
                      </a:r>
                      <a:endParaRPr lang="zh-TW" altLang="en-US" sz="1200" dirty="0">
                        <a:solidFill>
                          <a:srgbClr val="0000FF"/>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39.78</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40.60</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198031636"/>
                  </a:ext>
                </a:extLst>
              </a:tr>
              <a:tr h="2520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dirty="0"/>
                        <a:t>DMCNN-DR</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err="1"/>
                        <a:t>Hirakawa</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solidFill>
                            <a:srgbClr val="FF0000"/>
                          </a:solidFill>
                        </a:rPr>
                        <a:t>43.20</a:t>
                      </a:r>
                      <a:endParaRPr lang="zh-TW" altLang="en-US" sz="1200" dirty="0">
                        <a:solidFill>
                          <a:srgbClr val="FF0000"/>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44.95</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solidFill>
                            <a:srgbClr val="FF0000"/>
                          </a:solidFill>
                        </a:rPr>
                        <a:t>42.53</a:t>
                      </a:r>
                      <a:endParaRPr lang="zh-TW" altLang="en-US" sz="1200" dirty="0">
                        <a:solidFill>
                          <a:srgbClr val="FF0000"/>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solidFill>
                            <a:srgbClr val="FF0000"/>
                          </a:solidFill>
                        </a:rPr>
                        <a:t>43.43</a:t>
                      </a:r>
                      <a:endParaRPr lang="zh-TW" altLang="en-US" sz="1200" dirty="0">
                        <a:solidFill>
                          <a:srgbClr val="FF0000"/>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solidFill>
                            <a:schemeClr val="tx1"/>
                          </a:solidFill>
                        </a:rPr>
                        <a:t>39.59</a:t>
                      </a:r>
                      <a:endParaRPr lang="zh-TW" altLang="en-US" sz="1200" dirty="0">
                        <a:solidFill>
                          <a:schemeClr val="tx1"/>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solidFill>
                            <a:schemeClr val="tx1"/>
                          </a:solidFill>
                        </a:rPr>
                        <a:t>40.52</a:t>
                      </a:r>
                      <a:endParaRPr lang="zh-TW" altLang="en-US" sz="1200" dirty="0">
                        <a:solidFill>
                          <a:schemeClr val="tx1"/>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38.42</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solidFill>
                            <a:srgbClr val="0000FF"/>
                          </a:solidFill>
                        </a:rPr>
                        <a:t>39.38</a:t>
                      </a:r>
                      <a:endParaRPr lang="zh-TW" altLang="en-US" sz="1200" dirty="0">
                        <a:solidFill>
                          <a:srgbClr val="0000FF"/>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solidFill>
                            <a:srgbClr val="0000FF"/>
                          </a:solidFill>
                        </a:rPr>
                        <a:t>41.03</a:t>
                      </a:r>
                      <a:endParaRPr lang="zh-TW" altLang="en-US" sz="1200" dirty="0">
                        <a:solidFill>
                          <a:srgbClr val="0000FF"/>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solidFill>
                            <a:schemeClr val="tx1"/>
                          </a:solidFill>
                        </a:rPr>
                        <a:t>42.29</a:t>
                      </a:r>
                      <a:endParaRPr lang="zh-TW" altLang="en-US" sz="1200" dirty="0">
                        <a:solidFill>
                          <a:schemeClr val="tx1"/>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solidFill>
                            <a:srgbClr val="FF0000"/>
                          </a:solidFill>
                        </a:rPr>
                        <a:t>40.06</a:t>
                      </a:r>
                      <a:endParaRPr lang="zh-TW" altLang="en-US" sz="1200" dirty="0">
                        <a:solidFill>
                          <a:srgbClr val="FF0000"/>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solidFill>
                            <a:srgbClr val="FF0000"/>
                          </a:solidFill>
                        </a:rPr>
                        <a:t>41.00</a:t>
                      </a:r>
                      <a:endParaRPr lang="zh-TW" altLang="en-US" sz="1200" dirty="0">
                        <a:solidFill>
                          <a:srgbClr val="FF0000"/>
                        </a:solidFill>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617238770"/>
                  </a:ext>
                </a:extLst>
              </a:tr>
              <a:tr h="2520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err="1"/>
                        <a:t>Condat</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err="1"/>
                        <a:t>Hirakawa</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41.99</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43.18</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41.53</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42.16</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33.93</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34.83</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33.44</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33.94</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37.15</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38.17</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36.68</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37.23</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522281860"/>
                  </a:ext>
                </a:extLst>
              </a:tr>
              <a:tr h="2520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200" dirty="0" err="1"/>
                        <a:t>Condat</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err="1"/>
                        <a:t>Condat</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41.68</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42.7</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41.27</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41.83</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34.05</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35.08</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33.57</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34.1</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37.1</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38.13</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36.65</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37.19</a:t>
                      </a:r>
                      <a:endParaRPr lang="zh-TW" altLang="en-US" sz="1200" dirty="0"/>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913558030"/>
                  </a:ext>
                </a:extLst>
              </a:tr>
            </a:tbl>
          </a:graphicData>
        </a:graphic>
      </p:graphicFrame>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1853" y="4416160"/>
            <a:ext cx="1495424" cy="1495424"/>
          </a:xfrm>
          <a:prstGeom prst="rect">
            <a:avLst/>
          </a:prstGeom>
        </p:spPr>
      </p:pic>
      <p:sp>
        <p:nvSpPr>
          <p:cNvPr id="7" name="文字方塊 6"/>
          <p:cNvSpPr txBox="1"/>
          <p:nvPr/>
        </p:nvSpPr>
        <p:spPr>
          <a:xfrm>
            <a:off x="6878192" y="5940930"/>
            <a:ext cx="160774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err="1">
                <a:ln>
                  <a:noFill/>
                </a:ln>
                <a:solidFill>
                  <a:prstClr val="black"/>
                </a:solidFill>
                <a:effectLst/>
                <a:uLnTx/>
                <a:uFillTx/>
                <a:latin typeface="Calibri"/>
                <a:ea typeface="新細明體" panose="02020500000000000000" pitchFamily="18" charset="-120"/>
                <a:cs typeface="+mn-cs"/>
              </a:rPr>
              <a:t>Condat</a:t>
            </a: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 pattern</a:t>
            </a:r>
            <a:endParaRPr kumimoji="0" lang="zh-TW" altLang="en-US"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5093" y="4416160"/>
            <a:ext cx="1579556" cy="1579556"/>
          </a:xfrm>
          <a:prstGeom prst="rect">
            <a:avLst/>
          </a:prstGeom>
        </p:spPr>
      </p:pic>
      <p:pic>
        <p:nvPicPr>
          <p:cNvPr id="9" name="圖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816" y="4416160"/>
            <a:ext cx="1579555" cy="1579555"/>
          </a:xfrm>
          <a:prstGeom prst="rect">
            <a:avLst/>
          </a:prstGeom>
        </p:spPr>
      </p:pic>
      <p:pic>
        <p:nvPicPr>
          <p:cNvPr id="10" name="圖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7748" y="4416160"/>
            <a:ext cx="1570731" cy="1579555"/>
          </a:xfrm>
          <a:prstGeom prst="rect">
            <a:avLst/>
          </a:prstGeom>
        </p:spPr>
      </p:pic>
      <p:sp>
        <p:nvSpPr>
          <p:cNvPr id="11" name="文字方塊 10"/>
          <p:cNvSpPr txBox="1"/>
          <p:nvPr/>
        </p:nvSpPr>
        <p:spPr>
          <a:xfrm>
            <a:off x="621620" y="5940930"/>
            <a:ext cx="161133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Diagonal Stripe</a:t>
            </a:r>
            <a:endParaRPr kumimoji="0" lang="zh-TW" altLang="en-US"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
        <p:nvSpPr>
          <p:cNvPr id="12" name="文字方塊 11"/>
          <p:cNvSpPr txBox="1"/>
          <p:nvPr/>
        </p:nvSpPr>
        <p:spPr>
          <a:xfrm>
            <a:off x="3097396" y="5997919"/>
            <a:ext cx="75578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CYGM</a:t>
            </a:r>
            <a:endParaRPr kumimoji="0" lang="zh-TW" altLang="en-US"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
        <p:nvSpPr>
          <p:cNvPr id="13" name="文字方塊 12"/>
          <p:cNvSpPr txBox="1"/>
          <p:nvPr/>
        </p:nvSpPr>
        <p:spPr>
          <a:xfrm>
            <a:off x="5119830" y="5985636"/>
            <a:ext cx="105022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err="1">
                <a:ln>
                  <a:noFill/>
                </a:ln>
                <a:solidFill>
                  <a:prstClr val="black"/>
                </a:solidFill>
                <a:effectLst/>
                <a:uLnTx/>
                <a:uFillTx/>
                <a:latin typeface="Calibri"/>
                <a:ea typeface="新細明體" panose="02020500000000000000" pitchFamily="18" charset="-120"/>
                <a:cs typeface="+mn-cs"/>
              </a:rPr>
              <a:t>Hirakawa</a:t>
            </a:r>
            <a:endParaRPr kumimoji="0" lang="zh-TW" altLang="en-US"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6345412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525272" y="274638"/>
            <a:ext cx="8161527" cy="633412"/>
          </a:xfrm>
        </p:spPr>
        <p:txBody>
          <a:bodyPr/>
          <a:lstStyle/>
          <a:p>
            <a:r>
              <a:rPr lang="en-US" altLang="zh-TW" dirty="0" smtClean="0"/>
              <a:t>Pattern optimization</a:t>
            </a:r>
            <a:endParaRPr lang="zh-TW" altLang="en-US" dirty="0"/>
          </a:p>
        </p:txBody>
      </p:sp>
      <p:grpSp>
        <p:nvGrpSpPr>
          <p:cNvPr id="14" name="群組 13"/>
          <p:cNvGrpSpPr/>
          <p:nvPr/>
        </p:nvGrpSpPr>
        <p:grpSpPr>
          <a:xfrm>
            <a:off x="232708" y="2594405"/>
            <a:ext cx="1087755" cy="2298502"/>
            <a:chOff x="2743200" y="2651760"/>
            <a:chExt cx="964883" cy="2222183"/>
          </a:xfrm>
          <a:solidFill>
            <a:schemeClr val="accent3">
              <a:lumMod val="20000"/>
              <a:lumOff val="80000"/>
            </a:schemeClr>
          </a:solidFill>
        </p:grpSpPr>
        <p:sp>
          <p:nvSpPr>
            <p:cNvPr id="15" name="矩形 14"/>
            <p:cNvSpPr/>
            <p:nvPr/>
          </p:nvSpPr>
          <p:spPr>
            <a:xfrm>
              <a:off x="2743200" y="3245168"/>
              <a:ext cx="266700" cy="1628775"/>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20"/>
            <p:cNvSpPr/>
            <p:nvPr/>
          </p:nvSpPr>
          <p:spPr>
            <a:xfrm>
              <a:off x="3009900" y="2654617"/>
              <a:ext cx="695325" cy="2219325"/>
            </a:xfrm>
            <a:custGeom>
              <a:avLst/>
              <a:gdLst>
                <a:gd name="connsiteX0" fmla="*/ 0 w 266700"/>
                <a:gd name="connsiteY0" fmla="*/ 0 h 1628775"/>
                <a:gd name="connsiteX1" fmla="*/ 266700 w 266700"/>
                <a:gd name="connsiteY1" fmla="*/ 0 h 1628775"/>
                <a:gd name="connsiteX2" fmla="*/ 266700 w 266700"/>
                <a:gd name="connsiteY2" fmla="*/ 1628775 h 1628775"/>
                <a:gd name="connsiteX3" fmla="*/ 0 w 266700"/>
                <a:gd name="connsiteY3" fmla="*/ 1628775 h 1628775"/>
                <a:gd name="connsiteX4" fmla="*/ 0 w 266700"/>
                <a:gd name="connsiteY4" fmla="*/ 0 h 1628775"/>
                <a:gd name="connsiteX0" fmla="*/ 0 w 695325"/>
                <a:gd name="connsiteY0" fmla="*/ 590550 h 2219325"/>
                <a:gd name="connsiteX1" fmla="*/ 695325 w 695325"/>
                <a:gd name="connsiteY1" fmla="*/ 0 h 2219325"/>
                <a:gd name="connsiteX2" fmla="*/ 266700 w 695325"/>
                <a:gd name="connsiteY2" fmla="*/ 2219325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47700 w 695325"/>
                <a:gd name="connsiteY2" fmla="*/ 1581150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71612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71612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62087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90563 w 695325"/>
                <a:gd name="connsiteY2" fmla="*/ 1462087 h 2219325"/>
                <a:gd name="connsiteX3" fmla="*/ 0 w 695325"/>
                <a:gd name="connsiteY3" fmla="*/ 2219325 h 2219325"/>
                <a:gd name="connsiteX4" fmla="*/ 0 w 695325"/>
                <a:gd name="connsiteY4" fmla="*/ 590550 h 2219325"/>
                <a:gd name="connsiteX0" fmla="*/ 0 w 695783"/>
                <a:gd name="connsiteY0" fmla="*/ 590550 h 2219325"/>
                <a:gd name="connsiteX1" fmla="*/ 695325 w 695783"/>
                <a:gd name="connsiteY1" fmla="*/ 0 h 2219325"/>
                <a:gd name="connsiteX2" fmla="*/ 695325 w 695783"/>
                <a:gd name="connsiteY2" fmla="*/ 1459706 h 2219325"/>
                <a:gd name="connsiteX3" fmla="*/ 0 w 695783"/>
                <a:gd name="connsiteY3" fmla="*/ 2219325 h 2219325"/>
                <a:gd name="connsiteX4" fmla="*/ 0 w 695783"/>
                <a:gd name="connsiteY4" fmla="*/ 590550 h 2219325"/>
                <a:gd name="connsiteX0" fmla="*/ 0 w 695325"/>
                <a:gd name="connsiteY0" fmla="*/ 590550 h 2219325"/>
                <a:gd name="connsiteX1" fmla="*/ 695325 w 695325"/>
                <a:gd name="connsiteY1" fmla="*/ 0 h 2219325"/>
                <a:gd name="connsiteX2" fmla="*/ 692944 w 695325"/>
                <a:gd name="connsiteY2" fmla="*/ 1459706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92944 w 695325"/>
                <a:gd name="connsiteY2" fmla="*/ 1457325 h 2219325"/>
                <a:gd name="connsiteX3" fmla="*/ 0 w 695325"/>
                <a:gd name="connsiteY3" fmla="*/ 2219325 h 2219325"/>
                <a:gd name="connsiteX4" fmla="*/ 0 w 695325"/>
                <a:gd name="connsiteY4" fmla="*/ 590550 h 2219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25" h="2219325">
                  <a:moveTo>
                    <a:pt x="0" y="590550"/>
                  </a:moveTo>
                  <a:lnTo>
                    <a:pt x="695325" y="0"/>
                  </a:lnTo>
                  <a:cubicBezTo>
                    <a:pt x="693738" y="487362"/>
                    <a:pt x="694531" y="969963"/>
                    <a:pt x="692944" y="1457325"/>
                  </a:cubicBezTo>
                  <a:lnTo>
                    <a:pt x="0" y="2219325"/>
                  </a:lnTo>
                  <a:lnTo>
                    <a:pt x="0" y="590550"/>
                  </a:lnTo>
                  <a:close/>
                </a:path>
              </a:pathLst>
            </a:cu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21"/>
            <p:cNvSpPr/>
            <p:nvPr/>
          </p:nvSpPr>
          <p:spPr>
            <a:xfrm>
              <a:off x="2743200" y="2651760"/>
              <a:ext cx="964883" cy="593407"/>
            </a:xfrm>
            <a:custGeom>
              <a:avLst/>
              <a:gdLst>
                <a:gd name="connsiteX0" fmla="*/ 0 w 266700"/>
                <a:gd name="connsiteY0" fmla="*/ 0 h 1628775"/>
                <a:gd name="connsiteX1" fmla="*/ 266700 w 266700"/>
                <a:gd name="connsiteY1" fmla="*/ 0 h 1628775"/>
                <a:gd name="connsiteX2" fmla="*/ 266700 w 266700"/>
                <a:gd name="connsiteY2" fmla="*/ 1628775 h 1628775"/>
                <a:gd name="connsiteX3" fmla="*/ 0 w 266700"/>
                <a:gd name="connsiteY3" fmla="*/ 1628775 h 1628775"/>
                <a:gd name="connsiteX4" fmla="*/ 0 w 266700"/>
                <a:gd name="connsiteY4" fmla="*/ 0 h 1628775"/>
                <a:gd name="connsiteX0" fmla="*/ 0 w 960120"/>
                <a:gd name="connsiteY0" fmla="*/ 0 h 1628775"/>
                <a:gd name="connsiteX1" fmla="*/ 960120 w 960120"/>
                <a:gd name="connsiteY1" fmla="*/ 1059180 h 1628775"/>
                <a:gd name="connsiteX2" fmla="*/ 266700 w 960120"/>
                <a:gd name="connsiteY2" fmla="*/ 1628775 h 1628775"/>
                <a:gd name="connsiteX3" fmla="*/ 0 w 960120"/>
                <a:gd name="connsiteY3" fmla="*/ 1628775 h 1628775"/>
                <a:gd name="connsiteX4" fmla="*/ 0 w 960120"/>
                <a:gd name="connsiteY4" fmla="*/ 0 h 1628775"/>
                <a:gd name="connsiteX0" fmla="*/ 0 w 967264"/>
                <a:gd name="connsiteY0" fmla="*/ 0 h 1628775"/>
                <a:gd name="connsiteX1" fmla="*/ 967264 w 967264"/>
                <a:gd name="connsiteY1" fmla="*/ 1040130 h 1628775"/>
                <a:gd name="connsiteX2" fmla="*/ 266700 w 967264"/>
                <a:gd name="connsiteY2" fmla="*/ 1628775 h 1628775"/>
                <a:gd name="connsiteX3" fmla="*/ 0 w 967264"/>
                <a:gd name="connsiteY3" fmla="*/ 1628775 h 1628775"/>
                <a:gd name="connsiteX4" fmla="*/ 0 w 967264"/>
                <a:gd name="connsiteY4" fmla="*/ 0 h 1628775"/>
                <a:gd name="connsiteX0" fmla="*/ 742950 w 967264"/>
                <a:gd name="connsiteY0" fmla="*/ 0 h 592931"/>
                <a:gd name="connsiteX1" fmla="*/ 967264 w 967264"/>
                <a:gd name="connsiteY1" fmla="*/ 4286 h 592931"/>
                <a:gd name="connsiteX2" fmla="*/ 266700 w 967264"/>
                <a:gd name="connsiteY2" fmla="*/ 592931 h 592931"/>
                <a:gd name="connsiteX3" fmla="*/ 0 w 967264"/>
                <a:gd name="connsiteY3" fmla="*/ 592931 h 592931"/>
                <a:gd name="connsiteX4" fmla="*/ 742950 w 967264"/>
                <a:gd name="connsiteY4" fmla="*/ 0 h 592931"/>
                <a:gd name="connsiteX0" fmla="*/ 742950 w 952977"/>
                <a:gd name="connsiteY0" fmla="*/ 0 h 592931"/>
                <a:gd name="connsiteX1" fmla="*/ 952977 w 952977"/>
                <a:gd name="connsiteY1" fmla="*/ 1905 h 592931"/>
                <a:gd name="connsiteX2" fmla="*/ 266700 w 952977"/>
                <a:gd name="connsiteY2" fmla="*/ 592931 h 592931"/>
                <a:gd name="connsiteX3" fmla="*/ 0 w 952977"/>
                <a:gd name="connsiteY3" fmla="*/ 592931 h 592931"/>
                <a:gd name="connsiteX4" fmla="*/ 742950 w 952977"/>
                <a:gd name="connsiteY4" fmla="*/ 0 h 592931"/>
                <a:gd name="connsiteX0" fmla="*/ 742950 w 1038702"/>
                <a:gd name="connsiteY0" fmla="*/ 48101 h 641032"/>
                <a:gd name="connsiteX1" fmla="*/ 1038702 w 1038702"/>
                <a:gd name="connsiteY1" fmla="*/ 0 h 641032"/>
                <a:gd name="connsiteX2" fmla="*/ 266700 w 1038702"/>
                <a:gd name="connsiteY2" fmla="*/ 641032 h 641032"/>
                <a:gd name="connsiteX3" fmla="*/ 0 w 1038702"/>
                <a:gd name="connsiteY3" fmla="*/ 641032 h 641032"/>
                <a:gd name="connsiteX4" fmla="*/ 742950 w 1038702"/>
                <a:gd name="connsiteY4" fmla="*/ 48101 h 641032"/>
                <a:gd name="connsiteX0" fmla="*/ 742950 w 955358"/>
                <a:gd name="connsiteY0" fmla="*/ 0 h 592931"/>
                <a:gd name="connsiteX1" fmla="*/ 955358 w 955358"/>
                <a:gd name="connsiteY1" fmla="*/ 9049 h 592931"/>
                <a:gd name="connsiteX2" fmla="*/ 266700 w 955358"/>
                <a:gd name="connsiteY2" fmla="*/ 592931 h 592931"/>
                <a:gd name="connsiteX3" fmla="*/ 0 w 955358"/>
                <a:gd name="connsiteY3" fmla="*/ 592931 h 592931"/>
                <a:gd name="connsiteX4" fmla="*/ 742950 w 955358"/>
                <a:gd name="connsiteY4" fmla="*/ 0 h 592931"/>
                <a:gd name="connsiteX0" fmla="*/ 742950 w 955358"/>
                <a:gd name="connsiteY0" fmla="*/ 476 h 593407"/>
                <a:gd name="connsiteX1" fmla="*/ 955358 w 955358"/>
                <a:gd name="connsiteY1" fmla="*/ 0 h 593407"/>
                <a:gd name="connsiteX2" fmla="*/ 266700 w 955358"/>
                <a:gd name="connsiteY2" fmla="*/ 593407 h 593407"/>
                <a:gd name="connsiteX3" fmla="*/ 0 w 955358"/>
                <a:gd name="connsiteY3" fmla="*/ 593407 h 593407"/>
                <a:gd name="connsiteX4" fmla="*/ 742950 w 955358"/>
                <a:gd name="connsiteY4" fmla="*/ 476 h 593407"/>
                <a:gd name="connsiteX0" fmla="*/ 742950 w 964883"/>
                <a:gd name="connsiteY0" fmla="*/ 476 h 593407"/>
                <a:gd name="connsiteX1" fmla="*/ 964883 w 964883"/>
                <a:gd name="connsiteY1" fmla="*/ 0 h 593407"/>
                <a:gd name="connsiteX2" fmla="*/ 266700 w 964883"/>
                <a:gd name="connsiteY2" fmla="*/ 593407 h 593407"/>
                <a:gd name="connsiteX3" fmla="*/ 0 w 964883"/>
                <a:gd name="connsiteY3" fmla="*/ 593407 h 593407"/>
                <a:gd name="connsiteX4" fmla="*/ 742950 w 964883"/>
                <a:gd name="connsiteY4" fmla="*/ 476 h 593407"/>
                <a:gd name="connsiteX0" fmla="*/ 717550 w 964883"/>
                <a:gd name="connsiteY0" fmla="*/ 476 h 593407"/>
                <a:gd name="connsiteX1" fmla="*/ 964883 w 964883"/>
                <a:gd name="connsiteY1" fmla="*/ 0 h 593407"/>
                <a:gd name="connsiteX2" fmla="*/ 266700 w 964883"/>
                <a:gd name="connsiteY2" fmla="*/ 593407 h 593407"/>
                <a:gd name="connsiteX3" fmla="*/ 0 w 964883"/>
                <a:gd name="connsiteY3" fmla="*/ 593407 h 593407"/>
                <a:gd name="connsiteX4" fmla="*/ 717550 w 964883"/>
                <a:gd name="connsiteY4" fmla="*/ 476 h 593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3" h="593407">
                  <a:moveTo>
                    <a:pt x="717550" y="476"/>
                  </a:moveTo>
                  <a:lnTo>
                    <a:pt x="964883" y="0"/>
                  </a:lnTo>
                  <a:lnTo>
                    <a:pt x="266700" y="593407"/>
                  </a:lnTo>
                  <a:lnTo>
                    <a:pt x="0" y="593407"/>
                  </a:lnTo>
                  <a:lnTo>
                    <a:pt x="717550" y="476"/>
                  </a:lnTo>
                  <a:close/>
                </a:path>
              </a:pathLst>
            </a:cu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8" name="圖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2835616"/>
            <a:ext cx="1821915" cy="1821915"/>
          </a:xfrm>
          <a:prstGeom prst="rect">
            <a:avLst/>
          </a:prstGeom>
          <a:ln>
            <a:solidFill>
              <a:schemeClr val="tx1"/>
            </a:solidFill>
          </a:ln>
          <a:scene3d>
            <a:camera prst="isometricOffAxis2Right">
              <a:rot lat="1380000" lon="17759998" rev="0"/>
            </a:camera>
            <a:lightRig rig="threePt" dir="t"/>
          </a:scene3d>
        </p:spPr>
      </p:pic>
      <p:grpSp>
        <p:nvGrpSpPr>
          <p:cNvPr id="19" name="群組 18"/>
          <p:cNvGrpSpPr/>
          <p:nvPr/>
        </p:nvGrpSpPr>
        <p:grpSpPr>
          <a:xfrm>
            <a:off x="859383" y="2601072"/>
            <a:ext cx="1087755" cy="2315395"/>
            <a:chOff x="2743200" y="2651760"/>
            <a:chExt cx="964883" cy="2222183"/>
          </a:xfrm>
          <a:solidFill>
            <a:schemeClr val="accent3">
              <a:lumMod val="20000"/>
              <a:lumOff val="80000"/>
            </a:schemeClr>
          </a:solidFill>
        </p:grpSpPr>
        <p:sp>
          <p:nvSpPr>
            <p:cNvPr id="20" name="矩形 19"/>
            <p:cNvSpPr/>
            <p:nvPr/>
          </p:nvSpPr>
          <p:spPr>
            <a:xfrm>
              <a:off x="2743200" y="3245168"/>
              <a:ext cx="266700" cy="1628775"/>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3009900" y="2654617"/>
              <a:ext cx="695325" cy="2219325"/>
            </a:xfrm>
            <a:custGeom>
              <a:avLst/>
              <a:gdLst>
                <a:gd name="connsiteX0" fmla="*/ 0 w 266700"/>
                <a:gd name="connsiteY0" fmla="*/ 0 h 1628775"/>
                <a:gd name="connsiteX1" fmla="*/ 266700 w 266700"/>
                <a:gd name="connsiteY1" fmla="*/ 0 h 1628775"/>
                <a:gd name="connsiteX2" fmla="*/ 266700 w 266700"/>
                <a:gd name="connsiteY2" fmla="*/ 1628775 h 1628775"/>
                <a:gd name="connsiteX3" fmla="*/ 0 w 266700"/>
                <a:gd name="connsiteY3" fmla="*/ 1628775 h 1628775"/>
                <a:gd name="connsiteX4" fmla="*/ 0 w 266700"/>
                <a:gd name="connsiteY4" fmla="*/ 0 h 1628775"/>
                <a:gd name="connsiteX0" fmla="*/ 0 w 695325"/>
                <a:gd name="connsiteY0" fmla="*/ 590550 h 2219325"/>
                <a:gd name="connsiteX1" fmla="*/ 695325 w 695325"/>
                <a:gd name="connsiteY1" fmla="*/ 0 h 2219325"/>
                <a:gd name="connsiteX2" fmla="*/ 266700 w 695325"/>
                <a:gd name="connsiteY2" fmla="*/ 2219325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47700 w 695325"/>
                <a:gd name="connsiteY2" fmla="*/ 1581150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71612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71612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62087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90563 w 695325"/>
                <a:gd name="connsiteY2" fmla="*/ 1462087 h 2219325"/>
                <a:gd name="connsiteX3" fmla="*/ 0 w 695325"/>
                <a:gd name="connsiteY3" fmla="*/ 2219325 h 2219325"/>
                <a:gd name="connsiteX4" fmla="*/ 0 w 695325"/>
                <a:gd name="connsiteY4" fmla="*/ 590550 h 2219325"/>
                <a:gd name="connsiteX0" fmla="*/ 0 w 695783"/>
                <a:gd name="connsiteY0" fmla="*/ 590550 h 2219325"/>
                <a:gd name="connsiteX1" fmla="*/ 695325 w 695783"/>
                <a:gd name="connsiteY1" fmla="*/ 0 h 2219325"/>
                <a:gd name="connsiteX2" fmla="*/ 695325 w 695783"/>
                <a:gd name="connsiteY2" fmla="*/ 1459706 h 2219325"/>
                <a:gd name="connsiteX3" fmla="*/ 0 w 695783"/>
                <a:gd name="connsiteY3" fmla="*/ 2219325 h 2219325"/>
                <a:gd name="connsiteX4" fmla="*/ 0 w 695783"/>
                <a:gd name="connsiteY4" fmla="*/ 590550 h 2219325"/>
                <a:gd name="connsiteX0" fmla="*/ 0 w 695325"/>
                <a:gd name="connsiteY0" fmla="*/ 590550 h 2219325"/>
                <a:gd name="connsiteX1" fmla="*/ 695325 w 695325"/>
                <a:gd name="connsiteY1" fmla="*/ 0 h 2219325"/>
                <a:gd name="connsiteX2" fmla="*/ 692944 w 695325"/>
                <a:gd name="connsiteY2" fmla="*/ 1459706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92944 w 695325"/>
                <a:gd name="connsiteY2" fmla="*/ 1457325 h 2219325"/>
                <a:gd name="connsiteX3" fmla="*/ 0 w 695325"/>
                <a:gd name="connsiteY3" fmla="*/ 2219325 h 2219325"/>
                <a:gd name="connsiteX4" fmla="*/ 0 w 695325"/>
                <a:gd name="connsiteY4" fmla="*/ 590550 h 2219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25" h="2219325">
                  <a:moveTo>
                    <a:pt x="0" y="590550"/>
                  </a:moveTo>
                  <a:lnTo>
                    <a:pt x="695325" y="0"/>
                  </a:lnTo>
                  <a:cubicBezTo>
                    <a:pt x="693738" y="487362"/>
                    <a:pt x="694531" y="969963"/>
                    <a:pt x="692944" y="1457325"/>
                  </a:cubicBezTo>
                  <a:lnTo>
                    <a:pt x="0" y="2219325"/>
                  </a:lnTo>
                  <a:lnTo>
                    <a:pt x="0" y="590550"/>
                  </a:lnTo>
                  <a:close/>
                </a:path>
              </a:pathLst>
            </a:cu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2743200" y="2651760"/>
              <a:ext cx="964883" cy="593407"/>
            </a:xfrm>
            <a:custGeom>
              <a:avLst/>
              <a:gdLst>
                <a:gd name="connsiteX0" fmla="*/ 0 w 266700"/>
                <a:gd name="connsiteY0" fmla="*/ 0 h 1628775"/>
                <a:gd name="connsiteX1" fmla="*/ 266700 w 266700"/>
                <a:gd name="connsiteY1" fmla="*/ 0 h 1628775"/>
                <a:gd name="connsiteX2" fmla="*/ 266700 w 266700"/>
                <a:gd name="connsiteY2" fmla="*/ 1628775 h 1628775"/>
                <a:gd name="connsiteX3" fmla="*/ 0 w 266700"/>
                <a:gd name="connsiteY3" fmla="*/ 1628775 h 1628775"/>
                <a:gd name="connsiteX4" fmla="*/ 0 w 266700"/>
                <a:gd name="connsiteY4" fmla="*/ 0 h 1628775"/>
                <a:gd name="connsiteX0" fmla="*/ 0 w 960120"/>
                <a:gd name="connsiteY0" fmla="*/ 0 h 1628775"/>
                <a:gd name="connsiteX1" fmla="*/ 960120 w 960120"/>
                <a:gd name="connsiteY1" fmla="*/ 1059180 h 1628775"/>
                <a:gd name="connsiteX2" fmla="*/ 266700 w 960120"/>
                <a:gd name="connsiteY2" fmla="*/ 1628775 h 1628775"/>
                <a:gd name="connsiteX3" fmla="*/ 0 w 960120"/>
                <a:gd name="connsiteY3" fmla="*/ 1628775 h 1628775"/>
                <a:gd name="connsiteX4" fmla="*/ 0 w 960120"/>
                <a:gd name="connsiteY4" fmla="*/ 0 h 1628775"/>
                <a:gd name="connsiteX0" fmla="*/ 0 w 967264"/>
                <a:gd name="connsiteY0" fmla="*/ 0 h 1628775"/>
                <a:gd name="connsiteX1" fmla="*/ 967264 w 967264"/>
                <a:gd name="connsiteY1" fmla="*/ 1040130 h 1628775"/>
                <a:gd name="connsiteX2" fmla="*/ 266700 w 967264"/>
                <a:gd name="connsiteY2" fmla="*/ 1628775 h 1628775"/>
                <a:gd name="connsiteX3" fmla="*/ 0 w 967264"/>
                <a:gd name="connsiteY3" fmla="*/ 1628775 h 1628775"/>
                <a:gd name="connsiteX4" fmla="*/ 0 w 967264"/>
                <a:gd name="connsiteY4" fmla="*/ 0 h 1628775"/>
                <a:gd name="connsiteX0" fmla="*/ 742950 w 967264"/>
                <a:gd name="connsiteY0" fmla="*/ 0 h 592931"/>
                <a:gd name="connsiteX1" fmla="*/ 967264 w 967264"/>
                <a:gd name="connsiteY1" fmla="*/ 4286 h 592931"/>
                <a:gd name="connsiteX2" fmla="*/ 266700 w 967264"/>
                <a:gd name="connsiteY2" fmla="*/ 592931 h 592931"/>
                <a:gd name="connsiteX3" fmla="*/ 0 w 967264"/>
                <a:gd name="connsiteY3" fmla="*/ 592931 h 592931"/>
                <a:gd name="connsiteX4" fmla="*/ 742950 w 967264"/>
                <a:gd name="connsiteY4" fmla="*/ 0 h 592931"/>
                <a:gd name="connsiteX0" fmla="*/ 742950 w 952977"/>
                <a:gd name="connsiteY0" fmla="*/ 0 h 592931"/>
                <a:gd name="connsiteX1" fmla="*/ 952977 w 952977"/>
                <a:gd name="connsiteY1" fmla="*/ 1905 h 592931"/>
                <a:gd name="connsiteX2" fmla="*/ 266700 w 952977"/>
                <a:gd name="connsiteY2" fmla="*/ 592931 h 592931"/>
                <a:gd name="connsiteX3" fmla="*/ 0 w 952977"/>
                <a:gd name="connsiteY3" fmla="*/ 592931 h 592931"/>
                <a:gd name="connsiteX4" fmla="*/ 742950 w 952977"/>
                <a:gd name="connsiteY4" fmla="*/ 0 h 592931"/>
                <a:gd name="connsiteX0" fmla="*/ 742950 w 1038702"/>
                <a:gd name="connsiteY0" fmla="*/ 48101 h 641032"/>
                <a:gd name="connsiteX1" fmla="*/ 1038702 w 1038702"/>
                <a:gd name="connsiteY1" fmla="*/ 0 h 641032"/>
                <a:gd name="connsiteX2" fmla="*/ 266700 w 1038702"/>
                <a:gd name="connsiteY2" fmla="*/ 641032 h 641032"/>
                <a:gd name="connsiteX3" fmla="*/ 0 w 1038702"/>
                <a:gd name="connsiteY3" fmla="*/ 641032 h 641032"/>
                <a:gd name="connsiteX4" fmla="*/ 742950 w 1038702"/>
                <a:gd name="connsiteY4" fmla="*/ 48101 h 641032"/>
                <a:gd name="connsiteX0" fmla="*/ 742950 w 955358"/>
                <a:gd name="connsiteY0" fmla="*/ 0 h 592931"/>
                <a:gd name="connsiteX1" fmla="*/ 955358 w 955358"/>
                <a:gd name="connsiteY1" fmla="*/ 9049 h 592931"/>
                <a:gd name="connsiteX2" fmla="*/ 266700 w 955358"/>
                <a:gd name="connsiteY2" fmla="*/ 592931 h 592931"/>
                <a:gd name="connsiteX3" fmla="*/ 0 w 955358"/>
                <a:gd name="connsiteY3" fmla="*/ 592931 h 592931"/>
                <a:gd name="connsiteX4" fmla="*/ 742950 w 955358"/>
                <a:gd name="connsiteY4" fmla="*/ 0 h 592931"/>
                <a:gd name="connsiteX0" fmla="*/ 742950 w 955358"/>
                <a:gd name="connsiteY0" fmla="*/ 476 h 593407"/>
                <a:gd name="connsiteX1" fmla="*/ 955358 w 955358"/>
                <a:gd name="connsiteY1" fmla="*/ 0 h 593407"/>
                <a:gd name="connsiteX2" fmla="*/ 266700 w 955358"/>
                <a:gd name="connsiteY2" fmla="*/ 593407 h 593407"/>
                <a:gd name="connsiteX3" fmla="*/ 0 w 955358"/>
                <a:gd name="connsiteY3" fmla="*/ 593407 h 593407"/>
                <a:gd name="connsiteX4" fmla="*/ 742950 w 955358"/>
                <a:gd name="connsiteY4" fmla="*/ 476 h 593407"/>
                <a:gd name="connsiteX0" fmla="*/ 742950 w 964883"/>
                <a:gd name="connsiteY0" fmla="*/ 476 h 593407"/>
                <a:gd name="connsiteX1" fmla="*/ 964883 w 964883"/>
                <a:gd name="connsiteY1" fmla="*/ 0 h 593407"/>
                <a:gd name="connsiteX2" fmla="*/ 266700 w 964883"/>
                <a:gd name="connsiteY2" fmla="*/ 593407 h 593407"/>
                <a:gd name="connsiteX3" fmla="*/ 0 w 964883"/>
                <a:gd name="connsiteY3" fmla="*/ 593407 h 593407"/>
                <a:gd name="connsiteX4" fmla="*/ 742950 w 964883"/>
                <a:gd name="connsiteY4" fmla="*/ 476 h 593407"/>
                <a:gd name="connsiteX0" fmla="*/ 717550 w 964883"/>
                <a:gd name="connsiteY0" fmla="*/ 476 h 593407"/>
                <a:gd name="connsiteX1" fmla="*/ 964883 w 964883"/>
                <a:gd name="connsiteY1" fmla="*/ 0 h 593407"/>
                <a:gd name="connsiteX2" fmla="*/ 266700 w 964883"/>
                <a:gd name="connsiteY2" fmla="*/ 593407 h 593407"/>
                <a:gd name="connsiteX3" fmla="*/ 0 w 964883"/>
                <a:gd name="connsiteY3" fmla="*/ 593407 h 593407"/>
                <a:gd name="connsiteX4" fmla="*/ 717550 w 964883"/>
                <a:gd name="connsiteY4" fmla="*/ 476 h 593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3" h="593407">
                  <a:moveTo>
                    <a:pt x="717550" y="476"/>
                  </a:moveTo>
                  <a:lnTo>
                    <a:pt x="964883" y="0"/>
                  </a:lnTo>
                  <a:lnTo>
                    <a:pt x="266700" y="593407"/>
                  </a:lnTo>
                  <a:lnTo>
                    <a:pt x="0" y="593407"/>
                  </a:lnTo>
                  <a:lnTo>
                    <a:pt x="717550" y="476"/>
                  </a:lnTo>
                  <a:close/>
                </a:path>
              </a:pathLst>
            </a:cu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23" name="圖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239" y="2846734"/>
            <a:ext cx="1821915" cy="1821915"/>
          </a:xfrm>
          <a:prstGeom prst="rect">
            <a:avLst/>
          </a:prstGeom>
          <a:ln>
            <a:solidFill>
              <a:schemeClr val="tx1"/>
            </a:solidFill>
          </a:ln>
          <a:scene3d>
            <a:camera prst="isometricOffAxis2Right">
              <a:rot lat="1380000" lon="17759994" rev="0"/>
            </a:camera>
            <a:lightRig rig="threePt" dir="t"/>
          </a:scene3d>
        </p:spPr>
      </p:pic>
      <p:grpSp>
        <p:nvGrpSpPr>
          <p:cNvPr id="24" name="群組 23"/>
          <p:cNvGrpSpPr/>
          <p:nvPr/>
        </p:nvGrpSpPr>
        <p:grpSpPr>
          <a:xfrm>
            <a:off x="1777898" y="2654704"/>
            <a:ext cx="964883" cy="2222183"/>
            <a:chOff x="2743200" y="2651760"/>
            <a:chExt cx="964883" cy="2222183"/>
          </a:xfrm>
          <a:solidFill>
            <a:schemeClr val="accent3">
              <a:lumMod val="20000"/>
              <a:lumOff val="80000"/>
            </a:schemeClr>
          </a:solidFill>
        </p:grpSpPr>
        <p:sp>
          <p:nvSpPr>
            <p:cNvPr id="25" name="矩形 24"/>
            <p:cNvSpPr/>
            <p:nvPr/>
          </p:nvSpPr>
          <p:spPr>
            <a:xfrm>
              <a:off x="2743200" y="3245168"/>
              <a:ext cx="266700" cy="1628775"/>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0"/>
            <p:cNvSpPr/>
            <p:nvPr/>
          </p:nvSpPr>
          <p:spPr>
            <a:xfrm>
              <a:off x="3009900" y="2654617"/>
              <a:ext cx="695325" cy="2219325"/>
            </a:xfrm>
            <a:custGeom>
              <a:avLst/>
              <a:gdLst>
                <a:gd name="connsiteX0" fmla="*/ 0 w 266700"/>
                <a:gd name="connsiteY0" fmla="*/ 0 h 1628775"/>
                <a:gd name="connsiteX1" fmla="*/ 266700 w 266700"/>
                <a:gd name="connsiteY1" fmla="*/ 0 h 1628775"/>
                <a:gd name="connsiteX2" fmla="*/ 266700 w 266700"/>
                <a:gd name="connsiteY2" fmla="*/ 1628775 h 1628775"/>
                <a:gd name="connsiteX3" fmla="*/ 0 w 266700"/>
                <a:gd name="connsiteY3" fmla="*/ 1628775 h 1628775"/>
                <a:gd name="connsiteX4" fmla="*/ 0 w 266700"/>
                <a:gd name="connsiteY4" fmla="*/ 0 h 1628775"/>
                <a:gd name="connsiteX0" fmla="*/ 0 w 695325"/>
                <a:gd name="connsiteY0" fmla="*/ 590550 h 2219325"/>
                <a:gd name="connsiteX1" fmla="*/ 695325 w 695325"/>
                <a:gd name="connsiteY1" fmla="*/ 0 h 2219325"/>
                <a:gd name="connsiteX2" fmla="*/ 266700 w 695325"/>
                <a:gd name="connsiteY2" fmla="*/ 2219325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47700 w 695325"/>
                <a:gd name="connsiteY2" fmla="*/ 1581150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71612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71612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62087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90563 w 695325"/>
                <a:gd name="connsiteY2" fmla="*/ 1462087 h 2219325"/>
                <a:gd name="connsiteX3" fmla="*/ 0 w 695325"/>
                <a:gd name="connsiteY3" fmla="*/ 2219325 h 2219325"/>
                <a:gd name="connsiteX4" fmla="*/ 0 w 695325"/>
                <a:gd name="connsiteY4" fmla="*/ 590550 h 2219325"/>
                <a:gd name="connsiteX0" fmla="*/ 0 w 695783"/>
                <a:gd name="connsiteY0" fmla="*/ 590550 h 2219325"/>
                <a:gd name="connsiteX1" fmla="*/ 695325 w 695783"/>
                <a:gd name="connsiteY1" fmla="*/ 0 h 2219325"/>
                <a:gd name="connsiteX2" fmla="*/ 695325 w 695783"/>
                <a:gd name="connsiteY2" fmla="*/ 1459706 h 2219325"/>
                <a:gd name="connsiteX3" fmla="*/ 0 w 695783"/>
                <a:gd name="connsiteY3" fmla="*/ 2219325 h 2219325"/>
                <a:gd name="connsiteX4" fmla="*/ 0 w 695783"/>
                <a:gd name="connsiteY4" fmla="*/ 590550 h 2219325"/>
                <a:gd name="connsiteX0" fmla="*/ 0 w 695325"/>
                <a:gd name="connsiteY0" fmla="*/ 590550 h 2219325"/>
                <a:gd name="connsiteX1" fmla="*/ 695325 w 695325"/>
                <a:gd name="connsiteY1" fmla="*/ 0 h 2219325"/>
                <a:gd name="connsiteX2" fmla="*/ 692944 w 695325"/>
                <a:gd name="connsiteY2" fmla="*/ 1459706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92944 w 695325"/>
                <a:gd name="connsiteY2" fmla="*/ 1457325 h 2219325"/>
                <a:gd name="connsiteX3" fmla="*/ 0 w 695325"/>
                <a:gd name="connsiteY3" fmla="*/ 2219325 h 2219325"/>
                <a:gd name="connsiteX4" fmla="*/ 0 w 695325"/>
                <a:gd name="connsiteY4" fmla="*/ 590550 h 2219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25" h="2219325">
                  <a:moveTo>
                    <a:pt x="0" y="590550"/>
                  </a:moveTo>
                  <a:lnTo>
                    <a:pt x="695325" y="0"/>
                  </a:lnTo>
                  <a:cubicBezTo>
                    <a:pt x="693738" y="487362"/>
                    <a:pt x="694531" y="969963"/>
                    <a:pt x="692944" y="1457325"/>
                  </a:cubicBezTo>
                  <a:lnTo>
                    <a:pt x="0" y="2219325"/>
                  </a:lnTo>
                  <a:lnTo>
                    <a:pt x="0" y="590550"/>
                  </a:lnTo>
                  <a:close/>
                </a:path>
              </a:pathLst>
            </a:cu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1"/>
            <p:cNvSpPr/>
            <p:nvPr/>
          </p:nvSpPr>
          <p:spPr>
            <a:xfrm>
              <a:off x="2743200" y="2651760"/>
              <a:ext cx="964883" cy="593407"/>
            </a:xfrm>
            <a:custGeom>
              <a:avLst/>
              <a:gdLst>
                <a:gd name="connsiteX0" fmla="*/ 0 w 266700"/>
                <a:gd name="connsiteY0" fmla="*/ 0 h 1628775"/>
                <a:gd name="connsiteX1" fmla="*/ 266700 w 266700"/>
                <a:gd name="connsiteY1" fmla="*/ 0 h 1628775"/>
                <a:gd name="connsiteX2" fmla="*/ 266700 w 266700"/>
                <a:gd name="connsiteY2" fmla="*/ 1628775 h 1628775"/>
                <a:gd name="connsiteX3" fmla="*/ 0 w 266700"/>
                <a:gd name="connsiteY3" fmla="*/ 1628775 h 1628775"/>
                <a:gd name="connsiteX4" fmla="*/ 0 w 266700"/>
                <a:gd name="connsiteY4" fmla="*/ 0 h 1628775"/>
                <a:gd name="connsiteX0" fmla="*/ 0 w 960120"/>
                <a:gd name="connsiteY0" fmla="*/ 0 h 1628775"/>
                <a:gd name="connsiteX1" fmla="*/ 960120 w 960120"/>
                <a:gd name="connsiteY1" fmla="*/ 1059180 h 1628775"/>
                <a:gd name="connsiteX2" fmla="*/ 266700 w 960120"/>
                <a:gd name="connsiteY2" fmla="*/ 1628775 h 1628775"/>
                <a:gd name="connsiteX3" fmla="*/ 0 w 960120"/>
                <a:gd name="connsiteY3" fmla="*/ 1628775 h 1628775"/>
                <a:gd name="connsiteX4" fmla="*/ 0 w 960120"/>
                <a:gd name="connsiteY4" fmla="*/ 0 h 1628775"/>
                <a:gd name="connsiteX0" fmla="*/ 0 w 967264"/>
                <a:gd name="connsiteY0" fmla="*/ 0 h 1628775"/>
                <a:gd name="connsiteX1" fmla="*/ 967264 w 967264"/>
                <a:gd name="connsiteY1" fmla="*/ 1040130 h 1628775"/>
                <a:gd name="connsiteX2" fmla="*/ 266700 w 967264"/>
                <a:gd name="connsiteY2" fmla="*/ 1628775 h 1628775"/>
                <a:gd name="connsiteX3" fmla="*/ 0 w 967264"/>
                <a:gd name="connsiteY3" fmla="*/ 1628775 h 1628775"/>
                <a:gd name="connsiteX4" fmla="*/ 0 w 967264"/>
                <a:gd name="connsiteY4" fmla="*/ 0 h 1628775"/>
                <a:gd name="connsiteX0" fmla="*/ 742950 w 967264"/>
                <a:gd name="connsiteY0" fmla="*/ 0 h 592931"/>
                <a:gd name="connsiteX1" fmla="*/ 967264 w 967264"/>
                <a:gd name="connsiteY1" fmla="*/ 4286 h 592931"/>
                <a:gd name="connsiteX2" fmla="*/ 266700 w 967264"/>
                <a:gd name="connsiteY2" fmla="*/ 592931 h 592931"/>
                <a:gd name="connsiteX3" fmla="*/ 0 w 967264"/>
                <a:gd name="connsiteY3" fmla="*/ 592931 h 592931"/>
                <a:gd name="connsiteX4" fmla="*/ 742950 w 967264"/>
                <a:gd name="connsiteY4" fmla="*/ 0 h 592931"/>
                <a:gd name="connsiteX0" fmla="*/ 742950 w 952977"/>
                <a:gd name="connsiteY0" fmla="*/ 0 h 592931"/>
                <a:gd name="connsiteX1" fmla="*/ 952977 w 952977"/>
                <a:gd name="connsiteY1" fmla="*/ 1905 h 592931"/>
                <a:gd name="connsiteX2" fmla="*/ 266700 w 952977"/>
                <a:gd name="connsiteY2" fmla="*/ 592931 h 592931"/>
                <a:gd name="connsiteX3" fmla="*/ 0 w 952977"/>
                <a:gd name="connsiteY3" fmla="*/ 592931 h 592931"/>
                <a:gd name="connsiteX4" fmla="*/ 742950 w 952977"/>
                <a:gd name="connsiteY4" fmla="*/ 0 h 592931"/>
                <a:gd name="connsiteX0" fmla="*/ 742950 w 1038702"/>
                <a:gd name="connsiteY0" fmla="*/ 48101 h 641032"/>
                <a:gd name="connsiteX1" fmla="*/ 1038702 w 1038702"/>
                <a:gd name="connsiteY1" fmla="*/ 0 h 641032"/>
                <a:gd name="connsiteX2" fmla="*/ 266700 w 1038702"/>
                <a:gd name="connsiteY2" fmla="*/ 641032 h 641032"/>
                <a:gd name="connsiteX3" fmla="*/ 0 w 1038702"/>
                <a:gd name="connsiteY3" fmla="*/ 641032 h 641032"/>
                <a:gd name="connsiteX4" fmla="*/ 742950 w 1038702"/>
                <a:gd name="connsiteY4" fmla="*/ 48101 h 641032"/>
                <a:gd name="connsiteX0" fmla="*/ 742950 w 955358"/>
                <a:gd name="connsiteY0" fmla="*/ 0 h 592931"/>
                <a:gd name="connsiteX1" fmla="*/ 955358 w 955358"/>
                <a:gd name="connsiteY1" fmla="*/ 9049 h 592931"/>
                <a:gd name="connsiteX2" fmla="*/ 266700 w 955358"/>
                <a:gd name="connsiteY2" fmla="*/ 592931 h 592931"/>
                <a:gd name="connsiteX3" fmla="*/ 0 w 955358"/>
                <a:gd name="connsiteY3" fmla="*/ 592931 h 592931"/>
                <a:gd name="connsiteX4" fmla="*/ 742950 w 955358"/>
                <a:gd name="connsiteY4" fmla="*/ 0 h 592931"/>
                <a:gd name="connsiteX0" fmla="*/ 742950 w 955358"/>
                <a:gd name="connsiteY0" fmla="*/ 476 h 593407"/>
                <a:gd name="connsiteX1" fmla="*/ 955358 w 955358"/>
                <a:gd name="connsiteY1" fmla="*/ 0 h 593407"/>
                <a:gd name="connsiteX2" fmla="*/ 266700 w 955358"/>
                <a:gd name="connsiteY2" fmla="*/ 593407 h 593407"/>
                <a:gd name="connsiteX3" fmla="*/ 0 w 955358"/>
                <a:gd name="connsiteY3" fmla="*/ 593407 h 593407"/>
                <a:gd name="connsiteX4" fmla="*/ 742950 w 955358"/>
                <a:gd name="connsiteY4" fmla="*/ 476 h 593407"/>
                <a:gd name="connsiteX0" fmla="*/ 742950 w 964883"/>
                <a:gd name="connsiteY0" fmla="*/ 476 h 593407"/>
                <a:gd name="connsiteX1" fmla="*/ 964883 w 964883"/>
                <a:gd name="connsiteY1" fmla="*/ 0 h 593407"/>
                <a:gd name="connsiteX2" fmla="*/ 266700 w 964883"/>
                <a:gd name="connsiteY2" fmla="*/ 593407 h 593407"/>
                <a:gd name="connsiteX3" fmla="*/ 0 w 964883"/>
                <a:gd name="connsiteY3" fmla="*/ 593407 h 593407"/>
                <a:gd name="connsiteX4" fmla="*/ 742950 w 964883"/>
                <a:gd name="connsiteY4" fmla="*/ 476 h 593407"/>
                <a:gd name="connsiteX0" fmla="*/ 717550 w 964883"/>
                <a:gd name="connsiteY0" fmla="*/ 476 h 593407"/>
                <a:gd name="connsiteX1" fmla="*/ 964883 w 964883"/>
                <a:gd name="connsiteY1" fmla="*/ 0 h 593407"/>
                <a:gd name="connsiteX2" fmla="*/ 266700 w 964883"/>
                <a:gd name="connsiteY2" fmla="*/ 593407 h 593407"/>
                <a:gd name="connsiteX3" fmla="*/ 0 w 964883"/>
                <a:gd name="connsiteY3" fmla="*/ 593407 h 593407"/>
                <a:gd name="connsiteX4" fmla="*/ 717550 w 964883"/>
                <a:gd name="connsiteY4" fmla="*/ 476 h 593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3" h="593407">
                  <a:moveTo>
                    <a:pt x="717550" y="476"/>
                  </a:moveTo>
                  <a:lnTo>
                    <a:pt x="964883" y="0"/>
                  </a:lnTo>
                  <a:lnTo>
                    <a:pt x="266700" y="593407"/>
                  </a:lnTo>
                  <a:lnTo>
                    <a:pt x="0" y="593407"/>
                  </a:lnTo>
                  <a:lnTo>
                    <a:pt x="717550" y="476"/>
                  </a:lnTo>
                  <a:close/>
                </a:path>
              </a:pathLst>
            </a:cu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8" name="群組 27"/>
          <p:cNvGrpSpPr/>
          <p:nvPr/>
        </p:nvGrpSpPr>
        <p:grpSpPr>
          <a:xfrm>
            <a:off x="2196998" y="2654703"/>
            <a:ext cx="964883" cy="2222183"/>
            <a:chOff x="2743200" y="2651760"/>
            <a:chExt cx="964883" cy="2222183"/>
          </a:xfrm>
          <a:solidFill>
            <a:schemeClr val="accent2">
              <a:lumMod val="20000"/>
              <a:lumOff val="80000"/>
            </a:schemeClr>
          </a:solidFill>
        </p:grpSpPr>
        <p:sp>
          <p:nvSpPr>
            <p:cNvPr id="29" name="矩形 28"/>
            <p:cNvSpPr/>
            <p:nvPr/>
          </p:nvSpPr>
          <p:spPr>
            <a:xfrm>
              <a:off x="2743200" y="3245168"/>
              <a:ext cx="266700" cy="1628775"/>
            </a:xfrm>
            <a:prstGeom prst="rect">
              <a:avLst/>
            </a:prstGeom>
            <a:grp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0"/>
            <p:cNvSpPr/>
            <p:nvPr/>
          </p:nvSpPr>
          <p:spPr>
            <a:xfrm>
              <a:off x="3009900" y="2654617"/>
              <a:ext cx="695325" cy="2219325"/>
            </a:xfrm>
            <a:custGeom>
              <a:avLst/>
              <a:gdLst>
                <a:gd name="connsiteX0" fmla="*/ 0 w 266700"/>
                <a:gd name="connsiteY0" fmla="*/ 0 h 1628775"/>
                <a:gd name="connsiteX1" fmla="*/ 266700 w 266700"/>
                <a:gd name="connsiteY1" fmla="*/ 0 h 1628775"/>
                <a:gd name="connsiteX2" fmla="*/ 266700 w 266700"/>
                <a:gd name="connsiteY2" fmla="*/ 1628775 h 1628775"/>
                <a:gd name="connsiteX3" fmla="*/ 0 w 266700"/>
                <a:gd name="connsiteY3" fmla="*/ 1628775 h 1628775"/>
                <a:gd name="connsiteX4" fmla="*/ 0 w 266700"/>
                <a:gd name="connsiteY4" fmla="*/ 0 h 1628775"/>
                <a:gd name="connsiteX0" fmla="*/ 0 w 695325"/>
                <a:gd name="connsiteY0" fmla="*/ 590550 h 2219325"/>
                <a:gd name="connsiteX1" fmla="*/ 695325 w 695325"/>
                <a:gd name="connsiteY1" fmla="*/ 0 h 2219325"/>
                <a:gd name="connsiteX2" fmla="*/ 266700 w 695325"/>
                <a:gd name="connsiteY2" fmla="*/ 2219325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47700 w 695325"/>
                <a:gd name="connsiteY2" fmla="*/ 1581150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71612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71612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62087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90563 w 695325"/>
                <a:gd name="connsiteY2" fmla="*/ 1462087 h 2219325"/>
                <a:gd name="connsiteX3" fmla="*/ 0 w 695325"/>
                <a:gd name="connsiteY3" fmla="*/ 2219325 h 2219325"/>
                <a:gd name="connsiteX4" fmla="*/ 0 w 695325"/>
                <a:gd name="connsiteY4" fmla="*/ 590550 h 2219325"/>
                <a:gd name="connsiteX0" fmla="*/ 0 w 695783"/>
                <a:gd name="connsiteY0" fmla="*/ 590550 h 2219325"/>
                <a:gd name="connsiteX1" fmla="*/ 695325 w 695783"/>
                <a:gd name="connsiteY1" fmla="*/ 0 h 2219325"/>
                <a:gd name="connsiteX2" fmla="*/ 695325 w 695783"/>
                <a:gd name="connsiteY2" fmla="*/ 1459706 h 2219325"/>
                <a:gd name="connsiteX3" fmla="*/ 0 w 695783"/>
                <a:gd name="connsiteY3" fmla="*/ 2219325 h 2219325"/>
                <a:gd name="connsiteX4" fmla="*/ 0 w 695783"/>
                <a:gd name="connsiteY4" fmla="*/ 590550 h 2219325"/>
                <a:gd name="connsiteX0" fmla="*/ 0 w 695325"/>
                <a:gd name="connsiteY0" fmla="*/ 590550 h 2219325"/>
                <a:gd name="connsiteX1" fmla="*/ 695325 w 695325"/>
                <a:gd name="connsiteY1" fmla="*/ 0 h 2219325"/>
                <a:gd name="connsiteX2" fmla="*/ 692944 w 695325"/>
                <a:gd name="connsiteY2" fmla="*/ 1459706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92944 w 695325"/>
                <a:gd name="connsiteY2" fmla="*/ 1457325 h 2219325"/>
                <a:gd name="connsiteX3" fmla="*/ 0 w 695325"/>
                <a:gd name="connsiteY3" fmla="*/ 2219325 h 2219325"/>
                <a:gd name="connsiteX4" fmla="*/ 0 w 695325"/>
                <a:gd name="connsiteY4" fmla="*/ 590550 h 2219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25" h="2219325">
                  <a:moveTo>
                    <a:pt x="0" y="590550"/>
                  </a:moveTo>
                  <a:lnTo>
                    <a:pt x="695325" y="0"/>
                  </a:lnTo>
                  <a:cubicBezTo>
                    <a:pt x="693738" y="487362"/>
                    <a:pt x="694531" y="969963"/>
                    <a:pt x="692944" y="1457325"/>
                  </a:cubicBezTo>
                  <a:lnTo>
                    <a:pt x="0" y="2219325"/>
                  </a:lnTo>
                  <a:lnTo>
                    <a:pt x="0" y="590550"/>
                  </a:lnTo>
                  <a:close/>
                </a:path>
              </a:pathLst>
            </a:custGeom>
            <a:grp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21"/>
            <p:cNvSpPr/>
            <p:nvPr/>
          </p:nvSpPr>
          <p:spPr>
            <a:xfrm>
              <a:off x="2743200" y="2651760"/>
              <a:ext cx="964883" cy="593407"/>
            </a:xfrm>
            <a:custGeom>
              <a:avLst/>
              <a:gdLst>
                <a:gd name="connsiteX0" fmla="*/ 0 w 266700"/>
                <a:gd name="connsiteY0" fmla="*/ 0 h 1628775"/>
                <a:gd name="connsiteX1" fmla="*/ 266700 w 266700"/>
                <a:gd name="connsiteY1" fmla="*/ 0 h 1628775"/>
                <a:gd name="connsiteX2" fmla="*/ 266700 w 266700"/>
                <a:gd name="connsiteY2" fmla="*/ 1628775 h 1628775"/>
                <a:gd name="connsiteX3" fmla="*/ 0 w 266700"/>
                <a:gd name="connsiteY3" fmla="*/ 1628775 h 1628775"/>
                <a:gd name="connsiteX4" fmla="*/ 0 w 266700"/>
                <a:gd name="connsiteY4" fmla="*/ 0 h 1628775"/>
                <a:gd name="connsiteX0" fmla="*/ 0 w 960120"/>
                <a:gd name="connsiteY0" fmla="*/ 0 h 1628775"/>
                <a:gd name="connsiteX1" fmla="*/ 960120 w 960120"/>
                <a:gd name="connsiteY1" fmla="*/ 1059180 h 1628775"/>
                <a:gd name="connsiteX2" fmla="*/ 266700 w 960120"/>
                <a:gd name="connsiteY2" fmla="*/ 1628775 h 1628775"/>
                <a:gd name="connsiteX3" fmla="*/ 0 w 960120"/>
                <a:gd name="connsiteY3" fmla="*/ 1628775 h 1628775"/>
                <a:gd name="connsiteX4" fmla="*/ 0 w 960120"/>
                <a:gd name="connsiteY4" fmla="*/ 0 h 1628775"/>
                <a:gd name="connsiteX0" fmla="*/ 0 w 967264"/>
                <a:gd name="connsiteY0" fmla="*/ 0 h 1628775"/>
                <a:gd name="connsiteX1" fmla="*/ 967264 w 967264"/>
                <a:gd name="connsiteY1" fmla="*/ 1040130 h 1628775"/>
                <a:gd name="connsiteX2" fmla="*/ 266700 w 967264"/>
                <a:gd name="connsiteY2" fmla="*/ 1628775 h 1628775"/>
                <a:gd name="connsiteX3" fmla="*/ 0 w 967264"/>
                <a:gd name="connsiteY3" fmla="*/ 1628775 h 1628775"/>
                <a:gd name="connsiteX4" fmla="*/ 0 w 967264"/>
                <a:gd name="connsiteY4" fmla="*/ 0 h 1628775"/>
                <a:gd name="connsiteX0" fmla="*/ 742950 w 967264"/>
                <a:gd name="connsiteY0" fmla="*/ 0 h 592931"/>
                <a:gd name="connsiteX1" fmla="*/ 967264 w 967264"/>
                <a:gd name="connsiteY1" fmla="*/ 4286 h 592931"/>
                <a:gd name="connsiteX2" fmla="*/ 266700 w 967264"/>
                <a:gd name="connsiteY2" fmla="*/ 592931 h 592931"/>
                <a:gd name="connsiteX3" fmla="*/ 0 w 967264"/>
                <a:gd name="connsiteY3" fmla="*/ 592931 h 592931"/>
                <a:gd name="connsiteX4" fmla="*/ 742950 w 967264"/>
                <a:gd name="connsiteY4" fmla="*/ 0 h 592931"/>
                <a:gd name="connsiteX0" fmla="*/ 742950 w 952977"/>
                <a:gd name="connsiteY0" fmla="*/ 0 h 592931"/>
                <a:gd name="connsiteX1" fmla="*/ 952977 w 952977"/>
                <a:gd name="connsiteY1" fmla="*/ 1905 h 592931"/>
                <a:gd name="connsiteX2" fmla="*/ 266700 w 952977"/>
                <a:gd name="connsiteY2" fmla="*/ 592931 h 592931"/>
                <a:gd name="connsiteX3" fmla="*/ 0 w 952977"/>
                <a:gd name="connsiteY3" fmla="*/ 592931 h 592931"/>
                <a:gd name="connsiteX4" fmla="*/ 742950 w 952977"/>
                <a:gd name="connsiteY4" fmla="*/ 0 h 592931"/>
                <a:gd name="connsiteX0" fmla="*/ 742950 w 1038702"/>
                <a:gd name="connsiteY0" fmla="*/ 48101 h 641032"/>
                <a:gd name="connsiteX1" fmla="*/ 1038702 w 1038702"/>
                <a:gd name="connsiteY1" fmla="*/ 0 h 641032"/>
                <a:gd name="connsiteX2" fmla="*/ 266700 w 1038702"/>
                <a:gd name="connsiteY2" fmla="*/ 641032 h 641032"/>
                <a:gd name="connsiteX3" fmla="*/ 0 w 1038702"/>
                <a:gd name="connsiteY3" fmla="*/ 641032 h 641032"/>
                <a:gd name="connsiteX4" fmla="*/ 742950 w 1038702"/>
                <a:gd name="connsiteY4" fmla="*/ 48101 h 641032"/>
                <a:gd name="connsiteX0" fmla="*/ 742950 w 955358"/>
                <a:gd name="connsiteY0" fmla="*/ 0 h 592931"/>
                <a:gd name="connsiteX1" fmla="*/ 955358 w 955358"/>
                <a:gd name="connsiteY1" fmla="*/ 9049 h 592931"/>
                <a:gd name="connsiteX2" fmla="*/ 266700 w 955358"/>
                <a:gd name="connsiteY2" fmla="*/ 592931 h 592931"/>
                <a:gd name="connsiteX3" fmla="*/ 0 w 955358"/>
                <a:gd name="connsiteY3" fmla="*/ 592931 h 592931"/>
                <a:gd name="connsiteX4" fmla="*/ 742950 w 955358"/>
                <a:gd name="connsiteY4" fmla="*/ 0 h 592931"/>
                <a:gd name="connsiteX0" fmla="*/ 742950 w 955358"/>
                <a:gd name="connsiteY0" fmla="*/ 476 h 593407"/>
                <a:gd name="connsiteX1" fmla="*/ 955358 w 955358"/>
                <a:gd name="connsiteY1" fmla="*/ 0 h 593407"/>
                <a:gd name="connsiteX2" fmla="*/ 266700 w 955358"/>
                <a:gd name="connsiteY2" fmla="*/ 593407 h 593407"/>
                <a:gd name="connsiteX3" fmla="*/ 0 w 955358"/>
                <a:gd name="connsiteY3" fmla="*/ 593407 h 593407"/>
                <a:gd name="connsiteX4" fmla="*/ 742950 w 955358"/>
                <a:gd name="connsiteY4" fmla="*/ 476 h 593407"/>
                <a:gd name="connsiteX0" fmla="*/ 742950 w 964883"/>
                <a:gd name="connsiteY0" fmla="*/ 476 h 593407"/>
                <a:gd name="connsiteX1" fmla="*/ 964883 w 964883"/>
                <a:gd name="connsiteY1" fmla="*/ 0 h 593407"/>
                <a:gd name="connsiteX2" fmla="*/ 266700 w 964883"/>
                <a:gd name="connsiteY2" fmla="*/ 593407 h 593407"/>
                <a:gd name="connsiteX3" fmla="*/ 0 w 964883"/>
                <a:gd name="connsiteY3" fmla="*/ 593407 h 593407"/>
                <a:gd name="connsiteX4" fmla="*/ 742950 w 964883"/>
                <a:gd name="connsiteY4" fmla="*/ 476 h 593407"/>
                <a:gd name="connsiteX0" fmla="*/ 717550 w 964883"/>
                <a:gd name="connsiteY0" fmla="*/ 476 h 593407"/>
                <a:gd name="connsiteX1" fmla="*/ 964883 w 964883"/>
                <a:gd name="connsiteY1" fmla="*/ 0 h 593407"/>
                <a:gd name="connsiteX2" fmla="*/ 266700 w 964883"/>
                <a:gd name="connsiteY2" fmla="*/ 593407 h 593407"/>
                <a:gd name="connsiteX3" fmla="*/ 0 w 964883"/>
                <a:gd name="connsiteY3" fmla="*/ 593407 h 593407"/>
                <a:gd name="connsiteX4" fmla="*/ 717550 w 964883"/>
                <a:gd name="connsiteY4" fmla="*/ 476 h 593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3" h="593407">
                  <a:moveTo>
                    <a:pt x="717550" y="476"/>
                  </a:moveTo>
                  <a:lnTo>
                    <a:pt x="964883" y="0"/>
                  </a:lnTo>
                  <a:lnTo>
                    <a:pt x="266700" y="593407"/>
                  </a:lnTo>
                  <a:lnTo>
                    <a:pt x="0" y="593407"/>
                  </a:lnTo>
                  <a:lnTo>
                    <a:pt x="717550" y="476"/>
                  </a:lnTo>
                  <a:close/>
                </a:path>
              </a:pathLst>
            </a:custGeom>
            <a:grp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2" name="群組 31"/>
          <p:cNvGrpSpPr/>
          <p:nvPr/>
        </p:nvGrpSpPr>
        <p:grpSpPr>
          <a:xfrm>
            <a:off x="4241760" y="2654700"/>
            <a:ext cx="964883" cy="2222183"/>
            <a:chOff x="2743200" y="2651760"/>
            <a:chExt cx="964883" cy="2222183"/>
          </a:xfrm>
          <a:solidFill>
            <a:schemeClr val="accent3">
              <a:lumMod val="20000"/>
              <a:lumOff val="80000"/>
            </a:schemeClr>
          </a:solidFill>
        </p:grpSpPr>
        <p:sp>
          <p:nvSpPr>
            <p:cNvPr id="33" name="矩形 32"/>
            <p:cNvSpPr/>
            <p:nvPr/>
          </p:nvSpPr>
          <p:spPr>
            <a:xfrm>
              <a:off x="2743200" y="3245168"/>
              <a:ext cx="266700" cy="1628775"/>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20"/>
            <p:cNvSpPr/>
            <p:nvPr/>
          </p:nvSpPr>
          <p:spPr>
            <a:xfrm>
              <a:off x="3009900" y="2654617"/>
              <a:ext cx="695325" cy="2219325"/>
            </a:xfrm>
            <a:custGeom>
              <a:avLst/>
              <a:gdLst>
                <a:gd name="connsiteX0" fmla="*/ 0 w 266700"/>
                <a:gd name="connsiteY0" fmla="*/ 0 h 1628775"/>
                <a:gd name="connsiteX1" fmla="*/ 266700 w 266700"/>
                <a:gd name="connsiteY1" fmla="*/ 0 h 1628775"/>
                <a:gd name="connsiteX2" fmla="*/ 266700 w 266700"/>
                <a:gd name="connsiteY2" fmla="*/ 1628775 h 1628775"/>
                <a:gd name="connsiteX3" fmla="*/ 0 w 266700"/>
                <a:gd name="connsiteY3" fmla="*/ 1628775 h 1628775"/>
                <a:gd name="connsiteX4" fmla="*/ 0 w 266700"/>
                <a:gd name="connsiteY4" fmla="*/ 0 h 1628775"/>
                <a:gd name="connsiteX0" fmla="*/ 0 w 695325"/>
                <a:gd name="connsiteY0" fmla="*/ 590550 h 2219325"/>
                <a:gd name="connsiteX1" fmla="*/ 695325 w 695325"/>
                <a:gd name="connsiteY1" fmla="*/ 0 h 2219325"/>
                <a:gd name="connsiteX2" fmla="*/ 266700 w 695325"/>
                <a:gd name="connsiteY2" fmla="*/ 2219325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47700 w 695325"/>
                <a:gd name="connsiteY2" fmla="*/ 1581150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71612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71612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62087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90563 w 695325"/>
                <a:gd name="connsiteY2" fmla="*/ 1462087 h 2219325"/>
                <a:gd name="connsiteX3" fmla="*/ 0 w 695325"/>
                <a:gd name="connsiteY3" fmla="*/ 2219325 h 2219325"/>
                <a:gd name="connsiteX4" fmla="*/ 0 w 695325"/>
                <a:gd name="connsiteY4" fmla="*/ 590550 h 2219325"/>
                <a:gd name="connsiteX0" fmla="*/ 0 w 695783"/>
                <a:gd name="connsiteY0" fmla="*/ 590550 h 2219325"/>
                <a:gd name="connsiteX1" fmla="*/ 695325 w 695783"/>
                <a:gd name="connsiteY1" fmla="*/ 0 h 2219325"/>
                <a:gd name="connsiteX2" fmla="*/ 695325 w 695783"/>
                <a:gd name="connsiteY2" fmla="*/ 1459706 h 2219325"/>
                <a:gd name="connsiteX3" fmla="*/ 0 w 695783"/>
                <a:gd name="connsiteY3" fmla="*/ 2219325 h 2219325"/>
                <a:gd name="connsiteX4" fmla="*/ 0 w 695783"/>
                <a:gd name="connsiteY4" fmla="*/ 590550 h 2219325"/>
                <a:gd name="connsiteX0" fmla="*/ 0 w 695325"/>
                <a:gd name="connsiteY0" fmla="*/ 590550 h 2219325"/>
                <a:gd name="connsiteX1" fmla="*/ 695325 w 695325"/>
                <a:gd name="connsiteY1" fmla="*/ 0 h 2219325"/>
                <a:gd name="connsiteX2" fmla="*/ 692944 w 695325"/>
                <a:gd name="connsiteY2" fmla="*/ 1459706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92944 w 695325"/>
                <a:gd name="connsiteY2" fmla="*/ 1457325 h 2219325"/>
                <a:gd name="connsiteX3" fmla="*/ 0 w 695325"/>
                <a:gd name="connsiteY3" fmla="*/ 2219325 h 2219325"/>
                <a:gd name="connsiteX4" fmla="*/ 0 w 695325"/>
                <a:gd name="connsiteY4" fmla="*/ 590550 h 2219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25" h="2219325">
                  <a:moveTo>
                    <a:pt x="0" y="590550"/>
                  </a:moveTo>
                  <a:lnTo>
                    <a:pt x="695325" y="0"/>
                  </a:lnTo>
                  <a:cubicBezTo>
                    <a:pt x="693738" y="487362"/>
                    <a:pt x="694531" y="969963"/>
                    <a:pt x="692944" y="1457325"/>
                  </a:cubicBezTo>
                  <a:lnTo>
                    <a:pt x="0" y="2219325"/>
                  </a:lnTo>
                  <a:lnTo>
                    <a:pt x="0" y="590550"/>
                  </a:lnTo>
                  <a:close/>
                </a:path>
              </a:pathLst>
            </a:cu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21"/>
            <p:cNvSpPr/>
            <p:nvPr/>
          </p:nvSpPr>
          <p:spPr>
            <a:xfrm>
              <a:off x="2743200" y="2651760"/>
              <a:ext cx="964883" cy="593407"/>
            </a:xfrm>
            <a:custGeom>
              <a:avLst/>
              <a:gdLst>
                <a:gd name="connsiteX0" fmla="*/ 0 w 266700"/>
                <a:gd name="connsiteY0" fmla="*/ 0 h 1628775"/>
                <a:gd name="connsiteX1" fmla="*/ 266700 w 266700"/>
                <a:gd name="connsiteY1" fmla="*/ 0 h 1628775"/>
                <a:gd name="connsiteX2" fmla="*/ 266700 w 266700"/>
                <a:gd name="connsiteY2" fmla="*/ 1628775 h 1628775"/>
                <a:gd name="connsiteX3" fmla="*/ 0 w 266700"/>
                <a:gd name="connsiteY3" fmla="*/ 1628775 h 1628775"/>
                <a:gd name="connsiteX4" fmla="*/ 0 w 266700"/>
                <a:gd name="connsiteY4" fmla="*/ 0 h 1628775"/>
                <a:gd name="connsiteX0" fmla="*/ 0 w 960120"/>
                <a:gd name="connsiteY0" fmla="*/ 0 h 1628775"/>
                <a:gd name="connsiteX1" fmla="*/ 960120 w 960120"/>
                <a:gd name="connsiteY1" fmla="*/ 1059180 h 1628775"/>
                <a:gd name="connsiteX2" fmla="*/ 266700 w 960120"/>
                <a:gd name="connsiteY2" fmla="*/ 1628775 h 1628775"/>
                <a:gd name="connsiteX3" fmla="*/ 0 w 960120"/>
                <a:gd name="connsiteY3" fmla="*/ 1628775 h 1628775"/>
                <a:gd name="connsiteX4" fmla="*/ 0 w 960120"/>
                <a:gd name="connsiteY4" fmla="*/ 0 h 1628775"/>
                <a:gd name="connsiteX0" fmla="*/ 0 w 967264"/>
                <a:gd name="connsiteY0" fmla="*/ 0 h 1628775"/>
                <a:gd name="connsiteX1" fmla="*/ 967264 w 967264"/>
                <a:gd name="connsiteY1" fmla="*/ 1040130 h 1628775"/>
                <a:gd name="connsiteX2" fmla="*/ 266700 w 967264"/>
                <a:gd name="connsiteY2" fmla="*/ 1628775 h 1628775"/>
                <a:gd name="connsiteX3" fmla="*/ 0 w 967264"/>
                <a:gd name="connsiteY3" fmla="*/ 1628775 h 1628775"/>
                <a:gd name="connsiteX4" fmla="*/ 0 w 967264"/>
                <a:gd name="connsiteY4" fmla="*/ 0 h 1628775"/>
                <a:gd name="connsiteX0" fmla="*/ 742950 w 967264"/>
                <a:gd name="connsiteY0" fmla="*/ 0 h 592931"/>
                <a:gd name="connsiteX1" fmla="*/ 967264 w 967264"/>
                <a:gd name="connsiteY1" fmla="*/ 4286 h 592931"/>
                <a:gd name="connsiteX2" fmla="*/ 266700 w 967264"/>
                <a:gd name="connsiteY2" fmla="*/ 592931 h 592931"/>
                <a:gd name="connsiteX3" fmla="*/ 0 w 967264"/>
                <a:gd name="connsiteY3" fmla="*/ 592931 h 592931"/>
                <a:gd name="connsiteX4" fmla="*/ 742950 w 967264"/>
                <a:gd name="connsiteY4" fmla="*/ 0 h 592931"/>
                <a:gd name="connsiteX0" fmla="*/ 742950 w 952977"/>
                <a:gd name="connsiteY0" fmla="*/ 0 h 592931"/>
                <a:gd name="connsiteX1" fmla="*/ 952977 w 952977"/>
                <a:gd name="connsiteY1" fmla="*/ 1905 h 592931"/>
                <a:gd name="connsiteX2" fmla="*/ 266700 w 952977"/>
                <a:gd name="connsiteY2" fmla="*/ 592931 h 592931"/>
                <a:gd name="connsiteX3" fmla="*/ 0 w 952977"/>
                <a:gd name="connsiteY3" fmla="*/ 592931 h 592931"/>
                <a:gd name="connsiteX4" fmla="*/ 742950 w 952977"/>
                <a:gd name="connsiteY4" fmla="*/ 0 h 592931"/>
                <a:gd name="connsiteX0" fmla="*/ 742950 w 1038702"/>
                <a:gd name="connsiteY0" fmla="*/ 48101 h 641032"/>
                <a:gd name="connsiteX1" fmla="*/ 1038702 w 1038702"/>
                <a:gd name="connsiteY1" fmla="*/ 0 h 641032"/>
                <a:gd name="connsiteX2" fmla="*/ 266700 w 1038702"/>
                <a:gd name="connsiteY2" fmla="*/ 641032 h 641032"/>
                <a:gd name="connsiteX3" fmla="*/ 0 w 1038702"/>
                <a:gd name="connsiteY3" fmla="*/ 641032 h 641032"/>
                <a:gd name="connsiteX4" fmla="*/ 742950 w 1038702"/>
                <a:gd name="connsiteY4" fmla="*/ 48101 h 641032"/>
                <a:gd name="connsiteX0" fmla="*/ 742950 w 955358"/>
                <a:gd name="connsiteY0" fmla="*/ 0 h 592931"/>
                <a:gd name="connsiteX1" fmla="*/ 955358 w 955358"/>
                <a:gd name="connsiteY1" fmla="*/ 9049 h 592931"/>
                <a:gd name="connsiteX2" fmla="*/ 266700 w 955358"/>
                <a:gd name="connsiteY2" fmla="*/ 592931 h 592931"/>
                <a:gd name="connsiteX3" fmla="*/ 0 w 955358"/>
                <a:gd name="connsiteY3" fmla="*/ 592931 h 592931"/>
                <a:gd name="connsiteX4" fmla="*/ 742950 w 955358"/>
                <a:gd name="connsiteY4" fmla="*/ 0 h 592931"/>
                <a:gd name="connsiteX0" fmla="*/ 742950 w 955358"/>
                <a:gd name="connsiteY0" fmla="*/ 476 h 593407"/>
                <a:gd name="connsiteX1" fmla="*/ 955358 w 955358"/>
                <a:gd name="connsiteY1" fmla="*/ 0 h 593407"/>
                <a:gd name="connsiteX2" fmla="*/ 266700 w 955358"/>
                <a:gd name="connsiteY2" fmla="*/ 593407 h 593407"/>
                <a:gd name="connsiteX3" fmla="*/ 0 w 955358"/>
                <a:gd name="connsiteY3" fmla="*/ 593407 h 593407"/>
                <a:gd name="connsiteX4" fmla="*/ 742950 w 955358"/>
                <a:gd name="connsiteY4" fmla="*/ 476 h 593407"/>
                <a:gd name="connsiteX0" fmla="*/ 742950 w 964883"/>
                <a:gd name="connsiteY0" fmla="*/ 476 h 593407"/>
                <a:gd name="connsiteX1" fmla="*/ 964883 w 964883"/>
                <a:gd name="connsiteY1" fmla="*/ 0 h 593407"/>
                <a:gd name="connsiteX2" fmla="*/ 266700 w 964883"/>
                <a:gd name="connsiteY2" fmla="*/ 593407 h 593407"/>
                <a:gd name="connsiteX3" fmla="*/ 0 w 964883"/>
                <a:gd name="connsiteY3" fmla="*/ 593407 h 593407"/>
                <a:gd name="connsiteX4" fmla="*/ 742950 w 964883"/>
                <a:gd name="connsiteY4" fmla="*/ 476 h 593407"/>
                <a:gd name="connsiteX0" fmla="*/ 717550 w 964883"/>
                <a:gd name="connsiteY0" fmla="*/ 476 h 593407"/>
                <a:gd name="connsiteX1" fmla="*/ 964883 w 964883"/>
                <a:gd name="connsiteY1" fmla="*/ 0 h 593407"/>
                <a:gd name="connsiteX2" fmla="*/ 266700 w 964883"/>
                <a:gd name="connsiteY2" fmla="*/ 593407 h 593407"/>
                <a:gd name="connsiteX3" fmla="*/ 0 w 964883"/>
                <a:gd name="connsiteY3" fmla="*/ 593407 h 593407"/>
                <a:gd name="connsiteX4" fmla="*/ 717550 w 964883"/>
                <a:gd name="connsiteY4" fmla="*/ 476 h 593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3" h="593407">
                  <a:moveTo>
                    <a:pt x="717550" y="476"/>
                  </a:moveTo>
                  <a:lnTo>
                    <a:pt x="964883" y="0"/>
                  </a:lnTo>
                  <a:lnTo>
                    <a:pt x="266700" y="593407"/>
                  </a:lnTo>
                  <a:lnTo>
                    <a:pt x="0" y="593407"/>
                  </a:lnTo>
                  <a:lnTo>
                    <a:pt x="717550" y="476"/>
                  </a:lnTo>
                  <a:close/>
                </a:path>
              </a:pathLst>
            </a:cu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36" name="群組 35"/>
          <p:cNvGrpSpPr/>
          <p:nvPr/>
        </p:nvGrpSpPr>
        <p:grpSpPr>
          <a:xfrm>
            <a:off x="4673956" y="2654699"/>
            <a:ext cx="964883" cy="2222183"/>
            <a:chOff x="2743200" y="2651760"/>
            <a:chExt cx="964883" cy="2222183"/>
          </a:xfrm>
          <a:solidFill>
            <a:schemeClr val="accent2">
              <a:lumMod val="20000"/>
              <a:lumOff val="80000"/>
            </a:schemeClr>
          </a:solidFill>
        </p:grpSpPr>
        <p:sp>
          <p:nvSpPr>
            <p:cNvPr id="37" name="矩形 36"/>
            <p:cNvSpPr/>
            <p:nvPr/>
          </p:nvSpPr>
          <p:spPr>
            <a:xfrm>
              <a:off x="2743200" y="3245168"/>
              <a:ext cx="266700" cy="1628775"/>
            </a:xfrm>
            <a:prstGeom prst="rect">
              <a:avLst/>
            </a:prstGeom>
            <a:grp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20"/>
            <p:cNvSpPr/>
            <p:nvPr/>
          </p:nvSpPr>
          <p:spPr>
            <a:xfrm>
              <a:off x="3009900" y="2654617"/>
              <a:ext cx="695325" cy="2219325"/>
            </a:xfrm>
            <a:custGeom>
              <a:avLst/>
              <a:gdLst>
                <a:gd name="connsiteX0" fmla="*/ 0 w 266700"/>
                <a:gd name="connsiteY0" fmla="*/ 0 h 1628775"/>
                <a:gd name="connsiteX1" fmla="*/ 266700 w 266700"/>
                <a:gd name="connsiteY1" fmla="*/ 0 h 1628775"/>
                <a:gd name="connsiteX2" fmla="*/ 266700 w 266700"/>
                <a:gd name="connsiteY2" fmla="*/ 1628775 h 1628775"/>
                <a:gd name="connsiteX3" fmla="*/ 0 w 266700"/>
                <a:gd name="connsiteY3" fmla="*/ 1628775 h 1628775"/>
                <a:gd name="connsiteX4" fmla="*/ 0 w 266700"/>
                <a:gd name="connsiteY4" fmla="*/ 0 h 1628775"/>
                <a:gd name="connsiteX0" fmla="*/ 0 w 695325"/>
                <a:gd name="connsiteY0" fmla="*/ 590550 h 2219325"/>
                <a:gd name="connsiteX1" fmla="*/ 695325 w 695325"/>
                <a:gd name="connsiteY1" fmla="*/ 0 h 2219325"/>
                <a:gd name="connsiteX2" fmla="*/ 266700 w 695325"/>
                <a:gd name="connsiteY2" fmla="*/ 2219325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47700 w 695325"/>
                <a:gd name="connsiteY2" fmla="*/ 1581150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71612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71612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62087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90563 w 695325"/>
                <a:gd name="connsiteY2" fmla="*/ 1462087 h 2219325"/>
                <a:gd name="connsiteX3" fmla="*/ 0 w 695325"/>
                <a:gd name="connsiteY3" fmla="*/ 2219325 h 2219325"/>
                <a:gd name="connsiteX4" fmla="*/ 0 w 695325"/>
                <a:gd name="connsiteY4" fmla="*/ 590550 h 2219325"/>
                <a:gd name="connsiteX0" fmla="*/ 0 w 695783"/>
                <a:gd name="connsiteY0" fmla="*/ 590550 h 2219325"/>
                <a:gd name="connsiteX1" fmla="*/ 695325 w 695783"/>
                <a:gd name="connsiteY1" fmla="*/ 0 h 2219325"/>
                <a:gd name="connsiteX2" fmla="*/ 695325 w 695783"/>
                <a:gd name="connsiteY2" fmla="*/ 1459706 h 2219325"/>
                <a:gd name="connsiteX3" fmla="*/ 0 w 695783"/>
                <a:gd name="connsiteY3" fmla="*/ 2219325 h 2219325"/>
                <a:gd name="connsiteX4" fmla="*/ 0 w 695783"/>
                <a:gd name="connsiteY4" fmla="*/ 590550 h 2219325"/>
                <a:gd name="connsiteX0" fmla="*/ 0 w 695325"/>
                <a:gd name="connsiteY0" fmla="*/ 590550 h 2219325"/>
                <a:gd name="connsiteX1" fmla="*/ 695325 w 695325"/>
                <a:gd name="connsiteY1" fmla="*/ 0 h 2219325"/>
                <a:gd name="connsiteX2" fmla="*/ 692944 w 695325"/>
                <a:gd name="connsiteY2" fmla="*/ 1459706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92944 w 695325"/>
                <a:gd name="connsiteY2" fmla="*/ 1457325 h 2219325"/>
                <a:gd name="connsiteX3" fmla="*/ 0 w 695325"/>
                <a:gd name="connsiteY3" fmla="*/ 2219325 h 2219325"/>
                <a:gd name="connsiteX4" fmla="*/ 0 w 695325"/>
                <a:gd name="connsiteY4" fmla="*/ 590550 h 2219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25" h="2219325">
                  <a:moveTo>
                    <a:pt x="0" y="590550"/>
                  </a:moveTo>
                  <a:lnTo>
                    <a:pt x="695325" y="0"/>
                  </a:lnTo>
                  <a:cubicBezTo>
                    <a:pt x="693738" y="487362"/>
                    <a:pt x="694531" y="969963"/>
                    <a:pt x="692944" y="1457325"/>
                  </a:cubicBezTo>
                  <a:lnTo>
                    <a:pt x="0" y="2219325"/>
                  </a:lnTo>
                  <a:lnTo>
                    <a:pt x="0" y="590550"/>
                  </a:lnTo>
                  <a:close/>
                </a:path>
              </a:pathLst>
            </a:custGeom>
            <a:grp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21"/>
            <p:cNvSpPr/>
            <p:nvPr/>
          </p:nvSpPr>
          <p:spPr>
            <a:xfrm>
              <a:off x="2743200" y="2651760"/>
              <a:ext cx="964883" cy="593407"/>
            </a:xfrm>
            <a:custGeom>
              <a:avLst/>
              <a:gdLst>
                <a:gd name="connsiteX0" fmla="*/ 0 w 266700"/>
                <a:gd name="connsiteY0" fmla="*/ 0 h 1628775"/>
                <a:gd name="connsiteX1" fmla="*/ 266700 w 266700"/>
                <a:gd name="connsiteY1" fmla="*/ 0 h 1628775"/>
                <a:gd name="connsiteX2" fmla="*/ 266700 w 266700"/>
                <a:gd name="connsiteY2" fmla="*/ 1628775 h 1628775"/>
                <a:gd name="connsiteX3" fmla="*/ 0 w 266700"/>
                <a:gd name="connsiteY3" fmla="*/ 1628775 h 1628775"/>
                <a:gd name="connsiteX4" fmla="*/ 0 w 266700"/>
                <a:gd name="connsiteY4" fmla="*/ 0 h 1628775"/>
                <a:gd name="connsiteX0" fmla="*/ 0 w 960120"/>
                <a:gd name="connsiteY0" fmla="*/ 0 h 1628775"/>
                <a:gd name="connsiteX1" fmla="*/ 960120 w 960120"/>
                <a:gd name="connsiteY1" fmla="*/ 1059180 h 1628775"/>
                <a:gd name="connsiteX2" fmla="*/ 266700 w 960120"/>
                <a:gd name="connsiteY2" fmla="*/ 1628775 h 1628775"/>
                <a:gd name="connsiteX3" fmla="*/ 0 w 960120"/>
                <a:gd name="connsiteY3" fmla="*/ 1628775 h 1628775"/>
                <a:gd name="connsiteX4" fmla="*/ 0 w 960120"/>
                <a:gd name="connsiteY4" fmla="*/ 0 h 1628775"/>
                <a:gd name="connsiteX0" fmla="*/ 0 w 967264"/>
                <a:gd name="connsiteY0" fmla="*/ 0 h 1628775"/>
                <a:gd name="connsiteX1" fmla="*/ 967264 w 967264"/>
                <a:gd name="connsiteY1" fmla="*/ 1040130 h 1628775"/>
                <a:gd name="connsiteX2" fmla="*/ 266700 w 967264"/>
                <a:gd name="connsiteY2" fmla="*/ 1628775 h 1628775"/>
                <a:gd name="connsiteX3" fmla="*/ 0 w 967264"/>
                <a:gd name="connsiteY3" fmla="*/ 1628775 h 1628775"/>
                <a:gd name="connsiteX4" fmla="*/ 0 w 967264"/>
                <a:gd name="connsiteY4" fmla="*/ 0 h 1628775"/>
                <a:gd name="connsiteX0" fmla="*/ 742950 w 967264"/>
                <a:gd name="connsiteY0" fmla="*/ 0 h 592931"/>
                <a:gd name="connsiteX1" fmla="*/ 967264 w 967264"/>
                <a:gd name="connsiteY1" fmla="*/ 4286 h 592931"/>
                <a:gd name="connsiteX2" fmla="*/ 266700 w 967264"/>
                <a:gd name="connsiteY2" fmla="*/ 592931 h 592931"/>
                <a:gd name="connsiteX3" fmla="*/ 0 w 967264"/>
                <a:gd name="connsiteY3" fmla="*/ 592931 h 592931"/>
                <a:gd name="connsiteX4" fmla="*/ 742950 w 967264"/>
                <a:gd name="connsiteY4" fmla="*/ 0 h 592931"/>
                <a:gd name="connsiteX0" fmla="*/ 742950 w 952977"/>
                <a:gd name="connsiteY0" fmla="*/ 0 h 592931"/>
                <a:gd name="connsiteX1" fmla="*/ 952977 w 952977"/>
                <a:gd name="connsiteY1" fmla="*/ 1905 h 592931"/>
                <a:gd name="connsiteX2" fmla="*/ 266700 w 952977"/>
                <a:gd name="connsiteY2" fmla="*/ 592931 h 592931"/>
                <a:gd name="connsiteX3" fmla="*/ 0 w 952977"/>
                <a:gd name="connsiteY3" fmla="*/ 592931 h 592931"/>
                <a:gd name="connsiteX4" fmla="*/ 742950 w 952977"/>
                <a:gd name="connsiteY4" fmla="*/ 0 h 592931"/>
                <a:gd name="connsiteX0" fmla="*/ 742950 w 1038702"/>
                <a:gd name="connsiteY0" fmla="*/ 48101 h 641032"/>
                <a:gd name="connsiteX1" fmla="*/ 1038702 w 1038702"/>
                <a:gd name="connsiteY1" fmla="*/ 0 h 641032"/>
                <a:gd name="connsiteX2" fmla="*/ 266700 w 1038702"/>
                <a:gd name="connsiteY2" fmla="*/ 641032 h 641032"/>
                <a:gd name="connsiteX3" fmla="*/ 0 w 1038702"/>
                <a:gd name="connsiteY3" fmla="*/ 641032 h 641032"/>
                <a:gd name="connsiteX4" fmla="*/ 742950 w 1038702"/>
                <a:gd name="connsiteY4" fmla="*/ 48101 h 641032"/>
                <a:gd name="connsiteX0" fmla="*/ 742950 w 955358"/>
                <a:gd name="connsiteY0" fmla="*/ 0 h 592931"/>
                <a:gd name="connsiteX1" fmla="*/ 955358 w 955358"/>
                <a:gd name="connsiteY1" fmla="*/ 9049 h 592931"/>
                <a:gd name="connsiteX2" fmla="*/ 266700 w 955358"/>
                <a:gd name="connsiteY2" fmla="*/ 592931 h 592931"/>
                <a:gd name="connsiteX3" fmla="*/ 0 w 955358"/>
                <a:gd name="connsiteY3" fmla="*/ 592931 h 592931"/>
                <a:gd name="connsiteX4" fmla="*/ 742950 w 955358"/>
                <a:gd name="connsiteY4" fmla="*/ 0 h 592931"/>
                <a:gd name="connsiteX0" fmla="*/ 742950 w 955358"/>
                <a:gd name="connsiteY0" fmla="*/ 476 h 593407"/>
                <a:gd name="connsiteX1" fmla="*/ 955358 w 955358"/>
                <a:gd name="connsiteY1" fmla="*/ 0 h 593407"/>
                <a:gd name="connsiteX2" fmla="*/ 266700 w 955358"/>
                <a:gd name="connsiteY2" fmla="*/ 593407 h 593407"/>
                <a:gd name="connsiteX3" fmla="*/ 0 w 955358"/>
                <a:gd name="connsiteY3" fmla="*/ 593407 h 593407"/>
                <a:gd name="connsiteX4" fmla="*/ 742950 w 955358"/>
                <a:gd name="connsiteY4" fmla="*/ 476 h 593407"/>
                <a:gd name="connsiteX0" fmla="*/ 742950 w 964883"/>
                <a:gd name="connsiteY0" fmla="*/ 476 h 593407"/>
                <a:gd name="connsiteX1" fmla="*/ 964883 w 964883"/>
                <a:gd name="connsiteY1" fmla="*/ 0 h 593407"/>
                <a:gd name="connsiteX2" fmla="*/ 266700 w 964883"/>
                <a:gd name="connsiteY2" fmla="*/ 593407 h 593407"/>
                <a:gd name="connsiteX3" fmla="*/ 0 w 964883"/>
                <a:gd name="connsiteY3" fmla="*/ 593407 h 593407"/>
                <a:gd name="connsiteX4" fmla="*/ 742950 w 964883"/>
                <a:gd name="connsiteY4" fmla="*/ 476 h 593407"/>
                <a:gd name="connsiteX0" fmla="*/ 717550 w 964883"/>
                <a:gd name="connsiteY0" fmla="*/ 476 h 593407"/>
                <a:gd name="connsiteX1" fmla="*/ 964883 w 964883"/>
                <a:gd name="connsiteY1" fmla="*/ 0 h 593407"/>
                <a:gd name="connsiteX2" fmla="*/ 266700 w 964883"/>
                <a:gd name="connsiteY2" fmla="*/ 593407 h 593407"/>
                <a:gd name="connsiteX3" fmla="*/ 0 w 964883"/>
                <a:gd name="connsiteY3" fmla="*/ 593407 h 593407"/>
                <a:gd name="connsiteX4" fmla="*/ 717550 w 964883"/>
                <a:gd name="connsiteY4" fmla="*/ 476 h 593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3" h="593407">
                  <a:moveTo>
                    <a:pt x="717550" y="476"/>
                  </a:moveTo>
                  <a:lnTo>
                    <a:pt x="964883" y="0"/>
                  </a:lnTo>
                  <a:lnTo>
                    <a:pt x="266700" y="593407"/>
                  </a:lnTo>
                  <a:lnTo>
                    <a:pt x="0" y="593407"/>
                  </a:lnTo>
                  <a:lnTo>
                    <a:pt x="717550" y="476"/>
                  </a:lnTo>
                  <a:close/>
                </a:path>
              </a:pathLst>
            </a:custGeom>
            <a:grp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0" name="群組 39"/>
          <p:cNvGrpSpPr/>
          <p:nvPr/>
        </p:nvGrpSpPr>
        <p:grpSpPr>
          <a:xfrm>
            <a:off x="5106152" y="2654698"/>
            <a:ext cx="964883" cy="2222183"/>
            <a:chOff x="2743200" y="2651760"/>
            <a:chExt cx="964883" cy="2222183"/>
          </a:xfrm>
          <a:solidFill>
            <a:schemeClr val="accent3">
              <a:lumMod val="20000"/>
              <a:lumOff val="80000"/>
            </a:schemeClr>
          </a:solidFill>
        </p:grpSpPr>
        <p:sp>
          <p:nvSpPr>
            <p:cNvPr id="41" name="矩形 40"/>
            <p:cNvSpPr/>
            <p:nvPr/>
          </p:nvSpPr>
          <p:spPr>
            <a:xfrm>
              <a:off x="2743200" y="3245168"/>
              <a:ext cx="266700" cy="1628775"/>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20"/>
            <p:cNvSpPr/>
            <p:nvPr/>
          </p:nvSpPr>
          <p:spPr>
            <a:xfrm>
              <a:off x="3009900" y="2654617"/>
              <a:ext cx="695325" cy="2219325"/>
            </a:xfrm>
            <a:custGeom>
              <a:avLst/>
              <a:gdLst>
                <a:gd name="connsiteX0" fmla="*/ 0 w 266700"/>
                <a:gd name="connsiteY0" fmla="*/ 0 h 1628775"/>
                <a:gd name="connsiteX1" fmla="*/ 266700 w 266700"/>
                <a:gd name="connsiteY1" fmla="*/ 0 h 1628775"/>
                <a:gd name="connsiteX2" fmla="*/ 266700 w 266700"/>
                <a:gd name="connsiteY2" fmla="*/ 1628775 h 1628775"/>
                <a:gd name="connsiteX3" fmla="*/ 0 w 266700"/>
                <a:gd name="connsiteY3" fmla="*/ 1628775 h 1628775"/>
                <a:gd name="connsiteX4" fmla="*/ 0 w 266700"/>
                <a:gd name="connsiteY4" fmla="*/ 0 h 1628775"/>
                <a:gd name="connsiteX0" fmla="*/ 0 w 695325"/>
                <a:gd name="connsiteY0" fmla="*/ 590550 h 2219325"/>
                <a:gd name="connsiteX1" fmla="*/ 695325 w 695325"/>
                <a:gd name="connsiteY1" fmla="*/ 0 h 2219325"/>
                <a:gd name="connsiteX2" fmla="*/ 266700 w 695325"/>
                <a:gd name="connsiteY2" fmla="*/ 2219325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47700 w 695325"/>
                <a:gd name="connsiteY2" fmla="*/ 1581150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71612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71612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62087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90563 w 695325"/>
                <a:gd name="connsiteY2" fmla="*/ 1462087 h 2219325"/>
                <a:gd name="connsiteX3" fmla="*/ 0 w 695325"/>
                <a:gd name="connsiteY3" fmla="*/ 2219325 h 2219325"/>
                <a:gd name="connsiteX4" fmla="*/ 0 w 695325"/>
                <a:gd name="connsiteY4" fmla="*/ 590550 h 2219325"/>
                <a:gd name="connsiteX0" fmla="*/ 0 w 695783"/>
                <a:gd name="connsiteY0" fmla="*/ 590550 h 2219325"/>
                <a:gd name="connsiteX1" fmla="*/ 695325 w 695783"/>
                <a:gd name="connsiteY1" fmla="*/ 0 h 2219325"/>
                <a:gd name="connsiteX2" fmla="*/ 695325 w 695783"/>
                <a:gd name="connsiteY2" fmla="*/ 1459706 h 2219325"/>
                <a:gd name="connsiteX3" fmla="*/ 0 w 695783"/>
                <a:gd name="connsiteY3" fmla="*/ 2219325 h 2219325"/>
                <a:gd name="connsiteX4" fmla="*/ 0 w 695783"/>
                <a:gd name="connsiteY4" fmla="*/ 590550 h 2219325"/>
                <a:gd name="connsiteX0" fmla="*/ 0 w 695325"/>
                <a:gd name="connsiteY0" fmla="*/ 590550 h 2219325"/>
                <a:gd name="connsiteX1" fmla="*/ 695325 w 695325"/>
                <a:gd name="connsiteY1" fmla="*/ 0 h 2219325"/>
                <a:gd name="connsiteX2" fmla="*/ 692944 w 695325"/>
                <a:gd name="connsiteY2" fmla="*/ 1459706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92944 w 695325"/>
                <a:gd name="connsiteY2" fmla="*/ 1457325 h 2219325"/>
                <a:gd name="connsiteX3" fmla="*/ 0 w 695325"/>
                <a:gd name="connsiteY3" fmla="*/ 2219325 h 2219325"/>
                <a:gd name="connsiteX4" fmla="*/ 0 w 695325"/>
                <a:gd name="connsiteY4" fmla="*/ 590550 h 2219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25" h="2219325">
                  <a:moveTo>
                    <a:pt x="0" y="590550"/>
                  </a:moveTo>
                  <a:lnTo>
                    <a:pt x="695325" y="0"/>
                  </a:lnTo>
                  <a:cubicBezTo>
                    <a:pt x="693738" y="487362"/>
                    <a:pt x="694531" y="969963"/>
                    <a:pt x="692944" y="1457325"/>
                  </a:cubicBezTo>
                  <a:lnTo>
                    <a:pt x="0" y="2219325"/>
                  </a:lnTo>
                  <a:lnTo>
                    <a:pt x="0" y="590550"/>
                  </a:lnTo>
                  <a:close/>
                </a:path>
              </a:pathLst>
            </a:cu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矩形 21"/>
            <p:cNvSpPr/>
            <p:nvPr/>
          </p:nvSpPr>
          <p:spPr>
            <a:xfrm>
              <a:off x="2743200" y="2651760"/>
              <a:ext cx="964883" cy="593407"/>
            </a:xfrm>
            <a:custGeom>
              <a:avLst/>
              <a:gdLst>
                <a:gd name="connsiteX0" fmla="*/ 0 w 266700"/>
                <a:gd name="connsiteY0" fmla="*/ 0 h 1628775"/>
                <a:gd name="connsiteX1" fmla="*/ 266700 w 266700"/>
                <a:gd name="connsiteY1" fmla="*/ 0 h 1628775"/>
                <a:gd name="connsiteX2" fmla="*/ 266700 w 266700"/>
                <a:gd name="connsiteY2" fmla="*/ 1628775 h 1628775"/>
                <a:gd name="connsiteX3" fmla="*/ 0 w 266700"/>
                <a:gd name="connsiteY3" fmla="*/ 1628775 h 1628775"/>
                <a:gd name="connsiteX4" fmla="*/ 0 w 266700"/>
                <a:gd name="connsiteY4" fmla="*/ 0 h 1628775"/>
                <a:gd name="connsiteX0" fmla="*/ 0 w 960120"/>
                <a:gd name="connsiteY0" fmla="*/ 0 h 1628775"/>
                <a:gd name="connsiteX1" fmla="*/ 960120 w 960120"/>
                <a:gd name="connsiteY1" fmla="*/ 1059180 h 1628775"/>
                <a:gd name="connsiteX2" fmla="*/ 266700 w 960120"/>
                <a:gd name="connsiteY2" fmla="*/ 1628775 h 1628775"/>
                <a:gd name="connsiteX3" fmla="*/ 0 w 960120"/>
                <a:gd name="connsiteY3" fmla="*/ 1628775 h 1628775"/>
                <a:gd name="connsiteX4" fmla="*/ 0 w 960120"/>
                <a:gd name="connsiteY4" fmla="*/ 0 h 1628775"/>
                <a:gd name="connsiteX0" fmla="*/ 0 w 967264"/>
                <a:gd name="connsiteY0" fmla="*/ 0 h 1628775"/>
                <a:gd name="connsiteX1" fmla="*/ 967264 w 967264"/>
                <a:gd name="connsiteY1" fmla="*/ 1040130 h 1628775"/>
                <a:gd name="connsiteX2" fmla="*/ 266700 w 967264"/>
                <a:gd name="connsiteY2" fmla="*/ 1628775 h 1628775"/>
                <a:gd name="connsiteX3" fmla="*/ 0 w 967264"/>
                <a:gd name="connsiteY3" fmla="*/ 1628775 h 1628775"/>
                <a:gd name="connsiteX4" fmla="*/ 0 w 967264"/>
                <a:gd name="connsiteY4" fmla="*/ 0 h 1628775"/>
                <a:gd name="connsiteX0" fmla="*/ 742950 w 967264"/>
                <a:gd name="connsiteY0" fmla="*/ 0 h 592931"/>
                <a:gd name="connsiteX1" fmla="*/ 967264 w 967264"/>
                <a:gd name="connsiteY1" fmla="*/ 4286 h 592931"/>
                <a:gd name="connsiteX2" fmla="*/ 266700 w 967264"/>
                <a:gd name="connsiteY2" fmla="*/ 592931 h 592931"/>
                <a:gd name="connsiteX3" fmla="*/ 0 w 967264"/>
                <a:gd name="connsiteY3" fmla="*/ 592931 h 592931"/>
                <a:gd name="connsiteX4" fmla="*/ 742950 w 967264"/>
                <a:gd name="connsiteY4" fmla="*/ 0 h 592931"/>
                <a:gd name="connsiteX0" fmla="*/ 742950 w 952977"/>
                <a:gd name="connsiteY0" fmla="*/ 0 h 592931"/>
                <a:gd name="connsiteX1" fmla="*/ 952977 w 952977"/>
                <a:gd name="connsiteY1" fmla="*/ 1905 h 592931"/>
                <a:gd name="connsiteX2" fmla="*/ 266700 w 952977"/>
                <a:gd name="connsiteY2" fmla="*/ 592931 h 592931"/>
                <a:gd name="connsiteX3" fmla="*/ 0 w 952977"/>
                <a:gd name="connsiteY3" fmla="*/ 592931 h 592931"/>
                <a:gd name="connsiteX4" fmla="*/ 742950 w 952977"/>
                <a:gd name="connsiteY4" fmla="*/ 0 h 592931"/>
                <a:gd name="connsiteX0" fmla="*/ 742950 w 1038702"/>
                <a:gd name="connsiteY0" fmla="*/ 48101 h 641032"/>
                <a:gd name="connsiteX1" fmla="*/ 1038702 w 1038702"/>
                <a:gd name="connsiteY1" fmla="*/ 0 h 641032"/>
                <a:gd name="connsiteX2" fmla="*/ 266700 w 1038702"/>
                <a:gd name="connsiteY2" fmla="*/ 641032 h 641032"/>
                <a:gd name="connsiteX3" fmla="*/ 0 w 1038702"/>
                <a:gd name="connsiteY3" fmla="*/ 641032 h 641032"/>
                <a:gd name="connsiteX4" fmla="*/ 742950 w 1038702"/>
                <a:gd name="connsiteY4" fmla="*/ 48101 h 641032"/>
                <a:gd name="connsiteX0" fmla="*/ 742950 w 955358"/>
                <a:gd name="connsiteY0" fmla="*/ 0 h 592931"/>
                <a:gd name="connsiteX1" fmla="*/ 955358 w 955358"/>
                <a:gd name="connsiteY1" fmla="*/ 9049 h 592931"/>
                <a:gd name="connsiteX2" fmla="*/ 266700 w 955358"/>
                <a:gd name="connsiteY2" fmla="*/ 592931 h 592931"/>
                <a:gd name="connsiteX3" fmla="*/ 0 w 955358"/>
                <a:gd name="connsiteY3" fmla="*/ 592931 h 592931"/>
                <a:gd name="connsiteX4" fmla="*/ 742950 w 955358"/>
                <a:gd name="connsiteY4" fmla="*/ 0 h 592931"/>
                <a:gd name="connsiteX0" fmla="*/ 742950 w 955358"/>
                <a:gd name="connsiteY0" fmla="*/ 476 h 593407"/>
                <a:gd name="connsiteX1" fmla="*/ 955358 w 955358"/>
                <a:gd name="connsiteY1" fmla="*/ 0 h 593407"/>
                <a:gd name="connsiteX2" fmla="*/ 266700 w 955358"/>
                <a:gd name="connsiteY2" fmla="*/ 593407 h 593407"/>
                <a:gd name="connsiteX3" fmla="*/ 0 w 955358"/>
                <a:gd name="connsiteY3" fmla="*/ 593407 h 593407"/>
                <a:gd name="connsiteX4" fmla="*/ 742950 w 955358"/>
                <a:gd name="connsiteY4" fmla="*/ 476 h 593407"/>
                <a:gd name="connsiteX0" fmla="*/ 742950 w 964883"/>
                <a:gd name="connsiteY0" fmla="*/ 476 h 593407"/>
                <a:gd name="connsiteX1" fmla="*/ 964883 w 964883"/>
                <a:gd name="connsiteY1" fmla="*/ 0 h 593407"/>
                <a:gd name="connsiteX2" fmla="*/ 266700 w 964883"/>
                <a:gd name="connsiteY2" fmla="*/ 593407 h 593407"/>
                <a:gd name="connsiteX3" fmla="*/ 0 w 964883"/>
                <a:gd name="connsiteY3" fmla="*/ 593407 h 593407"/>
                <a:gd name="connsiteX4" fmla="*/ 742950 w 964883"/>
                <a:gd name="connsiteY4" fmla="*/ 476 h 593407"/>
                <a:gd name="connsiteX0" fmla="*/ 717550 w 964883"/>
                <a:gd name="connsiteY0" fmla="*/ 476 h 593407"/>
                <a:gd name="connsiteX1" fmla="*/ 964883 w 964883"/>
                <a:gd name="connsiteY1" fmla="*/ 0 h 593407"/>
                <a:gd name="connsiteX2" fmla="*/ 266700 w 964883"/>
                <a:gd name="connsiteY2" fmla="*/ 593407 h 593407"/>
                <a:gd name="connsiteX3" fmla="*/ 0 w 964883"/>
                <a:gd name="connsiteY3" fmla="*/ 593407 h 593407"/>
                <a:gd name="connsiteX4" fmla="*/ 717550 w 964883"/>
                <a:gd name="connsiteY4" fmla="*/ 476 h 593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3" h="593407">
                  <a:moveTo>
                    <a:pt x="717550" y="476"/>
                  </a:moveTo>
                  <a:lnTo>
                    <a:pt x="964883" y="0"/>
                  </a:lnTo>
                  <a:lnTo>
                    <a:pt x="266700" y="593407"/>
                  </a:lnTo>
                  <a:lnTo>
                    <a:pt x="0" y="593407"/>
                  </a:lnTo>
                  <a:lnTo>
                    <a:pt x="717550" y="476"/>
                  </a:lnTo>
                  <a:close/>
                </a:path>
              </a:pathLst>
            </a:cu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4" name="文字方塊 43"/>
          <p:cNvSpPr txBox="1"/>
          <p:nvPr/>
        </p:nvSpPr>
        <p:spPr>
          <a:xfrm>
            <a:off x="3248912" y="3416167"/>
            <a:ext cx="745397" cy="430887"/>
          </a:xfrm>
          <a:prstGeom prst="rect">
            <a:avLst/>
          </a:prstGeom>
          <a:noFill/>
        </p:spPr>
        <p:txBody>
          <a:bodyPr wrap="none" lIns="0" tIns="0" rIns="0" bIns="0" rtlCol="0">
            <a:spAutoFit/>
          </a:bodyPr>
          <a:lstStyle/>
          <a:p>
            <a:r>
              <a:rPr lang="en-US" altLang="zh-TW" sz="2800" dirty="0"/>
              <a:t>………</a:t>
            </a:r>
            <a:endParaRPr lang="zh-TW" altLang="en-US" sz="2800" dirty="0"/>
          </a:p>
        </p:txBody>
      </p:sp>
      <p:grpSp>
        <p:nvGrpSpPr>
          <p:cNvPr id="45" name="群組 44"/>
          <p:cNvGrpSpPr/>
          <p:nvPr/>
        </p:nvGrpSpPr>
        <p:grpSpPr>
          <a:xfrm>
            <a:off x="6901864" y="2670723"/>
            <a:ext cx="964883" cy="2222183"/>
            <a:chOff x="2743200" y="2651760"/>
            <a:chExt cx="964883" cy="2222183"/>
          </a:xfrm>
          <a:solidFill>
            <a:schemeClr val="accent3">
              <a:lumMod val="20000"/>
              <a:lumOff val="80000"/>
            </a:schemeClr>
          </a:solidFill>
        </p:grpSpPr>
        <p:sp>
          <p:nvSpPr>
            <p:cNvPr id="46" name="矩形 45"/>
            <p:cNvSpPr/>
            <p:nvPr/>
          </p:nvSpPr>
          <p:spPr>
            <a:xfrm>
              <a:off x="2743200" y="3245168"/>
              <a:ext cx="266700" cy="1628775"/>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矩形 20"/>
            <p:cNvSpPr/>
            <p:nvPr/>
          </p:nvSpPr>
          <p:spPr>
            <a:xfrm>
              <a:off x="3009900" y="2654617"/>
              <a:ext cx="695325" cy="2219325"/>
            </a:xfrm>
            <a:custGeom>
              <a:avLst/>
              <a:gdLst>
                <a:gd name="connsiteX0" fmla="*/ 0 w 266700"/>
                <a:gd name="connsiteY0" fmla="*/ 0 h 1628775"/>
                <a:gd name="connsiteX1" fmla="*/ 266700 w 266700"/>
                <a:gd name="connsiteY1" fmla="*/ 0 h 1628775"/>
                <a:gd name="connsiteX2" fmla="*/ 266700 w 266700"/>
                <a:gd name="connsiteY2" fmla="*/ 1628775 h 1628775"/>
                <a:gd name="connsiteX3" fmla="*/ 0 w 266700"/>
                <a:gd name="connsiteY3" fmla="*/ 1628775 h 1628775"/>
                <a:gd name="connsiteX4" fmla="*/ 0 w 266700"/>
                <a:gd name="connsiteY4" fmla="*/ 0 h 1628775"/>
                <a:gd name="connsiteX0" fmla="*/ 0 w 695325"/>
                <a:gd name="connsiteY0" fmla="*/ 590550 h 2219325"/>
                <a:gd name="connsiteX1" fmla="*/ 695325 w 695325"/>
                <a:gd name="connsiteY1" fmla="*/ 0 h 2219325"/>
                <a:gd name="connsiteX2" fmla="*/ 266700 w 695325"/>
                <a:gd name="connsiteY2" fmla="*/ 2219325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47700 w 695325"/>
                <a:gd name="connsiteY2" fmla="*/ 1581150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71612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71612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62087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90563 w 695325"/>
                <a:gd name="connsiteY2" fmla="*/ 1462087 h 2219325"/>
                <a:gd name="connsiteX3" fmla="*/ 0 w 695325"/>
                <a:gd name="connsiteY3" fmla="*/ 2219325 h 2219325"/>
                <a:gd name="connsiteX4" fmla="*/ 0 w 695325"/>
                <a:gd name="connsiteY4" fmla="*/ 590550 h 2219325"/>
                <a:gd name="connsiteX0" fmla="*/ 0 w 695783"/>
                <a:gd name="connsiteY0" fmla="*/ 590550 h 2219325"/>
                <a:gd name="connsiteX1" fmla="*/ 695325 w 695783"/>
                <a:gd name="connsiteY1" fmla="*/ 0 h 2219325"/>
                <a:gd name="connsiteX2" fmla="*/ 695325 w 695783"/>
                <a:gd name="connsiteY2" fmla="*/ 1459706 h 2219325"/>
                <a:gd name="connsiteX3" fmla="*/ 0 w 695783"/>
                <a:gd name="connsiteY3" fmla="*/ 2219325 h 2219325"/>
                <a:gd name="connsiteX4" fmla="*/ 0 w 695783"/>
                <a:gd name="connsiteY4" fmla="*/ 590550 h 2219325"/>
                <a:gd name="connsiteX0" fmla="*/ 0 w 695325"/>
                <a:gd name="connsiteY0" fmla="*/ 590550 h 2219325"/>
                <a:gd name="connsiteX1" fmla="*/ 695325 w 695325"/>
                <a:gd name="connsiteY1" fmla="*/ 0 h 2219325"/>
                <a:gd name="connsiteX2" fmla="*/ 692944 w 695325"/>
                <a:gd name="connsiteY2" fmla="*/ 1459706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92944 w 695325"/>
                <a:gd name="connsiteY2" fmla="*/ 1457325 h 2219325"/>
                <a:gd name="connsiteX3" fmla="*/ 0 w 695325"/>
                <a:gd name="connsiteY3" fmla="*/ 2219325 h 2219325"/>
                <a:gd name="connsiteX4" fmla="*/ 0 w 695325"/>
                <a:gd name="connsiteY4" fmla="*/ 590550 h 2219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25" h="2219325">
                  <a:moveTo>
                    <a:pt x="0" y="590550"/>
                  </a:moveTo>
                  <a:lnTo>
                    <a:pt x="695325" y="0"/>
                  </a:lnTo>
                  <a:cubicBezTo>
                    <a:pt x="693738" y="487362"/>
                    <a:pt x="694531" y="969963"/>
                    <a:pt x="692944" y="1457325"/>
                  </a:cubicBezTo>
                  <a:lnTo>
                    <a:pt x="0" y="2219325"/>
                  </a:lnTo>
                  <a:lnTo>
                    <a:pt x="0" y="590550"/>
                  </a:lnTo>
                  <a:close/>
                </a:path>
              </a:pathLst>
            </a:cu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21"/>
            <p:cNvSpPr/>
            <p:nvPr/>
          </p:nvSpPr>
          <p:spPr>
            <a:xfrm>
              <a:off x="2743200" y="2651760"/>
              <a:ext cx="964883" cy="593407"/>
            </a:xfrm>
            <a:custGeom>
              <a:avLst/>
              <a:gdLst>
                <a:gd name="connsiteX0" fmla="*/ 0 w 266700"/>
                <a:gd name="connsiteY0" fmla="*/ 0 h 1628775"/>
                <a:gd name="connsiteX1" fmla="*/ 266700 w 266700"/>
                <a:gd name="connsiteY1" fmla="*/ 0 h 1628775"/>
                <a:gd name="connsiteX2" fmla="*/ 266700 w 266700"/>
                <a:gd name="connsiteY2" fmla="*/ 1628775 h 1628775"/>
                <a:gd name="connsiteX3" fmla="*/ 0 w 266700"/>
                <a:gd name="connsiteY3" fmla="*/ 1628775 h 1628775"/>
                <a:gd name="connsiteX4" fmla="*/ 0 w 266700"/>
                <a:gd name="connsiteY4" fmla="*/ 0 h 1628775"/>
                <a:gd name="connsiteX0" fmla="*/ 0 w 960120"/>
                <a:gd name="connsiteY0" fmla="*/ 0 h 1628775"/>
                <a:gd name="connsiteX1" fmla="*/ 960120 w 960120"/>
                <a:gd name="connsiteY1" fmla="*/ 1059180 h 1628775"/>
                <a:gd name="connsiteX2" fmla="*/ 266700 w 960120"/>
                <a:gd name="connsiteY2" fmla="*/ 1628775 h 1628775"/>
                <a:gd name="connsiteX3" fmla="*/ 0 w 960120"/>
                <a:gd name="connsiteY3" fmla="*/ 1628775 h 1628775"/>
                <a:gd name="connsiteX4" fmla="*/ 0 w 960120"/>
                <a:gd name="connsiteY4" fmla="*/ 0 h 1628775"/>
                <a:gd name="connsiteX0" fmla="*/ 0 w 967264"/>
                <a:gd name="connsiteY0" fmla="*/ 0 h 1628775"/>
                <a:gd name="connsiteX1" fmla="*/ 967264 w 967264"/>
                <a:gd name="connsiteY1" fmla="*/ 1040130 h 1628775"/>
                <a:gd name="connsiteX2" fmla="*/ 266700 w 967264"/>
                <a:gd name="connsiteY2" fmla="*/ 1628775 h 1628775"/>
                <a:gd name="connsiteX3" fmla="*/ 0 w 967264"/>
                <a:gd name="connsiteY3" fmla="*/ 1628775 h 1628775"/>
                <a:gd name="connsiteX4" fmla="*/ 0 w 967264"/>
                <a:gd name="connsiteY4" fmla="*/ 0 h 1628775"/>
                <a:gd name="connsiteX0" fmla="*/ 742950 w 967264"/>
                <a:gd name="connsiteY0" fmla="*/ 0 h 592931"/>
                <a:gd name="connsiteX1" fmla="*/ 967264 w 967264"/>
                <a:gd name="connsiteY1" fmla="*/ 4286 h 592931"/>
                <a:gd name="connsiteX2" fmla="*/ 266700 w 967264"/>
                <a:gd name="connsiteY2" fmla="*/ 592931 h 592931"/>
                <a:gd name="connsiteX3" fmla="*/ 0 w 967264"/>
                <a:gd name="connsiteY3" fmla="*/ 592931 h 592931"/>
                <a:gd name="connsiteX4" fmla="*/ 742950 w 967264"/>
                <a:gd name="connsiteY4" fmla="*/ 0 h 592931"/>
                <a:gd name="connsiteX0" fmla="*/ 742950 w 952977"/>
                <a:gd name="connsiteY0" fmla="*/ 0 h 592931"/>
                <a:gd name="connsiteX1" fmla="*/ 952977 w 952977"/>
                <a:gd name="connsiteY1" fmla="*/ 1905 h 592931"/>
                <a:gd name="connsiteX2" fmla="*/ 266700 w 952977"/>
                <a:gd name="connsiteY2" fmla="*/ 592931 h 592931"/>
                <a:gd name="connsiteX3" fmla="*/ 0 w 952977"/>
                <a:gd name="connsiteY3" fmla="*/ 592931 h 592931"/>
                <a:gd name="connsiteX4" fmla="*/ 742950 w 952977"/>
                <a:gd name="connsiteY4" fmla="*/ 0 h 592931"/>
                <a:gd name="connsiteX0" fmla="*/ 742950 w 1038702"/>
                <a:gd name="connsiteY0" fmla="*/ 48101 h 641032"/>
                <a:gd name="connsiteX1" fmla="*/ 1038702 w 1038702"/>
                <a:gd name="connsiteY1" fmla="*/ 0 h 641032"/>
                <a:gd name="connsiteX2" fmla="*/ 266700 w 1038702"/>
                <a:gd name="connsiteY2" fmla="*/ 641032 h 641032"/>
                <a:gd name="connsiteX3" fmla="*/ 0 w 1038702"/>
                <a:gd name="connsiteY3" fmla="*/ 641032 h 641032"/>
                <a:gd name="connsiteX4" fmla="*/ 742950 w 1038702"/>
                <a:gd name="connsiteY4" fmla="*/ 48101 h 641032"/>
                <a:gd name="connsiteX0" fmla="*/ 742950 w 955358"/>
                <a:gd name="connsiteY0" fmla="*/ 0 h 592931"/>
                <a:gd name="connsiteX1" fmla="*/ 955358 w 955358"/>
                <a:gd name="connsiteY1" fmla="*/ 9049 h 592931"/>
                <a:gd name="connsiteX2" fmla="*/ 266700 w 955358"/>
                <a:gd name="connsiteY2" fmla="*/ 592931 h 592931"/>
                <a:gd name="connsiteX3" fmla="*/ 0 w 955358"/>
                <a:gd name="connsiteY3" fmla="*/ 592931 h 592931"/>
                <a:gd name="connsiteX4" fmla="*/ 742950 w 955358"/>
                <a:gd name="connsiteY4" fmla="*/ 0 h 592931"/>
                <a:gd name="connsiteX0" fmla="*/ 742950 w 955358"/>
                <a:gd name="connsiteY0" fmla="*/ 476 h 593407"/>
                <a:gd name="connsiteX1" fmla="*/ 955358 w 955358"/>
                <a:gd name="connsiteY1" fmla="*/ 0 h 593407"/>
                <a:gd name="connsiteX2" fmla="*/ 266700 w 955358"/>
                <a:gd name="connsiteY2" fmla="*/ 593407 h 593407"/>
                <a:gd name="connsiteX3" fmla="*/ 0 w 955358"/>
                <a:gd name="connsiteY3" fmla="*/ 593407 h 593407"/>
                <a:gd name="connsiteX4" fmla="*/ 742950 w 955358"/>
                <a:gd name="connsiteY4" fmla="*/ 476 h 593407"/>
                <a:gd name="connsiteX0" fmla="*/ 742950 w 964883"/>
                <a:gd name="connsiteY0" fmla="*/ 476 h 593407"/>
                <a:gd name="connsiteX1" fmla="*/ 964883 w 964883"/>
                <a:gd name="connsiteY1" fmla="*/ 0 h 593407"/>
                <a:gd name="connsiteX2" fmla="*/ 266700 w 964883"/>
                <a:gd name="connsiteY2" fmla="*/ 593407 h 593407"/>
                <a:gd name="connsiteX3" fmla="*/ 0 w 964883"/>
                <a:gd name="connsiteY3" fmla="*/ 593407 h 593407"/>
                <a:gd name="connsiteX4" fmla="*/ 742950 w 964883"/>
                <a:gd name="connsiteY4" fmla="*/ 476 h 593407"/>
                <a:gd name="connsiteX0" fmla="*/ 717550 w 964883"/>
                <a:gd name="connsiteY0" fmla="*/ 476 h 593407"/>
                <a:gd name="connsiteX1" fmla="*/ 964883 w 964883"/>
                <a:gd name="connsiteY1" fmla="*/ 0 h 593407"/>
                <a:gd name="connsiteX2" fmla="*/ 266700 w 964883"/>
                <a:gd name="connsiteY2" fmla="*/ 593407 h 593407"/>
                <a:gd name="connsiteX3" fmla="*/ 0 w 964883"/>
                <a:gd name="connsiteY3" fmla="*/ 593407 h 593407"/>
                <a:gd name="connsiteX4" fmla="*/ 717550 w 964883"/>
                <a:gd name="connsiteY4" fmla="*/ 476 h 593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3" h="593407">
                  <a:moveTo>
                    <a:pt x="717550" y="476"/>
                  </a:moveTo>
                  <a:lnTo>
                    <a:pt x="964883" y="0"/>
                  </a:lnTo>
                  <a:lnTo>
                    <a:pt x="266700" y="593407"/>
                  </a:lnTo>
                  <a:lnTo>
                    <a:pt x="0" y="593407"/>
                  </a:lnTo>
                  <a:lnTo>
                    <a:pt x="717550" y="476"/>
                  </a:lnTo>
                  <a:close/>
                </a:path>
              </a:pathLst>
            </a:cu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9" name="群組 48"/>
          <p:cNvGrpSpPr/>
          <p:nvPr/>
        </p:nvGrpSpPr>
        <p:grpSpPr>
          <a:xfrm>
            <a:off x="7259402" y="2622211"/>
            <a:ext cx="1821915" cy="2322062"/>
            <a:chOff x="6873478" y="2717287"/>
            <a:chExt cx="1821915" cy="2322062"/>
          </a:xfrm>
          <a:solidFill>
            <a:schemeClr val="accent3">
              <a:lumMod val="20000"/>
              <a:lumOff val="80000"/>
            </a:schemeClr>
          </a:solidFill>
        </p:grpSpPr>
        <p:grpSp>
          <p:nvGrpSpPr>
            <p:cNvPr id="50" name="群組 49"/>
            <p:cNvGrpSpPr/>
            <p:nvPr/>
          </p:nvGrpSpPr>
          <p:grpSpPr>
            <a:xfrm>
              <a:off x="7057972" y="2717287"/>
              <a:ext cx="1117283" cy="2322062"/>
              <a:chOff x="2743200" y="2651760"/>
              <a:chExt cx="964883" cy="2222183"/>
            </a:xfrm>
            <a:grpFill/>
          </p:grpSpPr>
          <p:sp>
            <p:nvSpPr>
              <p:cNvPr id="52" name="矩形 51"/>
              <p:cNvSpPr/>
              <p:nvPr/>
            </p:nvSpPr>
            <p:spPr>
              <a:xfrm>
                <a:off x="2743200" y="3245168"/>
                <a:ext cx="266700" cy="1628775"/>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矩形 20"/>
              <p:cNvSpPr/>
              <p:nvPr/>
            </p:nvSpPr>
            <p:spPr>
              <a:xfrm>
                <a:off x="3009900" y="2654617"/>
                <a:ext cx="695325" cy="2219325"/>
              </a:xfrm>
              <a:custGeom>
                <a:avLst/>
                <a:gdLst>
                  <a:gd name="connsiteX0" fmla="*/ 0 w 266700"/>
                  <a:gd name="connsiteY0" fmla="*/ 0 h 1628775"/>
                  <a:gd name="connsiteX1" fmla="*/ 266700 w 266700"/>
                  <a:gd name="connsiteY1" fmla="*/ 0 h 1628775"/>
                  <a:gd name="connsiteX2" fmla="*/ 266700 w 266700"/>
                  <a:gd name="connsiteY2" fmla="*/ 1628775 h 1628775"/>
                  <a:gd name="connsiteX3" fmla="*/ 0 w 266700"/>
                  <a:gd name="connsiteY3" fmla="*/ 1628775 h 1628775"/>
                  <a:gd name="connsiteX4" fmla="*/ 0 w 266700"/>
                  <a:gd name="connsiteY4" fmla="*/ 0 h 1628775"/>
                  <a:gd name="connsiteX0" fmla="*/ 0 w 695325"/>
                  <a:gd name="connsiteY0" fmla="*/ 590550 h 2219325"/>
                  <a:gd name="connsiteX1" fmla="*/ 695325 w 695325"/>
                  <a:gd name="connsiteY1" fmla="*/ 0 h 2219325"/>
                  <a:gd name="connsiteX2" fmla="*/ 266700 w 695325"/>
                  <a:gd name="connsiteY2" fmla="*/ 2219325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47700 w 695325"/>
                  <a:gd name="connsiteY2" fmla="*/ 1581150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71612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71612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81038 w 695325"/>
                  <a:gd name="connsiteY2" fmla="*/ 1462087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90563 w 695325"/>
                  <a:gd name="connsiteY2" fmla="*/ 1462087 h 2219325"/>
                  <a:gd name="connsiteX3" fmla="*/ 0 w 695325"/>
                  <a:gd name="connsiteY3" fmla="*/ 2219325 h 2219325"/>
                  <a:gd name="connsiteX4" fmla="*/ 0 w 695325"/>
                  <a:gd name="connsiteY4" fmla="*/ 590550 h 2219325"/>
                  <a:gd name="connsiteX0" fmla="*/ 0 w 695783"/>
                  <a:gd name="connsiteY0" fmla="*/ 590550 h 2219325"/>
                  <a:gd name="connsiteX1" fmla="*/ 695325 w 695783"/>
                  <a:gd name="connsiteY1" fmla="*/ 0 h 2219325"/>
                  <a:gd name="connsiteX2" fmla="*/ 695325 w 695783"/>
                  <a:gd name="connsiteY2" fmla="*/ 1459706 h 2219325"/>
                  <a:gd name="connsiteX3" fmla="*/ 0 w 695783"/>
                  <a:gd name="connsiteY3" fmla="*/ 2219325 h 2219325"/>
                  <a:gd name="connsiteX4" fmla="*/ 0 w 695783"/>
                  <a:gd name="connsiteY4" fmla="*/ 590550 h 2219325"/>
                  <a:gd name="connsiteX0" fmla="*/ 0 w 695325"/>
                  <a:gd name="connsiteY0" fmla="*/ 590550 h 2219325"/>
                  <a:gd name="connsiteX1" fmla="*/ 695325 w 695325"/>
                  <a:gd name="connsiteY1" fmla="*/ 0 h 2219325"/>
                  <a:gd name="connsiteX2" fmla="*/ 692944 w 695325"/>
                  <a:gd name="connsiteY2" fmla="*/ 1459706 h 2219325"/>
                  <a:gd name="connsiteX3" fmla="*/ 0 w 695325"/>
                  <a:gd name="connsiteY3" fmla="*/ 2219325 h 2219325"/>
                  <a:gd name="connsiteX4" fmla="*/ 0 w 695325"/>
                  <a:gd name="connsiteY4" fmla="*/ 590550 h 2219325"/>
                  <a:gd name="connsiteX0" fmla="*/ 0 w 695325"/>
                  <a:gd name="connsiteY0" fmla="*/ 590550 h 2219325"/>
                  <a:gd name="connsiteX1" fmla="*/ 695325 w 695325"/>
                  <a:gd name="connsiteY1" fmla="*/ 0 h 2219325"/>
                  <a:gd name="connsiteX2" fmla="*/ 692944 w 695325"/>
                  <a:gd name="connsiteY2" fmla="*/ 1457325 h 2219325"/>
                  <a:gd name="connsiteX3" fmla="*/ 0 w 695325"/>
                  <a:gd name="connsiteY3" fmla="*/ 2219325 h 2219325"/>
                  <a:gd name="connsiteX4" fmla="*/ 0 w 695325"/>
                  <a:gd name="connsiteY4" fmla="*/ 590550 h 2219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25" h="2219325">
                    <a:moveTo>
                      <a:pt x="0" y="590550"/>
                    </a:moveTo>
                    <a:lnTo>
                      <a:pt x="695325" y="0"/>
                    </a:lnTo>
                    <a:cubicBezTo>
                      <a:pt x="693738" y="487362"/>
                      <a:pt x="694531" y="969963"/>
                      <a:pt x="692944" y="1457325"/>
                    </a:cubicBezTo>
                    <a:lnTo>
                      <a:pt x="0" y="2219325"/>
                    </a:lnTo>
                    <a:lnTo>
                      <a:pt x="0" y="590550"/>
                    </a:lnTo>
                    <a:close/>
                  </a:path>
                </a:pathLst>
              </a:cu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矩形 21"/>
              <p:cNvSpPr/>
              <p:nvPr/>
            </p:nvSpPr>
            <p:spPr>
              <a:xfrm>
                <a:off x="2743200" y="2651760"/>
                <a:ext cx="964883" cy="593407"/>
              </a:xfrm>
              <a:custGeom>
                <a:avLst/>
                <a:gdLst>
                  <a:gd name="connsiteX0" fmla="*/ 0 w 266700"/>
                  <a:gd name="connsiteY0" fmla="*/ 0 h 1628775"/>
                  <a:gd name="connsiteX1" fmla="*/ 266700 w 266700"/>
                  <a:gd name="connsiteY1" fmla="*/ 0 h 1628775"/>
                  <a:gd name="connsiteX2" fmla="*/ 266700 w 266700"/>
                  <a:gd name="connsiteY2" fmla="*/ 1628775 h 1628775"/>
                  <a:gd name="connsiteX3" fmla="*/ 0 w 266700"/>
                  <a:gd name="connsiteY3" fmla="*/ 1628775 h 1628775"/>
                  <a:gd name="connsiteX4" fmla="*/ 0 w 266700"/>
                  <a:gd name="connsiteY4" fmla="*/ 0 h 1628775"/>
                  <a:gd name="connsiteX0" fmla="*/ 0 w 960120"/>
                  <a:gd name="connsiteY0" fmla="*/ 0 h 1628775"/>
                  <a:gd name="connsiteX1" fmla="*/ 960120 w 960120"/>
                  <a:gd name="connsiteY1" fmla="*/ 1059180 h 1628775"/>
                  <a:gd name="connsiteX2" fmla="*/ 266700 w 960120"/>
                  <a:gd name="connsiteY2" fmla="*/ 1628775 h 1628775"/>
                  <a:gd name="connsiteX3" fmla="*/ 0 w 960120"/>
                  <a:gd name="connsiteY3" fmla="*/ 1628775 h 1628775"/>
                  <a:gd name="connsiteX4" fmla="*/ 0 w 960120"/>
                  <a:gd name="connsiteY4" fmla="*/ 0 h 1628775"/>
                  <a:gd name="connsiteX0" fmla="*/ 0 w 967264"/>
                  <a:gd name="connsiteY0" fmla="*/ 0 h 1628775"/>
                  <a:gd name="connsiteX1" fmla="*/ 967264 w 967264"/>
                  <a:gd name="connsiteY1" fmla="*/ 1040130 h 1628775"/>
                  <a:gd name="connsiteX2" fmla="*/ 266700 w 967264"/>
                  <a:gd name="connsiteY2" fmla="*/ 1628775 h 1628775"/>
                  <a:gd name="connsiteX3" fmla="*/ 0 w 967264"/>
                  <a:gd name="connsiteY3" fmla="*/ 1628775 h 1628775"/>
                  <a:gd name="connsiteX4" fmla="*/ 0 w 967264"/>
                  <a:gd name="connsiteY4" fmla="*/ 0 h 1628775"/>
                  <a:gd name="connsiteX0" fmla="*/ 742950 w 967264"/>
                  <a:gd name="connsiteY0" fmla="*/ 0 h 592931"/>
                  <a:gd name="connsiteX1" fmla="*/ 967264 w 967264"/>
                  <a:gd name="connsiteY1" fmla="*/ 4286 h 592931"/>
                  <a:gd name="connsiteX2" fmla="*/ 266700 w 967264"/>
                  <a:gd name="connsiteY2" fmla="*/ 592931 h 592931"/>
                  <a:gd name="connsiteX3" fmla="*/ 0 w 967264"/>
                  <a:gd name="connsiteY3" fmla="*/ 592931 h 592931"/>
                  <a:gd name="connsiteX4" fmla="*/ 742950 w 967264"/>
                  <a:gd name="connsiteY4" fmla="*/ 0 h 592931"/>
                  <a:gd name="connsiteX0" fmla="*/ 742950 w 952977"/>
                  <a:gd name="connsiteY0" fmla="*/ 0 h 592931"/>
                  <a:gd name="connsiteX1" fmla="*/ 952977 w 952977"/>
                  <a:gd name="connsiteY1" fmla="*/ 1905 h 592931"/>
                  <a:gd name="connsiteX2" fmla="*/ 266700 w 952977"/>
                  <a:gd name="connsiteY2" fmla="*/ 592931 h 592931"/>
                  <a:gd name="connsiteX3" fmla="*/ 0 w 952977"/>
                  <a:gd name="connsiteY3" fmla="*/ 592931 h 592931"/>
                  <a:gd name="connsiteX4" fmla="*/ 742950 w 952977"/>
                  <a:gd name="connsiteY4" fmla="*/ 0 h 592931"/>
                  <a:gd name="connsiteX0" fmla="*/ 742950 w 1038702"/>
                  <a:gd name="connsiteY0" fmla="*/ 48101 h 641032"/>
                  <a:gd name="connsiteX1" fmla="*/ 1038702 w 1038702"/>
                  <a:gd name="connsiteY1" fmla="*/ 0 h 641032"/>
                  <a:gd name="connsiteX2" fmla="*/ 266700 w 1038702"/>
                  <a:gd name="connsiteY2" fmla="*/ 641032 h 641032"/>
                  <a:gd name="connsiteX3" fmla="*/ 0 w 1038702"/>
                  <a:gd name="connsiteY3" fmla="*/ 641032 h 641032"/>
                  <a:gd name="connsiteX4" fmla="*/ 742950 w 1038702"/>
                  <a:gd name="connsiteY4" fmla="*/ 48101 h 641032"/>
                  <a:gd name="connsiteX0" fmla="*/ 742950 w 955358"/>
                  <a:gd name="connsiteY0" fmla="*/ 0 h 592931"/>
                  <a:gd name="connsiteX1" fmla="*/ 955358 w 955358"/>
                  <a:gd name="connsiteY1" fmla="*/ 9049 h 592931"/>
                  <a:gd name="connsiteX2" fmla="*/ 266700 w 955358"/>
                  <a:gd name="connsiteY2" fmla="*/ 592931 h 592931"/>
                  <a:gd name="connsiteX3" fmla="*/ 0 w 955358"/>
                  <a:gd name="connsiteY3" fmla="*/ 592931 h 592931"/>
                  <a:gd name="connsiteX4" fmla="*/ 742950 w 955358"/>
                  <a:gd name="connsiteY4" fmla="*/ 0 h 592931"/>
                  <a:gd name="connsiteX0" fmla="*/ 742950 w 955358"/>
                  <a:gd name="connsiteY0" fmla="*/ 476 h 593407"/>
                  <a:gd name="connsiteX1" fmla="*/ 955358 w 955358"/>
                  <a:gd name="connsiteY1" fmla="*/ 0 h 593407"/>
                  <a:gd name="connsiteX2" fmla="*/ 266700 w 955358"/>
                  <a:gd name="connsiteY2" fmla="*/ 593407 h 593407"/>
                  <a:gd name="connsiteX3" fmla="*/ 0 w 955358"/>
                  <a:gd name="connsiteY3" fmla="*/ 593407 h 593407"/>
                  <a:gd name="connsiteX4" fmla="*/ 742950 w 955358"/>
                  <a:gd name="connsiteY4" fmla="*/ 476 h 593407"/>
                  <a:gd name="connsiteX0" fmla="*/ 742950 w 964883"/>
                  <a:gd name="connsiteY0" fmla="*/ 476 h 593407"/>
                  <a:gd name="connsiteX1" fmla="*/ 964883 w 964883"/>
                  <a:gd name="connsiteY1" fmla="*/ 0 h 593407"/>
                  <a:gd name="connsiteX2" fmla="*/ 266700 w 964883"/>
                  <a:gd name="connsiteY2" fmla="*/ 593407 h 593407"/>
                  <a:gd name="connsiteX3" fmla="*/ 0 w 964883"/>
                  <a:gd name="connsiteY3" fmla="*/ 593407 h 593407"/>
                  <a:gd name="connsiteX4" fmla="*/ 742950 w 964883"/>
                  <a:gd name="connsiteY4" fmla="*/ 476 h 593407"/>
                  <a:gd name="connsiteX0" fmla="*/ 717550 w 964883"/>
                  <a:gd name="connsiteY0" fmla="*/ 476 h 593407"/>
                  <a:gd name="connsiteX1" fmla="*/ 964883 w 964883"/>
                  <a:gd name="connsiteY1" fmla="*/ 0 h 593407"/>
                  <a:gd name="connsiteX2" fmla="*/ 266700 w 964883"/>
                  <a:gd name="connsiteY2" fmla="*/ 593407 h 593407"/>
                  <a:gd name="connsiteX3" fmla="*/ 0 w 964883"/>
                  <a:gd name="connsiteY3" fmla="*/ 593407 h 593407"/>
                  <a:gd name="connsiteX4" fmla="*/ 717550 w 964883"/>
                  <a:gd name="connsiteY4" fmla="*/ 476 h 593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883" h="593407">
                    <a:moveTo>
                      <a:pt x="717550" y="476"/>
                    </a:moveTo>
                    <a:lnTo>
                      <a:pt x="964883" y="0"/>
                    </a:lnTo>
                    <a:lnTo>
                      <a:pt x="266700" y="593407"/>
                    </a:lnTo>
                    <a:lnTo>
                      <a:pt x="0" y="593407"/>
                    </a:lnTo>
                    <a:lnTo>
                      <a:pt x="717550" y="476"/>
                    </a:lnTo>
                    <a:close/>
                  </a:path>
                </a:pathLst>
              </a:cu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51" name="圖片 5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3478" y="2960287"/>
              <a:ext cx="1821915" cy="1821915"/>
            </a:xfrm>
            <a:prstGeom prst="rect">
              <a:avLst/>
            </a:prstGeom>
            <a:grpFill/>
            <a:ln>
              <a:solidFill>
                <a:schemeClr val="tx1"/>
              </a:solidFill>
            </a:ln>
            <a:scene3d>
              <a:camera prst="isometricOffAxis2Right">
                <a:rot lat="1380000" lon="17759998" rev="0"/>
              </a:camera>
              <a:lightRig rig="threePt" dir="t"/>
            </a:scene3d>
          </p:spPr>
        </p:pic>
      </p:grpSp>
      <p:cxnSp>
        <p:nvCxnSpPr>
          <p:cNvPr id="55" name="直線接點 54"/>
          <p:cNvCxnSpPr/>
          <p:nvPr/>
        </p:nvCxnSpPr>
        <p:spPr>
          <a:xfrm>
            <a:off x="1241880" y="5048997"/>
            <a:ext cx="0" cy="457200"/>
          </a:xfrm>
          <a:prstGeom prst="line">
            <a:avLst/>
          </a:prstGeom>
          <a:ln w="28575"/>
        </p:spPr>
        <p:style>
          <a:lnRef idx="1">
            <a:schemeClr val="dk1"/>
          </a:lnRef>
          <a:fillRef idx="0">
            <a:schemeClr val="dk1"/>
          </a:fillRef>
          <a:effectRef idx="0">
            <a:schemeClr val="dk1"/>
          </a:effectRef>
          <a:fontRef idx="minor">
            <a:schemeClr val="tx1"/>
          </a:fontRef>
        </p:style>
      </p:cxnSp>
      <p:cxnSp>
        <p:nvCxnSpPr>
          <p:cNvPr id="56" name="直線接點 55"/>
          <p:cNvCxnSpPr/>
          <p:nvPr/>
        </p:nvCxnSpPr>
        <p:spPr>
          <a:xfrm>
            <a:off x="1241880" y="5506197"/>
            <a:ext cx="500164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57" name="直線接點 56"/>
          <p:cNvCxnSpPr/>
          <p:nvPr/>
        </p:nvCxnSpPr>
        <p:spPr>
          <a:xfrm>
            <a:off x="6243526" y="4050550"/>
            <a:ext cx="0" cy="1455647"/>
          </a:xfrm>
          <a:prstGeom prst="line">
            <a:avLst/>
          </a:prstGeom>
          <a:ln w="28575">
            <a:headEnd type="arrow" w="med" len="med"/>
            <a:tailEnd type="none" w="med" len="med"/>
          </a:ln>
        </p:spPr>
        <p:style>
          <a:lnRef idx="1">
            <a:schemeClr val="dk1"/>
          </a:lnRef>
          <a:fillRef idx="0">
            <a:schemeClr val="dk1"/>
          </a:fillRef>
          <a:effectRef idx="0">
            <a:schemeClr val="dk1"/>
          </a:effectRef>
          <a:fontRef idx="minor">
            <a:schemeClr val="tx1"/>
          </a:fontRef>
        </p:style>
      </p:cxnSp>
      <p:grpSp>
        <p:nvGrpSpPr>
          <p:cNvPr id="58" name="群組 57"/>
          <p:cNvGrpSpPr/>
          <p:nvPr/>
        </p:nvGrpSpPr>
        <p:grpSpPr>
          <a:xfrm>
            <a:off x="5981732" y="3440047"/>
            <a:ext cx="506429" cy="506429"/>
            <a:chOff x="6419058" y="3744361"/>
            <a:chExt cx="506429" cy="506429"/>
          </a:xfrm>
        </p:grpSpPr>
        <p:sp>
          <p:nvSpPr>
            <p:cNvPr id="59" name="橢圓 58"/>
            <p:cNvSpPr/>
            <p:nvPr/>
          </p:nvSpPr>
          <p:spPr>
            <a:xfrm>
              <a:off x="6419058" y="3744361"/>
              <a:ext cx="506429" cy="50642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60" name="文字方塊 59"/>
                <p:cNvSpPr txBox="1"/>
                <p:nvPr/>
              </p:nvSpPr>
              <p:spPr>
                <a:xfrm>
                  <a:off x="6506125" y="3760604"/>
                  <a:ext cx="34945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m:t>
                        </m:r>
                      </m:oMath>
                    </m:oMathPara>
                  </a14:m>
                  <a:endParaRPr lang="zh-TW" altLang="en-US" sz="2800" dirty="0"/>
                </a:p>
              </p:txBody>
            </p:sp>
          </mc:Choice>
          <mc:Fallback xmlns="">
            <p:sp>
              <p:nvSpPr>
                <p:cNvPr id="90" name="文字方塊 89"/>
                <p:cNvSpPr txBox="1">
                  <a:spLocks noRot="1" noChangeAspect="1" noMove="1" noResize="1" noEditPoints="1" noAdjustHandles="1" noChangeArrowheads="1" noChangeShapeType="1" noTextEdit="1"/>
                </p:cNvSpPr>
                <p:nvPr/>
              </p:nvSpPr>
              <p:spPr>
                <a:xfrm>
                  <a:off x="6506125" y="3760604"/>
                  <a:ext cx="349455" cy="430887"/>
                </a:xfrm>
                <a:prstGeom prst="rect">
                  <a:avLst/>
                </a:prstGeom>
                <a:blipFill>
                  <a:blip r:embed="rId4"/>
                  <a:stretch>
                    <a:fillRect/>
                  </a:stretch>
                </a:blipFill>
              </p:spPr>
              <p:txBody>
                <a:bodyPr/>
                <a:lstStyle/>
                <a:p>
                  <a:r>
                    <a:rPr lang="zh-TW" altLang="en-US">
                      <a:noFill/>
                    </a:rPr>
                    <a:t> </a:t>
                  </a:r>
                </a:p>
              </p:txBody>
            </p:sp>
          </mc:Fallback>
        </mc:AlternateContent>
      </p:grpSp>
      <p:cxnSp>
        <p:nvCxnSpPr>
          <p:cNvPr id="61" name="直線單箭頭接點 60"/>
          <p:cNvCxnSpPr/>
          <p:nvPr/>
        </p:nvCxnSpPr>
        <p:spPr>
          <a:xfrm>
            <a:off x="5648746" y="3693262"/>
            <a:ext cx="262864" cy="0"/>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62" name="直線單箭頭接點 61"/>
          <p:cNvCxnSpPr/>
          <p:nvPr/>
        </p:nvCxnSpPr>
        <p:spPr>
          <a:xfrm>
            <a:off x="6577393" y="3693261"/>
            <a:ext cx="262864" cy="0"/>
          </a:xfrm>
          <a:prstGeom prst="straightConnector1">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63" name="文字方塊 62"/>
          <p:cNvSpPr txBox="1"/>
          <p:nvPr/>
        </p:nvSpPr>
        <p:spPr>
          <a:xfrm>
            <a:off x="2155414" y="4857822"/>
            <a:ext cx="724429" cy="400110"/>
          </a:xfrm>
          <a:prstGeom prst="rect">
            <a:avLst/>
          </a:prstGeom>
          <a:noFill/>
        </p:spPr>
        <p:txBody>
          <a:bodyPr wrap="none" rtlCol="0">
            <a:spAutoFit/>
          </a:bodyPr>
          <a:lstStyle/>
          <a:p>
            <a:r>
              <a:rPr lang="en-US" altLang="zh-TW" sz="2000" b="1" dirty="0" err="1">
                <a:solidFill>
                  <a:schemeClr val="accent2">
                    <a:lumMod val="75000"/>
                  </a:schemeClr>
                </a:solidFill>
              </a:rPr>
              <a:t>ReLU</a:t>
            </a:r>
            <a:endParaRPr lang="zh-TW" altLang="en-US" sz="2000" b="1" dirty="0">
              <a:solidFill>
                <a:schemeClr val="accent2">
                  <a:lumMod val="75000"/>
                </a:schemeClr>
              </a:solidFill>
            </a:endParaRPr>
          </a:p>
        </p:txBody>
      </p:sp>
      <p:cxnSp>
        <p:nvCxnSpPr>
          <p:cNvPr id="64" name="直線接點 63"/>
          <p:cNvCxnSpPr/>
          <p:nvPr/>
        </p:nvCxnSpPr>
        <p:spPr>
          <a:xfrm flipH="1">
            <a:off x="1881849" y="2052320"/>
            <a:ext cx="510411" cy="460166"/>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65" name="直線接點 64"/>
          <p:cNvCxnSpPr/>
          <p:nvPr/>
        </p:nvCxnSpPr>
        <p:spPr>
          <a:xfrm flipH="1">
            <a:off x="2647180" y="2233175"/>
            <a:ext cx="370348" cy="333892"/>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66" name="直線接點 65"/>
          <p:cNvCxnSpPr/>
          <p:nvPr/>
        </p:nvCxnSpPr>
        <p:spPr>
          <a:xfrm flipH="1">
            <a:off x="6045404" y="2231519"/>
            <a:ext cx="370348" cy="333892"/>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67" name="直線接點 66"/>
          <p:cNvCxnSpPr/>
          <p:nvPr/>
        </p:nvCxnSpPr>
        <p:spPr>
          <a:xfrm>
            <a:off x="3017528" y="2231519"/>
            <a:ext cx="3398224"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68" name="文字方塊 67"/>
          <p:cNvSpPr txBox="1"/>
          <p:nvPr/>
        </p:nvSpPr>
        <p:spPr>
          <a:xfrm>
            <a:off x="1551981" y="1544186"/>
            <a:ext cx="1743682" cy="400110"/>
          </a:xfrm>
          <a:prstGeom prst="rect">
            <a:avLst/>
          </a:prstGeom>
          <a:noFill/>
        </p:spPr>
        <p:txBody>
          <a:bodyPr wrap="none" rtlCol="0">
            <a:spAutoFit/>
          </a:bodyPr>
          <a:lstStyle/>
          <a:p>
            <a:r>
              <a:rPr lang="en-US" altLang="zh-TW" sz="2000" b="1" dirty="0"/>
              <a:t>Pattern Design</a:t>
            </a:r>
            <a:endParaRPr lang="zh-TW" altLang="en-US" sz="2000" b="1" dirty="0"/>
          </a:p>
        </p:txBody>
      </p:sp>
      <p:sp>
        <p:nvSpPr>
          <p:cNvPr id="69" name="文字方塊 68"/>
          <p:cNvSpPr txBox="1"/>
          <p:nvPr/>
        </p:nvSpPr>
        <p:spPr>
          <a:xfrm>
            <a:off x="3623194" y="1340768"/>
            <a:ext cx="2299338" cy="707886"/>
          </a:xfrm>
          <a:prstGeom prst="rect">
            <a:avLst/>
          </a:prstGeom>
          <a:noFill/>
        </p:spPr>
        <p:txBody>
          <a:bodyPr wrap="square" rtlCol="0">
            <a:spAutoFit/>
          </a:bodyPr>
          <a:lstStyle/>
          <a:p>
            <a:pPr algn="ctr"/>
            <a:r>
              <a:rPr lang="en-US" altLang="zh-TW" sz="2000" b="1" dirty="0" err="1"/>
              <a:t>Demosaicking</a:t>
            </a:r>
            <a:endParaRPr lang="en-US" altLang="zh-TW" sz="2000" b="1" dirty="0"/>
          </a:p>
          <a:p>
            <a:pPr algn="ctr"/>
            <a:r>
              <a:rPr lang="en-US" altLang="zh-TW" sz="2000" b="1" dirty="0"/>
              <a:t>(Learning Residual)</a:t>
            </a:r>
            <a:endParaRPr lang="zh-TW" altLang="en-US" sz="2000" b="1" dirty="0"/>
          </a:p>
        </p:txBody>
      </p:sp>
      <p:cxnSp>
        <p:nvCxnSpPr>
          <p:cNvPr id="70" name="直線接點 69"/>
          <p:cNvCxnSpPr/>
          <p:nvPr/>
        </p:nvCxnSpPr>
        <p:spPr>
          <a:xfrm flipH="1">
            <a:off x="7752720" y="2147899"/>
            <a:ext cx="510411" cy="460166"/>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71" name="文字方塊 70"/>
          <p:cNvSpPr txBox="1"/>
          <p:nvPr/>
        </p:nvSpPr>
        <p:spPr>
          <a:xfrm>
            <a:off x="7150009" y="1346740"/>
            <a:ext cx="1788246" cy="707886"/>
          </a:xfrm>
          <a:prstGeom prst="rect">
            <a:avLst/>
          </a:prstGeom>
          <a:noFill/>
        </p:spPr>
        <p:txBody>
          <a:bodyPr wrap="none" rtlCol="0">
            <a:spAutoFit/>
          </a:bodyPr>
          <a:lstStyle/>
          <a:p>
            <a:pPr algn="ctr"/>
            <a:r>
              <a:rPr lang="en-US" altLang="zh-TW" sz="2000" b="1" dirty="0"/>
              <a:t>Color</a:t>
            </a:r>
          </a:p>
          <a:p>
            <a:pPr algn="ctr"/>
            <a:r>
              <a:rPr lang="en-US" altLang="zh-TW" sz="2000" b="1" dirty="0"/>
              <a:t>Reconstruction</a:t>
            </a:r>
            <a:endParaRPr lang="zh-TW" altLang="en-US" sz="2000" b="1" dirty="0"/>
          </a:p>
        </p:txBody>
      </p:sp>
      <p:cxnSp>
        <p:nvCxnSpPr>
          <p:cNvPr id="72" name="直線單箭頭接點 2"/>
          <p:cNvCxnSpPr/>
          <p:nvPr/>
        </p:nvCxnSpPr>
        <p:spPr>
          <a:xfrm>
            <a:off x="1275004" y="2142774"/>
            <a:ext cx="311223" cy="597033"/>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3" name="直線單箭頭接點 67"/>
          <p:cNvCxnSpPr/>
          <p:nvPr/>
        </p:nvCxnSpPr>
        <p:spPr>
          <a:xfrm>
            <a:off x="7207296" y="2233458"/>
            <a:ext cx="311223" cy="597033"/>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4" name="文字方塊 73"/>
              <p:cNvSpPr txBox="1"/>
              <p:nvPr/>
            </p:nvSpPr>
            <p:spPr>
              <a:xfrm>
                <a:off x="525273" y="1844824"/>
                <a:ext cx="1117294"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solidFill>
                            <a:srgbClr val="FF0000"/>
                          </a:solidFill>
                          <a:latin typeface="Cambria Math" panose="02040503050406030204" pitchFamily="18" charset="0"/>
                        </a:rPr>
                        <m:t>3</m:t>
                      </m:r>
                      <m:r>
                        <a:rPr lang="en-US" altLang="zh-TW" sz="2000" i="1">
                          <a:solidFill>
                            <a:srgbClr val="FF0000"/>
                          </a:solidFill>
                          <a:latin typeface="Cambria Math" panose="02040503050406030204" pitchFamily="18" charset="0"/>
                          <a:ea typeface="Cambria Math" panose="02040503050406030204" pitchFamily="18" charset="0"/>
                        </a:rPr>
                        <m:t>×</m:t>
                      </m:r>
                      <m:r>
                        <a:rPr lang="en-US" altLang="zh-TW" sz="2000" b="0" i="1" smtClean="0">
                          <a:solidFill>
                            <a:srgbClr val="FF0000"/>
                          </a:solidFill>
                          <a:latin typeface="Cambria Math" panose="02040503050406030204" pitchFamily="18" charset="0"/>
                          <a:ea typeface="Cambria Math" panose="02040503050406030204" pitchFamily="18" charset="0"/>
                        </a:rPr>
                        <m:t>3=9</m:t>
                      </m:r>
                    </m:oMath>
                  </m:oMathPara>
                </a14:m>
                <a:endParaRPr lang="zh-TW" altLang="en-US" sz="2000" dirty="0">
                  <a:solidFill>
                    <a:srgbClr val="FF0000"/>
                  </a:solidFill>
                </a:endParaRPr>
              </a:p>
            </p:txBody>
          </p:sp>
        </mc:Choice>
        <mc:Fallback xmlns="">
          <p:sp>
            <p:nvSpPr>
              <p:cNvPr id="74" name="文字方塊 73"/>
              <p:cNvSpPr txBox="1">
                <a:spLocks noRot="1" noChangeAspect="1" noMove="1" noResize="1" noEditPoints="1" noAdjustHandles="1" noChangeArrowheads="1" noChangeShapeType="1" noTextEdit="1"/>
              </p:cNvSpPr>
              <p:nvPr/>
            </p:nvSpPr>
            <p:spPr>
              <a:xfrm>
                <a:off x="525273" y="1844824"/>
                <a:ext cx="1117294" cy="307777"/>
              </a:xfrm>
              <a:prstGeom prst="rect">
                <a:avLst/>
              </a:prstGeom>
              <a:blipFill>
                <a:blip r:embed="rId5"/>
                <a:stretch>
                  <a:fillRect l="-4918" r="-4918" b="-1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5" name="文字方塊 74"/>
              <p:cNvSpPr txBox="1"/>
              <p:nvPr/>
            </p:nvSpPr>
            <p:spPr>
              <a:xfrm>
                <a:off x="6999601" y="1908570"/>
                <a:ext cx="200376"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000" b="0" i="1" smtClean="0">
                          <a:solidFill>
                            <a:srgbClr val="FF0000"/>
                          </a:solidFill>
                          <a:latin typeface="Cambria Math" panose="02040503050406030204" pitchFamily="18" charset="0"/>
                          <a:ea typeface="Cambria Math" panose="02040503050406030204" pitchFamily="18" charset="0"/>
                        </a:rPr>
                        <m:t>9</m:t>
                      </m:r>
                    </m:oMath>
                  </m:oMathPara>
                </a14:m>
                <a:endParaRPr lang="zh-TW" altLang="en-US" sz="2000" dirty="0">
                  <a:solidFill>
                    <a:srgbClr val="FF0000"/>
                  </a:solidFill>
                </a:endParaRPr>
              </a:p>
            </p:txBody>
          </p:sp>
        </mc:Choice>
        <mc:Fallback xmlns="">
          <p:sp>
            <p:nvSpPr>
              <p:cNvPr id="75" name="文字方塊 74"/>
              <p:cNvSpPr txBox="1">
                <a:spLocks noRot="1" noChangeAspect="1" noMove="1" noResize="1" noEditPoints="1" noAdjustHandles="1" noChangeArrowheads="1" noChangeShapeType="1" noTextEdit="1"/>
              </p:cNvSpPr>
              <p:nvPr/>
            </p:nvSpPr>
            <p:spPr>
              <a:xfrm>
                <a:off x="6999601" y="1908570"/>
                <a:ext cx="200376" cy="307777"/>
              </a:xfrm>
              <a:prstGeom prst="rect">
                <a:avLst/>
              </a:prstGeom>
              <a:blipFill>
                <a:blip r:embed="rId6"/>
                <a:stretch>
                  <a:fillRect l="-27273" r="-30303" b="-9804"/>
                </a:stretch>
              </a:blipFill>
            </p:spPr>
            <p:txBody>
              <a:bodyPr/>
              <a:lstStyle/>
              <a:p>
                <a:r>
                  <a:rPr lang="zh-TW" altLang="en-US">
                    <a:noFill/>
                  </a:rPr>
                  <a:t> </a:t>
                </a:r>
              </a:p>
            </p:txBody>
          </p:sp>
        </mc:Fallback>
      </mc:AlternateContent>
      <p:cxnSp>
        <p:nvCxnSpPr>
          <p:cNvPr id="76" name="直線單箭頭接點 70"/>
          <p:cNvCxnSpPr/>
          <p:nvPr/>
        </p:nvCxnSpPr>
        <p:spPr>
          <a:xfrm flipH="1" flipV="1">
            <a:off x="6996784" y="4869160"/>
            <a:ext cx="336607" cy="645728"/>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矩形 76"/>
              <p:cNvSpPr/>
              <p:nvPr/>
            </p:nvSpPr>
            <p:spPr>
              <a:xfrm>
                <a:off x="6717961" y="5588552"/>
                <a:ext cx="1473417" cy="400110"/>
              </a:xfrm>
              <a:prstGeom prst="rect">
                <a:avLst/>
              </a:prstGeom>
            </p:spPr>
            <p:txBody>
              <a:bodyPr wrap="none">
                <a:spAutoFit/>
              </a:bodyPr>
              <a:lstStyle/>
              <a:p>
                <a14:m>
                  <m:oMath xmlns:m="http://schemas.openxmlformats.org/officeDocument/2006/math">
                    <m:r>
                      <a:rPr lang="en-US" altLang="zh-TW" sz="2000" i="1" smtClean="0">
                        <a:solidFill>
                          <a:srgbClr val="FF0000"/>
                        </a:solidFill>
                        <a:latin typeface="Cambria Math" panose="02040503050406030204" pitchFamily="18" charset="0"/>
                      </a:rPr>
                      <m:t>3</m:t>
                    </m:r>
                    <m:r>
                      <a:rPr lang="en-US" altLang="zh-TW" sz="2000" i="1">
                        <a:solidFill>
                          <a:srgbClr val="FF0000"/>
                        </a:solidFill>
                        <a:latin typeface="Cambria Math" panose="02040503050406030204" pitchFamily="18" charset="0"/>
                        <a:ea typeface="Cambria Math" panose="02040503050406030204" pitchFamily="18" charset="0"/>
                      </a:rPr>
                      <m:t>×3</m:t>
                    </m:r>
                  </m:oMath>
                </a14:m>
                <a:r>
                  <a:rPr lang="zh-TW" altLang="en-US" sz="2000" dirty="0"/>
                  <a:t> </a:t>
                </a:r>
                <a:r>
                  <a:rPr lang="en-US" altLang="zh-TW" sz="2000" dirty="0">
                    <a:solidFill>
                      <a:srgbClr val="FF0000"/>
                    </a:solidFill>
                  </a:rPr>
                  <a:t>kernel</a:t>
                </a:r>
                <a:endParaRPr lang="zh-TW" altLang="en-US" sz="2000" dirty="0">
                  <a:solidFill>
                    <a:srgbClr val="FF0000"/>
                  </a:solidFill>
                </a:endParaRPr>
              </a:p>
            </p:txBody>
          </p:sp>
        </mc:Choice>
        <mc:Fallback xmlns="">
          <p:sp>
            <p:nvSpPr>
              <p:cNvPr id="77" name="矩形 76"/>
              <p:cNvSpPr>
                <a:spLocks noRot="1" noChangeAspect="1" noMove="1" noResize="1" noEditPoints="1" noAdjustHandles="1" noChangeArrowheads="1" noChangeShapeType="1" noTextEdit="1"/>
              </p:cNvSpPr>
              <p:nvPr/>
            </p:nvSpPr>
            <p:spPr>
              <a:xfrm>
                <a:off x="6717961" y="5588552"/>
                <a:ext cx="1473417" cy="400110"/>
              </a:xfrm>
              <a:prstGeom prst="rect">
                <a:avLst/>
              </a:prstGeom>
              <a:blipFill>
                <a:blip r:embed="rId7"/>
                <a:stretch>
                  <a:fillRect t="-7692" r="-7851" b="-2923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580325121"/>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525272" y="274638"/>
            <a:ext cx="8161527" cy="633412"/>
          </a:xfrm>
        </p:spPr>
        <p:txBody>
          <a:bodyPr/>
          <a:lstStyle/>
          <a:p>
            <a:r>
              <a:rPr lang="en-US" altLang="zh-TW" dirty="0" smtClean="0"/>
              <a:t>Learned </a:t>
            </a:r>
            <a:r>
              <a:rPr lang="en-US" altLang="zh-TW" dirty="0"/>
              <a:t>p</a:t>
            </a:r>
            <a:r>
              <a:rPr lang="en-US" altLang="zh-TW" dirty="0" smtClean="0"/>
              <a:t>attern</a:t>
            </a:r>
            <a:endParaRPr lang="zh-TW" altLang="en-US" dirty="0"/>
          </a:p>
        </p:txBody>
      </p:sp>
      <p:pic>
        <p:nvPicPr>
          <p:cNvPr id="78" name="圖片 7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412" y="1700808"/>
            <a:ext cx="2914726" cy="2914726"/>
          </a:xfrm>
          <a:prstGeom prst="rect">
            <a:avLst/>
          </a:prstGeom>
        </p:spPr>
      </p:pic>
      <p:pic>
        <p:nvPicPr>
          <p:cNvPr id="79" name="圖片 7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901" y="1700808"/>
            <a:ext cx="2914726" cy="2914726"/>
          </a:xfrm>
          <a:prstGeom prst="rect">
            <a:avLst/>
          </a:prstGeom>
        </p:spPr>
      </p:pic>
      <p:sp>
        <p:nvSpPr>
          <p:cNvPr id="80" name="文字方塊 79"/>
          <p:cNvSpPr txBox="1"/>
          <p:nvPr/>
        </p:nvSpPr>
        <p:spPr>
          <a:xfrm>
            <a:off x="1162380" y="4785745"/>
            <a:ext cx="3000758" cy="830997"/>
          </a:xfrm>
          <a:prstGeom prst="rect">
            <a:avLst/>
          </a:prstGeom>
          <a:noFill/>
        </p:spPr>
        <p:txBody>
          <a:bodyPr wrap="none" rtlCol="0">
            <a:spAutoFit/>
          </a:bodyPr>
          <a:lstStyle/>
          <a:p>
            <a:pPr algn="ctr"/>
            <a:r>
              <a:rPr lang="en-US" altLang="zh-TW" sz="2400" dirty="0"/>
              <a:t>Without non-negative </a:t>
            </a:r>
          </a:p>
          <a:p>
            <a:pPr algn="ctr"/>
            <a:r>
              <a:rPr lang="en-US" altLang="zh-TW" sz="2400" dirty="0"/>
              <a:t>constraints</a:t>
            </a:r>
            <a:endParaRPr lang="zh-TW" altLang="en-US" sz="2400" dirty="0"/>
          </a:p>
        </p:txBody>
      </p:sp>
      <p:sp>
        <p:nvSpPr>
          <p:cNvPr id="81" name="文字方塊 80"/>
          <p:cNvSpPr txBox="1"/>
          <p:nvPr/>
        </p:nvSpPr>
        <p:spPr>
          <a:xfrm>
            <a:off x="5085085" y="4785745"/>
            <a:ext cx="2574358" cy="830997"/>
          </a:xfrm>
          <a:prstGeom prst="rect">
            <a:avLst/>
          </a:prstGeom>
          <a:noFill/>
        </p:spPr>
        <p:txBody>
          <a:bodyPr wrap="none" rtlCol="0">
            <a:spAutoFit/>
          </a:bodyPr>
          <a:lstStyle/>
          <a:p>
            <a:pPr algn="ctr"/>
            <a:r>
              <a:rPr lang="en-US" altLang="zh-TW" sz="2400" dirty="0"/>
              <a:t>With non-negative </a:t>
            </a:r>
          </a:p>
          <a:p>
            <a:pPr algn="ctr"/>
            <a:r>
              <a:rPr lang="en-US" altLang="zh-TW" sz="2400" dirty="0"/>
              <a:t>constraints</a:t>
            </a:r>
            <a:endParaRPr lang="zh-TW" altLang="en-US" sz="2400" dirty="0"/>
          </a:p>
        </p:txBody>
      </p:sp>
    </p:spTree>
    <p:extLst>
      <p:ext uri="{BB962C8B-B14F-4D97-AF65-F5344CB8AC3E}">
        <p14:creationId xmlns:p14="http://schemas.microsoft.com/office/powerpoint/2010/main" val="7970835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lstStyle/>
          <a:p>
            <a:pPr eaLnBrk="1" hangingPunct="1"/>
            <a:r>
              <a:rPr lang="en-US" altLang="zh-TW" sz="3200"/>
              <a:t>Adding a lens</a:t>
            </a:r>
          </a:p>
        </p:txBody>
      </p:sp>
      <p:grpSp>
        <p:nvGrpSpPr>
          <p:cNvPr id="17410" name="Group 3"/>
          <p:cNvGrpSpPr>
            <a:grpSpLocks/>
          </p:cNvGrpSpPr>
          <p:nvPr/>
        </p:nvGrpSpPr>
        <p:grpSpPr bwMode="auto">
          <a:xfrm>
            <a:off x="1476375" y="1917700"/>
            <a:ext cx="1655763" cy="1871663"/>
            <a:chOff x="113" y="1298"/>
            <a:chExt cx="926" cy="1143"/>
          </a:xfrm>
        </p:grpSpPr>
        <p:sp>
          <p:nvSpPr>
            <p:cNvPr id="17421" name="Freeform 4"/>
            <p:cNvSpPr>
              <a:spLocks/>
            </p:cNvSpPr>
            <p:nvPr/>
          </p:nvSpPr>
          <p:spPr bwMode="auto">
            <a:xfrm>
              <a:off x="113" y="1298"/>
              <a:ext cx="926" cy="1143"/>
            </a:xfrm>
            <a:custGeom>
              <a:avLst/>
              <a:gdLst>
                <a:gd name="T0" fmla="*/ 1 w 1852"/>
                <a:gd name="T1" fmla="*/ 0 h 2287"/>
                <a:gd name="T2" fmla="*/ 1 w 1852"/>
                <a:gd name="T3" fmla="*/ 0 h 2287"/>
                <a:gd name="T4" fmla="*/ 1 w 1852"/>
                <a:gd name="T5" fmla="*/ 0 h 2287"/>
                <a:gd name="T6" fmla="*/ 1 w 1852"/>
                <a:gd name="T7" fmla="*/ 0 h 2287"/>
                <a:gd name="T8" fmla="*/ 1 w 1852"/>
                <a:gd name="T9" fmla="*/ 0 h 2287"/>
                <a:gd name="T10" fmla="*/ 1 w 1852"/>
                <a:gd name="T11" fmla="*/ 0 h 2287"/>
                <a:gd name="T12" fmla="*/ 1 w 1852"/>
                <a:gd name="T13" fmla="*/ 0 h 2287"/>
                <a:gd name="T14" fmla="*/ 1 w 1852"/>
                <a:gd name="T15" fmla="*/ 0 h 2287"/>
                <a:gd name="T16" fmla="*/ 1 w 1852"/>
                <a:gd name="T17" fmla="*/ 0 h 2287"/>
                <a:gd name="T18" fmla="*/ 1 w 1852"/>
                <a:gd name="T19" fmla="*/ 0 h 2287"/>
                <a:gd name="T20" fmla="*/ 1 w 1852"/>
                <a:gd name="T21" fmla="*/ 0 h 2287"/>
                <a:gd name="T22" fmla="*/ 1 w 1852"/>
                <a:gd name="T23" fmla="*/ 0 h 2287"/>
                <a:gd name="T24" fmla="*/ 1 w 1852"/>
                <a:gd name="T25" fmla="*/ 0 h 2287"/>
                <a:gd name="T26" fmla="*/ 1 w 1852"/>
                <a:gd name="T27" fmla="*/ 0 h 2287"/>
                <a:gd name="T28" fmla="*/ 1 w 1852"/>
                <a:gd name="T29" fmla="*/ 0 h 2287"/>
                <a:gd name="T30" fmla="*/ 1 w 1852"/>
                <a:gd name="T31" fmla="*/ 0 h 2287"/>
                <a:gd name="T32" fmla="*/ 1 w 1852"/>
                <a:gd name="T33" fmla="*/ 0 h 2287"/>
                <a:gd name="T34" fmla="*/ 1 w 1852"/>
                <a:gd name="T35" fmla="*/ 0 h 2287"/>
                <a:gd name="T36" fmla="*/ 1 w 1852"/>
                <a:gd name="T37" fmla="*/ 0 h 2287"/>
                <a:gd name="T38" fmla="*/ 1 w 1852"/>
                <a:gd name="T39" fmla="*/ 0 h 2287"/>
                <a:gd name="T40" fmla="*/ 1 w 1852"/>
                <a:gd name="T41" fmla="*/ 0 h 2287"/>
                <a:gd name="T42" fmla="*/ 1 w 1852"/>
                <a:gd name="T43" fmla="*/ 0 h 2287"/>
                <a:gd name="T44" fmla="*/ 1 w 1852"/>
                <a:gd name="T45" fmla="*/ 0 h 2287"/>
                <a:gd name="T46" fmla="*/ 1 w 1852"/>
                <a:gd name="T47" fmla="*/ 0 h 2287"/>
                <a:gd name="T48" fmla="*/ 1 w 1852"/>
                <a:gd name="T49" fmla="*/ 0 h 2287"/>
                <a:gd name="T50" fmla="*/ 1 w 1852"/>
                <a:gd name="T51" fmla="*/ 0 h 2287"/>
                <a:gd name="T52" fmla="*/ 1 w 1852"/>
                <a:gd name="T53" fmla="*/ 0 h 2287"/>
                <a:gd name="T54" fmla="*/ 1 w 1852"/>
                <a:gd name="T55" fmla="*/ 0 h 2287"/>
                <a:gd name="T56" fmla="*/ 1 w 1852"/>
                <a:gd name="T57" fmla="*/ 0 h 2287"/>
                <a:gd name="T58" fmla="*/ 1 w 1852"/>
                <a:gd name="T59" fmla="*/ 0 h 2287"/>
                <a:gd name="T60" fmla="*/ 1 w 1852"/>
                <a:gd name="T61" fmla="*/ 0 h 2287"/>
                <a:gd name="T62" fmla="*/ 1 w 1852"/>
                <a:gd name="T63" fmla="*/ 0 h 2287"/>
                <a:gd name="T64" fmla="*/ 1 w 1852"/>
                <a:gd name="T65" fmla="*/ 0 h 2287"/>
                <a:gd name="T66" fmla="*/ 1 w 1852"/>
                <a:gd name="T67" fmla="*/ 0 h 2287"/>
                <a:gd name="T68" fmla="*/ 1 w 1852"/>
                <a:gd name="T69" fmla="*/ 0 h 2287"/>
                <a:gd name="T70" fmla="*/ 1 w 1852"/>
                <a:gd name="T71" fmla="*/ 0 h 2287"/>
                <a:gd name="T72" fmla="*/ 1 w 1852"/>
                <a:gd name="T73" fmla="*/ 0 h 2287"/>
                <a:gd name="T74" fmla="*/ 1 w 1852"/>
                <a:gd name="T75" fmla="*/ 0 h 2287"/>
                <a:gd name="T76" fmla="*/ 1 w 1852"/>
                <a:gd name="T77" fmla="*/ 0 h 2287"/>
                <a:gd name="T78" fmla="*/ 1 w 1852"/>
                <a:gd name="T79" fmla="*/ 0 h 2287"/>
                <a:gd name="T80" fmla="*/ 1 w 1852"/>
                <a:gd name="T81" fmla="*/ 0 h 2287"/>
                <a:gd name="T82" fmla="*/ 1 w 1852"/>
                <a:gd name="T83" fmla="*/ 0 h 2287"/>
                <a:gd name="T84" fmla="*/ 1 w 1852"/>
                <a:gd name="T85" fmla="*/ 0 h 2287"/>
                <a:gd name="T86" fmla="*/ 1 w 1852"/>
                <a:gd name="T87" fmla="*/ 0 h 2287"/>
                <a:gd name="T88" fmla="*/ 1 w 1852"/>
                <a:gd name="T89" fmla="*/ 0 h 2287"/>
                <a:gd name="T90" fmla="*/ 1 w 1852"/>
                <a:gd name="T91" fmla="*/ 0 h 2287"/>
                <a:gd name="T92" fmla="*/ 1 w 1852"/>
                <a:gd name="T93" fmla="*/ 0 h 2287"/>
                <a:gd name="T94" fmla="*/ 1 w 1852"/>
                <a:gd name="T95" fmla="*/ 0 h 2287"/>
                <a:gd name="T96" fmla="*/ 1 w 1852"/>
                <a:gd name="T97" fmla="*/ 0 h 2287"/>
                <a:gd name="T98" fmla="*/ 1 w 1852"/>
                <a:gd name="T99" fmla="*/ 0 h 2287"/>
                <a:gd name="T100" fmla="*/ 1 w 1852"/>
                <a:gd name="T101" fmla="*/ 0 h 2287"/>
                <a:gd name="T102" fmla="*/ 1 w 1852"/>
                <a:gd name="T103" fmla="*/ 0 h 2287"/>
                <a:gd name="T104" fmla="*/ 1 w 1852"/>
                <a:gd name="T105" fmla="*/ 0 h 2287"/>
                <a:gd name="T106" fmla="*/ 1 w 1852"/>
                <a:gd name="T107" fmla="*/ 0 h 2287"/>
                <a:gd name="T108" fmla="*/ 1 w 1852"/>
                <a:gd name="T109" fmla="*/ 0 h 2287"/>
                <a:gd name="T110" fmla="*/ 1 w 1852"/>
                <a:gd name="T111" fmla="*/ 0 h 2287"/>
                <a:gd name="T112" fmla="*/ 1 w 1852"/>
                <a:gd name="T113" fmla="*/ 0 h 2287"/>
                <a:gd name="T114" fmla="*/ 1 w 1852"/>
                <a:gd name="T115" fmla="*/ 0 h 2287"/>
                <a:gd name="T116" fmla="*/ 1 w 1852"/>
                <a:gd name="T117" fmla="*/ 0 h 2287"/>
                <a:gd name="T118" fmla="*/ 1 w 1852"/>
                <a:gd name="T119" fmla="*/ 0 h 2287"/>
                <a:gd name="T120" fmla="*/ 1 w 1852"/>
                <a:gd name="T121" fmla="*/ 0 h 2287"/>
                <a:gd name="T122" fmla="*/ 1 w 1852"/>
                <a:gd name="T123" fmla="*/ 0 h 2287"/>
                <a:gd name="T124" fmla="*/ 1 w 1852"/>
                <a:gd name="T125" fmla="*/ 0 h 228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52"/>
                <a:gd name="T190" fmla="*/ 0 h 2287"/>
                <a:gd name="T191" fmla="*/ 1852 w 1852"/>
                <a:gd name="T192" fmla="*/ 2287 h 228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52" h="2287">
                  <a:moveTo>
                    <a:pt x="885" y="0"/>
                  </a:moveTo>
                  <a:lnTo>
                    <a:pt x="877" y="20"/>
                  </a:lnTo>
                  <a:lnTo>
                    <a:pt x="877" y="47"/>
                  </a:lnTo>
                  <a:lnTo>
                    <a:pt x="869" y="68"/>
                  </a:lnTo>
                  <a:lnTo>
                    <a:pt x="869" y="82"/>
                  </a:lnTo>
                  <a:lnTo>
                    <a:pt x="865" y="109"/>
                  </a:lnTo>
                  <a:lnTo>
                    <a:pt x="857" y="129"/>
                  </a:lnTo>
                  <a:lnTo>
                    <a:pt x="841" y="131"/>
                  </a:lnTo>
                  <a:lnTo>
                    <a:pt x="838" y="149"/>
                  </a:lnTo>
                  <a:lnTo>
                    <a:pt x="808" y="150"/>
                  </a:lnTo>
                  <a:lnTo>
                    <a:pt x="808" y="160"/>
                  </a:lnTo>
                  <a:lnTo>
                    <a:pt x="822" y="173"/>
                  </a:lnTo>
                  <a:lnTo>
                    <a:pt x="809" y="194"/>
                  </a:lnTo>
                  <a:lnTo>
                    <a:pt x="768" y="206"/>
                  </a:lnTo>
                  <a:lnTo>
                    <a:pt x="693" y="240"/>
                  </a:lnTo>
                  <a:lnTo>
                    <a:pt x="693" y="253"/>
                  </a:lnTo>
                  <a:lnTo>
                    <a:pt x="679" y="248"/>
                  </a:lnTo>
                  <a:lnTo>
                    <a:pt x="679" y="228"/>
                  </a:lnTo>
                  <a:lnTo>
                    <a:pt x="667" y="242"/>
                  </a:lnTo>
                  <a:lnTo>
                    <a:pt x="675" y="271"/>
                  </a:lnTo>
                  <a:lnTo>
                    <a:pt x="709" y="271"/>
                  </a:lnTo>
                  <a:lnTo>
                    <a:pt x="709" y="294"/>
                  </a:lnTo>
                  <a:lnTo>
                    <a:pt x="723" y="294"/>
                  </a:lnTo>
                  <a:lnTo>
                    <a:pt x="723" y="275"/>
                  </a:lnTo>
                  <a:lnTo>
                    <a:pt x="738" y="282"/>
                  </a:lnTo>
                  <a:lnTo>
                    <a:pt x="738" y="296"/>
                  </a:lnTo>
                  <a:lnTo>
                    <a:pt x="751" y="298"/>
                  </a:lnTo>
                  <a:lnTo>
                    <a:pt x="754" y="285"/>
                  </a:lnTo>
                  <a:lnTo>
                    <a:pt x="766" y="296"/>
                  </a:lnTo>
                  <a:lnTo>
                    <a:pt x="768" y="319"/>
                  </a:lnTo>
                  <a:lnTo>
                    <a:pt x="748" y="316"/>
                  </a:lnTo>
                  <a:lnTo>
                    <a:pt x="748" y="333"/>
                  </a:lnTo>
                  <a:lnTo>
                    <a:pt x="758" y="340"/>
                  </a:lnTo>
                  <a:lnTo>
                    <a:pt x="769" y="346"/>
                  </a:lnTo>
                  <a:lnTo>
                    <a:pt x="776" y="350"/>
                  </a:lnTo>
                  <a:lnTo>
                    <a:pt x="779" y="352"/>
                  </a:lnTo>
                  <a:lnTo>
                    <a:pt x="799" y="355"/>
                  </a:lnTo>
                  <a:lnTo>
                    <a:pt x="791" y="367"/>
                  </a:lnTo>
                  <a:lnTo>
                    <a:pt x="587" y="465"/>
                  </a:lnTo>
                  <a:lnTo>
                    <a:pt x="569" y="468"/>
                  </a:lnTo>
                  <a:lnTo>
                    <a:pt x="569" y="448"/>
                  </a:lnTo>
                  <a:lnTo>
                    <a:pt x="561" y="463"/>
                  </a:lnTo>
                  <a:lnTo>
                    <a:pt x="561" y="479"/>
                  </a:lnTo>
                  <a:lnTo>
                    <a:pt x="573" y="499"/>
                  </a:lnTo>
                  <a:lnTo>
                    <a:pt x="600" y="505"/>
                  </a:lnTo>
                  <a:lnTo>
                    <a:pt x="600" y="520"/>
                  </a:lnTo>
                  <a:lnTo>
                    <a:pt x="615" y="524"/>
                  </a:lnTo>
                  <a:lnTo>
                    <a:pt x="615" y="510"/>
                  </a:lnTo>
                  <a:lnTo>
                    <a:pt x="634" y="510"/>
                  </a:lnTo>
                  <a:lnTo>
                    <a:pt x="634" y="524"/>
                  </a:lnTo>
                  <a:lnTo>
                    <a:pt x="648" y="524"/>
                  </a:lnTo>
                  <a:lnTo>
                    <a:pt x="648" y="508"/>
                  </a:lnTo>
                  <a:lnTo>
                    <a:pt x="675" y="528"/>
                  </a:lnTo>
                  <a:lnTo>
                    <a:pt x="704" y="553"/>
                  </a:lnTo>
                  <a:lnTo>
                    <a:pt x="685" y="561"/>
                  </a:lnTo>
                  <a:lnTo>
                    <a:pt x="682" y="579"/>
                  </a:lnTo>
                  <a:lnTo>
                    <a:pt x="714" y="596"/>
                  </a:lnTo>
                  <a:lnTo>
                    <a:pt x="718" y="612"/>
                  </a:lnTo>
                  <a:lnTo>
                    <a:pt x="695" y="612"/>
                  </a:lnTo>
                  <a:lnTo>
                    <a:pt x="463" y="722"/>
                  </a:lnTo>
                  <a:lnTo>
                    <a:pt x="452" y="745"/>
                  </a:lnTo>
                  <a:lnTo>
                    <a:pt x="438" y="722"/>
                  </a:lnTo>
                  <a:lnTo>
                    <a:pt x="438" y="750"/>
                  </a:lnTo>
                  <a:lnTo>
                    <a:pt x="455" y="771"/>
                  </a:lnTo>
                  <a:lnTo>
                    <a:pt x="536" y="771"/>
                  </a:lnTo>
                  <a:lnTo>
                    <a:pt x="577" y="798"/>
                  </a:lnTo>
                  <a:lnTo>
                    <a:pt x="622" y="824"/>
                  </a:lnTo>
                  <a:lnTo>
                    <a:pt x="620" y="837"/>
                  </a:lnTo>
                  <a:lnTo>
                    <a:pt x="592" y="837"/>
                  </a:lnTo>
                  <a:lnTo>
                    <a:pt x="592" y="860"/>
                  </a:lnTo>
                  <a:lnTo>
                    <a:pt x="648" y="872"/>
                  </a:lnTo>
                  <a:lnTo>
                    <a:pt x="642" y="897"/>
                  </a:lnTo>
                  <a:lnTo>
                    <a:pt x="325" y="1062"/>
                  </a:lnTo>
                  <a:lnTo>
                    <a:pt x="325" y="1080"/>
                  </a:lnTo>
                  <a:lnTo>
                    <a:pt x="302" y="1062"/>
                  </a:lnTo>
                  <a:lnTo>
                    <a:pt x="313" y="1039"/>
                  </a:lnTo>
                  <a:lnTo>
                    <a:pt x="283" y="1066"/>
                  </a:lnTo>
                  <a:lnTo>
                    <a:pt x="295" y="1095"/>
                  </a:lnTo>
                  <a:lnTo>
                    <a:pt x="322" y="1112"/>
                  </a:lnTo>
                  <a:lnTo>
                    <a:pt x="390" y="1112"/>
                  </a:lnTo>
                  <a:lnTo>
                    <a:pt x="491" y="1168"/>
                  </a:lnTo>
                  <a:lnTo>
                    <a:pt x="491" y="1196"/>
                  </a:lnTo>
                  <a:lnTo>
                    <a:pt x="507" y="1222"/>
                  </a:lnTo>
                  <a:lnTo>
                    <a:pt x="537" y="1226"/>
                  </a:lnTo>
                  <a:lnTo>
                    <a:pt x="540" y="1268"/>
                  </a:lnTo>
                  <a:lnTo>
                    <a:pt x="511" y="1268"/>
                  </a:lnTo>
                  <a:lnTo>
                    <a:pt x="428" y="1295"/>
                  </a:lnTo>
                  <a:lnTo>
                    <a:pt x="162" y="1439"/>
                  </a:lnTo>
                  <a:lnTo>
                    <a:pt x="157" y="1459"/>
                  </a:lnTo>
                  <a:lnTo>
                    <a:pt x="139" y="1453"/>
                  </a:lnTo>
                  <a:lnTo>
                    <a:pt x="137" y="1434"/>
                  </a:lnTo>
                  <a:lnTo>
                    <a:pt x="127" y="1450"/>
                  </a:lnTo>
                  <a:lnTo>
                    <a:pt x="139" y="1474"/>
                  </a:lnTo>
                  <a:lnTo>
                    <a:pt x="159" y="1488"/>
                  </a:lnTo>
                  <a:lnTo>
                    <a:pt x="161" y="1508"/>
                  </a:lnTo>
                  <a:lnTo>
                    <a:pt x="334" y="1532"/>
                  </a:lnTo>
                  <a:lnTo>
                    <a:pt x="409" y="1563"/>
                  </a:lnTo>
                  <a:lnTo>
                    <a:pt x="407" y="1586"/>
                  </a:lnTo>
                  <a:lnTo>
                    <a:pt x="383" y="1586"/>
                  </a:lnTo>
                  <a:lnTo>
                    <a:pt x="383" y="1607"/>
                  </a:lnTo>
                  <a:lnTo>
                    <a:pt x="423" y="1641"/>
                  </a:lnTo>
                  <a:lnTo>
                    <a:pt x="423" y="1670"/>
                  </a:lnTo>
                  <a:lnTo>
                    <a:pt x="452" y="1678"/>
                  </a:lnTo>
                  <a:lnTo>
                    <a:pt x="448" y="1910"/>
                  </a:lnTo>
                  <a:lnTo>
                    <a:pt x="339" y="1929"/>
                  </a:lnTo>
                  <a:lnTo>
                    <a:pt x="324" y="1997"/>
                  </a:lnTo>
                  <a:lnTo>
                    <a:pt x="160" y="1997"/>
                  </a:lnTo>
                  <a:lnTo>
                    <a:pt x="160" y="2099"/>
                  </a:lnTo>
                  <a:lnTo>
                    <a:pt x="0" y="2095"/>
                  </a:lnTo>
                  <a:lnTo>
                    <a:pt x="0" y="2192"/>
                  </a:lnTo>
                  <a:lnTo>
                    <a:pt x="3" y="2281"/>
                  </a:lnTo>
                  <a:lnTo>
                    <a:pt x="1851" y="2287"/>
                  </a:lnTo>
                  <a:lnTo>
                    <a:pt x="1852" y="2177"/>
                  </a:lnTo>
                  <a:lnTo>
                    <a:pt x="1700" y="2162"/>
                  </a:lnTo>
                  <a:lnTo>
                    <a:pt x="1692" y="2106"/>
                  </a:lnTo>
                  <a:lnTo>
                    <a:pt x="1526" y="2046"/>
                  </a:lnTo>
                  <a:lnTo>
                    <a:pt x="1526" y="1994"/>
                  </a:lnTo>
                  <a:lnTo>
                    <a:pt x="1364" y="1941"/>
                  </a:lnTo>
                  <a:lnTo>
                    <a:pt x="1364" y="1908"/>
                  </a:lnTo>
                  <a:lnTo>
                    <a:pt x="1369" y="1696"/>
                  </a:lnTo>
                  <a:lnTo>
                    <a:pt x="1432" y="1644"/>
                  </a:lnTo>
                  <a:lnTo>
                    <a:pt x="1432" y="1603"/>
                  </a:lnTo>
                  <a:lnTo>
                    <a:pt x="1391" y="1600"/>
                  </a:lnTo>
                  <a:lnTo>
                    <a:pt x="1540" y="1506"/>
                  </a:lnTo>
                  <a:lnTo>
                    <a:pt x="1600" y="1502"/>
                  </a:lnTo>
                  <a:lnTo>
                    <a:pt x="1703" y="1499"/>
                  </a:lnTo>
                  <a:lnTo>
                    <a:pt x="1737" y="1476"/>
                  </a:lnTo>
                  <a:lnTo>
                    <a:pt x="1747" y="1431"/>
                  </a:lnTo>
                  <a:lnTo>
                    <a:pt x="1729" y="1416"/>
                  </a:lnTo>
                  <a:lnTo>
                    <a:pt x="1722" y="1443"/>
                  </a:lnTo>
                  <a:lnTo>
                    <a:pt x="1695" y="1442"/>
                  </a:lnTo>
                  <a:lnTo>
                    <a:pt x="1264" y="1254"/>
                  </a:lnTo>
                  <a:lnTo>
                    <a:pt x="1246" y="1254"/>
                  </a:lnTo>
                  <a:lnTo>
                    <a:pt x="1254" y="1203"/>
                  </a:lnTo>
                  <a:lnTo>
                    <a:pt x="1287" y="1203"/>
                  </a:lnTo>
                  <a:lnTo>
                    <a:pt x="1287" y="1176"/>
                  </a:lnTo>
                  <a:lnTo>
                    <a:pt x="1397" y="1097"/>
                  </a:lnTo>
                  <a:lnTo>
                    <a:pt x="1443" y="1097"/>
                  </a:lnTo>
                  <a:lnTo>
                    <a:pt x="1521" y="1093"/>
                  </a:lnTo>
                  <a:lnTo>
                    <a:pt x="1543" y="1071"/>
                  </a:lnTo>
                  <a:lnTo>
                    <a:pt x="1543" y="1041"/>
                  </a:lnTo>
                  <a:lnTo>
                    <a:pt x="1513" y="1071"/>
                  </a:lnTo>
                  <a:lnTo>
                    <a:pt x="1480" y="1041"/>
                  </a:lnTo>
                  <a:lnTo>
                    <a:pt x="1160" y="901"/>
                  </a:lnTo>
                  <a:lnTo>
                    <a:pt x="1139" y="898"/>
                  </a:lnTo>
                  <a:lnTo>
                    <a:pt x="1139" y="865"/>
                  </a:lnTo>
                  <a:lnTo>
                    <a:pt x="1188" y="835"/>
                  </a:lnTo>
                  <a:lnTo>
                    <a:pt x="1154" y="831"/>
                  </a:lnTo>
                  <a:lnTo>
                    <a:pt x="1250" y="752"/>
                  </a:lnTo>
                  <a:lnTo>
                    <a:pt x="1364" y="740"/>
                  </a:lnTo>
                  <a:lnTo>
                    <a:pt x="1379" y="704"/>
                  </a:lnTo>
                  <a:lnTo>
                    <a:pt x="1351" y="719"/>
                  </a:lnTo>
                  <a:lnTo>
                    <a:pt x="1347" y="707"/>
                  </a:lnTo>
                  <a:lnTo>
                    <a:pt x="1065" y="598"/>
                  </a:lnTo>
                  <a:lnTo>
                    <a:pt x="1064" y="567"/>
                  </a:lnTo>
                  <a:lnTo>
                    <a:pt x="1109" y="563"/>
                  </a:lnTo>
                  <a:lnTo>
                    <a:pt x="1112" y="540"/>
                  </a:lnTo>
                  <a:lnTo>
                    <a:pt x="1075" y="543"/>
                  </a:lnTo>
                  <a:lnTo>
                    <a:pt x="1127" y="496"/>
                  </a:lnTo>
                  <a:lnTo>
                    <a:pt x="1187" y="478"/>
                  </a:lnTo>
                  <a:lnTo>
                    <a:pt x="1227" y="475"/>
                  </a:lnTo>
                  <a:lnTo>
                    <a:pt x="1242" y="445"/>
                  </a:lnTo>
                  <a:lnTo>
                    <a:pt x="1239" y="422"/>
                  </a:lnTo>
                  <a:lnTo>
                    <a:pt x="1224" y="448"/>
                  </a:lnTo>
                  <a:lnTo>
                    <a:pt x="1200" y="430"/>
                  </a:lnTo>
                  <a:lnTo>
                    <a:pt x="984" y="359"/>
                  </a:lnTo>
                  <a:lnTo>
                    <a:pt x="981" y="332"/>
                  </a:lnTo>
                  <a:lnTo>
                    <a:pt x="1030" y="328"/>
                  </a:lnTo>
                  <a:lnTo>
                    <a:pt x="1030" y="309"/>
                  </a:lnTo>
                  <a:lnTo>
                    <a:pt x="1003" y="304"/>
                  </a:lnTo>
                  <a:lnTo>
                    <a:pt x="1042" y="272"/>
                  </a:lnTo>
                  <a:lnTo>
                    <a:pt x="1087" y="260"/>
                  </a:lnTo>
                  <a:lnTo>
                    <a:pt x="1118" y="250"/>
                  </a:lnTo>
                  <a:lnTo>
                    <a:pt x="1124" y="223"/>
                  </a:lnTo>
                  <a:lnTo>
                    <a:pt x="1090" y="242"/>
                  </a:lnTo>
                  <a:lnTo>
                    <a:pt x="1081" y="228"/>
                  </a:lnTo>
                  <a:lnTo>
                    <a:pt x="966" y="179"/>
                  </a:lnTo>
                  <a:lnTo>
                    <a:pt x="960" y="172"/>
                  </a:lnTo>
                  <a:lnTo>
                    <a:pt x="960" y="157"/>
                  </a:lnTo>
                  <a:lnTo>
                    <a:pt x="973" y="156"/>
                  </a:lnTo>
                  <a:lnTo>
                    <a:pt x="973" y="143"/>
                  </a:lnTo>
                  <a:lnTo>
                    <a:pt x="935" y="144"/>
                  </a:lnTo>
                  <a:lnTo>
                    <a:pt x="935" y="131"/>
                  </a:lnTo>
                  <a:lnTo>
                    <a:pt x="917" y="129"/>
                  </a:lnTo>
                  <a:lnTo>
                    <a:pt x="910" y="112"/>
                  </a:lnTo>
                  <a:lnTo>
                    <a:pt x="903" y="54"/>
                  </a:lnTo>
                  <a:lnTo>
                    <a:pt x="893" y="47"/>
                  </a:lnTo>
                  <a:lnTo>
                    <a:pt x="893" y="10"/>
                  </a:lnTo>
                  <a:lnTo>
                    <a:pt x="885" y="0"/>
                  </a:lnTo>
                  <a:close/>
                </a:path>
              </a:pathLst>
            </a:custGeom>
            <a:solidFill>
              <a:srgbClr val="0019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22" name="Freeform 5"/>
            <p:cNvSpPr>
              <a:spLocks/>
            </p:cNvSpPr>
            <p:nvPr/>
          </p:nvSpPr>
          <p:spPr bwMode="auto">
            <a:xfrm>
              <a:off x="450" y="1387"/>
              <a:ext cx="89" cy="42"/>
            </a:xfrm>
            <a:custGeom>
              <a:avLst/>
              <a:gdLst>
                <a:gd name="T0" fmla="*/ 1 w 178"/>
                <a:gd name="T1" fmla="*/ 1 h 84"/>
                <a:gd name="T2" fmla="*/ 1 w 178"/>
                <a:gd name="T3" fmla="*/ 1 h 84"/>
                <a:gd name="T4" fmla="*/ 1 w 178"/>
                <a:gd name="T5" fmla="*/ 1 h 84"/>
                <a:gd name="T6" fmla="*/ 1 w 178"/>
                <a:gd name="T7" fmla="*/ 1 h 84"/>
                <a:gd name="T8" fmla="*/ 0 w 178"/>
                <a:gd name="T9" fmla="*/ 1 h 84"/>
                <a:gd name="T10" fmla="*/ 1 w 178"/>
                <a:gd name="T11" fmla="*/ 1 h 84"/>
                <a:gd name="T12" fmla="*/ 1 w 178"/>
                <a:gd name="T13" fmla="*/ 1 h 84"/>
                <a:gd name="T14" fmla="*/ 1 w 178"/>
                <a:gd name="T15" fmla="*/ 1 h 84"/>
                <a:gd name="T16" fmla="*/ 1 w 178"/>
                <a:gd name="T17" fmla="*/ 1 h 84"/>
                <a:gd name="T18" fmla="*/ 1 w 178"/>
                <a:gd name="T19" fmla="*/ 1 h 84"/>
                <a:gd name="T20" fmla="*/ 1 w 178"/>
                <a:gd name="T21" fmla="*/ 1 h 84"/>
                <a:gd name="T22" fmla="*/ 1 w 178"/>
                <a:gd name="T23" fmla="*/ 0 h 84"/>
                <a:gd name="T24" fmla="*/ 1 w 178"/>
                <a:gd name="T25" fmla="*/ 1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8"/>
                <a:gd name="T40" fmla="*/ 0 h 84"/>
                <a:gd name="T41" fmla="*/ 178 w 178"/>
                <a:gd name="T42" fmla="*/ 84 h 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8" h="84">
                  <a:moveTo>
                    <a:pt x="153" y="3"/>
                  </a:moveTo>
                  <a:lnTo>
                    <a:pt x="88" y="35"/>
                  </a:lnTo>
                  <a:lnTo>
                    <a:pt x="23" y="66"/>
                  </a:lnTo>
                  <a:lnTo>
                    <a:pt x="17" y="78"/>
                  </a:lnTo>
                  <a:lnTo>
                    <a:pt x="0" y="70"/>
                  </a:lnTo>
                  <a:lnTo>
                    <a:pt x="13" y="84"/>
                  </a:lnTo>
                  <a:lnTo>
                    <a:pt x="40" y="73"/>
                  </a:lnTo>
                  <a:lnTo>
                    <a:pt x="125" y="55"/>
                  </a:lnTo>
                  <a:lnTo>
                    <a:pt x="125" y="43"/>
                  </a:lnTo>
                  <a:lnTo>
                    <a:pt x="137" y="43"/>
                  </a:lnTo>
                  <a:lnTo>
                    <a:pt x="178" y="2"/>
                  </a:lnTo>
                  <a:lnTo>
                    <a:pt x="166" y="0"/>
                  </a:lnTo>
                  <a:lnTo>
                    <a:pt x="153" y="3"/>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23" name="Freeform 6"/>
            <p:cNvSpPr>
              <a:spLocks/>
            </p:cNvSpPr>
            <p:nvPr/>
          </p:nvSpPr>
          <p:spPr bwMode="auto">
            <a:xfrm>
              <a:off x="526" y="1390"/>
              <a:ext cx="135" cy="28"/>
            </a:xfrm>
            <a:custGeom>
              <a:avLst/>
              <a:gdLst>
                <a:gd name="T0" fmla="*/ 0 w 271"/>
                <a:gd name="T1" fmla="*/ 0 h 58"/>
                <a:gd name="T2" fmla="*/ 0 w 271"/>
                <a:gd name="T3" fmla="*/ 0 h 58"/>
                <a:gd name="T4" fmla="*/ 0 w 271"/>
                <a:gd name="T5" fmla="*/ 0 h 58"/>
                <a:gd name="T6" fmla="*/ 0 w 271"/>
                <a:gd name="T7" fmla="*/ 0 h 58"/>
                <a:gd name="T8" fmla="*/ 0 w 271"/>
                <a:gd name="T9" fmla="*/ 0 h 58"/>
                <a:gd name="T10" fmla="*/ 0 w 271"/>
                <a:gd name="T11" fmla="*/ 0 h 58"/>
                <a:gd name="T12" fmla="*/ 0 w 271"/>
                <a:gd name="T13" fmla="*/ 0 h 58"/>
                <a:gd name="T14" fmla="*/ 0 w 271"/>
                <a:gd name="T15" fmla="*/ 0 h 58"/>
                <a:gd name="T16" fmla="*/ 0 60000 65536"/>
                <a:gd name="T17" fmla="*/ 0 60000 65536"/>
                <a:gd name="T18" fmla="*/ 0 60000 65536"/>
                <a:gd name="T19" fmla="*/ 0 60000 65536"/>
                <a:gd name="T20" fmla="*/ 0 60000 65536"/>
                <a:gd name="T21" fmla="*/ 0 60000 65536"/>
                <a:gd name="T22" fmla="*/ 0 60000 65536"/>
                <a:gd name="T23" fmla="*/ 0 60000 65536"/>
                <a:gd name="T24" fmla="*/ 0 w 271"/>
                <a:gd name="T25" fmla="*/ 0 h 58"/>
                <a:gd name="T26" fmla="*/ 271 w 271"/>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1" h="58">
                  <a:moveTo>
                    <a:pt x="38" y="0"/>
                  </a:moveTo>
                  <a:lnTo>
                    <a:pt x="0" y="40"/>
                  </a:lnTo>
                  <a:lnTo>
                    <a:pt x="40" y="40"/>
                  </a:lnTo>
                  <a:lnTo>
                    <a:pt x="271" y="58"/>
                  </a:lnTo>
                  <a:lnTo>
                    <a:pt x="246" y="49"/>
                  </a:lnTo>
                  <a:lnTo>
                    <a:pt x="168" y="14"/>
                  </a:lnTo>
                  <a:lnTo>
                    <a:pt x="143" y="4"/>
                  </a:lnTo>
                  <a:lnTo>
                    <a:pt x="38"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24" name="Freeform 7"/>
            <p:cNvSpPr>
              <a:spLocks/>
            </p:cNvSpPr>
            <p:nvPr/>
          </p:nvSpPr>
          <p:spPr bwMode="auto">
            <a:xfrm>
              <a:off x="463" y="1417"/>
              <a:ext cx="52" cy="18"/>
            </a:xfrm>
            <a:custGeom>
              <a:avLst/>
              <a:gdLst>
                <a:gd name="T0" fmla="*/ 0 w 103"/>
                <a:gd name="T1" fmla="*/ 1 h 36"/>
                <a:gd name="T2" fmla="*/ 1 w 103"/>
                <a:gd name="T3" fmla="*/ 0 h 36"/>
                <a:gd name="T4" fmla="*/ 1 w 103"/>
                <a:gd name="T5" fmla="*/ 1 h 36"/>
                <a:gd name="T6" fmla="*/ 1 w 103"/>
                <a:gd name="T7" fmla="*/ 1 h 36"/>
                <a:gd name="T8" fmla="*/ 0 w 103"/>
                <a:gd name="T9" fmla="*/ 1 h 36"/>
                <a:gd name="T10" fmla="*/ 0 60000 65536"/>
                <a:gd name="T11" fmla="*/ 0 60000 65536"/>
                <a:gd name="T12" fmla="*/ 0 60000 65536"/>
                <a:gd name="T13" fmla="*/ 0 60000 65536"/>
                <a:gd name="T14" fmla="*/ 0 60000 65536"/>
                <a:gd name="T15" fmla="*/ 0 w 103"/>
                <a:gd name="T16" fmla="*/ 0 h 36"/>
                <a:gd name="T17" fmla="*/ 103 w 103"/>
                <a:gd name="T18" fmla="*/ 36 h 36"/>
              </a:gdLst>
              <a:ahLst/>
              <a:cxnLst>
                <a:cxn ang="T10">
                  <a:pos x="T0" y="T1"/>
                </a:cxn>
                <a:cxn ang="T11">
                  <a:pos x="T2" y="T3"/>
                </a:cxn>
                <a:cxn ang="T12">
                  <a:pos x="T4" y="T5"/>
                </a:cxn>
                <a:cxn ang="T13">
                  <a:pos x="T6" y="T7"/>
                </a:cxn>
                <a:cxn ang="T14">
                  <a:pos x="T8" y="T9"/>
                </a:cxn>
              </a:cxnLst>
              <a:rect l="T15" t="T16" r="T17" b="T18"/>
              <a:pathLst>
                <a:path w="103" h="36">
                  <a:moveTo>
                    <a:pt x="0" y="29"/>
                  </a:moveTo>
                  <a:lnTo>
                    <a:pt x="103" y="0"/>
                  </a:lnTo>
                  <a:lnTo>
                    <a:pt x="103" y="12"/>
                  </a:lnTo>
                  <a:lnTo>
                    <a:pt x="5" y="36"/>
                  </a:lnTo>
                  <a:lnTo>
                    <a:pt x="0" y="29"/>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25" name="Freeform 8"/>
            <p:cNvSpPr>
              <a:spLocks/>
            </p:cNvSpPr>
            <p:nvPr/>
          </p:nvSpPr>
          <p:spPr bwMode="auto">
            <a:xfrm>
              <a:off x="524" y="1415"/>
              <a:ext cx="134" cy="15"/>
            </a:xfrm>
            <a:custGeom>
              <a:avLst/>
              <a:gdLst>
                <a:gd name="T0" fmla="*/ 0 w 268"/>
                <a:gd name="T1" fmla="*/ 0 h 29"/>
                <a:gd name="T2" fmla="*/ 1 w 268"/>
                <a:gd name="T3" fmla="*/ 1 h 29"/>
                <a:gd name="T4" fmla="*/ 1 w 268"/>
                <a:gd name="T5" fmla="*/ 1 h 29"/>
                <a:gd name="T6" fmla="*/ 0 w 268"/>
                <a:gd name="T7" fmla="*/ 1 h 29"/>
                <a:gd name="T8" fmla="*/ 0 w 268"/>
                <a:gd name="T9" fmla="*/ 0 h 29"/>
                <a:gd name="T10" fmla="*/ 0 60000 65536"/>
                <a:gd name="T11" fmla="*/ 0 60000 65536"/>
                <a:gd name="T12" fmla="*/ 0 60000 65536"/>
                <a:gd name="T13" fmla="*/ 0 60000 65536"/>
                <a:gd name="T14" fmla="*/ 0 60000 65536"/>
                <a:gd name="T15" fmla="*/ 0 w 268"/>
                <a:gd name="T16" fmla="*/ 0 h 29"/>
                <a:gd name="T17" fmla="*/ 268 w 268"/>
                <a:gd name="T18" fmla="*/ 29 h 29"/>
              </a:gdLst>
              <a:ahLst/>
              <a:cxnLst>
                <a:cxn ang="T10">
                  <a:pos x="T0" y="T1"/>
                </a:cxn>
                <a:cxn ang="T11">
                  <a:pos x="T2" y="T3"/>
                </a:cxn>
                <a:cxn ang="T12">
                  <a:pos x="T4" y="T5"/>
                </a:cxn>
                <a:cxn ang="T13">
                  <a:pos x="T6" y="T7"/>
                </a:cxn>
                <a:cxn ang="T14">
                  <a:pos x="T8" y="T9"/>
                </a:cxn>
              </a:cxnLst>
              <a:rect l="T15" t="T16" r="T17" b="T18"/>
              <a:pathLst>
                <a:path w="268" h="29">
                  <a:moveTo>
                    <a:pt x="0" y="0"/>
                  </a:moveTo>
                  <a:lnTo>
                    <a:pt x="268" y="14"/>
                  </a:lnTo>
                  <a:lnTo>
                    <a:pt x="267" y="29"/>
                  </a:lnTo>
                  <a:lnTo>
                    <a:pt x="0" y="1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26" name="Freeform 9"/>
            <p:cNvSpPr>
              <a:spLocks/>
            </p:cNvSpPr>
            <p:nvPr/>
          </p:nvSpPr>
          <p:spPr bwMode="auto">
            <a:xfrm>
              <a:off x="490" y="1441"/>
              <a:ext cx="135" cy="25"/>
            </a:xfrm>
            <a:custGeom>
              <a:avLst/>
              <a:gdLst>
                <a:gd name="T0" fmla="*/ 0 w 269"/>
                <a:gd name="T1" fmla="*/ 1 h 48"/>
                <a:gd name="T2" fmla="*/ 1 w 269"/>
                <a:gd name="T3" fmla="*/ 1 h 48"/>
                <a:gd name="T4" fmla="*/ 1 w 269"/>
                <a:gd name="T5" fmla="*/ 1 h 48"/>
                <a:gd name="T6" fmla="*/ 1 w 269"/>
                <a:gd name="T7" fmla="*/ 0 h 48"/>
                <a:gd name="T8" fmla="*/ 1 w 269"/>
                <a:gd name="T9" fmla="*/ 1 h 48"/>
                <a:gd name="T10" fmla="*/ 1 w 269"/>
                <a:gd name="T11" fmla="*/ 1 h 48"/>
                <a:gd name="T12" fmla="*/ 1 w 269"/>
                <a:gd name="T13" fmla="*/ 1 h 48"/>
                <a:gd name="T14" fmla="*/ 1 w 269"/>
                <a:gd name="T15" fmla="*/ 1 h 48"/>
                <a:gd name="T16" fmla="*/ 1 w 269"/>
                <a:gd name="T17" fmla="*/ 1 h 48"/>
                <a:gd name="T18" fmla="*/ 1 w 269"/>
                <a:gd name="T19" fmla="*/ 1 h 48"/>
                <a:gd name="T20" fmla="*/ 1 w 269"/>
                <a:gd name="T21" fmla="*/ 1 h 48"/>
                <a:gd name="T22" fmla="*/ 1 w 269"/>
                <a:gd name="T23" fmla="*/ 1 h 48"/>
                <a:gd name="T24" fmla="*/ 1 w 269"/>
                <a:gd name="T25" fmla="*/ 1 h 48"/>
                <a:gd name="T26" fmla="*/ 1 w 269"/>
                <a:gd name="T27" fmla="*/ 1 h 48"/>
                <a:gd name="T28" fmla="*/ 1 w 269"/>
                <a:gd name="T29" fmla="*/ 1 h 48"/>
                <a:gd name="T30" fmla="*/ 1 w 269"/>
                <a:gd name="T31" fmla="*/ 1 h 48"/>
                <a:gd name="T32" fmla="*/ 0 w 269"/>
                <a:gd name="T33" fmla="*/ 1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9"/>
                <a:gd name="T52" fmla="*/ 0 h 48"/>
                <a:gd name="T53" fmla="*/ 269 w 269"/>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9" h="48">
                  <a:moveTo>
                    <a:pt x="0" y="37"/>
                  </a:moveTo>
                  <a:lnTo>
                    <a:pt x="29" y="37"/>
                  </a:lnTo>
                  <a:lnTo>
                    <a:pt x="61" y="23"/>
                  </a:lnTo>
                  <a:lnTo>
                    <a:pt x="74" y="0"/>
                  </a:lnTo>
                  <a:lnTo>
                    <a:pt x="87" y="2"/>
                  </a:lnTo>
                  <a:lnTo>
                    <a:pt x="93" y="14"/>
                  </a:lnTo>
                  <a:lnTo>
                    <a:pt x="152" y="22"/>
                  </a:lnTo>
                  <a:lnTo>
                    <a:pt x="269" y="26"/>
                  </a:lnTo>
                  <a:lnTo>
                    <a:pt x="269" y="37"/>
                  </a:lnTo>
                  <a:lnTo>
                    <a:pt x="102" y="31"/>
                  </a:lnTo>
                  <a:lnTo>
                    <a:pt x="82" y="19"/>
                  </a:lnTo>
                  <a:lnTo>
                    <a:pt x="70" y="25"/>
                  </a:lnTo>
                  <a:lnTo>
                    <a:pt x="67" y="34"/>
                  </a:lnTo>
                  <a:lnTo>
                    <a:pt x="53" y="41"/>
                  </a:lnTo>
                  <a:lnTo>
                    <a:pt x="21" y="48"/>
                  </a:lnTo>
                  <a:lnTo>
                    <a:pt x="6" y="48"/>
                  </a:lnTo>
                  <a:lnTo>
                    <a:pt x="0" y="37"/>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27" name="Freeform 10"/>
            <p:cNvSpPr>
              <a:spLocks/>
            </p:cNvSpPr>
            <p:nvPr/>
          </p:nvSpPr>
          <p:spPr bwMode="auto">
            <a:xfrm>
              <a:off x="399" y="1474"/>
              <a:ext cx="133" cy="69"/>
            </a:xfrm>
            <a:custGeom>
              <a:avLst/>
              <a:gdLst>
                <a:gd name="T0" fmla="*/ 1 w 266"/>
                <a:gd name="T1" fmla="*/ 0 h 139"/>
                <a:gd name="T2" fmla="*/ 1 w 266"/>
                <a:gd name="T3" fmla="*/ 0 h 139"/>
                <a:gd name="T4" fmla="*/ 1 w 266"/>
                <a:gd name="T5" fmla="*/ 0 h 139"/>
                <a:gd name="T6" fmla="*/ 1 w 266"/>
                <a:gd name="T7" fmla="*/ 0 h 139"/>
                <a:gd name="T8" fmla="*/ 1 w 266"/>
                <a:gd name="T9" fmla="*/ 0 h 139"/>
                <a:gd name="T10" fmla="*/ 0 w 266"/>
                <a:gd name="T11" fmla="*/ 0 h 139"/>
                <a:gd name="T12" fmla="*/ 1 w 266"/>
                <a:gd name="T13" fmla="*/ 0 h 139"/>
                <a:gd name="T14" fmla="*/ 1 w 266"/>
                <a:gd name="T15" fmla="*/ 0 h 139"/>
                <a:gd name="T16" fmla="*/ 1 w 266"/>
                <a:gd name="T17" fmla="*/ 0 h 139"/>
                <a:gd name="T18" fmla="*/ 1 w 266"/>
                <a:gd name="T19" fmla="*/ 0 h 139"/>
                <a:gd name="T20" fmla="*/ 1 w 266"/>
                <a:gd name="T21" fmla="*/ 0 h 139"/>
                <a:gd name="T22" fmla="*/ 1 w 266"/>
                <a:gd name="T23" fmla="*/ 0 h 139"/>
                <a:gd name="T24" fmla="*/ 1 w 266"/>
                <a:gd name="T25" fmla="*/ 0 h 139"/>
                <a:gd name="T26" fmla="*/ 1 w 266"/>
                <a:gd name="T27" fmla="*/ 0 h 139"/>
                <a:gd name="T28" fmla="*/ 1 w 266"/>
                <a:gd name="T29" fmla="*/ 0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6"/>
                <a:gd name="T46" fmla="*/ 0 h 139"/>
                <a:gd name="T47" fmla="*/ 266 w 266"/>
                <a:gd name="T48" fmla="*/ 139 h 1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6" h="139">
                  <a:moveTo>
                    <a:pt x="227" y="27"/>
                  </a:moveTo>
                  <a:lnTo>
                    <a:pt x="201" y="32"/>
                  </a:lnTo>
                  <a:lnTo>
                    <a:pt x="41" y="112"/>
                  </a:lnTo>
                  <a:lnTo>
                    <a:pt x="20" y="126"/>
                  </a:lnTo>
                  <a:lnTo>
                    <a:pt x="11" y="139"/>
                  </a:lnTo>
                  <a:lnTo>
                    <a:pt x="0" y="133"/>
                  </a:lnTo>
                  <a:lnTo>
                    <a:pt x="26" y="139"/>
                  </a:lnTo>
                  <a:lnTo>
                    <a:pt x="79" y="124"/>
                  </a:lnTo>
                  <a:lnTo>
                    <a:pt x="172" y="98"/>
                  </a:lnTo>
                  <a:lnTo>
                    <a:pt x="172" y="75"/>
                  </a:lnTo>
                  <a:lnTo>
                    <a:pt x="189" y="71"/>
                  </a:lnTo>
                  <a:lnTo>
                    <a:pt x="212" y="55"/>
                  </a:lnTo>
                  <a:lnTo>
                    <a:pt x="266" y="0"/>
                  </a:lnTo>
                  <a:lnTo>
                    <a:pt x="235" y="12"/>
                  </a:lnTo>
                  <a:lnTo>
                    <a:pt x="227" y="27"/>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28" name="Freeform 11"/>
            <p:cNvSpPr>
              <a:spLocks/>
            </p:cNvSpPr>
            <p:nvPr/>
          </p:nvSpPr>
          <p:spPr bwMode="auto">
            <a:xfrm>
              <a:off x="500" y="1479"/>
              <a:ext cx="225" cy="49"/>
            </a:xfrm>
            <a:custGeom>
              <a:avLst/>
              <a:gdLst>
                <a:gd name="T0" fmla="*/ 0 w 451"/>
                <a:gd name="T1" fmla="*/ 0 h 99"/>
                <a:gd name="T2" fmla="*/ 0 w 451"/>
                <a:gd name="T3" fmla="*/ 0 h 99"/>
                <a:gd name="T4" fmla="*/ 0 w 451"/>
                <a:gd name="T5" fmla="*/ 0 h 99"/>
                <a:gd name="T6" fmla="*/ 0 w 451"/>
                <a:gd name="T7" fmla="*/ 0 h 99"/>
                <a:gd name="T8" fmla="*/ 0 w 451"/>
                <a:gd name="T9" fmla="*/ 0 h 99"/>
                <a:gd name="T10" fmla="*/ 0 w 451"/>
                <a:gd name="T11" fmla="*/ 0 h 99"/>
                <a:gd name="T12" fmla="*/ 0 w 451"/>
                <a:gd name="T13" fmla="*/ 0 h 99"/>
                <a:gd name="T14" fmla="*/ 0 60000 65536"/>
                <a:gd name="T15" fmla="*/ 0 60000 65536"/>
                <a:gd name="T16" fmla="*/ 0 60000 65536"/>
                <a:gd name="T17" fmla="*/ 0 60000 65536"/>
                <a:gd name="T18" fmla="*/ 0 60000 65536"/>
                <a:gd name="T19" fmla="*/ 0 60000 65536"/>
                <a:gd name="T20" fmla="*/ 0 60000 65536"/>
                <a:gd name="T21" fmla="*/ 0 w 451"/>
                <a:gd name="T22" fmla="*/ 0 h 99"/>
                <a:gd name="T23" fmla="*/ 451 w 451"/>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1" h="99">
                  <a:moveTo>
                    <a:pt x="76" y="0"/>
                  </a:moveTo>
                  <a:lnTo>
                    <a:pt x="0" y="76"/>
                  </a:lnTo>
                  <a:lnTo>
                    <a:pt x="8" y="87"/>
                  </a:lnTo>
                  <a:lnTo>
                    <a:pt x="443" y="99"/>
                  </a:lnTo>
                  <a:lnTo>
                    <a:pt x="451" y="87"/>
                  </a:lnTo>
                  <a:lnTo>
                    <a:pt x="215" y="8"/>
                  </a:lnTo>
                  <a:lnTo>
                    <a:pt x="76"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29" name="Freeform 12"/>
            <p:cNvSpPr>
              <a:spLocks/>
            </p:cNvSpPr>
            <p:nvPr/>
          </p:nvSpPr>
          <p:spPr bwMode="auto">
            <a:xfrm>
              <a:off x="448" y="1557"/>
              <a:ext cx="216" cy="28"/>
            </a:xfrm>
            <a:custGeom>
              <a:avLst/>
              <a:gdLst>
                <a:gd name="T0" fmla="*/ 0 w 433"/>
                <a:gd name="T1" fmla="*/ 0 h 58"/>
                <a:gd name="T2" fmla="*/ 0 w 433"/>
                <a:gd name="T3" fmla="*/ 0 h 58"/>
                <a:gd name="T4" fmla="*/ 0 w 433"/>
                <a:gd name="T5" fmla="*/ 0 h 58"/>
                <a:gd name="T6" fmla="*/ 0 w 433"/>
                <a:gd name="T7" fmla="*/ 0 h 58"/>
                <a:gd name="T8" fmla="*/ 0 w 433"/>
                <a:gd name="T9" fmla="*/ 0 h 58"/>
                <a:gd name="T10" fmla="*/ 0 w 433"/>
                <a:gd name="T11" fmla="*/ 0 h 58"/>
                <a:gd name="T12" fmla="*/ 0 w 433"/>
                <a:gd name="T13" fmla="*/ 0 h 58"/>
                <a:gd name="T14" fmla="*/ 0 w 433"/>
                <a:gd name="T15" fmla="*/ 0 h 58"/>
                <a:gd name="T16" fmla="*/ 0 w 433"/>
                <a:gd name="T17" fmla="*/ 0 h 58"/>
                <a:gd name="T18" fmla="*/ 0 w 433"/>
                <a:gd name="T19" fmla="*/ 0 h 58"/>
                <a:gd name="T20" fmla="*/ 0 w 433"/>
                <a:gd name="T21" fmla="*/ 0 h 58"/>
                <a:gd name="T22" fmla="*/ 0 w 433"/>
                <a:gd name="T23" fmla="*/ 0 h 58"/>
                <a:gd name="T24" fmla="*/ 0 w 433"/>
                <a:gd name="T25" fmla="*/ 0 h 58"/>
                <a:gd name="T26" fmla="*/ 0 w 433"/>
                <a:gd name="T27" fmla="*/ 0 h 58"/>
                <a:gd name="T28" fmla="*/ 0 w 433"/>
                <a:gd name="T29" fmla="*/ 0 h 58"/>
                <a:gd name="T30" fmla="*/ 0 w 433"/>
                <a:gd name="T31" fmla="*/ 0 h 5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3"/>
                <a:gd name="T49" fmla="*/ 0 h 58"/>
                <a:gd name="T50" fmla="*/ 433 w 433"/>
                <a:gd name="T51" fmla="*/ 58 h 5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3" h="58">
                  <a:moveTo>
                    <a:pt x="0" y="58"/>
                  </a:moveTo>
                  <a:lnTo>
                    <a:pt x="0" y="39"/>
                  </a:lnTo>
                  <a:lnTo>
                    <a:pt x="18" y="37"/>
                  </a:lnTo>
                  <a:lnTo>
                    <a:pt x="30" y="46"/>
                  </a:lnTo>
                  <a:lnTo>
                    <a:pt x="111" y="23"/>
                  </a:lnTo>
                  <a:lnTo>
                    <a:pt x="123" y="0"/>
                  </a:lnTo>
                  <a:lnTo>
                    <a:pt x="132" y="14"/>
                  </a:lnTo>
                  <a:lnTo>
                    <a:pt x="161" y="21"/>
                  </a:lnTo>
                  <a:lnTo>
                    <a:pt x="417" y="26"/>
                  </a:lnTo>
                  <a:lnTo>
                    <a:pt x="433" y="16"/>
                  </a:lnTo>
                  <a:lnTo>
                    <a:pt x="426" y="37"/>
                  </a:lnTo>
                  <a:lnTo>
                    <a:pt x="141" y="30"/>
                  </a:lnTo>
                  <a:lnTo>
                    <a:pt x="125" y="21"/>
                  </a:lnTo>
                  <a:lnTo>
                    <a:pt x="118" y="35"/>
                  </a:lnTo>
                  <a:lnTo>
                    <a:pt x="32" y="58"/>
                  </a:lnTo>
                  <a:lnTo>
                    <a:pt x="0" y="58"/>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30" name="Freeform 13"/>
            <p:cNvSpPr>
              <a:spLocks/>
            </p:cNvSpPr>
            <p:nvPr/>
          </p:nvSpPr>
          <p:spPr bwMode="auto">
            <a:xfrm>
              <a:off x="475" y="1589"/>
              <a:ext cx="42" cy="15"/>
            </a:xfrm>
            <a:custGeom>
              <a:avLst/>
              <a:gdLst>
                <a:gd name="T0" fmla="*/ 0 w 84"/>
                <a:gd name="T1" fmla="*/ 0 h 31"/>
                <a:gd name="T2" fmla="*/ 1 w 84"/>
                <a:gd name="T3" fmla="*/ 0 h 31"/>
                <a:gd name="T4" fmla="*/ 1 w 84"/>
                <a:gd name="T5" fmla="*/ 0 h 31"/>
                <a:gd name="T6" fmla="*/ 0 w 84"/>
                <a:gd name="T7" fmla="*/ 0 h 31"/>
                <a:gd name="T8" fmla="*/ 0 w 84"/>
                <a:gd name="T9" fmla="*/ 0 h 31"/>
                <a:gd name="T10" fmla="*/ 0 60000 65536"/>
                <a:gd name="T11" fmla="*/ 0 60000 65536"/>
                <a:gd name="T12" fmla="*/ 0 60000 65536"/>
                <a:gd name="T13" fmla="*/ 0 60000 65536"/>
                <a:gd name="T14" fmla="*/ 0 60000 65536"/>
                <a:gd name="T15" fmla="*/ 0 w 84"/>
                <a:gd name="T16" fmla="*/ 0 h 31"/>
                <a:gd name="T17" fmla="*/ 84 w 84"/>
                <a:gd name="T18" fmla="*/ 31 h 31"/>
              </a:gdLst>
              <a:ahLst/>
              <a:cxnLst>
                <a:cxn ang="T10">
                  <a:pos x="T0" y="T1"/>
                </a:cxn>
                <a:cxn ang="T11">
                  <a:pos x="T2" y="T3"/>
                </a:cxn>
                <a:cxn ang="T12">
                  <a:pos x="T4" y="T5"/>
                </a:cxn>
                <a:cxn ang="T13">
                  <a:pos x="T6" y="T7"/>
                </a:cxn>
                <a:cxn ang="T14">
                  <a:pos x="T8" y="T9"/>
                </a:cxn>
              </a:cxnLst>
              <a:rect l="T15" t="T16" r="T17" b="T18"/>
              <a:pathLst>
                <a:path w="84" h="31">
                  <a:moveTo>
                    <a:pt x="0" y="16"/>
                  </a:moveTo>
                  <a:lnTo>
                    <a:pt x="84" y="0"/>
                  </a:lnTo>
                  <a:lnTo>
                    <a:pt x="84" y="20"/>
                  </a:lnTo>
                  <a:lnTo>
                    <a:pt x="0" y="31"/>
                  </a:lnTo>
                  <a:lnTo>
                    <a:pt x="0" y="16"/>
                  </a:lnTo>
                  <a:close/>
                </a:path>
              </a:pathLst>
            </a:custGeom>
            <a:solidFill>
              <a:srgbClr val="BF3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31" name="Freeform 14"/>
            <p:cNvSpPr>
              <a:spLocks/>
            </p:cNvSpPr>
            <p:nvPr/>
          </p:nvSpPr>
          <p:spPr bwMode="auto">
            <a:xfrm>
              <a:off x="332" y="1604"/>
              <a:ext cx="172" cy="72"/>
            </a:xfrm>
            <a:custGeom>
              <a:avLst/>
              <a:gdLst>
                <a:gd name="T0" fmla="*/ 1 w 343"/>
                <a:gd name="T1" fmla="*/ 1 h 143"/>
                <a:gd name="T2" fmla="*/ 1 w 343"/>
                <a:gd name="T3" fmla="*/ 0 h 143"/>
                <a:gd name="T4" fmla="*/ 1 w 343"/>
                <a:gd name="T5" fmla="*/ 1 h 143"/>
                <a:gd name="T6" fmla="*/ 1 w 343"/>
                <a:gd name="T7" fmla="*/ 1 h 143"/>
                <a:gd name="T8" fmla="*/ 1 w 343"/>
                <a:gd name="T9" fmla="*/ 1 h 143"/>
                <a:gd name="T10" fmla="*/ 1 w 343"/>
                <a:gd name="T11" fmla="*/ 1 h 143"/>
                <a:gd name="T12" fmla="*/ 1 w 343"/>
                <a:gd name="T13" fmla="*/ 1 h 143"/>
                <a:gd name="T14" fmla="*/ 1 w 343"/>
                <a:gd name="T15" fmla="*/ 1 h 143"/>
                <a:gd name="T16" fmla="*/ 1 w 343"/>
                <a:gd name="T17" fmla="*/ 1 h 143"/>
                <a:gd name="T18" fmla="*/ 1 w 343"/>
                <a:gd name="T19" fmla="*/ 1 h 143"/>
                <a:gd name="T20" fmla="*/ 0 w 343"/>
                <a:gd name="T21" fmla="*/ 1 h 143"/>
                <a:gd name="T22" fmla="*/ 1 w 343"/>
                <a:gd name="T23" fmla="*/ 1 h 143"/>
                <a:gd name="T24" fmla="*/ 1 w 343"/>
                <a:gd name="T25" fmla="*/ 1 h 143"/>
                <a:gd name="T26" fmla="*/ 1 w 343"/>
                <a:gd name="T27" fmla="*/ 1 h 14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3"/>
                <a:gd name="T43" fmla="*/ 0 h 143"/>
                <a:gd name="T44" fmla="*/ 343 w 343"/>
                <a:gd name="T45" fmla="*/ 143 h 14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3" h="143">
                  <a:moveTo>
                    <a:pt x="268" y="12"/>
                  </a:moveTo>
                  <a:lnTo>
                    <a:pt x="343" y="0"/>
                  </a:lnTo>
                  <a:lnTo>
                    <a:pt x="305" y="45"/>
                  </a:lnTo>
                  <a:lnTo>
                    <a:pt x="294" y="63"/>
                  </a:lnTo>
                  <a:lnTo>
                    <a:pt x="280" y="70"/>
                  </a:lnTo>
                  <a:lnTo>
                    <a:pt x="280" y="93"/>
                  </a:lnTo>
                  <a:lnTo>
                    <a:pt x="268" y="107"/>
                  </a:lnTo>
                  <a:lnTo>
                    <a:pt x="116" y="137"/>
                  </a:lnTo>
                  <a:lnTo>
                    <a:pt x="52" y="143"/>
                  </a:lnTo>
                  <a:lnTo>
                    <a:pt x="11" y="143"/>
                  </a:lnTo>
                  <a:lnTo>
                    <a:pt x="0" y="128"/>
                  </a:lnTo>
                  <a:lnTo>
                    <a:pt x="18" y="130"/>
                  </a:lnTo>
                  <a:lnTo>
                    <a:pt x="34" y="116"/>
                  </a:lnTo>
                  <a:lnTo>
                    <a:pt x="268" y="12"/>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32" name="Freeform 15"/>
            <p:cNvSpPr>
              <a:spLocks/>
            </p:cNvSpPr>
            <p:nvPr/>
          </p:nvSpPr>
          <p:spPr bwMode="auto">
            <a:xfrm>
              <a:off x="529" y="1589"/>
              <a:ext cx="111" cy="9"/>
            </a:xfrm>
            <a:custGeom>
              <a:avLst/>
              <a:gdLst>
                <a:gd name="T0" fmla="*/ 0 w 222"/>
                <a:gd name="T1" fmla="*/ 0 h 18"/>
                <a:gd name="T2" fmla="*/ 1 w 222"/>
                <a:gd name="T3" fmla="*/ 0 h 18"/>
                <a:gd name="T4" fmla="*/ 1 w 222"/>
                <a:gd name="T5" fmla="*/ 1 h 18"/>
                <a:gd name="T6" fmla="*/ 0 w 222"/>
                <a:gd name="T7" fmla="*/ 1 h 18"/>
                <a:gd name="T8" fmla="*/ 0 w 222"/>
                <a:gd name="T9" fmla="*/ 0 h 18"/>
                <a:gd name="T10" fmla="*/ 0 60000 65536"/>
                <a:gd name="T11" fmla="*/ 0 60000 65536"/>
                <a:gd name="T12" fmla="*/ 0 60000 65536"/>
                <a:gd name="T13" fmla="*/ 0 60000 65536"/>
                <a:gd name="T14" fmla="*/ 0 60000 65536"/>
                <a:gd name="T15" fmla="*/ 0 w 222"/>
                <a:gd name="T16" fmla="*/ 0 h 18"/>
                <a:gd name="T17" fmla="*/ 222 w 222"/>
                <a:gd name="T18" fmla="*/ 18 h 18"/>
              </a:gdLst>
              <a:ahLst/>
              <a:cxnLst>
                <a:cxn ang="T10">
                  <a:pos x="T0" y="T1"/>
                </a:cxn>
                <a:cxn ang="T11">
                  <a:pos x="T2" y="T3"/>
                </a:cxn>
                <a:cxn ang="T12">
                  <a:pos x="T4" y="T5"/>
                </a:cxn>
                <a:cxn ang="T13">
                  <a:pos x="T6" y="T7"/>
                </a:cxn>
                <a:cxn ang="T14">
                  <a:pos x="T8" y="T9"/>
                </a:cxn>
              </a:cxnLst>
              <a:rect l="T15" t="T16" r="T17" b="T18"/>
              <a:pathLst>
                <a:path w="222" h="18">
                  <a:moveTo>
                    <a:pt x="0" y="0"/>
                  </a:moveTo>
                  <a:lnTo>
                    <a:pt x="222" y="0"/>
                  </a:lnTo>
                  <a:lnTo>
                    <a:pt x="222" y="18"/>
                  </a:lnTo>
                  <a:lnTo>
                    <a:pt x="0" y="14"/>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33" name="Freeform 16"/>
            <p:cNvSpPr>
              <a:spLocks/>
            </p:cNvSpPr>
            <p:nvPr/>
          </p:nvSpPr>
          <p:spPr bwMode="auto">
            <a:xfrm>
              <a:off x="482" y="1602"/>
              <a:ext cx="317" cy="62"/>
            </a:xfrm>
            <a:custGeom>
              <a:avLst/>
              <a:gdLst>
                <a:gd name="T0" fmla="*/ 1 w 632"/>
                <a:gd name="T1" fmla="*/ 0 h 124"/>
                <a:gd name="T2" fmla="*/ 1 w 632"/>
                <a:gd name="T3" fmla="*/ 1 h 124"/>
                <a:gd name="T4" fmla="*/ 1 w 632"/>
                <a:gd name="T5" fmla="*/ 1 h 124"/>
                <a:gd name="T6" fmla="*/ 0 w 632"/>
                <a:gd name="T7" fmla="*/ 1 h 124"/>
                <a:gd name="T8" fmla="*/ 1 w 632"/>
                <a:gd name="T9" fmla="*/ 1 h 124"/>
                <a:gd name="T10" fmla="*/ 1 w 632"/>
                <a:gd name="T11" fmla="*/ 1 h 124"/>
                <a:gd name="T12" fmla="*/ 1 w 632"/>
                <a:gd name="T13" fmla="*/ 1 h 124"/>
                <a:gd name="T14" fmla="*/ 1 w 632"/>
                <a:gd name="T15" fmla="*/ 1 h 124"/>
                <a:gd name="T16" fmla="*/ 1 w 632"/>
                <a:gd name="T17" fmla="*/ 1 h 124"/>
                <a:gd name="T18" fmla="*/ 1 w 632"/>
                <a:gd name="T19" fmla="*/ 1 h 124"/>
                <a:gd name="T20" fmla="*/ 1 w 632"/>
                <a:gd name="T21" fmla="*/ 1 h 124"/>
                <a:gd name="T22" fmla="*/ 1 w 632"/>
                <a:gd name="T23" fmla="*/ 0 h 124"/>
                <a:gd name="T24" fmla="*/ 1 w 632"/>
                <a:gd name="T25" fmla="*/ 0 h 124"/>
                <a:gd name="T26" fmla="*/ 1 w 632"/>
                <a:gd name="T27" fmla="*/ 0 h 124"/>
                <a:gd name="T28" fmla="*/ 1 w 632"/>
                <a:gd name="T29" fmla="*/ 0 h 124"/>
                <a:gd name="T30" fmla="*/ 1 w 632"/>
                <a:gd name="T31" fmla="*/ 0 h 124"/>
                <a:gd name="T32" fmla="*/ 1 w 632"/>
                <a:gd name="T33" fmla="*/ 0 h 124"/>
                <a:gd name="T34" fmla="*/ 1 w 632"/>
                <a:gd name="T35" fmla="*/ 0 h 124"/>
                <a:gd name="T36" fmla="*/ 1 w 632"/>
                <a:gd name="T37" fmla="*/ 0 h 124"/>
                <a:gd name="T38" fmla="*/ 1 w 632"/>
                <a:gd name="T39" fmla="*/ 0 h 124"/>
                <a:gd name="T40" fmla="*/ 1 w 632"/>
                <a:gd name="T41" fmla="*/ 0 h 1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2"/>
                <a:gd name="T64" fmla="*/ 0 h 124"/>
                <a:gd name="T65" fmla="*/ 632 w 632"/>
                <a:gd name="T66" fmla="*/ 124 h 1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2" h="124">
                  <a:moveTo>
                    <a:pt x="105" y="0"/>
                  </a:moveTo>
                  <a:lnTo>
                    <a:pt x="54" y="23"/>
                  </a:lnTo>
                  <a:lnTo>
                    <a:pt x="24" y="60"/>
                  </a:lnTo>
                  <a:lnTo>
                    <a:pt x="0" y="106"/>
                  </a:lnTo>
                  <a:lnTo>
                    <a:pt x="38" y="113"/>
                  </a:lnTo>
                  <a:lnTo>
                    <a:pt x="311" y="120"/>
                  </a:lnTo>
                  <a:lnTo>
                    <a:pt x="564" y="120"/>
                  </a:lnTo>
                  <a:lnTo>
                    <a:pt x="616" y="124"/>
                  </a:lnTo>
                  <a:lnTo>
                    <a:pt x="632" y="111"/>
                  </a:lnTo>
                  <a:lnTo>
                    <a:pt x="607" y="106"/>
                  </a:lnTo>
                  <a:lnTo>
                    <a:pt x="521" y="76"/>
                  </a:lnTo>
                  <a:lnTo>
                    <a:pt x="334" y="0"/>
                  </a:lnTo>
                  <a:lnTo>
                    <a:pt x="209" y="0"/>
                  </a:lnTo>
                  <a:lnTo>
                    <a:pt x="205" y="0"/>
                  </a:lnTo>
                  <a:lnTo>
                    <a:pt x="194" y="0"/>
                  </a:lnTo>
                  <a:lnTo>
                    <a:pt x="178" y="0"/>
                  </a:lnTo>
                  <a:lnTo>
                    <a:pt x="160" y="0"/>
                  </a:lnTo>
                  <a:lnTo>
                    <a:pt x="140" y="0"/>
                  </a:lnTo>
                  <a:lnTo>
                    <a:pt x="124" y="0"/>
                  </a:lnTo>
                  <a:lnTo>
                    <a:pt x="111" y="0"/>
                  </a:lnTo>
                  <a:lnTo>
                    <a:pt x="105"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34" name="Freeform 17"/>
            <p:cNvSpPr>
              <a:spLocks/>
            </p:cNvSpPr>
            <p:nvPr/>
          </p:nvSpPr>
          <p:spPr bwMode="auto">
            <a:xfrm>
              <a:off x="408" y="1701"/>
              <a:ext cx="302" cy="28"/>
            </a:xfrm>
            <a:custGeom>
              <a:avLst/>
              <a:gdLst>
                <a:gd name="T0" fmla="*/ 0 w 604"/>
                <a:gd name="T1" fmla="*/ 0 h 58"/>
                <a:gd name="T2" fmla="*/ 0 w 604"/>
                <a:gd name="T3" fmla="*/ 0 h 58"/>
                <a:gd name="T4" fmla="*/ 1 w 604"/>
                <a:gd name="T5" fmla="*/ 0 h 58"/>
                <a:gd name="T6" fmla="*/ 1 w 604"/>
                <a:gd name="T7" fmla="*/ 0 h 58"/>
                <a:gd name="T8" fmla="*/ 1 w 604"/>
                <a:gd name="T9" fmla="*/ 0 h 58"/>
                <a:gd name="T10" fmla="*/ 1 w 604"/>
                <a:gd name="T11" fmla="*/ 0 h 58"/>
                <a:gd name="T12" fmla="*/ 1 w 604"/>
                <a:gd name="T13" fmla="*/ 0 h 58"/>
                <a:gd name="T14" fmla="*/ 1 w 604"/>
                <a:gd name="T15" fmla="*/ 0 h 58"/>
                <a:gd name="T16" fmla="*/ 1 w 604"/>
                <a:gd name="T17" fmla="*/ 0 h 58"/>
                <a:gd name="T18" fmla="*/ 1 w 604"/>
                <a:gd name="T19" fmla="*/ 0 h 58"/>
                <a:gd name="T20" fmla="*/ 1 w 604"/>
                <a:gd name="T21" fmla="*/ 0 h 58"/>
                <a:gd name="T22" fmla="*/ 1 w 604"/>
                <a:gd name="T23" fmla="*/ 0 h 58"/>
                <a:gd name="T24" fmla="*/ 0 w 604"/>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4"/>
                <a:gd name="T40" fmla="*/ 0 h 58"/>
                <a:gd name="T41" fmla="*/ 604 w 604"/>
                <a:gd name="T42" fmla="*/ 58 h 5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4" h="58">
                  <a:moveTo>
                    <a:pt x="0" y="50"/>
                  </a:moveTo>
                  <a:lnTo>
                    <a:pt x="0" y="32"/>
                  </a:lnTo>
                  <a:lnTo>
                    <a:pt x="21" y="42"/>
                  </a:lnTo>
                  <a:lnTo>
                    <a:pt x="151" y="16"/>
                  </a:lnTo>
                  <a:lnTo>
                    <a:pt x="160" y="0"/>
                  </a:lnTo>
                  <a:lnTo>
                    <a:pt x="175" y="19"/>
                  </a:lnTo>
                  <a:lnTo>
                    <a:pt x="590" y="26"/>
                  </a:lnTo>
                  <a:lnTo>
                    <a:pt x="604" y="19"/>
                  </a:lnTo>
                  <a:lnTo>
                    <a:pt x="595" y="35"/>
                  </a:lnTo>
                  <a:lnTo>
                    <a:pt x="171" y="32"/>
                  </a:lnTo>
                  <a:lnTo>
                    <a:pt x="144" y="32"/>
                  </a:lnTo>
                  <a:lnTo>
                    <a:pt x="21" y="58"/>
                  </a:lnTo>
                  <a:lnTo>
                    <a:pt x="0" y="50"/>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35" name="Freeform 18"/>
            <p:cNvSpPr>
              <a:spLocks/>
            </p:cNvSpPr>
            <p:nvPr/>
          </p:nvSpPr>
          <p:spPr bwMode="auto">
            <a:xfrm>
              <a:off x="439" y="1734"/>
              <a:ext cx="61" cy="18"/>
            </a:xfrm>
            <a:custGeom>
              <a:avLst/>
              <a:gdLst>
                <a:gd name="T0" fmla="*/ 1 w 122"/>
                <a:gd name="T1" fmla="*/ 0 h 37"/>
                <a:gd name="T2" fmla="*/ 1 w 122"/>
                <a:gd name="T3" fmla="*/ 0 h 37"/>
                <a:gd name="T4" fmla="*/ 1 w 122"/>
                <a:gd name="T5" fmla="*/ 0 h 37"/>
                <a:gd name="T6" fmla="*/ 0 w 122"/>
                <a:gd name="T7" fmla="*/ 0 h 37"/>
                <a:gd name="T8" fmla="*/ 1 w 122"/>
                <a:gd name="T9" fmla="*/ 0 h 37"/>
                <a:gd name="T10" fmla="*/ 0 60000 65536"/>
                <a:gd name="T11" fmla="*/ 0 60000 65536"/>
                <a:gd name="T12" fmla="*/ 0 60000 65536"/>
                <a:gd name="T13" fmla="*/ 0 60000 65536"/>
                <a:gd name="T14" fmla="*/ 0 60000 65536"/>
                <a:gd name="T15" fmla="*/ 0 w 122"/>
                <a:gd name="T16" fmla="*/ 0 h 37"/>
                <a:gd name="T17" fmla="*/ 122 w 122"/>
                <a:gd name="T18" fmla="*/ 37 h 37"/>
              </a:gdLst>
              <a:ahLst/>
              <a:cxnLst>
                <a:cxn ang="T10">
                  <a:pos x="T0" y="T1"/>
                </a:cxn>
                <a:cxn ang="T11">
                  <a:pos x="T2" y="T3"/>
                </a:cxn>
                <a:cxn ang="T12">
                  <a:pos x="T4" y="T5"/>
                </a:cxn>
                <a:cxn ang="T13">
                  <a:pos x="T6" y="T7"/>
                </a:cxn>
                <a:cxn ang="T14">
                  <a:pos x="T8" y="T9"/>
                </a:cxn>
              </a:cxnLst>
              <a:rect l="T15" t="T16" r="T17" b="T18"/>
              <a:pathLst>
                <a:path w="122" h="37">
                  <a:moveTo>
                    <a:pt x="4" y="16"/>
                  </a:moveTo>
                  <a:lnTo>
                    <a:pt x="122" y="0"/>
                  </a:lnTo>
                  <a:lnTo>
                    <a:pt x="115" y="26"/>
                  </a:lnTo>
                  <a:lnTo>
                    <a:pt x="0" y="37"/>
                  </a:lnTo>
                  <a:lnTo>
                    <a:pt x="4" y="16"/>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36" name="Freeform 19"/>
            <p:cNvSpPr>
              <a:spLocks/>
            </p:cNvSpPr>
            <p:nvPr/>
          </p:nvSpPr>
          <p:spPr bwMode="auto">
            <a:xfrm>
              <a:off x="505" y="1732"/>
              <a:ext cx="178" cy="15"/>
            </a:xfrm>
            <a:custGeom>
              <a:avLst/>
              <a:gdLst>
                <a:gd name="T0" fmla="*/ 0 w 357"/>
                <a:gd name="T1" fmla="*/ 0 h 29"/>
                <a:gd name="T2" fmla="*/ 0 w 357"/>
                <a:gd name="T3" fmla="*/ 1 h 29"/>
                <a:gd name="T4" fmla="*/ 0 w 357"/>
                <a:gd name="T5" fmla="*/ 1 h 29"/>
                <a:gd name="T6" fmla="*/ 0 w 357"/>
                <a:gd name="T7" fmla="*/ 1 h 29"/>
                <a:gd name="T8" fmla="*/ 0 w 357"/>
                <a:gd name="T9" fmla="*/ 0 h 29"/>
                <a:gd name="T10" fmla="*/ 0 60000 65536"/>
                <a:gd name="T11" fmla="*/ 0 60000 65536"/>
                <a:gd name="T12" fmla="*/ 0 60000 65536"/>
                <a:gd name="T13" fmla="*/ 0 60000 65536"/>
                <a:gd name="T14" fmla="*/ 0 60000 65536"/>
                <a:gd name="T15" fmla="*/ 0 w 357"/>
                <a:gd name="T16" fmla="*/ 0 h 29"/>
                <a:gd name="T17" fmla="*/ 357 w 357"/>
                <a:gd name="T18" fmla="*/ 29 h 29"/>
              </a:gdLst>
              <a:ahLst/>
              <a:cxnLst>
                <a:cxn ang="T10">
                  <a:pos x="T0" y="T1"/>
                </a:cxn>
                <a:cxn ang="T11">
                  <a:pos x="T2" y="T3"/>
                </a:cxn>
                <a:cxn ang="T12">
                  <a:pos x="T4" y="T5"/>
                </a:cxn>
                <a:cxn ang="T13">
                  <a:pos x="T6" y="T7"/>
                </a:cxn>
                <a:cxn ang="T14">
                  <a:pos x="T8" y="T9"/>
                </a:cxn>
              </a:cxnLst>
              <a:rect l="T15" t="T16" r="T17" b="T18"/>
              <a:pathLst>
                <a:path w="357" h="29">
                  <a:moveTo>
                    <a:pt x="0" y="0"/>
                  </a:moveTo>
                  <a:lnTo>
                    <a:pt x="357" y="3"/>
                  </a:lnTo>
                  <a:lnTo>
                    <a:pt x="353" y="23"/>
                  </a:lnTo>
                  <a:lnTo>
                    <a:pt x="11" y="29"/>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37" name="Freeform 20"/>
            <p:cNvSpPr>
              <a:spLocks/>
            </p:cNvSpPr>
            <p:nvPr/>
          </p:nvSpPr>
          <p:spPr bwMode="auto">
            <a:xfrm>
              <a:off x="262" y="1750"/>
              <a:ext cx="238" cy="92"/>
            </a:xfrm>
            <a:custGeom>
              <a:avLst/>
              <a:gdLst>
                <a:gd name="T0" fmla="*/ 1 w 476"/>
                <a:gd name="T1" fmla="*/ 1 h 183"/>
                <a:gd name="T2" fmla="*/ 1 w 476"/>
                <a:gd name="T3" fmla="*/ 1 h 183"/>
                <a:gd name="T4" fmla="*/ 1 w 476"/>
                <a:gd name="T5" fmla="*/ 1 h 183"/>
                <a:gd name="T6" fmla="*/ 0 w 476"/>
                <a:gd name="T7" fmla="*/ 1 h 183"/>
                <a:gd name="T8" fmla="*/ 1 w 476"/>
                <a:gd name="T9" fmla="*/ 1 h 183"/>
                <a:gd name="T10" fmla="*/ 1 w 476"/>
                <a:gd name="T11" fmla="*/ 1 h 183"/>
                <a:gd name="T12" fmla="*/ 1 w 476"/>
                <a:gd name="T13" fmla="*/ 1 h 183"/>
                <a:gd name="T14" fmla="*/ 1 w 476"/>
                <a:gd name="T15" fmla="*/ 0 h 183"/>
                <a:gd name="T16" fmla="*/ 1 w 476"/>
                <a:gd name="T17" fmla="*/ 1 h 183"/>
                <a:gd name="T18" fmla="*/ 1 w 476"/>
                <a:gd name="T19" fmla="*/ 1 h 1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6"/>
                <a:gd name="T31" fmla="*/ 0 h 183"/>
                <a:gd name="T32" fmla="*/ 476 w 476"/>
                <a:gd name="T33" fmla="*/ 183 h 1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6" h="183">
                  <a:moveTo>
                    <a:pt x="338" y="5"/>
                  </a:moveTo>
                  <a:lnTo>
                    <a:pt x="56" y="150"/>
                  </a:lnTo>
                  <a:lnTo>
                    <a:pt x="10" y="167"/>
                  </a:lnTo>
                  <a:lnTo>
                    <a:pt x="0" y="183"/>
                  </a:lnTo>
                  <a:lnTo>
                    <a:pt x="43" y="180"/>
                  </a:lnTo>
                  <a:lnTo>
                    <a:pt x="320" y="164"/>
                  </a:lnTo>
                  <a:lnTo>
                    <a:pt x="351" y="130"/>
                  </a:lnTo>
                  <a:lnTo>
                    <a:pt x="476" y="0"/>
                  </a:lnTo>
                  <a:lnTo>
                    <a:pt x="384" y="11"/>
                  </a:lnTo>
                  <a:lnTo>
                    <a:pt x="338" y="5"/>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38" name="Freeform 21"/>
            <p:cNvSpPr>
              <a:spLocks/>
            </p:cNvSpPr>
            <p:nvPr/>
          </p:nvSpPr>
          <p:spPr bwMode="auto">
            <a:xfrm>
              <a:off x="442" y="1747"/>
              <a:ext cx="442" cy="88"/>
            </a:xfrm>
            <a:custGeom>
              <a:avLst/>
              <a:gdLst>
                <a:gd name="T0" fmla="*/ 1 w 884"/>
                <a:gd name="T1" fmla="*/ 0 h 177"/>
                <a:gd name="T2" fmla="*/ 0 w 884"/>
                <a:gd name="T3" fmla="*/ 0 h 177"/>
                <a:gd name="T4" fmla="*/ 1 w 884"/>
                <a:gd name="T5" fmla="*/ 0 h 177"/>
                <a:gd name="T6" fmla="*/ 1 w 884"/>
                <a:gd name="T7" fmla="*/ 0 h 177"/>
                <a:gd name="T8" fmla="*/ 1 w 884"/>
                <a:gd name="T9" fmla="*/ 0 h 177"/>
                <a:gd name="T10" fmla="*/ 1 w 884"/>
                <a:gd name="T11" fmla="*/ 0 h 177"/>
                <a:gd name="T12" fmla="*/ 1 w 884"/>
                <a:gd name="T13" fmla="*/ 0 h 177"/>
                <a:gd name="T14" fmla="*/ 1 w 884"/>
                <a:gd name="T15" fmla="*/ 0 h 177"/>
                <a:gd name="T16" fmla="*/ 1 w 884"/>
                <a:gd name="T17" fmla="*/ 0 h 177"/>
                <a:gd name="T18" fmla="*/ 1 w 884"/>
                <a:gd name="T19" fmla="*/ 0 h 177"/>
                <a:gd name="T20" fmla="*/ 1 w 884"/>
                <a:gd name="T21" fmla="*/ 0 h 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4"/>
                <a:gd name="T34" fmla="*/ 0 h 177"/>
                <a:gd name="T35" fmla="*/ 884 w 884"/>
                <a:gd name="T36" fmla="*/ 177 h 1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4" h="177">
                  <a:moveTo>
                    <a:pt x="143" y="9"/>
                  </a:moveTo>
                  <a:lnTo>
                    <a:pt x="0" y="156"/>
                  </a:lnTo>
                  <a:lnTo>
                    <a:pt x="59" y="170"/>
                  </a:lnTo>
                  <a:lnTo>
                    <a:pt x="369" y="173"/>
                  </a:lnTo>
                  <a:lnTo>
                    <a:pt x="724" y="170"/>
                  </a:lnTo>
                  <a:lnTo>
                    <a:pt x="861" y="177"/>
                  </a:lnTo>
                  <a:lnTo>
                    <a:pt x="884" y="149"/>
                  </a:lnTo>
                  <a:lnTo>
                    <a:pt x="854" y="156"/>
                  </a:lnTo>
                  <a:lnTo>
                    <a:pt x="618" y="50"/>
                  </a:lnTo>
                  <a:lnTo>
                    <a:pt x="497" y="0"/>
                  </a:lnTo>
                  <a:lnTo>
                    <a:pt x="143" y="9"/>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39" name="Freeform 22"/>
            <p:cNvSpPr>
              <a:spLocks/>
            </p:cNvSpPr>
            <p:nvPr/>
          </p:nvSpPr>
          <p:spPr bwMode="auto">
            <a:xfrm>
              <a:off x="361" y="1876"/>
              <a:ext cx="405" cy="22"/>
            </a:xfrm>
            <a:custGeom>
              <a:avLst/>
              <a:gdLst>
                <a:gd name="T0" fmla="*/ 0 w 810"/>
                <a:gd name="T1" fmla="*/ 1 h 43"/>
                <a:gd name="T2" fmla="*/ 0 w 810"/>
                <a:gd name="T3" fmla="*/ 1 h 43"/>
                <a:gd name="T4" fmla="*/ 1 w 810"/>
                <a:gd name="T5" fmla="*/ 1 h 43"/>
                <a:gd name="T6" fmla="*/ 1 w 810"/>
                <a:gd name="T7" fmla="*/ 1 h 43"/>
                <a:gd name="T8" fmla="*/ 1 w 810"/>
                <a:gd name="T9" fmla="*/ 1 h 43"/>
                <a:gd name="T10" fmla="*/ 1 w 810"/>
                <a:gd name="T11" fmla="*/ 0 h 43"/>
                <a:gd name="T12" fmla="*/ 1 w 810"/>
                <a:gd name="T13" fmla="*/ 1 h 43"/>
                <a:gd name="T14" fmla="*/ 1 w 810"/>
                <a:gd name="T15" fmla="*/ 1 h 43"/>
                <a:gd name="T16" fmla="*/ 1 w 810"/>
                <a:gd name="T17" fmla="*/ 1 h 43"/>
                <a:gd name="T18" fmla="*/ 1 w 810"/>
                <a:gd name="T19" fmla="*/ 1 h 43"/>
                <a:gd name="T20" fmla="*/ 1 w 810"/>
                <a:gd name="T21" fmla="*/ 1 h 43"/>
                <a:gd name="T22" fmla="*/ 0 w 810"/>
                <a:gd name="T23" fmla="*/ 1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0"/>
                <a:gd name="T37" fmla="*/ 0 h 43"/>
                <a:gd name="T38" fmla="*/ 810 w 810"/>
                <a:gd name="T39" fmla="*/ 43 h 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0" h="43">
                  <a:moveTo>
                    <a:pt x="0" y="40"/>
                  </a:moveTo>
                  <a:lnTo>
                    <a:pt x="0" y="13"/>
                  </a:lnTo>
                  <a:lnTo>
                    <a:pt x="18" y="13"/>
                  </a:lnTo>
                  <a:lnTo>
                    <a:pt x="43" y="28"/>
                  </a:lnTo>
                  <a:lnTo>
                    <a:pt x="224" y="26"/>
                  </a:lnTo>
                  <a:lnTo>
                    <a:pt x="237" y="0"/>
                  </a:lnTo>
                  <a:lnTo>
                    <a:pt x="257" y="24"/>
                  </a:lnTo>
                  <a:lnTo>
                    <a:pt x="790" y="24"/>
                  </a:lnTo>
                  <a:lnTo>
                    <a:pt x="810" y="3"/>
                  </a:lnTo>
                  <a:lnTo>
                    <a:pt x="806" y="40"/>
                  </a:lnTo>
                  <a:lnTo>
                    <a:pt x="244" y="43"/>
                  </a:lnTo>
                  <a:lnTo>
                    <a:pt x="0" y="40"/>
                  </a:lnTo>
                  <a:close/>
                </a:path>
              </a:pathLst>
            </a:custGeom>
            <a:solidFill>
              <a:srgbClr val="D17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40" name="Freeform 23"/>
            <p:cNvSpPr>
              <a:spLocks/>
            </p:cNvSpPr>
            <p:nvPr/>
          </p:nvSpPr>
          <p:spPr bwMode="auto">
            <a:xfrm>
              <a:off x="388" y="1915"/>
              <a:ext cx="101" cy="18"/>
            </a:xfrm>
            <a:custGeom>
              <a:avLst/>
              <a:gdLst>
                <a:gd name="T0" fmla="*/ 0 w 203"/>
                <a:gd name="T1" fmla="*/ 0 h 35"/>
                <a:gd name="T2" fmla="*/ 0 w 203"/>
                <a:gd name="T3" fmla="*/ 0 h 35"/>
                <a:gd name="T4" fmla="*/ 0 w 203"/>
                <a:gd name="T5" fmla="*/ 0 h 35"/>
                <a:gd name="T6" fmla="*/ 0 w 203"/>
                <a:gd name="T7" fmla="*/ 1 h 35"/>
                <a:gd name="T8" fmla="*/ 0 w 203"/>
                <a:gd name="T9" fmla="*/ 1 h 35"/>
                <a:gd name="T10" fmla="*/ 0 w 203"/>
                <a:gd name="T11" fmla="*/ 1 h 35"/>
                <a:gd name="T12" fmla="*/ 0 w 203"/>
                <a:gd name="T13" fmla="*/ 0 h 35"/>
                <a:gd name="T14" fmla="*/ 0 60000 65536"/>
                <a:gd name="T15" fmla="*/ 0 60000 65536"/>
                <a:gd name="T16" fmla="*/ 0 60000 65536"/>
                <a:gd name="T17" fmla="*/ 0 60000 65536"/>
                <a:gd name="T18" fmla="*/ 0 60000 65536"/>
                <a:gd name="T19" fmla="*/ 0 60000 65536"/>
                <a:gd name="T20" fmla="*/ 0 60000 65536"/>
                <a:gd name="T21" fmla="*/ 0 w 203"/>
                <a:gd name="T22" fmla="*/ 0 h 35"/>
                <a:gd name="T23" fmla="*/ 203 w 20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3" h="35">
                  <a:moveTo>
                    <a:pt x="0" y="0"/>
                  </a:moveTo>
                  <a:lnTo>
                    <a:pt x="186" y="0"/>
                  </a:lnTo>
                  <a:lnTo>
                    <a:pt x="203" y="0"/>
                  </a:lnTo>
                  <a:lnTo>
                    <a:pt x="203" y="23"/>
                  </a:lnTo>
                  <a:lnTo>
                    <a:pt x="177" y="35"/>
                  </a:lnTo>
                  <a:lnTo>
                    <a:pt x="0" y="32"/>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41" name="Freeform 24"/>
            <p:cNvSpPr>
              <a:spLocks/>
            </p:cNvSpPr>
            <p:nvPr/>
          </p:nvSpPr>
          <p:spPr bwMode="auto">
            <a:xfrm>
              <a:off x="501" y="1917"/>
              <a:ext cx="232" cy="16"/>
            </a:xfrm>
            <a:custGeom>
              <a:avLst/>
              <a:gdLst>
                <a:gd name="T0" fmla="*/ 0 w 464"/>
                <a:gd name="T1" fmla="*/ 0 h 32"/>
                <a:gd name="T2" fmla="*/ 0 w 464"/>
                <a:gd name="T3" fmla="*/ 1 h 32"/>
                <a:gd name="T4" fmla="*/ 1 w 464"/>
                <a:gd name="T5" fmla="*/ 1 h 32"/>
                <a:gd name="T6" fmla="*/ 1 w 464"/>
                <a:gd name="T7" fmla="*/ 0 h 32"/>
                <a:gd name="T8" fmla="*/ 0 w 464"/>
                <a:gd name="T9" fmla="*/ 0 h 32"/>
                <a:gd name="T10" fmla="*/ 0 60000 65536"/>
                <a:gd name="T11" fmla="*/ 0 60000 65536"/>
                <a:gd name="T12" fmla="*/ 0 60000 65536"/>
                <a:gd name="T13" fmla="*/ 0 60000 65536"/>
                <a:gd name="T14" fmla="*/ 0 60000 65536"/>
                <a:gd name="T15" fmla="*/ 0 w 464"/>
                <a:gd name="T16" fmla="*/ 0 h 32"/>
                <a:gd name="T17" fmla="*/ 464 w 464"/>
                <a:gd name="T18" fmla="*/ 32 h 32"/>
              </a:gdLst>
              <a:ahLst/>
              <a:cxnLst>
                <a:cxn ang="T10">
                  <a:pos x="T0" y="T1"/>
                </a:cxn>
                <a:cxn ang="T11">
                  <a:pos x="T2" y="T3"/>
                </a:cxn>
                <a:cxn ang="T12">
                  <a:pos x="T4" y="T5"/>
                </a:cxn>
                <a:cxn ang="T13">
                  <a:pos x="T6" y="T7"/>
                </a:cxn>
                <a:cxn ang="T14">
                  <a:pos x="T8" y="T9"/>
                </a:cxn>
              </a:cxnLst>
              <a:rect l="T15" t="T16" r="T17" b="T18"/>
              <a:pathLst>
                <a:path w="464" h="32">
                  <a:moveTo>
                    <a:pt x="0" y="0"/>
                  </a:moveTo>
                  <a:lnTo>
                    <a:pt x="0" y="29"/>
                  </a:lnTo>
                  <a:lnTo>
                    <a:pt x="464" y="32"/>
                  </a:lnTo>
                  <a:lnTo>
                    <a:pt x="464" y="0"/>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42" name="Freeform 25"/>
            <p:cNvSpPr>
              <a:spLocks/>
            </p:cNvSpPr>
            <p:nvPr/>
          </p:nvSpPr>
          <p:spPr bwMode="auto">
            <a:xfrm>
              <a:off x="190" y="1938"/>
              <a:ext cx="280" cy="113"/>
            </a:xfrm>
            <a:custGeom>
              <a:avLst/>
              <a:gdLst>
                <a:gd name="T0" fmla="*/ 0 w 561"/>
                <a:gd name="T1" fmla="*/ 0 h 226"/>
                <a:gd name="T2" fmla="*/ 0 w 561"/>
                <a:gd name="T3" fmla="*/ 0 h 226"/>
                <a:gd name="T4" fmla="*/ 0 w 561"/>
                <a:gd name="T5" fmla="*/ 1 h 226"/>
                <a:gd name="T6" fmla="*/ 0 w 561"/>
                <a:gd name="T7" fmla="*/ 1 h 226"/>
                <a:gd name="T8" fmla="*/ 0 w 561"/>
                <a:gd name="T9" fmla="*/ 1 h 226"/>
                <a:gd name="T10" fmla="*/ 0 w 561"/>
                <a:gd name="T11" fmla="*/ 1 h 226"/>
                <a:gd name="T12" fmla="*/ 0 w 561"/>
                <a:gd name="T13" fmla="*/ 1 h 226"/>
                <a:gd name="T14" fmla="*/ 0 w 561"/>
                <a:gd name="T15" fmla="*/ 1 h 226"/>
                <a:gd name="T16" fmla="*/ 0 w 561"/>
                <a:gd name="T17" fmla="*/ 1 h 226"/>
                <a:gd name="T18" fmla="*/ 0 w 561"/>
                <a:gd name="T19" fmla="*/ 0 h 2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1"/>
                <a:gd name="T31" fmla="*/ 0 h 226"/>
                <a:gd name="T32" fmla="*/ 561 w 561"/>
                <a:gd name="T33" fmla="*/ 226 h 2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1" h="226">
                  <a:moveTo>
                    <a:pt x="561" y="0"/>
                  </a:moveTo>
                  <a:lnTo>
                    <a:pt x="336" y="0"/>
                  </a:lnTo>
                  <a:lnTo>
                    <a:pt x="84" y="125"/>
                  </a:lnTo>
                  <a:lnTo>
                    <a:pt x="0" y="169"/>
                  </a:lnTo>
                  <a:lnTo>
                    <a:pt x="5" y="193"/>
                  </a:lnTo>
                  <a:lnTo>
                    <a:pt x="57" y="202"/>
                  </a:lnTo>
                  <a:lnTo>
                    <a:pt x="120" y="205"/>
                  </a:lnTo>
                  <a:lnTo>
                    <a:pt x="383" y="226"/>
                  </a:lnTo>
                  <a:lnTo>
                    <a:pt x="407" y="202"/>
                  </a:lnTo>
                  <a:lnTo>
                    <a:pt x="561" y="0"/>
                  </a:lnTo>
                  <a:close/>
                </a:path>
              </a:pathLst>
            </a:custGeom>
            <a:solidFill>
              <a:srgbClr val="CC60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43" name="Freeform 26"/>
            <p:cNvSpPr>
              <a:spLocks/>
            </p:cNvSpPr>
            <p:nvPr/>
          </p:nvSpPr>
          <p:spPr bwMode="auto">
            <a:xfrm>
              <a:off x="407" y="1938"/>
              <a:ext cx="572" cy="113"/>
            </a:xfrm>
            <a:custGeom>
              <a:avLst/>
              <a:gdLst>
                <a:gd name="T0" fmla="*/ 1 w 1144"/>
                <a:gd name="T1" fmla="*/ 0 h 226"/>
                <a:gd name="T2" fmla="*/ 0 w 1144"/>
                <a:gd name="T3" fmla="*/ 1 h 226"/>
                <a:gd name="T4" fmla="*/ 1 w 1144"/>
                <a:gd name="T5" fmla="*/ 1 h 226"/>
                <a:gd name="T6" fmla="*/ 1 w 1144"/>
                <a:gd name="T7" fmla="*/ 1 h 226"/>
                <a:gd name="T8" fmla="*/ 1 w 1144"/>
                <a:gd name="T9" fmla="*/ 1 h 226"/>
                <a:gd name="T10" fmla="*/ 1 w 1144"/>
                <a:gd name="T11" fmla="*/ 1 h 226"/>
                <a:gd name="T12" fmla="*/ 1 w 1144"/>
                <a:gd name="T13" fmla="*/ 1 h 226"/>
                <a:gd name="T14" fmla="*/ 1 w 1144"/>
                <a:gd name="T15" fmla="*/ 1 h 226"/>
                <a:gd name="T16" fmla="*/ 1 w 1144"/>
                <a:gd name="T17" fmla="*/ 0 h 226"/>
                <a:gd name="T18" fmla="*/ 1 w 1144"/>
                <a:gd name="T19" fmla="*/ 0 h 2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4"/>
                <a:gd name="T31" fmla="*/ 0 h 226"/>
                <a:gd name="T32" fmla="*/ 1144 w 1144"/>
                <a:gd name="T33" fmla="*/ 226 h 2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4" h="226">
                  <a:moveTo>
                    <a:pt x="178" y="0"/>
                  </a:moveTo>
                  <a:lnTo>
                    <a:pt x="0" y="213"/>
                  </a:lnTo>
                  <a:lnTo>
                    <a:pt x="186" y="226"/>
                  </a:lnTo>
                  <a:lnTo>
                    <a:pt x="413" y="226"/>
                  </a:lnTo>
                  <a:lnTo>
                    <a:pt x="861" y="211"/>
                  </a:lnTo>
                  <a:lnTo>
                    <a:pt x="1120" y="193"/>
                  </a:lnTo>
                  <a:lnTo>
                    <a:pt x="1144" y="173"/>
                  </a:lnTo>
                  <a:lnTo>
                    <a:pt x="1058" y="163"/>
                  </a:lnTo>
                  <a:lnTo>
                    <a:pt x="687" y="0"/>
                  </a:lnTo>
                  <a:lnTo>
                    <a:pt x="178" y="0"/>
                  </a:lnTo>
                  <a:close/>
                </a:path>
              </a:pathLst>
            </a:custGeom>
            <a:solidFill>
              <a:srgbClr val="9B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44" name="Freeform 27"/>
            <p:cNvSpPr>
              <a:spLocks/>
            </p:cNvSpPr>
            <p:nvPr/>
          </p:nvSpPr>
          <p:spPr bwMode="auto">
            <a:xfrm>
              <a:off x="311" y="2073"/>
              <a:ext cx="156" cy="53"/>
            </a:xfrm>
            <a:custGeom>
              <a:avLst/>
              <a:gdLst>
                <a:gd name="T0" fmla="*/ 0 w 312"/>
                <a:gd name="T1" fmla="*/ 0 h 105"/>
                <a:gd name="T2" fmla="*/ 1 w 312"/>
                <a:gd name="T3" fmla="*/ 1 h 105"/>
                <a:gd name="T4" fmla="*/ 1 w 312"/>
                <a:gd name="T5" fmla="*/ 1 h 105"/>
                <a:gd name="T6" fmla="*/ 1 w 312"/>
                <a:gd name="T7" fmla="*/ 1 h 105"/>
                <a:gd name="T8" fmla="*/ 1 w 312"/>
                <a:gd name="T9" fmla="*/ 1 h 105"/>
                <a:gd name="T10" fmla="*/ 1 w 312"/>
                <a:gd name="T11" fmla="*/ 1 h 105"/>
                <a:gd name="T12" fmla="*/ 1 w 312"/>
                <a:gd name="T13" fmla="*/ 1 h 105"/>
                <a:gd name="T14" fmla="*/ 1 w 312"/>
                <a:gd name="T15" fmla="*/ 1 h 105"/>
                <a:gd name="T16" fmla="*/ 1 w 312"/>
                <a:gd name="T17" fmla="*/ 1 h 105"/>
                <a:gd name="T18" fmla="*/ 1 w 312"/>
                <a:gd name="T19" fmla="*/ 1 h 105"/>
                <a:gd name="T20" fmla="*/ 1 w 312"/>
                <a:gd name="T21" fmla="*/ 1 h 105"/>
                <a:gd name="T22" fmla="*/ 1 w 312"/>
                <a:gd name="T23" fmla="*/ 1 h 105"/>
                <a:gd name="T24" fmla="*/ 1 w 312"/>
                <a:gd name="T25" fmla="*/ 1 h 105"/>
                <a:gd name="T26" fmla="*/ 1 w 312"/>
                <a:gd name="T27" fmla="*/ 1 h 105"/>
                <a:gd name="T28" fmla="*/ 1 w 312"/>
                <a:gd name="T29" fmla="*/ 1 h 105"/>
                <a:gd name="T30" fmla="*/ 1 w 312"/>
                <a:gd name="T31" fmla="*/ 1 h 105"/>
                <a:gd name="T32" fmla="*/ 1 w 312"/>
                <a:gd name="T33" fmla="*/ 1 h 105"/>
                <a:gd name="T34" fmla="*/ 1 w 312"/>
                <a:gd name="T35" fmla="*/ 1 h 105"/>
                <a:gd name="T36" fmla="*/ 1 w 312"/>
                <a:gd name="T37" fmla="*/ 1 h 105"/>
                <a:gd name="T38" fmla="*/ 1 w 312"/>
                <a:gd name="T39" fmla="*/ 1 h 105"/>
                <a:gd name="T40" fmla="*/ 1 w 312"/>
                <a:gd name="T41" fmla="*/ 1 h 105"/>
                <a:gd name="T42" fmla="*/ 1 w 312"/>
                <a:gd name="T43" fmla="*/ 1 h 105"/>
                <a:gd name="T44" fmla="*/ 0 w 312"/>
                <a:gd name="T45" fmla="*/ 0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12"/>
                <a:gd name="T70" fmla="*/ 0 h 105"/>
                <a:gd name="T71" fmla="*/ 312 w 312"/>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12" h="105">
                  <a:moveTo>
                    <a:pt x="0" y="0"/>
                  </a:moveTo>
                  <a:lnTo>
                    <a:pt x="20" y="25"/>
                  </a:lnTo>
                  <a:lnTo>
                    <a:pt x="20" y="53"/>
                  </a:lnTo>
                  <a:lnTo>
                    <a:pt x="312" y="105"/>
                  </a:lnTo>
                  <a:lnTo>
                    <a:pt x="312" y="85"/>
                  </a:lnTo>
                  <a:lnTo>
                    <a:pt x="287" y="29"/>
                  </a:lnTo>
                  <a:lnTo>
                    <a:pt x="255" y="29"/>
                  </a:lnTo>
                  <a:lnTo>
                    <a:pt x="263" y="62"/>
                  </a:lnTo>
                  <a:lnTo>
                    <a:pt x="227" y="62"/>
                  </a:lnTo>
                  <a:lnTo>
                    <a:pt x="216" y="29"/>
                  </a:lnTo>
                  <a:lnTo>
                    <a:pt x="187" y="25"/>
                  </a:lnTo>
                  <a:lnTo>
                    <a:pt x="208" y="57"/>
                  </a:lnTo>
                  <a:lnTo>
                    <a:pt x="172" y="53"/>
                  </a:lnTo>
                  <a:lnTo>
                    <a:pt x="156" y="9"/>
                  </a:lnTo>
                  <a:lnTo>
                    <a:pt x="132" y="13"/>
                  </a:lnTo>
                  <a:lnTo>
                    <a:pt x="151" y="53"/>
                  </a:lnTo>
                  <a:lnTo>
                    <a:pt x="128" y="49"/>
                  </a:lnTo>
                  <a:lnTo>
                    <a:pt x="108" y="13"/>
                  </a:lnTo>
                  <a:lnTo>
                    <a:pt x="80" y="13"/>
                  </a:lnTo>
                  <a:lnTo>
                    <a:pt x="96" y="45"/>
                  </a:lnTo>
                  <a:lnTo>
                    <a:pt x="68" y="37"/>
                  </a:lnTo>
                  <a:lnTo>
                    <a:pt x="44" y="5"/>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45" name="Freeform 28"/>
            <p:cNvSpPr>
              <a:spLocks/>
            </p:cNvSpPr>
            <p:nvPr/>
          </p:nvSpPr>
          <p:spPr bwMode="auto">
            <a:xfrm>
              <a:off x="327" y="2110"/>
              <a:ext cx="133" cy="32"/>
            </a:xfrm>
            <a:custGeom>
              <a:avLst/>
              <a:gdLst>
                <a:gd name="T0" fmla="*/ 0 w 266"/>
                <a:gd name="T1" fmla="*/ 0 h 65"/>
                <a:gd name="T2" fmla="*/ 1 w 266"/>
                <a:gd name="T3" fmla="*/ 0 h 65"/>
                <a:gd name="T4" fmla="*/ 1 w 266"/>
                <a:gd name="T5" fmla="*/ 0 h 65"/>
                <a:gd name="T6" fmla="*/ 0 w 266"/>
                <a:gd name="T7" fmla="*/ 0 h 65"/>
                <a:gd name="T8" fmla="*/ 0 w 266"/>
                <a:gd name="T9" fmla="*/ 0 h 65"/>
                <a:gd name="T10" fmla="*/ 0 60000 65536"/>
                <a:gd name="T11" fmla="*/ 0 60000 65536"/>
                <a:gd name="T12" fmla="*/ 0 60000 65536"/>
                <a:gd name="T13" fmla="*/ 0 60000 65536"/>
                <a:gd name="T14" fmla="*/ 0 60000 65536"/>
                <a:gd name="T15" fmla="*/ 0 w 266"/>
                <a:gd name="T16" fmla="*/ 0 h 65"/>
                <a:gd name="T17" fmla="*/ 266 w 266"/>
                <a:gd name="T18" fmla="*/ 65 h 65"/>
              </a:gdLst>
              <a:ahLst/>
              <a:cxnLst>
                <a:cxn ang="T10">
                  <a:pos x="T0" y="T1"/>
                </a:cxn>
                <a:cxn ang="T11">
                  <a:pos x="T2" y="T3"/>
                </a:cxn>
                <a:cxn ang="T12">
                  <a:pos x="T4" y="T5"/>
                </a:cxn>
                <a:cxn ang="T13">
                  <a:pos x="T6" y="T7"/>
                </a:cxn>
                <a:cxn ang="T14">
                  <a:pos x="T8" y="T9"/>
                </a:cxn>
              </a:cxnLst>
              <a:rect l="T15" t="T16" r="T17" b="T18"/>
              <a:pathLst>
                <a:path w="266" h="65">
                  <a:moveTo>
                    <a:pt x="0" y="0"/>
                  </a:moveTo>
                  <a:lnTo>
                    <a:pt x="266" y="44"/>
                  </a:lnTo>
                  <a:lnTo>
                    <a:pt x="266" y="65"/>
                  </a:lnTo>
                  <a:lnTo>
                    <a:pt x="0" y="12"/>
                  </a:lnTo>
                  <a:lnTo>
                    <a:pt x="0" y="0"/>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46" name="Freeform 29"/>
            <p:cNvSpPr>
              <a:spLocks/>
            </p:cNvSpPr>
            <p:nvPr/>
          </p:nvSpPr>
          <p:spPr bwMode="auto">
            <a:xfrm>
              <a:off x="333" y="2126"/>
              <a:ext cx="127" cy="38"/>
            </a:xfrm>
            <a:custGeom>
              <a:avLst/>
              <a:gdLst>
                <a:gd name="T0" fmla="*/ 0 w 255"/>
                <a:gd name="T1" fmla="*/ 0 h 76"/>
                <a:gd name="T2" fmla="*/ 0 w 255"/>
                <a:gd name="T3" fmla="*/ 1 h 76"/>
                <a:gd name="T4" fmla="*/ 0 w 255"/>
                <a:gd name="T5" fmla="*/ 1 h 76"/>
                <a:gd name="T6" fmla="*/ 0 w 255"/>
                <a:gd name="T7" fmla="*/ 1 h 76"/>
                <a:gd name="T8" fmla="*/ 0 w 255"/>
                <a:gd name="T9" fmla="*/ 0 h 76"/>
                <a:gd name="T10" fmla="*/ 0 60000 65536"/>
                <a:gd name="T11" fmla="*/ 0 60000 65536"/>
                <a:gd name="T12" fmla="*/ 0 60000 65536"/>
                <a:gd name="T13" fmla="*/ 0 60000 65536"/>
                <a:gd name="T14" fmla="*/ 0 60000 65536"/>
                <a:gd name="T15" fmla="*/ 0 w 255"/>
                <a:gd name="T16" fmla="*/ 0 h 76"/>
                <a:gd name="T17" fmla="*/ 255 w 255"/>
                <a:gd name="T18" fmla="*/ 76 h 76"/>
              </a:gdLst>
              <a:ahLst/>
              <a:cxnLst>
                <a:cxn ang="T10">
                  <a:pos x="T0" y="T1"/>
                </a:cxn>
                <a:cxn ang="T11">
                  <a:pos x="T2" y="T3"/>
                </a:cxn>
                <a:cxn ang="T12">
                  <a:pos x="T4" y="T5"/>
                </a:cxn>
                <a:cxn ang="T13">
                  <a:pos x="T6" y="T7"/>
                </a:cxn>
                <a:cxn ang="T14">
                  <a:pos x="T8" y="T9"/>
                </a:cxn>
              </a:cxnLst>
              <a:rect l="T15" t="T16" r="T17" b="T18"/>
              <a:pathLst>
                <a:path w="255" h="76">
                  <a:moveTo>
                    <a:pt x="0" y="0"/>
                  </a:moveTo>
                  <a:lnTo>
                    <a:pt x="0" y="24"/>
                  </a:lnTo>
                  <a:lnTo>
                    <a:pt x="255" y="76"/>
                  </a:lnTo>
                  <a:lnTo>
                    <a:pt x="255" y="44"/>
                  </a:lnTo>
                  <a:lnTo>
                    <a:pt x="0" y="0"/>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47" name="Freeform 30"/>
            <p:cNvSpPr>
              <a:spLocks/>
            </p:cNvSpPr>
            <p:nvPr/>
          </p:nvSpPr>
          <p:spPr bwMode="auto">
            <a:xfrm>
              <a:off x="481" y="2101"/>
              <a:ext cx="345" cy="18"/>
            </a:xfrm>
            <a:custGeom>
              <a:avLst/>
              <a:gdLst>
                <a:gd name="T0" fmla="*/ 0 w 690"/>
                <a:gd name="T1" fmla="*/ 1 h 36"/>
                <a:gd name="T2" fmla="*/ 1 w 690"/>
                <a:gd name="T3" fmla="*/ 0 h 36"/>
                <a:gd name="T4" fmla="*/ 1 w 690"/>
                <a:gd name="T5" fmla="*/ 0 h 36"/>
                <a:gd name="T6" fmla="*/ 1 w 690"/>
                <a:gd name="T7" fmla="*/ 1 h 36"/>
                <a:gd name="T8" fmla="*/ 1 w 690"/>
                <a:gd name="T9" fmla="*/ 0 h 36"/>
                <a:gd name="T10" fmla="*/ 1 w 690"/>
                <a:gd name="T11" fmla="*/ 1 h 36"/>
                <a:gd name="T12" fmla="*/ 0 w 690"/>
                <a:gd name="T13" fmla="*/ 1 h 36"/>
                <a:gd name="T14" fmla="*/ 0 60000 65536"/>
                <a:gd name="T15" fmla="*/ 0 60000 65536"/>
                <a:gd name="T16" fmla="*/ 0 60000 65536"/>
                <a:gd name="T17" fmla="*/ 0 60000 65536"/>
                <a:gd name="T18" fmla="*/ 0 60000 65536"/>
                <a:gd name="T19" fmla="*/ 0 60000 65536"/>
                <a:gd name="T20" fmla="*/ 0 60000 65536"/>
                <a:gd name="T21" fmla="*/ 0 w 690"/>
                <a:gd name="T22" fmla="*/ 0 h 36"/>
                <a:gd name="T23" fmla="*/ 690 w 690"/>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0" h="36">
                  <a:moveTo>
                    <a:pt x="0" y="36"/>
                  </a:moveTo>
                  <a:lnTo>
                    <a:pt x="11" y="0"/>
                  </a:lnTo>
                  <a:lnTo>
                    <a:pt x="38" y="0"/>
                  </a:lnTo>
                  <a:lnTo>
                    <a:pt x="74" y="16"/>
                  </a:lnTo>
                  <a:lnTo>
                    <a:pt x="690" y="0"/>
                  </a:lnTo>
                  <a:lnTo>
                    <a:pt x="690" y="28"/>
                  </a:lnTo>
                  <a:lnTo>
                    <a:pt x="0" y="36"/>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48" name="Freeform 31"/>
            <p:cNvSpPr>
              <a:spLocks/>
            </p:cNvSpPr>
            <p:nvPr/>
          </p:nvSpPr>
          <p:spPr bwMode="auto">
            <a:xfrm>
              <a:off x="478" y="2122"/>
              <a:ext cx="332" cy="20"/>
            </a:xfrm>
            <a:custGeom>
              <a:avLst/>
              <a:gdLst>
                <a:gd name="T0" fmla="*/ 1 w 662"/>
                <a:gd name="T1" fmla="*/ 0 h 41"/>
                <a:gd name="T2" fmla="*/ 1 w 662"/>
                <a:gd name="T3" fmla="*/ 0 h 41"/>
                <a:gd name="T4" fmla="*/ 1 w 662"/>
                <a:gd name="T5" fmla="*/ 0 h 41"/>
                <a:gd name="T6" fmla="*/ 0 w 662"/>
                <a:gd name="T7" fmla="*/ 0 h 41"/>
                <a:gd name="T8" fmla="*/ 1 w 662"/>
                <a:gd name="T9" fmla="*/ 0 h 41"/>
                <a:gd name="T10" fmla="*/ 0 60000 65536"/>
                <a:gd name="T11" fmla="*/ 0 60000 65536"/>
                <a:gd name="T12" fmla="*/ 0 60000 65536"/>
                <a:gd name="T13" fmla="*/ 0 60000 65536"/>
                <a:gd name="T14" fmla="*/ 0 60000 65536"/>
                <a:gd name="T15" fmla="*/ 0 w 662"/>
                <a:gd name="T16" fmla="*/ 0 h 41"/>
                <a:gd name="T17" fmla="*/ 662 w 662"/>
                <a:gd name="T18" fmla="*/ 41 h 41"/>
              </a:gdLst>
              <a:ahLst/>
              <a:cxnLst>
                <a:cxn ang="T10">
                  <a:pos x="T0" y="T1"/>
                </a:cxn>
                <a:cxn ang="T11">
                  <a:pos x="T2" y="T3"/>
                </a:cxn>
                <a:cxn ang="T12">
                  <a:pos x="T4" y="T5"/>
                </a:cxn>
                <a:cxn ang="T13">
                  <a:pos x="T6" y="T7"/>
                </a:cxn>
                <a:cxn ang="T14">
                  <a:pos x="T8" y="T9"/>
                </a:cxn>
              </a:cxnLst>
              <a:rect l="T15" t="T16" r="T17" b="T18"/>
              <a:pathLst>
                <a:path w="662" h="41">
                  <a:moveTo>
                    <a:pt x="16" y="20"/>
                  </a:moveTo>
                  <a:lnTo>
                    <a:pt x="662" y="0"/>
                  </a:lnTo>
                  <a:lnTo>
                    <a:pt x="654" y="24"/>
                  </a:lnTo>
                  <a:lnTo>
                    <a:pt x="0" y="41"/>
                  </a:lnTo>
                  <a:lnTo>
                    <a:pt x="16" y="20"/>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49" name="Freeform 32"/>
            <p:cNvSpPr>
              <a:spLocks/>
            </p:cNvSpPr>
            <p:nvPr/>
          </p:nvSpPr>
          <p:spPr bwMode="auto">
            <a:xfrm>
              <a:off x="485" y="2139"/>
              <a:ext cx="313" cy="25"/>
            </a:xfrm>
            <a:custGeom>
              <a:avLst/>
              <a:gdLst>
                <a:gd name="T0" fmla="*/ 0 w 626"/>
                <a:gd name="T1" fmla="*/ 1 h 48"/>
                <a:gd name="T2" fmla="*/ 1 w 626"/>
                <a:gd name="T3" fmla="*/ 0 h 48"/>
                <a:gd name="T4" fmla="*/ 1 w 626"/>
                <a:gd name="T5" fmla="*/ 1 h 48"/>
                <a:gd name="T6" fmla="*/ 0 w 626"/>
                <a:gd name="T7" fmla="*/ 1 h 48"/>
                <a:gd name="T8" fmla="*/ 0 w 626"/>
                <a:gd name="T9" fmla="*/ 1 h 48"/>
                <a:gd name="T10" fmla="*/ 0 60000 65536"/>
                <a:gd name="T11" fmla="*/ 0 60000 65536"/>
                <a:gd name="T12" fmla="*/ 0 60000 65536"/>
                <a:gd name="T13" fmla="*/ 0 60000 65536"/>
                <a:gd name="T14" fmla="*/ 0 60000 65536"/>
                <a:gd name="T15" fmla="*/ 0 w 626"/>
                <a:gd name="T16" fmla="*/ 0 h 48"/>
                <a:gd name="T17" fmla="*/ 626 w 626"/>
                <a:gd name="T18" fmla="*/ 48 h 48"/>
              </a:gdLst>
              <a:ahLst/>
              <a:cxnLst>
                <a:cxn ang="T10">
                  <a:pos x="T0" y="T1"/>
                </a:cxn>
                <a:cxn ang="T11">
                  <a:pos x="T2" y="T3"/>
                </a:cxn>
                <a:cxn ang="T12">
                  <a:pos x="T4" y="T5"/>
                </a:cxn>
                <a:cxn ang="T13">
                  <a:pos x="T6" y="T7"/>
                </a:cxn>
                <a:cxn ang="T14">
                  <a:pos x="T8" y="T9"/>
                </a:cxn>
              </a:cxnLst>
              <a:rect l="T15" t="T16" r="T17" b="T18"/>
              <a:pathLst>
                <a:path w="626" h="48">
                  <a:moveTo>
                    <a:pt x="0" y="21"/>
                  </a:moveTo>
                  <a:lnTo>
                    <a:pt x="626" y="0"/>
                  </a:lnTo>
                  <a:lnTo>
                    <a:pt x="623" y="37"/>
                  </a:lnTo>
                  <a:lnTo>
                    <a:pt x="0" y="48"/>
                  </a:lnTo>
                  <a:lnTo>
                    <a:pt x="0" y="21"/>
                  </a:lnTo>
                  <a:close/>
                </a:path>
              </a:pathLst>
            </a:custGeom>
            <a:solidFill>
              <a:srgbClr val="E88E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50" name="Freeform 33"/>
            <p:cNvSpPr>
              <a:spLocks/>
            </p:cNvSpPr>
            <p:nvPr/>
          </p:nvSpPr>
          <p:spPr bwMode="auto">
            <a:xfrm>
              <a:off x="526" y="2166"/>
              <a:ext cx="28" cy="100"/>
            </a:xfrm>
            <a:custGeom>
              <a:avLst/>
              <a:gdLst>
                <a:gd name="T0" fmla="*/ 0 w 57"/>
                <a:gd name="T1" fmla="*/ 0 h 200"/>
                <a:gd name="T2" fmla="*/ 0 w 57"/>
                <a:gd name="T3" fmla="*/ 1 h 200"/>
                <a:gd name="T4" fmla="*/ 0 w 57"/>
                <a:gd name="T5" fmla="*/ 1 h 200"/>
                <a:gd name="T6" fmla="*/ 0 w 57"/>
                <a:gd name="T7" fmla="*/ 1 h 200"/>
                <a:gd name="T8" fmla="*/ 0 w 57"/>
                <a:gd name="T9" fmla="*/ 1 h 200"/>
                <a:gd name="T10" fmla="*/ 0 w 57"/>
                <a:gd name="T11" fmla="*/ 0 h 200"/>
                <a:gd name="T12" fmla="*/ 0 w 57"/>
                <a:gd name="T13" fmla="*/ 0 h 200"/>
                <a:gd name="T14" fmla="*/ 0 60000 65536"/>
                <a:gd name="T15" fmla="*/ 0 60000 65536"/>
                <a:gd name="T16" fmla="*/ 0 60000 65536"/>
                <a:gd name="T17" fmla="*/ 0 60000 65536"/>
                <a:gd name="T18" fmla="*/ 0 60000 65536"/>
                <a:gd name="T19" fmla="*/ 0 60000 65536"/>
                <a:gd name="T20" fmla="*/ 0 60000 65536"/>
                <a:gd name="T21" fmla="*/ 0 w 57"/>
                <a:gd name="T22" fmla="*/ 0 h 200"/>
                <a:gd name="T23" fmla="*/ 57 w 57"/>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200">
                  <a:moveTo>
                    <a:pt x="0" y="0"/>
                  </a:moveTo>
                  <a:lnTo>
                    <a:pt x="20" y="24"/>
                  </a:lnTo>
                  <a:lnTo>
                    <a:pt x="19" y="200"/>
                  </a:lnTo>
                  <a:lnTo>
                    <a:pt x="44" y="200"/>
                  </a:lnTo>
                  <a:lnTo>
                    <a:pt x="44" y="20"/>
                  </a:lnTo>
                  <a:lnTo>
                    <a:pt x="57" y="0"/>
                  </a:lnTo>
                  <a:lnTo>
                    <a:pt x="0" y="0"/>
                  </a:lnTo>
                  <a:close/>
                </a:path>
              </a:pathLst>
            </a:custGeom>
            <a:solidFill>
              <a:srgbClr val="8E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51" name="Freeform 34"/>
            <p:cNvSpPr>
              <a:spLocks/>
            </p:cNvSpPr>
            <p:nvPr/>
          </p:nvSpPr>
          <p:spPr bwMode="auto">
            <a:xfrm>
              <a:off x="517" y="2180"/>
              <a:ext cx="13" cy="84"/>
            </a:xfrm>
            <a:custGeom>
              <a:avLst/>
              <a:gdLst>
                <a:gd name="T0" fmla="*/ 1 w 26"/>
                <a:gd name="T1" fmla="*/ 0 h 169"/>
                <a:gd name="T2" fmla="*/ 0 w 26"/>
                <a:gd name="T3" fmla="*/ 0 h 169"/>
                <a:gd name="T4" fmla="*/ 0 w 26"/>
                <a:gd name="T5" fmla="*/ 0 h 169"/>
                <a:gd name="T6" fmla="*/ 1 w 26"/>
                <a:gd name="T7" fmla="*/ 0 h 169"/>
                <a:gd name="T8" fmla="*/ 1 w 26"/>
                <a:gd name="T9" fmla="*/ 0 h 169"/>
                <a:gd name="T10" fmla="*/ 0 60000 65536"/>
                <a:gd name="T11" fmla="*/ 0 60000 65536"/>
                <a:gd name="T12" fmla="*/ 0 60000 65536"/>
                <a:gd name="T13" fmla="*/ 0 60000 65536"/>
                <a:gd name="T14" fmla="*/ 0 60000 65536"/>
                <a:gd name="T15" fmla="*/ 0 w 26"/>
                <a:gd name="T16" fmla="*/ 0 h 169"/>
                <a:gd name="T17" fmla="*/ 26 w 26"/>
                <a:gd name="T18" fmla="*/ 169 h 169"/>
              </a:gdLst>
              <a:ahLst/>
              <a:cxnLst>
                <a:cxn ang="T10">
                  <a:pos x="T0" y="T1"/>
                </a:cxn>
                <a:cxn ang="T11">
                  <a:pos x="T2" y="T3"/>
                </a:cxn>
                <a:cxn ang="T12">
                  <a:pos x="T4" y="T5"/>
                </a:cxn>
                <a:cxn ang="T13">
                  <a:pos x="T6" y="T7"/>
                </a:cxn>
                <a:cxn ang="T14">
                  <a:pos x="T8" y="T9"/>
                </a:cxn>
              </a:cxnLst>
              <a:rect l="T15" t="T16" r="T17" b="T18"/>
              <a:pathLst>
                <a:path w="26" h="169">
                  <a:moveTo>
                    <a:pt x="26" y="0"/>
                  </a:moveTo>
                  <a:lnTo>
                    <a:pt x="0" y="32"/>
                  </a:lnTo>
                  <a:lnTo>
                    <a:pt x="0" y="169"/>
                  </a:lnTo>
                  <a:lnTo>
                    <a:pt x="24" y="169"/>
                  </a:lnTo>
                  <a:lnTo>
                    <a:pt x="26"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52" name="Freeform 35"/>
            <p:cNvSpPr>
              <a:spLocks/>
            </p:cNvSpPr>
            <p:nvPr/>
          </p:nvSpPr>
          <p:spPr bwMode="auto">
            <a:xfrm>
              <a:off x="552" y="2184"/>
              <a:ext cx="14" cy="80"/>
            </a:xfrm>
            <a:custGeom>
              <a:avLst/>
              <a:gdLst>
                <a:gd name="T0" fmla="*/ 1 w 28"/>
                <a:gd name="T1" fmla="*/ 0 h 161"/>
                <a:gd name="T2" fmla="*/ 1 w 28"/>
                <a:gd name="T3" fmla="*/ 0 h 161"/>
                <a:gd name="T4" fmla="*/ 1 w 28"/>
                <a:gd name="T5" fmla="*/ 0 h 161"/>
                <a:gd name="T6" fmla="*/ 0 w 28"/>
                <a:gd name="T7" fmla="*/ 0 h 161"/>
                <a:gd name="T8" fmla="*/ 1 w 28"/>
                <a:gd name="T9" fmla="*/ 0 h 161"/>
                <a:gd name="T10" fmla="*/ 0 60000 65536"/>
                <a:gd name="T11" fmla="*/ 0 60000 65536"/>
                <a:gd name="T12" fmla="*/ 0 60000 65536"/>
                <a:gd name="T13" fmla="*/ 0 60000 65536"/>
                <a:gd name="T14" fmla="*/ 0 60000 65536"/>
                <a:gd name="T15" fmla="*/ 0 w 28"/>
                <a:gd name="T16" fmla="*/ 0 h 161"/>
                <a:gd name="T17" fmla="*/ 28 w 28"/>
                <a:gd name="T18" fmla="*/ 161 h 161"/>
              </a:gdLst>
              <a:ahLst/>
              <a:cxnLst>
                <a:cxn ang="T10">
                  <a:pos x="T0" y="T1"/>
                </a:cxn>
                <a:cxn ang="T11">
                  <a:pos x="T2" y="T3"/>
                </a:cxn>
                <a:cxn ang="T12">
                  <a:pos x="T4" y="T5"/>
                </a:cxn>
                <a:cxn ang="T13">
                  <a:pos x="T6" y="T7"/>
                </a:cxn>
                <a:cxn ang="T14">
                  <a:pos x="T8" y="T9"/>
                </a:cxn>
              </a:cxnLst>
              <a:rect l="T15" t="T16" r="T17" b="T18"/>
              <a:pathLst>
                <a:path w="28" h="161">
                  <a:moveTo>
                    <a:pt x="2" y="0"/>
                  </a:moveTo>
                  <a:lnTo>
                    <a:pt x="25" y="16"/>
                  </a:lnTo>
                  <a:lnTo>
                    <a:pt x="28" y="161"/>
                  </a:lnTo>
                  <a:lnTo>
                    <a:pt x="0" y="161"/>
                  </a:lnTo>
                  <a:lnTo>
                    <a:pt x="2"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53" name="Freeform 36"/>
            <p:cNvSpPr>
              <a:spLocks/>
            </p:cNvSpPr>
            <p:nvPr/>
          </p:nvSpPr>
          <p:spPr bwMode="auto">
            <a:xfrm>
              <a:off x="481" y="2174"/>
              <a:ext cx="17" cy="92"/>
            </a:xfrm>
            <a:custGeom>
              <a:avLst/>
              <a:gdLst>
                <a:gd name="T0" fmla="*/ 0 w 35"/>
                <a:gd name="T1" fmla="*/ 0 h 184"/>
                <a:gd name="T2" fmla="*/ 0 w 35"/>
                <a:gd name="T3" fmla="*/ 1 h 184"/>
                <a:gd name="T4" fmla="*/ 0 w 35"/>
                <a:gd name="T5" fmla="*/ 1 h 184"/>
                <a:gd name="T6" fmla="*/ 0 w 35"/>
                <a:gd name="T7" fmla="*/ 1 h 184"/>
                <a:gd name="T8" fmla="*/ 0 w 35"/>
                <a:gd name="T9" fmla="*/ 0 h 184"/>
                <a:gd name="T10" fmla="*/ 0 60000 65536"/>
                <a:gd name="T11" fmla="*/ 0 60000 65536"/>
                <a:gd name="T12" fmla="*/ 0 60000 65536"/>
                <a:gd name="T13" fmla="*/ 0 60000 65536"/>
                <a:gd name="T14" fmla="*/ 0 60000 65536"/>
                <a:gd name="T15" fmla="*/ 0 w 35"/>
                <a:gd name="T16" fmla="*/ 0 h 184"/>
                <a:gd name="T17" fmla="*/ 35 w 35"/>
                <a:gd name="T18" fmla="*/ 184 h 184"/>
              </a:gdLst>
              <a:ahLst/>
              <a:cxnLst>
                <a:cxn ang="T10">
                  <a:pos x="T0" y="T1"/>
                </a:cxn>
                <a:cxn ang="T11">
                  <a:pos x="T2" y="T3"/>
                </a:cxn>
                <a:cxn ang="T12">
                  <a:pos x="T4" y="T5"/>
                </a:cxn>
                <a:cxn ang="T13">
                  <a:pos x="T6" y="T7"/>
                </a:cxn>
                <a:cxn ang="T14">
                  <a:pos x="T8" y="T9"/>
                </a:cxn>
              </a:cxnLst>
              <a:rect l="T15" t="T16" r="T17" b="T18"/>
              <a:pathLst>
                <a:path w="35" h="184">
                  <a:moveTo>
                    <a:pt x="0" y="0"/>
                  </a:moveTo>
                  <a:lnTo>
                    <a:pt x="35" y="24"/>
                  </a:lnTo>
                  <a:lnTo>
                    <a:pt x="33" y="176"/>
                  </a:lnTo>
                  <a:lnTo>
                    <a:pt x="0" y="18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54" name="Freeform 37"/>
            <p:cNvSpPr>
              <a:spLocks/>
            </p:cNvSpPr>
            <p:nvPr/>
          </p:nvSpPr>
          <p:spPr bwMode="auto">
            <a:xfrm>
              <a:off x="451" y="2170"/>
              <a:ext cx="16" cy="92"/>
            </a:xfrm>
            <a:custGeom>
              <a:avLst/>
              <a:gdLst>
                <a:gd name="T0" fmla="*/ 0 w 33"/>
                <a:gd name="T1" fmla="*/ 0 h 184"/>
                <a:gd name="T2" fmla="*/ 0 w 33"/>
                <a:gd name="T3" fmla="*/ 1 h 184"/>
                <a:gd name="T4" fmla="*/ 0 w 33"/>
                <a:gd name="T5" fmla="*/ 1 h 184"/>
                <a:gd name="T6" fmla="*/ 0 w 33"/>
                <a:gd name="T7" fmla="*/ 1 h 184"/>
                <a:gd name="T8" fmla="*/ 0 w 33"/>
                <a:gd name="T9" fmla="*/ 0 h 184"/>
                <a:gd name="T10" fmla="*/ 0 60000 65536"/>
                <a:gd name="T11" fmla="*/ 0 60000 65536"/>
                <a:gd name="T12" fmla="*/ 0 60000 65536"/>
                <a:gd name="T13" fmla="*/ 0 60000 65536"/>
                <a:gd name="T14" fmla="*/ 0 60000 65536"/>
                <a:gd name="T15" fmla="*/ 0 w 33"/>
                <a:gd name="T16" fmla="*/ 0 h 184"/>
                <a:gd name="T17" fmla="*/ 33 w 33"/>
                <a:gd name="T18" fmla="*/ 184 h 184"/>
              </a:gdLst>
              <a:ahLst/>
              <a:cxnLst>
                <a:cxn ang="T10">
                  <a:pos x="T0" y="T1"/>
                </a:cxn>
                <a:cxn ang="T11">
                  <a:pos x="T2" y="T3"/>
                </a:cxn>
                <a:cxn ang="T12">
                  <a:pos x="T4" y="T5"/>
                </a:cxn>
                <a:cxn ang="T13">
                  <a:pos x="T6" y="T7"/>
                </a:cxn>
                <a:cxn ang="T14">
                  <a:pos x="T8" y="T9"/>
                </a:cxn>
              </a:cxnLst>
              <a:rect l="T15" t="T16" r="T17" b="T18"/>
              <a:pathLst>
                <a:path w="33" h="184">
                  <a:moveTo>
                    <a:pt x="8" y="0"/>
                  </a:moveTo>
                  <a:lnTo>
                    <a:pt x="33" y="12"/>
                  </a:lnTo>
                  <a:lnTo>
                    <a:pt x="33" y="181"/>
                  </a:lnTo>
                  <a:lnTo>
                    <a:pt x="0" y="184"/>
                  </a:lnTo>
                  <a:lnTo>
                    <a:pt x="8"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55" name="Freeform 38"/>
            <p:cNvSpPr>
              <a:spLocks/>
            </p:cNvSpPr>
            <p:nvPr/>
          </p:nvSpPr>
          <p:spPr bwMode="auto">
            <a:xfrm>
              <a:off x="426" y="2168"/>
              <a:ext cx="11" cy="80"/>
            </a:xfrm>
            <a:custGeom>
              <a:avLst/>
              <a:gdLst>
                <a:gd name="T0" fmla="*/ 0 w 21"/>
                <a:gd name="T1" fmla="*/ 0 h 162"/>
                <a:gd name="T2" fmla="*/ 0 w 21"/>
                <a:gd name="T3" fmla="*/ 0 h 162"/>
                <a:gd name="T4" fmla="*/ 1 w 21"/>
                <a:gd name="T5" fmla="*/ 0 h 162"/>
                <a:gd name="T6" fmla="*/ 1 w 21"/>
                <a:gd name="T7" fmla="*/ 0 h 162"/>
                <a:gd name="T8" fmla="*/ 0 w 21"/>
                <a:gd name="T9" fmla="*/ 0 h 162"/>
                <a:gd name="T10" fmla="*/ 0 60000 65536"/>
                <a:gd name="T11" fmla="*/ 0 60000 65536"/>
                <a:gd name="T12" fmla="*/ 0 60000 65536"/>
                <a:gd name="T13" fmla="*/ 0 60000 65536"/>
                <a:gd name="T14" fmla="*/ 0 60000 65536"/>
                <a:gd name="T15" fmla="*/ 0 w 21"/>
                <a:gd name="T16" fmla="*/ 0 h 162"/>
                <a:gd name="T17" fmla="*/ 21 w 21"/>
                <a:gd name="T18" fmla="*/ 162 h 162"/>
              </a:gdLst>
              <a:ahLst/>
              <a:cxnLst>
                <a:cxn ang="T10">
                  <a:pos x="T0" y="T1"/>
                </a:cxn>
                <a:cxn ang="T11">
                  <a:pos x="T2" y="T3"/>
                </a:cxn>
                <a:cxn ang="T12">
                  <a:pos x="T4" y="T5"/>
                </a:cxn>
                <a:cxn ang="T13">
                  <a:pos x="T6" y="T7"/>
                </a:cxn>
                <a:cxn ang="T14">
                  <a:pos x="T8" y="T9"/>
                </a:cxn>
              </a:cxnLst>
              <a:rect l="T15" t="T16" r="T17" b="T18"/>
              <a:pathLst>
                <a:path w="21" h="162">
                  <a:moveTo>
                    <a:pt x="0" y="0"/>
                  </a:moveTo>
                  <a:lnTo>
                    <a:pt x="0" y="162"/>
                  </a:lnTo>
                  <a:lnTo>
                    <a:pt x="21" y="154"/>
                  </a:lnTo>
                  <a:lnTo>
                    <a:pt x="21" y="17"/>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56" name="Freeform 39"/>
            <p:cNvSpPr>
              <a:spLocks/>
            </p:cNvSpPr>
            <p:nvPr/>
          </p:nvSpPr>
          <p:spPr bwMode="auto">
            <a:xfrm>
              <a:off x="396" y="2156"/>
              <a:ext cx="15" cy="82"/>
            </a:xfrm>
            <a:custGeom>
              <a:avLst/>
              <a:gdLst>
                <a:gd name="T0" fmla="*/ 0 w 30"/>
                <a:gd name="T1" fmla="*/ 0 h 165"/>
                <a:gd name="T2" fmla="*/ 1 w 30"/>
                <a:gd name="T3" fmla="*/ 0 h 165"/>
                <a:gd name="T4" fmla="*/ 1 w 30"/>
                <a:gd name="T5" fmla="*/ 0 h 165"/>
                <a:gd name="T6" fmla="*/ 1 w 30"/>
                <a:gd name="T7" fmla="*/ 0 h 165"/>
                <a:gd name="T8" fmla="*/ 0 w 30"/>
                <a:gd name="T9" fmla="*/ 0 h 165"/>
                <a:gd name="T10" fmla="*/ 0 60000 65536"/>
                <a:gd name="T11" fmla="*/ 0 60000 65536"/>
                <a:gd name="T12" fmla="*/ 0 60000 65536"/>
                <a:gd name="T13" fmla="*/ 0 60000 65536"/>
                <a:gd name="T14" fmla="*/ 0 60000 65536"/>
                <a:gd name="T15" fmla="*/ 0 w 30"/>
                <a:gd name="T16" fmla="*/ 0 h 165"/>
                <a:gd name="T17" fmla="*/ 30 w 30"/>
                <a:gd name="T18" fmla="*/ 165 h 165"/>
              </a:gdLst>
              <a:ahLst/>
              <a:cxnLst>
                <a:cxn ang="T10">
                  <a:pos x="T0" y="T1"/>
                </a:cxn>
                <a:cxn ang="T11">
                  <a:pos x="T2" y="T3"/>
                </a:cxn>
                <a:cxn ang="T12">
                  <a:pos x="T4" y="T5"/>
                </a:cxn>
                <a:cxn ang="T13">
                  <a:pos x="T6" y="T7"/>
                </a:cxn>
                <a:cxn ang="T14">
                  <a:pos x="T8" y="T9"/>
                </a:cxn>
              </a:cxnLst>
              <a:rect l="T15" t="T16" r="T17" b="T18"/>
              <a:pathLst>
                <a:path w="30" h="165">
                  <a:moveTo>
                    <a:pt x="0" y="0"/>
                  </a:moveTo>
                  <a:lnTo>
                    <a:pt x="6" y="165"/>
                  </a:lnTo>
                  <a:lnTo>
                    <a:pt x="30" y="161"/>
                  </a:lnTo>
                  <a:lnTo>
                    <a:pt x="27" y="1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57" name="Freeform 40"/>
            <p:cNvSpPr>
              <a:spLocks/>
            </p:cNvSpPr>
            <p:nvPr/>
          </p:nvSpPr>
          <p:spPr bwMode="auto">
            <a:xfrm>
              <a:off x="375" y="2158"/>
              <a:ext cx="16" cy="78"/>
            </a:xfrm>
            <a:custGeom>
              <a:avLst/>
              <a:gdLst>
                <a:gd name="T0" fmla="*/ 0 w 31"/>
                <a:gd name="T1" fmla="*/ 1 h 156"/>
                <a:gd name="T2" fmla="*/ 0 w 31"/>
                <a:gd name="T3" fmla="*/ 1 h 156"/>
                <a:gd name="T4" fmla="*/ 1 w 31"/>
                <a:gd name="T5" fmla="*/ 1 h 156"/>
                <a:gd name="T6" fmla="*/ 1 w 31"/>
                <a:gd name="T7" fmla="*/ 0 h 156"/>
                <a:gd name="T8" fmla="*/ 0 w 31"/>
                <a:gd name="T9" fmla="*/ 1 h 156"/>
                <a:gd name="T10" fmla="*/ 0 60000 65536"/>
                <a:gd name="T11" fmla="*/ 0 60000 65536"/>
                <a:gd name="T12" fmla="*/ 0 60000 65536"/>
                <a:gd name="T13" fmla="*/ 0 60000 65536"/>
                <a:gd name="T14" fmla="*/ 0 60000 65536"/>
                <a:gd name="T15" fmla="*/ 0 w 31"/>
                <a:gd name="T16" fmla="*/ 0 h 156"/>
                <a:gd name="T17" fmla="*/ 31 w 31"/>
                <a:gd name="T18" fmla="*/ 156 h 156"/>
              </a:gdLst>
              <a:ahLst/>
              <a:cxnLst>
                <a:cxn ang="T10">
                  <a:pos x="T0" y="T1"/>
                </a:cxn>
                <a:cxn ang="T11">
                  <a:pos x="T2" y="T3"/>
                </a:cxn>
                <a:cxn ang="T12">
                  <a:pos x="T4" y="T5"/>
                </a:cxn>
                <a:cxn ang="T13">
                  <a:pos x="T6" y="T7"/>
                </a:cxn>
                <a:cxn ang="T14">
                  <a:pos x="T8" y="T9"/>
                </a:cxn>
              </a:cxnLst>
              <a:rect l="T15" t="T16" r="T17" b="T18"/>
              <a:pathLst>
                <a:path w="31" h="156">
                  <a:moveTo>
                    <a:pt x="0" y="3"/>
                  </a:moveTo>
                  <a:lnTo>
                    <a:pt x="0" y="156"/>
                  </a:lnTo>
                  <a:lnTo>
                    <a:pt x="31" y="148"/>
                  </a:lnTo>
                  <a:lnTo>
                    <a:pt x="28" y="0"/>
                  </a:lnTo>
                  <a:lnTo>
                    <a:pt x="0" y="3"/>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58" name="Freeform 41"/>
            <p:cNvSpPr>
              <a:spLocks/>
            </p:cNvSpPr>
            <p:nvPr/>
          </p:nvSpPr>
          <p:spPr bwMode="auto">
            <a:xfrm>
              <a:off x="582" y="2176"/>
              <a:ext cx="22" cy="84"/>
            </a:xfrm>
            <a:custGeom>
              <a:avLst/>
              <a:gdLst>
                <a:gd name="T0" fmla="*/ 1 w 44"/>
                <a:gd name="T1" fmla="*/ 1 h 168"/>
                <a:gd name="T2" fmla="*/ 1 w 44"/>
                <a:gd name="T3" fmla="*/ 0 h 168"/>
                <a:gd name="T4" fmla="*/ 1 w 44"/>
                <a:gd name="T5" fmla="*/ 1 h 168"/>
                <a:gd name="T6" fmla="*/ 1 w 44"/>
                <a:gd name="T7" fmla="*/ 1 h 168"/>
                <a:gd name="T8" fmla="*/ 0 w 44"/>
                <a:gd name="T9" fmla="*/ 1 h 168"/>
                <a:gd name="T10" fmla="*/ 1 w 44"/>
                <a:gd name="T11" fmla="*/ 1 h 168"/>
                <a:gd name="T12" fmla="*/ 0 60000 65536"/>
                <a:gd name="T13" fmla="*/ 0 60000 65536"/>
                <a:gd name="T14" fmla="*/ 0 60000 65536"/>
                <a:gd name="T15" fmla="*/ 0 60000 65536"/>
                <a:gd name="T16" fmla="*/ 0 60000 65536"/>
                <a:gd name="T17" fmla="*/ 0 60000 65536"/>
                <a:gd name="T18" fmla="*/ 0 w 44"/>
                <a:gd name="T19" fmla="*/ 0 h 168"/>
                <a:gd name="T20" fmla="*/ 44 w 44"/>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44" h="168">
                  <a:moveTo>
                    <a:pt x="4" y="36"/>
                  </a:moveTo>
                  <a:lnTo>
                    <a:pt x="20" y="0"/>
                  </a:lnTo>
                  <a:lnTo>
                    <a:pt x="39" y="8"/>
                  </a:lnTo>
                  <a:lnTo>
                    <a:pt x="44" y="156"/>
                  </a:lnTo>
                  <a:lnTo>
                    <a:pt x="0" y="168"/>
                  </a:lnTo>
                  <a:lnTo>
                    <a:pt x="4" y="36"/>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59" name="Freeform 42"/>
            <p:cNvSpPr>
              <a:spLocks/>
            </p:cNvSpPr>
            <p:nvPr/>
          </p:nvSpPr>
          <p:spPr bwMode="auto">
            <a:xfrm>
              <a:off x="618" y="2178"/>
              <a:ext cx="14" cy="70"/>
            </a:xfrm>
            <a:custGeom>
              <a:avLst/>
              <a:gdLst>
                <a:gd name="T0" fmla="*/ 0 w 27"/>
                <a:gd name="T1" fmla="*/ 0 h 141"/>
                <a:gd name="T2" fmla="*/ 0 w 27"/>
                <a:gd name="T3" fmla="*/ 0 h 141"/>
                <a:gd name="T4" fmla="*/ 1 w 27"/>
                <a:gd name="T5" fmla="*/ 0 h 141"/>
                <a:gd name="T6" fmla="*/ 1 w 27"/>
                <a:gd name="T7" fmla="*/ 0 h 141"/>
                <a:gd name="T8" fmla="*/ 1 w 27"/>
                <a:gd name="T9" fmla="*/ 0 h 141"/>
                <a:gd name="T10" fmla="*/ 1 w 27"/>
                <a:gd name="T11" fmla="*/ 0 h 141"/>
                <a:gd name="T12" fmla="*/ 1 w 27"/>
                <a:gd name="T13" fmla="*/ 0 h 141"/>
                <a:gd name="T14" fmla="*/ 0 w 27"/>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141"/>
                <a:gd name="T26" fmla="*/ 27 w 27"/>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141">
                  <a:moveTo>
                    <a:pt x="0" y="0"/>
                  </a:moveTo>
                  <a:lnTo>
                    <a:pt x="0" y="141"/>
                  </a:lnTo>
                  <a:lnTo>
                    <a:pt x="25" y="136"/>
                  </a:lnTo>
                  <a:lnTo>
                    <a:pt x="27" y="20"/>
                  </a:lnTo>
                  <a:lnTo>
                    <a:pt x="24" y="19"/>
                  </a:lnTo>
                  <a:lnTo>
                    <a:pt x="16" y="14"/>
                  </a:lnTo>
                  <a:lnTo>
                    <a:pt x="5" y="8"/>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60" name="Freeform 43"/>
            <p:cNvSpPr>
              <a:spLocks/>
            </p:cNvSpPr>
            <p:nvPr/>
          </p:nvSpPr>
          <p:spPr bwMode="auto">
            <a:xfrm>
              <a:off x="647" y="2180"/>
              <a:ext cx="12" cy="74"/>
            </a:xfrm>
            <a:custGeom>
              <a:avLst/>
              <a:gdLst>
                <a:gd name="T0" fmla="*/ 1 w 24"/>
                <a:gd name="T1" fmla="*/ 0 h 148"/>
                <a:gd name="T2" fmla="*/ 0 w 24"/>
                <a:gd name="T3" fmla="*/ 1 h 148"/>
                <a:gd name="T4" fmla="*/ 0 w 24"/>
                <a:gd name="T5" fmla="*/ 1 h 148"/>
                <a:gd name="T6" fmla="*/ 1 w 24"/>
                <a:gd name="T7" fmla="*/ 1 h 148"/>
                <a:gd name="T8" fmla="*/ 1 w 24"/>
                <a:gd name="T9" fmla="*/ 0 h 148"/>
                <a:gd name="T10" fmla="*/ 0 60000 65536"/>
                <a:gd name="T11" fmla="*/ 0 60000 65536"/>
                <a:gd name="T12" fmla="*/ 0 60000 65536"/>
                <a:gd name="T13" fmla="*/ 0 60000 65536"/>
                <a:gd name="T14" fmla="*/ 0 60000 65536"/>
                <a:gd name="T15" fmla="*/ 0 w 24"/>
                <a:gd name="T16" fmla="*/ 0 h 148"/>
                <a:gd name="T17" fmla="*/ 24 w 24"/>
                <a:gd name="T18" fmla="*/ 148 h 148"/>
              </a:gdLst>
              <a:ahLst/>
              <a:cxnLst>
                <a:cxn ang="T10">
                  <a:pos x="T0" y="T1"/>
                </a:cxn>
                <a:cxn ang="T11">
                  <a:pos x="T2" y="T3"/>
                </a:cxn>
                <a:cxn ang="T12">
                  <a:pos x="T4" y="T5"/>
                </a:cxn>
                <a:cxn ang="T13">
                  <a:pos x="T6" y="T7"/>
                </a:cxn>
                <a:cxn ang="T14">
                  <a:pos x="T8" y="T9"/>
                </a:cxn>
              </a:cxnLst>
              <a:rect l="T15" t="T16" r="T17" b="T18"/>
              <a:pathLst>
                <a:path w="24" h="148">
                  <a:moveTo>
                    <a:pt x="20" y="0"/>
                  </a:moveTo>
                  <a:lnTo>
                    <a:pt x="0" y="24"/>
                  </a:lnTo>
                  <a:lnTo>
                    <a:pt x="0" y="148"/>
                  </a:lnTo>
                  <a:lnTo>
                    <a:pt x="24" y="148"/>
                  </a:lnTo>
                  <a:lnTo>
                    <a:pt x="2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61" name="Freeform 44"/>
            <p:cNvSpPr>
              <a:spLocks/>
            </p:cNvSpPr>
            <p:nvPr/>
          </p:nvSpPr>
          <p:spPr bwMode="auto">
            <a:xfrm>
              <a:off x="674" y="2178"/>
              <a:ext cx="16" cy="68"/>
            </a:xfrm>
            <a:custGeom>
              <a:avLst/>
              <a:gdLst>
                <a:gd name="T0" fmla="*/ 0 w 33"/>
                <a:gd name="T1" fmla="*/ 0 h 136"/>
                <a:gd name="T2" fmla="*/ 0 w 33"/>
                <a:gd name="T3" fmla="*/ 1 h 136"/>
                <a:gd name="T4" fmla="*/ 0 w 33"/>
                <a:gd name="T5" fmla="*/ 1 h 136"/>
                <a:gd name="T6" fmla="*/ 0 w 33"/>
                <a:gd name="T7" fmla="*/ 1 h 136"/>
                <a:gd name="T8" fmla="*/ 0 w 33"/>
                <a:gd name="T9" fmla="*/ 0 h 136"/>
                <a:gd name="T10" fmla="*/ 0 60000 65536"/>
                <a:gd name="T11" fmla="*/ 0 60000 65536"/>
                <a:gd name="T12" fmla="*/ 0 60000 65536"/>
                <a:gd name="T13" fmla="*/ 0 60000 65536"/>
                <a:gd name="T14" fmla="*/ 0 60000 65536"/>
                <a:gd name="T15" fmla="*/ 0 w 33"/>
                <a:gd name="T16" fmla="*/ 0 h 136"/>
                <a:gd name="T17" fmla="*/ 33 w 33"/>
                <a:gd name="T18" fmla="*/ 136 h 136"/>
              </a:gdLst>
              <a:ahLst/>
              <a:cxnLst>
                <a:cxn ang="T10">
                  <a:pos x="T0" y="T1"/>
                </a:cxn>
                <a:cxn ang="T11">
                  <a:pos x="T2" y="T3"/>
                </a:cxn>
                <a:cxn ang="T12">
                  <a:pos x="T4" y="T5"/>
                </a:cxn>
                <a:cxn ang="T13">
                  <a:pos x="T6" y="T7"/>
                </a:cxn>
                <a:cxn ang="T14">
                  <a:pos x="T8" y="T9"/>
                </a:cxn>
              </a:cxnLst>
              <a:rect l="T15" t="T16" r="T17" b="T18"/>
              <a:pathLst>
                <a:path w="33" h="136">
                  <a:moveTo>
                    <a:pt x="0" y="0"/>
                  </a:moveTo>
                  <a:lnTo>
                    <a:pt x="0" y="136"/>
                  </a:lnTo>
                  <a:lnTo>
                    <a:pt x="33" y="136"/>
                  </a:lnTo>
                  <a:lnTo>
                    <a:pt x="33" y="20"/>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62" name="Freeform 45"/>
            <p:cNvSpPr>
              <a:spLocks/>
            </p:cNvSpPr>
            <p:nvPr/>
          </p:nvSpPr>
          <p:spPr bwMode="auto">
            <a:xfrm>
              <a:off x="704" y="2180"/>
              <a:ext cx="14" cy="62"/>
            </a:xfrm>
            <a:custGeom>
              <a:avLst/>
              <a:gdLst>
                <a:gd name="T0" fmla="*/ 1 w 28"/>
                <a:gd name="T1" fmla="*/ 0 h 124"/>
                <a:gd name="T2" fmla="*/ 0 w 28"/>
                <a:gd name="T3" fmla="*/ 1 h 124"/>
                <a:gd name="T4" fmla="*/ 0 w 28"/>
                <a:gd name="T5" fmla="*/ 1 h 124"/>
                <a:gd name="T6" fmla="*/ 1 w 28"/>
                <a:gd name="T7" fmla="*/ 1 h 124"/>
                <a:gd name="T8" fmla="*/ 1 w 28"/>
                <a:gd name="T9" fmla="*/ 0 h 124"/>
                <a:gd name="T10" fmla="*/ 0 60000 65536"/>
                <a:gd name="T11" fmla="*/ 0 60000 65536"/>
                <a:gd name="T12" fmla="*/ 0 60000 65536"/>
                <a:gd name="T13" fmla="*/ 0 60000 65536"/>
                <a:gd name="T14" fmla="*/ 0 60000 65536"/>
                <a:gd name="T15" fmla="*/ 0 w 28"/>
                <a:gd name="T16" fmla="*/ 0 h 124"/>
                <a:gd name="T17" fmla="*/ 28 w 28"/>
                <a:gd name="T18" fmla="*/ 124 h 124"/>
              </a:gdLst>
              <a:ahLst/>
              <a:cxnLst>
                <a:cxn ang="T10">
                  <a:pos x="T0" y="T1"/>
                </a:cxn>
                <a:cxn ang="T11">
                  <a:pos x="T2" y="T3"/>
                </a:cxn>
                <a:cxn ang="T12">
                  <a:pos x="T4" y="T5"/>
                </a:cxn>
                <a:cxn ang="T13">
                  <a:pos x="T6" y="T7"/>
                </a:cxn>
                <a:cxn ang="T14">
                  <a:pos x="T8" y="T9"/>
                </a:cxn>
              </a:cxnLst>
              <a:rect l="T15" t="T16" r="T17" b="T18"/>
              <a:pathLst>
                <a:path w="28" h="124">
                  <a:moveTo>
                    <a:pt x="25" y="0"/>
                  </a:moveTo>
                  <a:lnTo>
                    <a:pt x="0" y="28"/>
                  </a:lnTo>
                  <a:lnTo>
                    <a:pt x="0" y="124"/>
                  </a:lnTo>
                  <a:lnTo>
                    <a:pt x="28" y="124"/>
                  </a:lnTo>
                  <a:lnTo>
                    <a:pt x="25"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63" name="Rectangle 46"/>
            <p:cNvSpPr>
              <a:spLocks noChangeArrowheads="1"/>
            </p:cNvSpPr>
            <p:nvPr/>
          </p:nvSpPr>
          <p:spPr bwMode="auto">
            <a:xfrm>
              <a:off x="784" y="2167"/>
              <a:ext cx="10" cy="85"/>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17464" name="Rectangle 47"/>
            <p:cNvSpPr>
              <a:spLocks noChangeArrowheads="1"/>
            </p:cNvSpPr>
            <p:nvPr/>
          </p:nvSpPr>
          <p:spPr bwMode="auto">
            <a:xfrm>
              <a:off x="748" y="2164"/>
              <a:ext cx="12" cy="90"/>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17465" name="Rectangle 48"/>
            <p:cNvSpPr>
              <a:spLocks noChangeArrowheads="1"/>
            </p:cNvSpPr>
            <p:nvPr/>
          </p:nvSpPr>
          <p:spPr bwMode="auto">
            <a:xfrm>
              <a:off x="716" y="2160"/>
              <a:ext cx="10" cy="86"/>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17466" name="Rectangle 49"/>
            <p:cNvSpPr>
              <a:spLocks noChangeArrowheads="1"/>
            </p:cNvSpPr>
            <p:nvPr/>
          </p:nvSpPr>
          <p:spPr bwMode="auto">
            <a:xfrm>
              <a:off x="659" y="2162"/>
              <a:ext cx="11" cy="92"/>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17467" name="Rectangle 50"/>
            <p:cNvSpPr>
              <a:spLocks noChangeArrowheads="1"/>
            </p:cNvSpPr>
            <p:nvPr/>
          </p:nvSpPr>
          <p:spPr bwMode="auto">
            <a:xfrm>
              <a:off x="602" y="2168"/>
              <a:ext cx="12" cy="82"/>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17468" name="Rectangle 51"/>
            <p:cNvSpPr>
              <a:spLocks noChangeArrowheads="1"/>
            </p:cNvSpPr>
            <p:nvPr/>
          </p:nvSpPr>
          <p:spPr bwMode="auto">
            <a:xfrm>
              <a:off x="463" y="2168"/>
              <a:ext cx="15" cy="105"/>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17469" name="Rectangle 52"/>
            <p:cNvSpPr>
              <a:spLocks noChangeArrowheads="1"/>
            </p:cNvSpPr>
            <p:nvPr/>
          </p:nvSpPr>
          <p:spPr bwMode="auto">
            <a:xfrm>
              <a:off x="415" y="2154"/>
              <a:ext cx="10" cy="100"/>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17470" name="Rectangle 53"/>
            <p:cNvSpPr>
              <a:spLocks noChangeArrowheads="1"/>
            </p:cNvSpPr>
            <p:nvPr/>
          </p:nvSpPr>
          <p:spPr bwMode="auto">
            <a:xfrm>
              <a:off x="363" y="2148"/>
              <a:ext cx="10" cy="92"/>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17471" name="Rectangle 54"/>
            <p:cNvSpPr>
              <a:spLocks noChangeArrowheads="1"/>
            </p:cNvSpPr>
            <p:nvPr/>
          </p:nvSpPr>
          <p:spPr bwMode="auto">
            <a:xfrm>
              <a:off x="339" y="2146"/>
              <a:ext cx="10" cy="90"/>
            </a:xfrm>
            <a:prstGeom prst="rect">
              <a:avLst/>
            </a:prstGeom>
            <a:solidFill>
              <a:srgbClr val="8E28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17472" name="Freeform 55"/>
            <p:cNvSpPr>
              <a:spLocks/>
            </p:cNvSpPr>
            <p:nvPr/>
          </p:nvSpPr>
          <p:spPr bwMode="auto">
            <a:xfrm>
              <a:off x="339" y="2230"/>
              <a:ext cx="131" cy="81"/>
            </a:xfrm>
            <a:custGeom>
              <a:avLst/>
              <a:gdLst>
                <a:gd name="T0" fmla="*/ 0 w 262"/>
                <a:gd name="T1" fmla="*/ 0 h 161"/>
                <a:gd name="T2" fmla="*/ 0 w 262"/>
                <a:gd name="T3" fmla="*/ 1 h 161"/>
                <a:gd name="T4" fmla="*/ 1 w 262"/>
                <a:gd name="T5" fmla="*/ 1 h 161"/>
                <a:gd name="T6" fmla="*/ 1 w 262"/>
                <a:gd name="T7" fmla="*/ 1 h 161"/>
                <a:gd name="T8" fmla="*/ 0 w 262"/>
                <a:gd name="T9" fmla="*/ 0 h 161"/>
                <a:gd name="T10" fmla="*/ 0 60000 65536"/>
                <a:gd name="T11" fmla="*/ 0 60000 65536"/>
                <a:gd name="T12" fmla="*/ 0 60000 65536"/>
                <a:gd name="T13" fmla="*/ 0 60000 65536"/>
                <a:gd name="T14" fmla="*/ 0 60000 65536"/>
                <a:gd name="T15" fmla="*/ 0 w 262"/>
                <a:gd name="T16" fmla="*/ 0 h 161"/>
                <a:gd name="T17" fmla="*/ 262 w 262"/>
                <a:gd name="T18" fmla="*/ 161 h 161"/>
              </a:gdLst>
              <a:ahLst/>
              <a:cxnLst>
                <a:cxn ang="T10">
                  <a:pos x="T0" y="T1"/>
                </a:cxn>
                <a:cxn ang="T11">
                  <a:pos x="T2" y="T3"/>
                </a:cxn>
                <a:cxn ang="T12">
                  <a:pos x="T4" y="T5"/>
                </a:cxn>
                <a:cxn ang="T13">
                  <a:pos x="T6" y="T7"/>
                </a:cxn>
                <a:cxn ang="T14">
                  <a:pos x="T8" y="T9"/>
                </a:cxn>
              </a:cxnLst>
              <a:rect l="T15" t="T16" r="T17" b="T18"/>
              <a:pathLst>
                <a:path w="262" h="161">
                  <a:moveTo>
                    <a:pt x="0" y="0"/>
                  </a:moveTo>
                  <a:lnTo>
                    <a:pt x="0" y="64"/>
                  </a:lnTo>
                  <a:lnTo>
                    <a:pt x="262" y="161"/>
                  </a:lnTo>
                  <a:lnTo>
                    <a:pt x="262" y="101"/>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73" name="Freeform 56"/>
            <p:cNvSpPr>
              <a:spLocks/>
            </p:cNvSpPr>
            <p:nvPr/>
          </p:nvSpPr>
          <p:spPr bwMode="auto">
            <a:xfrm>
              <a:off x="277" y="2262"/>
              <a:ext cx="158" cy="105"/>
            </a:xfrm>
            <a:custGeom>
              <a:avLst/>
              <a:gdLst>
                <a:gd name="T0" fmla="*/ 0 w 315"/>
                <a:gd name="T1" fmla="*/ 0 h 210"/>
                <a:gd name="T2" fmla="*/ 0 w 315"/>
                <a:gd name="T3" fmla="*/ 1 h 210"/>
                <a:gd name="T4" fmla="*/ 1 w 315"/>
                <a:gd name="T5" fmla="*/ 1 h 210"/>
                <a:gd name="T6" fmla="*/ 1 w 315"/>
                <a:gd name="T7" fmla="*/ 1 h 210"/>
                <a:gd name="T8" fmla="*/ 0 w 315"/>
                <a:gd name="T9" fmla="*/ 0 h 210"/>
                <a:gd name="T10" fmla="*/ 0 60000 65536"/>
                <a:gd name="T11" fmla="*/ 0 60000 65536"/>
                <a:gd name="T12" fmla="*/ 0 60000 65536"/>
                <a:gd name="T13" fmla="*/ 0 60000 65536"/>
                <a:gd name="T14" fmla="*/ 0 60000 65536"/>
                <a:gd name="T15" fmla="*/ 0 w 315"/>
                <a:gd name="T16" fmla="*/ 0 h 210"/>
                <a:gd name="T17" fmla="*/ 315 w 315"/>
                <a:gd name="T18" fmla="*/ 210 h 210"/>
              </a:gdLst>
              <a:ahLst/>
              <a:cxnLst>
                <a:cxn ang="T10">
                  <a:pos x="T0" y="T1"/>
                </a:cxn>
                <a:cxn ang="T11">
                  <a:pos x="T2" y="T3"/>
                </a:cxn>
                <a:cxn ang="T12">
                  <a:pos x="T4" y="T5"/>
                </a:cxn>
                <a:cxn ang="T13">
                  <a:pos x="T6" y="T7"/>
                </a:cxn>
                <a:cxn ang="T14">
                  <a:pos x="T8" y="T9"/>
                </a:cxn>
              </a:cxnLst>
              <a:rect l="T15" t="T16" r="T17" b="T18"/>
              <a:pathLst>
                <a:path w="315" h="210">
                  <a:moveTo>
                    <a:pt x="0" y="0"/>
                  </a:moveTo>
                  <a:lnTo>
                    <a:pt x="0" y="69"/>
                  </a:lnTo>
                  <a:lnTo>
                    <a:pt x="315" y="210"/>
                  </a:lnTo>
                  <a:lnTo>
                    <a:pt x="315" y="133"/>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74" name="Freeform 57"/>
            <p:cNvSpPr>
              <a:spLocks/>
            </p:cNvSpPr>
            <p:nvPr/>
          </p:nvSpPr>
          <p:spPr bwMode="auto">
            <a:xfrm>
              <a:off x="473" y="2278"/>
              <a:ext cx="111" cy="24"/>
            </a:xfrm>
            <a:custGeom>
              <a:avLst/>
              <a:gdLst>
                <a:gd name="T0" fmla="*/ 0 w 223"/>
                <a:gd name="T1" fmla="*/ 1 h 48"/>
                <a:gd name="T2" fmla="*/ 0 w 223"/>
                <a:gd name="T3" fmla="*/ 0 h 48"/>
                <a:gd name="T4" fmla="*/ 0 w 223"/>
                <a:gd name="T5" fmla="*/ 1 h 48"/>
                <a:gd name="T6" fmla="*/ 0 w 223"/>
                <a:gd name="T7" fmla="*/ 1 h 48"/>
                <a:gd name="T8" fmla="*/ 0 w 223"/>
                <a:gd name="T9" fmla="*/ 1 h 48"/>
                <a:gd name="T10" fmla="*/ 0 60000 65536"/>
                <a:gd name="T11" fmla="*/ 0 60000 65536"/>
                <a:gd name="T12" fmla="*/ 0 60000 65536"/>
                <a:gd name="T13" fmla="*/ 0 60000 65536"/>
                <a:gd name="T14" fmla="*/ 0 60000 65536"/>
                <a:gd name="T15" fmla="*/ 0 w 223"/>
                <a:gd name="T16" fmla="*/ 0 h 48"/>
                <a:gd name="T17" fmla="*/ 223 w 223"/>
                <a:gd name="T18" fmla="*/ 48 h 48"/>
              </a:gdLst>
              <a:ahLst/>
              <a:cxnLst>
                <a:cxn ang="T10">
                  <a:pos x="T0" y="T1"/>
                </a:cxn>
                <a:cxn ang="T11">
                  <a:pos x="T2" y="T3"/>
                </a:cxn>
                <a:cxn ang="T12">
                  <a:pos x="T4" y="T5"/>
                </a:cxn>
                <a:cxn ang="T13">
                  <a:pos x="T6" y="T7"/>
                </a:cxn>
                <a:cxn ang="T14">
                  <a:pos x="T8" y="T9"/>
                </a:cxn>
              </a:cxnLst>
              <a:rect l="T15" t="T16" r="T17" b="T18"/>
              <a:pathLst>
                <a:path w="223" h="48">
                  <a:moveTo>
                    <a:pt x="0" y="4"/>
                  </a:moveTo>
                  <a:lnTo>
                    <a:pt x="223" y="0"/>
                  </a:lnTo>
                  <a:lnTo>
                    <a:pt x="223" y="43"/>
                  </a:lnTo>
                  <a:lnTo>
                    <a:pt x="4" y="48"/>
                  </a:lnTo>
                  <a:lnTo>
                    <a:pt x="0" y="4"/>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75" name="Freeform 58"/>
            <p:cNvSpPr>
              <a:spLocks/>
            </p:cNvSpPr>
            <p:nvPr/>
          </p:nvSpPr>
          <p:spPr bwMode="auto">
            <a:xfrm>
              <a:off x="435" y="2323"/>
              <a:ext cx="151" cy="38"/>
            </a:xfrm>
            <a:custGeom>
              <a:avLst/>
              <a:gdLst>
                <a:gd name="T0" fmla="*/ 0 w 303"/>
                <a:gd name="T1" fmla="*/ 1 h 76"/>
                <a:gd name="T2" fmla="*/ 0 w 303"/>
                <a:gd name="T3" fmla="*/ 0 h 76"/>
                <a:gd name="T4" fmla="*/ 0 w 303"/>
                <a:gd name="T5" fmla="*/ 1 h 76"/>
                <a:gd name="T6" fmla="*/ 0 w 303"/>
                <a:gd name="T7" fmla="*/ 1 h 76"/>
                <a:gd name="T8" fmla="*/ 0 w 303"/>
                <a:gd name="T9" fmla="*/ 1 h 76"/>
                <a:gd name="T10" fmla="*/ 0 60000 65536"/>
                <a:gd name="T11" fmla="*/ 0 60000 65536"/>
                <a:gd name="T12" fmla="*/ 0 60000 65536"/>
                <a:gd name="T13" fmla="*/ 0 60000 65536"/>
                <a:gd name="T14" fmla="*/ 0 60000 65536"/>
                <a:gd name="T15" fmla="*/ 0 w 303"/>
                <a:gd name="T16" fmla="*/ 0 h 76"/>
                <a:gd name="T17" fmla="*/ 303 w 303"/>
                <a:gd name="T18" fmla="*/ 76 h 76"/>
              </a:gdLst>
              <a:ahLst/>
              <a:cxnLst>
                <a:cxn ang="T10">
                  <a:pos x="T0" y="T1"/>
                </a:cxn>
                <a:cxn ang="T11">
                  <a:pos x="T2" y="T3"/>
                </a:cxn>
                <a:cxn ang="T12">
                  <a:pos x="T4" y="T5"/>
                </a:cxn>
                <a:cxn ang="T13">
                  <a:pos x="T6" y="T7"/>
                </a:cxn>
                <a:cxn ang="T14">
                  <a:pos x="T8" y="T9"/>
                </a:cxn>
              </a:cxnLst>
              <a:rect l="T15" t="T16" r="T17" b="T18"/>
              <a:pathLst>
                <a:path w="303" h="76">
                  <a:moveTo>
                    <a:pt x="0" y="8"/>
                  </a:moveTo>
                  <a:lnTo>
                    <a:pt x="303" y="0"/>
                  </a:lnTo>
                  <a:lnTo>
                    <a:pt x="299" y="57"/>
                  </a:lnTo>
                  <a:lnTo>
                    <a:pt x="5" y="76"/>
                  </a:lnTo>
                  <a:lnTo>
                    <a:pt x="0" y="8"/>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76" name="Freeform 59"/>
            <p:cNvSpPr>
              <a:spLocks/>
            </p:cNvSpPr>
            <p:nvPr/>
          </p:nvSpPr>
          <p:spPr bwMode="auto">
            <a:xfrm>
              <a:off x="592" y="2254"/>
              <a:ext cx="26" cy="47"/>
            </a:xfrm>
            <a:custGeom>
              <a:avLst/>
              <a:gdLst>
                <a:gd name="T0" fmla="*/ 1 w 52"/>
                <a:gd name="T1" fmla="*/ 0 h 93"/>
                <a:gd name="T2" fmla="*/ 0 w 52"/>
                <a:gd name="T3" fmla="*/ 1 h 93"/>
                <a:gd name="T4" fmla="*/ 0 w 52"/>
                <a:gd name="T5" fmla="*/ 1 h 93"/>
                <a:gd name="T6" fmla="*/ 0 w 52"/>
                <a:gd name="T7" fmla="*/ 1 h 93"/>
                <a:gd name="T8" fmla="*/ 1 w 52"/>
                <a:gd name="T9" fmla="*/ 1 h 93"/>
                <a:gd name="T10" fmla="*/ 1 w 52"/>
                <a:gd name="T11" fmla="*/ 1 h 93"/>
                <a:gd name="T12" fmla="*/ 1 w 52"/>
                <a:gd name="T13" fmla="*/ 1 h 93"/>
                <a:gd name="T14" fmla="*/ 1 w 52"/>
                <a:gd name="T15" fmla="*/ 1 h 93"/>
                <a:gd name="T16" fmla="*/ 1 w 52"/>
                <a:gd name="T17" fmla="*/ 1 h 93"/>
                <a:gd name="T18" fmla="*/ 1 w 52"/>
                <a:gd name="T19" fmla="*/ 0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
                <a:gd name="T31" fmla="*/ 0 h 93"/>
                <a:gd name="T32" fmla="*/ 52 w 52"/>
                <a:gd name="T33" fmla="*/ 93 h 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 h="93">
                  <a:moveTo>
                    <a:pt x="24" y="0"/>
                  </a:moveTo>
                  <a:lnTo>
                    <a:pt x="0" y="8"/>
                  </a:lnTo>
                  <a:lnTo>
                    <a:pt x="0" y="45"/>
                  </a:lnTo>
                  <a:lnTo>
                    <a:pt x="0" y="81"/>
                  </a:lnTo>
                  <a:lnTo>
                    <a:pt x="24" y="93"/>
                  </a:lnTo>
                  <a:lnTo>
                    <a:pt x="35" y="65"/>
                  </a:lnTo>
                  <a:lnTo>
                    <a:pt x="43" y="32"/>
                  </a:lnTo>
                  <a:lnTo>
                    <a:pt x="17" y="45"/>
                  </a:lnTo>
                  <a:lnTo>
                    <a:pt x="52" y="8"/>
                  </a:lnTo>
                  <a:lnTo>
                    <a:pt x="24"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77" name="Freeform 60"/>
            <p:cNvSpPr>
              <a:spLocks/>
            </p:cNvSpPr>
            <p:nvPr/>
          </p:nvSpPr>
          <p:spPr bwMode="auto">
            <a:xfrm>
              <a:off x="604" y="2298"/>
              <a:ext cx="39" cy="63"/>
            </a:xfrm>
            <a:custGeom>
              <a:avLst/>
              <a:gdLst>
                <a:gd name="T0" fmla="*/ 1 w 77"/>
                <a:gd name="T1" fmla="*/ 0 h 124"/>
                <a:gd name="T2" fmla="*/ 1 w 77"/>
                <a:gd name="T3" fmla="*/ 1 h 124"/>
                <a:gd name="T4" fmla="*/ 1 w 77"/>
                <a:gd name="T5" fmla="*/ 1 h 124"/>
                <a:gd name="T6" fmla="*/ 1 w 77"/>
                <a:gd name="T7" fmla="*/ 1 h 124"/>
                <a:gd name="T8" fmla="*/ 0 w 77"/>
                <a:gd name="T9" fmla="*/ 1 h 124"/>
                <a:gd name="T10" fmla="*/ 0 w 77"/>
                <a:gd name="T11" fmla="*/ 1 h 124"/>
                <a:gd name="T12" fmla="*/ 1 w 77"/>
                <a:gd name="T13" fmla="*/ 1 h 124"/>
                <a:gd name="T14" fmla="*/ 1 w 77"/>
                <a:gd name="T15" fmla="*/ 1 h 124"/>
                <a:gd name="T16" fmla="*/ 1 w 77"/>
                <a:gd name="T17" fmla="*/ 1 h 124"/>
                <a:gd name="T18" fmla="*/ 1 w 77"/>
                <a:gd name="T19" fmla="*/ 1 h 124"/>
                <a:gd name="T20" fmla="*/ 1 w 77"/>
                <a:gd name="T21" fmla="*/ 1 h 124"/>
                <a:gd name="T22" fmla="*/ 1 w 77"/>
                <a:gd name="T23" fmla="*/ 1 h 124"/>
                <a:gd name="T24" fmla="*/ 1 w 77"/>
                <a:gd name="T25" fmla="*/ 1 h 124"/>
                <a:gd name="T26" fmla="*/ 1 w 77"/>
                <a:gd name="T27" fmla="*/ 1 h 124"/>
                <a:gd name="T28" fmla="*/ 1 w 77"/>
                <a:gd name="T29" fmla="*/ 0 h 1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
                <a:gd name="T46" fmla="*/ 0 h 124"/>
                <a:gd name="T47" fmla="*/ 77 w 77"/>
                <a:gd name="T48" fmla="*/ 124 h 1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 h="124">
                  <a:moveTo>
                    <a:pt x="53" y="0"/>
                  </a:moveTo>
                  <a:lnTo>
                    <a:pt x="39" y="29"/>
                  </a:lnTo>
                  <a:lnTo>
                    <a:pt x="39" y="52"/>
                  </a:lnTo>
                  <a:lnTo>
                    <a:pt x="8" y="52"/>
                  </a:lnTo>
                  <a:lnTo>
                    <a:pt x="0" y="84"/>
                  </a:lnTo>
                  <a:lnTo>
                    <a:pt x="0" y="113"/>
                  </a:lnTo>
                  <a:lnTo>
                    <a:pt x="32" y="124"/>
                  </a:lnTo>
                  <a:lnTo>
                    <a:pt x="32" y="84"/>
                  </a:lnTo>
                  <a:lnTo>
                    <a:pt x="53" y="81"/>
                  </a:lnTo>
                  <a:lnTo>
                    <a:pt x="53" y="124"/>
                  </a:lnTo>
                  <a:lnTo>
                    <a:pt x="74" y="124"/>
                  </a:lnTo>
                  <a:lnTo>
                    <a:pt x="77" y="89"/>
                  </a:lnTo>
                  <a:lnTo>
                    <a:pt x="77" y="56"/>
                  </a:lnTo>
                  <a:lnTo>
                    <a:pt x="66" y="37"/>
                  </a:lnTo>
                  <a:lnTo>
                    <a:pt x="53"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78" name="Freeform 61"/>
            <p:cNvSpPr>
              <a:spLocks/>
            </p:cNvSpPr>
            <p:nvPr/>
          </p:nvSpPr>
          <p:spPr bwMode="auto">
            <a:xfrm>
              <a:off x="643" y="2367"/>
              <a:ext cx="39" cy="68"/>
            </a:xfrm>
            <a:custGeom>
              <a:avLst/>
              <a:gdLst>
                <a:gd name="T0" fmla="*/ 0 w 80"/>
                <a:gd name="T1" fmla="*/ 0 h 136"/>
                <a:gd name="T2" fmla="*/ 0 w 80"/>
                <a:gd name="T3" fmla="*/ 1 h 136"/>
                <a:gd name="T4" fmla="*/ 0 w 80"/>
                <a:gd name="T5" fmla="*/ 1 h 136"/>
                <a:gd name="T6" fmla="*/ 0 w 80"/>
                <a:gd name="T7" fmla="*/ 1 h 136"/>
                <a:gd name="T8" fmla="*/ 0 w 80"/>
                <a:gd name="T9" fmla="*/ 1 h 136"/>
                <a:gd name="T10" fmla="*/ 0 w 80"/>
                <a:gd name="T11" fmla="*/ 1 h 136"/>
                <a:gd name="T12" fmla="*/ 0 w 80"/>
                <a:gd name="T13" fmla="*/ 1 h 136"/>
                <a:gd name="T14" fmla="*/ 0 w 80"/>
                <a:gd name="T15" fmla="*/ 1 h 136"/>
                <a:gd name="T16" fmla="*/ 0 w 80"/>
                <a:gd name="T17" fmla="*/ 1 h 136"/>
                <a:gd name="T18" fmla="*/ 0 w 80"/>
                <a:gd name="T19" fmla="*/ 1 h 136"/>
                <a:gd name="T20" fmla="*/ 0 w 80"/>
                <a:gd name="T21" fmla="*/ 1 h 136"/>
                <a:gd name="T22" fmla="*/ 0 w 80"/>
                <a:gd name="T23" fmla="*/ 1 h 136"/>
                <a:gd name="T24" fmla="*/ 0 w 80"/>
                <a:gd name="T25" fmla="*/ 1 h 136"/>
                <a:gd name="T26" fmla="*/ 0 w 80"/>
                <a:gd name="T27" fmla="*/ 1 h 136"/>
                <a:gd name="T28" fmla="*/ 0 w 80"/>
                <a:gd name="T29" fmla="*/ 1 h 136"/>
                <a:gd name="T30" fmla="*/ 0 w 80"/>
                <a:gd name="T31" fmla="*/ 1 h 136"/>
                <a:gd name="T32" fmla="*/ 0 w 80"/>
                <a:gd name="T33" fmla="*/ 1 h 136"/>
                <a:gd name="T34" fmla="*/ 0 w 80"/>
                <a:gd name="T35" fmla="*/ 0 h 1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
                <a:gd name="T55" fmla="*/ 0 h 136"/>
                <a:gd name="T56" fmla="*/ 80 w 80"/>
                <a:gd name="T57" fmla="*/ 136 h 1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 h="136">
                  <a:moveTo>
                    <a:pt x="44" y="0"/>
                  </a:moveTo>
                  <a:lnTo>
                    <a:pt x="24" y="24"/>
                  </a:lnTo>
                  <a:lnTo>
                    <a:pt x="28" y="56"/>
                  </a:lnTo>
                  <a:lnTo>
                    <a:pt x="4" y="68"/>
                  </a:lnTo>
                  <a:lnTo>
                    <a:pt x="0" y="92"/>
                  </a:lnTo>
                  <a:lnTo>
                    <a:pt x="0" y="124"/>
                  </a:lnTo>
                  <a:lnTo>
                    <a:pt x="28" y="136"/>
                  </a:lnTo>
                  <a:lnTo>
                    <a:pt x="32" y="84"/>
                  </a:lnTo>
                  <a:lnTo>
                    <a:pt x="55" y="89"/>
                  </a:lnTo>
                  <a:lnTo>
                    <a:pt x="55" y="136"/>
                  </a:lnTo>
                  <a:lnTo>
                    <a:pt x="76" y="136"/>
                  </a:lnTo>
                  <a:lnTo>
                    <a:pt x="80" y="100"/>
                  </a:lnTo>
                  <a:lnTo>
                    <a:pt x="63" y="56"/>
                  </a:lnTo>
                  <a:lnTo>
                    <a:pt x="70" y="41"/>
                  </a:lnTo>
                  <a:lnTo>
                    <a:pt x="75" y="29"/>
                  </a:lnTo>
                  <a:lnTo>
                    <a:pt x="76" y="20"/>
                  </a:lnTo>
                  <a:lnTo>
                    <a:pt x="76" y="16"/>
                  </a:lnTo>
                  <a:lnTo>
                    <a:pt x="44"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79" name="Freeform 62"/>
            <p:cNvSpPr>
              <a:spLocks/>
            </p:cNvSpPr>
            <p:nvPr/>
          </p:nvSpPr>
          <p:spPr bwMode="auto">
            <a:xfrm>
              <a:off x="736" y="2286"/>
              <a:ext cx="26" cy="71"/>
            </a:xfrm>
            <a:custGeom>
              <a:avLst/>
              <a:gdLst>
                <a:gd name="T0" fmla="*/ 1 w 52"/>
                <a:gd name="T1" fmla="*/ 0 h 140"/>
                <a:gd name="T2" fmla="*/ 1 w 52"/>
                <a:gd name="T3" fmla="*/ 1 h 140"/>
                <a:gd name="T4" fmla="*/ 1 w 52"/>
                <a:gd name="T5" fmla="*/ 1 h 140"/>
                <a:gd name="T6" fmla="*/ 0 w 52"/>
                <a:gd name="T7" fmla="*/ 1 h 140"/>
                <a:gd name="T8" fmla="*/ 0 w 52"/>
                <a:gd name="T9" fmla="*/ 1 h 140"/>
                <a:gd name="T10" fmla="*/ 1 w 52"/>
                <a:gd name="T11" fmla="*/ 1 h 140"/>
                <a:gd name="T12" fmla="*/ 1 w 52"/>
                <a:gd name="T13" fmla="*/ 1 h 140"/>
                <a:gd name="T14" fmla="*/ 1 w 52"/>
                <a:gd name="T15" fmla="*/ 1 h 140"/>
                <a:gd name="T16" fmla="*/ 1 w 52"/>
                <a:gd name="T17" fmla="*/ 1 h 140"/>
                <a:gd name="T18" fmla="*/ 1 w 52"/>
                <a:gd name="T19" fmla="*/ 1 h 140"/>
                <a:gd name="T20" fmla="*/ 1 w 52"/>
                <a:gd name="T21" fmla="*/ 1 h 140"/>
                <a:gd name="T22" fmla="*/ 1 w 52"/>
                <a:gd name="T23" fmla="*/ 1 h 140"/>
                <a:gd name="T24" fmla="*/ 1 w 52"/>
                <a:gd name="T25" fmla="*/ 1 h 140"/>
                <a:gd name="T26" fmla="*/ 1 w 52"/>
                <a:gd name="T27" fmla="*/ 0 h 1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
                <a:gd name="T43" fmla="*/ 0 h 140"/>
                <a:gd name="T44" fmla="*/ 52 w 52"/>
                <a:gd name="T45" fmla="*/ 140 h 1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 h="140">
                  <a:moveTo>
                    <a:pt x="32" y="0"/>
                  </a:moveTo>
                  <a:lnTo>
                    <a:pt x="29" y="20"/>
                  </a:lnTo>
                  <a:lnTo>
                    <a:pt x="29" y="48"/>
                  </a:lnTo>
                  <a:lnTo>
                    <a:pt x="0" y="61"/>
                  </a:lnTo>
                  <a:lnTo>
                    <a:pt x="0" y="88"/>
                  </a:lnTo>
                  <a:lnTo>
                    <a:pt x="4" y="140"/>
                  </a:lnTo>
                  <a:lnTo>
                    <a:pt x="24" y="140"/>
                  </a:lnTo>
                  <a:lnTo>
                    <a:pt x="24" y="96"/>
                  </a:lnTo>
                  <a:lnTo>
                    <a:pt x="52" y="88"/>
                  </a:lnTo>
                  <a:lnTo>
                    <a:pt x="52" y="48"/>
                  </a:lnTo>
                  <a:lnTo>
                    <a:pt x="47" y="39"/>
                  </a:lnTo>
                  <a:lnTo>
                    <a:pt x="39" y="20"/>
                  </a:lnTo>
                  <a:lnTo>
                    <a:pt x="32" y="4"/>
                  </a:lnTo>
                  <a:lnTo>
                    <a:pt x="32"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80" name="Freeform 63"/>
            <p:cNvSpPr>
              <a:spLocks/>
            </p:cNvSpPr>
            <p:nvPr/>
          </p:nvSpPr>
          <p:spPr bwMode="auto">
            <a:xfrm>
              <a:off x="708" y="2250"/>
              <a:ext cx="12" cy="40"/>
            </a:xfrm>
            <a:custGeom>
              <a:avLst/>
              <a:gdLst>
                <a:gd name="T0" fmla="*/ 0 w 25"/>
                <a:gd name="T1" fmla="*/ 0 h 81"/>
                <a:gd name="T2" fmla="*/ 0 w 25"/>
                <a:gd name="T3" fmla="*/ 0 h 81"/>
                <a:gd name="T4" fmla="*/ 0 w 25"/>
                <a:gd name="T5" fmla="*/ 0 h 81"/>
                <a:gd name="T6" fmla="*/ 0 w 25"/>
                <a:gd name="T7" fmla="*/ 0 h 81"/>
                <a:gd name="T8" fmla="*/ 0 w 25"/>
                <a:gd name="T9" fmla="*/ 0 h 81"/>
                <a:gd name="T10" fmla="*/ 0 w 25"/>
                <a:gd name="T11" fmla="*/ 0 h 81"/>
                <a:gd name="T12" fmla="*/ 0 60000 65536"/>
                <a:gd name="T13" fmla="*/ 0 60000 65536"/>
                <a:gd name="T14" fmla="*/ 0 60000 65536"/>
                <a:gd name="T15" fmla="*/ 0 60000 65536"/>
                <a:gd name="T16" fmla="*/ 0 60000 65536"/>
                <a:gd name="T17" fmla="*/ 0 60000 65536"/>
                <a:gd name="T18" fmla="*/ 0 w 25"/>
                <a:gd name="T19" fmla="*/ 0 h 81"/>
                <a:gd name="T20" fmla="*/ 25 w 25"/>
                <a:gd name="T21" fmla="*/ 81 h 81"/>
              </a:gdLst>
              <a:ahLst/>
              <a:cxnLst>
                <a:cxn ang="T12">
                  <a:pos x="T0" y="T1"/>
                </a:cxn>
                <a:cxn ang="T13">
                  <a:pos x="T2" y="T3"/>
                </a:cxn>
                <a:cxn ang="T14">
                  <a:pos x="T4" y="T5"/>
                </a:cxn>
                <a:cxn ang="T15">
                  <a:pos x="T6" y="T7"/>
                </a:cxn>
                <a:cxn ang="T16">
                  <a:pos x="T8" y="T9"/>
                </a:cxn>
                <a:cxn ang="T17">
                  <a:pos x="T10" y="T11"/>
                </a:cxn>
              </a:cxnLst>
              <a:rect l="T18" t="T19" r="T20" b="T21"/>
              <a:pathLst>
                <a:path w="25" h="81">
                  <a:moveTo>
                    <a:pt x="20" y="0"/>
                  </a:moveTo>
                  <a:lnTo>
                    <a:pt x="0" y="16"/>
                  </a:lnTo>
                  <a:lnTo>
                    <a:pt x="0" y="57"/>
                  </a:lnTo>
                  <a:lnTo>
                    <a:pt x="20" y="81"/>
                  </a:lnTo>
                  <a:lnTo>
                    <a:pt x="25" y="53"/>
                  </a:lnTo>
                  <a:lnTo>
                    <a:pt x="2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81" name="Freeform 64"/>
            <p:cNvSpPr>
              <a:spLocks/>
            </p:cNvSpPr>
            <p:nvPr/>
          </p:nvSpPr>
          <p:spPr bwMode="auto">
            <a:xfrm>
              <a:off x="770" y="2357"/>
              <a:ext cx="48" cy="74"/>
            </a:xfrm>
            <a:custGeom>
              <a:avLst/>
              <a:gdLst>
                <a:gd name="T0" fmla="*/ 1 w 95"/>
                <a:gd name="T1" fmla="*/ 0 h 149"/>
                <a:gd name="T2" fmla="*/ 1 w 95"/>
                <a:gd name="T3" fmla="*/ 0 h 149"/>
                <a:gd name="T4" fmla="*/ 1 w 95"/>
                <a:gd name="T5" fmla="*/ 0 h 149"/>
                <a:gd name="T6" fmla="*/ 1 w 95"/>
                <a:gd name="T7" fmla="*/ 0 h 149"/>
                <a:gd name="T8" fmla="*/ 0 w 95"/>
                <a:gd name="T9" fmla="*/ 0 h 149"/>
                <a:gd name="T10" fmla="*/ 1 w 95"/>
                <a:gd name="T11" fmla="*/ 0 h 149"/>
                <a:gd name="T12" fmla="*/ 1 w 95"/>
                <a:gd name="T13" fmla="*/ 0 h 149"/>
                <a:gd name="T14" fmla="*/ 1 w 95"/>
                <a:gd name="T15" fmla="*/ 0 h 149"/>
                <a:gd name="T16" fmla="*/ 1 w 95"/>
                <a:gd name="T17" fmla="*/ 0 h 149"/>
                <a:gd name="T18" fmla="*/ 1 w 95"/>
                <a:gd name="T19" fmla="*/ 0 h 149"/>
                <a:gd name="T20" fmla="*/ 1 w 95"/>
                <a:gd name="T21" fmla="*/ 0 h 149"/>
                <a:gd name="T22" fmla="*/ 1 w 95"/>
                <a:gd name="T23" fmla="*/ 0 h 149"/>
                <a:gd name="T24" fmla="*/ 1 w 95"/>
                <a:gd name="T25" fmla="*/ 0 h 149"/>
                <a:gd name="T26" fmla="*/ 1 w 95"/>
                <a:gd name="T27" fmla="*/ 0 h 149"/>
                <a:gd name="T28" fmla="*/ 1 w 95"/>
                <a:gd name="T29" fmla="*/ 0 h 149"/>
                <a:gd name="T30" fmla="*/ 1 w 95"/>
                <a:gd name="T31" fmla="*/ 0 h 149"/>
                <a:gd name="T32" fmla="*/ 1 w 95"/>
                <a:gd name="T33" fmla="*/ 0 h 1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5"/>
                <a:gd name="T52" fmla="*/ 0 h 149"/>
                <a:gd name="T53" fmla="*/ 95 w 95"/>
                <a:gd name="T54" fmla="*/ 149 h 1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5" h="149">
                  <a:moveTo>
                    <a:pt x="63" y="0"/>
                  </a:moveTo>
                  <a:lnTo>
                    <a:pt x="52" y="32"/>
                  </a:lnTo>
                  <a:lnTo>
                    <a:pt x="48" y="57"/>
                  </a:lnTo>
                  <a:lnTo>
                    <a:pt x="11" y="69"/>
                  </a:lnTo>
                  <a:lnTo>
                    <a:pt x="0" y="97"/>
                  </a:lnTo>
                  <a:lnTo>
                    <a:pt x="8" y="129"/>
                  </a:lnTo>
                  <a:lnTo>
                    <a:pt x="32" y="113"/>
                  </a:lnTo>
                  <a:lnTo>
                    <a:pt x="45" y="89"/>
                  </a:lnTo>
                  <a:lnTo>
                    <a:pt x="45" y="137"/>
                  </a:lnTo>
                  <a:lnTo>
                    <a:pt x="60" y="113"/>
                  </a:lnTo>
                  <a:lnTo>
                    <a:pt x="63" y="69"/>
                  </a:lnTo>
                  <a:lnTo>
                    <a:pt x="79" y="105"/>
                  </a:lnTo>
                  <a:lnTo>
                    <a:pt x="79" y="149"/>
                  </a:lnTo>
                  <a:lnTo>
                    <a:pt x="95" y="102"/>
                  </a:lnTo>
                  <a:lnTo>
                    <a:pt x="79" y="61"/>
                  </a:lnTo>
                  <a:lnTo>
                    <a:pt x="84" y="29"/>
                  </a:lnTo>
                  <a:lnTo>
                    <a:pt x="63"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82" name="Freeform 65"/>
            <p:cNvSpPr>
              <a:spLocks/>
            </p:cNvSpPr>
            <p:nvPr/>
          </p:nvSpPr>
          <p:spPr bwMode="auto">
            <a:xfrm>
              <a:off x="633" y="2266"/>
              <a:ext cx="57" cy="15"/>
            </a:xfrm>
            <a:custGeom>
              <a:avLst/>
              <a:gdLst>
                <a:gd name="T0" fmla="*/ 0 w 116"/>
                <a:gd name="T1" fmla="*/ 1 h 29"/>
                <a:gd name="T2" fmla="*/ 0 w 116"/>
                <a:gd name="T3" fmla="*/ 0 h 29"/>
                <a:gd name="T4" fmla="*/ 0 w 116"/>
                <a:gd name="T5" fmla="*/ 1 h 29"/>
                <a:gd name="T6" fmla="*/ 0 w 116"/>
                <a:gd name="T7" fmla="*/ 1 h 29"/>
                <a:gd name="T8" fmla="*/ 0 w 116"/>
                <a:gd name="T9" fmla="*/ 1 h 29"/>
                <a:gd name="T10" fmla="*/ 0 60000 65536"/>
                <a:gd name="T11" fmla="*/ 0 60000 65536"/>
                <a:gd name="T12" fmla="*/ 0 60000 65536"/>
                <a:gd name="T13" fmla="*/ 0 60000 65536"/>
                <a:gd name="T14" fmla="*/ 0 60000 65536"/>
                <a:gd name="T15" fmla="*/ 0 w 116"/>
                <a:gd name="T16" fmla="*/ 0 h 29"/>
                <a:gd name="T17" fmla="*/ 116 w 116"/>
                <a:gd name="T18" fmla="*/ 29 h 29"/>
              </a:gdLst>
              <a:ahLst/>
              <a:cxnLst>
                <a:cxn ang="T10">
                  <a:pos x="T0" y="T1"/>
                </a:cxn>
                <a:cxn ang="T11">
                  <a:pos x="T2" y="T3"/>
                </a:cxn>
                <a:cxn ang="T12">
                  <a:pos x="T4" y="T5"/>
                </a:cxn>
                <a:cxn ang="T13">
                  <a:pos x="T6" y="T7"/>
                </a:cxn>
                <a:cxn ang="T14">
                  <a:pos x="T8" y="T9"/>
                </a:cxn>
              </a:cxnLst>
              <a:rect l="T15" t="T16" r="T17" b="T18"/>
              <a:pathLst>
                <a:path w="116" h="29">
                  <a:moveTo>
                    <a:pt x="9" y="8"/>
                  </a:moveTo>
                  <a:lnTo>
                    <a:pt x="116" y="0"/>
                  </a:lnTo>
                  <a:lnTo>
                    <a:pt x="116" y="21"/>
                  </a:lnTo>
                  <a:lnTo>
                    <a:pt x="0" y="29"/>
                  </a:lnTo>
                  <a:lnTo>
                    <a:pt x="9" y="8"/>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83" name="Freeform 66"/>
            <p:cNvSpPr>
              <a:spLocks/>
            </p:cNvSpPr>
            <p:nvPr/>
          </p:nvSpPr>
          <p:spPr bwMode="auto">
            <a:xfrm>
              <a:off x="630" y="2286"/>
              <a:ext cx="66" cy="12"/>
            </a:xfrm>
            <a:custGeom>
              <a:avLst/>
              <a:gdLst>
                <a:gd name="T0" fmla="*/ 1 w 131"/>
                <a:gd name="T1" fmla="*/ 0 h 24"/>
                <a:gd name="T2" fmla="*/ 1 w 131"/>
                <a:gd name="T3" fmla="*/ 1 h 24"/>
                <a:gd name="T4" fmla="*/ 1 w 131"/>
                <a:gd name="T5" fmla="*/ 1 h 24"/>
                <a:gd name="T6" fmla="*/ 0 w 131"/>
                <a:gd name="T7" fmla="*/ 1 h 24"/>
                <a:gd name="T8" fmla="*/ 1 w 131"/>
                <a:gd name="T9" fmla="*/ 0 h 24"/>
                <a:gd name="T10" fmla="*/ 0 60000 65536"/>
                <a:gd name="T11" fmla="*/ 0 60000 65536"/>
                <a:gd name="T12" fmla="*/ 0 60000 65536"/>
                <a:gd name="T13" fmla="*/ 0 60000 65536"/>
                <a:gd name="T14" fmla="*/ 0 60000 65536"/>
                <a:gd name="T15" fmla="*/ 0 w 131"/>
                <a:gd name="T16" fmla="*/ 0 h 24"/>
                <a:gd name="T17" fmla="*/ 131 w 131"/>
                <a:gd name="T18" fmla="*/ 24 h 24"/>
              </a:gdLst>
              <a:ahLst/>
              <a:cxnLst>
                <a:cxn ang="T10">
                  <a:pos x="T0" y="T1"/>
                </a:cxn>
                <a:cxn ang="T11">
                  <a:pos x="T2" y="T3"/>
                </a:cxn>
                <a:cxn ang="T12">
                  <a:pos x="T4" y="T5"/>
                </a:cxn>
                <a:cxn ang="T13">
                  <a:pos x="T6" y="T7"/>
                </a:cxn>
                <a:cxn ang="T14">
                  <a:pos x="T8" y="T9"/>
                </a:cxn>
              </a:cxnLst>
              <a:rect l="T15" t="T16" r="T17" b="T18"/>
              <a:pathLst>
                <a:path w="131" h="24">
                  <a:moveTo>
                    <a:pt x="131" y="0"/>
                  </a:moveTo>
                  <a:lnTo>
                    <a:pt x="131" y="24"/>
                  </a:lnTo>
                  <a:lnTo>
                    <a:pt x="24" y="24"/>
                  </a:lnTo>
                  <a:lnTo>
                    <a:pt x="0" y="12"/>
                  </a:lnTo>
                  <a:lnTo>
                    <a:pt x="131"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84" name="Freeform 67"/>
            <p:cNvSpPr>
              <a:spLocks/>
            </p:cNvSpPr>
            <p:nvPr/>
          </p:nvSpPr>
          <p:spPr bwMode="auto">
            <a:xfrm>
              <a:off x="643" y="2305"/>
              <a:ext cx="65" cy="10"/>
            </a:xfrm>
            <a:custGeom>
              <a:avLst/>
              <a:gdLst>
                <a:gd name="T0" fmla="*/ 0 w 131"/>
                <a:gd name="T1" fmla="*/ 0 h 19"/>
                <a:gd name="T2" fmla="*/ 0 w 131"/>
                <a:gd name="T3" fmla="*/ 0 h 19"/>
                <a:gd name="T4" fmla="*/ 0 w 131"/>
                <a:gd name="T5" fmla="*/ 1 h 19"/>
                <a:gd name="T6" fmla="*/ 0 w 131"/>
                <a:gd name="T7" fmla="*/ 1 h 19"/>
                <a:gd name="T8" fmla="*/ 0 w 131"/>
                <a:gd name="T9" fmla="*/ 1 h 19"/>
                <a:gd name="T10" fmla="*/ 0 w 131"/>
                <a:gd name="T11" fmla="*/ 1 h 19"/>
                <a:gd name="T12" fmla="*/ 0 w 131"/>
                <a:gd name="T13" fmla="*/ 1 h 19"/>
                <a:gd name="T14" fmla="*/ 0 w 131"/>
                <a:gd name="T15" fmla="*/ 1 h 19"/>
                <a:gd name="T16" fmla="*/ 0 w 131"/>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1"/>
                <a:gd name="T28" fmla="*/ 0 h 19"/>
                <a:gd name="T29" fmla="*/ 131 w 131"/>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1" h="19">
                  <a:moveTo>
                    <a:pt x="0" y="0"/>
                  </a:moveTo>
                  <a:lnTo>
                    <a:pt x="123" y="0"/>
                  </a:lnTo>
                  <a:lnTo>
                    <a:pt x="131" y="19"/>
                  </a:lnTo>
                  <a:lnTo>
                    <a:pt x="44" y="19"/>
                  </a:lnTo>
                  <a:lnTo>
                    <a:pt x="12" y="19"/>
                  </a:lnTo>
                  <a:lnTo>
                    <a:pt x="9" y="16"/>
                  </a:lnTo>
                  <a:lnTo>
                    <a:pt x="5" y="9"/>
                  </a:lnTo>
                  <a:lnTo>
                    <a:pt x="0" y="3"/>
                  </a:lnTo>
                  <a:lnTo>
                    <a:pt x="0"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85" name="Freeform 68"/>
            <p:cNvSpPr>
              <a:spLocks/>
            </p:cNvSpPr>
            <p:nvPr/>
          </p:nvSpPr>
          <p:spPr bwMode="auto">
            <a:xfrm>
              <a:off x="666" y="2320"/>
              <a:ext cx="52" cy="16"/>
            </a:xfrm>
            <a:custGeom>
              <a:avLst/>
              <a:gdLst>
                <a:gd name="T0" fmla="*/ 1 w 104"/>
                <a:gd name="T1" fmla="*/ 1 h 32"/>
                <a:gd name="T2" fmla="*/ 1 w 104"/>
                <a:gd name="T3" fmla="*/ 0 h 32"/>
                <a:gd name="T4" fmla="*/ 1 w 104"/>
                <a:gd name="T5" fmla="*/ 1 h 32"/>
                <a:gd name="T6" fmla="*/ 0 w 104"/>
                <a:gd name="T7" fmla="*/ 1 h 32"/>
                <a:gd name="T8" fmla="*/ 1 w 104"/>
                <a:gd name="T9" fmla="*/ 1 h 32"/>
                <a:gd name="T10" fmla="*/ 0 60000 65536"/>
                <a:gd name="T11" fmla="*/ 0 60000 65536"/>
                <a:gd name="T12" fmla="*/ 0 60000 65536"/>
                <a:gd name="T13" fmla="*/ 0 60000 65536"/>
                <a:gd name="T14" fmla="*/ 0 60000 65536"/>
                <a:gd name="T15" fmla="*/ 0 w 104"/>
                <a:gd name="T16" fmla="*/ 0 h 32"/>
                <a:gd name="T17" fmla="*/ 104 w 104"/>
                <a:gd name="T18" fmla="*/ 32 h 32"/>
              </a:gdLst>
              <a:ahLst/>
              <a:cxnLst>
                <a:cxn ang="T10">
                  <a:pos x="T0" y="T1"/>
                </a:cxn>
                <a:cxn ang="T11">
                  <a:pos x="T2" y="T3"/>
                </a:cxn>
                <a:cxn ang="T12">
                  <a:pos x="T4" y="T5"/>
                </a:cxn>
                <a:cxn ang="T13">
                  <a:pos x="T6" y="T7"/>
                </a:cxn>
                <a:cxn ang="T14">
                  <a:pos x="T8" y="T9"/>
                </a:cxn>
              </a:cxnLst>
              <a:rect l="T15" t="T16" r="T17" b="T18"/>
              <a:pathLst>
                <a:path w="104" h="32">
                  <a:moveTo>
                    <a:pt x="16" y="8"/>
                  </a:moveTo>
                  <a:lnTo>
                    <a:pt x="104" y="0"/>
                  </a:lnTo>
                  <a:lnTo>
                    <a:pt x="104" y="20"/>
                  </a:lnTo>
                  <a:lnTo>
                    <a:pt x="0" y="32"/>
                  </a:lnTo>
                  <a:lnTo>
                    <a:pt x="16" y="8"/>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86" name="Freeform 69"/>
            <p:cNvSpPr>
              <a:spLocks/>
            </p:cNvSpPr>
            <p:nvPr/>
          </p:nvSpPr>
          <p:spPr bwMode="auto">
            <a:xfrm>
              <a:off x="660" y="2340"/>
              <a:ext cx="64" cy="17"/>
            </a:xfrm>
            <a:custGeom>
              <a:avLst/>
              <a:gdLst>
                <a:gd name="T0" fmla="*/ 1 w 128"/>
                <a:gd name="T1" fmla="*/ 1 h 32"/>
                <a:gd name="T2" fmla="*/ 1 w 128"/>
                <a:gd name="T3" fmla="*/ 0 h 32"/>
                <a:gd name="T4" fmla="*/ 1 w 128"/>
                <a:gd name="T5" fmla="*/ 1 h 32"/>
                <a:gd name="T6" fmla="*/ 0 w 128"/>
                <a:gd name="T7" fmla="*/ 1 h 32"/>
                <a:gd name="T8" fmla="*/ 1 w 128"/>
                <a:gd name="T9" fmla="*/ 1 h 32"/>
                <a:gd name="T10" fmla="*/ 0 60000 65536"/>
                <a:gd name="T11" fmla="*/ 0 60000 65536"/>
                <a:gd name="T12" fmla="*/ 0 60000 65536"/>
                <a:gd name="T13" fmla="*/ 0 60000 65536"/>
                <a:gd name="T14" fmla="*/ 0 60000 65536"/>
                <a:gd name="T15" fmla="*/ 0 w 128"/>
                <a:gd name="T16" fmla="*/ 0 h 32"/>
                <a:gd name="T17" fmla="*/ 128 w 128"/>
                <a:gd name="T18" fmla="*/ 32 h 32"/>
              </a:gdLst>
              <a:ahLst/>
              <a:cxnLst>
                <a:cxn ang="T10">
                  <a:pos x="T0" y="T1"/>
                </a:cxn>
                <a:cxn ang="T11">
                  <a:pos x="T2" y="T3"/>
                </a:cxn>
                <a:cxn ang="T12">
                  <a:pos x="T4" y="T5"/>
                </a:cxn>
                <a:cxn ang="T13">
                  <a:pos x="T6" y="T7"/>
                </a:cxn>
                <a:cxn ang="T14">
                  <a:pos x="T8" y="T9"/>
                </a:cxn>
              </a:cxnLst>
              <a:rect l="T15" t="T16" r="T17" b="T18"/>
              <a:pathLst>
                <a:path w="128" h="32">
                  <a:moveTo>
                    <a:pt x="4" y="13"/>
                  </a:moveTo>
                  <a:lnTo>
                    <a:pt x="123" y="0"/>
                  </a:lnTo>
                  <a:lnTo>
                    <a:pt x="128" y="24"/>
                  </a:lnTo>
                  <a:lnTo>
                    <a:pt x="0" y="32"/>
                  </a:lnTo>
                  <a:lnTo>
                    <a:pt x="4" y="13"/>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87" name="Freeform 70"/>
            <p:cNvSpPr>
              <a:spLocks/>
            </p:cNvSpPr>
            <p:nvPr/>
          </p:nvSpPr>
          <p:spPr bwMode="auto">
            <a:xfrm>
              <a:off x="596" y="2302"/>
              <a:ext cx="20" cy="15"/>
            </a:xfrm>
            <a:custGeom>
              <a:avLst/>
              <a:gdLst>
                <a:gd name="T0" fmla="*/ 0 w 40"/>
                <a:gd name="T1" fmla="*/ 1 h 29"/>
                <a:gd name="T2" fmla="*/ 1 w 40"/>
                <a:gd name="T3" fmla="*/ 0 h 29"/>
                <a:gd name="T4" fmla="*/ 1 w 40"/>
                <a:gd name="T5" fmla="*/ 1 h 29"/>
                <a:gd name="T6" fmla="*/ 1 w 40"/>
                <a:gd name="T7" fmla="*/ 1 h 29"/>
                <a:gd name="T8" fmla="*/ 0 w 40"/>
                <a:gd name="T9" fmla="*/ 1 h 29"/>
                <a:gd name="T10" fmla="*/ 0 60000 65536"/>
                <a:gd name="T11" fmla="*/ 0 60000 65536"/>
                <a:gd name="T12" fmla="*/ 0 60000 65536"/>
                <a:gd name="T13" fmla="*/ 0 60000 65536"/>
                <a:gd name="T14" fmla="*/ 0 60000 65536"/>
                <a:gd name="T15" fmla="*/ 0 w 40"/>
                <a:gd name="T16" fmla="*/ 0 h 29"/>
                <a:gd name="T17" fmla="*/ 40 w 40"/>
                <a:gd name="T18" fmla="*/ 29 h 29"/>
              </a:gdLst>
              <a:ahLst/>
              <a:cxnLst>
                <a:cxn ang="T10">
                  <a:pos x="T0" y="T1"/>
                </a:cxn>
                <a:cxn ang="T11">
                  <a:pos x="T2" y="T3"/>
                </a:cxn>
                <a:cxn ang="T12">
                  <a:pos x="T4" y="T5"/>
                </a:cxn>
                <a:cxn ang="T13">
                  <a:pos x="T6" y="T7"/>
                </a:cxn>
                <a:cxn ang="T14">
                  <a:pos x="T8" y="T9"/>
                </a:cxn>
              </a:cxnLst>
              <a:rect l="T15" t="T16" r="T17" b="T18"/>
              <a:pathLst>
                <a:path w="40" h="29">
                  <a:moveTo>
                    <a:pt x="0" y="5"/>
                  </a:moveTo>
                  <a:lnTo>
                    <a:pt x="40" y="0"/>
                  </a:lnTo>
                  <a:lnTo>
                    <a:pt x="40" y="24"/>
                  </a:lnTo>
                  <a:lnTo>
                    <a:pt x="9" y="29"/>
                  </a:lnTo>
                  <a:lnTo>
                    <a:pt x="0" y="5"/>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88" name="Freeform 71"/>
            <p:cNvSpPr>
              <a:spLocks/>
            </p:cNvSpPr>
            <p:nvPr/>
          </p:nvSpPr>
          <p:spPr bwMode="auto">
            <a:xfrm>
              <a:off x="692" y="2365"/>
              <a:ext cx="58" cy="38"/>
            </a:xfrm>
            <a:custGeom>
              <a:avLst/>
              <a:gdLst>
                <a:gd name="T0" fmla="*/ 0 w 117"/>
                <a:gd name="T1" fmla="*/ 0 h 78"/>
                <a:gd name="T2" fmla="*/ 0 w 117"/>
                <a:gd name="T3" fmla="*/ 0 h 78"/>
                <a:gd name="T4" fmla="*/ 0 w 117"/>
                <a:gd name="T5" fmla="*/ 0 h 78"/>
                <a:gd name="T6" fmla="*/ 0 w 117"/>
                <a:gd name="T7" fmla="*/ 0 h 78"/>
                <a:gd name="T8" fmla="*/ 0 w 117"/>
                <a:gd name="T9" fmla="*/ 0 h 78"/>
                <a:gd name="T10" fmla="*/ 0 w 117"/>
                <a:gd name="T11" fmla="*/ 0 h 78"/>
                <a:gd name="T12" fmla="*/ 0 w 117"/>
                <a:gd name="T13" fmla="*/ 0 h 78"/>
                <a:gd name="T14" fmla="*/ 0 w 117"/>
                <a:gd name="T15" fmla="*/ 0 h 78"/>
                <a:gd name="T16" fmla="*/ 0 w 117"/>
                <a:gd name="T17" fmla="*/ 0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78"/>
                <a:gd name="T29" fmla="*/ 117 w 117"/>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78">
                  <a:moveTo>
                    <a:pt x="0" y="8"/>
                  </a:moveTo>
                  <a:lnTo>
                    <a:pt x="84" y="0"/>
                  </a:lnTo>
                  <a:lnTo>
                    <a:pt x="84" y="29"/>
                  </a:lnTo>
                  <a:lnTo>
                    <a:pt x="117" y="33"/>
                  </a:lnTo>
                  <a:lnTo>
                    <a:pt x="117" y="78"/>
                  </a:lnTo>
                  <a:lnTo>
                    <a:pt x="73" y="78"/>
                  </a:lnTo>
                  <a:lnTo>
                    <a:pt x="73" y="41"/>
                  </a:lnTo>
                  <a:lnTo>
                    <a:pt x="0" y="41"/>
                  </a:lnTo>
                  <a:lnTo>
                    <a:pt x="0" y="8"/>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89" name="Freeform 72"/>
            <p:cNvSpPr>
              <a:spLocks/>
            </p:cNvSpPr>
            <p:nvPr/>
          </p:nvSpPr>
          <p:spPr bwMode="auto">
            <a:xfrm>
              <a:off x="625" y="2377"/>
              <a:ext cx="26" cy="38"/>
            </a:xfrm>
            <a:custGeom>
              <a:avLst/>
              <a:gdLst>
                <a:gd name="T0" fmla="*/ 1 w 52"/>
                <a:gd name="T1" fmla="*/ 0 h 77"/>
                <a:gd name="T2" fmla="*/ 1 w 52"/>
                <a:gd name="T3" fmla="*/ 0 h 77"/>
                <a:gd name="T4" fmla="*/ 1 w 52"/>
                <a:gd name="T5" fmla="*/ 0 h 77"/>
                <a:gd name="T6" fmla="*/ 1 w 52"/>
                <a:gd name="T7" fmla="*/ 0 h 77"/>
                <a:gd name="T8" fmla="*/ 0 w 52"/>
                <a:gd name="T9" fmla="*/ 0 h 77"/>
                <a:gd name="T10" fmla="*/ 1 w 52"/>
                <a:gd name="T11" fmla="*/ 0 h 77"/>
                <a:gd name="T12" fmla="*/ 0 60000 65536"/>
                <a:gd name="T13" fmla="*/ 0 60000 65536"/>
                <a:gd name="T14" fmla="*/ 0 60000 65536"/>
                <a:gd name="T15" fmla="*/ 0 60000 65536"/>
                <a:gd name="T16" fmla="*/ 0 60000 65536"/>
                <a:gd name="T17" fmla="*/ 0 60000 65536"/>
                <a:gd name="T18" fmla="*/ 0 w 52"/>
                <a:gd name="T19" fmla="*/ 0 h 77"/>
                <a:gd name="T20" fmla="*/ 52 w 52"/>
                <a:gd name="T21" fmla="*/ 77 h 77"/>
              </a:gdLst>
              <a:ahLst/>
              <a:cxnLst>
                <a:cxn ang="T12">
                  <a:pos x="T0" y="T1"/>
                </a:cxn>
                <a:cxn ang="T13">
                  <a:pos x="T2" y="T3"/>
                </a:cxn>
                <a:cxn ang="T14">
                  <a:pos x="T4" y="T5"/>
                </a:cxn>
                <a:cxn ang="T15">
                  <a:pos x="T6" y="T7"/>
                </a:cxn>
                <a:cxn ang="T16">
                  <a:pos x="T8" y="T9"/>
                </a:cxn>
                <a:cxn ang="T17">
                  <a:pos x="T10" y="T11"/>
                </a:cxn>
              </a:cxnLst>
              <a:rect l="T18" t="T19" r="T20" b="T21"/>
              <a:pathLst>
                <a:path w="52" h="77">
                  <a:moveTo>
                    <a:pt x="4" y="0"/>
                  </a:moveTo>
                  <a:lnTo>
                    <a:pt x="52" y="0"/>
                  </a:lnTo>
                  <a:lnTo>
                    <a:pt x="33" y="44"/>
                  </a:lnTo>
                  <a:lnTo>
                    <a:pt x="20" y="77"/>
                  </a:lnTo>
                  <a:lnTo>
                    <a:pt x="0" y="36"/>
                  </a:lnTo>
                  <a:lnTo>
                    <a:pt x="4" y="0"/>
                  </a:lnTo>
                  <a:close/>
                </a:path>
              </a:pathLst>
            </a:custGeom>
            <a:solidFill>
              <a:srgbClr val="D16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90" name="Freeform 73"/>
            <p:cNvSpPr>
              <a:spLocks/>
            </p:cNvSpPr>
            <p:nvPr/>
          </p:nvSpPr>
          <p:spPr bwMode="auto">
            <a:xfrm>
              <a:off x="734" y="2258"/>
              <a:ext cx="60" cy="24"/>
            </a:xfrm>
            <a:custGeom>
              <a:avLst/>
              <a:gdLst>
                <a:gd name="T0" fmla="*/ 0 w 120"/>
                <a:gd name="T1" fmla="*/ 0 h 49"/>
                <a:gd name="T2" fmla="*/ 1 w 120"/>
                <a:gd name="T3" fmla="*/ 0 h 49"/>
                <a:gd name="T4" fmla="*/ 1 w 120"/>
                <a:gd name="T5" fmla="*/ 0 h 49"/>
                <a:gd name="T6" fmla="*/ 1 w 120"/>
                <a:gd name="T7" fmla="*/ 0 h 49"/>
                <a:gd name="T8" fmla="*/ 1 w 120"/>
                <a:gd name="T9" fmla="*/ 0 h 49"/>
                <a:gd name="T10" fmla="*/ 1 w 120"/>
                <a:gd name="T11" fmla="*/ 0 h 49"/>
                <a:gd name="T12" fmla="*/ 0 w 120"/>
                <a:gd name="T13" fmla="*/ 0 h 49"/>
                <a:gd name="T14" fmla="*/ 0 w 120"/>
                <a:gd name="T15" fmla="*/ 0 h 49"/>
                <a:gd name="T16" fmla="*/ 0 60000 65536"/>
                <a:gd name="T17" fmla="*/ 0 60000 65536"/>
                <a:gd name="T18" fmla="*/ 0 60000 65536"/>
                <a:gd name="T19" fmla="*/ 0 60000 65536"/>
                <a:gd name="T20" fmla="*/ 0 60000 65536"/>
                <a:gd name="T21" fmla="*/ 0 60000 65536"/>
                <a:gd name="T22" fmla="*/ 0 60000 65536"/>
                <a:gd name="T23" fmla="*/ 0 60000 65536"/>
                <a:gd name="T24" fmla="*/ 0 w 120"/>
                <a:gd name="T25" fmla="*/ 0 h 49"/>
                <a:gd name="T26" fmla="*/ 120 w 120"/>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 h="49">
                  <a:moveTo>
                    <a:pt x="0" y="5"/>
                  </a:moveTo>
                  <a:lnTo>
                    <a:pt x="120" y="0"/>
                  </a:lnTo>
                  <a:lnTo>
                    <a:pt x="120" y="49"/>
                  </a:lnTo>
                  <a:lnTo>
                    <a:pt x="68" y="49"/>
                  </a:lnTo>
                  <a:lnTo>
                    <a:pt x="52" y="24"/>
                  </a:lnTo>
                  <a:lnTo>
                    <a:pt x="28" y="24"/>
                  </a:lnTo>
                  <a:lnTo>
                    <a:pt x="0" y="49"/>
                  </a:lnTo>
                  <a:lnTo>
                    <a:pt x="0" y="5"/>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91" name="Freeform 74"/>
            <p:cNvSpPr>
              <a:spLocks/>
            </p:cNvSpPr>
            <p:nvPr/>
          </p:nvSpPr>
          <p:spPr bwMode="auto">
            <a:xfrm>
              <a:off x="772" y="2301"/>
              <a:ext cx="106" cy="30"/>
            </a:xfrm>
            <a:custGeom>
              <a:avLst/>
              <a:gdLst>
                <a:gd name="T0" fmla="*/ 0 w 211"/>
                <a:gd name="T1" fmla="*/ 1 h 60"/>
                <a:gd name="T2" fmla="*/ 1 w 211"/>
                <a:gd name="T3" fmla="*/ 0 h 60"/>
                <a:gd name="T4" fmla="*/ 1 w 211"/>
                <a:gd name="T5" fmla="*/ 1 h 60"/>
                <a:gd name="T6" fmla="*/ 1 w 211"/>
                <a:gd name="T7" fmla="*/ 1 h 60"/>
                <a:gd name="T8" fmla="*/ 1 w 211"/>
                <a:gd name="T9" fmla="*/ 1 h 60"/>
                <a:gd name="T10" fmla="*/ 1 w 211"/>
                <a:gd name="T11" fmla="*/ 1 h 60"/>
                <a:gd name="T12" fmla="*/ 0 w 211"/>
                <a:gd name="T13" fmla="*/ 1 h 60"/>
                <a:gd name="T14" fmla="*/ 0 60000 65536"/>
                <a:gd name="T15" fmla="*/ 0 60000 65536"/>
                <a:gd name="T16" fmla="*/ 0 60000 65536"/>
                <a:gd name="T17" fmla="*/ 0 60000 65536"/>
                <a:gd name="T18" fmla="*/ 0 60000 65536"/>
                <a:gd name="T19" fmla="*/ 0 60000 65536"/>
                <a:gd name="T20" fmla="*/ 0 60000 65536"/>
                <a:gd name="T21" fmla="*/ 0 w 211"/>
                <a:gd name="T22" fmla="*/ 0 h 60"/>
                <a:gd name="T23" fmla="*/ 211 w 211"/>
                <a:gd name="T24" fmla="*/ 60 h 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1" h="60">
                  <a:moveTo>
                    <a:pt x="0" y="4"/>
                  </a:moveTo>
                  <a:lnTo>
                    <a:pt x="211" y="0"/>
                  </a:lnTo>
                  <a:lnTo>
                    <a:pt x="203" y="52"/>
                  </a:lnTo>
                  <a:lnTo>
                    <a:pt x="95" y="60"/>
                  </a:lnTo>
                  <a:lnTo>
                    <a:pt x="67" y="25"/>
                  </a:lnTo>
                  <a:lnTo>
                    <a:pt x="23" y="36"/>
                  </a:lnTo>
                  <a:lnTo>
                    <a:pt x="0" y="4"/>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92" name="Freeform 75"/>
            <p:cNvSpPr>
              <a:spLocks/>
            </p:cNvSpPr>
            <p:nvPr/>
          </p:nvSpPr>
          <p:spPr bwMode="auto">
            <a:xfrm>
              <a:off x="758" y="2363"/>
              <a:ext cx="28" cy="32"/>
            </a:xfrm>
            <a:custGeom>
              <a:avLst/>
              <a:gdLst>
                <a:gd name="T0" fmla="*/ 0 w 56"/>
                <a:gd name="T1" fmla="*/ 0 h 64"/>
                <a:gd name="T2" fmla="*/ 1 w 56"/>
                <a:gd name="T3" fmla="*/ 0 h 64"/>
                <a:gd name="T4" fmla="*/ 1 w 56"/>
                <a:gd name="T5" fmla="*/ 1 h 64"/>
                <a:gd name="T6" fmla="*/ 1 w 56"/>
                <a:gd name="T7" fmla="*/ 1 h 64"/>
                <a:gd name="T8" fmla="*/ 1 w 56"/>
                <a:gd name="T9" fmla="*/ 1 h 64"/>
                <a:gd name="T10" fmla="*/ 0 w 56"/>
                <a:gd name="T11" fmla="*/ 0 h 64"/>
                <a:gd name="T12" fmla="*/ 0 60000 65536"/>
                <a:gd name="T13" fmla="*/ 0 60000 65536"/>
                <a:gd name="T14" fmla="*/ 0 60000 65536"/>
                <a:gd name="T15" fmla="*/ 0 60000 65536"/>
                <a:gd name="T16" fmla="*/ 0 60000 65536"/>
                <a:gd name="T17" fmla="*/ 0 60000 65536"/>
                <a:gd name="T18" fmla="*/ 0 w 56"/>
                <a:gd name="T19" fmla="*/ 0 h 64"/>
                <a:gd name="T20" fmla="*/ 56 w 56"/>
                <a:gd name="T21" fmla="*/ 64 h 64"/>
              </a:gdLst>
              <a:ahLst/>
              <a:cxnLst>
                <a:cxn ang="T12">
                  <a:pos x="T0" y="T1"/>
                </a:cxn>
                <a:cxn ang="T13">
                  <a:pos x="T2" y="T3"/>
                </a:cxn>
                <a:cxn ang="T14">
                  <a:pos x="T4" y="T5"/>
                </a:cxn>
                <a:cxn ang="T15">
                  <a:pos x="T6" y="T7"/>
                </a:cxn>
                <a:cxn ang="T16">
                  <a:pos x="T8" y="T9"/>
                </a:cxn>
                <a:cxn ang="T17">
                  <a:pos x="T10" y="T11"/>
                </a:cxn>
              </a:cxnLst>
              <a:rect l="T18" t="T19" r="T20" b="T21"/>
              <a:pathLst>
                <a:path w="56" h="64">
                  <a:moveTo>
                    <a:pt x="0" y="0"/>
                  </a:moveTo>
                  <a:lnTo>
                    <a:pt x="56" y="0"/>
                  </a:lnTo>
                  <a:lnTo>
                    <a:pt x="51" y="28"/>
                  </a:lnTo>
                  <a:lnTo>
                    <a:pt x="20" y="44"/>
                  </a:lnTo>
                  <a:lnTo>
                    <a:pt x="4" y="64"/>
                  </a:lnTo>
                  <a:lnTo>
                    <a:pt x="0" y="0"/>
                  </a:lnTo>
                  <a:close/>
                </a:path>
              </a:pathLst>
            </a:custGeom>
            <a:solidFill>
              <a:srgbClr val="A54F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93" name="Freeform 76"/>
            <p:cNvSpPr>
              <a:spLocks/>
            </p:cNvSpPr>
            <p:nvPr/>
          </p:nvSpPr>
          <p:spPr bwMode="auto">
            <a:xfrm>
              <a:off x="210" y="2298"/>
              <a:ext cx="403" cy="85"/>
            </a:xfrm>
            <a:custGeom>
              <a:avLst/>
              <a:gdLst>
                <a:gd name="T0" fmla="*/ 0 w 806"/>
                <a:gd name="T1" fmla="*/ 1 h 169"/>
                <a:gd name="T2" fmla="*/ 1 w 806"/>
                <a:gd name="T3" fmla="*/ 0 h 169"/>
                <a:gd name="T4" fmla="*/ 1 w 806"/>
                <a:gd name="T5" fmla="*/ 1 h 169"/>
                <a:gd name="T6" fmla="*/ 1 w 806"/>
                <a:gd name="T7" fmla="*/ 1 h 169"/>
                <a:gd name="T8" fmla="*/ 1 w 806"/>
                <a:gd name="T9" fmla="*/ 1 h 169"/>
                <a:gd name="T10" fmla="*/ 1 w 806"/>
                <a:gd name="T11" fmla="*/ 1 h 169"/>
                <a:gd name="T12" fmla="*/ 0 w 806"/>
                <a:gd name="T13" fmla="*/ 1 h 169"/>
                <a:gd name="T14" fmla="*/ 0 60000 65536"/>
                <a:gd name="T15" fmla="*/ 0 60000 65536"/>
                <a:gd name="T16" fmla="*/ 0 60000 65536"/>
                <a:gd name="T17" fmla="*/ 0 60000 65536"/>
                <a:gd name="T18" fmla="*/ 0 60000 65536"/>
                <a:gd name="T19" fmla="*/ 0 60000 65536"/>
                <a:gd name="T20" fmla="*/ 0 60000 65536"/>
                <a:gd name="T21" fmla="*/ 0 w 806"/>
                <a:gd name="T22" fmla="*/ 0 h 169"/>
                <a:gd name="T23" fmla="*/ 806 w 806"/>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6" h="169">
                  <a:moveTo>
                    <a:pt x="0" y="8"/>
                  </a:moveTo>
                  <a:lnTo>
                    <a:pt x="131" y="0"/>
                  </a:lnTo>
                  <a:lnTo>
                    <a:pt x="441" y="124"/>
                  </a:lnTo>
                  <a:lnTo>
                    <a:pt x="757" y="116"/>
                  </a:lnTo>
                  <a:lnTo>
                    <a:pt x="806" y="158"/>
                  </a:lnTo>
                  <a:lnTo>
                    <a:pt x="326" y="169"/>
                  </a:lnTo>
                  <a:lnTo>
                    <a:pt x="0" y="8"/>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94" name="Freeform 77"/>
            <p:cNvSpPr>
              <a:spLocks/>
            </p:cNvSpPr>
            <p:nvPr/>
          </p:nvSpPr>
          <p:spPr bwMode="auto">
            <a:xfrm>
              <a:off x="280" y="2262"/>
              <a:ext cx="312" cy="66"/>
            </a:xfrm>
            <a:custGeom>
              <a:avLst/>
              <a:gdLst>
                <a:gd name="T0" fmla="*/ 0 w 625"/>
                <a:gd name="T1" fmla="*/ 0 h 133"/>
                <a:gd name="T2" fmla="*/ 0 w 625"/>
                <a:gd name="T3" fmla="*/ 0 h 133"/>
                <a:gd name="T4" fmla="*/ 0 w 625"/>
                <a:gd name="T5" fmla="*/ 0 h 133"/>
                <a:gd name="T6" fmla="*/ 0 w 625"/>
                <a:gd name="T7" fmla="*/ 0 h 133"/>
                <a:gd name="T8" fmla="*/ 0 w 625"/>
                <a:gd name="T9" fmla="*/ 0 h 133"/>
                <a:gd name="T10" fmla="*/ 0 w 625"/>
                <a:gd name="T11" fmla="*/ 0 h 133"/>
                <a:gd name="T12" fmla="*/ 0 w 625"/>
                <a:gd name="T13" fmla="*/ 0 h 133"/>
                <a:gd name="T14" fmla="*/ 0 60000 65536"/>
                <a:gd name="T15" fmla="*/ 0 60000 65536"/>
                <a:gd name="T16" fmla="*/ 0 60000 65536"/>
                <a:gd name="T17" fmla="*/ 0 60000 65536"/>
                <a:gd name="T18" fmla="*/ 0 60000 65536"/>
                <a:gd name="T19" fmla="*/ 0 60000 65536"/>
                <a:gd name="T20" fmla="*/ 0 60000 65536"/>
                <a:gd name="T21" fmla="*/ 0 w 625"/>
                <a:gd name="T22" fmla="*/ 0 h 133"/>
                <a:gd name="T23" fmla="*/ 625 w 625"/>
                <a:gd name="T24" fmla="*/ 133 h 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5" h="133">
                  <a:moveTo>
                    <a:pt x="0" y="5"/>
                  </a:moveTo>
                  <a:lnTo>
                    <a:pt x="119" y="0"/>
                  </a:lnTo>
                  <a:lnTo>
                    <a:pt x="358" y="81"/>
                  </a:lnTo>
                  <a:lnTo>
                    <a:pt x="595" y="69"/>
                  </a:lnTo>
                  <a:lnTo>
                    <a:pt x="625" y="105"/>
                  </a:lnTo>
                  <a:lnTo>
                    <a:pt x="310" y="133"/>
                  </a:lnTo>
                  <a:lnTo>
                    <a:pt x="0" y="5"/>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95" name="Freeform 78"/>
            <p:cNvSpPr>
              <a:spLocks/>
            </p:cNvSpPr>
            <p:nvPr/>
          </p:nvSpPr>
          <p:spPr bwMode="auto">
            <a:xfrm>
              <a:off x="768" y="2278"/>
              <a:ext cx="99" cy="20"/>
            </a:xfrm>
            <a:custGeom>
              <a:avLst/>
              <a:gdLst>
                <a:gd name="T0" fmla="*/ 0 w 199"/>
                <a:gd name="T1" fmla="*/ 1 h 40"/>
                <a:gd name="T2" fmla="*/ 0 w 199"/>
                <a:gd name="T3" fmla="*/ 0 h 40"/>
                <a:gd name="T4" fmla="*/ 0 w 199"/>
                <a:gd name="T5" fmla="*/ 1 h 40"/>
                <a:gd name="T6" fmla="*/ 0 w 199"/>
                <a:gd name="T7" fmla="*/ 1 h 40"/>
                <a:gd name="T8" fmla="*/ 0 w 199"/>
                <a:gd name="T9" fmla="*/ 1 h 40"/>
                <a:gd name="T10" fmla="*/ 0 60000 65536"/>
                <a:gd name="T11" fmla="*/ 0 60000 65536"/>
                <a:gd name="T12" fmla="*/ 0 60000 65536"/>
                <a:gd name="T13" fmla="*/ 0 60000 65536"/>
                <a:gd name="T14" fmla="*/ 0 60000 65536"/>
                <a:gd name="T15" fmla="*/ 0 w 199"/>
                <a:gd name="T16" fmla="*/ 0 h 40"/>
                <a:gd name="T17" fmla="*/ 199 w 199"/>
                <a:gd name="T18" fmla="*/ 40 h 40"/>
              </a:gdLst>
              <a:ahLst/>
              <a:cxnLst>
                <a:cxn ang="T10">
                  <a:pos x="T0" y="T1"/>
                </a:cxn>
                <a:cxn ang="T11">
                  <a:pos x="T2" y="T3"/>
                </a:cxn>
                <a:cxn ang="T12">
                  <a:pos x="T4" y="T5"/>
                </a:cxn>
                <a:cxn ang="T13">
                  <a:pos x="T6" y="T7"/>
                </a:cxn>
                <a:cxn ang="T14">
                  <a:pos x="T8" y="T9"/>
                </a:cxn>
              </a:cxnLst>
              <a:rect l="T15" t="T16" r="T17" b="T18"/>
              <a:pathLst>
                <a:path w="199" h="40">
                  <a:moveTo>
                    <a:pt x="4" y="12"/>
                  </a:moveTo>
                  <a:lnTo>
                    <a:pt x="116" y="0"/>
                  </a:lnTo>
                  <a:lnTo>
                    <a:pt x="199" y="36"/>
                  </a:lnTo>
                  <a:lnTo>
                    <a:pt x="0" y="40"/>
                  </a:lnTo>
                  <a:lnTo>
                    <a:pt x="4" y="12"/>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96" name="Freeform 79"/>
            <p:cNvSpPr>
              <a:spLocks/>
            </p:cNvSpPr>
            <p:nvPr/>
          </p:nvSpPr>
          <p:spPr bwMode="auto">
            <a:xfrm>
              <a:off x="790" y="2335"/>
              <a:ext cx="165" cy="22"/>
            </a:xfrm>
            <a:custGeom>
              <a:avLst/>
              <a:gdLst>
                <a:gd name="T0" fmla="*/ 1 w 330"/>
                <a:gd name="T1" fmla="*/ 1 h 44"/>
                <a:gd name="T2" fmla="*/ 1 w 330"/>
                <a:gd name="T3" fmla="*/ 0 h 44"/>
                <a:gd name="T4" fmla="*/ 1 w 330"/>
                <a:gd name="T5" fmla="*/ 0 h 44"/>
                <a:gd name="T6" fmla="*/ 1 w 330"/>
                <a:gd name="T7" fmla="*/ 1 h 44"/>
                <a:gd name="T8" fmla="*/ 0 w 330"/>
                <a:gd name="T9" fmla="*/ 1 h 44"/>
                <a:gd name="T10" fmla="*/ 1 w 330"/>
                <a:gd name="T11" fmla="*/ 1 h 44"/>
                <a:gd name="T12" fmla="*/ 0 60000 65536"/>
                <a:gd name="T13" fmla="*/ 0 60000 65536"/>
                <a:gd name="T14" fmla="*/ 0 60000 65536"/>
                <a:gd name="T15" fmla="*/ 0 60000 65536"/>
                <a:gd name="T16" fmla="*/ 0 60000 65536"/>
                <a:gd name="T17" fmla="*/ 0 60000 65536"/>
                <a:gd name="T18" fmla="*/ 0 w 330"/>
                <a:gd name="T19" fmla="*/ 0 h 44"/>
                <a:gd name="T20" fmla="*/ 330 w 330"/>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330" h="44">
                  <a:moveTo>
                    <a:pt x="59" y="4"/>
                  </a:moveTo>
                  <a:lnTo>
                    <a:pt x="167" y="0"/>
                  </a:lnTo>
                  <a:lnTo>
                    <a:pt x="227" y="0"/>
                  </a:lnTo>
                  <a:lnTo>
                    <a:pt x="330" y="33"/>
                  </a:lnTo>
                  <a:lnTo>
                    <a:pt x="0" y="44"/>
                  </a:lnTo>
                  <a:lnTo>
                    <a:pt x="59" y="4"/>
                  </a:lnTo>
                  <a:close/>
                </a:path>
              </a:pathLst>
            </a:custGeom>
            <a:solidFill>
              <a:srgbClr val="7A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97" name="Freeform 80"/>
            <p:cNvSpPr>
              <a:spLocks/>
            </p:cNvSpPr>
            <p:nvPr/>
          </p:nvSpPr>
          <p:spPr bwMode="auto">
            <a:xfrm>
              <a:off x="538" y="1301"/>
              <a:ext cx="20" cy="64"/>
            </a:xfrm>
            <a:custGeom>
              <a:avLst/>
              <a:gdLst>
                <a:gd name="T0" fmla="*/ 1 w 40"/>
                <a:gd name="T1" fmla="*/ 0 h 128"/>
                <a:gd name="T2" fmla="*/ 1 w 40"/>
                <a:gd name="T3" fmla="*/ 1 h 128"/>
                <a:gd name="T4" fmla="*/ 1 w 40"/>
                <a:gd name="T5" fmla="*/ 1 h 128"/>
                <a:gd name="T6" fmla="*/ 1 w 40"/>
                <a:gd name="T7" fmla="*/ 1 h 128"/>
                <a:gd name="T8" fmla="*/ 1 w 40"/>
                <a:gd name="T9" fmla="*/ 1 h 128"/>
                <a:gd name="T10" fmla="*/ 1 w 40"/>
                <a:gd name="T11" fmla="*/ 1 h 128"/>
                <a:gd name="T12" fmla="*/ 0 w 40"/>
                <a:gd name="T13" fmla="*/ 1 h 128"/>
                <a:gd name="T14" fmla="*/ 1 w 40"/>
                <a:gd name="T15" fmla="*/ 1 h 128"/>
                <a:gd name="T16" fmla="*/ 1 w 40"/>
                <a:gd name="T17" fmla="*/ 1 h 128"/>
                <a:gd name="T18" fmla="*/ 1 w 40"/>
                <a:gd name="T19" fmla="*/ 1 h 128"/>
                <a:gd name="T20" fmla="*/ 1 w 40"/>
                <a:gd name="T21" fmla="*/ 1 h 128"/>
                <a:gd name="T22" fmla="*/ 1 w 40"/>
                <a:gd name="T23" fmla="*/ 1 h 128"/>
                <a:gd name="T24" fmla="*/ 1 w 40"/>
                <a:gd name="T25" fmla="*/ 0 h 1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28"/>
                <a:gd name="T41" fmla="*/ 40 w 40"/>
                <a:gd name="T42" fmla="*/ 128 h 1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28">
                  <a:moveTo>
                    <a:pt x="33" y="0"/>
                  </a:moveTo>
                  <a:lnTo>
                    <a:pt x="28" y="15"/>
                  </a:lnTo>
                  <a:lnTo>
                    <a:pt x="28" y="46"/>
                  </a:lnTo>
                  <a:lnTo>
                    <a:pt x="15" y="56"/>
                  </a:lnTo>
                  <a:lnTo>
                    <a:pt x="15" y="83"/>
                  </a:lnTo>
                  <a:lnTo>
                    <a:pt x="13" y="110"/>
                  </a:lnTo>
                  <a:lnTo>
                    <a:pt x="0" y="128"/>
                  </a:lnTo>
                  <a:lnTo>
                    <a:pt x="28" y="128"/>
                  </a:lnTo>
                  <a:lnTo>
                    <a:pt x="40" y="128"/>
                  </a:lnTo>
                  <a:lnTo>
                    <a:pt x="35" y="103"/>
                  </a:lnTo>
                  <a:lnTo>
                    <a:pt x="35" y="69"/>
                  </a:lnTo>
                  <a:lnTo>
                    <a:pt x="37" y="46"/>
                  </a:lnTo>
                  <a:lnTo>
                    <a:pt x="33" y="0"/>
                  </a:lnTo>
                  <a:close/>
                </a:path>
              </a:pathLst>
            </a:custGeom>
            <a:solidFill>
              <a:srgbClr val="B568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7498" name="Freeform 81"/>
            <p:cNvSpPr>
              <a:spLocks/>
            </p:cNvSpPr>
            <p:nvPr/>
          </p:nvSpPr>
          <p:spPr bwMode="auto">
            <a:xfrm>
              <a:off x="549" y="1331"/>
              <a:ext cx="4" cy="26"/>
            </a:xfrm>
            <a:custGeom>
              <a:avLst/>
              <a:gdLst>
                <a:gd name="T0" fmla="*/ 1 w 8"/>
                <a:gd name="T1" fmla="*/ 0 h 52"/>
                <a:gd name="T2" fmla="*/ 0 w 8"/>
                <a:gd name="T3" fmla="*/ 1 h 52"/>
                <a:gd name="T4" fmla="*/ 0 w 8"/>
                <a:gd name="T5" fmla="*/ 1 h 52"/>
                <a:gd name="T6" fmla="*/ 1 w 8"/>
                <a:gd name="T7" fmla="*/ 1 h 52"/>
                <a:gd name="T8" fmla="*/ 1 w 8"/>
                <a:gd name="T9" fmla="*/ 0 h 52"/>
                <a:gd name="T10" fmla="*/ 0 60000 65536"/>
                <a:gd name="T11" fmla="*/ 0 60000 65536"/>
                <a:gd name="T12" fmla="*/ 0 60000 65536"/>
                <a:gd name="T13" fmla="*/ 0 60000 65536"/>
                <a:gd name="T14" fmla="*/ 0 60000 65536"/>
                <a:gd name="T15" fmla="*/ 0 w 8"/>
                <a:gd name="T16" fmla="*/ 0 h 52"/>
                <a:gd name="T17" fmla="*/ 8 w 8"/>
                <a:gd name="T18" fmla="*/ 52 h 52"/>
              </a:gdLst>
              <a:ahLst/>
              <a:cxnLst>
                <a:cxn ang="T10">
                  <a:pos x="T0" y="T1"/>
                </a:cxn>
                <a:cxn ang="T11">
                  <a:pos x="T2" y="T3"/>
                </a:cxn>
                <a:cxn ang="T12">
                  <a:pos x="T4" y="T5"/>
                </a:cxn>
                <a:cxn ang="T13">
                  <a:pos x="T6" y="T7"/>
                </a:cxn>
                <a:cxn ang="T14">
                  <a:pos x="T8" y="T9"/>
                </a:cxn>
              </a:cxnLst>
              <a:rect l="T15" t="T16" r="T17" b="T18"/>
              <a:pathLst>
                <a:path w="8" h="52">
                  <a:moveTo>
                    <a:pt x="4" y="0"/>
                  </a:moveTo>
                  <a:lnTo>
                    <a:pt x="0" y="22"/>
                  </a:lnTo>
                  <a:lnTo>
                    <a:pt x="0" y="52"/>
                  </a:lnTo>
                  <a:lnTo>
                    <a:pt x="8" y="34"/>
                  </a:lnTo>
                  <a:lnTo>
                    <a:pt x="4" y="0"/>
                  </a:lnTo>
                  <a:close/>
                </a:path>
              </a:pathLst>
            </a:custGeom>
            <a:solidFill>
              <a:srgbClr val="FFD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17411" name="Text Box 85"/>
          <p:cNvSpPr txBox="1">
            <a:spLocks noChangeArrowheads="1"/>
          </p:cNvSpPr>
          <p:nvPr/>
        </p:nvSpPr>
        <p:spPr bwMode="auto">
          <a:xfrm>
            <a:off x="1835150" y="3808413"/>
            <a:ext cx="958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scene</a:t>
            </a:r>
          </a:p>
        </p:txBody>
      </p:sp>
      <p:sp>
        <p:nvSpPr>
          <p:cNvPr id="17412" name="Text Box 86"/>
          <p:cNvSpPr txBox="1">
            <a:spLocks noChangeArrowheads="1"/>
          </p:cNvSpPr>
          <p:nvPr/>
        </p:nvSpPr>
        <p:spPr bwMode="auto">
          <a:xfrm>
            <a:off x="6653213" y="3789363"/>
            <a:ext cx="727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film</a:t>
            </a:r>
          </a:p>
        </p:txBody>
      </p:sp>
      <p:sp>
        <p:nvSpPr>
          <p:cNvPr id="17413" name="Text Box 87"/>
          <p:cNvSpPr txBox="1">
            <a:spLocks noChangeArrowheads="1"/>
          </p:cNvSpPr>
          <p:nvPr/>
        </p:nvSpPr>
        <p:spPr bwMode="auto">
          <a:xfrm>
            <a:off x="4284663" y="3789363"/>
            <a:ext cx="73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a:t>lens</a:t>
            </a:r>
          </a:p>
        </p:txBody>
      </p:sp>
      <p:grpSp>
        <p:nvGrpSpPr>
          <p:cNvPr id="17414" name="Group 92"/>
          <p:cNvGrpSpPr>
            <a:grpSpLocks/>
          </p:cNvGrpSpPr>
          <p:nvPr/>
        </p:nvGrpSpPr>
        <p:grpSpPr bwMode="auto">
          <a:xfrm>
            <a:off x="4356100" y="1816100"/>
            <a:ext cx="503238" cy="2044700"/>
            <a:chOff x="2744" y="1207"/>
            <a:chExt cx="317" cy="1152"/>
          </a:xfrm>
        </p:grpSpPr>
        <p:sp>
          <p:nvSpPr>
            <p:cNvPr id="17419" name="Arc 89"/>
            <p:cNvSpPr>
              <a:spLocks/>
            </p:cNvSpPr>
            <p:nvPr/>
          </p:nvSpPr>
          <p:spPr bwMode="auto">
            <a:xfrm>
              <a:off x="2894" y="1207"/>
              <a:ext cx="167" cy="1152"/>
            </a:xfrm>
            <a:custGeom>
              <a:avLst/>
              <a:gdLst>
                <a:gd name="T0" fmla="*/ 0 w 22763"/>
                <a:gd name="T1" fmla="*/ 0 h 43200"/>
                <a:gd name="T2" fmla="*/ 0 w 22763"/>
                <a:gd name="T3" fmla="*/ 0 h 43200"/>
                <a:gd name="T4" fmla="*/ 0 w 22763"/>
                <a:gd name="T5" fmla="*/ 0 h 43200"/>
                <a:gd name="T6" fmla="*/ 0 60000 65536"/>
                <a:gd name="T7" fmla="*/ 0 60000 65536"/>
                <a:gd name="T8" fmla="*/ 0 60000 65536"/>
                <a:gd name="T9" fmla="*/ 0 w 22763"/>
                <a:gd name="T10" fmla="*/ 0 h 43200"/>
                <a:gd name="T11" fmla="*/ 22763 w 22763"/>
                <a:gd name="T12" fmla="*/ 43200 h 43200"/>
              </a:gdLst>
              <a:ahLst/>
              <a:cxnLst>
                <a:cxn ang="T6">
                  <a:pos x="T0" y="T1"/>
                </a:cxn>
                <a:cxn ang="T7">
                  <a:pos x="T2" y="T3"/>
                </a:cxn>
                <a:cxn ang="T8">
                  <a:pos x="T4" y="T5"/>
                </a:cxn>
              </a:cxnLst>
              <a:rect l="T9" t="T10" r="T11" b="T12"/>
              <a:pathLst>
                <a:path w="22763" h="43200" fill="none" extrusionOk="0">
                  <a:moveTo>
                    <a:pt x="1162" y="0"/>
                  </a:moveTo>
                  <a:cubicBezTo>
                    <a:pt x="13092" y="0"/>
                    <a:pt x="22763" y="9670"/>
                    <a:pt x="22763" y="21600"/>
                  </a:cubicBezTo>
                  <a:cubicBezTo>
                    <a:pt x="22763" y="33529"/>
                    <a:pt x="13092" y="43200"/>
                    <a:pt x="1163" y="43200"/>
                  </a:cubicBezTo>
                  <a:cubicBezTo>
                    <a:pt x="775" y="43200"/>
                    <a:pt x="387" y="43189"/>
                    <a:pt x="0" y="43168"/>
                  </a:cubicBezTo>
                </a:path>
                <a:path w="22763" h="43200" stroke="0" extrusionOk="0">
                  <a:moveTo>
                    <a:pt x="1162" y="0"/>
                  </a:moveTo>
                  <a:cubicBezTo>
                    <a:pt x="13092" y="0"/>
                    <a:pt x="22763" y="9670"/>
                    <a:pt x="22763" y="21600"/>
                  </a:cubicBezTo>
                  <a:cubicBezTo>
                    <a:pt x="22763" y="33529"/>
                    <a:pt x="13092" y="43200"/>
                    <a:pt x="1163" y="43200"/>
                  </a:cubicBezTo>
                  <a:cubicBezTo>
                    <a:pt x="775" y="43200"/>
                    <a:pt x="387" y="43189"/>
                    <a:pt x="0" y="43168"/>
                  </a:cubicBezTo>
                  <a:lnTo>
                    <a:pt x="1163" y="21600"/>
                  </a:lnTo>
                  <a:lnTo>
                    <a:pt x="1162" y="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a:p>
          </p:txBody>
        </p:sp>
        <p:sp>
          <p:nvSpPr>
            <p:cNvPr id="17420" name="Arc 91"/>
            <p:cNvSpPr>
              <a:spLocks/>
            </p:cNvSpPr>
            <p:nvPr/>
          </p:nvSpPr>
          <p:spPr bwMode="auto">
            <a:xfrm flipH="1">
              <a:off x="2744" y="1207"/>
              <a:ext cx="167" cy="1152"/>
            </a:xfrm>
            <a:custGeom>
              <a:avLst/>
              <a:gdLst>
                <a:gd name="T0" fmla="*/ 0 w 22763"/>
                <a:gd name="T1" fmla="*/ 0 h 43200"/>
                <a:gd name="T2" fmla="*/ 0 w 22763"/>
                <a:gd name="T3" fmla="*/ 0 h 43200"/>
                <a:gd name="T4" fmla="*/ 0 w 22763"/>
                <a:gd name="T5" fmla="*/ 0 h 43200"/>
                <a:gd name="T6" fmla="*/ 0 60000 65536"/>
                <a:gd name="T7" fmla="*/ 0 60000 65536"/>
                <a:gd name="T8" fmla="*/ 0 60000 65536"/>
                <a:gd name="T9" fmla="*/ 0 w 22763"/>
                <a:gd name="T10" fmla="*/ 0 h 43200"/>
                <a:gd name="T11" fmla="*/ 22763 w 22763"/>
                <a:gd name="T12" fmla="*/ 43200 h 43200"/>
              </a:gdLst>
              <a:ahLst/>
              <a:cxnLst>
                <a:cxn ang="T6">
                  <a:pos x="T0" y="T1"/>
                </a:cxn>
                <a:cxn ang="T7">
                  <a:pos x="T2" y="T3"/>
                </a:cxn>
                <a:cxn ang="T8">
                  <a:pos x="T4" y="T5"/>
                </a:cxn>
              </a:cxnLst>
              <a:rect l="T9" t="T10" r="T11" b="T12"/>
              <a:pathLst>
                <a:path w="22763" h="43200" fill="none" extrusionOk="0">
                  <a:moveTo>
                    <a:pt x="1162" y="0"/>
                  </a:moveTo>
                  <a:cubicBezTo>
                    <a:pt x="13092" y="0"/>
                    <a:pt x="22763" y="9670"/>
                    <a:pt x="22763" y="21600"/>
                  </a:cubicBezTo>
                  <a:cubicBezTo>
                    <a:pt x="22763" y="33529"/>
                    <a:pt x="13092" y="43200"/>
                    <a:pt x="1163" y="43200"/>
                  </a:cubicBezTo>
                  <a:cubicBezTo>
                    <a:pt x="775" y="43200"/>
                    <a:pt x="387" y="43189"/>
                    <a:pt x="0" y="43168"/>
                  </a:cubicBezTo>
                </a:path>
                <a:path w="22763" h="43200" stroke="0" extrusionOk="0">
                  <a:moveTo>
                    <a:pt x="1162" y="0"/>
                  </a:moveTo>
                  <a:cubicBezTo>
                    <a:pt x="13092" y="0"/>
                    <a:pt x="22763" y="9670"/>
                    <a:pt x="22763" y="21600"/>
                  </a:cubicBezTo>
                  <a:cubicBezTo>
                    <a:pt x="22763" y="33529"/>
                    <a:pt x="13092" y="43200"/>
                    <a:pt x="1163" y="43200"/>
                  </a:cubicBezTo>
                  <a:cubicBezTo>
                    <a:pt x="775" y="43200"/>
                    <a:pt x="387" y="43189"/>
                    <a:pt x="0" y="43168"/>
                  </a:cubicBezTo>
                  <a:lnTo>
                    <a:pt x="1163" y="21600"/>
                  </a:lnTo>
                  <a:lnTo>
                    <a:pt x="1162" y="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a:p>
          </p:txBody>
        </p:sp>
      </p:grpSp>
      <p:sp>
        <p:nvSpPr>
          <p:cNvPr id="17415" name="Line 93"/>
          <p:cNvSpPr>
            <a:spLocks noChangeShapeType="1"/>
          </p:cNvSpPr>
          <p:nvPr/>
        </p:nvSpPr>
        <p:spPr bwMode="auto">
          <a:xfrm>
            <a:off x="7019925" y="1916113"/>
            <a:ext cx="0" cy="1873250"/>
          </a:xfrm>
          <a:prstGeom prst="line">
            <a:avLst/>
          </a:prstGeom>
          <a:noFill/>
          <a:ln w="57150">
            <a:solidFill>
              <a:srgbClr val="3366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7416" name="Oval 94"/>
          <p:cNvSpPr>
            <a:spLocks noChangeArrowheads="1"/>
          </p:cNvSpPr>
          <p:nvPr/>
        </p:nvSpPr>
        <p:spPr bwMode="auto">
          <a:xfrm>
            <a:off x="2195513" y="1844675"/>
            <a:ext cx="144462" cy="14446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17417" name="Oval 95"/>
          <p:cNvSpPr>
            <a:spLocks noChangeArrowheads="1"/>
          </p:cNvSpPr>
          <p:nvPr/>
        </p:nvSpPr>
        <p:spPr bwMode="auto">
          <a:xfrm>
            <a:off x="2627313" y="2420938"/>
            <a:ext cx="144462" cy="1444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sp>
        <p:nvSpPr>
          <p:cNvPr id="17418" name="Oval 98"/>
          <p:cNvSpPr>
            <a:spLocks noChangeArrowheads="1"/>
          </p:cNvSpPr>
          <p:nvPr/>
        </p:nvSpPr>
        <p:spPr bwMode="auto">
          <a:xfrm>
            <a:off x="4541838" y="2722563"/>
            <a:ext cx="144462" cy="14446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zh-TW" sz="1800">
              <a:latin typeface="Arial" charset="0"/>
            </a:endParaRP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525272" y="419324"/>
            <a:ext cx="8161527" cy="633412"/>
          </a:xfrm>
        </p:spPr>
        <p:txBody>
          <a:bodyPr/>
          <a:lstStyle/>
          <a:p>
            <a:r>
              <a:rPr lang="en-US" altLang="zh-TW" dirty="0" smtClean="0"/>
              <a:t>Evaluation with the learned pattern</a:t>
            </a:r>
            <a:endParaRPr lang="zh-TW" altLang="en-US" dirty="0"/>
          </a:p>
        </p:txBody>
      </p:sp>
      <p:graphicFrame>
        <p:nvGraphicFramePr>
          <p:cNvPr id="8" name="表格 7"/>
          <p:cNvGraphicFramePr>
            <a:graphicFrameLocks noGrp="1"/>
          </p:cNvGraphicFramePr>
          <p:nvPr/>
        </p:nvGraphicFramePr>
        <p:xfrm>
          <a:off x="179168" y="1246996"/>
          <a:ext cx="8785664" cy="4460205"/>
        </p:xfrm>
        <a:graphic>
          <a:graphicData uri="http://schemas.openxmlformats.org/drawingml/2006/table">
            <a:tbl>
              <a:tblPr firstRow="1" bandRow="1"/>
              <a:tblGrid>
                <a:gridCol w="924085">
                  <a:extLst>
                    <a:ext uri="{9D8B030D-6E8A-4147-A177-3AD203B41FA5}">
                      <a16:colId xmlns:a16="http://schemas.microsoft.com/office/drawing/2014/main" val="46559030"/>
                    </a:ext>
                  </a:extLst>
                </a:gridCol>
                <a:gridCol w="669196">
                  <a:extLst>
                    <a:ext uri="{9D8B030D-6E8A-4147-A177-3AD203B41FA5}">
                      <a16:colId xmlns:a16="http://schemas.microsoft.com/office/drawing/2014/main" val="4051759399"/>
                    </a:ext>
                  </a:extLst>
                </a:gridCol>
                <a:gridCol w="653853">
                  <a:extLst>
                    <a:ext uri="{9D8B030D-6E8A-4147-A177-3AD203B41FA5}">
                      <a16:colId xmlns:a16="http://schemas.microsoft.com/office/drawing/2014/main" val="1297655345"/>
                    </a:ext>
                  </a:extLst>
                </a:gridCol>
                <a:gridCol w="653853">
                  <a:extLst>
                    <a:ext uri="{9D8B030D-6E8A-4147-A177-3AD203B41FA5}">
                      <a16:colId xmlns:a16="http://schemas.microsoft.com/office/drawing/2014/main" val="2636293753"/>
                    </a:ext>
                  </a:extLst>
                </a:gridCol>
                <a:gridCol w="653853">
                  <a:extLst>
                    <a:ext uri="{9D8B030D-6E8A-4147-A177-3AD203B41FA5}">
                      <a16:colId xmlns:a16="http://schemas.microsoft.com/office/drawing/2014/main" val="1377273692"/>
                    </a:ext>
                  </a:extLst>
                </a:gridCol>
                <a:gridCol w="653853">
                  <a:extLst>
                    <a:ext uri="{9D8B030D-6E8A-4147-A177-3AD203B41FA5}">
                      <a16:colId xmlns:a16="http://schemas.microsoft.com/office/drawing/2014/main" val="1221978855"/>
                    </a:ext>
                  </a:extLst>
                </a:gridCol>
                <a:gridCol w="653853">
                  <a:extLst>
                    <a:ext uri="{9D8B030D-6E8A-4147-A177-3AD203B41FA5}">
                      <a16:colId xmlns:a16="http://schemas.microsoft.com/office/drawing/2014/main" val="3103951855"/>
                    </a:ext>
                  </a:extLst>
                </a:gridCol>
                <a:gridCol w="653853">
                  <a:extLst>
                    <a:ext uri="{9D8B030D-6E8A-4147-A177-3AD203B41FA5}">
                      <a16:colId xmlns:a16="http://schemas.microsoft.com/office/drawing/2014/main" val="3725259617"/>
                    </a:ext>
                  </a:extLst>
                </a:gridCol>
                <a:gridCol w="653853">
                  <a:extLst>
                    <a:ext uri="{9D8B030D-6E8A-4147-A177-3AD203B41FA5}">
                      <a16:colId xmlns:a16="http://schemas.microsoft.com/office/drawing/2014/main" val="3599202978"/>
                    </a:ext>
                  </a:extLst>
                </a:gridCol>
                <a:gridCol w="653853">
                  <a:extLst>
                    <a:ext uri="{9D8B030D-6E8A-4147-A177-3AD203B41FA5}">
                      <a16:colId xmlns:a16="http://schemas.microsoft.com/office/drawing/2014/main" val="3522516152"/>
                    </a:ext>
                  </a:extLst>
                </a:gridCol>
                <a:gridCol w="653853">
                  <a:extLst>
                    <a:ext uri="{9D8B030D-6E8A-4147-A177-3AD203B41FA5}">
                      <a16:colId xmlns:a16="http://schemas.microsoft.com/office/drawing/2014/main" val="1870589411"/>
                    </a:ext>
                  </a:extLst>
                </a:gridCol>
                <a:gridCol w="653853">
                  <a:extLst>
                    <a:ext uri="{9D8B030D-6E8A-4147-A177-3AD203B41FA5}">
                      <a16:colId xmlns:a16="http://schemas.microsoft.com/office/drawing/2014/main" val="768948837"/>
                    </a:ext>
                  </a:extLst>
                </a:gridCol>
                <a:gridCol w="653853">
                  <a:extLst>
                    <a:ext uri="{9D8B030D-6E8A-4147-A177-3AD203B41FA5}">
                      <a16:colId xmlns:a16="http://schemas.microsoft.com/office/drawing/2014/main" val="46418094"/>
                    </a:ext>
                  </a:extLst>
                </a:gridCol>
              </a:tblGrid>
              <a:tr h="238735">
                <a:tc row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400" dirty="0"/>
                        <a:t>Algorithm</a:t>
                      </a:r>
                      <a:endParaRPr lang="zh-TW" altLang="en-US" sz="1400" dirty="0"/>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gridSpan="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400" dirty="0"/>
                        <a:t>Kodak (12 photos)</a:t>
                      </a:r>
                      <a:endParaRPr lang="zh-TW" altLang="en-US" sz="1400" dirty="0"/>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endParaRPr lang="zh-TW" altLang="en-US" sz="1200" dirty="0"/>
                    </a:p>
                  </a:txBody>
                  <a:tcPr/>
                </a:tc>
                <a:tc hMerge="1">
                  <a:txBody>
                    <a:bodyPr/>
                    <a:lstStyle/>
                    <a:p>
                      <a:endParaRPr lang="zh-TW" altLang="en-US" sz="1200" dirty="0"/>
                    </a:p>
                  </a:txBody>
                  <a:tcPr/>
                </a:tc>
                <a:tc hMerge="1">
                  <a:txBody>
                    <a:bodyPr/>
                    <a:lstStyle/>
                    <a:p>
                      <a:endParaRPr lang="zh-TW" altLang="en-US" sz="1200" dirty="0"/>
                    </a:p>
                  </a:txBody>
                  <a:tcPr/>
                </a:tc>
                <a:tc gridSpan="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400" dirty="0" err="1"/>
                        <a:t>McM</a:t>
                      </a:r>
                      <a:r>
                        <a:rPr lang="en-US" altLang="zh-TW" sz="1400" dirty="0"/>
                        <a:t> (18 photos)</a:t>
                      </a:r>
                      <a:endParaRPr lang="zh-TW" altLang="en-US" sz="1400" dirty="0"/>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endParaRPr lang="zh-TW" altLang="en-US" sz="1200" dirty="0"/>
                    </a:p>
                  </a:txBody>
                  <a:tcPr/>
                </a:tc>
                <a:tc hMerge="1">
                  <a:txBody>
                    <a:bodyPr/>
                    <a:lstStyle/>
                    <a:p>
                      <a:endParaRPr lang="zh-TW" altLang="en-US" sz="1200" dirty="0"/>
                    </a:p>
                  </a:txBody>
                  <a:tcPr/>
                </a:tc>
                <a:tc hMerge="1">
                  <a:txBody>
                    <a:bodyPr/>
                    <a:lstStyle/>
                    <a:p>
                      <a:endParaRPr lang="zh-TW" altLang="en-US" sz="1200" dirty="0"/>
                    </a:p>
                  </a:txBody>
                  <a:tcPr/>
                </a:tc>
                <a:tc gridSpan="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400" dirty="0"/>
                        <a:t>Kodak</a:t>
                      </a:r>
                      <a:r>
                        <a:rPr lang="en-US" altLang="zh-TW" sz="1400" baseline="0" dirty="0"/>
                        <a:t> + </a:t>
                      </a:r>
                      <a:r>
                        <a:rPr lang="en-US" altLang="zh-TW" sz="1400" baseline="0" dirty="0" err="1"/>
                        <a:t>McM</a:t>
                      </a:r>
                      <a:r>
                        <a:rPr lang="en-US" altLang="zh-TW" sz="1400" baseline="0" dirty="0"/>
                        <a:t> (30 photos)</a:t>
                      </a:r>
                      <a:endParaRPr lang="zh-TW" altLang="en-US" sz="1400" dirty="0"/>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endParaRPr lang="zh-TW" altLang="en-US" sz="1200" dirty="0"/>
                    </a:p>
                  </a:txBody>
                  <a:tcPr/>
                </a:tc>
                <a:tc hMerge="1">
                  <a:txBody>
                    <a:bodyPr/>
                    <a:lstStyle/>
                    <a:p>
                      <a:endParaRPr lang="zh-TW" altLang="en-US" sz="1200" dirty="0"/>
                    </a:p>
                  </a:txBody>
                  <a:tcPr/>
                </a:tc>
                <a:tc hMerge="1">
                  <a:txBody>
                    <a:bodyPr/>
                    <a:lstStyle/>
                    <a:p>
                      <a:endParaRPr lang="zh-TW" altLang="en-US" sz="1200" dirty="0"/>
                    </a:p>
                  </a:txBody>
                  <a:tcPr/>
                </a:tc>
                <a:extLst>
                  <a:ext uri="{0D108BD9-81ED-4DB2-BD59-A6C34878D82A}">
                    <a16:rowId xmlns:a16="http://schemas.microsoft.com/office/drawing/2014/main" val="3149542977"/>
                  </a:ext>
                </a:extLst>
              </a:tr>
              <a:tr h="238735">
                <a:tc vMerge="1">
                  <a:txBody>
                    <a:bodyPr/>
                    <a:lstStyle/>
                    <a:p>
                      <a:endParaRPr lang="zh-TW" altLang="en-US" sz="1200" dirty="0"/>
                    </a:p>
                  </a:txBody>
                  <a:tcPr/>
                </a:tc>
                <a:tc grid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400" dirty="0"/>
                        <a:t>PSNR</a:t>
                      </a:r>
                      <a:endParaRPr lang="zh-TW" altLang="en-US" sz="1400" dirty="0"/>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endParaRPr lang="zh-TW" altLang="en-US" sz="1200" dirty="0"/>
                    </a:p>
                  </a:txBody>
                  <a:tcPr/>
                </a:tc>
                <a:tc hMerge="1">
                  <a:txBody>
                    <a:bodyPr/>
                    <a:lstStyle/>
                    <a:p>
                      <a:endParaRPr lang="zh-TW" altLang="en-US" sz="1200" dirty="0"/>
                    </a:p>
                  </a:txBody>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400" dirty="0"/>
                        <a:t>CPSNR</a:t>
                      </a:r>
                      <a:endParaRPr lang="zh-TW" altLang="en-US" sz="1400" dirty="0"/>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grid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400" dirty="0"/>
                        <a:t>PSNR</a:t>
                      </a:r>
                      <a:endParaRPr lang="zh-TW" altLang="en-US" sz="1400" dirty="0"/>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endParaRPr lang="zh-TW" altLang="en-US" sz="1200" dirty="0"/>
                    </a:p>
                  </a:txBody>
                  <a:tcPr/>
                </a:tc>
                <a:tc hMerge="1">
                  <a:txBody>
                    <a:bodyPr/>
                    <a:lstStyle/>
                    <a:p>
                      <a:endParaRPr lang="zh-TW" altLang="en-US" sz="1200" dirty="0"/>
                    </a:p>
                  </a:txBody>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400" dirty="0"/>
                        <a:t>CPSNR</a:t>
                      </a:r>
                      <a:endParaRPr lang="zh-TW" altLang="en-US" sz="1400" dirty="0"/>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grid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400" dirty="0"/>
                        <a:t>PSNR</a:t>
                      </a:r>
                      <a:endParaRPr lang="zh-TW" altLang="en-US" sz="1400" dirty="0"/>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endParaRPr lang="zh-TW" altLang="en-US" sz="1200" dirty="0"/>
                    </a:p>
                  </a:txBody>
                  <a:tcPr/>
                </a:tc>
                <a:tc hMerge="1">
                  <a:txBody>
                    <a:bodyPr/>
                    <a:lstStyle/>
                    <a:p>
                      <a:endParaRPr lang="zh-TW" altLang="en-US" sz="1200" dirty="0"/>
                    </a:p>
                  </a:txBody>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400" dirty="0"/>
                        <a:t>CPSNR</a:t>
                      </a:r>
                      <a:endParaRPr lang="zh-TW" altLang="en-US" sz="1400" dirty="0"/>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88376290"/>
                  </a:ext>
                </a:extLst>
              </a:tr>
              <a:tr h="238735">
                <a:tc vMerge="1">
                  <a:txBody>
                    <a:bodyPr/>
                    <a:lstStyle/>
                    <a:p>
                      <a:endParaRPr lang="zh-TW" altLang="en-US" sz="1200" dirty="0"/>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200" dirty="0"/>
                        <a:t>R</a:t>
                      </a:r>
                      <a:endParaRPr lang="zh-TW" altLang="en-US" sz="1200" dirty="0"/>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400" dirty="0"/>
                        <a:t>G</a:t>
                      </a:r>
                      <a:endParaRPr lang="zh-TW" altLang="en-US" sz="1400" dirty="0"/>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400" dirty="0"/>
                        <a:t>B</a:t>
                      </a:r>
                      <a:endParaRPr lang="zh-TW" altLang="en-US" sz="1400" dirty="0"/>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pPr algn="ctr"/>
                      <a:endParaRPr lang="zh-TW" altLang="en-US" sz="1200" dirty="0"/>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400" dirty="0"/>
                        <a:t>R</a:t>
                      </a:r>
                      <a:endParaRPr lang="zh-TW" altLang="en-US" sz="1400" dirty="0"/>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400" dirty="0"/>
                        <a:t>G</a:t>
                      </a:r>
                      <a:endParaRPr lang="zh-TW" altLang="en-US" sz="1400" dirty="0"/>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400" dirty="0"/>
                        <a:t>B</a:t>
                      </a:r>
                      <a:endParaRPr lang="zh-TW" altLang="en-US" sz="1400" dirty="0"/>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pPr algn="ctr"/>
                      <a:endParaRPr lang="zh-TW" altLang="en-US" sz="1200" dirty="0"/>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400" dirty="0"/>
                        <a:t>R</a:t>
                      </a:r>
                      <a:endParaRPr lang="zh-TW" altLang="en-US" sz="1400" dirty="0"/>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400" dirty="0"/>
                        <a:t>G</a:t>
                      </a:r>
                      <a:endParaRPr lang="zh-TW" altLang="en-US" sz="1400" dirty="0"/>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400" dirty="0"/>
                        <a:t>B</a:t>
                      </a:r>
                      <a:endParaRPr lang="zh-TW" altLang="en-US" sz="1400" dirty="0"/>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pPr algn="ctr"/>
                      <a:endParaRPr lang="zh-TW" altLang="en-US" sz="1200" dirty="0"/>
                    </a:p>
                  </a:txBody>
                  <a:tcPr anchor="ctr"/>
                </a:tc>
                <a:extLst>
                  <a:ext uri="{0D108BD9-81ED-4DB2-BD59-A6C34878D82A}">
                    <a16:rowId xmlns:a16="http://schemas.microsoft.com/office/drawing/2014/main" val="3796546167"/>
                  </a:ext>
                </a:extLst>
              </a:tr>
              <a:tr h="2880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400" dirty="0"/>
                        <a:t>SA</a:t>
                      </a:r>
                      <a:endParaRPr lang="zh-TW" altLang="en-US" sz="1400" dirty="0"/>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39.80</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43.31</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39.50</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40.54</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32.73</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34.73</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32.10</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32.98</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35.56</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38.16</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35.06</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36.01</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077385398"/>
                  </a:ext>
                </a:extLst>
              </a:tr>
              <a:tr h="2880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400" dirty="0"/>
                        <a:t>SSD</a:t>
                      </a:r>
                      <a:endParaRPr lang="zh-TW" altLang="en-US" sz="1400" dirty="0"/>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38.83</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40.51</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39.08</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39.40</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35.02</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38.27</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33.80</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35.23</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36.54</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39.16</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35.91</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36.90</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611025609"/>
                  </a:ext>
                </a:extLst>
              </a:tr>
              <a:tr h="2880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400" dirty="0"/>
                        <a:t>NLS</a:t>
                      </a:r>
                      <a:endParaRPr lang="zh-TW" altLang="en-US" sz="1400" dirty="0"/>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solidFill>
                            <a:schemeClr val="tx1"/>
                          </a:solidFill>
                          <a:latin typeface="Consolas" panose="020B0609020204030204" pitchFamily="49" charset="0"/>
                        </a:rPr>
                        <a:t>42.34</a:t>
                      </a:r>
                      <a:endParaRPr lang="zh-TW" altLang="en-US" sz="1600" dirty="0">
                        <a:solidFill>
                          <a:schemeClr val="tx1"/>
                        </a:solidFill>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solidFill>
                            <a:schemeClr val="tx1"/>
                          </a:solidFill>
                          <a:latin typeface="Consolas" panose="020B0609020204030204" pitchFamily="49" charset="0"/>
                        </a:rPr>
                        <a:t>45.68</a:t>
                      </a:r>
                      <a:endParaRPr lang="zh-TW" altLang="en-US" sz="1600" dirty="0">
                        <a:solidFill>
                          <a:schemeClr val="tx1"/>
                        </a:solidFill>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solidFill>
                            <a:schemeClr val="tx1"/>
                          </a:solidFill>
                          <a:latin typeface="Consolas" panose="020B0609020204030204" pitchFamily="49" charset="0"/>
                        </a:rPr>
                        <a:t>41.57</a:t>
                      </a:r>
                      <a:endParaRPr lang="zh-TW" altLang="en-US" sz="1600" dirty="0">
                        <a:solidFill>
                          <a:schemeClr val="tx1"/>
                        </a:solidFill>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b="0" i="0" u="none" strike="noStrike" kern="1200" dirty="0">
                          <a:solidFill>
                            <a:srgbClr val="0000FF"/>
                          </a:solidFill>
                          <a:effectLst/>
                          <a:latin typeface="Consolas" panose="020B0609020204030204" pitchFamily="49" charset="0"/>
                          <a:ea typeface="新細明體" panose="02020500000000000000" pitchFamily="18" charset="-120"/>
                          <a:cs typeface="+mn-cs"/>
                        </a:rPr>
                        <a:t>42.85</a:t>
                      </a:r>
                      <a:endParaRPr lang="zh-TW" altLang="en-US" sz="1600" b="0" i="0" u="none" strike="noStrike" kern="1200" dirty="0">
                        <a:solidFill>
                          <a:srgbClr val="0000FF"/>
                        </a:solidFill>
                        <a:effectLst/>
                        <a:latin typeface="Consolas" panose="020B0609020204030204" pitchFamily="49" charset="0"/>
                        <a:ea typeface="新細明體" panose="02020500000000000000" pitchFamily="18" charset="-120"/>
                        <a:cs typeface="+mn-cs"/>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latin typeface="Consolas" panose="020B0609020204030204" pitchFamily="49" charset="0"/>
                        </a:rPr>
                        <a:t>36.02</a:t>
                      </a:r>
                      <a:endParaRPr lang="zh-TW" altLang="en-US" sz="1600" dirty="0">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latin typeface="Consolas" panose="020B0609020204030204" pitchFamily="49" charset="0"/>
                        </a:rPr>
                        <a:t>38.81</a:t>
                      </a:r>
                      <a:endParaRPr lang="zh-TW" altLang="en-US" sz="1600" dirty="0">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latin typeface="Consolas" panose="020B0609020204030204" pitchFamily="49" charset="0"/>
                        </a:rPr>
                        <a:t>34.71</a:t>
                      </a:r>
                      <a:endParaRPr lang="zh-TW" altLang="en-US" sz="1600" dirty="0">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latin typeface="Consolas" panose="020B0609020204030204" pitchFamily="49" charset="0"/>
                        </a:rPr>
                        <a:t>36.15</a:t>
                      </a:r>
                      <a:endParaRPr lang="zh-TW" altLang="en-US" sz="1600" dirty="0">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latin typeface="Consolas" panose="020B0609020204030204" pitchFamily="49" charset="0"/>
                        </a:rPr>
                        <a:t>38.55</a:t>
                      </a:r>
                      <a:endParaRPr lang="zh-TW" altLang="en-US" sz="1600" dirty="0">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latin typeface="Consolas" panose="020B0609020204030204" pitchFamily="49" charset="0"/>
                        </a:rPr>
                        <a:t>41.56</a:t>
                      </a:r>
                      <a:endParaRPr lang="zh-TW" altLang="en-US" sz="1600" dirty="0">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latin typeface="Consolas" panose="020B0609020204030204" pitchFamily="49" charset="0"/>
                        </a:rPr>
                        <a:t>37.46</a:t>
                      </a:r>
                      <a:endParaRPr lang="zh-TW" altLang="en-US" sz="1600" dirty="0">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latin typeface="Consolas" panose="020B0609020204030204" pitchFamily="49" charset="0"/>
                        </a:rPr>
                        <a:t>38.83</a:t>
                      </a:r>
                      <a:endParaRPr lang="zh-TW" altLang="en-US" sz="1600" dirty="0">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531438325"/>
                  </a:ext>
                </a:extLst>
              </a:tr>
              <a:tr h="2880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400" dirty="0"/>
                        <a:t>CS</a:t>
                      </a:r>
                      <a:endParaRPr lang="zh-TW" altLang="en-US" sz="1400" dirty="0"/>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41.01</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44.17</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40.12</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41.43</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35.56</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38.84</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34.58</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35.92</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37.74</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40.97</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36.80</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38.12</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96323133"/>
                  </a:ext>
                </a:extLst>
              </a:tr>
              <a:tr h="2880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400" dirty="0"/>
                        <a:t>ECC</a:t>
                      </a:r>
                      <a:endParaRPr lang="zh-TW" altLang="en-US" sz="1400" dirty="0"/>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39.87</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42.17</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39.00</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40.14</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36.67</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39.99</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35.31</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36.78</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37.95</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40.86</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36.79</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38.12</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847314433"/>
                  </a:ext>
                </a:extLst>
              </a:tr>
              <a:tr h="2880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400" dirty="0"/>
                        <a:t>RI</a:t>
                      </a:r>
                      <a:endParaRPr lang="zh-TW" altLang="en-US" sz="1400" dirty="0"/>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39.64</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42.17</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38.87</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39.99</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36.07</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39.99</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35.35</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36.48</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37.50</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40.86</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36.76</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37.88</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530032567"/>
                  </a:ext>
                </a:extLst>
              </a:tr>
              <a:tr h="2880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400" dirty="0"/>
                        <a:t>MLRI</a:t>
                      </a:r>
                      <a:endParaRPr lang="zh-TW" altLang="en-US" sz="1400" dirty="0"/>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40.59</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42.97</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39.86</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40.94</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36.35</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39.9</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35.36</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36.62</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38.04</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41.13</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37.16</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38.35</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812793533"/>
                  </a:ext>
                </a:extLst>
              </a:tr>
              <a:tr h="2880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400" dirty="0"/>
                        <a:t>ARI</a:t>
                      </a:r>
                      <a:endParaRPr lang="zh-TW" altLang="en-US" sz="1400" dirty="0"/>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40.81</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43.66</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40.21</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41.31</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chemeClr val="tx1"/>
                          </a:solidFill>
                          <a:effectLst/>
                          <a:latin typeface="Consolas" panose="020B0609020204030204" pitchFamily="49" charset="0"/>
                          <a:ea typeface="新細明體" panose="02020500000000000000" pitchFamily="18" charset="-120"/>
                        </a:rPr>
                        <a:t>37.41</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chemeClr val="tx1"/>
                          </a:solidFill>
                          <a:effectLst/>
                          <a:latin typeface="Consolas" panose="020B0609020204030204" pitchFamily="49" charset="0"/>
                          <a:ea typeface="新細明體" panose="02020500000000000000" pitchFamily="18" charset="-120"/>
                        </a:rPr>
                        <a:t>40.72</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chemeClr val="tx1"/>
                          </a:solidFill>
                          <a:effectLst/>
                          <a:latin typeface="Consolas" panose="020B0609020204030204" pitchFamily="49" charset="0"/>
                          <a:ea typeface="新細明體" panose="02020500000000000000" pitchFamily="18" charset="-120"/>
                        </a:rPr>
                        <a:t>36.05</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FF"/>
                          </a:solidFill>
                          <a:effectLst/>
                          <a:latin typeface="Consolas" panose="020B0609020204030204" pitchFamily="49" charset="0"/>
                          <a:ea typeface="新細明體" panose="02020500000000000000" pitchFamily="18" charset="-120"/>
                        </a:rPr>
                        <a:t>37.52</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chemeClr val="tx1"/>
                          </a:solidFill>
                          <a:effectLst/>
                          <a:latin typeface="Consolas" panose="020B0609020204030204" pitchFamily="49" charset="0"/>
                          <a:ea typeface="新細明體" panose="02020500000000000000" pitchFamily="18" charset="-120"/>
                        </a:rPr>
                        <a:t>38.77</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chemeClr val="tx1"/>
                          </a:solidFill>
                          <a:effectLst/>
                          <a:latin typeface="Consolas" panose="020B0609020204030204" pitchFamily="49" charset="0"/>
                          <a:ea typeface="新細明體" panose="02020500000000000000" pitchFamily="18" charset="-120"/>
                        </a:rPr>
                        <a:t>41.9</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chemeClr val="tx1"/>
                          </a:solidFill>
                          <a:effectLst/>
                          <a:latin typeface="Consolas" panose="020B0609020204030204" pitchFamily="49" charset="0"/>
                          <a:ea typeface="新細明體" panose="02020500000000000000" pitchFamily="18" charset="-120"/>
                        </a:rPr>
                        <a:t>37.72</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FF"/>
                          </a:solidFill>
                          <a:effectLst/>
                          <a:latin typeface="Consolas" panose="020B0609020204030204" pitchFamily="49" charset="0"/>
                          <a:ea typeface="新細明體" panose="02020500000000000000" pitchFamily="18" charset="-120"/>
                        </a:rPr>
                        <a:t>39.03</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85692328"/>
                  </a:ext>
                </a:extLst>
              </a:tr>
              <a:tr h="2880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400" dirty="0"/>
                        <a:t>PAMD</a:t>
                      </a:r>
                      <a:endParaRPr lang="zh-TW" altLang="en-US" sz="1400" dirty="0"/>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41.88</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a:solidFill>
                            <a:srgbClr val="000000"/>
                          </a:solidFill>
                          <a:effectLst/>
                          <a:latin typeface="Consolas" panose="020B0609020204030204" pitchFamily="49" charset="0"/>
                          <a:ea typeface="新細明體" panose="02020500000000000000" pitchFamily="18" charset="-120"/>
                        </a:rPr>
                        <a:t>45.21</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41.23</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42.44</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34.12</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36.88</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33.31</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34.48</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37.22</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40.21</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36.48</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37.66</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171119423"/>
                  </a:ext>
                </a:extLst>
              </a:tr>
              <a:tr h="2880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400" dirty="0"/>
                        <a:t>AICC</a:t>
                      </a:r>
                      <a:endParaRPr lang="zh-TW" altLang="en-US" sz="1400" dirty="0"/>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42.04</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44.51</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40.57</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42.07</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35.66</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39.21</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34.34</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35.86</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38.21</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41.33</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36.83</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altLang="zh-TW" sz="1600" b="0" i="0" u="none" strike="noStrike" dirty="0">
                          <a:solidFill>
                            <a:srgbClr val="000000"/>
                          </a:solidFill>
                          <a:effectLst/>
                          <a:latin typeface="Consolas" panose="020B0609020204030204" pitchFamily="49" charset="0"/>
                          <a:ea typeface="新細明體" panose="02020500000000000000" pitchFamily="18" charset="-120"/>
                        </a:rPr>
                        <a:t>38.34</a:t>
                      </a: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5795217"/>
                  </a:ext>
                </a:extLst>
              </a:tr>
              <a:tr h="2880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400" dirty="0"/>
                        <a:t>DMCNN</a:t>
                      </a:r>
                      <a:endParaRPr lang="zh-TW" altLang="en-US" sz="1400" dirty="0"/>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latin typeface="Consolas" panose="020B0609020204030204" pitchFamily="49" charset="0"/>
                        </a:rPr>
                        <a:t>39.86</a:t>
                      </a:r>
                      <a:endParaRPr lang="zh-TW" altLang="en-US" sz="1600" dirty="0">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latin typeface="Consolas" panose="020B0609020204030204" pitchFamily="49" charset="0"/>
                        </a:rPr>
                        <a:t>42.97</a:t>
                      </a:r>
                      <a:endParaRPr lang="zh-TW" altLang="en-US" sz="1600" dirty="0">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latin typeface="Consolas" panose="020B0609020204030204" pitchFamily="49" charset="0"/>
                        </a:rPr>
                        <a:t>39.18</a:t>
                      </a:r>
                      <a:endParaRPr lang="zh-TW" altLang="en-US" sz="1600" dirty="0">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latin typeface="Consolas" panose="020B0609020204030204" pitchFamily="49" charset="0"/>
                        </a:rPr>
                        <a:t>40.37</a:t>
                      </a:r>
                      <a:endParaRPr lang="zh-TW" altLang="en-US" sz="1600" dirty="0">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latin typeface="Consolas" panose="020B0609020204030204" pitchFamily="49" charset="0"/>
                        </a:rPr>
                        <a:t>36.50</a:t>
                      </a:r>
                      <a:endParaRPr lang="zh-TW" altLang="en-US" sz="1600" dirty="0">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latin typeface="Consolas" panose="020B0609020204030204" pitchFamily="49" charset="0"/>
                        </a:rPr>
                        <a:t>39.34</a:t>
                      </a:r>
                      <a:endParaRPr lang="zh-TW" altLang="en-US" sz="1600" dirty="0">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latin typeface="Consolas" panose="020B0609020204030204" pitchFamily="49" charset="0"/>
                        </a:rPr>
                        <a:t>35.21</a:t>
                      </a:r>
                      <a:endParaRPr lang="zh-TW" altLang="en-US" sz="1600" dirty="0">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latin typeface="Consolas" panose="020B0609020204030204" pitchFamily="49" charset="0"/>
                        </a:rPr>
                        <a:t>36.62</a:t>
                      </a:r>
                      <a:endParaRPr lang="zh-TW" altLang="en-US" sz="1600" dirty="0">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latin typeface="Consolas" panose="020B0609020204030204" pitchFamily="49" charset="0"/>
                        </a:rPr>
                        <a:t>37.85</a:t>
                      </a:r>
                      <a:endParaRPr lang="zh-TW" altLang="en-US" sz="1600" dirty="0">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latin typeface="Consolas" panose="020B0609020204030204" pitchFamily="49" charset="0"/>
                        </a:rPr>
                        <a:t>40.79</a:t>
                      </a:r>
                      <a:endParaRPr lang="zh-TW" altLang="en-US" sz="1600" dirty="0">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latin typeface="Consolas" panose="020B0609020204030204" pitchFamily="49" charset="0"/>
                        </a:rPr>
                        <a:t>36.79</a:t>
                      </a:r>
                      <a:endParaRPr lang="zh-TW" altLang="en-US" sz="1600" dirty="0">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latin typeface="Consolas" panose="020B0609020204030204" pitchFamily="49" charset="0"/>
                        </a:rPr>
                        <a:t>38.12</a:t>
                      </a:r>
                      <a:endParaRPr lang="zh-TW" altLang="en-US" sz="1600" dirty="0">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645787093"/>
                  </a:ext>
                </a:extLst>
              </a:tr>
              <a:tr h="2880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400" dirty="0"/>
                        <a:t>DMCNN-DR</a:t>
                      </a:r>
                      <a:endParaRPr lang="zh-TW" altLang="en-US" sz="1400" dirty="0"/>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solidFill>
                            <a:schemeClr val="tx1"/>
                          </a:solidFill>
                          <a:latin typeface="Consolas" panose="020B0609020204030204" pitchFamily="49" charset="0"/>
                        </a:rPr>
                        <a:t>42.43</a:t>
                      </a:r>
                      <a:endParaRPr lang="zh-TW" altLang="en-US" sz="1600" dirty="0">
                        <a:solidFill>
                          <a:schemeClr val="tx1"/>
                        </a:solidFill>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solidFill>
                            <a:schemeClr val="tx1"/>
                          </a:solidFill>
                          <a:latin typeface="Consolas" panose="020B0609020204030204" pitchFamily="49" charset="0"/>
                        </a:rPr>
                        <a:t>45.66</a:t>
                      </a:r>
                      <a:endParaRPr lang="zh-TW" altLang="en-US" sz="1600" dirty="0">
                        <a:solidFill>
                          <a:schemeClr val="tx1"/>
                        </a:solidFill>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solidFill>
                            <a:schemeClr val="tx1"/>
                          </a:solidFill>
                          <a:latin typeface="Consolas" panose="020B0609020204030204" pitchFamily="49" charset="0"/>
                        </a:rPr>
                        <a:t>41.55</a:t>
                      </a:r>
                      <a:endParaRPr lang="zh-TW" altLang="en-US" sz="1600" dirty="0">
                        <a:solidFill>
                          <a:schemeClr val="tx1"/>
                        </a:solidFill>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solidFill>
                            <a:schemeClr val="tx1"/>
                          </a:solidFill>
                          <a:latin typeface="Consolas" panose="020B0609020204030204" pitchFamily="49" charset="0"/>
                        </a:rPr>
                        <a:t>42.86</a:t>
                      </a:r>
                      <a:endParaRPr lang="zh-TW" altLang="en-US" sz="1600" dirty="0">
                        <a:solidFill>
                          <a:schemeClr val="tx1"/>
                        </a:solidFill>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solidFill>
                            <a:schemeClr val="tx1"/>
                          </a:solidFill>
                          <a:latin typeface="Consolas" panose="020B0609020204030204" pitchFamily="49" charset="0"/>
                        </a:rPr>
                        <a:t>39.37</a:t>
                      </a:r>
                      <a:endParaRPr lang="zh-TW" altLang="en-US" sz="1600" dirty="0">
                        <a:solidFill>
                          <a:schemeClr val="tx1"/>
                        </a:solidFill>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solidFill>
                            <a:schemeClr val="tx1"/>
                          </a:solidFill>
                          <a:latin typeface="Consolas" panose="020B0609020204030204" pitchFamily="49" charset="0"/>
                        </a:rPr>
                        <a:t>42.24</a:t>
                      </a:r>
                      <a:endParaRPr lang="zh-TW" altLang="en-US" sz="1600" dirty="0">
                        <a:solidFill>
                          <a:schemeClr val="tx1"/>
                        </a:solidFill>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solidFill>
                            <a:schemeClr val="tx1"/>
                          </a:solidFill>
                          <a:latin typeface="Consolas" panose="020B0609020204030204" pitchFamily="49" charset="0"/>
                        </a:rPr>
                        <a:t>37.45</a:t>
                      </a:r>
                      <a:endParaRPr lang="zh-TW" altLang="en-US" sz="1600" dirty="0">
                        <a:solidFill>
                          <a:schemeClr val="tx1"/>
                        </a:solidFill>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solidFill>
                            <a:schemeClr val="tx1"/>
                          </a:solidFill>
                          <a:latin typeface="Consolas" panose="020B0609020204030204" pitchFamily="49" charset="0"/>
                        </a:rPr>
                        <a:t>39.14</a:t>
                      </a:r>
                      <a:endParaRPr lang="zh-TW" altLang="en-US" sz="1600" dirty="0">
                        <a:solidFill>
                          <a:schemeClr val="tx1"/>
                        </a:solidFill>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solidFill>
                            <a:schemeClr val="tx1"/>
                          </a:solidFill>
                          <a:latin typeface="Consolas" panose="020B0609020204030204" pitchFamily="49" charset="0"/>
                        </a:rPr>
                        <a:t>40.59</a:t>
                      </a:r>
                      <a:endParaRPr lang="zh-TW" altLang="en-US" sz="1600" dirty="0">
                        <a:solidFill>
                          <a:schemeClr val="tx1"/>
                        </a:solidFill>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solidFill>
                            <a:schemeClr val="tx1"/>
                          </a:solidFill>
                          <a:latin typeface="Consolas" panose="020B0609020204030204" pitchFamily="49" charset="0"/>
                        </a:rPr>
                        <a:t>43.61</a:t>
                      </a:r>
                      <a:endParaRPr lang="zh-TW" altLang="en-US" sz="1600" dirty="0">
                        <a:solidFill>
                          <a:schemeClr val="tx1"/>
                        </a:solidFill>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solidFill>
                            <a:schemeClr val="tx1"/>
                          </a:solidFill>
                          <a:latin typeface="Consolas" panose="020B0609020204030204" pitchFamily="49" charset="0"/>
                        </a:rPr>
                        <a:t>39.09</a:t>
                      </a:r>
                      <a:endParaRPr lang="zh-TW" altLang="en-US" sz="1600" dirty="0">
                        <a:solidFill>
                          <a:schemeClr val="tx1"/>
                        </a:solidFill>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solidFill>
                            <a:schemeClr val="tx1"/>
                          </a:solidFill>
                          <a:latin typeface="Consolas" panose="020B0609020204030204" pitchFamily="49" charset="0"/>
                        </a:rPr>
                        <a:t>40.63</a:t>
                      </a:r>
                      <a:endParaRPr lang="zh-TW" altLang="en-US" sz="1600" dirty="0">
                        <a:solidFill>
                          <a:schemeClr val="tx1"/>
                        </a:solidFill>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8064A2">
                        <a:lumMod val="40000"/>
                        <a:lumOff val="60000"/>
                      </a:srgbClr>
                    </a:solidFill>
                  </a:tcPr>
                </a:tc>
                <a:extLst>
                  <a:ext uri="{0D108BD9-81ED-4DB2-BD59-A6C34878D82A}">
                    <a16:rowId xmlns:a16="http://schemas.microsoft.com/office/drawing/2014/main" val="1037014525"/>
                  </a:ext>
                </a:extLst>
              </a:tr>
              <a:tr h="2880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400" dirty="0"/>
                        <a:t>DMCNN-Pa</a:t>
                      </a:r>
                      <a:endParaRPr lang="zh-TW" altLang="en-US" sz="1400" dirty="0"/>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solidFill>
                            <a:schemeClr val="tx1"/>
                          </a:solidFill>
                          <a:latin typeface="Consolas" panose="020B0609020204030204" pitchFamily="49" charset="0"/>
                        </a:rPr>
                        <a:t>43.06</a:t>
                      </a:r>
                      <a:endParaRPr lang="zh-TW" altLang="en-US" sz="1600" dirty="0">
                        <a:solidFill>
                          <a:schemeClr val="tx1"/>
                        </a:solidFill>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solidFill>
                            <a:schemeClr val="tx1"/>
                          </a:solidFill>
                          <a:latin typeface="Consolas" panose="020B0609020204030204" pitchFamily="49" charset="0"/>
                        </a:rPr>
                        <a:t>43.76</a:t>
                      </a:r>
                      <a:endParaRPr lang="zh-TW" altLang="en-US" sz="1600" dirty="0">
                        <a:solidFill>
                          <a:schemeClr val="tx1"/>
                        </a:solidFill>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solidFill>
                            <a:schemeClr val="tx1"/>
                          </a:solidFill>
                          <a:latin typeface="Consolas" panose="020B0609020204030204" pitchFamily="49" charset="0"/>
                        </a:rPr>
                        <a:t>42.13</a:t>
                      </a:r>
                      <a:endParaRPr lang="zh-TW" altLang="en-US" sz="1600" dirty="0">
                        <a:solidFill>
                          <a:schemeClr val="tx1"/>
                        </a:solidFill>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solidFill>
                            <a:srgbClr val="FF0000"/>
                          </a:solidFill>
                          <a:latin typeface="Consolas" panose="020B0609020204030204" pitchFamily="49" charset="0"/>
                        </a:rPr>
                        <a:t>42.92</a:t>
                      </a:r>
                      <a:endParaRPr lang="zh-TW" altLang="en-US" sz="1600" dirty="0">
                        <a:solidFill>
                          <a:srgbClr val="FF0000"/>
                        </a:solidFill>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solidFill>
                            <a:schemeClr val="tx1"/>
                          </a:solidFill>
                          <a:latin typeface="Consolas" panose="020B0609020204030204" pitchFamily="49" charset="0"/>
                        </a:rPr>
                        <a:t>40.63</a:t>
                      </a:r>
                      <a:endParaRPr lang="zh-TW" altLang="en-US" sz="1600" dirty="0">
                        <a:solidFill>
                          <a:schemeClr val="tx1"/>
                        </a:solidFill>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solidFill>
                            <a:schemeClr val="tx1"/>
                          </a:solidFill>
                          <a:latin typeface="Consolas" panose="020B0609020204030204" pitchFamily="49" charset="0"/>
                        </a:rPr>
                        <a:t>40.14</a:t>
                      </a:r>
                      <a:endParaRPr lang="zh-TW" altLang="en-US" sz="1600" dirty="0">
                        <a:solidFill>
                          <a:schemeClr val="tx1"/>
                        </a:solidFill>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solidFill>
                            <a:schemeClr val="tx1"/>
                          </a:solidFill>
                          <a:latin typeface="Consolas" panose="020B0609020204030204" pitchFamily="49" charset="0"/>
                        </a:rPr>
                        <a:t>38.74</a:t>
                      </a:r>
                      <a:endParaRPr lang="zh-TW" altLang="en-US" sz="1600" dirty="0">
                        <a:solidFill>
                          <a:schemeClr val="tx1"/>
                        </a:solidFill>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solidFill>
                            <a:srgbClr val="FF0000"/>
                          </a:solidFill>
                          <a:latin typeface="Consolas" panose="020B0609020204030204" pitchFamily="49" charset="0"/>
                        </a:rPr>
                        <a:t>39.68</a:t>
                      </a:r>
                      <a:endParaRPr lang="zh-TW" altLang="en-US" sz="1600" dirty="0">
                        <a:solidFill>
                          <a:srgbClr val="FF0000"/>
                        </a:solidFill>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solidFill>
                            <a:schemeClr val="tx1"/>
                          </a:solidFill>
                          <a:latin typeface="Consolas" panose="020B0609020204030204" pitchFamily="49" charset="0"/>
                        </a:rPr>
                        <a:t>41.60</a:t>
                      </a:r>
                      <a:endParaRPr lang="zh-TW" altLang="en-US" sz="1600" dirty="0">
                        <a:solidFill>
                          <a:schemeClr val="tx1"/>
                        </a:solidFill>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solidFill>
                            <a:schemeClr val="tx1"/>
                          </a:solidFill>
                          <a:latin typeface="Consolas" panose="020B0609020204030204" pitchFamily="49" charset="0"/>
                        </a:rPr>
                        <a:t>41.59</a:t>
                      </a:r>
                      <a:endParaRPr lang="zh-TW" altLang="en-US" sz="1600" dirty="0">
                        <a:solidFill>
                          <a:schemeClr val="tx1"/>
                        </a:solidFill>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solidFill>
                            <a:schemeClr val="tx1"/>
                          </a:solidFill>
                          <a:latin typeface="Consolas" panose="020B0609020204030204" pitchFamily="49" charset="0"/>
                        </a:rPr>
                        <a:t>40.01</a:t>
                      </a:r>
                      <a:endParaRPr lang="zh-TW" altLang="en-US" sz="1600" dirty="0">
                        <a:solidFill>
                          <a:schemeClr val="tx1"/>
                        </a:solidFill>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600" dirty="0">
                          <a:solidFill>
                            <a:srgbClr val="FF0000"/>
                          </a:solidFill>
                          <a:latin typeface="Consolas" panose="020B0609020204030204" pitchFamily="49" charset="0"/>
                        </a:rPr>
                        <a:t>40.98</a:t>
                      </a:r>
                      <a:endParaRPr lang="zh-TW" altLang="en-US" sz="1600" dirty="0">
                        <a:solidFill>
                          <a:srgbClr val="FF0000"/>
                        </a:solidFill>
                        <a:latin typeface="Consolas" panose="020B0609020204030204" pitchFamily="49" charset="0"/>
                      </a:endParaRPr>
                    </a:p>
                  </a:txBody>
                  <a:tcPr marL="0" marR="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8064A2">
                        <a:lumMod val="40000"/>
                        <a:lumOff val="60000"/>
                      </a:srgbClr>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281194930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Visual Comparisons</a:t>
            </a:r>
            <a:endParaRPr lang="zh-TW" altLang="en-US" dirty="0"/>
          </a:p>
        </p:txBody>
      </p:sp>
      <p:sp>
        <p:nvSpPr>
          <p:cNvPr id="4" name="投影片編號版面配置區 3"/>
          <p:cNvSpPr>
            <a:spLocks noGrp="1"/>
          </p:cNvSpPr>
          <p:nvPr>
            <p:ph type="sldNum" sz="quarter" idx="4294967295"/>
          </p:nvPr>
        </p:nvSpPr>
        <p:spPr>
          <a:xfrm>
            <a:off x="6553200" y="6356351"/>
            <a:ext cx="2133600" cy="365125"/>
          </a:xfrm>
          <a:prstGeom prst="rect">
            <a:avLst/>
          </a:prstGeom>
        </p:spPr>
        <p:txBody>
          <a:bodyPr vert="horz" lIns="91440" tIns="45720" rIns="91440" bIns="45720" rtlCol="0" anchor="ctr"/>
          <a:lstStyle>
            <a:defPPr>
              <a:defRPr lang="zh-TW"/>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3121680-1BA3-F543-AACB-2D2F71E217C3}" type="slidenum">
              <a:rPr kumimoji="1" lang="zh-TW" altLang="en-US" smtClean="0"/>
              <a:pPr/>
              <a:t>71</a:t>
            </a:fld>
            <a:endParaRPr kumimoji="1" lang="zh-TW" altLang="en-US" dirty="0"/>
          </a:p>
        </p:txBody>
      </p:sp>
      <p:sp>
        <p:nvSpPr>
          <p:cNvPr id="5" name="文字方塊 4"/>
          <p:cNvSpPr txBox="1"/>
          <p:nvPr/>
        </p:nvSpPr>
        <p:spPr>
          <a:xfrm>
            <a:off x="517888" y="4319190"/>
            <a:ext cx="1140056" cy="830997"/>
          </a:xfrm>
          <a:prstGeom prst="rect">
            <a:avLst/>
          </a:prstGeom>
          <a:noFill/>
        </p:spPr>
        <p:txBody>
          <a:bodyPr wrap="none" rtlCol="0">
            <a:spAutoFit/>
          </a:bodyPr>
          <a:lstStyle/>
          <a:p>
            <a:pPr algn="ctr"/>
            <a:r>
              <a:rPr lang="en-US" altLang="zh-TW" sz="2400" dirty="0">
                <a:latin typeface="Times New Roman" panose="02020603050405020304" pitchFamily="18" charset="0"/>
                <a:cs typeface="Times New Roman" panose="02020603050405020304" pitchFamily="18" charset="0"/>
              </a:rPr>
              <a:t>original</a:t>
            </a:r>
          </a:p>
          <a:p>
            <a:pPr algn="ctr"/>
            <a:r>
              <a:rPr lang="en-US" altLang="zh-TW" sz="2400" dirty="0">
                <a:latin typeface="Times New Roman" panose="02020603050405020304" pitchFamily="18" charset="0"/>
                <a:cs typeface="Times New Roman" panose="02020603050405020304" pitchFamily="18" charset="0"/>
              </a:rPr>
              <a:t>image</a:t>
            </a:r>
            <a:endParaRPr lang="zh-TW" altLang="en-US" sz="2400" dirty="0">
              <a:latin typeface="Times New Roman" panose="02020603050405020304" pitchFamily="18" charset="0"/>
              <a:cs typeface="Times New Roman" panose="02020603050405020304" pitchFamily="18" charset="0"/>
            </a:endParaRPr>
          </a:p>
        </p:txBody>
      </p:sp>
      <p:sp>
        <p:nvSpPr>
          <p:cNvPr id="6" name="文字方塊 5"/>
          <p:cNvSpPr txBox="1"/>
          <p:nvPr/>
        </p:nvSpPr>
        <p:spPr>
          <a:xfrm>
            <a:off x="2434972" y="5631631"/>
            <a:ext cx="1713931" cy="461665"/>
          </a:xfrm>
          <a:prstGeom prst="rect">
            <a:avLst/>
          </a:prstGeom>
          <a:noFill/>
        </p:spPr>
        <p:txBody>
          <a:bodyPr wrap="none" rtlCol="0">
            <a:spAutoFit/>
          </a:bodyPr>
          <a:lstStyle/>
          <a:p>
            <a:pPr algn="ctr"/>
            <a:r>
              <a:rPr lang="en-US" altLang="zh-TW" sz="2400" dirty="0">
                <a:latin typeface="Times New Roman" panose="02020603050405020304" pitchFamily="18" charset="0"/>
                <a:cs typeface="Times New Roman" panose="02020603050405020304" pitchFamily="18" charset="0"/>
              </a:rPr>
              <a:t>ground truth</a:t>
            </a:r>
            <a:endParaRPr lang="zh-TW" altLang="en-US" sz="2400" dirty="0">
              <a:latin typeface="Times New Roman" panose="02020603050405020304" pitchFamily="18" charset="0"/>
              <a:cs typeface="Times New Roman" panose="02020603050405020304" pitchFamily="18" charset="0"/>
            </a:endParaRPr>
          </a:p>
        </p:txBody>
      </p:sp>
      <p:sp>
        <p:nvSpPr>
          <p:cNvPr id="7" name="文字方塊 6"/>
          <p:cNvSpPr txBox="1"/>
          <p:nvPr/>
        </p:nvSpPr>
        <p:spPr>
          <a:xfrm>
            <a:off x="5109549" y="3259687"/>
            <a:ext cx="766557" cy="461665"/>
          </a:xfrm>
          <a:prstGeom prst="rect">
            <a:avLst/>
          </a:prstGeom>
          <a:noFill/>
        </p:spPr>
        <p:txBody>
          <a:bodyPr wrap="none" rtlCol="0">
            <a:spAutoFit/>
          </a:bodyPr>
          <a:lstStyle/>
          <a:p>
            <a:pPr algn="ctr"/>
            <a:r>
              <a:rPr lang="en-US" altLang="zh-TW" sz="2400" dirty="0">
                <a:latin typeface="Times New Roman" panose="02020603050405020304" pitchFamily="18" charset="0"/>
                <a:cs typeface="Times New Roman" panose="02020603050405020304" pitchFamily="18" charset="0"/>
              </a:rPr>
              <a:t>NLS</a:t>
            </a:r>
            <a:endParaRPr lang="zh-TW" altLang="en-US" sz="2400" dirty="0">
              <a:latin typeface="Times New Roman" panose="02020603050405020304" pitchFamily="18" charset="0"/>
              <a:cs typeface="Times New Roman" panose="02020603050405020304" pitchFamily="18" charset="0"/>
            </a:endParaRPr>
          </a:p>
        </p:txBody>
      </p:sp>
      <p:sp>
        <p:nvSpPr>
          <p:cNvPr id="8" name="文字方塊 7"/>
          <p:cNvSpPr txBox="1"/>
          <p:nvPr/>
        </p:nvSpPr>
        <p:spPr>
          <a:xfrm>
            <a:off x="3000919" y="3251602"/>
            <a:ext cx="561372" cy="461665"/>
          </a:xfrm>
          <a:prstGeom prst="rect">
            <a:avLst/>
          </a:prstGeom>
          <a:noFill/>
        </p:spPr>
        <p:txBody>
          <a:bodyPr wrap="none" rtlCol="0">
            <a:spAutoFit/>
          </a:bodyPr>
          <a:lstStyle/>
          <a:p>
            <a:pPr algn="ctr"/>
            <a:r>
              <a:rPr lang="en-US" altLang="zh-TW" sz="2400" dirty="0">
                <a:latin typeface="Times New Roman" panose="02020603050405020304" pitchFamily="18" charset="0"/>
                <a:cs typeface="Times New Roman" panose="02020603050405020304" pitchFamily="18" charset="0"/>
              </a:rPr>
              <a:t>CS</a:t>
            </a:r>
            <a:endParaRPr lang="zh-TW" altLang="en-US" sz="2400" dirty="0">
              <a:latin typeface="Times New Roman" panose="02020603050405020304" pitchFamily="18" charset="0"/>
              <a:cs typeface="Times New Roman" panose="02020603050405020304" pitchFamily="18" charset="0"/>
            </a:endParaRPr>
          </a:p>
        </p:txBody>
      </p:sp>
      <p:sp>
        <p:nvSpPr>
          <p:cNvPr id="9" name="文字方塊 8"/>
          <p:cNvSpPr txBox="1"/>
          <p:nvPr/>
        </p:nvSpPr>
        <p:spPr>
          <a:xfrm>
            <a:off x="7273714" y="3254156"/>
            <a:ext cx="715260" cy="461665"/>
          </a:xfrm>
          <a:prstGeom prst="rect">
            <a:avLst/>
          </a:prstGeom>
          <a:noFill/>
        </p:spPr>
        <p:txBody>
          <a:bodyPr wrap="none" rtlCol="0">
            <a:spAutoFit/>
          </a:bodyPr>
          <a:lstStyle/>
          <a:p>
            <a:pPr algn="ctr"/>
            <a:r>
              <a:rPr lang="en-US" altLang="zh-TW" sz="2400" dirty="0">
                <a:latin typeface="Times New Roman" panose="02020603050405020304" pitchFamily="18" charset="0"/>
                <a:cs typeface="Times New Roman" panose="02020603050405020304" pitchFamily="18" charset="0"/>
              </a:rPr>
              <a:t>ARI</a:t>
            </a:r>
            <a:endParaRPr lang="zh-TW" altLang="en-US" sz="2400" dirty="0">
              <a:latin typeface="Times New Roman" panose="02020603050405020304" pitchFamily="18" charset="0"/>
              <a:cs typeface="Times New Roman" panose="02020603050405020304" pitchFamily="18" charset="0"/>
            </a:endParaRPr>
          </a:p>
        </p:txBody>
      </p:sp>
      <p:pic>
        <p:nvPicPr>
          <p:cNvPr id="10" name="圖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2321636"/>
            <a:ext cx="1350000" cy="2025000"/>
          </a:xfrm>
          <a:prstGeom prst="rect">
            <a:avLst/>
          </a:prstGeom>
        </p:spPr>
      </p:pic>
      <p:pic>
        <p:nvPicPr>
          <p:cNvPr id="11" name="圖片 10"/>
          <p:cNvPicPr>
            <a:picLocks noChangeAspect="1"/>
          </p:cNvPicPr>
          <p:nvPr/>
        </p:nvPicPr>
        <p:blipFill>
          <a:blip r:embed="rId3"/>
          <a:stretch>
            <a:fillRect/>
          </a:stretch>
        </p:blipFill>
        <p:spPr>
          <a:xfrm>
            <a:off x="2311120" y="3648407"/>
            <a:ext cx="2025000" cy="2025000"/>
          </a:xfrm>
          <a:prstGeom prst="rect">
            <a:avLst/>
          </a:prstGeom>
        </p:spPr>
      </p:pic>
      <p:pic>
        <p:nvPicPr>
          <p:cNvPr id="12" name="圖片 11"/>
          <p:cNvPicPr>
            <a:picLocks noChangeAspect="1"/>
          </p:cNvPicPr>
          <p:nvPr/>
        </p:nvPicPr>
        <p:blipFill>
          <a:blip r:embed="rId4"/>
          <a:stretch>
            <a:fillRect/>
          </a:stretch>
        </p:blipFill>
        <p:spPr>
          <a:xfrm>
            <a:off x="2310284" y="1309136"/>
            <a:ext cx="2018731" cy="2025000"/>
          </a:xfrm>
          <a:prstGeom prst="rect">
            <a:avLst/>
          </a:prstGeom>
        </p:spPr>
      </p:pic>
      <p:pic>
        <p:nvPicPr>
          <p:cNvPr id="13" name="圖片 12"/>
          <p:cNvPicPr>
            <a:picLocks noChangeAspect="1"/>
          </p:cNvPicPr>
          <p:nvPr/>
        </p:nvPicPr>
        <p:blipFill>
          <a:blip r:embed="rId5"/>
          <a:stretch>
            <a:fillRect/>
          </a:stretch>
        </p:blipFill>
        <p:spPr>
          <a:xfrm>
            <a:off x="4477198" y="1309136"/>
            <a:ext cx="2025000" cy="2025000"/>
          </a:xfrm>
          <a:prstGeom prst="rect">
            <a:avLst/>
          </a:prstGeom>
        </p:spPr>
      </p:pic>
      <p:pic>
        <p:nvPicPr>
          <p:cNvPr id="14" name="圖片 13"/>
          <p:cNvPicPr>
            <a:picLocks noChangeAspect="1"/>
          </p:cNvPicPr>
          <p:nvPr/>
        </p:nvPicPr>
        <p:blipFill>
          <a:blip r:embed="rId6"/>
          <a:stretch>
            <a:fillRect/>
          </a:stretch>
        </p:blipFill>
        <p:spPr>
          <a:xfrm>
            <a:off x="6649534" y="1309136"/>
            <a:ext cx="2025000" cy="2025000"/>
          </a:xfrm>
          <a:prstGeom prst="rect">
            <a:avLst/>
          </a:prstGeom>
        </p:spPr>
      </p:pic>
      <p:pic>
        <p:nvPicPr>
          <p:cNvPr id="15" name="圖片 14"/>
          <p:cNvPicPr>
            <a:picLocks noChangeAspect="1"/>
          </p:cNvPicPr>
          <p:nvPr/>
        </p:nvPicPr>
        <p:blipFill>
          <a:blip r:embed="rId7"/>
          <a:stretch>
            <a:fillRect/>
          </a:stretch>
        </p:blipFill>
        <p:spPr>
          <a:xfrm>
            <a:off x="4490398" y="3657001"/>
            <a:ext cx="1999961" cy="2025000"/>
          </a:xfrm>
          <a:prstGeom prst="rect">
            <a:avLst/>
          </a:prstGeom>
        </p:spPr>
      </p:pic>
      <p:pic>
        <p:nvPicPr>
          <p:cNvPr id="16" name="圖片 15"/>
          <p:cNvPicPr>
            <a:picLocks noChangeAspect="1"/>
          </p:cNvPicPr>
          <p:nvPr/>
        </p:nvPicPr>
        <p:blipFill>
          <a:blip r:embed="rId8"/>
          <a:stretch>
            <a:fillRect/>
          </a:stretch>
        </p:blipFill>
        <p:spPr>
          <a:xfrm>
            <a:off x="6646389" y="3648407"/>
            <a:ext cx="2028145" cy="2025000"/>
          </a:xfrm>
          <a:prstGeom prst="rect">
            <a:avLst/>
          </a:prstGeom>
        </p:spPr>
      </p:pic>
      <p:sp>
        <p:nvSpPr>
          <p:cNvPr id="17" name="文字方塊 16"/>
          <p:cNvSpPr txBox="1"/>
          <p:nvPr/>
        </p:nvSpPr>
        <p:spPr>
          <a:xfrm>
            <a:off x="4561322" y="5631630"/>
            <a:ext cx="1863011" cy="461665"/>
          </a:xfrm>
          <a:prstGeom prst="rect">
            <a:avLst/>
          </a:prstGeom>
          <a:noFill/>
        </p:spPr>
        <p:txBody>
          <a:bodyPr wrap="none" rtlCol="0">
            <a:spAutoFit/>
          </a:bodyPr>
          <a:lstStyle/>
          <a:p>
            <a:pPr algn="ctr"/>
            <a:r>
              <a:rPr lang="en-US" altLang="zh-TW" sz="2400" dirty="0">
                <a:latin typeface="Times New Roman" panose="02020603050405020304" pitchFamily="18" charset="0"/>
                <a:cs typeface="Times New Roman" panose="02020603050405020304" pitchFamily="18" charset="0"/>
              </a:rPr>
              <a:t>DMCNN-DR</a:t>
            </a:r>
            <a:endParaRPr lang="zh-TW" altLang="en-US" sz="2400" dirty="0">
              <a:latin typeface="Times New Roman" panose="02020603050405020304" pitchFamily="18" charset="0"/>
              <a:cs typeface="Times New Roman" panose="02020603050405020304" pitchFamily="18" charset="0"/>
            </a:endParaRPr>
          </a:p>
        </p:txBody>
      </p:sp>
      <p:sp>
        <p:nvSpPr>
          <p:cNvPr id="18" name="文字方塊 17"/>
          <p:cNvSpPr txBox="1"/>
          <p:nvPr/>
        </p:nvSpPr>
        <p:spPr>
          <a:xfrm>
            <a:off x="6494655" y="5631630"/>
            <a:ext cx="2273379" cy="461665"/>
          </a:xfrm>
          <a:prstGeom prst="rect">
            <a:avLst/>
          </a:prstGeom>
          <a:noFill/>
        </p:spPr>
        <p:txBody>
          <a:bodyPr wrap="none" rtlCol="0">
            <a:spAutoFit/>
          </a:bodyPr>
          <a:lstStyle/>
          <a:p>
            <a:pPr algn="ctr"/>
            <a:r>
              <a:rPr lang="en-US" altLang="zh-TW" sz="2400" dirty="0">
                <a:latin typeface="Times New Roman" panose="02020603050405020304" pitchFamily="18" charset="0"/>
                <a:cs typeface="Times New Roman" panose="02020603050405020304" pitchFamily="18" charset="0"/>
              </a:rPr>
              <a:t>DMCNN-DR-Pa</a:t>
            </a:r>
            <a:endParaRPr lang="zh-TW"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701693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3" descr="X3_tech_he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 y="3822700"/>
            <a:ext cx="240982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2" name="Rectangle 6"/>
          <p:cNvSpPr>
            <a:spLocks noChangeArrowheads="1"/>
          </p:cNvSpPr>
          <p:nvPr/>
        </p:nvSpPr>
        <p:spPr bwMode="auto">
          <a:xfrm>
            <a:off x="457200" y="274638"/>
            <a:ext cx="82296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3600" b="1">
                <a:solidFill>
                  <a:schemeClr val="tx2"/>
                </a:solidFill>
              </a:rPr>
              <a:t>Foveon X3 sensor</a:t>
            </a:r>
          </a:p>
        </p:txBody>
      </p:sp>
      <p:pic>
        <p:nvPicPr>
          <p:cNvPr id="11264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3068638"/>
            <a:ext cx="27527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4988" y="3981450"/>
            <a:ext cx="3349625"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Rectangle 9"/>
          <p:cNvSpPr>
            <a:spLocks noChangeArrowheads="1"/>
          </p:cNvSpPr>
          <p:nvPr/>
        </p:nvSpPr>
        <p:spPr bwMode="auto">
          <a:xfrm>
            <a:off x="395288" y="1052513"/>
            <a:ext cx="83629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8288" indent="-268288">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r>
              <a:rPr lang="en-US" altLang="zh-TW"/>
              <a:t>light penetrates to different depths for different wavelengths</a:t>
            </a:r>
          </a:p>
          <a:p>
            <a:pPr eaLnBrk="1" hangingPunct="1"/>
            <a:r>
              <a:rPr lang="en-US" altLang="zh-TW"/>
              <a:t>multilayer CMOS sensor gets 3 different spectral sensitivities</a:t>
            </a:r>
          </a:p>
          <a:p>
            <a:pPr eaLnBrk="1" hangingPunct="1">
              <a:buFontTx/>
              <a:buNone/>
            </a:pPr>
            <a:endParaRPr lang="en-US" altLang="zh-TW"/>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p:txBody>
          <a:bodyPr/>
          <a:lstStyle/>
          <a:p>
            <a:pPr eaLnBrk="1" hangingPunct="1"/>
            <a:r>
              <a:rPr lang="en-US" altLang="zh-TW"/>
              <a:t>Color filter array</a:t>
            </a:r>
          </a:p>
        </p:txBody>
      </p:sp>
      <p:sp>
        <p:nvSpPr>
          <p:cNvPr id="114690" name="Rectangle 3"/>
          <p:cNvSpPr>
            <a:spLocks noGrp="1" noChangeArrowheads="1"/>
          </p:cNvSpPr>
          <p:nvPr>
            <p:ph type="body" idx="1"/>
          </p:nvPr>
        </p:nvSpPr>
        <p:spPr/>
        <p:txBody>
          <a:bodyPr/>
          <a:lstStyle/>
          <a:p>
            <a:pPr eaLnBrk="1" hangingPunct="1"/>
            <a:endParaRPr lang="zh-TW" altLang="zh-TW"/>
          </a:p>
        </p:txBody>
      </p:sp>
      <p:pic>
        <p:nvPicPr>
          <p:cNvPr id="114691" name="Picture 5" descr="mosa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475" y="1147763"/>
            <a:ext cx="6624638"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844925"/>
            <a:ext cx="21050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14693"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6975" y="3844925"/>
            <a:ext cx="21050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14694"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7563" y="3844925"/>
            <a:ext cx="21050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14695"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8150" y="3844925"/>
            <a:ext cx="21050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14696" name="Rectangle 22"/>
          <p:cNvSpPr>
            <a:spLocks noChangeArrowheads="1"/>
          </p:cNvSpPr>
          <p:nvPr/>
        </p:nvSpPr>
        <p:spPr bwMode="auto">
          <a:xfrm>
            <a:off x="971550" y="5949950"/>
            <a:ext cx="714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red</a:t>
            </a:r>
          </a:p>
        </p:txBody>
      </p:sp>
      <p:sp>
        <p:nvSpPr>
          <p:cNvPr id="114697" name="Rectangle 23"/>
          <p:cNvSpPr>
            <a:spLocks noChangeArrowheads="1"/>
          </p:cNvSpPr>
          <p:nvPr/>
        </p:nvSpPr>
        <p:spPr bwMode="auto">
          <a:xfrm>
            <a:off x="2987675" y="5949950"/>
            <a:ext cx="10810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green</a:t>
            </a:r>
          </a:p>
        </p:txBody>
      </p:sp>
      <p:sp>
        <p:nvSpPr>
          <p:cNvPr id="114698" name="Rectangle 24"/>
          <p:cNvSpPr>
            <a:spLocks noChangeArrowheads="1"/>
          </p:cNvSpPr>
          <p:nvPr/>
        </p:nvSpPr>
        <p:spPr bwMode="auto">
          <a:xfrm>
            <a:off x="5210175" y="5949950"/>
            <a:ext cx="8747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blue</a:t>
            </a:r>
          </a:p>
        </p:txBody>
      </p:sp>
      <p:sp>
        <p:nvSpPr>
          <p:cNvPr id="114699" name="Rectangle 25"/>
          <p:cNvSpPr>
            <a:spLocks noChangeArrowheads="1"/>
          </p:cNvSpPr>
          <p:nvPr/>
        </p:nvSpPr>
        <p:spPr bwMode="auto">
          <a:xfrm>
            <a:off x="7226300" y="5949950"/>
            <a:ext cx="12430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output</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p:txBody>
          <a:bodyPr/>
          <a:lstStyle/>
          <a:p>
            <a:pPr eaLnBrk="1" hangingPunct="1"/>
            <a:r>
              <a:rPr lang="en-US" altLang="zh-TW" sz="3200"/>
              <a:t>X3 technology</a:t>
            </a:r>
          </a:p>
        </p:txBody>
      </p:sp>
      <p:sp>
        <p:nvSpPr>
          <p:cNvPr id="116738" name="Rectangle 3"/>
          <p:cNvSpPr>
            <a:spLocks noGrp="1" noChangeArrowheads="1"/>
          </p:cNvSpPr>
          <p:nvPr>
            <p:ph type="body" idx="1"/>
          </p:nvPr>
        </p:nvSpPr>
        <p:spPr/>
        <p:txBody>
          <a:bodyPr/>
          <a:lstStyle/>
          <a:p>
            <a:pPr eaLnBrk="1" hangingPunct="1"/>
            <a:endParaRPr lang="zh-TW" altLang="zh-TW"/>
          </a:p>
        </p:txBody>
      </p:sp>
      <p:sp>
        <p:nvSpPr>
          <p:cNvPr id="116739" name="Rectangle 4"/>
          <p:cNvSpPr>
            <a:spLocks noChangeArrowheads="1"/>
          </p:cNvSpPr>
          <p:nvPr/>
        </p:nvSpPr>
        <p:spPr bwMode="auto">
          <a:xfrm>
            <a:off x="971550" y="5949950"/>
            <a:ext cx="714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red</a:t>
            </a:r>
          </a:p>
        </p:txBody>
      </p:sp>
      <p:sp>
        <p:nvSpPr>
          <p:cNvPr id="116740" name="Rectangle 5"/>
          <p:cNvSpPr>
            <a:spLocks noChangeArrowheads="1"/>
          </p:cNvSpPr>
          <p:nvPr/>
        </p:nvSpPr>
        <p:spPr bwMode="auto">
          <a:xfrm>
            <a:off x="2987675" y="5949950"/>
            <a:ext cx="10810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green</a:t>
            </a:r>
          </a:p>
        </p:txBody>
      </p:sp>
      <p:sp>
        <p:nvSpPr>
          <p:cNvPr id="116741" name="Rectangle 6"/>
          <p:cNvSpPr>
            <a:spLocks noChangeArrowheads="1"/>
          </p:cNvSpPr>
          <p:nvPr/>
        </p:nvSpPr>
        <p:spPr bwMode="auto">
          <a:xfrm>
            <a:off x="5210175" y="5949950"/>
            <a:ext cx="8747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blue</a:t>
            </a:r>
          </a:p>
        </p:txBody>
      </p:sp>
      <p:sp>
        <p:nvSpPr>
          <p:cNvPr id="116742" name="Rectangle 7"/>
          <p:cNvSpPr>
            <a:spLocks noChangeArrowheads="1"/>
          </p:cNvSpPr>
          <p:nvPr/>
        </p:nvSpPr>
        <p:spPr bwMode="auto">
          <a:xfrm>
            <a:off x="7226300" y="5949950"/>
            <a:ext cx="12430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output</a:t>
            </a:r>
          </a:p>
        </p:txBody>
      </p:sp>
      <p:pic>
        <p:nvPicPr>
          <p:cNvPr id="11674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843338"/>
            <a:ext cx="21050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1674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3800" y="3843338"/>
            <a:ext cx="21050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16745"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7563" y="3843338"/>
            <a:ext cx="21050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16746"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6563" y="3843338"/>
            <a:ext cx="210502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16747" name="Picture 12" descr="foveon_x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8888" y="1147763"/>
            <a:ext cx="6626225"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8"/>
          <p:cNvSpPr>
            <a:spLocks noChangeArrowheads="1"/>
          </p:cNvSpPr>
          <p:nvPr/>
        </p:nvSpPr>
        <p:spPr bwMode="auto">
          <a:xfrm>
            <a:off x="457200" y="274638"/>
            <a:ext cx="82296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3600" b="1">
                <a:solidFill>
                  <a:schemeClr val="tx2"/>
                </a:solidFill>
              </a:rPr>
              <a:t>Foveon X3 sensor</a:t>
            </a:r>
          </a:p>
        </p:txBody>
      </p:sp>
      <p:pic>
        <p:nvPicPr>
          <p:cNvPr id="118786" name="Picture 9" descr="X3_moire2_mosa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38" y="1414463"/>
            <a:ext cx="3959225"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18787" name="Picture 10" descr="X3_moire2_X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1414463"/>
            <a:ext cx="3959225"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18788" name="Rectangle 11"/>
          <p:cNvSpPr>
            <a:spLocks noChangeArrowheads="1"/>
          </p:cNvSpPr>
          <p:nvPr/>
        </p:nvSpPr>
        <p:spPr bwMode="auto">
          <a:xfrm>
            <a:off x="5772150" y="5430838"/>
            <a:ext cx="1679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X3 sensor</a:t>
            </a:r>
          </a:p>
        </p:txBody>
      </p:sp>
      <p:sp>
        <p:nvSpPr>
          <p:cNvPr id="118789" name="Rectangle 12"/>
          <p:cNvSpPr>
            <a:spLocks noChangeArrowheads="1"/>
          </p:cNvSpPr>
          <p:nvPr/>
        </p:nvSpPr>
        <p:spPr bwMode="auto">
          <a:xfrm>
            <a:off x="1619250" y="5430838"/>
            <a:ext cx="17954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Bayer CFA</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p:txBody>
          <a:bodyPr/>
          <a:lstStyle/>
          <a:p>
            <a:pPr eaLnBrk="1" hangingPunct="1"/>
            <a:r>
              <a:rPr lang="en-US" altLang="zh-TW"/>
              <a:t>Cameras with X3</a:t>
            </a:r>
          </a:p>
        </p:txBody>
      </p:sp>
      <p:sp>
        <p:nvSpPr>
          <p:cNvPr id="120834" name="Rectangle 3"/>
          <p:cNvSpPr>
            <a:spLocks noGrp="1" noChangeArrowheads="1"/>
          </p:cNvSpPr>
          <p:nvPr>
            <p:ph type="body" idx="1"/>
          </p:nvPr>
        </p:nvSpPr>
        <p:spPr/>
        <p:txBody>
          <a:bodyPr/>
          <a:lstStyle/>
          <a:p>
            <a:pPr eaLnBrk="1" hangingPunct="1"/>
            <a:endParaRPr lang="zh-TW" altLang="zh-TW"/>
          </a:p>
        </p:txBody>
      </p:sp>
      <p:pic>
        <p:nvPicPr>
          <p:cNvPr id="12083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916113"/>
            <a:ext cx="42481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20836" name="Rectangle 8"/>
          <p:cNvSpPr>
            <a:spLocks noChangeArrowheads="1"/>
          </p:cNvSpPr>
          <p:nvPr/>
        </p:nvSpPr>
        <p:spPr bwMode="auto">
          <a:xfrm>
            <a:off x="1258888" y="5480050"/>
            <a:ext cx="2708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b="1">
                <a:solidFill>
                  <a:schemeClr val="tx2"/>
                </a:solidFill>
                <a:latin typeface="Arial" charset="0"/>
              </a:rPr>
              <a:t>Sigma SD10, SD9</a:t>
            </a:r>
          </a:p>
        </p:txBody>
      </p:sp>
      <p:sp>
        <p:nvSpPr>
          <p:cNvPr id="120837" name="Rectangle 9"/>
          <p:cNvSpPr>
            <a:spLocks noChangeArrowheads="1"/>
          </p:cNvSpPr>
          <p:nvPr/>
        </p:nvSpPr>
        <p:spPr bwMode="auto">
          <a:xfrm>
            <a:off x="5468938" y="5492750"/>
            <a:ext cx="2198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sz="2400" b="1">
                <a:solidFill>
                  <a:schemeClr val="tx2"/>
                </a:solidFill>
                <a:latin typeface="Arial" charset="0"/>
              </a:rPr>
              <a:t>Polaroid X530</a:t>
            </a:r>
          </a:p>
        </p:txBody>
      </p:sp>
      <p:pic>
        <p:nvPicPr>
          <p:cNvPr id="12083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916113"/>
            <a:ext cx="3313113"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p:txBody>
          <a:bodyPr/>
          <a:lstStyle/>
          <a:p>
            <a:pPr eaLnBrk="1" hangingPunct="1"/>
            <a:r>
              <a:rPr lang="en-US" altLang="zh-TW"/>
              <a:t>Sigma SD9 vs Canon D30</a:t>
            </a:r>
          </a:p>
        </p:txBody>
      </p:sp>
      <p:pic>
        <p:nvPicPr>
          <p:cNvPr id="122882" name="Picture 10"/>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938213" y="1052513"/>
            <a:ext cx="7267575" cy="5472112"/>
          </a:xfrm>
          <a:noFill/>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p:nvPr>
        </p:nvSpPr>
        <p:spPr/>
        <p:txBody>
          <a:bodyPr/>
          <a:lstStyle/>
          <a:p>
            <a:pPr eaLnBrk="1" hangingPunct="1"/>
            <a:r>
              <a:rPr lang="en-US" altLang="zh-TW" sz="3200"/>
              <a:t>Color processing</a:t>
            </a:r>
          </a:p>
        </p:txBody>
      </p:sp>
      <p:sp>
        <p:nvSpPr>
          <p:cNvPr id="124930" name="Rectangle 3"/>
          <p:cNvSpPr>
            <a:spLocks noGrp="1" noChangeArrowheads="1"/>
          </p:cNvSpPr>
          <p:nvPr>
            <p:ph type="body" idx="1"/>
          </p:nvPr>
        </p:nvSpPr>
        <p:spPr/>
        <p:txBody>
          <a:bodyPr/>
          <a:lstStyle/>
          <a:p>
            <a:pPr eaLnBrk="1" hangingPunct="1"/>
            <a:r>
              <a:rPr lang="en-US" altLang="zh-TW"/>
              <a:t>After color values are recorded, more color processing usually happens:</a:t>
            </a:r>
          </a:p>
          <a:p>
            <a:pPr lvl="1" eaLnBrk="1" hangingPunct="1"/>
            <a:r>
              <a:rPr lang="en-US" altLang="zh-TW"/>
              <a:t>White balance</a:t>
            </a:r>
          </a:p>
          <a:p>
            <a:pPr lvl="1" eaLnBrk="1" hangingPunct="1"/>
            <a:r>
              <a:rPr lang="en-US" altLang="zh-TW"/>
              <a:t>Non-linearity to approximate film response or match TV monitor gamma</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title"/>
          </p:nvPr>
        </p:nvSpPr>
        <p:spPr/>
        <p:txBody>
          <a:bodyPr/>
          <a:lstStyle/>
          <a:p>
            <a:pPr eaLnBrk="1" hangingPunct="1"/>
            <a:r>
              <a:rPr lang="en-US" altLang="zh-TW"/>
              <a:t>White Balance</a:t>
            </a:r>
          </a:p>
        </p:txBody>
      </p:sp>
      <p:sp>
        <p:nvSpPr>
          <p:cNvPr id="126978" name="Text Box 5"/>
          <p:cNvSpPr txBox="1">
            <a:spLocks noChangeArrowheads="1"/>
          </p:cNvSpPr>
          <p:nvPr/>
        </p:nvSpPr>
        <p:spPr bwMode="auto">
          <a:xfrm>
            <a:off x="4716463" y="5086350"/>
            <a:ext cx="3584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spcBef>
                <a:spcPct val="0"/>
              </a:spcBef>
              <a:buFontTx/>
              <a:buNone/>
            </a:pPr>
            <a:r>
              <a:rPr kumimoji="0" lang="en-US" altLang="zh-TW" sz="2400"/>
              <a:t>automatic white balance</a:t>
            </a:r>
          </a:p>
        </p:txBody>
      </p:sp>
      <p:pic>
        <p:nvPicPr>
          <p:cNvPr id="126979" name="Picture 7" descr="Auto white balanc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8350" y="21336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Picture 9" descr="30 white balanc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3" y="21336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Text Box 10"/>
          <p:cNvSpPr txBox="1">
            <a:spLocks noChangeArrowheads="1"/>
          </p:cNvSpPr>
          <p:nvPr/>
        </p:nvSpPr>
        <p:spPr bwMode="auto">
          <a:xfrm>
            <a:off x="1763713" y="5086350"/>
            <a:ext cx="1641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spcBef>
                <a:spcPct val="0"/>
              </a:spcBef>
              <a:buFontTx/>
              <a:buNone/>
            </a:pPr>
            <a:r>
              <a:rPr kumimoji="0" lang="en-US" altLang="zh-TW" sz="2400"/>
              <a:t>warmer +3</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lstStyle/>
          <a:p>
            <a:pPr eaLnBrk="1" hangingPunct="1"/>
            <a:r>
              <a:rPr lang="en-US" altLang="zh-TW"/>
              <a:t>Lenses</a:t>
            </a:r>
          </a:p>
        </p:txBody>
      </p:sp>
      <p:pic>
        <p:nvPicPr>
          <p:cNvPr id="19458" name="Picture 4" descr="Edittex"/>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946525" y="4492625"/>
            <a:ext cx="1633538"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5"/>
          <p:cNvSpPr>
            <a:spLocks noChangeArrowheads="1"/>
          </p:cNvSpPr>
          <p:nvPr/>
        </p:nvSpPr>
        <p:spPr bwMode="auto">
          <a:xfrm>
            <a:off x="1371600" y="1524000"/>
            <a:ext cx="57912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pic>
        <p:nvPicPr>
          <p:cNvPr id="1946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1295400"/>
            <a:ext cx="57912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7"/>
          <p:cNvSpPr>
            <a:spLocks noChangeArrowheads="1"/>
          </p:cNvSpPr>
          <p:nvPr/>
        </p:nvSpPr>
        <p:spPr bwMode="auto">
          <a:xfrm>
            <a:off x="684213" y="4581525"/>
            <a:ext cx="77724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lnSpc>
                <a:spcPct val="90000"/>
              </a:lnSpc>
              <a:buFontTx/>
              <a:buNone/>
            </a:pPr>
            <a:r>
              <a:rPr lang="en-US" altLang="zh-TW"/>
              <a:t>Thin lens equation:</a:t>
            </a:r>
          </a:p>
        </p:txBody>
      </p:sp>
      <p:sp>
        <p:nvSpPr>
          <p:cNvPr id="19462" name="內容版面配置區 7"/>
          <p:cNvSpPr>
            <a:spLocks noGrp="1"/>
          </p:cNvSpPr>
          <p:nvPr>
            <p:ph idx="1"/>
          </p:nvPr>
        </p:nvSpPr>
        <p:spPr/>
        <p:txBody>
          <a:bodyPr/>
          <a:lstStyle/>
          <a:p>
            <a:endParaRPr lang="zh-TW" altLang="en-US"/>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標題 1"/>
          <p:cNvSpPr>
            <a:spLocks noGrp="1"/>
          </p:cNvSpPr>
          <p:nvPr>
            <p:ph type="title"/>
          </p:nvPr>
        </p:nvSpPr>
        <p:spPr/>
        <p:txBody>
          <a:bodyPr/>
          <a:lstStyle/>
          <a:p>
            <a:r>
              <a:rPr lang="en-US" altLang="zh-TW"/>
              <a:t>White Balance</a:t>
            </a:r>
            <a:endParaRPr lang="zh-TW" altLang="en-US"/>
          </a:p>
        </p:txBody>
      </p:sp>
      <p:pic>
        <p:nvPicPr>
          <p:cNvPr id="129026" name="Picture 2" descr="http://www.ledsmagazine.com/content/dam/leds/migrated/objects/features/10/2/11/Avnet_Fig1T_2251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87450" y="1125538"/>
            <a:ext cx="6913563" cy="5399087"/>
          </a:xfrm>
          <a:noFill/>
        </p:spPr>
      </p:pic>
      <p:sp>
        <p:nvSpPr>
          <p:cNvPr id="5" name="文字方塊 4"/>
          <p:cNvSpPr txBox="1"/>
          <p:nvPr/>
        </p:nvSpPr>
        <p:spPr>
          <a:xfrm>
            <a:off x="4605338" y="1125538"/>
            <a:ext cx="2198687" cy="522287"/>
          </a:xfrm>
          <a:prstGeom prst="rect">
            <a:avLst/>
          </a:prstGeom>
          <a:noFill/>
        </p:spPr>
        <p:txBody>
          <a:bodyPr wrap="none">
            <a:spAutoFit/>
          </a:bodyPr>
          <a:lstStyle/>
          <a:p>
            <a:pPr>
              <a:defRPr/>
            </a:pPr>
            <a:r>
              <a:rPr lang="en-US" altLang="zh-TW" sz="2800" b="1" dirty="0">
                <a:solidFill>
                  <a:schemeClr val="tx2"/>
                </a:solidFill>
                <a:latin typeface="+mj-lt"/>
                <a:ea typeface="+mj-ea"/>
                <a:cs typeface="+mj-cs"/>
              </a:rPr>
              <a:t>illumination</a:t>
            </a:r>
            <a:endParaRPr lang="zh-TW" altLang="en-US" sz="2800" b="1" dirty="0">
              <a:solidFill>
                <a:schemeClr val="tx2"/>
              </a:solidFill>
              <a:latin typeface="+mj-lt"/>
              <a:ea typeface="+mj-ea"/>
              <a:cs typeface="+mj-cs"/>
            </a:endParaRPr>
          </a:p>
        </p:txBody>
      </p:sp>
      <p:sp>
        <p:nvSpPr>
          <p:cNvPr id="6" name="文字方塊 5"/>
          <p:cNvSpPr txBox="1"/>
          <p:nvPr/>
        </p:nvSpPr>
        <p:spPr>
          <a:xfrm>
            <a:off x="6300788" y="4941888"/>
            <a:ext cx="2111375" cy="522287"/>
          </a:xfrm>
          <a:prstGeom prst="rect">
            <a:avLst/>
          </a:prstGeom>
          <a:noFill/>
        </p:spPr>
        <p:txBody>
          <a:bodyPr wrap="none">
            <a:spAutoFit/>
          </a:bodyPr>
          <a:lstStyle/>
          <a:p>
            <a:pPr>
              <a:defRPr/>
            </a:pPr>
            <a:r>
              <a:rPr lang="en-US" altLang="zh-TW" sz="2800" b="1" dirty="0">
                <a:solidFill>
                  <a:schemeClr val="tx2"/>
                </a:solidFill>
                <a:latin typeface="+mj-lt"/>
                <a:ea typeface="+mj-ea"/>
                <a:cs typeface="+mj-cs"/>
              </a:rPr>
              <a:t>reflectance</a:t>
            </a:r>
            <a:endParaRPr lang="zh-TW" altLang="en-US" sz="2800" b="1" dirty="0">
              <a:solidFill>
                <a:schemeClr val="tx2"/>
              </a:solidFill>
              <a:latin typeface="+mj-lt"/>
              <a:ea typeface="+mj-ea"/>
              <a:cs typeface="+mj-cs"/>
            </a:endParaRPr>
          </a:p>
        </p:txBody>
      </p:sp>
      <p:sp>
        <p:nvSpPr>
          <p:cNvPr id="7" name="文字方塊 6"/>
          <p:cNvSpPr txBox="1"/>
          <p:nvPr/>
        </p:nvSpPr>
        <p:spPr>
          <a:xfrm>
            <a:off x="1187450" y="6000750"/>
            <a:ext cx="2019300" cy="523875"/>
          </a:xfrm>
          <a:prstGeom prst="rect">
            <a:avLst/>
          </a:prstGeom>
          <a:noFill/>
        </p:spPr>
        <p:txBody>
          <a:bodyPr wrap="none">
            <a:spAutoFit/>
          </a:bodyPr>
          <a:lstStyle/>
          <a:p>
            <a:pPr>
              <a:defRPr/>
            </a:pPr>
            <a:r>
              <a:rPr lang="en-US" altLang="zh-TW" sz="2800" b="1" dirty="0">
                <a:solidFill>
                  <a:schemeClr val="tx2"/>
                </a:solidFill>
                <a:latin typeface="+mj-lt"/>
                <a:ea typeface="+mj-ea"/>
                <a:cs typeface="+mj-cs"/>
              </a:rPr>
              <a:t>perception</a:t>
            </a:r>
            <a:endParaRPr lang="zh-TW" altLang="en-US" sz="2800" b="1" dirty="0">
              <a:solidFill>
                <a:schemeClr val="tx2"/>
              </a:solidFill>
              <a:latin typeface="+mj-lt"/>
              <a:ea typeface="+mj-ea"/>
              <a:cs typeface="+mj-cs"/>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標題 1"/>
          <p:cNvSpPr>
            <a:spLocks noGrp="1"/>
          </p:cNvSpPr>
          <p:nvPr>
            <p:ph type="title"/>
          </p:nvPr>
        </p:nvSpPr>
        <p:spPr/>
        <p:txBody>
          <a:bodyPr/>
          <a:lstStyle/>
          <a:p>
            <a:r>
              <a:rPr lang="en-US" altLang="zh-TW"/>
              <a:t>Color constancy</a:t>
            </a:r>
            <a:endParaRPr lang="zh-TW" altLang="en-US"/>
          </a:p>
        </p:txBody>
      </p:sp>
      <p:sp>
        <p:nvSpPr>
          <p:cNvPr id="130050" name="內容版面配置區 2"/>
          <p:cNvSpPr>
            <a:spLocks noGrp="1"/>
          </p:cNvSpPr>
          <p:nvPr>
            <p:ph idx="1"/>
          </p:nvPr>
        </p:nvSpPr>
        <p:spPr>
          <a:xfrm>
            <a:off x="4211638" y="1052513"/>
            <a:ext cx="4475162" cy="5472112"/>
          </a:xfrm>
        </p:spPr>
        <p:txBody>
          <a:bodyPr/>
          <a:lstStyle/>
          <a:p>
            <a:pPr marL="0" indent="0">
              <a:buFontTx/>
              <a:buNone/>
            </a:pPr>
            <a:r>
              <a:rPr lang="en-US" altLang="zh-TW"/>
              <a:t>What color is the dress?</a:t>
            </a:r>
            <a:endParaRPr lang="zh-TW" altLang="en-US"/>
          </a:p>
        </p:txBody>
      </p:sp>
      <p:pic>
        <p:nvPicPr>
          <p:cNvPr id="130051"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52513"/>
            <a:ext cx="354806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標題 1"/>
          <p:cNvSpPr>
            <a:spLocks noGrp="1"/>
          </p:cNvSpPr>
          <p:nvPr>
            <p:ph type="title"/>
          </p:nvPr>
        </p:nvSpPr>
        <p:spPr/>
        <p:txBody>
          <a:bodyPr/>
          <a:lstStyle/>
          <a:p>
            <a:r>
              <a:rPr lang="en-US" altLang="zh-TW"/>
              <a:t>Color constancy</a:t>
            </a:r>
            <a:endParaRPr lang="zh-TW" altLang="en-US"/>
          </a:p>
        </p:txBody>
      </p:sp>
      <p:pic>
        <p:nvPicPr>
          <p:cNvPr id="132098" name="圖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4188" y="3190875"/>
            <a:ext cx="2184400"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群組 8"/>
          <p:cNvGrpSpPr>
            <a:grpSpLocks/>
          </p:cNvGrpSpPr>
          <p:nvPr/>
        </p:nvGrpSpPr>
        <p:grpSpPr bwMode="auto">
          <a:xfrm>
            <a:off x="3273425" y="2319338"/>
            <a:ext cx="2374900" cy="4221162"/>
            <a:chOff x="323528" y="2321896"/>
            <a:chExt cx="2376264" cy="4221488"/>
          </a:xfrm>
        </p:grpSpPr>
        <p:pic>
          <p:nvPicPr>
            <p:cNvPr id="132104" name="圖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212976"/>
              <a:ext cx="2184283" cy="333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太陽 6"/>
            <p:cNvSpPr/>
            <p:nvPr/>
          </p:nvSpPr>
          <p:spPr bwMode="auto">
            <a:xfrm>
              <a:off x="1907175" y="2321896"/>
              <a:ext cx="792617" cy="792223"/>
            </a:xfrm>
            <a:prstGeom prst="sun">
              <a:avLst/>
            </a:prstGeom>
            <a:solidFill>
              <a:schemeClr val="bg1"/>
            </a:solidFill>
            <a:ln w="19050" cap="flat" cmpd="sng" algn="ctr">
              <a:solidFill>
                <a:schemeClr val="accent4"/>
              </a:solidFill>
              <a:prstDash val="solid"/>
              <a:round/>
              <a:headEnd type="none" w="med" len="med"/>
              <a:tailEnd type="triangle" w="med" len="med"/>
            </a:ln>
            <a:effectLst/>
          </p:spPr>
          <p:txBody>
            <a:bodyPr/>
            <a:lstStyle/>
            <a:p>
              <a:pPr algn="ctr" eaLnBrk="1" hangingPunct="1">
                <a:defRPr/>
              </a:pPr>
              <a:endParaRPr lang="zh-TW" altLang="en-US">
                <a:ea typeface="新細明體" panose="02020500000000000000" pitchFamily="18" charset="-120"/>
              </a:endParaRPr>
            </a:p>
          </p:txBody>
        </p:sp>
      </p:grpSp>
      <p:grpSp>
        <p:nvGrpSpPr>
          <p:cNvPr id="10" name="群組 9"/>
          <p:cNvGrpSpPr>
            <a:grpSpLocks/>
          </p:cNvGrpSpPr>
          <p:nvPr/>
        </p:nvGrpSpPr>
        <p:grpSpPr bwMode="auto">
          <a:xfrm>
            <a:off x="6227763" y="2322513"/>
            <a:ext cx="2230437" cy="4238625"/>
            <a:chOff x="6228184" y="2321896"/>
            <a:chExt cx="2229950" cy="4238566"/>
          </a:xfrm>
        </p:grpSpPr>
        <p:pic>
          <p:nvPicPr>
            <p:cNvPr id="132102"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3230054"/>
              <a:ext cx="2184283" cy="333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太陽 7"/>
            <p:cNvSpPr/>
            <p:nvPr/>
          </p:nvSpPr>
          <p:spPr bwMode="auto">
            <a:xfrm>
              <a:off x="7666145" y="2321896"/>
              <a:ext cx="791989" cy="792151"/>
            </a:xfrm>
            <a:prstGeom prst="sun">
              <a:avLst/>
            </a:prstGeom>
            <a:solidFill>
              <a:schemeClr val="accent6">
                <a:lumMod val="75000"/>
              </a:schemeClr>
            </a:solidFill>
            <a:ln w="19050" cap="flat" cmpd="sng" algn="ctr">
              <a:solidFill>
                <a:schemeClr val="accent4"/>
              </a:solidFill>
              <a:prstDash val="solid"/>
              <a:round/>
              <a:headEnd type="none" w="med" len="med"/>
              <a:tailEnd type="triangle" w="med" len="med"/>
            </a:ln>
            <a:effectLst/>
          </p:spPr>
          <p:txBody>
            <a:bodyPr/>
            <a:lstStyle/>
            <a:p>
              <a:pPr algn="ctr" eaLnBrk="1" hangingPunct="1">
                <a:defRPr/>
              </a:pPr>
              <a:endParaRPr lang="zh-TW" altLang="en-US">
                <a:ea typeface="新細明體" panose="02020500000000000000" pitchFamily="18" charset="-120"/>
              </a:endParaRPr>
            </a:p>
          </p:txBody>
        </p:sp>
      </p:grpSp>
      <p:pic>
        <p:nvPicPr>
          <p:cNvPr id="132101" name="Picture 2" descr="http://blogs.ubc.ca/victorcastillo/files/2014/10/think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3413" y="1058863"/>
            <a:ext cx="1944687"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標題 1"/>
          <p:cNvSpPr>
            <a:spLocks noGrp="1"/>
          </p:cNvSpPr>
          <p:nvPr>
            <p:ph type="title"/>
          </p:nvPr>
        </p:nvSpPr>
        <p:spPr/>
        <p:txBody>
          <a:bodyPr/>
          <a:lstStyle/>
          <a:p>
            <a:r>
              <a:rPr lang="en-US" altLang="zh-TW"/>
              <a:t>Human vision is complex</a:t>
            </a:r>
            <a:endParaRPr lang="zh-TW" altLang="en-US"/>
          </a:p>
        </p:txBody>
      </p:sp>
      <p:pic>
        <p:nvPicPr>
          <p:cNvPr id="133122" name="Picture 2" descr="http://2.bp.blogspot.com/-sdQtdJcX4Ys/VPDUrVXWwZI/AAAAAAAABQs/tUuTm8pmbnk/s1600/Screen%2Bshot%2B2015-02-28%2Bat%2B4.24.00%2BAM.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93825" y="1052513"/>
            <a:ext cx="6356350" cy="5472112"/>
          </a:xfrm>
          <a:noFill/>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sz="3200" dirty="0"/>
              <a:t>Color perception depends </a:t>
            </a:r>
            <a:r>
              <a:rPr lang="en-US" altLang="zh-TW" sz="3200" dirty="0"/>
              <a:t>on surrounding</a:t>
            </a:r>
            <a:endParaRPr kumimoji="1" lang="zh-TW" altLang="en-US" sz="3200" dirty="0"/>
          </a:p>
        </p:txBody>
      </p:sp>
      <p:pic>
        <p:nvPicPr>
          <p:cNvPr id="4" name="內容版面配置區 3"/>
          <p:cNvPicPr>
            <a:picLocks noGrp="1" noChangeAspect="1"/>
          </p:cNvPicPr>
          <p:nvPr>
            <p:ph idx="1"/>
          </p:nvPr>
        </p:nvPicPr>
        <p:blipFill>
          <a:blip r:embed="rId2"/>
          <a:stretch>
            <a:fillRect/>
          </a:stretch>
        </p:blipFill>
        <p:spPr>
          <a:xfrm>
            <a:off x="827584" y="1076470"/>
            <a:ext cx="7560840" cy="5448874"/>
          </a:xfrm>
          <a:prstGeom prst="rect">
            <a:avLst/>
          </a:prstGeom>
        </p:spPr>
      </p:pic>
    </p:spTree>
    <p:extLst>
      <p:ext uri="{BB962C8B-B14F-4D97-AF65-F5344CB8AC3E}">
        <p14:creationId xmlns:p14="http://schemas.microsoft.com/office/powerpoint/2010/main" val="1448168387"/>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sz="3200" dirty="0"/>
              <a:t>Color perception depends </a:t>
            </a:r>
            <a:r>
              <a:rPr lang="en-US" altLang="zh-TW" sz="3200" dirty="0"/>
              <a:t>on surrounding</a:t>
            </a:r>
            <a:endParaRPr kumimoji="1" lang="zh-TW" altLang="en-US" sz="3200" dirty="0"/>
          </a:p>
        </p:txBody>
      </p:sp>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1124744"/>
            <a:ext cx="7488832" cy="5257160"/>
          </a:xfrm>
          <a:prstGeom prst="rect">
            <a:avLst/>
          </a:prstGeom>
        </p:spPr>
      </p:pic>
    </p:spTree>
    <p:extLst>
      <p:ext uri="{BB962C8B-B14F-4D97-AF65-F5344CB8AC3E}">
        <p14:creationId xmlns:p14="http://schemas.microsoft.com/office/powerpoint/2010/main" val="1467983427"/>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sz="3200" dirty="0"/>
              <a:t>Color perception depends </a:t>
            </a:r>
            <a:r>
              <a:rPr lang="en-US" altLang="zh-TW" sz="3200" dirty="0"/>
              <a:t>on surrounding</a:t>
            </a:r>
            <a:endParaRPr kumimoji="1" lang="zh-TW" altLang="en-US" sz="3200" dirty="0"/>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143178"/>
            <a:ext cx="7632848" cy="5526182"/>
          </a:xfrm>
          <a:prstGeom prst="rect">
            <a:avLst/>
          </a:prstGeom>
        </p:spPr>
      </p:pic>
    </p:spTree>
    <p:extLst>
      <p:ext uri="{BB962C8B-B14F-4D97-AF65-F5344CB8AC3E}">
        <p14:creationId xmlns:p14="http://schemas.microsoft.com/office/powerpoint/2010/main" val="1693962466"/>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title"/>
          </p:nvPr>
        </p:nvSpPr>
        <p:spPr/>
        <p:txBody>
          <a:bodyPr/>
          <a:lstStyle/>
          <a:p>
            <a:pPr eaLnBrk="1" hangingPunct="1"/>
            <a:r>
              <a:rPr lang="en-US" altLang="zh-TW" sz="3200"/>
              <a:t>Autofocus</a:t>
            </a:r>
          </a:p>
        </p:txBody>
      </p:sp>
      <p:sp>
        <p:nvSpPr>
          <p:cNvPr id="134146" name="Rectangle 3"/>
          <p:cNvSpPr>
            <a:spLocks noGrp="1" noChangeArrowheads="1"/>
          </p:cNvSpPr>
          <p:nvPr>
            <p:ph type="body" idx="1"/>
          </p:nvPr>
        </p:nvSpPr>
        <p:spPr>
          <a:xfrm>
            <a:off x="457200" y="1052513"/>
            <a:ext cx="8229600" cy="2016125"/>
          </a:xfrm>
        </p:spPr>
        <p:txBody>
          <a:bodyPr/>
          <a:lstStyle/>
          <a:p>
            <a:pPr eaLnBrk="1" hangingPunct="1"/>
            <a:r>
              <a:rPr lang="en-US" altLang="zh-TW"/>
              <a:t>Active</a:t>
            </a:r>
          </a:p>
          <a:p>
            <a:pPr lvl="1" eaLnBrk="1" hangingPunct="1"/>
            <a:r>
              <a:rPr lang="en-US" altLang="zh-TW"/>
              <a:t>Sonar</a:t>
            </a:r>
          </a:p>
          <a:p>
            <a:pPr lvl="1" eaLnBrk="1" hangingPunct="1"/>
            <a:r>
              <a:rPr lang="en-US" altLang="zh-TW"/>
              <a:t>Infrared</a:t>
            </a:r>
          </a:p>
          <a:p>
            <a:pPr eaLnBrk="1" hangingPunct="1"/>
            <a:r>
              <a:rPr lang="en-US" altLang="zh-TW"/>
              <a:t>Passive</a:t>
            </a:r>
          </a:p>
          <a:p>
            <a:pPr eaLnBrk="1" hangingPunct="1"/>
            <a:endParaRPr lang="en-US" altLang="zh-TW"/>
          </a:p>
        </p:txBody>
      </p:sp>
      <p:pic>
        <p:nvPicPr>
          <p:cNvPr id="134147" name="Picture 5" descr="autofocus-rec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357563"/>
            <a:ext cx="395922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7" descr="autofocus-rect1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5810250"/>
            <a:ext cx="395922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9" descr="autofocus-rect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5025" y="3357563"/>
            <a:ext cx="3959225" cy="228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0" name="Picture 11" descr="autofocus-rect2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5745163"/>
            <a:ext cx="39592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1" name="Picture 12" descr="camcorder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0350" y="1125538"/>
            <a:ext cx="1993900"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p:txBody>
          <a:bodyPr/>
          <a:lstStyle/>
          <a:p>
            <a:pPr eaLnBrk="1" hangingPunct="1"/>
            <a:r>
              <a:rPr lang="en-US" altLang="zh-TW" sz="3200"/>
              <a:t>Digital camera review website</a:t>
            </a:r>
          </a:p>
        </p:txBody>
      </p:sp>
      <p:sp>
        <p:nvSpPr>
          <p:cNvPr id="136194" name="Rectangle 4"/>
          <p:cNvSpPr>
            <a:spLocks noGrp="1" noChangeArrowheads="1"/>
          </p:cNvSpPr>
          <p:nvPr>
            <p:ph type="body" idx="1"/>
          </p:nvPr>
        </p:nvSpPr>
        <p:spPr>
          <a:xfrm>
            <a:off x="457200" y="1052513"/>
            <a:ext cx="8229600" cy="576262"/>
          </a:xfrm>
          <a:noFill/>
        </p:spPr>
        <p:txBody>
          <a:bodyPr/>
          <a:lstStyle/>
          <a:p>
            <a:pPr eaLnBrk="1" hangingPunct="1"/>
            <a:r>
              <a:rPr lang="en-US" altLang="zh-TW" dirty="0">
                <a:hlinkClick r:id="rId3"/>
              </a:rPr>
              <a:t>A cool video of digital camera illustration</a:t>
            </a:r>
            <a:endParaRPr lang="en-US" altLang="zh-TW" dirty="0"/>
          </a:p>
          <a:p>
            <a:pPr eaLnBrk="1" hangingPunct="1"/>
            <a:r>
              <a:rPr lang="en-US" altLang="zh-TW" dirty="0">
                <a:hlinkClick r:id="rId4"/>
              </a:rPr>
              <a:t>http://www.dpreview.com/</a:t>
            </a:r>
            <a:endParaRPr lang="en-US" altLang="zh-TW" dirty="0"/>
          </a:p>
          <a:p>
            <a:pPr eaLnBrk="1" hangingPunct="1"/>
            <a:endParaRPr lang="en-US" altLang="zh-TW" dirty="0"/>
          </a:p>
          <a:p>
            <a:pPr eaLnBrk="1" hangingPunct="1"/>
            <a:endParaRPr lang="en-US" altLang="zh-TW" dirty="0"/>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title"/>
          </p:nvPr>
        </p:nvSpPr>
        <p:spPr/>
        <p:txBody>
          <a:bodyPr/>
          <a:lstStyle/>
          <a:p>
            <a:pPr eaLnBrk="1" hangingPunct="1"/>
            <a:r>
              <a:rPr lang="en-US" altLang="zh-TW" sz="3200"/>
              <a:t>Camcorder</a:t>
            </a:r>
          </a:p>
        </p:txBody>
      </p:sp>
      <p:pic>
        <p:nvPicPr>
          <p:cNvPr id="138242" name="Picture 5" descr="camcorde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1989138"/>
            <a:ext cx="5040312"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3" name="Picture 7" descr="camcorder-hi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2416175"/>
            <a:ext cx="2592387"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pPr eaLnBrk="1" hangingPunct="1"/>
            <a:r>
              <a:rPr lang="en-US" altLang="zh-TW"/>
              <a:t>Thin lens formula</a:t>
            </a:r>
          </a:p>
        </p:txBody>
      </p:sp>
      <p:sp>
        <p:nvSpPr>
          <p:cNvPr id="21506" name="Line 10"/>
          <p:cNvSpPr>
            <a:spLocks noChangeShapeType="1"/>
          </p:cNvSpPr>
          <p:nvPr/>
        </p:nvSpPr>
        <p:spPr bwMode="auto">
          <a:xfrm flipH="1">
            <a:off x="965200" y="3498850"/>
            <a:ext cx="1387475" cy="1387475"/>
          </a:xfrm>
          <a:prstGeom prst="line">
            <a:avLst/>
          </a:prstGeom>
          <a:noFill/>
          <a:ln w="28575">
            <a:solidFill>
              <a:srgbClr val="33CC33"/>
            </a:solidFill>
            <a:round/>
            <a:headEnd/>
            <a:tailEnd type="none" w="med" len="lg"/>
          </a:ln>
          <a:extLst>
            <a:ext uri="{909E8E84-426E-40DD-AFC4-6F175D3DCCD1}">
              <a14:hiddenFill xmlns:a14="http://schemas.microsoft.com/office/drawing/2010/main">
                <a:noFill/>
              </a14:hiddenFill>
            </a:ext>
          </a:extLst>
        </p:spPr>
        <p:txBody>
          <a:bodyPr lIns="64008" tIns="27432" rIns="64008" bIns="27432" anchor="ctr">
            <a:spAutoFit/>
          </a:bodyPr>
          <a:lstStyle/>
          <a:p>
            <a:endParaRPr lang="zh-TW" altLang="en-US"/>
          </a:p>
        </p:txBody>
      </p:sp>
      <p:sp>
        <p:nvSpPr>
          <p:cNvPr id="21507" name="Line 11"/>
          <p:cNvSpPr>
            <a:spLocks noChangeShapeType="1"/>
          </p:cNvSpPr>
          <p:nvPr/>
        </p:nvSpPr>
        <p:spPr bwMode="auto">
          <a:xfrm flipH="1" flipV="1">
            <a:off x="2352675" y="3498850"/>
            <a:ext cx="5340350" cy="0"/>
          </a:xfrm>
          <a:prstGeom prst="line">
            <a:avLst/>
          </a:prstGeom>
          <a:noFill/>
          <a:ln w="28575">
            <a:solidFill>
              <a:srgbClr val="33CC33"/>
            </a:solidFill>
            <a:round/>
            <a:headEnd/>
            <a:tailEnd type="none" w="med" len="lg"/>
          </a:ln>
          <a:extLst>
            <a:ext uri="{909E8E84-426E-40DD-AFC4-6F175D3DCCD1}">
              <a14:hiddenFill xmlns:a14="http://schemas.microsoft.com/office/drawing/2010/main">
                <a:noFill/>
              </a14:hiddenFill>
            </a:ext>
          </a:extLst>
        </p:spPr>
        <p:txBody>
          <a:bodyPr lIns="64008" tIns="27432" rIns="64008" bIns="27432" anchor="ctr">
            <a:spAutoFit/>
          </a:bodyPr>
          <a:lstStyle/>
          <a:p>
            <a:endParaRPr lang="zh-TW" altLang="en-US"/>
          </a:p>
        </p:txBody>
      </p:sp>
      <p:sp>
        <p:nvSpPr>
          <p:cNvPr id="21508" name="Line 12"/>
          <p:cNvSpPr>
            <a:spLocks noChangeShapeType="1"/>
          </p:cNvSpPr>
          <p:nvPr/>
        </p:nvSpPr>
        <p:spPr bwMode="auto">
          <a:xfrm>
            <a:off x="965200" y="3081338"/>
            <a:ext cx="0" cy="2846387"/>
          </a:xfrm>
          <a:prstGeom prst="line">
            <a:avLst/>
          </a:prstGeom>
          <a:noFill/>
          <a:ln w="28575" cap="rnd">
            <a:solidFill>
              <a:srgbClr val="000000"/>
            </a:solidFill>
            <a:prstDash val="sysDot"/>
            <a:round/>
            <a:headEnd/>
            <a:tailEnd type="none" w="med" len="lg"/>
          </a:ln>
          <a:extLst>
            <a:ext uri="{909E8E84-426E-40DD-AFC4-6F175D3DCCD1}">
              <a14:hiddenFill xmlns:a14="http://schemas.microsoft.com/office/drawing/2010/main">
                <a:noFill/>
              </a14:hiddenFill>
            </a:ext>
          </a:extLst>
        </p:spPr>
        <p:txBody>
          <a:bodyPr wrap="none" lIns="64008" tIns="27432" rIns="64008" bIns="27432" anchor="ctr">
            <a:spAutoFit/>
          </a:bodyPr>
          <a:lstStyle/>
          <a:p>
            <a:endParaRPr lang="zh-TW" altLang="en-US"/>
          </a:p>
        </p:txBody>
      </p:sp>
      <p:sp>
        <p:nvSpPr>
          <p:cNvPr id="21509" name="Line 13"/>
          <p:cNvSpPr>
            <a:spLocks noChangeShapeType="1"/>
          </p:cNvSpPr>
          <p:nvPr/>
        </p:nvSpPr>
        <p:spPr bwMode="auto">
          <a:xfrm>
            <a:off x="5127625" y="3081338"/>
            <a:ext cx="0" cy="2846387"/>
          </a:xfrm>
          <a:prstGeom prst="line">
            <a:avLst/>
          </a:prstGeom>
          <a:noFill/>
          <a:ln w="28575" cap="rnd">
            <a:solidFill>
              <a:srgbClr val="000000"/>
            </a:solidFill>
            <a:prstDash val="sysDot"/>
            <a:round/>
            <a:headEnd/>
            <a:tailEnd type="none" w="med" len="lg"/>
          </a:ln>
          <a:extLst>
            <a:ext uri="{909E8E84-426E-40DD-AFC4-6F175D3DCCD1}">
              <a14:hiddenFill xmlns:a14="http://schemas.microsoft.com/office/drawing/2010/main">
                <a:noFill/>
              </a14:hiddenFill>
            </a:ext>
          </a:extLst>
        </p:spPr>
        <p:txBody>
          <a:bodyPr wrap="none" lIns="64008" tIns="27432" rIns="64008" bIns="27432" anchor="ctr">
            <a:spAutoFit/>
          </a:bodyPr>
          <a:lstStyle/>
          <a:p>
            <a:endParaRPr lang="zh-TW" altLang="en-US"/>
          </a:p>
        </p:txBody>
      </p:sp>
      <p:sp>
        <p:nvSpPr>
          <p:cNvPr id="21510" name="Text Box 14"/>
          <p:cNvSpPr txBox="1">
            <a:spLocks noChangeArrowheads="1"/>
          </p:cNvSpPr>
          <p:nvPr/>
        </p:nvSpPr>
        <p:spPr bwMode="auto">
          <a:xfrm>
            <a:off x="1524000" y="3048000"/>
            <a:ext cx="336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b="1" i="1">
                <a:solidFill>
                  <a:srgbClr val="0000FF"/>
                </a:solidFill>
                <a:latin typeface="Arial" charset="0"/>
              </a:rPr>
              <a:t>f</a:t>
            </a:r>
          </a:p>
        </p:txBody>
      </p:sp>
      <p:sp>
        <p:nvSpPr>
          <p:cNvPr id="21511" name="Line 15"/>
          <p:cNvSpPr>
            <a:spLocks noChangeShapeType="1"/>
          </p:cNvSpPr>
          <p:nvPr/>
        </p:nvSpPr>
        <p:spPr bwMode="auto">
          <a:xfrm flipH="1">
            <a:off x="2514600" y="3016250"/>
            <a:ext cx="2590800" cy="0"/>
          </a:xfrm>
          <a:prstGeom prst="line">
            <a:avLst/>
          </a:prstGeom>
          <a:noFill/>
          <a:ln w="28575">
            <a:solidFill>
              <a:srgbClr val="0000FF"/>
            </a:solidFill>
            <a:round/>
            <a:headEnd type="arrow" w="med" len="med"/>
            <a:tailEnd type="arrow" w="med" len="me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1512" name="Text Box 16"/>
          <p:cNvSpPr txBox="1">
            <a:spLocks noChangeArrowheads="1"/>
          </p:cNvSpPr>
          <p:nvPr/>
        </p:nvSpPr>
        <p:spPr bwMode="auto">
          <a:xfrm>
            <a:off x="3352800" y="2406650"/>
            <a:ext cx="51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b="1" i="1">
                <a:solidFill>
                  <a:srgbClr val="0000FF"/>
                </a:solidFill>
                <a:latin typeface="Arial" charset="0"/>
              </a:rPr>
              <a:t>D</a:t>
            </a:r>
          </a:p>
        </p:txBody>
      </p:sp>
      <p:sp>
        <p:nvSpPr>
          <p:cNvPr id="21513" name="Line 17"/>
          <p:cNvSpPr>
            <a:spLocks noChangeShapeType="1"/>
          </p:cNvSpPr>
          <p:nvPr/>
        </p:nvSpPr>
        <p:spPr bwMode="auto">
          <a:xfrm flipH="1">
            <a:off x="990600" y="3021013"/>
            <a:ext cx="1477963" cy="0"/>
          </a:xfrm>
          <a:prstGeom prst="line">
            <a:avLst/>
          </a:prstGeom>
          <a:noFill/>
          <a:ln w="28575">
            <a:solidFill>
              <a:srgbClr val="0000FF"/>
            </a:solidFill>
            <a:round/>
            <a:headEnd type="arrow" w="med" len="med"/>
            <a:tailEnd type="arrow" w="med" len="me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1514" name="Text Box 18"/>
          <p:cNvSpPr txBox="1">
            <a:spLocks noChangeArrowheads="1"/>
          </p:cNvSpPr>
          <p:nvPr/>
        </p:nvSpPr>
        <p:spPr bwMode="auto">
          <a:xfrm>
            <a:off x="1219200" y="2286000"/>
            <a:ext cx="666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b="1" i="1">
                <a:solidFill>
                  <a:srgbClr val="0000FF"/>
                </a:solidFill>
                <a:latin typeface="Arial" charset="0"/>
              </a:rPr>
              <a:t>D’</a:t>
            </a:r>
          </a:p>
        </p:txBody>
      </p:sp>
      <p:sp>
        <p:nvSpPr>
          <p:cNvPr id="21515" name="Line 19"/>
          <p:cNvSpPr>
            <a:spLocks noChangeShapeType="1"/>
          </p:cNvSpPr>
          <p:nvPr/>
        </p:nvSpPr>
        <p:spPr bwMode="auto">
          <a:xfrm flipH="1">
            <a:off x="1295400" y="3200400"/>
            <a:ext cx="1066800" cy="0"/>
          </a:xfrm>
          <a:prstGeom prst="line">
            <a:avLst/>
          </a:prstGeom>
          <a:noFill/>
          <a:ln w="28575">
            <a:solidFill>
              <a:srgbClr val="0000FF"/>
            </a:solidFill>
            <a:round/>
            <a:headEnd type="arrow" w="med" len="med"/>
            <a:tailEnd type="arrow" w="med" len="med"/>
          </a:ln>
          <a:extLst>
            <a:ext uri="{909E8E84-426E-40DD-AFC4-6F175D3DCCD1}">
              <a14:hiddenFill xmlns:a14="http://schemas.microsoft.com/office/drawing/2010/main">
                <a:noFill/>
              </a14:hiddenFill>
            </a:ext>
          </a:extLst>
        </p:spPr>
        <p:txBody>
          <a:bodyPr>
            <a:spAutoFit/>
          </a:bodyPr>
          <a:lstStyle/>
          <a:p>
            <a:endParaRPr lang="zh-TW" altLang="en-US"/>
          </a:p>
        </p:txBody>
      </p:sp>
      <p:sp>
        <p:nvSpPr>
          <p:cNvPr id="29709" name="Text Box 20"/>
          <p:cNvSpPr txBox="1">
            <a:spLocks noChangeArrowheads="1"/>
          </p:cNvSpPr>
          <p:nvPr/>
        </p:nvSpPr>
        <p:spPr bwMode="auto">
          <a:xfrm>
            <a:off x="441325" y="1108075"/>
            <a:ext cx="4249738" cy="461963"/>
          </a:xfrm>
          <a:prstGeom prst="rect">
            <a:avLst/>
          </a:prstGeom>
          <a:noFill/>
          <a:ln w="12700">
            <a:noFill/>
            <a:miter lim="800000"/>
            <a:headEnd/>
            <a:tailEnd/>
          </a:ln>
        </p:spPr>
        <p:txBody>
          <a:bodyPr wrap="none">
            <a:spAutoFit/>
          </a:bodyPr>
          <a:lstStyle/>
          <a:p>
            <a:pPr algn="ctr" eaLnBrk="1" hangingPunct="1">
              <a:spcBef>
                <a:spcPct val="50000"/>
              </a:spcBef>
              <a:defRPr/>
            </a:pPr>
            <a:r>
              <a:rPr lang="en-US" altLang="zh-TW" sz="2400" dirty="0">
                <a:latin typeface="+mn-lt"/>
                <a:ea typeface="新細明體" panose="02020500000000000000" pitchFamily="18" charset="-120"/>
              </a:rPr>
              <a:t>Similar triangles everywhere!</a:t>
            </a:r>
          </a:p>
        </p:txBody>
      </p:sp>
      <p:grpSp>
        <p:nvGrpSpPr>
          <p:cNvPr id="2" name="群組 27"/>
          <p:cNvGrpSpPr>
            <a:grpSpLocks/>
          </p:cNvGrpSpPr>
          <p:nvPr/>
        </p:nvGrpSpPr>
        <p:grpSpPr bwMode="auto">
          <a:xfrm>
            <a:off x="457200" y="3505200"/>
            <a:ext cx="5213350" cy="1406525"/>
            <a:chOff x="457200" y="3505200"/>
            <a:chExt cx="5213350" cy="1406525"/>
          </a:xfrm>
        </p:grpSpPr>
        <p:grpSp>
          <p:nvGrpSpPr>
            <p:cNvPr id="21526" name="群組 25"/>
            <p:cNvGrpSpPr>
              <a:grpSpLocks/>
            </p:cNvGrpSpPr>
            <p:nvPr/>
          </p:nvGrpSpPr>
          <p:grpSpPr bwMode="auto">
            <a:xfrm>
              <a:off x="965200" y="3505200"/>
              <a:ext cx="4140200" cy="1371600"/>
              <a:chOff x="965200" y="3505200"/>
              <a:chExt cx="4140200" cy="1371600"/>
            </a:xfrm>
          </p:grpSpPr>
          <p:sp>
            <p:nvSpPr>
              <p:cNvPr id="21530" name="Freeform 21"/>
              <p:cNvSpPr>
                <a:spLocks/>
              </p:cNvSpPr>
              <p:nvPr/>
            </p:nvSpPr>
            <p:spPr bwMode="auto">
              <a:xfrm>
                <a:off x="2438400" y="3505200"/>
                <a:ext cx="2667000" cy="914400"/>
              </a:xfrm>
              <a:custGeom>
                <a:avLst/>
                <a:gdLst>
                  <a:gd name="T0" fmla="*/ 0 w 1200"/>
                  <a:gd name="T1" fmla="*/ 2147483646 h 672"/>
                  <a:gd name="T2" fmla="*/ 2147483646 w 1200"/>
                  <a:gd name="T3" fmla="*/ 2147483646 h 672"/>
                  <a:gd name="T4" fmla="*/ 2147483646 w 1200"/>
                  <a:gd name="T5" fmla="*/ 0 h 672"/>
                  <a:gd name="T6" fmla="*/ 0 w 1200"/>
                  <a:gd name="T7" fmla="*/ 2147483646 h 672"/>
                  <a:gd name="T8" fmla="*/ 0 60000 65536"/>
                  <a:gd name="T9" fmla="*/ 0 60000 65536"/>
                  <a:gd name="T10" fmla="*/ 0 60000 65536"/>
                  <a:gd name="T11" fmla="*/ 0 60000 65536"/>
                  <a:gd name="T12" fmla="*/ 0 w 1200"/>
                  <a:gd name="T13" fmla="*/ 0 h 672"/>
                  <a:gd name="T14" fmla="*/ 1200 w 1200"/>
                  <a:gd name="T15" fmla="*/ 672 h 672"/>
                </a:gdLst>
                <a:ahLst/>
                <a:cxnLst>
                  <a:cxn ang="T8">
                    <a:pos x="T0" y="T1"/>
                  </a:cxn>
                  <a:cxn ang="T9">
                    <a:pos x="T2" y="T3"/>
                  </a:cxn>
                  <a:cxn ang="T10">
                    <a:pos x="T4" y="T5"/>
                  </a:cxn>
                  <a:cxn ang="T11">
                    <a:pos x="T6" y="T7"/>
                  </a:cxn>
                </a:cxnLst>
                <a:rect l="T12" t="T13" r="T14" b="T15"/>
                <a:pathLst>
                  <a:path w="1200" h="672">
                    <a:moveTo>
                      <a:pt x="0" y="672"/>
                    </a:moveTo>
                    <a:lnTo>
                      <a:pt x="1200" y="672"/>
                    </a:lnTo>
                    <a:lnTo>
                      <a:pt x="1200" y="0"/>
                    </a:lnTo>
                    <a:lnTo>
                      <a:pt x="0" y="672"/>
                    </a:lnTo>
                    <a:close/>
                  </a:path>
                </a:pathLst>
              </a:custGeom>
              <a:solidFill>
                <a:srgbClr val="FFFF66"/>
              </a:solidFill>
              <a:ln w="38100">
                <a:solidFill>
                  <a:srgbClr val="000066"/>
                </a:solidFill>
                <a:round/>
                <a:headEnd/>
                <a:tailEnd/>
              </a:ln>
            </p:spPr>
            <p:txBody>
              <a:bodyPr>
                <a:spAutoFit/>
              </a:bodyPr>
              <a:lstStyle/>
              <a:p>
                <a:endParaRPr lang="zh-TW" altLang="en-US"/>
              </a:p>
            </p:txBody>
          </p:sp>
          <p:sp>
            <p:nvSpPr>
              <p:cNvPr id="21531" name="Freeform 22"/>
              <p:cNvSpPr>
                <a:spLocks/>
              </p:cNvSpPr>
              <p:nvPr/>
            </p:nvSpPr>
            <p:spPr bwMode="auto">
              <a:xfrm rot="10800000">
                <a:off x="965200" y="4395788"/>
                <a:ext cx="1397000" cy="481012"/>
              </a:xfrm>
              <a:custGeom>
                <a:avLst/>
                <a:gdLst>
                  <a:gd name="T0" fmla="*/ 0 w 1200"/>
                  <a:gd name="T1" fmla="*/ 2147483646 h 672"/>
                  <a:gd name="T2" fmla="*/ 2147483646 w 1200"/>
                  <a:gd name="T3" fmla="*/ 2147483646 h 672"/>
                  <a:gd name="T4" fmla="*/ 2147483646 w 1200"/>
                  <a:gd name="T5" fmla="*/ 0 h 672"/>
                  <a:gd name="T6" fmla="*/ 0 w 1200"/>
                  <a:gd name="T7" fmla="*/ 2147483646 h 672"/>
                  <a:gd name="T8" fmla="*/ 0 60000 65536"/>
                  <a:gd name="T9" fmla="*/ 0 60000 65536"/>
                  <a:gd name="T10" fmla="*/ 0 60000 65536"/>
                  <a:gd name="T11" fmla="*/ 0 60000 65536"/>
                  <a:gd name="T12" fmla="*/ 0 w 1200"/>
                  <a:gd name="T13" fmla="*/ 0 h 672"/>
                  <a:gd name="T14" fmla="*/ 1200 w 1200"/>
                  <a:gd name="T15" fmla="*/ 672 h 672"/>
                </a:gdLst>
                <a:ahLst/>
                <a:cxnLst>
                  <a:cxn ang="T8">
                    <a:pos x="T0" y="T1"/>
                  </a:cxn>
                  <a:cxn ang="T9">
                    <a:pos x="T2" y="T3"/>
                  </a:cxn>
                  <a:cxn ang="T10">
                    <a:pos x="T4" y="T5"/>
                  </a:cxn>
                  <a:cxn ang="T11">
                    <a:pos x="T6" y="T7"/>
                  </a:cxn>
                </a:cxnLst>
                <a:rect l="T12" t="T13" r="T14" b="T15"/>
                <a:pathLst>
                  <a:path w="1200" h="672">
                    <a:moveTo>
                      <a:pt x="0" y="672"/>
                    </a:moveTo>
                    <a:lnTo>
                      <a:pt x="1200" y="672"/>
                    </a:lnTo>
                    <a:lnTo>
                      <a:pt x="1200" y="0"/>
                    </a:lnTo>
                    <a:lnTo>
                      <a:pt x="0" y="672"/>
                    </a:lnTo>
                    <a:close/>
                  </a:path>
                </a:pathLst>
              </a:custGeom>
              <a:solidFill>
                <a:srgbClr val="FFFF66"/>
              </a:solidFill>
              <a:ln w="38100">
                <a:solidFill>
                  <a:srgbClr val="000066"/>
                </a:solidFill>
                <a:round/>
                <a:headEnd/>
                <a:tailEnd/>
              </a:ln>
            </p:spPr>
            <p:txBody>
              <a:bodyPr>
                <a:spAutoFit/>
              </a:bodyPr>
              <a:lstStyle/>
              <a:p>
                <a:endParaRPr lang="zh-TW" altLang="en-US"/>
              </a:p>
            </p:txBody>
          </p:sp>
        </p:grpSp>
        <p:grpSp>
          <p:nvGrpSpPr>
            <p:cNvPr id="21527" name="群組 26"/>
            <p:cNvGrpSpPr>
              <a:grpSpLocks/>
            </p:cNvGrpSpPr>
            <p:nvPr/>
          </p:nvGrpSpPr>
          <p:grpSpPr bwMode="auto">
            <a:xfrm>
              <a:off x="457200" y="3584575"/>
              <a:ext cx="5213350" cy="1327150"/>
              <a:chOff x="457200" y="3584575"/>
              <a:chExt cx="5213350" cy="1327150"/>
            </a:xfrm>
          </p:grpSpPr>
          <p:sp>
            <p:nvSpPr>
              <p:cNvPr id="21528" name="Text Box 23"/>
              <p:cNvSpPr txBox="1">
                <a:spLocks noChangeArrowheads="1"/>
              </p:cNvSpPr>
              <p:nvPr/>
            </p:nvSpPr>
            <p:spPr bwMode="auto">
              <a:xfrm>
                <a:off x="457200" y="4270375"/>
                <a:ext cx="565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a:latin typeface="Arial" charset="0"/>
                  </a:rPr>
                  <a:t>y’</a:t>
                </a:r>
              </a:p>
            </p:txBody>
          </p:sp>
          <p:sp>
            <p:nvSpPr>
              <p:cNvPr id="21529" name="Text Box 24"/>
              <p:cNvSpPr txBox="1">
                <a:spLocks noChangeArrowheads="1"/>
              </p:cNvSpPr>
              <p:nvPr/>
            </p:nvSpPr>
            <p:spPr bwMode="auto">
              <a:xfrm>
                <a:off x="5257800" y="3584575"/>
                <a:ext cx="412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a:latin typeface="Arial" charset="0"/>
                  </a:rPr>
                  <a:t>y</a:t>
                </a:r>
              </a:p>
            </p:txBody>
          </p:sp>
        </p:grpSp>
      </p:grpSp>
      <p:sp>
        <p:nvSpPr>
          <p:cNvPr id="29714" name="Text Box 25"/>
          <p:cNvSpPr txBox="1">
            <a:spLocks noChangeArrowheads="1"/>
          </p:cNvSpPr>
          <p:nvPr/>
        </p:nvSpPr>
        <p:spPr bwMode="auto">
          <a:xfrm>
            <a:off x="5029200" y="914400"/>
            <a:ext cx="23463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50000"/>
              </a:spcBef>
              <a:buFontTx/>
              <a:buNone/>
            </a:pPr>
            <a:r>
              <a:rPr lang="en-US" altLang="zh-TW" sz="3600">
                <a:latin typeface="Arial" charset="0"/>
              </a:rPr>
              <a:t>y’/y = D’/D</a:t>
            </a:r>
          </a:p>
        </p:txBody>
      </p:sp>
      <p:sp>
        <p:nvSpPr>
          <p:cNvPr id="21519" name="Oval 9"/>
          <p:cNvSpPr>
            <a:spLocks noChangeArrowheads="1"/>
          </p:cNvSpPr>
          <p:nvPr/>
        </p:nvSpPr>
        <p:spPr bwMode="auto">
          <a:xfrm>
            <a:off x="1381125" y="4330700"/>
            <a:ext cx="139700" cy="139700"/>
          </a:xfrm>
          <a:prstGeom prst="ellipse">
            <a:avLst/>
          </a:prstGeom>
          <a:solidFill>
            <a:schemeClr val="accent1"/>
          </a:solidFill>
          <a:ln w="28575">
            <a:solidFill>
              <a:srgbClr val="000000"/>
            </a:solidFill>
            <a:round/>
            <a:headEnd/>
            <a:tailEnd type="none" w="med" len="lg"/>
          </a:ln>
        </p:spPr>
        <p:txBody>
          <a:bodyPr wrap="none" lIns="64008" tIns="27432" rIns="64008" bIns="27432"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zh-TW" sz="1800">
              <a:latin typeface="Arial" charset="0"/>
            </a:endParaRPr>
          </a:p>
        </p:txBody>
      </p:sp>
      <p:sp>
        <p:nvSpPr>
          <p:cNvPr id="21520" name="Oval 4"/>
          <p:cNvSpPr>
            <a:spLocks noChangeArrowheads="1"/>
          </p:cNvSpPr>
          <p:nvPr/>
        </p:nvSpPr>
        <p:spPr bwMode="auto">
          <a:xfrm>
            <a:off x="5057775" y="4330700"/>
            <a:ext cx="138113" cy="139700"/>
          </a:xfrm>
          <a:prstGeom prst="ellipse">
            <a:avLst/>
          </a:prstGeom>
          <a:solidFill>
            <a:schemeClr val="accent1"/>
          </a:solidFill>
          <a:ln w="28575">
            <a:solidFill>
              <a:srgbClr val="000000"/>
            </a:solidFill>
            <a:round/>
            <a:headEnd/>
            <a:tailEnd type="none" w="med" len="lg"/>
          </a:ln>
        </p:spPr>
        <p:txBody>
          <a:bodyPr wrap="none" lIns="64008" tIns="27432" rIns="64008" bIns="27432"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zh-TW" sz="1800">
              <a:latin typeface="Arial" charset="0"/>
            </a:endParaRPr>
          </a:p>
        </p:txBody>
      </p:sp>
      <p:sp>
        <p:nvSpPr>
          <p:cNvPr id="21521" name="Oval 7"/>
          <p:cNvSpPr>
            <a:spLocks noChangeArrowheads="1"/>
          </p:cNvSpPr>
          <p:nvPr/>
        </p:nvSpPr>
        <p:spPr bwMode="auto">
          <a:xfrm>
            <a:off x="5057775" y="3429000"/>
            <a:ext cx="138113" cy="138113"/>
          </a:xfrm>
          <a:prstGeom prst="ellipse">
            <a:avLst/>
          </a:prstGeom>
          <a:solidFill>
            <a:schemeClr val="accent1"/>
          </a:solidFill>
          <a:ln w="28575">
            <a:solidFill>
              <a:srgbClr val="000000"/>
            </a:solidFill>
            <a:round/>
            <a:headEnd/>
            <a:tailEnd type="none" w="med" len="lg"/>
          </a:ln>
        </p:spPr>
        <p:txBody>
          <a:bodyPr wrap="none" lIns="64008" tIns="27432" rIns="64008" bIns="27432"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zh-TW" sz="1800">
              <a:latin typeface="Arial" charset="0"/>
            </a:endParaRPr>
          </a:p>
        </p:txBody>
      </p:sp>
      <p:sp>
        <p:nvSpPr>
          <p:cNvPr id="21522" name="Text Box 26"/>
          <p:cNvSpPr txBox="1">
            <a:spLocks noChangeArrowheads="1"/>
          </p:cNvSpPr>
          <p:nvPr/>
        </p:nvSpPr>
        <p:spPr bwMode="auto">
          <a:xfrm>
            <a:off x="7331075" y="6462713"/>
            <a:ext cx="15843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sz="1200">
                <a:latin typeface="Arial" charset="0"/>
              </a:rPr>
              <a:t>Frédo Durand’s slide</a:t>
            </a:r>
          </a:p>
        </p:txBody>
      </p:sp>
      <p:sp>
        <p:nvSpPr>
          <p:cNvPr id="21523" name="Oval 8"/>
          <p:cNvSpPr>
            <a:spLocks noChangeArrowheads="1"/>
          </p:cNvSpPr>
          <p:nvPr/>
        </p:nvSpPr>
        <p:spPr bwMode="auto">
          <a:xfrm>
            <a:off x="2292350" y="3498850"/>
            <a:ext cx="207963" cy="1943100"/>
          </a:xfrm>
          <a:prstGeom prst="ellipse">
            <a:avLst/>
          </a:prstGeom>
          <a:solidFill>
            <a:srgbClr val="02FFFF"/>
          </a:solidFill>
          <a:ln>
            <a:noFill/>
          </a:ln>
          <a:extLst>
            <a:ext uri="{91240B29-F687-4F45-9708-019B960494DF}">
              <a14:hiddenLine xmlns:a14="http://schemas.microsoft.com/office/drawing/2010/main" w="28575">
                <a:solidFill>
                  <a:srgbClr val="000000"/>
                </a:solidFill>
                <a:round/>
                <a:headEnd/>
                <a:tailEnd type="none" w="med" len="lg"/>
              </a14:hiddenLine>
            </a:ext>
          </a:extLst>
        </p:spPr>
        <p:txBody>
          <a:bodyPr lIns="64008" tIns="27432" rIns="64008" bIns="27432"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zh-TW" sz="1800">
              <a:latin typeface="Arial" charset="0"/>
            </a:endParaRPr>
          </a:p>
        </p:txBody>
      </p:sp>
      <p:sp>
        <p:nvSpPr>
          <p:cNvPr id="21524" name="Line 6"/>
          <p:cNvSpPr>
            <a:spLocks noChangeShapeType="1"/>
          </p:cNvSpPr>
          <p:nvPr/>
        </p:nvSpPr>
        <p:spPr bwMode="auto">
          <a:xfrm flipH="1">
            <a:off x="965200" y="2873375"/>
            <a:ext cx="6103938" cy="2012950"/>
          </a:xfrm>
          <a:prstGeom prst="line">
            <a:avLst/>
          </a:prstGeom>
          <a:noFill/>
          <a:ln w="28575">
            <a:solidFill>
              <a:srgbClr val="33CC33"/>
            </a:solidFill>
            <a:round/>
            <a:headEnd/>
            <a:tailEnd type="none" w="med" len="lg"/>
          </a:ln>
          <a:extLst>
            <a:ext uri="{909E8E84-426E-40DD-AFC4-6F175D3DCCD1}">
              <a14:hiddenFill xmlns:a14="http://schemas.microsoft.com/office/drawing/2010/main">
                <a:noFill/>
              </a14:hiddenFill>
            </a:ext>
          </a:extLst>
        </p:spPr>
        <p:txBody>
          <a:bodyPr lIns="64008" tIns="27432" rIns="64008" bIns="27432" anchor="ctr">
            <a:spAutoFit/>
          </a:bodyPr>
          <a:lstStyle/>
          <a:p>
            <a:endParaRPr lang="zh-TW" altLang="en-US"/>
          </a:p>
        </p:txBody>
      </p:sp>
      <p:sp>
        <p:nvSpPr>
          <p:cNvPr id="21525" name="Line 5"/>
          <p:cNvSpPr>
            <a:spLocks noChangeShapeType="1"/>
          </p:cNvSpPr>
          <p:nvPr/>
        </p:nvSpPr>
        <p:spPr bwMode="auto">
          <a:xfrm flipH="1" flipV="1">
            <a:off x="965200" y="4400550"/>
            <a:ext cx="6727825" cy="0"/>
          </a:xfrm>
          <a:prstGeom prst="line">
            <a:avLst/>
          </a:prstGeom>
          <a:noFill/>
          <a:ln w="28575">
            <a:solidFill>
              <a:srgbClr val="000000"/>
            </a:solidFill>
            <a:round/>
            <a:headEnd/>
            <a:tailEnd type="none" w="med" len="lg"/>
          </a:ln>
          <a:extLst>
            <a:ext uri="{909E8E84-426E-40DD-AFC4-6F175D3DCCD1}">
              <a14:hiddenFill xmlns:a14="http://schemas.microsoft.com/office/drawing/2010/main">
                <a:noFill/>
              </a14:hiddenFill>
            </a:ext>
          </a:extLst>
        </p:spPr>
        <p:txBody>
          <a:bodyPr lIns="64008" tIns="27432" rIns="64008" bIns="27432" anchor="ctr">
            <a:spAutoFit/>
          </a:bodyPr>
          <a:lstStyle/>
          <a:p>
            <a:endParaRPr lang="zh-TW"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09"/>
                                        </p:tgtEl>
                                        <p:attrNameLst>
                                          <p:attrName>style.visibility</p:attrName>
                                        </p:attrNameLst>
                                      </p:cBhvr>
                                      <p:to>
                                        <p:strVal val="visible"/>
                                      </p:to>
                                    </p:set>
                                    <p:animEffect transition="in" filter="fade">
                                      <p:cBhvr>
                                        <p:cTn id="7" dur="500"/>
                                        <p:tgtEl>
                                          <p:spTgt spid="297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9714"/>
                                        </p:tgtEl>
                                        <p:attrNameLst>
                                          <p:attrName>style.visibility</p:attrName>
                                        </p:attrNameLst>
                                      </p:cBhvr>
                                      <p:to>
                                        <p:strVal val="visible"/>
                                      </p:to>
                                    </p:set>
                                    <p:animEffect transition="in" filter="fade">
                                      <p:cBhvr>
                                        <p:cTn id="15" dur="500"/>
                                        <p:tgtEl>
                                          <p:spTgt spid="29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p:bldP spid="2971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p:txBody>
          <a:bodyPr/>
          <a:lstStyle/>
          <a:p>
            <a:pPr eaLnBrk="1" hangingPunct="1"/>
            <a:r>
              <a:rPr lang="en-US" altLang="zh-TW" sz="3200"/>
              <a:t>Interlacing</a:t>
            </a:r>
          </a:p>
        </p:txBody>
      </p:sp>
      <p:pic>
        <p:nvPicPr>
          <p:cNvPr id="140290" name="Picture 5" descr="distorti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916113"/>
            <a:ext cx="404812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1" name="Picture 7" descr="distortion_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1919288"/>
            <a:ext cx="43180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Text Box 8"/>
          <p:cNvSpPr txBox="1">
            <a:spLocks noChangeArrowheads="1"/>
          </p:cNvSpPr>
          <p:nvPr/>
        </p:nvSpPr>
        <p:spPr bwMode="auto">
          <a:xfrm>
            <a:off x="5538788" y="5203825"/>
            <a:ext cx="2346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spcBef>
                <a:spcPct val="0"/>
              </a:spcBef>
              <a:buFontTx/>
              <a:buNone/>
            </a:pPr>
            <a:r>
              <a:rPr kumimoji="0" lang="en-US" altLang="zh-TW" sz="2400"/>
              <a:t>with interlacing</a:t>
            </a:r>
          </a:p>
        </p:txBody>
      </p:sp>
      <p:sp>
        <p:nvSpPr>
          <p:cNvPr id="140293" name="Text Box 9"/>
          <p:cNvSpPr txBox="1">
            <a:spLocks noChangeArrowheads="1"/>
          </p:cNvSpPr>
          <p:nvPr/>
        </p:nvSpPr>
        <p:spPr bwMode="auto">
          <a:xfrm>
            <a:off x="1042988" y="5203825"/>
            <a:ext cx="2797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spcBef>
                <a:spcPct val="0"/>
              </a:spcBef>
              <a:buFontTx/>
              <a:buNone/>
            </a:pPr>
            <a:r>
              <a:rPr kumimoji="0" lang="en-US" altLang="zh-TW" sz="2400"/>
              <a:t>without interlacing</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title"/>
          </p:nvPr>
        </p:nvSpPr>
        <p:spPr/>
        <p:txBody>
          <a:bodyPr/>
          <a:lstStyle/>
          <a:p>
            <a:pPr eaLnBrk="1" hangingPunct="1"/>
            <a:r>
              <a:rPr lang="en-US" altLang="zh-TW" sz="3200"/>
              <a:t>Deinterlacing</a:t>
            </a:r>
          </a:p>
        </p:txBody>
      </p:sp>
      <p:pic>
        <p:nvPicPr>
          <p:cNvPr id="142338" name="Picture 5" descr="dah_ble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773238"/>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9" name="Text Box 6"/>
          <p:cNvSpPr txBox="1">
            <a:spLocks noChangeArrowheads="1"/>
          </p:cNvSpPr>
          <p:nvPr/>
        </p:nvSpPr>
        <p:spPr bwMode="auto">
          <a:xfrm>
            <a:off x="2130425" y="5013325"/>
            <a:ext cx="1073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blend</a:t>
            </a:r>
          </a:p>
        </p:txBody>
      </p:sp>
      <p:pic>
        <p:nvPicPr>
          <p:cNvPr id="142340" name="Picture 8" descr="dah_interlac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773238"/>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1" name="Text Box 9"/>
          <p:cNvSpPr txBox="1">
            <a:spLocks noChangeArrowheads="1"/>
          </p:cNvSpPr>
          <p:nvPr/>
        </p:nvSpPr>
        <p:spPr bwMode="auto">
          <a:xfrm>
            <a:off x="5651500" y="4997450"/>
            <a:ext cx="11985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weave</a:t>
            </a: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Grp="1" noChangeArrowheads="1"/>
          </p:cNvSpPr>
          <p:nvPr>
            <p:ph type="title"/>
          </p:nvPr>
        </p:nvSpPr>
        <p:spPr/>
        <p:txBody>
          <a:bodyPr/>
          <a:lstStyle/>
          <a:p>
            <a:pPr eaLnBrk="1" hangingPunct="1"/>
            <a:r>
              <a:rPr lang="en-US" altLang="zh-TW"/>
              <a:t>Deinterlacing</a:t>
            </a:r>
          </a:p>
        </p:txBody>
      </p:sp>
      <p:pic>
        <p:nvPicPr>
          <p:cNvPr id="144386" name="Picture 7" descr="dah_po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773238"/>
            <a:ext cx="32766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7" name="Picture 9" descr="dah_po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3429000"/>
            <a:ext cx="32766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Rectangle 10"/>
          <p:cNvSpPr>
            <a:spLocks noChangeArrowheads="1"/>
          </p:cNvSpPr>
          <p:nvPr/>
        </p:nvSpPr>
        <p:spPr bwMode="auto">
          <a:xfrm>
            <a:off x="1100138" y="5084763"/>
            <a:ext cx="31115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r>
              <a:rPr lang="en-US" altLang="zh-TW"/>
              <a:t>Discard</a:t>
            </a:r>
          </a:p>
          <a:p>
            <a:pPr algn="ctr" eaLnBrk="1" hangingPunct="1">
              <a:spcBef>
                <a:spcPct val="0"/>
              </a:spcBef>
              <a:buFontTx/>
              <a:buNone/>
            </a:pPr>
            <a:r>
              <a:rPr lang="en-US" altLang="zh-TW"/>
              <a:t>(even field only or</a:t>
            </a:r>
          </a:p>
          <a:p>
            <a:pPr algn="ctr" eaLnBrk="1" hangingPunct="1">
              <a:spcBef>
                <a:spcPct val="0"/>
              </a:spcBef>
              <a:buFontTx/>
              <a:buNone/>
            </a:pPr>
            <a:r>
              <a:rPr lang="en-US" altLang="zh-TW"/>
              <a:t>odd filed only) </a:t>
            </a:r>
          </a:p>
        </p:txBody>
      </p:sp>
      <p:sp>
        <p:nvSpPr>
          <p:cNvPr id="144389" name="Rectangle 11"/>
          <p:cNvSpPr>
            <a:spLocks noChangeArrowheads="1"/>
          </p:cNvSpPr>
          <p:nvPr/>
        </p:nvSpPr>
        <p:spPr bwMode="auto">
          <a:xfrm>
            <a:off x="4745038" y="5224463"/>
            <a:ext cx="2851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eaLnBrk="1" hangingPunct="1">
              <a:spcBef>
                <a:spcPct val="0"/>
              </a:spcBef>
              <a:buFontTx/>
              <a:buNone/>
            </a:pPr>
            <a:r>
              <a:rPr lang="en-US" altLang="zh-TW"/>
              <a:t>Progressive scan</a:t>
            </a:r>
            <a:r>
              <a:rPr lang="en-US" altLang="zh-TW" sz="1800">
                <a:latin typeface="Arial" charset="0"/>
              </a:rPr>
              <a:t> </a:t>
            </a:r>
          </a:p>
        </p:txBody>
      </p:sp>
      <p:pic>
        <p:nvPicPr>
          <p:cNvPr id="144390" name="Picture 12" descr="dah_po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13" y="1773238"/>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ChangeArrowheads="1"/>
          </p:cNvSpPr>
          <p:nvPr>
            <p:ph type="title"/>
          </p:nvPr>
        </p:nvSpPr>
        <p:spPr/>
        <p:txBody>
          <a:bodyPr/>
          <a:lstStyle/>
          <a:p>
            <a:pPr eaLnBrk="1" hangingPunct="1"/>
            <a:r>
              <a:rPr lang="en-US" altLang="zh-TW"/>
              <a:t>Hard cases</a:t>
            </a:r>
          </a:p>
        </p:txBody>
      </p:sp>
      <p:pic>
        <p:nvPicPr>
          <p:cNvPr id="146434" name="Picture 5" descr="chromainterlaced_interlac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13" y="1954213"/>
            <a:ext cx="4081462" cy="305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5" name="Picture 7" descr="chromainterlaced_deinterlac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4225" y="1954213"/>
            <a:ext cx="4081463" cy="305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標題 1"/>
          <p:cNvSpPr>
            <a:spLocks noGrp="1"/>
          </p:cNvSpPr>
          <p:nvPr>
            <p:ph type="title"/>
          </p:nvPr>
        </p:nvSpPr>
        <p:spPr/>
        <p:txBody>
          <a:bodyPr/>
          <a:lstStyle/>
          <a:p>
            <a:r>
              <a:rPr lang="en-US" altLang="zh-TW"/>
              <a:t>Computational cameras</a:t>
            </a:r>
            <a:endParaRPr lang="zh-TW" altLang="en-US"/>
          </a:p>
        </p:txBody>
      </p:sp>
      <p:pic>
        <p:nvPicPr>
          <p:cNvPr id="148482" name="Picture 2" descr="home page ima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00113" y="1052513"/>
            <a:ext cx="7461250" cy="5761037"/>
          </a:xfrm>
          <a:noFill/>
        </p:spPr>
      </p:pic>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標題 1"/>
          <p:cNvSpPr>
            <a:spLocks noGrp="1"/>
          </p:cNvSpPr>
          <p:nvPr>
            <p:ph type="title"/>
          </p:nvPr>
        </p:nvSpPr>
        <p:spPr/>
        <p:txBody>
          <a:bodyPr/>
          <a:lstStyle/>
          <a:p>
            <a:r>
              <a:rPr lang="en-US" altLang="zh-TW"/>
              <a:t>More emerging cameras</a:t>
            </a:r>
            <a:endParaRPr lang="zh-TW" altLang="en-US"/>
          </a:p>
        </p:txBody>
      </p:sp>
      <p:sp>
        <p:nvSpPr>
          <p:cNvPr id="149506" name="內容版面配置區 2"/>
          <p:cNvSpPr>
            <a:spLocks noGrp="1"/>
          </p:cNvSpPr>
          <p:nvPr>
            <p:ph idx="1"/>
          </p:nvPr>
        </p:nvSpPr>
        <p:spPr/>
        <p:txBody>
          <a:bodyPr/>
          <a:lstStyle/>
          <a:p>
            <a:endParaRPr lang="zh-TW" altLang="en-US"/>
          </a:p>
        </p:txBody>
      </p:sp>
      <p:pic>
        <p:nvPicPr>
          <p:cNvPr id="149507" name="Picture 4" descr="http://spot.light.co/content/images/2015/10/L16-LENS-CLOSEUP-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3568700"/>
            <a:ext cx="5903912"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8" name="Picture 6" descr="http://img1.lesnumeriques.com/produits/156/28119/ricoh-theta-s_4eb8c881c94bf639_450x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079500"/>
            <a:ext cx="3178175"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矩形 3"/>
          <p:cNvSpPr>
            <a:spLocks noChangeArrowheads="1"/>
          </p:cNvSpPr>
          <p:nvPr/>
        </p:nvSpPr>
        <p:spPr bwMode="auto">
          <a:xfrm>
            <a:off x="7885113" y="1079500"/>
            <a:ext cx="3959225" cy="2825750"/>
          </a:xfrm>
          <a:prstGeom prst="rect">
            <a:avLst/>
          </a:prstGeom>
          <a:solidFill>
            <a:schemeClr val="bg1"/>
          </a:solidFill>
          <a:ln>
            <a:noFill/>
          </a:ln>
          <a:extLst>
            <a:ext uri="{91240B29-F687-4F45-9708-019B960494DF}">
              <a14:hiddenLine xmlns:a14="http://schemas.microsoft.com/office/drawing/2010/main" w="19050">
                <a:solidFill>
                  <a:srgbClr val="000000"/>
                </a:solidFill>
                <a:round/>
                <a:headEnd/>
                <a:tailEnd type="triangle" w="med" len="med"/>
              </a14:hiddenLine>
            </a:ext>
          </a:extLst>
        </p:spPr>
        <p:txBody>
          <a:bodyPr/>
          <a:lstStyle>
            <a:lvl1pPr>
              <a:spcBef>
                <a:spcPct val="20000"/>
              </a:spcBef>
              <a:buChar char="•"/>
              <a:defRPr kumimoji="1" sz="2800">
                <a:solidFill>
                  <a:schemeClr val="tx1"/>
                </a:solidFill>
                <a:latin typeface="Trebuchet MS" charset="0"/>
                <a:ea typeface="新細明體" charset="-120"/>
              </a:defRPr>
            </a:lvl1pPr>
            <a:lvl2pPr marL="742950" indent="-285750">
              <a:spcBef>
                <a:spcPct val="20000"/>
              </a:spcBef>
              <a:buChar char="–"/>
              <a:defRPr kumimoji="1" sz="2400">
                <a:solidFill>
                  <a:schemeClr val="tx1"/>
                </a:solidFill>
                <a:latin typeface="Trebuchet MS" charset="0"/>
                <a:ea typeface="新細明體" charset="-120"/>
              </a:defRPr>
            </a:lvl2pPr>
            <a:lvl3pPr marL="1143000" indent="-228600">
              <a:spcBef>
                <a:spcPct val="20000"/>
              </a:spcBef>
              <a:buChar char="•"/>
              <a:defRPr kumimoji="1" sz="2000">
                <a:solidFill>
                  <a:schemeClr val="tx1"/>
                </a:solidFill>
                <a:latin typeface="Trebuchet MS" charset="0"/>
                <a:ea typeface="新細明體" charset="-120"/>
              </a:defRPr>
            </a:lvl3pPr>
            <a:lvl4pPr marL="1600200" indent="-228600">
              <a:spcBef>
                <a:spcPct val="20000"/>
              </a:spcBef>
              <a:buChar char="–"/>
              <a:defRPr kumimoji="1">
                <a:solidFill>
                  <a:schemeClr val="tx1"/>
                </a:solidFill>
                <a:latin typeface="Trebuchet MS" charset="0"/>
                <a:ea typeface="新細明體" charset="-120"/>
              </a:defRPr>
            </a:lvl4pPr>
            <a:lvl5pPr marL="2057400" indent="-228600">
              <a:spcBef>
                <a:spcPct val="20000"/>
              </a:spcBef>
              <a:buChar char="»"/>
              <a:defRPr kumimoji="1" sz="1600">
                <a:solidFill>
                  <a:schemeClr val="tx1"/>
                </a:solidFill>
                <a:latin typeface="Trebuchet MS" charset="0"/>
                <a:ea typeface="新細明體" charset="-120"/>
              </a:defRPr>
            </a:lvl5pPr>
            <a:lvl6pPr marL="2514600" indent="-228600" eaLnBrk="0" fontAlgn="base" hangingPunct="0">
              <a:spcBef>
                <a:spcPct val="20000"/>
              </a:spcBef>
              <a:spcAft>
                <a:spcPct val="0"/>
              </a:spcAft>
              <a:buChar char="»"/>
              <a:defRPr kumimoji="1" sz="1600">
                <a:solidFill>
                  <a:schemeClr val="tx1"/>
                </a:solidFill>
                <a:latin typeface="Trebuchet MS" charset="0"/>
                <a:ea typeface="新細明體" charset="-120"/>
              </a:defRPr>
            </a:lvl6pPr>
            <a:lvl7pPr marL="2971800" indent="-228600" eaLnBrk="0" fontAlgn="base" hangingPunct="0">
              <a:spcBef>
                <a:spcPct val="20000"/>
              </a:spcBef>
              <a:spcAft>
                <a:spcPct val="0"/>
              </a:spcAft>
              <a:buChar char="»"/>
              <a:defRPr kumimoji="1" sz="1600">
                <a:solidFill>
                  <a:schemeClr val="tx1"/>
                </a:solidFill>
                <a:latin typeface="Trebuchet MS" charset="0"/>
                <a:ea typeface="新細明體" charset="-120"/>
              </a:defRPr>
            </a:lvl7pPr>
            <a:lvl8pPr marL="3429000" indent="-228600" eaLnBrk="0" fontAlgn="base" hangingPunct="0">
              <a:spcBef>
                <a:spcPct val="20000"/>
              </a:spcBef>
              <a:spcAft>
                <a:spcPct val="0"/>
              </a:spcAft>
              <a:buChar char="»"/>
              <a:defRPr kumimoji="1" sz="1600">
                <a:solidFill>
                  <a:schemeClr val="tx1"/>
                </a:solidFill>
                <a:latin typeface="Trebuchet MS" charset="0"/>
                <a:ea typeface="新細明體" charset="-120"/>
              </a:defRPr>
            </a:lvl8pPr>
            <a:lvl9pPr marL="3886200" indent="-228600" eaLnBrk="0" fontAlgn="base" hangingPunct="0">
              <a:spcBef>
                <a:spcPct val="20000"/>
              </a:spcBef>
              <a:spcAft>
                <a:spcPct val="0"/>
              </a:spcAft>
              <a:buChar char="»"/>
              <a:defRPr kumimoji="1" sz="1600">
                <a:solidFill>
                  <a:schemeClr val="tx1"/>
                </a:solidFill>
                <a:latin typeface="Trebuchet MS" charset="0"/>
                <a:ea typeface="新細明體" charset="-120"/>
              </a:defRPr>
            </a:lvl9pPr>
          </a:lstStyle>
          <a:p>
            <a:pPr algn="ctr" eaLnBrk="1" hangingPunct="1">
              <a:spcBef>
                <a:spcPct val="0"/>
              </a:spcBef>
              <a:buFontTx/>
              <a:buNone/>
            </a:pPr>
            <a:endParaRPr lang="zh-TW" altLang="en-US" sz="1800">
              <a:latin typeface="Arial" charset="0"/>
            </a:endParaRPr>
          </a:p>
        </p:txBody>
      </p:sp>
      <p:pic>
        <p:nvPicPr>
          <p:cNvPr id="149510" name="Picture 8" descr="http://360cameraonline.com/wp-content/uploads/2015/11/Luna_camer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963" y="1069975"/>
            <a:ext cx="4148137"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1" name="Picture 12" descr="http://www.baartandco.com/wp-content/uploads/lil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3913188"/>
            <a:ext cx="5146675"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title"/>
          </p:nvPr>
        </p:nvSpPr>
        <p:spPr/>
        <p:txBody>
          <a:bodyPr/>
          <a:lstStyle/>
          <a:p>
            <a:pPr eaLnBrk="1" hangingPunct="1"/>
            <a:r>
              <a:rPr lang="en-US" altLang="zh-TW" sz="3200"/>
              <a:t>References</a:t>
            </a:r>
          </a:p>
        </p:txBody>
      </p:sp>
      <p:sp>
        <p:nvSpPr>
          <p:cNvPr id="150530" name="Rectangle 3"/>
          <p:cNvSpPr>
            <a:spLocks noGrp="1" noChangeArrowheads="1"/>
          </p:cNvSpPr>
          <p:nvPr>
            <p:ph type="body" idx="1"/>
          </p:nvPr>
        </p:nvSpPr>
        <p:spPr/>
        <p:txBody>
          <a:bodyPr/>
          <a:lstStyle/>
          <a:p>
            <a:pPr eaLnBrk="1" hangingPunct="1"/>
            <a:r>
              <a:rPr lang="en-US" altLang="zh-TW" sz="2400">
                <a:hlinkClick r:id="rId3"/>
              </a:rPr>
              <a:t>http://www.howstuffworks.com/digital-camera.htm</a:t>
            </a:r>
            <a:endParaRPr lang="en-US" altLang="zh-TW" sz="2400"/>
          </a:p>
          <a:p>
            <a:pPr eaLnBrk="1" hangingPunct="1"/>
            <a:r>
              <a:rPr lang="en-US" altLang="zh-TW" sz="2400">
                <a:hlinkClick r:id="rId4"/>
              </a:rPr>
              <a:t>http://electronics.howstuffworks.com/autofocus.htm</a:t>
            </a:r>
            <a:endParaRPr lang="en-US" altLang="zh-TW" sz="2400"/>
          </a:p>
          <a:p>
            <a:pPr eaLnBrk="1" hangingPunct="1"/>
            <a:r>
              <a:rPr lang="en-US" altLang="zh-TW" sz="2400"/>
              <a:t>Ramanath, Snyder, Bilbro, and Sander. </a:t>
            </a:r>
            <a:r>
              <a:rPr lang="en-US" altLang="zh-TW" sz="2400">
                <a:hlinkClick r:id="rId5"/>
              </a:rPr>
              <a:t>Demosaicking Methods for Bayer Color Arrays</a:t>
            </a:r>
            <a:r>
              <a:rPr lang="en-US" altLang="zh-TW" sz="2400"/>
              <a:t>, Journal of Electronic Imaging, 11(3), pp306-315.</a:t>
            </a:r>
          </a:p>
          <a:p>
            <a:pPr eaLnBrk="1" hangingPunct="1"/>
            <a:r>
              <a:rPr lang="en-US" altLang="zh-TW" sz="2400"/>
              <a:t>Rajeev Ramanath, Wesley E. Snyder, Youngjun Yoo, Mark S. Drew, </a:t>
            </a:r>
            <a:r>
              <a:rPr lang="en-US" altLang="zh-TW" sz="2400">
                <a:hlinkClick r:id="rId6"/>
              </a:rPr>
              <a:t>Color Image Processing Pipeline in Digital Still Cameras</a:t>
            </a:r>
            <a:r>
              <a:rPr lang="en-US" altLang="zh-TW" sz="2400"/>
              <a:t>, IEEE Signal Processing Magazine Special Issue on Color Image Processing, vol. 22, no. 1, pp. 34-43, 2005. </a:t>
            </a:r>
          </a:p>
          <a:p>
            <a:pPr eaLnBrk="1" hangingPunct="1"/>
            <a:r>
              <a:rPr lang="en-US" altLang="zh-TW" sz="2400">
                <a:hlinkClick r:id="rId7"/>
              </a:rPr>
              <a:t>http://www.worldatwar.org/photos/whitebalance/index.mhtml</a:t>
            </a:r>
            <a:endParaRPr lang="en-US" altLang="zh-TW" sz="2400"/>
          </a:p>
          <a:p>
            <a:pPr eaLnBrk="1" hangingPunct="1"/>
            <a:r>
              <a:rPr lang="en-US" altLang="zh-TW" sz="2400">
                <a:hlinkClick r:id="rId8"/>
              </a:rPr>
              <a:t>http://www.100fps.com/</a:t>
            </a:r>
            <a:endParaRPr lang="en-US" altLang="zh-TW" sz="2400"/>
          </a:p>
          <a:p>
            <a:pPr eaLnBrk="1" hangingPunct="1">
              <a:buFontTx/>
              <a:buNone/>
            </a:pPr>
            <a:endParaRPr lang="en-US" altLang="zh-TW" sz="2400"/>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frac{1}{d_o} + \frac{1}{d_i} = &#10;\frac{1}{f}&#10;\]&#10;\end{document}&#10;"/>
  <p:tag name="EXTERNALNAME" val="Edittex"/>
  <p:tag name="BLEND" val="False"/>
  <p:tag name="TRANSPARENT" val="False"/>
  <p:tag name="BITMAPFORMAT" val="bmpmono"/>
  <p:tag name="DEBUGINTERACTIVE" val="True"/>
  <p:tag name="ORIGWIDTH" val="431.125"/>
</p:tagLst>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Trebuchet MS"/>
        <a:ea typeface="新細明體"/>
        <a:cs typeface=""/>
      </a:majorFont>
      <a:minorFont>
        <a:latin typeface="Trebuchet MS"/>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rgbClr val="FF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新細明體" pitchFamily="18" charset="-120"/>
          </a:defRPr>
        </a:defPPr>
      </a:lstStyle>
    </a:spDef>
    <a:lnDef>
      <a:spPr bwMode="auto">
        <a:xfrm>
          <a:off x="0" y="0"/>
          <a:ext cx="1" cy="1"/>
        </a:xfrm>
        <a:custGeom>
          <a:avLst/>
          <a:gdLst/>
          <a:ahLst/>
          <a:cxnLst/>
          <a:rect l="0" t="0" r="0" b="0"/>
          <a:pathLst/>
        </a:custGeom>
        <a:solidFill>
          <a:schemeClr val="accent1"/>
        </a:solidFill>
        <a:ln w="19050" cap="flat" cmpd="sng" algn="ctr">
          <a:solidFill>
            <a:srgbClr val="FF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新細明體" pitchFamily="18" charset="-12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Profile</Template>
  <TotalTime>28</TotalTime>
  <Words>3780</Words>
  <Application>Microsoft Office PowerPoint</Application>
  <PresentationFormat>如螢幕大小 (4:3)</PresentationFormat>
  <Paragraphs>1135</Paragraphs>
  <Slides>96</Slides>
  <Notes>62</Notes>
  <HiddenSlides>0</HiddenSlides>
  <MMClips>0</MMClips>
  <ScaleCrop>false</ScaleCrop>
  <HeadingPairs>
    <vt:vector size="8" baseType="variant">
      <vt:variant>
        <vt:lpstr>使用字型</vt:lpstr>
      </vt:variant>
      <vt:variant>
        <vt:i4>12</vt:i4>
      </vt:variant>
      <vt:variant>
        <vt:lpstr>佈景主題</vt:lpstr>
      </vt:variant>
      <vt:variant>
        <vt:i4>1</vt:i4>
      </vt:variant>
      <vt:variant>
        <vt:lpstr>內嵌 OLE 伺服程式</vt:lpstr>
      </vt:variant>
      <vt:variant>
        <vt:i4>2</vt:i4>
      </vt:variant>
      <vt:variant>
        <vt:lpstr>投影片標題</vt:lpstr>
      </vt:variant>
      <vt:variant>
        <vt:i4>96</vt:i4>
      </vt:variant>
    </vt:vector>
  </HeadingPairs>
  <TitlesOfParts>
    <vt:vector size="111" baseType="lpstr">
      <vt:lpstr>Lucida Grande</vt:lpstr>
      <vt:lpstr>Myriad Roman</vt:lpstr>
      <vt:lpstr>新細明體</vt:lpstr>
      <vt:lpstr>Arial</vt:lpstr>
      <vt:lpstr>Calibri</vt:lpstr>
      <vt:lpstr>Cambria Math</vt:lpstr>
      <vt:lpstr>Consolas</vt:lpstr>
      <vt:lpstr>Garamond</vt:lpstr>
      <vt:lpstr>Helvetica</vt:lpstr>
      <vt:lpstr>Palatino Linotype</vt:lpstr>
      <vt:lpstr>Times New Roman</vt:lpstr>
      <vt:lpstr>Trebuchet MS</vt:lpstr>
      <vt:lpstr>預設簡報設計</vt:lpstr>
      <vt:lpstr>Equation</vt:lpstr>
      <vt:lpstr>Image</vt:lpstr>
      <vt:lpstr>Cameras</vt:lpstr>
      <vt:lpstr>Camera trial #1</vt:lpstr>
      <vt:lpstr>Pinhole camera</vt:lpstr>
      <vt:lpstr>Shrinking the aperture</vt:lpstr>
      <vt:lpstr>Shrinking the aperture</vt:lpstr>
      <vt:lpstr>High-end commercial pinhole cameras</vt:lpstr>
      <vt:lpstr>Adding a lens</vt:lpstr>
      <vt:lpstr>Lenses</vt:lpstr>
      <vt:lpstr>Thin lens formula</vt:lpstr>
      <vt:lpstr>Thin lens formula</vt:lpstr>
      <vt:lpstr>Thin lens formula</vt:lpstr>
      <vt:lpstr>Adding a lens</vt:lpstr>
      <vt:lpstr>Zoom lens</vt:lpstr>
      <vt:lpstr>Field of view vs focal length</vt:lpstr>
      <vt:lpstr>Focal length in practice</vt:lpstr>
      <vt:lpstr>Distortion</vt:lpstr>
      <vt:lpstr>Correcting radial distortion</vt:lpstr>
      <vt:lpstr>Vignetting</vt:lpstr>
      <vt:lpstr>Vignetting</vt:lpstr>
      <vt:lpstr>Chromatic Aberration</vt:lpstr>
      <vt:lpstr>Exposure = aperture + shutter speed</vt:lpstr>
      <vt:lpstr>Exposure</vt:lpstr>
      <vt:lpstr>Effects of shutter speeds</vt:lpstr>
      <vt:lpstr>Aperture</vt:lpstr>
      <vt:lpstr>Depth of field</vt:lpstr>
      <vt:lpstr>Depth of field</vt:lpstr>
      <vt:lpstr>Depth of field</vt:lpstr>
      <vt:lpstr>Exposure</vt:lpstr>
      <vt:lpstr>Reciprocity</vt:lpstr>
      <vt:lpstr>Exposure &amp; metering</vt:lpstr>
      <vt:lpstr>Pros and cons of various modes</vt:lpstr>
      <vt:lpstr>Sensitivity (ISO)</vt:lpstr>
      <vt:lpstr>Summary in a picture</vt:lpstr>
      <vt:lpstr>Demo</vt:lpstr>
      <vt:lpstr>Film camera</vt:lpstr>
      <vt:lpstr>Digital camera</vt:lpstr>
      <vt:lpstr>CCD v.s. CMOS</vt:lpstr>
      <vt:lpstr>Sensor noise</vt:lpstr>
      <vt:lpstr>SLR (Single-Lens Reflex)</vt:lpstr>
      <vt:lpstr>SLR view finder</vt:lpstr>
      <vt:lpstr>Color</vt:lpstr>
      <vt:lpstr>Field sequential</vt:lpstr>
      <vt:lpstr>Field sequential</vt:lpstr>
      <vt:lpstr>Field sequential</vt:lpstr>
      <vt:lpstr>Prokudin-Gorskii (early 1900’s) </vt:lpstr>
      <vt:lpstr>Prokudin-Gorskii (early 1900’s)</vt:lpstr>
      <vt:lpstr>Multi-chip</vt:lpstr>
      <vt:lpstr>Embedded color filters</vt:lpstr>
      <vt:lpstr>Color filter array</vt:lpstr>
      <vt:lpstr>Why CMY CFA might be better</vt:lpstr>
      <vt:lpstr>Color filter array</vt:lpstr>
      <vt:lpstr>Demosaicking</vt:lpstr>
      <vt:lpstr>Bayer’s pattern</vt:lpstr>
      <vt:lpstr>Demosaicking CFA’s</vt:lpstr>
      <vt:lpstr>Demosaicking CFA’s</vt:lpstr>
      <vt:lpstr>Demosaicking CFA’s</vt:lpstr>
      <vt:lpstr>Demosaicking CFA’s</vt:lpstr>
      <vt:lpstr>Demosaicking CFA’s</vt:lpstr>
      <vt:lpstr>Demosaicking CFA’s</vt:lpstr>
      <vt:lpstr>Demosaicking CFA’s</vt:lpstr>
      <vt:lpstr>Demosaicking CFA’s</vt:lpstr>
      <vt:lpstr>Interpolation-based methods</vt:lpstr>
      <vt:lpstr>Deep learning approach</vt:lpstr>
      <vt:lpstr>CNN-based demosaicking</vt:lpstr>
      <vt:lpstr>evaluation</vt:lpstr>
      <vt:lpstr>Visual Comparisons</vt:lpstr>
      <vt:lpstr>Evaluation with different patterns</vt:lpstr>
      <vt:lpstr>Pattern optimization</vt:lpstr>
      <vt:lpstr>Learned pattern</vt:lpstr>
      <vt:lpstr>Evaluation with the learned pattern</vt:lpstr>
      <vt:lpstr>Visual Comparisons</vt:lpstr>
      <vt:lpstr>PowerPoint 簡報</vt:lpstr>
      <vt:lpstr>Color filter array</vt:lpstr>
      <vt:lpstr>X3 technology</vt:lpstr>
      <vt:lpstr>PowerPoint 簡報</vt:lpstr>
      <vt:lpstr>Cameras with X3</vt:lpstr>
      <vt:lpstr>Sigma SD9 vs Canon D30</vt:lpstr>
      <vt:lpstr>Color processing</vt:lpstr>
      <vt:lpstr>White Balance</vt:lpstr>
      <vt:lpstr>White Balance</vt:lpstr>
      <vt:lpstr>Color constancy</vt:lpstr>
      <vt:lpstr>Color constancy</vt:lpstr>
      <vt:lpstr>Human vision is complex</vt:lpstr>
      <vt:lpstr>Color perception depends on surrounding</vt:lpstr>
      <vt:lpstr>Color perception depends on surrounding</vt:lpstr>
      <vt:lpstr>Color perception depends on surrounding</vt:lpstr>
      <vt:lpstr>Autofocus</vt:lpstr>
      <vt:lpstr>Digital camera review website</vt:lpstr>
      <vt:lpstr>Camcorder</vt:lpstr>
      <vt:lpstr>Interlacing</vt:lpstr>
      <vt:lpstr>Deinterlacing</vt:lpstr>
      <vt:lpstr>Deinterlacing</vt:lpstr>
      <vt:lpstr>Hard cases</vt:lpstr>
      <vt:lpstr>Computational cameras</vt:lpstr>
      <vt:lpstr>More emerging cameras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Cameras</dc:title>
  <dc:creator>Microsoft Office 使用者</dc:creator>
  <cp:lastModifiedBy>cyy</cp:lastModifiedBy>
  <cp:revision>11</cp:revision>
  <dcterms:created xsi:type="dcterms:W3CDTF">2016-03-01T10:49:29Z</dcterms:created>
  <dcterms:modified xsi:type="dcterms:W3CDTF">2020-03-12T01:28:56Z</dcterms:modified>
</cp:coreProperties>
</file>