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1" r:id="rId3"/>
    <p:sldId id="272" r:id="rId4"/>
    <p:sldId id="273" r:id="rId5"/>
    <p:sldId id="276" r:id="rId6"/>
    <p:sldId id="277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5" r:id="rId16"/>
    <p:sldId id="266" r:id="rId17"/>
    <p:sldId id="267" r:id="rId18"/>
    <p:sldId id="268" r:id="rId19"/>
    <p:sldId id="269" r:id="rId20"/>
    <p:sldId id="270" r:id="rId21"/>
    <p:sldId id="264" r:id="rId22"/>
    <p:sldId id="257" r:id="rId23"/>
    <p:sldId id="258" r:id="rId24"/>
    <p:sldId id="260" r:id="rId25"/>
    <p:sldId id="259" r:id="rId26"/>
    <p:sldId id="261" r:id="rId27"/>
    <p:sldId id="262" r:id="rId28"/>
    <p:sldId id="263" r:id="rId29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660066"/>
    <a:srgbClr val="CCCCFF"/>
    <a:srgbClr val="FF0000"/>
    <a:srgbClr val="C0C0C0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57" autoAdjust="0"/>
    <p:restoredTop sz="88052" autoAdjust="0"/>
  </p:normalViewPr>
  <p:slideViewPr>
    <p:cSldViewPr>
      <p:cViewPr varScale="1">
        <p:scale>
          <a:sx n="39" d="100"/>
          <a:sy n="39" d="100"/>
        </p:scale>
        <p:origin x="168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33BA54F-5048-439C-80F3-962531D086F1}" type="datetimeFigureOut">
              <a:rPr lang="zh-TW" altLang="en-US"/>
              <a:pPr>
                <a:defRPr/>
              </a:pPr>
              <a:t>2017/5/24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36E37C5-25C5-47D9-9C3F-8A4E468C24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kumimoji="1" sz="13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kumimoji="1" sz="13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b="0" smtClean="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C0A3106-5049-46F5-8DB6-AC21EBBB09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90600"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 defTabSz="990600"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 defTabSz="990600"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 defTabSz="990600"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 defTabSz="990600"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D5876839-2A1F-4F72-B3F6-6D1D9A8826F6}" type="slidenum">
              <a:rPr lang="en-US" altLang="zh-TW" sz="1300" b="0">
                <a:solidFill>
                  <a:schemeClr val="tx1"/>
                </a:solidFill>
              </a:rPr>
              <a:pPr algn="r"/>
              <a:t>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lang="en-US" altLang="zh-TW"/>
              <a:t>Course Title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>
                <a:latin typeface="Garamond" pitchFamily="18" charset="0"/>
              </a:defRPr>
            </a:lvl1pPr>
          </a:lstStyle>
          <a:p>
            <a:r>
              <a:rPr lang="en-US" altLang="zh-TW"/>
              <a:t>Who teach this course</a:t>
            </a:r>
          </a:p>
        </p:txBody>
      </p:sp>
    </p:spTree>
    <p:extLst>
      <p:ext uri="{BB962C8B-B14F-4D97-AF65-F5344CB8AC3E}">
        <p14:creationId xmlns:p14="http://schemas.microsoft.com/office/powerpoint/2010/main" val="325695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03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9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9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40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304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4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4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39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15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2042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6559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Level 1</a:t>
            </a:r>
          </a:p>
          <a:p>
            <a:pPr lvl="1"/>
            <a:r>
              <a:rPr lang="en-US" altLang="zh-TW" smtClean="0"/>
              <a:t>Level 2</a:t>
            </a:r>
          </a:p>
          <a:p>
            <a:pPr lvl="2"/>
            <a:r>
              <a:rPr lang="en-US" altLang="zh-TW" smtClean="0"/>
              <a:t>Level 3</a:t>
            </a:r>
          </a:p>
          <a:p>
            <a:pPr lvl="3"/>
            <a:r>
              <a:rPr lang="en-US" altLang="zh-TW" smtClean="0"/>
              <a:t>Level4 </a:t>
            </a:r>
          </a:p>
          <a:p>
            <a:pPr lvl="4"/>
            <a:r>
              <a:rPr lang="en-US" altLang="zh-TW" smtClean="0"/>
              <a:t>level5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468313" y="981075"/>
            <a:ext cx="8207375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0001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4600" b="0" smtClean="0"/>
              <a:t>More on natural image matting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Digital Visual Effects</a:t>
            </a:r>
          </a:p>
          <a:p>
            <a:pPr eaLnBrk="1" hangingPunct="1"/>
            <a:r>
              <a:rPr lang="en-US" altLang="zh-TW" i="1" smtClean="0"/>
              <a:t>Yung-Yu Chuang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85800" y="6021388"/>
            <a:ext cx="77724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800" b="0" i="1">
                <a:latin typeface="Garamond" panose="02020404030301010803" pitchFamily="18" charset="0"/>
              </a:rPr>
              <a:t>with slides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73000"/>
            <a:ext cx="7540803" cy="28080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79" y="4246397"/>
            <a:ext cx="8342857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55972"/>
            <a:ext cx="8229600" cy="48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inverse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24" y="1124744"/>
            <a:ext cx="5955352" cy="52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439" y="1052513"/>
            <a:ext cx="7505121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96752"/>
            <a:ext cx="3742857" cy="9428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269041"/>
            <a:ext cx="2647619" cy="6095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140968"/>
            <a:ext cx="829362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1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global sampling method for alpha matting, CVPR 2011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Idea</a:t>
            </a:r>
            <a:endParaRPr lang="zh-TW" altLang="en-US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84313"/>
            <a:ext cx="8229600" cy="3835400"/>
          </a:xfrm>
          <a:noFill/>
          <a:extLst>
            <a:ext uri="{91240B29-F687-4F45-9708-019B960494DF}">
              <a14:hiddenLine xmlns:a14="http://schemas.microsoft.com/office/drawing/2010/main" w="381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755650" y="5373688"/>
            <a:ext cx="93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Arial" panose="020B0604020202020204" pitchFamily="34" charset="0"/>
              </a:rPr>
              <a:t>input</a:t>
            </a: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7172" name="文字方塊 5"/>
          <p:cNvSpPr txBox="1">
            <a:spLocks noChangeArrowheads="1"/>
          </p:cNvSpPr>
          <p:nvPr/>
        </p:nvSpPr>
        <p:spPr bwMode="auto">
          <a:xfrm>
            <a:off x="2278063" y="537368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Arial" panose="020B0604020202020204" pitchFamily="34" charset="0"/>
              </a:rPr>
              <a:t>robust</a:t>
            </a: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7173" name="文字方塊 6"/>
          <p:cNvSpPr txBox="1">
            <a:spLocks noChangeArrowheads="1"/>
          </p:cNvSpPr>
          <p:nvPr/>
        </p:nvSpPr>
        <p:spPr bwMode="auto">
          <a:xfrm>
            <a:off x="3749675" y="5373688"/>
            <a:ext cx="1654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Arial" panose="020B0604020202020204" pitchFamily="34" charset="0"/>
              </a:rPr>
              <a:t>improved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Arial" panose="020B0604020202020204" pitchFamily="34" charset="0"/>
              </a:rPr>
              <a:t>color</a:t>
            </a: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7174" name="文字方塊 7"/>
          <p:cNvSpPr txBox="1">
            <a:spLocks noChangeArrowheads="1"/>
          </p:cNvSpPr>
          <p:nvPr/>
        </p:nvSpPr>
        <p:spPr bwMode="auto">
          <a:xfrm>
            <a:off x="5595938" y="5373688"/>
            <a:ext cx="119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Arial" panose="020B0604020202020204" pitchFamily="34" charset="0"/>
              </a:rPr>
              <a:t>shared</a:t>
            </a: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7175" name="文字方塊 8"/>
          <p:cNvSpPr txBox="1">
            <a:spLocks noChangeArrowheads="1"/>
          </p:cNvSpPr>
          <p:nvPr/>
        </p:nvSpPr>
        <p:spPr bwMode="auto">
          <a:xfrm>
            <a:off x="7318375" y="5373688"/>
            <a:ext cx="1089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Arial" panose="020B0604020202020204" pitchFamily="34" charset="0"/>
              </a:rPr>
              <a:t>global</a:t>
            </a:r>
            <a:endParaRPr kumimoji="0" lang="zh-TW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Search space</a:t>
            </a:r>
            <a:endParaRPr lang="zh-TW" altLang="en-US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19313"/>
            <a:ext cx="8229600" cy="3338512"/>
          </a:xfrm>
          <a:noFill/>
          <a:extLst>
            <a:ext uri="{91240B29-F687-4F45-9708-019B960494DF}">
              <a14:hiddenLine xmlns:a14="http://schemas.microsoft.com/office/drawing/2010/main" w="381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Propagation and random search</a:t>
            </a:r>
            <a:endParaRPr lang="zh-TW" altLang="en-US" smtClean="0"/>
          </a:p>
        </p:txBody>
      </p:sp>
      <p:sp>
        <p:nvSpPr>
          <p:cNvPr id="92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Propagation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Random search</a:t>
            </a:r>
            <a:endParaRPr lang="zh-TW" alt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286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92600"/>
            <a:ext cx="4657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92325"/>
            <a:ext cx="8229600" cy="3392488"/>
          </a:xfrm>
          <a:noFill/>
          <a:extLst>
            <a:ext uri="{91240B29-F687-4F45-9708-019B960494DF}">
              <a14:hiddenLine xmlns:a14="http://schemas.microsoft.com/office/drawing/2010/main" w="381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2" name="內容版面配置區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1008335"/>
          </a:xfrm>
        </p:spPr>
        <p:txBody>
          <a:bodyPr/>
          <a:lstStyle/>
          <a:p>
            <a:r>
              <a:rPr lang="en-US" altLang="zh-TW" dirty="0" smtClean="0"/>
              <a:t>A closed form solution to natural alpha matting, CVPR 2006</a:t>
            </a:r>
            <a:endParaRPr lang="zh-TW" altLang="en-US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57200" y="5517232"/>
            <a:ext cx="8229600" cy="100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b="0" kern="0" dirty="0" smtClean="0"/>
              <a:t>With slides from Prof. </a:t>
            </a:r>
            <a:r>
              <a:rPr lang="en-US" altLang="zh-TW" b="0" kern="0" dirty="0" err="1" smtClean="0"/>
              <a:t>Hwann-Tzong</a:t>
            </a:r>
            <a:r>
              <a:rPr lang="en-US" altLang="zh-TW" b="0" kern="0" dirty="0" smtClean="0"/>
              <a:t> Chen</a:t>
            </a:r>
            <a:endParaRPr lang="zh-TW" altLang="en-US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052513"/>
            <a:ext cx="7086600" cy="5472112"/>
          </a:xfrm>
          <a:noFill/>
          <a:extLst>
            <a:ext uri="{91240B29-F687-4F45-9708-019B960494DF}">
              <a14:hiddenLine xmlns:a14="http://schemas.microsoft.com/office/drawing/2010/main" w="381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22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KNN Matting, CVPR 2012</a:t>
            </a:r>
            <a:endParaRPr lang="zh-TW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Nonlocal principle</a:t>
            </a:r>
            <a:endParaRPr lang="zh-TW" altLang="en-US" smtClean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57413"/>
            <a:ext cx="8229600" cy="3262312"/>
          </a:xfrm>
          <a:noFill/>
          <a:extLst>
            <a:ext uri="{91240B29-F687-4F45-9708-019B960494DF}">
              <a14:hiddenLine xmlns:a14="http://schemas.microsoft.com/office/drawing/2010/main" w="381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Nonlocal principle for mattes</a:t>
            </a:r>
            <a:endParaRPr lang="zh-TW" altLang="en-US" smtClean="0"/>
          </a:p>
        </p:txBody>
      </p:sp>
      <p:sp>
        <p:nvSpPr>
          <p:cNvPr id="143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4552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284538"/>
            <a:ext cx="3314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37063"/>
            <a:ext cx="2419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300663"/>
            <a:ext cx="3048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Kernels and features</a:t>
            </a:r>
            <a:endParaRPr lang="zh-TW" altLang="en-US" smtClean="0"/>
          </a:p>
        </p:txBody>
      </p:sp>
      <p:sp>
        <p:nvSpPr>
          <p:cNvPr id="153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6200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5572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21163"/>
            <a:ext cx="56880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KNN matting</a:t>
            </a:r>
            <a:endParaRPr lang="zh-TW" altLang="en-US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03438"/>
            <a:ext cx="8229600" cy="3370262"/>
          </a:xfrm>
          <a:noFill/>
          <a:extLst>
            <a:ext uri="{91240B29-F687-4F45-9708-019B960494DF}">
              <a14:hiddenLine xmlns:a14="http://schemas.microsoft.com/office/drawing/2010/main" w="381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Results</a:t>
            </a:r>
            <a:endParaRPr lang="zh-TW" altLang="en-US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" y="1412875"/>
            <a:ext cx="8297863" cy="4103688"/>
          </a:xfrm>
          <a:noFill/>
          <a:extLst>
            <a:ext uri="{91240B29-F687-4F45-9708-019B960494DF}">
              <a14:hiddenLine xmlns:a14="http://schemas.microsoft.com/office/drawing/2010/main" w="381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Results</a:t>
            </a:r>
            <a:endParaRPr lang="zh-TW" altLang="en-US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extLst>
            <a:ext uri="{91240B29-F687-4F45-9708-019B960494DF}">
              <a14:hiddenLine xmlns:a14="http://schemas.microsoft.com/office/drawing/2010/main" w="381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Results</a:t>
            </a:r>
            <a:endParaRPr lang="zh-TW" altLang="en-US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1713" y="1052513"/>
            <a:ext cx="4600575" cy="5472112"/>
          </a:xfrm>
          <a:noFill/>
          <a:extLst>
            <a:ext uri="{91240B29-F687-4F45-9708-019B960494DF}">
              <a14:hiddenLine xmlns:a14="http://schemas.microsoft.com/office/drawing/2010/main" w="381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relation (grayscale for now)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268760"/>
            <a:ext cx="4257143" cy="5809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8" y="2153191"/>
            <a:ext cx="8609524" cy="9238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309010"/>
            <a:ext cx="3914286" cy="15809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28" y="5121971"/>
            <a:ext cx="7076190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relation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05" y="1340768"/>
            <a:ext cx="7076190" cy="15428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140968"/>
            <a:ext cx="54126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7828685" cy="20882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99" y="3573016"/>
            <a:ext cx="8342857" cy="3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7828685" cy="20882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1" y="4005064"/>
            <a:ext cx="76424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09" y="1052513"/>
            <a:ext cx="7152381" cy="1238095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659668" y="2686648"/>
            <a:ext cx="7824662" cy="1897577"/>
            <a:chOff x="323528" y="2636912"/>
            <a:chExt cx="7824662" cy="189757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2636912"/>
              <a:ext cx="2485714" cy="177142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9142" y="2658299"/>
              <a:ext cx="419048" cy="178095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1817" y="2658299"/>
              <a:ext cx="1876190" cy="1876190"/>
            </a:xfrm>
            <a:prstGeom prst="rect">
              <a:avLst/>
            </a:prstGeom>
          </p:spPr>
        </p:pic>
        <p:grpSp>
          <p:nvGrpSpPr>
            <p:cNvPr id="11" name="群組 10"/>
            <p:cNvGrpSpPr/>
            <p:nvPr/>
          </p:nvGrpSpPr>
          <p:grpSpPr>
            <a:xfrm>
              <a:off x="4675413" y="3077346"/>
              <a:ext cx="1085714" cy="1038095"/>
              <a:chOff x="5292080" y="4926812"/>
              <a:chExt cx="1085714" cy="1038095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2080" y="4926812"/>
                <a:ext cx="1085714" cy="1038095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/>
            </p:nvSpPr>
            <p:spPr bwMode="auto">
              <a:xfrm>
                <a:off x="5834937" y="4976824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5834937" y="5445223"/>
                <a:ext cx="216024" cy="216025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22744" y="2743376"/>
              <a:ext cx="1733333" cy="170476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 bwMode="auto">
            <a:xfrm>
              <a:off x="6588224" y="3140765"/>
              <a:ext cx="504056" cy="1442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947" y="4935778"/>
            <a:ext cx="5533333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09" y="1412776"/>
            <a:ext cx="6752381" cy="14761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791003"/>
            <a:ext cx="4361905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93" y="3861048"/>
            <a:ext cx="7523809" cy="26761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096219"/>
            <a:ext cx="4361905" cy="11238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282" y="2417664"/>
            <a:ext cx="5971429" cy="1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10359</TotalTime>
  <Words>97</Words>
  <Application>Microsoft Macintosh PowerPoint</Application>
  <PresentationFormat>如螢幕大小 (4:3)</PresentationFormat>
  <Paragraphs>42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Garamond</vt:lpstr>
      <vt:lpstr>Trebuchet MS</vt:lpstr>
      <vt:lpstr>預設簡報設計</vt:lpstr>
      <vt:lpstr>More on natural image matting</vt:lpstr>
      <vt:lpstr>PowerPoint 簡報</vt:lpstr>
      <vt:lpstr>Linear relation (grayscale for now)</vt:lpstr>
      <vt:lpstr>Linear relation</vt:lpstr>
      <vt:lpstr>Optimization</vt:lpstr>
      <vt:lpstr>Optimization</vt:lpstr>
      <vt:lpstr>Optimization</vt:lpstr>
      <vt:lpstr>Optimization</vt:lpstr>
      <vt:lpstr>Optimization</vt:lpstr>
      <vt:lpstr>Optimization</vt:lpstr>
      <vt:lpstr>Optimization</vt:lpstr>
      <vt:lpstr>The inverse</vt:lpstr>
      <vt:lpstr>Optimization</vt:lpstr>
      <vt:lpstr>Optimization</vt:lpstr>
      <vt:lpstr>PowerPoint 簡報</vt:lpstr>
      <vt:lpstr>Idea</vt:lpstr>
      <vt:lpstr>Search space</vt:lpstr>
      <vt:lpstr>Propagation and random search</vt:lpstr>
      <vt:lpstr>PowerPoint 簡報</vt:lpstr>
      <vt:lpstr>PowerPoint 簡報</vt:lpstr>
      <vt:lpstr>PowerPoint 簡報</vt:lpstr>
      <vt:lpstr>Nonlocal principle</vt:lpstr>
      <vt:lpstr>Nonlocal principle for mattes</vt:lpstr>
      <vt:lpstr>Kernels and features</vt:lpstr>
      <vt:lpstr>KNN matting</vt:lpstr>
      <vt:lpstr>Results</vt:lpstr>
      <vt:lpstr>Results</vt:lpstr>
      <vt:lpstr>Results</vt:lpstr>
    </vt:vector>
  </TitlesOfParts>
  <Company>NTU CSIE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cyy</dc:creator>
  <cp:lastModifiedBy>Microsoft Office 使用者</cp:lastModifiedBy>
  <cp:revision>1951</cp:revision>
  <dcterms:created xsi:type="dcterms:W3CDTF">2005-01-08T09:49:33Z</dcterms:created>
  <dcterms:modified xsi:type="dcterms:W3CDTF">2017-05-24T07:31:09Z</dcterms:modified>
</cp:coreProperties>
</file>