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256" r:id="rId2"/>
    <p:sldId id="307" r:id="rId3"/>
    <p:sldId id="740" r:id="rId4"/>
    <p:sldId id="615" r:id="rId5"/>
    <p:sldId id="667" r:id="rId6"/>
    <p:sldId id="757" r:id="rId7"/>
    <p:sldId id="742" r:id="rId8"/>
    <p:sldId id="616" r:id="rId9"/>
    <p:sldId id="619" r:id="rId10"/>
    <p:sldId id="620" r:id="rId11"/>
    <p:sldId id="621" r:id="rId12"/>
    <p:sldId id="622" r:id="rId13"/>
    <p:sldId id="623" r:id="rId14"/>
    <p:sldId id="624" r:id="rId15"/>
    <p:sldId id="629" r:id="rId16"/>
    <p:sldId id="628" r:id="rId17"/>
    <p:sldId id="870" r:id="rId18"/>
    <p:sldId id="626" r:id="rId19"/>
    <p:sldId id="631" r:id="rId20"/>
    <p:sldId id="754" r:id="rId21"/>
    <p:sldId id="752" r:id="rId22"/>
    <p:sldId id="753" r:id="rId23"/>
    <p:sldId id="744" r:id="rId24"/>
    <p:sldId id="745" r:id="rId25"/>
    <p:sldId id="746" r:id="rId26"/>
    <p:sldId id="747" r:id="rId27"/>
    <p:sldId id="758" r:id="rId28"/>
    <p:sldId id="755" r:id="rId29"/>
    <p:sldId id="748" r:id="rId30"/>
    <p:sldId id="749" r:id="rId31"/>
    <p:sldId id="750" r:id="rId32"/>
    <p:sldId id="751" r:id="rId33"/>
    <p:sldId id="640" r:id="rId34"/>
    <p:sldId id="848" r:id="rId35"/>
    <p:sldId id="721" r:id="rId36"/>
    <p:sldId id="648" r:id="rId37"/>
    <p:sldId id="649" r:id="rId38"/>
    <p:sldId id="650" r:id="rId39"/>
    <p:sldId id="756" r:id="rId40"/>
    <p:sldId id="759" r:id="rId41"/>
    <p:sldId id="633" r:id="rId42"/>
    <p:sldId id="634" r:id="rId43"/>
    <p:sldId id="635" r:id="rId44"/>
    <p:sldId id="636" r:id="rId45"/>
    <p:sldId id="637" r:id="rId46"/>
    <p:sldId id="642" r:id="rId47"/>
    <p:sldId id="761" r:id="rId48"/>
    <p:sldId id="644" r:id="rId49"/>
    <p:sldId id="643" r:id="rId50"/>
    <p:sldId id="651" r:id="rId51"/>
    <p:sldId id="645" r:id="rId52"/>
    <p:sldId id="724" r:id="rId53"/>
    <p:sldId id="722" r:id="rId54"/>
    <p:sldId id="723" r:id="rId55"/>
    <p:sldId id="647" r:id="rId56"/>
    <p:sldId id="677" r:id="rId57"/>
    <p:sldId id="668" r:id="rId58"/>
    <p:sldId id="669" r:id="rId59"/>
    <p:sldId id="673" r:id="rId60"/>
    <p:sldId id="762" r:id="rId61"/>
    <p:sldId id="763" r:id="rId62"/>
    <p:sldId id="674" r:id="rId63"/>
    <p:sldId id="675" r:id="rId64"/>
    <p:sldId id="678" r:id="rId65"/>
    <p:sldId id="764" r:id="rId66"/>
    <p:sldId id="679" r:id="rId67"/>
    <p:sldId id="685" r:id="rId68"/>
    <p:sldId id="765" r:id="rId69"/>
    <p:sldId id="766" r:id="rId70"/>
    <p:sldId id="767" r:id="rId71"/>
    <p:sldId id="768" r:id="rId72"/>
    <p:sldId id="769" r:id="rId73"/>
    <p:sldId id="770" r:id="rId74"/>
    <p:sldId id="771" r:id="rId75"/>
    <p:sldId id="772" r:id="rId76"/>
    <p:sldId id="773" r:id="rId77"/>
    <p:sldId id="774" r:id="rId78"/>
    <p:sldId id="775" r:id="rId79"/>
    <p:sldId id="776" r:id="rId80"/>
    <p:sldId id="777" r:id="rId81"/>
    <p:sldId id="778" r:id="rId82"/>
    <p:sldId id="779" r:id="rId83"/>
    <p:sldId id="780" r:id="rId84"/>
    <p:sldId id="730" r:id="rId85"/>
    <p:sldId id="781" r:id="rId86"/>
    <p:sldId id="782" r:id="rId87"/>
    <p:sldId id="783" r:id="rId88"/>
    <p:sldId id="784" r:id="rId89"/>
    <p:sldId id="785" r:id="rId90"/>
    <p:sldId id="786" r:id="rId91"/>
    <p:sldId id="787" r:id="rId92"/>
    <p:sldId id="788" r:id="rId93"/>
    <p:sldId id="789" r:id="rId94"/>
    <p:sldId id="790" r:id="rId95"/>
    <p:sldId id="791" r:id="rId96"/>
    <p:sldId id="792" r:id="rId97"/>
    <p:sldId id="793" r:id="rId98"/>
    <p:sldId id="794" r:id="rId99"/>
    <p:sldId id="795" r:id="rId100"/>
    <p:sldId id="796" r:id="rId101"/>
    <p:sldId id="797" r:id="rId102"/>
    <p:sldId id="798" r:id="rId103"/>
    <p:sldId id="799" r:id="rId104"/>
    <p:sldId id="800" r:id="rId105"/>
    <p:sldId id="801" r:id="rId106"/>
    <p:sldId id="821" r:id="rId107"/>
    <p:sldId id="822" r:id="rId108"/>
    <p:sldId id="823" r:id="rId109"/>
    <p:sldId id="824" r:id="rId110"/>
    <p:sldId id="825" r:id="rId111"/>
    <p:sldId id="826" r:id="rId112"/>
    <p:sldId id="827" r:id="rId113"/>
    <p:sldId id="828" r:id="rId114"/>
    <p:sldId id="829" r:id="rId115"/>
    <p:sldId id="830" r:id="rId116"/>
    <p:sldId id="831" r:id="rId117"/>
    <p:sldId id="832" r:id="rId118"/>
    <p:sldId id="833" r:id="rId119"/>
    <p:sldId id="834" r:id="rId120"/>
    <p:sldId id="835" r:id="rId121"/>
    <p:sldId id="836" r:id="rId122"/>
    <p:sldId id="837" r:id="rId123"/>
    <p:sldId id="838" r:id="rId124"/>
    <p:sldId id="839" r:id="rId125"/>
    <p:sldId id="840" r:id="rId126"/>
    <p:sldId id="851" r:id="rId127"/>
    <p:sldId id="852" r:id="rId128"/>
    <p:sldId id="853" r:id="rId129"/>
    <p:sldId id="854" r:id="rId130"/>
    <p:sldId id="855" r:id="rId131"/>
    <p:sldId id="856" r:id="rId132"/>
    <p:sldId id="857" r:id="rId133"/>
    <p:sldId id="858" r:id="rId134"/>
    <p:sldId id="859" r:id="rId135"/>
    <p:sldId id="860" r:id="rId136"/>
    <p:sldId id="861" r:id="rId137"/>
    <p:sldId id="862" r:id="rId138"/>
    <p:sldId id="863" r:id="rId139"/>
    <p:sldId id="864" r:id="rId140"/>
    <p:sldId id="865" r:id="rId141"/>
    <p:sldId id="866" r:id="rId142"/>
    <p:sldId id="867" r:id="rId143"/>
    <p:sldId id="868" r:id="rId144"/>
    <p:sldId id="869" r:id="rId145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660066"/>
    <a:srgbClr val="CCCCFF"/>
    <a:srgbClr val="9999FF"/>
    <a:srgbClr val="FFFF00"/>
    <a:srgbClr val="FF0000"/>
    <a:srgbClr val="67D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5"/>
    <p:restoredTop sz="92987"/>
  </p:normalViewPr>
  <p:slideViewPr>
    <p:cSldViewPr>
      <p:cViewPr varScale="1">
        <p:scale>
          <a:sx n="86" d="100"/>
          <a:sy n="86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2.wmf"/><Relationship Id="rId4" Type="http://schemas.openxmlformats.org/officeDocument/2006/relationships/image" Target="../media/image11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7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image" Target="../media/image20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w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 b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012C32-542C-324A-9096-3EB877AA34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40EF650-D127-774D-9B67-E87C681CF1E8}" type="slidenum">
              <a:rPr lang="en-US" altLang="zh-TW" sz="1300" b="0">
                <a:solidFill>
                  <a:schemeClr val="tx1"/>
                </a:solidFill>
              </a:rPr>
              <a:pPr/>
              <a:t>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B5458FA-2C58-084F-A2C3-2CFD11FB6E44}" type="slidenum">
              <a:rPr lang="en-US" altLang="zh-TW" sz="1300" b="0">
                <a:solidFill>
                  <a:schemeClr val="tx1"/>
                </a:solidFill>
              </a:rPr>
              <a:pPr/>
              <a:t>11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C7ED767-9A6F-5049-A083-B327C8A0D7E7}" type="slidenum">
              <a:rPr lang="en-US" altLang="zh-TW" sz="1300" b="0">
                <a:solidFill>
                  <a:schemeClr val="tx1"/>
                </a:solidFill>
              </a:rPr>
              <a:pPr/>
              <a:t>104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F25F0F4-DE7C-E645-B4D6-268A22A418B3}" type="slidenum">
              <a:rPr lang="en-US" altLang="zh-TW" sz="1300" b="0">
                <a:solidFill>
                  <a:schemeClr val="tx1"/>
                </a:solidFill>
              </a:rPr>
              <a:pPr/>
              <a:t>105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49B5A45-9D16-3B4C-8B71-0253C8C4C470}" type="slidenum">
              <a:rPr lang="en-US" altLang="zh-TW" sz="1300" b="0">
                <a:solidFill>
                  <a:schemeClr val="tx1"/>
                </a:solidFill>
              </a:rPr>
              <a:pPr/>
              <a:t>106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0B642D6-74CF-5447-A1CA-D082BE766C47}" type="slidenum">
              <a:rPr lang="en-US" altLang="zh-TW" sz="1300" b="0">
                <a:solidFill>
                  <a:schemeClr val="tx1"/>
                </a:solidFill>
              </a:rPr>
              <a:pPr/>
              <a:t>107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A7F1DC9-0EEC-1546-BB16-9DB43DC2DB5A}" type="slidenum">
              <a:rPr lang="en-US" altLang="zh-TW" sz="1300" b="0">
                <a:solidFill>
                  <a:schemeClr val="tx1"/>
                </a:solidFill>
              </a:rPr>
              <a:pPr/>
              <a:t>108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3107C60-C56B-9D43-83FD-FB763CCF9911}" type="slidenum">
              <a:rPr lang="en-US" altLang="zh-TW" sz="1300" b="0">
                <a:solidFill>
                  <a:schemeClr val="tx1"/>
                </a:solidFill>
              </a:rPr>
              <a:pPr/>
              <a:t>109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D74C713-C047-7C4F-A3A6-22C6CBB0F9E0}" type="slidenum">
              <a:rPr lang="en-US" altLang="zh-TW" sz="1300" b="0">
                <a:solidFill>
                  <a:schemeClr val="tx1"/>
                </a:solidFill>
              </a:rPr>
              <a:pPr/>
              <a:t>110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2700" cy="3821113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C4BB33E-8796-AE43-9843-47F2B14082D7}" type="slidenum">
              <a:rPr lang="en-US" altLang="zh-TW" sz="1300" b="0">
                <a:solidFill>
                  <a:schemeClr val="tx1"/>
                </a:solidFill>
              </a:rPr>
              <a:pPr/>
              <a:t>111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44D5D40-C678-3C44-A3EC-5BD11C2B1393}" type="slidenum">
              <a:rPr lang="en-US" altLang="zh-TW" sz="1300" b="0">
                <a:solidFill>
                  <a:schemeClr val="tx1"/>
                </a:solidFill>
              </a:rPr>
              <a:pPr/>
              <a:t>112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BD085C8-243D-7344-8D52-074DF26C89F6}" type="slidenum">
              <a:rPr lang="en-US" altLang="zh-TW" sz="1300" b="0">
                <a:solidFill>
                  <a:schemeClr val="tx1"/>
                </a:solidFill>
              </a:rPr>
              <a:pPr/>
              <a:t>113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8B26A0C-F41B-0A42-B043-F8557557A9F7}" type="slidenum">
              <a:rPr lang="en-US" altLang="zh-TW" sz="1300" b="0">
                <a:solidFill>
                  <a:schemeClr val="tx1"/>
                </a:solidFill>
              </a:rPr>
              <a:pPr/>
              <a:t>12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12366DC-C3CF-D54A-8D0F-D9735D1D2796}" type="slidenum">
              <a:rPr lang="en-US" altLang="zh-TW" sz="1300" b="0">
                <a:solidFill>
                  <a:schemeClr val="tx1"/>
                </a:solidFill>
              </a:rPr>
              <a:pPr/>
              <a:t>114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C6B00B7-268C-BF4A-9BEB-26A2843E6930}" type="slidenum">
              <a:rPr lang="en-US" altLang="zh-TW" sz="1300" b="0">
                <a:solidFill>
                  <a:schemeClr val="tx1"/>
                </a:solidFill>
              </a:rPr>
              <a:pPr/>
              <a:t>115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47EDB10-8AFD-BD40-BA8C-835B481352F9}" type="slidenum">
              <a:rPr lang="en-US" altLang="zh-TW" sz="1300" b="0">
                <a:solidFill>
                  <a:schemeClr val="tx1"/>
                </a:solidFill>
              </a:rPr>
              <a:pPr/>
              <a:t>116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D074955-03E9-A240-A9F6-236930A25681}" type="slidenum">
              <a:rPr lang="en-US" altLang="zh-TW" sz="1300" b="0">
                <a:solidFill>
                  <a:schemeClr val="tx1"/>
                </a:solidFill>
              </a:rPr>
              <a:pPr/>
              <a:t>117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8A80962-AEAE-DB4D-9810-763D72FD8EE2}" type="slidenum">
              <a:rPr lang="en-US" altLang="zh-TW" sz="1300" b="0">
                <a:solidFill>
                  <a:schemeClr val="tx1"/>
                </a:solidFill>
              </a:rPr>
              <a:pPr/>
              <a:t>118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2700" cy="3821113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4607006-B2EC-AD47-9519-0347127E9DFD}" type="slidenum">
              <a:rPr lang="en-US" altLang="zh-TW" sz="1300" b="0">
                <a:solidFill>
                  <a:schemeClr val="tx1"/>
                </a:solidFill>
              </a:rPr>
              <a:pPr/>
              <a:t>119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9FBCEDB-2EDD-AE47-9CE3-DF8293F48CA9}" type="slidenum">
              <a:rPr lang="en-US" altLang="zh-TW" sz="1300" b="0">
                <a:solidFill>
                  <a:schemeClr val="tx1"/>
                </a:solidFill>
              </a:rPr>
              <a:pPr/>
              <a:t>120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14167C4-3CD6-1B48-9C74-3A70D5D1290C}" type="slidenum">
              <a:rPr lang="en-US" altLang="zh-TW" sz="1300" b="0">
                <a:solidFill>
                  <a:schemeClr val="tx1"/>
                </a:solidFill>
              </a:rPr>
              <a:pPr/>
              <a:t>121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092700" cy="3821113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840288"/>
            <a:ext cx="5226050" cy="46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2E8DAA7-9EDE-F643-9CB7-7E41C063F804}" type="slidenum">
              <a:rPr lang="en-US" altLang="zh-TW" sz="1300" b="0">
                <a:solidFill>
                  <a:schemeClr val="tx1"/>
                </a:solidFill>
              </a:rPr>
              <a:pPr/>
              <a:t>122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12A708B-E05A-584E-8773-12BB42FCCC6D}" type="slidenum">
              <a:rPr lang="en-US" altLang="zh-TW" sz="1300" b="0">
                <a:solidFill>
                  <a:schemeClr val="tx1"/>
                </a:solidFill>
              </a:rPr>
              <a:pPr/>
              <a:t>123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49414BB-F54A-724E-A037-B37BA3738CBF}" type="slidenum">
              <a:rPr lang="en-US" altLang="zh-TW" sz="1300" b="0">
                <a:solidFill>
                  <a:schemeClr val="tx1"/>
                </a:solidFill>
              </a:rPr>
              <a:pPr/>
              <a:t>13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220179A-C7EF-4049-8389-53F99A5FBC1C}" type="slidenum">
              <a:rPr lang="en-US" altLang="zh-TW" sz="1300" b="0">
                <a:solidFill>
                  <a:schemeClr val="tx1"/>
                </a:solidFill>
              </a:rPr>
              <a:pPr/>
              <a:t>124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D4D7574-03FD-5344-848D-C28537A7DD5C}" type="slidenum">
              <a:rPr lang="en-US" altLang="zh-TW" sz="1300" b="0">
                <a:solidFill>
                  <a:schemeClr val="tx1"/>
                </a:solidFill>
              </a:rPr>
              <a:pPr/>
              <a:t>125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EDA9D2E-F611-6742-BB17-462E28556155}" type="slidenum">
              <a:rPr lang="en-US" altLang="zh-TW" sz="1300" b="0">
                <a:solidFill>
                  <a:schemeClr val="tx1"/>
                </a:solidFill>
              </a:rPr>
              <a:pPr/>
              <a:t>126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2EBB95C-0FB1-DE48-9BEB-8E34DA10B096}" type="slidenum">
              <a:rPr lang="en-US" altLang="zh-TW" sz="1300" b="0">
                <a:solidFill>
                  <a:schemeClr val="tx1"/>
                </a:solidFill>
              </a:rPr>
              <a:pPr/>
              <a:t>127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7F09ED3-3095-4943-A55A-D1CEA800218E}" type="slidenum">
              <a:rPr lang="en-US" altLang="zh-TW" sz="1300" b="0">
                <a:solidFill>
                  <a:schemeClr val="tx1"/>
                </a:solidFill>
              </a:rPr>
              <a:pPr/>
              <a:t>128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1A50D0A-AB39-4548-AE1B-9ADCE3FC8E01}" type="slidenum">
              <a:rPr lang="en-US" altLang="zh-TW" sz="1300" b="0">
                <a:solidFill>
                  <a:schemeClr val="tx1"/>
                </a:solidFill>
              </a:rPr>
              <a:pPr/>
              <a:t>129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F04674F-930C-B844-8F92-BA43703A3F2A}" type="slidenum">
              <a:rPr lang="en-US" altLang="zh-TW" sz="1300" b="0">
                <a:solidFill>
                  <a:schemeClr val="tx1"/>
                </a:solidFill>
              </a:rPr>
              <a:pPr/>
              <a:t>130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83F7224-ECD0-9C48-8C62-14A4F938A7C1}" type="slidenum">
              <a:rPr lang="en-US" altLang="zh-TW" sz="1300" b="0">
                <a:solidFill>
                  <a:schemeClr val="tx1"/>
                </a:solidFill>
              </a:rPr>
              <a:pPr/>
              <a:t>131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921990F-C374-FB4C-A04B-E82840B107D4}" type="slidenum">
              <a:rPr lang="en-US" altLang="zh-TW" sz="1300" b="0">
                <a:solidFill>
                  <a:schemeClr val="tx1"/>
                </a:solidFill>
              </a:rPr>
              <a:pPr/>
              <a:t>132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BD5BB57-E201-9A43-A29F-9DB1345597A1}" type="slidenum">
              <a:rPr lang="en-US" altLang="zh-TW" sz="1300" b="0">
                <a:solidFill>
                  <a:schemeClr val="tx1"/>
                </a:solidFill>
              </a:rPr>
              <a:pPr/>
              <a:t>133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3079C1B-89AF-CB47-A12C-8F5557B37C52}" type="slidenum">
              <a:rPr lang="en-US" altLang="zh-TW" sz="1300" b="0">
                <a:solidFill>
                  <a:schemeClr val="tx1"/>
                </a:solidFill>
              </a:rPr>
              <a:pPr/>
              <a:t>14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A265CB3-B369-3543-A827-A7D84FD15B0B}" type="slidenum">
              <a:rPr lang="en-US" altLang="zh-TW" sz="1300" b="0">
                <a:solidFill>
                  <a:schemeClr val="tx1"/>
                </a:solidFill>
              </a:rPr>
              <a:pPr/>
              <a:t>134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C2ECB83-CC56-7343-8BBB-7BCC512A151D}" type="slidenum">
              <a:rPr lang="en-US" altLang="zh-TW" sz="1300" b="0">
                <a:solidFill>
                  <a:schemeClr val="tx1"/>
                </a:solidFill>
              </a:rPr>
              <a:pPr/>
              <a:t>135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97FEE4E-3664-3B41-9DF2-F37C1BBEB620}" type="slidenum">
              <a:rPr lang="en-US" altLang="zh-TW" sz="1300" b="0">
                <a:solidFill>
                  <a:schemeClr val="tx1"/>
                </a:solidFill>
              </a:rPr>
              <a:pPr/>
              <a:t>136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D1CC995-A6DF-BA42-AA58-B7E9FB0D4A72}" type="slidenum">
              <a:rPr lang="en-US" altLang="zh-TW" sz="1300" b="0">
                <a:solidFill>
                  <a:schemeClr val="tx1"/>
                </a:solidFill>
              </a:rPr>
              <a:pPr/>
              <a:t>137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0329666-4321-C544-9539-0AFC717C54F2}" type="slidenum">
              <a:rPr lang="en-US" altLang="zh-TW" sz="1300" b="0">
                <a:solidFill>
                  <a:schemeClr val="tx1"/>
                </a:solidFill>
              </a:rPr>
              <a:pPr/>
              <a:t>138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D6AC38D-A404-E143-B956-1E63DED7DD6C}" type="slidenum">
              <a:rPr lang="en-US" altLang="zh-TW" sz="1300" b="0">
                <a:solidFill>
                  <a:schemeClr val="tx1"/>
                </a:solidFill>
              </a:rPr>
              <a:pPr/>
              <a:t>139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4E74691-F154-C844-A86A-1E6AC03E9852}" type="slidenum">
              <a:rPr lang="en-US" altLang="zh-TW" sz="1300" b="0">
                <a:solidFill>
                  <a:schemeClr val="tx1"/>
                </a:solidFill>
              </a:rPr>
              <a:pPr/>
              <a:t>140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C2B6179-F766-2C42-B2AC-62FCB1AFD00B}" type="slidenum">
              <a:rPr lang="en-US" altLang="zh-TW" sz="1300" b="0">
                <a:solidFill>
                  <a:schemeClr val="tx1"/>
                </a:solidFill>
              </a:rPr>
              <a:pPr/>
              <a:t>141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5A43933-5626-C048-B2AF-67355BB82CEB}" type="slidenum">
              <a:rPr lang="en-US" altLang="zh-TW" sz="1300" b="0">
                <a:solidFill>
                  <a:schemeClr val="tx1"/>
                </a:solidFill>
              </a:rPr>
              <a:pPr/>
              <a:t>142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873705F-71DE-0241-98F5-FA228B411052}" type="slidenum">
              <a:rPr lang="en-US" altLang="zh-TW" sz="1300" b="0">
                <a:solidFill>
                  <a:schemeClr val="tx1"/>
                </a:solidFill>
              </a:rPr>
              <a:pPr/>
              <a:t>143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2EC3EC3-3219-9642-BDA0-ECA0521BB7D1}" type="slidenum">
              <a:rPr lang="en-US" altLang="zh-TW" sz="1300" b="0">
                <a:solidFill>
                  <a:schemeClr val="tx1"/>
                </a:solidFill>
              </a:rPr>
              <a:pPr/>
              <a:t>15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7B7AC84-2251-204A-A58C-CCC8365C6DCF}" type="slidenum">
              <a:rPr lang="en-US" altLang="zh-TW" sz="1300" b="0">
                <a:solidFill>
                  <a:schemeClr val="tx1"/>
                </a:solidFill>
              </a:rPr>
              <a:pPr/>
              <a:t>144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4A01167-2ADA-AD4F-91DE-FE009163EA9D}" type="slidenum">
              <a:rPr lang="en-US" altLang="zh-TW" sz="1300" b="0">
                <a:solidFill>
                  <a:schemeClr val="tx1"/>
                </a:solidFill>
              </a:rPr>
              <a:pPr/>
              <a:t>16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B564464-D17D-964E-8C48-7E9D21F86E7E}" type="slidenum">
              <a:rPr lang="en-US" altLang="zh-TW" sz="1300" b="0">
                <a:solidFill>
                  <a:schemeClr val="tx1"/>
                </a:solidFill>
              </a:rPr>
              <a:pPr/>
              <a:t>17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A7FE24E-074B-5943-8147-6D0F7ABECC33}" type="slidenum">
              <a:rPr lang="en-US" altLang="zh-TW" sz="1300" b="0">
                <a:solidFill>
                  <a:schemeClr val="tx1"/>
                </a:solidFill>
              </a:rPr>
              <a:pPr/>
              <a:t>18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321E6F0-1268-814A-8605-C860009EC9BC}" type="slidenum">
              <a:rPr lang="en-US" altLang="zh-TW" sz="1300" b="0">
                <a:solidFill>
                  <a:schemeClr val="tx1"/>
                </a:solidFill>
              </a:rPr>
              <a:pPr/>
              <a:t>19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CA17EFD-3D42-8C40-B934-1E1C8A534D93}" type="slidenum">
              <a:rPr lang="en-US" altLang="zh-TW" sz="1300" b="0">
                <a:solidFill>
                  <a:schemeClr val="tx1"/>
                </a:solidFill>
              </a:rPr>
              <a:pPr/>
              <a:t>20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E11794E-5BCD-9B45-97F6-92D5752BD575}" type="slidenum">
              <a:rPr lang="en-US" altLang="zh-TW" sz="1300" b="0">
                <a:solidFill>
                  <a:schemeClr val="tx1"/>
                </a:solidFill>
              </a:rPr>
              <a:pPr/>
              <a:t>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en-US" sz="80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BA60591-A11D-D445-A4AE-76A8234A6D3E}" type="slidenum">
              <a:rPr lang="en-US" altLang="zh-TW" sz="1300" b="0">
                <a:solidFill>
                  <a:schemeClr val="tx1"/>
                </a:solidFill>
              </a:rPr>
              <a:pPr/>
              <a:t>21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CF1F580-752D-2D4E-A888-AADB573D0AE7}" type="slidenum">
              <a:rPr lang="en-US" altLang="zh-TW" sz="1300" b="0">
                <a:solidFill>
                  <a:schemeClr val="tx1"/>
                </a:solidFill>
              </a:rPr>
              <a:pPr/>
              <a:t>23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See W W L Chen’s linear algebra book, chap 11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72A83E7-0312-CA46-9F23-0A47C0E12E85}" type="slidenum">
              <a:rPr lang="en-US" altLang="zh-TW" sz="1300" b="0">
                <a:solidFill>
                  <a:schemeClr val="tx1"/>
                </a:solidFill>
              </a:rPr>
              <a:pPr/>
              <a:t>24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6289527-982D-E146-A36C-8C75A32387CE}" type="slidenum">
              <a:rPr lang="en-US" altLang="zh-TW" sz="1300" b="0">
                <a:solidFill>
                  <a:schemeClr val="tx1"/>
                </a:solidFill>
              </a:rPr>
              <a:pPr/>
              <a:t>25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066BFED-906B-1C40-91E4-02AA5FDE198E}" type="slidenum">
              <a:rPr lang="en-US" altLang="zh-TW" sz="1300" b="0">
                <a:solidFill>
                  <a:schemeClr val="tx1"/>
                </a:solidFill>
              </a:rPr>
              <a:pPr/>
              <a:t>26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61B82E0-7FE7-814E-971A-15F4CB2F3749}" type="slidenum">
              <a:rPr lang="en-US" altLang="zh-TW" sz="1300" b="0">
                <a:solidFill>
                  <a:schemeClr val="tx1"/>
                </a:solidFill>
              </a:rPr>
              <a:pPr/>
              <a:t>27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>
                <a:ea typeface="新細明體" charset="-120"/>
              </a:rPr>
              <a:t>藍色座標系內的正圓在黑色座標系內看起來變成橢圓。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D50DC6E-DD35-8144-839F-A7254052B905}" type="slidenum">
              <a:rPr lang="en-US" altLang="zh-TW" sz="1300" b="0">
                <a:solidFill>
                  <a:schemeClr val="tx1"/>
                </a:solidFill>
              </a:rPr>
              <a:pPr/>
              <a:t>28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2D7E22B-1320-7243-8488-C724B73728B2}" type="slidenum">
              <a:rPr lang="en-US" altLang="zh-TW" sz="1300" b="0">
                <a:solidFill>
                  <a:schemeClr val="tx1"/>
                </a:solidFill>
              </a:rPr>
              <a:pPr/>
              <a:t>29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115809E-EB4A-394C-9C79-157F2EFC88EC}" type="slidenum">
              <a:rPr lang="en-US" altLang="zh-TW" sz="1300" b="0">
                <a:solidFill>
                  <a:schemeClr val="tx1"/>
                </a:solidFill>
              </a:rPr>
              <a:pPr/>
              <a:t>30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1192040-4A9D-254E-876F-C96AA435A1F1}" type="slidenum">
              <a:rPr lang="en-US" altLang="zh-TW" sz="1300" b="0">
                <a:solidFill>
                  <a:schemeClr val="tx1"/>
                </a:solidFill>
              </a:rPr>
              <a:pPr/>
              <a:t>31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F45EE9C-9E54-6E41-B64D-BD80978230DB}" type="slidenum">
              <a:rPr lang="en-US" altLang="zh-TW" sz="1300" b="0">
                <a:solidFill>
                  <a:schemeClr val="tx1"/>
                </a:solidFill>
              </a:rPr>
              <a:pPr/>
              <a:t>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45A47D4-37AD-9B4B-A2DA-F4770402504A}" type="slidenum">
              <a:rPr lang="en-US" altLang="zh-TW" sz="1300" b="0">
                <a:solidFill>
                  <a:schemeClr val="tx1"/>
                </a:solidFill>
              </a:rPr>
              <a:pPr/>
              <a:t>32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4130867-0DF5-BF42-959F-7931D8DA8E24}" type="slidenum">
              <a:rPr lang="en-US" altLang="zh-TW" sz="1300" b="0">
                <a:solidFill>
                  <a:schemeClr val="tx1"/>
                </a:solidFill>
              </a:rPr>
              <a:pPr/>
              <a:t>33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B943D36-1513-CB47-BFCE-65D6F6491258}" type="slidenum">
              <a:rPr lang="en-US" altLang="zh-TW" sz="1300" b="0">
                <a:solidFill>
                  <a:schemeClr val="tx1"/>
                </a:solidFill>
              </a:rPr>
              <a:pPr/>
              <a:t>34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http://mathworld.wolfram.com/Eigenvalue.html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EDD78BF-E730-8D42-93C7-7CA65BEACC74}" type="slidenum">
              <a:rPr lang="en-US" altLang="zh-TW" sz="1300" b="0">
                <a:solidFill>
                  <a:schemeClr val="tx1"/>
                </a:solidFill>
              </a:rPr>
              <a:pPr/>
              <a:t>35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B03394B-5CC8-8F4D-B4BD-925AEE5A9139}" type="slidenum">
              <a:rPr lang="en-US" altLang="zh-TW" sz="1300" b="0">
                <a:solidFill>
                  <a:schemeClr val="tx1"/>
                </a:solidFill>
              </a:rPr>
              <a:pPr/>
              <a:t>36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1654B85-155F-E345-B057-09F163F19BDF}" type="slidenum">
              <a:rPr lang="en-US" altLang="zh-TW" sz="1300" b="0">
                <a:solidFill>
                  <a:schemeClr val="tx1"/>
                </a:solidFill>
              </a:rPr>
              <a:pPr/>
              <a:t>37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A46F0A0-A053-3F4B-886C-8FADB88F9492}" type="slidenum">
              <a:rPr lang="en-US" altLang="zh-TW" sz="1300" b="0">
                <a:solidFill>
                  <a:schemeClr val="tx1"/>
                </a:solidFill>
              </a:rPr>
              <a:pPr/>
              <a:t>38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C1582A1-73BD-EE49-A030-116417EB0E46}" type="slidenum">
              <a:rPr lang="en-US" altLang="zh-TW" sz="1300" b="0">
                <a:solidFill>
                  <a:schemeClr val="tx1"/>
                </a:solidFill>
              </a:rPr>
              <a:pPr/>
              <a:t>41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679A4BD-B4EF-4E4D-AE03-0E002C43B480}" type="slidenum">
              <a:rPr lang="en-US" altLang="zh-TW" sz="1300" b="0">
                <a:solidFill>
                  <a:schemeClr val="tx1"/>
                </a:solidFill>
              </a:rPr>
              <a:pPr/>
              <a:t>42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0883A08-A393-004C-BE93-78C8980D676E}" type="slidenum">
              <a:rPr lang="en-US" altLang="zh-TW" sz="1300" b="0">
                <a:solidFill>
                  <a:schemeClr val="tx1"/>
                </a:solidFill>
              </a:rPr>
              <a:pPr/>
              <a:t>43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B6F6092-4DD5-D644-96C9-F225FA95073B}" type="slidenum">
              <a:rPr lang="en-US" altLang="zh-TW" sz="1300" b="0">
                <a:solidFill>
                  <a:schemeClr val="tx1"/>
                </a:solidFill>
              </a:rPr>
              <a:pPr/>
              <a:t>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8DEC706-9779-9D40-8ED1-0F4ABE3DAFB4}" type="slidenum">
              <a:rPr lang="en-US" altLang="zh-TW" sz="1300" b="0">
                <a:solidFill>
                  <a:schemeClr val="tx1"/>
                </a:solidFill>
              </a:rPr>
              <a:pPr/>
              <a:t>44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DCB9D2E-2B29-A34B-9D4B-7C29FECA5809}" type="slidenum">
              <a:rPr lang="en-US" altLang="zh-TW" sz="1300" b="0">
                <a:solidFill>
                  <a:schemeClr val="tx1"/>
                </a:solidFill>
              </a:rPr>
              <a:pPr/>
              <a:t>45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A23A556-BB59-084C-B898-355443D9ADA3}" type="slidenum">
              <a:rPr lang="en-US" altLang="zh-TW" sz="1300" b="0">
                <a:solidFill>
                  <a:schemeClr val="tx1"/>
                </a:solidFill>
              </a:rPr>
              <a:pPr/>
              <a:t>46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067A8DD-8BF6-9E4E-A562-B15EBE039759}" type="slidenum">
              <a:rPr lang="en-US" altLang="zh-TW" sz="1300" b="0">
                <a:solidFill>
                  <a:schemeClr val="tx1"/>
                </a:solidFill>
              </a:rPr>
              <a:pPr/>
              <a:t>47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012CC0D-C7D7-9D47-B986-2AC64D84A04E}" type="slidenum">
              <a:rPr lang="en-US" altLang="zh-TW" sz="1300" b="0">
                <a:solidFill>
                  <a:schemeClr val="tx1"/>
                </a:solidFill>
              </a:rPr>
              <a:pPr/>
              <a:t>48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79A1E2E-887C-AD46-8010-1B51955089C5}" type="slidenum">
              <a:rPr lang="en-US" altLang="zh-TW" sz="1300" b="0">
                <a:solidFill>
                  <a:schemeClr val="tx1"/>
                </a:solidFill>
              </a:rPr>
              <a:pPr/>
              <a:t>49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D4AA69A-2642-C64C-8EDA-D464D59E89E7}" type="slidenum">
              <a:rPr lang="en-US" altLang="zh-TW" sz="1300" b="0">
                <a:solidFill>
                  <a:schemeClr val="tx1"/>
                </a:solidFill>
              </a:rPr>
              <a:pPr/>
              <a:t>50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AEEB877-B055-E145-BED1-48417BD08CD3}" type="slidenum">
              <a:rPr lang="en-US" altLang="zh-TW" sz="1300" b="0">
                <a:solidFill>
                  <a:schemeClr val="tx1"/>
                </a:solidFill>
              </a:rPr>
              <a:pPr/>
              <a:t>51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2CAC7DE-F3C6-6E4A-912E-36590825F57D}" type="slidenum">
              <a:rPr lang="en-US" altLang="zh-TW" sz="1300" b="0">
                <a:solidFill>
                  <a:schemeClr val="tx1"/>
                </a:solidFill>
              </a:rPr>
              <a:pPr/>
              <a:t>52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725390E-A49E-414D-B1D4-483F9C020457}" type="slidenum">
              <a:rPr lang="en-US" altLang="zh-TW" sz="1300" b="0">
                <a:solidFill>
                  <a:schemeClr val="tx1"/>
                </a:solidFill>
              </a:rPr>
              <a:pPr/>
              <a:t>53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E7E6298-91E7-F941-BA75-1C7BC8262741}" type="slidenum">
              <a:rPr lang="en-US" altLang="zh-TW" sz="1300" b="0">
                <a:solidFill>
                  <a:schemeClr val="tx1"/>
                </a:solidFill>
              </a:rPr>
              <a:pPr/>
              <a:t>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BFA054C-1C07-BA49-B4E7-D9A63D7B92BA}" type="slidenum">
              <a:rPr lang="en-US" altLang="zh-TW" sz="1300" b="0">
                <a:solidFill>
                  <a:schemeClr val="tx1"/>
                </a:solidFill>
              </a:rPr>
              <a:pPr/>
              <a:t>54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0903F14-8CB2-1E4A-A8ED-1EE5972BBE01}" type="slidenum">
              <a:rPr lang="en-US" altLang="zh-TW" sz="1300" b="0">
                <a:solidFill>
                  <a:schemeClr val="tx1"/>
                </a:solidFill>
              </a:rPr>
              <a:pPr/>
              <a:t>55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F5A8ACB-1FA6-9744-B569-BA3F367853F5}" type="slidenum">
              <a:rPr lang="en-US" altLang="zh-TW" sz="1300" b="0">
                <a:solidFill>
                  <a:schemeClr val="tx1"/>
                </a:solidFill>
              </a:rPr>
              <a:pPr/>
              <a:t>56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A708710-30DA-5747-AAAE-C7CBD8F42F65}" type="slidenum">
              <a:rPr lang="en-US" altLang="zh-TW" sz="1300" b="0">
                <a:solidFill>
                  <a:schemeClr val="tx1"/>
                </a:solidFill>
              </a:rPr>
              <a:pPr/>
              <a:t>57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CECC20E-5DA3-8045-996C-A7AEDDD2D529}" type="slidenum">
              <a:rPr lang="en-US" altLang="zh-TW" sz="1300" b="0">
                <a:solidFill>
                  <a:schemeClr val="tx1"/>
                </a:solidFill>
              </a:rPr>
              <a:pPr/>
              <a:t>58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0128303D-BA9E-FC4D-8096-9A509895E314}" type="slidenum">
              <a:rPr lang="en-US" altLang="zh-TW" sz="1300" b="0">
                <a:solidFill>
                  <a:schemeClr val="tx1"/>
                </a:solidFill>
              </a:rPr>
              <a:pPr/>
              <a:t>59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48A0ED7-9437-3740-93E0-623F0FF11E01}" type="slidenum">
              <a:rPr lang="en-US" altLang="zh-TW" sz="1300" b="0">
                <a:solidFill>
                  <a:schemeClr val="tx1"/>
                </a:solidFill>
              </a:rPr>
              <a:pPr/>
              <a:t>60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A3BB681-6B9F-3648-8359-76D5E606D7B3}" type="slidenum">
              <a:rPr lang="en-US" altLang="zh-TW" sz="1300" b="0">
                <a:solidFill>
                  <a:schemeClr val="tx1"/>
                </a:solidFill>
              </a:rPr>
              <a:pPr/>
              <a:t>61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7D174E7-D5A6-1A4E-BA51-61493BF5667E}" type="slidenum">
              <a:rPr lang="en-US" altLang="zh-TW" sz="1300" b="0">
                <a:solidFill>
                  <a:schemeClr val="tx1"/>
                </a:solidFill>
              </a:rPr>
              <a:pPr/>
              <a:t>62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7D85B5A-2261-E24A-B007-96C616B856A8}" type="slidenum">
              <a:rPr lang="en-US" altLang="zh-TW" sz="1300" b="0">
                <a:solidFill>
                  <a:schemeClr val="tx1"/>
                </a:solidFill>
              </a:rPr>
              <a:pPr/>
              <a:t>63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B5200A8-644F-7745-93EC-CFF0022A1B7F}" type="slidenum">
              <a:rPr lang="en-US" altLang="zh-TW" sz="1300" b="0">
                <a:solidFill>
                  <a:schemeClr val="tx1"/>
                </a:solidFill>
              </a:rPr>
              <a:pPr/>
              <a:t>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2179BED-B119-3B4F-B828-FD5F32F9156E}" type="slidenum">
              <a:rPr lang="en-US" altLang="zh-TW" sz="1300" b="0">
                <a:solidFill>
                  <a:schemeClr val="tx1"/>
                </a:solidFill>
              </a:rPr>
              <a:pPr/>
              <a:t>64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54D0C3C-48C1-5D44-B2C1-597324101C74}" type="slidenum">
              <a:rPr lang="en-US" altLang="zh-TW" sz="1300" b="0">
                <a:solidFill>
                  <a:schemeClr val="tx1"/>
                </a:solidFill>
              </a:rPr>
              <a:pPr/>
              <a:t>65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8C9CCDB-1726-5744-BBD3-7DFA15DEB60F}" type="slidenum">
              <a:rPr lang="en-US" altLang="zh-TW" sz="1300" b="0">
                <a:solidFill>
                  <a:schemeClr val="tx1"/>
                </a:solidFill>
              </a:rPr>
              <a:pPr/>
              <a:t>66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C67B2AF-4681-4D4B-B83E-A542AE768F6D}" type="slidenum">
              <a:rPr lang="en-US" altLang="zh-TW" sz="1300" b="0">
                <a:solidFill>
                  <a:schemeClr val="tx1"/>
                </a:solidFill>
              </a:rPr>
              <a:pPr/>
              <a:t>67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5568F10-59FD-7D42-8D73-07D032DC4C6A}" type="slidenum">
              <a:rPr lang="en-US" altLang="zh-TW" sz="1300" b="0">
                <a:solidFill>
                  <a:schemeClr val="tx1"/>
                </a:solidFill>
              </a:rPr>
              <a:pPr/>
              <a:t>68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0F0FA91-959F-D844-B693-1EFBE6342394}" type="slidenum">
              <a:rPr lang="en-US" altLang="zh-TW" sz="1300" b="0">
                <a:solidFill>
                  <a:schemeClr val="tx1"/>
                </a:solidFill>
              </a:rPr>
              <a:pPr/>
              <a:t>69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D542045-E9CA-8540-990D-4E41082C6F36}" type="slidenum">
              <a:rPr lang="en-US" altLang="zh-TW" sz="1300" b="0">
                <a:solidFill>
                  <a:schemeClr val="tx1"/>
                </a:solidFill>
              </a:rPr>
              <a:pPr/>
              <a:t>70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71CA681-ED00-374E-A807-8681ACB71C15}" type="slidenum">
              <a:rPr lang="en-US" altLang="zh-TW" sz="1300" b="0">
                <a:solidFill>
                  <a:schemeClr val="tx1"/>
                </a:solidFill>
              </a:rPr>
              <a:pPr/>
              <a:t>71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702D33F-2C85-F848-BC34-887E87EDD05F}" type="slidenum">
              <a:rPr lang="en-US" altLang="zh-TW" sz="1300" b="0">
                <a:solidFill>
                  <a:schemeClr val="tx1"/>
                </a:solidFill>
              </a:rPr>
              <a:pPr/>
              <a:t>72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086F5CB-2F40-4840-A3F0-4CB275D32D11}" type="slidenum">
              <a:rPr lang="en-US" altLang="zh-TW" sz="1300" b="0">
                <a:solidFill>
                  <a:schemeClr val="tx1"/>
                </a:solidFill>
              </a:rPr>
              <a:pPr/>
              <a:t>73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>
                <a:ea typeface="新細明體" charset="-120"/>
              </a:rPr>
              <a:t>F(x)=7+(8 -4)’ x + ½ x’ (-8 0; 0 -4) x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408C8D7-1899-9944-9C65-F9375F85A269}" type="slidenum">
              <a:rPr lang="en-US" altLang="zh-TW" sz="1300" b="0">
                <a:solidFill>
                  <a:schemeClr val="tx1"/>
                </a:solidFill>
              </a:rPr>
              <a:pPr/>
              <a:t>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E3703B8-CCDD-8C4A-8B52-BC351921970D}" type="slidenum">
              <a:rPr lang="en-US" altLang="zh-TW" sz="1300" b="0">
                <a:solidFill>
                  <a:schemeClr val="tx1"/>
                </a:solidFill>
              </a:rPr>
              <a:pPr/>
              <a:t>74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89538B0-1126-114D-8A34-429A3C5C32BB}" type="slidenum">
              <a:rPr lang="en-US" altLang="zh-TW" sz="1300" b="0">
                <a:solidFill>
                  <a:schemeClr val="tx1"/>
                </a:solidFill>
              </a:rPr>
              <a:pPr/>
              <a:t>75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8B2A4F9-01C9-D54C-AAFF-FF584659E5B4}" type="slidenum">
              <a:rPr lang="en-US" altLang="zh-TW" sz="1300" b="0">
                <a:solidFill>
                  <a:schemeClr val="tx1"/>
                </a:solidFill>
              </a:rPr>
              <a:pPr/>
              <a:t>76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BC15509-E472-8B46-9615-CEF3FA9824F0}" type="slidenum">
              <a:rPr lang="en-US" altLang="zh-TW" sz="1300" b="0">
                <a:solidFill>
                  <a:schemeClr val="tx1"/>
                </a:solidFill>
              </a:rPr>
              <a:pPr/>
              <a:t>77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46B8902-AF73-564C-A4F9-8B959FE3E039}" type="slidenum">
              <a:rPr lang="en-US" altLang="zh-TW" sz="1300" b="0">
                <a:solidFill>
                  <a:schemeClr val="tx1"/>
                </a:solidFill>
              </a:rPr>
              <a:pPr/>
              <a:t>78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70F214FE-5383-974B-BA01-8A0677EAB713}" type="slidenum">
              <a:rPr lang="en-US" altLang="zh-TW" sz="1300" b="0">
                <a:solidFill>
                  <a:schemeClr val="tx1"/>
                </a:solidFill>
              </a:rPr>
              <a:pPr/>
              <a:t>79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4A71D40-B8C7-F64A-A742-68D76F22913B}" type="slidenum">
              <a:rPr lang="en-US" altLang="zh-TW" sz="1300" b="0">
                <a:solidFill>
                  <a:schemeClr val="tx1"/>
                </a:solidFill>
              </a:rPr>
              <a:pPr/>
              <a:t>80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43E1EAB-7BB2-AF47-8C82-88FCAF63DB67}" type="slidenum">
              <a:rPr lang="en-US" altLang="zh-TW" sz="1300" b="0">
                <a:solidFill>
                  <a:schemeClr val="tx1"/>
                </a:solidFill>
              </a:rPr>
              <a:pPr/>
              <a:t>81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3222636-22C3-2C40-BA6F-F0FCC63F29F3}" type="slidenum">
              <a:rPr lang="en-US" altLang="zh-TW" sz="1300" b="0">
                <a:solidFill>
                  <a:schemeClr val="tx1"/>
                </a:solidFill>
              </a:rPr>
              <a:pPr/>
              <a:t>82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11C4513-1BBB-D649-B27F-E3C7DFD7AF6F}" type="slidenum">
              <a:rPr lang="en-US" altLang="zh-TW" sz="1300" b="0">
                <a:solidFill>
                  <a:schemeClr val="tx1"/>
                </a:solidFill>
              </a:rPr>
              <a:pPr/>
              <a:t>83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DD9744E-D6B0-6A46-8BDE-6C9BA028C330}" type="slidenum">
              <a:rPr lang="en-US" altLang="zh-TW" sz="1300" b="0">
                <a:solidFill>
                  <a:schemeClr val="tx1"/>
                </a:solidFill>
              </a:rPr>
              <a:pPr/>
              <a:t>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E89749DE-AB0F-5E4D-85C0-175ADC11F5F5}" type="slidenum">
              <a:rPr lang="en-US" altLang="zh-TW" sz="1300" b="0">
                <a:solidFill>
                  <a:schemeClr val="tx1"/>
                </a:solidFill>
              </a:rPr>
              <a:pPr/>
              <a:t>84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C030C80-752F-8946-8FC5-49476AE17A3B}" type="slidenum">
              <a:rPr lang="en-US" altLang="zh-TW" sz="1300" b="0">
                <a:solidFill>
                  <a:schemeClr val="tx1"/>
                </a:solidFill>
              </a:rPr>
              <a:pPr/>
              <a:t>85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B4CC27B2-0066-8944-A95F-23B357DFFA61}" type="slidenum">
              <a:rPr lang="en-US" altLang="zh-TW" sz="1300" b="0">
                <a:solidFill>
                  <a:schemeClr val="tx1"/>
                </a:solidFill>
              </a:rPr>
              <a:pPr/>
              <a:t>86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ADB85D6-605D-2A43-9FD2-DADF444F89EA}" type="slidenum">
              <a:rPr lang="en-US" altLang="zh-TW" sz="1300" b="0">
                <a:solidFill>
                  <a:schemeClr val="tx1"/>
                </a:solidFill>
              </a:rPr>
              <a:pPr/>
              <a:t>87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AF870949-B4E6-384C-ABBE-64360942E0AD}" type="slidenum">
              <a:rPr lang="en-US" altLang="zh-TW" sz="1300" b="0">
                <a:solidFill>
                  <a:schemeClr val="tx1"/>
                </a:solidFill>
              </a:rPr>
              <a:pPr/>
              <a:t>88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FB5AAF7F-E21A-194F-A690-56E7D69E90FB}" type="slidenum">
              <a:rPr lang="en-US" altLang="zh-TW" sz="1300" b="0">
                <a:solidFill>
                  <a:schemeClr val="tx1"/>
                </a:solidFill>
              </a:rPr>
              <a:pPr/>
              <a:t>89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D4A962E-7FB5-584A-B768-671691910522}" type="slidenum">
              <a:rPr lang="en-US" altLang="zh-TW" sz="1300" b="0">
                <a:solidFill>
                  <a:schemeClr val="tx1"/>
                </a:solidFill>
              </a:rPr>
              <a:pPr/>
              <a:t>90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8D9D457B-612D-3C47-AB11-E8BB355FB4A8}" type="slidenum">
              <a:rPr lang="en-US" altLang="zh-TW" sz="1300" b="0">
                <a:solidFill>
                  <a:schemeClr val="tx1"/>
                </a:solidFill>
              </a:rPr>
              <a:pPr/>
              <a:t>91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FDA3766-09C5-6243-86E2-78945B6959FB}" type="slidenum">
              <a:rPr lang="en-US" altLang="zh-TW" sz="1300" b="0">
                <a:solidFill>
                  <a:schemeClr val="tx1"/>
                </a:solidFill>
              </a:rPr>
              <a:pPr/>
              <a:t>92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9D2A9C6-162D-5A4F-9907-6E151CD6DC11}" type="slidenum">
              <a:rPr lang="en-US" altLang="zh-TW" sz="1300" b="0">
                <a:solidFill>
                  <a:schemeClr val="tx1"/>
                </a:solidFill>
              </a:rPr>
              <a:pPr/>
              <a:t>93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427C0C9B-4202-A34C-9818-A1FBAE6FCAC1}" type="slidenum">
              <a:rPr lang="en-US" altLang="zh-TW" sz="1300" b="0">
                <a:solidFill>
                  <a:schemeClr val="tx1"/>
                </a:solidFill>
              </a:rPr>
              <a:pPr/>
              <a:t>10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CE082175-D98E-6945-B576-3DC63781BDA2}" type="slidenum">
              <a:rPr lang="en-US" altLang="zh-TW" sz="1300" b="0">
                <a:solidFill>
                  <a:schemeClr val="tx1"/>
                </a:solidFill>
              </a:rPr>
              <a:pPr/>
              <a:t>94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1FBC4763-DD39-F04A-B61C-3C3C27280FC2}" type="slidenum">
              <a:rPr lang="en-US" altLang="zh-TW" sz="1300" b="0">
                <a:solidFill>
                  <a:schemeClr val="tx1"/>
                </a:solidFill>
              </a:rPr>
              <a:pPr/>
              <a:t>95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5D11B58E-C0B8-194B-9DF0-7BF33DF2C737}" type="slidenum">
              <a:rPr lang="en-US" altLang="zh-TW" sz="1300" b="0">
                <a:solidFill>
                  <a:schemeClr val="tx1"/>
                </a:solidFill>
              </a:rPr>
              <a:pPr/>
              <a:t>96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6B289A41-33CF-5C47-A48A-CB15F5FD5799}" type="slidenum">
              <a:rPr lang="en-US" altLang="zh-TW" sz="1300" b="0">
                <a:solidFill>
                  <a:schemeClr val="tx1"/>
                </a:solidFill>
              </a:rPr>
              <a:pPr/>
              <a:t>97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4D4FF7F-3614-AF48-BE0A-3E05838F59A6}" type="slidenum">
              <a:rPr lang="en-US" altLang="zh-TW" sz="1300" b="0">
                <a:solidFill>
                  <a:schemeClr val="tx1"/>
                </a:solidFill>
              </a:rPr>
              <a:pPr/>
              <a:t>98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DF96F85B-E435-5F4B-AAC0-6B130DB9FE4E}" type="slidenum">
              <a:rPr lang="en-US" altLang="zh-TW" sz="1300" b="0">
                <a:solidFill>
                  <a:schemeClr val="tx1"/>
                </a:solidFill>
              </a:rPr>
              <a:pPr/>
              <a:t>99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81EBBCF-A79E-704E-9C8E-C5A9BA293CBD}" type="slidenum">
              <a:rPr lang="en-US" altLang="zh-TW" sz="1300" b="0">
                <a:solidFill>
                  <a:schemeClr val="tx1"/>
                </a:solidFill>
              </a:rPr>
              <a:pPr/>
              <a:t>100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2C83EEB5-3D94-A64C-B668-55610BB8607E}" type="slidenum">
              <a:rPr lang="en-US" altLang="zh-TW" sz="1300" b="0">
                <a:solidFill>
                  <a:schemeClr val="tx1"/>
                </a:solidFill>
              </a:rPr>
              <a:pPr/>
              <a:t>101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9DA9E931-5577-6E47-90D9-D25AC950AA42}" type="slidenum">
              <a:rPr lang="en-US" altLang="zh-TW" sz="1300" b="0">
                <a:solidFill>
                  <a:schemeClr val="tx1"/>
                </a:solidFill>
              </a:rPr>
              <a:pPr/>
              <a:t>102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defTabSz="990600"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fld id="{3626AD3A-B56D-FC49-8575-434D1E3D2467}" type="slidenum">
              <a:rPr lang="en-US" altLang="zh-TW" sz="1300" b="0">
                <a:solidFill>
                  <a:schemeClr val="tx1"/>
                </a:solidFill>
              </a:rPr>
              <a:pPr/>
              <a:t>103</a:t>
            </a:fld>
            <a:endParaRPr lang="en-US" altLang="zh-TW" sz="1300" b="0">
              <a:solidFill>
                <a:schemeClr val="tx1"/>
              </a:solidFill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131475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2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56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2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334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64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6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35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7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89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42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000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1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2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80.png"/><Relationship Id="rId4" Type="http://schemas.openxmlformats.org/officeDocument/2006/relationships/oleObject" Target="../embeddings/oleObject65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5.jpeg"/><Relationship Id="rId12" Type="http://schemas.openxmlformats.org/officeDocument/2006/relationships/image" Target="../media/image190.png"/><Relationship Id="rId2" Type="http://schemas.openxmlformats.org/officeDocument/2006/relationships/video" Target="\C:\uist\paper-overlap.avi" TargetMode="External"/><Relationship Id="rId1" Type="http://schemas.microsoft.com/office/2007/relationships/media" Target="\C:\uist\paper-overlap.avi" TargetMode="Externa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188.jpeg"/><Relationship Id="rId4" Type="http://schemas.openxmlformats.org/officeDocument/2006/relationships/notesSlide" Target="../notesSlides/notesSlide126.xml"/><Relationship Id="rId9" Type="http://schemas.openxmlformats.org/officeDocument/2006/relationships/image" Target="../media/image187.jpe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jpe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jpeg"/><Relationship Id="rId9" Type="http://schemas.openxmlformats.org/officeDocument/2006/relationships/image" Target="../media/image19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jpe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jpeg"/><Relationship Id="rId9" Type="http://schemas.openxmlformats.org/officeDocument/2006/relationships/image" Target="../media/image200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20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201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0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04.png"/><Relationship Id="rId4" Type="http://schemas.openxmlformats.org/officeDocument/2006/relationships/oleObject" Target="../embeddings/oleObject69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7" Type="http://schemas.openxmlformats.org/officeDocument/2006/relationships/image" Target="../media/image209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jpeg"/><Relationship Id="rId5" Type="http://schemas.openxmlformats.org/officeDocument/2006/relationships/image" Target="../media/image207.jpeg"/><Relationship Id="rId4" Type="http://schemas.openxmlformats.org/officeDocument/2006/relationships/image" Target="../media/image206.jpe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3" Type="http://schemas.openxmlformats.org/officeDocument/2006/relationships/image" Target="../media/image210.jpeg"/><Relationship Id="rId7" Type="http://schemas.openxmlformats.org/officeDocument/2006/relationships/image" Target="../media/image214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jpeg"/><Relationship Id="rId5" Type="http://schemas.openxmlformats.org/officeDocument/2006/relationships/image" Target="../media/image218.jpeg"/><Relationship Id="rId4" Type="http://schemas.openxmlformats.org/officeDocument/2006/relationships/image" Target="../media/image2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jpeg"/><Relationship Id="rId4" Type="http://schemas.openxmlformats.org/officeDocument/2006/relationships/image" Target="../media/image219.jpe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13" Type="http://schemas.openxmlformats.org/officeDocument/2006/relationships/image" Target="../media/image231.jpeg"/><Relationship Id="rId18" Type="http://schemas.openxmlformats.org/officeDocument/2006/relationships/image" Target="../media/image236.jpeg"/><Relationship Id="rId26" Type="http://schemas.openxmlformats.org/officeDocument/2006/relationships/image" Target="../media/image244.jpeg"/><Relationship Id="rId3" Type="http://schemas.openxmlformats.org/officeDocument/2006/relationships/image" Target="../media/image221.jpeg"/><Relationship Id="rId21" Type="http://schemas.openxmlformats.org/officeDocument/2006/relationships/image" Target="../media/image239.jpeg"/><Relationship Id="rId7" Type="http://schemas.openxmlformats.org/officeDocument/2006/relationships/image" Target="../media/image225.jpeg"/><Relationship Id="rId12" Type="http://schemas.openxmlformats.org/officeDocument/2006/relationships/image" Target="../media/image230.jpeg"/><Relationship Id="rId17" Type="http://schemas.openxmlformats.org/officeDocument/2006/relationships/image" Target="../media/image235.jpeg"/><Relationship Id="rId25" Type="http://schemas.openxmlformats.org/officeDocument/2006/relationships/image" Target="../media/image243.jpeg"/><Relationship Id="rId2" Type="http://schemas.openxmlformats.org/officeDocument/2006/relationships/notesSlide" Target="../notesSlides/notesSlide137.xml"/><Relationship Id="rId16" Type="http://schemas.openxmlformats.org/officeDocument/2006/relationships/image" Target="../media/image234.jpeg"/><Relationship Id="rId20" Type="http://schemas.openxmlformats.org/officeDocument/2006/relationships/image" Target="../media/image2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jpeg"/><Relationship Id="rId11" Type="http://schemas.openxmlformats.org/officeDocument/2006/relationships/image" Target="../media/image229.jpeg"/><Relationship Id="rId24" Type="http://schemas.openxmlformats.org/officeDocument/2006/relationships/image" Target="../media/image242.jpeg"/><Relationship Id="rId5" Type="http://schemas.openxmlformats.org/officeDocument/2006/relationships/image" Target="../media/image223.jpeg"/><Relationship Id="rId15" Type="http://schemas.openxmlformats.org/officeDocument/2006/relationships/image" Target="../media/image233.jpeg"/><Relationship Id="rId23" Type="http://schemas.openxmlformats.org/officeDocument/2006/relationships/image" Target="../media/image241.jpeg"/><Relationship Id="rId10" Type="http://schemas.openxmlformats.org/officeDocument/2006/relationships/image" Target="../media/image228.jpeg"/><Relationship Id="rId19" Type="http://schemas.openxmlformats.org/officeDocument/2006/relationships/image" Target="../media/image237.jpeg"/><Relationship Id="rId4" Type="http://schemas.openxmlformats.org/officeDocument/2006/relationships/image" Target="../media/image222.jpeg"/><Relationship Id="rId9" Type="http://schemas.openxmlformats.org/officeDocument/2006/relationships/image" Target="../media/image227.jpeg"/><Relationship Id="rId14" Type="http://schemas.openxmlformats.org/officeDocument/2006/relationships/image" Target="../media/image232.jpeg"/><Relationship Id="rId22" Type="http://schemas.openxmlformats.org/officeDocument/2006/relationships/image" Target="../media/image240.jpe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13" Type="http://schemas.openxmlformats.org/officeDocument/2006/relationships/image" Target="../media/image231.jpeg"/><Relationship Id="rId18" Type="http://schemas.openxmlformats.org/officeDocument/2006/relationships/image" Target="../media/image236.jpeg"/><Relationship Id="rId26" Type="http://schemas.openxmlformats.org/officeDocument/2006/relationships/image" Target="../media/image244.jpeg"/><Relationship Id="rId3" Type="http://schemas.openxmlformats.org/officeDocument/2006/relationships/image" Target="../media/image221.jpeg"/><Relationship Id="rId21" Type="http://schemas.openxmlformats.org/officeDocument/2006/relationships/image" Target="../media/image239.jpeg"/><Relationship Id="rId7" Type="http://schemas.openxmlformats.org/officeDocument/2006/relationships/image" Target="../media/image225.jpeg"/><Relationship Id="rId12" Type="http://schemas.openxmlformats.org/officeDocument/2006/relationships/image" Target="../media/image230.jpeg"/><Relationship Id="rId17" Type="http://schemas.openxmlformats.org/officeDocument/2006/relationships/image" Target="../media/image235.jpeg"/><Relationship Id="rId25" Type="http://schemas.openxmlformats.org/officeDocument/2006/relationships/image" Target="../media/image243.jpeg"/><Relationship Id="rId2" Type="http://schemas.openxmlformats.org/officeDocument/2006/relationships/notesSlide" Target="../notesSlides/notesSlide138.xml"/><Relationship Id="rId16" Type="http://schemas.openxmlformats.org/officeDocument/2006/relationships/image" Target="../media/image234.jpeg"/><Relationship Id="rId20" Type="http://schemas.openxmlformats.org/officeDocument/2006/relationships/image" Target="../media/image2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jpeg"/><Relationship Id="rId11" Type="http://schemas.openxmlformats.org/officeDocument/2006/relationships/image" Target="../media/image229.jpeg"/><Relationship Id="rId24" Type="http://schemas.openxmlformats.org/officeDocument/2006/relationships/image" Target="../media/image242.jpeg"/><Relationship Id="rId5" Type="http://schemas.openxmlformats.org/officeDocument/2006/relationships/image" Target="../media/image223.jpeg"/><Relationship Id="rId15" Type="http://schemas.openxmlformats.org/officeDocument/2006/relationships/image" Target="../media/image233.jpeg"/><Relationship Id="rId23" Type="http://schemas.openxmlformats.org/officeDocument/2006/relationships/image" Target="../media/image241.jpeg"/><Relationship Id="rId10" Type="http://schemas.openxmlformats.org/officeDocument/2006/relationships/image" Target="../media/image228.jpeg"/><Relationship Id="rId19" Type="http://schemas.openxmlformats.org/officeDocument/2006/relationships/image" Target="../media/image237.jpeg"/><Relationship Id="rId4" Type="http://schemas.openxmlformats.org/officeDocument/2006/relationships/image" Target="../media/image222.jpeg"/><Relationship Id="rId9" Type="http://schemas.openxmlformats.org/officeDocument/2006/relationships/image" Target="../media/image227.jpeg"/><Relationship Id="rId14" Type="http://schemas.openxmlformats.org/officeDocument/2006/relationships/image" Target="../media/image232.jpeg"/><Relationship Id="rId22" Type="http://schemas.openxmlformats.org/officeDocument/2006/relationships/image" Target="../media/image240.jpe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jpeg"/><Relationship Id="rId13" Type="http://schemas.openxmlformats.org/officeDocument/2006/relationships/image" Target="../media/image227.jpeg"/><Relationship Id="rId18" Type="http://schemas.openxmlformats.org/officeDocument/2006/relationships/image" Target="../media/image232.jpeg"/><Relationship Id="rId26" Type="http://schemas.openxmlformats.org/officeDocument/2006/relationships/image" Target="../media/image240.jpeg"/><Relationship Id="rId3" Type="http://schemas.openxmlformats.org/officeDocument/2006/relationships/image" Target="../media/image245.jpeg"/><Relationship Id="rId21" Type="http://schemas.openxmlformats.org/officeDocument/2006/relationships/image" Target="../media/image235.jpeg"/><Relationship Id="rId7" Type="http://schemas.openxmlformats.org/officeDocument/2006/relationships/image" Target="../media/image221.jpeg"/><Relationship Id="rId12" Type="http://schemas.openxmlformats.org/officeDocument/2006/relationships/image" Target="../media/image226.jpeg"/><Relationship Id="rId17" Type="http://schemas.openxmlformats.org/officeDocument/2006/relationships/image" Target="../media/image231.jpeg"/><Relationship Id="rId25" Type="http://schemas.openxmlformats.org/officeDocument/2006/relationships/image" Target="../media/image239.jpeg"/><Relationship Id="rId2" Type="http://schemas.openxmlformats.org/officeDocument/2006/relationships/notesSlide" Target="../notesSlides/notesSlide139.xml"/><Relationship Id="rId16" Type="http://schemas.openxmlformats.org/officeDocument/2006/relationships/image" Target="../media/image230.jpeg"/><Relationship Id="rId20" Type="http://schemas.openxmlformats.org/officeDocument/2006/relationships/image" Target="../media/image234.jpeg"/><Relationship Id="rId29" Type="http://schemas.openxmlformats.org/officeDocument/2006/relationships/image" Target="../media/image2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jpeg"/><Relationship Id="rId11" Type="http://schemas.openxmlformats.org/officeDocument/2006/relationships/image" Target="../media/image225.jpeg"/><Relationship Id="rId24" Type="http://schemas.openxmlformats.org/officeDocument/2006/relationships/image" Target="../media/image238.jpeg"/><Relationship Id="rId5" Type="http://schemas.openxmlformats.org/officeDocument/2006/relationships/image" Target="../media/image247.jpeg"/><Relationship Id="rId15" Type="http://schemas.openxmlformats.org/officeDocument/2006/relationships/image" Target="../media/image229.jpeg"/><Relationship Id="rId23" Type="http://schemas.openxmlformats.org/officeDocument/2006/relationships/image" Target="../media/image237.jpeg"/><Relationship Id="rId28" Type="http://schemas.openxmlformats.org/officeDocument/2006/relationships/image" Target="../media/image242.jpeg"/><Relationship Id="rId10" Type="http://schemas.openxmlformats.org/officeDocument/2006/relationships/image" Target="../media/image224.jpeg"/><Relationship Id="rId19" Type="http://schemas.openxmlformats.org/officeDocument/2006/relationships/image" Target="../media/image233.jpeg"/><Relationship Id="rId4" Type="http://schemas.openxmlformats.org/officeDocument/2006/relationships/image" Target="../media/image246.jpeg"/><Relationship Id="rId9" Type="http://schemas.openxmlformats.org/officeDocument/2006/relationships/image" Target="../media/image223.jpeg"/><Relationship Id="rId14" Type="http://schemas.openxmlformats.org/officeDocument/2006/relationships/image" Target="../media/image228.jpeg"/><Relationship Id="rId22" Type="http://schemas.openxmlformats.org/officeDocument/2006/relationships/image" Target="../media/image236.jpeg"/><Relationship Id="rId27" Type="http://schemas.openxmlformats.org/officeDocument/2006/relationships/image" Target="../media/image241.jpeg"/><Relationship Id="rId30" Type="http://schemas.openxmlformats.org/officeDocument/2006/relationships/image" Target="../media/image244.jpe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hyperlink" Target="ftp://ftp.cs.utoronto.ca/pub/jepson/teaching/vision/2503/SIFTtutorial.tar.gz" TargetMode="External"/><Relationship Id="rId3" Type="http://schemas.openxmlformats.org/officeDocument/2006/relationships/hyperlink" Target="http://www.csie.ntu.edu.tw/~cyy/courses/vfx/papers/Harris1988ACC.pdf" TargetMode="Externa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e.ntu.edu.tw/~cyy/courses/vfx/papers/Mikolajczyk2004APE.pdf" TargetMode="External"/><Relationship Id="rId5" Type="http://schemas.openxmlformats.org/officeDocument/2006/relationships/hyperlink" Target="http://www.csie.ntu.edu.tw/~cyy/courses/vfx/papers/Ke2004PSM.pdf" TargetMode="External"/><Relationship Id="rId4" Type="http://schemas.openxmlformats.org/officeDocument/2006/relationships/hyperlink" Target="http://www.csie.ntu.edu.tw/~cyy/courses/vfx/papers/Lowe2004DIF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0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6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05.wmf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45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0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15.wmf"/><Relationship Id="rId4" Type="http://schemas.openxmlformats.org/officeDocument/2006/relationships/image" Target="../media/image109.png"/><Relationship Id="rId9" Type="http://schemas.openxmlformats.org/officeDocument/2006/relationships/oleObject" Target="../embeddings/oleObject52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60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120.wmf"/><Relationship Id="rId4" Type="http://schemas.openxmlformats.org/officeDocument/2006/relationships/image" Target="../media/image109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12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24.png"/><Relationship Id="rId4" Type="http://schemas.openxmlformats.org/officeDocument/2006/relationships/image" Target="../media/image10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6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600" b="0">
                <a:latin typeface="Garamond" charset="0"/>
              </a:rPr>
              <a:t>Features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Garamond" charset="0"/>
              </a:rPr>
              <a:t>Digital Visual Effects</a:t>
            </a:r>
          </a:p>
          <a:p>
            <a:pPr eaLnBrk="1" hangingPunct="1"/>
            <a:r>
              <a:rPr lang="en-US" altLang="zh-TW" i="1">
                <a:latin typeface="Garamond" charset="0"/>
              </a:rPr>
              <a:t>Yung-Yu Chuang</a:t>
            </a:r>
          </a:p>
          <a:p>
            <a:pPr eaLnBrk="1" hangingPunct="1"/>
            <a:endParaRPr lang="en-US" altLang="zh-TW">
              <a:latin typeface="Garamond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4213" y="5661025"/>
            <a:ext cx="7704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 b="0" i="1">
                <a:latin typeface="Garamond" charset="0"/>
              </a:rPr>
              <a:t>with slides by Trevor Darrell</a:t>
            </a:r>
            <a:r>
              <a:rPr lang="en-US" altLang="zh-TW" b="0" i="1">
                <a:latin typeface="Garamond" charset="0"/>
              </a:rPr>
              <a:t> </a:t>
            </a:r>
            <a:r>
              <a:rPr lang="en-US" altLang="zh-TW" sz="1800" b="0" i="1">
                <a:latin typeface="Garamond" charset="0"/>
              </a:rPr>
              <a:t>Cordelia Schmid, David Lowe, Darya Frolova, Denis Simakov, Robert Collins and Jiwon 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</a:t>
            </a:r>
          </a:p>
        </p:txBody>
      </p:sp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539750" y="1341438"/>
            <a:ext cx="2362200" cy="2209800"/>
            <a:chOff x="349" y="1086"/>
            <a:chExt cx="1488" cy="1392"/>
          </a:xfrm>
        </p:grpSpPr>
        <p:sp>
          <p:nvSpPr>
            <p:cNvPr id="22536" name="Rectangle 4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2537" name="Freeform 6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76526" name="Rectangle 14"/>
          <p:cNvSpPr>
            <a:spLocks noChangeArrowheads="1"/>
          </p:cNvSpPr>
          <p:nvPr/>
        </p:nvSpPr>
        <p:spPr bwMode="auto">
          <a:xfrm>
            <a:off x="1331913" y="2852738"/>
            <a:ext cx="647700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6527" name="Rectangle 15"/>
          <p:cNvSpPr>
            <a:spLocks noChangeArrowheads="1"/>
          </p:cNvSpPr>
          <p:nvPr/>
        </p:nvSpPr>
        <p:spPr bwMode="auto">
          <a:xfrm>
            <a:off x="611188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6528" name="Rectangle 16"/>
          <p:cNvSpPr>
            <a:spLocks noChangeArrowheads="1"/>
          </p:cNvSpPr>
          <p:nvPr/>
        </p:nvSpPr>
        <p:spPr bwMode="auto">
          <a:xfrm>
            <a:off x="1403350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6529" name="Rectangle 17"/>
          <p:cNvSpPr>
            <a:spLocks noChangeArrowheads="1"/>
          </p:cNvSpPr>
          <p:nvPr/>
        </p:nvSpPr>
        <p:spPr bwMode="auto">
          <a:xfrm>
            <a:off x="2195513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1258888" y="5589588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flat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3201E-6 L 0.03541 3.4320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4.04255E-6 L 0.07899 4.0425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6" grpId="0" animBg="1"/>
      <p:bldP spid="576526" grpId="1" animBg="1"/>
      <p:bldP spid="576526" grpId="2" animBg="1"/>
      <p:bldP spid="576527" grpId="0" animBg="1"/>
      <p:bldP spid="576528" grpId="0" animBg="1"/>
      <p:bldP spid="576529" grpId="0" animBg="1"/>
      <p:bldP spid="57653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Maxima in D</a:t>
            </a:r>
          </a:p>
        </p:txBody>
      </p:sp>
      <p:pic>
        <p:nvPicPr>
          <p:cNvPr id="2037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Remove low contrast</a:t>
            </a:r>
          </a:p>
        </p:txBody>
      </p:sp>
      <p:pic>
        <p:nvPicPr>
          <p:cNvPr id="2058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Remove edges</a:t>
            </a:r>
          </a:p>
        </p:txBody>
      </p:sp>
      <p:pic>
        <p:nvPicPr>
          <p:cNvPr id="2078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SIFT descriptor</a:t>
            </a:r>
          </a:p>
        </p:txBody>
      </p:sp>
      <p:pic>
        <p:nvPicPr>
          <p:cNvPr id="2099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-28575"/>
            <a:ext cx="691515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Estimated rotation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Computed affine transformation from rotated image to original image: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0.7060   -0.7052  128.4230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0.7057    0.7100 -128.9491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        0            0      1.0000</a:t>
            </a:r>
          </a:p>
          <a:p>
            <a:pPr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Actual transformation from rotated image to original image: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0.7071   -0.7071  128.6934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0.7071    0.7071 -128.6934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         0            0      1.0000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pPr algn="ctr" eaLnBrk="1" hangingPunct="1"/>
            <a:r>
              <a:rPr lang="en-US" altLang="zh-TW">
                <a:latin typeface="Garamond" charset="0"/>
              </a:rPr>
              <a:t>SIFT extensions</a:t>
            </a:r>
            <a:endParaRPr lang="en-US" altLang="zh-TW" sz="3600" i="1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PCA</a:t>
            </a:r>
          </a:p>
        </p:txBody>
      </p:sp>
      <p:pic>
        <p:nvPicPr>
          <p:cNvPr id="2181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79588"/>
            <a:ext cx="77771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PCA-SIFT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Only change step 4</a:t>
            </a:r>
          </a:p>
          <a:p>
            <a:pPr eaLnBrk="1" hangingPunct="1"/>
            <a:r>
              <a:rPr lang="en-US" altLang="zh-TW"/>
              <a:t>Pre-compute an eigen-space for local gradient patches of size 41x41</a:t>
            </a:r>
          </a:p>
          <a:p>
            <a:pPr eaLnBrk="1" hangingPunct="1"/>
            <a:r>
              <a:rPr lang="en-US" altLang="zh-TW"/>
              <a:t>2x39x39=3042 elements</a:t>
            </a:r>
          </a:p>
          <a:p>
            <a:pPr eaLnBrk="1" hangingPunct="1"/>
            <a:r>
              <a:rPr lang="en-US" altLang="zh-TW"/>
              <a:t>Only keep 20 components</a:t>
            </a:r>
          </a:p>
          <a:p>
            <a:pPr eaLnBrk="1" hangingPunct="1"/>
            <a:r>
              <a:rPr lang="en-US" altLang="zh-TW"/>
              <a:t>A more compact descriptor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GLOH (Gradient location-orientation histogram)</a:t>
            </a:r>
          </a:p>
        </p:txBody>
      </p:sp>
      <p:pic>
        <p:nvPicPr>
          <p:cNvPr id="2222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65420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22211" name="Group 4"/>
          <p:cNvGrpSpPr>
            <a:grpSpLocks/>
          </p:cNvGrpSpPr>
          <p:nvPr/>
        </p:nvGrpSpPr>
        <p:grpSpPr bwMode="auto">
          <a:xfrm>
            <a:off x="900113" y="4149725"/>
            <a:ext cx="1871662" cy="1816100"/>
            <a:chOff x="476" y="2614"/>
            <a:chExt cx="1179" cy="1144"/>
          </a:xfrm>
        </p:grpSpPr>
        <p:pic>
          <p:nvPicPr>
            <p:cNvPr id="2222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614"/>
              <a:ext cx="117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215" name="Line 6"/>
            <p:cNvSpPr>
              <a:spLocks noChangeShapeType="1"/>
            </p:cNvSpPr>
            <p:nvPr/>
          </p:nvSpPr>
          <p:spPr bwMode="auto">
            <a:xfrm>
              <a:off x="703" y="2795"/>
              <a:ext cx="21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2216" name="Line 7"/>
            <p:cNvSpPr>
              <a:spLocks noChangeShapeType="1"/>
            </p:cNvSpPr>
            <p:nvPr/>
          </p:nvSpPr>
          <p:spPr bwMode="auto">
            <a:xfrm>
              <a:off x="1202" y="3363"/>
              <a:ext cx="205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2217" name="Line 8"/>
            <p:cNvSpPr>
              <a:spLocks noChangeShapeType="1"/>
            </p:cNvSpPr>
            <p:nvPr/>
          </p:nvSpPr>
          <p:spPr bwMode="auto">
            <a:xfrm rot="-5400000">
              <a:off x="1224" y="2827"/>
              <a:ext cx="21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2218" name="Line 9"/>
            <p:cNvSpPr>
              <a:spLocks noChangeShapeType="1"/>
            </p:cNvSpPr>
            <p:nvPr/>
          </p:nvSpPr>
          <p:spPr bwMode="auto">
            <a:xfrm rot="-5400000">
              <a:off x="686" y="3353"/>
              <a:ext cx="222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2212" name="Rectangle 10"/>
          <p:cNvSpPr>
            <a:spLocks noChangeArrowheads="1"/>
          </p:cNvSpPr>
          <p:nvPr/>
        </p:nvSpPr>
        <p:spPr bwMode="auto">
          <a:xfrm>
            <a:off x="3059113" y="4076700"/>
            <a:ext cx="5400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17 location bins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16 orientation bins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Analyze the 17x16=272-d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eigen-space, keep 128 components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2400" b="0">
              <a:sym typeface="Symbol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SIFT is still considered the best.</a:t>
            </a:r>
          </a:p>
        </p:txBody>
      </p:sp>
      <p:sp>
        <p:nvSpPr>
          <p:cNvPr id="222213" name="Rectangle 11"/>
          <p:cNvSpPr>
            <a:spLocks noChangeArrowheads="1"/>
          </p:cNvSpPr>
          <p:nvPr/>
        </p:nvSpPr>
        <p:spPr bwMode="auto">
          <a:xfrm>
            <a:off x="7469188" y="2276475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0">
                <a:latin typeface="Arial" charset="0"/>
                <a:sym typeface="Symbol" charset="2"/>
              </a:rPr>
              <a:t>SIFT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</a:t>
            </a:r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539750" y="1341438"/>
            <a:ext cx="2362200" cy="2209800"/>
            <a:chOff x="349" y="1086"/>
            <a:chExt cx="1488" cy="1392"/>
          </a:xfrm>
        </p:grpSpPr>
        <p:sp>
          <p:nvSpPr>
            <p:cNvPr id="24593" name="Rectangle 4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4594" name="Freeform 5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3289300" y="1341438"/>
            <a:ext cx="2362200" cy="2209800"/>
            <a:chOff x="349" y="1086"/>
            <a:chExt cx="1488" cy="1392"/>
          </a:xfrm>
        </p:grpSpPr>
        <p:sp>
          <p:nvSpPr>
            <p:cNvPr id="24591" name="Rectangle 7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4592" name="Freeform 8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611188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1403350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2" name="Rectangle 15"/>
          <p:cNvSpPr>
            <a:spLocks noChangeArrowheads="1"/>
          </p:cNvSpPr>
          <p:nvPr/>
        </p:nvSpPr>
        <p:spPr bwMode="auto">
          <a:xfrm>
            <a:off x="2195513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1258888" y="5589588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flat</a:t>
            </a:r>
          </a:p>
        </p:txBody>
      </p:sp>
      <p:sp>
        <p:nvSpPr>
          <p:cNvPr id="579605" name="Rectangle 21"/>
          <p:cNvSpPr>
            <a:spLocks noChangeArrowheads="1"/>
          </p:cNvSpPr>
          <p:nvPr/>
        </p:nvSpPr>
        <p:spPr bwMode="auto">
          <a:xfrm>
            <a:off x="3636963" y="2565400"/>
            <a:ext cx="647700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19475" y="3789363"/>
            <a:ext cx="647700" cy="647700"/>
            <a:chOff x="2154" y="2387"/>
            <a:chExt cx="408" cy="408"/>
          </a:xfrm>
        </p:grpSpPr>
        <p:sp>
          <p:nvSpPr>
            <p:cNvPr id="24589" name="Rectangle 22"/>
            <p:cNvSpPr>
              <a:spLocks noChangeArrowheads="1"/>
            </p:cNvSpPr>
            <p:nvPr/>
          </p:nvSpPr>
          <p:spPr bwMode="auto">
            <a:xfrm>
              <a:off x="2154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590" name="Rectangle 23"/>
            <p:cNvSpPr>
              <a:spLocks noChangeArrowheads="1"/>
            </p:cNvSpPr>
            <p:nvPr/>
          </p:nvSpPr>
          <p:spPr bwMode="auto">
            <a:xfrm>
              <a:off x="2358" y="2399"/>
              <a:ext cx="204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11638" y="3789363"/>
            <a:ext cx="647700" cy="647700"/>
            <a:chOff x="2653" y="2387"/>
            <a:chExt cx="408" cy="408"/>
          </a:xfrm>
        </p:grpSpPr>
        <p:sp>
          <p:nvSpPr>
            <p:cNvPr id="24587" name="Rectangle 24"/>
            <p:cNvSpPr>
              <a:spLocks noChangeArrowheads="1"/>
            </p:cNvSpPr>
            <p:nvPr/>
          </p:nvSpPr>
          <p:spPr bwMode="auto">
            <a:xfrm>
              <a:off x="2653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588" name="Rectangle 25"/>
            <p:cNvSpPr>
              <a:spLocks noChangeArrowheads="1"/>
            </p:cNvSpPr>
            <p:nvPr/>
          </p:nvSpPr>
          <p:spPr bwMode="auto">
            <a:xfrm>
              <a:off x="2660" y="2399"/>
              <a:ext cx="392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3201E-6 L 0.03542 3.4320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5" grpId="0" animBg="1"/>
      <p:bldP spid="579605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Multi-Scale Oriented Patches</a:t>
            </a: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Simpler than SIFT. Designed for image matching. [Brown, Szeliski, Winder, CVPR</a:t>
            </a:r>
            <a:r>
              <a:rPr lang="en-US" altLang="zh-TW">
                <a:latin typeface="Arial" charset="0"/>
              </a:rPr>
              <a:t>’</a:t>
            </a:r>
            <a:r>
              <a:rPr lang="en-US" altLang="zh-TW"/>
              <a:t>2005]</a:t>
            </a:r>
          </a:p>
          <a:p>
            <a:pPr eaLnBrk="1" hangingPunct="1"/>
            <a:r>
              <a:rPr lang="en-US" altLang="zh-TW"/>
              <a:t>Feature detector</a:t>
            </a:r>
          </a:p>
          <a:p>
            <a:pPr lvl="1" eaLnBrk="1" hangingPunct="1"/>
            <a:r>
              <a:rPr lang="en-US" altLang="zh-TW"/>
              <a:t>Multi-scale Harris corners</a:t>
            </a:r>
          </a:p>
          <a:p>
            <a:pPr lvl="1" eaLnBrk="1" hangingPunct="1"/>
            <a:r>
              <a:rPr lang="en-US" altLang="zh-TW"/>
              <a:t>Orientation from blurred gradient</a:t>
            </a:r>
          </a:p>
          <a:p>
            <a:pPr lvl="1" eaLnBrk="1" hangingPunct="1"/>
            <a:r>
              <a:rPr lang="en-US" altLang="zh-TW"/>
              <a:t>Geometrically invariant to rotation</a:t>
            </a:r>
          </a:p>
          <a:p>
            <a:pPr eaLnBrk="1" hangingPunct="1"/>
            <a:r>
              <a:rPr lang="en-US" altLang="zh-TW"/>
              <a:t>Feature descriptor</a:t>
            </a:r>
          </a:p>
          <a:p>
            <a:pPr lvl="1" eaLnBrk="1" hangingPunct="1"/>
            <a:r>
              <a:rPr lang="en-US" altLang="zh-TW"/>
              <a:t>Bias/gain normalized sampling of local patch (8x8)</a:t>
            </a:r>
          </a:p>
          <a:p>
            <a:pPr lvl="1" eaLnBrk="1" hangingPunct="1"/>
            <a:r>
              <a:rPr lang="en-US" altLang="zh-TW"/>
              <a:t>Photometrically invariant to affine changes in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Multi-Scale Harris corner detector</a:t>
            </a:r>
          </a:p>
        </p:txBody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7575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zh-TW"/>
              <a:t>Image stitching is mostly concerned with matching images that have the same scale, so sub-octave pyramid might not be necessary.</a:t>
            </a:r>
          </a:p>
        </p:txBody>
      </p:sp>
      <p:pic>
        <p:nvPicPr>
          <p:cNvPr id="2263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9225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1704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309" name="Object 6"/>
          <p:cNvGraphicFramePr>
            <a:graphicFrameLocks noChangeAspect="1"/>
          </p:cNvGraphicFramePr>
          <p:nvPr/>
        </p:nvGraphicFramePr>
        <p:xfrm>
          <a:off x="971550" y="3429000"/>
          <a:ext cx="13684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6" name="方程式" r:id="rId6" imgW="342603" imgH="177646" progId="Equation.3">
                  <p:embed/>
                </p:oleObj>
              </mc:Choice>
              <mc:Fallback>
                <p:oleObj name="方程式" r:id="rId6" imgW="342603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13684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552575"/>
            <a:ext cx="41529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56102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Multi-Scale Harris corner detector</a:t>
            </a:r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283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48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6219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729038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71633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9" name="Text Box 8"/>
          <p:cNvSpPr txBox="1">
            <a:spLocks noChangeArrowheads="1"/>
          </p:cNvSpPr>
          <p:nvPr/>
        </p:nvSpPr>
        <p:spPr bwMode="auto">
          <a:xfrm>
            <a:off x="1989138" y="2852738"/>
            <a:ext cx="501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0"/>
              <a:t>smoother version of gradients</a:t>
            </a:r>
            <a:r>
              <a:rPr kumimoji="0" lang="en-US" altLang="zh-TW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2836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24400"/>
            <a:ext cx="6121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1" name="Text Box 10"/>
          <p:cNvSpPr txBox="1">
            <a:spLocks noChangeArrowheads="1"/>
          </p:cNvSpPr>
          <p:nvPr/>
        </p:nvSpPr>
        <p:spPr bwMode="auto">
          <a:xfrm>
            <a:off x="546100" y="4278313"/>
            <a:ext cx="4446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0"/>
              <a:t>Corner detection function:</a:t>
            </a:r>
          </a:p>
        </p:txBody>
      </p:sp>
      <p:sp>
        <p:nvSpPr>
          <p:cNvPr id="228362" name="Text Box 11"/>
          <p:cNvSpPr txBox="1">
            <a:spLocks noChangeArrowheads="1"/>
          </p:cNvSpPr>
          <p:nvPr/>
        </p:nvSpPr>
        <p:spPr bwMode="auto">
          <a:xfrm>
            <a:off x="539750" y="5934075"/>
            <a:ext cx="7177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0"/>
              <a:t>Pick local maxima of 3x3 and larger than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Keypoint detection function</a:t>
            </a:r>
          </a:p>
        </p:txBody>
      </p:sp>
      <p:pic>
        <p:nvPicPr>
          <p:cNvPr id="23040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229600" cy="1747837"/>
          </a:xfrm>
          <a:noFill/>
        </p:spPr>
      </p:pic>
      <p:pic>
        <p:nvPicPr>
          <p:cNvPr id="2304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924175"/>
            <a:ext cx="46799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Text Box 5"/>
          <p:cNvSpPr txBox="1">
            <a:spLocks noChangeArrowheads="1"/>
          </p:cNvSpPr>
          <p:nvPr/>
        </p:nvSpPr>
        <p:spPr bwMode="auto">
          <a:xfrm>
            <a:off x="5076825" y="3789363"/>
            <a:ext cx="3840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Experiments show roughly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the same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Non-maximal suppression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Restrict the maximal number of interest points, but also want them spatially well distributed</a:t>
            </a:r>
          </a:p>
          <a:p>
            <a:pPr eaLnBrk="1" hangingPunct="1"/>
            <a:r>
              <a:rPr lang="en-US" altLang="zh-TW"/>
              <a:t>Only retain maximums in a neighborhood of radius </a:t>
            </a:r>
            <a:r>
              <a:rPr lang="en-US" altLang="zh-TW" i="1">
                <a:latin typeface="Times New Roman" charset="0"/>
              </a:rPr>
              <a:t>r</a:t>
            </a:r>
            <a:r>
              <a:rPr lang="en-US" altLang="zh-TW"/>
              <a:t>.</a:t>
            </a:r>
          </a:p>
          <a:p>
            <a:pPr eaLnBrk="1" hangingPunct="1"/>
            <a:r>
              <a:rPr lang="en-US" altLang="zh-TW"/>
              <a:t>Sort them by strength, decreasing </a:t>
            </a:r>
            <a:r>
              <a:rPr lang="en-US" altLang="zh-TW" i="1">
                <a:latin typeface="Times New Roman" charset="0"/>
              </a:rPr>
              <a:t>r</a:t>
            </a:r>
            <a:r>
              <a:rPr lang="en-US" altLang="zh-TW"/>
              <a:t> from infinity until the number of keypoints (500) is satisfied.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Non-maximal suppression</a:t>
            </a:r>
          </a:p>
        </p:txBody>
      </p:sp>
      <p:pic>
        <p:nvPicPr>
          <p:cNvPr id="2344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073150"/>
            <a:ext cx="6200775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Sub-pixel refinement</a:t>
            </a:r>
          </a:p>
        </p:txBody>
      </p:sp>
      <p:pic>
        <p:nvPicPr>
          <p:cNvPr id="2365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33588"/>
            <a:ext cx="3629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659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549" name="Group 6"/>
          <p:cNvGrpSpPr>
            <a:grpSpLocks/>
          </p:cNvGrpSpPr>
          <p:nvPr/>
        </p:nvGrpSpPr>
        <p:grpSpPr bwMode="auto">
          <a:xfrm>
            <a:off x="3995738" y="3271838"/>
            <a:ext cx="4679950" cy="3252787"/>
            <a:chOff x="521" y="2243"/>
            <a:chExt cx="2948" cy="2049"/>
          </a:xfrm>
        </p:grpSpPr>
        <p:pic>
          <p:nvPicPr>
            <p:cNvPr id="23655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43"/>
              <a:ext cx="2948" cy="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551" name="Line 8"/>
            <p:cNvSpPr>
              <a:spLocks noChangeShapeType="1"/>
            </p:cNvSpPr>
            <p:nvPr/>
          </p:nvSpPr>
          <p:spPr bwMode="auto">
            <a:xfrm>
              <a:off x="2902" y="404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3399"/>
              </a:buClr>
            </a:pPr>
            <a:r>
              <a:rPr lang="en-US" altLang="zh-TW"/>
              <a:t>Orientation = blurred gradient</a:t>
            </a:r>
          </a:p>
          <a:p>
            <a:pPr eaLnBrk="1" hangingPunct="1"/>
            <a:endParaRPr lang="en-US" altLang="zh-TW"/>
          </a:p>
        </p:txBody>
      </p:sp>
      <p:pic>
        <p:nvPicPr>
          <p:cNvPr id="238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286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1657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397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Descriptor Vector</a:t>
            </a:r>
          </a:p>
        </p:txBody>
      </p:sp>
      <p:sp>
        <p:nvSpPr>
          <p:cNvPr id="240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3399"/>
              </a:buClr>
            </a:pPr>
            <a:r>
              <a:rPr lang="en-US" altLang="zh-TW"/>
              <a:t>Rotation Invariant Frame</a:t>
            </a:r>
          </a:p>
          <a:p>
            <a:pPr lvl="1" eaLnBrk="1" hangingPunct="1">
              <a:buClr>
                <a:srgbClr val="003399"/>
              </a:buClr>
            </a:pPr>
            <a:r>
              <a:rPr lang="en-US" altLang="zh-TW"/>
              <a:t>Scale-space position (x, y, s) + orientation (</a:t>
            </a:r>
            <a:r>
              <a:rPr lang="en-US" altLang="zh-TW">
                <a:latin typeface="Symbol" charset="2"/>
                <a:sym typeface="Symbol" charset="2"/>
              </a:rPr>
              <a:t></a:t>
            </a:r>
            <a:r>
              <a:rPr lang="en-US" altLang="zh-TW"/>
              <a:t>)</a:t>
            </a:r>
          </a:p>
        </p:txBody>
      </p:sp>
      <p:pic>
        <p:nvPicPr>
          <p:cNvPr id="240643" name="Picture 4" descr="matier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63357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MSOP descriptor vector</a:t>
            </a:r>
          </a:p>
        </p:txBody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8x8 oriented patch sampled at 5 x scale. See TR for details. </a:t>
            </a:r>
          </a:p>
          <a:p>
            <a:pPr eaLnBrk="1" hangingPunct="1"/>
            <a:r>
              <a:rPr lang="en-US" altLang="zh-TW"/>
              <a:t>Sampled from                                     with spacing=5 </a:t>
            </a:r>
          </a:p>
        </p:txBody>
      </p:sp>
      <p:grpSp>
        <p:nvGrpSpPr>
          <p:cNvPr id="242691" name="Group 4"/>
          <p:cNvGrpSpPr>
            <a:grpSpLocks/>
          </p:cNvGrpSpPr>
          <p:nvPr/>
        </p:nvGrpSpPr>
        <p:grpSpPr bwMode="auto">
          <a:xfrm>
            <a:off x="539750" y="2957513"/>
            <a:ext cx="5424488" cy="3495675"/>
            <a:chOff x="1296" y="1661"/>
            <a:chExt cx="3417" cy="2202"/>
          </a:xfrm>
        </p:grpSpPr>
        <p:pic>
          <p:nvPicPr>
            <p:cNvPr id="242695" name="Picture 5" descr="matier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661"/>
              <a:ext cx="3126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696" name="Picture 6" descr="matierbf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2470"/>
              <a:ext cx="1249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697" name="Line 7"/>
            <p:cNvSpPr>
              <a:spLocks noChangeShapeType="1"/>
            </p:cNvSpPr>
            <p:nvPr/>
          </p:nvSpPr>
          <p:spPr bwMode="auto">
            <a:xfrm>
              <a:off x="3456" y="2285"/>
              <a:ext cx="1254" cy="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2698" name="Line 8"/>
            <p:cNvSpPr>
              <a:spLocks noChangeShapeType="1"/>
            </p:cNvSpPr>
            <p:nvPr/>
          </p:nvSpPr>
          <p:spPr bwMode="auto">
            <a:xfrm>
              <a:off x="2736" y="2130"/>
              <a:ext cx="376" cy="7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2699" name="Text Box 9"/>
            <p:cNvSpPr txBox="1">
              <a:spLocks noChangeArrowheads="1"/>
            </p:cNvSpPr>
            <p:nvPr/>
          </p:nvSpPr>
          <p:spPr bwMode="auto">
            <a:xfrm>
              <a:off x="3696" y="1949"/>
              <a:ext cx="7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000" b="0">
                  <a:solidFill>
                    <a:srgbClr val="CCECFF"/>
                  </a:solidFill>
                  <a:latin typeface="Verdana" charset="0"/>
                </a:rPr>
                <a:t>8 pixels</a:t>
              </a:r>
            </a:p>
          </p:txBody>
        </p:sp>
        <p:sp>
          <p:nvSpPr>
            <p:cNvPr id="242700" name="Text Box 10"/>
            <p:cNvSpPr txBox="1">
              <a:spLocks noChangeArrowheads="1"/>
            </p:cNvSpPr>
            <p:nvPr/>
          </p:nvSpPr>
          <p:spPr bwMode="auto">
            <a:xfrm rot="720000">
              <a:off x="2640" y="1949"/>
              <a:ext cx="6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600" b="0">
                  <a:solidFill>
                    <a:srgbClr val="CCECFF"/>
                  </a:solidFill>
                  <a:latin typeface="Verdana" charset="0"/>
                </a:rPr>
                <a:t>40 pixels</a:t>
              </a:r>
            </a:p>
          </p:txBody>
        </p:sp>
      </p:grpSp>
      <p:grpSp>
        <p:nvGrpSpPr>
          <p:cNvPr id="242692" name="Group 11"/>
          <p:cNvGrpSpPr>
            <a:grpSpLocks noChangeAspect="1"/>
          </p:cNvGrpSpPr>
          <p:nvPr/>
        </p:nvGrpSpPr>
        <p:grpSpPr bwMode="auto">
          <a:xfrm>
            <a:off x="3203575" y="1957388"/>
            <a:ext cx="3652838" cy="608012"/>
            <a:chOff x="2290" y="1026"/>
            <a:chExt cx="3280" cy="546"/>
          </a:xfrm>
        </p:grpSpPr>
        <p:pic>
          <p:nvPicPr>
            <p:cNvPr id="24269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026"/>
              <a:ext cx="148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69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087"/>
              <a:ext cx="169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539750" y="1341438"/>
            <a:ext cx="2362200" cy="2209800"/>
            <a:chOff x="349" y="1086"/>
            <a:chExt cx="1488" cy="1392"/>
          </a:xfrm>
        </p:grpSpPr>
        <p:sp>
          <p:nvSpPr>
            <p:cNvPr id="26645" name="Rectangle 4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6646" name="Freeform 5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3289300" y="1341438"/>
            <a:ext cx="2362200" cy="2209800"/>
            <a:chOff x="349" y="1086"/>
            <a:chExt cx="1488" cy="1392"/>
          </a:xfrm>
        </p:grpSpPr>
        <p:sp>
          <p:nvSpPr>
            <p:cNvPr id="26643" name="Rectangle 7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6644" name="Freeform 8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611188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1403350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2195513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1258888" y="5589588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flat</a:t>
            </a:r>
          </a:p>
        </p:txBody>
      </p:sp>
      <p:sp>
        <p:nvSpPr>
          <p:cNvPr id="581648" name="Rectangle 16"/>
          <p:cNvSpPr>
            <a:spLocks noChangeArrowheads="1"/>
          </p:cNvSpPr>
          <p:nvPr/>
        </p:nvSpPr>
        <p:spPr bwMode="auto">
          <a:xfrm>
            <a:off x="3636963" y="2565400"/>
            <a:ext cx="647700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419475" y="3789363"/>
            <a:ext cx="647700" cy="647700"/>
            <a:chOff x="2154" y="2387"/>
            <a:chExt cx="408" cy="408"/>
          </a:xfrm>
        </p:grpSpPr>
        <p:sp>
          <p:nvSpPr>
            <p:cNvPr id="26641" name="Rectangle 18"/>
            <p:cNvSpPr>
              <a:spLocks noChangeArrowheads="1"/>
            </p:cNvSpPr>
            <p:nvPr/>
          </p:nvSpPr>
          <p:spPr bwMode="auto">
            <a:xfrm>
              <a:off x="2154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642" name="Rectangle 19"/>
            <p:cNvSpPr>
              <a:spLocks noChangeArrowheads="1"/>
            </p:cNvSpPr>
            <p:nvPr/>
          </p:nvSpPr>
          <p:spPr bwMode="auto">
            <a:xfrm>
              <a:off x="2358" y="2399"/>
              <a:ext cx="204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6634" name="Group 20"/>
          <p:cNvGrpSpPr>
            <a:grpSpLocks/>
          </p:cNvGrpSpPr>
          <p:nvPr/>
        </p:nvGrpSpPr>
        <p:grpSpPr bwMode="auto">
          <a:xfrm>
            <a:off x="4211638" y="3789363"/>
            <a:ext cx="647700" cy="647700"/>
            <a:chOff x="2653" y="2387"/>
            <a:chExt cx="408" cy="408"/>
          </a:xfrm>
        </p:grpSpPr>
        <p:sp>
          <p:nvSpPr>
            <p:cNvPr id="26639" name="Rectangle 21"/>
            <p:cNvSpPr>
              <a:spLocks noChangeArrowheads="1"/>
            </p:cNvSpPr>
            <p:nvPr/>
          </p:nvSpPr>
          <p:spPr bwMode="auto">
            <a:xfrm>
              <a:off x="2653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640" name="Rectangle 22"/>
            <p:cNvSpPr>
              <a:spLocks noChangeArrowheads="1"/>
            </p:cNvSpPr>
            <p:nvPr/>
          </p:nvSpPr>
          <p:spPr bwMode="auto">
            <a:xfrm>
              <a:off x="2660" y="2399"/>
              <a:ext cx="392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1655" name="Text Box 23"/>
          <p:cNvSpPr txBox="1">
            <a:spLocks noChangeArrowheads="1"/>
          </p:cNvSpPr>
          <p:nvPr/>
        </p:nvSpPr>
        <p:spPr bwMode="auto">
          <a:xfrm>
            <a:off x="4084638" y="5589588"/>
            <a:ext cx="947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edge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19475" y="4581525"/>
            <a:ext cx="647700" cy="647700"/>
            <a:chOff x="2154" y="2886"/>
            <a:chExt cx="408" cy="408"/>
          </a:xfrm>
        </p:grpSpPr>
        <p:sp>
          <p:nvSpPr>
            <p:cNvPr id="26637" name="Rectangle 24"/>
            <p:cNvSpPr>
              <a:spLocks noChangeArrowheads="1"/>
            </p:cNvSpPr>
            <p:nvPr/>
          </p:nvSpPr>
          <p:spPr bwMode="auto">
            <a:xfrm>
              <a:off x="2154" y="2886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6638" name="Rectangle 25"/>
            <p:cNvSpPr>
              <a:spLocks noChangeArrowheads="1"/>
            </p:cNvSpPr>
            <p:nvPr/>
          </p:nvSpPr>
          <p:spPr bwMode="auto">
            <a:xfrm>
              <a:off x="2358" y="2898"/>
              <a:ext cx="204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3201E-6 L 2.77778E-7 0.047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81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8" grpId="0" animBg="1"/>
      <p:bldP spid="58165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MSOP descriptor vector</a:t>
            </a:r>
          </a:p>
        </p:txBody>
      </p:sp>
      <p:sp>
        <p:nvSpPr>
          <p:cNvPr id="2447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8x8 oriented patch sampled at 5 x scale. See TR for details. </a:t>
            </a:r>
          </a:p>
          <a:p>
            <a:pPr eaLnBrk="1" hangingPunct="1"/>
            <a:r>
              <a:rPr lang="en-US" altLang="zh-TW"/>
              <a:t>Bias/gain normalisation:  I</a:t>
            </a:r>
            <a:r>
              <a:rPr lang="en-US" altLang="zh-TW">
                <a:latin typeface="Arial" charset="0"/>
              </a:rPr>
              <a:t>’</a:t>
            </a:r>
            <a:r>
              <a:rPr lang="en-US" altLang="zh-TW"/>
              <a:t> = (I </a:t>
            </a:r>
            <a:r>
              <a:rPr lang="en-US" altLang="zh-TW">
                <a:latin typeface="Arial" charset="0"/>
              </a:rPr>
              <a:t>–</a:t>
            </a:r>
            <a:r>
              <a:rPr lang="en-US" altLang="zh-TW"/>
              <a:t> </a:t>
            </a:r>
            <a:r>
              <a:rPr lang="en-US" altLang="zh-TW">
                <a:latin typeface="Symbol" charset="2"/>
                <a:sym typeface="Symbol" charset="2"/>
              </a:rPr>
              <a:t></a:t>
            </a:r>
            <a:r>
              <a:rPr lang="en-US" altLang="zh-TW"/>
              <a:t>)/</a:t>
            </a:r>
            <a:r>
              <a:rPr lang="en-US" altLang="zh-TW">
                <a:latin typeface="Symbol" charset="2"/>
                <a:sym typeface="Symbol" charset="2"/>
              </a:rPr>
              <a:t></a:t>
            </a:r>
          </a:p>
          <a:p>
            <a:pPr eaLnBrk="1" hangingPunct="1"/>
            <a:r>
              <a:rPr lang="en-US" altLang="zh-TW">
                <a:sym typeface="Symbol" charset="2"/>
              </a:rPr>
              <a:t>Wavelet transform</a:t>
            </a:r>
          </a:p>
        </p:txBody>
      </p:sp>
      <p:grpSp>
        <p:nvGrpSpPr>
          <p:cNvPr id="244739" name="Group 4"/>
          <p:cNvGrpSpPr>
            <a:grpSpLocks/>
          </p:cNvGrpSpPr>
          <p:nvPr/>
        </p:nvGrpSpPr>
        <p:grpSpPr bwMode="auto">
          <a:xfrm>
            <a:off x="539750" y="2957513"/>
            <a:ext cx="5424488" cy="3495675"/>
            <a:chOff x="1296" y="1661"/>
            <a:chExt cx="3417" cy="2202"/>
          </a:xfrm>
        </p:grpSpPr>
        <p:pic>
          <p:nvPicPr>
            <p:cNvPr id="244740" name="Picture 5" descr="matierb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661"/>
              <a:ext cx="3126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4741" name="Picture 6" descr="matierbf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2470"/>
              <a:ext cx="1249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742" name="Line 7"/>
            <p:cNvSpPr>
              <a:spLocks noChangeShapeType="1"/>
            </p:cNvSpPr>
            <p:nvPr/>
          </p:nvSpPr>
          <p:spPr bwMode="auto">
            <a:xfrm>
              <a:off x="3456" y="2285"/>
              <a:ext cx="1254" cy="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4743" name="Line 8"/>
            <p:cNvSpPr>
              <a:spLocks noChangeShapeType="1"/>
            </p:cNvSpPr>
            <p:nvPr/>
          </p:nvSpPr>
          <p:spPr bwMode="auto">
            <a:xfrm>
              <a:off x="2736" y="2130"/>
              <a:ext cx="376" cy="7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4744" name="Text Box 9"/>
            <p:cNvSpPr txBox="1">
              <a:spLocks noChangeArrowheads="1"/>
            </p:cNvSpPr>
            <p:nvPr/>
          </p:nvSpPr>
          <p:spPr bwMode="auto">
            <a:xfrm>
              <a:off x="3696" y="1949"/>
              <a:ext cx="7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000" b="0">
                  <a:solidFill>
                    <a:srgbClr val="CCECFF"/>
                  </a:solidFill>
                  <a:latin typeface="Verdana" charset="0"/>
                </a:rPr>
                <a:t>8 pixels</a:t>
              </a:r>
            </a:p>
          </p:txBody>
        </p:sp>
        <p:sp>
          <p:nvSpPr>
            <p:cNvPr id="244745" name="Text Box 10"/>
            <p:cNvSpPr txBox="1">
              <a:spLocks noChangeArrowheads="1"/>
            </p:cNvSpPr>
            <p:nvPr/>
          </p:nvSpPr>
          <p:spPr bwMode="auto">
            <a:xfrm rot="720000">
              <a:off x="2640" y="1949"/>
              <a:ext cx="6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600" b="0">
                  <a:solidFill>
                    <a:srgbClr val="CCECFF"/>
                  </a:solidFill>
                  <a:latin typeface="Verdana" charset="0"/>
                </a:rPr>
                <a:t>40 pixels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Detections at multiple scales</a:t>
            </a:r>
          </a:p>
        </p:txBody>
      </p:sp>
      <p:pic>
        <p:nvPicPr>
          <p:cNvPr id="2467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Summary</a:t>
            </a:r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Multi-scale Harris corner detector</a:t>
            </a:r>
          </a:p>
          <a:p>
            <a:pPr eaLnBrk="1" hangingPunct="1"/>
            <a:r>
              <a:rPr lang="en-US" altLang="zh-TW"/>
              <a:t>Sub-pixel refinement</a:t>
            </a:r>
          </a:p>
          <a:p>
            <a:pPr eaLnBrk="1" hangingPunct="1"/>
            <a:r>
              <a:rPr lang="en-US" altLang="zh-TW"/>
              <a:t>Orientation assignment by gradients</a:t>
            </a:r>
          </a:p>
          <a:p>
            <a:pPr eaLnBrk="1" hangingPunct="1"/>
            <a:r>
              <a:rPr lang="en-US" altLang="zh-TW"/>
              <a:t>Blurred intensity patch as descriptor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Feature matching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Exhaustive search</a:t>
            </a:r>
          </a:p>
          <a:p>
            <a:pPr lvl="1" eaLnBrk="1" hangingPunct="1"/>
            <a:r>
              <a:rPr lang="en-US" altLang="zh-TW"/>
              <a:t>for each feature in one image, look at </a:t>
            </a:r>
            <a:r>
              <a:rPr lang="en-US" altLang="zh-TW" i="1"/>
              <a:t>all</a:t>
            </a:r>
            <a:r>
              <a:rPr lang="en-US" altLang="zh-TW"/>
              <a:t> the other features in the other image(s)</a:t>
            </a:r>
          </a:p>
          <a:p>
            <a:pPr eaLnBrk="1" hangingPunct="1"/>
            <a:r>
              <a:rPr lang="en-US" altLang="zh-TW"/>
              <a:t>Hashing</a:t>
            </a:r>
          </a:p>
          <a:p>
            <a:pPr lvl="1" eaLnBrk="1" hangingPunct="1"/>
            <a:r>
              <a:rPr lang="en-US" altLang="zh-TW"/>
              <a:t>compute a short descriptor from each feature vector, or hash longer descriptors (randomly)</a:t>
            </a:r>
          </a:p>
          <a:p>
            <a:pPr eaLnBrk="1" hangingPunct="1"/>
            <a:r>
              <a:rPr lang="en-US" altLang="zh-TW"/>
              <a:t>Nearest neighbor techniques</a:t>
            </a:r>
          </a:p>
          <a:p>
            <a:pPr lvl="1" eaLnBrk="1" hangingPunct="1"/>
            <a:r>
              <a:rPr lang="en-US" altLang="zh-TW" i="1"/>
              <a:t>k</a:t>
            </a:r>
            <a:r>
              <a:rPr lang="en-US" altLang="zh-TW"/>
              <a:t>-trees and their variants (Best Bin First)</a:t>
            </a:r>
            <a:endParaRPr lang="en-US" altLang="zh-TW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Wavelet-based hashing</a:t>
            </a:r>
          </a:p>
        </p:txBody>
      </p:sp>
      <p:sp>
        <p:nvSpPr>
          <p:cNvPr id="2529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Compute a short (3-vector) descriptor from an 8x8 patch using a Haar </a:t>
            </a:r>
            <a:r>
              <a:rPr lang="en-US" altLang="zh-TW">
                <a:latin typeface="Arial" charset="0"/>
              </a:rPr>
              <a:t>“</a:t>
            </a:r>
            <a:r>
              <a:rPr lang="en-US" altLang="zh-TW"/>
              <a:t>wavelet</a:t>
            </a:r>
            <a:r>
              <a:rPr lang="en-US" altLang="zh-TW">
                <a:latin typeface="Arial" charset="0"/>
              </a:rPr>
              <a:t>”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Quantize each value into 10 (overlapping) bins (10</a:t>
            </a:r>
            <a:r>
              <a:rPr lang="en-US" altLang="zh-TW" baseline="30000"/>
              <a:t>3</a:t>
            </a:r>
            <a:r>
              <a:rPr lang="en-US" altLang="zh-TW"/>
              <a:t> total entries)</a:t>
            </a:r>
          </a:p>
          <a:p>
            <a:pPr eaLnBrk="1" hangingPunct="1"/>
            <a:r>
              <a:rPr lang="en-US" altLang="zh-TW"/>
              <a:t>[Brown, Szeliski, Winder, CVPR</a:t>
            </a:r>
            <a:r>
              <a:rPr lang="en-US" altLang="zh-TW">
                <a:latin typeface="Arial" charset="0"/>
              </a:rPr>
              <a:t>’</a:t>
            </a:r>
            <a:r>
              <a:rPr lang="en-US" altLang="zh-TW"/>
              <a:t>2005]</a:t>
            </a:r>
          </a:p>
        </p:txBody>
      </p:sp>
      <p:pic>
        <p:nvPicPr>
          <p:cNvPr id="252931" name="Picture 4" descr="matierb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16033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2" name="Rectangle 5"/>
          <p:cNvSpPr>
            <a:spLocks noChangeArrowheads="1"/>
          </p:cNvSpPr>
          <p:nvPr/>
        </p:nvSpPr>
        <p:spPr bwMode="auto">
          <a:xfrm>
            <a:off x="3125788" y="2133600"/>
            <a:ext cx="1524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3" name="Rectangle 6"/>
          <p:cNvSpPr>
            <a:spLocks noChangeArrowheads="1"/>
          </p:cNvSpPr>
          <p:nvPr/>
        </p:nvSpPr>
        <p:spPr bwMode="auto">
          <a:xfrm>
            <a:off x="3125788" y="2133600"/>
            <a:ext cx="733425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4" name="Rectangle 7"/>
          <p:cNvSpPr>
            <a:spLocks noChangeArrowheads="1"/>
          </p:cNvSpPr>
          <p:nvPr/>
        </p:nvSpPr>
        <p:spPr bwMode="auto">
          <a:xfrm>
            <a:off x="4932363" y="2133600"/>
            <a:ext cx="1368425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5" name="Rectangle 8"/>
          <p:cNvSpPr>
            <a:spLocks noChangeArrowheads="1"/>
          </p:cNvSpPr>
          <p:nvPr/>
        </p:nvSpPr>
        <p:spPr bwMode="auto">
          <a:xfrm>
            <a:off x="4932363" y="2924175"/>
            <a:ext cx="1393825" cy="809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6" name="Rectangle 9"/>
          <p:cNvSpPr>
            <a:spLocks noChangeArrowheads="1"/>
          </p:cNvSpPr>
          <p:nvPr/>
        </p:nvSpPr>
        <p:spPr bwMode="auto">
          <a:xfrm>
            <a:off x="6719888" y="2133600"/>
            <a:ext cx="1524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7" name="Rectangle 10"/>
          <p:cNvSpPr>
            <a:spLocks noChangeArrowheads="1"/>
          </p:cNvSpPr>
          <p:nvPr/>
        </p:nvSpPr>
        <p:spPr bwMode="auto">
          <a:xfrm>
            <a:off x="6719888" y="2133600"/>
            <a:ext cx="760412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2938" name="Rectangle 11"/>
          <p:cNvSpPr>
            <a:spLocks noChangeArrowheads="1"/>
          </p:cNvSpPr>
          <p:nvPr/>
        </p:nvSpPr>
        <p:spPr bwMode="auto">
          <a:xfrm>
            <a:off x="7480300" y="2971800"/>
            <a:ext cx="763588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Nearest neighbor techniques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k</a:t>
            </a:r>
            <a:r>
              <a:rPr lang="en-US" altLang="zh-TW"/>
              <a:t>-D tree</a:t>
            </a:r>
            <a:br>
              <a:rPr lang="en-US" altLang="zh-TW"/>
            </a:br>
            <a:r>
              <a:rPr lang="en-US" altLang="zh-TW"/>
              <a:t>and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Best Bin</a:t>
            </a:r>
            <a:br>
              <a:rPr lang="en-US" altLang="zh-TW"/>
            </a:br>
            <a:r>
              <a:rPr lang="en-US" altLang="zh-TW"/>
              <a:t>First</a:t>
            </a:r>
            <a:br>
              <a:rPr lang="en-US" altLang="zh-TW"/>
            </a:br>
            <a:r>
              <a:rPr lang="en-US" altLang="zh-TW"/>
              <a:t>(BBF)</a:t>
            </a:r>
            <a:endParaRPr lang="en-US" altLang="zh-TW" i="1"/>
          </a:p>
        </p:txBody>
      </p:sp>
      <p:pic>
        <p:nvPicPr>
          <p:cNvPr id="2549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60674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Text Box 5"/>
          <p:cNvSpPr txBox="1">
            <a:spLocks noChangeArrowheads="1"/>
          </p:cNvSpPr>
          <p:nvPr/>
        </p:nvSpPr>
        <p:spPr bwMode="auto">
          <a:xfrm>
            <a:off x="685800" y="5943600"/>
            <a:ext cx="739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Arial Unicode MS" charset="0"/>
              </a:rPr>
              <a:t>Indexing Without Invariants in 3D Object Recognition, Beis and Lowe, PAMI</a:t>
            </a:r>
            <a:r>
              <a:rPr kumimoji="0" lang="en-US" altLang="zh-TW" sz="1600" b="0">
                <a:latin typeface="Arial" charset="0"/>
              </a:rPr>
              <a:t>’</a:t>
            </a:r>
            <a:r>
              <a:rPr kumimoji="0" lang="en-US" altLang="zh-TW" sz="1600" b="0">
                <a:latin typeface="Arial Unicode MS" charset="0"/>
              </a:rPr>
              <a:t>99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pPr algn="ctr" eaLnBrk="1" hangingPunct="1"/>
            <a:r>
              <a:rPr lang="en-US" altLang="zh-TW">
                <a:latin typeface="Garamond" charset="0"/>
              </a:rPr>
              <a:t>Applications</a:t>
            </a:r>
            <a:endParaRPr lang="en-US" altLang="zh-TW" sz="3600" i="1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Recognition</a:t>
            </a:r>
          </a:p>
        </p:txBody>
      </p:sp>
      <p:pic>
        <p:nvPicPr>
          <p:cNvPr id="259074" name="Picture 3" descr="sift-f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81534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5" name="Text Box 4"/>
          <p:cNvSpPr txBox="1">
            <a:spLocks noChangeArrowheads="1"/>
          </p:cNvSpPr>
          <p:nvPr/>
        </p:nvSpPr>
        <p:spPr bwMode="auto">
          <a:xfrm>
            <a:off x="3700463" y="5630863"/>
            <a:ext cx="180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/>
              <a:t>SIFT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3D object recognition</a:t>
            </a:r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381000" y="1052513"/>
          <a:ext cx="4760913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7" name="CorelPhotoPaint.Image.8" r:id="rId4" imgW="3796825" imgH="4507937" progId="CorelPhotoPaint.Image.8">
                  <p:embed/>
                </p:oleObj>
              </mc:Choice>
              <mc:Fallback>
                <p:oleObj name="CorelPhotoPaint.Image.8" r:id="rId4" imgW="3796825" imgH="4507937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52513"/>
                        <a:ext cx="4760913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3D object recognition</a:t>
            </a:r>
          </a:p>
        </p:txBody>
      </p:sp>
      <p:pic>
        <p:nvPicPr>
          <p:cNvPr id="263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24330" r="12308" b="13106"/>
          <a:stretch>
            <a:fillRect/>
          </a:stretch>
        </p:blipFill>
        <p:spPr bwMode="auto">
          <a:xfrm>
            <a:off x="228600" y="1524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3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4706" r="12122" b="11978"/>
          <a:stretch>
            <a:fillRect/>
          </a:stretch>
        </p:blipFill>
        <p:spPr bwMode="auto">
          <a:xfrm>
            <a:off x="4648200" y="1524000"/>
            <a:ext cx="41910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539750" y="1341438"/>
            <a:ext cx="2362200" cy="2209800"/>
            <a:chOff x="349" y="1086"/>
            <a:chExt cx="1488" cy="1392"/>
          </a:xfrm>
        </p:grpSpPr>
        <p:sp>
          <p:nvSpPr>
            <p:cNvPr id="28709" name="Rectangle 4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8710" name="Freeform 5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3289300" y="1341438"/>
            <a:ext cx="2362200" cy="2209800"/>
            <a:chOff x="349" y="1086"/>
            <a:chExt cx="1488" cy="1392"/>
          </a:xfrm>
        </p:grpSpPr>
        <p:sp>
          <p:nvSpPr>
            <p:cNvPr id="28707" name="Rectangle 7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8708" name="Freeform 8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6026150" y="1341438"/>
            <a:ext cx="2362200" cy="2209800"/>
            <a:chOff x="349" y="1086"/>
            <a:chExt cx="1488" cy="1392"/>
          </a:xfrm>
        </p:grpSpPr>
        <p:sp>
          <p:nvSpPr>
            <p:cNvPr id="28705" name="Rectangle 10"/>
            <p:cNvSpPr>
              <a:spLocks noChangeArrowheads="1"/>
            </p:cNvSpPr>
            <p:nvPr/>
          </p:nvSpPr>
          <p:spPr bwMode="auto">
            <a:xfrm>
              <a:off x="349" y="1086"/>
              <a:ext cx="1488" cy="139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latin typeface="Arial" charset="0"/>
              </a:endParaRPr>
            </a:p>
          </p:txBody>
        </p:sp>
        <p:sp>
          <p:nvSpPr>
            <p:cNvPr id="28706" name="Freeform 11"/>
            <p:cNvSpPr>
              <a:spLocks/>
            </p:cNvSpPr>
            <p:nvPr/>
          </p:nvSpPr>
          <p:spPr bwMode="auto">
            <a:xfrm>
              <a:off x="793" y="1480"/>
              <a:ext cx="1044" cy="998"/>
            </a:xfrm>
            <a:custGeom>
              <a:avLst/>
              <a:gdLst>
                <a:gd name="T0" fmla="*/ 0 w 1044"/>
                <a:gd name="T1" fmla="*/ 998 h 998"/>
                <a:gd name="T2" fmla="*/ 0 w 1044"/>
                <a:gd name="T3" fmla="*/ 0 h 998"/>
                <a:gd name="T4" fmla="*/ 1044 w 1044"/>
                <a:gd name="T5" fmla="*/ 544 h 998"/>
                <a:gd name="T6" fmla="*/ 1044 w 1044"/>
                <a:gd name="T7" fmla="*/ 998 h 998"/>
                <a:gd name="T8" fmla="*/ 0 w 1044"/>
                <a:gd name="T9" fmla="*/ 998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611188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1403350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95513" y="3789363"/>
            <a:ext cx="647700" cy="64770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1258888" y="5589588"/>
            <a:ext cx="74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flat</a:t>
            </a:r>
          </a:p>
        </p:txBody>
      </p:sp>
      <p:sp>
        <p:nvSpPr>
          <p:cNvPr id="582672" name="Rectangle 16"/>
          <p:cNvSpPr>
            <a:spLocks noChangeArrowheads="1"/>
          </p:cNvSpPr>
          <p:nvPr/>
        </p:nvSpPr>
        <p:spPr bwMode="auto">
          <a:xfrm>
            <a:off x="6410325" y="1628775"/>
            <a:ext cx="647700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8682" name="Group 17"/>
          <p:cNvGrpSpPr>
            <a:grpSpLocks/>
          </p:cNvGrpSpPr>
          <p:nvPr/>
        </p:nvGrpSpPr>
        <p:grpSpPr bwMode="auto">
          <a:xfrm>
            <a:off x="3419475" y="3789363"/>
            <a:ext cx="647700" cy="647700"/>
            <a:chOff x="2154" y="2387"/>
            <a:chExt cx="408" cy="408"/>
          </a:xfrm>
        </p:grpSpPr>
        <p:sp>
          <p:nvSpPr>
            <p:cNvPr id="28703" name="Rectangle 18"/>
            <p:cNvSpPr>
              <a:spLocks noChangeArrowheads="1"/>
            </p:cNvSpPr>
            <p:nvPr/>
          </p:nvSpPr>
          <p:spPr bwMode="auto">
            <a:xfrm>
              <a:off x="2154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704" name="Rectangle 19"/>
            <p:cNvSpPr>
              <a:spLocks noChangeArrowheads="1"/>
            </p:cNvSpPr>
            <p:nvPr/>
          </p:nvSpPr>
          <p:spPr bwMode="auto">
            <a:xfrm>
              <a:off x="2358" y="2399"/>
              <a:ext cx="204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8683" name="Group 20"/>
          <p:cNvGrpSpPr>
            <a:grpSpLocks/>
          </p:cNvGrpSpPr>
          <p:nvPr/>
        </p:nvGrpSpPr>
        <p:grpSpPr bwMode="auto">
          <a:xfrm>
            <a:off x="4211638" y="3789363"/>
            <a:ext cx="647700" cy="647700"/>
            <a:chOff x="2653" y="2387"/>
            <a:chExt cx="408" cy="408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653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660" y="2399"/>
              <a:ext cx="392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4084638" y="5589588"/>
            <a:ext cx="947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edge</a:t>
            </a:r>
          </a:p>
        </p:txBody>
      </p:sp>
      <p:grpSp>
        <p:nvGrpSpPr>
          <p:cNvPr id="28685" name="Group 24"/>
          <p:cNvGrpSpPr>
            <a:grpSpLocks/>
          </p:cNvGrpSpPr>
          <p:nvPr/>
        </p:nvGrpSpPr>
        <p:grpSpPr bwMode="auto">
          <a:xfrm>
            <a:off x="3419475" y="4581525"/>
            <a:ext cx="647700" cy="647700"/>
            <a:chOff x="2154" y="2886"/>
            <a:chExt cx="408" cy="408"/>
          </a:xfrm>
        </p:grpSpPr>
        <p:sp>
          <p:nvSpPr>
            <p:cNvPr id="28699" name="Rectangle 25"/>
            <p:cNvSpPr>
              <a:spLocks noChangeArrowheads="1"/>
            </p:cNvSpPr>
            <p:nvPr/>
          </p:nvSpPr>
          <p:spPr bwMode="auto">
            <a:xfrm>
              <a:off x="2154" y="2886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700" name="Rectangle 26"/>
            <p:cNvSpPr>
              <a:spLocks noChangeArrowheads="1"/>
            </p:cNvSpPr>
            <p:nvPr/>
          </p:nvSpPr>
          <p:spPr bwMode="auto">
            <a:xfrm>
              <a:off x="2358" y="2898"/>
              <a:ext cx="204" cy="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229350" y="3789363"/>
            <a:ext cx="647700" cy="647700"/>
            <a:chOff x="3924" y="2387"/>
            <a:chExt cx="408" cy="408"/>
          </a:xfrm>
        </p:grpSpPr>
        <p:sp>
          <p:nvSpPr>
            <p:cNvPr id="28697" name="Rectangle 28"/>
            <p:cNvSpPr>
              <a:spLocks noChangeArrowheads="1"/>
            </p:cNvSpPr>
            <p:nvPr/>
          </p:nvSpPr>
          <p:spPr bwMode="auto">
            <a:xfrm>
              <a:off x="3924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698" name="Freeform 32"/>
            <p:cNvSpPr>
              <a:spLocks/>
            </p:cNvSpPr>
            <p:nvPr/>
          </p:nvSpPr>
          <p:spPr bwMode="auto">
            <a:xfrm>
              <a:off x="4109" y="2552"/>
              <a:ext cx="201" cy="221"/>
            </a:xfrm>
            <a:custGeom>
              <a:avLst/>
              <a:gdLst>
                <a:gd name="T0" fmla="*/ 0 w 1044"/>
                <a:gd name="T1" fmla="*/ 0 h 998"/>
                <a:gd name="T2" fmla="*/ 0 w 1044"/>
                <a:gd name="T3" fmla="*/ 0 h 998"/>
                <a:gd name="T4" fmla="*/ 0 w 1044"/>
                <a:gd name="T5" fmla="*/ 0 h 998"/>
                <a:gd name="T6" fmla="*/ 0 w 1044"/>
                <a:gd name="T7" fmla="*/ 0 h 998"/>
                <a:gd name="T8" fmla="*/ 0 w 104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6227763" y="4581525"/>
            <a:ext cx="647700" cy="647700"/>
            <a:chOff x="3923" y="2886"/>
            <a:chExt cx="408" cy="408"/>
          </a:xfrm>
        </p:grpSpPr>
        <p:sp>
          <p:nvSpPr>
            <p:cNvPr id="28694" name="Rectangle 33"/>
            <p:cNvSpPr>
              <a:spLocks noChangeArrowheads="1"/>
            </p:cNvSpPr>
            <p:nvPr/>
          </p:nvSpPr>
          <p:spPr bwMode="auto">
            <a:xfrm>
              <a:off x="3923" y="2886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695" name="Freeform 34"/>
            <p:cNvSpPr>
              <a:spLocks/>
            </p:cNvSpPr>
            <p:nvPr/>
          </p:nvSpPr>
          <p:spPr bwMode="auto">
            <a:xfrm>
              <a:off x="4108" y="2906"/>
              <a:ext cx="201" cy="221"/>
            </a:xfrm>
            <a:custGeom>
              <a:avLst/>
              <a:gdLst>
                <a:gd name="T0" fmla="*/ 0 w 1044"/>
                <a:gd name="T1" fmla="*/ 0 h 998"/>
                <a:gd name="T2" fmla="*/ 0 w 1044"/>
                <a:gd name="T3" fmla="*/ 0 h 998"/>
                <a:gd name="T4" fmla="*/ 0 w 1044"/>
                <a:gd name="T5" fmla="*/ 0 h 998"/>
                <a:gd name="T6" fmla="*/ 0 w 1044"/>
                <a:gd name="T7" fmla="*/ 0 h 998"/>
                <a:gd name="T8" fmla="*/ 0 w 104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96" name="Rectangle 36"/>
            <p:cNvSpPr>
              <a:spLocks noChangeArrowheads="1"/>
            </p:cNvSpPr>
            <p:nvPr/>
          </p:nvSpPr>
          <p:spPr bwMode="auto">
            <a:xfrm>
              <a:off x="4096" y="3106"/>
              <a:ext cx="223" cy="1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2697" name="Text Box 41"/>
          <p:cNvSpPr txBox="1">
            <a:spLocks noChangeArrowheads="1"/>
          </p:cNvSpPr>
          <p:nvPr/>
        </p:nvSpPr>
        <p:spPr bwMode="auto">
          <a:xfrm>
            <a:off x="6011863" y="5373688"/>
            <a:ext cx="2378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corner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0"/>
              <a:t>isolated point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015163" y="4572000"/>
            <a:ext cx="647700" cy="647700"/>
            <a:chOff x="4419" y="2880"/>
            <a:chExt cx="408" cy="408"/>
          </a:xfrm>
        </p:grpSpPr>
        <p:sp>
          <p:nvSpPr>
            <p:cNvPr id="28690" name="Rectangle 37"/>
            <p:cNvSpPr>
              <a:spLocks noChangeArrowheads="1"/>
            </p:cNvSpPr>
            <p:nvPr/>
          </p:nvSpPr>
          <p:spPr bwMode="auto">
            <a:xfrm>
              <a:off x="4419" y="2880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691" name="Freeform 38"/>
            <p:cNvSpPr>
              <a:spLocks/>
            </p:cNvSpPr>
            <p:nvPr/>
          </p:nvSpPr>
          <p:spPr bwMode="auto">
            <a:xfrm>
              <a:off x="4437" y="2893"/>
              <a:ext cx="201" cy="221"/>
            </a:xfrm>
            <a:custGeom>
              <a:avLst/>
              <a:gdLst>
                <a:gd name="T0" fmla="*/ 0 w 1044"/>
                <a:gd name="T1" fmla="*/ 0 h 998"/>
                <a:gd name="T2" fmla="*/ 0 w 1044"/>
                <a:gd name="T3" fmla="*/ 0 h 998"/>
                <a:gd name="T4" fmla="*/ 0 w 1044"/>
                <a:gd name="T5" fmla="*/ 0 h 998"/>
                <a:gd name="T6" fmla="*/ 0 w 1044"/>
                <a:gd name="T7" fmla="*/ 0 h 998"/>
                <a:gd name="T8" fmla="*/ 0 w 104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692" name="Rectangle 39"/>
            <p:cNvSpPr>
              <a:spLocks noChangeArrowheads="1"/>
            </p:cNvSpPr>
            <p:nvPr/>
          </p:nvSpPr>
          <p:spPr bwMode="auto">
            <a:xfrm>
              <a:off x="4428" y="3113"/>
              <a:ext cx="391" cy="1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693" name="Freeform 43"/>
            <p:cNvSpPr>
              <a:spLocks/>
            </p:cNvSpPr>
            <p:nvPr/>
          </p:nvSpPr>
          <p:spPr bwMode="auto">
            <a:xfrm>
              <a:off x="4609" y="2995"/>
              <a:ext cx="201" cy="221"/>
            </a:xfrm>
            <a:custGeom>
              <a:avLst/>
              <a:gdLst>
                <a:gd name="T0" fmla="*/ 0 w 1044"/>
                <a:gd name="T1" fmla="*/ 0 h 998"/>
                <a:gd name="T2" fmla="*/ 0 w 1044"/>
                <a:gd name="T3" fmla="*/ 0 h 998"/>
                <a:gd name="T4" fmla="*/ 0 w 1044"/>
                <a:gd name="T5" fmla="*/ 0 h 998"/>
                <a:gd name="T6" fmla="*/ 0 w 1044"/>
                <a:gd name="T7" fmla="*/ 0 h 998"/>
                <a:gd name="T8" fmla="*/ 0 w 104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3201E-6 L 2.77778E-7 0.04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718 L 0.03125 0.0471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72" grpId="0" animBg="1"/>
      <p:bldP spid="582672" grpId="1" animBg="1"/>
      <p:bldP spid="582672" grpId="2" animBg="1"/>
      <p:bldP spid="58269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Office of the past</a:t>
            </a:r>
          </a:p>
        </p:txBody>
      </p:sp>
      <p:pic>
        <p:nvPicPr>
          <p:cNvPr id="265218" name="Picture 3" descr="kidd94marks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1663"/>
            <a:ext cx="401638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19" name="Picture 4" descr="lowe04distinctive-0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1663"/>
            <a:ext cx="3746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0" name="Picture 5" descr="data_structu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1663"/>
            <a:ext cx="401638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1" name="Picture 6" descr="moore98objectspaces-0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1663"/>
            <a:ext cx="37465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2" name="Text Box 7"/>
          <p:cNvSpPr txBox="1">
            <a:spLocks noChangeArrowheads="1"/>
          </p:cNvSpPr>
          <p:nvPr/>
        </p:nvSpPr>
        <p:spPr bwMode="auto">
          <a:xfrm>
            <a:off x="661988" y="3962400"/>
            <a:ext cx="1395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Tahoma" charset="0"/>
              </a:rPr>
              <a:t>Video of desk</a:t>
            </a:r>
          </a:p>
        </p:txBody>
      </p:sp>
      <p:sp>
        <p:nvSpPr>
          <p:cNvPr id="265223" name="Text Box 8"/>
          <p:cNvSpPr txBox="1">
            <a:spLocks noChangeArrowheads="1"/>
          </p:cNvSpPr>
          <p:nvPr/>
        </p:nvSpPr>
        <p:spPr bwMode="auto">
          <a:xfrm>
            <a:off x="3581400" y="3954463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Tahoma" charset="0"/>
              </a:rPr>
              <a:t>Images from PDF</a:t>
            </a:r>
          </a:p>
        </p:txBody>
      </p:sp>
      <p:sp>
        <p:nvSpPr>
          <p:cNvPr id="265224" name="Line 9"/>
          <p:cNvSpPr>
            <a:spLocks noChangeShapeType="1"/>
          </p:cNvSpPr>
          <p:nvPr/>
        </p:nvSpPr>
        <p:spPr bwMode="auto">
          <a:xfrm>
            <a:off x="2438400" y="4648200"/>
            <a:ext cx="8382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5225" name="Text Box 10"/>
          <p:cNvSpPr txBox="1">
            <a:spLocks noChangeArrowheads="1"/>
          </p:cNvSpPr>
          <p:nvPr/>
        </p:nvSpPr>
        <p:spPr bwMode="auto">
          <a:xfrm>
            <a:off x="2209800" y="4752975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>
                <a:solidFill>
                  <a:srgbClr val="FF0000"/>
                </a:solidFill>
                <a:latin typeface="Tahoma" charset="0"/>
              </a:rPr>
              <a:t>Track &amp; recognize</a:t>
            </a:r>
          </a:p>
        </p:txBody>
      </p:sp>
      <p:sp>
        <p:nvSpPr>
          <p:cNvPr id="265226" name="Text Box 11"/>
          <p:cNvSpPr txBox="1">
            <a:spLocks noChangeArrowheads="1"/>
          </p:cNvSpPr>
          <p:nvPr/>
        </p:nvSpPr>
        <p:spPr bwMode="auto">
          <a:xfrm>
            <a:off x="6402388" y="6064250"/>
            <a:ext cx="30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Tahoma" charset="0"/>
              </a:rPr>
              <a:t>T</a:t>
            </a:r>
          </a:p>
        </p:txBody>
      </p:sp>
      <p:sp>
        <p:nvSpPr>
          <p:cNvPr id="265227" name="Text Box 12"/>
          <p:cNvSpPr txBox="1">
            <a:spLocks noChangeArrowheads="1"/>
          </p:cNvSpPr>
          <p:nvPr/>
        </p:nvSpPr>
        <p:spPr bwMode="auto">
          <a:xfrm>
            <a:off x="7467600" y="6064250"/>
            <a:ext cx="56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Tahoma" charset="0"/>
              </a:rPr>
              <a:t>T+1</a:t>
            </a:r>
          </a:p>
        </p:txBody>
      </p:sp>
      <p:sp>
        <p:nvSpPr>
          <p:cNvPr id="265228" name="Text Box 13"/>
          <p:cNvSpPr txBox="1">
            <a:spLocks noChangeArrowheads="1"/>
          </p:cNvSpPr>
          <p:nvPr/>
        </p:nvSpPr>
        <p:spPr bwMode="auto">
          <a:xfrm>
            <a:off x="6062663" y="3925888"/>
            <a:ext cx="224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0">
                <a:latin typeface="Tahoma" charset="0"/>
              </a:rPr>
              <a:t>Internal representation</a:t>
            </a:r>
          </a:p>
        </p:txBody>
      </p:sp>
      <p:sp>
        <p:nvSpPr>
          <p:cNvPr id="265229" name="Freeform 14"/>
          <p:cNvSpPr>
            <a:spLocks/>
          </p:cNvSpPr>
          <p:nvPr/>
        </p:nvSpPr>
        <p:spPr bwMode="auto">
          <a:xfrm>
            <a:off x="2971800" y="5297488"/>
            <a:ext cx="2819400" cy="584200"/>
          </a:xfrm>
          <a:custGeom>
            <a:avLst/>
            <a:gdLst>
              <a:gd name="T0" fmla="*/ 0 w 1776"/>
              <a:gd name="T1" fmla="*/ 2147483646 h 464"/>
              <a:gd name="T2" fmla="*/ 2147483646 w 1776"/>
              <a:gd name="T3" fmla="*/ 2147483646 h 464"/>
              <a:gd name="T4" fmla="*/ 2147483646 w 1776"/>
              <a:gd name="T5" fmla="*/ 2147483646 h 464"/>
              <a:gd name="T6" fmla="*/ 2147483646 w 1776"/>
              <a:gd name="T7" fmla="*/ 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464"/>
              <a:gd name="T14" fmla="*/ 1776 w 1776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464">
                <a:moveTo>
                  <a:pt x="0" y="96"/>
                </a:moveTo>
                <a:cubicBezTo>
                  <a:pt x="240" y="248"/>
                  <a:pt x="480" y="400"/>
                  <a:pt x="720" y="432"/>
                </a:cubicBezTo>
                <a:cubicBezTo>
                  <a:pt x="960" y="464"/>
                  <a:pt x="1264" y="360"/>
                  <a:pt x="1440" y="288"/>
                </a:cubicBezTo>
                <a:cubicBezTo>
                  <a:pt x="1616" y="216"/>
                  <a:pt x="1696" y="108"/>
                  <a:pt x="1776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87151" name="paper-overlap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73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31" name="Picture 16" descr="setu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2" name="Line 17"/>
          <p:cNvSpPr>
            <a:spLocks noChangeShapeType="1"/>
          </p:cNvSpPr>
          <p:nvPr/>
        </p:nvSpPr>
        <p:spPr bwMode="auto">
          <a:xfrm flipH="1">
            <a:off x="1371600" y="1828800"/>
            <a:ext cx="17526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5233" name="Line 18"/>
          <p:cNvSpPr>
            <a:spLocks noChangeShapeType="1"/>
          </p:cNvSpPr>
          <p:nvPr/>
        </p:nvSpPr>
        <p:spPr bwMode="auto">
          <a:xfrm flipH="1">
            <a:off x="4114800" y="2667000"/>
            <a:ext cx="76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5234" name="Line 19"/>
          <p:cNvSpPr>
            <a:spLocks noChangeShapeType="1"/>
          </p:cNvSpPr>
          <p:nvPr/>
        </p:nvSpPr>
        <p:spPr bwMode="auto">
          <a:xfrm flipH="1" flipV="1">
            <a:off x="3429000" y="1905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5235" name="Oval 20"/>
          <p:cNvSpPr>
            <a:spLocks noChangeArrowheads="1"/>
          </p:cNvSpPr>
          <p:nvPr/>
        </p:nvSpPr>
        <p:spPr bwMode="auto">
          <a:xfrm>
            <a:off x="3200400" y="1295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5236" name="Rectangle 21"/>
          <p:cNvSpPr>
            <a:spLocks noChangeArrowheads="1"/>
          </p:cNvSpPr>
          <p:nvPr/>
        </p:nvSpPr>
        <p:spPr bwMode="auto">
          <a:xfrm>
            <a:off x="5943600" y="4267200"/>
            <a:ext cx="1219200" cy="2133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5237" name="Text Box 22"/>
          <p:cNvSpPr txBox="1">
            <a:spLocks noChangeArrowheads="1"/>
          </p:cNvSpPr>
          <p:nvPr/>
        </p:nvSpPr>
        <p:spPr bwMode="auto">
          <a:xfrm>
            <a:off x="4419600" y="6140450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>
                <a:solidFill>
                  <a:srgbClr val="00FF00"/>
                </a:solidFill>
                <a:latin typeface="Tahoma" charset="0"/>
              </a:rPr>
              <a:t>Scene Graph</a:t>
            </a:r>
            <a:endParaRPr kumimoji="0" lang="en-US" altLang="zh-TW" sz="1600">
              <a:solidFill>
                <a:srgbClr val="00FF00"/>
              </a:solidFill>
              <a:latin typeface="Tahoma" charset="0"/>
            </a:endParaRPr>
          </a:p>
        </p:txBody>
      </p:sp>
      <p:grpSp>
        <p:nvGrpSpPr>
          <p:cNvPr id="265238" name="Group 23"/>
          <p:cNvGrpSpPr>
            <a:grpSpLocks/>
          </p:cNvGrpSpPr>
          <p:nvPr/>
        </p:nvGrpSpPr>
        <p:grpSpPr bwMode="auto">
          <a:xfrm>
            <a:off x="6096000" y="4383088"/>
            <a:ext cx="2133600" cy="1681162"/>
            <a:chOff x="3840" y="2761"/>
            <a:chExt cx="1344" cy="1059"/>
          </a:xfrm>
        </p:grpSpPr>
        <p:pic>
          <p:nvPicPr>
            <p:cNvPr id="265239" name="Picture 24" descr="kidd94marks-0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3168"/>
              <a:ext cx="206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240" name="Picture 25" descr="fujii03tangible-01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168"/>
              <a:ext cx="19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241" name="Picture 26" descr="moore98objectspaces-01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61"/>
              <a:ext cx="206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42" name="Rectangle 27"/>
            <p:cNvSpPr>
              <a:spLocks noChangeArrowheads="1"/>
            </p:cNvSpPr>
            <p:nvPr/>
          </p:nvSpPr>
          <p:spPr bwMode="auto">
            <a:xfrm>
              <a:off x="3979" y="3571"/>
              <a:ext cx="279" cy="2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0">
                  <a:solidFill>
                    <a:schemeClr val="accent1"/>
                  </a:solidFill>
                  <a:latin typeface="Tahoma" charset="0"/>
                </a:rPr>
                <a:t>Desk</a:t>
              </a:r>
            </a:p>
          </p:txBody>
        </p:sp>
        <p:sp>
          <p:nvSpPr>
            <p:cNvPr id="265243" name="Line 28"/>
            <p:cNvSpPr>
              <a:spLocks noChangeShapeType="1"/>
            </p:cNvSpPr>
            <p:nvPr/>
          </p:nvSpPr>
          <p:spPr bwMode="auto">
            <a:xfrm flipH="1">
              <a:off x="4211" y="3428"/>
              <a:ext cx="11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5244" name="Line 29"/>
            <p:cNvSpPr>
              <a:spLocks noChangeShapeType="1"/>
            </p:cNvSpPr>
            <p:nvPr/>
          </p:nvSpPr>
          <p:spPr bwMode="auto">
            <a:xfrm>
              <a:off x="3932" y="3428"/>
              <a:ext cx="11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265245" name="Picture 30" descr="kidd94marks-0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3168"/>
              <a:ext cx="206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246" name="Picture 31" descr="fujii03tangible-01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" y="3168"/>
              <a:ext cx="19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47" name="Rectangle 32"/>
            <p:cNvSpPr>
              <a:spLocks noChangeArrowheads="1"/>
            </p:cNvSpPr>
            <p:nvPr/>
          </p:nvSpPr>
          <p:spPr bwMode="auto">
            <a:xfrm>
              <a:off x="4735" y="3571"/>
              <a:ext cx="279" cy="2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0">
                  <a:solidFill>
                    <a:schemeClr val="accent1"/>
                  </a:solidFill>
                  <a:latin typeface="Tahoma" charset="0"/>
                </a:rPr>
                <a:t>Desk</a:t>
              </a:r>
            </a:p>
          </p:txBody>
        </p:sp>
        <p:sp>
          <p:nvSpPr>
            <p:cNvPr id="265248" name="Line 33"/>
            <p:cNvSpPr>
              <a:spLocks noChangeShapeType="1"/>
            </p:cNvSpPr>
            <p:nvPr/>
          </p:nvSpPr>
          <p:spPr bwMode="auto">
            <a:xfrm flipH="1">
              <a:off x="4967" y="3428"/>
              <a:ext cx="11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5249" name="Line 34"/>
            <p:cNvSpPr>
              <a:spLocks noChangeShapeType="1"/>
            </p:cNvSpPr>
            <p:nvPr/>
          </p:nvSpPr>
          <p:spPr bwMode="auto">
            <a:xfrm>
              <a:off x="4688" y="3428"/>
              <a:ext cx="11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5250" name="Line 35"/>
            <p:cNvSpPr>
              <a:spLocks noChangeShapeType="1"/>
            </p:cNvSpPr>
            <p:nvPr/>
          </p:nvSpPr>
          <p:spPr bwMode="auto">
            <a:xfrm>
              <a:off x="3949" y="3021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265251" name="Picture 36" descr="moore98objectspaces-01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2764"/>
              <a:ext cx="206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52" name="Line 37"/>
            <p:cNvSpPr>
              <a:spLocks noChangeShapeType="1"/>
            </p:cNvSpPr>
            <p:nvPr/>
          </p:nvSpPr>
          <p:spPr bwMode="auto">
            <a:xfrm>
              <a:off x="5087" y="3024"/>
              <a:ext cx="0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7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87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715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87151"/>
                </p:tgtEl>
              </p:cMediaNode>
            </p:vide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Line 2"/>
          <p:cNvSpPr>
            <a:spLocks noChangeShapeType="1"/>
          </p:cNvSpPr>
          <p:nvPr/>
        </p:nvSpPr>
        <p:spPr bwMode="auto">
          <a:xfrm flipH="1">
            <a:off x="3036888" y="1231900"/>
            <a:ext cx="11112" cy="5391150"/>
          </a:xfrm>
          <a:prstGeom prst="line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3333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67266" name="Text Box 3"/>
          <p:cNvSpPr txBox="1">
            <a:spLocks noChangeArrowheads="1"/>
          </p:cNvSpPr>
          <p:nvPr/>
        </p:nvSpPr>
        <p:spPr bwMode="auto">
          <a:xfrm>
            <a:off x="8089900" y="3062288"/>
            <a:ext cx="996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fr-FR" altLang="zh-TW" sz="6400" b="0">
                <a:solidFill>
                  <a:schemeClr val="tx2"/>
                </a:solidFill>
                <a:latin typeface="Times New Roman" charset="0"/>
              </a:rPr>
              <a:t>…</a:t>
            </a:r>
          </a:p>
        </p:txBody>
      </p:sp>
      <p:sp>
        <p:nvSpPr>
          <p:cNvPr id="267267" name="Text Box 4"/>
          <p:cNvSpPr txBox="1">
            <a:spLocks noChangeArrowheads="1"/>
          </p:cNvSpPr>
          <p:nvPr/>
        </p:nvSpPr>
        <p:spPr bwMode="auto">
          <a:xfrm>
            <a:off x="8110538" y="4013200"/>
            <a:ext cx="100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chemeClr val="tx2"/>
                </a:solidFill>
                <a:latin typeface="Arial" charset="0"/>
              </a:rPr>
              <a:t>&gt; 5000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chemeClr val="tx2"/>
                </a:solidFill>
                <a:latin typeface="Arial" charset="0"/>
              </a:rPr>
              <a:t>images</a:t>
            </a:r>
            <a:endParaRPr kumimoji="0" lang="en-US" altLang="zh-TW" sz="2000" b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267268" name="Picture 5" descr="inria_re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178425"/>
            <a:ext cx="21447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6" descr="image3982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176838"/>
            <a:ext cx="2144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Line 7"/>
          <p:cNvSpPr>
            <a:spLocks noChangeShapeType="1"/>
          </p:cNvSpPr>
          <p:nvPr/>
        </p:nvSpPr>
        <p:spPr bwMode="auto">
          <a:xfrm>
            <a:off x="2668588" y="3995738"/>
            <a:ext cx="75565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67271" name="Picture 8" descr="base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924175"/>
            <a:ext cx="15001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2" name="Picture 9" descr="base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323975"/>
            <a:ext cx="21447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3" name="Picture 10" descr="base3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246438"/>
            <a:ext cx="2144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4" name="Picture 11" descr="base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319213"/>
            <a:ext cx="21447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5" name="Text Box 12"/>
          <p:cNvSpPr txBox="1">
            <a:spLocks noChangeArrowheads="1"/>
          </p:cNvSpPr>
          <p:nvPr/>
        </p:nvSpPr>
        <p:spPr bwMode="auto">
          <a:xfrm>
            <a:off x="174625" y="5145088"/>
            <a:ext cx="289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r>
              <a:rPr kumimoji="0" lang="fr-FR" altLang="zh-TW" sz="2000" b="0">
                <a:latin typeface="Arial" charset="0"/>
              </a:rPr>
              <a:t>change in viewing angle</a:t>
            </a:r>
            <a:endParaRPr kumimoji="0" lang="fr-FR" altLang="zh-TW" sz="2000" b="0">
              <a:latin typeface="Times New Roman" charset="0"/>
            </a:endParaRPr>
          </a:p>
        </p:txBody>
      </p:sp>
      <p:pic>
        <p:nvPicPr>
          <p:cNvPr id="267276" name="Picture 13" descr="val9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27350"/>
            <a:ext cx="150018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9198" name="Rectangle 14"/>
          <p:cNvSpPr>
            <a:spLocks noChangeArrowheads="1"/>
          </p:cNvSpPr>
          <p:nvPr/>
        </p:nvSpPr>
        <p:spPr bwMode="auto">
          <a:xfrm>
            <a:off x="3822700" y="2906713"/>
            <a:ext cx="1509713" cy="2165350"/>
          </a:xfrm>
          <a:prstGeom prst="rect">
            <a:avLst/>
          </a:prstGeom>
          <a:noFill/>
          <a:ln w="476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7278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/>
              <a:t>Image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3" name="Picture 2" descr="valb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82738"/>
            <a:ext cx="271780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4" name="Picture 3" descr="valb1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536700"/>
            <a:ext cx="272097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5" name="Text Box 4"/>
          <p:cNvSpPr txBox="1">
            <a:spLocks noChangeArrowheads="1"/>
          </p:cNvSpPr>
          <p:nvPr/>
        </p:nvSpPr>
        <p:spPr bwMode="auto">
          <a:xfrm>
            <a:off x="1889125" y="6024563"/>
            <a:ext cx="536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r>
              <a:rPr kumimoji="0" lang="fr-FR" altLang="zh-TW" sz="2000" b="0">
                <a:latin typeface="Arial" charset="0"/>
              </a:rPr>
              <a:t>22 correct matches</a:t>
            </a:r>
            <a:endParaRPr kumimoji="0" lang="fr-FR" altLang="zh-TW" b="0">
              <a:latin typeface="Times New Roman" charset="0"/>
            </a:endParaRPr>
          </a:p>
        </p:txBody>
      </p:sp>
      <p:sp>
        <p:nvSpPr>
          <p:cNvPr id="26931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/>
              <a:t>Image retrieval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Line 2"/>
          <p:cNvSpPr>
            <a:spLocks noChangeShapeType="1"/>
          </p:cNvSpPr>
          <p:nvPr/>
        </p:nvSpPr>
        <p:spPr bwMode="auto">
          <a:xfrm flipH="1">
            <a:off x="3036888" y="1231900"/>
            <a:ext cx="11112" cy="5391150"/>
          </a:xfrm>
          <a:prstGeom prst="line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33339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71362" name="Text Box 3"/>
          <p:cNvSpPr txBox="1">
            <a:spLocks noChangeArrowheads="1"/>
          </p:cNvSpPr>
          <p:nvPr/>
        </p:nvSpPr>
        <p:spPr bwMode="auto">
          <a:xfrm>
            <a:off x="8089900" y="3062288"/>
            <a:ext cx="996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fr-FR" altLang="zh-TW" sz="6400" b="0">
                <a:solidFill>
                  <a:schemeClr val="tx2"/>
                </a:solidFill>
                <a:latin typeface="Times New Roman" charset="0"/>
              </a:rPr>
              <a:t>…</a:t>
            </a:r>
          </a:p>
        </p:txBody>
      </p:sp>
      <p:sp>
        <p:nvSpPr>
          <p:cNvPr id="271363" name="Text Box 4"/>
          <p:cNvSpPr txBox="1">
            <a:spLocks noChangeArrowheads="1"/>
          </p:cNvSpPr>
          <p:nvPr/>
        </p:nvSpPr>
        <p:spPr bwMode="auto">
          <a:xfrm>
            <a:off x="8110538" y="4013200"/>
            <a:ext cx="1003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chemeClr val="tx2"/>
                </a:solidFill>
                <a:latin typeface="Arial" charset="0"/>
              </a:rPr>
              <a:t>&gt; 5000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000" b="0">
                <a:solidFill>
                  <a:schemeClr val="tx2"/>
                </a:solidFill>
                <a:latin typeface="Arial" charset="0"/>
              </a:rPr>
              <a:t>images</a:t>
            </a:r>
          </a:p>
        </p:txBody>
      </p:sp>
      <p:pic>
        <p:nvPicPr>
          <p:cNvPr id="271364" name="Picture 5" descr="inria_re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178425"/>
            <a:ext cx="21447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5" name="Picture 6" descr="image3982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176838"/>
            <a:ext cx="2144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6" name="Line 7"/>
          <p:cNvSpPr>
            <a:spLocks noChangeShapeType="1"/>
          </p:cNvSpPr>
          <p:nvPr/>
        </p:nvSpPr>
        <p:spPr bwMode="auto">
          <a:xfrm>
            <a:off x="2668588" y="3995738"/>
            <a:ext cx="75565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71367" name="Picture 8" descr="base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924175"/>
            <a:ext cx="15001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8" name="Picture 9" descr="base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323975"/>
            <a:ext cx="21447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9" name="Picture 10" descr="base3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246438"/>
            <a:ext cx="2144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70" name="Picture 11" descr="base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319213"/>
            <a:ext cx="21447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71" name="Text Box 12"/>
          <p:cNvSpPr txBox="1">
            <a:spLocks noChangeArrowheads="1"/>
          </p:cNvSpPr>
          <p:nvPr/>
        </p:nvSpPr>
        <p:spPr bwMode="auto">
          <a:xfrm>
            <a:off x="9525" y="4876800"/>
            <a:ext cx="2897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r>
              <a:rPr kumimoji="0" lang="fr-FR" altLang="zh-TW" sz="2000" b="0">
                <a:latin typeface="Arial" charset="0"/>
              </a:rPr>
              <a:t>change in viewing angle</a:t>
            </a:r>
          </a:p>
          <a:p>
            <a:pPr algn="ctr">
              <a:buFontTx/>
              <a:buNone/>
            </a:pPr>
            <a:r>
              <a:rPr kumimoji="0" lang="fr-FR" altLang="zh-TW" sz="2000" b="0">
                <a:latin typeface="Arial" charset="0"/>
              </a:rPr>
              <a:t>+ scale change</a:t>
            </a:r>
          </a:p>
        </p:txBody>
      </p:sp>
      <p:pic>
        <p:nvPicPr>
          <p:cNvPr id="271372" name="Picture 13" descr="query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246438"/>
            <a:ext cx="21447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294" name="Rectangle 14"/>
          <p:cNvSpPr>
            <a:spLocks noChangeArrowheads="1"/>
          </p:cNvSpPr>
          <p:nvPr/>
        </p:nvSpPr>
        <p:spPr bwMode="auto">
          <a:xfrm>
            <a:off x="5951538" y="1331913"/>
            <a:ext cx="2165350" cy="14970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1374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/>
              <a:t>Image retrieval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9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Robot location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457200" y="1268413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3" name="Bitmap Image" r:id="rId4" imgW="2438095" imgH="1828959" progId="Paint.Picture">
                  <p:embed/>
                </p:oleObj>
              </mc:Choice>
              <mc:Fallback>
                <p:oleObj name="Bitmap Image" r:id="rId4" imgW="2438095" imgH="182895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68413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457200" y="3783013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4" name="Bitmap Image" r:id="rId6" imgW="2438095" imgH="1828959" progId="Paint.Picture">
                  <p:embed/>
                </p:oleObj>
              </mc:Choice>
              <mc:Fallback>
                <p:oleObj name="Bitmap Image" r:id="rId6" imgW="2438095" imgH="182895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83013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4114800" y="1954213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5" name="Bitmap Image" r:id="rId8" imgW="2438095" imgH="1828959" progId="Paint.Picture">
                  <p:embed/>
                </p:oleObj>
              </mc:Choice>
              <mc:Fallback>
                <p:oleObj name="Bitmap Image" r:id="rId8" imgW="2438095" imgH="182895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54213"/>
                        <a:ext cx="41910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Robotics: Sony Aibo</a:t>
            </a:r>
          </a:p>
        </p:txBody>
      </p:sp>
      <p:graphicFrame>
        <p:nvGraphicFramePr>
          <p:cNvPr id="27545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17850" y="1081088"/>
          <a:ext cx="5414963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4" name="Bitmap Image" r:id="rId4" imgW="4715533" imgH="4990476" progId="Paint.Picture">
                  <p:embed/>
                </p:oleObj>
              </mc:Choice>
              <mc:Fallback>
                <p:oleObj name="Bitmap Image" r:id="rId4" imgW="4715533" imgH="499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081088"/>
                        <a:ext cx="5414963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59" name="Text Box 4"/>
          <p:cNvSpPr txBox="1">
            <a:spLocks noChangeArrowheads="1"/>
          </p:cNvSpPr>
          <p:nvPr/>
        </p:nvSpPr>
        <p:spPr bwMode="auto">
          <a:xfrm>
            <a:off x="452438" y="1125538"/>
            <a:ext cx="28241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SIFT is used for</a:t>
            </a:r>
            <a:endParaRPr kumimoji="0" lang="en-US" altLang="zh-TW" sz="2400" b="0" u="sng">
              <a:solidFill>
                <a:srgbClr val="003399"/>
              </a:solidFill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kumimoji="0" lang="en-US" altLang="zh-TW" sz="2400" b="0"/>
              <a:t>Recognizing charging station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kumimoji="0" lang="en-US" altLang="zh-TW" sz="2400" b="0"/>
              <a:t>Communicating with visual cards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kumimoji="0" lang="en-US" altLang="zh-TW" sz="2400" b="0"/>
              <a:t>Teaching object recognition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endParaRPr kumimoji="0" lang="en-US" altLang="zh-TW" sz="2400" b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endParaRPr kumimoji="0" lang="en-US" altLang="zh-TW" sz="2400" b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charset="2"/>
              <a:buChar char="Ø"/>
            </a:pPr>
            <a:r>
              <a:rPr kumimoji="0" lang="en-US" altLang="zh-TW" sz="2400" b="0"/>
              <a:t>soccer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Structure from Motion</a:t>
            </a:r>
          </a:p>
        </p:txBody>
      </p:sp>
      <p:sp>
        <p:nvSpPr>
          <p:cNvPr id="277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598612"/>
          </a:xfrm>
        </p:spPr>
        <p:txBody>
          <a:bodyPr/>
          <a:lstStyle/>
          <a:p>
            <a:pPr eaLnBrk="1" hangingPunct="1"/>
            <a:r>
              <a:rPr lang="en-US" altLang="zh-TW" sz="2400"/>
              <a:t>The SFM Problem</a:t>
            </a:r>
          </a:p>
          <a:p>
            <a:pPr lvl="1" eaLnBrk="1" hangingPunct="1"/>
            <a:r>
              <a:rPr lang="en-US" altLang="zh-TW"/>
              <a:t>Reconstruct scene </a:t>
            </a:r>
            <a:r>
              <a:rPr lang="en-US" altLang="zh-TW">
                <a:solidFill>
                  <a:schemeClr val="tx2"/>
                </a:solidFill>
              </a:rPr>
              <a:t>geometry</a:t>
            </a:r>
            <a:r>
              <a:rPr lang="en-US" altLang="zh-TW"/>
              <a:t> and camera </a:t>
            </a:r>
            <a:r>
              <a:rPr lang="en-US" altLang="zh-TW">
                <a:solidFill>
                  <a:schemeClr val="tx2"/>
                </a:solidFill>
              </a:rPr>
              <a:t>motion</a:t>
            </a:r>
            <a:r>
              <a:rPr lang="en-US" altLang="zh-TW"/>
              <a:t> from two or more images</a:t>
            </a:r>
          </a:p>
        </p:txBody>
      </p:sp>
      <p:sp>
        <p:nvSpPr>
          <p:cNvPr id="277507" name="Rectangle 4"/>
          <p:cNvSpPr>
            <a:spLocks noChangeArrowheads="1"/>
          </p:cNvSpPr>
          <p:nvPr/>
        </p:nvSpPr>
        <p:spPr bwMode="auto">
          <a:xfrm>
            <a:off x="457200" y="2667000"/>
            <a:ext cx="16002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Arial" charset="0"/>
              </a:rPr>
              <a:t>Track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Arial" charset="0"/>
              </a:rPr>
              <a:t>2D Features</a:t>
            </a:r>
          </a:p>
        </p:txBody>
      </p:sp>
      <p:sp>
        <p:nvSpPr>
          <p:cNvPr id="277508" name="Rectangle 5"/>
          <p:cNvSpPr>
            <a:spLocks noChangeArrowheads="1"/>
          </p:cNvSpPr>
          <p:nvPr/>
        </p:nvSpPr>
        <p:spPr bwMode="auto">
          <a:xfrm>
            <a:off x="2667000" y="3048000"/>
            <a:ext cx="16002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Times New Roman" charset="0"/>
              </a:rPr>
              <a:t>Estimate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Times New Roman" charset="0"/>
              </a:rPr>
              <a:t>3D</a:t>
            </a:r>
          </a:p>
        </p:txBody>
      </p:sp>
      <p:sp>
        <p:nvSpPr>
          <p:cNvPr id="277509" name="Rectangle 6"/>
          <p:cNvSpPr>
            <a:spLocks noChangeArrowheads="1"/>
          </p:cNvSpPr>
          <p:nvPr/>
        </p:nvSpPr>
        <p:spPr bwMode="auto">
          <a:xfrm>
            <a:off x="4800600" y="3352800"/>
            <a:ext cx="17526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Times New Roman" charset="0"/>
              </a:rPr>
              <a:t>Optimize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Times New Roman" charset="0"/>
              </a:rPr>
              <a:t>(Bundle Adjust)</a:t>
            </a:r>
          </a:p>
        </p:txBody>
      </p:sp>
      <p:sp>
        <p:nvSpPr>
          <p:cNvPr id="277510" name="Rectangle 7"/>
          <p:cNvSpPr>
            <a:spLocks noChangeArrowheads="1"/>
          </p:cNvSpPr>
          <p:nvPr/>
        </p:nvSpPr>
        <p:spPr bwMode="auto">
          <a:xfrm>
            <a:off x="7010400" y="3657600"/>
            <a:ext cx="1600200" cy="99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chemeClr val="tx2"/>
                </a:solidFill>
                <a:latin typeface="Times New Roman" charset="0"/>
              </a:rPr>
              <a:t>Fit Surfaces</a:t>
            </a:r>
          </a:p>
        </p:txBody>
      </p:sp>
      <p:sp>
        <p:nvSpPr>
          <p:cNvPr id="277511" name="Line 8"/>
          <p:cNvSpPr>
            <a:spLocks noChangeShapeType="1"/>
          </p:cNvSpPr>
          <p:nvPr/>
        </p:nvSpPr>
        <p:spPr bwMode="auto">
          <a:xfrm>
            <a:off x="2209800" y="3200400"/>
            <a:ext cx="304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512" name="Line 9"/>
          <p:cNvSpPr>
            <a:spLocks noChangeShapeType="1"/>
          </p:cNvSpPr>
          <p:nvPr/>
        </p:nvSpPr>
        <p:spPr bwMode="auto">
          <a:xfrm>
            <a:off x="4419600" y="3505200"/>
            <a:ext cx="304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513" name="Line 10"/>
          <p:cNvSpPr>
            <a:spLocks noChangeShapeType="1"/>
          </p:cNvSpPr>
          <p:nvPr/>
        </p:nvSpPr>
        <p:spPr bwMode="auto">
          <a:xfrm>
            <a:off x="6553200" y="3810000"/>
            <a:ext cx="304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514" name="Rectangle 11"/>
          <p:cNvSpPr>
            <a:spLocks noChangeArrowheads="1"/>
          </p:cNvSpPr>
          <p:nvPr/>
        </p:nvSpPr>
        <p:spPr bwMode="auto">
          <a:xfrm>
            <a:off x="685800" y="4787900"/>
            <a:ext cx="7772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r>
              <a:rPr kumimoji="0" lang="en-US" altLang="zh-TW" sz="2400"/>
              <a:t>SFM Pipeline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Structure from Motion</a:t>
            </a:r>
          </a:p>
        </p:txBody>
      </p:sp>
      <p:pic>
        <p:nvPicPr>
          <p:cNvPr id="279554" name="Picture 3" descr="hein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5" name="Picture 4" descr="hein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196975"/>
            <a:ext cx="2133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6" name="Picture 5" descr="heinz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96975"/>
            <a:ext cx="2133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16013" y="3213100"/>
            <a:ext cx="6781800" cy="3203575"/>
            <a:chOff x="703" y="2024"/>
            <a:chExt cx="4272" cy="2018"/>
          </a:xfrm>
        </p:grpSpPr>
        <p:pic>
          <p:nvPicPr>
            <p:cNvPr id="279558" name="Picture 7" descr="badT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024"/>
              <a:ext cx="2077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559" name="Picture 8" descr="goodT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5" y="2026"/>
              <a:ext cx="207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560" name="Text Box 9"/>
            <p:cNvSpPr txBox="1">
              <a:spLocks noChangeArrowheads="1"/>
            </p:cNvSpPr>
            <p:nvPr/>
          </p:nvSpPr>
          <p:spPr bwMode="auto">
            <a:xfrm>
              <a:off x="978" y="3754"/>
              <a:ext cx="1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Arial" charset="0"/>
                </a:rPr>
                <a:t>Poor mesh</a:t>
              </a:r>
            </a:p>
          </p:txBody>
        </p:sp>
        <p:sp>
          <p:nvSpPr>
            <p:cNvPr id="279561" name="Text Box 10"/>
            <p:cNvSpPr txBox="1">
              <a:spLocks noChangeArrowheads="1"/>
            </p:cNvSpPr>
            <p:nvPr/>
          </p:nvSpPr>
          <p:spPr bwMode="auto">
            <a:xfrm>
              <a:off x="3199" y="3754"/>
              <a:ext cx="11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chemeClr val="bg1"/>
                  </a:solidFill>
                  <a:latin typeface="Arial" charset="0"/>
                </a:rPr>
                <a:t>Good mesh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Augmented reality</a:t>
            </a:r>
          </a:p>
        </p:txBody>
      </p:sp>
      <p:pic>
        <p:nvPicPr>
          <p:cNvPr id="281602" name="Picture 3" descr="booksv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65275"/>
            <a:ext cx="25511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3" name="Picture 4" descr="booksvr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565275"/>
            <a:ext cx="25511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1604" name="Group 5"/>
          <p:cNvGrpSpPr>
            <a:grpSpLocks/>
          </p:cNvGrpSpPr>
          <p:nvPr/>
        </p:nvGrpSpPr>
        <p:grpSpPr bwMode="auto">
          <a:xfrm>
            <a:off x="539750" y="1565275"/>
            <a:ext cx="2551113" cy="1982788"/>
            <a:chOff x="9024" y="15228"/>
            <a:chExt cx="2303" cy="1727"/>
          </a:xfrm>
        </p:grpSpPr>
        <p:pic>
          <p:nvPicPr>
            <p:cNvPr id="281608" name="Picture 6" descr="booksvrt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" y="15228"/>
              <a:ext cx="230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609" name="AutoShape 7"/>
            <p:cNvSpPr>
              <a:spLocks noChangeArrowheads="1"/>
            </p:cNvSpPr>
            <p:nvPr/>
          </p:nvSpPr>
          <p:spPr bwMode="auto">
            <a:xfrm rot="-1337702">
              <a:off x="10758" y="16350"/>
              <a:ext cx="144" cy="240"/>
            </a:xfrm>
            <a:prstGeom prst="upArrow">
              <a:avLst>
                <a:gd name="adj1" fmla="val 33333"/>
                <a:gd name="adj2" fmla="val 8194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281605" name="Picture 8" descr="booksvrt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51263"/>
            <a:ext cx="255111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6" name="Picture 9" descr="booksvrt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49675"/>
            <a:ext cx="25511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7" name="Picture 10" descr="booksvrt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749675"/>
            <a:ext cx="25511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charset="-127"/>
              </a:rPr>
              <a:t>Automatic image stitching</a:t>
            </a:r>
            <a:endParaRPr lang="en-US" altLang="zh-TW" sz="3200"/>
          </a:p>
        </p:txBody>
      </p:sp>
      <p:pic>
        <p:nvPicPr>
          <p:cNvPr id="283650" name="Picture 3" descr="SIFT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1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5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3" name="Picture 6" descr="imag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1850" y="3933825"/>
            <a:ext cx="7485063" cy="2663825"/>
            <a:chOff x="528" y="2472"/>
            <a:chExt cx="4715" cy="1678"/>
          </a:xfrm>
        </p:grpSpPr>
        <p:pic>
          <p:nvPicPr>
            <p:cNvPr id="283655" name="Picture 8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656" name="Picture 9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657" name="Line 10"/>
            <p:cNvSpPr>
              <a:spLocks noChangeShapeType="1"/>
            </p:cNvSpPr>
            <p:nvPr/>
          </p:nvSpPr>
          <p:spPr bwMode="auto">
            <a:xfrm flipV="1">
              <a:off x="2064" y="2976"/>
              <a:ext cx="120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3658" name="Line 11"/>
            <p:cNvSpPr>
              <a:spLocks noChangeShapeType="1"/>
            </p:cNvSpPr>
            <p:nvPr/>
          </p:nvSpPr>
          <p:spPr bwMode="auto">
            <a:xfrm>
              <a:off x="2658" y="3146"/>
              <a:ext cx="1144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3659" name="Line 12"/>
            <p:cNvSpPr>
              <a:spLocks noChangeShapeType="1"/>
            </p:cNvSpPr>
            <p:nvPr/>
          </p:nvSpPr>
          <p:spPr bwMode="auto">
            <a:xfrm flipV="1">
              <a:off x="2338" y="3840"/>
              <a:ext cx="1070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3660" name="Line 13"/>
            <p:cNvSpPr>
              <a:spLocks noChangeShapeType="1"/>
            </p:cNvSpPr>
            <p:nvPr/>
          </p:nvSpPr>
          <p:spPr bwMode="auto">
            <a:xfrm flipV="1">
              <a:off x="2626" y="3552"/>
              <a:ext cx="1094" cy="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3661" name="Line 14"/>
            <p:cNvSpPr>
              <a:spLocks noChangeShapeType="1"/>
            </p:cNvSpPr>
            <p:nvPr/>
          </p:nvSpPr>
          <p:spPr bwMode="auto">
            <a:xfrm flipV="1">
              <a:off x="2162" y="3288"/>
              <a:ext cx="1150" cy="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8"/>
          <p:cNvGraphicFramePr>
            <a:graphicFrameLocks noChangeAspect="1"/>
          </p:cNvGraphicFramePr>
          <p:nvPr/>
        </p:nvGraphicFramePr>
        <p:xfrm>
          <a:off x="1042988" y="1765300"/>
          <a:ext cx="698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方程式" r:id="rId4" imgW="2730500" imgH="368300" progId="Equation.3">
                  <p:embed/>
                </p:oleObj>
              </mc:Choice>
              <mc:Fallback>
                <p:oleObj name="方程式" r:id="rId4" imgW="2730500" imgH="3683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65300"/>
                        <a:ext cx="6985000" cy="942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6477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/>
              <a:t>Change of intensity for the shift [</a:t>
            </a:r>
            <a:r>
              <a:rPr kumimoji="0" lang="en-US" altLang="zh-TW" i="1"/>
              <a:t>u,v</a:t>
            </a:r>
            <a:r>
              <a:rPr kumimoji="0" lang="en-US" altLang="zh-TW"/>
              <a:t>]: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/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/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TW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/>
          </a:p>
        </p:txBody>
      </p:sp>
      <p:pic>
        <p:nvPicPr>
          <p:cNvPr id="58369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076700"/>
            <a:ext cx="60293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047875" y="2349500"/>
            <a:ext cx="1371600" cy="1511300"/>
            <a:chOff x="1290" y="1480"/>
            <a:chExt cx="864" cy="952"/>
          </a:xfrm>
        </p:grpSpPr>
        <p:sp>
          <p:nvSpPr>
            <p:cNvPr id="30747" name="Text Box 30"/>
            <p:cNvSpPr txBox="1">
              <a:spLocks noChangeArrowheads="1"/>
            </p:cNvSpPr>
            <p:nvPr/>
          </p:nvSpPr>
          <p:spPr bwMode="auto">
            <a:xfrm>
              <a:off x="1290" y="1914"/>
              <a:ext cx="8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0"/>
                <a:t>window function</a:t>
              </a:r>
              <a:endParaRPr kumimoji="0" lang="ru-RU" altLang="zh-TW" sz="2400" b="0"/>
            </a:p>
          </p:txBody>
        </p:sp>
        <p:sp>
          <p:nvSpPr>
            <p:cNvPr id="30748" name="Line 31"/>
            <p:cNvSpPr>
              <a:spLocks noChangeShapeType="1"/>
            </p:cNvSpPr>
            <p:nvPr/>
          </p:nvSpPr>
          <p:spPr bwMode="auto">
            <a:xfrm flipV="1">
              <a:off x="1728" y="1480"/>
              <a:ext cx="290" cy="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83712" name="Rectangle 32"/>
          <p:cNvSpPr>
            <a:spLocks noChangeArrowheads="1"/>
          </p:cNvSpPr>
          <p:nvPr/>
        </p:nvSpPr>
        <p:spPr bwMode="auto">
          <a:xfrm>
            <a:off x="468313" y="55451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/>
              <a:t>Four shifts: (u,v) = (1,0), (1,1), (0,1), (-1,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b="0"/>
              <a:t>Look for local maxima in </a:t>
            </a:r>
            <a:r>
              <a:rPr kumimoji="0" lang="en-US" altLang="zh-TW" b="0" i="1">
                <a:latin typeface="Times New Roman" charset="0"/>
              </a:rPr>
              <a:t>min{E}</a:t>
            </a:r>
            <a:endParaRPr lang="en-US" altLang="zh-TW" b="0" i="1">
              <a:latin typeface="Times New Roman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443663" y="2420938"/>
            <a:ext cx="1479550" cy="1177925"/>
            <a:chOff x="4059" y="1525"/>
            <a:chExt cx="932" cy="742"/>
          </a:xfrm>
        </p:grpSpPr>
        <p:sp>
          <p:nvSpPr>
            <p:cNvPr id="30745" name="Text Box 23"/>
            <p:cNvSpPr txBox="1">
              <a:spLocks noChangeArrowheads="1"/>
            </p:cNvSpPr>
            <p:nvPr/>
          </p:nvSpPr>
          <p:spPr bwMode="auto">
            <a:xfrm>
              <a:off x="4059" y="1979"/>
              <a:ext cx="9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0"/>
                <a:t>intensity</a:t>
              </a:r>
              <a:endParaRPr kumimoji="0" lang="ru-RU" altLang="zh-TW" sz="2400" b="0"/>
            </a:p>
          </p:txBody>
        </p:sp>
        <p:sp>
          <p:nvSpPr>
            <p:cNvPr id="30746" name="Line 33"/>
            <p:cNvSpPr>
              <a:spLocks noChangeShapeType="1"/>
            </p:cNvSpPr>
            <p:nvPr/>
          </p:nvSpPr>
          <p:spPr bwMode="auto">
            <a:xfrm flipV="1">
              <a:off x="4513" y="1525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202113" y="2276475"/>
            <a:ext cx="1449387" cy="1584325"/>
            <a:chOff x="2647" y="1434"/>
            <a:chExt cx="913" cy="998"/>
          </a:xfrm>
        </p:grpSpPr>
        <p:sp>
          <p:nvSpPr>
            <p:cNvPr id="30743" name="Text Box 26"/>
            <p:cNvSpPr txBox="1">
              <a:spLocks noChangeArrowheads="1"/>
            </p:cNvSpPr>
            <p:nvPr/>
          </p:nvSpPr>
          <p:spPr bwMode="auto">
            <a:xfrm>
              <a:off x="2647" y="1914"/>
              <a:ext cx="91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0"/>
                <a:t>shifted intensity</a:t>
              </a:r>
              <a:endParaRPr kumimoji="0" lang="ru-RU" altLang="zh-TW" sz="2400" b="0"/>
            </a:p>
          </p:txBody>
        </p:sp>
        <p:sp>
          <p:nvSpPr>
            <p:cNvPr id="30744" name="Line 34"/>
            <p:cNvSpPr>
              <a:spLocks noChangeShapeType="1"/>
            </p:cNvSpPr>
            <p:nvPr/>
          </p:nvSpPr>
          <p:spPr bwMode="auto">
            <a:xfrm flipV="1">
              <a:off x="3107" y="1434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群組 28"/>
          <p:cNvGrpSpPr>
            <a:grpSpLocks/>
          </p:cNvGrpSpPr>
          <p:nvPr/>
        </p:nvGrpSpPr>
        <p:grpSpPr bwMode="auto">
          <a:xfrm>
            <a:off x="357188" y="2786063"/>
            <a:ext cx="1714500" cy="1781175"/>
            <a:chOff x="357158" y="2786058"/>
            <a:chExt cx="1714512" cy="1781172"/>
          </a:xfrm>
        </p:grpSpPr>
        <p:grpSp>
          <p:nvGrpSpPr>
            <p:cNvPr id="30739" name="Group 9"/>
            <p:cNvGrpSpPr>
              <a:grpSpLocks/>
            </p:cNvGrpSpPr>
            <p:nvPr/>
          </p:nvGrpSpPr>
          <p:grpSpPr bwMode="auto">
            <a:xfrm>
              <a:off x="357158" y="2786058"/>
              <a:ext cx="1714512" cy="1781172"/>
              <a:chOff x="349" y="1086"/>
              <a:chExt cx="1488" cy="1392"/>
            </a:xfrm>
          </p:grpSpPr>
          <p:sp>
            <p:nvSpPr>
              <p:cNvPr id="30741" name="Rectangle 10"/>
              <p:cNvSpPr>
                <a:spLocks noChangeArrowheads="1"/>
              </p:cNvSpPr>
              <p:nvPr/>
            </p:nvSpPr>
            <p:spPr bwMode="auto">
              <a:xfrm>
                <a:off x="349" y="1086"/>
                <a:ext cx="1488" cy="1392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b="0">
                  <a:latin typeface="Arial" charset="0"/>
                </a:endParaRPr>
              </a:p>
            </p:txBody>
          </p:sp>
          <p:sp>
            <p:nvSpPr>
              <p:cNvPr id="30742" name="Freeform 11"/>
              <p:cNvSpPr>
                <a:spLocks/>
              </p:cNvSpPr>
              <p:nvPr/>
            </p:nvSpPr>
            <p:spPr bwMode="auto">
              <a:xfrm>
                <a:off x="793" y="1480"/>
                <a:ext cx="1044" cy="998"/>
              </a:xfrm>
              <a:custGeom>
                <a:avLst/>
                <a:gdLst>
                  <a:gd name="T0" fmla="*/ 0 w 1044"/>
                  <a:gd name="T1" fmla="*/ 998 h 998"/>
                  <a:gd name="T2" fmla="*/ 0 w 1044"/>
                  <a:gd name="T3" fmla="*/ 0 h 998"/>
                  <a:gd name="T4" fmla="*/ 1044 w 1044"/>
                  <a:gd name="T5" fmla="*/ 544 h 998"/>
                  <a:gd name="T6" fmla="*/ 1044 w 1044"/>
                  <a:gd name="T7" fmla="*/ 998 h 998"/>
                  <a:gd name="T8" fmla="*/ 0 w 1044"/>
                  <a:gd name="T9" fmla="*/ 998 h 9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998"/>
                  <a:gd name="T17" fmla="*/ 1044 w 1044"/>
                  <a:gd name="T18" fmla="*/ 998 h 9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998">
                    <a:moveTo>
                      <a:pt x="0" y="998"/>
                    </a:moveTo>
                    <a:lnTo>
                      <a:pt x="0" y="0"/>
                    </a:lnTo>
                    <a:lnTo>
                      <a:pt x="1044" y="544"/>
                    </a:lnTo>
                    <a:lnTo>
                      <a:pt x="1044" y="998"/>
                    </a:lnTo>
                    <a:lnTo>
                      <a:pt x="0" y="998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40" name="Rectangle 16"/>
            <p:cNvSpPr>
              <a:spLocks noChangeArrowheads="1"/>
            </p:cNvSpPr>
            <p:nvPr/>
          </p:nvSpPr>
          <p:spPr bwMode="auto">
            <a:xfrm>
              <a:off x="571472" y="3000372"/>
              <a:ext cx="647700" cy="6477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52488" y="3286125"/>
            <a:ext cx="647700" cy="647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28625" y="4714875"/>
            <a:ext cx="647700" cy="647700"/>
            <a:chOff x="3924" y="2387"/>
            <a:chExt cx="408" cy="408"/>
          </a:xfrm>
        </p:grpSpPr>
        <p:sp>
          <p:nvSpPr>
            <p:cNvPr id="30737" name="Rectangle 28"/>
            <p:cNvSpPr>
              <a:spLocks noChangeArrowheads="1"/>
            </p:cNvSpPr>
            <p:nvPr/>
          </p:nvSpPr>
          <p:spPr bwMode="auto">
            <a:xfrm>
              <a:off x="3924" y="2387"/>
              <a:ext cx="408" cy="40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738" name="Freeform 32"/>
            <p:cNvSpPr>
              <a:spLocks/>
            </p:cNvSpPr>
            <p:nvPr/>
          </p:nvSpPr>
          <p:spPr bwMode="auto">
            <a:xfrm>
              <a:off x="4109" y="2552"/>
              <a:ext cx="201" cy="221"/>
            </a:xfrm>
            <a:custGeom>
              <a:avLst/>
              <a:gdLst>
                <a:gd name="T0" fmla="*/ 0 w 1044"/>
                <a:gd name="T1" fmla="*/ 0 h 998"/>
                <a:gd name="T2" fmla="*/ 0 w 1044"/>
                <a:gd name="T3" fmla="*/ 0 h 998"/>
                <a:gd name="T4" fmla="*/ 0 w 1044"/>
                <a:gd name="T5" fmla="*/ 0 h 998"/>
                <a:gd name="T6" fmla="*/ 0 w 1044"/>
                <a:gd name="T7" fmla="*/ 0 h 998"/>
                <a:gd name="T8" fmla="*/ 0 w 1044"/>
                <a:gd name="T9" fmla="*/ 0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群組 29"/>
          <p:cNvGrpSpPr>
            <a:grpSpLocks/>
          </p:cNvGrpSpPr>
          <p:nvPr/>
        </p:nvGrpSpPr>
        <p:grpSpPr bwMode="auto">
          <a:xfrm>
            <a:off x="1285875" y="4714875"/>
            <a:ext cx="647700" cy="647700"/>
            <a:chOff x="1352532" y="4714884"/>
            <a:chExt cx="647700" cy="647700"/>
          </a:xfrm>
        </p:grpSpPr>
        <p:sp>
          <p:nvSpPr>
            <p:cNvPr id="30733" name="Rectangle 37"/>
            <p:cNvSpPr>
              <a:spLocks noChangeArrowheads="1"/>
            </p:cNvSpPr>
            <p:nvPr/>
          </p:nvSpPr>
          <p:spPr bwMode="auto">
            <a:xfrm>
              <a:off x="1352532" y="4714884"/>
              <a:ext cx="647700" cy="64770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734" name="Freeform 38"/>
            <p:cNvSpPr>
              <a:spLocks/>
            </p:cNvSpPr>
            <p:nvPr/>
          </p:nvSpPr>
          <p:spPr bwMode="auto">
            <a:xfrm>
              <a:off x="1381107" y="4735522"/>
              <a:ext cx="319088" cy="350838"/>
            </a:xfrm>
            <a:custGeom>
              <a:avLst/>
              <a:gdLst>
                <a:gd name="T0" fmla="*/ 0 w 1044"/>
                <a:gd name="T1" fmla="*/ 2147483646 h 998"/>
                <a:gd name="T2" fmla="*/ 0 w 1044"/>
                <a:gd name="T3" fmla="*/ 0 h 998"/>
                <a:gd name="T4" fmla="*/ 2147483646 w 1044"/>
                <a:gd name="T5" fmla="*/ 2147483646 h 998"/>
                <a:gd name="T6" fmla="*/ 2147483646 w 1044"/>
                <a:gd name="T7" fmla="*/ 2147483646 h 998"/>
                <a:gd name="T8" fmla="*/ 0 w 1044"/>
                <a:gd name="T9" fmla="*/ 2147483646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35" name="Rectangle 39"/>
            <p:cNvSpPr>
              <a:spLocks noChangeArrowheads="1"/>
            </p:cNvSpPr>
            <p:nvPr/>
          </p:nvSpPr>
          <p:spPr bwMode="auto">
            <a:xfrm>
              <a:off x="1366820" y="5084772"/>
              <a:ext cx="620713" cy="266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0736" name="Freeform 43"/>
            <p:cNvSpPr>
              <a:spLocks/>
            </p:cNvSpPr>
            <p:nvPr/>
          </p:nvSpPr>
          <p:spPr bwMode="auto">
            <a:xfrm>
              <a:off x="1654157" y="4897447"/>
              <a:ext cx="319088" cy="350838"/>
            </a:xfrm>
            <a:custGeom>
              <a:avLst/>
              <a:gdLst>
                <a:gd name="T0" fmla="*/ 0 w 1044"/>
                <a:gd name="T1" fmla="*/ 2147483646 h 998"/>
                <a:gd name="T2" fmla="*/ 0 w 1044"/>
                <a:gd name="T3" fmla="*/ 0 h 998"/>
                <a:gd name="T4" fmla="*/ 2147483646 w 1044"/>
                <a:gd name="T5" fmla="*/ 2147483646 h 998"/>
                <a:gd name="T6" fmla="*/ 2147483646 w 1044"/>
                <a:gd name="T7" fmla="*/ 2147483646 h 998"/>
                <a:gd name="T8" fmla="*/ 0 w 1044"/>
                <a:gd name="T9" fmla="*/ 2147483646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998"/>
                <a:gd name="T17" fmla="*/ 1044 w 1044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998">
                  <a:moveTo>
                    <a:pt x="0" y="998"/>
                  </a:moveTo>
                  <a:lnTo>
                    <a:pt x="0" y="0"/>
                  </a:lnTo>
                  <a:lnTo>
                    <a:pt x="1044" y="544"/>
                  </a:lnTo>
                  <a:lnTo>
                    <a:pt x="1044" y="998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2" grpId="0"/>
      <p:bldP spid="20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charset="-127"/>
              </a:rPr>
              <a:t>Automatic image stitching</a:t>
            </a:r>
            <a:endParaRPr lang="en-US" altLang="zh-TW" sz="3200">
              <a:ea typeface="굴림" charset="-127"/>
            </a:endParaRPr>
          </a:p>
        </p:txBody>
      </p:sp>
      <p:pic>
        <p:nvPicPr>
          <p:cNvPr id="285698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699" name="Picture 4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0" name="Picture 5" descr="hom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1" name="AutoShape 6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charset="-127"/>
              </a:rPr>
              <a:t>Automatic image stitching</a:t>
            </a:r>
            <a:endParaRPr lang="en-US" altLang="zh-TW" sz="3200">
              <a:ea typeface="굴림" charset="-127"/>
            </a:endParaRPr>
          </a:p>
        </p:txBody>
      </p:sp>
      <p:grpSp>
        <p:nvGrpSpPr>
          <p:cNvPr id="287746" name="Group 3"/>
          <p:cNvGrpSpPr>
            <a:grpSpLocks noChangeAspect="1"/>
          </p:cNvGrpSpPr>
          <p:nvPr/>
        </p:nvGrpSpPr>
        <p:grpSpPr bwMode="auto">
          <a:xfrm>
            <a:off x="1143000" y="1249363"/>
            <a:ext cx="7010400" cy="1971675"/>
            <a:chOff x="9216" y="4176"/>
            <a:chExt cx="9216" cy="2592"/>
          </a:xfrm>
        </p:grpSpPr>
        <p:pic>
          <p:nvPicPr>
            <p:cNvPr id="287769" name="Picture 4" descr="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0" name="Picture 5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1" name="Picture 6" descr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2" name="Picture 7" descr="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3" name="Picture 8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4" name="Picture 9" descr="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5" name="Picture 10" descr="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6" name="Picture 11" descr="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7" name="Picture 12" descr="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8" name="Picture 13" descr="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79" name="Picture 14" descr="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0" name="Picture 15" descr="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1" name="Picture 16" descr="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2" name="Picture 17" descr="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3" name="Picture 18" descr="1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4" name="Picture 19" descr="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5" name="Picture 20" descr="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6" name="Picture 21" descr="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7" name="Picture 22" descr="2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8" name="Picture 23" descr="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89" name="Picture 24" descr="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90" name="Picture 25" descr="1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91" name="Picture 26" descr="1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792" name="Picture 27" descr="1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747" name="Line 28"/>
          <p:cNvSpPr>
            <a:spLocks noChangeShapeType="1"/>
          </p:cNvSpPr>
          <p:nvPr/>
        </p:nvSpPr>
        <p:spPr bwMode="auto">
          <a:xfrm>
            <a:off x="1676400" y="14017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48" name="Line 29"/>
          <p:cNvSpPr>
            <a:spLocks noChangeShapeType="1"/>
          </p:cNvSpPr>
          <p:nvPr/>
        </p:nvSpPr>
        <p:spPr bwMode="auto">
          <a:xfrm flipV="1">
            <a:off x="6096000" y="1554163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49" name="Line 30"/>
          <p:cNvSpPr>
            <a:spLocks noChangeShapeType="1"/>
          </p:cNvSpPr>
          <p:nvPr/>
        </p:nvSpPr>
        <p:spPr bwMode="auto">
          <a:xfrm>
            <a:off x="2667000" y="14017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0" name="Line 31"/>
          <p:cNvSpPr>
            <a:spLocks noChangeShapeType="1"/>
          </p:cNvSpPr>
          <p:nvPr/>
        </p:nvSpPr>
        <p:spPr bwMode="auto">
          <a:xfrm>
            <a:off x="1600200" y="22399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1" name="Line 32"/>
          <p:cNvSpPr>
            <a:spLocks noChangeShapeType="1"/>
          </p:cNvSpPr>
          <p:nvPr/>
        </p:nvSpPr>
        <p:spPr bwMode="auto">
          <a:xfrm>
            <a:off x="2667000" y="22399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2" name="Line 33"/>
          <p:cNvSpPr>
            <a:spLocks noChangeShapeType="1"/>
          </p:cNvSpPr>
          <p:nvPr/>
        </p:nvSpPr>
        <p:spPr bwMode="auto">
          <a:xfrm>
            <a:off x="3581400" y="22399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3" name="Line 34"/>
          <p:cNvSpPr>
            <a:spLocks noChangeShapeType="1"/>
          </p:cNvSpPr>
          <p:nvPr/>
        </p:nvSpPr>
        <p:spPr bwMode="auto">
          <a:xfrm>
            <a:off x="4495800" y="22399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4" name="Line 35"/>
          <p:cNvSpPr>
            <a:spLocks noChangeShapeType="1"/>
          </p:cNvSpPr>
          <p:nvPr/>
        </p:nvSpPr>
        <p:spPr bwMode="auto">
          <a:xfrm>
            <a:off x="5410200" y="2239963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5" name="Line 36"/>
          <p:cNvSpPr>
            <a:spLocks noChangeShapeType="1"/>
          </p:cNvSpPr>
          <p:nvPr/>
        </p:nvSpPr>
        <p:spPr bwMode="auto">
          <a:xfrm>
            <a:off x="5791200" y="1477963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6" name="Line 37"/>
          <p:cNvSpPr>
            <a:spLocks noChangeShapeType="1"/>
          </p:cNvSpPr>
          <p:nvPr/>
        </p:nvSpPr>
        <p:spPr bwMode="auto">
          <a:xfrm flipH="1">
            <a:off x="6248400" y="1782763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7" name="Line 38"/>
          <p:cNvSpPr>
            <a:spLocks noChangeShapeType="1"/>
          </p:cNvSpPr>
          <p:nvPr/>
        </p:nvSpPr>
        <p:spPr bwMode="auto">
          <a:xfrm flipH="1">
            <a:off x="1828800" y="163036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8" name="Line 39"/>
          <p:cNvSpPr>
            <a:spLocks noChangeShapeType="1"/>
          </p:cNvSpPr>
          <p:nvPr/>
        </p:nvSpPr>
        <p:spPr bwMode="auto">
          <a:xfrm flipH="1">
            <a:off x="5867400" y="1325563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59" name="Line 40"/>
          <p:cNvSpPr>
            <a:spLocks noChangeShapeType="1"/>
          </p:cNvSpPr>
          <p:nvPr/>
        </p:nvSpPr>
        <p:spPr bwMode="auto">
          <a:xfrm flipV="1">
            <a:off x="1752600" y="246856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0" name="Line 41"/>
          <p:cNvSpPr>
            <a:spLocks noChangeShapeType="1"/>
          </p:cNvSpPr>
          <p:nvPr/>
        </p:nvSpPr>
        <p:spPr bwMode="auto">
          <a:xfrm flipV="1">
            <a:off x="3200400" y="246856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1" name="Line 42"/>
          <p:cNvSpPr>
            <a:spLocks noChangeShapeType="1"/>
          </p:cNvSpPr>
          <p:nvPr/>
        </p:nvSpPr>
        <p:spPr bwMode="auto">
          <a:xfrm flipV="1">
            <a:off x="4876800" y="246856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2" name="Line 43"/>
          <p:cNvSpPr>
            <a:spLocks noChangeShapeType="1"/>
          </p:cNvSpPr>
          <p:nvPr/>
        </p:nvSpPr>
        <p:spPr bwMode="auto">
          <a:xfrm flipV="1">
            <a:off x="4191000" y="1782763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3" name="Line 44"/>
          <p:cNvSpPr>
            <a:spLocks noChangeShapeType="1"/>
          </p:cNvSpPr>
          <p:nvPr/>
        </p:nvSpPr>
        <p:spPr bwMode="auto">
          <a:xfrm flipV="1">
            <a:off x="5410200" y="1706563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4" name="Line 45"/>
          <p:cNvSpPr>
            <a:spLocks noChangeShapeType="1"/>
          </p:cNvSpPr>
          <p:nvPr/>
        </p:nvSpPr>
        <p:spPr bwMode="auto">
          <a:xfrm>
            <a:off x="1524000" y="2849563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5" name="Line 46"/>
          <p:cNvSpPr>
            <a:spLocks noChangeShapeType="1"/>
          </p:cNvSpPr>
          <p:nvPr/>
        </p:nvSpPr>
        <p:spPr bwMode="auto">
          <a:xfrm flipV="1">
            <a:off x="2438400" y="277336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6" name="Line 47"/>
          <p:cNvSpPr>
            <a:spLocks noChangeShapeType="1"/>
          </p:cNvSpPr>
          <p:nvPr/>
        </p:nvSpPr>
        <p:spPr bwMode="auto">
          <a:xfrm>
            <a:off x="4191000" y="2925763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7" name="Line 48"/>
          <p:cNvSpPr>
            <a:spLocks noChangeShapeType="1"/>
          </p:cNvSpPr>
          <p:nvPr/>
        </p:nvSpPr>
        <p:spPr bwMode="auto">
          <a:xfrm>
            <a:off x="4876800" y="2773363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7768" name="Line 49"/>
          <p:cNvSpPr>
            <a:spLocks noChangeShapeType="1"/>
          </p:cNvSpPr>
          <p:nvPr/>
        </p:nvSpPr>
        <p:spPr bwMode="auto">
          <a:xfrm flipV="1">
            <a:off x="5791200" y="3001963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charset="-127"/>
              </a:rPr>
              <a:t>Automatic image stitching</a:t>
            </a:r>
            <a:endParaRPr lang="en-US" altLang="zh-TW" sz="3200">
              <a:ea typeface="굴림" charset="-127"/>
            </a:endParaRPr>
          </a:p>
        </p:txBody>
      </p:sp>
      <p:grpSp>
        <p:nvGrpSpPr>
          <p:cNvPr id="289794" name="Group 3"/>
          <p:cNvGrpSpPr>
            <a:grpSpLocks noChangeAspect="1"/>
          </p:cNvGrpSpPr>
          <p:nvPr/>
        </p:nvGrpSpPr>
        <p:grpSpPr bwMode="auto">
          <a:xfrm>
            <a:off x="1143000" y="1249363"/>
            <a:ext cx="7010400" cy="1971675"/>
            <a:chOff x="9216" y="4176"/>
            <a:chExt cx="9216" cy="2592"/>
          </a:xfrm>
        </p:grpSpPr>
        <p:pic>
          <p:nvPicPr>
            <p:cNvPr id="289833" name="Picture 4" descr="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4" name="Picture 5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5" name="Picture 6" descr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6" name="Picture 7" descr="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7" name="Picture 8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8" name="Picture 9" descr="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39" name="Picture 10" descr="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0" name="Picture 11" descr="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1" name="Picture 12" descr="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2" name="Picture 13" descr="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3" name="Picture 14" descr="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4" name="Picture 15" descr="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5" name="Picture 16" descr="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6" name="Picture 17" descr="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7" name="Picture 18" descr="1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8" name="Picture 19" descr="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49" name="Picture 20" descr="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0" name="Picture 21" descr="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1" name="Picture 22" descr="2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2" name="Picture 23" descr="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3" name="Picture 24" descr="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4" name="Picture 25" descr="1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5" name="Picture 26" descr="1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856" name="Picture 27" descr="1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9795" name="AutoShape 28"/>
          <p:cNvSpPr>
            <a:spLocks noChangeArrowheads="1"/>
          </p:cNvSpPr>
          <p:nvPr/>
        </p:nvSpPr>
        <p:spPr bwMode="auto">
          <a:xfrm>
            <a:off x="4298950" y="300355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9796" name="Picture 29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975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7" name="Picture 3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213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8" name="Picture 3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641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9" name="Picture 32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92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0" name="Picture 33" descr="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87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1" name="Picture 34" descr="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163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2" name="Picture 35" descr="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259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3" name="Picture 36" descr="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87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4" name="Picture 37" descr="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49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5" name="Picture 38" descr="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403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6" name="Picture 39" descr="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75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7" name="Picture 40" descr="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403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8" name="Picture 41" descr="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403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9" name="Picture 42" descr="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75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10" name="Picture 43" descr="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35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11" name="Picture 44" descr="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7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12" name="Picture 45" descr="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449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13" name="Picture 46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069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14" name="Picture 47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0763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15" name="Line 48"/>
          <p:cNvSpPr>
            <a:spLocks noChangeShapeType="1"/>
          </p:cNvSpPr>
          <p:nvPr/>
        </p:nvSpPr>
        <p:spPr bwMode="auto">
          <a:xfrm flipH="1" flipV="1">
            <a:off x="3048000" y="5211763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16" name="Line 49"/>
          <p:cNvSpPr>
            <a:spLocks noChangeShapeType="1"/>
          </p:cNvSpPr>
          <p:nvPr/>
        </p:nvSpPr>
        <p:spPr bwMode="auto">
          <a:xfrm flipH="1" flipV="1">
            <a:off x="3581400" y="3992563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17" name="Line 50"/>
          <p:cNvSpPr>
            <a:spLocks noChangeShapeType="1"/>
          </p:cNvSpPr>
          <p:nvPr/>
        </p:nvSpPr>
        <p:spPr bwMode="auto">
          <a:xfrm flipH="1" flipV="1">
            <a:off x="2133600" y="3916363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18" name="Line 51"/>
          <p:cNvSpPr>
            <a:spLocks noChangeShapeType="1"/>
          </p:cNvSpPr>
          <p:nvPr/>
        </p:nvSpPr>
        <p:spPr bwMode="auto">
          <a:xfrm flipH="1" flipV="1">
            <a:off x="1981200" y="5364163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19" name="Line 52"/>
          <p:cNvSpPr>
            <a:spLocks noChangeShapeType="1"/>
          </p:cNvSpPr>
          <p:nvPr/>
        </p:nvSpPr>
        <p:spPr bwMode="auto">
          <a:xfrm flipH="1" flipV="1">
            <a:off x="4876800" y="57451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0" name="Line 53"/>
          <p:cNvSpPr>
            <a:spLocks noChangeShapeType="1"/>
          </p:cNvSpPr>
          <p:nvPr/>
        </p:nvSpPr>
        <p:spPr bwMode="auto">
          <a:xfrm flipH="1" flipV="1">
            <a:off x="2667000" y="4678363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1" name="Line 54"/>
          <p:cNvSpPr>
            <a:spLocks noChangeShapeType="1"/>
          </p:cNvSpPr>
          <p:nvPr/>
        </p:nvSpPr>
        <p:spPr bwMode="auto">
          <a:xfrm flipH="1" flipV="1">
            <a:off x="2209800" y="46783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2" name="Line 55"/>
          <p:cNvSpPr>
            <a:spLocks noChangeShapeType="1"/>
          </p:cNvSpPr>
          <p:nvPr/>
        </p:nvSpPr>
        <p:spPr bwMode="auto">
          <a:xfrm flipH="1">
            <a:off x="2895600" y="4068763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3" name="Line 56"/>
          <p:cNvSpPr>
            <a:spLocks noChangeShapeType="1"/>
          </p:cNvSpPr>
          <p:nvPr/>
        </p:nvSpPr>
        <p:spPr bwMode="auto">
          <a:xfrm flipH="1" flipV="1">
            <a:off x="2667000" y="4830763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4" name="Line 57"/>
          <p:cNvSpPr>
            <a:spLocks noChangeShapeType="1"/>
          </p:cNvSpPr>
          <p:nvPr/>
        </p:nvSpPr>
        <p:spPr bwMode="auto">
          <a:xfrm flipH="1" flipV="1">
            <a:off x="7543800" y="56689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5" name="Line 58"/>
          <p:cNvSpPr>
            <a:spLocks noChangeShapeType="1"/>
          </p:cNvSpPr>
          <p:nvPr/>
        </p:nvSpPr>
        <p:spPr bwMode="auto">
          <a:xfrm flipH="1" flipV="1">
            <a:off x="5257800" y="4678363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6" name="Line 59"/>
          <p:cNvSpPr>
            <a:spLocks noChangeShapeType="1"/>
          </p:cNvSpPr>
          <p:nvPr/>
        </p:nvSpPr>
        <p:spPr bwMode="auto">
          <a:xfrm flipV="1">
            <a:off x="5410200" y="3916363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7" name="Line 60"/>
          <p:cNvSpPr>
            <a:spLocks noChangeShapeType="1"/>
          </p:cNvSpPr>
          <p:nvPr/>
        </p:nvSpPr>
        <p:spPr bwMode="auto">
          <a:xfrm flipH="1" flipV="1">
            <a:off x="6096000" y="40687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8" name="Line 61"/>
          <p:cNvSpPr>
            <a:spLocks noChangeShapeType="1"/>
          </p:cNvSpPr>
          <p:nvPr/>
        </p:nvSpPr>
        <p:spPr bwMode="auto">
          <a:xfrm flipH="1" flipV="1">
            <a:off x="4953000" y="6354763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29" name="Line 62"/>
          <p:cNvSpPr>
            <a:spLocks noChangeShapeType="1"/>
          </p:cNvSpPr>
          <p:nvPr/>
        </p:nvSpPr>
        <p:spPr bwMode="auto">
          <a:xfrm flipH="1" flipV="1">
            <a:off x="5410200" y="574516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30" name="Line 63"/>
          <p:cNvSpPr>
            <a:spLocks noChangeShapeType="1"/>
          </p:cNvSpPr>
          <p:nvPr/>
        </p:nvSpPr>
        <p:spPr bwMode="auto">
          <a:xfrm flipV="1">
            <a:off x="6781800" y="5668963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31" name="Line 64"/>
          <p:cNvSpPr>
            <a:spLocks noChangeShapeType="1"/>
          </p:cNvSpPr>
          <p:nvPr/>
        </p:nvSpPr>
        <p:spPr bwMode="auto">
          <a:xfrm flipV="1">
            <a:off x="7010400" y="6354763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9832" name="Line 65"/>
          <p:cNvSpPr>
            <a:spLocks noChangeShapeType="1"/>
          </p:cNvSpPr>
          <p:nvPr/>
        </p:nvSpPr>
        <p:spPr bwMode="auto">
          <a:xfrm flipH="1" flipV="1">
            <a:off x="6781800" y="5821363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charset="-127"/>
              </a:rPr>
              <a:t>Automatic image stitching</a:t>
            </a:r>
            <a:endParaRPr lang="en-US" altLang="zh-TW" sz="3200">
              <a:ea typeface="굴림" charset="-127"/>
            </a:endParaRPr>
          </a:p>
        </p:txBody>
      </p:sp>
      <p:grpSp>
        <p:nvGrpSpPr>
          <p:cNvPr id="291842" name="Group 3"/>
          <p:cNvGrpSpPr>
            <a:grpSpLocks noChangeAspect="1"/>
          </p:cNvGrpSpPr>
          <p:nvPr/>
        </p:nvGrpSpPr>
        <p:grpSpPr bwMode="auto">
          <a:xfrm>
            <a:off x="1766888" y="3587750"/>
            <a:ext cx="5959475" cy="3022600"/>
            <a:chOff x="9504" y="5904"/>
            <a:chExt cx="8160" cy="4137"/>
          </a:xfrm>
        </p:grpSpPr>
        <p:pic>
          <p:nvPicPr>
            <p:cNvPr id="291869" name="Picture 4" descr="rohr2Large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0" name="Picture 5" descr="rohr1Large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1" name="Picture 6" descr="rohr3Large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2" name="Picture 7" descr="rohr4Large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1843" name="Group 8"/>
          <p:cNvGrpSpPr>
            <a:grpSpLocks noChangeAspect="1"/>
          </p:cNvGrpSpPr>
          <p:nvPr/>
        </p:nvGrpSpPr>
        <p:grpSpPr bwMode="auto">
          <a:xfrm>
            <a:off x="1143000" y="1249363"/>
            <a:ext cx="7010400" cy="1971675"/>
            <a:chOff x="9216" y="4176"/>
            <a:chExt cx="9216" cy="2592"/>
          </a:xfrm>
        </p:grpSpPr>
        <p:pic>
          <p:nvPicPr>
            <p:cNvPr id="291845" name="Picture 9" descr="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46" name="Picture 10" descr="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47" name="Picture 11" descr="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48" name="Picture 12" descr="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49" name="Picture 13" descr="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0" name="Picture 14" descr="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1" name="Picture 15" descr="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2" name="Picture 16" descr="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3" name="Picture 17" descr="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4" name="Picture 18" descr="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5" name="Picture 19" descr="1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6" name="Picture 20" descr="1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7" name="Picture 21" descr="1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8" name="Picture 22" descr="1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59" name="Picture 23" descr="1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0" name="Picture 24" descr="1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1" name="Picture 25" descr="20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2" name="Picture 26" descr="2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3" name="Picture 27" descr="2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4" name="Picture 28" descr="23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5" name="Picture 29" descr="3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6" name="Picture 30" descr="1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7" name="Picture 31" descr="1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68" name="Picture 32" descr="18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1844" name="AutoShape 33"/>
          <p:cNvSpPr>
            <a:spLocks noChangeArrowheads="1"/>
          </p:cNvSpPr>
          <p:nvPr/>
        </p:nvSpPr>
        <p:spPr bwMode="auto">
          <a:xfrm>
            <a:off x="4298950" y="300355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Reference</a:t>
            </a:r>
          </a:p>
        </p:txBody>
      </p:sp>
      <p:sp>
        <p:nvSpPr>
          <p:cNvPr id="293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/>
              <a:t>Chris Harris, Mike Stephens, </a:t>
            </a:r>
            <a:r>
              <a:rPr lang="en-US" altLang="zh-TW" sz="2000">
                <a:hlinkClick r:id="rId3"/>
              </a:rPr>
              <a:t>A Combined Corner and Edge Detector</a:t>
            </a:r>
            <a:r>
              <a:rPr lang="en-US" altLang="zh-TW" sz="2000"/>
              <a:t>, 4th Alvey Vision Conference, 1988, pp147-151. </a:t>
            </a:r>
          </a:p>
          <a:p>
            <a:pPr eaLnBrk="1" hangingPunct="1"/>
            <a:r>
              <a:rPr lang="en-US" altLang="zh-TW" sz="2000"/>
              <a:t>David G. Lowe, </a:t>
            </a:r>
            <a:r>
              <a:rPr lang="en-US" altLang="zh-TW" sz="2000">
                <a:hlinkClick r:id="rId4"/>
              </a:rPr>
              <a:t>Distinctive Image Features from Scale-Invariant Keypoints</a:t>
            </a:r>
            <a:r>
              <a:rPr lang="en-US" altLang="zh-TW" sz="2000"/>
              <a:t>, International Journal of Computer Vision, 60(2), 2004, pp91-110. </a:t>
            </a:r>
          </a:p>
          <a:p>
            <a:pPr eaLnBrk="1" hangingPunct="1"/>
            <a:r>
              <a:rPr lang="en-US" altLang="zh-TW" sz="2000"/>
              <a:t>Yan Ke, Rahul Sukthankar, </a:t>
            </a:r>
            <a:r>
              <a:rPr lang="en-US" altLang="zh-TW" sz="2000">
                <a:hlinkClick r:id="rId5"/>
              </a:rPr>
              <a:t>PCA-SIFT: A More Distinctive Representation for Local Image Descriptors</a:t>
            </a:r>
            <a:r>
              <a:rPr lang="en-US" altLang="zh-TW" sz="2000"/>
              <a:t>, CVPR 2004. </a:t>
            </a:r>
          </a:p>
          <a:p>
            <a:pPr eaLnBrk="1" hangingPunct="1"/>
            <a:r>
              <a:rPr lang="en-US" altLang="zh-TW" sz="2000"/>
              <a:t>Krystian Mikolajczyk, Cordelia Schmid, </a:t>
            </a:r>
            <a:r>
              <a:rPr lang="en-US" altLang="zh-TW" sz="2000">
                <a:hlinkClick r:id="rId6"/>
              </a:rPr>
              <a:t>A performance evaluation of local descriptors</a:t>
            </a:r>
            <a:r>
              <a:rPr lang="en-US" altLang="zh-TW" sz="2000"/>
              <a:t>, Submitted to PAMI, 2004.</a:t>
            </a:r>
          </a:p>
          <a:p>
            <a:pPr eaLnBrk="1" hangingPunct="1"/>
            <a:r>
              <a:rPr lang="en-US" altLang="zh-TW" sz="2000">
                <a:hlinkClick r:id="rId7"/>
              </a:rPr>
              <a:t>SIFT Keypoint Detector</a:t>
            </a:r>
            <a:r>
              <a:rPr lang="en-US" altLang="zh-TW" sz="2000"/>
              <a:t>, David Lowe.</a:t>
            </a:r>
          </a:p>
          <a:p>
            <a:pPr eaLnBrk="1" hangingPunct="1"/>
            <a:r>
              <a:rPr lang="en-US" altLang="zh-TW" sz="2000">
                <a:hlinkClick r:id="rId8" action="ppaction://hlinkfile"/>
              </a:rPr>
              <a:t>Matlab SIFT Tutorial</a:t>
            </a:r>
            <a:r>
              <a:rPr lang="en-US" altLang="zh-TW" sz="2000"/>
              <a:t>, University of Toronto.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Problems of Moravec detector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024187"/>
          </a:xfrm>
        </p:spPr>
        <p:txBody>
          <a:bodyPr/>
          <a:lstStyle/>
          <a:p>
            <a:pPr eaLnBrk="1" hangingPunct="1"/>
            <a:r>
              <a:rPr lang="en-US" altLang="zh-TW"/>
              <a:t>Noisy response due to a binary window function</a:t>
            </a:r>
          </a:p>
          <a:p>
            <a:pPr eaLnBrk="1" hangingPunct="1"/>
            <a:r>
              <a:rPr lang="en-US" altLang="zh-TW"/>
              <a:t>Only a set of shifts at every 45 degree is considered</a:t>
            </a:r>
          </a:p>
          <a:p>
            <a:pPr eaLnBrk="1" hangingPunct="1"/>
            <a:r>
              <a:rPr lang="en-US" altLang="zh-TW"/>
              <a:t>Only minimum of E is taken into account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 typeface="Wingdings" charset="2"/>
              <a:buChar char="ð"/>
            </a:pPr>
            <a:r>
              <a:rPr lang="en-US" altLang="zh-TW"/>
              <a:t>Harris corner detector (1988) solves these problems.</a:t>
            </a:r>
            <a:endParaRPr lang="ru-RU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18488" cy="1081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/>
              <a:t>Noisy response due to a binary window function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zh-TW"/>
              <a:t>Use a Gaussian function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400"/>
              <a:t>   </a:t>
            </a:r>
          </a:p>
          <a:p>
            <a:pPr eaLnBrk="1" hangingPunct="1">
              <a:buFontTx/>
              <a:buNone/>
            </a:pPr>
            <a:endParaRPr lang="en-US" altLang="zh-TW" sz="2400"/>
          </a:p>
        </p:txBody>
      </p:sp>
      <p:pic>
        <p:nvPicPr>
          <p:cNvPr id="592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8763"/>
            <a:ext cx="60404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349500"/>
            <a:ext cx="4038600" cy="116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/>
              <a:t>Only a set of shifts at every 45 degree is considered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zh-TW"/>
              <a:t>Consider all small shifts by Taylor</a:t>
            </a:r>
            <a:r>
              <a:rPr lang="en-US" altLang="zh-TW">
                <a:latin typeface="Tahoma" charset="0"/>
              </a:rPr>
              <a:t>’</a:t>
            </a:r>
            <a:r>
              <a:rPr lang="en-US" altLang="zh-TW"/>
              <a:t>s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/>
              <a:t>Only a set of shifts at every 45 degree is considered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zh-TW"/>
              <a:t>Consider all small shifts by Taylor</a:t>
            </a:r>
            <a:r>
              <a:rPr lang="en-US" altLang="zh-TW">
                <a:latin typeface="Tahoma" charset="0"/>
              </a:rPr>
              <a:t>’</a:t>
            </a:r>
            <a:r>
              <a:rPr lang="en-US" altLang="zh-TW"/>
              <a:t>s expansion</a:t>
            </a:r>
          </a:p>
        </p:txBody>
      </p:sp>
      <p:graphicFrame>
        <p:nvGraphicFramePr>
          <p:cNvPr id="38915" name="Object 13"/>
          <p:cNvGraphicFramePr>
            <a:graphicFrameLocks noChangeAspect="1"/>
          </p:cNvGraphicFramePr>
          <p:nvPr/>
        </p:nvGraphicFramePr>
        <p:xfrm>
          <a:off x="1130300" y="3924300"/>
          <a:ext cx="3586163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方程式" r:id="rId4" imgW="2451100" imgH="1828800" progId="Equation.3">
                  <p:embed/>
                </p:oleObj>
              </mc:Choice>
              <mc:Fallback>
                <p:oleObj name="方程式" r:id="rId4" imgW="2451100" imgH="1828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924300"/>
                        <a:ext cx="3586163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14"/>
          <p:cNvGraphicFramePr>
            <a:graphicFrameLocks noChangeAspect="1"/>
          </p:cNvGraphicFramePr>
          <p:nvPr/>
        </p:nvGraphicFramePr>
        <p:xfrm>
          <a:off x="971550" y="2060575"/>
          <a:ext cx="698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方程式" r:id="rId6" imgW="2730500" imgH="368300" progId="Equation.3">
                  <p:embed/>
                </p:oleObj>
              </mc:Choice>
              <mc:Fallback>
                <p:oleObj name="方程式" r:id="rId6" imgW="2730500" imgH="368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6985000" cy="942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7" name="Group 17"/>
          <p:cNvGrpSpPr>
            <a:grpSpLocks/>
          </p:cNvGrpSpPr>
          <p:nvPr/>
        </p:nvGrpSpPr>
        <p:grpSpPr bwMode="auto">
          <a:xfrm>
            <a:off x="971550" y="2925763"/>
            <a:ext cx="6985000" cy="1008062"/>
            <a:chOff x="612" y="1843"/>
            <a:chExt cx="4400" cy="635"/>
          </a:xfrm>
        </p:grpSpPr>
        <p:sp>
          <p:nvSpPr>
            <p:cNvPr id="38918" name="Rectangle 16"/>
            <p:cNvSpPr>
              <a:spLocks noChangeArrowheads="1"/>
            </p:cNvSpPr>
            <p:nvPr/>
          </p:nvSpPr>
          <p:spPr bwMode="auto">
            <a:xfrm>
              <a:off x="612" y="1888"/>
              <a:ext cx="4400" cy="5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38919" name="Object 15"/>
            <p:cNvGraphicFramePr>
              <a:graphicFrameLocks noChangeAspect="1"/>
            </p:cNvGraphicFramePr>
            <p:nvPr/>
          </p:nvGraphicFramePr>
          <p:xfrm>
            <a:off x="1347" y="1843"/>
            <a:ext cx="3438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2" name="方程式" r:id="rId8" imgW="2133600" imgH="393700" progId="Equation.3">
                    <p:embed/>
                  </p:oleObj>
                </mc:Choice>
                <mc:Fallback>
                  <p:oleObj name="方程式" r:id="rId8" imgW="2133600" imgH="3937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" y="1843"/>
                          <a:ext cx="3438" cy="635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457200" y="1196975"/>
            <a:ext cx="7859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Equivalently, for small shifts [</a:t>
            </a:r>
            <a:r>
              <a:rPr kumimoji="0" lang="en-US" altLang="zh-TW" sz="2400" b="0" i="1"/>
              <a:t>u,v</a:t>
            </a:r>
            <a:r>
              <a:rPr kumimoji="0" lang="en-US" altLang="zh-TW" sz="2400" b="0"/>
              <a:t>] we have a </a:t>
            </a:r>
            <a:r>
              <a:rPr kumimoji="0" lang="en-US" altLang="zh-TW" sz="2400" b="0" i="1"/>
              <a:t>bilinear</a:t>
            </a:r>
            <a:r>
              <a:rPr kumimoji="0" lang="en-US" altLang="zh-TW" sz="2400" b="0"/>
              <a:t> approximation:</a:t>
            </a:r>
            <a:endParaRPr kumimoji="0" lang="ru-RU" altLang="zh-TW" sz="2400" b="0"/>
          </a:p>
        </p:txBody>
      </p:sp>
      <p:sp>
        <p:nvSpPr>
          <p:cNvPr id="40963" name="Text Box 10"/>
          <p:cNvSpPr txBox="1">
            <a:spLocks noChangeArrowheads="1"/>
          </p:cNvSpPr>
          <p:nvPr/>
        </p:nvSpPr>
        <p:spPr bwMode="auto">
          <a:xfrm>
            <a:off x="395288" y="3860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, where </a:t>
            </a:r>
            <a:r>
              <a:rPr kumimoji="0" lang="en-US" altLang="zh-TW" sz="2400">
                <a:latin typeface="Times New Roman" charset="0"/>
              </a:rPr>
              <a:t>M</a:t>
            </a:r>
            <a:r>
              <a:rPr kumimoji="0" lang="en-US" altLang="zh-TW" sz="2400" b="0"/>
              <a:t> is a 2</a:t>
            </a:r>
            <a:r>
              <a:rPr kumimoji="0" lang="en-US" altLang="zh-TW" sz="2400" b="0">
                <a:sym typeface="Symbol" charset="2"/>
              </a:rPr>
              <a:t>2 matrix computed from image derivatives</a:t>
            </a:r>
            <a:r>
              <a:rPr kumimoji="0" lang="en-US" altLang="zh-TW" sz="2400" b="0">
                <a:latin typeface="Times New Roman" charset="0"/>
                <a:sym typeface="Symbol" charset="2"/>
              </a:rPr>
              <a:t>:</a:t>
            </a:r>
            <a:endParaRPr kumimoji="0" lang="ru-RU" altLang="zh-TW" sz="2400" b="0">
              <a:latin typeface="Times New Roman" charset="0"/>
            </a:endParaRPr>
          </a:p>
        </p:txBody>
      </p:sp>
      <p:graphicFrame>
        <p:nvGraphicFramePr>
          <p:cNvPr id="40964" name="Object 11"/>
          <p:cNvGraphicFramePr>
            <a:graphicFrameLocks noChangeAspect="1"/>
          </p:cNvGraphicFramePr>
          <p:nvPr/>
        </p:nvGraphicFramePr>
        <p:xfrm>
          <a:off x="2632075" y="2349500"/>
          <a:ext cx="33813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4" imgW="1320800" imgH="457200" progId="Equation.3">
                  <p:embed/>
                </p:oleObj>
              </mc:Choice>
              <mc:Fallback>
                <p:oleObj name="Equation" r:id="rId4" imgW="13208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349500"/>
                        <a:ext cx="3381375" cy="1169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2"/>
          <p:cNvGraphicFramePr>
            <a:graphicFrameLocks noChangeAspect="1"/>
          </p:cNvGraphicFramePr>
          <p:nvPr/>
        </p:nvGraphicFramePr>
        <p:xfrm>
          <a:off x="2247900" y="4576763"/>
          <a:ext cx="4484688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方程式" r:id="rId6" imgW="1752600" imgH="508000" progId="Equation.3">
                  <p:embed/>
                </p:oleObj>
              </mc:Choice>
              <mc:Fallback>
                <p:oleObj name="方程式" r:id="rId6" imgW="1752600" imgH="508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576763"/>
                        <a:ext cx="4484688" cy="1300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Outline</a:t>
            </a:r>
          </a:p>
        </p:txBody>
      </p:sp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Features</a:t>
            </a:r>
          </a:p>
          <a:p>
            <a:pPr eaLnBrk="1" hangingPunct="1"/>
            <a:r>
              <a:rPr lang="en-US" altLang="zh-TW"/>
              <a:t>Harris corner detector</a:t>
            </a:r>
          </a:p>
          <a:p>
            <a:pPr eaLnBrk="1" hangingPunct="1"/>
            <a:r>
              <a:rPr lang="en-US" altLang="zh-TW"/>
              <a:t>SIFT</a:t>
            </a:r>
          </a:p>
          <a:p>
            <a:pPr eaLnBrk="1" hangingPunct="1"/>
            <a:r>
              <a:rPr lang="en-US" altLang="zh-TW"/>
              <a:t>Extensions</a:t>
            </a:r>
          </a:p>
          <a:p>
            <a:pPr eaLnBrk="1" hangingPunct="1"/>
            <a:r>
              <a:rPr lang="en-US" altLang="zh-TW"/>
              <a:t>Applications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Tx/>
              <a:buNone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 (matrix form)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3563938" y="1916113"/>
          <a:ext cx="3024187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方程式" r:id="rId4" imgW="1295400" imgH="2006600" progId="Equation.3">
                  <p:embed/>
                </p:oleObj>
              </mc:Choice>
              <mc:Fallback>
                <p:oleObj name="方程式" r:id="rId4" imgW="1295400" imgH="200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916113"/>
                        <a:ext cx="3024187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011" name="AutoShape 4"/>
          <p:cNvCxnSpPr>
            <a:cxnSpLocks noChangeShapeType="1"/>
          </p:cNvCxnSpPr>
          <p:nvPr/>
        </p:nvCxnSpPr>
        <p:spPr bwMode="auto">
          <a:xfrm flipH="1" flipV="1">
            <a:off x="4681538" y="2314575"/>
            <a:ext cx="611187" cy="1438275"/>
          </a:xfrm>
          <a:prstGeom prst="bentConnector4">
            <a:avLst>
              <a:gd name="adj1" fmla="val -640519"/>
              <a:gd name="adj2" fmla="val -1821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cxnSp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539750" y="1125538"/>
          <a:ext cx="62880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方程式" r:id="rId6" imgW="2336800" imgH="584200" progId="Equation.3">
                  <p:embed/>
                </p:oleObj>
              </mc:Choice>
              <mc:Fallback>
                <p:oleObj name="方程式" r:id="rId6" imgW="23368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6288088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/>
              <a:t>Only minimum of </a:t>
            </a:r>
            <a:r>
              <a:rPr lang="en-US" altLang="zh-TW" i="1">
                <a:latin typeface="Times New Roman" charset="0"/>
              </a:rPr>
              <a:t>E</a:t>
            </a:r>
            <a:r>
              <a:rPr lang="en-US" altLang="zh-TW"/>
              <a:t> is taken into account</a:t>
            </a:r>
          </a:p>
          <a:p>
            <a:pPr marL="0" indent="0" eaLnBrk="1" hangingPunct="1">
              <a:buFont typeface="Wingdings" charset="2"/>
              <a:buChar char="Ø"/>
            </a:pPr>
            <a:r>
              <a:rPr lang="en-US" altLang="zh-TW"/>
              <a:t>A new corner measurement by investigating the shape of the error function</a:t>
            </a:r>
          </a:p>
          <a:p>
            <a:pPr marL="0" indent="0" eaLnBrk="1" hangingPunct="1">
              <a:buFont typeface="Wingdings" charset="2"/>
              <a:buChar char="Ø"/>
            </a:pPr>
            <a:endParaRPr lang="en-US" altLang="zh-TW"/>
          </a:p>
          <a:p>
            <a:pPr marL="0" indent="0" eaLnBrk="1" hangingPunct="1">
              <a:buFont typeface="Wingdings" charset="2"/>
              <a:buChar char="Ø"/>
            </a:pPr>
            <a:endParaRPr lang="en-US" altLang="zh-TW"/>
          </a:p>
          <a:p>
            <a:pPr marL="0" indent="0" eaLnBrk="1" hangingPunct="1">
              <a:buFont typeface="Wingdings" charset="2"/>
              <a:buNone/>
            </a:pPr>
            <a:r>
              <a:rPr lang="en-US" altLang="zh-TW"/>
              <a:t>            represents a quadratic function; Thus, we can analyze </a:t>
            </a:r>
            <a:r>
              <a:rPr lang="en-US" altLang="zh-TW" i="1">
                <a:latin typeface="Times New Roman" charset="0"/>
              </a:rPr>
              <a:t>E</a:t>
            </a:r>
            <a:r>
              <a:rPr lang="en-US" altLang="zh-TW"/>
              <a:t>’s shape by looking at the property of </a:t>
            </a:r>
            <a:r>
              <a:rPr lang="en-US" altLang="zh-TW" b="1">
                <a:latin typeface="Times New Roman" charset="0"/>
              </a:rPr>
              <a:t>M</a:t>
            </a:r>
          </a:p>
          <a:p>
            <a:pPr marL="0" indent="0" eaLnBrk="1" hangingPunct="1"/>
            <a:endParaRPr lang="en-US" altLang="zh-TW"/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611188" y="3457575"/>
          <a:ext cx="11620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方程式" r:id="rId4" imgW="431613" imgH="203112" progId="Equation.3">
                  <p:embed/>
                </p:oleObj>
              </mc:Choice>
              <mc:Fallback>
                <p:oleObj name="方程式" r:id="rId4" imgW="43161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57575"/>
                        <a:ext cx="11620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zh-TW"/>
              <a:t>High-level idea: what shape of the error function will we prefer for features?</a:t>
            </a:r>
            <a:endParaRPr lang="ru-RU" altLang="zh-TW"/>
          </a:p>
          <a:p>
            <a:pPr marL="0" indent="0" eaLnBrk="1" hangingPunct="1"/>
            <a:endParaRPr lang="en-US" altLang="zh-TW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1734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1845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989138"/>
            <a:ext cx="3184525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673" name="Text Box 9"/>
          <p:cNvSpPr txBox="1">
            <a:spLocks noChangeArrowheads="1"/>
          </p:cNvSpPr>
          <p:nvPr/>
        </p:nvSpPr>
        <p:spPr bwMode="auto">
          <a:xfrm>
            <a:off x="1381125" y="5876925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flat</a:t>
            </a:r>
          </a:p>
        </p:txBody>
      </p:sp>
      <p:sp>
        <p:nvSpPr>
          <p:cNvPr id="881674" name="Text Box 10"/>
          <p:cNvSpPr txBox="1">
            <a:spLocks noChangeArrowheads="1"/>
          </p:cNvSpPr>
          <p:nvPr/>
        </p:nvSpPr>
        <p:spPr bwMode="auto">
          <a:xfrm>
            <a:off x="4092575" y="5876925"/>
            <a:ext cx="83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edge</a:t>
            </a:r>
          </a:p>
        </p:txBody>
      </p:sp>
      <p:sp>
        <p:nvSpPr>
          <p:cNvPr id="881675" name="Text Box 11"/>
          <p:cNvSpPr txBox="1">
            <a:spLocks noChangeArrowheads="1"/>
          </p:cNvSpPr>
          <p:nvPr/>
        </p:nvSpPr>
        <p:spPr bwMode="auto">
          <a:xfrm>
            <a:off x="6886575" y="5876925"/>
            <a:ext cx="106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corner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3" grpId="0"/>
      <p:bldP spid="881674" grpId="0"/>
      <p:bldP spid="8816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Quadratic forms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076325" algn="l"/>
              </a:tabLst>
            </a:pPr>
            <a:r>
              <a:rPr lang="en-US" altLang="zh-TW"/>
              <a:t>Quadratic form (homogeneous polynomial of degree two) of </a:t>
            </a:r>
            <a:r>
              <a:rPr lang="en-US" altLang="zh-TW" i="1">
                <a:latin typeface="Times New Roman" charset="0"/>
              </a:rPr>
              <a:t>n</a:t>
            </a:r>
            <a:r>
              <a:rPr lang="en-US" altLang="zh-TW"/>
              <a:t> variables </a:t>
            </a:r>
            <a:r>
              <a:rPr lang="en-US" altLang="zh-TW" i="1">
                <a:latin typeface="Times New Roman" charset="0"/>
              </a:rPr>
              <a:t>x</a:t>
            </a:r>
            <a:r>
              <a:rPr lang="en-US" altLang="zh-TW" i="1" baseline="-25000">
                <a:latin typeface="Times New Roman" charset="0"/>
              </a:rPr>
              <a:t>i</a:t>
            </a:r>
          </a:p>
          <a:p>
            <a:pPr eaLnBrk="1" hangingPunct="1">
              <a:tabLst>
                <a:tab pos="1076325" algn="l"/>
              </a:tabLst>
            </a:pPr>
            <a:endParaRPr lang="en-US" altLang="zh-TW" i="1" baseline="-25000">
              <a:latin typeface="Times New Roman" charset="0"/>
            </a:endParaRPr>
          </a:p>
          <a:p>
            <a:pPr eaLnBrk="1" hangingPunct="1">
              <a:tabLst>
                <a:tab pos="1076325" algn="l"/>
              </a:tabLst>
            </a:pPr>
            <a:endParaRPr lang="en-US" altLang="zh-TW" i="1" baseline="-25000">
              <a:latin typeface="Times New Roman" charset="0"/>
            </a:endParaRPr>
          </a:p>
          <a:p>
            <a:pPr eaLnBrk="1" hangingPunct="1">
              <a:tabLst>
                <a:tab pos="1076325" algn="l"/>
              </a:tabLst>
            </a:pPr>
            <a:endParaRPr lang="en-US" altLang="zh-TW" i="1" baseline="-25000">
              <a:latin typeface="Times New Roman" charset="0"/>
            </a:endParaRPr>
          </a:p>
          <a:p>
            <a:pPr eaLnBrk="1" hangingPunct="1">
              <a:tabLst>
                <a:tab pos="1076325" algn="l"/>
              </a:tabLst>
            </a:pPr>
            <a:endParaRPr lang="en-US" altLang="zh-TW" i="1" baseline="-25000">
              <a:latin typeface="Times New Roman" charset="0"/>
            </a:endParaRPr>
          </a:p>
          <a:p>
            <a:pPr eaLnBrk="1" hangingPunct="1">
              <a:tabLst>
                <a:tab pos="1076325" algn="l"/>
              </a:tabLst>
            </a:pPr>
            <a:endParaRPr lang="en-US" altLang="zh-TW" sz="800" i="1" baseline="-25000">
              <a:latin typeface="Times New Roman" charset="0"/>
            </a:endParaRPr>
          </a:p>
          <a:p>
            <a:pPr eaLnBrk="1" hangingPunct="1">
              <a:tabLst>
                <a:tab pos="1076325" algn="l"/>
              </a:tabLst>
            </a:pPr>
            <a:r>
              <a:rPr lang="en-US" altLang="zh-TW"/>
              <a:t>Examples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84388"/>
            <a:ext cx="25209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6983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73453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746125" y="5229225"/>
            <a:ext cx="369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3131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Symmetric matrices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Quadratic forms can be represented by a real symmetric matrix </a:t>
            </a:r>
            <a:r>
              <a:rPr lang="en-US" altLang="zh-TW" b="1">
                <a:latin typeface="Times New Roman" charset="0"/>
              </a:rPr>
              <a:t>A </a:t>
            </a:r>
            <a:r>
              <a:rPr lang="en-US" altLang="zh-TW"/>
              <a:t>where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611188" y="3160713"/>
            <a:ext cx="7561262" cy="3279775"/>
            <a:chOff x="612" y="1991"/>
            <a:chExt cx="4763" cy="2066"/>
          </a:xfrm>
        </p:grpSpPr>
        <p:pic>
          <p:nvPicPr>
            <p:cNvPr id="501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91"/>
              <a:ext cx="2977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840"/>
              <a:ext cx="476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884"/>
              <a:ext cx="2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3748"/>
              <a:ext cx="75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Eigenvalues of symmetric matrices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8851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557338"/>
            <a:ext cx="58594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92375"/>
            <a:ext cx="557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6408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292600"/>
            <a:ext cx="66373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5229225"/>
            <a:ext cx="4543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49950"/>
            <a:ext cx="4686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7235825" y="6427788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0" i="1">
                <a:latin typeface="Garamond" charset="0"/>
              </a:rPr>
              <a:t>Brad Osgood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Eigenvectors of symmetric matrices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280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7496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047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Eigenvectors of symmetric matrices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280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7496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047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6" name="Object 7"/>
          <p:cNvGraphicFramePr>
            <a:graphicFrameLocks noChangeAspect="1"/>
          </p:cNvGraphicFramePr>
          <p:nvPr/>
        </p:nvGraphicFramePr>
        <p:xfrm>
          <a:off x="795338" y="2420938"/>
          <a:ext cx="2867025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方程式" r:id="rId7" imgW="1054100" imgH="1524000" progId="Equation.3">
                  <p:embed/>
                </p:oleObj>
              </mc:Choice>
              <mc:Fallback>
                <p:oleObj name="方程式" r:id="rId7" imgW="1054100" imgH="152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2420938"/>
                        <a:ext cx="2867025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13263" y="3143250"/>
            <a:ext cx="2735262" cy="2447925"/>
            <a:chOff x="2843" y="1980"/>
            <a:chExt cx="1723" cy="1542"/>
          </a:xfrm>
        </p:grpSpPr>
        <p:sp>
          <p:nvSpPr>
            <p:cNvPr id="56349" name="Line 8"/>
            <p:cNvSpPr>
              <a:spLocks noChangeShapeType="1"/>
            </p:cNvSpPr>
            <p:nvPr/>
          </p:nvSpPr>
          <p:spPr bwMode="auto">
            <a:xfrm>
              <a:off x="2843" y="2797"/>
              <a:ext cx="1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50" name="Line 9"/>
            <p:cNvSpPr>
              <a:spLocks noChangeShapeType="1"/>
            </p:cNvSpPr>
            <p:nvPr/>
          </p:nvSpPr>
          <p:spPr bwMode="auto">
            <a:xfrm flipV="1">
              <a:off x="3704" y="1980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80100" y="3719513"/>
            <a:ext cx="1368425" cy="720725"/>
            <a:chOff x="3651" y="2931"/>
            <a:chExt cx="862" cy="454"/>
          </a:xfrm>
        </p:grpSpPr>
        <p:sp>
          <p:nvSpPr>
            <p:cNvPr id="56346" name="Line 11"/>
            <p:cNvSpPr>
              <a:spLocks noChangeShapeType="1"/>
            </p:cNvSpPr>
            <p:nvPr/>
          </p:nvSpPr>
          <p:spPr bwMode="auto">
            <a:xfrm>
              <a:off x="3651" y="2976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47" name="Line 12"/>
            <p:cNvSpPr>
              <a:spLocks noChangeShapeType="1"/>
            </p:cNvSpPr>
            <p:nvPr/>
          </p:nvSpPr>
          <p:spPr bwMode="auto">
            <a:xfrm>
              <a:off x="4468" y="2976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48" name="Oval 13"/>
            <p:cNvSpPr>
              <a:spLocks noChangeArrowheads="1"/>
            </p:cNvSpPr>
            <p:nvPr/>
          </p:nvSpPr>
          <p:spPr bwMode="auto">
            <a:xfrm>
              <a:off x="4422" y="2931"/>
              <a:ext cx="91" cy="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808663" y="3549650"/>
            <a:ext cx="1633537" cy="601663"/>
            <a:chOff x="3606" y="2824"/>
            <a:chExt cx="1029" cy="379"/>
          </a:xfrm>
        </p:grpSpPr>
        <p:sp>
          <p:nvSpPr>
            <p:cNvPr id="56343" name="Line 15"/>
            <p:cNvSpPr>
              <a:spLocks noChangeShapeType="1"/>
            </p:cNvSpPr>
            <p:nvPr/>
          </p:nvSpPr>
          <p:spPr bwMode="auto">
            <a:xfrm flipV="1">
              <a:off x="3606" y="2865"/>
              <a:ext cx="966" cy="33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44" name="Line 16"/>
            <p:cNvSpPr>
              <a:spLocks noChangeShapeType="1"/>
            </p:cNvSpPr>
            <p:nvPr/>
          </p:nvSpPr>
          <p:spPr bwMode="auto">
            <a:xfrm>
              <a:off x="4565" y="2855"/>
              <a:ext cx="70" cy="2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45" name="Oval 17"/>
            <p:cNvSpPr>
              <a:spLocks noChangeArrowheads="1"/>
            </p:cNvSpPr>
            <p:nvPr/>
          </p:nvSpPr>
          <p:spPr bwMode="auto">
            <a:xfrm>
              <a:off x="4513" y="2824"/>
              <a:ext cx="91" cy="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aphicFrame>
        <p:nvGraphicFramePr>
          <p:cNvPr id="56330" name="Object 18"/>
          <p:cNvGraphicFramePr>
            <a:graphicFrameLocks noChangeAspect="1"/>
          </p:cNvGraphicFramePr>
          <p:nvPr/>
        </p:nvGraphicFramePr>
        <p:xfrm>
          <a:off x="6581775" y="5357813"/>
          <a:ext cx="3952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方程式" r:id="rId9" imgW="164814" imgH="126780" progId="Equation.3">
                  <p:embed/>
                </p:oleObj>
              </mc:Choice>
              <mc:Fallback>
                <p:oleObj name="方程式" r:id="rId9" imgW="164814" imgH="1267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357813"/>
                        <a:ext cx="3952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84663" y="3359150"/>
            <a:ext cx="4121150" cy="1728788"/>
            <a:chOff x="2646" y="2704"/>
            <a:chExt cx="2596" cy="1089"/>
          </a:xfrm>
        </p:grpSpPr>
        <p:grpSp>
          <p:nvGrpSpPr>
            <p:cNvPr id="56338" name="Group 20"/>
            <p:cNvGrpSpPr>
              <a:grpSpLocks/>
            </p:cNvGrpSpPr>
            <p:nvPr/>
          </p:nvGrpSpPr>
          <p:grpSpPr bwMode="auto">
            <a:xfrm>
              <a:off x="2646" y="3022"/>
              <a:ext cx="1995" cy="771"/>
              <a:chOff x="2646" y="3022"/>
              <a:chExt cx="1995" cy="771"/>
            </a:xfrm>
          </p:grpSpPr>
          <p:sp>
            <p:nvSpPr>
              <p:cNvPr id="56341" name="Line 21"/>
              <p:cNvSpPr>
                <a:spLocks noChangeShapeType="1"/>
              </p:cNvSpPr>
              <p:nvPr/>
            </p:nvSpPr>
            <p:spPr bwMode="auto">
              <a:xfrm flipV="1">
                <a:off x="2646" y="3048"/>
                <a:ext cx="1995" cy="67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6342" name="Line 22"/>
              <p:cNvSpPr>
                <a:spLocks noChangeShapeType="1"/>
              </p:cNvSpPr>
              <p:nvPr/>
            </p:nvSpPr>
            <p:spPr bwMode="auto">
              <a:xfrm flipH="1" flipV="1">
                <a:off x="3532" y="3022"/>
                <a:ext cx="253" cy="77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aphicFrame>
          <p:nvGraphicFramePr>
            <p:cNvPr id="56339" name="Object 23"/>
            <p:cNvGraphicFramePr>
              <a:graphicFrameLocks noChangeAspect="1"/>
            </p:cNvGraphicFramePr>
            <p:nvPr/>
          </p:nvGraphicFramePr>
          <p:xfrm>
            <a:off x="4649" y="2795"/>
            <a:ext cx="593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2" name="方程式" r:id="rId11" imgW="520700" imgH="342900" progId="Equation.3">
                    <p:embed/>
                  </p:oleObj>
                </mc:Choice>
                <mc:Fallback>
                  <p:oleObj name="方程式" r:id="rId11" imgW="520700" imgH="3429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2795"/>
                          <a:ext cx="593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40" name="Object 24"/>
            <p:cNvGraphicFramePr>
              <a:graphicFrameLocks noChangeAspect="1"/>
            </p:cNvGraphicFramePr>
            <p:nvPr/>
          </p:nvGraphicFramePr>
          <p:xfrm>
            <a:off x="2880" y="2704"/>
            <a:ext cx="63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3" name="方程式" r:id="rId13" imgW="558800" imgH="342900" progId="Equation.3">
                    <p:embed/>
                  </p:oleObj>
                </mc:Choice>
                <mc:Fallback>
                  <p:oleObj name="方程式" r:id="rId13" imgW="558800" imgH="3429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704"/>
                          <a:ext cx="63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932363" y="3468688"/>
            <a:ext cx="2932112" cy="2090737"/>
            <a:chOff x="3107" y="2185"/>
            <a:chExt cx="1847" cy="1317"/>
          </a:xfrm>
        </p:grpSpPr>
        <p:sp>
          <p:nvSpPr>
            <p:cNvPr id="56336" name="Oval 26"/>
            <p:cNvSpPr>
              <a:spLocks noChangeArrowheads="1"/>
            </p:cNvSpPr>
            <p:nvPr/>
          </p:nvSpPr>
          <p:spPr bwMode="auto">
            <a:xfrm>
              <a:off x="3107" y="2185"/>
              <a:ext cx="1200" cy="1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56337" name="Object 27"/>
            <p:cNvGraphicFramePr>
              <a:graphicFrameLocks noChangeAspect="1"/>
            </p:cNvGraphicFramePr>
            <p:nvPr/>
          </p:nvGraphicFramePr>
          <p:xfrm>
            <a:off x="3878" y="3158"/>
            <a:ext cx="107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4" name="方程式" r:id="rId15" imgW="596900" imgH="190500" progId="Equation.3">
                    <p:embed/>
                  </p:oleObj>
                </mc:Choice>
                <mc:Fallback>
                  <p:oleObj name="方程式" r:id="rId15" imgW="596900" imgH="1905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158"/>
                          <a:ext cx="1076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284663" y="3068638"/>
            <a:ext cx="3575050" cy="1719262"/>
            <a:chOff x="2699" y="1933"/>
            <a:chExt cx="2252" cy="1083"/>
          </a:xfrm>
        </p:grpSpPr>
        <p:sp>
          <p:nvSpPr>
            <p:cNvPr id="56334" name="Oval 29"/>
            <p:cNvSpPr>
              <a:spLocks noChangeArrowheads="1"/>
            </p:cNvSpPr>
            <p:nvPr/>
          </p:nvSpPr>
          <p:spPr bwMode="auto">
            <a:xfrm rot="-1091278">
              <a:off x="2699" y="2563"/>
              <a:ext cx="1996" cy="45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graphicFrame>
          <p:nvGraphicFramePr>
            <p:cNvPr id="56335" name="Object 30"/>
            <p:cNvGraphicFramePr>
              <a:graphicFrameLocks noChangeAspect="1"/>
            </p:cNvGraphicFramePr>
            <p:nvPr/>
          </p:nvGraphicFramePr>
          <p:xfrm>
            <a:off x="4105" y="1933"/>
            <a:ext cx="84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75" name="方程式" r:id="rId17" imgW="622300" imgH="254000" progId="Equation.3">
                    <p:embed/>
                  </p:oleObj>
                </mc:Choice>
                <mc:Fallback>
                  <p:oleObj name="方程式" r:id="rId17" imgW="622300" imgH="2540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1933"/>
                          <a:ext cx="846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Intensity change in shifting window: eigenvalue analysis</a:t>
            </a:r>
            <a:endParaRPr kumimoji="0" lang="ru-RU" altLang="zh-TW" sz="2400" b="0"/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4716463" y="198913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ru-RU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b="0" baseline="-25000">
                <a:latin typeface="Times New Roman" charset="0"/>
                <a:sym typeface="Symbol" charset="2"/>
              </a:rPr>
              <a:t>1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, </a:t>
            </a:r>
            <a:r>
              <a:rPr kumimoji="0" lang="ru-RU" altLang="zh-TW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b="0" baseline="-25000">
                <a:latin typeface="Times New Roman" charset="0"/>
                <a:sym typeface="Symbol" charset="2"/>
              </a:rPr>
              <a:t>2 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– eigenvalues of </a:t>
            </a:r>
            <a:r>
              <a:rPr kumimoji="0" lang="en-US" altLang="zh-TW">
                <a:latin typeface="Times New Roman" charset="0"/>
                <a:sym typeface="Symbol" charset="2"/>
              </a:rPr>
              <a:t>M</a:t>
            </a:r>
            <a:endParaRPr kumimoji="0" lang="ru-RU" altLang="zh-TW">
              <a:latin typeface="Times New Roman" charset="0"/>
              <a:sym typeface="Symbol" charset="2"/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732588" y="3644900"/>
            <a:ext cx="2087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rgbClr val="FF3300"/>
                </a:solidFill>
              </a:rPr>
              <a:t>direction of the slowest change</a:t>
            </a:r>
            <a:endParaRPr kumimoji="0" lang="ru-RU" altLang="zh-TW" sz="2000">
              <a:solidFill>
                <a:srgbClr val="FF3300"/>
              </a:solidFill>
            </a:endParaRP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3851275" y="3213100"/>
            <a:ext cx="2208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solidFill>
                  <a:srgbClr val="0033CC"/>
                </a:solidFill>
              </a:rPr>
              <a:t>direction of the fastest change</a:t>
            </a:r>
            <a:endParaRPr kumimoji="0" lang="ru-RU" altLang="zh-TW" sz="2000">
              <a:solidFill>
                <a:srgbClr val="0033CC"/>
              </a:solidFill>
            </a:endParaRPr>
          </a:p>
        </p:txBody>
      </p:sp>
      <p:grpSp>
        <p:nvGrpSpPr>
          <p:cNvPr id="58374" name="Group 7"/>
          <p:cNvGrpSpPr>
            <a:grpSpLocks/>
          </p:cNvGrpSpPr>
          <p:nvPr/>
        </p:nvGrpSpPr>
        <p:grpSpPr bwMode="auto">
          <a:xfrm rot="1280297">
            <a:off x="3059113" y="3819525"/>
            <a:ext cx="3886200" cy="2489200"/>
            <a:chOff x="1584" y="2793"/>
            <a:chExt cx="1824" cy="1175"/>
          </a:xfrm>
        </p:grpSpPr>
        <p:sp>
          <p:nvSpPr>
            <p:cNvPr id="58379" name="Oval 8"/>
            <p:cNvSpPr>
              <a:spLocks noChangeArrowheads="1"/>
            </p:cNvSpPr>
            <p:nvPr/>
          </p:nvSpPr>
          <p:spPr bwMode="auto">
            <a:xfrm rot="-2387176">
              <a:off x="1584" y="2928"/>
              <a:ext cx="1824" cy="912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80" name="Line 9"/>
            <p:cNvSpPr>
              <a:spLocks noChangeShapeType="1"/>
            </p:cNvSpPr>
            <p:nvPr/>
          </p:nvSpPr>
          <p:spPr bwMode="auto">
            <a:xfrm flipV="1">
              <a:off x="1808" y="2793"/>
              <a:ext cx="1397" cy="117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1" name="Line 10"/>
            <p:cNvSpPr>
              <a:spLocks noChangeShapeType="1"/>
            </p:cNvSpPr>
            <p:nvPr/>
          </p:nvSpPr>
          <p:spPr bwMode="auto">
            <a:xfrm flipH="1" flipV="1">
              <a:off x="2208" y="3024"/>
              <a:ext cx="594" cy="70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2" name="AutoShape 11"/>
            <p:cNvSpPr>
              <a:spLocks/>
            </p:cNvSpPr>
            <p:nvPr/>
          </p:nvSpPr>
          <p:spPr bwMode="auto">
            <a:xfrm rot="-7858971">
              <a:off x="2850" y="2776"/>
              <a:ext cx="144" cy="816"/>
            </a:xfrm>
            <a:prstGeom prst="leftBrace">
              <a:avLst>
                <a:gd name="adj1" fmla="val 47222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83" name="AutoShape 12"/>
            <p:cNvSpPr>
              <a:spLocks/>
            </p:cNvSpPr>
            <p:nvPr/>
          </p:nvSpPr>
          <p:spPr bwMode="auto">
            <a:xfrm rot="-2458971">
              <a:off x="2170" y="3090"/>
              <a:ext cx="182" cy="384"/>
            </a:xfrm>
            <a:prstGeom prst="leftBrace">
              <a:avLst>
                <a:gd name="adj1" fmla="val 17582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3211513" y="46720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(</a:t>
            </a:r>
            <a:r>
              <a:rPr kumimoji="0" lang="ru-RU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solidFill>
                  <a:srgbClr val="0033CC"/>
                </a:solidFill>
                <a:latin typeface="Times New Roman" charset="0"/>
                <a:sym typeface="Symbol" charset="2"/>
              </a:rPr>
              <a:t>max</a:t>
            </a: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)</a:t>
            </a:r>
            <a:r>
              <a:rPr kumimoji="0" lang="en-US" altLang="zh-TW" sz="2400" b="0" baseline="30000">
                <a:solidFill>
                  <a:srgbClr val="0033CC"/>
                </a:solidFill>
                <a:latin typeface="Times New Roman" charset="0"/>
                <a:sym typeface="Symbol" charset="2"/>
              </a:rPr>
              <a:t>-1/2</a:t>
            </a:r>
            <a:endParaRPr kumimoji="0" lang="ru-RU" altLang="zh-TW" sz="2400" b="0" baseline="30000">
              <a:solidFill>
                <a:srgbClr val="0033CC"/>
              </a:solidFill>
              <a:latin typeface="Times New Roman" charset="0"/>
              <a:sym typeface="Symbol" charset="2"/>
            </a:endParaRPr>
          </a:p>
        </p:txBody>
      </p:sp>
      <p:sp>
        <p:nvSpPr>
          <p:cNvPr id="58376" name="Rectangle 14"/>
          <p:cNvSpPr>
            <a:spLocks noChangeArrowheads="1"/>
          </p:cNvSpPr>
          <p:nvPr/>
        </p:nvSpPr>
        <p:spPr bwMode="auto">
          <a:xfrm>
            <a:off x="4992688" y="511492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FF3300"/>
                </a:solidFill>
                <a:latin typeface="Times New Roman" charset="0"/>
                <a:sym typeface="Symbol" charset="2"/>
              </a:rPr>
              <a:t>(</a:t>
            </a:r>
            <a:r>
              <a:rPr kumimoji="0" lang="ru-RU" altLang="zh-TW" sz="2400" b="0">
                <a:solidFill>
                  <a:srgbClr val="FF3300"/>
                </a:solidFill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solidFill>
                  <a:srgbClr val="FF3300"/>
                </a:solidFill>
                <a:latin typeface="Times New Roman" charset="0"/>
                <a:sym typeface="Symbol" charset="2"/>
              </a:rPr>
              <a:t>min</a:t>
            </a:r>
            <a:r>
              <a:rPr kumimoji="0" lang="en-US" altLang="zh-TW" sz="2400" b="0">
                <a:solidFill>
                  <a:srgbClr val="FF3300"/>
                </a:solidFill>
                <a:latin typeface="Times New Roman" charset="0"/>
                <a:sym typeface="Symbol" charset="2"/>
              </a:rPr>
              <a:t>)</a:t>
            </a:r>
            <a:r>
              <a:rPr kumimoji="0" lang="en-US" altLang="zh-TW" sz="2400" b="0" baseline="30000">
                <a:solidFill>
                  <a:srgbClr val="FF3300"/>
                </a:solidFill>
                <a:latin typeface="Times New Roman" charset="0"/>
                <a:sym typeface="Symbol" charset="2"/>
              </a:rPr>
              <a:t>-1/2</a:t>
            </a:r>
            <a:endParaRPr kumimoji="0" lang="ru-RU" altLang="zh-TW" sz="2400" b="0" baseline="30000">
              <a:solidFill>
                <a:srgbClr val="FF3300"/>
              </a:solidFill>
              <a:latin typeface="Times New Roman" charset="0"/>
              <a:sym typeface="Symbol" charset="2"/>
            </a:endParaRPr>
          </a:p>
        </p:txBody>
      </p:sp>
      <p:sp>
        <p:nvSpPr>
          <p:cNvPr id="58377" name="Text Box 15"/>
          <p:cNvSpPr txBox="1">
            <a:spLocks noChangeArrowheads="1"/>
          </p:cNvSpPr>
          <p:nvPr/>
        </p:nvSpPr>
        <p:spPr bwMode="auto">
          <a:xfrm>
            <a:off x="539750" y="32956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Ellipse </a:t>
            </a:r>
            <a:r>
              <a:rPr kumimoji="0" lang="en-US" altLang="zh-TW" sz="2400" b="0" i="1"/>
              <a:t>E(u,v) </a:t>
            </a:r>
            <a:r>
              <a:rPr kumimoji="0" lang="en-US" altLang="zh-TW" sz="2400" b="0"/>
              <a:t>= const</a:t>
            </a:r>
            <a:endParaRPr kumimoji="0" lang="ru-RU" altLang="zh-TW" sz="2400" b="0"/>
          </a:p>
        </p:txBody>
      </p:sp>
      <p:graphicFrame>
        <p:nvGraphicFramePr>
          <p:cNvPr id="58378" name="Object 16"/>
          <p:cNvGraphicFramePr>
            <a:graphicFrameLocks noChangeAspect="1"/>
          </p:cNvGraphicFramePr>
          <p:nvPr/>
        </p:nvGraphicFramePr>
        <p:xfrm>
          <a:off x="771525" y="1773238"/>
          <a:ext cx="334803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方程式" r:id="rId4" imgW="1308100" imgH="457200" progId="Equation.3">
                  <p:embed/>
                </p:oleObj>
              </mc:Choice>
              <mc:Fallback>
                <p:oleObj name="方程式" r:id="rId4" imgW="13081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1773238"/>
                        <a:ext cx="3348038" cy="1169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Visualize quadratic functions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466725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425700"/>
            <a:ext cx="46672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0" name="Object 5"/>
          <p:cNvGraphicFramePr>
            <a:graphicFrameLocks noChangeAspect="1"/>
          </p:cNvGraphicFramePr>
          <p:nvPr/>
        </p:nvGraphicFramePr>
        <p:xfrm>
          <a:off x="515938" y="1125538"/>
          <a:ext cx="51657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方程式" r:id="rId6" imgW="2222500" imgH="495300" progId="Equation.3">
                  <p:embed/>
                </p:oleObj>
              </mc:Choice>
              <mc:Fallback>
                <p:oleObj name="方程式" r:id="rId6" imgW="22225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125538"/>
                        <a:ext cx="51657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pPr algn="ctr" eaLnBrk="1" hangingPunct="1"/>
            <a:r>
              <a:rPr lang="en-US" altLang="zh-TW">
                <a:latin typeface="Garamond" charset="0"/>
              </a:rPr>
              <a:t>Features</a:t>
            </a:r>
            <a:endParaRPr lang="en-US" altLang="zh-TW" sz="3600" i="1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Visualize quadratic functions</a:t>
            </a: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/>
        </p:nvGraphicFramePr>
        <p:xfrm>
          <a:off x="515938" y="1125538"/>
          <a:ext cx="51657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方程式" r:id="rId4" imgW="2222500" imgH="495300" progId="Equation.3">
                  <p:embed/>
                </p:oleObj>
              </mc:Choice>
              <mc:Fallback>
                <p:oleObj name="方程式" r:id="rId4" imgW="22225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125538"/>
                        <a:ext cx="51657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424113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Visualize quadratic functions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382588" y="1196975"/>
          <a:ext cx="81803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方程式" r:id="rId4" imgW="3797300" imgH="495300" progId="Equation.3">
                  <p:embed/>
                </p:oleObj>
              </mc:Choice>
              <mc:Fallback>
                <p:oleObj name="方程式" r:id="rId4" imgW="37973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196975"/>
                        <a:ext cx="8180387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424113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Visualize quadratic functions</a:t>
            </a:r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300038" y="1196975"/>
          <a:ext cx="83454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方程式" r:id="rId4" imgW="3873500" imgH="495300" progId="Equation.3">
                  <p:embed/>
                </p:oleObj>
              </mc:Choice>
              <mc:Fallback>
                <p:oleObj name="方程式" r:id="rId4" imgW="38735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196975"/>
                        <a:ext cx="8345487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424113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46640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68610" name="AutoShape 4"/>
          <p:cNvSpPr>
            <a:spLocks noChangeArrowheads="1"/>
          </p:cNvSpPr>
          <p:nvPr/>
        </p:nvSpPr>
        <p:spPr bwMode="auto">
          <a:xfrm>
            <a:off x="838200" y="4437063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4038600" y="1341438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7772400" y="56848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ru-RU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</a:t>
            </a:r>
            <a:endParaRPr kumimoji="0" lang="ru-RU" altLang="zh-TW" sz="2400" b="0" baseline="-25000">
              <a:latin typeface="Times New Roman" charset="0"/>
              <a:sym typeface="Symbol" charset="2"/>
            </a:endParaRP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3289300" y="14128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ru-RU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endParaRPr kumimoji="0" lang="ru-RU" altLang="zh-TW" sz="2400" b="0" baseline="-25000">
              <a:latin typeface="Times New Roman" charset="0"/>
              <a:sym typeface="Symbol" charset="2"/>
            </a:endParaRPr>
          </a:p>
        </p:txBody>
      </p:sp>
      <p:sp>
        <p:nvSpPr>
          <p:cNvPr id="68614" name="Freeform 8"/>
          <p:cNvSpPr>
            <a:spLocks/>
          </p:cNvSpPr>
          <p:nvPr/>
        </p:nvSpPr>
        <p:spPr bwMode="auto">
          <a:xfrm>
            <a:off x="4495800" y="1341438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8615" name="AutoShape 9"/>
          <p:cNvSpPr>
            <a:spLocks noChangeArrowheads="1"/>
          </p:cNvSpPr>
          <p:nvPr/>
        </p:nvSpPr>
        <p:spPr bwMode="auto">
          <a:xfrm>
            <a:off x="4038600" y="3932238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16" name="Rectangle 10"/>
          <p:cNvSpPr>
            <a:spLocks noChangeArrowheads="1"/>
          </p:cNvSpPr>
          <p:nvPr/>
        </p:nvSpPr>
        <p:spPr bwMode="auto">
          <a:xfrm>
            <a:off x="5562600" y="1951038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Corner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and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are large,</a:t>
            </a:r>
            <a:br>
              <a:rPr kumimoji="0" lang="en-US" altLang="zh-TW" sz="2000" b="0">
                <a:latin typeface="Times New Roman" charset="0"/>
                <a:sym typeface="Symbol" charset="2"/>
              </a:rPr>
            </a:br>
            <a:r>
              <a:rPr kumimoji="0" lang="en-US" altLang="zh-TW" sz="2000" b="0">
                <a:latin typeface="Times New Roman" charset="0"/>
                <a:sym typeface="Symbol" charset="2"/>
              </a:rPr>
              <a:t>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 </a:t>
            </a:r>
            <a:r>
              <a:rPr kumimoji="0" lang="en-US" altLang="zh-TW" sz="2400" b="0">
                <a:latin typeface="Times New Roman" charset="0"/>
                <a:sym typeface="Symbol" charset="2"/>
              </a:rPr>
              <a:t>~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;</a:t>
            </a:r>
            <a:br>
              <a:rPr kumimoji="0" lang="en-US" altLang="zh-TW" sz="2000" b="0">
                <a:latin typeface="Times New Roman" charset="0"/>
                <a:sym typeface="Symbol" charset="2"/>
              </a:rPr>
            </a:br>
            <a:r>
              <a:rPr kumimoji="0" lang="en-US" altLang="zh-TW" sz="2400" b="0" i="1">
                <a:latin typeface="Times New Roman" charset="0"/>
                <a:sym typeface="Symbol" charset="2"/>
              </a:rPr>
              <a:t>E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increases in all directions</a:t>
            </a:r>
            <a:endParaRPr kumimoji="0" lang="ru-RU" altLang="zh-TW" sz="2000" b="0">
              <a:latin typeface="Times New Roman" charset="0"/>
              <a:sym typeface="Symbol" charset="2"/>
            </a:endParaRPr>
          </a:p>
        </p:txBody>
      </p:sp>
      <p:sp>
        <p:nvSpPr>
          <p:cNvPr id="68617" name="Rectangle 11"/>
          <p:cNvSpPr>
            <a:spLocks noChangeArrowheads="1"/>
          </p:cNvSpPr>
          <p:nvPr/>
        </p:nvSpPr>
        <p:spPr bwMode="auto">
          <a:xfrm>
            <a:off x="914400" y="4437063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ru-RU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and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are small;</a:t>
            </a:r>
            <a:br>
              <a:rPr kumimoji="0" lang="en-US" altLang="zh-TW" sz="2000" b="0">
                <a:latin typeface="Times New Roman" charset="0"/>
                <a:sym typeface="Symbol" charset="2"/>
              </a:rPr>
            </a:br>
            <a:r>
              <a:rPr kumimoji="0" lang="en-US" altLang="zh-TW" sz="2400" b="0" i="1">
                <a:latin typeface="Times New Roman" charset="0"/>
                <a:sym typeface="Symbol" charset="2"/>
              </a:rPr>
              <a:t>E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is almost constant in all directions</a:t>
            </a:r>
            <a:endParaRPr kumimoji="0" lang="ru-RU" altLang="zh-TW" sz="2000" b="0">
              <a:latin typeface="Times New Roman" charset="0"/>
              <a:sym typeface="Symbol" charset="2"/>
            </a:endParaRPr>
          </a:p>
        </p:txBody>
      </p:sp>
      <p:sp>
        <p:nvSpPr>
          <p:cNvPr id="68618" name="Rectangle 12"/>
          <p:cNvSpPr>
            <a:spLocks noChangeArrowheads="1"/>
          </p:cNvSpPr>
          <p:nvPr/>
        </p:nvSpPr>
        <p:spPr bwMode="auto">
          <a:xfrm>
            <a:off x="7162800" y="4694238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edge </a:t>
            </a:r>
            <a:r>
              <a:rPr kumimoji="0" lang="en-US" altLang="zh-TW" sz="2400" b="0">
                <a:latin typeface="Times New Roman" charset="0"/>
                <a:sym typeface="Symbol" charset="2"/>
              </a:rPr>
              <a:t/>
            </a:r>
            <a:br>
              <a:rPr kumimoji="0" lang="en-US" altLang="zh-TW" sz="2400" b="0">
                <a:latin typeface="Times New Roman" charset="0"/>
                <a:sym typeface="Symbol" charset="2"/>
              </a:rPr>
            </a:b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&gt;&gt;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endParaRPr kumimoji="0" lang="ru-RU" altLang="zh-TW" sz="2000" b="0">
              <a:latin typeface="Times New Roman" charset="0"/>
              <a:sym typeface="Symbol" charset="2"/>
            </a:endParaRPr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4114800" y="1493838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edge </a:t>
            </a:r>
            <a:r>
              <a:rPr kumimoji="0" lang="en-US" altLang="zh-TW" sz="2400" b="0">
                <a:latin typeface="Times New Roman" charset="0"/>
                <a:sym typeface="Symbol" charset="2"/>
              </a:rPr>
              <a:t/>
            </a:r>
            <a:br>
              <a:rPr kumimoji="0" lang="en-US" altLang="zh-TW" sz="2400" b="0">
                <a:latin typeface="Times New Roman" charset="0"/>
                <a:sym typeface="Symbol" charset="2"/>
              </a:rPr>
            </a:b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2</a:t>
            </a:r>
            <a:r>
              <a:rPr kumimoji="0" lang="en-US" altLang="zh-TW" sz="2000" b="0">
                <a:latin typeface="Times New Roman" charset="0"/>
                <a:sym typeface="Symbol" charset="2"/>
              </a:rPr>
              <a:t> &gt;&gt; </a:t>
            </a:r>
            <a:r>
              <a:rPr kumimoji="0" lang="ru-RU" altLang="zh-TW" sz="2400" b="0">
                <a:latin typeface="Times New Roman" charset="0"/>
                <a:sym typeface="Symbol" charset="2"/>
              </a:rPr>
              <a:t></a:t>
            </a:r>
            <a:r>
              <a:rPr kumimoji="0" lang="en-US" altLang="zh-TW" sz="2400" b="0" baseline="-25000">
                <a:latin typeface="Times New Roman" charset="0"/>
                <a:sym typeface="Symbol" charset="2"/>
              </a:rPr>
              <a:t>1</a:t>
            </a:r>
            <a:endParaRPr kumimoji="0" lang="ru-RU" altLang="zh-TW" sz="2000" b="0">
              <a:latin typeface="Times New Roman" charset="0"/>
              <a:sym typeface="Symbol" charset="2"/>
            </a:endParaRPr>
          </a:p>
        </p:txBody>
      </p:sp>
      <p:sp>
        <p:nvSpPr>
          <p:cNvPr id="68620" name="Rectangle 14"/>
          <p:cNvSpPr>
            <a:spLocks noChangeArrowheads="1"/>
          </p:cNvSpPr>
          <p:nvPr/>
        </p:nvSpPr>
        <p:spPr bwMode="auto">
          <a:xfrm>
            <a:off x="3962400" y="48895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  <a:sym typeface="Symbol" charset="2"/>
              </a:rPr>
              <a:t>flat</a:t>
            </a:r>
            <a:endParaRPr kumimoji="0" lang="ru-RU" altLang="zh-TW" sz="2400" b="0">
              <a:solidFill>
                <a:srgbClr val="0033CC"/>
              </a:solidFill>
              <a:latin typeface="Times New Roman" charset="0"/>
              <a:sym typeface="Symbol" charset="2"/>
            </a:endParaRP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395288" y="1268413"/>
            <a:ext cx="2667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Classification of image points using eigenvalues of </a:t>
            </a:r>
            <a:r>
              <a:rPr kumimoji="0" lang="en-US" altLang="zh-TW" sz="2400">
                <a:latin typeface="Times New Roman" charset="0"/>
              </a:rPr>
              <a:t>M</a:t>
            </a:r>
            <a:r>
              <a:rPr kumimoji="0" lang="en-US" altLang="zh-TW" sz="2400" b="0"/>
              <a:t>:</a:t>
            </a:r>
            <a:endParaRPr kumimoji="0" lang="ru-RU" altLang="zh-TW" sz="2400" b="0"/>
          </a:p>
        </p:txBody>
      </p:sp>
      <p:sp>
        <p:nvSpPr>
          <p:cNvPr id="68622" name="Oval 16"/>
          <p:cNvSpPr>
            <a:spLocks noChangeArrowheads="1"/>
          </p:cNvSpPr>
          <p:nvPr/>
        </p:nvSpPr>
        <p:spPr bwMode="auto">
          <a:xfrm>
            <a:off x="5389563" y="2111375"/>
            <a:ext cx="1651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23" name="Oval 17"/>
          <p:cNvSpPr>
            <a:spLocks noChangeArrowheads="1"/>
          </p:cNvSpPr>
          <p:nvPr/>
        </p:nvSpPr>
        <p:spPr bwMode="auto">
          <a:xfrm>
            <a:off x="4184650" y="1417638"/>
            <a:ext cx="927100" cy="125412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24" name="Oval 18"/>
          <p:cNvSpPr>
            <a:spLocks noChangeArrowheads="1"/>
          </p:cNvSpPr>
          <p:nvPr/>
        </p:nvSpPr>
        <p:spPr bwMode="auto">
          <a:xfrm>
            <a:off x="4087813" y="4340225"/>
            <a:ext cx="414337" cy="4159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625" name="Oval 19"/>
          <p:cNvSpPr>
            <a:spLocks noChangeArrowheads="1"/>
          </p:cNvSpPr>
          <p:nvPr/>
        </p:nvSpPr>
        <p:spPr bwMode="auto">
          <a:xfrm rot="5542000">
            <a:off x="6650832" y="514588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381000" y="2181225"/>
            <a:ext cx="5630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b="0"/>
              <a:t>Measure of corner response:</a:t>
            </a:r>
            <a:endParaRPr kumimoji="0" lang="ru-RU" altLang="zh-TW" b="0"/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79613" y="5708650"/>
            <a:ext cx="541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(</a:t>
            </a:r>
            <a:r>
              <a:rPr kumimoji="0" lang="en-US" altLang="zh-TW" sz="2400" b="0" i="1"/>
              <a:t>k</a:t>
            </a:r>
            <a:r>
              <a:rPr kumimoji="0" lang="en-US" altLang="zh-TW" sz="2400" b="0"/>
              <a:t> – empirical constant, </a:t>
            </a:r>
            <a:r>
              <a:rPr kumimoji="0" lang="en-US" altLang="zh-TW" sz="2400" b="0" i="1"/>
              <a:t>k </a:t>
            </a:r>
            <a:r>
              <a:rPr kumimoji="0" lang="en-US" altLang="zh-TW" sz="2400" b="0"/>
              <a:t>= 0.04-0.06)</a:t>
            </a:r>
            <a:endParaRPr kumimoji="0" lang="ru-RU" altLang="zh-TW" sz="2400" b="0"/>
          </a:p>
        </p:txBody>
      </p:sp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468313" y="1125538"/>
          <a:ext cx="49180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方程式" r:id="rId4" imgW="2260600" imgH="457200" progId="Equation.3">
                  <p:embed/>
                </p:oleObj>
              </mc:Choice>
              <mc:Fallback>
                <p:oleObj name="方程式" r:id="rId4" imgW="2260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49180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6"/>
          <p:cNvGraphicFramePr>
            <a:graphicFrameLocks noChangeAspect="1"/>
          </p:cNvGraphicFramePr>
          <p:nvPr/>
        </p:nvGraphicFramePr>
        <p:xfrm>
          <a:off x="2716213" y="3125788"/>
          <a:ext cx="36734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方程式" r:id="rId6" imgW="1435100" imgH="241300" progId="Equation.3">
                  <p:embed/>
                </p:oleObj>
              </mc:Choice>
              <mc:Fallback>
                <p:oleObj name="方程式" r:id="rId6" imgW="14351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3125788"/>
                        <a:ext cx="3673475" cy="615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7"/>
          <p:cNvGraphicFramePr>
            <a:graphicFrameLocks noChangeAspect="1"/>
          </p:cNvGraphicFramePr>
          <p:nvPr/>
        </p:nvGraphicFramePr>
        <p:xfrm>
          <a:off x="3203575" y="4133850"/>
          <a:ext cx="27305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方程式" r:id="rId8" imgW="1066800" imgH="457200" progId="Equation.3">
                  <p:embed/>
                </p:oleObj>
              </mc:Choice>
              <mc:Fallback>
                <p:oleObj name="方程式" r:id="rId8" imgW="10668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133850"/>
                        <a:ext cx="2730500" cy="11668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5508625" y="1052513"/>
            <a:ext cx="2916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Only for reference,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you do not need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them to compute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pic>
        <p:nvPicPr>
          <p:cNvPr id="7270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096963"/>
            <a:ext cx="5953125" cy="538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Another view</a:t>
            </a:r>
          </a:p>
        </p:txBody>
      </p:sp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303963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Another view</a:t>
            </a:r>
          </a:p>
        </p:txBody>
      </p:sp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453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Another view</a:t>
            </a:r>
          </a:p>
        </p:txBody>
      </p:sp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049338"/>
            <a:ext cx="732313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Summary of Harris detector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zh-TW"/>
              <a:t>Compute x and y derivatives of image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zh-TW"/>
          </a:p>
          <a:p>
            <a:pPr marL="533400" indent="-533400" eaLnBrk="1" hangingPunct="1">
              <a:buFontTx/>
              <a:buAutoNum type="arabicPeriod"/>
            </a:pPr>
            <a:endParaRPr lang="en-US" altLang="zh-TW"/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/>
              <a:t>Compute products of derivatives at every pixel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zh-TW"/>
          </a:p>
          <a:p>
            <a:pPr marL="533400" indent="-533400" eaLnBrk="1" hangingPunct="1">
              <a:buFontTx/>
              <a:buAutoNum type="arabicPeriod"/>
            </a:pPr>
            <a:endParaRPr lang="en-US" altLang="zh-TW"/>
          </a:p>
          <a:p>
            <a:pPr marL="533400" indent="-533400" eaLnBrk="1" hangingPunct="1">
              <a:buFontTx/>
              <a:buAutoNum type="arabicPeriod"/>
            </a:pPr>
            <a:r>
              <a:rPr lang="en-US" altLang="zh-TW"/>
              <a:t>Compute the sums of the products of derivatives at each pixel</a:t>
            </a:r>
          </a:p>
          <a:p>
            <a:pPr marL="533400" indent="-533400" eaLnBrk="1" hangingPunct="1">
              <a:buFontTx/>
              <a:buAutoNum type="arabicPeriod"/>
            </a:pPr>
            <a:endParaRPr lang="en-US" altLang="zh-TW"/>
          </a:p>
        </p:txBody>
      </p:sp>
      <p:graphicFrame>
        <p:nvGraphicFramePr>
          <p:cNvPr id="80899" name="Object 4"/>
          <p:cNvGraphicFramePr>
            <a:graphicFrameLocks noChangeAspect="1"/>
          </p:cNvGraphicFramePr>
          <p:nvPr/>
        </p:nvGraphicFramePr>
        <p:xfrm>
          <a:off x="2098675" y="1816100"/>
          <a:ext cx="17526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方程式" r:id="rId3" imgW="698500" imgH="241300" progId="Equation.3">
                  <p:embed/>
                </p:oleObj>
              </mc:Choice>
              <mc:Fallback>
                <p:oleObj name="方程式" r:id="rId3" imgW="6985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1816100"/>
                        <a:ext cx="17526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5"/>
          <p:cNvGraphicFramePr>
            <a:graphicFrameLocks noChangeAspect="1"/>
          </p:cNvGraphicFramePr>
          <p:nvPr/>
        </p:nvGraphicFramePr>
        <p:xfrm>
          <a:off x="4587875" y="1828800"/>
          <a:ext cx="1784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方程式" r:id="rId5" imgW="710891" imgH="253890" progId="Equation.3">
                  <p:embed/>
                </p:oleObj>
              </mc:Choice>
              <mc:Fallback>
                <p:oleObj name="方程式" r:id="rId5" imgW="710891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828800"/>
                        <a:ext cx="1784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6"/>
          <p:cNvGraphicFramePr>
            <a:graphicFrameLocks noChangeAspect="1"/>
          </p:cNvGraphicFramePr>
          <p:nvPr/>
        </p:nvGraphicFramePr>
        <p:xfrm>
          <a:off x="1116013" y="3429000"/>
          <a:ext cx="17510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方程式" r:id="rId7" imgW="698500" imgH="241300" progId="Equation.3">
                  <p:embed/>
                </p:oleObj>
              </mc:Choice>
              <mc:Fallback>
                <p:oleObj name="方程式" r:id="rId7" imgW="698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29000"/>
                        <a:ext cx="175101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7"/>
          <p:cNvGraphicFramePr>
            <a:graphicFrameLocks noChangeAspect="1"/>
          </p:cNvGraphicFramePr>
          <p:nvPr/>
        </p:nvGraphicFramePr>
        <p:xfrm>
          <a:off x="3725863" y="3429000"/>
          <a:ext cx="17827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方程式" r:id="rId9" imgW="710891" imgH="266584" progId="Equation.3">
                  <p:embed/>
                </p:oleObj>
              </mc:Choice>
              <mc:Fallback>
                <p:oleObj name="方程式" r:id="rId9" imgW="710891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429000"/>
                        <a:ext cx="1782762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8"/>
          <p:cNvGraphicFramePr>
            <a:graphicFrameLocks noChangeAspect="1"/>
          </p:cNvGraphicFramePr>
          <p:nvPr/>
        </p:nvGraphicFramePr>
        <p:xfrm>
          <a:off x="6421438" y="3429000"/>
          <a:ext cx="17510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方程式" r:id="rId11" imgW="698500" imgH="241300" progId="Equation.3">
                  <p:embed/>
                </p:oleObj>
              </mc:Choice>
              <mc:Fallback>
                <p:oleObj name="方程式" r:id="rId11" imgW="6985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429000"/>
                        <a:ext cx="175101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9"/>
          <p:cNvGraphicFramePr>
            <a:graphicFrameLocks noChangeAspect="1"/>
          </p:cNvGraphicFramePr>
          <p:nvPr/>
        </p:nvGraphicFramePr>
        <p:xfrm>
          <a:off x="1109663" y="5445125"/>
          <a:ext cx="21955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方程式" r:id="rId13" imgW="876300" imgH="241300" progId="Equation.3">
                  <p:embed/>
                </p:oleObj>
              </mc:Choice>
              <mc:Fallback>
                <p:oleObj name="方程式" r:id="rId13" imgW="8763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5445125"/>
                        <a:ext cx="219551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10"/>
          <p:cNvGraphicFramePr>
            <a:graphicFrameLocks noChangeAspect="1"/>
          </p:cNvGraphicFramePr>
          <p:nvPr/>
        </p:nvGraphicFramePr>
        <p:xfrm>
          <a:off x="3671888" y="5413375"/>
          <a:ext cx="219551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方程式" r:id="rId15" imgW="875920" imgH="266584" progId="Equation.3">
                  <p:embed/>
                </p:oleObj>
              </mc:Choice>
              <mc:Fallback>
                <p:oleObj name="方程式" r:id="rId15" imgW="875920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413375"/>
                        <a:ext cx="2195512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1"/>
          <p:cNvGraphicFramePr>
            <a:graphicFrameLocks noChangeAspect="1"/>
          </p:cNvGraphicFramePr>
          <p:nvPr/>
        </p:nvGraphicFramePr>
        <p:xfrm>
          <a:off x="6424613" y="5456238"/>
          <a:ext cx="21637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方程式" r:id="rId17" imgW="863225" imgH="241195" progId="Equation.3">
                  <p:embed/>
                </p:oleObj>
              </mc:Choice>
              <mc:Fallback>
                <p:oleObj name="方程式" r:id="rId17" imgW="863225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456238"/>
                        <a:ext cx="21637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Features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Also known as interesting points, salient points or keypoints. Points that you can easily point out their correspondences in multiple images using only local information.</a:t>
            </a:r>
          </a:p>
          <a:p>
            <a:pPr eaLnBrk="1" hangingPunct="1"/>
            <a:endParaRPr lang="en-US" altLang="zh-TW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78175"/>
            <a:ext cx="41021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178175"/>
            <a:ext cx="41021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68538" y="4397375"/>
            <a:ext cx="4278312" cy="142875"/>
            <a:chOff x="1429" y="2589"/>
            <a:chExt cx="2695" cy="90"/>
          </a:xfrm>
        </p:grpSpPr>
        <p:sp>
          <p:nvSpPr>
            <p:cNvPr id="11276" name="Oval 6"/>
            <p:cNvSpPr>
              <a:spLocks noChangeArrowheads="1"/>
            </p:cNvSpPr>
            <p:nvPr/>
          </p:nvSpPr>
          <p:spPr bwMode="auto">
            <a:xfrm>
              <a:off x="1429" y="2589"/>
              <a:ext cx="90" cy="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77" name="Oval 7"/>
            <p:cNvSpPr>
              <a:spLocks noChangeArrowheads="1"/>
            </p:cNvSpPr>
            <p:nvPr/>
          </p:nvSpPr>
          <p:spPr bwMode="auto">
            <a:xfrm>
              <a:off x="4034" y="2589"/>
              <a:ext cx="90" cy="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78" name="Line 8"/>
            <p:cNvSpPr>
              <a:spLocks noChangeShapeType="1"/>
            </p:cNvSpPr>
            <p:nvPr/>
          </p:nvSpPr>
          <p:spPr bwMode="auto">
            <a:xfrm>
              <a:off x="1519" y="2630"/>
              <a:ext cx="2506" cy="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270" name="Oval 10"/>
          <p:cNvSpPr>
            <a:spLocks noChangeArrowheads="1"/>
          </p:cNvSpPr>
          <p:nvPr/>
        </p:nvSpPr>
        <p:spPr bwMode="auto">
          <a:xfrm>
            <a:off x="2268538" y="4397375"/>
            <a:ext cx="142875" cy="142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47813" y="3519488"/>
            <a:ext cx="4246562" cy="555625"/>
            <a:chOff x="975" y="2036"/>
            <a:chExt cx="2675" cy="350"/>
          </a:xfrm>
        </p:grpSpPr>
        <p:sp>
          <p:nvSpPr>
            <p:cNvPr id="11272" name="Oval 12"/>
            <p:cNvSpPr>
              <a:spLocks noChangeArrowheads="1"/>
            </p:cNvSpPr>
            <p:nvPr/>
          </p:nvSpPr>
          <p:spPr bwMode="auto">
            <a:xfrm>
              <a:off x="975" y="2296"/>
              <a:ext cx="90" cy="9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73" name="Oval 13"/>
            <p:cNvSpPr>
              <a:spLocks noChangeArrowheads="1"/>
            </p:cNvSpPr>
            <p:nvPr/>
          </p:nvSpPr>
          <p:spPr bwMode="auto">
            <a:xfrm>
              <a:off x="3560" y="2251"/>
              <a:ext cx="90" cy="9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274" name="Line 14"/>
            <p:cNvSpPr>
              <a:spLocks noChangeShapeType="1"/>
            </p:cNvSpPr>
            <p:nvPr/>
          </p:nvSpPr>
          <p:spPr bwMode="auto">
            <a:xfrm flipV="1">
              <a:off x="1065" y="2296"/>
              <a:ext cx="2495" cy="4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2417" y="2036"/>
              <a:ext cx="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Summary of Harris detector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altLang="zh-TW"/>
              <a:t>Define the matrix at each pixel </a:t>
            </a:r>
          </a:p>
          <a:p>
            <a:pPr marL="533400" indent="-533400" eaLnBrk="1" hangingPunct="1">
              <a:buFontTx/>
              <a:buAutoNum type="arabicPeriod" startAt="4"/>
            </a:pPr>
            <a:endParaRPr lang="en-US" altLang="zh-TW"/>
          </a:p>
          <a:p>
            <a:pPr marL="533400" indent="-533400" eaLnBrk="1" hangingPunct="1">
              <a:buFontTx/>
              <a:buAutoNum type="arabicPeriod" startAt="4"/>
            </a:pPr>
            <a:endParaRPr lang="en-US" altLang="zh-TW"/>
          </a:p>
          <a:p>
            <a:pPr marL="533400" indent="-533400" eaLnBrk="1" hangingPunct="1">
              <a:buFontTx/>
              <a:buAutoNum type="arabicPeriod" startAt="4"/>
            </a:pPr>
            <a:endParaRPr lang="en-US" altLang="zh-TW"/>
          </a:p>
          <a:p>
            <a:pPr marL="533400" indent="-533400" eaLnBrk="1" hangingPunct="1">
              <a:buFontTx/>
              <a:buAutoNum type="arabicPeriod" startAt="4"/>
            </a:pPr>
            <a:r>
              <a:rPr lang="en-US" altLang="zh-TW"/>
              <a:t>Compute the response of the detector at each pixel</a:t>
            </a:r>
          </a:p>
          <a:p>
            <a:pPr marL="533400" indent="-533400" eaLnBrk="1" hangingPunct="1">
              <a:buFontTx/>
              <a:buAutoNum type="arabicPeriod" startAt="4"/>
            </a:pPr>
            <a:endParaRPr lang="en-US" altLang="zh-TW"/>
          </a:p>
          <a:p>
            <a:pPr marL="533400" indent="-533400" eaLnBrk="1" hangingPunct="1">
              <a:buFontTx/>
              <a:buAutoNum type="arabicPeriod" startAt="4"/>
            </a:pPr>
            <a:r>
              <a:rPr lang="en-US" altLang="zh-TW"/>
              <a:t>Threshold on value of R; compute nonmax suppression.</a:t>
            </a:r>
          </a:p>
        </p:txBody>
      </p:sp>
      <p:graphicFrame>
        <p:nvGraphicFramePr>
          <p:cNvPr id="81923" name="Object 4"/>
          <p:cNvGraphicFramePr>
            <a:graphicFrameLocks noChangeAspect="1"/>
          </p:cNvGraphicFramePr>
          <p:nvPr/>
        </p:nvGraphicFramePr>
        <p:xfrm>
          <a:off x="1676400" y="1628775"/>
          <a:ext cx="50276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方程式" r:id="rId3" imgW="2006600" imgH="508000" progId="Equation.3">
                  <p:embed/>
                </p:oleObj>
              </mc:Choice>
              <mc:Fallback>
                <p:oleObj name="方程式" r:id="rId3" imgW="20066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28775"/>
                        <a:ext cx="50276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5"/>
          <p:cNvGraphicFramePr>
            <a:graphicFrameLocks noChangeAspect="1"/>
          </p:cNvGraphicFramePr>
          <p:nvPr/>
        </p:nvGraphicFramePr>
        <p:xfrm>
          <a:off x="2724150" y="3789363"/>
          <a:ext cx="36909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方程式" r:id="rId5" imgW="1473200" imgH="241300" progId="Equation.3">
                  <p:embed/>
                </p:oleObj>
              </mc:Choice>
              <mc:Fallback>
                <p:oleObj name="方程式" r:id="rId5" imgW="1473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789363"/>
                        <a:ext cx="36909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 (input)</a:t>
            </a:r>
          </a:p>
        </p:txBody>
      </p:sp>
      <p:pic>
        <p:nvPicPr>
          <p:cNvPr id="82946" name="Picture 4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5538"/>
            <a:ext cx="81534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Corner response R</a:t>
            </a:r>
          </a:p>
        </p:txBody>
      </p:sp>
      <p:pic>
        <p:nvPicPr>
          <p:cNvPr id="84994" name="Picture 4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5538"/>
            <a:ext cx="81534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Threshold on R</a:t>
            </a:r>
          </a:p>
        </p:txBody>
      </p:sp>
      <p:pic>
        <p:nvPicPr>
          <p:cNvPr id="8704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5538"/>
            <a:ext cx="81534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Local maximum of R</a:t>
            </a:r>
          </a:p>
        </p:txBody>
      </p:sp>
      <p:pic>
        <p:nvPicPr>
          <p:cNvPr id="8909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5538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corner detector</a:t>
            </a:r>
          </a:p>
        </p:txBody>
      </p:sp>
      <p:pic>
        <p:nvPicPr>
          <p:cNvPr id="91138" name="Picture 4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5538"/>
            <a:ext cx="81534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detector: summary</a:t>
            </a:r>
            <a:endParaRPr lang="ru-RU" altLang="zh-TW" sz="320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zh-TW" sz="2400"/>
              <a:t>Average intensity change in direction [</a:t>
            </a:r>
            <a:r>
              <a:rPr lang="en-US" altLang="zh-TW" sz="2400" i="1"/>
              <a:t>u,v</a:t>
            </a:r>
            <a:r>
              <a:rPr lang="en-US" altLang="zh-TW" sz="2400"/>
              <a:t>] can be expressed as a bilinear form: </a:t>
            </a:r>
            <a:br>
              <a:rPr lang="en-US" altLang="zh-TW" sz="2400"/>
            </a:br>
            <a:r>
              <a:rPr lang="en-US" altLang="zh-TW" sz="2400"/>
              <a:t/>
            </a:r>
            <a:br>
              <a:rPr lang="en-US" altLang="zh-TW" sz="2400"/>
            </a:br>
            <a:r>
              <a:rPr lang="en-US" altLang="zh-TW" sz="2400"/>
              <a:t/>
            </a:r>
            <a:br>
              <a:rPr lang="en-US" altLang="zh-TW" sz="2400"/>
            </a:br>
            <a:endParaRPr lang="en-US" altLang="zh-TW" sz="2400"/>
          </a:p>
          <a:p>
            <a:pPr eaLnBrk="1" hangingPunct="1"/>
            <a:r>
              <a:rPr lang="en-US" altLang="zh-TW" sz="2400"/>
              <a:t>Describe a point in terms of eigenvalues of </a:t>
            </a:r>
            <a:r>
              <a:rPr lang="en-US" altLang="zh-TW" sz="2400" i="1"/>
              <a:t>M</a:t>
            </a:r>
            <a:r>
              <a:rPr lang="en-US" altLang="zh-TW" sz="2400"/>
              <a:t>:</a:t>
            </a:r>
            <a:br>
              <a:rPr lang="en-US" altLang="zh-TW" sz="2400"/>
            </a:br>
            <a:r>
              <a:rPr lang="en-US" altLang="zh-TW" sz="2400" i="1"/>
              <a:t>measure of corner response</a:t>
            </a:r>
            <a:br>
              <a:rPr lang="en-US" altLang="zh-TW" sz="2400" i="1"/>
            </a:br>
            <a:r>
              <a:rPr lang="en-US" altLang="zh-TW" sz="2400" i="1"/>
              <a:t/>
            </a:r>
            <a:br>
              <a:rPr lang="en-US" altLang="zh-TW" sz="2400" i="1"/>
            </a:br>
            <a:endParaRPr lang="ru-RU" altLang="zh-TW" sz="2400"/>
          </a:p>
          <a:p>
            <a:pPr eaLnBrk="1" hangingPunct="1"/>
            <a:r>
              <a:rPr lang="en-US" altLang="zh-TW" sz="2400"/>
              <a:t>A good (corner) point should have a </a:t>
            </a:r>
            <a:r>
              <a:rPr lang="en-US" altLang="zh-TW" sz="2400" i="1"/>
              <a:t>large intensity change</a:t>
            </a:r>
            <a:r>
              <a:rPr lang="en-US" altLang="zh-TW" sz="2400"/>
              <a:t> in </a:t>
            </a:r>
            <a:r>
              <a:rPr lang="en-US" altLang="zh-TW" sz="2400" i="1"/>
              <a:t>all directions</a:t>
            </a:r>
            <a:r>
              <a:rPr lang="en-US" altLang="zh-TW" sz="2400"/>
              <a:t>, i.e. </a:t>
            </a:r>
            <a:r>
              <a:rPr lang="en-US" altLang="zh-TW" sz="2400" i="1"/>
              <a:t>R</a:t>
            </a:r>
            <a:r>
              <a:rPr lang="en-US" altLang="zh-TW" sz="2400"/>
              <a:t> should be large positive</a:t>
            </a:r>
          </a:p>
        </p:txBody>
      </p:sp>
      <p:graphicFrame>
        <p:nvGraphicFramePr>
          <p:cNvPr id="93187" name="Object 6"/>
          <p:cNvGraphicFramePr>
            <a:graphicFrameLocks noChangeAspect="1"/>
          </p:cNvGraphicFramePr>
          <p:nvPr/>
        </p:nvGraphicFramePr>
        <p:xfrm>
          <a:off x="2716213" y="1916113"/>
          <a:ext cx="334645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方程式" r:id="rId4" imgW="1308100" imgH="457200" progId="Equation.3">
                  <p:embed/>
                </p:oleObj>
              </mc:Choice>
              <mc:Fallback>
                <p:oleObj name="方程式" r:id="rId4" imgW="1308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1916113"/>
                        <a:ext cx="3346450" cy="11699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7"/>
          <p:cNvGraphicFramePr>
            <a:graphicFrameLocks noChangeAspect="1"/>
          </p:cNvGraphicFramePr>
          <p:nvPr/>
        </p:nvGraphicFramePr>
        <p:xfrm>
          <a:off x="2700338" y="3860800"/>
          <a:ext cx="33797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方程式" r:id="rId6" imgW="1320227" imgH="241195" progId="Equation.3">
                  <p:embed/>
                </p:oleObj>
              </mc:Choice>
              <mc:Fallback>
                <p:oleObj name="方程式" r:id="rId6" imgW="132022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860800"/>
                        <a:ext cx="3379787" cy="615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Now we know where features are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376487"/>
          </a:xfrm>
        </p:spPr>
        <p:txBody>
          <a:bodyPr/>
          <a:lstStyle/>
          <a:p>
            <a:pPr eaLnBrk="1" hangingPunct="1"/>
            <a:r>
              <a:rPr lang="en-US" altLang="zh-TW"/>
              <a:t>But, how to match them?</a:t>
            </a:r>
          </a:p>
          <a:p>
            <a:pPr eaLnBrk="1" hangingPunct="1"/>
            <a:r>
              <a:rPr lang="en-US" altLang="zh-TW"/>
              <a:t>What is the descriptor for a feature? The simplest solution is the intensities of its spatial neighbors. This might not be robust to brightness change or small shift/rotation. </a:t>
            </a:r>
          </a:p>
        </p:txBody>
      </p:sp>
      <p:grpSp>
        <p:nvGrpSpPr>
          <p:cNvPr id="95235" name="Group 4"/>
          <p:cNvGrpSpPr>
            <a:grpSpLocks/>
          </p:cNvGrpSpPr>
          <p:nvPr/>
        </p:nvGrpSpPr>
        <p:grpSpPr bwMode="auto">
          <a:xfrm>
            <a:off x="3348038" y="3357563"/>
            <a:ext cx="2159000" cy="2159000"/>
            <a:chOff x="453" y="2267"/>
            <a:chExt cx="1360" cy="1360"/>
          </a:xfrm>
        </p:grpSpPr>
        <p:sp>
          <p:nvSpPr>
            <p:cNvPr id="95274" name="Rectangle 5"/>
            <p:cNvSpPr>
              <a:spLocks noChangeArrowheads="1"/>
            </p:cNvSpPr>
            <p:nvPr/>
          </p:nvSpPr>
          <p:spPr bwMode="auto">
            <a:xfrm>
              <a:off x="453" y="2267"/>
              <a:ext cx="453" cy="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5" name="Rectangle 6"/>
            <p:cNvSpPr>
              <a:spLocks noChangeArrowheads="1"/>
            </p:cNvSpPr>
            <p:nvPr/>
          </p:nvSpPr>
          <p:spPr bwMode="auto">
            <a:xfrm>
              <a:off x="906" y="2267"/>
              <a:ext cx="454" cy="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6" name="Rectangle 7"/>
            <p:cNvSpPr>
              <a:spLocks noChangeArrowheads="1"/>
            </p:cNvSpPr>
            <p:nvPr/>
          </p:nvSpPr>
          <p:spPr bwMode="auto">
            <a:xfrm>
              <a:off x="1360" y="2267"/>
              <a:ext cx="453" cy="45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7" name="Rectangle 8"/>
            <p:cNvSpPr>
              <a:spLocks noChangeArrowheads="1"/>
            </p:cNvSpPr>
            <p:nvPr/>
          </p:nvSpPr>
          <p:spPr bwMode="auto">
            <a:xfrm>
              <a:off x="453" y="2720"/>
              <a:ext cx="453" cy="454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8" name="Rectangle 9"/>
            <p:cNvSpPr>
              <a:spLocks noChangeArrowheads="1"/>
            </p:cNvSpPr>
            <p:nvPr/>
          </p:nvSpPr>
          <p:spPr bwMode="auto">
            <a:xfrm>
              <a:off x="906" y="2720"/>
              <a:ext cx="454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9" name="Rectangle 10"/>
            <p:cNvSpPr>
              <a:spLocks noChangeArrowheads="1"/>
            </p:cNvSpPr>
            <p:nvPr/>
          </p:nvSpPr>
          <p:spPr bwMode="auto">
            <a:xfrm>
              <a:off x="1360" y="2720"/>
              <a:ext cx="453" cy="45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80" name="Rectangle 11"/>
            <p:cNvSpPr>
              <a:spLocks noChangeArrowheads="1"/>
            </p:cNvSpPr>
            <p:nvPr/>
          </p:nvSpPr>
          <p:spPr bwMode="auto">
            <a:xfrm>
              <a:off x="453" y="3173"/>
              <a:ext cx="453" cy="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81" name="Rectangle 12"/>
            <p:cNvSpPr>
              <a:spLocks noChangeArrowheads="1"/>
            </p:cNvSpPr>
            <p:nvPr/>
          </p:nvSpPr>
          <p:spPr bwMode="auto">
            <a:xfrm>
              <a:off x="906" y="3173"/>
              <a:ext cx="454" cy="45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82" name="Rectangle 13"/>
            <p:cNvSpPr>
              <a:spLocks noChangeArrowheads="1"/>
            </p:cNvSpPr>
            <p:nvPr/>
          </p:nvSpPr>
          <p:spPr bwMode="auto">
            <a:xfrm>
              <a:off x="1360" y="3173"/>
              <a:ext cx="453" cy="4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827088" y="5591175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6000" b="0">
                <a:latin typeface="Times New Roman" charset="0"/>
              </a:rPr>
              <a:t>(</a:t>
            </a:r>
          </a:p>
        </p:txBody>
      </p:sp>
      <p:sp>
        <p:nvSpPr>
          <p:cNvPr id="895002" name="Text Box 26"/>
          <p:cNvSpPr txBox="1">
            <a:spLocks noChangeArrowheads="1"/>
          </p:cNvSpPr>
          <p:nvPr/>
        </p:nvSpPr>
        <p:spPr bwMode="auto">
          <a:xfrm>
            <a:off x="7740650" y="5589588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6000" b="0">
                <a:latin typeface="Times New Roman" charset="0"/>
              </a:rPr>
              <a:t>)</a:t>
            </a: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3500438" y="342900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1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4214813" y="342900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2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4994275" y="342900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3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3500438" y="41433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4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4214813" y="41433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5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4994275" y="41433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6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3500438" y="49053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7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4214813" y="490537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8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4994275" y="49053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FF0000"/>
                </a:solidFill>
                <a:latin typeface="Times New Roman" charset="0"/>
              </a:rPr>
              <a:t>9</a:t>
            </a:r>
            <a:endParaRPr kumimoji="0" lang="zh-TW" alt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3" name="群組 44"/>
          <p:cNvGrpSpPr>
            <a:grpSpLocks/>
          </p:cNvGrpSpPr>
          <p:nvPr/>
        </p:nvGrpSpPr>
        <p:grpSpPr bwMode="auto">
          <a:xfrm>
            <a:off x="1258888" y="5805488"/>
            <a:ext cx="719137" cy="719137"/>
            <a:chOff x="1258888" y="5805488"/>
            <a:chExt cx="719138" cy="719138"/>
          </a:xfrm>
        </p:grpSpPr>
        <p:sp>
          <p:nvSpPr>
            <p:cNvPr id="95272" name="Rectangle 16"/>
            <p:cNvSpPr>
              <a:spLocks noChangeArrowheads="1"/>
            </p:cNvSpPr>
            <p:nvPr/>
          </p:nvSpPr>
          <p:spPr bwMode="auto">
            <a:xfrm>
              <a:off x="1258888" y="5805488"/>
              <a:ext cx="719138" cy="7191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3" name="文字方塊 35"/>
            <p:cNvSpPr txBox="1">
              <a:spLocks noChangeArrowheads="1"/>
            </p:cNvSpPr>
            <p:nvPr/>
          </p:nvSpPr>
          <p:spPr bwMode="auto">
            <a:xfrm>
              <a:off x="1428728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1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4" name="群組 45"/>
          <p:cNvGrpSpPr>
            <a:grpSpLocks/>
          </p:cNvGrpSpPr>
          <p:nvPr/>
        </p:nvGrpSpPr>
        <p:grpSpPr bwMode="auto">
          <a:xfrm>
            <a:off x="1979613" y="5805488"/>
            <a:ext cx="720725" cy="720725"/>
            <a:chOff x="1979613" y="5805488"/>
            <a:chExt cx="720725" cy="720725"/>
          </a:xfrm>
        </p:grpSpPr>
        <p:sp>
          <p:nvSpPr>
            <p:cNvPr id="95270" name="Rectangle 17"/>
            <p:cNvSpPr>
              <a:spLocks noChangeArrowheads="1"/>
            </p:cNvSpPr>
            <p:nvPr/>
          </p:nvSpPr>
          <p:spPr bwMode="auto">
            <a:xfrm>
              <a:off x="1979613" y="5805488"/>
              <a:ext cx="720725" cy="720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71" name="文字方塊 36"/>
            <p:cNvSpPr txBox="1">
              <a:spLocks noChangeArrowheads="1"/>
            </p:cNvSpPr>
            <p:nvPr/>
          </p:nvSpPr>
          <p:spPr bwMode="auto">
            <a:xfrm>
              <a:off x="2136095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2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5" name="群組 46"/>
          <p:cNvGrpSpPr>
            <a:grpSpLocks/>
          </p:cNvGrpSpPr>
          <p:nvPr/>
        </p:nvGrpSpPr>
        <p:grpSpPr bwMode="auto">
          <a:xfrm>
            <a:off x="2698750" y="5805488"/>
            <a:ext cx="719138" cy="719137"/>
            <a:chOff x="2698751" y="5805488"/>
            <a:chExt cx="719138" cy="719138"/>
          </a:xfrm>
        </p:grpSpPr>
        <p:sp>
          <p:nvSpPr>
            <p:cNvPr id="95268" name="Rectangle 18"/>
            <p:cNvSpPr>
              <a:spLocks noChangeArrowheads="1"/>
            </p:cNvSpPr>
            <p:nvPr/>
          </p:nvSpPr>
          <p:spPr bwMode="auto">
            <a:xfrm>
              <a:off x="2698751" y="5805488"/>
              <a:ext cx="719138" cy="71913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69" name="文字方塊 37"/>
            <p:cNvSpPr txBox="1">
              <a:spLocks noChangeArrowheads="1"/>
            </p:cNvSpPr>
            <p:nvPr/>
          </p:nvSpPr>
          <p:spPr bwMode="auto">
            <a:xfrm>
              <a:off x="2857488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3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6" name="群組 47"/>
          <p:cNvGrpSpPr>
            <a:grpSpLocks/>
          </p:cNvGrpSpPr>
          <p:nvPr/>
        </p:nvGrpSpPr>
        <p:grpSpPr bwMode="auto">
          <a:xfrm>
            <a:off x="3419475" y="5805488"/>
            <a:ext cx="719138" cy="720725"/>
            <a:chOff x="3419476" y="5805488"/>
            <a:chExt cx="719138" cy="720725"/>
          </a:xfrm>
        </p:grpSpPr>
        <p:sp>
          <p:nvSpPr>
            <p:cNvPr id="95266" name="Rectangle 19"/>
            <p:cNvSpPr>
              <a:spLocks noChangeArrowheads="1"/>
            </p:cNvSpPr>
            <p:nvPr/>
          </p:nvSpPr>
          <p:spPr bwMode="auto">
            <a:xfrm>
              <a:off x="3419476" y="5805488"/>
              <a:ext cx="719138" cy="720725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67" name="文字方塊 38"/>
            <p:cNvSpPr txBox="1">
              <a:spLocks noChangeArrowheads="1"/>
            </p:cNvSpPr>
            <p:nvPr/>
          </p:nvSpPr>
          <p:spPr bwMode="auto">
            <a:xfrm>
              <a:off x="3571868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4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7" name="群組 48"/>
          <p:cNvGrpSpPr>
            <a:grpSpLocks/>
          </p:cNvGrpSpPr>
          <p:nvPr/>
        </p:nvGrpSpPr>
        <p:grpSpPr bwMode="auto">
          <a:xfrm>
            <a:off x="4140200" y="5805488"/>
            <a:ext cx="720725" cy="720725"/>
            <a:chOff x="4140201" y="5805488"/>
            <a:chExt cx="720725" cy="720725"/>
          </a:xfrm>
        </p:grpSpPr>
        <p:sp>
          <p:nvSpPr>
            <p:cNvPr id="95264" name="Rectangle 20"/>
            <p:cNvSpPr>
              <a:spLocks noChangeArrowheads="1"/>
            </p:cNvSpPr>
            <p:nvPr/>
          </p:nvSpPr>
          <p:spPr bwMode="auto">
            <a:xfrm>
              <a:off x="4140201" y="5805488"/>
              <a:ext cx="720725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65" name="文字方塊 39"/>
            <p:cNvSpPr txBox="1">
              <a:spLocks noChangeArrowheads="1"/>
            </p:cNvSpPr>
            <p:nvPr/>
          </p:nvSpPr>
          <p:spPr bwMode="auto">
            <a:xfrm>
              <a:off x="4286248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5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8" name="群組 49"/>
          <p:cNvGrpSpPr>
            <a:grpSpLocks/>
          </p:cNvGrpSpPr>
          <p:nvPr/>
        </p:nvGrpSpPr>
        <p:grpSpPr bwMode="auto">
          <a:xfrm>
            <a:off x="4859338" y="5805488"/>
            <a:ext cx="719137" cy="719137"/>
            <a:chOff x="4859338" y="5805488"/>
            <a:chExt cx="719138" cy="719138"/>
          </a:xfrm>
        </p:grpSpPr>
        <p:sp>
          <p:nvSpPr>
            <p:cNvPr id="95262" name="Rectangle 21"/>
            <p:cNvSpPr>
              <a:spLocks noChangeArrowheads="1"/>
            </p:cNvSpPr>
            <p:nvPr/>
          </p:nvSpPr>
          <p:spPr bwMode="auto">
            <a:xfrm>
              <a:off x="4859338" y="5805488"/>
              <a:ext cx="719138" cy="71913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63" name="文字方塊 40"/>
            <p:cNvSpPr txBox="1">
              <a:spLocks noChangeArrowheads="1"/>
            </p:cNvSpPr>
            <p:nvPr/>
          </p:nvSpPr>
          <p:spPr bwMode="auto">
            <a:xfrm>
              <a:off x="5065053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6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9" name="群組 50"/>
          <p:cNvGrpSpPr>
            <a:grpSpLocks/>
          </p:cNvGrpSpPr>
          <p:nvPr/>
        </p:nvGrpSpPr>
        <p:grpSpPr bwMode="auto">
          <a:xfrm>
            <a:off x="5580063" y="5805488"/>
            <a:ext cx="719137" cy="719137"/>
            <a:chOff x="5580063" y="5805488"/>
            <a:chExt cx="719138" cy="719138"/>
          </a:xfrm>
        </p:grpSpPr>
        <p:sp>
          <p:nvSpPr>
            <p:cNvPr id="95260" name="Rectangle 22"/>
            <p:cNvSpPr>
              <a:spLocks noChangeArrowheads="1"/>
            </p:cNvSpPr>
            <p:nvPr/>
          </p:nvSpPr>
          <p:spPr bwMode="auto">
            <a:xfrm>
              <a:off x="5580063" y="5805488"/>
              <a:ext cx="719138" cy="7191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61" name="文字方塊 41"/>
            <p:cNvSpPr txBox="1">
              <a:spLocks noChangeArrowheads="1"/>
            </p:cNvSpPr>
            <p:nvPr/>
          </p:nvSpPr>
          <p:spPr bwMode="auto">
            <a:xfrm>
              <a:off x="5779433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7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10" name="群組 51"/>
          <p:cNvGrpSpPr>
            <a:grpSpLocks/>
          </p:cNvGrpSpPr>
          <p:nvPr/>
        </p:nvGrpSpPr>
        <p:grpSpPr bwMode="auto">
          <a:xfrm>
            <a:off x="6299200" y="5805488"/>
            <a:ext cx="720725" cy="720725"/>
            <a:chOff x="6299201" y="5805488"/>
            <a:chExt cx="720725" cy="720725"/>
          </a:xfrm>
        </p:grpSpPr>
        <p:sp>
          <p:nvSpPr>
            <p:cNvPr id="95258" name="Rectangle 23"/>
            <p:cNvSpPr>
              <a:spLocks noChangeArrowheads="1"/>
            </p:cNvSpPr>
            <p:nvPr/>
          </p:nvSpPr>
          <p:spPr bwMode="auto">
            <a:xfrm>
              <a:off x="6299201" y="5805488"/>
              <a:ext cx="720725" cy="72072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59" name="文字方塊 42"/>
            <p:cNvSpPr txBox="1">
              <a:spLocks noChangeArrowheads="1"/>
            </p:cNvSpPr>
            <p:nvPr/>
          </p:nvSpPr>
          <p:spPr bwMode="auto">
            <a:xfrm>
              <a:off x="6493813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8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11" name="群組 52"/>
          <p:cNvGrpSpPr>
            <a:grpSpLocks/>
          </p:cNvGrpSpPr>
          <p:nvPr/>
        </p:nvGrpSpPr>
        <p:grpSpPr bwMode="auto">
          <a:xfrm>
            <a:off x="7019925" y="5805488"/>
            <a:ext cx="719138" cy="719137"/>
            <a:chOff x="7019926" y="5805488"/>
            <a:chExt cx="719138" cy="719138"/>
          </a:xfrm>
        </p:grpSpPr>
        <p:sp>
          <p:nvSpPr>
            <p:cNvPr id="95256" name="Rectangle 24"/>
            <p:cNvSpPr>
              <a:spLocks noChangeArrowheads="1"/>
            </p:cNvSpPr>
            <p:nvPr/>
          </p:nvSpPr>
          <p:spPr bwMode="auto">
            <a:xfrm>
              <a:off x="7019926" y="5805488"/>
              <a:ext cx="719138" cy="71913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5257" name="文字方塊 43"/>
            <p:cNvSpPr txBox="1">
              <a:spLocks noChangeArrowheads="1"/>
            </p:cNvSpPr>
            <p:nvPr/>
          </p:nvSpPr>
          <p:spPr bwMode="auto">
            <a:xfrm>
              <a:off x="7208193" y="5929330"/>
              <a:ext cx="364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  <a:latin typeface="Times New Roman" charset="0"/>
                </a:rPr>
                <a:t>9</a:t>
              </a:r>
              <a:endParaRPr kumimoji="0" lang="zh-TW" alt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001" grpId="0"/>
      <p:bldP spid="89500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detector: some properties</a:t>
            </a:r>
            <a:endParaRPr lang="ru-RU" altLang="zh-TW" sz="3200"/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70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Partial invariance to </a:t>
            </a:r>
            <a:r>
              <a:rPr lang="en-US" altLang="zh-TW" sz="2400" i="1"/>
              <a:t>affine intensity</a:t>
            </a:r>
            <a:r>
              <a:rPr lang="en-US" altLang="zh-TW" sz="2400"/>
              <a:t> change</a:t>
            </a:r>
            <a:endParaRPr lang="ru-RU" altLang="zh-TW" sz="2400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331913" y="1700213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kumimoji="0" lang="he-IL" altLang="zh-TW" sz="2400" b="0">
                <a:latin typeface="Times New Roman" charset="0"/>
              </a:rPr>
              <a:t> </a:t>
            </a:r>
            <a:r>
              <a:rPr kumimoji="0" lang="en-US" altLang="zh-TW" sz="2400" b="0"/>
              <a:t>Only derivatives are used =&gt; invariance to intensity shift </a:t>
            </a:r>
            <a:r>
              <a:rPr kumimoji="0" lang="en-US" altLang="zh-TW" sz="2400" b="0" i="1"/>
              <a:t>I</a:t>
            </a:r>
            <a:r>
              <a:rPr kumimoji="0" lang="en-US" altLang="zh-TW" sz="2400" b="0"/>
              <a:t> </a:t>
            </a:r>
            <a:r>
              <a:rPr kumimoji="0" lang="en-US" altLang="zh-TW" sz="2400" b="0">
                <a:sym typeface="Symbol" charset="2"/>
              </a:rPr>
              <a:t> </a:t>
            </a:r>
            <a:r>
              <a:rPr kumimoji="0" lang="en-US" altLang="zh-TW" sz="2400" b="0" i="1">
                <a:sym typeface="Symbol" charset="2"/>
              </a:rPr>
              <a:t>I</a:t>
            </a:r>
            <a:r>
              <a:rPr kumimoji="0" lang="he-IL" altLang="zh-TW" sz="2400" b="0" i="1">
                <a:sym typeface="Symbol" charset="2"/>
              </a:rPr>
              <a:t> </a:t>
            </a:r>
            <a:r>
              <a:rPr kumimoji="0" lang="en-US" altLang="zh-TW" sz="2400" b="0">
                <a:sym typeface="Symbol" charset="2"/>
              </a:rPr>
              <a:t>+</a:t>
            </a:r>
            <a:r>
              <a:rPr kumimoji="0" lang="he-IL" altLang="zh-TW" sz="2400" b="0">
                <a:sym typeface="Symbol" charset="2"/>
              </a:rPr>
              <a:t> </a:t>
            </a:r>
            <a:r>
              <a:rPr kumimoji="0" lang="en-US" altLang="zh-TW" sz="2400" b="0" i="1">
                <a:sym typeface="Symbol" charset="2"/>
              </a:rPr>
              <a:t>b</a:t>
            </a:r>
            <a:endParaRPr kumimoji="0" lang="ru-RU" altLang="zh-TW" sz="2400" b="0" i="1"/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1306513" y="2708275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kumimoji="0" lang="he-IL" altLang="zh-TW" sz="2400" b="0">
                <a:latin typeface="Times New Roman" charset="0"/>
              </a:rPr>
              <a:t> </a:t>
            </a:r>
            <a:r>
              <a:rPr kumimoji="0" lang="en-US" altLang="zh-TW" sz="2400" b="0"/>
              <a:t>Intensity scale: </a:t>
            </a:r>
            <a:r>
              <a:rPr kumimoji="0" lang="en-US" altLang="zh-TW" sz="2400" b="0" i="1"/>
              <a:t>I </a:t>
            </a:r>
            <a:r>
              <a:rPr kumimoji="0" lang="en-US" altLang="zh-TW" sz="2400" b="0">
                <a:sym typeface="Symbol" charset="2"/>
              </a:rPr>
              <a:t> </a:t>
            </a:r>
            <a:r>
              <a:rPr kumimoji="0" lang="en-US" altLang="zh-TW" sz="2400" b="0" i="1">
                <a:sym typeface="Symbol" charset="2"/>
              </a:rPr>
              <a:t>a</a:t>
            </a:r>
            <a:r>
              <a:rPr kumimoji="0" lang="he-IL" altLang="zh-TW" sz="2400" b="0" i="1">
                <a:sym typeface="Symbol" charset="2"/>
              </a:rPr>
              <a:t> </a:t>
            </a:r>
            <a:r>
              <a:rPr kumimoji="0" lang="en-US" altLang="zh-TW" sz="2400" b="0" i="1">
                <a:sym typeface="Symbol" charset="2"/>
              </a:rPr>
              <a:t>I</a:t>
            </a:r>
            <a:endParaRPr kumimoji="0" lang="ru-RU" altLang="zh-TW" sz="2400" b="0" i="1"/>
          </a:p>
        </p:txBody>
      </p:sp>
      <p:grpSp>
        <p:nvGrpSpPr>
          <p:cNvPr id="97285" name="Group 31"/>
          <p:cNvGrpSpPr>
            <a:grpSpLocks/>
          </p:cNvGrpSpPr>
          <p:nvPr/>
        </p:nvGrpSpPr>
        <p:grpSpPr bwMode="auto">
          <a:xfrm>
            <a:off x="323850" y="3429000"/>
            <a:ext cx="8289925" cy="2632075"/>
            <a:chOff x="113" y="1941"/>
            <a:chExt cx="5222" cy="1658"/>
          </a:xfrm>
        </p:grpSpPr>
        <p:sp>
          <p:nvSpPr>
            <p:cNvPr id="97286" name="Freeform 7"/>
            <p:cNvSpPr>
              <a:spLocks/>
            </p:cNvSpPr>
            <p:nvPr/>
          </p:nvSpPr>
          <p:spPr bwMode="auto">
            <a:xfrm>
              <a:off x="919" y="2437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287" name="Freeform 8"/>
            <p:cNvSpPr>
              <a:spLocks/>
            </p:cNvSpPr>
            <p:nvPr/>
          </p:nvSpPr>
          <p:spPr bwMode="auto">
            <a:xfrm>
              <a:off x="3451" y="1941"/>
              <a:ext cx="1584" cy="1232"/>
            </a:xfrm>
            <a:custGeom>
              <a:avLst/>
              <a:gdLst>
                <a:gd name="T0" fmla="*/ 0 w 1584"/>
                <a:gd name="T1" fmla="*/ 8904013 h 752"/>
                <a:gd name="T2" fmla="*/ 144 w 1584"/>
                <a:gd name="T3" fmla="*/ 2653250 h 752"/>
                <a:gd name="T4" fmla="*/ 384 w 1584"/>
                <a:gd name="T5" fmla="*/ 4928757 h 752"/>
                <a:gd name="T6" fmla="*/ 528 w 1584"/>
                <a:gd name="T7" fmla="*/ 375382 h 752"/>
                <a:gd name="T8" fmla="*/ 768 w 1584"/>
                <a:gd name="T9" fmla="*/ 7201867 h 752"/>
                <a:gd name="T10" fmla="*/ 912 w 1584"/>
                <a:gd name="T11" fmla="*/ 5494227 h 752"/>
                <a:gd name="T12" fmla="*/ 1104 w 1584"/>
                <a:gd name="T13" fmla="*/ 7769674 h 752"/>
                <a:gd name="T14" fmla="*/ 1248 w 1584"/>
                <a:gd name="T15" fmla="*/ 3227324 h 752"/>
                <a:gd name="T16" fmla="*/ 1584 w 1584"/>
                <a:gd name="T17" fmla="*/ 7769674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7288" name="Group 9"/>
            <p:cNvGrpSpPr>
              <a:grpSpLocks/>
            </p:cNvGrpSpPr>
            <p:nvPr/>
          </p:nvGrpSpPr>
          <p:grpSpPr bwMode="auto">
            <a:xfrm>
              <a:off x="590" y="2325"/>
              <a:ext cx="2220" cy="1274"/>
              <a:chOff x="583" y="2880"/>
              <a:chExt cx="2220" cy="1274"/>
            </a:xfrm>
          </p:grpSpPr>
          <p:grpSp>
            <p:nvGrpSpPr>
              <p:cNvPr id="97304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97306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3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30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8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b="0" i="1">
                      <a:latin typeface="Times New Roman" charset="0"/>
                    </a:rPr>
                    <a:t>R</a:t>
                  </a:r>
                  <a:endParaRPr kumimoji="0" lang="ru-RU" altLang="zh-TW" sz="2400" b="0" i="1">
                    <a:latin typeface="Times New Roman" charset="0"/>
                  </a:endParaRPr>
                </a:p>
              </p:txBody>
            </p:sp>
            <p:sp>
              <p:nvSpPr>
                <p:cNvPr id="9730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8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b="0" i="1">
                      <a:latin typeface="Times New Roman" charset="0"/>
                    </a:rPr>
                    <a:t>x</a:t>
                  </a:r>
                  <a:r>
                    <a:rPr kumimoji="0" lang="en-US" altLang="zh-TW" sz="2400" b="0">
                      <a:latin typeface="Times New Roman" charset="0"/>
                    </a:rPr>
                    <a:t> </a:t>
                  </a:r>
                  <a:r>
                    <a:rPr kumimoji="0" lang="en-US" altLang="zh-TW" sz="2000" b="0">
                      <a:latin typeface="Times New Roman" charset="0"/>
                    </a:rPr>
                    <a:t>(image coordinate)</a:t>
                  </a:r>
                  <a:endParaRPr kumimoji="0" lang="ru-RU" altLang="zh-TW" sz="2000" b="0">
                    <a:latin typeface="Times New Roman" charset="0"/>
                  </a:endParaRPr>
                </a:p>
              </p:txBody>
            </p:sp>
          </p:grpSp>
          <p:sp>
            <p:nvSpPr>
              <p:cNvPr id="97305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97289" name="Text Box 16"/>
            <p:cNvSpPr txBox="1">
              <a:spLocks noChangeArrowheads="1"/>
            </p:cNvSpPr>
            <p:nvPr/>
          </p:nvSpPr>
          <p:spPr bwMode="auto">
            <a:xfrm>
              <a:off x="113" y="2651"/>
              <a:ext cx="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000" b="0">
                  <a:latin typeface="Times New Roman" charset="0"/>
                </a:rPr>
                <a:t>threshold</a:t>
              </a:r>
              <a:endParaRPr kumimoji="0" lang="ru-RU" altLang="zh-TW" sz="2000" b="0">
                <a:latin typeface="Times New Roman" charset="0"/>
              </a:endParaRPr>
            </a:p>
          </p:txBody>
        </p:sp>
        <p:grpSp>
          <p:nvGrpSpPr>
            <p:cNvPr id="97290" name="Group 17"/>
            <p:cNvGrpSpPr>
              <a:grpSpLocks/>
            </p:cNvGrpSpPr>
            <p:nvPr/>
          </p:nvGrpSpPr>
          <p:grpSpPr bwMode="auto">
            <a:xfrm>
              <a:off x="3115" y="2325"/>
              <a:ext cx="2220" cy="1274"/>
              <a:chOff x="583" y="2880"/>
              <a:chExt cx="2220" cy="1274"/>
            </a:xfrm>
          </p:grpSpPr>
          <p:grpSp>
            <p:nvGrpSpPr>
              <p:cNvPr id="97298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97300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30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730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8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b="0" i="1">
                      <a:latin typeface="Times New Roman" charset="0"/>
                    </a:rPr>
                    <a:t>R</a:t>
                  </a:r>
                  <a:endParaRPr kumimoji="0" lang="ru-RU" altLang="zh-TW" sz="2400" b="0" i="1">
                    <a:latin typeface="Times New Roman" charset="0"/>
                  </a:endParaRPr>
                </a:p>
              </p:txBody>
            </p:sp>
            <p:sp>
              <p:nvSpPr>
                <p:cNvPr id="9730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8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b="0" i="1">
                      <a:latin typeface="Times New Roman" charset="0"/>
                    </a:rPr>
                    <a:t>x</a:t>
                  </a:r>
                  <a:r>
                    <a:rPr kumimoji="0" lang="en-US" altLang="zh-TW" sz="2400" b="0">
                      <a:latin typeface="Times New Roman" charset="0"/>
                    </a:rPr>
                    <a:t> </a:t>
                  </a:r>
                  <a:r>
                    <a:rPr kumimoji="0" lang="en-US" altLang="zh-TW" sz="2000" b="0">
                      <a:latin typeface="Times New Roman" charset="0"/>
                    </a:rPr>
                    <a:t>(image coordinate)</a:t>
                  </a:r>
                  <a:endParaRPr kumimoji="0" lang="ru-RU" altLang="zh-TW" sz="2000" b="0">
                    <a:latin typeface="Times New Roman" charset="0"/>
                  </a:endParaRPr>
                </a:p>
              </p:txBody>
            </p:sp>
          </p:grpSp>
          <p:sp>
            <p:nvSpPr>
              <p:cNvPr id="97299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97291" name="Oval 24"/>
            <p:cNvSpPr>
              <a:spLocks noChangeArrowheads="1"/>
            </p:cNvSpPr>
            <p:nvPr/>
          </p:nvSpPr>
          <p:spPr bwMode="auto">
            <a:xfrm>
              <a:off x="1054" y="2622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2" name="Oval 25"/>
            <p:cNvSpPr>
              <a:spLocks noChangeArrowheads="1"/>
            </p:cNvSpPr>
            <p:nvPr/>
          </p:nvSpPr>
          <p:spPr bwMode="auto">
            <a:xfrm>
              <a:off x="1408" y="24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3" name="Oval 26"/>
            <p:cNvSpPr>
              <a:spLocks noChangeArrowheads="1"/>
            </p:cNvSpPr>
            <p:nvPr/>
          </p:nvSpPr>
          <p:spPr bwMode="auto">
            <a:xfrm>
              <a:off x="2148" y="2686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4" name="Oval 27"/>
            <p:cNvSpPr>
              <a:spLocks noChangeArrowheads="1"/>
            </p:cNvSpPr>
            <p:nvPr/>
          </p:nvSpPr>
          <p:spPr bwMode="auto">
            <a:xfrm>
              <a:off x="3599" y="2275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5" name="Oval 28"/>
            <p:cNvSpPr>
              <a:spLocks noChangeArrowheads="1"/>
            </p:cNvSpPr>
            <p:nvPr/>
          </p:nvSpPr>
          <p:spPr bwMode="auto">
            <a:xfrm>
              <a:off x="3946" y="1973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6" name="Oval 29"/>
            <p:cNvSpPr>
              <a:spLocks noChangeArrowheads="1"/>
            </p:cNvSpPr>
            <p:nvPr/>
          </p:nvSpPr>
          <p:spPr bwMode="auto">
            <a:xfrm>
              <a:off x="4327" y="2661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  <p:sp>
          <p:nvSpPr>
            <p:cNvPr id="97297" name="Oval 30"/>
            <p:cNvSpPr>
              <a:spLocks noChangeArrowheads="1"/>
            </p:cNvSpPr>
            <p:nvPr/>
          </p:nvSpPr>
          <p:spPr bwMode="auto">
            <a:xfrm>
              <a:off x="4678" y="238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Detector: Some Properties</a:t>
            </a:r>
            <a:endParaRPr lang="ru-RU" altLang="zh-TW" sz="3200"/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709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Rotation invariance</a:t>
            </a:r>
            <a:endParaRPr lang="ru-RU" altLang="zh-TW"/>
          </a:p>
        </p:txBody>
      </p:sp>
      <p:grpSp>
        <p:nvGrpSpPr>
          <p:cNvPr id="99331" name="Group 4"/>
          <p:cNvGrpSpPr>
            <a:grpSpLocks/>
          </p:cNvGrpSpPr>
          <p:nvPr/>
        </p:nvGrpSpPr>
        <p:grpSpPr bwMode="auto">
          <a:xfrm>
            <a:off x="2871788" y="2205038"/>
            <a:ext cx="685800" cy="685800"/>
            <a:chOff x="1248" y="1584"/>
            <a:chExt cx="1536" cy="1248"/>
          </a:xfrm>
        </p:grpSpPr>
        <p:sp>
          <p:nvSpPr>
            <p:cNvPr id="99346" name="Rectangle 5"/>
            <p:cNvSpPr>
              <a:spLocks noChangeArrowheads="1"/>
            </p:cNvSpPr>
            <p:nvPr/>
          </p:nvSpPr>
          <p:spPr bwMode="auto">
            <a:xfrm>
              <a:off x="1248" y="1584"/>
              <a:ext cx="1536" cy="12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9347" name="Freeform 6"/>
            <p:cNvSpPr>
              <a:spLocks/>
            </p:cNvSpPr>
            <p:nvPr/>
          </p:nvSpPr>
          <p:spPr bwMode="auto">
            <a:xfrm>
              <a:off x="1680" y="2016"/>
              <a:ext cx="1104" cy="816"/>
            </a:xfrm>
            <a:custGeom>
              <a:avLst/>
              <a:gdLst>
                <a:gd name="T0" fmla="*/ 0 w 720"/>
                <a:gd name="T1" fmla="*/ 2063907 h 528"/>
                <a:gd name="T2" fmla="*/ 161271 w 720"/>
                <a:gd name="T3" fmla="*/ 0 h 528"/>
                <a:gd name="T4" fmla="*/ 2423742 w 720"/>
                <a:gd name="T5" fmla="*/ 1312502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9332" name="Group 7"/>
          <p:cNvGrpSpPr>
            <a:grpSpLocks/>
          </p:cNvGrpSpPr>
          <p:nvPr/>
        </p:nvGrpSpPr>
        <p:grpSpPr bwMode="auto">
          <a:xfrm>
            <a:off x="5310188" y="2205038"/>
            <a:ext cx="685800" cy="700087"/>
            <a:chOff x="2928" y="1776"/>
            <a:chExt cx="432" cy="441"/>
          </a:xfrm>
        </p:grpSpPr>
        <p:sp>
          <p:nvSpPr>
            <p:cNvPr id="99344" name="Rectangle 8"/>
            <p:cNvSpPr>
              <a:spLocks noChangeArrowheads="1"/>
            </p:cNvSpPr>
            <p:nvPr/>
          </p:nvSpPr>
          <p:spPr bwMode="auto">
            <a:xfrm>
              <a:off x="2928" y="177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9345" name="Freeform 9"/>
            <p:cNvSpPr>
              <a:spLocks/>
            </p:cNvSpPr>
            <p:nvPr/>
          </p:nvSpPr>
          <p:spPr bwMode="auto">
            <a:xfrm rot="3029958">
              <a:off x="2987" y="1873"/>
              <a:ext cx="364" cy="323"/>
            </a:xfrm>
            <a:custGeom>
              <a:avLst/>
              <a:gdLst>
                <a:gd name="T0" fmla="*/ 0 w 720"/>
                <a:gd name="T1" fmla="*/ 1 h 528"/>
                <a:gd name="T2" fmla="*/ 1 w 720"/>
                <a:gd name="T3" fmla="*/ 0 h 528"/>
                <a:gd name="T4" fmla="*/ 1 w 720"/>
                <a:gd name="T5" fmla="*/ 1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9333" name="AutoShape 10"/>
          <p:cNvSpPr>
            <a:spLocks noChangeArrowheads="1"/>
          </p:cNvSpPr>
          <p:nvPr/>
        </p:nvSpPr>
        <p:spPr bwMode="auto">
          <a:xfrm>
            <a:off x="4090988" y="2433638"/>
            <a:ext cx="762000" cy="762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4" name="Text Box 11"/>
          <p:cNvSpPr txBox="1">
            <a:spLocks noChangeArrowheads="1"/>
          </p:cNvSpPr>
          <p:nvPr/>
        </p:nvSpPr>
        <p:spPr bwMode="auto">
          <a:xfrm>
            <a:off x="684213" y="4572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Ellipse rotates but its shape (i.e. eigenvalues) remains the same</a:t>
            </a:r>
            <a:endParaRPr kumimoji="0" lang="ru-RU" altLang="zh-TW" sz="2400" b="0"/>
          </a:p>
        </p:txBody>
      </p:sp>
      <p:grpSp>
        <p:nvGrpSpPr>
          <p:cNvPr id="99335" name="Group 12"/>
          <p:cNvGrpSpPr>
            <a:grpSpLocks/>
          </p:cNvGrpSpPr>
          <p:nvPr/>
        </p:nvGrpSpPr>
        <p:grpSpPr bwMode="auto">
          <a:xfrm rot="-1269191">
            <a:off x="2795588" y="3348038"/>
            <a:ext cx="927100" cy="365125"/>
            <a:chOff x="1536" y="2496"/>
            <a:chExt cx="1152" cy="384"/>
          </a:xfrm>
        </p:grpSpPr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9336" name="Group 16"/>
          <p:cNvGrpSpPr>
            <a:grpSpLocks/>
          </p:cNvGrpSpPr>
          <p:nvPr/>
        </p:nvGrpSpPr>
        <p:grpSpPr bwMode="auto">
          <a:xfrm rot="1035916">
            <a:off x="5157788" y="3348038"/>
            <a:ext cx="927100" cy="365125"/>
            <a:chOff x="1536" y="2496"/>
            <a:chExt cx="1152" cy="384"/>
          </a:xfrm>
        </p:grpSpPr>
        <p:sp>
          <p:nvSpPr>
            <p:cNvPr id="99338" name="Oval 17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9339" name="Line 18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340" name="Line 19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9337" name="Text Box 20"/>
          <p:cNvSpPr txBox="1">
            <a:spLocks noChangeArrowheads="1"/>
          </p:cNvSpPr>
          <p:nvPr/>
        </p:nvSpPr>
        <p:spPr bwMode="auto">
          <a:xfrm>
            <a:off x="755650" y="5373688"/>
            <a:ext cx="7704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 i="1">
                <a:solidFill>
                  <a:srgbClr val="FF0000"/>
                </a:solidFill>
              </a:rPr>
              <a:t>Corner response </a:t>
            </a:r>
            <a:r>
              <a:rPr kumimoji="0" lang="en-US" altLang="zh-TW" b="0" i="1">
                <a:solidFill>
                  <a:srgbClr val="FF0000"/>
                </a:solidFill>
              </a:rPr>
              <a:t>R</a:t>
            </a:r>
            <a:r>
              <a:rPr kumimoji="0" lang="en-US" altLang="zh-TW" sz="2400" b="0">
                <a:solidFill>
                  <a:srgbClr val="FF0000"/>
                </a:solidFill>
              </a:rPr>
              <a:t> is invariant to image rotation</a:t>
            </a:r>
            <a:endParaRPr kumimoji="0" lang="ru-RU" altLang="zh-TW" sz="24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Desired properties for features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Distinctive: a single feature can be correctly matched with high probability.</a:t>
            </a:r>
          </a:p>
          <a:p>
            <a:pPr eaLnBrk="1" hangingPunct="1"/>
            <a:r>
              <a:rPr lang="en-US" altLang="zh-TW"/>
              <a:t>Invariant: invariant to scale, rotation, affine, illumination and noise for robust matching across a substantial range of affine distortion, viewpoint change and so on. That is, it is repeatable.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Detector is rotation invariant</a:t>
            </a:r>
          </a:p>
        </p:txBody>
      </p:sp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597535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544513" y="1066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</a:rPr>
              <a:t>Repeatability rate:</a:t>
            </a:r>
            <a:endParaRPr kumimoji="0" lang="ru-RU" altLang="zh-TW" sz="1800" b="0">
              <a:solidFill>
                <a:srgbClr val="0033CC"/>
              </a:solidFill>
              <a:latin typeface="Times New Roman" charset="0"/>
            </a:endParaRPr>
          </a:p>
        </p:txBody>
      </p:sp>
      <p:grpSp>
        <p:nvGrpSpPr>
          <p:cNvPr id="101380" name="Group 6"/>
          <p:cNvGrpSpPr>
            <a:grpSpLocks/>
          </p:cNvGrpSpPr>
          <p:nvPr/>
        </p:nvGrpSpPr>
        <p:grpSpPr bwMode="auto">
          <a:xfrm>
            <a:off x="611188" y="2565400"/>
            <a:ext cx="2160587" cy="2951163"/>
            <a:chOff x="642" y="2745"/>
            <a:chExt cx="1008" cy="1245"/>
          </a:xfrm>
        </p:grpSpPr>
        <p:pic>
          <p:nvPicPr>
            <p:cNvPr id="10138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" y="3456"/>
              <a:ext cx="98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745"/>
              <a:ext cx="100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1000" y="292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866" y="3100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1470" y="298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1224" y="305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1464" y="36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1008" y="38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1080" y="36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816" y="36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912" y="35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1394" name="Line 18"/>
            <p:cNvSpPr>
              <a:spLocks noChangeShapeType="1"/>
            </p:cNvSpPr>
            <p:nvPr/>
          </p:nvSpPr>
          <p:spPr bwMode="auto">
            <a:xfrm flipH="1">
              <a:off x="850" y="3154"/>
              <a:ext cx="28" cy="52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395" name="Line 19"/>
            <p:cNvSpPr>
              <a:spLocks noChangeShapeType="1"/>
            </p:cNvSpPr>
            <p:nvPr/>
          </p:nvSpPr>
          <p:spPr bwMode="auto">
            <a:xfrm flipH="1">
              <a:off x="923" y="2976"/>
              <a:ext cx="85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396" name="Line 20"/>
            <p:cNvSpPr>
              <a:spLocks noChangeShapeType="1"/>
            </p:cNvSpPr>
            <p:nvPr/>
          </p:nvSpPr>
          <p:spPr bwMode="auto">
            <a:xfrm>
              <a:off x="1477" y="3072"/>
              <a:ext cx="11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1392" y="3216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1381" name="Text Box 22"/>
          <p:cNvSpPr txBox="1">
            <a:spLocks noChangeArrowheads="1"/>
          </p:cNvSpPr>
          <p:nvPr/>
        </p:nvSpPr>
        <p:spPr bwMode="auto">
          <a:xfrm>
            <a:off x="468313" y="14922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  <a:t># correspondences</a:t>
            </a:r>
            <a:b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</a:br>
            <a: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  <a:t># possible correspondences</a:t>
            </a:r>
            <a:endParaRPr kumimoji="0" lang="ru-RU" altLang="zh-TW" sz="1800" b="0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101382" name="Line 23"/>
          <p:cNvSpPr>
            <a:spLocks noChangeShapeType="1"/>
          </p:cNvSpPr>
          <p:nvPr/>
        </p:nvSpPr>
        <p:spPr bwMode="auto">
          <a:xfrm>
            <a:off x="696913" y="1828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zh-TW" sz="3200"/>
              <a:t>Harris Detector: Some Properties</a:t>
            </a:r>
            <a:endParaRPr lang="ru-RU" altLang="zh-TW" sz="3200"/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6663"/>
            <a:ext cx="7772400" cy="4975225"/>
          </a:xfrm>
        </p:spPr>
        <p:txBody>
          <a:bodyPr/>
          <a:lstStyle/>
          <a:p>
            <a:pPr eaLnBrk="1" hangingPunct="1"/>
            <a:r>
              <a:rPr lang="en-US" altLang="zh-TW"/>
              <a:t>But: not invariant to </a:t>
            </a:r>
            <a:r>
              <a:rPr lang="en-US" altLang="zh-TW" i="1"/>
              <a:t>image scale</a:t>
            </a:r>
            <a:r>
              <a:rPr lang="en-US" altLang="zh-TW"/>
              <a:t>!</a:t>
            </a:r>
            <a:endParaRPr lang="ru-RU" altLang="zh-TW"/>
          </a:p>
        </p:txBody>
      </p:sp>
      <p:sp>
        <p:nvSpPr>
          <p:cNvPr id="613380" name="Freeform 4"/>
          <p:cNvSpPr>
            <a:spLocks/>
          </p:cNvSpPr>
          <p:nvPr/>
        </p:nvSpPr>
        <p:spPr bwMode="auto">
          <a:xfrm>
            <a:off x="7086600" y="3556000"/>
            <a:ext cx="381000" cy="3302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3381" name="Rectangle 5"/>
          <p:cNvSpPr>
            <a:spLocks noChangeArrowheads="1"/>
          </p:cNvSpPr>
          <p:nvPr/>
        </p:nvSpPr>
        <p:spPr bwMode="auto">
          <a:xfrm>
            <a:off x="7024688" y="3451225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29" name="Freeform 6"/>
          <p:cNvSpPr>
            <a:spLocks/>
          </p:cNvSpPr>
          <p:nvPr/>
        </p:nvSpPr>
        <p:spPr bwMode="auto">
          <a:xfrm>
            <a:off x="1295400" y="3175000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19200" y="2986088"/>
            <a:ext cx="1614488" cy="1128712"/>
            <a:chOff x="768" y="1881"/>
            <a:chExt cx="1017" cy="711"/>
          </a:xfrm>
        </p:grpSpPr>
        <p:sp>
          <p:nvSpPr>
            <p:cNvPr id="103434" name="Rectangle 7"/>
            <p:cNvSpPr>
              <a:spLocks noChangeArrowheads="1"/>
            </p:cNvSpPr>
            <p:nvPr/>
          </p:nvSpPr>
          <p:spPr bwMode="auto">
            <a:xfrm>
              <a:off x="768" y="23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435" name="Rectangle 8"/>
            <p:cNvSpPr>
              <a:spLocks noChangeArrowheads="1"/>
            </p:cNvSpPr>
            <p:nvPr/>
          </p:nvSpPr>
          <p:spPr bwMode="auto">
            <a:xfrm>
              <a:off x="1008" y="201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3436" name="Rectangle 9"/>
            <p:cNvSpPr>
              <a:spLocks noChangeArrowheads="1"/>
            </p:cNvSpPr>
            <p:nvPr/>
          </p:nvSpPr>
          <p:spPr bwMode="auto">
            <a:xfrm>
              <a:off x="1545" y="1881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13386" name="AutoShape 10"/>
          <p:cNvSpPr>
            <a:spLocks noChangeArrowheads="1"/>
          </p:cNvSpPr>
          <p:nvPr/>
        </p:nvSpPr>
        <p:spPr bwMode="auto">
          <a:xfrm>
            <a:off x="4800600" y="3276600"/>
            <a:ext cx="16764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>
            <a:off x="755650" y="5486400"/>
            <a:ext cx="3206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/>
              <a:t>All points will be classified as </a:t>
            </a:r>
            <a:r>
              <a:rPr kumimoji="0" lang="en-US" altLang="zh-TW" sz="2400" b="0">
                <a:solidFill>
                  <a:srgbClr val="0033CC"/>
                </a:solidFill>
              </a:rPr>
              <a:t>edges</a:t>
            </a:r>
            <a:endParaRPr kumimoji="0" lang="ru-RU" altLang="zh-TW" sz="2400" b="0">
              <a:solidFill>
                <a:srgbClr val="0033CC"/>
              </a:solidFill>
            </a:endParaRP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6781800" y="548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solidFill>
                  <a:srgbClr val="FF3300"/>
                </a:solidFill>
              </a:rPr>
              <a:t>Corner !</a:t>
            </a:r>
            <a:endParaRPr kumimoji="0" lang="ru-RU" altLang="zh-TW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/>
      <p:bldP spid="613381" grpId="0" animBg="1"/>
      <p:bldP spid="613386" grpId="0" animBg="1"/>
      <p:bldP spid="613387" grpId="0" autoUpdateAnimBg="0"/>
      <p:bldP spid="6133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Harris detector: some properties</a:t>
            </a:r>
            <a:endParaRPr lang="ru-RU" altLang="zh-TW" sz="320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772400" cy="4975225"/>
          </a:xfrm>
        </p:spPr>
        <p:txBody>
          <a:bodyPr/>
          <a:lstStyle/>
          <a:p>
            <a:pPr eaLnBrk="1" hangingPunct="1"/>
            <a:r>
              <a:rPr lang="en-US" altLang="zh-TW"/>
              <a:t>Quality of Harris detector for different scale changes</a:t>
            </a:r>
            <a:endParaRPr lang="ru-RU" altLang="zh-TW"/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608647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400050" y="199548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0">
                <a:solidFill>
                  <a:srgbClr val="0033CC"/>
                </a:solidFill>
                <a:latin typeface="Times New Roman" charset="0"/>
              </a:rPr>
              <a:t>Repeatability rate:</a:t>
            </a:r>
            <a:endParaRPr kumimoji="0" lang="ru-RU" altLang="zh-TW" sz="1800" b="0">
              <a:solidFill>
                <a:srgbClr val="0033CC"/>
              </a:solidFill>
              <a:latin typeface="Times New Roman" charset="0"/>
            </a:endParaRPr>
          </a:p>
        </p:txBody>
      </p:sp>
      <p:grpSp>
        <p:nvGrpSpPr>
          <p:cNvPr id="105477" name="Group 6"/>
          <p:cNvGrpSpPr>
            <a:grpSpLocks/>
          </p:cNvGrpSpPr>
          <p:nvPr/>
        </p:nvGrpSpPr>
        <p:grpSpPr bwMode="auto">
          <a:xfrm>
            <a:off x="539750" y="3284538"/>
            <a:ext cx="2087563" cy="2665412"/>
            <a:chOff x="642" y="2745"/>
            <a:chExt cx="1008" cy="1245"/>
          </a:xfrm>
        </p:grpSpPr>
        <p:pic>
          <p:nvPicPr>
            <p:cNvPr id="10548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" y="3456"/>
              <a:ext cx="98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8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2745"/>
              <a:ext cx="100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82" name="Oval 9"/>
            <p:cNvSpPr>
              <a:spLocks noChangeArrowheads="1"/>
            </p:cNvSpPr>
            <p:nvPr/>
          </p:nvSpPr>
          <p:spPr bwMode="auto">
            <a:xfrm>
              <a:off x="1000" y="2922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3" name="Oval 10"/>
            <p:cNvSpPr>
              <a:spLocks noChangeArrowheads="1"/>
            </p:cNvSpPr>
            <p:nvPr/>
          </p:nvSpPr>
          <p:spPr bwMode="auto">
            <a:xfrm>
              <a:off x="866" y="3100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4" name="Oval 11"/>
            <p:cNvSpPr>
              <a:spLocks noChangeArrowheads="1"/>
            </p:cNvSpPr>
            <p:nvPr/>
          </p:nvSpPr>
          <p:spPr bwMode="auto">
            <a:xfrm>
              <a:off x="1470" y="298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zh-TW" altLang="en-US" sz="2400" b="0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105485" name="Oval 12"/>
            <p:cNvSpPr>
              <a:spLocks noChangeArrowheads="1"/>
            </p:cNvSpPr>
            <p:nvPr/>
          </p:nvSpPr>
          <p:spPr bwMode="auto">
            <a:xfrm>
              <a:off x="1224" y="305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6" name="Oval 13"/>
            <p:cNvSpPr>
              <a:spLocks noChangeArrowheads="1"/>
            </p:cNvSpPr>
            <p:nvPr/>
          </p:nvSpPr>
          <p:spPr bwMode="auto">
            <a:xfrm>
              <a:off x="1464" y="36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7" name="Oval 14"/>
            <p:cNvSpPr>
              <a:spLocks noChangeArrowheads="1"/>
            </p:cNvSpPr>
            <p:nvPr/>
          </p:nvSpPr>
          <p:spPr bwMode="auto">
            <a:xfrm>
              <a:off x="1008" y="38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8" name="Oval 15"/>
            <p:cNvSpPr>
              <a:spLocks noChangeArrowheads="1"/>
            </p:cNvSpPr>
            <p:nvPr/>
          </p:nvSpPr>
          <p:spPr bwMode="auto">
            <a:xfrm>
              <a:off x="1080" y="36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89" name="Oval 16"/>
            <p:cNvSpPr>
              <a:spLocks noChangeArrowheads="1"/>
            </p:cNvSpPr>
            <p:nvPr/>
          </p:nvSpPr>
          <p:spPr bwMode="auto">
            <a:xfrm>
              <a:off x="816" y="36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90" name="Oval 17"/>
            <p:cNvSpPr>
              <a:spLocks noChangeArrowheads="1"/>
            </p:cNvSpPr>
            <p:nvPr/>
          </p:nvSpPr>
          <p:spPr bwMode="auto">
            <a:xfrm>
              <a:off x="912" y="35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91" name="Line 18"/>
            <p:cNvSpPr>
              <a:spLocks noChangeShapeType="1"/>
            </p:cNvSpPr>
            <p:nvPr/>
          </p:nvSpPr>
          <p:spPr bwMode="auto">
            <a:xfrm flipH="1">
              <a:off x="850" y="3154"/>
              <a:ext cx="28" cy="52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92" name="Line 19"/>
            <p:cNvSpPr>
              <a:spLocks noChangeShapeType="1"/>
            </p:cNvSpPr>
            <p:nvPr/>
          </p:nvSpPr>
          <p:spPr bwMode="auto">
            <a:xfrm flipH="1">
              <a:off x="923" y="2976"/>
              <a:ext cx="85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93" name="Line 20"/>
            <p:cNvSpPr>
              <a:spLocks noChangeShapeType="1"/>
            </p:cNvSpPr>
            <p:nvPr/>
          </p:nvSpPr>
          <p:spPr bwMode="auto">
            <a:xfrm>
              <a:off x="1477" y="3072"/>
              <a:ext cx="11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94" name="Oval 21"/>
            <p:cNvSpPr>
              <a:spLocks noChangeArrowheads="1"/>
            </p:cNvSpPr>
            <p:nvPr/>
          </p:nvSpPr>
          <p:spPr bwMode="auto">
            <a:xfrm>
              <a:off x="1392" y="3216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5478" name="Text Box 22"/>
          <p:cNvSpPr txBox="1">
            <a:spLocks noChangeArrowheads="1"/>
          </p:cNvSpPr>
          <p:nvPr/>
        </p:nvSpPr>
        <p:spPr bwMode="auto">
          <a:xfrm>
            <a:off x="323850" y="2420938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  <a:t># correspondences</a:t>
            </a:r>
            <a:b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</a:br>
            <a:r>
              <a:rPr kumimoji="0" lang="en-US" altLang="zh-TW" sz="1800" b="0">
                <a:solidFill>
                  <a:srgbClr val="0033CC"/>
                </a:solidFill>
                <a:latin typeface="Times New Roman" charset="0"/>
              </a:rPr>
              <a:t># possible correspondences</a:t>
            </a:r>
            <a:endParaRPr kumimoji="0" lang="ru-RU" altLang="zh-TW" sz="1800" b="0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105479" name="Line 23"/>
          <p:cNvSpPr>
            <a:spLocks noChangeShapeType="1"/>
          </p:cNvSpPr>
          <p:nvPr/>
        </p:nvSpPr>
        <p:spPr bwMode="auto">
          <a:xfrm>
            <a:off x="552450" y="27574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Scale invariant detection</a:t>
            </a:r>
            <a:endParaRPr lang="ru-RU" altLang="zh-TW" sz="320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135938" cy="4114800"/>
          </a:xfrm>
        </p:spPr>
        <p:txBody>
          <a:bodyPr/>
          <a:lstStyle/>
          <a:p>
            <a:pPr eaLnBrk="1" hangingPunct="1"/>
            <a:r>
              <a:rPr lang="en-US" altLang="zh-TW"/>
              <a:t>Consider regions (e.g. circles) of different sizes around a point</a:t>
            </a:r>
          </a:p>
          <a:p>
            <a:pPr eaLnBrk="1" hangingPunct="1"/>
            <a:r>
              <a:rPr lang="en-US" altLang="zh-TW"/>
              <a:t>Regions of corresponding sizes will look the same in both images</a:t>
            </a:r>
            <a:endParaRPr lang="ru-RU" altLang="zh-TW"/>
          </a:p>
        </p:txBody>
      </p:sp>
      <p:sp>
        <p:nvSpPr>
          <p:cNvPr id="107523" name="Freeform 4"/>
          <p:cNvSpPr>
            <a:spLocks/>
          </p:cNvSpPr>
          <p:nvPr/>
        </p:nvSpPr>
        <p:spPr bwMode="auto">
          <a:xfrm>
            <a:off x="2209800" y="4295775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7524" name="Oval 5"/>
          <p:cNvSpPr>
            <a:spLocks noChangeArrowheads="1"/>
          </p:cNvSpPr>
          <p:nvPr/>
        </p:nvSpPr>
        <p:spPr bwMode="auto">
          <a:xfrm>
            <a:off x="2681288" y="4248150"/>
            <a:ext cx="3810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5110" name="Oval 6"/>
          <p:cNvSpPr>
            <a:spLocks noChangeArrowheads="1"/>
          </p:cNvSpPr>
          <p:nvPr/>
        </p:nvSpPr>
        <p:spPr bwMode="auto">
          <a:xfrm>
            <a:off x="2481263" y="4067175"/>
            <a:ext cx="795337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5111" name="Oval 7"/>
          <p:cNvSpPr>
            <a:spLocks noChangeArrowheads="1"/>
          </p:cNvSpPr>
          <p:nvPr/>
        </p:nvSpPr>
        <p:spPr bwMode="auto">
          <a:xfrm>
            <a:off x="2147888" y="3776663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5112" name="Oval 8"/>
          <p:cNvSpPr>
            <a:spLocks noChangeArrowheads="1"/>
          </p:cNvSpPr>
          <p:nvPr/>
        </p:nvSpPr>
        <p:spPr bwMode="auto">
          <a:xfrm>
            <a:off x="1600200" y="3209925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7528" name="Group 9"/>
          <p:cNvGrpSpPr>
            <a:grpSpLocks noChangeAspect="1"/>
          </p:cNvGrpSpPr>
          <p:nvPr/>
        </p:nvGrpSpPr>
        <p:grpSpPr bwMode="auto">
          <a:xfrm>
            <a:off x="6705600" y="4065588"/>
            <a:ext cx="609600" cy="560387"/>
            <a:chOff x="3024" y="2112"/>
            <a:chExt cx="2112" cy="1948"/>
          </a:xfrm>
        </p:grpSpPr>
        <p:sp>
          <p:nvSpPr>
            <p:cNvPr id="107529" name="Freeform 10"/>
            <p:cNvSpPr>
              <a:spLocks noChangeAspect="1"/>
            </p:cNvSpPr>
            <p:nvPr/>
          </p:nvSpPr>
          <p:spPr bwMode="auto">
            <a:xfrm>
              <a:off x="3408" y="2796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530" name="Oval 11"/>
            <p:cNvSpPr>
              <a:spLocks noChangeAspect="1" noChangeArrowheads="1"/>
            </p:cNvSpPr>
            <p:nvPr/>
          </p:nvSpPr>
          <p:spPr bwMode="auto">
            <a:xfrm>
              <a:off x="3024" y="2112"/>
              <a:ext cx="1584" cy="158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0" grpId="0" animBg="1"/>
      <p:bldP spid="815111" grpId="0" animBg="1"/>
      <p:bldP spid="8151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reeform 2"/>
          <p:cNvSpPr>
            <a:spLocks/>
          </p:cNvSpPr>
          <p:nvPr/>
        </p:nvSpPr>
        <p:spPr bwMode="auto">
          <a:xfrm>
            <a:off x="7334250" y="2565400"/>
            <a:ext cx="863600" cy="1955800"/>
          </a:xfrm>
          <a:custGeom>
            <a:avLst/>
            <a:gdLst>
              <a:gd name="T0" fmla="*/ 0 w 544"/>
              <a:gd name="T1" fmla="*/ 2147483646 h 1232"/>
              <a:gd name="T2" fmla="*/ 2147483646 w 544"/>
              <a:gd name="T3" fmla="*/ 2147483646 h 1232"/>
              <a:gd name="T4" fmla="*/ 2147483646 w 544"/>
              <a:gd name="T5" fmla="*/ 2147483646 h 1232"/>
              <a:gd name="T6" fmla="*/ 2147483646 w 544"/>
              <a:gd name="T7" fmla="*/ 2147483646 h 1232"/>
              <a:gd name="T8" fmla="*/ 2147483646 w 544"/>
              <a:gd name="T9" fmla="*/ 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1232"/>
              <a:gd name="T17" fmla="*/ 544 w 544"/>
              <a:gd name="T18" fmla="*/ 1232 h 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1232">
                <a:moveTo>
                  <a:pt x="0" y="1104"/>
                </a:moveTo>
                <a:cubicBezTo>
                  <a:pt x="172" y="1168"/>
                  <a:pt x="344" y="1232"/>
                  <a:pt x="432" y="1152"/>
                </a:cubicBezTo>
                <a:cubicBezTo>
                  <a:pt x="520" y="1072"/>
                  <a:pt x="544" y="776"/>
                  <a:pt x="528" y="624"/>
                </a:cubicBezTo>
                <a:cubicBezTo>
                  <a:pt x="512" y="472"/>
                  <a:pt x="336" y="344"/>
                  <a:pt x="336" y="240"/>
                </a:cubicBezTo>
                <a:cubicBezTo>
                  <a:pt x="336" y="136"/>
                  <a:pt x="432" y="68"/>
                  <a:pt x="52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0" name="Freeform 3"/>
          <p:cNvSpPr>
            <a:spLocks/>
          </p:cNvSpPr>
          <p:nvPr/>
        </p:nvSpPr>
        <p:spPr bwMode="auto">
          <a:xfrm>
            <a:off x="5886450" y="4633913"/>
            <a:ext cx="1054100" cy="1344612"/>
          </a:xfrm>
          <a:custGeom>
            <a:avLst/>
            <a:gdLst>
              <a:gd name="T0" fmla="*/ 0 w 664"/>
              <a:gd name="T1" fmla="*/ 2147483646 h 847"/>
              <a:gd name="T2" fmla="*/ 2147483646 w 664"/>
              <a:gd name="T3" fmla="*/ 2147483646 h 847"/>
              <a:gd name="T4" fmla="*/ 2147483646 w 664"/>
              <a:gd name="T5" fmla="*/ 2147483646 h 847"/>
              <a:gd name="T6" fmla="*/ 2147483646 w 664"/>
              <a:gd name="T7" fmla="*/ 2147483646 h 847"/>
              <a:gd name="T8" fmla="*/ 2147483646 w 664"/>
              <a:gd name="T9" fmla="*/ 2147483646 h 847"/>
              <a:gd name="T10" fmla="*/ 2147483646 w 664"/>
              <a:gd name="T11" fmla="*/ 0 h 8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4"/>
              <a:gd name="T19" fmla="*/ 0 h 847"/>
              <a:gd name="T20" fmla="*/ 664 w 664"/>
              <a:gd name="T21" fmla="*/ 847 h 8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4" h="847">
                <a:moveTo>
                  <a:pt x="0" y="791"/>
                </a:moveTo>
                <a:cubicBezTo>
                  <a:pt x="208" y="819"/>
                  <a:pt x="416" y="847"/>
                  <a:pt x="480" y="791"/>
                </a:cubicBezTo>
                <a:cubicBezTo>
                  <a:pt x="544" y="735"/>
                  <a:pt x="360" y="527"/>
                  <a:pt x="384" y="455"/>
                </a:cubicBezTo>
                <a:cubicBezTo>
                  <a:pt x="408" y="383"/>
                  <a:pt x="584" y="399"/>
                  <a:pt x="624" y="359"/>
                </a:cubicBezTo>
                <a:cubicBezTo>
                  <a:pt x="664" y="319"/>
                  <a:pt x="628" y="275"/>
                  <a:pt x="624" y="215"/>
                </a:cubicBezTo>
                <a:cubicBezTo>
                  <a:pt x="620" y="155"/>
                  <a:pt x="610" y="77"/>
                  <a:pt x="60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Scale invariant detection</a:t>
            </a:r>
            <a:endParaRPr lang="ru-RU" altLang="zh-TW" sz="3200"/>
          </a:p>
        </p:txBody>
      </p:sp>
      <p:sp>
        <p:nvSpPr>
          <p:cNvPr id="1095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07375" cy="4114800"/>
          </a:xfrm>
        </p:spPr>
        <p:txBody>
          <a:bodyPr/>
          <a:lstStyle/>
          <a:p>
            <a:pPr eaLnBrk="1" hangingPunct="1"/>
            <a:r>
              <a:rPr lang="en-US" altLang="zh-TW"/>
              <a:t>The problem: how do we choose corresponding circles </a:t>
            </a:r>
            <a:r>
              <a:rPr lang="en-US" altLang="zh-TW" b="1" i="1">
                <a:solidFill>
                  <a:srgbClr val="0033CC"/>
                </a:solidFill>
              </a:rPr>
              <a:t>independently</a:t>
            </a:r>
            <a:r>
              <a:rPr lang="en-US" altLang="zh-TW"/>
              <a:t> in each image?</a:t>
            </a:r>
          </a:p>
          <a:p>
            <a:pPr eaLnBrk="1" hangingPunct="1"/>
            <a:r>
              <a:rPr lang="en-US" altLang="zh-TW"/>
              <a:t>Aperture problem</a:t>
            </a:r>
          </a:p>
        </p:txBody>
      </p:sp>
      <p:sp>
        <p:nvSpPr>
          <p:cNvPr id="109573" name="Freeform 6"/>
          <p:cNvSpPr>
            <a:spLocks/>
          </p:cNvSpPr>
          <p:nvPr/>
        </p:nvSpPr>
        <p:spPr bwMode="auto">
          <a:xfrm>
            <a:off x="2228850" y="4308475"/>
            <a:ext cx="2743200" cy="2006600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4" name="Oval 7"/>
          <p:cNvSpPr>
            <a:spLocks noChangeArrowheads="1"/>
          </p:cNvSpPr>
          <p:nvPr/>
        </p:nvSpPr>
        <p:spPr bwMode="auto">
          <a:xfrm>
            <a:off x="2700338" y="4260850"/>
            <a:ext cx="3810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5" name="Oval 8"/>
          <p:cNvSpPr>
            <a:spLocks noChangeArrowheads="1"/>
          </p:cNvSpPr>
          <p:nvPr/>
        </p:nvSpPr>
        <p:spPr bwMode="auto">
          <a:xfrm>
            <a:off x="2500313" y="4079875"/>
            <a:ext cx="795337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6" name="Oval 9"/>
          <p:cNvSpPr>
            <a:spLocks noChangeArrowheads="1"/>
          </p:cNvSpPr>
          <p:nvPr/>
        </p:nvSpPr>
        <p:spPr bwMode="auto">
          <a:xfrm>
            <a:off x="2166938" y="3789363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7" name="Oval 10"/>
          <p:cNvSpPr>
            <a:spLocks noChangeArrowheads="1"/>
          </p:cNvSpPr>
          <p:nvPr/>
        </p:nvSpPr>
        <p:spPr bwMode="auto">
          <a:xfrm>
            <a:off x="1619250" y="3222625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8" name="Freeform 11"/>
          <p:cNvSpPr>
            <a:spLocks noChangeAspect="1"/>
          </p:cNvSpPr>
          <p:nvPr/>
        </p:nvSpPr>
        <p:spPr bwMode="auto">
          <a:xfrm>
            <a:off x="6835775" y="4275138"/>
            <a:ext cx="498475" cy="363537"/>
          </a:xfrm>
          <a:custGeom>
            <a:avLst/>
            <a:gdLst>
              <a:gd name="T0" fmla="*/ 0 w 1728"/>
              <a:gd name="T1" fmla="*/ 2147483646 h 1264"/>
              <a:gd name="T2" fmla="*/ 2147483646 w 1728"/>
              <a:gd name="T3" fmla="*/ 2147483646 h 1264"/>
              <a:gd name="T4" fmla="*/ 2147483646 w 1728"/>
              <a:gd name="T5" fmla="*/ 2147483646 h 1264"/>
              <a:gd name="T6" fmla="*/ 2147483646 w 1728"/>
              <a:gd name="T7" fmla="*/ 2147483646 h 1264"/>
              <a:gd name="T8" fmla="*/ 2147483646 w 1728"/>
              <a:gd name="T9" fmla="*/ 2147483646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9" name="Oval 12"/>
          <p:cNvSpPr>
            <a:spLocks noChangeArrowheads="1"/>
          </p:cNvSpPr>
          <p:nvPr/>
        </p:nvSpPr>
        <p:spPr bwMode="auto">
          <a:xfrm>
            <a:off x="6553200" y="3913188"/>
            <a:ext cx="795338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80" name="Oval 13"/>
          <p:cNvSpPr>
            <a:spLocks noChangeArrowheads="1"/>
          </p:cNvSpPr>
          <p:nvPr/>
        </p:nvSpPr>
        <p:spPr bwMode="auto">
          <a:xfrm>
            <a:off x="6219825" y="3622675"/>
            <a:ext cx="1447800" cy="1371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81" name="Oval 14"/>
          <p:cNvSpPr>
            <a:spLocks noChangeArrowheads="1"/>
          </p:cNvSpPr>
          <p:nvPr/>
        </p:nvSpPr>
        <p:spPr bwMode="auto">
          <a:xfrm>
            <a:off x="5672138" y="3055938"/>
            <a:ext cx="2514600" cy="2514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82" name="Oval 15"/>
          <p:cNvSpPr>
            <a:spLocks noChangeAspect="1" noChangeArrowheads="1"/>
          </p:cNvSpPr>
          <p:nvPr/>
        </p:nvSpPr>
        <p:spPr bwMode="auto">
          <a:xfrm>
            <a:off x="6724650" y="4078288"/>
            <a:ext cx="457200" cy="4556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pPr algn="ctr" eaLnBrk="1" hangingPunct="1"/>
            <a:r>
              <a:rPr lang="en-US" altLang="zh-TW" sz="4000">
                <a:latin typeface="Garamond" charset="0"/>
              </a:rPr>
              <a:t>SIFT </a:t>
            </a:r>
            <a:br>
              <a:rPr lang="en-US" altLang="zh-TW" sz="4000">
                <a:latin typeface="Garamond" charset="0"/>
              </a:rPr>
            </a:br>
            <a:r>
              <a:rPr lang="en-US" altLang="zh-TW" sz="4000">
                <a:latin typeface="Garamond" charset="0"/>
              </a:rPr>
              <a:t>(</a:t>
            </a:r>
            <a:r>
              <a:rPr lang="en-US" altLang="zh-TW" sz="4000">
                <a:solidFill>
                  <a:srgbClr val="FF0000"/>
                </a:solidFill>
                <a:latin typeface="Garamond" charset="0"/>
              </a:rPr>
              <a:t>Scale Invariant</a:t>
            </a:r>
            <a:r>
              <a:rPr lang="en-US" altLang="zh-TW" sz="4000">
                <a:latin typeface="Garamond" charset="0"/>
              </a:rPr>
              <a:t> Feature Transform)</a:t>
            </a:r>
            <a:endParaRPr lang="en-US" altLang="zh-TW" sz="3200" i="1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SIFT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SIFT is an carefully designed procedure with empirically determined parameters for  the invariant and distinctive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SIFT stages: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232025"/>
          </a:xfrm>
        </p:spPr>
        <p:txBody>
          <a:bodyPr/>
          <a:lstStyle/>
          <a:p>
            <a:pPr eaLnBrk="1" hangingPunct="1"/>
            <a:r>
              <a:rPr lang="en-US" altLang="zh-TW"/>
              <a:t>Scale-space extrema detection</a:t>
            </a:r>
          </a:p>
          <a:p>
            <a:pPr eaLnBrk="1" hangingPunct="1"/>
            <a:r>
              <a:rPr lang="en-US" altLang="zh-TW"/>
              <a:t>Keypoint localization</a:t>
            </a:r>
          </a:p>
          <a:p>
            <a:pPr eaLnBrk="1" hangingPunct="1"/>
            <a:r>
              <a:rPr lang="en-US" altLang="zh-TW"/>
              <a:t>Orientation assignment</a:t>
            </a:r>
          </a:p>
          <a:p>
            <a:pPr eaLnBrk="1" hangingPunct="1"/>
            <a:r>
              <a:rPr lang="en-US" altLang="zh-TW"/>
              <a:t>Keypoint descriptor</a:t>
            </a:r>
          </a:p>
        </p:txBody>
      </p:sp>
      <p:pic>
        <p:nvPicPr>
          <p:cNvPr id="640004" name="Picture 4" descr="vangog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648075"/>
            <a:ext cx="28543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012950" y="4140200"/>
            <a:ext cx="2005013" cy="1311275"/>
            <a:chOff x="1268" y="2789"/>
            <a:chExt cx="1263" cy="826"/>
          </a:xfrm>
        </p:grpSpPr>
        <p:grpSp>
          <p:nvGrpSpPr>
            <p:cNvPr id="115737" name="Group 5"/>
            <p:cNvGrpSpPr>
              <a:grpSpLocks noChangeAspect="1"/>
            </p:cNvGrpSpPr>
            <p:nvPr/>
          </p:nvGrpSpPr>
          <p:grpSpPr bwMode="auto">
            <a:xfrm>
              <a:off x="1268" y="3345"/>
              <a:ext cx="124" cy="124"/>
              <a:chOff x="1824" y="1728"/>
              <a:chExt cx="1392" cy="1392"/>
            </a:xfrm>
          </p:grpSpPr>
          <p:sp>
            <p:nvSpPr>
              <p:cNvPr id="115762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63" name="Line 7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38" name="Group 8"/>
            <p:cNvGrpSpPr>
              <a:grpSpLocks noChangeAspect="1"/>
            </p:cNvGrpSpPr>
            <p:nvPr/>
          </p:nvGrpSpPr>
          <p:grpSpPr bwMode="auto">
            <a:xfrm>
              <a:off x="1955" y="3410"/>
              <a:ext cx="124" cy="125"/>
              <a:chOff x="1824" y="1728"/>
              <a:chExt cx="1392" cy="1392"/>
            </a:xfrm>
          </p:grpSpPr>
          <p:sp>
            <p:nvSpPr>
              <p:cNvPr id="115760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61" name="Line 10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39" name="Group 11"/>
            <p:cNvGrpSpPr>
              <a:grpSpLocks noChangeAspect="1"/>
            </p:cNvGrpSpPr>
            <p:nvPr/>
          </p:nvGrpSpPr>
          <p:grpSpPr bwMode="auto">
            <a:xfrm>
              <a:off x="1680" y="3178"/>
              <a:ext cx="125" cy="124"/>
              <a:chOff x="1824" y="1728"/>
              <a:chExt cx="1392" cy="1392"/>
            </a:xfrm>
          </p:grpSpPr>
          <p:sp>
            <p:nvSpPr>
              <p:cNvPr id="115758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59" name="Line 13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0" name="Group 14"/>
            <p:cNvGrpSpPr>
              <a:grpSpLocks noChangeAspect="1"/>
            </p:cNvGrpSpPr>
            <p:nvPr/>
          </p:nvGrpSpPr>
          <p:grpSpPr bwMode="auto">
            <a:xfrm>
              <a:off x="1400" y="3002"/>
              <a:ext cx="125" cy="125"/>
              <a:chOff x="1824" y="1728"/>
              <a:chExt cx="1392" cy="1392"/>
            </a:xfrm>
          </p:grpSpPr>
          <p:sp>
            <p:nvSpPr>
              <p:cNvPr id="115756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57" name="Line 1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1" name="Group 17"/>
            <p:cNvGrpSpPr>
              <a:grpSpLocks noChangeAspect="1"/>
            </p:cNvGrpSpPr>
            <p:nvPr/>
          </p:nvGrpSpPr>
          <p:grpSpPr bwMode="auto">
            <a:xfrm>
              <a:off x="2321" y="3391"/>
              <a:ext cx="124" cy="124"/>
              <a:chOff x="1824" y="1728"/>
              <a:chExt cx="1392" cy="1392"/>
            </a:xfrm>
          </p:grpSpPr>
          <p:sp>
            <p:nvSpPr>
              <p:cNvPr id="115754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55" name="Line 19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2" name="Group 20"/>
            <p:cNvGrpSpPr>
              <a:grpSpLocks noChangeAspect="1"/>
            </p:cNvGrpSpPr>
            <p:nvPr/>
          </p:nvGrpSpPr>
          <p:grpSpPr bwMode="auto">
            <a:xfrm>
              <a:off x="2207" y="2789"/>
              <a:ext cx="124" cy="124"/>
              <a:chOff x="1824" y="1728"/>
              <a:chExt cx="1392" cy="1392"/>
            </a:xfrm>
          </p:grpSpPr>
          <p:sp>
            <p:nvSpPr>
              <p:cNvPr id="115752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53" name="Line 22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3" name="Group 23"/>
            <p:cNvGrpSpPr>
              <a:grpSpLocks noChangeAspect="1"/>
            </p:cNvGrpSpPr>
            <p:nvPr/>
          </p:nvGrpSpPr>
          <p:grpSpPr bwMode="auto">
            <a:xfrm>
              <a:off x="2407" y="3029"/>
              <a:ext cx="124" cy="125"/>
              <a:chOff x="1824" y="1728"/>
              <a:chExt cx="1392" cy="1392"/>
            </a:xfrm>
          </p:grpSpPr>
          <p:sp>
            <p:nvSpPr>
              <p:cNvPr id="115750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51" name="Line 25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4" name="Group 26"/>
            <p:cNvGrpSpPr>
              <a:grpSpLocks noChangeAspect="1"/>
            </p:cNvGrpSpPr>
            <p:nvPr/>
          </p:nvGrpSpPr>
          <p:grpSpPr bwMode="auto">
            <a:xfrm>
              <a:off x="1621" y="3491"/>
              <a:ext cx="124" cy="124"/>
              <a:chOff x="1824" y="1728"/>
              <a:chExt cx="1392" cy="1392"/>
            </a:xfrm>
          </p:grpSpPr>
          <p:sp>
            <p:nvSpPr>
              <p:cNvPr id="115748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49" name="Line 2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15745" name="Group 29"/>
            <p:cNvGrpSpPr>
              <a:grpSpLocks noChangeAspect="1"/>
            </p:cNvGrpSpPr>
            <p:nvPr/>
          </p:nvGrpSpPr>
          <p:grpSpPr bwMode="auto">
            <a:xfrm>
              <a:off x="1933" y="2997"/>
              <a:ext cx="125" cy="124"/>
              <a:chOff x="1824" y="1728"/>
              <a:chExt cx="1392" cy="1392"/>
            </a:xfrm>
          </p:grpSpPr>
          <p:sp>
            <p:nvSpPr>
              <p:cNvPr id="11574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502" y="1728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47" name="Line 31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520" y="1704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3717925" y="3573463"/>
            <a:ext cx="3740150" cy="2071687"/>
            <a:chOff x="2342" y="2432"/>
            <a:chExt cx="2356" cy="1305"/>
          </a:xfrm>
        </p:grpSpPr>
        <p:grpSp>
          <p:nvGrpSpPr>
            <p:cNvPr id="115725" name="Group 44"/>
            <p:cNvGrpSpPr>
              <a:grpSpLocks/>
            </p:cNvGrpSpPr>
            <p:nvPr/>
          </p:nvGrpSpPr>
          <p:grpSpPr bwMode="auto">
            <a:xfrm>
              <a:off x="3177" y="2432"/>
              <a:ext cx="1521" cy="1305"/>
              <a:chOff x="3177" y="2432"/>
              <a:chExt cx="1521" cy="1305"/>
            </a:xfrm>
          </p:grpSpPr>
          <p:grpSp>
            <p:nvGrpSpPr>
              <p:cNvPr id="115729" name="Group 32"/>
              <p:cNvGrpSpPr>
                <a:grpSpLocks/>
              </p:cNvGrpSpPr>
              <p:nvPr/>
            </p:nvGrpSpPr>
            <p:grpSpPr bwMode="auto">
              <a:xfrm>
                <a:off x="3460" y="2432"/>
                <a:ext cx="1069" cy="1018"/>
                <a:chOff x="3479" y="1190"/>
                <a:chExt cx="1069" cy="1018"/>
              </a:xfrm>
            </p:grpSpPr>
            <p:sp>
              <p:nvSpPr>
                <p:cNvPr id="11573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79" y="1190"/>
                  <a:ext cx="1069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28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1600">
                      <a:solidFill>
                        <a:schemeClr val="tx1"/>
                      </a:solidFill>
                      <a:latin typeface="Trebuchet MS" charset="0"/>
                      <a:ea typeface="新細明體" charset="-12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kumimoji="0" lang="en-US" altLang="zh-TW" sz="10000" b="0">
                      <a:latin typeface="Times New Roman" charset="0"/>
                    </a:rPr>
                    <a:t>( )</a:t>
                  </a:r>
                  <a:endParaRPr kumimoji="0" lang="en-US" altLang="zh-TW" sz="20000" b="0">
                    <a:solidFill>
                      <a:schemeClr val="bg2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15732" name="Line 34"/>
                <p:cNvSpPr>
                  <a:spLocks noChangeShapeType="1"/>
                </p:cNvSpPr>
                <p:nvPr/>
              </p:nvSpPr>
              <p:spPr bwMode="auto">
                <a:xfrm>
                  <a:off x="3759" y="1603"/>
                  <a:ext cx="2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5733" name="Line 35"/>
                <p:cNvSpPr>
                  <a:spLocks noChangeShapeType="1"/>
                </p:cNvSpPr>
                <p:nvPr/>
              </p:nvSpPr>
              <p:spPr bwMode="auto">
                <a:xfrm>
                  <a:off x="3759" y="1699"/>
                  <a:ext cx="2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5734" name="Line 36"/>
                <p:cNvSpPr>
                  <a:spLocks noChangeShapeType="1"/>
                </p:cNvSpPr>
                <p:nvPr/>
              </p:nvSpPr>
              <p:spPr bwMode="auto">
                <a:xfrm>
                  <a:off x="3760" y="1795"/>
                  <a:ext cx="2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5735" name="Line 37"/>
                <p:cNvSpPr>
                  <a:spLocks noChangeShapeType="1"/>
                </p:cNvSpPr>
                <p:nvPr/>
              </p:nvSpPr>
              <p:spPr bwMode="auto">
                <a:xfrm>
                  <a:off x="3760" y="1891"/>
                  <a:ext cx="2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5736" name="Line 38"/>
                <p:cNvSpPr>
                  <a:spLocks noChangeShapeType="1"/>
                </p:cNvSpPr>
                <p:nvPr/>
              </p:nvSpPr>
              <p:spPr bwMode="auto">
                <a:xfrm>
                  <a:off x="3759" y="1995"/>
                  <a:ext cx="28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115730" name="Text Box 40"/>
              <p:cNvSpPr txBox="1">
                <a:spLocks noChangeArrowheads="1"/>
              </p:cNvSpPr>
              <p:nvPr/>
            </p:nvSpPr>
            <p:spPr bwMode="auto">
              <a:xfrm>
                <a:off x="3177" y="3449"/>
                <a:ext cx="15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kumimoji="0" lang="en-US" altLang="zh-TW" sz="2400" b="0">
                    <a:solidFill>
                      <a:srgbClr val="0033CC"/>
                    </a:solidFill>
                  </a:rPr>
                  <a:t>local descriptor </a:t>
                </a:r>
              </a:p>
            </p:txBody>
          </p:sp>
        </p:grpSp>
        <p:grpSp>
          <p:nvGrpSpPr>
            <p:cNvPr id="115726" name="Group 42"/>
            <p:cNvGrpSpPr>
              <a:grpSpLocks/>
            </p:cNvGrpSpPr>
            <p:nvPr/>
          </p:nvGrpSpPr>
          <p:grpSpPr bwMode="auto">
            <a:xfrm>
              <a:off x="2342" y="2671"/>
              <a:ext cx="1186" cy="552"/>
              <a:chOff x="2342" y="2671"/>
              <a:chExt cx="1186" cy="552"/>
            </a:xfrm>
          </p:grpSpPr>
          <p:sp>
            <p:nvSpPr>
              <p:cNvPr id="115727" name="Freeform 39"/>
              <p:cNvSpPr>
                <a:spLocks/>
              </p:cNvSpPr>
              <p:nvPr/>
            </p:nvSpPr>
            <p:spPr bwMode="auto">
              <a:xfrm>
                <a:off x="2562" y="2671"/>
                <a:ext cx="966" cy="305"/>
              </a:xfrm>
              <a:custGeom>
                <a:avLst/>
                <a:gdLst>
                  <a:gd name="T0" fmla="*/ 0 w 1022"/>
                  <a:gd name="T1" fmla="*/ 1102 h 284"/>
                  <a:gd name="T2" fmla="*/ 214 w 1022"/>
                  <a:gd name="T3" fmla="*/ 2 h 284"/>
                  <a:gd name="T4" fmla="*/ 351 w 1022"/>
                  <a:gd name="T5" fmla="*/ 1043 h 284"/>
                  <a:gd name="T6" fmla="*/ 0 60000 65536"/>
                  <a:gd name="T7" fmla="*/ 0 60000 65536"/>
                  <a:gd name="T8" fmla="*/ 0 60000 65536"/>
                  <a:gd name="T9" fmla="*/ 0 w 1022"/>
                  <a:gd name="T10" fmla="*/ 0 h 284"/>
                  <a:gd name="T11" fmla="*/ 1022 w 1022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2" h="284">
                    <a:moveTo>
                      <a:pt x="0" y="284"/>
                    </a:moveTo>
                    <a:cubicBezTo>
                      <a:pt x="226" y="144"/>
                      <a:pt x="452" y="4"/>
                      <a:pt x="622" y="2"/>
                    </a:cubicBezTo>
                    <a:cubicBezTo>
                      <a:pt x="792" y="0"/>
                      <a:pt x="907" y="134"/>
                      <a:pt x="1022" y="269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15728" name="Oval 41"/>
              <p:cNvSpPr>
                <a:spLocks noChangeArrowheads="1"/>
              </p:cNvSpPr>
              <p:nvPr/>
            </p:nvSpPr>
            <p:spPr bwMode="auto">
              <a:xfrm>
                <a:off x="2342" y="2974"/>
                <a:ext cx="250" cy="249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charset="0"/>
                    <a:ea typeface="新細明體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zh-TW" altLang="en-US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468313" y="1052513"/>
            <a:ext cx="8135937" cy="1081087"/>
            <a:chOff x="295" y="663"/>
            <a:chExt cx="5125" cy="681"/>
          </a:xfrm>
        </p:grpSpPr>
        <p:sp>
          <p:nvSpPr>
            <p:cNvPr id="115723" name="Rectangle 46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5724" name="Text Box 47"/>
            <p:cNvSpPr txBox="1">
              <a:spLocks noChangeArrowheads="1"/>
            </p:cNvSpPr>
            <p:nvPr/>
          </p:nvSpPr>
          <p:spPr bwMode="auto">
            <a:xfrm>
              <a:off x="4309" y="835"/>
              <a:ext cx="10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FF0000"/>
                  </a:solidFill>
                </a:rPr>
                <a:t>detector</a:t>
              </a:r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468313" y="2132013"/>
            <a:ext cx="8135937" cy="1081087"/>
            <a:chOff x="295" y="663"/>
            <a:chExt cx="5125" cy="681"/>
          </a:xfrm>
        </p:grpSpPr>
        <p:sp>
          <p:nvSpPr>
            <p:cNvPr id="115721" name="Rectangle 50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15722" name="Text Box 51"/>
            <p:cNvSpPr txBox="1">
              <a:spLocks noChangeArrowheads="1"/>
            </p:cNvSpPr>
            <p:nvPr/>
          </p:nvSpPr>
          <p:spPr bwMode="auto">
            <a:xfrm>
              <a:off x="4225" y="835"/>
              <a:ext cx="1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>
                  <a:solidFill>
                    <a:srgbClr val="0000FF"/>
                  </a:solidFill>
                </a:rPr>
                <a:t>descriptor</a:t>
              </a:r>
            </a:p>
          </p:txBody>
        </p:sp>
      </p:grpSp>
      <p:sp>
        <p:nvSpPr>
          <p:cNvPr id="640052" name="Text Box 52"/>
          <p:cNvSpPr txBox="1">
            <a:spLocks noChangeArrowheads="1"/>
          </p:cNvSpPr>
          <p:nvPr/>
        </p:nvSpPr>
        <p:spPr bwMode="auto">
          <a:xfrm>
            <a:off x="1331913" y="5876925"/>
            <a:ext cx="644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/>
              <a:t>A 500x500 image gives about 2000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4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5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1. Detection of scale-space extrema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For scale invariance, search for stable features across all possible scales using a continuous function of scale, scale space.</a:t>
            </a:r>
          </a:p>
          <a:p>
            <a:pPr eaLnBrk="1" hangingPunct="1"/>
            <a:r>
              <a:rPr lang="en-US" altLang="zh-TW"/>
              <a:t>SIFT uses DoG filter for scale space because it is efficient and as stable as scale-normalized Laplacian of Gaussian.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DoG filtering</a:t>
            </a:r>
          </a:p>
        </p:txBody>
      </p:sp>
      <p:pic>
        <p:nvPicPr>
          <p:cNvPr id="1198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5781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060575"/>
            <a:ext cx="6583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98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4143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981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7786687" cy="5048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400"/>
              <a:t>Convolution with a variable-scale Gaussian</a:t>
            </a:r>
          </a:p>
        </p:txBody>
      </p:sp>
      <p:sp>
        <p:nvSpPr>
          <p:cNvPr id="119814" name="Rectangle 9"/>
          <p:cNvSpPr>
            <a:spLocks noChangeArrowheads="1"/>
          </p:cNvSpPr>
          <p:nvPr/>
        </p:nvSpPr>
        <p:spPr bwMode="auto">
          <a:xfrm>
            <a:off x="468313" y="2997200"/>
            <a:ext cx="7786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/>
              <a:t>Difference-of-Gaussian (DoG) filter</a:t>
            </a:r>
          </a:p>
        </p:txBody>
      </p:sp>
      <p:sp>
        <p:nvSpPr>
          <p:cNvPr id="119815" name="Rectangle 10"/>
          <p:cNvSpPr>
            <a:spLocks noChangeArrowheads="1"/>
          </p:cNvSpPr>
          <p:nvPr/>
        </p:nvSpPr>
        <p:spPr bwMode="auto">
          <a:xfrm>
            <a:off x="468313" y="4437063"/>
            <a:ext cx="7786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/>
              <a:t>Convolution with the DoG filter</a:t>
            </a:r>
          </a:p>
        </p:txBody>
      </p:sp>
      <p:pic>
        <p:nvPicPr>
          <p:cNvPr id="11981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013325"/>
            <a:ext cx="838993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Applications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Object or scene recognition</a:t>
            </a:r>
          </a:p>
          <a:p>
            <a:pPr eaLnBrk="1" hangingPunct="1"/>
            <a:r>
              <a:rPr lang="en-US" altLang="zh-TW"/>
              <a:t>Structure from motion</a:t>
            </a:r>
          </a:p>
          <a:p>
            <a:pPr eaLnBrk="1" hangingPunct="1"/>
            <a:r>
              <a:rPr lang="en-US" altLang="zh-TW"/>
              <a:t>Stereo</a:t>
            </a:r>
          </a:p>
          <a:p>
            <a:pPr eaLnBrk="1" hangingPunct="1"/>
            <a:r>
              <a:rPr lang="en-US" altLang="zh-TW"/>
              <a:t>Motion tracking</a:t>
            </a:r>
          </a:p>
          <a:p>
            <a:pPr eaLnBrk="1" hangingPunct="1"/>
            <a:r>
              <a:rPr lang="en-US" altLang="zh-TW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Scale space</a:t>
            </a:r>
          </a:p>
        </p:txBody>
      </p:sp>
      <p:pic>
        <p:nvPicPr>
          <p:cNvPr id="1218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08063"/>
            <a:ext cx="73088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52413" y="981075"/>
            <a:ext cx="25193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 </a:t>
            </a:r>
            <a:r>
              <a:rPr lang="en-US" altLang="zh-TW" sz="2400" b="0"/>
              <a:t>doubles for </a:t>
            </a:r>
          </a:p>
          <a:p>
            <a:pPr eaLnBrk="1" hangingPunct="1">
              <a:buFontTx/>
              <a:buNone/>
            </a:pPr>
            <a:r>
              <a:rPr lang="en-US" altLang="zh-TW" sz="2400" b="0"/>
              <a:t>the next octave</a:t>
            </a: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755650" y="3500438"/>
            <a:ext cx="1225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K=2</a:t>
            </a:r>
            <a:r>
              <a:rPr lang="en-US" altLang="zh-TW" sz="2400" b="0" baseline="30000">
                <a:sym typeface="Symbol" charset="2"/>
              </a:rPr>
              <a:t>(1/s)</a:t>
            </a:r>
            <a:endParaRPr lang="en-US" altLang="zh-TW" sz="2400" b="0"/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323850" y="6237288"/>
            <a:ext cx="748823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Dividing into</a:t>
            </a:r>
            <a:r>
              <a:rPr lang="en-US" altLang="zh-TW" sz="2400" b="0"/>
              <a:t> octave is for efficiency 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Detection of scale-space extrema</a:t>
            </a:r>
          </a:p>
        </p:txBody>
      </p:sp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416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59055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Keypoint localization</a:t>
            </a:r>
          </a:p>
        </p:txBody>
      </p:sp>
      <p:pic>
        <p:nvPicPr>
          <p:cNvPr id="1259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35242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468313" y="5157788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X is selected if it is larger or smaller than all 26 neighbors</a:t>
            </a:r>
            <a:endParaRPr lang="en-US" altLang="zh-TW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Decide scale sampling frequency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is impossible to sample the whole space, tradeoff efficiency with completeness.</a:t>
            </a:r>
          </a:p>
          <a:p>
            <a:pPr eaLnBrk="1" hangingPunct="1"/>
            <a:r>
              <a:rPr lang="en-US" altLang="zh-TW"/>
              <a:t>Decide the best sampling frequency by experimenting on 32 real image subject to synthetic transformations. (rotation, scaling, affine stretch, brightness and contrast change, adding noise…)</a:t>
            </a:r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Decide scale sampling frequency</a:t>
            </a:r>
          </a:p>
        </p:txBody>
      </p:sp>
      <p:pic>
        <p:nvPicPr>
          <p:cNvPr id="130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71588"/>
            <a:ext cx="6192838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Decide scale sampling frequency</a:t>
            </a:r>
          </a:p>
        </p:txBody>
      </p:sp>
      <p:pic>
        <p:nvPicPr>
          <p:cNvPr id="132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9500"/>
            <a:ext cx="61928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611188" y="5732463"/>
            <a:ext cx="8208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s=3 is the best, for larger s, too many unstable features</a:t>
            </a:r>
            <a:endParaRPr lang="en-US" altLang="zh-TW" sz="2400" b="0"/>
          </a:p>
        </p:txBody>
      </p:sp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6694488" y="1125538"/>
            <a:ext cx="205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for detector,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repeatability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6626225" y="2205038"/>
            <a:ext cx="226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for descriptor,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distinctiveness</a:t>
            </a:r>
          </a:p>
        </p:txBody>
      </p:sp>
      <p:sp>
        <p:nvSpPr>
          <p:cNvPr id="132102" name="Line 7"/>
          <p:cNvSpPr>
            <a:spLocks noChangeShapeType="1"/>
          </p:cNvSpPr>
          <p:nvPr/>
        </p:nvSpPr>
        <p:spPr bwMode="auto">
          <a:xfrm flipH="1">
            <a:off x="6227763" y="1557338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3" name="Line 8"/>
          <p:cNvSpPr>
            <a:spLocks noChangeShapeType="1"/>
          </p:cNvSpPr>
          <p:nvPr/>
        </p:nvSpPr>
        <p:spPr bwMode="auto">
          <a:xfrm flipH="1" flipV="1">
            <a:off x="6300788" y="2205038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Pre-smoothing</a:t>
            </a:r>
          </a:p>
        </p:txBody>
      </p:sp>
      <p:pic>
        <p:nvPicPr>
          <p:cNvPr id="134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9055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5"/>
          <p:cNvSpPr>
            <a:spLocks noChangeArrowheads="1"/>
          </p:cNvSpPr>
          <p:nvPr/>
        </p:nvSpPr>
        <p:spPr bwMode="auto">
          <a:xfrm>
            <a:off x="611188" y="5732463"/>
            <a:ext cx="77771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 =1.6, plus a double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Scale invariance</a:t>
            </a:r>
          </a:p>
        </p:txBody>
      </p:sp>
      <p:pic>
        <p:nvPicPr>
          <p:cNvPr id="136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87438"/>
            <a:ext cx="633571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16050" y="3344863"/>
            <a:ext cx="3587750" cy="2892425"/>
            <a:chOff x="975" y="2107"/>
            <a:chExt cx="2260" cy="1822"/>
          </a:xfrm>
        </p:grpSpPr>
        <p:sp>
          <p:nvSpPr>
            <p:cNvPr id="138263" name="Freeform 3"/>
            <p:cNvSpPr>
              <a:spLocks/>
            </p:cNvSpPr>
            <p:nvPr/>
          </p:nvSpPr>
          <p:spPr bwMode="auto">
            <a:xfrm>
              <a:off x="975" y="2108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8264" name="Freeform 4"/>
            <p:cNvSpPr>
              <a:spLocks/>
            </p:cNvSpPr>
            <p:nvPr/>
          </p:nvSpPr>
          <p:spPr bwMode="auto">
            <a:xfrm flipH="1">
              <a:off x="2101" y="2107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8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2. Accurate keypoint localization</a:t>
            </a:r>
          </a:p>
        </p:txBody>
      </p:sp>
      <p:sp>
        <p:nvSpPr>
          <p:cNvPr id="1382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Reject points with low contrast (flat) and poorly localized along an edge (edge)</a:t>
            </a:r>
          </a:p>
          <a:p>
            <a:pPr eaLnBrk="1" hangingPunct="1"/>
            <a:r>
              <a:rPr lang="en-US" altLang="zh-TW"/>
              <a:t>Fit a 3D quadratic function for sub-pixel maxima</a:t>
            </a:r>
          </a:p>
        </p:txBody>
      </p:sp>
      <p:sp>
        <p:nvSpPr>
          <p:cNvPr id="138244" name="Line 7"/>
          <p:cNvSpPr>
            <a:spLocks noChangeShapeType="1"/>
          </p:cNvSpPr>
          <p:nvPr/>
        </p:nvSpPr>
        <p:spPr bwMode="auto">
          <a:xfrm>
            <a:off x="755650" y="5734050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245" name="Oval 8"/>
          <p:cNvSpPr>
            <a:spLocks noChangeArrowheads="1"/>
          </p:cNvSpPr>
          <p:nvPr/>
        </p:nvSpPr>
        <p:spPr bwMode="auto">
          <a:xfrm>
            <a:off x="2770188" y="3500438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8246" name="Line 9"/>
          <p:cNvSpPr>
            <a:spLocks noChangeShapeType="1"/>
          </p:cNvSpPr>
          <p:nvPr/>
        </p:nvSpPr>
        <p:spPr bwMode="auto">
          <a:xfrm>
            <a:off x="1728788" y="5300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247" name="Line 10"/>
          <p:cNvSpPr>
            <a:spLocks noChangeShapeType="1"/>
          </p:cNvSpPr>
          <p:nvPr/>
        </p:nvSpPr>
        <p:spPr bwMode="auto">
          <a:xfrm>
            <a:off x="2801938" y="357187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248" name="Line 11"/>
          <p:cNvSpPr>
            <a:spLocks noChangeShapeType="1"/>
          </p:cNvSpPr>
          <p:nvPr/>
        </p:nvSpPr>
        <p:spPr bwMode="auto">
          <a:xfrm>
            <a:off x="3944938" y="3933825"/>
            <a:ext cx="0" cy="18018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249" name="Oval 12"/>
          <p:cNvSpPr>
            <a:spLocks noChangeArrowheads="1"/>
          </p:cNvSpPr>
          <p:nvPr/>
        </p:nvSpPr>
        <p:spPr bwMode="auto">
          <a:xfrm>
            <a:off x="3911600" y="3900488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8250" name="Oval 13"/>
          <p:cNvSpPr>
            <a:spLocks noChangeArrowheads="1"/>
          </p:cNvSpPr>
          <p:nvPr/>
        </p:nvSpPr>
        <p:spPr bwMode="auto">
          <a:xfrm>
            <a:off x="1673225" y="5273675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0688" y="3565525"/>
            <a:ext cx="2276475" cy="1808163"/>
            <a:chOff x="1519" y="2246"/>
            <a:chExt cx="1434" cy="1139"/>
          </a:xfrm>
        </p:grpSpPr>
        <p:sp>
          <p:nvSpPr>
            <p:cNvPr id="138261" name="Line 15"/>
            <p:cNvSpPr>
              <a:spLocks noChangeShapeType="1"/>
            </p:cNvSpPr>
            <p:nvPr/>
          </p:nvSpPr>
          <p:spPr bwMode="auto">
            <a:xfrm flipV="1">
              <a:off x="1519" y="2253"/>
              <a:ext cx="705" cy="11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8262" name="Line 16"/>
            <p:cNvSpPr>
              <a:spLocks noChangeShapeType="1"/>
            </p:cNvSpPr>
            <p:nvPr/>
          </p:nvSpPr>
          <p:spPr bwMode="auto">
            <a:xfrm flipH="1" flipV="1">
              <a:off x="2238" y="2246"/>
              <a:ext cx="715" cy="2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167063" y="3284538"/>
            <a:ext cx="107950" cy="2449512"/>
            <a:chOff x="2449" y="2069"/>
            <a:chExt cx="68" cy="1543"/>
          </a:xfrm>
        </p:grpSpPr>
        <p:sp>
          <p:nvSpPr>
            <p:cNvPr id="138259" name="Line 18"/>
            <p:cNvSpPr>
              <a:spLocks noChangeShapeType="1"/>
            </p:cNvSpPr>
            <p:nvPr/>
          </p:nvSpPr>
          <p:spPr bwMode="auto">
            <a:xfrm>
              <a:off x="2472" y="2115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8260" name="Oval 19"/>
            <p:cNvSpPr>
              <a:spLocks noChangeArrowheads="1"/>
            </p:cNvSpPr>
            <p:nvPr/>
          </p:nvSpPr>
          <p:spPr bwMode="auto">
            <a:xfrm>
              <a:off x="2449" y="2069"/>
              <a:ext cx="68" cy="6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8253" name="Text Box 20"/>
          <p:cNvSpPr txBox="1">
            <a:spLocks noChangeArrowheads="1"/>
          </p:cNvSpPr>
          <p:nvPr/>
        </p:nvSpPr>
        <p:spPr bwMode="auto">
          <a:xfrm>
            <a:off x="1403350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1</a:t>
            </a:r>
          </a:p>
        </p:txBody>
      </p:sp>
      <p:sp>
        <p:nvSpPr>
          <p:cNvPr id="138254" name="Text Box 21"/>
          <p:cNvSpPr txBox="1">
            <a:spLocks noChangeArrowheads="1"/>
          </p:cNvSpPr>
          <p:nvPr/>
        </p:nvSpPr>
        <p:spPr bwMode="auto">
          <a:xfrm>
            <a:off x="2411413" y="31416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6</a:t>
            </a:r>
          </a:p>
        </p:txBody>
      </p:sp>
      <p:sp>
        <p:nvSpPr>
          <p:cNvPr id="138255" name="Text Box 22"/>
          <p:cNvSpPr txBox="1">
            <a:spLocks noChangeArrowheads="1"/>
          </p:cNvSpPr>
          <p:nvPr/>
        </p:nvSpPr>
        <p:spPr bwMode="auto">
          <a:xfrm>
            <a:off x="3995738" y="35004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5</a:t>
            </a:r>
          </a:p>
        </p:txBody>
      </p:sp>
      <p:sp>
        <p:nvSpPr>
          <p:cNvPr id="138256" name="Text Box 23"/>
          <p:cNvSpPr txBox="1">
            <a:spLocks noChangeArrowheads="1"/>
          </p:cNvSpPr>
          <p:nvPr/>
        </p:nvSpPr>
        <p:spPr bwMode="auto">
          <a:xfrm>
            <a:off x="2627313" y="5805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0</a:t>
            </a:r>
          </a:p>
        </p:txBody>
      </p:sp>
      <p:sp>
        <p:nvSpPr>
          <p:cNvPr id="138257" name="Text Box 24"/>
          <p:cNvSpPr txBox="1">
            <a:spLocks noChangeArrowheads="1"/>
          </p:cNvSpPr>
          <p:nvPr/>
        </p:nvSpPr>
        <p:spPr bwMode="auto">
          <a:xfrm>
            <a:off x="1497013" y="57800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-1</a:t>
            </a:r>
          </a:p>
        </p:txBody>
      </p:sp>
      <p:sp>
        <p:nvSpPr>
          <p:cNvPr id="138258" name="Text Box 25"/>
          <p:cNvSpPr txBox="1">
            <a:spLocks noChangeArrowheads="1"/>
          </p:cNvSpPr>
          <p:nvPr/>
        </p:nvSpPr>
        <p:spPr bwMode="auto">
          <a:xfrm>
            <a:off x="3671888" y="57800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2"/>
          <p:cNvGrpSpPr>
            <a:grpSpLocks/>
          </p:cNvGrpSpPr>
          <p:nvPr/>
        </p:nvGrpSpPr>
        <p:grpSpPr bwMode="auto">
          <a:xfrm>
            <a:off x="1416050" y="3344863"/>
            <a:ext cx="3587750" cy="2892425"/>
            <a:chOff x="975" y="2107"/>
            <a:chExt cx="2260" cy="1822"/>
          </a:xfrm>
        </p:grpSpPr>
        <p:sp>
          <p:nvSpPr>
            <p:cNvPr id="140321" name="Freeform 3"/>
            <p:cNvSpPr>
              <a:spLocks/>
            </p:cNvSpPr>
            <p:nvPr/>
          </p:nvSpPr>
          <p:spPr bwMode="auto">
            <a:xfrm>
              <a:off x="975" y="2108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0322" name="Freeform 4"/>
            <p:cNvSpPr>
              <a:spLocks/>
            </p:cNvSpPr>
            <p:nvPr/>
          </p:nvSpPr>
          <p:spPr bwMode="auto">
            <a:xfrm flipH="1">
              <a:off x="2101" y="2107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0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2. Accurate keypoint localization</a:t>
            </a:r>
          </a:p>
        </p:txBody>
      </p:sp>
      <p:sp>
        <p:nvSpPr>
          <p:cNvPr id="14029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Reject points with low contrast (flat) and poorly localized along an edge (edge)</a:t>
            </a:r>
          </a:p>
          <a:p>
            <a:pPr eaLnBrk="1" hangingPunct="1"/>
            <a:r>
              <a:rPr lang="en-US" altLang="zh-TW"/>
              <a:t>Fit a 3D quadratic function for sub-pixel maxima</a:t>
            </a:r>
          </a:p>
        </p:txBody>
      </p:sp>
      <p:sp>
        <p:nvSpPr>
          <p:cNvPr id="140292" name="Line 7"/>
          <p:cNvSpPr>
            <a:spLocks noChangeShapeType="1"/>
          </p:cNvSpPr>
          <p:nvPr/>
        </p:nvSpPr>
        <p:spPr bwMode="auto">
          <a:xfrm>
            <a:off x="755650" y="5734050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3" name="Oval 8"/>
          <p:cNvSpPr>
            <a:spLocks noChangeArrowheads="1"/>
          </p:cNvSpPr>
          <p:nvPr/>
        </p:nvSpPr>
        <p:spPr bwMode="auto">
          <a:xfrm>
            <a:off x="2770188" y="3500438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294" name="Line 9"/>
          <p:cNvSpPr>
            <a:spLocks noChangeShapeType="1"/>
          </p:cNvSpPr>
          <p:nvPr/>
        </p:nvSpPr>
        <p:spPr bwMode="auto">
          <a:xfrm>
            <a:off x="1728788" y="5300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5" name="Line 10"/>
          <p:cNvSpPr>
            <a:spLocks noChangeShapeType="1"/>
          </p:cNvSpPr>
          <p:nvPr/>
        </p:nvSpPr>
        <p:spPr bwMode="auto">
          <a:xfrm>
            <a:off x="2801938" y="357187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6" name="Line 11"/>
          <p:cNvSpPr>
            <a:spLocks noChangeShapeType="1"/>
          </p:cNvSpPr>
          <p:nvPr/>
        </p:nvSpPr>
        <p:spPr bwMode="auto">
          <a:xfrm>
            <a:off x="3944938" y="3933825"/>
            <a:ext cx="0" cy="18018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Oval 12"/>
          <p:cNvSpPr>
            <a:spLocks noChangeArrowheads="1"/>
          </p:cNvSpPr>
          <p:nvPr/>
        </p:nvSpPr>
        <p:spPr bwMode="auto">
          <a:xfrm>
            <a:off x="3911600" y="3900488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0298" name="Oval 13"/>
          <p:cNvSpPr>
            <a:spLocks noChangeArrowheads="1"/>
          </p:cNvSpPr>
          <p:nvPr/>
        </p:nvSpPr>
        <p:spPr bwMode="auto">
          <a:xfrm>
            <a:off x="1673225" y="5273675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40299" name="Group 14"/>
          <p:cNvGrpSpPr>
            <a:grpSpLocks/>
          </p:cNvGrpSpPr>
          <p:nvPr/>
        </p:nvGrpSpPr>
        <p:grpSpPr bwMode="auto">
          <a:xfrm>
            <a:off x="3167063" y="3284538"/>
            <a:ext cx="107950" cy="2449512"/>
            <a:chOff x="2449" y="2069"/>
            <a:chExt cx="68" cy="1543"/>
          </a:xfrm>
        </p:grpSpPr>
        <p:sp>
          <p:nvSpPr>
            <p:cNvPr id="140319" name="Line 15"/>
            <p:cNvSpPr>
              <a:spLocks noChangeShapeType="1"/>
            </p:cNvSpPr>
            <p:nvPr/>
          </p:nvSpPr>
          <p:spPr bwMode="auto">
            <a:xfrm>
              <a:off x="2472" y="2115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0320" name="Oval 16"/>
            <p:cNvSpPr>
              <a:spLocks noChangeArrowheads="1"/>
            </p:cNvSpPr>
            <p:nvPr/>
          </p:nvSpPr>
          <p:spPr bwMode="auto">
            <a:xfrm>
              <a:off x="2449" y="2069"/>
              <a:ext cx="68" cy="6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0300" name="Text Box 17"/>
          <p:cNvSpPr txBox="1">
            <a:spLocks noChangeArrowheads="1"/>
          </p:cNvSpPr>
          <p:nvPr/>
        </p:nvSpPr>
        <p:spPr bwMode="auto">
          <a:xfrm>
            <a:off x="1403350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1</a:t>
            </a:r>
          </a:p>
        </p:txBody>
      </p:sp>
      <p:sp>
        <p:nvSpPr>
          <p:cNvPr id="140301" name="Text Box 18"/>
          <p:cNvSpPr txBox="1">
            <a:spLocks noChangeArrowheads="1"/>
          </p:cNvSpPr>
          <p:nvPr/>
        </p:nvSpPr>
        <p:spPr bwMode="auto">
          <a:xfrm>
            <a:off x="2411413" y="31416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6</a:t>
            </a:r>
          </a:p>
        </p:txBody>
      </p:sp>
      <p:sp>
        <p:nvSpPr>
          <p:cNvPr id="140302" name="Text Box 19"/>
          <p:cNvSpPr txBox="1">
            <a:spLocks noChangeArrowheads="1"/>
          </p:cNvSpPr>
          <p:nvPr/>
        </p:nvSpPr>
        <p:spPr bwMode="auto">
          <a:xfrm>
            <a:off x="3995738" y="35004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5</a:t>
            </a:r>
          </a:p>
        </p:txBody>
      </p:sp>
      <p:sp>
        <p:nvSpPr>
          <p:cNvPr id="140303" name="Text Box 20"/>
          <p:cNvSpPr txBox="1">
            <a:spLocks noChangeArrowheads="1"/>
          </p:cNvSpPr>
          <p:nvPr/>
        </p:nvSpPr>
        <p:spPr bwMode="auto">
          <a:xfrm>
            <a:off x="2627313" y="58054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0</a:t>
            </a:r>
          </a:p>
        </p:txBody>
      </p:sp>
      <p:sp>
        <p:nvSpPr>
          <p:cNvPr id="140304" name="Text Box 21"/>
          <p:cNvSpPr txBox="1">
            <a:spLocks noChangeArrowheads="1"/>
          </p:cNvSpPr>
          <p:nvPr/>
        </p:nvSpPr>
        <p:spPr bwMode="auto">
          <a:xfrm>
            <a:off x="1497013" y="57800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-1</a:t>
            </a:r>
          </a:p>
        </p:txBody>
      </p:sp>
      <p:sp>
        <p:nvSpPr>
          <p:cNvPr id="140305" name="Text Box 22"/>
          <p:cNvSpPr txBox="1">
            <a:spLocks noChangeArrowheads="1"/>
          </p:cNvSpPr>
          <p:nvPr/>
        </p:nvSpPr>
        <p:spPr bwMode="auto">
          <a:xfrm>
            <a:off x="3671888" y="57800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>
                <a:latin typeface="Times New Roman" charset="0"/>
              </a:rPr>
              <a:t>+1</a:t>
            </a:r>
          </a:p>
        </p:txBody>
      </p:sp>
      <p:graphicFrame>
        <p:nvGraphicFramePr>
          <p:cNvPr id="140306" name="Object 23"/>
          <p:cNvGraphicFramePr>
            <a:graphicFrameLocks noChangeAspect="1"/>
          </p:cNvGraphicFramePr>
          <p:nvPr/>
        </p:nvGraphicFramePr>
        <p:xfrm>
          <a:off x="4716463" y="2636838"/>
          <a:ext cx="36004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5" name="方程式" r:id="rId4" imgW="2005729" imgH="393529" progId="Equation.3">
                  <p:embed/>
                </p:oleObj>
              </mc:Choice>
              <mc:Fallback>
                <p:oleObj name="方程式" r:id="rId4" imgW="200572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636838"/>
                        <a:ext cx="36004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307" name="Group 24"/>
          <p:cNvGrpSpPr>
            <a:grpSpLocks/>
          </p:cNvGrpSpPr>
          <p:nvPr/>
        </p:nvGrpSpPr>
        <p:grpSpPr bwMode="auto">
          <a:xfrm>
            <a:off x="3059113" y="2508250"/>
            <a:ext cx="5616575" cy="4002088"/>
            <a:chOff x="1927" y="1580"/>
            <a:chExt cx="3538" cy="2521"/>
          </a:xfrm>
        </p:grpSpPr>
        <p:sp>
          <p:nvSpPr>
            <p:cNvPr id="140308" name="Line 25"/>
            <p:cNvSpPr>
              <a:spLocks noChangeShapeType="1"/>
            </p:cNvSpPr>
            <p:nvPr/>
          </p:nvSpPr>
          <p:spPr bwMode="auto">
            <a:xfrm>
              <a:off x="4422" y="2953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0309" name="Group 26"/>
            <p:cNvGrpSpPr>
              <a:grpSpLocks/>
            </p:cNvGrpSpPr>
            <p:nvPr/>
          </p:nvGrpSpPr>
          <p:grpSpPr bwMode="auto">
            <a:xfrm>
              <a:off x="1927" y="1580"/>
              <a:ext cx="3538" cy="2521"/>
              <a:chOff x="1927" y="1580"/>
              <a:chExt cx="3538" cy="2521"/>
            </a:xfrm>
          </p:grpSpPr>
          <p:graphicFrame>
            <p:nvGraphicFramePr>
              <p:cNvPr id="140310" name="Object 27"/>
              <p:cNvGraphicFramePr>
                <a:graphicFrameLocks noChangeAspect="1"/>
              </p:cNvGraphicFramePr>
              <p:nvPr/>
            </p:nvGraphicFramePr>
            <p:xfrm>
              <a:off x="4694" y="2715"/>
              <a:ext cx="416" cy="4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46" name="方程式" r:id="rId6" imgW="368140" imgH="393529" progId="Equation.3">
                      <p:embed/>
                    </p:oleObj>
                  </mc:Choice>
                  <mc:Fallback>
                    <p:oleObj name="方程式" r:id="rId6" imgW="368140" imgH="393529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4" y="2715"/>
                            <a:ext cx="416" cy="4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0311" name="Group 28"/>
              <p:cNvGrpSpPr>
                <a:grpSpLocks/>
              </p:cNvGrpSpPr>
              <p:nvPr/>
            </p:nvGrpSpPr>
            <p:grpSpPr bwMode="auto">
              <a:xfrm>
                <a:off x="1927" y="1580"/>
                <a:ext cx="3538" cy="2521"/>
                <a:chOff x="1927" y="1580"/>
                <a:chExt cx="3538" cy="2521"/>
              </a:xfrm>
            </p:grpSpPr>
            <p:grpSp>
              <p:nvGrpSpPr>
                <p:cNvPr id="140312" name="Group 29"/>
                <p:cNvGrpSpPr>
                  <a:grpSpLocks/>
                </p:cNvGrpSpPr>
                <p:nvPr/>
              </p:nvGrpSpPr>
              <p:grpSpPr bwMode="auto">
                <a:xfrm>
                  <a:off x="2953" y="2115"/>
                  <a:ext cx="2512" cy="1528"/>
                  <a:chOff x="2953" y="2115"/>
                  <a:chExt cx="2512" cy="1528"/>
                </a:xfrm>
              </p:grpSpPr>
              <p:graphicFrame>
                <p:nvGraphicFramePr>
                  <p:cNvPr id="140316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2953" y="2115"/>
                  <a:ext cx="2512" cy="4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0347" name="方程式" r:id="rId8" imgW="2222500" imgH="393700" progId="Equation.3">
                          <p:embed/>
                        </p:oleObj>
                      </mc:Choice>
                      <mc:Fallback>
                        <p:oleObj name="方程式" r:id="rId8" imgW="2222500" imgH="393700" progId="Equation.3">
                          <p:embed/>
                          <p:pic>
                            <p:nvPicPr>
                              <p:cNvPr id="0" name="Object 3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53" y="2115"/>
                                <a:ext cx="2512" cy="4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40317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3121" y="2840"/>
                  <a:ext cx="1263" cy="2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0348" name="方程式" r:id="rId10" imgW="1117115" imgH="203112" progId="Equation.3">
                          <p:embed/>
                        </p:oleObj>
                      </mc:Choice>
                      <mc:Fallback>
                        <p:oleObj name="方程式" r:id="rId10" imgW="1117115" imgH="203112" progId="Equation.3">
                          <p:embed/>
                          <p:pic>
                            <p:nvPicPr>
                              <p:cNvPr id="0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21" y="2840"/>
                                <a:ext cx="1263" cy="22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40318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3097" y="3113"/>
                  <a:ext cx="2096" cy="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0349" name="方程式" r:id="rId12" imgW="1854200" imgH="469900" progId="Equation.3">
                          <p:embed/>
                        </p:oleObj>
                      </mc:Choice>
                      <mc:Fallback>
                        <p:oleObj name="方程式" r:id="rId12" imgW="1854200" imgH="469900" progId="Equation.3">
                          <p:embed/>
                          <p:pic>
                            <p:nvPicPr>
                              <p:cNvPr id="0" name="Object 3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97" y="3113"/>
                                <a:ext cx="2096" cy="53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40313" name="Group 33"/>
                <p:cNvGrpSpPr>
                  <a:grpSpLocks/>
                </p:cNvGrpSpPr>
                <p:nvPr/>
              </p:nvGrpSpPr>
              <p:grpSpPr bwMode="auto">
                <a:xfrm>
                  <a:off x="1927" y="1580"/>
                  <a:ext cx="258" cy="2521"/>
                  <a:chOff x="1927" y="1580"/>
                  <a:chExt cx="258" cy="2521"/>
                </a:xfrm>
              </p:grpSpPr>
              <p:graphicFrame>
                <p:nvGraphicFramePr>
                  <p:cNvPr id="140314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1927" y="1580"/>
                  <a:ext cx="258" cy="4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0350" name="方程式" r:id="rId14" imgW="228501" imgH="393529" progId="Equation.3">
                          <p:embed/>
                        </p:oleObj>
                      </mc:Choice>
                      <mc:Fallback>
                        <p:oleObj name="方程式" r:id="rId14" imgW="228501" imgH="393529" progId="Equation.3">
                          <p:embed/>
                          <p:pic>
                            <p:nvPicPr>
                              <p:cNvPr id="0" name="Object 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7" y="1580"/>
                                <a:ext cx="258" cy="4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40315" name="Object 35"/>
                  <p:cNvGraphicFramePr>
                    <a:graphicFrameLocks noChangeAspect="1"/>
                  </p:cNvGraphicFramePr>
                  <p:nvPr/>
                </p:nvGraphicFramePr>
                <p:xfrm>
                  <a:off x="1927" y="3657"/>
                  <a:ext cx="157" cy="44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0351" name="方程式" r:id="rId16" imgW="139639" imgH="393529" progId="Equation.3">
                          <p:embed/>
                        </p:oleObj>
                      </mc:Choice>
                      <mc:Fallback>
                        <p:oleObj name="方程式" r:id="rId16" imgW="139639" imgH="393529" progId="Equation.3">
                          <p:embed/>
                          <p:pic>
                            <p:nvPicPr>
                              <p:cNvPr id="0" name="Object 3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7" y="3657"/>
                                <a:ext cx="157" cy="44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Components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Feature detection </a:t>
            </a:r>
            <a:r>
              <a:rPr lang="en-US" altLang="zh-TW"/>
              <a:t>locates where they are</a:t>
            </a:r>
          </a:p>
          <a:p>
            <a:pPr eaLnBrk="1" hangingPunct="1"/>
            <a:r>
              <a:rPr lang="en-US" altLang="zh-TW" b="1"/>
              <a:t>Feature description </a:t>
            </a:r>
            <a:r>
              <a:rPr lang="en-US" altLang="zh-TW"/>
              <a:t>describes what they are</a:t>
            </a:r>
          </a:p>
          <a:p>
            <a:pPr eaLnBrk="1" hangingPunct="1"/>
            <a:r>
              <a:rPr lang="en-US" altLang="zh-TW" b="1"/>
              <a:t>Feature matching </a:t>
            </a:r>
            <a:r>
              <a:rPr lang="en-US" altLang="zh-TW"/>
              <a:t>decides whether two are the same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2. Accurate keypoint localization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Taylor series of several variables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Two variables</a:t>
            </a:r>
          </a:p>
        </p:txBody>
      </p:sp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338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2340" name="Object 5"/>
          <p:cNvGraphicFramePr>
            <a:graphicFrameLocks noChangeAspect="1"/>
          </p:cNvGraphicFramePr>
          <p:nvPr/>
        </p:nvGraphicFramePr>
        <p:xfrm>
          <a:off x="468313" y="3141663"/>
          <a:ext cx="83518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方程式" r:id="rId5" imgW="4203700" imgH="482600" progId="Equation.3">
                  <p:embed/>
                </p:oleObj>
              </mc:Choice>
              <mc:Fallback>
                <p:oleObj name="方程式" r:id="rId5" imgW="4203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41663"/>
                        <a:ext cx="83518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6"/>
          <p:cNvGraphicFramePr>
            <a:graphicFrameLocks noChangeAspect="1"/>
          </p:cNvGraphicFramePr>
          <p:nvPr/>
        </p:nvGraphicFramePr>
        <p:xfrm>
          <a:off x="611188" y="4038600"/>
          <a:ext cx="7696200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方程式" r:id="rId7" imgW="3873500" imgH="889000" progId="Equation.3">
                  <p:embed/>
                </p:oleObj>
              </mc:Choice>
              <mc:Fallback>
                <p:oleObj name="方程式" r:id="rId7" imgW="3873500" imgH="889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38600"/>
                        <a:ext cx="7696200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7"/>
          <p:cNvGraphicFramePr>
            <a:graphicFrameLocks noChangeAspect="1"/>
          </p:cNvGraphicFramePr>
          <p:nvPr/>
        </p:nvGraphicFramePr>
        <p:xfrm>
          <a:off x="965200" y="5589588"/>
          <a:ext cx="40386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方程式" r:id="rId9" imgW="2032000" imgH="431800" progId="Equation.3">
                  <p:embed/>
                </p:oleObj>
              </mc:Choice>
              <mc:Fallback>
                <p:oleObj name="方程式" r:id="rId9" imgW="20320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589588"/>
                        <a:ext cx="40386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Accurate keypoint localization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Taylor expansion in a matrix form, </a:t>
            </a:r>
            <a:r>
              <a:rPr lang="en-US" altLang="zh-TW" b="1">
                <a:latin typeface="Times New Roman" charset="0"/>
              </a:rPr>
              <a:t>x</a:t>
            </a:r>
            <a:r>
              <a:rPr lang="en-US" altLang="zh-TW"/>
              <a:t> is a vector, </a:t>
            </a:r>
            <a:r>
              <a:rPr lang="en-US" altLang="zh-TW" i="1">
                <a:latin typeface="Times New Roman" charset="0"/>
              </a:rPr>
              <a:t>f</a:t>
            </a:r>
            <a:r>
              <a:rPr lang="en-US" altLang="zh-TW"/>
              <a:t> maps </a:t>
            </a:r>
            <a:r>
              <a:rPr lang="en-US" altLang="zh-TW" b="1">
                <a:latin typeface="Times New Roman" charset="0"/>
              </a:rPr>
              <a:t>x</a:t>
            </a:r>
            <a:r>
              <a:rPr lang="en-US" altLang="zh-TW"/>
              <a:t> to a scalar </a:t>
            </a:r>
          </a:p>
        </p:txBody>
      </p:sp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388" name="Object 5"/>
          <p:cNvGraphicFramePr>
            <a:graphicFrameLocks noChangeAspect="1"/>
          </p:cNvGraphicFramePr>
          <p:nvPr/>
        </p:nvGraphicFramePr>
        <p:xfrm>
          <a:off x="1908175" y="3213100"/>
          <a:ext cx="950913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1" name="方程式" r:id="rId5" imgW="419100" imgH="1397000" progId="Equation.3">
                  <p:embed/>
                </p:oleObj>
              </mc:Choice>
              <mc:Fallback>
                <p:oleObj name="方程式" r:id="rId5" imgW="419100" imgH="139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950913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6"/>
          <p:cNvGraphicFramePr>
            <a:graphicFrameLocks noChangeAspect="1"/>
          </p:cNvGraphicFramePr>
          <p:nvPr/>
        </p:nvGraphicFramePr>
        <p:xfrm>
          <a:off x="3851275" y="3141663"/>
          <a:ext cx="452437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方程式" r:id="rId7" imgW="1993900" imgH="1447800" progId="Equation.3">
                  <p:embed/>
                </p:oleObj>
              </mc:Choice>
              <mc:Fallback>
                <p:oleObj name="方程式" r:id="rId7" imgW="1993900" imgH="144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141663"/>
                        <a:ext cx="4524375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Line 7"/>
          <p:cNvSpPr>
            <a:spLocks noChangeShapeType="1"/>
          </p:cNvSpPr>
          <p:nvPr/>
        </p:nvSpPr>
        <p:spPr bwMode="auto">
          <a:xfrm flipH="1">
            <a:off x="2555875" y="2924175"/>
            <a:ext cx="360363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91" name="Line 8"/>
          <p:cNvSpPr>
            <a:spLocks noChangeShapeType="1"/>
          </p:cNvSpPr>
          <p:nvPr/>
        </p:nvSpPr>
        <p:spPr bwMode="auto">
          <a:xfrm flipH="1">
            <a:off x="5292725" y="299720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92" name="Text Box 9"/>
          <p:cNvSpPr txBox="1">
            <a:spLocks noChangeArrowheads="1"/>
          </p:cNvSpPr>
          <p:nvPr/>
        </p:nvSpPr>
        <p:spPr bwMode="auto">
          <a:xfrm>
            <a:off x="6084888" y="2349500"/>
            <a:ext cx="2655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Hessian matrix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(often symmetric)</a:t>
            </a:r>
          </a:p>
        </p:txBody>
      </p:sp>
      <p:sp>
        <p:nvSpPr>
          <p:cNvPr id="144393" name="Text Box 10"/>
          <p:cNvSpPr txBox="1">
            <a:spLocks noChangeArrowheads="1"/>
          </p:cNvSpPr>
          <p:nvPr/>
        </p:nvSpPr>
        <p:spPr bwMode="auto">
          <a:xfrm>
            <a:off x="611188" y="3429000"/>
            <a:ext cx="132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2D illustration</a:t>
            </a:r>
          </a:p>
        </p:txBody>
      </p:sp>
      <p:pic>
        <p:nvPicPr>
          <p:cNvPr id="146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2659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6" name="Group 5"/>
          <p:cNvGrpSpPr>
            <a:grpSpLocks/>
          </p:cNvGrpSpPr>
          <p:nvPr/>
        </p:nvGrpSpPr>
        <p:grpSpPr bwMode="auto">
          <a:xfrm>
            <a:off x="3779838" y="2565400"/>
            <a:ext cx="4679950" cy="3252788"/>
            <a:chOff x="521" y="2243"/>
            <a:chExt cx="2948" cy="2049"/>
          </a:xfrm>
        </p:grpSpPr>
        <p:pic>
          <p:nvPicPr>
            <p:cNvPr id="14643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43"/>
              <a:ext cx="2948" cy="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38" name="Line 7"/>
            <p:cNvSpPr>
              <a:spLocks noChangeShapeType="1"/>
            </p:cNvSpPr>
            <p:nvPr/>
          </p:nvSpPr>
          <p:spPr bwMode="auto">
            <a:xfrm>
              <a:off x="2902" y="404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</a:rPr>
              <a:t>2D example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84" name="Group 5"/>
          <p:cNvGrpSpPr>
            <a:grpSpLocks/>
          </p:cNvGrpSpPr>
          <p:nvPr/>
        </p:nvGrpSpPr>
        <p:grpSpPr bwMode="auto">
          <a:xfrm>
            <a:off x="466725" y="2133600"/>
            <a:ext cx="2659063" cy="2663825"/>
            <a:chOff x="385" y="1389"/>
            <a:chExt cx="1675" cy="1678"/>
          </a:xfrm>
        </p:grpSpPr>
        <p:pic>
          <p:nvPicPr>
            <p:cNvPr id="14848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389"/>
              <a:ext cx="167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86" name="Text Box 7"/>
            <p:cNvSpPr txBox="1">
              <a:spLocks noChangeArrowheads="1"/>
            </p:cNvSpPr>
            <p:nvPr/>
          </p:nvSpPr>
          <p:spPr bwMode="auto">
            <a:xfrm>
              <a:off x="473" y="1525"/>
              <a:ext cx="457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-17</a:t>
              </a:r>
            </a:p>
          </p:txBody>
        </p:sp>
        <p:sp>
          <p:nvSpPr>
            <p:cNvPr id="148487" name="Text Box 8"/>
            <p:cNvSpPr txBox="1">
              <a:spLocks noChangeArrowheads="1"/>
            </p:cNvSpPr>
            <p:nvPr/>
          </p:nvSpPr>
          <p:spPr bwMode="auto">
            <a:xfrm>
              <a:off x="1054" y="1525"/>
              <a:ext cx="329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-1</a:t>
              </a:r>
            </a:p>
          </p:txBody>
        </p:sp>
        <p:sp>
          <p:nvSpPr>
            <p:cNvPr id="148488" name="Text Box 9"/>
            <p:cNvSpPr txBox="1">
              <a:spLocks noChangeArrowheads="1"/>
            </p:cNvSpPr>
            <p:nvPr/>
          </p:nvSpPr>
          <p:spPr bwMode="auto">
            <a:xfrm>
              <a:off x="1598" y="1525"/>
              <a:ext cx="329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-1</a:t>
              </a:r>
            </a:p>
          </p:txBody>
        </p:sp>
        <p:sp>
          <p:nvSpPr>
            <p:cNvPr id="148489" name="Text Box 10"/>
            <p:cNvSpPr txBox="1">
              <a:spLocks noChangeArrowheads="1"/>
            </p:cNvSpPr>
            <p:nvPr/>
          </p:nvSpPr>
          <p:spPr bwMode="auto">
            <a:xfrm>
              <a:off x="1592" y="2611"/>
              <a:ext cx="38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7</a:t>
              </a:r>
            </a:p>
          </p:txBody>
        </p:sp>
        <p:sp>
          <p:nvSpPr>
            <p:cNvPr id="148490" name="Text Box 11"/>
            <p:cNvSpPr txBox="1">
              <a:spLocks noChangeArrowheads="1"/>
            </p:cNvSpPr>
            <p:nvPr/>
          </p:nvSpPr>
          <p:spPr bwMode="auto">
            <a:xfrm>
              <a:off x="1592" y="2069"/>
              <a:ext cx="38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7</a:t>
              </a:r>
            </a:p>
          </p:txBody>
        </p:sp>
        <p:sp>
          <p:nvSpPr>
            <p:cNvPr id="148491" name="Text Box 12"/>
            <p:cNvSpPr txBox="1">
              <a:spLocks noChangeArrowheads="1"/>
            </p:cNvSpPr>
            <p:nvPr/>
          </p:nvSpPr>
          <p:spPr bwMode="auto">
            <a:xfrm>
              <a:off x="1020" y="2069"/>
              <a:ext cx="38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7</a:t>
              </a: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020" y="2611"/>
              <a:ext cx="38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7</a:t>
              </a:r>
            </a:p>
          </p:txBody>
        </p:sp>
        <p:sp>
          <p:nvSpPr>
            <p:cNvPr id="148493" name="Text Box 14"/>
            <p:cNvSpPr txBox="1">
              <a:spLocks noChangeArrowheads="1"/>
            </p:cNvSpPr>
            <p:nvPr/>
          </p:nvSpPr>
          <p:spPr bwMode="auto">
            <a:xfrm>
              <a:off x="503" y="2069"/>
              <a:ext cx="38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-9</a:t>
              </a:r>
            </a:p>
          </p:txBody>
        </p:sp>
        <p:sp>
          <p:nvSpPr>
            <p:cNvPr id="148494" name="Text Box 15"/>
            <p:cNvSpPr txBox="1">
              <a:spLocks noChangeArrowheads="1"/>
            </p:cNvSpPr>
            <p:nvPr/>
          </p:nvSpPr>
          <p:spPr bwMode="auto">
            <a:xfrm>
              <a:off x="431" y="2614"/>
              <a:ext cx="499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3200">
                  <a:latin typeface="Times New Roman" charset="0"/>
                </a:rPr>
                <a:t>-9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Derivation of matrix form</a:t>
            </a:r>
          </a:p>
        </p:txBody>
      </p:sp>
      <p:pic>
        <p:nvPicPr>
          <p:cNvPr id="150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0531" name="Object 4"/>
          <p:cNvGraphicFramePr>
            <a:graphicFrameLocks noChangeAspect="1"/>
          </p:cNvGraphicFramePr>
          <p:nvPr/>
        </p:nvGraphicFramePr>
        <p:xfrm>
          <a:off x="466725" y="2276475"/>
          <a:ext cx="1744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方程式" r:id="rId5" imgW="698500" imgH="228600" progId="Equation.3">
                  <p:embed/>
                </p:oleObj>
              </mc:Choice>
              <mc:Fallback>
                <p:oleObj name="方程式" r:id="rId5" imgW="698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76475"/>
                        <a:ext cx="17446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5"/>
          <p:cNvGraphicFramePr>
            <a:graphicFrameLocks noChangeAspect="1"/>
          </p:cNvGraphicFramePr>
          <p:nvPr/>
        </p:nvGraphicFramePr>
        <p:xfrm>
          <a:off x="4787900" y="2060575"/>
          <a:ext cx="8556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方程式" r:id="rId7" imgW="342751" imgH="393529" progId="Equation.3">
                  <p:embed/>
                </p:oleObj>
              </mc:Choice>
              <mc:Fallback>
                <p:oleObj name="方程式" r:id="rId7" imgW="34275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060575"/>
                        <a:ext cx="8556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Derivation of matrix form</a:t>
            </a:r>
          </a:p>
        </p:txBody>
      </p:sp>
      <p:pic>
        <p:nvPicPr>
          <p:cNvPr id="1525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2579" name="Object 4"/>
          <p:cNvGraphicFramePr>
            <a:graphicFrameLocks noChangeAspect="1"/>
          </p:cNvGraphicFramePr>
          <p:nvPr/>
        </p:nvGraphicFramePr>
        <p:xfrm>
          <a:off x="466725" y="2276475"/>
          <a:ext cx="1744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方程式" r:id="rId5" imgW="698500" imgH="228600" progId="Equation.3">
                  <p:embed/>
                </p:oleObj>
              </mc:Choice>
              <mc:Fallback>
                <p:oleObj name="方程式" r:id="rId5" imgW="698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76475"/>
                        <a:ext cx="17446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0" name="Object 5"/>
          <p:cNvGraphicFramePr>
            <a:graphicFrameLocks noChangeAspect="1"/>
          </p:cNvGraphicFramePr>
          <p:nvPr/>
        </p:nvGraphicFramePr>
        <p:xfrm>
          <a:off x="1174750" y="2708275"/>
          <a:ext cx="31099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方程式" r:id="rId7" imgW="1244600" imgH="711200" progId="Equation.3">
                  <p:embed/>
                </p:oleObj>
              </mc:Choice>
              <mc:Fallback>
                <p:oleObj name="方程式" r:id="rId7" imgW="12446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708275"/>
                        <a:ext cx="31099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6"/>
          <p:cNvGraphicFramePr>
            <a:graphicFrameLocks noChangeAspect="1"/>
          </p:cNvGraphicFramePr>
          <p:nvPr/>
        </p:nvGraphicFramePr>
        <p:xfrm>
          <a:off x="1135063" y="4437063"/>
          <a:ext cx="1492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方程式" r:id="rId9" imgW="596900" imgH="431800" progId="Equation.3">
                  <p:embed/>
                </p:oleObj>
              </mc:Choice>
              <mc:Fallback>
                <p:oleObj name="方程式" r:id="rId9" imgW="5969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4437063"/>
                        <a:ext cx="1492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7"/>
          <p:cNvGraphicFramePr>
            <a:graphicFrameLocks noChangeAspect="1"/>
          </p:cNvGraphicFramePr>
          <p:nvPr/>
        </p:nvGraphicFramePr>
        <p:xfrm>
          <a:off x="5051425" y="2338388"/>
          <a:ext cx="355282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方程式" r:id="rId11" imgW="1422400" imgH="1041400" progId="Equation.3">
                  <p:embed/>
                </p:oleObj>
              </mc:Choice>
              <mc:Fallback>
                <p:oleObj name="方程式" r:id="rId11" imgW="1422400" imgH="1041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2338388"/>
                        <a:ext cx="3552825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Derivation of matrix form</a:t>
            </a:r>
          </a:p>
        </p:txBody>
      </p:sp>
      <p:pic>
        <p:nvPicPr>
          <p:cNvPr id="1546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627" name="Object 4"/>
          <p:cNvGraphicFramePr>
            <a:graphicFrameLocks noChangeAspect="1"/>
          </p:cNvGraphicFramePr>
          <p:nvPr/>
        </p:nvGraphicFramePr>
        <p:xfrm>
          <a:off x="468313" y="2492375"/>
          <a:ext cx="1998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6" name="方程式" r:id="rId5" imgW="800100" imgH="228600" progId="Equation.3">
                  <p:embed/>
                </p:oleObj>
              </mc:Choice>
              <mc:Fallback>
                <p:oleObj name="方程式" r:id="rId5" imgW="800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92375"/>
                        <a:ext cx="19986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8" name="Object 5"/>
          <p:cNvGraphicFramePr>
            <a:graphicFrameLocks noChangeAspect="1"/>
          </p:cNvGraphicFramePr>
          <p:nvPr/>
        </p:nvGraphicFramePr>
        <p:xfrm>
          <a:off x="403225" y="4918075"/>
          <a:ext cx="8556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7" name="方程式" r:id="rId7" imgW="342751" imgH="393529" progId="Equation.3">
                  <p:embed/>
                </p:oleObj>
              </mc:Choice>
              <mc:Fallback>
                <p:oleObj name="方程式" r:id="rId7" imgW="34275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918075"/>
                        <a:ext cx="8556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Derivation of matrix form</a:t>
            </a:r>
          </a:p>
        </p:txBody>
      </p:sp>
      <p:pic>
        <p:nvPicPr>
          <p:cNvPr id="1566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6675" name="Object 4"/>
          <p:cNvGraphicFramePr>
            <a:graphicFrameLocks noChangeAspect="1"/>
          </p:cNvGraphicFramePr>
          <p:nvPr/>
        </p:nvGraphicFramePr>
        <p:xfrm>
          <a:off x="468313" y="2492375"/>
          <a:ext cx="1998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方程式" r:id="rId5" imgW="800100" imgH="228600" progId="Equation.3">
                  <p:embed/>
                </p:oleObj>
              </mc:Choice>
              <mc:Fallback>
                <p:oleObj name="方程式" r:id="rId5" imgW="800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92375"/>
                        <a:ext cx="19986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Object 5"/>
          <p:cNvGraphicFramePr>
            <a:graphicFrameLocks noChangeAspect="1"/>
          </p:cNvGraphicFramePr>
          <p:nvPr/>
        </p:nvGraphicFramePr>
        <p:xfrm>
          <a:off x="2649538" y="1916113"/>
          <a:ext cx="5332412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7" name="方程式" r:id="rId7" imgW="2133600" imgH="711200" progId="Equation.3">
                  <p:embed/>
                </p:oleObj>
              </mc:Choice>
              <mc:Fallback>
                <p:oleObj name="方程式" r:id="rId7" imgW="21336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1916113"/>
                        <a:ext cx="5332412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6"/>
          <p:cNvGraphicFramePr>
            <a:graphicFrameLocks noChangeAspect="1"/>
          </p:cNvGraphicFramePr>
          <p:nvPr/>
        </p:nvGraphicFramePr>
        <p:xfrm>
          <a:off x="1116013" y="2997200"/>
          <a:ext cx="2286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8" name="方程式" r:id="rId9" imgW="914400" imgH="444500" progId="Equation.3">
                  <p:embed/>
                </p:oleObj>
              </mc:Choice>
              <mc:Fallback>
                <p:oleObj name="方程式" r:id="rId9" imgW="9144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22860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7"/>
          <p:cNvGraphicFramePr>
            <a:graphicFrameLocks noChangeAspect="1"/>
          </p:cNvGraphicFramePr>
          <p:nvPr/>
        </p:nvGraphicFramePr>
        <p:xfrm>
          <a:off x="458788" y="4076700"/>
          <a:ext cx="7137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9" name="方程式" r:id="rId11" imgW="2857500" imgH="1066800" progId="Equation.3">
                  <p:embed/>
                </p:oleObj>
              </mc:Choice>
              <mc:Fallback>
                <p:oleObj name="方程式" r:id="rId11" imgW="2857500" imgH="1066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076700"/>
                        <a:ext cx="71374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8"/>
          <p:cNvGraphicFramePr>
            <a:graphicFrameLocks noChangeAspect="1"/>
          </p:cNvGraphicFramePr>
          <p:nvPr/>
        </p:nvGraphicFramePr>
        <p:xfrm>
          <a:off x="6084888" y="5805488"/>
          <a:ext cx="1998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0" name="方程式" r:id="rId13" imgW="800100" imgH="228600" progId="Equation.3">
                  <p:embed/>
                </p:oleObj>
              </mc:Choice>
              <mc:Fallback>
                <p:oleObj name="方程式" r:id="rId13" imgW="8001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805488"/>
                        <a:ext cx="19986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Derivation of matrix form</a:t>
            </a:r>
          </a:p>
        </p:txBody>
      </p:sp>
      <p:pic>
        <p:nvPicPr>
          <p:cNvPr id="1587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629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8724" name="Object 5"/>
          <p:cNvGraphicFramePr>
            <a:graphicFrameLocks noChangeAspect="1"/>
          </p:cNvGraphicFramePr>
          <p:nvPr/>
        </p:nvGraphicFramePr>
        <p:xfrm>
          <a:off x="658813" y="2133600"/>
          <a:ext cx="6534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9" name="方程式" r:id="rId6" imgW="2616200" imgH="533400" progId="Equation.3">
                  <p:embed/>
                </p:oleObj>
              </mc:Choice>
              <mc:Fallback>
                <p:oleObj name="方程式" r:id="rId6" imgW="26162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133600"/>
                        <a:ext cx="65341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Accurate keypoint localization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b="1">
                <a:latin typeface="Times New Roman" charset="0"/>
              </a:rPr>
              <a:t>x</a:t>
            </a:r>
            <a:r>
              <a:rPr lang="en-US" altLang="zh-TW"/>
              <a:t> is a 3-vector</a:t>
            </a:r>
          </a:p>
          <a:p>
            <a:pPr eaLnBrk="1" hangingPunct="1"/>
            <a:r>
              <a:rPr lang="en-US" altLang="zh-TW"/>
              <a:t>Change sample point if offset is larger than 0.5</a:t>
            </a:r>
          </a:p>
          <a:p>
            <a:pPr eaLnBrk="1" hangingPunct="1"/>
            <a:r>
              <a:rPr lang="en-US" altLang="zh-TW"/>
              <a:t>Throw out low contrast (&lt;0.03)</a:t>
            </a:r>
          </a:p>
          <a:p>
            <a:pPr eaLnBrk="1" hangingPunct="1"/>
            <a:endParaRPr lang="en-US" altLang="zh-TW"/>
          </a:p>
        </p:txBody>
      </p:sp>
      <p:pic>
        <p:nvPicPr>
          <p:cNvPr id="160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9688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pPr algn="ctr" eaLnBrk="1" hangingPunct="1"/>
            <a:r>
              <a:rPr lang="en-US" altLang="zh-TW">
                <a:latin typeface="Garamond" charset="0"/>
              </a:rPr>
              <a:t>Harris corner detector</a:t>
            </a:r>
            <a:endParaRPr lang="en-US" altLang="zh-TW" sz="3600" i="1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Accurate keypoint localization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5388"/>
            <a:ext cx="8208962" cy="577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Throw out low contrast </a:t>
            </a:r>
          </a:p>
        </p:txBody>
      </p:sp>
      <p:graphicFrame>
        <p:nvGraphicFramePr>
          <p:cNvPr id="162819" name="Object 4"/>
          <p:cNvGraphicFramePr>
            <a:graphicFrameLocks noChangeAspect="1"/>
          </p:cNvGraphicFramePr>
          <p:nvPr/>
        </p:nvGraphicFramePr>
        <p:xfrm>
          <a:off x="4714875" y="1196975"/>
          <a:ext cx="1728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方程式" r:id="rId4" imgW="825500" imgH="203200" progId="Equation.3">
                  <p:embed/>
                </p:oleObj>
              </mc:Choice>
              <mc:Fallback>
                <p:oleObj name="方程式" r:id="rId4" imgW="8255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196975"/>
                        <a:ext cx="1728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5"/>
          <p:cNvGraphicFramePr>
            <a:graphicFrameLocks noChangeAspect="1"/>
          </p:cNvGraphicFramePr>
          <p:nvPr/>
        </p:nvGraphicFramePr>
        <p:xfrm>
          <a:off x="827088" y="1557338"/>
          <a:ext cx="5761037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9" name="方程式" r:id="rId6" imgW="3200400" imgH="2819400" progId="Equation.3">
                  <p:embed/>
                </p:oleObj>
              </mc:Choice>
              <mc:Fallback>
                <p:oleObj name="方程式" r:id="rId6" imgW="3200400" imgH="281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5761037" cy="507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Eliminating edge responses</a:t>
            </a:r>
          </a:p>
        </p:txBody>
      </p:sp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192713"/>
            <a:ext cx="2628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4"/>
          <p:cNvSpPr>
            <a:spLocks noChangeArrowheads="1"/>
          </p:cNvSpPr>
          <p:nvPr/>
        </p:nvSpPr>
        <p:spPr bwMode="auto">
          <a:xfrm>
            <a:off x="5940425" y="5373688"/>
            <a:ext cx="936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 b="0">
                <a:latin typeface="Times New Roman" charset="0"/>
                <a:sym typeface="Symbol" charset="2"/>
              </a:rPr>
              <a:t>r=10</a:t>
            </a:r>
            <a:endParaRPr lang="en-US" altLang="zh-TW" sz="2000" b="0">
              <a:latin typeface="Times New Roman" charset="0"/>
            </a:endParaRPr>
          </a:p>
        </p:txBody>
      </p:sp>
      <p:pic>
        <p:nvPicPr>
          <p:cNvPr id="1648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2581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205038"/>
            <a:ext cx="4562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68750"/>
            <a:ext cx="5438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184650"/>
            <a:ext cx="895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2" name="Rectangle 9"/>
          <p:cNvSpPr>
            <a:spLocks noChangeArrowheads="1"/>
          </p:cNvSpPr>
          <p:nvPr/>
        </p:nvSpPr>
        <p:spPr bwMode="auto">
          <a:xfrm>
            <a:off x="971550" y="4113213"/>
            <a:ext cx="936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 b="0">
                <a:latin typeface="Times New Roman" charset="0"/>
                <a:sym typeface="Symbol" charset="2"/>
              </a:rPr>
              <a:t>Let</a:t>
            </a:r>
            <a:endParaRPr lang="en-US" altLang="zh-TW" sz="2000" b="0">
              <a:latin typeface="Times New Roman" charset="0"/>
            </a:endParaRPr>
          </a:p>
        </p:txBody>
      </p:sp>
      <p:sp>
        <p:nvSpPr>
          <p:cNvPr id="164873" name="Rectangle 10"/>
          <p:cNvSpPr>
            <a:spLocks noChangeArrowheads="1"/>
          </p:cNvSpPr>
          <p:nvPr/>
        </p:nvSpPr>
        <p:spPr bwMode="auto">
          <a:xfrm>
            <a:off x="1044575" y="5373688"/>
            <a:ext cx="410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000" b="0">
                <a:latin typeface="Times New Roman" charset="0"/>
                <a:sym typeface="Symbol" charset="2"/>
              </a:rPr>
              <a:t>Keep the points with </a:t>
            </a:r>
            <a:endParaRPr lang="en-US" altLang="zh-TW" sz="2000" b="0">
              <a:latin typeface="Times New Roman" charset="0"/>
            </a:endParaRPr>
          </a:p>
        </p:txBody>
      </p:sp>
      <p:sp>
        <p:nvSpPr>
          <p:cNvPr id="164874" name="Text Box 11"/>
          <p:cNvSpPr txBox="1">
            <a:spLocks noChangeArrowheads="1"/>
          </p:cNvSpPr>
          <p:nvPr/>
        </p:nvSpPr>
        <p:spPr bwMode="auto">
          <a:xfrm>
            <a:off x="3492500" y="1341438"/>
            <a:ext cx="531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/>
              <a:t>Hessian matrix at keypoint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Maxima in D</a:t>
            </a:r>
          </a:p>
        </p:txBody>
      </p:sp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Remove low contrast and edges</a:t>
            </a:r>
          </a:p>
        </p:txBody>
      </p:sp>
      <p:pic>
        <p:nvPicPr>
          <p:cNvPr id="1689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Keypoint detector</a:t>
            </a:r>
          </a:p>
        </p:txBody>
      </p:sp>
      <p:grpSp>
        <p:nvGrpSpPr>
          <p:cNvPr id="171010" name="Group 14"/>
          <p:cNvGrpSpPr>
            <a:grpSpLocks/>
          </p:cNvGrpSpPr>
          <p:nvPr/>
        </p:nvGrpSpPr>
        <p:grpSpPr bwMode="auto">
          <a:xfrm>
            <a:off x="1049338" y="1052513"/>
            <a:ext cx="3384550" cy="2732087"/>
            <a:chOff x="661" y="663"/>
            <a:chExt cx="2132" cy="1721"/>
          </a:xfrm>
        </p:grpSpPr>
        <p:pic>
          <p:nvPicPr>
            <p:cNvPr id="1710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663"/>
              <a:ext cx="2132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21" name="Text Box 9"/>
            <p:cNvSpPr txBox="1">
              <a:spLocks noChangeArrowheads="1"/>
            </p:cNvSpPr>
            <p:nvPr/>
          </p:nvSpPr>
          <p:spPr bwMode="auto">
            <a:xfrm>
              <a:off x="706" y="663"/>
              <a:ext cx="7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233x89</a:t>
              </a:r>
            </a:p>
          </p:txBody>
        </p:sp>
      </p:grpSp>
      <p:grpSp>
        <p:nvGrpSpPr>
          <p:cNvPr id="171011" name="Group 15"/>
          <p:cNvGrpSpPr>
            <a:grpSpLocks/>
          </p:cNvGrpSpPr>
          <p:nvPr/>
        </p:nvGrpSpPr>
        <p:grpSpPr bwMode="auto">
          <a:xfrm>
            <a:off x="4645025" y="1052513"/>
            <a:ext cx="3389313" cy="2740025"/>
            <a:chOff x="2926" y="663"/>
            <a:chExt cx="2135" cy="1726"/>
          </a:xfrm>
        </p:grpSpPr>
        <p:pic>
          <p:nvPicPr>
            <p:cNvPr id="1710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663"/>
              <a:ext cx="2132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9" name="Text Box 10"/>
            <p:cNvSpPr txBox="1">
              <a:spLocks noChangeArrowheads="1"/>
            </p:cNvSpPr>
            <p:nvPr/>
          </p:nvSpPr>
          <p:spPr bwMode="auto">
            <a:xfrm>
              <a:off x="2926" y="663"/>
              <a:ext cx="1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832 extrema</a:t>
              </a:r>
            </a:p>
          </p:txBody>
        </p:sp>
      </p:grpSp>
      <p:grpSp>
        <p:nvGrpSpPr>
          <p:cNvPr id="171012" name="Group 13"/>
          <p:cNvGrpSpPr>
            <a:grpSpLocks/>
          </p:cNvGrpSpPr>
          <p:nvPr/>
        </p:nvGrpSpPr>
        <p:grpSpPr bwMode="auto">
          <a:xfrm>
            <a:off x="1042988" y="3789363"/>
            <a:ext cx="3390900" cy="2814637"/>
            <a:chOff x="657" y="2387"/>
            <a:chExt cx="2136" cy="1773"/>
          </a:xfrm>
        </p:grpSpPr>
        <p:pic>
          <p:nvPicPr>
            <p:cNvPr id="17101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2432"/>
              <a:ext cx="213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7" name="Text Box 11"/>
            <p:cNvSpPr txBox="1">
              <a:spLocks noChangeArrowheads="1"/>
            </p:cNvSpPr>
            <p:nvPr/>
          </p:nvSpPr>
          <p:spPr bwMode="auto">
            <a:xfrm>
              <a:off x="657" y="2387"/>
              <a:ext cx="136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729 after con-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trast filtering</a:t>
              </a:r>
            </a:p>
          </p:txBody>
        </p:sp>
      </p:grpSp>
      <p:grpSp>
        <p:nvGrpSpPr>
          <p:cNvPr id="171013" name="Group 16"/>
          <p:cNvGrpSpPr>
            <a:grpSpLocks/>
          </p:cNvGrpSpPr>
          <p:nvPr/>
        </p:nvGrpSpPr>
        <p:grpSpPr bwMode="auto">
          <a:xfrm>
            <a:off x="4649788" y="3830638"/>
            <a:ext cx="3384550" cy="2782887"/>
            <a:chOff x="2929" y="2413"/>
            <a:chExt cx="2132" cy="1753"/>
          </a:xfrm>
        </p:grpSpPr>
        <p:pic>
          <p:nvPicPr>
            <p:cNvPr id="17101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2432"/>
              <a:ext cx="2132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5" name="Text Box 12"/>
            <p:cNvSpPr txBox="1">
              <a:spLocks noChangeArrowheads="1"/>
            </p:cNvSpPr>
            <p:nvPr/>
          </p:nvSpPr>
          <p:spPr bwMode="auto">
            <a:xfrm>
              <a:off x="2933" y="2413"/>
              <a:ext cx="144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536 after cur-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solidFill>
                    <a:srgbClr val="0000FF"/>
                  </a:solidFill>
                  <a:latin typeface="Arial" charset="0"/>
                </a:rPr>
                <a:t>vature filtering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3. Orientation assignment</a:t>
            </a:r>
          </a:p>
        </p:txBody>
      </p:sp>
      <p:pic>
        <p:nvPicPr>
          <p:cNvPr id="173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52738"/>
            <a:ext cx="82089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3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2232025"/>
          </a:xfrm>
        </p:spPr>
        <p:txBody>
          <a:bodyPr/>
          <a:lstStyle/>
          <a:p>
            <a:pPr eaLnBrk="1" hangingPunct="1"/>
            <a:r>
              <a:rPr lang="en-US" altLang="zh-TW"/>
              <a:t>By assigning a consistent orientation, the keypoint descriptor can be orientation invariant.</a:t>
            </a:r>
          </a:p>
          <a:p>
            <a:pPr eaLnBrk="1" hangingPunct="1"/>
            <a:r>
              <a:rPr lang="en-US" altLang="zh-TW"/>
              <a:t>For a keypoint, L is the Gaussian-smoothed image with the closest scale,</a:t>
            </a:r>
          </a:p>
        </p:txBody>
      </p:sp>
      <p:grpSp>
        <p:nvGrpSpPr>
          <p:cNvPr id="173060" name="Group 5"/>
          <p:cNvGrpSpPr>
            <a:grpSpLocks/>
          </p:cNvGrpSpPr>
          <p:nvPr/>
        </p:nvGrpSpPr>
        <p:grpSpPr bwMode="auto">
          <a:xfrm>
            <a:off x="1476375" y="4149725"/>
            <a:ext cx="2447925" cy="2447925"/>
            <a:chOff x="975" y="2523"/>
            <a:chExt cx="1542" cy="1542"/>
          </a:xfrm>
        </p:grpSpPr>
        <p:sp>
          <p:nvSpPr>
            <p:cNvPr id="173067" name="Oval 6"/>
            <p:cNvSpPr>
              <a:spLocks noChangeArrowheads="1"/>
            </p:cNvSpPr>
            <p:nvPr/>
          </p:nvSpPr>
          <p:spPr bwMode="auto">
            <a:xfrm>
              <a:off x="975" y="2523"/>
              <a:ext cx="1542" cy="15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zh-TW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3068" name="Line 7"/>
            <p:cNvSpPr>
              <a:spLocks noChangeShapeType="1"/>
            </p:cNvSpPr>
            <p:nvPr/>
          </p:nvSpPr>
          <p:spPr bwMode="auto">
            <a:xfrm>
              <a:off x="1746" y="2523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3069" name="Line 8"/>
            <p:cNvSpPr>
              <a:spLocks noChangeShapeType="1"/>
            </p:cNvSpPr>
            <p:nvPr/>
          </p:nvSpPr>
          <p:spPr bwMode="auto">
            <a:xfrm>
              <a:off x="975" y="3294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3070" name="Line 9"/>
            <p:cNvSpPr>
              <a:spLocks noChangeShapeType="1"/>
            </p:cNvSpPr>
            <p:nvPr/>
          </p:nvSpPr>
          <p:spPr bwMode="auto">
            <a:xfrm flipV="1">
              <a:off x="1156" y="2771"/>
              <a:ext cx="1163" cy="10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3071" name="Line 10"/>
            <p:cNvSpPr>
              <a:spLocks noChangeShapeType="1"/>
            </p:cNvSpPr>
            <p:nvPr/>
          </p:nvSpPr>
          <p:spPr bwMode="auto">
            <a:xfrm>
              <a:off x="1156" y="2795"/>
              <a:ext cx="1170" cy="10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3061" name="Rectangle 11"/>
          <p:cNvSpPr>
            <a:spLocks noChangeArrowheads="1"/>
          </p:cNvSpPr>
          <p:nvPr/>
        </p:nvSpPr>
        <p:spPr bwMode="auto">
          <a:xfrm>
            <a:off x="3533775" y="6165850"/>
            <a:ext cx="442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0">
                <a:sym typeface="Symbol" charset="2"/>
              </a:rPr>
              <a:t>orientation histogram (36 bins)</a:t>
            </a:r>
          </a:p>
        </p:txBody>
      </p:sp>
      <p:sp>
        <p:nvSpPr>
          <p:cNvPr id="173062" name="Line 12"/>
          <p:cNvSpPr>
            <a:spLocks noChangeShapeType="1"/>
          </p:cNvSpPr>
          <p:nvPr/>
        </p:nvSpPr>
        <p:spPr bwMode="auto">
          <a:xfrm flipV="1">
            <a:off x="5364163" y="4437063"/>
            <a:ext cx="936625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3063" name="Line 13"/>
          <p:cNvSpPr>
            <a:spLocks noChangeShapeType="1"/>
          </p:cNvSpPr>
          <p:nvPr/>
        </p:nvSpPr>
        <p:spPr bwMode="auto">
          <a:xfrm>
            <a:off x="5003800" y="58054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3064" name="Text Box 14"/>
          <p:cNvSpPr txBox="1">
            <a:spLocks noChangeArrowheads="1"/>
          </p:cNvSpPr>
          <p:nvPr/>
        </p:nvSpPr>
        <p:spPr bwMode="auto">
          <a:xfrm>
            <a:off x="6227763" y="40767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 i="1">
                <a:latin typeface="Times New Roman" charset="0"/>
              </a:rPr>
              <a:t>(Lx, Ly)</a:t>
            </a:r>
          </a:p>
        </p:txBody>
      </p:sp>
      <p:sp>
        <p:nvSpPr>
          <p:cNvPr id="173065" name="Text Box 15"/>
          <p:cNvSpPr txBox="1">
            <a:spLocks noChangeArrowheads="1"/>
          </p:cNvSpPr>
          <p:nvPr/>
        </p:nvSpPr>
        <p:spPr bwMode="auto">
          <a:xfrm>
            <a:off x="5435600" y="4724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 i="1">
                <a:latin typeface="Times New Roman" charset="0"/>
              </a:rPr>
              <a:t>m</a:t>
            </a:r>
          </a:p>
        </p:txBody>
      </p:sp>
      <p:sp>
        <p:nvSpPr>
          <p:cNvPr id="173066" name="Text Box 16"/>
          <p:cNvSpPr txBox="1">
            <a:spLocks noChangeArrowheads="1"/>
          </p:cNvSpPr>
          <p:nvPr/>
        </p:nvSpPr>
        <p:spPr bwMode="auto">
          <a:xfrm>
            <a:off x="5826125" y="52308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0" i="1">
                <a:latin typeface="Arial" charset="0"/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75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9650"/>
            <a:ext cx="8656638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771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8836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79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41413"/>
            <a:ext cx="6923087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812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20896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Text Box 4"/>
          <p:cNvSpPr txBox="1">
            <a:spLocks noChangeArrowheads="1"/>
          </p:cNvSpPr>
          <p:nvPr/>
        </p:nvSpPr>
        <p:spPr bwMode="auto">
          <a:xfrm>
            <a:off x="3203575" y="5229225"/>
            <a:ext cx="2227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charset="0"/>
              </a:rPr>
              <a:t>σ=1.5*scale of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charset="0"/>
              </a:rPr>
              <a:t>the keypoint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Moravec corner detector (1980)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944687"/>
          </a:xfrm>
        </p:spPr>
        <p:txBody>
          <a:bodyPr/>
          <a:lstStyle/>
          <a:p>
            <a:pPr eaLnBrk="1" hangingPunct="1"/>
            <a:r>
              <a:rPr lang="en-US" altLang="zh-TW"/>
              <a:t>We should easily recognize the point by looking through a small window</a:t>
            </a:r>
          </a:p>
          <a:p>
            <a:pPr eaLnBrk="1" hangingPunct="1"/>
            <a:r>
              <a:rPr lang="en-US" altLang="zh-TW"/>
              <a:t>Shifting a window in </a:t>
            </a:r>
            <a:r>
              <a:rPr lang="en-US" altLang="zh-TW" i="1"/>
              <a:t>any</a:t>
            </a:r>
            <a:r>
              <a:rPr lang="en-US" altLang="zh-TW"/>
              <a:t> </a:t>
            </a:r>
            <a:r>
              <a:rPr lang="en-US" altLang="zh-TW" i="1"/>
              <a:t>direction</a:t>
            </a:r>
            <a:r>
              <a:rPr lang="en-US" altLang="zh-TW"/>
              <a:t> should give </a:t>
            </a:r>
            <a:r>
              <a:rPr lang="en-US" altLang="zh-TW" i="1"/>
              <a:t>a large change</a:t>
            </a:r>
            <a:r>
              <a:rPr lang="en-US" altLang="zh-TW"/>
              <a:t> in intensity</a:t>
            </a:r>
            <a:endParaRPr lang="ru-RU" altLang="zh-TW"/>
          </a:p>
          <a:p>
            <a:pPr eaLnBrk="1" hangingPunct="1"/>
            <a:endParaRPr lang="en-US" altLang="zh-TW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35350" y="3667125"/>
            <a:ext cx="2362200" cy="2209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latin typeface="Arial" charset="0"/>
            </a:endParaRPr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4140200" y="4292600"/>
            <a:ext cx="1657350" cy="1584325"/>
          </a:xfrm>
          <a:custGeom>
            <a:avLst/>
            <a:gdLst>
              <a:gd name="T0" fmla="*/ 0 w 1044"/>
              <a:gd name="T1" fmla="*/ 2147483646 h 998"/>
              <a:gd name="T2" fmla="*/ 0 w 1044"/>
              <a:gd name="T3" fmla="*/ 0 h 998"/>
              <a:gd name="T4" fmla="*/ 2147483646 w 1044"/>
              <a:gd name="T5" fmla="*/ 2147483646 h 998"/>
              <a:gd name="T6" fmla="*/ 2147483646 w 1044"/>
              <a:gd name="T7" fmla="*/ 2147483646 h 998"/>
              <a:gd name="T8" fmla="*/ 0 w 1044"/>
              <a:gd name="T9" fmla="*/ 2147483646 h 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998"/>
              <a:gd name="T17" fmla="*/ 1044 w 1044"/>
              <a:gd name="T18" fmla="*/ 998 h 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998">
                <a:moveTo>
                  <a:pt x="0" y="998"/>
                </a:moveTo>
                <a:lnTo>
                  <a:pt x="0" y="0"/>
                </a:lnTo>
                <a:lnTo>
                  <a:pt x="1044" y="544"/>
                </a:lnTo>
                <a:lnTo>
                  <a:pt x="1044" y="998"/>
                </a:lnTo>
                <a:lnTo>
                  <a:pt x="0" y="998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832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8851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85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56600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87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125538"/>
            <a:ext cx="70485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4"/>
          <p:cNvSpPr>
            <a:spLocks noChangeArrowheads="1"/>
          </p:cNvSpPr>
          <p:nvPr/>
        </p:nvSpPr>
        <p:spPr bwMode="auto">
          <a:xfrm>
            <a:off x="5002213" y="981075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charset="0"/>
              </a:rPr>
              <a:t>accurate peak position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Arial" charset="0"/>
              </a:rPr>
              <a:t>is determined by 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Orientation assignment</a:t>
            </a:r>
          </a:p>
        </p:txBody>
      </p:sp>
      <p:pic>
        <p:nvPicPr>
          <p:cNvPr id="189442" name="Picture 3" descr="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2974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3348038" y="2276475"/>
            <a:ext cx="55800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36-bin orientation histogram over 360°, </a:t>
            </a:r>
          </a:p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weighted by m and 1.5*scale falloff</a:t>
            </a:r>
          </a:p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Peak is the orientation</a:t>
            </a:r>
          </a:p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Local peak within 80% creates multiple orientations</a:t>
            </a:r>
          </a:p>
          <a:p>
            <a:pPr eaLnBrk="1" hangingPunct="1">
              <a:buFontTx/>
              <a:buNone/>
            </a:pPr>
            <a:r>
              <a:rPr lang="en-US" altLang="zh-TW" sz="2400" b="0">
                <a:sym typeface="Symbol" charset="2"/>
              </a:rPr>
              <a:t>About 15% has multiple orientations and they contribute a lot to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SIFT descriptor</a:t>
            </a:r>
          </a:p>
        </p:txBody>
      </p:sp>
      <p:pic>
        <p:nvPicPr>
          <p:cNvPr id="191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4. Local image descriptor</a:t>
            </a:r>
          </a:p>
        </p:txBody>
      </p:sp>
      <p:pic>
        <p:nvPicPr>
          <p:cNvPr id="193538" name="Picture 3" descr="descr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2738"/>
            <a:ext cx="77993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468313" y="908050"/>
            <a:ext cx="8135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zh-TW" sz="2400" b="0"/>
              <a:t>Thresholded image gradients are sampled over 16x16 array of locations in scale space</a:t>
            </a:r>
          </a:p>
          <a:p>
            <a:pPr>
              <a:spcBef>
                <a:spcPct val="0"/>
              </a:spcBef>
            </a:pPr>
            <a:r>
              <a:rPr kumimoji="0" lang="en-US" altLang="zh-TW" sz="2400" b="0"/>
              <a:t>Create array of orientation histograms (w.r.t. key orientation)</a:t>
            </a:r>
          </a:p>
          <a:p>
            <a:pPr>
              <a:spcBef>
                <a:spcPct val="0"/>
              </a:spcBef>
            </a:pPr>
            <a:r>
              <a:rPr kumimoji="0" lang="en-US" altLang="zh-TW" sz="2400" b="0"/>
              <a:t>8 orientations x 4x4 histogram array = 128 dimensions</a:t>
            </a:r>
          </a:p>
          <a:p>
            <a:pPr>
              <a:spcBef>
                <a:spcPct val="0"/>
              </a:spcBef>
            </a:pPr>
            <a:r>
              <a:rPr kumimoji="0" lang="en-US" altLang="zh-TW" sz="2400" b="0"/>
              <a:t>Normalized, clip values larger than 0.2, renormalize</a:t>
            </a:r>
          </a:p>
        </p:txBody>
      </p:sp>
      <p:sp>
        <p:nvSpPr>
          <p:cNvPr id="193540" name="Text Box 5"/>
          <p:cNvSpPr txBox="1">
            <a:spLocks noChangeArrowheads="1"/>
          </p:cNvSpPr>
          <p:nvPr/>
        </p:nvSpPr>
        <p:spPr bwMode="auto">
          <a:xfrm>
            <a:off x="3348038" y="5229225"/>
            <a:ext cx="194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charset="0"/>
                <a:ea typeface="新細明體" charset="-12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charset="0"/>
              </a:rPr>
              <a:t>σ=0.5*width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Why 4x4x8?</a:t>
            </a:r>
          </a:p>
        </p:txBody>
      </p:sp>
      <p:pic>
        <p:nvPicPr>
          <p:cNvPr id="1955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2882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Sensitivity to affine change</a:t>
            </a:r>
          </a:p>
        </p:txBody>
      </p:sp>
      <p:pic>
        <p:nvPicPr>
          <p:cNvPr id="197634" name="Picture 3" descr="plot-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73175"/>
            <a:ext cx="6553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Feature matching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for a feature x, he found the closest feature x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and the second closest feature x</a:t>
            </a:r>
            <a:r>
              <a:rPr lang="en-US" altLang="zh-TW" baseline="-25000" dirty="0"/>
              <a:t>2</a:t>
            </a:r>
            <a:r>
              <a:rPr lang="en-US" altLang="zh-TW" dirty="0"/>
              <a:t>. </a:t>
            </a:r>
            <a:r>
              <a:rPr lang="en-US" altLang="zh-TW"/>
              <a:t>If the distance ratio of d(x, x</a:t>
            </a:r>
            <a:r>
              <a:rPr lang="en-US" altLang="zh-TW" baseline="-25000"/>
              <a:t>1</a:t>
            </a:r>
            <a:r>
              <a:rPr lang="en-US" altLang="zh-TW"/>
              <a:t>) and d(x, </a:t>
            </a:r>
            <a:r>
              <a:rPr lang="en-US" altLang="zh-TW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) </a:t>
            </a:r>
            <a:r>
              <a:rPr lang="en-US" altLang="zh-TW"/>
              <a:t>is smaller than 0.8, then it is accepted as a match.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SIFT flow</a:t>
            </a:r>
          </a:p>
        </p:txBody>
      </p:sp>
      <p:pic>
        <p:nvPicPr>
          <p:cNvPr id="2017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416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59055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125</TotalTime>
  <Words>2522</Words>
  <Application>Microsoft Office PowerPoint</Application>
  <PresentationFormat>如螢幕大小 (4:3)</PresentationFormat>
  <Paragraphs>656</Paragraphs>
  <Slides>144</Slides>
  <Notes>140</Notes>
  <HiddenSlides>0</HiddenSlides>
  <MMClips>1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144</vt:i4>
      </vt:variant>
    </vt:vector>
  </HeadingPairs>
  <TitlesOfParts>
    <vt:vector size="160" baseType="lpstr">
      <vt:lpstr>Arial Unicode MS</vt:lpstr>
      <vt:lpstr>굴림</vt:lpstr>
      <vt:lpstr>新細明體</vt:lpstr>
      <vt:lpstr>Arial</vt:lpstr>
      <vt:lpstr>Garamond</vt:lpstr>
      <vt:lpstr>Symbol</vt:lpstr>
      <vt:lpstr>Tahoma</vt:lpstr>
      <vt:lpstr>Times New Roman</vt:lpstr>
      <vt:lpstr>Trebuchet MS</vt:lpstr>
      <vt:lpstr>Verdana</vt:lpstr>
      <vt:lpstr>Wingdings</vt:lpstr>
      <vt:lpstr>預設簡報設計</vt:lpstr>
      <vt:lpstr>方程式</vt:lpstr>
      <vt:lpstr>Equation</vt:lpstr>
      <vt:lpstr>CorelPhotoPaint.Image.8</vt:lpstr>
      <vt:lpstr>Bitmap Image</vt:lpstr>
      <vt:lpstr>Features</vt:lpstr>
      <vt:lpstr>Outline</vt:lpstr>
      <vt:lpstr>Features</vt:lpstr>
      <vt:lpstr>Features</vt:lpstr>
      <vt:lpstr>Desired properties for features</vt:lpstr>
      <vt:lpstr>Applications</vt:lpstr>
      <vt:lpstr>Components</vt:lpstr>
      <vt:lpstr>Harris corner detector</vt:lpstr>
      <vt:lpstr>Moravec corner detector (1980)</vt:lpstr>
      <vt:lpstr>Moravec corner detector</vt:lpstr>
      <vt:lpstr>Moravec corner detector</vt:lpstr>
      <vt:lpstr>Moravec corner detector</vt:lpstr>
      <vt:lpstr>Moravec corner detector</vt:lpstr>
      <vt:lpstr>Moravec corner detector</vt:lpstr>
      <vt:lpstr>Problems of Moravec detector</vt:lpstr>
      <vt:lpstr>Harris corner detector</vt:lpstr>
      <vt:lpstr>Harris corner detector</vt:lpstr>
      <vt:lpstr>Harris corner detector</vt:lpstr>
      <vt:lpstr>Harris corner detector</vt:lpstr>
      <vt:lpstr>Harris corner detector (matrix form)</vt:lpstr>
      <vt:lpstr>Harris corner detector</vt:lpstr>
      <vt:lpstr>Harris corner detector</vt:lpstr>
      <vt:lpstr>Quadratic forms</vt:lpstr>
      <vt:lpstr>Symmetric matrices</vt:lpstr>
      <vt:lpstr>Eigenvalues of symmetric matrices</vt:lpstr>
      <vt:lpstr>Eigenvectors of symmetric matrices</vt:lpstr>
      <vt:lpstr>Eigenvectors of symmetric matrices</vt:lpstr>
      <vt:lpstr>Harris corner detector</vt:lpstr>
      <vt:lpstr>Visualize quadratic functions</vt:lpstr>
      <vt:lpstr>Visualize quadratic functions</vt:lpstr>
      <vt:lpstr>Visualize quadratic functions</vt:lpstr>
      <vt:lpstr>Visualize quadratic functions</vt:lpstr>
      <vt:lpstr>Harris corner detector</vt:lpstr>
      <vt:lpstr>Harris corner detector</vt:lpstr>
      <vt:lpstr>Harris corner detector</vt:lpstr>
      <vt:lpstr>Another view</vt:lpstr>
      <vt:lpstr>Another view</vt:lpstr>
      <vt:lpstr>Another view</vt:lpstr>
      <vt:lpstr>Summary of Harris detector</vt:lpstr>
      <vt:lpstr>Summary of Harris detector</vt:lpstr>
      <vt:lpstr>Harris corner detector (input)</vt:lpstr>
      <vt:lpstr>Corner response R</vt:lpstr>
      <vt:lpstr>Threshold on R</vt:lpstr>
      <vt:lpstr>Local maximum of R</vt:lpstr>
      <vt:lpstr>Harris corner detector</vt:lpstr>
      <vt:lpstr>Harris detector: summary</vt:lpstr>
      <vt:lpstr>Now we know where features are</vt:lpstr>
      <vt:lpstr>Harris detector: some properties</vt:lpstr>
      <vt:lpstr>Harris Detector: Some Properties</vt:lpstr>
      <vt:lpstr>Harris Detector is rotation invariant</vt:lpstr>
      <vt:lpstr>Harris Detector: Some Properties</vt:lpstr>
      <vt:lpstr>Harris detector: some properties</vt:lpstr>
      <vt:lpstr>Scale invariant detection</vt:lpstr>
      <vt:lpstr>Scale invariant detection</vt:lpstr>
      <vt:lpstr>SIFT  (Scale Invariant Feature Transform)</vt:lpstr>
      <vt:lpstr>SIFT</vt:lpstr>
      <vt:lpstr>SIFT stages:</vt:lpstr>
      <vt:lpstr>1. Detection of scale-space extrema</vt:lpstr>
      <vt:lpstr>DoG filtering</vt:lpstr>
      <vt:lpstr>Scale space</vt:lpstr>
      <vt:lpstr>Detection of scale-space extrema</vt:lpstr>
      <vt:lpstr>Keypoint localization</vt:lpstr>
      <vt:lpstr>Decide scale sampling frequency</vt:lpstr>
      <vt:lpstr>Decide scale sampling frequency</vt:lpstr>
      <vt:lpstr>Decide scale sampling frequency</vt:lpstr>
      <vt:lpstr>Pre-smoothing</vt:lpstr>
      <vt:lpstr>Scale invariance</vt:lpstr>
      <vt:lpstr>2. Accurate keypoint localization</vt:lpstr>
      <vt:lpstr>2. Accurate keypoint localization</vt:lpstr>
      <vt:lpstr>2. Accurate keypoint localization</vt:lpstr>
      <vt:lpstr>Accurate keypoint localization</vt:lpstr>
      <vt:lpstr>2D illustration</vt:lpstr>
      <vt:lpstr>2D example</vt:lpstr>
      <vt:lpstr>Derivation of matrix form</vt:lpstr>
      <vt:lpstr>Derivation of matrix form</vt:lpstr>
      <vt:lpstr>Derivation of matrix form</vt:lpstr>
      <vt:lpstr>Derivation of matrix form</vt:lpstr>
      <vt:lpstr>Derivation of matrix form</vt:lpstr>
      <vt:lpstr>Accurate keypoint localization</vt:lpstr>
      <vt:lpstr>Accurate keypoint localization</vt:lpstr>
      <vt:lpstr>Eliminating edge responses</vt:lpstr>
      <vt:lpstr>Maxima in D</vt:lpstr>
      <vt:lpstr>Remove low contrast and edges</vt:lpstr>
      <vt:lpstr>Keypoint detector</vt:lpstr>
      <vt:lpstr>3. 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SIFT descriptor</vt:lpstr>
      <vt:lpstr>4. Local image descriptor</vt:lpstr>
      <vt:lpstr>Why 4x4x8?</vt:lpstr>
      <vt:lpstr>Sensitivity to affine change</vt:lpstr>
      <vt:lpstr>Feature matching</vt:lpstr>
      <vt:lpstr>SIFT flow</vt:lpstr>
      <vt:lpstr>Maxima in D</vt:lpstr>
      <vt:lpstr>Remove low contrast</vt:lpstr>
      <vt:lpstr>Remove edges</vt:lpstr>
      <vt:lpstr>SIFT descriptor</vt:lpstr>
      <vt:lpstr>PowerPoint 簡報</vt:lpstr>
      <vt:lpstr>Estimated rotation</vt:lpstr>
      <vt:lpstr>SIFT extensions</vt:lpstr>
      <vt:lpstr>PCA</vt:lpstr>
      <vt:lpstr>PCA-SIFT</vt:lpstr>
      <vt:lpstr>GLOH (Gradient location-orientation histogram)</vt:lpstr>
      <vt:lpstr>Multi-Scale Oriented Patches</vt:lpstr>
      <vt:lpstr>Multi-Scale Harris corner detector</vt:lpstr>
      <vt:lpstr>Multi-Scale Harris corner detector</vt:lpstr>
      <vt:lpstr>Keypoint detection function</vt:lpstr>
      <vt:lpstr>Non-maximal suppression</vt:lpstr>
      <vt:lpstr>Non-maximal suppression</vt:lpstr>
      <vt:lpstr>Sub-pixel refinement</vt:lpstr>
      <vt:lpstr>Orientation assignment</vt:lpstr>
      <vt:lpstr>Descriptor Vector</vt:lpstr>
      <vt:lpstr>MSOP descriptor vector</vt:lpstr>
      <vt:lpstr>MSOP descriptor vector</vt:lpstr>
      <vt:lpstr>Detections at multiple scales</vt:lpstr>
      <vt:lpstr>Summary</vt:lpstr>
      <vt:lpstr>Feature matching</vt:lpstr>
      <vt:lpstr>Wavelet-based hashing</vt:lpstr>
      <vt:lpstr>Nearest neighbor techniques</vt:lpstr>
      <vt:lpstr>Applications</vt:lpstr>
      <vt:lpstr>Recognition</vt:lpstr>
      <vt:lpstr>3D object recognition</vt:lpstr>
      <vt:lpstr>3D object recognition</vt:lpstr>
      <vt:lpstr>Office of the past</vt:lpstr>
      <vt:lpstr>Image retrieval</vt:lpstr>
      <vt:lpstr>Image retrieval</vt:lpstr>
      <vt:lpstr>Image retrieval</vt:lpstr>
      <vt:lpstr>Robot location</vt:lpstr>
      <vt:lpstr>Robotics: Sony Aibo</vt:lpstr>
      <vt:lpstr>Structure from Motion</vt:lpstr>
      <vt:lpstr>Structure from Motion</vt:lpstr>
      <vt:lpstr>Augmented reality</vt:lpstr>
      <vt:lpstr>Automatic image stitching</vt:lpstr>
      <vt:lpstr>Automatic image stitching</vt:lpstr>
      <vt:lpstr>Automatic image stitching</vt:lpstr>
      <vt:lpstr>Automatic image stitching</vt:lpstr>
      <vt:lpstr>Automatic image stitching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</dc:title>
  <dc:creator>Microsoft Office 使用者</dc:creator>
  <cp:lastModifiedBy>cyy</cp:lastModifiedBy>
  <cp:revision>4</cp:revision>
  <dcterms:created xsi:type="dcterms:W3CDTF">2016-03-30T03:02:28Z</dcterms:created>
  <dcterms:modified xsi:type="dcterms:W3CDTF">2019-03-14T01:57:22Z</dcterms:modified>
</cp:coreProperties>
</file>