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73" r:id="rId3"/>
    <p:sldId id="318" r:id="rId4"/>
    <p:sldId id="364" r:id="rId5"/>
    <p:sldId id="365" r:id="rId6"/>
    <p:sldId id="320" r:id="rId7"/>
    <p:sldId id="376" r:id="rId8"/>
    <p:sldId id="368" r:id="rId9"/>
    <p:sldId id="507" r:id="rId10"/>
    <p:sldId id="508" r:id="rId11"/>
    <p:sldId id="509" r:id="rId12"/>
    <p:sldId id="510" r:id="rId13"/>
    <p:sldId id="497" r:id="rId14"/>
    <p:sldId id="498" r:id="rId15"/>
    <p:sldId id="489" r:id="rId16"/>
    <p:sldId id="492" r:id="rId17"/>
    <p:sldId id="493" r:id="rId18"/>
    <p:sldId id="502" r:id="rId19"/>
    <p:sldId id="503" r:id="rId20"/>
    <p:sldId id="504" r:id="rId21"/>
    <p:sldId id="367" r:id="rId22"/>
    <p:sldId id="446" r:id="rId23"/>
    <p:sldId id="447" r:id="rId24"/>
    <p:sldId id="385" r:id="rId25"/>
    <p:sldId id="481" r:id="rId26"/>
    <p:sldId id="483" r:id="rId27"/>
    <p:sldId id="482" r:id="rId28"/>
    <p:sldId id="484" r:id="rId29"/>
    <p:sldId id="485" r:id="rId30"/>
    <p:sldId id="451" r:id="rId31"/>
    <p:sldId id="452" r:id="rId32"/>
    <p:sldId id="486" r:id="rId33"/>
    <p:sldId id="513" r:id="rId34"/>
    <p:sldId id="390" r:id="rId35"/>
    <p:sldId id="391" r:id="rId36"/>
    <p:sldId id="323" r:id="rId37"/>
    <p:sldId id="393" r:id="rId38"/>
    <p:sldId id="444" r:id="rId39"/>
    <p:sldId id="445" r:id="rId40"/>
    <p:sldId id="347" r:id="rId41"/>
    <p:sldId id="332" r:id="rId42"/>
    <p:sldId id="344" r:id="rId43"/>
    <p:sldId id="345" r:id="rId44"/>
    <p:sldId id="343" r:id="rId45"/>
    <p:sldId id="378" r:id="rId46"/>
    <p:sldId id="331" r:id="rId47"/>
    <p:sldId id="346" r:id="rId48"/>
    <p:sldId id="334" r:id="rId49"/>
    <p:sldId id="480" r:id="rId50"/>
    <p:sldId id="349" r:id="rId51"/>
    <p:sldId id="350" r:id="rId52"/>
    <p:sldId id="348" r:id="rId53"/>
    <p:sldId id="400" r:id="rId54"/>
    <p:sldId id="401" r:id="rId55"/>
    <p:sldId id="404" r:id="rId56"/>
    <p:sldId id="402" r:id="rId57"/>
    <p:sldId id="403" r:id="rId58"/>
    <p:sldId id="405" r:id="rId59"/>
    <p:sldId id="406" r:id="rId60"/>
    <p:sldId id="351" r:id="rId61"/>
    <p:sldId id="439" r:id="rId62"/>
    <p:sldId id="441" r:id="rId63"/>
    <p:sldId id="352" r:id="rId64"/>
    <p:sldId id="438" r:id="rId65"/>
    <p:sldId id="442" r:id="rId66"/>
    <p:sldId id="339" r:id="rId67"/>
    <p:sldId id="383" r:id="rId68"/>
    <p:sldId id="516" r:id="rId69"/>
    <p:sldId id="514" r:id="rId70"/>
    <p:sldId id="515" r:id="rId71"/>
    <p:sldId id="518" r:id="rId72"/>
    <p:sldId id="520" r:id="rId73"/>
    <p:sldId id="521" r:id="rId74"/>
    <p:sldId id="522" r:id="rId75"/>
    <p:sldId id="396" r:id="rId76"/>
    <p:sldId id="392" r:id="rId77"/>
    <p:sldId id="319" r:id="rId78"/>
    <p:sldId id="324" r:id="rId79"/>
    <p:sldId id="329" r:id="rId80"/>
    <p:sldId id="330" r:id="rId81"/>
    <p:sldId id="327" r:id="rId82"/>
    <p:sldId id="512" r:id="rId83"/>
    <p:sldId id="519" r:id="rId84"/>
    <p:sldId id="479" r:id="rId85"/>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0066"/>
    <a:srgbClr val="CCCCFF"/>
    <a:srgbClr val="9999FF"/>
    <a:srgbClr val="FFFF00"/>
    <a:srgbClr val="33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6" autoAdjust="0"/>
    <p:restoredTop sz="79244" autoAdjust="0"/>
  </p:normalViewPr>
  <p:slideViewPr>
    <p:cSldViewPr>
      <p:cViewPr varScale="1">
        <p:scale>
          <a:sx n="73" d="100"/>
          <a:sy n="73" d="100"/>
        </p:scale>
        <p:origin x="1338" y="60"/>
      </p:cViewPr>
      <p:guideLst>
        <p:guide orient="horz" pos="2160"/>
        <p:guide pos="2880"/>
      </p:guideLst>
    </p:cSldViewPr>
  </p:slideViewPr>
  <p:notesTextViewPr>
    <p:cViewPr>
      <p:scale>
        <a:sx n="3" d="2"/>
        <a:sy n="3" d="2"/>
      </p:scale>
      <p:origin x="0" y="0"/>
    </p:cViewPr>
  </p:notesTextViewPr>
  <p:sorterViewPr>
    <p:cViewPr>
      <p:scale>
        <a:sx n="100" d="100"/>
        <a:sy n="100" d="100"/>
      </p:scale>
      <p:origin x="0" y="25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新細明體" panose="02020500000000000000" pitchFamily="18" charset="-120"/>
              </a:defRPr>
            </a:lvl1pPr>
          </a:lstStyle>
          <a:p>
            <a:pPr>
              <a:defRPr/>
            </a:pPr>
            <a:endParaRPr lang="en-US" altLang="zh-TW"/>
          </a:p>
        </p:txBody>
      </p:sp>
      <p:sp>
        <p:nvSpPr>
          <p:cNvPr id="72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新細明體" panose="02020500000000000000" pitchFamily="18" charset="-120"/>
              </a:defRPr>
            </a:lvl1pPr>
          </a:lstStyle>
          <a:p>
            <a:pPr>
              <a:defRPr/>
            </a:pPr>
            <a:endParaRPr lang="en-US" altLang="zh-TW"/>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72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新細明體" panose="02020500000000000000" pitchFamily="18" charset="-120"/>
              </a:defRPr>
            </a:lvl1pPr>
          </a:lstStyle>
          <a:p>
            <a:pPr>
              <a:defRPr/>
            </a:pPr>
            <a:endParaRPr lang="en-US" altLang="zh-TW"/>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新細明體" panose="02020500000000000000" pitchFamily="18" charset="-120"/>
              </a:defRPr>
            </a:lvl1pPr>
          </a:lstStyle>
          <a:p>
            <a:pPr>
              <a:defRPr/>
            </a:pPr>
            <a:fld id="{5F2E70B0-6BDA-324C-ACAF-0C1BC096479C}"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Angle_of_view" TargetMode="External"/><Relationship Id="rId3" Type="http://schemas.openxmlformats.org/officeDocument/2006/relationships/hyperlink" Target="http://zh.wikipedia.org/wiki/%E7%84%A6%E8%B7%9D" TargetMode="External"/><Relationship Id="rId7" Type="http://schemas.openxmlformats.org/officeDocument/2006/relationships/hyperlink" Target="http://en.wikipedia.org/wiki/Focal_length"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en.wikipedia.org/wiki/Lens_(optics)" TargetMode="External"/><Relationship Id="rId5" Type="http://schemas.openxmlformats.org/officeDocument/2006/relationships/hyperlink" Target="http://zh.wikipedia.org/wiki/%E5%85%89%E5%9C%88" TargetMode="External"/><Relationship Id="rId4" Type="http://schemas.openxmlformats.org/officeDocument/2006/relationships/hyperlink" Target="http://zh.wikipedia.org/wiki/%E9%8F%A1%E9%A0%AD" TargetMode="External"/><Relationship Id="rId9" Type="http://schemas.openxmlformats.org/officeDocument/2006/relationships/hyperlink" Target="http://en.wikipedia.org/wiki/Prime_lens"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zh.wikipedia.org/w/index.php?title=CCD&amp;variant=zh-tw" TargetMode="External"/><Relationship Id="rId13" Type="http://schemas.openxmlformats.org/officeDocument/2006/relationships/hyperlink" Target="http://zh.wikipedia.org/w/index.php?title=%E9%81%A0%E6%94%9D%E9%8F%A1%E9%A0%AD&amp;variant=zh-tw" TargetMode="External"/><Relationship Id="rId3" Type="http://schemas.openxmlformats.org/officeDocument/2006/relationships/hyperlink" Target="http://zh.wikipedia.org/w/index.php?title=%E5%85%89%E5%AD%B8&amp;variant=zh-tw" TargetMode="External"/><Relationship Id="rId7" Type="http://schemas.openxmlformats.org/officeDocument/2006/relationships/hyperlink" Target="http://zh.wikipedia.org/w/index.php?title=%E5%BA%95%E7%89%87&amp;variant=zh-tw" TargetMode="External"/><Relationship Id="rId12" Type="http://schemas.openxmlformats.org/officeDocument/2006/relationships/hyperlink" Target="http://zh.wikipedia.org/w/index.php?title=%E5%BB%A3%E8%A7%92%E9%8F%A1%E9%A0%AD&amp;variant=zh-tw"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zh.wikipedia.org/w/index.php?title=%E7%85%A7%E7%9B%B8%E6%A9%9F&amp;variant=zh-tw" TargetMode="External"/><Relationship Id="rId11" Type="http://schemas.openxmlformats.org/officeDocument/2006/relationships/hyperlink" Target="http://zh.wikipedia.org/w/index.php?title=%E6%A8%99%E6%BA%96%E9%8F%A1%E9%A0%AD&amp;variant=zh-tw" TargetMode="External"/><Relationship Id="rId5" Type="http://schemas.openxmlformats.org/officeDocument/2006/relationships/hyperlink" Target="http://zh.wikipedia.org/w/index.php?title=%E7%84%A6%E9%BB%9E&amp;variant=zh-tw" TargetMode="External"/><Relationship Id="rId10" Type="http://schemas.openxmlformats.org/officeDocument/2006/relationships/hyperlink" Target="http://zh.wikipedia.org/w/index.php?title=135%E5%BA%95%E7%89%87&amp;variant=zh-tw" TargetMode="External"/><Relationship Id="rId4" Type="http://schemas.openxmlformats.org/officeDocument/2006/relationships/hyperlink" Target="http://zh.wikipedia.org/w/index.php?title=%E9%80%8F%E9%8F%A1%E4%B8%AD%E5%BF%83&amp;action=edit&amp;redlink=1" TargetMode="External"/><Relationship Id="rId9" Type="http://schemas.openxmlformats.org/officeDocument/2006/relationships/hyperlink" Target="http://zh.wikipedia.org/w/index.php?title=%E5%BA%95%E7%89%87%E6%A0%BC%E5%BC%8F&amp;action=edit&amp;redlink=1" TargetMode="External"/><Relationship Id="rId14" Type="http://schemas.openxmlformats.org/officeDocument/2006/relationships/hyperlink" Target="http://zh.wikipedia.org/w/index.php?title=%E6%95%B8%E4%BD%8D%E7%9B%B8%E6%A9%9F&amp;variant=zh-t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ience.howstuffworks.com/camera.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Luminanc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en.wikipedia.org/wiki/Dynamic_range"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electronics.howstuffworks.com/tv.htm"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electronics.howstuffworks.com/autofocus.htm" TargetMode="External"/><Relationship Id="rId5" Type="http://schemas.openxmlformats.org/officeDocument/2006/relationships/hyperlink" Target="http://electronics.howstuffworks.com/motor.htm" TargetMode="External"/><Relationship Id="rId4" Type="http://schemas.openxmlformats.org/officeDocument/2006/relationships/hyperlink" Target="http://electronics.howstuffworks.com/light2.htm"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DB6ED57-A6D7-0240-AEF7-00D9EA85FE07}" type="slidenum">
              <a:rPr lang="en-US" altLang="zh-TW"/>
              <a:pPr>
                <a:spcBef>
                  <a:spcPct val="0"/>
                </a:spcBef>
              </a:pPr>
              <a:t>1</a:t>
            </a:fld>
            <a:endParaRPr lang="en-US" altLang="zh-TW"/>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Basics for cameras</a:t>
            </a:r>
          </a:p>
          <a:p>
            <a:pPr eaLnBrk="1" hangingPunct="1"/>
            <a:endParaRPr lang="en-US" altLang="zh-TW">
              <a:ea typeface="新細明體" charset="-120"/>
            </a:endParaRPr>
          </a:p>
          <a:p>
            <a:pPr eaLnBrk="1" hangingPunct="1"/>
            <a:r>
              <a:rPr lang="en-US" altLang="zh-TW">
                <a:ea typeface="新細明體" charset="-120"/>
              </a:rPr>
              <a:t>Some things you might want to know when you shoot pictures</a:t>
            </a:r>
          </a:p>
          <a:p>
            <a:pPr eaLnBrk="1" hangingPunct="1"/>
            <a:endParaRPr lang="en-US" altLang="zh-TW">
              <a:ea typeface="新細明體" charset="-120"/>
            </a:endParaRPr>
          </a:p>
          <a:p>
            <a:pPr eaLnBrk="1" hangingPunct="1"/>
            <a:r>
              <a:rPr lang="en-US" altLang="zh-TW">
                <a:ea typeface="新細明體" charset="-120"/>
              </a:rPr>
              <a:t>First time, not well-organized yet</a:t>
            </a:r>
          </a:p>
          <a:p>
            <a:pPr eaLnBrk="1" hangingPunct="1"/>
            <a:r>
              <a:rPr lang="en-US" altLang="zh-TW">
                <a:ea typeface="新細明體" charset="-120"/>
              </a:rPr>
              <a:t>Scribe</a:t>
            </a:r>
          </a:p>
          <a:p>
            <a:pPr eaLnBrk="1" hangingPunct="1"/>
            <a:r>
              <a:rPr lang="en-US" altLang="zh-TW">
                <a:ea typeface="新細明體" charset="-120"/>
              </a:rPr>
              <a:t>Assignments</a:t>
            </a:r>
          </a:p>
          <a:p>
            <a:pPr eaLnBrk="1" hangingPunct="1"/>
            <a:endParaRPr lang="en-US" altLang="zh-TW">
              <a:ea typeface="新細明體" charset="-120"/>
            </a:endParaRPr>
          </a:p>
          <a:p>
            <a:pPr eaLnBrk="1" hangingPunct="1"/>
            <a:r>
              <a:rPr lang="en-US" altLang="zh-TW">
                <a:ea typeface="新細明體" charset="-120"/>
              </a:rPr>
              <a:t>Slides available before Thursday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noTextEdit="1"/>
          </p:cNvSpPr>
          <p:nvPr>
            <p:ph type="sldImg"/>
          </p:nvPr>
        </p:nvSpPr>
        <p:spPr>
          <a:ln/>
        </p:spPr>
      </p:sp>
      <p:sp>
        <p:nvSpPr>
          <p:cNvPr id="2765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a:ea typeface="新細明體" charset="-120"/>
              </a:rPr>
              <a:t>變焦鏡</a:t>
            </a:r>
            <a:r>
              <a:rPr lang="zh-TW" altLang="en-US">
                <a:ea typeface="新細明體" charset="-120"/>
              </a:rPr>
              <a:t>指可以改變</a:t>
            </a:r>
            <a:r>
              <a:rPr lang="zh-TW" altLang="en-US">
                <a:ea typeface="新細明體" charset="-120"/>
                <a:hlinkClick r:id="rId3" action="ppaction://hlinkfile" tooltip="焦距"/>
              </a:rPr>
              <a:t>焦距</a:t>
            </a:r>
            <a:r>
              <a:rPr lang="zh-TW" altLang="en-US">
                <a:ea typeface="新細明體" charset="-120"/>
              </a:rPr>
              <a:t>的</a:t>
            </a:r>
            <a:r>
              <a:rPr lang="zh-TW" altLang="en-US">
                <a:ea typeface="新細明體" charset="-120"/>
                <a:hlinkClick r:id="rId4" action="ppaction://hlinkfile" tooltip="鏡頭"/>
              </a:rPr>
              <a:t>鏡頭</a:t>
            </a:r>
            <a:r>
              <a:rPr lang="en-US" altLang="zh-TW">
                <a:ea typeface="新細明體" charset="-120"/>
              </a:rPr>
              <a:t>. </a:t>
            </a:r>
            <a:r>
              <a:rPr lang="zh-TW" altLang="en-US">
                <a:ea typeface="新細明體" charset="-120"/>
                <a:hlinkClick r:id="rId5" action="ppaction://hlinkfile" tooltip="光圈"/>
              </a:rPr>
              <a:t>光圈</a:t>
            </a:r>
            <a:r>
              <a:rPr lang="zh-TW" altLang="en-US">
                <a:ea typeface="新細明體" charset="-120"/>
              </a:rPr>
              <a:t>有些會隨變焦而縮小</a:t>
            </a:r>
            <a:r>
              <a:rPr lang="en-US" altLang="zh-TW">
                <a:ea typeface="新細明體" charset="-120"/>
              </a:rPr>
              <a:t>, </a:t>
            </a:r>
            <a:r>
              <a:rPr lang="zh-TW" altLang="en-US">
                <a:ea typeface="新細明體" charset="-120"/>
              </a:rPr>
              <a:t>一些則不會</a:t>
            </a:r>
            <a:r>
              <a:rPr lang="en-US" altLang="zh-TW">
                <a:ea typeface="新細明體" charset="-120"/>
              </a:rPr>
              <a:t>,</a:t>
            </a:r>
            <a:r>
              <a:rPr lang="zh-TW" altLang="en-US">
                <a:ea typeface="新細明體" charset="-120"/>
              </a:rPr>
              <a:t>這些鏡頭稱為恆定光圈鏡頭。 因其快速拉近或拉遠</a:t>
            </a:r>
            <a:r>
              <a:rPr lang="en-US" altLang="zh-TW">
                <a:ea typeface="新細明體" charset="-120"/>
              </a:rPr>
              <a:t>, </a:t>
            </a:r>
            <a:r>
              <a:rPr lang="zh-TW" altLang="en-US">
                <a:ea typeface="新細明體" charset="-120"/>
              </a:rPr>
              <a:t>能立即改變構圖</a:t>
            </a:r>
            <a:r>
              <a:rPr lang="en-US" altLang="zh-TW">
                <a:ea typeface="新細明體" charset="-120"/>
              </a:rPr>
              <a:t>, </a:t>
            </a:r>
            <a:r>
              <a:rPr lang="zh-TW" altLang="en-US">
                <a:ea typeface="新細明體" charset="-120"/>
              </a:rPr>
              <a:t>以方便快捷見稱</a:t>
            </a:r>
            <a:r>
              <a:rPr lang="en-US" altLang="zh-TW">
                <a:ea typeface="新細明體" charset="-120"/>
              </a:rPr>
              <a:t>. </a:t>
            </a:r>
            <a:r>
              <a:rPr lang="zh-TW" altLang="en-US">
                <a:ea typeface="新細明體" charset="-120"/>
              </a:rPr>
              <a:t>但图像質素一般較差。 </a:t>
            </a:r>
            <a:r>
              <a:rPr lang="en-US" altLang="zh-TW">
                <a:ea typeface="新細明體" charset="-120"/>
              </a:rPr>
              <a:t> [wikipedia]</a:t>
            </a:r>
          </a:p>
          <a:p>
            <a:pPr eaLnBrk="1" hangingPunct="1"/>
            <a:r>
              <a:rPr lang="en-US" altLang="zh-TW">
                <a:ea typeface="新細明體" charset="-120"/>
              </a:rPr>
              <a:t>A </a:t>
            </a:r>
            <a:r>
              <a:rPr lang="en-US" altLang="zh-TW" b="1">
                <a:ea typeface="新細明體" charset="-120"/>
              </a:rPr>
              <a:t>zoom lens</a:t>
            </a:r>
            <a:r>
              <a:rPr lang="en-US" altLang="zh-TW">
                <a:ea typeface="新細明體" charset="-120"/>
              </a:rPr>
              <a:t> is a mechanical assembly of </a:t>
            </a:r>
            <a:r>
              <a:rPr lang="en-US" altLang="zh-TW">
                <a:ea typeface="新細明體" charset="-120"/>
                <a:hlinkClick r:id="rId6" action="ppaction://hlinkfile" tooltip="Lens (optics)"/>
              </a:rPr>
              <a:t>lens elements</a:t>
            </a:r>
            <a:r>
              <a:rPr lang="en-US" altLang="zh-TW">
                <a:ea typeface="新細明體" charset="-120"/>
              </a:rPr>
              <a:t> with the ability to vary its </a:t>
            </a:r>
            <a:r>
              <a:rPr lang="en-US" altLang="zh-TW">
                <a:ea typeface="新細明體" charset="-120"/>
                <a:hlinkClick r:id="rId7" action="ppaction://hlinkfile" tooltip="Focal length"/>
              </a:rPr>
              <a:t>focal length</a:t>
            </a:r>
            <a:r>
              <a:rPr lang="en-US" altLang="zh-TW">
                <a:ea typeface="新細明體" charset="-120"/>
              </a:rPr>
              <a:t> (and thus </a:t>
            </a:r>
            <a:r>
              <a:rPr lang="en-US" altLang="zh-TW">
                <a:ea typeface="新細明體" charset="-120"/>
                <a:hlinkClick r:id="rId8" action="ppaction://hlinkfile" tooltip="Angle of view"/>
              </a:rPr>
              <a:t>angle of view</a:t>
            </a:r>
            <a:r>
              <a:rPr lang="en-US" altLang="zh-TW">
                <a:ea typeface="新細明體" charset="-120"/>
              </a:rPr>
              <a:t>), as opposed to a fixed focal length (FFL) lens (see </a:t>
            </a:r>
            <a:r>
              <a:rPr lang="en-US" altLang="zh-TW">
                <a:ea typeface="新細明體" charset="-120"/>
                <a:hlinkClick r:id="rId9" action="ppaction://hlinkfile" tooltip="Prime lens"/>
              </a:rPr>
              <a:t>prime lens</a:t>
            </a:r>
            <a:r>
              <a:rPr lang="en-US" altLang="zh-TW">
                <a:ea typeface="新細明體" charset="-120"/>
              </a:rPr>
              <a:t>). [wikipedia]</a:t>
            </a:r>
            <a:endParaRPr lang="zh-TW" altLang="en-US">
              <a:ea typeface="新細明體" charset="-120"/>
            </a:endParaRPr>
          </a:p>
        </p:txBody>
      </p:sp>
      <p:sp>
        <p:nvSpPr>
          <p:cNvPr id="27651"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9FF907A-B7F2-B142-9789-BD1B305CAE97}" type="slidenum">
              <a:rPr lang="en-US" altLang="zh-TW"/>
              <a:pPr>
                <a:spcBef>
                  <a:spcPct val="0"/>
                </a:spcBef>
              </a:pPr>
              <a:t>13</a:t>
            </a:fld>
            <a:endParaRPr lang="en-US"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圖像版面配置區 1"/>
          <p:cNvSpPr>
            <a:spLocks noGrp="1" noRot="1" noChangeAspect="1" noTextEdit="1"/>
          </p:cNvSpPr>
          <p:nvPr>
            <p:ph type="sldImg"/>
          </p:nvPr>
        </p:nvSpPr>
        <p:spPr>
          <a:ln/>
        </p:spPr>
      </p:sp>
      <p:sp>
        <p:nvSpPr>
          <p:cNvPr id="30722"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ea typeface="新細明體" charset="-120"/>
              </a:rPr>
              <a:t>焦距 </a:t>
            </a:r>
            <a:r>
              <a:rPr lang="en-US" altLang="zh-TW">
                <a:ea typeface="新細明體" charset="-120"/>
              </a:rPr>
              <a:t>(focal length) </a:t>
            </a:r>
            <a:r>
              <a:rPr lang="zh-TW" altLang="en-US">
                <a:ea typeface="新細明體" charset="-120"/>
              </a:rPr>
              <a:t>即是指鏡頭至焦點平面</a:t>
            </a:r>
            <a:r>
              <a:rPr lang="en-US" altLang="zh-TW">
                <a:ea typeface="新細明體" charset="-120"/>
              </a:rPr>
              <a:t>(</a:t>
            </a:r>
            <a:r>
              <a:rPr lang="zh-TW" altLang="en-US">
                <a:ea typeface="新細明體" charset="-120"/>
              </a:rPr>
              <a:t>即感光元件的位置，以前是底片，數位單眼則是</a:t>
            </a:r>
            <a:r>
              <a:rPr lang="en-US" altLang="zh-TW">
                <a:ea typeface="新細明體" charset="-120"/>
              </a:rPr>
              <a:t>CCD</a:t>
            </a:r>
            <a:r>
              <a:rPr lang="zh-TW" altLang="en-US">
                <a:ea typeface="新細明體" charset="-120"/>
              </a:rPr>
              <a:t>或</a:t>
            </a:r>
            <a:r>
              <a:rPr lang="en-US" altLang="zh-TW">
                <a:ea typeface="新細明體" charset="-120"/>
              </a:rPr>
              <a:t>CMOS</a:t>
            </a:r>
            <a:r>
              <a:rPr lang="zh-TW" altLang="en-US">
                <a:ea typeface="新細明體" charset="-120"/>
              </a:rPr>
              <a:t>。以</a:t>
            </a:r>
            <a:r>
              <a:rPr lang="en-US" altLang="zh-TW">
                <a:ea typeface="新細明體" charset="-120"/>
              </a:rPr>
              <a:t>D80</a:t>
            </a:r>
            <a:r>
              <a:rPr lang="zh-TW" altLang="en-US">
                <a:ea typeface="新細明體" charset="-120"/>
              </a:rPr>
              <a:t>為例，在模式轉盤的後面有個符號</a:t>
            </a:r>
            <a:r>
              <a:rPr lang="en-US" altLang="zh-TW">
                <a:ea typeface="新細明體" charset="-120"/>
              </a:rPr>
              <a:t>"Φ"</a:t>
            </a:r>
            <a:r>
              <a:rPr lang="zh-TW" altLang="en-US">
                <a:ea typeface="新細明體" charset="-120"/>
              </a:rPr>
              <a:t>，就是指焦點平面</a:t>
            </a:r>
            <a:r>
              <a:rPr lang="en-US" altLang="zh-TW">
                <a:ea typeface="新細明體" charset="-120"/>
              </a:rPr>
              <a:t>)</a:t>
            </a:r>
            <a:r>
              <a:rPr lang="zh-TW" altLang="en-US">
                <a:ea typeface="新細明體" charset="-120"/>
              </a:rPr>
              <a:t>之間的距離 </a:t>
            </a:r>
            <a:endParaRPr lang="en-US" altLang="zh-TW">
              <a:ea typeface="新細明體" charset="-120"/>
            </a:endParaRPr>
          </a:p>
          <a:p>
            <a:pPr eaLnBrk="1" hangingPunct="1"/>
            <a:r>
              <a:rPr lang="zh-TW" altLang="en-US" b="1">
                <a:ea typeface="新細明體" charset="-120"/>
              </a:rPr>
              <a:t>焦距</a:t>
            </a:r>
            <a:r>
              <a:rPr lang="zh-TW" altLang="en-US">
                <a:ea typeface="新細明體" charset="-120"/>
              </a:rPr>
              <a:t>，也稱為</a:t>
            </a:r>
            <a:r>
              <a:rPr lang="zh-TW" altLang="en-US" b="1">
                <a:ea typeface="新細明體" charset="-120"/>
              </a:rPr>
              <a:t>焦長</a:t>
            </a:r>
            <a:r>
              <a:rPr lang="zh-TW" altLang="en-US">
                <a:ea typeface="新細明體" charset="-120"/>
              </a:rPr>
              <a:t>，是</a:t>
            </a:r>
            <a:r>
              <a:rPr lang="zh-TW" altLang="en-US">
                <a:ea typeface="新細明體" charset="-120"/>
                <a:hlinkClick r:id="rId3" action="ppaction://hlinkfile" tooltip="光學"/>
              </a:rPr>
              <a:t>光學</a:t>
            </a:r>
            <a:r>
              <a:rPr lang="zh-TW" altLang="en-US">
                <a:ea typeface="新細明體" charset="-120"/>
              </a:rPr>
              <a:t>系統中衡量光的聚集或發散的度量方式，指從</a:t>
            </a:r>
            <a:r>
              <a:rPr lang="zh-TW" altLang="en-US">
                <a:ea typeface="新細明體" charset="-120"/>
                <a:hlinkClick r:id="rId4" action="ppaction://hlinkfile" tooltip="透鏡中心 (頁面未存在)"/>
              </a:rPr>
              <a:t>透鏡中心</a:t>
            </a:r>
            <a:r>
              <a:rPr lang="zh-TW" altLang="en-US">
                <a:ea typeface="新細明體" charset="-120"/>
              </a:rPr>
              <a:t>到光聚集之</a:t>
            </a:r>
            <a:r>
              <a:rPr lang="zh-TW" altLang="en-US">
                <a:ea typeface="新細明體" charset="-120"/>
                <a:hlinkClick r:id="rId5" action="ppaction://hlinkfile" tooltip="焦點"/>
              </a:rPr>
              <a:t>焦點</a:t>
            </a:r>
            <a:r>
              <a:rPr lang="zh-TW" altLang="en-US">
                <a:ea typeface="新細明體" charset="-120"/>
              </a:rPr>
              <a:t>的距離。亦是</a:t>
            </a:r>
            <a:r>
              <a:rPr lang="zh-TW" altLang="en-US">
                <a:ea typeface="新細明體" charset="-120"/>
                <a:hlinkClick r:id="rId6" action="ppaction://hlinkfile" tooltip="照相機"/>
              </a:rPr>
              <a:t>照相機</a:t>
            </a:r>
            <a:r>
              <a:rPr lang="zh-TW" altLang="en-US">
                <a:ea typeface="新細明體" charset="-120"/>
              </a:rPr>
              <a:t>中，從鏡片中心到</a:t>
            </a:r>
            <a:r>
              <a:rPr lang="zh-TW" altLang="en-US">
                <a:ea typeface="新細明體" charset="-120"/>
                <a:hlinkClick r:id="rId7" action="ppaction://hlinkfile" tooltip="底片"/>
              </a:rPr>
              <a:t>底片</a:t>
            </a:r>
            <a:r>
              <a:rPr lang="zh-TW" altLang="en-US">
                <a:ea typeface="新細明體" charset="-120"/>
              </a:rPr>
              <a:t>或</a:t>
            </a:r>
            <a:r>
              <a:rPr lang="en-US" altLang="zh-TW">
                <a:ea typeface="新細明體" charset="-120"/>
                <a:hlinkClick r:id="rId8" action="ppaction://hlinkfile" tooltip="CCD"/>
              </a:rPr>
              <a:t>CCD</a:t>
            </a:r>
            <a:r>
              <a:rPr lang="zh-TW" altLang="en-US">
                <a:ea typeface="新細明體" charset="-120"/>
              </a:rPr>
              <a:t>等成像平面的距離。具有短焦距的光學系統比長焦距的光學系統有更佳聚集光的能力。 </a:t>
            </a:r>
            <a:r>
              <a:rPr lang="en-US" altLang="zh-TW">
                <a:ea typeface="新細明體" charset="-120"/>
              </a:rPr>
              <a:t>(wikipedia)</a:t>
            </a:r>
          </a:p>
          <a:p>
            <a:pPr eaLnBrk="1" hangingPunct="1"/>
            <a:r>
              <a:rPr lang="zh-TW" altLang="en-US">
                <a:ea typeface="新細明體" charset="-120"/>
              </a:rPr>
              <a:t>視野的大小取決於鏡頭的焦距和</a:t>
            </a:r>
            <a:r>
              <a:rPr lang="zh-TW" altLang="en-US">
                <a:ea typeface="新細明體" charset="-120"/>
                <a:hlinkClick r:id="rId9" action="ppaction://hlinkfile" tooltip="底片格式 (頁面未存在)"/>
              </a:rPr>
              <a:t>底片大小</a:t>
            </a:r>
            <a:r>
              <a:rPr lang="zh-TW" altLang="en-US">
                <a:ea typeface="新細明體" charset="-120"/>
              </a:rPr>
              <a:t>的比例。由於最大眾化的是</a:t>
            </a:r>
            <a:r>
              <a:rPr lang="en-US" altLang="zh-TW">
                <a:ea typeface="新細明體" charset="-120"/>
                <a:hlinkClick r:id="rId10" action="ppaction://hlinkfile" tooltip="135底片"/>
              </a:rPr>
              <a:t>35mm</a:t>
            </a:r>
            <a:r>
              <a:rPr lang="zh-TW" altLang="en-US">
                <a:ea typeface="新細明體" charset="-120"/>
                <a:hlinkClick r:id="rId10" action="ppaction://hlinkfile" tooltip="135底片"/>
              </a:rPr>
              <a:t>規格</a:t>
            </a:r>
            <a:r>
              <a:rPr lang="zh-TW" altLang="en-US">
                <a:ea typeface="新細明體" charset="-120"/>
              </a:rPr>
              <a:t>，鏡頭的視野經常是根據這種規格標示的。對</a:t>
            </a:r>
            <a:r>
              <a:rPr lang="zh-TW" altLang="en-US">
                <a:ea typeface="新細明體" charset="-120"/>
                <a:hlinkClick r:id="rId11" action="ppaction://hlinkfile" tooltip="標準鏡頭"/>
              </a:rPr>
              <a:t>標準鏡頭</a:t>
            </a:r>
            <a:r>
              <a:rPr lang="zh-TW" altLang="en-US">
                <a:ea typeface="新細明體" charset="-120"/>
              </a:rPr>
              <a:t>（</a:t>
            </a:r>
            <a:r>
              <a:rPr lang="en-US" altLang="zh-TW">
                <a:ea typeface="新細明體" charset="-120"/>
              </a:rPr>
              <a:t>50mm</a:t>
            </a:r>
            <a:r>
              <a:rPr lang="zh-TW" altLang="en-US">
                <a:ea typeface="新細明體" charset="-120"/>
              </a:rPr>
              <a:t>）、</a:t>
            </a:r>
            <a:r>
              <a:rPr lang="zh-TW" altLang="en-US">
                <a:ea typeface="新細明體" charset="-120"/>
                <a:hlinkClick r:id="rId12" action="ppaction://hlinkfile" tooltip="廣角鏡頭"/>
              </a:rPr>
              <a:t>廣角鏡頭</a:t>
            </a:r>
            <a:r>
              <a:rPr lang="zh-TW" altLang="en-US">
                <a:ea typeface="新細明體" charset="-120"/>
              </a:rPr>
              <a:t>（</a:t>
            </a:r>
            <a:r>
              <a:rPr lang="en-US" altLang="zh-TW">
                <a:ea typeface="新細明體" charset="-120"/>
              </a:rPr>
              <a:t>24mm</a:t>
            </a:r>
            <a:r>
              <a:rPr lang="zh-TW" altLang="en-US">
                <a:ea typeface="新細明體" charset="-120"/>
              </a:rPr>
              <a:t>）、</a:t>
            </a:r>
            <a:r>
              <a:rPr lang="zh-TW" altLang="en-US">
                <a:ea typeface="新細明體" charset="-120"/>
                <a:hlinkClick r:id="rId13" action="ppaction://hlinkfile" tooltip="遠攝鏡頭"/>
              </a:rPr>
              <a:t>望遠鏡頭</a:t>
            </a:r>
            <a:r>
              <a:rPr lang="zh-TW" altLang="en-US">
                <a:ea typeface="新細明體" charset="-120"/>
              </a:rPr>
              <a:t>（</a:t>
            </a:r>
            <a:r>
              <a:rPr lang="en-US" altLang="zh-TW">
                <a:ea typeface="新細明體" charset="-120"/>
              </a:rPr>
              <a:t>500mm</a:t>
            </a:r>
            <a:r>
              <a:rPr lang="zh-TW" altLang="en-US">
                <a:ea typeface="新細明體" charset="-120"/>
              </a:rPr>
              <a:t>）視野都是不一樣的。對</a:t>
            </a:r>
            <a:r>
              <a:rPr lang="zh-TW" altLang="en-US">
                <a:ea typeface="新細明體" charset="-120"/>
                <a:hlinkClick r:id="rId14" action="ppaction://hlinkfile" tooltip="數位相機"/>
              </a:rPr>
              <a:t>數位相機</a:t>
            </a:r>
            <a:r>
              <a:rPr lang="zh-TW" altLang="en-US">
                <a:ea typeface="新細明體" charset="-120"/>
              </a:rPr>
              <a:t>上也是一樣，它們的感光器比一般傳統的</a:t>
            </a:r>
            <a:r>
              <a:rPr lang="en-US" altLang="zh-TW">
                <a:ea typeface="新細明體" charset="-120"/>
              </a:rPr>
              <a:t>35mm</a:t>
            </a:r>
            <a:r>
              <a:rPr lang="zh-TW" altLang="en-US">
                <a:ea typeface="新細明體" charset="-120"/>
              </a:rPr>
              <a:t>底片還要更小，所以相對的只要更短的焦距，就可以得到相同的影像。 </a:t>
            </a:r>
            <a:r>
              <a:rPr lang="en-US" altLang="zh-TW">
                <a:ea typeface="新細明體" charset="-120"/>
              </a:rPr>
              <a:t>(wikipedia)</a:t>
            </a:r>
          </a:p>
          <a:p>
            <a:pPr eaLnBrk="1" hangingPunct="1"/>
            <a:endParaRPr lang="zh-TW" altLang="en-US">
              <a:ea typeface="新細明體" charset="-120"/>
            </a:endParaRPr>
          </a:p>
        </p:txBody>
      </p:sp>
      <p:sp>
        <p:nvSpPr>
          <p:cNvPr id="30723"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D19C8EA-2AB5-944A-A77C-6B09359E41E0}" type="slidenum">
              <a:rPr lang="en-US" altLang="zh-TW"/>
              <a:pPr>
                <a:spcBef>
                  <a:spcPct val="0"/>
                </a:spcBef>
              </a:pPr>
              <a:t>15</a:t>
            </a:fld>
            <a:endParaRPr lang="en-US"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72A7EE1-531F-A245-BE7B-057CB74D3298}" type="slidenum">
              <a:rPr lang="en-US" altLang="zh-TW"/>
              <a:pPr>
                <a:spcBef>
                  <a:spcPct val="0"/>
                </a:spcBef>
              </a:pPr>
              <a:t>16</a:t>
            </a:fld>
            <a:endParaRPr lang="en-US" altLang="zh-TW"/>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Vinyetting</a:t>
            </a:r>
          </a:p>
          <a:p>
            <a:pPr eaLnBrk="1" hangingPunct="1"/>
            <a:endParaRPr lang="en-US" altLang="zh-TW">
              <a:ea typeface="新細明體"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D6F6A24-681E-AE4F-9D2E-788BC3864F84}" type="slidenum">
              <a:rPr lang="en-US" altLang="zh-TW"/>
              <a:pPr>
                <a:spcBef>
                  <a:spcPct val="0"/>
                </a:spcBef>
              </a:pPr>
              <a:t>17</a:t>
            </a:fld>
            <a:endParaRPr lang="en-US" altLang="zh-TW"/>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4154D18C-0D52-0148-95AC-4DB40C9DFA53}" type="slidenum">
              <a:rPr lang="en-US" altLang="zh-TW"/>
              <a:pPr>
                <a:spcBef>
                  <a:spcPct val="0"/>
                </a:spcBef>
              </a:pPr>
              <a:t>21</a:t>
            </a:fld>
            <a:endParaRPr lang="en-US" altLang="zh-TW"/>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C14668D-1628-C84B-B69F-4C349908DB03}" type="slidenum">
              <a:rPr lang="en-US" altLang="zh-TW"/>
              <a:pPr>
                <a:spcBef>
                  <a:spcPct val="0"/>
                </a:spcBef>
              </a:pPr>
              <a:t>22</a:t>
            </a:fld>
            <a:endParaRPr lang="en-US" altLang="zh-TW"/>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7D55D91-8B9D-DC45-97E1-1B6038849B67}" type="slidenum">
              <a:rPr lang="en-US" altLang="zh-TW"/>
              <a:pPr>
                <a:spcBef>
                  <a:spcPct val="0"/>
                </a:spcBef>
              </a:pPr>
              <a:t>23</a:t>
            </a:fld>
            <a:endParaRPr lang="en-US" altLang="zh-TW"/>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A478DC4A-0FF9-9C49-91FD-DEFAE37ED9BD}" type="slidenum">
              <a:rPr lang="en-US" altLang="zh-TW"/>
              <a:pPr>
                <a:spcBef>
                  <a:spcPct val="0"/>
                </a:spcBef>
              </a:pPr>
              <a:t>24</a:t>
            </a:fld>
            <a:endParaRPr lang="en-US" altLang="zh-TW"/>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http://www.uscoles.com/fstop.htm</a:t>
            </a:r>
          </a:p>
          <a:p>
            <a:pPr eaLnBrk="1" hangingPunct="1"/>
            <a:endParaRPr lang="en-US" altLang="zh-TW">
              <a:ea typeface="新細明體" charset="-120"/>
            </a:endParaRPr>
          </a:p>
          <a:p>
            <a:pPr eaLnBrk="1" hangingPunct="1"/>
            <a:r>
              <a:rPr lang="en-US" altLang="zh-TW">
                <a:ea typeface="新細明體" charset="-120"/>
              </a:rPr>
              <a:t>1.4    2.0    2.8    4    5.6    8    11    16    22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05BC2B3E-3BC3-ED4A-908E-DAAD67CFAC61}" type="slidenum">
              <a:rPr lang="en-US" altLang="zh-TW"/>
              <a:pPr>
                <a:spcBef>
                  <a:spcPct val="0"/>
                </a:spcBef>
              </a:pPr>
              <a:t>30</a:t>
            </a:fld>
            <a:endParaRPr lang="en-US" altLang="zh-TW"/>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350C639B-3502-0649-991E-BE87781A9947}" type="slidenum">
              <a:rPr lang="en-US" altLang="zh-TW"/>
              <a:pPr>
                <a:spcBef>
                  <a:spcPct val="0"/>
                </a:spcBef>
              </a:pPr>
              <a:t>31</a:t>
            </a:fld>
            <a:endParaRPr lang="en-US" altLang="zh-TW"/>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0E11C0C-0179-D641-A295-188932733E7B}" type="slidenum">
              <a:rPr lang="en-US" altLang="zh-TW"/>
              <a:pPr>
                <a:spcBef>
                  <a:spcPct val="0"/>
                </a:spcBef>
              </a:pPr>
              <a:t>2</a:t>
            </a:fld>
            <a:endParaRPr lang="en-US" altLang="zh-TW"/>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Camera records light, film is sensitivity to light</a:t>
            </a:r>
          </a:p>
          <a:p>
            <a:pPr eaLnBrk="1" hangingPunct="1"/>
            <a:r>
              <a:rPr lang="en-US" altLang="zh-TW">
                <a:ea typeface="新細明體" charset="-120"/>
              </a:rPr>
              <a:t>It gets blurred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8E3370F-1D60-D74A-856D-8157C372ED81}" type="slidenum">
              <a:rPr lang="en-US" altLang="zh-TW"/>
              <a:pPr>
                <a:spcBef>
                  <a:spcPct val="0"/>
                </a:spcBef>
              </a:pPr>
              <a:t>34</a:t>
            </a:fld>
            <a:endParaRPr lang="en-US" altLang="zh-TW"/>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E0076AE-0B22-AD4D-A90E-61B8BF608B31}" type="slidenum">
              <a:rPr lang="en-US" altLang="zh-TW"/>
              <a:pPr>
                <a:spcBef>
                  <a:spcPct val="0"/>
                </a:spcBef>
              </a:pPr>
              <a:t>35</a:t>
            </a:fld>
            <a:endParaRPr lang="en-US" altLang="zh-TW"/>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8A399A7-9930-7C4E-982C-D0BB284A2662}" type="slidenum">
              <a:rPr lang="en-US" altLang="zh-TW"/>
              <a:pPr>
                <a:spcBef>
                  <a:spcPct val="0"/>
                </a:spcBef>
              </a:pPr>
              <a:t>36</a:t>
            </a:fld>
            <a:endParaRPr lang="en-US" altLang="zh-TW"/>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E147557-17E2-9E4D-8944-D158BB238182}" type="slidenum">
              <a:rPr lang="en-US" altLang="zh-TW"/>
              <a:pPr>
                <a:spcBef>
                  <a:spcPct val="0"/>
                </a:spcBef>
              </a:pPr>
              <a:t>37</a:t>
            </a:fld>
            <a:endParaRPr lang="en-US" altLang="zh-TW"/>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diffusion: </a:t>
            </a:r>
            <a:r>
              <a:rPr lang="zh-TW" altLang="en-US">
                <a:ea typeface="新細明體" charset="-120"/>
              </a:rPr>
              <a:t>由於熱能的影響</a:t>
            </a:r>
            <a:r>
              <a:rPr lang="en-US" altLang="zh-TW">
                <a:ea typeface="新細明體" charset="-120"/>
              </a:rPr>
              <a:t>, </a:t>
            </a:r>
            <a:r>
              <a:rPr lang="zh-TW" altLang="en-US">
                <a:ea typeface="新細明體" charset="-120"/>
              </a:rPr>
              <a:t>使得電子跑到附近的</a:t>
            </a:r>
            <a:r>
              <a:rPr lang="en-US" altLang="zh-TW">
                <a:ea typeface="新細明體" charset="-120"/>
              </a:rPr>
              <a:t>pixel</a:t>
            </a:r>
            <a:r>
              <a:rPr lang="zh-TW" altLang="en-US">
                <a:ea typeface="新細明體" charset="-120"/>
              </a:rPr>
              <a:t>去而產生</a:t>
            </a:r>
            <a:r>
              <a:rPr lang="en-US" altLang="zh-TW">
                <a:ea typeface="新細明體" charset="-120"/>
              </a:rPr>
              <a:t>crosstalk </a:t>
            </a:r>
            <a:br>
              <a:rPr lang="en-US" altLang="zh-TW">
                <a:ea typeface="新細明體" charset="-120"/>
              </a:rPr>
            </a:br>
            <a:r>
              <a:rPr lang="en-US" altLang="zh-TW">
                <a:ea typeface="新細明體" charset="-120"/>
              </a:rPr>
              <a:t>* photon shot noise: </a:t>
            </a:r>
            <a:r>
              <a:rPr lang="zh-TW" altLang="en-US">
                <a:ea typeface="新細明體" charset="-120"/>
              </a:rPr>
              <a:t>光子到達</a:t>
            </a:r>
            <a:r>
              <a:rPr lang="en-US" altLang="zh-TW">
                <a:ea typeface="新細明體" charset="-120"/>
              </a:rPr>
              <a:t>detector</a:t>
            </a:r>
            <a:r>
              <a:rPr lang="zh-TW" altLang="en-US">
                <a:ea typeface="新細明體" charset="-120"/>
              </a:rPr>
              <a:t>的過程為一個</a:t>
            </a:r>
            <a:r>
              <a:rPr lang="en-US" altLang="zh-TW">
                <a:ea typeface="新細明體" charset="-120"/>
              </a:rPr>
              <a:t>Poisson process, </a:t>
            </a:r>
            <a:r>
              <a:rPr lang="zh-TW" altLang="en-US">
                <a:ea typeface="新細明體" charset="-120"/>
              </a:rPr>
              <a:t>所以在 </a:t>
            </a:r>
            <a:br>
              <a:rPr lang="zh-TW" altLang="en-US">
                <a:ea typeface="新細明體" charset="-120"/>
              </a:rPr>
            </a:br>
            <a:r>
              <a:rPr lang="zh-TW" altLang="en-US">
                <a:ea typeface="新細明體" charset="-120"/>
              </a:rPr>
              <a:t>計算一個時間內所有收集的光子數會有一個</a:t>
            </a:r>
            <a:r>
              <a:rPr lang="en-US" altLang="zh-TW">
                <a:ea typeface="新細明體" charset="-120"/>
              </a:rPr>
              <a:t>uncertainty, </a:t>
            </a:r>
            <a:r>
              <a:rPr lang="zh-TW" altLang="en-US">
                <a:ea typeface="新細明體" charset="-120"/>
              </a:rPr>
              <a:t>其標準差為</a:t>
            </a:r>
            <a:r>
              <a:rPr lang="en-US" altLang="zh-TW">
                <a:ea typeface="新細明體" charset="-120"/>
              </a:rPr>
              <a:t>sqrt(S), </a:t>
            </a:r>
            <a:br>
              <a:rPr lang="en-US" altLang="zh-TW">
                <a:ea typeface="新細明體" charset="-120"/>
              </a:rPr>
            </a:br>
            <a:r>
              <a:rPr lang="en-US" altLang="zh-TW">
                <a:ea typeface="新細明體" charset="-120"/>
              </a:rPr>
              <a:t>S</a:t>
            </a:r>
            <a:r>
              <a:rPr lang="zh-TW" altLang="en-US">
                <a:ea typeface="新細明體" charset="-120"/>
              </a:rPr>
              <a:t>為所估計的光子個數 </a:t>
            </a:r>
            <a:br>
              <a:rPr lang="zh-TW" altLang="en-US">
                <a:ea typeface="新細明體" charset="-120"/>
              </a:rPr>
            </a:br>
            <a:r>
              <a:rPr lang="zh-TW" altLang="en-US">
                <a:ea typeface="新細明體" charset="-120"/>
              </a:rPr>
              <a:t>* </a:t>
            </a:r>
            <a:r>
              <a:rPr lang="en-US" altLang="zh-TW">
                <a:ea typeface="新細明體" charset="-120"/>
              </a:rPr>
              <a:t>amplifier readout noise: readout amplifier</a:t>
            </a:r>
            <a:r>
              <a:rPr lang="zh-TW" altLang="en-US">
                <a:ea typeface="新細明體" charset="-120"/>
              </a:rPr>
              <a:t>的阻抗產生的熱所產生的</a:t>
            </a:r>
            <a:r>
              <a:rPr lang="en-US" altLang="zh-TW">
                <a:ea typeface="新細明體" charset="-120"/>
              </a:rPr>
              <a:t>noise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80262348-2AD4-6B40-844F-29E061A075F0}" type="slidenum">
              <a:rPr lang="en-US" altLang="zh-TW"/>
              <a:pPr>
                <a:spcBef>
                  <a:spcPct val="0"/>
                </a:spcBef>
              </a:pPr>
              <a:t>38</a:t>
            </a:fld>
            <a:endParaRPr lang="en-US" altLang="zh-TW"/>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D7C9230-2D2B-D04A-91BC-6DDA3C55A6E1}" type="slidenum">
              <a:rPr lang="en-US" altLang="zh-TW"/>
              <a:pPr>
                <a:spcBef>
                  <a:spcPct val="0"/>
                </a:spcBef>
              </a:pPr>
              <a:t>39</a:t>
            </a:fld>
            <a:endParaRPr lang="en-US" altLang="zh-TW"/>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C0348B13-C84E-4747-A2F8-967E3551CA26}" type="slidenum">
              <a:rPr lang="en-US" altLang="zh-TW"/>
              <a:pPr>
                <a:spcBef>
                  <a:spcPct val="0"/>
                </a:spcBef>
              </a:pPr>
              <a:t>40</a:t>
            </a:fld>
            <a:endParaRPr lang="en-US" altLang="zh-TW"/>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0CEACC5-5085-B043-B155-8D5AE7DF021A}" type="slidenum">
              <a:rPr lang="en-US" altLang="zh-TW"/>
              <a:pPr>
                <a:spcBef>
                  <a:spcPct val="0"/>
                </a:spcBef>
              </a:pPr>
              <a:t>41</a:t>
            </a:fld>
            <a:endParaRPr lang="en-US" altLang="zh-TW"/>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7119AF0-3D33-7543-B811-3B4769D91151}" type="slidenum">
              <a:rPr lang="en-US" altLang="zh-TW"/>
              <a:pPr>
                <a:spcBef>
                  <a:spcPct val="0"/>
                </a:spcBef>
              </a:pPr>
              <a:t>42</a:t>
            </a:fld>
            <a:endParaRPr lang="en-US" altLang="zh-TW"/>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C08DDDF-A5A5-294C-A6F4-EE292CF59E12}" type="slidenum">
              <a:rPr lang="en-US" altLang="zh-TW"/>
              <a:pPr>
                <a:spcBef>
                  <a:spcPct val="0"/>
                </a:spcBef>
              </a:pPr>
              <a:t>43</a:t>
            </a:fld>
            <a:endParaRPr lang="en-US" altLang="zh-TW"/>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14D3F64-FBBF-F14E-8C43-AC2995A48ED0}" type="slidenum">
              <a:rPr lang="en-US" altLang="zh-TW"/>
              <a:pPr>
                <a:spcBef>
                  <a:spcPct val="0"/>
                </a:spcBef>
              </a:pPr>
              <a:t>3</a:t>
            </a:fld>
            <a:endParaRPr lang="en-US" altLang="zh-TW"/>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Shutter</a:t>
            </a:r>
          </a:p>
          <a:p>
            <a:pPr eaLnBrk="1" hangingPunct="1"/>
            <a:endParaRPr lang="en-US" altLang="zh-TW">
              <a:ea typeface="新細明體" charset="-120"/>
            </a:endParaRPr>
          </a:p>
          <a:p>
            <a:pPr eaLnBrk="1" hangingPunct="1"/>
            <a:r>
              <a:rPr lang="en-US" altLang="zh-TW">
                <a:ea typeface="新細明體" charset="-120"/>
              </a:rPr>
              <a:t>A pinhole camera is the simplest camera possible. It consists of a </a:t>
            </a:r>
            <a:r>
              <a:rPr lang="en-US" altLang="zh-TW" b="1">
                <a:ea typeface="新細明體" charset="-120"/>
              </a:rPr>
              <a:t>light-proof box</a:t>
            </a:r>
            <a:r>
              <a:rPr lang="en-US" altLang="zh-TW">
                <a:ea typeface="新細明體" charset="-120"/>
              </a:rPr>
              <a:t>, some sort of </a:t>
            </a:r>
            <a:r>
              <a:rPr lang="en-US" altLang="zh-TW" b="1">
                <a:ea typeface="新細明體" charset="-120"/>
              </a:rPr>
              <a:t>film</a:t>
            </a:r>
            <a:r>
              <a:rPr lang="en-US" altLang="zh-TW">
                <a:ea typeface="新細明體" charset="-120"/>
              </a:rPr>
              <a:t> and a </a:t>
            </a:r>
            <a:r>
              <a:rPr lang="en-US" altLang="zh-TW" b="1">
                <a:ea typeface="新細明體" charset="-120"/>
              </a:rPr>
              <a:t>pinhole</a:t>
            </a:r>
            <a:r>
              <a:rPr lang="en-US" altLang="zh-TW">
                <a:ea typeface="新細明體" charset="-120"/>
              </a:rPr>
              <a:t>. </a:t>
            </a:r>
          </a:p>
          <a:p>
            <a:pPr eaLnBrk="1" hangingPunct="1"/>
            <a:r>
              <a:rPr lang="en-US" altLang="zh-TW">
                <a:ea typeface="新細明體" charset="-120"/>
              </a:rPr>
              <a:t>Usually, you have to expose the film for a long time because the pinhole lets so little light through </a:t>
            </a:r>
          </a:p>
          <a:p>
            <a:pPr eaLnBrk="1" hangingPunct="1"/>
            <a:r>
              <a:rPr lang="en-US" altLang="zh-TW">
                <a:ea typeface="新細明體" charset="-120"/>
              </a:rPr>
              <a:t>The pinhole in a pinhole camera acts as the </a:t>
            </a:r>
            <a:r>
              <a:rPr lang="en-US" altLang="zh-TW" b="1">
                <a:ea typeface="新細明體" charset="-120"/>
              </a:rPr>
              <a:t>lens</a:t>
            </a:r>
            <a:r>
              <a:rPr lang="en-US" altLang="zh-TW">
                <a:ea typeface="新細明體" charset="-120"/>
              </a:rPr>
              <a:t>. </a:t>
            </a:r>
          </a:p>
          <a:p>
            <a:pPr eaLnBrk="1" hangingPunct="1"/>
            <a:endParaRPr lang="en-US" altLang="zh-TW">
              <a:ea typeface="新細明體" charset="-120"/>
            </a:endParaRPr>
          </a:p>
          <a:p>
            <a:pPr eaLnBrk="1" hangingPunct="1"/>
            <a:r>
              <a:rPr lang="en-US" altLang="zh-TW">
                <a:ea typeface="新細明體" charset="-120"/>
              </a:rPr>
              <a:t>The pinhole forces every point emitting light in the scene to form a small point on the film, so the image is crisp. The reason a </a:t>
            </a:r>
            <a:r>
              <a:rPr lang="en-US" altLang="zh-TW">
                <a:ea typeface="新細明體" charset="-120"/>
                <a:hlinkClick r:id="rId3"/>
              </a:rPr>
              <a:t>normal camera</a:t>
            </a:r>
            <a:r>
              <a:rPr lang="en-US" altLang="zh-TW">
                <a:ea typeface="新細明體" charset="-120"/>
              </a:rPr>
              <a:t> uses a lens rather than a pinhole is because the lens creates a much larger hole through which light can make it onto the film, meaning the film can be exposed faster. </a:t>
            </a:r>
          </a:p>
          <a:p>
            <a:pPr eaLnBrk="1" hangingPunct="1"/>
            <a:endParaRPr lang="en-US" altLang="zh-TW">
              <a:ea typeface="新細明體" charset="-120"/>
            </a:endParaRPr>
          </a:p>
          <a:p>
            <a:pPr eaLnBrk="1" hangingPunct="1"/>
            <a:r>
              <a:rPr lang="en-US" altLang="zh-TW">
                <a:ea typeface="新細明體" charset="-120"/>
              </a:rPr>
              <a:t>Pinhole cameras are used for fun, for art and for science </a:t>
            </a:r>
          </a:p>
          <a:p>
            <a:pPr eaLnBrk="1" hangingPunct="1"/>
            <a:endParaRPr lang="en-US" altLang="zh-TW">
              <a:ea typeface="新細明體" charset="-120"/>
            </a:endParaRPr>
          </a:p>
          <a:p>
            <a:pPr eaLnBrk="1" hangingPunct="1"/>
            <a:r>
              <a:rPr lang="en-US" altLang="zh-TW">
                <a:ea typeface="新細明體" charset="-120"/>
              </a:rPr>
              <a:t>Depth of the room is the focal length</a:t>
            </a:r>
          </a:p>
          <a:p>
            <a:pPr eaLnBrk="1" hangingPunct="1"/>
            <a:endParaRPr lang="en-US" altLang="zh-TW">
              <a:ea typeface="新細明體" charset="-120"/>
            </a:endParaRPr>
          </a:p>
          <a:p>
            <a:pPr eaLnBrk="1" hangingPunct="1"/>
            <a:r>
              <a:rPr lang="en-US" altLang="zh-TW">
                <a:ea typeface="新細明體" charset="-120"/>
              </a:rPr>
              <a:t>The first camera</a:t>
            </a:r>
          </a:p>
          <a:p>
            <a:pPr lvl="1" eaLnBrk="1" hangingPunct="1"/>
            <a:r>
              <a:rPr lang="en-US" altLang="zh-TW">
                <a:ea typeface="新細明體" charset="-120"/>
              </a:rPr>
              <a:t>Known to Aristotle</a:t>
            </a:r>
          </a:p>
          <a:p>
            <a:pPr lvl="1" eaLnBrk="1" hangingPunct="1"/>
            <a:r>
              <a:rPr lang="en-US" altLang="zh-TW">
                <a:ea typeface="新細明體" charset="-120"/>
              </a:rPr>
              <a:t>How does the aperture size affect the image?</a:t>
            </a:r>
          </a:p>
          <a:p>
            <a:pPr lvl="1" eaLnBrk="1" hangingPunct="1"/>
            <a:endParaRPr lang="en-US" altLang="zh-TW">
              <a:ea typeface="新細明體" charset="-120"/>
            </a:endParaRPr>
          </a:p>
          <a:p>
            <a:pPr eaLnBrk="1" hangingPunct="1"/>
            <a:endParaRPr lang="en-US" altLang="zh-TW">
              <a:ea typeface="新細明體" charset="-120"/>
            </a:endParaRPr>
          </a:p>
          <a:p>
            <a:pPr eaLnBrk="1" hangingPunct="1"/>
            <a:endParaRPr lang="en-US" altLang="zh-TW">
              <a:ea typeface="新細明體" charset="-120"/>
            </a:endParaRPr>
          </a:p>
          <a:p>
            <a:pPr eaLnBrk="1" hangingPunct="1"/>
            <a:endParaRPr lang="en-US" altLang="zh-TW">
              <a:ea typeface="新細明體"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30B7D701-E6C5-8F45-9592-8DC0F80F9024}" type="slidenum">
              <a:rPr lang="en-US" altLang="zh-TW"/>
              <a:pPr>
                <a:spcBef>
                  <a:spcPct val="0"/>
                </a:spcBef>
              </a:pPr>
              <a:t>44</a:t>
            </a:fld>
            <a:endParaRPr lang="en-US" altLang="zh-TW"/>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13BA58EC-5CAE-A940-8AD2-B3B797F54850}" type="slidenum">
              <a:rPr lang="en-US" altLang="zh-TW"/>
              <a:pPr>
                <a:spcBef>
                  <a:spcPct val="0"/>
                </a:spcBef>
              </a:pPr>
              <a:t>45</a:t>
            </a:fld>
            <a:endParaRPr lang="en-US" altLang="zh-TW"/>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E908E15-2014-C941-A984-FBD1CC611C64}" type="slidenum">
              <a:rPr lang="en-US" altLang="zh-TW"/>
              <a:pPr>
                <a:spcBef>
                  <a:spcPct val="0"/>
                </a:spcBef>
              </a:pPr>
              <a:t>46</a:t>
            </a:fld>
            <a:endParaRPr lang="en-US" altLang="zh-TW"/>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Bulky and expensive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68FF171-167B-EE4D-80DC-EA80B70C2329}" type="slidenum">
              <a:rPr lang="en-US" altLang="zh-TW"/>
              <a:pPr>
                <a:spcBef>
                  <a:spcPct val="0"/>
                </a:spcBef>
              </a:pPr>
              <a:t>47</a:t>
            </a:fld>
            <a:endParaRPr lang="en-US" altLang="zh-TW"/>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B2D6C7C-2679-0E4E-8F97-554120050445}" type="slidenum">
              <a:rPr lang="en-US" altLang="zh-TW"/>
              <a:pPr>
                <a:spcBef>
                  <a:spcPct val="0"/>
                </a:spcBef>
              </a:pPr>
              <a:t>48</a:t>
            </a:fld>
            <a:endParaRPr lang="en-US" altLang="zh-TW"/>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The GRGB Bayer Pattern is the most common CFA used, it was used by Kodak on the DCS series cameras and is used in most consumer digital cameras (except for Canon up until the S100 who used a CYGM CFA). </a:t>
            </a:r>
          </a:p>
          <a:p>
            <a:pPr eaLnBrk="1" hangingPunct="1"/>
            <a:endParaRPr lang="en-US" altLang="zh-TW">
              <a:ea typeface="新細明體" charset="-120"/>
            </a:endParaRPr>
          </a:p>
          <a:p>
            <a:pPr eaLnBrk="1" hangingPunct="1"/>
            <a:r>
              <a:rPr lang="en-US" altLang="zh-TW">
                <a:ea typeface="新細明體" charset="-120"/>
              </a:rPr>
              <a:t>CYGM gives more accurate </a:t>
            </a:r>
            <a:r>
              <a:rPr lang="en-US" altLang="zh-TW">
                <a:ea typeface="新細明體" charset="-120"/>
                <a:hlinkClick r:id="rId3" tooltip="Luminance"/>
              </a:rPr>
              <a:t>luminance</a:t>
            </a:r>
            <a:r>
              <a:rPr lang="en-US" altLang="zh-TW">
                <a:ea typeface="新細明體" charset="-120"/>
              </a:rPr>
              <a:t> information than the Bayer filter, hence a wider </a:t>
            </a:r>
            <a:r>
              <a:rPr lang="en-US" altLang="zh-TW">
                <a:ea typeface="新細明體" charset="-120"/>
                <a:hlinkClick r:id="rId4" tooltip="Dynamic range"/>
              </a:rPr>
              <a:t>dynamic range</a:t>
            </a:r>
            <a:r>
              <a:rPr lang="en-US" altLang="zh-TW">
                <a:ea typeface="新細明體" charset="-120"/>
              </a:rPr>
              <a:t>, but at the expense of colour accuracy. </a:t>
            </a:r>
          </a:p>
          <a:p>
            <a:pPr eaLnBrk="1" hangingPunct="1"/>
            <a:endParaRPr lang="en-US" altLang="zh-TW">
              <a:ea typeface="新細明體" charset="-120"/>
            </a:endParaRPr>
          </a:p>
          <a:p>
            <a:pPr eaLnBrk="1" hangingPunct="1"/>
            <a:r>
              <a:rPr lang="en-US" altLang="zh-TW">
                <a:ea typeface="新細明體" charset="-120"/>
              </a:rPr>
              <a:t>The new CCD offers a wide ISO range (400-4000), 8-9 stops of dynamic range and with the addition of new lower noise electronics and a 12-bit ADC the overall result is the most sensitive CCD yet available </a:t>
            </a:r>
          </a:p>
          <a:p>
            <a:pPr eaLnBrk="1" hangingPunct="1"/>
            <a:endParaRPr lang="en-US" altLang="zh-TW">
              <a:ea typeface="新細明體" charset="-120"/>
            </a:endParaRPr>
          </a:p>
          <a:p>
            <a:pPr eaLnBrk="1" hangingPunct="1"/>
            <a:r>
              <a:rPr lang="en-US" altLang="zh-TW">
                <a:ea typeface="新細明體" charset="-120"/>
              </a:rPr>
              <a:t>Kodak DCS620x CMY CFA</a:t>
            </a:r>
          </a:p>
          <a:p>
            <a:pPr eaLnBrk="1" hangingPunct="1"/>
            <a:endParaRPr lang="en-US" altLang="zh-TW">
              <a:ea typeface="新細明體" charset="-120"/>
            </a:endParaRPr>
          </a:p>
          <a:p>
            <a:pPr eaLnBrk="1" hangingPunct="1"/>
            <a:endParaRPr lang="en-US" altLang="zh-TW">
              <a:ea typeface="新細明體"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C1D058B3-A750-864A-91A0-6C5B31F13E4E}" type="slidenum">
              <a:rPr lang="en-US" altLang="zh-TW"/>
              <a:pPr>
                <a:spcBef>
                  <a:spcPct val="0"/>
                </a:spcBef>
              </a:pPr>
              <a:t>49</a:t>
            </a:fld>
            <a:endParaRPr lang="en-US" altLang="zh-TW"/>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http://www.lonestardigital.com/DCS620x.htm</a:t>
            </a:r>
          </a:p>
          <a:p>
            <a:pPr eaLnBrk="1" hangingPunct="1"/>
            <a:endParaRPr lang="en-US" altLang="zh-TW">
              <a:ea typeface="新細明體" charset="-120"/>
            </a:endParaRPr>
          </a:p>
          <a:p>
            <a:pPr eaLnBrk="1" hangingPunct="1"/>
            <a:r>
              <a:rPr lang="en-US" altLang="zh-TW">
                <a:ea typeface="新細明體" charset="-120"/>
              </a:rPr>
              <a:t>The major advantage of CMY CFA colors is sensitivity, or speed. In photographic terms, speed is equivalent to ISO. The CMY CFA has two attributes that increase effective speed:</a:t>
            </a:r>
          </a:p>
          <a:p>
            <a:pPr eaLnBrk="1" hangingPunct="1"/>
            <a:r>
              <a:rPr lang="en-US" altLang="zh-TW">
                <a:ea typeface="新細明體" charset="-120"/>
              </a:rPr>
              <a:t>· Less unwanted dye absorption</a:t>
            </a:r>
          </a:p>
          <a:p>
            <a:pPr eaLnBrk="1" hangingPunct="1"/>
            <a:r>
              <a:rPr lang="en-US" altLang="zh-TW">
                <a:ea typeface="新細明體" charset="-120"/>
              </a:rPr>
              <a:t>· Increased color signal and signal-to-noise ratio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08355CBD-E572-D143-813A-7927BF352C13}" type="slidenum">
              <a:rPr lang="en-US" altLang="zh-TW"/>
              <a:pPr>
                <a:spcBef>
                  <a:spcPct val="0"/>
                </a:spcBef>
              </a:pPr>
              <a:t>50</a:t>
            </a:fld>
            <a:endParaRPr lang="en-US" altLang="zh-TW"/>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The GRGB Bayer Pattern is the most common CFA used, it was used by Kodak on the DCS series cameras and is used in most consumer digital cameras (except for Canon up until the S100 who used a CYGM CFA). </a:t>
            </a:r>
          </a:p>
          <a:p>
            <a:pPr eaLnBrk="1" hangingPunct="1"/>
            <a:endParaRPr lang="en-US" altLang="zh-TW">
              <a:ea typeface="新細明體" charset="-120"/>
            </a:endParaRPr>
          </a:p>
          <a:p>
            <a:pPr eaLnBrk="1" hangingPunct="1"/>
            <a:r>
              <a:rPr lang="en-US" altLang="zh-TW">
                <a:ea typeface="新細明體" charset="-120"/>
              </a:rPr>
              <a:t>The new CCD offers a wide ISO range (400-4000), 8-9 stops of dynamic range and with the addition of new lower noise electronics and a 12-bit ADC the overall result is the most sensitive CCD yet available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8133C699-0BBA-B24E-9405-212D4AEC08AC}" type="slidenum">
              <a:rPr lang="en-US" altLang="zh-TW"/>
              <a:pPr>
                <a:spcBef>
                  <a:spcPct val="0"/>
                </a:spcBef>
              </a:pPr>
              <a:t>51</a:t>
            </a:fld>
            <a:endParaRPr lang="en-US" altLang="zh-TW"/>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39F7114-5726-7046-ACFA-6F582CE10419}" type="slidenum">
              <a:rPr lang="en-US" altLang="zh-TW"/>
              <a:pPr>
                <a:spcBef>
                  <a:spcPct val="0"/>
                </a:spcBef>
              </a:pPr>
              <a:t>52</a:t>
            </a:fld>
            <a:endParaRPr lang="en-US" altLang="zh-TW"/>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86761706-3E32-A743-98C4-E54E3168A795}" type="slidenum">
              <a:rPr lang="en-US" altLang="zh-TW"/>
              <a:pPr>
                <a:spcBef>
                  <a:spcPct val="0"/>
                </a:spcBef>
              </a:pPr>
              <a:t>53</a:t>
            </a:fld>
            <a:endParaRPr lang="en-US" altLang="zh-TW"/>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8BCC350-D5EF-D441-ACAF-3419B904A9B9}" type="slidenum">
              <a:rPr lang="en-US" altLang="zh-TW"/>
              <a:pPr>
                <a:spcBef>
                  <a:spcPct val="0"/>
                </a:spcBef>
              </a:pPr>
              <a:t>4</a:t>
            </a:fld>
            <a:endParaRPr lang="en-US" altLang="zh-TW"/>
          </a:p>
        </p:txBody>
      </p:sp>
      <p:sp>
        <p:nvSpPr>
          <p:cNvPr id="12290" name="Rectangle 2"/>
          <p:cNvSpPr>
            <a:spLocks noGrp="1" noRot="1" noChangeAspect="1" noChangeArrowheads="1" noTextEdit="1"/>
          </p:cNvSpPr>
          <p:nvPr>
            <p:ph type="sldImg"/>
          </p:nvPr>
        </p:nvSpPr>
        <p:spPr>
          <a:xfrm>
            <a:off x="1139825" y="682625"/>
            <a:ext cx="4552950" cy="3414713"/>
          </a:xfrm>
          <a:ln/>
        </p:spPr>
      </p:sp>
      <p:sp>
        <p:nvSpPr>
          <p:cNvPr id="12291" name="Rectangle 3"/>
          <p:cNvSpPr>
            <a:spLocks noGrp="1" noChangeArrowheads="1"/>
          </p:cNvSpPr>
          <p:nvPr>
            <p:ph type="body" idx="1"/>
          </p:nvPr>
        </p:nvSpPr>
        <p:spPr>
          <a:xfrm>
            <a:off x="890588" y="4324350"/>
            <a:ext cx="5048250" cy="417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A6432F4-182B-6641-ACAD-616D4B97ABAF}" type="slidenum">
              <a:rPr lang="en-US" altLang="zh-TW"/>
              <a:pPr>
                <a:spcBef>
                  <a:spcPct val="0"/>
                </a:spcBef>
              </a:pPr>
              <a:t>54</a:t>
            </a:fld>
            <a:endParaRPr lang="en-US" altLang="zh-TW"/>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F174391-3727-504F-B3EA-3D80EBF57BEF}" type="slidenum">
              <a:rPr lang="en-US" altLang="zh-TW"/>
              <a:pPr>
                <a:spcBef>
                  <a:spcPct val="0"/>
                </a:spcBef>
              </a:pPr>
              <a:t>55</a:t>
            </a:fld>
            <a:endParaRPr lang="en-US" altLang="zh-TW"/>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9581F2E-367D-F14C-93B3-2C9C5DD5CC72}" type="slidenum">
              <a:rPr lang="en-US" altLang="zh-TW"/>
              <a:pPr>
                <a:spcBef>
                  <a:spcPct val="0"/>
                </a:spcBef>
              </a:pPr>
              <a:t>56</a:t>
            </a:fld>
            <a:endParaRPr lang="en-US" altLang="zh-TW"/>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73F994E-D272-1F43-B66F-145CFF6E4C78}" type="slidenum">
              <a:rPr lang="en-US" altLang="zh-TW"/>
              <a:pPr>
                <a:spcBef>
                  <a:spcPct val="0"/>
                </a:spcBef>
              </a:pPr>
              <a:t>57</a:t>
            </a:fld>
            <a:endParaRPr lang="en-US" altLang="zh-TW"/>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03F83DB5-972E-FC40-B408-32795A3FC276}" type="slidenum">
              <a:rPr lang="en-US" altLang="zh-TW"/>
              <a:pPr>
                <a:spcBef>
                  <a:spcPct val="0"/>
                </a:spcBef>
              </a:pPr>
              <a:t>58</a:t>
            </a:fld>
            <a:endParaRPr lang="en-US" altLang="zh-TW"/>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3C7785C4-4DCE-5448-B01D-6A5F108DBBFE}" type="slidenum">
              <a:rPr lang="en-US" altLang="zh-TW"/>
              <a:pPr>
                <a:spcBef>
                  <a:spcPct val="0"/>
                </a:spcBef>
              </a:pPr>
              <a:t>59</a:t>
            </a:fld>
            <a:endParaRPr lang="en-US" altLang="zh-TW"/>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0B9D657-7055-DA4C-8B5B-6BDE0E693BF6}" type="slidenum">
              <a:rPr lang="en-US" altLang="zh-TW"/>
              <a:pPr>
                <a:spcBef>
                  <a:spcPct val="0"/>
                </a:spcBef>
              </a:pPr>
              <a:t>60</a:t>
            </a:fld>
            <a:endParaRPr lang="en-US" altLang="zh-TW"/>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0FB5BDC-4C48-6443-B985-76279DBC697D}" type="slidenum">
              <a:rPr lang="en-US" altLang="zh-TW"/>
              <a:pPr>
                <a:spcBef>
                  <a:spcPct val="0"/>
                </a:spcBef>
              </a:pPr>
              <a:t>61</a:t>
            </a:fld>
            <a:endParaRPr lang="en-US" altLang="zh-TW"/>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6E359A4-D6B1-FE44-B14C-2105FE785379}" type="slidenum">
              <a:rPr lang="en-US" altLang="zh-TW"/>
              <a:pPr>
                <a:spcBef>
                  <a:spcPct val="0"/>
                </a:spcBef>
              </a:pPr>
              <a:t>62</a:t>
            </a:fld>
            <a:endParaRPr lang="en-US" altLang="zh-TW"/>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BE2E842-27BA-F642-9155-D849B921B8AB}" type="slidenum">
              <a:rPr lang="en-US" altLang="zh-TW"/>
              <a:pPr>
                <a:spcBef>
                  <a:spcPct val="0"/>
                </a:spcBef>
              </a:pPr>
              <a:t>63</a:t>
            </a:fld>
            <a:endParaRPr lang="en-US" altLang="zh-TW"/>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6D93709-4FAF-8040-8ECB-2BBAA08F7D35}" type="slidenum">
              <a:rPr lang="en-US" altLang="zh-TW"/>
              <a:pPr>
                <a:spcBef>
                  <a:spcPct val="0"/>
                </a:spcBef>
              </a:pPr>
              <a:t>5</a:t>
            </a:fld>
            <a:endParaRPr lang="en-US" altLang="zh-TW"/>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A2EF14F3-FA7D-3D41-8858-579CF5258B44}" type="slidenum">
              <a:rPr lang="en-US" altLang="zh-TW"/>
              <a:pPr>
                <a:spcBef>
                  <a:spcPct val="0"/>
                </a:spcBef>
              </a:pPr>
              <a:t>64</a:t>
            </a:fld>
            <a:endParaRPr lang="en-US" altLang="zh-TW"/>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3AB7B66-9DDD-234E-B88C-C0274E25F50B}" type="slidenum">
              <a:rPr lang="en-US" altLang="zh-TW"/>
              <a:pPr>
                <a:spcBef>
                  <a:spcPct val="0"/>
                </a:spcBef>
              </a:pPr>
              <a:t>65</a:t>
            </a:fld>
            <a:endParaRPr lang="en-US" altLang="zh-TW"/>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8857BA0-A0C2-6944-9686-A1834FB1280B}" type="slidenum">
              <a:rPr lang="en-US" altLang="zh-TW"/>
              <a:pPr>
                <a:spcBef>
                  <a:spcPct val="0"/>
                </a:spcBef>
              </a:pPr>
              <a:t>66</a:t>
            </a:fld>
            <a:endParaRPr lang="en-US" altLang="zh-TW"/>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1A00227-E09C-4042-B96A-FD92C7E418B2}" type="slidenum">
              <a:rPr lang="en-US" altLang="zh-TW"/>
              <a:pPr>
                <a:spcBef>
                  <a:spcPct val="0"/>
                </a:spcBef>
              </a:pPr>
              <a:t>67</a:t>
            </a:fld>
            <a:endParaRPr lang="en-US" altLang="zh-TW"/>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The reason that pictures turn out with a yellow/orange cast in incandescent (tungsten) lighting and bluish in fluorescent lighting is because light has a colour temperature </a:t>
            </a:r>
          </a:p>
          <a:p>
            <a:pPr eaLnBrk="1" hangingPunct="1"/>
            <a:endParaRPr lang="en-US" altLang="zh-TW">
              <a:ea typeface="新細明體" charset="-120"/>
            </a:endParaRPr>
          </a:p>
          <a:p>
            <a:pPr eaLnBrk="1" hangingPunct="1"/>
            <a:r>
              <a:rPr lang="en-US" altLang="zh-TW">
                <a:ea typeface="新細明體" charset="-120"/>
              </a:rPr>
              <a:t>This is where the concept of "White Balance" comes in. If we can tell the camera which object in the room is white and supposed to come out white in the picture </a:t>
            </a:r>
          </a:p>
          <a:p>
            <a:pPr eaLnBrk="1" hangingPunct="1"/>
            <a:endParaRPr lang="en-US" altLang="zh-TW">
              <a:ea typeface="新細明體" charset="-120"/>
            </a:endParaRPr>
          </a:p>
          <a:p>
            <a:pPr eaLnBrk="1" hangingPunct="1"/>
            <a:r>
              <a:rPr lang="en-US" altLang="zh-TW">
                <a:ea typeface="新細明體" charset="-120"/>
              </a:rPr>
              <a:t>cameras provide preset WB settings such as, Tungsten, Flourescent, Cloudy, Sunny, etc. Using preset WB can improve on a picture, especially under indoors lighting. </a:t>
            </a:r>
          </a:p>
          <a:p>
            <a:pPr eaLnBrk="1" hangingPunct="1"/>
            <a:endParaRPr lang="en-US" altLang="zh-TW">
              <a:ea typeface="新細明體" charset="-120"/>
            </a:endParaRPr>
          </a:p>
          <a:p>
            <a:pPr eaLnBrk="1" hangingPunct="1"/>
            <a:r>
              <a:rPr lang="en-US" altLang="zh-TW" b="1">
                <a:ea typeface="新細明體" charset="-120"/>
              </a:rPr>
              <a:t>Auto White Balance</a:t>
            </a:r>
            <a:r>
              <a:rPr lang="en-US" altLang="zh-TW">
                <a:ea typeface="新細明體" charset="-120"/>
              </a:rPr>
              <a:t> </a:t>
            </a:r>
          </a:p>
          <a:p>
            <a:pPr eaLnBrk="1" hangingPunct="1"/>
            <a:endParaRPr lang="en-US" altLang="zh-TW">
              <a:ea typeface="新細明體" charset="-120"/>
            </a:endParaRPr>
          </a:p>
          <a:p>
            <a:pPr eaLnBrk="1" hangingPunct="1"/>
            <a:endParaRPr lang="en-US" altLang="zh-TW">
              <a:ea typeface="新細明體" charset="-12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投影片圖像版面配置區 1"/>
          <p:cNvSpPr>
            <a:spLocks noGrp="1" noRot="1" noChangeAspect="1" noTextEdit="1"/>
          </p:cNvSpPr>
          <p:nvPr>
            <p:ph type="sldImg"/>
          </p:nvPr>
        </p:nvSpPr>
        <p:spPr>
          <a:ln/>
        </p:spPr>
      </p:sp>
      <p:sp>
        <p:nvSpPr>
          <p:cNvPr id="131074"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charset="-120"/>
              </a:rPr>
              <a:t>http://pansci.tw/archives/76012</a:t>
            </a:r>
          </a:p>
          <a:p>
            <a:endParaRPr lang="en-US" altLang="zh-TW">
              <a:ea typeface="新細明體" charset="-120"/>
            </a:endParaRPr>
          </a:p>
          <a:p>
            <a:r>
              <a:rPr lang="zh-TW" altLang="en-US">
                <a:ea typeface="新細明體" charset="-120"/>
              </a:rPr>
              <a:t>從演化上來看，這是因為自然世界中的物品大多數不會變色，會改變的通常是光源，因此大腦才演化出根據光源和周遭各種物體資訊來調整物體最後顏色的「色彩恆常性」。</a:t>
            </a:r>
          </a:p>
        </p:txBody>
      </p:sp>
      <p:sp>
        <p:nvSpPr>
          <p:cNvPr id="131075"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81E3EF2D-6845-DC44-8B25-7EFA198D3EA3}" type="slidenum">
              <a:rPr lang="en-US" altLang="zh-TW"/>
              <a:pPr/>
              <a:t>69</a:t>
            </a:fld>
            <a:endParaRPr lang="en-US" altLang="zh-TW"/>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74921FF-4D37-EB46-9A6F-A26C8C48C56D}" type="slidenum">
              <a:rPr lang="en-US" altLang="zh-TW"/>
              <a:pPr>
                <a:spcBef>
                  <a:spcPct val="0"/>
                </a:spcBef>
              </a:pPr>
              <a:t>75</a:t>
            </a:fld>
            <a:endParaRPr lang="en-US" altLang="zh-TW"/>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5E185B2-7E41-0D4C-8294-CEB882F47571}" type="slidenum">
              <a:rPr lang="en-US" altLang="zh-TW"/>
              <a:pPr>
                <a:spcBef>
                  <a:spcPct val="0"/>
                </a:spcBef>
              </a:pPr>
              <a:t>76</a:t>
            </a:fld>
            <a:endParaRPr lang="en-US" altLang="zh-TW"/>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F923F318-EDAC-2A41-81FE-E3AA5272392C}" type="slidenum">
              <a:rPr lang="en-US" altLang="zh-TW"/>
              <a:pPr>
                <a:spcBef>
                  <a:spcPct val="0"/>
                </a:spcBef>
              </a:pPr>
              <a:t>77</a:t>
            </a:fld>
            <a:endParaRPr lang="en-US" altLang="zh-TW"/>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zh-TW" sz="800">
                <a:ea typeface="新細明體" charset="-120"/>
              </a:rPr>
              <a:t>A typical analog camcorder contains two basic parts: </a:t>
            </a:r>
          </a:p>
          <a:p>
            <a:pPr eaLnBrk="1" hangingPunct="1">
              <a:lnSpc>
                <a:spcPct val="80000"/>
              </a:lnSpc>
            </a:pPr>
            <a:r>
              <a:rPr lang="en-US" altLang="zh-TW" sz="800">
                <a:ea typeface="新細明體" charset="-120"/>
              </a:rPr>
              <a:t>A camera section, consisting of a CCD, lens and motors to handle the zoom, focus and apeture </a:t>
            </a:r>
          </a:p>
          <a:p>
            <a:pPr eaLnBrk="1" hangingPunct="1">
              <a:lnSpc>
                <a:spcPct val="80000"/>
              </a:lnSpc>
            </a:pPr>
            <a:r>
              <a:rPr lang="en-US" altLang="zh-TW" sz="800">
                <a:ea typeface="新細明體" charset="-120"/>
              </a:rPr>
              <a:t>A VCR section, in which a typical TV VCR is shrunk down to fit in a much smaller space. </a:t>
            </a:r>
          </a:p>
          <a:p>
            <a:pPr eaLnBrk="1" hangingPunct="1">
              <a:lnSpc>
                <a:spcPct val="80000"/>
              </a:lnSpc>
            </a:pPr>
            <a:r>
              <a:rPr lang="en-US" altLang="zh-TW" sz="800">
                <a:ea typeface="新細明體" charset="-120"/>
              </a:rPr>
              <a:t>A third component, the </a:t>
            </a:r>
            <a:r>
              <a:rPr lang="en-US" altLang="zh-TW" sz="800" b="1">
                <a:ea typeface="新細明體" charset="-120"/>
              </a:rPr>
              <a:t>viewfinder</a:t>
            </a:r>
            <a:r>
              <a:rPr lang="en-US" altLang="zh-TW" sz="800">
                <a:ea typeface="新細明體" charset="-120"/>
              </a:rPr>
              <a:t>,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To create a video signal, a camcorder CCD must take many pictures every second, which the camera then combines to give the impression of movement.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If you've read </a:t>
            </a:r>
            <a:r>
              <a:rPr lang="en-US" altLang="zh-TW" sz="800">
                <a:ea typeface="新細明體" charset="-120"/>
                <a:hlinkClick r:id="rId3"/>
              </a:rPr>
              <a:t>How Television Works</a:t>
            </a:r>
            <a:r>
              <a:rPr lang="en-US" altLang="zh-TW" sz="800">
                <a:ea typeface="新細明體" charset="-120"/>
              </a:rPr>
              <a:t>, you know that a television "paints" images in horizontal lines across a screen, starting at the top and working downward. TVs actually paint every other line in one pass (this is called a "field") and then paint the alternate lines in the next pass. To create a video signal, a camcorder captures a frame of video from the CCD and records it as the two fields. The CCD actually has another sensor layer behind the image sensor. For every field of video, the CCD transfers all the photosite charges to this second layer, which then transmits the electric charges at each photosite, one by one. In an analog camcorder, this signal goes to the VCR, which records the electric charges (along with color information) as a magnetic pattern on videotape. While the second layer is transmitting the video signal, the first layer has refreshed itself and is capturing another image. </a:t>
            </a:r>
          </a:p>
          <a:p>
            <a:pPr eaLnBrk="1" hangingPunct="1">
              <a:lnSpc>
                <a:spcPct val="80000"/>
              </a:lnSpc>
            </a:pPr>
            <a:endParaRPr lang="en-US" altLang="zh-TW" sz="800">
              <a:ea typeface="新細明體" charset="-120"/>
            </a:endParaRPr>
          </a:p>
          <a:p>
            <a:pPr eaLnBrk="1" hangingPunct="1">
              <a:lnSpc>
                <a:spcPct val="80000"/>
              </a:lnSpc>
            </a:pPr>
            <a:r>
              <a:rPr lang="en-US" altLang="zh-TW" sz="800" b="1">
                <a:ea typeface="新細明體" charset="-120"/>
              </a:rPr>
              <a:t>Interlaced</a:t>
            </a:r>
            <a:r>
              <a:rPr lang="en-US" altLang="zh-TW" sz="800">
                <a:ea typeface="新細明體" charset="-120"/>
              </a:rPr>
              <a:t> digital camcorders record each frame as two fields, just as analog camcorders do. </a:t>
            </a:r>
            <a:r>
              <a:rPr lang="en-US" altLang="zh-TW" sz="800" b="1">
                <a:ea typeface="新細明體" charset="-120"/>
              </a:rPr>
              <a:t>Progressive</a:t>
            </a:r>
            <a:r>
              <a:rPr lang="en-US" altLang="zh-TW" sz="800">
                <a:ea typeface="新細明體" charset="-120"/>
              </a:rPr>
              <a:t> digital camcorders record video as an entire still frame, which they then break up into two fields when you output the video as an analog signal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This is why all camcorders come with an </a:t>
            </a:r>
            <a:r>
              <a:rPr lang="en-US" altLang="zh-TW" sz="800" b="1">
                <a:ea typeface="新細明體" charset="-120"/>
              </a:rPr>
              <a:t>autofocus</a:t>
            </a:r>
            <a:r>
              <a:rPr lang="en-US" altLang="zh-TW" sz="800">
                <a:ea typeface="新細明體" charset="-120"/>
              </a:rPr>
              <a:t> device, usually an infrared beam that bounces off objects in the center of the frame and comes back to a sensor on the camcorder.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To find the distance to the object, the processor calculates how long it takes the beam to bounce and return, multiplies this time by the </a:t>
            </a:r>
            <a:r>
              <a:rPr lang="en-US" altLang="zh-TW" sz="800">
                <a:ea typeface="新細明體" charset="-120"/>
                <a:hlinkClick r:id="rId4"/>
              </a:rPr>
              <a:t>speed of light</a:t>
            </a:r>
            <a:r>
              <a:rPr lang="en-US" altLang="zh-TW" sz="800">
                <a:ea typeface="新細明體" charset="-120"/>
              </a:rPr>
              <a:t>, and divides the product by two (because it traveled the distance twice -- to the object and back again). The camcorder has a small </a:t>
            </a:r>
            <a:r>
              <a:rPr lang="en-US" altLang="zh-TW" sz="800">
                <a:ea typeface="新細明體" charset="-120"/>
                <a:hlinkClick r:id="rId5"/>
              </a:rPr>
              <a:t>motor</a:t>
            </a:r>
            <a:r>
              <a:rPr lang="en-US" altLang="zh-TW" sz="800">
                <a:ea typeface="新細明體" charset="-120"/>
              </a:rPr>
              <a:t> that moves the lens, focusing it on objects at this distance. This works pretty well most of the time, but sometimes you have to override it -- you may want to focus on something in the side of the frame, for example, but the autofocus is picking up what's right in front of the camcorder. To learn more about autofocus mechanisms, check out </a:t>
            </a:r>
            <a:r>
              <a:rPr lang="en-US" altLang="zh-TW" sz="800">
                <a:ea typeface="新細明體" charset="-120"/>
                <a:hlinkClick r:id="rId6"/>
              </a:rPr>
              <a:t>How Autofocus Cameras Work</a:t>
            </a:r>
            <a:r>
              <a:rPr lang="en-US" altLang="zh-TW" sz="800">
                <a:ea typeface="新細明體" charset="-120"/>
              </a:rPr>
              <a:t>.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The difference between regular interlaced video and progressive scan video is that instead of breaking up a video sequence into two fields sixty times per second, both fields are captured at the same time thirty frames per second.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 used the deinterlace filter in virtualdub selecting "duplicate field 1" (or 2) in combination with the "3x3 average" filter. This filter significantly improved the video quality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Do you think you record 25 frames per second when you make a movie with your digital camcorder </a:t>
            </a:r>
          </a:p>
          <a:p>
            <a:pPr eaLnBrk="1" hangingPunct="1">
              <a:lnSpc>
                <a:spcPct val="80000"/>
              </a:lnSpc>
            </a:pPr>
            <a:r>
              <a:rPr lang="en-US" altLang="zh-TW" sz="800">
                <a:ea typeface="新細明體" charset="-120"/>
              </a:rPr>
              <a:t>Your digital camcorder does the following:</a:t>
            </a:r>
            <a:br>
              <a:rPr lang="en-US" altLang="zh-TW" sz="800">
                <a:ea typeface="新細明體" charset="-120"/>
              </a:rPr>
            </a:br>
            <a:r>
              <a:rPr lang="en-US" altLang="zh-TW" sz="800">
                <a:ea typeface="新細明體" charset="-120"/>
              </a:rPr>
              <a:t>Records 50 pictures per second, intermixing every 2 consecutive pictures (with half the height) into 1 frame.</a:t>
            </a:r>
          </a:p>
          <a:p>
            <a:pPr eaLnBrk="1" hangingPunct="1">
              <a:lnSpc>
                <a:spcPct val="80000"/>
              </a:lnSpc>
            </a:pPr>
            <a:r>
              <a:rPr lang="en-US" altLang="zh-TW" sz="800">
                <a:ea typeface="新細明體" charset="-120"/>
              </a:rPr>
              <a:t>In fact, you don't call them pictures, but </a:t>
            </a:r>
            <a:r>
              <a:rPr lang="en-US" altLang="zh-TW" sz="800" b="1">
                <a:ea typeface="新細明體" charset="-120"/>
              </a:rPr>
              <a:t>fields</a:t>
            </a:r>
            <a:r>
              <a:rPr lang="en-US" altLang="zh-TW" sz="800">
                <a:ea typeface="新細明體" charset="-120"/>
              </a:rPr>
              <a:t>. So </a:t>
            </a:r>
            <a:r>
              <a:rPr lang="en-US" altLang="zh-TW" sz="800" b="1">
                <a:ea typeface="新細明體" charset="-120"/>
              </a:rPr>
              <a:t>2 fields</a:t>
            </a:r>
            <a:r>
              <a:rPr lang="en-US" altLang="zh-TW" sz="800">
                <a:ea typeface="新細明體" charset="-120"/>
              </a:rPr>
              <a:t> are mixed into </a:t>
            </a:r>
            <a:r>
              <a:rPr lang="en-US" altLang="zh-TW" sz="800" b="1">
                <a:ea typeface="新細明體" charset="-120"/>
              </a:rPr>
              <a:t>1 frame</a:t>
            </a:r>
            <a:r>
              <a:rPr lang="en-US" altLang="zh-TW" sz="800">
                <a:ea typeface="新細明體" charset="-120"/>
              </a:rPr>
              <a:t>. This mixing is called </a:t>
            </a:r>
            <a:r>
              <a:rPr lang="en-US" altLang="zh-TW" sz="800" b="1">
                <a:ea typeface="新細明體" charset="-120"/>
              </a:rPr>
              <a:t>interlacing</a:t>
            </a:r>
            <a:r>
              <a:rPr lang="en-US" altLang="zh-TW" sz="800">
                <a:ea typeface="新細明體" charset="-120"/>
              </a:rPr>
              <a:t>.</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1)Record field 12)Record field 23)Mix (=interlace) field 1 and field 2 into one frame and save the frame as frame 1.4)Record field 35)Record field 46)Mix (=interlace) field 3 and field 4 into one frame and save the frame as frame 2.Note: The timeline of your </a:t>
            </a:r>
            <a:r>
              <a:rPr lang="en-US" altLang="zh-TW" sz="800" b="1">
                <a:ea typeface="新細明體" charset="-120"/>
              </a:rPr>
              <a:t>analog</a:t>
            </a:r>
            <a:r>
              <a:rPr lang="en-US" altLang="zh-TW" sz="800">
                <a:ea typeface="新細明體" charset="-120"/>
              </a:rPr>
              <a:t> camcorder is usually different. Analog camcorders, VCRs etc do not </a:t>
            </a:r>
            <a:r>
              <a:rPr lang="en-US" altLang="zh-TW" sz="800" b="1">
                <a:ea typeface="新細明體" charset="-120"/>
              </a:rPr>
              <a:t>mix</a:t>
            </a:r>
            <a:r>
              <a:rPr lang="en-US" altLang="zh-TW" sz="800">
                <a:ea typeface="新細明體" charset="-120"/>
              </a:rPr>
              <a:t> the recorded pictures. They record picture after picture after picture. Analog camcorders use "odd" and "even" sets of scan lines, too, but they don't intermix them into 1 frame. </a:t>
            </a:r>
          </a:p>
          <a:p>
            <a:pPr eaLnBrk="1" hangingPunct="1">
              <a:lnSpc>
                <a:spcPct val="80000"/>
              </a:lnSpc>
            </a:pPr>
            <a:r>
              <a:rPr lang="en-US" altLang="zh-TW" sz="800">
                <a:ea typeface="新細明體" charset="-120"/>
              </a:rPr>
              <a:t>So the timeline of the </a:t>
            </a:r>
            <a:r>
              <a:rPr lang="en-US" altLang="zh-TW" sz="800" b="1">
                <a:ea typeface="新細明體" charset="-120"/>
              </a:rPr>
              <a:t>analog</a:t>
            </a:r>
            <a:r>
              <a:rPr lang="en-US" altLang="zh-TW" sz="800">
                <a:ea typeface="新細明體" charset="-120"/>
              </a:rPr>
              <a:t> camcorder is/was:</a:t>
            </a:r>
          </a:p>
          <a:p>
            <a:pPr eaLnBrk="1" hangingPunct="1">
              <a:lnSpc>
                <a:spcPct val="80000"/>
              </a:lnSpc>
            </a:pPr>
            <a:r>
              <a:rPr lang="en-US" altLang="zh-TW" sz="800">
                <a:ea typeface="新細明體" charset="-120"/>
              </a:rPr>
              <a:t>1)Record field 1 (=frame 1) (odd scan lines)2)Record field 2 (=frame 2) (even scan lines)4)Record field 3 (=frame 3) (odd scan lines)5)Record field 4 (=frame 4) (even scan lines)</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The main reason for this: Movies with 25 non-interlaced (=</a:t>
            </a:r>
            <a:r>
              <a:rPr lang="en-US" altLang="zh-TW" sz="800" b="1">
                <a:ea typeface="新細明體" charset="-120"/>
              </a:rPr>
              <a:t>progressive</a:t>
            </a:r>
            <a:r>
              <a:rPr lang="en-US" altLang="zh-TW" sz="800">
                <a:ea typeface="新細明體" charset="-120"/>
              </a:rPr>
              <a:t>) frames per second don't look very fluid. If you watched a football game with 25 progressive fps it would look as if the ball isn't flying fluidly thru the air. With 50 fields per second which are then combined to 25 frames per second this looks much better. So why not record 50 images per second? Because so far there wasn't a technology available that could record so fast or display so fast (slow LCD in camcorders and slow TV sets).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It is true that cinema movies are filmed with 24 noninterlaced (=progressive) frames per second (thus about 2/2.5 times less than PAL/NTSC) and look fluid, but this has a special reason: </a:t>
            </a:r>
          </a:p>
          <a:p>
            <a:pPr eaLnBrk="1" hangingPunct="1">
              <a:lnSpc>
                <a:spcPct val="80000"/>
              </a:lnSpc>
            </a:pPr>
            <a:r>
              <a:rPr lang="en-US" altLang="zh-TW" sz="800">
                <a:ea typeface="新細明體" charset="-120"/>
              </a:rPr>
              <a:t>The fact is that the human eye perceives the typical cinema film motion as being fluid at about 18fps, because of its blurring.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If you could see your moving hand very clear and crisp, then your eye needed to make more snapshots of it to make it look fluid. If you had a movie with 50 very sharp and crisp images per second, your eye would make out lots of details from time to time and you had the feeling, that the movie is stuttering.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Just think of modern games: Have you ever played Quake with 18fps? There is no motion blur in those games, thus you need a lot of frames per second more.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several methods of de-interlacing </a:t>
            </a:r>
          </a:p>
          <a:p>
            <a:pPr eaLnBrk="1" hangingPunct="1">
              <a:lnSpc>
                <a:spcPct val="80000"/>
              </a:lnSpc>
            </a:pPr>
            <a:endParaRPr lang="en-US" altLang="zh-TW" sz="800">
              <a:ea typeface="新細明體" charset="-120"/>
            </a:endParaRPr>
          </a:p>
          <a:p>
            <a:pPr eaLnBrk="1" hangingPunct="1">
              <a:lnSpc>
                <a:spcPct val="80000"/>
              </a:lnSpc>
            </a:pPr>
            <a:endParaRPr lang="en-US" altLang="zh-TW" sz="800">
              <a:ea typeface="新細明體" charset="-120"/>
            </a:endParaRPr>
          </a:p>
          <a:p>
            <a:pPr eaLnBrk="1" hangingPunct="1">
              <a:lnSpc>
                <a:spcPct val="80000"/>
              </a:lnSpc>
            </a:pPr>
            <a:endParaRPr lang="en-US" altLang="zh-TW" sz="800">
              <a:ea typeface="新細明體" charset="-120"/>
            </a:endParaRPr>
          </a:p>
          <a:p>
            <a:pPr eaLnBrk="1" hangingPunct="1">
              <a:lnSpc>
                <a:spcPct val="80000"/>
              </a:lnSpc>
            </a:pPr>
            <a:endParaRPr lang="en-US" altLang="zh-TW" sz="800">
              <a:ea typeface="新細明體" charset="-12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7D8C62D-D9D7-0F4A-AEAE-7DE1B2E0A28E}" type="slidenum">
              <a:rPr lang="en-US" altLang="zh-TW"/>
              <a:pPr>
                <a:spcBef>
                  <a:spcPct val="0"/>
                </a:spcBef>
              </a:pPr>
              <a:t>78</a:t>
            </a:fld>
            <a:endParaRPr lang="en-US" altLang="zh-TW"/>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60 fps</a:t>
            </a:r>
          </a:p>
          <a:p>
            <a:pPr eaLnBrk="1" hangingPunct="1"/>
            <a:r>
              <a:rPr lang="en-US" altLang="zh-TW">
                <a:ea typeface="新細明體" charset="-120"/>
              </a:rPr>
              <a:t>Old TV design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B6978ED-4828-B24C-BAEA-2A9900DCFC29}" type="slidenum">
              <a:rPr lang="en-US" altLang="zh-TW"/>
              <a:pPr>
                <a:spcBef>
                  <a:spcPct val="0"/>
                </a:spcBef>
              </a:pPr>
              <a:t>79</a:t>
            </a:fld>
            <a:endParaRPr lang="en-US" altLang="zh-TW"/>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FD6CDF3A-8B07-944D-887C-BD066A6A22AB}" type="slidenum">
              <a:rPr lang="en-US" altLang="zh-TW"/>
              <a:pPr>
                <a:spcBef>
                  <a:spcPct val="0"/>
                </a:spcBef>
              </a:pPr>
              <a:t>6</a:t>
            </a:fld>
            <a:endParaRPr lang="en-US" altLang="zh-TW"/>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~$300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48DD07B-118A-AA4B-804B-D5A77A97B8E5}" type="slidenum">
              <a:rPr lang="en-US" altLang="zh-TW"/>
              <a:pPr>
                <a:spcBef>
                  <a:spcPct val="0"/>
                </a:spcBef>
              </a:pPr>
              <a:t>80</a:t>
            </a:fld>
            <a:endParaRPr lang="en-US" altLang="zh-TW"/>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5F03882-7C3A-194B-9FB5-83CDBCF41BFD}" type="slidenum">
              <a:rPr lang="en-US" altLang="zh-TW"/>
              <a:pPr>
                <a:spcBef>
                  <a:spcPct val="0"/>
                </a:spcBef>
              </a:pPr>
              <a:t>81</a:t>
            </a:fld>
            <a:endParaRPr lang="en-US" altLang="zh-TW"/>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7483219-00B0-0B4F-A65E-146346BF8DF9}" type="slidenum">
              <a:rPr lang="en-US" altLang="zh-TW"/>
              <a:pPr>
                <a:spcBef>
                  <a:spcPct val="0"/>
                </a:spcBef>
              </a:pPr>
              <a:t>84</a:t>
            </a:fld>
            <a:endParaRPr lang="en-US" altLang="zh-TW"/>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C10F89A1-016B-2041-A4F8-A7D34BF3F679}" type="slidenum">
              <a:rPr lang="en-US" altLang="zh-TW"/>
              <a:pPr>
                <a:spcBef>
                  <a:spcPct val="0"/>
                </a:spcBef>
              </a:pPr>
              <a:t>7</a:t>
            </a:fld>
            <a:endParaRPr lang="en-US" altLang="zh-TW"/>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FA7B508-18E1-D24F-8DED-33A4BFC271D2}" type="slidenum">
              <a:rPr lang="en-US" altLang="zh-TW"/>
              <a:pPr>
                <a:spcBef>
                  <a:spcPct val="0"/>
                </a:spcBef>
              </a:pPr>
              <a:t>8</a:t>
            </a:fld>
            <a:endParaRPr lang="en-US" altLang="zh-TW"/>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0976CB8-2B85-2D46-8C61-1CD2204F0387}" type="slidenum">
              <a:rPr lang="en-US" altLang="zh-TW"/>
              <a:pPr>
                <a:spcBef>
                  <a:spcPct val="0"/>
                </a:spcBef>
              </a:pPr>
              <a:t>12</a:t>
            </a:fld>
            <a:endParaRPr lang="en-US" altLang="zh-TW"/>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sz="4400">
                <a:latin typeface="Garamond" pitchFamily="18" charset="0"/>
              </a:defRPr>
            </a:lvl1pPr>
          </a:lstStyle>
          <a:p>
            <a:r>
              <a:rPr lang="en-US" altLang="zh-TW"/>
              <a:t>Course Title</a:t>
            </a:r>
          </a:p>
        </p:txBody>
      </p:sp>
      <p:sp>
        <p:nvSpPr>
          <p:cNvPr id="18435" name="Rectangle 3"/>
          <p:cNvSpPr>
            <a:spLocks noGrp="1" noChangeArrowheads="1"/>
          </p:cNvSpPr>
          <p:nvPr>
            <p:ph type="subTitle" idx="1"/>
          </p:nvPr>
        </p:nvSpPr>
        <p:spPr>
          <a:xfrm>
            <a:off x="684213" y="3886200"/>
            <a:ext cx="7775575" cy="1752600"/>
          </a:xfrm>
        </p:spPr>
        <p:txBody>
          <a:bodyPr/>
          <a:lstStyle>
            <a:lvl1pPr marL="0" indent="0">
              <a:buFontTx/>
              <a:buNone/>
              <a:defRPr>
                <a:latin typeface="Garamond" pitchFamily="18" charset="0"/>
              </a:defRPr>
            </a:lvl1pPr>
          </a:lstStyle>
          <a:p>
            <a:r>
              <a:rPr lang="en-US" altLang="zh-TW"/>
              <a:t>Who teach this course</a:t>
            </a:r>
          </a:p>
        </p:txBody>
      </p:sp>
    </p:spTree>
    <p:extLst>
      <p:ext uri="{BB962C8B-B14F-4D97-AF65-F5344CB8AC3E}">
        <p14:creationId xmlns:p14="http://schemas.microsoft.com/office/powerpoint/2010/main" val="11596199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787015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624998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624998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637806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569797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26128320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5757132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5993344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21088257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7491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4102143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8429008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Title</a:t>
            </a:r>
          </a:p>
        </p:txBody>
      </p:sp>
      <p:sp>
        <p:nvSpPr>
          <p:cNvPr id="1027" name="Rectangle 3"/>
          <p:cNvSpPr>
            <a:spLocks noGrp="1" noChangeArrowheads="1"/>
          </p:cNvSpPr>
          <p:nvPr>
            <p:ph type="body" idx="1"/>
          </p:nvPr>
        </p:nvSpPr>
        <p:spPr bwMode="auto">
          <a:xfrm>
            <a:off x="457200" y="1052513"/>
            <a:ext cx="8229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Level 1</a:t>
            </a:r>
          </a:p>
          <a:p>
            <a:pPr lvl="1"/>
            <a:r>
              <a:rPr lang="en-US" altLang="zh-TW"/>
              <a:t>Level 2</a:t>
            </a:r>
          </a:p>
          <a:p>
            <a:pPr lvl="2"/>
            <a:r>
              <a:rPr lang="en-US" altLang="zh-TW"/>
              <a:t>Level 3</a:t>
            </a:r>
          </a:p>
          <a:p>
            <a:pPr lvl="3"/>
            <a:r>
              <a:rPr lang="en-US" altLang="zh-TW"/>
              <a:t>Level4 </a:t>
            </a:r>
          </a:p>
          <a:p>
            <a:pPr lvl="4"/>
            <a:r>
              <a:rPr lang="en-US" altLang="zh-TW"/>
              <a:t>level5</a:t>
            </a:r>
          </a:p>
        </p:txBody>
      </p:sp>
      <p:sp>
        <p:nvSpPr>
          <p:cNvPr id="1028" name="Line 7"/>
          <p:cNvSpPr>
            <a:spLocks noChangeShapeType="1"/>
          </p:cNvSpPr>
          <p:nvPr userDrawn="1"/>
        </p:nvSpPr>
        <p:spPr bwMode="auto">
          <a:xfrm>
            <a:off x="468313" y="981075"/>
            <a:ext cx="8207375" cy="0"/>
          </a:xfrm>
          <a:prstGeom prst="line">
            <a:avLst/>
          </a:prstGeom>
          <a:noFill/>
          <a:ln w="38100">
            <a:solidFill>
              <a:srgbClr val="4D4D4D"/>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1029"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67625" y="260350"/>
            <a:ext cx="10001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5"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txStyles>
    <p:titleStyle>
      <a:lvl1pPr algn="l" rtl="0" eaLnBrk="0" fontAlgn="base" hangingPunct="0">
        <a:spcBef>
          <a:spcPct val="0"/>
        </a:spcBef>
        <a:spcAft>
          <a:spcPct val="0"/>
        </a:spcAft>
        <a:defRPr kumimoji="1" sz="3600" b="1">
          <a:solidFill>
            <a:schemeClr val="tx2"/>
          </a:solidFill>
          <a:latin typeface="+mj-lt"/>
          <a:ea typeface="+mj-ea"/>
          <a:cs typeface="+mj-cs"/>
        </a:defRPr>
      </a:lvl1pPr>
      <a:lvl2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2pPr>
      <a:lvl3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3pPr>
      <a:lvl4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4pPr>
      <a:lvl5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5pPr>
      <a:lvl6pPr marL="457200" algn="l" rtl="0" fontAlgn="base">
        <a:spcBef>
          <a:spcPct val="0"/>
        </a:spcBef>
        <a:spcAft>
          <a:spcPct val="0"/>
        </a:spcAft>
        <a:defRPr kumimoji="1" sz="3600" b="1">
          <a:solidFill>
            <a:schemeClr val="tx2"/>
          </a:solidFill>
          <a:latin typeface="Trebuchet MS" pitchFamily="34" charset="0"/>
          <a:ea typeface="新細明體" pitchFamily="18" charset="-120"/>
        </a:defRPr>
      </a:lvl6pPr>
      <a:lvl7pPr marL="914400" algn="l" rtl="0" fontAlgn="base">
        <a:spcBef>
          <a:spcPct val="0"/>
        </a:spcBef>
        <a:spcAft>
          <a:spcPct val="0"/>
        </a:spcAft>
        <a:defRPr kumimoji="1" sz="3600" b="1">
          <a:solidFill>
            <a:schemeClr val="tx2"/>
          </a:solidFill>
          <a:latin typeface="Trebuchet MS" pitchFamily="34" charset="0"/>
          <a:ea typeface="新細明體" pitchFamily="18" charset="-120"/>
        </a:defRPr>
      </a:lvl7pPr>
      <a:lvl8pPr marL="1371600" algn="l" rtl="0" fontAlgn="base">
        <a:spcBef>
          <a:spcPct val="0"/>
        </a:spcBef>
        <a:spcAft>
          <a:spcPct val="0"/>
        </a:spcAft>
        <a:defRPr kumimoji="1" sz="3600" b="1">
          <a:solidFill>
            <a:schemeClr val="tx2"/>
          </a:solidFill>
          <a:latin typeface="Trebuchet MS" pitchFamily="34" charset="0"/>
          <a:ea typeface="新細明體" pitchFamily="18" charset="-120"/>
        </a:defRPr>
      </a:lvl8pPr>
      <a:lvl9pPr marL="1828800" algn="l" rtl="0" fontAlgn="base">
        <a:spcBef>
          <a:spcPct val="0"/>
        </a:spcBef>
        <a:spcAft>
          <a:spcPct val="0"/>
        </a:spcAft>
        <a:defRPr kumimoji="1" sz="3600" b="1">
          <a:solidFill>
            <a:schemeClr val="tx2"/>
          </a:solidFill>
          <a:latin typeface="Trebuchet MS"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hy.ntnu.edu.tw/java/Lens/lens_e.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path.unimelb.edu.au/~dersch/architect/arch.html"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jpe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8.wmf"/><Relationship Id="rId10" Type="http://schemas.openxmlformats.org/officeDocument/2006/relationships/image" Target="../media/image21.jpeg"/><Relationship Id="rId4" Type="http://schemas.openxmlformats.org/officeDocument/2006/relationships/oleObject" Target="../embeddings/oleObject6.bin"/><Relationship Id="rId9" Type="http://schemas.openxmlformats.org/officeDocument/2006/relationships/image" Target="../media/image20.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8.jpe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3.jpeg"/><Relationship Id="rId5" Type="http://schemas.openxmlformats.org/officeDocument/2006/relationships/image" Target="../media/image18.wmf"/><Relationship Id="rId10" Type="http://schemas.openxmlformats.org/officeDocument/2006/relationships/image" Target="../media/image22.jpeg"/><Relationship Id="rId4" Type="http://schemas.openxmlformats.org/officeDocument/2006/relationships/oleObject" Target="../embeddings/oleObject9.bin"/><Relationship Id="rId9"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28.png"/><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30.png"/><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oleObject" Target="../embeddings/oleObject24.bin"/><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image" Target="../media/image42.png"/><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oleObject" Target="../embeddings/oleObject23.bin"/><Relationship Id="rId5" Type="http://schemas.openxmlformats.org/officeDocument/2006/relationships/oleObject" Target="../embeddings/oleObject20.bin"/><Relationship Id="rId15" Type="http://schemas.openxmlformats.org/officeDocument/2006/relationships/oleObject" Target="../embeddings/oleObject25.bin"/><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oleObject" Target="../embeddings/oleObject22.bin"/><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7.bin"/><Relationship Id="rId5" Type="http://schemas.openxmlformats.org/officeDocument/2006/relationships/image" Target="../media/image49.png"/><Relationship Id="rId4" Type="http://schemas.openxmlformats.org/officeDocument/2006/relationships/oleObject" Target="../embeddings/oleObject26.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1.png"/><Relationship Id="rId5" Type="http://schemas.openxmlformats.org/officeDocument/2006/relationships/oleObject" Target="../embeddings/oleObject28.bin"/><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hyperlink" Target="http://www.loc.gov/exhibits/empir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2.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www.bobrigby.com/brp_new/html/photo/pinhole.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worldatwar.org/photos/whitebalance/images/warm-auto.jpg"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28.jpeg"/><Relationship Id="rId5" Type="http://schemas.openxmlformats.org/officeDocument/2006/relationships/hyperlink" Target="http://www.worldatwar.org/photos/whitebalance/images/warm-30.jpg" TargetMode="External"/><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7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6.xml.rels><?xml version="1.0" encoding="UTF-8" standalone="yes"?>
<Relationships xmlns="http://schemas.openxmlformats.org/package/2006/relationships"><Relationship Id="rId3" Type="http://schemas.openxmlformats.org/officeDocument/2006/relationships/hyperlink" Target="d35-e.wmv"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dpreview.co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84.xml.rels><?xml version="1.0" encoding="UTF-8" standalone="yes"?>
<Relationships xmlns="http://schemas.openxmlformats.org/package/2006/relationships"><Relationship Id="rId8" Type="http://schemas.openxmlformats.org/officeDocument/2006/relationships/hyperlink" Target="http://www.100fps.com/" TargetMode="External"/><Relationship Id="rId3" Type="http://schemas.openxmlformats.org/officeDocument/2006/relationships/hyperlink" Target="http://www.howstuffworks.com/digital-camera.htm" TargetMode="External"/><Relationship Id="rId7" Type="http://schemas.openxmlformats.org/officeDocument/2006/relationships/hyperlink" Target="http://www.worldatwar.org/photos/whitebalance/index.m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www.csie.ntu.edu.tw/~cyy/courses/vfx/papers/Ramanath2005CIP.pdf" TargetMode="External"/><Relationship Id="rId5" Type="http://schemas.openxmlformats.org/officeDocument/2006/relationships/hyperlink" Target="http://www.csie.ntu.edu.tw/~cyy/courses/vfx/papers/Ramanath2002DMB.pdf" TargetMode="External"/><Relationship Id="rId4" Type="http://schemas.openxmlformats.org/officeDocument/2006/relationships/hyperlink" Target="http://electronics.howstuffworks.com/autofocus.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ctrTitle"/>
          </p:nvPr>
        </p:nvSpPr>
        <p:spPr/>
        <p:txBody>
          <a:bodyPr/>
          <a:lstStyle/>
          <a:p>
            <a:pPr eaLnBrk="1" hangingPunct="1"/>
            <a:r>
              <a:rPr lang="en-US" altLang="zh-TW" b="0">
                <a:latin typeface="Garamond" charset="0"/>
              </a:rPr>
              <a:t>Cameras</a:t>
            </a:r>
          </a:p>
        </p:txBody>
      </p:sp>
      <p:sp>
        <p:nvSpPr>
          <p:cNvPr id="3074" name="Rectangle 3"/>
          <p:cNvSpPr>
            <a:spLocks noGrp="1" noChangeArrowheads="1"/>
          </p:cNvSpPr>
          <p:nvPr>
            <p:ph type="subTitle" idx="1"/>
          </p:nvPr>
        </p:nvSpPr>
        <p:spPr/>
        <p:txBody>
          <a:bodyPr/>
          <a:lstStyle/>
          <a:p>
            <a:pPr eaLnBrk="1" hangingPunct="1"/>
            <a:r>
              <a:rPr lang="en-US" altLang="zh-TW">
                <a:latin typeface="Garamond" charset="0"/>
              </a:rPr>
              <a:t>Digital Visual Effects</a:t>
            </a:r>
          </a:p>
          <a:p>
            <a:pPr eaLnBrk="1" hangingPunct="1"/>
            <a:r>
              <a:rPr lang="en-US" altLang="zh-TW" i="1">
                <a:latin typeface="Garamond" charset="0"/>
              </a:rPr>
              <a:t>Yung-Yu Chuang</a:t>
            </a:r>
          </a:p>
        </p:txBody>
      </p:sp>
      <p:sp>
        <p:nvSpPr>
          <p:cNvPr id="3075" name="Rectangle 4"/>
          <p:cNvSpPr>
            <a:spLocks noChangeArrowheads="1"/>
          </p:cNvSpPr>
          <p:nvPr/>
        </p:nvSpPr>
        <p:spPr bwMode="auto">
          <a:xfrm>
            <a:off x="685800" y="6021388"/>
            <a:ext cx="77724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buFontTx/>
              <a:buNone/>
            </a:pPr>
            <a:r>
              <a:rPr lang="en-US" altLang="zh-TW" sz="1800" i="1">
                <a:latin typeface="Garamond" charset="0"/>
              </a:rPr>
              <a:t>with slides by Fredo Durand, Brian Curless, Steve Seitz and Alexei Efros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altLang="zh-TW"/>
              <a:t>Thin lens formula</a:t>
            </a:r>
          </a:p>
        </p:txBody>
      </p:sp>
      <p:sp>
        <p:nvSpPr>
          <p:cNvPr id="22530"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2531"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2532"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2533"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2534" name="Text Box 14"/>
          <p:cNvSpPr txBox="1">
            <a:spLocks noChangeArrowheads="1"/>
          </p:cNvSpPr>
          <p:nvPr/>
        </p:nvSpPr>
        <p:spPr bwMode="auto">
          <a:xfrm>
            <a:off x="1524000" y="304800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f</a:t>
            </a:r>
          </a:p>
        </p:txBody>
      </p:sp>
      <p:sp>
        <p:nvSpPr>
          <p:cNvPr id="22535"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536" name="Text Box 16"/>
          <p:cNvSpPr txBox="1">
            <a:spLocks noChangeArrowheads="1"/>
          </p:cNvSpPr>
          <p:nvPr/>
        </p:nvSpPr>
        <p:spPr bwMode="auto">
          <a:xfrm>
            <a:off x="3352800" y="24066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2537"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538" name="Text Box 18"/>
          <p:cNvSpPr txBox="1">
            <a:spLocks noChangeArrowheads="1"/>
          </p:cNvSpPr>
          <p:nvPr/>
        </p:nvSpPr>
        <p:spPr bwMode="auto">
          <a:xfrm>
            <a:off x="1219200" y="22860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2539"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540" name="Freeform 22"/>
          <p:cNvSpPr>
            <a:spLocks/>
          </p:cNvSpPr>
          <p:nvPr/>
        </p:nvSpPr>
        <p:spPr bwMode="auto">
          <a:xfrm rot="10800000">
            <a:off x="965200" y="4395788"/>
            <a:ext cx="482600" cy="481012"/>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sp>
        <p:nvSpPr>
          <p:cNvPr id="22541" name="Text Box 23"/>
          <p:cNvSpPr txBox="1">
            <a:spLocks noChangeArrowheads="1"/>
          </p:cNvSpPr>
          <p:nvPr/>
        </p:nvSpPr>
        <p:spPr bwMode="auto">
          <a:xfrm>
            <a:off x="457200" y="4270375"/>
            <a:ext cx="56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sp>
        <p:nvSpPr>
          <p:cNvPr id="22542" name="Text Box 24"/>
          <p:cNvSpPr txBox="1">
            <a:spLocks noChangeArrowheads="1"/>
          </p:cNvSpPr>
          <p:nvPr/>
        </p:nvSpPr>
        <p:spPr bwMode="auto">
          <a:xfrm>
            <a:off x="5257800" y="358457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sp>
        <p:nvSpPr>
          <p:cNvPr id="22543" name="Text Box 25"/>
          <p:cNvSpPr txBox="1">
            <a:spLocks noChangeArrowheads="1"/>
          </p:cNvSpPr>
          <p:nvPr/>
        </p:nvSpPr>
        <p:spPr bwMode="auto">
          <a:xfrm>
            <a:off x="5029200" y="914400"/>
            <a:ext cx="2346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y’/y = D’/D</a:t>
            </a:r>
          </a:p>
        </p:txBody>
      </p:sp>
      <p:sp>
        <p:nvSpPr>
          <p:cNvPr id="22544" name="Text Box 26"/>
          <p:cNvSpPr txBox="1">
            <a:spLocks noChangeArrowheads="1"/>
          </p:cNvSpPr>
          <p:nvPr/>
        </p:nvSpPr>
        <p:spPr bwMode="auto">
          <a:xfrm>
            <a:off x="5029200" y="1600200"/>
            <a:ext cx="268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y’/y = (D’-f)/f</a:t>
            </a:r>
          </a:p>
        </p:txBody>
      </p:sp>
      <p:sp>
        <p:nvSpPr>
          <p:cNvPr id="22545"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46" name="Oval 4"/>
          <p:cNvSpPr>
            <a:spLocks noChangeArrowheads="1"/>
          </p:cNvSpPr>
          <p:nvPr/>
        </p:nvSpPr>
        <p:spPr bwMode="auto">
          <a:xfrm>
            <a:off x="5057775" y="4330700"/>
            <a:ext cx="138113"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47" name="Oval 9"/>
          <p:cNvSpPr>
            <a:spLocks noChangeArrowheads="1"/>
          </p:cNvSpPr>
          <p:nvPr/>
        </p:nvSpPr>
        <p:spPr bwMode="auto">
          <a:xfrm>
            <a:off x="1381125" y="4330700"/>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48" name="Text Box 27"/>
          <p:cNvSpPr txBox="1">
            <a:spLocks noChangeArrowheads="1"/>
          </p:cNvSpPr>
          <p:nvPr/>
        </p:nvSpPr>
        <p:spPr bwMode="auto">
          <a:xfrm>
            <a:off x="7331075" y="646271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Frédo Durand’s slide</a:t>
            </a:r>
          </a:p>
        </p:txBody>
      </p:sp>
      <p:sp>
        <p:nvSpPr>
          <p:cNvPr id="22549" name="Oval 8"/>
          <p:cNvSpPr>
            <a:spLocks noChangeArrowheads="1"/>
          </p:cNvSpPr>
          <p:nvPr/>
        </p:nvSpPr>
        <p:spPr bwMode="auto">
          <a:xfrm>
            <a:off x="2292350" y="3498850"/>
            <a:ext cx="207963" cy="1943100"/>
          </a:xfrm>
          <a:prstGeom prst="ellipse">
            <a:avLst/>
          </a:prstGeom>
          <a:solidFill>
            <a:srgbClr val="02FFFF"/>
          </a:solidFill>
          <a:ln>
            <a:noFill/>
          </a:ln>
          <a:extLst>
            <a:ext uri="{91240B29-F687-4F45-9708-019B960494DF}">
              <a14:hiddenLine xmlns:a14="http://schemas.microsoft.com/office/drawing/2010/main" w="28575">
                <a:solidFill>
                  <a:srgbClr val="000000"/>
                </a:solidFill>
                <a:round/>
                <a:headEnd/>
                <a:tailEnd type="none" w="med" len="lg"/>
              </a14:hiddenLine>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50" name="Freeform 21"/>
          <p:cNvSpPr>
            <a:spLocks/>
          </p:cNvSpPr>
          <p:nvPr/>
        </p:nvSpPr>
        <p:spPr bwMode="auto">
          <a:xfrm>
            <a:off x="1462088" y="3481388"/>
            <a:ext cx="900112" cy="914400"/>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sp>
        <p:nvSpPr>
          <p:cNvPr id="22551"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2552"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7" name="Text Box 20"/>
          <p:cNvSpPr txBox="1">
            <a:spLocks noChangeArrowheads="1"/>
          </p:cNvSpPr>
          <p:nvPr/>
        </p:nvSpPr>
        <p:spPr bwMode="auto">
          <a:xfrm>
            <a:off x="441325" y="1108075"/>
            <a:ext cx="4249738" cy="461963"/>
          </a:xfrm>
          <a:prstGeom prst="rect">
            <a:avLst/>
          </a:prstGeom>
          <a:noFill/>
          <a:ln w="12700">
            <a:noFill/>
            <a:miter lim="800000"/>
            <a:headEnd/>
            <a:tailEnd/>
          </a:ln>
        </p:spPr>
        <p:txBody>
          <a:bodyPr wrap="none">
            <a:spAutoFit/>
          </a:bodyPr>
          <a:lstStyle/>
          <a:p>
            <a:pPr algn="ctr" eaLnBrk="1" hangingPunct="1">
              <a:spcBef>
                <a:spcPct val="50000"/>
              </a:spcBef>
              <a:defRPr/>
            </a:pPr>
            <a:r>
              <a:rPr lang="en-US" altLang="zh-TW" sz="2400" dirty="0">
                <a:latin typeface="+mn-lt"/>
                <a:ea typeface="新細明體" panose="02020500000000000000" pitchFamily="18" charset="-120"/>
              </a:rPr>
              <a:t>Similar triangles everywhere!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tLang="zh-TW"/>
              <a:t>Thin lens formula</a:t>
            </a:r>
          </a:p>
        </p:txBody>
      </p:sp>
      <p:sp>
        <p:nvSpPr>
          <p:cNvPr id="23554" name="Line 9"/>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3555" name="Line 10"/>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3556" name="Line 11"/>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3557" name="Line 12"/>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3558" name="Text Box 13"/>
          <p:cNvSpPr txBox="1">
            <a:spLocks noChangeArrowheads="1"/>
          </p:cNvSpPr>
          <p:nvPr/>
        </p:nvSpPr>
        <p:spPr bwMode="auto">
          <a:xfrm>
            <a:off x="1524000" y="304800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f</a:t>
            </a:r>
          </a:p>
        </p:txBody>
      </p:sp>
      <p:sp>
        <p:nvSpPr>
          <p:cNvPr id="23559" name="Line 14"/>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60" name="Text Box 15"/>
          <p:cNvSpPr txBox="1">
            <a:spLocks noChangeArrowheads="1"/>
          </p:cNvSpPr>
          <p:nvPr/>
        </p:nvSpPr>
        <p:spPr bwMode="auto">
          <a:xfrm>
            <a:off x="3352800" y="24066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3561" name="Line 16"/>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62" name="Text Box 17"/>
          <p:cNvSpPr txBox="1">
            <a:spLocks noChangeArrowheads="1"/>
          </p:cNvSpPr>
          <p:nvPr/>
        </p:nvSpPr>
        <p:spPr bwMode="auto">
          <a:xfrm>
            <a:off x="1219200" y="22860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3563" name="Text Box 18"/>
          <p:cNvSpPr txBox="1">
            <a:spLocks noChangeArrowheads="1"/>
          </p:cNvSpPr>
          <p:nvPr/>
        </p:nvSpPr>
        <p:spPr bwMode="auto">
          <a:xfrm>
            <a:off x="762000" y="92392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1</a:t>
            </a:r>
          </a:p>
        </p:txBody>
      </p:sp>
      <p:sp>
        <p:nvSpPr>
          <p:cNvPr id="23564" name="Text Box 19"/>
          <p:cNvSpPr txBox="1">
            <a:spLocks noChangeArrowheads="1"/>
          </p:cNvSpPr>
          <p:nvPr/>
        </p:nvSpPr>
        <p:spPr bwMode="auto">
          <a:xfrm>
            <a:off x="609600" y="141605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D’</a:t>
            </a:r>
          </a:p>
        </p:txBody>
      </p:sp>
      <p:sp>
        <p:nvSpPr>
          <p:cNvPr id="23565" name="Text Box 20"/>
          <p:cNvSpPr txBox="1">
            <a:spLocks noChangeArrowheads="1"/>
          </p:cNvSpPr>
          <p:nvPr/>
        </p:nvSpPr>
        <p:spPr bwMode="auto">
          <a:xfrm>
            <a:off x="1524000" y="14160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D</a:t>
            </a:r>
          </a:p>
        </p:txBody>
      </p:sp>
      <p:sp>
        <p:nvSpPr>
          <p:cNvPr id="23566" name="Text Box 21"/>
          <p:cNvSpPr txBox="1">
            <a:spLocks noChangeArrowheads="1"/>
          </p:cNvSpPr>
          <p:nvPr/>
        </p:nvSpPr>
        <p:spPr bwMode="auto">
          <a:xfrm>
            <a:off x="1539875" y="92392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1</a:t>
            </a:r>
          </a:p>
        </p:txBody>
      </p:sp>
      <p:sp>
        <p:nvSpPr>
          <p:cNvPr id="23567" name="Text Box 22"/>
          <p:cNvSpPr txBox="1">
            <a:spLocks noChangeArrowheads="1"/>
          </p:cNvSpPr>
          <p:nvPr/>
        </p:nvSpPr>
        <p:spPr bwMode="auto">
          <a:xfrm>
            <a:off x="2482850" y="92392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1</a:t>
            </a:r>
          </a:p>
        </p:txBody>
      </p:sp>
      <p:sp>
        <p:nvSpPr>
          <p:cNvPr id="23568" name="Text Box 23"/>
          <p:cNvSpPr txBox="1">
            <a:spLocks noChangeArrowheads="1"/>
          </p:cNvSpPr>
          <p:nvPr/>
        </p:nvSpPr>
        <p:spPr bwMode="auto">
          <a:xfrm>
            <a:off x="2514600" y="141605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f</a:t>
            </a:r>
          </a:p>
        </p:txBody>
      </p:sp>
      <p:sp>
        <p:nvSpPr>
          <p:cNvPr id="23569" name="Line 24"/>
          <p:cNvSpPr>
            <a:spLocks noChangeShapeType="1"/>
          </p:cNvSpPr>
          <p:nvPr/>
        </p:nvSpPr>
        <p:spPr bwMode="auto">
          <a:xfrm>
            <a:off x="1587500" y="1489075"/>
            <a:ext cx="45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0" name="Line 25"/>
          <p:cNvSpPr>
            <a:spLocks noChangeShapeType="1"/>
          </p:cNvSpPr>
          <p:nvPr/>
        </p:nvSpPr>
        <p:spPr bwMode="auto">
          <a:xfrm>
            <a:off x="685800" y="1489075"/>
            <a:ext cx="45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1" name="Line 26"/>
          <p:cNvSpPr>
            <a:spLocks noChangeShapeType="1"/>
          </p:cNvSpPr>
          <p:nvPr/>
        </p:nvSpPr>
        <p:spPr bwMode="auto">
          <a:xfrm>
            <a:off x="2514600" y="1489075"/>
            <a:ext cx="45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2" name="Text Box 27"/>
          <p:cNvSpPr txBox="1">
            <a:spLocks noChangeArrowheads="1"/>
          </p:cNvSpPr>
          <p:nvPr/>
        </p:nvSpPr>
        <p:spPr bwMode="auto">
          <a:xfrm>
            <a:off x="1158875" y="1152525"/>
            <a:ext cx="441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a:t>
            </a:r>
          </a:p>
        </p:txBody>
      </p:sp>
      <p:sp>
        <p:nvSpPr>
          <p:cNvPr id="23573" name="Text Box 28"/>
          <p:cNvSpPr txBox="1">
            <a:spLocks noChangeArrowheads="1"/>
          </p:cNvSpPr>
          <p:nvPr/>
        </p:nvSpPr>
        <p:spPr bwMode="auto">
          <a:xfrm>
            <a:off x="2085975" y="1152525"/>
            <a:ext cx="441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a:t>
            </a:r>
          </a:p>
        </p:txBody>
      </p:sp>
      <p:sp>
        <p:nvSpPr>
          <p:cNvPr id="23574" name="Line 2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5" name="Rectangle 30"/>
          <p:cNvSpPr>
            <a:spLocks noChangeArrowheads="1"/>
          </p:cNvSpPr>
          <p:nvPr/>
        </p:nvSpPr>
        <p:spPr bwMode="auto">
          <a:xfrm>
            <a:off x="381000" y="914400"/>
            <a:ext cx="2895600" cy="1219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31769" name="Text Box 34"/>
          <p:cNvSpPr txBox="1">
            <a:spLocks noChangeArrowheads="1"/>
          </p:cNvSpPr>
          <p:nvPr/>
        </p:nvSpPr>
        <p:spPr bwMode="auto">
          <a:xfrm>
            <a:off x="3743325" y="987425"/>
            <a:ext cx="5070475" cy="1570038"/>
          </a:xfrm>
          <a:prstGeom prst="rect">
            <a:avLst/>
          </a:prstGeom>
          <a:noFill/>
          <a:ln w="9525">
            <a:noFill/>
            <a:miter lim="800000"/>
            <a:headEnd/>
            <a:tailEnd/>
          </a:ln>
        </p:spPr>
        <p:txBody>
          <a:bodyPr>
            <a:spAutoFit/>
          </a:bodyPr>
          <a:lstStyle/>
          <a:p>
            <a:pPr>
              <a:defRPr/>
            </a:pPr>
            <a:r>
              <a:rPr lang="en-US" altLang="zh-TW" sz="2400" dirty="0">
                <a:latin typeface="+mn-lt"/>
                <a:ea typeface="新細明體" panose="02020500000000000000" pitchFamily="18" charset="-120"/>
              </a:rPr>
              <a:t>The focal length f determines the </a:t>
            </a:r>
          </a:p>
          <a:p>
            <a:pPr>
              <a:defRPr/>
            </a:pPr>
            <a:r>
              <a:rPr lang="en-US" altLang="zh-TW" sz="2400" dirty="0">
                <a:latin typeface="+mn-lt"/>
                <a:ea typeface="新細明體" panose="02020500000000000000" pitchFamily="18" charset="-120"/>
              </a:rPr>
              <a:t>lens’s ability to bend (refract) light. It is a function of the shape and index of refraction of the lens.</a:t>
            </a:r>
          </a:p>
        </p:txBody>
      </p:sp>
      <p:sp>
        <p:nvSpPr>
          <p:cNvPr id="23577" name="Oval 8"/>
          <p:cNvSpPr>
            <a:spLocks noChangeArrowheads="1"/>
          </p:cNvSpPr>
          <p:nvPr/>
        </p:nvSpPr>
        <p:spPr bwMode="auto">
          <a:xfrm>
            <a:off x="1381125" y="4330700"/>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3578" name="Oval 6"/>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3579" name="Text Box 35"/>
          <p:cNvSpPr txBox="1">
            <a:spLocks noChangeArrowheads="1"/>
          </p:cNvSpPr>
          <p:nvPr/>
        </p:nvSpPr>
        <p:spPr bwMode="auto">
          <a:xfrm>
            <a:off x="7331075" y="646271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Frédo Durand’s slide</a:t>
            </a:r>
          </a:p>
        </p:txBody>
      </p:sp>
      <p:sp>
        <p:nvSpPr>
          <p:cNvPr id="23580" name="Oval 8"/>
          <p:cNvSpPr>
            <a:spLocks noChangeArrowheads="1"/>
          </p:cNvSpPr>
          <p:nvPr/>
        </p:nvSpPr>
        <p:spPr bwMode="auto">
          <a:xfrm>
            <a:off x="2292350" y="3498850"/>
            <a:ext cx="207963" cy="1943100"/>
          </a:xfrm>
          <a:prstGeom prst="ellipse">
            <a:avLst/>
          </a:prstGeom>
          <a:solidFill>
            <a:srgbClr val="02FFFF"/>
          </a:solidFill>
          <a:ln>
            <a:noFill/>
          </a:ln>
          <a:extLst>
            <a:ext uri="{91240B29-F687-4F45-9708-019B960494DF}">
              <a14:hiddenLine xmlns:a14="http://schemas.microsoft.com/office/drawing/2010/main" w="28575">
                <a:solidFill>
                  <a:srgbClr val="000000"/>
                </a:solidFill>
                <a:round/>
                <a:headEnd/>
                <a:tailEnd type="none" w="med" len="lg"/>
              </a14:hiddenLine>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3581" name="Line 5"/>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3582" name="Line 4"/>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zh-TW" sz="3200"/>
              <a:t>Adding a lens</a:t>
            </a:r>
          </a:p>
        </p:txBody>
      </p:sp>
      <p:grpSp>
        <p:nvGrpSpPr>
          <p:cNvPr id="24578" name="Group 3"/>
          <p:cNvGrpSpPr>
            <a:grpSpLocks/>
          </p:cNvGrpSpPr>
          <p:nvPr/>
        </p:nvGrpSpPr>
        <p:grpSpPr bwMode="auto">
          <a:xfrm>
            <a:off x="1476375" y="1917700"/>
            <a:ext cx="1655763" cy="1871663"/>
            <a:chOff x="113" y="1298"/>
            <a:chExt cx="926" cy="1143"/>
          </a:xfrm>
        </p:grpSpPr>
        <p:sp>
          <p:nvSpPr>
            <p:cNvPr id="24615"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6"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7"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8"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9"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0"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1"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2"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3"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4"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5"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6"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7"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8"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9"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0"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1"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2"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3"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4"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5"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6"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7"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8"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9"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0"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1"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2"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3"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4"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5"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6"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7"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8"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9"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0"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1"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2"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3"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4"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5"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6"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7"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58"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59"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0"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1"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2"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3"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4"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5"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6"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67"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68"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69"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0"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1"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2"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3"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4"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5"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6"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7"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8"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9"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0"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1"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2"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3"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4"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5"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6"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7"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8"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9"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90"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91"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92"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24579" name="Text Box 85"/>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24580" name="Text Box 86"/>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24581" name="Text Box 87"/>
          <p:cNvSpPr txBox="1">
            <a:spLocks noChangeArrowheads="1"/>
          </p:cNvSpPr>
          <p:nvPr/>
        </p:nvSpPr>
        <p:spPr bwMode="auto">
          <a:xfrm>
            <a:off x="4284663" y="3789363"/>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a:t>
            </a:r>
          </a:p>
        </p:txBody>
      </p:sp>
      <p:grpSp>
        <p:nvGrpSpPr>
          <p:cNvPr id="24582" name="Group 92"/>
          <p:cNvGrpSpPr>
            <a:grpSpLocks/>
          </p:cNvGrpSpPr>
          <p:nvPr/>
        </p:nvGrpSpPr>
        <p:grpSpPr bwMode="auto">
          <a:xfrm>
            <a:off x="4356100" y="1816100"/>
            <a:ext cx="503238" cy="2044700"/>
            <a:chOff x="2744" y="1207"/>
            <a:chExt cx="317" cy="1152"/>
          </a:xfrm>
        </p:grpSpPr>
        <p:sp>
          <p:nvSpPr>
            <p:cNvPr id="24613" name="Arc 89"/>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24614" name="Arc 91"/>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24583" name="Line 93"/>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584" name="Oval 94"/>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585" name="Oval 95"/>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586" name="Oval 98"/>
          <p:cNvSpPr>
            <a:spLocks noChangeArrowheads="1"/>
          </p:cNvSpPr>
          <p:nvPr/>
        </p:nvSpPr>
        <p:spPr bwMode="auto">
          <a:xfrm>
            <a:off x="4541838" y="2722563"/>
            <a:ext cx="144462" cy="1444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89891" name="Line 99"/>
          <p:cNvSpPr>
            <a:spLocks noChangeShapeType="1"/>
          </p:cNvSpPr>
          <p:nvPr/>
        </p:nvSpPr>
        <p:spPr bwMode="auto">
          <a:xfrm>
            <a:off x="2339975" y="1916113"/>
            <a:ext cx="4679950" cy="18002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9892" name="Line 100"/>
          <p:cNvSpPr>
            <a:spLocks noChangeShapeType="1"/>
          </p:cNvSpPr>
          <p:nvPr/>
        </p:nvSpPr>
        <p:spPr bwMode="auto">
          <a:xfrm flipV="1">
            <a:off x="2339975" y="1916113"/>
            <a:ext cx="230346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9893" name="Line 101"/>
          <p:cNvSpPr>
            <a:spLocks noChangeShapeType="1"/>
          </p:cNvSpPr>
          <p:nvPr/>
        </p:nvSpPr>
        <p:spPr bwMode="auto">
          <a:xfrm>
            <a:off x="4629150" y="1912938"/>
            <a:ext cx="2324100" cy="17367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nvGrpSpPr>
          <p:cNvPr id="4" name="Group 126"/>
          <p:cNvGrpSpPr>
            <a:grpSpLocks/>
          </p:cNvGrpSpPr>
          <p:nvPr/>
        </p:nvGrpSpPr>
        <p:grpSpPr bwMode="auto">
          <a:xfrm>
            <a:off x="2268538" y="1916113"/>
            <a:ext cx="4684712" cy="1733550"/>
            <a:chOff x="1429" y="1207"/>
            <a:chExt cx="2951" cy="1092"/>
          </a:xfrm>
        </p:grpSpPr>
        <p:sp>
          <p:nvSpPr>
            <p:cNvPr id="24611" name="Line 102"/>
            <p:cNvSpPr>
              <a:spLocks noChangeShapeType="1"/>
            </p:cNvSpPr>
            <p:nvPr/>
          </p:nvSpPr>
          <p:spPr bwMode="auto">
            <a:xfrm>
              <a:off x="1429" y="1207"/>
              <a:ext cx="1480" cy="17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12" name="Line 105"/>
            <p:cNvSpPr>
              <a:spLocks noChangeShapeType="1"/>
            </p:cNvSpPr>
            <p:nvPr/>
          </p:nvSpPr>
          <p:spPr bwMode="auto">
            <a:xfrm>
              <a:off x="2912" y="1379"/>
              <a:ext cx="1468" cy="92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5" name="Group 127"/>
          <p:cNvGrpSpPr>
            <a:grpSpLocks/>
          </p:cNvGrpSpPr>
          <p:nvPr/>
        </p:nvGrpSpPr>
        <p:grpSpPr bwMode="auto">
          <a:xfrm>
            <a:off x="2312988" y="1931988"/>
            <a:ext cx="4665662" cy="1743075"/>
            <a:chOff x="1457" y="1217"/>
            <a:chExt cx="2939" cy="1098"/>
          </a:xfrm>
        </p:grpSpPr>
        <p:sp>
          <p:nvSpPr>
            <p:cNvPr id="24609" name="Line 104"/>
            <p:cNvSpPr>
              <a:spLocks noChangeShapeType="1"/>
            </p:cNvSpPr>
            <p:nvPr/>
          </p:nvSpPr>
          <p:spPr bwMode="auto">
            <a:xfrm>
              <a:off x="1457" y="1217"/>
              <a:ext cx="1451" cy="3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10" name="Line 106"/>
            <p:cNvSpPr>
              <a:spLocks noChangeShapeType="1"/>
            </p:cNvSpPr>
            <p:nvPr/>
          </p:nvSpPr>
          <p:spPr bwMode="auto">
            <a:xfrm>
              <a:off x="2909" y="1538"/>
              <a:ext cx="1487" cy="77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289911" name="Line 119"/>
          <p:cNvSpPr>
            <a:spLocks noChangeShapeType="1"/>
          </p:cNvSpPr>
          <p:nvPr/>
        </p:nvSpPr>
        <p:spPr bwMode="auto">
          <a:xfrm>
            <a:off x="2743200" y="2509838"/>
            <a:ext cx="4257675" cy="6365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nvGrpSpPr>
          <p:cNvPr id="6" name="Group 130"/>
          <p:cNvGrpSpPr>
            <a:grpSpLocks/>
          </p:cNvGrpSpPr>
          <p:nvPr/>
        </p:nvGrpSpPr>
        <p:grpSpPr bwMode="auto">
          <a:xfrm>
            <a:off x="2747963" y="2252663"/>
            <a:ext cx="4271962" cy="690562"/>
            <a:chOff x="1731" y="1419"/>
            <a:chExt cx="2691" cy="435"/>
          </a:xfrm>
        </p:grpSpPr>
        <p:sp>
          <p:nvSpPr>
            <p:cNvPr id="24607" name="Line 121"/>
            <p:cNvSpPr>
              <a:spLocks noChangeShapeType="1"/>
            </p:cNvSpPr>
            <p:nvPr/>
          </p:nvSpPr>
          <p:spPr bwMode="auto">
            <a:xfrm>
              <a:off x="2923" y="1419"/>
              <a:ext cx="1499" cy="43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4608" name="Line 123"/>
            <p:cNvSpPr>
              <a:spLocks noChangeShapeType="1"/>
            </p:cNvSpPr>
            <p:nvPr/>
          </p:nvSpPr>
          <p:spPr bwMode="auto">
            <a:xfrm flipV="1">
              <a:off x="1731" y="1421"/>
              <a:ext cx="1213" cy="15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7" name="Group 131"/>
          <p:cNvGrpSpPr>
            <a:grpSpLocks/>
          </p:cNvGrpSpPr>
          <p:nvPr/>
        </p:nvGrpSpPr>
        <p:grpSpPr bwMode="auto">
          <a:xfrm>
            <a:off x="2747963" y="2498725"/>
            <a:ext cx="4229100" cy="530225"/>
            <a:chOff x="1731" y="1574"/>
            <a:chExt cx="2664" cy="334"/>
          </a:xfrm>
        </p:grpSpPr>
        <p:sp>
          <p:nvSpPr>
            <p:cNvPr id="24605" name="Line 120"/>
            <p:cNvSpPr>
              <a:spLocks noChangeShapeType="1"/>
            </p:cNvSpPr>
            <p:nvPr/>
          </p:nvSpPr>
          <p:spPr bwMode="auto">
            <a:xfrm>
              <a:off x="1731" y="1574"/>
              <a:ext cx="1188" cy="2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06" name="Line 124"/>
            <p:cNvSpPr>
              <a:spLocks noChangeShapeType="1"/>
            </p:cNvSpPr>
            <p:nvPr/>
          </p:nvSpPr>
          <p:spPr bwMode="auto">
            <a:xfrm>
              <a:off x="2915" y="1592"/>
              <a:ext cx="1480" cy="31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8" name="Group 128"/>
          <p:cNvGrpSpPr>
            <a:grpSpLocks/>
          </p:cNvGrpSpPr>
          <p:nvPr/>
        </p:nvGrpSpPr>
        <p:grpSpPr bwMode="auto">
          <a:xfrm>
            <a:off x="2743200" y="2532063"/>
            <a:ext cx="4276725" cy="722312"/>
            <a:chOff x="1728" y="1595"/>
            <a:chExt cx="2694" cy="455"/>
          </a:xfrm>
        </p:grpSpPr>
        <p:sp>
          <p:nvSpPr>
            <p:cNvPr id="24603" name="Line 122"/>
            <p:cNvSpPr>
              <a:spLocks noChangeShapeType="1"/>
            </p:cNvSpPr>
            <p:nvPr/>
          </p:nvSpPr>
          <p:spPr bwMode="auto">
            <a:xfrm>
              <a:off x="1728" y="1595"/>
              <a:ext cx="1196" cy="29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04" name="Line 125"/>
            <p:cNvSpPr>
              <a:spLocks noChangeShapeType="1"/>
            </p:cNvSpPr>
            <p:nvPr/>
          </p:nvSpPr>
          <p:spPr bwMode="auto">
            <a:xfrm>
              <a:off x="2917" y="1885"/>
              <a:ext cx="1505" cy="16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9" name="Group 132"/>
          <p:cNvGrpSpPr>
            <a:grpSpLocks/>
          </p:cNvGrpSpPr>
          <p:nvPr/>
        </p:nvGrpSpPr>
        <p:grpSpPr bwMode="auto">
          <a:xfrm>
            <a:off x="7019925" y="2997200"/>
            <a:ext cx="1658938" cy="641350"/>
            <a:chOff x="4464" y="2092"/>
            <a:chExt cx="1045" cy="404"/>
          </a:xfrm>
        </p:grpSpPr>
        <p:sp>
          <p:nvSpPr>
            <p:cNvPr id="24601" name="Text Box 133"/>
            <p:cNvSpPr txBox="1">
              <a:spLocks noChangeArrowheads="1"/>
            </p:cNvSpPr>
            <p:nvPr/>
          </p:nvSpPr>
          <p:spPr bwMode="auto">
            <a:xfrm>
              <a:off x="4703" y="2092"/>
              <a:ext cx="80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kumimoji="0" lang="en-US" altLang="zh-TW" sz="1800"/>
                <a:t>“circle of </a:t>
              </a:r>
            </a:p>
            <a:p>
              <a:pPr algn="ctr">
                <a:spcBef>
                  <a:spcPct val="0"/>
                </a:spcBef>
                <a:buFontTx/>
                <a:buNone/>
              </a:pPr>
              <a:r>
                <a:rPr kumimoji="0" lang="en-US" altLang="zh-TW" sz="1800"/>
                <a:t>confusion”</a:t>
              </a:r>
            </a:p>
          </p:txBody>
        </p:sp>
        <p:sp>
          <p:nvSpPr>
            <p:cNvPr id="24602" name="Line 134"/>
            <p:cNvSpPr>
              <a:spLocks noChangeShapeType="1"/>
            </p:cNvSpPr>
            <p:nvPr/>
          </p:nvSpPr>
          <p:spPr bwMode="auto">
            <a:xfrm flipH="1" flipV="1">
              <a:off x="4464" y="2160"/>
              <a:ext cx="336" cy="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24597" name="Rectangle 135"/>
          <p:cNvSpPr>
            <a:spLocks noChangeArrowheads="1"/>
          </p:cNvSpPr>
          <p:nvPr/>
        </p:nvSpPr>
        <p:spPr bwMode="auto">
          <a:xfrm>
            <a:off x="296863" y="4392613"/>
            <a:ext cx="5440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A lens focuses light onto the film</a:t>
            </a:r>
          </a:p>
        </p:txBody>
      </p:sp>
      <p:sp>
        <p:nvSpPr>
          <p:cNvPr id="24598" name="Rectangle 136"/>
          <p:cNvSpPr>
            <a:spLocks noChangeArrowheads="1"/>
          </p:cNvSpPr>
          <p:nvPr/>
        </p:nvSpPr>
        <p:spPr bwMode="auto">
          <a:xfrm>
            <a:off x="250825" y="4967288"/>
            <a:ext cx="854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pPr>
            <a:r>
              <a:rPr lang="en-US" altLang="zh-TW" sz="2400"/>
              <a:t> There is a specific distance at which objects are “in focus”</a:t>
            </a:r>
          </a:p>
        </p:txBody>
      </p:sp>
      <p:sp>
        <p:nvSpPr>
          <p:cNvPr id="24599" name="Rectangle 137"/>
          <p:cNvSpPr>
            <a:spLocks noChangeArrowheads="1"/>
          </p:cNvSpPr>
          <p:nvPr/>
        </p:nvSpPr>
        <p:spPr bwMode="auto">
          <a:xfrm>
            <a:off x="250825" y="5400675"/>
            <a:ext cx="856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r>
              <a:rPr lang="en-US" altLang="zh-TW" sz="2400"/>
              <a:t> other points project to a “circle of confusion” in the image</a:t>
            </a:r>
          </a:p>
        </p:txBody>
      </p:sp>
      <p:sp>
        <p:nvSpPr>
          <p:cNvPr id="117" name="Rectangle 3"/>
          <p:cNvSpPr txBox="1">
            <a:spLocks noChangeArrowheads="1"/>
          </p:cNvSpPr>
          <p:nvPr/>
        </p:nvSpPr>
        <p:spPr bwMode="auto">
          <a:xfrm>
            <a:off x="250825" y="5948363"/>
            <a:ext cx="8713788" cy="1296987"/>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defRPr/>
            </a:pPr>
            <a:r>
              <a:rPr lang="en-US" altLang="zh-TW" sz="2400" kern="0" dirty="0">
                <a:latin typeface="+mn-lt"/>
                <a:ea typeface="+mn-ea"/>
              </a:rPr>
              <a:t>Thin lens applet:  </a:t>
            </a:r>
            <a:r>
              <a:rPr lang="en-US" altLang="zh-TW" sz="2000" kern="0" dirty="0">
                <a:solidFill>
                  <a:srgbClr val="0000FF"/>
                </a:solidFill>
                <a:latin typeface="+mn-lt"/>
                <a:ea typeface="+mn-ea"/>
                <a:hlinkClick r:id="rId3"/>
              </a:rPr>
              <a:t>http://www.phy.ntnu.edu.tw/java/Lens/lens_e.html</a:t>
            </a:r>
            <a:endParaRPr lang="en-US" altLang="zh-TW" sz="2400" kern="0" dirty="0">
              <a:solidFill>
                <a:srgbClr val="0000FF"/>
              </a:solidFill>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9891"/>
                                        </p:tgtEl>
                                        <p:attrNameLst>
                                          <p:attrName>style.visibility</p:attrName>
                                        </p:attrNameLst>
                                      </p:cBhvr>
                                      <p:to>
                                        <p:strVal val="visible"/>
                                      </p:to>
                                    </p:set>
                                    <p:animEffect transition="in" filter="wipe(left)">
                                      <p:cBhvr>
                                        <p:cTn id="7" dur="500"/>
                                        <p:tgtEl>
                                          <p:spTgt spid="2898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9892"/>
                                        </p:tgtEl>
                                        <p:attrNameLst>
                                          <p:attrName>style.visibility</p:attrName>
                                        </p:attrNameLst>
                                      </p:cBhvr>
                                      <p:to>
                                        <p:strVal val="visible"/>
                                      </p:to>
                                    </p:set>
                                    <p:animEffect transition="in" filter="wipe(left)">
                                      <p:cBhvr>
                                        <p:cTn id="12" dur="500"/>
                                        <p:tgtEl>
                                          <p:spTgt spid="28989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9893"/>
                                        </p:tgtEl>
                                        <p:attrNameLst>
                                          <p:attrName>style.visibility</p:attrName>
                                        </p:attrNameLst>
                                      </p:cBhvr>
                                      <p:to>
                                        <p:strVal val="visible"/>
                                      </p:to>
                                    </p:set>
                                    <p:animEffect transition="in" filter="wipe(left)">
                                      <p:cBhvr>
                                        <p:cTn id="16" dur="500"/>
                                        <p:tgtEl>
                                          <p:spTgt spid="2898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9911"/>
                                        </p:tgtEl>
                                        <p:attrNameLst>
                                          <p:attrName>style.visibility</p:attrName>
                                        </p:attrNameLst>
                                      </p:cBhvr>
                                      <p:to>
                                        <p:strVal val="visible"/>
                                      </p:to>
                                    </p:set>
                                    <p:animEffect transition="in" filter="wipe(left)">
                                      <p:cBhvr>
                                        <p:cTn id="39" dur="500"/>
                                        <p:tgtEl>
                                          <p:spTgt spid="289911"/>
                                        </p:tgtEl>
                                      </p:cBhvr>
                                    </p:animEffect>
                                  </p:childTnLst>
                                </p:cTn>
                              </p:par>
                              <p:par>
                                <p:cTn id="40" presetID="22" presetClass="entr" presetSubtype="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1" grpId="0" animBg="1"/>
      <p:bldP spid="289892" grpId="0" animBg="1"/>
      <p:bldP spid="289893" grpId="0" animBg="1"/>
      <p:bldP spid="2899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標題 1"/>
          <p:cNvSpPr>
            <a:spLocks noGrp="1"/>
          </p:cNvSpPr>
          <p:nvPr>
            <p:ph type="title"/>
          </p:nvPr>
        </p:nvSpPr>
        <p:spPr/>
        <p:txBody>
          <a:bodyPr/>
          <a:lstStyle/>
          <a:p>
            <a:pPr eaLnBrk="1" hangingPunct="1"/>
            <a:r>
              <a:rPr lang="en-US" altLang="zh-TW"/>
              <a:t>Zoom lens</a:t>
            </a:r>
            <a:endParaRPr lang="zh-TW" altLang="en-US"/>
          </a:p>
        </p:txBody>
      </p:sp>
      <p:pic>
        <p:nvPicPr>
          <p:cNvPr id="266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1571625"/>
            <a:ext cx="4611687"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Text Box 7"/>
          <p:cNvSpPr txBox="1">
            <a:spLocks noChangeArrowheads="1"/>
          </p:cNvSpPr>
          <p:nvPr/>
        </p:nvSpPr>
        <p:spPr bwMode="auto">
          <a:xfrm>
            <a:off x="388938" y="6072188"/>
            <a:ext cx="4468812" cy="461962"/>
          </a:xfrm>
          <a:prstGeom prst="rect">
            <a:avLst/>
          </a:prstGeom>
          <a:noFill/>
          <a:ln w="12700">
            <a:noFill/>
            <a:miter lim="800000"/>
            <a:headEnd/>
            <a:tailEnd/>
          </a:ln>
          <a:effectLst/>
        </p:spPr>
        <p:txBody>
          <a:bodyPr lIns="91439" tIns="45719" rIns="91439" bIns="45719">
            <a:spAutoFit/>
          </a:bodyPr>
          <a:lstStyle/>
          <a:p>
            <a:pPr algn="ctr" eaLnBrk="1" hangingPunct="1">
              <a:spcBef>
                <a:spcPct val="50000"/>
              </a:spcBef>
              <a:defRPr/>
            </a:pPr>
            <a:r>
              <a:rPr kumimoji="0" lang="en-US" altLang="zh-TW" sz="2400" dirty="0">
                <a:latin typeface="+mn-lt"/>
                <a:ea typeface="新細明體" panose="02020500000000000000" pitchFamily="18" charset="-120"/>
              </a:rPr>
              <a:t>Nikon 28-200mm zoom lens. </a:t>
            </a:r>
          </a:p>
        </p:txBody>
      </p:sp>
      <p:sp>
        <p:nvSpPr>
          <p:cNvPr id="26628" name="Text Box 7"/>
          <p:cNvSpPr txBox="1">
            <a:spLocks noChangeArrowheads="1"/>
          </p:cNvSpPr>
          <p:nvPr/>
        </p:nvSpPr>
        <p:spPr bwMode="auto">
          <a:xfrm>
            <a:off x="817563" y="1214438"/>
            <a:ext cx="135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kumimoji="0" lang="en-US" altLang="zh-TW" sz="2400">
                <a:latin typeface="Times New Roman" charset="0"/>
              </a:rPr>
              <a:t>200mm</a:t>
            </a:r>
          </a:p>
        </p:txBody>
      </p:sp>
      <p:sp>
        <p:nvSpPr>
          <p:cNvPr id="26629" name="Text Box 7"/>
          <p:cNvSpPr txBox="1">
            <a:spLocks noChangeArrowheads="1"/>
          </p:cNvSpPr>
          <p:nvPr/>
        </p:nvSpPr>
        <p:spPr bwMode="auto">
          <a:xfrm>
            <a:off x="3317875" y="2466975"/>
            <a:ext cx="1357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kumimoji="0" lang="en-US" altLang="zh-TW" sz="2400">
                <a:latin typeface="Times New Roman" charset="0"/>
              </a:rPr>
              <a:t>28mm</a:t>
            </a:r>
          </a:p>
        </p:txBody>
      </p:sp>
      <p:sp>
        <p:nvSpPr>
          <p:cNvPr id="10" name="Text Box 7"/>
          <p:cNvSpPr txBox="1">
            <a:spLocks noChangeArrowheads="1"/>
          </p:cNvSpPr>
          <p:nvPr/>
        </p:nvSpPr>
        <p:spPr bwMode="auto">
          <a:xfrm>
            <a:off x="5072063" y="5767388"/>
            <a:ext cx="3286125" cy="830262"/>
          </a:xfrm>
          <a:prstGeom prst="rect">
            <a:avLst/>
          </a:prstGeom>
          <a:noFill/>
          <a:ln w="12700">
            <a:noFill/>
            <a:miter lim="800000"/>
            <a:headEnd/>
            <a:tailEnd/>
          </a:ln>
          <a:effectLst/>
        </p:spPr>
        <p:txBody>
          <a:bodyPr lIns="91439" tIns="45719" rIns="91439" bIns="45719">
            <a:spAutoFit/>
          </a:bodyPr>
          <a:lstStyle/>
          <a:p>
            <a:pPr algn="ctr" eaLnBrk="1" hangingPunct="1">
              <a:spcBef>
                <a:spcPct val="50000"/>
              </a:spcBef>
              <a:defRPr/>
            </a:pPr>
            <a:r>
              <a:rPr lang="en-US" sz="2400" dirty="0">
                <a:latin typeface="+mn-lt"/>
                <a:ea typeface="新細明體" panose="02020500000000000000" pitchFamily="18" charset="-120"/>
              </a:rPr>
              <a:t>simplified zoom lens in operation </a:t>
            </a:r>
            <a:endParaRPr kumimoji="0" lang="en-US" altLang="zh-TW" sz="2400" dirty="0">
              <a:latin typeface="+mn-lt"/>
              <a:ea typeface="新細明體" panose="02020500000000000000" pitchFamily="18" charset="-120"/>
            </a:endParaRPr>
          </a:p>
        </p:txBody>
      </p:sp>
      <p:sp>
        <p:nvSpPr>
          <p:cNvPr id="26631" name="Text Box 6"/>
          <p:cNvSpPr txBox="1">
            <a:spLocks noChangeArrowheads="1"/>
          </p:cNvSpPr>
          <p:nvPr/>
        </p:nvSpPr>
        <p:spPr bwMode="auto">
          <a:xfrm>
            <a:off x="7461250" y="6308725"/>
            <a:ext cx="132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wikipedia</a:t>
            </a:r>
          </a:p>
        </p:txBody>
      </p:sp>
      <p:pic>
        <p:nvPicPr>
          <p:cNvPr id="26632" name="Picture 2" descr="dgaus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000125"/>
            <a:ext cx="38576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3" descr="C:\Documents and Settings\cyy\桌面\Zoom_prinzip.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72063" y="3019425"/>
            <a:ext cx="37147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zh-TW"/>
              <a:t>Field of view vs focal length</a:t>
            </a:r>
          </a:p>
        </p:txBody>
      </p:sp>
      <p:grpSp>
        <p:nvGrpSpPr>
          <p:cNvPr id="28674" name="Group 8"/>
          <p:cNvGrpSpPr>
            <a:grpSpLocks/>
          </p:cNvGrpSpPr>
          <p:nvPr/>
        </p:nvGrpSpPr>
        <p:grpSpPr bwMode="auto">
          <a:xfrm>
            <a:off x="4146550" y="1390650"/>
            <a:ext cx="304800" cy="1828800"/>
            <a:chOff x="1968" y="1824"/>
            <a:chExt cx="192" cy="1152"/>
          </a:xfrm>
        </p:grpSpPr>
        <p:sp>
          <p:nvSpPr>
            <p:cNvPr id="28714" name="AutoShape 9"/>
            <p:cNvSpPr>
              <a:spLocks noChangeArrowheads="1"/>
            </p:cNvSpPr>
            <p:nvPr/>
          </p:nvSpPr>
          <p:spPr bwMode="auto">
            <a:xfrm>
              <a:off x="1968" y="1824"/>
              <a:ext cx="96" cy="1152"/>
            </a:xfrm>
            <a:prstGeom prst="moon">
              <a:avLst>
                <a:gd name="adj" fmla="val 3125"/>
              </a:avLst>
            </a:prstGeom>
            <a:solidFill>
              <a:schemeClr val="accent1"/>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8715" name="AutoShape 10"/>
            <p:cNvSpPr>
              <a:spLocks noChangeArrowheads="1"/>
            </p:cNvSpPr>
            <p:nvPr/>
          </p:nvSpPr>
          <p:spPr bwMode="auto">
            <a:xfrm flipH="1">
              <a:off x="2069" y="1824"/>
              <a:ext cx="91" cy="1152"/>
            </a:xfrm>
            <a:prstGeom prst="moon">
              <a:avLst>
                <a:gd name="adj" fmla="val 329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grpSp>
      <p:sp>
        <p:nvSpPr>
          <p:cNvPr id="28675" name="Line 11"/>
          <p:cNvSpPr>
            <a:spLocks noChangeShapeType="1"/>
          </p:cNvSpPr>
          <p:nvPr/>
        </p:nvSpPr>
        <p:spPr bwMode="auto">
          <a:xfrm>
            <a:off x="1066800" y="2228850"/>
            <a:ext cx="6553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6" name="Line 12"/>
          <p:cNvSpPr>
            <a:spLocks noChangeShapeType="1"/>
          </p:cNvSpPr>
          <p:nvPr/>
        </p:nvSpPr>
        <p:spPr bwMode="auto">
          <a:xfrm>
            <a:off x="6934200" y="10414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7" name="Line 13"/>
          <p:cNvSpPr>
            <a:spLocks noChangeShapeType="1"/>
          </p:cNvSpPr>
          <p:nvPr/>
        </p:nvSpPr>
        <p:spPr bwMode="auto">
          <a:xfrm>
            <a:off x="1752600" y="108585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8" name="Line 14"/>
          <p:cNvSpPr>
            <a:spLocks noChangeShapeType="1"/>
          </p:cNvSpPr>
          <p:nvPr/>
        </p:nvSpPr>
        <p:spPr bwMode="auto">
          <a:xfrm flipV="1">
            <a:off x="6934200" y="1543050"/>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9" name="Line 15"/>
          <p:cNvSpPr>
            <a:spLocks noChangeShapeType="1"/>
          </p:cNvSpPr>
          <p:nvPr/>
        </p:nvSpPr>
        <p:spPr bwMode="auto">
          <a:xfrm flipH="1">
            <a:off x="1752600" y="2228850"/>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0" name="Line 16"/>
          <p:cNvSpPr>
            <a:spLocks noChangeShapeType="1"/>
          </p:cNvSpPr>
          <p:nvPr/>
        </p:nvSpPr>
        <p:spPr bwMode="auto">
          <a:xfrm flipH="1" flipV="1">
            <a:off x="4343400" y="1390650"/>
            <a:ext cx="2590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1" name="Line 17"/>
          <p:cNvSpPr>
            <a:spLocks noChangeShapeType="1"/>
          </p:cNvSpPr>
          <p:nvPr/>
        </p:nvSpPr>
        <p:spPr bwMode="auto">
          <a:xfrm flipH="1">
            <a:off x="4343400" y="1543050"/>
            <a:ext cx="25908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2" name="Line 18"/>
          <p:cNvSpPr>
            <a:spLocks noChangeShapeType="1"/>
          </p:cNvSpPr>
          <p:nvPr/>
        </p:nvSpPr>
        <p:spPr bwMode="auto">
          <a:xfrm flipH="1" flipV="1">
            <a:off x="1752600" y="2914650"/>
            <a:ext cx="2590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3" name="Line 19"/>
          <p:cNvSpPr>
            <a:spLocks noChangeShapeType="1"/>
          </p:cNvSpPr>
          <p:nvPr/>
        </p:nvSpPr>
        <p:spPr bwMode="auto">
          <a:xfrm flipH="1">
            <a:off x="1752600" y="1390650"/>
            <a:ext cx="25146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4" name="Line 20"/>
          <p:cNvSpPr>
            <a:spLocks noChangeShapeType="1"/>
          </p:cNvSpPr>
          <p:nvPr/>
        </p:nvSpPr>
        <p:spPr bwMode="auto">
          <a:xfrm flipH="1">
            <a:off x="1752600" y="1543050"/>
            <a:ext cx="51816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5" name="Line 21"/>
          <p:cNvSpPr>
            <a:spLocks noChangeShapeType="1"/>
          </p:cNvSpPr>
          <p:nvPr/>
        </p:nvSpPr>
        <p:spPr bwMode="auto">
          <a:xfrm>
            <a:off x="4303713" y="1154113"/>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6" name="Text Box 25"/>
          <p:cNvSpPr txBox="1">
            <a:spLocks noChangeArrowheads="1"/>
          </p:cNvSpPr>
          <p:nvPr/>
        </p:nvSpPr>
        <p:spPr bwMode="auto">
          <a:xfrm>
            <a:off x="2727325" y="93345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i</a:t>
            </a:r>
          </a:p>
        </p:txBody>
      </p:sp>
      <p:sp>
        <p:nvSpPr>
          <p:cNvPr id="28687" name="Text Box 26"/>
          <p:cNvSpPr txBox="1">
            <a:spLocks noChangeArrowheads="1"/>
          </p:cNvSpPr>
          <p:nvPr/>
        </p:nvSpPr>
        <p:spPr bwMode="auto">
          <a:xfrm>
            <a:off x="5638800" y="925513"/>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o</a:t>
            </a:r>
          </a:p>
        </p:txBody>
      </p:sp>
      <p:sp>
        <p:nvSpPr>
          <p:cNvPr id="28688" name="Line 27"/>
          <p:cNvSpPr>
            <a:spLocks noChangeShapeType="1"/>
          </p:cNvSpPr>
          <p:nvPr/>
        </p:nvSpPr>
        <p:spPr bwMode="auto">
          <a:xfrm>
            <a:off x="1752600" y="1238250"/>
            <a:ext cx="2514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689" name="Line 28"/>
          <p:cNvSpPr>
            <a:spLocks noChangeShapeType="1"/>
          </p:cNvSpPr>
          <p:nvPr/>
        </p:nvSpPr>
        <p:spPr bwMode="auto">
          <a:xfrm>
            <a:off x="4343400" y="1238250"/>
            <a:ext cx="2590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28690" name="Object 30"/>
          <p:cNvGraphicFramePr>
            <a:graphicFrameLocks noChangeAspect="1"/>
          </p:cNvGraphicFramePr>
          <p:nvPr/>
        </p:nvGraphicFramePr>
        <p:xfrm>
          <a:off x="3581400" y="3921125"/>
          <a:ext cx="1295400" cy="822325"/>
        </p:xfrm>
        <a:graphic>
          <a:graphicData uri="http://schemas.openxmlformats.org/presentationml/2006/ole">
            <mc:AlternateContent xmlns:mc="http://schemas.openxmlformats.org/markup-compatibility/2006">
              <mc:Choice xmlns:v="urn:schemas-microsoft-com:vml" Requires="v">
                <p:oleObj spid="_x0000_s28721" name="Equation" r:id="rId3" imgW="660400" imgH="419100" progId="Equation.3">
                  <p:embed/>
                </p:oleObj>
              </mc:Choice>
              <mc:Fallback>
                <p:oleObj name="Equation" r:id="rId3" imgW="660400" imgH="419100" progId="Equation.3">
                  <p:embed/>
                  <p:pic>
                    <p:nvPicPr>
                      <p:cNvPr id="0"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921125"/>
                        <a:ext cx="12954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691" name="Text Box 31"/>
          <p:cNvSpPr txBox="1">
            <a:spLocks noChangeArrowheads="1"/>
          </p:cNvSpPr>
          <p:nvPr/>
        </p:nvSpPr>
        <p:spPr bwMode="auto">
          <a:xfrm>
            <a:off x="917575" y="4133850"/>
            <a:ext cx="2359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600">
                <a:latin typeface="Palatino Linotype" charset="0"/>
              </a:rPr>
              <a:t>Gaussian Lens Formula:</a:t>
            </a:r>
          </a:p>
        </p:txBody>
      </p:sp>
      <p:sp>
        <p:nvSpPr>
          <p:cNvPr id="28692" name="Text Box 33"/>
          <p:cNvSpPr txBox="1">
            <a:spLocks noChangeArrowheads="1"/>
          </p:cNvSpPr>
          <p:nvPr/>
        </p:nvSpPr>
        <p:spPr bwMode="auto">
          <a:xfrm>
            <a:off x="7061200" y="1339850"/>
            <a:ext cx="709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Scene</a:t>
            </a:r>
          </a:p>
        </p:txBody>
      </p:sp>
      <p:sp>
        <p:nvSpPr>
          <p:cNvPr id="28693" name="Text Box 34"/>
          <p:cNvSpPr txBox="1">
            <a:spLocks noChangeArrowheads="1"/>
          </p:cNvSpPr>
          <p:nvPr/>
        </p:nvSpPr>
        <p:spPr bwMode="auto">
          <a:xfrm>
            <a:off x="666750" y="2657475"/>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Sensor</a:t>
            </a:r>
          </a:p>
        </p:txBody>
      </p:sp>
      <p:sp>
        <p:nvSpPr>
          <p:cNvPr id="28694" name="Oval 39"/>
          <p:cNvSpPr>
            <a:spLocks noChangeArrowheads="1"/>
          </p:cNvSpPr>
          <p:nvPr/>
        </p:nvSpPr>
        <p:spPr bwMode="auto">
          <a:xfrm>
            <a:off x="2971800" y="21971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8695" name="Line 40"/>
          <p:cNvSpPr>
            <a:spLocks noChangeShapeType="1"/>
          </p:cNvSpPr>
          <p:nvPr/>
        </p:nvSpPr>
        <p:spPr bwMode="auto">
          <a:xfrm>
            <a:off x="3016250" y="3295650"/>
            <a:ext cx="1295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696" name="Text Box 41"/>
          <p:cNvSpPr txBox="1">
            <a:spLocks noChangeArrowheads="1"/>
          </p:cNvSpPr>
          <p:nvPr/>
        </p:nvSpPr>
        <p:spPr bwMode="auto">
          <a:xfrm>
            <a:off x="3581400" y="329565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f</a:t>
            </a:r>
          </a:p>
        </p:txBody>
      </p:sp>
      <p:sp>
        <p:nvSpPr>
          <p:cNvPr id="28697" name="Line 42"/>
          <p:cNvSpPr>
            <a:spLocks noChangeShapeType="1"/>
          </p:cNvSpPr>
          <p:nvPr/>
        </p:nvSpPr>
        <p:spPr bwMode="auto">
          <a:xfrm>
            <a:off x="3008313" y="2228850"/>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98" name="Line 43"/>
          <p:cNvSpPr>
            <a:spLocks noChangeShapeType="1"/>
          </p:cNvSpPr>
          <p:nvPr/>
        </p:nvSpPr>
        <p:spPr bwMode="auto">
          <a:xfrm flipH="1">
            <a:off x="1752600" y="1552575"/>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99" name="Line 44"/>
          <p:cNvSpPr>
            <a:spLocks noChangeShapeType="1"/>
          </p:cNvSpPr>
          <p:nvPr/>
        </p:nvSpPr>
        <p:spPr bwMode="auto">
          <a:xfrm flipV="1">
            <a:off x="6934200" y="2209800"/>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0" name="Line 45"/>
          <p:cNvSpPr>
            <a:spLocks noChangeShapeType="1"/>
          </p:cNvSpPr>
          <p:nvPr/>
        </p:nvSpPr>
        <p:spPr bwMode="auto">
          <a:xfrm flipH="1" flipV="1">
            <a:off x="1752600" y="1533525"/>
            <a:ext cx="5191125" cy="1400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1" name="Freeform 46"/>
          <p:cNvSpPr>
            <a:spLocks/>
          </p:cNvSpPr>
          <p:nvPr/>
        </p:nvSpPr>
        <p:spPr bwMode="auto">
          <a:xfrm>
            <a:off x="3773488" y="2085975"/>
            <a:ext cx="55562" cy="276225"/>
          </a:xfrm>
          <a:custGeom>
            <a:avLst/>
            <a:gdLst>
              <a:gd name="T0" fmla="*/ 2147483646 w 35"/>
              <a:gd name="T1" fmla="*/ 0 h 174"/>
              <a:gd name="T2" fmla="*/ 2147483646 w 35"/>
              <a:gd name="T3" fmla="*/ 2147483646 h 174"/>
              <a:gd name="T4" fmla="*/ 2147483646 w 35"/>
              <a:gd name="T5" fmla="*/ 2147483646 h 174"/>
              <a:gd name="T6" fmla="*/ 2147483646 w 35"/>
              <a:gd name="T7" fmla="*/ 2147483646 h 174"/>
              <a:gd name="T8" fmla="*/ 0 60000 65536"/>
              <a:gd name="T9" fmla="*/ 0 60000 65536"/>
              <a:gd name="T10" fmla="*/ 0 60000 65536"/>
              <a:gd name="T11" fmla="*/ 0 60000 65536"/>
              <a:gd name="T12" fmla="*/ 0 w 35"/>
              <a:gd name="T13" fmla="*/ 0 h 174"/>
              <a:gd name="T14" fmla="*/ 35 w 35"/>
              <a:gd name="T15" fmla="*/ 174 h 174"/>
            </a:gdLst>
            <a:ahLst/>
            <a:cxnLst>
              <a:cxn ang="T8">
                <a:pos x="T0" y="T1"/>
              </a:cxn>
              <a:cxn ang="T9">
                <a:pos x="T2" y="T3"/>
              </a:cxn>
              <a:cxn ang="T10">
                <a:pos x="T4" y="T5"/>
              </a:cxn>
              <a:cxn ang="T11">
                <a:pos x="T6" y="T7"/>
              </a:cxn>
            </a:cxnLst>
            <a:rect l="T12" t="T13" r="T14" b="T15"/>
            <a:pathLst>
              <a:path w="35" h="174">
                <a:moveTo>
                  <a:pt x="35" y="0"/>
                </a:moveTo>
                <a:cubicBezTo>
                  <a:pt x="22" y="19"/>
                  <a:pt x="10" y="39"/>
                  <a:pt x="5" y="60"/>
                </a:cubicBezTo>
                <a:cubicBezTo>
                  <a:pt x="0" y="81"/>
                  <a:pt x="1" y="107"/>
                  <a:pt x="5" y="126"/>
                </a:cubicBezTo>
                <a:cubicBezTo>
                  <a:pt x="9" y="145"/>
                  <a:pt x="26" y="163"/>
                  <a:pt x="29" y="17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702" name="Text Box 47"/>
          <p:cNvSpPr txBox="1">
            <a:spLocks noChangeArrowheads="1"/>
          </p:cNvSpPr>
          <p:nvPr/>
        </p:nvSpPr>
        <p:spPr bwMode="auto">
          <a:xfrm>
            <a:off x="3441700" y="1965325"/>
            <a:ext cx="34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l-GR" altLang="zh-TW" sz="1800">
                <a:latin typeface="Arial" charset="0"/>
              </a:rPr>
              <a:t>α</a:t>
            </a:r>
          </a:p>
        </p:txBody>
      </p:sp>
      <p:sp>
        <p:nvSpPr>
          <p:cNvPr id="413744" name="Text Box 48"/>
          <p:cNvSpPr txBox="1">
            <a:spLocks noChangeArrowheads="1"/>
          </p:cNvSpPr>
          <p:nvPr/>
        </p:nvSpPr>
        <p:spPr bwMode="auto">
          <a:xfrm>
            <a:off x="3336925" y="4827588"/>
            <a:ext cx="2535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l-GR" altLang="zh-TW" sz="1800">
                <a:latin typeface="Arial" charset="0"/>
              </a:rPr>
              <a:t>α</a:t>
            </a:r>
            <a:r>
              <a:rPr lang="en-US" altLang="zh-TW" sz="1800">
                <a:latin typeface="Arial" charset="0"/>
              </a:rPr>
              <a:t> = 2arctan(w/(2i))</a:t>
            </a:r>
            <a:endParaRPr lang="el-GR" altLang="zh-TW" sz="1800">
              <a:latin typeface="Arial" charset="0"/>
            </a:endParaRPr>
          </a:p>
        </p:txBody>
      </p:sp>
      <p:sp>
        <p:nvSpPr>
          <p:cNvPr id="28704" name="Line 49"/>
          <p:cNvSpPr>
            <a:spLocks noChangeShapeType="1"/>
          </p:cNvSpPr>
          <p:nvPr/>
        </p:nvSpPr>
        <p:spPr bwMode="auto">
          <a:xfrm>
            <a:off x="1485900" y="1562100"/>
            <a:ext cx="238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5" name="Line 50"/>
          <p:cNvSpPr>
            <a:spLocks noChangeShapeType="1"/>
          </p:cNvSpPr>
          <p:nvPr/>
        </p:nvSpPr>
        <p:spPr bwMode="auto">
          <a:xfrm>
            <a:off x="1495425" y="2886075"/>
            <a:ext cx="238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6" name="Line 51"/>
          <p:cNvSpPr>
            <a:spLocks noChangeShapeType="1"/>
          </p:cNvSpPr>
          <p:nvPr/>
        </p:nvSpPr>
        <p:spPr bwMode="auto">
          <a:xfrm flipV="1">
            <a:off x="1600200" y="1552575"/>
            <a:ext cx="0" cy="132397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707" name="Text Box 52"/>
          <p:cNvSpPr txBox="1">
            <a:spLocks noChangeArrowheads="1"/>
          </p:cNvSpPr>
          <p:nvPr/>
        </p:nvSpPr>
        <p:spPr bwMode="auto">
          <a:xfrm>
            <a:off x="1212850" y="19558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w</a:t>
            </a:r>
          </a:p>
        </p:txBody>
      </p:sp>
      <p:sp>
        <p:nvSpPr>
          <p:cNvPr id="28708" name="Text Box 53"/>
          <p:cNvSpPr txBox="1">
            <a:spLocks noChangeArrowheads="1"/>
          </p:cNvSpPr>
          <p:nvPr/>
        </p:nvSpPr>
        <p:spPr bwMode="auto">
          <a:xfrm>
            <a:off x="917575" y="4816475"/>
            <a:ext cx="202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a:latin typeface="Palatino Linotype" charset="0"/>
              </a:rPr>
              <a:t>Field of </a:t>
            </a:r>
            <a:r>
              <a:rPr lang="en-US" altLang="zh-TW" sz="1800">
                <a:latin typeface="Arial" charset="0"/>
              </a:rPr>
              <a:t>View</a:t>
            </a:r>
            <a:r>
              <a:rPr lang="en-US" altLang="zh-TW" sz="1800">
                <a:latin typeface="Palatino Linotype" charset="0"/>
              </a:rPr>
              <a:t>:</a:t>
            </a:r>
          </a:p>
        </p:txBody>
      </p:sp>
      <p:sp>
        <p:nvSpPr>
          <p:cNvPr id="413750" name="Text Box 54"/>
          <p:cNvSpPr txBox="1">
            <a:spLocks noChangeArrowheads="1"/>
          </p:cNvSpPr>
          <p:nvPr/>
        </p:nvSpPr>
        <p:spPr bwMode="auto">
          <a:xfrm>
            <a:off x="917575" y="5489575"/>
            <a:ext cx="570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Example: w = 30mm, f = 50mm =&gt; </a:t>
            </a:r>
            <a:r>
              <a:rPr lang="el-GR" altLang="zh-TW" sz="1800">
                <a:latin typeface="Arial" charset="0"/>
              </a:rPr>
              <a:t>α</a:t>
            </a:r>
            <a:r>
              <a:rPr lang="en-US" altLang="zh-TW" sz="1800">
                <a:latin typeface="Arial" charset="0"/>
              </a:rPr>
              <a:t> ≈ 33.4º</a:t>
            </a:r>
          </a:p>
        </p:txBody>
      </p:sp>
      <p:sp>
        <p:nvSpPr>
          <p:cNvPr id="42" name="Text Box 48"/>
          <p:cNvSpPr txBox="1">
            <a:spLocks noChangeArrowheads="1"/>
          </p:cNvSpPr>
          <p:nvPr/>
        </p:nvSpPr>
        <p:spPr bwMode="auto">
          <a:xfrm>
            <a:off x="5727700" y="4827588"/>
            <a:ext cx="2386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 2arctan(w/(2f)) </a:t>
            </a:r>
            <a:endParaRPr lang="el-GR" altLang="zh-TW" sz="1800">
              <a:latin typeface="Arial" charset="0"/>
            </a:endParaRPr>
          </a:p>
        </p:txBody>
      </p:sp>
      <p:sp>
        <p:nvSpPr>
          <p:cNvPr id="28711" name="Text Box 6"/>
          <p:cNvSpPr txBox="1">
            <a:spLocks noChangeArrowheads="1"/>
          </p:cNvSpPr>
          <p:nvPr/>
        </p:nvSpPr>
        <p:spPr bwMode="auto">
          <a:xfrm>
            <a:off x="7277100" y="6286500"/>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cxnSp>
        <p:nvCxnSpPr>
          <p:cNvPr id="44" name="直線單箭頭接點 43"/>
          <p:cNvCxnSpPr>
            <a:cxnSpLocks noChangeShapeType="1"/>
            <a:stCxn id="28700" idx="1"/>
          </p:cNvCxnSpPr>
          <p:nvPr/>
        </p:nvCxnSpPr>
        <p:spPr bwMode="auto">
          <a:xfrm rot="16200000" flipH="1">
            <a:off x="4179094" y="-892969"/>
            <a:ext cx="1824038" cy="6677025"/>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45"/>
          <p:cNvCxnSpPr>
            <a:cxnSpLocks noChangeShapeType="1"/>
            <a:stCxn id="28684" idx="1"/>
          </p:cNvCxnSpPr>
          <p:nvPr/>
        </p:nvCxnSpPr>
        <p:spPr bwMode="auto">
          <a:xfrm rot="5400000" flipH="1" flipV="1">
            <a:off x="4276725" y="-1381125"/>
            <a:ext cx="1771650" cy="681990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37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3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44" grpId="0"/>
      <p:bldP spid="41375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altLang="zh-TW"/>
              <a:t>Focal length in practice</a:t>
            </a:r>
          </a:p>
        </p:txBody>
      </p:sp>
      <p:sp>
        <p:nvSpPr>
          <p:cNvPr id="29698" name="Rectangle 3"/>
          <p:cNvSpPr>
            <a:spLocks noGrp="1" noChangeArrowheads="1"/>
          </p:cNvSpPr>
          <p:nvPr>
            <p:ph type="body" idx="1"/>
          </p:nvPr>
        </p:nvSpPr>
        <p:spPr/>
        <p:txBody>
          <a:bodyPr/>
          <a:lstStyle/>
          <a:p>
            <a:pPr eaLnBrk="1" hangingPunct="1"/>
            <a:endParaRPr lang="zh-TW" altLang="zh-TW"/>
          </a:p>
        </p:txBody>
      </p:sp>
      <p:graphicFrame>
        <p:nvGraphicFramePr>
          <p:cNvPr id="29699" name="Object 4"/>
          <p:cNvGraphicFramePr>
            <a:graphicFrameLocks noChangeAspect="1"/>
          </p:cNvGraphicFramePr>
          <p:nvPr/>
        </p:nvGraphicFramePr>
        <p:xfrm>
          <a:off x="6305550" y="654050"/>
          <a:ext cx="2576513" cy="1852613"/>
        </p:xfrm>
        <a:graphic>
          <a:graphicData uri="http://schemas.openxmlformats.org/presentationml/2006/ole">
            <mc:AlternateContent xmlns:mc="http://schemas.openxmlformats.org/markup-compatibility/2006">
              <mc:Choice xmlns:v="urn:schemas-microsoft-com:vml" Requires="v">
                <p:oleObj spid="_x0000_s29723" name="Image" r:id="rId4" imgW="7403175" imgH="5320635" progId="Photoshop.Image.8">
                  <p:embed/>
                </p:oleObj>
              </mc:Choice>
              <mc:Fallback>
                <p:oleObj name="Image" r:id="rId4" imgW="7403175" imgH="5320635"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50" y="654050"/>
                        <a:ext cx="2576513"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graphicFrame>
        <p:nvGraphicFramePr>
          <p:cNvPr id="29700" name="Object 5"/>
          <p:cNvGraphicFramePr>
            <a:graphicFrameLocks noChangeAspect="1"/>
          </p:cNvGraphicFramePr>
          <p:nvPr/>
        </p:nvGraphicFramePr>
        <p:xfrm>
          <a:off x="6237288" y="2735263"/>
          <a:ext cx="2622550" cy="1825625"/>
        </p:xfrm>
        <a:graphic>
          <a:graphicData uri="http://schemas.openxmlformats.org/presentationml/2006/ole">
            <mc:AlternateContent xmlns:mc="http://schemas.openxmlformats.org/markup-compatibility/2006">
              <mc:Choice xmlns:v="urn:schemas-microsoft-com:vml" Requires="v">
                <p:oleObj spid="_x0000_s29724" name="Image" r:id="rId6" imgW="7682540" imgH="5346032" progId="Photoshop.Image.8">
                  <p:embed/>
                </p:oleObj>
              </mc:Choice>
              <mc:Fallback>
                <p:oleObj name="Image" r:id="rId6" imgW="7682540" imgH="5346032" progId="Photoshop.Imag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288" y="2735263"/>
                        <a:ext cx="262255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29701" name="Text Box 6"/>
          <p:cNvSpPr txBox="1">
            <a:spLocks noChangeArrowheads="1"/>
          </p:cNvSpPr>
          <p:nvPr/>
        </p:nvSpPr>
        <p:spPr bwMode="auto">
          <a:xfrm>
            <a:off x="5403850" y="1011238"/>
            <a:ext cx="7524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24mm</a:t>
            </a:r>
          </a:p>
        </p:txBody>
      </p:sp>
      <p:sp>
        <p:nvSpPr>
          <p:cNvPr id="29702" name="Text Box 7"/>
          <p:cNvSpPr txBox="1">
            <a:spLocks noChangeArrowheads="1"/>
          </p:cNvSpPr>
          <p:nvPr/>
        </p:nvSpPr>
        <p:spPr bwMode="auto">
          <a:xfrm>
            <a:off x="5403850" y="3151188"/>
            <a:ext cx="7572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50mm</a:t>
            </a:r>
          </a:p>
        </p:txBody>
      </p:sp>
      <p:graphicFrame>
        <p:nvGraphicFramePr>
          <p:cNvPr id="29703" name="Object 8"/>
          <p:cNvGraphicFramePr>
            <a:graphicFrameLocks noChangeAspect="1"/>
          </p:cNvGraphicFramePr>
          <p:nvPr/>
        </p:nvGraphicFramePr>
        <p:xfrm>
          <a:off x="6237288" y="4746625"/>
          <a:ext cx="2609850" cy="1844675"/>
        </p:xfrm>
        <a:graphic>
          <a:graphicData uri="http://schemas.openxmlformats.org/presentationml/2006/ole">
            <mc:AlternateContent xmlns:mc="http://schemas.openxmlformats.org/markup-compatibility/2006">
              <mc:Choice xmlns:v="urn:schemas-microsoft-com:vml" Requires="v">
                <p:oleObj spid="_x0000_s29725" name="Image" r:id="rId8" imgW="7517460" imgH="5307937" progId="Photoshop.Image.8">
                  <p:embed/>
                </p:oleObj>
              </mc:Choice>
              <mc:Fallback>
                <p:oleObj name="Image" r:id="rId8" imgW="7517460" imgH="5307937" progId="Photoshop.Image.8">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7288" y="4746625"/>
                        <a:ext cx="260985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29704" name="Text Box 9"/>
          <p:cNvSpPr txBox="1">
            <a:spLocks noChangeArrowheads="1"/>
          </p:cNvSpPr>
          <p:nvPr/>
        </p:nvSpPr>
        <p:spPr bwMode="auto">
          <a:xfrm>
            <a:off x="5403850" y="5094288"/>
            <a:ext cx="8858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135mm</a:t>
            </a:r>
          </a:p>
        </p:txBody>
      </p:sp>
      <p:graphicFrame>
        <p:nvGraphicFramePr>
          <p:cNvPr id="29705" name="Object 10"/>
          <p:cNvGraphicFramePr>
            <a:graphicFrameLocks noChangeAspect="1"/>
          </p:cNvGraphicFramePr>
          <p:nvPr/>
        </p:nvGraphicFramePr>
        <p:xfrm>
          <a:off x="757238" y="1139825"/>
          <a:ext cx="3017837" cy="5186363"/>
        </p:xfrm>
        <a:graphic>
          <a:graphicData uri="http://schemas.openxmlformats.org/presentationml/2006/ole">
            <mc:AlternateContent xmlns:mc="http://schemas.openxmlformats.org/markup-compatibility/2006">
              <mc:Choice xmlns:v="urn:schemas-microsoft-com:vml" Requires="v">
                <p:oleObj spid="_x0000_s29726" name="Image" r:id="rId10" imgW="4419048" imgH="7593651" progId="Photoshop.Image.8">
                  <p:embed/>
                </p:oleObj>
              </mc:Choice>
              <mc:Fallback>
                <p:oleObj name="Image" r:id="rId10" imgW="4419048" imgH="7593651" progId="Photoshop.Image.8">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238" y="1139825"/>
                        <a:ext cx="3017837"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tLang="zh-TW"/>
              <a:t>Distortion</a:t>
            </a:r>
          </a:p>
        </p:txBody>
      </p:sp>
      <p:sp>
        <p:nvSpPr>
          <p:cNvPr id="31746" name="Rectangle 3"/>
          <p:cNvSpPr>
            <a:spLocks noGrp="1" noChangeArrowheads="1"/>
          </p:cNvSpPr>
          <p:nvPr>
            <p:ph type="body" idx="1"/>
          </p:nvPr>
        </p:nvSpPr>
        <p:spPr>
          <a:xfrm>
            <a:off x="457200" y="4175125"/>
            <a:ext cx="8229600" cy="2062163"/>
          </a:xfrm>
        </p:spPr>
        <p:txBody>
          <a:bodyPr/>
          <a:lstStyle/>
          <a:p>
            <a:pPr eaLnBrk="1" hangingPunct="1"/>
            <a:r>
              <a:rPr lang="en-US" altLang="zh-TW"/>
              <a:t>Radial distortion of the image</a:t>
            </a:r>
          </a:p>
          <a:p>
            <a:pPr lvl="1" eaLnBrk="1" hangingPunct="1"/>
            <a:r>
              <a:rPr lang="en-US" altLang="zh-TW"/>
              <a:t>Caused by imperfect lenses</a:t>
            </a:r>
          </a:p>
          <a:p>
            <a:pPr lvl="1" eaLnBrk="1" hangingPunct="1"/>
            <a:r>
              <a:rPr lang="en-US" altLang="zh-TW"/>
              <a:t>Deviations are most noticeable for rays that pass through the edge of the lens</a:t>
            </a:r>
          </a:p>
        </p:txBody>
      </p:sp>
      <p:pic>
        <p:nvPicPr>
          <p:cNvPr id="31747" name="Picture 4" descr="hecht-231-a"/>
          <p:cNvPicPr>
            <a:picLocks noChangeAspect="1" noChangeArrowheads="1"/>
          </p:cNvPicPr>
          <p:nvPr/>
        </p:nvPicPr>
        <p:blipFill>
          <a:blip r:embed="rId3">
            <a:lum bright="-26000" contrast="40000"/>
            <a:extLst>
              <a:ext uri="{28A0092B-C50C-407E-A947-70E740481C1C}">
                <a14:useLocalDpi xmlns:a14="http://schemas.microsoft.com/office/drawing/2010/main" val="0"/>
              </a:ext>
            </a:extLst>
          </a:blip>
          <a:srcRect/>
          <a:stretch>
            <a:fillRect/>
          </a:stretch>
        </p:blipFill>
        <p:spPr bwMode="auto">
          <a:xfrm>
            <a:off x="1662113" y="1052513"/>
            <a:ext cx="55768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5"/>
          <p:cNvSpPr txBox="1">
            <a:spLocks noChangeArrowheads="1"/>
          </p:cNvSpPr>
          <p:nvPr/>
        </p:nvSpPr>
        <p:spPr bwMode="auto">
          <a:xfrm>
            <a:off x="1905000" y="3273425"/>
            <a:ext cx="146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90000"/>
              </a:lnSpc>
              <a:spcBef>
                <a:spcPct val="50000"/>
              </a:spcBef>
              <a:spcAft>
                <a:spcPct val="50000"/>
              </a:spcAft>
              <a:buFontTx/>
              <a:buNone/>
            </a:pPr>
            <a:r>
              <a:rPr kumimoji="0" lang="en-US" altLang="zh-TW" sz="1800">
                <a:latin typeface="Arial" charset="0"/>
              </a:rPr>
              <a:t>No distortion</a:t>
            </a:r>
          </a:p>
        </p:txBody>
      </p:sp>
      <p:sp>
        <p:nvSpPr>
          <p:cNvPr id="31749" name="Text Box 6"/>
          <p:cNvSpPr txBox="1">
            <a:spLocks noChangeArrowheads="1"/>
          </p:cNvSpPr>
          <p:nvPr/>
        </p:nvSpPr>
        <p:spPr bwMode="auto">
          <a:xfrm>
            <a:off x="3816350" y="3273425"/>
            <a:ext cx="1365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90000"/>
              </a:lnSpc>
              <a:spcBef>
                <a:spcPct val="50000"/>
              </a:spcBef>
              <a:spcAft>
                <a:spcPct val="50000"/>
              </a:spcAft>
              <a:buFontTx/>
              <a:buNone/>
            </a:pPr>
            <a:r>
              <a:rPr kumimoji="0" lang="en-US" altLang="zh-TW" sz="1800">
                <a:latin typeface="Arial" charset="0"/>
              </a:rPr>
              <a:t>Pin cushion</a:t>
            </a:r>
          </a:p>
        </p:txBody>
      </p:sp>
      <p:sp>
        <p:nvSpPr>
          <p:cNvPr id="31750" name="Text Box 7"/>
          <p:cNvSpPr txBox="1">
            <a:spLocks noChangeArrowheads="1"/>
          </p:cNvSpPr>
          <p:nvPr/>
        </p:nvSpPr>
        <p:spPr bwMode="auto">
          <a:xfrm>
            <a:off x="6064250" y="3273425"/>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90000"/>
              </a:lnSpc>
              <a:spcBef>
                <a:spcPct val="50000"/>
              </a:spcBef>
              <a:spcAft>
                <a:spcPct val="50000"/>
              </a:spcAft>
              <a:buFontTx/>
              <a:buNone/>
            </a:pPr>
            <a:r>
              <a:rPr kumimoji="0" lang="en-US" altLang="zh-TW" sz="1800">
                <a:latin typeface="Arial" charset="0"/>
              </a:rPr>
              <a:t>Barrel</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altLang="zh-TW"/>
              <a:t>Correcting radial distortion</a:t>
            </a:r>
          </a:p>
        </p:txBody>
      </p:sp>
      <p:sp>
        <p:nvSpPr>
          <p:cNvPr id="33794" name="Rectangle 3"/>
          <p:cNvSpPr>
            <a:spLocks noGrp="1" noChangeArrowheads="1"/>
          </p:cNvSpPr>
          <p:nvPr>
            <p:ph type="body" idx="1"/>
          </p:nvPr>
        </p:nvSpPr>
        <p:spPr/>
        <p:txBody>
          <a:bodyPr/>
          <a:lstStyle/>
          <a:p>
            <a:pPr eaLnBrk="1" hangingPunct="1"/>
            <a:endParaRPr lang="zh-TW" altLang="zh-TW"/>
          </a:p>
        </p:txBody>
      </p:sp>
      <p:pic>
        <p:nvPicPr>
          <p:cNvPr id="33795" name="Picture 4" descr="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8" y="1066800"/>
            <a:ext cx="3636962"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3657600"/>
            <a:ext cx="523716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p:cNvSpPr txBox="1">
            <a:spLocks noChangeArrowheads="1"/>
          </p:cNvSpPr>
          <p:nvPr/>
        </p:nvSpPr>
        <p:spPr bwMode="auto">
          <a:xfrm>
            <a:off x="2286000" y="62484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50000"/>
              </a:spcBef>
              <a:buFontTx/>
              <a:buNone/>
            </a:pPr>
            <a:r>
              <a:rPr kumimoji="0" lang="en-US" altLang="zh-TW" sz="1800">
                <a:latin typeface="Arial" charset="0"/>
              </a:rPr>
              <a:t>from </a:t>
            </a:r>
            <a:r>
              <a:rPr kumimoji="0" lang="en-US" altLang="zh-TW" sz="1800">
                <a:latin typeface="Arial" charset="0"/>
                <a:hlinkClick r:id="rId5"/>
              </a:rPr>
              <a:t>Helmut Dersch</a:t>
            </a:r>
            <a:endParaRPr kumimoji="0" lang="en-US" altLang="zh-TW" sz="1800">
              <a:latin typeface="Arial"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dgaus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429125"/>
            <a:ext cx="38576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標題 1"/>
          <p:cNvSpPr>
            <a:spLocks noGrp="1"/>
          </p:cNvSpPr>
          <p:nvPr>
            <p:ph type="title"/>
          </p:nvPr>
        </p:nvSpPr>
        <p:spPr/>
        <p:txBody>
          <a:bodyPr/>
          <a:lstStyle/>
          <a:p>
            <a:pPr eaLnBrk="1" hangingPunct="1"/>
            <a:r>
              <a:rPr lang="en-US" altLang="zh-TW">
                <a:latin typeface="Arial" charset="0"/>
              </a:rPr>
              <a:t>Vignetting</a:t>
            </a:r>
            <a:endParaRPr lang="zh-TW" altLang="en-US"/>
          </a:p>
        </p:txBody>
      </p:sp>
      <p:sp>
        <p:nvSpPr>
          <p:cNvPr id="35843" name="內容版面配置區 2"/>
          <p:cNvSpPr>
            <a:spLocks noGrp="1"/>
          </p:cNvSpPr>
          <p:nvPr>
            <p:ph idx="1"/>
          </p:nvPr>
        </p:nvSpPr>
        <p:spPr/>
        <p:txBody>
          <a:bodyPr/>
          <a:lstStyle/>
          <a:p>
            <a:pPr eaLnBrk="1" hangingPunct="1"/>
            <a:endParaRPr lang="zh-TW" altLang="en-US"/>
          </a:p>
        </p:txBody>
      </p:sp>
      <p:sp>
        <p:nvSpPr>
          <p:cNvPr id="35844" name="Text Box 3"/>
          <p:cNvSpPr txBox="1">
            <a:spLocks noChangeArrowheads="1"/>
          </p:cNvSpPr>
          <p:nvPr/>
        </p:nvSpPr>
        <p:spPr bwMode="auto">
          <a:xfrm>
            <a:off x="1890713" y="2190750"/>
            <a:ext cx="1023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Vignetting</a:t>
            </a:r>
          </a:p>
        </p:txBody>
      </p:sp>
      <p:sp>
        <p:nvSpPr>
          <p:cNvPr id="35845" name="Line 21"/>
          <p:cNvSpPr>
            <a:spLocks noChangeShapeType="1"/>
          </p:cNvSpPr>
          <p:nvPr/>
        </p:nvSpPr>
        <p:spPr bwMode="auto">
          <a:xfrm>
            <a:off x="704850" y="3557588"/>
            <a:ext cx="2895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6" name="Line 22"/>
          <p:cNvSpPr>
            <a:spLocks noChangeShapeType="1"/>
          </p:cNvSpPr>
          <p:nvPr/>
        </p:nvSpPr>
        <p:spPr bwMode="auto">
          <a:xfrm flipH="1">
            <a:off x="1619250" y="2800350"/>
            <a:ext cx="17526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7" name="Line 23"/>
          <p:cNvSpPr>
            <a:spLocks noChangeShapeType="1"/>
          </p:cNvSpPr>
          <p:nvPr/>
        </p:nvSpPr>
        <p:spPr bwMode="auto">
          <a:xfrm flipH="1">
            <a:off x="1390650" y="2800350"/>
            <a:ext cx="19812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8" name="Line 24"/>
          <p:cNvSpPr>
            <a:spLocks noChangeShapeType="1"/>
          </p:cNvSpPr>
          <p:nvPr/>
        </p:nvSpPr>
        <p:spPr bwMode="auto">
          <a:xfrm flipH="1" flipV="1">
            <a:off x="857250" y="31432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9" name="Line 25"/>
          <p:cNvSpPr>
            <a:spLocks noChangeShapeType="1"/>
          </p:cNvSpPr>
          <p:nvPr/>
        </p:nvSpPr>
        <p:spPr bwMode="auto">
          <a:xfrm flipH="1">
            <a:off x="857250" y="35623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0" name="Line 26"/>
          <p:cNvSpPr>
            <a:spLocks noChangeShapeType="1"/>
          </p:cNvSpPr>
          <p:nvPr/>
        </p:nvSpPr>
        <p:spPr bwMode="auto">
          <a:xfrm>
            <a:off x="2420938"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1" name="Line 27"/>
          <p:cNvSpPr>
            <a:spLocks noChangeShapeType="1"/>
          </p:cNvSpPr>
          <p:nvPr/>
        </p:nvSpPr>
        <p:spPr bwMode="auto">
          <a:xfrm>
            <a:off x="242570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2" name="Line 28"/>
          <p:cNvSpPr>
            <a:spLocks noChangeShapeType="1"/>
          </p:cNvSpPr>
          <p:nvPr/>
        </p:nvSpPr>
        <p:spPr bwMode="auto">
          <a:xfrm>
            <a:off x="2582863"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3" name="Line 29"/>
          <p:cNvSpPr>
            <a:spLocks noChangeShapeType="1"/>
          </p:cNvSpPr>
          <p:nvPr/>
        </p:nvSpPr>
        <p:spPr bwMode="auto">
          <a:xfrm>
            <a:off x="260985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4" name="Line 30"/>
          <p:cNvSpPr>
            <a:spLocks noChangeShapeType="1"/>
          </p:cNvSpPr>
          <p:nvPr/>
        </p:nvSpPr>
        <p:spPr bwMode="auto">
          <a:xfrm>
            <a:off x="2152650" y="39592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5" name="Line 31"/>
          <p:cNvSpPr>
            <a:spLocks noChangeShapeType="1"/>
          </p:cNvSpPr>
          <p:nvPr/>
        </p:nvSpPr>
        <p:spPr bwMode="auto">
          <a:xfrm>
            <a:off x="2152650" y="29527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35856" name="Object 32"/>
          <p:cNvGraphicFramePr>
            <a:graphicFrameLocks noChangeAspect="1"/>
          </p:cNvGraphicFramePr>
          <p:nvPr/>
        </p:nvGraphicFramePr>
        <p:xfrm>
          <a:off x="2533650" y="2724150"/>
          <a:ext cx="165100" cy="215900"/>
        </p:xfrm>
        <a:graphic>
          <a:graphicData uri="http://schemas.openxmlformats.org/presentationml/2006/ole">
            <mc:AlternateContent xmlns:mc="http://schemas.openxmlformats.org/markup-compatibility/2006">
              <mc:Choice xmlns:v="urn:schemas-microsoft-com:vml" Requires="v">
                <p:oleObj spid="_x0000_s35877" name="Equation" r:id="rId4" imgW="164885" imgH="215619" progId="Equation.3">
                  <p:embed/>
                </p:oleObj>
              </mc:Choice>
              <mc:Fallback>
                <p:oleObj name="Equation" r:id="rId4" imgW="164885" imgH="215619" progId="Equation.3">
                  <p:embed/>
                  <p:pic>
                    <p:nvPicPr>
                      <p:cNvPr id="0"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2724150"/>
                        <a:ext cx="1651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57" name="Object 33"/>
          <p:cNvGraphicFramePr>
            <a:graphicFrameLocks noChangeAspect="1"/>
          </p:cNvGraphicFramePr>
          <p:nvPr/>
        </p:nvGraphicFramePr>
        <p:xfrm>
          <a:off x="2298700" y="2724150"/>
          <a:ext cx="177800" cy="215900"/>
        </p:xfrm>
        <a:graphic>
          <a:graphicData uri="http://schemas.openxmlformats.org/presentationml/2006/ole">
            <mc:AlternateContent xmlns:mc="http://schemas.openxmlformats.org/markup-compatibility/2006">
              <mc:Choice xmlns:v="urn:schemas-microsoft-com:vml" Requires="v">
                <p:oleObj spid="_x0000_s35878" name="Equation" r:id="rId6" imgW="177569" imgH="215619" progId="Equation.3">
                  <p:embed/>
                </p:oleObj>
              </mc:Choice>
              <mc:Fallback>
                <p:oleObj name="Equation" r:id="rId6" imgW="177569" imgH="215619" progId="Equation.3">
                  <p:embed/>
                  <p:pic>
                    <p:nvPicPr>
                      <p:cNvPr id="0"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700" y="2724150"/>
                        <a:ext cx="177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58" name="Object 34"/>
          <p:cNvGraphicFramePr>
            <a:graphicFrameLocks noChangeAspect="1"/>
          </p:cNvGraphicFramePr>
          <p:nvPr/>
        </p:nvGraphicFramePr>
        <p:xfrm>
          <a:off x="2051050" y="2717800"/>
          <a:ext cx="177800" cy="228600"/>
        </p:xfrm>
        <a:graphic>
          <a:graphicData uri="http://schemas.openxmlformats.org/presentationml/2006/ole">
            <mc:AlternateContent xmlns:mc="http://schemas.openxmlformats.org/markup-compatibility/2006">
              <mc:Choice xmlns:v="urn:schemas-microsoft-com:vml" Requires="v">
                <p:oleObj spid="_x0000_s35879" name="Equation" r:id="rId8" imgW="177646" imgH="228402" progId="Equation.3">
                  <p:embed/>
                </p:oleObj>
              </mc:Choice>
              <mc:Fallback>
                <p:oleObj name="Equation" r:id="rId8" imgW="177646" imgH="228402" progId="Equation.3">
                  <p:embed/>
                  <p:pic>
                    <p:nvPicPr>
                      <p:cNvPr id="0"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2717800"/>
                        <a:ext cx="177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5859" name="Text Box 35"/>
          <p:cNvSpPr txBox="1">
            <a:spLocks noChangeArrowheads="1"/>
          </p:cNvSpPr>
          <p:nvPr/>
        </p:nvSpPr>
        <p:spPr bwMode="auto">
          <a:xfrm>
            <a:off x="3295650" y="26527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B</a:t>
            </a:r>
          </a:p>
        </p:txBody>
      </p:sp>
      <p:sp>
        <p:nvSpPr>
          <p:cNvPr id="35860" name="Text Box 36"/>
          <p:cNvSpPr txBox="1">
            <a:spLocks noChangeArrowheads="1"/>
          </p:cNvSpPr>
          <p:nvPr/>
        </p:nvSpPr>
        <p:spPr bwMode="auto">
          <a:xfrm>
            <a:off x="3311525" y="3333750"/>
            <a:ext cx="322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A</a:t>
            </a:r>
          </a:p>
        </p:txBody>
      </p:sp>
      <p:sp>
        <p:nvSpPr>
          <p:cNvPr id="35861" name="Text Box 37"/>
          <p:cNvSpPr txBox="1">
            <a:spLocks noChangeArrowheads="1"/>
          </p:cNvSpPr>
          <p:nvPr/>
        </p:nvSpPr>
        <p:spPr bwMode="auto">
          <a:xfrm>
            <a:off x="1847850" y="42275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200">
                <a:latin typeface="Palatino Linotype" charset="0"/>
              </a:rPr>
              <a:t>more light from A than B !</a:t>
            </a:r>
          </a:p>
        </p:txBody>
      </p:sp>
      <p:pic>
        <p:nvPicPr>
          <p:cNvPr id="35862" name="Picture 66" descr="743px-Backlight-wed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5" y="2030413"/>
            <a:ext cx="321786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3" name="Text Box 6"/>
          <p:cNvSpPr txBox="1">
            <a:spLocks noChangeArrowheads="1"/>
          </p:cNvSpPr>
          <p:nvPr/>
        </p:nvSpPr>
        <p:spPr bwMode="auto">
          <a:xfrm>
            <a:off x="7072313" y="6215063"/>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dgaus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429125"/>
            <a:ext cx="38576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標題 1"/>
          <p:cNvSpPr>
            <a:spLocks noGrp="1"/>
          </p:cNvSpPr>
          <p:nvPr>
            <p:ph type="title"/>
          </p:nvPr>
        </p:nvSpPr>
        <p:spPr/>
        <p:txBody>
          <a:bodyPr/>
          <a:lstStyle/>
          <a:p>
            <a:pPr eaLnBrk="1" hangingPunct="1"/>
            <a:r>
              <a:rPr lang="en-US" altLang="zh-TW">
                <a:latin typeface="Arial" charset="0"/>
              </a:rPr>
              <a:t>Vignetting</a:t>
            </a:r>
            <a:endParaRPr lang="zh-TW" altLang="en-US"/>
          </a:p>
        </p:txBody>
      </p:sp>
      <p:sp>
        <p:nvSpPr>
          <p:cNvPr id="36867" name="Text Box 2"/>
          <p:cNvSpPr txBox="1">
            <a:spLocks noChangeArrowheads="1"/>
          </p:cNvSpPr>
          <p:nvPr/>
        </p:nvSpPr>
        <p:spPr bwMode="auto">
          <a:xfrm>
            <a:off x="1890713" y="2190750"/>
            <a:ext cx="1023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Vignetting</a:t>
            </a:r>
          </a:p>
        </p:txBody>
      </p:sp>
      <p:sp>
        <p:nvSpPr>
          <p:cNvPr id="36868" name="Line 3"/>
          <p:cNvSpPr>
            <a:spLocks noChangeShapeType="1"/>
          </p:cNvSpPr>
          <p:nvPr/>
        </p:nvSpPr>
        <p:spPr bwMode="auto">
          <a:xfrm>
            <a:off x="704850" y="3557588"/>
            <a:ext cx="2895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69" name="Line 4"/>
          <p:cNvSpPr>
            <a:spLocks noChangeShapeType="1"/>
          </p:cNvSpPr>
          <p:nvPr/>
        </p:nvSpPr>
        <p:spPr bwMode="auto">
          <a:xfrm flipH="1">
            <a:off x="1619250" y="2800350"/>
            <a:ext cx="17526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0" name="Line 5"/>
          <p:cNvSpPr>
            <a:spLocks noChangeShapeType="1"/>
          </p:cNvSpPr>
          <p:nvPr/>
        </p:nvSpPr>
        <p:spPr bwMode="auto">
          <a:xfrm flipH="1">
            <a:off x="1390650" y="2800350"/>
            <a:ext cx="19812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1" name="Line 6"/>
          <p:cNvSpPr>
            <a:spLocks noChangeShapeType="1"/>
          </p:cNvSpPr>
          <p:nvPr/>
        </p:nvSpPr>
        <p:spPr bwMode="auto">
          <a:xfrm flipH="1" flipV="1">
            <a:off x="857250" y="31432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2" name="Line 7"/>
          <p:cNvSpPr>
            <a:spLocks noChangeShapeType="1"/>
          </p:cNvSpPr>
          <p:nvPr/>
        </p:nvSpPr>
        <p:spPr bwMode="auto">
          <a:xfrm flipH="1">
            <a:off x="857250" y="35623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3" name="Line 8"/>
          <p:cNvSpPr>
            <a:spLocks noChangeShapeType="1"/>
          </p:cNvSpPr>
          <p:nvPr/>
        </p:nvSpPr>
        <p:spPr bwMode="auto">
          <a:xfrm>
            <a:off x="2420938"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4" name="Line 9"/>
          <p:cNvSpPr>
            <a:spLocks noChangeShapeType="1"/>
          </p:cNvSpPr>
          <p:nvPr/>
        </p:nvSpPr>
        <p:spPr bwMode="auto">
          <a:xfrm>
            <a:off x="242570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5" name="Line 10"/>
          <p:cNvSpPr>
            <a:spLocks noChangeShapeType="1"/>
          </p:cNvSpPr>
          <p:nvPr/>
        </p:nvSpPr>
        <p:spPr bwMode="auto">
          <a:xfrm>
            <a:off x="2582863"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6" name="Line 11"/>
          <p:cNvSpPr>
            <a:spLocks noChangeShapeType="1"/>
          </p:cNvSpPr>
          <p:nvPr/>
        </p:nvSpPr>
        <p:spPr bwMode="auto">
          <a:xfrm>
            <a:off x="260985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7" name="Line 12"/>
          <p:cNvSpPr>
            <a:spLocks noChangeShapeType="1"/>
          </p:cNvSpPr>
          <p:nvPr/>
        </p:nvSpPr>
        <p:spPr bwMode="auto">
          <a:xfrm>
            <a:off x="2152650" y="39592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8" name="Line 13"/>
          <p:cNvSpPr>
            <a:spLocks noChangeShapeType="1"/>
          </p:cNvSpPr>
          <p:nvPr/>
        </p:nvSpPr>
        <p:spPr bwMode="auto">
          <a:xfrm>
            <a:off x="2152650" y="29527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36879" name="Object 14"/>
          <p:cNvGraphicFramePr>
            <a:graphicFrameLocks noChangeAspect="1"/>
          </p:cNvGraphicFramePr>
          <p:nvPr/>
        </p:nvGraphicFramePr>
        <p:xfrm>
          <a:off x="2533650" y="2724150"/>
          <a:ext cx="165100" cy="215900"/>
        </p:xfrm>
        <a:graphic>
          <a:graphicData uri="http://schemas.openxmlformats.org/presentationml/2006/ole">
            <mc:AlternateContent xmlns:mc="http://schemas.openxmlformats.org/markup-compatibility/2006">
              <mc:Choice xmlns:v="urn:schemas-microsoft-com:vml" Requires="v">
                <p:oleObj spid="_x0000_s36904" name="Equation" r:id="rId4" imgW="164885" imgH="215619" progId="Equation.3">
                  <p:embed/>
                </p:oleObj>
              </mc:Choice>
              <mc:Fallback>
                <p:oleObj name="Equation" r:id="rId4" imgW="164885" imgH="215619"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2724150"/>
                        <a:ext cx="1651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6880" name="Object 15"/>
          <p:cNvGraphicFramePr>
            <a:graphicFrameLocks noChangeAspect="1"/>
          </p:cNvGraphicFramePr>
          <p:nvPr/>
        </p:nvGraphicFramePr>
        <p:xfrm>
          <a:off x="2298700" y="2724150"/>
          <a:ext cx="177800" cy="215900"/>
        </p:xfrm>
        <a:graphic>
          <a:graphicData uri="http://schemas.openxmlformats.org/presentationml/2006/ole">
            <mc:AlternateContent xmlns:mc="http://schemas.openxmlformats.org/markup-compatibility/2006">
              <mc:Choice xmlns:v="urn:schemas-microsoft-com:vml" Requires="v">
                <p:oleObj spid="_x0000_s36905" name="Equation" r:id="rId6" imgW="177569" imgH="215619" progId="Equation.3">
                  <p:embed/>
                </p:oleObj>
              </mc:Choice>
              <mc:Fallback>
                <p:oleObj name="Equation" r:id="rId6" imgW="177569" imgH="215619" progId="Equation.3">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700" y="2724150"/>
                        <a:ext cx="177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6881" name="Object 16"/>
          <p:cNvGraphicFramePr>
            <a:graphicFrameLocks noChangeAspect="1"/>
          </p:cNvGraphicFramePr>
          <p:nvPr/>
        </p:nvGraphicFramePr>
        <p:xfrm>
          <a:off x="2051050" y="2717800"/>
          <a:ext cx="177800" cy="228600"/>
        </p:xfrm>
        <a:graphic>
          <a:graphicData uri="http://schemas.openxmlformats.org/presentationml/2006/ole">
            <mc:AlternateContent xmlns:mc="http://schemas.openxmlformats.org/markup-compatibility/2006">
              <mc:Choice xmlns:v="urn:schemas-microsoft-com:vml" Requires="v">
                <p:oleObj spid="_x0000_s36906" name="Equation" r:id="rId8" imgW="177646" imgH="228402" progId="Equation.3">
                  <p:embed/>
                </p:oleObj>
              </mc:Choice>
              <mc:Fallback>
                <p:oleObj name="Equation" r:id="rId8" imgW="177646" imgH="228402"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2717800"/>
                        <a:ext cx="177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6882" name="Text Box 17"/>
          <p:cNvSpPr txBox="1">
            <a:spLocks noChangeArrowheads="1"/>
          </p:cNvSpPr>
          <p:nvPr/>
        </p:nvSpPr>
        <p:spPr bwMode="auto">
          <a:xfrm>
            <a:off x="3295650" y="26527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B</a:t>
            </a:r>
          </a:p>
        </p:txBody>
      </p:sp>
      <p:sp>
        <p:nvSpPr>
          <p:cNvPr id="36883" name="Text Box 18"/>
          <p:cNvSpPr txBox="1">
            <a:spLocks noChangeArrowheads="1"/>
          </p:cNvSpPr>
          <p:nvPr/>
        </p:nvSpPr>
        <p:spPr bwMode="auto">
          <a:xfrm>
            <a:off x="3311525" y="3333750"/>
            <a:ext cx="322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A</a:t>
            </a:r>
          </a:p>
        </p:txBody>
      </p:sp>
      <p:sp>
        <p:nvSpPr>
          <p:cNvPr id="36884" name="Text Box 19"/>
          <p:cNvSpPr txBox="1">
            <a:spLocks noChangeArrowheads="1"/>
          </p:cNvSpPr>
          <p:nvPr/>
        </p:nvSpPr>
        <p:spPr bwMode="auto">
          <a:xfrm>
            <a:off x="1847850" y="42275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200">
                <a:latin typeface="Palatino Linotype" charset="0"/>
              </a:rPr>
              <a:t>more light from A than B !</a:t>
            </a:r>
          </a:p>
        </p:txBody>
      </p:sp>
      <p:pic>
        <p:nvPicPr>
          <p:cNvPr id="36885" name="Picture 22" descr="dan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8425" y="2079625"/>
            <a:ext cx="17954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23" descr="da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2950" y="2060575"/>
            <a:ext cx="17954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7" name="Text Box 24"/>
          <p:cNvSpPr txBox="1">
            <a:spLocks noChangeArrowheads="1"/>
          </p:cNvSpPr>
          <p:nvPr/>
        </p:nvSpPr>
        <p:spPr bwMode="auto">
          <a:xfrm>
            <a:off x="4946650" y="4808538"/>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original</a:t>
            </a:r>
          </a:p>
        </p:txBody>
      </p:sp>
      <p:sp>
        <p:nvSpPr>
          <p:cNvPr id="36888" name="Text Box 25"/>
          <p:cNvSpPr txBox="1">
            <a:spLocks noChangeArrowheads="1"/>
          </p:cNvSpPr>
          <p:nvPr/>
        </p:nvSpPr>
        <p:spPr bwMode="auto">
          <a:xfrm>
            <a:off x="6699250" y="4808538"/>
            <a:ext cx="1316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corrected</a:t>
            </a:r>
          </a:p>
        </p:txBody>
      </p:sp>
      <p:sp>
        <p:nvSpPr>
          <p:cNvPr id="36889" name="Text Box 26"/>
          <p:cNvSpPr txBox="1">
            <a:spLocks noChangeArrowheads="1"/>
          </p:cNvSpPr>
          <p:nvPr/>
        </p:nvSpPr>
        <p:spPr bwMode="auto">
          <a:xfrm>
            <a:off x="4951413" y="5584825"/>
            <a:ext cx="314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Goldman &amp; Chen ICCV 2005</a:t>
            </a:r>
          </a:p>
        </p:txBody>
      </p:sp>
      <p:sp>
        <p:nvSpPr>
          <p:cNvPr id="36890" name="Text Box 6"/>
          <p:cNvSpPr txBox="1">
            <a:spLocks noChangeArrowheads="1"/>
          </p:cNvSpPr>
          <p:nvPr/>
        </p:nvSpPr>
        <p:spPr bwMode="auto">
          <a:xfrm>
            <a:off x="7072313" y="6215063"/>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pPr eaLnBrk="1" hangingPunct="1"/>
            <a:r>
              <a:rPr lang="en-US" altLang="zh-TW" sz="3200"/>
              <a:t>Camera trial #1</a:t>
            </a:r>
          </a:p>
        </p:txBody>
      </p:sp>
      <p:grpSp>
        <p:nvGrpSpPr>
          <p:cNvPr id="7170" name="Group 3"/>
          <p:cNvGrpSpPr>
            <a:grpSpLocks/>
          </p:cNvGrpSpPr>
          <p:nvPr/>
        </p:nvGrpSpPr>
        <p:grpSpPr bwMode="auto">
          <a:xfrm>
            <a:off x="1476375" y="1917700"/>
            <a:ext cx="1655763" cy="1871663"/>
            <a:chOff x="113" y="1298"/>
            <a:chExt cx="926" cy="1143"/>
          </a:xfrm>
        </p:grpSpPr>
        <p:sp>
          <p:nvSpPr>
            <p:cNvPr id="7186"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87"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88"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89"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0"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1"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2"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3"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4"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5"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6"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7"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8"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9"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0"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1"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2"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3"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4"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5"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6"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7"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8"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9"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0"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1"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2"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3"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4"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5"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6"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7"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8"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9"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0"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1"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2"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3"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4"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5"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6"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7"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8"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29"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0"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1"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2"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3"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4"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5"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6"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7"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38"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39"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0"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1"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2"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3"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4"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5"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6"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7"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8"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9"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0"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1"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2"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3"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4"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5"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6"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7"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8"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9"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0"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1"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2"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3"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171" name="Line 82"/>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 name="Text Box 85"/>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7173" name="Text Box 86"/>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7174" name="Rectangle 89"/>
          <p:cNvSpPr>
            <a:spLocks noChangeArrowheads="1"/>
          </p:cNvSpPr>
          <p:nvPr/>
        </p:nvSpPr>
        <p:spPr bwMode="auto">
          <a:xfrm>
            <a:off x="1320800" y="5659438"/>
            <a:ext cx="6635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Put a piece of film in front of an object.</a:t>
            </a:r>
          </a:p>
        </p:txBody>
      </p:sp>
      <p:sp>
        <p:nvSpPr>
          <p:cNvPr id="284763" name="Oval 91"/>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84765" name="Line 93"/>
          <p:cNvSpPr>
            <a:spLocks noChangeShapeType="1"/>
          </p:cNvSpPr>
          <p:nvPr/>
        </p:nvSpPr>
        <p:spPr bwMode="auto">
          <a:xfrm>
            <a:off x="2339975" y="1916113"/>
            <a:ext cx="4608513" cy="1444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66" name="Line 94"/>
          <p:cNvSpPr>
            <a:spLocks noChangeShapeType="1"/>
          </p:cNvSpPr>
          <p:nvPr/>
        </p:nvSpPr>
        <p:spPr bwMode="auto">
          <a:xfrm>
            <a:off x="2339975" y="1916113"/>
            <a:ext cx="4608513" cy="6492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67" name="Line 95"/>
          <p:cNvSpPr>
            <a:spLocks noChangeShapeType="1"/>
          </p:cNvSpPr>
          <p:nvPr/>
        </p:nvSpPr>
        <p:spPr bwMode="auto">
          <a:xfrm>
            <a:off x="2338388" y="1916113"/>
            <a:ext cx="4610100" cy="11525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68" name="Line 96"/>
          <p:cNvSpPr>
            <a:spLocks noChangeShapeType="1"/>
          </p:cNvSpPr>
          <p:nvPr/>
        </p:nvSpPr>
        <p:spPr bwMode="auto">
          <a:xfrm>
            <a:off x="2268538" y="1916113"/>
            <a:ext cx="4679950" cy="16573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73" name="Oval 101"/>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grpSp>
        <p:nvGrpSpPr>
          <p:cNvPr id="3" name="Group 102"/>
          <p:cNvGrpSpPr>
            <a:grpSpLocks/>
          </p:cNvGrpSpPr>
          <p:nvPr/>
        </p:nvGrpSpPr>
        <p:grpSpPr bwMode="auto">
          <a:xfrm>
            <a:off x="2700338" y="2087563"/>
            <a:ext cx="4233862" cy="1492250"/>
            <a:chOff x="1701" y="1315"/>
            <a:chExt cx="2667" cy="940"/>
          </a:xfrm>
        </p:grpSpPr>
        <p:sp>
          <p:nvSpPr>
            <p:cNvPr id="7182" name="Line 103"/>
            <p:cNvSpPr>
              <a:spLocks noChangeShapeType="1"/>
            </p:cNvSpPr>
            <p:nvPr/>
          </p:nvSpPr>
          <p:spPr bwMode="auto">
            <a:xfrm flipV="1">
              <a:off x="1746" y="1315"/>
              <a:ext cx="2611" cy="25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83" name="Line 104"/>
            <p:cNvSpPr>
              <a:spLocks noChangeShapeType="1"/>
            </p:cNvSpPr>
            <p:nvPr/>
          </p:nvSpPr>
          <p:spPr bwMode="auto">
            <a:xfrm>
              <a:off x="1701" y="1570"/>
              <a:ext cx="2639" cy="63"/>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84" name="Line 105"/>
            <p:cNvSpPr>
              <a:spLocks noChangeShapeType="1"/>
            </p:cNvSpPr>
            <p:nvPr/>
          </p:nvSpPr>
          <p:spPr bwMode="auto">
            <a:xfrm>
              <a:off x="1701" y="1570"/>
              <a:ext cx="2660" cy="36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85" name="Line 106"/>
            <p:cNvSpPr>
              <a:spLocks noChangeShapeType="1"/>
            </p:cNvSpPr>
            <p:nvPr/>
          </p:nvSpPr>
          <p:spPr bwMode="auto">
            <a:xfrm>
              <a:off x="1746" y="1570"/>
              <a:ext cx="2622" cy="68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4763"/>
                                        </p:tgtEl>
                                        <p:attrNameLst>
                                          <p:attrName>style.visibility</p:attrName>
                                        </p:attrNameLst>
                                      </p:cBhvr>
                                      <p:to>
                                        <p:strVal val="visible"/>
                                      </p:to>
                                    </p:set>
                                    <p:animEffect transition="in" filter="fade">
                                      <p:cBhvr>
                                        <p:cTn id="7" dur="500"/>
                                        <p:tgtEl>
                                          <p:spTgt spid="284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4765"/>
                                        </p:tgtEl>
                                        <p:attrNameLst>
                                          <p:attrName>style.visibility</p:attrName>
                                        </p:attrNameLst>
                                      </p:cBhvr>
                                      <p:to>
                                        <p:strVal val="visible"/>
                                      </p:to>
                                    </p:set>
                                    <p:animEffect transition="in" filter="wipe(left)">
                                      <p:cBhvr>
                                        <p:cTn id="12" dur="500"/>
                                        <p:tgtEl>
                                          <p:spTgt spid="284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4766"/>
                                        </p:tgtEl>
                                        <p:attrNameLst>
                                          <p:attrName>style.visibility</p:attrName>
                                        </p:attrNameLst>
                                      </p:cBhvr>
                                      <p:to>
                                        <p:strVal val="visible"/>
                                      </p:to>
                                    </p:set>
                                    <p:animEffect transition="in" filter="wipe(left)">
                                      <p:cBhvr>
                                        <p:cTn id="17" dur="500"/>
                                        <p:tgtEl>
                                          <p:spTgt spid="284766"/>
                                        </p:tgtEl>
                                      </p:cBhvr>
                                    </p:animEffect>
                                  </p:childTnLst>
                                </p:cTn>
                              </p:par>
                            </p:childTnLst>
                          </p:cTn>
                        </p:par>
                        <p:par>
                          <p:cTn id="18" fill="hold" nodeType="afterGroup">
                            <p:stCondLst>
                              <p:cond delay="500"/>
                            </p:stCondLst>
                            <p:childTnLst>
                              <p:par>
                                <p:cTn id="19" presetID="22" presetClass="entr" presetSubtype="8" fill="hold" grpId="0" nodeType="afterEffect">
                                  <p:stCondLst>
                                    <p:cond delay="300"/>
                                  </p:stCondLst>
                                  <p:childTnLst>
                                    <p:set>
                                      <p:cBhvr>
                                        <p:cTn id="20" dur="1" fill="hold">
                                          <p:stCondLst>
                                            <p:cond delay="0"/>
                                          </p:stCondLst>
                                        </p:cTn>
                                        <p:tgtEl>
                                          <p:spTgt spid="284767"/>
                                        </p:tgtEl>
                                        <p:attrNameLst>
                                          <p:attrName>style.visibility</p:attrName>
                                        </p:attrNameLst>
                                      </p:cBhvr>
                                      <p:to>
                                        <p:strVal val="visible"/>
                                      </p:to>
                                    </p:set>
                                    <p:animEffect transition="in" filter="wipe(left)">
                                      <p:cBhvr>
                                        <p:cTn id="21" dur="500"/>
                                        <p:tgtEl>
                                          <p:spTgt spid="284767"/>
                                        </p:tgtEl>
                                      </p:cBhvr>
                                    </p:animEffect>
                                  </p:childTnLst>
                                </p:cTn>
                              </p:par>
                            </p:childTnLst>
                          </p:cTn>
                        </p:par>
                        <p:par>
                          <p:cTn id="22" fill="hold" nodeType="afterGroup">
                            <p:stCondLst>
                              <p:cond delay="1300"/>
                            </p:stCondLst>
                            <p:childTnLst>
                              <p:par>
                                <p:cTn id="23" presetID="22" presetClass="entr" presetSubtype="8" fill="hold" grpId="0" nodeType="afterEffect">
                                  <p:stCondLst>
                                    <p:cond delay="300"/>
                                  </p:stCondLst>
                                  <p:childTnLst>
                                    <p:set>
                                      <p:cBhvr>
                                        <p:cTn id="24" dur="1" fill="hold">
                                          <p:stCondLst>
                                            <p:cond delay="0"/>
                                          </p:stCondLst>
                                        </p:cTn>
                                        <p:tgtEl>
                                          <p:spTgt spid="284768"/>
                                        </p:tgtEl>
                                        <p:attrNameLst>
                                          <p:attrName>style.visibility</p:attrName>
                                        </p:attrNameLst>
                                      </p:cBhvr>
                                      <p:to>
                                        <p:strVal val="visible"/>
                                      </p:to>
                                    </p:set>
                                    <p:animEffect transition="in" filter="wipe(left)">
                                      <p:cBhvr>
                                        <p:cTn id="25" dur="500"/>
                                        <p:tgtEl>
                                          <p:spTgt spid="28476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4773"/>
                                        </p:tgtEl>
                                        <p:attrNameLst>
                                          <p:attrName>style.visibility</p:attrName>
                                        </p:attrNameLst>
                                      </p:cBhvr>
                                      <p:to>
                                        <p:strVal val="visible"/>
                                      </p:to>
                                    </p:set>
                                    <p:animEffect transition="in" filter="fade">
                                      <p:cBhvr>
                                        <p:cTn id="30" dur="500"/>
                                        <p:tgtEl>
                                          <p:spTgt spid="28477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63" grpId="0" animBg="1"/>
      <p:bldP spid="284765" grpId="0" animBg="1"/>
      <p:bldP spid="284766" grpId="0" animBg="1"/>
      <p:bldP spid="284767" grpId="0" animBg="1"/>
      <p:bldP spid="284768" grpId="0" animBg="1"/>
      <p:bldP spid="28477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標題 1"/>
          <p:cNvSpPr>
            <a:spLocks noGrp="1"/>
          </p:cNvSpPr>
          <p:nvPr>
            <p:ph type="title"/>
          </p:nvPr>
        </p:nvSpPr>
        <p:spPr/>
        <p:txBody>
          <a:bodyPr/>
          <a:lstStyle/>
          <a:p>
            <a:pPr eaLnBrk="1" hangingPunct="1"/>
            <a:r>
              <a:rPr lang="en-US" altLang="zh-TW">
                <a:latin typeface="Arial" charset="0"/>
              </a:rPr>
              <a:t>Chromatic Aberration</a:t>
            </a:r>
            <a:endParaRPr lang="zh-TW" altLang="en-US"/>
          </a:p>
        </p:txBody>
      </p:sp>
      <p:sp>
        <p:nvSpPr>
          <p:cNvPr id="37890" name="內容版面配置區 2"/>
          <p:cNvSpPr>
            <a:spLocks noGrp="1"/>
          </p:cNvSpPr>
          <p:nvPr>
            <p:ph idx="1"/>
          </p:nvPr>
        </p:nvSpPr>
        <p:spPr/>
        <p:txBody>
          <a:bodyPr/>
          <a:lstStyle/>
          <a:p>
            <a:pPr eaLnBrk="1" hangingPunct="1"/>
            <a:endParaRPr lang="zh-TW" altLang="en-US"/>
          </a:p>
        </p:txBody>
      </p:sp>
      <p:sp>
        <p:nvSpPr>
          <p:cNvPr id="37891" name="Text Box 51"/>
          <p:cNvSpPr txBox="1">
            <a:spLocks noChangeArrowheads="1"/>
          </p:cNvSpPr>
          <p:nvPr/>
        </p:nvSpPr>
        <p:spPr bwMode="auto">
          <a:xfrm>
            <a:off x="247650" y="2817813"/>
            <a:ext cx="4252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2000">
                <a:latin typeface="Palatino Linotype" charset="0"/>
              </a:rPr>
              <a:t>Lens has different refractive indices</a:t>
            </a:r>
          </a:p>
          <a:p>
            <a:pPr algn="ctr">
              <a:spcBef>
                <a:spcPct val="0"/>
              </a:spcBef>
              <a:buFontTx/>
              <a:buNone/>
            </a:pPr>
            <a:r>
              <a:rPr lang="en-US" altLang="zh-TW" sz="2000">
                <a:latin typeface="Palatino Linotype" charset="0"/>
              </a:rPr>
              <a:t>for different wavelengths.</a:t>
            </a:r>
          </a:p>
        </p:txBody>
      </p:sp>
      <p:pic>
        <p:nvPicPr>
          <p:cNvPr id="37892" name="Picture 66" descr="chromatic_len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112838"/>
            <a:ext cx="2298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7" descr="123di_chromatic_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1417638"/>
            <a:ext cx="356393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8" descr="chromatic_lens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3589338"/>
            <a:ext cx="2298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9"/>
          <p:cNvSpPr txBox="1">
            <a:spLocks noChangeArrowheads="1"/>
          </p:cNvSpPr>
          <p:nvPr/>
        </p:nvSpPr>
        <p:spPr bwMode="auto">
          <a:xfrm>
            <a:off x="247650" y="5422900"/>
            <a:ext cx="553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000">
                <a:latin typeface="Palatino Linotype" charset="0"/>
              </a:rPr>
              <a:t>Special lens systems using two or more pieces of glass with different refractive indexes can reduce or eliminate this problem</a:t>
            </a:r>
            <a:r>
              <a:rPr lang="en-US" altLang="zh-TW" sz="2000">
                <a:solidFill>
                  <a:srgbClr val="000000"/>
                </a:solidFill>
                <a:latin typeface="Arial" charset="0"/>
              </a:rPr>
              <a:t>.</a:t>
            </a:r>
            <a:r>
              <a:rPr lang="en-US" altLang="zh-TW" sz="2000">
                <a:latin typeface="Arial" charset="0"/>
              </a:rPr>
              <a:t> </a:t>
            </a:r>
          </a:p>
        </p:txBody>
      </p:sp>
      <p:sp>
        <p:nvSpPr>
          <p:cNvPr id="37896" name="Rectangle 70"/>
          <p:cNvSpPr>
            <a:spLocks noChangeArrowheads="1"/>
          </p:cNvSpPr>
          <p:nvPr/>
        </p:nvSpPr>
        <p:spPr bwMode="auto">
          <a:xfrm>
            <a:off x="3875088" y="4213225"/>
            <a:ext cx="5211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http://www.dpreview.com/learn/?/Glossary/Optical/chromatic_aberration_01.htm</a:t>
            </a:r>
          </a:p>
        </p:txBody>
      </p:sp>
      <p:sp>
        <p:nvSpPr>
          <p:cNvPr id="37897" name="Text Box 6"/>
          <p:cNvSpPr txBox="1">
            <a:spLocks noChangeArrowheads="1"/>
          </p:cNvSpPr>
          <p:nvPr/>
        </p:nvSpPr>
        <p:spPr bwMode="auto">
          <a:xfrm>
            <a:off x="7072313" y="6215063"/>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altLang="zh-TW" sz="3200"/>
              <a:t>Exposure = aperture + shutter speed</a:t>
            </a:r>
          </a:p>
        </p:txBody>
      </p:sp>
      <p:sp>
        <p:nvSpPr>
          <p:cNvPr id="38914" name="Rectangle 3"/>
          <p:cNvSpPr>
            <a:spLocks noGrp="1" noChangeArrowheads="1"/>
          </p:cNvSpPr>
          <p:nvPr>
            <p:ph type="body" idx="1"/>
          </p:nvPr>
        </p:nvSpPr>
        <p:spPr>
          <a:xfrm>
            <a:off x="684213" y="4437063"/>
            <a:ext cx="7772400" cy="1728787"/>
          </a:xfrm>
        </p:spPr>
        <p:txBody>
          <a:bodyPr/>
          <a:lstStyle/>
          <a:p>
            <a:pPr eaLnBrk="1" hangingPunct="1"/>
            <a:r>
              <a:rPr lang="en-US" altLang="zh-TW" sz="2400"/>
              <a:t>Aperture of diameter D restricts the range of rays (aperture may be on either side of the lens)</a:t>
            </a:r>
          </a:p>
          <a:p>
            <a:pPr eaLnBrk="1" hangingPunct="1"/>
            <a:r>
              <a:rPr lang="en-US" altLang="zh-TW" sz="2400"/>
              <a:t>Shutter speed is the amount of time that light is allowed to pass through the aperture</a:t>
            </a:r>
          </a:p>
        </p:txBody>
      </p:sp>
      <p:pic>
        <p:nvPicPr>
          <p:cNvPr id="38915" name="Picture 4" descr="lens_term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219200"/>
            <a:ext cx="53911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5867400" y="2117725"/>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000" b="1">
                <a:latin typeface="Arial" charset="0"/>
              </a:rPr>
              <a:t>F</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1" name="Object 4"/>
          <p:cNvGraphicFramePr>
            <a:graphicFrameLocks noChangeAspect="1"/>
          </p:cNvGraphicFramePr>
          <p:nvPr/>
        </p:nvGraphicFramePr>
        <p:xfrm>
          <a:off x="3114675" y="1846263"/>
          <a:ext cx="5202238" cy="1870075"/>
        </p:xfrm>
        <a:graphic>
          <a:graphicData uri="http://schemas.openxmlformats.org/presentationml/2006/ole">
            <mc:AlternateContent xmlns:mc="http://schemas.openxmlformats.org/markup-compatibility/2006">
              <mc:Choice xmlns:v="urn:schemas-microsoft-com:vml" Requires="v">
                <p:oleObj spid="_x0000_s40974" name="Image" r:id="rId4" imgW="6780952" imgH="2438095" progId="Photoshop.Image.8">
                  <p:embed/>
                </p:oleObj>
              </mc:Choice>
              <mc:Fallback>
                <p:oleObj name="Image" r:id="rId4" imgW="6780952" imgH="2438095"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675" y="1846263"/>
                        <a:ext cx="5202238"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40962" name="Rectangle 2"/>
          <p:cNvSpPr>
            <a:spLocks noGrp="1" noChangeArrowheads="1"/>
          </p:cNvSpPr>
          <p:nvPr>
            <p:ph type="title"/>
          </p:nvPr>
        </p:nvSpPr>
        <p:spPr/>
        <p:txBody>
          <a:bodyPr/>
          <a:lstStyle/>
          <a:p>
            <a:pPr eaLnBrk="1" hangingPunct="1"/>
            <a:r>
              <a:rPr lang="en-US" altLang="zh-TW" sz="3200"/>
              <a:t>Exposure</a:t>
            </a:r>
          </a:p>
        </p:txBody>
      </p:sp>
      <p:sp>
        <p:nvSpPr>
          <p:cNvPr id="40963" name="Rectangle 3"/>
          <p:cNvSpPr>
            <a:spLocks noGrp="1" noChangeArrowheads="1"/>
          </p:cNvSpPr>
          <p:nvPr>
            <p:ph type="body" idx="1"/>
          </p:nvPr>
        </p:nvSpPr>
        <p:spPr>
          <a:xfrm>
            <a:off x="346075" y="981075"/>
            <a:ext cx="8439150" cy="3592513"/>
          </a:xfrm>
        </p:spPr>
        <p:txBody>
          <a:bodyPr/>
          <a:lstStyle/>
          <a:p>
            <a:pPr eaLnBrk="1" hangingPunct="1"/>
            <a:r>
              <a:rPr lang="en-US" altLang="zh-TW"/>
              <a:t>Two main parameters: </a:t>
            </a:r>
          </a:p>
          <a:p>
            <a:pPr lvl="1" eaLnBrk="1" hangingPunct="1"/>
            <a:r>
              <a:rPr lang="en-US" altLang="zh-TW"/>
              <a:t>Aperture (in f stop)</a:t>
            </a:r>
          </a:p>
          <a:p>
            <a:pPr lvl="1" eaLnBrk="1" hangingPunct="1"/>
            <a:endParaRPr lang="en-US" altLang="zh-TW"/>
          </a:p>
          <a:p>
            <a:pPr lvl="1" eaLnBrk="1" hangingPunct="1"/>
            <a:endParaRPr lang="en-US" altLang="zh-TW"/>
          </a:p>
          <a:p>
            <a:pPr lvl="1" eaLnBrk="1" hangingPunct="1"/>
            <a:endParaRPr lang="en-US" altLang="zh-TW"/>
          </a:p>
          <a:p>
            <a:pPr lvl="1" eaLnBrk="1" hangingPunct="1"/>
            <a:endParaRPr lang="en-US" altLang="zh-TW"/>
          </a:p>
          <a:p>
            <a:pPr lvl="1" eaLnBrk="1" hangingPunct="1"/>
            <a:r>
              <a:rPr lang="en-US" altLang="zh-TW"/>
              <a:t>Shutter speed (in fraction of a second)</a:t>
            </a:r>
          </a:p>
          <a:p>
            <a:pPr eaLnBrk="1" hangingPunct="1"/>
            <a:endParaRPr lang="en-US" altLang="zh-TW"/>
          </a:p>
        </p:txBody>
      </p:sp>
      <p:graphicFrame>
        <p:nvGraphicFramePr>
          <p:cNvPr id="40964" name="Object 5"/>
          <p:cNvGraphicFramePr>
            <a:graphicFrameLocks noChangeAspect="1"/>
          </p:cNvGraphicFramePr>
          <p:nvPr/>
        </p:nvGraphicFramePr>
        <p:xfrm>
          <a:off x="87313" y="4292600"/>
          <a:ext cx="8661400" cy="1970088"/>
        </p:xfrm>
        <a:graphic>
          <a:graphicData uri="http://schemas.openxmlformats.org/presentationml/2006/ole">
            <mc:AlternateContent xmlns:mc="http://schemas.openxmlformats.org/markup-compatibility/2006">
              <mc:Choice xmlns:v="urn:schemas-microsoft-com:vml" Requires="v">
                <p:oleObj spid="_x0000_s40975" name="Image" r:id="rId6" imgW="10552381" imgH="2400000" progId="Photoshop.Image.8">
                  <p:embed/>
                </p:oleObj>
              </mc:Choice>
              <mc:Fallback>
                <p:oleObj name="Image" r:id="rId6" imgW="10552381" imgH="2400000" progId="Photoshop.Imag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13" y="4292600"/>
                        <a:ext cx="8661400" cy="19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Grp="1" noChangeArrowheads="1"/>
          </p:cNvSpPr>
          <p:nvPr>
            <p:ph type="body" idx="1"/>
          </p:nvPr>
        </p:nvSpPr>
        <p:spPr>
          <a:xfrm>
            <a:off x="250825" y="981075"/>
            <a:ext cx="8642350" cy="5184775"/>
          </a:xfrm>
        </p:spPr>
        <p:txBody>
          <a:bodyPr/>
          <a:lstStyle/>
          <a:p>
            <a:pPr eaLnBrk="1" hangingPunct="1"/>
            <a:r>
              <a:rPr lang="en-US" altLang="zh-TW" sz="2400"/>
              <a:t>Slower shutter speed =&gt; more light, but more motion blur</a:t>
            </a:r>
          </a:p>
          <a:p>
            <a:pPr eaLnBrk="1" hangingPunct="1"/>
            <a:endParaRPr lang="en-US" altLang="zh-TW" sz="2400"/>
          </a:p>
          <a:p>
            <a:pPr eaLnBrk="1" hangingPunct="1"/>
            <a:endParaRPr lang="en-US" altLang="zh-TW" sz="2400"/>
          </a:p>
          <a:p>
            <a:pPr eaLnBrk="1" hangingPunct="1"/>
            <a:endParaRPr lang="en-US" altLang="zh-TW" sz="2400"/>
          </a:p>
          <a:p>
            <a:pPr eaLnBrk="1" hangingPunct="1"/>
            <a:endParaRPr lang="en-US" altLang="zh-TW" sz="2400"/>
          </a:p>
          <a:p>
            <a:pPr eaLnBrk="1" hangingPunct="1"/>
            <a:endParaRPr lang="en-US" altLang="zh-TW" sz="3200"/>
          </a:p>
          <a:p>
            <a:pPr eaLnBrk="1" hangingPunct="1"/>
            <a:r>
              <a:rPr lang="en-US" altLang="zh-TW" sz="2400"/>
              <a:t>Faster shutter speed freezes motion</a:t>
            </a:r>
          </a:p>
        </p:txBody>
      </p:sp>
      <p:sp>
        <p:nvSpPr>
          <p:cNvPr id="43010" name="Rectangle 2"/>
          <p:cNvSpPr>
            <a:spLocks noGrp="1" noChangeArrowheads="1"/>
          </p:cNvSpPr>
          <p:nvPr>
            <p:ph type="title"/>
          </p:nvPr>
        </p:nvSpPr>
        <p:spPr/>
        <p:txBody>
          <a:bodyPr/>
          <a:lstStyle/>
          <a:p>
            <a:pPr eaLnBrk="1" hangingPunct="1"/>
            <a:r>
              <a:rPr lang="en-US" altLang="zh-TW" sz="3200"/>
              <a:t>Effects of shutter speeds</a:t>
            </a:r>
          </a:p>
        </p:txBody>
      </p:sp>
      <p:graphicFrame>
        <p:nvGraphicFramePr>
          <p:cNvPr id="455688" name="Object 8"/>
          <p:cNvGraphicFramePr>
            <a:graphicFrameLocks noChangeAspect="1"/>
          </p:cNvGraphicFramePr>
          <p:nvPr/>
        </p:nvGraphicFramePr>
        <p:xfrm>
          <a:off x="1114425" y="1412875"/>
          <a:ext cx="7058025" cy="2424113"/>
        </p:xfrm>
        <a:graphic>
          <a:graphicData uri="http://schemas.openxmlformats.org/presentationml/2006/ole">
            <mc:AlternateContent xmlns:mc="http://schemas.openxmlformats.org/markup-compatibility/2006">
              <mc:Choice xmlns:v="urn:schemas-microsoft-com:vml" Requires="v">
                <p:oleObj spid="_x0000_s43031" name="Image" r:id="rId4" imgW="16203175" imgH="5561905" progId="Photoshop.Image.8">
                  <p:embed/>
                </p:oleObj>
              </mc:Choice>
              <mc:Fallback>
                <p:oleObj name="Image" r:id="rId4" imgW="16203175" imgH="5561905" progId="Photoshop.Image.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1412875"/>
                        <a:ext cx="7058025" cy="24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2" name="Object 9"/>
          <p:cNvGraphicFramePr>
            <a:graphicFrameLocks noChangeAspect="1"/>
          </p:cNvGraphicFramePr>
          <p:nvPr/>
        </p:nvGraphicFramePr>
        <p:xfrm>
          <a:off x="133350" y="4654550"/>
          <a:ext cx="9010650" cy="1574800"/>
        </p:xfrm>
        <a:graphic>
          <a:graphicData uri="http://schemas.openxmlformats.org/presentationml/2006/ole">
            <mc:AlternateContent xmlns:mc="http://schemas.openxmlformats.org/markup-compatibility/2006">
              <mc:Choice xmlns:v="urn:schemas-microsoft-com:vml" Requires="v">
                <p:oleObj spid="_x0000_s43032" name="Image" r:id="rId6" imgW="19504762" imgH="3555556" progId="Photoshop.Image.8">
                  <p:embed/>
                </p:oleObj>
              </mc:Choice>
              <mc:Fallback>
                <p:oleObj name="Image" r:id="rId6" imgW="19504762" imgH="3555556" progId="Photoshop.Image.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t="4222"/>
                      <a:stretch>
                        <a:fillRect/>
                      </a:stretch>
                    </p:blipFill>
                    <p:spPr bwMode="auto">
                      <a:xfrm>
                        <a:off x="133350" y="4654550"/>
                        <a:ext cx="901065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43013" name="Text Box 10"/>
          <p:cNvSpPr txBox="1">
            <a:spLocks noChangeArrowheads="1"/>
          </p:cNvSpPr>
          <p:nvPr/>
        </p:nvSpPr>
        <p:spPr bwMode="auto">
          <a:xfrm>
            <a:off x="768350" y="6313488"/>
            <a:ext cx="688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1/125</a:t>
            </a:r>
          </a:p>
        </p:txBody>
      </p:sp>
      <p:sp>
        <p:nvSpPr>
          <p:cNvPr id="43014" name="Text Box 11"/>
          <p:cNvSpPr txBox="1">
            <a:spLocks noChangeArrowheads="1"/>
          </p:cNvSpPr>
          <p:nvPr/>
        </p:nvSpPr>
        <p:spPr bwMode="auto">
          <a:xfrm>
            <a:off x="3114675" y="6313488"/>
            <a:ext cx="688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1/250</a:t>
            </a:r>
          </a:p>
        </p:txBody>
      </p:sp>
      <p:sp>
        <p:nvSpPr>
          <p:cNvPr id="43015" name="Text Box 12"/>
          <p:cNvSpPr txBox="1">
            <a:spLocks noChangeArrowheads="1"/>
          </p:cNvSpPr>
          <p:nvPr/>
        </p:nvSpPr>
        <p:spPr bwMode="auto">
          <a:xfrm>
            <a:off x="5611813" y="6313488"/>
            <a:ext cx="688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1/500</a:t>
            </a:r>
          </a:p>
        </p:txBody>
      </p:sp>
      <p:sp>
        <p:nvSpPr>
          <p:cNvPr id="43016" name="Text Box 13"/>
          <p:cNvSpPr txBox="1">
            <a:spLocks noChangeArrowheads="1"/>
          </p:cNvSpPr>
          <p:nvPr/>
        </p:nvSpPr>
        <p:spPr bwMode="auto">
          <a:xfrm>
            <a:off x="7970838" y="6313488"/>
            <a:ext cx="815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1/1000</a:t>
            </a:r>
          </a:p>
        </p:txBody>
      </p:sp>
      <p:sp>
        <p:nvSpPr>
          <p:cNvPr id="43017" name="Text Box 14"/>
          <p:cNvSpPr txBox="1">
            <a:spLocks noChangeArrowheads="1"/>
          </p:cNvSpPr>
          <p:nvPr/>
        </p:nvSpPr>
        <p:spPr bwMode="auto">
          <a:xfrm>
            <a:off x="422275" y="4300538"/>
            <a:ext cx="16795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Walking people</a:t>
            </a:r>
          </a:p>
        </p:txBody>
      </p:sp>
      <p:sp>
        <p:nvSpPr>
          <p:cNvPr id="43018" name="Text Box 15"/>
          <p:cNvSpPr txBox="1">
            <a:spLocks noChangeArrowheads="1"/>
          </p:cNvSpPr>
          <p:nvPr/>
        </p:nvSpPr>
        <p:spPr bwMode="auto">
          <a:xfrm>
            <a:off x="2630488" y="4300538"/>
            <a:ext cx="17176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Running people</a:t>
            </a:r>
          </a:p>
        </p:txBody>
      </p:sp>
      <p:sp>
        <p:nvSpPr>
          <p:cNvPr id="43019" name="Text Box 16"/>
          <p:cNvSpPr txBox="1">
            <a:spLocks noChangeArrowheads="1"/>
          </p:cNvSpPr>
          <p:nvPr/>
        </p:nvSpPr>
        <p:spPr bwMode="auto">
          <a:xfrm>
            <a:off x="5611813" y="4300538"/>
            <a:ext cx="4857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Car</a:t>
            </a:r>
          </a:p>
        </p:txBody>
      </p:sp>
      <p:sp>
        <p:nvSpPr>
          <p:cNvPr id="43020" name="Text Box 17"/>
          <p:cNvSpPr txBox="1">
            <a:spLocks noChangeArrowheads="1"/>
          </p:cNvSpPr>
          <p:nvPr/>
        </p:nvSpPr>
        <p:spPr bwMode="auto">
          <a:xfrm>
            <a:off x="7554913" y="4300538"/>
            <a:ext cx="1069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Fast train</a:t>
            </a:r>
          </a:p>
        </p:txBody>
      </p:sp>
      <p:sp>
        <p:nvSpPr>
          <p:cNvPr id="43021" name="Text Box 18"/>
          <p:cNvSpPr txBox="1">
            <a:spLocks noChangeArrowheads="1"/>
          </p:cNvSpPr>
          <p:nvPr/>
        </p:nvSpPr>
        <p:spPr bwMode="auto">
          <a:xfrm>
            <a:off x="6296025" y="3789363"/>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Photography, London et al.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55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altLang="zh-TW" sz="3200"/>
              <a:t>Aperture</a:t>
            </a:r>
          </a:p>
        </p:txBody>
      </p:sp>
      <p:sp>
        <p:nvSpPr>
          <p:cNvPr id="45058" name="Rectangle 8"/>
          <p:cNvSpPr>
            <a:spLocks noGrp="1" noChangeArrowheads="1"/>
          </p:cNvSpPr>
          <p:nvPr>
            <p:ph type="body" idx="1"/>
          </p:nvPr>
        </p:nvSpPr>
        <p:spPr>
          <a:xfrm>
            <a:off x="395288" y="981075"/>
            <a:ext cx="8280400" cy="1944688"/>
          </a:xfrm>
          <a:noFill/>
        </p:spPr>
        <p:txBody>
          <a:bodyPr/>
          <a:lstStyle/>
          <a:p>
            <a:pPr eaLnBrk="1" hangingPunct="1">
              <a:spcBef>
                <a:spcPct val="0"/>
              </a:spcBef>
            </a:pPr>
            <a:r>
              <a:rPr lang="en-US" altLang="zh-TW" sz="2600"/>
              <a:t>Aperture is the diameter of the lens opening, usually specified by f-stop, f/D, a fraction of the focal length.</a:t>
            </a:r>
          </a:p>
          <a:p>
            <a:pPr lvl="1" eaLnBrk="1" hangingPunct="1"/>
            <a:r>
              <a:rPr lang="en-US" altLang="zh-TW"/>
              <a:t>f/2.0 on a 50mm means that the aperture is 25mm</a:t>
            </a:r>
          </a:p>
          <a:p>
            <a:pPr lvl="1" eaLnBrk="1" hangingPunct="1"/>
            <a:r>
              <a:rPr lang="en-US" altLang="zh-TW"/>
              <a:t>f/2.0 on a 100mm means that the aperture is 50mm</a:t>
            </a:r>
          </a:p>
          <a:p>
            <a:pPr eaLnBrk="1" hangingPunct="1">
              <a:spcBef>
                <a:spcPct val="0"/>
              </a:spcBef>
            </a:pPr>
            <a:endParaRPr lang="en-US" altLang="zh-TW"/>
          </a:p>
        </p:txBody>
      </p:sp>
      <p:pic>
        <p:nvPicPr>
          <p:cNvPr id="45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3141663"/>
            <a:ext cx="38766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5060" name="Rectangle 13"/>
          <p:cNvSpPr>
            <a:spLocks noChangeArrowheads="1"/>
          </p:cNvSpPr>
          <p:nvPr/>
        </p:nvSpPr>
        <p:spPr bwMode="auto">
          <a:xfrm>
            <a:off x="395288" y="3141663"/>
            <a:ext cx="43211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r>
              <a:rPr lang="en-US" altLang="zh-TW" sz="2600"/>
              <a:t>When a change in f-stop occurs, the light is either doubled or cut in half. </a:t>
            </a:r>
          </a:p>
          <a:p>
            <a:pPr eaLnBrk="1" hangingPunct="1"/>
            <a:r>
              <a:rPr lang="en-US" altLang="zh-TW" sz="2600"/>
              <a:t> Lower f-stop, more light (larger lens opening)</a:t>
            </a:r>
          </a:p>
          <a:p>
            <a:pPr eaLnBrk="1" hangingPunct="1"/>
            <a:r>
              <a:rPr lang="en-US" altLang="zh-TW" sz="2600"/>
              <a:t> Higher f-stop, less light (smaller lens opening)</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eaLnBrk="1" hangingPunct="1"/>
            <a:r>
              <a:rPr lang="en-US" altLang="zh-TW" sz="3200"/>
              <a:t>Depth of field</a:t>
            </a:r>
          </a:p>
        </p:txBody>
      </p:sp>
      <p:sp>
        <p:nvSpPr>
          <p:cNvPr id="47106" name="Rectangle 3"/>
          <p:cNvSpPr>
            <a:spLocks noGrp="1" noChangeArrowheads="1"/>
          </p:cNvSpPr>
          <p:nvPr>
            <p:ph type="body" idx="1"/>
          </p:nvPr>
        </p:nvSpPr>
        <p:spPr>
          <a:xfrm>
            <a:off x="457200" y="1052513"/>
            <a:ext cx="8229600" cy="3454400"/>
          </a:xfrm>
        </p:spPr>
        <p:txBody>
          <a:bodyPr/>
          <a:lstStyle/>
          <a:p>
            <a:pPr marL="0" indent="0" eaLnBrk="1" hangingPunct="1">
              <a:buFontTx/>
              <a:buNone/>
            </a:pPr>
            <a:r>
              <a:rPr lang="en-US" altLang="zh-TW"/>
              <a:t>Changing the aperture size affects depth of field. A smaller aperture increases the range in which the object is approximately in focus</a:t>
            </a:r>
          </a:p>
        </p:txBody>
      </p:sp>
      <p:sp>
        <p:nvSpPr>
          <p:cNvPr id="47107" name="Line 4"/>
          <p:cNvSpPr>
            <a:spLocks noChangeShapeType="1"/>
          </p:cNvSpPr>
          <p:nvPr/>
        </p:nvSpPr>
        <p:spPr bwMode="auto">
          <a:xfrm>
            <a:off x="1987550" y="3562350"/>
            <a:ext cx="6326188" cy="1905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08" name="Line 5"/>
          <p:cNvSpPr>
            <a:spLocks noChangeShapeType="1"/>
          </p:cNvSpPr>
          <p:nvPr/>
        </p:nvSpPr>
        <p:spPr bwMode="auto">
          <a:xfrm flipV="1">
            <a:off x="1987550" y="3333750"/>
            <a:ext cx="6400800" cy="1981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09" name="Line 6"/>
          <p:cNvSpPr>
            <a:spLocks noChangeShapeType="1"/>
          </p:cNvSpPr>
          <p:nvPr/>
        </p:nvSpPr>
        <p:spPr bwMode="auto">
          <a:xfrm>
            <a:off x="996950" y="4475163"/>
            <a:ext cx="990600" cy="8397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10" name="Line 7"/>
          <p:cNvSpPr>
            <a:spLocks noChangeShapeType="1"/>
          </p:cNvSpPr>
          <p:nvPr/>
        </p:nvSpPr>
        <p:spPr bwMode="auto">
          <a:xfrm flipV="1">
            <a:off x="996950" y="3562350"/>
            <a:ext cx="990600" cy="9128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11" name="Oval 8"/>
          <p:cNvSpPr>
            <a:spLocks noChangeArrowheads="1"/>
          </p:cNvSpPr>
          <p:nvPr/>
        </p:nvSpPr>
        <p:spPr bwMode="auto">
          <a:xfrm>
            <a:off x="1911350" y="3576638"/>
            <a:ext cx="220663" cy="1752600"/>
          </a:xfrm>
          <a:prstGeom prst="ellipse">
            <a:avLst/>
          </a:prstGeom>
          <a:solidFill>
            <a:srgbClr val="3399FF"/>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2" name="Line 9"/>
          <p:cNvSpPr>
            <a:spLocks noChangeShapeType="1"/>
          </p:cNvSpPr>
          <p:nvPr/>
        </p:nvSpPr>
        <p:spPr bwMode="auto">
          <a:xfrm>
            <a:off x="996950" y="3576638"/>
            <a:ext cx="0" cy="1752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13" name="Text Box 10"/>
          <p:cNvSpPr txBox="1">
            <a:spLocks noChangeArrowheads="1"/>
          </p:cNvSpPr>
          <p:nvPr/>
        </p:nvSpPr>
        <p:spPr bwMode="auto">
          <a:xfrm>
            <a:off x="1682750" y="525145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lens</a:t>
            </a:r>
          </a:p>
        </p:txBody>
      </p:sp>
      <p:sp>
        <p:nvSpPr>
          <p:cNvPr id="47114" name="Oval 13"/>
          <p:cNvSpPr>
            <a:spLocks noChangeArrowheads="1"/>
          </p:cNvSpPr>
          <p:nvPr/>
        </p:nvSpPr>
        <p:spPr bwMode="auto">
          <a:xfrm>
            <a:off x="4806950" y="4414838"/>
            <a:ext cx="77788" cy="76200"/>
          </a:xfrm>
          <a:prstGeom prst="ellipse">
            <a:avLst/>
          </a:prstGeom>
          <a:solidFill>
            <a:srgbClr val="FF0000"/>
          </a:solidFill>
          <a:ln w="12700">
            <a:solidFill>
              <a:schemeClr val="tx1"/>
            </a:solidFill>
            <a:round/>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5" name="Rectangle 14"/>
          <p:cNvSpPr>
            <a:spLocks noChangeArrowheads="1"/>
          </p:cNvSpPr>
          <p:nvPr/>
        </p:nvSpPr>
        <p:spPr bwMode="auto">
          <a:xfrm>
            <a:off x="6940550" y="3805238"/>
            <a:ext cx="152400" cy="379412"/>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6" name="Rectangle 15"/>
          <p:cNvSpPr>
            <a:spLocks noChangeArrowheads="1"/>
          </p:cNvSpPr>
          <p:nvPr/>
        </p:nvSpPr>
        <p:spPr bwMode="auto">
          <a:xfrm>
            <a:off x="6940550" y="4184650"/>
            <a:ext cx="152400" cy="382588"/>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7" name="Rectangle 16"/>
          <p:cNvSpPr>
            <a:spLocks noChangeArrowheads="1"/>
          </p:cNvSpPr>
          <p:nvPr/>
        </p:nvSpPr>
        <p:spPr bwMode="auto">
          <a:xfrm>
            <a:off x="6940550" y="4567238"/>
            <a:ext cx="152400" cy="381000"/>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8" name="Rectangle 17"/>
          <p:cNvSpPr>
            <a:spLocks noChangeArrowheads="1"/>
          </p:cNvSpPr>
          <p:nvPr/>
        </p:nvSpPr>
        <p:spPr bwMode="auto">
          <a:xfrm>
            <a:off x="6940550" y="4948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9" name="Rectangle 18"/>
          <p:cNvSpPr>
            <a:spLocks noChangeArrowheads="1"/>
          </p:cNvSpPr>
          <p:nvPr/>
        </p:nvSpPr>
        <p:spPr bwMode="auto">
          <a:xfrm>
            <a:off x="6940550" y="3424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20" name="Text Box 19"/>
          <p:cNvSpPr txBox="1">
            <a:spLocks noChangeArrowheads="1"/>
          </p:cNvSpPr>
          <p:nvPr/>
        </p:nvSpPr>
        <p:spPr bwMode="auto">
          <a:xfrm>
            <a:off x="539750" y="525145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sensor</a:t>
            </a:r>
          </a:p>
        </p:txBody>
      </p:sp>
      <p:sp>
        <p:nvSpPr>
          <p:cNvPr id="47121" name="Text Box 20"/>
          <p:cNvSpPr txBox="1">
            <a:spLocks noChangeArrowheads="1"/>
          </p:cNvSpPr>
          <p:nvPr/>
        </p:nvSpPr>
        <p:spPr bwMode="auto">
          <a:xfrm>
            <a:off x="3968750" y="4718050"/>
            <a:ext cx="187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Point in focus</a:t>
            </a:r>
          </a:p>
        </p:txBody>
      </p:sp>
      <p:sp>
        <p:nvSpPr>
          <p:cNvPr id="47122" name="Text Box 21"/>
          <p:cNvSpPr txBox="1">
            <a:spLocks noChangeArrowheads="1"/>
          </p:cNvSpPr>
          <p:nvPr/>
        </p:nvSpPr>
        <p:spPr bwMode="auto">
          <a:xfrm>
            <a:off x="5873750" y="5329238"/>
            <a:ext cx="253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Object with texture</a:t>
            </a:r>
          </a:p>
        </p:txBody>
      </p:sp>
      <p:sp>
        <p:nvSpPr>
          <p:cNvPr id="47123" name="Oval 24"/>
          <p:cNvSpPr>
            <a:spLocks noChangeArrowheads="1"/>
          </p:cNvSpPr>
          <p:nvPr/>
        </p:nvSpPr>
        <p:spPr bwMode="auto">
          <a:xfrm>
            <a:off x="6804025" y="3789363"/>
            <a:ext cx="222250" cy="1223962"/>
          </a:xfrm>
          <a:prstGeom prst="ellipse">
            <a:avLst/>
          </a:prstGeom>
          <a:noFill/>
          <a:ln w="28575">
            <a:solidFill>
              <a:srgbClr val="CC0000"/>
            </a:solidFill>
            <a:prstDash val="dash"/>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24" name="Line 25"/>
          <p:cNvSpPr>
            <a:spLocks noChangeShapeType="1"/>
          </p:cNvSpPr>
          <p:nvPr/>
        </p:nvSpPr>
        <p:spPr bwMode="auto">
          <a:xfrm>
            <a:off x="2214563" y="3424238"/>
            <a:ext cx="0" cy="220662"/>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7125" name="Line 26"/>
          <p:cNvSpPr>
            <a:spLocks noChangeShapeType="1"/>
          </p:cNvSpPr>
          <p:nvPr/>
        </p:nvSpPr>
        <p:spPr bwMode="auto">
          <a:xfrm>
            <a:off x="2214563" y="5229225"/>
            <a:ext cx="0" cy="206375"/>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7126" name="Text Box 27"/>
          <p:cNvSpPr txBox="1">
            <a:spLocks noChangeArrowheads="1"/>
          </p:cNvSpPr>
          <p:nvPr/>
        </p:nvSpPr>
        <p:spPr bwMode="auto">
          <a:xfrm>
            <a:off x="2284413" y="3284538"/>
            <a:ext cx="1554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Diaphragm</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altLang="zh-TW" sz="3200"/>
              <a:t>Depth of field</a:t>
            </a:r>
          </a:p>
        </p:txBody>
      </p:sp>
      <p:sp>
        <p:nvSpPr>
          <p:cNvPr id="48130" name="Rectangle 3"/>
          <p:cNvSpPr>
            <a:spLocks noGrp="1" noChangeArrowheads="1"/>
          </p:cNvSpPr>
          <p:nvPr>
            <p:ph type="body" idx="1"/>
          </p:nvPr>
        </p:nvSpPr>
        <p:spPr>
          <a:xfrm>
            <a:off x="457200" y="1052513"/>
            <a:ext cx="8229600" cy="3454400"/>
          </a:xfrm>
        </p:spPr>
        <p:txBody>
          <a:bodyPr/>
          <a:lstStyle/>
          <a:p>
            <a:pPr marL="0" indent="0" eaLnBrk="1" hangingPunct="1">
              <a:buFontTx/>
              <a:buNone/>
            </a:pPr>
            <a:r>
              <a:rPr lang="en-US" altLang="zh-TW"/>
              <a:t>Changing the aperture size affects depth of field. A smaller aperture increases the range in which the object is approximately in focus</a:t>
            </a:r>
          </a:p>
        </p:txBody>
      </p:sp>
      <p:sp>
        <p:nvSpPr>
          <p:cNvPr id="48131" name="Line 4"/>
          <p:cNvSpPr>
            <a:spLocks noChangeShapeType="1"/>
          </p:cNvSpPr>
          <p:nvPr/>
        </p:nvSpPr>
        <p:spPr bwMode="auto">
          <a:xfrm>
            <a:off x="1987550" y="3562350"/>
            <a:ext cx="6326188" cy="1905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2" name="Line 5"/>
          <p:cNvSpPr>
            <a:spLocks noChangeShapeType="1"/>
          </p:cNvSpPr>
          <p:nvPr/>
        </p:nvSpPr>
        <p:spPr bwMode="auto">
          <a:xfrm flipV="1">
            <a:off x="1987550" y="3333750"/>
            <a:ext cx="6400800" cy="1981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3" name="Line 6"/>
          <p:cNvSpPr>
            <a:spLocks noChangeShapeType="1"/>
          </p:cNvSpPr>
          <p:nvPr/>
        </p:nvSpPr>
        <p:spPr bwMode="auto">
          <a:xfrm>
            <a:off x="996950" y="4475163"/>
            <a:ext cx="990600" cy="8397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4" name="Line 7"/>
          <p:cNvSpPr>
            <a:spLocks noChangeShapeType="1"/>
          </p:cNvSpPr>
          <p:nvPr/>
        </p:nvSpPr>
        <p:spPr bwMode="auto">
          <a:xfrm flipV="1">
            <a:off x="996950" y="3562350"/>
            <a:ext cx="990600" cy="9128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5" name="Oval 8"/>
          <p:cNvSpPr>
            <a:spLocks noChangeArrowheads="1"/>
          </p:cNvSpPr>
          <p:nvPr/>
        </p:nvSpPr>
        <p:spPr bwMode="auto">
          <a:xfrm>
            <a:off x="1911350" y="3576638"/>
            <a:ext cx="220663" cy="1752600"/>
          </a:xfrm>
          <a:prstGeom prst="ellipse">
            <a:avLst/>
          </a:prstGeom>
          <a:solidFill>
            <a:srgbClr val="3399FF"/>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36" name="Line 9"/>
          <p:cNvSpPr>
            <a:spLocks noChangeShapeType="1"/>
          </p:cNvSpPr>
          <p:nvPr/>
        </p:nvSpPr>
        <p:spPr bwMode="auto">
          <a:xfrm>
            <a:off x="996950" y="3576638"/>
            <a:ext cx="0" cy="1752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7" name="Text Box 10"/>
          <p:cNvSpPr txBox="1">
            <a:spLocks noChangeArrowheads="1"/>
          </p:cNvSpPr>
          <p:nvPr/>
        </p:nvSpPr>
        <p:spPr bwMode="auto">
          <a:xfrm>
            <a:off x="1682750" y="525145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lens</a:t>
            </a:r>
          </a:p>
        </p:txBody>
      </p:sp>
      <p:sp>
        <p:nvSpPr>
          <p:cNvPr id="48138" name="Rectangle 14"/>
          <p:cNvSpPr>
            <a:spLocks noChangeArrowheads="1"/>
          </p:cNvSpPr>
          <p:nvPr/>
        </p:nvSpPr>
        <p:spPr bwMode="auto">
          <a:xfrm>
            <a:off x="6940550" y="3805238"/>
            <a:ext cx="152400" cy="379412"/>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39" name="Rectangle 15"/>
          <p:cNvSpPr>
            <a:spLocks noChangeArrowheads="1"/>
          </p:cNvSpPr>
          <p:nvPr/>
        </p:nvSpPr>
        <p:spPr bwMode="auto">
          <a:xfrm>
            <a:off x="6940550" y="4184650"/>
            <a:ext cx="152400" cy="382588"/>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0" name="Rectangle 16"/>
          <p:cNvSpPr>
            <a:spLocks noChangeArrowheads="1"/>
          </p:cNvSpPr>
          <p:nvPr/>
        </p:nvSpPr>
        <p:spPr bwMode="auto">
          <a:xfrm>
            <a:off x="6940550" y="4567238"/>
            <a:ext cx="152400" cy="381000"/>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1" name="Rectangle 17"/>
          <p:cNvSpPr>
            <a:spLocks noChangeArrowheads="1"/>
          </p:cNvSpPr>
          <p:nvPr/>
        </p:nvSpPr>
        <p:spPr bwMode="auto">
          <a:xfrm>
            <a:off x="6940550" y="4948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2" name="Rectangle 18"/>
          <p:cNvSpPr>
            <a:spLocks noChangeArrowheads="1"/>
          </p:cNvSpPr>
          <p:nvPr/>
        </p:nvSpPr>
        <p:spPr bwMode="auto">
          <a:xfrm>
            <a:off x="6940550" y="3424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3" name="Text Box 19"/>
          <p:cNvSpPr txBox="1">
            <a:spLocks noChangeArrowheads="1"/>
          </p:cNvSpPr>
          <p:nvPr/>
        </p:nvSpPr>
        <p:spPr bwMode="auto">
          <a:xfrm>
            <a:off x="539750" y="525145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sensor</a:t>
            </a:r>
          </a:p>
        </p:txBody>
      </p:sp>
      <p:sp>
        <p:nvSpPr>
          <p:cNvPr id="48144" name="Text Box 20"/>
          <p:cNvSpPr txBox="1">
            <a:spLocks noChangeArrowheads="1"/>
          </p:cNvSpPr>
          <p:nvPr/>
        </p:nvSpPr>
        <p:spPr bwMode="auto">
          <a:xfrm>
            <a:off x="3968750" y="4718050"/>
            <a:ext cx="187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Point in focus</a:t>
            </a:r>
          </a:p>
        </p:txBody>
      </p:sp>
      <p:sp>
        <p:nvSpPr>
          <p:cNvPr id="48145" name="Text Box 21"/>
          <p:cNvSpPr txBox="1">
            <a:spLocks noChangeArrowheads="1"/>
          </p:cNvSpPr>
          <p:nvPr/>
        </p:nvSpPr>
        <p:spPr bwMode="auto">
          <a:xfrm>
            <a:off x="5873750" y="5329238"/>
            <a:ext cx="253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Object with texture</a:t>
            </a:r>
          </a:p>
        </p:txBody>
      </p:sp>
      <p:sp>
        <p:nvSpPr>
          <p:cNvPr id="48146" name="Line 22"/>
          <p:cNvSpPr>
            <a:spLocks noChangeShapeType="1"/>
          </p:cNvSpPr>
          <p:nvPr/>
        </p:nvSpPr>
        <p:spPr bwMode="auto">
          <a:xfrm>
            <a:off x="996950" y="4491038"/>
            <a:ext cx="1009650" cy="3889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47" name="Line 23"/>
          <p:cNvSpPr>
            <a:spLocks noChangeShapeType="1"/>
          </p:cNvSpPr>
          <p:nvPr/>
        </p:nvSpPr>
        <p:spPr bwMode="auto">
          <a:xfrm flipV="1">
            <a:off x="996950" y="3908425"/>
            <a:ext cx="1009650" cy="58261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48" name="Oval 28"/>
          <p:cNvSpPr>
            <a:spLocks noChangeArrowheads="1"/>
          </p:cNvSpPr>
          <p:nvPr/>
        </p:nvSpPr>
        <p:spPr bwMode="auto">
          <a:xfrm>
            <a:off x="6804025" y="3789363"/>
            <a:ext cx="222250" cy="1223962"/>
          </a:xfrm>
          <a:prstGeom prst="ellipse">
            <a:avLst/>
          </a:prstGeom>
          <a:noFill/>
          <a:ln w="28575">
            <a:solidFill>
              <a:srgbClr val="CC0000"/>
            </a:solidFill>
            <a:prstDash val="dash"/>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48149" name="Oval 24"/>
          <p:cNvSpPr>
            <a:spLocks noChangeArrowheads="1"/>
          </p:cNvSpPr>
          <p:nvPr/>
        </p:nvSpPr>
        <p:spPr bwMode="auto">
          <a:xfrm>
            <a:off x="6810375" y="4076700"/>
            <a:ext cx="138113" cy="762000"/>
          </a:xfrm>
          <a:prstGeom prst="ellipse">
            <a:avLst/>
          </a:prstGeom>
          <a:noFill/>
          <a:ln w="28575">
            <a:solidFill>
              <a:srgbClr val="0000FF"/>
            </a:solidFill>
            <a:prstDash val="dash"/>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50" name="Line 25"/>
          <p:cNvSpPr>
            <a:spLocks noChangeShapeType="1"/>
          </p:cNvSpPr>
          <p:nvPr/>
        </p:nvSpPr>
        <p:spPr bwMode="auto">
          <a:xfrm>
            <a:off x="2214563" y="3424238"/>
            <a:ext cx="0" cy="554037"/>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8151" name="Line 26"/>
          <p:cNvSpPr>
            <a:spLocks noChangeShapeType="1"/>
          </p:cNvSpPr>
          <p:nvPr/>
        </p:nvSpPr>
        <p:spPr bwMode="auto">
          <a:xfrm>
            <a:off x="2214563" y="4811713"/>
            <a:ext cx="0" cy="623887"/>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8152" name="Text Box 27"/>
          <p:cNvSpPr txBox="1">
            <a:spLocks noChangeArrowheads="1"/>
          </p:cNvSpPr>
          <p:nvPr/>
        </p:nvSpPr>
        <p:spPr bwMode="auto">
          <a:xfrm>
            <a:off x="2284413" y="3284538"/>
            <a:ext cx="1554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Diaphragm</a:t>
            </a:r>
          </a:p>
        </p:txBody>
      </p:sp>
      <p:sp>
        <p:nvSpPr>
          <p:cNvPr id="48153" name="Line 12"/>
          <p:cNvSpPr>
            <a:spLocks noChangeShapeType="1"/>
          </p:cNvSpPr>
          <p:nvPr/>
        </p:nvSpPr>
        <p:spPr bwMode="auto">
          <a:xfrm flipV="1">
            <a:off x="2006600" y="3908425"/>
            <a:ext cx="6173788" cy="971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54" name="Line 11"/>
          <p:cNvSpPr>
            <a:spLocks noChangeShapeType="1"/>
          </p:cNvSpPr>
          <p:nvPr/>
        </p:nvSpPr>
        <p:spPr bwMode="auto">
          <a:xfrm>
            <a:off x="2006600" y="3908425"/>
            <a:ext cx="6173788" cy="11811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55" name="Oval 13"/>
          <p:cNvSpPr>
            <a:spLocks noChangeArrowheads="1"/>
          </p:cNvSpPr>
          <p:nvPr/>
        </p:nvSpPr>
        <p:spPr bwMode="auto">
          <a:xfrm>
            <a:off x="4806950" y="4414838"/>
            <a:ext cx="77788" cy="76200"/>
          </a:xfrm>
          <a:prstGeom prst="ellipse">
            <a:avLst/>
          </a:prstGeom>
          <a:solidFill>
            <a:srgbClr val="FF0000"/>
          </a:solidFill>
          <a:ln w="12700">
            <a:solidFill>
              <a:schemeClr val="tx1"/>
            </a:solidFill>
            <a:round/>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eaLnBrk="1" hangingPunct="1"/>
            <a:r>
              <a:rPr lang="en-US" altLang="zh-TW" sz="3200"/>
              <a:t>Depth of field</a:t>
            </a:r>
          </a:p>
        </p:txBody>
      </p:sp>
      <p:sp>
        <p:nvSpPr>
          <p:cNvPr id="49154" name="Rectangle 3"/>
          <p:cNvSpPr>
            <a:spLocks noGrp="1" noChangeArrowheads="1"/>
          </p:cNvSpPr>
          <p:nvPr>
            <p:ph type="body" idx="1"/>
          </p:nvPr>
        </p:nvSpPr>
        <p:spPr/>
        <p:txBody>
          <a:bodyPr/>
          <a:lstStyle/>
          <a:p>
            <a:pPr eaLnBrk="1" hangingPunct="1"/>
            <a:endParaRPr lang="zh-TW" altLang="zh-TW"/>
          </a:p>
        </p:txBody>
      </p:sp>
      <p:graphicFrame>
        <p:nvGraphicFramePr>
          <p:cNvPr id="49155" name="Object 4"/>
          <p:cNvGraphicFramePr>
            <a:graphicFrameLocks noChangeAspect="1"/>
          </p:cNvGraphicFramePr>
          <p:nvPr/>
        </p:nvGraphicFramePr>
        <p:xfrm>
          <a:off x="304800" y="990600"/>
          <a:ext cx="8763000" cy="4959350"/>
        </p:xfrm>
        <a:graphic>
          <a:graphicData uri="http://schemas.openxmlformats.org/presentationml/2006/ole">
            <mc:AlternateContent xmlns:mc="http://schemas.openxmlformats.org/markup-compatibility/2006">
              <mc:Choice xmlns:v="urn:schemas-microsoft-com:vml" Requires="v">
                <p:oleObj spid="_x0000_s49162" name="Image" r:id="rId3" imgW="16609524" imgH="7326984" progId="Photoshop.Image.8">
                  <p:embed/>
                </p:oleObj>
              </mc:Choice>
              <mc:Fallback>
                <p:oleObj name="Image" r:id="rId3" imgW="16609524" imgH="7326984"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87630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156" name="Text Box 5"/>
          <p:cNvSpPr txBox="1">
            <a:spLocks noChangeArrowheads="1"/>
          </p:cNvSpPr>
          <p:nvPr/>
        </p:nvSpPr>
        <p:spPr bwMode="auto">
          <a:xfrm>
            <a:off x="6546850" y="6400800"/>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Photography, London et al.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altLang="zh-TW"/>
              <a:t>Exposure</a:t>
            </a:r>
          </a:p>
        </p:txBody>
      </p:sp>
      <p:sp>
        <p:nvSpPr>
          <p:cNvPr id="50178" name="Rectangle 3"/>
          <p:cNvSpPr>
            <a:spLocks noGrp="1" noChangeArrowheads="1"/>
          </p:cNvSpPr>
          <p:nvPr>
            <p:ph type="body" idx="1"/>
          </p:nvPr>
        </p:nvSpPr>
        <p:spPr>
          <a:xfrm>
            <a:off x="496888" y="1052513"/>
            <a:ext cx="6457950" cy="3859212"/>
          </a:xfrm>
        </p:spPr>
        <p:txBody>
          <a:bodyPr/>
          <a:lstStyle/>
          <a:p>
            <a:pPr eaLnBrk="1" hangingPunct="1"/>
            <a:r>
              <a:rPr lang="en-US" altLang="zh-TW"/>
              <a:t>Two main parameters: </a:t>
            </a:r>
          </a:p>
          <a:p>
            <a:pPr lvl="1" eaLnBrk="1" hangingPunct="1"/>
            <a:r>
              <a:rPr lang="en-US" altLang="zh-TW"/>
              <a:t>Aperture (in f stop)</a:t>
            </a:r>
          </a:p>
          <a:p>
            <a:pPr lvl="1" eaLnBrk="1" hangingPunct="1"/>
            <a:r>
              <a:rPr lang="en-US" altLang="zh-TW"/>
              <a:t>Shutter speed (in fraction of a second)</a:t>
            </a:r>
          </a:p>
          <a:p>
            <a:pPr eaLnBrk="1" hangingPunct="1"/>
            <a:r>
              <a:rPr lang="en-US" altLang="zh-TW"/>
              <a:t>Reciprocity</a:t>
            </a:r>
          </a:p>
          <a:p>
            <a:pPr lvl="1" eaLnBrk="1" hangingPunct="1">
              <a:buFontTx/>
              <a:buNone/>
            </a:pPr>
            <a:r>
              <a:rPr lang="en-US" altLang="zh-TW" b="1"/>
              <a:t>   	The same exposure is obtained with an exposure twice as long and an aperture </a:t>
            </a:r>
            <a:r>
              <a:rPr lang="en-US" altLang="zh-TW" b="1" i="1"/>
              <a:t>area</a:t>
            </a:r>
            <a:r>
              <a:rPr lang="en-US" altLang="zh-TW" b="1"/>
              <a:t> half as big</a:t>
            </a:r>
          </a:p>
          <a:p>
            <a:pPr lvl="1" eaLnBrk="1" hangingPunct="1"/>
            <a:r>
              <a:rPr lang="en-US" altLang="zh-TW"/>
              <a:t>Hence square root of two progression of f stops vs. power of two progression of shutter speed</a:t>
            </a:r>
          </a:p>
          <a:p>
            <a:pPr lvl="1" eaLnBrk="1" hangingPunct="1"/>
            <a:r>
              <a:rPr lang="en-US" altLang="zh-TW"/>
              <a:t>Reciprocity can fail for very long exposures</a:t>
            </a:r>
          </a:p>
        </p:txBody>
      </p:sp>
      <p:graphicFrame>
        <p:nvGraphicFramePr>
          <p:cNvPr id="50179" name="Object 5"/>
          <p:cNvGraphicFramePr>
            <a:graphicFrameLocks noChangeAspect="1"/>
          </p:cNvGraphicFramePr>
          <p:nvPr/>
        </p:nvGraphicFramePr>
        <p:xfrm>
          <a:off x="7059613" y="260350"/>
          <a:ext cx="1760537" cy="6192838"/>
        </p:xfrm>
        <a:graphic>
          <a:graphicData uri="http://schemas.openxmlformats.org/presentationml/2006/ole">
            <mc:AlternateContent xmlns:mc="http://schemas.openxmlformats.org/markup-compatibility/2006">
              <mc:Choice xmlns:v="urn:schemas-microsoft-com:vml" Requires="v">
                <p:oleObj spid="_x0000_s50186" name="Image" r:id="rId3" imgW="3047619" imgH="10717460" progId="Photoshop.Image.8">
                  <p:embed/>
                </p:oleObj>
              </mc:Choice>
              <mc:Fallback>
                <p:oleObj name="Image" r:id="rId3" imgW="3047619" imgH="10717460" progId="Photoshop.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613" y="260350"/>
                        <a:ext cx="1760537" cy="619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0180" name="Text Box 6"/>
          <p:cNvSpPr txBox="1">
            <a:spLocks noChangeArrowheads="1"/>
          </p:cNvSpPr>
          <p:nvPr/>
        </p:nvSpPr>
        <p:spPr bwMode="auto">
          <a:xfrm>
            <a:off x="6546850" y="6308725"/>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Photography, London et al.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altLang="zh-TW" sz="3200"/>
              <a:t>Reciprocity</a:t>
            </a:r>
          </a:p>
        </p:txBody>
      </p:sp>
      <p:sp>
        <p:nvSpPr>
          <p:cNvPr id="51202" name="Rectangle 3"/>
          <p:cNvSpPr>
            <a:spLocks noGrp="1" noChangeArrowheads="1"/>
          </p:cNvSpPr>
          <p:nvPr>
            <p:ph type="body" idx="1"/>
          </p:nvPr>
        </p:nvSpPr>
        <p:spPr/>
        <p:txBody>
          <a:bodyPr/>
          <a:lstStyle/>
          <a:p>
            <a:pPr eaLnBrk="1" hangingPunct="1">
              <a:lnSpc>
                <a:spcPct val="90000"/>
              </a:lnSpc>
            </a:pPr>
            <a:r>
              <a:rPr lang="en-US" altLang="zh-TW"/>
              <a:t>Assume we know how much light we need </a:t>
            </a:r>
          </a:p>
          <a:p>
            <a:pPr eaLnBrk="1" hangingPunct="1">
              <a:lnSpc>
                <a:spcPct val="90000"/>
              </a:lnSpc>
            </a:pPr>
            <a:r>
              <a:rPr lang="en-US" altLang="zh-TW"/>
              <a:t>We have the choice of an infinity of shutter speed/aperture pairs</a:t>
            </a:r>
          </a:p>
          <a:p>
            <a:pPr eaLnBrk="1" hangingPunct="1">
              <a:lnSpc>
                <a:spcPct val="90000"/>
              </a:lnSpc>
            </a:pPr>
            <a:endParaRPr lang="en-US" altLang="zh-TW"/>
          </a:p>
          <a:p>
            <a:pPr eaLnBrk="1" hangingPunct="1">
              <a:lnSpc>
                <a:spcPct val="90000"/>
              </a:lnSpc>
            </a:pPr>
            <a:endParaRPr lang="en-US" altLang="zh-TW"/>
          </a:p>
          <a:p>
            <a:pPr eaLnBrk="1" hangingPunct="1">
              <a:lnSpc>
                <a:spcPct val="90000"/>
              </a:lnSpc>
            </a:pPr>
            <a:r>
              <a:rPr lang="en-US" altLang="zh-TW"/>
              <a:t>What will guide our choice of a shutter speed?</a:t>
            </a:r>
          </a:p>
          <a:p>
            <a:pPr lvl="1" eaLnBrk="1" hangingPunct="1">
              <a:lnSpc>
                <a:spcPct val="90000"/>
              </a:lnSpc>
            </a:pPr>
            <a:r>
              <a:rPr lang="en-US" altLang="zh-TW"/>
              <a:t>Freeze motion vs. motion blur, camera shake</a:t>
            </a:r>
          </a:p>
          <a:p>
            <a:pPr eaLnBrk="1" hangingPunct="1">
              <a:lnSpc>
                <a:spcPct val="90000"/>
              </a:lnSpc>
            </a:pPr>
            <a:r>
              <a:rPr lang="en-US" altLang="zh-TW"/>
              <a:t>What will guide our choice of an aperture?</a:t>
            </a:r>
          </a:p>
          <a:p>
            <a:pPr lvl="1" eaLnBrk="1" hangingPunct="1">
              <a:lnSpc>
                <a:spcPct val="90000"/>
              </a:lnSpc>
            </a:pPr>
            <a:r>
              <a:rPr lang="en-US" altLang="zh-TW"/>
              <a:t>Depth of field, diffraction limit</a:t>
            </a:r>
          </a:p>
          <a:p>
            <a:pPr eaLnBrk="1" hangingPunct="1">
              <a:lnSpc>
                <a:spcPct val="90000"/>
              </a:lnSpc>
            </a:pPr>
            <a:r>
              <a:rPr lang="en-US" altLang="zh-TW"/>
              <a:t>Often we must compromise</a:t>
            </a:r>
          </a:p>
          <a:p>
            <a:pPr lvl="1" eaLnBrk="1" hangingPunct="1">
              <a:lnSpc>
                <a:spcPct val="90000"/>
              </a:lnSpc>
            </a:pPr>
            <a:r>
              <a:rPr lang="en-US" altLang="zh-TW"/>
              <a:t>Open more to enable faster speed (but shallow DoF)</a:t>
            </a:r>
          </a:p>
          <a:p>
            <a:pPr lvl="1" eaLnBrk="1" hangingPunct="1">
              <a:lnSpc>
                <a:spcPct val="90000"/>
              </a:lnSpc>
            </a:pPr>
            <a:endParaRPr lang="en-US" altLang="zh-TW"/>
          </a:p>
        </p:txBody>
      </p:sp>
      <p:graphicFrame>
        <p:nvGraphicFramePr>
          <p:cNvPr id="51203" name="Object 4"/>
          <p:cNvGraphicFramePr>
            <a:graphicFrameLocks noChangeAspect="1"/>
          </p:cNvGraphicFramePr>
          <p:nvPr/>
        </p:nvGraphicFramePr>
        <p:xfrm>
          <a:off x="4303713" y="1905000"/>
          <a:ext cx="4876800" cy="1298575"/>
        </p:xfrm>
        <a:graphic>
          <a:graphicData uri="http://schemas.openxmlformats.org/presentationml/2006/ole">
            <mc:AlternateContent xmlns:mc="http://schemas.openxmlformats.org/markup-compatibility/2006">
              <mc:Choice xmlns:v="urn:schemas-microsoft-com:vml" Requires="v">
                <p:oleObj spid="_x0000_s51209" name="Image" r:id="rId3" imgW="12495238" imgH="3326984" progId="Photoshop.Image.8">
                  <p:embed/>
                </p:oleObj>
              </mc:Choice>
              <mc:Fallback>
                <p:oleObj name="Image" r:id="rId3" imgW="12495238" imgH="3326984"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713" y="1905000"/>
                        <a:ext cx="48768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altLang="zh-TW" sz="3200"/>
              <a:t>Pinhole camera</a:t>
            </a:r>
          </a:p>
        </p:txBody>
      </p:sp>
      <p:grpSp>
        <p:nvGrpSpPr>
          <p:cNvPr id="9218" name="Group 89"/>
          <p:cNvGrpSpPr>
            <a:grpSpLocks/>
          </p:cNvGrpSpPr>
          <p:nvPr/>
        </p:nvGrpSpPr>
        <p:grpSpPr bwMode="auto">
          <a:xfrm>
            <a:off x="1474788" y="1917700"/>
            <a:ext cx="1655762" cy="1871663"/>
            <a:chOff x="113" y="1298"/>
            <a:chExt cx="926" cy="1143"/>
          </a:xfrm>
        </p:grpSpPr>
        <p:sp>
          <p:nvSpPr>
            <p:cNvPr id="9244" name="Freeform 90"/>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5" name="Freeform 91"/>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6" name="Freeform 92"/>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7" name="Freeform 93"/>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8" name="Freeform 94"/>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9" name="Freeform 95"/>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0" name="Freeform 96"/>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1" name="Freeform 97"/>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2" name="Freeform 98"/>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3" name="Freeform 99"/>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4" name="Freeform 100"/>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5" name="Freeform 101"/>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6" name="Freeform 102"/>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7" name="Freeform 103"/>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8" name="Freeform 104"/>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9" name="Freeform 105"/>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0" name="Freeform 106"/>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1" name="Freeform 107"/>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2" name="Freeform 108"/>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3" name="Freeform 109"/>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4" name="Freeform 110"/>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5" name="Freeform 111"/>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6" name="Freeform 112"/>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7" name="Freeform 113"/>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8" name="Freeform 114"/>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9" name="Freeform 115"/>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0" name="Freeform 116"/>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1" name="Freeform 117"/>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2" name="Freeform 118"/>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3" name="Freeform 119"/>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4" name="Freeform 120"/>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5" name="Freeform 121"/>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6" name="Freeform 122"/>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7" name="Freeform 123"/>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8" name="Freeform 124"/>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9" name="Freeform 125"/>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0" name="Freeform 126"/>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1" name="Freeform 127"/>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2" name="Freeform 128"/>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3" name="Freeform 129"/>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4" name="Freeform 130"/>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5" name="Freeform 131"/>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6" name="Rectangle 132"/>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87" name="Rectangle 133"/>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88" name="Rectangle 134"/>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89" name="Rectangle 135"/>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0" name="Rectangle 136"/>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1" name="Rectangle 137"/>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2" name="Rectangle 138"/>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3" name="Rectangle 139"/>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4" name="Rectangle 140"/>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5" name="Freeform 141"/>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6" name="Freeform 142"/>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7" name="Freeform 143"/>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8" name="Freeform 144"/>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9" name="Freeform 145"/>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0" name="Freeform 146"/>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1" name="Freeform 147"/>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2" name="Freeform 148"/>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3" name="Freeform 149"/>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4" name="Freeform 150"/>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5" name="Freeform 151"/>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6" name="Freeform 152"/>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7" name="Freeform 153"/>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8" name="Freeform 154"/>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9" name="Freeform 155"/>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0" name="Freeform 156"/>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1" name="Freeform 157"/>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2" name="Freeform 158"/>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3" name="Freeform 159"/>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4" name="Freeform 160"/>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5" name="Freeform 161"/>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6" name="Freeform 162"/>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7" name="Freeform 163"/>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8" name="Freeform 164"/>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9" name="Freeform 165"/>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20" name="Freeform 166"/>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21" name="Freeform 167"/>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9219" name="Text Box 171"/>
          <p:cNvSpPr txBox="1">
            <a:spLocks noChangeArrowheads="1"/>
          </p:cNvSpPr>
          <p:nvPr/>
        </p:nvSpPr>
        <p:spPr bwMode="auto">
          <a:xfrm>
            <a:off x="1835150" y="3806825"/>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9220" name="Text Box 172"/>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214190" name="Rectangle 174"/>
          <p:cNvSpPr>
            <a:spLocks noChangeArrowheads="1"/>
          </p:cNvSpPr>
          <p:nvPr/>
        </p:nvSpPr>
        <p:spPr bwMode="auto">
          <a:xfrm>
            <a:off x="1116013" y="4565650"/>
            <a:ext cx="70627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buFontTx/>
              <a:buNone/>
            </a:pPr>
            <a:r>
              <a:rPr lang="en-US" altLang="zh-TW"/>
              <a:t>Add a barrier to block off most of the rays.</a:t>
            </a:r>
          </a:p>
        </p:txBody>
      </p:sp>
      <p:sp>
        <p:nvSpPr>
          <p:cNvPr id="9222" name="Oval 175"/>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23" name="Oval 176"/>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grpSp>
        <p:nvGrpSpPr>
          <p:cNvPr id="3" name="Group 182"/>
          <p:cNvGrpSpPr>
            <a:grpSpLocks/>
          </p:cNvGrpSpPr>
          <p:nvPr/>
        </p:nvGrpSpPr>
        <p:grpSpPr bwMode="auto">
          <a:xfrm>
            <a:off x="2219325" y="1903413"/>
            <a:ext cx="4729163" cy="1812925"/>
            <a:chOff x="1398" y="1199"/>
            <a:chExt cx="2979" cy="1142"/>
          </a:xfrm>
        </p:grpSpPr>
        <p:sp>
          <p:nvSpPr>
            <p:cNvPr id="9240" name="Line 177"/>
            <p:cNvSpPr>
              <a:spLocks noChangeShapeType="1"/>
            </p:cNvSpPr>
            <p:nvPr/>
          </p:nvSpPr>
          <p:spPr bwMode="auto">
            <a:xfrm>
              <a:off x="1474" y="1207"/>
              <a:ext cx="1406" cy="4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41" name="Line 178"/>
            <p:cNvSpPr>
              <a:spLocks noChangeShapeType="1"/>
            </p:cNvSpPr>
            <p:nvPr/>
          </p:nvSpPr>
          <p:spPr bwMode="auto">
            <a:xfrm>
              <a:off x="1398" y="1199"/>
              <a:ext cx="2979" cy="114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42" name="Line 179"/>
            <p:cNvSpPr>
              <a:spLocks noChangeShapeType="1"/>
            </p:cNvSpPr>
            <p:nvPr/>
          </p:nvSpPr>
          <p:spPr bwMode="auto">
            <a:xfrm>
              <a:off x="1429" y="1207"/>
              <a:ext cx="1451" cy="22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43" name="Line 180"/>
            <p:cNvSpPr>
              <a:spLocks noChangeShapeType="1"/>
            </p:cNvSpPr>
            <p:nvPr/>
          </p:nvSpPr>
          <p:spPr bwMode="auto">
            <a:xfrm>
              <a:off x="1474" y="1207"/>
              <a:ext cx="1406" cy="40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4" name="Group 186"/>
          <p:cNvGrpSpPr>
            <a:grpSpLocks/>
          </p:cNvGrpSpPr>
          <p:nvPr/>
        </p:nvGrpSpPr>
        <p:grpSpPr bwMode="auto">
          <a:xfrm>
            <a:off x="2700338" y="2349500"/>
            <a:ext cx="4279900" cy="820738"/>
            <a:chOff x="1701" y="1480"/>
            <a:chExt cx="2696" cy="517"/>
          </a:xfrm>
        </p:grpSpPr>
        <p:sp>
          <p:nvSpPr>
            <p:cNvPr id="9236" name="Line 181"/>
            <p:cNvSpPr>
              <a:spLocks noChangeShapeType="1"/>
            </p:cNvSpPr>
            <p:nvPr/>
          </p:nvSpPr>
          <p:spPr bwMode="auto">
            <a:xfrm>
              <a:off x="1746" y="1570"/>
              <a:ext cx="2651" cy="42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37" name="Line 183"/>
            <p:cNvSpPr>
              <a:spLocks noChangeShapeType="1"/>
            </p:cNvSpPr>
            <p:nvPr/>
          </p:nvSpPr>
          <p:spPr bwMode="auto">
            <a:xfrm flipV="1">
              <a:off x="1701" y="1480"/>
              <a:ext cx="1224" cy="9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38" name="Line 184"/>
            <p:cNvSpPr>
              <a:spLocks noChangeShapeType="1"/>
            </p:cNvSpPr>
            <p:nvPr/>
          </p:nvSpPr>
          <p:spPr bwMode="auto">
            <a:xfrm>
              <a:off x="1746" y="1570"/>
              <a:ext cx="1134" cy="363"/>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39" name="Line 185"/>
            <p:cNvSpPr>
              <a:spLocks noChangeShapeType="1"/>
            </p:cNvSpPr>
            <p:nvPr/>
          </p:nvSpPr>
          <p:spPr bwMode="auto">
            <a:xfrm>
              <a:off x="1746" y="1570"/>
              <a:ext cx="1179" cy="4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214203" name="Rectangle 187"/>
          <p:cNvSpPr>
            <a:spLocks noChangeArrowheads="1"/>
          </p:cNvSpPr>
          <p:nvPr/>
        </p:nvSpPr>
        <p:spPr bwMode="auto">
          <a:xfrm>
            <a:off x="1116013" y="5080000"/>
            <a:ext cx="705643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pPr>
            <a:r>
              <a:rPr lang="en-US" altLang="zh-TW"/>
              <a:t> It reduces blurring</a:t>
            </a:r>
          </a:p>
          <a:p>
            <a:pPr eaLnBrk="1" hangingPunct="1">
              <a:spcBef>
                <a:spcPct val="0"/>
              </a:spcBef>
            </a:pPr>
            <a:r>
              <a:rPr lang="en-US" altLang="zh-TW"/>
              <a:t> The pinhole is known as the aperture</a:t>
            </a:r>
          </a:p>
          <a:p>
            <a:pPr eaLnBrk="1" hangingPunct="1">
              <a:spcBef>
                <a:spcPct val="0"/>
              </a:spcBef>
            </a:pPr>
            <a:r>
              <a:rPr lang="en-US" altLang="zh-TW"/>
              <a:t> The image is inverted</a:t>
            </a:r>
          </a:p>
        </p:txBody>
      </p:sp>
      <p:sp>
        <p:nvSpPr>
          <p:cNvPr id="9227" name="Line 188"/>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nvGrpSpPr>
          <p:cNvPr id="5" name="Group 193"/>
          <p:cNvGrpSpPr>
            <a:grpSpLocks/>
          </p:cNvGrpSpPr>
          <p:nvPr/>
        </p:nvGrpSpPr>
        <p:grpSpPr bwMode="auto">
          <a:xfrm>
            <a:off x="4065588" y="1914525"/>
            <a:ext cx="2954337" cy="2332038"/>
            <a:chOff x="2561" y="1206"/>
            <a:chExt cx="1861" cy="1469"/>
          </a:xfrm>
        </p:grpSpPr>
        <p:sp>
          <p:nvSpPr>
            <p:cNvPr id="9230" name="Text Box 173"/>
            <p:cNvSpPr txBox="1">
              <a:spLocks noChangeArrowheads="1"/>
            </p:cNvSpPr>
            <p:nvPr/>
          </p:nvSpPr>
          <p:spPr bwMode="auto">
            <a:xfrm>
              <a:off x="2561" y="2387"/>
              <a:ext cx="7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barrier</a:t>
              </a:r>
            </a:p>
          </p:txBody>
        </p:sp>
        <p:grpSp>
          <p:nvGrpSpPr>
            <p:cNvPr id="9231" name="Group 192"/>
            <p:cNvGrpSpPr>
              <a:grpSpLocks/>
            </p:cNvGrpSpPr>
            <p:nvPr/>
          </p:nvGrpSpPr>
          <p:grpSpPr bwMode="auto">
            <a:xfrm>
              <a:off x="2909" y="1206"/>
              <a:ext cx="1513" cy="1181"/>
              <a:chOff x="2909" y="1206"/>
              <a:chExt cx="1513" cy="1181"/>
            </a:xfrm>
          </p:grpSpPr>
          <p:sp>
            <p:nvSpPr>
              <p:cNvPr id="9232" name="Line 169"/>
              <p:cNvSpPr>
                <a:spLocks noChangeShapeType="1"/>
              </p:cNvSpPr>
              <p:nvPr/>
            </p:nvSpPr>
            <p:spPr bwMode="auto">
              <a:xfrm>
                <a:off x="2924" y="1206"/>
                <a:ext cx="0" cy="54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33" name="Line 170"/>
              <p:cNvSpPr>
                <a:spLocks noChangeShapeType="1"/>
              </p:cNvSpPr>
              <p:nvPr/>
            </p:nvSpPr>
            <p:spPr bwMode="auto">
              <a:xfrm>
                <a:off x="2924" y="1797"/>
                <a:ext cx="0" cy="59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34" name="Line 189"/>
              <p:cNvSpPr>
                <a:spLocks noChangeShapeType="1"/>
              </p:cNvSpPr>
              <p:nvPr/>
            </p:nvSpPr>
            <p:spPr bwMode="auto">
              <a:xfrm>
                <a:off x="2909" y="1207"/>
                <a:ext cx="15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35" name="Line 191"/>
              <p:cNvSpPr>
                <a:spLocks noChangeShapeType="1"/>
              </p:cNvSpPr>
              <p:nvPr/>
            </p:nvSpPr>
            <p:spPr bwMode="auto">
              <a:xfrm>
                <a:off x="2909" y="2387"/>
                <a:ext cx="15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sp>
        <p:nvSpPr>
          <p:cNvPr id="214210" name="Text Box 194"/>
          <p:cNvSpPr txBox="1">
            <a:spLocks noChangeArrowheads="1"/>
          </p:cNvSpPr>
          <p:nvPr/>
        </p:nvSpPr>
        <p:spPr bwMode="auto">
          <a:xfrm>
            <a:off x="4643438" y="1387475"/>
            <a:ext cx="2297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pinhole camera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190"/>
                                        </p:tgtEl>
                                        <p:attrNameLst>
                                          <p:attrName>style.visibility</p:attrName>
                                        </p:attrNameLst>
                                      </p:cBhvr>
                                      <p:to>
                                        <p:strVal val="visible"/>
                                      </p:to>
                                    </p:set>
                                    <p:animEffect transition="in" filter="fade">
                                      <p:cBhvr>
                                        <p:cTn id="10" dur="1000"/>
                                        <p:tgtEl>
                                          <p:spTgt spid="2141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4210"/>
                                        </p:tgtEl>
                                        <p:attrNameLst>
                                          <p:attrName>style.visibility</p:attrName>
                                        </p:attrNameLst>
                                      </p:cBhvr>
                                      <p:to>
                                        <p:strVal val="visible"/>
                                      </p:to>
                                    </p:set>
                                    <p:animEffect transition="in" filter="fade">
                                      <p:cBhvr>
                                        <p:cTn id="13" dur="1000"/>
                                        <p:tgtEl>
                                          <p:spTgt spid="2142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4203"/>
                                        </p:tgtEl>
                                        <p:attrNameLst>
                                          <p:attrName>style.visibility</p:attrName>
                                        </p:attrNameLst>
                                      </p:cBhvr>
                                      <p:to>
                                        <p:strVal val="visible"/>
                                      </p:to>
                                    </p:set>
                                    <p:animEffect transition="in" filter="fade">
                                      <p:cBhvr>
                                        <p:cTn id="28" dur="1000"/>
                                        <p:tgtEl>
                                          <p:spTgt spid="214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190" grpId="0"/>
      <p:bldP spid="214203" grpId="0"/>
      <p:bldP spid="2142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altLang="zh-TW" sz="3200"/>
              <a:t>Exposure &amp; metering</a:t>
            </a:r>
          </a:p>
        </p:txBody>
      </p:sp>
      <p:sp>
        <p:nvSpPr>
          <p:cNvPr id="52226" name="Rectangle 3"/>
          <p:cNvSpPr>
            <a:spLocks noGrp="1" noChangeArrowheads="1"/>
          </p:cNvSpPr>
          <p:nvPr>
            <p:ph type="body" idx="1"/>
          </p:nvPr>
        </p:nvSpPr>
        <p:spPr>
          <a:xfrm>
            <a:off x="346075" y="1022350"/>
            <a:ext cx="8439150" cy="4927600"/>
          </a:xfrm>
        </p:spPr>
        <p:txBody>
          <a:bodyPr/>
          <a:lstStyle/>
          <a:p>
            <a:pPr eaLnBrk="1" hangingPunct="1"/>
            <a:r>
              <a:rPr lang="en-US" altLang="zh-TW"/>
              <a:t>The camera metering system measures how bright the scene is</a:t>
            </a:r>
          </a:p>
          <a:p>
            <a:pPr eaLnBrk="1" hangingPunct="1"/>
            <a:r>
              <a:rPr lang="en-US" altLang="zh-TW"/>
              <a:t>In Aperture priority mode, the photographer sets the aperture, the camera sets the shutter speed</a:t>
            </a:r>
          </a:p>
          <a:p>
            <a:pPr eaLnBrk="1" hangingPunct="1"/>
            <a:r>
              <a:rPr lang="en-US" altLang="zh-TW"/>
              <a:t>In Shutter-speed priority mode, photographers sets the shutter speed and the camera deduces the aperture</a:t>
            </a:r>
          </a:p>
          <a:p>
            <a:pPr eaLnBrk="1" hangingPunct="1"/>
            <a:r>
              <a:rPr lang="en-US" altLang="zh-TW"/>
              <a:t>In Program mode, the camera decides both exposure and shutter speed (middle value more or less)</a:t>
            </a:r>
          </a:p>
          <a:p>
            <a:pPr eaLnBrk="1" hangingPunct="1"/>
            <a:r>
              <a:rPr lang="en-US" altLang="zh-TW"/>
              <a:t>In Manual mode, the user decides everything (but can get feedback)</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tLang="zh-TW" sz="3200"/>
              <a:t>Pros and cons of various modes</a:t>
            </a:r>
          </a:p>
        </p:txBody>
      </p:sp>
      <p:sp>
        <p:nvSpPr>
          <p:cNvPr id="54274" name="Rectangle 3"/>
          <p:cNvSpPr>
            <a:spLocks noGrp="1" noChangeArrowheads="1"/>
          </p:cNvSpPr>
          <p:nvPr>
            <p:ph type="body" idx="1"/>
          </p:nvPr>
        </p:nvSpPr>
        <p:spPr>
          <a:xfrm>
            <a:off x="346075" y="981075"/>
            <a:ext cx="8439150" cy="4564063"/>
          </a:xfrm>
        </p:spPr>
        <p:txBody>
          <a:bodyPr/>
          <a:lstStyle/>
          <a:p>
            <a:pPr eaLnBrk="1" hangingPunct="1">
              <a:spcBef>
                <a:spcPct val="10000"/>
              </a:spcBef>
            </a:pPr>
            <a:r>
              <a:rPr lang="en-US" altLang="zh-TW"/>
              <a:t>Aperture priority</a:t>
            </a:r>
          </a:p>
          <a:p>
            <a:pPr lvl="1" eaLnBrk="1" hangingPunct="1">
              <a:spcBef>
                <a:spcPct val="10000"/>
              </a:spcBef>
            </a:pPr>
            <a:r>
              <a:rPr lang="en-US" altLang="zh-TW"/>
              <a:t>Direct depth of field control</a:t>
            </a:r>
          </a:p>
          <a:p>
            <a:pPr lvl="1" eaLnBrk="1" hangingPunct="1">
              <a:spcBef>
                <a:spcPct val="10000"/>
              </a:spcBef>
            </a:pPr>
            <a:r>
              <a:rPr lang="en-US" altLang="zh-TW"/>
              <a:t>Cons: can require impossible shutter speed (e.g. with f/1.4 for a bright scene)</a:t>
            </a:r>
          </a:p>
          <a:p>
            <a:pPr eaLnBrk="1" hangingPunct="1">
              <a:spcBef>
                <a:spcPct val="10000"/>
              </a:spcBef>
            </a:pPr>
            <a:r>
              <a:rPr lang="en-US" altLang="zh-TW"/>
              <a:t>Shutter speed priority</a:t>
            </a:r>
          </a:p>
          <a:p>
            <a:pPr lvl="1" eaLnBrk="1" hangingPunct="1">
              <a:spcBef>
                <a:spcPct val="10000"/>
              </a:spcBef>
            </a:pPr>
            <a:r>
              <a:rPr lang="en-US" altLang="zh-TW"/>
              <a:t>Direct motion blur control</a:t>
            </a:r>
          </a:p>
          <a:p>
            <a:pPr lvl="1" eaLnBrk="1" hangingPunct="1">
              <a:spcBef>
                <a:spcPct val="10000"/>
              </a:spcBef>
            </a:pPr>
            <a:r>
              <a:rPr lang="en-US" altLang="zh-TW"/>
              <a:t>Cons: can require impossible aperture (e.g. when requesting a 1/1000 speed for a dark scene)</a:t>
            </a:r>
          </a:p>
          <a:p>
            <a:pPr lvl="2" eaLnBrk="1" hangingPunct="1">
              <a:spcBef>
                <a:spcPct val="10000"/>
              </a:spcBef>
            </a:pPr>
            <a:r>
              <a:rPr lang="en-US" altLang="zh-TW"/>
              <a:t>Note that aperture is somewhat more restricted</a:t>
            </a:r>
          </a:p>
          <a:p>
            <a:pPr eaLnBrk="1" hangingPunct="1">
              <a:spcBef>
                <a:spcPct val="10000"/>
              </a:spcBef>
            </a:pPr>
            <a:r>
              <a:rPr lang="en-US" altLang="zh-TW"/>
              <a:t>Program</a:t>
            </a:r>
          </a:p>
          <a:p>
            <a:pPr lvl="1" eaLnBrk="1" hangingPunct="1">
              <a:spcBef>
                <a:spcPct val="10000"/>
              </a:spcBef>
            </a:pPr>
            <a:r>
              <a:rPr lang="en-US" altLang="zh-TW"/>
              <a:t>Almost no control, but no need for neurons</a:t>
            </a:r>
          </a:p>
          <a:p>
            <a:pPr eaLnBrk="1" hangingPunct="1">
              <a:spcBef>
                <a:spcPct val="10000"/>
              </a:spcBef>
            </a:pPr>
            <a:r>
              <a:rPr lang="en-US" altLang="zh-TW"/>
              <a:t>Manual</a:t>
            </a:r>
          </a:p>
          <a:p>
            <a:pPr lvl="1" eaLnBrk="1" hangingPunct="1">
              <a:spcBef>
                <a:spcPct val="10000"/>
              </a:spcBef>
            </a:pPr>
            <a:r>
              <a:rPr lang="en-US" altLang="zh-TW"/>
              <a:t>Full control, but takes more time and thinking</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altLang="zh-TW" sz="3200"/>
              <a:t>Sensitivity (ISO)</a:t>
            </a:r>
          </a:p>
        </p:txBody>
      </p:sp>
      <p:sp>
        <p:nvSpPr>
          <p:cNvPr id="56322" name="Rectangle 3"/>
          <p:cNvSpPr>
            <a:spLocks noGrp="1" noChangeArrowheads="1"/>
          </p:cNvSpPr>
          <p:nvPr>
            <p:ph type="body" idx="1"/>
          </p:nvPr>
        </p:nvSpPr>
        <p:spPr/>
        <p:txBody>
          <a:bodyPr/>
          <a:lstStyle/>
          <a:p>
            <a:pPr eaLnBrk="1" hangingPunct="1"/>
            <a:r>
              <a:rPr lang="en-US" altLang="zh-TW" sz="2400"/>
              <a:t>Third variable for exposure</a:t>
            </a:r>
          </a:p>
          <a:p>
            <a:pPr eaLnBrk="1" hangingPunct="1"/>
            <a:r>
              <a:rPr lang="en-US" altLang="zh-TW" sz="2400"/>
              <a:t>Linear effect (200 ISO needs half the light as 100 ISO)</a:t>
            </a:r>
          </a:p>
          <a:p>
            <a:pPr eaLnBrk="1" hangingPunct="1"/>
            <a:r>
              <a:rPr lang="en-US" altLang="zh-TW" sz="2400"/>
              <a:t>Film photography: trade sensitivity for grain</a:t>
            </a:r>
          </a:p>
          <a:p>
            <a:pPr eaLnBrk="1" hangingPunct="1"/>
            <a:endParaRPr lang="en-US" altLang="zh-TW" sz="2400"/>
          </a:p>
          <a:p>
            <a:pPr eaLnBrk="1" hangingPunct="1">
              <a:buFontTx/>
              <a:buNone/>
            </a:pPr>
            <a:endParaRPr lang="en-US" altLang="zh-TW" sz="2400"/>
          </a:p>
          <a:p>
            <a:pPr eaLnBrk="1" hangingPunct="1">
              <a:buFontTx/>
              <a:buNone/>
            </a:pPr>
            <a:endParaRPr lang="en-US" altLang="zh-TW" sz="2400"/>
          </a:p>
          <a:p>
            <a:pPr eaLnBrk="1" hangingPunct="1">
              <a:buFontTx/>
              <a:buNone/>
            </a:pPr>
            <a:endParaRPr lang="en-US" altLang="zh-TW" sz="2400"/>
          </a:p>
          <a:p>
            <a:pPr eaLnBrk="1" hangingPunct="1"/>
            <a:r>
              <a:rPr lang="en-US" altLang="zh-TW" sz="2400"/>
              <a:t>Digital photography: trade sensitivity for noise</a:t>
            </a:r>
          </a:p>
        </p:txBody>
      </p:sp>
      <p:graphicFrame>
        <p:nvGraphicFramePr>
          <p:cNvPr id="56323" name="Object 4"/>
          <p:cNvGraphicFramePr>
            <a:graphicFrameLocks noChangeAspect="1"/>
          </p:cNvGraphicFramePr>
          <p:nvPr/>
        </p:nvGraphicFramePr>
        <p:xfrm>
          <a:off x="762000" y="2362200"/>
          <a:ext cx="6553200" cy="1728788"/>
        </p:xfrm>
        <a:graphic>
          <a:graphicData uri="http://schemas.openxmlformats.org/presentationml/2006/ole">
            <mc:AlternateContent xmlns:mc="http://schemas.openxmlformats.org/markup-compatibility/2006">
              <mc:Choice xmlns:v="urn:schemas-microsoft-com:vml" Requires="v">
                <p:oleObj spid="_x0000_s56360" name="Image" r:id="rId3" imgW="16076190" imgH="4241270" progId="Photoshop.Image.8">
                  <p:embed/>
                </p:oleObj>
              </mc:Choice>
              <mc:Fallback>
                <p:oleObj name="Image" r:id="rId3" imgW="16076190" imgH="4241270"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6553200"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4" name="Object 6"/>
          <p:cNvGraphicFramePr>
            <a:graphicFrameLocks noChangeAspect="1"/>
          </p:cNvGraphicFramePr>
          <p:nvPr/>
        </p:nvGraphicFramePr>
        <p:xfrm>
          <a:off x="7518400" y="4508500"/>
          <a:ext cx="1403350" cy="2141538"/>
        </p:xfrm>
        <a:graphic>
          <a:graphicData uri="http://schemas.openxmlformats.org/presentationml/2006/ole">
            <mc:AlternateContent xmlns:mc="http://schemas.openxmlformats.org/markup-compatibility/2006">
              <mc:Choice xmlns:v="urn:schemas-microsoft-com:vml" Requires="v">
                <p:oleObj spid="_x0000_s56361" name="Image" r:id="rId5" imgW="2031746" imgH="3098413" progId="Photoshop.Image.8">
                  <p:embed/>
                </p:oleObj>
              </mc:Choice>
              <mc:Fallback>
                <p:oleObj name="Image" r:id="rId5" imgW="2031746" imgH="3098413" progId="Photoshop.Image.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400" y="4508500"/>
                        <a:ext cx="1403350"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5" name="Object 7"/>
          <p:cNvGraphicFramePr>
            <a:graphicFrameLocks noChangeAspect="1"/>
          </p:cNvGraphicFramePr>
          <p:nvPr/>
        </p:nvGraphicFramePr>
        <p:xfrm>
          <a:off x="6113463" y="4519613"/>
          <a:ext cx="1404937" cy="2087562"/>
        </p:xfrm>
        <a:graphic>
          <a:graphicData uri="http://schemas.openxmlformats.org/presentationml/2006/ole">
            <mc:AlternateContent xmlns:mc="http://schemas.openxmlformats.org/markup-compatibility/2006">
              <mc:Choice xmlns:v="urn:schemas-microsoft-com:vml" Requires="v">
                <p:oleObj spid="_x0000_s56362" name="Image" r:id="rId7" imgW="2031746" imgH="3073016" progId="Photoshop.Image.8">
                  <p:embed/>
                </p:oleObj>
              </mc:Choice>
              <mc:Fallback>
                <p:oleObj name="Image" r:id="rId7" imgW="2031746" imgH="3073016" progId="Photoshop.Image.8">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3463" y="4519613"/>
                        <a:ext cx="1404937"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6" name="Object 8"/>
          <p:cNvGraphicFramePr>
            <a:graphicFrameLocks noChangeAspect="1"/>
          </p:cNvGraphicFramePr>
          <p:nvPr/>
        </p:nvGraphicFramePr>
        <p:xfrm>
          <a:off x="4762500" y="4519613"/>
          <a:ext cx="1403350" cy="2141537"/>
        </p:xfrm>
        <a:graphic>
          <a:graphicData uri="http://schemas.openxmlformats.org/presentationml/2006/ole">
            <mc:AlternateContent xmlns:mc="http://schemas.openxmlformats.org/markup-compatibility/2006">
              <mc:Choice xmlns:v="urn:schemas-microsoft-com:vml" Requires="v">
                <p:oleObj spid="_x0000_s56363" name="Image" r:id="rId9" imgW="2031746" imgH="3098413" progId="Photoshop.Image.8">
                  <p:embed/>
                </p:oleObj>
              </mc:Choice>
              <mc:Fallback>
                <p:oleObj name="Image" r:id="rId9" imgW="2031746" imgH="3098413" progId="Photoshop.Image.8">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2500" y="4519613"/>
                        <a:ext cx="1403350"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7" name="Object 9"/>
          <p:cNvGraphicFramePr>
            <a:graphicFrameLocks noChangeAspect="1"/>
          </p:cNvGraphicFramePr>
          <p:nvPr/>
        </p:nvGraphicFramePr>
        <p:xfrm>
          <a:off x="3340100" y="4519613"/>
          <a:ext cx="1430338" cy="2160587"/>
        </p:xfrm>
        <a:graphic>
          <a:graphicData uri="http://schemas.openxmlformats.org/presentationml/2006/ole">
            <mc:AlternateContent xmlns:mc="http://schemas.openxmlformats.org/markup-compatibility/2006">
              <mc:Choice xmlns:v="urn:schemas-microsoft-com:vml" Requires="v">
                <p:oleObj spid="_x0000_s56364" name="Image" r:id="rId11" imgW="2069841" imgH="3060317" progId="Photoshop.Image.8">
                  <p:embed/>
                </p:oleObj>
              </mc:Choice>
              <mc:Fallback>
                <p:oleObj name="Image" r:id="rId11" imgW="2069841" imgH="3060317" progId="Photoshop.Image.8">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0100" y="4519613"/>
                        <a:ext cx="1430338"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8" name="Object 10"/>
          <p:cNvGraphicFramePr>
            <a:graphicFrameLocks noChangeAspect="1"/>
          </p:cNvGraphicFramePr>
          <p:nvPr/>
        </p:nvGraphicFramePr>
        <p:xfrm>
          <a:off x="1936750" y="4519613"/>
          <a:ext cx="1403350" cy="2132012"/>
        </p:xfrm>
        <a:graphic>
          <a:graphicData uri="http://schemas.openxmlformats.org/presentationml/2006/ole">
            <mc:AlternateContent xmlns:mc="http://schemas.openxmlformats.org/markup-compatibility/2006">
              <mc:Choice xmlns:v="urn:schemas-microsoft-com:vml" Requires="v">
                <p:oleObj spid="_x0000_s56365" name="Image" r:id="rId13" imgW="2031746" imgH="3085714" progId="Photoshop.Image.8">
                  <p:embed/>
                </p:oleObj>
              </mc:Choice>
              <mc:Fallback>
                <p:oleObj name="Image" r:id="rId13" imgW="2031746" imgH="3085714" progId="Photoshop.Image.8">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6750" y="4519613"/>
                        <a:ext cx="1403350"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9" name="Object 11"/>
          <p:cNvGraphicFramePr>
            <a:graphicFrameLocks noChangeAspect="1"/>
          </p:cNvGraphicFramePr>
          <p:nvPr/>
        </p:nvGraphicFramePr>
        <p:xfrm>
          <a:off x="539750" y="4519613"/>
          <a:ext cx="1401763" cy="2133600"/>
        </p:xfrm>
        <a:graphic>
          <a:graphicData uri="http://schemas.openxmlformats.org/presentationml/2006/ole">
            <mc:AlternateContent xmlns:mc="http://schemas.openxmlformats.org/markup-compatibility/2006">
              <mc:Choice xmlns:v="urn:schemas-microsoft-com:vml" Requires="v">
                <p:oleObj spid="_x0000_s56366" name="Image" r:id="rId15" imgW="2044444" imgH="3111111" progId="Photoshop.Image.8">
                  <p:embed/>
                </p:oleObj>
              </mc:Choice>
              <mc:Fallback>
                <p:oleObj name="Image" r:id="rId15" imgW="2044444" imgH="3111111" progId="Photoshop.Image.8">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9750" y="4519613"/>
                        <a:ext cx="14017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6330" name="Text Box 12"/>
          <p:cNvSpPr txBox="1">
            <a:spLocks noChangeArrowheads="1"/>
          </p:cNvSpPr>
          <p:nvPr/>
        </p:nvSpPr>
        <p:spPr bwMode="auto">
          <a:xfrm rot="-5400000">
            <a:off x="-409575" y="5457825"/>
            <a:ext cx="162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dpreview.com</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標題 1"/>
          <p:cNvSpPr>
            <a:spLocks noGrp="1"/>
          </p:cNvSpPr>
          <p:nvPr>
            <p:ph type="title"/>
          </p:nvPr>
        </p:nvSpPr>
        <p:spPr/>
        <p:txBody>
          <a:bodyPr/>
          <a:lstStyle/>
          <a:p>
            <a:r>
              <a:rPr lang="en-US" altLang="zh-TW"/>
              <a:t>Summary in a picture</a:t>
            </a:r>
            <a:endParaRPr lang="zh-TW" altLang="en-US"/>
          </a:p>
        </p:txBody>
      </p:sp>
      <p:pic>
        <p:nvPicPr>
          <p:cNvPr id="57346" name="Picture 2" descr="http://image.funmakr.com/files/media/a/0/1/a01_14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250950"/>
            <a:ext cx="8229600" cy="5075238"/>
          </a:xfrm>
          <a:noFill/>
        </p:spPr>
      </p:pic>
      <p:sp>
        <p:nvSpPr>
          <p:cNvPr id="57347" name="矩形 3"/>
          <p:cNvSpPr>
            <a:spLocks noChangeArrowheads="1"/>
          </p:cNvSpPr>
          <p:nvPr/>
        </p:nvSpPr>
        <p:spPr bwMode="auto">
          <a:xfrm>
            <a:off x="5856288" y="634365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lang="en-US" altLang="zh-TW" sz="1800">
                <a:solidFill>
                  <a:srgbClr val="000000"/>
                </a:solidFill>
                <a:latin typeface="Lucida Grande" charset="0"/>
              </a:rPr>
              <a:t>source hamburgerfotospots.de</a:t>
            </a:r>
            <a:endParaRPr lang="zh-TW" altLang="en-US" sz="1800">
              <a:latin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altLang="zh-TW" sz="3200"/>
              <a:t>Film camera</a:t>
            </a:r>
          </a:p>
        </p:txBody>
      </p:sp>
      <p:grpSp>
        <p:nvGrpSpPr>
          <p:cNvPr id="59394" name="Group 4"/>
          <p:cNvGrpSpPr>
            <a:grpSpLocks/>
          </p:cNvGrpSpPr>
          <p:nvPr/>
        </p:nvGrpSpPr>
        <p:grpSpPr bwMode="auto">
          <a:xfrm>
            <a:off x="1476375" y="1917700"/>
            <a:ext cx="1655763" cy="1871663"/>
            <a:chOff x="113" y="1298"/>
            <a:chExt cx="926" cy="1143"/>
          </a:xfrm>
        </p:grpSpPr>
        <p:sp>
          <p:nvSpPr>
            <p:cNvPr id="59405" name="Freeform 5"/>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6" name="Freeform 6"/>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7" name="Freeform 7"/>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8" name="Freeform 8"/>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9" name="Freeform 9"/>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0" name="Freeform 10"/>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1" name="Freeform 11"/>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2" name="Freeform 12"/>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3" name="Freeform 13"/>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4" name="Freeform 14"/>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5" name="Freeform 15"/>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6" name="Freeform 16"/>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7" name="Freeform 17"/>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8" name="Freeform 18"/>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9" name="Freeform 19"/>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0" name="Freeform 20"/>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1" name="Freeform 21"/>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2" name="Freeform 22"/>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3" name="Freeform 23"/>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4" name="Freeform 24"/>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5" name="Freeform 25"/>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6" name="Freeform 26"/>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7" name="Freeform 27"/>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8" name="Freeform 28"/>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9" name="Freeform 29"/>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0" name="Freeform 30"/>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1" name="Freeform 31"/>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2" name="Freeform 32"/>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3" name="Freeform 33"/>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4" name="Freeform 34"/>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5" name="Freeform 35"/>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6" name="Freeform 36"/>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7" name="Freeform 37"/>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8" name="Freeform 38"/>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9" name="Freeform 39"/>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0" name="Freeform 40"/>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1" name="Freeform 41"/>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2" name="Freeform 42"/>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3" name="Freeform 43"/>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4" name="Freeform 44"/>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5" name="Freeform 45"/>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6" name="Freeform 46"/>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7" name="Rectangle 47"/>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48" name="Rectangle 48"/>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49" name="Rectangle 49"/>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0" name="Rectangle 50"/>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1" name="Rectangle 51"/>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2" name="Rectangle 52"/>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3" name="Rectangle 53"/>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4" name="Rectangle 54"/>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5" name="Rectangle 55"/>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6" name="Freeform 56"/>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57" name="Freeform 57"/>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58" name="Freeform 58"/>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59" name="Freeform 59"/>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0" name="Freeform 60"/>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1" name="Freeform 61"/>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2" name="Freeform 62"/>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3" name="Freeform 63"/>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4" name="Freeform 64"/>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5" name="Freeform 65"/>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6" name="Freeform 66"/>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7" name="Freeform 67"/>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8" name="Freeform 68"/>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9" name="Freeform 69"/>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0" name="Freeform 70"/>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1" name="Freeform 71"/>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2" name="Freeform 72"/>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3" name="Freeform 73"/>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4" name="Freeform 74"/>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5" name="Freeform 75"/>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6" name="Freeform 76"/>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7" name="Freeform 77"/>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8" name="Freeform 78"/>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9" name="Freeform 79"/>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80" name="Freeform 80"/>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81" name="Freeform 81"/>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82" name="Freeform 82"/>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59395" name="Text Box 83"/>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59396" name="Text Box 84"/>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59397" name="Text Box 85"/>
          <p:cNvSpPr txBox="1">
            <a:spLocks noChangeArrowheads="1"/>
          </p:cNvSpPr>
          <p:nvPr/>
        </p:nvSpPr>
        <p:spPr bwMode="auto">
          <a:xfrm>
            <a:off x="4067175" y="3789363"/>
            <a:ext cx="1039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 &amp;</a:t>
            </a:r>
          </a:p>
          <a:p>
            <a:pPr eaLnBrk="1" hangingPunct="1">
              <a:spcBef>
                <a:spcPct val="0"/>
              </a:spcBef>
              <a:buFontTx/>
              <a:buNone/>
            </a:pPr>
            <a:r>
              <a:rPr lang="en-US" altLang="zh-TW" sz="2400"/>
              <a:t>motor</a:t>
            </a:r>
          </a:p>
        </p:txBody>
      </p:sp>
      <p:grpSp>
        <p:nvGrpSpPr>
          <p:cNvPr id="59398" name="Group 86"/>
          <p:cNvGrpSpPr>
            <a:grpSpLocks/>
          </p:cNvGrpSpPr>
          <p:nvPr/>
        </p:nvGrpSpPr>
        <p:grpSpPr bwMode="auto">
          <a:xfrm>
            <a:off x="4356100" y="1816100"/>
            <a:ext cx="503238" cy="2044700"/>
            <a:chOff x="2744" y="1207"/>
            <a:chExt cx="317" cy="1152"/>
          </a:xfrm>
        </p:grpSpPr>
        <p:sp>
          <p:nvSpPr>
            <p:cNvPr id="59403" name="Arc 87"/>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59404" name="Arc 88"/>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59399" name="Line 89"/>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400" name="Line 115"/>
          <p:cNvSpPr>
            <a:spLocks noChangeShapeType="1"/>
          </p:cNvSpPr>
          <p:nvPr/>
        </p:nvSpPr>
        <p:spPr bwMode="auto">
          <a:xfrm>
            <a:off x="5219700" y="1773238"/>
            <a:ext cx="0" cy="71913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401" name="Line 116"/>
          <p:cNvSpPr>
            <a:spLocks noChangeShapeType="1"/>
          </p:cNvSpPr>
          <p:nvPr/>
        </p:nvSpPr>
        <p:spPr bwMode="auto">
          <a:xfrm>
            <a:off x="5219700" y="3213100"/>
            <a:ext cx="0" cy="6477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402" name="Text Box 120"/>
          <p:cNvSpPr txBox="1">
            <a:spLocks noChangeArrowheads="1"/>
          </p:cNvSpPr>
          <p:nvPr/>
        </p:nvSpPr>
        <p:spPr bwMode="auto">
          <a:xfrm>
            <a:off x="4643438" y="981075"/>
            <a:ext cx="1476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aperture </a:t>
            </a:r>
          </a:p>
          <a:p>
            <a:pPr eaLnBrk="1" hangingPunct="1">
              <a:spcBef>
                <a:spcPct val="0"/>
              </a:spcBef>
              <a:buFontTx/>
              <a:buNone/>
            </a:pPr>
            <a:r>
              <a:rPr lang="en-US" altLang="zh-TW" sz="2400"/>
              <a:t>&amp; shutter</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altLang="zh-TW" sz="3200"/>
              <a:t>Digital camera</a:t>
            </a:r>
          </a:p>
        </p:txBody>
      </p:sp>
      <p:grpSp>
        <p:nvGrpSpPr>
          <p:cNvPr id="61442" name="Group 3"/>
          <p:cNvGrpSpPr>
            <a:grpSpLocks/>
          </p:cNvGrpSpPr>
          <p:nvPr/>
        </p:nvGrpSpPr>
        <p:grpSpPr bwMode="auto">
          <a:xfrm>
            <a:off x="1476375" y="1917700"/>
            <a:ext cx="1655763" cy="1871663"/>
            <a:chOff x="113" y="1298"/>
            <a:chExt cx="926" cy="1143"/>
          </a:xfrm>
        </p:grpSpPr>
        <p:sp>
          <p:nvSpPr>
            <p:cNvPr id="61454"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5"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6"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7"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8"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9"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0"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1"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2"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3"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4"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5"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6"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7"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8"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9"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0"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1"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2"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3"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4"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5"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6"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7"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8"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9"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0"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1"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2"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3"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4"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5"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6"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7"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8"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9"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0"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1"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2"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3"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4"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5"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6"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497"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498"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499"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0"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1"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2"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3"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4"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5"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6"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7"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8"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9"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0"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1"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2"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3"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4"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5"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6"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7"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8"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9"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0"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1"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2"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3"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4"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5"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6"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7"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8"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9"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30"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31"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61443" name="Text Box 82"/>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61444" name="Text Box 83"/>
          <p:cNvSpPr txBox="1">
            <a:spLocks noChangeArrowheads="1"/>
          </p:cNvSpPr>
          <p:nvPr/>
        </p:nvSpPr>
        <p:spPr bwMode="auto">
          <a:xfrm>
            <a:off x="6443663" y="3759200"/>
            <a:ext cx="1139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sensor </a:t>
            </a:r>
          </a:p>
          <a:p>
            <a:pPr algn="ctr" eaLnBrk="1" hangingPunct="1">
              <a:spcBef>
                <a:spcPct val="0"/>
              </a:spcBef>
              <a:buFontTx/>
              <a:buNone/>
            </a:pPr>
            <a:r>
              <a:rPr lang="en-US" altLang="zh-TW" sz="2400"/>
              <a:t>array</a:t>
            </a:r>
          </a:p>
        </p:txBody>
      </p:sp>
      <p:sp>
        <p:nvSpPr>
          <p:cNvPr id="61445" name="Text Box 84"/>
          <p:cNvSpPr txBox="1">
            <a:spLocks noChangeArrowheads="1"/>
          </p:cNvSpPr>
          <p:nvPr/>
        </p:nvSpPr>
        <p:spPr bwMode="auto">
          <a:xfrm>
            <a:off x="4067175" y="3789363"/>
            <a:ext cx="1039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 &amp;</a:t>
            </a:r>
          </a:p>
          <a:p>
            <a:pPr eaLnBrk="1" hangingPunct="1">
              <a:spcBef>
                <a:spcPct val="0"/>
              </a:spcBef>
              <a:buFontTx/>
              <a:buNone/>
            </a:pPr>
            <a:r>
              <a:rPr lang="en-US" altLang="zh-TW" sz="2400"/>
              <a:t>motor</a:t>
            </a:r>
          </a:p>
        </p:txBody>
      </p:sp>
      <p:grpSp>
        <p:nvGrpSpPr>
          <p:cNvPr id="61446" name="Group 85"/>
          <p:cNvGrpSpPr>
            <a:grpSpLocks/>
          </p:cNvGrpSpPr>
          <p:nvPr/>
        </p:nvGrpSpPr>
        <p:grpSpPr bwMode="auto">
          <a:xfrm>
            <a:off x="4356100" y="1816100"/>
            <a:ext cx="503238" cy="2044700"/>
            <a:chOff x="2744" y="1207"/>
            <a:chExt cx="317" cy="1152"/>
          </a:xfrm>
        </p:grpSpPr>
        <p:sp>
          <p:nvSpPr>
            <p:cNvPr id="61452" name="Arc 86"/>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61453" name="Arc 87"/>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61447" name="Line 88"/>
          <p:cNvSpPr>
            <a:spLocks noChangeShapeType="1"/>
          </p:cNvSpPr>
          <p:nvPr/>
        </p:nvSpPr>
        <p:spPr bwMode="auto">
          <a:xfrm>
            <a:off x="7019925" y="1916113"/>
            <a:ext cx="0" cy="1873250"/>
          </a:xfrm>
          <a:prstGeom prst="line">
            <a:avLst/>
          </a:prstGeom>
          <a:noFill/>
          <a:ln w="57150">
            <a:solidFill>
              <a:srgbClr val="80008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448" name="Line 89"/>
          <p:cNvSpPr>
            <a:spLocks noChangeShapeType="1"/>
          </p:cNvSpPr>
          <p:nvPr/>
        </p:nvSpPr>
        <p:spPr bwMode="auto">
          <a:xfrm>
            <a:off x="5219700" y="1773238"/>
            <a:ext cx="0" cy="71913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449" name="Line 90"/>
          <p:cNvSpPr>
            <a:spLocks noChangeShapeType="1"/>
          </p:cNvSpPr>
          <p:nvPr/>
        </p:nvSpPr>
        <p:spPr bwMode="auto">
          <a:xfrm>
            <a:off x="5219700" y="3213100"/>
            <a:ext cx="0" cy="6477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450" name="Text Box 91"/>
          <p:cNvSpPr txBox="1">
            <a:spLocks noChangeArrowheads="1"/>
          </p:cNvSpPr>
          <p:nvPr/>
        </p:nvSpPr>
        <p:spPr bwMode="auto">
          <a:xfrm>
            <a:off x="4643438" y="981075"/>
            <a:ext cx="1476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aperture </a:t>
            </a:r>
          </a:p>
          <a:p>
            <a:pPr eaLnBrk="1" hangingPunct="1">
              <a:spcBef>
                <a:spcPct val="0"/>
              </a:spcBef>
              <a:buFontTx/>
              <a:buNone/>
            </a:pPr>
            <a:r>
              <a:rPr lang="en-US" altLang="zh-TW" sz="2400"/>
              <a:t>&amp; shutter</a:t>
            </a:r>
          </a:p>
        </p:txBody>
      </p:sp>
      <p:sp>
        <p:nvSpPr>
          <p:cNvPr id="61451" name="Rectangle 92"/>
          <p:cNvSpPr>
            <a:spLocks noGrp="1" noChangeArrowheads="1"/>
          </p:cNvSpPr>
          <p:nvPr>
            <p:ph type="body" idx="1"/>
          </p:nvPr>
        </p:nvSpPr>
        <p:spPr>
          <a:xfrm>
            <a:off x="457200" y="4941888"/>
            <a:ext cx="8229600" cy="1439862"/>
          </a:xfrm>
          <a:noFill/>
        </p:spPr>
        <p:txBody>
          <a:bodyPr/>
          <a:lstStyle/>
          <a:p>
            <a:pPr eaLnBrk="1" hangingPunct="1"/>
            <a:r>
              <a:rPr lang="en-US" altLang="zh-TW" sz="2400"/>
              <a:t>A digital camera replaces film with a sensor array</a:t>
            </a:r>
          </a:p>
          <a:p>
            <a:pPr eaLnBrk="1" hangingPunct="1"/>
            <a:r>
              <a:rPr lang="en-US" altLang="zh-TW" sz="2400"/>
              <a:t>Each cell in the array is a light-sensitive diode that converts photons to electrons</a:t>
            </a:r>
            <a:endParaRPr lang="en-US" altLang="zh-TW" sz="32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altLang="zh-TW" sz="3200"/>
              <a:t>CCD v.s. CMOS</a:t>
            </a:r>
          </a:p>
        </p:txBody>
      </p:sp>
      <p:pic>
        <p:nvPicPr>
          <p:cNvPr id="63490" name="Picture 4" descr="c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2852738"/>
            <a:ext cx="38893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gital-camera-c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550" y="2852738"/>
            <a:ext cx="29384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7"/>
          <p:cNvSpPr>
            <a:spLocks noGrp="1" noChangeArrowheads="1"/>
          </p:cNvSpPr>
          <p:nvPr>
            <p:ph type="body" idx="1"/>
          </p:nvPr>
        </p:nvSpPr>
        <p:spPr>
          <a:xfrm>
            <a:off x="395288" y="1052513"/>
            <a:ext cx="8208962" cy="1512887"/>
          </a:xfrm>
        </p:spPr>
        <p:txBody>
          <a:bodyPr/>
          <a:lstStyle/>
          <a:p>
            <a:pPr eaLnBrk="1" hangingPunct="1">
              <a:lnSpc>
                <a:spcPct val="90000"/>
              </a:lnSpc>
            </a:pPr>
            <a:r>
              <a:rPr lang="en-US" altLang="zh-TW" sz="2400"/>
              <a:t>CCD is less susceptible to noise (special process, higher fill factor)</a:t>
            </a:r>
          </a:p>
          <a:p>
            <a:pPr eaLnBrk="1" hangingPunct="1">
              <a:lnSpc>
                <a:spcPct val="90000"/>
              </a:lnSpc>
            </a:pPr>
            <a:r>
              <a:rPr lang="en-US" altLang="zh-TW" sz="2400"/>
              <a:t>CMOS is more flexible, less expensive (standard process), less power consumption</a:t>
            </a:r>
          </a:p>
        </p:txBody>
      </p:sp>
      <p:sp>
        <p:nvSpPr>
          <p:cNvPr id="63493" name="Text Box 8"/>
          <p:cNvSpPr txBox="1">
            <a:spLocks noChangeArrowheads="1"/>
          </p:cNvSpPr>
          <p:nvPr/>
        </p:nvSpPr>
        <p:spPr bwMode="auto">
          <a:xfrm>
            <a:off x="2627313" y="5734050"/>
            <a:ext cx="827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CCD</a:t>
            </a:r>
          </a:p>
        </p:txBody>
      </p:sp>
      <p:sp>
        <p:nvSpPr>
          <p:cNvPr id="63494" name="Text Box 9"/>
          <p:cNvSpPr txBox="1">
            <a:spLocks noChangeArrowheads="1"/>
          </p:cNvSpPr>
          <p:nvPr/>
        </p:nvSpPr>
        <p:spPr bwMode="auto">
          <a:xfrm>
            <a:off x="6156325" y="5734050"/>
            <a:ext cx="1060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CMOS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US" altLang="zh-TW" sz="3200"/>
              <a:t>Sensor noise</a:t>
            </a:r>
          </a:p>
        </p:txBody>
      </p:sp>
      <p:sp>
        <p:nvSpPr>
          <p:cNvPr id="65538" name="Rectangle 3"/>
          <p:cNvSpPr>
            <a:spLocks noGrp="1" noChangeArrowheads="1"/>
          </p:cNvSpPr>
          <p:nvPr>
            <p:ph type="body" idx="1"/>
          </p:nvPr>
        </p:nvSpPr>
        <p:spPr/>
        <p:txBody>
          <a:bodyPr/>
          <a:lstStyle/>
          <a:p>
            <a:pPr eaLnBrk="1" hangingPunct="1"/>
            <a:r>
              <a:rPr lang="en-US" altLang="zh-TW"/>
              <a:t>Blooming</a:t>
            </a:r>
          </a:p>
          <a:p>
            <a:pPr eaLnBrk="1" hangingPunct="1"/>
            <a:r>
              <a:rPr lang="en-US" altLang="zh-TW"/>
              <a:t>Diffusion</a:t>
            </a:r>
          </a:p>
          <a:p>
            <a:pPr eaLnBrk="1" hangingPunct="1"/>
            <a:r>
              <a:rPr lang="en-US" altLang="zh-TW"/>
              <a:t>Dark current</a:t>
            </a:r>
          </a:p>
          <a:p>
            <a:pPr eaLnBrk="1" hangingPunct="1"/>
            <a:r>
              <a:rPr lang="en-US" altLang="zh-TW"/>
              <a:t>Photon shot noise</a:t>
            </a:r>
          </a:p>
          <a:p>
            <a:pPr eaLnBrk="1" hangingPunct="1"/>
            <a:r>
              <a:rPr lang="en-US" altLang="zh-TW"/>
              <a:t>Amplifier readout noise</a:t>
            </a:r>
          </a:p>
        </p:txBody>
      </p:sp>
      <p:pic>
        <p:nvPicPr>
          <p:cNvPr id="655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268413"/>
            <a:ext cx="31146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655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05263"/>
            <a:ext cx="259238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655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913" y="4138613"/>
            <a:ext cx="496887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altLang="zh-TW"/>
              <a:t>SLR (Single-Lens Reflex)</a:t>
            </a:r>
          </a:p>
        </p:txBody>
      </p:sp>
      <p:sp>
        <p:nvSpPr>
          <p:cNvPr id="67586" name="Rectangle 3"/>
          <p:cNvSpPr>
            <a:spLocks noGrp="1" noChangeArrowheads="1"/>
          </p:cNvSpPr>
          <p:nvPr>
            <p:ph type="body" idx="1"/>
          </p:nvPr>
        </p:nvSpPr>
        <p:spPr>
          <a:xfrm>
            <a:off x="457200" y="1052513"/>
            <a:ext cx="8229600" cy="4708525"/>
          </a:xfrm>
        </p:spPr>
        <p:txBody>
          <a:bodyPr/>
          <a:lstStyle/>
          <a:p>
            <a:pPr eaLnBrk="1" hangingPunct="1"/>
            <a:r>
              <a:rPr lang="en-US" altLang="zh-TW"/>
              <a:t>Reflex (R in SLR) means that we see through the same lens used to take the image. </a:t>
            </a:r>
          </a:p>
          <a:p>
            <a:pPr eaLnBrk="1" hangingPunct="1"/>
            <a:r>
              <a:rPr lang="en-US" altLang="zh-TW"/>
              <a:t>Not the case for compact cameras</a:t>
            </a:r>
          </a:p>
        </p:txBody>
      </p:sp>
      <p:graphicFrame>
        <p:nvGraphicFramePr>
          <p:cNvPr id="67587" name="Object 4"/>
          <p:cNvGraphicFramePr>
            <a:graphicFrameLocks noChangeAspect="1"/>
          </p:cNvGraphicFramePr>
          <p:nvPr/>
        </p:nvGraphicFramePr>
        <p:xfrm>
          <a:off x="5175250" y="3246438"/>
          <a:ext cx="3757613" cy="2713037"/>
        </p:xfrm>
        <a:graphic>
          <a:graphicData uri="http://schemas.openxmlformats.org/presentationml/2006/ole">
            <mc:AlternateContent xmlns:mc="http://schemas.openxmlformats.org/markup-compatibility/2006">
              <mc:Choice xmlns:v="urn:schemas-microsoft-com:vml" Requires="v">
                <p:oleObj spid="_x0000_s67600" name="Image" r:id="rId4" imgW="16203175" imgH="11695238" progId="Photoshop.Image.8">
                  <p:embed/>
                </p:oleObj>
              </mc:Choice>
              <mc:Fallback>
                <p:oleObj name="Image" r:id="rId4" imgW="16203175" imgH="11695238"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0" y="3246438"/>
                        <a:ext cx="3757613"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graphicFrame>
        <p:nvGraphicFramePr>
          <p:cNvPr id="67588" name="Object 5"/>
          <p:cNvGraphicFramePr>
            <a:graphicFrameLocks noChangeAspect="1"/>
          </p:cNvGraphicFramePr>
          <p:nvPr/>
        </p:nvGraphicFramePr>
        <p:xfrm>
          <a:off x="250825" y="2708275"/>
          <a:ext cx="4856163" cy="3459163"/>
        </p:xfrm>
        <a:graphic>
          <a:graphicData uri="http://schemas.openxmlformats.org/presentationml/2006/ole">
            <mc:AlternateContent xmlns:mc="http://schemas.openxmlformats.org/markup-compatibility/2006">
              <mc:Choice xmlns:v="urn:schemas-microsoft-com:vml" Requires="v">
                <p:oleObj spid="_x0000_s67601" name="Image" r:id="rId6" imgW="16317460" imgH="11619048" progId="Photoshop.Image.8">
                  <p:embed/>
                </p:oleObj>
              </mc:Choice>
              <mc:Fallback>
                <p:oleObj name="Image" r:id="rId6" imgW="16317460" imgH="11619048" progId="Photoshop.Imag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708275"/>
                        <a:ext cx="4856163" cy="34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67589" name="Oval 6"/>
          <p:cNvSpPr>
            <a:spLocks noChangeArrowheads="1"/>
          </p:cNvSpPr>
          <p:nvPr/>
        </p:nvSpPr>
        <p:spPr bwMode="auto">
          <a:xfrm>
            <a:off x="6770688" y="3490913"/>
            <a:ext cx="1041400" cy="901700"/>
          </a:xfrm>
          <a:prstGeom prst="ellipse">
            <a:avLst/>
          </a:prstGeom>
          <a:noFill/>
          <a:ln w="28575">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7590" name="Oval 7"/>
          <p:cNvSpPr>
            <a:spLocks noChangeArrowheads="1"/>
          </p:cNvSpPr>
          <p:nvPr/>
        </p:nvSpPr>
        <p:spPr bwMode="auto">
          <a:xfrm>
            <a:off x="1776413" y="3698875"/>
            <a:ext cx="2566987" cy="2428875"/>
          </a:xfrm>
          <a:prstGeom prst="ellipse">
            <a:avLst/>
          </a:prstGeom>
          <a:noFill/>
          <a:ln w="28575">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3" descr="Slr-cross-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34290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p:txBody>
          <a:bodyPr/>
          <a:lstStyle/>
          <a:p>
            <a:pPr eaLnBrk="1" hangingPunct="1"/>
            <a:r>
              <a:rPr lang="en-US" altLang="zh-TW"/>
              <a:t>SLR view finder</a:t>
            </a:r>
          </a:p>
        </p:txBody>
      </p:sp>
      <p:graphicFrame>
        <p:nvGraphicFramePr>
          <p:cNvPr id="69635" name="Object 4"/>
          <p:cNvGraphicFramePr>
            <a:graphicFrameLocks noChangeAspect="1"/>
          </p:cNvGraphicFramePr>
          <p:nvPr/>
        </p:nvGraphicFramePr>
        <p:xfrm>
          <a:off x="1049338" y="1109663"/>
          <a:ext cx="4241800" cy="4954587"/>
        </p:xfrm>
        <a:graphic>
          <a:graphicData uri="http://schemas.openxmlformats.org/presentationml/2006/ole">
            <mc:AlternateContent xmlns:mc="http://schemas.openxmlformats.org/markup-compatibility/2006">
              <mc:Choice xmlns:v="urn:schemas-microsoft-com:vml" Requires="v">
                <p:oleObj spid="_x0000_s69648" name="Image" r:id="rId5" imgW="6184127" imgH="7225397" progId="Photoshop.Image.8">
                  <p:embed/>
                </p:oleObj>
              </mc:Choice>
              <mc:Fallback>
                <p:oleObj name="Image" r:id="rId5" imgW="6184127" imgH="7225397" progId="Photoshop.Image.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338" y="1109663"/>
                        <a:ext cx="4241800" cy="495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69636" name="Text Box 5"/>
          <p:cNvSpPr txBox="1">
            <a:spLocks noChangeArrowheads="1"/>
          </p:cNvSpPr>
          <p:nvPr/>
        </p:nvSpPr>
        <p:spPr bwMode="auto">
          <a:xfrm>
            <a:off x="1755775" y="6097588"/>
            <a:ext cx="5365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lens</a:t>
            </a:r>
          </a:p>
        </p:txBody>
      </p:sp>
      <p:sp>
        <p:nvSpPr>
          <p:cNvPr id="69637" name="Text Box 6"/>
          <p:cNvSpPr txBox="1">
            <a:spLocks noChangeArrowheads="1"/>
          </p:cNvSpPr>
          <p:nvPr/>
        </p:nvSpPr>
        <p:spPr bwMode="auto">
          <a:xfrm>
            <a:off x="3546475" y="4926013"/>
            <a:ext cx="1639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Mirror </a:t>
            </a:r>
            <a:br>
              <a:rPr kumimoji="0" lang="en-US" altLang="zh-TW" sz="1800">
                <a:solidFill>
                  <a:srgbClr val="000000"/>
                </a:solidFill>
                <a:latin typeface="Helvetica" charset="0"/>
              </a:rPr>
            </a:br>
            <a:r>
              <a:rPr kumimoji="0" lang="en-US" altLang="zh-TW" sz="1800">
                <a:solidFill>
                  <a:srgbClr val="000000"/>
                </a:solidFill>
                <a:latin typeface="Helvetica" charset="0"/>
              </a:rPr>
              <a:t>(when viewing)</a:t>
            </a:r>
          </a:p>
        </p:txBody>
      </p:sp>
      <p:sp>
        <p:nvSpPr>
          <p:cNvPr id="69638" name="Text Box 7"/>
          <p:cNvSpPr txBox="1">
            <a:spLocks noChangeArrowheads="1"/>
          </p:cNvSpPr>
          <p:nvPr/>
        </p:nvSpPr>
        <p:spPr bwMode="auto">
          <a:xfrm>
            <a:off x="446088" y="3260725"/>
            <a:ext cx="2276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r">
              <a:lnSpc>
                <a:spcPct val="85000"/>
              </a:lnSpc>
              <a:spcBef>
                <a:spcPct val="0"/>
              </a:spcBef>
              <a:buFontTx/>
              <a:buNone/>
            </a:pPr>
            <a:r>
              <a:rPr kumimoji="0" lang="en-US" altLang="zh-TW" sz="1800">
                <a:solidFill>
                  <a:srgbClr val="000000"/>
                </a:solidFill>
                <a:latin typeface="Helvetica" charset="0"/>
              </a:rPr>
              <a:t>Mirror </a:t>
            </a:r>
            <a:br>
              <a:rPr kumimoji="0" lang="en-US" altLang="zh-TW" sz="1800">
                <a:solidFill>
                  <a:srgbClr val="000000"/>
                </a:solidFill>
                <a:latin typeface="Helvetica" charset="0"/>
              </a:rPr>
            </a:br>
            <a:r>
              <a:rPr kumimoji="0" lang="en-US" altLang="zh-TW" sz="1800">
                <a:solidFill>
                  <a:srgbClr val="000000"/>
                </a:solidFill>
                <a:latin typeface="Helvetica" charset="0"/>
              </a:rPr>
              <a:t>(flipped for exposure)</a:t>
            </a:r>
          </a:p>
        </p:txBody>
      </p:sp>
      <p:sp>
        <p:nvSpPr>
          <p:cNvPr id="69639" name="Text Box 8"/>
          <p:cNvSpPr txBox="1">
            <a:spLocks noChangeArrowheads="1"/>
          </p:cNvSpPr>
          <p:nvPr/>
        </p:nvSpPr>
        <p:spPr bwMode="auto">
          <a:xfrm>
            <a:off x="5073650" y="3816350"/>
            <a:ext cx="1298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Film/sensor</a:t>
            </a:r>
          </a:p>
        </p:txBody>
      </p:sp>
      <p:sp>
        <p:nvSpPr>
          <p:cNvPr id="69640" name="Text Box 9"/>
          <p:cNvSpPr txBox="1">
            <a:spLocks noChangeArrowheads="1"/>
          </p:cNvSpPr>
          <p:nvPr/>
        </p:nvSpPr>
        <p:spPr bwMode="auto">
          <a:xfrm>
            <a:off x="2090738" y="1941513"/>
            <a:ext cx="7016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Prism</a:t>
            </a:r>
          </a:p>
        </p:txBody>
      </p:sp>
      <p:sp>
        <p:nvSpPr>
          <p:cNvPr id="69641" name="Text Box 10"/>
          <p:cNvSpPr txBox="1">
            <a:spLocks noChangeArrowheads="1"/>
          </p:cNvSpPr>
          <p:nvPr/>
        </p:nvSpPr>
        <p:spPr bwMode="auto">
          <a:xfrm>
            <a:off x="5281613" y="2081213"/>
            <a:ext cx="10239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Your eye</a:t>
            </a:r>
          </a:p>
        </p:txBody>
      </p:sp>
      <p:sp>
        <p:nvSpPr>
          <p:cNvPr id="69642" name="Text Box 11"/>
          <p:cNvSpPr txBox="1">
            <a:spLocks noChangeArrowheads="1"/>
          </p:cNvSpPr>
          <p:nvPr/>
        </p:nvSpPr>
        <p:spPr bwMode="auto">
          <a:xfrm>
            <a:off x="200025" y="5484813"/>
            <a:ext cx="18065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Light from scene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altLang="zh-TW"/>
              <a:t>Shrinking the aperture</a:t>
            </a:r>
          </a:p>
        </p:txBody>
      </p:sp>
      <p:grpSp>
        <p:nvGrpSpPr>
          <p:cNvPr id="11266" name="Group 3"/>
          <p:cNvGrpSpPr>
            <a:grpSpLocks noChangeAspect="1"/>
          </p:cNvGrpSpPr>
          <p:nvPr/>
        </p:nvGrpSpPr>
        <p:grpSpPr bwMode="auto">
          <a:xfrm>
            <a:off x="1463675" y="1066800"/>
            <a:ext cx="6003925" cy="5638800"/>
            <a:chOff x="922" y="806"/>
            <a:chExt cx="2551" cy="2905"/>
          </a:xfrm>
        </p:grpSpPr>
        <p:pic>
          <p:nvPicPr>
            <p:cNvPr id="11269" name="Picture 4" descr="pinhole_dif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 y="806"/>
              <a:ext cx="2389" cy="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5"/>
            <p:cNvSpPr>
              <a:spLocks noChangeAspect="1" noChangeArrowheads="1"/>
            </p:cNvSpPr>
            <p:nvPr/>
          </p:nvSpPr>
          <p:spPr bwMode="auto">
            <a:xfrm>
              <a:off x="922" y="2674"/>
              <a:ext cx="2551" cy="1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lnSpc>
                  <a:spcPct val="90000"/>
                </a:lnSpc>
                <a:spcBef>
                  <a:spcPct val="50000"/>
                </a:spcBef>
                <a:spcAft>
                  <a:spcPct val="50000"/>
                </a:spcAft>
                <a:buFontTx/>
                <a:buNone/>
              </a:pPr>
              <a:endParaRPr kumimoji="0" lang="zh-TW" altLang="zh-TW" sz="1800" i="1">
                <a:solidFill>
                  <a:schemeClr val="bg1"/>
                </a:solidFill>
                <a:latin typeface="Myriad Roman" charset="0"/>
              </a:endParaRPr>
            </a:p>
          </p:txBody>
        </p:sp>
      </p:grpSp>
      <p:sp>
        <p:nvSpPr>
          <p:cNvPr id="11267" name="Rectangle 6"/>
          <p:cNvSpPr>
            <a:spLocks noGrp="1" noChangeArrowheads="1"/>
          </p:cNvSpPr>
          <p:nvPr>
            <p:ph type="body" idx="1"/>
          </p:nvPr>
        </p:nvSpPr>
        <p:spPr>
          <a:xfrm>
            <a:off x="468313" y="4652963"/>
            <a:ext cx="8291512" cy="633412"/>
          </a:xfrm>
        </p:spPr>
        <p:txBody>
          <a:bodyPr/>
          <a:lstStyle/>
          <a:p>
            <a:pPr eaLnBrk="1" hangingPunct="1">
              <a:buFontTx/>
              <a:buNone/>
            </a:pPr>
            <a:r>
              <a:rPr lang="en-US" altLang="zh-TW"/>
              <a:t>Why not making the aperture as small as possible?</a:t>
            </a:r>
          </a:p>
        </p:txBody>
      </p:sp>
      <p:sp>
        <p:nvSpPr>
          <p:cNvPr id="274440" name="Rectangle 8"/>
          <p:cNvSpPr>
            <a:spLocks noChangeArrowheads="1"/>
          </p:cNvSpPr>
          <p:nvPr/>
        </p:nvSpPr>
        <p:spPr bwMode="auto">
          <a:xfrm>
            <a:off x="684213" y="5157788"/>
            <a:ext cx="7056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pPr>
            <a:r>
              <a:rPr lang="en-US" altLang="zh-TW"/>
              <a:t> Less light gets through</a:t>
            </a:r>
          </a:p>
          <a:p>
            <a:pPr eaLnBrk="1" hangingPunct="1">
              <a:spcBef>
                <a:spcPct val="0"/>
              </a:spcBef>
            </a:pPr>
            <a:r>
              <a:rPr lang="en-US" altLang="zh-TW"/>
              <a:t> Diffraction effect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4440"/>
                                        </p:tgtEl>
                                        <p:attrNameLst>
                                          <p:attrName>style.visibility</p:attrName>
                                        </p:attrNameLst>
                                      </p:cBhvr>
                                      <p:to>
                                        <p:strVal val="visible"/>
                                      </p:to>
                                    </p:set>
                                    <p:animEffect transition="in" filter="fade">
                                      <p:cBhvr>
                                        <p:cTn id="7" dur="1000"/>
                                        <p:tgtEl>
                                          <p:spTgt spid="274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US" altLang="zh-TW" sz="3200"/>
              <a:t>Color</a:t>
            </a:r>
          </a:p>
        </p:txBody>
      </p:sp>
      <p:sp>
        <p:nvSpPr>
          <p:cNvPr id="71682" name="Rectangle 3"/>
          <p:cNvSpPr>
            <a:spLocks noGrp="1" noChangeArrowheads="1"/>
          </p:cNvSpPr>
          <p:nvPr>
            <p:ph type="body" idx="1"/>
          </p:nvPr>
        </p:nvSpPr>
        <p:spPr/>
        <p:txBody>
          <a:bodyPr/>
          <a:lstStyle/>
          <a:p>
            <a:pPr marL="0" indent="0" eaLnBrk="1" hangingPunct="1">
              <a:buFontTx/>
              <a:buNone/>
            </a:pPr>
            <a:r>
              <a:rPr lang="en-US" altLang="zh-TW"/>
              <a:t>So far, we’ve only talked about monochrome sensors. Color imaging has been implemented in a number of ways:</a:t>
            </a:r>
          </a:p>
          <a:p>
            <a:pPr marL="0" indent="0" eaLnBrk="1" hangingPunct="1"/>
            <a:r>
              <a:rPr lang="en-US" altLang="zh-TW"/>
              <a:t> Field sequential</a:t>
            </a:r>
          </a:p>
          <a:p>
            <a:pPr marL="0" indent="0" eaLnBrk="1" hangingPunct="1"/>
            <a:r>
              <a:rPr lang="en-US" altLang="zh-TW"/>
              <a:t> Multi-chip</a:t>
            </a:r>
          </a:p>
          <a:p>
            <a:pPr marL="0" indent="0" eaLnBrk="1" hangingPunct="1"/>
            <a:r>
              <a:rPr lang="en-US" altLang="zh-TW"/>
              <a:t> Color filter array</a:t>
            </a:r>
          </a:p>
          <a:p>
            <a:pPr marL="0" indent="0" eaLnBrk="1" hangingPunct="1"/>
            <a:r>
              <a:rPr lang="en-US" altLang="zh-TW"/>
              <a:t> X3 sensor</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438275"/>
            <a:ext cx="33432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438275"/>
            <a:ext cx="33432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306513"/>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2"/>
          <p:cNvSpPr>
            <a:spLocks noGrp="1" noChangeArrowheads="1"/>
          </p:cNvSpPr>
          <p:nvPr>
            <p:ph type="title"/>
          </p:nvPr>
        </p:nvSpPr>
        <p:spPr/>
        <p:txBody>
          <a:bodyPr/>
          <a:lstStyle/>
          <a:p>
            <a:pPr eaLnBrk="1" hangingPunct="1"/>
            <a:r>
              <a:rPr lang="en-US" altLang="zh-TW" sz="3200"/>
              <a:t>Field sequential</a:t>
            </a:r>
          </a:p>
        </p:txBody>
      </p:sp>
      <p:pic>
        <p:nvPicPr>
          <p:cNvPr id="2314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1304925"/>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1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1435"/>
                                        </p:tgtEl>
                                        <p:attrNameLst>
                                          <p:attrName>style.visibility</p:attrName>
                                        </p:attrNameLst>
                                      </p:cBhvr>
                                      <p:to>
                                        <p:strVal val="visible"/>
                                      </p:to>
                                    </p:set>
                                    <p:animEffect transition="in" filter="fade">
                                      <p:cBhvr>
                                        <p:cTn id="15" dur="500"/>
                                        <p:tgtEl>
                                          <p:spTgt spid="231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ltLang="zh-TW" sz="3200"/>
              <a:t>Field sequential</a:t>
            </a:r>
          </a:p>
        </p:txBody>
      </p:sp>
      <p:grpSp>
        <p:nvGrpSpPr>
          <p:cNvPr id="75778" name="Group 10"/>
          <p:cNvGrpSpPr>
            <a:grpSpLocks/>
          </p:cNvGrpSpPr>
          <p:nvPr/>
        </p:nvGrpSpPr>
        <p:grpSpPr bwMode="auto">
          <a:xfrm>
            <a:off x="574675" y="1438275"/>
            <a:ext cx="5087938" cy="4318000"/>
            <a:chOff x="362" y="906"/>
            <a:chExt cx="3205" cy="2720"/>
          </a:xfrm>
        </p:grpSpPr>
        <p:pic>
          <p:nvPicPr>
            <p:cNvPr id="757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 y="906"/>
              <a:ext cx="2106" cy="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 y="1911"/>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77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304925"/>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438275"/>
            <a:ext cx="33432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p:cNvSpPr>
            <a:spLocks noGrp="1" noChangeArrowheads="1"/>
          </p:cNvSpPr>
          <p:nvPr>
            <p:ph type="title"/>
          </p:nvPr>
        </p:nvSpPr>
        <p:spPr/>
        <p:txBody>
          <a:bodyPr/>
          <a:lstStyle/>
          <a:p>
            <a:pPr eaLnBrk="1" hangingPunct="1"/>
            <a:r>
              <a:rPr lang="en-US" altLang="zh-TW" sz="3200"/>
              <a:t>Field sequential</a:t>
            </a:r>
          </a:p>
        </p:txBody>
      </p:sp>
      <p:pic>
        <p:nvPicPr>
          <p:cNvPr id="778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33713"/>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304925"/>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250" y="4762500"/>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2535238"/>
            <a:ext cx="288131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7817"/>
                                        </p:tgtEl>
                                        <p:attrNameLst>
                                          <p:attrName>style.visibility</p:attrName>
                                        </p:attrNameLst>
                                      </p:cBhvr>
                                      <p:to>
                                        <p:strVal val="visible"/>
                                      </p:to>
                                    </p:set>
                                    <p:animEffect transition="in" filter="fade">
                                      <p:cBhvr>
                                        <p:cTn id="7" dur="1000"/>
                                        <p:tgtEl>
                                          <p:spTgt spid="247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ltLang="zh-TW"/>
              <a:t>Prokudin-Gorskii (early 1900’s) </a:t>
            </a:r>
          </a:p>
        </p:txBody>
      </p:sp>
      <p:pic>
        <p:nvPicPr>
          <p:cNvPr id="245772" name="Picture 12" descr="p87-8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813" y="1484313"/>
            <a:ext cx="464343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5" name="Group 26"/>
          <p:cNvGrpSpPr>
            <a:grpSpLocks/>
          </p:cNvGrpSpPr>
          <p:nvPr/>
        </p:nvGrpSpPr>
        <p:grpSpPr bwMode="auto">
          <a:xfrm>
            <a:off x="395288" y="1268413"/>
            <a:ext cx="1584325" cy="1439862"/>
            <a:chOff x="249" y="799"/>
            <a:chExt cx="998" cy="907"/>
          </a:xfrm>
        </p:grpSpPr>
        <p:sp>
          <p:nvSpPr>
            <p:cNvPr id="79886" name="Rectangle 23"/>
            <p:cNvSpPr>
              <a:spLocks noChangeArrowheads="1"/>
            </p:cNvSpPr>
            <p:nvPr/>
          </p:nvSpPr>
          <p:spPr bwMode="auto">
            <a:xfrm>
              <a:off x="249" y="799"/>
              <a:ext cx="998" cy="90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7988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845"/>
              <a:ext cx="907"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876" name="Group 27"/>
          <p:cNvGrpSpPr>
            <a:grpSpLocks/>
          </p:cNvGrpSpPr>
          <p:nvPr/>
        </p:nvGrpSpPr>
        <p:grpSpPr bwMode="auto">
          <a:xfrm>
            <a:off x="395288" y="2781300"/>
            <a:ext cx="1584325" cy="1439863"/>
            <a:chOff x="249" y="1843"/>
            <a:chExt cx="998" cy="907"/>
          </a:xfrm>
        </p:grpSpPr>
        <p:sp>
          <p:nvSpPr>
            <p:cNvPr id="79884" name="Rectangle 24"/>
            <p:cNvSpPr>
              <a:spLocks noChangeArrowheads="1"/>
            </p:cNvSpPr>
            <p:nvPr/>
          </p:nvSpPr>
          <p:spPr bwMode="auto">
            <a:xfrm>
              <a:off x="249" y="1843"/>
              <a:ext cx="998" cy="90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7988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 y="1898"/>
              <a:ext cx="907"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9"/>
          <p:cNvGrpSpPr>
            <a:grpSpLocks/>
          </p:cNvGrpSpPr>
          <p:nvPr/>
        </p:nvGrpSpPr>
        <p:grpSpPr bwMode="auto">
          <a:xfrm>
            <a:off x="2051050" y="2492375"/>
            <a:ext cx="1800225" cy="2601913"/>
            <a:chOff x="1292" y="1616"/>
            <a:chExt cx="1134" cy="1639"/>
          </a:xfrm>
        </p:grpSpPr>
        <p:sp>
          <p:nvSpPr>
            <p:cNvPr id="79882" name="Rectangle 10"/>
            <p:cNvSpPr>
              <a:spLocks noChangeArrowheads="1"/>
            </p:cNvSpPr>
            <p:nvPr/>
          </p:nvSpPr>
          <p:spPr bwMode="auto">
            <a:xfrm>
              <a:off x="1338" y="2659"/>
              <a:ext cx="105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Lantern </a:t>
              </a:r>
            </a:p>
            <a:p>
              <a:pPr algn="ctr" eaLnBrk="1" hangingPunct="1">
                <a:spcBef>
                  <a:spcPct val="0"/>
                </a:spcBef>
                <a:buFontTx/>
                <a:buNone/>
              </a:pPr>
              <a:r>
                <a:rPr lang="en-US" altLang="zh-TW"/>
                <a:t>projector</a:t>
              </a:r>
            </a:p>
          </p:txBody>
        </p:sp>
        <p:pic>
          <p:nvPicPr>
            <p:cNvPr id="7988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 y="1616"/>
              <a:ext cx="1134"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8" name="Rectangle 22"/>
          <p:cNvSpPr>
            <a:spLocks noChangeArrowheads="1"/>
          </p:cNvSpPr>
          <p:nvPr/>
        </p:nvSpPr>
        <p:spPr bwMode="auto">
          <a:xfrm>
            <a:off x="1379538" y="5949950"/>
            <a:ext cx="6361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hlinkClick r:id="rId7"/>
              </a:rPr>
              <a:t>http://www.loc.gov/exhibits/empire/</a:t>
            </a:r>
            <a:endParaRPr lang="en-US" altLang="zh-TW"/>
          </a:p>
        </p:txBody>
      </p:sp>
      <p:grpSp>
        <p:nvGrpSpPr>
          <p:cNvPr id="79879" name="Group 28"/>
          <p:cNvGrpSpPr>
            <a:grpSpLocks/>
          </p:cNvGrpSpPr>
          <p:nvPr/>
        </p:nvGrpSpPr>
        <p:grpSpPr bwMode="auto">
          <a:xfrm>
            <a:off x="395288" y="4292600"/>
            <a:ext cx="1584325" cy="1439863"/>
            <a:chOff x="249" y="2840"/>
            <a:chExt cx="998" cy="907"/>
          </a:xfrm>
        </p:grpSpPr>
        <p:sp>
          <p:nvSpPr>
            <p:cNvPr id="79880" name="Rectangle 25"/>
            <p:cNvSpPr>
              <a:spLocks noChangeArrowheads="1"/>
            </p:cNvSpPr>
            <p:nvPr/>
          </p:nvSpPr>
          <p:spPr bwMode="auto">
            <a:xfrm>
              <a:off x="249" y="2840"/>
              <a:ext cx="998" cy="90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7988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 y="2886"/>
              <a:ext cx="907"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5772"/>
                                        </p:tgtEl>
                                        <p:attrNameLst>
                                          <p:attrName>style.visibility</p:attrName>
                                        </p:attrNameLst>
                                      </p:cBhvr>
                                      <p:to>
                                        <p:strVal val="visible"/>
                                      </p:to>
                                    </p:set>
                                    <p:animEffect transition="in" filter="fade">
                                      <p:cBhvr>
                                        <p:cTn id="12" dur="1000"/>
                                        <p:tgtEl>
                                          <p:spTgt spid="245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r>
              <a:rPr lang="en-US" altLang="zh-TW"/>
              <a:t>Prokudin-Gorskii (early 1900’s)</a:t>
            </a:r>
          </a:p>
        </p:txBody>
      </p:sp>
      <p:pic>
        <p:nvPicPr>
          <p:cNvPr id="81922" name="Picture 5" descr="p87-5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125538"/>
            <a:ext cx="5688012"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7" descr="Three Negatives - Pinkhus Karlinskii. . . Supervisor of Chernigov Flood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125538"/>
            <a:ext cx="18081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altLang="zh-TW" sz="3200"/>
              <a:t>Multi-chip</a:t>
            </a:r>
          </a:p>
        </p:txBody>
      </p:sp>
      <p:pic>
        <p:nvPicPr>
          <p:cNvPr id="839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2278063"/>
            <a:ext cx="45815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1" name="Group 13"/>
          <p:cNvGrpSpPr>
            <a:grpSpLocks/>
          </p:cNvGrpSpPr>
          <p:nvPr/>
        </p:nvGrpSpPr>
        <p:grpSpPr bwMode="auto">
          <a:xfrm>
            <a:off x="5784850" y="1125538"/>
            <a:ext cx="1882775" cy="5003800"/>
            <a:chOff x="3644" y="709"/>
            <a:chExt cx="1186" cy="3152"/>
          </a:xfrm>
        </p:grpSpPr>
        <p:pic>
          <p:nvPicPr>
            <p:cNvPr id="839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 y="1775"/>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 y="2841"/>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4" y="709"/>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972" name="Group 12"/>
          <p:cNvGrpSpPr>
            <a:grpSpLocks/>
          </p:cNvGrpSpPr>
          <p:nvPr/>
        </p:nvGrpSpPr>
        <p:grpSpPr bwMode="auto">
          <a:xfrm>
            <a:off x="684213" y="4076700"/>
            <a:ext cx="2519362" cy="1954213"/>
            <a:chOff x="431" y="2568"/>
            <a:chExt cx="1587" cy="1231"/>
          </a:xfrm>
        </p:grpSpPr>
        <p:sp>
          <p:nvSpPr>
            <p:cNvPr id="83973" name="Line 10"/>
            <p:cNvSpPr>
              <a:spLocks noChangeShapeType="1"/>
            </p:cNvSpPr>
            <p:nvPr/>
          </p:nvSpPr>
          <p:spPr bwMode="auto">
            <a:xfrm flipV="1">
              <a:off x="1383" y="2568"/>
              <a:ext cx="635" cy="68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3974" name="Rectangle 11"/>
            <p:cNvSpPr>
              <a:spLocks noChangeArrowheads="1"/>
            </p:cNvSpPr>
            <p:nvPr/>
          </p:nvSpPr>
          <p:spPr bwMode="auto">
            <a:xfrm>
              <a:off x="431" y="3203"/>
              <a:ext cx="126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wavelength</a:t>
              </a:r>
            </a:p>
            <a:p>
              <a:pPr eaLnBrk="1" hangingPunct="1">
                <a:spcBef>
                  <a:spcPct val="0"/>
                </a:spcBef>
                <a:buFontTx/>
                <a:buNone/>
              </a:pPr>
              <a:r>
                <a:rPr lang="en-US" altLang="zh-TW"/>
                <a:t>dependent</a:t>
              </a:r>
            </a:p>
          </p:txBody>
        </p:sp>
      </p:gr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r>
              <a:rPr lang="en-US" altLang="zh-TW" sz="3200"/>
              <a:t>Embedded color filters</a:t>
            </a:r>
          </a:p>
        </p:txBody>
      </p:sp>
      <p:pic>
        <p:nvPicPr>
          <p:cNvPr id="860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704975"/>
            <a:ext cx="59356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5"/>
          <p:cNvSpPr>
            <a:spLocks noChangeArrowheads="1"/>
          </p:cNvSpPr>
          <p:nvPr/>
        </p:nvSpPr>
        <p:spPr bwMode="auto">
          <a:xfrm>
            <a:off x="687388" y="5373688"/>
            <a:ext cx="7845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Color filters can be manufactured directly onto </a:t>
            </a:r>
          </a:p>
          <a:p>
            <a:pPr eaLnBrk="1" hangingPunct="1">
              <a:spcBef>
                <a:spcPct val="0"/>
              </a:spcBef>
              <a:buFontTx/>
              <a:buNone/>
            </a:pPr>
            <a:r>
              <a:rPr lang="en-US" altLang="zh-TW"/>
              <a:t>the photodetectors.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pPr eaLnBrk="1" hangingPunct="1"/>
            <a:r>
              <a:rPr lang="en-US" altLang="zh-TW" sz="3200"/>
              <a:t>Color filter array</a:t>
            </a:r>
          </a:p>
        </p:txBody>
      </p:sp>
      <p:pic>
        <p:nvPicPr>
          <p:cNvPr id="880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36700"/>
            <a:ext cx="52387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5"/>
          <p:cNvSpPr>
            <a:spLocks noChangeArrowheads="1"/>
          </p:cNvSpPr>
          <p:nvPr/>
        </p:nvSpPr>
        <p:spPr bwMode="auto">
          <a:xfrm>
            <a:off x="858838" y="5661025"/>
            <a:ext cx="7385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Color filter arrays (CFAs)/color filter mosaics</a:t>
            </a:r>
          </a:p>
        </p:txBody>
      </p:sp>
      <p:grpSp>
        <p:nvGrpSpPr>
          <p:cNvPr id="88068" name="Group 17"/>
          <p:cNvGrpSpPr>
            <a:grpSpLocks/>
          </p:cNvGrpSpPr>
          <p:nvPr/>
        </p:nvGrpSpPr>
        <p:grpSpPr bwMode="auto">
          <a:xfrm>
            <a:off x="5651500" y="1181100"/>
            <a:ext cx="2587625" cy="4408488"/>
            <a:chOff x="3560" y="744"/>
            <a:chExt cx="1630" cy="2777"/>
          </a:xfrm>
        </p:grpSpPr>
        <p:pic>
          <p:nvPicPr>
            <p:cNvPr id="88070" name="Picture 14" descr="cmybay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 y="2296"/>
              <a:ext cx="1225"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5" descr="cym-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1067"/>
              <a:ext cx="1225"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Rectangle 16"/>
            <p:cNvSpPr>
              <a:spLocks noChangeArrowheads="1"/>
            </p:cNvSpPr>
            <p:nvPr/>
          </p:nvSpPr>
          <p:spPr bwMode="auto">
            <a:xfrm>
              <a:off x="3560" y="744"/>
              <a:ext cx="163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Kodak DCS620x</a:t>
              </a:r>
            </a:p>
          </p:txBody>
        </p:sp>
      </p:grpSp>
      <p:sp>
        <p:nvSpPr>
          <p:cNvPr id="88069" name="Text Box 18"/>
          <p:cNvSpPr txBox="1">
            <a:spLocks noChangeArrowheads="1"/>
          </p:cNvSpPr>
          <p:nvPr/>
        </p:nvSpPr>
        <p:spPr bwMode="auto">
          <a:xfrm>
            <a:off x="7885113" y="5157788"/>
            <a:ext cx="757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CMY</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US" altLang="zh-TW" sz="3200"/>
              <a:t>Why CMY CFA might be better</a:t>
            </a:r>
          </a:p>
        </p:txBody>
      </p:sp>
      <p:sp>
        <p:nvSpPr>
          <p:cNvPr id="90114" name="Rectangle 3"/>
          <p:cNvSpPr>
            <a:spLocks noGrp="1" noChangeArrowheads="1"/>
          </p:cNvSpPr>
          <p:nvPr>
            <p:ph type="body" idx="1"/>
          </p:nvPr>
        </p:nvSpPr>
        <p:spPr/>
        <p:txBody>
          <a:bodyPr/>
          <a:lstStyle/>
          <a:p>
            <a:pPr eaLnBrk="1" hangingPunct="1"/>
            <a:endParaRPr lang="zh-TW" altLang="zh-TW"/>
          </a:p>
        </p:txBody>
      </p:sp>
      <p:pic>
        <p:nvPicPr>
          <p:cNvPr id="90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052513"/>
            <a:ext cx="70564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pPr eaLnBrk="1" hangingPunct="1"/>
            <a:r>
              <a:rPr lang="en-US" altLang="zh-TW"/>
              <a:t>Shrinking the aperture</a:t>
            </a:r>
          </a:p>
        </p:txBody>
      </p:sp>
      <p:pic>
        <p:nvPicPr>
          <p:cNvPr id="13314" name="Picture 3" descr="pinhole_dif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49403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r>
              <a:rPr lang="en-US" altLang="zh-TW" sz="3200"/>
              <a:t>Color filter array</a:t>
            </a:r>
          </a:p>
        </p:txBody>
      </p:sp>
      <p:sp>
        <p:nvSpPr>
          <p:cNvPr id="92162" name="Rectangle 8"/>
          <p:cNvSpPr>
            <a:spLocks noChangeArrowheads="1"/>
          </p:cNvSpPr>
          <p:nvPr/>
        </p:nvSpPr>
        <p:spPr bwMode="auto">
          <a:xfrm>
            <a:off x="858838" y="5661025"/>
            <a:ext cx="7385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Color filter arrays (CFAs)/color filter mosaics</a:t>
            </a:r>
          </a:p>
        </p:txBody>
      </p:sp>
      <p:pic>
        <p:nvPicPr>
          <p:cNvPr id="9216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36700"/>
            <a:ext cx="52387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4" name="Group 16"/>
          <p:cNvGrpSpPr>
            <a:grpSpLocks/>
          </p:cNvGrpSpPr>
          <p:nvPr/>
        </p:nvGrpSpPr>
        <p:grpSpPr bwMode="auto">
          <a:xfrm>
            <a:off x="3995738" y="2205038"/>
            <a:ext cx="4179887" cy="3024187"/>
            <a:chOff x="2517" y="1389"/>
            <a:chExt cx="2633" cy="1905"/>
          </a:xfrm>
        </p:grpSpPr>
        <p:grpSp>
          <p:nvGrpSpPr>
            <p:cNvPr id="92165" name="Group 15"/>
            <p:cNvGrpSpPr>
              <a:grpSpLocks/>
            </p:cNvGrpSpPr>
            <p:nvPr/>
          </p:nvGrpSpPr>
          <p:grpSpPr bwMode="auto">
            <a:xfrm>
              <a:off x="2517" y="1389"/>
              <a:ext cx="2450" cy="1905"/>
              <a:chOff x="2517" y="1389"/>
              <a:chExt cx="2450" cy="1905"/>
            </a:xfrm>
          </p:grpSpPr>
          <p:sp>
            <p:nvSpPr>
              <p:cNvPr id="92169" name="Line 13"/>
              <p:cNvSpPr>
                <a:spLocks noChangeShapeType="1"/>
              </p:cNvSpPr>
              <p:nvPr/>
            </p:nvSpPr>
            <p:spPr bwMode="auto">
              <a:xfrm flipV="1">
                <a:off x="2517" y="1389"/>
                <a:ext cx="1270" cy="998"/>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170" name="Line 14"/>
              <p:cNvSpPr>
                <a:spLocks noChangeShapeType="1"/>
              </p:cNvSpPr>
              <p:nvPr/>
            </p:nvSpPr>
            <p:spPr bwMode="auto">
              <a:xfrm flipV="1">
                <a:off x="3424" y="2614"/>
                <a:ext cx="1543" cy="68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92166" name="Group 11"/>
            <p:cNvGrpSpPr>
              <a:grpSpLocks/>
            </p:cNvGrpSpPr>
            <p:nvPr/>
          </p:nvGrpSpPr>
          <p:grpSpPr bwMode="auto">
            <a:xfrm>
              <a:off x="3651" y="1389"/>
              <a:ext cx="1499" cy="1642"/>
              <a:chOff x="3651" y="1389"/>
              <a:chExt cx="1499" cy="1642"/>
            </a:xfrm>
          </p:grpSpPr>
          <p:pic>
            <p:nvPicPr>
              <p:cNvPr id="921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 y="1389"/>
                <a:ext cx="1224"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9"/>
              <p:cNvSpPr>
                <a:spLocks noChangeArrowheads="1"/>
              </p:cNvSpPr>
              <p:nvPr/>
            </p:nvSpPr>
            <p:spPr bwMode="auto">
              <a:xfrm>
                <a:off x="3651" y="2704"/>
                <a:ext cx="14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Bayer pattern</a:t>
                </a:r>
              </a:p>
            </p:txBody>
          </p:sp>
        </p:grpSp>
      </p:gr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341438"/>
            <a:ext cx="5441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p:txBody>
          <a:bodyPr/>
          <a:lstStyle/>
          <a:p>
            <a:pPr eaLnBrk="1" hangingPunct="1"/>
            <a:r>
              <a:rPr lang="en-US" altLang="zh-TW" sz="3200"/>
              <a:t>Bayer’s pattern</a:t>
            </a:r>
          </a:p>
        </p:txBody>
      </p:sp>
      <p:pic>
        <p:nvPicPr>
          <p:cNvPr id="25499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1341438"/>
            <a:ext cx="5441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341438"/>
            <a:ext cx="5441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700338" y="2322513"/>
            <a:ext cx="6126162" cy="2879725"/>
            <a:chOff x="1701" y="1463"/>
            <a:chExt cx="3859" cy="1814"/>
          </a:xfrm>
        </p:grpSpPr>
        <p:sp>
          <p:nvSpPr>
            <p:cNvPr id="94214" name="Rectangle 8"/>
            <p:cNvSpPr>
              <a:spLocks noChangeArrowheads="1"/>
            </p:cNvSpPr>
            <p:nvPr/>
          </p:nvSpPr>
          <p:spPr bwMode="auto">
            <a:xfrm>
              <a:off x="1701" y="1979"/>
              <a:ext cx="181" cy="18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4215" name="Line 9"/>
            <p:cNvSpPr>
              <a:spLocks noChangeShapeType="1"/>
            </p:cNvSpPr>
            <p:nvPr/>
          </p:nvSpPr>
          <p:spPr bwMode="auto">
            <a:xfrm flipV="1">
              <a:off x="1882" y="1480"/>
              <a:ext cx="1986" cy="49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4216" name="Line 10"/>
            <p:cNvSpPr>
              <a:spLocks noChangeShapeType="1"/>
            </p:cNvSpPr>
            <p:nvPr/>
          </p:nvSpPr>
          <p:spPr bwMode="auto">
            <a:xfrm>
              <a:off x="1882" y="2160"/>
              <a:ext cx="1970" cy="110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942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3" y="1463"/>
              <a:ext cx="1707"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4991"/>
                                        </p:tgtEl>
                                        <p:attrNameLst>
                                          <p:attrName>style.visibility</p:attrName>
                                        </p:attrNameLst>
                                      </p:cBhvr>
                                      <p:to>
                                        <p:strVal val="visible"/>
                                      </p:to>
                                    </p:set>
                                    <p:animEffect transition="in" filter="fade">
                                      <p:cBhvr>
                                        <p:cTn id="7" dur="1000"/>
                                        <p:tgtEl>
                                          <p:spTgt spid="2549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4990"/>
                                        </p:tgtEl>
                                        <p:attrNameLst>
                                          <p:attrName>style.visibility</p:attrName>
                                        </p:attrNameLst>
                                      </p:cBhvr>
                                      <p:to>
                                        <p:strVal val="visible"/>
                                      </p:to>
                                    </p:set>
                                    <p:animEffect transition="in" filter="fade">
                                      <p:cBhvr>
                                        <p:cTn id="12" dur="1000"/>
                                        <p:tgtEl>
                                          <p:spTgt spid="2549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hangingPunct="1"/>
            <a:r>
              <a:rPr lang="en-US" altLang="zh-TW"/>
              <a:t>Demosaicking CFA’s</a:t>
            </a:r>
          </a:p>
        </p:txBody>
      </p:sp>
      <p:pic>
        <p:nvPicPr>
          <p:cNvPr id="9625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625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687638"/>
            <a:ext cx="3990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626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3335338"/>
            <a:ext cx="39227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61" name="Text Box 10"/>
          <p:cNvSpPr txBox="1">
            <a:spLocks noChangeArrowheads="1"/>
          </p:cNvSpPr>
          <p:nvPr/>
        </p:nvSpPr>
        <p:spPr bwMode="auto">
          <a:xfrm>
            <a:off x="4356100" y="1773238"/>
            <a:ext cx="3586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bilinear interpolation</a:t>
            </a:r>
          </a:p>
        </p:txBody>
      </p:sp>
      <p:grpSp>
        <p:nvGrpSpPr>
          <p:cNvPr id="2" name="Group 12"/>
          <p:cNvGrpSpPr>
            <a:grpSpLocks/>
          </p:cNvGrpSpPr>
          <p:nvPr/>
        </p:nvGrpSpPr>
        <p:grpSpPr bwMode="auto">
          <a:xfrm>
            <a:off x="331788" y="4338638"/>
            <a:ext cx="2733675" cy="1970087"/>
            <a:chOff x="209" y="1207"/>
            <a:chExt cx="1722" cy="1241"/>
          </a:xfrm>
        </p:grpSpPr>
        <p:pic>
          <p:nvPicPr>
            <p:cNvPr id="9626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 y="1207"/>
              <a:ext cx="1722" cy="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70" name="Text Box 14"/>
            <p:cNvSpPr txBox="1">
              <a:spLocks noChangeArrowheads="1"/>
            </p:cNvSpPr>
            <p:nvPr/>
          </p:nvSpPr>
          <p:spPr bwMode="auto">
            <a:xfrm>
              <a:off x="612" y="2160"/>
              <a:ext cx="9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original</a:t>
              </a:r>
            </a:p>
          </p:txBody>
        </p:sp>
      </p:grpSp>
      <p:grpSp>
        <p:nvGrpSpPr>
          <p:cNvPr id="3" name="Group 15"/>
          <p:cNvGrpSpPr>
            <a:grpSpLocks/>
          </p:cNvGrpSpPr>
          <p:nvPr/>
        </p:nvGrpSpPr>
        <p:grpSpPr bwMode="auto">
          <a:xfrm>
            <a:off x="3171825" y="4338638"/>
            <a:ext cx="2762250" cy="1970087"/>
            <a:chOff x="1998" y="1207"/>
            <a:chExt cx="1740" cy="1241"/>
          </a:xfrm>
        </p:grpSpPr>
        <p:pic>
          <p:nvPicPr>
            <p:cNvPr id="9626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 y="1207"/>
              <a:ext cx="174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68" name="Text Box 17"/>
            <p:cNvSpPr txBox="1">
              <a:spLocks noChangeArrowheads="1"/>
            </p:cNvSpPr>
            <p:nvPr/>
          </p:nvSpPr>
          <p:spPr bwMode="auto">
            <a:xfrm>
              <a:off x="2518" y="2160"/>
              <a:ext cx="6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input</a:t>
              </a:r>
            </a:p>
          </p:txBody>
        </p:sp>
      </p:grpSp>
      <p:grpSp>
        <p:nvGrpSpPr>
          <p:cNvPr id="4" name="Group 18"/>
          <p:cNvGrpSpPr>
            <a:grpSpLocks/>
          </p:cNvGrpSpPr>
          <p:nvPr/>
        </p:nvGrpSpPr>
        <p:grpSpPr bwMode="auto">
          <a:xfrm>
            <a:off x="6011863" y="4338638"/>
            <a:ext cx="2951162" cy="1970087"/>
            <a:chOff x="3787" y="1207"/>
            <a:chExt cx="1859" cy="1241"/>
          </a:xfrm>
        </p:grpSpPr>
        <p:pic>
          <p:nvPicPr>
            <p:cNvPr id="96265"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2" y="1207"/>
              <a:ext cx="170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66" name="Text Box 20"/>
            <p:cNvSpPr txBox="1">
              <a:spLocks noChangeArrowheads="1"/>
            </p:cNvSpPr>
            <p:nvPr/>
          </p:nvSpPr>
          <p:spPr bwMode="auto">
            <a:xfrm>
              <a:off x="3787" y="2160"/>
              <a:ext cx="18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linear interpolation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r>
              <a:rPr lang="en-US" altLang="zh-TW"/>
              <a:t>Demosaicking CFA’s</a:t>
            </a:r>
          </a:p>
        </p:txBody>
      </p:sp>
      <p:pic>
        <p:nvPicPr>
          <p:cNvPr id="983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8307" name="Text Box 6"/>
          <p:cNvSpPr txBox="1">
            <a:spLocks noChangeArrowheads="1"/>
          </p:cNvSpPr>
          <p:nvPr/>
        </p:nvSpPr>
        <p:spPr bwMode="auto">
          <a:xfrm>
            <a:off x="4443413" y="1773238"/>
            <a:ext cx="3435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Constant hue-based </a:t>
            </a:r>
          </a:p>
          <a:p>
            <a:pPr eaLnBrk="1" hangingPunct="1">
              <a:spcBef>
                <a:spcPct val="0"/>
              </a:spcBef>
              <a:buFontTx/>
              <a:buNone/>
            </a:pPr>
            <a:r>
              <a:rPr lang="en-US" altLang="zh-TW"/>
              <a:t>interpolation (Cok)</a:t>
            </a:r>
          </a:p>
        </p:txBody>
      </p:sp>
      <p:pic>
        <p:nvPicPr>
          <p:cNvPr id="9830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2976563"/>
            <a:ext cx="16271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8309" name="Text Box 8"/>
          <p:cNvSpPr txBox="1">
            <a:spLocks noChangeArrowheads="1"/>
          </p:cNvSpPr>
          <p:nvPr/>
        </p:nvSpPr>
        <p:spPr bwMode="auto">
          <a:xfrm>
            <a:off x="4500563" y="2889250"/>
            <a:ext cx="9350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Hue:</a:t>
            </a:r>
          </a:p>
        </p:txBody>
      </p:sp>
      <p:sp>
        <p:nvSpPr>
          <p:cNvPr id="98310" name="Text Box 9"/>
          <p:cNvSpPr txBox="1">
            <a:spLocks noChangeArrowheads="1"/>
          </p:cNvSpPr>
          <p:nvPr/>
        </p:nvSpPr>
        <p:spPr bwMode="auto">
          <a:xfrm>
            <a:off x="4500563" y="3392488"/>
            <a:ext cx="3074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Interpolate G first</a:t>
            </a:r>
          </a:p>
        </p:txBody>
      </p:sp>
      <p:pic>
        <p:nvPicPr>
          <p:cNvPr id="983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984625"/>
            <a:ext cx="34575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83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135563"/>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tLang="zh-TW"/>
              <a:t>Demosaicking CFA’s</a:t>
            </a:r>
          </a:p>
        </p:txBody>
      </p:sp>
      <p:pic>
        <p:nvPicPr>
          <p:cNvPr id="1003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0355" name="Text Box 4"/>
          <p:cNvSpPr txBox="1">
            <a:spLocks noChangeArrowheads="1"/>
          </p:cNvSpPr>
          <p:nvPr/>
        </p:nvSpPr>
        <p:spPr bwMode="auto">
          <a:xfrm>
            <a:off x="4211638" y="1773238"/>
            <a:ext cx="46529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Median-based interpolation </a:t>
            </a:r>
          </a:p>
          <a:p>
            <a:pPr eaLnBrk="1" hangingPunct="1">
              <a:spcBef>
                <a:spcPct val="0"/>
              </a:spcBef>
              <a:buFontTx/>
              <a:buNone/>
            </a:pPr>
            <a:r>
              <a:rPr lang="en-US" altLang="zh-TW"/>
              <a:t>(Freeman)</a:t>
            </a:r>
          </a:p>
        </p:txBody>
      </p:sp>
      <p:sp>
        <p:nvSpPr>
          <p:cNvPr id="100356" name="Text Box 6"/>
          <p:cNvSpPr txBox="1">
            <a:spLocks noChangeArrowheads="1"/>
          </p:cNvSpPr>
          <p:nvPr/>
        </p:nvSpPr>
        <p:spPr bwMode="auto">
          <a:xfrm>
            <a:off x="4500563" y="2889250"/>
            <a:ext cx="37830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1. Linear interpolation</a:t>
            </a:r>
          </a:p>
        </p:txBody>
      </p:sp>
      <p:sp>
        <p:nvSpPr>
          <p:cNvPr id="100357" name="Text Box 7"/>
          <p:cNvSpPr txBox="1">
            <a:spLocks noChangeArrowheads="1"/>
          </p:cNvSpPr>
          <p:nvPr/>
        </p:nvSpPr>
        <p:spPr bwMode="auto">
          <a:xfrm>
            <a:off x="4500563" y="3392488"/>
            <a:ext cx="40481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2. Median filter on color</a:t>
            </a:r>
          </a:p>
          <a:p>
            <a:pPr eaLnBrk="1" hangingPunct="1">
              <a:spcBef>
                <a:spcPct val="0"/>
              </a:spcBef>
              <a:buFontTx/>
              <a:buNone/>
            </a:pPr>
            <a:r>
              <a:rPr lang="en-US" altLang="zh-TW">
                <a:solidFill>
                  <a:srgbClr val="4D4D4D"/>
                </a:solidFill>
              </a:rPr>
              <a:t>    differences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pPr eaLnBrk="1" hangingPunct="1"/>
            <a:r>
              <a:rPr lang="en-US" altLang="zh-TW"/>
              <a:t>Demosaicking CFA’s</a:t>
            </a:r>
          </a:p>
        </p:txBody>
      </p:sp>
      <p:sp>
        <p:nvSpPr>
          <p:cNvPr id="102402" name="Text Box 4"/>
          <p:cNvSpPr txBox="1">
            <a:spLocks noChangeArrowheads="1"/>
          </p:cNvSpPr>
          <p:nvPr/>
        </p:nvSpPr>
        <p:spPr bwMode="auto">
          <a:xfrm>
            <a:off x="539750" y="1125538"/>
            <a:ext cx="741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Median-based interpolation (Freeman)</a:t>
            </a:r>
          </a:p>
        </p:txBody>
      </p:sp>
      <p:grpSp>
        <p:nvGrpSpPr>
          <p:cNvPr id="102403" name="Group 16"/>
          <p:cNvGrpSpPr>
            <a:grpSpLocks/>
          </p:cNvGrpSpPr>
          <p:nvPr/>
        </p:nvGrpSpPr>
        <p:grpSpPr bwMode="auto">
          <a:xfrm>
            <a:off x="331788" y="1916113"/>
            <a:ext cx="2733675" cy="1970087"/>
            <a:chOff x="209" y="1207"/>
            <a:chExt cx="1722" cy="1241"/>
          </a:xfrm>
        </p:grpSpPr>
        <p:pic>
          <p:nvPicPr>
            <p:cNvPr id="1024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 y="1207"/>
              <a:ext cx="1722" cy="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9" name="Text Box 13"/>
            <p:cNvSpPr txBox="1">
              <a:spLocks noChangeArrowheads="1"/>
            </p:cNvSpPr>
            <p:nvPr/>
          </p:nvSpPr>
          <p:spPr bwMode="auto">
            <a:xfrm>
              <a:off x="612" y="2160"/>
              <a:ext cx="9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original</a:t>
              </a:r>
            </a:p>
          </p:txBody>
        </p:sp>
      </p:grpSp>
      <p:grpSp>
        <p:nvGrpSpPr>
          <p:cNvPr id="102404" name="Group 17"/>
          <p:cNvGrpSpPr>
            <a:grpSpLocks/>
          </p:cNvGrpSpPr>
          <p:nvPr/>
        </p:nvGrpSpPr>
        <p:grpSpPr bwMode="auto">
          <a:xfrm>
            <a:off x="3171825" y="1916113"/>
            <a:ext cx="2762250" cy="1970087"/>
            <a:chOff x="1998" y="1207"/>
            <a:chExt cx="1740" cy="1241"/>
          </a:xfrm>
        </p:grpSpPr>
        <p:pic>
          <p:nvPicPr>
            <p:cNvPr id="1024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1207"/>
              <a:ext cx="174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7" name="Text Box 14"/>
            <p:cNvSpPr txBox="1">
              <a:spLocks noChangeArrowheads="1"/>
            </p:cNvSpPr>
            <p:nvPr/>
          </p:nvSpPr>
          <p:spPr bwMode="auto">
            <a:xfrm>
              <a:off x="2518" y="2160"/>
              <a:ext cx="6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input</a:t>
              </a:r>
            </a:p>
          </p:txBody>
        </p:sp>
      </p:grpSp>
      <p:pic>
        <p:nvPicPr>
          <p:cNvPr id="1024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550" y="1916113"/>
            <a:ext cx="27051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06" name="Text Box 15"/>
          <p:cNvSpPr txBox="1">
            <a:spLocks noChangeArrowheads="1"/>
          </p:cNvSpPr>
          <p:nvPr/>
        </p:nvSpPr>
        <p:spPr bwMode="auto">
          <a:xfrm>
            <a:off x="6011863" y="3429000"/>
            <a:ext cx="295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linear interpolation</a:t>
            </a:r>
          </a:p>
        </p:txBody>
      </p:sp>
      <p:grpSp>
        <p:nvGrpSpPr>
          <p:cNvPr id="4" name="Group 22"/>
          <p:cNvGrpSpPr>
            <a:grpSpLocks/>
          </p:cNvGrpSpPr>
          <p:nvPr/>
        </p:nvGrpSpPr>
        <p:grpSpPr bwMode="auto">
          <a:xfrm>
            <a:off x="323850" y="4079875"/>
            <a:ext cx="2743200" cy="2332038"/>
            <a:chOff x="204" y="2570"/>
            <a:chExt cx="1728" cy="1469"/>
          </a:xfrm>
        </p:grpSpPr>
        <p:pic>
          <p:nvPicPr>
            <p:cNvPr id="1024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 y="2570"/>
              <a:ext cx="1728"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5" name="Text Box 19"/>
            <p:cNvSpPr txBox="1">
              <a:spLocks noChangeArrowheads="1"/>
            </p:cNvSpPr>
            <p:nvPr/>
          </p:nvSpPr>
          <p:spPr bwMode="auto">
            <a:xfrm>
              <a:off x="295" y="3521"/>
              <a:ext cx="154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color difference</a:t>
              </a:r>
            </a:p>
            <a:p>
              <a:pPr eaLnBrk="1" hangingPunct="1">
                <a:spcBef>
                  <a:spcPct val="0"/>
                </a:spcBef>
                <a:buFontTx/>
                <a:buNone/>
              </a:pPr>
              <a:r>
                <a:rPr lang="en-US" altLang="zh-TW" sz="2400"/>
                <a:t>(e.g. G-R)</a:t>
              </a:r>
            </a:p>
          </p:txBody>
        </p:sp>
      </p:grpSp>
      <p:grpSp>
        <p:nvGrpSpPr>
          <p:cNvPr id="5" name="Group 23"/>
          <p:cNvGrpSpPr>
            <a:grpSpLocks/>
          </p:cNvGrpSpPr>
          <p:nvPr/>
        </p:nvGrpSpPr>
        <p:grpSpPr bwMode="auto">
          <a:xfrm>
            <a:off x="3140075" y="4079875"/>
            <a:ext cx="2762250" cy="2332038"/>
            <a:chOff x="1978" y="2570"/>
            <a:chExt cx="1740" cy="1469"/>
          </a:xfrm>
        </p:grpSpPr>
        <p:pic>
          <p:nvPicPr>
            <p:cNvPr id="10241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8" y="2570"/>
              <a:ext cx="1740"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3" name="Text Box 20"/>
            <p:cNvSpPr txBox="1">
              <a:spLocks noChangeArrowheads="1"/>
            </p:cNvSpPr>
            <p:nvPr/>
          </p:nvSpPr>
          <p:spPr bwMode="auto">
            <a:xfrm>
              <a:off x="2154" y="3521"/>
              <a:ext cx="136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median filter (kernel size 5)</a:t>
              </a:r>
            </a:p>
          </p:txBody>
        </p:sp>
      </p:grpSp>
      <p:grpSp>
        <p:nvGrpSpPr>
          <p:cNvPr id="6" name="Group 24"/>
          <p:cNvGrpSpPr>
            <a:grpSpLocks/>
          </p:cNvGrpSpPr>
          <p:nvPr/>
        </p:nvGrpSpPr>
        <p:grpSpPr bwMode="auto">
          <a:xfrm>
            <a:off x="6092825" y="4076700"/>
            <a:ext cx="2705100" cy="2700338"/>
            <a:chOff x="3838" y="2568"/>
            <a:chExt cx="1704" cy="1701"/>
          </a:xfrm>
        </p:grpSpPr>
        <p:pic>
          <p:nvPicPr>
            <p:cNvPr id="10241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8" y="2568"/>
              <a:ext cx="1704"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1" name="Text Box 21"/>
            <p:cNvSpPr txBox="1">
              <a:spLocks noChangeArrowheads="1"/>
            </p:cNvSpPr>
            <p:nvPr/>
          </p:nvSpPr>
          <p:spPr bwMode="auto">
            <a:xfrm>
              <a:off x="3924" y="3521"/>
              <a:ext cx="1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Reconstruction</a:t>
              </a:r>
            </a:p>
            <a:p>
              <a:pPr eaLnBrk="1" hangingPunct="1">
                <a:spcBef>
                  <a:spcPct val="0"/>
                </a:spcBef>
                <a:buFontTx/>
                <a:buNone/>
              </a:pPr>
              <a:r>
                <a:rPr lang="en-US" altLang="zh-TW" sz="2400"/>
                <a:t>(G=R+filtered difference)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pPr eaLnBrk="1" hangingPunct="1"/>
            <a:r>
              <a:rPr lang="en-US" altLang="zh-TW"/>
              <a:t>Demosaicking CFA’s</a:t>
            </a:r>
          </a:p>
        </p:txBody>
      </p:sp>
      <p:pic>
        <p:nvPicPr>
          <p:cNvPr id="1044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1" name="Text Box 4"/>
          <p:cNvSpPr txBox="1">
            <a:spLocks noChangeArrowheads="1"/>
          </p:cNvSpPr>
          <p:nvPr/>
        </p:nvSpPr>
        <p:spPr bwMode="auto">
          <a:xfrm>
            <a:off x="4211638" y="1773238"/>
            <a:ext cx="4813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Gradient-based interpolation</a:t>
            </a:r>
          </a:p>
          <a:p>
            <a:pPr eaLnBrk="1" hangingPunct="1">
              <a:spcBef>
                <a:spcPct val="0"/>
              </a:spcBef>
              <a:buFontTx/>
              <a:buNone/>
            </a:pPr>
            <a:r>
              <a:rPr lang="en-US" altLang="zh-TW"/>
              <a:t>(LaRoche-Prescott)</a:t>
            </a:r>
          </a:p>
        </p:txBody>
      </p:sp>
      <p:sp>
        <p:nvSpPr>
          <p:cNvPr id="104452" name="Text Box 5"/>
          <p:cNvSpPr txBox="1">
            <a:spLocks noChangeArrowheads="1"/>
          </p:cNvSpPr>
          <p:nvPr/>
        </p:nvSpPr>
        <p:spPr bwMode="auto">
          <a:xfrm>
            <a:off x="4284663" y="2708275"/>
            <a:ext cx="35163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1. Interpolation on G</a:t>
            </a:r>
          </a:p>
        </p:txBody>
      </p:sp>
      <p:pic>
        <p:nvPicPr>
          <p:cNvPr id="1044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563" y="3213100"/>
            <a:ext cx="37973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44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388" y="3644900"/>
            <a:ext cx="3584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445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005263"/>
            <a:ext cx="424815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eaLnBrk="1" hangingPunct="1"/>
            <a:r>
              <a:rPr lang="en-US" altLang="zh-TW"/>
              <a:t>Demosaicking CFA’s</a:t>
            </a:r>
          </a:p>
        </p:txBody>
      </p:sp>
      <p:pic>
        <p:nvPicPr>
          <p:cNvPr id="1064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6499" name="Text Box 4"/>
          <p:cNvSpPr txBox="1">
            <a:spLocks noChangeArrowheads="1"/>
          </p:cNvSpPr>
          <p:nvPr/>
        </p:nvSpPr>
        <p:spPr bwMode="auto">
          <a:xfrm>
            <a:off x="4211638" y="1773238"/>
            <a:ext cx="4813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Gradient-based interpolation</a:t>
            </a:r>
          </a:p>
          <a:p>
            <a:pPr eaLnBrk="1" hangingPunct="1">
              <a:spcBef>
                <a:spcPct val="0"/>
              </a:spcBef>
              <a:buFontTx/>
              <a:buNone/>
            </a:pPr>
            <a:r>
              <a:rPr lang="en-US" altLang="zh-TW"/>
              <a:t>(LaRoche-Prescott)</a:t>
            </a:r>
          </a:p>
        </p:txBody>
      </p:sp>
      <p:sp>
        <p:nvSpPr>
          <p:cNvPr id="106500" name="Text Box 5"/>
          <p:cNvSpPr txBox="1">
            <a:spLocks noChangeArrowheads="1"/>
          </p:cNvSpPr>
          <p:nvPr/>
        </p:nvSpPr>
        <p:spPr bwMode="auto">
          <a:xfrm>
            <a:off x="4284663" y="2708275"/>
            <a:ext cx="4121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2. Interpolation of color </a:t>
            </a:r>
          </a:p>
          <a:p>
            <a:pPr eaLnBrk="1" hangingPunct="1">
              <a:spcBef>
                <a:spcPct val="0"/>
              </a:spcBef>
              <a:buFontTx/>
              <a:buNone/>
            </a:pPr>
            <a:r>
              <a:rPr lang="en-US" altLang="zh-TW">
                <a:solidFill>
                  <a:srgbClr val="4D4D4D"/>
                </a:solidFill>
              </a:rPr>
              <a:t>    differences</a:t>
            </a:r>
          </a:p>
        </p:txBody>
      </p:sp>
      <p:pic>
        <p:nvPicPr>
          <p:cNvPr id="1065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3681413"/>
            <a:ext cx="48545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650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4686300"/>
            <a:ext cx="1539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650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4681538"/>
            <a:ext cx="1539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r>
              <a:rPr lang="en-US" altLang="zh-TW"/>
              <a:t>Demosaicking CFA’s</a:t>
            </a:r>
          </a:p>
        </p:txBody>
      </p:sp>
      <p:pic>
        <p:nvPicPr>
          <p:cNvPr id="1085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47"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48"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49"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127375"/>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1" name="Pictur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3124200"/>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2" name="Picture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119438"/>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3" name="Picture 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88" y="3119438"/>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4" name="Picture 1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5143500"/>
            <a:ext cx="20161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5"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1413" y="5145088"/>
            <a:ext cx="2016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6"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5145088"/>
            <a:ext cx="20161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7"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2588" y="5124450"/>
            <a:ext cx="20161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8558" name="Text Box 19"/>
          <p:cNvSpPr txBox="1">
            <a:spLocks noChangeArrowheads="1"/>
          </p:cNvSpPr>
          <p:nvPr/>
        </p:nvSpPr>
        <p:spPr bwMode="auto">
          <a:xfrm>
            <a:off x="611188" y="5876925"/>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bilinear</a:t>
            </a:r>
          </a:p>
        </p:txBody>
      </p:sp>
      <p:sp>
        <p:nvSpPr>
          <p:cNvPr id="108559" name="Text Box 20"/>
          <p:cNvSpPr txBox="1">
            <a:spLocks noChangeArrowheads="1"/>
          </p:cNvSpPr>
          <p:nvPr/>
        </p:nvSpPr>
        <p:spPr bwMode="auto">
          <a:xfrm>
            <a:off x="3132138" y="5876925"/>
            <a:ext cx="122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Cok</a:t>
            </a:r>
          </a:p>
        </p:txBody>
      </p:sp>
      <p:sp>
        <p:nvSpPr>
          <p:cNvPr id="108560" name="Text Box 21"/>
          <p:cNvSpPr txBox="1">
            <a:spLocks noChangeArrowheads="1"/>
          </p:cNvSpPr>
          <p:nvPr/>
        </p:nvSpPr>
        <p:spPr bwMode="auto">
          <a:xfrm>
            <a:off x="4859338" y="5876925"/>
            <a:ext cx="1512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Freeman</a:t>
            </a:r>
          </a:p>
        </p:txBody>
      </p:sp>
      <p:sp>
        <p:nvSpPr>
          <p:cNvPr id="108561" name="Text Box 22"/>
          <p:cNvSpPr txBox="1">
            <a:spLocks noChangeArrowheads="1"/>
          </p:cNvSpPr>
          <p:nvPr/>
        </p:nvSpPr>
        <p:spPr bwMode="auto">
          <a:xfrm>
            <a:off x="7019925" y="5876925"/>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LaRoche</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pPr eaLnBrk="1" hangingPunct="1"/>
            <a:r>
              <a:rPr lang="en-US" altLang="zh-TW"/>
              <a:t>Demosaicking CFA’s</a:t>
            </a:r>
          </a:p>
        </p:txBody>
      </p:sp>
      <p:pic>
        <p:nvPicPr>
          <p:cNvPr id="11059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995363"/>
            <a:ext cx="8550275"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0595" name="Text Box 20"/>
          <p:cNvSpPr txBox="1">
            <a:spLocks noChangeArrowheads="1"/>
          </p:cNvSpPr>
          <p:nvPr/>
        </p:nvSpPr>
        <p:spPr bwMode="auto">
          <a:xfrm>
            <a:off x="104775" y="5876925"/>
            <a:ext cx="893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Generally, Freeman’s is the best, especially for natural images.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en-US" altLang="zh-TW" sz="3200"/>
              <a:t>High-end commercial pinhole cameras</a:t>
            </a:r>
          </a:p>
        </p:txBody>
      </p:sp>
      <p:pic>
        <p:nvPicPr>
          <p:cNvPr id="15362" name="Picture 5" descr="TREE_500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1125538"/>
            <a:ext cx="41163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7" descr="img_501e4004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00213"/>
            <a:ext cx="26479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9"/>
          <p:cNvSpPr txBox="1">
            <a:spLocks noChangeArrowheads="1"/>
          </p:cNvSpPr>
          <p:nvPr/>
        </p:nvSpPr>
        <p:spPr bwMode="auto">
          <a:xfrm>
            <a:off x="1384300" y="5611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endParaRPr lang="zh-TW" altLang="zh-TW" sz="1800">
              <a:latin typeface="Arial" charset="0"/>
            </a:endParaRPr>
          </a:p>
        </p:txBody>
      </p:sp>
      <p:sp>
        <p:nvSpPr>
          <p:cNvPr id="15365" name="Rectangle 10"/>
          <p:cNvSpPr>
            <a:spLocks noChangeArrowheads="1"/>
          </p:cNvSpPr>
          <p:nvPr/>
        </p:nvSpPr>
        <p:spPr bwMode="auto">
          <a:xfrm>
            <a:off x="1403350" y="4941888"/>
            <a:ext cx="18557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$200~$700</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X3_tech_h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822700"/>
            <a:ext cx="24098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Rectangle 6"/>
          <p:cNvSpPr>
            <a:spLocks noChangeArrowheads="1"/>
          </p:cNvSpPr>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3600" b="1">
                <a:solidFill>
                  <a:schemeClr val="tx2"/>
                </a:solidFill>
              </a:rPr>
              <a:t>Foveon X3 sensor</a:t>
            </a:r>
          </a:p>
        </p:txBody>
      </p:sp>
      <p:pic>
        <p:nvPicPr>
          <p:cNvPr id="1126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3068638"/>
            <a:ext cx="27527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3981450"/>
            <a:ext cx="33496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Rectangle 9"/>
          <p:cNvSpPr>
            <a:spLocks noChangeArrowheads="1"/>
          </p:cNvSpPr>
          <p:nvPr/>
        </p:nvSpPr>
        <p:spPr bwMode="auto">
          <a:xfrm>
            <a:off x="395288" y="1052513"/>
            <a:ext cx="83629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r>
              <a:rPr lang="en-US" altLang="zh-TW"/>
              <a:t>light penetrates to different depths for different wavelengths</a:t>
            </a:r>
          </a:p>
          <a:p>
            <a:pPr eaLnBrk="1" hangingPunct="1"/>
            <a:r>
              <a:rPr lang="en-US" altLang="zh-TW"/>
              <a:t>multilayer CMOS sensor gets 3 different spectral sensitivities</a:t>
            </a:r>
          </a:p>
          <a:p>
            <a:pPr eaLnBrk="1" hangingPunct="1">
              <a:buFontTx/>
              <a:buNone/>
            </a:pPr>
            <a:endParaRPr lang="en-US" altLang="zh-TW"/>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tLang="zh-TW"/>
              <a:t>Color filter array</a:t>
            </a:r>
          </a:p>
        </p:txBody>
      </p:sp>
      <p:sp>
        <p:nvSpPr>
          <p:cNvPr id="114690" name="Rectangle 3"/>
          <p:cNvSpPr>
            <a:spLocks noGrp="1" noChangeArrowheads="1"/>
          </p:cNvSpPr>
          <p:nvPr>
            <p:ph type="body" idx="1"/>
          </p:nvPr>
        </p:nvSpPr>
        <p:spPr/>
        <p:txBody>
          <a:bodyPr/>
          <a:lstStyle/>
          <a:p>
            <a:pPr eaLnBrk="1" hangingPunct="1"/>
            <a:endParaRPr lang="zh-TW" altLang="zh-TW"/>
          </a:p>
        </p:txBody>
      </p:sp>
      <p:pic>
        <p:nvPicPr>
          <p:cNvPr id="114691" name="Picture 5" descr="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147763"/>
            <a:ext cx="662463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469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469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563"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469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8150"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4696" name="Rectangle 22"/>
          <p:cNvSpPr>
            <a:spLocks noChangeArrowheads="1"/>
          </p:cNvSpPr>
          <p:nvPr/>
        </p:nvSpPr>
        <p:spPr bwMode="auto">
          <a:xfrm>
            <a:off x="971550" y="5949950"/>
            <a:ext cx="714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red</a:t>
            </a:r>
          </a:p>
        </p:txBody>
      </p:sp>
      <p:sp>
        <p:nvSpPr>
          <p:cNvPr id="114697" name="Rectangle 23"/>
          <p:cNvSpPr>
            <a:spLocks noChangeArrowheads="1"/>
          </p:cNvSpPr>
          <p:nvPr/>
        </p:nvSpPr>
        <p:spPr bwMode="auto">
          <a:xfrm>
            <a:off x="2987675" y="5949950"/>
            <a:ext cx="1081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green</a:t>
            </a:r>
          </a:p>
        </p:txBody>
      </p:sp>
      <p:sp>
        <p:nvSpPr>
          <p:cNvPr id="114698" name="Rectangle 24"/>
          <p:cNvSpPr>
            <a:spLocks noChangeArrowheads="1"/>
          </p:cNvSpPr>
          <p:nvPr/>
        </p:nvSpPr>
        <p:spPr bwMode="auto">
          <a:xfrm>
            <a:off x="5210175" y="5949950"/>
            <a:ext cx="874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blue</a:t>
            </a:r>
          </a:p>
        </p:txBody>
      </p:sp>
      <p:sp>
        <p:nvSpPr>
          <p:cNvPr id="114699" name="Rectangle 25"/>
          <p:cNvSpPr>
            <a:spLocks noChangeArrowheads="1"/>
          </p:cNvSpPr>
          <p:nvPr/>
        </p:nvSpPr>
        <p:spPr bwMode="auto">
          <a:xfrm>
            <a:off x="7226300" y="5949950"/>
            <a:ext cx="124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output</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tLang="zh-TW" sz="3200"/>
              <a:t>X3 technology</a:t>
            </a:r>
          </a:p>
        </p:txBody>
      </p:sp>
      <p:sp>
        <p:nvSpPr>
          <p:cNvPr id="116738" name="Rectangle 3"/>
          <p:cNvSpPr>
            <a:spLocks noGrp="1" noChangeArrowheads="1"/>
          </p:cNvSpPr>
          <p:nvPr>
            <p:ph type="body" idx="1"/>
          </p:nvPr>
        </p:nvSpPr>
        <p:spPr/>
        <p:txBody>
          <a:bodyPr/>
          <a:lstStyle/>
          <a:p>
            <a:pPr eaLnBrk="1" hangingPunct="1"/>
            <a:endParaRPr lang="zh-TW" altLang="zh-TW"/>
          </a:p>
        </p:txBody>
      </p:sp>
      <p:sp>
        <p:nvSpPr>
          <p:cNvPr id="116739" name="Rectangle 4"/>
          <p:cNvSpPr>
            <a:spLocks noChangeArrowheads="1"/>
          </p:cNvSpPr>
          <p:nvPr/>
        </p:nvSpPr>
        <p:spPr bwMode="auto">
          <a:xfrm>
            <a:off x="971550" y="5949950"/>
            <a:ext cx="714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red</a:t>
            </a:r>
          </a:p>
        </p:txBody>
      </p:sp>
      <p:sp>
        <p:nvSpPr>
          <p:cNvPr id="116740" name="Rectangle 5"/>
          <p:cNvSpPr>
            <a:spLocks noChangeArrowheads="1"/>
          </p:cNvSpPr>
          <p:nvPr/>
        </p:nvSpPr>
        <p:spPr bwMode="auto">
          <a:xfrm>
            <a:off x="2987675" y="5949950"/>
            <a:ext cx="1081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green</a:t>
            </a:r>
          </a:p>
        </p:txBody>
      </p:sp>
      <p:sp>
        <p:nvSpPr>
          <p:cNvPr id="116741" name="Rectangle 6"/>
          <p:cNvSpPr>
            <a:spLocks noChangeArrowheads="1"/>
          </p:cNvSpPr>
          <p:nvPr/>
        </p:nvSpPr>
        <p:spPr bwMode="auto">
          <a:xfrm>
            <a:off x="5210175" y="5949950"/>
            <a:ext cx="874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blue</a:t>
            </a:r>
          </a:p>
        </p:txBody>
      </p:sp>
      <p:sp>
        <p:nvSpPr>
          <p:cNvPr id="116742" name="Rectangle 7"/>
          <p:cNvSpPr>
            <a:spLocks noChangeArrowheads="1"/>
          </p:cNvSpPr>
          <p:nvPr/>
        </p:nvSpPr>
        <p:spPr bwMode="auto">
          <a:xfrm>
            <a:off x="7226300" y="5949950"/>
            <a:ext cx="124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output</a:t>
            </a:r>
          </a:p>
        </p:txBody>
      </p:sp>
      <p:pic>
        <p:nvPicPr>
          <p:cNvPr id="11674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563"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7" name="Picture 12" descr="foveon_x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1147763"/>
            <a:ext cx="66262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8"/>
          <p:cNvSpPr>
            <a:spLocks noChangeArrowheads="1"/>
          </p:cNvSpPr>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3600" b="1">
                <a:solidFill>
                  <a:schemeClr val="tx2"/>
                </a:solidFill>
              </a:rPr>
              <a:t>Foveon X3 sensor</a:t>
            </a:r>
          </a:p>
        </p:txBody>
      </p:sp>
      <p:pic>
        <p:nvPicPr>
          <p:cNvPr id="118786" name="Picture 9" descr="X3_moire2_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414463"/>
            <a:ext cx="39592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18787" name="Picture 10" descr="X3_moire2_X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414463"/>
            <a:ext cx="39592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18788" name="Rectangle 11"/>
          <p:cNvSpPr>
            <a:spLocks noChangeArrowheads="1"/>
          </p:cNvSpPr>
          <p:nvPr/>
        </p:nvSpPr>
        <p:spPr bwMode="auto">
          <a:xfrm>
            <a:off x="5772150" y="5430838"/>
            <a:ext cx="1679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X3 sensor</a:t>
            </a:r>
          </a:p>
        </p:txBody>
      </p:sp>
      <p:sp>
        <p:nvSpPr>
          <p:cNvPr id="118789" name="Rectangle 12"/>
          <p:cNvSpPr>
            <a:spLocks noChangeArrowheads="1"/>
          </p:cNvSpPr>
          <p:nvPr/>
        </p:nvSpPr>
        <p:spPr bwMode="auto">
          <a:xfrm>
            <a:off x="1619250" y="5430838"/>
            <a:ext cx="1795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Bayer CFA</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hangingPunct="1"/>
            <a:r>
              <a:rPr lang="en-US" altLang="zh-TW"/>
              <a:t>Cameras with X3</a:t>
            </a:r>
          </a:p>
        </p:txBody>
      </p:sp>
      <p:sp>
        <p:nvSpPr>
          <p:cNvPr id="120834" name="Rectangle 3"/>
          <p:cNvSpPr>
            <a:spLocks noGrp="1" noChangeArrowheads="1"/>
          </p:cNvSpPr>
          <p:nvPr>
            <p:ph type="body" idx="1"/>
          </p:nvPr>
        </p:nvSpPr>
        <p:spPr/>
        <p:txBody>
          <a:bodyPr/>
          <a:lstStyle/>
          <a:p>
            <a:pPr eaLnBrk="1" hangingPunct="1"/>
            <a:endParaRPr lang="zh-TW" altLang="zh-TW"/>
          </a:p>
        </p:txBody>
      </p:sp>
      <p:pic>
        <p:nvPicPr>
          <p:cNvPr id="1208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16113"/>
            <a:ext cx="4248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20836" name="Rectangle 8"/>
          <p:cNvSpPr>
            <a:spLocks noChangeArrowheads="1"/>
          </p:cNvSpPr>
          <p:nvPr/>
        </p:nvSpPr>
        <p:spPr bwMode="auto">
          <a:xfrm>
            <a:off x="1258888" y="5480050"/>
            <a:ext cx="270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b="1">
                <a:solidFill>
                  <a:schemeClr val="tx2"/>
                </a:solidFill>
                <a:latin typeface="Arial" charset="0"/>
              </a:rPr>
              <a:t>Sigma SD10, SD9</a:t>
            </a:r>
          </a:p>
        </p:txBody>
      </p:sp>
      <p:sp>
        <p:nvSpPr>
          <p:cNvPr id="120837" name="Rectangle 9"/>
          <p:cNvSpPr>
            <a:spLocks noChangeArrowheads="1"/>
          </p:cNvSpPr>
          <p:nvPr/>
        </p:nvSpPr>
        <p:spPr bwMode="auto">
          <a:xfrm>
            <a:off x="5468938" y="5492750"/>
            <a:ext cx="219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b="1">
                <a:solidFill>
                  <a:schemeClr val="tx2"/>
                </a:solidFill>
                <a:latin typeface="Arial" charset="0"/>
              </a:rPr>
              <a:t>Polaroid X530</a:t>
            </a:r>
          </a:p>
        </p:txBody>
      </p:sp>
      <p:pic>
        <p:nvPicPr>
          <p:cNvPr id="1208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16113"/>
            <a:ext cx="3313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altLang="zh-TW"/>
              <a:t>Sigma SD9 vs Canon D30</a:t>
            </a:r>
          </a:p>
        </p:txBody>
      </p:sp>
      <p:pic>
        <p:nvPicPr>
          <p:cNvPr id="122882" name="Picture 10"/>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38213" y="1052513"/>
            <a:ext cx="7267575" cy="5472112"/>
          </a:xfrm>
          <a:noFill/>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pPr eaLnBrk="1" hangingPunct="1"/>
            <a:r>
              <a:rPr lang="en-US" altLang="zh-TW" sz="3200"/>
              <a:t>Color processing</a:t>
            </a:r>
          </a:p>
        </p:txBody>
      </p:sp>
      <p:sp>
        <p:nvSpPr>
          <p:cNvPr id="124930" name="Rectangle 3"/>
          <p:cNvSpPr>
            <a:spLocks noGrp="1" noChangeArrowheads="1"/>
          </p:cNvSpPr>
          <p:nvPr>
            <p:ph type="body" idx="1"/>
          </p:nvPr>
        </p:nvSpPr>
        <p:spPr/>
        <p:txBody>
          <a:bodyPr/>
          <a:lstStyle/>
          <a:p>
            <a:pPr eaLnBrk="1" hangingPunct="1"/>
            <a:r>
              <a:rPr lang="en-US" altLang="zh-TW"/>
              <a:t>After color values are recorded, more color processing usually happens:</a:t>
            </a:r>
          </a:p>
          <a:p>
            <a:pPr lvl="1" eaLnBrk="1" hangingPunct="1"/>
            <a:r>
              <a:rPr lang="en-US" altLang="zh-TW"/>
              <a:t>White balance</a:t>
            </a:r>
          </a:p>
          <a:p>
            <a:pPr lvl="1" eaLnBrk="1" hangingPunct="1"/>
            <a:r>
              <a:rPr lang="en-US" altLang="zh-TW"/>
              <a:t>Non-linearity to approximate film response or match TV monitor gamma</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r>
              <a:rPr lang="en-US" altLang="zh-TW"/>
              <a:t>White Balance</a:t>
            </a:r>
          </a:p>
        </p:txBody>
      </p:sp>
      <p:sp>
        <p:nvSpPr>
          <p:cNvPr id="126978" name="Text Box 5"/>
          <p:cNvSpPr txBox="1">
            <a:spLocks noChangeArrowheads="1"/>
          </p:cNvSpPr>
          <p:nvPr/>
        </p:nvSpPr>
        <p:spPr bwMode="auto">
          <a:xfrm>
            <a:off x="4716463" y="5086350"/>
            <a:ext cx="358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automatic white balance</a:t>
            </a:r>
          </a:p>
        </p:txBody>
      </p:sp>
      <p:pic>
        <p:nvPicPr>
          <p:cNvPr id="126979" name="Picture 7" descr="Auto white balanc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2133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9" descr="30 white balanc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2133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10"/>
          <p:cNvSpPr txBox="1">
            <a:spLocks noChangeArrowheads="1"/>
          </p:cNvSpPr>
          <p:nvPr/>
        </p:nvSpPr>
        <p:spPr bwMode="auto">
          <a:xfrm>
            <a:off x="1763713" y="5086350"/>
            <a:ext cx="164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warmer +3</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標題 1"/>
          <p:cNvSpPr>
            <a:spLocks noGrp="1"/>
          </p:cNvSpPr>
          <p:nvPr>
            <p:ph type="title"/>
          </p:nvPr>
        </p:nvSpPr>
        <p:spPr/>
        <p:txBody>
          <a:bodyPr/>
          <a:lstStyle/>
          <a:p>
            <a:r>
              <a:rPr lang="en-US" altLang="zh-TW"/>
              <a:t>White Balance</a:t>
            </a:r>
            <a:endParaRPr lang="zh-TW" altLang="en-US"/>
          </a:p>
        </p:txBody>
      </p:sp>
      <p:pic>
        <p:nvPicPr>
          <p:cNvPr id="129026" name="Picture 2" descr="http://www.ledsmagazine.com/content/dam/leds/migrated/objects/features/10/2/11/Avnet_Fig1T_225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125538"/>
            <a:ext cx="6913563" cy="5399087"/>
          </a:xfrm>
          <a:noFill/>
        </p:spPr>
      </p:pic>
      <p:sp>
        <p:nvSpPr>
          <p:cNvPr id="5" name="文字方塊 4"/>
          <p:cNvSpPr txBox="1"/>
          <p:nvPr/>
        </p:nvSpPr>
        <p:spPr>
          <a:xfrm>
            <a:off x="4605338" y="1125538"/>
            <a:ext cx="2198687" cy="522287"/>
          </a:xfrm>
          <a:prstGeom prst="rect">
            <a:avLst/>
          </a:prstGeom>
          <a:noFill/>
        </p:spPr>
        <p:txBody>
          <a:bodyPr wrap="none">
            <a:spAutoFit/>
          </a:bodyPr>
          <a:lstStyle/>
          <a:p>
            <a:pPr>
              <a:defRPr/>
            </a:pPr>
            <a:r>
              <a:rPr lang="en-US" altLang="zh-TW" sz="2800" b="1" dirty="0">
                <a:solidFill>
                  <a:schemeClr val="tx2"/>
                </a:solidFill>
                <a:latin typeface="+mj-lt"/>
                <a:ea typeface="+mj-ea"/>
                <a:cs typeface="+mj-cs"/>
              </a:rPr>
              <a:t>illumination</a:t>
            </a:r>
            <a:endParaRPr lang="zh-TW" altLang="en-US" sz="2800" b="1" dirty="0">
              <a:solidFill>
                <a:schemeClr val="tx2"/>
              </a:solidFill>
              <a:latin typeface="+mj-lt"/>
              <a:ea typeface="+mj-ea"/>
              <a:cs typeface="+mj-cs"/>
            </a:endParaRPr>
          </a:p>
        </p:txBody>
      </p:sp>
      <p:sp>
        <p:nvSpPr>
          <p:cNvPr id="6" name="文字方塊 5"/>
          <p:cNvSpPr txBox="1"/>
          <p:nvPr/>
        </p:nvSpPr>
        <p:spPr>
          <a:xfrm>
            <a:off x="6300788" y="4941888"/>
            <a:ext cx="2111375" cy="522287"/>
          </a:xfrm>
          <a:prstGeom prst="rect">
            <a:avLst/>
          </a:prstGeom>
          <a:noFill/>
        </p:spPr>
        <p:txBody>
          <a:bodyPr wrap="none">
            <a:spAutoFit/>
          </a:bodyPr>
          <a:lstStyle/>
          <a:p>
            <a:pPr>
              <a:defRPr/>
            </a:pPr>
            <a:r>
              <a:rPr lang="en-US" altLang="zh-TW" sz="2800" b="1" dirty="0">
                <a:solidFill>
                  <a:schemeClr val="tx2"/>
                </a:solidFill>
                <a:latin typeface="+mj-lt"/>
                <a:ea typeface="+mj-ea"/>
                <a:cs typeface="+mj-cs"/>
              </a:rPr>
              <a:t>reflectance</a:t>
            </a:r>
            <a:endParaRPr lang="zh-TW" altLang="en-US" sz="2800" b="1" dirty="0">
              <a:solidFill>
                <a:schemeClr val="tx2"/>
              </a:solidFill>
              <a:latin typeface="+mj-lt"/>
              <a:ea typeface="+mj-ea"/>
              <a:cs typeface="+mj-cs"/>
            </a:endParaRPr>
          </a:p>
        </p:txBody>
      </p:sp>
      <p:sp>
        <p:nvSpPr>
          <p:cNvPr id="7" name="文字方塊 6"/>
          <p:cNvSpPr txBox="1"/>
          <p:nvPr/>
        </p:nvSpPr>
        <p:spPr>
          <a:xfrm>
            <a:off x="1187450" y="6000750"/>
            <a:ext cx="2019300" cy="523875"/>
          </a:xfrm>
          <a:prstGeom prst="rect">
            <a:avLst/>
          </a:prstGeom>
          <a:noFill/>
        </p:spPr>
        <p:txBody>
          <a:bodyPr wrap="none">
            <a:spAutoFit/>
          </a:bodyPr>
          <a:lstStyle/>
          <a:p>
            <a:pPr>
              <a:defRPr/>
            </a:pPr>
            <a:r>
              <a:rPr lang="en-US" altLang="zh-TW" sz="2800" b="1" dirty="0">
                <a:solidFill>
                  <a:schemeClr val="tx2"/>
                </a:solidFill>
                <a:latin typeface="+mj-lt"/>
                <a:ea typeface="+mj-ea"/>
                <a:cs typeface="+mj-cs"/>
              </a:rPr>
              <a:t>perception</a:t>
            </a:r>
            <a:endParaRPr lang="zh-TW" altLang="en-US" sz="2800" b="1" dirty="0">
              <a:solidFill>
                <a:schemeClr val="tx2"/>
              </a:solidFill>
              <a:latin typeface="+mj-lt"/>
              <a:ea typeface="+mj-ea"/>
              <a:cs typeface="+mj-cs"/>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標題 1"/>
          <p:cNvSpPr>
            <a:spLocks noGrp="1"/>
          </p:cNvSpPr>
          <p:nvPr>
            <p:ph type="title"/>
          </p:nvPr>
        </p:nvSpPr>
        <p:spPr/>
        <p:txBody>
          <a:bodyPr/>
          <a:lstStyle/>
          <a:p>
            <a:r>
              <a:rPr lang="en-US" altLang="zh-TW"/>
              <a:t>Color constancy</a:t>
            </a:r>
            <a:endParaRPr lang="zh-TW" altLang="en-US"/>
          </a:p>
        </p:txBody>
      </p:sp>
      <p:sp>
        <p:nvSpPr>
          <p:cNvPr id="130050" name="內容版面配置區 2"/>
          <p:cNvSpPr>
            <a:spLocks noGrp="1"/>
          </p:cNvSpPr>
          <p:nvPr>
            <p:ph idx="1"/>
          </p:nvPr>
        </p:nvSpPr>
        <p:spPr>
          <a:xfrm>
            <a:off x="4211638" y="1052513"/>
            <a:ext cx="4475162" cy="5472112"/>
          </a:xfrm>
        </p:spPr>
        <p:txBody>
          <a:bodyPr/>
          <a:lstStyle/>
          <a:p>
            <a:pPr marL="0" indent="0">
              <a:buFontTx/>
              <a:buNone/>
            </a:pPr>
            <a:r>
              <a:rPr lang="en-US" altLang="zh-TW"/>
              <a:t>What color is the dress?</a:t>
            </a:r>
            <a:endParaRPr lang="zh-TW" altLang="en-US"/>
          </a:p>
        </p:txBody>
      </p:sp>
      <p:pic>
        <p:nvPicPr>
          <p:cNvPr id="13005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52513"/>
            <a:ext cx="35480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altLang="zh-TW" sz="3200"/>
              <a:t>Adding a lens</a:t>
            </a:r>
          </a:p>
        </p:txBody>
      </p:sp>
      <p:grpSp>
        <p:nvGrpSpPr>
          <p:cNvPr id="17410" name="Group 3"/>
          <p:cNvGrpSpPr>
            <a:grpSpLocks/>
          </p:cNvGrpSpPr>
          <p:nvPr/>
        </p:nvGrpSpPr>
        <p:grpSpPr bwMode="auto">
          <a:xfrm>
            <a:off x="1476375" y="1917700"/>
            <a:ext cx="1655763" cy="1871663"/>
            <a:chOff x="113" y="1298"/>
            <a:chExt cx="926" cy="1143"/>
          </a:xfrm>
        </p:grpSpPr>
        <p:sp>
          <p:nvSpPr>
            <p:cNvPr id="17421"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2"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3"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4"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5"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6"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7"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8"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9"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0"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1"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2"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3"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4"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5"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6"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7"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8"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9"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0"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1"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2"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3"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4"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5"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6"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7"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8"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9"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0"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1"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2"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3"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4"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5"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6"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7"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8"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9"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0"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1"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2"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3"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4"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5"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6"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7"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8"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9"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70"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71"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72"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3"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4"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5"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6"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7"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8"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9"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0"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1"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2"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3"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4"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5"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6"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7"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8"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9"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0"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1"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2"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3"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4"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5"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6"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7"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8"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17411" name="Text Box 85"/>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17412" name="Text Box 86"/>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17413" name="Text Box 87"/>
          <p:cNvSpPr txBox="1">
            <a:spLocks noChangeArrowheads="1"/>
          </p:cNvSpPr>
          <p:nvPr/>
        </p:nvSpPr>
        <p:spPr bwMode="auto">
          <a:xfrm>
            <a:off x="4284663" y="3789363"/>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a:t>
            </a:r>
          </a:p>
        </p:txBody>
      </p:sp>
      <p:grpSp>
        <p:nvGrpSpPr>
          <p:cNvPr id="17414" name="Group 92"/>
          <p:cNvGrpSpPr>
            <a:grpSpLocks/>
          </p:cNvGrpSpPr>
          <p:nvPr/>
        </p:nvGrpSpPr>
        <p:grpSpPr bwMode="auto">
          <a:xfrm>
            <a:off x="4356100" y="1816100"/>
            <a:ext cx="503238" cy="2044700"/>
            <a:chOff x="2744" y="1207"/>
            <a:chExt cx="317" cy="1152"/>
          </a:xfrm>
        </p:grpSpPr>
        <p:sp>
          <p:nvSpPr>
            <p:cNvPr id="17419" name="Arc 89"/>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17420" name="Arc 91"/>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17415" name="Line 93"/>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7416" name="Oval 94"/>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17" name="Oval 95"/>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18" name="Oval 98"/>
          <p:cNvSpPr>
            <a:spLocks noChangeArrowheads="1"/>
          </p:cNvSpPr>
          <p:nvPr/>
        </p:nvSpPr>
        <p:spPr bwMode="auto">
          <a:xfrm>
            <a:off x="4541838" y="2722563"/>
            <a:ext cx="144462" cy="1444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標題 1"/>
          <p:cNvSpPr>
            <a:spLocks noGrp="1"/>
          </p:cNvSpPr>
          <p:nvPr>
            <p:ph type="title"/>
          </p:nvPr>
        </p:nvSpPr>
        <p:spPr/>
        <p:txBody>
          <a:bodyPr/>
          <a:lstStyle/>
          <a:p>
            <a:r>
              <a:rPr lang="en-US" altLang="zh-TW"/>
              <a:t>Color constancy</a:t>
            </a:r>
            <a:endParaRPr lang="zh-TW" altLang="en-US"/>
          </a:p>
        </p:txBody>
      </p:sp>
      <p:pic>
        <p:nvPicPr>
          <p:cNvPr id="132098"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188" y="3190875"/>
            <a:ext cx="21844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8"/>
          <p:cNvGrpSpPr>
            <a:grpSpLocks/>
          </p:cNvGrpSpPr>
          <p:nvPr/>
        </p:nvGrpSpPr>
        <p:grpSpPr bwMode="auto">
          <a:xfrm>
            <a:off x="3273425" y="2319338"/>
            <a:ext cx="2374900" cy="4221162"/>
            <a:chOff x="323528" y="2321896"/>
            <a:chExt cx="2376264" cy="4221488"/>
          </a:xfrm>
        </p:grpSpPr>
        <p:pic>
          <p:nvPicPr>
            <p:cNvPr id="132104"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12976"/>
              <a:ext cx="2184283" cy="333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太陽 6"/>
            <p:cNvSpPr/>
            <p:nvPr/>
          </p:nvSpPr>
          <p:spPr bwMode="auto">
            <a:xfrm>
              <a:off x="1907175" y="2321896"/>
              <a:ext cx="792617" cy="792223"/>
            </a:xfrm>
            <a:prstGeom prst="sun">
              <a:avLst/>
            </a:prstGeom>
            <a:solidFill>
              <a:schemeClr val="bg1"/>
            </a:solidFill>
            <a:ln w="19050" cap="flat" cmpd="sng" algn="ctr">
              <a:solidFill>
                <a:schemeClr val="accent4"/>
              </a:solidFill>
              <a:prstDash val="solid"/>
              <a:round/>
              <a:headEnd type="none" w="med" len="med"/>
              <a:tailEnd type="triangle" w="med" len="med"/>
            </a:ln>
            <a:effectLst/>
          </p:spPr>
          <p:txBody>
            <a:bodyPr/>
            <a:lstStyle/>
            <a:p>
              <a:pPr algn="ctr" eaLnBrk="1" hangingPunct="1">
                <a:defRPr/>
              </a:pPr>
              <a:endParaRPr lang="zh-TW" altLang="en-US">
                <a:ea typeface="新細明體" panose="02020500000000000000" pitchFamily="18" charset="-120"/>
              </a:endParaRPr>
            </a:p>
          </p:txBody>
        </p:sp>
      </p:grpSp>
      <p:grpSp>
        <p:nvGrpSpPr>
          <p:cNvPr id="10" name="群組 9"/>
          <p:cNvGrpSpPr>
            <a:grpSpLocks/>
          </p:cNvGrpSpPr>
          <p:nvPr/>
        </p:nvGrpSpPr>
        <p:grpSpPr bwMode="auto">
          <a:xfrm>
            <a:off x="6227763" y="2322513"/>
            <a:ext cx="2230437" cy="4238625"/>
            <a:chOff x="6228184" y="2321896"/>
            <a:chExt cx="2229950" cy="4238566"/>
          </a:xfrm>
        </p:grpSpPr>
        <p:pic>
          <p:nvPicPr>
            <p:cNvPr id="13210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230054"/>
              <a:ext cx="2184283" cy="333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太陽 7"/>
            <p:cNvSpPr/>
            <p:nvPr/>
          </p:nvSpPr>
          <p:spPr bwMode="auto">
            <a:xfrm>
              <a:off x="7666145" y="2321896"/>
              <a:ext cx="791989" cy="792151"/>
            </a:xfrm>
            <a:prstGeom prst="sun">
              <a:avLst/>
            </a:prstGeom>
            <a:solidFill>
              <a:schemeClr val="accent6">
                <a:lumMod val="75000"/>
              </a:schemeClr>
            </a:solidFill>
            <a:ln w="19050" cap="flat" cmpd="sng" algn="ctr">
              <a:solidFill>
                <a:schemeClr val="accent4"/>
              </a:solidFill>
              <a:prstDash val="solid"/>
              <a:round/>
              <a:headEnd type="none" w="med" len="med"/>
              <a:tailEnd type="triangle" w="med" len="med"/>
            </a:ln>
            <a:effectLst/>
          </p:spPr>
          <p:txBody>
            <a:bodyPr/>
            <a:lstStyle/>
            <a:p>
              <a:pPr algn="ctr" eaLnBrk="1" hangingPunct="1">
                <a:defRPr/>
              </a:pPr>
              <a:endParaRPr lang="zh-TW" altLang="en-US">
                <a:ea typeface="新細明體" panose="02020500000000000000" pitchFamily="18" charset="-120"/>
              </a:endParaRPr>
            </a:p>
          </p:txBody>
        </p:sp>
      </p:grpSp>
      <p:pic>
        <p:nvPicPr>
          <p:cNvPr id="132101" name="Picture 2" descr="http://blogs.ubc.ca/victorcastillo/files/2014/10/thin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13" y="1058863"/>
            <a:ext cx="19446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標題 1"/>
          <p:cNvSpPr>
            <a:spLocks noGrp="1"/>
          </p:cNvSpPr>
          <p:nvPr>
            <p:ph type="title"/>
          </p:nvPr>
        </p:nvSpPr>
        <p:spPr/>
        <p:txBody>
          <a:bodyPr/>
          <a:lstStyle/>
          <a:p>
            <a:r>
              <a:rPr lang="en-US" altLang="zh-TW"/>
              <a:t>Human vision is complex</a:t>
            </a:r>
            <a:endParaRPr lang="zh-TW" altLang="en-US"/>
          </a:p>
        </p:txBody>
      </p:sp>
      <p:pic>
        <p:nvPicPr>
          <p:cNvPr id="133122" name="Picture 2" descr="http://2.bp.blogspot.com/-sdQtdJcX4Ys/VPDUrVXWwZI/AAAAAAAABQs/tUuTm8pmbnk/s1600/Screen%2Bshot%2B2015-02-28%2Bat%2B4.24.00%2BA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3825" y="1052513"/>
            <a:ext cx="6356350" cy="5472112"/>
          </a:xfrm>
          <a:noFill/>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sz="3200" dirty="0"/>
              <a:t>Color perception depends </a:t>
            </a:r>
            <a:r>
              <a:rPr lang="en-US" altLang="zh-TW" sz="3200" dirty="0"/>
              <a:t>on surrounding</a:t>
            </a:r>
            <a:endParaRPr kumimoji="1" lang="zh-TW" altLang="en-US" sz="3200" dirty="0"/>
          </a:p>
        </p:txBody>
      </p:sp>
      <p:pic>
        <p:nvPicPr>
          <p:cNvPr id="4" name="內容版面配置區 3"/>
          <p:cNvPicPr>
            <a:picLocks noGrp="1" noChangeAspect="1"/>
          </p:cNvPicPr>
          <p:nvPr>
            <p:ph idx="1"/>
          </p:nvPr>
        </p:nvPicPr>
        <p:blipFill>
          <a:blip r:embed="rId2"/>
          <a:stretch>
            <a:fillRect/>
          </a:stretch>
        </p:blipFill>
        <p:spPr>
          <a:xfrm>
            <a:off x="827584" y="1076470"/>
            <a:ext cx="7560840" cy="5448874"/>
          </a:xfrm>
          <a:prstGeom prst="rect">
            <a:avLst/>
          </a:prstGeom>
        </p:spPr>
      </p:pic>
    </p:spTree>
    <p:extLst>
      <p:ext uri="{BB962C8B-B14F-4D97-AF65-F5344CB8AC3E}">
        <p14:creationId xmlns:p14="http://schemas.microsoft.com/office/powerpoint/2010/main" val="14481683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sz="3200" dirty="0"/>
              <a:t>Color perception depends </a:t>
            </a:r>
            <a:r>
              <a:rPr lang="en-US" altLang="zh-TW" sz="3200" dirty="0"/>
              <a:t>on surrounding</a:t>
            </a:r>
            <a:endParaRPr kumimoji="1" lang="zh-TW" altLang="en-US" sz="3200" dirty="0"/>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24744"/>
            <a:ext cx="7488832" cy="5257160"/>
          </a:xfrm>
          <a:prstGeom prst="rect">
            <a:avLst/>
          </a:prstGeom>
        </p:spPr>
      </p:pic>
    </p:spTree>
    <p:extLst>
      <p:ext uri="{BB962C8B-B14F-4D97-AF65-F5344CB8AC3E}">
        <p14:creationId xmlns:p14="http://schemas.microsoft.com/office/powerpoint/2010/main" val="146798342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sz="3200" dirty="0"/>
              <a:t>Color perception depends </a:t>
            </a:r>
            <a:r>
              <a:rPr lang="en-US" altLang="zh-TW" sz="3200" dirty="0"/>
              <a:t>on surrounding</a:t>
            </a:r>
            <a:endParaRPr kumimoji="1" lang="zh-TW" altLang="en-US" sz="32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43178"/>
            <a:ext cx="7632848" cy="5526182"/>
          </a:xfrm>
          <a:prstGeom prst="rect">
            <a:avLst/>
          </a:prstGeom>
        </p:spPr>
      </p:pic>
    </p:spTree>
    <p:extLst>
      <p:ext uri="{BB962C8B-B14F-4D97-AF65-F5344CB8AC3E}">
        <p14:creationId xmlns:p14="http://schemas.microsoft.com/office/powerpoint/2010/main" val="169396246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US" altLang="zh-TW" sz="3200"/>
              <a:t>Autofocus</a:t>
            </a:r>
          </a:p>
        </p:txBody>
      </p:sp>
      <p:sp>
        <p:nvSpPr>
          <p:cNvPr id="134146" name="Rectangle 3"/>
          <p:cNvSpPr>
            <a:spLocks noGrp="1" noChangeArrowheads="1"/>
          </p:cNvSpPr>
          <p:nvPr>
            <p:ph type="body" idx="1"/>
          </p:nvPr>
        </p:nvSpPr>
        <p:spPr>
          <a:xfrm>
            <a:off x="457200" y="1052513"/>
            <a:ext cx="8229600" cy="2016125"/>
          </a:xfrm>
        </p:spPr>
        <p:txBody>
          <a:bodyPr/>
          <a:lstStyle/>
          <a:p>
            <a:pPr eaLnBrk="1" hangingPunct="1"/>
            <a:r>
              <a:rPr lang="en-US" altLang="zh-TW"/>
              <a:t>Active</a:t>
            </a:r>
          </a:p>
          <a:p>
            <a:pPr lvl="1" eaLnBrk="1" hangingPunct="1"/>
            <a:r>
              <a:rPr lang="en-US" altLang="zh-TW"/>
              <a:t>Sonar</a:t>
            </a:r>
          </a:p>
          <a:p>
            <a:pPr lvl="1" eaLnBrk="1" hangingPunct="1"/>
            <a:r>
              <a:rPr lang="en-US" altLang="zh-TW"/>
              <a:t>Infrared</a:t>
            </a:r>
          </a:p>
          <a:p>
            <a:pPr eaLnBrk="1" hangingPunct="1"/>
            <a:r>
              <a:rPr lang="en-US" altLang="zh-TW"/>
              <a:t>Passive</a:t>
            </a:r>
          </a:p>
          <a:p>
            <a:pPr eaLnBrk="1" hangingPunct="1"/>
            <a:endParaRPr lang="en-US" altLang="zh-TW"/>
          </a:p>
        </p:txBody>
      </p:sp>
      <p:pic>
        <p:nvPicPr>
          <p:cNvPr id="134147" name="Picture 5" descr="autofocus-rec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57563"/>
            <a:ext cx="39592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7" descr="autofocus-rect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5810250"/>
            <a:ext cx="39592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9" descr="autofocus-rec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5" y="3357563"/>
            <a:ext cx="3959225"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11" descr="autofocus-rect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745163"/>
            <a:ext cx="3959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2" descr="camcorde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350" y="1125538"/>
            <a:ext cx="19939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altLang="zh-TW" sz="3200"/>
              <a:t>Digital camera review website</a:t>
            </a:r>
          </a:p>
        </p:txBody>
      </p:sp>
      <p:sp>
        <p:nvSpPr>
          <p:cNvPr id="136194" name="Rectangle 4"/>
          <p:cNvSpPr>
            <a:spLocks noGrp="1" noChangeArrowheads="1"/>
          </p:cNvSpPr>
          <p:nvPr>
            <p:ph type="body" idx="1"/>
          </p:nvPr>
        </p:nvSpPr>
        <p:spPr>
          <a:xfrm>
            <a:off x="457200" y="1052513"/>
            <a:ext cx="8229600" cy="576262"/>
          </a:xfrm>
          <a:noFill/>
        </p:spPr>
        <p:txBody>
          <a:bodyPr/>
          <a:lstStyle/>
          <a:p>
            <a:pPr eaLnBrk="1" hangingPunct="1"/>
            <a:r>
              <a:rPr lang="en-US" altLang="zh-TW" dirty="0">
                <a:hlinkClick r:id="rId3"/>
              </a:rPr>
              <a:t>A cool video of digital camera illustration</a:t>
            </a:r>
            <a:endParaRPr lang="en-US" altLang="zh-TW" dirty="0"/>
          </a:p>
          <a:p>
            <a:pPr eaLnBrk="1" hangingPunct="1"/>
            <a:r>
              <a:rPr lang="en-US" altLang="zh-TW" dirty="0">
                <a:hlinkClick r:id="rId4"/>
              </a:rPr>
              <a:t>http://www.dpreview.com/</a:t>
            </a:r>
            <a:endParaRPr lang="en-US" altLang="zh-TW" dirty="0"/>
          </a:p>
          <a:p>
            <a:pPr eaLnBrk="1" hangingPunct="1"/>
            <a:endParaRPr lang="en-US" altLang="zh-TW" dirty="0"/>
          </a:p>
          <a:p>
            <a:pPr eaLnBrk="1" hangingPunct="1"/>
            <a:endParaRPr lang="en-US" altLang="zh-TW" dirty="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US" altLang="zh-TW" sz="3200"/>
              <a:t>Camcorder</a:t>
            </a:r>
          </a:p>
        </p:txBody>
      </p:sp>
      <p:pic>
        <p:nvPicPr>
          <p:cNvPr id="138242" name="Picture 5" descr="camcord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989138"/>
            <a:ext cx="5040312"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7" descr="camcorder-hi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16175"/>
            <a:ext cx="2592387"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p:txBody>
          <a:bodyPr/>
          <a:lstStyle/>
          <a:p>
            <a:pPr eaLnBrk="1" hangingPunct="1"/>
            <a:r>
              <a:rPr lang="en-US" altLang="zh-TW" sz="3200"/>
              <a:t>Interlacing</a:t>
            </a:r>
          </a:p>
        </p:txBody>
      </p:sp>
      <p:pic>
        <p:nvPicPr>
          <p:cNvPr id="140290" name="Picture 5" descr="distor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16113"/>
            <a:ext cx="40481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7" descr="distortion_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919288"/>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8"/>
          <p:cNvSpPr txBox="1">
            <a:spLocks noChangeArrowheads="1"/>
          </p:cNvSpPr>
          <p:nvPr/>
        </p:nvSpPr>
        <p:spPr bwMode="auto">
          <a:xfrm>
            <a:off x="5538788" y="5203825"/>
            <a:ext cx="2346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with interlacing</a:t>
            </a:r>
          </a:p>
        </p:txBody>
      </p:sp>
      <p:sp>
        <p:nvSpPr>
          <p:cNvPr id="140293" name="Text Box 9"/>
          <p:cNvSpPr txBox="1">
            <a:spLocks noChangeArrowheads="1"/>
          </p:cNvSpPr>
          <p:nvPr/>
        </p:nvSpPr>
        <p:spPr bwMode="auto">
          <a:xfrm>
            <a:off x="1042988" y="5203825"/>
            <a:ext cx="2797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without interlacing</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eaLnBrk="1" hangingPunct="1"/>
            <a:r>
              <a:rPr lang="en-US" altLang="zh-TW" sz="3200"/>
              <a:t>Deinterlacing</a:t>
            </a:r>
          </a:p>
        </p:txBody>
      </p:sp>
      <p:pic>
        <p:nvPicPr>
          <p:cNvPr id="142338" name="Picture 5" descr="dah_bl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732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6"/>
          <p:cNvSpPr txBox="1">
            <a:spLocks noChangeArrowheads="1"/>
          </p:cNvSpPr>
          <p:nvPr/>
        </p:nvSpPr>
        <p:spPr bwMode="auto">
          <a:xfrm>
            <a:off x="2130425" y="5013325"/>
            <a:ext cx="1073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blend</a:t>
            </a:r>
          </a:p>
        </p:txBody>
      </p:sp>
      <p:pic>
        <p:nvPicPr>
          <p:cNvPr id="142340" name="Picture 8" descr="dah_interlac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732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9"/>
          <p:cNvSpPr txBox="1">
            <a:spLocks noChangeArrowheads="1"/>
          </p:cNvSpPr>
          <p:nvPr/>
        </p:nvSpPr>
        <p:spPr bwMode="auto">
          <a:xfrm>
            <a:off x="5651500" y="4997450"/>
            <a:ext cx="1198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weave</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altLang="zh-TW"/>
              <a:t>Lenses</a:t>
            </a:r>
          </a:p>
        </p:txBody>
      </p:sp>
      <p:pic>
        <p:nvPicPr>
          <p:cNvPr id="19458" name="Picture 4"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946525" y="4492625"/>
            <a:ext cx="16335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p:cNvSpPr>
            <a:spLocks noChangeArrowheads="1"/>
          </p:cNvSpPr>
          <p:nvPr/>
        </p:nvSpPr>
        <p:spPr bwMode="auto">
          <a:xfrm>
            <a:off x="1371600" y="15240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194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2954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7"/>
          <p:cNvSpPr>
            <a:spLocks noChangeArrowheads="1"/>
          </p:cNvSpPr>
          <p:nvPr/>
        </p:nvSpPr>
        <p:spPr bwMode="auto">
          <a:xfrm>
            <a:off x="684213" y="4581525"/>
            <a:ext cx="7772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90000"/>
              </a:lnSpc>
              <a:buFontTx/>
              <a:buNone/>
            </a:pPr>
            <a:r>
              <a:rPr lang="en-US" altLang="zh-TW"/>
              <a:t>Thin lens equation:</a:t>
            </a:r>
          </a:p>
        </p:txBody>
      </p:sp>
      <p:sp>
        <p:nvSpPr>
          <p:cNvPr id="19462" name="內容版面配置區 7"/>
          <p:cNvSpPr>
            <a:spLocks noGrp="1"/>
          </p:cNvSpPr>
          <p:nvPr>
            <p:ph idx="1"/>
          </p:nvPr>
        </p:nvSpPr>
        <p:spPr/>
        <p:txBody>
          <a:bodyPr/>
          <a:lstStyle/>
          <a:p>
            <a:endParaRPr lang="zh-TW" altLang="en-US"/>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p:txBody>
          <a:bodyPr/>
          <a:lstStyle/>
          <a:p>
            <a:pPr eaLnBrk="1" hangingPunct="1"/>
            <a:r>
              <a:rPr lang="en-US" altLang="zh-TW"/>
              <a:t>Deinterlacing</a:t>
            </a:r>
          </a:p>
        </p:txBody>
      </p:sp>
      <p:pic>
        <p:nvPicPr>
          <p:cNvPr id="144386" name="Picture 7" descr="dah_po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73238"/>
            <a:ext cx="32766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9" descr="dah_po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429000"/>
            <a:ext cx="32766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10"/>
          <p:cNvSpPr>
            <a:spLocks noChangeArrowheads="1"/>
          </p:cNvSpPr>
          <p:nvPr/>
        </p:nvSpPr>
        <p:spPr bwMode="auto">
          <a:xfrm>
            <a:off x="1100138" y="5084763"/>
            <a:ext cx="31115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Discard</a:t>
            </a:r>
          </a:p>
          <a:p>
            <a:pPr algn="ctr" eaLnBrk="1" hangingPunct="1">
              <a:spcBef>
                <a:spcPct val="0"/>
              </a:spcBef>
              <a:buFontTx/>
              <a:buNone/>
            </a:pPr>
            <a:r>
              <a:rPr lang="en-US" altLang="zh-TW"/>
              <a:t>(even field only or</a:t>
            </a:r>
          </a:p>
          <a:p>
            <a:pPr algn="ctr" eaLnBrk="1" hangingPunct="1">
              <a:spcBef>
                <a:spcPct val="0"/>
              </a:spcBef>
              <a:buFontTx/>
              <a:buNone/>
            </a:pPr>
            <a:r>
              <a:rPr lang="en-US" altLang="zh-TW"/>
              <a:t>odd filed only) </a:t>
            </a:r>
          </a:p>
        </p:txBody>
      </p:sp>
      <p:sp>
        <p:nvSpPr>
          <p:cNvPr id="144389" name="Rectangle 11"/>
          <p:cNvSpPr>
            <a:spLocks noChangeArrowheads="1"/>
          </p:cNvSpPr>
          <p:nvPr/>
        </p:nvSpPr>
        <p:spPr bwMode="auto">
          <a:xfrm>
            <a:off x="4745038" y="5224463"/>
            <a:ext cx="2851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Progressive scan</a:t>
            </a:r>
            <a:r>
              <a:rPr lang="en-US" altLang="zh-TW" sz="1800">
                <a:latin typeface="Arial" charset="0"/>
              </a:rPr>
              <a:t> </a:t>
            </a:r>
          </a:p>
        </p:txBody>
      </p:sp>
      <p:pic>
        <p:nvPicPr>
          <p:cNvPr id="144390" name="Picture 12" descr="dah_po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17732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eaLnBrk="1" hangingPunct="1"/>
            <a:r>
              <a:rPr lang="en-US" altLang="zh-TW"/>
              <a:t>Hard cases</a:t>
            </a:r>
          </a:p>
        </p:txBody>
      </p:sp>
      <p:pic>
        <p:nvPicPr>
          <p:cNvPr id="146434" name="Picture 5" descr="chromainterlaced_interla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954213"/>
            <a:ext cx="4081462"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7" descr="chromainterlaced_deinterlac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954213"/>
            <a:ext cx="4081463"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p:txBody>
          <a:bodyPr/>
          <a:lstStyle/>
          <a:p>
            <a:r>
              <a:rPr lang="en-US" altLang="zh-TW"/>
              <a:t>Computational cameras</a:t>
            </a:r>
            <a:endParaRPr lang="zh-TW" altLang="en-US"/>
          </a:p>
        </p:txBody>
      </p:sp>
      <p:pic>
        <p:nvPicPr>
          <p:cNvPr id="148482" name="Picture 2" descr="home page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052513"/>
            <a:ext cx="7461250" cy="5761037"/>
          </a:xfrm>
          <a:noFill/>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標題 1"/>
          <p:cNvSpPr>
            <a:spLocks noGrp="1"/>
          </p:cNvSpPr>
          <p:nvPr>
            <p:ph type="title"/>
          </p:nvPr>
        </p:nvSpPr>
        <p:spPr/>
        <p:txBody>
          <a:bodyPr/>
          <a:lstStyle/>
          <a:p>
            <a:r>
              <a:rPr lang="en-US" altLang="zh-TW"/>
              <a:t>More emerging cameras</a:t>
            </a:r>
            <a:endParaRPr lang="zh-TW" altLang="en-US"/>
          </a:p>
        </p:txBody>
      </p:sp>
      <p:sp>
        <p:nvSpPr>
          <p:cNvPr id="149506" name="內容版面配置區 2"/>
          <p:cNvSpPr>
            <a:spLocks noGrp="1"/>
          </p:cNvSpPr>
          <p:nvPr>
            <p:ph idx="1"/>
          </p:nvPr>
        </p:nvSpPr>
        <p:spPr/>
        <p:txBody>
          <a:bodyPr/>
          <a:lstStyle/>
          <a:p>
            <a:endParaRPr lang="zh-TW" altLang="en-US"/>
          </a:p>
        </p:txBody>
      </p:sp>
      <p:pic>
        <p:nvPicPr>
          <p:cNvPr id="149507" name="Picture 4" descr="http://spot.light.co/content/images/2015/10/L16-LENS-CLOSEU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568700"/>
            <a:ext cx="5903912"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6" descr="http://img1.lesnumeriques.com/produits/156/28119/ricoh-theta-s_4eb8c881c94bf639_45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079500"/>
            <a:ext cx="31781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矩形 3"/>
          <p:cNvSpPr>
            <a:spLocks noChangeArrowheads="1"/>
          </p:cNvSpPr>
          <p:nvPr/>
        </p:nvSpPr>
        <p:spPr bwMode="auto">
          <a:xfrm>
            <a:off x="7885113" y="1079500"/>
            <a:ext cx="3959225" cy="2825750"/>
          </a:xfrm>
          <a:prstGeom prst="rect">
            <a:avLst/>
          </a:prstGeom>
          <a:solidFill>
            <a:schemeClr val="bg1"/>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149510" name="Picture 8" descr="http://360cameraonline.com/wp-content/uploads/2015/11/Luna_camer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1069975"/>
            <a:ext cx="4148137"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12" descr="http://www.baartandco.com/wp-content/uploads/li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913188"/>
            <a:ext cx="514667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pPr eaLnBrk="1" hangingPunct="1"/>
            <a:r>
              <a:rPr lang="en-US" altLang="zh-TW" sz="3200"/>
              <a:t>References</a:t>
            </a:r>
          </a:p>
        </p:txBody>
      </p:sp>
      <p:sp>
        <p:nvSpPr>
          <p:cNvPr id="150530" name="Rectangle 3"/>
          <p:cNvSpPr>
            <a:spLocks noGrp="1" noChangeArrowheads="1"/>
          </p:cNvSpPr>
          <p:nvPr>
            <p:ph type="body" idx="1"/>
          </p:nvPr>
        </p:nvSpPr>
        <p:spPr/>
        <p:txBody>
          <a:bodyPr/>
          <a:lstStyle/>
          <a:p>
            <a:pPr eaLnBrk="1" hangingPunct="1"/>
            <a:r>
              <a:rPr lang="en-US" altLang="zh-TW" sz="2400">
                <a:hlinkClick r:id="rId3"/>
              </a:rPr>
              <a:t>http://www.howstuffworks.com/digital-camera.htm</a:t>
            </a:r>
            <a:endParaRPr lang="en-US" altLang="zh-TW" sz="2400"/>
          </a:p>
          <a:p>
            <a:pPr eaLnBrk="1" hangingPunct="1"/>
            <a:r>
              <a:rPr lang="en-US" altLang="zh-TW" sz="2400">
                <a:hlinkClick r:id="rId4"/>
              </a:rPr>
              <a:t>http://electronics.howstuffworks.com/autofocus.htm</a:t>
            </a:r>
            <a:endParaRPr lang="en-US" altLang="zh-TW" sz="2400"/>
          </a:p>
          <a:p>
            <a:pPr eaLnBrk="1" hangingPunct="1"/>
            <a:r>
              <a:rPr lang="en-US" altLang="zh-TW" sz="2400"/>
              <a:t>Ramanath, Snyder, Bilbro, and Sander. </a:t>
            </a:r>
            <a:r>
              <a:rPr lang="en-US" altLang="zh-TW" sz="2400">
                <a:hlinkClick r:id="rId5"/>
              </a:rPr>
              <a:t>Demosaicking Methods for Bayer Color Arrays</a:t>
            </a:r>
            <a:r>
              <a:rPr lang="en-US" altLang="zh-TW" sz="2400"/>
              <a:t>, Journal of Electronic Imaging, 11(3), pp306-315.</a:t>
            </a:r>
          </a:p>
          <a:p>
            <a:pPr eaLnBrk="1" hangingPunct="1"/>
            <a:r>
              <a:rPr lang="en-US" altLang="zh-TW" sz="2400"/>
              <a:t>Rajeev Ramanath, Wesley E. Snyder, Youngjun Yoo, Mark S. Drew, </a:t>
            </a:r>
            <a:r>
              <a:rPr lang="en-US" altLang="zh-TW" sz="2400">
                <a:hlinkClick r:id="rId6"/>
              </a:rPr>
              <a:t>Color Image Processing Pipeline in Digital Still Cameras</a:t>
            </a:r>
            <a:r>
              <a:rPr lang="en-US" altLang="zh-TW" sz="2400"/>
              <a:t>, IEEE Signal Processing Magazine Special Issue on Color Image Processing, vol. 22, no. 1, pp. 34-43, 2005. </a:t>
            </a:r>
          </a:p>
          <a:p>
            <a:pPr eaLnBrk="1" hangingPunct="1"/>
            <a:r>
              <a:rPr lang="en-US" altLang="zh-TW" sz="2400">
                <a:hlinkClick r:id="rId7"/>
              </a:rPr>
              <a:t>http://www.worldatwar.org/photos/whitebalance/index.mhtml</a:t>
            </a:r>
            <a:endParaRPr lang="en-US" altLang="zh-TW" sz="2400"/>
          </a:p>
          <a:p>
            <a:pPr eaLnBrk="1" hangingPunct="1"/>
            <a:r>
              <a:rPr lang="en-US" altLang="zh-TW" sz="2400">
                <a:hlinkClick r:id="rId8"/>
              </a:rPr>
              <a:t>http://www.100fps.com/</a:t>
            </a:r>
            <a:endParaRPr lang="en-US" altLang="zh-TW" sz="2400"/>
          </a:p>
          <a:p>
            <a:pPr eaLnBrk="1" hangingPunct="1">
              <a:buFontTx/>
              <a:buNone/>
            </a:pPr>
            <a:endParaRPr lang="en-US" altLang="zh-TW" sz="240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altLang="zh-TW"/>
              <a:t>Thin lens formula</a:t>
            </a:r>
          </a:p>
        </p:txBody>
      </p:sp>
      <p:sp>
        <p:nvSpPr>
          <p:cNvPr id="21506"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1507"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1508"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1509"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1510" name="Text Box 14"/>
          <p:cNvSpPr txBox="1">
            <a:spLocks noChangeArrowheads="1"/>
          </p:cNvSpPr>
          <p:nvPr/>
        </p:nvSpPr>
        <p:spPr bwMode="auto">
          <a:xfrm>
            <a:off x="1524000" y="304800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f</a:t>
            </a:r>
          </a:p>
        </p:txBody>
      </p:sp>
      <p:sp>
        <p:nvSpPr>
          <p:cNvPr id="21511"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1512" name="Text Box 16"/>
          <p:cNvSpPr txBox="1">
            <a:spLocks noChangeArrowheads="1"/>
          </p:cNvSpPr>
          <p:nvPr/>
        </p:nvSpPr>
        <p:spPr bwMode="auto">
          <a:xfrm>
            <a:off x="3352800" y="24066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1513"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1514" name="Text Box 18"/>
          <p:cNvSpPr txBox="1">
            <a:spLocks noChangeArrowheads="1"/>
          </p:cNvSpPr>
          <p:nvPr/>
        </p:nvSpPr>
        <p:spPr bwMode="auto">
          <a:xfrm>
            <a:off x="1219200" y="22860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1515"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9709" name="Text Box 20"/>
          <p:cNvSpPr txBox="1">
            <a:spLocks noChangeArrowheads="1"/>
          </p:cNvSpPr>
          <p:nvPr/>
        </p:nvSpPr>
        <p:spPr bwMode="auto">
          <a:xfrm>
            <a:off x="441325" y="1108075"/>
            <a:ext cx="4249738" cy="461963"/>
          </a:xfrm>
          <a:prstGeom prst="rect">
            <a:avLst/>
          </a:prstGeom>
          <a:noFill/>
          <a:ln w="12700">
            <a:noFill/>
            <a:miter lim="800000"/>
            <a:headEnd/>
            <a:tailEnd/>
          </a:ln>
        </p:spPr>
        <p:txBody>
          <a:bodyPr wrap="none">
            <a:spAutoFit/>
          </a:bodyPr>
          <a:lstStyle/>
          <a:p>
            <a:pPr algn="ctr" eaLnBrk="1" hangingPunct="1">
              <a:spcBef>
                <a:spcPct val="50000"/>
              </a:spcBef>
              <a:defRPr/>
            </a:pPr>
            <a:r>
              <a:rPr lang="en-US" altLang="zh-TW" sz="2400" dirty="0">
                <a:latin typeface="+mn-lt"/>
                <a:ea typeface="新細明體" panose="02020500000000000000" pitchFamily="18" charset="-120"/>
              </a:rPr>
              <a:t>Similar triangles everywhere!</a:t>
            </a:r>
          </a:p>
        </p:txBody>
      </p:sp>
      <p:grpSp>
        <p:nvGrpSpPr>
          <p:cNvPr id="2" name="群組 27"/>
          <p:cNvGrpSpPr>
            <a:grpSpLocks/>
          </p:cNvGrpSpPr>
          <p:nvPr/>
        </p:nvGrpSpPr>
        <p:grpSpPr bwMode="auto">
          <a:xfrm>
            <a:off x="457200" y="3505200"/>
            <a:ext cx="5213350" cy="1406525"/>
            <a:chOff x="457200" y="3505200"/>
            <a:chExt cx="5213350" cy="1406525"/>
          </a:xfrm>
        </p:grpSpPr>
        <p:grpSp>
          <p:nvGrpSpPr>
            <p:cNvPr id="21526" name="群組 25"/>
            <p:cNvGrpSpPr>
              <a:grpSpLocks/>
            </p:cNvGrpSpPr>
            <p:nvPr/>
          </p:nvGrpSpPr>
          <p:grpSpPr bwMode="auto">
            <a:xfrm>
              <a:off x="965200" y="3505200"/>
              <a:ext cx="4140200" cy="1371600"/>
              <a:chOff x="965200" y="3505200"/>
              <a:chExt cx="4140200" cy="1371600"/>
            </a:xfrm>
          </p:grpSpPr>
          <p:sp>
            <p:nvSpPr>
              <p:cNvPr id="21530" name="Freeform 21"/>
              <p:cNvSpPr>
                <a:spLocks/>
              </p:cNvSpPr>
              <p:nvPr/>
            </p:nvSpPr>
            <p:spPr bwMode="auto">
              <a:xfrm>
                <a:off x="2438400" y="3505200"/>
                <a:ext cx="2667000" cy="914400"/>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sp>
            <p:nvSpPr>
              <p:cNvPr id="21531" name="Freeform 22"/>
              <p:cNvSpPr>
                <a:spLocks/>
              </p:cNvSpPr>
              <p:nvPr/>
            </p:nvSpPr>
            <p:spPr bwMode="auto">
              <a:xfrm rot="10800000">
                <a:off x="965200" y="4395788"/>
                <a:ext cx="1397000" cy="481012"/>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grpSp>
        <p:grpSp>
          <p:nvGrpSpPr>
            <p:cNvPr id="21527" name="群組 26"/>
            <p:cNvGrpSpPr>
              <a:grpSpLocks/>
            </p:cNvGrpSpPr>
            <p:nvPr/>
          </p:nvGrpSpPr>
          <p:grpSpPr bwMode="auto">
            <a:xfrm>
              <a:off x="457200" y="3584575"/>
              <a:ext cx="5213350" cy="1327150"/>
              <a:chOff x="457200" y="3584575"/>
              <a:chExt cx="5213350" cy="1327150"/>
            </a:xfrm>
          </p:grpSpPr>
          <p:sp>
            <p:nvSpPr>
              <p:cNvPr id="21528" name="Text Box 23"/>
              <p:cNvSpPr txBox="1">
                <a:spLocks noChangeArrowheads="1"/>
              </p:cNvSpPr>
              <p:nvPr/>
            </p:nvSpPr>
            <p:spPr bwMode="auto">
              <a:xfrm>
                <a:off x="457200" y="4270375"/>
                <a:ext cx="56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sp>
            <p:nvSpPr>
              <p:cNvPr id="21529" name="Text Box 24"/>
              <p:cNvSpPr txBox="1">
                <a:spLocks noChangeArrowheads="1"/>
              </p:cNvSpPr>
              <p:nvPr/>
            </p:nvSpPr>
            <p:spPr bwMode="auto">
              <a:xfrm>
                <a:off x="5257800" y="358457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grpSp>
      </p:grpSp>
      <p:sp>
        <p:nvSpPr>
          <p:cNvPr id="29714" name="Text Box 25"/>
          <p:cNvSpPr txBox="1">
            <a:spLocks noChangeArrowheads="1"/>
          </p:cNvSpPr>
          <p:nvPr/>
        </p:nvSpPr>
        <p:spPr bwMode="auto">
          <a:xfrm>
            <a:off x="5029200" y="914400"/>
            <a:ext cx="2346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y’/y = D’/D</a:t>
            </a:r>
          </a:p>
        </p:txBody>
      </p:sp>
      <p:sp>
        <p:nvSpPr>
          <p:cNvPr id="21519" name="Oval 9"/>
          <p:cNvSpPr>
            <a:spLocks noChangeArrowheads="1"/>
          </p:cNvSpPr>
          <p:nvPr/>
        </p:nvSpPr>
        <p:spPr bwMode="auto">
          <a:xfrm>
            <a:off x="1381125" y="4330700"/>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0" name="Oval 4"/>
          <p:cNvSpPr>
            <a:spLocks noChangeArrowheads="1"/>
          </p:cNvSpPr>
          <p:nvPr/>
        </p:nvSpPr>
        <p:spPr bwMode="auto">
          <a:xfrm>
            <a:off x="5057775" y="4330700"/>
            <a:ext cx="138113"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1"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2" name="Text Box 26"/>
          <p:cNvSpPr txBox="1">
            <a:spLocks noChangeArrowheads="1"/>
          </p:cNvSpPr>
          <p:nvPr/>
        </p:nvSpPr>
        <p:spPr bwMode="auto">
          <a:xfrm>
            <a:off x="7331075" y="646271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Frédo Durand’s slide</a:t>
            </a:r>
          </a:p>
        </p:txBody>
      </p:sp>
      <p:sp>
        <p:nvSpPr>
          <p:cNvPr id="21523" name="Oval 8"/>
          <p:cNvSpPr>
            <a:spLocks noChangeArrowheads="1"/>
          </p:cNvSpPr>
          <p:nvPr/>
        </p:nvSpPr>
        <p:spPr bwMode="auto">
          <a:xfrm>
            <a:off x="2292350" y="3498850"/>
            <a:ext cx="207963" cy="1943100"/>
          </a:xfrm>
          <a:prstGeom prst="ellipse">
            <a:avLst/>
          </a:prstGeom>
          <a:solidFill>
            <a:srgbClr val="02FFFF"/>
          </a:solidFill>
          <a:ln>
            <a:noFill/>
          </a:ln>
          <a:extLst>
            <a:ext uri="{91240B29-F687-4F45-9708-019B960494DF}">
              <a14:hiddenLine xmlns:a14="http://schemas.microsoft.com/office/drawing/2010/main" w="28575">
                <a:solidFill>
                  <a:srgbClr val="000000"/>
                </a:solidFill>
                <a:round/>
                <a:headEnd/>
                <a:tailEnd type="none" w="med" len="lg"/>
              </a14:hiddenLine>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4"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1525"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fade">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714"/>
                                        </p:tgtEl>
                                        <p:attrNameLst>
                                          <p:attrName>style.visibility</p:attrName>
                                        </p:attrNameLst>
                                      </p:cBhvr>
                                      <p:to>
                                        <p:strVal val="visible"/>
                                      </p:to>
                                    </p:set>
                                    <p:animEffect transition="in" filter="fade">
                                      <p:cBhvr>
                                        <p:cTn id="15" dur="500"/>
                                        <p:tgtEl>
                                          <p:spTgt spid="2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4"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d_o} + \frac{1}{d_i} = &#10;\frac{1}{f}&#10;\]&#10;\end{document}&#10;"/>
  <p:tag name="EXTERNALNAME" val="Edittex"/>
  <p:tag name="BLEND" val="False"/>
  <p:tag name="TRANSPARENT" val="False"/>
  <p:tag name="BITMAPFORMAT" val="bmpmono"/>
  <p:tag name="DEBUGINTERACTIVE" val="True"/>
  <p:tag name="ORIGWIDTH" val="431.125"/>
</p:tagLst>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Trebuchet MS"/>
        <a:ea typeface="新細明體"/>
        <a:cs typeface=""/>
      </a:majorFont>
      <a:minorFont>
        <a:latin typeface="Trebuchet MS"/>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18</TotalTime>
  <Words>3131</Words>
  <Application>Microsoft Office PowerPoint</Application>
  <PresentationFormat>如螢幕大小 (4:3)</PresentationFormat>
  <Paragraphs>576</Paragraphs>
  <Slides>84</Slides>
  <Notes>62</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2</vt:i4>
      </vt:variant>
      <vt:variant>
        <vt:lpstr>投影片標題</vt:lpstr>
      </vt:variant>
      <vt:variant>
        <vt:i4>84</vt:i4>
      </vt:variant>
    </vt:vector>
  </HeadingPairs>
  <TitlesOfParts>
    <vt:vector size="96" baseType="lpstr">
      <vt:lpstr>Lucida Grande</vt:lpstr>
      <vt:lpstr>Myriad Roman</vt:lpstr>
      <vt:lpstr>新細明體</vt:lpstr>
      <vt:lpstr>Arial</vt:lpstr>
      <vt:lpstr>Garamond</vt:lpstr>
      <vt:lpstr>Helvetica</vt:lpstr>
      <vt:lpstr>Palatino Linotype</vt:lpstr>
      <vt:lpstr>Times New Roman</vt:lpstr>
      <vt:lpstr>Trebuchet MS</vt:lpstr>
      <vt:lpstr>預設簡報設計</vt:lpstr>
      <vt:lpstr>Equation</vt:lpstr>
      <vt:lpstr>Image</vt:lpstr>
      <vt:lpstr>Cameras</vt:lpstr>
      <vt:lpstr>Camera trial #1</vt:lpstr>
      <vt:lpstr>Pinhole camera</vt:lpstr>
      <vt:lpstr>Shrinking the aperture</vt:lpstr>
      <vt:lpstr>Shrinking the aperture</vt:lpstr>
      <vt:lpstr>High-end commercial pinhole cameras</vt:lpstr>
      <vt:lpstr>Adding a lens</vt:lpstr>
      <vt:lpstr>Lenses</vt:lpstr>
      <vt:lpstr>Thin lens formula</vt:lpstr>
      <vt:lpstr>Thin lens formula</vt:lpstr>
      <vt:lpstr>Thin lens formula</vt:lpstr>
      <vt:lpstr>Adding a lens</vt:lpstr>
      <vt:lpstr>Zoom lens</vt:lpstr>
      <vt:lpstr>Field of view vs focal length</vt:lpstr>
      <vt:lpstr>Focal length in practice</vt:lpstr>
      <vt:lpstr>Distortion</vt:lpstr>
      <vt:lpstr>Correcting radial distortion</vt:lpstr>
      <vt:lpstr>Vignetting</vt:lpstr>
      <vt:lpstr>Vignetting</vt:lpstr>
      <vt:lpstr>Chromatic Aberration</vt:lpstr>
      <vt:lpstr>Exposure = aperture + shutter speed</vt:lpstr>
      <vt:lpstr>Exposure</vt:lpstr>
      <vt:lpstr>Effects of shutter speeds</vt:lpstr>
      <vt:lpstr>Aperture</vt:lpstr>
      <vt:lpstr>Depth of field</vt:lpstr>
      <vt:lpstr>Depth of field</vt:lpstr>
      <vt:lpstr>Depth of field</vt:lpstr>
      <vt:lpstr>Exposure</vt:lpstr>
      <vt:lpstr>Reciprocity</vt:lpstr>
      <vt:lpstr>Exposure &amp; metering</vt:lpstr>
      <vt:lpstr>Pros and cons of various modes</vt:lpstr>
      <vt:lpstr>Sensitivity (ISO)</vt:lpstr>
      <vt:lpstr>Summary in a picture</vt:lpstr>
      <vt:lpstr>Film camera</vt:lpstr>
      <vt:lpstr>Digital camera</vt:lpstr>
      <vt:lpstr>CCD v.s. CMOS</vt:lpstr>
      <vt:lpstr>Sensor noise</vt:lpstr>
      <vt:lpstr>SLR (Single-Lens Reflex)</vt:lpstr>
      <vt:lpstr>SLR view finder</vt:lpstr>
      <vt:lpstr>Color</vt:lpstr>
      <vt:lpstr>Field sequential</vt:lpstr>
      <vt:lpstr>Field sequential</vt:lpstr>
      <vt:lpstr>Field sequential</vt:lpstr>
      <vt:lpstr>Prokudin-Gorskii (early 1900’s) </vt:lpstr>
      <vt:lpstr>Prokudin-Gorskii (early 1900’s)</vt:lpstr>
      <vt:lpstr>Multi-chip</vt:lpstr>
      <vt:lpstr>Embedded color filters</vt:lpstr>
      <vt:lpstr>Color filter array</vt:lpstr>
      <vt:lpstr>Why CMY CFA might be better</vt:lpstr>
      <vt:lpstr>Color filter array</vt:lpstr>
      <vt:lpstr>Bayer’s pattern</vt:lpstr>
      <vt:lpstr>Demosaicking CFA’s</vt:lpstr>
      <vt:lpstr>Demosaicking CFA’s</vt:lpstr>
      <vt:lpstr>Demosaicking CFA’s</vt:lpstr>
      <vt:lpstr>Demosaicking CFA’s</vt:lpstr>
      <vt:lpstr>Demosaicking CFA’s</vt:lpstr>
      <vt:lpstr>Demosaicking CFA’s</vt:lpstr>
      <vt:lpstr>Demosaicking CFA’s</vt:lpstr>
      <vt:lpstr>Demosaicking CFA’s</vt:lpstr>
      <vt:lpstr>PowerPoint 簡報</vt:lpstr>
      <vt:lpstr>Color filter array</vt:lpstr>
      <vt:lpstr>X3 technology</vt:lpstr>
      <vt:lpstr>PowerPoint 簡報</vt:lpstr>
      <vt:lpstr>Cameras with X3</vt:lpstr>
      <vt:lpstr>Sigma SD9 vs Canon D30</vt:lpstr>
      <vt:lpstr>Color processing</vt:lpstr>
      <vt:lpstr>White Balance</vt:lpstr>
      <vt:lpstr>White Balance</vt:lpstr>
      <vt:lpstr>Color constancy</vt:lpstr>
      <vt:lpstr>Color constancy</vt:lpstr>
      <vt:lpstr>Human vision is complex</vt:lpstr>
      <vt:lpstr>Color perception depends on surrounding</vt:lpstr>
      <vt:lpstr>Color perception depends on surrounding</vt:lpstr>
      <vt:lpstr>Color perception depends on surrounding</vt:lpstr>
      <vt:lpstr>Autofocus</vt:lpstr>
      <vt:lpstr>Digital camera review website</vt:lpstr>
      <vt:lpstr>Camcorder</vt:lpstr>
      <vt:lpstr>Interlacing</vt:lpstr>
      <vt:lpstr>Deinterlacing</vt:lpstr>
      <vt:lpstr>Deinterlacing</vt:lpstr>
      <vt:lpstr>Hard cases</vt:lpstr>
      <vt:lpstr>Computational cameras</vt:lpstr>
      <vt:lpstr>More emerging cameras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Cameras</dc:title>
  <dc:creator>Microsoft Office 使用者</dc:creator>
  <cp:lastModifiedBy>cyy</cp:lastModifiedBy>
  <cp:revision>5</cp:revision>
  <dcterms:created xsi:type="dcterms:W3CDTF">2016-03-01T10:49:29Z</dcterms:created>
  <dcterms:modified xsi:type="dcterms:W3CDTF">2019-03-14T01:46:21Z</dcterms:modified>
</cp:coreProperties>
</file>