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4"/>
  </p:notesMasterIdLst>
  <p:sldIdLst>
    <p:sldId id="256" r:id="rId2"/>
    <p:sldId id="257" r:id="rId3"/>
    <p:sldId id="479" r:id="rId4"/>
    <p:sldId id="480" r:id="rId5"/>
    <p:sldId id="481" r:id="rId6"/>
    <p:sldId id="482" r:id="rId7"/>
    <p:sldId id="483" r:id="rId8"/>
    <p:sldId id="484" r:id="rId9"/>
    <p:sldId id="267" r:id="rId10"/>
    <p:sldId id="517" r:id="rId11"/>
    <p:sldId id="529" r:id="rId12"/>
    <p:sldId id="503" r:id="rId13"/>
    <p:sldId id="416" r:id="rId14"/>
    <p:sldId id="553" r:id="rId15"/>
    <p:sldId id="558" r:id="rId16"/>
    <p:sldId id="557" r:id="rId17"/>
    <p:sldId id="550" r:id="rId18"/>
    <p:sldId id="551" r:id="rId19"/>
    <p:sldId id="552" r:id="rId20"/>
    <p:sldId id="554" r:id="rId21"/>
    <p:sldId id="461" r:id="rId22"/>
    <p:sldId id="462" r:id="rId23"/>
    <p:sldId id="545" r:id="rId24"/>
    <p:sldId id="546" r:id="rId25"/>
    <p:sldId id="465" r:id="rId26"/>
    <p:sldId id="464" r:id="rId27"/>
    <p:sldId id="463" r:id="rId28"/>
    <p:sldId id="478" r:id="rId29"/>
    <p:sldId id="304" r:id="rId30"/>
    <p:sldId id="300" r:id="rId31"/>
    <p:sldId id="271" r:id="rId32"/>
    <p:sldId id="356" r:id="rId33"/>
    <p:sldId id="447" r:id="rId34"/>
    <p:sldId id="446" r:id="rId35"/>
    <p:sldId id="448" r:id="rId36"/>
    <p:sldId id="449" r:id="rId37"/>
    <p:sldId id="466" r:id="rId38"/>
    <p:sldId id="467" r:id="rId39"/>
    <p:sldId id="468" r:id="rId40"/>
    <p:sldId id="549" r:id="rId41"/>
    <p:sldId id="504" r:id="rId42"/>
    <p:sldId id="306" r:id="rId43"/>
    <p:sldId id="324" r:id="rId44"/>
    <p:sldId id="326" r:id="rId45"/>
    <p:sldId id="329" r:id="rId46"/>
    <p:sldId id="328" r:id="rId47"/>
    <p:sldId id="327" r:id="rId48"/>
    <p:sldId id="325" r:id="rId49"/>
    <p:sldId id="302" r:id="rId50"/>
    <p:sldId id="379" r:id="rId51"/>
    <p:sldId id="307" r:id="rId52"/>
    <p:sldId id="287" r:id="rId53"/>
    <p:sldId id="286" r:id="rId54"/>
    <p:sldId id="318" r:id="rId55"/>
    <p:sldId id="288" r:id="rId56"/>
    <p:sldId id="316" r:id="rId57"/>
    <p:sldId id="317" r:id="rId58"/>
    <p:sldId id="315" r:id="rId59"/>
    <p:sldId id="289" r:id="rId60"/>
    <p:sldId id="290" r:id="rId61"/>
    <p:sldId id="291" r:id="rId62"/>
    <p:sldId id="309" r:id="rId63"/>
    <p:sldId id="310" r:id="rId64"/>
    <p:sldId id="493" r:id="rId65"/>
    <p:sldId id="544" r:id="rId66"/>
    <p:sldId id="383" r:id="rId67"/>
    <p:sldId id="530" r:id="rId68"/>
    <p:sldId id="531" r:id="rId69"/>
    <p:sldId id="419" r:id="rId70"/>
    <p:sldId id="485" r:id="rId71"/>
    <p:sldId id="388" r:id="rId72"/>
    <p:sldId id="432" r:id="rId73"/>
    <p:sldId id="389" r:id="rId74"/>
    <p:sldId id="390" r:id="rId75"/>
    <p:sldId id="391" r:id="rId76"/>
    <p:sldId id="492" r:id="rId77"/>
    <p:sldId id="435" r:id="rId78"/>
    <p:sldId id="431" r:id="rId79"/>
    <p:sldId id="420" r:id="rId80"/>
    <p:sldId id="460" r:id="rId81"/>
    <p:sldId id="423" r:id="rId82"/>
    <p:sldId id="424" r:id="rId83"/>
    <p:sldId id="425" r:id="rId84"/>
    <p:sldId id="426" r:id="rId85"/>
    <p:sldId id="427" r:id="rId86"/>
    <p:sldId id="428" r:id="rId87"/>
    <p:sldId id="437" r:id="rId88"/>
    <p:sldId id="438" r:id="rId89"/>
    <p:sldId id="439" r:id="rId90"/>
    <p:sldId id="442" r:id="rId91"/>
    <p:sldId id="440" r:id="rId92"/>
    <p:sldId id="441" r:id="rId93"/>
    <p:sldId id="532" r:id="rId94"/>
    <p:sldId id="533" r:id="rId95"/>
    <p:sldId id="514" r:id="rId96"/>
    <p:sldId id="443" r:id="rId97"/>
    <p:sldId id="539" r:id="rId98"/>
    <p:sldId id="444" r:id="rId99"/>
    <p:sldId id="433" r:id="rId100"/>
    <p:sldId id="434" r:id="rId101"/>
    <p:sldId id="397" r:id="rId102"/>
    <p:sldId id="398" r:id="rId103"/>
    <p:sldId id="534" r:id="rId104"/>
    <p:sldId id="535" r:id="rId105"/>
    <p:sldId id="536" r:id="rId106"/>
    <p:sldId id="537" r:id="rId107"/>
    <p:sldId id="538" r:id="rId108"/>
    <p:sldId id="452" r:id="rId109"/>
    <p:sldId id="472" r:id="rId110"/>
    <p:sldId id="453" r:id="rId111"/>
    <p:sldId id="380" r:id="rId112"/>
    <p:sldId id="381" r:id="rId113"/>
  </p:sldIdLst>
  <p:sldSz cx="9144000" cy="6858000" type="screen4x3"/>
  <p:notesSz cx="6858000" cy="9144000"/>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CCCCFF"/>
    <a:srgbClr val="9999FF"/>
    <a:srgbClr val="FFFF00"/>
    <a:srgbClr val="FF000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p:restoredTop sz="94586"/>
  </p:normalViewPr>
  <p:slideViewPr>
    <p:cSldViewPr>
      <p:cViewPr varScale="1">
        <p:scale>
          <a:sx n="82" d="100"/>
          <a:sy n="82" d="100"/>
        </p:scale>
        <p:origin x="1158" y="96"/>
      </p:cViewPr>
      <p:guideLst>
        <p:guide orient="horz" pos="2160"/>
        <p:guide pos="2880"/>
      </p:guideLst>
    </p:cSldViewPr>
  </p:slideViewPr>
  <p:notesTextViewPr>
    <p:cViewPr>
      <p:scale>
        <a:sx n="3" d="2"/>
        <a:sy n="3" d="2"/>
      </p:scale>
      <p:origin x="0" y="0"/>
    </p:cViewPr>
  </p:notesTextViewPr>
  <p:sorterViewPr>
    <p:cViewPr>
      <p:scale>
        <a:sx n="66" d="100"/>
        <a:sy n="66" d="100"/>
      </p:scale>
      <p:origin x="0" y="102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image" Target="../media/image127.png"/><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新細明體" panose="02020500000000000000" pitchFamily="18" charset="-120"/>
                <a:cs typeface="+mn-cs"/>
              </a:defRPr>
            </a:lvl1pPr>
          </a:lstStyle>
          <a:p>
            <a:pPr>
              <a:defRPr/>
            </a:pPr>
            <a:endParaRPr lang="en-US" altLang="zh-TW"/>
          </a:p>
        </p:txBody>
      </p:sp>
      <p:sp>
        <p:nvSpPr>
          <p:cNvPr id="727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新細明體" panose="02020500000000000000" pitchFamily="18" charset="-120"/>
                <a:cs typeface="+mn-cs"/>
              </a:defRPr>
            </a:lvl1pPr>
          </a:lstStyle>
          <a:p>
            <a:pPr>
              <a:defRPr/>
            </a:pPr>
            <a:endParaRPr lang="en-US" altLang="zh-TW"/>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727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新細明體" panose="02020500000000000000" pitchFamily="18" charset="-120"/>
                <a:cs typeface="+mn-cs"/>
              </a:defRPr>
            </a:lvl1pPr>
          </a:lstStyle>
          <a:p>
            <a:pPr>
              <a:defRPr/>
            </a:pPr>
            <a:endParaRPr lang="en-US" altLang="zh-TW"/>
          </a:p>
        </p:txBody>
      </p:sp>
      <p:sp>
        <p:nvSpPr>
          <p:cNvPr id="727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ea typeface="新細明體" panose="02020500000000000000" pitchFamily="18" charset="-120"/>
              </a:defRPr>
            </a:lvl1pPr>
          </a:lstStyle>
          <a:p>
            <a:pPr>
              <a:defRPr/>
            </a:pPr>
            <a:fld id="{C2915AE4-D4F9-409D-A732-4243F30DC630}"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新細明體" charset="0"/>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ck101.com/thread-2832680-1-1.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mailto:bruce@405themovie.com"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www.lightwave6.com/" TargetMode="External"/><Relationship Id="rId4" Type="http://schemas.openxmlformats.org/officeDocument/2006/relationships/hyperlink" Target="mailto:jeremy@405themovie.co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adobe.com/products/photoshop/main.html"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adobe.com/products/photoshop/main.html"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0FE56DF-A1D6-4772-AD00-BA592CCE22D8}" type="slidenum">
              <a:rPr lang="en-US" altLang="zh-TW" smtClean="0"/>
              <a:pPr/>
              <a:t>1</a:t>
            </a:fld>
            <a:endParaRPr lang="en-US" altLang="zh-TW" smtClean="0"/>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BBF687A-1E9A-4A66-93B0-886368B54FF1}" type="slidenum">
              <a:rPr lang="en-US" altLang="zh-TW" smtClean="0"/>
              <a:pPr/>
              <a:t>13</a:t>
            </a:fld>
            <a:endParaRPr lang="en-US" altLang="zh-TW" smtClean="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1631DC8-7E2D-47AF-A1F1-49C7EA5AD319}" type="slidenum">
              <a:rPr lang="en-US" altLang="zh-TW" smtClean="0"/>
              <a:pPr/>
              <a:t>14</a:t>
            </a:fld>
            <a:endParaRPr lang="en-US" altLang="zh-TW" smtClean="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latin typeface="Arial" panose="020B0604020202020204" pitchFamily="34" charset="0"/>
              </a:rPr>
              <a:t>Harry potter</a:t>
            </a:r>
          </a:p>
          <a:p>
            <a:pPr eaLnBrk="1" hangingPunct="1"/>
            <a:endParaRPr lang="zh-TW" altLang="en-US" smtClean="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C587D98-CD02-4EAF-9A72-4789EB9182BA}" type="slidenum">
              <a:rPr lang="en-US" altLang="zh-TW" smtClean="0"/>
              <a:pPr/>
              <a:t>21</a:t>
            </a:fld>
            <a:endParaRPr lang="en-US" altLang="zh-TW" smtClean="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latin typeface="Arial" panose="020B0604020202020204" pitchFamily="34" charset="0"/>
              </a:rPr>
              <a:t>For example, is it a reality?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59773A0-2B28-41F5-B0FB-EFFCF7EF900D}" type="slidenum">
              <a:rPr lang="en-US" altLang="zh-TW" smtClean="0"/>
              <a:pPr/>
              <a:t>22</a:t>
            </a:fld>
            <a:endParaRPr lang="en-US" altLang="zh-TW" smtClean="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投影片圖像版面配置區 1"/>
          <p:cNvSpPr>
            <a:spLocks noGrp="1" noRot="1" noChangeAspect="1" noTextEdit="1"/>
          </p:cNvSpPr>
          <p:nvPr>
            <p:ph type="sldImg"/>
          </p:nvPr>
        </p:nvSpPr>
        <p:spPr>
          <a:ln/>
        </p:spPr>
      </p:sp>
      <p:sp>
        <p:nvSpPr>
          <p:cNvPr id="39938"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mtClean="0">
                <a:latin typeface="Arial" panose="020B0604020202020204" pitchFamily="34" charset="0"/>
                <a:hlinkClick r:id="rId3"/>
              </a:rPr>
              <a:t>http://ck101.com/thread-2832680-1-1.html</a:t>
            </a:r>
            <a:endParaRPr lang="zh-TW" altLang="en-US" smtClean="0">
              <a:latin typeface="Arial" panose="020B0604020202020204" pitchFamily="34" charset="0"/>
            </a:endParaRPr>
          </a:p>
          <a:p>
            <a:endParaRPr lang="zh-TW" altLang="en-US" smtClean="0">
              <a:latin typeface="Arial" panose="020B0604020202020204" pitchFamily="34" charset="0"/>
            </a:endParaRPr>
          </a:p>
        </p:txBody>
      </p:sp>
      <p:sp>
        <p:nvSpPr>
          <p:cNvPr id="39939"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BEC46E0-E025-4400-8291-975A45D2C0FA}" type="slidenum">
              <a:rPr lang="en-US" altLang="zh-TW" smtClean="0"/>
              <a:pPr/>
              <a:t>23</a:t>
            </a:fld>
            <a:endParaRPr lang="en-US" altLang="zh-TW"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0A31DEC7-52B2-4935-961F-F8C50C399D3A}" type="slidenum">
              <a:rPr lang="en-US" altLang="zh-TW" smtClean="0"/>
              <a:pPr/>
              <a:t>25</a:t>
            </a:fld>
            <a:endParaRPr lang="en-US" altLang="zh-TW" smtClean="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D8C14E0-9AF1-407E-A315-FA1388264AA1}" type="slidenum">
              <a:rPr lang="en-US" altLang="zh-TW" smtClean="0"/>
              <a:pPr/>
              <a:t>26</a:t>
            </a:fld>
            <a:endParaRPr lang="en-US" altLang="zh-TW" smtClean="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45DB518-29CF-4785-8ECE-FB369BFF34CF}" type="slidenum">
              <a:rPr lang="en-US" altLang="zh-TW" smtClean="0"/>
              <a:pPr/>
              <a:t>27</a:t>
            </a:fld>
            <a:endParaRPr lang="en-US" altLang="zh-TW" smtClean="0"/>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B4F4745-BB84-4A7B-84CA-DF2A06FEE2B4}" type="slidenum">
              <a:rPr lang="en-US" altLang="zh-TW" smtClean="0"/>
              <a:pPr/>
              <a:t>29</a:t>
            </a:fld>
            <a:endParaRPr lang="en-US" altLang="zh-TW" smtClean="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B882E03-C9E4-4A8F-9FCE-F3BB95ACD16C}" type="slidenum">
              <a:rPr lang="en-US" altLang="zh-TW" smtClean="0"/>
              <a:pPr/>
              <a:t>30</a:t>
            </a:fld>
            <a:endParaRPr lang="en-US" altLang="zh-TW" smtClean="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60333E2-7452-44FE-8194-A93075B7F7E3}" type="slidenum">
              <a:rPr lang="en-US" altLang="zh-TW" smtClean="0"/>
              <a:pPr/>
              <a:t>2</a:t>
            </a:fld>
            <a:endParaRPr lang="en-US" altLang="zh-TW" smtClean="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0D49F1A-394E-4463-990F-924C77297512}" type="slidenum">
              <a:rPr lang="en-US" altLang="zh-TW" smtClean="0"/>
              <a:pPr/>
              <a:t>31</a:t>
            </a:fld>
            <a:endParaRPr lang="en-US" altLang="zh-TW" smtClean="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8DE72E8-811F-4F45-BBA9-365AC79F484E}" type="slidenum">
              <a:rPr lang="en-US" altLang="zh-TW" smtClean="0"/>
              <a:pPr/>
              <a:t>32</a:t>
            </a:fld>
            <a:endParaRPr lang="en-US" altLang="zh-TW" smtClean="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E060F8D-E310-404E-86E9-7F433D562FD9}" type="slidenum">
              <a:rPr lang="en-US" altLang="zh-TW" smtClean="0"/>
              <a:pPr/>
              <a:t>33</a:t>
            </a:fld>
            <a:endParaRPr lang="en-US" altLang="zh-TW" smtClean="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93786541-C2E7-44DF-AA59-D50006C7B052}" type="slidenum">
              <a:rPr lang="en-US" altLang="zh-TW" smtClean="0"/>
              <a:pPr/>
              <a:t>34</a:t>
            </a:fld>
            <a:endParaRPr lang="en-US" altLang="zh-TW" smtClean="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latin typeface="Arial" panose="020B0604020202020204" pitchFamily="34" charset="0"/>
              </a:rPr>
              <a:t>Explosion </a:t>
            </a:r>
          </a:p>
          <a:p>
            <a:pPr eaLnBrk="1" hangingPunct="1"/>
            <a:r>
              <a:rPr lang="en-US" altLang="zh-TW" smtClean="0">
                <a:latin typeface="Arial" panose="020B0604020202020204" pitchFamily="34" charset="0"/>
              </a:rPr>
              <a:t>Rain</a:t>
            </a:r>
          </a:p>
          <a:p>
            <a:pPr eaLnBrk="1" hangingPunct="1"/>
            <a:r>
              <a:rPr lang="en-US" altLang="zh-TW" smtClean="0">
                <a:latin typeface="Arial" panose="020B0604020202020204" pitchFamily="34" charset="0"/>
              </a:rPr>
              <a:t>Blood</a:t>
            </a:r>
          </a:p>
          <a:p>
            <a:pPr eaLnBrk="1" hangingPunct="1"/>
            <a:r>
              <a:rPr lang="en-US" altLang="zh-TW" smtClean="0">
                <a:latin typeface="Arial" panose="020B0604020202020204" pitchFamily="34" charset="0"/>
              </a:rPr>
              <a:t>Car</a:t>
            </a:r>
          </a:p>
          <a:p>
            <a:pPr eaLnBrk="1" hangingPunct="1"/>
            <a:r>
              <a:rPr lang="en-US" altLang="zh-TW" smtClean="0">
                <a:latin typeface="Arial" panose="020B0604020202020204" pitchFamily="34" charset="0"/>
              </a:rPr>
              <a:t>Double</a:t>
            </a:r>
          </a:p>
          <a:p>
            <a:pPr eaLnBrk="1" hangingPunct="1"/>
            <a:r>
              <a:rPr lang="en-US" altLang="zh-TW" smtClean="0">
                <a:latin typeface="Arial" panose="020B0604020202020204" pitchFamily="34" charset="0"/>
              </a:rPr>
              <a:t>Wire</a:t>
            </a:r>
          </a:p>
          <a:p>
            <a:pPr eaLnBrk="1" hangingPunct="1"/>
            <a:endParaRPr lang="en-US" altLang="zh-TW" smtClean="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1A0BC49-455E-4ADE-A031-2822A3C4FB5D}" type="slidenum">
              <a:rPr lang="en-US" altLang="zh-TW" smtClean="0"/>
              <a:pPr/>
              <a:t>35</a:t>
            </a:fld>
            <a:endParaRPr lang="en-US" altLang="zh-TW" smtClean="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E3BB447-27D9-4414-AB37-4EFB16309DB1}" type="slidenum">
              <a:rPr lang="en-US" altLang="zh-TW" smtClean="0"/>
              <a:pPr/>
              <a:t>36</a:t>
            </a:fld>
            <a:endParaRPr lang="en-US" altLang="zh-TW" smtClean="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3DFA32B-1072-47C6-8D65-153DEAE68DD9}" type="slidenum">
              <a:rPr lang="en-US" altLang="zh-TW" smtClean="0"/>
              <a:pPr/>
              <a:t>37</a:t>
            </a:fld>
            <a:endParaRPr lang="en-US" altLang="zh-TW" smtClean="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E70903D-DC49-47DF-A18E-D040D4D14738}" type="slidenum">
              <a:rPr lang="en-US" altLang="zh-TW" smtClean="0"/>
              <a:pPr/>
              <a:t>38</a:t>
            </a:fld>
            <a:endParaRPr lang="en-US" altLang="zh-TW" smtClean="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408F70D-1C23-4BF7-AC2D-91B59DDD8495}" type="slidenum">
              <a:rPr lang="en-US" altLang="zh-TW" smtClean="0"/>
              <a:pPr/>
              <a:t>39</a:t>
            </a:fld>
            <a:endParaRPr lang="en-US" altLang="zh-TW" smtClean="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788D4D1-B81C-42FB-B8EB-E28F6080F5B8}" type="slidenum">
              <a:rPr lang="en-US" altLang="zh-TW" smtClean="0"/>
              <a:pPr/>
              <a:t>42</a:t>
            </a:fld>
            <a:endParaRPr lang="en-US" altLang="zh-TW" smtClean="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C3C3489B-9AED-4672-BBC5-9AF0769D37A1}" type="slidenum">
              <a:rPr lang="en-US" altLang="zh-TW" smtClean="0"/>
              <a:pPr/>
              <a:t>3</a:t>
            </a:fld>
            <a:endParaRPr lang="en-US" altLang="zh-TW" smtClean="0"/>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FE22A721-3342-4186-9DC8-6DA5E3C3871E}" type="slidenum">
              <a:rPr lang="en-US" altLang="zh-TW" smtClean="0"/>
              <a:pPr/>
              <a:t>43</a:t>
            </a:fld>
            <a:endParaRPr lang="en-US" altLang="zh-TW" smtClean="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latin typeface="Arial" panose="020B0604020202020204" pitchFamily="34" charset="0"/>
              </a:rPr>
              <a:t>Storyboard</a:t>
            </a:r>
          </a:p>
          <a:p>
            <a:pPr eaLnBrk="1" hangingPunct="1"/>
            <a:r>
              <a:rPr lang="en-US" altLang="zh-TW" smtClean="0">
                <a:latin typeface="Arial" panose="020B0604020202020204" pitchFamily="34" charset="0"/>
              </a:rPr>
              <a:t>Artwork</a:t>
            </a:r>
          </a:p>
          <a:p>
            <a:pPr eaLnBrk="1" hangingPunct="1"/>
            <a:r>
              <a:rPr lang="en-US" altLang="zh-TW" smtClean="0">
                <a:latin typeface="Arial" panose="020B0604020202020204" pitchFamily="34" charset="0"/>
              </a:rPr>
              <a:t>Reference</a:t>
            </a:r>
          </a:p>
          <a:p>
            <a:pPr eaLnBrk="1" hangingPunct="1"/>
            <a:r>
              <a:rPr lang="en-US" altLang="zh-TW" smtClean="0">
                <a:latin typeface="Arial" panose="020B0604020202020204" pitchFamily="34" charset="0"/>
              </a:rPr>
              <a:t>Research</a:t>
            </a:r>
          </a:p>
          <a:p>
            <a:pPr eaLnBrk="1" hangingPunct="1"/>
            <a:r>
              <a:rPr lang="en-US" altLang="zh-TW" smtClean="0">
                <a:latin typeface="Arial" panose="020B0604020202020204" pitchFamily="34" charset="0"/>
              </a:rPr>
              <a:t>Effects</a:t>
            </a:r>
          </a:p>
          <a:p>
            <a:pPr eaLnBrk="1" hangingPunct="1"/>
            <a:endParaRPr lang="en-US" altLang="zh-TW" smtClean="0">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3F5AAF6-7E8E-46C5-B0C8-DE3494901A14}" type="slidenum">
              <a:rPr lang="en-US" altLang="zh-TW" smtClean="0"/>
              <a:pPr/>
              <a:t>44</a:t>
            </a:fld>
            <a:endParaRPr lang="en-US" altLang="zh-TW" smtClean="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DC16521-2207-4C20-8746-0D9EA69E28BF}" type="slidenum">
              <a:rPr lang="en-US" altLang="zh-TW" smtClean="0"/>
              <a:pPr/>
              <a:t>45</a:t>
            </a:fld>
            <a:endParaRPr lang="en-US" altLang="zh-TW" smtClean="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A65BC17-B97D-4079-8A82-D9613D5207B0}" type="slidenum">
              <a:rPr lang="en-US" altLang="zh-TW" smtClean="0"/>
              <a:pPr/>
              <a:t>46</a:t>
            </a:fld>
            <a:endParaRPr lang="en-US" altLang="zh-TW" smtClean="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C7653C36-77D0-479E-9B6E-EAE154738F8F}" type="slidenum">
              <a:rPr lang="en-US" altLang="zh-TW" smtClean="0"/>
              <a:pPr/>
              <a:t>47</a:t>
            </a:fld>
            <a:endParaRPr lang="en-US" altLang="zh-TW" smtClean="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DC1ECC0-2357-4EAF-B3D5-A97BD1C4E88C}" type="slidenum">
              <a:rPr lang="en-US" altLang="zh-TW" smtClean="0"/>
              <a:pPr/>
              <a:t>48</a:t>
            </a:fld>
            <a:endParaRPr lang="en-US" altLang="zh-TW" smtClean="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7B0EF2C-7D59-4F0A-9C9C-228AC4CE7708}" type="slidenum">
              <a:rPr lang="en-US" altLang="zh-TW" smtClean="0"/>
              <a:pPr/>
              <a:t>49</a:t>
            </a:fld>
            <a:endParaRPr lang="en-US" altLang="zh-TW" smtClean="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9295DA4-A026-4898-BF33-4B2C779DF5DD}" type="slidenum">
              <a:rPr lang="en-US" altLang="zh-TW" smtClean="0"/>
              <a:pPr/>
              <a:t>50</a:t>
            </a:fld>
            <a:endParaRPr lang="en-US" altLang="zh-TW" smtClean="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latin typeface="Arial" panose="020B0604020202020204" pitchFamily="34" charset="0"/>
              </a:rPr>
              <a:t>Return of the king, Disc 4, Visual Effects </a:t>
            </a:r>
          </a:p>
          <a:p>
            <a:pPr eaLnBrk="1" hangingPunct="1"/>
            <a:r>
              <a:rPr lang="en-US" altLang="zh-TW" smtClean="0">
                <a:latin typeface="Arial" panose="020B0604020202020204" pitchFamily="34" charset="0"/>
              </a:rPr>
              <a:t>Weta 0:00-</a:t>
            </a:r>
          </a:p>
          <a:p>
            <a:pPr eaLnBrk="1" hangingPunct="1"/>
            <a:r>
              <a:rPr lang="en-US" altLang="zh-TW" smtClean="0">
                <a:latin typeface="Arial" panose="020B0604020202020204" pitchFamily="34" charset="0"/>
              </a:rPr>
              <a:t>And Visual Effects Demonstration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74872AA-FFC5-4E7D-845D-1A1C174733C6}" type="slidenum">
              <a:rPr lang="en-US" altLang="zh-TW" smtClean="0"/>
              <a:pPr/>
              <a:t>51</a:t>
            </a:fld>
            <a:endParaRPr lang="en-US" altLang="zh-TW" smtClean="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1D695D4-18D9-41EB-9BAF-773F3C6ADEA2}" type="slidenum">
              <a:rPr lang="en-US" altLang="zh-TW" smtClean="0"/>
              <a:pPr/>
              <a:t>52</a:t>
            </a:fld>
            <a:endParaRPr lang="en-US" altLang="zh-TW" smtClean="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i="1" smtClean="0">
                <a:latin typeface="Arial" panose="020B0604020202020204" pitchFamily="34" charset="0"/>
              </a:rPr>
              <a:t>405</a:t>
            </a:r>
            <a:r>
              <a:rPr lang="en-US" altLang="zh-TW" smtClean="0">
                <a:latin typeface="Arial" panose="020B0604020202020204" pitchFamily="34" charset="0"/>
              </a:rPr>
              <a:t> was created by </a:t>
            </a:r>
            <a:r>
              <a:rPr lang="en-US" altLang="zh-TW" smtClean="0">
                <a:latin typeface="Arial" panose="020B0604020202020204" pitchFamily="34" charset="0"/>
                <a:hlinkClick r:id="rId3"/>
              </a:rPr>
              <a:t>Bruce Branit</a:t>
            </a:r>
            <a:r>
              <a:rPr lang="en-US" altLang="zh-TW" smtClean="0">
                <a:latin typeface="Arial" panose="020B0604020202020204" pitchFamily="34" charset="0"/>
              </a:rPr>
              <a:t> and </a:t>
            </a:r>
            <a:r>
              <a:rPr lang="en-US" altLang="zh-TW" smtClean="0">
                <a:latin typeface="Arial" panose="020B0604020202020204" pitchFamily="34" charset="0"/>
                <a:hlinkClick r:id="rId4"/>
              </a:rPr>
              <a:t>Jeremy Hunt</a:t>
            </a:r>
            <a:r>
              <a:rPr lang="en-US" altLang="zh-TW" smtClean="0">
                <a:latin typeface="Arial" panose="020B0604020202020204" pitchFamily="34" charset="0"/>
              </a:rPr>
              <a:t> using only consumer level computers, off-the-shelf software, and their imaginative talents. This short film was shot in two days on location on the busy I-405 freeway in Los Angeles and Orange County. But it really came to be only after three more months of hard work using computer graphics.</a:t>
            </a:r>
            <a:br>
              <a:rPr lang="en-US" altLang="zh-TW" smtClean="0">
                <a:latin typeface="Arial" panose="020B0604020202020204" pitchFamily="34" charset="0"/>
              </a:rPr>
            </a:br>
            <a:r>
              <a:rPr lang="en-US" altLang="zh-TW" smtClean="0">
                <a:latin typeface="Arial" panose="020B0604020202020204" pitchFamily="34" charset="0"/>
              </a:rPr>
              <a:t/>
            </a:r>
            <a:br>
              <a:rPr lang="en-US" altLang="zh-TW" smtClean="0">
                <a:latin typeface="Arial" panose="020B0604020202020204" pitchFamily="34" charset="0"/>
              </a:rPr>
            </a:br>
            <a:r>
              <a:rPr lang="en-US" altLang="zh-TW" smtClean="0">
                <a:latin typeface="Arial" panose="020B0604020202020204" pitchFamily="34" charset="0"/>
              </a:rPr>
              <a:t>Much of the movie, featuring a DC-10 and a Jeep Grand Cherokee, was created entirely inside these computers. There are 62 shots in this 3 minute film and 42 of those shots are enhanced with digital visual effects. Nineteen shots are entirely digital creations, using no live action footage whatsoever. There is no real airplane in this film. The DC-10 was created digitally in a 3D environment. Both cars in this film are also created digitally using </a:t>
            </a:r>
            <a:r>
              <a:rPr lang="en-US" altLang="zh-TW" smtClean="0">
                <a:latin typeface="Arial" panose="020B0604020202020204" pitchFamily="34" charset="0"/>
                <a:hlinkClick r:id="rId5"/>
              </a:rPr>
              <a:t>Lightwave 3D</a:t>
            </a:r>
            <a:r>
              <a:rPr lang="en-US" altLang="zh-TW" smtClean="0">
                <a:latin typeface="Arial" panose="020B0604020202020204" pitchFamily="34" charset="0"/>
              </a:rPr>
              <a:t>. Both actors were shot inside real vehicles, however, most shots--including all of the old woman's scenes--were shot standing still. Even the freeway backgrounds were created digitally and added to the filmed footage later.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30283F4-8B7F-402B-B2DC-7BB98795C5A0}" type="slidenum">
              <a:rPr lang="en-US" altLang="zh-TW" smtClean="0"/>
              <a:pPr/>
              <a:t>4</a:t>
            </a:fld>
            <a:endParaRPr lang="en-US" altLang="zh-TW" smtClean="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C042966-2772-4989-88E6-BF8765CFDCBF}" type="slidenum">
              <a:rPr lang="en-US" altLang="zh-TW" smtClean="0"/>
              <a:pPr/>
              <a:t>53</a:t>
            </a:fld>
            <a:endParaRPr lang="en-US" altLang="zh-TW" smtClean="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FF420E0-8D1B-487E-A392-1BE2E869A386}" type="slidenum">
              <a:rPr lang="en-US" altLang="zh-TW" smtClean="0"/>
              <a:pPr/>
              <a:t>54</a:t>
            </a:fld>
            <a:endParaRPr lang="en-US" altLang="zh-TW" smtClean="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zh-TW" sz="800" smtClean="0">
                <a:latin typeface="Arial" panose="020B0604020202020204" pitchFamily="34" charset="0"/>
              </a:rPr>
              <a:t>Step 1: shooting</a:t>
            </a:r>
          </a:p>
          <a:p>
            <a:pPr eaLnBrk="1" hangingPunct="1">
              <a:lnSpc>
                <a:spcPct val="80000"/>
              </a:lnSpc>
            </a:pPr>
            <a:r>
              <a:rPr lang="en-US" altLang="zh-TW" sz="800" smtClean="0">
                <a:latin typeface="Arial" panose="020B0604020202020204" pitchFamily="34" charset="0"/>
              </a:rPr>
              <a:t>Optura 30fps progressive mode</a:t>
            </a:r>
          </a:p>
          <a:p>
            <a:pPr eaLnBrk="1" hangingPunct="1">
              <a:lnSpc>
                <a:spcPct val="80000"/>
              </a:lnSpc>
            </a:pPr>
            <a:endParaRPr lang="en-US" altLang="zh-TW" sz="800" smtClean="0">
              <a:latin typeface="Arial" panose="020B0604020202020204" pitchFamily="34" charset="0"/>
            </a:endParaRPr>
          </a:p>
          <a:p>
            <a:pPr eaLnBrk="1" hangingPunct="1">
              <a:lnSpc>
                <a:spcPct val="80000"/>
              </a:lnSpc>
            </a:pPr>
            <a:r>
              <a:rPr lang="en-US" altLang="zh-TW" sz="800" smtClean="0">
                <a:latin typeface="Arial" panose="020B0604020202020204" pitchFamily="34" charset="0"/>
              </a:rPr>
              <a:t>In all about 70 minutes of DV tape was shot, 2 days, </a:t>
            </a:r>
          </a:p>
          <a:p>
            <a:pPr eaLnBrk="1" hangingPunct="1">
              <a:lnSpc>
                <a:spcPct val="80000"/>
              </a:lnSpc>
            </a:pPr>
            <a:endParaRPr lang="en-US" altLang="zh-TW" sz="800" smtClean="0">
              <a:latin typeface="Arial" panose="020B0604020202020204" pitchFamily="34" charset="0"/>
            </a:endParaRPr>
          </a:p>
          <a:p>
            <a:pPr eaLnBrk="1" hangingPunct="1">
              <a:lnSpc>
                <a:spcPct val="80000"/>
              </a:lnSpc>
            </a:pPr>
            <a:r>
              <a:rPr lang="en-US" altLang="zh-TW" sz="800" smtClean="0">
                <a:latin typeface="Arial" panose="020B0604020202020204" pitchFamily="34" charset="0"/>
              </a:rPr>
              <a:t>The first day of shooting consisted largely of scenes with the Driver, played by Jeremy Hunt. The bulk of shots on this first day were shot while actually driving on the freeway. </a:t>
            </a:r>
          </a:p>
          <a:p>
            <a:pPr eaLnBrk="1" hangingPunct="1">
              <a:lnSpc>
                <a:spcPct val="80000"/>
              </a:lnSpc>
            </a:pPr>
            <a:endParaRPr lang="en-US" altLang="zh-TW" sz="800" smtClean="0">
              <a:latin typeface="Arial" panose="020B0604020202020204" pitchFamily="34" charset="0"/>
            </a:endParaRPr>
          </a:p>
          <a:p>
            <a:pPr eaLnBrk="1" hangingPunct="1">
              <a:lnSpc>
                <a:spcPct val="80000"/>
              </a:lnSpc>
            </a:pPr>
            <a:r>
              <a:rPr lang="en-US" altLang="zh-TW" sz="800" smtClean="0">
                <a:latin typeface="Arial" panose="020B0604020202020204" pitchFamily="34" charset="0"/>
              </a:rPr>
              <a:t>The second day of filming was primarily of Angela Burns. Given that she was not very mobile, she was filmed in front of her residence and the backgrounds had to be added later.</a:t>
            </a:r>
          </a:p>
          <a:p>
            <a:pPr eaLnBrk="1" hangingPunct="1">
              <a:lnSpc>
                <a:spcPct val="80000"/>
              </a:lnSpc>
            </a:pPr>
            <a:endParaRPr lang="en-US" altLang="zh-TW" sz="800" smtClean="0">
              <a:latin typeface="Arial" panose="020B0604020202020204" pitchFamily="34" charset="0"/>
            </a:endParaRPr>
          </a:p>
          <a:p>
            <a:pPr eaLnBrk="1" hangingPunct="1">
              <a:lnSpc>
                <a:spcPct val="80000"/>
              </a:lnSpc>
            </a:pPr>
            <a:r>
              <a:rPr lang="en-US" altLang="zh-TW" sz="800" smtClean="0">
                <a:latin typeface="Arial" panose="020B0604020202020204" pitchFamily="34" charset="0"/>
              </a:rPr>
              <a:t>Some pickup shots</a:t>
            </a:r>
          </a:p>
          <a:p>
            <a:pPr eaLnBrk="1" hangingPunct="1">
              <a:lnSpc>
                <a:spcPct val="80000"/>
              </a:lnSpc>
            </a:pPr>
            <a:endParaRPr lang="en-US" altLang="zh-TW" sz="800" smtClean="0">
              <a:latin typeface="Arial" panose="020B0604020202020204" pitchFamily="34" charset="0"/>
            </a:endParaRPr>
          </a:p>
          <a:p>
            <a:pPr eaLnBrk="1" hangingPunct="1">
              <a:lnSpc>
                <a:spcPct val="80000"/>
              </a:lnSpc>
            </a:pPr>
            <a:r>
              <a:rPr lang="en-US" altLang="zh-TW" sz="800" smtClean="0">
                <a:latin typeface="Arial" panose="020B0604020202020204" pitchFamily="34" charset="0"/>
              </a:rPr>
              <a:t>Step 2: digital</a:t>
            </a:r>
          </a:p>
          <a:p>
            <a:pPr eaLnBrk="1" hangingPunct="1">
              <a:lnSpc>
                <a:spcPct val="80000"/>
              </a:lnSpc>
            </a:pPr>
            <a:r>
              <a:rPr lang="en-US" altLang="zh-TW" sz="800" smtClean="0">
                <a:latin typeface="Arial" panose="020B0604020202020204" pitchFamily="34" charset="0"/>
              </a:rPr>
              <a:t>It was found that more control over shot design could be achieved if an entirely believable digital environment could be created. Using photographs shot around LA on a digital camera, Bruce Branit created several photo-based 3D environments inside of which the virtual camera could be placed and pointed in any direction. The road surface was created using photographs of LA's famous freeway surfaces and stitched together into long, usable maps. With this realistic, virtual world, the camera can then be put in places inside the computer's worlds where it would be much too dangerous to risk the lives of a real camera crew.</a:t>
            </a:r>
          </a:p>
          <a:p>
            <a:pPr eaLnBrk="1" hangingPunct="1">
              <a:lnSpc>
                <a:spcPct val="80000"/>
              </a:lnSpc>
            </a:pPr>
            <a:endParaRPr lang="en-US" altLang="zh-TW" sz="800" smtClean="0">
              <a:latin typeface="Arial" panose="020B0604020202020204" pitchFamily="34" charset="0"/>
            </a:endParaRPr>
          </a:p>
          <a:p>
            <a:pPr eaLnBrk="1" hangingPunct="1">
              <a:lnSpc>
                <a:spcPct val="80000"/>
              </a:lnSpc>
            </a:pPr>
            <a:r>
              <a:rPr lang="en-US" altLang="zh-TW" sz="800" smtClean="0">
                <a:latin typeface="Arial" panose="020B0604020202020204" pitchFamily="34" charset="0"/>
              </a:rPr>
              <a:t>In almost all shots the Jeep seen on camera is actually the CG model and not a real car. </a:t>
            </a:r>
          </a:p>
          <a:p>
            <a:pPr eaLnBrk="1" hangingPunct="1">
              <a:lnSpc>
                <a:spcPct val="80000"/>
              </a:lnSpc>
            </a:pPr>
            <a:r>
              <a:rPr lang="en-US" altLang="zh-TW" sz="800" smtClean="0">
                <a:latin typeface="Arial" panose="020B0604020202020204" pitchFamily="34" charset="0"/>
              </a:rPr>
              <a:t>head geometry had been created long ago during a demo for a handheld cyberscaner. The face was mapped on using several digital photographs. </a:t>
            </a:r>
          </a:p>
          <a:p>
            <a:pPr eaLnBrk="1" hangingPunct="1">
              <a:lnSpc>
                <a:spcPct val="80000"/>
              </a:lnSpc>
            </a:pPr>
            <a:endParaRPr lang="en-US" altLang="zh-TW" sz="800" smtClean="0">
              <a:latin typeface="Arial" panose="020B0604020202020204" pitchFamily="34" charset="0"/>
            </a:endParaRPr>
          </a:p>
          <a:p>
            <a:pPr eaLnBrk="1" hangingPunct="1">
              <a:lnSpc>
                <a:spcPct val="80000"/>
              </a:lnSpc>
            </a:pPr>
            <a:r>
              <a:rPr lang="en-US" altLang="zh-TW" sz="800" smtClean="0">
                <a:latin typeface="Arial" panose="020B0604020202020204" pitchFamily="34" charset="0"/>
              </a:rPr>
              <a:t>Step 3: digital plane</a:t>
            </a:r>
          </a:p>
          <a:p>
            <a:pPr eaLnBrk="1" hangingPunct="1">
              <a:lnSpc>
                <a:spcPct val="80000"/>
              </a:lnSpc>
            </a:pPr>
            <a:r>
              <a:rPr lang="en-US" altLang="zh-TW" sz="800" smtClean="0">
                <a:latin typeface="Arial" panose="020B0604020202020204" pitchFamily="34" charset="0"/>
              </a:rPr>
              <a:t>As a result the model needed to be very detailed. The entire process of building the plane in the computer, creating the image maps, and "dialing in" the look of the surfaces took over a month. </a:t>
            </a:r>
          </a:p>
          <a:p>
            <a:pPr eaLnBrk="1" hangingPunct="1">
              <a:lnSpc>
                <a:spcPct val="80000"/>
              </a:lnSpc>
            </a:pPr>
            <a:endParaRPr lang="en-US" altLang="zh-TW" sz="800" smtClean="0">
              <a:latin typeface="Arial" panose="020B0604020202020204" pitchFamily="34" charset="0"/>
            </a:endParaRPr>
          </a:p>
          <a:p>
            <a:pPr eaLnBrk="1" hangingPunct="1">
              <a:lnSpc>
                <a:spcPct val="80000"/>
              </a:lnSpc>
            </a:pPr>
            <a:r>
              <a:rPr lang="en-US" altLang="zh-TW" sz="800" smtClean="0">
                <a:latin typeface="Arial" panose="020B0604020202020204" pitchFamily="34" charset="0"/>
              </a:rPr>
              <a:t>Jeremy created from scratch all of the different maps in </a:t>
            </a:r>
            <a:r>
              <a:rPr lang="en-US" altLang="zh-TW" sz="800" smtClean="0">
                <a:latin typeface="Arial" panose="020B0604020202020204" pitchFamily="34" charset="0"/>
                <a:hlinkClick r:id="rId3"/>
              </a:rPr>
              <a:t>Photoshop</a:t>
            </a:r>
            <a:r>
              <a:rPr lang="en-US" altLang="zh-TW" sz="800" smtClean="0">
                <a:latin typeface="Arial" panose="020B0604020202020204" pitchFamily="34" charset="0"/>
              </a:rPr>
              <a:t> to affect the DC-10's color, reflectivity, bumps, dirt, and transparency. The final </a:t>
            </a:r>
            <a:r>
              <a:rPr lang="en-US" altLang="zh-TW" sz="800" i="1" smtClean="0">
                <a:latin typeface="Arial" panose="020B0604020202020204" pitchFamily="34" charset="0"/>
              </a:rPr>
              <a:t>405</a:t>
            </a:r>
            <a:r>
              <a:rPr lang="en-US" altLang="zh-TW" sz="800" smtClean="0">
                <a:latin typeface="Arial" panose="020B0604020202020204" pitchFamily="34" charset="0"/>
              </a:rPr>
              <a:t> DC-10 is comprised of 59 different, linked objects, 142,439 polygons almost 100 megabytes of image maps. </a:t>
            </a:r>
          </a:p>
          <a:p>
            <a:pPr eaLnBrk="1" hangingPunct="1">
              <a:lnSpc>
                <a:spcPct val="80000"/>
              </a:lnSpc>
            </a:pPr>
            <a:endParaRPr lang="en-US" altLang="zh-TW" sz="800" smtClean="0">
              <a:latin typeface="Arial" panose="020B0604020202020204" pitchFamily="34" charset="0"/>
            </a:endParaRPr>
          </a:p>
          <a:p>
            <a:pPr eaLnBrk="1" hangingPunct="1">
              <a:lnSpc>
                <a:spcPct val="80000"/>
              </a:lnSpc>
            </a:pPr>
            <a:endParaRPr lang="en-US" altLang="zh-TW" sz="800" smtClean="0">
              <a:latin typeface="Arial" panose="020B0604020202020204" pitchFamily="34" charset="0"/>
            </a:endParaRPr>
          </a:p>
          <a:p>
            <a:pPr eaLnBrk="1" hangingPunct="1">
              <a:lnSpc>
                <a:spcPct val="80000"/>
              </a:lnSpc>
            </a:pPr>
            <a:endParaRPr lang="en-US" altLang="zh-TW" sz="800" smtClean="0">
              <a:latin typeface="Arial" panose="020B0604020202020204" pitchFamily="34" charset="0"/>
            </a:endParaRPr>
          </a:p>
          <a:p>
            <a:pPr eaLnBrk="1" hangingPunct="1">
              <a:lnSpc>
                <a:spcPct val="80000"/>
              </a:lnSpc>
            </a:pPr>
            <a:endParaRPr lang="en-US" altLang="zh-TW" sz="800" smtClean="0">
              <a:latin typeface="Arial" panose="020B0604020202020204" pitchFamily="34" charset="0"/>
            </a:endParaRPr>
          </a:p>
          <a:p>
            <a:pPr eaLnBrk="1" hangingPunct="1">
              <a:lnSpc>
                <a:spcPct val="80000"/>
              </a:lnSpc>
            </a:pPr>
            <a:endParaRPr lang="en-US" altLang="zh-TW" sz="800" smtClean="0">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0192ED7-3748-4F23-A7F0-C6C3A3A95F10}" type="slidenum">
              <a:rPr lang="en-US" altLang="zh-TW" smtClean="0"/>
              <a:pPr/>
              <a:t>55</a:t>
            </a:fld>
            <a:endParaRPr lang="en-US" altLang="zh-TW" smtClean="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zh-TW" sz="800" smtClean="0">
                <a:latin typeface="Arial" panose="020B0604020202020204" pitchFamily="34" charset="0"/>
              </a:rPr>
              <a:t>Step 1: shooting</a:t>
            </a:r>
          </a:p>
          <a:p>
            <a:pPr eaLnBrk="1" hangingPunct="1">
              <a:lnSpc>
                <a:spcPct val="80000"/>
              </a:lnSpc>
            </a:pPr>
            <a:r>
              <a:rPr lang="en-US" altLang="zh-TW" sz="800" smtClean="0">
                <a:latin typeface="Arial" panose="020B0604020202020204" pitchFamily="34" charset="0"/>
              </a:rPr>
              <a:t>Optura 30fps progressive mode</a:t>
            </a:r>
          </a:p>
          <a:p>
            <a:pPr eaLnBrk="1" hangingPunct="1">
              <a:lnSpc>
                <a:spcPct val="80000"/>
              </a:lnSpc>
            </a:pPr>
            <a:endParaRPr lang="en-US" altLang="zh-TW" sz="800" smtClean="0">
              <a:latin typeface="Arial" panose="020B0604020202020204" pitchFamily="34" charset="0"/>
            </a:endParaRPr>
          </a:p>
          <a:p>
            <a:pPr eaLnBrk="1" hangingPunct="1">
              <a:lnSpc>
                <a:spcPct val="80000"/>
              </a:lnSpc>
            </a:pPr>
            <a:r>
              <a:rPr lang="en-US" altLang="zh-TW" sz="800" smtClean="0">
                <a:latin typeface="Arial" panose="020B0604020202020204" pitchFamily="34" charset="0"/>
              </a:rPr>
              <a:t>In all about 70 minutes of DV tape was shot, 2 days, </a:t>
            </a:r>
          </a:p>
          <a:p>
            <a:pPr eaLnBrk="1" hangingPunct="1">
              <a:lnSpc>
                <a:spcPct val="80000"/>
              </a:lnSpc>
            </a:pPr>
            <a:endParaRPr lang="en-US" altLang="zh-TW" sz="800" smtClean="0">
              <a:latin typeface="Arial" panose="020B0604020202020204" pitchFamily="34" charset="0"/>
            </a:endParaRPr>
          </a:p>
          <a:p>
            <a:pPr eaLnBrk="1" hangingPunct="1">
              <a:lnSpc>
                <a:spcPct val="80000"/>
              </a:lnSpc>
            </a:pPr>
            <a:r>
              <a:rPr lang="en-US" altLang="zh-TW" sz="800" smtClean="0">
                <a:latin typeface="Arial" panose="020B0604020202020204" pitchFamily="34" charset="0"/>
              </a:rPr>
              <a:t>The first day of shooting consisted largely of scenes with the Driver, played by Jeremy Hunt. The bulk of shots on this first day were shot while actually driving on the freeway. </a:t>
            </a:r>
          </a:p>
          <a:p>
            <a:pPr eaLnBrk="1" hangingPunct="1">
              <a:lnSpc>
                <a:spcPct val="80000"/>
              </a:lnSpc>
            </a:pPr>
            <a:endParaRPr lang="en-US" altLang="zh-TW" sz="800" smtClean="0">
              <a:latin typeface="Arial" panose="020B0604020202020204" pitchFamily="34" charset="0"/>
            </a:endParaRPr>
          </a:p>
          <a:p>
            <a:pPr eaLnBrk="1" hangingPunct="1">
              <a:lnSpc>
                <a:spcPct val="80000"/>
              </a:lnSpc>
            </a:pPr>
            <a:r>
              <a:rPr lang="en-US" altLang="zh-TW" sz="800" smtClean="0">
                <a:latin typeface="Arial" panose="020B0604020202020204" pitchFamily="34" charset="0"/>
              </a:rPr>
              <a:t>The second day of filming was primarily of Angela Burns. Given that she was not very mobile, she was filmed in front of her residence and the backgrounds had to be added later.</a:t>
            </a:r>
          </a:p>
          <a:p>
            <a:pPr eaLnBrk="1" hangingPunct="1">
              <a:lnSpc>
                <a:spcPct val="80000"/>
              </a:lnSpc>
            </a:pPr>
            <a:endParaRPr lang="en-US" altLang="zh-TW" sz="800" smtClean="0">
              <a:latin typeface="Arial" panose="020B0604020202020204" pitchFamily="34" charset="0"/>
            </a:endParaRPr>
          </a:p>
          <a:p>
            <a:pPr eaLnBrk="1" hangingPunct="1">
              <a:lnSpc>
                <a:spcPct val="80000"/>
              </a:lnSpc>
            </a:pPr>
            <a:r>
              <a:rPr lang="en-US" altLang="zh-TW" sz="800" smtClean="0">
                <a:latin typeface="Arial" panose="020B0604020202020204" pitchFamily="34" charset="0"/>
              </a:rPr>
              <a:t>Some pickup shots</a:t>
            </a:r>
          </a:p>
          <a:p>
            <a:pPr eaLnBrk="1" hangingPunct="1">
              <a:lnSpc>
                <a:spcPct val="80000"/>
              </a:lnSpc>
            </a:pPr>
            <a:endParaRPr lang="en-US" altLang="zh-TW" sz="800" smtClean="0">
              <a:latin typeface="Arial" panose="020B0604020202020204" pitchFamily="34" charset="0"/>
            </a:endParaRPr>
          </a:p>
          <a:p>
            <a:pPr eaLnBrk="1" hangingPunct="1">
              <a:lnSpc>
                <a:spcPct val="80000"/>
              </a:lnSpc>
            </a:pPr>
            <a:r>
              <a:rPr lang="en-US" altLang="zh-TW" sz="800" smtClean="0">
                <a:latin typeface="Arial" panose="020B0604020202020204" pitchFamily="34" charset="0"/>
              </a:rPr>
              <a:t>Step 2: digital</a:t>
            </a:r>
          </a:p>
          <a:p>
            <a:pPr eaLnBrk="1" hangingPunct="1">
              <a:lnSpc>
                <a:spcPct val="80000"/>
              </a:lnSpc>
            </a:pPr>
            <a:r>
              <a:rPr lang="en-US" altLang="zh-TW" sz="800" smtClean="0">
                <a:latin typeface="Arial" panose="020B0604020202020204" pitchFamily="34" charset="0"/>
              </a:rPr>
              <a:t>It was found that more control over shot design could be achieved if an entirely believable digital environment could be created. Using photographs shot around LA on a digital camera, Bruce Branit created several photo-based 3D environments inside of which the virtual camera could be placed and pointed in any direction. The road surface was created using photographs of LA's famous freeway surfaces and stitched together into long, usable maps. With this realistic, virtual world, the camera can then be put in places inside the computer's worlds where it would be much too dangerous to risk the lives of a real camera crew.</a:t>
            </a:r>
          </a:p>
          <a:p>
            <a:pPr eaLnBrk="1" hangingPunct="1">
              <a:lnSpc>
                <a:spcPct val="80000"/>
              </a:lnSpc>
            </a:pPr>
            <a:endParaRPr lang="en-US" altLang="zh-TW" sz="800" smtClean="0">
              <a:latin typeface="Arial" panose="020B0604020202020204" pitchFamily="34" charset="0"/>
            </a:endParaRPr>
          </a:p>
          <a:p>
            <a:pPr eaLnBrk="1" hangingPunct="1">
              <a:lnSpc>
                <a:spcPct val="80000"/>
              </a:lnSpc>
            </a:pPr>
            <a:r>
              <a:rPr lang="en-US" altLang="zh-TW" sz="800" smtClean="0">
                <a:latin typeface="Arial" panose="020B0604020202020204" pitchFamily="34" charset="0"/>
              </a:rPr>
              <a:t>In almost all shots the Jeep seen on camera is actually the CG model and not a real car. </a:t>
            </a:r>
          </a:p>
          <a:p>
            <a:pPr eaLnBrk="1" hangingPunct="1">
              <a:lnSpc>
                <a:spcPct val="80000"/>
              </a:lnSpc>
            </a:pPr>
            <a:r>
              <a:rPr lang="en-US" altLang="zh-TW" sz="800" smtClean="0">
                <a:latin typeface="Arial" panose="020B0604020202020204" pitchFamily="34" charset="0"/>
              </a:rPr>
              <a:t>head geometry had been created long ago during a demo for a handheld cyberscaner. The face was mapped on using several digital photographs. </a:t>
            </a:r>
          </a:p>
          <a:p>
            <a:pPr eaLnBrk="1" hangingPunct="1">
              <a:lnSpc>
                <a:spcPct val="80000"/>
              </a:lnSpc>
            </a:pPr>
            <a:endParaRPr lang="en-US" altLang="zh-TW" sz="800" smtClean="0">
              <a:latin typeface="Arial" panose="020B0604020202020204" pitchFamily="34" charset="0"/>
            </a:endParaRPr>
          </a:p>
          <a:p>
            <a:pPr eaLnBrk="1" hangingPunct="1">
              <a:lnSpc>
                <a:spcPct val="80000"/>
              </a:lnSpc>
            </a:pPr>
            <a:r>
              <a:rPr lang="en-US" altLang="zh-TW" sz="800" smtClean="0">
                <a:latin typeface="Arial" panose="020B0604020202020204" pitchFamily="34" charset="0"/>
              </a:rPr>
              <a:t>Step 3: digital plane</a:t>
            </a:r>
          </a:p>
          <a:p>
            <a:pPr eaLnBrk="1" hangingPunct="1">
              <a:lnSpc>
                <a:spcPct val="80000"/>
              </a:lnSpc>
            </a:pPr>
            <a:r>
              <a:rPr lang="en-US" altLang="zh-TW" sz="800" smtClean="0">
                <a:latin typeface="Arial" panose="020B0604020202020204" pitchFamily="34" charset="0"/>
              </a:rPr>
              <a:t>As a result the model needed to be very detailed. The entire process of building the plane in the computer, creating the image maps, and "dialing in" the look of the surfaces took over a month. </a:t>
            </a:r>
          </a:p>
          <a:p>
            <a:pPr eaLnBrk="1" hangingPunct="1">
              <a:lnSpc>
                <a:spcPct val="80000"/>
              </a:lnSpc>
            </a:pPr>
            <a:endParaRPr lang="en-US" altLang="zh-TW" sz="800" smtClean="0">
              <a:latin typeface="Arial" panose="020B0604020202020204" pitchFamily="34" charset="0"/>
            </a:endParaRPr>
          </a:p>
          <a:p>
            <a:pPr eaLnBrk="1" hangingPunct="1">
              <a:lnSpc>
                <a:spcPct val="80000"/>
              </a:lnSpc>
            </a:pPr>
            <a:r>
              <a:rPr lang="en-US" altLang="zh-TW" sz="800" smtClean="0">
                <a:latin typeface="Arial" panose="020B0604020202020204" pitchFamily="34" charset="0"/>
              </a:rPr>
              <a:t>Jeremy created from scratch all of the different maps in </a:t>
            </a:r>
            <a:r>
              <a:rPr lang="en-US" altLang="zh-TW" sz="800" smtClean="0">
                <a:latin typeface="Arial" panose="020B0604020202020204" pitchFamily="34" charset="0"/>
                <a:hlinkClick r:id="rId3"/>
              </a:rPr>
              <a:t>Photoshop</a:t>
            </a:r>
            <a:r>
              <a:rPr lang="en-US" altLang="zh-TW" sz="800" smtClean="0">
                <a:latin typeface="Arial" panose="020B0604020202020204" pitchFamily="34" charset="0"/>
              </a:rPr>
              <a:t> to affect the DC-10's color, reflectivity, bumps, dirt, and transparency. The final </a:t>
            </a:r>
            <a:r>
              <a:rPr lang="en-US" altLang="zh-TW" sz="800" i="1" smtClean="0">
                <a:latin typeface="Arial" panose="020B0604020202020204" pitchFamily="34" charset="0"/>
              </a:rPr>
              <a:t>405</a:t>
            </a:r>
            <a:r>
              <a:rPr lang="en-US" altLang="zh-TW" sz="800" smtClean="0">
                <a:latin typeface="Arial" panose="020B0604020202020204" pitchFamily="34" charset="0"/>
              </a:rPr>
              <a:t> DC-10 is comprised of 59 different, linked objects, 142,439 polygons almost 100 megabytes of image maps. </a:t>
            </a:r>
          </a:p>
          <a:p>
            <a:pPr eaLnBrk="1" hangingPunct="1">
              <a:lnSpc>
                <a:spcPct val="80000"/>
              </a:lnSpc>
            </a:pPr>
            <a:endParaRPr lang="en-US" altLang="zh-TW" sz="800" smtClean="0">
              <a:latin typeface="Arial" panose="020B0604020202020204" pitchFamily="34" charset="0"/>
            </a:endParaRPr>
          </a:p>
          <a:p>
            <a:pPr eaLnBrk="1" hangingPunct="1">
              <a:lnSpc>
                <a:spcPct val="80000"/>
              </a:lnSpc>
            </a:pPr>
            <a:endParaRPr lang="en-US" altLang="zh-TW" sz="800" smtClean="0">
              <a:latin typeface="Arial" panose="020B0604020202020204" pitchFamily="34" charset="0"/>
            </a:endParaRPr>
          </a:p>
          <a:p>
            <a:pPr eaLnBrk="1" hangingPunct="1">
              <a:lnSpc>
                <a:spcPct val="80000"/>
              </a:lnSpc>
            </a:pPr>
            <a:endParaRPr lang="en-US" altLang="zh-TW" sz="800" smtClean="0">
              <a:latin typeface="Arial" panose="020B0604020202020204" pitchFamily="34" charset="0"/>
            </a:endParaRPr>
          </a:p>
          <a:p>
            <a:pPr eaLnBrk="1" hangingPunct="1">
              <a:lnSpc>
                <a:spcPct val="80000"/>
              </a:lnSpc>
            </a:pPr>
            <a:endParaRPr lang="en-US" altLang="zh-TW" sz="800" smtClean="0">
              <a:latin typeface="Arial" panose="020B0604020202020204" pitchFamily="34" charset="0"/>
            </a:endParaRPr>
          </a:p>
          <a:p>
            <a:pPr eaLnBrk="1" hangingPunct="1">
              <a:lnSpc>
                <a:spcPct val="80000"/>
              </a:lnSpc>
            </a:pPr>
            <a:endParaRPr lang="en-US" altLang="zh-TW" sz="800" smtClean="0">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F5E3EB5-0500-4522-B322-FF10309D7F87}" type="slidenum">
              <a:rPr lang="en-US" altLang="zh-TW" smtClean="0"/>
              <a:pPr/>
              <a:t>56</a:t>
            </a:fld>
            <a:endParaRPr lang="en-US" altLang="zh-TW" smtClean="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F6710EEF-C54C-4073-B1B9-61FF7A6D2B3C}" type="slidenum">
              <a:rPr lang="en-US" altLang="zh-TW" smtClean="0"/>
              <a:pPr/>
              <a:t>57</a:t>
            </a:fld>
            <a:endParaRPr lang="en-US" altLang="zh-TW" smtClean="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281CBC7-A749-4322-897F-6079D6A8274C}" type="slidenum">
              <a:rPr lang="en-US" altLang="zh-TW" smtClean="0"/>
              <a:pPr/>
              <a:t>58</a:t>
            </a:fld>
            <a:endParaRPr lang="en-US" altLang="zh-TW" smtClean="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C621C893-3FFB-4E8C-941E-7247089BB4DA}" type="slidenum">
              <a:rPr lang="en-US" altLang="zh-TW" smtClean="0"/>
              <a:pPr/>
              <a:t>59</a:t>
            </a:fld>
            <a:endParaRPr lang="en-US" altLang="zh-TW" smtClean="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latin typeface="Arial" panose="020B0604020202020204" pitchFamily="34" charset="0"/>
              </a:rPr>
              <a:t>Step 4: clean up traffic</a:t>
            </a:r>
          </a:p>
          <a:p>
            <a:pPr eaLnBrk="1" hangingPunct="1"/>
            <a:r>
              <a:rPr lang="en-US" altLang="zh-TW" smtClean="0">
                <a:latin typeface="Arial" panose="020B0604020202020204" pitchFamily="34" charset="0"/>
              </a:rPr>
              <a:t>For some of the live action scenes shot from the inside of the moving vehicle, a less-used section of the 105 freeway near El Segundo was used. Using careful shooting and editing it was possible to use short takes where no cars were visible.</a:t>
            </a:r>
          </a:p>
          <a:p>
            <a:pPr eaLnBrk="1" hangingPunct="1"/>
            <a:r>
              <a:rPr lang="en-US" altLang="zh-TW" smtClean="0">
                <a:latin typeface="Arial" panose="020B0604020202020204" pitchFamily="34" charset="0"/>
              </a:rPr>
              <a:t/>
            </a:r>
            <a:br>
              <a:rPr lang="en-US" altLang="zh-TW" smtClean="0">
                <a:latin typeface="Arial" panose="020B0604020202020204" pitchFamily="34" charset="0"/>
              </a:rPr>
            </a:br>
            <a:r>
              <a:rPr lang="en-US" altLang="zh-TW" smtClean="0">
                <a:latin typeface="Arial" panose="020B0604020202020204" pitchFamily="34" charset="0"/>
              </a:rPr>
              <a:t>For some scenes, however, no take could be used where cars were not still visible in front of or beside the Jeep. One such scene is the scene where Jeremy's eyes react to seeing the incoming airliner in the rearview mirror. Some traffic was unfortunately visible directly though the windshield in front of the car. Since no better take was adequate, the filmakers decided to just fix this take digitally. An area of empty freeway from an unused part of this edit was tracked on top of this unwanted traffic. The result, the freeway appears vacant and the shot is saved.</a:t>
            </a:r>
          </a:p>
          <a:p>
            <a:pPr eaLnBrk="1" hangingPunct="1"/>
            <a:endParaRPr lang="en-US" altLang="zh-TW" smtClean="0">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5E34844-D6EC-4673-A35C-B08EE3702D13}" type="slidenum">
              <a:rPr lang="en-US" altLang="zh-TW" smtClean="0"/>
              <a:pPr/>
              <a:t>60</a:t>
            </a:fld>
            <a:endParaRPr lang="en-US" altLang="zh-TW" smtClean="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latin typeface="Arial" panose="020B0604020202020204" pitchFamily="34" charset="0"/>
              </a:rPr>
              <a:t>Step 5: look outside the window</a:t>
            </a:r>
          </a:p>
          <a:p>
            <a:pPr eaLnBrk="1" hangingPunct="1"/>
            <a:r>
              <a:rPr lang="en-US" altLang="zh-TW" smtClean="0">
                <a:latin typeface="Arial" panose="020B0604020202020204" pitchFamily="34" charset="0"/>
              </a:rPr>
              <a:t>The old woman character in </a:t>
            </a:r>
            <a:r>
              <a:rPr lang="en-US" altLang="zh-TW" i="1" smtClean="0">
                <a:latin typeface="Arial" panose="020B0604020202020204" pitchFamily="34" charset="0"/>
              </a:rPr>
              <a:t>405</a:t>
            </a:r>
            <a:r>
              <a:rPr lang="en-US" altLang="zh-TW" smtClean="0">
                <a:latin typeface="Arial" panose="020B0604020202020204" pitchFamily="34" charset="0"/>
              </a:rPr>
              <a:t> was played by Angela Burns, who although perfectly cast for the part, was unable to safely drive the Lincoln Continental as shown in the film. </a:t>
            </a:r>
          </a:p>
          <a:p>
            <a:pPr eaLnBrk="1" hangingPunct="1"/>
            <a:endParaRPr lang="en-US" altLang="zh-TW" smtClean="0">
              <a:latin typeface="Arial" panose="020B0604020202020204" pitchFamily="34" charset="0"/>
            </a:endParaRPr>
          </a:p>
          <a:p>
            <a:pPr eaLnBrk="1" hangingPunct="1"/>
            <a:r>
              <a:rPr lang="en-US" altLang="zh-TW" smtClean="0">
                <a:latin typeface="Arial" panose="020B0604020202020204" pitchFamily="34" charset="0"/>
              </a:rPr>
              <a:t>After filming was completed, computer generated backgrounds were created in the proper perspective to match the live-action plate. The two images were then put together by carefully removing the unwanted areas of the image through the windows and replacing that area with the new backgrounds.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02A710E-93FA-4D89-B258-F21477E2401C}" type="slidenum">
              <a:rPr lang="en-US" altLang="zh-TW" smtClean="0"/>
              <a:pPr/>
              <a:t>61</a:t>
            </a:fld>
            <a:endParaRPr lang="en-US" altLang="zh-TW" smtClean="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latin typeface="Arial" panose="020B0604020202020204" pitchFamily="34" charset="0"/>
              </a:rPr>
              <a:t>The bottom one is a pickup shot. It could be shot on the freeway, but they didn’t do it because of time constraints.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0EC994F6-34A8-427F-B31A-F8B532FFC9DD}" type="slidenum">
              <a:rPr lang="en-US" altLang="zh-TW" smtClean="0"/>
              <a:pPr/>
              <a:t>62</a:t>
            </a:fld>
            <a:endParaRPr lang="en-US" altLang="zh-TW" smtClean="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latin typeface="Arial" panose="020B0604020202020204" pitchFamily="34" charset="0"/>
              </a:rPr>
              <a:t>Step 7: fine touch</a:t>
            </a:r>
          </a:p>
          <a:p>
            <a:pPr eaLnBrk="1" hangingPunct="1"/>
            <a:r>
              <a:rPr lang="en-US" altLang="zh-TW" smtClean="0">
                <a:latin typeface="Arial" panose="020B0604020202020204" pitchFamily="34" charset="0"/>
              </a:rPr>
              <a:t>a simple digital hat was created and matched, frame by frame, to the actor's head, and the shot was saved. </a:t>
            </a:r>
          </a:p>
          <a:p>
            <a:pPr eaLnBrk="1" hangingPunct="1"/>
            <a:endParaRPr lang="en-US" altLang="zh-TW" smtClean="0">
              <a:latin typeface="Arial" panose="020B0604020202020204" pitchFamily="34" charset="0"/>
            </a:endParaRPr>
          </a:p>
          <a:p>
            <a:pPr eaLnBrk="1" hangingPunct="1"/>
            <a:endParaRPr lang="en-US" altLang="zh-TW" smtClean="0">
              <a:latin typeface="Arial" panose="020B0604020202020204" pitchFamily="34" charset="0"/>
            </a:endParaRPr>
          </a:p>
          <a:p>
            <a:pPr eaLnBrk="1" hangingPunct="1"/>
            <a:r>
              <a:rPr lang="en-US" altLang="zh-TW" smtClean="0">
                <a:latin typeface="Arial" panose="020B0604020202020204" pitchFamily="34" charset="0"/>
              </a:rPr>
              <a:t>This scene was shot in a parking lot at Santa Monica Airport. In order for the shot to appear as one take a few things needed to be added digitally. First the reflection of Ange driving by was created by using a still frame of footage shot of Ange sitting in her car. This was bent to conform to the contour of the Jeep and animated across its surface. Next a still frame of Ange's hand was shot using a digital camera. A matte was created, outlining the finger, and the image was animated passing through the frame. Then the nose section of the digital DC-10 was rendered and placed on top of the vehicle. Also, notice that there is a restricted parking sign on the pole in the background. This sign would be quite out of place on a freeway shoulder, so it too was removed. </a:t>
            </a:r>
          </a:p>
          <a:p>
            <a:pPr eaLnBrk="1" hangingPunct="1"/>
            <a:r>
              <a:rPr lang="en-US" altLang="zh-TW" smtClean="0">
                <a:latin typeface="Arial" panose="020B0604020202020204" pitchFamily="34" charset="0"/>
              </a:rPr>
              <a:t>One of the great aspects of digital filmmaking is that it allows you to shoot individual elements, like ingredients of a recipe, and put them together exactly as needed later.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514AB1E-2D87-4BD8-859D-6FAFCD2802B4}" type="slidenum">
              <a:rPr lang="en-US" altLang="zh-TW" smtClean="0"/>
              <a:pPr/>
              <a:t>5</a:t>
            </a:fld>
            <a:endParaRPr lang="en-US" altLang="zh-TW" smtClean="0"/>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8218CFE-7462-434E-8EA8-01D416980C4A}" type="slidenum">
              <a:rPr lang="en-US" altLang="zh-TW" smtClean="0"/>
              <a:pPr/>
              <a:t>63</a:t>
            </a:fld>
            <a:endParaRPr lang="en-US" altLang="zh-TW" smtClean="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投影片圖像版面配置區 1"/>
          <p:cNvSpPr>
            <a:spLocks noGrp="1" noRot="1" noChangeAspect="1" noTextEdit="1"/>
          </p:cNvSpPr>
          <p:nvPr>
            <p:ph type="sldImg"/>
          </p:nvPr>
        </p:nvSpPr>
        <p:spPr>
          <a:ln/>
        </p:spPr>
      </p:sp>
      <p:sp>
        <p:nvSpPr>
          <p:cNvPr id="120834"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anose="020B0604020202020204" pitchFamily="34" charset="0"/>
            </a:endParaRPr>
          </a:p>
        </p:txBody>
      </p:sp>
      <p:sp>
        <p:nvSpPr>
          <p:cNvPr id="120835"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224980A-B266-4409-977E-464245CB9D19}" type="slidenum">
              <a:rPr lang="en-US" altLang="zh-TW" smtClean="0"/>
              <a:pPr/>
              <a:t>65</a:t>
            </a:fld>
            <a:endParaRPr lang="en-US" altLang="zh-TW"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F05BBB8-EDBB-4197-8059-297E81455E4D}" type="slidenum">
              <a:rPr lang="en-US" altLang="zh-TW" smtClean="0"/>
              <a:pPr/>
              <a:t>66</a:t>
            </a:fld>
            <a:endParaRPr lang="en-US" altLang="zh-TW" smtClean="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6B2FD35-BF89-45CE-952D-301642C7383A}" type="slidenum">
              <a:rPr lang="en-US" altLang="zh-TW" smtClean="0"/>
              <a:pPr/>
              <a:t>67</a:t>
            </a:fld>
            <a:endParaRPr lang="en-US" altLang="zh-TW" smtClean="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latin typeface="Arial" panose="020B0604020202020204" pitchFamily="34" charset="0"/>
              </a:rPr>
              <a:t>Construction</a:t>
            </a:r>
          </a:p>
          <a:p>
            <a:pPr eaLnBrk="1" hangingPunct="1"/>
            <a:r>
              <a:rPr lang="en-US" altLang="zh-TW" smtClean="0">
                <a:latin typeface="Arial" panose="020B0604020202020204" pitchFamily="34" charset="0"/>
              </a:rPr>
              <a:t>Camera model</a:t>
            </a:r>
          </a:p>
          <a:p>
            <a:pPr eaLnBrk="1" hangingPunct="1"/>
            <a:r>
              <a:rPr lang="en-US" altLang="zh-TW" smtClean="0">
                <a:latin typeface="Arial" panose="020B0604020202020204" pitchFamily="34" charset="0"/>
              </a:rPr>
              <a:t>Bayor’s pattern</a:t>
            </a:r>
          </a:p>
          <a:p>
            <a:pPr eaLnBrk="1" hangingPunct="1"/>
            <a:r>
              <a:rPr lang="en-US" altLang="zh-TW" smtClean="0">
                <a:latin typeface="Arial" panose="020B0604020202020204" pitchFamily="34" charset="0"/>
              </a:rPr>
              <a:t>HDR</a:t>
            </a:r>
          </a:p>
          <a:p>
            <a:pPr eaLnBrk="1" hangingPunct="1"/>
            <a:endParaRPr lang="en-US" altLang="zh-TW" smtClean="0">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0FC3BD4-B734-4314-AE75-2AD2DE9E6BC6}" type="slidenum">
              <a:rPr lang="en-US" altLang="zh-TW" smtClean="0"/>
              <a:pPr/>
              <a:t>68</a:t>
            </a:fld>
            <a:endParaRPr lang="en-US" altLang="zh-TW" smtClean="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6080B4F-2EF3-4B98-9A9A-3CFA8A2239BD}" type="slidenum">
              <a:rPr lang="en-US" altLang="zh-TW" smtClean="0"/>
              <a:pPr/>
              <a:t>69</a:t>
            </a:fld>
            <a:endParaRPr lang="en-US" altLang="zh-TW" smtClean="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71C5A15-F98A-4852-98EB-186F04D14918}" type="slidenum">
              <a:rPr lang="en-US" altLang="zh-TW" smtClean="0"/>
              <a:pPr/>
              <a:t>71</a:t>
            </a:fld>
            <a:endParaRPr lang="en-US" altLang="zh-TW" smtClean="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EEE9DC1-34F6-4786-800A-24F42FD68CAF}" type="slidenum">
              <a:rPr lang="en-US" altLang="zh-TW" smtClean="0"/>
              <a:pPr/>
              <a:t>72</a:t>
            </a:fld>
            <a:endParaRPr lang="en-US" altLang="zh-TW" smtClean="0"/>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B23F446-F1B4-4D58-97DD-BC4D06BE965B}" type="slidenum">
              <a:rPr lang="en-US" altLang="zh-TW" smtClean="0"/>
              <a:pPr/>
              <a:t>73</a:t>
            </a:fld>
            <a:endParaRPr lang="en-US" altLang="zh-TW" smtClean="0"/>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8CAA0A4-F3FD-4926-A063-C175DBB3E14B}" type="slidenum">
              <a:rPr lang="en-US" altLang="zh-TW" smtClean="0"/>
              <a:pPr/>
              <a:t>74</a:t>
            </a:fld>
            <a:endParaRPr lang="en-US" altLang="zh-TW" smtClean="0"/>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5C5A2368-052E-402F-AD32-B2425C9FCAF8}" type="slidenum">
              <a:rPr lang="en-US" altLang="zh-TW" smtClean="0"/>
              <a:pPr/>
              <a:t>6</a:t>
            </a:fld>
            <a:endParaRPr lang="en-US" altLang="zh-TW" smtClean="0"/>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74365F6-3E9E-4B4F-BD98-0C562BE77863}" type="slidenum">
              <a:rPr lang="en-US" altLang="zh-TW" smtClean="0"/>
              <a:pPr/>
              <a:t>75</a:t>
            </a:fld>
            <a:endParaRPr lang="en-US" altLang="zh-TW" smtClean="0"/>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F64C00B-F9F8-4236-A755-D0612D253AFB}" type="slidenum">
              <a:rPr lang="en-US" altLang="zh-TW" smtClean="0"/>
              <a:pPr/>
              <a:t>77</a:t>
            </a:fld>
            <a:endParaRPr lang="en-US" altLang="zh-TW" smtClean="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931D5D3-DCC5-44BC-8F00-36DF961FAF14}" type="slidenum">
              <a:rPr lang="en-US" altLang="zh-TW" smtClean="0"/>
              <a:pPr/>
              <a:t>78</a:t>
            </a:fld>
            <a:endParaRPr lang="en-US" altLang="zh-TW" smtClean="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76B8D5F-0211-415D-ABA5-700BBE2D8459}" type="slidenum">
              <a:rPr lang="en-US" altLang="zh-TW" smtClean="0"/>
              <a:pPr/>
              <a:t>79</a:t>
            </a:fld>
            <a:endParaRPr lang="en-US" altLang="zh-TW" smtClean="0"/>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310A0A4-0CA0-4753-A56E-9512E8787328}" type="slidenum">
              <a:rPr lang="en-US" altLang="zh-TW" smtClean="0"/>
              <a:pPr/>
              <a:t>80</a:t>
            </a:fld>
            <a:endParaRPr lang="en-US" altLang="zh-TW" smtClean="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3CDDFF1-9246-4D98-9ED4-36F85DC08986}" type="slidenum">
              <a:rPr lang="en-US" altLang="zh-TW" smtClean="0"/>
              <a:pPr/>
              <a:t>81</a:t>
            </a:fld>
            <a:endParaRPr lang="en-US" altLang="zh-TW" smtClean="0"/>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9DD158F5-54B7-4AA7-AD16-80F5736FF85E}" type="slidenum">
              <a:rPr lang="en-US" altLang="zh-TW" smtClean="0"/>
              <a:pPr/>
              <a:t>82</a:t>
            </a:fld>
            <a:endParaRPr lang="en-US" altLang="zh-TW" smtClean="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C09FC55-EFF4-46CD-9B19-DD17057C4451}" type="slidenum">
              <a:rPr lang="en-US" altLang="zh-TW" smtClean="0"/>
              <a:pPr/>
              <a:t>83</a:t>
            </a:fld>
            <a:endParaRPr lang="en-US" altLang="zh-TW" smtClean="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DC43919-09CA-4AF4-84B5-190EBD8B99FD}" type="slidenum">
              <a:rPr lang="en-US" altLang="zh-TW" smtClean="0"/>
              <a:pPr/>
              <a:t>84</a:t>
            </a:fld>
            <a:endParaRPr lang="en-US" altLang="zh-TW" smtClean="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5C48394-7D82-49DD-A3E8-76AE8A0E6E80}" type="slidenum">
              <a:rPr lang="en-US" altLang="zh-TW" smtClean="0"/>
              <a:pPr/>
              <a:t>85</a:t>
            </a:fld>
            <a:endParaRPr lang="en-US" altLang="zh-TW" smtClean="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108C592-C558-4DE4-A84F-FFEE85D0924B}" type="slidenum">
              <a:rPr lang="en-US" altLang="zh-TW" smtClean="0"/>
              <a:pPr/>
              <a:t>7</a:t>
            </a:fld>
            <a:endParaRPr lang="en-US" altLang="zh-TW" smtClean="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875DD36-0795-4F8C-9531-80C191F59214}" type="slidenum">
              <a:rPr lang="en-US" altLang="zh-TW" smtClean="0"/>
              <a:pPr/>
              <a:t>86</a:t>
            </a:fld>
            <a:endParaRPr lang="en-US" altLang="zh-TW" smtClean="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D40E007-91D7-45DB-8EED-3BE8FAF801E6}" type="slidenum">
              <a:rPr lang="en-US" altLang="zh-TW" smtClean="0"/>
              <a:pPr/>
              <a:t>87</a:t>
            </a:fld>
            <a:endParaRPr lang="en-US" altLang="zh-TW" smtClean="0"/>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978AF43-6B19-471B-AAFA-5235C090CBF2}" type="slidenum">
              <a:rPr lang="en-US" altLang="zh-TW" smtClean="0"/>
              <a:pPr/>
              <a:t>88</a:t>
            </a:fld>
            <a:endParaRPr lang="en-US" altLang="zh-TW" smtClean="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8C1633E-99EC-4332-8446-F30556583A5B}" type="slidenum">
              <a:rPr lang="en-US" altLang="zh-TW" smtClean="0"/>
              <a:pPr/>
              <a:t>89</a:t>
            </a:fld>
            <a:endParaRPr lang="en-US" altLang="zh-TW" smtClean="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598519B-87A5-452E-AAF5-3F1B6ABBF6C7}" type="slidenum">
              <a:rPr lang="en-US" altLang="zh-TW" smtClean="0"/>
              <a:pPr/>
              <a:t>90</a:t>
            </a:fld>
            <a:endParaRPr lang="en-US" altLang="zh-TW" smtClean="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F42F7265-6103-4B1F-BCA4-C75CCA18CAFC}" type="slidenum">
              <a:rPr lang="en-US" altLang="zh-TW" smtClean="0"/>
              <a:pPr/>
              <a:t>91</a:t>
            </a:fld>
            <a:endParaRPr lang="en-US" altLang="zh-TW" smtClean="0"/>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50BD133-5454-4994-8B22-489FBA76A3E9}" type="slidenum">
              <a:rPr lang="en-US" altLang="zh-TW" smtClean="0"/>
              <a:pPr/>
              <a:t>92</a:t>
            </a:fld>
            <a:endParaRPr lang="en-US" altLang="zh-TW" smtClean="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08BBB7A-F6B0-4BFC-8F0C-504B85E7D3ED}" type="slidenum">
              <a:rPr lang="en-US" altLang="zh-TW" smtClean="0"/>
              <a:pPr/>
              <a:t>93</a:t>
            </a:fld>
            <a:endParaRPr lang="en-US" altLang="zh-TW" smtClean="0"/>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E1F5D6F-8E95-41E2-8F17-66D2FB5C60F6}" type="slidenum">
              <a:rPr lang="en-US" altLang="zh-TW" smtClean="0"/>
              <a:pPr/>
              <a:t>94</a:t>
            </a:fld>
            <a:endParaRPr lang="en-US" altLang="zh-TW" smtClean="0"/>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C90186AA-69B5-47B2-ABE7-BB7242CCFF1F}" type="slidenum">
              <a:rPr lang="en-US" altLang="zh-TW" smtClean="0"/>
              <a:pPr/>
              <a:t>96</a:t>
            </a:fld>
            <a:endParaRPr lang="en-US" altLang="zh-TW" smtClean="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9783ABD-6E12-4DD5-8339-8953CC345F2A}" type="slidenum">
              <a:rPr lang="en-US" altLang="zh-TW" smtClean="0"/>
              <a:pPr/>
              <a:t>8</a:t>
            </a:fld>
            <a:endParaRPr lang="en-US" altLang="zh-TW" smtClean="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latin typeface="Arial" panose="020B0604020202020204" pitchFamily="34" charset="0"/>
              </a:rPr>
              <a:t>More academic. Today is the most related to industry.</a:t>
            </a:r>
          </a:p>
          <a:p>
            <a:pPr eaLnBrk="1" hangingPunct="1"/>
            <a:endParaRPr lang="en-US" altLang="zh-TW" smtClean="0">
              <a:latin typeface="Arial" panose="020B0604020202020204" pitchFamily="34" charset="0"/>
            </a:endParaRPr>
          </a:p>
          <a:p>
            <a:pPr eaLnBrk="1" hangingPunct="1"/>
            <a:r>
              <a:rPr lang="en-US" altLang="zh-TW" smtClean="0">
                <a:latin typeface="Arial" panose="020B0604020202020204" pitchFamily="34" charset="0"/>
              </a:rPr>
              <a:t>I am not an expert, it is just my understanding to vfx</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99A089F-8E1B-4DCC-A556-F80AF13C6BFD}" type="slidenum">
              <a:rPr lang="en-US" altLang="zh-TW" smtClean="0"/>
              <a:pPr/>
              <a:t>98</a:t>
            </a:fld>
            <a:endParaRPr lang="en-US" altLang="zh-TW" smtClean="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9149ADC9-17B5-4ECB-B52C-A4047B6D0EBD}" type="slidenum">
              <a:rPr lang="en-US" altLang="zh-TW" smtClean="0"/>
              <a:pPr/>
              <a:t>99</a:t>
            </a:fld>
            <a:endParaRPr lang="en-US" altLang="zh-TW" smtClean="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493342C-98F6-485B-924E-961114287F45}" type="slidenum">
              <a:rPr lang="en-US" altLang="zh-TW" smtClean="0"/>
              <a:pPr/>
              <a:t>100</a:t>
            </a:fld>
            <a:endParaRPr lang="en-US" altLang="zh-TW" smtClean="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727A61D-1587-43BB-B2C6-6BEDD1E0D43B}" type="slidenum">
              <a:rPr lang="en-US" altLang="zh-TW" smtClean="0"/>
              <a:pPr/>
              <a:t>101</a:t>
            </a:fld>
            <a:endParaRPr lang="en-US" altLang="zh-TW" smtClean="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C09AC72C-CDD8-402D-A5A8-0EC93D8F3E35}" type="slidenum">
              <a:rPr lang="en-US" altLang="zh-TW" smtClean="0"/>
              <a:pPr/>
              <a:t>102</a:t>
            </a:fld>
            <a:endParaRPr lang="en-US" altLang="zh-TW" smtClean="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985BB40-E021-44E8-A613-258C1526719F}" type="slidenum">
              <a:rPr lang="en-US" altLang="zh-TW" smtClean="0"/>
              <a:pPr/>
              <a:t>103</a:t>
            </a:fld>
            <a:endParaRPr lang="en-US" altLang="zh-TW" smtClean="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B37AE0F-8278-4115-A247-3833B15FA1B0}" type="slidenum">
              <a:rPr lang="en-US" altLang="zh-TW" smtClean="0"/>
              <a:pPr/>
              <a:t>104</a:t>
            </a:fld>
            <a:endParaRPr lang="en-US" altLang="zh-TW" smtClean="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3CD5F90-B921-4E7F-9F71-F0E9994CAFED}" type="slidenum">
              <a:rPr lang="en-US" altLang="zh-TW" smtClean="0"/>
              <a:pPr/>
              <a:t>106</a:t>
            </a:fld>
            <a:endParaRPr lang="en-US" altLang="zh-TW" smtClean="0"/>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C545D4DF-48E0-48F8-B721-3E56184EEB82}" type="slidenum">
              <a:rPr lang="en-US" altLang="zh-TW" smtClean="0"/>
              <a:pPr/>
              <a:t>107</a:t>
            </a:fld>
            <a:endParaRPr lang="en-US" altLang="zh-TW" smtClean="0"/>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949D300C-3968-4BEB-8F39-A7E6A2D9919A}" type="slidenum">
              <a:rPr lang="en-US" altLang="zh-TW" smtClean="0"/>
              <a:pPr/>
              <a:t>108</a:t>
            </a:fld>
            <a:endParaRPr lang="en-US" altLang="zh-TW" smtClean="0"/>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8DEF011-FE02-4366-8402-408F3CAC6D5B}" type="slidenum">
              <a:rPr lang="en-US" altLang="zh-TW" smtClean="0"/>
              <a:pPr/>
              <a:t>9</a:t>
            </a:fld>
            <a:endParaRPr lang="en-US" altLang="zh-TW" smtClean="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62499B6-F4EE-44C4-AF2F-5C7D30219E38}" type="slidenum">
              <a:rPr lang="en-US" altLang="zh-TW" smtClean="0"/>
              <a:pPr/>
              <a:t>109</a:t>
            </a:fld>
            <a:endParaRPr lang="en-US" altLang="zh-TW" smtClean="0"/>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1284D3A-E971-41F4-BCCF-47809666ED44}" type="slidenum">
              <a:rPr lang="en-US" altLang="zh-TW" smtClean="0"/>
              <a:pPr/>
              <a:t>110</a:t>
            </a:fld>
            <a:endParaRPr lang="en-US" altLang="zh-TW" smtClean="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5CC534F9-32A9-42A1-B0F1-BDE05CA6ECBD}" type="slidenum">
              <a:rPr lang="en-US" altLang="zh-TW" smtClean="0"/>
              <a:pPr/>
              <a:t>111</a:t>
            </a:fld>
            <a:endParaRPr lang="en-US" altLang="zh-TW" smtClean="0"/>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05521A2E-0295-4839-8CAB-4614F543E4B8}" type="slidenum">
              <a:rPr lang="en-US" altLang="zh-TW" smtClean="0"/>
              <a:pPr/>
              <a:t>112</a:t>
            </a:fld>
            <a:endParaRPr lang="en-US" altLang="zh-TW" smtClean="0"/>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130425"/>
            <a:ext cx="7772400" cy="1470025"/>
          </a:xfrm>
        </p:spPr>
        <p:txBody>
          <a:bodyPr/>
          <a:lstStyle>
            <a:lvl1pPr>
              <a:defRPr sz="4400">
                <a:latin typeface="Garamond" pitchFamily="18" charset="0"/>
              </a:defRPr>
            </a:lvl1pPr>
          </a:lstStyle>
          <a:p>
            <a:r>
              <a:rPr lang="en-US" altLang="zh-TW"/>
              <a:t>Course Title</a:t>
            </a:r>
          </a:p>
        </p:txBody>
      </p:sp>
      <p:sp>
        <p:nvSpPr>
          <p:cNvPr id="18435" name="Rectangle 3"/>
          <p:cNvSpPr>
            <a:spLocks noGrp="1" noChangeArrowheads="1"/>
          </p:cNvSpPr>
          <p:nvPr>
            <p:ph type="subTitle" idx="1"/>
          </p:nvPr>
        </p:nvSpPr>
        <p:spPr>
          <a:xfrm>
            <a:off x="684213" y="3886200"/>
            <a:ext cx="7775575" cy="1752600"/>
          </a:xfrm>
        </p:spPr>
        <p:txBody>
          <a:bodyPr/>
          <a:lstStyle>
            <a:lvl1pPr marL="0" indent="0">
              <a:buFontTx/>
              <a:buNone/>
              <a:defRPr>
                <a:latin typeface="Garamond" pitchFamily="18" charset="0"/>
              </a:defRPr>
            </a:lvl1pPr>
          </a:lstStyle>
          <a:p>
            <a:r>
              <a:rPr lang="en-US" altLang="zh-TW"/>
              <a:t>Who teach this course</a:t>
            </a:r>
          </a:p>
        </p:txBody>
      </p:sp>
    </p:spTree>
    <p:extLst>
      <p:ext uri="{BB962C8B-B14F-4D97-AF65-F5344CB8AC3E}">
        <p14:creationId xmlns:p14="http://schemas.microsoft.com/office/powerpoint/2010/main" val="2239201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243661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6249987"/>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624998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906842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500856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val="121365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052513"/>
            <a:ext cx="4038600" cy="5472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052513"/>
            <a:ext cx="4038600" cy="5472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2073555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524998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1360513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81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2222651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2988875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Title</a:t>
            </a:r>
          </a:p>
        </p:txBody>
      </p:sp>
      <p:sp>
        <p:nvSpPr>
          <p:cNvPr id="1027" name="Rectangle 3"/>
          <p:cNvSpPr>
            <a:spLocks noGrp="1" noChangeArrowheads="1"/>
          </p:cNvSpPr>
          <p:nvPr>
            <p:ph type="body" idx="1"/>
          </p:nvPr>
        </p:nvSpPr>
        <p:spPr bwMode="auto">
          <a:xfrm>
            <a:off x="457200" y="1052513"/>
            <a:ext cx="82296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Level 1</a:t>
            </a:r>
          </a:p>
          <a:p>
            <a:pPr lvl="1"/>
            <a:r>
              <a:rPr lang="en-US" altLang="zh-TW" smtClean="0"/>
              <a:t>Level 2</a:t>
            </a:r>
          </a:p>
          <a:p>
            <a:pPr lvl="2"/>
            <a:r>
              <a:rPr lang="en-US" altLang="zh-TW" smtClean="0"/>
              <a:t>Level 3</a:t>
            </a:r>
          </a:p>
          <a:p>
            <a:pPr lvl="3"/>
            <a:r>
              <a:rPr lang="en-US" altLang="zh-TW" smtClean="0"/>
              <a:t>Level4 </a:t>
            </a:r>
          </a:p>
          <a:p>
            <a:pPr lvl="4"/>
            <a:r>
              <a:rPr lang="en-US" altLang="zh-TW" smtClean="0"/>
              <a:t>level5</a:t>
            </a:r>
          </a:p>
        </p:txBody>
      </p:sp>
      <p:sp>
        <p:nvSpPr>
          <p:cNvPr id="1028" name="Line 7"/>
          <p:cNvSpPr>
            <a:spLocks noChangeShapeType="1"/>
          </p:cNvSpPr>
          <p:nvPr userDrawn="1"/>
        </p:nvSpPr>
        <p:spPr bwMode="auto">
          <a:xfrm>
            <a:off x="468313" y="981075"/>
            <a:ext cx="8207375" cy="0"/>
          </a:xfrm>
          <a:prstGeom prst="line">
            <a:avLst/>
          </a:prstGeom>
          <a:noFill/>
          <a:ln w="38100">
            <a:solidFill>
              <a:srgbClr val="4D4D4D"/>
            </a:solidFill>
            <a:round/>
            <a:headEnd/>
            <a:tailEnd/>
          </a:ln>
          <a:extLst>
            <a:ext uri="{909E8E84-426E-40DD-AFC4-6F175D3DCCD1}">
              <a14:hiddenFill xmlns:a14="http://schemas.microsoft.com/office/drawing/2010/main">
                <a:noFill/>
              </a14:hiddenFill>
            </a:ext>
          </a:extLst>
        </p:spPr>
        <p:txBody>
          <a:bodyPr/>
          <a:lstStyle/>
          <a:p>
            <a:endParaRPr lang="zh-TW" altLang="en-US"/>
          </a:p>
        </p:txBody>
      </p:sp>
      <p:pic>
        <p:nvPicPr>
          <p:cNvPr id="1029" name="Picture 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667625" y="260350"/>
            <a:ext cx="1000125"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5"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l" rtl="0" eaLnBrk="0" fontAlgn="base" hangingPunct="0">
        <a:spcBef>
          <a:spcPct val="0"/>
        </a:spcBef>
        <a:spcAft>
          <a:spcPct val="0"/>
        </a:spcAft>
        <a:defRPr kumimoji="1" sz="3600" b="1">
          <a:solidFill>
            <a:schemeClr val="tx2"/>
          </a:solidFill>
          <a:latin typeface="+mj-lt"/>
          <a:ea typeface="+mj-ea"/>
          <a:cs typeface="新細明體" charset="0"/>
        </a:defRPr>
      </a:lvl1pPr>
      <a:lvl2pPr algn="l" rtl="0" eaLnBrk="0" fontAlgn="base" hangingPunct="0">
        <a:spcBef>
          <a:spcPct val="0"/>
        </a:spcBef>
        <a:spcAft>
          <a:spcPct val="0"/>
        </a:spcAft>
        <a:defRPr kumimoji="1" sz="3600" b="1">
          <a:solidFill>
            <a:schemeClr val="tx2"/>
          </a:solidFill>
          <a:latin typeface="Trebuchet MS" pitchFamily="34" charset="0"/>
          <a:ea typeface="新細明體" pitchFamily="18" charset="-120"/>
          <a:cs typeface="新細明體" charset="0"/>
        </a:defRPr>
      </a:lvl2pPr>
      <a:lvl3pPr algn="l" rtl="0" eaLnBrk="0" fontAlgn="base" hangingPunct="0">
        <a:spcBef>
          <a:spcPct val="0"/>
        </a:spcBef>
        <a:spcAft>
          <a:spcPct val="0"/>
        </a:spcAft>
        <a:defRPr kumimoji="1" sz="3600" b="1">
          <a:solidFill>
            <a:schemeClr val="tx2"/>
          </a:solidFill>
          <a:latin typeface="Trebuchet MS" pitchFamily="34" charset="0"/>
          <a:ea typeface="新細明體" pitchFamily="18" charset="-120"/>
          <a:cs typeface="新細明體" charset="0"/>
        </a:defRPr>
      </a:lvl3pPr>
      <a:lvl4pPr algn="l" rtl="0" eaLnBrk="0" fontAlgn="base" hangingPunct="0">
        <a:spcBef>
          <a:spcPct val="0"/>
        </a:spcBef>
        <a:spcAft>
          <a:spcPct val="0"/>
        </a:spcAft>
        <a:defRPr kumimoji="1" sz="3600" b="1">
          <a:solidFill>
            <a:schemeClr val="tx2"/>
          </a:solidFill>
          <a:latin typeface="Trebuchet MS" pitchFamily="34" charset="0"/>
          <a:ea typeface="新細明體" pitchFamily="18" charset="-120"/>
          <a:cs typeface="新細明體" charset="0"/>
        </a:defRPr>
      </a:lvl4pPr>
      <a:lvl5pPr algn="l" rtl="0" eaLnBrk="0" fontAlgn="base" hangingPunct="0">
        <a:spcBef>
          <a:spcPct val="0"/>
        </a:spcBef>
        <a:spcAft>
          <a:spcPct val="0"/>
        </a:spcAft>
        <a:defRPr kumimoji="1" sz="3600" b="1">
          <a:solidFill>
            <a:schemeClr val="tx2"/>
          </a:solidFill>
          <a:latin typeface="Trebuchet MS" pitchFamily="34" charset="0"/>
          <a:ea typeface="新細明體" pitchFamily="18" charset="-120"/>
          <a:cs typeface="新細明體" charset="0"/>
        </a:defRPr>
      </a:lvl5pPr>
      <a:lvl6pPr marL="457200" algn="l" rtl="0" fontAlgn="base">
        <a:spcBef>
          <a:spcPct val="0"/>
        </a:spcBef>
        <a:spcAft>
          <a:spcPct val="0"/>
        </a:spcAft>
        <a:defRPr kumimoji="1" sz="3600" b="1">
          <a:solidFill>
            <a:schemeClr val="tx2"/>
          </a:solidFill>
          <a:latin typeface="Trebuchet MS" pitchFamily="34" charset="0"/>
          <a:ea typeface="新細明體" pitchFamily="18" charset="-120"/>
        </a:defRPr>
      </a:lvl6pPr>
      <a:lvl7pPr marL="914400" algn="l" rtl="0" fontAlgn="base">
        <a:spcBef>
          <a:spcPct val="0"/>
        </a:spcBef>
        <a:spcAft>
          <a:spcPct val="0"/>
        </a:spcAft>
        <a:defRPr kumimoji="1" sz="3600" b="1">
          <a:solidFill>
            <a:schemeClr val="tx2"/>
          </a:solidFill>
          <a:latin typeface="Trebuchet MS" pitchFamily="34" charset="0"/>
          <a:ea typeface="新細明體" pitchFamily="18" charset="-120"/>
        </a:defRPr>
      </a:lvl7pPr>
      <a:lvl8pPr marL="1371600" algn="l" rtl="0" fontAlgn="base">
        <a:spcBef>
          <a:spcPct val="0"/>
        </a:spcBef>
        <a:spcAft>
          <a:spcPct val="0"/>
        </a:spcAft>
        <a:defRPr kumimoji="1" sz="3600" b="1">
          <a:solidFill>
            <a:schemeClr val="tx2"/>
          </a:solidFill>
          <a:latin typeface="Trebuchet MS" pitchFamily="34" charset="0"/>
          <a:ea typeface="新細明體" pitchFamily="18" charset="-120"/>
        </a:defRPr>
      </a:lvl8pPr>
      <a:lvl9pPr marL="1828800" algn="l" rtl="0" fontAlgn="base">
        <a:spcBef>
          <a:spcPct val="0"/>
        </a:spcBef>
        <a:spcAft>
          <a:spcPct val="0"/>
        </a:spcAft>
        <a:defRPr kumimoji="1" sz="3600" b="1">
          <a:solidFill>
            <a:schemeClr val="tx2"/>
          </a:solidFill>
          <a:latin typeface="Trebuchet MS"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28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a:solidFill>
            <a:schemeClr val="tx1"/>
          </a:solidFill>
          <a:latin typeface="+mn-lt"/>
          <a:ea typeface="+mn-ea"/>
        </a:defRPr>
      </a:lvl4pPr>
      <a:lvl5pPr marL="2057400" indent="-228600" algn="l" rtl="0" eaLnBrk="0" fontAlgn="base" hangingPunct="0">
        <a:spcBef>
          <a:spcPct val="20000"/>
        </a:spcBef>
        <a:spcAft>
          <a:spcPct val="0"/>
        </a:spcAft>
        <a:buChar char="»"/>
        <a:defRPr kumimoji="1" sz="1600">
          <a:solidFill>
            <a:schemeClr val="tx1"/>
          </a:solidFill>
          <a:latin typeface="+mn-lt"/>
          <a:ea typeface="+mn-ea"/>
        </a:defRPr>
      </a:lvl5pPr>
      <a:lvl6pPr marL="2514600" indent="-228600" algn="l" rtl="0" fontAlgn="base">
        <a:spcBef>
          <a:spcPct val="20000"/>
        </a:spcBef>
        <a:spcAft>
          <a:spcPct val="0"/>
        </a:spcAft>
        <a:buChar char="»"/>
        <a:defRPr kumimoji="1" sz="1600">
          <a:solidFill>
            <a:schemeClr val="tx1"/>
          </a:solidFill>
          <a:latin typeface="+mn-lt"/>
          <a:ea typeface="+mn-ea"/>
        </a:defRPr>
      </a:lvl6pPr>
      <a:lvl7pPr marL="2971800" indent="-228600" algn="l" rtl="0" fontAlgn="base">
        <a:spcBef>
          <a:spcPct val="20000"/>
        </a:spcBef>
        <a:spcAft>
          <a:spcPct val="0"/>
        </a:spcAft>
        <a:buChar char="»"/>
        <a:defRPr kumimoji="1" sz="1600">
          <a:solidFill>
            <a:schemeClr val="tx1"/>
          </a:solidFill>
          <a:latin typeface="+mn-lt"/>
          <a:ea typeface="+mn-ea"/>
        </a:defRPr>
      </a:lvl7pPr>
      <a:lvl8pPr marL="3429000" indent="-228600" algn="l" rtl="0" fontAlgn="base">
        <a:spcBef>
          <a:spcPct val="20000"/>
        </a:spcBef>
        <a:spcAft>
          <a:spcPct val="0"/>
        </a:spcAft>
        <a:buChar char="»"/>
        <a:defRPr kumimoji="1" sz="1600">
          <a:solidFill>
            <a:schemeClr val="tx1"/>
          </a:solidFill>
          <a:latin typeface="+mn-lt"/>
          <a:ea typeface="+mn-ea"/>
        </a:defRPr>
      </a:lvl8pPr>
      <a:lvl9pPr marL="3886200" indent="-228600" algn="l" rtl="0" fontAlgn="base">
        <a:spcBef>
          <a:spcPct val="20000"/>
        </a:spcBef>
        <a:spcAft>
          <a:spcPct val="0"/>
        </a:spcAft>
        <a:buChar char="»"/>
        <a:defRPr kumimoji="1" sz="16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5.png"/><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163.jpeg"/><Relationship Id="rId4" Type="http://schemas.openxmlformats.org/officeDocument/2006/relationships/image" Target="../media/image162.jpeg"/></Relationships>
</file>

<file path=ppt/slides/_rels/slide10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video" Target="\Users\cyy\Documents\courses\vfx\lec01_introduction\waterfall03a.mp4" TargetMode="External"/><Relationship Id="rId4" Type="http://schemas.openxmlformats.org/officeDocument/2006/relationships/image" Target="../media/image168.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3.jpe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172.jpeg"/><Relationship Id="rId5" Type="http://schemas.openxmlformats.org/officeDocument/2006/relationships/image" Target="../media/image171.png"/><Relationship Id="rId4" Type="http://schemas.openxmlformats.org/officeDocument/2006/relationships/image" Target="../media/image170.jpeg"/></Relationships>
</file>

<file path=ppt/slides/_rels/slide105.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image" Target="../media/image182.jpeg"/><Relationship Id="rId13" Type="http://schemas.openxmlformats.org/officeDocument/2006/relationships/image" Target="../media/image187.jpeg"/><Relationship Id="rId18" Type="http://schemas.openxmlformats.org/officeDocument/2006/relationships/image" Target="../media/image192.jpeg"/><Relationship Id="rId26" Type="http://schemas.openxmlformats.org/officeDocument/2006/relationships/image" Target="../media/image200.jpeg"/><Relationship Id="rId3" Type="http://schemas.openxmlformats.org/officeDocument/2006/relationships/image" Target="../media/image177.jpeg"/><Relationship Id="rId21" Type="http://schemas.openxmlformats.org/officeDocument/2006/relationships/image" Target="../media/image195.jpeg"/><Relationship Id="rId7" Type="http://schemas.openxmlformats.org/officeDocument/2006/relationships/image" Target="../media/image181.jpeg"/><Relationship Id="rId12" Type="http://schemas.openxmlformats.org/officeDocument/2006/relationships/image" Target="../media/image186.jpeg"/><Relationship Id="rId17" Type="http://schemas.openxmlformats.org/officeDocument/2006/relationships/image" Target="../media/image191.jpeg"/><Relationship Id="rId25" Type="http://schemas.openxmlformats.org/officeDocument/2006/relationships/image" Target="../media/image199.jpeg"/><Relationship Id="rId2" Type="http://schemas.openxmlformats.org/officeDocument/2006/relationships/notesSlide" Target="../notesSlides/notesSlide89.xml"/><Relationship Id="rId16" Type="http://schemas.openxmlformats.org/officeDocument/2006/relationships/image" Target="../media/image190.jpeg"/><Relationship Id="rId20" Type="http://schemas.openxmlformats.org/officeDocument/2006/relationships/image" Target="../media/image194.jpeg"/><Relationship Id="rId29" Type="http://schemas.openxmlformats.org/officeDocument/2006/relationships/image" Target="../media/image203.jpeg"/><Relationship Id="rId1" Type="http://schemas.openxmlformats.org/officeDocument/2006/relationships/slideLayout" Target="../slideLayouts/slideLayout2.xml"/><Relationship Id="rId6" Type="http://schemas.openxmlformats.org/officeDocument/2006/relationships/image" Target="../media/image180.jpeg"/><Relationship Id="rId11" Type="http://schemas.openxmlformats.org/officeDocument/2006/relationships/image" Target="../media/image185.jpeg"/><Relationship Id="rId24" Type="http://schemas.openxmlformats.org/officeDocument/2006/relationships/image" Target="../media/image198.jpeg"/><Relationship Id="rId5" Type="http://schemas.openxmlformats.org/officeDocument/2006/relationships/image" Target="../media/image179.jpeg"/><Relationship Id="rId15" Type="http://schemas.openxmlformats.org/officeDocument/2006/relationships/image" Target="../media/image189.jpeg"/><Relationship Id="rId23" Type="http://schemas.openxmlformats.org/officeDocument/2006/relationships/image" Target="../media/image197.jpeg"/><Relationship Id="rId28" Type="http://schemas.openxmlformats.org/officeDocument/2006/relationships/image" Target="../media/image202.jpeg"/><Relationship Id="rId10" Type="http://schemas.openxmlformats.org/officeDocument/2006/relationships/image" Target="../media/image184.jpeg"/><Relationship Id="rId19" Type="http://schemas.openxmlformats.org/officeDocument/2006/relationships/image" Target="../media/image193.jpeg"/><Relationship Id="rId4" Type="http://schemas.openxmlformats.org/officeDocument/2006/relationships/image" Target="../media/image178.jpeg"/><Relationship Id="rId9" Type="http://schemas.openxmlformats.org/officeDocument/2006/relationships/image" Target="../media/image183.jpeg"/><Relationship Id="rId14" Type="http://schemas.openxmlformats.org/officeDocument/2006/relationships/image" Target="../media/image188.jpeg"/><Relationship Id="rId22" Type="http://schemas.openxmlformats.org/officeDocument/2006/relationships/image" Target="../media/image196.jpeg"/><Relationship Id="rId27" Type="http://schemas.openxmlformats.org/officeDocument/2006/relationships/image" Target="../media/image201.jpeg"/><Relationship Id="rId30" Type="http://schemas.openxmlformats.org/officeDocument/2006/relationships/image" Target="../media/image204.jpeg"/></Relationships>
</file>

<file path=ppt/slides/_rels/slide109.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206.jpeg"/></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209.jpeg"/><Relationship Id="rId3" Type="http://schemas.openxmlformats.org/officeDocument/2006/relationships/hyperlink" Target="proj3-26.mp4" TargetMode="External"/><Relationship Id="rId7" Type="http://schemas.openxmlformats.org/officeDocument/2006/relationships/hyperlink" Target="proj3-22.mp4"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208.jpeg"/><Relationship Id="rId5" Type="http://schemas.openxmlformats.org/officeDocument/2006/relationships/hyperlink" Target="proj3-14.mp4" TargetMode="External"/><Relationship Id="rId10" Type="http://schemas.openxmlformats.org/officeDocument/2006/relationships/image" Target="../media/image210.jpeg"/><Relationship Id="rId4" Type="http://schemas.openxmlformats.org/officeDocument/2006/relationships/image" Target="../media/image207.jpeg"/><Relationship Id="rId9" Type="http://schemas.openxmlformats.org/officeDocument/2006/relationships/hyperlink" Target="proj3-04.mp4" TargetMode="Externa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video" Target="\Users\cyy\Documents\courses\vfx\lec01_introduction\yoyo6.mp4" TargetMode="External"/><Relationship Id="rId4" Type="http://schemas.openxmlformats.org/officeDocument/2006/relationships/image" Target="../media/image211.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video" Target="\Users\cyy\Documents\courses\vfx\lec01_introduction\yoyo6-MakingOf.mp4" TargetMode="External"/><Relationship Id="rId4" Type="http://schemas.openxmlformats.org/officeDocument/2006/relationships/image" Target="../media/image2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cyy@csie.ntu.edu.tw"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csie.ntu.edu.tw/~cyy/vfx" TargetMode="External"/><Relationship Id="rId5" Type="http://schemas.openxmlformats.org/officeDocument/2006/relationships/hyperlink" Target="http://cvfxbook.com/" TargetMode="External"/><Relationship Id="rId4" Type="http://schemas.openxmlformats.org/officeDocument/2006/relationships/hyperlink" Target="http://szeliski.org/Book/"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ideo" Target="\Users\cyy\Documents\courses\vfx\lec01_introduction\VFX%20of%20The%20Hobbit.mp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Marvel's%20Avengers%20Assemble%20(2012)%20Watch%20the%20Official%20trailer%20_%20HD.mp4" TargetMode="External"/><Relationship Id="rId2" Type="http://schemas.openxmlformats.org/officeDocument/2006/relationships/hyperlink" Target="The%20Avengers%20'78%20movie%20promo.mp4" TargetMode="Externa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VisualEffects100Years.mp4"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ideo" Target="\Users\cyy\Documents\courses\vfx\lec01_introduction\post_production.mp4" TargetMode="Externa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en.wikipedia.org/wiki/405_(film)"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ideo" Target="\Users\cyy\Documents\courses\vfx\lec01_introduction\405-hi.mp4" TargetMode="External"/><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82.gif"/><Relationship Id="rId4" Type="http://schemas.openxmlformats.org/officeDocument/2006/relationships/image" Target="../media/image81.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62.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8.gif"/></Relationships>
</file>

<file path=ppt/slides/_rels/slide6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bloodyOmaha.mp4"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ideo" Target="\Users\cyy\Documents\courses\vfx\lec01_introduction\The%20Wolf%20of%20Wall%20Street%20VFX%20Breakdown%20by%20Brainstorm%20Digital.mp4" TargetMode="External"/><Relationship Id="rId4" Type="http://schemas.openxmlformats.org/officeDocument/2006/relationships/image" Target="../media/image9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hyperlink" Target="http://www.cs.huji.ac.il/~danix/hdr/exps/cathedral/cathedral1.jpg" TargetMode="External"/><Relationship Id="rId7" Type="http://schemas.openxmlformats.org/officeDocument/2006/relationships/hyperlink" Target="http://www.cs.huji.ac.il/~danix/hdr/images/cathedral_hdrc.jpg"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hyperlink" Target="http://www.cs.huji.ac.il/~danix/hdr/exps/cathedral/cathedral2.jpg" TargetMode="External"/><Relationship Id="rId4" Type="http://schemas.openxmlformats.org/officeDocument/2006/relationships/image" Target="../media/image94.jpeg"/></Relationships>
</file>

<file path=ppt/slides/_rels/slide69.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hyperlink" Target="cyymorph.mp4"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hyperlink" Target="cyymorph.avi" TargetMode="External"/><Relationship Id="rId4" Type="http://schemas.openxmlformats.org/officeDocument/2006/relationships/image" Target="../media/image98.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2.xml"/><Relationship Id="rId1" Type="http://schemas.openxmlformats.org/officeDocument/2006/relationships/video" Target="\Users\cyy\Documents\courses\vfx\lec01_introduction\cyy_shrek.mp4" TargetMode="External"/><Relationship Id="rId4" Type="http://schemas.openxmlformats.org/officeDocument/2006/relationships/image" Target="../media/image101.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ideo" Target="\Users\cyy\Documents\courses\vfx\lec01_introduction\hotelt.mp4" TargetMode="External"/><Relationship Id="rId4" Type="http://schemas.openxmlformats.org/officeDocument/2006/relationships/image" Target="../media/image102.png"/></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ideo" Target="\Users\cyy\Documents\courses\vfx\lec01_introduction\shop-original.mp4" TargetMode="External"/><Relationship Id="rId4" Type="http://schemas.openxmlformats.org/officeDocument/2006/relationships/image" Target="../media/image104.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video" Target="\Users\cyy\Documents\courses\vfx\lec01_introduction\shop-tracking.mp4" TargetMode="External"/><Relationship Id="rId4" Type="http://schemas.openxmlformats.org/officeDocument/2006/relationships/image" Target="../media/image105.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video" Target="\Users\cyy\Documents\courses\vfx\lec01_introduction\shop-augmented.mp4" TargetMode="External"/><Relationship Id="rId4" Type="http://schemas.openxmlformats.org/officeDocument/2006/relationships/image" Target="../media/image106.png"/></Relationships>
</file>

<file path=ppt/slides/_rels/slide7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video" Target="\Users\cyy\Documents\courses\vfx\lec01_introduction\vidmatch03.mp4" TargetMode="External"/><Relationship Id="rId4" Type="http://schemas.openxmlformats.org/officeDocument/2006/relationships/image" Target="../media/image110.png"/></Relationships>
</file>

<file path=ppt/slides/_rels/slide79.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video" Target="\Users\cyy\Documents\courses\vfx\lec01_introduction\lazysnapping2.mp4" TargetMode="External"/><Relationship Id="rId4" Type="http://schemas.openxmlformats.org/officeDocument/2006/relationships/image" Target="../media/image119.png"/></Relationships>
</file>

<file path=ppt/slides/_rels/slide8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video" Target="\Users\cyy\Documents\courses\vfx\lec01_introduction\debevec-campanile.mp4" TargetMode="External"/><Relationship Id="rId4" Type="http://schemas.openxmlformats.org/officeDocument/2006/relationships/image" Target="../media/image123.png"/></Relationships>
</file>

<file path=ppt/slides/_rels/slide8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video" Target="\Users\cyy\Documents\courses\vfx\lec01_introduction\cn2.mp4" TargetMode="External"/><Relationship Id="rId4" Type="http://schemas.openxmlformats.org/officeDocument/2006/relationships/image" Target="../media/image125.png"/></Relationships>
</file>

<file path=ppt/slides/_rels/slide8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oleObject" Target="../embeddings/oleObject5.bin"/><Relationship Id="rId18" Type="http://schemas.openxmlformats.org/officeDocument/2006/relationships/image" Target="../media/image133.png"/><Relationship Id="rId3" Type="http://schemas.openxmlformats.org/officeDocument/2006/relationships/notesSlide" Target="../notesSlides/notesSlide72.xml"/><Relationship Id="rId7" Type="http://schemas.openxmlformats.org/officeDocument/2006/relationships/oleObject" Target="../embeddings/oleObject2.bin"/><Relationship Id="rId12" Type="http://schemas.openxmlformats.org/officeDocument/2006/relationships/image" Target="../media/image130.png"/><Relationship Id="rId17" Type="http://schemas.openxmlformats.org/officeDocument/2006/relationships/oleObject" Target="../embeddings/oleObject7.bin"/><Relationship Id="rId2" Type="http://schemas.openxmlformats.org/officeDocument/2006/relationships/slideLayout" Target="../slideLayouts/slideLayout2.xml"/><Relationship Id="rId16" Type="http://schemas.openxmlformats.org/officeDocument/2006/relationships/image" Target="../media/image132.png"/><Relationship Id="rId20" Type="http://schemas.openxmlformats.org/officeDocument/2006/relationships/image" Target="../media/image134.png"/><Relationship Id="rId1" Type="http://schemas.openxmlformats.org/officeDocument/2006/relationships/vmlDrawing" Target="../drawings/vmlDrawing1.vml"/><Relationship Id="rId6" Type="http://schemas.openxmlformats.org/officeDocument/2006/relationships/image" Target="../media/image127.png"/><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129.png"/><Relationship Id="rId19" Type="http://schemas.openxmlformats.org/officeDocument/2006/relationships/oleObject" Target="../embeddings/oleObject8.bin"/><Relationship Id="rId4" Type="http://schemas.openxmlformats.org/officeDocument/2006/relationships/image" Target="../media/image135.png"/><Relationship Id="rId9" Type="http://schemas.openxmlformats.org/officeDocument/2006/relationships/oleObject" Target="../embeddings/oleObject3.bin"/><Relationship Id="rId14" Type="http://schemas.openxmlformats.org/officeDocument/2006/relationships/image" Target="../media/image131.png"/></Relationships>
</file>

<file path=ppt/slides/_rels/slide8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9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video" Target="\Users\cyy\Documents\courses\vfx\lec01_introduction\bullettime2.mp4" TargetMode="External"/><Relationship Id="rId4" Type="http://schemas.openxmlformats.org/officeDocument/2006/relationships/image" Target="../media/image142.png"/></Relationships>
</file>

<file path=ppt/slides/_rels/slide9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45.jpeg"/><Relationship Id="rId4" Type="http://schemas.openxmlformats.org/officeDocument/2006/relationships/image" Target="../media/image144.jpeg"/></Relationships>
</file>

<file path=ppt/slides/_rels/slide94.xml.rels><?xml version="1.0" encoding="UTF-8" standalone="yes"?>
<Relationships xmlns="http://schemas.openxmlformats.org/package/2006/relationships"><Relationship Id="rId3" Type="http://schemas.openxmlformats.org/officeDocument/2006/relationships/image" Target="../media/image146.jpeg"/><Relationship Id="rId7" Type="http://schemas.openxmlformats.org/officeDocument/2006/relationships/image" Target="../media/image150.jpe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9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56.gif"/><Relationship Id="rId5" Type="http://schemas.openxmlformats.org/officeDocument/2006/relationships/image" Target="../media/image155.jpeg"/><Relationship Id="rId4" Type="http://schemas.openxmlformats.org/officeDocument/2006/relationships/image" Target="../media/image154.png"/></Relationships>
</file>

<file path=ppt/slides/_rels/slide9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02_EmilyProject.mov"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video" Target="\Users\cyy\Documents\courses\vfx\lec01_introduction\denglijun.mp4" TargetMode="External"/><Relationship Id="rId4" Type="http://schemas.openxmlformats.org/officeDocument/2006/relationships/image" Target="../media/image158.png"/></Relationships>
</file>

<file path=ppt/slides/_rels/slide9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2"/>
          <p:cNvSpPr>
            <a:spLocks noGrp="1" noChangeArrowheads="1"/>
          </p:cNvSpPr>
          <p:nvPr>
            <p:ph type="ctrTitle"/>
          </p:nvPr>
        </p:nvSpPr>
        <p:spPr/>
        <p:txBody>
          <a:bodyPr/>
          <a:lstStyle/>
          <a:p>
            <a:pPr eaLnBrk="1" hangingPunct="1"/>
            <a:r>
              <a:rPr lang="en-US" altLang="zh-TW" b="0" smtClean="0"/>
              <a:t>Course overview</a:t>
            </a:r>
          </a:p>
        </p:txBody>
      </p:sp>
      <p:sp>
        <p:nvSpPr>
          <p:cNvPr id="3074" name="Rectangle 3"/>
          <p:cNvSpPr>
            <a:spLocks noGrp="1" noChangeArrowheads="1"/>
          </p:cNvSpPr>
          <p:nvPr>
            <p:ph type="subTitle" idx="1"/>
          </p:nvPr>
        </p:nvSpPr>
        <p:spPr/>
        <p:txBody>
          <a:bodyPr/>
          <a:lstStyle/>
          <a:p>
            <a:pPr eaLnBrk="1" hangingPunct="1"/>
            <a:r>
              <a:rPr lang="en-US" altLang="zh-TW" smtClean="0"/>
              <a:t>Digital Visual Effects</a:t>
            </a:r>
          </a:p>
          <a:p>
            <a:pPr eaLnBrk="1" hangingPunct="1"/>
            <a:r>
              <a:rPr lang="en-US" altLang="zh-TW" i="1" smtClean="0"/>
              <a:t>Yung-Yu Chuang</a:t>
            </a:r>
          </a:p>
          <a:p>
            <a:pPr eaLnBrk="1" hangingPunct="1"/>
            <a:endParaRPr lang="en-US" altLang="zh-TW"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標題 1"/>
          <p:cNvSpPr>
            <a:spLocks noGrp="1"/>
          </p:cNvSpPr>
          <p:nvPr>
            <p:ph type="title"/>
          </p:nvPr>
        </p:nvSpPr>
        <p:spPr/>
        <p:txBody>
          <a:bodyPr/>
          <a:lstStyle/>
          <a:p>
            <a:r>
              <a:rPr lang="en-US" altLang="zh-TW" smtClean="0"/>
              <a:t>The vfx course</a:t>
            </a:r>
            <a:endParaRPr lang="zh-TW" altLang="en-US" smtClean="0"/>
          </a:p>
        </p:txBody>
      </p:sp>
      <p:sp>
        <p:nvSpPr>
          <p:cNvPr id="21506" name="內容版面配置區 2"/>
          <p:cNvSpPr>
            <a:spLocks noGrp="1"/>
          </p:cNvSpPr>
          <p:nvPr>
            <p:ph idx="1"/>
          </p:nvPr>
        </p:nvSpPr>
        <p:spPr/>
        <p:txBody>
          <a:bodyPr/>
          <a:lstStyle/>
          <a:p>
            <a:endParaRPr lang="zh-TW" altLang="en-US" smtClean="0"/>
          </a:p>
        </p:txBody>
      </p:sp>
      <p:grpSp>
        <p:nvGrpSpPr>
          <p:cNvPr id="2" name="群組 19"/>
          <p:cNvGrpSpPr>
            <a:grpSpLocks/>
          </p:cNvGrpSpPr>
          <p:nvPr/>
        </p:nvGrpSpPr>
        <p:grpSpPr bwMode="auto">
          <a:xfrm>
            <a:off x="250825" y="4119563"/>
            <a:ext cx="8688388" cy="2693987"/>
            <a:chOff x="251520" y="4119462"/>
            <a:chExt cx="8687026" cy="2693914"/>
          </a:xfrm>
        </p:grpSpPr>
        <p:grpSp>
          <p:nvGrpSpPr>
            <p:cNvPr id="21517" name="群組 18"/>
            <p:cNvGrpSpPr>
              <a:grpSpLocks/>
            </p:cNvGrpSpPr>
            <p:nvPr/>
          </p:nvGrpSpPr>
          <p:grpSpPr bwMode="auto">
            <a:xfrm>
              <a:off x="251520" y="4119462"/>
              <a:ext cx="8687026" cy="2232249"/>
              <a:chOff x="251520" y="4119462"/>
              <a:chExt cx="8687026" cy="2232249"/>
            </a:xfrm>
          </p:grpSpPr>
          <p:pic>
            <p:nvPicPr>
              <p:cNvPr id="21519" name="Picture 6" descr="http://mathspig.files.wordpress.com/2011/11/math_equations_on_blackboard_confused_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119463"/>
                <a:ext cx="2232248"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119462"/>
                <a:ext cx="3096344" cy="218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3" descr="http://www.jxycw.com/uploadfile/2010/0608/201006081050059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4119463"/>
                <a:ext cx="3502450" cy="220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18" name="Text Box 12"/>
            <p:cNvSpPr txBox="1">
              <a:spLocks noChangeArrowheads="1"/>
            </p:cNvSpPr>
            <p:nvPr/>
          </p:nvSpPr>
          <p:spPr bwMode="auto">
            <a:xfrm>
              <a:off x="2838021" y="6351711"/>
              <a:ext cx="31021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sz="2400"/>
                <a:t>what you actually do</a:t>
              </a:r>
            </a:p>
          </p:txBody>
        </p:sp>
      </p:grpSp>
      <p:grpSp>
        <p:nvGrpSpPr>
          <p:cNvPr id="4" name="群組 17"/>
          <p:cNvGrpSpPr>
            <a:grpSpLocks/>
          </p:cNvGrpSpPr>
          <p:nvPr/>
        </p:nvGrpSpPr>
        <p:grpSpPr bwMode="auto">
          <a:xfrm>
            <a:off x="5867400" y="1052513"/>
            <a:ext cx="3457575" cy="3063875"/>
            <a:chOff x="5868144" y="1052736"/>
            <a:chExt cx="3456880" cy="3063245"/>
          </a:xfrm>
        </p:grpSpPr>
        <p:pic>
          <p:nvPicPr>
            <p:cNvPr id="215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1052736"/>
              <a:ext cx="3456880" cy="240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 Box 12"/>
            <p:cNvSpPr txBox="1">
              <a:spLocks noChangeArrowheads="1"/>
            </p:cNvSpPr>
            <p:nvPr/>
          </p:nvSpPr>
          <p:spPr bwMode="auto">
            <a:xfrm>
              <a:off x="6445825" y="3284984"/>
              <a:ext cx="26981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sz="2400"/>
                <a:t>what you thought </a:t>
              </a:r>
            </a:p>
            <a:p>
              <a:pPr eaLnBrk="1" hangingPunct="1">
                <a:spcBef>
                  <a:spcPct val="0"/>
                </a:spcBef>
                <a:buFontTx/>
                <a:buNone/>
              </a:pPr>
              <a:r>
                <a:rPr lang="en-US" altLang="zh-TW" sz="2400"/>
                <a:t>you will do</a:t>
              </a:r>
            </a:p>
          </p:txBody>
        </p:sp>
      </p:grpSp>
      <p:grpSp>
        <p:nvGrpSpPr>
          <p:cNvPr id="5" name="群組 16"/>
          <p:cNvGrpSpPr>
            <a:grpSpLocks/>
          </p:cNvGrpSpPr>
          <p:nvPr/>
        </p:nvGrpSpPr>
        <p:grpSpPr bwMode="auto">
          <a:xfrm>
            <a:off x="2627313" y="1052513"/>
            <a:ext cx="3597275" cy="3097212"/>
            <a:chOff x="2627784" y="1052736"/>
            <a:chExt cx="3596100" cy="3096344"/>
          </a:xfrm>
        </p:grpSpPr>
        <p:pic>
          <p:nvPicPr>
            <p:cNvPr id="21513" name="Picture 4" descr="http://artnews.artlib.net.tw/albums/cover/279/1299376541_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1052736"/>
              <a:ext cx="3596100" cy="238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Text Box 12"/>
            <p:cNvSpPr txBox="1">
              <a:spLocks noChangeArrowheads="1"/>
            </p:cNvSpPr>
            <p:nvPr/>
          </p:nvSpPr>
          <p:spPr bwMode="auto">
            <a:xfrm>
              <a:off x="3118291" y="3318083"/>
              <a:ext cx="29658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sz="2400"/>
                <a:t>what other students</a:t>
              </a:r>
            </a:p>
            <a:p>
              <a:pPr eaLnBrk="1" hangingPunct="1">
                <a:spcBef>
                  <a:spcPct val="0"/>
                </a:spcBef>
                <a:buFontTx/>
                <a:buNone/>
              </a:pPr>
              <a:r>
                <a:rPr lang="en-US" altLang="zh-TW" sz="2400"/>
                <a:t>think you do</a:t>
              </a:r>
            </a:p>
          </p:txBody>
        </p:sp>
      </p:grpSp>
      <p:grpSp>
        <p:nvGrpSpPr>
          <p:cNvPr id="6" name="群組 15"/>
          <p:cNvGrpSpPr>
            <a:grpSpLocks/>
          </p:cNvGrpSpPr>
          <p:nvPr/>
        </p:nvGrpSpPr>
        <p:grpSpPr bwMode="auto">
          <a:xfrm>
            <a:off x="0" y="1052513"/>
            <a:ext cx="3195638" cy="3063875"/>
            <a:chOff x="0" y="1052736"/>
            <a:chExt cx="3195105" cy="3063245"/>
          </a:xfrm>
        </p:grpSpPr>
        <p:pic>
          <p:nvPicPr>
            <p:cNvPr id="21511" name="Picture 2" descr="http://ramascreen.com/wp-content/uploads/2010/05/Watching-Movie-At-Hom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1052736"/>
              <a:ext cx="2896072"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 Box 12"/>
            <p:cNvSpPr txBox="1">
              <a:spLocks noChangeArrowheads="1"/>
            </p:cNvSpPr>
            <p:nvPr/>
          </p:nvSpPr>
          <p:spPr bwMode="auto">
            <a:xfrm>
              <a:off x="0" y="3284984"/>
              <a:ext cx="31951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sz="2400"/>
                <a:t>what other professors</a:t>
              </a:r>
            </a:p>
            <a:p>
              <a:pPr eaLnBrk="1" hangingPunct="1">
                <a:spcBef>
                  <a:spcPct val="0"/>
                </a:spcBef>
                <a:buFontTx/>
                <a:buNone/>
              </a:pPr>
              <a:r>
                <a:rPr lang="en-US" altLang="zh-TW" sz="2400"/>
                <a:t>think you do</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p:txBody>
          <a:bodyPr/>
          <a:lstStyle/>
          <a:p>
            <a:pPr eaLnBrk="1" hangingPunct="1"/>
            <a:r>
              <a:rPr lang="en-US" altLang="zh-TW" sz="3200" smtClean="0"/>
              <a:t>Texture synthesis/replacement</a:t>
            </a:r>
          </a:p>
        </p:txBody>
      </p:sp>
      <p:pic>
        <p:nvPicPr>
          <p:cNvPr id="187394" name="Picture 3" descr="shir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703388"/>
            <a:ext cx="269875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5" name="Picture 4" descr="shirt1_resul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1703388"/>
            <a:ext cx="2698750"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6" name="Picture 5" descr="shirt1_result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1703388"/>
            <a:ext cx="2698750"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7" name="Text Box 6"/>
          <p:cNvSpPr txBox="1">
            <a:spLocks noChangeArrowheads="1"/>
          </p:cNvSpPr>
          <p:nvPr/>
        </p:nvSpPr>
        <p:spPr bwMode="auto">
          <a:xfrm>
            <a:off x="2663825" y="5757863"/>
            <a:ext cx="35718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Texture replacement</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p:txBody>
          <a:bodyPr/>
          <a:lstStyle/>
          <a:p>
            <a:pPr eaLnBrk="1" hangingPunct="1"/>
            <a:r>
              <a:rPr lang="en-US" altLang="zh-TW" sz="3200" smtClean="0"/>
              <a:t>Semi-automatic matte painting</a:t>
            </a:r>
          </a:p>
        </p:txBody>
      </p:sp>
      <p:sp>
        <p:nvSpPr>
          <p:cNvPr id="189442" name="Text Box 3"/>
          <p:cNvSpPr txBox="1">
            <a:spLocks noChangeArrowheads="1"/>
          </p:cNvSpPr>
          <p:nvPr/>
        </p:nvSpPr>
        <p:spPr bwMode="auto">
          <a:xfrm>
            <a:off x="3078163" y="5757863"/>
            <a:ext cx="27352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Image analogies</a:t>
            </a:r>
          </a:p>
        </p:txBody>
      </p:sp>
      <p:pic>
        <p:nvPicPr>
          <p:cNvPr id="189443" name="Picture 4" descr="oxb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919288"/>
            <a:ext cx="485457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3" name="Picture 5" descr="oxbow-mask-tr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919288"/>
            <a:ext cx="4852988"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6" descr="oxbow-newmas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6663" y="1906588"/>
            <a:ext cx="39179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5" name="Picture 7" descr="oxbow-resul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5075" y="1916113"/>
            <a:ext cx="39179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7093"/>
                                        </p:tgtEl>
                                        <p:attrNameLst>
                                          <p:attrName>style.visibility</p:attrName>
                                        </p:attrNameLst>
                                      </p:cBhvr>
                                      <p:to>
                                        <p:strVal val="visible"/>
                                      </p:to>
                                    </p:set>
                                    <p:animEffect transition="in" filter="fade">
                                      <p:cBhvr>
                                        <p:cTn id="7" dur="1000"/>
                                        <p:tgtEl>
                                          <p:spTgt spid="2170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17094"/>
                                        </p:tgtEl>
                                        <p:attrNameLst>
                                          <p:attrName>style.visibility</p:attrName>
                                        </p:attrNameLst>
                                      </p:cBhvr>
                                      <p:to>
                                        <p:strVal val="visible"/>
                                      </p:to>
                                    </p:set>
                                    <p:animEffect transition="in" filter="fade">
                                      <p:cBhvr>
                                        <p:cTn id="12" dur="1000"/>
                                        <p:tgtEl>
                                          <p:spTgt spid="2170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17095"/>
                                        </p:tgtEl>
                                        <p:attrNameLst>
                                          <p:attrName>style.visibility</p:attrName>
                                        </p:attrNameLst>
                                      </p:cBhvr>
                                      <p:to>
                                        <p:strVal val="visible"/>
                                      </p:to>
                                    </p:set>
                                    <p:animEffect transition="in" filter="fade">
                                      <p:cBhvr>
                                        <p:cTn id="17" dur="1000"/>
                                        <p:tgtEl>
                                          <p:spTgt spid="217095"/>
                                        </p:tgtEl>
                                      </p:cBhvr>
                                    </p:animEffect>
                                  </p:childTnLst>
                                </p:cTn>
                              </p:par>
                              <p:par>
                                <p:cTn id="18" presetID="10" presetClass="exit" presetSubtype="0" fill="hold" nodeType="withEffect">
                                  <p:stCondLst>
                                    <p:cond delay="0"/>
                                  </p:stCondLst>
                                  <p:childTnLst>
                                    <p:animEffect transition="out" filter="fade">
                                      <p:cBhvr>
                                        <p:cTn id="19" dur="1000"/>
                                        <p:tgtEl>
                                          <p:spTgt spid="217093"/>
                                        </p:tgtEl>
                                      </p:cBhvr>
                                    </p:animEffect>
                                    <p:set>
                                      <p:cBhvr>
                                        <p:cTn id="20" dur="1" fill="hold">
                                          <p:stCondLst>
                                            <p:cond delay="999"/>
                                          </p:stCondLst>
                                        </p:cTn>
                                        <p:tgtEl>
                                          <p:spTgt spid="2170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p:txBody>
          <a:bodyPr/>
          <a:lstStyle/>
          <a:p>
            <a:pPr eaLnBrk="1" hangingPunct="1"/>
            <a:r>
              <a:rPr lang="en-US" altLang="zh-TW" sz="3200" smtClean="0"/>
              <a:t>Video editing</a:t>
            </a:r>
          </a:p>
        </p:txBody>
      </p:sp>
      <p:sp>
        <p:nvSpPr>
          <p:cNvPr id="191490" name="Text Box 4"/>
          <p:cNvSpPr txBox="1">
            <a:spLocks noChangeArrowheads="1"/>
          </p:cNvSpPr>
          <p:nvPr/>
        </p:nvSpPr>
        <p:spPr bwMode="auto">
          <a:xfrm>
            <a:off x="2355850" y="5789613"/>
            <a:ext cx="41957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Flow-based video editing</a:t>
            </a:r>
          </a:p>
        </p:txBody>
      </p:sp>
      <p:pic>
        <p:nvPicPr>
          <p:cNvPr id="2" name="waterfall03a.mp4">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949325" y="1046163"/>
            <a:ext cx="7245350"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title"/>
          </p:nvPr>
        </p:nvSpPr>
        <p:spPr/>
        <p:txBody>
          <a:bodyPr/>
          <a:lstStyle/>
          <a:p>
            <a:pPr eaLnBrk="1" hangingPunct="1"/>
            <a:r>
              <a:rPr lang="en-US" altLang="zh-TW" sz="3200" smtClean="0"/>
              <a:t>Grading (subject to change)</a:t>
            </a:r>
          </a:p>
        </p:txBody>
      </p:sp>
      <p:sp>
        <p:nvSpPr>
          <p:cNvPr id="193538" name="Rectangle 3"/>
          <p:cNvSpPr>
            <a:spLocks noGrp="1" noChangeArrowheads="1"/>
          </p:cNvSpPr>
          <p:nvPr>
            <p:ph type="body" idx="1"/>
          </p:nvPr>
        </p:nvSpPr>
        <p:spPr/>
        <p:txBody>
          <a:bodyPr/>
          <a:lstStyle/>
          <a:p>
            <a:pPr eaLnBrk="1" hangingPunct="1"/>
            <a:r>
              <a:rPr lang="en-US" altLang="zh-TW" smtClean="0"/>
              <a:t>3 programming assignments (60%)</a:t>
            </a:r>
          </a:p>
          <a:p>
            <a:pPr lvl="1" eaLnBrk="1" hangingPunct="1"/>
            <a:r>
              <a:rPr lang="en-US" altLang="zh-TW" smtClean="0"/>
              <a:t>HDR Imaging</a:t>
            </a:r>
            <a:r>
              <a:rPr lang="zh-TW" altLang="en-US" smtClean="0"/>
              <a:t> </a:t>
            </a:r>
            <a:r>
              <a:rPr lang="en-US" altLang="zh-TW" smtClean="0"/>
              <a:t>(18%)</a:t>
            </a:r>
          </a:p>
          <a:p>
            <a:pPr lvl="1" eaLnBrk="1" hangingPunct="1"/>
            <a:r>
              <a:rPr lang="en-US" altLang="zh-TW" smtClean="0"/>
              <a:t>AutoStitch (24%)</a:t>
            </a:r>
          </a:p>
          <a:p>
            <a:pPr lvl="1" eaLnBrk="1" hangingPunct="1"/>
            <a:r>
              <a:rPr lang="en-US" altLang="zh-TW" smtClean="0"/>
              <a:t>MatchMove (18%)</a:t>
            </a:r>
          </a:p>
          <a:p>
            <a:pPr eaLnBrk="1" hangingPunct="1"/>
            <a:r>
              <a:rPr lang="en-US" altLang="zh-TW" smtClean="0"/>
              <a:t>Class participation (5%)</a:t>
            </a:r>
          </a:p>
          <a:p>
            <a:pPr eaLnBrk="1" hangingPunct="1"/>
            <a:r>
              <a:rPr lang="en-US" altLang="zh-TW" smtClean="0"/>
              <a:t>Final project (35%)</a:t>
            </a:r>
          </a:p>
          <a:p>
            <a:pPr lvl="1" eaLnBrk="1" hangingPunct="1"/>
            <a:r>
              <a:rPr lang="en-US" altLang="zh-TW" smtClean="0"/>
              <a:t>Research</a:t>
            </a:r>
          </a:p>
          <a:p>
            <a:pPr lvl="1" eaLnBrk="1" hangingPunct="1"/>
            <a:r>
              <a:rPr lang="en-US" altLang="zh-TW" smtClean="0"/>
              <a:t>System</a:t>
            </a:r>
          </a:p>
          <a:p>
            <a:pPr lvl="1" eaLnBrk="1" hangingPunct="1"/>
            <a:r>
              <a:rPr lang="en-US" altLang="zh-TW" smtClean="0"/>
              <a:t>Film</a:t>
            </a:r>
          </a:p>
          <a:p>
            <a:pPr eaLnBrk="1" hangingPunct="1"/>
            <a:endParaRPr lang="en-US" altLang="zh-TW" smtClean="0"/>
          </a:p>
          <a:p>
            <a:pPr eaLnBrk="1" hangingPunct="1"/>
            <a:endParaRPr lang="en-US" altLang="zh-TW" smtClean="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p:txBody>
          <a:bodyPr/>
          <a:lstStyle/>
          <a:p>
            <a:pPr eaLnBrk="1" hangingPunct="1"/>
            <a:r>
              <a:rPr lang="en-US" altLang="zh-TW" sz="3200" smtClean="0"/>
              <a:t>High dynamic range imaging</a:t>
            </a:r>
          </a:p>
        </p:txBody>
      </p:sp>
      <p:pic>
        <p:nvPicPr>
          <p:cNvPr id="19558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052513"/>
            <a:ext cx="1195387"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9558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852738"/>
            <a:ext cx="11874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9558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652963"/>
            <a:ext cx="12001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73417" name="Picture 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1050" y="1052513"/>
            <a:ext cx="3167063"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3418" name="Picture 1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163" y="1057275"/>
            <a:ext cx="3167062" cy="53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3417"/>
                                        </p:tgtEl>
                                        <p:attrNameLst>
                                          <p:attrName>style.visibility</p:attrName>
                                        </p:attrNameLst>
                                      </p:cBhvr>
                                      <p:to>
                                        <p:strVal val="visible"/>
                                      </p:to>
                                    </p:set>
                                    <p:animEffect transition="in" filter="fade">
                                      <p:cBhvr>
                                        <p:cTn id="7" dur="1000"/>
                                        <p:tgtEl>
                                          <p:spTgt spid="2734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73418"/>
                                        </p:tgtEl>
                                        <p:attrNameLst>
                                          <p:attrName>style.visibility</p:attrName>
                                        </p:attrNameLst>
                                      </p:cBhvr>
                                      <p:to>
                                        <p:strVal val="visible"/>
                                      </p:to>
                                    </p:set>
                                    <p:animEffect transition="in" filter="fade">
                                      <p:cBhvr>
                                        <p:cTn id="12" dur="1000"/>
                                        <p:tgtEl>
                                          <p:spTgt spid="273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p:txBody>
          <a:bodyPr/>
          <a:lstStyle/>
          <a:p>
            <a:pPr eaLnBrk="1" hangingPunct="1"/>
            <a:r>
              <a:rPr lang="en-US" altLang="zh-TW" sz="3200" smtClean="0"/>
              <a:t>From past semesters (</a:t>
            </a:r>
            <a:r>
              <a:rPr lang="zh-TW" altLang="en-US" sz="3200" smtClean="0">
                <a:latin typeface="標楷體" panose="03000509000000000000" pitchFamily="65" charset="-120"/>
                <a:ea typeface="標楷體" panose="03000509000000000000" pitchFamily="65" charset="-120"/>
              </a:rPr>
              <a:t>鄭逸廷 陳柏叡</a:t>
            </a:r>
            <a:r>
              <a:rPr lang="en-US" altLang="zh-TW" sz="3200" smtClean="0"/>
              <a:t>)</a:t>
            </a:r>
          </a:p>
        </p:txBody>
      </p:sp>
      <p:pic>
        <p:nvPicPr>
          <p:cNvPr id="197634"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p:txBody>
          <a:bodyPr/>
          <a:lstStyle/>
          <a:p>
            <a:pPr eaLnBrk="1" hangingPunct="1"/>
            <a:r>
              <a:rPr lang="en-US" altLang="zh-TW" sz="3200" smtClean="0"/>
              <a:t>From past semesters (</a:t>
            </a:r>
            <a:r>
              <a:rPr lang="zh-TW" altLang="en-US" sz="3200" smtClean="0">
                <a:latin typeface="標楷體" panose="03000509000000000000" pitchFamily="65" charset="-120"/>
                <a:ea typeface="標楷體" panose="03000509000000000000" pitchFamily="65" charset="-120"/>
              </a:rPr>
              <a:t>吳侑親</a:t>
            </a:r>
            <a:r>
              <a:rPr lang="en-US" altLang="zh-TW" sz="3200" smtClean="0">
                <a:latin typeface="標楷體" panose="03000509000000000000" pitchFamily="65" charset="-120"/>
                <a:ea typeface="標楷體" panose="03000509000000000000" pitchFamily="65" charset="-120"/>
              </a:rPr>
              <a:t>,</a:t>
            </a:r>
            <a:r>
              <a:rPr lang="zh-TW" altLang="en-US" sz="3200" smtClean="0">
                <a:latin typeface="標楷體" panose="03000509000000000000" pitchFamily="65" charset="-120"/>
                <a:ea typeface="標楷體" panose="03000509000000000000" pitchFamily="65" charset="-120"/>
              </a:rPr>
              <a:t>張書瑋</a:t>
            </a:r>
            <a:r>
              <a:rPr lang="en-US" altLang="zh-TW" sz="3200" smtClean="0"/>
              <a:t>)</a:t>
            </a:r>
          </a:p>
        </p:txBody>
      </p:sp>
      <p:pic>
        <p:nvPicPr>
          <p:cNvPr id="198658" name="Picture 4" descr="20"/>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08000" y="1076325"/>
            <a:ext cx="8128000" cy="5422900"/>
          </a:xfr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p:txBody>
          <a:bodyPr/>
          <a:lstStyle/>
          <a:p>
            <a:pPr eaLnBrk="1" hangingPunct="1"/>
            <a:r>
              <a:rPr lang="en-US" altLang="zh-TW" sz="3200" smtClean="0"/>
              <a:t>From past semesters (</a:t>
            </a:r>
            <a:r>
              <a:rPr lang="zh-TW" altLang="en-US" sz="3200" smtClean="0">
                <a:latin typeface="標楷體" panose="03000509000000000000" pitchFamily="65" charset="-120"/>
                <a:ea typeface="標楷體" panose="03000509000000000000" pitchFamily="65" charset="-120"/>
              </a:rPr>
              <a:t>王瑋馥</a:t>
            </a:r>
            <a:r>
              <a:rPr lang="en-US" altLang="zh-TW" sz="3200" smtClean="0">
                <a:latin typeface="標楷體" panose="03000509000000000000" pitchFamily="65" charset="-120"/>
                <a:ea typeface="標楷體" panose="03000509000000000000" pitchFamily="65" charset="-120"/>
              </a:rPr>
              <a:t>,</a:t>
            </a:r>
            <a:r>
              <a:rPr lang="zh-TW" altLang="en-US" sz="3200" smtClean="0">
                <a:latin typeface="標楷體" panose="03000509000000000000" pitchFamily="65" charset="-120"/>
                <a:ea typeface="標楷體" panose="03000509000000000000" pitchFamily="65" charset="-120"/>
              </a:rPr>
              <a:t>余雁雲</a:t>
            </a:r>
            <a:r>
              <a:rPr lang="en-US" altLang="zh-TW" sz="3200" smtClean="0"/>
              <a:t>)</a:t>
            </a:r>
          </a:p>
        </p:txBody>
      </p:sp>
      <p:pic>
        <p:nvPicPr>
          <p:cNvPr id="200706" name="Picture 4" descr="10"/>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08000" y="1082675"/>
            <a:ext cx="8128000" cy="5410200"/>
          </a:xfr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noChangeArrowheads="1"/>
          </p:cNvSpPr>
          <p:nvPr>
            <p:ph type="title"/>
          </p:nvPr>
        </p:nvSpPr>
        <p:spPr/>
        <p:txBody>
          <a:bodyPr/>
          <a:lstStyle/>
          <a:p>
            <a:pPr eaLnBrk="1" hangingPunct="1"/>
            <a:r>
              <a:rPr lang="en-US" altLang="zh-TW" sz="3200" smtClean="0"/>
              <a:t>AutoStitch</a:t>
            </a:r>
          </a:p>
        </p:txBody>
      </p:sp>
      <p:grpSp>
        <p:nvGrpSpPr>
          <p:cNvPr id="202754" name="Group 9"/>
          <p:cNvGrpSpPr>
            <a:grpSpLocks noChangeAspect="1"/>
          </p:cNvGrpSpPr>
          <p:nvPr/>
        </p:nvGrpSpPr>
        <p:grpSpPr bwMode="auto">
          <a:xfrm>
            <a:off x="1042988" y="1052513"/>
            <a:ext cx="7010400" cy="1971675"/>
            <a:chOff x="9216" y="4176"/>
            <a:chExt cx="9216" cy="2592"/>
          </a:xfrm>
        </p:grpSpPr>
        <p:pic>
          <p:nvPicPr>
            <p:cNvPr id="202822" name="Picture 10" descr="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8" y="4176"/>
              <a:ext cx="1152"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23" name="Picture 11" descr="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16" y="4176"/>
              <a:ext cx="1152"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24" name="Picture 12" descr="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20" y="4176"/>
              <a:ext cx="1152"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25" name="Picture 13" descr="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24"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26" name="Picture 14" descr="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76"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27" name="Picture 15" descr="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28"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28" name="Picture 16" descr="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80"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29" name="Picture 17" descr="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16"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30" name="Picture 18" descr="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68"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31" name="Picture 19" descr="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20"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32" name="Picture 20" descr="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672"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33" name="Picture 21" descr="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824"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34" name="Picture 22" descr="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976"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35" name="Picture 23" descr="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128"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36" name="Picture 24" descr="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280"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37" name="Picture 25" descr="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672"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38" name="Picture 26" descr="2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824"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39" name="Picture 27" descr="2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976"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40" name="Picture 28" descr="2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28"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41" name="Picture 29" descr="2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280"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42" name="Picture 30" descr="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2672"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43" name="Picture 31" descr="1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216"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44" name="Picture 32" descr="1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368"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45" name="Picture 33" descr="1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520"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35"/>
          <p:cNvGrpSpPr>
            <a:grpSpLocks/>
          </p:cNvGrpSpPr>
          <p:nvPr/>
        </p:nvGrpSpPr>
        <p:grpSpPr bwMode="auto">
          <a:xfrm>
            <a:off x="1547813" y="3573463"/>
            <a:ext cx="6438900" cy="2867025"/>
            <a:chOff x="1056" y="2323"/>
            <a:chExt cx="4056" cy="1806"/>
          </a:xfrm>
        </p:grpSpPr>
        <p:pic>
          <p:nvPicPr>
            <p:cNvPr id="202785" name="Picture 36" descr="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8" y="3715"/>
              <a:ext cx="55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86" name="Picture 37" descr="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8" y="3667"/>
              <a:ext cx="55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87" name="Picture 38" descr="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6" y="3379"/>
              <a:ext cx="55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88" name="Picture 39" descr="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8" y="3523"/>
              <a:ext cx="55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89" name="Picture 40" descr="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6" y="2323"/>
              <a:ext cx="55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90" name="Picture 41" descr="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0" y="2467"/>
              <a:ext cx="55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91" name="Picture 42" descr="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96" y="2851"/>
              <a:ext cx="55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92" name="Picture 43" descr="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68" y="2323"/>
              <a:ext cx="55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93" name="Picture 44" descr="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68" y="2803"/>
              <a:ext cx="55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94" name="Picture 45" descr="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48" y="3427"/>
              <a:ext cx="55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95" name="Picture 46" descr="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80" y="3715"/>
              <a:ext cx="55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96" name="Picture 47" descr="2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16" y="3427"/>
              <a:ext cx="55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97" name="Picture 48" descr="2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36" y="3427"/>
              <a:ext cx="55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98" name="Picture 49" descr="2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60" y="3715"/>
              <a:ext cx="55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99" name="Picture 50" descr="1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552" y="2755"/>
              <a:ext cx="55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00" name="Picture 51" descr="1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408" y="2323"/>
              <a:ext cx="55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01" name="Picture 52" descr="1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072" y="2611"/>
              <a:ext cx="55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02" name="Picture 53" descr="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6" y="3091"/>
              <a:ext cx="55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803" name="Picture 54" descr="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3043"/>
              <a:ext cx="55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804" name="Line 55"/>
            <p:cNvSpPr>
              <a:spLocks noChangeShapeType="1"/>
            </p:cNvSpPr>
            <p:nvPr/>
          </p:nvSpPr>
          <p:spPr bwMode="auto">
            <a:xfrm flipH="1" flipV="1">
              <a:off x="1920" y="3283"/>
              <a:ext cx="96" cy="386"/>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805" name="Line 56"/>
            <p:cNvSpPr>
              <a:spLocks noChangeShapeType="1"/>
            </p:cNvSpPr>
            <p:nvPr/>
          </p:nvSpPr>
          <p:spPr bwMode="auto">
            <a:xfrm flipH="1" flipV="1">
              <a:off x="2256" y="2515"/>
              <a:ext cx="0" cy="482"/>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806" name="Line 57"/>
            <p:cNvSpPr>
              <a:spLocks noChangeShapeType="1"/>
            </p:cNvSpPr>
            <p:nvPr/>
          </p:nvSpPr>
          <p:spPr bwMode="auto">
            <a:xfrm flipH="1" flipV="1">
              <a:off x="1344" y="2467"/>
              <a:ext cx="384" cy="288"/>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807" name="Line 58"/>
            <p:cNvSpPr>
              <a:spLocks noChangeShapeType="1"/>
            </p:cNvSpPr>
            <p:nvPr/>
          </p:nvSpPr>
          <p:spPr bwMode="auto">
            <a:xfrm flipH="1" flipV="1">
              <a:off x="1248" y="3379"/>
              <a:ext cx="240" cy="192"/>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808" name="Line 59"/>
            <p:cNvSpPr>
              <a:spLocks noChangeShapeType="1"/>
            </p:cNvSpPr>
            <p:nvPr/>
          </p:nvSpPr>
          <p:spPr bwMode="auto">
            <a:xfrm flipH="1" flipV="1">
              <a:off x="3072" y="3619"/>
              <a:ext cx="0" cy="288"/>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809" name="Line 60"/>
            <p:cNvSpPr>
              <a:spLocks noChangeShapeType="1"/>
            </p:cNvSpPr>
            <p:nvPr/>
          </p:nvSpPr>
          <p:spPr bwMode="auto">
            <a:xfrm flipH="1" flipV="1">
              <a:off x="1680" y="2947"/>
              <a:ext cx="240" cy="192"/>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810" name="Line 61"/>
            <p:cNvSpPr>
              <a:spLocks noChangeShapeType="1"/>
            </p:cNvSpPr>
            <p:nvPr/>
          </p:nvSpPr>
          <p:spPr bwMode="auto">
            <a:xfrm flipH="1" flipV="1">
              <a:off x="1392" y="2947"/>
              <a:ext cx="0" cy="288"/>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811" name="Line 62"/>
            <p:cNvSpPr>
              <a:spLocks noChangeShapeType="1"/>
            </p:cNvSpPr>
            <p:nvPr/>
          </p:nvSpPr>
          <p:spPr bwMode="auto">
            <a:xfrm flipH="1">
              <a:off x="1824" y="2563"/>
              <a:ext cx="288" cy="48"/>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812" name="Line 63"/>
            <p:cNvSpPr>
              <a:spLocks noChangeShapeType="1"/>
            </p:cNvSpPr>
            <p:nvPr/>
          </p:nvSpPr>
          <p:spPr bwMode="auto">
            <a:xfrm flipH="1" flipV="1">
              <a:off x="1680" y="3043"/>
              <a:ext cx="0" cy="576"/>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813" name="Line 64"/>
            <p:cNvSpPr>
              <a:spLocks noChangeShapeType="1"/>
            </p:cNvSpPr>
            <p:nvPr/>
          </p:nvSpPr>
          <p:spPr bwMode="auto">
            <a:xfrm flipH="1" flipV="1">
              <a:off x="4752" y="3571"/>
              <a:ext cx="0" cy="288"/>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814" name="Line 65"/>
            <p:cNvSpPr>
              <a:spLocks noChangeShapeType="1"/>
            </p:cNvSpPr>
            <p:nvPr/>
          </p:nvSpPr>
          <p:spPr bwMode="auto">
            <a:xfrm flipH="1" flipV="1">
              <a:off x="3312" y="2947"/>
              <a:ext cx="528" cy="192"/>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815" name="Line 66"/>
            <p:cNvSpPr>
              <a:spLocks noChangeShapeType="1"/>
            </p:cNvSpPr>
            <p:nvPr/>
          </p:nvSpPr>
          <p:spPr bwMode="auto">
            <a:xfrm flipV="1">
              <a:off x="3408" y="2467"/>
              <a:ext cx="240" cy="288"/>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816" name="Line 67"/>
            <p:cNvSpPr>
              <a:spLocks noChangeShapeType="1"/>
            </p:cNvSpPr>
            <p:nvPr/>
          </p:nvSpPr>
          <p:spPr bwMode="auto">
            <a:xfrm flipH="1" flipV="1">
              <a:off x="3840" y="2563"/>
              <a:ext cx="0" cy="288"/>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817" name="Line 68"/>
            <p:cNvSpPr>
              <a:spLocks noChangeShapeType="1"/>
            </p:cNvSpPr>
            <p:nvPr/>
          </p:nvSpPr>
          <p:spPr bwMode="auto">
            <a:xfrm flipH="1" flipV="1">
              <a:off x="3120" y="4003"/>
              <a:ext cx="288"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818" name="Line 69"/>
            <p:cNvSpPr>
              <a:spLocks noChangeShapeType="1"/>
            </p:cNvSpPr>
            <p:nvPr/>
          </p:nvSpPr>
          <p:spPr bwMode="auto">
            <a:xfrm flipH="1" flipV="1">
              <a:off x="3408" y="3619"/>
              <a:ext cx="48" cy="288"/>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819" name="Line 70"/>
            <p:cNvSpPr>
              <a:spLocks noChangeShapeType="1"/>
            </p:cNvSpPr>
            <p:nvPr/>
          </p:nvSpPr>
          <p:spPr bwMode="auto">
            <a:xfrm flipV="1">
              <a:off x="4272" y="3571"/>
              <a:ext cx="336"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820" name="Line 71"/>
            <p:cNvSpPr>
              <a:spLocks noChangeShapeType="1"/>
            </p:cNvSpPr>
            <p:nvPr/>
          </p:nvSpPr>
          <p:spPr bwMode="auto">
            <a:xfrm flipV="1">
              <a:off x="4416" y="4003"/>
              <a:ext cx="336"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821" name="Line 72"/>
            <p:cNvSpPr>
              <a:spLocks noChangeShapeType="1"/>
            </p:cNvSpPr>
            <p:nvPr/>
          </p:nvSpPr>
          <p:spPr bwMode="auto">
            <a:xfrm flipH="1" flipV="1">
              <a:off x="4272" y="3667"/>
              <a:ext cx="0" cy="288"/>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grpSp>
      <p:grpSp>
        <p:nvGrpSpPr>
          <p:cNvPr id="4" name="Group 73"/>
          <p:cNvGrpSpPr>
            <a:grpSpLocks/>
          </p:cNvGrpSpPr>
          <p:nvPr/>
        </p:nvGrpSpPr>
        <p:grpSpPr bwMode="auto">
          <a:xfrm>
            <a:off x="1352550" y="1125538"/>
            <a:ext cx="6172200" cy="1828800"/>
            <a:chOff x="960" y="835"/>
            <a:chExt cx="3888" cy="1152"/>
          </a:xfrm>
        </p:grpSpPr>
        <p:sp>
          <p:nvSpPr>
            <p:cNvPr id="202763" name="Line 74"/>
            <p:cNvSpPr>
              <a:spLocks noChangeShapeType="1"/>
            </p:cNvSpPr>
            <p:nvPr/>
          </p:nvSpPr>
          <p:spPr bwMode="auto">
            <a:xfrm>
              <a:off x="1056" y="883"/>
              <a:ext cx="478"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764" name="Line 75"/>
            <p:cNvSpPr>
              <a:spLocks noChangeShapeType="1"/>
            </p:cNvSpPr>
            <p:nvPr/>
          </p:nvSpPr>
          <p:spPr bwMode="auto">
            <a:xfrm flipV="1">
              <a:off x="3840" y="979"/>
              <a:ext cx="478" cy="48"/>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765" name="Line 76"/>
            <p:cNvSpPr>
              <a:spLocks noChangeShapeType="1"/>
            </p:cNvSpPr>
            <p:nvPr/>
          </p:nvSpPr>
          <p:spPr bwMode="auto">
            <a:xfrm>
              <a:off x="1680" y="883"/>
              <a:ext cx="478"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766" name="Line 77"/>
            <p:cNvSpPr>
              <a:spLocks noChangeShapeType="1"/>
            </p:cNvSpPr>
            <p:nvPr/>
          </p:nvSpPr>
          <p:spPr bwMode="auto">
            <a:xfrm>
              <a:off x="1008" y="1411"/>
              <a:ext cx="478"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767" name="Line 78"/>
            <p:cNvSpPr>
              <a:spLocks noChangeShapeType="1"/>
            </p:cNvSpPr>
            <p:nvPr/>
          </p:nvSpPr>
          <p:spPr bwMode="auto">
            <a:xfrm>
              <a:off x="1680" y="1411"/>
              <a:ext cx="478"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768" name="Line 79"/>
            <p:cNvSpPr>
              <a:spLocks noChangeShapeType="1"/>
            </p:cNvSpPr>
            <p:nvPr/>
          </p:nvSpPr>
          <p:spPr bwMode="auto">
            <a:xfrm>
              <a:off x="2256" y="1411"/>
              <a:ext cx="478"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769" name="Line 80"/>
            <p:cNvSpPr>
              <a:spLocks noChangeShapeType="1"/>
            </p:cNvSpPr>
            <p:nvPr/>
          </p:nvSpPr>
          <p:spPr bwMode="auto">
            <a:xfrm>
              <a:off x="2832" y="1411"/>
              <a:ext cx="478"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770" name="Line 81"/>
            <p:cNvSpPr>
              <a:spLocks noChangeShapeType="1"/>
            </p:cNvSpPr>
            <p:nvPr/>
          </p:nvSpPr>
          <p:spPr bwMode="auto">
            <a:xfrm>
              <a:off x="3408" y="1411"/>
              <a:ext cx="478"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771" name="Line 82"/>
            <p:cNvSpPr>
              <a:spLocks noChangeShapeType="1"/>
            </p:cNvSpPr>
            <p:nvPr/>
          </p:nvSpPr>
          <p:spPr bwMode="auto">
            <a:xfrm>
              <a:off x="3648" y="931"/>
              <a:ext cx="96" cy="384"/>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772" name="Line 83"/>
            <p:cNvSpPr>
              <a:spLocks noChangeShapeType="1"/>
            </p:cNvSpPr>
            <p:nvPr/>
          </p:nvSpPr>
          <p:spPr bwMode="auto">
            <a:xfrm flipH="1">
              <a:off x="3936" y="1123"/>
              <a:ext cx="192" cy="288"/>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773" name="Line 84"/>
            <p:cNvSpPr>
              <a:spLocks noChangeShapeType="1"/>
            </p:cNvSpPr>
            <p:nvPr/>
          </p:nvSpPr>
          <p:spPr bwMode="auto">
            <a:xfrm flipH="1">
              <a:off x="1152" y="1027"/>
              <a:ext cx="816"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774" name="Line 85"/>
            <p:cNvSpPr>
              <a:spLocks noChangeShapeType="1"/>
            </p:cNvSpPr>
            <p:nvPr/>
          </p:nvSpPr>
          <p:spPr bwMode="auto">
            <a:xfrm flipH="1">
              <a:off x="3696" y="835"/>
              <a:ext cx="1152" cy="48"/>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775" name="Line 86"/>
            <p:cNvSpPr>
              <a:spLocks noChangeShapeType="1"/>
            </p:cNvSpPr>
            <p:nvPr/>
          </p:nvSpPr>
          <p:spPr bwMode="auto">
            <a:xfrm flipV="1">
              <a:off x="1104" y="1555"/>
              <a:ext cx="816"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776" name="Line 87"/>
            <p:cNvSpPr>
              <a:spLocks noChangeShapeType="1"/>
            </p:cNvSpPr>
            <p:nvPr/>
          </p:nvSpPr>
          <p:spPr bwMode="auto">
            <a:xfrm flipV="1">
              <a:off x="2016" y="1555"/>
              <a:ext cx="816"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777" name="Line 88"/>
            <p:cNvSpPr>
              <a:spLocks noChangeShapeType="1"/>
            </p:cNvSpPr>
            <p:nvPr/>
          </p:nvSpPr>
          <p:spPr bwMode="auto">
            <a:xfrm flipV="1">
              <a:off x="3072" y="1555"/>
              <a:ext cx="816"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778" name="Line 89"/>
            <p:cNvSpPr>
              <a:spLocks noChangeShapeType="1"/>
            </p:cNvSpPr>
            <p:nvPr/>
          </p:nvSpPr>
          <p:spPr bwMode="auto">
            <a:xfrm flipV="1">
              <a:off x="2640" y="1123"/>
              <a:ext cx="1680" cy="192"/>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779" name="Line 90"/>
            <p:cNvSpPr>
              <a:spLocks noChangeShapeType="1"/>
            </p:cNvSpPr>
            <p:nvPr/>
          </p:nvSpPr>
          <p:spPr bwMode="auto">
            <a:xfrm flipV="1">
              <a:off x="3408" y="1075"/>
              <a:ext cx="384" cy="384"/>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780" name="Line 91"/>
            <p:cNvSpPr>
              <a:spLocks noChangeShapeType="1"/>
            </p:cNvSpPr>
            <p:nvPr/>
          </p:nvSpPr>
          <p:spPr bwMode="auto">
            <a:xfrm>
              <a:off x="960" y="1795"/>
              <a:ext cx="576" cy="192"/>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781" name="Line 92"/>
            <p:cNvSpPr>
              <a:spLocks noChangeShapeType="1"/>
            </p:cNvSpPr>
            <p:nvPr/>
          </p:nvSpPr>
          <p:spPr bwMode="auto">
            <a:xfrm flipV="1">
              <a:off x="1536" y="1747"/>
              <a:ext cx="432"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782" name="Line 93"/>
            <p:cNvSpPr>
              <a:spLocks noChangeShapeType="1"/>
            </p:cNvSpPr>
            <p:nvPr/>
          </p:nvSpPr>
          <p:spPr bwMode="auto">
            <a:xfrm>
              <a:off x="2640" y="1843"/>
              <a:ext cx="720" cy="48"/>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783" name="Line 94"/>
            <p:cNvSpPr>
              <a:spLocks noChangeShapeType="1"/>
            </p:cNvSpPr>
            <p:nvPr/>
          </p:nvSpPr>
          <p:spPr bwMode="auto">
            <a:xfrm>
              <a:off x="3072" y="1747"/>
              <a:ext cx="720" cy="48"/>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sp>
          <p:nvSpPr>
            <p:cNvPr id="202784" name="Line 95"/>
            <p:cNvSpPr>
              <a:spLocks noChangeShapeType="1"/>
            </p:cNvSpPr>
            <p:nvPr/>
          </p:nvSpPr>
          <p:spPr bwMode="auto">
            <a:xfrm flipV="1">
              <a:off x="3648" y="1891"/>
              <a:ext cx="576" cy="48"/>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TW" altLang="en-US"/>
            </a:p>
          </p:txBody>
        </p:sp>
      </p:grpSp>
      <p:grpSp>
        <p:nvGrpSpPr>
          <p:cNvPr id="5" name="Group 97"/>
          <p:cNvGrpSpPr>
            <a:grpSpLocks noChangeAspect="1"/>
          </p:cNvGrpSpPr>
          <p:nvPr/>
        </p:nvGrpSpPr>
        <p:grpSpPr bwMode="auto">
          <a:xfrm>
            <a:off x="1547813" y="3381375"/>
            <a:ext cx="6480175" cy="3287713"/>
            <a:chOff x="9504" y="5904"/>
            <a:chExt cx="8160" cy="4137"/>
          </a:xfrm>
        </p:grpSpPr>
        <p:pic>
          <p:nvPicPr>
            <p:cNvPr id="202759" name="Picture 98" descr="rohr2Large"/>
            <p:cNvPicPr preferRelativeResize="0">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2816" y="5904"/>
              <a:ext cx="3840" cy="2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60" name="Picture 99" descr="rohr1Large"/>
            <p:cNvPicPr preferRelativeResize="0">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504" y="5904"/>
              <a:ext cx="3241" cy="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61" name="Picture 100" descr="rohr3Large"/>
            <p:cNvPicPr preferRelativeResize="0">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2816" y="8256"/>
              <a:ext cx="2496" cy="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62" name="Picture 101" descr="rohr4Large"/>
            <p:cNvPicPr preferRelativeResize="0">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5408" y="8256"/>
              <a:ext cx="2256" cy="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4528" name="AutoShape 96"/>
          <p:cNvSpPr>
            <a:spLocks noChangeArrowheads="1"/>
          </p:cNvSpPr>
          <p:nvPr/>
        </p:nvSpPr>
        <p:spPr bwMode="auto">
          <a:xfrm>
            <a:off x="4298950" y="3003550"/>
            <a:ext cx="739775" cy="1090613"/>
          </a:xfrm>
          <a:prstGeom prst="downArrow">
            <a:avLst>
              <a:gd name="adj1" fmla="val 50000"/>
              <a:gd name="adj2" fmla="val 36856"/>
            </a:avLst>
          </a:prstGeom>
          <a:solidFill>
            <a:schemeClr val="accent1"/>
          </a:solidFill>
          <a:ln w="9525">
            <a:solidFill>
              <a:schemeClr val="bg1"/>
            </a:solidFill>
            <a:miter lim="800000"/>
            <a:headEnd/>
            <a:tailEnd/>
          </a:ln>
        </p:spPr>
        <p:txBody>
          <a:bodyPr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74528"/>
                                        </p:tgtEl>
                                        <p:attrNameLst>
                                          <p:attrName>style.visibility</p:attrName>
                                        </p:attrNameLst>
                                      </p:cBhvr>
                                      <p:to>
                                        <p:strVal val="visible"/>
                                      </p:to>
                                    </p:set>
                                    <p:animEffect transition="in" filter="wipe(up)">
                                      <p:cBhvr>
                                        <p:cTn id="12" dur="500"/>
                                        <p:tgtEl>
                                          <p:spTgt spid="274528"/>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528"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ChangeArrowheads="1"/>
          </p:cNvSpPr>
          <p:nvPr>
            <p:ph type="title"/>
          </p:nvPr>
        </p:nvSpPr>
        <p:spPr/>
        <p:txBody>
          <a:bodyPr/>
          <a:lstStyle/>
          <a:p>
            <a:pPr eaLnBrk="1" hangingPunct="1"/>
            <a:r>
              <a:rPr lang="en-US" altLang="zh-TW" sz="3200" smtClean="0"/>
              <a:t>AutoStitch</a:t>
            </a:r>
          </a:p>
        </p:txBody>
      </p:sp>
      <p:sp>
        <p:nvSpPr>
          <p:cNvPr id="204802" name="Rectangle 3"/>
          <p:cNvSpPr>
            <a:spLocks noGrp="1" noChangeArrowheads="1"/>
          </p:cNvSpPr>
          <p:nvPr>
            <p:ph type="body" idx="1"/>
          </p:nvPr>
        </p:nvSpPr>
        <p:spPr/>
        <p:txBody>
          <a:bodyPr/>
          <a:lstStyle/>
          <a:p>
            <a:pPr eaLnBrk="1" hangingPunct="1"/>
            <a:endParaRPr lang="zh-TW" altLang="en-US" smtClean="0"/>
          </a:p>
        </p:txBody>
      </p:sp>
      <p:sp>
        <p:nvSpPr>
          <p:cNvPr id="204803" name="Rectangle 6"/>
          <p:cNvSpPr>
            <a:spLocks noChangeArrowheads="1"/>
          </p:cNvSpPr>
          <p:nvPr/>
        </p:nvSpPr>
        <p:spPr bwMode="auto">
          <a:xfrm>
            <a:off x="3379788" y="3275013"/>
            <a:ext cx="2271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lang="zh-TW" altLang="en-US" b="1">
                <a:solidFill>
                  <a:schemeClr val="tx2"/>
                </a:solidFill>
                <a:latin typeface="Arial" panose="020B0604020202020204" pitchFamily="34" charset="0"/>
                <a:ea typeface="標楷體" panose="03000509000000000000" pitchFamily="65" charset="-120"/>
              </a:rPr>
              <a:t>羅聖傑</a:t>
            </a:r>
          </a:p>
        </p:txBody>
      </p:sp>
      <p:sp>
        <p:nvSpPr>
          <p:cNvPr id="204804" name="Rectangle 8"/>
          <p:cNvSpPr>
            <a:spLocks noChangeArrowheads="1"/>
          </p:cNvSpPr>
          <p:nvPr/>
        </p:nvSpPr>
        <p:spPr bwMode="auto">
          <a:xfrm>
            <a:off x="3281363" y="5713413"/>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zh-TW" altLang="en-US" b="1">
                <a:solidFill>
                  <a:schemeClr val="tx2"/>
                </a:solidFill>
                <a:latin typeface="Arial" panose="020B0604020202020204" pitchFamily="34" charset="0"/>
                <a:ea typeface="標楷體" panose="03000509000000000000" pitchFamily="65" charset="-120"/>
              </a:rPr>
              <a:t>連奕婷 張宇蓓</a:t>
            </a:r>
          </a:p>
        </p:txBody>
      </p:sp>
      <p:pic>
        <p:nvPicPr>
          <p:cNvPr id="204805" name="Picture 9" descr="http://www.csie.ntu.edu.tw/~cyy/courses/vfx/11spring/assignments/proj2/artifacts/thumbnail/0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25" y="1408113"/>
            <a:ext cx="16762413"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6" name="Picture 11" descr="http://www.csie.ntu.edu.tw/~cyy/courses/vfx/11spring/assignments/proj2/artifacts/thumbnail/0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7463" y="3929063"/>
            <a:ext cx="153622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標題 1"/>
          <p:cNvSpPr>
            <a:spLocks noGrp="1"/>
          </p:cNvSpPr>
          <p:nvPr>
            <p:ph type="title"/>
          </p:nvPr>
        </p:nvSpPr>
        <p:spPr/>
        <p:txBody>
          <a:bodyPr/>
          <a:lstStyle/>
          <a:p>
            <a:r>
              <a:rPr lang="en-US" altLang="zh-TW" smtClean="0"/>
              <a:t>Be cautious!</a:t>
            </a:r>
            <a:endParaRPr lang="zh-TW" altLang="en-US" smtClean="0"/>
          </a:p>
        </p:txBody>
      </p:sp>
      <p:pic>
        <p:nvPicPr>
          <p:cNvPr id="22530" name="Picture 2" descr="http://boscosgrindhouse.files.wordpress.com/2012/07/thematrixwallpaper102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052513"/>
            <a:ext cx="8207375" cy="5472112"/>
          </a:xfr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ChangeArrowheads="1"/>
          </p:cNvSpPr>
          <p:nvPr>
            <p:ph type="title"/>
          </p:nvPr>
        </p:nvSpPr>
        <p:spPr/>
        <p:txBody>
          <a:bodyPr/>
          <a:lstStyle/>
          <a:p>
            <a:pPr eaLnBrk="1" hangingPunct="1"/>
            <a:r>
              <a:rPr lang="en-US" altLang="zh-TW" sz="3200" smtClean="0"/>
              <a:t>MathMove</a:t>
            </a:r>
          </a:p>
        </p:txBody>
      </p:sp>
      <p:pic>
        <p:nvPicPr>
          <p:cNvPr id="206850" name="Picture 6">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075" y="3860800"/>
            <a:ext cx="3508375"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1" name="Picture 7">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750" y="3860800"/>
            <a:ext cx="3509963"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2" name="Picture 8">
            <a:hlinkClick r:id="rId7" action="ppaction://hlinkfil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4075" y="1052513"/>
            <a:ext cx="350837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3" name="Picture 9">
            <a:hlinkClick r:id="rId9" action="ppaction://hlinkfil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0750" y="1052513"/>
            <a:ext cx="3508375"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4" name="Rectangle 10"/>
          <p:cNvSpPr>
            <a:spLocks noChangeArrowheads="1"/>
          </p:cNvSpPr>
          <p:nvPr/>
        </p:nvSpPr>
        <p:spPr bwMode="auto">
          <a:xfrm>
            <a:off x="1568450" y="3332163"/>
            <a:ext cx="2097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zh-TW" altLang="en-US" sz="2400" b="1">
                <a:solidFill>
                  <a:schemeClr val="tx2"/>
                </a:solidFill>
                <a:latin typeface="Arial" panose="020B0604020202020204" pitchFamily="34" charset="0"/>
                <a:ea typeface="標楷體" panose="03000509000000000000" pitchFamily="65" charset="-120"/>
              </a:rPr>
              <a:t>梁家愷 鐘志遠</a:t>
            </a:r>
          </a:p>
        </p:txBody>
      </p:sp>
      <p:sp>
        <p:nvSpPr>
          <p:cNvPr id="206855" name="Rectangle 12"/>
          <p:cNvSpPr>
            <a:spLocks noChangeArrowheads="1"/>
          </p:cNvSpPr>
          <p:nvPr/>
        </p:nvSpPr>
        <p:spPr bwMode="auto">
          <a:xfrm>
            <a:off x="1558925" y="6140450"/>
            <a:ext cx="2097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zh-TW" altLang="en-US" sz="2400" b="1">
                <a:solidFill>
                  <a:schemeClr val="tx2"/>
                </a:solidFill>
                <a:latin typeface="Arial" panose="020B0604020202020204" pitchFamily="34" charset="0"/>
                <a:ea typeface="標楷體" panose="03000509000000000000" pitchFamily="65" charset="-120"/>
              </a:rPr>
              <a:t>楊宗碩 林柏劭</a:t>
            </a:r>
          </a:p>
        </p:txBody>
      </p:sp>
      <p:sp>
        <p:nvSpPr>
          <p:cNvPr id="206856" name="Rectangle 13"/>
          <p:cNvSpPr>
            <a:spLocks noChangeArrowheads="1"/>
          </p:cNvSpPr>
          <p:nvPr/>
        </p:nvSpPr>
        <p:spPr bwMode="auto">
          <a:xfrm>
            <a:off x="5354638" y="6165850"/>
            <a:ext cx="2097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zh-TW" altLang="en-US" sz="2400" b="1">
                <a:solidFill>
                  <a:schemeClr val="tx2"/>
                </a:solidFill>
                <a:latin typeface="Arial" panose="020B0604020202020204" pitchFamily="34" charset="0"/>
                <a:ea typeface="標楷體" panose="03000509000000000000" pitchFamily="65" charset="-120"/>
              </a:rPr>
              <a:t>翁憲政 洪韶憶</a:t>
            </a:r>
          </a:p>
        </p:txBody>
      </p:sp>
      <p:sp>
        <p:nvSpPr>
          <p:cNvPr id="206857" name="Rectangle 14"/>
          <p:cNvSpPr>
            <a:spLocks noChangeArrowheads="1"/>
          </p:cNvSpPr>
          <p:nvPr/>
        </p:nvSpPr>
        <p:spPr bwMode="auto">
          <a:xfrm>
            <a:off x="5364163" y="3332163"/>
            <a:ext cx="2097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zh-TW" altLang="en-US" sz="2400" b="1">
                <a:solidFill>
                  <a:schemeClr val="tx2"/>
                </a:solidFill>
                <a:latin typeface="Arial" panose="020B0604020202020204" pitchFamily="34" charset="0"/>
                <a:ea typeface="標楷體" panose="03000509000000000000" pitchFamily="65" charset="-120"/>
              </a:rPr>
              <a:t>姜任遠 林立峯</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oyo6.mp4">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468313" y="1052513"/>
            <a:ext cx="8207375"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6" name="Rectangle 2"/>
          <p:cNvSpPr>
            <a:spLocks noGrp="1" noChangeArrowheads="1"/>
          </p:cNvSpPr>
          <p:nvPr>
            <p:ph type="title"/>
          </p:nvPr>
        </p:nvSpPr>
        <p:spPr/>
        <p:txBody>
          <a:bodyPr/>
          <a:lstStyle/>
          <a:p>
            <a:pPr eaLnBrk="1" hangingPunct="1"/>
            <a:r>
              <a:rPr lang="en-US" altLang="zh-TW" sz="3200" smtClean="0"/>
              <a:t>YoYo Flight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50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ChangeArrowheads="1"/>
          </p:cNvSpPr>
          <p:nvPr>
            <p:ph type="title"/>
          </p:nvPr>
        </p:nvSpPr>
        <p:spPr/>
        <p:txBody>
          <a:bodyPr/>
          <a:lstStyle/>
          <a:p>
            <a:pPr eaLnBrk="1" hangingPunct="1"/>
            <a:r>
              <a:rPr lang="en-US" altLang="zh-TW" sz="3200" smtClean="0"/>
              <a:t>Making of YoYo Flight</a:t>
            </a:r>
          </a:p>
        </p:txBody>
      </p:sp>
      <p:sp>
        <p:nvSpPr>
          <p:cNvPr id="212994" name="Rectangle 3"/>
          <p:cNvSpPr>
            <a:spLocks noGrp="1" noChangeArrowheads="1"/>
          </p:cNvSpPr>
          <p:nvPr>
            <p:ph type="body" idx="1"/>
          </p:nvPr>
        </p:nvSpPr>
        <p:spPr/>
        <p:txBody>
          <a:bodyPr/>
          <a:lstStyle/>
          <a:p>
            <a:pPr eaLnBrk="1" hangingPunct="1"/>
            <a:endParaRPr lang="zh-TW" altLang="en-US" smtClean="0"/>
          </a:p>
        </p:txBody>
      </p:sp>
      <p:pic>
        <p:nvPicPr>
          <p:cNvPr id="2" name="yoyo6-MakingOf.mp4">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468313" y="1052513"/>
            <a:ext cx="8207375"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01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標題 1"/>
          <p:cNvSpPr>
            <a:spLocks noGrp="1"/>
          </p:cNvSpPr>
          <p:nvPr>
            <p:ph type="title"/>
          </p:nvPr>
        </p:nvSpPr>
        <p:spPr/>
        <p:txBody>
          <a:bodyPr/>
          <a:lstStyle/>
          <a:p>
            <a:r>
              <a:rPr lang="en-US" altLang="zh-TW" smtClean="0"/>
              <a:t>Warning from previous students</a:t>
            </a:r>
            <a:endParaRPr lang="zh-TW" altLang="en-US" smtClean="0"/>
          </a:p>
        </p:txBody>
      </p:sp>
      <p:sp>
        <p:nvSpPr>
          <p:cNvPr id="23554" name="內容版面配置區 2"/>
          <p:cNvSpPr>
            <a:spLocks noGrp="1"/>
          </p:cNvSpPr>
          <p:nvPr>
            <p:ph idx="1"/>
          </p:nvPr>
        </p:nvSpPr>
        <p:spPr/>
        <p:txBody>
          <a:bodyPr/>
          <a:lstStyle/>
          <a:p>
            <a:r>
              <a:rPr lang="zh-TW" altLang="en-US" sz="3600" smtClean="0">
                <a:latin typeface="標楷體" panose="03000509000000000000" pitchFamily="65" charset="-120"/>
                <a:ea typeface="標楷體" panose="03000509000000000000" pitchFamily="65" charset="-120"/>
              </a:rPr>
              <a:t>請學期初老師要多提醒這門課的困難度請興趣或實力不足的同學勿修，否則就會像我一樣停修 </a:t>
            </a:r>
            <a:r>
              <a:rPr lang="en-US" altLang="zh-TW" sz="3600" smtClean="0">
                <a:ea typeface="標楷體" panose="03000509000000000000" pitchFamily="65" charset="-120"/>
              </a:rPr>
              <a:t>XD</a:t>
            </a:r>
            <a:r>
              <a:rPr lang="zh-TW" altLang="en-US" sz="3600" smtClean="0">
                <a:latin typeface="標楷體" panose="03000509000000000000" pitchFamily="65" charset="-120"/>
                <a:ea typeface="標楷體" panose="03000509000000000000" pitchFamily="65" charset="-120"/>
              </a:rPr>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ctrTitle"/>
          </p:nvPr>
        </p:nvSpPr>
        <p:spPr>
          <a:xfrm>
            <a:off x="395288" y="2565400"/>
            <a:ext cx="8353425" cy="1470025"/>
          </a:xfrm>
        </p:spPr>
        <p:txBody>
          <a:bodyPr/>
          <a:lstStyle/>
          <a:p>
            <a:pPr algn="ctr" eaLnBrk="1" hangingPunct="1"/>
            <a:r>
              <a:rPr lang="en-US" altLang="zh-TW" smtClean="0"/>
              <a:t>This course is about …</a:t>
            </a:r>
            <a:endParaRPr lang="en-US" altLang="zh-TW" sz="3600" i="1"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pPr eaLnBrk="1" hangingPunct="1"/>
            <a:r>
              <a:rPr lang="en-US" altLang="zh-TW" sz="3200" smtClean="0"/>
              <a:t>Digital Visual Effects</a:t>
            </a:r>
          </a:p>
        </p:txBody>
      </p:sp>
      <p:pic>
        <p:nvPicPr>
          <p:cNvPr id="26626" name="Picture 9" descr="01_titanic"/>
          <p:cNvPicPr>
            <a:picLocks noGrp="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095500" y="1360488"/>
            <a:ext cx="1462088" cy="2286000"/>
          </a:xfrm>
          <a:noFill/>
          <a:ln>
            <a:solidFill>
              <a:schemeClr val="bg1"/>
            </a:solidFill>
            <a:miter lim="800000"/>
            <a:headEnd/>
            <a:tailEnd/>
          </a:ln>
        </p:spPr>
      </p:pic>
      <p:pic>
        <p:nvPicPr>
          <p:cNvPr id="26627" name="Picture 10" descr="02_LOTR3"/>
          <p:cNvPicPr>
            <a:picLocks noGrp="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3781425" y="3965575"/>
            <a:ext cx="1462088" cy="2286000"/>
          </a:xfrm>
          <a:noFill/>
          <a:ln>
            <a:solidFill>
              <a:schemeClr val="bg1"/>
            </a:solidFill>
            <a:miter lim="800000"/>
            <a:headEnd/>
            <a:tailEnd/>
          </a:ln>
        </p:spPr>
      </p:pic>
      <p:pic>
        <p:nvPicPr>
          <p:cNvPr id="26628" name="Picture 2" descr="Avatar"/>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428625" y="1357313"/>
            <a:ext cx="1550988" cy="2286000"/>
          </a:xfrm>
          <a:noFill/>
        </p:spPr>
      </p:pic>
      <p:sp>
        <p:nvSpPr>
          <p:cNvPr id="26629" name="Text Box 31"/>
          <p:cNvSpPr txBox="1">
            <a:spLocks noChangeArrowheads="1"/>
          </p:cNvSpPr>
          <p:nvPr/>
        </p:nvSpPr>
        <p:spPr bwMode="auto">
          <a:xfrm>
            <a:off x="7380288" y="904875"/>
            <a:ext cx="184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endParaRPr lang="en-US" altLang="zh-TW" sz="3200">
              <a:solidFill>
                <a:srgbClr val="FF0000"/>
              </a:solidFill>
              <a:latin typeface="Arial" panose="020B0604020202020204" pitchFamily="34" charset="0"/>
            </a:endParaRPr>
          </a:p>
        </p:txBody>
      </p:sp>
      <p:pic>
        <p:nvPicPr>
          <p:cNvPr id="26630" name="Picture 2" descr="Harry Potter and the Deathly Hallows: Part 2 Po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1352550"/>
            <a:ext cx="15700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6" descr="Transformers: Dark of the Moon Pos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4550" y="3965575"/>
            <a:ext cx="1541463"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29" descr="The Avengers (2012) Post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5700" y="1352550"/>
            <a:ext cx="15446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31" descr="Iron Man Three (2013) Post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625" y="3967163"/>
            <a:ext cx="15494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33" descr="Skyfall (2012) Post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0513" y="3965575"/>
            <a:ext cx="15462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35" descr="Hei'an qishi: Liming shengqi (2012) Post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0088" y="3956050"/>
            <a:ext cx="1554162"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p:cNvGrpSpPr>
            <a:grpSpLocks/>
          </p:cNvGrpSpPr>
          <p:nvPr/>
        </p:nvGrpSpPr>
        <p:grpSpPr bwMode="auto">
          <a:xfrm>
            <a:off x="395288" y="1123950"/>
            <a:ext cx="6543675" cy="4148138"/>
            <a:chOff x="395288" y="1123950"/>
            <a:chExt cx="6543863" cy="4147591"/>
          </a:xfrm>
        </p:grpSpPr>
        <p:grpSp>
          <p:nvGrpSpPr>
            <p:cNvPr id="26638" name="群組 1"/>
            <p:cNvGrpSpPr>
              <a:grpSpLocks/>
            </p:cNvGrpSpPr>
            <p:nvPr/>
          </p:nvGrpSpPr>
          <p:grpSpPr bwMode="auto">
            <a:xfrm>
              <a:off x="395288" y="1123950"/>
              <a:ext cx="6543863" cy="1525144"/>
              <a:chOff x="395288" y="1123950"/>
              <a:chExt cx="6543863" cy="1525144"/>
            </a:xfrm>
          </p:grpSpPr>
          <p:grpSp>
            <p:nvGrpSpPr>
              <p:cNvPr id="26644" name="群組 33"/>
              <p:cNvGrpSpPr>
                <a:grpSpLocks/>
              </p:cNvGrpSpPr>
              <p:nvPr/>
            </p:nvGrpSpPr>
            <p:grpSpPr bwMode="auto">
              <a:xfrm>
                <a:off x="395288" y="1125287"/>
                <a:ext cx="2353928" cy="1523807"/>
                <a:chOff x="395288" y="1125538"/>
                <a:chExt cx="2354116" cy="1524000"/>
              </a:xfrm>
            </p:grpSpPr>
            <p:pic>
              <p:nvPicPr>
                <p:cNvPr id="26647" name="Picture 16" descr="osca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82643" y="1126332"/>
                  <a:ext cx="566761" cy="152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8" name="Picture 15" descr="osca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5288" y="1125538"/>
                  <a:ext cx="566761" cy="152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Picture 15" descr="oscar"/>
              <p:cNvPicPr>
                <a:picLocks noChangeAspect="1" noChangeArrowheads="1"/>
              </p:cNvPicPr>
              <p:nvPr/>
            </p:nvPicPr>
            <p:blipFill>
              <a:blip r:embed="rId12" cstate="print">
                <a:duotone>
                  <a:prstClr val="black"/>
                  <a:srgbClr val="D9C3A5">
                    <a:tint val="50000"/>
                    <a:satMod val="180000"/>
                  </a:srgbClr>
                </a:duotone>
              </a:blip>
              <a:srcRect/>
              <a:stretch>
                <a:fillRect/>
              </a:stretch>
            </p:blipFill>
            <p:spPr bwMode="auto">
              <a:xfrm>
                <a:off x="6372462" y="1123950"/>
                <a:ext cx="566689" cy="1523630"/>
              </a:xfrm>
              <a:prstGeom prst="rect">
                <a:avLst/>
              </a:prstGeom>
              <a:noFill/>
              <a:ln w="9525">
                <a:noFill/>
                <a:miter lim="800000"/>
                <a:headEnd/>
                <a:tailEnd/>
              </a:ln>
            </p:spPr>
          </p:pic>
          <p:pic>
            <p:nvPicPr>
              <p:cNvPr id="33" name="Picture 15" descr="oscar"/>
              <p:cNvPicPr>
                <a:picLocks noChangeAspect="1" noChangeArrowheads="1"/>
              </p:cNvPicPr>
              <p:nvPr/>
            </p:nvPicPr>
            <p:blipFill>
              <a:blip r:embed="rId12" cstate="print">
                <a:duotone>
                  <a:prstClr val="black"/>
                  <a:srgbClr val="D9C3A5">
                    <a:tint val="50000"/>
                    <a:satMod val="180000"/>
                  </a:srgbClr>
                </a:duotone>
              </a:blip>
              <a:srcRect/>
              <a:stretch>
                <a:fillRect/>
              </a:stretch>
            </p:blipFill>
            <p:spPr bwMode="auto">
              <a:xfrm>
                <a:off x="4652649" y="1123950"/>
                <a:ext cx="566689" cy="1523630"/>
              </a:xfrm>
              <a:prstGeom prst="rect">
                <a:avLst/>
              </a:prstGeom>
              <a:noFill/>
              <a:ln w="9525">
                <a:noFill/>
                <a:miter lim="800000"/>
                <a:headEnd/>
                <a:tailEnd/>
              </a:ln>
            </p:spPr>
          </p:pic>
        </p:grpSp>
        <p:grpSp>
          <p:nvGrpSpPr>
            <p:cNvPr id="26639" name="群組 2"/>
            <p:cNvGrpSpPr>
              <a:grpSpLocks/>
            </p:cNvGrpSpPr>
            <p:nvPr/>
          </p:nvGrpSpPr>
          <p:grpSpPr bwMode="auto">
            <a:xfrm>
              <a:off x="1410817" y="3747294"/>
              <a:ext cx="3010841" cy="1524247"/>
              <a:chOff x="1410817" y="3747294"/>
              <a:chExt cx="3010841" cy="1524247"/>
            </a:xfrm>
          </p:grpSpPr>
          <p:grpSp>
            <p:nvGrpSpPr>
              <p:cNvPr id="26640" name="群組 3"/>
              <p:cNvGrpSpPr>
                <a:grpSpLocks/>
              </p:cNvGrpSpPr>
              <p:nvPr/>
            </p:nvGrpSpPr>
            <p:grpSpPr bwMode="auto">
              <a:xfrm>
                <a:off x="3151011" y="3747910"/>
                <a:ext cx="1270647" cy="1523631"/>
                <a:chOff x="1464908" y="3748330"/>
                <a:chExt cx="1270670" cy="1523874"/>
              </a:xfrm>
            </p:grpSpPr>
            <p:pic>
              <p:nvPicPr>
                <p:cNvPr id="26642" name="Picture 15" descr="osca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68852" y="3748330"/>
                  <a:ext cx="566726" cy="152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5" descr="oscar"/>
                <p:cNvPicPr>
                  <a:picLocks noChangeAspect="1" noChangeArrowheads="1"/>
                </p:cNvPicPr>
                <p:nvPr/>
              </p:nvPicPr>
              <p:blipFill>
                <a:blip r:embed="rId12" cstate="print">
                  <a:duotone>
                    <a:prstClr val="black"/>
                    <a:srgbClr val="D9C3A5">
                      <a:tint val="50000"/>
                      <a:satMod val="180000"/>
                    </a:srgbClr>
                  </a:duotone>
                </a:blip>
                <a:srcRect/>
                <a:stretch>
                  <a:fillRect/>
                </a:stretch>
              </p:blipFill>
              <p:spPr bwMode="auto">
                <a:xfrm>
                  <a:off x="1464908" y="3748330"/>
                  <a:ext cx="566699" cy="1523874"/>
                </a:xfrm>
                <a:prstGeom prst="rect">
                  <a:avLst/>
                </a:prstGeom>
                <a:noFill/>
                <a:ln w="9525">
                  <a:noFill/>
                  <a:miter lim="800000"/>
                  <a:headEnd/>
                  <a:tailEnd/>
                </a:ln>
              </p:spPr>
            </p:pic>
          </p:grpSp>
          <p:pic>
            <p:nvPicPr>
              <p:cNvPr id="34" name="Picture 15" descr="oscar"/>
              <p:cNvPicPr>
                <a:picLocks noChangeAspect="1" noChangeArrowheads="1"/>
              </p:cNvPicPr>
              <p:nvPr/>
            </p:nvPicPr>
            <p:blipFill>
              <a:blip r:embed="rId12" cstate="print">
                <a:duotone>
                  <a:prstClr val="black"/>
                  <a:srgbClr val="D9C3A5">
                    <a:tint val="50000"/>
                    <a:satMod val="180000"/>
                  </a:srgbClr>
                </a:duotone>
              </a:blip>
              <a:srcRect/>
              <a:stretch>
                <a:fillRect/>
              </a:stretch>
            </p:blipFill>
            <p:spPr bwMode="auto">
              <a:xfrm>
                <a:off x="1410817" y="3747294"/>
                <a:ext cx="566689" cy="1523630"/>
              </a:xfrm>
              <a:prstGeom prst="rect">
                <a:avLst/>
              </a:prstGeom>
              <a:noFill/>
              <a:ln w="9525">
                <a:noFill/>
                <a:miter lim="800000"/>
                <a:headEnd/>
                <a:tailEnd/>
              </a:ln>
            </p:spPr>
          </p:pic>
        </p:grpSp>
      </p:grpSp>
      <p:pic>
        <p:nvPicPr>
          <p:cNvPr id="26637" name="Picture 2" descr="Frozen (2013) Post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83425" y="1360488"/>
            <a:ext cx="15430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標題 1"/>
          <p:cNvSpPr>
            <a:spLocks noGrp="1"/>
          </p:cNvSpPr>
          <p:nvPr>
            <p:ph type="title"/>
          </p:nvPr>
        </p:nvSpPr>
        <p:spPr/>
        <p:txBody>
          <a:bodyPr/>
          <a:lstStyle/>
          <a:p>
            <a:r>
              <a:rPr lang="en-US" altLang="zh-TW" smtClean="0"/>
              <a:t>Deadpool</a:t>
            </a:r>
            <a:endParaRPr lang="zh-TW" altLang="en-US" smtClean="0"/>
          </a:p>
        </p:txBody>
      </p:sp>
      <p:sp>
        <p:nvSpPr>
          <p:cNvPr id="28674" name="內容版面配置區 2"/>
          <p:cNvSpPr>
            <a:spLocks noGrp="1"/>
          </p:cNvSpPr>
          <p:nvPr>
            <p:ph idx="1"/>
          </p:nvPr>
        </p:nvSpPr>
        <p:spPr/>
        <p:txBody>
          <a:bodyPr/>
          <a:lstStyle/>
          <a:p>
            <a:endParaRPr lang="zh-TW" altLang="en-US" smtClean="0"/>
          </a:p>
        </p:txBody>
      </p:sp>
      <p:pic>
        <p:nvPicPr>
          <p:cNvPr id="28675" name="Picture 2" descr="http://www.animation-boss.com/images/deadpool_after_1.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1288"/>
            <a:ext cx="8320088"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標題 1"/>
          <p:cNvSpPr>
            <a:spLocks noGrp="1"/>
          </p:cNvSpPr>
          <p:nvPr>
            <p:ph type="title"/>
          </p:nvPr>
        </p:nvSpPr>
        <p:spPr/>
        <p:txBody>
          <a:bodyPr/>
          <a:lstStyle/>
          <a:p>
            <a:r>
              <a:rPr lang="en-US" altLang="zh-TW" smtClean="0"/>
              <a:t>Deadpool</a:t>
            </a:r>
            <a:endParaRPr lang="zh-TW" altLang="en-US" smtClean="0"/>
          </a:p>
        </p:txBody>
      </p:sp>
      <p:sp>
        <p:nvSpPr>
          <p:cNvPr id="29698" name="內容版面配置區 2"/>
          <p:cNvSpPr>
            <a:spLocks noGrp="1"/>
          </p:cNvSpPr>
          <p:nvPr>
            <p:ph idx="1"/>
          </p:nvPr>
        </p:nvSpPr>
        <p:spPr/>
        <p:txBody>
          <a:bodyPr/>
          <a:lstStyle/>
          <a:p>
            <a:endParaRPr lang="zh-TW" altLang="en-US" smtClean="0"/>
          </a:p>
        </p:txBody>
      </p:sp>
      <p:pic>
        <p:nvPicPr>
          <p:cNvPr id="29699" name="Picture 2" descr="http://www.animation-boss.com/images/deadpool_before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2875"/>
            <a:ext cx="832167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標題 1"/>
          <p:cNvSpPr>
            <a:spLocks noGrp="1"/>
          </p:cNvSpPr>
          <p:nvPr>
            <p:ph type="title"/>
          </p:nvPr>
        </p:nvSpPr>
        <p:spPr/>
        <p:txBody>
          <a:bodyPr/>
          <a:lstStyle/>
          <a:p>
            <a:r>
              <a:rPr lang="en-US" altLang="zh-TW" smtClean="0"/>
              <a:t>Life of Pi </a:t>
            </a:r>
            <a:endParaRPr lang="zh-TW" altLang="en-US" smtClean="0"/>
          </a:p>
        </p:txBody>
      </p:sp>
      <p:pic>
        <p:nvPicPr>
          <p:cNvPr id="30722" name="Picture 4" descr="http://www.thefrumps.com/wp-content/uploads/2013/02/life-of-pi1-600x3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8589963"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標題 1"/>
          <p:cNvSpPr>
            <a:spLocks noGrp="1"/>
          </p:cNvSpPr>
          <p:nvPr>
            <p:ph type="title"/>
          </p:nvPr>
        </p:nvSpPr>
        <p:spPr/>
        <p:txBody>
          <a:bodyPr/>
          <a:lstStyle/>
          <a:p>
            <a:r>
              <a:rPr lang="en-US" altLang="zh-TW" smtClean="0"/>
              <a:t>Life of Pi </a:t>
            </a:r>
            <a:endParaRPr lang="zh-TW" altLang="en-US" smtClean="0"/>
          </a:p>
        </p:txBody>
      </p:sp>
      <p:pic>
        <p:nvPicPr>
          <p:cNvPr id="31746" name="Picture 2" descr="http://www.thefrumps.com/wp-content/uploads/2013/02/pi-vfx-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2413" y="1266825"/>
            <a:ext cx="8588375" cy="4824413"/>
          </a:xfr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標題 1"/>
          <p:cNvSpPr>
            <a:spLocks noGrp="1"/>
          </p:cNvSpPr>
          <p:nvPr>
            <p:ph type="title"/>
          </p:nvPr>
        </p:nvSpPr>
        <p:spPr/>
        <p:txBody>
          <a:bodyPr/>
          <a:lstStyle/>
          <a:p>
            <a:r>
              <a:rPr lang="zh-TW" altLang="en-US" smtClean="0">
                <a:latin typeface="標楷體" panose="03000509000000000000" pitchFamily="65" charset="-120"/>
                <a:ea typeface="標楷體" panose="03000509000000000000" pitchFamily="65" charset="-120"/>
              </a:rPr>
              <a:t>獨自一人拍和十三人的戲</a:t>
            </a:r>
          </a:p>
        </p:txBody>
      </p:sp>
      <p:pic>
        <p:nvPicPr>
          <p:cNvPr id="32770"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052513"/>
            <a:ext cx="8234363" cy="4176712"/>
          </a:xfrm>
        </p:spPr>
      </p:pic>
      <p:sp>
        <p:nvSpPr>
          <p:cNvPr id="32771" name="矩形 2"/>
          <p:cNvSpPr>
            <a:spLocks noChangeArrowheads="1"/>
          </p:cNvSpPr>
          <p:nvPr/>
        </p:nvSpPr>
        <p:spPr bwMode="auto">
          <a:xfrm>
            <a:off x="468313" y="5192713"/>
            <a:ext cx="8207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spcBef>
                <a:spcPct val="0"/>
              </a:spcBef>
              <a:buFontTx/>
              <a:buNone/>
            </a:pPr>
            <a:r>
              <a:rPr lang="zh-TW" altLang="en-US" sz="1800">
                <a:latin typeface="Arial" panose="020B0604020202020204" pitchFamily="34" charset="0"/>
              </a:rPr>
              <a:t>要把身材高大的甘道夫和小矮人們拍攝在一起，我們是沒法在同一個片場的。和我一起拍攝的只有柱子上貼著的</a:t>
            </a:r>
            <a:r>
              <a:rPr lang="en-US" altLang="zh-TW" sz="1800">
                <a:latin typeface="Arial" panose="020B0604020202020204" pitchFamily="34" charset="0"/>
              </a:rPr>
              <a:t>13</a:t>
            </a:r>
            <a:r>
              <a:rPr lang="zh-TW" altLang="en-US" sz="1800">
                <a:latin typeface="Arial" panose="020B0604020202020204" pitchFamily="34" charset="0"/>
              </a:rPr>
              <a:t>張他們的照片，後面還有一個小燈，哪個角色說話了燈就亮起來。想像一下你在拍一場和</a:t>
            </a:r>
            <a:r>
              <a:rPr lang="en-US" altLang="zh-TW" sz="1800">
                <a:latin typeface="Arial" panose="020B0604020202020204" pitchFamily="34" charset="0"/>
              </a:rPr>
              <a:t>13</a:t>
            </a:r>
            <a:r>
              <a:rPr lang="zh-TW" altLang="en-US" sz="1800">
                <a:latin typeface="Arial" panose="020B0604020202020204" pitchFamily="34" charset="0"/>
              </a:rPr>
              <a:t>個人一起演的戲，但你卻只有獨自一人。這真的會把你的演技推到極限。我哭了，真的，我當時真的哭了。然後我還說出了聲：我認真演了一輩子不是為了跟這些照片對戲啊！</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title"/>
          </p:nvPr>
        </p:nvSpPr>
        <p:spPr/>
        <p:txBody>
          <a:bodyPr/>
          <a:lstStyle/>
          <a:p>
            <a:pPr eaLnBrk="1" hangingPunct="1"/>
            <a:r>
              <a:rPr lang="en-US" altLang="zh-TW" sz="3200" smtClean="0"/>
              <a:t>Logistics</a:t>
            </a:r>
          </a:p>
        </p:txBody>
      </p:sp>
      <p:sp>
        <p:nvSpPr>
          <p:cNvPr id="5122" name="Rectangle 3"/>
          <p:cNvSpPr>
            <a:spLocks noGrp="1" noChangeArrowheads="1"/>
          </p:cNvSpPr>
          <p:nvPr>
            <p:ph type="body" idx="1"/>
          </p:nvPr>
        </p:nvSpPr>
        <p:spPr/>
        <p:txBody>
          <a:bodyPr/>
          <a:lstStyle/>
          <a:p>
            <a:pPr eaLnBrk="1" hangingPunct="1"/>
            <a:r>
              <a:rPr lang="en-US" altLang="zh-TW" sz="2600" b="1" dirty="0" smtClean="0"/>
              <a:t>Meeting time:</a:t>
            </a:r>
            <a:r>
              <a:rPr lang="en-US" altLang="zh-TW" sz="2600" dirty="0" smtClean="0"/>
              <a:t> 2:20pm-5:20pm, Wednesday</a:t>
            </a:r>
          </a:p>
          <a:p>
            <a:pPr eaLnBrk="1" hangingPunct="1"/>
            <a:r>
              <a:rPr lang="en-US" altLang="zh-TW" sz="2600" b="1" dirty="0" smtClean="0"/>
              <a:t>Classroom:</a:t>
            </a:r>
            <a:r>
              <a:rPr lang="en-US" altLang="zh-TW" sz="2600" dirty="0" smtClean="0"/>
              <a:t> CSIE Room 104</a:t>
            </a:r>
          </a:p>
          <a:p>
            <a:pPr eaLnBrk="1" hangingPunct="1"/>
            <a:r>
              <a:rPr lang="en-US" altLang="zh-TW" sz="2600" b="1" dirty="0" smtClean="0"/>
              <a:t>Instructor:</a:t>
            </a:r>
            <a:r>
              <a:rPr lang="en-US" altLang="zh-TW" sz="2600" dirty="0" smtClean="0"/>
              <a:t> Yung-Yu Chuang (</a:t>
            </a:r>
            <a:r>
              <a:rPr lang="en-US" altLang="zh-TW" sz="2600" dirty="0" smtClean="0">
                <a:hlinkClick r:id="rId3"/>
              </a:rPr>
              <a:t>cyy@csie.ntu.edu.tw</a:t>
            </a:r>
            <a:r>
              <a:rPr lang="en-US" altLang="zh-TW" sz="2600" dirty="0" smtClean="0"/>
              <a:t>)</a:t>
            </a:r>
          </a:p>
          <a:p>
            <a:pPr eaLnBrk="1" hangingPunct="1"/>
            <a:r>
              <a:rPr lang="en-US" altLang="zh-TW" sz="2600" b="1" dirty="0" smtClean="0"/>
              <a:t>Teaching assistants</a:t>
            </a:r>
            <a:r>
              <a:rPr lang="en-US" altLang="zh-TW" sz="2600" dirty="0" smtClean="0"/>
              <a:t>: </a:t>
            </a:r>
            <a:r>
              <a:rPr lang="zh-TW" altLang="en-US" sz="2600" dirty="0" smtClean="0">
                <a:latin typeface="標楷體" panose="03000509000000000000" pitchFamily="65" charset="-120"/>
                <a:ea typeface="標楷體" panose="03000509000000000000" pitchFamily="65" charset="-120"/>
              </a:rPr>
              <a:t>許若</a:t>
            </a:r>
            <a:r>
              <a:rPr lang="zh-TW" altLang="en-US" sz="2600" dirty="0">
                <a:latin typeface="標楷體" panose="03000509000000000000" pitchFamily="65" charset="-120"/>
                <a:ea typeface="標楷體" panose="03000509000000000000" pitchFamily="65" charset="-120"/>
              </a:rPr>
              <a:t>漢</a:t>
            </a:r>
            <a:r>
              <a:rPr lang="zh-TW" altLang="en-US" sz="2600" dirty="0" smtClean="0">
                <a:latin typeface="標楷體" panose="03000509000000000000" pitchFamily="65" charset="-120"/>
                <a:ea typeface="標楷體" panose="03000509000000000000" pitchFamily="65" charset="-120"/>
              </a:rPr>
              <a:t>、施雅方</a:t>
            </a:r>
            <a:endParaRPr lang="en-US" altLang="zh-TW" sz="2600" dirty="0" smtClean="0">
              <a:latin typeface="標楷體" panose="03000509000000000000" pitchFamily="65" charset="-120"/>
              <a:ea typeface="標楷體" panose="03000509000000000000" pitchFamily="65" charset="-120"/>
            </a:endParaRPr>
          </a:p>
          <a:p>
            <a:pPr eaLnBrk="1" hangingPunct="1"/>
            <a:r>
              <a:rPr lang="en-US" altLang="zh-TW" sz="2600" b="1" dirty="0" smtClean="0"/>
              <a:t>Textbook:</a:t>
            </a:r>
            <a:r>
              <a:rPr lang="en-US" altLang="zh-TW" sz="2600" dirty="0" smtClean="0"/>
              <a:t> Readings from books, journals and proceedings. Richard </a:t>
            </a:r>
            <a:r>
              <a:rPr lang="en-US" altLang="zh-TW" sz="2600" dirty="0" err="1" smtClean="0"/>
              <a:t>Szeliski’s</a:t>
            </a:r>
            <a:r>
              <a:rPr lang="en-US" altLang="zh-TW" sz="2600" dirty="0" smtClean="0"/>
              <a:t> </a:t>
            </a:r>
            <a:r>
              <a:rPr lang="en-US" altLang="zh-TW" sz="2600" dirty="0" smtClean="0">
                <a:hlinkClick r:id="rId4"/>
              </a:rPr>
              <a:t>Computer Vision: Algorithms and Applications</a:t>
            </a:r>
            <a:r>
              <a:rPr lang="en-US" altLang="zh-TW" sz="2600" dirty="0" smtClean="0"/>
              <a:t>. Richard </a:t>
            </a:r>
            <a:r>
              <a:rPr lang="en-US" altLang="zh-TW" sz="2600" dirty="0" err="1" smtClean="0"/>
              <a:t>Radke’s</a:t>
            </a:r>
            <a:r>
              <a:rPr lang="en-US" altLang="zh-TW" sz="2600" dirty="0" smtClean="0"/>
              <a:t> </a:t>
            </a:r>
            <a:r>
              <a:rPr lang="en-US" altLang="zh-TW" sz="2600" dirty="0" smtClean="0">
                <a:hlinkClick r:id="rId5"/>
              </a:rPr>
              <a:t>Computer Vision for Visual Effects</a:t>
            </a:r>
            <a:r>
              <a:rPr lang="en-US" altLang="zh-TW" sz="2600" dirty="0" smtClean="0"/>
              <a:t>. </a:t>
            </a:r>
          </a:p>
          <a:p>
            <a:pPr eaLnBrk="1" hangingPunct="1"/>
            <a:r>
              <a:rPr lang="en-US" altLang="zh-TW" sz="2600" b="1" dirty="0" smtClean="0"/>
              <a:t>Webpage</a:t>
            </a:r>
            <a:r>
              <a:rPr lang="en-US" altLang="zh-TW" sz="2600" dirty="0" smtClean="0"/>
              <a:t>: (user name/password) </a:t>
            </a:r>
            <a:r>
              <a:rPr lang="en-US" altLang="zh-TW" sz="2400" dirty="0" smtClean="0">
                <a:hlinkClick r:id="rId6"/>
              </a:rPr>
              <a:t>http://www.csie.ntu.edu.tw</a:t>
            </a:r>
            <a:r>
              <a:rPr lang="en-US" altLang="zh-TW" sz="2400" smtClean="0">
                <a:hlinkClick r:id="rId6"/>
              </a:rPr>
              <a:t>/~cyy/vfx</a:t>
            </a:r>
            <a:endParaRPr lang="en-US" altLang="zh-TW" sz="24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標題 1"/>
          <p:cNvSpPr>
            <a:spLocks noGrp="1"/>
          </p:cNvSpPr>
          <p:nvPr>
            <p:ph type="title"/>
          </p:nvPr>
        </p:nvSpPr>
        <p:spPr/>
        <p:txBody>
          <a:bodyPr/>
          <a:lstStyle/>
          <a:p>
            <a:r>
              <a:rPr lang="en-US" altLang="zh-TW" smtClean="0"/>
              <a:t>VFX of the Hobbit</a:t>
            </a:r>
            <a:endParaRPr lang="zh-TW" altLang="en-US" smtClean="0"/>
          </a:p>
        </p:txBody>
      </p:sp>
      <p:pic>
        <p:nvPicPr>
          <p:cNvPr id="4" name="VFX of The Hobbit.mp4">
            <a:hlinkClick r:id="" action="ppaction://media"/>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0" y="1216025"/>
            <a:ext cx="9144000" cy="51435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pPr eaLnBrk="1" hangingPunct="1"/>
            <a:r>
              <a:rPr lang="en-US" altLang="zh-TW" smtClean="0"/>
              <a:t>Reality?</a:t>
            </a:r>
          </a:p>
        </p:txBody>
      </p:sp>
      <p:pic>
        <p:nvPicPr>
          <p:cNvPr id="348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950" y="1125538"/>
            <a:ext cx="7553325"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34819" name="Picture 3" descr="blonde1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25538"/>
            <a:ext cx="355600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pPr eaLnBrk="1" hangingPunct="1"/>
            <a:r>
              <a:rPr lang="en-US" altLang="zh-TW" smtClean="0"/>
              <a:t>Retouching</a:t>
            </a:r>
          </a:p>
        </p:txBody>
      </p:sp>
      <p:pic>
        <p:nvPicPr>
          <p:cNvPr id="368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1125538"/>
            <a:ext cx="7553325"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36867" name="Picture 3" descr="blonde1_01-dow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25538"/>
            <a:ext cx="3556000" cy="540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標題 1"/>
          <p:cNvSpPr>
            <a:spLocks noGrp="1"/>
          </p:cNvSpPr>
          <p:nvPr>
            <p:ph type="title"/>
          </p:nvPr>
        </p:nvSpPr>
        <p:spPr/>
        <p:txBody>
          <a:bodyPr/>
          <a:lstStyle/>
          <a:p>
            <a:r>
              <a:rPr lang="en-US" altLang="zh-TW" smtClean="0"/>
              <a:t>Retouching</a:t>
            </a:r>
            <a:endParaRPr lang="zh-TW" altLang="en-US" smtClean="0"/>
          </a:p>
        </p:txBody>
      </p:sp>
      <p:pic>
        <p:nvPicPr>
          <p:cNvPr id="38914" name="Picture 2" descr="http://s3.imgs.cc/img/kA9o3VP.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30338" y="1052513"/>
            <a:ext cx="6283325" cy="5472112"/>
          </a:xfr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標題 1"/>
          <p:cNvSpPr>
            <a:spLocks noGrp="1"/>
          </p:cNvSpPr>
          <p:nvPr>
            <p:ph type="title"/>
          </p:nvPr>
        </p:nvSpPr>
        <p:spPr/>
        <p:txBody>
          <a:bodyPr/>
          <a:lstStyle/>
          <a:p>
            <a:r>
              <a:rPr lang="en-US" altLang="zh-TW" smtClean="0"/>
              <a:t>Retouching</a:t>
            </a:r>
            <a:endParaRPr lang="zh-TW" altLang="en-US" smtClean="0"/>
          </a:p>
        </p:txBody>
      </p:sp>
      <p:sp>
        <p:nvSpPr>
          <p:cNvPr id="40962" name="內容版面配置區 2"/>
          <p:cNvSpPr>
            <a:spLocks noGrp="1"/>
          </p:cNvSpPr>
          <p:nvPr>
            <p:ph idx="1"/>
          </p:nvPr>
        </p:nvSpPr>
        <p:spPr/>
        <p:txBody>
          <a:bodyPr/>
          <a:lstStyle/>
          <a:p>
            <a:endParaRPr lang="zh-TW" altLang="en-US" smtClean="0"/>
          </a:p>
        </p:txBody>
      </p:sp>
      <p:pic>
        <p:nvPicPr>
          <p:cNvPr id="40963" name="Picture 2" descr="http://s3.imgs.cc/img/Y3WJqX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 y="1484313"/>
            <a:ext cx="2605088"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4116" name="Picture 4" descr="http://s3.imgs.cc/img/GSjDe8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268413"/>
            <a:ext cx="8499475"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4118" name="Picture 6" descr="http://s2.imgs.cc/img/qff6imq.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484313"/>
            <a:ext cx="8242300"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74116"/>
                                        </p:tgtEl>
                                        <p:attrNameLst>
                                          <p:attrName>style.visibility</p:attrName>
                                        </p:attrNameLst>
                                      </p:cBhvr>
                                      <p:to>
                                        <p:strVal val="visible"/>
                                      </p:to>
                                    </p:set>
                                    <p:animEffect transition="in" filter="fade">
                                      <p:cBhvr>
                                        <p:cTn id="7" dur="500"/>
                                        <p:tgtEl>
                                          <p:spTgt spid="4741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74118"/>
                                        </p:tgtEl>
                                        <p:attrNameLst>
                                          <p:attrName>style.visibility</p:attrName>
                                        </p:attrNameLst>
                                      </p:cBhvr>
                                      <p:to>
                                        <p:strVal val="visible"/>
                                      </p:to>
                                    </p:set>
                                    <p:animEffect transition="in" filter="fade">
                                      <p:cBhvr>
                                        <p:cTn id="12" dur="500"/>
                                        <p:tgtEl>
                                          <p:spTgt spid="474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3" descr="P20035-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87475"/>
            <a:ext cx="6705600" cy="48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08" name="Rectangle 4"/>
          <p:cNvSpPr>
            <a:spLocks noChangeArrowheads="1"/>
          </p:cNvSpPr>
          <p:nvPr/>
        </p:nvSpPr>
        <p:spPr bwMode="auto">
          <a:xfrm>
            <a:off x="2209800" y="2579688"/>
            <a:ext cx="2286000" cy="19812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endParaRPr lang="zh-TW" altLang="en-US" sz="1800">
              <a:latin typeface="Arial" panose="020B0604020202020204" pitchFamily="34" charset="0"/>
            </a:endParaRPr>
          </a:p>
        </p:txBody>
      </p:sp>
      <p:sp>
        <p:nvSpPr>
          <p:cNvPr id="41987" name="Rectangle 7"/>
          <p:cNvSpPr>
            <a:spLocks noGrp="1" noChangeArrowheads="1"/>
          </p:cNvSpPr>
          <p:nvPr>
            <p:ph type="title"/>
          </p:nvPr>
        </p:nvSpPr>
        <p:spPr>
          <a:noFill/>
        </p:spPr>
        <p:txBody>
          <a:bodyPr/>
          <a:lstStyle/>
          <a:p>
            <a:pPr eaLnBrk="1" hangingPunct="1"/>
            <a:r>
              <a:rPr lang="en-US" altLang="zh-TW" smtClean="0"/>
              <a:t>Bush campaign’s TV AD, 2004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9908"/>
                                        </p:tgtEl>
                                        <p:attrNameLst>
                                          <p:attrName>style.visibility</p:attrName>
                                        </p:attrNameLst>
                                      </p:cBhvr>
                                      <p:to>
                                        <p:strVal val="visible"/>
                                      </p:to>
                                    </p:set>
                                    <p:animEffect transition="in" filter="fade">
                                      <p:cBhvr>
                                        <p:cTn id="7" dur="1000"/>
                                        <p:tgtEl>
                                          <p:spTgt spid="379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429000"/>
            <a:ext cx="450215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78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050" y="1401763"/>
            <a:ext cx="46355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8"/>
          <p:cNvSpPr>
            <a:spLocks noGrp="1" noChangeArrowheads="1"/>
          </p:cNvSpPr>
          <p:nvPr>
            <p:ph type="title"/>
          </p:nvPr>
        </p:nvSpPr>
        <p:spPr>
          <a:noFill/>
        </p:spPr>
        <p:txBody>
          <a:bodyPr/>
          <a:lstStyle/>
          <a:p>
            <a:pPr eaLnBrk="1" hangingPunct="1"/>
            <a:r>
              <a:rPr lang="en-US" altLang="zh-TW" smtClean="0"/>
              <a:t>Texture synthesis and inpainting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7860"/>
                                        </p:tgtEl>
                                        <p:attrNameLst>
                                          <p:attrName>style.visibility</p:attrName>
                                        </p:attrNameLst>
                                      </p:cBhvr>
                                      <p:to>
                                        <p:strVal val="visible"/>
                                      </p:to>
                                    </p:set>
                                    <p:animEffect transition="in" filter="fade">
                                      <p:cBhvr>
                                        <p:cTn id="7" dur="500"/>
                                        <p:tgtEl>
                                          <p:spTgt spid="377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p:txBody>
          <a:bodyPr/>
          <a:lstStyle/>
          <a:p>
            <a:pPr eaLnBrk="1" hangingPunct="1"/>
            <a:r>
              <a:rPr lang="en-US" altLang="zh-TW" smtClean="0"/>
              <a:t>Iraq War, LA Times, April 2003</a:t>
            </a:r>
          </a:p>
        </p:txBody>
      </p:sp>
      <p:pic>
        <p:nvPicPr>
          <p:cNvPr id="375811" name="Picture 3" descr="723525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1212850"/>
            <a:ext cx="8075612" cy="539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4648200" y="1125538"/>
            <a:ext cx="4038600" cy="5519737"/>
            <a:chOff x="2928" y="144"/>
            <a:chExt cx="2544" cy="3477"/>
          </a:xfrm>
        </p:grpSpPr>
        <p:pic>
          <p:nvPicPr>
            <p:cNvPr id="46088" name="Picture 5" descr="72352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1920"/>
              <a:ext cx="2544" cy="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6" descr="72352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144"/>
              <a:ext cx="2544" cy="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5410200" y="981075"/>
            <a:ext cx="1131888" cy="5765800"/>
            <a:chOff x="3408" y="56"/>
            <a:chExt cx="713" cy="3632"/>
          </a:xfrm>
        </p:grpSpPr>
        <p:sp>
          <p:nvSpPr>
            <p:cNvPr id="46086" name="Freeform 8"/>
            <p:cNvSpPr>
              <a:spLocks/>
            </p:cNvSpPr>
            <p:nvPr/>
          </p:nvSpPr>
          <p:spPr bwMode="auto">
            <a:xfrm>
              <a:off x="3538" y="1872"/>
              <a:ext cx="583" cy="1816"/>
            </a:xfrm>
            <a:custGeom>
              <a:avLst/>
              <a:gdLst>
                <a:gd name="T0" fmla="*/ 44 w 594"/>
                <a:gd name="T1" fmla="*/ 919 h 1876"/>
                <a:gd name="T2" fmla="*/ 16 w 594"/>
                <a:gd name="T3" fmla="*/ 702 h 1876"/>
                <a:gd name="T4" fmla="*/ 9 w 594"/>
                <a:gd name="T5" fmla="*/ 669 h 1876"/>
                <a:gd name="T6" fmla="*/ 2 w 594"/>
                <a:gd name="T7" fmla="*/ 558 h 1876"/>
                <a:gd name="T8" fmla="*/ 124 w 594"/>
                <a:gd name="T9" fmla="*/ 530 h 1876"/>
                <a:gd name="T10" fmla="*/ 170 w 594"/>
                <a:gd name="T11" fmla="*/ 518 h 1876"/>
                <a:gd name="T12" fmla="*/ 178 w 594"/>
                <a:gd name="T13" fmla="*/ 509 h 1876"/>
                <a:gd name="T14" fmla="*/ 207 w 594"/>
                <a:gd name="T15" fmla="*/ 496 h 1876"/>
                <a:gd name="T16" fmla="*/ 281 w 594"/>
                <a:gd name="T17" fmla="*/ 451 h 1876"/>
                <a:gd name="T18" fmla="*/ 392 w 594"/>
                <a:gd name="T19" fmla="*/ 276 h 1876"/>
                <a:gd name="T20" fmla="*/ 392 w 594"/>
                <a:gd name="T21" fmla="*/ 0 h 18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4"/>
                <a:gd name="T34" fmla="*/ 0 h 1876"/>
                <a:gd name="T35" fmla="*/ 594 w 594"/>
                <a:gd name="T36" fmla="*/ 1876 h 18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4" h="1876">
                  <a:moveTo>
                    <a:pt x="66" y="1876"/>
                  </a:moveTo>
                  <a:cubicBezTo>
                    <a:pt x="60" y="1729"/>
                    <a:pt x="52" y="1577"/>
                    <a:pt x="16" y="1433"/>
                  </a:cubicBezTo>
                  <a:cubicBezTo>
                    <a:pt x="14" y="1412"/>
                    <a:pt x="10" y="1391"/>
                    <a:pt x="9" y="1370"/>
                  </a:cubicBezTo>
                  <a:cubicBezTo>
                    <a:pt x="5" y="1293"/>
                    <a:pt x="0" y="1215"/>
                    <a:pt x="2" y="1138"/>
                  </a:cubicBezTo>
                  <a:cubicBezTo>
                    <a:pt x="3" y="1086"/>
                    <a:pt x="176" y="1090"/>
                    <a:pt x="185" y="1089"/>
                  </a:cubicBezTo>
                  <a:cubicBezTo>
                    <a:pt x="213" y="1082"/>
                    <a:pt x="231" y="1077"/>
                    <a:pt x="255" y="1061"/>
                  </a:cubicBezTo>
                  <a:cubicBezTo>
                    <a:pt x="260" y="1054"/>
                    <a:pt x="263" y="1046"/>
                    <a:pt x="269" y="1040"/>
                  </a:cubicBezTo>
                  <a:cubicBezTo>
                    <a:pt x="282" y="1029"/>
                    <a:pt x="311" y="1012"/>
                    <a:pt x="311" y="1012"/>
                  </a:cubicBezTo>
                  <a:cubicBezTo>
                    <a:pt x="339" y="970"/>
                    <a:pt x="390" y="956"/>
                    <a:pt x="424" y="920"/>
                  </a:cubicBezTo>
                  <a:cubicBezTo>
                    <a:pt x="465" y="797"/>
                    <a:pt x="590" y="707"/>
                    <a:pt x="592" y="562"/>
                  </a:cubicBezTo>
                  <a:cubicBezTo>
                    <a:pt x="594" y="375"/>
                    <a:pt x="592" y="187"/>
                    <a:pt x="592" y="0"/>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6087" name="Freeform 9"/>
            <p:cNvSpPr>
              <a:spLocks/>
            </p:cNvSpPr>
            <p:nvPr/>
          </p:nvSpPr>
          <p:spPr bwMode="auto">
            <a:xfrm>
              <a:off x="3408" y="56"/>
              <a:ext cx="583" cy="1816"/>
            </a:xfrm>
            <a:custGeom>
              <a:avLst/>
              <a:gdLst>
                <a:gd name="T0" fmla="*/ 44 w 594"/>
                <a:gd name="T1" fmla="*/ 919 h 1876"/>
                <a:gd name="T2" fmla="*/ 16 w 594"/>
                <a:gd name="T3" fmla="*/ 702 h 1876"/>
                <a:gd name="T4" fmla="*/ 9 w 594"/>
                <a:gd name="T5" fmla="*/ 669 h 1876"/>
                <a:gd name="T6" fmla="*/ 2 w 594"/>
                <a:gd name="T7" fmla="*/ 558 h 1876"/>
                <a:gd name="T8" fmla="*/ 124 w 594"/>
                <a:gd name="T9" fmla="*/ 530 h 1876"/>
                <a:gd name="T10" fmla="*/ 170 w 594"/>
                <a:gd name="T11" fmla="*/ 518 h 1876"/>
                <a:gd name="T12" fmla="*/ 178 w 594"/>
                <a:gd name="T13" fmla="*/ 509 h 1876"/>
                <a:gd name="T14" fmla="*/ 207 w 594"/>
                <a:gd name="T15" fmla="*/ 496 h 1876"/>
                <a:gd name="T16" fmla="*/ 281 w 594"/>
                <a:gd name="T17" fmla="*/ 451 h 1876"/>
                <a:gd name="T18" fmla="*/ 392 w 594"/>
                <a:gd name="T19" fmla="*/ 276 h 1876"/>
                <a:gd name="T20" fmla="*/ 392 w 594"/>
                <a:gd name="T21" fmla="*/ 0 h 18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4"/>
                <a:gd name="T34" fmla="*/ 0 h 1876"/>
                <a:gd name="T35" fmla="*/ 594 w 594"/>
                <a:gd name="T36" fmla="*/ 1876 h 18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4" h="1876">
                  <a:moveTo>
                    <a:pt x="66" y="1876"/>
                  </a:moveTo>
                  <a:cubicBezTo>
                    <a:pt x="60" y="1729"/>
                    <a:pt x="52" y="1577"/>
                    <a:pt x="16" y="1433"/>
                  </a:cubicBezTo>
                  <a:cubicBezTo>
                    <a:pt x="14" y="1412"/>
                    <a:pt x="10" y="1391"/>
                    <a:pt x="9" y="1370"/>
                  </a:cubicBezTo>
                  <a:cubicBezTo>
                    <a:pt x="5" y="1293"/>
                    <a:pt x="0" y="1215"/>
                    <a:pt x="2" y="1138"/>
                  </a:cubicBezTo>
                  <a:cubicBezTo>
                    <a:pt x="3" y="1086"/>
                    <a:pt x="176" y="1090"/>
                    <a:pt x="185" y="1089"/>
                  </a:cubicBezTo>
                  <a:cubicBezTo>
                    <a:pt x="213" y="1082"/>
                    <a:pt x="231" y="1077"/>
                    <a:pt x="255" y="1061"/>
                  </a:cubicBezTo>
                  <a:cubicBezTo>
                    <a:pt x="260" y="1054"/>
                    <a:pt x="263" y="1046"/>
                    <a:pt x="269" y="1040"/>
                  </a:cubicBezTo>
                  <a:cubicBezTo>
                    <a:pt x="282" y="1029"/>
                    <a:pt x="311" y="1012"/>
                    <a:pt x="311" y="1012"/>
                  </a:cubicBezTo>
                  <a:cubicBezTo>
                    <a:pt x="339" y="970"/>
                    <a:pt x="390" y="956"/>
                    <a:pt x="424" y="920"/>
                  </a:cubicBezTo>
                  <a:cubicBezTo>
                    <a:pt x="465" y="797"/>
                    <a:pt x="590" y="707"/>
                    <a:pt x="592" y="562"/>
                  </a:cubicBezTo>
                  <a:cubicBezTo>
                    <a:pt x="594" y="375"/>
                    <a:pt x="592" y="187"/>
                    <a:pt x="592" y="0"/>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grpSp>
      <p:sp>
        <p:nvSpPr>
          <p:cNvPr id="375818" name="Text Box 10"/>
          <p:cNvSpPr txBox="1">
            <a:spLocks noChangeArrowheads="1"/>
          </p:cNvSpPr>
          <p:nvPr/>
        </p:nvSpPr>
        <p:spPr bwMode="auto">
          <a:xfrm>
            <a:off x="900113" y="5589588"/>
            <a:ext cx="3221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sz="2400"/>
              <a:t>Digital photomontage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1000" fill="hold"/>
                                        <p:tgtEl>
                                          <p:spTgt spid="375811"/>
                                        </p:tgtEl>
                                      </p:cBhvr>
                                      <p:by x="50000" y="50000"/>
                                    </p:animScale>
                                  </p:childTnLst>
                                </p:cTn>
                              </p:par>
                            </p:childTnLst>
                          </p:cTn>
                        </p:par>
                        <p:par>
                          <p:cTn id="7" fill="hold" nodeType="afterGroup">
                            <p:stCondLst>
                              <p:cond delay="1000"/>
                            </p:stCondLst>
                            <p:childTnLst>
                              <p:par>
                                <p:cTn id="8" presetID="35" presetClass="path" presetSubtype="0" accel="50000" decel="50000" fill="hold" nodeType="afterEffect">
                                  <p:stCondLst>
                                    <p:cond delay="0"/>
                                  </p:stCondLst>
                                  <p:childTnLst>
                                    <p:animMotion origin="layout" path="M 0 -3.33333E-6 L -0.23333 0.00486 " pathEditMode="relative" rAng="0" ptsTypes="AA">
                                      <p:cBhvr>
                                        <p:cTn id="9" dur="1000" fill="hold"/>
                                        <p:tgtEl>
                                          <p:spTgt spid="375811"/>
                                        </p:tgtEl>
                                        <p:attrNameLst>
                                          <p:attrName>ppt_x</p:attrName>
                                          <p:attrName>ppt_y</p:attrName>
                                        </p:attrNameLst>
                                      </p:cBhvr>
                                      <p:rCtr x="-11667" y="231"/>
                                    </p:animMotion>
                                  </p:childTnLst>
                                </p:cTn>
                              </p:par>
                            </p:childTnLst>
                          </p:cTn>
                        </p:par>
                        <p:par>
                          <p:cTn id="10" fill="hold" nodeType="afterGroup">
                            <p:stCondLst>
                              <p:cond delay="2000"/>
                            </p:stCondLst>
                            <p:childTnLst>
                              <p:par>
                                <p:cTn id="11" presetID="10" presetClass="entr" presetSubtype="0" fill="hold" nodeType="afterEffect">
                                  <p:stCondLst>
                                    <p:cond delay="2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75818"/>
                                        </p:tgtEl>
                                        <p:attrNameLst>
                                          <p:attrName>style.visibility</p:attrName>
                                        </p:attrNameLst>
                                      </p:cBhvr>
                                      <p:to>
                                        <p:strVal val="visible"/>
                                      </p:to>
                                    </p:set>
                                    <p:animEffect transition="in" filter="fade">
                                      <p:cBhvr>
                                        <p:cTn id="21" dur="1000"/>
                                        <p:tgtEl>
                                          <p:spTgt spid="375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lstStyle/>
          <a:p>
            <a:pPr eaLnBrk="1" hangingPunct="1"/>
            <a:r>
              <a:rPr lang="en-US" altLang="zh-TW" sz="3200" smtClean="0"/>
              <a:t>Domestic example</a:t>
            </a:r>
          </a:p>
        </p:txBody>
      </p:sp>
      <p:pic>
        <p:nvPicPr>
          <p:cNvPr id="48130" name="Picture 5" descr="4166148-17689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052513"/>
            <a:ext cx="4391025"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6"/>
          <p:cNvSpPr txBox="1">
            <a:spLocks noChangeArrowheads="1"/>
          </p:cNvSpPr>
          <p:nvPr/>
        </p:nvSpPr>
        <p:spPr bwMode="auto">
          <a:xfrm>
            <a:off x="5003800" y="1003300"/>
            <a:ext cx="31654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a:t>The Liberty Times </a:t>
            </a:r>
          </a:p>
          <a:p>
            <a:pPr eaLnBrk="1" hangingPunct="1">
              <a:spcBef>
                <a:spcPct val="0"/>
              </a:spcBef>
              <a:buFontTx/>
              <a:buNone/>
            </a:pPr>
            <a:r>
              <a:rPr lang="en-US" altLang="zh-TW"/>
              <a:t>2007.12.17</a:t>
            </a:r>
          </a:p>
        </p:txBody>
      </p:sp>
      <p:pic>
        <p:nvPicPr>
          <p:cNvPr id="414724" name="Picture 4" descr="4166148-17689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3068638"/>
            <a:ext cx="4967288"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4724"/>
                                        </p:tgtEl>
                                        <p:attrNameLst>
                                          <p:attrName>style.visibility</p:attrName>
                                        </p:attrNameLst>
                                      </p:cBhvr>
                                      <p:to>
                                        <p:strVal val="visible"/>
                                      </p:to>
                                    </p:set>
                                    <p:animEffect transition="in" filter="fade">
                                      <p:cBhvr>
                                        <p:cTn id="7" dur="1000"/>
                                        <p:tgtEl>
                                          <p:spTgt spid="414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ctrTitle"/>
          </p:nvPr>
        </p:nvSpPr>
        <p:spPr>
          <a:xfrm>
            <a:off x="395288" y="2565400"/>
            <a:ext cx="8353425" cy="1470025"/>
          </a:xfrm>
        </p:spPr>
        <p:txBody>
          <a:bodyPr/>
          <a:lstStyle/>
          <a:p>
            <a:pPr algn="ctr" eaLnBrk="1" hangingPunct="1"/>
            <a:r>
              <a:rPr lang="en-US" altLang="zh-TW" smtClean="0"/>
              <a:t>Special effects</a:t>
            </a:r>
            <a:endParaRPr lang="en-US" altLang="zh-TW" sz="3600" i="1"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ctrTitle"/>
          </p:nvPr>
        </p:nvSpPr>
        <p:spPr>
          <a:xfrm>
            <a:off x="250825" y="2565400"/>
            <a:ext cx="8642350" cy="1470025"/>
          </a:xfrm>
        </p:spPr>
        <p:txBody>
          <a:bodyPr/>
          <a:lstStyle/>
          <a:p>
            <a:pPr algn="ctr" eaLnBrk="1" hangingPunct="1"/>
            <a:r>
              <a:rPr lang="en-US" altLang="zh-TW" smtClean="0"/>
              <a:t>This course is </a:t>
            </a:r>
            <a:r>
              <a:rPr lang="en-US" altLang="zh-TW" smtClean="0">
                <a:solidFill>
                  <a:srgbClr val="FF0000"/>
                </a:solidFill>
              </a:rPr>
              <a:t>NOT</a:t>
            </a:r>
            <a:r>
              <a:rPr lang="en-US" altLang="zh-TW" smtClean="0"/>
              <a:t> about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pPr eaLnBrk="1" hangingPunct="1"/>
            <a:r>
              <a:rPr lang="en-US" altLang="zh-TW" sz="3200" smtClean="0"/>
              <a:t>Stop action</a:t>
            </a:r>
          </a:p>
        </p:txBody>
      </p:sp>
      <p:pic>
        <p:nvPicPr>
          <p:cNvPr id="512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213" y="1054100"/>
            <a:ext cx="650398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5"/>
          <p:cNvSpPr txBox="1">
            <a:spLocks noChangeArrowheads="1"/>
          </p:cNvSpPr>
          <p:nvPr/>
        </p:nvSpPr>
        <p:spPr bwMode="auto">
          <a:xfrm>
            <a:off x="2063750" y="5757863"/>
            <a:ext cx="4756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The execution of Mary, 1895</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pPr eaLnBrk="1" hangingPunct="1"/>
            <a:r>
              <a:rPr lang="en-US" altLang="zh-TW" smtClean="0"/>
              <a:t>Glass shot</a:t>
            </a:r>
          </a:p>
        </p:txBody>
      </p:sp>
      <p:pic>
        <p:nvPicPr>
          <p:cNvPr id="5325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888" y="1096963"/>
            <a:ext cx="7294562"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p:txBody>
          <a:bodyPr/>
          <a:lstStyle/>
          <a:p>
            <a:pPr eaLnBrk="1" hangingPunct="1"/>
            <a:r>
              <a:rPr lang="en-US" altLang="zh-TW" sz="3200" smtClean="0"/>
              <a:t>Rear projection</a:t>
            </a:r>
          </a:p>
        </p:txBody>
      </p:sp>
      <p:pic>
        <p:nvPicPr>
          <p:cNvPr id="55298" name="Picture 4" descr="kingko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676400"/>
            <a:ext cx="45720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676400"/>
            <a:ext cx="35353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6"/>
          <p:cNvSpPr txBox="1">
            <a:spLocks noChangeArrowheads="1"/>
          </p:cNvSpPr>
          <p:nvPr/>
        </p:nvSpPr>
        <p:spPr bwMode="auto">
          <a:xfrm>
            <a:off x="3082925" y="5757863"/>
            <a:ext cx="27225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King Kong, 1933</a:t>
            </a:r>
          </a:p>
        </p:txBody>
      </p:sp>
      <p:sp>
        <p:nvSpPr>
          <p:cNvPr id="55301" name="Text Box 7"/>
          <p:cNvSpPr txBox="1">
            <a:spLocks noChangeArrowheads="1"/>
          </p:cNvSpPr>
          <p:nvPr/>
        </p:nvSpPr>
        <p:spPr bwMode="auto">
          <a:xfrm>
            <a:off x="4859338" y="981075"/>
            <a:ext cx="20780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a:t>stop motion</a:t>
            </a:r>
          </a:p>
        </p:txBody>
      </p:sp>
      <p:sp>
        <p:nvSpPr>
          <p:cNvPr id="55302" name="Line 8"/>
          <p:cNvSpPr>
            <a:spLocks noChangeShapeType="1"/>
          </p:cNvSpPr>
          <p:nvPr/>
        </p:nvSpPr>
        <p:spPr bwMode="auto">
          <a:xfrm>
            <a:off x="5795963" y="1412875"/>
            <a:ext cx="0" cy="50323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pPr eaLnBrk="1" hangingPunct="1"/>
            <a:r>
              <a:rPr lang="en-US" altLang="zh-TW" sz="3200" smtClean="0"/>
              <a:t>Special effects (make-up)</a:t>
            </a:r>
          </a:p>
        </p:txBody>
      </p:sp>
      <p:pic>
        <p:nvPicPr>
          <p:cNvPr id="573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1052513"/>
            <a:ext cx="4000500" cy="550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pPr eaLnBrk="1" hangingPunct="1"/>
            <a:r>
              <a:rPr lang="en-US" altLang="zh-TW" sz="3200" smtClean="0"/>
              <a:t>Special effects (physical effects)</a:t>
            </a:r>
          </a:p>
        </p:txBody>
      </p:sp>
      <p:pic>
        <p:nvPicPr>
          <p:cNvPr id="593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366838"/>
            <a:ext cx="299085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1366838"/>
            <a:ext cx="5616575" cy="458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pPr eaLnBrk="1" hangingPunct="1"/>
            <a:r>
              <a:rPr lang="en-US" altLang="zh-TW" sz="3200" smtClean="0"/>
              <a:t>Special effects (miniature)</a:t>
            </a:r>
          </a:p>
        </p:txBody>
      </p:sp>
      <p:pic>
        <p:nvPicPr>
          <p:cNvPr id="614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988" y="1052513"/>
            <a:ext cx="6443662"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052513"/>
            <a:ext cx="7416800" cy="516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0340"/>
                                        </p:tgtEl>
                                        <p:attrNameLst>
                                          <p:attrName>style.visibility</p:attrName>
                                        </p:attrNameLst>
                                      </p:cBhvr>
                                      <p:to>
                                        <p:strVal val="visible"/>
                                      </p:to>
                                    </p:set>
                                    <p:animEffect transition="in" filter="fade">
                                      <p:cBhvr>
                                        <p:cTn id="7" dur="1000"/>
                                        <p:tgtEl>
                                          <p:spTgt spid="270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pPr eaLnBrk="1" hangingPunct="1"/>
            <a:r>
              <a:rPr lang="en-US" altLang="zh-TW" sz="3200" smtClean="0"/>
              <a:t>Special effects (matte painting)</a:t>
            </a:r>
          </a:p>
        </p:txBody>
      </p:sp>
      <p:pic>
        <p:nvPicPr>
          <p:cNvPr id="634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3" y="1049338"/>
            <a:ext cx="8097837"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pPr eaLnBrk="1" hangingPunct="1"/>
            <a:r>
              <a:rPr lang="en-US" altLang="zh-TW" smtClean="0"/>
              <a:t>Lord of the Rings</a:t>
            </a:r>
          </a:p>
        </p:txBody>
      </p:sp>
      <p:pic>
        <p:nvPicPr>
          <p:cNvPr id="65538" name="Picture 3" descr="cap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520825"/>
            <a:ext cx="81153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pPr eaLnBrk="1" hangingPunct="1"/>
            <a:r>
              <a:rPr lang="en-US" altLang="zh-TW" smtClean="0"/>
              <a:t>Illusion - forced perspective</a:t>
            </a:r>
          </a:p>
        </p:txBody>
      </p:sp>
      <p:pic>
        <p:nvPicPr>
          <p:cNvPr id="67586" name="Picture 3" descr="cap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520825"/>
            <a:ext cx="81153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lstStyle/>
          <a:p>
            <a:pPr eaLnBrk="1" hangingPunct="1"/>
            <a:r>
              <a:rPr lang="en-US" altLang="zh-TW" smtClean="0"/>
              <a:t>Computer-generated model</a:t>
            </a:r>
          </a:p>
        </p:txBody>
      </p:sp>
      <p:pic>
        <p:nvPicPr>
          <p:cNvPr id="69634" name="Picture 3" descr="cap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1520825"/>
            <a:ext cx="81153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idx="4294967295"/>
          </p:nvPr>
        </p:nvSpPr>
        <p:spPr>
          <a:xfrm>
            <a:off x="455613" y="274638"/>
            <a:ext cx="8229600" cy="633412"/>
          </a:xfrm>
          <a:noFill/>
        </p:spPr>
        <p:txBody>
          <a:bodyPr/>
          <a:lstStyle/>
          <a:p>
            <a:pPr eaLnBrk="1" hangingPunct="1"/>
            <a:r>
              <a:rPr lang="en-US" altLang="zh-TW" sz="3200" smtClean="0"/>
              <a:t>It isn’t about photography</a:t>
            </a:r>
          </a:p>
        </p:txBody>
      </p:sp>
      <p:pic>
        <p:nvPicPr>
          <p:cNvPr id="92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052513"/>
            <a:ext cx="731361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標題 1"/>
          <p:cNvSpPr>
            <a:spLocks noGrp="1"/>
          </p:cNvSpPr>
          <p:nvPr>
            <p:ph type="title"/>
          </p:nvPr>
        </p:nvSpPr>
        <p:spPr/>
        <p:txBody>
          <a:bodyPr/>
          <a:lstStyle/>
          <a:p>
            <a:r>
              <a:rPr lang="en-US" altLang="zh-TW" smtClean="0"/>
              <a:t>The Avengers (</a:t>
            </a:r>
            <a:r>
              <a:rPr lang="en-US" altLang="zh-TW" smtClean="0">
                <a:hlinkClick r:id="rId2" action="ppaction://hlinkfile"/>
              </a:rPr>
              <a:t>1978</a:t>
            </a:r>
            <a:r>
              <a:rPr lang="en-US" altLang="zh-TW" smtClean="0"/>
              <a:t> vs </a:t>
            </a:r>
            <a:r>
              <a:rPr lang="en-US" altLang="zh-TW" smtClean="0">
                <a:hlinkClick r:id="rId3" action="ppaction://hlinkfile"/>
              </a:rPr>
              <a:t>2012</a:t>
            </a:r>
            <a:r>
              <a:rPr lang="en-US" altLang="zh-TW" smtClean="0"/>
              <a:t>)</a:t>
            </a:r>
            <a:endParaRPr lang="zh-TW" altLang="en-US" smtClean="0"/>
          </a:p>
        </p:txBody>
      </p:sp>
      <p:pic>
        <p:nvPicPr>
          <p:cNvPr id="71682" name="Picture 2" descr="http://blurppy.files.wordpress.com/2011/10/the-avengers.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30325" y="1052513"/>
            <a:ext cx="6483350" cy="5472112"/>
          </a:xfr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標題 1"/>
          <p:cNvSpPr>
            <a:spLocks noGrp="1"/>
          </p:cNvSpPr>
          <p:nvPr>
            <p:ph type="title"/>
          </p:nvPr>
        </p:nvSpPr>
        <p:spPr/>
        <p:txBody>
          <a:bodyPr/>
          <a:lstStyle/>
          <a:p>
            <a:r>
              <a:rPr lang="en-US" altLang="zh-TW" smtClean="0"/>
              <a:t>Visual effects 100 Years</a:t>
            </a:r>
            <a:endParaRPr lang="zh-TW" altLang="en-US" smtClean="0"/>
          </a:p>
        </p:txBody>
      </p:sp>
      <p:pic>
        <p:nvPicPr>
          <p:cNvPr id="72706"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357313"/>
            <a:ext cx="812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ctrTitle"/>
          </p:nvPr>
        </p:nvSpPr>
        <p:spPr>
          <a:xfrm>
            <a:off x="395288" y="2565400"/>
            <a:ext cx="8353425" cy="1470025"/>
          </a:xfrm>
        </p:spPr>
        <p:txBody>
          <a:bodyPr/>
          <a:lstStyle/>
          <a:p>
            <a:pPr algn="ctr" eaLnBrk="1" hangingPunct="1"/>
            <a:r>
              <a:rPr lang="en-US" altLang="zh-TW" smtClean="0"/>
              <a:t>Production pipeline</a:t>
            </a:r>
            <a:endParaRPr lang="en-US" altLang="zh-TW" sz="3600" i="1"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p:txBody>
          <a:bodyPr/>
          <a:lstStyle/>
          <a:p>
            <a:pPr eaLnBrk="1" hangingPunct="1"/>
            <a:r>
              <a:rPr lang="en-US" altLang="zh-TW" sz="3200" smtClean="0"/>
              <a:t>Production pipeline</a:t>
            </a:r>
          </a:p>
        </p:txBody>
      </p:sp>
      <p:sp>
        <p:nvSpPr>
          <p:cNvPr id="75778" name="Rectangle 4"/>
          <p:cNvSpPr>
            <a:spLocks noChangeArrowheads="1"/>
          </p:cNvSpPr>
          <p:nvPr/>
        </p:nvSpPr>
        <p:spPr bwMode="auto">
          <a:xfrm>
            <a:off x="381000" y="1371600"/>
            <a:ext cx="3962400" cy="838200"/>
          </a:xfrm>
          <a:prstGeom prst="rect">
            <a:avLst/>
          </a:prstGeom>
          <a:solidFill>
            <a:srgbClr val="CCCCFF"/>
          </a:solidFill>
          <a:ln w="9525">
            <a:solidFill>
              <a:schemeClr val="tx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endParaRPr kumimoji="0" lang="zh-TW" altLang="en-US" sz="1800">
              <a:latin typeface="Arial" panose="020B0604020202020204" pitchFamily="34" charset="0"/>
            </a:endParaRPr>
          </a:p>
        </p:txBody>
      </p:sp>
      <p:sp>
        <p:nvSpPr>
          <p:cNvPr id="75779" name="Rectangle 5"/>
          <p:cNvSpPr>
            <a:spLocks noChangeArrowheads="1"/>
          </p:cNvSpPr>
          <p:nvPr/>
        </p:nvSpPr>
        <p:spPr bwMode="auto">
          <a:xfrm>
            <a:off x="4495800" y="1371600"/>
            <a:ext cx="4191000" cy="838200"/>
          </a:xfrm>
          <a:prstGeom prst="rect">
            <a:avLst/>
          </a:prstGeom>
          <a:solidFill>
            <a:srgbClr val="CCCCFF"/>
          </a:solidFill>
          <a:ln w="9525">
            <a:solidFill>
              <a:schemeClr val="tx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sp>
        <p:nvSpPr>
          <p:cNvPr id="75780" name="Rectangle 6"/>
          <p:cNvSpPr>
            <a:spLocks noChangeArrowheads="1"/>
          </p:cNvSpPr>
          <p:nvPr/>
        </p:nvSpPr>
        <p:spPr bwMode="auto">
          <a:xfrm>
            <a:off x="381000" y="2590800"/>
            <a:ext cx="8305800" cy="3359150"/>
          </a:xfrm>
          <a:prstGeom prst="rect">
            <a:avLst/>
          </a:prstGeom>
          <a:solidFill>
            <a:srgbClr val="CCCCFF"/>
          </a:solidFill>
          <a:ln w="9525">
            <a:solidFill>
              <a:schemeClr val="tx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sp>
        <p:nvSpPr>
          <p:cNvPr id="75781" name="Rectangle 7"/>
          <p:cNvSpPr>
            <a:spLocks noChangeArrowheads="1"/>
          </p:cNvSpPr>
          <p:nvPr/>
        </p:nvSpPr>
        <p:spPr bwMode="auto">
          <a:xfrm>
            <a:off x="457200" y="1295400"/>
            <a:ext cx="1524000" cy="304800"/>
          </a:xfrm>
          <a:prstGeom prst="rect">
            <a:avLst/>
          </a:prstGeom>
          <a:solidFill>
            <a:srgbClr val="660066"/>
          </a:solidFill>
          <a:ln w="9525">
            <a:solidFill>
              <a:schemeClr val="tx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solidFill>
                  <a:schemeClr val="bg1"/>
                </a:solidFill>
                <a:latin typeface="Arial" panose="020B0604020202020204" pitchFamily="34" charset="0"/>
              </a:rPr>
              <a:t>Preproduction</a:t>
            </a:r>
          </a:p>
        </p:txBody>
      </p:sp>
      <p:sp>
        <p:nvSpPr>
          <p:cNvPr id="75782" name="Rectangle 8"/>
          <p:cNvSpPr>
            <a:spLocks noChangeArrowheads="1"/>
          </p:cNvSpPr>
          <p:nvPr/>
        </p:nvSpPr>
        <p:spPr bwMode="auto">
          <a:xfrm>
            <a:off x="4572000" y="1295400"/>
            <a:ext cx="1295400" cy="304800"/>
          </a:xfrm>
          <a:prstGeom prst="rect">
            <a:avLst/>
          </a:prstGeom>
          <a:solidFill>
            <a:srgbClr val="660066"/>
          </a:solidFill>
          <a:ln w="9525">
            <a:solidFill>
              <a:schemeClr val="tx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solidFill>
                  <a:schemeClr val="bg1"/>
                </a:solidFill>
                <a:latin typeface="Arial" panose="020B0604020202020204" pitchFamily="34" charset="0"/>
              </a:rPr>
              <a:t>Production</a:t>
            </a:r>
          </a:p>
        </p:txBody>
      </p:sp>
      <p:sp>
        <p:nvSpPr>
          <p:cNvPr id="75783" name="Rectangle 9"/>
          <p:cNvSpPr>
            <a:spLocks noChangeArrowheads="1"/>
          </p:cNvSpPr>
          <p:nvPr/>
        </p:nvSpPr>
        <p:spPr bwMode="auto">
          <a:xfrm>
            <a:off x="457200" y="2514600"/>
            <a:ext cx="1828800" cy="304800"/>
          </a:xfrm>
          <a:prstGeom prst="rect">
            <a:avLst/>
          </a:prstGeom>
          <a:solidFill>
            <a:srgbClr val="660066"/>
          </a:solidFill>
          <a:ln w="9525">
            <a:solidFill>
              <a:schemeClr val="tx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solidFill>
                  <a:schemeClr val="bg1"/>
                </a:solidFill>
                <a:latin typeface="Arial" panose="020B0604020202020204" pitchFamily="34" charset="0"/>
              </a:rPr>
              <a:t>Post-production</a:t>
            </a:r>
          </a:p>
        </p:txBody>
      </p:sp>
      <p:sp>
        <p:nvSpPr>
          <p:cNvPr id="75784" name="Line 10"/>
          <p:cNvSpPr>
            <a:spLocks noChangeShapeType="1"/>
          </p:cNvSpPr>
          <p:nvPr/>
        </p:nvSpPr>
        <p:spPr bwMode="auto">
          <a:xfrm>
            <a:off x="2667000" y="2209800"/>
            <a:ext cx="0" cy="1074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75785" name="Line 11"/>
          <p:cNvSpPr>
            <a:spLocks noChangeShapeType="1"/>
          </p:cNvSpPr>
          <p:nvPr/>
        </p:nvSpPr>
        <p:spPr bwMode="auto">
          <a:xfrm>
            <a:off x="6629400" y="2209800"/>
            <a:ext cx="0" cy="787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75786" name="Line 12"/>
          <p:cNvSpPr>
            <a:spLocks noChangeShapeType="1"/>
          </p:cNvSpPr>
          <p:nvPr/>
        </p:nvSpPr>
        <p:spPr bwMode="auto">
          <a:xfrm>
            <a:off x="4191000" y="1828800"/>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75787" name="Rectangle 13"/>
          <p:cNvSpPr>
            <a:spLocks noChangeArrowheads="1"/>
          </p:cNvSpPr>
          <p:nvPr/>
        </p:nvSpPr>
        <p:spPr bwMode="auto">
          <a:xfrm>
            <a:off x="1773238" y="1755775"/>
            <a:ext cx="1143000" cy="3048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solidFill>
                  <a:schemeClr val="bg1"/>
                </a:solidFill>
                <a:latin typeface="Arial" panose="020B0604020202020204" pitchFamily="34" charset="0"/>
              </a:rPr>
              <a:t>Artwork</a:t>
            </a:r>
          </a:p>
        </p:txBody>
      </p:sp>
      <p:sp>
        <p:nvSpPr>
          <p:cNvPr id="75788" name="Rectangle 14"/>
          <p:cNvSpPr>
            <a:spLocks noChangeArrowheads="1"/>
          </p:cNvSpPr>
          <p:nvPr/>
        </p:nvSpPr>
        <p:spPr bwMode="auto">
          <a:xfrm>
            <a:off x="2989263" y="1752600"/>
            <a:ext cx="1295400" cy="3048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solidFill>
                  <a:schemeClr val="bg1"/>
                </a:solidFill>
                <a:latin typeface="Arial" panose="020B0604020202020204" pitchFamily="34" charset="0"/>
              </a:rPr>
              <a:t>Reference</a:t>
            </a:r>
          </a:p>
        </p:txBody>
      </p:sp>
      <p:sp>
        <p:nvSpPr>
          <p:cNvPr id="75789" name="Rectangle 15"/>
          <p:cNvSpPr>
            <a:spLocks noChangeArrowheads="1"/>
          </p:cNvSpPr>
          <p:nvPr/>
        </p:nvSpPr>
        <p:spPr bwMode="auto">
          <a:xfrm>
            <a:off x="5105400" y="1752600"/>
            <a:ext cx="1066800" cy="3048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solidFill>
                  <a:schemeClr val="bg1"/>
                </a:solidFill>
                <a:latin typeface="Arial" panose="020B0604020202020204" pitchFamily="34" charset="0"/>
              </a:rPr>
              <a:t>Stills</a:t>
            </a:r>
          </a:p>
        </p:txBody>
      </p:sp>
      <p:sp>
        <p:nvSpPr>
          <p:cNvPr id="75790" name="Rectangle 16"/>
          <p:cNvSpPr>
            <a:spLocks noChangeArrowheads="1"/>
          </p:cNvSpPr>
          <p:nvPr/>
        </p:nvSpPr>
        <p:spPr bwMode="auto">
          <a:xfrm>
            <a:off x="6884988" y="1752600"/>
            <a:ext cx="1143000" cy="3048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solidFill>
                  <a:schemeClr val="bg1"/>
                </a:solidFill>
                <a:latin typeface="Arial" panose="020B0604020202020204" pitchFamily="34" charset="0"/>
              </a:rPr>
              <a:t>Plates</a:t>
            </a:r>
          </a:p>
        </p:txBody>
      </p:sp>
      <p:sp>
        <p:nvSpPr>
          <p:cNvPr id="75791" name="Rectangle 53"/>
          <p:cNvSpPr>
            <a:spLocks noChangeArrowheads="1"/>
          </p:cNvSpPr>
          <p:nvPr/>
        </p:nvSpPr>
        <p:spPr bwMode="auto">
          <a:xfrm>
            <a:off x="396875" y="1755775"/>
            <a:ext cx="1295400" cy="3048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solidFill>
                  <a:schemeClr val="bg1"/>
                </a:solidFill>
                <a:latin typeface="Arial" panose="020B0604020202020204" pitchFamily="34" charset="0"/>
              </a:rPr>
              <a:t>Storyboard</a:t>
            </a:r>
          </a:p>
        </p:txBody>
      </p:sp>
      <p:sp>
        <p:nvSpPr>
          <p:cNvPr id="75792" name="Rectangle 54"/>
          <p:cNvSpPr>
            <a:spLocks noChangeArrowheads="1"/>
          </p:cNvSpPr>
          <p:nvPr/>
        </p:nvSpPr>
        <p:spPr bwMode="auto">
          <a:xfrm>
            <a:off x="5867400" y="2997200"/>
            <a:ext cx="1447800" cy="6096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a:spcBef>
                <a:spcPct val="0"/>
              </a:spcBef>
              <a:buFontTx/>
              <a:buNone/>
            </a:pPr>
            <a:r>
              <a:rPr kumimoji="0" lang="en-US" altLang="zh-TW" sz="1800">
                <a:solidFill>
                  <a:schemeClr val="bg1"/>
                </a:solidFill>
                <a:latin typeface="Arial" panose="020B0604020202020204" pitchFamily="34" charset="0"/>
              </a:rPr>
              <a:t>Editing</a:t>
            </a:r>
          </a:p>
        </p:txBody>
      </p:sp>
      <p:sp>
        <p:nvSpPr>
          <p:cNvPr id="75793" name="Rectangle 55"/>
          <p:cNvSpPr>
            <a:spLocks noChangeArrowheads="1"/>
          </p:cNvSpPr>
          <p:nvPr/>
        </p:nvSpPr>
        <p:spPr bwMode="auto">
          <a:xfrm>
            <a:off x="3708400" y="2997200"/>
            <a:ext cx="1447800" cy="6096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a:spcBef>
                <a:spcPct val="0"/>
              </a:spcBef>
              <a:buFontTx/>
              <a:buNone/>
            </a:pPr>
            <a:r>
              <a:rPr kumimoji="0" lang="en-US" altLang="zh-TW" sz="1800">
                <a:solidFill>
                  <a:schemeClr val="bg1"/>
                </a:solidFill>
                <a:latin typeface="Arial" panose="020B0604020202020204" pitchFamily="34" charset="0"/>
              </a:rPr>
              <a:t>VFX</a:t>
            </a:r>
          </a:p>
        </p:txBody>
      </p:sp>
      <p:sp>
        <p:nvSpPr>
          <p:cNvPr id="75794" name="Line 57"/>
          <p:cNvSpPr>
            <a:spLocks noChangeShapeType="1"/>
          </p:cNvSpPr>
          <p:nvPr/>
        </p:nvSpPr>
        <p:spPr bwMode="auto">
          <a:xfrm>
            <a:off x="2700338" y="3284538"/>
            <a:ext cx="10080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5795" name="Line 58"/>
          <p:cNvSpPr>
            <a:spLocks noChangeShapeType="1"/>
          </p:cNvSpPr>
          <p:nvPr/>
        </p:nvSpPr>
        <p:spPr bwMode="auto">
          <a:xfrm flipH="1">
            <a:off x="5148263" y="3284538"/>
            <a:ext cx="7191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5796" name="Line 59"/>
          <p:cNvSpPr>
            <a:spLocks noChangeShapeType="1"/>
          </p:cNvSpPr>
          <p:nvPr/>
        </p:nvSpPr>
        <p:spPr bwMode="auto">
          <a:xfrm>
            <a:off x="4427538" y="3644900"/>
            <a:ext cx="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75797" name="Rectangle 60"/>
          <p:cNvSpPr>
            <a:spLocks noChangeArrowheads="1"/>
          </p:cNvSpPr>
          <p:nvPr/>
        </p:nvSpPr>
        <p:spPr bwMode="auto">
          <a:xfrm>
            <a:off x="3708400" y="4005263"/>
            <a:ext cx="1447800" cy="6096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a:spcBef>
                <a:spcPct val="0"/>
              </a:spcBef>
              <a:buFontTx/>
              <a:buNone/>
            </a:pPr>
            <a:r>
              <a:rPr kumimoji="0" lang="en-US" altLang="zh-TW" sz="1800">
                <a:solidFill>
                  <a:schemeClr val="bg1"/>
                </a:solidFill>
                <a:latin typeface="Arial" panose="020B0604020202020204" pitchFamily="34" charset="0"/>
              </a:rPr>
              <a:t>Music</a:t>
            </a:r>
          </a:p>
        </p:txBody>
      </p:sp>
      <p:sp>
        <p:nvSpPr>
          <p:cNvPr id="75798" name="Rectangle 61"/>
          <p:cNvSpPr>
            <a:spLocks noChangeArrowheads="1"/>
          </p:cNvSpPr>
          <p:nvPr/>
        </p:nvSpPr>
        <p:spPr bwMode="auto">
          <a:xfrm>
            <a:off x="3708400" y="5084763"/>
            <a:ext cx="1447800" cy="6096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a:spcBef>
                <a:spcPct val="0"/>
              </a:spcBef>
              <a:buFontTx/>
              <a:buNone/>
            </a:pPr>
            <a:r>
              <a:rPr kumimoji="0" lang="en-US" altLang="zh-TW" sz="1800">
                <a:solidFill>
                  <a:schemeClr val="bg1"/>
                </a:solidFill>
                <a:latin typeface="Arial" panose="020B0604020202020204" pitchFamily="34" charset="0"/>
              </a:rPr>
              <a:t>Sound</a:t>
            </a:r>
          </a:p>
        </p:txBody>
      </p:sp>
      <p:sp>
        <p:nvSpPr>
          <p:cNvPr id="75799" name="Line 62"/>
          <p:cNvSpPr>
            <a:spLocks noChangeShapeType="1"/>
          </p:cNvSpPr>
          <p:nvPr/>
        </p:nvSpPr>
        <p:spPr bwMode="auto">
          <a:xfrm>
            <a:off x="4427538" y="4652963"/>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75800" name="Line 63"/>
          <p:cNvSpPr>
            <a:spLocks noChangeShapeType="1"/>
          </p:cNvSpPr>
          <p:nvPr/>
        </p:nvSpPr>
        <p:spPr bwMode="auto">
          <a:xfrm>
            <a:off x="4427538" y="5734050"/>
            <a:ext cx="0" cy="3587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75801" name="Text Box 64"/>
          <p:cNvSpPr txBox="1">
            <a:spLocks noChangeArrowheads="1"/>
          </p:cNvSpPr>
          <p:nvPr/>
        </p:nvSpPr>
        <p:spPr bwMode="auto">
          <a:xfrm>
            <a:off x="4100513" y="6092825"/>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latin typeface="Arial" panose="020B0604020202020204" pitchFamily="34" charset="0"/>
              </a:rPr>
              <a:t>Film</a:t>
            </a:r>
          </a:p>
        </p:txBody>
      </p:sp>
      <p:sp>
        <p:nvSpPr>
          <p:cNvPr id="75802" name="Rectangle 65"/>
          <p:cNvSpPr>
            <a:spLocks noChangeArrowheads="1"/>
          </p:cNvSpPr>
          <p:nvPr/>
        </p:nvSpPr>
        <p:spPr bwMode="auto">
          <a:xfrm>
            <a:off x="6877050" y="1412875"/>
            <a:ext cx="1150938" cy="3048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solidFill>
                  <a:schemeClr val="bg1"/>
                </a:solidFill>
                <a:latin typeface="Arial" panose="020B0604020202020204" pitchFamily="34" charset="0"/>
              </a:rPr>
              <a:t>Effects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pPr eaLnBrk="1" hangingPunct="1"/>
            <a:r>
              <a:rPr lang="en-US" altLang="zh-TW" sz="3200" smtClean="0"/>
              <a:t>Preproduction</a:t>
            </a:r>
          </a:p>
        </p:txBody>
      </p:sp>
      <p:sp>
        <p:nvSpPr>
          <p:cNvPr id="77826" name="Text Box 4"/>
          <p:cNvSpPr txBox="1">
            <a:spLocks noChangeArrowheads="1"/>
          </p:cNvSpPr>
          <p:nvPr/>
        </p:nvSpPr>
        <p:spPr bwMode="auto">
          <a:xfrm>
            <a:off x="3348038" y="5757863"/>
            <a:ext cx="19129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a:t>Storyboard</a:t>
            </a:r>
          </a:p>
        </p:txBody>
      </p:sp>
      <p:pic>
        <p:nvPicPr>
          <p:cNvPr id="7782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114425"/>
            <a:ext cx="6910387"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p:txBody>
          <a:bodyPr/>
          <a:lstStyle/>
          <a:p>
            <a:pPr eaLnBrk="1" hangingPunct="1"/>
            <a:r>
              <a:rPr lang="en-US" altLang="zh-TW" sz="3200" smtClean="0"/>
              <a:t>Preproduction</a:t>
            </a:r>
          </a:p>
        </p:txBody>
      </p:sp>
      <p:sp>
        <p:nvSpPr>
          <p:cNvPr id="79874" name="Text Box 3"/>
          <p:cNvSpPr txBox="1">
            <a:spLocks noChangeArrowheads="1"/>
          </p:cNvSpPr>
          <p:nvPr/>
        </p:nvSpPr>
        <p:spPr bwMode="auto">
          <a:xfrm>
            <a:off x="4016375" y="5949950"/>
            <a:ext cx="14462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a:t>Artwork</a:t>
            </a:r>
          </a:p>
        </p:txBody>
      </p:sp>
      <p:pic>
        <p:nvPicPr>
          <p:cNvPr id="798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430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p:txBody>
          <a:bodyPr/>
          <a:lstStyle/>
          <a:p>
            <a:pPr eaLnBrk="1" hangingPunct="1"/>
            <a:r>
              <a:rPr lang="en-US" altLang="zh-TW" sz="3200" smtClean="0"/>
              <a:t>Preproduction</a:t>
            </a:r>
          </a:p>
        </p:txBody>
      </p:sp>
      <p:sp>
        <p:nvSpPr>
          <p:cNvPr id="81922" name="Text Box 3"/>
          <p:cNvSpPr txBox="1">
            <a:spLocks noChangeArrowheads="1"/>
          </p:cNvSpPr>
          <p:nvPr/>
        </p:nvSpPr>
        <p:spPr bwMode="auto">
          <a:xfrm>
            <a:off x="2890838" y="5757863"/>
            <a:ext cx="37020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a:t>Reference &amp; Research</a:t>
            </a:r>
          </a:p>
        </p:txBody>
      </p:sp>
      <p:pic>
        <p:nvPicPr>
          <p:cNvPr id="819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14425"/>
            <a:ext cx="6910388"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p:txBody>
          <a:bodyPr/>
          <a:lstStyle/>
          <a:p>
            <a:pPr eaLnBrk="1" hangingPunct="1"/>
            <a:r>
              <a:rPr lang="en-US" altLang="zh-TW" sz="3200" smtClean="0"/>
              <a:t>Production</a:t>
            </a:r>
          </a:p>
        </p:txBody>
      </p:sp>
      <p:sp>
        <p:nvSpPr>
          <p:cNvPr id="83970" name="Text Box 4"/>
          <p:cNvSpPr txBox="1">
            <a:spLocks noChangeArrowheads="1"/>
          </p:cNvSpPr>
          <p:nvPr/>
        </p:nvSpPr>
        <p:spPr bwMode="auto">
          <a:xfrm>
            <a:off x="3635375" y="5757863"/>
            <a:ext cx="15446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a:t>Shooting</a:t>
            </a:r>
          </a:p>
        </p:txBody>
      </p:sp>
      <p:pic>
        <p:nvPicPr>
          <p:cNvPr id="8397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14425"/>
            <a:ext cx="6910388"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p:txBody>
          <a:bodyPr/>
          <a:lstStyle/>
          <a:p>
            <a:pPr eaLnBrk="1" hangingPunct="1"/>
            <a:r>
              <a:rPr lang="en-US" altLang="zh-TW" sz="3200" smtClean="0"/>
              <a:t>Post-production</a:t>
            </a:r>
          </a:p>
        </p:txBody>
      </p:sp>
      <p:pic>
        <p:nvPicPr>
          <p:cNvPr id="2" name="post_production.mp4">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684213" y="1100138"/>
            <a:ext cx="7705725"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p:txBody>
          <a:bodyPr/>
          <a:lstStyle/>
          <a:p>
            <a:pPr eaLnBrk="1" hangingPunct="1"/>
            <a:r>
              <a:rPr lang="en-US" altLang="zh-TW" sz="3200" smtClean="0"/>
              <a:t>Visual effects production</a:t>
            </a:r>
          </a:p>
        </p:txBody>
      </p:sp>
      <p:sp>
        <p:nvSpPr>
          <p:cNvPr id="88066" name="Rectangle 4"/>
          <p:cNvSpPr>
            <a:spLocks noChangeArrowheads="1"/>
          </p:cNvSpPr>
          <p:nvPr/>
        </p:nvSpPr>
        <p:spPr bwMode="auto">
          <a:xfrm>
            <a:off x="381000" y="1371600"/>
            <a:ext cx="3962400" cy="838200"/>
          </a:xfrm>
          <a:prstGeom prst="rect">
            <a:avLst/>
          </a:prstGeom>
          <a:solidFill>
            <a:srgbClr val="CCCCFF"/>
          </a:solidFill>
          <a:ln w="9525">
            <a:solidFill>
              <a:schemeClr val="tx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endParaRPr kumimoji="0" lang="zh-TW" altLang="en-US" sz="1800">
              <a:latin typeface="Arial" panose="020B0604020202020204" pitchFamily="34" charset="0"/>
            </a:endParaRPr>
          </a:p>
        </p:txBody>
      </p:sp>
      <p:sp>
        <p:nvSpPr>
          <p:cNvPr id="88067" name="Rectangle 5"/>
          <p:cNvSpPr>
            <a:spLocks noChangeArrowheads="1"/>
          </p:cNvSpPr>
          <p:nvPr/>
        </p:nvSpPr>
        <p:spPr bwMode="auto">
          <a:xfrm>
            <a:off x="4495800" y="1371600"/>
            <a:ext cx="4191000" cy="838200"/>
          </a:xfrm>
          <a:prstGeom prst="rect">
            <a:avLst/>
          </a:prstGeom>
          <a:solidFill>
            <a:srgbClr val="CCCCFF"/>
          </a:solidFill>
          <a:ln w="9525">
            <a:solidFill>
              <a:schemeClr val="tx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sp>
        <p:nvSpPr>
          <p:cNvPr id="88068" name="Rectangle 6"/>
          <p:cNvSpPr>
            <a:spLocks noChangeArrowheads="1"/>
          </p:cNvSpPr>
          <p:nvPr/>
        </p:nvSpPr>
        <p:spPr bwMode="auto">
          <a:xfrm>
            <a:off x="381000" y="2590800"/>
            <a:ext cx="8305800" cy="3657600"/>
          </a:xfrm>
          <a:prstGeom prst="rect">
            <a:avLst/>
          </a:prstGeom>
          <a:solidFill>
            <a:srgbClr val="CCCCFF"/>
          </a:solidFill>
          <a:ln w="9525">
            <a:solidFill>
              <a:schemeClr val="tx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sp>
        <p:nvSpPr>
          <p:cNvPr id="88069" name="Rectangle 7"/>
          <p:cNvSpPr>
            <a:spLocks noChangeArrowheads="1"/>
          </p:cNvSpPr>
          <p:nvPr/>
        </p:nvSpPr>
        <p:spPr bwMode="auto">
          <a:xfrm>
            <a:off x="457200" y="1295400"/>
            <a:ext cx="1524000" cy="304800"/>
          </a:xfrm>
          <a:prstGeom prst="rect">
            <a:avLst/>
          </a:prstGeom>
          <a:solidFill>
            <a:srgbClr val="660066"/>
          </a:solidFill>
          <a:ln w="9525">
            <a:solidFill>
              <a:schemeClr val="tx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solidFill>
                  <a:schemeClr val="bg1"/>
                </a:solidFill>
                <a:latin typeface="Arial" panose="020B0604020202020204" pitchFamily="34" charset="0"/>
              </a:rPr>
              <a:t>Preproduction</a:t>
            </a:r>
          </a:p>
        </p:txBody>
      </p:sp>
      <p:sp>
        <p:nvSpPr>
          <p:cNvPr id="88070" name="Rectangle 8"/>
          <p:cNvSpPr>
            <a:spLocks noChangeArrowheads="1"/>
          </p:cNvSpPr>
          <p:nvPr/>
        </p:nvSpPr>
        <p:spPr bwMode="auto">
          <a:xfrm>
            <a:off x="4572000" y="1295400"/>
            <a:ext cx="1295400" cy="304800"/>
          </a:xfrm>
          <a:prstGeom prst="rect">
            <a:avLst/>
          </a:prstGeom>
          <a:solidFill>
            <a:srgbClr val="660066"/>
          </a:solidFill>
          <a:ln w="9525">
            <a:solidFill>
              <a:schemeClr val="tx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solidFill>
                  <a:schemeClr val="bg1"/>
                </a:solidFill>
                <a:latin typeface="Arial" panose="020B0604020202020204" pitchFamily="34" charset="0"/>
              </a:rPr>
              <a:t>Production</a:t>
            </a:r>
          </a:p>
        </p:txBody>
      </p:sp>
      <p:sp>
        <p:nvSpPr>
          <p:cNvPr id="88071" name="Rectangle 9"/>
          <p:cNvSpPr>
            <a:spLocks noChangeArrowheads="1"/>
          </p:cNvSpPr>
          <p:nvPr/>
        </p:nvSpPr>
        <p:spPr bwMode="auto">
          <a:xfrm>
            <a:off x="457200" y="2514600"/>
            <a:ext cx="1828800" cy="304800"/>
          </a:xfrm>
          <a:prstGeom prst="rect">
            <a:avLst/>
          </a:prstGeom>
          <a:solidFill>
            <a:srgbClr val="660066"/>
          </a:solidFill>
          <a:ln w="9525">
            <a:solidFill>
              <a:schemeClr val="tx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solidFill>
                  <a:schemeClr val="bg1"/>
                </a:solidFill>
                <a:latin typeface="Arial" panose="020B0604020202020204" pitchFamily="34" charset="0"/>
              </a:rPr>
              <a:t>Post-production</a:t>
            </a:r>
          </a:p>
        </p:txBody>
      </p:sp>
      <p:sp>
        <p:nvSpPr>
          <p:cNvPr id="88072" name="Line 10"/>
          <p:cNvSpPr>
            <a:spLocks noChangeShapeType="1"/>
          </p:cNvSpPr>
          <p:nvPr/>
        </p:nvSpPr>
        <p:spPr bwMode="auto">
          <a:xfrm>
            <a:off x="2667000" y="22098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073" name="Line 11"/>
          <p:cNvSpPr>
            <a:spLocks noChangeShapeType="1"/>
          </p:cNvSpPr>
          <p:nvPr/>
        </p:nvSpPr>
        <p:spPr bwMode="auto">
          <a:xfrm>
            <a:off x="6629400" y="22098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074" name="Line 12"/>
          <p:cNvSpPr>
            <a:spLocks noChangeShapeType="1"/>
          </p:cNvSpPr>
          <p:nvPr/>
        </p:nvSpPr>
        <p:spPr bwMode="auto">
          <a:xfrm>
            <a:off x="4191000" y="1828800"/>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075" name="Rectangle 13"/>
          <p:cNvSpPr>
            <a:spLocks noChangeArrowheads="1"/>
          </p:cNvSpPr>
          <p:nvPr/>
        </p:nvSpPr>
        <p:spPr bwMode="auto">
          <a:xfrm>
            <a:off x="1773238" y="1755775"/>
            <a:ext cx="1143000" cy="3048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solidFill>
                  <a:schemeClr val="bg1"/>
                </a:solidFill>
                <a:latin typeface="Arial" panose="020B0604020202020204" pitchFamily="34" charset="0"/>
              </a:rPr>
              <a:t>Artwork</a:t>
            </a:r>
          </a:p>
        </p:txBody>
      </p:sp>
      <p:sp>
        <p:nvSpPr>
          <p:cNvPr id="88076" name="Rectangle 14"/>
          <p:cNvSpPr>
            <a:spLocks noChangeArrowheads="1"/>
          </p:cNvSpPr>
          <p:nvPr/>
        </p:nvSpPr>
        <p:spPr bwMode="auto">
          <a:xfrm>
            <a:off x="2989263" y="1752600"/>
            <a:ext cx="1295400" cy="3048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solidFill>
                  <a:schemeClr val="bg1"/>
                </a:solidFill>
                <a:latin typeface="Arial" panose="020B0604020202020204" pitchFamily="34" charset="0"/>
              </a:rPr>
              <a:t>Reference</a:t>
            </a:r>
          </a:p>
        </p:txBody>
      </p:sp>
      <p:sp>
        <p:nvSpPr>
          <p:cNvPr id="88077" name="Rectangle 15"/>
          <p:cNvSpPr>
            <a:spLocks noChangeArrowheads="1"/>
          </p:cNvSpPr>
          <p:nvPr/>
        </p:nvSpPr>
        <p:spPr bwMode="auto">
          <a:xfrm>
            <a:off x="5105400" y="1752600"/>
            <a:ext cx="1066800" cy="3048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solidFill>
                  <a:schemeClr val="bg1"/>
                </a:solidFill>
                <a:latin typeface="Arial" panose="020B0604020202020204" pitchFamily="34" charset="0"/>
              </a:rPr>
              <a:t>Stills</a:t>
            </a:r>
          </a:p>
        </p:txBody>
      </p:sp>
      <p:sp>
        <p:nvSpPr>
          <p:cNvPr id="88078" name="Rectangle 16"/>
          <p:cNvSpPr>
            <a:spLocks noChangeArrowheads="1"/>
          </p:cNvSpPr>
          <p:nvPr/>
        </p:nvSpPr>
        <p:spPr bwMode="auto">
          <a:xfrm>
            <a:off x="6884988" y="1752600"/>
            <a:ext cx="1143000" cy="3048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solidFill>
                  <a:schemeClr val="bg1"/>
                </a:solidFill>
                <a:latin typeface="Arial" panose="020B0604020202020204" pitchFamily="34" charset="0"/>
              </a:rPr>
              <a:t>Plates</a:t>
            </a:r>
          </a:p>
        </p:txBody>
      </p:sp>
      <p:sp>
        <p:nvSpPr>
          <p:cNvPr id="88079" name="Rectangle 17"/>
          <p:cNvSpPr>
            <a:spLocks noChangeArrowheads="1"/>
          </p:cNvSpPr>
          <p:nvPr/>
        </p:nvSpPr>
        <p:spPr bwMode="auto">
          <a:xfrm>
            <a:off x="1524000" y="3429000"/>
            <a:ext cx="1828800" cy="3810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solidFill>
                  <a:schemeClr val="bg1"/>
                </a:solidFill>
                <a:latin typeface="Arial" panose="020B0604020202020204" pitchFamily="34" charset="0"/>
              </a:rPr>
              <a:t>Model Geometry</a:t>
            </a:r>
          </a:p>
        </p:txBody>
      </p:sp>
      <p:sp>
        <p:nvSpPr>
          <p:cNvPr id="88080" name="Rectangle 18"/>
          <p:cNvSpPr>
            <a:spLocks noChangeArrowheads="1"/>
          </p:cNvSpPr>
          <p:nvPr/>
        </p:nvSpPr>
        <p:spPr bwMode="auto">
          <a:xfrm>
            <a:off x="914400" y="5029200"/>
            <a:ext cx="1447800" cy="3810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solidFill>
                  <a:schemeClr val="bg1"/>
                </a:solidFill>
                <a:latin typeface="Arial" panose="020B0604020202020204" pitchFamily="34" charset="0"/>
              </a:rPr>
              <a:t>Skinning</a:t>
            </a:r>
          </a:p>
        </p:txBody>
      </p:sp>
      <p:sp>
        <p:nvSpPr>
          <p:cNvPr id="88081" name="Line 19"/>
          <p:cNvSpPr>
            <a:spLocks noChangeShapeType="1"/>
          </p:cNvSpPr>
          <p:nvPr/>
        </p:nvSpPr>
        <p:spPr bwMode="auto">
          <a:xfrm>
            <a:off x="5638800" y="2057400"/>
            <a:ext cx="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082" name="Line 20"/>
          <p:cNvSpPr>
            <a:spLocks noChangeShapeType="1"/>
          </p:cNvSpPr>
          <p:nvPr/>
        </p:nvSpPr>
        <p:spPr bwMode="auto">
          <a:xfrm>
            <a:off x="7467600" y="2057400"/>
            <a:ext cx="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083" name="Rectangle 21"/>
          <p:cNvSpPr>
            <a:spLocks noChangeArrowheads="1"/>
          </p:cNvSpPr>
          <p:nvPr/>
        </p:nvSpPr>
        <p:spPr bwMode="auto">
          <a:xfrm>
            <a:off x="4953000" y="3733800"/>
            <a:ext cx="1447800" cy="6096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a:spcBef>
                <a:spcPct val="0"/>
              </a:spcBef>
              <a:buFontTx/>
              <a:buNone/>
            </a:pPr>
            <a:r>
              <a:rPr kumimoji="0" lang="en-US" altLang="zh-TW" sz="1800">
                <a:solidFill>
                  <a:schemeClr val="bg1"/>
                </a:solidFill>
                <a:latin typeface="Arial" panose="020B0604020202020204" pitchFamily="34" charset="0"/>
              </a:rPr>
              <a:t>Effects</a:t>
            </a:r>
          </a:p>
          <a:p>
            <a:pPr algn="ctr">
              <a:spcBef>
                <a:spcPct val="0"/>
              </a:spcBef>
              <a:buFontTx/>
              <a:buNone/>
            </a:pPr>
            <a:r>
              <a:rPr kumimoji="0" lang="en-US" altLang="zh-TW" sz="1800">
                <a:solidFill>
                  <a:schemeClr val="bg1"/>
                </a:solidFill>
                <a:latin typeface="Arial" panose="020B0604020202020204" pitchFamily="34" charset="0"/>
              </a:rPr>
              <a:t>Animation</a:t>
            </a:r>
          </a:p>
        </p:txBody>
      </p:sp>
      <p:sp>
        <p:nvSpPr>
          <p:cNvPr id="88084" name="Rectangle 22"/>
          <p:cNvSpPr>
            <a:spLocks noChangeArrowheads="1"/>
          </p:cNvSpPr>
          <p:nvPr/>
        </p:nvSpPr>
        <p:spPr bwMode="auto">
          <a:xfrm>
            <a:off x="6858000" y="3733800"/>
            <a:ext cx="1371600" cy="6096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a:spcBef>
                <a:spcPct val="0"/>
              </a:spcBef>
              <a:buFontTx/>
              <a:buNone/>
            </a:pPr>
            <a:r>
              <a:rPr kumimoji="0" lang="en-US" altLang="zh-TW" sz="1800">
                <a:solidFill>
                  <a:schemeClr val="bg1"/>
                </a:solidFill>
                <a:latin typeface="Arial" panose="020B0604020202020204" pitchFamily="34" charset="0"/>
              </a:rPr>
              <a:t>Character</a:t>
            </a:r>
          </a:p>
          <a:p>
            <a:pPr algn="ctr">
              <a:spcBef>
                <a:spcPct val="0"/>
              </a:spcBef>
              <a:buFontTx/>
              <a:buNone/>
            </a:pPr>
            <a:r>
              <a:rPr kumimoji="0" lang="en-US" altLang="zh-TW" sz="1800">
                <a:solidFill>
                  <a:schemeClr val="bg1"/>
                </a:solidFill>
                <a:latin typeface="Arial" panose="020B0604020202020204" pitchFamily="34" charset="0"/>
              </a:rPr>
              <a:t>Animation</a:t>
            </a:r>
          </a:p>
        </p:txBody>
      </p:sp>
      <p:sp>
        <p:nvSpPr>
          <p:cNvPr id="88085" name="Rectangle 23"/>
          <p:cNvSpPr>
            <a:spLocks noChangeArrowheads="1"/>
          </p:cNvSpPr>
          <p:nvPr/>
        </p:nvSpPr>
        <p:spPr bwMode="auto">
          <a:xfrm>
            <a:off x="5791200" y="4648200"/>
            <a:ext cx="1524000" cy="6096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a:spcBef>
                <a:spcPct val="0"/>
              </a:spcBef>
              <a:buFontTx/>
              <a:buNone/>
            </a:pPr>
            <a:r>
              <a:rPr kumimoji="0" lang="en-US" altLang="zh-TW" sz="1800">
                <a:solidFill>
                  <a:schemeClr val="bg1"/>
                </a:solidFill>
                <a:latin typeface="Arial" panose="020B0604020202020204" pitchFamily="34" charset="0"/>
              </a:rPr>
              <a:t>Lighting and</a:t>
            </a:r>
          </a:p>
          <a:p>
            <a:pPr algn="ctr">
              <a:spcBef>
                <a:spcPct val="0"/>
              </a:spcBef>
              <a:buFontTx/>
              <a:buNone/>
            </a:pPr>
            <a:r>
              <a:rPr kumimoji="0" lang="en-US" altLang="zh-TW" sz="1800">
                <a:solidFill>
                  <a:schemeClr val="bg1"/>
                </a:solidFill>
                <a:latin typeface="Arial" panose="020B0604020202020204" pitchFamily="34" charset="0"/>
              </a:rPr>
              <a:t>Rendering</a:t>
            </a:r>
          </a:p>
        </p:txBody>
      </p:sp>
      <p:sp>
        <p:nvSpPr>
          <p:cNvPr id="88086" name="Rectangle 24"/>
          <p:cNvSpPr>
            <a:spLocks noChangeArrowheads="1"/>
          </p:cNvSpPr>
          <p:nvPr/>
        </p:nvSpPr>
        <p:spPr bwMode="auto">
          <a:xfrm>
            <a:off x="5791200" y="5562600"/>
            <a:ext cx="1524000" cy="4572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a:spcBef>
                <a:spcPct val="0"/>
              </a:spcBef>
              <a:buFontTx/>
              <a:buNone/>
            </a:pPr>
            <a:r>
              <a:rPr kumimoji="0" lang="en-US" altLang="zh-TW" sz="1800">
                <a:solidFill>
                  <a:schemeClr val="bg1"/>
                </a:solidFill>
                <a:latin typeface="Arial" panose="020B0604020202020204" pitchFamily="34" charset="0"/>
              </a:rPr>
              <a:t>Compositing</a:t>
            </a:r>
          </a:p>
        </p:txBody>
      </p:sp>
      <p:sp>
        <p:nvSpPr>
          <p:cNvPr id="88087" name="Rectangle 25"/>
          <p:cNvSpPr>
            <a:spLocks noChangeArrowheads="1"/>
          </p:cNvSpPr>
          <p:nvPr/>
        </p:nvSpPr>
        <p:spPr bwMode="auto">
          <a:xfrm>
            <a:off x="4953000" y="3048000"/>
            <a:ext cx="3276600" cy="3810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a:spcBef>
                <a:spcPct val="0"/>
              </a:spcBef>
              <a:buFontTx/>
              <a:buNone/>
            </a:pPr>
            <a:r>
              <a:rPr kumimoji="0" lang="en-US" altLang="zh-TW" sz="1800">
                <a:solidFill>
                  <a:schemeClr val="bg1"/>
                </a:solidFill>
                <a:latin typeface="Arial" panose="020B0604020202020204" pitchFamily="34" charset="0"/>
              </a:rPr>
              <a:t>Matchmove and Matchmodel</a:t>
            </a:r>
          </a:p>
        </p:txBody>
      </p:sp>
      <p:sp>
        <p:nvSpPr>
          <p:cNvPr id="88088" name="Line 26"/>
          <p:cNvSpPr>
            <a:spLocks noChangeShapeType="1"/>
          </p:cNvSpPr>
          <p:nvPr/>
        </p:nvSpPr>
        <p:spPr bwMode="auto">
          <a:xfrm>
            <a:off x="4419600" y="2743200"/>
            <a:ext cx="0" cy="3352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089" name="Rectangle 27"/>
          <p:cNvSpPr>
            <a:spLocks noChangeArrowheads="1"/>
          </p:cNvSpPr>
          <p:nvPr/>
        </p:nvSpPr>
        <p:spPr bwMode="auto">
          <a:xfrm>
            <a:off x="457200" y="5867400"/>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latin typeface="Arial" panose="020B0604020202020204" pitchFamily="34" charset="0"/>
              </a:rPr>
              <a:t>Assets</a:t>
            </a:r>
          </a:p>
        </p:txBody>
      </p:sp>
      <p:sp>
        <p:nvSpPr>
          <p:cNvPr id="88090" name="Rectangle 28"/>
          <p:cNvSpPr>
            <a:spLocks noChangeArrowheads="1"/>
          </p:cNvSpPr>
          <p:nvPr/>
        </p:nvSpPr>
        <p:spPr bwMode="auto">
          <a:xfrm>
            <a:off x="7620000" y="57912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latin typeface="Arial" panose="020B0604020202020204" pitchFamily="34" charset="0"/>
              </a:rPr>
              <a:t>Shots</a:t>
            </a:r>
          </a:p>
        </p:txBody>
      </p:sp>
      <p:sp>
        <p:nvSpPr>
          <p:cNvPr id="88091" name="Line 29"/>
          <p:cNvSpPr>
            <a:spLocks noChangeShapeType="1"/>
          </p:cNvSpPr>
          <p:nvPr/>
        </p:nvSpPr>
        <p:spPr bwMode="auto">
          <a:xfrm flipH="1">
            <a:off x="1676400" y="3810000"/>
            <a:ext cx="3048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092" name="Line 30"/>
          <p:cNvSpPr>
            <a:spLocks noChangeShapeType="1"/>
          </p:cNvSpPr>
          <p:nvPr/>
        </p:nvSpPr>
        <p:spPr bwMode="auto">
          <a:xfrm flipH="1">
            <a:off x="1981200" y="3810000"/>
            <a:ext cx="22860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093" name="Rectangle 31"/>
          <p:cNvSpPr>
            <a:spLocks noChangeArrowheads="1"/>
          </p:cNvSpPr>
          <p:nvPr/>
        </p:nvSpPr>
        <p:spPr bwMode="auto">
          <a:xfrm>
            <a:off x="914400" y="4267200"/>
            <a:ext cx="1447800" cy="3810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solidFill>
                  <a:schemeClr val="bg1"/>
                </a:solidFill>
                <a:latin typeface="Arial" panose="020B0604020202020204" pitchFamily="34" charset="0"/>
              </a:rPr>
              <a:t>Skeleton</a:t>
            </a:r>
          </a:p>
        </p:txBody>
      </p:sp>
      <p:sp>
        <p:nvSpPr>
          <p:cNvPr id="88094" name="Line 32"/>
          <p:cNvSpPr>
            <a:spLocks noChangeShapeType="1"/>
          </p:cNvSpPr>
          <p:nvPr/>
        </p:nvSpPr>
        <p:spPr bwMode="auto">
          <a:xfrm>
            <a:off x="1676400" y="46482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095" name="Line 33"/>
          <p:cNvSpPr>
            <a:spLocks noChangeShapeType="1"/>
          </p:cNvSpPr>
          <p:nvPr/>
        </p:nvSpPr>
        <p:spPr bwMode="auto">
          <a:xfrm>
            <a:off x="2895600" y="3810000"/>
            <a:ext cx="3048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096" name="Line 34"/>
          <p:cNvSpPr>
            <a:spLocks noChangeShapeType="1"/>
          </p:cNvSpPr>
          <p:nvPr/>
        </p:nvSpPr>
        <p:spPr bwMode="auto">
          <a:xfrm>
            <a:off x="3276600" y="46482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097" name="Line 35"/>
          <p:cNvSpPr>
            <a:spLocks noChangeShapeType="1"/>
          </p:cNvSpPr>
          <p:nvPr/>
        </p:nvSpPr>
        <p:spPr bwMode="auto">
          <a:xfrm>
            <a:off x="2667000" y="3810000"/>
            <a:ext cx="30480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098" name="Line 36"/>
          <p:cNvSpPr>
            <a:spLocks noChangeShapeType="1"/>
          </p:cNvSpPr>
          <p:nvPr/>
        </p:nvSpPr>
        <p:spPr bwMode="auto">
          <a:xfrm>
            <a:off x="5638800" y="34290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099" name="Line 37"/>
          <p:cNvSpPr>
            <a:spLocks noChangeShapeType="1"/>
          </p:cNvSpPr>
          <p:nvPr/>
        </p:nvSpPr>
        <p:spPr bwMode="auto">
          <a:xfrm>
            <a:off x="7467600" y="34290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100" name="Line 38"/>
          <p:cNvSpPr>
            <a:spLocks noChangeShapeType="1"/>
          </p:cNvSpPr>
          <p:nvPr/>
        </p:nvSpPr>
        <p:spPr bwMode="auto">
          <a:xfrm>
            <a:off x="5638800" y="4343400"/>
            <a:ext cx="3810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101" name="Line 39"/>
          <p:cNvSpPr>
            <a:spLocks noChangeShapeType="1"/>
          </p:cNvSpPr>
          <p:nvPr/>
        </p:nvSpPr>
        <p:spPr bwMode="auto">
          <a:xfrm flipH="1">
            <a:off x="7086600" y="4343400"/>
            <a:ext cx="3810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102" name="Line 40"/>
          <p:cNvSpPr>
            <a:spLocks noChangeShapeType="1"/>
          </p:cNvSpPr>
          <p:nvPr/>
        </p:nvSpPr>
        <p:spPr bwMode="auto">
          <a:xfrm>
            <a:off x="6553200" y="52578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103" name="Text Box 41"/>
          <p:cNvSpPr txBox="1">
            <a:spLocks noChangeArrowheads="1"/>
          </p:cNvSpPr>
          <p:nvPr/>
        </p:nvSpPr>
        <p:spPr bwMode="auto">
          <a:xfrm>
            <a:off x="4427538" y="2205038"/>
            <a:ext cx="1136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latin typeface="Arial" panose="020B0604020202020204" pitchFamily="34" charset="0"/>
              </a:rPr>
              <a:t>Scanning</a:t>
            </a:r>
          </a:p>
        </p:txBody>
      </p:sp>
      <p:sp>
        <p:nvSpPr>
          <p:cNvPr id="88104" name="Text Box 42"/>
          <p:cNvSpPr txBox="1">
            <a:spLocks noChangeArrowheads="1"/>
          </p:cNvSpPr>
          <p:nvPr/>
        </p:nvSpPr>
        <p:spPr bwMode="auto">
          <a:xfrm>
            <a:off x="5715000" y="6381750"/>
            <a:ext cx="1720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latin typeface="Arial" panose="020B0604020202020204" pitchFamily="34" charset="0"/>
              </a:rPr>
              <a:t>Film Recording</a:t>
            </a:r>
          </a:p>
        </p:txBody>
      </p:sp>
      <p:sp>
        <p:nvSpPr>
          <p:cNvPr id="88105" name="Line 43"/>
          <p:cNvSpPr>
            <a:spLocks noChangeShapeType="1"/>
          </p:cNvSpPr>
          <p:nvPr/>
        </p:nvSpPr>
        <p:spPr bwMode="auto">
          <a:xfrm>
            <a:off x="6553200" y="60198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106" name="Line 44"/>
          <p:cNvSpPr>
            <a:spLocks noChangeShapeType="1"/>
          </p:cNvSpPr>
          <p:nvPr/>
        </p:nvSpPr>
        <p:spPr bwMode="auto">
          <a:xfrm>
            <a:off x="7467600" y="2057400"/>
            <a:ext cx="9906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107" name="Line 45"/>
          <p:cNvSpPr>
            <a:spLocks noChangeShapeType="1"/>
          </p:cNvSpPr>
          <p:nvPr/>
        </p:nvSpPr>
        <p:spPr bwMode="auto">
          <a:xfrm>
            <a:off x="8458200" y="2971800"/>
            <a:ext cx="0" cy="1981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108" name="Line 46"/>
          <p:cNvSpPr>
            <a:spLocks noChangeShapeType="1"/>
          </p:cNvSpPr>
          <p:nvPr/>
        </p:nvSpPr>
        <p:spPr bwMode="auto">
          <a:xfrm flipH="1">
            <a:off x="7315200" y="4953000"/>
            <a:ext cx="1143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109" name="Line 47"/>
          <p:cNvSpPr>
            <a:spLocks noChangeShapeType="1"/>
          </p:cNvSpPr>
          <p:nvPr/>
        </p:nvSpPr>
        <p:spPr bwMode="auto">
          <a:xfrm flipH="1">
            <a:off x="7315200" y="4648200"/>
            <a:ext cx="11430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110" name="Line 48"/>
          <p:cNvSpPr>
            <a:spLocks noChangeShapeType="1"/>
          </p:cNvSpPr>
          <p:nvPr/>
        </p:nvSpPr>
        <p:spPr bwMode="auto">
          <a:xfrm>
            <a:off x="2362200" y="4495800"/>
            <a:ext cx="2362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111" name="Rectangle 49"/>
          <p:cNvSpPr>
            <a:spLocks noChangeArrowheads="1"/>
          </p:cNvSpPr>
          <p:nvPr/>
        </p:nvSpPr>
        <p:spPr bwMode="auto">
          <a:xfrm>
            <a:off x="2667000" y="4267200"/>
            <a:ext cx="1295400" cy="3810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solidFill>
                  <a:schemeClr val="bg1"/>
                </a:solidFill>
                <a:latin typeface="Arial" panose="020B0604020202020204" pitchFamily="34" charset="0"/>
              </a:rPr>
              <a:t>Textures</a:t>
            </a:r>
          </a:p>
        </p:txBody>
      </p:sp>
      <p:sp>
        <p:nvSpPr>
          <p:cNvPr id="88112" name="Line 50"/>
          <p:cNvSpPr>
            <a:spLocks noChangeShapeType="1"/>
          </p:cNvSpPr>
          <p:nvPr/>
        </p:nvSpPr>
        <p:spPr bwMode="auto">
          <a:xfrm>
            <a:off x="2362200" y="5257800"/>
            <a:ext cx="2362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113" name="Rectangle 51"/>
          <p:cNvSpPr>
            <a:spLocks noChangeArrowheads="1"/>
          </p:cNvSpPr>
          <p:nvPr/>
        </p:nvSpPr>
        <p:spPr bwMode="auto">
          <a:xfrm>
            <a:off x="2667000" y="5029200"/>
            <a:ext cx="1295400" cy="3810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solidFill>
                  <a:schemeClr val="bg1"/>
                </a:solidFill>
                <a:latin typeface="Arial" panose="020B0604020202020204" pitchFamily="34" charset="0"/>
              </a:rPr>
              <a:t>Materials</a:t>
            </a:r>
          </a:p>
        </p:txBody>
      </p:sp>
      <p:sp>
        <p:nvSpPr>
          <p:cNvPr id="88114" name="Line 52"/>
          <p:cNvSpPr>
            <a:spLocks noChangeShapeType="1"/>
          </p:cNvSpPr>
          <p:nvPr/>
        </p:nvSpPr>
        <p:spPr bwMode="auto">
          <a:xfrm>
            <a:off x="3352800" y="3581400"/>
            <a:ext cx="1371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88115" name="Rectangle 53"/>
          <p:cNvSpPr>
            <a:spLocks noChangeArrowheads="1"/>
          </p:cNvSpPr>
          <p:nvPr/>
        </p:nvSpPr>
        <p:spPr bwMode="auto">
          <a:xfrm>
            <a:off x="396875" y="1755775"/>
            <a:ext cx="1295400" cy="3048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solidFill>
                  <a:schemeClr val="bg1"/>
                </a:solidFill>
                <a:latin typeface="Arial" panose="020B0604020202020204" pitchFamily="34" charset="0"/>
              </a:rPr>
              <a:t>Storyboard</a:t>
            </a:r>
          </a:p>
        </p:txBody>
      </p:sp>
      <p:sp>
        <p:nvSpPr>
          <p:cNvPr id="88116" name="Rectangle 55"/>
          <p:cNvSpPr>
            <a:spLocks noChangeArrowheads="1"/>
          </p:cNvSpPr>
          <p:nvPr/>
        </p:nvSpPr>
        <p:spPr bwMode="auto">
          <a:xfrm>
            <a:off x="6877050" y="1412875"/>
            <a:ext cx="1150938" cy="304800"/>
          </a:xfrm>
          <a:prstGeom prst="rect">
            <a:avLst/>
          </a:prstGeom>
          <a:solidFill>
            <a:schemeClr val="tx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1800">
                <a:solidFill>
                  <a:schemeClr val="bg1"/>
                </a:solidFill>
                <a:latin typeface="Arial" panose="020B0604020202020204" pitchFamily="34" charset="0"/>
              </a:rPr>
              <a:t>Effects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pPr eaLnBrk="1" hangingPunct="1"/>
            <a:r>
              <a:rPr lang="en-US" altLang="zh-TW" sz="3200" smtClean="0"/>
              <a:t>It isn’t about 3D animations</a:t>
            </a:r>
          </a:p>
        </p:txBody>
      </p:sp>
      <p:pic>
        <p:nvPicPr>
          <p:cNvPr id="112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341438"/>
            <a:ext cx="7991475"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p:txBody>
          <a:bodyPr/>
          <a:lstStyle/>
          <a:p>
            <a:pPr eaLnBrk="1" hangingPunct="1"/>
            <a:r>
              <a:rPr lang="en-US" altLang="zh-TW" sz="3200" smtClean="0"/>
              <a:t>Visual effects post-production</a:t>
            </a:r>
          </a:p>
        </p:txBody>
      </p:sp>
      <p:pic>
        <p:nvPicPr>
          <p:cNvPr id="901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028700"/>
            <a:ext cx="8135937"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ctrTitle"/>
          </p:nvPr>
        </p:nvSpPr>
        <p:spPr>
          <a:xfrm>
            <a:off x="395288" y="2565400"/>
            <a:ext cx="8353425" cy="1470025"/>
          </a:xfrm>
        </p:spPr>
        <p:txBody>
          <a:bodyPr/>
          <a:lstStyle/>
          <a:p>
            <a:pPr algn="ctr" eaLnBrk="1" hangingPunct="1"/>
            <a:r>
              <a:rPr lang="en-US" altLang="zh-TW" smtClean="0"/>
              <a:t>A case study</a:t>
            </a:r>
            <a:endParaRPr lang="en-US" altLang="zh-TW" sz="3600" i="1"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p:txBody>
          <a:bodyPr/>
          <a:lstStyle/>
          <a:p>
            <a:pPr eaLnBrk="1" hangingPunct="1"/>
            <a:r>
              <a:rPr lang="en-US" altLang="zh-TW" sz="3200" smtClean="0"/>
              <a:t>405: The Movie</a:t>
            </a:r>
          </a:p>
        </p:txBody>
      </p:sp>
      <p:sp>
        <p:nvSpPr>
          <p:cNvPr id="93187" name="Rectangle 3"/>
          <p:cNvSpPr>
            <a:spLocks noGrp="1" noChangeArrowheads="1"/>
          </p:cNvSpPr>
          <p:nvPr>
            <p:ph type="body" idx="1"/>
          </p:nvPr>
        </p:nvSpPr>
        <p:spPr>
          <a:xfrm>
            <a:off x="457200" y="1052513"/>
            <a:ext cx="8291513" cy="5472112"/>
          </a:xfrm>
        </p:spPr>
        <p:txBody>
          <a:bodyPr/>
          <a:lstStyle/>
          <a:p>
            <a:pPr eaLnBrk="1" hangingPunct="1">
              <a:defRPr/>
            </a:pPr>
            <a:r>
              <a:rPr lang="en-US" altLang="zh-TW" sz="2600" dirty="0" smtClean="0"/>
              <a:t>This movie were created solely by two visual effects artists in the year of 2000. It was a process that took over three months of nights, weekends and any spare moments that they could find.</a:t>
            </a:r>
          </a:p>
          <a:p>
            <a:pPr eaLnBrk="1" hangingPunct="1">
              <a:defRPr/>
            </a:pPr>
            <a:r>
              <a:rPr lang="en-US" altLang="zh-TW" dirty="0" smtClean="0">
                <a:hlinkClick r:id="rId3"/>
              </a:rPr>
              <a:t>https://en.wikipedia.org/wiki/405_(film)</a:t>
            </a:r>
            <a:endParaRPr lang="en-US" altLang="zh-TW" dirty="0" smtClean="0"/>
          </a:p>
          <a:p>
            <a:pPr eaLnBrk="1" hangingPunct="1">
              <a:defRPr/>
            </a:pPr>
            <a:r>
              <a:rPr lang="en-US" altLang="zh-TW" dirty="0" smtClean="0"/>
              <a:t>An early example of digital filmmaking and the use of Internet as media</a:t>
            </a:r>
          </a:p>
          <a:p>
            <a:pPr eaLnBrk="1" hangingPunct="1">
              <a:defRPr/>
            </a:pPr>
            <a:r>
              <a:rPr lang="en-US" altLang="zh-TW" dirty="0" smtClean="0"/>
              <a:t>Budget: $300 ($140 for </a:t>
            </a:r>
          </a:p>
          <a:p>
            <a:pPr marL="0" indent="0" eaLnBrk="1" hangingPunct="1">
              <a:buFontTx/>
              <a:buNone/>
              <a:defRPr/>
            </a:pPr>
            <a:r>
              <a:rPr lang="en-US" altLang="zh-TW" dirty="0"/>
              <a:t> </a:t>
            </a:r>
            <a:r>
              <a:rPr lang="en-US" altLang="zh-TW" dirty="0" smtClean="0"/>
              <a:t>  tickets. The officer is</a:t>
            </a:r>
          </a:p>
          <a:p>
            <a:pPr marL="0" indent="0" eaLnBrk="1" hangingPunct="1">
              <a:buFontTx/>
              <a:buNone/>
              <a:defRPr/>
            </a:pPr>
            <a:r>
              <a:rPr lang="en-US" altLang="zh-TW" dirty="0"/>
              <a:t> </a:t>
            </a:r>
            <a:r>
              <a:rPr lang="en-US" altLang="zh-TW" dirty="0" smtClean="0"/>
              <a:t>  acknowledged)</a:t>
            </a:r>
          </a:p>
        </p:txBody>
      </p:sp>
      <p:pic>
        <p:nvPicPr>
          <p:cNvPr id="942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6325" y="3943350"/>
            <a:ext cx="3854450"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5"/>
          <p:cNvSpPr>
            <a:spLocks noGrp="1" noChangeArrowheads="1"/>
          </p:cNvSpPr>
          <p:nvPr>
            <p:ph type="title"/>
          </p:nvPr>
        </p:nvSpPr>
        <p:spPr/>
        <p:txBody>
          <a:bodyPr/>
          <a:lstStyle/>
          <a:p>
            <a:pPr eaLnBrk="1" hangingPunct="1"/>
            <a:r>
              <a:rPr lang="en-US" altLang="zh-TW" sz="3200" smtClean="0"/>
              <a:t>405: The Movie</a:t>
            </a:r>
          </a:p>
        </p:txBody>
      </p:sp>
      <p:pic>
        <p:nvPicPr>
          <p:cNvPr id="3" name="405-hi.mp4">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863600" y="1125538"/>
            <a:ext cx="7416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p:txBody>
          <a:bodyPr/>
          <a:lstStyle/>
          <a:p>
            <a:pPr eaLnBrk="1" hangingPunct="1"/>
            <a:r>
              <a:rPr lang="en-US" altLang="zh-TW" smtClean="0"/>
              <a:t>Making of 405</a:t>
            </a:r>
          </a:p>
        </p:txBody>
      </p:sp>
      <p:sp>
        <p:nvSpPr>
          <p:cNvPr id="98306" name="Text Box 5"/>
          <p:cNvSpPr txBox="1">
            <a:spLocks noChangeArrowheads="1"/>
          </p:cNvSpPr>
          <p:nvPr/>
        </p:nvSpPr>
        <p:spPr bwMode="auto">
          <a:xfrm>
            <a:off x="468313" y="1196975"/>
            <a:ext cx="54467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b="1"/>
              <a:t>Step 0: script and shooting plan</a:t>
            </a:r>
          </a:p>
        </p:txBody>
      </p:sp>
      <p:pic>
        <p:nvPicPr>
          <p:cNvPr id="9830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863725"/>
            <a:ext cx="6175375"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p:txBody>
          <a:bodyPr/>
          <a:lstStyle/>
          <a:p>
            <a:pPr eaLnBrk="1" hangingPunct="1"/>
            <a:r>
              <a:rPr lang="en-US" altLang="zh-TW" smtClean="0"/>
              <a:t>Making of 405</a:t>
            </a:r>
          </a:p>
        </p:txBody>
      </p:sp>
      <p:grpSp>
        <p:nvGrpSpPr>
          <p:cNvPr id="100354" name="Group 19"/>
          <p:cNvGrpSpPr>
            <a:grpSpLocks/>
          </p:cNvGrpSpPr>
          <p:nvPr/>
        </p:nvGrpSpPr>
        <p:grpSpPr bwMode="auto">
          <a:xfrm>
            <a:off x="468313" y="1196975"/>
            <a:ext cx="7775575" cy="1868488"/>
            <a:chOff x="295" y="754"/>
            <a:chExt cx="4898" cy="1177"/>
          </a:xfrm>
        </p:grpSpPr>
        <p:pic>
          <p:nvPicPr>
            <p:cNvPr id="1003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7" y="754"/>
              <a:ext cx="1316" cy="1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Text Box 14"/>
            <p:cNvSpPr txBox="1">
              <a:spLocks noChangeArrowheads="1"/>
            </p:cNvSpPr>
            <p:nvPr/>
          </p:nvSpPr>
          <p:spPr bwMode="auto">
            <a:xfrm>
              <a:off x="295" y="754"/>
              <a:ext cx="3542"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b="1"/>
                <a:t>Step 1: shooting</a:t>
              </a:r>
            </a:p>
            <a:p>
              <a:pPr eaLnBrk="1" hangingPunct="1">
                <a:spcBef>
                  <a:spcPct val="0"/>
                </a:spcBef>
                <a:buFontTx/>
                <a:buNone/>
              </a:pPr>
              <a:r>
                <a:rPr lang="en-US" altLang="zh-TW"/>
                <a:t>two days with a Canon Optura DV </a:t>
              </a:r>
            </a:p>
            <a:p>
              <a:pPr eaLnBrk="1" hangingPunct="1">
                <a:spcBef>
                  <a:spcPct val="0"/>
                </a:spcBef>
                <a:buFontTx/>
                <a:buNone/>
              </a:pPr>
              <a:r>
                <a:rPr lang="en-US" altLang="zh-TW"/>
                <a:t>camera with progressive mode.</a:t>
              </a:r>
            </a:p>
            <a:p>
              <a:pPr eaLnBrk="1" hangingPunct="1">
                <a:spcBef>
                  <a:spcPct val="0"/>
                </a:spcBef>
                <a:buFontTx/>
                <a:buNone/>
              </a:pPr>
              <a:r>
                <a:rPr lang="en-US" altLang="zh-TW">
                  <a:sym typeface="Wingdings" panose="05000000000000000000" pitchFamily="2" charset="2"/>
                </a:rPr>
                <a:t> a </a:t>
              </a:r>
              <a:r>
                <a:rPr lang="en-US" altLang="zh-TW"/>
                <a:t>70-minute raw footage</a:t>
              </a:r>
            </a:p>
          </p:txBody>
        </p:sp>
      </p:grpSp>
      <p:grpSp>
        <p:nvGrpSpPr>
          <p:cNvPr id="3" name="Group 20"/>
          <p:cNvGrpSpPr>
            <a:grpSpLocks/>
          </p:cNvGrpSpPr>
          <p:nvPr/>
        </p:nvGrpSpPr>
        <p:grpSpPr bwMode="auto">
          <a:xfrm>
            <a:off x="539750" y="3357563"/>
            <a:ext cx="7705725" cy="3121025"/>
            <a:chOff x="340" y="2115"/>
            <a:chExt cx="4854" cy="1966"/>
          </a:xfrm>
        </p:grpSpPr>
        <p:sp>
          <p:nvSpPr>
            <p:cNvPr id="100356" name="Text Box 16"/>
            <p:cNvSpPr txBox="1">
              <a:spLocks noChangeArrowheads="1"/>
            </p:cNvSpPr>
            <p:nvPr/>
          </p:nvSpPr>
          <p:spPr bwMode="auto">
            <a:xfrm>
              <a:off x="340" y="2199"/>
              <a:ext cx="1618"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a:t>initial editing </a:t>
              </a:r>
            </a:p>
            <a:p>
              <a:pPr eaLnBrk="1" hangingPunct="1">
                <a:spcBef>
                  <a:spcPct val="0"/>
                </a:spcBef>
                <a:buFontTx/>
                <a:buNone/>
              </a:pPr>
              <a:r>
                <a:rPr lang="en-US" altLang="zh-TW">
                  <a:latin typeface="Arial" panose="020B0604020202020204" pitchFamily="34" charset="0"/>
                  <a:sym typeface="Wingdings" panose="05000000000000000000" pitchFamily="2" charset="2"/>
                </a:rPr>
                <a:t> </a:t>
              </a:r>
              <a:r>
                <a:rPr lang="en-US" altLang="zh-TW"/>
                <a:t>pickup shots</a:t>
              </a:r>
            </a:p>
          </p:txBody>
        </p:sp>
        <p:pic>
          <p:nvPicPr>
            <p:cNvPr id="100357"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0" y="2115"/>
              <a:ext cx="2994" cy="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p:txBody>
          <a:bodyPr/>
          <a:lstStyle/>
          <a:p>
            <a:pPr eaLnBrk="1" hangingPunct="1"/>
            <a:r>
              <a:rPr lang="en-US" altLang="zh-TW" sz="3200" smtClean="0"/>
              <a:t>Making of 405</a:t>
            </a:r>
          </a:p>
        </p:txBody>
      </p:sp>
      <p:sp>
        <p:nvSpPr>
          <p:cNvPr id="102402" name="Text Box 6"/>
          <p:cNvSpPr txBox="1">
            <a:spLocks noChangeArrowheads="1"/>
          </p:cNvSpPr>
          <p:nvPr/>
        </p:nvSpPr>
        <p:spPr bwMode="auto">
          <a:xfrm>
            <a:off x="468313" y="1196975"/>
            <a:ext cx="73088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b="1"/>
              <a:t>Step 2: building CG world</a:t>
            </a:r>
          </a:p>
          <a:p>
            <a:pPr eaLnBrk="1" hangingPunct="1">
              <a:spcBef>
                <a:spcPct val="0"/>
              </a:spcBef>
              <a:buFontTx/>
              <a:buNone/>
            </a:pPr>
            <a:r>
              <a:rPr lang="en-US" altLang="zh-TW">
                <a:latin typeface="Arial" panose="020B0604020202020204" pitchFamily="34" charset="0"/>
              </a:rPr>
              <a:t>total 62 shots, 42 enhanced with digital VFX. </a:t>
            </a:r>
          </a:p>
          <a:p>
            <a:pPr eaLnBrk="1" hangingPunct="1">
              <a:spcBef>
                <a:spcPct val="0"/>
              </a:spcBef>
              <a:buFontTx/>
              <a:buNone/>
            </a:pPr>
            <a:r>
              <a:rPr lang="en-US" altLang="zh-TW">
                <a:latin typeface="Arial" panose="020B0604020202020204" pitchFamily="34" charset="0"/>
              </a:rPr>
              <a:t>19 shots are entirely digital creations.</a:t>
            </a:r>
          </a:p>
        </p:txBody>
      </p:sp>
      <p:grpSp>
        <p:nvGrpSpPr>
          <p:cNvPr id="2" name="Group 10"/>
          <p:cNvGrpSpPr>
            <a:grpSpLocks/>
          </p:cNvGrpSpPr>
          <p:nvPr/>
        </p:nvGrpSpPr>
        <p:grpSpPr bwMode="auto">
          <a:xfrm>
            <a:off x="611188" y="2565400"/>
            <a:ext cx="7959725" cy="3324225"/>
            <a:chOff x="431" y="1765"/>
            <a:chExt cx="5014" cy="2094"/>
          </a:xfrm>
        </p:grpSpPr>
        <p:pic>
          <p:nvPicPr>
            <p:cNvPr id="10240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 y="2151"/>
              <a:ext cx="2267" cy="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2" y="2160"/>
              <a:ext cx="2267" cy="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0" name="Rectangle 9"/>
            <p:cNvSpPr>
              <a:spLocks noChangeArrowheads="1"/>
            </p:cNvSpPr>
            <p:nvPr/>
          </p:nvSpPr>
          <p:spPr bwMode="auto">
            <a:xfrm>
              <a:off x="431" y="1765"/>
              <a:ext cx="501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a:t>plane, two cars, freeway background are digital </a:t>
              </a:r>
            </a:p>
          </p:txBody>
        </p:sp>
      </p:grpSp>
      <p:grpSp>
        <p:nvGrpSpPr>
          <p:cNvPr id="3" name="Group 14"/>
          <p:cNvGrpSpPr>
            <a:grpSpLocks/>
          </p:cNvGrpSpPr>
          <p:nvPr/>
        </p:nvGrpSpPr>
        <p:grpSpPr bwMode="auto">
          <a:xfrm>
            <a:off x="2387600" y="5589588"/>
            <a:ext cx="4129088" cy="817562"/>
            <a:chOff x="1504" y="3521"/>
            <a:chExt cx="2601" cy="515"/>
          </a:xfrm>
        </p:grpSpPr>
        <p:sp>
          <p:nvSpPr>
            <p:cNvPr id="102405" name="Line 11"/>
            <p:cNvSpPr>
              <a:spLocks noChangeShapeType="1"/>
            </p:cNvSpPr>
            <p:nvPr/>
          </p:nvSpPr>
          <p:spPr bwMode="auto">
            <a:xfrm flipH="1" flipV="1">
              <a:off x="2200" y="3521"/>
              <a:ext cx="317" cy="27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02406" name="Line 12"/>
            <p:cNvSpPr>
              <a:spLocks noChangeShapeType="1"/>
            </p:cNvSpPr>
            <p:nvPr/>
          </p:nvSpPr>
          <p:spPr bwMode="auto">
            <a:xfrm flipV="1">
              <a:off x="2880" y="3521"/>
              <a:ext cx="317" cy="27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02407" name="Text Box 13"/>
            <p:cNvSpPr txBox="1">
              <a:spLocks noChangeArrowheads="1"/>
            </p:cNvSpPr>
            <p:nvPr/>
          </p:nvSpPr>
          <p:spPr bwMode="auto">
            <a:xfrm>
              <a:off x="1504" y="3748"/>
              <a:ext cx="260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sz="2400"/>
                <a:t>photo-based 3D environment</a:t>
              </a:r>
              <a:endParaRPr lang="en-US" altLang="zh-TW" sz="1800">
                <a:latin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p:txBody>
          <a:bodyPr/>
          <a:lstStyle/>
          <a:p>
            <a:pPr eaLnBrk="1" hangingPunct="1"/>
            <a:r>
              <a:rPr lang="en-US" altLang="zh-TW" sz="3200" smtClean="0"/>
              <a:t>Making of 405</a:t>
            </a:r>
          </a:p>
        </p:txBody>
      </p:sp>
      <p:grpSp>
        <p:nvGrpSpPr>
          <p:cNvPr id="104450" name="Group 8"/>
          <p:cNvGrpSpPr>
            <a:grpSpLocks/>
          </p:cNvGrpSpPr>
          <p:nvPr/>
        </p:nvGrpSpPr>
        <p:grpSpPr bwMode="auto">
          <a:xfrm>
            <a:off x="455613" y="981075"/>
            <a:ext cx="8278812" cy="3143250"/>
            <a:chOff x="287" y="709"/>
            <a:chExt cx="5215" cy="1980"/>
          </a:xfrm>
        </p:grpSpPr>
        <p:pic>
          <p:nvPicPr>
            <p:cNvPr id="104454" name="Picture 4" descr="FX0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5" y="1026"/>
              <a:ext cx="2494" cy="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5" descr="FX00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 y="1026"/>
              <a:ext cx="2494" cy="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6" name="Text Box 6"/>
            <p:cNvSpPr txBox="1">
              <a:spLocks noChangeArrowheads="1"/>
            </p:cNvSpPr>
            <p:nvPr/>
          </p:nvSpPr>
          <p:spPr bwMode="auto">
            <a:xfrm>
              <a:off x="287" y="709"/>
              <a:ext cx="521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a:t>Real cars were used for close-up and interior shots</a:t>
              </a:r>
              <a:endParaRPr lang="en-US" altLang="zh-TW">
                <a:latin typeface="Arial" panose="020B0604020202020204" pitchFamily="34" charset="0"/>
              </a:endParaRPr>
            </a:p>
          </p:txBody>
        </p:sp>
      </p:grpSp>
      <p:grpSp>
        <p:nvGrpSpPr>
          <p:cNvPr id="3" name="Group 10"/>
          <p:cNvGrpSpPr>
            <a:grpSpLocks/>
          </p:cNvGrpSpPr>
          <p:nvPr/>
        </p:nvGrpSpPr>
        <p:grpSpPr bwMode="auto">
          <a:xfrm>
            <a:off x="234950" y="4365625"/>
            <a:ext cx="8369300" cy="2100263"/>
            <a:chOff x="148" y="2750"/>
            <a:chExt cx="5272" cy="1323"/>
          </a:xfrm>
        </p:grpSpPr>
        <p:pic>
          <p:nvPicPr>
            <p:cNvPr id="10445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4" y="2750"/>
              <a:ext cx="2086"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xt Box 9"/>
            <p:cNvSpPr txBox="1">
              <a:spLocks noChangeArrowheads="1"/>
            </p:cNvSpPr>
            <p:nvPr/>
          </p:nvSpPr>
          <p:spPr bwMode="auto">
            <a:xfrm>
              <a:off x="148" y="2884"/>
              <a:ext cx="3286"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a:t>A low-resolution mesh scanned </a:t>
              </a:r>
            </a:p>
            <a:p>
              <a:pPr eaLnBrk="1" hangingPunct="1">
                <a:spcBef>
                  <a:spcPct val="0"/>
                </a:spcBef>
                <a:buFontTx/>
                <a:buNone/>
              </a:pPr>
              <a:r>
                <a:rPr lang="en-US" altLang="zh-TW"/>
                <a:t>by a cyberscanner.</a:t>
              </a:r>
            </a:p>
            <a:p>
              <a:pPr eaLnBrk="1" hangingPunct="1">
                <a:spcBef>
                  <a:spcPct val="0"/>
                </a:spcBef>
                <a:buFontTx/>
                <a:buNone/>
              </a:pPr>
              <a:r>
                <a:rPr lang="en-US" altLang="zh-TW"/>
                <a:t>Mapped with photographs.</a:t>
              </a:r>
              <a:r>
                <a:rPr lang="en-US" altLang="zh-TW">
                  <a:latin typeface="Arial" panose="020B0604020202020204" pitchFamily="34" charset="0"/>
                </a:rPr>
                <a:t>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a:lstStyle/>
          <a:p>
            <a:pPr eaLnBrk="1" hangingPunct="1"/>
            <a:r>
              <a:rPr lang="en-US" altLang="zh-TW" smtClean="0"/>
              <a:t>Making of 405</a:t>
            </a:r>
          </a:p>
        </p:txBody>
      </p:sp>
      <p:sp>
        <p:nvSpPr>
          <p:cNvPr id="106498" name="Text Box 4"/>
          <p:cNvSpPr txBox="1">
            <a:spLocks noChangeArrowheads="1"/>
          </p:cNvSpPr>
          <p:nvPr/>
        </p:nvSpPr>
        <p:spPr bwMode="auto">
          <a:xfrm>
            <a:off x="468313" y="1052513"/>
            <a:ext cx="4799012"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a:t>DC-10 plane took a month</a:t>
            </a:r>
          </a:p>
          <a:p>
            <a:pPr eaLnBrk="1" hangingPunct="1">
              <a:spcBef>
                <a:spcPct val="0"/>
              </a:spcBef>
              <a:buFontTx/>
              <a:buNone/>
            </a:pPr>
            <a:r>
              <a:rPr lang="en-US" altLang="zh-TW"/>
              <a:t>to model in details for the</a:t>
            </a:r>
          </a:p>
          <a:p>
            <a:pPr eaLnBrk="1" hangingPunct="1">
              <a:spcBef>
                <a:spcPct val="0"/>
              </a:spcBef>
              <a:buFontTx/>
              <a:buNone/>
            </a:pPr>
            <a:r>
              <a:rPr lang="en-US" altLang="zh-TW"/>
              <a:t>needs of close-up shots.</a:t>
            </a:r>
          </a:p>
          <a:p>
            <a:pPr eaLnBrk="1" hangingPunct="1">
              <a:spcBef>
                <a:spcPct val="0"/>
              </a:spcBef>
              <a:buFontTx/>
              <a:buNone/>
            </a:pPr>
            <a:endParaRPr lang="en-US" altLang="zh-TW"/>
          </a:p>
          <a:p>
            <a:pPr eaLnBrk="1" hangingPunct="1">
              <a:spcBef>
                <a:spcPct val="0"/>
              </a:spcBef>
              <a:buFontTx/>
              <a:buNone/>
            </a:pPr>
            <a:r>
              <a:rPr lang="en-US" altLang="zh-TW"/>
              <a:t>59 objects, 142,439 polygons</a:t>
            </a:r>
          </a:p>
        </p:txBody>
      </p:sp>
      <p:pic>
        <p:nvPicPr>
          <p:cNvPr id="1064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1125538"/>
            <a:ext cx="3095625"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3500438"/>
            <a:ext cx="1530350"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3500438"/>
            <a:ext cx="3240088"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3500438"/>
            <a:ext cx="3024187"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3" name="Text Box 17"/>
          <p:cNvSpPr txBox="1">
            <a:spLocks noChangeArrowheads="1"/>
          </p:cNvSpPr>
          <p:nvPr/>
        </p:nvSpPr>
        <p:spPr bwMode="auto">
          <a:xfrm>
            <a:off x="611188" y="5876925"/>
            <a:ext cx="80279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a:t>       reference         modeling   material painting</a:t>
            </a:r>
            <a:r>
              <a:rPr lang="en-US" altLang="zh-TW" sz="1800">
                <a:latin typeface="Arial" panose="020B0604020202020204" pitchFamily="34" charset="0"/>
              </a:rPr>
              <a:t>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p:txBody>
          <a:bodyPr/>
          <a:lstStyle/>
          <a:p>
            <a:pPr eaLnBrk="1" hangingPunct="1"/>
            <a:r>
              <a:rPr lang="en-US" altLang="zh-TW" smtClean="0"/>
              <a:t>Making of 405</a:t>
            </a:r>
          </a:p>
        </p:txBody>
      </p:sp>
      <p:pic>
        <p:nvPicPr>
          <p:cNvPr id="1085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3213100"/>
            <a:ext cx="36004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 y="1628775"/>
            <a:ext cx="7777163"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955675" y="3429000"/>
            <a:ext cx="2752725" cy="2449513"/>
            <a:chOff x="431" y="2341"/>
            <a:chExt cx="1734" cy="1543"/>
          </a:xfrm>
        </p:grpSpPr>
        <p:pic>
          <p:nvPicPr>
            <p:cNvPr id="108554" name="Picture 6" descr="mirrorcar8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1" y="2738"/>
              <a:ext cx="1734" cy="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5" name="Text Box 7"/>
            <p:cNvSpPr txBox="1">
              <a:spLocks noChangeArrowheads="1"/>
            </p:cNvSpPr>
            <p:nvPr/>
          </p:nvSpPr>
          <p:spPr bwMode="auto">
            <a:xfrm>
              <a:off x="489" y="2341"/>
              <a:ext cx="157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a:t>close-up shots</a:t>
              </a:r>
              <a:r>
                <a:rPr lang="en-US" altLang="zh-TW" sz="1800">
                  <a:latin typeface="Arial" panose="020B0604020202020204" pitchFamily="34" charset="0"/>
                </a:rPr>
                <a:t> </a:t>
              </a:r>
            </a:p>
          </p:txBody>
        </p:sp>
      </p:grpSp>
      <p:sp>
        <p:nvSpPr>
          <p:cNvPr id="108549" name="Text Box 8"/>
          <p:cNvSpPr txBox="1">
            <a:spLocks noChangeArrowheads="1"/>
          </p:cNvSpPr>
          <p:nvPr/>
        </p:nvSpPr>
        <p:spPr bwMode="auto">
          <a:xfrm>
            <a:off x="498475" y="1052513"/>
            <a:ext cx="40020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b="1"/>
              <a:t>Step 3: traffic clearing</a:t>
            </a:r>
            <a:r>
              <a:rPr lang="en-US" altLang="zh-TW" sz="1800">
                <a:latin typeface="Arial" panose="020B0604020202020204" pitchFamily="34" charset="0"/>
              </a:rPr>
              <a:t> </a:t>
            </a:r>
          </a:p>
          <a:p>
            <a:pPr eaLnBrk="1" hangingPunct="1">
              <a:spcBef>
                <a:spcPct val="0"/>
              </a:spcBef>
              <a:buFontTx/>
              <a:buNone/>
            </a:pPr>
            <a:endParaRPr lang="en-US" altLang="zh-TW" sz="1800">
              <a:latin typeface="Arial" panose="020B0604020202020204" pitchFamily="34" charset="0"/>
            </a:endParaRPr>
          </a:p>
        </p:txBody>
      </p:sp>
      <p:grpSp>
        <p:nvGrpSpPr>
          <p:cNvPr id="3" name="Group 12"/>
          <p:cNvGrpSpPr>
            <a:grpSpLocks/>
          </p:cNvGrpSpPr>
          <p:nvPr/>
        </p:nvGrpSpPr>
        <p:grpSpPr bwMode="auto">
          <a:xfrm>
            <a:off x="3203575" y="5445125"/>
            <a:ext cx="2638425" cy="735013"/>
            <a:chOff x="2018" y="3430"/>
            <a:chExt cx="1662" cy="463"/>
          </a:xfrm>
        </p:grpSpPr>
        <p:sp>
          <p:nvSpPr>
            <p:cNvPr id="108552" name="Line 10"/>
            <p:cNvSpPr>
              <a:spLocks noChangeShapeType="1"/>
            </p:cNvSpPr>
            <p:nvPr/>
          </p:nvSpPr>
          <p:spPr bwMode="auto">
            <a:xfrm flipH="1" flipV="1">
              <a:off x="2018" y="3430"/>
              <a:ext cx="544" cy="27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08553" name="Text Box 11"/>
            <p:cNvSpPr txBox="1">
              <a:spLocks noChangeArrowheads="1"/>
            </p:cNvSpPr>
            <p:nvPr/>
          </p:nvSpPr>
          <p:spPr bwMode="auto">
            <a:xfrm>
              <a:off x="2562" y="3566"/>
              <a:ext cx="111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a:t>inpainting</a:t>
              </a:r>
              <a:endParaRPr lang="en-US" altLang="zh-TW" sz="1800">
                <a:latin typeface="Arial" panose="020B0604020202020204" pitchFamily="34" charset="0"/>
              </a:endParaRPr>
            </a:p>
          </p:txBody>
        </p:sp>
      </p:grpSp>
      <p:sp>
        <p:nvSpPr>
          <p:cNvPr id="108551" name="Text Box 13"/>
          <p:cNvSpPr txBox="1">
            <a:spLocks noChangeArrowheads="1"/>
          </p:cNvSpPr>
          <p:nvPr/>
        </p:nvSpPr>
        <p:spPr bwMode="auto">
          <a:xfrm>
            <a:off x="6640513" y="1125538"/>
            <a:ext cx="20351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a:t>clean plate</a:t>
            </a:r>
            <a:r>
              <a:rPr lang="en-US" altLang="zh-TW" sz="1800">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p:txBody>
          <a:bodyPr/>
          <a:lstStyle/>
          <a:p>
            <a:pPr eaLnBrk="1" hangingPunct="1"/>
            <a:r>
              <a:rPr lang="en-US" altLang="zh-TW" sz="3200" smtClean="0"/>
              <a:t>It isn’t about watching movies</a:t>
            </a:r>
          </a:p>
        </p:txBody>
      </p:sp>
      <p:pic>
        <p:nvPicPr>
          <p:cNvPr id="133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463" y="1125538"/>
            <a:ext cx="7067550"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lstStyle/>
          <a:p>
            <a:pPr eaLnBrk="1" hangingPunct="1"/>
            <a:r>
              <a:rPr lang="en-US" altLang="zh-TW" smtClean="0"/>
              <a:t>Making of 405</a:t>
            </a:r>
          </a:p>
        </p:txBody>
      </p:sp>
      <p:pic>
        <p:nvPicPr>
          <p:cNvPr id="110594" name="Picture 4" descr="BA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8" y="3803650"/>
            <a:ext cx="76200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Picture 5" descr="composi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628775"/>
            <a:ext cx="76200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Rectangle 7"/>
          <p:cNvSpPr>
            <a:spLocks noChangeArrowheads="1"/>
          </p:cNvSpPr>
          <p:nvPr/>
        </p:nvSpPr>
        <p:spPr bwMode="auto">
          <a:xfrm>
            <a:off x="576263" y="3270250"/>
            <a:ext cx="76676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a:latin typeface="Arial" panose="020B0604020202020204" pitchFamily="34" charset="0"/>
              </a:rPr>
              <a:t>shot with the vehicle standing still in a backyard</a:t>
            </a:r>
            <a:endParaRPr lang="en-US" altLang="zh-TW" sz="1800">
              <a:latin typeface="Arial" panose="020B0604020202020204" pitchFamily="34" charset="0"/>
            </a:endParaRPr>
          </a:p>
        </p:txBody>
      </p:sp>
      <p:sp>
        <p:nvSpPr>
          <p:cNvPr id="110597" name="Text Box 8"/>
          <p:cNvSpPr txBox="1">
            <a:spLocks noChangeArrowheads="1"/>
          </p:cNvSpPr>
          <p:nvPr/>
        </p:nvSpPr>
        <p:spPr bwMode="auto">
          <a:xfrm>
            <a:off x="498475" y="1052513"/>
            <a:ext cx="352583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b="1"/>
              <a:t>Step 4: compositing</a:t>
            </a:r>
            <a:r>
              <a:rPr lang="en-US" altLang="zh-TW" sz="1800">
                <a:latin typeface="Arial" panose="020B0604020202020204" pitchFamily="34" charset="0"/>
              </a:rPr>
              <a:t> </a:t>
            </a:r>
          </a:p>
          <a:p>
            <a:pPr eaLnBrk="1" hangingPunct="1">
              <a:spcBef>
                <a:spcPct val="0"/>
              </a:spcBef>
              <a:buFontTx/>
              <a:buNone/>
            </a:pPr>
            <a:endParaRPr lang="en-US" altLang="zh-TW"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p:txBody>
          <a:bodyPr/>
          <a:lstStyle/>
          <a:p>
            <a:pPr eaLnBrk="1" hangingPunct="1"/>
            <a:r>
              <a:rPr lang="en-US" altLang="zh-TW" smtClean="0"/>
              <a:t>Making of 405</a:t>
            </a:r>
          </a:p>
        </p:txBody>
      </p:sp>
      <p:pic>
        <p:nvPicPr>
          <p:cNvPr id="112642" name="Picture 4" descr="BA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125538"/>
            <a:ext cx="76200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5" descr="BA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3789363"/>
            <a:ext cx="76200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p:txBody>
          <a:bodyPr/>
          <a:lstStyle/>
          <a:p>
            <a:pPr eaLnBrk="1" hangingPunct="1"/>
            <a:r>
              <a:rPr lang="en-US" altLang="zh-TW" smtClean="0"/>
              <a:t>Making of 405</a:t>
            </a:r>
          </a:p>
        </p:txBody>
      </p:sp>
      <p:pic>
        <p:nvPicPr>
          <p:cNvPr id="114690" name="Picture 5" descr="hat-blink"/>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167063"/>
            <a:ext cx="3024187"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Picture 8" descr="fingerdek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1773238"/>
            <a:ext cx="483235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9"/>
          <p:cNvSpPr txBox="1">
            <a:spLocks noChangeArrowheads="1"/>
          </p:cNvSpPr>
          <p:nvPr/>
        </p:nvSpPr>
        <p:spPr bwMode="auto">
          <a:xfrm>
            <a:off x="498475" y="1052513"/>
            <a:ext cx="36544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b="1"/>
              <a:t>Step 5: fine touchup</a:t>
            </a:r>
            <a:r>
              <a:rPr lang="en-US" altLang="zh-TW" sz="1800">
                <a:latin typeface="Arial" panose="020B0604020202020204" pitchFamily="34" charset="0"/>
              </a:rPr>
              <a:t> </a:t>
            </a:r>
          </a:p>
        </p:txBody>
      </p:sp>
      <p:sp>
        <p:nvSpPr>
          <p:cNvPr id="114693" name="Rectangle 10"/>
          <p:cNvSpPr>
            <a:spLocks noChangeArrowheads="1"/>
          </p:cNvSpPr>
          <p:nvPr/>
        </p:nvSpPr>
        <p:spPr bwMode="auto">
          <a:xfrm>
            <a:off x="576263" y="5589588"/>
            <a:ext cx="79152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a:latin typeface="Arial" panose="020B0604020202020204" pitchFamily="34" charset="0"/>
              </a:rPr>
              <a:t>         3D hat                compositing and inpainting</a:t>
            </a:r>
            <a:endParaRPr lang="en-US" altLang="zh-TW"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p:txBody>
          <a:bodyPr/>
          <a:lstStyle/>
          <a:p>
            <a:pPr eaLnBrk="1" hangingPunct="1"/>
            <a:r>
              <a:rPr lang="en-US" altLang="zh-TW" smtClean="0"/>
              <a:t>Making of 405</a:t>
            </a:r>
          </a:p>
        </p:txBody>
      </p:sp>
      <p:sp>
        <p:nvSpPr>
          <p:cNvPr id="116738" name="Text Box 6"/>
          <p:cNvSpPr txBox="1">
            <a:spLocks noChangeArrowheads="1"/>
          </p:cNvSpPr>
          <p:nvPr/>
        </p:nvSpPr>
        <p:spPr bwMode="auto">
          <a:xfrm>
            <a:off x="498475" y="1052513"/>
            <a:ext cx="46656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b="1"/>
              <a:t>Step 6: music and delivery</a:t>
            </a:r>
            <a:r>
              <a:rPr lang="en-US" altLang="zh-TW" sz="1800">
                <a:latin typeface="Arial" panose="020B0604020202020204" pitchFamily="34" charset="0"/>
              </a:rPr>
              <a:t> </a:t>
            </a:r>
          </a:p>
        </p:txBody>
      </p:sp>
      <p:pic>
        <p:nvPicPr>
          <p:cNvPr id="116739" name="Picture 10" descr="emp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00" y="2636838"/>
            <a:ext cx="3598863"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12" descr="gearshi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050" y="2638425"/>
            <a:ext cx="35988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p:txBody>
          <a:bodyPr/>
          <a:lstStyle/>
          <a:p>
            <a:pPr eaLnBrk="1" hangingPunct="1"/>
            <a:r>
              <a:rPr lang="en-US" altLang="zh-TW" sz="3200" smtClean="0"/>
              <a:t>Bloody Omaha</a:t>
            </a:r>
          </a:p>
        </p:txBody>
      </p:sp>
      <p:pic>
        <p:nvPicPr>
          <p:cNvPr id="118786" name="Picture 3">
            <a:hlinkClick r:id="rId2" action="ppaction://hlinkfile"/>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標題 1"/>
          <p:cNvSpPr>
            <a:spLocks noGrp="1"/>
          </p:cNvSpPr>
          <p:nvPr>
            <p:ph type="title"/>
          </p:nvPr>
        </p:nvSpPr>
        <p:spPr/>
        <p:txBody>
          <a:bodyPr/>
          <a:lstStyle/>
          <a:p>
            <a:r>
              <a:rPr lang="en-US" altLang="zh-TW" smtClean="0"/>
              <a:t>Breakdown (Wolf of Wall Street)</a:t>
            </a:r>
            <a:endParaRPr lang="zh-TW" altLang="en-US" smtClean="0"/>
          </a:p>
        </p:txBody>
      </p:sp>
      <p:pic>
        <p:nvPicPr>
          <p:cNvPr id="4" name="The Wolf of Wall Street VFX Breakdown by Brainstorm Digital.mp4">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0" y="119697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ctrTitle"/>
          </p:nvPr>
        </p:nvSpPr>
        <p:spPr>
          <a:xfrm>
            <a:off x="395288" y="2463800"/>
            <a:ext cx="8353425" cy="1470025"/>
          </a:xfrm>
        </p:spPr>
        <p:txBody>
          <a:bodyPr/>
          <a:lstStyle/>
          <a:p>
            <a:pPr algn="ctr" eaLnBrk="1" hangingPunct="1"/>
            <a:r>
              <a:rPr lang="en-US" altLang="zh-TW" smtClean="0"/>
              <a:t>Topics we plan to cover</a:t>
            </a:r>
            <a:r>
              <a:rPr lang="en-US" altLang="zh-TW" b="0" i="1" smtClean="0"/>
              <a:t>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p:txBody>
          <a:bodyPr/>
          <a:lstStyle/>
          <a:p>
            <a:pPr eaLnBrk="1" hangingPunct="1"/>
            <a:r>
              <a:rPr lang="en-US" altLang="zh-TW" sz="3200" smtClean="0"/>
              <a:t>Camera</a:t>
            </a:r>
          </a:p>
        </p:txBody>
      </p:sp>
      <p:pic>
        <p:nvPicPr>
          <p:cNvPr id="123906" name="Picture 3" descr="10D-see-throug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241425"/>
            <a:ext cx="5616575"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ext Box 4"/>
          <p:cNvSpPr txBox="1">
            <a:spLocks noChangeArrowheads="1"/>
          </p:cNvSpPr>
          <p:nvPr/>
        </p:nvSpPr>
        <p:spPr bwMode="auto">
          <a:xfrm>
            <a:off x="3505200" y="5757863"/>
            <a:ext cx="1857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a:t>Canon 10D</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p:txBody>
          <a:bodyPr/>
          <a:lstStyle/>
          <a:p>
            <a:pPr eaLnBrk="1" hangingPunct="1"/>
            <a:r>
              <a:rPr lang="en-US" altLang="zh-TW" sz="3200" smtClean="0"/>
              <a:t>High dynamic range imaging/display</a:t>
            </a:r>
          </a:p>
        </p:txBody>
      </p:sp>
      <p:pic>
        <p:nvPicPr>
          <p:cNvPr id="125954" name="Picture 3" descr="cathedral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1103313"/>
            <a:ext cx="19050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4" descr="cathedral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2275" y="3694113"/>
            <a:ext cx="19050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5" descr="cathedral_hdrc">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9838" y="1103313"/>
            <a:ext cx="3856037"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p:txBody>
          <a:bodyPr/>
          <a:lstStyle/>
          <a:p>
            <a:pPr eaLnBrk="1" hangingPunct="1"/>
            <a:r>
              <a:rPr lang="en-US" altLang="zh-TW" sz="3200" smtClean="0"/>
              <a:t>Image warping/morphing</a:t>
            </a:r>
          </a:p>
        </p:txBody>
      </p:sp>
      <p:sp>
        <p:nvSpPr>
          <p:cNvPr id="128002" name="Rectangle 3"/>
          <p:cNvSpPr>
            <a:spLocks noGrp="1" noChangeArrowheads="1"/>
          </p:cNvSpPr>
          <p:nvPr>
            <p:ph type="body" idx="1"/>
          </p:nvPr>
        </p:nvSpPr>
        <p:spPr/>
        <p:txBody>
          <a:bodyPr/>
          <a:lstStyle/>
          <a:p>
            <a:pPr eaLnBrk="1" hangingPunct="1"/>
            <a:endParaRPr lang="zh-TW" altLang="en-US" smtClean="0"/>
          </a:p>
        </p:txBody>
      </p:sp>
      <p:pic>
        <p:nvPicPr>
          <p:cNvPr id="128003" name="Picture 5" descr="s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052513"/>
            <a:ext cx="269875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9" descr="d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1052513"/>
            <a:ext cx="269875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3241675" y="2349500"/>
            <a:ext cx="2698750" cy="4210050"/>
            <a:chOff x="2042" y="1480"/>
            <a:chExt cx="1700" cy="2652"/>
          </a:xfrm>
        </p:grpSpPr>
        <p:pic>
          <p:nvPicPr>
            <p:cNvPr id="128009" name="Picture 7" descr="morph">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2" y="2432"/>
              <a:ext cx="1700" cy="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8010" name="Group 12"/>
            <p:cNvGrpSpPr>
              <a:grpSpLocks/>
            </p:cNvGrpSpPr>
            <p:nvPr/>
          </p:nvGrpSpPr>
          <p:grpSpPr bwMode="auto">
            <a:xfrm>
              <a:off x="2200" y="1480"/>
              <a:ext cx="1406" cy="952"/>
              <a:chOff x="2200" y="1480"/>
              <a:chExt cx="1406" cy="952"/>
            </a:xfrm>
          </p:grpSpPr>
          <p:sp>
            <p:nvSpPr>
              <p:cNvPr id="128011" name="Line 10"/>
              <p:cNvSpPr>
                <a:spLocks noChangeShapeType="1"/>
              </p:cNvSpPr>
              <p:nvPr/>
            </p:nvSpPr>
            <p:spPr bwMode="auto">
              <a:xfrm>
                <a:off x="2200" y="1480"/>
                <a:ext cx="140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8012" name="Line 11"/>
              <p:cNvSpPr>
                <a:spLocks noChangeShapeType="1"/>
              </p:cNvSpPr>
              <p:nvPr/>
            </p:nvSpPr>
            <p:spPr bwMode="auto">
              <a:xfrm>
                <a:off x="2880" y="1480"/>
                <a:ext cx="0" cy="95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grpSp>
      <p:sp>
        <p:nvSpPr>
          <p:cNvPr id="239630" name="Text Box 14"/>
          <p:cNvSpPr txBox="1">
            <a:spLocks noChangeArrowheads="1"/>
          </p:cNvSpPr>
          <p:nvPr/>
        </p:nvSpPr>
        <p:spPr bwMode="auto">
          <a:xfrm>
            <a:off x="6011863" y="6021388"/>
            <a:ext cx="920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sz="2400">
                <a:hlinkClick r:id="rId7" action="ppaction://hlinkfile"/>
              </a:rPr>
              <a:t>video</a:t>
            </a:r>
            <a:endParaRPr lang="en-US" altLang="zh-TW" sz="2400"/>
          </a:p>
        </p:txBody>
      </p:sp>
      <p:sp>
        <p:nvSpPr>
          <p:cNvPr id="128007" name="Text Box 15"/>
          <p:cNvSpPr txBox="1">
            <a:spLocks noChangeArrowheads="1"/>
          </p:cNvSpPr>
          <p:nvPr/>
        </p:nvSpPr>
        <p:spPr bwMode="auto">
          <a:xfrm>
            <a:off x="6230938" y="3735388"/>
            <a:ext cx="21574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sz="2400"/>
              <a:t>someone very </a:t>
            </a:r>
          </a:p>
          <a:p>
            <a:pPr eaLnBrk="1" hangingPunct="1">
              <a:spcBef>
                <a:spcPct val="0"/>
              </a:spcBef>
              <a:buFontTx/>
              <a:buNone/>
            </a:pPr>
            <a:r>
              <a:rPr lang="en-US" altLang="zh-TW" sz="2400"/>
              <a:t>famous</a:t>
            </a:r>
          </a:p>
        </p:txBody>
      </p:sp>
      <p:sp>
        <p:nvSpPr>
          <p:cNvPr id="128008" name="Text Box 16"/>
          <p:cNvSpPr txBox="1">
            <a:spLocks noChangeArrowheads="1"/>
          </p:cNvSpPr>
          <p:nvPr/>
        </p:nvSpPr>
        <p:spPr bwMode="auto">
          <a:xfrm>
            <a:off x="685800" y="3759200"/>
            <a:ext cx="20224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sz="2400"/>
              <a:t>someone not </a:t>
            </a:r>
          </a:p>
          <a:p>
            <a:pPr eaLnBrk="1" hangingPunct="1">
              <a:spcBef>
                <a:spcPct val="0"/>
              </a:spcBef>
              <a:buFontTx/>
              <a:buNone/>
            </a:pPr>
            <a:r>
              <a:rPr lang="en-US" altLang="zh-TW" sz="2400"/>
              <a:t>that famous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9630"/>
                                        </p:tgtEl>
                                        <p:attrNameLst>
                                          <p:attrName>style.visibility</p:attrName>
                                        </p:attrNameLst>
                                      </p:cBhvr>
                                      <p:to>
                                        <p:strVal val="visible"/>
                                      </p:to>
                                    </p:set>
                                    <p:animEffect transition="in" filter="fade">
                                      <p:cBhvr>
                                        <p:cTn id="11" dur="500"/>
                                        <p:tgtEl>
                                          <p:spTgt spid="239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pPr eaLnBrk="1" hangingPunct="1"/>
            <a:r>
              <a:rPr lang="en-US" altLang="zh-TW" sz="3200" smtClean="0"/>
              <a:t>It isn’t about physical effects</a:t>
            </a:r>
          </a:p>
        </p:txBody>
      </p:sp>
      <p:pic>
        <p:nvPicPr>
          <p:cNvPr id="153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152525"/>
            <a:ext cx="74168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p:txBody>
          <a:bodyPr/>
          <a:lstStyle/>
          <a:p>
            <a:pPr eaLnBrk="1" hangingPunct="1"/>
            <a:r>
              <a:rPr lang="en-US" altLang="zh-TW" sz="3200" smtClean="0"/>
              <a:t>Image warping/morphing</a:t>
            </a:r>
          </a:p>
        </p:txBody>
      </p:sp>
      <p:pic>
        <p:nvPicPr>
          <p:cNvPr id="130050" name="Picture 4" descr="cyy_shr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125538"/>
            <a:ext cx="394335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2133" name="cyy_shrek.mp4">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4572000" y="1149350"/>
            <a:ext cx="3978275"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3213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32133"/>
                                        </p:tgtEl>
                                      </p:cBhvr>
                                    </p:cmd>
                                  </p:childTnLst>
                                </p:cTn>
                              </p:par>
                            </p:childTnLst>
                          </p:cTn>
                        </p:par>
                      </p:childTnLst>
                    </p:cTn>
                  </p:par>
                </p:childTnLst>
              </p:cTn>
              <p:nextCondLst>
                <p:cond evt="onClick" delay="0">
                  <p:tgtEl>
                    <p:spTgt spid="432133"/>
                  </p:tgtEl>
                </p:cond>
              </p:nextCondLst>
            </p:seq>
            <p:video>
              <p:cMediaNode vol="80000">
                <p:cTn id="7" fill="hold" display="0">
                  <p:stCondLst>
                    <p:cond delay="indefinite"/>
                  </p:stCondLst>
                </p:cTn>
                <p:tgtEl>
                  <p:spTgt spid="432133"/>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p:txBody>
          <a:bodyPr/>
          <a:lstStyle/>
          <a:p>
            <a:pPr eaLnBrk="1" hangingPunct="1"/>
            <a:r>
              <a:rPr lang="en-US" altLang="zh-TW" sz="3200" smtClean="0"/>
              <a:t>Tracking</a:t>
            </a:r>
          </a:p>
        </p:txBody>
      </p:sp>
      <p:pic>
        <p:nvPicPr>
          <p:cNvPr id="207875" name="hotelt.mp4">
            <a:hlinkClick r:id="" action="ppaction://media"/>
          </p:cNvPr>
          <p:cNvPicPr>
            <a:picLocks noGrp="1" noRot="1" noChangeAspect="1" noChangeArrowheads="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2124075" y="1125538"/>
            <a:ext cx="4876800" cy="4572000"/>
          </a:xfrm>
        </p:spPr>
      </p:pic>
      <p:sp>
        <p:nvSpPr>
          <p:cNvPr id="131075" name="Text Box 4"/>
          <p:cNvSpPr txBox="1">
            <a:spLocks noChangeArrowheads="1"/>
          </p:cNvSpPr>
          <p:nvPr/>
        </p:nvSpPr>
        <p:spPr bwMode="auto">
          <a:xfrm>
            <a:off x="3028950" y="5757863"/>
            <a:ext cx="28209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a:t>Feature tracking</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787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07875"/>
                                        </p:tgtEl>
                                      </p:cBhvr>
                                    </p:cmd>
                                  </p:childTnLst>
                                </p:cTn>
                              </p:par>
                            </p:childTnLst>
                          </p:cTn>
                        </p:par>
                      </p:childTnLst>
                    </p:cTn>
                  </p:par>
                </p:childTnLst>
              </p:cTn>
              <p:nextCondLst>
                <p:cond evt="onClick" delay="0">
                  <p:tgtEl>
                    <p:spTgt spid="207875"/>
                  </p:tgtEl>
                </p:cond>
              </p:nextCondLst>
            </p:seq>
            <p:video>
              <p:cMediaNode vol="80000">
                <p:cTn id="7" fill="hold" display="0">
                  <p:stCondLst>
                    <p:cond delay="indefinite"/>
                  </p:stCondLst>
                </p:cTn>
                <p:tgtEl>
                  <p:spTgt spid="207875"/>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title"/>
          </p:nvPr>
        </p:nvSpPr>
        <p:spPr/>
        <p:txBody>
          <a:bodyPr/>
          <a:lstStyle/>
          <a:p>
            <a:pPr eaLnBrk="1" hangingPunct="1"/>
            <a:r>
              <a:rPr lang="en-US" altLang="zh-TW" sz="3200" smtClean="0"/>
              <a:t>Image stitching</a:t>
            </a:r>
          </a:p>
        </p:txBody>
      </p:sp>
      <p:sp>
        <p:nvSpPr>
          <p:cNvPr id="133122" name="Rectangle 3"/>
          <p:cNvSpPr>
            <a:spLocks noGrp="1" noChangeArrowheads="1"/>
          </p:cNvSpPr>
          <p:nvPr>
            <p:ph type="body" idx="1"/>
          </p:nvPr>
        </p:nvSpPr>
        <p:spPr/>
        <p:txBody>
          <a:bodyPr/>
          <a:lstStyle/>
          <a:p>
            <a:pPr eaLnBrk="1" hangingPunct="1"/>
            <a:endParaRPr lang="zh-TW" altLang="en-US" smtClean="0"/>
          </a:p>
        </p:txBody>
      </p:sp>
      <p:pic>
        <p:nvPicPr>
          <p:cNvPr id="133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92313"/>
            <a:ext cx="91440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p:txBody>
          <a:bodyPr/>
          <a:lstStyle/>
          <a:p>
            <a:pPr eaLnBrk="1" hangingPunct="1"/>
            <a:r>
              <a:rPr lang="en-US" altLang="zh-TW" sz="3200" smtClean="0"/>
              <a:t>MatchMove</a:t>
            </a:r>
          </a:p>
        </p:txBody>
      </p:sp>
      <p:sp>
        <p:nvSpPr>
          <p:cNvPr id="135170" name="Text Box 3"/>
          <p:cNvSpPr txBox="1">
            <a:spLocks noChangeArrowheads="1"/>
          </p:cNvSpPr>
          <p:nvPr/>
        </p:nvSpPr>
        <p:spPr bwMode="auto">
          <a:xfrm>
            <a:off x="1547813" y="5757863"/>
            <a:ext cx="57102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Move matching using scene planes</a:t>
            </a:r>
            <a:r>
              <a:rPr kumimoji="0" lang="en-US" altLang="zh-TW" sz="1800">
                <a:latin typeface="Arial" panose="020B0604020202020204" pitchFamily="34" charset="0"/>
              </a:rPr>
              <a:t> </a:t>
            </a:r>
          </a:p>
        </p:txBody>
      </p:sp>
      <p:pic>
        <p:nvPicPr>
          <p:cNvPr id="2" name="shop-original.mp4">
            <a:hlinkClick r:id="" action="ppaction://media"/>
          </p:cNvPr>
          <p:cNvPicPr>
            <a:picLocks noRo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403350" y="1044575"/>
            <a:ext cx="605155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pPr eaLnBrk="1" hangingPunct="1"/>
            <a:r>
              <a:rPr lang="en-US" altLang="zh-TW" sz="3200" smtClean="0"/>
              <a:t>Matchmove</a:t>
            </a:r>
          </a:p>
        </p:txBody>
      </p:sp>
      <p:sp>
        <p:nvSpPr>
          <p:cNvPr id="137218" name="Text Box 3"/>
          <p:cNvSpPr txBox="1">
            <a:spLocks noChangeArrowheads="1"/>
          </p:cNvSpPr>
          <p:nvPr/>
        </p:nvSpPr>
        <p:spPr bwMode="auto">
          <a:xfrm>
            <a:off x="1547813" y="5757863"/>
            <a:ext cx="57102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Move matching using scene planes</a:t>
            </a:r>
            <a:r>
              <a:rPr kumimoji="0" lang="en-US" altLang="zh-TW" sz="1800">
                <a:latin typeface="Arial" panose="020B0604020202020204" pitchFamily="34" charset="0"/>
              </a:rPr>
              <a:t> </a:t>
            </a:r>
          </a:p>
        </p:txBody>
      </p:sp>
      <p:pic>
        <p:nvPicPr>
          <p:cNvPr id="2" name="shop-tracking.mp4">
            <a:hlinkClick r:id="" action="ppaction://media"/>
          </p:cNvPr>
          <p:cNvPicPr>
            <a:picLocks noRo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403350" y="1044575"/>
            <a:ext cx="605155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p:txBody>
          <a:bodyPr/>
          <a:lstStyle/>
          <a:p>
            <a:pPr eaLnBrk="1" hangingPunct="1"/>
            <a:r>
              <a:rPr lang="en-US" altLang="zh-TW" sz="3200" smtClean="0"/>
              <a:t>Matchmove</a:t>
            </a:r>
          </a:p>
        </p:txBody>
      </p:sp>
      <p:sp>
        <p:nvSpPr>
          <p:cNvPr id="139266" name="Text Box 3"/>
          <p:cNvSpPr txBox="1">
            <a:spLocks noChangeArrowheads="1"/>
          </p:cNvSpPr>
          <p:nvPr/>
        </p:nvSpPr>
        <p:spPr bwMode="auto">
          <a:xfrm>
            <a:off x="1547813" y="5757863"/>
            <a:ext cx="57102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Move matching using scene planes</a:t>
            </a:r>
            <a:r>
              <a:rPr kumimoji="0" lang="en-US" altLang="zh-TW" sz="1800">
                <a:latin typeface="Arial" panose="020B0604020202020204" pitchFamily="34" charset="0"/>
              </a:rPr>
              <a:t> </a:t>
            </a:r>
          </a:p>
        </p:txBody>
      </p:sp>
      <p:pic>
        <p:nvPicPr>
          <p:cNvPr id="2" name="shop-augmented.mp4">
            <a:hlinkClick r:id="" action="ppaction://media"/>
          </p:cNvPr>
          <p:cNvPicPr>
            <a:picLocks noRo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403350" y="1044575"/>
            <a:ext cx="605155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p:nvPr>
        </p:nvSpPr>
        <p:spPr/>
        <p:txBody>
          <a:bodyPr/>
          <a:lstStyle/>
          <a:p>
            <a:pPr eaLnBrk="1" hangingPunct="1"/>
            <a:r>
              <a:rPr lang="en-US" altLang="zh-TW" sz="3200" smtClean="0"/>
              <a:t>Photo tourism</a:t>
            </a:r>
          </a:p>
        </p:txBody>
      </p:sp>
      <p:sp>
        <p:nvSpPr>
          <p:cNvPr id="141314" name="Rectangle 3"/>
          <p:cNvSpPr>
            <a:spLocks noGrp="1" noChangeArrowheads="1"/>
          </p:cNvSpPr>
          <p:nvPr>
            <p:ph type="body" idx="1"/>
          </p:nvPr>
        </p:nvSpPr>
        <p:spPr/>
        <p:txBody>
          <a:bodyPr/>
          <a:lstStyle/>
          <a:p>
            <a:pPr eaLnBrk="1" hangingPunct="1"/>
            <a:endParaRPr lang="zh-TW" altLang="en-US" smtClean="0"/>
          </a:p>
        </p:txBody>
      </p:sp>
      <p:pic>
        <p:nvPicPr>
          <p:cNvPr id="1413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628775"/>
            <a:ext cx="8748713"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p:txBody>
          <a:bodyPr/>
          <a:lstStyle/>
          <a:p>
            <a:pPr eaLnBrk="1" hangingPunct="1"/>
            <a:r>
              <a:rPr lang="en-US" altLang="zh-TW" sz="3200" smtClean="0"/>
              <a:t>Video matching</a:t>
            </a:r>
          </a:p>
        </p:txBody>
      </p:sp>
      <p:grpSp>
        <p:nvGrpSpPr>
          <p:cNvPr id="2" name="Group 3"/>
          <p:cNvGrpSpPr>
            <a:grpSpLocks/>
          </p:cNvGrpSpPr>
          <p:nvPr/>
        </p:nvGrpSpPr>
        <p:grpSpPr bwMode="auto">
          <a:xfrm>
            <a:off x="3708400" y="2062163"/>
            <a:ext cx="5153025" cy="4214812"/>
            <a:chOff x="2336" y="1299"/>
            <a:chExt cx="3246" cy="2655"/>
          </a:xfrm>
        </p:grpSpPr>
        <p:sp>
          <p:nvSpPr>
            <p:cNvPr id="142341" name="Text Box 4"/>
            <p:cNvSpPr txBox="1">
              <a:spLocks noChangeArrowheads="1"/>
            </p:cNvSpPr>
            <p:nvPr/>
          </p:nvSpPr>
          <p:spPr bwMode="auto">
            <a:xfrm>
              <a:off x="2336" y="3627"/>
              <a:ext cx="324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MOCO (Motion control camera)</a:t>
              </a:r>
            </a:p>
          </p:txBody>
        </p:sp>
        <p:pic>
          <p:nvPicPr>
            <p:cNvPr id="142342" name="Picture 5" descr="Moco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3" y="1299"/>
              <a:ext cx="2812" cy="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2339" name="Picture 6" descr="matrix_smi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 y="2087563"/>
            <a:ext cx="3673475"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Text Box 7"/>
          <p:cNvSpPr txBox="1">
            <a:spLocks noChangeArrowheads="1"/>
          </p:cNvSpPr>
          <p:nvPr/>
        </p:nvSpPr>
        <p:spPr bwMode="auto">
          <a:xfrm>
            <a:off x="1692275" y="5757863"/>
            <a:ext cx="12271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Matrix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ChangeArrowheads="1"/>
          </p:cNvSpPr>
          <p:nvPr>
            <p:ph type="title"/>
          </p:nvPr>
        </p:nvSpPr>
        <p:spPr/>
        <p:txBody>
          <a:bodyPr/>
          <a:lstStyle/>
          <a:p>
            <a:pPr eaLnBrk="1" hangingPunct="1"/>
            <a:r>
              <a:rPr lang="en-US" altLang="zh-TW" sz="3200" smtClean="0"/>
              <a:t>Video matching</a:t>
            </a:r>
          </a:p>
        </p:txBody>
      </p:sp>
      <p:sp>
        <p:nvSpPr>
          <p:cNvPr id="144386" name="Text Box 4"/>
          <p:cNvSpPr txBox="1">
            <a:spLocks noChangeArrowheads="1"/>
          </p:cNvSpPr>
          <p:nvPr/>
        </p:nvSpPr>
        <p:spPr bwMode="auto">
          <a:xfrm>
            <a:off x="3121025" y="5757863"/>
            <a:ext cx="26638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Video matching</a:t>
            </a:r>
          </a:p>
        </p:txBody>
      </p:sp>
      <p:pic>
        <p:nvPicPr>
          <p:cNvPr id="2" name="vidmatch03.mp4">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338263" y="1096963"/>
            <a:ext cx="6229350"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ChangeArrowheads="1"/>
          </p:cNvSpPr>
          <p:nvPr>
            <p:ph type="title"/>
          </p:nvPr>
        </p:nvSpPr>
        <p:spPr/>
        <p:txBody>
          <a:bodyPr/>
          <a:lstStyle/>
          <a:p>
            <a:pPr eaLnBrk="1" hangingPunct="1"/>
            <a:r>
              <a:rPr lang="en-US" altLang="zh-TW" sz="3200" smtClean="0"/>
              <a:t>Matting and compositing</a:t>
            </a:r>
          </a:p>
        </p:txBody>
      </p:sp>
      <p:pic>
        <p:nvPicPr>
          <p:cNvPr id="240643" name="Picture 3" descr="titanic_co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433513"/>
            <a:ext cx="7786687" cy="432593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4"/>
          <p:cNvGrpSpPr>
            <a:grpSpLocks/>
          </p:cNvGrpSpPr>
          <p:nvPr/>
        </p:nvGrpSpPr>
        <p:grpSpPr bwMode="auto">
          <a:xfrm>
            <a:off x="712788" y="1052513"/>
            <a:ext cx="7758112" cy="3600450"/>
            <a:chOff x="306" y="336"/>
            <a:chExt cx="5166" cy="2397"/>
          </a:xfrm>
        </p:grpSpPr>
        <p:pic>
          <p:nvPicPr>
            <p:cNvPr id="146437" name="Picture 5" descr="titanic_layer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 y="336"/>
              <a:ext cx="1727" cy="1151"/>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46438" name="Picture 6" descr="titanic_layer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 y="336"/>
              <a:ext cx="1727" cy="1151"/>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46439" name="Picture 7" descr="titanic_layers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4" y="336"/>
              <a:ext cx="1278" cy="114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46440" name="Picture 8" descr="titanic_layers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 y="1583"/>
              <a:ext cx="1514" cy="11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sp>
        <p:nvSpPr>
          <p:cNvPr id="146436" name="Text Box 9"/>
          <p:cNvSpPr txBox="1">
            <a:spLocks noChangeArrowheads="1"/>
          </p:cNvSpPr>
          <p:nvPr/>
        </p:nvSpPr>
        <p:spPr bwMode="auto">
          <a:xfrm>
            <a:off x="3779838" y="5934075"/>
            <a:ext cx="13033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Titanic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500" fill="hold"/>
                                        <p:tgtEl>
                                          <p:spTgt spid="240643"/>
                                        </p:tgtEl>
                                      </p:cBhvr>
                                      <p:by x="70000" y="70000"/>
                                    </p:animScale>
                                  </p:childTnLst>
                                </p:cTn>
                              </p:par>
                            </p:childTnLst>
                          </p:cTn>
                        </p:par>
                        <p:par>
                          <p:cTn id="7" fill="hold" nodeType="afterGroup">
                            <p:stCondLst>
                              <p:cond delay="500"/>
                            </p:stCondLst>
                            <p:childTnLst>
                              <p:par>
                                <p:cTn id="8" presetID="0" presetClass="path" presetSubtype="0" accel="50000" decel="50000" fill="hold" nodeType="afterEffect">
                                  <p:stCondLst>
                                    <p:cond delay="0"/>
                                  </p:stCondLst>
                                  <p:childTnLst>
                                    <p:animMotion origin="layout" path="M 0.0 3.33333E-6 L 0.14167 0.13333 " pathEditMode="relative" rAng="0" ptsTypes="AA">
                                      <p:cBhvr>
                                        <p:cTn id="9" dur="500" fill="hold"/>
                                        <p:tgtEl>
                                          <p:spTgt spid="240643"/>
                                        </p:tgtEl>
                                        <p:attrNameLst>
                                          <p:attrName>ppt_x</p:attrName>
                                          <p:attrName>ppt_y</p:attrName>
                                        </p:attrNameLst>
                                      </p:cBhvr>
                                      <p:rCtr x="7083" y="6667"/>
                                    </p:animMotion>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pPr eaLnBrk="1" hangingPunct="1"/>
            <a:r>
              <a:rPr lang="en-US" altLang="zh-TW" sz="3200" smtClean="0"/>
              <a:t>It’s not about industrial tricks</a:t>
            </a:r>
          </a:p>
        </p:txBody>
      </p:sp>
      <p:sp>
        <p:nvSpPr>
          <p:cNvPr id="17410" name="Oval 3"/>
          <p:cNvSpPr>
            <a:spLocks noChangeArrowheads="1"/>
          </p:cNvSpPr>
          <p:nvPr/>
        </p:nvSpPr>
        <p:spPr bwMode="auto">
          <a:xfrm>
            <a:off x="1906588" y="2781300"/>
            <a:ext cx="2665412" cy="26654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sp>
        <p:nvSpPr>
          <p:cNvPr id="17411" name="Oval 4"/>
          <p:cNvSpPr>
            <a:spLocks noChangeArrowheads="1"/>
          </p:cNvSpPr>
          <p:nvPr/>
        </p:nvSpPr>
        <p:spPr bwMode="auto">
          <a:xfrm>
            <a:off x="3922713" y="2278063"/>
            <a:ext cx="2665412" cy="266541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sp>
        <p:nvSpPr>
          <p:cNvPr id="17412" name="Oval 5"/>
          <p:cNvSpPr>
            <a:spLocks noChangeArrowheads="1"/>
          </p:cNvSpPr>
          <p:nvPr/>
        </p:nvSpPr>
        <p:spPr bwMode="auto">
          <a:xfrm>
            <a:off x="3130550" y="3932238"/>
            <a:ext cx="2665413" cy="266541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sp>
        <p:nvSpPr>
          <p:cNvPr id="17413" name="Oval 6"/>
          <p:cNvSpPr>
            <a:spLocks noChangeArrowheads="1"/>
          </p:cNvSpPr>
          <p:nvPr/>
        </p:nvSpPr>
        <p:spPr bwMode="auto">
          <a:xfrm>
            <a:off x="1906588" y="2781300"/>
            <a:ext cx="2665412" cy="266541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sp>
        <p:nvSpPr>
          <p:cNvPr id="17414" name="Oval 7"/>
          <p:cNvSpPr>
            <a:spLocks noChangeArrowheads="1"/>
          </p:cNvSpPr>
          <p:nvPr/>
        </p:nvSpPr>
        <p:spPr bwMode="auto">
          <a:xfrm>
            <a:off x="3922713" y="2278063"/>
            <a:ext cx="2665412" cy="266541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sp>
        <p:nvSpPr>
          <p:cNvPr id="17415" name="Oval 8"/>
          <p:cNvSpPr>
            <a:spLocks noChangeArrowheads="1"/>
          </p:cNvSpPr>
          <p:nvPr/>
        </p:nvSpPr>
        <p:spPr bwMode="auto">
          <a:xfrm>
            <a:off x="3130550" y="3932238"/>
            <a:ext cx="2665413" cy="266541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sp>
        <p:nvSpPr>
          <p:cNvPr id="17416" name="Text Box 9"/>
          <p:cNvSpPr txBox="1">
            <a:spLocks noChangeArrowheads="1"/>
          </p:cNvSpPr>
          <p:nvPr/>
        </p:nvSpPr>
        <p:spPr bwMode="auto">
          <a:xfrm>
            <a:off x="2105025" y="3359150"/>
            <a:ext cx="18176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lang="en-US" altLang="zh-TW"/>
              <a:t>computer </a:t>
            </a:r>
          </a:p>
          <a:p>
            <a:pPr algn="ctr" eaLnBrk="1" hangingPunct="1">
              <a:spcBef>
                <a:spcPct val="0"/>
              </a:spcBef>
              <a:buFontTx/>
              <a:buNone/>
            </a:pPr>
            <a:r>
              <a:rPr lang="en-US" altLang="zh-TW"/>
              <a:t>vision</a:t>
            </a:r>
          </a:p>
        </p:txBody>
      </p:sp>
      <p:sp>
        <p:nvSpPr>
          <p:cNvPr id="17417" name="Text Box 10"/>
          <p:cNvSpPr txBox="1">
            <a:spLocks noChangeArrowheads="1"/>
          </p:cNvSpPr>
          <p:nvPr/>
        </p:nvSpPr>
        <p:spPr bwMode="auto">
          <a:xfrm>
            <a:off x="4498975" y="2709863"/>
            <a:ext cx="18176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lang="en-US" altLang="zh-TW"/>
              <a:t>computer </a:t>
            </a:r>
          </a:p>
          <a:p>
            <a:pPr algn="ctr" eaLnBrk="1" hangingPunct="1">
              <a:spcBef>
                <a:spcPct val="0"/>
              </a:spcBef>
              <a:buFontTx/>
              <a:buNone/>
            </a:pPr>
            <a:r>
              <a:rPr lang="en-US" altLang="zh-TW"/>
              <a:t>graphics</a:t>
            </a:r>
          </a:p>
        </p:txBody>
      </p:sp>
      <p:sp>
        <p:nvSpPr>
          <p:cNvPr id="17418" name="Text Box 11"/>
          <p:cNvSpPr txBox="1">
            <a:spLocks noChangeArrowheads="1"/>
          </p:cNvSpPr>
          <p:nvPr/>
        </p:nvSpPr>
        <p:spPr bwMode="auto">
          <a:xfrm>
            <a:off x="3563938" y="5221288"/>
            <a:ext cx="184308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lang="en-US" altLang="zh-TW"/>
              <a:t>image</a:t>
            </a:r>
          </a:p>
          <a:p>
            <a:pPr algn="ctr" eaLnBrk="1" hangingPunct="1">
              <a:spcBef>
                <a:spcPct val="0"/>
              </a:spcBef>
              <a:buFontTx/>
              <a:buNone/>
            </a:pPr>
            <a:r>
              <a:rPr lang="en-US" altLang="zh-TW"/>
              <a:t>processing</a:t>
            </a:r>
          </a:p>
        </p:txBody>
      </p:sp>
      <p:sp>
        <p:nvSpPr>
          <p:cNvPr id="17419" name="Text Box 12"/>
          <p:cNvSpPr txBox="1">
            <a:spLocks noChangeArrowheads="1"/>
          </p:cNvSpPr>
          <p:nvPr/>
        </p:nvSpPr>
        <p:spPr bwMode="auto">
          <a:xfrm>
            <a:off x="468313" y="1052513"/>
            <a:ext cx="832643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sz="2400"/>
              <a:t>You will learn more about Taylor and Poisson than Lucas </a:t>
            </a:r>
          </a:p>
          <a:p>
            <a:pPr eaLnBrk="1" hangingPunct="1">
              <a:spcBef>
                <a:spcPct val="0"/>
              </a:spcBef>
              <a:buFontTx/>
              <a:buNone/>
            </a:pPr>
            <a:r>
              <a:rPr lang="en-US" altLang="zh-TW" sz="2400"/>
              <a:t>and Spielberg in this course. If you hear Lucas in the class, </a:t>
            </a:r>
          </a:p>
          <a:p>
            <a:pPr eaLnBrk="1" hangingPunct="1">
              <a:spcBef>
                <a:spcPct val="0"/>
              </a:spcBef>
              <a:buFontTx/>
              <a:buNone/>
            </a:pPr>
            <a:r>
              <a:rPr lang="en-US" altLang="zh-TW" sz="2400"/>
              <a:t>it is more likely to refer to Bruce Lucas, not George Lucas.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lstStyle/>
          <a:p>
            <a:pPr eaLnBrk="1" hangingPunct="1"/>
            <a:r>
              <a:rPr lang="en-US" altLang="zh-TW" sz="3200" smtClean="0"/>
              <a:t>Matting</a:t>
            </a:r>
          </a:p>
        </p:txBody>
      </p:sp>
      <p:sp>
        <p:nvSpPr>
          <p:cNvPr id="148482" name="Rectangle 3"/>
          <p:cNvSpPr>
            <a:spLocks noGrp="1" noChangeArrowheads="1"/>
          </p:cNvSpPr>
          <p:nvPr>
            <p:ph type="body" idx="1"/>
          </p:nvPr>
        </p:nvSpPr>
        <p:spPr/>
        <p:txBody>
          <a:bodyPr/>
          <a:lstStyle/>
          <a:p>
            <a:pPr eaLnBrk="1" hangingPunct="1"/>
            <a:endParaRPr lang="zh-TW" altLang="en-US" smtClean="0"/>
          </a:p>
        </p:txBody>
      </p:sp>
      <p:pic>
        <p:nvPicPr>
          <p:cNvPr id="148483" name="Picture 4" descr="gandalfg-inp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20788"/>
            <a:ext cx="4103688"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29" name="Picture 5" descr="gandalfg-co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900" y="1220788"/>
            <a:ext cx="4103688"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31" name="Picture 7" descr="gandalfg-alph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13" y="1220788"/>
            <a:ext cx="4103687"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2631"/>
                                        </p:tgtEl>
                                        <p:attrNameLst>
                                          <p:attrName>style.visibility</p:attrName>
                                        </p:attrNameLst>
                                      </p:cBhvr>
                                      <p:to>
                                        <p:strVal val="visible"/>
                                      </p:to>
                                    </p:set>
                                    <p:animEffect transition="in" filter="fade">
                                      <p:cBhvr>
                                        <p:cTn id="7" dur="1000"/>
                                        <p:tgtEl>
                                          <p:spTgt spid="2826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282631"/>
                                        </p:tgtEl>
                                      </p:cBhvr>
                                    </p:animEffect>
                                    <p:set>
                                      <p:cBhvr>
                                        <p:cTn id="12" dur="1" fill="hold">
                                          <p:stCondLst>
                                            <p:cond delay="499"/>
                                          </p:stCondLst>
                                        </p:cTn>
                                        <p:tgtEl>
                                          <p:spTgt spid="28263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82629"/>
                                        </p:tgtEl>
                                        <p:attrNameLst>
                                          <p:attrName>style.visibility</p:attrName>
                                        </p:attrNameLst>
                                      </p:cBhvr>
                                      <p:to>
                                        <p:strVal val="visible"/>
                                      </p:to>
                                    </p:set>
                                    <p:animEffect transition="in" filter="fade">
                                      <p:cBhvr>
                                        <p:cTn id="15" dur="500"/>
                                        <p:tgtEl>
                                          <p:spTgt spid="282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p:nvPr>
        </p:nvSpPr>
        <p:spPr/>
        <p:txBody>
          <a:bodyPr/>
          <a:lstStyle/>
          <a:p>
            <a:pPr eaLnBrk="1" hangingPunct="1"/>
            <a:r>
              <a:rPr lang="en-US" altLang="zh-TW" sz="3200" smtClean="0"/>
              <a:t>Object selection</a:t>
            </a:r>
          </a:p>
        </p:txBody>
      </p:sp>
      <p:sp>
        <p:nvSpPr>
          <p:cNvPr id="150530" name="Text Box 4"/>
          <p:cNvSpPr txBox="1">
            <a:spLocks noChangeArrowheads="1"/>
          </p:cNvSpPr>
          <p:nvPr/>
        </p:nvSpPr>
        <p:spPr bwMode="auto">
          <a:xfrm>
            <a:off x="3271838" y="5757863"/>
            <a:ext cx="23241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LazySnapping</a:t>
            </a:r>
          </a:p>
        </p:txBody>
      </p:sp>
      <p:pic>
        <p:nvPicPr>
          <p:cNvPr id="2" name="lazysnapping2.mp4">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258888" y="1046163"/>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p:txBody>
          <a:bodyPr/>
          <a:lstStyle/>
          <a:p>
            <a:pPr eaLnBrk="1" hangingPunct="1"/>
            <a:r>
              <a:rPr lang="en-US" altLang="zh-TW" sz="3200" smtClean="0"/>
              <a:t>Image-based modeling</a:t>
            </a:r>
          </a:p>
        </p:txBody>
      </p:sp>
      <p:pic>
        <p:nvPicPr>
          <p:cNvPr id="1525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73238"/>
            <a:ext cx="8458200"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Text Box 4"/>
          <p:cNvSpPr txBox="1">
            <a:spLocks noChangeArrowheads="1"/>
          </p:cNvSpPr>
          <p:nvPr/>
        </p:nvSpPr>
        <p:spPr bwMode="auto">
          <a:xfrm>
            <a:off x="222250" y="5757863"/>
            <a:ext cx="8423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2400" i="1"/>
              <a:t>photogrammetric modeling and projective texture-mapping</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ChangeArrowheads="1"/>
          </p:cNvSpPr>
          <p:nvPr>
            <p:ph type="title"/>
          </p:nvPr>
        </p:nvSpPr>
        <p:spPr/>
        <p:txBody>
          <a:bodyPr/>
          <a:lstStyle/>
          <a:p>
            <a:pPr eaLnBrk="1" hangingPunct="1"/>
            <a:r>
              <a:rPr lang="en-US" altLang="zh-TW" sz="3200" smtClean="0"/>
              <a:t>Image-based modeling</a:t>
            </a:r>
          </a:p>
        </p:txBody>
      </p:sp>
      <p:pic>
        <p:nvPicPr>
          <p:cNvPr id="1546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05251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100138"/>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Text Box 5"/>
          <p:cNvSpPr txBox="1">
            <a:spLocks noChangeArrowheads="1"/>
          </p:cNvSpPr>
          <p:nvPr/>
        </p:nvSpPr>
        <p:spPr bwMode="auto">
          <a:xfrm>
            <a:off x="222250" y="5757863"/>
            <a:ext cx="8423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2400" i="1"/>
              <a:t>photogrammetric modeling and projective texture-mapping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45764"/>
                                        </p:tgtEl>
                                        <p:attrNameLst>
                                          <p:attrName>style.visibility</p:attrName>
                                        </p:attrNameLst>
                                      </p:cBhvr>
                                      <p:to>
                                        <p:strVal val="visible"/>
                                      </p:to>
                                    </p:set>
                                    <p:animEffect transition="in" filter="wipe(up)">
                                      <p:cBhvr>
                                        <p:cTn id="7" dur="1000"/>
                                        <p:tgtEl>
                                          <p:spTgt spid="24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p:txBody>
          <a:bodyPr/>
          <a:lstStyle/>
          <a:p>
            <a:pPr eaLnBrk="1" hangingPunct="1"/>
            <a:r>
              <a:rPr lang="en-US" altLang="zh-TW" sz="3200" smtClean="0"/>
              <a:t>Image-based modeling</a:t>
            </a:r>
          </a:p>
        </p:txBody>
      </p:sp>
      <p:sp>
        <p:nvSpPr>
          <p:cNvPr id="156674" name="Text Box 4"/>
          <p:cNvSpPr txBox="1">
            <a:spLocks noChangeArrowheads="1"/>
          </p:cNvSpPr>
          <p:nvPr/>
        </p:nvSpPr>
        <p:spPr bwMode="auto">
          <a:xfrm>
            <a:off x="222250" y="5757863"/>
            <a:ext cx="8423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sz="2400" i="1"/>
              <a:t>photogrammetric modeling and projective texture-mapping</a:t>
            </a:r>
          </a:p>
        </p:txBody>
      </p:sp>
      <p:pic>
        <p:nvPicPr>
          <p:cNvPr id="2" name="debevec-campanile.mp4">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057275" y="1049338"/>
            <a:ext cx="6753225"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ChangeArrowheads="1"/>
          </p:cNvSpPr>
          <p:nvPr>
            <p:ph type="title"/>
          </p:nvPr>
        </p:nvSpPr>
        <p:spPr/>
        <p:txBody>
          <a:bodyPr/>
          <a:lstStyle/>
          <a:p>
            <a:pPr eaLnBrk="1" hangingPunct="1"/>
            <a:r>
              <a:rPr lang="en-US" altLang="zh-TW" sz="3200" smtClean="0"/>
              <a:t>Image-based modeling</a:t>
            </a:r>
          </a:p>
        </p:txBody>
      </p:sp>
      <p:pic>
        <p:nvPicPr>
          <p:cNvPr id="158722" name="Picture 3" descr="chi3_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268413"/>
            <a:ext cx="519747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Text Box 4"/>
          <p:cNvSpPr txBox="1">
            <a:spLocks noChangeArrowheads="1"/>
          </p:cNvSpPr>
          <p:nvPr/>
        </p:nvSpPr>
        <p:spPr bwMode="auto">
          <a:xfrm>
            <a:off x="2825750" y="5757863"/>
            <a:ext cx="32337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Tour into a picture</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Grp="1" noChangeArrowheads="1"/>
          </p:cNvSpPr>
          <p:nvPr>
            <p:ph type="title"/>
          </p:nvPr>
        </p:nvSpPr>
        <p:spPr/>
        <p:txBody>
          <a:bodyPr/>
          <a:lstStyle/>
          <a:p>
            <a:pPr eaLnBrk="1" hangingPunct="1"/>
            <a:r>
              <a:rPr lang="en-US" altLang="zh-TW" sz="3200" smtClean="0"/>
              <a:t>Image-based modeling</a:t>
            </a:r>
          </a:p>
        </p:txBody>
      </p:sp>
      <p:sp>
        <p:nvSpPr>
          <p:cNvPr id="160770" name="Text Box 4"/>
          <p:cNvSpPr txBox="1">
            <a:spLocks noChangeArrowheads="1"/>
          </p:cNvSpPr>
          <p:nvPr/>
        </p:nvSpPr>
        <p:spPr bwMode="auto">
          <a:xfrm>
            <a:off x="2825750" y="5757863"/>
            <a:ext cx="32337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Tour into a picture</a:t>
            </a:r>
          </a:p>
        </p:txBody>
      </p:sp>
      <p:pic>
        <p:nvPicPr>
          <p:cNvPr id="2" name="cn2.mp4">
            <a:hlinkClick r:id="" action="ppaction://media"/>
          </p:cNvPr>
          <p:cNvPicPr>
            <a:picLocks noRo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908175" y="1266825"/>
            <a:ext cx="5180013" cy="431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ChangeArrowheads="1"/>
          </p:cNvSpPr>
          <p:nvPr>
            <p:ph type="title"/>
          </p:nvPr>
        </p:nvSpPr>
        <p:spPr/>
        <p:txBody>
          <a:bodyPr/>
          <a:lstStyle/>
          <a:p>
            <a:pPr eaLnBrk="1" hangingPunct="1"/>
            <a:r>
              <a:rPr lang="en-US" altLang="zh-TW" sz="3200" smtClean="0"/>
              <a:t>3D photography (active)</a:t>
            </a:r>
          </a:p>
        </p:txBody>
      </p:sp>
      <p:pic>
        <p:nvPicPr>
          <p:cNvPr id="162818" name="Picture 3" descr="WB4 Sc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125538"/>
            <a:ext cx="5761038"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Text Box 4"/>
          <p:cNvSpPr txBox="1">
            <a:spLocks noChangeArrowheads="1"/>
          </p:cNvSpPr>
          <p:nvPr/>
        </p:nvSpPr>
        <p:spPr bwMode="auto">
          <a:xfrm>
            <a:off x="1873250" y="5757863"/>
            <a:ext cx="5159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Cyberware whole body scanner</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ChangeArrowheads="1"/>
          </p:cNvSpPr>
          <p:nvPr>
            <p:ph type="title"/>
          </p:nvPr>
        </p:nvSpPr>
        <p:spPr/>
        <p:txBody>
          <a:bodyPr/>
          <a:lstStyle/>
          <a:p>
            <a:pPr eaLnBrk="1" hangingPunct="1"/>
            <a:r>
              <a:rPr lang="en-US" altLang="zh-TW" sz="3200" smtClean="0"/>
              <a:t>3D photography (active)</a:t>
            </a:r>
          </a:p>
        </p:txBody>
      </p:sp>
      <p:sp>
        <p:nvSpPr>
          <p:cNvPr id="164866" name="Text Box 3"/>
          <p:cNvSpPr txBox="1">
            <a:spLocks noChangeArrowheads="1"/>
          </p:cNvSpPr>
          <p:nvPr/>
        </p:nvSpPr>
        <p:spPr bwMode="auto">
          <a:xfrm>
            <a:off x="2817813" y="5757863"/>
            <a:ext cx="32813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Photometric stereo</a:t>
            </a:r>
          </a:p>
        </p:txBody>
      </p:sp>
      <p:grpSp>
        <p:nvGrpSpPr>
          <p:cNvPr id="164867" name="Group 4"/>
          <p:cNvGrpSpPr>
            <a:grpSpLocks/>
          </p:cNvGrpSpPr>
          <p:nvPr/>
        </p:nvGrpSpPr>
        <p:grpSpPr bwMode="auto">
          <a:xfrm>
            <a:off x="1403350" y="1052513"/>
            <a:ext cx="6272213" cy="4764087"/>
            <a:chOff x="336" y="180"/>
            <a:chExt cx="5136" cy="3901"/>
          </a:xfrm>
        </p:grpSpPr>
        <p:pic>
          <p:nvPicPr>
            <p:cNvPr id="164868" name="Picture 5" descr="bottlemask"/>
            <p:cNvPicPr>
              <a:picLocks noChangeAspect="1" noChangeArrowheads="1"/>
            </p:cNvPicPr>
            <p:nvPr/>
          </p:nvPicPr>
          <p:blipFill>
            <a:blip r:embed="rId4">
              <a:lum bright="-48000"/>
              <a:extLst>
                <a:ext uri="{28A0092B-C50C-407E-A947-70E740481C1C}">
                  <a14:useLocalDpi xmlns:a14="http://schemas.microsoft.com/office/drawing/2010/main" val="0"/>
                </a:ext>
              </a:extLst>
            </a:blip>
            <a:srcRect/>
            <a:stretch>
              <a:fillRect/>
            </a:stretch>
          </p:blipFill>
          <p:spPr bwMode="auto">
            <a:xfrm>
              <a:off x="4425" y="1224"/>
              <a:ext cx="951" cy="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4869" name="Object 6"/>
            <p:cNvGraphicFramePr>
              <a:graphicFrameLocks noChangeAspect="1"/>
            </p:cNvGraphicFramePr>
            <p:nvPr/>
          </p:nvGraphicFramePr>
          <p:xfrm>
            <a:off x="336" y="1200"/>
            <a:ext cx="975" cy="2881"/>
          </p:xfrm>
          <a:graphic>
            <a:graphicData uri="http://schemas.openxmlformats.org/presentationml/2006/ole">
              <mc:AlternateContent xmlns:mc="http://schemas.openxmlformats.org/markup-compatibility/2006">
                <mc:Choice xmlns:v="urn:schemas-microsoft-com:vml" Requires="v">
                  <p:oleObj spid="_x0000_s164903" name="Image" r:id="rId5" imgW="2526984" imgH="7466667" progId="Photoshop.Image.7">
                    <p:embed/>
                  </p:oleObj>
                </mc:Choice>
                <mc:Fallback>
                  <p:oleObj name="Image" r:id="rId5" imgW="2526984" imgH="7466667" progId="Photoshop.Image.7">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 y="1200"/>
                          <a:ext cx="975" cy="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64870" name="Object 7"/>
            <p:cNvGraphicFramePr>
              <a:graphicFrameLocks noChangeAspect="1"/>
            </p:cNvGraphicFramePr>
            <p:nvPr/>
          </p:nvGraphicFramePr>
          <p:xfrm>
            <a:off x="1680" y="1200"/>
            <a:ext cx="975" cy="2880"/>
          </p:xfrm>
          <a:graphic>
            <a:graphicData uri="http://schemas.openxmlformats.org/presentationml/2006/ole">
              <mc:AlternateContent xmlns:mc="http://schemas.openxmlformats.org/markup-compatibility/2006">
                <mc:Choice xmlns:v="urn:schemas-microsoft-com:vml" Requires="v">
                  <p:oleObj spid="_x0000_s164904" name="Image" r:id="rId7" imgW="2526984" imgH="7466667" progId="Photoshop.Image.7">
                    <p:embed/>
                  </p:oleObj>
                </mc:Choice>
                <mc:Fallback>
                  <p:oleObj name="Image" r:id="rId7" imgW="2526984" imgH="7466667" progId="Photoshop.Image.7">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0" y="1200"/>
                          <a:ext cx="975" cy="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64871" name="Object 8"/>
            <p:cNvGraphicFramePr>
              <a:graphicFrameLocks noChangeAspect="1"/>
            </p:cNvGraphicFramePr>
            <p:nvPr/>
          </p:nvGraphicFramePr>
          <p:xfrm>
            <a:off x="3072" y="1200"/>
            <a:ext cx="975" cy="2880"/>
          </p:xfrm>
          <a:graphic>
            <a:graphicData uri="http://schemas.openxmlformats.org/presentationml/2006/ole">
              <mc:AlternateContent xmlns:mc="http://schemas.openxmlformats.org/markup-compatibility/2006">
                <mc:Choice xmlns:v="urn:schemas-microsoft-com:vml" Requires="v">
                  <p:oleObj spid="_x0000_s164905" name="Image" r:id="rId9" imgW="2526984" imgH="7466667" progId="Photoshop.Image.7">
                    <p:embed/>
                  </p:oleObj>
                </mc:Choice>
                <mc:Fallback>
                  <p:oleObj name="Image" r:id="rId9" imgW="2526984" imgH="7466667" progId="Photoshop.Image.7">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2" y="1200"/>
                          <a:ext cx="975" cy="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64872" name="Object 9"/>
            <p:cNvGraphicFramePr>
              <a:graphicFrameLocks noChangeAspect="1"/>
            </p:cNvGraphicFramePr>
            <p:nvPr/>
          </p:nvGraphicFramePr>
          <p:xfrm>
            <a:off x="384" y="180"/>
            <a:ext cx="885" cy="896"/>
          </p:xfrm>
          <a:graphic>
            <a:graphicData uri="http://schemas.openxmlformats.org/presentationml/2006/ole">
              <mc:AlternateContent xmlns:mc="http://schemas.openxmlformats.org/markup-compatibility/2006">
                <mc:Choice xmlns:v="urn:schemas-microsoft-com:vml" Requires="v">
                  <p:oleObj spid="_x0000_s164906" name="Image" r:id="rId11" imgW="2082540" imgH="2107937" progId="Photoshop.Image.7">
                    <p:embed/>
                  </p:oleObj>
                </mc:Choice>
                <mc:Fallback>
                  <p:oleObj name="Image" r:id="rId11" imgW="2082540" imgH="2107937" progId="Photoshop.Image.7">
                    <p:embed/>
                    <p:pic>
                      <p:nvPicPr>
                        <p:cNvPr id="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4" y="180"/>
                          <a:ext cx="885" cy="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64873" name="Object 10"/>
            <p:cNvGraphicFramePr>
              <a:graphicFrameLocks noChangeAspect="1"/>
            </p:cNvGraphicFramePr>
            <p:nvPr/>
          </p:nvGraphicFramePr>
          <p:xfrm>
            <a:off x="1725" y="180"/>
            <a:ext cx="885" cy="896"/>
          </p:xfrm>
          <a:graphic>
            <a:graphicData uri="http://schemas.openxmlformats.org/presentationml/2006/ole">
              <mc:AlternateContent xmlns:mc="http://schemas.openxmlformats.org/markup-compatibility/2006">
                <mc:Choice xmlns:v="urn:schemas-microsoft-com:vml" Requires="v">
                  <p:oleObj spid="_x0000_s164907" name="Image" r:id="rId13" imgW="2082540" imgH="2107937" progId="Photoshop.Image.7">
                    <p:embed/>
                  </p:oleObj>
                </mc:Choice>
                <mc:Fallback>
                  <p:oleObj name="Image" r:id="rId13" imgW="2082540" imgH="2107937" progId="Photoshop.Image.7">
                    <p:embed/>
                    <p:pic>
                      <p:nvPicPr>
                        <p:cNvPr id="0"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25" y="180"/>
                          <a:ext cx="885" cy="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64874" name="Object 11"/>
            <p:cNvGraphicFramePr>
              <a:graphicFrameLocks noChangeAspect="1"/>
            </p:cNvGraphicFramePr>
            <p:nvPr/>
          </p:nvGraphicFramePr>
          <p:xfrm>
            <a:off x="3117" y="180"/>
            <a:ext cx="885" cy="896"/>
          </p:xfrm>
          <a:graphic>
            <a:graphicData uri="http://schemas.openxmlformats.org/presentationml/2006/ole">
              <mc:AlternateContent xmlns:mc="http://schemas.openxmlformats.org/markup-compatibility/2006">
                <mc:Choice xmlns:v="urn:schemas-microsoft-com:vml" Requires="v">
                  <p:oleObj spid="_x0000_s164908" name="Image" r:id="rId15" imgW="2082540" imgH="2107937" progId="Photoshop.Image.7">
                    <p:embed/>
                  </p:oleObj>
                </mc:Choice>
                <mc:Fallback>
                  <p:oleObj name="Image" r:id="rId15" imgW="2082540" imgH="2107937" progId="Photoshop.Image.7">
                    <p:embed/>
                    <p:pic>
                      <p:nvPicPr>
                        <p:cNvPr id="0"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17" y="180"/>
                          <a:ext cx="885" cy="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164875" name="Group 12"/>
            <p:cNvGrpSpPr>
              <a:grpSpLocks/>
            </p:cNvGrpSpPr>
            <p:nvPr/>
          </p:nvGrpSpPr>
          <p:grpSpPr bwMode="auto">
            <a:xfrm>
              <a:off x="912" y="2064"/>
              <a:ext cx="2832" cy="96"/>
              <a:chOff x="912" y="2064"/>
              <a:chExt cx="2832" cy="96"/>
            </a:xfrm>
          </p:grpSpPr>
          <p:sp>
            <p:nvSpPr>
              <p:cNvPr id="164884" name="Rectangle 13"/>
              <p:cNvSpPr>
                <a:spLocks noChangeArrowheads="1"/>
              </p:cNvSpPr>
              <p:nvPr/>
            </p:nvSpPr>
            <p:spPr bwMode="auto">
              <a:xfrm>
                <a:off x="912" y="2064"/>
                <a:ext cx="96" cy="9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sp>
            <p:nvSpPr>
              <p:cNvPr id="164885" name="Rectangle 14"/>
              <p:cNvSpPr>
                <a:spLocks noChangeArrowheads="1"/>
              </p:cNvSpPr>
              <p:nvPr/>
            </p:nvSpPr>
            <p:spPr bwMode="auto">
              <a:xfrm>
                <a:off x="2208" y="2064"/>
                <a:ext cx="96" cy="9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sp>
            <p:nvSpPr>
              <p:cNvPr id="164886" name="Rectangle 15"/>
              <p:cNvSpPr>
                <a:spLocks noChangeArrowheads="1"/>
              </p:cNvSpPr>
              <p:nvPr/>
            </p:nvSpPr>
            <p:spPr bwMode="auto">
              <a:xfrm>
                <a:off x="3648" y="2064"/>
                <a:ext cx="96" cy="9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grpSp>
        <p:graphicFrame>
          <p:nvGraphicFramePr>
            <p:cNvPr id="164876" name="Object 16"/>
            <p:cNvGraphicFramePr>
              <a:graphicFrameLocks noChangeAspect="1"/>
            </p:cNvGraphicFramePr>
            <p:nvPr/>
          </p:nvGraphicFramePr>
          <p:xfrm>
            <a:off x="4481" y="183"/>
            <a:ext cx="927" cy="890"/>
          </p:xfrm>
          <a:graphic>
            <a:graphicData uri="http://schemas.openxmlformats.org/presentationml/2006/ole">
              <mc:AlternateContent xmlns:mc="http://schemas.openxmlformats.org/markup-compatibility/2006">
                <mc:Choice xmlns:v="urn:schemas-microsoft-com:vml" Requires="v">
                  <p:oleObj spid="_x0000_s164909" name="Image" r:id="rId17" imgW="2249206" imgH="2160254" progId="Photoshop.Image.7">
                    <p:embed/>
                  </p:oleObj>
                </mc:Choice>
                <mc:Fallback>
                  <p:oleObj name="Image" r:id="rId17" imgW="2249206" imgH="2160254" progId="Photoshop.Image.7">
                    <p:embed/>
                    <p:pic>
                      <p:nvPicPr>
                        <p:cNvPr id="0" name="Object 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81" y="183"/>
                          <a:ext cx="927" cy="89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164877" name="Group 17"/>
            <p:cNvGrpSpPr>
              <a:grpSpLocks/>
            </p:cNvGrpSpPr>
            <p:nvPr/>
          </p:nvGrpSpPr>
          <p:grpSpPr bwMode="auto">
            <a:xfrm>
              <a:off x="912" y="528"/>
              <a:ext cx="2832" cy="96"/>
              <a:chOff x="912" y="528"/>
              <a:chExt cx="2832" cy="96"/>
            </a:xfrm>
          </p:grpSpPr>
          <p:sp>
            <p:nvSpPr>
              <p:cNvPr id="164881" name="Rectangle 18"/>
              <p:cNvSpPr>
                <a:spLocks noChangeArrowheads="1"/>
              </p:cNvSpPr>
              <p:nvPr/>
            </p:nvSpPr>
            <p:spPr bwMode="auto">
              <a:xfrm>
                <a:off x="912" y="528"/>
                <a:ext cx="96" cy="9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sp>
            <p:nvSpPr>
              <p:cNvPr id="164882" name="Rectangle 19"/>
              <p:cNvSpPr>
                <a:spLocks noChangeArrowheads="1"/>
              </p:cNvSpPr>
              <p:nvPr/>
            </p:nvSpPr>
            <p:spPr bwMode="auto">
              <a:xfrm>
                <a:off x="2208" y="528"/>
                <a:ext cx="96" cy="9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sp>
            <p:nvSpPr>
              <p:cNvPr id="164883" name="Rectangle 20"/>
              <p:cNvSpPr>
                <a:spLocks noChangeArrowheads="1"/>
              </p:cNvSpPr>
              <p:nvPr/>
            </p:nvSpPr>
            <p:spPr bwMode="auto">
              <a:xfrm>
                <a:off x="3648" y="528"/>
                <a:ext cx="96" cy="9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grpSp>
        <p:sp>
          <p:nvSpPr>
            <p:cNvPr id="164878" name="Line 21"/>
            <p:cNvSpPr>
              <a:spLocks noChangeShapeType="1"/>
            </p:cNvSpPr>
            <p:nvPr/>
          </p:nvSpPr>
          <p:spPr bwMode="auto">
            <a:xfrm flipH="1">
              <a:off x="5044" y="583"/>
              <a:ext cx="14" cy="1489"/>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4879" name="Line 22"/>
            <p:cNvSpPr>
              <a:spLocks noChangeShapeType="1"/>
            </p:cNvSpPr>
            <p:nvPr/>
          </p:nvSpPr>
          <p:spPr bwMode="auto">
            <a:xfrm flipV="1">
              <a:off x="5044" y="2044"/>
              <a:ext cx="168" cy="2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aphicFrame>
          <p:nvGraphicFramePr>
            <p:cNvPr id="164880" name="Object 23"/>
            <p:cNvGraphicFramePr>
              <a:graphicFrameLocks noChangeAspect="1"/>
            </p:cNvGraphicFramePr>
            <p:nvPr/>
          </p:nvGraphicFramePr>
          <p:xfrm>
            <a:off x="4390" y="1242"/>
            <a:ext cx="1082" cy="2795"/>
          </p:xfrm>
          <a:graphic>
            <a:graphicData uri="http://schemas.openxmlformats.org/presentationml/2006/ole">
              <mc:AlternateContent xmlns:mc="http://schemas.openxmlformats.org/markup-compatibility/2006">
                <mc:Choice xmlns:v="urn:schemas-microsoft-com:vml" Requires="v">
                  <p:oleObj spid="_x0000_s164910" name="Image" r:id="rId19" imgW="2300035" imgH="6036004" progId="Photoshop.Image.7">
                    <p:embed/>
                  </p:oleObj>
                </mc:Choice>
                <mc:Fallback>
                  <p:oleObj name="Image" r:id="rId19" imgW="2300035" imgH="6036004" progId="Photoshop.Image.7">
                    <p:embed/>
                    <p:pic>
                      <p:nvPicPr>
                        <p:cNvPr id="0" name="Object 23"/>
                        <p:cNvPicPr>
                          <a:picLocks noChangeAspect="1" noChangeArrowheads="1"/>
                        </p:cNvPicPr>
                        <p:nvPr/>
                      </p:nvPicPr>
                      <p:blipFill>
                        <a:blip r:embed="rId20">
                          <a:extLst>
                            <a:ext uri="{28A0092B-C50C-407E-A947-70E740481C1C}">
                              <a14:useLocalDpi xmlns:a14="http://schemas.microsoft.com/office/drawing/2010/main" val="0"/>
                            </a:ext>
                          </a:extLst>
                        </a:blip>
                        <a:srcRect t="1480"/>
                        <a:stretch>
                          <a:fillRect/>
                        </a:stretch>
                      </p:blipFill>
                      <p:spPr bwMode="auto">
                        <a:xfrm>
                          <a:off x="4390" y="1242"/>
                          <a:ext cx="1082" cy="2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ChangeArrowheads="1"/>
          </p:cNvSpPr>
          <p:nvPr>
            <p:ph type="title"/>
          </p:nvPr>
        </p:nvSpPr>
        <p:spPr/>
        <p:txBody>
          <a:bodyPr/>
          <a:lstStyle/>
          <a:p>
            <a:pPr eaLnBrk="1" hangingPunct="1"/>
            <a:r>
              <a:rPr lang="en-US" altLang="zh-TW" sz="3200" smtClean="0"/>
              <a:t>3D photography (passive)</a:t>
            </a:r>
          </a:p>
        </p:txBody>
      </p:sp>
      <p:pic>
        <p:nvPicPr>
          <p:cNvPr id="166914" name="Picture 3" descr="i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052513"/>
            <a:ext cx="3095625"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Picture 4" descr="im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1065213"/>
            <a:ext cx="3095625"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 Box 5"/>
          <p:cNvSpPr txBox="1">
            <a:spLocks noChangeArrowheads="1"/>
          </p:cNvSpPr>
          <p:nvPr/>
        </p:nvSpPr>
        <p:spPr bwMode="auto">
          <a:xfrm>
            <a:off x="3841750" y="5757863"/>
            <a:ext cx="12239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Stereo</a:t>
            </a:r>
          </a:p>
        </p:txBody>
      </p:sp>
      <p:sp>
        <p:nvSpPr>
          <p:cNvPr id="166917" name="Text Box 6"/>
          <p:cNvSpPr txBox="1">
            <a:spLocks noChangeArrowheads="1"/>
          </p:cNvSpPr>
          <p:nvPr/>
        </p:nvSpPr>
        <p:spPr bwMode="auto">
          <a:xfrm>
            <a:off x="688975" y="3644900"/>
            <a:ext cx="781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left</a:t>
            </a:r>
          </a:p>
        </p:txBody>
      </p:sp>
      <p:sp>
        <p:nvSpPr>
          <p:cNvPr id="166918" name="Text Box 7"/>
          <p:cNvSpPr txBox="1">
            <a:spLocks noChangeArrowheads="1"/>
          </p:cNvSpPr>
          <p:nvPr/>
        </p:nvSpPr>
        <p:spPr bwMode="auto">
          <a:xfrm>
            <a:off x="7510463" y="3630613"/>
            <a:ext cx="9667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right</a:t>
            </a:r>
          </a:p>
        </p:txBody>
      </p:sp>
      <p:grpSp>
        <p:nvGrpSpPr>
          <p:cNvPr id="2" name="Group 8"/>
          <p:cNvGrpSpPr>
            <a:grpSpLocks/>
          </p:cNvGrpSpPr>
          <p:nvPr/>
        </p:nvGrpSpPr>
        <p:grpSpPr bwMode="auto">
          <a:xfrm>
            <a:off x="2373313" y="2205038"/>
            <a:ext cx="5330825" cy="3571875"/>
            <a:chOff x="1495" y="1452"/>
            <a:chExt cx="3358" cy="2250"/>
          </a:xfrm>
        </p:grpSpPr>
        <p:pic>
          <p:nvPicPr>
            <p:cNvPr id="166920" name="Picture 9" descr="dis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 y="1452"/>
              <a:ext cx="2700" cy="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1" name="Text Box 10"/>
            <p:cNvSpPr txBox="1">
              <a:spLocks noChangeArrowheads="1"/>
            </p:cNvSpPr>
            <p:nvPr/>
          </p:nvSpPr>
          <p:spPr bwMode="auto">
            <a:xfrm>
              <a:off x="4148" y="3339"/>
              <a:ext cx="70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depth</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pPr eaLnBrk="1" hangingPunct="1"/>
            <a:r>
              <a:rPr lang="en-US" altLang="zh-TW" sz="3200" smtClean="0"/>
              <a:t>Prerequisites</a:t>
            </a:r>
          </a:p>
        </p:txBody>
      </p:sp>
      <p:sp>
        <p:nvSpPr>
          <p:cNvPr id="19458" name="Rectangle 3"/>
          <p:cNvSpPr>
            <a:spLocks noGrp="1" noChangeArrowheads="1"/>
          </p:cNvSpPr>
          <p:nvPr>
            <p:ph type="body" idx="1"/>
          </p:nvPr>
        </p:nvSpPr>
        <p:spPr/>
        <p:txBody>
          <a:bodyPr/>
          <a:lstStyle/>
          <a:p>
            <a:pPr eaLnBrk="1" hangingPunct="1"/>
            <a:r>
              <a:rPr lang="en-US" altLang="zh-TW" smtClean="0"/>
              <a:t>It is a </a:t>
            </a:r>
            <a:r>
              <a:rPr lang="en-US" altLang="zh-TW" b="1" i="1" smtClean="0">
                <a:solidFill>
                  <a:srgbClr val="FF0000"/>
                </a:solidFill>
              </a:rPr>
              <a:t>must</a:t>
            </a:r>
            <a:r>
              <a:rPr lang="en-US" altLang="zh-TW" smtClean="0"/>
              <a:t> that you have programming experiences.</a:t>
            </a:r>
          </a:p>
          <a:p>
            <a:pPr eaLnBrk="1" hangingPunct="1"/>
            <a:r>
              <a:rPr lang="en-US" altLang="zh-TW" smtClean="0"/>
              <a:t>It is a </a:t>
            </a:r>
            <a:r>
              <a:rPr lang="en-US" altLang="zh-TW" b="1" i="1" smtClean="0">
                <a:solidFill>
                  <a:srgbClr val="FF0000"/>
                </a:solidFill>
              </a:rPr>
              <a:t>must</a:t>
            </a:r>
            <a:r>
              <a:rPr lang="en-US" altLang="zh-TW" smtClean="0"/>
              <a:t> that you have basic knowledge on linear algebra and probability.</a:t>
            </a:r>
          </a:p>
          <a:p>
            <a:pPr eaLnBrk="1" hangingPunct="1"/>
            <a:r>
              <a:rPr lang="en-US" altLang="zh-TW" smtClean="0"/>
              <a:t>It is a </a:t>
            </a:r>
            <a:r>
              <a:rPr lang="en-US" altLang="zh-TW" i="1" smtClean="0"/>
              <a:t>plus</a:t>
            </a:r>
            <a:r>
              <a:rPr lang="en-US" altLang="zh-TW" smtClean="0"/>
              <a:t> if you have background knowledge on computer vision, image processing and computer graphics.</a:t>
            </a:r>
          </a:p>
          <a:p>
            <a:pPr eaLnBrk="1" hangingPunct="1"/>
            <a:r>
              <a:rPr lang="en-US" altLang="zh-TW" smtClean="0"/>
              <a:t>It is a </a:t>
            </a:r>
            <a:r>
              <a:rPr lang="en-US" altLang="zh-TW" i="1" smtClean="0"/>
              <a:t>plus</a:t>
            </a:r>
            <a:r>
              <a:rPr lang="en-US" altLang="zh-TW" smtClean="0"/>
              <a:t> if you have access to digital cameras and camcorders.</a:t>
            </a:r>
          </a:p>
          <a:p>
            <a:pPr eaLnBrk="1" hangingPunct="1"/>
            <a:endParaRPr lang="en-US" altLang="zh-TW"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title"/>
          </p:nvPr>
        </p:nvSpPr>
        <p:spPr/>
        <p:txBody>
          <a:bodyPr/>
          <a:lstStyle/>
          <a:p>
            <a:pPr eaLnBrk="1" hangingPunct="1"/>
            <a:r>
              <a:rPr lang="en-US" altLang="zh-TW" sz="3200" smtClean="0"/>
              <a:t>Image-based rendering</a:t>
            </a:r>
          </a:p>
        </p:txBody>
      </p:sp>
      <p:pic>
        <p:nvPicPr>
          <p:cNvPr id="1689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484313"/>
            <a:ext cx="4535487"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1484313"/>
            <a:ext cx="281463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4" name="Text Box 5"/>
          <p:cNvSpPr txBox="1">
            <a:spLocks noChangeArrowheads="1"/>
          </p:cNvSpPr>
          <p:nvPr/>
        </p:nvSpPr>
        <p:spPr bwMode="auto">
          <a:xfrm>
            <a:off x="2941638" y="5757863"/>
            <a:ext cx="2997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Surface lightfield</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p:nvPr>
        </p:nvSpPr>
        <p:spPr/>
        <p:txBody>
          <a:bodyPr/>
          <a:lstStyle/>
          <a:p>
            <a:pPr eaLnBrk="1" hangingPunct="1"/>
            <a:r>
              <a:rPr lang="en-US" altLang="zh-TW" sz="3200" smtClean="0"/>
              <a:t>View interpolation</a:t>
            </a:r>
          </a:p>
        </p:txBody>
      </p:sp>
      <p:pic>
        <p:nvPicPr>
          <p:cNvPr id="171010" name="Picture 3" descr="matrix"/>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1038225" y="1125538"/>
            <a:ext cx="6989763" cy="4572000"/>
          </a:xfrm>
          <a:noFill/>
        </p:spPr>
      </p:pic>
      <p:sp>
        <p:nvSpPr>
          <p:cNvPr id="171011" name="Rectangle 4"/>
          <p:cNvSpPr>
            <a:spLocks noChangeArrowheads="1"/>
          </p:cNvSpPr>
          <p:nvPr/>
        </p:nvSpPr>
        <p:spPr bwMode="auto">
          <a:xfrm>
            <a:off x="2987675" y="5757863"/>
            <a:ext cx="29273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a:t>Bullet time video</a:t>
            </a:r>
            <a:endParaRPr lang="en-US" altLang="zh-TW">
              <a:latin typeface="Arial" panose="020B0604020202020204"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ChangeArrowheads="1"/>
          </p:cNvSpPr>
          <p:nvPr>
            <p:ph type="title"/>
          </p:nvPr>
        </p:nvSpPr>
        <p:spPr/>
        <p:txBody>
          <a:bodyPr/>
          <a:lstStyle/>
          <a:p>
            <a:pPr eaLnBrk="1" hangingPunct="1"/>
            <a:r>
              <a:rPr lang="en-US" altLang="zh-TW" sz="3200" smtClean="0"/>
              <a:t>View interpolation</a:t>
            </a:r>
          </a:p>
        </p:txBody>
      </p:sp>
      <p:sp>
        <p:nvSpPr>
          <p:cNvPr id="173058" name="Rectangle 4"/>
          <p:cNvSpPr>
            <a:spLocks noChangeArrowheads="1"/>
          </p:cNvSpPr>
          <p:nvPr/>
        </p:nvSpPr>
        <p:spPr bwMode="auto">
          <a:xfrm>
            <a:off x="1331913" y="5757863"/>
            <a:ext cx="62198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r>
              <a:rPr lang="en-US" altLang="zh-TW"/>
              <a:t>High-Quality Video View Interpolation</a:t>
            </a:r>
            <a:endParaRPr lang="en-US" altLang="zh-TW">
              <a:latin typeface="Arial" panose="020B0604020202020204" pitchFamily="34" charset="0"/>
            </a:endParaRPr>
          </a:p>
        </p:txBody>
      </p:sp>
      <p:pic>
        <p:nvPicPr>
          <p:cNvPr id="2" name="bullettime2.mp4">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143000" y="1154113"/>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p:nvPr>
        </p:nvSpPr>
        <p:spPr/>
        <p:txBody>
          <a:bodyPr/>
          <a:lstStyle/>
          <a:p>
            <a:pPr eaLnBrk="1" hangingPunct="1"/>
            <a:r>
              <a:rPr lang="en-US" altLang="zh-TW" sz="3200" smtClean="0"/>
              <a:t>Image manipulation</a:t>
            </a:r>
          </a:p>
        </p:txBody>
      </p:sp>
      <p:pic>
        <p:nvPicPr>
          <p:cNvPr id="175106" name="Picture 3" descr="R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63625"/>
            <a:ext cx="32385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7" name="Picture 4" descr="LittleRi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573463"/>
            <a:ext cx="323850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323850" y="1484313"/>
            <a:ext cx="3097213" cy="5113337"/>
            <a:chOff x="385" y="935"/>
            <a:chExt cx="1951" cy="3221"/>
          </a:xfrm>
        </p:grpSpPr>
        <p:sp>
          <p:nvSpPr>
            <p:cNvPr id="175111" name="Freeform 6"/>
            <p:cNvSpPr>
              <a:spLocks/>
            </p:cNvSpPr>
            <p:nvPr/>
          </p:nvSpPr>
          <p:spPr bwMode="auto">
            <a:xfrm>
              <a:off x="385" y="935"/>
              <a:ext cx="1703" cy="1497"/>
            </a:xfrm>
            <a:custGeom>
              <a:avLst/>
              <a:gdLst>
                <a:gd name="T0" fmla="*/ 0 w 2256"/>
                <a:gd name="T1" fmla="*/ 2 h 1918"/>
                <a:gd name="T2" fmla="*/ 2 w 2256"/>
                <a:gd name="T3" fmla="*/ 2 h 1918"/>
                <a:gd name="T4" fmla="*/ 3 w 2256"/>
                <a:gd name="T5" fmla="*/ 2 h 1918"/>
                <a:gd name="T6" fmla="*/ 3 w 2256"/>
                <a:gd name="T7" fmla="*/ 2 h 1918"/>
                <a:gd name="T8" fmla="*/ 3 w 2256"/>
                <a:gd name="T9" fmla="*/ 2 h 1918"/>
                <a:gd name="T10" fmla="*/ 4 w 2256"/>
                <a:gd name="T11" fmla="*/ 2 h 1918"/>
                <a:gd name="T12" fmla="*/ 4 w 2256"/>
                <a:gd name="T13" fmla="*/ 2 h 1918"/>
                <a:gd name="T14" fmla="*/ 5 w 2256"/>
                <a:gd name="T15" fmla="*/ 2 h 1918"/>
                <a:gd name="T16" fmla="*/ 5 w 2256"/>
                <a:gd name="T17" fmla="*/ 2 h 1918"/>
                <a:gd name="T18" fmla="*/ 6 w 2256"/>
                <a:gd name="T19" fmla="*/ 2 h 1918"/>
                <a:gd name="T20" fmla="*/ 6 w 2256"/>
                <a:gd name="T21" fmla="*/ 2 h 1918"/>
                <a:gd name="T22" fmla="*/ 6 w 2256"/>
                <a:gd name="T23" fmla="*/ 2 h 1918"/>
                <a:gd name="T24" fmla="*/ 6 w 2256"/>
                <a:gd name="T25" fmla="*/ 2 h 1918"/>
                <a:gd name="T26" fmla="*/ 8 w 2256"/>
                <a:gd name="T27" fmla="*/ 2 h 1918"/>
                <a:gd name="T28" fmla="*/ 8 w 2256"/>
                <a:gd name="T29" fmla="*/ 2 h 1918"/>
                <a:gd name="T30" fmla="*/ 10 w 2256"/>
                <a:gd name="T31" fmla="*/ 3 h 1918"/>
                <a:gd name="T32" fmla="*/ 10 w 2256"/>
                <a:gd name="T33" fmla="*/ 3 h 1918"/>
                <a:gd name="T34" fmla="*/ 10 w 2256"/>
                <a:gd name="T35" fmla="*/ 3 h 1918"/>
                <a:gd name="T36" fmla="*/ 11 w 2256"/>
                <a:gd name="T37" fmla="*/ 3 h 1918"/>
                <a:gd name="T38" fmla="*/ 11 w 2256"/>
                <a:gd name="T39" fmla="*/ 4 h 1918"/>
                <a:gd name="T40" fmla="*/ 11 w 2256"/>
                <a:gd name="T41" fmla="*/ 4 h 1918"/>
                <a:gd name="T42" fmla="*/ 11 w 2256"/>
                <a:gd name="T43" fmla="*/ 4 h 1918"/>
                <a:gd name="T44" fmla="*/ 11 w 2256"/>
                <a:gd name="T45" fmla="*/ 4 h 1918"/>
                <a:gd name="T46" fmla="*/ 11 w 2256"/>
                <a:gd name="T47" fmla="*/ 4 h 1918"/>
                <a:gd name="T48" fmla="*/ 11 w 2256"/>
                <a:gd name="T49" fmla="*/ 5 h 1918"/>
                <a:gd name="T50" fmla="*/ 11 w 2256"/>
                <a:gd name="T51" fmla="*/ 5 h 1918"/>
                <a:gd name="T52" fmla="*/ 11 w 2256"/>
                <a:gd name="T53" fmla="*/ 5 h 1918"/>
                <a:gd name="T54" fmla="*/ 11 w 2256"/>
                <a:gd name="T55" fmla="*/ 4 h 1918"/>
                <a:gd name="T56" fmla="*/ 13 w 2256"/>
                <a:gd name="T57" fmla="*/ 5 h 1918"/>
                <a:gd name="T58" fmla="*/ 13 w 2256"/>
                <a:gd name="T59" fmla="*/ 5 h 1918"/>
                <a:gd name="T60" fmla="*/ 13 w 2256"/>
                <a:gd name="T61" fmla="*/ 7 h 1918"/>
                <a:gd name="T62" fmla="*/ 13 w 2256"/>
                <a:gd name="T63" fmla="*/ 7 h 1918"/>
                <a:gd name="T64" fmla="*/ 13 w 2256"/>
                <a:gd name="T65" fmla="*/ 7 h 1918"/>
                <a:gd name="T66" fmla="*/ 13 w 2256"/>
                <a:gd name="T67" fmla="*/ 7 h 1918"/>
                <a:gd name="T68" fmla="*/ 13 w 2256"/>
                <a:gd name="T69" fmla="*/ 7 h 1918"/>
                <a:gd name="T70" fmla="*/ 13 w 2256"/>
                <a:gd name="T71" fmla="*/ 9 h 1918"/>
                <a:gd name="T72" fmla="*/ 13 w 2256"/>
                <a:gd name="T73" fmla="*/ 9 h 1918"/>
                <a:gd name="T74" fmla="*/ 14 w 2256"/>
                <a:gd name="T75" fmla="*/ 9 h 1918"/>
                <a:gd name="T76" fmla="*/ 14 w 2256"/>
                <a:gd name="T77" fmla="*/ 11 h 1918"/>
                <a:gd name="T78" fmla="*/ 14 w 2256"/>
                <a:gd name="T79" fmla="*/ 12 h 1918"/>
                <a:gd name="T80" fmla="*/ 14 w 2256"/>
                <a:gd name="T81" fmla="*/ 13 h 1918"/>
                <a:gd name="T82" fmla="*/ 11 w 2256"/>
                <a:gd name="T83" fmla="*/ 14 h 1918"/>
                <a:gd name="T84" fmla="*/ 11 w 2256"/>
                <a:gd name="T85" fmla="*/ 16 h 1918"/>
                <a:gd name="T86" fmla="*/ 11 w 2256"/>
                <a:gd name="T87" fmla="*/ 16 h 1918"/>
                <a:gd name="T88" fmla="*/ 11 w 2256"/>
                <a:gd name="T89" fmla="*/ 16 h 1918"/>
                <a:gd name="T90" fmla="*/ 11 w 2256"/>
                <a:gd name="T91" fmla="*/ 16 h 1918"/>
                <a:gd name="T92" fmla="*/ 11 w 2256"/>
                <a:gd name="T93" fmla="*/ 16 h 1918"/>
                <a:gd name="T94" fmla="*/ 11 w 2256"/>
                <a:gd name="T95" fmla="*/ 16 h 1918"/>
                <a:gd name="T96" fmla="*/ 11 w 2256"/>
                <a:gd name="T97" fmla="*/ 16 h 1918"/>
                <a:gd name="T98" fmla="*/ 11 w 2256"/>
                <a:gd name="T99" fmla="*/ 16 h 1918"/>
                <a:gd name="T100" fmla="*/ 10 w 2256"/>
                <a:gd name="T101" fmla="*/ 17 h 1918"/>
                <a:gd name="T102" fmla="*/ 10 w 2256"/>
                <a:gd name="T103" fmla="*/ 17 h 1918"/>
                <a:gd name="T104" fmla="*/ 11 w 2256"/>
                <a:gd name="T105" fmla="*/ 18 h 1918"/>
                <a:gd name="T106" fmla="*/ 11 w 2256"/>
                <a:gd name="T107" fmla="*/ 18 h 1918"/>
                <a:gd name="T108" fmla="*/ 13 w 2256"/>
                <a:gd name="T109" fmla="*/ 18 h 1918"/>
                <a:gd name="T110" fmla="*/ 13 w 2256"/>
                <a:gd name="T111" fmla="*/ 18 h 1918"/>
                <a:gd name="T112" fmla="*/ 13 w 2256"/>
                <a:gd name="T113" fmla="*/ 18 h 1918"/>
                <a:gd name="T114" fmla="*/ 13 w 2256"/>
                <a:gd name="T115" fmla="*/ 20 h 1918"/>
                <a:gd name="T116" fmla="*/ 13 w 2256"/>
                <a:gd name="T117" fmla="*/ 22 h 19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56"/>
                <a:gd name="T178" fmla="*/ 0 h 1918"/>
                <a:gd name="T179" fmla="*/ 2256 w 2256"/>
                <a:gd name="T180" fmla="*/ 1918 h 191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56" h="1918">
                  <a:moveTo>
                    <a:pt x="0" y="183"/>
                  </a:moveTo>
                  <a:cubicBezTo>
                    <a:pt x="121" y="178"/>
                    <a:pt x="217" y="167"/>
                    <a:pt x="337" y="162"/>
                  </a:cubicBezTo>
                  <a:cubicBezTo>
                    <a:pt x="337" y="162"/>
                    <a:pt x="383" y="151"/>
                    <a:pt x="386" y="148"/>
                  </a:cubicBezTo>
                  <a:cubicBezTo>
                    <a:pt x="398" y="136"/>
                    <a:pt x="405" y="120"/>
                    <a:pt x="414" y="106"/>
                  </a:cubicBezTo>
                  <a:cubicBezTo>
                    <a:pt x="419" y="99"/>
                    <a:pt x="428" y="85"/>
                    <a:pt x="428" y="85"/>
                  </a:cubicBezTo>
                  <a:cubicBezTo>
                    <a:pt x="439" y="0"/>
                    <a:pt x="436" y="20"/>
                    <a:pt x="527" y="29"/>
                  </a:cubicBezTo>
                  <a:cubicBezTo>
                    <a:pt x="542" y="90"/>
                    <a:pt x="539" y="81"/>
                    <a:pt x="604" y="92"/>
                  </a:cubicBezTo>
                  <a:cubicBezTo>
                    <a:pt x="619" y="198"/>
                    <a:pt x="593" y="127"/>
                    <a:pt x="772" y="148"/>
                  </a:cubicBezTo>
                  <a:cubicBezTo>
                    <a:pt x="786" y="150"/>
                    <a:pt x="795" y="165"/>
                    <a:pt x="808" y="169"/>
                  </a:cubicBezTo>
                  <a:cubicBezTo>
                    <a:pt x="843" y="167"/>
                    <a:pt x="883" y="181"/>
                    <a:pt x="913" y="162"/>
                  </a:cubicBezTo>
                  <a:cubicBezTo>
                    <a:pt x="931" y="151"/>
                    <a:pt x="902" y="109"/>
                    <a:pt x="920" y="99"/>
                  </a:cubicBezTo>
                  <a:cubicBezTo>
                    <a:pt x="946" y="84"/>
                    <a:pt x="981" y="104"/>
                    <a:pt x="1011" y="106"/>
                  </a:cubicBezTo>
                  <a:cubicBezTo>
                    <a:pt x="1013" y="113"/>
                    <a:pt x="1011" y="126"/>
                    <a:pt x="1018" y="127"/>
                  </a:cubicBezTo>
                  <a:cubicBezTo>
                    <a:pt x="1056" y="133"/>
                    <a:pt x="1352" y="153"/>
                    <a:pt x="1391" y="155"/>
                  </a:cubicBezTo>
                  <a:cubicBezTo>
                    <a:pt x="1408" y="206"/>
                    <a:pt x="1395" y="187"/>
                    <a:pt x="1426" y="218"/>
                  </a:cubicBezTo>
                  <a:cubicBezTo>
                    <a:pt x="1431" y="232"/>
                    <a:pt x="1435" y="246"/>
                    <a:pt x="1440" y="260"/>
                  </a:cubicBezTo>
                  <a:cubicBezTo>
                    <a:pt x="1445" y="274"/>
                    <a:pt x="1433" y="298"/>
                    <a:pt x="1447" y="303"/>
                  </a:cubicBezTo>
                  <a:cubicBezTo>
                    <a:pt x="1491" y="318"/>
                    <a:pt x="1540" y="308"/>
                    <a:pt x="1587" y="310"/>
                  </a:cubicBezTo>
                  <a:cubicBezTo>
                    <a:pt x="1596" y="312"/>
                    <a:pt x="1607" y="311"/>
                    <a:pt x="1615" y="317"/>
                  </a:cubicBezTo>
                  <a:cubicBezTo>
                    <a:pt x="1621" y="322"/>
                    <a:pt x="1617" y="332"/>
                    <a:pt x="1622" y="338"/>
                  </a:cubicBezTo>
                  <a:cubicBezTo>
                    <a:pt x="1627" y="345"/>
                    <a:pt x="1635" y="349"/>
                    <a:pt x="1643" y="352"/>
                  </a:cubicBezTo>
                  <a:cubicBezTo>
                    <a:pt x="1657" y="358"/>
                    <a:pt x="1686" y="366"/>
                    <a:pt x="1686" y="366"/>
                  </a:cubicBezTo>
                  <a:cubicBezTo>
                    <a:pt x="1691" y="373"/>
                    <a:pt x="1694" y="381"/>
                    <a:pt x="1700" y="387"/>
                  </a:cubicBezTo>
                  <a:cubicBezTo>
                    <a:pt x="1706" y="393"/>
                    <a:pt x="1716" y="394"/>
                    <a:pt x="1721" y="401"/>
                  </a:cubicBezTo>
                  <a:cubicBezTo>
                    <a:pt x="1726" y="407"/>
                    <a:pt x="1721" y="419"/>
                    <a:pt x="1728" y="422"/>
                  </a:cubicBezTo>
                  <a:cubicBezTo>
                    <a:pt x="1748" y="430"/>
                    <a:pt x="1770" y="427"/>
                    <a:pt x="1791" y="429"/>
                  </a:cubicBezTo>
                  <a:cubicBezTo>
                    <a:pt x="1810" y="427"/>
                    <a:pt x="1833" y="434"/>
                    <a:pt x="1847" y="422"/>
                  </a:cubicBezTo>
                  <a:cubicBezTo>
                    <a:pt x="1895" y="379"/>
                    <a:pt x="1820" y="362"/>
                    <a:pt x="1875" y="380"/>
                  </a:cubicBezTo>
                  <a:cubicBezTo>
                    <a:pt x="1907" y="428"/>
                    <a:pt x="1898" y="406"/>
                    <a:pt x="1910" y="443"/>
                  </a:cubicBezTo>
                  <a:cubicBezTo>
                    <a:pt x="1912" y="459"/>
                    <a:pt x="1915" y="476"/>
                    <a:pt x="1917" y="492"/>
                  </a:cubicBezTo>
                  <a:cubicBezTo>
                    <a:pt x="1920" y="515"/>
                    <a:pt x="1921" y="539"/>
                    <a:pt x="1924" y="562"/>
                  </a:cubicBezTo>
                  <a:cubicBezTo>
                    <a:pt x="1925" y="572"/>
                    <a:pt x="1924" y="584"/>
                    <a:pt x="1931" y="591"/>
                  </a:cubicBezTo>
                  <a:cubicBezTo>
                    <a:pt x="1938" y="598"/>
                    <a:pt x="1950" y="596"/>
                    <a:pt x="1960" y="598"/>
                  </a:cubicBezTo>
                  <a:cubicBezTo>
                    <a:pt x="1969" y="626"/>
                    <a:pt x="1978" y="638"/>
                    <a:pt x="2002" y="654"/>
                  </a:cubicBezTo>
                  <a:cubicBezTo>
                    <a:pt x="2007" y="661"/>
                    <a:pt x="2014" y="667"/>
                    <a:pt x="2016" y="675"/>
                  </a:cubicBezTo>
                  <a:cubicBezTo>
                    <a:pt x="2022" y="703"/>
                    <a:pt x="2014" y="733"/>
                    <a:pt x="2023" y="759"/>
                  </a:cubicBezTo>
                  <a:cubicBezTo>
                    <a:pt x="2027" y="769"/>
                    <a:pt x="2042" y="768"/>
                    <a:pt x="2051" y="773"/>
                  </a:cubicBezTo>
                  <a:cubicBezTo>
                    <a:pt x="2089" y="795"/>
                    <a:pt x="2128" y="815"/>
                    <a:pt x="2170" y="829"/>
                  </a:cubicBezTo>
                  <a:cubicBezTo>
                    <a:pt x="2212" y="871"/>
                    <a:pt x="2198" y="894"/>
                    <a:pt x="2205" y="963"/>
                  </a:cubicBezTo>
                  <a:cubicBezTo>
                    <a:pt x="2212" y="1037"/>
                    <a:pt x="2210" y="986"/>
                    <a:pt x="2219" y="1047"/>
                  </a:cubicBezTo>
                  <a:cubicBezTo>
                    <a:pt x="2225" y="1086"/>
                    <a:pt x="2220" y="1130"/>
                    <a:pt x="2248" y="1160"/>
                  </a:cubicBezTo>
                  <a:cubicBezTo>
                    <a:pt x="2203" y="1340"/>
                    <a:pt x="2256" y="1243"/>
                    <a:pt x="1896" y="1251"/>
                  </a:cubicBezTo>
                  <a:cubicBezTo>
                    <a:pt x="1835" y="1271"/>
                    <a:pt x="1931" y="1238"/>
                    <a:pt x="1840" y="1279"/>
                  </a:cubicBezTo>
                  <a:cubicBezTo>
                    <a:pt x="1803" y="1296"/>
                    <a:pt x="1768" y="1301"/>
                    <a:pt x="1728" y="1307"/>
                  </a:cubicBezTo>
                  <a:cubicBezTo>
                    <a:pt x="1723" y="1314"/>
                    <a:pt x="1721" y="1323"/>
                    <a:pt x="1714" y="1328"/>
                  </a:cubicBezTo>
                  <a:cubicBezTo>
                    <a:pt x="1708" y="1333"/>
                    <a:pt x="1698" y="1330"/>
                    <a:pt x="1693" y="1335"/>
                  </a:cubicBezTo>
                  <a:cubicBezTo>
                    <a:pt x="1688" y="1340"/>
                    <a:pt x="1691" y="1350"/>
                    <a:pt x="1686" y="1356"/>
                  </a:cubicBezTo>
                  <a:cubicBezTo>
                    <a:pt x="1672" y="1373"/>
                    <a:pt x="1648" y="1373"/>
                    <a:pt x="1629" y="1377"/>
                  </a:cubicBezTo>
                  <a:cubicBezTo>
                    <a:pt x="1624" y="1384"/>
                    <a:pt x="1619" y="1390"/>
                    <a:pt x="1615" y="1398"/>
                  </a:cubicBezTo>
                  <a:cubicBezTo>
                    <a:pt x="1612" y="1405"/>
                    <a:pt x="1612" y="1413"/>
                    <a:pt x="1608" y="1419"/>
                  </a:cubicBezTo>
                  <a:cubicBezTo>
                    <a:pt x="1600" y="1434"/>
                    <a:pt x="1580" y="1462"/>
                    <a:pt x="1580" y="1462"/>
                  </a:cubicBezTo>
                  <a:cubicBezTo>
                    <a:pt x="1582" y="1476"/>
                    <a:pt x="1580" y="1492"/>
                    <a:pt x="1587" y="1504"/>
                  </a:cubicBezTo>
                  <a:cubicBezTo>
                    <a:pt x="1596" y="1521"/>
                    <a:pt x="1644" y="1538"/>
                    <a:pt x="1658" y="1539"/>
                  </a:cubicBezTo>
                  <a:cubicBezTo>
                    <a:pt x="1719" y="1541"/>
                    <a:pt x="1779" y="1544"/>
                    <a:pt x="1840" y="1546"/>
                  </a:cubicBezTo>
                  <a:cubicBezTo>
                    <a:pt x="1884" y="1561"/>
                    <a:pt x="1923" y="1582"/>
                    <a:pt x="1967" y="1595"/>
                  </a:cubicBezTo>
                  <a:cubicBezTo>
                    <a:pt x="1981" y="1599"/>
                    <a:pt x="1995" y="1604"/>
                    <a:pt x="2009" y="1609"/>
                  </a:cubicBezTo>
                  <a:cubicBezTo>
                    <a:pt x="2016" y="1611"/>
                    <a:pt x="2030" y="1616"/>
                    <a:pt x="2030" y="1616"/>
                  </a:cubicBezTo>
                  <a:cubicBezTo>
                    <a:pt x="2047" y="1650"/>
                    <a:pt x="2074" y="1663"/>
                    <a:pt x="2086" y="1700"/>
                  </a:cubicBezTo>
                  <a:cubicBezTo>
                    <a:pt x="2090" y="1772"/>
                    <a:pt x="2100" y="1846"/>
                    <a:pt x="2100" y="1918"/>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75112" name="Freeform 7"/>
            <p:cNvSpPr>
              <a:spLocks/>
            </p:cNvSpPr>
            <p:nvPr/>
          </p:nvSpPr>
          <p:spPr bwMode="auto">
            <a:xfrm>
              <a:off x="385" y="2659"/>
              <a:ext cx="1703" cy="1497"/>
            </a:xfrm>
            <a:custGeom>
              <a:avLst/>
              <a:gdLst>
                <a:gd name="T0" fmla="*/ 0 w 2256"/>
                <a:gd name="T1" fmla="*/ 2 h 1918"/>
                <a:gd name="T2" fmla="*/ 2 w 2256"/>
                <a:gd name="T3" fmla="*/ 2 h 1918"/>
                <a:gd name="T4" fmla="*/ 3 w 2256"/>
                <a:gd name="T5" fmla="*/ 2 h 1918"/>
                <a:gd name="T6" fmla="*/ 3 w 2256"/>
                <a:gd name="T7" fmla="*/ 2 h 1918"/>
                <a:gd name="T8" fmla="*/ 3 w 2256"/>
                <a:gd name="T9" fmla="*/ 2 h 1918"/>
                <a:gd name="T10" fmla="*/ 4 w 2256"/>
                <a:gd name="T11" fmla="*/ 2 h 1918"/>
                <a:gd name="T12" fmla="*/ 4 w 2256"/>
                <a:gd name="T13" fmla="*/ 2 h 1918"/>
                <a:gd name="T14" fmla="*/ 5 w 2256"/>
                <a:gd name="T15" fmla="*/ 2 h 1918"/>
                <a:gd name="T16" fmla="*/ 5 w 2256"/>
                <a:gd name="T17" fmla="*/ 2 h 1918"/>
                <a:gd name="T18" fmla="*/ 6 w 2256"/>
                <a:gd name="T19" fmla="*/ 2 h 1918"/>
                <a:gd name="T20" fmla="*/ 6 w 2256"/>
                <a:gd name="T21" fmla="*/ 2 h 1918"/>
                <a:gd name="T22" fmla="*/ 6 w 2256"/>
                <a:gd name="T23" fmla="*/ 2 h 1918"/>
                <a:gd name="T24" fmla="*/ 6 w 2256"/>
                <a:gd name="T25" fmla="*/ 2 h 1918"/>
                <a:gd name="T26" fmla="*/ 8 w 2256"/>
                <a:gd name="T27" fmla="*/ 2 h 1918"/>
                <a:gd name="T28" fmla="*/ 8 w 2256"/>
                <a:gd name="T29" fmla="*/ 2 h 1918"/>
                <a:gd name="T30" fmla="*/ 10 w 2256"/>
                <a:gd name="T31" fmla="*/ 3 h 1918"/>
                <a:gd name="T32" fmla="*/ 10 w 2256"/>
                <a:gd name="T33" fmla="*/ 3 h 1918"/>
                <a:gd name="T34" fmla="*/ 10 w 2256"/>
                <a:gd name="T35" fmla="*/ 3 h 1918"/>
                <a:gd name="T36" fmla="*/ 11 w 2256"/>
                <a:gd name="T37" fmla="*/ 3 h 1918"/>
                <a:gd name="T38" fmla="*/ 11 w 2256"/>
                <a:gd name="T39" fmla="*/ 4 h 1918"/>
                <a:gd name="T40" fmla="*/ 11 w 2256"/>
                <a:gd name="T41" fmla="*/ 4 h 1918"/>
                <a:gd name="T42" fmla="*/ 11 w 2256"/>
                <a:gd name="T43" fmla="*/ 4 h 1918"/>
                <a:gd name="T44" fmla="*/ 11 w 2256"/>
                <a:gd name="T45" fmla="*/ 4 h 1918"/>
                <a:gd name="T46" fmla="*/ 11 w 2256"/>
                <a:gd name="T47" fmla="*/ 4 h 1918"/>
                <a:gd name="T48" fmla="*/ 11 w 2256"/>
                <a:gd name="T49" fmla="*/ 5 h 1918"/>
                <a:gd name="T50" fmla="*/ 11 w 2256"/>
                <a:gd name="T51" fmla="*/ 5 h 1918"/>
                <a:gd name="T52" fmla="*/ 11 w 2256"/>
                <a:gd name="T53" fmla="*/ 5 h 1918"/>
                <a:gd name="T54" fmla="*/ 11 w 2256"/>
                <a:gd name="T55" fmla="*/ 4 h 1918"/>
                <a:gd name="T56" fmla="*/ 13 w 2256"/>
                <a:gd name="T57" fmla="*/ 5 h 1918"/>
                <a:gd name="T58" fmla="*/ 13 w 2256"/>
                <a:gd name="T59" fmla="*/ 5 h 1918"/>
                <a:gd name="T60" fmla="*/ 13 w 2256"/>
                <a:gd name="T61" fmla="*/ 7 h 1918"/>
                <a:gd name="T62" fmla="*/ 13 w 2256"/>
                <a:gd name="T63" fmla="*/ 7 h 1918"/>
                <a:gd name="T64" fmla="*/ 13 w 2256"/>
                <a:gd name="T65" fmla="*/ 7 h 1918"/>
                <a:gd name="T66" fmla="*/ 13 w 2256"/>
                <a:gd name="T67" fmla="*/ 7 h 1918"/>
                <a:gd name="T68" fmla="*/ 13 w 2256"/>
                <a:gd name="T69" fmla="*/ 7 h 1918"/>
                <a:gd name="T70" fmla="*/ 13 w 2256"/>
                <a:gd name="T71" fmla="*/ 9 h 1918"/>
                <a:gd name="T72" fmla="*/ 13 w 2256"/>
                <a:gd name="T73" fmla="*/ 9 h 1918"/>
                <a:gd name="T74" fmla="*/ 14 w 2256"/>
                <a:gd name="T75" fmla="*/ 9 h 1918"/>
                <a:gd name="T76" fmla="*/ 14 w 2256"/>
                <a:gd name="T77" fmla="*/ 11 h 1918"/>
                <a:gd name="T78" fmla="*/ 14 w 2256"/>
                <a:gd name="T79" fmla="*/ 12 h 1918"/>
                <a:gd name="T80" fmla="*/ 14 w 2256"/>
                <a:gd name="T81" fmla="*/ 13 h 1918"/>
                <a:gd name="T82" fmla="*/ 11 w 2256"/>
                <a:gd name="T83" fmla="*/ 14 h 1918"/>
                <a:gd name="T84" fmla="*/ 11 w 2256"/>
                <a:gd name="T85" fmla="*/ 16 h 1918"/>
                <a:gd name="T86" fmla="*/ 11 w 2256"/>
                <a:gd name="T87" fmla="*/ 16 h 1918"/>
                <a:gd name="T88" fmla="*/ 11 w 2256"/>
                <a:gd name="T89" fmla="*/ 16 h 1918"/>
                <a:gd name="T90" fmla="*/ 11 w 2256"/>
                <a:gd name="T91" fmla="*/ 16 h 1918"/>
                <a:gd name="T92" fmla="*/ 11 w 2256"/>
                <a:gd name="T93" fmla="*/ 16 h 1918"/>
                <a:gd name="T94" fmla="*/ 11 w 2256"/>
                <a:gd name="T95" fmla="*/ 16 h 1918"/>
                <a:gd name="T96" fmla="*/ 11 w 2256"/>
                <a:gd name="T97" fmla="*/ 16 h 1918"/>
                <a:gd name="T98" fmla="*/ 11 w 2256"/>
                <a:gd name="T99" fmla="*/ 16 h 1918"/>
                <a:gd name="T100" fmla="*/ 10 w 2256"/>
                <a:gd name="T101" fmla="*/ 17 h 1918"/>
                <a:gd name="T102" fmla="*/ 10 w 2256"/>
                <a:gd name="T103" fmla="*/ 17 h 1918"/>
                <a:gd name="T104" fmla="*/ 11 w 2256"/>
                <a:gd name="T105" fmla="*/ 18 h 1918"/>
                <a:gd name="T106" fmla="*/ 11 w 2256"/>
                <a:gd name="T107" fmla="*/ 18 h 1918"/>
                <a:gd name="T108" fmla="*/ 13 w 2256"/>
                <a:gd name="T109" fmla="*/ 18 h 1918"/>
                <a:gd name="T110" fmla="*/ 13 w 2256"/>
                <a:gd name="T111" fmla="*/ 18 h 1918"/>
                <a:gd name="T112" fmla="*/ 13 w 2256"/>
                <a:gd name="T113" fmla="*/ 18 h 1918"/>
                <a:gd name="T114" fmla="*/ 13 w 2256"/>
                <a:gd name="T115" fmla="*/ 20 h 1918"/>
                <a:gd name="T116" fmla="*/ 13 w 2256"/>
                <a:gd name="T117" fmla="*/ 22 h 19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56"/>
                <a:gd name="T178" fmla="*/ 0 h 1918"/>
                <a:gd name="T179" fmla="*/ 2256 w 2256"/>
                <a:gd name="T180" fmla="*/ 1918 h 191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56" h="1918">
                  <a:moveTo>
                    <a:pt x="0" y="183"/>
                  </a:moveTo>
                  <a:cubicBezTo>
                    <a:pt x="121" y="178"/>
                    <a:pt x="217" y="167"/>
                    <a:pt x="337" y="162"/>
                  </a:cubicBezTo>
                  <a:cubicBezTo>
                    <a:pt x="337" y="162"/>
                    <a:pt x="383" y="151"/>
                    <a:pt x="386" y="148"/>
                  </a:cubicBezTo>
                  <a:cubicBezTo>
                    <a:pt x="398" y="136"/>
                    <a:pt x="405" y="120"/>
                    <a:pt x="414" y="106"/>
                  </a:cubicBezTo>
                  <a:cubicBezTo>
                    <a:pt x="419" y="99"/>
                    <a:pt x="428" y="85"/>
                    <a:pt x="428" y="85"/>
                  </a:cubicBezTo>
                  <a:cubicBezTo>
                    <a:pt x="439" y="0"/>
                    <a:pt x="436" y="20"/>
                    <a:pt x="527" y="29"/>
                  </a:cubicBezTo>
                  <a:cubicBezTo>
                    <a:pt x="542" y="90"/>
                    <a:pt x="539" y="81"/>
                    <a:pt x="604" y="92"/>
                  </a:cubicBezTo>
                  <a:cubicBezTo>
                    <a:pt x="619" y="198"/>
                    <a:pt x="593" y="127"/>
                    <a:pt x="772" y="148"/>
                  </a:cubicBezTo>
                  <a:cubicBezTo>
                    <a:pt x="786" y="150"/>
                    <a:pt x="795" y="165"/>
                    <a:pt x="808" y="169"/>
                  </a:cubicBezTo>
                  <a:cubicBezTo>
                    <a:pt x="843" y="167"/>
                    <a:pt x="883" y="181"/>
                    <a:pt x="913" y="162"/>
                  </a:cubicBezTo>
                  <a:cubicBezTo>
                    <a:pt x="931" y="151"/>
                    <a:pt x="902" y="109"/>
                    <a:pt x="920" y="99"/>
                  </a:cubicBezTo>
                  <a:cubicBezTo>
                    <a:pt x="946" y="84"/>
                    <a:pt x="981" y="104"/>
                    <a:pt x="1011" y="106"/>
                  </a:cubicBezTo>
                  <a:cubicBezTo>
                    <a:pt x="1013" y="113"/>
                    <a:pt x="1011" y="126"/>
                    <a:pt x="1018" y="127"/>
                  </a:cubicBezTo>
                  <a:cubicBezTo>
                    <a:pt x="1056" y="133"/>
                    <a:pt x="1352" y="153"/>
                    <a:pt x="1391" y="155"/>
                  </a:cubicBezTo>
                  <a:cubicBezTo>
                    <a:pt x="1408" y="206"/>
                    <a:pt x="1395" y="187"/>
                    <a:pt x="1426" y="218"/>
                  </a:cubicBezTo>
                  <a:cubicBezTo>
                    <a:pt x="1431" y="232"/>
                    <a:pt x="1435" y="246"/>
                    <a:pt x="1440" y="260"/>
                  </a:cubicBezTo>
                  <a:cubicBezTo>
                    <a:pt x="1445" y="274"/>
                    <a:pt x="1433" y="298"/>
                    <a:pt x="1447" y="303"/>
                  </a:cubicBezTo>
                  <a:cubicBezTo>
                    <a:pt x="1491" y="318"/>
                    <a:pt x="1540" y="308"/>
                    <a:pt x="1587" y="310"/>
                  </a:cubicBezTo>
                  <a:cubicBezTo>
                    <a:pt x="1596" y="312"/>
                    <a:pt x="1607" y="311"/>
                    <a:pt x="1615" y="317"/>
                  </a:cubicBezTo>
                  <a:cubicBezTo>
                    <a:pt x="1621" y="322"/>
                    <a:pt x="1617" y="332"/>
                    <a:pt x="1622" y="338"/>
                  </a:cubicBezTo>
                  <a:cubicBezTo>
                    <a:pt x="1627" y="345"/>
                    <a:pt x="1635" y="349"/>
                    <a:pt x="1643" y="352"/>
                  </a:cubicBezTo>
                  <a:cubicBezTo>
                    <a:pt x="1657" y="358"/>
                    <a:pt x="1686" y="366"/>
                    <a:pt x="1686" y="366"/>
                  </a:cubicBezTo>
                  <a:cubicBezTo>
                    <a:pt x="1691" y="373"/>
                    <a:pt x="1694" y="381"/>
                    <a:pt x="1700" y="387"/>
                  </a:cubicBezTo>
                  <a:cubicBezTo>
                    <a:pt x="1706" y="393"/>
                    <a:pt x="1716" y="394"/>
                    <a:pt x="1721" y="401"/>
                  </a:cubicBezTo>
                  <a:cubicBezTo>
                    <a:pt x="1726" y="407"/>
                    <a:pt x="1721" y="419"/>
                    <a:pt x="1728" y="422"/>
                  </a:cubicBezTo>
                  <a:cubicBezTo>
                    <a:pt x="1748" y="430"/>
                    <a:pt x="1770" y="427"/>
                    <a:pt x="1791" y="429"/>
                  </a:cubicBezTo>
                  <a:cubicBezTo>
                    <a:pt x="1810" y="427"/>
                    <a:pt x="1833" y="434"/>
                    <a:pt x="1847" y="422"/>
                  </a:cubicBezTo>
                  <a:cubicBezTo>
                    <a:pt x="1895" y="379"/>
                    <a:pt x="1820" y="362"/>
                    <a:pt x="1875" y="380"/>
                  </a:cubicBezTo>
                  <a:cubicBezTo>
                    <a:pt x="1907" y="428"/>
                    <a:pt x="1898" y="406"/>
                    <a:pt x="1910" y="443"/>
                  </a:cubicBezTo>
                  <a:cubicBezTo>
                    <a:pt x="1912" y="459"/>
                    <a:pt x="1915" y="476"/>
                    <a:pt x="1917" y="492"/>
                  </a:cubicBezTo>
                  <a:cubicBezTo>
                    <a:pt x="1920" y="515"/>
                    <a:pt x="1921" y="539"/>
                    <a:pt x="1924" y="562"/>
                  </a:cubicBezTo>
                  <a:cubicBezTo>
                    <a:pt x="1925" y="572"/>
                    <a:pt x="1924" y="584"/>
                    <a:pt x="1931" y="591"/>
                  </a:cubicBezTo>
                  <a:cubicBezTo>
                    <a:pt x="1938" y="598"/>
                    <a:pt x="1950" y="596"/>
                    <a:pt x="1960" y="598"/>
                  </a:cubicBezTo>
                  <a:cubicBezTo>
                    <a:pt x="1969" y="626"/>
                    <a:pt x="1978" y="638"/>
                    <a:pt x="2002" y="654"/>
                  </a:cubicBezTo>
                  <a:cubicBezTo>
                    <a:pt x="2007" y="661"/>
                    <a:pt x="2014" y="667"/>
                    <a:pt x="2016" y="675"/>
                  </a:cubicBezTo>
                  <a:cubicBezTo>
                    <a:pt x="2022" y="703"/>
                    <a:pt x="2014" y="733"/>
                    <a:pt x="2023" y="759"/>
                  </a:cubicBezTo>
                  <a:cubicBezTo>
                    <a:pt x="2027" y="769"/>
                    <a:pt x="2042" y="768"/>
                    <a:pt x="2051" y="773"/>
                  </a:cubicBezTo>
                  <a:cubicBezTo>
                    <a:pt x="2089" y="795"/>
                    <a:pt x="2128" y="815"/>
                    <a:pt x="2170" y="829"/>
                  </a:cubicBezTo>
                  <a:cubicBezTo>
                    <a:pt x="2212" y="871"/>
                    <a:pt x="2198" y="894"/>
                    <a:pt x="2205" y="963"/>
                  </a:cubicBezTo>
                  <a:cubicBezTo>
                    <a:pt x="2212" y="1037"/>
                    <a:pt x="2210" y="986"/>
                    <a:pt x="2219" y="1047"/>
                  </a:cubicBezTo>
                  <a:cubicBezTo>
                    <a:pt x="2225" y="1086"/>
                    <a:pt x="2220" y="1130"/>
                    <a:pt x="2248" y="1160"/>
                  </a:cubicBezTo>
                  <a:cubicBezTo>
                    <a:pt x="2203" y="1340"/>
                    <a:pt x="2256" y="1243"/>
                    <a:pt x="1896" y="1251"/>
                  </a:cubicBezTo>
                  <a:cubicBezTo>
                    <a:pt x="1835" y="1271"/>
                    <a:pt x="1931" y="1238"/>
                    <a:pt x="1840" y="1279"/>
                  </a:cubicBezTo>
                  <a:cubicBezTo>
                    <a:pt x="1803" y="1296"/>
                    <a:pt x="1768" y="1301"/>
                    <a:pt x="1728" y="1307"/>
                  </a:cubicBezTo>
                  <a:cubicBezTo>
                    <a:pt x="1723" y="1314"/>
                    <a:pt x="1721" y="1323"/>
                    <a:pt x="1714" y="1328"/>
                  </a:cubicBezTo>
                  <a:cubicBezTo>
                    <a:pt x="1708" y="1333"/>
                    <a:pt x="1698" y="1330"/>
                    <a:pt x="1693" y="1335"/>
                  </a:cubicBezTo>
                  <a:cubicBezTo>
                    <a:pt x="1688" y="1340"/>
                    <a:pt x="1691" y="1350"/>
                    <a:pt x="1686" y="1356"/>
                  </a:cubicBezTo>
                  <a:cubicBezTo>
                    <a:pt x="1672" y="1373"/>
                    <a:pt x="1648" y="1373"/>
                    <a:pt x="1629" y="1377"/>
                  </a:cubicBezTo>
                  <a:cubicBezTo>
                    <a:pt x="1624" y="1384"/>
                    <a:pt x="1619" y="1390"/>
                    <a:pt x="1615" y="1398"/>
                  </a:cubicBezTo>
                  <a:cubicBezTo>
                    <a:pt x="1612" y="1405"/>
                    <a:pt x="1612" y="1413"/>
                    <a:pt x="1608" y="1419"/>
                  </a:cubicBezTo>
                  <a:cubicBezTo>
                    <a:pt x="1600" y="1434"/>
                    <a:pt x="1580" y="1462"/>
                    <a:pt x="1580" y="1462"/>
                  </a:cubicBezTo>
                  <a:cubicBezTo>
                    <a:pt x="1582" y="1476"/>
                    <a:pt x="1580" y="1492"/>
                    <a:pt x="1587" y="1504"/>
                  </a:cubicBezTo>
                  <a:cubicBezTo>
                    <a:pt x="1596" y="1521"/>
                    <a:pt x="1644" y="1538"/>
                    <a:pt x="1658" y="1539"/>
                  </a:cubicBezTo>
                  <a:cubicBezTo>
                    <a:pt x="1719" y="1541"/>
                    <a:pt x="1779" y="1544"/>
                    <a:pt x="1840" y="1546"/>
                  </a:cubicBezTo>
                  <a:cubicBezTo>
                    <a:pt x="1884" y="1561"/>
                    <a:pt x="1923" y="1582"/>
                    <a:pt x="1967" y="1595"/>
                  </a:cubicBezTo>
                  <a:cubicBezTo>
                    <a:pt x="1981" y="1599"/>
                    <a:pt x="1995" y="1604"/>
                    <a:pt x="2009" y="1609"/>
                  </a:cubicBezTo>
                  <a:cubicBezTo>
                    <a:pt x="2016" y="1611"/>
                    <a:pt x="2030" y="1616"/>
                    <a:pt x="2030" y="1616"/>
                  </a:cubicBezTo>
                  <a:cubicBezTo>
                    <a:pt x="2047" y="1650"/>
                    <a:pt x="2074" y="1663"/>
                    <a:pt x="2086" y="1700"/>
                  </a:cubicBezTo>
                  <a:cubicBezTo>
                    <a:pt x="2090" y="1772"/>
                    <a:pt x="2100" y="1846"/>
                    <a:pt x="2100" y="1918"/>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75113" name="Rectangle 8"/>
            <p:cNvSpPr>
              <a:spLocks noChangeArrowheads="1"/>
            </p:cNvSpPr>
            <p:nvPr/>
          </p:nvSpPr>
          <p:spPr bwMode="auto">
            <a:xfrm>
              <a:off x="521" y="3810"/>
              <a:ext cx="1815" cy="346"/>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grpSp>
      <p:sp>
        <p:nvSpPr>
          <p:cNvPr id="175109" name="Text Box 9"/>
          <p:cNvSpPr txBox="1">
            <a:spLocks noChangeArrowheads="1"/>
          </p:cNvSpPr>
          <p:nvPr/>
        </p:nvSpPr>
        <p:spPr bwMode="auto">
          <a:xfrm>
            <a:off x="3649663" y="5757863"/>
            <a:ext cx="30829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GraphCut Texture</a:t>
            </a:r>
          </a:p>
        </p:txBody>
      </p:sp>
      <p:pic>
        <p:nvPicPr>
          <p:cNvPr id="211978" name="Picture 10" descr="Raft-LittleRi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1773238"/>
            <a:ext cx="5148263"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11978"/>
                                        </p:tgtEl>
                                        <p:attrNameLst>
                                          <p:attrName>style.visibility</p:attrName>
                                        </p:attrNameLst>
                                      </p:cBhvr>
                                      <p:to>
                                        <p:strVal val="visible"/>
                                      </p:to>
                                    </p:set>
                                    <p:animEffect transition="in" filter="fade">
                                      <p:cBhvr>
                                        <p:cTn id="12" dur="1000"/>
                                        <p:tgtEl>
                                          <p:spTgt spid="211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ChangeArrowheads="1"/>
          </p:cNvSpPr>
          <p:nvPr>
            <p:ph type="title"/>
          </p:nvPr>
        </p:nvSpPr>
        <p:spPr/>
        <p:txBody>
          <a:bodyPr/>
          <a:lstStyle/>
          <a:p>
            <a:pPr eaLnBrk="1" hangingPunct="1"/>
            <a:r>
              <a:rPr lang="en-US" altLang="zh-TW" sz="3200" smtClean="0"/>
              <a:t>Image manipulation</a:t>
            </a:r>
          </a:p>
        </p:txBody>
      </p:sp>
      <p:pic>
        <p:nvPicPr>
          <p:cNvPr id="17715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1044575"/>
            <a:ext cx="3598862"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7715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238" y="3787775"/>
            <a:ext cx="3598862"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7715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044575"/>
            <a:ext cx="43180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129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1044575"/>
            <a:ext cx="43180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129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1044575"/>
            <a:ext cx="43180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77159" name="Text Box 8"/>
          <p:cNvSpPr txBox="1">
            <a:spLocks noChangeArrowheads="1"/>
          </p:cNvSpPr>
          <p:nvPr/>
        </p:nvSpPr>
        <p:spPr bwMode="auto">
          <a:xfrm>
            <a:off x="3027363" y="5757863"/>
            <a:ext cx="28336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Poisson blending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2998"/>
                                        </p:tgtEl>
                                        <p:attrNameLst>
                                          <p:attrName>style.visibility</p:attrName>
                                        </p:attrNameLst>
                                      </p:cBhvr>
                                      <p:to>
                                        <p:strVal val="visible"/>
                                      </p:to>
                                    </p:set>
                                    <p:animEffect transition="in" filter="fade">
                                      <p:cBhvr>
                                        <p:cTn id="7" dur="1000"/>
                                        <p:tgtEl>
                                          <p:spTgt spid="2129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12999"/>
                                        </p:tgtEl>
                                        <p:attrNameLst>
                                          <p:attrName>style.visibility</p:attrName>
                                        </p:attrNameLst>
                                      </p:cBhvr>
                                      <p:to>
                                        <p:strVal val="visible"/>
                                      </p:to>
                                    </p:set>
                                    <p:animEffect transition="in" filter="fade">
                                      <p:cBhvr>
                                        <p:cTn id="12" dur="1000"/>
                                        <p:tgtEl>
                                          <p:spTgt spid="212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標題 1"/>
          <p:cNvSpPr>
            <a:spLocks noGrp="1"/>
          </p:cNvSpPr>
          <p:nvPr>
            <p:ph type="title"/>
          </p:nvPr>
        </p:nvSpPr>
        <p:spPr/>
        <p:txBody>
          <a:bodyPr/>
          <a:lstStyle/>
          <a:p>
            <a:r>
              <a:rPr lang="en-US" altLang="zh-TW" smtClean="0"/>
              <a:t>Stereoscopic films</a:t>
            </a:r>
            <a:endParaRPr lang="zh-TW" altLang="en-US" smtClean="0"/>
          </a:p>
        </p:txBody>
      </p:sp>
      <p:pic>
        <p:nvPicPr>
          <p:cNvPr id="179202" name="Picture 2" descr="http://www.movienewz.com/img/story/large/avatar-anaglyph-stereoscopic-3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484313"/>
            <a:ext cx="8229600" cy="3514725"/>
          </a:xfrm>
          <a:noFill/>
        </p:spPr>
      </p:pic>
      <p:pic>
        <p:nvPicPr>
          <p:cNvPr id="179203" name="Picture 4" descr="James Cameron on Avatar set with one of his camer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3573463"/>
            <a:ext cx="2233612"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Grp="1" noChangeArrowheads="1"/>
          </p:cNvSpPr>
          <p:nvPr>
            <p:ph type="title"/>
          </p:nvPr>
        </p:nvSpPr>
        <p:spPr/>
        <p:txBody>
          <a:bodyPr/>
          <a:lstStyle/>
          <a:p>
            <a:pPr eaLnBrk="1" hangingPunct="1"/>
            <a:r>
              <a:rPr lang="en-US" altLang="zh-TW" sz="3200" smtClean="0"/>
              <a:t>Making face</a:t>
            </a:r>
          </a:p>
        </p:txBody>
      </p:sp>
      <p:grpSp>
        <p:nvGrpSpPr>
          <p:cNvPr id="2" name="Group 3"/>
          <p:cNvGrpSpPr>
            <a:grpSpLocks/>
          </p:cNvGrpSpPr>
          <p:nvPr/>
        </p:nvGrpSpPr>
        <p:grpSpPr bwMode="auto">
          <a:xfrm>
            <a:off x="3276600" y="2092325"/>
            <a:ext cx="5529263" cy="4360863"/>
            <a:chOff x="2064" y="1207"/>
            <a:chExt cx="3483" cy="2747"/>
          </a:xfrm>
        </p:grpSpPr>
        <p:pic>
          <p:nvPicPr>
            <p:cNvPr id="1802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3" y="1207"/>
              <a:ext cx="1714" cy="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3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 y="1207"/>
              <a:ext cx="1707" cy="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3" name="Text Box 6"/>
            <p:cNvSpPr txBox="1">
              <a:spLocks noChangeArrowheads="1"/>
            </p:cNvSpPr>
            <p:nvPr/>
          </p:nvSpPr>
          <p:spPr bwMode="auto">
            <a:xfrm>
              <a:off x="2971" y="3627"/>
              <a:ext cx="165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Spacetime face</a:t>
              </a:r>
            </a:p>
          </p:txBody>
        </p:sp>
      </p:grpSp>
      <p:grpSp>
        <p:nvGrpSpPr>
          <p:cNvPr id="180227" name="Group 7"/>
          <p:cNvGrpSpPr>
            <a:grpSpLocks/>
          </p:cNvGrpSpPr>
          <p:nvPr/>
        </p:nvGrpSpPr>
        <p:grpSpPr bwMode="auto">
          <a:xfrm>
            <a:off x="395288" y="2092325"/>
            <a:ext cx="2771775" cy="4360863"/>
            <a:chOff x="249" y="1207"/>
            <a:chExt cx="1746" cy="2747"/>
          </a:xfrm>
        </p:grpSpPr>
        <p:pic>
          <p:nvPicPr>
            <p:cNvPr id="180229" name="Picture 8" descr="magic_goll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 y="1207"/>
              <a:ext cx="1746" cy="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0" name="Text Box 9"/>
            <p:cNvSpPr txBox="1">
              <a:spLocks noChangeArrowheads="1"/>
            </p:cNvSpPr>
            <p:nvPr/>
          </p:nvSpPr>
          <p:spPr bwMode="auto">
            <a:xfrm>
              <a:off x="677" y="3627"/>
              <a:ext cx="84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Gollum</a:t>
              </a:r>
            </a:p>
          </p:txBody>
        </p:sp>
      </p:grpSp>
      <p:pic>
        <p:nvPicPr>
          <p:cNvPr id="264203" name="Picture 11" descr="face205_rotate_15fp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1052513"/>
            <a:ext cx="16129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64203"/>
                                        </p:tgtEl>
                                        <p:attrNameLst>
                                          <p:attrName>style.visibility</p:attrName>
                                        </p:attrNameLst>
                                      </p:cBhvr>
                                      <p:to>
                                        <p:strVal val="visible"/>
                                      </p:to>
                                    </p:set>
                                    <p:animEffect transition="in" filter="fade">
                                      <p:cBhvr>
                                        <p:cTn id="12" dur="1000"/>
                                        <p:tgtEl>
                                          <p:spTgt spid="264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標題 1"/>
          <p:cNvSpPr>
            <a:spLocks noGrp="1"/>
          </p:cNvSpPr>
          <p:nvPr>
            <p:ph type="title"/>
          </p:nvPr>
        </p:nvSpPr>
        <p:spPr/>
        <p:txBody>
          <a:bodyPr/>
          <a:lstStyle/>
          <a:p>
            <a:r>
              <a:rPr lang="en-US" altLang="zh-TW" smtClean="0"/>
              <a:t>Virtual human</a:t>
            </a:r>
            <a:endParaRPr lang="zh-TW" altLang="en-US" smtClean="0"/>
          </a:p>
        </p:txBody>
      </p:sp>
      <p:pic>
        <p:nvPicPr>
          <p:cNvPr id="182274" name="Picture 2" descr="http://nerdbeach.com/ExistingContent/Emily_NonPerson_082008.JPG">
            <a:hlinkClick r:id="rId2" action="ppaction://hlinkfile"/>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1052513"/>
            <a:ext cx="8275637" cy="5545137"/>
          </a:xfr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ChangeArrowheads="1"/>
          </p:cNvSpPr>
          <p:nvPr>
            <p:ph type="title"/>
          </p:nvPr>
        </p:nvSpPr>
        <p:spPr/>
        <p:txBody>
          <a:bodyPr/>
          <a:lstStyle/>
          <a:p>
            <a:pPr eaLnBrk="1" hangingPunct="1"/>
            <a:r>
              <a:rPr lang="en-US" altLang="zh-TW" sz="3200" smtClean="0"/>
              <a:t>Video rewrite</a:t>
            </a:r>
          </a:p>
        </p:txBody>
      </p:sp>
      <p:sp>
        <p:nvSpPr>
          <p:cNvPr id="183298" name="Text Box 4"/>
          <p:cNvSpPr txBox="1">
            <a:spLocks noChangeArrowheads="1"/>
          </p:cNvSpPr>
          <p:nvPr/>
        </p:nvSpPr>
        <p:spPr bwMode="auto">
          <a:xfrm>
            <a:off x="985838" y="5757863"/>
            <a:ext cx="6918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a:t>Trainable videorealistic speech animation</a:t>
            </a:r>
            <a:r>
              <a:rPr kumimoji="0" lang="en-US" altLang="zh-TW" sz="1800">
                <a:latin typeface="Arial" panose="020B0604020202020204" pitchFamily="34" charset="0"/>
              </a:rPr>
              <a:t> </a:t>
            </a:r>
          </a:p>
        </p:txBody>
      </p:sp>
      <p:pic>
        <p:nvPicPr>
          <p:cNvPr id="2" name="denglijun.mp4">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473200" y="1046163"/>
            <a:ext cx="5943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ChangeArrowheads="1"/>
          </p:cNvSpPr>
          <p:nvPr>
            <p:ph type="title"/>
          </p:nvPr>
        </p:nvSpPr>
        <p:spPr/>
        <p:txBody>
          <a:bodyPr/>
          <a:lstStyle/>
          <a:p>
            <a:pPr eaLnBrk="1" hangingPunct="1"/>
            <a:r>
              <a:rPr lang="en-US" altLang="zh-TW" sz="3200" smtClean="0"/>
              <a:t>Inpainting (wire removal)</a:t>
            </a:r>
          </a:p>
        </p:txBody>
      </p:sp>
      <p:pic>
        <p:nvPicPr>
          <p:cNvPr id="185346" name="Picture 3" descr="b_orig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73150"/>
            <a:ext cx="3208338"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7" name="Picture 4" descr="b_resta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073150"/>
            <a:ext cx="3208338"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5"/>
          <p:cNvSpPr txBox="1">
            <a:spLocks noChangeArrowheads="1"/>
          </p:cNvSpPr>
          <p:nvPr/>
        </p:nvSpPr>
        <p:spPr bwMode="auto">
          <a:xfrm>
            <a:off x="3535363" y="5757863"/>
            <a:ext cx="17954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panose="020B0603020202020204" pitchFamily="34" charset="0"/>
                <a:ea typeface="新細明體" panose="02020500000000000000" pitchFamily="18" charset="-120"/>
              </a:defRPr>
            </a:lvl1pPr>
            <a:lvl2pPr marL="742950" indent="-285750">
              <a:spcBef>
                <a:spcPct val="20000"/>
              </a:spcBef>
              <a:buChar char="–"/>
              <a:defRPr kumimoji="1" sz="2400">
                <a:solidFill>
                  <a:schemeClr val="tx1"/>
                </a:solidFill>
                <a:latin typeface="Trebuchet MS" panose="020B0603020202020204" pitchFamily="34" charset="0"/>
                <a:ea typeface="新細明體" panose="02020500000000000000" pitchFamily="18" charset="-120"/>
              </a:defRPr>
            </a:lvl2pPr>
            <a:lvl3pPr marL="1143000" indent="-228600">
              <a:spcBef>
                <a:spcPct val="20000"/>
              </a:spcBef>
              <a:buChar char="•"/>
              <a:defRPr kumimoji="1" sz="2000">
                <a:solidFill>
                  <a:schemeClr val="tx1"/>
                </a:solidFill>
                <a:latin typeface="Trebuchet MS" panose="020B0603020202020204" pitchFamily="34" charset="0"/>
                <a:ea typeface="新細明體" panose="02020500000000000000" pitchFamily="18" charset="-120"/>
              </a:defRPr>
            </a:lvl3pPr>
            <a:lvl4pPr marL="1600200" indent="-228600">
              <a:spcBef>
                <a:spcPct val="20000"/>
              </a:spcBef>
              <a:buChar char="–"/>
              <a:defRPr kumimoji="1">
                <a:solidFill>
                  <a:schemeClr val="tx1"/>
                </a:solidFill>
                <a:latin typeface="Trebuchet MS" panose="020B0603020202020204" pitchFamily="34" charset="0"/>
                <a:ea typeface="新細明體" panose="02020500000000000000" pitchFamily="18" charset="-120"/>
              </a:defRPr>
            </a:lvl4pPr>
            <a:lvl5pPr marL="2057400" indent="-228600">
              <a:spcBef>
                <a:spcPct val="20000"/>
              </a:spcBef>
              <a:buChar char="»"/>
              <a:defRPr kumimoji="1" sz="1600">
                <a:solidFill>
                  <a:schemeClr val="tx1"/>
                </a:solidFill>
                <a:latin typeface="Trebuchet MS" panose="020B0603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1600">
                <a:solidFill>
                  <a:schemeClr val="tx1"/>
                </a:solidFill>
                <a:latin typeface="Trebuchet MS" panose="020B0603020202020204" pitchFamily="34" charset="0"/>
                <a:ea typeface="新細明體" panose="02020500000000000000" pitchFamily="18" charset="-120"/>
              </a:defRPr>
            </a:lvl9pPr>
          </a:lstStyle>
          <a:p>
            <a:pPr algn="ctr" eaLnBrk="1" hangingPunct="1">
              <a:spcBef>
                <a:spcPct val="0"/>
              </a:spcBef>
              <a:buFontTx/>
              <a:buNone/>
            </a:pPr>
            <a:r>
              <a:rPr kumimoji="0" lang="en-US" altLang="zh-TW" i="1"/>
              <a:t>Inpainting</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Trebuchet MS"/>
        <a:ea typeface="新細明體"/>
        <a:cs typeface=""/>
      </a:majorFont>
      <a:minorFont>
        <a:latin typeface="Trebuchet MS"/>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Profile</Template>
  <TotalTime>7</TotalTime>
  <Words>2469</Words>
  <Application>Microsoft Office PowerPoint</Application>
  <PresentationFormat>如螢幕大小 (4:3)</PresentationFormat>
  <Paragraphs>462</Paragraphs>
  <Slides>112</Slides>
  <Notes>93</Notes>
  <HiddenSlides>0</HiddenSlides>
  <MMClips>18</MMClips>
  <ScaleCrop>false</ScaleCrop>
  <HeadingPairs>
    <vt:vector size="8" baseType="variant">
      <vt:variant>
        <vt:lpstr>使用字型</vt:lpstr>
      </vt:variant>
      <vt:variant>
        <vt:i4>6</vt:i4>
      </vt:variant>
      <vt:variant>
        <vt:lpstr>佈景主題</vt:lpstr>
      </vt:variant>
      <vt:variant>
        <vt:i4>1</vt:i4>
      </vt:variant>
      <vt:variant>
        <vt:lpstr>內嵌 OLE 伺服程式</vt:lpstr>
      </vt:variant>
      <vt:variant>
        <vt:i4>1</vt:i4>
      </vt:variant>
      <vt:variant>
        <vt:lpstr>投影片標題</vt:lpstr>
      </vt:variant>
      <vt:variant>
        <vt:i4>112</vt:i4>
      </vt:variant>
    </vt:vector>
  </HeadingPairs>
  <TitlesOfParts>
    <vt:vector size="120" baseType="lpstr">
      <vt:lpstr>新細明體</vt:lpstr>
      <vt:lpstr>標楷體</vt:lpstr>
      <vt:lpstr>Arial</vt:lpstr>
      <vt:lpstr>Garamond</vt:lpstr>
      <vt:lpstr>Trebuchet MS</vt:lpstr>
      <vt:lpstr>Wingdings</vt:lpstr>
      <vt:lpstr>預設簡報設計</vt:lpstr>
      <vt:lpstr>Image</vt:lpstr>
      <vt:lpstr>Course overview</vt:lpstr>
      <vt:lpstr>Logistics</vt:lpstr>
      <vt:lpstr>This course is NOT about …</vt:lpstr>
      <vt:lpstr>It isn’t about photography</vt:lpstr>
      <vt:lpstr>It isn’t about 3D animations</vt:lpstr>
      <vt:lpstr>It isn’t about watching movies</vt:lpstr>
      <vt:lpstr>It isn’t about physical effects</vt:lpstr>
      <vt:lpstr>It’s not about industrial tricks</vt:lpstr>
      <vt:lpstr>Prerequisites</vt:lpstr>
      <vt:lpstr>The vfx course</vt:lpstr>
      <vt:lpstr>Be cautious!</vt:lpstr>
      <vt:lpstr>Warning from previous students</vt:lpstr>
      <vt:lpstr>This course is about …</vt:lpstr>
      <vt:lpstr>Digital Visual Effects</vt:lpstr>
      <vt:lpstr>Deadpool</vt:lpstr>
      <vt:lpstr>Deadpool</vt:lpstr>
      <vt:lpstr>Life of Pi </vt:lpstr>
      <vt:lpstr>Life of Pi </vt:lpstr>
      <vt:lpstr>獨自一人拍和十三人的戲</vt:lpstr>
      <vt:lpstr>VFX of the Hobbit</vt:lpstr>
      <vt:lpstr>Reality?</vt:lpstr>
      <vt:lpstr>Retouching</vt:lpstr>
      <vt:lpstr>Retouching</vt:lpstr>
      <vt:lpstr>Retouching</vt:lpstr>
      <vt:lpstr>Bush campaign’s TV AD, 2004</vt:lpstr>
      <vt:lpstr>Texture synthesis and inpainting</vt:lpstr>
      <vt:lpstr>Iraq War, LA Times, April 2003</vt:lpstr>
      <vt:lpstr>Domestic example</vt:lpstr>
      <vt:lpstr>Special effects</vt:lpstr>
      <vt:lpstr>Stop action</vt:lpstr>
      <vt:lpstr>Glass shot</vt:lpstr>
      <vt:lpstr>Rear projection</vt:lpstr>
      <vt:lpstr>Special effects (make-up)</vt:lpstr>
      <vt:lpstr>Special effects (physical effects)</vt:lpstr>
      <vt:lpstr>Special effects (miniature)</vt:lpstr>
      <vt:lpstr>Special effects (matte painting)</vt:lpstr>
      <vt:lpstr>Lord of the Rings</vt:lpstr>
      <vt:lpstr>Illusion - forced perspective</vt:lpstr>
      <vt:lpstr>Computer-generated model</vt:lpstr>
      <vt:lpstr>The Avengers (1978 vs 2012)</vt:lpstr>
      <vt:lpstr>Visual effects 100 Years</vt:lpstr>
      <vt:lpstr>Production pipeline</vt:lpstr>
      <vt:lpstr>Production pipeline</vt:lpstr>
      <vt:lpstr>Preproduction</vt:lpstr>
      <vt:lpstr>Preproduction</vt:lpstr>
      <vt:lpstr>Preproduction</vt:lpstr>
      <vt:lpstr>Production</vt:lpstr>
      <vt:lpstr>Post-production</vt:lpstr>
      <vt:lpstr>Visual effects production</vt:lpstr>
      <vt:lpstr>Visual effects post-production</vt:lpstr>
      <vt:lpstr>A case study</vt:lpstr>
      <vt:lpstr>405: The Movie</vt:lpstr>
      <vt:lpstr>405: The Movie</vt:lpstr>
      <vt:lpstr>Making of 405</vt:lpstr>
      <vt:lpstr>Making of 405</vt:lpstr>
      <vt:lpstr>Making of 405</vt:lpstr>
      <vt:lpstr>Making of 405</vt:lpstr>
      <vt:lpstr>Making of 405</vt:lpstr>
      <vt:lpstr>Making of 405</vt:lpstr>
      <vt:lpstr>Making of 405</vt:lpstr>
      <vt:lpstr>Making of 405</vt:lpstr>
      <vt:lpstr>Making of 405</vt:lpstr>
      <vt:lpstr>Making of 405</vt:lpstr>
      <vt:lpstr>Bloody Omaha</vt:lpstr>
      <vt:lpstr>Breakdown (Wolf of Wall Street)</vt:lpstr>
      <vt:lpstr>Topics we plan to cover </vt:lpstr>
      <vt:lpstr>Camera</vt:lpstr>
      <vt:lpstr>High dynamic range imaging/display</vt:lpstr>
      <vt:lpstr>Image warping/morphing</vt:lpstr>
      <vt:lpstr>Image warping/morphing</vt:lpstr>
      <vt:lpstr>Tracking</vt:lpstr>
      <vt:lpstr>Image stitching</vt:lpstr>
      <vt:lpstr>MatchMove</vt:lpstr>
      <vt:lpstr>Matchmove</vt:lpstr>
      <vt:lpstr>Matchmove</vt:lpstr>
      <vt:lpstr>Photo tourism</vt:lpstr>
      <vt:lpstr>Video matching</vt:lpstr>
      <vt:lpstr>Video matching</vt:lpstr>
      <vt:lpstr>Matting and compositing</vt:lpstr>
      <vt:lpstr>Matting</vt:lpstr>
      <vt:lpstr>Object selection</vt:lpstr>
      <vt:lpstr>Image-based modeling</vt:lpstr>
      <vt:lpstr>Image-based modeling</vt:lpstr>
      <vt:lpstr>Image-based modeling</vt:lpstr>
      <vt:lpstr>Image-based modeling</vt:lpstr>
      <vt:lpstr>Image-based modeling</vt:lpstr>
      <vt:lpstr>3D photography (active)</vt:lpstr>
      <vt:lpstr>3D photography (active)</vt:lpstr>
      <vt:lpstr>3D photography (passive)</vt:lpstr>
      <vt:lpstr>Image-based rendering</vt:lpstr>
      <vt:lpstr>View interpolation</vt:lpstr>
      <vt:lpstr>View interpolation</vt:lpstr>
      <vt:lpstr>Image manipulation</vt:lpstr>
      <vt:lpstr>Image manipulation</vt:lpstr>
      <vt:lpstr>Stereoscopic films</vt:lpstr>
      <vt:lpstr>Making face</vt:lpstr>
      <vt:lpstr>Virtual human</vt:lpstr>
      <vt:lpstr>Video rewrite</vt:lpstr>
      <vt:lpstr>Inpainting (wire removal)</vt:lpstr>
      <vt:lpstr>Texture synthesis/replacement</vt:lpstr>
      <vt:lpstr>Semi-automatic matte painting</vt:lpstr>
      <vt:lpstr>Video editing</vt:lpstr>
      <vt:lpstr>Grading (subject to change)</vt:lpstr>
      <vt:lpstr>High dynamic range imaging</vt:lpstr>
      <vt:lpstr>From past semesters (鄭逸廷 陳柏叡)</vt:lpstr>
      <vt:lpstr>From past semesters (吳侑親,張書瑋)</vt:lpstr>
      <vt:lpstr>From past semesters (王瑋馥,余雁雲)</vt:lpstr>
      <vt:lpstr>AutoStitch</vt:lpstr>
      <vt:lpstr>AutoStitch</vt:lpstr>
      <vt:lpstr>MathMove</vt:lpstr>
      <vt:lpstr>YoYo Flight</vt:lpstr>
      <vt:lpstr>Making of YoYo Flight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overview</dc:title>
  <dc:creator>Microsoft Office 使用者</dc:creator>
  <cp:lastModifiedBy>cyy</cp:lastModifiedBy>
  <cp:revision>4</cp:revision>
  <dcterms:created xsi:type="dcterms:W3CDTF">2016-02-24T08:11:12Z</dcterms:created>
  <dcterms:modified xsi:type="dcterms:W3CDTF">2017-02-17T07:45:38Z</dcterms:modified>
</cp:coreProperties>
</file>