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818" r:id="rId3"/>
    <p:sldId id="820" r:id="rId4"/>
    <p:sldId id="819" r:id="rId5"/>
    <p:sldId id="871" r:id="rId6"/>
    <p:sldId id="872" r:id="rId7"/>
    <p:sldId id="821" r:id="rId8"/>
    <p:sldId id="822" r:id="rId9"/>
    <p:sldId id="823" r:id="rId10"/>
    <p:sldId id="824" r:id="rId11"/>
    <p:sldId id="825" r:id="rId12"/>
    <p:sldId id="826" r:id="rId13"/>
    <p:sldId id="827" r:id="rId14"/>
    <p:sldId id="828" r:id="rId15"/>
    <p:sldId id="873" r:id="rId16"/>
    <p:sldId id="829" r:id="rId17"/>
    <p:sldId id="830" r:id="rId18"/>
    <p:sldId id="831" r:id="rId19"/>
    <p:sldId id="832" r:id="rId20"/>
    <p:sldId id="833" r:id="rId21"/>
    <p:sldId id="874" r:id="rId22"/>
    <p:sldId id="875" r:id="rId23"/>
    <p:sldId id="834" r:id="rId24"/>
    <p:sldId id="836" r:id="rId25"/>
    <p:sldId id="837" r:id="rId26"/>
    <p:sldId id="838" r:id="rId27"/>
    <p:sldId id="840" r:id="rId28"/>
    <p:sldId id="841" r:id="rId29"/>
    <p:sldId id="842" r:id="rId30"/>
    <p:sldId id="843" r:id="rId31"/>
    <p:sldId id="839" r:id="rId32"/>
    <p:sldId id="844" r:id="rId33"/>
    <p:sldId id="845" r:id="rId34"/>
    <p:sldId id="846" r:id="rId35"/>
    <p:sldId id="877" r:id="rId36"/>
    <p:sldId id="852" r:id="rId37"/>
    <p:sldId id="847" r:id="rId38"/>
    <p:sldId id="848" r:id="rId39"/>
    <p:sldId id="849" r:id="rId40"/>
    <p:sldId id="850" r:id="rId41"/>
    <p:sldId id="851" r:id="rId42"/>
    <p:sldId id="878" r:id="rId43"/>
    <p:sldId id="879" r:id="rId44"/>
    <p:sldId id="853" r:id="rId45"/>
    <p:sldId id="854" r:id="rId46"/>
    <p:sldId id="855" r:id="rId47"/>
    <p:sldId id="856" r:id="rId48"/>
    <p:sldId id="857" r:id="rId49"/>
    <p:sldId id="858" r:id="rId50"/>
    <p:sldId id="859" r:id="rId51"/>
    <p:sldId id="860" r:id="rId52"/>
    <p:sldId id="861" r:id="rId53"/>
    <p:sldId id="864" r:id="rId54"/>
    <p:sldId id="881" r:id="rId55"/>
    <p:sldId id="880" r:id="rId56"/>
    <p:sldId id="867" r:id="rId57"/>
    <p:sldId id="870" r:id="rId58"/>
    <p:sldId id="868" r:id="rId59"/>
    <p:sldId id="869" r:id="rId60"/>
    <p:sldId id="817" r:id="rId61"/>
  </p:sldIdLst>
  <p:sldSz cx="9144000" cy="6858000" type="screen4x3"/>
  <p:notesSz cx="7099300" cy="10234613"/>
  <p:defaultTextStyle>
    <a:defPPr>
      <a:defRPr lang="zh-TW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8C2F8"/>
    <a:srgbClr val="0000FF"/>
    <a:srgbClr val="00FF00"/>
    <a:srgbClr val="660066"/>
    <a:srgbClr val="CCCCFF"/>
    <a:srgbClr val="C0C0C0"/>
    <a:srgbClr val="B2B2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2" autoAdjust="0"/>
    <p:restoredTop sz="88165" autoAdjust="0"/>
  </p:normalViewPr>
  <p:slideViewPr>
    <p:cSldViewPr>
      <p:cViewPr varScale="1">
        <p:scale>
          <a:sx n="72" d="100"/>
          <a:sy n="72" d="100"/>
        </p:scale>
        <p:origin x="-16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notesViewPr>
    <p:cSldViewPr showGuides="1">
      <p:cViewPr varScale="1">
        <p:scale>
          <a:sx n="79" d="100"/>
          <a:sy n="79" d="100"/>
        </p:scale>
        <p:origin x="39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E1A15-1AAF-43B7-A0BC-7D7F419FCAA5}" type="datetimeFigureOut">
              <a:rPr lang="zh-TW" altLang="en-US" smtClean="0"/>
              <a:t>2017/5/7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09505-EA32-4994-8F6F-FAB4D7644A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404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7DB46F2D-9075-4F86-AB71-193EE3F7BE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0069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F2C29-AFB7-4BDA-950D-282301A7EBEF}" type="slidenum">
              <a:rPr lang="en-US" altLang="zh-TW" smtClean="0">
                <a:ea typeface="新細明體" charset="-120"/>
              </a:rPr>
              <a:pPr/>
              <a:t>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5839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495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20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22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122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531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777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050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B2887-5DB7-42DC-A4CC-F5BBEA2EB1A6}" type="slidenum">
              <a:rPr lang="en-US" altLang="zh-TW" smtClean="0">
                <a:ea typeface="新細明體" charset="-120"/>
              </a:rPr>
              <a:pPr/>
              <a:t>60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TW" altLang="zh-TW" sz="80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397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Level 1</a:t>
            </a:r>
          </a:p>
          <a:p>
            <a:pPr lvl="1"/>
            <a:r>
              <a:rPr lang="en-US" altLang="zh-TW" smtClean="0"/>
              <a:t>Level 2</a:t>
            </a:r>
          </a:p>
          <a:p>
            <a:pPr lvl="2"/>
            <a:r>
              <a:rPr lang="en-US" altLang="zh-TW" smtClean="0"/>
              <a:t>Level 3</a:t>
            </a:r>
          </a:p>
          <a:p>
            <a:pPr lvl="3"/>
            <a:r>
              <a:rPr lang="en-US" altLang="zh-TW" smtClean="0"/>
              <a:t>Level4 </a:t>
            </a:r>
          </a:p>
          <a:p>
            <a:pPr lvl="4"/>
            <a:r>
              <a:rPr lang="en-US" altLang="zh-TW" smtClean="0"/>
              <a:t>level5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pic>
        <p:nvPicPr>
          <p:cNvPr id="20485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/D:\Research\Phd%20TA\CSIT2012\slides_video\output_video_compressed.wmv" TargetMode="External"/><Relationship Id="rId4" Type="http://schemas.openxmlformats.org/officeDocument/2006/relationships/video" Target="file:///D:\Research\Phd%20TA\CSIT2012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8.png"/><Relationship Id="rId1" Type="http://schemas.microsoft.com/office/2007/relationships/media" Target="file:///C:\Users\Kevincosner\Desktop\CSIT2011\input_video.avi" TargetMode="External"/><Relationship Id="rId2" Type="http://schemas.openxmlformats.org/officeDocument/2006/relationships/video" Target="file:///C:\Users\Kevincosner\Desktop\CSIT2011\input_video.avi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file:///C:\Users\Kuei\Documents\course\vfx\2013\hw3\tokuei\slides_video\output_video_compressed.wmv" TargetMode="External"/><Relationship Id="rId4" Type="http://schemas.openxmlformats.org/officeDocument/2006/relationships/video" Target="file:///C:\Users\Kuei\Documents\course\vfx\2013\hw3\tokuei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2.jpeg"/><Relationship Id="rId8" Type="http://schemas.openxmlformats.org/officeDocument/2006/relationships/hyperlink" Target="https://www.youtube.com/watch?v=DzTiVhdxJk0" TargetMode="External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microsoft.com/office/2007/relationships/media" Target="file:///C:\Users\Kuei\Documents\course\vfx\2013\hw3\tokuei\slides_video\input_video.avi" TargetMode="External"/><Relationship Id="rId2" Type="http://schemas.openxmlformats.org/officeDocument/2006/relationships/video" Target="file:///C:\Users\Kuei\Documents\course\vfx\2013\hw3\tokuei\slides_video\input_video.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file:///D:\Research\Phd%20TA\CSIT2012\slides_video\output_video_compressed.wmv" TargetMode="External"/><Relationship Id="rId4" Type="http://schemas.openxmlformats.org/officeDocument/2006/relationships/video" Target="file:///D:\Research\Phd%20TA\CSIT2012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8.png"/><Relationship Id="rId1" Type="http://schemas.microsoft.com/office/2007/relationships/media" Target="file:///C:\Users\Kevincosner\Desktop\CSIT2011\input_video.avi" TargetMode="External"/><Relationship Id="rId2" Type="http://schemas.openxmlformats.org/officeDocument/2006/relationships/video" Target="file:///C:\Users\Kevincosner\Desktop\CSIT2011\input_video.avi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wnload.blender.org/release/Blender2.62/" TargetMode="External"/><Relationship Id="rId3" Type="http://schemas.openxmlformats.org/officeDocument/2006/relationships/hyperlink" Target="http://www.viscoda.com/en/voodoo-download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file:///D:\Research\Phd%20TA\CSIT2012\slides_video\output_video_compressed.wmv" TargetMode="External"/><Relationship Id="rId4" Type="http://schemas.openxmlformats.org/officeDocument/2006/relationships/video" Target="file:///D:\Research\Phd%20TA\CSIT2012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8.png"/><Relationship Id="rId1" Type="http://schemas.microsoft.com/office/2007/relationships/media" Target="file:///C:\Users\Kevincosner\Desktop\CSIT2011\input_video.avi" TargetMode="External"/><Relationship Id="rId2" Type="http://schemas.openxmlformats.org/officeDocument/2006/relationships/video" Target="file:///C:\Users\Kevincosner\Desktop\CSIT2011\input_video.avi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file:///D:\Research\Phd%20TA\CSIT2012\slides_video\output_video_compressed.wmv" TargetMode="External"/><Relationship Id="rId4" Type="http://schemas.openxmlformats.org/officeDocument/2006/relationships/video" Target="file:///D:\Research\Phd%20TA\CSIT2012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8.png"/><Relationship Id="rId1" Type="http://schemas.microsoft.com/office/2007/relationships/media" Target="file:///C:\Users\Kevincosner\Desktop\CSIT2011\input_video.avi" TargetMode="External"/><Relationship Id="rId2" Type="http://schemas.openxmlformats.org/officeDocument/2006/relationships/video" Target="file:///C:\Users\Kevincosner\Desktop\CSIT2011\input_video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file:///D:\Research\Phd%20TA\CSIT2012\slides_video\output_video_compressed.wmv" TargetMode="External"/><Relationship Id="rId4" Type="http://schemas.openxmlformats.org/officeDocument/2006/relationships/video" Target="file:///D:\Research\Phd%20TA\CSIT2012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8.png"/><Relationship Id="rId1" Type="http://schemas.microsoft.com/office/2007/relationships/media" Target="file:///C:\Users\Kevincosner\Desktop\CSIT2011\input_video.avi" TargetMode="External"/><Relationship Id="rId2" Type="http://schemas.openxmlformats.org/officeDocument/2006/relationships/video" Target="file:///C:\Users\Kevincosner\Desktop\CSIT2011\input_video.avi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3fMV3v7Xg" TargetMode="External"/><Relationship Id="rId4" Type="http://schemas.openxmlformats.org/officeDocument/2006/relationships/hyperlink" Target="http://ntuvfx.csie.org/vfx/2016/" TargetMode="External"/><Relationship Id="rId5" Type="http://schemas.openxmlformats.org/officeDocument/2006/relationships/hyperlink" Target="http://192.168.1.110/vfx/2016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QU4pPnsqbeM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tuvfx.csie.org/vfx/2016/proj3_submit.php" TargetMode="External"/><Relationship Id="rId3" Type="http://schemas.openxmlformats.org/officeDocument/2006/relationships/hyperlink" Target="http://192.168.1.110/vfx/2015/proj3_submit.php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mp"/><Relationship Id="rId3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D:\Research\Phd%20TA\CSIT2012\slides_video\output_video_compressed.wmv" TargetMode="External"/><Relationship Id="rId4" Type="http://schemas.openxmlformats.org/officeDocument/2006/relationships/video" Target="file:///D:\Research\Phd%20TA\CSIT2012\slides_video\output_video_compressed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2.jpeg"/><Relationship Id="rId11" Type="http://schemas.openxmlformats.org/officeDocument/2006/relationships/image" Target="../media/image8.png"/><Relationship Id="rId1" Type="http://schemas.microsoft.com/office/2007/relationships/media" Target="file:///C:\Users\Kevincosner\Desktop\CSIT2011\input_video.avi" TargetMode="External"/><Relationship Id="rId2" Type="http://schemas.openxmlformats.org/officeDocument/2006/relationships/video" Target="file:///C:\Users\Kevincosner\Desktop\CSIT2011\input_video.avi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nder.org/education-help/" TargetMode="External"/><Relationship Id="rId4" Type="http://schemas.openxmlformats.org/officeDocument/2006/relationships/hyperlink" Target="http://www.viscoda.com/index.php/en/voodoo-manua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z="4600" b="0" dirty="0" smtClean="0"/>
              <a:t>VFX Project #3: </a:t>
            </a:r>
            <a:r>
              <a:rPr lang="en-US" altLang="zh-TW" sz="4600" b="0" dirty="0" err="1" smtClean="0"/>
              <a:t>MatchMove</a:t>
            </a:r>
            <a:endParaRPr lang="en-US" altLang="zh-TW" sz="4600" b="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Digital Visual Effects, Spring 2017</a:t>
            </a:r>
          </a:p>
          <a:p>
            <a:pPr eaLnBrk="1" hangingPunct="1"/>
            <a:r>
              <a:rPr lang="en-US" altLang="zh-TW" dirty="0" smtClean="0"/>
              <a:t>2017/5/10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50081" r="40090"/>
          <a:stretch>
            <a:fillRect/>
          </a:stretch>
        </p:blipFill>
        <p:spPr bwMode="auto">
          <a:xfrm>
            <a:off x="293735" y="1988840"/>
            <a:ext cx="8526737" cy="384836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54649" y="5837202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video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21720" y="3429000"/>
            <a:ext cx="2088232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Movie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8100000">
            <a:off x="2649326" y="420873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2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7046" y="5805264"/>
            <a:ext cx="211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input video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Kevincosner\Desktop\CSIT2011\step_by_step\04_select_movie.png"/>
          <p:cNvPicPr>
            <a:picLocks noChangeAspect="1" noChangeArrowheads="1"/>
          </p:cNvPicPr>
          <p:nvPr/>
        </p:nvPicPr>
        <p:blipFill>
          <a:blip r:embed="rId2" cstate="print"/>
          <a:srcRect r="60273" b="35993"/>
          <a:stretch>
            <a:fillRect/>
          </a:stretch>
        </p:blipFill>
        <p:spPr bwMode="auto">
          <a:xfrm>
            <a:off x="539551" y="1340768"/>
            <a:ext cx="5115568" cy="4464496"/>
          </a:xfrm>
          <a:prstGeom prst="rect">
            <a:avLst/>
          </a:prstGeom>
          <a:noFill/>
        </p:spPr>
      </p:pic>
      <p:pic>
        <p:nvPicPr>
          <p:cNvPr id="8" name="Picture 3" descr="C:\Users\Kevincosner\Desktop\CSIT2011\step_by_step\04_select_movie.png"/>
          <p:cNvPicPr>
            <a:picLocks noChangeAspect="1" noChangeArrowheads="1"/>
          </p:cNvPicPr>
          <p:nvPr/>
        </p:nvPicPr>
        <p:blipFill>
          <a:blip r:embed="rId2" cstate="print"/>
          <a:srcRect l="81620" b="17324"/>
          <a:stretch>
            <a:fillRect/>
          </a:stretch>
        </p:blipFill>
        <p:spPr bwMode="auto">
          <a:xfrm>
            <a:off x="6700113" y="1340768"/>
            <a:ext cx="1832327" cy="4464496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838488" y="3068960"/>
            <a:ext cx="6783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solidFill>
                  <a:schemeClr val="tx1"/>
                </a:solidFill>
              </a:rPr>
              <a:t>~</a:t>
            </a:r>
          </a:p>
        </p:txBody>
      </p:sp>
      <p:sp>
        <p:nvSpPr>
          <p:cNvPr id="10" name="矩形 9"/>
          <p:cNvSpPr/>
          <p:nvPr/>
        </p:nvSpPr>
        <p:spPr>
          <a:xfrm>
            <a:off x="1763688" y="3645024"/>
            <a:ext cx="345638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Select file directory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 rot="13500000">
            <a:off x="1535310" y="320062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63888" y="2204864"/>
            <a:ext cx="2880321" cy="42946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Select input file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9000000">
            <a:off x="3544593" y="2689625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40352" y="2348880"/>
            <a:ext cx="1152128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3. Add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16200000">
            <a:off x="8172400" y="198884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8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446911" cy="1143000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40850" r="26755"/>
          <a:stretch>
            <a:fillRect/>
          </a:stretch>
        </p:blipFill>
        <p:spPr bwMode="auto">
          <a:xfrm>
            <a:off x="179512" y="1916832"/>
            <a:ext cx="8724599" cy="381642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05602" y="5765194"/>
            <a:ext cx="5546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layers (Right click and drag, left click to set)</a:t>
            </a:r>
            <a:endParaRPr lang="zh-TW" alt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5895" y="2060848"/>
            <a:ext cx="5268215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Delete unnecessary layer (audio)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5400000">
            <a:off x="4572000" y="25649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16200000">
            <a:off x="395536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4293096"/>
            <a:ext cx="8856984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Right-click to drag the strip to the “1</a:t>
            </a:r>
            <a:r>
              <a:rPr lang="en-US" altLang="zh-TW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b="1" dirty="0" smtClean="0">
                <a:solidFill>
                  <a:schemeClr val="tx1"/>
                </a:solidFill>
              </a:rPr>
              <a:t> Frame” in Layer 1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3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l="47337" t="25463"/>
          <a:stretch>
            <a:fillRect/>
          </a:stretch>
        </p:blipFill>
        <p:spPr bwMode="auto">
          <a:xfrm>
            <a:off x="395536" y="1052736"/>
            <a:ext cx="6840760" cy="5244431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42539" y="6313874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video setting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5656" y="2204864"/>
            <a:ext cx="331236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800100" lvl="1" indent="-342900" algn="l">
              <a:buAutoNum type="alphaLcPeriod"/>
            </a:pPr>
            <a:r>
              <a:rPr lang="en-US" altLang="zh-TW" b="1" dirty="0" smtClean="0">
                <a:solidFill>
                  <a:schemeClr val="tx1"/>
                </a:solidFill>
              </a:rPr>
              <a:t>Resolution</a:t>
            </a:r>
          </a:p>
          <a:p>
            <a:pPr marL="800100" lvl="1" indent="-342900" algn="l">
              <a:buAutoNum type="alphaLcPeriod"/>
            </a:pPr>
            <a:r>
              <a:rPr lang="en-US" altLang="zh-TW" b="1" dirty="0" smtClean="0">
                <a:solidFill>
                  <a:schemeClr val="tx1"/>
                </a:solidFill>
              </a:rPr>
              <a:t>Start/End Frame</a:t>
            </a:r>
          </a:p>
        </p:txBody>
      </p:sp>
      <p:sp>
        <p:nvSpPr>
          <p:cNvPr id="9" name="向右箭號 8"/>
          <p:cNvSpPr/>
          <p:nvPr/>
        </p:nvSpPr>
        <p:spPr>
          <a:xfrm>
            <a:off x="4860032" y="242088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2718" y="5517232"/>
            <a:ext cx="449530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 startAt="2"/>
            </a:pPr>
            <a:r>
              <a:rPr lang="en-US" altLang="zh-TW" b="1" dirty="0" smtClean="0">
                <a:solidFill>
                  <a:schemeClr val="tx1"/>
                </a:solidFill>
              </a:rPr>
              <a:t>Set file types to	</a:t>
            </a:r>
            <a:r>
              <a:rPr lang="en-US" altLang="zh-TW" b="1" dirty="0" err="1" smtClean="0">
                <a:solidFill>
                  <a:schemeClr val="tx1"/>
                </a:solidFill>
              </a:rPr>
              <a:t>Targa</a:t>
            </a:r>
            <a:r>
              <a:rPr lang="en-US" altLang="zh-TW" b="1" dirty="0" smtClean="0">
                <a:solidFill>
                  <a:schemeClr val="tx1"/>
                </a:solidFill>
              </a:rPr>
              <a:t>(TGA)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4860032" y="54452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13500000">
            <a:off x="6935910" y="514483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44208" y="5517232"/>
            <a:ext cx="259228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3. Modify output directory</a:t>
            </a:r>
          </a:p>
        </p:txBody>
      </p:sp>
    </p:spTree>
    <p:extLst>
      <p:ext uri="{BB962C8B-B14F-4D97-AF65-F5344CB8AC3E}">
        <p14:creationId xmlns:p14="http://schemas.microsoft.com/office/powerpoint/2010/main" val="339363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Kevincosner\Desktop\CSIT2011\step_by_step\08_finish.png"/>
          <p:cNvPicPr>
            <a:picLocks noChangeAspect="1" noChangeArrowheads="1"/>
          </p:cNvPicPr>
          <p:nvPr/>
        </p:nvPicPr>
        <p:blipFill>
          <a:blip r:embed="rId2" cstate="print"/>
          <a:srcRect l="16684" t="9246" r="3838" b="6658"/>
          <a:stretch>
            <a:fillRect/>
          </a:stretch>
        </p:blipFill>
        <p:spPr bwMode="auto">
          <a:xfrm>
            <a:off x="5572911" y="1484784"/>
            <a:ext cx="3175553" cy="259228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7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3" cstate="print"/>
          <a:srcRect l="83246" t="3866" b="18809"/>
          <a:stretch>
            <a:fillRect/>
          </a:stretch>
        </p:blipFill>
        <p:spPr bwMode="auto">
          <a:xfrm>
            <a:off x="388335" y="1196752"/>
            <a:ext cx="2160240" cy="5400600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2516325" y="6165304"/>
            <a:ext cx="31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Render image sequence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8494" y="2132856"/>
            <a:ext cx="2484277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Click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6300000">
            <a:off x="2025225" y="272821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92591" y="443711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Picture 2" descr="C:\Users\Kevincosner\Desktop\CSIT2011\step_by_step\07_animating_finish.png"/>
          <p:cNvPicPr>
            <a:picLocks noChangeAspect="1" noChangeArrowheads="1"/>
          </p:cNvPicPr>
          <p:nvPr/>
        </p:nvPicPr>
        <p:blipFill>
          <a:blip r:embed="rId3" cstate="print"/>
          <a:srcRect l="13543" t="32300" r="42216"/>
          <a:stretch>
            <a:fillRect/>
          </a:stretch>
        </p:blipFill>
        <p:spPr bwMode="auto">
          <a:xfrm>
            <a:off x="3556687" y="2852937"/>
            <a:ext cx="3474898" cy="288032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3556687" y="5517232"/>
            <a:ext cx="1512168" cy="21602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96847" y="2924944"/>
            <a:ext cx="1512168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72710" y="4077072"/>
            <a:ext cx="3024337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You’ll see playing video and increasing frame number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 rot="16200000">
            <a:off x="6797047" y="393305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68655" y="980728"/>
            <a:ext cx="547260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Finish!</a:t>
            </a:r>
          </a:p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You can find the image sequences in output directory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4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圓角矩形 50"/>
          <p:cNvSpPr/>
          <p:nvPr/>
        </p:nvSpPr>
        <p:spPr bwMode="auto">
          <a:xfrm>
            <a:off x="3255772" y="1492725"/>
            <a:ext cx="5380184" cy="2075874"/>
          </a:xfrm>
          <a:prstGeom prst="roundRect">
            <a:avLst/>
          </a:prstGeom>
          <a:solidFill>
            <a:srgbClr val="92D05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Calibration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5513816" y="1491172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Voodoo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6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Voodoo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image sequence: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File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  Sequence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the first frame</a:t>
            </a: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Move Type to “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move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Track: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Track 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Export Python script: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File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Save  Blender Python Script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Save .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py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file (Blender 2.5x and higher)</a:t>
            </a:r>
          </a:p>
          <a:p>
            <a:pPr lvl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Export all</a:t>
            </a:r>
            <a:endParaRPr lang="zh-TW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0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628800"/>
            <a:ext cx="7776864" cy="418998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721624" y="5805264"/>
            <a:ext cx="403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Voodoo to load image sequence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4283968" y="209278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4008" y="2020778"/>
            <a:ext cx="3816424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Open  Sequence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628800"/>
            <a:ext cx="7776864" cy="4189983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671621" y="5805264"/>
            <a:ext cx="2869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and set sequence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7164288" y="270892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72000" y="1772816"/>
            <a:ext cx="3816424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Select the first frame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	(ex: 0001.tga)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5148064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600" y="4437112"/>
            <a:ext cx="417646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2.  Select “free move”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(general moving of camera)</a:t>
            </a:r>
          </a:p>
        </p:txBody>
      </p:sp>
    </p:spTree>
    <p:extLst>
      <p:ext uri="{BB962C8B-B14F-4D97-AF65-F5344CB8AC3E}">
        <p14:creationId xmlns:p14="http://schemas.microsoft.com/office/powerpoint/2010/main" val="309870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l="675" t="2884" r="60185" b="43756"/>
          <a:stretch>
            <a:fillRect/>
          </a:stretch>
        </p:blipFill>
        <p:spPr bwMode="auto">
          <a:xfrm>
            <a:off x="214244" y="1700808"/>
            <a:ext cx="8678236" cy="3888432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127478" y="5549170"/>
            <a:ext cx="2118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features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8207132" y="472514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80112" y="4221088"/>
            <a:ext cx="3203084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Click “Track” button</a:t>
            </a:r>
          </a:p>
        </p:txBody>
      </p:sp>
    </p:spTree>
    <p:extLst>
      <p:ext uri="{BB962C8B-B14F-4D97-AF65-F5344CB8AC3E}">
        <p14:creationId xmlns:p14="http://schemas.microsoft.com/office/powerpoint/2010/main" val="3920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584" y="1484784"/>
            <a:ext cx="3312368" cy="52565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928" y="4221088"/>
            <a:ext cx="2880000" cy="2160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2058786" y="3759423"/>
            <a:ext cx="796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zh-TW" alt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91108" y="6309320"/>
            <a:ext cx="1771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CGI Animation</a:t>
            </a:r>
            <a:endParaRPr lang="zh-TW" alt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92080" y="3284984"/>
            <a:ext cx="3312368" cy="2880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962340" y="5703639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</a:t>
            </a:r>
            <a:r>
              <a:rPr lang="en-US" altLang="zh-TW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zh-TW" alt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627784" y="1052736"/>
            <a:ext cx="1296144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Input</a:t>
            </a:r>
            <a:endParaRPr lang="zh-TW" altLang="en-US" sz="2000" b="1" dirty="0"/>
          </a:p>
        </p:txBody>
      </p:sp>
      <p:sp>
        <p:nvSpPr>
          <p:cNvPr id="15" name="圓角矩形 14"/>
          <p:cNvSpPr/>
          <p:nvPr/>
        </p:nvSpPr>
        <p:spPr>
          <a:xfrm>
            <a:off x="7164288" y="2852936"/>
            <a:ext cx="1296144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Output</a:t>
            </a:r>
            <a:endParaRPr lang="zh-TW" altLang="en-US" sz="20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283968" y="1436583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8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Matchmove</a:t>
            </a:r>
            <a:r>
              <a:rPr lang="en-US" altLang="zh-TW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technique of estimating camera parameters from an input video sequence so that computer generated imagery (CGI) could be seamlessly inserted into the sequence.</a:t>
            </a:r>
          </a:p>
          <a:p>
            <a:pPr algn="just"/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Example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18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608" y="1628800"/>
            <a:ext cx="2880320" cy="2160240"/>
          </a:xfrm>
          <a:prstGeom prst="rect">
            <a:avLst/>
          </a:prstGeom>
        </p:spPr>
      </p:pic>
      <p:pic>
        <p:nvPicPr>
          <p:cNvPr id="20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8424" y="3573256"/>
            <a:ext cx="2880000" cy="2160000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 bwMode="auto">
          <a:xfrm>
            <a:off x="4163220" y="3681148"/>
            <a:ext cx="1128860" cy="86385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85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r="52472"/>
          <a:stretch>
            <a:fillRect/>
          </a:stretch>
        </p:blipFill>
        <p:spPr bwMode="auto">
          <a:xfrm>
            <a:off x="395536" y="1772816"/>
            <a:ext cx="3456384" cy="388843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117445" y="5765194"/>
            <a:ext cx="4524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results to “Blender Python Script”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向右箭號 9"/>
          <p:cNvSpPr/>
          <p:nvPr/>
        </p:nvSpPr>
        <p:spPr>
          <a:xfrm rot="5400000">
            <a:off x="3059832" y="2276872"/>
            <a:ext cx="576064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544" y="1181943"/>
            <a:ext cx="5616624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Save  Blender Python Script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3995936" y="263691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3" name="Picture 2" descr="C:\Users\Kevincosner\Desktop\CSIT2011\step_by_step\12_voodoo_save_setting.png"/>
          <p:cNvPicPr>
            <a:picLocks noChangeAspect="1" noChangeArrowheads="1"/>
          </p:cNvPicPr>
          <p:nvPr/>
        </p:nvPicPr>
        <p:blipFill>
          <a:blip r:embed="rId3" cstate="print"/>
          <a:srcRect l="35250" t="34625" r="34683" b="32673"/>
          <a:stretch>
            <a:fillRect/>
          </a:stretch>
        </p:blipFill>
        <p:spPr bwMode="auto">
          <a:xfrm>
            <a:off x="4860032" y="2420888"/>
            <a:ext cx="2088232" cy="122413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6156176" y="1988840"/>
            <a:ext cx="226825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“Blender 2.5x and higher”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5400000">
            <a:off x="5292080" y="378904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0" name="Picture 3" descr="C:\Users\Kevincosner\Desktop\CSIT2011\step_by_step\12_voodoo_save_setting2.png"/>
          <p:cNvPicPr>
            <a:picLocks noChangeAspect="1" noChangeArrowheads="1"/>
          </p:cNvPicPr>
          <p:nvPr/>
        </p:nvPicPr>
        <p:blipFill>
          <a:blip r:embed="rId4" cstate="print"/>
          <a:srcRect l="21897" t="30166" r="21468" b="29540"/>
          <a:stretch>
            <a:fillRect/>
          </a:stretch>
        </p:blipFill>
        <p:spPr bwMode="auto">
          <a:xfrm>
            <a:off x="4788024" y="4653136"/>
            <a:ext cx="3960440" cy="1512168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6084168" y="4725144"/>
            <a:ext cx="296549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“Export all”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0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6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 (python script from voodoo)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3-3: Load 3D model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3-4: Set model animation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3-1 ~ 3-2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Blender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Delete default objects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Load Python Script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 to “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Editor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Text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 Text Block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the *.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py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file (exported from Voodoo)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Click “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Run Script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”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Load Background Images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 to “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View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View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Cameras  Set Active Object as Active Camera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Load background images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Set the parameters of background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images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11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14" y="5981218"/>
            <a:ext cx="2832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Delete default objects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Kevincosner\Desktop\CSIT2011\step_by_step\13_delete_all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00698"/>
            <a:ext cx="8639999" cy="4680000"/>
          </a:xfrm>
          <a:prstGeom prst="rect">
            <a:avLst/>
          </a:prstGeom>
          <a:noFill/>
        </p:spPr>
      </p:pic>
      <p:sp>
        <p:nvSpPr>
          <p:cNvPr id="12" name="向右箭號 11"/>
          <p:cNvSpPr/>
          <p:nvPr/>
        </p:nvSpPr>
        <p:spPr>
          <a:xfrm rot="16200000">
            <a:off x="4355976" y="389298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7664" y="4253026"/>
            <a:ext cx="5688632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“a” twice to select all objects,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then press “Delete” on your keyboard</a:t>
            </a:r>
          </a:p>
        </p:txBody>
      </p:sp>
    </p:spTree>
    <p:extLst>
      <p:ext uri="{BB962C8B-B14F-4D97-AF65-F5344CB8AC3E}">
        <p14:creationId xmlns:p14="http://schemas.microsoft.com/office/powerpoint/2010/main" val="185805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3267" y="623731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Load python script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3" descr="C:\Users\Kevincosner\Desktop\CSIT2011\step_by_step\14_text_editor.png"/>
          <p:cNvPicPr>
            <a:picLocks noChangeAspect="1" noChangeArrowheads="1"/>
          </p:cNvPicPr>
          <p:nvPr/>
        </p:nvPicPr>
        <p:blipFill>
          <a:blip r:embed="rId2" cstate="print"/>
          <a:srcRect t="25717" r="83367"/>
          <a:stretch>
            <a:fillRect/>
          </a:stretch>
        </p:blipFill>
        <p:spPr bwMode="auto">
          <a:xfrm>
            <a:off x="323528" y="1124744"/>
            <a:ext cx="2292076" cy="5544616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>
          <a:xfrm rot="10800000">
            <a:off x="1619672" y="414908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9566" y="4725144"/>
            <a:ext cx="245436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Change window type to 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“Text Editor” </a:t>
            </a:r>
          </a:p>
        </p:txBody>
      </p:sp>
      <p:sp>
        <p:nvSpPr>
          <p:cNvPr id="10" name="向右箭號 9"/>
          <p:cNvSpPr/>
          <p:nvPr/>
        </p:nvSpPr>
        <p:spPr>
          <a:xfrm rot="16200000">
            <a:off x="395536" y="57332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99792" y="141277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Picture 4" descr="C:\Users\Kevincosner\Desktop\CSIT2011\step_by_step\14_text_editor_2.png"/>
          <p:cNvPicPr>
            <a:picLocks noChangeAspect="1" noChangeArrowheads="1"/>
          </p:cNvPicPr>
          <p:nvPr/>
        </p:nvPicPr>
        <p:blipFill>
          <a:blip r:embed="rId3" cstate="print"/>
          <a:srcRect t="69335" r="56954"/>
          <a:stretch>
            <a:fillRect/>
          </a:stretch>
        </p:blipFill>
        <p:spPr bwMode="auto">
          <a:xfrm>
            <a:off x="3563887" y="1235413"/>
            <a:ext cx="5124931" cy="1977563"/>
          </a:xfrm>
          <a:prstGeom prst="rect">
            <a:avLst/>
          </a:prstGeom>
          <a:noFill/>
        </p:spPr>
      </p:pic>
      <p:sp>
        <p:nvSpPr>
          <p:cNvPr id="13" name="向右箭號 12"/>
          <p:cNvSpPr/>
          <p:nvPr/>
        </p:nvSpPr>
        <p:spPr>
          <a:xfrm rot="16200000">
            <a:off x="4211960" y="24928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19872" y="2852936"/>
            <a:ext cx="4968553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“Text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Open Text Block</a:t>
            </a:r>
            <a:r>
              <a:rPr lang="en-US" altLang="zh-TW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5" name="向右箭號 14"/>
          <p:cNvSpPr/>
          <p:nvPr/>
        </p:nvSpPr>
        <p:spPr>
          <a:xfrm rot="5400000">
            <a:off x="7956376" y="335699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6" name="Picture 5" descr="C:\Users\Kevincosner\Desktop\CSIT2011\step_by_step\14_load_script.png"/>
          <p:cNvPicPr>
            <a:picLocks noChangeAspect="1" noChangeArrowheads="1"/>
          </p:cNvPicPr>
          <p:nvPr/>
        </p:nvPicPr>
        <p:blipFill>
          <a:blip r:embed="rId4" cstate="print"/>
          <a:srcRect r="66303" b="71425"/>
          <a:stretch>
            <a:fillRect/>
          </a:stretch>
        </p:blipFill>
        <p:spPr bwMode="auto">
          <a:xfrm>
            <a:off x="4355976" y="4149080"/>
            <a:ext cx="4389542" cy="2016224"/>
          </a:xfrm>
          <a:prstGeom prst="rect">
            <a:avLst/>
          </a:prstGeom>
          <a:noFill/>
        </p:spPr>
      </p:pic>
      <p:sp>
        <p:nvSpPr>
          <p:cNvPr id="17" name="向右箭號 16"/>
          <p:cNvSpPr/>
          <p:nvPr/>
        </p:nvSpPr>
        <p:spPr>
          <a:xfrm rot="11700000">
            <a:off x="7268663" y="5621607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94289" y="5942006"/>
            <a:ext cx="3814215" cy="72735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the Python script exported by Voodoo</a:t>
            </a:r>
          </a:p>
        </p:txBody>
      </p:sp>
    </p:spTree>
    <p:extLst>
      <p:ext uri="{BB962C8B-B14F-4D97-AF65-F5344CB8AC3E}">
        <p14:creationId xmlns:p14="http://schemas.microsoft.com/office/powerpoint/2010/main" val="203356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5_run_scri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72706"/>
            <a:ext cx="8639995" cy="468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160726" y="598121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Run script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3131840" y="526113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91880" y="5085184"/>
            <a:ext cx="3240360" cy="57606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1. Press “Run Script”</a:t>
            </a:r>
          </a:p>
        </p:txBody>
      </p:sp>
      <p:sp>
        <p:nvSpPr>
          <p:cNvPr id="10" name="矩形 9"/>
          <p:cNvSpPr/>
          <p:nvPr/>
        </p:nvSpPr>
        <p:spPr>
          <a:xfrm>
            <a:off x="323527" y="4469050"/>
            <a:ext cx="3595900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2. Return to “3D View”</a:t>
            </a:r>
          </a:p>
        </p:txBody>
      </p:sp>
      <p:sp>
        <p:nvSpPr>
          <p:cNvPr id="11" name="向右箭號 10"/>
          <p:cNvSpPr/>
          <p:nvPr/>
        </p:nvSpPr>
        <p:spPr>
          <a:xfrm rot="5400000">
            <a:off x="251520" y="504511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9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8_show_property_panel.png"/>
          <p:cNvPicPr>
            <a:picLocks noChangeAspect="1" noChangeArrowheads="1"/>
          </p:cNvPicPr>
          <p:nvPr/>
        </p:nvPicPr>
        <p:blipFill>
          <a:blip r:embed="rId2" cstate="print"/>
          <a:srcRect t="32311" r="76027"/>
          <a:stretch>
            <a:fillRect/>
          </a:stretch>
        </p:blipFill>
        <p:spPr bwMode="auto">
          <a:xfrm>
            <a:off x="539552" y="1268760"/>
            <a:ext cx="3248670" cy="496855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36263" y="6197242"/>
            <a:ext cx="274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Show Property Panel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7200000">
            <a:off x="2392466" y="470585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36483" y="3933056"/>
            <a:ext cx="2899614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Turn on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“Properties” Panel</a:t>
            </a:r>
          </a:p>
        </p:txBody>
      </p:sp>
      <p:pic>
        <p:nvPicPr>
          <p:cNvPr id="10" name="Picture 3" descr="C:\Users\Kevincosner\Desktop\CSIT2011\step_by_step\19_tick_off_background.png"/>
          <p:cNvPicPr>
            <a:picLocks noChangeAspect="1" noChangeArrowheads="1"/>
          </p:cNvPicPr>
          <p:nvPr/>
        </p:nvPicPr>
        <p:blipFill>
          <a:blip r:embed="rId3" cstate="print"/>
          <a:srcRect l="64104" r="5198"/>
          <a:stretch>
            <a:fillRect/>
          </a:stretch>
        </p:blipFill>
        <p:spPr bwMode="auto">
          <a:xfrm>
            <a:off x="5436096" y="1124744"/>
            <a:ext cx="3096344" cy="5463529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>
            <a:off x="4139952" y="1556313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4208" y="1412776"/>
            <a:ext cx="936104" cy="4392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6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Kevincosner\Desktop\CSIT2011\step_by_step\19_tick_off_background.png"/>
          <p:cNvPicPr>
            <a:picLocks noChangeAspect="1" noChangeArrowheads="1"/>
          </p:cNvPicPr>
          <p:nvPr/>
        </p:nvPicPr>
        <p:blipFill>
          <a:blip r:embed="rId2" cstate="print"/>
          <a:srcRect l="73385" t="17134" r="8767" b="22239"/>
          <a:stretch>
            <a:fillRect/>
          </a:stretch>
        </p:blipFill>
        <p:spPr bwMode="auto">
          <a:xfrm>
            <a:off x="362198" y="1196752"/>
            <a:ext cx="2808312" cy="516729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06214" y="5229200"/>
            <a:ext cx="144016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7200000">
            <a:off x="1783064" y="488845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46374" y="4115660"/>
            <a:ext cx="331236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Tick-off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“Background Images”</a:t>
            </a:r>
          </a:p>
        </p:txBody>
      </p:sp>
      <p:pic>
        <p:nvPicPr>
          <p:cNvPr id="10" name="Picture 3" descr="C:\Users\Kevincosner\Desktop\CSIT2011\step_by_step\20_load_background.png"/>
          <p:cNvPicPr>
            <a:picLocks noChangeAspect="1" noChangeArrowheads="1"/>
          </p:cNvPicPr>
          <p:nvPr/>
        </p:nvPicPr>
        <p:blipFill>
          <a:blip r:embed="rId3" cstate="print"/>
          <a:srcRect l="73341" t="64622" r="9157" b="13837"/>
          <a:stretch>
            <a:fillRect/>
          </a:stretch>
        </p:blipFill>
        <p:spPr bwMode="auto">
          <a:xfrm>
            <a:off x="4970710" y="1196752"/>
            <a:ext cx="3312368" cy="2208245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 rot="18900000">
            <a:off x="4317520" y="342388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6338862" y="24928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6854" y="1772816"/>
            <a:ext cx="2265586" cy="57606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“Open”</a:t>
            </a:r>
          </a:p>
        </p:txBody>
      </p:sp>
      <p:sp>
        <p:nvSpPr>
          <p:cNvPr id="14" name="向右箭號 13"/>
          <p:cNvSpPr/>
          <p:nvPr/>
        </p:nvSpPr>
        <p:spPr>
          <a:xfrm rot="5400000">
            <a:off x="7851030" y="306896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5" name="Picture 4" descr="C:\Users\Kevincosner\Desktop\CSIT2011\step_by_step\20_load_background_2.png"/>
          <p:cNvPicPr>
            <a:picLocks noChangeAspect="1" noChangeArrowheads="1"/>
          </p:cNvPicPr>
          <p:nvPr/>
        </p:nvPicPr>
        <p:blipFill>
          <a:blip r:embed="rId4" cstate="print"/>
          <a:srcRect t="4183" r="59610" b="37349"/>
          <a:stretch>
            <a:fillRect/>
          </a:stretch>
        </p:blipFill>
        <p:spPr bwMode="auto">
          <a:xfrm>
            <a:off x="5258742" y="3861048"/>
            <a:ext cx="3489722" cy="2736304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6338862" y="4293096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54886" y="5013176"/>
            <a:ext cx="226558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the first frame</a:t>
            </a:r>
          </a:p>
        </p:txBody>
      </p:sp>
      <p:sp>
        <p:nvSpPr>
          <p:cNvPr id="18" name="向右箭號 17"/>
          <p:cNvSpPr/>
          <p:nvPr/>
        </p:nvSpPr>
        <p:spPr>
          <a:xfrm rot="16200000">
            <a:off x="6554886" y="465313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4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9" name="Picture 2" descr="C:\Users\Kevincosner\Desktop\CSIT2011\step_by_step\21_select_image_sequence.png"/>
          <p:cNvPicPr>
            <a:picLocks noChangeAspect="1" noChangeArrowheads="1"/>
          </p:cNvPicPr>
          <p:nvPr/>
        </p:nvPicPr>
        <p:blipFill>
          <a:blip r:embed="rId2" cstate="print"/>
          <a:srcRect l="73341" t="43082" r="12657" b="13837"/>
          <a:stretch>
            <a:fillRect/>
          </a:stretch>
        </p:blipFill>
        <p:spPr bwMode="auto">
          <a:xfrm>
            <a:off x="467544" y="1556792"/>
            <a:ext cx="2376264" cy="3960440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344754" y="5589240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Change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background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3568" y="3429000"/>
            <a:ext cx="2952328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“Image Sequence”</a:t>
            </a:r>
          </a:p>
        </p:txBody>
      </p:sp>
      <p:sp>
        <p:nvSpPr>
          <p:cNvPr id="22" name="向右箭號 21"/>
          <p:cNvSpPr/>
          <p:nvPr/>
        </p:nvSpPr>
        <p:spPr>
          <a:xfrm rot="10800000">
            <a:off x="1979712" y="306896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3" name="Picture 3" descr="C:\Users\Kevincosner\Desktop\CSIT2011\step_by_step\22_set_background_properties.png"/>
          <p:cNvPicPr>
            <a:picLocks noChangeAspect="1" noChangeArrowheads="1"/>
          </p:cNvPicPr>
          <p:nvPr/>
        </p:nvPicPr>
        <p:blipFill>
          <a:blip r:embed="rId3" cstate="print"/>
          <a:srcRect l="65013" t="43447" r="12549" b="15128"/>
          <a:stretch>
            <a:fillRect/>
          </a:stretch>
        </p:blipFill>
        <p:spPr bwMode="auto">
          <a:xfrm>
            <a:off x="3707904" y="1340768"/>
            <a:ext cx="4968552" cy="4968552"/>
          </a:xfrm>
          <a:prstGeom prst="rect">
            <a:avLst/>
          </a:prstGeom>
          <a:noFill/>
        </p:spPr>
      </p:pic>
      <p:sp>
        <p:nvSpPr>
          <p:cNvPr id="24" name="向右箭號 23"/>
          <p:cNvSpPr/>
          <p:nvPr/>
        </p:nvSpPr>
        <p:spPr>
          <a:xfrm>
            <a:off x="2915816" y="234888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067944" y="4077072"/>
            <a:ext cx="1728192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940152" y="2204864"/>
            <a:ext cx="3096344" cy="212423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Number of frames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Start frame (1)</a:t>
            </a:r>
          </a:p>
          <a:p>
            <a:pPr marL="342900" indent="-342900" algn="l">
              <a:buAutoNum type="arabicPeriod"/>
            </a:pPr>
            <a:endParaRPr lang="en-US" altLang="zh-TW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Enable “Auto Refresh”</a:t>
            </a:r>
          </a:p>
        </p:txBody>
      </p:sp>
      <p:sp>
        <p:nvSpPr>
          <p:cNvPr id="27" name="向右箭號 26"/>
          <p:cNvSpPr/>
          <p:nvPr/>
        </p:nvSpPr>
        <p:spPr>
          <a:xfrm rot="5876442">
            <a:off x="5508104" y="36450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68144" y="4437112"/>
            <a:ext cx="10801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9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Setting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723312" cy="5472112"/>
          </a:xfrm>
        </p:spPr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Blender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Version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2.6.2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http://download.blender.org/release/Blender2.62/</a:t>
            </a:r>
            <a:endParaRPr lang="en-US" altLang="zh-TW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version higher than 2.6.6 might get error while running voodoo python scripts</a:t>
            </a:r>
          </a:p>
          <a:p>
            <a:pPr lvl="1">
              <a:buNone/>
            </a:pPr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Voodoo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Version 1.2.0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http://www.viscoda.com/en/voodoo-download</a:t>
            </a:r>
            <a:endParaRPr lang="en-US" altLang="zh-TW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None/>
            </a:pPr>
            <a:endParaRPr lang="en-US" altLang="zh-TW" sz="1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options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Free: Blender + ICARUS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Pay: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boujou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+ 3D Max,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boujou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Maya, …</a:t>
            </a:r>
          </a:p>
          <a:p>
            <a:endParaRPr lang="en-US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models</a:t>
            </a:r>
          </a:p>
          <a:p>
            <a:pPr lvl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*.3ds…</a:t>
            </a:r>
            <a:endParaRPr lang="zh-TW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6544" y="6269250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resolution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2_set_resolution.png"/>
          <p:cNvPicPr>
            <a:picLocks noChangeAspect="1" noChangeArrowheads="1"/>
          </p:cNvPicPr>
          <p:nvPr/>
        </p:nvPicPr>
        <p:blipFill>
          <a:blip r:embed="rId2" cstate="print"/>
          <a:srcRect l="23217"/>
          <a:stretch>
            <a:fillRect/>
          </a:stretch>
        </p:blipFill>
        <p:spPr bwMode="auto">
          <a:xfrm>
            <a:off x="251520" y="1268760"/>
            <a:ext cx="7144375" cy="5040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23528" y="2348880"/>
            <a:ext cx="3240360" cy="24482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4208" y="1700808"/>
            <a:ext cx="248376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Number of frames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Resolution</a:t>
            </a:r>
          </a:p>
        </p:txBody>
      </p:sp>
      <p:sp>
        <p:nvSpPr>
          <p:cNvPr id="8" name="矩形 7"/>
          <p:cNvSpPr/>
          <p:nvPr/>
        </p:nvSpPr>
        <p:spPr>
          <a:xfrm>
            <a:off x="5868144" y="3212976"/>
            <a:ext cx="1512168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6300000">
            <a:off x="7268662" y="317333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3-2: Show Background Images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7_select_voodoo_camera.png"/>
          <p:cNvPicPr>
            <a:picLocks noChangeAspect="1" noChangeArrowheads="1"/>
          </p:cNvPicPr>
          <p:nvPr/>
        </p:nvPicPr>
        <p:blipFill>
          <a:blip r:embed="rId2" cstate="print"/>
          <a:srcRect l="36755" b="32850"/>
          <a:stretch>
            <a:fillRect/>
          </a:stretch>
        </p:blipFill>
        <p:spPr bwMode="auto">
          <a:xfrm>
            <a:off x="251520" y="1268760"/>
            <a:ext cx="8639305" cy="4968552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364088" y="3140968"/>
            <a:ext cx="3526737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/>
            <a:r>
              <a:rPr lang="en-US" altLang="zh-TW" b="1" dirty="0" smtClean="0">
                <a:solidFill>
                  <a:schemeClr val="tx1"/>
                </a:solidFill>
              </a:rPr>
              <a:t>“</a:t>
            </a:r>
            <a:r>
              <a:rPr lang="en-US" altLang="zh-TW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7020273" y="27809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1641" y="3861048"/>
            <a:ext cx="5040560" cy="1944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760" y="6165304"/>
            <a:ext cx="2916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Voodoo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24_set_persp_ortho.png"/>
          <p:cNvPicPr>
            <a:picLocks noChangeAspect="1" noChangeArrowheads="1"/>
          </p:cNvPicPr>
          <p:nvPr/>
        </p:nvPicPr>
        <p:blipFill>
          <a:blip r:embed="rId2" cstate="print"/>
          <a:srcRect t="33850" r="73330"/>
          <a:stretch>
            <a:fillRect/>
          </a:stretch>
        </p:blipFill>
        <p:spPr bwMode="auto">
          <a:xfrm>
            <a:off x="467544" y="1505048"/>
            <a:ext cx="3456384" cy="464373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92492" y="6125234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view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499992" y="335699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7" name="Picture 3" descr="C:\Users\Kevincosner\Desktop\CSIT2011\step_by_step\25_set_front.png"/>
          <p:cNvPicPr>
            <a:picLocks noChangeAspect="1" noChangeArrowheads="1"/>
          </p:cNvPicPr>
          <p:nvPr/>
        </p:nvPicPr>
        <p:blipFill>
          <a:blip r:embed="rId3" cstate="print"/>
          <a:srcRect t="34290" r="80653"/>
          <a:stretch>
            <a:fillRect/>
          </a:stretch>
        </p:blipFill>
        <p:spPr bwMode="auto">
          <a:xfrm>
            <a:off x="5868144" y="1340768"/>
            <a:ext cx="2664296" cy="490147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043608" y="4221088"/>
            <a:ext cx="309634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Switch view to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“View </a:t>
            </a:r>
            <a:r>
              <a:rPr lang="en-US" altLang="zh-TW" b="1" dirty="0" err="1" smtClean="0">
                <a:solidFill>
                  <a:schemeClr val="tx1"/>
                </a:solidFill>
              </a:rPr>
              <a:t>Persp</a:t>
            </a:r>
            <a:r>
              <a:rPr lang="en-US" altLang="zh-TW" b="1" dirty="0" smtClean="0">
                <a:solidFill>
                  <a:schemeClr val="tx1"/>
                </a:solidFill>
              </a:rPr>
              <a:t>/Ortho”</a:t>
            </a:r>
          </a:p>
        </p:txBody>
      </p:sp>
      <p:sp>
        <p:nvSpPr>
          <p:cNvPr id="9" name="向右箭號 8"/>
          <p:cNvSpPr/>
          <p:nvPr/>
        </p:nvSpPr>
        <p:spPr>
          <a:xfrm rot="16200000">
            <a:off x="1259632" y="378904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60232" y="3212976"/>
            <a:ext cx="2304256" cy="64807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Switch view to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“Front”</a:t>
            </a:r>
          </a:p>
        </p:txBody>
      </p:sp>
      <p:sp>
        <p:nvSpPr>
          <p:cNvPr id="11" name="向右箭號 10"/>
          <p:cNvSpPr/>
          <p:nvPr/>
        </p:nvSpPr>
        <p:spPr>
          <a:xfrm rot="5400000">
            <a:off x="6804248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7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89840" y="6125234"/>
            <a:ext cx="23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active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6_set_camera_again.png"/>
          <p:cNvPicPr>
            <a:picLocks noChangeAspect="1" noChangeArrowheads="1"/>
          </p:cNvPicPr>
          <p:nvPr/>
        </p:nvPicPr>
        <p:blipFill>
          <a:blip r:embed="rId2" cstate="print"/>
          <a:srcRect t="33850" r="50828"/>
          <a:stretch>
            <a:fillRect/>
          </a:stretch>
        </p:blipFill>
        <p:spPr bwMode="auto">
          <a:xfrm>
            <a:off x="1259632" y="1340768"/>
            <a:ext cx="6624736" cy="482738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131840" y="4581129"/>
            <a:ext cx="5904656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Cameras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Set Active Object as Camera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6200000">
            <a:off x="3563888" y="414908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6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98" y="6021288"/>
            <a:ext cx="249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Check background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7_che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39996" cy="4680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555776" y="4581128"/>
            <a:ext cx="4608512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drag here to see the camera motions</a:t>
            </a:r>
          </a:p>
        </p:txBody>
      </p:sp>
      <p:sp>
        <p:nvSpPr>
          <p:cNvPr id="7" name="向右箭號 6"/>
          <p:cNvSpPr/>
          <p:nvPr/>
        </p:nvSpPr>
        <p:spPr>
          <a:xfrm rot="5400000">
            <a:off x="2699792" y="530120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7704" y="2564904"/>
            <a:ext cx="3240360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96336" y="2132856"/>
            <a:ext cx="1296144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62624" y="1772816"/>
            <a:ext cx="6657848" cy="2880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Make sure “</a:t>
            </a:r>
            <a:r>
              <a:rPr lang="en-US" altLang="zh-TW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b="1" dirty="0" smtClean="0">
                <a:solidFill>
                  <a:schemeClr val="tx1"/>
                </a:solidFill>
              </a:rPr>
              <a:t>” is selected</a:t>
            </a:r>
          </a:p>
        </p:txBody>
      </p:sp>
    </p:spTree>
    <p:extLst>
      <p:ext uri="{BB962C8B-B14F-4D97-AF65-F5344CB8AC3E}">
        <p14:creationId xmlns:p14="http://schemas.microsoft.com/office/powerpoint/2010/main" val="69587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向右箭號 32"/>
          <p:cNvSpPr/>
          <p:nvPr/>
        </p:nvSpPr>
        <p:spPr>
          <a:xfrm rot="9673891">
            <a:off x="1771949" y="3708416"/>
            <a:ext cx="4576224" cy="360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2330240" y="5091431"/>
            <a:ext cx="1488202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3-3 ~ 3-4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87624"/>
            <a:ext cx="8229600" cy="5337720"/>
          </a:xfrm>
        </p:spPr>
        <p:txBody>
          <a:bodyPr/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Load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models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File  Import  *.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obj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Edit model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poses/motions in the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video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keyframe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(or press “I”)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 tuning</a:t>
            </a:r>
          </a:p>
        </p:txBody>
      </p:sp>
    </p:spTree>
    <p:extLst>
      <p:ext uri="{BB962C8B-B14F-4D97-AF65-F5344CB8AC3E}">
        <p14:creationId xmlns:p14="http://schemas.microsoft.com/office/powerpoint/2010/main" val="48602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3-3: Load 3D Model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16175" y="6197242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Load models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8_load_models.png"/>
          <p:cNvPicPr>
            <a:picLocks noChangeAspect="1" noChangeArrowheads="1"/>
          </p:cNvPicPr>
          <p:nvPr/>
        </p:nvPicPr>
        <p:blipFill>
          <a:blip r:embed="rId2" cstate="print"/>
          <a:srcRect r="44383" b="31992"/>
          <a:stretch>
            <a:fillRect/>
          </a:stretch>
        </p:blipFill>
        <p:spPr bwMode="auto">
          <a:xfrm>
            <a:off x="827584" y="1268760"/>
            <a:ext cx="7416824" cy="491244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499992" y="4221088"/>
            <a:ext cx="464400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File </a:t>
            </a:r>
            <a:r>
              <a:rPr lang="en-US" altLang="zh-TW" sz="2100" b="1" dirty="0" smtClean="0">
                <a:solidFill>
                  <a:schemeClr val="tx1"/>
                </a:solidFill>
                <a:sym typeface="Wingdings" pitchFamily="2" charset="2"/>
              </a:rPr>
              <a:t> Import </a:t>
            </a:r>
            <a:r>
              <a:rPr lang="en-US" altLang="zh-TW" sz="2100" b="1" dirty="0" err="1" smtClean="0">
                <a:solidFill>
                  <a:schemeClr val="tx1"/>
                </a:solidFill>
                <a:sym typeface="Wingdings" pitchFamily="2" charset="2"/>
              </a:rPr>
              <a:t>Wavefront</a:t>
            </a:r>
            <a:endParaRPr lang="en-US" altLang="zh-TW" sz="2100" b="1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  <a:sym typeface="Wingdings" pitchFamily="2" charset="2"/>
              </a:rPr>
              <a:t>(you can also use other file format)</a:t>
            </a:r>
            <a:endParaRPr lang="en-US" altLang="zh-TW" sz="2100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4067944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1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3-3: Load 3D Model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2822" y="5805264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poses / positions for models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Kevincosner\Desktop\CSIT2011\step_by_step\29_apple_initi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975384" cy="4320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611560" y="1772816"/>
            <a:ext cx="720080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16216" y="2564904"/>
            <a:ext cx="720080" cy="2592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4268387"/>
            <a:ext cx="5184576" cy="103282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set the transform of your objects to edit their positions and poses</a:t>
            </a:r>
          </a:p>
        </p:txBody>
      </p:sp>
      <p:sp>
        <p:nvSpPr>
          <p:cNvPr id="16" name="向右箭號 15"/>
          <p:cNvSpPr/>
          <p:nvPr/>
        </p:nvSpPr>
        <p:spPr>
          <a:xfrm rot="13500000">
            <a:off x="1247277" y="392070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6084168" y="38610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3-3: Load 3D Model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C:\Users\Kevincosner\Desktop\CSIT2011\step_by_step\29_apple_af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75384" cy="4320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453727" y="5589240"/>
            <a:ext cx="156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Fine tuning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91880" y="4365104"/>
            <a:ext cx="5112568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This step needs lots of fine tuning</a:t>
            </a:r>
          </a:p>
        </p:txBody>
      </p:sp>
      <p:sp>
        <p:nvSpPr>
          <p:cNvPr id="7" name="矩形 6"/>
          <p:cNvSpPr/>
          <p:nvPr/>
        </p:nvSpPr>
        <p:spPr>
          <a:xfrm>
            <a:off x="2020182" y="5588760"/>
            <a:ext cx="7123818" cy="1080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drag here to see whether your tuning is correct or not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(is the object located at the correct position?)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3131840" y="530120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7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" name="圓角矩形 2"/>
          <p:cNvSpPr/>
          <p:nvPr/>
        </p:nvSpPr>
        <p:spPr bwMode="auto">
          <a:xfrm>
            <a:off x="457200" y="1488630"/>
            <a:ext cx="4575262" cy="2075874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" name="圓角矩形 50"/>
          <p:cNvSpPr/>
          <p:nvPr/>
        </p:nvSpPr>
        <p:spPr bwMode="auto">
          <a:xfrm>
            <a:off x="3255772" y="1492725"/>
            <a:ext cx="5380184" cy="2075874"/>
          </a:xfrm>
          <a:prstGeom prst="roundRect">
            <a:avLst/>
          </a:prstGeom>
          <a:solidFill>
            <a:srgbClr val="92D05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Flowchart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293706" y="1484784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039256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5513816" y="1491172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Voodoo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2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53" grpId="0" animBg="1"/>
      <p:bldP spid="3" grpId="0" animBg="1"/>
      <p:bldP spid="51" grpId="0" animBg="1"/>
      <p:bldP spid="7" grpId="0" animBg="1"/>
      <p:bldP spid="52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3-4: Set Model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3921" y="6165304"/>
            <a:ext cx="192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keyframes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Kevincosner\Desktop\CSIT2011\step_by_step\30_key_1.png"/>
          <p:cNvPicPr>
            <a:picLocks noChangeAspect="1" noChangeArrowheads="1"/>
          </p:cNvPicPr>
          <p:nvPr/>
        </p:nvPicPr>
        <p:blipFill>
          <a:blip r:embed="rId2" cstate="print"/>
          <a:srcRect l="7584" t="22002" r="41493"/>
          <a:stretch>
            <a:fillRect/>
          </a:stretch>
        </p:blipFill>
        <p:spPr bwMode="auto">
          <a:xfrm>
            <a:off x="323528" y="1196752"/>
            <a:ext cx="3384376" cy="2807912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55576" y="3573016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07904" y="1052736"/>
            <a:ext cx="5436096" cy="165618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Select the frame that you want to insert a key frame</a:t>
            </a:r>
          </a:p>
          <a:p>
            <a:pPr marL="342900" indent="-342900" algn="l"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sz="2000" b="1" dirty="0" smtClean="0">
                <a:solidFill>
                  <a:schemeClr val="tx1"/>
                </a:solidFill>
              </a:rPr>
              <a:t>	Object </a:t>
            </a:r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 Animation  Insert </a:t>
            </a:r>
            <a:r>
              <a:rPr lang="en-US" altLang="zh-TW" sz="2000" b="1" dirty="0" err="1" smtClean="0">
                <a:solidFill>
                  <a:schemeClr val="tx1"/>
                </a:solidFill>
                <a:sym typeface="Wingdings" pitchFamily="2" charset="2"/>
              </a:rPr>
              <a:t>Keyframe</a:t>
            </a:r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..</a:t>
            </a:r>
          </a:p>
          <a:p>
            <a:pPr marL="342900" indent="-342900" algn="l"/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3. Repeat multiple times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10800000">
            <a:off x="1835696" y="270892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16200000">
            <a:off x="611560" y="38610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33067" y="4005064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1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6" name="Picture 3" descr="C:\Users\Kevincosner\Desktop\CSIT2011\step_by_step\30_key_2.png"/>
          <p:cNvPicPr>
            <a:picLocks noChangeAspect="1" noChangeArrowheads="1"/>
          </p:cNvPicPr>
          <p:nvPr/>
        </p:nvPicPr>
        <p:blipFill>
          <a:blip r:embed="rId3" cstate="print"/>
          <a:srcRect l="7584" t="22002" r="41493"/>
          <a:stretch>
            <a:fillRect/>
          </a:stretch>
        </p:blipFill>
        <p:spPr bwMode="auto">
          <a:xfrm>
            <a:off x="2339752" y="2780928"/>
            <a:ext cx="3384376" cy="280791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2771800" y="5157192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 rot="16200000">
            <a:off x="3995936" y="54452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07680" y="558924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80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20" name="Picture 4" descr="C:\Users\Kevincosner\Desktop\CSIT2011\step_by_step\30_key_3.png"/>
          <p:cNvPicPr>
            <a:picLocks noChangeAspect="1" noChangeArrowheads="1"/>
          </p:cNvPicPr>
          <p:nvPr/>
        </p:nvPicPr>
        <p:blipFill>
          <a:blip r:embed="rId4" cstate="print"/>
          <a:srcRect l="7605" t="21217" r="41472"/>
          <a:stretch>
            <a:fillRect/>
          </a:stretch>
        </p:blipFill>
        <p:spPr bwMode="auto">
          <a:xfrm>
            <a:off x="5364088" y="3429000"/>
            <a:ext cx="3384376" cy="2836189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5868144" y="5837202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2" name="向右箭號 21"/>
          <p:cNvSpPr/>
          <p:nvPr/>
        </p:nvSpPr>
        <p:spPr>
          <a:xfrm rot="16200000">
            <a:off x="8172400" y="612523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876020" y="6165304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150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 animBg="1"/>
      <p:bldP spid="22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3-4: Set Model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0_key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004" cy="4680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65695" y="5981218"/>
            <a:ext cx="156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Fine tuning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2320" y="2708920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7824" y="2348880"/>
            <a:ext cx="3960440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fine-tune the transformation of objects in a </a:t>
            </a:r>
            <a:r>
              <a:rPr lang="en-US" altLang="zh-TW" b="1" dirty="0" err="1" smtClean="0">
                <a:solidFill>
                  <a:schemeClr val="tx1"/>
                </a:solidFill>
              </a:rPr>
              <a:t>keyframe</a:t>
            </a:r>
            <a:r>
              <a:rPr lang="en-US" altLang="zh-TW" b="1" dirty="0" smtClean="0">
                <a:solidFill>
                  <a:schemeClr val="tx1"/>
                </a:solidFill>
              </a:rPr>
              <a:t> here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7092280" y="285293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8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2330240" y="5091431"/>
            <a:ext cx="1488202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3" name="向右箭號 32"/>
          <p:cNvSpPr/>
          <p:nvPr/>
        </p:nvSpPr>
        <p:spPr>
          <a:xfrm rot="9673891">
            <a:off x="1771949" y="3708416"/>
            <a:ext cx="4576224" cy="360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5" name="向右箭號 34"/>
          <p:cNvSpPr/>
          <p:nvPr/>
        </p:nvSpPr>
        <p:spPr>
          <a:xfrm>
            <a:off x="5205442" y="5108197"/>
            <a:ext cx="1402409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5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4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87624"/>
            <a:ext cx="8229600" cy="5337720"/>
          </a:xfrm>
        </p:spPr>
        <p:txBody>
          <a:bodyPr/>
          <a:lstStyle/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image sequence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Change window type to “Video Sequence Editor”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Add  Images and select all images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Drag the strip to the “1</a:t>
            </a:r>
            <a:r>
              <a:rPr lang="en-US" altLang="zh-TW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Frame” in Layer 1</a:t>
            </a:r>
          </a:p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Add scene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Add  Scene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Drag the scene strip to the “1</a:t>
            </a:r>
            <a:r>
              <a:rPr lang="en-US" altLang="zh-TW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Frame” in Layer 2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Change scene property to “Alpha Over”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parameters of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Click “Animation”</a:t>
            </a:r>
          </a:p>
        </p:txBody>
      </p:sp>
    </p:spTree>
    <p:extLst>
      <p:ext uri="{BB962C8B-B14F-4D97-AF65-F5344CB8AC3E}">
        <p14:creationId xmlns:p14="http://schemas.microsoft.com/office/powerpoint/2010/main" val="8357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31_add_image_sequence.png"/>
          <p:cNvPicPr>
            <a:picLocks noChangeAspect="1" noChangeArrowheads="1"/>
          </p:cNvPicPr>
          <p:nvPr/>
        </p:nvPicPr>
        <p:blipFill>
          <a:blip r:embed="rId2" cstate="print"/>
          <a:srcRect t="38338" r="86012"/>
          <a:stretch>
            <a:fillRect/>
          </a:stretch>
        </p:blipFill>
        <p:spPr bwMode="auto">
          <a:xfrm>
            <a:off x="395536" y="1340768"/>
            <a:ext cx="1990376" cy="4752528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75095" y="6093296"/>
            <a:ext cx="375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to Video Sequence Editor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1841984" y="37953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1_add_image_sequence_2.png"/>
          <p:cNvPicPr>
            <a:picLocks noChangeAspect="1" noChangeArrowheads="1"/>
          </p:cNvPicPr>
          <p:nvPr/>
        </p:nvPicPr>
        <p:blipFill>
          <a:blip r:embed="rId3" cstate="print"/>
          <a:srcRect t="40004" r="63885"/>
          <a:stretch>
            <a:fillRect/>
          </a:stretch>
        </p:blipFill>
        <p:spPr bwMode="auto">
          <a:xfrm>
            <a:off x="3419872" y="1340768"/>
            <a:ext cx="5256584" cy="4730050"/>
          </a:xfrm>
          <a:prstGeom prst="rect">
            <a:avLst/>
          </a:prstGeom>
          <a:noFill/>
        </p:spPr>
      </p:pic>
      <p:sp>
        <p:nvSpPr>
          <p:cNvPr id="10" name="向右箭號 9"/>
          <p:cNvSpPr/>
          <p:nvPr/>
        </p:nvSpPr>
        <p:spPr>
          <a:xfrm>
            <a:off x="2555776" y="321297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93524" y="6093296"/>
            <a:ext cx="476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image sequence (Video Channel)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10800000">
            <a:off x="5940152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72200" y="3789040"/>
            <a:ext cx="2088232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Image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40545" y="6133884"/>
            <a:ext cx="462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This time, select all frames (Press A)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5" name="Picture 2" descr="C:\Users\Kevincosner\Desktop\CSIT2011\step_by_step\31_select_all_images.png"/>
          <p:cNvPicPr>
            <a:picLocks noChangeAspect="1" noChangeArrowheads="1"/>
          </p:cNvPicPr>
          <p:nvPr/>
        </p:nvPicPr>
        <p:blipFill>
          <a:blip r:embed="rId2" cstate="print"/>
          <a:srcRect r="43576"/>
          <a:stretch>
            <a:fillRect/>
          </a:stretch>
        </p:blipFill>
        <p:spPr bwMode="auto">
          <a:xfrm>
            <a:off x="1979712" y="1196752"/>
            <a:ext cx="5184576" cy="4977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64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-8580" y="4181018"/>
            <a:ext cx="6795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Video Layer (Right click and drag, left click to set)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Kevincosner\Desktop\CSIT2011\step_by_step\31_add_layer1.png"/>
          <p:cNvPicPr>
            <a:picLocks noChangeAspect="1" noChangeArrowheads="1"/>
          </p:cNvPicPr>
          <p:nvPr/>
        </p:nvPicPr>
        <p:blipFill>
          <a:blip r:embed="rId2" cstate="print"/>
          <a:srcRect t="61674"/>
          <a:stretch>
            <a:fillRect/>
          </a:stretch>
        </p:blipFill>
        <p:spPr bwMode="auto">
          <a:xfrm>
            <a:off x="467544" y="2524834"/>
            <a:ext cx="7975385" cy="1655704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>
          <a:xfrm rot="10800000">
            <a:off x="5652120" y="2956882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12160" y="2708920"/>
            <a:ext cx="3024336" cy="75201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Drag the strip to the</a:t>
            </a:r>
          </a:p>
          <a:p>
            <a:pPr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“1</a:t>
            </a:r>
            <a:r>
              <a:rPr lang="en-US" altLang="zh-TW" sz="2100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sz="2100" b="1" dirty="0" smtClean="0">
                <a:solidFill>
                  <a:schemeClr val="tx1"/>
                </a:solidFill>
              </a:rPr>
              <a:t> Frame” in Layer 1</a:t>
            </a:r>
          </a:p>
        </p:txBody>
      </p:sp>
      <p:sp>
        <p:nvSpPr>
          <p:cNvPr id="10" name="向右箭號 9"/>
          <p:cNvSpPr/>
          <p:nvPr/>
        </p:nvSpPr>
        <p:spPr>
          <a:xfrm rot="16200000">
            <a:off x="1979712" y="353294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3806" y="3068960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scene layer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3" descr="C:\Users\Kevincosner\Desktop\CSIT2011\step_by_step\32_add_scene.png"/>
          <p:cNvPicPr>
            <a:picLocks noChangeAspect="1" noChangeArrowheads="1"/>
          </p:cNvPicPr>
          <p:nvPr/>
        </p:nvPicPr>
        <p:blipFill>
          <a:blip r:embed="rId2" cstate="print"/>
          <a:srcRect t="71041" r="34090"/>
          <a:stretch>
            <a:fillRect/>
          </a:stretch>
        </p:blipFill>
        <p:spPr bwMode="auto">
          <a:xfrm>
            <a:off x="971600" y="1340768"/>
            <a:ext cx="7416824" cy="1765166"/>
          </a:xfrm>
          <a:prstGeom prst="rect">
            <a:avLst/>
          </a:prstGeom>
          <a:noFill/>
        </p:spPr>
      </p:pic>
      <p:sp>
        <p:nvSpPr>
          <p:cNvPr id="13" name="向右箭號 12"/>
          <p:cNvSpPr/>
          <p:nvPr/>
        </p:nvSpPr>
        <p:spPr>
          <a:xfrm rot="10800000">
            <a:off x="3563889" y="20608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5936" y="1844824"/>
            <a:ext cx="345638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Scene  Scene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pic>
        <p:nvPicPr>
          <p:cNvPr id="15" name="Picture 4" descr="C:\Users\Kevincosner\Desktop\CSIT2011\step_by_step\32_add_layer2.png"/>
          <p:cNvPicPr>
            <a:picLocks noChangeAspect="1" noChangeArrowheads="1"/>
          </p:cNvPicPr>
          <p:nvPr/>
        </p:nvPicPr>
        <p:blipFill>
          <a:blip r:embed="rId3" cstate="print"/>
          <a:srcRect t="65007" r="33187"/>
          <a:stretch>
            <a:fillRect/>
          </a:stretch>
        </p:blipFill>
        <p:spPr bwMode="auto">
          <a:xfrm>
            <a:off x="539552" y="3717032"/>
            <a:ext cx="8208912" cy="2328817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59991" y="6053226"/>
            <a:ext cx="674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scene layer (Right click and drag, left click to set)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2699792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4293096"/>
            <a:ext cx="345638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Drag the strip to the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“1</a:t>
            </a:r>
            <a:r>
              <a:rPr lang="en-US" altLang="zh-TW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b="1" dirty="0" smtClean="0">
                <a:solidFill>
                  <a:schemeClr val="tx1"/>
                </a:solidFill>
              </a:rPr>
              <a:t> Frame” in Layer 2</a:t>
            </a:r>
          </a:p>
        </p:txBody>
      </p:sp>
      <p:sp>
        <p:nvSpPr>
          <p:cNvPr id="19" name="向右箭號 18"/>
          <p:cNvSpPr/>
          <p:nvPr/>
        </p:nvSpPr>
        <p:spPr>
          <a:xfrm rot="16200000">
            <a:off x="2915816" y="508518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7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3_show_property.png"/>
          <p:cNvPicPr>
            <a:picLocks noChangeAspect="1" noChangeArrowheads="1"/>
          </p:cNvPicPr>
          <p:nvPr/>
        </p:nvPicPr>
        <p:blipFill>
          <a:blip r:embed="rId2" cstate="print"/>
          <a:srcRect t="64373" r="78331"/>
          <a:stretch>
            <a:fillRect/>
          </a:stretch>
        </p:blipFill>
        <p:spPr bwMode="auto">
          <a:xfrm>
            <a:off x="539552" y="1412776"/>
            <a:ext cx="3557677" cy="3168352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47192" y="4581128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Show Properties Panel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5655" y="3717032"/>
            <a:ext cx="2880321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View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Properties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6200000">
            <a:off x="1115616" y="357301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788024" y="285293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4_set_alpha_over.png"/>
          <p:cNvPicPr>
            <a:picLocks noChangeAspect="1" noChangeArrowheads="1"/>
          </p:cNvPicPr>
          <p:nvPr/>
        </p:nvPicPr>
        <p:blipFill>
          <a:blip r:embed="rId3" cstate="print"/>
          <a:srcRect l="70870" t="3334" r="7461" b="8323"/>
          <a:stretch>
            <a:fillRect/>
          </a:stretch>
        </p:blipFill>
        <p:spPr bwMode="auto">
          <a:xfrm>
            <a:off x="6156176" y="1124744"/>
            <a:ext cx="2304256" cy="5088565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6156176" y="1196752"/>
            <a:ext cx="1368152" cy="47525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15814" y="5301208"/>
            <a:ext cx="3168353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Blend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Alpha Over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6012160" y="162880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211961" y="1345992"/>
            <a:ext cx="172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You will see the Properties Panel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17361" y="6165304"/>
            <a:ext cx="2018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Blend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7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5_tick_premultiply.png"/>
          <p:cNvPicPr>
            <a:picLocks noChangeAspect="1" noChangeArrowheads="1"/>
          </p:cNvPicPr>
          <p:nvPr/>
        </p:nvPicPr>
        <p:blipFill>
          <a:blip r:embed="rId2" cstate="print"/>
          <a:srcRect l="70425" t="3968" r="15129" b="13324"/>
          <a:stretch>
            <a:fillRect/>
          </a:stretch>
        </p:blipFill>
        <p:spPr bwMode="auto">
          <a:xfrm>
            <a:off x="395536" y="1086522"/>
            <a:ext cx="1800200" cy="5582838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057878" y="6269250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Premultiply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 rot="10800000">
            <a:off x="1331640" y="547901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1680" y="5479010"/>
            <a:ext cx="129614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Enable!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2915816" y="238266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6_set_scene_camera.png"/>
          <p:cNvPicPr>
            <a:picLocks noChangeAspect="1" noChangeArrowheads="1"/>
          </p:cNvPicPr>
          <p:nvPr/>
        </p:nvPicPr>
        <p:blipFill>
          <a:blip r:embed="rId3" cstate="print"/>
          <a:srcRect l="61396" t="8334" b="13324"/>
          <a:stretch>
            <a:fillRect/>
          </a:stretch>
        </p:blipFill>
        <p:spPr bwMode="auto">
          <a:xfrm>
            <a:off x="4139952" y="1086522"/>
            <a:ext cx="4536504" cy="4986693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625417" y="615902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scene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331877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5736" y="3678810"/>
            <a:ext cx="3240360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sz="2200" b="1" dirty="0" smtClean="0">
                <a:solidFill>
                  <a:schemeClr val="tx1"/>
                </a:solidFill>
              </a:rPr>
              <a:t>Set scene camera to</a:t>
            </a:r>
          </a:p>
          <a:p>
            <a:pPr indent="-342900" algn="l"/>
            <a:r>
              <a:rPr lang="en-US" altLang="zh-TW" sz="2200" b="1" dirty="0" smtClean="0">
                <a:solidFill>
                  <a:schemeClr val="tx1"/>
                </a:solidFill>
              </a:rPr>
              <a:t>“</a:t>
            </a:r>
            <a:r>
              <a:rPr lang="en-US" altLang="zh-TW" sz="2200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sz="2200" b="1" dirty="0" smtClean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798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main stages: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Blender: Split video into image sequences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video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Output: image sequence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Voodoo: Camera calibration/tracking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image sequence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Output: voodoo python script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Blender: Combine video and 3D model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3D model, video, voodoo python script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Output: video with 3D model</a:t>
            </a:r>
          </a:p>
          <a:p>
            <a:pPr marL="1314450" lvl="2" indent="-457200"/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(Option) Edit your video with other software (ex. Adobe After Effects,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VideoStudio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PowerDirector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Final Cut)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Flowchart (detailed)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4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8_check_again.png"/>
          <p:cNvPicPr>
            <a:picLocks noChangeAspect="1" noChangeArrowheads="1"/>
          </p:cNvPicPr>
          <p:nvPr/>
        </p:nvPicPr>
        <p:blipFill>
          <a:blip r:embed="rId2" cstate="print"/>
          <a:srcRect l="39171" t="16925" b="13837"/>
          <a:stretch>
            <a:fillRect/>
          </a:stretch>
        </p:blipFill>
        <p:spPr bwMode="auto">
          <a:xfrm>
            <a:off x="683568" y="1196752"/>
            <a:ext cx="7920880" cy="488362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439046" y="6053226"/>
            <a:ext cx="3560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Check output setting again!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4048" y="1340768"/>
            <a:ext cx="1440160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4208" y="2420888"/>
            <a:ext cx="2160240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3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97088" y="6053226"/>
            <a:ext cx="252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Preview your video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37_preview_mode.png"/>
          <p:cNvPicPr>
            <a:picLocks noChangeAspect="1" noChangeArrowheads="1"/>
          </p:cNvPicPr>
          <p:nvPr/>
        </p:nvPicPr>
        <p:blipFill>
          <a:blip r:embed="rId2" cstate="print"/>
          <a:srcRect t="32861" r="49697"/>
          <a:stretch>
            <a:fillRect/>
          </a:stretch>
        </p:blipFill>
        <p:spPr bwMode="auto">
          <a:xfrm>
            <a:off x="1259632" y="1196752"/>
            <a:ext cx="6768752" cy="489351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 flipH="1">
            <a:off x="1979712" y="4941168"/>
            <a:ext cx="1224136" cy="360040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1907704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5400000">
            <a:off x="2123728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5400000">
            <a:off x="2339752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35696" y="4005064"/>
            <a:ext cx="381642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Change the viewing type</a:t>
            </a:r>
          </a:p>
        </p:txBody>
      </p:sp>
    </p:spTree>
    <p:extLst>
      <p:ext uri="{BB962C8B-B14F-4D97-AF65-F5344CB8AC3E}">
        <p14:creationId xmlns:p14="http://schemas.microsoft.com/office/powerpoint/2010/main" val="146478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9_set_output.png"/>
          <p:cNvPicPr>
            <a:picLocks noChangeAspect="1" noChangeArrowheads="1"/>
          </p:cNvPicPr>
          <p:nvPr/>
        </p:nvPicPr>
        <p:blipFill>
          <a:blip r:embed="rId2" cstate="print"/>
          <a:srcRect l="64233" t="57149"/>
          <a:stretch>
            <a:fillRect/>
          </a:stretch>
        </p:blipFill>
        <p:spPr bwMode="auto">
          <a:xfrm>
            <a:off x="467544" y="1392673"/>
            <a:ext cx="3883616" cy="252028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91250" y="3912953"/>
            <a:ext cx="2675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output format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 rot="16200000">
            <a:off x="2627784" y="3408897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9872" y="3336889"/>
            <a:ext cx="1584176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path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3923928" y="2976849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4788024" y="2204864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Picture 3" descr="C:\Users\Kevincosner\Desktop\CSIT2011\step_by_step\40_animation.png"/>
          <p:cNvPicPr>
            <a:picLocks noChangeAspect="1" noChangeArrowheads="1"/>
          </p:cNvPicPr>
          <p:nvPr/>
        </p:nvPicPr>
        <p:blipFill>
          <a:blip r:embed="rId3" cstate="print"/>
          <a:srcRect l="82807" t="4286" b="32850"/>
          <a:stretch>
            <a:fillRect/>
          </a:stretch>
        </p:blipFill>
        <p:spPr bwMode="auto">
          <a:xfrm>
            <a:off x="5940152" y="1176649"/>
            <a:ext cx="2664296" cy="5276687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 rot="16200000">
            <a:off x="7668344" y="355291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20272" y="3912952"/>
            <a:ext cx="1656184" cy="11722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Finish !!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Oh yeah!!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261207" y="6001185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Final Output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2411760" y="2564904"/>
            <a:ext cx="1008112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55696" y="1574128"/>
            <a:ext cx="1210936" cy="77457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dirty="0" smtClean="0">
                <a:solidFill>
                  <a:schemeClr val="tx1"/>
                </a:solidFill>
              </a:rPr>
              <a:t>Choose</a:t>
            </a:r>
          </a:p>
          <a:p>
            <a:pPr marL="342900" indent="-342900" algn="l"/>
            <a:r>
              <a:rPr lang="en-US" altLang="zh-TW" dirty="0" smtClean="0">
                <a:solidFill>
                  <a:schemeClr val="tx1"/>
                </a:solidFill>
              </a:rPr>
              <a:t>H</a:t>
            </a:r>
            <a:r>
              <a:rPr lang="en-US" altLang="zh-TW" b="1" dirty="0" smtClean="0">
                <a:solidFill>
                  <a:schemeClr val="tx1"/>
                </a:solidFill>
              </a:rPr>
              <a:t>.264</a:t>
            </a:r>
          </a:p>
        </p:txBody>
      </p:sp>
      <p:sp>
        <p:nvSpPr>
          <p:cNvPr id="15" name="向右箭號 14"/>
          <p:cNvSpPr/>
          <p:nvPr/>
        </p:nvSpPr>
        <p:spPr>
          <a:xfrm rot="8589990">
            <a:off x="3400696" y="231836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https://www.youtube.com/watch?v=DzTiVhdxJk0 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  <a:hlinkClick r:id="rId2"/>
            </a:endParaRPr>
          </a:p>
          <a:p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www.youtube.com/watch?v=QU4pPnsqbeM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www.youtube.com/watch?v=1f3fMV3v7Xg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</a:rPr>
              <a:t>More examples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4"/>
              </a:rPr>
              <a:t>http://ntuvfx.csie.org/vfx/2017/</a:t>
            </a:r>
            <a:endParaRPr lang="en-US" altLang="zh-TW" sz="20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altLang="zh-TW" sz="20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5"/>
              </a:rPr>
              <a:t>192.168.1.110/vfx/2017/</a:t>
            </a:r>
            <a:endParaRPr lang="en-US" altLang="zh-TW" sz="20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endParaRPr lang="en-US" altLang="zh-TW" sz="20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endParaRPr lang="zh-TW" altLang="en-US" sz="20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5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need to submit: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Artifact video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final video with CGI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Raw video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video without CGI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html/pdf format</a:t>
            </a:r>
          </a:p>
          <a:p>
            <a:pPr marL="914400" lvl="1" indent="-514350">
              <a:buFont typeface="+mj-lt"/>
              <a:buAutoNum type="arabicPeriod"/>
            </a:pP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Upload a compressed file (including raw video and report) and your artifact to the submission website.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altLang="zh-TW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ntuvfx.csie.org/vfx/2017/proj3_submit.php</a:t>
            </a:r>
            <a:endParaRPr lang="en-US" altLang="zh-TW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altLang="zh-TW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://192.168.1.110/vfx/2017/proj3_submit.php</a:t>
            </a:r>
            <a:endParaRPr lang="en-US" altLang="zh-TW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Submission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2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Camera motion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motion: ex. moving on the ground vs. flying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completeness: ex. story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Creativity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Bonus: voting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Grading Criterion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2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Autofit/>
          </a:bodyPr>
          <a:lstStyle/>
          <a:p>
            <a:pPr algn="just"/>
            <a:r>
              <a:rPr lang="en-US" altLang="zh-TW" sz="24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Voodoo</a:t>
            </a:r>
            <a:r>
              <a:rPr lang="zh-TW" altLang="en-US" sz="24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會當掉！</a:t>
            </a:r>
            <a:endParaRPr lang="en-US" altLang="zh-TW" sz="24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拍攝的影片內容差異太大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調整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tracking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的方式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algn="just"/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為什麼我在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Blender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中的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Background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和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Feature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沒辦法配合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?</a:t>
            </a: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記得要先選取 </a:t>
            </a:r>
            <a:r>
              <a:rPr lang="en-US" altLang="zh-TW" sz="1800" dirty="0" err="1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voodoo_render_cam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設定 </a:t>
            </a:r>
            <a:r>
              <a:rPr lang="en-US" altLang="zh-TW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Cameras </a:t>
            </a:r>
            <a:r>
              <a:rPr lang="en-US" altLang="zh-TW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  <a:sym typeface="Wingdings" pitchFamily="2" charset="2"/>
              </a:rPr>
              <a:t> Set Active Object as Camera</a:t>
            </a:r>
            <a:endParaRPr lang="en-US" altLang="zh-TW" sz="1800" b="1" dirty="0" smtClean="0">
              <a:solidFill>
                <a:srgbClr val="FF0000"/>
              </a:solidFill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algn="just"/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3D models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的位置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/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動作好難調整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…</a:t>
            </a: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多利用座標系相對位置以及不同視角會有幫助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, 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不過還是需要一些時間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設定動作時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, 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盡量避免大角度或大範圍的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interpolation, </a:t>
            </a:r>
            <a:r>
              <a:rPr lang="zh-TW" altLang="en-US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多設一些 </a:t>
            </a:r>
            <a:r>
              <a:rPr lang="en-US" altLang="zh-TW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key frames</a:t>
            </a:r>
          </a:p>
          <a:p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為什麼最後做出來的動畫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Model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是黑的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?</a:t>
            </a:r>
          </a:p>
          <a:p>
            <a:pPr lvl="1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記得在場景裡</a:t>
            </a:r>
            <a:r>
              <a:rPr lang="zh-TW" altLang="en-US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加盞燈</a:t>
            </a:r>
            <a:endParaRPr lang="en-US" altLang="zh-TW" sz="1800" b="1" dirty="0" smtClean="0">
              <a:solidFill>
                <a:srgbClr val="FF0000"/>
              </a:solidFill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algn="just"/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我該去哪裡找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3D models?</a:t>
            </a: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網路上免費資源非常多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!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 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例如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: http://www.3dm3.com/modelsbank/</a:t>
            </a:r>
          </a:p>
          <a:p>
            <a:pPr lvl="3" algn="just">
              <a:buNone/>
            </a:pPr>
            <a:r>
              <a:rPr lang="en-US" altLang="zh-TW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 http://www.sharecg.com/</a:t>
            </a:r>
          </a:p>
        </p:txBody>
      </p:sp>
    </p:spTree>
    <p:extLst>
      <p:ext uri="{BB962C8B-B14F-4D97-AF65-F5344CB8AC3E}">
        <p14:creationId xmlns:p14="http://schemas.microsoft.com/office/powerpoint/2010/main" val="46612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75856" y="1340768"/>
            <a:ext cx="2736304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zh-TW" altLang="en-US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調整設定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View 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  <a:sym typeface="Wingdings" pitchFamily="2" charset="2"/>
              </a:rPr>
              <a:t> controls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8" y="1156550"/>
            <a:ext cx="2810267" cy="2524478"/>
          </a:xfrm>
          <a:prstGeom prst="rect">
            <a:avLst/>
          </a:prstGeom>
        </p:spPr>
      </p:pic>
      <p:sp>
        <p:nvSpPr>
          <p:cNvPr id="20" name="向右箭號 19"/>
          <p:cNvSpPr/>
          <p:nvPr/>
        </p:nvSpPr>
        <p:spPr>
          <a:xfrm rot="10800000">
            <a:off x="2940277" y="165326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58008"/>
            <a:ext cx="6500267" cy="44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1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Use different views to adjust the positions and poses of objects</a:t>
            </a:r>
            <a:endParaRPr lang="zh-TW" altLang="en-US" dirty="0"/>
          </a:p>
        </p:txBody>
      </p:sp>
      <p:pic>
        <p:nvPicPr>
          <p:cNvPr id="7" name="Picture 3" descr="C:\Users\Kevincosner\Desktop\CSIT2011\step_by_step\bonus_camera_view.png"/>
          <p:cNvPicPr>
            <a:picLocks noChangeAspect="1" noChangeArrowheads="1"/>
          </p:cNvPicPr>
          <p:nvPr/>
        </p:nvPicPr>
        <p:blipFill>
          <a:blip r:embed="rId2" cstate="print"/>
          <a:srcRect l="23836" t="22002" r="41493" b="29992"/>
          <a:stretch>
            <a:fillRect/>
          </a:stretch>
        </p:blipFill>
        <p:spPr bwMode="auto">
          <a:xfrm>
            <a:off x="3563888" y="2348881"/>
            <a:ext cx="2304256" cy="1728192"/>
          </a:xfrm>
          <a:prstGeom prst="rect">
            <a:avLst/>
          </a:prstGeom>
          <a:noFill/>
        </p:spPr>
      </p:pic>
      <p:pic>
        <p:nvPicPr>
          <p:cNvPr id="8" name="Picture 4" descr="C:\Users\Kevincosner\Desktop\CSIT2011\step_by_step\bonus_front_view.png"/>
          <p:cNvPicPr>
            <a:picLocks noChangeAspect="1" noChangeArrowheads="1"/>
          </p:cNvPicPr>
          <p:nvPr/>
        </p:nvPicPr>
        <p:blipFill>
          <a:blip r:embed="rId3" cstate="print"/>
          <a:srcRect l="24919" t="22002" r="41494" b="29992"/>
          <a:stretch>
            <a:fillRect/>
          </a:stretch>
        </p:blipFill>
        <p:spPr bwMode="auto">
          <a:xfrm>
            <a:off x="3635896" y="4221089"/>
            <a:ext cx="2232248" cy="172819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824061" y="234888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838626" y="5436513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Front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11" name="Picture 5" descr="C:\Users\Kevincosner\Desktop\CSIT2011\step_by_step\bonus_top_view.png"/>
          <p:cNvPicPr>
            <a:picLocks noChangeAspect="1" noChangeArrowheads="1"/>
          </p:cNvPicPr>
          <p:nvPr/>
        </p:nvPicPr>
        <p:blipFill>
          <a:blip r:embed="rId4" cstate="print"/>
          <a:srcRect l="24920" t="22002" r="41493" b="29992"/>
          <a:stretch>
            <a:fillRect/>
          </a:stretch>
        </p:blipFill>
        <p:spPr bwMode="auto">
          <a:xfrm>
            <a:off x="6444208" y="3140969"/>
            <a:ext cx="2232248" cy="1728192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7993371" y="4797153"/>
            <a:ext cx="630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Top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13" name="Picture 6" descr="C:\Users\Kevincosner\Desktop\CSIT2011\step_by_step\bonus_set_view.png"/>
          <p:cNvPicPr>
            <a:picLocks noChangeAspect="1" noChangeArrowheads="1"/>
          </p:cNvPicPr>
          <p:nvPr/>
        </p:nvPicPr>
        <p:blipFill>
          <a:blip r:embed="rId5" cstate="print"/>
          <a:srcRect t="35389" r="84998"/>
          <a:stretch>
            <a:fillRect/>
          </a:stretch>
        </p:blipFill>
        <p:spPr bwMode="auto">
          <a:xfrm>
            <a:off x="467544" y="2276872"/>
            <a:ext cx="1656184" cy="3863765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827584" y="4077073"/>
            <a:ext cx="1224136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18105" y="5531024"/>
            <a:ext cx="97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Set 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72000" y="4653137"/>
            <a:ext cx="122413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08304" y="3068961"/>
            <a:ext cx="136815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Add lights</a:t>
            </a:r>
            <a:endParaRPr lang="zh-TW" altLang="en-US" dirty="0"/>
          </a:p>
        </p:txBody>
      </p:sp>
      <p:pic>
        <p:nvPicPr>
          <p:cNvPr id="18" name="Picture 2" descr="C:\Users\Kevincosner\Desktop\CSIT2011\step_by_step\bonus_add_lights.png"/>
          <p:cNvPicPr>
            <a:picLocks noChangeAspect="1" noChangeArrowheads="1"/>
          </p:cNvPicPr>
          <p:nvPr/>
        </p:nvPicPr>
        <p:blipFill>
          <a:blip r:embed="rId2" cstate="print"/>
          <a:srcRect r="74719" b="41660"/>
          <a:stretch>
            <a:fillRect/>
          </a:stretch>
        </p:blipFill>
        <p:spPr bwMode="auto">
          <a:xfrm>
            <a:off x="3851920" y="1106742"/>
            <a:ext cx="4392488" cy="5490610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979712" y="3176972"/>
            <a:ext cx="2232248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zh-TW" altLang="en-US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記得開燈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  <a:sym typeface="Wingdings" pitchFamily="2" charset="2"/>
              </a:rPr>
              <a:t> Lamp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4355976" y="33929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457200" y="1488630"/>
            <a:ext cx="4575262" cy="2075874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293706" y="1484784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10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8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8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543956" cy="5472112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Blender official website</a:t>
            </a:r>
          </a:p>
          <a:p>
            <a:pPr lvl="1"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http://www.blender.org/education-help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Voodoo document website</a:t>
            </a:r>
          </a:p>
          <a:p>
            <a:pPr lvl="1"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http://www.viscoda.com/index.php/en/voodoo-manual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Blender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Load video file: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 to “Video Sequence Editor”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→Movie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Put the strip in Layer 1</a:t>
            </a:r>
            <a:endParaRPr lang="zh-TW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sequence: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</a:p>
          <a:p>
            <a:pPr lvl="2"/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number of frames and resolution of frames</a:t>
            </a:r>
          </a:p>
          <a:p>
            <a:pPr lvl="2"/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output file type (</a:t>
            </a:r>
            <a:r>
              <a:rPr lang="en-US" altLang="zh-TW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Targa</a:t>
            </a:r>
            <a:r>
              <a:rPr lang="en-US" altLang="zh-TW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*.</a:t>
            </a:r>
            <a:r>
              <a:rPr lang="en-US" altLang="zh-TW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interval: select start and end of the sequence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output location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“Animation” button</a:t>
            </a:r>
          </a:p>
        </p:txBody>
      </p:sp>
    </p:spTree>
    <p:extLst>
      <p:ext uri="{BB962C8B-B14F-4D97-AF65-F5344CB8AC3E}">
        <p14:creationId xmlns:p14="http://schemas.microsoft.com/office/powerpoint/2010/main" val="420899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41" y="1124744"/>
            <a:ext cx="8656639" cy="4680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70116" y="5877272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up Blender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2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42388" r="54258"/>
          <a:stretch>
            <a:fillRect/>
          </a:stretch>
        </p:blipFill>
        <p:spPr bwMode="auto">
          <a:xfrm>
            <a:off x="971600" y="1268760"/>
            <a:ext cx="6984776" cy="476518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915816" y="3465004"/>
            <a:ext cx="5400600" cy="39604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Change to Video Sequence Editor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2555777" y="357301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7664" y="5085184"/>
            <a:ext cx="4680520" cy="3600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Click to change window type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16200000">
            <a:off x="1187624" y="501317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8929" y="6021288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16142</TotalTime>
  <Words>1972</Words>
  <Application>Microsoft Macintosh PowerPoint</Application>
  <PresentationFormat>如螢幕大小 (4:3)</PresentationFormat>
  <Paragraphs>433</Paragraphs>
  <Slides>60</Slides>
  <Notes>9</Notes>
  <HiddenSlides>0</HiddenSlides>
  <MMClips>14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1" baseType="lpstr">
      <vt:lpstr>預設簡報設計</vt:lpstr>
      <vt:lpstr>VFX Project #3: MatchMove</vt:lpstr>
      <vt:lpstr>Overview</vt:lpstr>
      <vt:lpstr>Environment Setting</vt:lpstr>
      <vt:lpstr>Flowchart</vt:lpstr>
      <vt:lpstr>Flowchart (detailed)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2: Camera Calibration</vt:lpstr>
      <vt:lpstr>Stage 2: Camera Calibration</vt:lpstr>
      <vt:lpstr>Stage 2: Camera Calibration</vt:lpstr>
      <vt:lpstr>Stage 2: Camera Calibration</vt:lpstr>
      <vt:lpstr>Stage 2: Camera Calibration</vt:lpstr>
      <vt:lpstr>Stage 2: Camera Calibration</vt:lpstr>
      <vt:lpstr>Stage 3: Combine Video and 3D Model</vt:lpstr>
      <vt:lpstr>Stage 3: Combine Video and 3D Model</vt:lpstr>
      <vt:lpstr>Stage 3-1 ~ 3-2</vt:lpstr>
      <vt:lpstr>Stage 3-1: Load Virtual Camera</vt:lpstr>
      <vt:lpstr>Stage 3-1: Load Virtual Camera</vt:lpstr>
      <vt:lpstr>Stage 3-1: Load Virtual Camera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3: Combine Video and 3D Model</vt:lpstr>
      <vt:lpstr>Stage 3-3 ~ 3-4</vt:lpstr>
      <vt:lpstr>Stage 3-3: Load 3D Model</vt:lpstr>
      <vt:lpstr>Stage 3-3: Load 3D Model</vt:lpstr>
      <vt:lpstr>Stage 3-3: Load 3D Model</vt:lpstr>
      <vt:lpstr>Stage 3-4: Set Model Animation</vt:lpstr>
      <vt:lpstr>Stage 3-4: Set Model Animation</vt:lpstr>
      <vt:lpstr>Stage 3: Combine Video and 3D Model</vt:lpstr>
      <vt:lpstr>Stage 3-5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Demo</vt:lpstr>
      <vt:lpstr>Submission</vt:lpstr>
      <vt:lpstr>Grading Criterion</vt:lpstr>
      <vt:lpstr>FAQ</vt:lpstr>
      <vt:lpstr>FAQ</vt:lpstr>
      <vt:lpstr>FAQ</vt:lpstr>
      <vt:lpstr>FAQ</vt:lpstr>
      <vt:lpstr>Document</vt:lpstr>
    </vt:vector>
  </TitlesOfParts>
  <Company>NTU CSIE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cyy</dc:creator>
  <cp:lastModifiedBy>雅方 施</cp:lastModifiedBy>
  <cp:revision>2258</cp:revision>
  <dcterms:created xsi:type="dcterms:W3CDTF">2005-01-08T09:49:33Z</dcterms:created>
  <dcterms:modified xsi:type="dcterms:W3CDTF">2017-05-07T07:29:27Z</dcterms:modified>
</cp:coreProperties>
</file>