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flv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256" r:id="rId2"/>
    <p:sldId id="818" r:id="rId3"/>
    <p:sldId id="819" r:id="rId4"/>
    <p:sldId id="820" r:id="rId5"/>
    <p:sldId id="821" r:id="rId6"/>
    <p:sldId id="822" r:id="rId7"/>
    <p:sldId id="823" r:id="rId8"/>
    <p:sldId id="824" r:id="rId9"/>
    <p:sldId id="825" r:id="rId10"/>
    <p:sldId id="826" r:id="rId11"/>
    <p:sldId id="827" r:id="rId12"/>
    <p:sldId id="828" r:id="rId13"/>
    <p:sldId id="829" r:id="rId14"/>
    <p:sldId id="830" r:id="rId15"/>
    <p:sldId id="831" r:id="rId16"/>
    <p:sldId id="832" r:id="rId17"/>
    <p:sldId id="833" r:id="rId18"/>
    <p:sldId id="834" r:id="rId19"/>
    <p:sldId id="835" r:id="rId20"/>
    <p:sldId id="836" r:id="rId21"/>
    <p:sldId id="837" r:id="rId22"/>
    <p:sldId id="838" r:id="rId23"/>
    <p:sldId id="839" r:id="rId24"/>
    <p:sldId id="840" r:id="rId25"/>
    <p:sldId id="841" r:id="rId26"/>
    <p:sldId id="842" r:id="rId27"/>
    <p:sldId id="843" r:id="rId28"/>
    <p:sldId id="844" r:id="rId29"/>
    <p:sldId id="845" r:id="rId30"/>
    <p:sldId id="846" r:id="rId31"/>
    <p:sldId id="847" r:id="rId32"/>
    <p:sldId id="848" r:id="rId33"/>
    <p:sldId id="849" r:id="rId34"/>
    <p:sldId id="850" r:id="rId35"/>
    <p:sldId id="851" r:id="rId36"/>
    <p:sldId id="852" r:id="rId37"/>
    <p:sldId id="853" r:id="rId38"/>
    <p:sldId id="854" r:id="rId39"/>
    <p:sldId id="855" r:id="rId40"/>
    <p:sldId id="856" r:id="rId41"/>
    <p:sldId id="857" r:id="rId42"/>
    <p:sldId id="858" r:id="rId43"/>
    <p:sldId id="859" r:id="rId44"/>
    <p:sldId id="860" r:id="rId45"/>
    <p:sldId id="861" r:id="rId46"/>
    <p:sldId id="864" r:id="rId47"/>
    <p:sldId id="865" r:id="rId48"/>
    <p:sldId id="866" r:id="rId49"/>
    <p:sldId id="867" r:id="rId50"/>
    <p:sldId id="870" r:id="rId51"/>
    <p:sldId id="868" r:id="rId52"/>
    <p:sldId id="869" r:id="rId53"/>
    <p:sldId id="817" r:id="rId54"/>
  </p:sldIdLst>
  <p:sldSz cx="9144000" cy="6858000" type="screen4x3"/>
  <p:notesSz cx="7099300" cy="10234613"/>
  <p:defaultTextStyle>
    <a:defPPr>
      <a:defRPr lang="zh-TW"/>
    </a:defPPr>
    <a:lvl1pPr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Arial" charset="0"/>
        <a:ea typeface="新細明體" charset="-120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Arial" charset="0"/>
        <a:ea typeface="新細明體" charset="-120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Arial" charset="0"/>
        <a:ea typeface="新細明體" charset="-120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Arial" charset="0"/>
        <a:ea typeface="新細明體" charset="-120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sz="2400" b="1" kern="1200">
        <a:solidFill>
          <a:schemeClr val="bg1"/>
        </a:solidFill>
        <a:latin typeface="Arial" charset="0"/>
        <a:ea typeface="新細明體" charset="-120"/>
        <a:cs typeface="+mn-cs"/>
      </a:defRPr>
    </a:lvl6pPr>
    <a:lvl7pPr marL="2743200" algn="l" defTabSz="914400" rtl="0" eaLnBrk="1" latinLnBrk="0" hangingPunct="1">
      <a:defRPr sz="2400" b="1" kern="1200">
        <a:solidFill>
          <a:schemeClr val="bg1"/>
        </a:solidFill>
        <a:latin typeface="Arial" charset="0"/>
        <a:ea typeface="新細明體" charset="-120"/>
        <a:cs typeface="+mn-cs"/>
      </a:defRPr>
    </a:lvl7pPr>
    <a:lvl8pPr marL="3200400" algn="l" defTabSz="914400" rtl="0" eaLnBrk="1" latinLnBrk="0" hangingPunct="1">
      <a:defRPr sz="2400" b="1" kern="1200">
        <a:solidFill>
          <a:schemeClr val="bg1"/>
        </a:solidFill>
        <a:latin typeface="Arial" charset="0"/>
        <a:ea typeface="新細明體" charset="-120"/>
        <a:cs typeface="+mn-cs"/>
      </a:defRPr>
    </a:lvl8pPr>
    <a:lvl9pPr marL="3657600" algn="l" defTabSz="914400" rtl="0" eaLnBrk="1" latinLnBrk="0" hangingPunct="1">
      <a:defRPr sz="2400" b="1" kern="1200">
        <a:solidFill>
          <a:schemeClr val="bg1"/>
        </a:solidFill>
        <a:latin typeface="Arial" charset="0"/>
        <a:ea typeface="新細明體" charset="-12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FF"/>
    <a:srgbClr val="00FF00"/>
    <a:srgbClr val="660066"/>
    <a:srgbClr val="CCCCFF"/>
    <a:srgbClr val="C0C0C0"/>
    <a:srgbClr val="B2B2B2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22" autoAdjust="0"/>
    <p:restoredTop sz="88165" autoAdjust="0"/>
  </p:normalViewPr>
  <p:slideViewPr>
    <p:cSldViewPr>
      <p:cViewPr varScale="1">
        <p:scale>
          <a:sx n="84" d="100"/>
          <a:sy n="84" d="100"/>
        </p:scale>
        <p:origin x="-142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52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l" defTabSz="990600" eaLnBrk="1" hangingPunct="1">
              <a:defRPr kumimoji="1" sz="1300" b="0">
                <a:solidFill>
                  <a:schemeClr val="tx1"/>
                </a:solidFill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kumimoji="1" sz="1300" b="0">
                <a:solidFill>
                  <a:schemeClr val="tx1"/>
                </a:solidFill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39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 smtClean="0"/>
              <a:t>按一下以編輯母片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</a:p>
        </p:txBody>
      </p:sp>
      <p:sp>
        <p:nvSpPr>
          <p:cNvPr id="727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l" defTabSz="990600" eaLnBrk="1" hangingPunct="1">
              <a:defRPr kumimoji="1" sz="1300" b="0">
                <a:solidFill>
                  <a:schemeClr val="tx1"/>
                </a:solidFill>
                <a:ea typeface="新細明體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27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kumimoji="1" sz="1300" b="0">
                <a:solidFill>
                  <a:schemeClr val="tx1"/>
                </a:solidFill>
                <a:ea typeface="新細明體" pitchFamily="18" charset="-120"/>
              </a:defRPr>
            </a:lvl1pPr>
          </a:lstStyle>
          <a:p>
            <a:pPr>
              <a:defRPr/>
            </a:pPr>
            <a:fld id="{7DB46F2D-9075-4F86-AB71-193EE3F7BE6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300695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9F2C29-AFB7-4BDA-950D-282301A7EBEF}" type="slidenum">
              <a:rPr lang="en-US" altLang="zh-TW" smtClean="0">
                <a:ea typeface="新細明體" charset="-120"/>
              </a:rPr>
              <a:pPr/>
              <a:t>1</a:t>
            </a:fld>
            <a:endParaRPr lang="en-US" altLang="zh-TW" smtClean="0">
              <a:ea typeface="新細明體" charset="-120"/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zh-TW" altLang="zh-TW" smtClean="0">
              <a:ea typeface="新細明體" charset="-12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EB2887-5DB7-42DC-A4CC-F5BBEA2EB1A6}" type="slidenum">
              <a:rPr lang="en-US" altLang="zh-TW" smtClean="0">
                <a:ea typeface="新細明體" charset="-120"/>
              </a:rPr>
              <a:pPr/>
              <a:t>53</a:t>
            </a:fld>
            <a:endParaRPr lang="en-US" altLang="zh-TW" smtClean="0">
              <a:ea typeface="新細明體" charset="-120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zh-TW" altLang="zh-TW" sz="800" smtClean="0">
              <a:ea typeface="新細明體" charset="-12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4400">
                <a:latin typeface="Garamond" pitchFamily="18" charset="0"/>
              </a:defRPr>
            </a:lvl1pPr>
          </a:lstStyle>
          <a:p>
            <a:r>
              <a:rPr lang="en-US" altLang="zh-TW"/>
              <a:t>Course Title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4213" y="3886200"/>
            <a:ext cx="7775575" cy="1752600"/>
          </a:xfrm>
        </p:spPr>
        <p:txBody>
          <a:bodyPr/>
          <a:lstStyle>
            <a:lvl1pPr marL="0" indent="0">
              <a:buFontTx/>
              <a:buNone/>
              <a:defRPr>
                <a:latin typeface="Garamond" pitchFamily="18" charset="0"/>
              </a:defRPr>
            </a:lvl1pPr>
          </a:lstStyle>
          <a:p>
            <a:r>
              <a:rPr lang="en-US" altLang="zh-TW"/>
              <a:t>Who teach this course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6249987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6249987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052513"/>
            <a:ext cx="4038600" cy="54721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052513"/>
            <a:ext cx="4038600" cy="5472112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052513"/>
            <a:ext cx="4038600" cy="54721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052513"/>
            <a:ext cx="4038600" cy="54721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63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Title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52513"/>
            <a:ext cx="8229600" cy="547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Level 1</a:t>
            </a:r>
          </a:p>
          <a:p>
            <a:pPr lvl="1"/>
            <a:r>
              <a:rPr lang="en-US" altLang="zh-TW" smtClean="0"/>
              <a:t>Level 2</a:t>
            </a:r>
          </a:p>
          <a:p>
            <a:pPr lvl="2"/>
            <a:r>
              <a:rPr lang="en-US" altLang="zh-TW" smtClean="0"/>
              <a:t>Level 3</a:t>
            </a:r>
          </a:p>
          <a:p>
            <a:pPr lvl="3"/>
            <a:r>
              <a:rPr lang="en-US" altLang="zh-TW" smtClean="0"/>
              <a:t>Level4 </a:t>
            </a:r>
          </a:p>
          <a:p>
            <a:pPr lvl="4"/>
            <a:r>
              <a:rPr lang="en-US" altLang="zh-TW" smtClean="0"/>
              <a:t>level5</a:t>
            </a:r>
          </a:p>
        </p:txBody>
      </p:sp>
      <p:sp>
        <p:nvSpPr>
          <p:cNvPr id="1031" name="Line 7"/>
          <p:cNvSpPr>
            <a:spLocks noChangeShapeType="1"/>
          </p:cNvSpPr>
          <p:nvPr userDrawn="1"/>
        </p:nvSpPr>
        <p:spPr bwMode="auto">
          <a:xfrm>
            <a:off x="468313" y="981075"/>
            <a:ext cx="8207375" cy="0"/>
          </a:xfrm>
          <a:prstGeom prst="line">
            <a:avLst/>
          </a:prstGeom>
          <a:noFill/>
          <a:ln w="38100">
            <a:solidFill>
              <a:srgbClr val="4D4D4D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zh-TW" altLang="en-US">
              <a:ea typeface="新細明體" pitchFamily="18" charset="-120"/>
            </a:endParaRPr>
          </a:p>
        </p:txBody>
      </p:sp>
      <p:pic>
        <p:nvPicPr>
          <p:cNvPr id="20485" name="Picture 8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667625" y="260350"/>
            <a:ext cx="1000125" cy="31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Trebuchet MS" pitchFamily="34" charset="0"/>
          <a:ea typeface="新細明體" pitchFamily="18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Trebuchet MS" pitchFamily="34" charset="0"/>
          <a:ea typeface="新細明體" pitchFamily="18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Trebuchet MS" pitchFamily="34" charset="0"/>
          <a:ea typeface="新細明體" pitchFamily="18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Trebuchet MS" pitchFamily="34" charset="0"/>
          <a:ea typeface="新細明體" pitchFamily="18" charset="-12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Trebuchet MS" pitchFamily="34" charset="0"/>
          <a:ea typeface="新細明體" pitchFamily="18" charset="-12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Trebuchet MS" pitchFamily="34" charset="0"/>
          <a:ea typeface="新細明體" pitchFamily="18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Trebuchet MS" pitchFamily="34" charset="0"/>
          <a:ea typeface="新細明體" pitchFamily="18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600" b="1">
          <a:solidFill>
            <a:schemeClr val="tx2"/>
          </a:solidFill>
          <a:latin typeface="Trebuchet MS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Kuei\Documents\course\vfx\2013\hw3\tokuei\slides_video\output_video_compressed.wmv" TargetMode="External"/><Relationship Id="rId1" Type="http://schemas.openxmlformats.org/officeDocument/2006/relationships/video" Target="file:///C:\Users\Kuei\Documents\course\vfx\2013\hw3\tokuei\slides_video\input_video.avi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slide" Target="slide13.xml"/><Relationship Id="rId12" Type="http://schemas.openxmlformats.org/officeDocument/2006/relationships/slide" Target="slide18.xml"/><Relationship Id="rId2" Type="http://schemas.openxmlformats.org/officeDocument/2006/relationships/video" Target="file:///D:\Research\Phd%20TA\CSIT2012\slides_video\output_video_compressed.wmv" TargetMode="External"/><Relationship Id="rId1" Type="http://schemas.openxmlformats.org/officeDocument/2006/relationships/video" Target="file:///C:\Users\Kevincosner\Desktop\CSIT2011\input_video.avi" TargetMode="External"/><Relationship Id="rId6" Type="http://schemas.openxmlformats.org/officeDocument/2006/relationships/image" Target="../media/image6.png"/><Relationship Id="rId11" Type="http://schemas.openxmlformats.org/officeDocument/2006/relationships/slide" Target="slide36.xml"/><Relationship Id="rId5" Type="http://schemas.openxmlformats.org/officeDocument/2006/relationships/slide" Target="slide5.xml"/><Relationship Id="rId10" Type="http://schemas.openxmlformats.org/officeDocument/2006/relationships/slide" Target="slide31.xml"/><Relationship Id="rId4" Type="http://schemas.openxmlformats.org/officeDocument/2006/relationships/image" Target="../media/image5.png"/><Relationship Id="rId9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Kuei\Documents\course\vfx\2013\hw3\tokuei\slides_video\example.avi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flv"/><Relationship Id="rId1" Type="http://schemas.microsoft.com/office/2007/relationships/media" Target="../media/media1.flv"/><Relationship Id="rId4" Type="http://schemas.openxmlformats.org/officeDocument/2006/relationships/image" Target="../media/image6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flv"/><Relationship Id="rId1" Type="http://schemas.microsoft.com/office/2007/relationships/media" Target="../media/media2.flv"/><Relationship Id="rId4" Type="http://schemas.openxmlformats.org/officeDocument/2006/relationships/image" Target="../media/image6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tmp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lender.org/education-help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viscoda.com/index.php/en/voodoo-manual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zh-TW" sz="4600" b="0" dirty="0" err="1" smtClean="0"/>
              <a:t>MatchMove</a:t>
            </a:r>
            <a:endParaRPr lang="en-US" altLang="zh-TW" sz="4600" b="0" dirty="0" smtClean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altLang="zh-TW" dirty="0" smtClean="0"/>
              <a:t>Digital Visual Effects, Spring 2013</a:t>
            </a:r>
          </a:p>
          <a:p>
            <a:pPr eaLnBrk="1" hangingPunct="1"/>
            <a:r>
              <a:rPr lang="en-US" altLang="zh-TW" b="1" i="1" dirty="0" smtClean="0">
                <a:latin typeface="Bradley Hand ITC" pitchFamily="66" charset="0"/>
              </a:rPr>
              <a:t>Tzu-</a:t>
            </a:r>
            <a:r>
              <a:rPr lang="en-US" altLang="zh-TW" b="1" i="1" dirty="0" err="1" smtClean="0">
                <a:latin typeface="Bradley Hand ITC" pitchFamily="66" charset="0"/>
              </a:rPr>
              <a:t>Kuei</a:t>
            </a:r>
            <a:r>
              <a:rPr lang="en-US" altLang="zh-TW" b="1" i="1" dirty="0" smtClean="0">
                <a:latin typeface="Bradley Hand ITC" pitchFamily="66" charset="0"/>
              </a:rPr>
              <a:t> </a:t>
            </a:r>
            <a:r>
              <a:rPr lang="en-US" altLang="zh-TW" b="1" i="1" dirty="0" smtClean="0">
                <a:latin typeface="Bradley Hand ITC" pitchFamily="66" charset="0"/>
              </a:rPr>
              <a:t>Huang </a:t>
            </a:r>
            <a:r>
              <a:rPr lang="en-US" altLang="zh-TW" sz="1600" dirty="0" smtClean="0">
                <a:latin typeface="Arial" pitchFamily="34" charset="0"/>
                <a:cs typeface="Arial" pitchFamily="34" charset="0"/>
              </a:rPr>
              <a:t>(kuei@cmlab.csie.ntu.edu.tw)</a:t>
            </a:r>
          </a:p>
          <a:p>
            <a:pPr eaLnBrk="1" hangingPunct="1"/>
            <a:r>
              <a:rPr lang="en-US" altLang="zh-TW" dirty="0" smtClean="0"/>
              <a:t>2013/4/24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DA0BB7-265A-403C-9275-D587AB510EDC}" type="slidenum">
              <a:rPr lang="zh-TW" altLang="en-US" smtClean="0">
                <a:solidFill>
                  <a:schemeClr val="tx1"/>
                </a:solidFill>
              </a:rPr>
              <a:pPr/>
              <a:t>10</a:t>
            </a:fld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199" y="44624"/>
            <a:ext cx="8446911" cy="1143000"/>
          </a:xfrm>
        </p:spPr>
        <p:txBody>
          <a:bodyPr>
            <a:noAutofit/>
          </a:bodyPr>
          <a:lstStyle/>
          <a:p>
            <a:r>
              <a:rPr lang="en-US" altLang="zh-TW" b="1" dirty="0" smtClean="0">
                <a:solidFill>
                  <a:schemeClr val="tx1"/>
                </a:solidFill>
              </a:rPr>
              <a:t>Step by Step: Get Image Sequence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pic>
        <p:nvPicPr>
          <p:cNvPr id="6" name="Picture 2" descr="C:\Users\Kevincosner\Desktop\CSIT2011\step_by_step\01_blender_start_up.png"/>
          <p:cNvPicPr>
            <a:picLocks noChangeAspect="1" noChangeArrowheads="1"/>
          </p:cNvPicPr>
          <p:nvPr/>
        </p:nvPicPr>
        <p:blipFill>
          <a:blip r:embed="rId2" cstate="print"/>
          <a:srcRect t="40850" r="26755"/>
          <a:stretch>
            <a:fillRect/>
          </a:stretch>
        </p:blipFill>
        <p:spPr bwMode="auto">
          <a:xfrm>
            <a:off x="179512" y="1916832"/>
            <a:ext cx="8724599" cy="3816424"/>
          </a:xfrm>
          <a:prstGeom prst="rect">
            <a:avLst/>
          </a:prstGeom>
          <a:noFill/>
        </p:spPr>
      </p:pic>
      <p:sp>
        <p:nvSpPr>
          <p:cNvPr id="7" name="文字方塊 6"/>
          <p:cNvSpPr txBox="1"/>
          <p:nvPr/>
        </p:nvSpPr>
        <p:spPr>
          <a:xfrm>
            <a:off x="35496" y="5765194"/>
            <a:ext cx="60869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chemeClr val="tx1"/>
                </a:solidFill>
              </a:rPr>
              <a:t>Edit layers (Right click and drag, left click to set)</a:t>
            </a:r>
            <a:endParaRPr lang="zh-TW" altLang="en-US" sz="2000" dirty="0" smtClean="0">
              <a:solidFill>
                <a:schemeClr val="tx1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3635895" y="2060848"/>
            <a:ext cx="5268215" cy="432048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altLang="zh-TW" b="1" dirty="0" smtClean="0">
                <a:solidFill>
                  <a:schemeClr val="tx1"/>
                </a:solidFill>
              </a:rPr>
              <a:t>1. Delete unnecessary layer (audio) 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9" name="向右箭號 8"/>
          <p:cNvSpPr/>
          <p:nvPr/>
        </p:nvSpPr>
        <p:spPr>
          <a:xfrm rot="5400000">
            <a:off x="4572000" y="2564904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0" name="向右箭號 9"/>
          <p:cNvSpPr/>
          <p:nvPr/>
        </p:nvSpPr>
        <p:spPr>
          <a:xfrm rot="16200000">
            <a:off x="395536" y="3933056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79512" y="4293096"/>
            <a:ext cx="8856984" cy="432048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altLang="zh-TW" b="1" dirty="0" smtClean="0">
                <a:solidFill>
                  <a:schemeClr val="tx1"/>
                </a:solidFill>
              </a:rPr>
              <a:t>2. Right-click to drag the strip to the “1</a:t>
            </a:r>
            <a:r>
              <a:rPr lang="en-US" altLang="zh-TW" b="1" baseline="30000" dirty="0" smtClean="0">
                <a:solidFill>
                  <a:schemeClr val="tx1"/>
                </a:solidFill>
              </a:rPr>
              <a:t>st</a:t>
            </a:r>
            <a:r>
              <a:rPr lang="en-US" altLang="zh-TW" b="1" dirty="0" smtClean="0">
                <a:solidFill>
                  <a:schemeClr val="tx1"/>
                </a:solidFill>
              </a:rPr>
              <a:t> Frame” in Layer 1 </a:t>
            </a:r>
            <a:endParaRPr lang="zh-TW" alt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137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DA0BB7-265A-403C-9275-D587AB510EDC}" type="slidenum">
              <a:rPr lang="zh-TW" altLang="en-US" smtClean="0">
                <a:solidFill>
                  <a:schemeClr val="tx1"/>
                </a:solidFill>
              </a:rPr>
              <a:pPr/>
              <a:t>11</a:t>
            </a:fld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b="1" dirty="0" smtClean="0">
                <a:solidFill>
                  <a:schemeClr val="tx1"/>
                </a:solidFill>
              </a:rPr>
              <a:t>Step by Step: Get Image Sequence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pic>
        <p:nvPicPr>
          <p:cNvPr id="6" name="Picture 2" descr="C:\Users\Kevincosner\Desktop\CSIT2011\step_by_step\01_blender_start_up.png"/>
          <p:cNvPicPr>
            <a:picLocks noChangeAspect="1" noChangeArrowheads="1"/>
          </p:cNvPicPr>
          <p:nvPr/>
        </p:nvPicPr>
        <p:blipFill>
          <a:blip r:embed="rId2" cstate="print"/>
          <a:srcRect l="47337" t="25463"/>
          <a:stretch>
            <a:fillRect/>
          </a:stretch>
        </p:blipFill>
        <p:spPr bwMode="auto">
          <a:xfrm>
            <a:off x="395536" y="1052736"/>
            <a:ext cx="6840760" cy="5244431"/>
          </a:xfrm>
          <a:prstGeom prst="rect">
            <a:avLst/>
          </a:prstGeom>
          <a:noFill/>
        </p:spPr>
      </p:pic>
      <p:sp>
        <p:nvSpPr>
          <p:cNvPr id="7" name="文字方塊 6"/>
          <p:cNvSpPr txBox="1"/>
          <p:nvPr/>
        </p:nvSpPr>
        <p:spPr>
          <a:xfrm>
            <a:off x="220710" y="6313874"/>
            <a:ext cx="21788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chemeClr val="tx1"/>
                </a:solidFill>
              </a:rPr>
              <a:t>Do video setting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1475656" y="2204864"/>
            <a:ext cx="3312368" cy="108012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l">
              <a:buAutoNum type="arabicPeriod"/>
            </a:pPr>
            <a:r>
              <a:rPr lang="en-US" altLang="zh-TW" b="1" dirty="0" smtClean="0">
                <a:solidFill>
                  <a:schemeClr val="tx1"/>
                </a:solidFill>
              </a:rPr>
              <a:t>Set</a:t>
            </a:r>
          </a:p>
          <a:p>
            <a:pPr marL="800100" lvl="1" indent="-342900" algn="l">
              <a:buAutoNum type="alphaLcPeriod"/>
            </a:pPr>
            <a:r>
              <a:rPr lang="en-US" altLang="zh-TW" b="1" dirty="0" smtClean="0">
                <a:solidFill>
                  <a:schemeClr val="tx1"/>
                </a:solidFill>
              </a:rPr>
              <a:t>Resolution</a:t>
            </a:r>
          </a:p>
          <a:p>
            <a:pPr marL="800100" lvl="1" indent="-342900" algn="l">
              <a:buAutoNum type="alphaLcPeriod"/>
            </a:pPr>
            <a:r>
              <a:rPr lang="en-US" altLang="zh-TW" b="1" dirty="0" smtClean="0">
                <a:solidFill>
                  <a:schemeClr val="tx1"/>
                </a:solidFill>
              </a:rPr>
              <a:t>Start/End Frame</a:t>
            </a:r>
          </a:p>
        </p:txBody>
      </p:sp>
      <p:sp>
        <p:nvSpPr>
          <p:cNvPr id="9" name="向右箭號 8"/>
          <p:cNvSpPr/>
          <p:nvPr/>
        </p:nvSpPr>
        <p:spPr>
          <a:xfrm>
            <a:off x="4860032" y="2420888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92718" y="5517232"/>
            <a:ext cx="4495306" cy="504056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l">
              <a:buAutoNum type="arabicPeriod" startAt="2"/>
            </a:pPr>
            <a:r>
              <a:rPr lang="en-US" altLang="zh-TW" b="1" dirty="0" smtClean="0">
                <a:solidFill>
                  <a:schemeClr val="tx1"/>
                </a:solidFill>
              </a:rPr>
              <a:t>Set file types to	</a:t>
            </a:r>
            <a:r>
              <a:rPr lang="en-US" altLang="zh-TW" b="1" dirty="0" err="1" smtClean="0">
                <a:solidFill>
                  <a:schemeClr val="tx1"/>
                </a:solidFill>
              </a:rPr>
              <a:t>Targa</a:t>
            </a:r>
            <a:r>
              <a:rPr lang="en-US" altLang="zh-TW" b="1" dirty="0" smtClean="0">
                <a:solidFill>
                  <a:schemeClr val="tx1"/>
                </a:solidFill>
              </a:rPr>
              <a:t>(TGA)</a:t>
            </a:r>
          </a:p>
        </p:txBody>
      </p:sp>
      <p:sp>
        <p:nvSpPr>
          <p:cNvPr id="11" name="向右箭號 10"/>
          <p:cNvSpPr/>
          <p:nvPr/>
        </p:nvSpPr>
        <p:spPr>
          <a:xfrm>
            <a:off x="4860032" y="5445224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2" name="向右箭號 11"/>
          <p:cNvSpPr/>
          <p:nvPr/>
        </p:nvSpPr>
        <p:spPr>
          <a:xfrm rot="13500000">
            <a:off x="6935910" y="5144838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444208" y="5517232"/>
            <a:ext cx="2592288" cy="648072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3. Modify output directory</a:t>
            </a:r>
          </a:p>
        </p:txBody>
      </p:sp>
    </p:spTree>
    <p:extLst>
      <p:ext uri="{BB962C8B-B14F-4D97-AF65-F5344CB8AC3E}">
        <p14:creationId xmlns:p14="http://schemas.microsoft.com/office/powerpoint/2010/main" val="3393639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DA0BB7-265A-403C-9275-D587AB510EDC}" type="slidenum">
              <a:rPr lang="zh-TW" altLang="en-US" smtClean="0">
                <a:solidFill>
                  <a:schemeClr val="tx1"/>
                </a:solidFill>
              </a:rPr>
              <a:pPr/>
              <a:t>12</a:t>
            </a:fld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b="1" dirty="0" smtClean="0">
                <a:solidFill>
                  <a:schemeClr val="tx1"/>
                </a:solidFill>
              </a:rPr>
              <a:t>Step by Step: Get Image Sequence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pic>
        <p:nvPicPr>
          <p:cNvPr id="6" name="Picture 3" descr="C:\Users\Kevincosner\Desktop\CSIT2011\step_by_step\08_finish.png"/>
          <p:cNvPicPr>
            <a:picLocks noChangeAspect="1" noChangeArrowheads="1"/>
          </p:cNvPicPr>
          <p:nvPr/>
        </p:nvPicPr>
        <p:blipFill>
          <a:blip r:embed="rId2" cstate="print"/>
          <a:srcRect l="16684" t="9246" r="3838" b="6658"/>
          <a:stretch>
            <a:fillRect/>
          </a:stretch>
        </p:blipFill>
        <p:spPr bwMode="auto">
          <a:xfrm>
            <a:off x="5572911" y="1484784"/>
            <a:ext cx="3175553" cy="2592288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</p:pic>
      <p:pic>
        <p:nvPicPr>
          <p:cNvPr id="7" name="Picture 2" descr="C:\Users\Kevincosner\Desktop\CSIT2011\step_by_step\01_blender_start_up.png"/>
          <p:cNvPicPr>
            <a:picLocks noChangeAspect="1" noChangeArrowheads="1"/>
          </p:cNvPicPr>
          <p:nvPr/>
        </p:nvPicPr>
        <p:blipFill>
          <a:blip r:embed="rId3" cstate="print"/>
          <a:srcRect l="83246" t="3866" b="18809"/>
          <a:stretch>
            <a:fillRect/>
          </a:stretch>
        </p:blipFill>
        <p:spPr bwMode="auto">
          <a:xfrm>
            <a:off x="388335" y="1196752"/>
            <a:ext cx="2160240" cy="5400600"/>
          </a:xfrm>
          <a:prstGeom prst="rect">
            <a:avLst/>
          </a:prstGeom>
          <a:noFill/>
        </p:spPr>
      </p:pic>
      <p:sp>
        <p:nvSpPr>
          <p:cNvPr id="8" name="文字方塊 7"/>
          <p:cNvSpPr txBox="1"/>
          <p:nvPr/>
        </p:nvSpPr>
        <p:spPr>
          <a:xfrm>
            <a:off x="2516325" y="6165304"/>
            <a:ext cx="31357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chemeClr val="tx1"/>
                </a:solidFill>
              </a:rPr>
              <a:t>Render image sequence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1828494" y="2132856"/>
            <a:ext cx="2484277" cy="504056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altLang="zh-TW" b="1" dirty="0" smtClean="0">
                <a:solidFill>
                  <a:schemeClr val="tx1"/>
                </a:solidFill>
              </a:rPr>
              <a:t>Click Animation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10" name="向右箭號 9"/>
          <p:cNvSpPr/>
          <p:nvPr/>
        </p:nvSpPr>
        <p:spPr>
          <a:xfrm rot="6300000">
            <a:off x="2025225" y="2728214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1" name="向右箭號 10"/>
          <p:cNvSpPr/>
          <p:nvPr/>
        </p:nvSpPr>
        <p:spPr>
          <a:xfrm>
            <a:off x="2692591" y="4437112"/>
            <a:ext cx="720080" cy="720080"/>
          </a:xfrm>
          <a:prstGeom prst="striped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12" name="Picture 2" descr="C:\Users\Kevincosner\Desktop\CSIT2011\step_by_step\07_animating_finish.png"/>
          <p:cNvPicPr>
            <a:picLocks noChangeAspect="1" noChangeArrowheads="1"/>
          </p:cNvPicPr>
          <p:nvPr/>
        </p:nvPicPr>
        <p:blipFill>
          <a:blip r:embed="rId3" cstate="print"/>
          <a:srcRect l="13543" t="32300" r="42216"/>
          <a:stretch>
            <a:fillRect/>
          </a:stretch>
        </p:blipFill>
        <p:spPr bwMode="auto">
          <a:xfrm>
            <a:off x="3556687" y="2852937"/>
            <a:ext cx="3474898" cy="2880320"/>
          </a:xfrm>
          <a:prstGeom prst="rect">
            <a:avLst/>
          </a:prstGeom>
          <a:noFill/>
        </p:spPr>
      </p:pic>
      <p:sp>
        <p:nvSpPr>
          <p:cNvPr id="13" name="矩形 12"/>
          <p:cNvSpPr/>
          <p:nvPr/>
        </p:nvSpPr>
        <p:spPr>
          <a:xfrm>
            <a:off x="3556687" y="5517232"/>
            <a:ext cx="1512168" cy="216024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996847" y="2924944"/>
            <a:ext cx="1512168" cy="10801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772710" y="4077072"/>
            <a:ext cx="3024337" cy="1368152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altLang="zh-TW" b="1" dirty="0" smtClean="0">
                <a:solidFill>
                  <a:schemeClr val="tx1"/>
                </a:solidFill>
              </a:rPr>
              <a:t>You’ll see playing video and increasing frame number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16" name="向右箭號 15"/>
          <p:cNvSpPr/>
          <p:nvPr/>
        </p:nvSpPr>
        <p:spPr>
          <a:xfrm rot="16200000">
            <a:off x="6797047" y="3933056"/>
            <a:ext cx="720080" cy="720080"/>
          </a:xfrm>
          <a:prstGeom prst="striped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268655" y="980728"/>
            <a:ext cx="5472608" cy="108012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altLang="zh-TW" b="1" dirty="0" smtClean="0">
                <a:solidFill>
                  <a:schemeClr val="tx1"/>
                </a:solidFill>
              </a:rPr>
              <a:t>Finish!</a:t>
            </a:r>
          </a:p>
          <a:p>
            <a:pPr algn="l"/>
            <a:r>
              <a:rPr lang="en-US" altLang="zh-TW" b="1" dirty="0" smtClean="0">
                <a:solidFill>
                  <a:schemeClr val="tx1"/>
                </a:solidFill>
              </a:rPr>
              <a:t>You can find the image sequences in output directory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18" name="迴轉箭號 17">
            <a:hlinkClick r:id="rId4" action="ppaction://hlinksldjump"/>
          </p:cNvPr>
          <p:cNvSpPr/>
          <p:nvPr/>
        </p:nvSpPr>
        <p:spPr>
          <a:xfrm>
            <a:off x="8244408" y="6165304"/>
            <a:ext cx="576064" cy="576064"/>
          </a:xfrm>
          <a:prstGeom prst="utur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6372200" y="5805264"/>
            <a:ext cx="27494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accent2"/>
                </a:solidFill>
              </a:rPr>
              <a:t>Back to flowchart</a:t>
            </a:r>
            <a:endParaRPr lang="zh-TW" alt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847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800" dirty="0" smtClean="0"/>
              <a:t>Open Voodoo</a:t>
            </a:r>
          </a:p>
          <a:p>
            <a:r>
              <a:rPr lang="en-US" altLang="zh-TW" sz="2800" dirty="0" smtClean="0"/>
              <a:t>Open image sequence:</a:t>
            </a:r>
          </a:p>
          <a:p>
            <a:pPr lvl="1"/>
            <a:r>
              <a:rPr lang="en-US" altLang="zh-TW" sz="2400" dirty="0" smtClean="0"/>
              <a:t>Select File </a:t>
            </a:r>
            <a:r>
              <a:rPr lang="en-US" altLang="zh-TW" sz="2400" dirty="0" smtClean="0">
                <a:sym typeface="Wingdings" pitchFamily="2" charset="2"/>
              </a:rPr>
              <a:t> Open  Sequence</a:t>
            </a:r>
          </a:p>
          <a:p>
            <a:pPr lvl="1"/>
            <a:r>
              <a:rPr lang="en-US" altLang="zh-TW" sz="2400" dirty="0" smtClean="0">
                <a:sym typeface="Wingdings" pitchFamily="2" charset="2"/>
              </a:rPr>
              <a:t>Select the first frame</a:t>
            </a:r>
            <a:endParaRPr lang="en-US" altLang="zh-TW" sz="2400" dirty="0" smtClean="0"/>
          </a:p>
          <a:p>
            <a:pPr lvl="1"/>
            <a:r>
              <a:rPr lang="en-US" altLang="zh-TW" sz="2400" dirty="0" smtClean="0"/>
              <a:t>Set Move Type to “free move”</a:t>
            </a:r>
          </a:p>
          <a:p>
            <a:r>
              <a:rPr lang="en-US" altLang="zh-TW" sz="2800" dirty="0" smtClean="0"/>
              <a:t>Track:</a:t>
            </a:r>
          </a:p>
          <a:p>
            <a:pPr lvl="1"/>
            <a:r>
              <a:rPr lang="en-US" altLang="zh-TW" sz="2400" dirty="0" smtClean="0"/>
              <a:t>Click Track button</a:t>
            </a:r>
          </a:p>
          <a:p>
            <a:r>
              <a:rPr lang="en-US" altLang="zh-TW" sz="2800" dirty="0" smtClean="0"/>
              <a:t>Export Python script:</a:t>
            </a:r>
          </a:p>
          <a:p>
            <a:pPr lvl="1"/>
            <a:r>
              <a:rPr lang="en-US" altLang="zh-TW" sz="2400" dirty="0" smtClean="0"/>
              <a:t>Select File </a:t>
            </a:r>
            <a:r>
              <a:rPr lang="en-US" altLang="zh-TW" sz="2400" dirty="0" smtClean="0">
                <a:sym typeface="Wingdings" pitchFamily="2" charset="2"/>
              </a:rPr>
              <a:t> Save  Blender Python Script</a:t>
            </a:r>
          </a:p>
          <a:p>
            <a:pPr lvl="1"/>
            <a:r>
              <a:rPr lang="en-US" altLang="zh-TW" sz="2400" dirty="0" smtClean="0">
                <a:sym typeface="Wingdings" pitchFamily="2" charset="2"/>
              </a:rPr>
              <a:t>Save .</a:t>
            </a:r>
            <a:r>
              <a:rPr lang="en-US" altLang="zh-TW" sz="2400" dirty="0" err="1" smtClean="0">
                <a:sym typeface="Wingdings" pitchFamily="2" charset="2"/>
              </a:rPr>
              <a:t>py</a:t>
            </a:r>
            <a:r>
              <a:rPr lang="en-US" altLang="zh-TW" sz="2400" dirty="0" smtClean="0">
                <a:sym typeface="Wingdings" pitchFamily="2" charset="2"/>
              </a:rPr>
              <a:t> file (Blender 2.5x and higher)</a:t>
            </a:r>
            <a:endParaRPr lang="zh-TW" altLang="en-US" sz="2400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DA0BB7-265A-403C-9275-D587AB510EDC}" type="slidenum">
              <a:rPr lang="zh-TW" altLang="en-US" smtClean="0">
                <a:solidFill>
                  <a:schemeClr val="tx1"/>
                </a:solidFill>
              </a:rPr>
              <a:pPr/>
              <a:t>13</a:t>
            </a:fld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sz="4800" b="1" dirty="0" smtClean="0">
                <a:solidFill>
                  <a:schemeClr val="tx1"/>
                </a:solidFill>
              </a:rPr>
              <a:t>Recipe: Calibration</a:t>
            </a:r>
            <a:endParaRPr lang="zh-TW" altLang="en-US" sz="5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409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DA0BB7-265A-403C-9275-D587AB510EDC}" type="slidenum">
              <a:rPr lang="zh-TW" altLang="en-US" smtClean="0">
                <a:solidFill>
                  <a:schemeClr val="tx1"/>
                </a:solidFill>
              </a:rPr>
              <a:pPr/>
              <a:t>14</a:t>
            </a:fld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sz="4800" b="1" dirty="0" smtClean="0">
                <a:solidFill>
                  <a:schemeClr val="tx1"/>
                </a:solidFill>
              </a:rPr>
              <a:t>Step by Step: Calibration</a:t>
            </a:r>
            <a:endParaRPr lang="zh-TW" altLang="en-US" sz="5400" b="1" dirty="0">
              <a:solidFill>
                <a:schemeClr val="tx1"/>
              </a:solidFill>
            </a:endParaRPr>
          </a:p>
        </p:txBody>
      </p:sp>
      <p:pic>
        <p:nvPicPr>
          <p:cNvPr id="6" name="Picture 2" descr="C:\Users\Kevincosner\Desktop\CSIT2011\step_by_step\01_blender_start_up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11560" y="1516722"/>
            <a:ext cx="7776864" cy="4189984"/>
          </a:xfrm>
          <a:prstGeom prst="rect">
            <a:avLst/>
          </a:prstGeom>
          <a:noFill/>
        </p:spPr>
      </p:pic>
      <p:sp>
        <p:nvSpPr>
          <p:cNvPr id="7" name="文字方塊 6"/>
          <p:cNvSpPr txBox="1"/>
          <p:nvPr/>
        </p:nvSpPr>
        <p:spPr>
          <a:xfrm>
            <a:off x="347706" y="5693186"/>
            <a:ext cx="46412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chemeClr val="tx1"/>
                </a:solidFill>
              </a:rPr>
              <a:t>Use Voodoo to load image sequence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sp>
        <p:nvSpPr>
          <p:cNvPr id="8" name="向右箭號 7"/>
          <p:cNvSpPr/>
          <p:nvPr/>
        </p:nvSpPr>
        <p:spPr>
          <a:xfrm rot="10800000">
            <a:off x="4283968" y="2092786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4644008" y="2020778"/>
            <a:ext cx="3816424" cy="648072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Select</a:t>
            </a:r>
          </a:p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File </a:t>
            </a:r>
            <a:r>
              <a:rPr lang="en-US" altLang="zh-TW" b="1" dirty="0" smtClean="0">
                <a:solidFill>
                  <a:schemeClr val="tx1"/>
                </a:solidFill>
                <a:sym typeface="Wingdings" pitchFamily="2" charset="2"/>
              </a:rPr>
              <a:t> Open  Sequence</a:t>
            </a:r>
            <a:endParaRPr lang="en-US" altLang="zh-TW" b="1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30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DA0BB7-265A-403C-9275-D587AB510EDC}" type="slidenum">
              <a:rPr lang="zh-TW" altLang="en-US" smtClean="0">
                <a:solidFill>
                  <a:schemeClr val="tx1"/>
                </a:solidFill>
              </a:rPr>
              <a:pPr/>
              <a:t>15</a:t>
            </a:fld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sz="4800" b="1" dirty="0" smtClean="0">
                <a:solidFill>
                  <a:schemeClr val="tx1"/>
                </a:solidFill>
              </a:rPr>
              <a:t>Step by Step: Calibration</a:t>
            </a:r>
            <a:endParaRPr lang="zh-TW" altLang="en-US" sz="5400" b="1" dirty="0">
              <a:solidFill>
                <a:schemeClr val="tx1"/>
              </a:solidFill>
            </a:endParaRPr>
          </a:p>
        </p:txBody>
      </p:sp>
      <p:pic>
        <p:nvPicPr>
          <p:cNvPr id="10" name="Picture 2" descr="C:\Users\Kevincosner\Desktop\CSIT2011\step_by_step\01_blender_start_up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83568" y="1628800"/>
            <a:ext cx="7776864" cy="4189983"/>
          </a:xfrm>
          <a:prstGeom prst="rect">
            <a:avLst/>
          </a:prstGeom>
          <a:noFill/>
        </p:spPr>
      </p:pic>
      <p:sp>
        <p:nvSpPr>
          <p:cNvPr id="11" name="文字方塊 10"/>
          <p:cNvSpPr txBox="1"/>
          <p:nvPr/>
        </p:nvSpPr>
        <p:spPr>
          <a:xfrm>
            <a:off x="431171" y="5805264"/>
            <a:ext cx="33505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chemeClr val="tx1"/>
                </a:solidFill>
              </a:rPr>
              <a:t>Choose and set sequence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sp>
        <p:nvSpPr>
          <p:cNvPr id="12" name="向右箭號 11"/>
          <p:cNvSpPr/>
          <p:nvPr/>
        </p:nvSpPr>
        <p:spPr>
          <a:xfrm rot="5400000">
            <a:off x="7164288" y="2708920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572000" y="1772816"/>
            <a:ext cx="3816424" cy="936104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l">
              <a:buAutoNum type="arabicPeriod"/>
            </a:pPr>
            <a:r>
              <a:rPr lang="en-US" altLang="zh-TW" b="1" dirty="0" smtClean="0">
                <a:solidFill>
                  <a:schemeClr val="tx1"/>
                </a:solidFill>
              </a:rPr>
              <a:t>Select the first frame</a:t>
            </a:r>
          </a:p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	(ex: 0001.tga)</a:t>
            </a:r>
          </a:p>
        </p:txBody>
      </p:sp>
      <p:sp>
        <p:nvSpPr>
          <p:cNvPr id="14" name="向右箭號 13"/>
          <p:cNvSpPr/>
          <p:nvPr/>
        </p:nvSpPr>
        <p:spPr>
          <a:xfrm>
            <a:off x="5148064" y="4365104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971600" y="4437112"/>
            <a:ext cx="4176464" cy="792088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2.  Select “free move”</a:t>
            </a:r>
          </a:p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(general moving of camera)</a:t>
            </a:r>
          </a:p>
        </p:txBody>
      </p:sp>
    </p:spTree>
    <p:extLst>
      <p:ext uri="{BB962C8B-B14F-4D97-AF65-F5344CB8AC3E}">
        <p14:creationId xmlns:p14="http://schemas.microsoft.com/office/powerpoint/2010/main" val="3098704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DA0BB7-265A-403C-9275-D587AB510EDC}" type="slidenum">
              <a:rPr lang="zh-TW" altLang="en-US" smtClean="0">
                <a:solidFill>
                  <a:schemeClr val="tx1"/>
                </a:solidFill>
              </a:rPr>
              <a:pPr/>
              <a:t>16</a:t>
            </a:fld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sz="4800" b="1" dirty="0" smtClean="0">
                <a:solidFill>
                  <a:schemeClr val="tx1"/>
                </a:solidFill>
              </a:rPr>
              <a:t>Step by Step: Calibration</a:t>
            </a:r>
            <a:endParaRPr lang="zh-TW" altLang="en-US" sz="5400" b="1" dirty="0">
              <a:solidFill>
                <a:schemeClr val="tx1"/>
              </a:solidFill>
            </a:endParaRPr>
          </a:p>
        </p:txBody>
      </p:sp>
      <p:pic>
        <p:nvPicPr>
          <p:cNvPr id="16" name="Picture 2" descr="C:\Users\Kevincosner\Desktop\CSIT2011\step_by_step\01_blender_start_up.png"/>
          <p:cNvPicPr>
            <a:picLocks noChangeAspect="1" noChangeArrowheads="1"/>
          </p:cNvPicPr>
          <p:nvPr/>
        </p:nvPicPr>
        <p:blipFill>
          <a:blip r:embed="rId2" cstate="print"/>
          <a:srcRect l="675" t="2884" r="60185" b="43756"/>
          <a:stretch>
            <a:fillRect/>
          </a:stretch>
        </p:blipFill>
        <p:spPr bwMode="auto">
          <a:xfrm>
            <a:off x="214244" y="1700808"/>
            <a:ext cx="8678236" cy="3888432"/>
          </a:xfrm>
          <a:prstGeom prst="rect">
            <a:avLst/>
          </a:prstGeom>
          <a:noFill/>
        </p:spPr>
      </p:pic>
      <p:sp>
        <p:nvSpPr>
          <p:cNvPr id="17" name="文字方塊 16"/>
          <p:cNvSpPr txBox="1"/>
          <p:nvPr/>
        </p:nvSpPr>
        <p:spPr>
          <a:xfrm>
            <a:off x="32965" y="5549170"/>
            <a:ext cx="23072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chemeClr val="tx1"/>
                </a:solidFill>
              </a:rPr>
              <a:t>Tracking features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sp>
        <p:nvSpPr>
          <p:cNvPr id="18" name="向右箭號 17"/>
          <p:cNvSpPr/>
          <p:nvPr/>
        </p:nvSpPr>
        <p:spPr>
          <a:xfrm rot="5400000">
            <a:off x="8207132" y="4725144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5580112" y="4221088"/>
            <a:ext cx="3203084" cy="432048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Click “Track” button</a:t>
            </a:r>
          </a:p>
        </p:txBody>
      </p:sp>
    </p:spTree>
    <p:extLst>
      <p:ext uri="{BB962C8B-B14F-4D97-AF65-F5344CB8AC3E}">
        <p14:creationId xmlns:p14="http://schemas.microsoft.com/office/powerpoint/2010/main" val="392082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DA0BB7-265A-403C-9275-D587AB510EDC}" type="slidenum">
              <a:rPr lang="zh-TW" altLang="en-US" smtClean="0">
                <a:solidFill>
                  <a:schemeClr val="tx1"/>
                </a:solidFill>
              </a:rPr>
              <a:pPr/>
              <a:t>17</a:t>
            </a:fld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sz="4800" b="1" dirty="0" smtClean="0">
                <a:solidFill>
                  <a:schemeClr val="tx1"/>
                </a:solidFill>
              </a:rPr>
              <a:t>Step by Step: Calibration</a:t>
            </a:r>
            <a:endParaRPr lang="zh-TW" altLang="en-US" sz="5400" b="1" dirty="0">
              <a:solidFill>
                <a:schemeClr val="tx1"/>
              </a:solidFill>
            </a:endParaRPr>
          </a:p>
        </p:txBody>
      </p:sp>
      <p:pic>
        <p:nvPicPr>
          <p:cNvPr id="8" name="Picture 2" descr="C:\Users\Kevincosner\Desktop\CSIT2011\step_by_step\01_blender_start_up.png"/>
          <p:cNvPicPr>
            <a:picLocks noChangeAspect="1" noChangeArrowheads="1"/>
          </p:cNvPicPr>
          <p:nvPr/>
        </p:nvPicPr>
        <p:blipFill>
          <a:blip r:embed="rId2" cstate="print"/>
          <a:srcRect r="52472"/>
          <a:stretch>
            <a:fillRect/>
          </a:stretch>
        </p:blipFill>
        <p:spPr bwMode="auto">
          <a:xfrm>
            <a:off x="395536" y="1772816"/>
            <a:ext cx="3456384" cy="3888432"/>
          </a:xfrm>
          <a:prstGeom prst="rect">
            <a:avLst/>
          </a:prstGeom>
          <a:noFill/>
        </p:spPr>
      </p:pic>
      <p:sp>
        <p:nvSpPr>
          <p:cNvPr id="9" name="文字方塊 8"/>
          <p:cNvSpPr txBox="1"/>
          <p:nvPr/>
        </p:nvSpPr>
        <p:spPr>
          <a:xfrm>
            <a:off x="-134034" y="5765194"/>
            <a:ext cx="50273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chemeClr val="tx1"/>
                </a:solidFill>
              </a:rPr>
              <a:t>Save results to “Blender Python Script”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sp>
        <p:nvSpPr>
          <p:cNvPr id="10" name="向右箭號 9"/>
          <p:cNvSpPr/>
          <p:nvPr/>
        </p:nvSpPr>
        <p:spPr>
          <a:xfrm rot="5400000">
            <a:off x="3059832" y="2276872"/>
            <a:ext cx="576064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67544" y="1181943"/>
            <a:ext cx="5616624" cy="864096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Select</a:t>
            </a:r>
          </a:p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File </a:t>
            </a:r>
            <a:r>
              <a:rPr lang="en-US" altLang="zh-TW" b="1" dirty="0" smtClean="0">
                <a:solidFill>
                  <a:schemeClr val="tx1"/>
                </a:solidFill>
                <a:sym typeface="Wingdings" pitchFamily="2" charset="2"/>
              </a:rPr>
              <a:t> Save  Blender Python Script</a:t>
            </a:r>
            <a:endParaRPr lang="en-US" altLang="zh-TW" b="1" dirty="0" smtClean="0">
              <a:solidFill>
                <a:schemeClr val="tx1"/>
              </a:solidFill>
            </a:endParaRPr>
          </a:p>
        </p:txBody>
      </p:sp>
      <p:sp>
        <p:nvSpPr>
          <p:cNvPr id="12" name="向右箭號 11"/>
          <p:cNvSpPr/>
          <p:nvPr/>
        </p:nvSpPr>
        <p:spPr>
          <a:xfrm>
            <a:off x="3995936" y="2636912"/>
            <a:ext cx="720080" cy="720080"/>
          </a:xfrm>
          <a:prstGeom prst="striped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13" name="Picture 2" descr="C:\Users\Kevincosner\Desktop\CSIT2011\step_by_step\12_voodoo_save_setting.png"/>
          <p:cNvPicPr>
            <a:picLocks noChangeAspect="1" noChangeArrowheads="1"/>
          </p:cNvPicPr>
          <p:nvPr/>
        </p:nvPicPr>
        <p:blipFill>
          <a:blip r:embed="rId3" cstate="print"/>
          <a:srcRect l="35250" t="34625" r="34683" b="32673"/>
          <a:stretch>
            <a:fillRect/>
          </a:stretch>
        </p:blipFill>
        <p:spPr bwMode="auto">
          <a:xfrm>
            <a:off x="4860032" y="2420888"/>
            <a:ext cx="2088232" cy="1224136"/>
          </a:xfrm>
          <a:prstGeom prst="rect">
            <a:avLst/>
          </a:prstGeom>
          <a:noFill/>
        </p:spPr>
      </p:pic>
      <p:sp>
        <p:nvSpPr>
          <p:cNvPr id="14" name="矩形 13"/>
          <p:cNvSpPr/>
          <p:nvPr/>
        </p:nvSpPr>
        <p:spPr>
          <a:xfrm>
            <a:off x="6156176" y="1988840"/>
            <a:ext cx="2268252" cy="1008112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indent="-342900" algn="l"/>
            <a:r>
              <a:rPr lang="en-US" altLang="zh-TW" b="1" dirty="0" smtClean="0">
                <a:solidFill>
                  <a:schemeClr val="tx1"/>
                </a:solidFill>
              </a:rPr>
              <a:t>Select</a:t>
            </a:r>
          </a:p>
          <a:p>
            <a:pPr indent="-342900" algn="l"/>
            <a:r>
              <a:rPr lang="en-US" altLang="zh-TW" b="1" dirty="0" smtClean="0">
                <a:solidFill>
                  <a:schemeClr val="tx1"/>
                </a:solidFill>
                <a:sym typeface="Wingdings" pitchFamily="2" charset="2"/>
              </a:rPr>
              <a:t>“Blender 2.5x and higher”</a:t>
            </a:r>
            <a:endParaRPr lang="en-US" altLang="zh-TW" b="1" dirty="0" smtClean="0">
              <a:solidFill>
                <a:schemeClr val="tx1"/>
              </a:solidFill>
            </a:endParaRPr>
          </a:p>
        </p:txBody>
      </p:sp>
      <p:sp>
        <p:nvSpPr>
          <p:cNvPr id="15" name="向右箭號 14"/>
          <p:cNvSpPr/>
          <p:nvPr/>
        </p:nvSpPr>
        <p:spPr>
          <a:xfrm rot="5400000">
            <a:off x="5292080" y="3789040"/>
            <a:ext cx="720080" cy="720080"/>
          </a:xfrm>
          <a:prstGeom prst="striped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20" name="Picture 3" descr="C:\Users\Kevincosner\Desktop\CSIT2011\step_by_step\12_voodoo_save_setting2.png"/>
          <p:cNvPicPr>
            <a:picLocks noChangeAspect="1" noChangeArrowheads="1"/>
          </p:cNvPicPr>
          <p:nvPr/>
        </p:nvPicPr>
        <p:blipFill>
          <a:blip r:embed="rId4" cstate="print"/>
          <a:srcRect l="21897" t="30166" r="21468" b="29540"/>
          <a:stretch>
            <a:fillRect/>
          </a:stretch>
        </p:blipFill>
        <p:spPr bwMode="auto">
          <a:xfrm>
            <a:off x="4788024" y="4653136"/>
            <a:ext cx="3960440" cy="1512168"/>
          </a:xfrm>
          <a:prstGeom prst="rect">
            <a:avLst/>
          </a:prstGeom>
          <a:noFill/>
        </p:spPr>
      </p:pic>
      <p:sp>
        <p:nvSpPr>
          <p:cNvPr id="21" name="矩形 20"/>
          <p:cNvSpPr/>
          <p:nvPr/>
        </p:nvSpPr>
        <p:spPr>
          <a:xfrm>
            <a:off x="6084168" y="4725144"/>
            <a:ext cx="2965496" cy="504056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Select </a:t>
            </a:r>
            <a:r>
              <a:rPr lang="en-US" altLang="zh-TW" b="1" dirty="0" smtClean="0">
                <a:solidFill>
                  <a:schemeClr val="tx1"/>
                </a:solidFill>
                <a:sym typeface="Wingdings" pitchFamily="2" charset="2"/>
              </a:rPr>
              <a:t>“Export all”</a:t>
            </a:r>
            <a:endParaRPr lang="en-US" altLang="zh-TW" b="1" dirty="0" smtClean="0">
              <a:solidFill>
                <a:schemeClr val="tx1"/>
              </a:solidFill>
            </a:endParaRPr>
          </a:p>
        </p:txBody>
      </p:sp>
      <p:sp>
        <p:nvSpPr>
          <p:cNvPr id="16" name="迴轉箭號 15">
            <a:hlinkClick r:id="rId5" action="ppaction://hlinksldjump"/>
          </p:cNvPr>
          <p:cNvSpPr/>
          <p:nvPr/>
        </p:nvSpPr>
        <p:spPr>
          <a:xfrm>
            <a:off x="8244408" y="1340768"/>
            <a:ext cx="576064" cy="576064"/>
          </a:xfrm>
          <a:prstGeom prst="utur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6300192" y="951111"/>
            <a:ext cx="27494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accent2"/>
                </a:solidFill>
              </a:rPr>
              <a:t>Back to flowchart</a:t>
            </a:r>
            <a:endParaRPr lang="zh-TW" alt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40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21" grpId="0" animBg="1"/>
      <p:bldP spid="16" grpId="0" animBg="1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DA0BB7-265A-403C-9275-D587AB510EDC}" type="slidenum">
              <a:rPr lang="zh-TW" altLang="en-US" smtClean="0">
                <a:solidFill>
                  <a:schemeClr val="tx1"/>
                </a:solidFill>
              </a:rPr>
              <a:pPr/>
              <a:t>18</a:t>
            </a:fld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sz="4800" b="1" dirty="0" smtClean="0">
                <a:solidFill>
                  <a:schemeClr val="tx1"/>
                </a:solidFill>
              </a:rPr>
              <a:t>Recipe: Import 3D Motions</a:t>
            </a:r>
            <a:endParaRPr lang="zh-TW" altLang="en-US" sz="5400" b="1" dirty="0">
              <a:solidFill>
                <a:schemeClr val="tx1"/>
              </a:solidFill>
            </a:endParaRPr>
          </a:p>
        </p:txBody>
      </p:sp>
      <p:sp>
        <p:nvSpPr>
          <p:cNvPr id="16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altLang="zh-TW" sz="2400" dirty="0" smtClean="0"/>
              <a:t>Open Blender</a:t>
            </a:r>
          </a:p>
          <a:p>
            <a:r>
              <a:rPr lang="en-US" altLang="zh-TW" sz="2400" dirty="0" smtClean="0"/>
              <a:t>Delete default objects</a:t>
            </a:r>
          </a:p>
          <a:p>
            <a:pPr lvl="1"/>
            <a:r>
              <a:rPr lang="en-US" altLang="zh-TW" sz="2000" dirty="0" smtClean="0"/>
              <a:t>Choose the object and press “Delete”</a:t>
            </a:r>
          </a:p>
          <a:p>
            <a:r>
              <a:rPr lang="en-US" altLang="zh-TW" sz="2400" dirty="0" smtClean="0"/>
              <a:t>Load Python Script</a:t>
            </a:r>
          </a:p>
          <a:p>
            <a:pPr lvl="1"/>
            <a:r>
              <a:rPr lang="en-US" altLang="zh-TW" sz="2000" dirty="0" smtClean="0"/>
              <a:t>Change Window Type to “Text Editor”</a:t>
            </a:r>
          </a:p>
          <a:p>
            <a:pPr lvl="1"/>
            <a:r>
              <a:rPr lang="en-US" altLang="zh-TW" sz="2000" dirty="0" smtClean="0"/>
              <a:t>Select Text </a:t>
            </a:r>
            <a:r>
              <a:rPr lang="en-US" altLang="zh-TW" sz="2000" dirty="0" smtClean="0">
                <a:sym typeface="Wingdings" pitchFamily="2" charset="2"/>
              </a:rPr>
              <a:t> Open Text Block</a:t>
            </a:r>
          </a:p>
          <a:p>
            <a:pPr lvl="1"/>
            <a:r>
              <a:rPr lang="en-US" altLang="zh-TW" sz="2000" dirty="0" smtClean="0">
                <a:sym typeface="Wingdings" pitchFamily="2" charset="2"/>
              </a:rPr>
              <a:t>Select the .</a:t>
            </a:r>
            <a:r>
              <a:rPr lang="en-US" altLang="zh-TW" sz="2000" dirty="0" err="1" smtClean="0">
                <a:sym typeface="Wingdings" pitchFamily="2" charset="2"/>
              </a:rPr>
              <a:t>py</a:t>
            </a:r>
            <a:r>
              <a:rPr lang="en-US" altLang="zh-TW" sz="2000" dirty="0" smtClean="0">
                <a:sym typeface="Wingdings" pitchFamily="2" charset="2"/>
              </a:rPr>
              <a:t> file (exported from Voodoo)</a:t>
            </a:r>
          </a:p>
          <a:p>
            <a:pPr lvl="1"/>
            <a:r>
              <a:rPr lang="en-US" altLang="zh-TW" sz="2000" dirty="0" smtClean="0">
                <a:sym typeface="Wingdings" pitchFamily="2" charset="2"/>
              </a:rPr>
              <a:t>Click “Run Script”</a:t>
            </a:r>
          </a:p>
          <a:p>
            <a:pPr lvl="1"/>
            <a:endParaRPr lang="en-US" altLang="zh-TW" sz="2000" dirty="0" smtClean="0">
              <a:sym typeface="Wingdings" pitchFamily="2" charset="2"/>
            </a:endParaRPr>
          </a:p>
          <a:p>
            <a:pPr lvl="1">
              <a:buNone/>
            </a:pPr>
            <a:r>
              <a:rPr lang="en-US" altLang="zh-TW" sz="2000" dirty="0" smtClean="0">
                <a:sym typeface="Wingdings" pitchFamily="2" charset="2"/>
              </a:rPr>
              <a:t>(cont.)</a:t>
            </a:r>
          </a:p>
        </p:txBody>
      </p:sp>
    </p:spTree>
    <p:extLst>
      <p:ext uri="{BB962C8B-B14F-4D97-AF65-F5344CB8AC3E}">
        <p14:creationId xmlns:p14="http://schemas.microsoft.com/office/powerpoint/2010/main" val="4191195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DA0BB7-265A-403C-9275-D587AB510EDC}" type="slidenum">
              <a:rPr lang="zh-TW" altLang="en-US" smtClean="0">
                <a:solidFill>
                  <a:schemeClr val="tx1"/>
                </a:solidFill>
              </a:rPr>
              <a:pPr/>
              <a:t>19</a:t>
            </a:fld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sz="4800" b="1" dirty="0" smtClean="0">
                <a:solidFill>
                  <a:schemeClr val="tx1"/>
                </a:solidFill>
              </a:rPr>
              <a:t>Recipe: Import 3D Motions</a:t>
            </a:r>
            <a:endParaRPr lang="zh-TW" altLang="en-US" sz="5400" b="1" dirty="0">
              <a:solidFill>
                <a:schemeClr val="tx1"/>
              </a:solidFill>
            </a:endParaRPr>
          </a:p>
        </p:txBody>
      </p:sp>
      <p:sp>
        <p:nvSpPr>
          <p:cNvPr id="16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marL="411480" lvl="1" indent="-342900">
              <a:spcBef>
                <a:spcPts val="700"/>
              </a:spcBef>
              <a:buClr>
                <a:schemeClr val="tx2"/>
              </a:buClr>
              <a:buSzPct val="95000"/>
              <a:buNone/>
            </a:pPr>
            <a:r>
              <a:rPr lang="en-US" altLang="zh-TW" sz="2000" dirty="0" smtClean="0">
                <a:sym typeface="Wingdings" pitchFamily="2" charset="2"/>
              </a:rPr>
              <a:t>	(cont.)</a:t>
            </a:r>
            <a:endParaRPr lang="en-US" altLang="zh-TW" dirty="0" smtClean="0">
              <a:sym typeface="Wingdings" pitchFamily="2" charset="2"/>
            </a:endParaRPr>
          </a:p>
          <a:p>
            <a:endParaRPr lang="en-US" altLang="zh-TW" sz="2400" dirty="0" smtClean="0">
              <a:sym typeface="Wingdings" pitchFamily="2" charset="2"/>
            </a:endParaRPr>
          </a:p>
          <a:p>
            <a:r>
              <a:rPr lang="en-US" altLang="zh-TW" sz="2400" dirty="0" smtClean="0">
                <a:sym typeface="Wingdings" pitchFamily="2" charset="2"/>
              </a:rPr>
              <a:t>Load Background Images</a:t>
            </a:r>
          </a:p>
          <a:p>
            <a:pPr lvl="1"/>
            <a:r>
              <a:rPr lang="en-US" altLang="zh-TW" sz="2000" dirty="0" smtClean="0"/>
              <a:t>Change window type to “3D View”</a:t>
            </a:r>
          </a:p>
          <a:p>
            <a:pPr lvl="1"/>
            <a:r>
              <a:rPr lang="en-US" altLang="zh-TW" sz="2000" dirty="0" smtClean="0"/>
              <a:t>Select View </a:t>
            </a:r>
            <a:r>
              <a:rPr lang="en-US" altLang="zh-TW" sz="2000" dirty="0" smtClean="0">
                <a:sym typeface="Wingdings" pitchFamily="2" charset="2"/>
              </a:rPr>
              <a:t> Cameras  Set Active Object as Active Camera</a:t>
            </a:r>
          </a:p>
          <a:p>
            <a:pPr lvl="1"/>
            <a:r>
              <a:rPr lang="en-US" altLang="zh-TW" sz="2000" dirty="0" smtClean="0">
                <a:sym typeface="Wingdings" pitchFamily="2" charset="2"/>
              </a:rPr>
              <a:t>Load background images</a:t>
            </a:r>
          </a:p>
          <a:p>
            <a:pPr lvl="1"/>
            <a:r>
              <a:rPr lang="en-US" altLang="zh-TW" sz="2000" dirty="0" smtClean="0">
                <a:sym typeface="Wingdings" pitchFamily="2" charset="2"/>
              </a:rPr>
              <a:t>Set the parameters of background images</a:t>
            </a:r>
          </a:p>
          <a:p>
            <a:pPr lvl="1"/>
            <a:r>
              <a:rPr lang="en-US" altLang="zh-TW" sz="2000" dirty="0" smtClean="0">
                <a:sym typeface="Wingdings" pitchFamily="2" charset="2"/>
              </a:rPr>
              <a:t>Change the view</a:t>
            </a:r>
          </a:p>
          <a:p>
            <a:pPr lvl="2"/>
            <a:r>
              <a:rPr lang="en-US" altLang="zh-TW" sz="1800" dirty="0" smtClean="0">
                <a:sym typeface="Wingdings" pitchFamily="2" charset="2"/>
              </a:rPr>
              <a:t>View  View </a:t>
            </a:r>
            <a:r>
              <a:rPr lang="en-US" altLang="zh-TW" sz="1800" dirty="0" err="1" smtClean="0">
                <a:sym typeface="Wingdings" pitchFamily="2" charset="2"/>
              </a:rPr>
              <a:t>Persp</a:t>
            </a:r>
            <a:r>
              <a:rPr lang="en-US" altLang="zh-TW" sz="1800" dirty="0" smtClean="0">
                <a:sym typeface="Wingdings" pitchFamily="2" charset="2"/>
              </a:rPr>
              <a:t> / Ortho</a:t>
            </a:r>
          </a:p>
          <a:p>
            <a:pPr lvl="2"/>
            <a:r>
              <a:rPr lang="en-US" altLang="zh-TW" sz="1800" dirty="0" smtClean="0">
                <a:sym typeface="Wingdings" pitchFamily="2" charset="2"/>
              </a:rPr>
              <a:t>View  Front</a:t>
            </a:r>
          </a:p>
          <a:p>
            <a:r>
              <a:rPr lang="en-US" altLang="zh-TW" sz="2400" dirty="0" smtClean="0">
                <a:sym typeface="Wingdings" pitchFamily="2" charset="2"/>
              </a:rPr>
              <a:t>Load models and edit their poses/motions in the video</a:t>
            </a:r>
            <a:endParaRPr lang="en-US" altLang="zh-TW" sz="2400" dirty="0" smtClean="0"/>
          </a:p>
        </p:txBody>
      </p:sp>
    </p:spTree>
    <p:extLst>
      <p:ext uri="{BB962C8B-B14F-4D97-AF65-F5344CB8AC3E}">
        <p14:creationId xmlns:p14="http://schemas.microsoft.com/office/powerpoint/2010/main" val="2247134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sz="4800" b="1" dirty="0" smtClean="0">
                <a:solidFill>
                  <a:schemeClr val="tx1"/>
                </a:solidFill>
              </a:rPr>
              <a:t>Flowchart</a:t>
            </a:r>
            <a:endParaRPr lang="zh-TW" altLang="en-US" sz="4800" b="1" dirty="0">
              <a:solidFill>
                <a:schemeClr val="tx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827584" y="1484784"/>
            <a:ext cx="3312368" cy="5256584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Picture 3" descr="C:\Users\Kevincosner\Desktop\CSIT2011\input_mode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928" y="4283804"/>
            <a:ext cx="2880000" cy="2160000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</p:pic>
      <p:sp>
        <p:nvSpPr>
          <p:cNvPr id="7" name="文字方塊 6"/>
          <p:cNvSpPr txBox="1"/>
          <p:nvPr/>
        </p:nvSpPr>
        <p:spPr>
          <a:xfrm>
            <a:off x="3275856" y="3473132"/>
            <a:ext cx="67839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6600" dirty="0" smtClean="0">
                <a:solidFill>
                  <a:schemeClr val="tx1"/>
                </a:solidFill>
              </a:rPr>
              <a:t>+</a:t>
            </a:r>
            <a:endParaRPr lang="zh-TW" altLang="en-US" sz="6600" dirty="0">
              <a:solidFill>
                <a:schemeClr val="tx1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1913797" y="3707740"/>
            <a:ext cx="10158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tx1"/>
                </a:solidFill>
              </a:rPr>
              <a:t>Video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1322830" y="6423719"/>
            <a:ext cx="23084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tx1"/>
                </a:solidFill>
              </a:rPr>
              <a:t>CGI Animation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4283304" y="3501008"/>
            <a:ext cx="67839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6600" dirty="0" smtClean="0">
                <a:solidFill>
                  <a:schemeClr val="tx1"/>
                </a:solidFill>
              </a:rPr>
              <a:t>=</a:t>
            </a:r>
            <a:endParaRPr lang="zh-TW" altLang="en-US" sz="6600" dirty="0">
              <a:solidFill>
                <a:schemeClr val="tx1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148064" y="3429000"/>
            <a:ext cx="3312368" cy="28803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/>
          <p:cNvSpPr txBox="1"/>
          <p:nvPr/>
        </p:nvSpPr>
        <p:spPr>
          <a:xfrm>
            <a:off x="6012160" y="5877272"/>
            <a:ext cx="1807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bg1"/>
                </a:solidFill>
              </a:rPr>
              <a:t>Composite Video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14" name="圓角矩形 13"/>
          <p:cNvSpPr/>
          <p:nvPr/>
        </p:nvSpPr>
        <p:spPr>
          <a:xfrm>
            <a:off x="2627784" y="1052736"/>
            <a:ext cx="1296144" cy="5040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b="1" dirty="0" smtClean="0"/>
              <a:t>Input</a:t>
            </a:r>
            <a:endParaRPr lang="zh-TW" altLang="en-US" b="1" dirty="0"/>
          </a:p>
        </p:txBody>
      </p:sp>
      <p:sp>
        <p:nvSpPr>
          <p:cNvPr id="15" name="圓角矩形 14"/>
          <p:cNvSpPr/>
          <p:nvPr/>
        </p:nvSpPr>
        <p:spPr>
          <a:xfrm>
            <a:off x="7020272" y="2996952"/>
            <a:ext cx="1296144" cy="5040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b="1" dirty="0" smtClean="0"/>
              <a:t>Output</a:t>
            </a:r>
            <a:endParaRPr lang="zh-TW" altLang="en-US" b="1" dirty="0"/>
          </a:p>
        </p:txBody>
      </p:sp>
      <p:sp>
        <p:nvSpPr>
          <p:cNvPr id="16" name="文字方塊 15"/>
          <p:cNvSpPr txBox="1"/>
          <p:nvPr/>
        </p:nvSpPr>
        <p:spPr>
          <a:xfrm>
            <a:off x="4283968" y="1221720"/>
            <a:ext cx="46805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TW" sz="1800" b="1" dirty="0" err="1" smtClean="0">
                <a:solidFill>
                  <a:srgbClr val="FF0000"/>
                </a:solidFill>
              </a:rPr>
              <a:t>Matchmove</a:t>
            </a:r>
            <a:r>
              <a:rPr lang="en-US" altLang="zh-TW" sz="1800" dirty="0" smtClean="0">
                <a:solidFill>
                  <a:schemeClr val="tx1"/>
                </a:solidFill>
              </a:rPr>
              <a:t> is a technique of estimating camera parameters from an input video sequence so that computer generated imagery (CGI) could be seamlessly inserted into the sequence.</a:t>
            </a:r>
            <a:endParaRPr lang="zh-TW" altLang="en-US" sz="1800" dirty="0">
              <a:solidFill>
                <a:schemeClr val="tx1"/>
              </a:solidFill>
            </a:endParaRPr>
          </a:p>
        </p:txBody>
      </p:sp>
      <p:sp>
        <p:nvSpPr>
          <p:cNvPr id="17" name="投影片編號版面配置區 16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DA0BB7-265A-403C-9275-D587AB510EDC}" type="slidenum">
              <a:rPr lang="zh-TW" altLang="en-US" smtClean="0"/>
              <a:pPr/>
              <a:t>2</a:t>
            </a:fld>
            <a:endParaRPr lang="zh-TW" altLang="en-US"/>
          </a:p>
        </p:txBody>
      </p:sp>
      <p:pic>
        <p:nvPicPr>
          <p:cNvPr id="18" name="input_video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043608" y="1628800"/>
            <a:ext cx="2880320" cy="2160240"/>
          </a:xfrm>
          <a:prstGeom prst="rect">
            <a:avLst/>
          </a:prstGeom>
        </p:spPr>
      </p:pic>
      <p:pic>
        <p:nvPicPr>
          <p:cNvPr id="20" name="output_video_compressed.wmv">
            <a:hlinkClick r:id="" action="ppaction://media"/>
          </p:cNvPr>
          <p:cNvPicPr>
            <a:picLocks noRot="1"/>
          </p:cNvPicPr>
          <p:nvPr>
            <a:videoFile r:link="rId2"/>
          </p:nvPr>
        </p:nvPicPr>
        <p:blipFill>
          <a:blip r:embed="rId6"/>
          <a:stretch>
            <a:fillRect/>
          </a:stretch>
        </p:blipFill>
        <p:spPr>
          <a:xfrm>
            <a:off x="5364408" y="3717272"/>
            <a:ext cx="288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855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DA0BB7-265A-403C-9275-D587AB510EDC}" type="slidenum">
              <a:rPr lang="zh-TW" altLang="en-US" smtClean="0">
                <a:solidFill>
                  <a:schemeClr val="tx1"/>
                </a:solidFill>
              </a:rPr>
              <a:pPr/>
              <a:t>20</a:t>
            </a:fld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sz="4000" dirty="0">
                <a:solidFill>
                  <a:schemeClr val="tx1"/>
                </a:solidFill>
              </a:rPr>
              <a:t>Step by </a:t>
            </a:r>
            <a:r>
              <a:rPr lang="en-US" altLang="zh-TW" sz="4000" dirty="0" smtClean="0">
                <a:solidFill>
                  <a:schemeClr val="tx1"/>
                </a:solidFill>
              </a:rPr>
              <a:t>Step: </a:t>
            </a:r>
            <a:r>
              <a:rPr lang="en-US" altLang="zh-TW" sz="4000" b="1" dirty="0" smtClean="0">
                <a:solidFill>
                  <a:schemeClr val="tx1"/>
                </a:solidFill>
              </a:rPr>
              <a:t>Import 3D Motions</a:t>
            </a:r>
            <a:endParaRPr lang="zh-TW" altLang="en-US" sz="4000" b="1" dirty="0">
              <a:solidFill>
                <a:schemeClr val="tx1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1514" y="5981218"/>
            <a:ext cx="28328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chemeClr val="tx1"/>
                </a:solidFill>
              </a:rPr>
              <a:t>Delete default objects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pic>
        <p:nvPicPr>
          <p:cNvPr id="11" name="Picture 3" descr="C:\Users\Kevincosner\Desktop\CSIT2011\step_by_step\13_delete_all_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300698"/>
            <a:ext cx="8639999" cy="4680000"/>
          </a:xfrm>
          <a:prstGeom prst="rect">
            <a:avLst/>
          </a:prstGeom>
          <a:noFill/>
        </p:spPr>
      </p:pic>
      <p:sp>
        <p:nvSpPr>
          <p:cNvPr id="12" name="向右箭號 11"/>
          <p:cNvSpPr/>
          <p:nvPr/>
        </p:nvSpPr>
        <p:spPr>
          <a:xfrm rot="16200000">
            <a:off x="4355976" y="3892986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547664" y="4253026"/>
            <a:ext cx="5688632" cy="864096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Press “a” twice to select all objects, </a:t>
            </a:r>
          </a:p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then press “Delete” on your keyboard</a:t>
            </a:r>
          </a:p>
        </p:txBody>
      </p:sp>
    </p:spTree>
    <p:extLst>
      <p:ext uri="{BB962C8B-B14F-4D97-AF65-F5344CB8AC3E}">
        <p14:creationId xmlns:p14="http://schemas.microsoft.com/office/powerpoint/2010/main" val="1858050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DA0BB7-265A-403C-9275-D587AB510EDC}" type="slidenum">
              <a:rPr lang="zh-TW" altLang="en-US" smtClean="0">
                <a:solidFill>
                  <a:schemeClr val="tx1"/>
                </a:solidFill>
              </a:rPr>
              <a:pPr/>
              <a:t>21</a:t>
            </a:fld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sz="4000" dirty="0">
                <a:solidFill>
                  <a:schemeClr val="tx1"/>
                </a:solidFill>
              </a:rPr>
              <a:t>Step by </a:t>
            </a:r>
            <a:r>
              <a:rPr lang="en-US" altLang="zh-TW" sz="4000" dirty="0" smtClean="0">
                <a:solidFill>
                  <a:schemeClr val="tx1"/>
                </a:solidFill>
              </a:rPr>
              <a:t>Step: </a:t>
            </a:r>
            <a:r>
              <a:rPr lang="en-US" altLang="zh-TW" sz="4000" b="1" dirty="0" smtClean="0">
                <a:solidFill>
                  <a:schemeClr val="tx1"/>
                </a:solidFill>
              </a:rPr>
              <a:t>Import 3D Motions</a:t>
            </a:r>
            <a:endParaRPr lang="zh-TW" altLang="en-US" sz="4000" b="1" dirty="0">
              <a:solidFill>
                <a:schemeClr val="tx1"/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2513267" y="6237312"/>
            <a:ext cx="2492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chemeClr val="tx1"/>
                </a:solidFill>
              </a:rPr>
              <a:t>Load python script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pic>
        <p:nvPicPr>
          <p:cNvPr id="7" name="Picture 3" descr="C:\Users\Kevincosner\Desktop\CSIT2011\step_by_step\14_text_editor.png"/>
          <p:cNvPicPr>
            <a:picLocks noChangeAspect="1" noChangeArrowheads="1"/>
          </p:cNvPicPr>
          <p:nvPr/>
        </p:nvPicPr>
        <p:blipFill>
          <a:blip r:embed="rId2" cstate="print"/>
          <a:srcRect t="25717" r="83367"/>
          <a:stretch>
            <a:fillRect/>
          </a:stretch>
        </p:blipFill>
        <p:spPr bwMode="auto">
          <a:xfrm>
            <a:off x="323528" y="1124744"/>
            <a:ext cx="2292076" cy="5544616"/>
          </a:xfrm>
          <a:prstGeom prst="rect">
            <a:avLst/>
          </a:prstGeom>
          <a:noFill/>
        </p:spPr>
      </p:pic>
      <p:sp>
        <p:nvSpPr>
          <p:cNvPr id="8" name="向右箭號 7"/>
          <p:cNvSpPr/>
          <p:nvPr/>
        </p:nvSpPr>
        <p:spPr>
          <a:xfrm rot="10800000">
            <a:off x="1619672" y="4149080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1469566" y="4725144"/>
            <a:ext cx="2454362" cy="1008112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indent="-342900" algn="l"/>
            <a:r>
              <a:rPr lang="en-US" altLang="zh-TW" b="1" dirty="0" smtClean="0">
                <a:solidFill>
                  <a:schemeClr val="tx1"/>
                </a:solidFill>
              </a:rPr>
              <a:t>Change window type to </a:t>
            </a:r>
          </a:p>
          <a:p>
            <a:pPr indent="-342900" algn="l"/>
            <a:r>
              <a:rPr lang="en-US" altLang="zh-TW" b="1" dirty="0" smtClean="0">
                <a:solidFill>
                  <a:schemeClr val="tx1"/>
                </a:solidFill>
              </a:rPr>
              <a:t>“Text Editor” </a:t>
            </a:r>
          </a:p>
        </p:txBody>
      </p:sp>
      <p:sp>
        <p:nvSpPr>
          <p:cNvPr id="10" name="向右箭號 9"/>
          <p:cNvSpPr/>
          <p:nvPr/>
        </p:nvSpPr>
        <p:spPr>
          <a:xfrm rot="16200000">
            <a:off x="395536" y="5733256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1" name="向右箭號 10"/>
          <p:cNvSpPr/>
          <p:nvPr/>
        </p:nvSpPr>
        <p:spPr>
          <a:xfrm>
            <a:off x="2699792" y="1412776"/>
            <a:ext cx="720080" cy="720080"/>
          </a:xfrm>
          <a:prstGeom prst="striped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12" name="Picture 4" descr="C:\Users\Kevincosner\Desktop\CSIT2011\step_by_step\14_text_editor_2.png"/>
          <p:cNvPicPr>
            <a:picLocks noChangeAspect="1" noChangeArrowheads="1"/>
          </p:cNvPicPr>
          <p:nvPr/>
        </p:nvPicPr>
        <p:blipFill>
          <a:blip r:embed="rId3" cstate="print"/>
          <a:srcRect t="69335" r="56954"/>
          <a:stretch>
            <a:fillRect/>
          </a:stretch>
        </p:blipFill>
        <p:spPr bwMode="auto">
          <a:xfrm>
            <a:off x="3563887" y="1235413"/>
            <a:ext cx="5124931" cy="1977563"/>
          </a:xfrm>
          <a:prstGeom prst="rect">
            <a:avLst/>
          </a:prstGeom>
          <a:noFill/>
        </p:spPr>
      </p:pic>
      <p:sp>
        <p:nvSpPr>
          <p:cNvPr id="13" name="向右箭號 12"/>
          <p:cNvSpPr/>
          <p:nvPr/>
        </p:nvSpPr>
        <p:spPr>
          <a:xfrm rot="16200000">
            <a:off x="4211960" y="2492896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419872" y="2852936"/>
            <a:ext cx="4968553" cy="504056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Select “Text </a:t>
            </a:r>
            <a:r>
              <a:rPr lang="en-US" altLang="zh-TW" b="1" dirty="0" smtClean="0">
                <a:solidFill>
                  <a:schemeClr val="tx1"/>
                </a:solidFill>
                <a:sym typeface="Wingdings" pitchFamily="2" charset="2"/>
              </a:rPr>
              <a:t> Open Text Block</a:t>
            </a:r>
            <a:r>
              <a:rPr lang="en-US" altLang="zh-TW" b="1" dirty="0" smtClean="0">
                <a:solidFill>
                  <a:schemeClr val="tx1"/>
                </a:solidFill>
              </a:rPr>
              <a:t>”</a:t>
            </a:r>
          </a:p>
        </p:txBody>
      </p:sp>
      <p:sp>
        <p:nvSpPr>
          <p:cNvPr id="15" name="向右箭號 14"/>
          <p:cNvSpPr/>
          <p:nvPr/>
        </p:nvSpPr>
        <p:spPr>
          <a:xfrm rot="5400000">
            <a:off x="7956376" y="3356992"/>
            <a:ext cx="720080" cy="720080"/>
          </a:xfrm>
          <a:prstGeom prst="striped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16" name="Picture 5" descr="C:\Users\Kevincosner\Desktop\CSIT2011\step_by_step\14_load_script.png"/>
          <p:cNvPicPr>
            <a:picLocks noChangeAspect="1" noChangeArrowheads="1"/>
          </p:cNvPicPr>
          <p:nvPr/>
        </p:nvPicPr>
        <p:blipFill>
          <a:blip r:embed="rId4" cstate="print"/>
          <a:srcRect r="66303" b="71425"/>
          <a:stretch>
            <a:fillRect/>
          </a:stretch>
        </p:blipFill>
        <p:spPr bwMode="auto">
          <a:xfrm>
            <a:off x="4355976" y="4149080"/>
            <a:ext cx="4389542" cy="2016224"/>
          </a:xfrm>
          <a:prstGeom prst="rect">
            <a:avLst/>
          </a:prstGeom>
          <a:noFill/>
        </p:spPr>
      </p:pic>
      <p:sp>
        <p:nvSpPr>
          <p:cNvPr id="17" name="向右箭號 16"/>
          <p:cNvSpPr/>
          <p:nvPr/>
        </p:nvSpPr>
        <p:spPr>
          <a:xfrm rot="11700000">
            <a:off x="7268663" y="5621607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294289" y="5942006"/>
            <a:ext cx="3814215" cy="727354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indent="-342900" algn="l"/>
            <a:r>
              <a:rPr lang="en-US" altLang="zh-TW" b="1" dirty="0" smtClean="0">
                <a:solidFill>
                  <a:schemeClr val="tx1"/>
                </a:solidFill>
              </a:rPr>
              <a:t>Select the Python script exported by Voodoo</a:t>
            </a:r>
          </a:p>
        </p:txBody>
      </p:sp>
    </p:spTree>
    <p:extLst>
      <p:ext uri="{BB962C8B-B14F-4D97-AF65-F5344CB8AC3E}">
        <p14:creationId xmlns:p14="http://schemas.microsoft.com/office/powerpoint/2010/main" val="2033566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5" grpId="0" animBg="1"/>
      <p:bldP spid="17" grpId="0" animBg="1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DA0BB7-265A-403C-9275-D587AB510EDC}" type="slidenum">
              <a:rPr lang="zh-TW" altLang="en-US" smtClean="0">
                <a:solidFill>
                  <a:schemeClr val="tx1"/>
                </a:solidFill>
              </a:rPr>
              <a:pPr/>
              <a:t>22</a:t>
            </a:fld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sz="4000" dirty="0">
                <a:solidFill>
                  <a:schemeClr val="tx1"/>
                </a:solidFill>
              </a:rPr>
              <a:t>Step by </a:t>
            </a:r>
            <a:r>
              <a:rPr lang="en-US" altLang="zh-TW" sz="4000" dirty="0" smtClean="0">
                <a:solidFill>
                  <a:schemeClr val="tx1"/>
                </a:solidFill>
              </a:rPr>
              <a:t>Step</a:t>
            </a:r>
            <a:r>
              <a:rPr lang="en-US" altLang="zh-TW" sz="4000" b="1" dirty="0" smtClean="0">
                <a:solidFill>
                  <a:schemeClr val="tx1"/>
                </a:solidFill>
              </a:rPr>
              <a:t>: Import 3D Motions</a:t>
            </a:r>
            <a:endParaRPr lang="zh-TW" altLang="en-US" sz="4000" b="1" dirty="0">
              <a:solidFill>
                <a:schemeClr val="tx1"/>
              </a:solidFill>
            </a:endParaRPr>
          </a:p>
        </p:txBody>
      </p:sp>
      <p:pic>
        <p:nvPicPr>
          <p:cNvPr id="6" name="Picture 2" descr="C:\Users\Kevincosner\Desktop\CSIT2011\step_by_step\15_run_scrip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372706"/>
            <a:ext cx="8639995" cy="4680000"/>
          </a:xfrm>
          <a:prstGeom prst="rect">
            <a:avLst/>
          </a:prstGeom>
          <a:noFill/>
        </p:spPr>
      </p:pic>
      <p:sp>
        <p:nvSpPr>
          <p:cNvPr id="7" name="文字方塊 6"/>
          <p:cNvSpPr txBox="1"/>
          <p:nvPr/>
        </p:nvSpPr>
        <p:spPr>
          <a:xfrm>
            <a:off x="160726" y="5981218"/>
            <a:ext cx="14526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chemeClr val="tx1"/>
                </a:solidFill>
              </a:rPr>
              <a:t>Run script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sp>
        <p:nvSpPr>
          <p:cNvPr id="8" name="向右箭號 7"/>
          <p:cNvSpPr/>
          <p:nvPr/>
        </p:nvSpPr>
        <p:spPr>
          <a:xfrm rot="10800000">
            <a:off x="3131840" y="5261138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3491880" y="5085184"/>
            <a:ext cx="3240360" cy="576064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1. Press “Run Script”</a:t>
            </a:r>
          </a:p>
        </p:txBody>
      </p:sp>
      <p:sp>
        <p:nvSpPr>
          <p:cNvPr id="10" name="矩形 9"/>
          <p:cNvSpPr/>
          <p:nvPr/>
        </p:nvSpPr>
        <p:spPr>
          <a:xfrm>
            <a:off x="323527" y="4469050"/>
            <a:ext cx="3595900" cy="504056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2. Return to “3D View”</a:t>
            </a:r>
          </a:p>
        </p:txBody>
      </p:sp>
      <p:sp>
        <p:nvSpPr>
          <p:cNvPr id="11" name="向右箭號 10"/>
          <p:cNvSpPr/>
          <p:nvPr/>
        </p:nvSpPr>
        <p:spPr>
          <a:xfrm rot="5400000">
            <a:off x="251520" y="5045114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692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DA0BB7-265A-403C-9275-D587AB510EDC}" type="slidenum">
              <a:rPr lang="zh-TW" altLang="en-US" smtClean="0">
                <a:solidFill>
                  <a:schemeClr val="tx1"/>
                </a:solidFill>
              </a:rPr>
              <a:pPr/>
              <a:t>23</a:t>
            </a:fld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sz="3200" dirty="0">
                <a:solidFill>
                  <a:schemeClr val="tx1"/>
                </a:solidFill>
              </a:rPr>
              <a:t>Step by </a:t>
            </a:r>
            <a:r>
              <a:rPr lang="en-US" altLang="zh-TW" sz="3200" dirty="0" smtClean="0">
                <a:solidFill>
                  <a:schemeClr val="tx1"/>
                </a:solidFill>
              </a:rPr>
              <a:t>Step</a:t>
            </a:r>
            <a:r>
              <a:rPr lang="en-US" altLang="zh-TW" sz="3200" b="1" dirty="0" smtClean="0">
                <a:solidFill>
                  <a:schemeClr val="tx1"/>
                </a:solidFill>
              </a:rPr>
              <a:t>: Show Background Images</a:t>
            </a:r>
            <a:endParaRPr lang="zh-TW" altLang="en-US" sz="3200" b="1" dirty="0">
              <a:solidFill>
                <a:schemeClr val="tx1"/>
              </a:solidFill>
            </a:endParaRPr>
          </a:p>
        </p:txBody>
      </p:sp>
      <p:pic>
        <p:nvPicPr>
          <p:cNvPr id="6" name="Picture 2" descr="C:\Users\Kevincosner\Desktop\CSIT2011\step_by_step\17_select_voodoo_camera.png"/>
          <p:cNvPicPr>
            <a:picLocks noChangeAspect="1" noChangeArrowheads="1"/>
          </p:cNvPicPr>
          <p:nvPr/>
        </p:nvPicPr>
        <p:blipFill>
          <a:blip r:embed="rId2" cstate="print"/>
          <a:srcRect l="36755" b="32850"/>
          <a:stretch>
            <a:fillRect/>
          </a:stretch>
        </p:blipFill>
        <p:spPr bwMode="auto">
          <a:xfrm>
            <a:off x="251520" y="1268760"/>
            <a:ext cx="8639305" cy="4968552"/>
          </a:xfrm>
          <a:prstGeom prst="rect">
            <a:avLst/>
          </a:prstGeom>
          <a:noFill/>
        </p:spPr>
      </p:pic>
      <p:sp>
        <p:nvSpPr>
          <p:cNvPr id="7" name="矩形 6"/>
          <p:cNvSpPr/>
          <p:nvPr/>
        </p:nvSpPr>
        <p:spPr>
          <a:xfrm>
            <a:off x="5364088" y="3140968"/>
            <a:ext cx="3526737" cy="72008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/>
            <a:r>
              <a:rPr lang="en-US" altLang="zh-TW" b="1" dirty="0" smtClean="0">
                <a:solidFill>
                  <a:schemeClr val="tx1"/>
                </a:solidFill>
              </a:rPr>
              <a:t>Select</a:t>
            </a:r>
          </a:p>
          <a:p>
            <a:pPr marL="342900" indent="-342900"/>
            <a:r>
              <a:rPr lang="en-US" altLang="zh-TW" b="1" dirty="0" smtClean="0">
                <a:solidFill>
                  <a:schemeClr val="tx1"/>
                </a:solidFill>
              </a:rPr>
              <a:t>“</a:t>
            </a:r>
            <a:r>
              <a:rPr lang="en-US" altLang="zh-TW" b="1" dirty="0" err="1" smtClean="0">
                <a:solidFill>
                  <a:schemeClr val="tx1"/>
                </a:solidFill>
              </a:rPr>
              <a:t>voodoo_render_cam</a:t>
            </a:r>
            <a:r>
              <a:rPr lang="en-US" altLang="zh-TW" b="1" dirty="0" smtClean="0">
                <a:solidFill>
                  <a:schemeClr val="tx1"/>
                </a:solidFill>
              </a:rPr>
              <a:t>”</a:t>
            </a:r>
          </a:p>
        </p:txBody>
      </p:sp>
      <p:sp>
        <p:nvSpPr>
          <p:cNvPr id="8" name="向右箭號 7"/>
          <p:cNvSpPr/>
          <p:nvPr/>
        </p:nvSpPr>
        <p:spPr>
          <a:xfrm rot="16200000">
            <a:off x="7020273" y="2780928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1331641" y="3861048"/>
            <a:ext cx="5040560" cy="194421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25760" y="6165304"/>
            <a:ext cx="29163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chemeClr val="tx1"/>
                </a:solidFill>
              </a:rPr>
              <a:t>Select Voodoo camera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647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DA0BB7-265A-403C-9275-D587AB510EDC}" type="slidenum">
              <a:rPr lang="zh-TW" altLang="en-US" smtClean="0">
                <a:solidFill>
                  <a:schemeClr val="tx1"/>
                </a:solidFill>
              </a:rPr>
              <a:pPr/>
              <a:t>24</a:t>
            </a:fld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sz="3200" dirty="0">
                <a:solidFill>
                  <a:schemeClr val="tx1"/>
                </a:solidFill>
              </a:rPr>
              <a:t>Step by </a:t>
            </a:r>
            <a:r>
              <a:rPr lang="en-US" altLang="zh-TW" sz="3200" dirty="0" smtClean="0">
                <a:solidFill>
                  <a:schemeClr val="tx1"/>
                </a:solidFill>
              </a:rPr>
              <a:t>Step</a:t>
            </a:r>
            <a:r>
              <a:rPr lang="en-US" altLang="zh-TW" sz="3200" b="1" dirty="0" smtClean="0">
                <a:solidFill>
                  <a:schemeClr val="tx1"/>
                </a:solidFill>
              </a:rPr>
              <a:t>: Show Background Images</a:t>
            </a:r>
            <a:endParaRPr lang="zh-TW" altLang="en-US" sz="3200" b="1" dirty="0">
              <a:solidFill>
                <a:schemeClr val="tx1"/>
              </a:solidFill>
            </a:endParaRPr>
          </a:p>
        </p:txBody>
      </p:sp>
      <p:pic>
        <p:nvPicPr>
          <p:cNvPr id="6" name="Picture 2" descr="C:\Users\Kevincosner\Desktop\CSIT2011\step_by_step\18_show_property_panel.png"/>
          <p:cNvPicPr>
            <a:picLocks noChangeAspect="1" noChangeArrowheads="1"/>
          </p:cNvPicPr>
          <p:nvPr/>
        </p:nvPicPr>
        <p:blipFill>
          <a:blip r:embed="rId2" cstate="print"/>
          <a:srcRect t="32311" r="76027"/>
          <a:stretch>
            <a:fillRect/>
          </a:stretch>
        </p:blipFill>
        <p:spPr bwMode="auto">
          <a:xfrm>
            <a:off x="539552" y="1268760"/>
            <a:ext cx="3248670" cy="4968552"/>
          </a:xfrm>
          <a:prstGeom prst="rect">
            <a:avLst/>
          </a:prstGeom>
          <a:noFill/>
        </p:spPr>
      </p:pic>
      <p:sp>
        <p:nvSpPr>
          <p:cNvPr id="7" name="文字方塊 6"/>
          <p:cNvSpPr txBox="1"/>
          <p:nvPr/>
        </p:nvSpPr>
        <p:spPr>
          <a:xfrm>
            <a:off x="336263" y="6197242"/>
            <a:ext cx="27494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chemeClr val="tx1"/>
                </a:solidFill>
              </a:rPr>
              <a:t>Show Property Panel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sp>
        <p:nvSpPr>
          <p:cNvPr id="8" name="向右箭號 7"/>
          <p:cNvSpPr/>
          <p:nvPr/>
        </p:nvSpPr>
        <p:spPr>
          <a:xfrm rot="7200000">
            <a:off x="2392466" y="4705850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2536483" y="3933056"/>
            <a:ext cx="2899614" cy="648072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Turn on</a:t>
            </a:r>
          </a:p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“Properties” Panel</a:t>
            </a:r>
          </a:p>
        </p:txBody>
      </p:sp>
      <p:pic>
        <p:nvPicPr>
          <p:cNvPr id="10" name="Picture 3" descr="C:\Users\Kevincosner\Desktop\CSIT2011\step_by_step\19_tick_off_background.png"/>
          <p:cNvPicPr>
            <a:picLocks noChangeAspect="1" noChangeArrowheads="1"/>
          </p:cNvPicPr>
          <p:nvPr/>
        </p:nvPicPr>
        <p:blipFill>
          <a:blip r:embed="rId3" cstate="print"/>
          <a:srcRect l="64104" r="5198"/>
          <a:stretch>
            <a:fillRect/>
          </a:stretch>
        </p:blipFill>
        <p:spPr bwMode="auto">
          <a:xfrm>
            <a:off x="5436096" y="1124744"/>
            <a:ext cx="3096344" cy="5463529"/>
          </a:xfrm>
          <a:prstGeom prst="rect">
            <a:avLst/>
          </a:prstGeom>
          <a:noFill/>
        </p:spPr>
      </p:pic>
      <p:sp>
        <p:nvSpPr>
          <p:cNvPr id="11" name="向右箭號 10"/>
          <p:cNvSpPr/>
          <p:nvPr/>
        </p:nvSpPr>
        <p:spPr>
          <a:xfrm>
            <a:off x="4139952" y="1556313"/>
            <a:ext cx="720080" cy="720080"/>
          </a:xfrm>
          <a:prstGeom prst="striped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444208" y="1412776"/>
            <a:ext cx="936104" cy="439248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563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DA0BB7-265A-403C-9275-D587AB510EDC}" type="slidenum">
              <a:rPr lang="zh-TW" altLang="en-US" smtClean="0">
                <a:solidFill>
                  <a:schemeClr val="tx1"/>
                </a:solidFill>
              </a:rPr>
              <a:pPr/>
              <a:t>25</a:t>
            </a:fld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sz="3200" dirty="0">
                <a:solidFill>
                  <a:schemeClr val="tx1"/>
                </a:solidFill>
              </a:rPr>
              <a:t>Step by Step: </a:t>
            </a:r>
            <a:r>
              <a:rPr lang="en-US" altLang="zh-TW" sz="3200" b="1" dirty="0" smtClean="0">
                <a:solidFill>
                  <a:schemeClr val="tx1"/>
                </a:solidFill>
              </a:rPr>
              <a:t>Show Background Images</a:t>
            </a:r>
            <a:endParaRPr lang="zh-TW" altLang="en-US" sz="3200" b="1" dirty="0">
              <a:solidFill>
                <a:schemeClr val="tx1"/>
              </a:solidFill>
            </a:endParaRPr>
          </a:p>
        </p:txBody>
      </p:sp>
      <p:pic>
        <p:nvPicPr>
          <p:cNvPr id="6" name="Picture 3" descr="C:\Users\Kevincosner\Desktop\CSIT2011\step_by_step\19_tick_off_background.png"/>
          <p:cNvPicPr>
            <a:picLocks noChangeAspect="1" noChangeArrowheads="1"/>
          </p:cNvPicPr>
          <p:nvPr/>
        </p:nvPicPr>
        <p:blipFill>
          <a:blip r:embed="rId2" cstate="print"/>
          <a:srcRect l="73385" t="17134" r="8767" b="22239"/>
          <a:stretch>
            <a:fillRect/>
          </a:stretch>
        </p:blipFill>
        <p:spPr bwMode="auto">
          <a:xfrm>
            <a:off x="362198" y="1196752"/>
            <a:ext cx="2808312" cy="5167294"/>
          </a:xfrm>
          <a:prstGeom prst="rect">
            <a:avLst/>
          </a:prstGeom>
          <a:noFill/>
        </p:spPr>
      </p:pic>
      <p:sp>
        <p:nvSpPr>
          <p:cNvPr id="7" name="矩形 6"/>
          <p:cNvSpPr/>
          <p:nvPr/>
        </p:nvSpPr>
        <p:spPr>
          <a:xfrm>
            <a:off x="506214" y="5229200"/>
            <a:ext cx="1440160" cy="5040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8" name="向右箭號 7"/>
          <p:cNvSpPr/>
          <p:nvPr/>
        </p:nvSpPr>
        <p:spPr>
          <a:xfrm rot="7200000">
            <a:off x="1783064" y="4888454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1946374" y="4115660"/>
            <a:ext cx="3312368" cy="648072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Tick-off</a:t>
            </a:r>
          </a:p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“Background Images”</a:t>
            </a:r>
          </a:p>
        </p:txBody>
      </p:sp>
      <p:pic>
        <p:nvPicPr>
          <p:cNvPr id="10" name="Picture 3" descr="C:\Users\Kevincosner\Desktop\CSIT2011\step_by_step\20_load_background.png"/>
          <p:cNvPicPr>
            <a:picLocks noChangeAspect="1" noChangeArrowheads="1"/>
          </p:cNvPicPr>
          <p:nvPr/>
        </p:nvPicPr>
        <p:blipFill>
          <a:blip r:embed="rId3" cstate="print"/>
          <a:srcRect l="73341" t="64622" r="9157" b="13837"/>
          <a:stretch>
            <a:fillRect/>
          </a:stretch>
        </p:blipFill>
        <p:spPr bwMode="auto">
          <a:xfrm>
            <a:off x="4970710" y="1196752"/>
            <a:ext cx="3312368" cy="2208245"/>
          </a:xfrm>
          <a:prstGeom prst="rect">
            <a:avLst/>
          </a:prstGeom>
          <a:noFill/>
        </p:spPr>
      </p:pic>
      <p:sp>
        <p:nvSpPr>
          <p:cNvPr id="11" name="向右箭號 10"/>
          <p:cNvSpPr/>
          <p:nvPr/>
        </p:nvSpPr>
        <p:spPr>
          <a:xfrm rot="18900000">
            <a:off x="4317520" y="3423882"/>
            <a:ext cx="720080" cy="720080"/>
          </a:xfrm>
          <a:prstGeom prst="striped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2" name="向右箭號 11"/>
          <p:cNvSpPr/>
          <p:nvPr/>
        </p:nvSpPr>
        <p:spPr>
          <a:xfrm rot="5400000">
            <a:off x="6338862" y="2492896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266854" y="1772816"/>
            <a:ext cx="2265586" cy="576064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Press “Open”</a:t>
            </a:r>
          </a:p>
        </p:txBody>
      </p:sp>
      <p:sp>
        <p:nvSpPr>
          <p:cNvPr id="14" name="向右箭號 13"/>
          <p:cNvSpPr/>
          <p:nvPr/>
        </p:nvSpPr>
        <p:spPr>
          <a:xfrm rot="5400000">
            <a:off x="7851030" y="3068960"/>
            <a:ext cx="720080" cy="720080"/>
          </a:xfrm>
          <a:prstGeom prst="striped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15" name="Picture 4" descr="C:\Users\Kevincosner\Desktop\CSIT2011\step_by_step\20_load_background_2.png"/>
          <p:cNvPicPr>
            <a:picLocks noChangeAspect="1" noChangeArrowheads="1"/>
          </p:cNvPicPr>
          <p:nvPr/>
        </p:nvPicPr>
        <p:blipFill>
          <a:blip r:embed="rId4" cstate="print"/>
          <a:srcRect t="4183" r="59610" b="37349"/>
          <a:stretch>
            <a:fillRect/>
          </a:stretch>
        </p:blipFill>
        <p:spPr bwMode="auto">
          <a:xfrm>
            <a:off x="5258742" y="3861048"/>
            <a:ext cx="3489722" cy="2736304"/>
          </a:xfrm>
          <a:prstGeom prst="rect">
            <a:avLst/>
          </a:prstGeom>
          <a:noFill/>
        </p:spPr>
      </p:pic>
      <p:sp>
        <p:nvSpPr>
          <p:cNvPr id="16" name="矩形 15"/>
          <p:cNvSpPr/>
          <p:nvPr/>
        </p:nvSpPr>
        <p:spPr>
          <a:xfrm>
            <a:off x="6338862" y="4293096"/>
            <a:ext cx="792088" cy="2160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554886" y="5013176"/>
            <a:ext cx="2265586" cy="72008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Select</a:t>
            </a:r>
          </a:p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the first frame</a:t>
            </a:r>
          </a:p>
        </p:txBody>
      </p:sp>
      <p:sp>
        <p:nvSpPr>
          <p:cNvPr id="18" name="向右箭號 17"/>
          <p:cNvSpPr/>
          <p:nvPr/>
        </p:nvSpPr>
        <p:spPr>
          <a:xfrm rot="16200000">
            <a:off x="6554886" y="4653136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244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sz="3200" dirty="0">
                <a:solidFill>
                  <a:schemeClr val="tx1"/>
                </a:solidFill>
              </a:rPr>
              <a:t>Step by Step: </a:t>
            </a:r>
            <a:r>
              <a:rPr lang="en-US" altLang="zh-TW" sz="3200" b="1" dirty="0" smtClean="0">
                <a:solidFill>
                  <a:schemeClr val="tx1"/>
                </a:solidFill>
              </a:rPr>
              <a:t>Show Background Images</a:t>
            </a:r>
            <a:endParaRPr lang="zh-TW" altLang="en-US" sz="3200" b="1" dirty="0">
              <a:solidFill>
                <a:schemeClr val="tx1"/>
              </a:solidFill>
            </a:endParaRPr>
          </a:p>
        </p:txBody>
      </p:sp>
      <p:pic>
        <p:nvPicPr>
          <p:cNvPr id="19" name="Picture 2" descr="C:\Users\Kevincosner\Desktop\CSIT2011\step_by_step\21_select_image_sequence.png"/>
          <p:cNvPicPr>
            <a:picLocks noChangeAspect="1" noChangeArrowheads="1"/>
          </p:cNvPicPr>
          <p:nvPr/>
        </p:nvPicPr>
        <p:blipFill>
          <a:blip r:embed="rId2" cstate="print"/>
          <a:srcRect l="73341" t="43082" r="12657" b="13837"/>
          <a:stretch>
            <a:fillRect/>
          </a:stretch>
        </p:blipFill>
        <p:spPr bwMode="auto">
          <a:xfrm>
            <a:off x="467544" y="1556792"/>
            <a:ext cx="2376264" cy="3960440"/>
          </a:xfrm>
          <a:prstGeom prst="rect">
            <a:avLst/>
          </a:prstGeom>
          <a:noFill/>
        </p:spPr>
      </p:pic>
      <p:sp>
        <p:nvSpPr>
          <p:cNvPr id="20" name="文字方塊 19"/>
          <p:cNvSpPr txBox="1"/>
          <p:nvPr/>
        </p:nvSpPr>
        <p:spPr>
          <a:xfrm>
            <a:off x="344754" y="5589240"/>
            <a:ext cx="22525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chemeClr val="tx1"/>
                </a:solidFill>
              </a:rPr>
              <a:t>Change</a:t>
            </a:r>
          </a:p>
          <a:p>
            <a:r>
              <a:rPr lang="en-US" altLang="zh-TW" sz="2000" dirty="0" smtClean="0">
                <a:solidFill>
                  <a:schemeClr val="tx1"/>
                </a:solidFill>
              </a:rPr>
              <a:t>background type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683568" y="3429000"/>
            <a:ext cx="2952328" cy="792088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Select</a:t>
            </a:r>
          </a:p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“Image Sequence”</a:t>
            </a:r>
          </a:p>
        </p:txBody>
      </p:sp>
      <p:sp>
        <p:nvSpPr>
          <p:cNvPr id="22" name="向右箭號 21"/>
          <p:cNvSpPr/>
          <p:nvPr/>
        </p:nvSpPr>
        <p:spPr>
          <a:xfrm rot="10800000">
            <a:off x="1979712" y="3068960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23" name="Picture 3" descr="C:\Users\Kevincosner\Desktop\CSIT2011\step_by_step\22_set_background_properties.png"/>
          <p:cNvPicPr>
            <a:picLocks noChangeAspect="1" noChangeArrowheads="1"/>
          </p:cNvPicPr>
          <p:nvPr/>
        </p:nvPicPr>
        <p:blipFill>
          <a:blip r:embed="rId3" cstate="print"/>
          <a:srcRect l="65013" t="43447" r="12549" b="15128"/>
          <a:stretch>
            <a:fillRect/>
          </a:stretch>
        </p:blipFill>
        <p:spPr bwMode="auto">
          <a:xfrm>
            <a:off x="3707904" y="1340768"/>
            <a:ext cx="4968552" cy="4968552"/>
          </a:xfrm>
          <a:prstGeom prst="rect">
            <a:avLst/>
          </a:prstGeom>
          <a:noFill/>
        </p:spPr>
      </p:pic>
      <p:sp>
        <p:nvSpPr>
          <p:cNvPr id="24" name="向右箭號 23"/>
          <p:cNvSpPr/>
          <p:nvPr/>
        </p:nvSpPr>
        <p:spPr>
          <a:xfrm>
            <a:off x="2915816" y="2348880"/>
            <a:ext cx="720080" cy="720080"/>
          </a:xfrm>
          <a:prstGeom prst="striped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067944" y="4077072"/>
            <a:ext cx="1728192" cy="93610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940152" y="2204864"/>
            <a:ext cx="3096344" cy="2124236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Set</a:t>
            </a:r>
          </a:p>
          <a:p>
            <a:pPr marL="342900" indent="-342900" algn="l">
              <a:buAutoNum type="arabicPeriod"/>
            </a:pPr>
            <a:r>
              <a:rPr lang="en-US" altLang="zh-TW" b="1" dirty="0" smtClean="0">
                <a:solidFill>
                  <a:schemeClr val="tx1"/>
                </a:solidFill>
              </a:rPr>
              <a:t>Number of frames</a:t>
            </a:r>
          </a:p>
          <a:p>
            <a:pPr marL="342900" indent="-342900" algn="l">
              <a:buAutoNum type="arabicPeriod"/>
            </a:pPr>
            <a:r>
              <a:rPr lang="en-US" altLang="zh-TW" b="1" dirty="0" smtClean="0">
                <a:solidFill>
                  <a:schemeClr val="tx1"/>
                </a:solidFill>
              </a:rPr>
              <a:t>Start frame (1)</a:t>
            </a:r>
          </a:p>
          <a:p>
            <a:pPr marL="342900" indent="-342900" algn="l">
              <a:buAutoNum type="arabicPeriod"/>
            </a:pPr>
            <a:endParaRPr lang="en-US" altLang="zh-TW" b="1" dirty="0" smtClean="0">
              <a:solidFill>
                <a:schemeClr val="tx1"/>
              </a:solidFill>
            </a:endParaRPr>
          </a:p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Enable “Auto Refresh”</a:t>
            </a:r>
          </a:p>
        </p:txBody>
      </p:sp>
      <p:sp>
        <p:nvSpPr>
          <p:cNvPr id="27" name="向右箭號 26"/>
          <p:cNvSpPr/>
          <p:nvPr/>
        </p:nvSpPr>
        <p:spPr>
          <a:xfrm rot="5876442">
            <a:off x="5508104" y="3645024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5868144" y="4437112"/>
            <a:ext cx="1080120" cy="2160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29" name="投影片編號版面配置區 28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DA0BB7-265A-403C-9275-D587AB510EDC}" type="slidenum">
              <a:rPr lang="zh-TW" altLang="en-US" smtClean="0">
                <a:solidFill>
                  <a:schemeClr val="tx1"/>
                </a:solidFill>
              </a:rPr>
              <a:pPr/>
              <a:t>26</a:t>
            </a:fld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993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sz="3200" dirty="0">
                <a:solidFill>
                  <a:schemeClr val="tx1"/>
                </a:solidFill>
              </a:rPr>
              <a:t>Step by Step: </a:t>
            </a:r>
            <a:r>
              <a:rPr lang="en-US" altLang="zh-TW" sz="3200" b="1" dirty="0" smtClean="0">
                <a:solidFill>
                  <a:schemeClr val="tx1"/>
                </a:solidFill>
              </a:rPr>
              <a:t>Show Background Images</a:t>
            </a:r>
            <a:endParaRPr lang="zh-TW" altLang="en-US" sz="3200" b="1" dirty="0">
              <a:solidFill>
                <a:schemeClr val="tx1"/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126544" y="6269250"/>
            <a:ext cx="18934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chemeClr val="tx1"/>
                </a:solidFill>
              </a:rPr>
              <a:t>Set resolution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pic>
        <p:nvPicPr>
          <p:cNvPr id="4" name="Picture 2" descr="C:\Users\Kevincosner\Desktop\CSIT2011\step_by_step\22_set_resolution.png"/>
          <p:cNvPicPr>
            <a:picLocks noChangeAspect="1" noChangeArrowheads="1"/>
          </p:cNvPicPr>
          <p:nvPr/>
        </p:nvPicPr>
        <p:blipFill>
          <a:blip r:embed="rId2" cstate="print"/>
          <a:srcRect l="23217"/>
          <a:stretch>
            <a:fillRect/>
          </a:stretch>
        </p:blipFill>
        <p:spPr bwMode="auto">
          <a:xfrm>
            <a:off x="251520" y="1268760"/>
            <a:ext cx="7144375" cy="5040000"/>
          </a:xfrm>
          <a:prstGeom prst="rect">
            <a:avLst/>
          </a:prstGeom>
          <a:noFill/>
        </p:spPr>
      </p:pic>
      <p:sp>
        <p:nvSpPr>
          <p:cNvPr id="6" name="矩形 5"/>
          <p:cNvSpPr/>
          <p:nvPr/>
        </p:nvSpPr>
        <p:spPr>
          <a:xfrm>
            <a:off x="323528" y="2348880"/>
            <a:ext cx="3240360" cy="244827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6444208" y="1700808"/>
            <a:ext cx="2483768" cy="1368152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Set</a:t>
            </a:r>
          </a:p>
          <a:p>
            <a:pPr marL="342900" indent="-342900" algn="l">
              <a:buAutoNum type="arabicPeriod"/>
            </a:pPr>
            <a:r>
              <a:rPr lang="en-US" altLang="zh-TW" b="1" dirty="0" smtClean="0">
                <a:solidFill>
                  <a:schemeClr val="tx1"/>
                </a:solidFill>
              </a:rPr>
              <a:t>Number of frames</a:t>
            </a:r>
          </a:p>
          <a:p>
            <a:pPr marL="342900" indent="-342900" algn="l">
              <a:buAutoNum type="arabicPeriod"/>
            </a:pPr>
            <a:r>
              <a:rPr lang="en-US" altLang="zh-TW" b="1" dirty="0" smtClean="0">
                <a:solidFill>
                  <a:schemeClr val="tx1"/>
                </a:solidFill>
              </a:rPr>
              <a:t>Resolution</a:t>
            </a:r>
          </a:p>
        </p:txBody>
      </p:sp>
      <p:sp>
        <p:nvSpPr>
          <p:cNvPr id="8" name="矩形 7"/>
          <p:cNvSpPr/>
          <p:nvPr/>
        </p:nvSpPr>
        <p:spPr>
          <a:xfrm>
            <a:off x="5868144" y="3212976"/>
            <a:ext cx="1512168" cy="244827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9" name="向右箭號 8"/>
          <p:cNvSpPr/>
          <p:nvPr/>
        </p:nvSpPr>
        <p:spPr>
          <a:xfrm rot="6300000">
            <a:off x="7268662" y="3173334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DA0BB7-265A-403C-9275-D587AB510EDC}" type="slidenum">
              <a:rPr lang="zh-TW" altLang="en-US" smtClean="0">
                <a:solidFill>
                  <a:schemeClr val="tx1"/>
                </a:solidFill>
              </a:rPr>
              <a:pPr/>
              <a:t>27</a:t>
            </a:fld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675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sz="3200" dirty="0">
                <a:solidFill>
                  <a:schemeClr val="tx1"/>
                </a:solidFill>
              </a:rPr>
              <a:t>Step by Step: </a:t>
            </a:r>
            <a:r>
              <a:rPr lang="en-US" altLang="zh-TW" sz="3200" b="1" dirty="0" smtClean="0">
                <a:solidFill>
                  <a:schemeClr val="tx1"/>
                </a:solidFill>
              </a:rPr>
              <a:t>Show Background Images</a:t>
            </a:r>
            <a:endParaRPr lang="zh-TW" altLang="en-US" sz="3200" b="1" dirty="0">
              <a:solidFill>
                <a:schemeClr val="tx1"/>
              </a:solidFill>
            </a:endParaRPr>
          </a:p>
        </p:txBody>
      </p:sp>
      <p:pic>
        <p:nvPicPr>
          <p:cNvPr id="3" name="Picture 2" descr="C:\Users\Kevincosner\Desktop\CSIT2011\step_by_step\24_set_persp_ortho.png"/>
          <p:cNvPicPr>
            <a:picLocks noChangeAspect="1" noChangeArrowheads="1"/>
          </p:cNvPicPr>
          <p:nvPr/>
        </p:nvPicPr>
        <p:blipFill>
          <a:blip r:embed="rId2" cstate="print"/>
          <a:srcRect t="33850" r="73330"/>
          <a:stretch>
            <a:fillRect/>
          </a:stretch>
        </p:blipFill>
        <p:spPr bwMode="auto">
          <a:xfrm>
            <a:off x="467544" y="1505048"/>
            <a:ext cx="3456384" cy="4643736"/>
          </a:xfrm>
          <a:prstGeom prst="rect">
            <a:avLst/>
          </a:prstGeom>
          <a:noFill/>
        </p:spPr>
      </p:pic>
      <p:sp>
        <p:nvSpPr>
          <p:cNvPr id="4" name="文字方塊 3"/>
          <p:cNvSpPr txBox="1"/>
          <p:nvPr/>
        </p:nvSpPr>
        <p:spPr>
          <a:xfrm>
            <a:off x="392492" y="6125234"/>
            <a:ext cx="12089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chemeClr val="tx1"/>
                </a:solidFill>
              </a:rPr>
              <a:t>Set view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sp>
        <p:nvSpPr>
          <p:cNvPr id="6" name="向右箭號 5"/>
          <p:cNvSpPr/>
          <p:nvPr/>
        </p:nvSpPr>
        <p:spPr>
          <a:xfrm>
            <a:off x="4499992" y="3356992"/>
            <a:ext cx="720080" cy="720080"/>
          </a:xfrm>
          <a:prstGeom prst="striped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7" name="Picture 3" descr="C:\Users\Kevincosner\Desktop\CSIT2011\step_by_step\25_set_front.png"/>
          <p:cNvPicPr>
            <a:picLocks noChangeAspect="1" noChangeArrowheads="1"/>
          </p:cNvPicPr>
          <p:nvPr/>
        </p:nvPicPr>
        <p:blipFill>
          <a:blip r:embed="rId3" cstate="print"/>
          <a:srcRect t="34290" r="80653"/>
          <a:stretch>
            <a:fillRect/>
          </a:stretch>
        </p:blipFill>
        <p:spPr bwMode="auto">
          <a:xfrm>
            <a:off x="5868144" y="1340768"/>
            <a:ext cx="2664296" cy="4901476"/>
          </a:xfrm>
          <a:prstGeom prst="rect">
            <a:avLst/>
          </a:prstGeom>
          <a:noFill/>
        </p:spPr>
      </p:pic>
      <p:sp>
        <p:nvSpPr>
          <p:cNvPr id="8" name="矩形 7"/>
          <p:cNvSpPr/>
          <p:nvPr/>
        </p:nvSpPr>
        <p:spPr>
          <a:xfrm>
            <a:off x="1043608" y="4221088"/>
            <a:ext cx="3096344" cy="792088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Switch view to</a:t>
            </a:r>
          </a:p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“View </a:t>
            </a:r>
            <a:r>
              <a:rPr lang="en-US" altLang="zh-TW" b="1" dirty="0" err="1" smtClean="0">
                <a:solidFill>
                  <a:schemeClr val="tx1"/>
                </a:solidFill>
              </a:rPr>
              <a:t>Persp</a:t>
            </a:r>
            <a:r>
              <a:rPr lang="en-US" altLang="zh-TW" b="1" dirty="0" smtClean="0">
                <a:solidFill>
                  <a:schemeClr val="tx1"/>
                </a:solidFill>
              </a:rPr>
              <a:t>/Ortho”</a:t>
            </a:r>
          </a:p>
        </p:txBody>
      </p:sp>
      <p:sp>
        <p:nvSpPr>
          <p:cNvPr id="9" name="向右箭號 8"/>
          <p:cNvSpPr/>
          <p:nvPr/>
        </p:nvSpPr>
        <p:spPr>
          <a:xfrm rot="16200000">
            <a:off x="1259632" y="3789040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660232" y="3212976"/>
            <a:ext cx="2304256" cy="648073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Switch view to</a:t>
            </a:r>
          </a:p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“Front”</a:t>
            </a:r>
          </a:p>
        </p:txBody>
      </p:sp>
      <p:sp>
        <p:nvSpPr>
          <p:cNvPr id="11" name="向右箭號 10"/>
          <p:cNvSpPr/>
          <p:nvPr/>
        </p:nvSpPr>
        <p:spPr>
          <a:xfrm rot="5400000">
            <a:off x="6804248" y="3933056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2" name="投影片編號版面配置區 1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DA0BB7-265A-403C-9275-D587AB510EDC}" type="slidenum">
              <a:rPr lang="zh-TW" altLang="en-US" smtClean="0">
                <a:solidFill>
                  <a:schemeClr val="tx1"/>
                </a:solidFill>
              </a:rPr>
              <a:pPr/>
              <a:t>28</a:t>
            </a:fld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978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sz="3200" dirty="0">
                <a:solidFill>
                  <a:schemeClr val="tx1"/>
                </a:solidFill>
              </a:rPr>
              <a:t>Step by Step: </a:t>
            </a:r>
            <a:r>
              <a:rPr lang="en-US" altLang="zh-TW" sz="3200" b="1" dirty="0" smtClean="0">
                <a:solidFill>
                  <a:schemeClr val="tx1"/>
                </a:solidFill>
              </a:rPr>
              <a:t>Show Background Images</a:t>
            </a:r>
            <a:endParaRPr lang="zh-TW" altLang="en-US" sz="3200" b="1" dirty="0">
              <a:solidFill>
                <a:schemeClr val="tx1"/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1089840" y="6125234"/>
            <a:ext cx="23487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chemeClr val="tx1"/>
                </a:solidFill>
              </a:rPr>
              <a:t>Set active camera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pic>
        <p:nvPicPr>
          <p:cNvPr id="4" name="Picture 2" descr="C:\Users\Kevincosner\Desktop\CSIT2011\step_by_step\26_set_camera_again.png"/>
          <p:cNvPicPr>
            <a:picLocks noChangeAspect="1" noChangeArrowheads="1"/>
          </p:cNvPicPr>
          <p:nvPr/>
        </p:nvPicPr>
        <p:blipFill>
          <a:blip r:embed="rId2" cstate="print"/>
          <a:srcRect t="33850" r="50828"/>
          <a:stretch>
            <a:fillRect/>
          </a:stretch>
        </p:blipFill>
        <p:spPr bwMode="auto">
          <a:xfrm>
            <a:off x="1259632" y="1340768"/>
            <a:ext cx="6624736" cy="4827387"/>
          </a:xfrm>
          <a:prstGeom prst="rect">
            <a:avLst/>
          </a:prstGeom>
          <a:noFill/>
        </p:spPr>
      </p:pic>
      <p:sp>
        <p:nvSpPr>
          <p:cNvPr id="6" name="矩形 5"/>
          <p:cNvSpPr/>
          <p:nvPr/>
        </p:nvSpPr>
        <p:spPr>
          <a:xfrm>
            <a:off x="3131840" y="4581129"/>
            <a:ext cx="5904656" cy="792088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Set</a:t>
            </a:r>
          </a:p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Cameras </a:t>
            </a:r>
            <a:r>
              <a:rPr lang="en-US" altLang="zh-TW" b="1" dirty="0" smtClean="0">
                <a:solidFill>
                  <a:schemeClr val="tx1"/>
                </a:solidFill>
                <a:sym typeface="Wingdings" pitchFamily="2" charset="2"/>
              </a:rPr>
              <a:t> Set Active Object as Camera</a:t>
            </a:r>
            <a:endParaRPr lang="en-US" altLang="zh-TW" b="1" dirty="0" smtClean="0">
              <a:solidFill>
                <a:schemeClr val="tx1"/>
              </a:solidFill>
            </a:endParaRPr>
          </a:p>
        </p:txBody>
      </p:sp>
      <p:sp>
        <p:nvSpPr>
          <p:cNvPr id="7" name="向右箭號 6"/>
          <p:cNvSpPr/>
          <p:nvPr/>
        </p:nvSpPr>
        <p:spPr>
          <a:xfrm rot="16200000">
            <a:off x="3563888" y="4149081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DA0BB7-265A-403C-9275-D587AB510EDC}" type="slidenum">
              <a:rPr lang="zh-TW" altLang="en-US" smtClean="0">
                <a:solidFill>
                  <a:schemeClr val="tx1"/>
                </a:solidFill>
              </a:rPr>
              <a:pPr/>
              <a:t>29</a:t>
            </a:fld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468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sz="4800" b="1" dirty="0" smtClean="0">
                <a:solidFill>
                  <a:schemeClr val="tx1"/>
                </a:solidFill>
              </a:rPr>
              <a:t>Flowchart (detailed)</a:t>
            </a:r>
            <a:endParaRPr lang="zh-TW" altLang="en-US" sz="4800" b="1" dirty="0">
              <a:solidFill>
                <a:schemeClr val="tx1"/>
              </a:solidFill>
            </a:endParaRPr>
          </a:p>
        </p:txBody>
      </p:sp>
      <p:pic>
        <p:nvPicPr>
          <p:cNvPr id="4" name="input_video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611561" y="1556792"/>
            <a:ext cx="1440160" cy="108012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982287" y="2586390"/>
            <a:ext cx="7387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 smtClean="0">
                <a:solidFill>
                  <a:schemeClr val="tx1"/>
                </a:solidFill>
              </a:rPr>
              <a:t>Video</a:t>
            </a:r>
            <a:endParaRPr lang="zh-TW" altLang="en-US" sz="1600" dirty="0">
              <a:solidFill>
                <a:schemeClr val="tx1"/>
              </a:solidFill>
            </a:endParaRPr>
          </a:p>
        </p:txBody>
      </p:sp>
      <p:sp>
        <p:nvSpPr>
          <p:cNvPr id="6" name="向右箭號 5"/>
          <p:cNvSpPr/>
          <p:nvPr/>
        </p:nvSpPr>
        <p:spPr>
          <a:xfrm>
            <a:off x="2195736" y="1916832"/>
            <a:ext cx="936104" cy="360040"/>
          </a:xfrm>
          <a:prstGeom prst="right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7" name="圓角矩形 6"/>
          <p:cNvSpPr/>
          <p:nvPr/>
        </p:nvSpPr>
        <p:spPr>
          <a:xfrm>
            <a:off x="2195736" y="2348880"/>
            <a:ext cx="864096" cy="28803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1400" b="1" dirty="0" smtClean="0">
                <a:solidFill>
                  <a:schemeClr val="tx1"/>
                </a:solidFill>
              </a:rPr>
              <a:t>Blender</a:t>
            </a:r>
            <a:endParaRPr lang="zh-TW" altLang="en-US" sz="1400" b="1" dirty="0">
              <a:solidFill>
                <a:schemeClr val="tx1"/>
              </a:solidFill>
            </a:endParaRPr>
          </a:p>
        </p:txBody>
      </p:sp>
      <p:sp>
        <p:nvSpPr>
          <p:cNvPr id="8" name="文字方塊 7">
            <a:hlinkClick r:id="rId5" action="ppaction://hlinksldjump"/>
          </p:cNvPr>
          <p:cNvSpPr txBox="1"/>
          <p:nvPr/>
        </p:nvSpPr>
        <p:spPr>
          <a:xfrm>
            <a:off x="2028780" y="1484784"/>
            <a:ext cx="1212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tx1"/>
                </a:solidFill>
              </a:rPr>
              <a:t>P5-P12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3020335" y="2564904"/>
            <a:ext cx="18934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 smtClean="0">
                <a:solidFill>
                  <a:schemeClr val="tx1"/>
                </a:solidFill>
              </a:rPr>
              <a:t>Image sequences</a:t>
            </a:r>
            <a:endParaRPr lang="zh-TW" altLang="en-US" sz="1600" dirty="0">
              <a:solidFill>
                <a:schemeClr val="tx1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4657506" y="1681063"/>
            <a:ext cx="11192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b="1" dirty="0" smtClean="0">
                <a:solidFill>
                  <a:schemeClr val="tx1"/>
                </a:solidFill>
              </a:rPr>
              <a:t>Calibration</a:t>
            </a:r>
            <a:endParaRPr lang="zh-TW" altLang="en-US" sz="1400" b="1" dirty="0">
              <a:solidFill>
                <a:schemeClr val="tx1"/>
              </a:solidFill>
            </a:endParaRPr>
          </a:p>
        </p:txBody>
      </p:sp>
      <p:sp>
        <p:nvSpPr>
          <p:cNvPr id="11" name="向右箭號 10"/>
          <p:cNvSpPr/>
          <p:nvPr/>
        </p:nvSpPr>
        <p:spPr>
          <a:xfrm>
            <a:off x="4788024" y="1916832"/>
            <a:ext cx="936104" cy="360040"/>
          </a:xfrm>
          <a:prstGeom prst="right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2" name="圓角矩形 11"/>
          <p:cNvSpPr/>
          <p:nvPr/>
        </p:nvSpPr>
        <p:spPr>
          <a:xfrm>
            <a:off x="4788024" y="2348880"/>
            <a:ext cx="864096" cy="28803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1400" b="1" dirty="0" smtClean="0">
                <a:solidFill>
                  <a:schemeClr val="tx1"/>
                </a:solidFill>
              </a:rPr>
              <a:t>Voodoo</a:t>
            </a:r>
            <a:endParaRPr lang="zh-TW" altLang="en-US" sz="1400" b="1" dirty="0">
              <a:solidFill>
                <a:schemeClr val="tx1"/>
              </a:solidFill>
            </a:endParaRPr>
          </a:p>
        </p:txBody>
      </p:sp>
      <p:pic>
        <p:nvPicPr>
          <p:cNvPr id="17" name="Picture 3" descr="C:\Users\Kevincosner\Desktop\CSIT2011\step_by_step\bonus_tmp.png"/>
          <p:cNvPicPr>
            <a:picLocks noChangeAspect="1" noChangeArrowheads="1"/>
          </p:cNvPicPr>
          <p:nvPr/>
        </p:nvPicPr>
        <p:blipFill>
          <a:blip r:embed="rId6" cstate="print"/>
          <a:srcRect l="28892" t="36805" r="55940" b="43993"/>
          <a:stretch>
            <a:fillRect/>
          </a:stretch>
        </p:blipFill>
        <p:spPr bwMode="auto">
          <a:xfrm>
            <a:off x="3707904" y="1484784"/>
            <a:ext cx="945105" cy="648072"/>
          </a:xfrm>
          <a:prstGeom prst="rect">
            <a:avLst/>
          </a:prstGeom>
          <a:noFill/>
        </p:spPr>
      </p:pic>
      <p:sp>
        <p:nvSpPr>
          <p:cNvPr id="18" name="文字方塊 17">
            <a:hlinkClick r:id="rId7" action="ppaction://hlinksldjump"/>
          </p:cNvPr>
          <p:cNvSpPr txBox="1"/>
          <p:nvPr/>
        </p:nvSpPr>
        <p:spPr>
          <a:xfrm>
            <a:off x="4628447" y="1331476"/>
            <a:ext cx="13837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tx1"/>
                </a:solidFill>
              </a:rPr>
              <a:t>P13-P17</a:t>
            </a:r>
            <a:endParaRPr lang="zh-TW" altLang="en-US" dirty="0">
              <a:solidFill>
                <a:schemeClr val="tx1"/>
              </a:solidFill>
            </a:endParaRPr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8" cstate="print"/>
          <a:srcRect l="31730" t="31432" r="41184" b="42851"/>
          <a:stretch>
            <a:fillRect/>
          </a:stretch>
        </p:blipFill>
        <p:spPr bwMode="auto">
          <a:xfrm>
            <a:off x="5868144" y="1560906"/>
            <a:ext cx="2232248" cy="114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向右箭號 19"/>
          <p:cNvSpPr/>
          <p:nvPr/>
        </p:nvSpPr>
        <p:spPr>
          <a:xfrm rot="5400000">
            <a:off x="5796136" y="2852936"/>
            <a:ext cx="936104" cy="360040"/>
          </a:xfrm>
          <a:prstGeom prst="right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6012160" y="1268760"/>
            <a:ext cx="21002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 smtClean="0">
                <a:solidFill>
                  <a:schemeClr val="tx1"/>
                </a:solidFill>
              </a:rPr>
              <a:t>Camera parameters</a:t>
            </a:r>
            <a:endParaRPr lang="zh-TW" altLang="en-US" sz="1600" dirty="0">
              <a:solidFill>
                <a:schemeClr val="tx1"/>
              </a:solidFill>
            </a:endParaRPr>
          </a:p>
        </p:txBody>
      </p:sp>
      <p:pic>
        <p:nvPicPr>
          <p:cNvPr id="22" name="Picture 3" descr="C:\Users\Kevincosner\Desktop\CSIT2011\input_model.jpg"/>
          <p:cNvPicPr>
            <a:picLocks noChangeAspect="1" noChangeArrowheads="1"/>
          </p:cNvPicPr>
          <p:nvPr/>
        </p:nvPicPr>
        <p:blipFill>
          <a:blip r:embed="rId9" cstate="print"/>
          <a:srcRect l="30000" t="33333" r="10000"/>
          <a:stretch>
            <a:fillRect/>
          </a:stretch>
        </p:blipFill>
        <p:spPr bwMode="auto">
          <a:xfrm>
            <a:off x="611560" y="3717032"/>
            <a:ext cx="1036800" cy="864000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</p:pic>
      <p:sp>
        <p:nvSpPr>
          <p:cNvPr id="23" name="文字方塊 22"/>
          <p:cNvSpPr txBox="1"/>
          <p:nvPr/>
        </p:nvSpPr>
        <p:spPr>
          <a:xfrm>
            <a:off x="548546" y="4581128"/>
            <a:ext cx="12218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 smtClean="0">
                <a:solidFill>
                  <a:schemeClr val="tx1"/>
                </a:solidFill>
              </a:rPr>
              <a:t>3D models</a:t>
            </a:r>
            <a:endParaRPr lang="zh-TW" altLang="en-US" sz="1600" dirty="0">
              <a:solidFill>
                <a:schemeClr val="tx1"/>
              </a:solidFill>
            </a:endParaRPr>
          </a:p>
        </p:txBody>
      </p:sp>
      <p:sp>
        <p:nvSpPr>
          <p:cNvPr id="24" name="向右箭號 23"/>
          <p:cNvSpPr/>
          <p:nvPr/>
        </p:nvSpPr>
        <p:spPr>
          <a:xfrm>
            <a:off x="2051720" y="3954542"/>
            <a:ext cx="936104" cy="360040"/>
          </a:xfrm>
          <a:prstGeom prst="right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5" name="圓角矩形 24"/>
          <p:cNvSpPr/>
          <p:nvPr/>
        </p:nvSpPr>
        <p:spPr>
          <a:xfrm>
            <a:off x="2051720" y="4386590"/>
            <a:ext cx="864096" cy="28803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1400" b="1" dirty="0" smtClean="0">
                <a:solidFill>
                  <a:schemeClr val="tx1"/>
                </a:solidFill>
              </a:rPr>
              <a:t>Blender</a:t>
            </a:r>
            <a:endParaRPr lang="zh-TW" altLang="en-US" sz="1400" b="1" dirty="0">
              <a:solidFill>
                <a:schemeClr val="tx1"/>
              </a:solidFill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1578435" y="3625279"/>
            <a:ext cx="17556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b="1" dirty="0" smtClean="0">
                <a:solidFill>
                  <a:schemeClr val="tx1"/>
                </a:solidFill>
              </a:rPr>
              <a:t>Edit Pose/Position</a:t>
            </a:r>
            <a:endParaRPr lang="zh-TW" altLang="en-US" sz="1400" b="1" dirty="0">
              <a:solidFill>
                <a:schemeClr val="tx1"/>
              </a:solidFill>
            </a:endParaRPr>
          </a:p>
        </p:txBody>
      </p:sp>
      <p:sp>
        <p:nvSpPr>
          <p:cNvPr id="27" name="文字方塊 26">
            <a:hlinkClick r:id="rId10" action="ppaction://hlinksldjump"/>
          </p:cNvPr>
          <p:cNvSpPr txBox="1"/>
          <p:nvPr/>
        </p:nvSpPr>
        <p:spPr>
          <a:xfrm>
            <a:off x="1771321" y="3284984"/>
            <a:ext cx="13837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tx1"/>
                </a:solidFill>
              </a:rPr>
              <a:t>P31-P35</a:t>
            </a:r>
            <a:endParaRPr lang="zh-TW" altLang="en-US" dirty="0">
              <a:solidFill>
                <a:schemeClr val="tx1"/>
              </a:solidFill>
            </a:endParaRPr>
          </a:p>
        </p:txBody>
      </p:sp>
      <p:pic>
        <p:nvPicPr>
          <p:cNvPr id="28" name="Picture 3" descr="C:\Users\Kevincosner\Desktop\CSIT2011\input_model.jpg"/>
          <p:cNvPicPr>
            <a:picLocks noChangeAspect="1" noChangeArrowheads="1"/>
          </p:cNvPicPr>
          <p:nvPr/>
        </p:nvPicPr>
        <p:blipFill>
          <a:blip r:embed="rId9" cstate="print"/>
          <a:srcRect l="30000" t="33333" r="10000"/>
          <a:stretch>
            <a:fillRect/>
          </a:stretch>
        </p:blipFill>
        <p:spPr bwMode="auto">
          <a:xfrm>
            <a:off x="3491880" y="3717032"/>
            <a:ext cx="1036800" cy="864000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</p:pic>
      <p:pic>
        <p:nvPicPr>
          <p:cNvPr id="29" name="Picture 3" descr="C:\Users\Kevincosner\Desktop\CSIT2011\input_model.jpg"/>
          <p:cNvPicPr>
            <a:picLocks noChangeAspect="1" noChangeArrowheads="1"/>
          </p:cNvPicPr>
          <p:nvPr/>
        </p:nvPicPr>
        <p:blipFill>
          <a:blip r:embed="rId9" cstate="print"/>
          <a:srcRect l="30000" t="33333" r="10000"/>
          <a:stretch>
            <a:fillRect/>
          </a:stretch>
        </p:blipFill>
        <p:spPr bwMode="auto">
          <a:xfrm>
            <a:off x="3419872" y="3717032"/>
            <a:ext cx="1036800" cy="864000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</p:pic>
      <p:pic>
        <p:nvPicPr>
          <p:cNvPr id="30" name="Picture 3" descr="C:\Users\Kevincosner\Desktop\CSIT2011\input_model.jpg"/>
          <p:cNvPicPr>
            <a:picLocks noChangeAspect="1" noChangeArrowheads="1"/>
          </p:cNvPicPr>
          <p:nvPr/>
        </p:nvPicPr>
        <p:blipFill>
          <a:blip r:embed="rId9" cstate="print"/>
          <a:srcRect l="30000" t="33333" r="10000"/>
          <a:stretch>
            <a:fillRect/>
          </a:stretch>
        </p:blipFill>
        <p:spPr bwMode="auto">
          <a:xfrm>
            <a:off x="3347864" y="3717032"/>
            <a:ext cx="1036800" cy="864000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</p:pic>
      <p:pic>
        <p:nvPicPr>
          <p:cNvPr id="31" name="Picture 3" descr="C:\Users\Kevincosner\Desktop\CSIT2011\input_model.jpg"/>
          <p:cNvPicPr>
            <a:picLocks noChangeAspect="1" noChangeArrowheads="1"/>
          </p:cNvPicPr>
          <p:nvPr/>
        </p:nvPicPr>
        <p:blipFill>
          <a:blip r:embed="rId9" cstate="print"/>
          <a:srcRect l="30000" t="33333" r="10000"/>
          <a:stretch>
            <a:fillRect/>
          </a:stretch>
        </p:blipFill>
        <p:spPr bwMode="auto">
          <a:xfrm>
            <a:off x="3275856" y="3717032"/>
            <a:ext cx="1036800" cy="864000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</p:pic>
      <p:sp>
        <p:nvSpPr>
          <p:cNvPr id="32" name="文字方塊 31"/>
          <p:cNvSpPr txBox="1"/>
          <p:nvPr/>
        </p:nvSpPr>
        <p:spPr>
          <a:xfrm>
            <a:off x="3334377" y="4581128"/>
            <a:ext cx="11881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 smtClean="0">
                <a:solidFill>
                  <a:schemeClr val="tx1"/>
                </a:solidFill>
              </a:rPr>
              <a:t>Animation</a:t>
            </a:r>
            <a:endParaRPr lang="zh-TW" altLang="en-US" sz="1600" dirty="0">
              <a:solidFill>
                <a:schemeClr val="tx1"/>
              </a:solidFill>
            </a:endParaRPr>
          </a:p>
        </p:txBody>
      </p:sp>
      <p:sp>
        <p:nvSpPr>
          <p:cNvPr id="33" name="橢圓 32"/>
          <p:cNvSpPr/>
          <p:nvPr/>
        </p:nvSpPr>
        <p:spPr>
          <a:xfrm>
            <a:off x="5652120" y="3573016"/>
            <a:ext cx="1296144" cy="1296144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1200" b="1" dirty="0" smtClean="0">
                <a:solidFill>
                  <a:schemeClr val="tx1"/>
                </a:solidFill>
              </a:rPr>
              <a:t>Composite</a:t>
            </a:r>
            <a:endParaRPr lang="zh-TW" altLang="en-US" sz="1200" b="1" dirty="0">
              <a:solidFill>
                <a:schemeClr val="tx1"/>
              </a:solidFill>
            </a:endParaRPr>
          </a:p>
        </p:txBody>
      </p:sp>
      <p:sp>
        <p:nvSpPr>
          <p:cNvPr id="34" name="圓角矩形 33"/>
          <p:cNvSpPr/>
          <p:nvPr/>
        </p:nvSpPr>
        <p:spPr>
          <a:xfrm>
            <a:off x="6444208" y="4365104"/>
            <a:ext cx="864096" cy="28803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1400" b="1" dirty="0" smtClean="0">
                <a:solidFill>
                  <a:schemeClr val="tx1"/>
                </a:solidFill>
              </a:rPr>
              <a:t>Blender</a:t>
            </a:r>
            <a:endParaRPr lang="zh-TW" altLang="en-US" sz="1400" b="1" dirty="0">
              <a:solidFill>
                <a:schemeClr val="tx1"/>
              </a:solidFill>
            </a:endParaRPr>
          </a:p>
        </p:txBody>
      </p:sp>
      <p:sp>
        <p:nvSpPr>
          <p:cNvPr id="35" name="文字方塊 34">
            <a:hlinkClick r:id="rId11" action="ppaction://hlinksldjump"/>
          </p:cNvPr>
          <p:cNvSpPr txBox="1"/>
          <p:nvPr/>
        </p:nvSpPr>
        <p:spPr>
          <a:xfrm>
            <a:off x="6883889" y="3861048"/>
            <a:ext cx="13837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tx1"/>
                </a:solidFill>
              </a:rPr>
              <a:t>P36-P46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36" name="向右箭號 35"/>
          <p:cNvSpPr/>
          <p:nvPr/>
        </p:nvSpPr>
        <p:spPr>
          <a:xfrm>
            <a:off x="4644008" y="3976028"/>
            <a:ext cx="936104" cy="360040"/>
          </a:xfrm>
          <a:prstGeom prst="right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37" name="文字方塊 36"/>
          <p:cNvSpPr txBox="1"/>
          <p:nvPr/>
        </p:nvSpPr>
        <p:spPr>
          <a:xfrm>
            <a:off x="6345750" y="2924944"/>
            <a:ext cx="6110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b="1" dirty="0" smtClean="0">
                <a:solidFill>
                  <a:schemeClr val="tx1"/>
                </a:solidFill>
              </a:rPr>
              <a:t>Load</a:t>
            </a:r>
            <a:endParaRPr lang="zh-TW" altLang="en-US" sz="1400" b="1" dirty="0">
              <a:solidFill>
                <a:schemeClr val="tx1"/>
              </a:solidFill>
            </a:endParaRPr>
          </a:p>
        </p:txBody>
      </p:sp>
      <p:sp>
        <p:nvSpPr>
          <p:cNvPr id="38" name="上彎箭號 37"/>
          <p:cNvSpPr/>
          <p:nvPr/>
        </p:nvSpPr>
        <p:spPr>
          <a:xfrm rot="10800000">
            <a:off x="3131840" y="3068960"/>
            <a:ext cx="2952328" cy="648072"/>
          </a:xfrm>
          <a:prstGeom prst="bentUpArrow">
            <a:avLst>
              <a:gd name="adj1" fmla="val 11616"/>
              <a:gd name="adj2" fmla="val 29555"/>
              <a:gd name="adj3" fmla="val 25000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39" name="文字方塊 38"/>
          <p:cNvSpPr txBox="1"/>
          <p:nvPr/>
        </p:nvSpPr>
        <p:spPr>
          <a:xfrm>
            <a:off x="3280538" y="3140968"/>
            <a:ext cx="11192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b="1" dirty="0" smtClean="0">
                <a:solidFill>
                  <a:schemeClr val="tx1"/>
                </a:solidFill>
              </a:rPr>
              <a:t>Aid Design</a:t>
            </a:r>
            <a:endParaRPr lang="zh-TW" altLang="en-US" sz="1400" b="1" dirty="0">
              <a:solidFill>
                <a:schemeClr val="tx1"/>
              </a:solidFill>
            </a:endParaRPr>
          </a:p>
        </p:txBody>
      </p:sp>
      <p:sp>
        <p:nvSpPr>
          <p:cNvPr id="40" name="文字方塊 39">
            <a:hlinkClick r:id="rId12" action="ppaction://hlinksldjump"/>
          </p:cNvPr>
          <p:cNvSpPr txBox="1"/>
          <p:nvPr/>
        </p:nvSpPr>
        <p:spPr>
          <a:xfrm>
            <a:off x="6860696" y="2852936"/>
            <a:ext cx="13837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tx1"/>
                </a:solidFill>
              </a:rPr>
              <a:t>P18-P30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41" name="向右箭號 40"/>
          <p:cNvSpPr/>
          <p:nvPr/>
        </p:nvSpPr>
        <p:spPr>
          <a:xfrm rot="2700000">
            <a:off x="6664757" y="4968812"/>
            <a:ext cx="838326" cy="360040"/>
          </a:xfrm>
          <a:prstGeom prst="right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43" name="文字方塊 42"/>
          <p:cNvSpPr txBox="1"/>
          <p:nvPr/>
        </p:nvSpPr>
        <p:spPr>
          <a:xfrm>
            <a:off x="5982558" y="6165304"/>
            <a:ext cx="14697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dirty="0" smtClean="0">
                <a:solidFill>
                  <a:schemeClr val="tx1"/>
                </a:solidFill>
              </a:rPr>
              <a:t>Output Video</a:t>
            </a:r>
            <a:endParaRPr lang="zh-TW" altLang="en-US" sz="1600" dirty="0">
              <a:solidFill>
                <a:schemeClr val="tx1"/>
              </a:solidFill>
            </a:endParaRPr>
          </a:p>
        </p:txBody>
      </p:sp>
      <p:pic>
        <p:nvPicPr>
          <p:cNvPr id="44" name="Picture 3" descr="C:\Users\Kevincosner\Desktop\CSIT2011\step_by_step\bonus_tmp.png"/>
          <p:cNvPicPr>
            <a:picLocks noChangeAspect="1" noChangeArrowheads="1"/>
          </p:cNvPicPr>
          <p:nvPr/>
        </p:nvPicPr>
        <p:blipFill>
          <a:blip r:embed="rId6" cstate="print"/>
          <a:srcRect l="28892" t="36805" r="55940" b="43993"/>
          <a:stretch>
            <a:fillRect/>
          </a:stretch>
        </p:blipFill>
        <p:spPr bwMode="auto">
          <a:xfrm>
            <a:off x="3554887" y="1556792"/>
            <a:ext cx="945105" cy="648072"/>
          </a:xfrm>
          <a:prstGeom prst="rect">
            <a:avLst/>
          </a:prstGeom>
          <a:noFill/>
        </p:spPr>
      </p:pic>
      <p:pic>
        <p:nvPicPr>
          <p:cNvPr id="45" name="Picture 3" descr="C:\Users\Kevincosner\Desktop\CSIT2011\step_by_step\bonus_tmp.png"/>
          <p:cNvPicPr>
            <a:picLocks noChangeAspect="1" noChangeArrowheads="1"/>
          </p:cNvPicPr>
          <p:nvPr/>
        </p:nvPicPr>
        <p:blipFill>
          <a:blip r:embed="rId6" cstate="print"/>
          <a:srcRect l="28892" t="36805" r="55940" b="43993"/>
          <a:stretch>
            <a:fillRect/>
          </a:stretch>
        </p:blipFill>
        <p:spPr bwMode="auto">
          <a:xfrm>
            <a:off x="3419872" y="1709192"/>
            <a:ext cx="945105" cy="648072"/>
          </a:xfrm>
          <a:prstGeom prst="rect">
            <a:avLst/>
          </a:prstGeom>
          <a:noFill/>
        </p:spPr>
      </p:pic>
      <p:pic>
        <p:nvPicPr>
          <p:cNvPr id="46" name="Picture 3" descr="C:\Users\Kevincosner\Desktop\CSIT2011\step_by_step\bonus_tmp.png"/>
          <p:cNvPicPr>
            <a:picLocks noChangeAspect="1" noChangeArrowheads="1"/>
          </p:cNvPicPr>
          <p:nvPr/>
        </p:nvPicPr>
        <p:blipFill>
          <a:blip r:embed="rId6" cstate="print"/>
          <a:srcRect l="28892" t="36805" r="55940" b="43993"/>
          <a:stretch>
            <a:fillRect/>
          </a:stretch>
        </p:blipFill>
        <p:spPr bwMode="auto">
          <a:xfrm>
            <a:off x="3275856" y="1861592"/>
            <a:ext cx="945105" cy="648072"/>
          </a:xfrm>
          <a:prstGeom prst="rect">
            <a:avLst/>
          </a:prstGeom>
          <a:noFill/>
        </p:spPr>
      </p:pic>
      <p:sp>
        <p:nvSpPr>
          <p:cNvPr id="47" name="投影片編號版面配置區 46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DA0BB7-265A-403C-9275-D587AB510EDC}" type="slidenum">
              <a:rPr lang="zh-TW" altLang="en-US" smtClean="0">
                <a:solidFill>
                  <a:schemeClr val="tx1"/>
                </a:solidFill>
              </a:rPr>
              <a:pPr/>
              <a:t>3</a:t>
            </a:fld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48" name="output_video_compressed.wmv">
            <a:hlinkClick r:id="" action="ppaction://media"/>
          </p:cNvPr>
          <p:cNvPicPr>
            <a:picLocks noRot="1"/>
          </p:cNvPicPr>
          <p:nvPr>
            <a:videoFile r:link="rId2"/>
          </p:nvPr>
        </p:nvPicPr>
        <p:blipFill>
          <a:blip r:embed="rId13" cstate="print"/>
          <a:stretch>
            <a:fillRect/>
          </a:stretch>
        </p:blipFill>
        <p:spPr>
          <a:xfrm>
            <a:off x="7452320" y="5373216"/>
            <a:ext cx="144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526157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video>
              <p:cMediaNode>
                <p:cTn id="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sz="3200" dirty="0">
                <a:solidFill>
                  <a:schemeClr val="tx1"/>
                </a:solidFill>
              </a:rPr>
              <a:t>Step by Step</a:t>
            </a:r>
            <a:r>
              <a:rPr lang="en-US" altLang="zh-TW" sz="3200" dirty="0" smtClean="0">
                <a:solidFill>
                  <a:schemeClr val="tx1"/>
                </a:solidFill>
              </a:rPr>
              <a:t>: </a:t>
            </a:r>
            <a:r>
              <a:rPr lang="en-US" altLang="zh-TW" sz="3200" b="1" dirty="0" smtClean="0">
                <a:solidFill>
                  <a:schemeClr val="tx1"/>
                </a:solidFill>
              </a:rPr>
              <a:t>Show Background Images</a:t>
            </a:r>
            <a:endParaRPr lang="zh-TW" altLang="en-US" sz="3200" b="1" dirty="0">
              <a:solidFill>
                <a:schemeClr val="tx1"/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51498" y="6021288"/>
            <a:ext cx="24961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chemeClr val="tx1"/>
                </a:solidFill>
              </a:rPr>
              <a:t>Check background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pic>
        <p:nvPicPr>
          <p:cNvPr id="4" name="Picture 2" descr="C:\Users\Kevincosner\Desktop\CSIT2011\step_by_step\27_check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340768"/>
            <a:ext cx="8639996" cy="4680000"/>
          </a:xfrm>
          <a:prstGeom prst="rect">
            <a:avLst/>
          </a:prstGeom>
          <a:noFill/>
        </p:spPr>
      </p:pic>
      <p:sp>
        <p:nvSpPr>
          <p:cNvPr id="6" name="矩形 5"/>
          <p:cNvSpPr/>
          <p:nvPr/>
        </p:nvSpPr>
        <p:spPr>
          <a:xfrm>
            <a:off x="2555776" y="4581128"/>
            <a:ext cx="4608512" cy="648072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indent="-342900" algn="l"/>
            <a:r>
              <a:rPr lang="en-US" altLang="zh-TW" b="1" dirty="0" smtClean="0">
                <a:solidFill>
                  <a:schemeClr val="tx1"/>
                </a:solidFill>
              </a:rPr>
              <a:t>You can drag here to see the camera motions</a:t>
            </a:r>
          </a:p>
        </p:txBody>
      </p:sp>
      <p:sp>
        <p:nvSpPr>
          <p:cNvPr id="7" name="向右箭號 6"/>
          <p:cNvSpPr/>
          <p:nvPr/>
        </p:nvSpPr>
        <p:spPr>
          <a:xfrm rot="5400000">
            <a:off x="2699792" y="5301208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1907704" y="2564904"/>
            <a:ext cx="3240360" cy="18002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7596336" y="2132856"/>
            <a:ext cx="1296144" cy="14401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162624" y="1772816"/>
            <a:ext cx="6657848" cy="288032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Make sure “</a:t>
            </a:r>
            <a:r>
              <a:rPr lang="en-US" altLang="zh-TW" b="1" dirty="0" err="1" smtClean="0">
                <a:solidFill>
                  <a:schemeClr val="tx1"/>
                </a:solidFill>
              </a:rPr>
              <a:t>voodoo_render_cam</a:t>
            </a:r>
            <a:r>
              <a:rPr lang="en-US" altLang="zh-TW" b="1" dirty="0" smtClean="0">
                <a:solidFill>
                  <a:schemeClr val="tx1"/>
                </a:solidFill>
              </a:rPr>
              <a:t>” is selected</a:t>
            </a:r>
          </a:p>
        </p:txBody>
      </p:sp>
      <p:sp>
        <p:nvSpPr>
          <p:cNvPr id="11" name="投影片編號版面配置區 10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DA0BB7-265A-403C-9275-D587AB510EDC}" type="slidenum">
              <a:rPr lang="zh-TW" altLang="en-US" smtClean="0">
                <a:solidFill>
                  <a:schemeClr val="tx1"/>
                </a:solidFill>
              </a:rPr>
              <a:pPr/>
              <a:t>30</a:t>
            </a:fld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2" name="迴轉箭號 11">
            <a:hlinkClick r:id="rId3" action="ppaction://hlinksldjump"/>
          </p:cNvPr>
          <p:cNvSpPr/>
          <p:nvPr/>
        </p:nvSpPr>
        <p:spPr>
          <a:xfrm>
            <a:off x="8244408" y="6165304"/>
            <a:ext cx="576064" cy="576064"/>
          </a:xfrm>
          <a:prstGeom prst="utur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5580112" y="6021288"/>
            <a:ext cx="27494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accent2"/>
                </a:solidFill>
              </a:rPr>
              <a:t>Back to flowchart</a:t>
            </a:r>
            <a:endParaRPr lang="zh-TW" alt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876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sz="4800" b="1" dirty="0" smtClean="0">
                <a:solidFill>
                  <a:schemeClr val="tx1"/>
                </a:solidFill>
              </a:rPr>
              <a:t>Step by Step: Load Models</a:t>
            </a:r>
            <a:endParaRPr lang="zh-TW" altLang="en-US" sz="5400" b="1" dirty="0">
              <a:solidFill>
                <a:schemeClr val="tx1"/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716175" y="6197242"/>
            <a:ext cx="17668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chemeClr val="tx1"/>
                </a:solidFill>
              </a:rPr>
              <a:t>Load models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pic>
        <p:nvPicPr>
          <p:cNvPr id="4" name="Picture 2" descr="C:\Users\Kevincosner\Desktop\CSIT2011\step_by_step\28_load_models.png"/>
          <p:cNvPicPr>
            <a:picLocks noChangeAspect="1" noChangeArrowheads="1"/>
          </p:cNvPicPr>
          <p:nvPr/>
        </p:nvPicPr>
        <p:blipFill>
          <a:blip r:embed="rId2" cstate="print"/>
          <a:srcRect r="44383" b="31992"/>
          <a:stretch>
            <a:fillRect/>
          </a:stretch>
        </p:blipFill>
        <p:spPr bwMode="auto">
          <a:xfrm>
            <a:off x="827584" y="1268760"/>
            <a:ext cx="7416824" cy="4912442"/>
          </a:xfrm>
          <a:prstGeom prst="rect">
            <a:avLst/>
          </a:prstGeom>
          <a:noFill/>
        </p:spPr>
      </p:pic>
      <p:sp>
        <p:nvSpPr>
          <p:cNvPr id="6" name="矩形 5"/>
          <p:cNvSpPr/>
          <p:nvPr/>
        </p:nvSpPr>
        <p:spPr>
          <a:xfrm>
            <a:off x="4499992" y="4221088"/>
            <a:ext cx="4644008" cy="108012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l"/>
            <a:r>
              <a:rPr lang="en-US" altLang="zh-TW" sz="2100" b="1" dirty="0" smtClean="0">
                <a:solidFill>
                  <a:schemeClr val="tx1"/>
                </a:solidFill>
              </a:rPr>
              <a:t>Select</a:t>
            </a:r>
          </a:p>
          <a:p>
            <a:pPr marL="342900" indent="-342900" algn="l"/>
            <a:r>
              <a:rPr lang="en-US" altLang="zh-TW" sz="2100" b="1" dirty="0" smtClean="0">
                <a:solidFill>
                  <a:schemeClr val="tx1"/>
                </a:solidFill>
              </a:rPr>
              <a:t>File </a:t>
            </a:r>
            <a:r>
              <a:rPr lang="en-US" altLang="zh-TW" sz="2100" b="1" dirty="0" smtClean="0">
                <a:solidFill>
                  <a:schemeClr val="tx1"/>
                </a:solidFill>
                <a:sym typeface="Wingdings" pitchFamily="2" charset="2"/>
              </a:rPr>
              <a:t> Import </a:t>
            </a:r>
            <a:r>
              <a:rPr lang="en-US" altLang="zh-TW" sz="2100" b="1" dirty="0" err="1" smtClean="0">
                <a:solidFill>
                  <a:schemeClr val="tx1"/>
                </a:solidFill>
                <a:sym typeface="Wingdings" pitchFamily="2" charset="2"/>
              </a:rPr>
              <a:t>Wavefront</a:t>
            </a:r>
            <a:endParaRPr lang="en-US" altLang="zh-TW" sz="2100" b="1" dirty="0" smtClean="0">
              <a:solidFill>
                <a:schemeClr val="tx1"/>
              </a:solidFill>
              <a:sym typeface="Wingdings" pitchFamily="2" charset="2"/>
            </a:endParaRPr>
          </a:p>
          <a:p>
            <a:pPr marL="342900" indent="-342900" algn="l"/>
            <a:r>
              <a:rPr lang="en-US" altLang="zh-TW" sz="2100" b="1" dirty="0" smtClean="0">
                <a:solidFill>
                  <a:schemeClr val="tx1"/>
                </a:solidFill>
                <a:sym typeface="Wingdings" pitchFamily="2" charset="2"/>
              </a:rPr>
              <a:t>(you can also use other file format)</a:t>
            </a:r>
            <a:endParaRPr lang="en-US" altLang="zh-TW" sz="2100" b="1" dirty="0" smtClean="0">
              <a:solidFill>
                <a:schemeClr val="tx1"/>
              </a:solidFill>
            </a:endParaRPr>
          </a:p>
        </p:txBody>
      </p:sp>
      <p:sp>
        <p:nvSpPr>
          <p:cNvPr id="7" name="向右箭號 6"/>
          <p:cNvSpPr/>
          <p:nvPr/>
        </p:nvSpPr>
        <p:spPr>
          <a:xfrm rot="10800000">
            <a:off x="4067944" y="4365104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DA0BB7-265A-403C-9275-D587AB510EDC}" type="slidenum">
              <a:rPr lang="zh-TW" altLang="en-US" smtClean="0">
                <a:solidFill>
                  <a:schemeClr val="tx1"/>
                </a:solidFill>
              </a:rPr>
              <a:pPr/>
              <a:t>31</a:t>
            </a:fld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110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sz="4800" b="1" dirty="0" smtClean="0">
                <a:solidFill>
                  <a:schemeClr val="tx1"/>
                </a:solidFill>
              </a:rPr>
              <a:t>Step by Step: Load Models</a:t>
            </a:r>
            <a:endParaRPr lang="zh-TW" altLang="en-US" sz="5400" b="1" dirty="0">
              <a:solidFill>
                <a:schemeClr val="tx1"/>
              </a:solidFill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302822" y="5805264"/>
            <a:ext cx="41280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chemeClr val="tx1"/>
                </a:solidFill>
              </a:rPr>
              <a:t>Set poses / positions for models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pic>
        <p:nvPicPr>
          <p:cNvPr id="12" name="Picture 2" descr="C:\Users\Kevincosner\Desktop\CSIT2011\step_by_step\29_apple_initia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484784"/>
            <a:ext cx="7975384" cy="4320000"/>
          </a:xfrm>
          <a:prstGeom prst="rect">
            <a:avLst/>
          </a:prstGeom>
          <a:noFill/>
        </p:spPr>
      </p:pic>
      <p:sp>
        <p:nvSpPr>
          <p:cNvPr id="13" name="矩形 12"/>
          <p:cNvSpPr/>
          <p:nvPr/>
        </p:nvSpPr>
        <p:spPr>
          <a:xfrm>
            <a:off x="611560" y="1772816"/>
            <a:ext cx="720080" cy="20162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516216" y="2564904"/>
            <a:ext cx="720080" cy="259228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259632" y="4268387"/>
            <a:ext cx="5184576" cy="1032821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indent="-342900" algn="l"/>
            <a:r>
              <a:rPr lang="en-US" altLang="zh-TW" b="1" dirty="0" smtClean="0">
                <a:solidFill>
                  <a:schemeClr val="tx1"/>
                </a:solidFill>
              </a:rPr>
              <a:t>You can set the transform of your objects to edit their positions and poses</a:t>
            </a:r>
          </a:p>
        </p:txBody>
      </p:sp>
      <p:sp>
        <p:nvSpPr>
          <p:cNvPr id="16" name="向右箭號 15"/>
          <p:cNvSpPr/>
          <p:nvPr/>
        </p:nvSpPr>
        <p:spPr>
          <a:xfrm rot="13500000">
            <a:off x="1247277" y="3920701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7" name="向右箭號 16"/>
          <p:cNvSpPr/>
          <p:nvPr/>
        </p:nvSpPr>
        <p:spPr>
          <a:xfrm>
            <a:off x="6084168" y="3861048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8" name="投影片編號版面配置區 17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DA0BB7-265A-403C-9275-D587AB510EDC}" type="slidenum">
              <a:rPr lang="zh-TW" altLang="en-US" smtClean="0">
                <a:solidFill>
                  <a:schemeClr val="tx1"/>
                </a:solidFill>
              </a:rPr>
              <a:pPr/>
              <a:t>32</a:t>
            </a:fld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54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投影片編號版面配置區 8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DA0BB7-265A-403C-9275-D587AB510EDC}" type="slidenum">
              <a:rPr lang="zh-TW" altLang="en-US" smtClean="0">
                <a:solidFill>
                  <a:schemeClr val="tx1"/>
                </a:solidFill>
              </a:rPr>
              <a:pPr/>
              <a:t>33</a:t>
            </a:fld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sz="4800" b="1" dirty="0" smtClean="0">
                <a:solidFill>
                  <a:schemeClr val="tx1"/>
                </a:solidFill>
              </a:rPr>
              <a:t>Step by Step: Load Models</a:t>
            </a:r>
            <a:endParaRPr lang="zh-TW" altLang="en-US" sz="5400" b="1" dirty="0">
              <a:solidFill>
                <a:schemeClr val="tx1"/>
              </a:solidFill>
            </a:endParaRPr>
          </a:p>
        </p:txBody>
      </p:sp>
      <p:pic>
        <p:nvPicPr>
          <p:cNvPr id="3" name="Picture 3" descr="C:\Users\Kevincosner\Desktop\CSIT2011\step_by_step\29_apple_aft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268760"/>
            <a:ext cx="7975384" cy="4320000"/>
          </a:xfrm>
          <a:prstGeom prst="rect">
            <a:avLst/>
          </a:prstGeom>
          <a:noFill/>
        </p:spPr>
      </p:pic>
      <p:sp>
        <p:nvSpPr>
          <p:cNvPr id="4" name="文字方塊 3"/>
          <p:cNvSpPr txBox="1"/>
          <p:nvPr/>
        </p:nvSpPr>
        <p:spPr>
          <a:xfrm>
            <a:off x="453727" y="5589240"/>
            <a:ext cx="15664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chemeClr val="tx1"/>
                </a:solidFill>
              </a:rPr>
              <a:t>Fine tuning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3491880" y="4365104"/>
            <a:ext cx="5112568" cy="432048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This step needs lots of fine tuning</a:t>
            </a:r>
          </a:p>
        </p:txBody>
      </p:sp>
      <p:sp>
        <p:nvSpPr>
          <p:cNvPr id="7" name="矩形 6"/>
          <p:cNvSpPr/>
          <p:nvPr/>
        </p:nvSpPr>
        <p:spPr>
          <a:xfrm>
            <a:off x="2020182" y="5588760"/>
            <a:ext cx="7123818" cy="108060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indent="-342900" algn="l"/>
            <a:r>
              <a:rPr lang="en-US" altLang="zh-TW" b="1" dirty="0" smtClean="0">
                <a:solidFill>
                  <a:schemeClr val="tx1"/>
                </a:solidFill>
              </a:rPr>
              <a:t>You can drag here to see whether your tuning is correct or not</a:t>
            </a:r>
          </a:p>
          <a:p>
            <a:pPr indent="-342900" algn="l"/>
            <a:r>
              <a:rPr lang="en-US" altLang="zh-TW" b="1" dirty="0" smtClean="0">
                <a:solidFill>
                  <a:schemeClr val="tx1"/>
                </a:solidFill>
              </a:rPr>
              <a:t>(is the object located at the correct position?)</a:t>
            </a:r>
          </a:p>
        </p:txBody>
      </p:sp>
      <p:sp>
        <p:nvSpPr>
          <p:cNvPr id="8" name="向右箭號 7"/>
          <p:cNvSpPr/>
          <p:nvPr/>
        </p:nvSpPr>
        <p:spPr>
          <a:xfrm rot="16200000">
            <a:off x="3131840" y="5301208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973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sz="4800" b="1" dirty="0" smtClean="0">
                <a:solidFill>
                  <a:schemeClr val="tx1"/>
                </a:solidFill>
              </a:rPr>
              <a:t>Step by Step: Set Animation</a:t>
            </a:r>
            <a:endParaRPr lang="zh-TW" altLang="en-US" sz="5400" b="1" dirty="0">
              <a:solidFill>
                <a:schemeClr val="tx1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123921" y="6165304"/>
            <a:ext cx="19223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chemeClr val="tx1"/>
                </a:solidFill>
              </a:rPr>
              <a:t>Set </a:t>
            </a:r>
            <a:r>
              <a:rPr lang="en-US" altLang="zh-TW" sz="2000" dirty="0" err="1" smtClean="0">
                <a:solidFill>
                  <a:schemeClr val="tx1"/>
                </a:solidFill>
              </a:rPr>
              <a:t>keyframes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pic>
        <p:nvPicPr>
          <p:cNvPr id="10" name="Picture 2" descr="C:\Users\Kevincosner\Desktop\CSIT2011\step_by_step\30_key_1.png"/>
          <p:cNvPicPr>
            <a:picLocks noChangeAspect="1" noChangeArrowheads="1"/>
          </p:cNvPicPr>
          <p:nvPr/>
        </p:nvPicPr>
        <p:blipFill>
          <a:blip r:embed="rId2" cstate="print"/>
          <a:srcRect l="7584" t="22002" r="41493"/>
          <a:stretch>
            <a:fillRect/>
          </a:stretch>
        </p:blipFill>
        <p:spPr bwMode="auto">
          <a:xfrm>
            <a:off x="323528" y="1196752"/>
            <a:ext cx="3384376" cy="2807912"/>
          </a:xfrm>
          <a:prstGeom prst="rect">
            <a:avLst/>
          </a:prstGeom>
          <a:noFill/>
        </p:spPr>
      </p:pic>
      <p:sp>
        <p:nvSpPr>
          <p:cNvPr id="11" name="矩形 10"/>
          <p:cNvSpPr/>
          <p:nvPr/>
        </p:nvSpPr>
        <p:spPr>
          <a:xfrm>
            <a:off x="755576" y="3573016"/>
            <a:ext cx="2880320" cy="2160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707904" y="1052736"/>
            <a:ext cx="5436096" cy="1656184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l">
              <a:buAutoNum type="arabicPeriod"/>
            </a:pPr>
            <a:r>
              <a:rPr lang="en-US" altLang="zh-TW" sz="2000" b="1" dirty="0" smtClean="0">
                <a:solidFill>
                  <a:schemeClr val="tx1"/>
                </a:solidFill>
              </a:rPr>
              <a:t>Select the frame that you want to insert a key frame</a:t>
            </a:r>
          </a:p>
          <a:p>
            <a:pPr marL="342900" indent="-342900" algn="l">
              <a:buAutoNum type="arabicPeriod"/>
            </a:pPr>
            <a:r>
              <a:rPr lang="en-US" altLang="zh-TW" sz="2000" b="1" dirty="0" smtClean="0">
                <a:solidFill>
                  <a:schemeClr val="tx1"/>
                </a:solidFill>
              </a:rPr>
              <a:t>Select</a:t>
            </a:r>
          </a:p>
          <a:p>
            <a:pPr marL="342900" indent="-342900" algn="l"/>
            <a:r>
              <a:rPr lang="en-US" altLang="zh-TW" sz="2000" b="1" dirty="0" smtClean="0">
                <a:solidFill>
                  <a:schemeClr val="tx1"/>
                </a:solidFill>
              </a:rPr>
              <a:t>	Object </a:t>
            </a:r>
            <a:r>
              <a:rPr lang="en-US" altLang="zh-TW" sz="2000" b="1" dirty="0" smtClean="0">
                <a:solidFill>
                  <a:schemeClr val="tx1"/>
                </a:solidFill>
                <a:sym typeface="Wingdings" pitchFamily="2" charset="2"/>
              </a:rPr>
              <a:t> Animation  Insert </a:t>
            </a:r>
            <a:r>
              <a:rPr lang="en-US" altLang="zh-TW" sz="2000" b="1" dirty="0" err="1" smtClean="0">
                <a:solidFill>
                  <a:schemeClr val="tx1"/>
                </a:solidFill>
                <a:sym typeface="Wingdings" pitchFamily="2" charset="2"/>
              </a:rPr>
              <a:t>Keyframe</a:t>
            </a:r>
            <a:r>
              <a:rPr lang="en-US" altLang="zh-TW" sz="2000" b="1" dirty="0" smtClean="0">
                <a:solidFill>
                  <a:schemeClr val="tx1"/>
                </a:solidFill>
                <a:sym typeface="Wingdings" pitchFamily="2" charset="2"/>
              </a:rPr>
              <a:t>..</a:t>
            </a:r>
          </a:p>
          <a:p>
            <a:pPr marL="342900" indent="-342900" algn="l"/>
            <a:r>
              <a:rPr lang="en-US" altLang="zh-TW" sz="2000" b="1" dirty="0" smtClean="0">
                <a:solidFill>
                  <a:schemeClr val="tx1"/>
                </a:solidFill>
                <a:sym typeface="Wingdings" pitchFamily="2" charset="2"/>
              </a:rPr>
              <a:t>3. Repeat multiple times</a:t>
            </a:r>
            <a:endParaRPr lang="en-US" altLang="zh-TW" sz="2000" b="1" dirty="0" smtClean="0">
              <a:solidFill>
                <a:schemeClr val="tx1"/>
              </a:solidFill>
            </a:endParaRPr>
          </a:p>
        </p:txBody>
      </p:sp>
      <p:sp>
        <p:nvSpPr>
          <p:cNvPr id="13" name="向右箭號 12"/>
          <p:cNvSpPr/>
          <p:nvPr/>
        </p:nvSpPr>
        <p:spPr>
          <a:xfrm rot="10800000">
            <a:off x="1835696" y="2708920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4" name="向右箭號 13"/>
          <p:cNvSpPr/>
          <p:nvPr/>
        </p:nvSpPr>
        <p:spPr>
          <a:xfrm rot="16200000">
            <a:off x="611560" y="3861048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833067" y="4005064"/>
            <a:ext cx="11673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chemeClr val="tx1"/>
                </a:solidFill>
              </a:rPr>
              <a:t>Frame 1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pic>
        <p:nvPicPr>
          <p:cNvPr id="16" name="Picture 3" descr="C:\Users\Kevincosner\Desktop\CSIT2011\step_by_step\30_key_2.png"/>
          <p:cNvPicPr>
            <a:picLocks noChangeAspect="1" noChangeArrowheads="1"/>
          </p:cNvPicPr>
          <p:nvPr/>
        </p:nvPicPr>
        <p:blipFill>
          <a:blip r:embed="rId3" cstate="print"/>
          <a:srcRect l="7584" t="22002" r="41493"/>
          <a:stretch>
            <a:fillRect/>
          </a:stretch>
        </p:blipFill>
        <p:spPr bwMode="auto">
          <a:xfrm>
            <a:off x="2339752" y="2780928"/>
            <a:ext cx="3384376" cy="2807912"/>
          </a:xfrm>
          <a:prstGeom prst="rect">
            <a:avLst/>
          </a:prstGeom>
          <a:noFill/>
        </p:spPr>
      </p:pic>
      <p:sp>
        <p:nvSpPr>
          <p:cNvPr id="17" name="矩形 16"/>
          <p:cNvSpPr/>
          <p:nvPr/>
        </p:nvSpPr>
        <p:spPr>
          <a:xfrm>
            <a:off x="2771800" y="5157192"/>
            <a:ext cx="2880320" cy="2160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18" name="向右箭號 17"/>
          <p:cNvSpPr/>
          <p:nvPr/>
        </p:nvSpPr>
        <p:spPr>
          <a:xfrm rot="16200000">
            <a:off x="3995936" y="5445224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2707680" y="5589240"/>
            <a:ext cx="13099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chemeClr val="tx1"/>
                </a:solidFill>
              </a:rPr>
              <a:t>Frame 80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pic>
        <p:nvPicPr>
          <p:cNvPr id="20" name="Picture 4" descr="C:\Users\Kevincosner\Desktop\CSIT2011\step_by_step\30_key_3.png"/>
          <p:cNvPicPr>
            <a:picLocks noChangeAspect="1" noChangeArrowheads="1"/>
          </p:cNvPicPr>
          <p:nvPr/>
        </p:nvPicPr>
        <p:blipFill>
          <a:blip r:embed="rId4" cstate="print"/>
          <a:srcRect l="7605" t="21217" r="41472"/>
          <a:stretch>
            <a:fillRect/>
          </a:stretch>
        </p:blipFill>
        <p:spPr bwMode="auto">
          <a:xfrm>
            <a:off x="5364088" y="3429000"/>
            <a:ext cx="3384376" cy="2836189"/>
          </a:xfrm>
          <a:prstGeom prst="rect">
            <a:avLst/>
          </a:prstGeom>
          <a:noFill/>
        </p:spPr>
      </p:pic>
      <p:sp>
        <p:nvSpPr>
          <p:cNvPr id="21" name="矩形 20"/>
          <p:cNvSpPr/>
          <p:nvPr/>
        </p:nvSpPr>
        <p:spPr>
          <a:xfrm>
            <a:off x="5868144" y="5837202"/>
            <a:ext cx="2880320" cy="2160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22" name="向右箭號 21"/>
          <p:cNvSpPr/>
          <p:nvPr/>
        </p:nvSpPr>
        <p:spPr>
          <a:xfrm rot="16200000">
            <a:off x="8172400" y="6125234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6876020" y="6165304"/>
            <a:ext cx="14526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chemeClr val="tx1"/>
                </a:solidFill>
              </a:rPr>
              <a:t>Frame 150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sp>
        <p:nvSpPr>
          <p:cNvPr id="24" name="投影片編號版面配置區 2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DA0BB7-265A-403C-9275-D587AB510EDC}" type="slidenum">
              <a:rPr lang="zh-TW" altLang="en-US" smtClean="0">
                <a:solidFill>
                  <a:schemeClr val="tx1"/>
                </a:solidFill>
              </a:rPr>
              <a:pPr/>
              <a:t>34</a:t>
            </a:fld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861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/>
      <p:bldP spid="21" grpId="0" animBg="1"/>
      <p:bldP spid="22" grpId="0" animBg="1"/>
      <p:bldP spid="2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sz="4800" b="1" dirty="0" smtClean="0">
                <a:solidFill>
                  <a:schemeClr val="tx1"/>
                </a:solidFill>
              </a:rPr>
              <a:t>Step by Step: Set Animation</a:t>
            </a:r>
            <a:endParaRPr lang="zh-TW" altLang="en-US" sz="5400" b="1" dirty="0">
              <a:solidFill>
                <a:schemeClr val="tx1"/>
              </a:solidFill>
            </a:endParaRPr>
          </a:p>
        </p:txBody>
      </p:sp>
      <p:pic>
        <p:nvPicPr>
          <p:cNvPr id="3" name="Picture 2" descr="C:\Users\Kevincosner\Desktop\CSIT2011\step_by_step\30_key_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340768"/>
            <a:ext cx="8640004" cy="4680000"/>
          </a:xfrm>
          <a:prstGeom prst="rect">
            <a:avLst/>
          </a:prstGeom>
          <a:noFill/>
        </p:spPr>
      </p:pic>
      <p:sp>
        <p:nvSpPr>
          <p:cNvPr id="4" name="文字方塊 3"/>
          <p:cNvSpPr txBox="1"/>
          <p:nvPr/>
        </p:nvSpPr>
        <p:spPr>
          <a:xfrm>
            <a:off x="165695" y="5981218"/>
            <a:ext cx="15664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chemeClr val="tx1"/>
                </a:solidFill>
              </a:rPr>
              <a:t>Fine tuning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7452320" y="2708920"/>
            <a:ext cx="1440160" cy="7200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2987824" y="2348880"/>
            <a:ext cx="3960440" cy="108012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indent="-342900" algn="l"/>
            <a:r>
              <a:rPr lang="en-US" altLang="zh-TW" b="1" dirty="0" smtClean="0">
                <a:solidFill>
                  <a:schemeClr val="tx1"/>
                </a:solidFill>
              </a:rPr>
              <a:t>You can fine-tune the transformation of objects in a </a:t>
            </a:r>
            <a:r>
              <a:rPr lang="en-US" altLang="zh-TW" b="1" dirty="0" err="1" smtClean="0">
                <a:solidFill>
                  <a:schemeClr val="tx1"/>
                </a:solidFill>
              </a:rPr>
              <a:t>keyframe</a:t>
            </a:r>
            <a:r>
              <a:rPr lang="en-US" altLang="zh-TW" b="1" dirty="0" smtClean="0">
                <a:solidFill>
                  <a:schemeClr val="tx1"/>
                </a:solidFill>
              </a:rPr>
              <a:t> here</a:t>
            </a:r>
          </a:p>
        </p:txBody>
      </p:sp>
      <p:sp>
        <p:nvSpPr>
          <p:cNvPr id="8" name="向右箭號 7"/>
          <p:cNvSpPr/>
          <p:nvPr/>
        </p:nvSpPr>
        <p:spPr>
          <a:xfrm>
            <a:off x="7092280" y="2852936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DA0BB7-265A-403C-9275-D587AB510EDC}" type="slidenum">
              <a:rPr lang="zh-TW" altLang="en-US" smtClean="0">
                <a:solidFill>
                  <a:schemeClr val="tx1"/>
                </a:solidFill>
              </a:rPr>
              <a:pPr/>
              <a:t>35</a:t>
            </a:fld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0" name="迴轉箭號 9">
            <a:hlinkClick r:id="rId3" action="ppaction://hlinksldjump"/>
          </p:cNvPr>
          <p:cNvSpPr/>
          <p:nvPr/>
        </p:nvSpPr>
        <p:spPr>
          <a:xfrm>
            <a:off x="8244408" y="6165304"/>
            <a:ext cx="576064" cy="576064"/>
          </a:xfrm>
          <a:prstGeom prst="utur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5566944" y="6021288"/>
            <a:ext cx="27494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accent2"/>
                </a:solidFill>
              </a:rPr>
              <a:t>Back to flowchart</a:t>
            </a:r>
            <a:endParaRPr lang="zh-TW" alt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684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sz="4800" b="1" dirty="0" smtClean="0">
                <a:solidFill>
                  <a:schemeClr val="tx1"/>
                </a:solidFill>
              </a:rPr>
              <a:t>Recipe: Compositing</a:t>
            </a:r>
            <a:endParaRPr lang="zh-TW" altLang="en-US" sz="5400" b="1" dirty="0">
              <a:solidFill>
                <a:schemeClr val="tx1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altLang="zh-TW" sz="2400" dirty="0" smtClean="0"/>
              <a:t>Add image sequence</a:t>
            </a:r>
          </a:p>
          <a:p>
            <a:pPr lvl="1"/>
            <a:r>
              <a:rPr lang="en-US" altLang="zh-TW" sz="2000" dirty="0" smtClean="0">
                <a:sym typeface="Wingdings" pitchFamily="2" charset="2"/>
              </a:rPr>
              <a:t>Change window </a:t>
            </a:r>
            <a:r>
              <a:rPr lang="en-US" altLang="zh-TW" sz="2000" dirty="0" err="1" smtClean="0">
                <a:sym typeface="Wingdings" pitchFamily="2" charset="2"/>
              </a:rPr>
              <a:t>yype</a:t>
            </a:r>
            <a:r>
              <a:rPr lang="en-US" altLang="zh-TW" sz="2000" dirty="0" smtClean="0">
                <a:sym typeface="Wingdings" pitchFamily="2" charset="2"/>
              </a:rPr>
              <a:t> to “Video Sequence Editor”</a:t>
            </a:r>
          </a:p>
          <a:p>
            <a:pPr lvl="1"/>
            <a:r>
              <a:rPr lang="en-US" altLang="zh-TW" sz="2000" dirty="0" smtClean="0">
                <a:sym typeface="Wingdings" pitchFamily="2" charset="2"/>
              </a:rPr>
              <a:t>Select Add  Images and select all images</a:t>
            </a:r>
          </a:p>
          <a:p>
            <a:pPr lvl="1"/>
            <a:r>
              <a:rPr lang="en-US" altLang="zh-TW" sz="2000" dirty="0" smtClean="0">
                <a:sym typeface="Wingdings" pitchFamily="2" charset="2"/>
              </a:rPr>
              <a:t>Drag the strip to the “1</a:t>
            </a:r>
            <a:r>
              <a:rPr lang="en-US" altLang="zh-TW" sz="2000" baseline="30000" dirty="0" smtClean="0">
                <a:sym typeface="Wingdings" pitchFamily="2" charset="2"/>
              </a:rPr>
              <a:t>st</a:t>
            </a:r>
            <a:r>
              <a:rPr lang="en-US" altLang="zh-TW" sz="2000" dirty="0" smtClean="0">
                <a:sym typeface="Wingdings" pitchFamily="2" charset="2"/>
              </a:rPr>
              <a:t> Frame” in Layer 1</a:t>
            </a:r>
          </a:p>
          <a:p>
            <a:r>
              <a:rPr lang="en-US" altLang="zh-TW" sz="2000" dirty="0" smtClean="0">
                <a:sym typeface="Wingdings" pitchFamily="2" charset="2"/>
              </a:rPr>
              <a:t>Add scene</a:t>
            </a:r>
          </a:p>
          <a:p>
            <a:pPr lvl="1"/>
            <a:r>
              <a:rPr lang="en-US" altLang="zh-TW" sz="2000" dirty="0" smtClean="0">
                <a:sym typeface="Wingdings" pitchFamily="2" charset="2"/>
              </a:rPr>
              <a:t>Select Add  Scene</a:t>
            </a:r>
          </a:p>
          <a:p>
            <a:pPr lvl="1"/>
            <a:r>
              <a:rPr lang="en-US" altLang="zh-TW" sz="2000" dirty="0" smtClean="0">
                <a:sym typeface="Wingdings" pitchFamily="2" charset="2"/>
              </a:rPr>
              <a:t>Drag the scene strip to the “1</a:t>
            </a:r>
            <a:r>
              <a:rPr lang="en-US" altLang="zh-TW" sz="2000" baseline="30000" dirty="0" smtClean="0">
                <a:sym typeface="Wingdings" pitchFamily="2" charset="2"/>
              </a:rPr>
              <a:t>st</a:t>
            </a:r>
            <a:r>
              <a:rPr lang="en-US" altLang="zh-TW" sz="2000" dirty="0" smtClean="0">
                <a:sym typeface="Wingdings" pitchFamily="2" charset="2"/>
              </a:rPr>
              <a:t> Frame” in Layer 2</a:t>
            </a:r>
          </a:p>
          <a:p>
            <a:r>
              <a:rPr lang="en-US" altLang="zh-TW" sz="2000" dirty="0" smtClean="0">
                <a:sym typeface="Wingdings" pitchFamily="2" charset="2"/>
              </a:rPr>
              <a:t>Set Scene</a:t>
            </a:r>
          </a:p>
          <a:p>
            <a:pPr lvl="1"/>
            <a:r>
              <a:rPr lang="en-US" altLang="zh-TW" sz="2000" dirty="0" smtClean="0">
                <a:sym typeface="Wingdings" pitchFamily="2" charset="2"/>
              </a:rPr>
              <a:t>Change scene property to “Alpha Over”</a:t>
            </a:r>
          </a:p>
          <a:p>
            <a:pPr lvl="1"/>
            <a:r>
              <a:rPr lang="en-US" altLang="zh-TW" sz="2000" dirty="0" smtClean="0">
                <a:sym typeface="Wingdings" pitchFamily="2" charset="2"/>
              </a:rPr>
              <a:t>Set parameters of frame and video</a:t>
            </a:r>
          </a:p>
          <a:p>
            <a:r>
              <a:rPr lang="en-US" altLang="zh-TW" sz="2000" dirty="0" smtClean="0">
                <a:sym typeface="Wingdings" pitchFamily="2" charset="2"/>
              </a:rPr>
              <a:t>Click “Animation”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DA0BB7-265A-403C-9275-D587AB510EDC}" type="slidenum">
              <a:rPr lang="zh-TW" altLang="en-US" smtClean="0">
                <a:solidFill>
                  <a:schemeClr val="tx1"/>
                </a:solidFill>
              </a:rPr>
              <a:pPr/>
              <a:t>36</a:t>
            </a:fld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024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sz="4800" b="1" dirty="0" smtClean="0">
                <a:solidFill>
                  <a:schemeClr val="tx1"/>
                </a:solidFill>
              </a:rPr>
              <a:t>Step by Step: Compositing</a:t>
            </a:r>
            <a:endParaRPr lang="zh-TW" altLang="en-US" sz="5400" b="1" dirty="0">
              <a:solidFill>
                <a:schemeClr val="tx1"/>
              </a:solidFill>
            </a:endParaRPr>
          </a:p>
        </p:txBody>
      </p:sp>
      <p:pic>
        <p:nvPicPr>
          <p:cNvPr id="6" name="Picture 2" descr="C:\Users\Kevincosner\Desktop\CSIT2011\step_by_step\31_add_image_sequence.png"/>
          <p:cNvPicPr>
            <a:picLocks noChangeAspect="1" noChangeArrowheads="1"/>
          </p:cNvPicPr>
          <p:nvPr/>
        </p:nvPicPr>
        <p:blipFill>
          <a:blip r:embed="rId2" cstate="print"/>
          <a:srcRect t="38338" r="86012"/>
          <a:stretch>
            <a:fillRect/>
          </a:stretch>
        </p:blipFill>
        <p:spPr bwMode="auto">
          <a:xfrm>
            <a:off x="395536" y="1340768"/>
            <a:ext cx="1990376" cy="4752528"/>
          </a:xfrm>
          <a:prstGeom prst="rect">
            <a:avLst/>
          </a:prstGeom>
          <a:noFill/>
        </p:spPr>
      </p:pic>
      <p:sp>
        <p:nvSpPr>
          <p:cNvPr id="7" name="文字方塊 6"/>
          <p:cNvSpPr txBox="1"/>
          <p:nvPr/>
        </p:nvSpPr>
        <p:spPr>
          <a:xfrm>
            <a:off x="75095" y="6093296"/>
            <a:ext cx="37563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chemeClr val="tx1"/>
                </a:solidFill>
              </a:rPr>
              <a:t>Set to Video Sequence Editor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sp>
        <p:nvSpPr>
          <p:cNvPr id="8" name="向右箭號 7"/>
          <p:cNvSpPr/>
          <p:nvPr/>
        </p:nvSpPr>
        <p:spPr>
          <a:xfrm rot="10800000">
            <a:off x="1841984" y="3795328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9" name="Picture 3" descr="C:\Users\Kevincosner\Desktop\CSIT2011\step_by_step\31_add_image_sequence_2.png"/>
          <p:cNvPicPr>
            <a:picLocks noChangeAspect="1" noChangeArrowheads="1"/>
          </p:cNvPicPr>
          <p:nvPr/>
        </p:nvPicPr>
        <p:blipFill>
          <a:blip r:embed="rId3" cstate="print"/>
          <a:srcRect t="40004" r="63885"/>
          <a:stretch>
            <a:fillRect/>
          </a:stretch>
        </p:blipFill>
        <p:spPr bwMode="auto">
          <a:xfrm>
            <a:off x="3419872" y="1340768"/>
            <a:ext cx="5256584" cy="4730050"/>
          </a:xfrm>
          <a:prstGeom prst="rect">
            <a:avLst/>
          </a:prstGeom>
          <a:noFill/>
        </p:spPr>
      </p:pic>
      <p:sp>
        <p:nvSpPr>
          <p:cNvPr id="10" name="向右箭號 9"/>
          <p:cNvSpPr/>
          <p:nvPr/>
        </p:nvSpPr>
        <p:spPr>
          <a:xfrm>
            <a:off x="2555776" y="3212976"/>
            <a:ext cx="720080" cy="720080"/>
          </a:xfrm>
          <a:prstGeom prst="striped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4393524" y="6093296"/>
            <a:ext cx="47694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chemeClr val="tx1"/>
                </a:solidFill>
              </a:rPr>
              <a:t>Add image sequence (Video Channel)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sp>
        <p:nvSpPr>
          <p:cNvPr id="12" name="向右箭號 11"/>
          <p:cNvSpPr/>
          <p:nvPr/>
        </p:nvSpPr>
        <p:spPr>
          <a:xfrm rot="10800000">
            <a:off x="5940152" y="4365104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372200" y="3789040"/>
            <a:ext cx="2088232" cy="864096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Select </a:t>
            </a:r>
          </a:p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Add </a:t>
            </a:r>
            <a:r>
              <a:rPr lang="en-US" altLang="zh-TW" b="1" dirty="0" smtClean="0">
                <a:solidFill>
                  <a:schemeClr val="tx1"/>
                </a:solidFill>
                <a:sym typeface="Wingdings" pitchFamily="2" charset="2"/>
              </a:rPr>
              <a:t> Image</a:t>
            </a:r>
            <a:endParaRPr lang="en-US" altLang="zh-TW" b="1" dirty="0" smtClean="0">
              <a:solidFill>
                <a:schemeClr val="tx1"/>
              </a:solidFill>
            </a:endParaRPr>
          </a:p>
        </p:txBody>
      </p:sp>
      <p:sp>
        <p:nvSpPr>
          <p:cNvPr id="14" name="投影片編號版面配置區 1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DA0BB7-265A-403C-9275-D587AB510EDC}" type="slidenum">
              <a:rPr lang="zh-TW" altLang="en-US" smtClean="0">
                <a:solidFill>
                  <a:schemeClr val="tx1"/>
                </a:solidFill>
              </a:rPr>
              <a:pPr/>
              <a:t>37</a:t>
            </a:fld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9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 animBg="1"/>
      <p:bldP spid="1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sz="4800" b="1" dirty="0" smtClean="0">
                <a:solidFill>
                  <a:schemeClr val="tx1"/>
                </a:solidFill>
              </a:rPr>
              <a:t>Step by Step: Compositing</a:t>
            </a:r>
            <a:endParaRPr lang="zh-TW" altLang="en-US" sz="5400" b="1" dirty="0">
              <a:solidFill>
                <a:schemeClr val="tx1"/>
              </a:solidFill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1640545" y="6133884"/>
            <a:ext cx="46267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chemeClr val="tx1"/>
                </a:solidFill>
              </a:rPr>
              <a:t>This time, select all frames (Press A)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pic>
        <p:nvPicPr>
          <p:cNvPr id="15" name="Picture 2" descr="C:\Users\Kevincosner\Desktop\CSIT2011\step_by_step\31_select_all_images.png"/>
          <p:cNvPicPr>
            <a:picLocks noChangeAspect="1" noChangeArrowheads="1"/>
          </p:cNvPicPr>
          <p:nvPr/>
        </p:nvPicPr>
        <p:blipFill>
          <a:blip r:embed="rId2" cstate="print"/>
          <a:srcRect r="43576"/>
          <a:stretch>
            <a:fillRect/>
          </a:stretch>
        </p:blipFill>
        <p:spPr bwMode="auto">
          <a:xfrm>
            <a:off x="1979712" y="1196752"/>
            <a:ext cx="5184576" cy="4977202"/>
          </a:xfrm>
          <a:prstGeom prst="rect">
            <a:avLst/>
          </a:prstGeom>
          <a:noFill/>
        </p:spPr>
      </p:pic>
      <p:sp>
        <p:nvSpPr>
          <p:cNvPr id="16" name="投影片編號版面配置區 1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DA0BB7-265A-403C-9275-D587AB510EDC}" type="slidenum">
              <a:rPr lang="zh-TW" altLang="en-US" smtClean="0">
                <a:solidFill>
                  <a:schemeClr val="tx1"/>
                </a:solidFill>
              </a:rPr>
              <a:pPr/>
              <a:t>38</a:t>
            </a:fld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649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sz="4800" b="1" dirty="0" smtClean="0">
                <a:solidFill>
                  <a:schemeClr val="tx1"/>
                </a:solidFill>
              </a:rPr>
              <a:t>Step by Step: Compositing</a:t>
            </a:r>
            <a:endParaRPr lang="zh-TW" altLang="en-US" sz="5400" b="1" dirty="0">
              <a:solidFill>
                <a:schemeClr val="tx1"/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-8580" y="4181018"/>
            <a:ext cx="67956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chemeClr val="tx1"/>
                </a:solidFill>
              </a:rPr>
              <a:t>Edit Video Layer (Right click and drag, left click to set)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pic>
        <p:nvPicPr>
          <p:cNvPr id="7" name="Picture 2" descr="C:\Users\Kevincosner\Desktop\CSIT2011\step_by_step\31_add_layer1.png"/>
          <p:cNvPicPr>
            <a:picLocks noChangeAspect="1" noChangeArrowheads="1"/>
          </p:cNvPicPr>
          <p:nvPr/>
        </p:nvPicPr>
        <p:blipFill>
          <a:blip r:embed="rId2" cstate="print"/>
          <a:srcRect t="61674"/>
          <a:stretch>
            <a:fillRect/>
          </a:stretch>
        </p:blipFill>
        <p:spPr bwMode="auto">
          <a:xfrm>
            <a:off x="467544" y="2524834"/>
            <a:ext cx="7975385" cy="1655704"/>
          </a:xfrm>
          <a:prstGeom prst="rect">
            <a:avLst/>
          </a:prstGeom>
          <a:noFill/>
        </p:spPr>
      </p:pic>
      <p:sp>
        <p:nvSpPr>
          <p:cNvPr id="8" name="向右箭號 7"/>
          <p:cNvSpPr/>
          <p:nvPr/>
        </p:nvSpPr>
        <p:spPr>
          <a:xfrm rot="10800000">
            <a:off x="5652120" y="2956882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6012160" y="2708920"/>
            <a:ext cx="3024336" cy="752018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indent="-342900" algn="l"/>
            <a:r>
              <a:rPr lang="en-US" altLang="zh-TW" sz="2100" b="1" dirty="0" smtClean="0">
                <a:solidFill>
                  <a:schemeClr val="tx1"/>
                </a:solidFill>
              </a:rPr>
              <a:t>Drag the strip to the</a:t>
            </a:r>
          </a:p>
          <a:p>
            <a:pPr indent="-342900" algn="l"/>
            <a:r>
              <a:rPr lang="en-US" altLang="zh-TW" sz="2100" b="1" dirty="0" smtClean="0">
                <a:solidFill>
                  <a:schemeClr val="tx1"/>
                </a:solidFill>
              </a:rPr>
              <a:t>“1</a:t>
            </a:r>
            <a:r>
              <a:rPr lang="en-US" altLang="zh-TW" sz="2100" b="1" baseline="30000" dirty="0" smtClean="0">
                <a:solidFill>
                  <a:schemeClr val="tx1"/>
                </a:solidFill>
              </a:rPr>
              <a:t>st</a:t>
            </a:r>
            <a:r>
              <a:rPr lang="en-US" altLang="zh-TW" sz="2100" b="1" dirty="0" smtClean="0">
                <a:solidFill>
                  <a:schemeClr val="tx1"/>
                </a:solidFill>
              </a:rPr>
              <a:t> Frame” in Layer 1</a:t>
            </a:r>
          </a:p>
        </p:txBody>
      </p:sp>
      <p:sp>
        <p:nvSpPr>
          <p:cNvPr id="10" name="向右箭號 9"/>
          <p:cNvSpPr/>
          <p:nvPr/>
        </p:nvSpPr>
        <p:spPr>
          <a:xfrm rot="16200000">
            <a:off x="1979712" y="3532946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1" name="投影片編號版面配置區 10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DA0BB7-265A-403C-9275-D587AB510EDC}" type="slidenum">
              <a:rPr lang="zh-TW" altLang="en-US" smtClean="0">
                <a:solidFill>
                  <a:schemeClr val="tx1"/>
                </a:solidFill>
              </a:rPr>
              <a:pPr/>
              <a:t>39</a:t>
            </a:fld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26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sz="4800" b="1" dirty="0" smtClean="0">
                <a:solidFill>
                  <a:schemeClr val="tx1"/>
                </a:solidFill>
              </a:rPr>
              <a:t>Environment Setting</a:t>
            </a:r>
            <a:endParaRPr lang="zh-TW" altLang="en-US" sz="4800" b="1" dirty="0">
              <a:solidFill>
                <a:schemeClr val="tx1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052513"/>
            <a:ext cx="8723312" cy="5472112"/>
          </a:xfrm>
        </p:spPr>
        <p:txBody>
          <a:bodyPr/>
          <a:lstStyle/>
          <a:p>
            <a:r>
              <a:rPr lang="en-US" altLang="zh-TW" dirty="0" smtClean="0"/>
              <a:t>Blender</a:t>
            </a:r>
          </a:p>
          <a:p>
            <a:pPr lvl="1"/>
            <a:r>
              <a:rPr lang="en-US" altLang="zh-TW" sz="2000" dirty="0" smtClean="0"/>
              <a:t>Version 2.6.2  </a:t>
            </a:r>
            <a:r>
              <a:rPr lang="en-US" altLang="zh-TW" sz="1800" dirty="0" smtClean="0">
                <a:solidFill>
                  <a:srgbClr val="0070C0"/>
                </a:solidFill>
              </a:rPr>
              <a:t>http://download.blender.org/release/</a:t>
            </a:r>
          </a:p>
          <a:p>
            <a:pPr lvl="1"/>
            <a:r>
              <a:rPr lang="en-US" altLang="zh-TW" sz="2000" dirty="0" smtClean="0"/>
              <a:t>Using version 2.6.6 might get error while running python scripts</a:t>
            </a:r>
          </a:p>
          <a:p>
            <a:pPr lvl="1">
              <a:buNone/>
            </a:pPr>
            <a:endParaRPr lang="en-US" altLang="zh-TW" dirty="0" smtClean="0"/>
          </a:p>
          <a:p>
            <a:r>
              <a:rPr lang="en-US" altLang="zh-TW" dirty="0" smtClean="0"/>
              <a:t>Voodoo</a:t>
            </a:r>
          </a:p>
          <a:p>
            <a:pPr lvl="1"/>
            <a:r>
              <a:rPr lang="en-US" altLang="zh-TW" sz="2000" dirty="0" smtClean="0"/>
              <a:t>Version 1.2.0  </a:t>
            </a:r>
            <a:r>
              <a:rPr lang="en-US" altLang="zh-TW" sz="1800" dirty="0" smtClean="0">
                <a:solidFill>
                  <a:srgbClr val="0070C0"/>
                </a:solidFill>
              </a:rPr>
              <a:t>http://www.viscoda.com/index.php/en/voodoo-download</a:t>
            </a:r>
            <a:endParaRPr lang="en-US" altLang="zh-TW" sz="2000" dirty="0" smtClean="0">
              <a:solidFill>
                <a:srgbClr val="0070C0"/>
              </a:solidFill>
            </a:endParaRPr>
          </a:p>
          <a:p>
            <a:pPr lvl="1">
              <a:buNone/>
            </a:pPr>
            <a:endParaRPr lang="en-US" altLang="zh-TW" sz="2000" dirty="0" smtClean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r>
              <a:rPr lang="en-US" altLang="zh-TW" dirty="0" smtClean="0"/>
              <a:t>Other options</a:t>
            </a:r>
          </a:p>
          <a:p>
            <a:pPr lvl="1"/>
            <a:r>
              <a:rPr lang="en-US" altLang="zh-TW" sz="2000" dirty="0" smtClean="0"/>
              <a:t>Free: Blender + ICARUS</a:t>
            </a:r>
          </a:p>
          <a:p>
            <a:pPr lvl="1"/>
            <a:r>
              <a:rPr lang="en-US" altLang="zh-TW" sz="2000" dirty="0" smtClean="0"/>
              <a:t>Pay: </a:t>
            </a:r>
            <a:r>
              <a:rPr lang="en-US" altLang="zh-TW" sz="2000" dirty="0" err="1" smtClean="0"/>
              <a:t>boujou</a:t>
            </a:r>
            <a:r>
              <a:rPr lang="en-US" altLang="zh-TW" sz="2000" dirty="0" smtClean="0"/>
              <a:t> + 3D Max, </a:t>
            </a:r>
            <a:r>
              <a:rPr lang="en-US" altLang="zh-TW" sz="2000" dirty="0" err="1" smtClean="0"/>
              <a:t>boujou</a:t>
            </a:r>
            <a:r>
              <a:rPr lang="en-US" altLang="zh-TW" sz="2000" dirty="0" smtClean="0"/>
              <a:t> + Maya, …</a:t>
            </a:r>
            <a:endParaRPr lang="zh-TW" altLang="en-US" sz="2000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DA0BB7-265A-403C-9275-D587AB510EDC}" type="slidenum">
              <a:rPr lang="zh-TW" altLang="en-US" smtClean="0">
                <a:solidFill>
                  <a:schemeClr val="tx1"/>
                </a:solidFill>
              </a:rPr>
              <a:pPr/>
              <a:t>4</a:t>
            </a:fld>
            <a:endParaRPr lang="zh-TW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913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sz="4800" b="1" dirty="0" smtClean="0">
                <a:solidFill>
                  <a:schemeClr val="tx1"/>
                </a:solidFill>
              </a:rPr>
              <a:t>Step by Step: Compositing</a:t>
            </a:r>
            <a:endParaRPr lang="zh-TW" altLang="en-US" sz="5400" b="1" dirty="0">
              <a:solidFill>
                <a:schemeClr val="tx1"/>
              </a:solidFill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833806" y="3068960"/>
            <a:ext cx="21515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chemeClr val="tx1"/>
                </a:solidFill>
              </a:rPr>
              <a:t>Add scene layer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pic>
        <p:nvPicPr>
          <p:cNvPr id="12" name="Picture 3" descr="C:\Users\Kevincosner\Desktop\CSIT2011\step_by_step\32_add_scene.png"/>
          <p:cNvPicPr>
            <a:picLocks noChangeAspect="1" noChangeArrowheads="1"/>
          </p:cNvPicPr>
          <p:nvPr/>
        </p:nvPicPr>
        <p:blipFill>
          <a:blip r:embed="rId2" cstate="print"/>
          <a:srcRect t="71041" r="34090"/>
          <a:stretch>
            <a:fillRect/>
          </a:stretch>
        </p:blipFill>
        <p:spPr bwMode="auto">
          <a:xfrm>
            <a:off x="971600" y="1340768"/>
            <a:ext cx="7416824" cy="1765166"/>
          </a:xfrm>
          <a:prstGeom prst="rect">
            <a:avLst/>
          </a:prstGeom>
          <a:noFill/>
        </p:spPr>
      </p:pic>
      <p:sp>
        <p:nvSpPr>
          <p:cNvPr id="13" name="向右箭號 12"/>
          <p:cNvSpPr/>
          <p:nvPr/>
        </p:nvSpPr>
        <p:spPr>
          <a:xfrm rot="10800000">
            <a:off x="3563889" y="2060848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995936" y="1844824"/>
            <a:ext cx="3456384" cy="792088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Select</a:t>
            </a:r>
          </a:p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Add </a:t>
            </a:r>
            <a:r>
              <a:rPr lang="en-US" altLang="zh-TW" b="1" dirty="0" smtClean="0">
                <a:solidFill>
                  <a:schemeClr val="tx1"/>
                </a:solidFill>
                <a:sym typeface="Wingdings" pitchFamily="2" charset="2"/>
              </a:rPr>
              <a:t> Scene  Scene</a:t>
            </a:r>
            <a:endParaRPr lang="en-US" altLang="zh-TW" b="1" dirty="0" smtClean="0">
              <a:solidFill>
                <a:schemeClr val="tx1"/>
              </a:solidFill>
            </a:endParaRPr>
          </a:p>
        </p:txBody>
      </p:sp>
      <p:pic>
        <p:nvPicPr>
          <p:cNvPr id="15" name="Picture 4" descr="C:\Users\Kevincosner\Desktop\CSIT2011\step_by_step\32_add_layer2.png"/>
          <p:cNvPicPr>
            <a:picLocks noChangeAspect="1" noChangeArrowheads="1"/>
          </p:cNvPicPr>
          <p:nvPr/>
        </p:nvPicPr>
        <p:blipFill>
          <a:blip r:embed="rId3" cstate="print"/>
          <a:srcRect t="65007" r="33187"/>
          <a:stretch>
            <a:fillRect/>
          </a:stretch>
        </p:blipFill>
        <p:spPr bwMode="auto">
          <a:xfrm>
            <a:off x="539552" y="3717032"/>
            <a:ext cx="8208912" cy="2328817"/>
          </a:xfrm>
          <a:prstGeom prst="rect">
            <a:avLst/>
          </a:prstGeom>
          <a:noFill/>
        </p:spPr>
      </p:pic>
      <p:sp>
        <p:nvSpPr>
          <p:cNvPr id="16" name="文字方塊 15"/>
          <p:cNvSpPr txBox="1"/>
          <p:nvPr/>
        </p:nvSpPr>
        <p:spPr>
          <a:xfrm>
            <a:off x="59991" y="6053226"/>
            <a:ext cx="67425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chemeClr val="tx1"/>
                </a:solidFill>
              </a:rPr>
              <a:t>Edit scene layer (Right click and drag, left click to set)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sp>
        <p:nvSpPr>
          <p:cNvPr id="17" name="向右箭號 16"/>
          <p:cNvSpPr/>
          <p:nvPr/>
        </p:nvSpPr>
        <p:spPr>
          <a:xfrm>
            <a:off x="2699792" y="3933056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323528" y="4293096"/>
            <a:ext cx="3456384" cy="792088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Drag the strip to the</a:t>
            </a:r>
          </a:p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“1</a:t>
            </a:r>
            <a:r>
              <a:rPr lang="en-US" altLang="zh-TW" b="1" baseline="30000" dirty="0" smtClean="0">
                <a:solidFill>
                  <a:schemeClr val="tx1"/>
                </a:solidFill>
              </a:rPr>
              <a:t>st</a:t>
            </a:r>
            <a:r>
              <a:rPr lang="en-US" altLang="zh-TW" b="1" dirty="0" smtClean="0">
                <a:solidFill>
                  <a:schemeClr val="tx1"/>
                </a:solidFill>
              </a:rPr>
              <a:t> Frame” in Layer 2</a:t>
            </a:r>
          </a:p>
        </p:txBody>
      </p:sp>
      <p:sp>
        <p:nvSpPr>
          <p:cNvPr id="19" name="向右箭號 18"/>
          <p:cNvSpPr/>
          <p:nvPr/>
        </p:nvSpPr>
        <p:spPr>
          <a:xfrm rot="16200000">
            <a:off x="2915816" y="5085184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0" name="投影片編號版面配置區 19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DA0BB7-265A-403C-9275-D587AB510EDC}" type="slidenum">
              <a:rPr lang="zh-TW" altLang="en-US" smtClean="0">
                <a:solidFill>
                  <a:schemeClr val="tx1"/>
                </a:solidFill>
              </a:rPr>
              <a:pPr/>
              <a:t>40</a:t>
            </a:fld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278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8" grpId="0" animBg="1"/>
      <p:bldP spid="1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sz="4800" b="1" dirty="0" smtClean="0">
                <a:solidFill>
                  <a:schemeClr val="tx1"/>
                </a:solidFill>
              </a:rPr>
              <a:t>Step by Step: Compositing</a:t>
            </a:r>
            <a:endParaRPr lang="zh-TW" altLang="en-US" sz="5400" b="1" dirty="0">
              <a:solidFill>
                <a:schemeClr val="tx1"/>
              </a:solidFill>
            </a:endParaRPr>
          </a:p>
        </p:txBody>
      </p:sp>
      <p:pic>
        <p:nvPicPr>
          <p:cNvPr id="3" name="Picture 2" descr="C:\Users\Kevincosner\Desktop\CSIT2011\step_by_step\33_show_property.png"/>
          <p:cNvPicPr>
            <a:picLocks noChangeAspect="1" noChangeArrowheads="1"/>
          </p:cNvPicPr>
          <p:nvPr/>
        </p:nvPicPr>
        <p:blipFill>
          <a:blip r:embed="rId2" cstate="print"/>
          <a:srcRect t="64373" r="78331"/>
          <a:stretch>
            <a:fillRect/>
          </a:stretch>
        </p:blipFill>
        <p:spPr bwMode="auto">
          <a:xfrm>
            <a:off x="539552" y="1412776"/>
            <a:ext cx="3557677" cy="3168352"/>
          </a:xfrm>
          <a:prstGeom prst="rect">
            <a:avLst/>
          </a:prstGeom>
          <a:noFill/>
        </p:spPr>
      </p:pic>
      <p:sp>
        <p:nvSpPr>
          <p:cNvPr id="4" name="文字方塊 3"/>
          <p:cNvSpPr txBox="1"/>
          <p:nvPr/>
        </p:nvSpPr>
        <p:spPr>
          <a:xfrm>
            <a:off x="347192" y="4581128"/>
            <a:ext cx="29626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chemeClr val="tx1"/>
                </a:solidFill>
              </a:rPr>
              <a:t>Show Properties Panel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1475655" y="3717032"/>
            <a:ext cx="2880321" cy="792088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Select</a:t>
            </a:r>
          </a:p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View </a:t>
            </a:r>
            <a:r>
              <a:rPr lang="en-US" altLang="zh-TW" b="1" dirty="0" smtClean="0">
                <a:solidFill>
                  <a:schemeClr val="tx1"/>
                </a:solidFill>
                <a:sym typeface="Wingdings" pitchFamily="2" charset="2"/>
              </a:rPr>
              <a:t> Properties</a:t>
            </a:r>
            <a:endParaRPr lang="en-US" altLang="zh-TW" b="1" dirty="0" smtClean="0">
              <a:solidFill>
                <a:schemeClr val="tx1"/>
              </a:solidFill>
            </a:endParaRPr>
          </a:p>
        </p:txBody>
      </p:sp>
      <p:sp>
        <p:nvSpPr>
          <p:cNvPr id="7" name="向右箭號 6"/>
          <p:cNvSpPr/>
          <p:nvPr/>
        </p:nvSpPr>
        <p:spPr>
          <a:xfrm rot="16200000">
            <a:off x="1115616" y="3573016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8" name="向右箭號 7"/>
          <p:cNvSpPr/>
          <p:nvPr/>
        </p:nvSpPr>
        <p:spPr>
          <a:xfrm>
            <a:off x="4788024" y="2852936"/>
            <a:ext cx="720080" cy="720080"/>
          </a:xfrm>
          <a:prstGeom prst="striped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9" name="Picture 3" descr="C:\Users\Kevincosner\Desktop\CSIT2011\step_by_step\34_set_alpha_over.png"/>
          <p:cNvPicPr>
            <a:picLocks noChangeAspect="1" noChangeArrowheads="1"/>
          </p:cNvPicPr>
          <p:nvPr/>
        </p:nvPicPr>
        <p:blipFill>
          <a:blip r:embed="rId3" cstate="print"/>
          <a:srcRect l="70870" t="3334" r="7461" b="8323"/>
          <a:stretch>
            <a:fillRect/>
          </a:stretch>
        </p:blipFill>
        <p:spPr bwMode="auto">
          <a:xfrm>
            <a:off x="6156176" y="1124744"/>
            <a:ext cx="2304256" cy="5088565"/>
          </a:xfrm>
          <a:prstGeom prst="rect">
            <a:avLst/>
          </a:prstGeom>
          <a:noFill/>
        </p:spPr>
      </p:pic>
      <p:sp>
        <p:nvSpPr>
          <p:cNvPr id="10" name="矩形 9"/>
          <p:cNvSpPr/>
          <p:nvPr/>
        </p:nvSpPr>
        <p:spPr>
          <a:xfrm>
            <a:off x="6156176" y="1196752"/>
            <a:ext cx="1368152" cy="475252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915814" y="5301208"/>
            <a:ext cx="3168353" cy="72008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Select </a:t>
            </a:r>
          </a:p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Blend </a:t>
            </a:r>
            <a:r>
              <a:rPr lang="en-US" altLang="zh-TW" b="1" dirty="0" smtClean="0">
                <a:solidFill>
                  <a:schemeClr val="tx1"/>
                </a:solidFill>
                <a:sym typeface="Wingdings" pitchFamily="2" charset="2"/>
              </a:rPr>
              <a:t> Alpha Over</a:t>
            </a:r>
            <a:endParaRPr lang="en-US" altLang="zh-TW" b="1" dirty="0" smtClean="0">
              <a:solidFill>
                <a:schemeClr val="tx1"/>
              </a:solidFill>
            </a:endParaRPr>
          </a:p>
        </p:txBody>
      </p:sp>
      <p:sp>
        <p:nvSpPr>
          <p:cNvPr id="12" name="向右箭號 11"/>
          <p:cNvSpPr/>
          <p:nvPr/>
        </p:nvSpPr>
        <p:spPr>
          <a:xfrm>
            <a:off x="6012160" y="1628800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4211961" y="1345992"/>
            <a:ext cx="17281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solidFill>
                  <a:schemeClr val="tx1"/>
                </a:solidFill>
              </a:rPr>
              <a:t>You will see the Properties Panel</a:t>
            </a:r>
          </a:p>
          <a:p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6717361" y="6165304"/>
            <a:ext cx="20186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chemeClr val="tx1"/>
                </a:solidFill>
              </a:rPr>
              <a:t>Set Blend Type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sp>
        <p:nvSpPr>
          <p:cNvPr id="15" name="投影片編號版面配置區 14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DA0BB7-265A-403C-9275-D587AB510EDC}" type="slidenum">
              <a:rPr lang="zh-TW" altLang="en-US" smtClean="0">
                <a:solidFill>
                  <a:schemeClr val="tx1"/>
                </a:solidFill>
              </a:rPr>
              <a:pPr/>
              <a:t>41</a:t>
            </a:fld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778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/>
      <p:bldP spid="1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sz="4800" b="1" dirty="0" smtClean="0">
                <a:solidFill>
                  <a:schemeClr val="tx1"/>
                </a:solidFill>
              </a:rPr>
              <a:t>Step by Step: Compositing</a:t>
            </a:r>
            <a:endParaRPr lang="zh-TW" altLang="en-US" sz="5400" b="1" dirty="0">
              <a:solidFill>
                <a:schemeClr val="tx1"/>
              </a:solidFill>
            </a:endParaRPr>
          </a:p>
        </p:txBody>
      </p:sp>
      <p:pic>
        <p:nvPicPr>
          <p:cNvPr id="3" name="Picture 2" descr="C:\Users\Kevincosner\Desktop\CSIT2011\step_by_step\35_tick_premultiply.png"/>
          <p:cNvPicPr>
            <a:picLocks noChangeAspect="1" noChangeArrowheads="1"/>
          </p:cNvPicPr>
          <p:nvPr/>
        </p:nvPicPr>
        <p:blipFill>
          <a:blip r:embed="rId2" cstate="print"/>
          <a:srcRect l="70425" t="3968" r="15129" b="13324"/>
          <a:stretch>
            <a:fillRect/>
          </a:stretch>
        </p:blipFill>
        <p:spPr bwMode="auto">
          <a:xfrm>
            <a:off x="395536" y="1086522"/>
            <a:ext cx="1800200" cy="5582838"/>
          </a:xfrm>
          <a:prstGeom prst="rect">
            <a:avLst/>
          </a:prstGeom>
          <a:noFill/>
        </p:spPr>
      </p:pic>
      <p:sp>
        <p:nvSpPr>
          <p:cNvPr id="4" name="文字方塊 3"/>
          <p:cNvSpPr txBox="1"/>
          <p:nvPr/>
        </p:nvSpPr>
        <p:spPr>
          <a:xfrm>
            <a:off x="2057878" y="6269250"/>
            <a:ext cx="24048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chemeClr val="tx1"/>
                </a:solidFill>
              </a:rPr>
              <a:t>Select </a:t>
            </a:r>
            <a:r>
              <a:rPr lang="en-US" altLang="zh-TW" sz="2000" dirty="0" err="1" smtClean="0">
                <a:solidFill>
                  <a:schemeClr val="tx1"/>
                </a:solidFill>
              </a:rPr>
              <a:t>Premultiply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sp>
        <p:nvSpPr>
          <p:cNvPr id="6" name="向右箭號 5"/>
          <p:cNvSpPr/>
          <p:nvPr/>
        </p:nvSpPr>
        <p:spPr>
          <a:xfrm rot="10800000">
            <a:off x="1331640" y="5479010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1691680" y="5479010"/>
            <a:ext cx="1296144" cy="504056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Enable!</a:t>
            </a:r>
          </a:p>
        </p:txBody>
      </p:sp>
      <p:sp>
        <p:nvSpPr>
          <p:cNvPr id="8" name="向右箭號 7"/>
          <p:cNvSpPr/>
          <p:nvPr/>
        </p:nvSpPr>
        <p:spPr>
          <a:xfrm>
            <a:off x="2915816" y="2382666"/>
            <a:ext cx="720080" cy="720080"/>
          </a:xfrm>
          <a:prstGeom prst="striped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9" name="Picture 3" descr="C:\Users\Kevincosner\Desktop\CSIT2011\step_by_step\36_set_scene_camera.png"/>
          <p:cNvPicPr>
            <a:picLocks noChangeAspect="1" noChangeArrowheads="1"/>
          </p:cNvPicPr>
          <p:nvPr/>
        </p:nvPicPr>
        <p:blipFill>
          <a:blip r:embed="rId3" cstate="print"/>
          <a:srcRect l="61396" t="8334" b="13324"/>
          <a:stretch>
            <a:fillRect/>
          </a:stretch>
        </p:blipFill>
        <p:spPr bwMode="auto">
          <a:xfrm>
            <a:off x="4139952" y="1086522"/>
            <a:ext cx="4536504" cy="4986693"/>
          </a:xfrm>
          <a:prstGeom prst="rect">
            <a:avLst/>
          </a:prstGeom>
          <a:noFill/>
        </p:spPr>
      </p:pic>
      <p:sp>
        <p:nvSpPr>
          <p:cNvPr id="10" name="文字方塊 9"/>
          <p:cNvSpPr txBox="1"/>
          <p:nvPr/>
        </p:nvSpPr>
        <p:spPr>
          <a:xfrm>
            <a:off x="6625417" y="6159020"/>
            <a:ext cx="23503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chemeClr val="tx1"/>
                </a:solidFill>
              </a:rPr>
              <a:t>Set scene camera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sp>
        <p:nvSpPr>
          <p:cNvPr id="11" name="向右箭號 10"/>
          <p:cNvSpPr/>
          <p:nvPr/>
        </p:nvSpPr>
        <p:spPr>
          <a:xfrm>
            <a:off x="5076056" y="3318770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195736" y="3678810"/>
            <a:ext cx="3240360" cy="72008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indent="-342900" algn="l"/>
            <a:r>
              <a:rPr lang="en-US" altLang="zh-TW" sz="2200" b="1" dirty="0" smtClean="0">
                <a:solidFill>
                  <a:schemeClr val="tx1"/>
                </a:solidFill>
              </a:rPr>
              <a:t>Set scene camera to</a:t>
            </a:r>
          </a:p>
          <a:p>
            <a:pPr indent="-342900" algn="l"/>
            <a:r>
              <a:rPr lang="en-US" altLang="zh-TW" sz="2200" b="1" dirty="0" smtClean="0">
                <a:solidFill>
                  <a:schemeClr val="tx1"/>
                </a:solidFill>
              </a:rPr>
              <a:t>“</a:t>
            </a:r>
            <a:r>
              <a:rPr lang="en-US" altLang="zh-TW" sz="2200" b="1" dirty="0" err="1" smtClean="0">
                <a:solidFill>
                  <a:schemeClr val="tx1"/>
                </a:solidFill>
              </a:rPr>
              <a:t>voodoo_render_cam</a:t>
            </a:r>
            <a:r>
              <a:rPr lang="en-US" altLang="zh-TW" sz="2200" b="1" dirty="0" smtClean="0">
                <a:solidFill>
                  <a:schemeClr val="tx1"/>
                </a:solidFill>
              </a:rPr>
              <a:t>”</a:t>
            </a:r>
          </a:p>
        </p:txBody>
      </p:sp>
      <p:sp>
        <p:nvSpPr>
          <p:cNvPr id="13" name="投影片編號版面配置區 12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DA0BB7-265A-403C-9275-D587AB510EDC}" type="slidenum">
              <a:rPr lang="zh-TW" altLang="en-US" smtClean="0">
                <a:solidFill>
                  <a:schemeClr val="tx1"/>
                </a:solidFill>
              </a:rPr>
              <a:pPr/>
              <a:t>42</a:t>
            </a:fld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989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1" grpId="0" animBg="1"/>
      <p:bldP spid="1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sz="4800" b="1" dirty="0" smtClean="0">
                <a:solidFill>
                  <a:schemeClr val="tx1"/>
                </a:solidFill>
              </a:rPr>
              <a:t>Step by Step: Compositing</a:t>
            </a:r>
            <a:endParaRPr lang="zh-TW" altLang="en-US" sz="5400" b="1" dirty="0">
              <a:solidFill>
                <a:schemeClr val="tx1"/>
              </a:solidFill>
            </a:endParaRPr>
          </a:p>
        </p:txBody>
      </p:sp>
      <p:pic>
        <p:nvPicPr>
          <p:cNvPr id="3" name="Picture 2" descr="C:\Users\Kevincosner\Desktop\CSIT2011\step_by_step\38_check_again.png"/>
          <p:cNvPicPr>
            <a:picLocks noChangeAspect="1" noChangeArrowheads="1"/>
          </p:cNvPicPr>
          <p:nvPr/>
        </p:nvPicPr>
        <p:blipFill>
          <a:blip r:embed="rId2" cstate="print"/>
          <a:srcRect l="39171" t="16925" b="13837"/>
          <a:stretch>
            <a:fillRect/>
          </a:stretch>
        </p:blipFill>
        <p:spPr bwMode="auto">
          <a:xfrm>
            <a:off x="683568" y="1196752"/>
            <a:ext cx="7920880" cy="4883626"/>
          </a:xfrm>
          <a:prstGeom prst="rect">
            <a:avLst/>
          </a:prstGeom>
          <a:noFill/>
        </p:spPr>
      </p:pic>
      <p:sp>
        <p:nvSpPr>
          <p:cNvPr id="4" name="文字方塊 3"/>
          <p:cNvSpPr txBox="1"/>
          <p:nvPr/>
        </p:nvSpPr>
        <p:spPr>
          <a:xfrm>
            <a:off x="439046" y="6053226"/>
            <a:ext cx="35605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chemeClr val="tx1"/>
                </a:solidFill>
              </a:rPr>
              <a:t>Check output setting again!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5004048" y="1340768"/>
            <a:ext cx="1440160" cy="50405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6444208" y="2420888"/>
            <a:ext cx="2160240" cy="18002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DA0BB7-265A-403C-9275-D587AB510EDC}" type="slidenum">
              <a:rPr lang="zh-TW" altLang="en-US" smtClean="0">
                <a:solidFill>
                  <a:schemeClr val="tx1"/>
                </a:solidFill>
              </a:rPr>
              <a:pPr/>
              <a:t>43</a:t>
            </a:fld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333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sz="4800" b="1" dirty="0" smtClean="0">
                <a:solidFill>
                  <a:schemeClr val="tx1"/>
                </a:solidFill>
              </a:rPr>
              <a:t>Step by Step: Compositing</a:t>
            </a:r>
            <a:endParaRPr lang="zh-TW" altLang="en-US" sz="5400" b="1" dirty="0">
              <a:solidFill>
                <a:schemeClr val="tx1"/>
              </a:solidFill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1097088" y="6053226"/>
            <a:ext cx="25202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chemeClr val="tx1"/>
                </a:solidFill>
              </a:rPr>
              <a:t>Preview your video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pic>
        <p:nvPicPr>
          <p:cNvPr id="4" name="Picture 2" descr="C:\Users\Kevincosner\Desktop\CSIT2011\step_by_step\37_preview_mode.png"/>
          <p:cNvPicPr>
            <a:picLocks noChangeAspect="1" noChangeArrowheads="1"/>
          </p:cNvPicPr>
          <p:nvPr/>
        </p:nvPicPr>
        <p:blipFill>
          <a:blip r:embed="rId2" cstate="print"/>
          <a:srcRect t="32861" r="49697"/>
          <a:stretch>
            <a:fillRect/>
          </a:stretch>
        </p:blipFill>
        <p:spPr bwMode="auto">
          <a:xfrm>
            <a:off x="1259632" y="1196752"/>
            <a:ext cx="6768752" cy="4893519"/>
          </a:xfrm>
          <a:prstGeom prst="rect">
            <a:avLst/>
          </a:prstGeom>
          <a:noFill/>
        </p:spPr>
      </p:pic>
      <p:sp>
        <p:nvSpPr>
          <p:cNvPr id="6" name="矩形 5"/>
          <p:cNvSpPr/>
          <p:nvPr/>
        </p:nvSpPr>
        <p:spPr>
          <a:xfrm flipH="1">
            <a:off x="1979712" y="4941168"/>
            <a:ext cx="1224136" cy="360040"/>
          </a:xfrm>
          <a:prstGeom prst="rect">
            <a:avLst/>
          </a:prstGeom>
          <a:noFill/>
          <a:ln w="3810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7" name="向右箭號 6"/>
          <p:cNvSpPr/>
          <p:nvPr/>
        </p:nvSpPr>
        <p:spPr>
          <a:xfrm rot="5400000">
            <a:off x="1907704" y="4581128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8" name="向右箭號 7"/>
          <p:cNvSpPr/>
          <p:nvPr/>
        </p:nvSpPr>
        <p:spPr>
          <a:xfrm rot="5400000">
            <a:off x="2123728" y="4581128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9" name="向右箭號 8"/>
          <p:cNvSpPr/>
          <p:nvPr/>
        </p:nvSpPr>
        <p:spPr>
          <a:xfrm rot="5400000">
            <a:off x="2339752" y="4581128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835696" y="4005064"/>
            <a:ext cx="3816424" cy="504056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Change the viewing type</a:t>
            </a:r>
          </a:p>
        </p:txBody>
      </p:sp>
      <p:sp>
        <p:nvSpPr>
          <p:cNvPr id="11" name="投影片編號版面配置區 10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DA0BB7-265A-403C-9275-D587AB510EDC}" type="slidenum">
              <a:rPr lang="zh-TW" altLang="en-US" smtClean="0">
                <a:solidFill>
                  <a:schemeClr val="tx1"/>
                </a:solidFill>
              </a:rPr>
              <a:pPr/>
              <a:t>44</a:t>
            </a:fld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789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sz="4800" b="1" dirty="0" smtClean="0">
                <a:solidFill>
                  <a:schemeClr val="tx1"/>
                </a:solidFill>
              </a:rPr>
              <a:t>Step by Step: Compositing</a:t>
            </a:r>
            <a:endParaRPr lang="zh-TW" altLang="en-US" sz="5400" b="1" dirty="0">
              <a:solidFill>
                <a:schemeClr val="tx1"/>
              </a:solidFill>
            </a:endParaRPr>
          </a:p>
        </p:txBody>
      </p:sp>
      <p:pic>
        <p:nvPicPr>
          <p:cNvPr id="3" name="Picture 2" descr="C:\Users\Kevincosner\Desktop\CSIT2011\step_by_step\39_set_output.png"/>
          <p:cNvPicPr>
            <a:picLocks noChangeAspect="1" noChangeArrowheads="1"/>
          </p:cNvPicPr>
          <p:nvPr/>
        </p:nvPicPr>
        <p:blipFill>
          <a:blip r:embed="rId2" cstate="print"/>
          <a:srcRect l="64233" t="57149"/>
          <a:stretch>
            <a:fillRect/>
          </a:stretch>
        </p:blipFill>
        <p:spPr bwMode="auto">
          <a:xfrm>
            <a:off x="467544" y="1392673"/>
            <a:ext cx="3883616" cy="2520280"/>
          </a:xfrm>
          <a:prstGeom prst="rect">
            <a:avLst/>
          </a:prstGeom>
          <a:noFill/>
        </p:spPr>
      </p:pic>
      <p:sp>
        <p:nvSpPr>
          <p:cNvPr id="4" name="文字方塊 3"/>
          <p:cNvSpPr txBox="1"/>
          <p:nvPr/>
        </p:nvSpPr>
        <p:spPr>
          <a:xfrm>
            <a:off x="291250" y="3912953"/>
            <a:ext cx="26757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chemeClr val="tx1"/>
                </a:solidFill>
              </a:rPr>
              <a:t>Select output format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sp>
        <p:nvSpPr>
          <p:cNvPr id="6" name="向右箭號 5"/>
          <p:cNvSpPr/>
          <p:nvPr/>
        </p:nvSpPr>
        <p:spPr>
          <a:xfrm rot="16200000">
            <a:off x="2627784" y="3408897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3419872" y="3336889"/>
            <a:ext cx="1584176" cy="432048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File path</a:t>
            </a:r>
          </a:p>
        </p:txBody>
      </p:sp>
      <p:sp>
        <p:nvSpPr>
          <p:cNvPr id="8" name="向右箭號 7"/>
          <p:cNvSpPr/>
          <p:nvPr/>
        </p:nvSpPr>
        <p:spPr>
          <a:xfrm rot="16200000">
            <a:off x="3923928" y="2976849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9" name="向右箭號 8"/>
          <p:cNvSpPr/>
          <p:nvPr/>
        </p:nvSpPr>
        <p:spPr>
          <a:xfrm>
            <a:off x="4788024" y="2204864"/>
            <a:ext cx="720080" cy="720080"/>
          </a:xfrm>
          <a:prstGeom prst="striped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10" name="Picture 3" descr="C:\Users\Kevincosner\Desktop\CSIT2011\step_by_step\40_animation.png"/>
          <p:cNvPicPr>
            <a:picLocks noChangeAspect="1" noChangeArrowheads="1"/>
          </p:cNvPicPr>
          <p:nvPr/>
        </p:nvPicPr>
        <p:blipFill>
          <a:blip r:embed="rId3" cstate="print"/>
          <a:srcRect l="82807" t="4286" b="32850"/>
          <a:stretch>
            <a:fillRect/>
          </a:stretch>
        </p:blipFill>
        <p:spPr bwMode="auto">
          <a:xfrm>
            <a:off x="5940152" y="1176649"/>
            <a:ext cx="2664296" cy="5276687"/>
          </a:xfrm>
          <a:prstGeom prst="rect">
            <a:avLst/>
          </a:prstGeom>
          <a:noFill/>
        </p:spPr>
      </p:pic>
      <p:sp>
        <p:nvSpPr>
          <p:cNvPr id="11" name="向右箭號 10"/>
          <p:cNvSpPr/>
          <p:nvPr/>
        </p:nvSpPr>
        <p:spPr>
          <a:xfrm rot="16200000">
            <a:off x="7668344" y="3552913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020272" y="3912952"/>
            <a:ext cx="1656184" cy="1172231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Press !</a:t>
            </a:r>
          </a:p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Finish !!</a:t>
            </a:r>
          </a:p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</a:rPr>
              <a:t>Oh yeah!!</a:t>
            </a:r>
          </a:p>
        </p:txBody>
      </p:sp>
      <p:sp>
        <p:nvSpPr>
          <p:cNvPr id="13" name="文字方塊 12"/>
          <p:cNvSpPr txBox="1"/>
          <p:nvPr/>
        </p:nvSpPr>
        <p:spPr>
          <a:xfrm>
            <a:off x="4261207" y="6001185"/>
            <a:ext cx="16930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chemeClr val="tx1"/>
                </a:solidFill>
              </a:rPr>
              <a:t>Final Output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sp>
        <p:nvSpPr>
          <p:cNvPr id="14" name="投影片編號版面配置區 1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DA0BB7-265A-403C-9275-D587AB510EDC}" type="slidenum">
              <a:rPr lang="zh-TW" altLang="en-US" smtClean="0">
                <a:solidFill>
                  <a:schemeClr val="tx1"/>
                </a:solidFill>
              </a:rPr>
              <a:pPr/>
              <a:t>45</a:t>
            </a:fld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5" name="迴轉箭號 14">
            <a:hlinkClick r:id="rId4" action="ppaction://hlinksldjump"/>
          </p:cNvPr>
          <p:cNvSpPr/>
          <p:nvPr/>
        </p:nvSpPr>
        <p:spPr>
          <a:xfrm>
            <a:off x="251520" y="6021288"/>
            <a:ext cx="576064" cy="576064"/>
          </a:xfrm>
          <a:prstGeom prst="utur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251520" y="5517232"/>
            <a:ext cx="27494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chemeClr val="accent2"/>
                </a:solidFill>
              </a:rPr>
              <a:t>Back to flowchart</a:t>
            </a:r>
            <a:endParaRPr lang="zh-TW" alt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394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/>
      <p:bldP spid="15" grpId="0" animBg="1"/>
      <p:bldP spid="1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sz="4800" b="1" dirty="0" smtClean="0">
                <a:solidFill>
                  <a:schemeClr val="tx1"/>
                </a:solidFill>
              </a:rPr>
              <a:t>More Examples</a:t>
            </a:r>
            <a:endParaRPr lang="zh-TW" altLang="en-US" sz="5400" b="1" dirty="0">
              <a:solidFill>
                <a:schemeClr val="tx1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altLang="zh-TW" dirty="0" smtClean="0">
                <a:latin typeface="華康儷中黑(P)" pitchFamily="34" charset="-120"/>
                <a:ea typeface="華康儷中黑(P)" pitchFamily="34" charset="-120"/>
              </a:rPr>
              <a:t>CSIE Robot</a:t>
            </a:r>
          </a:p>
          <a:p>
            <a:endParaRPr lang="zh-TW" altLang="en-US" sz="2000" dirty="0">
              <a:latin typeface="華康儷中黑(P)" pitchFamily="34" charset="-120"/>
              <a:ea typeface="華康儷中黑(P)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DA0BB7-265A-403C-9275-D587AB510EDC}" type="slidenum">
              <a:rPr lang="zh-TW" altLang="en-US" smtClean="0">
                <a:solidFill>
                  <a:schemeClr val="tx1"/>
                </a:solidFill>
              </a:rPr>
              <a:pPr/>
              <a:t>46</a:t>
            </a:fld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6" name="example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403648" y="2324877"/>
            <a:ext cx="6192688" cy="412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150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sz="4800" b="1" dirty="0" smtClean="0">
                <a:solidFill>
                  <a:schemeClr val="tx1"/>
                </a:solidFill>
              </a:rPr>
              <a:t>More Examples</a:t>
            </a:r>
            <a:endParaRPr lang="zh-TW" altLang="en-US" sz="5400" b="1" dirty="0">
              <a:solidFill>
                <a:schemeClr val="tx1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DA0BB7-265A-403C-9275-D587AB510EDC}" type="slidenum">
              <a:rPr lang="zh-TW" altLang="en-US" smtClean="0">
                <a:solidFill>
                  <a:schemeClr val="tx1"/>
                </a:solidFill>
              </a:rPr>
              <a:pPr/>
              <a:t>47</a:t>
            </a:fld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9" name="videoplayback.fl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3925" y="1052513"/>
            <a:ext cx="7296150" cy="5472112"/>
          </a:xfrm>
        </p:spPr>
      </p:pic>
    </p:spTree>
    <p:extLst>
      <p:ext uri="{BB962C8B-B14F-4D97-AF65-F5344CB8AC3E}">
        <p14:creationId xmlns:p14="http://schemas.microsoft.com/office/powerpoint/2010/main" val="243067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sz="4800" b="1" dirty="0" smtClean="0">
                <a:solidFill>
                  <a:schemeClr val="tx1"/>
                </a:solidFill>
              </a:rPr>
              <a:t>More Examples</a:t>
            </a:r>
            <a:endParaRPr lang="zh-TW" altLang="en-US" sz="5400" b="1" dirty="0">
              <a:solidFill>
                <a:schemeClr val="tx1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DA0BB7-265A-403C-9275-D587AB510EDC}" type="slidenum">
              <a:rPr lang="zh-TW" altLang="en-US" smtClean="0">
                <a:solidFill>
                  <a:schemeClr val="tx1"/>
                </a:solidFill>
              </a:rPr>
              <a:pPr/>
              <a:t>48</a:t>
            </a:fld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10" name="videoplayback2.fl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8313" y="1052513"/>
            <a:ext cx="8208962" cy="5472112"/>
          </a:xfrm>
        </p:spPr>
      </p:pic>
    </p:spTree>
    <p:extLst>
      <p:ext uri="{BB962C8B-B14F-4D97-AF65-F5344CB8AC3E}">
        <p14:creationId xmlns:p14="http://schemas.microsoft.com/office/powerpoint/2010/main" val="2764042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sz="4800" b="1" dirty="0" smtClean="0">
                <a:solidFill>
                  <a:schemeClr val="tx1"/>
                </a:solidFill>
              </a:rPr>
              <a:t>FAQ</a:t>
            </a:r>
            <a:endParaRPr lang="zh-TW" altLang="en-US" sz="5400" b="1" dirty="0">
              <a:solidFill>
                <a:schemeClr val="tx1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79512" y="1052736"/>
            <a:ext cx="8856984" cy="5688632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n-US" altLang="zh-TW" sz="2400" dirty="0" smtClean="0">
                <a:latin typeface="華康儷細黑(P)" pitchFamily="34" charset="-120"/>
                <a:ea typeface="華康儷細黑(P)" pitchFamily="34" charset="-120"/>
              </a:rPr>
              <a:t>Voodoo</a:t>
            </a:r>
            <a:r>
              <a:rPr lang="zh-TW" altLang="en-US" sz="2400" dirty="0" smtClean="0">
                <a:latin typeface="華康儷細黑(P)" pitchFamily="34" charset="-120"/>
                <a:ea typeface="華康儷細黑(P)" pitchFamily="34" charset="-120"/>
              </a:rPr>
              <a:t>會當掉！</a:t>
            </a:r>
            <a:endParaRPr lang="en-US" altLang="zh-TW" sz="2400" dirty="0" smtClean="0">
              <a:latin typeface="華康儷細黑(P)" pitchFamily="34" charset="-120"/>
              <a:ea typeface="華康儷細黑(P)" pitchFamily="34" charset="-120"/>
            </a:endParaRPr>
          </a:p>
          <a:p>
            <a:pPr lvl="1" algn="just"/>
            <a:r>
              <a:rPr lang="zh-TW" altLang="en-US" sz="2000" dirty="0" smtClean="0">
                <a:latin typeface="華康儷細黑(P)" pitchFamily="34" charset="-120"/>
                <a:ea typeface="華康儷細黑(P)" pitchFamily="34" charset="-120"/>
              </a:rPr>
              <a:t>拍攝的影片內容差異太大</a:t>
            </a:r>
            <a:endParaRPr lang="en-US" altLang="zh-TW" sz="2000" dirty="0" smtClean="0">
              <a:latin typeface="華康儷細黑(P)" pitchFamily="34" charset="-120"/>
              <a:ea typeface="華康儷細黑(P)" pitchFamily="34" charset="-120"/>
            </a:endParaRPr>
          </a:p>
          <a:p>
            <a:pPr lvl="1" algn="just"/>
            <a:r>
              <a:rPr lang="zh-TW" altLang="en-US" sz="2000" dirty="0" smtClean="0">
                <a:latin typeface="華康儷細黑(P)" pitchFamily="34" charset="-120"/>
                <a:ea typeface="華康儷細黑(P)" pitchFamily="34" charset="-120"/>
              </a:rPr>
              <a:t>調整</a:t>
            </a:r>
            <a:r>
              <a:rPr lang="en-US" altLang="zh-TW" sz="2000" dirty="0" smtClean="0">
                <a:latin typeface="華康儷細黑(P)" pitchFamily="34" charset="-120"/>
                <a:ea typeface="華康儷細黑(P)" pitchFamily="34" charset="-120"/>
              </a:rPr>
              <a:t>tracking</a:t>
            </a:r>
            <a:r>
              <a:rPr lang="zh-TW" altLang="en-US" sz="2000" dirty="0" smtClean="0">
                <a:latin typeface="華康儷細黑(P)" pitchFamily="34" charset="-120"/>
                <a:ea typeface="華康儷細黑(P)" pitchFamily="34" charset="-120"/>
              </a:rPr>
              <a:t>的方式</a:t>
            </a:r>
            <a:endParaRPr lang="en-US" altLang="zh-TW" sz="2000" dirty="0" smtClean="0">
              <a:latin typeface="華康儷細黑(P)" pitchFamily="34" charset="-120"/>
              <a:ea typeface="華康儷細黑(P)" pitchFamily="34" charset="-120"/>
            </a:endParaRPr>
          </a:p>
          <a:p>
            <a:pPr algn="just"/>
            <a:r>
              <a:rPr lang="zh-TW" altLang="en-US" sz="2400" dirty="0" smtClean="0">
                <a:latin typeface="華康儷細黑(P)" pitchFamily="34" charset="-120"/>
                <a:ea typeface="華康儷細黑(P)" pitchFamily="34" charset="-120"/>
              </a:rPr>
              <a:t>為什麼我在</a:t>
            </a:r>
            <a:r>
              <a:rPr lang="en-US" altLang="zh-TW" sz="2400" dirty="0" smtClean="0">
                <a:latin typeface="華康儷細黑(P)" pitchFamily="34" charset="-120"/>
                <a:ea typeface="華康儷細黑(P)" pitchFamily="34" charset="-120"/>
              </a:rPr>
              <a:t>Blender</a:t>
            </a:r>
            <a:r>
              <a:rPr lang="zh-TW" altLang="en-US" sz="2400" dirty="0" smtClean="0">
                <a:latin typeface="華康儷細黑(P)" pitchFamily="34" charset="-120"/>
                <a:ea typeface="華康儷細黑(P)" pitchFamily="34" charset="-120"/>
              </a:rPr>
              <a:t>中的</a:t>
            </a:r>
            <a:r>
              <a:rPr lang="en-US" altLang="zh-TW" sz="2400" dirty="0" smtClean="0">
                <a:latin typeface="華康儷細黑(P)" pitchFamily="34" charset="-120"/>
                <a:ea typeface="華康儷細黑(P)" pitchFamily="34" charset="-120"/>
              </a:rPr>
              <a:t>Background</a:t>
            </a:r>
            <a:r>
              <a:rPr lang="zh-TW" altLang="en-US" sz="2400" dirty="0" smtClean="0">
                <a:latin typeface="華康儷細黑(P)" pitchFamily="34" charset="-120"/>
                <a:ea typeface="華康儷細黑(P)" pitchFamily="34" charset="-120"/>
              </a:rPr>
              <a:t>和</a:t>
            </a:r>
            <a:r>
              <a:rPr lang="en-US" altLang="zh-TW" sz="2400" dirty="0" smtClean="0">
                <a:latin typeface="華康儷細黑(P)" pitchFamily="34" charset="-120"/>
                <a:ea typeface="華康儷細黑(P)" pitchFamily="34" charset="-120"/>
              </a:rPr>
              <a:t>Feature</a:t>
            </a:r>
            <a:r>
              <a:rPr lang="zh-TW" altLang="en-US" sz="2400" dirty="0" smtClean="0">
                <a:latin typeface="華康儷細黑(P)" pitchFamily="34" charset="-120"/>
                <a:ea typeface="華康儷細黑(P)" pitchFamily="34" charset="-120"/>
              </a:rPr>
              <a:t>沒辦法配合</a:t>
            </a:r>
            <a:endParaRPr lang="en-US" altLang="zh-TW" sz="2400" dirty="0" smtClean="0">
              <a:latin typeface="華康儷細黑(P)" pitchFamily="34" charset="-120"/>
              <a:ea typeface="華康儷細黑(P)" pitchFamily="34" charset="-120"/>
            </a:endParaRPr>
          </a:p>
          <a:p>
            <a:pPr lvl="1" algn="just"/>
            <a:r>
              <a:rPr lang="zh-TW" altLang="en-US" sz="2000" dirty="0" smtClean="0">
                <a:latin typeface="華康儷細黑(P)" pitchFamily="34" charset="-120"/>
                <a:ea typeface="華康儷細黑(P)" pitchFamily="34" charset="-120"/>
              </a:rPr>
              <a:t>記得要設定 </a:t>
            </a:r>
            <a:r>
              <a:rPr lang="en-US" altLang="zh-TW" sz="1600" b="1" dirty="0" smtClean="0">
                <a:latin typeface="華康儷細黑(P)" pitchFamily="34" charset="-120"/>
                <a:ea typeface="華康儷細黑(P)" pitchFamily="34" charset="-120"/>
              </a:rPr>
              <a:t>Cameras </a:t>
            </a:r>
            <a:r>
              <a:rPr lang="en-US" altLang="zh-TW" sz="1600" b="1" dirty="0" smtClean="0">
                <a:latin typeface="華康儷細黑(P)" pitchFamily="34" charset="-120"/>
                <a:ea typeface="華康儷細黑(P)" pitchFamily="34" charset="-120"/>
                <a:sym typeface="Wingdings" pitchFamily="2" charset="2"/>
              </a:rPr>
              <a:t> Set Active Object as Camera</a:t>
            </a:r>
            <a:endParaRPr lang="en-US" altLang="zh-TW" sz="2000" b="1" dirty="0" smtClean="0">
              <a:latin typeface="華康儷細黑(P)" pitchFamily="34" charset="-120"/>
              <a:ea typeface="華康儷細黑(P)" pitchFamily="34" charset="-120"/>
            </a:endParaRPr>
          </a:p>
          <a:p>
            <a:pPr algn="just"/>
            <a:r>
              <a:rPr lang="en-US" altLang="zh-TW" sz="2400" dirty="0" smtClean="0">
                <a:latin typeface="華康儷細黑(P)" pitchFamily="34" charset="-120"/>
                <a:ea typeface="華康儷細黑(P)" pitchFamily="34" charset="-120"/>
              </a:rPr>
              <a:t>3D models</a:t>
            </a:r>
            <a:r>
              <a:rPr lang="zh-TW" altLang="en-US" sz="2400" dirty="0" smtClean="0">
                <a:latin typeface="華康儷細黑(P)" pitchFamily="34" charset="-120"/>
                <a:ea typeface="華康儷細黑(P)" pitchFamily="34" charset="-120"/>
              </a:rPr>
              <a:t>的 位置</a:t>
            </a:r>
            <a:r>
              <a:rPr lang="en-US" altLang="zh-TW" sz="2400" dirty="0" smtClean="0">
                <a:latin typeface="華康儷細黑(P)" pitchFamily="34" charset="-120"/>
                <a:ea typeface="華康儷細黑(P)" pitchFamily="34" charset="-120"/>
              </a:rPr>
              <a:t>/</a:t>
            </a:r>
            <a:r>
              <a:rPr lang="zh-TW" altLang="en-US" sz="2400" dirty="0" smtClean="0">
                <a:latin typeface="華康儷細黑(P)" pitchFamily="34" charset="-120"/>
                <a:ea typeface="華康儷細黑(P)" pitchFamily="34" charset="-120"/>
              </a:rPr>
              <a:t>動作 好難調整</a:t>
            </a:r>
            <a:r>
              <a:rPr lang="en-US" altLang="zh-TW" sz="2400" dirty="0" smtClean="0">
                <a:latin typeface="華康儷細黑(P)" pitchFamily="34" charset="-120"/>
                <a:ea typeface="華康儷細黑(P)" pitchFamily="34" charset="-120"/>
              </a:rPr>
              <a:t>…</a:t>
            </a:r>
          </a:p>
          <a:p>
            <a:pPr lvl="1" algn="just"/>
            <a:r>
              <a:rPr lang="zh-TW" altLang="en-US" sz="2000" dirty="0" smtClean="0">
                <a:latin typeface="華康儷細黑(P)" pitchFamily="34" charset="-120"/>
                <a:ea typeface="華康儷細黑(P)" pitchFamily="34" charset="-120"/>
              </a:rPr>
              <a:t>你是對的</a:t>
            </a:r>
            <a:r>
              <a:rPr lang="en-US" altLang="zh-TW" sz="2000" dirty="0" smtClean="0">
                <a:latin typeface="華康儷細黑(P)" pitchFamily="34" charset="-120"/>
                <a:ea typeface="華康儷細黑(P)" pitchFamily="34" charset="-120"/>
              </a:rPr>
              <a:t>! </a:t>
            </a:r>
          </a:p>
          <a:p>
            <a:pPr lvl="1" algn="just"/>
            <a:r>
              <a:rPr lang="zh-TW" altLang="en-US" sz="2000" dirty="0" smtClean="0">
                <a:latin typeface="華康儷細黑(P)" pitchFamily="34" charset="-120"/>
                <a:ea typeface="華康儷細黑(P)" pitchFamily="34" charset="-120"/>
              </a:rPr>
              <a:t>多利用座標系相對位置以及不同視角會有幫助</a:t>
            </a:r>
            <a:r>
              <a:rPr lang="en-US" altLang="zh-TW" sz="2000" dirty="0" smtClean="0">
                <a:latin typeface="華康儷細黑(P)" pitchFamily="34" charset="-120"/>
                <a:ea typeface="華康儷細黑(P)" pitchFamily="34" charset="-120"/>
              </a:rPr>
              <a:t>, </a:t>
            </a:r>
            <a:r>
              <a:rPr lang="zh-TW" altLang="en-US" sz="2000" dirty="0" smtClean="0">
                <a:latin typeface="華康儷細黑(P)" pitchFamily="34" charset="-120"/>
                <a:ea typeface="華康儷細黑(P)" pitchFamily="34" charset="-120"/>
              </a:rPr>
              <a:t>不過還是需要一些時間</a:t>
            </a:r>
            <a:endParaRPr lang="en-US" altLang="zh-TW" sz="2000" dirty="0" smtClean="0">
              <a:latin typeface="華康儷細黑(P)" pitchFamily="34" charset="-120"/>
              <a:ea typeface="華康儷細黑(P)" pitchFamily="34" charset="-120"/>
            </a:endParaRPr>
          </a:p>
          <a:p>
            <a:pPr lvl="1"/>
            <a:r>
              <a:rPr lang="zh-TW" altLang="en-US" sz="2000" dirty="0" smtClean="0">
                <a:latin typeface="華康儷細黑(P)" pitchFamily="34" charset="-120"/>
                <a:ea typeface="華康儷細黑(P)" pitchFamily="34" charset="-120"/>
              </a:rPr>
              <a:t>設定動作時</a:t>
            </a:r>
            <a:r>
              <a:rPr lang="en-US" altLang="zh-TW" sz="2000" dirty="0" smtClean="0">
                <a:latin typeface="華康儷細黑(P)" pitchFamily="34" charset="-120"/>
                <a:ea typeface="華康儷細黑(P)" pitchFamily="34" charset="-120"/>
              </a:rPr>
              <a:t>, </a:t>
            </a:r>
            <a:r>
              <a:rPr lang="zh-TW" altLang="en-US" sz="2000" dirty="0" smtClean="0">
                <a:latin typeface="華康儷細黑(P)" pitchFamily="34" charset="-120"/>
                <a:ea typeface="華康儷細黑(P)" pitchFamily="34" charset="-120"/>
              </a:rPr>
              <a:t>盡量避免大角度或大範圍的</a:t>
            </a:r>
            <a:r>
              <a:rPr lang="en-US" altLang="zh-TW" sz="2000" i="1" dirty="0" smtClean="0">
                <a:latin typeface="華康儷細黑(P)" pitchFamily="34" charset="-120"/>
                <a:ea typeface="華康儷細黑(P)" pitchFamily="34" charset="-120"/>
              </a:rPr>
              <a:t> </a:t>
            </a:r>
            <a:r>
              <a:rPr lang="en-US" altLang="zh-TW" sz="2000" dirty="0" smtClean="0">
                <a:latin typeface="華康儷細黑(P)" pitchFamily="34" charset="-120"/>
                <a:ea typeface="華康儷細黑(P)" pitchFamily="34" charset="-120"/>
              </a:rPr>
              <a:t>interpolation, </a:t>
            </a:r>
            <a:r>
              <a:rPr lang="zh-TW" altLang="en-US" sz="2000" dirty="0" smtClean="0">
                <a:latin typeface="華康儷細黑(P)" pitchFamily="34" charset="-120"/>
                <a:ea typeface="華康儷細黑(P)" pitchFamily="34" charset="-120"/>
              </a:rPr>
              <a:t>多設一些 </a:t>
            </a:r>
            <a:r>
              <a:rPr lang="en-US" altLang="zh-TW" sz="2000" dirty="0" smtClean="0">
                <a:latin typeface="華康儷細黑(P)" pitchFamily="34" charset="-120"/>
                <a:ea typeface="華康儷細黑(P)" pitchFamily="34" charset="-120"/>
              </a:rPr>
              <a:t>key frames</a:t>
            </a:r>
          </a:p>
          <a:p>
            <a:r>
              <a:rPr lang="zh-TW" altLang="en-US" sz="2400" dirty="0" smtClean="0">
                <a:latin typeface="華康儷細黑(P)" pitchFamily="34" charset="-120"/>
                <a:ea typeface="華康儷細黑(P)" pitchFamily="34" charset="-120"/>
              </a:rPr>
              <a:t>為什麼最後做出來的動畫 </a:t>
            </a:r>
            <a:r>
              <a:rPr lang="en-US" altLang="zh-TW" sz="2400" dirty="0" smtClean="0">
                <a:latin typeface="華康儷細黑(P)" pitchFamily="34" charset="-120"/>
                <a:ea typeface="華康儷細黑(P)" pitchFamily="34" charset="-120"/>
              </a:rPr>
              <a:t>Model</a:t>
            </a:r>
            <a:r>
              <a:rPr lang="zh-TW" altLang="en-US" sz="2400" dirty="0" smtClean="0">
                <a:latin typeface="華康儷細黑(P)" pitchFamily="34" charset="-120"/>
                <a:ea typeface="華康儷細黑(P)" pitchFamily="34" charset="-120"/>
              </a:rPr>
              <a:t> 是黑的</a:t>
            </a:r>
            <a:r>
              <a:rPr lang="en-US" altLang="zh-TW" sz="2400" dirty="0" smtClean="0">
                <a:latin typeface="華康儷細黑(P)" pitchFamily="34" charset="-120"/>
                <a:ea typeface="華康儷細黑(P)" pitchFamily="34" charset="-120"/>
              </a:rPr>
              <a:t>?</a:t>
            </a:r>
          </a:p>
          <a:p>
            <a:pPr lvl="1"/>
            <a:r>
              <a:rPr lang="zh-TW" altLang="en-US" sz="2000" dirty="0" smtClean="0">
                <a:latin typeface="華康儷細黑(P)" pitchFamily="34" charset="-120"/>
                <a:ea typeface="華康儷細黑(P)" pitchFamily="34" charset="-120"/>
              </a:rPr>
              <a:t>記得在場景裡加盞燈</a:t>
            </a:r>
            <a:endParaRPr lang="en-US" altLang="zh-TW" sz="2000" dirty="0" smtClean="0">
              <a:latin typeface="華康儷細黑(P)" pitchFamily="34" charset="-120"/>
              <a:ea typeface="華康儷細黑(P)" pitchFamily="34" charset="-120"/>
            </a:endParaRPr>
          </a:p>
          <a:p>
            <a:pPr algn="just"/>
            <a:r>
              <a:rPr lang="zh-TW" altLang="en-US" sz="2400" dirty="0" smtClean="0">
                <a:latin typeface="華康儷細黑(P)" pitchFamily="34" charset="-120"/>
                <a:ea typeface="華康儷細黑(P)" pitchFamily="34" charset="-120"/>
              </a:rPr>
              <a:t>我該去哪裡找</a:t>
            </a:r>
            <a:r>
              <a:rPr lang="en-US" altLang="zh-TW" sz="2400" dirty="0" smtClean="0">
                <a:latin typeface="華康儷細黑(P)" pitchFamily="34" charset="-120"/>
                <a:ea typeface="華康儷細黑(P)" pitchFamily="34" charset="-120"/>
              </a:rPr>
              <a:t>3D models</a:t>
            </a:r>
          </a:p>
          <a:p>
            <a:pPr lvl="1" algn="just"/>
            <a:r>
              <a:rPr lang="zh-TW" altLang="en-US" sz="2000" dirty="0" smtClean="0">
                <a:latin typeface="華康儷細黑(P)" pitchFamily="34" charset="-120"/>
                <a:ea typeface="華康儷細黑(P)" pitchFamily="34" charset="-120"/>
              </a:rPr>
              <a:t>網路上免費資源非常多</a:t>
            </a:r>
            <a:r>
              <a:rPr lang="en-US" altLang="zh-TW" sz="2000" dirty="0" smtClean="0">
                <a:latin typeface="華康儷細黑(P)" pitchFamily="34" charset="-120"/>
                <a:ea typeface="華康儷細黑(P)" pitchFamily="34" charset="-120"/>
              </a:rPr>
              <a:t>!</a:t>
            </a:r>
            <a:r>
              <a:rPr lang="zh-TW" altLang="en-US" sz="2000" dirty="0" smtClean="0">
                <a:latin typeface="華康儷細黑(P)" pitchFamily="34" charset="-120"/>
                <a:ea typeface="華康儷細黑(P)" pitchFamily="34" charset="-120"/>
              </a:rPr>
              <a:t> </a:t>
            </a:r>
            <a:endParaRPr lang="en-US" altLang="zh-TW" sz="2000" dirty="0" smtClean="0">
              <a:latin typeface="華康儷細黑(P)" pitchFamily="34" charset="-120"/>
              <a:ea typeface="華康儷細黑(P)" pitchFamily="34" charset="-120"/>
            </a:endParaRPr>
          </a:p>
          <a:p>
            <a:pPr lvl="1" algn="just"/>
            <a:r>
              <a:rPr lang="zh-TW" altLang="en-US" sz="2000" dirty="0" smtClean="0">
                <a:latin typeface="華康儷細黑(P)" pitchFamily="34" charset="-120"/>
                <a:ea typeface="華康儷細黑(P)" pitchFamily="34" charset="-120"/>
              </a:rPr>
              <a:t>例如</a:t>
            </a:r>
            <a:r>
              <a:rPr lang="en-US" altLang="zh-TW" sz="2000" dirty="0" smtClean="0">
                <a:latin typeface="華康儷細黑(P)" pitchFamily="34" charset="-120"/>
                <a:ea typeface="華康儷細黑(P)" pitchFamily="34" charset="-120"/>
              </a:rPr>
              <a:t>:  http://www.3dm3.com/modelsbank/</a:t>
            </a:r>
          </a:p>
          <a:p>
            <a:pPr lvl="3" algn="just">
              <a:buNone/>
            </a:pPr>
            <a:r>
              <a:rPr lang="en-US" altLang="zh-TW" dirty="0" smtClean="0">
                <a:latin typeface="華康儷細黑(P)" pitchFamily="34" charset="-120"/>
                <a:ea typeface="華康儷細黑(P)" pitchFamily="34" charset="-120"/>
              </a:rPr>
              <a:t> http://www.sharecg.com/</a:t>
            </a:r>
            <a:endParaRPr lang="en-US" altLang="zh-TW" sz="1600" dirty="0" smtClean="0">
              <a:latin typeface="華康儷細黑(P)" pitchFamily="34" charset="-120"/>
              <a:ea typeface="華康儷細黑(P)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DA0BB7-265A-403C-9275-D587AB510EDC}" type="slidenum">
              <a:rPr lang="zh-TW" altLang="en-US" smtClean="0">
                <a:solidFill>
                  <a:schemeClr val="tx1"/>
                </a:solidFill>
              </a:rPr>
              <a:pPr/>
              <a:t>49</a:t>
            </a:fld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120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zh-TW" sz="4800" b="1" dirty="0" smtClean="0">
                <a:solidFill>
                  <a:schemeClr val="tx1"/>
                </a:solidFill>
              </a:rPr>
              <a:t>Recipe: Get Image Sequence</a:t>
            </a:r>
            <a:endParaRPr lang="zh-TW" altLang="en-US" sz="4800" b="1" dirty="0">
              <a:solidFill>
                <a:schemeClr val="tx1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2400" dirty="0" smtClean="0"/>
              <a:t>Open Blender</a:t>
            </a:r>
          </a:p>
          <a:p>
            <a:r>
              <a:rPr lang="en-US" altLang="zh-TW" sz="2400" dirty="0" smtClean="0"/>
              <a:t>Load video file:</a:t>
            </a:r>
          </a:p>
          <a:p>
            <a:pPr lvl="1"/>
            <a:r>
              <a:rPr lang="en-US" altLang="zh-TW" sz="2000" dirty="0" smtClean="0"/>
              <a:t>Change window type to “Video Sequence Editor”</a:t>
            </a:r>
          </a:p>
          <a:p>
            <a:pPr lvl="1"/>
            <a:r>
              <a:rPr lang="en-US" altLang="zh-TW" sz="2000" dirty="0" smtClean="0"/>
              <a:t>Select </a:t>
            </a:r>
            <a:r>
              <a:rPr lang="zh-TW" altLang="en-US" sz="2000" dirty="0" smtClean="0"/>
              <a:t> </a:t>
            </a:r>
            <a:r>
              <a:rPr lang="en-US" altLang="zh-TW" sz="2000" dirty="0" smtClean="0"/>
              <a:t>Add →Movie</a:t>
            </a:r>
          </a:p>
          <a:p>
            <a:pPr lvl="1"/>
            <a:r>
              <a:rPr lang="en-US" altLang="zh-TW" sz="2000" dirty="0" smtClean="0"/>
              <a:t>Put the strip in Layer 1</a:t>
            </a:r>
            <a:endParaRPr lang="zh-TW" altLang="en-US" sz="2000" dirty="0" smtClean="0"/>
          </a:p>
          <a:p>
            <a:r>
              <a:rPr lang="en-US" altLang="zh-TW" sz="2400" dirty="0" smtClean="0"/>
              <a:t>Do sequence:</a:t>
            </a:r>
          </a:p>
          <a:p>
            <a:pPr lvl="1"/>
            <a:r>
              <a:rPr lang="en-US" altLang="zh-TW" sz="2000" dirty="0" smtClean="0"/>
              <a:t>Frame</a:t>
            </a:r>
          </a:p>
          <a:p>
            <a:pPr lvl="2"/>
            <a:r>
              <a:rPr lang="en-US" altLang="zh-TW" sz="1800" dirty="0" smtClean="0"/>
              <a:t>Set number of frames and resolution of frames</a:t>
            </a:r>
          </a:p>
          <a:p>
            <a:pPr lvl="2"/>
            <a:r>
              <a:rPr lang="en-US" altLang="zh-TW" sz="1800" dirty="0" smtClean="0"/>
              <a:t>Choose output file type (</a:t>
            </a:r>
            <a:r>
              <a:rPr lang="en-US" altLang="zh-TW" sz="1800" dirty="0" err="1" smtClean="0"/>
              <a:t>Targa</a:t>
            </a:r>
            <a:r>
              <a:rPr lang="en-US" altLang="zh-TW" sz="1800" dirty="0" smtClean="0"/>
              <a:t>)</a:t>
            </a:r>
          </a:p>
          <a:p>
            <a:pPr lvl="1"/>
            <a:r>
              <a:rPr lang="en-US" altLang="zh-TW" sz="2000" dirty="0" smtClean="0"/>
              <a:t>Time interval: select start and end of the sequence</a:t>
            </a:r>
          </a:p>
          <a:p>
            <a:pPr lvl="1"/>
            <a:r>
              <a:rPr lang="en-US" altLang="zh-TW" sz="2000" dirty="0" smtClean="0"/>
              <a:t>Choose output location</a:t>
            </a:r>
          </a:p>
          <a:p>
            <a:r>
              <a:rPr lang="en-US" altLang="zh-TW" sz="2400" dirty="0" smtClean="0"/>
              <a:t>Click “Animation” button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DA0BB7-265A-403C-9275-D587AB510EDC}" type="slidenum">
              <a:rPr lang="zh-TW" altLang="en-US" smtClean="0">
                <a:solidFill>
                  <a:schemeClr val="tx1"/>
                </a:solidFill>
              </a:rPr>
              <a:pPr/>
              <a:t>5</a:t>
            </a:fld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998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sz="4800" b="1" dirty="0" smtClean="0">
                <a:solidFill>
                  <a:schemeClr val="tx1"/>
                </a:solidFill>
              </a:rPr>
              <a:t>FAQ</a:t>
            </a:r>
            <a:endParaRPr lang="zh-TW" altLang="en-US" sz="5400" b="1" dirty="0">
              <a:solidFill>
                <a:schemeClr val="tx1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3275856" y="1340768"/>
            <a:ext cx="2736304" cy="864096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l"/>
            <a:r>
              <a:rPr lang="zh-TW" altLang="en-US" b="1" dirty="0" smtClean="0">
                <a:solidFill>
                  <a:schemeClr val="tx1"/>
                </a:solidFill>
                <a:latin typeface="華康儷中黑(P)" pitchFamily="34" charset="-120"/>
                <a:ea typeface="華康儷中黑(P)" pitchFamily="34" charset="-120"/>
              </a:rPr>
              <a:t>調整設定</a:t>
            </a:r>
            <a:endParaRPr lang="en-US" altLang="zh-TW" b="1" dirty="0" smtClean="0">
              <a:solidFill>
                <a:schemeClr val="tx1"/>
              </a:solidFill>
              <a:latin typeface="華康儷中黑(P)" pitchFamily="34" charset="-120"/>
              <a:ea typeface="華康儷中黑(P)" pitchFamily="34" charset="-120"/>
            </a:endParaRPr>
          </a:p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  <a:latin typeface="華康儷中黑(P)" pitchFamily="34" charset="-120"/>
                <a:ea typeface="華康儷中黑(P)" pitchFamily="34" charset="-120"/>
              </a:rPr>
              <a:t>View </a:t>
            </a:r>
            <a:r>
              <a:rPr lang="en-US" altLang="zh-TW" b="1" dirty="0" smtClean="0">
                <a:solidFill>
                  <a:schemeClr val="tx1"/>
                </a:solidFill>
                <a:latin typeface="華康儷中黑(P)" pitchFamily="34" charset="-120"/>
                <a:ea typeface="華康儷中黑(P)" pitchFamily="34" charset="-120"/>
                <a:sym typeface="Wingdings" pitchFamily="2" charset="2"/>
              </a:rPr>
              <a:t> controls</a:t>
            </a:r>
            <a:endParaRPr lang="en-US" altLang="zh-TW" b="1" dirty="0" smtClean="0">
              <a:solidFill>
                <a:schemeClr val="tx1"/>
              </a:solidFill>
              <a:latin typeface="華康儷中黑(P)" pitchFamily="34" charset="-120"/>
              <a:ea typeface="華康儷中黑(P)" pitchFamily="34" charset="-120"/>
            </a:endParaRPr>
          </a:p>
        </p:txBody>
      </p:sp>
      <p:sp>
        <p:nvSpPr>
          <p:cNvPr id="21" name="投影片編號版面配置區 20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DA0BB7-265A-403C-9275-D587AB510EDC}" type="slidenum">
              <a:rPr lang="zh-TW" altLang="en-US" smtClean="0">
                <a:solidFill>
                  <a:schemeClr val="tx1"/>
                </a:solidFill>
              </a:rPr>
              <a:pPr/>
              <a:t>50</a:t>
            </a:fld>
            <a:endParaRPr lang="zh-TW" altLang="en-US" dirty="0">
              <a:solidFill>
                <a:schemeClr val="tx1"/>
              </a:solidFill>
            </a:endParaRPr>
          </a:p>
        </p:txBody>
      </p:sp>
      <p:pic>
        <p:nvPicPr>
          <p:cNvPr id="4" name="圖片 3" descr="畫面剪輯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88" y="1156550"/>
            <a:ext cx="2810267" cy="2524478"/>
          </a:xfrm>
          <a:prstGeom prst="rect">
            <a:avLst/>
          </a:prstGeom>
        </p:spPr>
      </p:pic>
      <p:sp>
        <p:nvSpPr>
          <p:cNvPr id="20" name="向右箭號 19"/>
          <p:cNvSpPr/>
          <p:nvPr/>
        </p:nvSpPr>
        <p:spPr>
          <a:xfrm rot="10800000">
            <a:off x="2940277" y="1653261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348167"/>
            <a:ext cx="6500267" cy="4474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5411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sz="4800" b="1" dirty="0" smtClean="0">
                <a:solidFill>
                  <a:schemeClr val="tx1"/>
                </a:solidFill>
              </a:rPr>
              <a:t>FAQ</a:t>
            </a:r>
            <a:endParaRPr lang="zh-TW" altLang="en-US" sz="5400" b="1" dirty="0">
              <a:solidFill>
                <a:schemeClr val="tx1"/>
              </a:solidFill>
            </a:endParaRPr>
          </a:p>
        </p:txBody>
      </p:sp>
      <p:sp>
        <p:nvSpPr>
          <p:cNvPr id="6" name="內容版面配置區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525963"/>
          </a:xfrm>
        </p:spPr>
        <p:txBody>
          <a:bodyPr/>
          <a:lstStyle/>
          <a:p>
            <a:r>
              <a:rPr lang="en-US" altLang="zh-TW" dirty="0" smtClean="0"/>
              <a:t>Use different views to adjust the positions and poses of objects</a:t>
            </a:r>
            <a:endParaRPr lang="zh-TW" altLang="en-US" dirty="0"/>
          </a:p>
        </p:txBody>
      </p:sp>
      <p:pic>
        <p:nvPicPr>
          <p:cNvPr id="7" name="Picture 3" descr="C:\Users\Kevincosner\Desktop\CSIT2011\step_by_step\bonus_camera_view.png"/>
          <p:cNvPicPr>
            <a:picLocks noChangeAspect="1" noChangeArrowheads="1"/>
          </p:cNvPicPr>
          <p:nvPr/>
        </p:nvPicPr>
        <p:blipFill>
          <a:blip r:embed="rId2" cstate="print"/>
          <a:srcRect l="23836" t="22002" r="41493" b="29992"/>
          <a:stretch>
            <a:fillRect/>
          </a:stretch>
        </p:blipFill>
        <p:spPr bwMode="auto">
          <a:xfrm>
            <a:off x="3563888" y="2348881"/>
            <a:ext cx="2304256" cy="1728192"/>
          </a:xfrm>
          <a:prstGeom prst="rect">
            <a:avLst/>
          </a:prstGeom>
          <a:noFill/>
        </p:spPr>
      </p:pic>
      <p:pic>
        <p:nvPicPr>
          <p:cNvPr id="8" name="Picture 4" descr="C:\Users\Kevincosner\Desktop\CSIT2011\step_by_step\bonus_front_view.png"/>
          <p:cNvPicPr>
            <a:picLocks noChangeAspect="1" noChangeArrowheads="1"/>
          </p:cNvPicPr>
          <p:nvPr/>
        </p:nvPicPr>
        <p:blipFill>
          <a:blip r:embed="rId3" cstate="print"/>
          <a:srcRect l="24919" t="22002" r="41494" b="29992"/>
          <a:stretch>
            <a:fillRect/>
          </a:stretch>
        </p:blipFill>
        <p:spPr bwMode="auto">
          <a:xfrm>
            <a:off x="3635896" y="4221089"/>
            <a:ext cx="2232248" cy="1728192"/>
          </a:xfrm>
          <a:prstGeom prst="rect">
            <a:avLst/>
          </a:prstGeom>
          <a:noFill/>
        </p:spPr>
      </p:pic>
      <p:sp>
        <p:nvSpPr>
          <p:cNvPr id="9" name="文字方塊 8"/>
          <p:cNvSpPr txBox="1"/>
          <p:nvPr/>
        </p:nvSpPr>
        <p:spPr>
          <a:xfrm>
            <a:off x="5824061" y="2348880"/>
            <a:ext cx="9364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600" dirty="0" smtClean="0">
                <a:solidFill>
                  <a:schemeClr val="tx1"/>
                </a:solidFill>
              </a:rPr>
              <a:t>Camera</a:t>
            </a:r>
          </a:p>
          <a:p>
            <a:pPr algn="ctr"/>
            <a:r>
              <a:rPr lang="en-US" altLang="zh-TW" sz="1600" dirty="0" smtClean="0">
                <a:solidFill>
                  <a:schemeClr val="tx1"/>
                </a:solidFill>
              </a:rPr>
              <a:t>view</a:t>
            </a:r>
            <a:endParaRPr lang="zh-TW" altLang="en-US" sz="1600" dirty="0">
              <a:solidFill>
                <a:schemeClr val="tx1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5838626" y="5436513"/>
            <a:ext cx="7088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600" dirty="0" smtClean="0">
                <a:solidFill>
                  <a:schemeClr val="tx1"/>
                </a:solidFill>
              </a:rPr>
              <a:t>Front</a:t>
            </a:r>
          </a:p>
          <a:p>
            <a:pPr algn="ctr"/>
            <a:r>
              <a:rPr lang="en-US" altLang="zh-TW" sz="1600" dirty="0" smtClean="0">
                <a:solidFill>
                  <a:schemeClr val="tx1"/>
                </a:solidFill>
              </a:rPr>
              <a:t>view</a:t>
            </a:r>
            <a:endParaRPr lang="zh-TW" altLang="en-US" sz="1600" dirty="0">
              <a:solidFill>
                <a:schemeClr val="tx1"/>
              </a:solidFill>
            </a:endParaRPr>
          </a:p>
        </p:txBody>
      </p:sp>
      <p:pic>
        <p:nvPicPr>
          <p:cNvPr id="11" name="Picture 5" descr="C:\Users\Kevincosner\Desktop\CSIT2011\step_by_step\bonus_top_view.png"/>
          <p:cNvPicPr>
            <a:picLocks noChangeAspect="1" noChangeArrowheads="1"/>
          </p:cNvPicPr>
          <p:nvPr/>
        </p:nvPicPr>
        <p:blipFill>
          <a:blip r:embed="rId4" cstate="print"/>
          <a:srcRect l="24920" t="22002" r="41493" b="29992"/>
          <a:stretch>
            <a:fillRect/>
          </a:stretch>
        </p:blipFill>
        <p:spPr bwMode="auto">
          <a:xfrm>
            <a:off x="6444208" y="3140969"/>
            <a:ext cx="2232248" cy="1728192"/>
          </a:xfrm>
          <a:prstGeom prst="rect">
            <a:avLst/>
          </a:prstGeom>
          <a:noFill/>
        </p:spPr>
      </p:pic>
      <p:sp>
        <p:nvSpPr>
          <p:cNvPr id="12" name="文字方塊 11"/>
          <p:cNvSpPr txBox="1"/>
          <p:nvPr/>
        </p:nvSpPr>
        <p:spPr>
          <a:xfrm>
            <a:off x="7993371" y="4797153"/>
            <a:ext cx="6303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1600" dirty="0" smtClean="0">
                <a:solidFill>
                  <a:schemeClr val="tx1"/>
                </a:solidFill>
              </a:rPr>
              <a:t>Top</a:t>
            </a:r>
          </a:p>
          <a:p>
            <a:pPr algn="ctr"/>
            <a:r>
              <a:rPr lang="en-US" altLang="zh-TW" sz="1600" dirty="0" smtClean="0">
                <a:solidFill>
                  <a:schemeClr val="tx1"/>
                </a:solidFill>
              </a:rPr>
              <a:t>view</a:t>
            </a:r>
            <a:endParaRPr lang="zh-TW" altLang="en-US" sz="1600" dirty="0">
              <a:solidFill>
                <a:schemeClr val="tx1"/>
              </a:solidFill>
            </a:endParaRPr>
          </a:p>
        </p:txBody>
      </p:sp>
      <p:pic>
        <p:nvPicPr>
          <p:cNvPr id="13" name="Picture 6" descr="C:\Users\Kevincosner\Desktop\CSIT2011\step_by_step\bonus_set_view.png"/>
          <p:cNvPicPr>
            <a:picLocks noChangeAspect="1" noChangeArrowheads="1"/>
          </p:cNvPicPr>
          <p:nvPr/>
        </p:nvPicPr>
        <p:blipFill>
          <a:blip r:embed="rId5" cstate="print"/>
          <a:srcRect t="35389" r="84998"/>
          <a:stretch>
            <a:fillRect/>
          </a:stretch>
        </p:blipFill>
        <p:spPr bwMode="auto">
          <a:xfrm>
            <a:off x="467544" y="2276872"/>
            <a:ext cx="1656184" cy="3863765"/>
          </a:xfrm>
          <a:prstGeom prst="rect">
            <a:avLst/>
          </a:prstGeom>
          <a:noFill/>
        </p:spPr>
      </p:pic>
      <p:sp>
        <p:nvSpPr>
          <p:cNvPr id="14" name="矩形 13"/>
          <p:cNvSpPr/>
          <p:nvPr/>
        </p:nvSpPr>
        <p:spPr>
          <a:xfrm>
            <a:off x="827584" y="4077073"/>
            <a:ext cx="1224136" cy="86409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2118105" y="5531024"/>
            <a:ext cx="9715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 smtClean="0">
                <a:solidFill>
                  <a:schemeClr val="tx1"/>
                </a:solidFill>
              </a:rPr>
              <a:t>Set view</a:t>
            </a:r>
            <a:endParaRPr lang="zh-TW" altLang="en-US" sz="1600" dirty="0">
              <a:solidFill>
                <a:schemeClr val="tx1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572000" y="4653137"/>
            <a:ext cx="1224136" cy="7200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7308304" y="3068961"/>
            <a:ext cx="1368152" cy="100811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18" name="投影片編號版面配置區 17"/>
          <p:cNvSpPr>
            <a:spLocks noGrp="1"/>
          </p:cNvSpPr>
          <p:nvPr>
            <p:ph type="sldNum" sz="quarter" idx="4294967295"/>
          </p:nvPr>
        </p:nvSpPr>
        <p:spPr>
          <a:xfrm>
            <a:off x="6553200" y="5852294"/>
            <a:ext cx="2133600" cy="365125"/>
          </a:xfrm>
          <a:prstGeom prst="rect">
            <a:avLst/>
          </a:prstGeom>
        </p:spPr>
        <p:txBody>
          <a:bodyPr/>
          <a:lstStyle/>
          <a:p>
            <a:fld id="{73DA0BB7-265A-403C-9275-D587AB510EDC}" type="slidenum">
              <a:rPr lang="zh-TW" altLang="en-US" smtClean="0">
                <a:solidFill>
                  <a:schemeClr val="tx1"/>
                </a:solidFill>
              </a:rPr>
              <a:pPr/>
              <a:t>51</a:t>
            </a:fld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130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6" grpId="0" animBg="1"/>
      <p:bldP spid="1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zh-TW" sz="4800" b="1" dirty="0" smtClean="0">
                <a:solidFill>
                  <a:schemeClr val="tx1"/>
                </a:solidFill>
              </a:rPr>
              <a:t>FAQ</a:t>
            </a:r>
            <a:endParaRPr lang="zh-TW" altLang="en-US" sz="5400" b="1" dirty="0">
              <a:solidFill>
                <a:schemeClr val="tx1"/>
              </a:solidFill>
            </a:endParaRPr>
          </a:p>
        </p:txBody>
      </p:sp>
      <p:sp>
        <p:nvSpPr>
          <p:cNvPr id="6" name="內容版面配置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altLang="zh-TW" dirty="0" smtClean="0"/>
              <a:t>Add lights</a:t>
            </a:r>
            <a:endParaRPr lang="zh-TW" altLang="en-US" dirty="0"/>
          </a:p>
        </p:txBody>
      </p:sp>
      <p:pic>
        <p:nvPicPr>
          <p:cNvPr id="18" name="Picture 2" descr="C:\Users\Kevincosner\Desktop\CSIT2011\step_by_step\bonus_add_lights.png"/>
          <p:cNvPicPr>
            <a:picLocks noChangeAspect="1" noChangeArrowheads="1"/>
          </p:cNvPicPr>
          <p:nvPr/>
        </p:nvPicPr>
        <p:blipFill>
          <a:blip r:embed="rId2" cstate="print"/>
          <a:srcRect r="74719" b="41660"/>
          <a:stretch>
            <a:fillRect/>
          </a:stretch>
        </p:blipFill>
        <p:spPr bwMode="auto">
          <a:xfrm>
            <a:off x="3851920" y="1106742"/>
            <a:ext cx="4392488" cy="5490610"/>
          </a:xfrm>
          <a:prstGeom prst="rect">
            <a:avLst/>
          </a:prstGeom>
          <a:noFill/>
        </p:spPr>
      </p:pic>
      <p:sp>
        <p:nvSpPr>
          <p:cNvPr id="19" name="矩形 18"/>
          <p:cNvSpPr/>
          <p:nvPr/>
        </p:nvSpPr>
        <p:spPr>
          <a:xfrm>
            <a:off x="1979712" y="3176972"/>
            <a:ext cx="2232248" cy="864096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l"/>
            <a:r>
              <a:rPr lang="zh-TW" altLang="en-US" b="1" dirty="0" smtClean="0">
                <a:solidFill>
                  <a:schemeClr val="tx1"/>
                </a:solidFill>
                <a:latin typeface="華康儷中黑(P)" pitchFamily="34" charset="-120"/>
                <a:ea typeface="華康儷中黑(P)" pitchFamily="34" charset="-120"/>
              </a:rPr>
              <a:t>記得開燈</a:t>
            </a:r>
            <a:r>
              <a:rPr lang="en-US" altLang="zh-TW" b="1" dirty="0" smtClean="0">
                <a:solidFill>
                  <a:schemeClr val="tx1"/>
                </a:solidFill>
                <a:latin typeface="華康儷中黑(P)" pitchFamily="34" charset="-120"/>
                <a:ea typeface="華康儷中黑(P)" pitchFamily="34" charset="-120"/>
              </a:rPr>
              <a:t>!</a:t>
            </a:r>
          </a:p>
          <a:p>
            <a:pPr marL="342900" indent="-342900" algn="l"/>
            <a:r>
              <a:rPr lang="en-US" altLang="zh-TW" b="1" dirty="0" smtClean="0">
                <a:solidFill>
                  <a:schemeClr val="tx1"/>
                </a:solidFill>
                <a:latin typeface="華康儷中黑(P)" pitchFamily="34" charset="-120"/>
                <a:ea typeface="華康儷中黑(P)" pitchFamily="34" charset="-120"/>
              </a:rPr>
              <a:t>Add </a:t>
            </a:r>
            <a:r>
              <a:rPr lang="en-US" altLang="zh-TW" b="1" dirty="0" smtClean="0">
                <a:solidFill>
                  <a:schemeClr val="tx1"/>
                </a:solidFill>
                <a:latin typeface="華康儷中黑(P)" pitchFamily="34" charset="-120"/>
                <a:ea typeface="華康儷中黑(P)" pitchFamily="34" charset="-120"/>
                <a:sym typeface="Wingdings" pitchFamily="2" charset="2"/>
              </a:rPr>
              <a:t> Lamp</a:t>
            </a:r>
            <a:endParaRPr lang="en-US" altLang="zh-TW" b="1" dirty="0" smtClean="0">
              <a:solidFill>
                <a:schemeClr val="tx1"/>
              </a:solidFill>
              <a:latin typeface="華康儷中黑(P)" pitchFamily="34" charset="-120"/>
              <a:ea typeface="華康儷中黑(P)" pitchFamily="34" charset="-120"/>
            </a:endParaRPr>
          </a:p>
        </p:txBody>
      </p:sp>
      <p:sp>
        <p:nvSpPr>
          <p:cNvPr id="20" name="向右箭號 19"/>
          <p:cNvSpPr/>
          <p:nvPr/>
        </p:nvSpPr>
        <p:spPr>
          <a:xfrm>
            <a:off x="4355976" y="3392996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1" name="投影片編號版面配置區 20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DA0BB7-265A-403C-9275-D587AB510EDC}" type="slidenum">
              <a:rPr lang="zh-TW" altLang="en-US" smtClean="0">
                <a:solidFill>
                  <a:schemeClr val="tx1"/>
                </a:solidFill>
              </a:rPr>
              <a:pPr/>
              <a:t>52</a:t>
            </a:fld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086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200" dirty="0" smtClean="0"/>
              <a:t>Document</a:t>
            </a:r>
          </a:p>
        </p:txBody>
      </p:sp>
      <p:sp>
        <p:nvSpPr>
          <p:cNvPr id="2355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57200" y="1052513"/>
            <a:ext cx="8543956" cy="5472112"/>
          </a:xfrm>
        </p:spPr>
        <p:txBody>
          <a:bodyPr/>
          <a:lstStyle/>
          <a:p>
            <a:pPr eaLnBrk="1" hangingPunct="1"/>
            <a:r>
              <a:rPr lang="en-US" altLang="zh-TW" dirty="0" smtClean="0"/>
              <a:t>Blender official website</a:t>
            </a:r>
          </a:p>
          <a:p>
            <a:pPr lvl="1" eaLnBrk="1" hangingPunct="1"/>
            <a:r>
              <a:rPr lang="en-US" altLang="zh-TW" dirty="0">
                <a:hlinkClick r:id="rId3"/>
              </a:rPr>
              <a:t>http://www.blender.org/education-help</a:t>
            </a:r>
            <a:r>
              <a:rPr lang="en-US" altLang="zh-TW" dirty="0" smtClean="0">
                <a:hlinkClick r:id="rId3"/>
              </a:rPr>
              <a:t>/</a:t>
            </a:r>
            <a:endParaRPr lang="en-US" altLang="zh-TW" dirty="0" smtClean="0"/>
          </a:p>
          <a:p>
            <a:pPr lvl="1" eaLnBrk="1" hangingPunct="1"/>
            <a:endParaRPr lang="en-US" altLang="zh-TW" dirty="0" smtClean="0"/>
          </a:p>
          <a:p>
            <a:pPr eaLnBrk="1" hangingPunct="1"/>
            <a:r>
              <a:rPr lang="en-US" altLang="zh-TW" dirty="0" smtClean="0"/>
              <a:t>Voodoo document website</a:t>
            </a:r>
          </a:p>
          <a:p>
            <a:pPr lvl="1" eaLnBrk="1" hangingPunct="1"/>
            <a:r>
              <a:rPr lang="en-US" altLang="zh-TW" dirty="0">
                <a:hlinkClick r:id="rId4"/>
              </a:rPr>
              <a:t>http://www.viscoda.com/index.php/en/voodoo-manual</a:t>
            </a:r>
            <a:endParaRPr lang="en-US" altLang="zh-TW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zh-TW" sz="4000" b="1" dirty="0" smtClean="0">
                <a:solidFill>
                  <a:schemeClr val="tx1"/>
                </a:solidFill>
              </a:rPr>
              <a:t>Step by Step: Get Image Sequence</a:t>
            </a:r>
            <a:endParaRPr lang="zh-TW" altLang="en-US" sz="4000" b="1" dirty="0">
              <a:solidFill>
                <a:schemeClr val="tx1"/>
              </a:solidFill>
            </a:endParaRPr>
          </a:p>
        </p:txBody>
      </p:sp>
      <p:pic>
        <p:nvPicPr>
          <p:cNvPr id="4" name="Picture 2" descr="C:\Users\Kevincosner\Desktop\CSIT2011\step_by_step\01_blender_start_up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841" y="1124744"/>
            <a:ext cx="8656639" cy="4680000"/>
          </a:xfrm>
          <a:prstGeom prst="rect">
            <a:avLst/>
          </a:prstGeom>
          <a:noFill/>
        </p:spPr>
      </p:pic>
      <p:sp>
        <p:nvSpPr>
          <p:cNvPr id="5" name="文字方塊 4"/>
          <p:cNvSpPr txBox="1"/>
          <p:nvPr/>
        </p:nvSpPr>
        <p:spPr>
          <a:xfrm>
            <a:off x="91569" y="5877272"/>
            <a:ext cx="21788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chemeClr val="tx1"/>
                </a:solidFill>
              </a:rPr>
              <a:t>Start up Blender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DA0BB7-265A-403C-9275-D587AB510EDC}" type="slidenum">
              <a:rPr lang="zh-TW" altLang="en-US" smtClean="0">
                <a:solidFill>
                  <a:schemeClr val="tx1"/>
                </a:solidFill>
              </a:rPr>
              <a:pPr/>
              <a:t>6</a:t>
            </a:fld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028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zh-TW" sz="4000" b="1" dirty="0" smtClean="0">
                <a:solidFill>
                  <a:schemeClr val="tx1"/>
                </a:solidFill>
              </a:rPr>
              <a:t>Step by Step: Get Image Sequence</a:t>
            </a:r>
            <a:endParaRPr lang="zh-TW" altLang="en-US" sz="4000" b="1" dirty="0">
              <a:solidFill>
                <a:schemeClr val="tx1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DA0BB7-265A-403C-9275-D587AB510EDC}" type="slidenum">
              <a:rPr lang="zh-TW" altLang="en-US" smtClean="0">
                <a:solidFill>
                  <a:schemeClr val="tx1"/>
                </a:solidFill>
              </a:rPr>
              <a:pPr/>
              <a:t>7</a:t>
            </a:fld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5" name="Picture 2" descr="C:\Users\Kevincosner\Desktop\CSIT2011\step_by_step\01_blender_start_up.png"/>
          <p:cNvPicPr>
            <a:picLocks noChangeAspect="1" noChangeArrowheads="1"/>
          </p:cNvPicPr>
          <p:nvPr/>
        </p:nvPicPr>
        <p:blipFill>
          <a:blip r:embed="rId2" cstate="print"/>
          <a:srcRect t="42388" r="54258"/>
          <a:stretch>
            <a:fillRect/>
          </a:stretch>
        </p:blipFill>
        <p:spPr bwMode="auto">
          <a:xfrm>
            <a:off x="971600" y="1268760"/>
            <a:ext cx="6984776" cy="4765186"/>
          </a:xfrm>
          <a:prstGeom prst="rect">
            <a:avLst/>
          </a:prstGeom>
          <a:noFill/>
        </p:spPr>
      </p:pic>
      <p:sp>
        <p:nvSpPr>
          <p:cNvPr id="6" name="矩形 5"/>
          <p:cNvSpPr/>
          <p:nvPr/>
        </p:nvSpPr>
        <p:spPr>
          <a:xfrm>
            <a:off x="2915816" y="3465004"/>
            <a:ext cx="5400600" cy="396044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altLang="zh-TW" b="1" dirty="0" smtClean="0">
                <a:solidFill>
                  <a:schemeClr val="tx1"/>
                </a:solidFill>
              </a:rPr>
              <a:t>2. Change to Video Sequence Editor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7" name="向右箭號 6"/>
          <p:cNvSpPr/>
          <p:nvPr/>
        </p:nvSpPr>
        <p:spPr>
          <a:xfrm rot="10800000">
            <a:off x="2555777" y="3573016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1547664" y="5085184"/>
            <a:ext cx="4680520" cy="36004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altLang="zh-TW" b="1" dirty="0" smtClean="0">
                <a:solidFill>
                  <a:schemeClr val="tx1"/>
                </a:solidFill>
              </a:rPr>
              <a:t>1. Click to change window type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9" name="向右箭號 8"/>
          <p:cNvSpPr/>
          <p:nvPr/>
        </p:nvSpPr>
        <p:spPr>
          <a:xfrm rot="16200000">
            <a:off x="1187624" y="5013176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801490" y="6021288"/>
            <a:ext cx="27350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chemeClr val="tx1"/>
                </a:solidFill>
              </a:rPr>
              <a:t>Change window type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291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DA0BB7-265A-403C-9275-D587AB510EDC}" type="slidenum">
              <a:rPr lang="zh-TW" altLang="en-US" smtClean="0">
                <a:solidFill>
                  <a:schemeClr val="tx1"/>
                </a:solidFill>
              </a:rPr>
              <a:pPr/>
              <a:t>8</a:t>
            </a:fld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zh-TW" sz="4000" b="1" dirty="0" smtClean="0">
                <a:solidFill>
                  <a:schemeClr val="tx1"/>
                </a:solidFill>
              </a:rPr>
              <a:t>Step by Step: Get Image Sequence</a:t>
            </a:r>
            <a:endParaRPr lang="zh-TW" altLang="en-US" sz="4000" b="1" dirty="0">
              <a:solidFill>
                <a:schemeClr val="tx1"/>
              </a:solidFill>
            </a:endParaRPr>
          </a:p>
        </p:txBody>
      </p:sp>
      <p:pic>
        <p:nvPicPr>
          <p:cNvPr id="6" name="Picture 2" descr="C:\Users\Kevincosner\Desktop\CSIT2011\step_by_step\01_blender_start_up.png"/>
          <p:cNvPicPr>
            <a:picLocks noChangeAspect="1" noChangeArrowheads="1"/>
          </p:cNvPicPr>
          <p:nvPr/>
        </p:nvPicPr>
        <p:blipFill>
          <a:blip r:embed="rId2" cstate="print"/>
          <a:srcRect t="50081" r="40090"/>
          <a:stretch>
            <a:fillRect/>
          </a:stretch>
        </p:blipFill>
        <p:spPr bwMode="auto">
          <a:xfrm>
            <a:off x="293735" y="1988840"/>
            <a:ext cx="8526737" cy="3848362"/>
          </a:xfrm>
          <a:prstGeom prst="rect">
            <a:avLst/>
          </a:prstGeom>
          <a:noFill/>
        </p:spPr>
      </p:pic>
      <p:sp>
        <p:nvSpPr>
          <p:cNvPr id="7" name="文字方塊 6"/>
          <p:cNvSpPr txBox="1"/>
          <p:nvPr/>
        </p:nvSpPr>
        <p:spPr>
          <a:xfrm>
            <a:off x="174212" y="5805264"/>
            <a:ext cx="14253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chemeClr val="tx1"/>
                </a:solidFill>
              </a:rPr>
              <a:t>Add video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3021720" y="3429000"/>
            <a:ext cx="2088232" cy="792088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b="1" dirty="0" smtClean="0">
                <a:solidFill>
                  <a:schemeClr val="tx1"/>
                </a:solidFill>
              </a:rPr>
              <a:t>Select</a:t>
            </a:r>
          </a:p>
          <a:p>
            <a:pPr algn="ctr"/>
            <a:r>
              <a:rPr lang="en-US" altLang="zh-TW" b="1" dirty="0" smtClean="0">
                <a:solidFill>
                  <a:schemeClr val="tx1"/>
                </a:solidFill>
              </a:rPr>
              <a:t>Add </a:t>
            </a:r>
            <a:r>
              <a:rPr lang="en-US" altLang="zh-TW" b="1" dirty="0" smtClean="0">
                <a:solidFill>
                  <a:schemeClr val="tx1"/>
                </a:solidFill>
                <a:sym typeface="Wingdings" pitchFamily="2" charset="2"/>
              </a:rPr>
              <a:t> Movie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9" name="向右箭號 8"/>
          <p:cNvSpPr/>
          <p:nvPr/>
        </p:nvSpPr>
        <p:spPr>
          <a:xfrm rot="8100000">
            <a:off x="2649326" y="4208733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829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3DA0BB7-265A-403C-9275-D587AB510EDC}" type="slidenum">
              <a:rPr lang="zh-TW" altLang="en-US" smtClean="0">
                <a:solidFill>
                  <a:schemeClr val="tx1"/>
                </a:solidFill>
              </a:rPr>
              <a:pPr/>
              <a:t>9</a:t>
            </a:fld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Autofit/>
          </a:bodyPr>
          <a:lstStyle/>
          <a:p>
            <a:r>
              <a:rPr lang="en-US" altLang="zh-TW" b="1" dirty="0" smtClean="0">
                <a:solidFill>
                  <a:schemeClr val="tx1"/>
                </a:solidFill>
              </a:rPr>
              <a:t>Step by Step: Get Image Sequence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388004" y="5805264"/>
            <a:ext cx="23775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 smtClean="0">
                <a:solidFill>
                  <a:schemeClr val="tx1"/>
                </a:solidFill>
              </a:rPr>
              <a:t>Select input video</a:t>
            </a:r>
            <a:endParaRPr lang="zh-TW" altLang="en-US" sz="2000" dirty="0">
              <a:solidFill>
                <a:schemeClr val="tx1"/>
              </a:solidFill>
            </a:endParaRPr>
          </a:p>
        </p:txBody>
      </p:sp>
      <p:pic>
        <p:nvPicPr>
          <p:cNvPr id="7" name="Picture 2" descr="C:\Users\Kevincosner\Desktop\CSIT2011\step_by_step\04_select_movie.png"/>
          <p:cNvPicPr>
            <a:picLocks noChangeAspect="1" noChangeArrowheads="1"/>
          </p:cNvPicPr>
          <p:nvPr/>
        </p:nvPicPr>
        <p:blipFill>
          <a:blip r:embed="rId2" cstate="print"/>
          <a:srcRect r="60273" b="35993"/>
          <a:stretch>
            <a:fillRect/>
          </a:stretch>
        </p:blipFill>
        <p:spPr bwMode="auto">
          <a:xfrm>
            <a:off x="539551" y="1340768"/>
            <a:ext cx="5115568" cy="4464496"/>
          </a:xfrm>
          <a:prstGeom prst="rect">
            <a:avLst/>
          </a:prstGeom>
          <a:noFill/>
        </p:spPr>
      </p:pic>
      <p:pic>
        <p:nvPicPr>
          <p:cNvPr id="8" name="Picture 3" descr="C:\Users\Kevincosner\Desktop\CSIT2011\step_by_step\04_select_movie.png"/>
          <p:cNvPicPr>
            <a:picLocks noChangeAspect="1" noChangeArrowheads="1"/>
          </p:cNvPicPr>
          <p:nvPr/>
        </p:nvPicPr>
        <p:blipFill>
          <a:blip r:embed="rId2" cstate="print"/>
          <a:srcRect l="81620" b="17324"/>
          <a:stretch>
            <a:fillRect/>
          </a:stretch>
        </p:blipFill>
        <p:spPr bwMode="auto">
          <a:xfrm>
            <a:off x="6700113" y="1340768"/>
            <a:ext cx="1832327" cy="4464496"/>
          </a:xfrm>
          <a:prstGeom prst="rect">
            <a:avLst/>
          </a:prstGeom>
          <a:noFill/>
        </p:spPr>
      </p:pic>
      <p:sp>
        <p:nvSpPr>
          <p:cNvPr id="9" name="文字方塊 8"/>
          <p:cNvSpPr txBox="1"/>
          <p:nvPr/>
        </p:nvSpPr>
        <p:spPr>
          <a:xfrm>
            <a:off x="5838488" y="3068960"/>
            <a:ext cx="67839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6600" dirty="0" smtClean="0">
                <a:solidFill>
                  <a:schemeClr val="tx1"/>
                </a:solidFill>
              </a:rPr>
              <a:t>~</a:t>
            </a:r>
          </a:p>
        </p:txBody>
      </p:sp>
      <p:sp>
        <p:nvSpPr>
          <p:cNvPr id="10" name="矩形 9"/>
          <p:cNvSpPr/>
          <p:nvPr/>
        </p:nvSpPr>
        <p:spPr>
          <a:xfrm>
            <a:off x="1763688" y="3645024"/>
            <a:ext cx="3456384" cy="504056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altLang="zh-TW" b="1" dirty="0" smtClean="0">
                <a:solidFill>
                  <a:schemeClr val="tx1"/>
                </a:solidFill>
              </a:rPr>
              <a:t>1. Select file directory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11" name="向右箭號 10"/>
          <p:cNvSpPr/>
          <p:nvPr/>
        </p:nvSpPr>
        <p:spPr>
          <a:xfrm rot="13500000">
            <a:off x="1535310" y="3200621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563888" y="2204864"/>
            <a:ext cx="2880321" cy="429462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altLang="zh-TW" b="1" dirty="0" smtClean="0">
                <a:solidFill>
                  <a:schemeClr val="tx1"/>
                </a:solidFill>
              </a:rPr>
              <a:t>2. Select input file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13" name="向右箭號 12"/>
          <p:cNvSpPr/>
          <p:nvPr/>
        </p:nvSpPr>
        <p:spPr>
          <a:xfrm rot="9000000">
            <a:off x="3544593" y="2689625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7740352" y="2348880"/>
            <a:ext cx="1152128" cy="504056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altLang="zh-TW" b="1" dirty="0" smtClean="0">
                <a:solidFill>
                  <a:schemeClr val="tx1"/>
                </a:solidFill>
              </a:rPr>
              <a:t>3. Add</a:t>
            </a:r>
            <a:endParaRPr lang="zh-TW" altLang="en-US" b="1" dirty="0">
              <a:solidFill>
                <a:schemeClr val="tx1"/>
              </a:solidFill>
            </a:endParaRPr>
          </a:p>
        </p:txBody>
      </p:sp>
      <p:sp>
        <p:nvSpPr>
          <p:cNvPr id="15" name="向右箭號 14"/>
          <p:cNvSpPr/>
          <p:nvPr/>
        </p:nvSpPr>
        <p:spPr>
          <a:xfrm rot="16200000">
            <a:off x="8172400" y="1988840"/>
            <a:ext cx="288032" cy="288032"/>
          </a:xfrm>
          <a:prstGeom prst="right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084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Trebuchet MS"/>
        <a:ea typeface="新細明體"/>
        <a:cs typeface=""/>
      </a:majorFont>
      <a:minorFont>
        <a:latin typeface="Trebuchet MS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TW" altLang="en-US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新細明體" pitchFamily="18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TW" altLang="en-US" sz="24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新細明體" pitchFamily="18" charset="-120"/>
          </a:defRPr>
        </a:defPPr>
      </a:lstStyle>
    </a:ln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Profile</Template>
  <TotalTime>15551</TotalTime>
  <Words>1461</Words>
  <Application>Microsoft Office PowerPoint</Application>
  <PresentationFormat>如螢幕大小 (4:3)</PresentationFormat>
  <Paragraphs>383</Paragraphs>
  <Slides>53</Slides>
  <Notes>2</Notes>
  <HiddenSlides>0</HiddenSlides>
  <MMClips>7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53</vt:i4>
      </vt:variant>
    </vt:vector>
  </HeadingPairs>
  <TitlesOfParts>
    <vt:vector size="54" baseType="lpstr">
      <vt:lpstr>預設簡報設計</vt:lpstr>
      <vt:lpstr>MatchMove</vt:lpstr>
      <vt:lpstr>Flowchart</vt:lpstr>
      <vt:lpstr>Flowchart (detailed)</vt:lpstr>
      <vt:lpstr>Environment Setting</vt:lpstr>
      <vt:lpstr>Recipe: Get Image Sequence</vt:lpstr>
      <vt:lpstr>Step by Step: Get Image Sequence</vt:lpstr>
      <vt:lpstr>Step by Step: Get Image Sequence</vt:lpstr>
      <vt:lpstr>Step by Step: Get Image Sequence</vt:lpstr>
      <vt:lpstr>Step by Step: Get Image Sequence</vt:lpstr>
      <vt:lpstr>Step by Step: Get Image Sequence</vt:lpstr>
      <vt:lpstr>Step by Step: Get Image Sequence</vt:lpstr>
      <vt:lpstr>Step by Step: Get Image Sequence</vt:lpstr>
      <vt:lpstr>Recipe: Calibration</vt:lpstr>
      <vt:lpstr>Step by Step: Calibration</vt:lpstr>
      <vt:lpstr>Step by Step: Calibration</vt:lpstr>
      <vt:lpstr>Step by Step: Calibration</vt:lpstr>
      <vt:lpstr>Step by Step: Calibration</vt:lpstr>
      <vt:lpstr>Recipe: Import 3D Motions</vt:lpstr>
      <vt:lpstr>Recipe: Import 3D Motions</vt:lpstr>
      <vt:lpstr>Step by Step: Import 3D Motions</vt:lpstr>
      <vt:lpstr>Step by Step: Import 3D Motions</vt:lpstr>
      <vt:lpstr>Step by Step: Import 3D Motions</vt:lpstr>
      <vt:lpstr>Step by Step: Show Background Images</vt:lpstr>
      <vt:lpstr>Step by Step: Show Background Images</vt:lpstr>
      <vt:lpstr>Step by Step: Show Background Images</vt:lpstr>
      <vt:lpstr>Step by Step: Show Background Images</vt:lpstr>
      <vt:lpstr>Step by Step: Show Background Images</vt:lpstr>
      <vt:lpstr>Step by Step: Show Background Images</vt:lpstr>
      <vt:lpstr>Step by Step: Show Background Images</vt:lpstr>
      <vt:lpstr>Step by Step: Show Background Images</vt:lpstr>
      <vt:lpstr>Step by Step: Load Models</vt:lpstr>
      <vt:lpstr>Step by Step: Load Models</vt:lpstr>
      <vt:lpstr>Step by Step: Load Models</vt:lpstr>
      <vt:lpstr>Step by Step: Set Animation</vt:lpstr>
      <vt:lpstr>Step by Step: Set Animation</vt:lpstr>
      <vt:lpstr>Recipe: Compositing</vt:lpstr>
      <vt:lpstr>Step by Step: Compositing</vt:lpstr>
      <vt:lpstr>Step by Step: Compositing</vt:lpstr>
      <vt:lpstr>Step by Step: Compositing</vt:lpstr>
      <vt:lpstr>Step by Step: Compositing</vt:lpstr>
      <vt:lpstr>Step by Step: Compositing</vt:lpstr>
      <vt:lpstr>Step by Step: Compositing</vt:lpstr>
      <vt:lpstr>Step by Step: Compositing</vt:lpstr>
      <vt:lpstr>Step by Step: Compositing</vt:lpstr>
      <vt:lpstr>Step by Step: Compositing</vt:lpstr>
      <vt:lpstr>More Examples</vt:lpstr>
      <vt:lpstr>More Examples</vt:lpstr>
      <vt:lpstr>More Examples</vt:lpstr>
      <vt:lpstr>FAQ</vt:lpstr>
      <vt:lpstr>FAQ</vt:lpstr>
      <vt:lpstr>FAQ</vt:lpstr>
      <vt:lpstr>FAQ</vt:lpstr>
      <vt:lpstr>Document</vt:lpstr>
    </vt:vector>
  </TitlesOfParts>
  <Company>NTU CSIE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cyy</dc:creator>
  <cp:lastModifiedBy>Kuei</cp:lastModifiedBy>
  <cp:revision>2202</cp:revision>
  <dcterms:created xsi:type="dcterms:W3CDTF">2005-01-08T09:49:33Z</dcterms:created>
  <dcterms:modified xsi:type="dcterms:W3CDTF">2013-04-24T06:24:20Z</dcterms:modified>
</cp:coreProperties>
</file>