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notesSlides/notesSlide105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tags/tag16.xml" ContentType="application/vnd.openxmlformats-officedocument.presentationml.tags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124.xml" ContentType="application/vnd.openxmlformats-officedocument.presentationml.notesSlide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tags/tag5.xml" ContentType="application/vnd.openxmlformats-officedocument.presentationml.tags+xml"/>
  <Override PartName="/ppt/notesSlides/notesSlide102.xml" ContentType="application/vnd.openxmlformats-officedocument.presentationml.notesSlide+xml"/>
  <Override PartName="/ppt/notesSlides/notesSlide113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notesSlides/notesSlide46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08.xml" ContentType="application/vnd.openxmlformats-officedocument.presentationml.slide+xml"/>
  <Override PartName="/ppt/tags/tag13.xml" ContentType="application/vnd.openxmlformats-officedocument.presentationml.tags+xml"/>
  <Override PartName="/ppt/notesSlides/notesSlide118.xml" ContentType="application/vnd.openxmlformats-officedocument.presentationml.notes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07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121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65.xml" ContentType="application/vnd.openxmlformats-officedocument.presentationml.notesSlide+xml"/>
  <Override PartName="/ppt/tags/tag2.xml" ContentType="application/vnd.openxmlformats-officedocument.presentationml.tags+xml"/>
  <Override PartName="/ppt/notesSlides/notesSlide110.xml" ContentType="application/vnd.openxmlformats-officedocument.presentationml.notesSlide+xml"/>
  <Override PartName="/ppt/slides/slide41.xml" ContentType="application/vnd.openxmlformats-officedocument.presentationml.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30.xml" ContentType="application/vnd.openxmlformats-officedocument.presentationml.slide+xml"/>
  <Override PartName="/ppt/notesSlides/notesSlide32.xml" ContentType="application/vnd.openxmlformats-officedocument.presentationml.notesSlide+xml"/>
  <Override PartName="/ppt/tags/tag18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tags/tag14.xml" ContentType="application/vnd.openxmlformats-officedocument.presentationml.tags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19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notesSlides/notesSlide99.xml" ContentType="application/vnd.openxmlformats-officedocument.presentationml.notesSlide+xml"/>
  <Override PartName="/ppt/notesSlides/notesSlide126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tags/tag7.xml" ContentType="application/vnd.openxmlformats-officedocument.presentationml.tags+xml"/>
  <Override PartName="/ppt/notesSlides/notesSlide88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15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122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tags/tag3.xml" ContentType="application/vnd.openxmlformats-officedocument.presentationml.tags+xml"/>
  <Override PartName="/ppt/notesSlides/notesSlide84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11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tags/tag19.xml" ContentType="application/vnd.openxmlformats-officedocument.presentationml.tags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tags/tag15.xml" ContentType="application/vnd.openxmlformats-officedocument.presentationml.tags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notesSlides/notesSlide6.xml" ContentType="application/vnd.openxmlformats-officedocument.presentationml.notesSlide+xml"/>
  <Override PartName="/ppt/tags/tag22.xml" ContentType="application/vnd.openxmlformats-officedocument.presentationml.tags+xml"/>
  <Override PartName="/ppt/notesSlides/notesSlide109.xml" ContentType="application/vnd.openxmlformats-officedocument.presentationml.notesSlide+xml"/>
  <Override PartName="/ppt/notesSlides/notesSlide127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tags/tag11.xml" ContentType="application/vnd.openxmlformats-officedocument.presentationml.tags+xml"/>
  <Override PartName="/ppt/notesSlides/notesSlide89.xml" ContentType="application/vnd.openxmlformats-officedocument.presentationml.notesSlide+xml"/>
  <Override PartName="/ppt/notesSlides/notesSlide116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notesSlides/notesSlide78.xml" ContentType="application/vnd.openxmlformats-officedocument.presentationml.notesSlide+xml"/>
  <Override PartName="/ppt/notesSlides/notesSlide123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tags/tag4.xml" ContentType="application/vnd.openxmlformats-officedocument.presentationml.tags+xml"/>
  <Override PartName="/ppt/notesSlides/notesSlide112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slides/slide129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tags/tag12.xml" ContentType="application/vnd.openxmlformats-officedocument.presentationml.tag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notesSlides/notesSlide106.xml" ContentType="application/vnd.openxmlformats-officedocument.presentationml.notesSlide+xml"/>
  <Override PartName="/ppt/notesSlides/notesSlide117.xml" ContentType="application/vnd.openxmlformats-officedocument.presentationml.notes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notesSlides/notesSlide97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120.xml" ContentType="application/vnd.openxmlformats-officedocument.presentationml.notesSlide+xml"/>
  <Override PartName="/ppt/slides/slide51.xml" ContentType="application/vnd.openxmlformats-officedocument.presentationml.slide+xml"/>
  <Override PartName="/ppt/notesSlides/notesSlide53.xml" ContentType="application/vnd.openxmlformats-officedocument.presentationml.notesSlide+xml"/>
  <Override PartName="/ppt/tags/tag1.xml" ContentType="application/vnd.openxmlformats-officedocument.presentationml.tags+xml"/>
  <Override PartName="/ppt/slides/slide40.xml" ContentType="application/vnd.openxmlformats-officedocument.presentationml.slide+xml"/>
  <Override PartName="/ppt/notesSlides/notesSlide42.xml" ContentType="application/vnd.openxmlformats-officedocument.presentationml.notesSlide+xml"/>
  <Override PartName="/ppt/tags/tag17.xml" ContentType="application/vnd.openxmlformats-officedocument.presentationml.tags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tags/tag20.xml" ContentType="application/vnd.openxmlformats-officedocument.presentationml.tags+xml"/>
  <Override PartName="/ppt/notesSlides/notesSlide125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tags/tag6.xml" ContentType="application/vnd.openxmlformats-officedocument.presentationml.tags+xml"/>
  <Override PartName="/ppt/notesSlides/notesSlide11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notesSlides/notesSlide36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6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8"/>
  </p:notesMasterIdLst>
  <p:sldIdLst>
    <p:sldId id="256" r:id="rId2"/>
    <p:sldId id="690" r:id="rId3"/>
    <p:sldId id="944" r:id="rId4"/>
    <p:sldId id="688" r:id="rId5"/>
    <p:sldId id="689" r:id="rId6"/>
    <p:sldId id="969" r:id="rId7"/>
    <p:sldId id="669" r:id="rId8"/>
    <p:sldId id="920" r:id="rId9"/>
    <p:sldId id="948" r:id="rId10"/>
    <p:sldId id="949" r:id="rId11"/>
    <p:sldId id="950" r:id="rId12"/>
    <p:sldId id="951" r:id="rId13"/>
    <p:sldId id="952" r:id="rId14"/>
    <p:sldId id="953" r:id="rId15"/>
    <p:sldId id="954" r:id="rId16"/>
    <p:sldId id="842" r:id="rId17"/>
    <p:sldId id="961" r:id="rId18"/>
    <p:sldId id="962" r:id="rId19"/>
    <p:sldId id="963" r:id="rId20"/>
    <p:sldId id="964" r:id="rId21"/>
    <p:sldId id="965" r:id="rId22"/>
    <p:sldId id="966" r:id="rId23"/>
    <p:sldId id="967" r:id="rId24"/>
    <p:sldId id="968" r:id="rId25"/>
    <p:sldId id="955" r:id="rId26"/>
    <p:sldId id="956" r:id="rId27"/>
    <p:sldId id="957" r:id="rId28"/>
    <p:sldId id="934" r:id="rId29"/>
    <p:sldId id="935" r:id="rId30"/>
    <p:sldId id="938" r:id="rId31"/>
    <p:sldId id="936" r:id="rId32"/>
    <p:sldId id="852" r:id="rId33"/>
    <p:sldId id="853" r:id="rId34"/>
    <p:sldId id="854" r:id="rId35"/>
    <p:sldId id="1173" r:id="rId36"/>
    <p:sldId id="1174" r:id="rId37"/>
    <p:sldId id="782" r:id="rId38"/>
    <p:sldId id="783" r:id="rId39"/>
    <p:sldId id="784" r:id="rId40"/>
    <p:sldId id="785" r:id="rId41"/>
    <p:sldId id="982" r:id="rId42"/>
    <p:sldId id="981" r:id="rId43"/>
    <p:sldId id="980" r:id="rId44"/>
    <p:sldId id="789" r:id="rId45"/>
    <p:sldId id="790" r:id="rId46"/>
    <p:sldId id="1175" r:id="rId47"/>
    <p:sldId id="791" r:id="rId48"/>
    <p:sldId id="792" r:id="rId49"/>
    <p:sldId id="793" r:id="rId50"/>
    <p:sldId id="799" r:id="rId51"/>
    <p:sldId id="800" r:id="rId52"/>
    <p:sldId id="803" r:id="rId53"/>
    <p:sldId id="804" r:id="rId54"/>
    <p:sldId id="805" r:id="rId55"/>
    <p:sldId id="806" r:id="rId56"/>
    <p:sldId id="807" r:id="rId57"/>
    <p:sldId id="808" r:id="rId58"/>
    <p:sldId id="809" r:id="rId59"/>
    <p:sldId id="811" r:id="rId60"/>
    <p:sldId id="812" r:id="rId61"/>
    <p:sldId id="988" r:id="rId62"/>
    <p:sldId id="1000" r:id="rId63"/>
    <p:sldId id="990" r:id="rId64"/>
    <p:sldId id="1176" r:id="rId65"/>
    <p:sldId id="1178" r:id="rId66"/>
    <p:sldId id="1177" r:id="rId67"/>
    <p:sldId id="991" r:id="rId68"/>
    <p:sldId id="992" r:id="rId69"/>
    <p:sldId id="993" r:id="rId70"/>
    <p:sldId id="994" r:id="rId71"/>
    <p:sldId id="995" r:id="rId72"/>
    <p:sldId id="996" r:id="rId73"/>
    <p:sldId id="997" r:id="rId74"/>
    <p:sldId id="998" r:id="rId75"/>
    <p:sldId id="999" r:id="rId76"/>
    <p:sldId id="691" r:id="rId77"/>
    <p:sldId id="906" r:id="rId78"/>
    <p:sldId id="860" r:id="rId79"/>
    <p:sldId id="862" r:id="rId80"/>
    <p:sldId id="863" r:id="rId81"/>
    <p:sldId id="864" r:id="rId82"/>
    <p:sldId id="911" r:id="rId83"/>
    <p:sldId id="910" r:id="rId84"/>
    <p:sldId id="913" r:id="rId85"/>
    <p:sldId id="866" r:id="rId86"/>
    <p:sldId id="914" r:id="rId87"/>
    <p:sldId id="915" r:id="rId88"/>
    <p:sldId id="916" r:id="rId89"/>
    <p:sldId id="918" r:id="rId90"/>
    <p:sldId id="917" r:id="rId91"/>
    <p:sldId id="871" r:id="rId92"/>
    <p:sldId id="694" r:id="rId93"/>
    <p:sldId id="706" r:id="rId94"/>
    <p:sldId id="707" r:id="rId95"/>
    <p:sldId id="708" r:id="rId96"/>
    <p:sldId id="709" r:id="rId97"/>
    <p:sldId id="710" r:id="rId98"/>
    <p:sldId id="711" r:id="rId99"/>
    <p:sldId id="712" r:id="rId100"/>
    <p:sldId id="713" r:id="rId101"/>
    <p:sldId id="714" r:id="rId102"/>
    <p:sldId id="715" r:id="rId103"/>
    <p:sldId id="716" r:id="rId104"/>
    <p:sldId id="717" r:id="rId105"/>
    <p:sldId id="718" r:id="rId106"/>
    <p:sldId id="1189" r:id="rId107"/>
    <p:sldId id="1190" r:id="rId108"/>
    <p:sldId id="1146" r:id="rId109"/>
    <p:sldId id="1147" r:id="rId110"/>
    <p:sldId id="1148" r:id="rId111"/>
    <p:sldId id="1149" r:id="rId112"/>
    <p:sldId id="1150" r:id="rId113"/>
    <p:sldId id="1151" r:id="rId114"/>
    <p:sldId id="1152" r:id="rId115"/>
    <p:sldId id="1136" r:id="rId116"/>
    <p:sldId id="1153" r:id="rId117"/>
    <p:sldId id="1137" r:id="rId118"/>
    <p:sldId id="1138" r:id="rId119"/>
    <p:sldId id="1139" r:id="rId120"/>
    <p:sldId id="1140" r:id="rId121"/>
    <p:sldId id="1141" r:id="rId122"/>
    <p:sldId id="1142" r:id="rId123"/>
    <p:sldId id="1143" r:id="rId124"/>
    <p:sldId id="1144" r:id="rId125"/>
    <p:sldId id="1145" r:id="rId126"/>
    <p:sldId id="1186" r:id="rId127"/>
    <p:sldId id="1187" r:id="rId128"/>
    <p:sldId id="1179" r:id="rId129"/>
    <p:sldId id="1180" r:id="rId130"/>
    <p:sldId id="1181" r:id="rId131"/>
    <p:sldId id="1182" r:id="rId132"/>
    <p:sldId id="1183" r:id="rId133"/>
    <p:sldId id="1184" r:id="rId134"/>
    <p:sldId id="1185" r:id="rId135"/>
    <p:sldId id="1154" r:id="rId136"/>
    <p:sldId id="1155" r:id="rId137"/>
  </p:sldIdLst>
  <p:sldSz cx="9144000" cy="6858000" type="screen4x3"/>
  <p:notesSz cx="7099300" cy="10234613"/>
  <p:defaultTextStyle>
    <a:defPPr>
      <a:defRPr lang="zh-TW"/>
    </a:defPPr>
    <a:lvl1pPr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新細明體" pitchFamily="18" charset="-12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新細明體" pitchFamily="18" charset="-12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新細明體" pitchFamily="18" charset="-12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新細明體" pitchFamily="18" charset="-12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2400" b="1" kern="1200">
        <a:solidFill>
          <a:schemeClr val="bg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sz="2400" b="1" kern="1200">
        <a:solidFill>
          <a:schemeClr val="bg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sz="2400" b="1" kern="1200">
        <a:solidFill>
          <a:schemeClr val="bg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sz="2400" b="1" kern="1200">
        <a:solidFill>
          <a:schemeClr val="bg1"/>
        </a:solidFill>
        <a:latin typeface="Arial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00"/>
    <a:srgbClr val="660066"/>
    <a:srgbClr val="CCCCFF"/>
    <a:srgbClr val="FF0000"/>
    <a:srgbClr val="C0C0C0"/>
    <a:srgbClr val="B2B2B2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64" autoAdjust="0"/>
    <p:restoredTop sz="88165" autoAdjust="0"/>
  </p:normalViewPr>
  <p:slideViewPr>
    <p:cSldViewPr>
      <p:cViewPr varScale="1">
        <p:scale>
          <a:sx n="92" d="100"/>
          <a:sy n="92" d="100"/>
        </p:scale>
        <p:origin x="-31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52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2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3.png"/></Relationships>
</file>

<file path=ppt/drawings/_rels/vmlDrawing14.v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image" Target="../media/image135.png"/><Relationship Id="rId1" Type="http://schemas.openxmlformats.org/officeDocument/2006/relationships/image" Target="../media/image134.png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4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image" Target="../media/image2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85.wmf"/><Relationship Id="rId1" Type="http://schemas.openxmlformats.org/officeDocument/2006/relationships/image" Target="../media/image84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9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l" defTabSz="990600" eaLnBrk="1" hangingPunct="1">
              <a:defRPr kumimoji="1" sz="13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kumimoji="1" sz="13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5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l" defTabSz="990600" eaLnBrk="1" hangingPunct="1">
              <a:defRPr kumimoji="1" sz="13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27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kumimoji="1" sz="13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D18B115-D7AF-44D9-A047-A0BE7C3BECF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76932E-C550-4EF5-A453-37C4A4807A8B}" type="slidenum">
              <a:rPr lang="en-US" altLang="zh-TW" smtClean="0"/>
              <a:pPr/>
              <a:t>1</a:t>
            </a:fld>
            <a:endParaRPr lang="en-US" altLang="zh-TW" smtClean="0"/>
          </a:p>
        </p:txBody>
      </p:sp>
      <p:sp>
        <p:nvSpPr>
          <p:cNvPr id="306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6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F0E07B-89A3-472A-8C36-137E1E266872}" type="slidenum">
              <a:rPr lang="en-US" altLang="zh-TW" smtClean="0"/>
              <a:pPr/>
              <a:t>10</a:t>
            </a:fld>
            <a:endParaRPr lang="en-US" altLang="zh-TW" smtClean="0"/>
          </a:p>
        </p:txBody>
      </p:sp>
      <p:sp>
        <p:nvSpPr>
          <p:cNvPr id="322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982663"/>
            <a:ext cx="4722813" cy="3541712"/>
          </a:xfrm>
          <a:solidFill>
            <a:srgbClr val="FFFFFF"/>
          </a:solidFill>
          <a:ln/>
        </p:spPr>
      </p:sp>
      <p:sp>
        <p:nvSpPr>
          <p:cNvPr id="322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98550" y="4868863"/>
            <a:ext cx="4905375" cy="3930650"/>
          </a:xfrm>
          <a:noFill/>
          <a:ln/>
        </p:spPr>
        <p:txBody>
          <a:bodyPr lIns="0" tIns="0" rIns="0" bIns="0">
            <a:spAutoFit/>
          </a:bodyPr>
          <a:lstStyle/>
          <a:p>
            <a:pPr eaLnBrk="1" hangingPunct="1"/>
            <a:endParaRPr lang="en-US" altLang="zh-TW" smtClean="0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6CBCEC-9CA7-401D-BADA-A9AFC7EE2195}" type="slidenum">
              <a:rPr lang="en-US" altLang="zh-TW" smtClean="0"/>
              <a:pPr/>
              <a:t>105</a:t>
            </a:fld>
            <a:endParaRPr lang="en-US" altLang="zh-TW" smtClean="0"/>
          </a:p>
        </p:txBody>
      </p:sp>
      <p:sp>
        <p:nvSpPr>
          <p:cNvPr id="414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14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BC387E-59D5-4A99-B9DF-A8AB0E889BC6}" type="slidenum">
              <a:rPr lang="en-US" altLang="zh-TW" smtClean="0"/>
              <a:pPr/>
              <a:t>108</a:t>
            </a:fld>
            <a:endParaRPr lang="en-US" altLang="zh-TW" smtClean="0"/>
          </a:p>
        </p:txBody>
      </p:sp>
      <p:sp>
        <p:nvSpPr>
          <p:cNvPr id="415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15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r>
              <a:rPr lang="en-US" altLang="zh-TW" smtClean="0"/>
              <a:t>To understand the problem, let</a:t>
            </a:r>
            <a:r>
              <a:rPr lang="en-US" altLang="zh-TW" smtClean="0">
                <a:latin typeface="ZapfHumnst BT" pitchFamily="34" charset="0"/>
              </a:rPr>
              <a:t>’</a:t>
            </a:r>
            <a:r>
              <a:rPr lang="en-US" altLang="zh-TW" smtClean="0"/>
              <a:t>s look at the entire 3D model acquisition pipeline.  We start with the 3D scanner, which typically returns a range image: 3D shape as seen from a single point of view.</a:t>
            </a: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815919-D519-472F-BC64-74AA4BA2AC72}" type="slidenum">
              <a:rPr lang="en-US" altLang="zh-TW" smtClean="0"/>
              <a:pPr/>
              <a:t>109</a:t>
            </a:fld>
            <a:endParaRPr lang="en-US" altLang="zh-TW" smtClean="0"/>
          </a:p>
        </p:txBody>
      </p:sp>
      <p:sp>
        <p:nvSpPr>
          <p:cNvPr id="416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16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r>
              <a:rPr lang="en-US" altLang="zh-TW" smtClean="0"/>
              <a:t>In order to get the entire object, need to move scanner around object (or move object w.r.t. scanner).  This requires figuring out where to put the scanner.</a:t>
            </a: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29E9F0-BCC4-4236-BCB5-93811B86D699}" type="slidenum">
              <a:rPr lang="en-US" altLang="zh-TW" smtClean="0"/>
              <a:pPr/>
              <a:t>110</a:t>
            </a:fld>
            <a:endParaRPr lang="en-US" altLang="zh-TW" smtClean="0"/>
          </a:p>
        </p:txBody>
      </p:sp>
      <p:sp>
        <p:nvSpPr>
          <p:cNvPr id="417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17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r>
              <a:rPr lang="en-US" altLang="zh-TW" smtClean="0"/>
              <a:t>Multiple scans need to be aligned.</a:t>
            </a: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634689-C0B6-4350-8159-D3ABFA47E78B}" type="slidenum">
              <a:rPr lang="en-US" altLang="zh-TW" smtClean="0"/>
              <a:pPr/>
              <a:t>111</a:t>
            </a:fld>
            <a:endParaRPr lang="en-US" altLang="zh-TW" smtClean="0"/>
          </a:p>
        </p:txBody>
      </p:sp>
      <p:sp>
        <p:nvSpPr>
          <p:cNvPr id="418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18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r>
              <a:rPr lang="en-US" altLang="zh-TW" smtClean="0"/>
              <a:t>The scans are then merged into a single model.</a:t>
            </a: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E0C41E-AAF6-4862-AEE1-F84D3E269310}" type="slidenum">
              <a:rPr lang="en-US" altLang="zh-TW" smtClean="0"/>
              <a:pPr/>
              <a:t>112</a:t>
            </a:fld>
            <a:endParaRPr lang="en-US" altLang="zh-TW" smtClean="0"/>
          </a:p>
        </p:txBody>
      </p:sp>
      <p:sp>
        <p:nvSpPr>
          <p:cNvPr id="419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19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0F7E27-4126-443F-B3EF-17DE712281C4}" type="slidenum">
              <a:rPr lang="en-US" altLang="zh-TW" smtClean="0"/>
              <a:pPr/>
              <a:t>113</a:t>
            </a:fld>
            <a:endParaRPr lang="en-US" altLang="zh-TW" smtClean="0"/>
          </a:p>
        </p:txBody>
      </p:sp>
      <p:sp>
        <p:nvSpPr>
          <p:cNvPr id="420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20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316046-FC6B-4F7F-BD08-ABD7F5290ABC}" type="slidenum">
              <a:rPr lang="en-US" altLang="zh-TW" smtClean="0"/>
              <a:pPr/>
              <a:t>114</a:t>
            </a:fld>
            <a:endParaRPr lang="en-US" altLang="zh-TW" smtClean="0"/>
          </a:p>
        </p:txBody>
      </p:sp>
      <p:sp>
        <p:nvSpPr>
          <p:cNvPr id="421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21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8BDE4C-41EE-4B57-A9FB-8C023FF8AC13}" type="slidenum">
              <a:rPr lang="en-US" altLang="zh-TW" smtClean="0"/>
              <a:pPr/>
              <a:t>115</a:t>
            </a:fld>
            <a:endParaRPr lang="en-US" altLang="zh-TW" smtClean="0"/>
          </a:p>
        </p:txBody>
      </p:sp>
      <p:sp>
        <p:nvSpPr>
          <p:cNvPr id="422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22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67AE94-A915-43E5-8168-3650C57FF7CC}" type="slidenum">
              <a:rPr lang="en-US" altLang="zh-TW" smtClean="0"/>
              <a:pPr/>
              <a:t>116</a:t>
            </a:fld>
            <a:endParaRPr lang="en-US" altLang="zh-TW" smtClean="0"/>
          </a:p>
        </p:txBody>
      </p:sp>
      <p:sp>
        <p:nvSpPr>
          <p:cNvPr id="423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23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D36378-07AB-41CD-8B41-B5A70461AD85}" type="slidenum">
              <a:rPr lang="en-US" altLang="zh-TW" smtClean="0"/>
              <a:pPr/>
              <a:t>11</a:t>
            </a:fld>
            <a:endParaRPr lang="en-US" altLang="zh-TW" smtClean="0"/>
          </a:p>
        </p:txBody>
      </p:sp>
      <p:sp>
        <p:nvSpPr>
          <p:cNvPr id="323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982663"/>
            <a:ext cx="4722813" cy="3541712"/>
          </a:xfrm>
          <a:solidFill>
            <a:srgbClr val="FFFFFF"/>
          </a:solidFill>
          <a:ln/>
        </p:spPr>
      </p:sp>
      <p:sp>
        <p:nvSpPr>
          <p:cNvPr id="323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98550" y="4868863"/>
            <a:ext cx="4905375" cy="3930650"/>
          </a:xfrm>
          <a:noFill/>
          <a:ln/>
        </p:spPr>
        <p:txBody>
          <a:bodyPr lIns="0" tIns="0" rIns="0" bIns="0">
            <a:spAutoFit/>
          </a:bodyPr>
          <a:lstStyle/>
          <a:p>
            <a:pPr eaLnBrk="1" hangingPunct="1"/>
            <a:endParaRPr lang="en-US" altLang="zh-TW" smtClean="0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86ABC4-2A8D-4188-A4CC-AB6BA99428AD}" type="slidenum">
              <a:rPr lang="en-US" altLang="zh-TW" smtClean="0"/>
              <a:pPr/>
              <a:t>117</a:t>
            </a:fld>
            <a:endParaRPr lang="en-US" altLang="zh-TW" smtClean="0"/>
          </a:p>
        </p:txBody>
      </p:sp>
      <p:sp>
        <p:nvSpPr>
          <p:cNvPr id="424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104900" y="2955925"/>
            <a:ext cx="5099050" cy="3824288"/>
          </a:xfrm>
          <a:ln/>
        </p:spPr>
      </p:sp>
      <p:sp>
        <p:nvSpPr>
          <p:cNvPr id="424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57513" y="682625"/>
            <a:ext cx="4022725" cy="8869363"/>
          </a:xfrm>
          <a:noFill/>
          <a:ln/>
        </p:spPr>
        <p:txBody>
          <a:bodyPr/>
          <a:lstStyle/>
          <a:p>
            <a:pPr eaLnBrk="1" hangingPunct="1"/>
            <a:r>
              <a:rPr lang="en-US" altLang="zh-TW" smtClean="0"/>
              <a:t>2:30 through closeup of eye</a:t>
            </a:r>
          </a:p>
          <a:p>
            <a:pPr eaLnBrk="1" hangingPunct="1"/>
            <a:r>
              <a:rPr lang="en-US" altLang="zh-TW" smtClean="0"/>
              <a:t>0:40</a:t>
            </a:r>
          </a:p>
          <a:p>
            <a:pPr eaLnBrk="1" hangingPunct="1"/>
            <a:r>
              <a:rPr lang="en-US" altLang="zh-TW" smtClean="0"/>
              <a:t>So here we are scanning our </a:t>
            </a:r>
            <a:r>
              <a:rPr lang="en-US" altLang="zh-TW" smtClean="0">
                <a:latin typeface="Times New Roman" pitchFamily="18" charset="0"/>
              </a:rPr>
              <a:t>“</a:t>
            </a:r>
            <a:r>
              <a:rPr lang="en-US" altLang="zh-TW" b="1" smtClean="0"/>
              <a:t>piece de resistance</a:t>
            </a:r>
            <a:r>
              <a:rPr lang="en-US" altLang="zh-TW" smtClean="0">
                <a:latin typeface="Times New Roman" pitchFamily="18" charset="0"/>
              </a:rPr>
              <a:t>”</a:t>
            </a:r>
            <a:endParaRPr lang="en-US" altLang="zh-TW" smtClean="0"/>
          </a:p>
          <a:p>
            <a:pPr lvl="1" eaLnBrk="1" hangingPunct="1"/>
            <a:r>
              <a:rPr lang="en-US" altLang="zh-TW" smtClean="0"/>
              <a:t>the gantry is extended to nearly its full height</a:t>
            </a:r>
          </a:p>
          <a:p>
            <a:pPr eaLnBrk="1" hangingPunct="1"/>
            <a:r>
              <a:rPr lang="en-US" altLang="zh-TW" smtClean="0"/>
              <a:t>If you</a:t>
            </a:r>
            <a:r>
              <a:rPr lang="en-US" altLang="zh-TW" smtClean="0">
                <a:latin typeface="Times New Roman" pitchFamily="18" charset="0"/>
              </a:rPr>
              <a:t>’</a:t>
            </a:r>
            <a:r>
              <a:rPr lang="en-US" altLang="zh-TW" smtClean="0"/>
              <a:t>ve looked at our web site</a:t>
            </a:r>
          </a:p>
          <a:p>
            <a:pPr lvl="1" eaLnBrk="1" hangingPunct="1"/>
            <a:r>
              <a:rPr lang="en-US" altLang="zh-TW" smtClean="0"/>
              <a:t>you know the little story about the gantry being </a:t>
            </a:r>
            <a:r>
              <a:rPr lang="en-US" altLang="zh-TW" b="1" smtClean="0"/>
              <a:t>too short initially</a:t>
            </a:r>
          </a:p>
          <a:p>
            <a:pPr lvl="1" eaLnBrk="1" hangingPunct="1"/>
            <a:r>
              <a:rPr lang="en-US" altLang="zh-TW" smtClean="0"/>
              <a:t>because we </a:t>
            </a:r>
            <a:r>
              <a:rPr lang="en-US" altLang="zh-TW" b="1" smtClean="0"/>
              <a:t>relied on art history books</a:t>
            </a:r>
            <a:r>
              <a:rPr lang="en-US" altLang="zh-TW" smtClean="0"/>
              <a:t> for the height of the David</a:t>
            </a:r>
          </a:p>
          <a:p>
            <a:pPr lvl="1" eaLnBrk="1" hangingPunct="1"/>
            <a:r>
              <a:rPr lang="en-US" altLang="zh-TW" smtClean="0"/>
              <a:t>and they're all wrong </a:t>
            </a:r>
            <a:r>
              <a:rPr lang="en-US" altLang="zh-TW" smtClean="0">
                <a:latin typeface="Times New Roman" pitchFamily="18" charset="0"/>
              </a:rPr>
              <a:t>–</a:t>
            </a:r>
            <a:r>
              <a:rPr lang="en-US" altLang="zh-TW" smtClean="0"/>
              <a:t> </a:t>
            </a:r>
            <a:r>
              <a:rPr lang="en-US" altLang="zh-TW" b="1" smtClean="0"/>
              <a:t>by 3 feet !!</a:t>
            </a:r>
          </a:p>
          <a:p>
            <a:pPr lvl="1" eaLnBrk="1" hangingPunct="1"/>
            <a:r>
              <a:rPr lang="en-US" altLang="zh-TW" smtClean="0"/>
              <a:t>so at the last minute we had to </a:t>
            </a:r>
            <a:r>
              <a:rPr lang="en-US" altLang="zh-TW" b="1" smtClean="0"/>
              <a:t>add a piece</a:t>
            </a:r>
            <a:r>
              <a:rPr lang="en-US" altLang="zh-TW" smtClean="0"/>
              <a:t> to the gantry</a:t>
            </a:r>
            <a:r>
              <a:rPr lang="en-US" altLang="zh-TW" smtClean="0">
                <a:latin typeface="Times New Roman" pitchFamily="18" charset="0"/>
              </a:rPr>
              <a:t>…</a:t>
            </a:r>
            <a:r>
              <a:rPr lang="en-US" altLang="zh-TW" smtClean="0"/>
              <a:t>here</a:t>
            </a:r>
          </a:p>
          <a:p>
            <a:pPr lvl="1" eaLnBrk="1" hangingPunct="1"/>
            <a:r>
              <a:rPr lang="en-US" altLang="zh-TW" smtClean="0"/>
              <a:t>and load another </a:t>
            </a:r>
            <a:r>
              <a:rPr lang="en-US" altLang="zh-TW" b="1" smtClean="0"/>
              <a:t>few hundred pounds </a:t>
            </a:r>
            <a:r>
              <a:rPr lang="en-US" altLang="zh-TW" smtClean="0"/>
              <a:t>of ballast to the base</a:t>
            </a:r>
            <a:r>
              <a:rPr lang="en-US" altLang="zh-TW" smtClean="0">
                <a:latin typeface="Times New Roman" pitchFamily="18" charset="0"/>
              </a:rPr>
              <a:t>…</a:t>
            </a:r>
            <a:r>
              <a:rPr lang="en-US" altLang="zh-TW" smtClean="0"/>
              <a:t>here </a:t>
            </a:r>
            <a:r>
              <a:rPr lang="en-US" altLang="zh-TW" smtClean="0">
                <a:latin typeface="Times New Roman" pitchFamily="18" charset="0"/>
              </a:rPr>
              <a:t>–</a:t>
            </a:r>
            <a:r>
              <a:rPr lang="en-US" altLang="zh-TW" smtClean="0"/>
              <a:t> to keep the gantry from </a:t>
            </a:r>
            <a:r>
              <a:rPr lang="en-US" altLang="zh-TW" b="1" smtClean="0"/>
              <a:t>tipping over on the statue</a:t>
            </a:r>
          </a:p>
          <a:p>
            <a:pPr eaLnBrk="1" hangingPunct="1"/>
            <a:r>
              <a:rPr lang="en-US" altLang="zh-TW" smtClean="0"/>
              <a:t>But as you can see from the photo on the right,</a:t>
            </a:r>
          </a:p>
          <a:p>
            <a:pPr lvl="1" eaLnBrk="1" hangingPunct="1"/>
            <a:r>
              <a:rPr lang="en-US" altLang="zh-TW" smtClean="0"/>
              <a:t>we did finally reach the top of the statue</a:t>
            </a:r>
          </a:p>
        </p:txBody>
      </p:sp>
      <p:sp>
        <p:nvSpPr>
          <p:cNvPr id="424965" name="Text Box 4"/>
          <p:cNvSpPr txBox="1">
            <a:spLocks noChangeArrowheads="1"/>
          </p:cNvSpPr>
          <p:nvPr/>
        </p:nvSpPr>
        <p:spPr bwMode="auto">
          <a:xfrm>
            <a:off x="276225" y="9917113"/>
            <a:ext cx="317500" cy="3651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l"/>
            <a:r>
              <a:rPr lang="en-US" altLang="zh-TW" sz="1000" b="0">
                <a:solidFill>
                  <a:schemeClr val="tx1"/>
                </a:solidFill>
                <a:latin typeface="Times New Roman" pitchFamily="18" charset="0"/>
              </a:rPr>
              <a:t>0:45</a:t>
            </a:r>
          </a:p>
        </p:txBody>
      </p:sp>
      <p:sp>
        <p:nvSpPr>
          <p:cNvPr id="424966" name="Text Box 5"/>
          <p:cNvSpPr txBox="1">
            <a:spLocks noChangeArrowheads="1"/>
          </p:cNvSpPr>
          <p:nvPr/>
        </p:nvSpPr>
        <p:spPr bwMode="auto">
          <a:xfrm>
            <a:off x="-25400" y="9671050"/>
            <a:ext cx="1358900" cy="3651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l"/>
            <a:r>
              <a:rPr lang="en-US" altLang="zh-TW" sz="1000" b="0">
                <a:solidFill>
                  <a:schemeClr val="tx1"/>
                </a:solidFill>
                <a:latin typeface="Times New Roman" pitchFamily="18" charset="0"/>
              </a:rPr>
              <a:t>4:00 through architectural reps</a:t>
            </a: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076028-E600-4811-9BF7-FB0A1482F3F8}" type="slidenum">
              <a:rPr lang="en-US" altLang="zh-TW" smtClean="0"/>
              <a:pPr/>
              <a:t>118</a:t>
            </a:fld>
            <a:endParaRPr lang="en-US" altLang="zh-TW" smtClean="0"/>
          </a:p>
        </p:txBody>
      </p:sp>
      <p:sp>
        <p:nvSpPr>
          <p:cNvPr id="425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25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15AAEC-98E1-4F6B-B307-3206E4E82C54}" type="slidenum">
              <a:rPr lang="en-US" altLang="zh-TW" smtClean="0"/>
              <a:pPr/>
              <a:t>119</a:t>
            </a:fld>
            <a:endParaRPr lang="en-US" altLang="zh-TW" smtClean="0"/>
          </a:p>
        </p:txBody>
      </p:sp>
      <p:sp>
        <p:nvSpPr>
          <p:cNvPr id="427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104900" y="2955925"/>
            <a:ext cx="5099050" cy="3824288"/>
          </a:xfrm>
          <a:ln/>
        </p:spPr>
      </p:sp>
      <p:sp>
        <p:nvSpPr>
          <p:cNvPr id="427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57513" y="682625"/>
            <a:ext cx="4022725" cy="8869363"/>
          </a:xfrm>
          <a:noFill/>
          <a:ln/>
        </p:spPr>
        <p:txBody>
          <a:bodyPr/>
          <a:lstStyle/>
          <a:p>
            <a:pPr eaLnBrk="1" hangingPunct="1"/>
            <a:r>
              <a:rPr lang="en-US" altLang="zh-TW" smtClean="0"/>
              <a:t>0:20</a:t>
            </a:r>
          </a:p>
          <a:p>
            <a:pPr eaLnBrk="1" hangingPunct="1"/>
            <a:r>
              <a:rPr lang="en-US" altLang="zh-TW" smtClean="0"/>
              <a:t>So here</a:t>
            </a:r>
            <a:r>
              <a:rPr lang="en-US" altLang="zh-TW" smtClean="0">
                <a:latin typeface="Times New Roman" pitchFamily="18" charset="0"/>
              </a:rPr>
              <a:t>’</a:t>
            </a:r>
            <a:r>
              <a:rPr lang="en-US" altLang="zh-TW" smtClean="0"/>
              <a:t>s a rendering of our computer model of the David</a:t>
            </a:r>
          </a:p>
          <a:p>
            <a:pPr lvl="1" eaLnBrk="1" hangingPunct="1"/>
            <a:r>
              <a:rPr lang="en-US" altLang="zh-TW" smtClean="0"/>
              <a:t>we </a:t>
            </a:r>
            <a:r>
              <a:rPr lang="en-US" altLang="zh-TW" b="1" smtClean="0"/>
              <a:t>rolled the gantry</a:t>
            </a:r>
            <a:r>
              <a:rPr lang="en-US" altLang="zh-TW" smtClean="0"/>
              <a:t>, which now weighed </a:t>
            </a:r>
            <a:r>
              <a:rPr lang="en-US" altLang="zh-TW" b="1" smtClean="0"/>
              <a:t>about a ton</a:t>
            </a:r>
            <a:r>
              <a:rPr lang="en-US" altLang="zh-TW" smtClean="0"/>
              <a:t>, 480 times</a:t>
            </a:r>
          </a:p>
          <a:p>
            <a:pPr lvl="1" eaLnBrk="1" hangingPunct="1"/>
            <a:r>
              <a:rPr lang="en-US" altLang="zh-TW" smtClean="0"/>
              <a:t>2 billion polygons</a:t>
            </a:r>
          </a:p>
          <a:p>
            <a:pPr lvl="1" eaLnBrk="1" hangingPunct="1"/>
            <a:r>
              <a:rPr lang="en-US" altLang="zh-TW" smtClean="0"/>
              <a:t>you can read the rest</a:t>
            </a:r>
          </a:p>
          <a:p>
            <a:pPr eaLnBrk="1" hangingPunct="1"/>
            <a:r>
              <a:rPr lang="en-US" altLang="zh-TW" smtClean="0"/>
              <a:t>It took 30 days to scan the statue</a:t>
            </a:r>
          </a:p>
          <a:p>
            <a:pPr lvl="1" eaLnBrk="1" hangingPunct="1"/>
            <a:r>
              <a:rPr lang="en-US" altLang="zh-TW" smtClean="0"/>
              <a:t>but we were only allowed to scan at night, when the museum was closed</a:t>
            </a:r>
          </a:p>
          <a:p>
            <a:pPr lvl="1" eaLnBrk="1" hangingPunct="1"/>
            <a:r>
              <a:rPr lang="en-US" altLang="zh-TW" smtClean="0"/>
              <a:t>so it was basically </a:t>
            </a:r>
            <a:r>
              <a:rPr lang="en-US" altLang="zh-TW" b="1" smtClean="0"/>
              <a:t>30 all-nighters in a row</a:t>
            </a:r>
          </a:p>
        </p:txBody>
      </p:sp>
      <p:sp>
        <p:nvSpPr>
          <p:cNvPr id="427013" name="Text Box 4"/>
          <p:cNvSpPr txBox="1">
            <a:spLocks noChangeArrowheads="1"/>
          </p:cNvSpPr>
          <p:nvPr/>
        </p:nvSpPr>
        <p:spPr bwMode="auto">
          <a:xfrm>
            <a:off x="285750" y="9917113"/>
            <a:ext cx="317500" cy="3651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l"/>
            <a:r>
              <a:rPr lang="en-US" altLang="zh-TW" sz="1000" b="0">
                <a:solidFill>
                  <a:schemeClr val="tx1"/>
                </a:solidFill>
                <a:latin typeface="Times New Roman" pitchFamily="18" charset="0"/>
              </a:rPr>
              <a:t>0:30</a:t>
            </a: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B1DD2B-B397-41BC-82A6-4445D582794D}" type="slidenum">
              <a:rPr lang="en-US" altLang="zh-TW" smtClean="0"/>
              <a:pPr/>
              <a:t>120</a:t>
            </a:fld>
            <a:endParaRPr lang="en-US" altLang="zh-TW" smtClean="0"/>
          </a:p>
        </p:txBody>
      </p:sp>
      <p:sp>
        <p:nvSpPr>
          <p:cNvPr id="428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104900" y="2955925"/>
            <a:ext cx="5099050" cy="3824288"/>
          </a:xfrm>
          <a:ln/>
        </p:spPr>
      </p:sp>
      <p:sp>
        <p:nvSpPr>
          <p:cNvPr id="428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57513" y="682625"/>
            <a:ext cx="4022725" cy="8869363"/>
          </a:xfrm>
          <a:noFill/>
          <a:ln/>
        </p:spPr>
        <p:txBody>
          <a:bodyPr/>
          <a:lstStyle/>
          <a:p>
            <a:pPr eaLnBrk="1" hangingPunct="1"/>
            <a:r>
              <a:rPr lang="en-US" altLang="zh-TW" smtClean="0"/>
              <a:t>0:20</a:t>
            </a:r>
          </a:p>
          <a:p>
            <a:pPr eaLnBrk="1" hangingPunct="1"/>
            <a:r>
              <a:rPr lang="en-US" altLang="zh-TW" smtClean="0"/>
              <a:t>We haven</a:t>
            </a:r>
            <a:r>
              <a:rPr lang="en-US" altLang="zh-TW" smtClean="0">
                <a:latin typeface="Times New Roman" pitchFamily="18" charset="0"/>
              </a:rPr>
              <a:t>’</a:t>
            </a:r>
            <a:r>
              <a:rPr lang="en-US" altLang="zh-TW" smtClean="0"/>
              <a:t>t assembled the David at full-resolution yet</a:t>
            </a:r>
          </a:p>
          <a:p>
            <a:pPr eaLnBrk="1" hangingPunct="1"/>
            <a:r>
              <a:rPr lang="en-US" altLang="zh-TW" smtClean="0"/>
              <a:t>Here</a:t>
            </a:r>
            <a:r>
              <a:rPr lang="en-US" altLang="zh-TW" smtClean="0">
                <a:latin typeface="Times New Roman" pitchFamily="18" charset="0"/>
              </a:rPr>
              <a:t>’</a:t>
            </a:r>
            <a:r>
              <a:rPr lang="en-US" altLang="zh-TW" smtClean="0"/>
              <a:t>s a 1 mm model of the head</a:t>
            </a:r>
          </a:p>
          <a:p>
            <a:pPr lvl="1" eaLnBrk="1" hangingPunct="1"/>
            <a:r>
              <a:rPr lang="en-US" altLang="zh-TW" b="1" smtClean="0"/>
              <a:t>watertight</a:t>
            </a:r>
          </a:p>
          <a:p>
            <a:pPr lvl="1" eaLnBrk="1" hangingPunct="1"/>
            <a:r>
              <a:rPr lang="en-US" altLang="zh-TW" b="1" smtClean="0"/>
              <a:t>with color</a:t>
            </a:r>
          </a:p>
          <a:p>
            <a:pPr eaLnBrk="1" hangingPunct="1"/>
            <a:r>
              <a:rPr lang="en-US" altLang="zh-TW" smtClean="0"/>
              <a:t>The photograph at the left was taken with </a:t>
            </a:r>
            <a:r>
              <a:rPr lang="en-US" altLang="zh-TW" b="1" smtClean="0"/>
              <a:t>uncalibrated lighting</a:t>
            </a:r>
          </a:p>
          <a:p>
            <a:pPr lvl="1" eaLnBrk="1" hangingPunct="1"/>
            <a:r>
              <a:rPr lang="en-US" altLang="zh-TW" smtClean="0"/>
              <a:t>so the two images don</a:t>
            </a:r>
            <a:r>
              <a:rPr lang="en-US" altLang="zh-TW" smtClean="0">
                <a:latin typeface="Times New Roman" pitchFamily="18" charset="0"/>
              </a:rPr>
              <a:t>’</a:t>
            </a:r>
            <a:r>
              <a:rPr lang="en-US" altLang="zh-TW" smtClean="0"/>
              <a:t>t match exactly</a:t>
            </a:r>
          </a:p>
          <a:p>
            <a:pPr lvl="1" eaLnBrk="1" hangingPunct="1"/>
            <a:r>
              <a:rPr lang="en-US" altLang="zh-TW" smtClean="0"/>
              <a:t>but hopefully you agree that we</a:t>
            </a:r>
            <a:r>
              <a:rPr lang="en-US" altLang="zh-TW" smtClean="0">
                <a:latin typeface="Times New Roman" pitchFamily="18" charset="0"/>
              </a:rPr>
              <a:t>’</a:t>
            </a:r>
            <a:r>
              <a:rPr lang="en-US" altLang="zh-TW" smtClean="0"/>
              <a:t>ve </a:t>
            </a:r>
            <a:r>
              <a:rPr lang="en-US" altLang="zh-TW" b="1" smtClean="0"/>
              <a:t>basically captured the statue</a:t>
            </a:r>
            <a:r>
              <a:rPr lang="en-US" altLang="zh-TW" b="1" smtClean="0">
                <a:latin typeface="Times New Roman" pitchFamily="18" charset="0"/>
              </a:rPr>
              <a:t>’</a:t>
            </a:r>
            <a:r>
              <a:rPr lang="en-US" altLang="zh-TW" b="1" smtClean="0"/>
              <a:t>s appearance</a:t>
            </a:r>
            <a:endParaRPr lang="en-US" altLang="zh-TW" smtClean="0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8A278A-1343-4F52-B80C-17F1B41EA142}" type="slidenum">
              <a:rPr lang="en-US" altLang="zh-TW" smtClean="0"/>
              <a:pPr/>
              <a:t>121</a:t>
            </a:fld>
            <a:endParaRPr lang="en-US" altLang="zh-TW" smtClean="0"/>
          </a:p>
        </p:txBody>
      </p:sp>
      <p:sp>
        <p:nvSpPr>
          <p:cNvPr id="429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29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69D118-95D1-4087-9AD3-056AECAD780E}" type="slidenum">
              <a:rPr lang="en-US" altLang="zh-TW" smtClean="0"/>
              <a:pPr/>
              <a:t>122</a:t>
            </a:fld>
            <a:endParaRPr lang="en-US" altLang="zh-TW" smtClean="0"/>
          </a:p>
        </p:txBody>
      </p:sp>
      <p:sp>
        <p:nvSpPr>
          <p:cNvPr id="430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30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5A7DBB-64BD-4F4C-9476-48685A9FA617}" type="slidenum">
              <a:rPr lang="en-US" altLang="zh-TW" smtClean="0"/>
              <a:pPr/>
              <a:t>123</a:t>
            </a:fld>
            <a:endParaRPr lang="en-US" altLang="zh-TW" smtClean="0"/>
          </a:p>
        </p:txBody>
      </p:sp>
      <p:sp>
        <p:nvSpPr>
          <p:cNvPr id="431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31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903E5F-826C-45B7-A46E-FC4FCA6065B2}" type="slidenum">
              <a:rPr lang="en-US" altLang="zh-TW" smtClean="0"/>
              <a:pPr/>
              <a:t>124</a:t>
            </a:fld>
            <a:endParaRPr lang="en-US" altLang="zh-TW" smtClean="0"/>
          </a:p>
        </p:txBody>
      </p:sp>
      <p:sp>
        <p:nvSpPr>
          <p:cNvPr id="432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32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EB03DF-E290-4669-A49A-925426FAF3EA}" type="slidenum">
              <a:rPr lang="en-US" altLang="zh-TW" smtClean="0"/>
              <a:pPr/>
              <a:t>125</a:t>
            </a:fld>
            <a:endParaRPr lang="en-US" altLang="zh-TW" smtClean="0"/>
          </a:p>
        </p:txBody>
      </p:sp>
      <p:sp>
        <p:nvSpPr>
          <p:cNvPr id="433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33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5B8EB2-AD7A-41CB-9FEF-433B863C3356}" type="slidenum">
              <a:rPr lang="en-US" altLang="zh-TW" smtClean="0"/>
              <a:pPr/>
              <a:t>128</a:t>
            </a:fld>
            <a:endParaRPr lang="en-US" altLang="zh-TW" smtClean="0"/>
          </a:p>
        </p:txBody>
      </p:sp>
      <p:sp>
        <p:nvSpPr>
          <p:cNvPr id="434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34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1FDAED-6A30-424B-9AC9-42A328EE2E9C}" type="slidenum">
              <a:rPr lang="en-US" altLang="zh-TW" smtClean="0"/>
              <a:pPr/>
              <a:t>12</a:t>
            </a:fld>
            <a:endParaRPr lang="en-US" altLang="zh-TW" smtClean="0"/>
          </a:p>
        </p:txBody>
      </p:sp>
      <p:sp>
        <p:nvSpPr>
          <p:cNvPr id="324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982663"/>
            <a:ext cx="4722813" cy="3541712"/>
          </a:xfrm>
          <a:solidFill>
            <a:srgbClr val="FFFFFF"/>
          </a:solidFill>
          <a:ln/>
        </p:spPr>
      </p:sp>
      <p:sp>
        <p:nvSpPr>
          <p:cNvPr id="324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98550" y="4868863"/>
            <a:ext cx="4905375" cy="3930650"/>
          </a:xfrm>
          <a:noFill/>
          <a:ln/>
        </p:spPr>
        <p:txBody>
          <a:bodyPr lIns="0" tIns="0" rIns="0" bIns="0">
            <a:spAutoFit/>
          </a:bodyPr>
          <a:lstStyle/>
          <a:p>
            <a:pPr eaLnBrk="1" hangingPunct="1"/>
            <a:endParaRPr lang="en-US" altLang="zh-TW" smtClean="0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0C208D-CFDD-4F6C-9A9D-D81336D8B658}" type="slidenum">
              <a:rPr lang="en-US" altLang="zh-TW" smtClean="0"/>
              <a:pPr/>
              <a:t>129</a:t>
            </a:fld>
            <a:endParaRPr lang="en-US" altLang="zh-TW" smtClean="0"/>
          </a:p>
        </p:txBody>
      </p:sp>
      <p:sp>
        <p:nvSpPr>
          <p:cNvPr id="435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35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F37949-925D-4002-ADC9-48F4DCEDBD0C}" type="slidenum">
              <a:rPr lang="en-US" altLang="zh-TW" smtClean="0"/>
              <a:pPr/>
              <a:t>130</a:t>
            </a:fld>
            <a:endParaRPr lang="en-US" altLang="zh-TW" smtClean="0"/>
          </a:p>
        </p:txBody>
      </p:sp>
      <p:sp>
        <p:nvSpPr>
          <p:cNvPr id="436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36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C2C133-ED94-452B-BEAA-C6C35B4AD42F}" type="slidenum">
              <a:rPr lang="en-US" altLang="zh-TW" smtClean="0"/>
              <a:pPr/>
              <a:t>131</a:t>
            </a:fld>
            <a:endParaRPr lang="en-US" altLang="zh-TW" smtClean="0"/>
          </a:p>
        </p:txBody>
      </p:sp>
      <p:sp>
        <p:nvSpPr>
          <p:cNvPr id="437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37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DD2B02-34A1-45E4-BF22-FAF0851D525B}" type="slidenum">
              <a:rPr lang="en-US" altLang="zh-TW" smtClean="0"/>
              <a:pPr/>
              <a:t>132</a:t>
            </a:fld>
            <a:endParaRPr lang="en-US" altLang="zh-TW" smtClean="0"/>
          </a:p>
        </p:txBody>
      </p:sp>
      <p:sp>
        <p:nvSpPr>
          <p:cNvPr id="438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38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68B744-E80E-4A87-8D98-C04169403C8B}" type="slidenum">
              <a:rPr lang="en-US" altLang="zh-TW" smtClean="0"/>
              <a:pPr/>
              <a:t>133</a:t>
            </a:fld>
            <a:endParaRPr lang="en-US" altLang="zh-TW" smtClean="0"/>
          </a:p>
        </p:txBody>
      </p:sp>
      <p:sp>
        <p:nvSpPr>
          <p:cNvPr id="439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39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0DBE83-BD79-47A9-B2F6-F03F3E48E0C1}" type="slidenum">
              <a:rPr lang="en-US" altLang="zh-TW" smtClean="0"/>
              <a:pPr/>
              <a:t>134</a:t>
            </a:fld>
            <a:endParaRPr lang="en-US" altLang="zh-TW" smtClean="0"/>
          </a:p>
        </p:txBody>
      </p:sp>
      <p:sp>
        <p:nvSpPr>
          <p:cNvPr id="440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40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4FE568-2986-4B6E-B05C-271628494AA4}" type="slidenum">
              <a:rPr lang="en-US" altLang="zh-TW" smtClean="0"/>
              <a:pPr/>
              <a:t>135</a:t>
            </a:fld>
            <a:endParaRPr lang="en-US" altLang="zh-TW" smtClean="0"/>
          </a:p>
        </p:txBody>
      </p:sp>
      <p:sp>
        <p:nvSpPr>
          <p:cNvPr id="441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41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3E3135-96EA-4BEF-AD76-AF5B76DE8C31}" type="slidenum">
              <a:rPr lang="en-US" altLang="zh-TW" smtClean="0"/>
              <a:pPr/>
              <a:t>136</a:t>
            </a:fld>
            <a:endParaRPr lang="en-US" altLang="zh-TW" smtClean="0"/>
          </a:p>
        </p:txBody>
      </p:sp>
      <p:sp>
        <p:nvSpPr>
          <p:cNvPr id="442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42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BF0288-4ACA-471F-AC7C-E67CAF3E05F8}" type="slidenum">
              <a:rPr lang="en-US" altLang="zh-TW" smtClean="0"/>
              <a:pPr/>
              <a:t>13</a:t>
            </a:fld>
            <a:endParaRPr lang="en-US" altLang="zh-TW" smtClean="0"/>
          </a:p>
        </p:txBody>
      </p:sp>
      <p:sp>
        <p:nvSpPr>
          <p:cNvPr id="325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982663"/>
            <a:ext cx="4722813" cy="3541712"/>
          </a:xfrm>
          <a:solidFill>
            <a:srgbClr val="FFFFFF"/>
          </a:solidFill>
          <a:ln/>
        </p:spPr>
      </p:sp>
      <p:sp>
        <p:nvSpPr>
          <p:cNvPr id="325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98550" y="4868863"/>
            <a:ext cx="4905375" cy="3930650"/>
          </a:xfrm>
          <a:noFill/>
          <a:ln/>
        </p:spPr>
        <p:txBody>
          <a:bodyPr lIns="0" tIns="0" rIns="0" bIns="0">
            <a:spAutoFit/>
          </a:bodyPr>
          <a:lstStyle/>
          <a:p>
            <a:pPr eaLnBrk="1" hangingPunct="1"/>
            <a:endParaRPr lang="en-US" altLang="zh-TW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6890F9-7C6D-4AFA-8862-6A262B669962}" type="slidenum">
              <a:rPr lang="en-US" altLang="zh-TW" smtClean="0"/>
              <a:pPr/>
              <a:t>14</a:t>
            </a:fld>
            <a:endParaRPr lang="en-US" altLang="zh-TW" smtClean="0"/>
          </a:p>
        </p:txBody>
      </p:sp>
      <p:sp>
        <p:nvSpPr>
          <p:cNvPr id="326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982663"/>
            <a:ext cx="4722813" cy="3541712"/>
          </a:xfrm>
          <a:solidFill>
            <a:srgbClr val="FFFFFF"/>
          </a:solidFill>
          <a:ln/>
        </p:spPr>
      </p:sp>
      <p:sp>
        <p:nvSpPr>
          <p:cNvPr id="326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98550" y="4868863"/>
            <a:ext cx="4905375" cy="3930650"/>
          </a:xfrm>
          <a:noFill/>
          <a:ln/>
        </p:spPr>
        <p:txBody>
          <a:bodyPr lIns="0" tIns="0" rIns="0" bIns="0">
            <a:spAutoFit/>
          </a:bodyPr>
          <a:lstStyle/>
          <a:p>
            <a:pPr eaLnBrk="1" hangingPunct="1"/>
            <a:endParaRPr lang="en-US" altLang="zh-TW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ED26AC-E4DF-42E0-A472-3F4234DB90FA}" type="slidenum">
              <a:rPr lang="en-US" altLang="zh-TW" smtClean="0"/>
              <a:pPr/>
              <a:t>15</a:t>
            </a:fld>
            <a:endParaRPr lang="en-US" altLang="zh-TW" smtClean="0"/>
          </a:p>
        </p:txBody>
      </p:sp>
      <p:sp>
        <p:nvSpPr>
          <p:cNvPr id="327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982663"/>
            <a:ext cx="4722813" cy="3541712"/>
          </a:xfrm>
          <a:solidFill>
            <a:srgbClr val="FFFFFF"/>
          </a:solidFill>
          <a:ln/>
        </p:spPr>
      </p:sp>
      <p:sp>
        <p:nvSpPr>
          <p:cNvPr id="327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98550" y="4868863"/>
            <a:ext cx="4905375" cy="3930650"/>
          </a:xfrm>
          <a:noFill/>
          <a:ln/>
        </p:spPr>
        <p:txBody>
          <a:bodyPr lIns="0" tIns="0" rIns="0" bIns="0">
            <a:spAutoFit/>
          </a:bodyPr>
          <a:lstStyle/>
          <a:p>
            <a:pPr eaLnBrk="1" hangingPunct="1"/>
            <a:endParaRPr lang="en-US" altLang="zh-TW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DE1273-0448-41D1-AC24-03C4988631D1}" type="slidenum">
              <a:rPr lang="en-US" altLang="zh-TW" smtClean="0"/>
              <a:pPr/>
              <a:t>16</a:t>
            </a:fld>
            <a:endParaRPr lang="en-US" altLang="zh-TW" smtClean="0"/>
          </a:p>
        </p:txBody>
      </p:sp>
      <p:sp>
        <p:nvSpPr>
          <p:cNvPr id="328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28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529FFB-A8B8-40D6-BB93-DDBE3096CE3B}" type="slidenum">
              <a:rPr lang="en-US" altLang="zh-TW" smtClean="0"/>
              <a:pPr/>
              <a:t>17</a:t>
            </a:fld>
            <a:endParaRPr lang="en-US" altLang="zh-TW" smtClean="0"/>
          </a:p>
        </p:txBody>
      </p:sp>
      <p:sp>
        <p:nvSpPr>
          <p:cNvPr id="329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29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1A1E83-C1CF-477C-99E8-47C89D5D1E22}" type="slidenum">
              <a:rPr lang="en-US" altLang="zh-TW" smtClean="0"/>
              <a:pPr/>
              <a:t>18</a:t>
            </a:fld>
            <a:endParaRPr lang="en-US" altLang="zh-TW" smtClean="0"/>
          </a:p>
        </p:txBody>
      </p:sp>
      <p:sp>
        <p:nvSpPr>
          <p:cNvPr id="330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30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12CFFD-93A0-40E1-9C59-76ED2DFA51EC}" type="slidenum">
              <a:rPr lang="en-US" altLang="zh-TW" smtClean="0"/>
              <a:pPr/>
              <a:t>19</a:t>
            </a:fld>
            <a:endParaRPr lang="en-US" altLang="zh-TW" smtClean="0"/>
          </a:p>
        </p:txBody>
      </p:sp>
      <p:sp>
        <p:nvSpPr>
          <p:cNvPr id="331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31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246CBF-E2F2-4212-923D-6C4B7B9906DF}" type="slidenum">
              <a:rPr lang="en-US" altLang="zh-TW" smtClean="0"/>
              <a:pPr/>
              <a:t>2</a:t>
            </a:fld>
            <a:endParaRPr lang="en-US" altLang="zh-TW" smtClean="0"/>
          </a:p>
        </p:txBody>
      </p:sp>
      <p:sp>
        <p:nvSpPr>
          <p:cNvPr id="314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14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D3B71A-79FE-4D05-B431-F64126E29965}" type="slidenum">
              <a:rPr lang="en-US" altLang="zh-TW" smtClean="0"/>
              <a:pPr/>
              <a:t>20</a:t>
            </a:fld>
            <a:endParaRPr lang="en-US" altLang="zh-TW" smtClean="0"/>
          </a:p>
        </p:txBody>
      </p:sp>
      <p:sp>
        <p:nvSpPr>
          <p:cNvPr id="332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32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A41253-16E5-4FE7-AF83-665524154947}" type="slidenum">
              <a:rPr lang="en-US" altLang="zh-TW" smtClean="0"/>
              <a:pPr/>
              <a:t>21</a:t>
            </a:fld>
            <a:endParaRPr lang="en-US" altLang="zh-TW" smtClean="0"/>
          </a:p>
        </p:txBody>
      </p:sp>
      <p:sp>
        <p:nvSpPr>
          <p:cNvPr id="333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33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87FBBF-94EB-4603-8CD3-9CFF0960E482}" type="slidenum">
              <a:rPr lang="en-US" altLang="zh-TW" smtClean="0"/>
              <a:pPr/>
              <a:t>22</a:t>
            </a:fld>
            <a:endParaRPr lang="en-US" altLang="zh-TW" smtClean="0"/>
          </a:p>
        </p:txBody>
      </p:sp>
      <p:sp>
        <p:nvSpPr>
          <p:cNvPr id="334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34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9DE1D6-A4CC-43ED-A804-247811541D8B}" type="slidenum">
              <a:rPr lang="en-US" altLang="zh-TW" smtClean="0"/>
              <a:pPr/>
              <a:t>23</a:t>
            </a:fld>
            <a:endParaRPr lang="en-US" altLang="zh-TW" smtClean="0"/>
          </a:p>
        </p:txBody>
      </p:sp>
      <p:sp>
        <p:nvSpPr>
          <p:cNvPr id="335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35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CFD2B1-3926-48DA-BAB7-1544BE71B3E9}" type="slidenum">
              <a:rPr lang="en-US" altLang="zh-TW" smtClean="0"/>
              <a:pPr/>
              <a:t>24</a:t>
            </a:fld>
            <a:endParaRPr lang="en-US" altLang="zh-TW" smtClean="0"/>
          </a:p>
        </p:txBody>
      </p:sp>
      <p:sp>
        <p:nvSpPr>
          <p:cNvPr id="336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36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FA0764-F7F9-4887-B6BC-D10056DFBDA9}" type="slidenum">
              <a:rPr lang="en-US" altLang="zh-TW" smtClean="0"/>
              <a:pPr/>
              <a:t>25</a:t>
            </a:fld>
            <a:endParaRPr lang="en-US" altLang="zh-TW" smtClean="0"/>
          </a:p>
        </p:txBody>
      </p:sp>
      <p:sp>
        <p:nvSpPr>
          <p:cNvPr id="337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982663"/>
            <a:ext cx="4722813" cy="3541712"/>
          </a:xfrm>
          <a:solidFill>
            <a:srgbClr val="FFFFFF"/>
          </a:solidFill>
          <a:ln/>
        </p:spPr>
      </p:sp>
      <p:sp>
        <p:nvSpPr>
          <p:cNvPr id="337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98550" y="4868863"/>
            <a:ext cx="4905375" cy="3930650"/>
          </a:xfrm>
          <a:noFill/>
          <a:ln/>
        </p:spPr>
        <p:txBody>
          <a:bodyPr lIns="0" tIns="0" rIns="0" bIns="0">
            <a:spAutoFit/>
          </a:bodyPr>
          <a:lstStyle/>
          <a:p>
            <a:pPr eaLnBrk="1" hangingPunct="1"/>
            <a:endParaRPr lang="en-US" altLang="zh-TW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6FD0D0-3C28-4ABC-BB80-4F93BD8D2C85}" type="slidenum">
              <a:rPr lang="en-US" altLang="zh-TW" smtClean="0"/>
              <a:pPr/>
              <a:t>26</a:t>
            </a:fld>
            <a:endParaRPr lang="en-US" altLang="zh-TW" smtClean="0"/>
          </a:p>
        </p:txBody>
      </p:sp>
      <p:sp>
        <p:nvSpPr>
          <p:cNvPr id="338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982663"/>
            <a:ext cx="4722813" cy="3541712"/>
          </a:xfrm>
          <a:solidFill>
            <a:srgbClr val="FFFFFF"/>
          </a:solidFill>
          <a:ln/>
        </p:spPr>
      </p:sp>
      <p:sp>
        <p:nvSpPr>
          <p:cNvPr id="338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98550" y="4868863"/>
            <a:ext cx="4905375" cy="3930650"/>
          </a:xfrm>
          <a:noFill/>
          <a:ln/>
        </p:spPr>
        <p:txBody>
          <a:bodyPr lIns="0" tIns="0" rIns="0" bIns="0">
            <a:spAutoFit/>
          </a:bodyPr>
          <a:lstStyle/>
          <a:p>
            <a:pPr eaLnBrk="1" hangingPunct="1"/>
            <a:endParaRPr lang="en-US" altLang="zh-TW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B7D367-4DC5-4275-B117-D14ACD11E81B}" type="slidenum">
              <a:rPr lang="en-US" altLang="zh-TW" smtClean="0"/>
              <a:pPr/>
              <a:t>27</a:t>
            </a:fld>
            <a:endParaRPr lang="en-US" altLang="zh-TW" smtClean="0"/>
          </a:p>
        </p:txBody>
      </p:sp>
      <p:sp>
        <p:nvSpPr>
          <p:cNvPr id="339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982663"/>
            <a:ext cx="4722813" cy="3541712"/>
          </a:xfrm>
          <a:solidFill>
            <a:srgbClr val="FFFFFF"/>
          </a:solidFill>
          <a:ln/>
        </p:spPr>
      </p:sp>
      <p:sp>
        <p:nvSpPr>
          <p:cNvPr id="339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98550" y="4868863"/>
            <a:ext cx="4905375" cy="3930650"/>
          </a:xfrm>
          <a:noFill/>
          <a:ln/>
        </p:spPr>
        <p:txBody>
          <a:bodyPr lIns="0" tIns="0" rIns="0" bIns="0">
            <a:spAutoFit/>
          </a:bodyPr>
          <a:lstStyle/>
          <a:p>
            <a:pPr eaLnBrk="1" hangingPunct="1"/>
            <a:endParaRPr lang="en-US" altLang="zh-TW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D1B758-736E-46DB-8544-F32D10F9DEB9}" type="slidenum">
              <a:rPr lang="en-US" altLang="zh-TW" smtClean="0"/>
              <a:pPr/>
              <a:t>28</a:t>
            </a:fld>
            <a:endParaRPr lang="en-US" altLang="zh-TW" smtClean="0"/>
          </a:p>
        </p:txBody>
      </p:sp>
      <p:sp>
        <p:nvSpPr>
          <p:cNvPr id="340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40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9569BC-6A71-4F34-B299-84B04C0E8E24}" type="slidenum">
              <a:rPr lang="en-US" altLang="zh-TW" smtClean="0"/>
              <a:pPr/>
              <a:t>29</a:t>
            </a:fld>
            <a:endParaRPr lang="en-US" altLang="zh-TW" smtClean="0"/>
          </a:p>
        </p:txBody>
      </p:sp>
      <p:sp>
        <p:nvSpPr>
          <p:cNvPr id="342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42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E55A5E-711B-457D-B12C-6896775108B8}" type="slidenum">
              <a:rPr lang="en-US" altLang="zh-TW" smtClean="0"/>
              <a:pPr/>
              <a:t>3</a:t>
            </a:fld>
            <a:endParaRPr lang="en-US" altLang="zh-TW" smtClean="0"/>
          </a:p>
        </p:txBody>
      </p:sp>
      <p:sp>
        <p:nvSpPr>
          <p:cNvPr id="315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15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F3B95C-1EE0-4D97-BBC2-85A4B64184F7}" type="slidenum">
              <a:rPr lang="en-US" altLang="zh-TW" smtClean="0"/>
              <a:pPr/>
              <a:t>30</a:t>
            </a:fld>
            <a:endParaRPr lang="en-US" altLang="zh-TW" smtClean="0"/>
          </a:p>
        </p:txBody>
      </p:sp>
      <p:sp>
        <p:nvSpPr>
          <p:cNvPr id="343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43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01CF5E-94B4-4DC9-B8D5-EE0CFC2EFBD3}" type="slidenum">
              <a:rPr lang="en-US" altLang="zh-TW" smtClean="0"/>
              <a:pPr/>
              <a:t>31</a:t>
            </a:fld>
            <a:endParaRPr lang="en-US" altLang="zh-TW" smtClean="0"/>
          </a:p>
        </p:txBody>
      </p:sp>
      <p:sp>
        <p:nvSpPr>
          <p:cNvPr id="344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44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3F6889-6994-4EB6-B959-BD18BC36F38A}" type="slidenum">
              <a:rPr lang="en-US" altLang="zh-TW" smtClean="0"/>
              <a:pPr/>
              <a:t>32</a:t>
            </a:fld>
            <a:endParaRPr lang="en-US" altLang="zh-TW" smtClean="0"/>
          </a:p>
        </p:txBody>
      </p:sp>
      <p:sp>
        <p:nvSpPr>
          <p:cNvPr id="345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1713" y="774700"/>
            <a:ext cx="5099050" cy="3824288"/>
          </a:xfrm>
          <a:ln/>
        </p:spPr>
      </p:sp>
      <p:sp>
        <p:nvSpPr>
          <p:cNvPr id="345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4100"/>
            <a:ext cx="5207000" cy="4602163"/>
          </a:xfrm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33A98B-13A4-4602-97E5-9AB344343024}" type="slidenum">
              <a:rPr lang="en-US" altLang="zh-TW" smtClean="0"/>
              <a:pPr/>
              <a:t>33</a:t>
            </a:fld>
            <a:endParaRPr lang="en-US" altLang="zh-TW" smtClean="0"/>
          </a:p>
        </p:txBody>
      </p:sp>
      <p:sp>
        <p:nvSpPr>
          <p:cNvPr id="346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46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0C06C7-B8B3-4EF2-ABED-DFD7F6024157}" type="slidenum">
              <a:rPr lang="en-US" altLang="zh-TW" smtClean="0"/>
              <a:pPr/>
              <a:t>34</a:t>
            </a:fld>
            <a:endParaRPr lang="en-US" altLang="zh-TW" smtClean="0"/>
          </a:p>
        </p:txBody>
      </p:sp>
      <p:sp>
        <p:nvSpPr>
          <p:cNvPr id="347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47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3A57F3-D216-42CB-915A-15E31FCA272B}" type="slidenum">
              <a:rPr lang="en-US" altLang="zh-TW" smtClean="0"/>
              <a:pPr/>
              <a:t>37</a:t>
            </a:fld>
            <a:endParaRPr lang="en-US" altLang="zh-TW" smtClean="0"/>
          </a:p>
        </p:txBody>
      </p:sp>
      <p:sp>
        <p:nvSpPr>
          <p:cNvPr id="348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48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280A9B-AA3E-4735-8EED-1B93CEEDB212}" type="slidenum">
              <a:rPr lang="en-US" altLang="zh-TW" smtClean="0"/>
              <a:pPr/>
              <a:t>38</a:t>
            </a:fld>
            <a:endParaRPr lang="en-US" altLang="zh-TW" smtClean="0"/>
          </a:p>
        </p:txBody>
      </p:sp>
      <p:sp>
        <p:nvSpPr>
          <p:cNvPr id="349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49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C74FF3-C339-49C8-AB67-2ABBDAEA26F6}" type="slidenum">
              <a:rPr lang="en-US" altLang="zh-TW" smtClean="0"/>
              <a:pPr/>
              <a:t>39</a:t>
            </a:fld>
            <a:endParaRPr lang="en-US" altLang="zh-TW" smtClean="0"/>
          </a:p>
        </p:txBody>
      </p:sp>
      <p:sp>
        <p:nvSpPr>
          <p:cNvPr id="350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50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33E426-D3DC-4410-B3F3-54AB1359E7FB}" type="slidenum">
              <a:rPr lang="en-US" altLang="zh-TW" smtClean="0"/>
              <a:pPr/>
              <a:t>40</a:t>
            </a:fld>
            <a:endParaRPr lang="en-US" altLang="zh-TW" smtClean="0"/>
          </a:p>
        </p:txBody>
      </p:sp>
      <p:sp>
        <p:nvSpPr>
          <p:cNvPr id="351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51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053EFD-3BA7-45F6-80C1-F6C05D0E5EED}" type="slidenum">
              <a:rPr lang="en-US" altLang="zh-TW" smtClean="0"/>
              <a:pPr/>
              <a:t>41</a:t>
            </a:fld>
            <a:endParaRPr lang="en-US" altLang="zh-TW" smtClean="0"/>
          </a:p>
        </p:txBody>
      </p:sp>
      <p:sp>
        <p:nvSpPr>
          <p:cNvPr id="352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52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1E89CB-221C-4ACF-A232-273FBCFDF69E}" type="slidenum">
              <a:rPr lang="en-US" altLang="zh-TW" smtClean="0"/>
              <a:pPr/>
              <a:t>4</a:t>
            </a:fld>
            <a:endParaRPr lang="en-US" altLang="zh-TW" smtClean="0"/>
          </a:p>
        </p:txBody>
      </p:sp>
      <p:sp>
        <p:nvSpPr>
          <p:cNvPr id="316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16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CBB548-90B5-4093-9D36-54DAB09D5F54}" type="slidenum">
              <a:rPr lang="en-US" altLang="zh-TW" smtClean="0"/>
              <a:pPr/>
              <a:t>42</a:t>
            </a:fld>
            <a:endParaRPr lang="en-US" altLang="zh-TW" smtClean="0"/>
          </a:p>
        </p:txBody>
      </p:sp>
      <p:sp>
        <p:nvSpPr>
          <p:cNvPr id="353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53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1CDAD3-C353-4B50-8B7B-F84749482619}" type="slidenum">
              <a:rPr lang="en-US" altLang="zh-TW" smtClean="0"/>
              <a:pPr/>
              <a:t>43</a:t>
            </a:fld>
            <a:endParaRPr lang="en-US" altLang="zh-TW" smtClean="0"/>
          </a:p>
        </p:txBody>
      </p:sp>
      <p:sp>
        <p:nvSpPr>
          <p:cNvPr id="354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54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062252-DA77-4AF9-B7CD-AA327F113C2D}" type="slidenum">
              <a:rPr lang="en-US" altLang="zh-TW" smtClean="0"/>
              <a:pPr/>
              <a:t>44</a:t>
            </a:fld>
            <a:endParaRPr lang="en-US" altLang="zh-TW" smtClean="0"/>
          </a:p>
        </p:txBody>
      </p:sp>
      <p:sp>
        <p:nvSpPr>
          <p:cNvPr id="355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55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F54794-861B-4E75-A3A9-B0A207A218D0}" type="slidenum">
              <a:rPr lang="en-US" altLang="zh-TW" smtClean="0"/>
              <a:pPr/>
              <a:t>45</a:t>
            </a:fld>
            <a:endParaRPr lang="en-US" altLang="zh-TW" smtClean="0"/>
          </a:p>
        </p:txBody>
      </p:sp>
      <p:sp>
        <p:nvSpPr>
          <p:cNvPr id="356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56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4B482E-6DA5-4EC8-93AB-58F276F135FA}" type="slidenum">
              <a:rPr lang="en-US" altLang="zh-TW" smtClean="0"/>
              <a:pPr/>
              <a:t>46</a:t>
            </a:fld>
            <a:endParaRPr lang="en-US" altLang="zh-TW" smtClean="0"/>
          </a:p>
        </p:txBody>
      </p:sp>
      <p:sp>
        <p:nvSpPr>
          <p:cNvPr id="357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57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65FA9D-0C72-4819-8F60-543C8D2AE2FC}" type="slidenum">
              <a:rPr lang="en-US" altLang="zh-TW" smtClean="0"/>
              <a:pPr/>
              <a:t>47</a:t>
            </a:fld>
            <a:endParaRPr lang="en-US" altLang="zh-TW" smtClean="0"/>
          </a:p>
        </p:txBody>
      </p:sp>
      <p:sp>
        <p:nvSpPr>
          <p:cNvPr id="358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58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73F34E-4C41-442F-AE1B-468BC82B677E}" type="slidenum">
              <a:rPr lang="en-US" altLang="zh-TW" smtClean="0"/>
              <a:pPr/>
              <a:t>48</a:t>
            </a:fld>
            <a:endParaRPr lang="en-US" altLang="zh-TW" smtClean="0"/>
          </a:p>
        </p:txBody>
      </p:sp>
      <p:sp>
        <p:nvSpPr>
          <p:cNvPr id="359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59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98ADD7-E016-4716-A067-1B24D90F0586}" type="slidenum">
              <a:rPr lang="en-US" altLang="zh-TW" smtClean="0"/>
              <a:pPr/>
              <a:t>49</a:t>
            </a:fld>
            <a:endParaRPr lang="en-US" altLang="zh-TW" smtClean="0"/>
          </a:p>
        </p:txBody>
      </p:sp>
      <p:sp>
        <p:nvSpPr>
          <p:cNvPr id="360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60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4009FA-040C-4957-B440-45C9D982C9C3}" type="slidenum">
              <a:rPr lang="en-US" altLang="zh-TW" smtClean="0"/>
              <a:pPr/>
              <a:t>50</a:t>
            </a:fld>
            <a:endParaRPr lang="en-US" altLang="zh-TW" smtClean="0"/>
          </a:p>
        </p:txBody>
      </p:sp>
      <p:sp>
        <p:nvSpPr>
          <p:cNvPr id="361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61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C8E2AC-6623-46BA-B336-D73CE44C5AE6}" type="slidenum">
              <a:rPr lang="en-US" altLang="zh-TW" smtClean="0"/>
              <a:pPr/>
              <a:t>51</a:t>
            </a:fld>
            <a:endParaRPr lang="en-US" altLang="zh-TW" smtClean="0"/>
          </a:p>
        </p:txBody>
      </p:sp>
      <p:sp>
        <p:nvSpPr>
          <p:cNvPr id="362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62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12F7B4-53C5-4F84-94A7-D54BFF860671}" type="slidenum">
              <a:rPr lang="en-US" altLang="zh-TW" smtClean="0"/>
              <a:pPr/>
              <a:t>5</a:t>
            </a:fld>
            <a:endParaRPr lang="en-US" altLang="zh-TW" smtClean="0"/>
          </a:p>
        </p:txBody>
      </p:sp>
      <p:sp>
        <p:nvSpPr>
          <p:cNvPr id="317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17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48B937-CE06-448E-9E2C-7416E63BFFDF}" type="slidenum">
              <a:rPr lang="en-US" altLang="zh-TW" smtClean="0"/>
              <a:pPr/>
              <a:t>52</a:t>
            </a:fld>
            <a:endParaRPr lang="en-US" altLang="zh-TW" smtClean="0"/>
          </a:p>
        </p:txBody>
      </p:sp>
      <p:sp>
        <p:nvSpPr>
          <p:cNvPr id="363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63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76A96C-79F6-4E71-A32F-F4DE44201778}" type="slidenum">
              <a:rPr lang="en-US" altLang="zh-TW" smtClean="0"/>
              <a:pPr/>
              <a:t>53</a:t>
            </a:fld>
            <a:endParaRPr lang="en-US" altLang="zh-TW" smtClean="0"/>
          </a:p>
        </p:txBody>
      </p:sp>
      <p:sp>
        <p:nvSpPr>
          <p:cNvPr id="364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64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8C3EC3-697E-430A-9C92-30916892B78B}" type="slidenum">
              <a:rPr lang="en-US" altLang="zh-TW" smtClean="0"/>
              <a:pPr/>
              <a:t>54</a:t>
            </a:fld>
            <a:endParaRPr lang="en-US" altLang="zh-TW" smtClean="0"/>
          </a:p>
        </p:txBody>
      </p:sp>
      <p:sp>
        <p:nvSpPr>
          <p:cNvPr id="365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65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86BA55-89B6-4A77-BDF3-345B8852C54D}" type="slidenum">
              <a:rPr lang="en-US" altLang="zh-TW" smtClean="0"/>
              <a:pPr/>
              <a:t>55</a:t>
            </a:fld>
            <a:endParaRPr lang="en-US" altLang="zh-TW" smtClean="0"/>
          </a:p>
        </p:txBody>
      </p:sp>
      <p:sp>
        <p:nvSpPr>
          <p:cNvPr id="366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66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12ECBA-E8E0-4653-B88E-AF0495E3720F}" type="slidenum">
              <a:rPr lang="en-US" altLang="zh-TW" smtClean="0"/>
              <a:pPr/>
              <a:t>56</a:t>
            </a:fld>
            <a:endParaRPr lang="en-US" altLang="zh-TW" smtClean="0"/>
          </a:p>
        </p:txBody>
      </p:sp>
      <p:sp>
        <p:nvSpPr>
          <p:cNvPr id="367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67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4E798D-282A-4D7F-BE87-6AF33ADCDFDC}" type="slidenum">
              <a:rPr lang="en-US" altLang="zh-TW" smtClean="0"/>
              <a:pPr/>
              <a:t>57</a:t>
            </a:fld>
            <a:endParaRPr lang="en-US" altLang="zh-TW" smtClean="0"/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6228B3-F891-4DD8-B332-EC5A36EF2AFB}" type="slidenum">
              <a:rPr lang="en-US" altLang="zh-TW" smtClean="0"/>
              <a:pPr/>
              <a:t>58</a:t>
            </a:fld>
            <a:endParaRPr lang="en-US" altLang="zh-TW" smtClean="0"/>
          </a:p>
        </p:txBody>
      </p:sp>
      <p:sp>
        <p:nvSpPr>
          <p:cNvPr id="369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69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90A2E2-B9A7-4094-83D2-784EB492FE60}" type="slidenum">
              <a:rPr lang="en-US" altLang="zh-TW" smtClean="0"/>
              <a:pPr/>
              <a:t>59</a:t>
            </a:fld>
            <a:endParaRPr lang="en-US" altLang="zh-TW" smtClean="0"/>
          </a:p>
        </p:txBody>
      </p:sp>
      <p:sp>
        <p:nvSpPr>
          <p:cNvPr id="370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70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EDCB7F-C0F3-46D2-A7F8-BB1BB3BCA1A4}" type="slidenum">
              <a:rPr lang="en-US" altLang="zh-TW" smtClean="0"/>
              <a:pPr/>
              <a:t>60</a:t>
            </a:fld>
            <a:endParaRPr lang="en-US" altLang="zh-TW" smtClean="0"/>
          </a:p>
        </p:txBody>
      </p:sp>
      <p:sp>
        <p:nvSpPr>
          <p:cNvPr id="371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71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810E25-FD4F-495B-B5B5-53D46259A999}" type="slidenum">
              <a:rPr lang="en-US" altLang="zh-TW" smtClean="0"/>
              <a:pPr/>
              <a:t>61</a:t>
            </a:fld>
            <a:endParaRPr lang="en-US" altLang="zh-TW" smtClean="0"/>
          </a:p>
        </p:txBody>
      </p:sp>
      <p:sp>
        <p:nvSpPr>
          <p:cNvPr id="372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72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BBBD32-1560-4293-9050-D535E523AF77}" type="slidenum">
              <a:rPr lang="en-US" altLang="zh-TW" smtClean="0"/>
              <a:pPr/>
              <a:t>6</a:t>
            </a:fld>
            <a:endParaRPr lang="en-US" altLang="zh-TW" smtClean="0"/>
          </a:p>
        </p:txBody>
      </p:sp>
      <p:sp>
        <p:nvSpPr>
          <p:cNvPr id="318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18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zh-TW" altLang="zh-TW" sz="800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65DF5B-5CB1-41BD-870F-74235275AC46}" type="slidenum">
              <a:rPr lang="en-US" altLang="zh-TW" smtClean="0"/>
              <a:pPr/>
              <a:t>62</a:t>
            </a:fld>
            <a:endParaRPr lang="en-US" altLang="zh-TW" smtClean="0"/>
          </a:p>
        </p:txBody>
      </p:sp>
      <p:sp>
        <p:nvSpPr>
          <p:cNvPr id="373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73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BFFD05-F268-4844-87E8-307B71834341}" type="slidenum">
              <a:rPr lang="en-US" altLang="zh-TW" smtClean="0"/>
              <a:pPr/>
              <a:t>63</a:t>
            </a:fld>
            <a:endParaRPr lang="en-US" altLang="zh-TW" smtClean="0"/>
          </a:p>
        </p:txBody>
      </p:sp>
      <p:sp>
        <p:nvSpPr>
          <p:cNvPr id="374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74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E2894D-7032-453D-AF77-456432709A1B}" type="slidenum">
              <a:rPr lang="en-US" altLang="zh-TW" smtClean="0"/>
              <a:pPr/>
              <a:t>67</a:t>
            </a:fld>
            <a:endParaRPr lang="en-US" altLang="zh-TW" smtClean="0"/>
          </a:p>
        </p:txBody>
      </p:sp>
      <p:sp>
        <p:nvSpPr>
          <p:cNvPr id="375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75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36D7F9-6149-42F7-8DCB-8E0EB88AA12B}" type="slidenum">
              <a:rPr lang="en-US" altLang="zh-TW" smtClean="0"/>
              <a:pPr/>
              <a:t>68</a:t>
            </a:fld>
            <a:endParaRPr lang="en-US" altLang="zh-TW" smtClean="0"/>
          </a:p>
        </p:txBody>
      </p:sp>
      <p:sp>
        <p:nvSpPr>
          <p:cNvPr id="376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76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7CB40E-7891-47A9-9BD0-7BF28BD64432}" type="slidenum">
              <a:rPr lang="en-US" altLang="zh-TW" smtClean="0"/>
              <a:pPr/>
              <a:t>69</a:t>
            </a:fld>
            <a:endParaRPr lang="en-US" altLang="zh-TW" smtClean="0"/>
          </a:p>
        </p:txBody>
      </p:sp>
      <p:sp>
        <p:nvSpPr>
          <p:cNvPr id="377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77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9FE00A-5E82-473B-9182-116058D4A505}" type="slidenum">
              <a:rPr lang="en-US" altLang="zh-TW" smtClean="0"/>
              <a:pPr/>
              <a:t>70</a:t>
            </a:fld>
            <a:endParaRPr lang="en-US" altLang="zh-TW" smtClean="0"/>
          </a:p>
        </p:txBody>
      </p:sp>
      <p:sp>
        <p:nvSpPr>
          <p:cNvPr id="378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78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3D59B8-FC6C-4353-B19A-B6C12851F97C}" type="slidenum">
              <a:rPr lang="en-US" altLang="zh-TW" smtClean="0"/>
              <a:pPr/>
              <a:t>71</a:t>
            </a:fld>
            <a:endParaRPr lang="en-US" altLang="zh-TW" smtClean="0"/>
          </a:p>
        </p:txBody>
      </p:sp>
      <p:sp>
        <p:nvSpPr>
          <p:cNvPr id="379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79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B7022F-929C-4889-BD40-235BE1FE37CD}" type="slidenum">
              <a:rPr lang="en-US" altLang="zh-TW" smtClean="0"/>
              <a:pPr/>
              <a:t>72</a:t>
            </a:fld>
            <a:endParaRPr lang="en-US" altLang="zh-TW" smtClean="0"/>
          </a:p>
        </p:txBody>
      </p:sp>
      <p:sp>
        <p:nvSpPr>
          <p:cNvPr id="380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80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A30B81-8C48-49B9-9404-281153487934}" type="slidenum">
              <a:rPr lang="en-US" altLang="zh-TW" smtClean="0"/>
              <a:pPr/>
              <a:t>73</a:t>
            </a:fld>
            <a:endParaRPr lang="en-US" altLang="zh-TW" smtClean="0"/>
          </a:p>
        </p:txBody>
      </p:sp>
      <p:sp>
        <p:nvSpPr>
          <p:cNvPr id="381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81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CF8A5A-E79B-47D2-8BA6-5C857957E918}" type="slidenum">
              <a:rPr lang="en-US" altLang="zh-TW" smtClean="0"/>
              <a:pPr/>
              <a:t>74</a:t>
            </a:fld>
            <a:endParaRPr lang="en-US" altLang="zh-TW" smtClean="0"/>
          </a:p>
        </p:txBody>
      </p:sp>
      <p:sp>
        <p:nvSpPr>
          <p:cNvPr id="382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82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B2864D-1EF2-4C84-BE69-72B15179199B}" type="slidenum">
              <a:rPr lang="en-US" altLang="zh-TW" smtClean="0"/>
              <a:pPr/>
              <a:t>7</a:t>
            </a:fld>
            <a:endParaRPr lang="en-US" altLang="zh-TW" smtClean="0"/>
          </a:p>
        </p:txBody>
      </p:sp>
      <p:sp>
        <p:nvSpPr>
          <p:cNvPr id="319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19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C59674-8D4A-4609-9609-23B5F123F52C}" type="slidenum">
              <a:rPr lang="en-US" altLang="zh-TW" smtClean="0"/>
              <a:pPr/>
              <a:t>75</a:t>
            </a:fld>
            <a:endParaRPr lang="en-US" altLang="zh-TW" smtClean="0"/>
          </a:p>
        </p:txBody>
      </p:sp>
      <p:sp>
        <p:nvSpPr>
          <p:cNvPr id="384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84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6F7819-F13A-40C7-B70A-878E7E485C0D}" type="slidenum">
              <a:rPr lang="en-US" altLang="zh-TW" smtClean="0"/>
              <a:pPr/>
              <a:t>76</a:t>
            </a:fld>
            <a:endParaRPr lang="en-US" altLang="zh-TW" smtClean="0"/>
          </a:p>
        </p:txBody>
      </p:sp>
      <p:sp>
        <p:nvSpPr>
          <p:cNvPr id="385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85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5EC778-9A8C-44F2-BAD4-108FDEF62E8B}" type="slidenum">
              <a:rPr lang="en-US" altLang="zh-TW" smtClean="0"/>
              <a:pPr/>
              <a:t>77</a:t>
            </a:fld>
            <a:endParaRPr lang="en-US" altLang="zh-TW" smtClean="0"/>
          </a:p>
        </p:txBody>
      </p:sp>
      <p:sp>
        <p:nvSpPr>
          <p:cNvPr id="386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86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2B0562-C4E0-48B2-94F5-94CEE41AA541}" type="slidenum">
              <a:rPr lang="en-US" altLang="zh-TW" smtClean="0"/>
              <a:pPr/>
              <a:t>78</a:t>
            </a:fld>
            <a:endParaRPr lang="en-US" altLang="zh-TW" smtClean="0"/>
          </a:p>
        </p:txBody>
      </p:sp>
      <p:sp>
        <p:nvSpPr>
          <p:cNvPr id="387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87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FBB828-B623-4EBD-A973-4E8D83815F8B}" type="slidenum">
              <a:rPr lang="en-US" altLang="zh-TW" smtClean="0"/>
              <a:pPr/>
              <a:t>79</a:t>
            </a:fld>
            <a:endParaRPr lang="en-US" altLang="zh-TW" smtClean="0"/>
          </a:p>
        </p:txBody>
      </p:sp>
      <p:sp>
        <p:nvSpPr>
          <p:cNvPr id="388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88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F474E1-AE53-4DBE-B185-D961016B7D46}" type="slidenum">
              <a:rPr lang="en-US" altLang="zh-TW" smtClean="0"/>
              <a:pPr/>
              <a:t>80</a:t>
            </a:fld>
            <a:endParaRPr lang="en-US" altLang="zh-TW" smtClean="0"/>
          </a:p>
        </p:txBody>
      </p:sp>
      <p:sp>
        <p:nvSpPr>
          <p:cNvPr id="389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89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7236BD-AB34-4EB3-A4E0-E06ACF651B47}" type="slidenum">
              <a:rPr lang="en-US" altLang="zh-TW" smtClean="0"/>
              <a:pPr/>
              <a:t>81</a:t>
            </a:fld>
            <a:endParaRPr lang="en-US" altLang="zh-TW" smtClean="0"/>
          </a:p>
        </p:txBody>
      </p:sp>
      <p:sp>
        <p:nvSpPr>
          <p:cNvPr id="390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90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6132A3-ECFE-4B6B-95F1-296C4CDCD87E}" type="slidenum">
              <a:rPr lang="en-US" altLang="zh-TW" smtClean="0"/>
              <a:pPr/>
              <a:t>82</a:t>
            </a:fld>
            <a:endParaRPr lang="en-US" altLang="zh-TW" smtClean="0"/>
          </a:p>
        </p:txBody>
      </p:sp>
      <p:sp>
        <p:nvSpPr>
          <p:cNvPr id="391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91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879902-0184-4B0C-AE5C-F1323AA02DE2}" type="slidenum">
              <a:rPr lang="en-US" altLang="zh-TW" smtClean="0"/>
              <a:pPr/>
              <a:t>83</a:t>
            </a:fld>
            <a:endParaRPr lang="en-US" altLang="zh-TW" smtClean="0"/>
          </a:p>
        </p:txBody>
      </p:sp>
      <p:sp>
        <p:nvSpPr>
          <p:cNvPr id="392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92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A7541E-D366-4932-BEAC-9B6D5BB03C8F}" type="slidenum">
              <a:rPr lang="en-US" altLang="zh-TW" smtClean="0"/>
              <a:pPr/>
              <a:t>84</a:t>
            </a:fld>
            <a:endParaRPr lang="en-US" altLang="zh-TW" smtClean="0"/>
          </a:p>
        </p:txBody>
      </p:sp>
      <p:sp>
        <p:nvSpPr>
          <p:cNvPr id="393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93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2368DF-3935-4F9E-B255-57EB2726DFCA}" type="slidenum">
              <a:rPr lang="en-US" altLang="zh-TW" smtClean="0"/>
              <a:pPr/>
              <a:t>8</a:t>
            </a:fld>
            <a:endParaRPr lang="en-US" altLang="zh-TW" smtClean="0"/>
          </a:p>
        </p:txBody>
      </p:sp>
      <p:sp>
        <p:nvSpPr>
          <p:cNvPr id="320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20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2DD021-2C80-4ACD-B011-628525BFA759}" type="slidenum">
              <a:rPr lang="en-US" altLang="zh-TW" smtClean="0"/>
              <a:pPr/>
              <a:t>85</a:t>
            </a:fld>
            <a:endParaRPr lang="en-US" altLang="zh-TW" smtClean="0"/>
          </a:p>
        </p:txBody>
      </p:sp>
      <p:sp>
        <p:nvSpPr>
          <p:cNvPr id="394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94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D06C58-882F-4FB2-B9F1-456A6FD4CB36}" type="slidenum">
              <a:rPr lang="en-US" altLang="zh-TW" smtClean="0"/>
              <a:pPr/>
              <a:t>86</a:t>
            </a:fld>
            <a:endParaRPr lang="en-US" altLang="zh-TW" smtClean="0"/>
          </a:p>
        </p:txBody>
      </p:sp>
      <p:sp>
        <p:nvSpPr>
          <p:cNvPr id="395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95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DD771D-2438-44F9-B259-83C7E17C9179}" type="slidenum">
              <a:rPr lang="en-US" altLang="zh-TW" smtClean="0"/>
              <a:pPr/>
              <a:t>87</a:t>
            </a:fld>
            <a:endParaRPr lang="en-US" altLang="zh-TW" smtClean="0"/>
          </a:p>
        </p:txBody>
      </p:sp>
      <p:sp>
        <p:nvSpPr>
          <p:cNvPr id="396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96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308DF5-9196-4B81-AB9F-027E97B289BF}" type="slidenum">
              <a:rPr lang="en-US" altLang="zh-TW" smtClean="0"/>
              <a:pPr/>
              <a:t>88</a:t>
            </a:fld>
            <a:endParaRPr lang="en-US" altLang="zh-TW" smtClean="0"/>
          </a:p>
        </p:txBody>
      </p:sp>
      <p:sp>
        <p:nvSpPr>
          <p:cNvPr id="397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97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78C664-883E-4BA1-96BA-43FFA2C6916B}" type="slidenum">
              <a:rPr lang="en-US" altLang="zh-TW" smtClean="0"/>
              <a:pPr/>
              <a:t>89</a:t>
            </a:fld>
            <a:endParaRPr lang="en-US" altLang="zh-TW" smtClean="0"/>
          </a:p>
        </p:txBody>
      </p:sp>
      <p:sp>
        <p:nvSpPr>
          <p:cNvPr id="398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98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A8FAD9-7F31-4399-A2AB-0B38ED64DDE3}" type="slidenum">
              <a:rPr lang="en-US" altLang="zh-TW" smtClean="0"/>
              <a:pPr/>
              <a:t>90</a:t>
            </a:fld>
            <a:endParaRPr lang="en-US" altLang="zh-TW" smtClean="0"/>
          </a:p>
        </p:txBody>
      </p:sp>
      <p:sp>
        <p:nvSpPr>
          <p:cNvPr id="399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99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16B715-7744-4433-ABAB-3FC01E6C3037}" type="slidenum">
              <a:rPr lang="en-US" altLang="zh-TW" smtClean="0"/>
              <a:pPr/>
              <a:t>91</a:t>
            </a:fld>
            <a:endParaRPr lang="en-US" altLang="zh-TW" smtClean="0"/>
          </a:p>
        </p:txBody>
      </p:sp>
      <p:sp>
        <p:nvSpPr>
          <p:cNvPr id="400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00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3EC943-C729-4815-BF90-4CBF345FC229}" type="slidenum">
              <a:rPr lang="en-US" altLang="zh-TW" smtClean="0"/>
              <a:pPr/>
              <a:t>92</a:t>
            </a:fld>
            <a:endParaRPr lang="en-US" altLang="zh-TW" smtClean="0"/>
          </a:p>
        </p:txBody>
      </p:sp>
      <p:sp>
        <p:nvSpPr>
          <p:cNvPr id="401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01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81E600-B6A6-4878-8CF2-DD5B89B0F39F}" type="slidenum">
              <a:rPr lang="en-US" altLang="zh-TW" smtClean="0"/>
              <a:pPr/>
              <a:t>93</a:t>
            </a:fld>
            <a:endParaRPr lang="en-US" altLang="zh-TW" smtClean="0"/>
          </a:p>
        </p:txBody>
      </p:sp>
      <p:sp>
        <p:nvSpPr>
          <p:cNvPr id="402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02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4ECD5F-5F13-4DE9-8AE6-FA8D4103F5D2}" type="slidenum">
              <a:rPr lang="en-US" altLang="zh-TW" smtClean="0"/>
              <a:pPr/>
              <a:t>94</a:t>
            </a:fld>
            <a:endParaRPr lang="en-US" altLang="zh-TW" smtClean="0"/>
          </a:p>
        </p:txBody>
      </p:sp>
      <p:sp>
        <p:nvSpPr>
          <p:cNvPr id="403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03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AD0AFE-0D74-49AA-9620-E394CB4CD21E}" type="slidenum">
              <a:rPr lang="en-US" altLang="zh-TW" smtClean="0"/>
              <a:pPr/>
              <a:t>9</a:t>
            </a:fld>
            <a:endParaRPr lang="en-US" altLang="zh-TW" smtClean="0"/>
          </a:p>
        </p:txBody>
      </p:sp>
      <p:sp>
        <p:nvSpPr>
          <p:cNvPr id="321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982663"/>
            <a:ext cx="4722813" cy="3541712"/>
          </a:xfrm>
          <a:solidFill>
            <a:srgbClr val="FFFFFF"/>
          </a:solidFill>
          <a:ln/>
        </p:spPr>
      </p:sp>
      <p:sp>
        <p:nvSpPr>
          <p:cNvPr id="321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98550" y="4868863"/>
            <a:ext cx="4905375" cy="3930650"/>
          </a:xfrm>
          <a:noFill/>
          <a:ln/>
        </p:spPr>
        <p:txBody>
          <a:bodyPr lIns="0" tIns="0" rIns="0" bIns="0">
            <a:spAutoFit/>
          </a:bodyPr>
          <a:lstStyle/>
          <a:p>
            <a:pPr eaLnBrk="1" hangingPunct="1"/>
            <a:endParaRPr lang="en-US" altLang="zh-TW" smtClean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CEE5AB-2BD4-4CDB-9917-DD864E1F53A7}" type="slidenum">
              <a:rPr lang="en-US" altLang="zh-TW" smtClean="0"/>
              <a:pPr/>
              <a:t>95</a:t>
            </a:fld>
            <a:endParaRPr lang="en-US" altLang="zh-TW" smtClean="0"/>
          </a:p>
        </p:txBody>
      </p:sp>
      <p:sp>
        <p:nvSpPr>
          <p:cNvPr id="404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04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292D0E-D48E-4550-B44A-35F9222EB115}" type="slidenum">
              <a:rPr lang="en-US" altLang="zh-TW" smtClean="0"/>
              <a:pPr/>
              <a:t>96</a:t>
            </a:fld>
            <a:endParaRPr lang="en-US" altLang="zh-TW" smtClean="0"/>
          </a:p>
        </p:txBody>
      </p:sp>
      <p:sp>
        <p:nvSpPr>
          <p:cNvPr id="405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05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DCE39A-9AF7-4321-8B4F-1644BF1937EA}" type="slidenum">
              <a:rPr lang="en-US" altLang="zh-TW" smtClean="0"/>
              <a:pPr/>
              <a:t>97</a:t>
            </a:fld>
            <a:endParaRPr lang="en-US" altLang="zh-TW" smtClean="0"/>
          </a:p>
        </p:txBody>
      </p:sp>
      <p:sp>
        <p:nvSpPr>
          <p:cNvPr id="406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06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CB252F-14BE-48BF-B610-59FFC473D742}" type="slidenum">
              <a:rPr lang="en-US" altLang="zh-TW" smtClean="0"/>
              <a:pPr/>
              <a:t>98</a:t>
            </a:fld>
            <a:endParaRPr lang="en-US" altLang="zh-TW" smtClean="0"/>
          </a:p>
        </p:txBody>
      </p:sp>
      <p:sp>
        <p:nvSpPr>
          <p:cNvPr id="407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07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516201-7DCA-4A4C-82AF-1CF25D0FA00B}" type="slidenum">
              <a:rPr lang="en-US" altLang="zh-TW" smtClean="0"/>
              <a:pPr/>
              <a:t>99</a:t>
            </a:fld>
            <a:endParaRPr lang="en-US" altLang="zh-TW" smtClean="0"/>
          </a:p>
        </p:txBody>
      </p:sp>
      <p:sp>
        <p:nvSpPr>
          <p:cNvPr id="408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08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CA0F94-6B7E-438B-9CAC-B68FE08FF610}" type="slidenum">
              <a:rPr lang="en-US" altLang="zh-TW" smtClean="0"/>
              <a:pPr/>
              <a:t>100</a:t>
            </a:fld>
            <a:endParaRPr lang="en-US" altLang="zh-TW" smtClean="0"/>
          </a:p>
        </p:txBody>
      </p:sp>
      <p:sp>
        <p:nvSpPr>
          <p:cNvPr id="409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09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C498FB-B660-4DE6-BB42-19CAFDFAB9CB}" type="slidenum">
              <a:rPr lang="en-US" altLang="zh-TW" smtClean="0"/>
              <a:pPr/>
              <a:t>101</a:t>
            </a:fld>
            <a:endParaRPr lang="en-US" altLang="zh-TW" smtClean="0"/>
          </a:p>
        </p:txBody>
      </p:sp>
      <p:sp>
        <p:nvSpPr>
          <p:cNvPr id="410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10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E03E2D-CE0E-42F7-B800-B164A8903D3A}" type="slidenum">
              <a:rPr lang="en-US" altLang="zh-TW" smtClean="0"/>
              <a:pPr/>
              <a:t>102</a:t>
            </a:fld>
            <a:endParaRPr lang="en-US" altLang="zh-TW" smtClean="0"/>
          </a:p>
        </p:txBody>
      </p:sp>
      <p:sp>
        <p:nvSpPr>
          <p:cNvPr id="411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11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BE1B93-F273-49DC-AFD6-4672A62F4450}" type="slidenum">
              <a:rPr lang="en-US" altLang="zh-TW" smtClean="0"/>
              <a:pPr/>
              <a:t>103</a:t>
            </a:fld>
            <a:endParaRPr lang="en-US" altLang="zh-TW" smtClean="0"/>
          </a:p>
        </p:txBody>
      </p:sp>
      <p:sp>
        <p:nvSpPr>
          <p:cNvPr id="412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12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A8CDD7-967F-42B9-83C5-86FA03D8C573}" type="slidenum">
              <a:rPr lang="en-US" altLang="zh-TW" smtClean="0"/>
              <a:pPr/>
              <a:t>104</a:t>
            </a:fld>
            <a:endParaRPr lang="en-US" altLang="zh-TW" smtClean="0"/>
          </a:p>
        </p:txBody>
      </p:sp>
      <p:sp>
        <p:nvSpPr>
          <p:cNvPr id="413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13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400">
                <a:latin typeface="Garamond" pitchFamily="18" charset="0"/>
              </a:defRPr>
            </a:lvl1pPr>
          </a:lstStyle>
          <a:p>
            <a:r>
              <a:rPr lang="en-US" altLang="zh-TW"/>
              <a:t>Course Title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3886200"/>
            <a:ext cx="7775575" cy="1752600"/>
          </a:xfrm>
        </p:spPr>
        <p:txBody>
          <a:bodyPr/>
          <a:lstStyle>
            <a:lvl1pPr marL="0" indent="0">
              <a:buFontTx/>
              <a:buNone/>
              <a:defRPr>
                <a:latin typeface="Garamond" pitchFamily="18" charset="0"/>
              </a:defRPr>
            </a:lvl1pPr>
          </a:lstStyle>
          <a:p>
            <a:r>
              <a:rPr lang="en-US" altLang="zh-TW"/>
              <a:t>Who teach this course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249987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24998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052513"/>
            <a:ext cx="4038600" cy="54721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052513"/>
            <a:ext cx="4038600" cy="54721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52513"/>
            <a:ext cx="8229600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Level 1</a:t>
            </a:r>
          </a:p>
          <a:p>
            <a:pPr lvl="1"/>
            <a:r>
              <a:rPr lang="en-US" altLang="zh-TW" smtClean="0"/>
              <a:t>Level 2</a:t>
            </a:r>
          </a:p>
          <a:p>
            <a:pPr lvl="2"/>
            <a:r>
              <a:rPr lang="en-US" altLang="zh-TW" smtClean="0"/>
              <a:t>Level 3</a:t>
            </a:r>
          </a:p>
          <a:p>
            <a:pPr lvl="3"/>
            <a:r>
              <a:rPr lang="en-US" altLang="zh-TW" smtClean="0"/>
              <a:t>Level4 </a:t>
            </a:r>
          </a:p>
          <a:p>
            <a:pPr lvl="4"/>
            <a:r>
              <a:rPr lang="en-US" altLang="zh-TW" smtClean="0"/>
              <a:t>level5</a:t>
            </a:r>
          </a:p>
        </p:txBody>
      </p:sp>
      <p:sp>
        <p:nvSpPr>
          <p:cNvPr id="1031" name="Line 7"/>
          <p:cNvSpPr>
            <a:spLocks noChangeShapeType="1"/>
          </p:cNvSpPr>
          <p:nvPr userDrawn="1"/>
        </p:nvSpPr>
        <p:spPr bwMode="auto">
          <a:xfrm>
            <a:off x="468313" y="981075"/>
            <a:ext cx="8207375" cy="0"/>
          </a:xfrm>
          <a:prstGeom prst="line">
            <a:avLst/>
          </a:prstGeom>
          <a:noFill/>
          <a:ln w="38100">
            <a:solidFill>
              <a:srgbClr val="4D4D4D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pic>
        <p:nvPicPr>
          <p:cNvPr id="34821" name="Picture 8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67625" y="260350"/>
            <a:ext cx="1000125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Trebuchet MS" pitchFamily="34" charset="0"/>
          <a:ea typeface="新細明體" pitchFamily="18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Trebuchet MS" pitchFamily="34" charset="0"/>
          <a:ea typeface="新細明體" pitchFamily="18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Trebuchet MS" pitchFamily="34" charset="0"/>
          <a:ea typeface="新細明體" pitchFamily="18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Trebuchet MS" pitchFamily="34" charset="0"/>
          <a:ea typeface="新細明體" pitchFamily="18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Trebuchet MS" pitchFamily="34" charset="0"/>
          <a:ea typeface="新細明體" pitchFamily="18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Trebuchet MS" pitchFamily="34" charset="0"/>
          <a:ea typeface="新細明體" pitchFamily="18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Trebuchet MS" pitchFamily="34" charset="0"/>
          <a:ea typeface="新細明體" pitchFamily="18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Trebuchet MS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155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grail.cs.washington.edu/projects/stfaces/" TargetMode="Externa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8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4" Type="http://schemas.openxmlformats.org/officeDocument/2006/relationships/image" Target="../media/image170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11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5.jpeg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jpeg"/><Relationship Id="rId3" Type="http://schemas.openxmlformats.org/officeDocument/2006/relationships/image" Target="../media/image176.jpeg"/><Relationship Id="rId7" Type="http://schemas.openxmlformats.org/officeDocument/2006/relationships/image" Target="../media/image180.jpeg"/><Relationship Id="rId12" Type="http://schemas.openxmlformats.org/officeDocument/2006/relationships/image" Target="../media/image185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9.jpeg"/><Relationship Id="rId11" Type="http://schemas.openxmlformats.org/officeDocument/2006/relationships/image" Target="../media/image184.jpeg"/><Relationship Id="rId5" Type="http://schemas.openxmlformats.org/officeDocument/2006/relationships/image" Target="../media/image178.jpeg"/><Relationship Id="rId10" Type="http://schemas.openxmlformats.org/officeDocument/2006/relationships/image" Target="../media/image183.jpeg"/><Relationship Id="rId4" Type="http://schemas.openxmlformats.org/officeDocument/2006/relationships/image" Target="../media/image177.jpeg"/><Relationship Id="rId9" Type="http://schemas.openxmlformats.org/officeDocument/2006/relationships/image" Target="../media/image182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8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8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9.jpeg"/><Relationship Id="rId4" Type="http://schemas.openxmlformats.org/officeDocument/2006/relationships/image" Target="../media/image198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hyperlink" Target="ZitnickSig04.wmv" TargetMode="External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courses\vfx\2009spring\lectures\lec12_3dphoto\spin.mp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at.middlebury.edu/stereo/" TargetMode="External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8.bin"/><Relationship Id="rId4" Type="http://schemas.openxmlformats.org/officeDocument/2006/relationships/oleObject" Target="../embeddings/oleObject7.bin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oleObject" Target="../embeddings/oleObject9.bin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graphics.stanford.edu/projects/mich/" TargetMode="External"/><Relationship Id="rId4" Type="http://schemas.openxmlformats.org/officeDocument/2006/relationships/image" Target="../media/image5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vision.caltech.edu/bouguetj/ICCV98/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courses\vfx\2008spring\lectures\lec12_3dphoto\shadow_scanning.mpeg" TargetMode="External"/><Relationship Id="rId4" Type="http://schemas.openxmlformats.org/officeDocument/2006/relationships/image" Target="../media/image62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hyperlink" Target="angel.htm" TargetMode="External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5" Type="http://schemas.openxmlformats.org/officeDocument/2006/relationships/hyperlink" Target="angelm.htm" TargetMode="External"/><Relationship Id="rId4" Type="http://schemas.openxmlformats.org/officeDocument/2006/relationships/image" Target="../media/image63.png"/><Relationship Id="rId9" Type="http://schemas.openxmlformats.org/officeDocument/2006/relationships/image" Target="../media/image67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Relationship Id="rId6" Type="http://schemas.openxmlformats.org/officeDocument/2006/relationships/hyperlink" Target="fruits.htm" TargetMode="External"/><Relationship Id="rId11" Type="http://schemas.openxmlformats.org/officeDocument/2006/relationships/image" Target="../media/image75.png"/><Relationship Id="rId5" Type="http://schemas.openxmlformats.org/officeDocument/2006/relationships/image" Target="../media/image70.png"/><Relationship Id="rId10" Type="http://schemas.openxmlformats.org/officeDocument/2006/relationships/image" Target="../media/image74.png"/><Relationship Id="rId4" Type="http://schemas.openxmlformats.org/officeDocument/2006/relationships/image" Target="../media/image69.png"/><Relationship Id="rId9" Type="http://schemas.openxmlformats.org/officeDocument/2006/relationships/image" Target="../media/image7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dino.htm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car.htm" TargetMode="External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tags" Target="../tags/tag2.xml"/><Relationship Id="rId7" Type="http://schemas.openxmlformats.org/officeDocument/2006/relationships/oleObject" Target="../embeddings/oleObject10.bin"/><Relationship Id="rId2" Type="http://schemas.openxmlformats.org/officeDocument/2006/relationships/tags" Target="../tags/tag1.xml"/><Relationship Id="rId1" Type="http://schemas.openxmlformats.org/officeDocument/2006/relationships/vmlDrawing" Target="../drawings/vmlDrawing6.vml"/><Relationship Id="rId6" Type="http://schemas.openxmlformats.org/officeDocument/2006/relationships/notesSlide" Target="../notesSlides/notesSlide72.xml"/><Relationship Id="rId11" Type="http://schemas.openxmlformats.org/officeDocument/2006/relationships/oleObject" Target="../embeddings/oleObject11.bin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8.png"/><Relationship Id="rId4" Type="http://schemas.openxmlformats.org/officeDocument/2006/relationships/tags" Target="../tags/tag3.xml"/><Relationship Id="rId9" Type="http://schemas.openxmlformats.org/officeDocument/2006/relationships/image" Target="../media/image87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2.png"/><Relationship Id="rId2" Type="http://schemas.openxmlformats.org/officeDocument/2006/relationships/tags" Target="../tags/tag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91.png"/><Relationship Id="rId5" Type="http://schemas.openxmlformats.org/officeDocument/2006/relationships/image" Target="../media/image90.wmf"/><Relationship Id="rId4" Type="http://schemas.openxmlformats.org/officeDocument/2006/relationships/notesSlide" Target="../notesSlides/notesSlide73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tags" Target="../tags/tag7.xml"/><Relationship Id="rId7" Type="http://schemas.openxmlformats.org/officeDocument/2006/relationships/image" Target="../media/image93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notesSlide" Target="../notesSlides/notesSlide74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6.png"/><Relationship Id="rId4" Type="http://schemas.openxmlformats.org/officeDocument/2006/relationships/tags" Target="../tags/tag8.xml"/><Relationship Id="rId9" Type="http://schemas.openxmlformats.org/officeDocument/2006/relationships/image" Target="../media/image9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13" Type="http://schemas.openxmlformats.org/officeDocument/2006/relationships/image" Target="../media/image97.png"/><Relationship Id="rId18" Type="http://schemas.openxmlformats.org/officeDocument/2006/relationships/image" Target="../media/image102.png"/><Relationship Id="rId3" Type="http://schemas.openxmlformats.org/officeDocument/2006/relationships/tags" Target="../tags/tag11.xml"/><Relationship Id="rId21" Type="http://schemas.openxmlformats.org/officeDocument/2006/relationships/image" Target="../media/image105.png"/><Relationship Id="rId7" Type="http://schemas.openxmlformats.org/officeDocument/2006/relationships/tags" Target="../tags/tag15.xml"/><Relationship Id="rId12" Type="http://schemas.openxmlformats.org/officeDocument/2006/relationships/notesSlide" Target="../notesSlides/notesSlide75.xml"/><Relationship Id="rId17" Type="http://schemas.openxmlformats.org/officeDocument/2006/relationships/image" Target="../media/image101.png"/><Relationship Id="rId2" Type="http://schemas.openxmlformats.org/officeDocument/2006/relationships/tags" Target="../tags/tag10.xml"/><Relationship Id="rId16" Type="http://schemas.openxmlformats.org/officeDocument/2006/relationships/image" Target="../media/image100.png"/><Relationship Id="rId20" Type="http://schemas.openxmlformats.org/officeDocument/2006/relationships/image" Target="../media/image104.png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3.xml"/><Relationship Id="rId15" Type="http://schemas.openxmlformats.org/officeDocument/2006/relationships/image" Target="../media/image99.png"/><Relationship Id="rId10" Type="http://schemas.openxmlformats.org/officeDocument/2006/relationships/tags" Target="../tags/tag18.xml"/><Relationship Id="rId19" Type="http://schemas.openxmlformats.org/officeDocument/2006/relationships/image" Target="../media/image103.png"/><Relationship Id="rId4" Type="http://schemas.openxmlformats.org/officeDocument/2006/relationships/tags" Target="../tags/tag12.xml"/><Relationship Id="rId9" Type="http://schemas.openxmlformats.org/officeDocument/2006/relationships/tags" Target="../tags/tag17.xml"/><Relationship Id="rId14" Type="http://schemas.openxmlformats.org/officeDocument/2006/relationships/image" Target="../media/image9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notesSlide" Target="../notesSlides/notesSlide7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notesSlide" Target="../notesSlides/notesSlide7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5" Type="http://schemas.openxmlformats.org/officeDocument/2006/relationships/image" Target="../media/image127.png"/><Relationship Id="rId4" Type="http://schemas.openxmlformats.org/officeDocument/2006/relationships/image" Target="../media/image126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13.bin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14.bin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15.bin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oleObject" Target="../embeddings/oleObject16.bin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oleObject" Target="../embeddings/oleObject17.bin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oleObject" Target="../embeddings/oleObject18.bin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notesSlide" Target="../notesSlides/notesSlide94.xml"/><Relationship Id="rId7" Type="http://schemas.openxmlformats.org/officeDocument/2006/relationships/oleObject" Target="../embeddings/oleObject21.bin"/><Relationship Id="rId12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0.bin"/><Relationship Id="rId11" Type="http://schemas.openxmlformats.org/officeDocument/2006/relationships/oleObject" Target="../embeddings/oleObject25.bin"/><Relationship Id="rId5" Type="http://schemas.openxmlformats.org/officeDocument/2006/relationships/oleObject" Target="../embeddings/oleObject19.bin"/><Relationship Id="rId10" Type="http://schemas.openxmlformats.org/officeDocument/2006/relationships/oleObject" Target="../embeddings/oleObject24.bin"/><Relationship Id="rId4" Type="http://schemas.openxmlformats.org/officeDocument/2006/relationships/image" Target="../media/image142.png"/><Relationship Id="rId9" Type="http://schemas.openxmlformats.org/officeDocument/2006/relationships/oleObject" Target="../embeddings/oleObject2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zh-TW" sz="4600" b="0" dirty="0" smtClean="0"/>
              <a:t>3D photography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zh-TW" dirty="0" smtClean="0"/>
              <a:t>Digital Visual Effects</a:t>
            </a:r>
          </a:p>
          <a:p>
            <a:pPr eaLnBrk="1" hangingPunct="1"/>
            <a:r>
              <a:rPr lang="en-US" altLang="zh-TW" i="1" dirty="0" smtClean="0"/>
              <a:t>Yung-Yu Chuang</a:t>
            </a:r>
          </a:p>
        </p:txBody>
      </p:sp>
      <p:sp>
        <p:nvSpPr>
          <p:cNvPr id="36868" name="Rectangle 5"/>
          <p:cNvSpPr>
            <a:spLocks noChangeArrowheads="1"/>
          </p:cNvSpPr>
          <p:nvPr/>
        </p:nvSpPr>
        <p:spPr bwMode="auto">
          <a:xfrm>
            <a:off x="685800" y="6021388"/>
            <a:ext cx="7772400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eaLnBrk="1" hangingPunct="1">
              <a:spcBef>
                <a:spcPct val="20000"/>
              </a:spcBef>
            </a:pPr>
            <a:r>
              <a:rPr kumimoji="1" lang="en-US" altLang="zh-TW" sz="1800" b="0" i="1">
                <a:solidFill>
                  <a:schemeClr val="tx1"/>
                </a:solidFill>
                <a:latin typeface="Garamond" pitchFamily="18" charset="0"/>
              </a:rPr>
              <a:t>with slides by Szymon Rusinkiewicz, Richard Szeliski, Steve Seitz and Brian Curless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zh-TW" sz="3200" smtClean="0"/>
              <a:t>Stereo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zh-TW" smtClean="0"/>
              <a:t>Many points being observed</a:t>
            </a:r>
          </a:p>
          <a:p>
            <a:pPr lvl="1" eaLnBrk="1" hangingPunct="1"/>
            <a:r>
              <a:rPr lang="en-GB" altLang="zh-TW" smtClean="0"/>
              <a:t>Need some method to establish correspondences</a:t>
            </a:r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6338" y="2971800"/>
            <a:ext cx="4249737" cy="341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Virtual views</a:t>
            </a:r>
          </a:p>
        </p:txBody>
      </p:sp>
      <p:pic>
        <p:nvPicPr>
          <p:cNvPr id="131075" name="Picture 3" descr="bottlemesh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295400"/>
            <a:ext cx="4881563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6" name="Picture 4" descr="bottlemesh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2038" y="152400"/>
            <a:ext cx="2468562" cy="321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04800" y="3454400"/>
            <a:ext cx="8229600" cy="3327400"/>
            <a:chOff x="192" y="2176"/>
            <a:chExt cx="5184" cy="2096"/>
          </a:xfrm>
        </p:grpSpPr>
        <p:pic>
          <p:nvPicPr>
            <p:cNvPr id="131078" name="Picture 6" descr="bottlemesh3-textured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2" y="2377"/>
              <a:ext cx="2965" cy="1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1079" name="Picture 7" descr="bottlemesh2-textured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896" y="2176"/>
              <a:ext cx="1480" cy="2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Velvet</a:t>
            </a:r>
          </a:p>
        </p:txBody>
      </p:sp>
      <p:pic>
        <p:nvPicPr>
          <p:cNvPr id="132099" name="Picture 3" descr="velvet-setu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3425" y="1333500"/>
            <a:ext cx="7677150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Virtual Views</a:t>
            </a:r>
          </a:p>
        </p:txBody>
      </p:sp>
      <p:pic>
        <p:nvPicPr>
          <p:cNvPr id="133123" name="Picture 3" descr="velvet-mes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3425" y="1143000"/>
            <a:ext cx="7677150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4" name="Picture 4" descr="velvet-textur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425" y="3886200"/>
            <a:ext cx="7677150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Brushed Fur</a:t>
            </a:r>
          </a:p>
        </p:txBody>
      </p:sp>
      <p:pic>
        <p:nvPicPr>
          <p:cNvPr id="134147" name="Picture 3" descr="wavysetu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9225" y="1709738"/>
            <a:ext cx="6305550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wavy-textur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3644900"/>
            <a:ext cx="6042025" cy="313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1" name="Picture 3" descr="wavymes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9700" y="1052513"/>
            <a:ext cx="6042025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Virtual Views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3" cstate="print"/>
          <a:srcRect l="3125" r="3125"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5027" name="Rectangle 3"/>
          <p:cNvSpPr>
            <a:spLocks noChangeArrowheads="1"/>
          </p:cNvSpPr>
          <p:nvPr/>
        </p:nvSpPr>
        <p:spPr bwMode="auto">
          <a:xfrm>
            <a:off x="2844800" y="2552700"/>
            <a:ext cx="4191000" cy="1524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5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65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5027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Active stereo with structured light</a:t>
            </a:r>
          </a:p>
        </p:txBody>
      </p:sp>
      <p:graphicFrame>
        <p:nvGraphicFramePr>
          <p:cNvPr id="15362" name="Object 1024"/>
          <p:cNvGraphicFramePr>
            <a:graphicFrameLocks noChangeAspect="1"/>
          </p:cNvGraphicFramePr>
          <p:nvPr/>
        </p:nvGraphicFramePr>
        <p:xfrm>
          <a:off x="1588" y="1568450"/>
          <a:ext cx="9142412" cy="1714500"/>
        </p:xfrm>
        <a:graphic>
          <a:graphicData uri="http://schemas.openxmlformats.org/presentationml/2006/ole">
            <p:oleObj spid="_x0000_s15362" name="Photo Editor Photo" r:id="rId3" imgW="9142857" imgH="1714739" progId="">
              <p:embed/>
            </p:oleObj>
          </a:graphicData>
        </a:graphic>
      </p:graphicFrame>
      <p:sp>
        <p:nvSpPr>
          <p:cNvPr id="15364" name="Rectangle 7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5486400"/>
            <a:ext cx="7772400" cy="990600"/>
          </a:xfrm>
        </p:spPr>
        <p:txBody>
          <a:bodyPr/>
          <a:lstStyle/>
          <a:p>
            <a:pPr eaLnBrk="1" hangingPunct="1"/>
            <a:r>
              <a:rPr lang="en-US" altLang="zh-TW" sz="2400" smtClean="0"/>
              <a:t>Project </a:t>
            </a:r>
            <a:r>
              <a:rPr lang="en-US" altLang="zh-TW" sz="2400" smtClean="0">
                <a:latin typeface="Arial" charset="0"/>
              </a:rPr>
              <a:t>“</a:t>
            </a:r>
            <a:r>
              <a:rPr lang="en-US" altLang="zh-TW" sz="2400" smtClean="0"/>
              <a:t>structured</a:t>
            </a:r>
            <a:r>
              <a:rPr lang="en-US" altLang="zh-TW" sz="2400" smtClean="0">
                <a:latin typeface="Arial" charset="0"/>
              </a:rPr>
              <a:t>”</a:t>
            </a:r>
            <a:r>
              <a:rPr lang="en-US" altLang="zh-TW" sz="2400" smtClean="0"/>
              <a:t> light patterns onto the object</a:t>
            </a:r>
          </a:p>
          <a:p>
            <a:pPr lvl="1" eaLnBrk="1" hangingPunct="1"/>
            <a:r>
              <a:rPr lang="en-US" altLang="zh-TW" sz="2000" smtClean="0"/>
              <a:t>simplifies the correspondence problem</a:t>
            </a:r>
          </a:p>
        </p:txBody>
      </p:sp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76200" y="3581400"/>
            <a:ext cx="3733800" cy="1936750"/>
            <a:chOff x="48" y="1968"/>
            <a:chExt cx="2352" cy="1220"/>
          </a:xfrm>
        </p:grpSpPr>
        <p:grpSp>
          <p:nvGrpSpPr>
            <p:cNvPr id="15378" name="Group 13"/>
            <p:cNvGrpSpPr>
              <a:grpSpLocks/>
            </p:cNvGrpSpPr>
            <p:nvPr/>
          </p:nvGrpSpPr>
          <p:grpSpPr bwMode="auto">
            <a:xfrm>
              <a:off x="1056" y="2208"/>
              <a:ext cx="144" cy="240"/>
              <a:chOff x="864" y="2064"/>
              <a:chExt cx="144" cy="240"/>
            </a:xfrm>
          </p:grpSpPr>
          <p:sp>
            <p:nvSpPr>
              <p:cNvPr id="15390" name="Rectangle 12"/>
              <p:cNvSpPr>
                <a:spLocks noChangeArrowheads="1"/>
              </p:cNvSpPr>
              <p:nvPr/>
            </p:nvSpPr>
            <p:spPr bwMode="auto">
              <a:xfrm>
                <a:off x="912" y="2160"/>
                <a:ext cx="96" cy="48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zh-TW" altLang="zh-TW" b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391" name="Rectangle 11"/>
              <p:cNvSpPr>
                <a:spLocks noChangeArrowheads="1"/>
              </p:cNvSpPr>
              <p:nvPr/>
            </p:nvSpPr>
            <p:spPr bwMode="auto">
              <a:xfrm>
                <a:off x="864" y="2064"/>
                <a:ext cx="96" cy="240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zh-TW" altLang="zh-TW" b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5379" name="Group 14"/>
            <p:cNvGrpSpPr>
              <a:grpSpLocks/>
            </p:cNvGrpSpPr>
            <p:nvPr/>
          </p:nvGrpSpPr>
          <p:grpSpPr bwMode="auto">
            <a:xfrm>
              <a:off x="1056" y="2736"/>
              <a:ext cx="144" cy="240"/>
              <a:chOff x="864" y="2064"/>
              <a:chExt cx="144" cy="240"/>
            </a:xfrm>
          </p:grpSpPr>
          <p:sp>
            <p:nvSpPr>
              <p:cNvPr id="15388" name="Rectangle 15"/>
              <p:cNvSpPr>
                <a:spLocks noChangeArrowheads="1"/>
              </p:cNvSpPr>
              <p:nvPr/>
            </p:nvSpPr>
            <p:spPr bwMode="auto">
              <a:xfrm>
                <a:off x="912" y="2160"/>
                <a:ext cx="96" cy="48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zh-TW" altLang="zh-TW" b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389" name="Rectangle 16"/>
              <p:cNvSpPr>
                <a:spLocks noChangeArrowheads="1"/>
              </p:cNvSpPr>
              <p:nvPr/>
            </p:nvSpPr>
            <p:spPr bwMode="auto">
              <a:xfrm>
                <a:off x="864" y="2064"/>
                <a:ext cx="96" cy="240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zh-TW" altLang="zh-TW" b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5380" name="Group 19"/>
            <p:cNvGrpSpPr>
              <a:grpSpLocks/>
            </p:cNvGrpSpPr>
            <p:nvPr/>
          </p:nvGrpSpPr>
          <p:grpSpPr bwMode="auto">
            <a:xfrm>
              <a:off x="672" y="2496"/>
              <a:ext cx="445" cy="192"/>
              <a:chOff x="768" y="2448"/>
              <a:chExt cx="445" cy="192"/>
            </a:xfrm>
          </p:grpSpPr>
          <p:sp>
            <p:nvSpPr>
              <p:cNvPr id="15386" name="Rectangle 18"/>
              <p:cNvSpPr>
                <a:spLocks noChangeArrowheads="1"/>
              </p:cNvSpPr>
              <p:nvPr/>
            </p:nvSpPr>
            <p:spPr bwMode="auto">
              <a:xfrm>
                <a:off x="1069" y="2524"/>
                <a:ext cx="144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zh-TW" altLang="zh-TW" b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387" name="Rectangle 17"/>
              <p:cNvSpPr>
                <a:spLocks noChangeArrowheads="1"/>
              </p:cNvSpPr>
              <p:nvPr/>
            </p:nvSpPr>
            <p:spPr bwMode="auto">
              <a:xfrm>
                <a:off x="768" y="2448"/>
                <a:ext cx="336" cy="19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zh-TW" altLang="zh-TW" b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</p:grpSp>
        <p:pic>
          <p:nvPicPr>
            <p:cNvPr id="15381" name="Picture 20" descr="Picture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52" y="2064"/>
              <a:ext cx="34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82" name="Text Box 21"/>
            <p:cNvSpPr txBox="1">
              <a:spLocks noChangeArrowheads="1"/>
            </p:cNvSpPr>
            <p:nvPr/>
          </p:nvSpPr>
          <p:spPr bwMode="auto">
            <a:xfrm>
              <a:off x="768" y="2976"/>
              <a:ext cx="65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zh-TW" sz="1600" b="0">
                  <a:solidFill>
                    <a:schemeClr val="tx1"/>
                  </a:solidFill>
                </a:rPr>
                <a:t>camera 2</a:t>
              </a:r>
            </a:p>
          </p:txBody>
        </p:sp>
        <p:sp>
          <p:nvSpPr>
            <p:cNvPr id="15383" name="Text Box 22"/>
            <p:cNvSpPr txBox="1">
              <a:spLocks noChangeArrowheads="1"/>
            </p:cNvSpPr>
            <p:nvPr/>
          </p:nvSpPr>
          <p:spPr bwMode="auto">
            <a:xfrm>
              <a:off x="768" y="1968"/>
              <a:ext cx="65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zh-TW" sz="1600" b="0">
                  <a:solidFill>
                    <a:schemeClr val="tx1"/>
                  </a:solidFill>
                </a:rPr>
                <a:t>camera 1</a:t>
              </a:r>
            </a:p>
          </p:txBody>
        </p:sp>
        <p:sp>
          <p:nvSpPr>
            <p:cNvPr id="15384" name="Text Box 23"/>
            <p:cNvSpPr txBox="1">
              <a:spLocks noChangeArrowheads="1"/>
            </p:cNvSpPr>
            <p:nvPr/>
          </p:nvSpPr>
          <p:spPr bwMode="auto">
            <a:xfrm>
              <a:off x="48" y="2476"/>
              <a:ext cx="6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zh-TW" sz="1600" b="0">
                  <a:solidFill>
                    <a:schemeClr val="tx1"/>
                  </a:solidFill>
                </a:rPr>
                <a:t>projector</a:t>
              </a:r>
            </a:p>
          </p:txBody>
        </p:sp>
        <p:sp>
          <p:nvSpPr>
            <p:cNvPr id="15385" name="Freeform 24"/>
            <p:cNvSpPr>
              <a:spLocks/>
            </p:cNvSpPr>
            <p:nvPr/>
          </p:nvSpPr>
          <p:spPr bwMode="auto">
            <a:xfrm>
              <a:off x="1104" y="2160"/>
              <a:ext cx="960" cy="960"/>
            </a:xfrm>
            <a:custGeom>
              <a:avLst/>
              <a:gdLst>
                <a:gd name="T0" fmla="*/ 0 w 960"/>
                <a:gd name="T1" fmla="*/ 432 h 960"/>
                <a:gd name="T2" fmla="*/ 960 w 960"/>
                <a:gd name="T3" fmla="*/ 0 h 960"/>
                <a:gd name="T4" fmla="*/ 960 w 960"/>
                <a:gd name="T5" fmla="*/ 960 h 960"/>
                <a:gd name="T6" fmla="*/ 0 w 960"/>
                <a:gd name="T7" fmla="*/ 432 h 9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0"/>
                <a:gd name="T13" fmla="*/ 0 h 960"/>
                <a:gd name="T14" fmla="*/ 960 w 960"/>
                <a:gd name="T15" fmla="*/ 960 h 9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0" h="960">
                  <a:moveTo>
                    <a:pt x="0" y="432"/>
                  </a:moveTo>
                  <a:lnTo>
                    <a:pt x="960" y="0"/>
                  </a:lnTo>
                  <a:lnTo>
                    <a:pt x="960" y="960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zh-TW" altLang="zh-TW" b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6" name="Group 41"/>
          <p:cNvGrpSpPr>
            <a:grpSpLocks/>
          </p:cNvGrpSpPr>
          <p:nvPr/>
        </p:nvGrpSpPr>
        <p:grpSpPr bwMode="auto">
          <a:xfrm>
            <a:off x="4800600" y="3581400"/>
            <a:ext cx="3733800" cy="1905000"/>
            <a:chOff x="3024" y="1968"/>
            <a:chExt cx="2352" cy="1200"/>
          </a:xfrm>
        </p:grpSpPr>
        <p:grpSp>
          <p:nvGrpSpPr>
            <p:cNvPr id="15368" name="Group 25"/>
            <p:cNvGrpSpPr>
              <a:grpSpLocks/>
            </p:cNvGrpSpPr>
            <p:nvPr/>
          </p:nvGrpSpPr>
          <p:grpSpPr bwMode="auto">
            <a:xfrm>
              <a:off x="4032" y="2208"/>
              <a:ext cx="144" cy="240"/>
              <a:chOff x="864" y="2064"/>
              <a:chExt cx="144" cy="240"/>
            </a:xfrm>
          </p:grpSpPr>
          <p:sp>
            <p:nvSpPr>
              <p:cNvPr id="15376" name="Rectangle 26"/>
              <p:cNvSpPr>
                <a:spLocks noChangeArrowheads="1"/>
              </p:cNvSpPr>
              <p:nvPr/>
            </p:nvSpPr>
            <p:spPr bwMode="auto">
              <a:xfrm>
                <a:off x="912" y="2160"/>
                <a:ext cx="96" cy="48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zh-TW" altLang="zh-TW" b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377" name="Rectangle 27"/>
              <p:cNvSpPr>
                <a:spLocks noChangeArrowheads="1"/>
              </p:cNvSpPr>
              <p:nvPr/>
            </p:nvSpPr>
            <p:spPr bwMode="auto">
              <a:xfrm>
                <a:off x="864" y="2064"/>
                <a:ext cx="96" cy="240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zh-TW" altLang="zh-TW" b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5369" name="Group 31"/>
            <p:cNvGrpSpPr>
              <a:grpSpLocks/>
            </p:cNvGrpSpPr>
            <p:nvPr/>
          </p:nvGrpSpPr>
          <p:grpSpPr bwMode="auto">
            <a:xfrm>
              <a:off x="3648" y="2496"/>
              <a:ext cx="445" cy="192"/>
              <a:chOff x="768" y="2448"/>
              <a:chExt cx="445" cy="192"/>
            </a:xfrm>
          </p:grpSpPr>
          <p:sp>
            <p:nvSpPr>
              <p:cNvPr id="15374" name="Rectangle 32"/>
              <p:cNvSpPr>
                <a:spLocks noChangeArrowheads="1"/>
              </p:cNvSpPr>
              <p:nvPr/>
            </p:nvSpPr>
            <p:spPr bwMode="auto">
              <a:xfrm>
                <a:off x="1069" y="2524"/>
                <a:ext cx="144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zh-TW" altLang="zh-TW" b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375" name="Rectangle 33"/>
              <p:cNvSpPr>
                <a:spLocks noChangeArrowheads="1"/>
              </p:cNvSpPr>
              <p:nvPr/>
            </p:nvSpPr>
            <p:spPr bwMode="auto">
              <a:xfrm>
                <a:off x="768" y="2448"/>
                <a:ext cx="336" cy="19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zh-TW" altLang="zh-TW" b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</p:grpSp>
        <p:pic>
          <p:nvPicPr>
            <p:cNvPr id="15370" name="Picture 34" descr="Picture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28" y="2064"/>
              <a:ext cx="34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71" name="Text Box 36"/>
            <p:cNvSpPr txBox="1">
              <a:spLocks noChangeArrowheads="1"/>
            </p:cNvSpPr>
            <p:nvPr/>
          </p:nvSpPr>
          <p:spPr bwMode="auto">
            <a:xfrm>
              <a:off x="3744" y="1968"/>
              <a:ext cx="65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zh-TW" sz="1600" b="0">
                  <a:solidFill>
                    <a:schemeClr val="tx1"/>
                  </a:solidFill>
                </a:rPr>
                <a:t>camera 1</a:t>
              </a:r>
            </a:p>
          </p:txBody>
        </p:sp>
        <p:sp>
          <p:nvSpPr>
            <p:cNvPr id="15372" name="Text Box 37"/>
            <p:cNvSpPr txBox="1">
              <a:spLocks noChangeArrowheads="1"/>
            </p:cNvSpPr>
            <p:nvPr/>
          </p:nvSpPr>
          <p:spPr bwMode="auto">
            <a:xfrm>
              <a:off x="3024" y="2476"/>
              <a:ext cx="6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zh-TW" sz="1600" b="0">
                  <a:solidFill>
                    <a:schemeClr val="tx1"/>
                  </a:solidFill>
                </a:rPr>
                <a:t>projector</a:t>
              </a:r>
            </a:p>
          </p:txBody>
        </p:sp>
        <p:sp>
          <p:nvSpPr>
            <p:cNvPr id="15373" name="Freeform 38"/>
            <p:cNvSpPr>
              <a:spLocks/>
            </p:cNvSpPr>
            <p:nvPr/>
          </p:nvSpPr>
          <p:spPr bwMode="auto">
            <a:xfrm>
              <a:off x="4080" y="2160"/>
              <a:ext cx="960" cy="960"/>
            </a:xfrm>
            <a:custGeom>
              <a:avLst/>
              <a:gdLst>
                <a:gd name="T0" fmla="*/ 0 w 960"/>
                <a:gd name="T1" fmla="*/ 432 h 960"/>
                <a:gd name="T2" fmla="*/ 960 w 960"/>
                <a:gd name="T3" fmla="*/ 0 h 960"/>
                <a:gd name="T4" fmla="*/ 960 w 960"/>
                <a:gd name="T5" fmla="*/ 960 h 960"/>
                <a:gd name="T6" fmla="*/ 0 w 960"/>
                <a:gd name="T7" fmla="*/ 432 h 9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0"/>
                <a:gd name="T13" fmla="*/ 0 h 960"/>
                <a:gd name="T14" fmla="*/ 960 w 960"/>
                <a:gd name="T15" fmla="*/ 960 h 9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0" h="960">
                  <a:moveTo>
                    <a:pt x="0" y="432"/>
                  </a:moveTo>
                  <a:lnTo>
                    <a:pt x="960" y="0"/>
                  </a:lnTo>
                  <a:lnTo>
                    <a:pt x="960" y="960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zh-TW" altLang="zh-TW" b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</p:grpSp>
      <p:sp>
        <p:nvSpPr>
          <p:cNvPr id="15367" name="Rectangle 43"/>
          <p:cNvSpPr>
            <a:spLocks noChangeArrowheads="1"/>
          </p:cNvSpPr>
          <p:nvPr/>
        </p:nvSpPr>
        <p:spPr bwMode="auto">
          <a:xfrm>
            <a:off x="3429000" y="3244850"/>
            <a:ext cx="22812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400" b="0">
                <a:solidFill>
                  <a:schemeClr val="tx1"/>
                </a:solidFill>
              </a:rPr>
              <a:t>Li Zhang’s one-shot stereo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18" name="Group 2"/>
          <p:cNvGrpSpPr>
            <a:grpSpLocks/>
          </p:cNvGrpSpPr>
          <p:nvPr/>
        </p:nvGrpSpPr>
        <p:grpSpPr bwMode="auto">
          <a:xfrm>
            <a:off x="1344613" y="1628775"/>
            <a:ext cx="6096000" cy="3657600"/>
            <a:chOff x="864" y="816"/>
            <a:chExt cx="4032" cy="2592"/>
          </a:xfrm>
        </p:grpSpPr>
        <p:pic>
          <p:nvPicPr>
            <p:cNvPr id="13722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36" y="816"/>
              <a:ext cx="1960" cy="2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722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64" y="816"/>
              <a:ext cx="1952" cy="2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7219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Spacetime Stereo</a:t>
            </a:r>
          </a:p>
        </p:txBody>
      </p:sp>
      <p:sp>
        <p:nvSpPr>
          <p:cNvPr id="137220" name="Rectangle 3"/>
          <p:cNvSpPr>
            <a:spLocks noChangeArrowheads="1"/>
          </p:cNvSpPr>
          <p:nvPr/>
        </p:nvSpPr>
        <p:spPr bwMode="auto">
          <a:xfrm>
            <a:off x="1116013" y="5591175"/>
            <a:ext cx="7439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zh-TW" b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http://grail.cs.washington.edu/projects/stfaces/</a:t>
            </a:r>
            <a:endParaRPr lang="en-US" altLang="zh-TW" b="0">
              <a:solidFill>
                <a:schemeClr val="tx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3D Model Acquisition Pipeline</a:t>
            </a:r>
          </a:p>
        </p:txBody>
      </p:sp>
      <p:sp>
        <p:nvSpPr>
          <p:cNvPr id="2470915" name="Rectangle 3"/>
          <p:cNvSpPr>
            <a:spLocks noChangeArrowheads="1"/>
          </p:cNvSpPr>
          <p:nvPr/>
        </p:nvSpPr>
        <p:spPr bwMode="auto">
          <a:xfrm>
            <a:off x="3657600" y="1828800"/>
            <a:ext cx="1828800" cy="45720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2"/>
            </a:solidFill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r>
              <a:rPr lang="en-US" altLang="zh-TW" sz="2000" b="0">
                <a:effectLst>
                  <a:outerShdw blurRad="38100" dist="38100" dir="2700000" algn="tl">
                    <a:srgbClr val="000000"/>
                  </a:outerShdw>
                </a:effectLst>
                <a:latin typeface="ZapfHumnst BT" pitchFamily="34" charset="0"/>
              </a:rPr>
              <a:t>3D Scanner</a:t>
            </a:r>
          </a:p>
        </p:txBody>
      </p:sp>
      <p:pic>
        <p:nvPicPr>
          <p:cNvPr id="2470916" name="Picture 4" descr="grab1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3450" y="2819400"/>
            <a:ext cx="2138363" cy="251142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3D Model Acquisition Pipeline</a:t>
            </a:r>
          </a:p>
        </p:txBody>
      </p:sp>
      <p:grpSp>
        <p:nvGrpSpPr>
          <p:cNvPr id="139267" name="Group 3"/>
          <p:cNvGrpSpPr>
            <a:grpSpLocks/>
          </p:cNvGrpSpPr>
          <p:nvPr/>
        </p:nvGrpSpPr>
        <p:grpSpPr bwMode="auto">
          <a:xfrm>
            <a:off x="912813" y="2057400"/>
            <a:ext cx="2732087" cy="1598613"/>
            <a:chOff x="575" y="1296"/>
            <a:chExt cx="1721" cy="1007"/>
          </a:xfrm>
        </p:grpSpPr>
        <p:cxnSp>
          <p:nvCxnSpPr>
            <p:cNvPr id="2472964" name="AutoShape 4"/>
            <p:cNvCxnSpPr>
              <a:cxnSpLocks noChangeShapeType="1"/>
              <a:stCxn id="2472965" idx="0"/>
            </p:cNvCxnSpPr>
            <p:nvPr/>
          </p:nvCxnSpPr>
          <p:spPr bwMode="auto">
            <a:xfrm rot="16200000">
              <a:off x="1368" y="1079"/>
              <a:ext cx="711" cy="1145"/>
            </a:xfrm>
            <a:prstGeom prst="curvedConnector2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stealth" w="med" len="lg"/>
            </a:ln>
            <a:effectLst>
              <a:outerShdw dist="17961" dir="2700000" algn="ctr" rotWithShape="0">
                <a:schemeClr val="bg2"/>
              </a:outerShdw>
            </a:effectLst>
          </p:spPr>
        </p:cxnSp>
        <p:sp>
          <p:nvSpPr>
            <p:cNvPr id="2472965" name="Rectangle 5"/>
            <p:cNvSpPr>
              <a:spLocks noChangeArrowheads="1"/>
            </p:cNvSpPr>
            <p:nvPr/>
          </p:nvSpPr>
          <p:spPr bwMode="auto">
            <a:xfrm>
              <a:off x="575" y="2015"/>
              <a:ext cx="1152" cy="288"/>
            </a:xfrm>
            <a:prstGeom prst="rect">
              <a:avLst/>
            </a:prstGeom>
            <a:solidFill>
              <a:schemeClr val="bg2"/>
            </a:solidFill>
            <a:ln w="25400" algn="ctr">
              <a:solidFill>
                <a:schemeClr val="tx2"/>
              </a:solidFill>
              <a:miter lim="800000"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r>
                <a:rPr lang="en-US" altLang="zh-TW" sz="2000" b="0">
                  <a:effectLst>
                    <a:outerShdw blurRad="38100" dist="38100" dir="2700000" algn="tl">
                      <a:srgbClr val="000000"/>
                    </a:outerShdw>
                  </a:effectLst>
                  <a:latin typeface="ZapfHumnst BT" pitchFamily="34" charset="0"/>
                </a:rPr>
                <a:t>View Planning</a:t>
              </a:r>
            </a:p>
          </p:txBody>
        </p:sp>
      </p:grpSp>
      <p:pic>
        <p:nvPicPr>
          <p:cNvPr id="2472966" name="Picture 6" descr="grab1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2981325"/>
            <a:ext cx="1873250" cy="220027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pic>
      <p:pic>
        <p:nvPicPr>
          <p:cNvPr id="2472967" name="Picture 7" descr="grab2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8700" y="2981325"/>
            <a:ext cx="1714500" cy="220027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pic>
      <p:sp>
        <p:nvSpPr>
          <p:cNvPr id="2472968" name="Rectangle 8"/>
          <p:cNvSpPr>
            <a:spLocks noChangeArrowheads="1"/>
          </p:cNvSpPr>
          <p:nvPr/>
        </p:nvSpPr>
        <p:spPr bwMode="auto">
          <a:xfrm>
            <a:off x="3657600" y="1828800"/>
            <a:ext cx="1828800" cy="45720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2"/>
            </a:solidFill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r>
              <a:rPr lang="en-US" altLang="zh-TW" sz="2000" b="0">
                <a:effectLst>
                  <a:outerShdw blurRad="38100" dist="38100" dir="2700000" algn="tl">
                    <a:srgbClr val="000000"/>
                  </a:outerShdw>
                </a:effectLst>
                <a:latin typeface="ZapfHumnst BT" pitchFamily="34" charset="0"/>
              </a:rPr>
              <a:t>3D Scanner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zh-TW" sz="3200" smtClean="0"/>
              <a:t>Components of stereo vision systems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zh-TW" smtClean="0">
                <a:solidFill>
                  <a:schemeClr val="tx2"/>
                </a:solidFill>
              </a:rPr>
              <a:t>Camera calibration</a:t>
            </a:r>
            <a:endParaRPr lang="en-GB" altLang="zh-TW" smtClean="0"/>
          </a:p>
          <a:p>
            <a:pPr eaLnBrk="1" hangingPunct="1"/>
            <a:r>
              <a:rPr lang="en-GB" altLang="zh-TW" smtClean="0">
                <a:solidFill>
                  <a:schemeClr val="tx2"/>
                </a:solidFill>
              </a:rPr>
              <a:t>Image rectification</a:t>
            </a:r>
            <a:r>
              <a:rPr lang="en-GB" altLang="zh-TW" smtClean="0"/>
              <a:t>: simplifies the search for correspondences</a:t>
            </a:r>
          </a:p>
          <a:p>
            <a:pPr eaLnBrk="1" hangingPunct="1"/>
            <a:r>
              <a:rPr lang="en-GB" altLang="zh-TW" smtClean="0">
                <a:solidFill>
                  <a:schemeClr val="tx2"/>
                </a:solidFill>
              </a:rPr>
              <a:t>Correspondence</a:t>
            </a:r>
            <a:r>
              <a:rPr lang="en-GB" altLang="zh-TW" smtClean="0"/>
              <a:t>: which item in the left image corresponds to which item in the right image</a:t>
            </a:r>
          </a:p>
          <a:p>
            <a:pPr eaLnBrk="1" hangingPunct="1"/>
            <a:r>
              <a:rPr lang="en-GB" altLang="zh-TW" smtClean="0">
                <a:solidFill>
                  <a:schemeClr val="tx2"/>
                </a:solidFill>
              </a:rPr>
              <a:t>Reconstruction</a:t>
            </a:r>
            <a:r>
              <a:rPr lang="en-GB" altLang="zh-TW" smtClean="0"/>
              <a:t>: recovers 3-D information from the 2-D correspondences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3D Model Acquisition Pipeline</a:t>
            </a:r>
          </a:p>
        </p:txBody>
      </p:sp>
      <p:grpSp>
        <p:nvGrpSpPr>
          <p:cNvPr id="140291" name="Group 3"/>
          <p:cNvGrpSpPr>
            <a:grpSpLocks/>
          </p:cNvGrpSpPr>
          <p:nvPr/>
        </p:nvGrpSpPr>
        <p:grpSpPr bwMode="auto">
          <a:xfrm>
            <a:off x="5499100" y="2057400"/>
            <a:ext cx="2727325" cy="1598613"/>
            <a:chOff x="3464" y="1296"/>
            <a:chExt cx="1718" cy="1007"/>
          </a:xfrm>
        </p:grpSpPr>
        <p:cxnSp>
          <p:nvCxnSpPr>
            <p:cNvPr id="2475012" name="AutoShape 4"/>
            <p:cNvCxnSpPr>
              <a:cxnSpLocks noChangeShapeType="1"/>
              <a:endCxn id="2475013" idx="0"/>
            </p:cNvCxnSpPr>
            <p:nvPr/>
          </p:nvCxnSpPr>
          <p:spPr bwMode="auto">
            <a:xfrm>
              <a:off x="3464" y="1296"/>
              <a:ext cx="1142" cy="711"/>
            </a:xfrm>
            <a:prstGeom prst="curvedConnector2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med" len="lg"/>
            </a:ln>
            <a:effectLst>
              <a:outerShdw dist="17961" dir="2700000" algn="ctr" rotWithShape="0">
                <a:schemeClr val="bg2"/>
              </a:outerShdw>
            </a:effectLst>
          </p:spPr>
        </p:cxnSp>
        <p:sp>
          <p:nvSpPr>
            <p:cNvPr id="2475013" name="Rectangle 5"/>
            <p:cNvSpPr>
              <a:spLocks noChangeArrowheads="1"/>
            </p:cNvSpPr>
            <p:nvPr/>
          </p:nvSpPr>
          <p:spPr bwMode="auto">
            <a:xfrm>
              <a:off x="4030" y="2015"/>
              <a:ext cx="1152" cy="288"/>
            </a:xfrm>
            <a:prstGeom prst="rect">
              <a:avLst/>
            </a:prstGeom>
            <a:solidFill>
              <a:schemeClr val="bg2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r>
                <a:rPr lang="en-US" altLang="zh-TW" sz="2000" b="0">
                  <a:effectLst>
                    <a:outerShdw blurRad="38100" dist="38100" dir="2700000" algn="tl">
                      <a:srgbClr val="000000"/>
                    </a:outerShdw>
                  </a:effectLst>
                  <a:latin typeface="ZapfHumnst BT" pitchFamily="34" charset="0"/>
                </a:rPr>
                <a:t>Alignment</a:t>
              </a:r>
            </a:p>
          </p:txBody>
        </p:sp>
      </p:grpSp>
      <p:grpSp>
        <p:nvGrpSpPr>
          <p:cNvPr id="140292" name="Group 6"/>
          <p:cNvGrpSpPr>
            <a:grpSpLocks/>
          </p:cNvGrpSpPr>
          <p:nvPr/>
        </p:nvGrpSpPr>
        <p:grpSpPr bwMode="auto">
          <a:xfrm>
            <a:off x="912813" y="2057400"/>
            <a:ext cx="2732087" cy="1598613"/>
            <a:chOff x="575" y="1296"/>
            <a:chExt cx="1721" cy="1007"/>
          </a:xfrm>
        </p:grpSpPr>
        <p:cxnSp>
          <p:nvCxnSpPr>
            <p:cNvPr id="2475015" name="AutoShape 7"/>
            <p:cNvCxnSpPr>
              <a:cxnSpLocks noChangeShapeType="1"/>
              <a:stCxn id="2475016" idx="0"/>
            </p:cNvCxnSpPr>
            <p:nvPr/>
          </p:nvCxnSpPr>
          <p:spPr bwMode="auto">
            <a:xfrm rot="16200000">
              <a:off x="1368" y="1079"/>
              <a:ext cx="711" cy="1145"/>
            </a:xfrm>
            <a:prstGeom prst="curvedConnector2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stealth" w="med" len="lg"/>
            </a:ln>
            <a:effectLst>
              <a:outerShdw dist="17961" dir="2700000" algn="ctr" rotWithShape="0">
                <a:schemeClr val="bg2"/>
              </a:outerShdw>
            </a:effectLst>
          </p:spPr>
        </p:cxnSp>
        <p:sp>
          <p:nvSpPr>
            <p:cNvPr id="2475016" name="Rectangle 8"/>
            <p:cNvSpPr>
              <a:spLocks noChangeArrowheads="1"/>
            </p:cNvSpPr>
            <p:nvPr/>
          </p:nvSpPr>
          <p:spPr bwMode="auto">
            <a:xfrm>
              <a:off x="575" y="2015"/>
              <a:ext cx="1152" cy="288"/>
            </a:xfrm>
            <a:prstGeom prst="rect">
              <a:avLst/>
            </a:prstGeom>
            <a:solidFill>
              <a:schemeClr val="bg2"/>
            </a:solidFill>
            <a:ln w="25400" algn="ctr">
              <a:solidFill>
                <a:schemeClr val="tx2"/>
              </a:solidFill>
              <a:miter lim="800000"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r>
                <a:rPr lang="en-US" altLang="zh-TW" sz="2000" b="0">
                  <a:effectLst>
                    <a:outerShdw blurRad="38100" dist="38100" dir="2700000" algn="tl">
                      <a:srgbClr val="000000"/>
                    </a:outerShdw>
                  </a:effectLst>
                  <a:latin typeface="ZapfHumnst BT" pitchFamily="34" charset="0"/>
                </a:rPr>
                <a:t>View Planning</a:t>
              </a:r>
            </a:p>
          </p:txBody>
        </p:sp>
      </p:grpSp>
      <p:pic>
        <p:nvPicPr>
          <p:cNvPr id="2475017" name="Picture 9" descr="grab3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6300" y="2711450"/>
            <a:ext cx="2349500" cy="269875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pic>
      <p:sp>
        <p:nvSpPr>
          <p:cNvPr id="2475018" name="Rectangle 10"/>
          <p:cNvSpPr>
            <a:spLocks noChangeArrowheads="1"/>
          </p:cNvSpPr>
          <p:nvPr/>
        </p:nvSpPr>
        <p:spPr bwMode="auto">
          <a:xfrm>
            <a:off x="3657600" y="1828800"/>
            <a:ext cx="1828800" cy="45720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2"/>
            </a:solidFill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r>
              <a:rPr lang="en-US" altLang="zh-TW" sz="2000" b="0">
                <a:effectLst>
                  <a:outerShdw blurRad="38100" dist="38100" dir="2700000" algn="tl">
                    <a:srgbClr val="000000"/>
                  </a:outerShdw>
                </a:effectLst>
                <a:latin typeface="ZapfHumnst BT" pitchFamily="34" charset="0"/>
              </a:rPr>
              <a:t>3D Scanner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3D Model Acquisition Pipeline</a:t>
            </a:r>
          </a:p>
        </p:txBody>
      </p:sp>
      <p:sp>
        <p:nvSpPr>
          <p:cNvPr id="2477059" name="Rectangle 3"/>
          <p:cNvSpPr>
            <a:spLocks noChangeArrowheads="1"/>
          </p:cNvSpPr>
          <p:nvPr/>
        </p:nvSpPr>
        <p:spPr bwMode="auto">
          <a:xfrm>
            <a:off x="3657600" y="1828800"/>
            <a:ext cx="1828800" cy="45720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2"/>
            </a:solidFill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r>
              <a:rPr lang="en-US" altLang="zh-TW" sz="2000" b="0">
                <a:effectLst>
                  <a:outerShdw blurRad="38100" dist="38100" dir="2700000" algn="tl">
                    <a:srgbClr val="000000"/>
                  </a:outerShdw>
                </a:effectLst>
                <a:latin typeface="ZapfHumnst BT" pitchFamily="34" charset="0"/>
              </a:rPr>
              <a:t>3D Scanner</a:t>
            </a:r>
          </a:p>
        </p:txBody>
      </p:sp>
      <p:grpSp>
        <p:nvGrpSpPr>
          <p:cNvPr id="141316" name="Group 4"/>
          <p:cNvGrpSpPr>
            <a:grpSpLocks/>
          </p:cNvGrpSpPr>
          <p:nvPr/>
        </p:nvGrpSpPr>
        <p:grpSpPr bwMode="auto">
          <a:xfrm>
            <a:off x="5499100" y="2057400"/>
            <a:ext cx="2727325" cy="1598613"/>
            <a:chOff x="3464" y="1296"/>
            <a:chExt cx="1718" cy="1007"/>
          </a:xfrm>
        </p:grpSpPr>
        <p:cxnSp>
          <p:nvCxnSpPr>
            <p:cNvPr id="2477061" name="AutoShape 5"/>
            <p:cNvCxnSpPr>
              <a:cxnSpLocks noChangeShapeType="1"/>
              <a:stCxn id="2477059" idx="3"/>
              <a:endCxn id="2477062" idx="0"/>
            </p:cNvCxnSpPr>
            <p:nvPr/>
          </p:nvCxnSpPr>
          <p:spPr bwMode="auto">
            <a:xfrm>
              <a:off x="3464" y="1296"/>
              <a:ext cx="1142" cy="711"/>
            </a:xfrm>
            <a:prstGeom prst="curvedConnector2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med" len="lg"/>
            </a:ln>
            <a:effectLst>
              <a:outerShdw dist="17961" dir="2700000" algn="ctr" rotWithShape="0">
                <a:schemeClr val="bg2"/>
              </a:outerShdw>
            </a:effectLst>
          </p:spPr>
        </p:cxnSp>
        <p:sp>
          <p:nvSpPr>
            <p:cNvPr id="2477062" name="Rectangle 6"/>
            <p:cNvSpPr>
              <a:spLocks noChangeArrowheads="1"/>
            </p:cNvSpPr>
            <p:nvPr/>
          </p:nvSpPr>
          <p:spPr bwMode="auto">
            <a:xfrm>
              <a:off x="4030" y="2015"/>
              <a:ext cx="1152" cy="288"/>
            </a:xfrm>
            <a:prstGeom prst="rect">
              <a:avLst/>
            </a:prstGeom>
            <a:solidFill>
              <a:schemeClr val="bg2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r>
                <a:rPr lang="en-US" altLang="zh-TW" sz="2000" b="0">
                  <a:effectLst>
                    <a:outerShdw blurRad="38100" dist="38100" dir="2700000" algn="tl">
                      <a:srgbClr val="000000"/>
                    </a:outerShdw>
                  </a:effectLst>
                  <a:latin typeface="ZapfHumnst BT" pitchFamily="34" charset="0"/>
                </a:rPr>
                <a:t>Alignment</a:t>
              </a:r>
            </a:p>
          </p:txBody>
        </p:sp>
      </p:grpSp>
      <p:grpSp>
        <p:nvGrpSpPr>
          <p:cNvPr id="141317" name="Group 7"/>
          <p:cNvGrpSpPr>
            <a:grpSpLocks/>
          </p:cNvGrpSpPr>
          <p:nvPr/>
        </p:nvGrpSpPr>
        <p:grpSpPr bwMode="auto">
          <a:xfrm>
            <a:off x="6397625" y="3668713"/>
            <a:ext cx="1828800" cy="1358900"/>
            <a:chOff x="4030" y="2311"/>
            <a:chExt cx="1152" cy="856"/>
          </a:xfrm>
        </p:grpSpPr>
        <p:cxnSp>
          <p:nvCxnSpPr>
            <p:cNvPr id="2477064" name="AutoShape 8"/>
            <p:cNvCxnSpPr>
              <a:cxnSpLocks noChangeShapeType="1"/>
              <a:stCxn id="2477062" idx="2"/>
              <a:endCxn id="2477065" idx="0"/>
            </p:cNvCxnSpPr>
            <p:nvPr/>
          </p:nvCxnSpPr>
          <p:spPr bwMode="auto">
            <a:xfrm rot="5400000">
              <a:off x="4326" y="2591"/>
              <a:ext cx="560" cy="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med" len="lg"/>
            </a:ln>
            <a:effectLst>
              <a:outerShdw dist="17961" dir="2700000" algn="ctr" rotWithShape="0">
                <a:schemeClr val="bg2"/>
              </a:outerShdw>
            </a:effectLst>
          </p:spPr>
        </p:cxnSp>
        <p:sp>
          <p:nvSpPr>
            <p:cNvPr id="2477065" name="Rectangle 9"/>
            <p:cNvSpPr>
              <a:spLocks noChangeArrowheads="1"/>
            </p:cNvSpPr>
            <p:nvPr/>
          </p:nvSpPr>
          <p:spPr bwMode="auto">
            <a:xfrm>
              <a:off x="4030" y="2879"/>
              <a:ext cx="1152" cy="288"/>
            </a:xfrm>
            <a:prstGeom prst="rect">
              <a:avLst/>
            </a:prstGeom>
            <a:solidFill>
              <a:schemeClr val="bg2"/>
            </a:solidFill>
            <a:ln w="25400">
              <a:solidFill>
                <a:schemeClr val="tx2"/>
              </a:solidFill>
              <a:miter lim="800000"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r>
                <a:rPr lang="en-US" altLang="zh-TW" sz="2000" b="0">
                  <a:effectLst>
                    <a:outerShdw blurRad="38100" dist="38100" dir="2700000" algn="tl">
                      <a:srgbClr val="000000"/>
                    </a:outerShdw>
                  </a:effectLst>
                  <a:latin typeface="ZapfHumnst BT" pitchFamily="34" charset="0"/>
                </a:rPr>
                <a:t>Merging</a:t>
              </a:r>
            </a:p>
          </p:txBody>
        </p:sp>
      </p:grpSp>
      <p:grpSp>
        <p:nvGrpSpPr>
          <p:cNvPr id="141318" name="Group 10"/>
          <p:cNvGrpSpPr>
            <a:grpSpLocks/>
          </p:cNvGrpSpPr>
          <p:nvPr/>
        </p:nvGrpSpPr>
        <p:grpSpPr bwMode="auto">
          <a:xfrm>
            <a:off x="912813" y="2057400"/>
            <a:ext cx="2732087" cy="1598613"/>
            <a:chOff x="575" y="1296"/>
            <a:chExt cx="1721" cy="1007"/>
          </a:xfrm>
        </p:grpSpPr>
        <p:cxnSp>
          <p:nvCxnSpPr>
            <p:cNvPr id="2477067" name="AutoShape 11"/>
            <p:cNvCxnSpPr>
              <a:cxnSpLocks noChangeShapeType="1"/>
              <a:stCxn id="2477068" idx="0"/>
              <a:endCxn id="2477059" idx="1"/>
            </p:cNvCxnSpPr>
            <p:nvPr/>
          </p:nvCxnSpPr>
          <p:spPr bwMode="auto">
            <a:xfrm rot="16200000">
              <a:off x="1368" y="1079"/>
              <a:ext cx="711" cy="1145"/>
            </a:xfrm>
            <a:prstGeom prst="curvedConnector2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med" len="lg"/>
            </a:ln>
            <a:effectLst>
              <a:outerShdw dist="17961" dir="2700000" algn="ctr" rotWithShape="0">
                <a:schemeClr val="bg2"/>
              </a:outerShdw>
            </a:effectLst>
          </p:spPr>
        </p:cxnSp>
        <p:sp>
          <p:nvSpPr>
            <p:cNvPr id="2477068" name="Rectangle 12"/>
            <p:cNvSpPr>
              <a:spLocks noChangeArrowheads="1"/>
            </p:cNvSpPr>
            <p:nvPr/>
          </p:nvSpPr>
          <p:spPr bwMode="auto">
            <a:xfrm>
              <a:off x="575" y="2015"/>
              <a:ext cx="1152" cy="288"/>
            </a:xfrm>
            <a:prstGeom prst="rect">
              <a:avLst/>
            </a:prstGeom>
            <a:solidFill>
              <a:schemeClr val="bg2"/>
            </a:solidFill>
            <a:ln w="25400">
              <a:solidFill>
                <a:schemeClr val="tx2"/>
              </a:solidFill>
              <a:miter lim="800000"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r>
                <a:rPr lang="en-US" altLang="zh-TW" sz="2000" b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ZapfHumnst BT" pitchFamily="34" charset="0"/>
                </a:rPr>
                <a:t>View </a:t>
              </a:r>
              <a:r>
                <a:rPr lang="en-US" altLang="zh-TW" sz="2000" b="0">
                  <a:effectLst>
                    <a:outerShdw blurRad="38100" dist="38100" dir="2700000" algn="tl">
                      <a:srgbClr val="000000"/>
                    </a:outerShdw>
                  </a:effectLst>
                  <a:latin typeface="ZapfHumnst BT" pitchFamily="34" charset="0"/>
                </a:rPr>
                <a:t>Planning</a:t>
              </a:r>
            </a:p>
          </p:txBody>
        </p:sp>
      </p:grpSp>
      <p:pic>
        <p:nvPicPr>
          <p:cNvPr id="2477069" name="Picture 13" descr="grab4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78200" y="2667000"/>
            <a:ext cx="2387600" cy="27432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Volumetric reconstruction</a:t>
            </a:r>
          </a:p>
        </p:txBody>
      </p:sp>
      <p:pic>
        <p:nvPicPr>
          <p:cNvPr id="142339" name="Picture 3" descr="rangeimg_triang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1584325"/>
            <a:ext cx="7391400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Signed distance function</a:t>
            </a:r>
          </a:p>
        </p:txBody>
      </p:sp>
      <p:pic>
        <p:nvPicPr>
          <p:cNvPr id="143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341438"/>
            <a:ext cx="3748088" cy="48958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pic>
        <p:nvPicPr>
          <p:cNvPr id="24811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341438"/>
            <a:ext cx="3724275" cy="46799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81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Results</a:t>
            </a:r>
          </a:p>
        </p:txBody>
      </p:sp>
      <p:pic>
        <p:nvPicPr>
          <p:cNvPr id="144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125" y="1682750"/>
            <a:ext cx="8412163" cy="42672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The Digital Michelangelo Project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zh-TW" smtClean="0"/>
              <a:t>Goal: scan 10 sculptures by Michelangelo</a:t>
            </a:r>
          </a:p>
          <a:p>
            <a:pPr eaLnBrk="1" hangingPunct="1"/>
            <a:r>
              <a:rPr lang="en-US" altLang="zh-TW" smtClean="0"/>
              <a:t>High-resolution (“quarter-millimeter”) geometry</a:t>
            </a:r>
          </a:p>
          <a:p>
            <a:pPr eaLnBrk="1" hangingPunct="1"/>
            <a:r>
              <a:rPr lang="en-US" altLang="zh-TW" smtClean="0"/>
              <a:t>Stanford University, led by Marc Levoy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2565400"/>
            <a:ext cx="8353425" cy="1470025"/>
          </a:xfrm>
        </p:spPr>
        <p:txBody>
          <a:bodyPr/>
          <a:lstStyle/>
          <a:p>
            <a:pPr algn="ctr" eaLnBrk="1" hangingPunct="1"/>
            <a:r>
              <a:rPr lang="en-US" altLang="zh-TW" smtClean="0"/>
              <a:t>Systems, projects and applications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pPr eaLnBrk="1" hangingPunct="1"/>
            <a:r>
              <a:rPr lang="en-US" altLang="zh-TW" sz="3200" smtClean="0"/>
              <a:t>Scanning the David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75100" y="4664075"/>
            <a:ext cx="5080000" cy="1066800"/>
          </a:xfrm>
          <a:noFill/>
        </p:spPr>
        <p:txBody>
          <a:bodyPr lIns="92075" tIns="46038" rIns="92075" bIns="46038"/>
          <a:lstStyle/>
          <a:p>
            <a:pPr eaLnBrk="1" hangingPunct="1">
              <a:buFontTx/>
              <a:buNone/>
            </a:pPr>
            <a:r>
              <a:rPr lang="en-US" altLang="zh-TW" sz="2000" smtClean="0"/>
              <a:t>height of gantry:        7.5 meters</a:t>
            </a:r>
          </a:p>
          <a:p>
            <a:pPr eaLnBrk="1" hangingPunct="1">
              <a:buFontTx/>
              <a:buNone/>
            </a:pPr>
            <a:r>
              <a:rPr lang="en-US" altLang="zh-TW" sz="2000" smtClean="0"/>
              <a:t>weight of gantry:       800 kilograms</a:t>
            </a:r>
          </a:p>
        </p:txBody>
      </p:sp>
      <p:pic>
        <p:nvPicPr>
          <p:cNvPr id="147460" name="Picture 4" descr="gantry-with-david-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800" y="1412875"/>
            <a:ext cx="2997200" cy="44958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147461" name="Picture 5" descr="scanner-head-and-david-head-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1412875"/>
            <a:ext cx="4495800" cy="28067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2452486" name="Oval 6"/>
          <p:cNvSpPr>
            <a:spLocks noChangeArrowheads="1"/>
          </p:cNvSpPr>
          <p:nvPr/>
        </p:nvSpPr>
        <p:spPr bwMode="auto">
          <a:xfrm>
            <a:off x="2068513" y="4121150"/>
            <a:ext cx="644525" cy="644525"/>
          </a:xfrm>
          <a:prstGeom prst="ellipse">
            <a:avLst/>
          </a:prstGeom>
          <a:noFill/>
          <a:ln w="38100">
            <a:solidFill>
              <a:srgbClr val="CC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452487" name="Oval 7"/>
          <p:cNvSpPr>
            <a:spLocks noChangeArrowheads="1"/>
          </p:cNvSpPr>
          <p:nvPr/>
        </p:nvSpPr>
        <p:spPr bwMode="auto">
          <a:xfrm>
            <a:off x="2057400" y="5416550"/>
            <a:ext cx="644525" cy="644525"/>
          </a:xfrm>
          <a:prstGeom prst="ellipse">
            <a:avLst/>
          </a:prstGeom>
          <a:noFill/>
          <a:ln w="38100">
            <a:solidFill>
              <a:srgbClr val="CC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2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52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2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52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2486" grpId="0" animBg="1"/>
      <p:bldP spid="2452487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e-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013" y="1306513"/>
            <a:ext cx="2470150" cy="18542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54013" y="3387725"/>
            <a:ext cx="2470150" cy="2613025"/>
            <a:chOff x="223" y="2511"/>
            <a:chExt cx="1556" cy="1646"/>
          </a:xfrm>
        </p:grpSpPr>
        <p:sp>
          <p:nvSpPr>
            <p:cNvPr id="148489" name="Line 4"/>
            <p:cNvSpPr>
              <a:spLocks noChangeShapeType="1"/>
            </p:cNvSpPr>
            <p:nvPr/>
          </p:nvSpPr>
          <p:spPr bwMode="auto">
            <a:xfrm>
              <a:off x="1000" y="2511"/>
              <a:ext cx="0" cy="32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lg"/>
            </a:ln>
          </p:spPr>
          <p:txBody>
            <a:bodyPr/>
            <a:lstStyle/>
            <a:p>
              <a:endParaRPr lang="zh-TW" altLang="en-US"/>
            </a:p>
          </p:txBody>
        </p:sp>
        <p:pic>
          <p:nvPicPr>
            <p:cNvPr id="148490" name="Picture 5" descr="f-c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3" y="2989"/>
              <a:ext cx="1556" cy="1168"/>
            </a:xfrm>
            <a:prstGeom prst="rect">
              <a:avLst/>
            </a:prstGeom>
            <a:noFill/>
            <a:ln w="9525">
              <a:solidFill>
                <a:schemeClr val="hlink"/>
              </a:solidFill>
              <a:miter lim="800000"/>
              <a:headEnd/>
              <a:tailEnd/>
            </a:ln>
          </p:spPr>
        </p:pic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54013" y="1306513"/>
            <a:ext cx="2470150" cy="4694237"/>
            <a:chOff x="223" y="1200"/>
            <a:chExt cx="1556" cy="2957"/>
          </a:xfrm>
        </p:grpSpPr>
        <p:pic>
          <p:nvPicPr>
            <p:cNvPr id="148487" name="Picture 7" descr="c-ss-sh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3" y="1200"/>
              <a:ext cx="1556" cy="1168"/>
            </a:xfrm>
            <a:prstGeom prst="rect">
              <a:avLst/>
            </a:prstGeom>
            <a:noFill/>
            <a:ln w="9525">
              <a:solidFill>
                <a:schemeClr val="hlink"/>
              </a:solidFill>
              <a:miter lim="800000"/>
              <a:headEnd/>
              <a:tailEnd/>
            </a:ln>
          </p:spPr>
        </p:pic>
        <p:pic>
          <p:nvPicPr>
            <p:cNvPr id="148488" name="Picture 8" descr="g-ss-sh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3" y="2989"/>
              <a:ext cx="1556" cy="1168"/>
            </a:xfrm>
            <a:prstGeom prst="rect">
              <a:avLst/>
            </a:prstGeom>
            <a:noFill/>
            <a:ln w="9525">
              <a:solidFill>
                <a:schemeClr val="hlink"/>
              </a:solidFill>
              <a:miter lim="800000"/>
              <a:headEnd/>
              <a:tailEnd/>
            </a:ln>
          </p:spPr>
        </p:pic>
      </p:grpSp>
      <p:sp>
        <p:nvSpPr>
          <p:cNvPr id="148485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Range processing pipeline</a:t>
            </a:r>
          </a:p>
        </p:txBody>
      </p:sp>
      <p:sp>
        <p:nvSpPr>
          <p:cNvPr id="148486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2987675" y="1196975"/>
            <a:ext cx="5795963" cy="4579938"/>
          </a:xfrm>
        </p:spPr>
        <p:txBody>
          <a:bodyPr/>
          <a:lstStyle/>
          <a:p>
            <a:pPr eaLnBrk="1" hangingPunct="1"/>
            <a:r>
              <a:rPr lang="en-US" altLang="zh-TW" smtClean="0"/>
              <a:t>steps</a:t>
            </a:r>
          </a:p>
          <a:p>
            <a:pPr lvl="1" eaLnBrk="1" hangingPunct="1">
              <a:buFontTx/>
              <a:buNone/>
            </a:pPr>
            <a:r>
              <a:rPr lang="en-US" altLang="zh-TW" sz="2000" smtClean="0"/>
              <a:t>1</a:t>
            </a:r>
            <a:r>
              <a:rPr lang="en-US" altLang="zh-TW" smtClean="0"/>
              <a:t>.  </a:t>
            </a:r>
            <a:r>
              <a:rPr lang="en-US" altLang="zh-TW" sz="2000" smtClean="0"/>
              <a:t>manual initial alignment</a:t>
            </a:r>
          </a:p>
          <a:p>
            <a:pPr lvl="1" eaLnBrk="1" hangingPunct="1">
              <a:buFontTx/>
              <a:buNone/>
            </a:pPr>
            <a:r>
              <a:rPr lang="en-US" altLang="zh-TW" sz="2000" smtClean="0"/>
              <a:t>2.  ICP to one existing scan</a:t>
            </a:r>
          </a:p>
          <a:p>
            <a:pPr lvl="1" eaLnBrk="1" hangingPunct="1">
              <a:buFontTx/>
              <a:buNone/>
            </a:pPr>
            <a:r>
              <a:rPr lang="en-US" altLang="zh-TW" sz="2000" smtClean="0"/>
              <a:t>3.  automatic ICP of all overlapping pairs</a:t>
            </a:r>
          </a:p>
          <a:p>
            <a:pPr lvl="1" eaLnBrk="1" hangingPunct="1">
              <a:buFontTx/>
              <a:buNone/>
            </a:pPr>
            <a:r>
              <a:rPr lang="en-US" altLang="zh-TW" sz="2000" smtClean="0"/>
              <a:t>4.  global relaxation to spread out error</a:t>
            </a:r>
          </a:p>
          <a:p>
            <a:pPr lvl="1" eaLnBrk="1" hangingPunct="1">
              <a:buFontTx/>
              <a:buNone/>
            </a:pPr>
            <a:r>
              <a:rPr lang="en-US" altLang="zh-TW" sz="2000" smtClean="0"/>
              <a:t>5.  merging using volumetric method</a:t>
            </a:r>
            <a:r>
              <a:rPr lang="en-US" altLang="zh-TW" smtClean="0"/>
              <a:t/>
            </a:r>
            <a:br>
              <a:rPr lang="en-US" altLang="zh-TW" smtClean="0"/>
            </a:br>
            <a:endParaRPr lang="en-US" altLang="zh-TW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fd30h-ss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450" y="1341438"/>
            <a:ext cx="2733675" cy="4852987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08413" y="1727200"/>
            <a:ext cx="5045075" cy="3541713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en-US" altLang="zh-TW" sz="2400" smtClean="0"/>
              <a:t>480 individually aimed scans</a:t>
            </a:r>
          </a:p>
          <a:p>
            <a:pPr eaLnBrk="1" hangingPunct="1"/>
            <a:r>
              <a:rPr lang="en-US" altLang="zh-TW" sz="2400" smtClean="0"/>
              <a:t>2 billion polygons</a:t>
            </a:r>
          </a:p>
          <a:p>
            <a:pPr eaLnBrk="1" hangingPunct="1"/>
            <a:r>
              <a:rPr lang="en-US" altLang="zh-TW" sz="2400" smtClean="0"/>
              <a:t>7,000 color images</a:t>
            </a:r>
          </a:p>
          <a:p>
            <a:pPr eaLnBrk="1" hangingPunct="1"/>
            <a:r>
              <a:rPr lang="en-US" altLang="zh-TW" sz="2400" smtClean="0"/>
              <a:t>32 gigabytes</a:t>
            </a:r>
          </a:p>
          <a:p>
            <a:pPr eaLnBrk="1" hangingPunct="1"/>
            <a:r>
              <a:rPr lang="en-US" altLang="zh-TW" sz="2400" smtClean="0"/>
              <a:t>30 nights of scanning</a:t>
            </a:r>
          </a:p>
          <a:p>
            <a:pPr eaLnBrk="1" hangingPunct="1"/>
            <a:r>
              <a:rPr lang="en-US" altLang="zh-TW" sz="2400" smtClean="0"/>
              <a:t>22 people</a:t>
            </a:r>
          </a:p>
        </p:txBody>
      </p:sp>
      <p:sp>
        <p:nvSpPr>
          <p:cNvPr id="149508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 eaLnBrk="1" hangingPunct="1">
              <a:tabLst>
                <a:tab pos="3322638" algn="l"/>
              </a:tabLst>
            </a:pPr>
            <a:r>
              <a:rPr kumimoji="1" lang="en-US" altLang="zh-TW" sz="3200">
                <a:solidFill>
                  <a:schemeClr val="tx2"/>
                </a:solidFill>
                <a:latin typeface="Trebuchet MS" pitchFamily="34" charset="0"/>
              </a:rPr>
              <a:t>Statistics about the scan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zh-TW" sz="3200" smtClean="0"/>
              <a:t>Epipolar geometry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zh-TW" smtClean="0">
                <a:solidFill>
                  <a:schemeClr val="tx2"/>
                </a:solidFill>
              </a:rPr>
              <a:t>Epipolar constraint</a:t>
            </a:r>
            <a:r>
              <a:rPr lang="en-GB" altLang="zh-TW" smtClean="0"/>
              <a:t>: corresponding points must lie on conjugate epipolar lines</a:t>
            </a:r>
          </a:p>
          <a:p>
            <a:pPr lvl="1" eaLnBrk="1" hangingPunct="1"/>
            <a:r>
              <a:rPr lang="en-GB" altLang="zh-TW" smtClean="0"/>
              <a:t>Search for correspondences becomes a 1-D problem</a:t>
            </a:r>
          </a:p>
        </p:txBody>
      </p:sp>
      <p:pic>
        <p:nvPicPr>
          <p:cNvPr id="1029" name="Picture 4"/>
          <p:cNvPicPr>
            <a:picLocks noChangeAspect="1" noChangeArrowheads="1"/>
          </p:cNvPicPr>
          <p:nvPr/>
        </p:nvPicPr>
        <p:blipFill>
          <a:blip r:embed="rId4" cstate="print">
            <a:lum contrast="44000"/>
          </a:blip>
          <a:srcRect/>
          <a:stretch>
            <a:fillRect/>
          </a:stretch>
        </p:blipFill>
        <p:spPr bwMode="auto">
          <a:xfrm>
            <a:off x="1539875" y="2781300"/>
            <a:ext cx="6062663" cy="322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6"/>
          <p:cNvGraphicFramePr>
            <a:graphicFrameLocks noChangeAspect="1"/>
          </p:cNvGraphicFramePr>
          <p:nvPr/>
        </p:nvGraphicFramePr>
        <p:xfrm>
          <a:off x="3563938" y="5805488"/>
          <a:ext cx="1908175" cy="604837"/>
        </p:xfrm>
        <a:graphic>
          <a:graphicData uri="http://schemas.openxmlformats.org/presentationml/2006/ole">
            <p:oleObj spid="_x0000_s1026" name="方程式" r:id="rId5" imgW="647640" imgH="2030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david-photo-bal-ss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363" y="1414463"/>
            <a:ext cx="4114800" cy="4221162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150531" name="Text Box 3"/>
          <p:cNvSpPr txBox="1">
            <a:spLocks noChangeArrowheads="1"/>
          </p:cNvSpPr>
          <p:nvPr/>
        </p:nvSpPr>
        <p:spPr bwMode="auto">
          <a:xfrm>
            <a:off x="1476375" y="5748338"/>
            <a:ext cx="1736725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l"/>
            <a:r>
              <a:rPr lang="en-US" altLang="zh-TW" b="0">
                <a:solidFill>
                  <a:schemeClr val="tx1"/>
                </a:solidFill>
                <a:latin typeface="Trebuchet MS" pitchFamily="34" charset="0"/>
              </a:rPr>
              <a:t>photograph</a:t>
            </a:r>
          </a:p>
        </p:txBody>
      </p:sp>
      <p:sp>
        <p:nvSpPr>
          <p:cNvPr id="150532" name="Text Box 4"/>
          <p:cNvSpPr txBox="1">
            <a:spLocks noChangeArrowheads="1"/>
          </p:cNvSpPr>
          <p:nvPr/>
        </p:nvSpPr>
        <p:spPr bwMode="auto">
          <a:xfrm>
            <a:off x="5076825" y="5748338"/>
            <a:ext cx="3551238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l"/>
            <a:r>
              <a:rPr lang="en-US" altLang="zh-TW" b="0">
                <a:solidFill>
                  <a:schemeClr val="tx1"/>
                </a:solidFill>
                <a:latin typeface="Trebuchet MS" pitchFamily="34" charset="0"/>
              </a:rPr>
              <a:t>1.0 mm computer model</a:t>
            </a:r>
          </a:p>
        </p:txBody>
      </p:sp>
      <p:pic>
        <p:nvPicPr>
          <p:cNvPr id="150533" name="Picture 5" descr="david-rendered-bal-ss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6950" y="1412875"/>
            <a:ext cx="4086225" cy="422275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15053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Comparison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david-bl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b="6847"/>
          <a:stretch>
            <a:fillRect/>
          </a:stretch>
        </p:blipFill>
        <p:spPr bwMode="auto">
          <a:xfrm>
            <a:off x="6443663" y="0"/>
            <a:ext cx="2338387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Results</a:t>
            </a:r>
          </a:p>
        </p:txBody>
      </p:sp>
      <p:pic>
        <p:nvPicPr>
          <p:cNvPr id="151556" name="Picture 4" descr="awakening-bl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1504950"/>
            <a:ext cx="1828800" cy="333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557" name="Picture 5" descr="barbuto-bl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00325" y="1504950"/>
            <a:ext cx="1819275" cy="331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558" name="Picture 6" descr="youthful-bl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33800" y="1504950"/>
            <a:ext cx="1828800" cy="333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559" name="Picture 7" descr="atlas-bl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504950"/>
            <a:ext cx="1828800" cy="333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560" name="Picture 8" descr="stmattew-bl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05400" y="1447800"/>
            <a:ext cx="182880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561" name="Picture 9" descr="night-bl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95738" y="4662488"/>
            <a:ext cx="2459037" cy="219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562" name="Picture 10" descr="day-bl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11863" y="4724400"/>
            <a:ext cx="2459037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563" name="Picture 11" descr="dawn-bl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63713" y="4495800"/>
            <a:ext cx="2459037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564" name="Picture 12" descr="dusk-bl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52413" y="4662488"/>
            <a:ext cx="2459038" cy="219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The Great Buddha Project</a:t>
            </a:r>
          </a:p>
        </p:txBody>
      </p:sp>
      <p:sp>
        <p:nvSpPr>
          <p:cNvPr id="2462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smtClean="0"/>
              <a:t>Great Buddha of Kamakura</a:t>
            </a:r>
          </a:p>
          <a:p>
            <a:pPr eaLnBrk="1" hangingPunct="1">
              <a:defRPr/>
            </a:pPr>
            <a:r>
              <a:rPr lang="en-US" altLang="zh-TW" smtClean="0"/>
              <a:t>Original made of wood, completed 1243</a:t>
            </a:r>
          </a:p>
          <a:p>
            <a:pPr eaLnBrk="1" hangingPunct="1">
              <a:defRPr/>
            </a:pPr>
            <a:r>
              <a:rPr lang="en-US" altLang="zh-TW" smtClean="0"/>
              <a:t>Covered in bronze and gold leaf, 1267</a:t>
            </a:r>
          </a:p>
          <a:p>
            <a:pPr eaLnBrk="1" hangingPunct="1">
              <a:defRPr/>
            </a:pPr>
            <a:r>
              <a:rPr lang="en-US" altLang="zh-TW" smtClean="0"/>
              <a:t>Approx. 15 m tall</a:t>
            </a:r>
          </a:p>
          <a:p>
            <a:pPr eaLnBrk="1" hangingPunct="1">
              <a:defRPr/>
            </a:pPr>
            <a:r>
              <a:rPr lang="en-US" altLang="zh-TW" smtClean="0"/>
              <a:t>Goal: preservation of</a:t>
            </a:r>
            <a:br>
              <a:rPr lang="en-US" altLang="zh-TW" smtClean="0"/>
            </a:br>
            <a:r>
              <a:rPr lang="en-US" altLang="zh-TW" smtClean="0"/>
              <a:t>cultural heritage</a:t>
            </a:r>
          </a:p>
          <a:p>
            <a:pPr eaLnBrk="1" hangingPunct="1">
              <a:defRPr/>
            </a:pPr>
            <a:r>
              <a:rPr lang="en-US" altLang="zh-TW" smtClean="0"/>
              <a:t>Institute of Industrial Science,</a:t>
            </a:r>
            <a:br>
              <a:rPr lang="en-US" altLang="zh-TW" smtClean="0"/>
            </a:br>
            <a:r>
              <a:rPr lang="en-US" altLang="zh-TW" smtClean="0"/>
              <a:t>University of Tokyo, led by</a:t>
            </a:r>
          </a:p>
          <a:p>
            <a:pPr eaLnBrk="1" hangingPunct="1">
              <a:buFontTx/>
              <a:buNone/>
              <a:defRPr/>
            </a:pPr>
            <a:r>
              <a:rPr kumimoji="0" lang="en-US" altLang="zh-TW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Katsushi Ikeuchi</a:t>
            </a:r>
            <a:endParaRPr lang="en-US" altLang="zh-TW" smtClean="0"/>
          </a:p>
          <a:p>
            <a:pPr eaLnBrk="1" hangingPunct="1">
              <a:defRPr/>
            </a:pPr>
            <a:endParaRPr lang="en-US" altLang="zh-TW" smtClean="0"/>
          </a:p>
        </p:txBody>
      </p:sp>
      <p:pic>
        <p:nvPicPr>
          <p:cNvPr id="15258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2625" y="2636838"/>
            <a:ext cx="3165475" cy="422116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Scanner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Cyrax range scanner</a:t>
            </a:r>
            <a:br>
              <a:rPr lang="en-US" altLang="zh-TW" smtClean="0"/>
            </a:br>
            <a:r>
              <a:rPr lang="en-US" altLang="zh-TW" smtClean="0"/>
              <a:t>by Cyra Technologies</a:t>
            </a:r>
          </a:p>
          <a:p>
            <a:pPr eaLnBrk="1" hangingPunct="1"/>
            <a:r>
              <a:rPr lang="en-US" altLang="zh-TW" smtClean="0"/>
              <a:t>Laser pulse time-of-flight</a:t>
            </a:r>
          </a:p>
          <a:p>
            <a:pPr eaLnBrk="1" hangingPunct="1"/>
            <a:r>
              <a:rPr lang="en-US" altLang="zh-TW" smtClean="0"/>
              <a:t>Accuracy: 4 mm</a:t>
            </a:r>
          </a:p>
          <a:p>
            <a:pPr eaLnBrk="1" hangingPunct="1"/>
            <a:r>
              <a:rPr lang="en-US" altLang="zh-TW" smtClean="0"/>
              <a:t>Range: 100 m</a:t>
            </a:r>
          </a:p>
        </p:txBody>
      </p:sp>
      <p:pic>
        <p:nvPicPr>
          <p:cNvPr id="2464772" name="Picture 4" descr="cyra-only-ss"/>
          <p:cNvPicPr>
            <a:picLocks noChangeAspect="1" noChangeArrowheads="1"/>
          </p:cNvPicPr>
          <p:nvPr/>
        </p:nvPicPr>
        <p:blipFill>
          <a:blip r:embed="rId3" cstate="print"/>
          <a:srcRect t="4799" b="47218"/>
          <a:stretch>
            <a:fillRect/>
          </a:stretch>
        </p:blipFill>
        <p:spPr bwMode="auto">
          <a:xfrm>
            <a:off x="5762625" y="1752600"/>
            <a:ext cx="2266950" cy="22860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pic>
      <p:pic>
        <p:nvPicPr>
          <p:cNvPr id="2464773" name="Picture 5" descr="buddha_ca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4191000"/>
            <a:ext cx="3276600" cy="246062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Processing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20 range images (a few million points)</a:t>
            </a:r>
          </a:p>
          <a:p>
            <a:pPr eaLnBrk="1" hangingPunct="1"/>
            <a:r>
              <a:rPr lang="en-US" altLang="zh-TW" smtClean="0"/>
              <a:t>Simultaneous all-to-all ICP</a:t>
            </a:r>
          </a:p>
          <a:p>
            <a:pPr eaLnBrk="1" hangingPunct="1"/>
            <a:r>
              <a:rPr lang="en-US" altLang="zh-TW" smtClean="0"/>
              <a:t>Variant of volumetric merging (parallelized)</a:t>
            </a:r>
          </a:p>
        </p:txBody>
      </p:sp>
      <p:pic>
        <p:nvPicPr>
          <p:cNvPr id="154628" name="Picture 4" descr="buddha_dat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5925" y="3284538"/>
            <a:ext cx="27701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29" name="Picture 5" descr="buddha_alig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0"/>
              </a:clrFrom>
              <a:clrTo>
                <a:srgbClr val="0101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87725" y="3284538"/>
            <a:ext cx="27701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30" name="Picture 6" descr="buddha_merged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78525" y="3284538"/>
            <a:ext cx="27701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Results</a:t>
            </a:r>
          </a:p>
        </p:txBody>
      </p:sp>
      <p:pic>
        <p:nvPicPr>
          <p:cNvPr id="155651" name="Picture 3" descr="buddha_hall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6013" y="1125538"/>
            <a:ext cx="6781800" cy="515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Applications in VFX</a:t>
            </a:r>
          </a:p>
        </p:txBody>
      </p:sp>
      <p:sp>
        <p:nvSpPr>
          <p:cNvPr id="156675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3D scanning</a:t>
            </a:r>
          </a:p>
          <a:p>
            <a:pPr eaLnBrk="1" hangingPunct="1"/>
            <a:r>
              <a:rPr lang="en-US" altLang="zh-TW" smtClean="0"/>
              <a:t>Hybrid camera for IMAX</a:t>
            </a:r>
          </a:p>
          <a:p>
            <a:pPr eaLnBrk="1" hangingPunct="1"/>
            <a:r>
              <a:rPr lang="en-US" altLang="zh-TW" smtClean="0"/>
              <a:t>View interpolation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3D scanning</a:t>
            </a:r>
          </a:p>
        </p:txBody>
      </p:sp>
      <p:pic>
        <p:nvPicPr>
          <p:cNvPr id="157699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1196975"/>
            <a:ext cx="8207375" cy="4554538"/>
          </a:xfrm>
          <a:noFill/>
        </p:spPr>
      </p:pic>
      <p:sp>
        <p:nvSpPr>
          <p:cNvPr id="157700" name="Text Box 5"/>
          <p:cNvSpPr txBox="1">
            <a:spLocks noChangeArrowheads="1"/>
          </p:cNvSpPr>
          <p:nvPr/>
        </p:nvSpPr>
        <p:spPr bwMode="auto">
          <a:xfrm>
            <a:off x="3443288" y="5734050"/>
            <a:ext cx="2208212" cy="51911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800">
                <a:solidFill>
                  <a:schemeClr val="tx1"/>
                </a:solidFill>
                <a:latin typeface="Trebuchet MS" pitchFamily="34" charset="0"/>
              </a:rPr>
              <a:t>XYZRGB Inc.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IMAX 3D</a:t>
            </a:r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6K resolution, 42 linear bits per pixel</a:t>
            </a:r>
          </a:p>
          <a:p>
            <a:pPr eaLnBrk="1" hangingPunct="1"/>
            <a:r>
              <a:rPr lang="en-US" altLang="zh-TW" smtClean="0"/>
              <a:t>For CG, it typically takes 6 hours for a frame</a:t>
            </a:r>
          </a:p>
          <a:p>
            <a:pPr eaLnBrk="1" hangingPunct="1"/>
            <a:r>
              <a:rPr lang="en-US" altLang="zh-TW" smtClean="0"/>
              <a:t>45-minute IMAX 3D CG film requires a 100-CPU rendering farm full-time for about a year just for rendering</a:t>
            </a:r>
          </a:p>
          <a:p>
            <a:pPr eaLnBrk="1" hangingPunct="1"/>
            <a:r>
              <a:rPr lang="en-US" altLang="zh-TW" smtClean="0"/>
              <a:t>For live-action, camera is bulky (like a refrigerator)</a:t>
            </a:r>
          </a:p>
        </p:txBody>
      </p:sp>
      <p:pic>
        <p:nvPicPr>
          <p:cNvPr id="1587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325" y="4005263"/>
            <a:ext cx="2085975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Hybrid stereo camera</a:t>
            </a:r>
          </a:p>
        </p:txBody>
      </p:sp>
      <p:pic>
        <p:nvPicPr>
          <p:cNvPr id="1597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0763" y="1665288"/>
            <a:ext cx="4562475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zh-TW" sz="3200" smtClean="0"/>
              <a:t>Image rectification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479550"/>
            <a:ext cx="4084638" cy="3344863"/>
          </a:xfrm>
        </p:spPr>
        <p:txBody>
          <a:bodyPr/>
          <a:lstStyle/>
          <a:p>
            <a:pPr eaLnBrk="1" hangingPunct="1"/>
            <a:r>
              <a:rPr lang="en-GB" altLang="zh-TW" smtClean="0"/>
              <a:t>Warp images such that conjugate epipolar lines become collinear and parallel to </a:t>
            </a:r>
            <a:r>
              <a:rPr lang="en-GB" altLang="zh-TW" i="1" smtClean="0"/>
              <a:t>u</a:t>
            </a:r>
            <a:r>
              <a:rPr lang="en-GB" altLang="zh-TW" smtClean="0"/>
              <a:t> axis</a:t>
            </a:r>
          </a:p>
        </p:txBody>
      </p:sp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3" cstate="print">
            <a:lum contrast="42000"/>
          </a:blip>
          <a:srcRect/>
          <a:stretch>
            <a:fillRect/>
          </a:stretch>
        </p:blipFill>
        <p:spPr bwMode="auto">
          <a:xfrm>
            <a:off x="4473575" y="1341438"/>
            <a:ext cx="4356100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Oval 5"/>
          <p:cNvSpPr>
            <a:spLocks noChangeArrowheads="1"/>
          </p:cNvSpPr>
          <p:nvPr/>
        </p:nvSpPr>
        <p:spPr bwMode="auto">
          <a:xfrm>
            <a:off x="5475288" y="1808163"/>
            <a:ext cx="69850" cy="68262"/>
          </a:xfrm>
          <a:prstGeom prst="ellipse">
            <a:avLst/>
          </a:prstGeom>
          <a:solidFill>
            <a:srgbClr val="FF0000"/>
          </a:solidFill>
          <a:ln w="25400">
            <a:noFill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5302" name="Oval 6"/>
          <p:cNvSpPr>
            <a:spLocks noChangeArrowheads="1"/>
          </p:cNvSpPr>
          <p:nvPr/>
        </p:nvSpPr>
        <p:spPr bwMode="auto">
          <a:xfrm>
            <a:off x="5173663" y="2406650"/>
            <a:ext cx="68262" cy="69850"/>
          </a:xfrm>
          <a:prstGeom prst="ellipse">
            <a:avLst/>
          </a:prstGeom>
          <a:solidFill>
            <a:srgbClr val="FF0000"/>
          </a:solidFill>
          <a:ln w="25400">
            <a:noFill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5303" name="Oval 7"/>
          <p:cNvSpPr>
            <a:spLocks noChangeArrowheads="1"/>
          </p:cNvSpPr>
          <p:nvPr/>
        </p:nvSpPr>
        <p:spPr bwMode="auto">
          <a:xfrm>
            <a:off x="5853113" y="3067050"/>
            <a:ext cx="68262" cy="68263"/>
          </a:xfrm>
          <a:prstGeom prst="ellipse">
            <a:avLst/>
          </a:prstGeom>
          <a:solidFill>
            <a:srgbClr val="FF0000"/>
          </a:solidFill>
          <a:ln w="25400">
            <a:noFill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5304" name="Oval 8"/>
          <p:cNvSpPr>
            <a:spLocks noChangeArrowheads="1"/>
          </p:cNvSpPr>
          <p:nvPr/>
        </p:nvSpPr>
        <p:spPr bwMode="auto">
          <a:xfrm>
            <a:off x="5994400" y="3884613"/>
            <a:ext cx="68263" cy="68262"/>
          </a:xfrm>
          <a:prstGeom prst="ellipse">
            <a:avLst/>
          </a:prstGeom>
          <a:solidFill>
            <a:srgbClr val="FF0000"/>
          </a:solidFill>
          <a:ln w="25400">
            <a:noFill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5305" name="Oval 9"/>
          <p:cNvSpPr>
            <a:spLocks noChangeArrowheads="1"/>
          </p:cNvSpPr>
          <p:nvPr/>
        </p:nvSpPr>
        <p:spPr bwMode="auto">
          <a:xfrm>
            <a:off x="5510213" y="4521200"/>
            <a:ext cx="68262" cy="68263"/>
          </a:xfrm>
          <a:prstGeom prst="ellipse">
            <a:avLst/>
          </a:prstGeom>
          <a:solidFill>
            <a:srgbClr val="FF0000"/>
          </a:solidFill>
          <a:ln w="25400">
            <a:noFill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5306" name="Oval 10"/>
          <p:cNvSpPr>
            <a:spLocks noChangeArrowheads="1"/>
          </p:cNvSpPr>
          <p:nvPr/>
        </p:nvSpPr>
        <p:spPr bwMode="auto">
          <a:xfrm>
            <a:off x="6227763" y="5454650"/>
            <a:ext cx="68262" cy="68263"/>
          </a:xfrm>
          <a:prstGeom prst="ellipse">
            <a:avLst/>
          </a:prstGeom>
          <a:solidFill>
            <a:srgbClr val="FF0000"/>
          </a:solidFill>
          <a:ln w="25400">
            <a:noFill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5307" name="Line 11"/>
          <p:cNvSpPr>
            <a:spLocks noChangeShapeType="1"/>
          </p:cNvSpPr>
          <p:nvPr/>
        </p:nvSpPr>
        <p:spPr bwMode="auto">
          <a:xfrm flipV="1">
            <a:off x="6715125" y="1612900"/>
            <a:ext cx="1947863" cy="238125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5308" name="Line 12"/>
          <p:cNvSpPr>
            <a:spLocks noChangeShapeType="1"/>
          </p:cNvSpPr>
          <p:nvPr/>
        </p:nvSpPr>
        <p:spPr bwMode="auto">
          <a:xfrm flipV="1">
            <a:off x="6719888" y="2162175"/>
            <a:ext cx="1943100" cy="31115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5309" name="Line 13"/>
          <p:cNvSpPr>
            <a:spLocks noChangeShapeType="1"/>
          </p:cNvSpPr>
          <p:nvPr/>
        </p:nvSpPr>
        <p:spPr bwMode="auto">
          <a:xfrm flipV="1">
            <a:off x="6707188" y="2982913"/>
            <a:ext cx="1952625" cy="423862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5310" name="Line 14"/>
          <p:cNvSpPr>
            <a:spLocks noChangeShapeType="1"/>
          </p:cNvSpPr>
          <p:nvPr/>
        </p:nvSpPr>
        <p:spPr bwMode="auto">
          <a:xfrm flipV="1">
            <a:off x="6707188" y="3916363"/>
            <a:ext cx="1960562" cy="4762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5311" name="Line 15"/>
          <p:cNvSpPr>
            <a:spLocks noChangeShapeType="1"/>
          </p:cNvSpPr>
          <p:nvPr/>
        </p:nvSpPr>
        <p:spPr bwMode="auto">
          <a:xfrm flipV="1">
            <a:off x="6710363" y="4554538"/>
            <a:ext cx="1962150" cy="3175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5312" name="Line 16"/>
          <p:cNvSpPr>
            <a:spLocks noChangeShapeType="1"/>
          </p:cNvSpPr>
          <p:nvPr/>
        </p:nvSpPr>
        <p:spPr bwMode="auto">
          <a:xfrm flipV="1">
            <a:off x="6710363" y="5487988"/>
            <a:ext cx="1962150" cy="3175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Live-action sequence</a:t>
            </a:r>
          </a:p>
        </p:txBody>
      </p:sp>
      <p:pic>
        <p:nvPicPr>
          <p:cNvPr id="160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138" y="1052513"/>
            <a:ext cx="7397750" cy="553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Hybrid input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03450"/>
            <a:ext cx="1666875" cy="504825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zh-TW" smtClean="0"/>
              <a:t>left</a:t>
            </a:r>
          </a:p>
        </p:txBody>
      </p:sp>
      <p:pic>
        <p:nvPicPr>
          <p:cNvPr id="1617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052513"/>
            <a:ext cx="1619250" cy="109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7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7100" y="2219325"/>
            <a:ext cx="6478588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798" name="Rectangle 6"/>
          <p:cNvSpPr>
            <a:spLocks noChangeArrowheads="1"/>
          </p:cNvSpPr>
          <p:nvPr/>
        </p:nvSpPr>
        <p:spPr bwMode="auto">
          <a:xfrm>
            <a:off x="457200" y="5948363"/>
            <a:ext cx="16668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 eaLnBrk="1" hangingPunct="1">
              <a:lnSpc>
                <a:spcPct val="90000"/>
              </a:lnSpc>
              <a:spcBef>
                <a:spcPct val="20000"/>
              </a:spcBef>
            </a:pPr>
            <a:r>
              <a:rPr kumimoji="1" lang="en-US" altLang="zh-TW" sz="2800" b="0">
                <a:solidFill>
                  <a:schemeClr val="tx1"/>
                </a:solidFill>
                <a:latin typeface="Trebuchet MS" pitchFamily="34" charset="0"/>
              </a:rPr>
              <a:t>right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Hybrid input</a:t>
            </a:r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03450"/>
            <a:ext cx="1666875" cy="504825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zh-TW" smtClean="0"/>
              <a:t>left</a:t>
            </a:r>
          </a:p>
        </p:txBody>
      </p:sp>
      <p:pic>
        <p:nvPicPr>
          <p:cNvPr id="1628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052513"/>
            <a:ext cx="1619250" cy="109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2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7100" y="2219325"/>
            <a:ext cx="6478588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22" name="Rectangle 6"/>
          <p:cNvSpPr>
            <a:spLocks noChangeArrowheads="1"/>
          </p:cNvSpPr>
          <p:nvPr/>
        </p:nvSpPr>
        <p:spPr bwMode="auto">
          <a:xfrm>
            <a:off x="457200" y="5948363"/>
            <a:ext cx="16668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 eaLnBrk="1" hangingPunct="1">
              <a:lnSpc>
                <a:spcPct val="90000"/>
              </a:lnSpc>
              <a:spcBef>
                <a:spcPct val="20000"/>
              </a:spcBef>
            </a:pPr>
            <a:r>
              <a:rPr kumimoji="1" lang="en-US" altLang="zh-TW" sz="2800" b="0">
                <a:solidFill>
                  <a:schemeClr val="tx1"/>
                </a:solidFill>
                <a:latin typeface="Trebuchet MS" pitchFamily="34" charset="0"/>
              </a:rPr>
              <a:t>right</a:t>
            </a:r>
          </a:p>
        </p:txBody>
      </p:sp>
      <p:pic>
        <p:nvPicPr>
          <p:cNvPr id="16282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313" y="1052513"/>
            <a:ext cx="6478587" cy="43180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sp>
        <p:nvSpPr>
          <p:cNvPr id="162824" name="Rectangle 8"/>
          <p:cNvSpPr>
            <a:spLocks noChangeArrowheads="1"/>
          </p:cNvSpPr>
          <p:nvPr/>
        </p:nvSpPr>
        <p:spPr bwMode="auto">
          <a:xfrm>
            <a:off x="6948488" y="1052513"/>
            <a:ext cx="16668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kumimoji="1" lang="en-US" altLang="zh-TW" sz="2800" b="0">
                <a:solidFill>
                  <a:schemeClr val="tx1"/>
                </a:solidFill>
                <a:latin typeface="Trebuchet MS" pitchFamily="34" charset="0"/>
              </a:rPr>
              <a:t>left</a:t>
            </a:r>
          </a:p>
        </p:txBody>
      </p:sp>
    </p:spTree>
  </p:cSld>
  <p:clrMapOvr>
    <a:masterClrMapping/>
  </p:clrMapOvr>
  <p:transition>
    <p:fade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Combine multiple hires to lores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pic>
        <p:nvPicPr>
          <p:cNvPr id="1638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071563"/>
            <a:ext cx="8496300" cy="545306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sp>
        <p:nvSpPr>
          <p:cNvPr id="163845" name="Line 5"/>
          <p:cNvSpPr>
            <a:spLocks noChangeShapeType="1"/>
          </p:cNvSpPr>
          <p:nvPr/>
        </p:nvSpPr>
        <p:spPr bwMode="auto">
          <a:xfrm>
            <a:off x="4427538" y="3644900"/>
            <a:ext cx="0" cy="11525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Results</a:t>
            </a:r>
          </a:p>
        </p:txBody>
      </p:sp>
      <p:pic>
        <p:nvPicPr>
          <p:cNvPr id="164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052513"/>
            <a:ext cx="8135938" cy="54229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View interpolation</a:t>
            </a:r>
          </a:p>
        </p:txBody>
      </p:sp>
      <p:pic>
        <p:nvPicPr>
          <p:cNvPr id="165891" name="Picture 3" descr="matrix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38225" y="1125538"/>
            <a:ext cx="6989763" cy="4572000"/>
          </a:xfrm>
          <a:noFill/>
        </p:spPr>
      </p:pic>
      <p:sp>
        <p:nvSpPr>
          <p:cNvPr id="165892" name="Rectangle 4"/>
          <p:cNvSpPr>
            <a:spLocks noChangeArrowheads="1"/>
          </p:cNvSpPr>
          <p:nvPr/>
        </p:nvSpPr>
        <p:spPr bwMode="auto">
          <a:xfrm>
            <a:off x="2987675" y="5757863"/>
            <a:ext cx="29273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eaLnBrk="1" hangingPunct="1"/>
            <a:r>
              <a:rPr kumimoji="1" lang="en-US" altLang="zh-TW" sz="2800" b="0">
                <a:solidFill>
                  <a:schemeClr val="tx1"/>
                </a:solidFill>
                <a:latin typeface="Trebuchet MS" pitchFamily="34" charset="0"/>
              </a:rPr>
              <a:t>Bullet time video</a:t>
            </a:r>
            <a:endParaRPr kumimoji="1" lang="en-US" altLang="zh-TW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View interpolation</a:t>
            </a:r>
          </a:p>
        </p:txBody>
      </p:sp>
      <p:sp>
        <p:nvSpPr>
          <p:cNvPr id="166915" name="Rectangle 3"/>
          <p:cNvSpPr>
            <a:spLocks noChangeArrowheads="1"/>
          </p:cNvSpPr>
          <p:nvPr/>
        </p:nvSpPr>
        <p:spPr bwMode="auto">
          <a:xfrm>
            <a:off x="1331913" y="5757863"/>
            <a:ext cx="61118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eaLnBrk="1" hangingPunct="1"/>
            <a:r>
              <a:rPr kumimoji="1" lang="en-US" altLang="zh-TW" sz="2800" b="0">
                <a:solidFill>
                  <a:schemeClr val="tx1"/>
                </a:solidFill>
                <a:latin typeface="Trebuchet MS" pitchFamily="34" charset="0"/>
              </a:rPr>
              <a:t>High-quality video view interpolation</a:t>
            </a:r>
            <a:endParaRPr kumimoji="1" lang="en-US" altLang="zh-TW" sz="2800" b="0">
              <a:solidFill>
                <a:schemeClr val="tx1"/>
              </a:solidFill>
            </a:endParaRPr>
          </a:p>
        </p:txBody>
      </p:sp>
      <p:pic>
        <p:nvPicPr>
          <p:cNvPr id="166916" name="Picture 4" descr="clip0sm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4938" y="1179513"/>
            <a:ext cx="5975350" cy="448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zh-TW" sz="3200" smtClean="0"/>
              <a:t>Disparity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zh-TW" smtClean="0"/>
              <a:t>With rectified images, disparity is just (horizontal) displacement of corresponding features in the two images</a:t>
            </a:r>
          </a:p>
          <a:p>
            <a:pPr lvl="1" eaLnBrk="1" hangingPunct="1"/>
            <a:r>
              <a:rPr lang="en-GB" altLang="zh-TW" smtClean="0"/>
              <a:t>Disparity = 0 for distant points</a:t>
            </a:r>
          </a:p>
          <a:p>
            <a:pPr lvl="1" eaLnBrk="1" hangingPunct="1"/>
            <a:r>
              <a:rPr lang="en-GB" altLang="zh-TW" smtClean="0"/>
              <a:t>Larger disparity for closer points</a:t>
            </a:r>
          </a:p>
          <a:p>
            <a:pPr lvl="1" eaLnBrk="1" hangingPunct="1"/>
            <a:r>
              <a:rPr lang="en-GB" altLang="zh-TW" smtClean="0"/>
              <a:t>Depth of point proportional to 1/disparity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zh-TW" sz="3200" smtClean="0"/>
              <a:t>Reconstruction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zh-TW" smtClean="0"/>
              <a:t>Geometric</a:t>
            </a:r>
          </a:p>
          <a:p>
            <a:pPr lvl="1" eaLnBrk="1" hangingPunct="1"/>
            <a:r>
              <a:rPr lang="en-GB" altLang="zh-TW" smtClean="0"/>
              <a:t>Construct the line segment perpendicular to R and R' that intersects both rays and take its mid-point</a:t>
            </a:r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4788" y="2687638"/>
            <a:ext cx="6192837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Basic stereo algorithm</a:t>
            </a:r>
          </a:p>
        </p:txBody>
      </p:sp>
      <p:pic>
        <p:nvPicPr>
          <p:cNvPr id="58371" name="Picture 3" descr="lincoln_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066800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85800" y="3124200"/>
            <a:ext cx="7772400" cy="1524000"/>
            <a:chOff x="432" y="1968"/>
            <a:chExt cx="4896" cy="960"/>
          </a:xfrm>
        </p:grpSpPr>
        <p:sp>
          <p:nvSpPr>
            <p:cNvPr id="58384" name="Rectangle 5"/>
            <p:cNvSpPr>
              <a:spLocks noChangeArrowheads="1"/>
            </p:cNvSpPr>
            <p:nvPr/>
          </p:nvSpPr>
          <p:spPr bwMode="auto">
            <a:xfrm>
              <a:off x="432" y="2640"/>
              <a:ext cx="489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457200" indent="-457200" algn="l">
                <a:spcBef>
                  <a:spcPct val="20000"/>
                </a:spcBef>
              </a:pPr>
              <a:r>
                <a:rPr lang="en-US" altLang="zh-TW" sz="2000" b="0">
                  <a:solidFill>
                    <a:schemeClr val="tx1"/>
                  </a:solidFill>
                </a:rPr>
                <a:t>For each epipolar line</a:t>
              </a:r>
            </a:p>
          </p:txBody>
        </p:sp>
        <p:sp>
          <p:nvSpPr>
            <p:cNvPr id="58385" name="Line 6"/>
            <p:cNvSpPr>
              <a:spLocks noChangeShapeType="1"/>
            </p:cNvSpPr>
            <p:nvPr/>
          </p:nvSpPr>
          <p:spPr bwMode="auto">
            <a:xfrm>
              <a:off x="1296" y="1968"/>
              <a:ext cx="3168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821703" name="Oval 7"/>
          <p:cNvSpPr>
            <a:spLocks noChangeArrowheads="1"/>
          </p:cNvSpPr>
          <p:nvPr/>
        </p:nvSpPr>
        <p:spPr bwMode="auto">
          <a:xfrm>
            <a:off x="5834063" y="3090863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685800" y="3081338"/>
            <a:ext cx="7772400" cy="1947862"/>
            <a:chOff x="432" y="1941"/>
            <a:chExt cx="4896" cy="1227"/>
          </a:xfrm>
        </p:grpSpPr>
        <p:sp>
          <p:nvSpPr>
            <p:cNvPr id="58382" name="Oval 9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8383" name="Rectangle 10"/>
            <p:cNvSpPr>
              <a:spLocks noChangeArrowheads="1"/>
            </p:cNvSpPr>
            <p:nvPr/>
          </p:nvSpPr>
          <p:spPr bwMode="auto">
            <a:xfrm>
              <a:off x="432" y="2880"/>
              <a:ext cx="489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457200" indent="-457200" algn="l">
                <a:spcBef>
                  <a:spcPct val="20000"/>
                </a:spcBef>
              </a:pPr>
              <a:r>
                <a:rPr lang="en-US" altLang="zh-TW" sz="2000" b="0">
                  <a:solidFill>
                    <a:schemeClr val="tx1"/>
                  </a:solidFill>
                </a:rPr>
                <a:t>	For each pixel in the left image</a:t>
              </a:r>
            </a:p>
          </p:txBody>
        </p:sp>
      </p:grpSp>
      <p:sp>
        <p:nvSpPr>
          <p:cNvPr id="1821707" name="Rectangle 11"/>
          <p:cNvSpPr>
            <a:spLocks noChangeArrowheads="1"/>
          </p:cNvSpPr>
          <p:nvPr/>
        </p:nvSpPr>
        <p:spPr bwMode="auto">
          <a:xfrm>
            <a:off x="685800" y="4953000"/>
            <a:ext cx="845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219200" lvl="2" indent="-304800" algn="l">
              <a:spcBef>
                <a:spcPct val="20000"/>
              </a:spcBef>
              <a:buFontTx/>
              <a:buChar char="•"/>
            </a:pPr>
            <a:r>
              <a:rPr lang="en-US" altLang="zh-TW" sz="1800" b="0">
                <a:solidFill>
                  <a:schemeClr val="tx1"/>
                </a:solidFill>
              </a:rPr>
              <a:t>compare with every pixel on same epipolar line in right image</a:t>
            </a:r>
          </a:p>
        </p:txBody>
      </p:sp>
      <p:sp>
        <p:nvSpPr>
          <p:cNvPr id="1821708" name="Rectangle 12"/>
          <p:cNvSpPr>
            <a:spLocks noChangeArrowheads="1"/>
          </p:cNvSpPr>
          <p:nvPr/>
        </p:nvSpPr>
        <p:spPr bwMode="auto">
          <a:xfrm>
            <a:off x="685800" y="5334000"/>
            <a:ext cx="845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219200" lvl="2" indent="-304800" algn="l">
              <a:spcBef>
                <a:spcPct val="20000"/>
              </a:spcBef>
              <a:buFontTx/>
              <a:buChar char="•"/>
            </a:pPr>
            <a:r>
              <a:rPr lang="en-US" altLang="zh-TW" sz="1800" b="0">
                <a:solidFill>
                  <a:schemeClr val="tx1"/>
                </a:solidFill>
              </a:rPr>
              <a:t>pick pixel with minimum match cost</a:t>
            </a:r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685800" y="2971800"/>
            <a:ext cx="8458200" cy="3352800"/>
            <a:chOff x="432" y="1872"/>
            <a:chExt cx="5328" cy="2112"/>
          </a:xfrm>
        </p:grpSpPr>
        <p:sp>
          <p:nvSpPr>
            <p:cNvPr id="58378" name="Rectangle 14"/>
            <p:cNvSpPr>
              <a:spLocks noChangeArrowheads="1"/>
            </p:cNvSpPr>
            <p:nvPr/>
          </p:nvSpPr>
          <p:spPr bwMode="auto">
            <a:xfrm>
              <a:off x="432" y="3696"/>
              <a:ext cx="53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457200" indent="-457200" algn="l">
                <a:spcBef>
                  <a:spcPct val="20000"/>
                </a:spcBef>
              </a:pPr>
              <a:r>
                <a:rPr lang="en-US" altLang="zh-TW" sz="2000" b="0">
                  <a:solidFill>
                    <a:schemeClr val="tx1"/>
                  </a:solidFill>
                </a:rPr>
                <a:t>Improvement:  match </a:t>
              </a:r>
              <a:r>
                <a:rPr lang="en-US" altLang="zh-TW" sz="2000" i="1">
                  <a:solidFill>
                    <a:schemeClr val="tx1"/>
                  </a:solidFill>
                </a:rPr>
                <a:t>windows</a:t>
              </a:r>
            </a:p>
          </p:txBody>
        </p:sp>
        <p:grpSp>
          <p:nvGrpSpPr>
            <p:cNvPr id="58379" name="Group 15"/>
            <p:cNvGrpSpPr>
              <a:grpSpLocks/>
            </p:cNvGrpSpPr>
            <p:nvPr/>
          </p:nvGrpSpPr>
          <p:grpSpPr bwMode="auto">
            <a:xfrm>
              <a:off x="2112" y="1872"/>
              <a:ext cx="1680" cy="192"/>
              <a:chOff x="2112" y="1872"/>
              <a:chExt cx="1680" cy="192"/>
            </a:xfrm>
          </p:grpSpPr>
          <p:sp>
            <p:nvSpPr>
              <p:cNvPr id="58380" name="Rectangle 16"/>
              <p:cNvSpPr>
                <a:spLocks noChangeArrowheads="1"/>
              </p:cNvSpPr>
              <p:nvPr/>
            </p:nvSpPr>
            <p:spPr bwMode="auto">
              <a:xfrm>
                <a:off x="2112" y="1872"/>
                <a:ext cx="192" cy="192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58381" name="Rectangle 17"/>
              <p:cNvSpPr>
                <a:spLocks noChangeArrowheads="1"/>
              </p:cNvSpPr>
              <p:nvPr/>
            </p:nvSpPr>
            <p:spPr bwMode="auto">
              <a:xfrm>
                <a:off x="3600" y="1872"/>
                <a:ext cx="192" cy="192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1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17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1703" grpId="0" animBg="1"/>
      <p:bldP spid="1821707" grpId="0" build="p" autoUpdateAnimBg="0"/>
      <p:bldP spid="1821708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Basic stereo algorithm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For each pixel</a:t>
            </a:r>
          </a:p>
          <a:p>
            <a:pPr lvl="1" eaLnBrk="1" hangingPunct="1"/>
            <a:r>
              <a:rPr lang="en-US" altLang="zh-TW" smtClean="0"/>
              <a:t>For each disparity</a:t>
            </a:r>
          </a:p>
          <a:p>
            <a:pPr lvl="2" eaLnBrk="1" hangingPunct="1"/>
            <a:r>
              <a:rPr lang="en-US" altLang="zh-TW" smtClean="0"/>
              <a:t>For each pixel in window</a:t>
            </a:r>
          </a:p>
          <a:p>
            <a:pPr lvl="3" eaLnBrk="1" hangingPunct="1"/>
            <a:r>
              <a:rPr lang="en-US" altLang="zh-TW" smtClean="0"/>
              <a:t>Compute difference</a:t>
            </a:r>
          </a:p>
          <a:p>
            <a:pPr lvl="1" eaLnBrk="1" hangingPunct="1"/>
            <a:r>
              <a:rPr lang="en-US" altLang="zh-TW" smtClean="0"/>
              <a:t>Find disparity with minimum SSD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Reverse order of loops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For each disparity</a:t>
            </a:r>
          </a:p>
          <a:p>
            <a:pPr lvl="1" eaLnBrk="1" hangingPunct="1"/>
            <a:r>
              <a:rPr lang="en-US" altLang="zh-TW" smtClean="0"/>
              <a:t>For each pixel</a:t>
            </a:r>
          </a:p>
          <a:p>
            <a:pPr lvl="2" eaLnBrk="1" hangingPunct="1"/>
            <a:r>
              <a:rPr lang="en-US" altLang="zh-TW" smtClean="0"/>
              <a:t>For each pixel in window</a:t>
            </a:r>
          </a:p>
          <a:p>
            <a:pPr lvl="3" eaLnBrk="1" hangingPunct="1"/>
            <a:r>
              <a:rPr lang="en-US" altLang="zh-TW" smtClean="0"/>
              <a:t>Compute difference</a:t>
            </a:r>
          </a:p>
          <a:p>
            <a:pPr eaLnBrk="1" hangingPunct="1"/>
            <a:r>
              <a:rPr lang="en-US" altLang="zh-TW" smtClean="0"/>
              <a:t>Find disparity with minimum SSD at each pixel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Incremental computation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Given SSD of a window, at some disparity</a:t>
            </a:r>
          </a:p>
        </p:txBody>
      </p:sp>
      <p:grpSp>
        <p:nvGrpSpPr>
          <p:cNvPr id="61444" name="Group 4"/>
          <p:cNvGrpSpPr>
            <a:grpSpLocks/>
          </p:cNvGrpSpPr>
          <p:nvPr/>
        </p:nvGrpSpPr>
        <p:grpSpPr bwMode="auto">
          <a:xfrm>
            <a:off x="3716338" y="4559300"/>
            <a:ext cx="1143000" cy="1143000"/>
            <a:chOff x="2352" y="3120"/>
            <a:chExt cx="720" cy="720"/>
          </a:xfrm>
        </p:grpSpPr>
        <p:sp>
          <p:nvSpPr>
            <p:cNvPr id="61474" name="Rectangle 5"/>
            <p:cNvSpPr>
              <a:spLocks noChangeArrowheads="1"/>
            </p:cNvSpPr>
            <p:nvPr/>
          </p:nvSpPr>
          <p:spPr bwMode="auto">
            <a:xfrm>
              <a:off x="2352" y="3120"/>
              <a:ext cx="144" cy="144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1475" name="Rectangle 6"/>
            <p:cNvSpPr>
              <a:spLocks noChangeArrowheads="1"/>
            </p:cNvSpPr>
            <p:nvPr/>
          </p:nvSpPr>
          <p:spPr bwMode="auto">
            <a:xfrm>
              <a:off x="2496" y="3120"/>
              <a:ext cx="144" cy="144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1476" name="Rectangle 7"/>
            <p:cNvSpPr>
              <a:spLocks noChangeArrowheads="1"/>
            </p:cNvSpPr>
            <p:nvPr/>
          </p:nvSpPr>
          <p:spPr bwMode="auto">
            <a:xfrm>
              <a:off x="2640" y="3120"/>
              <a:ext cx="144" cy="144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1477" name="Rectangle 8"/>
            <p:cNvSpPr>
              <a:spLocks noChangeArrowheads="1"/>
            </p:cNvSpPr>
            <p:nvPr/>
          </p:nvSpPr>
          <p:spPr bwMode="auto">
            <a:xfrm>
              <a:off x="2928" y="3120"/>
              <a:ext cx="144" cy="144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1478" name="Rectangle 9"/>
            <p:cNvSpPr>
              <a:spLocks noChangeArrowheads="1"/>
            </p:cNvSpPr>
            <p:nvPr/>
          </p:nvSpPr>
          <p:spPr bwMode="auto">
            <a:xfrm>
              <a:off x="2784" y="3120"/>
              <a:ext cx="144" cy="144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1479" name="Rectangle 10"/>
            <p:cNvSpPr>
              <a:spLocks noChangeArrowheads="1"/>
            </p:cNvSpPr>
            <p:nvPr/>
          </p:nvSpPr>
          <p:spPr bwMode="auto">
            <a:xfrm>
              <a:off x="2352" y="3264"/>
              <a:ext cx="144" cy="144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1480" name="Rectangle 11"/>
            <p:cNvSpPr>
              <a:spLocks noChangeArrowheads="1"/>
            </p:cNvSpPr>
            <p:nvPr/>
          </p:nvSpPr>
          <p:spPr bwMode="auto">
            <a:xfrm>
              <a:off x="2496" y="3264"/>
              <a:ext cx="144" cy="144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1481" name="Rectangle 12"/>
            <p:cNvSpPr>
              <a:spLocks noChangeArrowheads="1"/>
            </p:cNvSpPr>
            <p:nvPr/>
          </p:nvSpPr>
          <p:spPr bwMode="auto">
            <a:xfrm>
              <a:off x="2640" y="3264"/>
              <a:ext cx="144" cy="144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1482" name="Rectangle 13"/>
            <p:cNvSpPr>
              <a:spLocks noChangeArrowheads="1"/>
            </p:cNvSpPr>
            <p:nvPr/>
          </p:nvSpPr>
          <p:spPr bwMode="auto">
            <a:xfrm>
              <a:off x="2928" y="3264"/>
              <a:ext cx="144" cy="144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1483" name="Rectangle 14"/>
            <p:cNvSpPr>
              <a:spLocks noChangeArrowheads="1"/>
            </p:cNvSpPr>
            <p:nvPr/>
          </p:nvSpPr>
          <p:spPr bwMode="auto">
            <a:xfrm>
              <a:off x="2784" y="3264"/>
              <a:ext cx="144" cy="144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1484" name="Rectangle 15"/>
            <p:cNvSpPr>
              <a:spLocks noChangeArrowheads="1"/>
            </p:cNvSpPr>
            <p:nvPr/>
          </p:nvSpPr>
          <p:spPr bwMode="auto">
            <a:xfrm>
              <a:off x="2352" y="3408"/>
              <a:ext cx="144" cy="144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1485" name="Rectangle 16"/>
            <p:cNvSpPr>
              <a:spLocks noChangeArrowheads="1"/>
            </p:cNvSpPr>
            <p:nvPr/>
          </p:nvSpPr>
          <p:spPr bwMode="auto">
            <a:xfrm>
              <a:off x="2496" y="3408"/>
              <a:ext cx="144" cy="144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1486" name="Rectangle 17"/>
            <p:cNvSpPr>
              <a:spLocks noChangeArrowheads="1"/>
            </p:cNvSpPr>
            <p:nvPr/>
          </p:nvSpPr>
          <p:spPr bwMode="auto">
            <a:xfrm>
              <a:off x="2640" y="3408"/>
              <a:ext cx="144" cy="144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1487" name="Rectangle 18"/>
            <p:cNvSpPr>
              <a:spLocks noChangeArrowheads="1"/>
            </p:cNvSpPr>
            <p:nvPr/>
          </p:nvSpPr>
          <p:spPr bwMode="auto">
            <a:xfrm>
              <a:off x="2928" y="3408"/>
              <a:ext cx="144" cy="144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1488" name="Rectangle 19"/>
            <p:cNvSpPr>
              <a:spLocks noChangeArrowheads="1"/>
            </p:cNvSpPr>
            <p:nvPr/>
          </p:nvSpPr>
          <p:spPr bwMode="auto">
            <a:xfrm>
              <a:off x="2784" y="3408"/>
              <a:ext cx="144" cy="144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1489" name="Rectangle 20"/>
            <p:cNvSpPr>
              <a:spLocks noChangeArrowheads="1"/>
            </p:cNvSpPr>
            <p:nvPr/>
          </p:nvSpPr>
          <p:spPr bwMode="auto">
            <a:xfrm>
              <a:off x="2352" y="3552"/>
              <a:ext cx="144" cy="144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1490" name="Rectangle 21"/>
            <p:cNvSpPr>
              <a:spLocks noChangeArrowheads="1"/>
            </p:cNvSpPr>
            <p:nvPr/>
          </p:nvSpPr>
          <p:spPr bwMode="auto">
            <a:xfrm>
              <a:off x="2496" y="3552"/>
              <a:ext cx="144" cy="144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1491" name="Rectangle 22"/>
            <p:cNvSpPr>
              <a:spLocks noChangeArrowheads="1"/>
            </p:cNvSpPr>
            <p:nvPr/>
          </p:nvSpPr>
          <p:spPr bwMode="auto">
            <a:xfrm>
              <a:off x="2640" y="3552"/>
              <a:ext cx="144" cy="144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1492" name="Rectangle 23"/>
            <p:cNvSpPr>
              <a:spLocks noChangeArrowheads="1"/>
            </p:cNvSpPr>
            <p:nvPr/>
          </p:nvSpPr>
          <p:spPr bwMode="auto">
            <a:xfrm>
              <a:off x="2928" y="3552"/>
              <a:ext cx="144" cy="144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1493" name="Rectangle 24"/>
            <p:cNvSpPr>
              <a:spLocks noChangeArrowheads="1"/>
            </p:cNvSpPr>
            <p:nvPr/>
          </p:nvSpPr>
          <p:spPr bwMode="auto">
            <a:xfrm>
              <a:off x="2784" y="3552"/>
              <a:ext cx="144" cy="144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1494" name="Rectangle 25"/>
            <p:cNvSpPr>
              <a:spLocks noChangeArrowheads="1"/>
            </p:cNvSpPr>
            <p:nvPr/>
          </p:nvSpPr>
          <p:spPr bwMode="auto">
            <a:xfrm>
              <a:off x="2352" y="3696"/>
              <a:ext cx="144" cy="144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1495" name="Rectangle 26"/>
            <p:cNvSpPr>
              <a:spLocks noChangeArrowheads="1"/>
            </p:cNvSpPr>
            <p:nvPr/>
          </p:nvSpPr>
          <p:spPr bwMode="auto">
            <a:xfrm>
              <a:off x="2496" y="3696"/>
              <a:ext cx="144" cy="144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1496" name="Rectangle 27"/>
            <p:cNvSpPr>
              <a:spLocks noChangeArrowheads="1"/>
            </p:cNvSpPr>
            <p:nvPr/>
          </p:nvSpPr>
          <p:spPr bwMode="auto">
            <a:xfrm>
              <a:off x="2640" y="3696"/>
              <a:ext cx="144" cy="144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1497" name="Rectangle 28"/>
            <p:cNvSpPr>
              <a:spLocks noChangeArrowheads="1"/>
            </p:cNvSpPr>
            <p:nvPr/>
          </p:nvSpPr>
          <p:spPr bwMode="auto">
            <a:xfrm>
              <a:off x="2928" y="3696"/>
              <a:ext cx="144" cy="144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1498" name="Rectangle 29"/>
            <p:cNvSpPr>
              <a:spLocks noChangeArrowheads="1"/>
            </p:cNvSpPr>
            <p:nvPr/>
          </p:nvSpPr>
          <p:spPr bwMode="auto">
            <a:xfrm>
              <a:off x="2784" y="3696"/>
              <a:ext cx="144" cy="144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1966110" name="AutoShape 30"/>
          <p:cNvSpPr>
            <a:spLocks noChangeArrowheads="1"/>
          </p:cNvSpPr>
          <p:nvPr/>
        </p:nvSpPr>
        <p:spPr bwMode="auto">
          <a:xfrm>
            <a:off x="4173538" y="3721100"/>
            <a:ext cx="228600" cy="533400"/>
          </a:xfrm>
          <a:prstGeom prst="upDownArrow">
            <a:avLst>
              <a:gd name="adj1" fmla="val 50000"/>
              <a:gd name="adj2" fmla="val 46667"/>
            </a:avLst>
          </a:prstGeom>
          <a:gradFill rotWithShape="0">
            <a:gsLst>
              <a:gs pos="0">
                <a:schemeClr val="folHlink"/>
              </a:gs>
              <a:gs pos="100000">
                <a:schemeClr val="folHlink">
                  <a:gamma/>
                  <a:shade val="5882"/>
                  <a:invGamma/>
                </a:schemeClr>
              </a:gs>
            </a:gsLst>
            <a:lin ang="0" scaled="1"/>
          </a:gradFill>
          <a:ln w="25400">
            <a:solidFill>
              <a:schemeClr val="tx1"/>
            </a:solidFill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grpSp>
        <p:nvGrpSpPr>
          <p:cNvPr id="61446" name="Group 31"/>
          <p:cNvGrpSpPr>
            <a:grpSpLocks/>
          </p:cNvGrpSpPr>
          <p:nvPr/>
        </p:nvGrpSpPr>
        <p:grpSpPr bwMode="auto">
          <a:xfrm>
            <a:off x="3716338" y="2349500"/>
            <a:ext cx="1143000" cy="1143000"/>
            <a:chOff x="2352" y="1728"/>
            <a:chExt cx="720" cy="720"/>
          </a:xfrm>
        </p:grpSpPr>
        <p:sp>
          <p:nvSpPr>
            <p:cNvPr id="61449" name="Rectangle 32"/>
            <p:cNvSpPr>
              <a:spLocks noChangeArrowheads="1"/>
            </p:cNvSpPr>
            <p:nvPr/>
          </p:nvSpPr>
          <p:spPr bwMode="auto">
            <a:xfrm>
              <a:off x="2352" y="1728"/>
              <a:ext cx="144" cy="144"/>
            </a:xfrm>
            <a:prstGeom prst="rect">
              <a:avLst/>
            </a:prstGeom>
            <a:solidFill>
              <a:schemeClr val="accent2">
                <a:alpha val="50195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1450" name="Rectangle 33"/>
            <p:cNvSpPr>
              <a:spLocks noChangeArrowheads="1"/>
            </p:cNvSpPr>
            <p:nvPr/>
          </p:nvSpPr>
          <p:spPr bwMode="auto">
            <a:xfrm>
              <a:off x="2352" y="1872"/>
              <a:ext cx="144" cy="144"/>
            </a:xfrm>
            <a:prstGeom prst="rect">
              <a:avLst/>
            </a:prstGeom>
            <a:solidFill>
              <a:schemeClr val="accent2">
                <a:alpha val="50195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1451" name="Rectangle 34"/>
            <p:cNvSpPr>
              <a:spLocks noChangeArrowheads="1"/>
            </p:cNvSpPr>
            <p:nvPr/>
          </p:nvSpPr>
          <p:spPr bwMode="auto">
            <a:xfrm>
              <a:off x="2352" y="2016"/>
              <a:ext cx="144" cy="144"/>
            </a:xfrm>
            <a:prstGeom prst="rect">
              <a:avLst/>
            </a:prstGeom>
            <a:solidFill>
              <a:schemeClr val="accent2">
                <a:alpha val="50195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1452" name="Rectangle 35"/>
            <p:cNvSpPr>
              <a:spLocks noChangeArrowheads="1"/>
            </p:cNvSpPr>
            <p:nvPr/>
          </p:nvSpPr>
          <p:spPr bwMode="auto">
            <a:xfrm>
              <a:off x="2352" y="2160"/>
              <a:ext cx="144" cy="144"/>
            </a:xfrm>
            <a:prstGeom prst="rect">
              <a:avLst/>
            </a:prstGeom>
            <a:solidFill>
              <a:schemeClr val="accent2">
                <a:alpha val="50195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1453" name="Rectangle 36"/>
            <p:cNvSpPr>
              <a:spLocks noChangeArrowheads="1"/>
            </p:cNvSpPr>
            <p:nvPr/>
          </p:nvSpPr>
          <p:spPr bwMode="auto">
            <a:xfrm>
              <a:off x="2352" y="2304"/>
              <a:ext cx="144" cy="144"/>
            </a:xfrm>
            <a:prstGeom prst="rect">
              <a:avLst/>
            </a:prstGeom>
            <a:solidFill>
              <a:schemeClr val="accent2">
                <a:alpha val="50195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1454" name="Rectangle 37"/>
            <p:cNvSpPr>
              <a:spLocks noChangeArrowheads="1"/>
            </p:cNvSpPr>
            <p:nvPr/>
          </p:nvSpPr>
          <p:spPr bwMode="auto">
            <a:xfrm>
              <a:off x="2496" y="1728"/>
              <a:ext cx="144" cy="144"/>
            </a:xfrm>
            <a:prstGeom prst="rect">
              <a:avLst/>
            </a:prstGeom>
            <a:solidFill>
              <a:schemeClr val="accent2">
                <a:alpha val="50195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1455" name="Rectangle 38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chemeClr val="accent2">
                <a:alpha val="50195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1456" name="Rectangle 39"/>
            <p:cNvSpPr>
              <a:spLocks noChangeArrowheads="1"/>
            </p:cNvSpPr>
            <p:nvPr/>
          </p:nvSpPr>
          <p:spPr bwMode="auto">
            <a:xfrm>
              <a:off x="2496" y="2016"/>
              <a:ext cx="144" cy="144"/>
            </a:xfrm>
            <a:prstGeom prst="rect">
              <a:avLst/>
            </a:prstGeom>
            <a:solidFill>
              <a:schemeClr val="accent2">
                <a:alpha val="50195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1457" name="Rectangle 40"/>
            <p:cNvSpPr>
              <a:spLocks noChangeArrowheads="1"/>
            </p:cNvSpPr>
            <p:nvPr/>
          </p:nvSpPr>
          <p:spPr bwMode="auto">
            <a:xfrm>
              <a:off x="2496" y="2160"/>
              <a:ext cx="144" cy="144"/>
            </a:xfrm>
            <a:prstGeom prst="rect">
              <a:avLst/>
            </a:prstGeom>
            <a:solidFill>
              <a:schemeClr val="accent2">
                <a:alpha val="50195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1458" name="Rectangle 41"/>
            <p:cNvSpPr>
              <a:spLocks noChangeArrowheads="1"/>
            </p:cNvSpPr>
            <p:nvPr/>
          </p:nvSpPr>
          <p:spPr bwMode="auto">
            <a:xfrm>
              <a:off x="2496" y="2304"/>
              <a:ext cx="144" cy="144"/>
            </a:xfrm>
            <a:prstGeom prst="rect">
              <a:avLst/>
            </a:prstGeom>
            <a:solidFill>
              <a:schemeClr val="accent2">
                <a:alpha val="50195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1459" name="Rectangle 42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chemeClr val="accent2">
                <a:alpha val="50195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1460" name="Rectangle 43"/>
            <p:cNvSpPr>
              <a:spLocks noChangeArrowheads="1"/>
            </p:cNvSpPr>
            <p:nvPr/>
          </p:nvSpPr>
          <p:spPr bwMode="auto">
            <a:xfrm>
              <a:off x="2640" y="1872"/>
              <a:ext cx="144" cy="144"/>
            </a:xfrm>
            <a:prstGeom prst="rect">
              <a:avLst/>
            </a:prstGeom>
            <a:solidFill>
              <a:schemeClr val="accent2">
                <a:alpha val="50195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1461" name="Rectangle 44"/>
            <p:cNvSpPr>
              <a:spLocks noChangeArrowheads="1"/>
            </p:cNvSpPr>
            <p:nvPr/>
          </p:nvSpPr>
          <p:spPr bwMode="auto">
            <a:xfrm>
              <a:off x="2640" y="2016"/>
              <a:ext cx="144" cy="144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1462" name="Rectangle 45"/>
            <p:cNvSpPr>
              <a:spLocks noChangeArrowheads="1"/>
            </p:cNvSpPr>
            <p:nvPr/>
          </p:nvSpPr>
          <p:spPr bwMode="auto">
            <a:xfrm>
              <a:off x="2640" y="2160"/>
              <a:ext cx="144" cy="144"/>
            </a:xfrm>
            <a:prstGeom prst="rect">
              <a:avLst/>
            </a:prstGeom>
            <a:solidFill>
              <a:schemeClr val="accent2">
                <a:alpha val="50195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1463" name="Rectangle 46"/>
            <p:cNvSpPr>
              <a:spLocks noChangeArrowheads="1"/>
            </p:cNvSpPr>
            <p:nvPr/>
          </p:nvSpPr>
          <p:spPr bwMode="auto">
            <a:xfrm>
              <a:off x="2640" y="2304"/>
              <a:ext cx="144" cy="144"/>
            </a:xfrm>
            <a:prstGeom prst="rect">
              <a:avLst/>
            </a:prstGeom>
            <a:solidFill>
              <a:schemeClr val="accent2">
                <a:alpha val="50195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1464" name="Rectangle 47"/>
            <p:cNvSpPr>
              <a:spLocks noChangeArrowheads="1"/>
            </p:cNvSpPr>
            <p:nvPr/>
          </p:nvSpPr>
          <p:spPr bwMode="auto">
            <a:xfrm>
              <a:off x="2784" y="1728"/>
              <a:ext cx="144" cy="144"/>
            </a:xfrm>
            <a:prstGeom prst="rect">
              <a:avLst/>
            </a:prstGeom>
            <a:solidFill>
              <a:schemeClr val="accent2">
                <a:alpha val="50195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1465" name="Rectangle 48"/>
            <p:cNvSpPr>
              <a:spLocks noChangeArrowheads="1"/>
            </p:cNvSpPr>
            <p:nvPr/>
          </p:nvSpPr>
          <p:spPr bwMode="auto">
            <a:xfrm>
              <a:off x="2784" y="1872"/>
              <a:ext cx="144" cy="144"/>
            </a:xfrm>
            <a:prstGeom prst="rect">
              <a:avLst/>
            </a:prstGeom>
            <a:solidFill>
              <a:schemeClr val="accent2">
                <a:alpha val="50195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1466" name="Rectangle 49"/>
            <p:cNvSpPr>
              <a:spLocks noChangeArrowheads="1"/>
            </p:cNvSpPr>
            <p:nvPr/>
          </p:nvSpPr>
          <p:spPr bwMode="auto">
            <a:xfrm>
              <a:off x="2784" y="2016"/>
              <a:ext cx="144" cy="144"/>
            </a:xfrm>
            <a:prstGeom prst="rect">
              <a:avLst/>
            </a:prstGeom>
            <a:solidFill>
              <a:schemeClr val="accent2">
                <a:alpha val="50195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1467" name="Rectangle 50"/>
            <p:cNvSpPr>
              <a:spLocks noChangeArrowheads="1"/>
            </p:cNvSpPr>
            <p:nvPr/>
          </p:nvSpPr>
          <p:spPr bwMode="auto">
            <a:xfrm>
              <a:off x="2784" y="2160"/>
              <a:ext cx="144" cy="144"/>
            </a:xfrm>
            <a:prstGeom prst="rect">
              <a:avLst/>
            </a:prstGeom>
            <a:solidFill>
              <a:schemeClr val="accent2">
                <a:alpha val="50195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1468" name="Rectangle 51"/>
            <p:cNvSpPr>
              <a:spLocks noChangeArrowheads="1"/>
            </p:cNvSpPr>
            <p:nvPr/>
          </p:nvSpPr>
          <p:spPr bwMode="auto">
            <a:xfrm>
              <a:off x="2784" y="2304"/>
              <a:ext cx="144" cy="144"/>
            </a:xfrm>
            <a:prstGeom prst="rect">
              <a:avLst/>
            </a:prstGeom>
            <a:solidFill>
              <a:schemeClr val="accent2">
                <a:alpha val="50195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1469" name="Rectangle 52"/>
            <p:cNvSpPr>
              <a:spLocks noChangeArrowheads="1"/>
            </p:cNvSpPr>
            <p:nvPr/>
          </p:nvSpPr>
          <p:spPr bwMode="auto">
            <a:xfrm>
              <a:off x="2928" y="1728"/>
              <a:ext cx="144" cy="144"/>
            </a:xfrm>
            <a:prstGeom prst="rect">
              <a:avLst/>
            </a:prstGeom>
            <a:solidFill>
              <a:schemeClr val="accent2">
                <a:alpha val="50195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1470" name="Rectangle 53"/>
            <p:cNvSpPr>
              <a:spLocks noChangeArrowheads="1"/>
            </p:cNvSpPr>
            <p:nvPr/>
          </p:nvSpPr>
          <p:spPr bwMode="auto">
            <a:xfrm>
              <a:off x="2928" y="1872"/>
              <a:ext cx="144" cy="144"/>
            </a:xfrm>
            <a:prstGeom prst="rect">
              <a:avLst/>
            </a:prstGeom>
            <a:solidFill>
              <a:schemeClr val="accent2">
                <a:alpha val="50195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1471" name="Rectangle 54"/>
            <p:cNvSpPr>
              <a:spLocks noChangeArrowheads="1"/>
            </p:cNvSpPr>
            <p:nvPr/>
          </p:nvSpPr>
          <p:spPr bwMode="auto">
            <a:xfrm>
              <a:off x="2928" y="2016"/>
              <a:ext cx="144" cy="144"/>
            </a:xfrm>
            <a:prstGeom prst="rect">
              <a:avLst/>
            </a:prstGeom>
            <a:solidFill>
              <a:schemeClr val="accent2">
                <a:alpha val="50195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1472" name="Rectangle 55"/>
            <p:cNvSpPr>
              <a:spLocks noChangeArrowheads="1"/>
            </p:cNvSpPr>
            <p:nvPr/>
          </p:nvSpPr>
          <p:spPr bwMode="auto">
            <a:xfrm>
              <a:off x="2928" y="2160"/>
              <a:ext cx="144" cy="144"/>
            </a:xfrm>
            <a:prstGeom prst="rect">
              <a:avLst/>
            </a:prstGeom>
            <a:solidFill>
              <a:schemeClr val="accent2">
                <a:alpha val="50195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1473" name="Rectangle 56"/>
            <p:cNvSpPr>
              <a:spLocks noChangeArrowheads="1"/>
            </p:cNvSpPr>
            <p:nvPr/>
          </p:nvSpPr>
          <p:spPr bwMode="auto">
            <a:xfrm>
              <a:off x="2928" y="2304"/>
              <a:ext cx="144" cy="144"/>
            </a:xfrm>
            <a:prstGeom prst="rect">
              <a:avLst/>
            </a:prstGeom>
            <a:solidFill>
              <a:schemeClr val="accent2">
                <a:alpha val="50195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1966139" name="Text Box 59"/>
          <p:cNvSpPr txBox="1">
            <a:spLocks noChangeArrowheads="1"/>
          </p:cNvSpPr>
          <p:nvPr/>
        </p:nvSpPr>
        <p:spPr bwMode="auto">
          <a:xfrm>
            <a:off x="1946275" y="2724150"/>
            <a:ext cx="1211263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Image 1</a:t>
            </a:r>
          </a:p>
        </p:txBody>
      </p:sp>
      <p:sp>
        <p:nvSpPr>
          <p:cNvPr id="1966140" name="Text Box 60"/>
          <p:cNvSpPr txBox="1">
            <a:spLocks noChangeArrowheads="1"/>
          </p:cNvSpPr>
          <p:nvPr/>
        </p:nvSpPr>
        <p:spPr bwMode="auto">
          <a:xfrm>
            <a:off x="1947863" y="4933950"/>
            <a:ext cx="1211262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Image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3D photography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Acquisition of </a:t>
            </a:r>
            <a:r>
              <a:rPr lang="en-US" altLang="zh-TW" smtClean="0">
                <a:solidFill>
                  <a:srgbClr val="FF0000"/>
                </a:solidFill>
              </a:rPr>
              <a:t>geometry</a:t>
            </a:r>
            <a:r>
              <a:rPr lang="en-US" altLang="zh-TW" smtClean="0"/>
              <a:t> and material</a:t>
            </a:r>
          </a:p>
        </p:txBody>
      </p:sp>
      <p:pic>
        <p:nvPicPr>
          <p:cNvPr id="1636356" name="spin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3588" y="1989138"/>
            <a:ext cx="4175125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6" descr="photo-center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213" y="2349500"/>
            <a:ext cx="3600450" cy="301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363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363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635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3635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Incremental computation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Want: SSD at next location</a:t>
            </a: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4876800" y="4591050"/>
            <a:ext cx="228600" cy="2286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3962400" y="4591050"/>
            <a:ext cx="228600" cy="2286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4191000" y="4591050"/>
            <a:ext cx="228600" cy="2286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2471" name="Rectangle 7"/>
          <p:cNvSpPr>
            <a:spLocks noChangeArrowheads="1"/>
          </p:cNvSpPr>
          <p:nvPr/>
        </p:nvSpPr>
        <p:spPr bwMode="auto">
          <a:xfrm>
            <a:off x="4648200" y="4591050"/>
            <a:ext cx="228600" cy="2286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2472" name="Rectangle 8"/>
          <p:cNvSpPr>
            <a:spLocks noChangeArrowheads="1"/>
          </p:cNvSpPr>
          <p:nvPr/>
        </p:nvSpPr>
        <p:spPr bwMode="auto">
          <a:xfrm>
            <a:off x="4419600" y="4591050"/>
            <a:ext cx="228600" cy="2286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2473" name="Rectangle 9"/>
          <p:cNvSpPr>
            <a:spLocks noChangeArrowheads="1"/>
          </p:cNvSpPr>
          <p:nvPr/>
        </p:nvSpPr>
        <p:spPr bwMode="auto">
          <a:xfrm>
            <a:off x="4876800" y="4819650"/>
            <a:ext cx="228600" cy="2286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2474" name="Rectangle 10"/>
          <p:cNvSpPr>
            <a:spLocks noChangeArrowheads="1"/>
          </p:cNvSpPr>
          <p:nvPr/>
        </p:nvSpPr>
        <p:spPr bwMode="auto">
          <a:xfrm>
            <a:off x="3962400" y="4819650"/>
            <a:ext cx="228600" cy="2286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2475" name="Rectangle 11"/>
          <p:cNvSpPr>
            <a:spLocks noChangeArrowheads="1"/>
          </p:cNvSpPr>
          <p:nvPr/>
        </p:nvSpPr>
        <p:spPr bwMode="auto">
          <a:xfrm>
            <a:off x="4191000" y="4819650"/>
            <a:ext cx="228600" cy="2286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2476" name="Rectangle 12"/>
          <p:cNvSpPr>
            <a:spLocks noChangeArrowheads="1"/>
          </p:cNvSpPr>
          <p:nvPr/>
        </p:nvSpPr>
        <p:spPr bwMode="auto">
          <a:xfrm>
            <a:off x="4648200" y="4819650"/>
            <a:ext cx="228600" cy="2286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2477" name="Rectangle 13"/>
          <p:cNvSpPr>
            <a:spLocks noChangeArrowheads="1"/>
          </p:cNvSpPr>
          <p:nvPr/>
        </p:nvSpPr>
        <p:spPr bwMode="auto">
          <a:xfrm>
            <a:off x="4419600" y="4819650"/>
            <a:ext cx="228600" cy="2286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2478" name="Rectangle 14"/>
          <p:cNvSpPr>
            <a:spLocks noChangeArrowheads="1"/>
          </p:cNvSpPr>
          <p:nvPr/>
        </p:nvSpPr>
        <p:spPr bwMode="auto">
          <a:xfrm>
            <a:off x="4876800" y="5048250"/>
            <a:ext cx="228600" cy="2286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2479" name="Rectangle 15"/>
          <p:cNvSpPr>
            <a:spLocks noChangeArrowheads="1"/>
          </p:cNvSpPr>
          <p:nvPr/>
        </p:nvSpPr>
        <p:spPr bwMode="auto">
          <a:xfrm>
            <a:off x="3962400" y="5048250"/>
            <a:ext cx="228600" cy="2286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2480" name="Rectangle 16"/>
          <p:cNvSpPr>
            <a:spLocks noChangeArrowheads="1"/>
          </p:cNvSpPr>
          <p:nvPr/>
        </p:nvSpPr>
        <p:spPr bwMode="auto">
          <a:xfrm>
            <a:off x="4191000" y="5048250"/>
            <a:ext cx="228600" cy="2286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2481" name="Rectangle 17"/>
          <p:cNvSpPr>
            <a:spLocks noChangeArrowheads="1"/>
          </p:cNvSpPr>
          <p:nvPr/>
        </p:nvSpPr>
        <p:spPr bwMode="auto">
          <a:xfrm>
            <a:off x="4648200" y="5048250"/>
            <a:ext cx="228600" cy="2286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2482" name="Rectangle 18"/>
          <p:cNvSpPr>
            <a:spLocks noChangeArrowheads="1"/>
          </p:cNvSpPr>
          <p:nvPr/>
        </p:nvSpPr>
        <p:spPr bwMode="auto">
          <a:xfrm>
            <a:off x="4419600" y="5048250"/>
            <a:ext cx="228600" cy="228600"/>
          </a:xfrm>
          <a:prstGeom prst="rect">
            <a:avLst/>
          </a:prstGeom>
          <a:solidFill>
            <a:schemeClr val="bg2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2483" name="Rectangle 19"/>
          <p:cNvSpPr>
            <a:spLocks noChangeArrowheads="1"/>
          </p:cNvSpPr>
          <p:nvPr/>
        </p:nvSpPr>
        <p:spPr bwMode="auto">
          <a:xfrm>
            <a:off x="4876800" y="5276850"/>
            <a:ext cx="228600" cy="2286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2484" name="Rectangle 20"/>
          <p:cNvSpPr>
            <a:spLocks noChangeArrowheads="1"/>
          </p:cNvSpPr>
          <p:nvPr/>
        </p:nvSpPr>
        <p:spPr bwMode="auto">
          <a:xfrm>
            <a:off x="3962400" y="5276850"/>
            <a:ext cx="228600" cy="2286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2485" name="Rectangle 21"/>
          <p:cNvSpPr>
            <a:spLocks noChangeArrowheads="1"/>
          </p:cNvSpPr>
          <p:nvPr/>
        </p:nvSpPr>
        <p:spPr bwMode="auto">
          <a:xfrm>
            <a:off x="4191000" y="5276850"/>
            <a:ext cx="228600" cy="2286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2486" name="Rectangle 22"/>
          <p:cNvSpPr>
            <a:spLocks noChangeArrowheads="1"/>
          </p:cNvSpPr>
          <p:nvPr/>
        </p:nvSpPr>
        <p:spPr bwMode="auto">
          <a:xfrm>
            <a:off x="4648200" y="5276850"/>
            <a:ext cx="228600" cy="2286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2487" name="Rectangle 23"/>
          <p:cNvSpPr>
            <a:spLocks noChangeArrowheads="1"/>
          </p:cNvSpPr>
          <p:nvPr/>
        </p:nvSpPr>
        <p:spPr bwMode="auto">
          <a:xfrm>
            <a:off x="4419600" y="5276850"/>
            <a:ext cx="228600" cy="2286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2488" name="Rectangle 24"/>
          <p:cNvSpPr>
            <a:spLocks noChangeArrowheads="1"/>
          </p:cNvSpPr>
          <p:nvPr/>
        </p:nvSpPr>
        <p:spPr bwMode="auto">
          <a:xfrm>
            <a:off x="4876800" y="5505450"/>
            <a:ext cx="228600" cy="2286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2489" name="Rectangle 25"/>
          <p:cNvSpPr>
            <a:spLocks noChangeArrowheads="1"/>
          </p:cNvSpPr>
          <p:nvPr/>
        </p:nvSpPr>
        <p:spPr bwMode="auto">
          <a:xfrm>
            <a:off x="3962400" y="5505450"/>
            <a:ext cx="228600" cy="2286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2490" name="Rectangle 26"/>
          <p:cNvSpPr>
            <a:spLocks noChangeArrowheads="1"/>
          </p:cNvSpPr>
          <p:nvPr/>
        </p:nvSpPr>
        <p:spPr bwMode="auto">
          <a:xfrm>
            <a:off x="4191000" y="5505450"/>
            <a:ext cx="228600" cy="2286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2491" name="Rectangle 27"/>
          <p:cNvSpPr>
            <a:spLocks noChangeArrowheads="1"/>
          </p:cNvSpPr>
          <p:nvPr/>
        </p:nvSpPr>
        <p:spPr bwMode="auto">
          <a:xfrm>
            <a:off x="4648200" y="5505450"/>
            <a:ext cx="228600" cy="2286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2492" name="Rectangle 28"/>
          <p:cNvSpPr>
            <a:spLocks noChangeArrowheads="1"/>
          </p:cNvSpPr>
          <p:nvPr/>
        </p:nvSpPr>
        <p:spPr bwMode="auto">
          <a:xfrm>
            <a:off x="4419600" y="5505450"/>
            <a:ext cx="228600" cy="2286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967133" name="AutoShape 29"/>
          <p:cNvSpPr>
            <a:spLocks noChangeArrowheads="1"/>
          </p:cNvSpPr>
          <p:nvPr/>
        </p:nvSpPr>
        <p:spPr bwMode="auto">
          <a:xfrm>
            <a:off x="4419600" y="3752850"/>
            <a:ext cx="228600" cy="533400"/>
          </a:xfrm>
          <a:prstGeom prst="upDownArrow">
            <a:avLst>
              <a:gd name="adj1" fmla="val 50000"/>
              <a:gd name="adj2" fmla="val 46667"/>
            </a:avLst>
          </a:prstGeom>
          <a:gradFill rotWithShape="0">
            <a:gsLst>
              <a:gs pos="0">
                <a:schemeClr val="folHlink"/>
              </a:gs>
              <a:gs pos="100000">
                <a:schemeClr val="folHlink">
                  <a:gamma/>
                  <a:shade val="5882"/>
                  <a:invGamma/>
                </a:schemeClr>
              </a:gs>
            </a:gsLst>
            <a:lin ang="0" scaled="1"/>
          </a:gradFill>
          <a:ln w="25400">
            <a:solidFill>
              <a:schemeClr val="tx1"/>
            </a:solidFill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62494" name="Rectangle 30"/>
          <p:cNvSpPr>
            <a:spLocks noChangeArrowheads="1"/>
          </p:cNvSpPr>
          <p:nvPr/>
        </p:nvSpPr>
        <p:spPr bwMode="auto">
          <a:xfrm>
            <a:off x="4876800" y="2381250"/>
            <a:ext cx="228600" cy="2286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2495" name="Rectangle 31"/>
          <p:cNvSpPr>
            <a:spLocks noChangeArrowheads="1"/>
          </p:cNvSpPr>
          <p:nvPr/>
        </p:nvSpPr>
        <p:spPr bwMode="auto">
          <a:xfrm>
            <a:off x="4876800" y="2609850"/>
            <a:ext cx="228600" cy="2286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2496" name="Rectangle 32"/>
          <p:cNvSpPr>
            <a:spLocks noChangeArrowheads="1"/>
          </p:cNvSpPr>
          <p:nvPr/>
        </p:nvSpPr>
        <p:spPr bwMode="auto">
          <a:xfrm>
            <a:off x="4876800" y="2838450"/>
            <a:ext cx="228600" cy="2286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2497" name="Rectangle 33"/>
          <p:cNvSpPr>
            <a:spLocks noChangeArrowheads="1"/>
          </p:cNvSpPr>
          <p:nvPr/>
        </p:nvSpPr>
        <p:spPr bwMode="auto">
          <a:xfrm>
            <a:off x="4876800" y="3067050"/>
            <a:ext cx="228600" cy="2286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2498" name="Rectangle 34"/>
          <p:cNvSpPr>
            <a:spLocks noChangeArrowheads="1"/>
          </p:cNvSpPr>
          <p:nvPr/>
        </p:nvSpPr>
        <p:spPr bwMode="auto">
          <a:xfrm>
            <a:off x="4876800" y="3295650"/>
            <a:ext cx="228600" cy="2286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2499" name="Rectangle 35"/>
          <p:cNvSpPr>
            <a:spLocks noChangeArrowheads="1"/>
          </p:cNvSpPr>
          <p:nvPr/>
        </p:nvSpPr>
        <p:spPr bwMode="auto">
          <a:xfrm>
            <a:off x="3962400" y="2381250"/>
            <a:ext cx="228600" cy="2286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2500" name="Rectangle 36"/>
          <p:cNvSpPr>
            <a:spLocks noChangeArrowheads="1"/>
          </p:cNvSpPr>
          <p:nvPr/>
        </p:nvSpPr>
        <p:spPr bwMode="auto">
          <a:xfrm>
            <a:off x="3962400" y="2609850"/>
            <a:ext cx="228600" cy="2286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2501" name="Rectangle 37"/>
          <p:cNvSpPr>
            <a:spLocks noChangeArrowheads="1"/>
          </p:cNvSpPr>
          <p:nvPr/>
        </p:nvSpPr>
        <p:spPr bwMode="auto">
          <a:xfrm>
            <a:off x="3962400" y="2838450"/>
            <a:ext cx="228600" cy="2286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2502" name="Rectangle 38"/>
          <p:cNvSpPr>
            <a:spLocks noChangeArrowheads="1"/>
          </p:cNvSpPr>
          <p:nvPr/>
        </p:nvSpPr>
        <p:spPr bwMode="auto">
          <a:xfrm>
            <a:off x="3962400" y="3067050"/>
            <a:ext cx="228600" cy="2286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2503" name="Rectangle 39"/>
          <p:cNvSpPr>
            <a:spLocks noChangeArrowheads="1"/>
          </p:cNvSpPr>
          <p:nvPr/>
        </p:nvSpPr>
        <p:spPr bwMode="auto">
          <a:xfrm>
            <a:off x="3962400" y="3295650"/>
            <a:ext cx="228600" cy="2286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2504" name="Rectangle 40"/>
          <p:cNvSpPr>
            <a:spLocks noChangeArrowheads="1"/>
          </p:cNvSpPr>
          <p:nvPr/>
        </p:nvSpPr>
        <p:spPr bwMode="auto">
          <a:xfrm>
            <a:off x="4191000" y="2381250"/>
            <a:ext cx="228600" cy="2286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2505" name="Rectangle 41"/>
          <p:cNvSpPr>
            <a:spLocks noChangeArrowheads="1"/>
          </p:cNvSpPr>
          <p:nvPr/>
        </p:nvSpPr>
        <p:spPr bwMode="auto">
          <a:xfrm>
            <a:off x="4191000" y="2609850"/>
            <a:ext cx="228600" cy="2286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2506" name="Rectangle 42"/>
          <p:cNvSpPr>
            <a:spLocks noChangeArrowheads="1"/>
          </p:cNvSpPr>
          <p:nvPr/>
        </p:nvSpPr>
        <p:spPr bwMode="auto">
          <a:xfrm>
            <a:off x="4191000" y="2838450"/>
            <a:ext cx="228600" cy="2286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2507" name="Rectangle 43"/>
          <p:cNvSpPr>
            <a:spLocks noChangeArrowheads="1"/>
          </p:cNvSpPr>
          <p:nvPr/>
        </p:nvSpPr>
        <p:spPr bwMode="auto">
          <a:xfrm>
            <a:off x="4191000" y="3067050"/>
            <a:ext cx="228600" cy="2286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2508" name="Rectangle 44"/>
          <p:cNvSpPr>
            <a:spLocks noChangeArrowheads="1"/>
          </p:cNvSpPr>
          <p:nvPr/>
        </p:nvSpPr>
        <p:spPr bwMode="auto">
          <a:xfrm>
            <a:off x="4191000" y="3295650"/>
            <a:ext cx="228600" cy="2286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2509" name="Rectangle 45"/>
          <p:cNvSpPr>
            <a:spLocks noChangeArrowheads="1"/>
          </p:cNvSpPr>
          <p:nvPr/>
        </p:nvSpPr>
        <p:spPr bwMode="auto">
          <a:xfrm>
            <a:off x="4419600" y="2381250"/>
            <a:ext cx="228600" cy="2286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2510" name="Rectangle 46"/>
          <p:cNvSpPr>
            <a:spLocks noChangeArrowheads="1"/>
          </p:cNvSpPr>
          <p:nvPr/>
        </p:nvSpPr>
        <p:spPr bwMode="auto">
          <a:xfrm>
            <a:off x="4419600" y="2609850"/>
            <a:ext cx="228600" cy="2286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2511" name="Rectangle 47"/>
          <p:cNvSpPr>
            <a:spLocks noChangeArrowheads="1"/>
          </p:cNvSpPr>
          <p:nvPr/>
        </p:nvSpPr>
        <p:spPr bwMode="auto">
          <a:xfrm>
            <a:off x="4419600" y="2838450"/>
            <a:ext cx="228600" cy="228600"/>
          </a:xfrm>
          <a:prstGeom prst="rect">
            <a:avLst/>
          </a:prstGeom>
          <a:solidFill>
            <a:schemeClr val="bg2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2512" name="Rectangle 48"/>
          <p:cNvSpPr>
            <a:spLocks noChangeArrowheads="1"/>
          </p:cNvSpPr>
          <p:nvPr/>
        </p:nvSpPr>
        <p:spPr bwMode="auto">
          <a:xfrm>
            <a:off x="4419600" y="3067050"/>
            <a:ext cx="228600" cy="2286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2513" name="Rectangle 49"/>
          <p:cNvSpPr>
            <a:spLocks noChangeArrowheads="1"/>
          </p:cNvSpPr>
          <p:nvPr/>
        </p:nvSpPr>
        <p:spPr bwMode="auto">
          <a:xfrm>
            <a:off x="4419600" y="3295650"/>
            <a:ext cx="228600" cy="2286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2514" name="Rectangle 50"/>
          <p:cNvSpPr>
            <a:spLocks noChangeArrowheads="1"/>
          </p:cNvSpPr>
          <p:nvPr/>
        </p:nvSpPr>
        <p:spPr bwMode="auto">
          <a:xfrm>
            <a:off x="4648200" y="2381250"/>
            <a:ext cx="228600" cy="2286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2515" name="Rectangle 51"/>
          <p:cNvSpPr>
            <a:spLocks noChangeArrowheads="1"/>
          </p:cNvSpPr>
          <p:nvPr/>
        </p:nvSpPr>
        <p:spPr bwMode="auto">
          <a:xfrm>
            <a:off x="4648200" y="2609850"/>
            <a:ext cx="228600" cy="2286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2516" name="Rectangle 52"/>
          <p:cNvSpPr>
            <a:spLocks noChangeArrowheads="1"/>
          </p:cNvSpPr>
          <p:nvPr/>
        </p:nvSpPr>
        <p:spPr bwMode="auto">
          <a:xfrm>
            <a:off x="4648200" y="2838450"/>
            <a:ext cx="228600" cy="2286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2517" name="Rectangle 53"/>
          <p:cNvSpPr>
            <a:spLocks noChangeArrowheads="1"/>
          </p:cNvSpPr>
          <p:nvPr/>
        </p:nvSpPr>
        <p:spPr bwMode="auto">
          <a:xfrm>
            <a:off x="4648200" y="3067050"/>
            <a:ext cx="228600" cy="2286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2518" name="Rectangle 54"/>
          <p:cNvSpPr>
            <a:spLocks noChangeArrowheads="1"/>
          </p:cNvSpPr>
          <p:nvPr/>
        </p:nvSpPr>
        <p:spPr bwMode="auto">
          <a:xfrm>
            <a:off x="4648200" y="3295650"/>
            <a:ext cx="228600" cy="2286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2519" name="Rectangle 55"/>
          <p:cNvSpPr>
            <a:spLocks noChangeArrowheads="1"/>
          </p:cNvSpPr>
          <p:nvPr/>
        </p:nvSpPr>
        <p:spPr bwMode="auto">
          <a:xfrm>
            <a:off x="3733800" y="4591050"/>
            <a:ext cx="228600" cy="228600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2520" name="Rectangle 56"/>
          <p:cNvSpPr>
            <a:spLocks noChangeArrowheads="1"/>
          </p:cNvSpPr>
          <p:nvPr/>
        </p:nvSpPr>
        <p:spPr bwMode="auto">
          <a:xfrm>
            <a:off x="3733800" y="4819650"/>
            <a:ext cx="228600" cy="228600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2521" name="Rectangle 57"/>
          <p:cNvSpPr>
            <a:spLocks noChangeArrowheads="1"/>
          </p:cNvSpPr>
          <p:nvPr/>
        </p:nvSpPr>
        <p:spPr bwMode="auto">
          <a:xfrm>
            <a:off x="3733800" y="5048250"/>
            <a:ext cx="228600" cy="228600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2522" name="Rectangle 58"/>
          <p:cNvSpPr>
            <a:spLocks noChangeArrowheads="1"/>
          </p:cNvSpPr>
          <p:nvPr/>
        </p:nvSpPr>
        <p:spPr bwMode="auto">
          <a:xfrm>
            <a:off x="3733800" y="5276850"/>
            <a:ext cx="228600" cy="228600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2523" name="Rectangle 59"/>
          <p:cNvSpPr>
            <a:spLocks noChangeArrowheads="1"/>
          </p:cNvSpPr>
          <p:nvPr/>
        </p:nvSpPr>
        <p:spPr bwMode="auto">
          <a:xfrm>
            <a:off x="3733800" y="5505450"/>
            <a:ext cx="228600" cy="228600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2524" name="Rectangle 60"/>
          <p:cNvSpPr>
            <a:spLocks noChangeArrowheads="1"/>
          </p:cNvSpPr>
          <p:nvPr/>
        </p:nvSpPr>
        <p:spPr bwMode="auto">
          <a:xfrm>
            <a:off x="3733800" y="2381250"/>
            <a:ext cx="228600" cy="228600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2525" name="Rectangle 61"/>
          <p:cNvSpPr>
            <a:spLocks noChangeArrowheads="1"/>
          </p:cNvSpPr>
          <p:nvPr/>
        </p:nvSpPr>
        <p:spPr bwMode="auto">
          <a:xfrm>
            <a:off x="3733800" y="2609850"/>
            <a:ext cx="228600" cy="228600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2526" name="Rectangle 62"/>
          <p:cNvSpPr>
            <a:spLocks noChangeArrowheads="1"/>
          </p:cNvSpPr>
          <p:nvPr/>
        </p:nvSpPr>
        <p:spPr bwMode="auto">
          <a:xfrm>
            <a:off x="3733800" y="2838450"/>
            <a:ext cx="228600" cy="228600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2527" name="Rectangle 63"/>
          <p:cNvSpPr>
            <a:spLocks noChangeArrowheads="1"/>
          </p:cNvSpPr>
          <p:nvPr/>
        </p:nvSpPr>
        <p:spPr bwMode="auto">
          <a:xfrm>
            <a:off x="3733800" y="3067050"/>
            <a:ext cx="228600" cy="228600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2528" name="Rectangle 64"/>
          <p:cNvSpPr>
            <a:spLocks noChangeArrowheads="1"/>
          </p:cNvSpPr>
          <p:nvPr/>
        </p:nvSpPr>
        <p:spPr bwMode="auto">
          <a:xfrm>
            <a:off x="3733800" y="3295650"/>
            <a:ext cx="228600" cy="228600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967169" name="Text Box 65"/>
          <p:cNvSpPr txBox="1">
            <a:spLocks noChangeArrowheads="1"/>
          </p:cNvSpPr>
          <p:nvPr/>
        </p:nvSpPr>
        <p:spPr bwMode="auto">
          <a:xfrm>
            <a:off x="1946275" y="2724150"/>
            <a:ext cx="1211263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Image 1</a:t>
            </a:r>
          </a:p>
        </p:txBody>
      </p:sp>
      <p:sp>
        <p:nvSpPr>
          <p:cNvPr id="1967170" name="Text Box 66"/>
          <p:cNvSpPr txBox="1">
            <a:spLocks noChangeArrowheads="1"/>
          </p:cNvSpPr>
          <p:nvPr/>
        </p:nvSpPr>
        <p:spPr bwMode="auto">
          <a:xfrm>
            <a:off x="1947863" y="4933950"/>
            <a:ext cx="1211262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Image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3962400" y="4630738"/>
            <a:ext cx="228600" cy="2286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4191000" y="4630738"/>
            <a:ext cx="228600" cy="2286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4419600" y="4630738"/>
            <a:ext cx="228600" cy="2286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3962400" y="4859338"/>
            <a:ext cx="228600" cy="2286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4191000" y="4859338"/>
            <a:ext cx="228600" cy="2286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4419600" y="4859338"/>
            <a:ext cx="228600" cy="2286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3496" name="Rectangle 8"/>
          <p:cNvSpPr>
            <a:spLocks noChangeArrowheads="1"/>
          </p:cNvSpPr>
          <p:nvPr/>
        </p:nvSpPr>
        <p:spPr bwMode="auto">
          <a:xfrm>
            <a:off x="3962400" y="5087938"/>
            <a:ext cx="228600" cy="2286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3497" name="Rectangle 9"/>
          <p:cNvSpPr>
            <a:spLocks noChangeArrowheads="1"/>
          </p:cNvSpPr>
          <p:nvPr/>
        </p:nvSpPr>
        <p:spPr bwMode="auto">
          <a:xfrm>
            <a:off x="4191000" y="5087938"/>
            <a:ext cx="228600" cy="2286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3498" name="Rectangle 10"/>
          <p:cNvSpPr>
            <a:spLocks noChangeArrowheads="1"/>
          </p:cNvSpPr>
          <p:nvPr/>
        </p:nvSpPr>
        <p:spPr bwMode="auto">
          <a:xfrm>
            <a:off x="4419600" y="5087938"/>
            <a:ext cx="228600" cy="2286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3499" name="Rectangle 11"/>
          <p:cNvSpPr>
            <a:spLocks noChangeArrowheads="1"/>
          </p:cNvSpPr>
          <p:nvPr/>
        </p:nvSpPr>
        <p:spPr bwMode="auto">
          <a:xfrm>
            <a:off x="3962400" y="5316538"/>
            <a:ext cx="228600" cy="2286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3500" name="Rectangle 12"/>
          <p:cNvSpPr>
            <a:spLocks noChangeArrowheads="1"/>
          </p:cNvSpPr>
          <p:nvPr/>
        </p:nvSpPr>
        <p:spPr bwMode="auto">
          <a:xfrm>
            <a:off x="4191000" y="5316538"/>
            <a:ext cx="228600" cy="2286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3501" name="Rectangle 13"/>
          <p:cNvSpPr>
            <a:spLocks noChangeArrowheads="1"/>
          </p:cNvSpPr>
          <p:nvPr/>
        </p:nvSpPr>
        <p:spPr bwMode="auto">
          <a:xfrm>
            <a:off x="4419600" y="5316538"/>
            <a:ext cx="228600" cy="2286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3502" name="Rectangle 14"/>
          <p:cNvSpPr>
            <a:spLocks noChangeArrowheads="1"/>
          </p:cNvSpPr>
          <p:nvPr/>
        </p:nvSpPr>
        <p:spPr bwMode="auto">
          <a:xfrm>
            <a:off x="3962400" y="5545138"/>
            <a:ext cx="228600" cy="2286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3503" name="Rectangle 15"/>
          <p:cNvSpPr>
            <a:spLocks noChangeArrowheads="1"/>
          </p:cNvSpPr>
          <p:nvPr/>
        </p:nvSpPr>
        <p:spPr bwMode="auto">
          <a:xfrm>
            <a:off x="4191000" y="5545138"/>
            <a:ext cx="228600" cy="2286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3504" name="Rectangle 16"/>
          <p:cNvSpPr>
            <a:spLocks noChangeArrowheads="1"/>
          </p:cNvSpPr>
          <p:nvPr/>
        </p:nvSpPr>
        <p:spPr bwMode="auto">
          <a:xfrm>
            <a:off x="4419600" y="5545138"/>
            <a:ext cx="228600" cy="2286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3505" name="Rectangle 17"/>
          <p:cNvSpPr>
            <a:spLocks noChangeArrowheads="1"/>
          </p:cNvSpPr>
          <p:nvPr/>
        </p:nvSpPr>
        <p:spPr bwMode="auto">
          <a:xfrm>
            <a:off x="3962400" y="2420938"/>
            <a:ext cx="228600" cy="2286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3506" name="Rectangle 18"/>
          <p:cNvSpPr>
            <a:spLocks noChangeArrowheads="1"/>
          </p:cNvSpPr>
          <p:nvPr/>
        </p:nvSpPr>
        <p:spPr bwMode="auto">
          <a:xfrm>
            <a:off x="3962400" y="2649538"/>
            <a:ext cx="228600" cy="2286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3507" name="Rectangle 19"/>
          <p:cNvSpPr>
            <a:spLocks noChangeArrowheads="1"/>
          </p:cNvSpPr>
          <p:nvPr/>
        </p:nvSpPr>
        <p:spPr bwMode="auto">
          <a:xfrm>
            <a:off x="3962400" y="2878138"/>
            <a:ext cx="228600" cy="2286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3508" name="Rectangle 20"/>
          <p:cNvSpPr>
            <a:spLocks noChangeArrowheads="1"/>
          </p:cNvSpPr>
          <p:nvPr/>
        </p:nvSpPr>
        <p:spPr bwMode="auto">
          <a:xfrm>
            <a:off x="3962400" y="3106738"/>
            <a:ext cx="228600" cy="2286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3509" name="Rectangle 21"/>
          <p:cNvSpPr>
            <a:spLocks noChangeArrowheads="1"/>
          </p:cNvSpPr>
          <p:nvPr/>
        </p:nvSpPr>
        <p:spPr bwMode="auto">
          <a:xfrm>
            <a:off x="3962400" y="3335338"/>
            <a:ext cx="228600" cy="2286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3510" name="Rectangle 22"/>
          <p:cNvSpPr>
            <a:spLocks noChangeArrowheads="1"/>
          </p:cNvSpPr>
          <p:nvPr/>
        </p:nvSpPr>
        <p:spPr bwMode="auto">
          <a:xfrm>
            <a:off x="4191000" y="2420938"/>
            <a:ext cx="228600" cy="2286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3511" name="Rectangle 23"/>
          <p:cNvSpPr>
            <a:spLocks noChangeArrowheads="1"/>
          </p:cNvSpPr>
          <p:nvPr/>
        </p:nvSpPr>
        <p:spPr bwMode="auto">
          <a:xfrm>
            <a:off x="4191000" y="2649538"/>
            <a:ext cx="228600" cy="2286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3512" name="Rectangle 24"/>
          <p:cNvSpPr>
            <a:spLocks noChangeArrowheads="1"/>
          </p:cNvSpPr>
          <p:nvPr/>
        </p:nvSpPr>
        <p:spPr bwMode="auto">
          <a:xfrm>
            <a:off x="4191000" y="2878138"/>
            <a:ext cx="228600" cy="2286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3513" name="Rectangle 25"/>
          <p:cNvSpPr>
            <a:spLocks noChangeArrowheads="1"/>
          </p:cNvSpPr>
          <p:nvPr/>
        </p:nvSpPr>
        <p:spPr bwMode="auto">
          <a:xfrm>
            <a:off x="4191000" y="3106738"/>
            <a:ext cx="228600" cy="2286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3514" name="Rectangle 26"/>
          <p:cNvSpPr>
            <a:spLocks noChangeArrowheads="1"/>
          </p:cNvSpPr>
          <p:nvPr/>
        </p:nvSpPr>
        <p:spPr bwMode="auto">
          <a:xfrm>
            <a:off x="4191000" y="3335338"/>
            <a:ext cx="228600" cy="2286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3515" name="Rectangle 27"/>
          <p:cNvSpPr>
            <a:spLocks noChangeArrowheads="1"/>
          </p:cNvSpPr>
          <p:nvPr/>
        </p:nvSpPr>
        <p:spPr bwMode="auto">
          <a:xfrm>
            <a:off x="4419600" y="2420938"/>
            <a:ext cx="228600" cy="2286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3516" name="Rectangle 28"/>
          <p:cNvSpPr>
            <a:spLocks noChangeArrowheads="1"/>
          </p:cNvSpPr>
          <p:nvPr/>
        </p:nvSpPr>
        <p:spPr bwMode="auto">
          <a:xfrm>
            <a:off x="4419600" y="2649538"/>
            <a:ext cx="228600" cy="2286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3517" name="Rectangle 29"/>
          <p:cNvSpPr>
            <a:spLocks noChangeArrowheads="1"/>
          </p:cNvSpPr>
          <p:nvPr/>
        </p:nvSpPr>
        <p:spPr bwMode="auto">
          <a:xfrm>
            <a:off x="4419600" y="2878138"/>
            <a:ext cx="228600" cy="2286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3518" name="Rectangle 30"/>
          <p:cNvSpPr>
            <a:spLocks noChangeArrowheads="1"/>
          </p:cNvSpPr>
          <p:nvPr/>
        </p:nvSpPr>
        <p:spPr bwMode="auto">
          <a:xfrm>
            <a:off x="4419600" y="3106738"/>
            <a:ext cx="228600" cy="2286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3519" name="Rectangle 31"/>
          <p:cNvSpPr>
            <a:spLocks noChangeArrowheads="1"/>
          </p:cNvSpPr>
          <p:nvPr/>
        </p:nvSpPr>
        <p:spPr bwMode="auto">
          <a:xfrm>
            <a:off x="4419600" y="3335338"/>
            <a:ext cx="228600" cy="2286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3520" name="Rectangle 32"/>
          <p:cNvSpPr>
            <a:spLocks noChangeArrowheads="1"/>
          </p:cNvSpPr>
          <p:nvPr/>
        </p:nvSpPr>
        <p:spPr bwMode="auto">
          <a:xfrm>
            <a:off x="4648200" y="2420938"/>
            <a:ext cx="228600" cy="2286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3521" name="Rectangle 33"/>
          <p:cNvSpPr>
            <a:spLocks noChangeArrowheads="1"/>
          </p:cNvSpPr>
          <p:nvPr/>
        </p:nvSpPr>
        <p:spPr bwMode="auto">
          <a:xfrm>
            <a:off x="4648200" y="2649538"/>
            <a:ext cx="228600" cy="2286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3522" name="Rectangle 34"/>
          <p:cNvSpPr>
            <a:spLocks noChangeArrowheads="1"/>
          </p:cNvSpPr>
          <p:nvPr/>
        </p:nvSpPr>
        <p:spPr bwMode="auto">
          <a:xfrm>
            <a:off x="4648200" y="2878138"/>
            <a:ext cx="228600" cy="2286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3523" name="Rectangle 35"/>
          <p:cNvSpPr>
            <a:spLocks noChangeArrowheads="1"/>
          </p:cNvSpPr>
          <p:nvPr/>
        </p:nvSpPr>
        <p:spPr bwMode="auto">
          <a:xfrm>
            <a:off x="4648200" y="3106738"/>
            <a:ext cx="228600" cy="2286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3524" name="Rectangle 36"/>
          <p:cNvSpPr>
            <a:spLocks noChangeArrowheads="1"/>
          </p:cNvSpPr>
          <p:nvPr/>
        </p:nvSpPr>
        <p:spPr bwMode="auto">
          <a:xfrm>
            <a:off x="4648200" y="3335338"/>
            <a:ext cx="228600" cy="2286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3525" name="Rectangle 3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Incremental computation</a:t>
            </a:r>
          </a:p>
        </p:txBody>
      </p:sp>
      <p:sp>
        <p:nvSpPr>
          <p:cNvPr id="63526" name="Rectangle 3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Subtract contributions from leftmost column, add contributions from rightmost column</a:t>
            </a:r>
          </a:p>
        </p:txBody>
      </p:sp>
      <p:sp>
        <p:nvSpPr>
          <p:cNvPr id="1968167" name="Text Box 39"/>
          <p:cNvSpPr txBox="1">
            <a:spLocks noChangeArrowheads="1"/>
          </p:cNvSpPr>
          <p:nvPr/>
        </p:nvSpPr>
        <p:spPr bwMode="auto">
          <a:xfrm>
            <a:off x="1946275" y="2763838"/>
            <a:ext cx="1211263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Image 1</a:t>
            </a:r>
          </a:p>
        </p:txBody>
      </p:sp>
      <p:sp>
        <p:nvSpPr>
          <p:cNvPr id="1968168" name="Text Box 40"/>
          <p:cNvSpPr txBox="1">
            <a:spLocks noChangeArrowheads="1"/>
          </p:cNvSpPr>
          <p:nvPr/>
        </p:nvSpPr>
        <p:spPr bwMode="auto">
          <a:xfrm>
            <a:off x="1947863" y="4973638"/>
            <a:ext cx="1211262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Image 2</a:t>
            </a:r>
          </a:p>
        </p:txBody>
      </p:sp>
      <p:sp>
        <p:nvSpPr>
          <p:cNvPr id="1968169" name="Rectangle 41"/>
          <p:cNvSpPr>
            <a:spLocks noChangeArrowheads="1"/>
          </p:cNvSpPr>
          <p:nvPr/>
        </p:nvSpPr>
        <p:spPr bwMode="auto">
          <a:xfrm>
            <a:off x="4876800" y="2420938"/>
            <a:ext cx="228600" cy="228600"/>
          </a:xfrm>
          <a:prstGeom prst="rect">
            <a:avLst/>
          </a:prstGeom>
          <a:solidFill>
            <a:schemeClr val="accent2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r>
              <a:rPr lang="en-US" altLang="zh-TW" sz="1800" b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ZapfHumnst BT" pitchFamily="34" charset="0"/>
              </a:rPr>
              <a:t>+</a:t>
            </a:r>
          </a:p>
        </p:txBody>
      </p:sp>
      <p:sp>
        <p:nvSpPr>
          <p:cNvPr id="1968170" name="Rectangle 42"/>
          <p:cNvSpPr>
            <a:spLocks noChangeArrowheads="1"/>
          </p:cNvSpPr>
          <p:nvPr/>
        </p:nvSpPr>
        <p:spPr bwMode="auto">
          <a:xfrm>
            <a:off x="4876800" y="2649538"/>
            <a:ext cx="228600" cy="228600"/>
          </a:xfrm>
          <a:prstGeom prst="rect">
            <a:avLst/>
          </a:prstGeom>
          <a:solidFill>
            <a:schemeClr val="accent2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r>
              <a:rPr lang="en-US" altLang="zh-TW" sz="1800" b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ZapfHumnst BT" pitchFamily="34" charset="0"/>
              </a:rPr>
              <a:t>+</a:t>
            </a:r>
          </a:p>
        </p:txBody>
      </p:sp>
      <p:sp>
        <p:nvSpPr>
          <p:cNvPr id="1968171" name="Rectangle 43"/>
          <p:cNvSpPr>
            <a:spLocks noChangeArrowheads="1"/>
          </p:cNvSpPr>
          <p:nvPr/>
        </p:nvSpPr>
        <p:spPr bwMode="auto">
          <a:xfrm>
            <a:off x="4876800" y="2878138"/>
            <a:ext cx="228600" cy="228600"/>
          </a:xfrm>
          <a:prstGeom prst="rect">
            <a:avLst/>
          </a:prstGeom>
          <a:solidFill>
            <a:schemeClr val="accent2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r>
              <a:rPr lang="en-US" altLang="zh-TW" sz="1800" b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ZapfHumnst BT" pitchFamily="34" charset="0"/>
              </a:rPr>
              <a:t>+</a:t>
            </a:r>
          </a:p>
        </p:txBody>
      </p:sp>
      <p:sp>
        <p:nvSpPr>
          <p:cNvPr id="1968172" name="Rectangle 44"/>
          <p:cNvSpPr>
            <a:spLocks noChangeArrowheads="1"/>
          </p:cNvSpPr>
          <p:nvPr/>
        </p:nvSpPr>
        <p:spPr bwMode="auto">
          <a:xfrm>
            <a:off x="4876800" y="3106738"/>
            <a:ext cx="228600" cy="228600"/>
          </a:xfrm>
          <a:prstGeom prst="rect">
            <a:avLst/>
          </a:prstGeom>
          <a:solidFill>
            <a:schemeClr val="accent2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r>
              <a:rPr lang="en-US" altLang="zh-TW" sz="1800" b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ZapfHumnst BT" pitchFamily="34" charset="0"/>
              </a:rPr>
              <a:t>+</a:t>
            </a:r>
          </a:p>
        </p:txBody>
      </p:sp>
      <p:sp>
        <p:nvSpPr>
          <p:cNvPr id="1968173" name="Rectangle 45"/>
          <p:cNvSpPr>
            <a:spLocks noChangeArrowheads="1"/>
          </p:cNvSpPr>
          <p:nvPr/>
        </p:nvSpPr>
        <p:spPr bwMode="auto">
          <a:xfrm>
            <a:off x="4876800" y="3335338"/>
            <a:ext cx="228600" cy="228600"/>
          </a:xfrm>
          <a:prstGeom prst="rect">
            <a:avLst/>
          </a:prstGeom>
          <a:solidFill>
            <a:schemeClr val="accent2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r>
              <a:rPr lang="en-US" altLang="zh-TW" sz="1800" b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ZapfHumnst BT" pitchFamily="34" charset="0"/>
              </a:rPr>
              <a:t>+</a:t>
            </a:r>
          </a:p>
        </p:txBody>
      </p:sp>
      <p:sp>
        <p:nvSpPr>
          <p:cNvPr id="1968174" name="Rectangle 46"/>
          <p:cNvSpPr>
            <a:spLocks noChangeArrowheads="1"/>
          </p:cNvSpPr>
          <p:nvPr/>
        </p:nvSpPr>
        <p:spPr bwMode="auto">
          <a:xfrm>
            <a:off x="3733800" y="4630738"/>
            <a:ext cx="228600" cy="2286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r>
              <a:rPr lang="en-US" altLang="zh-TW" sz="1800" b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ZapfHumnst Dm BT" pitchFamily="34" charset="0"/>
              </a:rPr>
              <a:t>-</a:t>
            </a:r>
          </a:p>
        </p:txBody>
      </p:sp>
      <p:sp>
        <p:nvSpPr>
          <p:cNvPr id="1968175" name="Rectangle 47"/>
          <p:cNvSpPr>
            <a:spLocks noChangeArrowheads="1"/>
          </p:cNvSpPr>
          <p:nvPr/>
        </p:nvSpPr>
        <p:spPr bwMode="auto">
          <a:xfrm>
            <a:off x="3733800" y="4859338"/>
            <a:ext cx="228600" cy="2286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r>
              <a:rPr lang="en-US" altLang="zh-TW" sz="1800" b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ZapfHumnst Dm BT" pitchFamily="34" charset="0"/>
              </a:rPr>
              <a:t>-</a:t>
            </a:r>
          </a:p>
        </p:txBody>
      </p:sp>
      <p:sp>
        <p:nvSpPr>
          <p:cNvPr id="1968176" name="Rectangle 48"/>
          <p:cNvSpPr>
            <a:spLocks noChangeArrowheads="1"/>
          </p:cNvSpPr>
          <p:nvPr/>
        </p:nvSpPr>
        <p:spPr bwMode="auto">
          <a:xfrm>
            <a:off x="3733800" y="5087938"/>
            <a:ext cx="228600" cy="2286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r>
              <a:rPr lang="en-US" altLang="zh-TW" sz="1800" b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ZapfHumnst Dm BT" pitchFamily="34" charset="0"/>
              </a:rPr>
              <a:t>-</a:t>
            </a:r>
          </a:p>
        </p:txBody>
      </p:sp>
      <p:sp>
        <p:nvSpPr>
          <p:cNvPr id="1968177" name="Rectangle 49"/>
          <p:cNvSpPr>
            <a:spLocks noChangeArrowheads="1"/>
          </p:cNvSpPr>
          <p:nvPr/>
        </p:nvSpPr>
        <p:spPr bwMode="auto">
          <a:xfrm>
            <a:off x="3733800" y="5316538"/>
            <a:ext cx="228600" cy="2286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r>
              <a:rPr lang="en-US" altLang="zh-TW" sz="1800" b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ZapfHumnst Dm BT" pitchFamily="34" charset="0"/>
              </a:rPr>
              <a:t>-</a:t>
            </a:r>
          </a:p>
        </p:txBody>
      </p:sp>
      <p:sp>
        <p:nvSpPr>
          <p:cNvPr id="1968178" name="Rectangle 50"/>
          <p:cNvSpPr>
            <a:spLocks noChangeArrowheads="1"/>
          </p:cNvSpPr>
          <p:nvPr/>
        </p:nvSpPr>
        <p:spPr bwMode="auto">
          <a:xfrm>
            <a:off x="3733800" y="5545138"/>
            <a:ext cx="228600" cy="2286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r>
              <a:rPr lang="en-US" altLang="zh-TW" sz="1800" b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ZapfHumnst Dm BT" pitchFamily="34" charset="0"/>
              </a:rPr>
              <a:t>-</a:t>
            </a:r>
          </a:p>
        </p:txBody>
      </p:sp>
      <p:sp>
        <p:nvSpPr>
          <p:cNvPr id="1968179" name="Rectangle 51"/>
          <p:cNvSpPr>
            <a:spLocks noChangeArrowheads="1"/>
          </p:cNvSpPr>
          <p:nvPr/>
        </p:nvSpPr>
        <p:spPr bwMode="auto">
          <a:xfrm>
            <a:off x="3733800" y="2420938"/>
            <a:ext cx="228600" cy="228600"/>
          </a:xfrm>
          <a:prstGeom prst="rect">
            <a:avLst/>
          </a:prstGeom>
          <a:solidFill>
            <a:schemeClr val="accent2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r>
              <a:rPr lang="en-US" altLang="zh-TW" sz="1800" b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ZapfHumnst Dm BT" pitchFamily="34" charset="0"/>
              </a:rPr>
              <a:t>-</a:t>
            </a:r>
          </a:p>
        </p:txBody>
      </p:sp>
      <p:sp>
        <p:nvSpPr>
          <p:cNvPr id="1968180" name="Rectangle 52"/>
          <p:cNvSpPr>
            <a:spLocks noChangeArrowheads="1"/>
          </p:cNvSpPr>
          <p:nvPr/>
        </p:nvSpPr>
        <p:spPr bwMode="auto">
          <a:xfrm>
            <a:off x="3733800" y="2649538"/>
            <a:ext cx="228600" cy="228600"/>
          </a:xfrm>
          <a:prstGeom prst="rect">
            <a:avLst/>
          </a:prstGeom>
          <a:solidFill>
            <a:schemeClr val="accent2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r>
              <a:rPr lang="en-US" altLang="zh-TW" sz="1800" b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ZapfHumnst Dm BT" pitchFamily="34" charset="0"/>
              </a:rPr>
              <a:t>-</a:t>
            </a:r>
          </a:p>
        </p:txBody>
      </p:sp>
      <p:sp>
        <p:nvSpPr>
          <p:cNvPr id="1968181" name="Rectangle 53"/>
          <p:cNvSpPr>
            <a:spLocks noChangeArrowheads="1"/>
          </p:cNvSpPr>
          <p:nvPr/>
        </p:nvSpPr>
        <p:spPr bwMode="auto">
          <a:xfrm>
            <a:off x="3733800" y="2878138"/>
            <a:ext cx="228600" cy="228600"/>
          </a:xfrm>
          <a:prstGeom prst="rect">
            <a:avLst/>
          </a:prstGeom>
          <a:solidFill>
            <a:schemeClr val="accent2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r>
              <a:rPr lang="en-US" altLang="zh-TW" sz="1800" b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ZapfHumnst Dm BT" pitchFamily="34" charset="0"/>
              </a:rPr>
              <a:t>-</a:t>
            </a:r>
          </a:p>
        </p:txBody>
      </p:sp>
      <p:sp>
        <p:nvSpPr>
          <p:cNvPr id="1968182" name="Rectangle 54"/>
          <p:cNvSpPr>
            <a:spLocks noChangeArrowheads="1"/>
          </p:cNvSpPr>
          <p:nvPr/>
        </p:nvSpPr>
        <p:spPr bwMode="auto">
          <a:xfrm>
            <a:off x="3733800" y="3106738"/>
            <a:ext cx="228600" cy="228600"/>
          </a:xfrm>
          <a:prstGeom prst="rect">
            <a:avLst/>
          </a:prstGeom>
          <a:solidFill>
            <a:schemeClr val="accent2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r>
              <a:rPr lang="en-US" altLang="zh-TW" sz="1800" b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ZapfHumnst Dm BT" pitchFamily="34" charset="0"/>
              </a:rPr>
              <a:t>-</a:t>
            </a:r>
          </a:p>
        </p:txBody>
      </p:sp>
      <p:sp>
        <p:nvSpPr>
          <p:cNvPr id="1968183" name="Rectangle 55"/>
          <p:cNvSpPr>
            <a:spLocks noChangeArrowheads="1"/>
          </p:cNvSpPr>
          <p:nvPr/>
        </p:nvSpPr>
        <p:spPr bwMode="auto">
          <a:xfrm>
            <a:off x="3733800" y="3335338"/>
            <a:ext cx="228600" cy="228600"/>
          </a:xfrm>
          <a:prstGeom prst="rect">
            <a:avLst/>
          </a:prstGeom>
          <a:solidFill>
            <a:schemeClr val="accent2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r>
              <a:rPr lang="en-US" altLang="zh-TW" sz="1800" b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ZapfHumnst Dm BT" pitchFamily="34" charset="0"/>
              </a:rPr>
              <a:t>-</a:t>
            </a:r>
          </a:p>
        </p:txBody>
      </p:sp>
      <p:sp>
        <p:nvSpPr>
          <p:cNvPr id="63544" name="Rectangle 56"/>
          <p:cNvSpPr>
            <a:spLocks noChangeArrowheads="1"/>
          </p:cNvSpPr>
          <p:nvPr/>
        </p:nvSpPr>
        <p:spPr bwMode="auto">
          <a:xfrm>
            <a:off x="4648200" y="4630738"/>
            <a:ext cx="228600" cy="2286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3545" name="Rectangle 57"/>
          <p:cNvSpPr>
            <a:spLocks noChangeArrowheads="1"/>
          </p:cNvSpPr>
          <p:nvPr/>
        </p:nvSpPr>
        <p:spPr bwMode="auto">
          <a:xfrm>
            <a:off x="4648200" y="4859338"/>
            <a:ext cx="228600" cy="2286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3546" name="Rectangle 58"/>
          <p:cNvSpPr>
            <a:spLocks noChangeArrowheads="1"/>
          </p:cNvSpPr>
          <p:nvPr/>
        </p:nvSpPr>
        <p:spPr bwMode="auto">
          <a:xfrm>
            <a:off x="4648200" y="5087938"/>
            <a:ext cx="228600" cy="2286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3547" name="Rectangle 59"/>
          <p:cNvSpPr>
            <a:spLocks noChangeArrowheads="1"/>
          </p:cNvSpPr>
          <p:nvPr/>
        </p:nvSpPr>
        <p:spPr bwMode="auto">
          <a:xfrm>
            <a:off x="4648200" y="5316538"/>
            <a:ext cx="228600" cy="2286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3548" name="Rectangle 60"/>
          <p:cNvSpPr>
            <a:spLocks noChangeArrowheads="1"/>
          </p:cNvSpPr>
          <p:nvPr/>
        </p:nvSpPr>
        <p:spPr bwMode="auto">
          <a:xfrm>
            <a:off x="4648200" y="5545138"/>
            <a:ext cx="228600" cy="2286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968189" name="Rectangle 61"/>
          <p:cNvSpPr>
            <a:spLocks noChangeArrowheads="1"/>
          </p:cNvSpPr>
          <p:nvPr/>
        </p:nvSpPr>
        <p:spPr bwMode="auto">
          <a:xfrm>
            <a:off x="4876800" y="4630738"/>
            <a:ext cx="228600" cy="2286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r>
              <a:rPr lang="en-US" altLang="zh-TW" sz="1800" b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ZapfHumnst Dm BT" pitchFamily="34" charset="0"/>
              </a:rPr>
              <a:t>+</a:t>
            </a:r>
          </a:p>
        </p:txBody>
      </p:sp>
      <p:sp>
        <p:nvSpPr>
          <p:cNvPr id="1968190" name="Rectangle 62"/>
          <p:cNvSpPr>
            <a:spLocks noChangeArrowheads="1"/>
          </p:cNvSpPr>
          <p:nvPr/>
        </p:nvSpPr>
        <p:spPr bwMode="auto">
          <a:xfrm>
            <a:off x="4876800" y="4859338"/>
            <a:ext cx="228600" cy="2286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r>
              <a:rPr lang="en-US" altLang="zh-TW" sz="1800" b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ZapfHumnst Dm BT" pitchFamily="34" charset="0"/>
              </a:rPr>
              <a:t>+</a:t>
            </a:r>
          </a:p>
        </p:txBody>
      </p:sp>
      <p:sp>
        <p:nvSpPr>
          <p:cNvPr id="1968191" name="Rectangle 63"/>
          <p:cNvSpPr>
            <a:spLocks noChangeArrowheads="1"/>
          </p:cNvSpPr>
          <p:nvPr/>
        </p:nvSpPr>
        <p:spPr bwMode="auto">
          <a:xfrm>
            <a:off x="4876800" y="5087938"/>
            <a:ext cx="228600" cy="2286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r>
              <a:rPr lang="en-US" altLang="zh-TW" sz="1800" b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ZapfHumnst Dm BT" pitchFamily="34" charset="0"/>
              </a:rPr>
              <a:t>+</a:t>
            </a:r>
          </a:p>
        </p:txBody>
      </p:sp>
      <p:sp>
        <p:nvSpPr>
          <p:cNvPr id="1968192" name="Rectangle 64"/>
          <p:cNvSpPr>
            <a:spLocks noChangeArrowheads="1"/>
          </p:cNvSpPr>
          <p:nvPr/>
        </p:nvSpPr>
        <p:spPr bwMode="auto">
          <a:xfrm>
            <a:off x="4876800" y="5316538"/>
            <a:ext cx="228600" cy="2286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r>
              <a:rPr lang="en-US" altLang="zh-TW" sz="1800" b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ZapfHumnst Dm BT" pitchFamily="34" charset="0"/>
              </a:rPr>
              <a:t>+</a:t>
            </a:r>
          </a:p>
        </p:txBody>
      </p:sp>
      <p:sp>
        <p:nvSpPr>
          <p:cNvPr id="1968193" name="Rectangle 65"/>
          <p:cNvSpPr>
            <a:spLocks noChangeArrowheads="1"/>
          </p:cNvSpPr>
          <p:nvPr/>
        </p:nvSpPr>
        <p:spPr bwMode="auto">
          <a:xfrm>
            <a:off x="4876800" y="5545138"/>
            <a:ext cx="228600" cy="2286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r>
              <a:rPr lang="en-US" altLang="zh-TW" sz="1800" b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ZapfHumnst Dm BT" pitchFamily="34" charset="0"/>
              </a:rPr>
              <a:t>+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Selecting window size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Small window: more detail, but more noise</a:t>
            </a:r>
          </a:p>
          <a:p>
            <a:pPr eaLnBrk="1" hangingPunct="1"/>
            <a:r>
              <a:rPr lang="en-US" altLang="zh-TW" smtClean="0"/>
              <a:t>Large window: more robustness, less detail</a:t>
            </a:r>
          </a:p>
          <a:p>
            <a:pPr eaLnBrk="1" hangingPunct="1"/>
            <a:r>
              <a:rPr lang="en-US" altLang="zh-TW" smtClean="0"/>
              <a:t>Example:</a:t>
            </a:r>
          </a:p>
        </p:txBody>
      </p:sp>
      <p:pic>
        <p:nvPicPr>
          <p:cNvPr id="1969156" name="Picture 4" descr="tree1"/>
          <p:cNvPicPr>
            <a:picLocks noChangeAspect="1" noChangeArrowheads="1"/>
          </p:cNvPicPr>
          <p:nvPr/>
        </p:nvPicPr>
        <p:blipFill>
          <a:blip r:embed="rId3" cstate="print">
            <a:lum bright="6000" contrast="24000"/>
          </a:blip>
          <a:srcRect/>
          <a:stretch>
            <a:fillRect/>
          </a:stretch>
        </p:blipFill>
        <p:spPr bwMode="auto">
          <a:xfrm>
            <a:off x="1371600" y="2997200"/>
            <a:ext cx="3048000" cy="30480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pic>
      <p:pic>
        <p:nvPicPr>
          <p:cNvPr id="1969157" name="Picture 5" descr="tree2"/>
          <p:cNvPicPr>
            <a:picLocks noChangeAspect="1" noChangeArrowheads="1"/>
          </p:cNvPicPr>
          <p:nvPr/>
        </p:nvPicPr>
        <p:blipFill>
          <a:blip r:embed="rId4" cstate="print">
            <a:lum bright="6000" contrast="24000"/>
          </a:blip>
          <a:srcRect/>
          <a:stretch>
            <a:fillRect/>
          </a:stretch>
        </p:blipFill>
        <p:spPr bwMode="auto">
          <a:xfrm>
            <a:off x="4724400" y="2997200"/>
            <a:ext cx="3048000" cy="30480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Selecting window size</a:t>
            </a:r>
          </a:p>
        </p:txBody>
      </p:sp>
      <p:pic>
        <p:nvPicPr>
          <p:cNvPr id="65539" name="Picture 3" descr="SSDWindowSize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711200" y="1828800"/>
            <a:ext cx="7772400" cy="3548063"/>
          </a:xfrm>
          <a:noFill/>
        </p:spPr>
      </p:pic>
      <p:sp>
        <p:nvSpPr>
          <p:cNvPr id="1970180" name="Text Box 4"/>
          <p:cNvSpPr txBox="1">
            <a:spLocks noChangeArrowheads="1"/>
          </p:cNvSpPr>
          <p:nvPr/>
        </p:nvSpPr>
        <p:spPr bwMode="auto">
          <a:xfrm>
            <a:off x="1447800" y="5562600"/>
            <a:ext cx="216535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3 pixel window</a:t>
            </a:r>
          </a:p>
        </p:txBody>
      </p:sp>
      <p:sp>
        <p:nvSpPr>
          <p:cNvPr id="1970181" name="Text Box 5"/>
          <p:cNvSpPr txBox="1">
            <a:spLocks noChangeArrowheads="1"/>
          </p:cNvSpPr>
          <p:nvPr/>
        </p:nvSpPr>
        <p:spPr bwMode="auto">
          <a:xfrm>
            <a:off x="5334000" y="5562600"/>
            <a:ext cx="2332038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20 pixel window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Non-square windows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Compromise: have a large window, but higher weight near the center</a:t>
            </a:r>
          </a:p>
          <a:p>
            <a:pPr eaLnBrk="1" hangingPunct="1"/>
            <a:r>
              <a:rPr lang="en-US" altLang="zh-TW" smtClean="0"/>
              <a:t>Example: Gaussian</a:t>
            </a:r>
          </a:p>
          <a:p>
            <a:pPr eaLnBrk="1" hangingPunct="1"/>
            <a:r>
              <a:rPr lang="en-US" altLang="zh-TW" smtClean="0"/>
              <a:t>Example: Shifted windows</a:t>
            </a:r>
          </a:p>
        </p:txBody>
      </p:sp>
      <p:pic>
        <p:nvPicPr>
          <p:cNvPr id="1971204" name="Picture 4" descr="tree1"/>
          <p:cNvPicPr>
            <a:picLocks noChangeAspect="1" noChangeArrowheads="1"/>
          </p:cNvPicPr>
          <p:nvPr/>
        </p:nvPicPr>
        <p:blipFill>
          <a:blip r:embed="rId3" cstate="print">
            <a:lum bright="6000" contrast="24000"/>
          </a:blip>
          <a:srcRect/>
          <a:stretch>
            <a:fillRect/>
          </a:stretch>
        </p:blipFill>
        <p:spPr bwMode="auto">
          <a:xfrm>
            <a:off x="1476375" y="3189288"/>
            <a:ext cx="3048000" cy="30480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pic>
      <p:pic>
        <p:nvPicPr>
          <p:cNvPr id="1971205" name="Picture 5" descr="tree2"/>
          <p:cNvPicPr>
            <a:picLocks noChangeAspect="1" noChangeArrowheads="1"/>
          </p:cNvPicPr>
          <p:nvPr/>
        </p:nvPicPr>
        <p:blipFill>
          <a:blip r:embed="rId4" cstate="print">
            <a:lum bright="6000" contrast="24000"/>
          </a:blip>
          <a:srcRect/>
          <a:stretch>
            <a:fillRect/>
          </a:stretch>
        </p:blipFill>
        <p:spPr bwMode="auto">
          <a:xfrm>
            <a:off x="4716463" y="3189288"/>
            <a:ext cx="3048000" cy="30480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zh-TW" sz="3200" smtClean="0"/>
              <a:t>Ordering constraint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zh-TW" smtClean="0"/>
              <a:t>Order of matching features usually the same</a:t>
            </a:r>
            <a:br>
              <a:rPr lang="en-GB" altLang="zh-TW" smtClean="0"/>
            </a:br>
            <a:r>
              <a:rPr lang="en-GB" altLang="zh-TW" smtClean="0"/>
              <a:t>in both images</a:t>
            </a:r>
          </a:p>
          <a:p>
            <a:pPr eaLnBrk="1" hangingPunct="1"/>
            <a:r>
              <a:rPr lang="en-GB" altLang="zh-TW" smtClean="0"/>
              <a:t>But not always: occlusion</a:t>
            </a:r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88" y="2781300"/>
            <a:ext cx="3835400" cy="304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10" name="Group 2"/>
          <p:cNvGrpSpPr>
            <a:grpSpLocks/>
          </p:cNvGrpSpPr>
          <p:nvPr/>
        </p:nvGrpSpPr>
        <p:grpSpPr bwMode="auto">
          <a:xfrm>
            <a:off x="3633788" y="3225800"/>
            <a:ext cx="1770062" cy="1770063"/>
            <a:chOff x="2544" y="2736"/>
            <a:chExt cx="1229" cy="1229"/>
          </a:xfrm>
        </p:grpSpPr>
        <p:sp>
          <p:nvSpPr>
            <p:cNvPr id="68633" name="Line 3"/>
            <p:cNvSpPr>
              <a:spLocks noChangeShapeType="1"/>
            </p:cNvSpPr>
            <p:nvPr/>
          </p:nvSpPr>
          <p:spPr bwMode="auto">
            <a:xfrm>
              <a:off x="2544" y="2736"/>
              <a:ext cx="403" cy="403"/>
            </a:xfrm>
            <a:prstGeom prst="line">
              <a:avLst/>
            </a:prstGeom>
            <a:noFill/>
            <a:ln w="254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8634" name="Line 4"/>
            <p:cNvSpPr>
              <a:spLocks noChangeShapeType="1"/>
            </p:cNvSpPr>
            <p:nvPr/>
          </p:nvSpPr>
          <p:spPr bwMode="auto">
            <a:xfrm>
              <a:off x="2957" y="2736"/>
              <a:ext cx="403" cy="403"/>
            </a:xfrm>
            <a:prstGeom prst="line">
              <a:avLst/>
            </a:prstGeom>
            <a:noFill/>
            <a:ln w="254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8635" name="Line 5"/>
            <p:cNvSpPr>
              <a:spLocks noChangeShapeType="1"/>
            </p:cNvSpPr>
            <p:nvPr/>
          </p:nvSpPr>
          <p:spPr bwMode="auto">
            <a:xfrm>
              <a:off x="3370" y="2736"/>
              <a:ext cx="403" cy="403"/>
            </a:xfrm>
            <a:prstGeom prst="line">
              <a:avLst/>
            </a:prstGeom>
            <a:noFill/>
            <a:ln w="254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8636" name="Line 6"/>
            <p:cNvSpPr>
              <a:spLocks noChangeShapeType="1"/>
            </p:cNvSpPr>
            <p:nvPr/>
          </p:nvSpPr>
          <p:spPr bwMode="auto">
            <a:xfrm>
              <a:off x="2544" y="3149"/>
              <a:ext cx="403" cy="403"/>
            </a:xfrm>
            <a:prstGeom prst="line">
              <a:avLst/>
            </a:prstGeom>
            <a:noFill/>
            <a:ln w="254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8637" name="Line 7"/>
            <p:cNvSpPr>
              <a:spLocks noChangeShapeType="1"/>
            </p:cNvSpPr>
            <p:nvPr/>
          </p:nvSpPr>
          <p:spPr bwMode="auto">
            <a:xfrm>
              <a:off x="2957" y="3149"/>
              <a:ext cx="403" cy="403"/>
            </a:xfrm>
            <a:prstGeom prst="line">
              <a:avLst/>
            </a:prstGeom>
            <a:noFill/>
            <a:ln w="254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8638" name="Line 8"/>
            <p:cNvSpPr>
              <a:spLocks noChangeShapeType="1"/>
            </p:cNvSpPr>
            <p:nvPr/>
          </p:nvSpPr>
          <p:spPr bwMode="auto">
            <a:xfrm>
              <a:off x="3370" y="3149"/>
              <a:ext cx="403" cy="403"/>
            </a:xfrm>
            <a:prstGeom prst="line">
              <a:avLst/>
            </a:prstGeom>
            <a:noFill/>
            <a:ln w="254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8639" name="Line 9"/>
            <p:cNvSpPr>
              <a:spLocks noChangeShapeType="1"/>
            </p:cNvSpPr>
            <p:nvPr/>
          </p:nvSpPr>
          <p:spPr bwMode="auto">
            <a:xfrm>
              <a:off x="2544" y="3562"/>
              <a:ext cx="403" cy="403"/>
            </a:xfrm>
            <a:prstGeom prst="line">
              <a:avLst/>
            </a:prstGeom>
            <a:noFill/>
            <a:ln w="254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8640" name="Line 10"/>
            <p:cNvSpPr>
              <a:spLocks noChangeShapeType="1"/>
            </p:cNvSpPr>
            <p:nvPr/>
          </p:nvSpPr>
          <p:spPr bwMode="auto">
            <a:xfrm>
              <a:off x="2957" y="3562"/>
              <a:ext cx="403" cy="403"/>
            </a:xfrm>
            <a:prstGeom prst="line">
              <a:avLst/>
            </a:prstGeom>
            <a:noFill/>
            <a:ln w="254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8641" name="Line 11"/>
            <p:cNvSpPr>
              <a:spLocks noChangeShapeType="1"/>
            </p:cNvSpPr>
            <p:nvPr/>
          </p:nvSpPr>
          <p:spPr bwMode="auto">
            <a:xfrm>
              <a:off x="3370" y="3562"/>
              <a:ext cx="403" cy="403"/>
            </a:xfrm>
            <a:prstGeom prst="line">
              <a:avLst/>
            </a:prstGeom>
            <a:noFill/>
            <a:ln w="254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68611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zh-TW" sz="3200" smtClean="0"/>
              <a:t>Dynamic programming</a:t>
            </a:r>
          </a:p>
        </p:txBody>
      </p:sp>
      <p:sp>
        <p:nvSpPr>
          <p:cNvPr id="68612" name="Rectangle 1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zh-TW" smtClean="0"/>
              <a:t>Treat feature correspondence as graph problem</a:t>
            </a:r>
          </a:p>
        </p:txBody>
      </p:sp>
      <p:sp>
        <p:nvSpPr>
          <p:cNvPr id="68613" name="Rectangle 14"/>
          <p:cNvSpPr>
            <a:spLocks noChangeAspect="1" noChangeArrowheads="1"/>
          </p:cNvSpPr>
          <p:nvPr/>
        </p:nvSpPr>
        <p:spPr bwMode="auto">
          <a:xfrm>
            <a:off x="3665538" y="3243263"/>
            <a:ext cx="579437" cy="57943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8614" name="Rectangle 15"/>
          <p:cNvSpPr>
            <a:spLocks noChangeAspect="1" noChangeArrowheads="1"/>
          </p:cNvSpPr>
          <p:nvPr/>
        </p:nvSpPr>
        <p:spPr bwMode="auto">
          <a:xfrm>
            <a:off x="4244975" y="3243263"/>
            <a:ext cx="581025" cy="57943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8615" name="Rectangle 16"/>
          <p:cNvSpPr>
            <a:spLocks noChangeAspect="1" noChangeArrowheads="1"/>
          </p:cNvSpPr>
          <p:nvPr/>
        </p:nvSpPr>
        <p:spPr bwMode="auto">
          <a:xfrm>
            <a:off x="4826000" y="3243263"/>
            <a:ext cx="581025" cy="57943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8616" name="Rectangle 17"/>
          <p:cNvSpPr>
            <a:spLocks noChangeAspect="1" noChangeArrowheads="1"/>
          </p:cNvSpPr>
          <p:nvPr/>
        </p:nvSpPr>
        <p:spPr bwMode="auto">
          <a:xfrm>
            <a:off x="3665538" y="3822700"/>
            <a:ext cx="579437" cy="5810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8617" name="Rectangle 18"/>
          <p:cNvSpPr>
            <a:spLocks noChangeAspect="1" noChangeArrowheads="1"/>
          </p:cNvSpPr>
          <p:nvPr/>
        </p:nvSpPr>
        <p:spPr bwMode="auto">
          <a:xfrm>
            <a:off x="4244975" y="3822700"/>
            <a:ext cx="581025" cy="5810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8618" name="Rectangle 19"/>
          <p:cNvSpPr>
            <a:spLocks noChangeAspect="1" noChangeArrowheads="1"/>
          </p:cNvSpPr>
          <p:nvPr/>
        </p:nvSpPr>
        <p:spPr bwMode="auto">
          <a:xfrm>
            <a:off x="4826000" y="3822700"/>
            <a:ext cx="581025" cy="5810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8619" name="Rectangle 20"/>
          <p:cNvSpPr>
            <a:spLocks noChangeAspect="1" noChangeArrowheads="1"/>
          </p:cNvSpPr>
          <p:nvPr/>
        </p:nvSpPr>
        <p:spPr bwMode="auto">
          <a:xfrm>
            <a:off x="3665538" y="4403725"/>
            <a:ext cx="579437" cy="5826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8620" name="Rectangle 21"/>
          <p:cNvSpPr>
            <a:spLocks noChangeAspect="1" noChangeArrowheads="1"/>
          </p:cNvSpPr>
          <p:nvPr/>
        </p:nvSpPr>
        <p:spPr bwMode="auto">
          <a:xfrm>
            <a:off x="4244975" y="4403725"/>
            <a:ext cx="581025" cy="5826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8621" name="Rectangle 22"/>
          <p:cNvSpPr>
            <a:spLocks noChangeAspect="1" noChangeArrowheads="1"/>
          </p:cNvSpPr>
          <p:nvPr/>
        </p:nvSpPr>
        <p:spPr bwMode="auto">
          <a:xfrm>
            <a:off x="4826000" y="4403725"/>
            <a:ext cx="581025" cy="5826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956887" name="Text Box 23"/>
          <p:cNvSpPr txBox="1">
            <a:spLocks noChangeArrowheads="1"/>
          </p:cNvSpPr>
          <p:nvPr/>
        </p:nvSpPr>
        <p:spPr bwMode="auto">
          <a:xfrm>
            <a:off x="1516063" y="3654425"/>
            <a:ext cx="1382712" cy="7524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spAutoFit/>
          </a:bodyPr>
          <a:lstStyle/>
          <a:p>
            <a:pPr defTabSz="828675" eaLnBrk="1" hangingPunct="1">
              <a:defRPr/>
            </a:pPr>
            <a:r>
              <a:rPr lang="en-US" sz="22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Left image</a:t>
            </a:r>
            <a:br>
              <a:rPr lang="en-US" sz="22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</a:br>
            <a:r>
              <a:rPr lang="en-US" sz="22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features</a:t>
            </a:r>
          </a:p>
        </p:txBody>
      </p:sp>
      <p:sp>
        <p:nvSpPr>
          <p:cNvPr id="1956888" name="Text Box 24"/>
          <p:cNvSpPr txBox="1">
            <a:spLocks noChangeArrowheads="1"/>
          </p:cNvSpPr>
          <p:nvPr/>
        </p:nvSpPr>
        <p:spPr bwMode="auto">
          <a:xfrm>
            <a:off x="3290888" y="2133600"/>
            <a:ext cx="2541587" cy="4175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spAutoFit/>
          </a:bodyPr>
          <a:lstStyle/>
          <a:p>
            <a:pPr defTabSz="828675" eaLnBrk="1" hangingPunct="1">
              <a:defRPr/>
            </a:pPr>
            <a:r>
              <a:rPr lang="en-US" sz="22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Right image features</a:t>
            </a:r>
          </a:p>
        </p:txBody>
      </p:sp>
      <p:sp>
        <p:nvSpPr>
          <p:cNvPr id="1956889" name="Text Box 25"/>
          <p:cNvSpPr txBox="1">
            <a:spLocks noChangeArrowheads="1"/>
          </p:cNvSpPr>
          <p:nvPr/>
        </p:nvSpPr>
        <p:spPr bwMode="auto">
          <a:xfrm>
            <a:off x="3506788" y="2690813"/>
            <a:ext cx="319087" cy="4175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spAutoFit/>
          </a:bodyPr>
          <a:lstStyle/>
          <a:p>
            <a:pPr defTabSz="828675" eaLnBrk="1" hangingPunct="1">
              <a:defRPr/>
            </a:pPr>
            <a:r>
              <a:rPr lang="en-US" sz="22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1</a:t>
            </a:r>
          </a:p>
        </p:txBody>
      </p:sp>
      <p:sp>
        <p:nvSpPr>
          <p:cNvPr id="1956890" name="Text Box 26"/>
          <p:cNvSpPr txBox="1">
            <a:spLocks noChangeArrowheads="1"/>
          </p:cNvSpPr>
          <p:nvPr/>
        </p:nvSpPr>
        <p:spPr bwMode="auto">
          <a:xfrm>
            <a:off x="4079875" y="2690813"/>
            <a:ext cx="319088" cy="4175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spAutoFit/>
          </a:bodyPr>
          <a:lstStyle/>
          <a:p>
            <a:pPr defTabSz="828675" eaLnBrk="1" hangingPunct="1">
              <a:defRPr/>
            </a:pPr>
            <a:r>
              <a:rPr lang="en-US" sz="22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2</a:t>
            </a:r>
          </a:p>
        </p:txBody>
      </p:sp>
      <p:sp>
        <p:nvSpPr>
          <p:cNvPr id="1956891" name="Text Box 27"/>
          <p:cNvSpPr txBox="1">
            <a:spLocks noChangeArrowheads="1"/>
          </p:cNvSpPr>
          <p:nvPr/>
        </p:nvSpPr>
        <p:spPr bwMode="auto">
          <a:xfrm>
            <a:off x="4659313" y="2690813"/>
            <a:ext cx="319087" cy="4175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spAutoFit/>
          </a:bodyPr>
          <a:lstStyle/>
          <a:p>
            <a:pPr defTabSz="828675" eaLnBrk="1" hangingPunct="1">
              <a:defRPr/>
            </a:pPr>
            <a:r>
              <a:rPr lang="en-US" sz="22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3</a:t>
            </a:r>
          </a:p>
        </p:txBody>
      </p:sp>
      <p:sp>
        <p:nvSpPr>
          <p:cNvPr id="1956892" name="Text Box 28"/>
          <p:cNvSpPr txBox="1">
            <a:spLocks noChangeArrowheads="1"/>
          </p:cNvSpPr>
          <p:nvPr/>
        </p:nvSpPr>
        <p:spPr bwMode="auto">
          <a:xfrm>
            <a:off x="5240338" y="2690813"/>
            <a:ext cx="319087" cy="4175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spAutoFit/>
          </a:bodyPr>
          <a:lstStyle/>
          <a:p>
            <a:pPr defTabSz="828675" eaLnBrk="1" hangingPunct="1">
              <a:defRPr/>
            </a:pPr>
            <a:r>
              <a:rPr lang="en-US" sz="22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4</a:t>
            </a:r>
          </a:p>
        </p:txBody>
      </p:sp>
      <p:sp>
        <p:nvSpPr>
          <p:cNvPr id="1956893" name="Text Box 29"/>
          <p:cNvSpPr txBox="1">
            <a:spLocks noChangeArrowheads="1"/>
          </p:cNvSpPr>
          <p:nvPr/>
        </p:nvSpPr>
        <p:spPr bwMode="auto">
          <a:xfrm>
            <a:off x="3208338" y="3009900"/>
            <a:ext cx="319087" cy="4175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spAutoFit/>
          </a:bodyPr>
          <a:lstStyle/>
          <a:p>
            <a:pPr defTabSz="828675" eaLnBrk="1" hangingPunct="1">
              <a:defRPr/>
            </a:pPr>
            <a:r>
              <a:rPr lang="en-US" sz="22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1</a:t>
            </a:r>
          </a:p>
        </p:txBody>
      </p:sp>
      <p:sp>
        <p:nvSpPr>
          <p:cNvPr id="1956894" name="Text Box 30"/>
          <p:cNvSpPr txBox="1">
            <a:spLocks noChangeArrowheads="1"/>
          </p:cNvSpPr>
          <p:nvPr/>
        </p:nvSpPr>
        <p:spPr bwMode="auto">
          <a:xfrm>
            <a:off x="3208338" y="3589338"/>
            <a:ext cx="319087" cy="4175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spAutoFit/>
          </a:bodyPr>
          <a:lstStyle/>
          <a:p>
            <a:pPr defTabSz="828675" eaLnBrk="1" hangingPunct="1">
              <a:defRPr/>
            </a:pPr>
            <a:r>
              <a:rPr lang="en-US" sz="22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2</a:t>
            </a:r>
          </a:p>
        </p:txBody>
      </p:sp>
      <p:sp>
        <p:nvSpPr>
          <p:cNvPr id="1956895" name="Text Box 31"/>
          <p:cNvSpPr txBox="1">
            <a:spLocks noChangeArrowheads="1"/>
          </p:cNvSpPr>
          <p:nvPr/>
        </p:nvSpPr>
        <p:spPr bwMode="auto">
          <a:xfrm>
            <a:off x="3208338" y="4167188"/>
            <a:ext cx="317500" cy="4159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spAutoFit/>
          </a:bodyPr>
          <a:lstStyle/>
          <a:p>
            <a:pPr defTabSz="828675" eaLnBrk="1" hangingPunct="1">
              <a:defRPr/>
            </a:pPr>
            <a:r>
              <a:rPr lang="en-US" sz="22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3</a:t>
            </a:r>
          </a:p>
        </p:txBody>
      </p:sp>
      <p:sp>
        <p:nvSpPr>
          <p:cNvPr id="1956896" name="Text Box 32"/>
          <p:cNvSpPr txBox="1">
            <a:spLocks noChangeArrowheads="1"/>
          </p:cNvSpPr>
          <p:nvPr/>
        </p:nvSpPr>
        <p:spPr bwMode="auto">
          <a:xfrm>
            <a:off x="3208338" y="4746625"/>
            <a:ext cx="319087" cy="4175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spAutoFit/>
          </a:bodyPr>
          <a:lstStyle/>
          <a:p>
            <a:pPr defTabSz="828675" eaLnBrk="1" hangingPunct="1">
              <a:defRPr/>
            </a:pPr>
            <a:r>
              <a:rPr lang="en-US" sz="22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4</a:t>
            </a:r>
          </a:p>
        </p:txBody>
      </p:sp>
      <p:sp>
        <p:nvSpPr>
          <p:cNvPr id="1956897" name="Text Box 33"/>
          <p:cNvSpPr txBox="1">
            <a:spLocks noChangeArrowheads="1"/>
          </p:cNvSpPr>
          <p:nvPr/>
        </p:nvSpPr>
        <p:spPr bwMode="auto">
          <a:xfrm>
            <a:off x="6354763" y="3078163"/>
            <a:ext cx="2093912" cy="1422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spAutoFit/>
          </a:bodyPr>
          <a:lstStyle/>
          <a:p>
            <a:pPr defTabSz="828675" eaLnBrk="1" hangingPunct="1">
              <a:defRPr/>
            </a:pPr>
            <a:r>
              <a:rPr lang="en-US" sz="22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Cost of edges =</a:t>
            </a:r>
            <a:br>
              <a:rPr lang="en-US" sz="22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</a:br>
            <a:r>
              <a:rPr lang="en-US" sz="22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similarity of</a:t>
            </a:r>
            <a:br>
              <a:rPr lang="en-US" sz="22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</a:br>
            <a:r>
              <a:rPr lang="en-US" sz="22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regions between</a:t>
            </a:r>
            <a:br>
              <a:rPr lang="en-US" sz="22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</a:br>
            <a:r>
              <a:rPr lang="en-US" sz="22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image features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Line 2"/>
          <p:cNvSpPr>
            <a:spLocks noChangeShapeType="1"/>
          </p:cNvSpPr>
          <p:nvPr/>
        </p:nvSpPr>
        <p:spPr bwMode="auto">
          <a:xfrm>
            <a:off x="4229100" y="3225800"/>
            <a:ext cx="581025" cy="581025"/>
          </a:xfrm>
          <a:prstGeom prst="line">
            <a:avLst/>
          </a:prstGeom>
          <a:noFill/>
          <a:ln w="254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9635" name="Line 3"/>
          <p:cNvSpPr>
            <a:spLocks noChangeShapeType="1"/>
          </p:cNvSpPr>
          <p:nvPr/>
        </p:nvSpPr>
        <p:spPr bwMode="auto">
          <a:xfrm>
            <a:off x="4824413" y="3225800"/>
            <a:ext cx="579437" cy="581025"/>
          </a:xfrm>
          <a:prstGeom prst="line">
            <a:avLst/>
          </a:prstGeom>
          <a:noFill/>
          <a:ln w="254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9636" name="Line 4"/>
          <p:cNvSpPr>
            <a:spLocks noChangeShapeType="1"/>
          </p:cNvSpPr>
          <p:nvPr/>
        </p:nvSpPr>
        <p:spPr bwMode="auto">
          <a:xfrm>
            <a:off x="3633788" y="3821113"/>
            <a:ext cx="581025" cy="579437"/>
          </a:xfrm>
          <a:prstGeom prst="line">
            <a:avLst/>
          </a:prstGeom>
          <a:noFill/>
          <a:ln w="254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9637" name="Line 5"/>
          <p:cNvSpPr>
            <a:spLocks noChangeShapeType="1"/>
          </p:cNvSpPr>
          <p:nvPr/>
        </p:nvSpPr>
        <p:spPr bwMode="auto">
          <a:xfrm>
            <a:off x="4229100" y="3821113"/>
            <a:ext cx="581025" cy="579437"/>
          </a:xfrm>
          <a:prstGeom prst="line">
            <a:avLst/>
          </a:prstGeom>
          <a:noFill/>
          <a:ln w="254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9638" name="Line 6"/>
          <p:cNvSpPr>
            <a:spLocks noChangeShapeType="1"/>
          </p:cNvSpPr>
          <p:nvPr/>
        </p:nvSpPr>
        <p:spPr bwMode="auto">
          <a:xfrm>
            <a:off x="4824413" y="3821113"/>
            <a:ext cx="579437" cy="579437"/>
          </a:xfrm>
          <a:prstGeom prst="line">
            <a:avLst/>
          </a:prstGeom>
          <a:noFill/>
          <a:ln w="254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9639" name="Line 7"/>
          <p:cNvSpPr>
            <a:spLocks noChangeShapeType="1"/>
          </p:cNvSpPr>
          <p:nvPr/>
        </p:nvSpPr>
        <p:spPr bwMode="auto">
          <a:xfrm>
            <a:off x="3633788" y="4414838"/>
            <a:ext cx="581025" cy="581025"/>
          </a:xfrm>
          <a:prstGeom prst="line">
            <a:avLst/>
          </a:prstGeom>
          <a:noFill/>
          <a:ln w="254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9640" name="Line 8"/>
          <p:cNvSpPr>
            <a:spLocks noChangeShapeType="1"/>
          </p:cNvSpPr>
          <p:nvPr/>
        </p:nvSpPr>
        <p:spPr bwMode="auto">
          <a:xfrm>
            <a:off x="4824413" y="4414838"/>
            <a:ext cx="579437" cy="581025"/>
          </a:xfrm>
          <a:prstGeom prst="line">
            <a:avLst/>
          </a:prstGeom>
          <a:noFill/>
          <a:ln w="254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9641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zh-TW" sz="3200" smtClean="0"/>
              <a:t>Dynamic programming</a:t>
            </a:r>
          </a:p>
        </p:txBody>
      </p:sp>
      <p:sp>
        <p:nvSpPr>
          <p:cNvPr id="69642" name="Rectangle 10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zh-TW" smtClean="0"/>
              <a:t>Find min-cost path through graph</a:t>
            </a:r>
          </a:p>
        </p:txBody>
      </p:sp>
      <p:sp>
        <p:nvSpPr>
          <p:cNvPr id="69643" name="Rectangle 11"/>
          <p:cNvSpPr>
            <a:spLocks noChangeAspect="1" noChangeArrowheads="1"/>
          </p:cNvSpPr>
          <p:nvPr/>
        </p:nvSpPr>
        <p:spPr bwMode="auto">
          <a:xfrm>
            <a:off x="3665538" y="3243263"/>
            <a:ext cx="579437" cy="57943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9644" name="Rectangle 12"/>
          <p:cNvSpPr>
            <a:spLocks noChangeAspect="1" noChangeArrowheads="1"/>
          </p:cNvSpPr>
          <p:nvPr/>
        </p:nvSpPr>
        <p:spPr bwMode="auto">
          <a:xfrm>
            <a:off x="4244975" y="3243263"/>
            <a:ext cx="581025" cy="57943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9645" name="Rectangle 13"/>
          <p:cNvSpPr>
            <a:spLocks noChangeAspect="1" noChangeArrowheads="1"/>
          </p:cNvSpPr>
          <p:nvPr/>
        </p:nvSpPr>
        <p:spPr bwMode="auto">
          <a:xfrm>
            <a:off x="4826000" y="3243263"/>
            <a:ext cx="581025" cy="57943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9646" name="Rectangle 14"/>
          <p:cNvSpPr>
            <a:spLocks noChangeAspect="1" noChangeArrowheads="1"/>
          </p:cNvSpPr>
          <p:nvPr/>
        </p:nvSpPr>
        <p:spPr bwMode="auto">
          <a:xfrm>
            <a:off x="3665538" y="3822700"/>
            <a:ext cx="579437" cy="5810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9647" name="Rectangle 15"/>
          <p:cNvSpPr>
            <a:spLocks noChangeAspect="1" noChangeArrowheads="1"/>
          </p:cNvSpPr>
          <p:nvPr/>
        </p:nvSpPr>
        <p:spPr bwMode="auto">
          <a:xfrm>
            <a:off x="4244975" y="3822700"/>
            <a:ext cx="581025" cy="5810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9648" name="Rectangle 16"/>
          <p:cNvSpPr>
            <a:spLocks noChangeAspect="1" noChangeArrowheads="1"/>
          </p:cNvSpPr>
          <p:nvPr/>
        </p:nvSpPr>
        <p:spPr bwMode="auto">
          <a:xfrm>
            <a:off x="4826000" y="3822700"/>
            <a:ext cx="581025" cy="5810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9649" name="Rectangle 17"/>
          <p:cNvSpPr>
            <a:spLocks noChangeAspect="1" noChangeArrowheads="1"/>
          </p:cNvSpPr>
          <p:nvPr/>
        </p:nvSpPr>
        <p:spPr bwMode="auto">
          <a:xfrm>
            <a:off x="3665538" y="4403725"/>
            <a:ext cx="579437" cy="5826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9650" name="Rectangle 18"/>
          <p:cNvSpPr>
            <a:spLocks noChangeAspect="1" noChangeArrowheads="1"/>
          </p:cNvSpPr>
          <p:nvPr/>
        </p:nvSpPr>
        <p:spPr bwMode="auto">
          <a:xfrm>
            <a:off x="4244975" y="4403725"/>
            <a:ext cx="581025" cy="5826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9651" name="Rectangle 19"/>
          <p:cNvSpPr>
            <a:spLocks noChangeAspect="1" noChangeArrowheads="1"/>
          </p:cNvSpPr>
          <p:nvPr/>
        </p:nvSpPr>
        <p:spPr bwMode="auto">
          <a:xfrm>
            <a:off x="4826000" y="4403725"/>
            <a:ext cx="581025" cy="5826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958932" name="Text Box 20"/>
          <p:cNvSpPr txBox="1">
            <a:spLocks noChangeArrowheads="1"/>
          </p:cNvSpPr>
          <p:nvPr/>
        </p:nvSpPr>
        <p:spPr bwMode="auto">
          <a:xfrm>
            <a:off x="1516063" y="3654425"/>
            <a:ext cx="1382712" cy="7524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spAutoFit/>
          </a:bodyPr>
          <a:lstStyle/>
          <a:p>
            <a:pPr defTabSz="828675" eaLnBrk="1" hangingPunct="1">
              <a:defRPr/>
            </a:pPr>
            <a:r>
              <a:rPr lang="en-US" sz="22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Left image</a:t>
            </a:r>
            <a:br>
              <a:rPr lang="en-US" sz="22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</a:br>
            <a:r>
              <a:rPr lang="en-US" sz="22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features</a:t>
            </a:r>
          </a:p>
        </p:txBody>
      </p:sp>
      <p:sp>
        <p:nvSpPr>
          <p:cNvPr id="1958933" name="Text Box 21"/>
          <p:cNvSpPr txBox="1">
            <a:spLocks noChangeArrowheads="1"/>
          </p:cNvSpPr>
          <p:nvPr/>
        </p:nvSpPr>
        <p:spPr bwMode="auto">
          <a:xfrm>
            <a:off x="3290888" y="2133600"/>
            <a:ext cx="2541587" cy="4175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spAutoFit/>
          </a:bodyPr>
          <a:lstStyle/>
          <a:p>
            <a:pPr defTabSz="828675" eaLnBrk="1" hangingPunct="1">
              <a:defRPr/>
            </a:pPr>
            <a:r>
              <a:rPr lang="en-US" sz="22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Right image features</a:t>
            </a:r>
          </a:p>
        </p:txBody>
      </p:sp>
      <p:sp>
        <p:nvSpPr>
          <p:cNvPr id="1958934" name="Text Box 22"/>
          <p:cNvSpPr txBox="1">
            <a:spLocks noChangeArrowheads="1"/>
          </p:cNvSpPr>
          <p:nvPr/>
        </p:nvSpPr>
        <p:spPr bwMode="auto">
          <a:xfrm>
            <a:off x="3506788" y="2690813"/>
            <a:ext cx="319087" cy="4175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spAutoFit/>
          </a:bodyPr>
          <a:lstStyle/>
          <a:p>
            <a:pPr defTabSz="828675" eaLnBrk="1" hangingPunct="1">
              <a:defRPr/>
            </a:pPr>
            <a:r>
              <a:rPr lang="en-US" sz="22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1</a:t>
            </a:r>
          </a:p>
        </p:txBody>
      </p:sp>
      <p:sp>
        <p:nvSpPr>
          <p:cNvPr id="1958935" name="Text Box 23"/>
          <p:cNvSpPr txBox="1">
            <a:spLocks noChangeArrowheads="1"/>
          </p:cNvSpPr>
          <p:nvPr/>
        </p:nvSpPr>
        <p:spPr bwMode="auto">
          <a:xfrm>
            <a:off x="4079875" y="2690813"/>
            <a:ext cx="319088" cy="4175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spAutoFit/>
          </a:bodyPr>
          <a:lstStyle/>
          <a:p>
            <a:pPr defTabSz="828675" eaLnBrk="1" hangingPunct="1">
              <a:defRPr/>
            </a:pPr>
            <a:r>
              <a:rPr lang="en-US" sz="22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2</a:t>
            </a:r>
          </a:p>
        </p:txBody>
      </p:sp>
      <p:sp>
        <p:nvSpPr>
          <p:cNvPr id="1958936" name="Text Box 24"/>
          <p:cNvSpPr txBox="1">
            <a:spLocks noChangeArrowheads="1"/>
          </p:cNvSpPr>
          <p:nvPr/>
        </p:nvSpPr>
        <p:spPr bwMode="auto">
          <a:xfrm>
            <a:off x="4659313" y="2690813"/>
            <a:ext cx="319087" cy="4175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spAutoFit/>
          </a:bodyPr>
          <a:lstStyle/>
          <a:p>
            <a:pPr defTabSz="828675" eaLnBrk="1" hangingPunct="1">
              <a:defRPr/>
            </a:pPr>
            <a:r>
              <a:rPr lang="en-US" sz="22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3</a:t>
            </a:r>
          </a:p>
        </p:txBody>
      </p:sp>
      <p:sp>
        <p:nvSpPr>
          <p:cNvPr id="1958937" name="Text Box 25"/>
          <p:cNvSpPr txBox="1">
            <a:spLocks noChangeArrowheads="1"/>
          </p:cNvSpPr>
          <p:nvPr/>
        </p:nvSpPr>
        <p:spPr bwMode="auto">
          <a:xfrm>
            <a:off x="5240338" y="2690813"/>
            <a:ext cx="319087" cy="4175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spAutoFit/>
          </a:bodyPr>
          <a:lstStyle/>
          <a:p>
            <a:pPr defTabSz="828675" eaLnBrk="1" hangingPunct="1">
              <a:defRPr/>
            </a:pPr>
            <a:r>
              <a:rPr lang="en-US" sz="22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4</a:t>
            </a:r>
          </a:p>
        </p:txBody>
      </p:sp>
      <p:sp>
        <p:nvSpPr>
          <p:cNvPr id="1958938" name="Text Box 26"/>
          <p:cNvSpPr txBox="1">
            <a:spLocks noChangeArrowheads="1"/>
          </p:cNvSpPr>
          <p:nvPr/>
        </p:nvSpPr>
        <p:spPr bwMode="auto">
          <a:xfrm>
            <a:off x="3208338" y="3009900"/>
            <a:ext cx="319087" cy="4175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spAutoFit/>
          </a:bodyPr>
          <a:lstStyle/>
          <a:p>
            <a:pPr defTabSz="828675" eaLnBrk="1" hangingPunct="1">
              <a:defRPr/>
            </a:pPr>
            <a:r>
              <a:rPr lang="en-US" sz="22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1</a:t>
            </a:r>
          </a:p>
        </p:txBody>
      </p:sp>
      <p:sp>
        <p:nvSpPr>
          <p:cNvPr id="1958939" name="Text Box 27"/>
          <p:cNvSpPr txBox="1">
            <a:spLocks noChangeArrowheads="1"/>
          </p:cNvSpPr>
          <p:nvPr/>
        </p:nvSpPr>
        <p:spPr bwMode="auto">
          <a:xfrm>
            <a:off x="3208338" y="3589338"/>
            <a:ext cx="319087" cy="4175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spAutoFit/>
          </a:bodyPr>
          <a:lstStyle/>
          <a:p>
            <a:pPr defTabSz="828675" eaLnBrk="1" hangingPunct="1">
              <a:defRPr/>
            </a:pPr>
            <a:r>
              <a:rPr lang="en-US" sz="22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2</a:t>
            </a:r>
          </a:p>
        </p:txBody>
      </p:sp>
      <p:sp>
        <p:nvSpPr>
          <p:cNvPr id="1958940" name="Text Box 28"/>
          <p:cNvSpPr txBox="1">
            <a:spLocks noChangeArrowheads="1"/>
          </p:cNvSpPr>
          <p:nvPr/>
        </p:nvSpPr>
        <p:spPr bwMode="auto">
          <a:xfrm>
            <a:off x="3208338" y="4167188"/>
            <a:ext cx="317500" cy="4159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spAutoFit/>
          </a:bodyPr>
          <a:lstStyle/>
          <a:p>
            <a:pPr defTabSz="828675" eaLnBrk="1" hangingPunct="1">
              <a:defRPr/>
            </a:pPr>
            <a:r>
              <a:rPr lang="en-US" sz="22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3</a:t>
            </a:r>
          </a:p>
        </p:txBody>
      </p:sp>
      <p:sp>
        <p:nvSpPr>
          <p:cNvPr id="1958941" name="Text Box 29"/>
          <p:cNvSpPr txBox="1">
            <a:spLocks noChangeArrowheads="1"/>
          </p:cNvSpPr>
          <p:nvPr/>
        </p:nvSpPr>
        <p:spPr bwMode="auto">
          <a:xfrm>
            <a:off x="3208338" y="4746625"/>
            <a:ext cx="319087" cy="4175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spAutoFit/>
          </a:bodyPr>
          <a:lstStyle/>
          <a:p>
            <a:pPr defTabSz="828675" eaLnBrk="1" hangingPunct="1">
              <a:defRPr/>
            </a:pPr>
            <a:r>
              <a:rPr lang="en-US" sz="22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4</a:t>
            </a:r>
          </a:p>
        </p:txBody>
      </p:sp>
      <p:sp>
        <p:nvSpPr>
          <p:cNvPr id="69662" name="Line 30"/>
          <p:cNvSpPr>
            <a:spLocks noChangeShapeType="1"/>
          </p:cNvSpPr>
          <p:nvPr/>
        </p:nvSpPr>
        <p:spPr bwMode="auto">
          <a:xfrm>
            <a:off x="4832350" y="4986338"/>
            <a:ext cx="56515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9663" name="Line 31"/>
          <p:cNvSpPr>
            <a:spLocks noChangeShapeType="1"/>
          </p:cNvSpPr>
          <p:nvPr/>
        </p:nvSpPr>
        <p:spPr bwMode="auto">
          <a:xfrm rot="5400000">
            <a:off x="3933825" y="4130675"/>
            <a:ext cx="6223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9664" name="Line 32"/>
          <p:cNvSpPr>
            <a:spLocks noChangeShapeType="1"/>
          </p:cNvSpPr>
          <p:nvPr/>
        </p:nvSpPr>
        <p:spPr bwMode="auto">
          <a:xfrm>
            <a:off x="3663950" y="3243263"/>
            <a:ext cx="579438" cy="57943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9665" name="Line 33"/>
          <p:cNvSpPr>
            <a:spLocks noChangeShapeType="1"/>
          </p:cNvSpPr>
          <p:nvPr/>
        </p:nvSpPr>
        <p:spPr bwMode="auto">
          <a:xfrm>
            <a:off x="4246563" y="4403725"/>
            <a:ext cx="581025" cy="5810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69666" name="Group 34"/>
          <p:cNvGrpSpPr>
            <a:grpSpLocks/>
          </p:cNvGrpSpPr>
          <p:nvPr/>
        </p:nvGrpSpPr>
        <p:grpSpPr bwMode="auto">
          <a:xfrm>
            <a:off x="6553200" y="3262313"/>
            <a:ext cx="1766888" cy="1751012"/>
            <a:chOff x="4248" y="2536"/>
            <a:chExt cx="1113" cy="1103"/>
          </a:xfrm>
        </p:grpSpPr>
        <p:sp>
          <p:nvSpPr>
            <p:cNvPr id="1958947" name="Text Box 35"/>
            <p:cNvSpPr txBox="1">
              <a:spLocks noChangeArrowheads="1"/>
            </p:cNvSpPr>
            <p:nvPr/>
          </p:nvSpPr>
          <p:spPr bwMode="auto">
            <a:xfrm>
              <a:off x="4248" y="2544"/>
              <a:ext cx="201" cy="26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82945" tIns="41473" rIns="82945" bIns="41473">
              <a:spAutoFit/>
            </a:bodyPr>
            <a:lstStyle/>
            <a:p>
              <a:pPr defTabSz="828675" eaLnBrk="1" hangingPunct="1">
                <a:defRPr/>
              </a:pPr>
              <a:r>
                <a:rPr lang="en-US" sz="2200" b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ZapfHumnst BT" pitchFamily="34" charset="0"/>
                </a:rPr>
                <a:t>1</a:t>
              </a:r>
            </a:p>
          </p:txBody>
        </p:sp>
        <p:sp>
          <p:nvSpPr>
            <p:cNvPr id="1958948" name="Oval 36"/>
            <p:cNvSpPr>
              <a:spLocks noChangeArrowheads="1"/>
            </p:cNvSpPr>
            <p:nvPr/>
          </p:nvSpPr>
          <p:spPr bwMode="auto">
            <a:xfrm rot="5400000">
              <a:off x="4943" y="2639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1958949" name="Oval 37"/>
            <p:cNvSpPr>
              <a:spLocks noChangeArrowheads="1"/>
            </p:cNvSpPr>
            <p:nvPr/>
          </p:nvSpPr>
          <p:spPr bwMode="auto">
            <a:xfrm rot="5400000">
              <a:off x="4943" y="3024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1958950" name="Oval 38"/>
            <p:cNvSpPr>
              <a:spLocks noChangeArrowheads="1"/>
            </p:cNvSpPr>
            <p:nvPr/>
          </p:nvSpPr>
          <p:spPr bwMode="auto">
            <a:xfrm rot="5400000">
              <a:off x="4944" y="332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1958951" name="Oval 39"/>
            <p:cNvSpPr>
              <a:spLocks noChangeArrowheads="1"/>
            </p:cNvSpPr>
            <p:nvPr/>
          </p:nvSpPr>
          <p:spPr bwMode="auto">
            <a:xfrm rot="5400000">
              <a:off x="4943" y="3463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1958952" name="Oval 40"/>
            <p:cNvSpPr>
              <a:spLocks noChangeArrowheads="1"/>
            </p:cNvSpPr>
            <p:nvPr/>
          </p:nvSpPr>
          <p:spPr bwMode="auto">
            <a:xfrm rot="5400000">
              <a:off x="4607" y="2651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grpSp>
          <p:nvGrpSpPr>
            <p:cNvPr id="69673" name="Group 41"/>
            <p:cNvGrpSpPr>
              <a:grpSpLocks/>
            </p:cNvGrpSpPr>
            <p:nvPr/>
          </p:nvGrpSpPr>
          <p:grpSpPr bwMode="auto">
            <a:xfrm>
              <a:off x="4607" y="2951"/>
              <a:ext cx="48" cy="193"/>
              <a:chOff x="4607" y="2927"/>
              <a:chExt cx="48" cy="193"/>
            </a:xfrm>
          </p:grpSpPr>
          <p:sp>
            <p:nvSpPr>
              <p:cNvPr id="1958954" name="Oval 42"/>
              <p:cNvSpPr>
                <a:spLocks noChangeArrowheads="1"/>
              </p:cNvSpPr>
              <p:nvPr/>
            </p:nvSpPr>
            <p:spPr bwMode="auto">
              <a:xfrm rot="5400000">
                <a:off x="4607" y="2927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>
                <a:outerShdw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1958955" name="Oval 43"/>
              <p:cNvSpPr>
                <a:spLocks noChangeArrowheads="1"/>
              </p:cNvSpPr>
              <p:nvPr/>
            </p:nvSpPr>
            <p:spPr bwMode="auto">
              <a:xfrm rot="5400000">
                <a:off x="4607" y="3072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>
                <a:outerShdw dist="1796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</p:grpSp>
        <p:sp>
          <p:nvSpPr>
            <p:cNvPr id="1958956" name="Oval 44"/>
            <p:cNvSpPr>
              <a:spLocks noChangeArrowheads="1"/>
            </p:cNvSpPr>
            <p:nvPr/>
          </p:nvSpPr>
          <p:spPr bwMode="auto">
            <a:xfrm rot="5400000">
              <a:off x="4608" y="336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1958957" name="Text Box 45"/>
            <p:cNvSpPr txBox="1">
              <a:spLocks noChangeArrowheads="1"/>
            </p:cNvSpPr>
            <p:nvPr/>
          </p:nvSpPr>
          <p:spPr bwMode="auto">
            <a:xfrm>
              <a:off x="5160" y="3208"/>
              <a:ext cx="201" cy="26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82945" tIns="41473" rIns="82945" bIns="41473">
              <a:spAutoFit/>
            </a:bodyPr>
            <a:lstStyle/>
            <a:p>
              <a:pPr defTabSz="828675" eaLnBrk="1" hangingPunct="1">
                <a:defRPr/>
              </a:pPr>
              <a:r>
                <a:rPr lang="en-US" sz="2200" b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ZapfHumnst BT" pitchFamily="34" charset="0"/>
                </a:rPr>
                <a:t>3</a:t>
              </a:r>
            </a:p>
          </p:txBody>
        </p:sp>
        <p:sp>
          <p:nvSpPr>
            <p:cNvPr id="1958958" name="Text Box 46"/>
            <p:cNvSpPr txBox="1">
              <a:spLocks noChangeArrowheads="1"/>
            </p:cNvSpPr>
            <p:nvPr/>
          </p:nvSpPr>
          <p:spPr bwMode="auto">
            <a:xfrm>
              <a:off x="5160" y="3376"/>
              <a:ext cx="201" cy="26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82945" tIns="41473" rIns="82945" bIns="41473">
              <a:spAutoFit/>
            </a:bodyPr>
            <a:lstStyle/>
            <a:p>
              <a:pPr defTabSz="828675" eaLnBrk="1" hangingPunct="1">
                <a:defRPr/>
              </a:pPr>
              <a:r>
                <a:rPr lang="en-US" sz="2200" b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ZapfHumnst BT" pitchFamily="34" charset="0"/>
                </a:rPr>
                <a:t>4</a:t>
              </a:r>
            </a:p>
          </p:txBody>
        </p:sp>
        <p:sp>
          <p:nvSpPr>
            <p:cNvPr id="1958959" name="Text Box 47"/>
            <p:cNvSpPr txBox="1">
              <a:spLocks noChangeArrowheads="1"/>
            </p:cNvSpPr>
            <p:nvPr/>
          </p:nvSpPr>
          <p:spPr bwMode="auto">
            <a:xfrm>
              <a:off x="5160" y="2536"/>
              <a:ext cx="201" cy="26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82945" tIns="41473" rIns="82945" bIns="41473">
              <a:spAutoFit/>
            </a:bodyPr>
            <a:lstStyle/>
            <a:p>
              <a:pPr defTabSz="828675" eaLnBrk="1" hangingPunct="1">
                <a:defRPr/>
              </a:pPr>
              <a:r>
                <a:rPr lang="en-US" sz="2200" b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ZapfHumnst BT" pitchFamily="34" charset="0"/>
                </a:rPr>
                <a:t>1</a:t>
              </a:r>
            </a:p>
          </p:txBody>
        </p:sp>
        <p:sp>
          <p:nvSpPr>
            <p:cNvPr id="1958960" name="Text Box 48"/>
            <p:cNvSpPr txBox="1">
              <a:spLocks noChangeArrowheads="1"/>
            </p:cNvSpPr>
            <p:nvPr/>
          </p:nvSpPr>
          <p:spPr bwMode="auto">
            <a:xfrm>
              <a:off x="5160" y="2920"/>
              <a:ext cx="201" cy="26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82945" tIns="41473" rIns="82945" bIns="41473">
              <a:spAutoFit/>
            </a:bodyPr>
            <a:lstStyle/>
            <a:p>
              <a:pPr defTabSz="828675" eaLnBrk="1" hangingPunct="1">
                <a:defRPr/>
              </a:pPr>
              <a:r>
                <a:rPr lang="en-US" sz="2200" b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ZapfHumnst BT" pitchFamily="34" charset="0"/>
                </a:rPr>
                <a:t>2</a:t>
              </a:r>
            </a:p>
          </p:txBody>
        </p:sp>
        <p:sp>
          <p:nvSpPr>
            <p:cNvPr id="1958961" name="Text Box 49"/>
            <p:cNvSpPr txBox="1">
              <a:spLocks noChangeArrowheads="1"/>
            </p:cNvSpPr>
            <p:nvPr/>
          </p:nvSpPr>
          <p:spPr bwMode="auto">
            <a:xfrm>
              <a:off x="4248" y="2832"/>
              <a:ext cx="201" cy="26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82945" tIns="41473" rIns="82945" bIns="41473">
              <a:spAutoFit/>
            </a:bodyPr>
            <a:lstStyle/>
            <a:p>
              <a:pPr defTabSz="828675" eaLnBrk="1" hangingPunct="1">
                <a:defRPr/>
              </a:pPr>
              <a:r>
                <a:rPr lang="en-US" sz="2200" b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ZapfHumnst BT" pitchFamily="34" charset="0"/>
                </a:rPr>
                <a:t>2</a:t>
              </a:r>
            </a:p>
          </p:txBody>
        </p:sp>
        <p:sp>
          <p:nvSpPr>
            <p:cNvPr id="1958962" name="Text Box 50"/>
            <p:cNvSpPr txBox="1">
              <a:spLocks noChangeArrowheads="1"/>
            </p:cNvSpPr>
            <p:nvPr/>
          </p:nvSpPr>
          <p:spPr bwMode="auto">
            <a:xfrm>
              <a:off x="4256" y="3001"/>
              <a:ext cx="201" cy="26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82945" tIns="41473" rIns="82945" bIns="41473">
              <a:spAutoFit/>
            </a:bodyPr>
            <a:lstStyle/>
            <a:p>
              <a:pPr defTabSz="828675" eaLnBrk="1" hangingPunct="1">
                <a:defRPr/>
              </a:pPr>
              <a:r>
                <a:rPr lang="en-US" sz="2200" b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ZapfHumnst BT" pitchFamily="34" charset="0"/>
                </a:rPr>
                <a:t>3</a:t>
              </a:r>
            </a:p>
          </p:txBody>
        </p:sp>
        <p:sp>
          <p:nvSpPr>
            <p:cNvPr id="1958963" name="Text Box 51"/>
            <p:cNvSpPr txBox="1">
              <a:spLocks noChangeArrowheads="1"/>
            </p:cNvSpPr>
            <p:nvPr/>
          </p:nvSpPr>
          <p:spPr bwMode="auto">
            <a:xfrm>
              <a:off x="4256" y="3264"/>
              <a:ext cx="201" cy="26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82945" tIns="41473" rIns="82945" bIns="41473">
              <a:spAutoFit/>
            </a:bodyPr>
            <a:lstStyle/>
            <a:p>
              <a:pPr defTabSz="828675" eaLnBrk="1" hangingPunct="1">
                <a:defRPr/>
              </a:pPr>
              <a:r>
                <a:rPr lang="en-US" sz="2200" b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ZapfHumnst BT" pitchFamily="34" charset="0"/>
                </a:rPr>
                <a:t>4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Energy minimization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05000"/>
              </a:lnSpc>
            </a:pPr>
            <a:r>
              <a:rPr lang="en-US" altLang="zh-TW" smtClean="0"/>
              <a:t>Another approach to improve quality of correspondences</a:t>
            </a:r>
          </a:p>
          <a:p>
            <a:pPr eaLnBrk="1" hangingPunct="1">
              <a:lnSpc>
                <a:spcPct val="105000"/>
              </a:lnSpc>
            </a:pPr>
            <a:r>
              <a:rPr lang="en-US" altLang="zh-TW" smtClean="0"/>
              <a:t>Assumption: disparities vary (mostly) smoothly</a:t>
            </a:r>
          </a:p>
          <a:p>
            <a:pPr eaLnBrk="1" hangingPunct="1">
              <a:lnSpc>
                <a:spcPct val="105000"/>
              </a:lnSpc>
            </a:pPr>
            <a:r>
              <a:rPr lang="en-US" altLang="zh-TW" smtClean="0"/>
              <a:t>Minimize energy function:</a:t>
            </a:r>
            <a:br>
              <a:rPr lang="en-US" altLang="zh-TW" smtClean="0"/>
            </a:br>
            <a:r>
              <a:rPr lang="en-US" altLang="zh-TW" smtClean="0"/>
              <a:t>			E</a:t>
            </a:r>
            <a:r>
              <a:rPr lang="en-US" altLang="zh-TW" baseline="-25000" smtClean="0"/>
              <a:t>data</a:t>
            </a:r>
            <a:r>
              <a:rPr lang="en-US" altLang="zh-TW" smtClean="0"/>
              <a:t>+</a:t>
            </a:r>
            <a:r>
              <a:rPr lang="en-US" altLang="zh-TW" i="1" smtClean="0">
                <a:latin typeface="Symbol" pitchFamily="18" charset="2"/>
              </a:rPr>
              <a:t>l</a:t>
            </a:r>
            <a:r>
              <a:rPr lang="en-US" altLang="zh-TW" smtClean="0"/>
              <a:t>E</a:t>
            </a:r>
            <a:r>
              <a:rPr lang="en-US" altLang="zh-TW" baseline="-25000" smtClean="0"/>
              <a:t>smoothness</a:t>
            </a:r>
            <a:endParaRPr lang="en-US" altLang="zh-TW" smtClean="0"/>
          </a:p>
          <a:p>
            <a:pPr eaLnBrk="1" hangingPunct="1">
              <a:lnSpc>
                <a:spcPct val="105000"/>
              </a:lnSpc>
            </a:pPr>
            <a:r>
              <a:rPr lang="en-US" altLang="zh-TW" smtClean="0"/>
              <a:t>E</a:t>
            </a:r>
            <a:r>
              <a:rPr lang="en-US" altLang="zh-TW" baseline="-25000" smtClean="0"/>
              <a:t>data</a:t>
            </a:r>
            <a:r>
              <a:rPr lang="en-US" altLang="zh-TW" smtClean="0"/>
              <a:t>: how well does disparity match data</a:t>
            </a:r>
          </a:p>
          <a:p>
            <a:pPr eaLnBrk="1" hangingPunct="1">
              <a:lnSpc>
                <a:spcPct val="105000"/>
              </a:lnSpc>
            </a:pPr>
            <a:r>
              <a:rPr lang="en-US" altLang="zh-TW" smtClean="0"/>
              <a:t>E</a:t>
            </a:r>
            <a:r>
              <a:rPr lang="en-US" altLang="zh-TW" baseline="-25000" smtClean="0"/>
              <a:t>smoothness</a:t>
            </a:r>
            <a:r>
              <a:rPr lang="en-US" altLang="zh-TW" smtClean="0"/>
              <a:t>: how well does disparity match</a:t>
            </a:r>
            <a:br>
              <a:rPr lang="en-US" altLang="zh-TW" smtClean="0"/>
            </a:br>
            <a:r>
              <a:rPr lang="en-US" altLang="zh-TW" smtClean="0"/>
              <a:t>that of neighbors </a:t>
            </a:r>
            <a:r>
              <a:rPr lang="en-US" altLang="zh-TW" smtClean="0">
                <a:latin typeface="ZapfHumnst BT" pitchFamily="34" charset="0"/>
              </a:rPr>
              <a:t>–</a:t>
            </a:r>
            <a:r>
              <a:rPr lang="en-US" altLang="zh-TW" smtClean="0"/>
              <a:t> </a:t>
            </a:r>
            <a:r>
              <a:rPr lang="en-US" altLang="zh-TW" smtClean="0">
                <a:solidFill>
                  <a:schemeClr val="tx2"/>
                </a:solidFill>
              </a:rPr>
              <a:t>regularization</a:t>
            </a:r>
            <a:endParaRPr lang="en-US" altLang="zh-TW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Energy minimization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If data and energy terms are nice (continuous, smooth, etc.) can try to minimize via gradient descent, etc.</a:t>
            </a:r>
          </a:p>
          <a:p>
            <a:pPr eaLnBrk="1" hangingPunct="1"/>
            <a:r>
              <a:rPr lang="en-US" altLang="zh-TW" smtClean="0"/>
              <a:t>In practice, disparities only </a:t>
            </a:r>
            <a:r>
              <a:rPr lang="en-US" altLang="zh-TW" smtClean="0">
                <a:solidFill>
                  <a:schemeClr val="tx2"/>
                </a:solidFill>
              </a:rPr>
              <a:t>piecewise</a:t>
            </a:r>
            <a:r>
              <a:rPr lang="en-US" altLang="zh-TW" smtClean="0"/>
              <a:t> smooth</a:t>
            </a:r>
          </a:p>
          <a:p>
            <a:pPr eaLnBrk="1" hangingPunct="1"/>
            <a:r>
              <a:rPr lang="en-US" altLang="zh-TW" smtClean="0"/>
              <a:t>Design smoothness function that doesn</a:t>
            </a:r>
            <a:r>
              <a:rPr lang="en-US" altLang="zh-TW" smtClean="0">
                <a:latin typeface="ZapfHumnst BT" pitchFamily="34" charset="0"/>
              </a:rPr>
              <a:t>’</a:t>
            </a:r>
            <a:r>
              <a:rPr lang="en-US" altLang="zh-TW" smtClean="0"/>
              <a:t>t penalize large jumps too much</a:t>
            </a:r>
          </a:p>
          <a:p>
            <a:pPr lvl="1" eaLnBrk="1" hangingPunct="1"/>
            <a:r>
              <a:rPr lang="en-US" altLang="zh-TW" smtClean="0"/>
              <a:t>Example: V(</a:t>
            </a:r>
            <a:r>
              <a:rPr lang="en-US" altLang="zh-TW" i="1" smtClean="0">
                <a:latin typeface="Symbol" pitchFamily="18" charset="2"/>
              </a:rPr>
              <a:t>a,b</a:t>
            </a:r>
            <a:r>
              <a:rPr lang="en-US" altLang="zh-TW" smtClean="0"/>
              <a:t>)=min(|</a:t>
            </a:r>
            <a:r>
              <a:rPr lang="en-US" altLang="zh-TW" i="1" smtClean="0">
                <a:latin typeface="Symbol" pitchFamily="18" charset="2"/>
              </a:rPr>
              <a:t>a-b</a:t>
            </a:r>
            <a:r>
              <a:rPr lang="en-US" altLang="zh-TW" smtClean="0"/>
              <a:t>|, K)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Range acquisition</a:t>
            </a:r>
          </a:p>
        </p:txBody>
      </p:sp>
      <p:pic>
        <p:nvPicPr>
          <p:cNvPr id="4608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1268413"/>
            <a:ext cx="6911975" cy="460216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Stereo as energy minimization</a:t>
            </a:r>
          </a:p>
        </p:txBody>
      </p:sp>
      <p:sp>
        <p:nvSpPr>
          <p:cNvPr id="20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Matching Cost Formulated as Energy</a:t>
            </a:r>
          </a:p>
          <a:p>
            <a:pPr lvl="1" eaLnBrk="1" hangingPunct="1"/>
            <a:r>
              <a:rPr lang="en-US" altLang="zh-TW" smtClean="0">
                <a:latin typeface="Arial" charset="0"/>
              </a:rPr>
              <a:t>“</a:t>
            </a:r>
            <a:r>
              <a:rPr lang="en-US" altLang="zh-TW" smtClean="0"/>
              <a:t>data</a:t>
            </a:r>
            <a:r>
              <a:rPr lang="en-US" altLang="zh-TW" smtClean="0">
                <a:latin typeface="Arial" charset="0"/>
              </a:rPr>
              <a:t>”</a:t>
            </a:r>
            <a:r>
              <a:rPr lang="en-US" altLang="zh-TW" smtClean="0"/>
              <a:t> term penalizing bad matches</a:t>
            </a:r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r>
              <a:rPr lang="en-US" altLang="zh-TW" smtClean="0">
                <a:latin typeface="Arial" charset="0"/>
              </a:rPr>
              <a:t>“</a:t>
            </a:r>
            <a:r>
              <a:rPr lang="en-US" altLang="zh-TW" smtClean="0"/>
              <a:t>neighborhood term</a:t>
            </a:r>
            <a:r>
              <a:rPr lang="en-US" altLang="zh-TW" smtClean="0">
                <a:latin typeface="Arial" charset="0"/>
              </a:rPr>
              <a:t>”</a:t>
            </a:r>
            <a:r>
              <a:rPr lang="en-US" altLang="zh-TW" smtClean="0"/>
              <a:t> encouraging spatial smoothness</a:t>
            </a:r>
          </a:p>
        </p:txBody>
      </p:sp>
      <p:graphicFrame>
        <p:nvGraphicFramePr>
          <p:cNvPr id="1929220" name="Object 4"/>
          <p:cNvGraphicFramePr>
            <a:graphicFrameLocks noChangeAspect="1"/>
          </p:cNvGraphicFramePr>
          <p:nvPr/>
        </p:nvGraphicFramePr>
        <p:xfrm>
          <a:off x="1903413" y="2114550"/>
          <a:ext cx="5259387" cy="666750"/>
        </p:xfrm>
        <a:graphic>
          <a:graphicData uri="http://schemas.openxmlformats.org/presentationml/2006/ole">
            <p:oleObj spid="_x0000_s2050" name="Equation" r:id="rId4" imgW="2006280" imgH="253800" progId="Equation.3">
              <p:embed/>
            </p:oleObj>
          </a:graphicData>
        </a:graphic>
      </p:graphicFrame>
      <p:graphicFrame>
        <p:nvGraphicFramePr>
          <p:cNvPr id="1929221" name="Object 5"/>
          <p:cNvGraphicFramePr>
            <a:graphicFrameLocks noChangeAspect="1"/>
          </p:cNvGraphicFramePr>
          <p:nvPr/>
        </p:nvGraphicFramePr>
        <p:xfrm>
          <a:off x="1522413" y="3454400"/>
          <a:ext cx="6783387" cy="1127125"/>
        </p:xfrm>
        <a:graphic>
          <a:graphicData uri="http://schemas.openxmlformats.org/presentationml/2006/ole">
            <p:oleObj spid="_x0000_s2051" name="Equation" r:id="rId5" imgW="2908080" imgH="482400" progId="Equation.3">
              <p:embed/>
            </p:oleObj>
          </a:graphicData>
        </a:graphic>
      </p:graphicFrame>
      <p:graphicFrame>
        <p:nvGraphicFramePr>
          <p:cNvPr id="1929222" name="Object 6"/>
          <p:cNvGraphicFramePr>
            <a:graphicFrameLocks noChangeAspect="1"/>
          </p:cNvGraphicFramePr>
          <p:nvPr/>
        </p:nvGraphicFramePr>
        <p:xfrm>
          <a:off x="757238" y="4910138"/>
          <a:ext cx="7556500" cy="966787"/>
        </p:xfrm>
        <a:graphic>
          <a:graphicData uri="http://schemas.openxmlformats.org/presentationml/2006/ole">
            <p:oleObj spid="_x0000_s2052" name="Equation" r:id="rId6" imgW="2882880" imgH="36828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Energy minimization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Hard to find global minima of non-smooth functions</a:t>
            </a:r>
          </a:p>
          <a:p>
            <a:pPr lvl="1" eaLnBrk="1" hangingPunct="1"/>
            <a:r>
              <a:rPr lang="en-US" altLang="zh-TW" smtClean="0"/>
              <a:t>Many local minima</a:t>
            </a:r>
          </a:p>
          <a:p>
            <a:pPr lvl="1" eaLnBrk="1" hangingPunct="1"/>
            <a:r>
              <a:rPr lang="en-US" altLang="zh-TW" smtClean="0"/>
              <a:t>Provably NP-hard</a:t>
            </a:r>
          </a:p>
          <a:p>
            <a:pPr eaLnBrk="1" hangingPunct="1"/>
            <a:r>
              <a:rPr lang="en-US" altLang="zh-TW" smtClean="0"/>
              <a:t>Practical algorithms look for approximate minima (e.g., simulated annealing)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Stereo results</a:t>
            </a:r>
          </a:p>
        </p:txBody>
      </p:sp>
      <p:pic>
        <p:nvPicPr>
          <p:cNvPr id="73731" name="Picture 3" descr="tru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136775"/>
            <a:ext cx="4105275" cy="297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5724525" y="5233988"/>
            <a:ext cx="1908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b="0">
                <a:solidFill>
                  <a:schemeClr val="tx1"/>
                </a:solidFill>
                <a:latin typeface="Trebuchet MS" pitchFamily="34" charset="0"/>
              </a:rPr>
              <a:t>ground truth</a:t>
            </a:r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1812925" y="5208588"/>
            <a:ext cx="958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b="0">
                <a:solidFill>
                  <a:schemeClr val="tx1"/>
                </a:solidFill>
                <a:latin typeface="Trebuchet MS" pitchFamily="34" charset="0"/>
              </a:rPr>
              <a:t>scene</a:t>
            </a:r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1913" y="1125538"/>
            <a:ext cx="8686800" cy="1143000"/>
          </a:xfrm>
        </p:spPr>
        <p:txBody>
          <a:bodyPr/>
          <a:lstStyle/>
          <a:p>
            <a:pPr lvl="1" eaLnBrk="1" hangingPunct="1"/>
            <a:r>
              <a:rPr lang="en-US" altLang="zh-TW" smtClean="0"/>
              <a:t>Data from University of Tsukuba</a:t>
            </a:r>
          </a:p>
        </p:txBody>
      </p:sp>
      <p:pic>
        <p:nvPicPr>
          <p:cNvPr id="73735" name="Picture 7" descr="scen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3863" y="2133600"/>
            <a:ext cx="3959225" cy="297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6" name="Text Box 8"/>
          <p:cNvSpPr txBox="1">
            <a:spLocks noChangeArrowheads="1"/>
          </p:cNvSpPr>
          <p:nvPr/>
        </p:nvSpPr>
        <p:spPr bwMode="auto">
          <a:xfrm>
            <a:off x="1187450" y="5805488"/>
            <a:ext cx="6711950" cy="57943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3200" b="0">
                <a:solidFill>
                  <a:schemeClr val="tx1"/>
                </a:solidFill>
                <a:latin typeface="Trebuchet MS" pitchFamily="34" charset="0"/>
                <a:hlinkClick r:id="rId5"/>
              </a:rPr>
              <a:t>http://cat.middlebury.edu/stereo/</a:t>
            </a:r>
            <a:endParaRPr lang="en-US" altLang="zh-TW" sz="3200" b="0">
              <a:solidFill>
                <a:schemeClr val="tx1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Results with window correlation</a:t>
            </a:r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4568825" y="1676400"/>
          <a:ext cx="4422775" cy="3201988"/>
        </p:xfrm>
        <a:graphic>
          <a:graphicData uri="http://schemas.openxmlformats.org/presentationml/2006/ole">
            <p:oleObj spid="_x0000_s3074" name="Image" r:id="rId4" imgW="4422167" imgH="3202259" progId="">
              <p:embed/>
            </p:oleObj>
          </a:graphicData>
        </a:graphic>
      </p:graphicFrame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639763" y="5332413"/>
            <a:ext cx="33051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b="0">
                <a:solidFill>
                  <a:schemeClr val="tx1"/>
                </a:solidFill>
                <a:latin typeface="Trebuchet MS" pitchFamily="34" charset="0"/>
              </a:rPr>
              <a:t>normalized correlation</a:t>
            </a:r>
          </a:p>
          <a:p>
            <a:r>
              <a:rPr lang="en-US" altLang="zh-TW" b="0">
                <a:solidFill>
                  <a:schemeClr val="tx1"/>
                </a:solidFill>
                <a:latin typeface="Trebuchet MS" pitchFamily="34" charset="0"/>
              </a:rPr>
              <a:t>(best window size)</a:t>
            </a:r>
          </a:p>
        </p:txBody>
      </p:sp>
      <p:graphicFrame>
        <p:nvGraphicFramePr>
          <p:cNvPr id="3075" name="Object 5"/>
          <p:cNvGraphicFramePr>
            <a:graphicFrameLocks noChangeAspect="1"/>
          </p:cNvGraphicFramePr>
          <p:nvPr/>
        </p:nvGraphicFramePr>
        <p:xfrm>
          <a:off x="73025" y="1676400"/>
          <a:ext cx="4422775" cy="3201988"/>
        </p:xfrm>
        <a:graphic>
          <a:graphicData uri="http://schemas.openxmlformats.org/presentationml/2006/ole">
            <p:oleObj spid="_x0000_s3075" name="Image" r:id="rId5" imgW="4422167" imgH="3202259" progId="">
              <p:embed/>
            </p:oleObj>
          </a:graphicData>
        </a:graphic>
      </p:graphicFrame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5868988" y="5332413"/>
            <a:ext cx="1908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b="0">
                <a:solidFill>
                  <a:schemeClr val="tx1"/>
                </a:solidFill>
                <a:latin typeface="Trebuchet MS" pitchFamily="34" charset="0"/>
              </a:rPr>
              <a:t>ground truth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Results with graph cuts</a:t>
            </a:r>
          </a:p>
        </p:txBody>
      </p:sp>
      <p:graphicFrame>
        <p:nvGraphicFramePr>
          <p:cNvPr id="4098" name="Object 3"/>
          <p:cNvGraphicFramePr>
            <a:graphicFrameLocks noChangeAspect="1"/>
          </p:cNvGraphicFramePr>
          <p:nvPr/>
        </p:nvGraphicFramePr>
        <p:xfrm>
          <a:off x="4570413" y="1676400"/>
          <a:ext cx="4422775" cy="3201988"/>
        </p:xfrm>
        <a:graphic>
          <a:graphicData uri="http://schemas.openxmlformats.org/presentationml/2006/ole">
            <p:oleObj spid="_x0000_s4098" name="Image" r:id="rId4" imgW="4422167" imgH="3202259" progId="">
              <p:embed/>
            </p:oleObj>
          </a:graphicData>
        </a:graphic>
      </p:graphicFrame>
      <p:graphicFrame>
        <p:nvGraphicFramePr>
          <p:cNvPr id="4099" name="Object 4"/>
          <p:cNvGraphicFramePr>
            <a:graphicFrameLocks noChangeAspect="1"/>
          </p:cNvGraphicFramePr>
          <p:nvPr/>
        </p:nvGraphicFramePr>
        <p:xfrm>
          <a:off x="71438" y="1676400"/>
          <a:ext cx="4356100" cy="3203575"/>
        </p:xfrm>
        <a:graphic>
          <a:graphicData uri="http://schemas.openxmlformats.org/presentationml/2006/ole">
            <p:oleObj spid="_x0000_s4099" name="Image" r:id="rId5" imgW="4714437" imgH="3659725" progId="">
              <p:embed/>
            </p:oleObj>
          </a:graphicData>
        </a:graphic>
      </p:graphicFrame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5868988" y="5332413"/>
            <a:ext cx="1908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b="0">
                <a:solidFill>
                  <a:schemeClr val="tx1"/>
                </a:solidFill>
                <a:latin typeface="Trebuchet MS" pitchFamily="34" charset="0"/>
              </a:rPr>
              <a:t>ground truth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347663" y="5332413"/>
            <a:ext cx="388302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b="0">
                <a:solidFill>
                  <a:schemeClr val="tx1"/>
                </a:solidFill>
                <a:latin typeface="Trebuchet MS" pitchFamily="34" charset="0"/>
              </a:rPr>
              <a:t>graph cuts</a:t>
            </a:r>
          </a:p>
          <a:p>
            <a:r>
              <a:rPr lang="en-US" altLang="zh-TW" b="0">
                <a:solidFill>
                  <a:schemeClr val="tx1"/>
                </a:solidFill>
                <a:latin typeface="Trebuchet MS" pitchFamily="34" charset="0"/>
              </a:rPr>
              <a:t>(Potts model </a:t>
            </a:r>
            <a:r>
              <a:rPr lang="en-US" altLang="zh-TW" b="0" i="1">
                <a:solidFill>
                  <a:schemeClr val="tx1"/>
                </a:solidFill>
                <a:latin typeface="Trebuchet MS" pitchFamily="34" charset="0"/>
              </a:rPr>
              <a:t>E,</a:t>
            </a:r>
            <a:endParaRPr lang="en-US" altLang="zh-TW" b="0">
              <a:solidFill>
                <a:schemeClr val="tx1"/>
              </a:solidFill>
              <a:latin typeface="Trebuchet MS" pitchFamily="34" charset="0"/>
            </a:endParaRPr>
          </a:p>
          <a:p>
            <a:r>
              <a:rPr lang="en-US" altLang="zh-TW" b="0">
                <a:solidFill>
                  <a:schemeClr val="tx1"/>
                </a:solidFill>
                <a:latin typeface="Trebuchet MS" pitchFamily="34" charset="0"/>
              </a:rPr>
              <a:t>expansion move algorithm)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Stereo evaluation</a:t>
            </a:r>
          </a:p>
        </p:txBody>
      </p:sp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196975"/>
            <a:ext cx="7991475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Stereo</a:t>
            </a:r>
            <a:r>
              <a:rPr lang="en-US" altLang="zh-TW" smtClean="0">
                <a:latin typeface="Arial" charset="0"/>
              </a:rPr>
              <a:t>—</a:t>
            </a:r>
            <a:r>
              <a:rPr lang="en-US" altLang="zh-TW" smtClean="0"/>
              <a:t>best algorithms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066800" y="1087438"/>
            <a:ext cx="6711950" cy="25671462"/>
            <a:chOff x="672" y="1056"/>
            <a:chExt cx="4228" cy="16171"/>
          </a:xfrm>
        </p:grpSpPr>
        <p:pic>
          <p:nvPicPr>
            <p:cNvPr id="75780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t="7420"/>
            <a:stretch>
              <a:fillRect/>
            </a:stretch>
          </p:blipFill>
          <p:spPr bwMode="auto">
            <a:xfrm>
              <a:off x="672" y="1056"/>
              <a:ext cx="4228" cy="16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5781" name="Rectangle 5"/>
            <p:cNvSpPr>
              <a:spLocks noChangeArrowheads="1"/>
            </p:cNvSpPr>
            <p:nvPr/>
          </p:nvSpPr>
          <p:spPr bwMode="auto">
            <a:xfrm>
              <a:off x="864" y="12336"/>
              <a:ext cx="96" cy="96"/>
            </a:xfrm>
            <a:prstGeom prst="rect">
              <a:avLst/>
            </a:prstGeom>
            <a:solidFill>
              <a:srgbClr val="FFFF66">
                <a:alpha val="32941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75782" name="Rectangle 6"/>
            <p:cNvSpPr>
              <a:spLocks noChangeArrowheads="1"/>
            </p:cNvSpPr>
            <p:nvPr/>
          </p:nvSpPr>
          <p:spPr bwMode="auto">
            <a:xfrm>
              <a:off x="864" y="12768"/>
              <a:ext cx="96" cy="96"/>
            </a:xfrm>
            <a:prstGeom prst="rect">
              <a:avLst/>
            </a:prstGeom>
            <a:solidFill>
              <a:srgbClr val="FFFF66">
                <a:alpha val="32941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75783" name="Rectangle 7"/>
            <p:cNvSpPr>
              <a:spLocks noChangeArrowheads="1"/>
            </p:cNvSpPr>
            <p:nvPr/>
          </p:nvSpPr>
          <p:spPr bwMode="auto">
            <a:xfrm>
              <a:off x="864" y="14928"/>
              <a:ext cx="96" cy="96"/>
            </a:xfrm>
            <a:prstGeom prst="rect">
              <a:avLst/>
            </a:prstGeom>
            <a:solidFill>
              <a:srgbClr val="FFFF66">
                <a:alpha val="32941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75784" name="Rectangle 8"/>
            <p:cNvSpPr>
              <a:spLocks noChangeArrowheads="1"/>
            </p:cNvSpPr>
            <p:nvPr/>
          </p:nvSpPr>
          <p:spPr bwMode="auto">
            <a:xfrm>
              <a:off x="864" y="15360"/>
              <a:ext cx="96" cy="96"/>
            </a:xfrm>
            <a:prstGeom prst="rect">
              <a:avLst/>
            </a:prstGeom>
            <a:solidFill>
              <a:srgbClr val="FFFF66">
                <a:alpha val="32941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75785" name="Rectangle 9"/>
            <p:cNvSpPr>
              <a:spLocks noChangeArrowheads="1"/>
            </p:cNvSpPr>
            <p:nvPr/>
          </p:nvSpPr>
          <p:spPr bwMode="auto">
            <a:xfrm>
              <a:off x="864" y="15696"/>
              <a:ext cx="96" cy="96"/>
            </a:xfrm>
            <a:prstGeom prst="rect">
              <a:avLst/>
            </a:prstGeom>
            <a:solidFill>
              <a:srgbClr val="FFFF66">
                <a:alpha val="32941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22222E-6 L -0.00035 -2.738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Volumetric multiview approaches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Goal: find a model consistent with images</a:t>
            </a:r>
          </a:p>
          <a:p>
            <a:pPr eaLnBrk="1" hangingPunct="1"/>
            <a:r>
              <a:rPr lang="en-US" altLang="zh-TW" smtClean="0">
                <a:latin typeface="ZapfHumnst BT" pitchFamily="34" charset="0"/>
              </a:rPr>
              <a:t>“</a:t>
            </a:r>
            <a:r>
              <a:rPr lang="en-US" altLang="zh-TW" smtClean="0"/>
              <a:t>Model-centric</a:t>
            </a:r>
            <a:r>
              <a:rPr lang="en-US" altLang="zh-TW" smtClean="0">
                <a:latin typeface="ZapfHumnst BT" pitchFamily="34" charset="0"/>
              </a:rPr>
              <a:t>”</a:t>
            </a:r>
            <a:r>
              <a:rPr lang="en-US" altLang="zh-TW" smtClean="0"/>
              <a:t> (vs. image-centric)</a:t>
            </a:r>
          </a:p>
          <a:p>
            <a:pPr eaLnBrk="1" hangingPunct="1"/>
            <a:r>
              <a:rPr lang="en-US" altLang="zh-TW" smtClean="0"/>
              <a:t>Typically use discretized volume (voxel grid)</a:t>
            </a:r>
          </a:p>
          <a:p>
            <a:pPr eaLnBrk="1" hangingPunct="1"/>
            <a:r>
              <a:rPr lang="en-US" altLang="zh-TW" smtClean="0"/>
              <a:t>For each voxel, compute occupied / free</a:t>
            </a:r>
            <a:br>
              <a:rPr lang="en-US" altLang="zh-TW" smtClean="0"/>
            </a:br>
            <a:r>
              <a:rPr lang="en-US" altLang="zh-TW" smtClean="0"/>
              <a:t>(for some algorithms, also color, etc.)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Photo consistency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Result: not necessarily the correct scene</a:t>
            </a:r>
          </a:p>
          <a:p>
            <a:pPr eaLnBrk="1" hangingPunct="1"/>
            <a:r>
              <a:rPr lang="en-US" altLang="zh-TW" smtClean="0"/>
              <a:t>Many scenes produce the same images</a:t>
            </a: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>
            <a:off x="971550" y="3330575"/>
            <a:ext cx="6400800" cy="2057400"/>
          </a:xfrm>
          <a:prstGeom prst="ellipse">
            <a:avLst/>
          </a:prstGeom>
          <a:solidFill>
            <a:schemeClr val="hlink">
              <a:alpha val="50195"/>
            </a:schemeClr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758213" name="Text Box 5"/>
          <p:cNvSpPr txBox="1">
            <a:spLocks noChangeArrowheads="1"/>
          </p:cNvSpPr>
          <p:nvPr/>
        </p:nvSpPr>
        <p:spPr bwMode="auto">
          <a:xfrm>
            <a:off x="1749425" y="4625975"/>
            <a:ext cx="1431925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All scenes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391150" y="3863975"/>
            <a:ext cx="3352800" cy="2057400"/>
            <a:chOff x="3648" y="3024"/>
            <a:chExt cx="2112" cy="1296"/>
          </a:xfrm>
        </p:grpSpPr>
        <p:sp>
          <p:nvSpPr>
            <p:cNvPr id="77839" name="Oval 7"/>
            <p:cNvSpPr>
              <a:spLocks noChangeArrowheads="1"/>
            </p:cNvSpPr>
            <p:nvPr/>
          </p:nvSpPr>
          <p:spPr bwMode="auto">
            <a:xfrm>
              <a:off x="3648" y="3024"/>
              <a:ext cx="720" cy="576"/>
            </a:xfrm>
            <a:prstGeom prst="ellipse">
              <a:avLst/>
            </a:prstGeom>
            <a:solidFill>
              <a:schemeClr val="accent2">
                <a:alpha val="50195"/>
              </a:schemeClr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758216" name="Text Box 8"/>
            <p:cNvSpPr txBox="1">
              <a:spLocks noChangeArrowheads="1"/>
            </p:cNvSpPr>
            <p:nvPr/>
          </p:nvSpPr>
          <p:spPr bwMode="auto">
            <a:xfrm>
              <a:off x="3729" y="4032"/>
              <a:ext cx="2031" cy="288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altLang="zh-TW" b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ZapfHumnst BT" pitchFamily="34" charset="0"/>
                </a:rPr>
                <a:t>Photo-consistent scenes</a:t>
              </a:r>
            </a:p>
          </p:txBody>
        </p:sp>
        <p:sp>
          <p:nvSpPr>
            <p:cNvPr id="1758217" name="Line 9"/>
            <p:cNvSpPr>
              <a:spLocks noChangeShapeType="1"/>
            </p:cNvSpPr>
            <p:nvPr/>
          </p:nvSpPr>
          <p:spPr bwMode="auto">
            <a:xfrm flipH="1" flipV="1">
              <a:off x="4272" y="3552"/>
              <a:ext cx="624" cy="48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4629150" y="2492375"/>
            <a:ext cx="1579563" cy="1828800"/>
            <a:chOff x="3168" y="2160"/>
            <a:chExt cx="995" cy="1152"/>
          </a:xfrm>
        </p:grpSpPr>
        <p:sp>
          <p:nvSpPr>
            <p:cNvPr id="77836" name="Oval 11"/>
            <p:cNvSpPr>
              <a:spLocks noChangeArrowheads="1"/>
            </p:cNvSpPr>
            <p:nvPr/>
          </p:nvSpPr>
          <p:spPr bwMode="auto">
            <a:xfrm>
              <a:off x="3840" y="3264"/>
              <a:ext cx="48" cy="48"/>
            </a:xfrm>
            <a:prstGeom prst="ellipse">
              <a:avLst/>
            </a:prstGeom>
            <a:solidFill>
              <a:schemeClr val="bg2"/>
            </a:solidFill>
            <a:ln w="254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758220" name="Text Box 12"/>
            <p:cNvSpPr txBox="1">
              <a:spLocks noChangeArrowheads="1"/>
            </p:cNvSpPr>
            <p:nvPr/>
          </p:nvSpPr>
          <p:spPr bwMode="auto">
            <a:xfrm>
              <a:off x="3168" y="2160"/>
              <a:ext cx="995" cy="288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altLang="zh-TW" b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ZapfHumnst BT" pitchFamily="34" charset="0"/>
                </a:rPr>
                <a:t>True scene</a:t>
              </a:r>
            </a:p>
          </p:txBody>
        </p:sp>
        <p:sp>
          <p:nvSpPr>
            <p:cNvPr id="1758221" name="Line 13"/>
            <p:cNvSpPr>
              <a:spLocks noChangeShapeType="1"/>
            </p:cNvSpPr>
            <p:nvPr/>
          </p:nvSpPr>
          <p:spPr bwMode="auto">
            <a:xfrm>
              <a:off x="3744" y="2496"/>
              <a:ext cx="96" cy="72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6153150" y="2644775"/>
            <a:ext cx="2525713" cy="1676400"/>
            <a:chOff x="4128" y="2256"/>
            <a:chExt cx="1591" cy="1056"/>
          </a:xfrm>
        </p:grpSpPr>
        <p:sp>
          <p:nvSpPr>
            <p:cNvPr id="77833" name="Oval 15"/>
            <p:cNvSpPr>
              <a:spLocks noChangeArrowheads="1"/>
            </p:cNvSpPr>
            <p:nvPr/>
          </p:nvSpPr>
          <p:spPr bwMode="auto">
            <a:xfrm>
              <a:off x="4128" y="3264"/>
              <a:ext cx="48" cy="48"/>
            </a:xfrm>
            <a:prstGeom prst="ellipse">
              <a:avLst/>
            </a:prstGeom>
            <a:solidFill>
              <a:schemeClr val="bg2"/>
            </a:solidFill>
            <a:ln w="254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758224" name="Text Box 16"/>
            <p:cNvSpPr txBox="1">
              <a:spLocks noChangeArrowheads="1"/>
            </p:cNvSpPr>
            <p:nvPr/>
          </p:nvSpPr>
          <p:spPr bwMode="auto">
            <a:xfrm>
              <a:off x="4451" y="2256"/>
              <a:ext cx="1268" cy="518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altLang="zh-TW" b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ZapfHumnst BT" pitchFamily="34" charset="0"/>
                </a:rPr>
                <a:t>Reconstructed</a:t>
              </a:r>
              <a:br>
                <a:rPr lang="en-US" altLang="zh-TW" b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ZapfHumnst BT" pitchFamily="34" charset="0"/>
                </a:rPr>
              </a:br>
              <a:r>
                <a:rPr lang="en-US" altLang="zh-TW" b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ZapfHumnst BT" pitchFamily="34" charset="0"/>
                </a:rPr>
                <a:t>scene</a:t>
              </a:r>
            </a:p>
          </p:txBody>
        </p:sp>
        <p:sp>
          <p:nvSpPr>
            <p:cNvPr id="1758225" name="Line 17"/>
            <p:cNvSpPr>
              <a:spLocks noChangeShapeType="1"/>
            </p:cNvSpPr>
            <p:nvPr/>
          </p:nvSpPr>
          <p:spPr bwMode="auto">
            <a:xfrm flipH="1">
              <a:off x="4224" y="2784"/>
              <a:ext cx="576" cy="43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Silhouette carving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Find silhouettes in all images</a:t>
            </a:r>
          </a:p>
          <a:p>
            <a:pPr eaLnBrk="1" hangingPunct="1"/>
            <a:r>
              <a:rPr lang="en-US" altLang="zh-TW" smtClean="0"/>
              <a:t>Exact version:</a:t>
            </a:r>
          </a:p>
          <a:p>
            <a:pPr lvl="1" eaLnBrk="1" hangingPunct="1"/>
            <a:r>
              <a:rPr lang="en-US" altLang="zh-TW" smtClean="0"/>
              <a:t>Back-project all silhouettes, find intersection</a:t>
            </a:r>
          </a:p>
        </p:txBody>
      </p:sp>
      <p:grpSp>
        <p:nvGrpSpPr>
          <p:cNvPr id="78852" name="Group 4"/>
          <p:cNvGrpSpPr>
            <a:grpSpLocks/>
          </p:cNvGrpSpPr>
          <p:nvPr/>
        </p:nvGrpSpPr>
        <p:grpSpPr bwMode="auto">
          <a:xfrm>
            <a:off x="7081838" y="4676775"/>
            <a:ext cx="533400" cy="381000"/>
            <a:chOff x="3648" y="2448"/>
            <a:chExt cx="336" cy="240"/>
          </a:xfrm>
        </p:grpSpPr>
        <p:sp>
          <p:nvSpPr>
            <p:cNvPr id="78871" name="Oval 5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78872" name="Rectangle 6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</p:grpSp>
      <p:sp>
        <p:nvSpPr>
          <p:cNvPr id="78853" name="Rectangle 7"/>
          <p:cNvSpPr>
            <a:spLocks noChangeArrowheads="1"/>
          </p:cNvSpPr>
          <p:nvPr/>
        </p:nvSpPr>
        <p:spPr bwMode="auto">
          <a:xfrm>
            <a:off x="6243638" y="4143375"/>
            <a:ext cx="990600" cy="6858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83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78854" name="Rectangle 8"/>
          <p:cNvSpPr>
            <a:spLocks noChangeArrowheads="1"/>
          </p:cNvSpPr>
          <p:nvPr/>
        </p:nvSpPr>
        <p:spPr bwMode="auto">
          <a:xfrm>
            <a:off x="5329238" y="4524375"/>
            <a:ext cx="990600" cy="7620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700000" lon="20099994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78855" name="Rectangle 9"/>
          <p:cNvSpPr>
            <a:spLocks noChangeArrowheads="1"/>
          </p:cNvSpPr>
          <p:nvPr/>
        </p:nvSpPr>
        <p:spPr bwMode="auto">
          <a:xfrm>
            <a:off x="4110038" y="4676775"/>
            <a:ext cx="990600" cy="7620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2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1759242" name="Text Box 10"/>
          <p:cNvSpPr txBox="1">
            <a:spLocks noChangeArrowheads="1"/>
          </p:cNvSpPr>
          <p:nvPr/>
        </p:nvSpPr>
        <p:spPr bwMode="auto">
          <a:xfrm>
            <a:off x="1058863" y="4935538"/>
            <a:ext cx="1817687" cy="427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zh-TW" sz="22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Binary Images</a:t>
            </a:r>
          </a:p>
        </p:txBody>
      </p:sp>
      <p:sp>
        <p:nvSpPr>
          <p:cNvPr id="1759243" name="Line 11"/>
          <p:cNvSpPr>
            <a:spLocks noChangeShapeType="1"/>
          </p:cNvSpPr>
          <p:nvPr/>
        </p:nvSpPr>
        <p:spPr bwMode="auto">
          <a:xfrm flipV="1">
            <a:off x="2967038" y="5184775"/>
            <a:ext cx="609600" cy="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78858" name="Freeform 12"/>
          <p:cNvSpPr>
            <a:spLocks/>
          </p:cNvSpPr>
          <p:nvPr/>
        </p:nvSpPr>
        <p:spPr bwMode="auto">
          <a:xfrm>
            <a:off x="4567238" y="2924175"/>
            <a:ext cx="1181100" cy="1270000"/>
          </a:xfrm>
          <a:custGeom>
            <a:avLst/>
            <a:gdLst>
              <a:gd name="T0" fmla="*/ 624998743 w 744"/>
              <a:gd name="T1" fmla="*/ 80645000 h 800"/>
              <a:gd name="T2" fmla="*/ 504031283 w 744"/>
              <a:gd name="T3" fmla="*/ 564515026 h 800"/>
              <a:gd name="T4" fmla="*/ 141128753 w 744"/>
              <a:gd name="T5" fmla="*/ 685482489 h 800"/>
              <a:gd name="T6" fmla="*/ 20161250 w 744"/>
              <a:gd name="T7" fmla="*/ 1169352540 h 800"/>
              <a:gd name="T8" fmla="*/ 262096263 w 744"/>
              <a:gd name="T9" fmla="*/ 1774190252 h 800"/>
              <a:gd name="T10" fmla="*/ 624998743 w 744"/>
              <a:gd name="T11" fmla="*/ 1774190252 h 800"/>
              <a:gd name="T12" fmla="*/ 1108868783 w 744"/>
              <a:gd name="T13" fmla="*/ 2016125178 h 800"/>
              <a:gd name="T14" fmla="*/ 1471771164 w 744"/>
              <a:gd name="T15" fmla="*/ 1774190252 h 800"/>
              <a:gd name="T16" fmla="*/ 1834673942 w 744"/>
              <a:gd name="T17" fmla="*/ 1532254929 h 800"/>
              <a:gd name="T18" fmla="*/ 1713706481 w 744"/>
              <a:gd name="T19" fmla="*/ 806449952 h 800"/>
              <a:gd name="T20" fmla="*/ 1471771164 w 744"/>
              <a:gd name="T21" fmla="*/ 322580001 h 800"/>
              <a:gd name="T22" fmla="*/ 1108868783 w 744"/>
              <a:gd name="T23" fmla="*/ 201612488 h 800"/>
              <a:gd name="T24" fmla="*/ 866933862 w 744"/>
              <a:gd name="T25" fmla="*/ 80645000 h 800"/>
              <a:gd name="T26" fmla="*/ 624998743 w 744"/>
              <a:gd name="T27" fmla="*/ 80645000 h 8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44"/>
              <a:gd name="T43" fmla="*/ 0 h 800"/>
              <a:gd name="T44" fmla="*/ 744 w 744"/>
              <a:gd name="T45" fmla="*/ 800 h 8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44" h="800">
                <a:moveTo>
                  <a:pt x="248" y="32"/>
                </a:moveTo>
                <a:cubicBezTo>
                  <a:pt x="224" y="64"/>
                  <a:pt x="232" y="184"/>
                  <a:pt x="200" y="224"/>
                </a:cubicBezTo>
                <a:cubicBezTo>
                  <a:pt x="168" y="264"/>
                  <a:pt x="88" y="232"/>
                  <a:pt x="56" y="272"/>
                </a:cubicBezTo>
                <a:cubicBezTo>
                  <a:pt x="24" y="312"/>
                  <a:pt x="0" y="392"/>
                  <a:pt x="8" y="464"/>
                </a:cubicBezTo>
                <a:cubicBezTo>
                  <a:pt x="16" y="536"/>
                  <a:pt x="64" y="664"/>
                  <a:pt x="104" y="704"/>
                </a:cubicBezTo>
                <a:cubicBezTo>
                  <a:pt x="144" y="744"/>
                  <a:pt x="192" y="688"/>
                  <a:pt x="248" y="704"/>
                </a:cubicBezTo>
                <a:cubicBezTo>
                  <a:pt x="304" y="720"/>
                  <a:pt x="384" y="800"/>
                  <a:pt x="440" y="800"/>
                </a:cubicBezTo>
                <a:cubicBezTo>
                  <a:pt x="496" y="800"/>
                  <a:pt x="536" y="736"/>
                  <a:pt x="584" y="704"/>
                </a:cubicBezTo>
                <a:cubicBezTo>
                  <a:pt x="632" y="672"/>
                  <a:pt x="712" y="672"/>
                  <a:pt x="728" y="608"/>
                </a:cubicBezTo>
                <a:cubicBezTo>
                  <a:pt x="744" y="544"/>
                  <a:pt x="704" y="400"/>
                  <a:pt x="680" y="320"/>
                </a:cubicBezTo>
                <a:cubicBezTo>
                  <a:pt x="656" y="240"/>
                  <a:pt x="624" y="168"/>
                  <a:pt x="584" y="128"/>
                </a:cubicBezTo>
                <a:cubicBezTo>
                  <a:pt x="544" y="88"/>
                  <a:pt x="480" y="96"/>
                  <a:pt x="440" y="80"/>
                </a:cubicBezTo>
                <a:cubicBezTo>
                  <a:pt x="400" y="64"/>
                  <a:pt x="376" y="40"/>
                  <a:pt x="344" y="32"/>
                </a:cubicBezTo>
                <a:cubicBezTo>
                  <a:pt x="312" y="24"/>
                  <a:pt x="272" y="0"/>
                  <a:pt x="248" y="32"/>
                </a:cubicBez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100000">
                <a:srgbClr val="FF99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8859" name="Freeform 13"/>
          <p:cNvSpPr>
            <a:spLocks/>
          </p:cNvSpPr>
          <p:nvPr/>
        </p:nvSpPr>
        <p:spPr bwMode="auto">
          <a:xfrm>
            <a:off x="4338638" y="4816475"/>
            <a:ext cx="393700" cy="419100"/>
          </a:xfrm>
          <a:custGeom>
            <a:avLst/>
            <a:gdLst>
              <a:gd name="T0" fmla="*/ 483870079 w 248"/>
              <a:gd name="T1" fmla="*/ 141128734 h 264"/>
              <a:gd name="T2" fmla="*/ 362902510 w 248"/>
              <a:gd name="T3" fmla="*/ 141128734 h 264"/>
              <a:gd name="T4" fmla="*/ 120967520 w 248"/>
              <a:gd name="T5" fmla="*/ 20161247 h 264"/>
              <a:gd name="T6" fmla="*/ 120967520 w 248"/>
              <a:gd name="T7" fmla="*/ 262096228 h 264"/>
              <a:gd name="T8" fmla="*/ 0 w 248"/>
              <a:gd name="T9" fmla="*/ 383063672 h 264"/>
              <a:gd name="T10" fmla="*/ 120967520 w 248"/>
              <a:gd name="T11" fmla="*/ 624998659 h 264"/>
              <a:gd name="T12" fmla="*/ 362902510 w 248"/>
              <a:gd name="T13" fmla="*/ 624998659 h 264"/>
              <a:gd name="T14" fmla="*/ 604837550 w 248"/>
              <a:gd name="T15" fmla="*/ 624998659 h 264"/>
              <a:gd name="T16" fmla="*/ 483870079 w 248"/>
              <a:gd name="T17" fmla="*/ 383063672 h 264"/>
              <a:gd name="T18" fmla="*/ 483870079 w 248"/>
              <a:gd name="T19" fmla="*/ 141128734 h 2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48"/>
              <a:gd name="T31" fmla="*/ 0 h 264"/>
              <a:gd name="T32" fmla="*/ 248 w 248"/>
              <a:gd name="T33" fmla="*/ 264 h 26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48" h="264">
                <a:moveTo>
                  <a:pt x="192" y="56"/>
                </a:moveTo>
                <a:cubicBezTo>
                  <a:pt x="184" y="40"/>
                  <a:pt x="168" y="64"/>
                  <a:pt x="144" y="56"/>
                </a:cubicBezTo>
                <a:cubicBezTo>
                  <a:pt x="120" y="48"/>
                  <a:pt x="64" y="0"/>
                  <a:pt x="48" y="8"/>
                </a:cubicBezTo>
                <a:cubicBezTo>
                  <a:pt x="32" y="16"/>
                  <a:pt x="56" y="80"/>
                  <a:pt x="48" y="104"/>
                </a:cubicBezTo>
                <a:cubicBezTo>
                  <a:pt x="40" y="128"/>
                  <a:pt x="0" y="128"/>
                  <a:pt x="0" y="152"/>
                </a:cubicBezTo>
                <a:cubicBezTo>
                  <a:pt x="0" y="176"/>
                  <a:pt x="24" y="232"/>
                  <a:pt x="48" y="248"/>
                </a:cubicBezTo>
                <a:cubicBezTo>
                  <a:pt x="72" y="264"/>
                  <a:pt x="112" y="248"/>
                  <a:pt x="144" y="248"/>
                </a:cubicBezTo>
                <a:cubicBezTo>
                  <a:pt x="176" y="248"/>
                  <a:pt x="232" y="264"/>
                  <a:pt x="240" y="248"/>
                </a:cubicBezTo>
                <a:cubicBezTo>
                  <a:pt x="248" y="232"/>
                  <a:pt x="200" y="184"/>
                  <a:pt x="192" y="152"/>
                </a:cubicBezTo>
                <a:cubicBezTo>
                  <a:pt x="184" y="120"/>
                  <a:pt x="200" y="72"/>
                  <a:pt x="192" y="56"/>
                </a:cubicBezTo>
                <a:close/>
              </a:path>
            </a:pathLst>
          </a:custGeom>
          <a:solidFill>
            <a:srgbClr val="FF99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78860" name="Group 14"/>
          <p:cNvGrpSpPr>
            <a:grpSpLocks/>
          </p:cNvGrpSpPr>
          <p:nvPr/>
        </p:nvGrpSpPr>
        <p:grpSpPr bwMode="auto">
          <a:xfrm>
            <a:off x="4186238" y="5362575"/>
            <a:ext cx="533400" cy="381000"/>
            <a:chOff x="3648" y="2448"/>
            <a:chExt cx="336" cy="240"/>
          </a:xfrm>
        </p:grpSpPr>
        <p:sp>
          <p:nvSpPr>
            <p:cNvPr id="78869" name="Oval 15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78870" name="Rectangle 16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</p:grpSp>
      <p:sp>
        <p:nvSpPr>
          <p:cNvPr id="78861" name="Freeform 17"/>
          <p:cNvSpPr>
            <a:spLocks/>
          </p:cNvSpPr>
          <p:nvPr/>
        </p:nvSpPr>
        <p:spPr bwMode="auto">
          <a:xfrm rot="4098212">
            <a:off x="5618163" y="4760913"/>
            <a:ext cx="419100" cy="374650"/>
          </a:xfrm>
          <a:custGeom>
            <a:avLst/>
            <a:gdLst>
              <a:gd name="T0" fmla="*/ 483869975 w 264"/>
              <a:gd name="T1" fmla="*/ 17134381 h 256"/>
              <a:gd name="T2" fmla="*/ 241934987 w 264"/>
              <a:gd name="T3" fmla="*/ 17134381 h 256"/>
              <a:gd name="T4" fmla="*/ 120967494 w 264"/>
              <a:gd name="T5" fmla="*/ 119939210 h 256"/>
              <a:gd name="T6" fmla="*/ 0 w 264"/>
              <a:gd name="T7" fmla="*/ 222744045 h 256"/>
              <a:gd name="T8" fmla="*/ 120967494 w 264"/>
              <a:gd name="T9" fmla="*/ 325547371 h 256"/>
              <a:gd name="T10" fmla="*/ 241934987 w 264"/>
              <a:gd name="T11" fmla="*/ 531157040 h 256"/>
              <a:gd name="T12" fmla="*/ 604837419 w 264"/>
              <a:gd name="T13" fmla="*/ 428352251 h 256"/>
              <a:gd name="T14" fmla="*/ 604837419 w 264"/>
              <a:gd name="T15" fmla="*/ 119939210 h 256"/>
              <a:gd name="T16" fmla="*/ 483869975 w 264"/>
              <a:gd name="T17" fmla="*/ 17134381 h 2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64"/>
              <a:gd name="T28" fmla="*/ 0 h 256"/>
              <a:gd name="T29" fmla="*/ 264 w 264"/>
              <a:gd name="T30" fmla="*/ 256 h 2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64" h="256">
                <a:moveTo>
                  <a:pt x="192" y="8"/>
                </a:moveTo>
                <a:cubicBezTo>
                  <a:pt x="168" y="0"/>
                  <a:pt x="120" y="0"/>
                  <a:pt x="96" y="8"/>
                </a:cubicBezTo>
                <a:cubicBezTo>
                  <a:pt x="72" y="16"/>
                  <a:pt x="64" y="40"/>
                  <a:pt x="48" y="56"/>
                </a:cubicBezTo>
                <a:cubicBezTo>
                  <a:pt x="32" y="72"/>
                  <a:pt x="0" y="88"/>
                  <a:pt x="0" y="104"/>
                </a:cubicBezTo>
                <a:cubicBezTo>
                  <a:pt x="0" y="120"/>
                  <a:pt x="32" y="128"/>
                  <a:pt x="48" y="152"/>
                </a:cubicBezTo>
                <a:cubicBezTo>
                  <a:pt x="64" y="176"/>
                  <a:pt x="64" y="240"/>
                  <a:pt x="96" y="248"/>
                </a:cubicBezTo>
                <a:cubicBezTo>
                  <a:pt x="128" y="256"/>
                  <a:pt x="216" y="232"/>
                  <a:pt x="240" y="200"/>
                </a:cubicBezTo>
                <a:cubicBezTo>
                  <a:pt x="264" y="168"/>
                  <a:pt x="248" y="88"/>
                  <a:pt x="240" y="56"/>
                </a:cubicBezTo>
                <a:cubicBezTo>
                  <a:pt x="232" y="24"/>
                  <a:pt x="216" y="16"/>
                  <a:pt x="192" y="8"/>
                </a:cubicBezTo>
                <a:close/>
              </a:path>
            </a:pathLst>
          </a:custGeom>
          <a:solidFill>
            <a:srgbClr val="FF99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78862" name="Group 18"/>
          <p:cNvGrpSpPr>
            <a:grpSpLocks/>
          </p:cNvGrpSpPr>
          <p:nvPr/>
        </p:nvGrpSpPr>
        <p:grpSpPr bwMode="auto">
          <a:xfrm>
            <a:off x="5786438" y="5210175"/>
            <a:ext cx="533400" cy="381000"/>
            <a:chOff x="3648" y="2448"/>
            <a:chExt cx="336" cy="240"/>
          </a:xfrm>
        </p:grpSpPr>
        <p:sp>
          <p:nvSpPr>
            <p:cNvPr id="78867" name="Oval 19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0099994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78868" name="Rectangle 20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94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</p:grpSp>
      <p:sp>
        <p:nvSpPr>
          <p:cNvPr id="78863" name="Freeform 21"/>
          <p:cNvSpPr>
            <a:spLocks/>
          </p:cNvSpPr>
          <p:nvPr/>
        </p:nvSpPr>
        <p:spPr bwMode="auto">
          <a:xfrm>
            <a:off x="6599238" y="4270375"/>
            <a:ext cx="254000" cy="419100"/>
          </a:xfrm>
          <a:custGeom>
            <a:avLst/>
            <a:gdLst>
              <a:gd name="T0" fmla="*/ 238595151 w 208"/>
              <a:gd name="T1" fmla="*/ 40322494 h 264"/>
              <a:gd name="T2" fmla="*/ 167016018 w 208"/>
              <a:gd name="T3" fmla="*/ 40322494 h 264"/>
              <a:gd name="T4" fmla="*/ 95438068 w 208"/>
              <a:gd name="T5" fmla="*/ 161289975 h 264"/>
              <a:gd name="T6" fmla="*/ 23858906 w 208"/>
              <a:gd name="T7" fmla="*/ 161289975 h 264"/>
              <a:gd name="T8" fmla="*/ 23858906 w 208"/>
              <a:gd name="T9" fmla="*/ 403224913 h 264"/>
              <a:gd name="T10" fmla="*/ 167016018 w 208"/>
              <a:gd name="T11" fmla="*/ 645159900 h 264"/>
              <a:gd name="T12" fmla="*/ 238595151 w 208"/>
              <a:gd name="T13" fmla="*/ 524192456 h 264"/>
              <a:gd name="T14" fmla="*/ 310173062 w 208"/>
              <a:gd name="T15" fmla="*/ 282257469 h 264"/>
              <a:gd name="T16" fmla="*/ 238595151 w 208"/>
              <a:gd name="T17" fmla="*/ 40322494 h 2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8"/>
              <a:gd name="T28" fmla="*/ 0 h 264"/>
              <a:gd name="T29" fmla="*/ 208 w 208"/>
              <a:gd name="T30" fmla="*/ 264 h 2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8" h="264">
                <a:moveTo>
                  <a:pt x="160" y="16"/>
                </a:moveTo>
                <a:cubicBezTo>
                  <a:pt x="144" y="0"/>
                  <a:pt x="128" y="8"/>
                  <a:pt x="112" y="16"/>
                </a:cubicBezTo>
                <a:cubicBezTo>
                  <a:pt x="96" y="24"/>
                  <a:pt x="80" y="56"/>
                  <a:pt x="64" y="64"/>
                </a:cubicBezTo>
                <a:cubicBezTo>
                  <a:pt x="48" y="72"/>
                  <a:pt x="24" y="48"/>
                  <a:pt x="16" y="64"/>
                </a:cubicBezTo>
                <a:cubicBezTo>
                  <a:pt x="8" y="80"/>
                  <a:pt x="0" y="128"/>
                  <a:pt x="16" y="160"/>
                </a:cubicBezTo>
                <a:cubicBezTo>
                  <a:pt x="32" y="192"/>
                  <a:pt x="88" y="248"/>
                  <a:pt x="112" y="256"/>
                </a:cubicBezTo>
                <a:cubicBezTo>
                  <a:pt x="136" y="264"/>
                  <a:pt x="144" y="232"/>
                  <a:pt x="160" y="208"/>
                </a:cubicBezTo>
                <a:cubicBezTo>
                  <a:pt x="176" y="184"/>
                  <a:pt x="208" y="144"/>
                  <a:pt x="208" y="112"/>
                </a:cubicBezTo>
                <a:cubicBezTo>
                  <a:pt x="208" y="80"/>
                  <a:pt x="176" y="32"/>
                  <a:pt x="160" y="16"/>
                </a:cubicBezTo>
                <a:close/>
              </a:path>
            </a:pathLst>
          </a:custGeom>
          <a:solidFill>
            <a:srgbClr val="FF99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8864" name="Line 22"/>
          <p:cNvSpPr>
            <a:spLocks noChangeShapeType="1"/>
          </p:cNvSpPr>
          <p:nvPr/>
        </p:nvSpPr>
        <p:spPr bwMode="auto">
          <a:xfrm flipH="1" flipV="1">
            <a:off x="5024438" y="2935288"/>
            <a:ext cx="762000" cy="18176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8865" name="Line 23"/>
          <p:cNvSpPr>
            <a:spLocks noChangeShapeType="1"/>
          </p:cNvSpPr>
          <p:nvPr/>
        </p:nvSpPr>
        <p:spPr bwMode="auto">
          <a:xfrm flipH="1" flipV="1">
            <a:off x="4592638" y="3775075"/>
            <a:ext cx="1041400" cy="1206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8866" name="Line 24"/>
          <p:cNvSpPr>
            <a:spLocks noChangeShapeType="1"/>
          </p:cNvSpPr>
          <p:nvPr/>
        </p:nvSpPr>
        <p:spPr bwMode="auto">
          <a:xfrm flipH="1" flipV="1">
            <a:off x="5649913" y="3479800"/>
            <a:ext cx="365125" cy="14255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Range acquisition taxonomy</a:t>
            </a:r>
          </a:p>
        </p:txBody>
      </p:sp>
      <p:sp>
        <p:nvSpPr>
          <p:cNvPr id="1634307" name="Text Box 3"/>
          <p:cNvSpPr txBox="1">
            <a:spLocks noChangeArrowheads="1"/>
          </p:cNvSpPr>
          <p:nvPr/>
        </p:nvSpPr>
        <p:spPr bwMode="auto">
          <a:xfrm>
            <a:off x="127000" y="3384550"/>
            <a:ext cx="1627188" cy="8223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range</a:t>
            </a:r>
            <a:br>
              <a:rPr lang="en-US" altLang="zh-TW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</a:br>
            <a:r>
              <a:rPr lang="en-US" altLang="zh-TW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acquisition</a:t>
            </a:r>
          </a:p>
        </p:txBody>
      </p:sp>
      <p:sp>
        <p:nvSpPr>
          <p:cNvPr id="1634308" name="Text Box 4"/>
          <p:cNvSpPr txBox="1">
            <a:spLocks noChangeArrowheads="1"/>
          </p:cNvSpPr>
          <p:nvPr/>
        </p:nvSpPr>
        <p:spPr bwMode="auto">
          <a:xfrm>
            <a:off x="2562225" y="1878013"/>
            <a:ext cx="1166813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altLang="zh-TW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contact</a:t>
            </a:r>
          </a:p>
        </p:txBody>
      </p:sp>
      <p:sp>
        <p:nvSpPr>
          <p:cNvPr id="1634309" name="Text Box 5"/>
          <p:cNvSpPr txBox="1">
            <a:spLocks noChangeArrowheads="1"/>
          </p:cNvSpPr>
          <p:nvPr/>
        </p:nvSpPr>
        <p:spPr bwMode="auto">
          <a:xfrm>
            <a:off x="2459038" y="3567113"/>
            <a:ext cx="18796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altLang="zh-TW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transmissive</a:t>
            </a:r>
          </a:p>
        </p:txBody>
      </p:sp>
      <p:sp>
        <p:nvSpPr>
          <p:cNvPr id="1634310" name="Text Box 6"/>
          <p:cNvSpPr txBox="1">
            <a:spLocks noChangeArrowheads="1"/>
          </p:cNvSpPr>
          <p:nvPr/>
        </p:nvSpPr>
        <p:spPr bwMode="auto">
          <a:xfrm>
            <a:off x="2562225" y="5154613"/>
            <a:ext cx="1404938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altLang="zh-TW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reflective</a:t>
            </a:r>
          </a:p>
        </p:txBody>
      </p:sp>
      <p:sp>
        <p:nvSpPr>
          <p:cNvPr id="1634311" name="Text Box 7"/>
          <p:cNvSpPr txBox="1">
            <a:spLocks noChangeArrowheads="1"/>
          </p:cNvSpPr>
          <p:nvPr/>
        </p:nvSpPr>
        <p:spPr bwMode="auto">
          <a:xfrm>
            <a:off x="5011738" y="4803775"/>
            <a:ext cx="1677987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altLang="zh-TW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non-optical</a:t>
            </a:r>
          </a:p>
        </p:txBody>
      </p:sp>
      <p:sp>
        <p:nvSpPr>
          <p:cNvPr id="1634312" name="Text Box 8"/>
          <p:cNvSpPr txBox="1">
            <a:spLocks noChangeArrowheads="1"/>
          </p:cNvSpPr>
          <p:nvPr/>
        </p:nvSpPr>
        <p:spPr bwMode="auto">
          <a:xfrm>
            <a:off x="5011738" y="5611813"/>
            <a:ext cx="1066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altLang="zh-TW" b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optical</a:t>
            </a:r>
          </a:p>
        </p:txBody>
      </p:sp>
      <p:sp>
        <p:nvSpPr>
          <p:cNvPr id="1634313" name="Text Box 9"/>
          <p:cNvSpPr txBox="1">
            <a:spLocks noChangeArrowheads="1"/>
          </p:cNvSpPr>
          <p:nvPr/>
        </p:nvSpPr>
        <p:spPr bwMode="auto">
          <a:xfrm>
            <a:off x="5235575" y="3125788"/>
            <a:ext cx="1897063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altLang="zh-TW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industrial CT</a:t>
            </a:r>
          </a:p>
        </p:txBody>
      </p:sp>
      <p:sp>
        <p:nvSpPr>
          <p:cNvPr id="1634314" name="Text Box 10"/>
          <p:cNvSpPr txBox="1">
            <a:spLocks noChangeArrowheads="1"/>
          </p:cNvSpPr>
          <p:nvPr/>
        </p:nvSpPr>
        <p:spPr bwMode="auto">
          <a:xfrm>
            <a:off x="4924425" y="1268413"/>
            <a:ext cx="3983038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altLang="zh-TW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mechanical </a:t>
            </a:r>
            <a:r>
              <a:rPr lang="en-US" altLang="zh-TW" sz="20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(CMM, jointed arm)</a:t>
            </a:r>
          </a:p>
        </p:txBody>
      </p:sp>
      <p:sp>
        <p:nvSpPr>
          <p:cNvPr id="1634315" name="Text Box 11"/>
          <p:cNvSpPr txBox="1">
            <a:spLocks noChangeArrowheads="1"/>
          </p:cNvSpPr>
          <p:nvPr/>
        </p:nvSpPr>
        <p:spPr bwMode="auto">
          <a:xfrm>
            <a:off x="7743825" y="4621213"/>
            <a:ext cx="896938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altLang="zh-TW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radar</a:t>
            </a:r>
          </a:p>
        </p:txBody>
      </p:sp>
      <p:cxnSp>
        <p:nvCxnSpPr>
          <p:cNvPr id="1634316" name="AutoShape 12"/>
          <p:cNvCxnSpPr>
            <a:cxnSpLocks noChangeShapeType="1"/>
            <a:stCxn id="1634307" idx="3"/>
            <a:endCxn id="1634308" idx="1"/>
          </p:cNvCxnSpPr>
          <p:nvPr/>
        </p:nvCxnSpPr>
        <p:spPr bwMode="auto">
          <a:xfrm flipV="1">
            <a:off x="1754188" y="2106613"/>
            <a:ext cx="808037" cy="16891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cxnSp>
      <p:cxnSp>
        <p:nvCxnSpPr>
          <p:cNvPr id="1634317" name="AutoShape 13"/>
          <p:cNvCxnSpPr>
            <a:cxnSpLocks noChangeShapeType="1"/>
            <a:stCxn id="1634307" idx="3"/>
            <a:endCxn id="1634309" idx="1"/>
          </p:cNvCxnSpPr>
          <p:nvPr/>
        </p:nvCxnSpPr>
        <p:spPr bwMode="auto">
          <a:xfrm>
            <a:off x="1754188" y="3795713"/>
            <a:ext cx="70485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cxnSp>
      <p:cxnSp>
        <p:nvCxnSpPr>
          <p:cNvPr id="1634318" name="AutoShape 14"/>
          <p:cNvCxnSpPr>
            <a:cxnSpLocks noChangeShapeType="1"/>
            <a:stCxn id="1634307" idx="3"/>
            <a:endCxn id="1634310" idx="1"/>
          </p:cNvCxnSpPr>
          <p:nvPr/>
        </p:nvCxnSpPr>
        <p:spPr bwMode="auto">
          <a:xfrm>
            <a:off x="1754188" y="3795713"/>
            <a:ext cx="808037" cy="15875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cxnSp>
      <p:cxnSp>
        <p:nvCxnSpPr>
          <p:cNvPr id="1634319" name="AutoShape 15"/>
          <p:cNvCxnSpPr>
            <a:cxnSpLocks noChangeShapeType="1"/>
            <a:stCxn id="1634310" idx="3"/>
            <a:endCxn id="1634311" idx="1"/>
          </p:cNvCxnSpPr>
          <p:nvPr/>
        </p:nvCxnSpPr>
        <p:spPr bwMode="auto">
          <a:xfrm flipV="1">
            <a:off x="3967163" y="5032375"/>
            <a:ext cx="1044575" cy="35083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cxnSp>
      <p:cxnSp>
        <p:nvCxnSpPr>
          <p:cNvPr id="1634320" name="AutoShape 16"/>
          <p:cNvCxnSpPr>
            <a:cxnSpLocks noChangeShapeType="1"/>
            <a:stCxn id="1634310" idx="3"/>
            <a:endCxn id="1634312" idx="1"/>
          </p:cNvCxnSpPr>
          <p:nvPr/>
        </p:nvCxnSpPr>
        <p:spPr bwMode="auto">
          <a:xfrm>
            <a:off x="3967163" y="5383213"/>
            <a:ext cx="1044575" cy="4572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cxnSp>
      <p:sp>
        <p:nvSpPr>
          <p:cNvPr id="1634321" name="Text Box 17"/>
          <p:cNvSpPr txBox="1">
            <a:spLocks noChangeArrowheads="1"/>
          </p:cNvSpPr>
          <p:nvPr/>
        </p:nvSpPr>
        <p:spPr bwMode="auto">
          <a:xfrm>
            <a:off x="7743825" y="5078413"/>
            <a:ext cx="947738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altLang="zh-TW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sonar</a:t>
            </a:r>
          </a:p>
        </p:txBody>
      </p:sp>
      <p:cxnSp>
        <p:nvCxnSpPr>
          <p:cNvPr id="1634322" name="AutoShape 18"/>
          <p:cNvCxnSpPr>
            <a:cxnSpLocks noChangeShapeType="1"/>
            <a:stCxn id="1634311" idx="3"/>
            <a:endCxn id="1634315" idx="1"/>
          </p:cNvCxnSpPr>
          <p:nvPr/>
        </p:nvCxnSpPr>
        <p:spPr bwMode="auto">
          <a:xfrm flipV="1">
            <a:off x="6689725" y="4849813"/>
            <a:ext cx="1054100" cy="18256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cxnSp>
      <p:cxnSp>
        <p:nvCxnSpPr>
          <p:cNvPr id="1634323" name="AutoShape 19"/>
          <p:cNvCxnSpPr>
            <a:cxnSpLocks noChangeShapeType="1"/>
            <a:stCxn id="1634311" idx="3"/>
            <a:endCxn id="1634321" idx="1"/>
          </p:cNvCxnSpPr>
          <p:nvPr/>
        </p:nvCxnSpPr>
        <p:spPr bwMode="auto">
          <a:xfrm>
            <a:off x="6689725" y="5032375"/>
            <a:ext cx="1054100" cy="27463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cxnSp>
      <p:sp>
        <p:nvSpPr>
          <p:cNvPr id="1634324" name="Text Box 20"/>
          <p:cNvSpPr txBox="1">
            <a:spLocks noChangeArrowheads="1"/>
          </p:cNvSpPr>
          <p:nvPr/>
        </p:nvSpPr>
        <p:spPr bwMode="auto">
          <a:xfrm>
            <a:off x="5235575" y="3567113"/>
            <a:ext cx="1609725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altLang="zh-TW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ultrasound</a:t>
            </a:r>
          </a:p>
        </p:txBody>
      </p:sp>
      <p:sp>
        <p:nvSpPr>
          <p:cNvPr id="1634325" name="Text Box 21"/>
          <p:cNvSpPr txBox="1">
            <a:spLocks noChangeArrowheads="1"/>
          </p:cNvSpPr>
          <p:nvPr/>
        </p:nvSpPr>
        <p:spPr bwMode="auto">
          <a:xfrm>
            <a:off x="5235575" y="4011613"/>
            <a:ext cx="74295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altLang="zh-TW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MRI</a:t>
            </a:r>
          </a:p>
        </p:txBody>
      </p:sp>
      <p:cxnSp>
        <p:nvCxnSpPr>
          <p:cNvPr id="1634326" name="AutoShape 22"/>
          <p:cNvCxnSpPr>
            <a:cxnSpLocks noChangeShapeType="1"/>
            <a:stCxn id="1634309" idx="3"/>
            <a:endCxn id="1634313" idx="1"/>
          </p:cNvCxnSpPr>
          <p:nvPr/>
        </p:nvCxnSpPr>
        <p:spPr bwMode="auto">
          <a:xfrm flipV="1">
            <a:off x="4338638" y="3354388"/>
            <a:ext cx="896937" cy="4413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cxnSp>
      <p:cxnSp>
        <p:nvCxnSpPr>
          <p:cNvPr id="1634327" name="AutoShape 23"/>
          <p:cNvCxnSpPr>
            <a:cxnSpLocks noChangeShapeType="1"/>
            <a:stCxn id="1634309" idx="3"/>
            <a:endCxn id="1634324" idx="1"/>
          </p:cNvCxnSpPr>
          <p:nvPr/>
        </p:nvCxnSpPr>
        <p:spPr bwMode="auto">
          <a:xfrm>
            <a:off x="4338638" y="3795713"/>
            <a:ext cx="896937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cxnSp>
      <p:cxnSp>
        <p:nvCxnSpPr>
          <p:cNvPr id="1634328" name="AutoShape 24"/>
          <p:cNvCxnSpPr>
            <a:cxnSpLocks noChangeShapeType="1"/>
            <a:stCxn id="1634309" idx="3"/>
            <a:endCxn id="1634325" idx="1"/>
          </p:cNvCxnSpPr>
          <p:nvPr/>
        </p:nvCxnSpPr>
        <p:spPr bwMode="auto">
          <a:xfrm>
            <a:off x="4338638" y="3795713"/>
            <a:ext cx="896937" cy="4445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cxnSp>
      <p:sp>
        <p:nvSpPr>
          <p:cNvPr id="1634329" name="Text Box 25"/>
          <p:cNvSpPr txBox="1">
            <a:spLocks noChangeArrowheads="1"/>
          </p:cNvSpPr>
          <p:nvPr/>
        </p:nvSpPr>
        <p:spPr bwMode="auto">
          <a:xfrm>
            <a:off x="4924425" y="2030413"/>
            <a:ext cx="2659063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altLang="zh-TW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ultrasonic trackers</a:t>
            </a:r>
          </a:p>
        </p:txBody>
      </p:sp>
      <p:sp>
        <p:nvSpPr>
          <p:cNvPr id="1634330" name="Text Box 26"/>
          <p:cNvSpPr txBox="1">
            <a:spLocks noChangeArrowheads="1"/>
          </p:cNvSpPr>
          <p:nvPr/>
        </p:nvSpPr>
        <p:spPr bwMode="auto">
          <a:xfrm>
            <a:off x="4924425" y="2411413"/>
            <a:ext cx="2590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altLang="zh-TW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magnetic trackers</a:t>
            </a:r>
          </a:p>
        </p:txBody>
      </p:sp>
      <p:sp>
        <p:nvSpPr>
          <p:cNvPr id="1634331" name="Text Box 27"/>
          <p:cNvSpPr txBox="1">
            <a:spLocks noChangeArrowheads="1"/>
          </p:cNvSpPr>
          <p:nvPr/>
        </p:nvSpPr>
        <p:spPr bwMode="auto">
          <a:xfrm>
            <a:off x="4924425" y="1649413"/>
            <a:ext cx="4256088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altLang="zh-TW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inertial </a:t>
            </a:r>
            <a:r>
              <a:rPr lang="en-US" altLang="zh-TW" sz="20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(gyroscope, accelerometer)</a:t>
            </a:r>
            <a:endParaRPr lang="en-US" altLang="zh-TW" b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ZapfHumnst BT" pitchFamily="34" charset="0"/>
            </a:endParaRPr>
          </a:p>
        </p:txBody>
      </p:sp>
      <p:cxnSp>
        <p:nvCxnSpPr>
          <p:cNvPr id="1634332" name="AutoShape 28"/>
          <p:cNvCxnSpPr>
            <a:cxnSpLocks noChangeShapeType="1"/>
            <a:stCxn id="1634308" idx="3"/>
            <a:endCxn id="1634314" idx="1"/>
          </p:cNvCxnSpPr>
          <p:nvPr/>
        </p:nvCxnSpPr>
        <p:spPr bwMode="auto">
          <a:xfrm flipV="1">
            <a:off x="3729038" y="1497013"/>
            <a:ext cx="1195387" cy="6096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cxnSp>
      <p:cxnSp>
        <p:nvCxnSpPr>
          <p:cNvPr id="1634333" name="AutoShape 29"/>
          <p:cNvCxnSpPr>
            <a:cxnSpLocks noChangeShapeType="1"/>
            <a:stCxn id="1634308" idx="3"/>
            <a:endCxn id="1634331" idx="1"/>
          </p:cNvCxnSpPr>
          <p:nvPr/>
        </p:nvCxnSpPr>
        <p:spPr bwMode="auto">
          <a:xfrm flipV="1">
            <a:off x="3729038" y="1878013"/>
            <a:ext cx="1195387" cy="2286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cxnSp>
      <p:cxnSp>
        <p:nvCxnSpPr>
          <p:cNvPr id="1634334" name="AutoShape 30"/>
          <p:cNvCxnSpPr>
            <a:cxnSpLocks noChangeShapeType="1"/>
            <a:stCxn id="1634308" idx="3"/>
            <a:endCxn id="1634329" idx="1"/>
          </p:cNvCxnSpPr>
          <p:nvPr/>
        </p:nvCxnSpPr>
        <p:spPr bwMode="auto">
          <a:xfrm>
            <a:off x="3729038" y="2106613"/>
            <a:ext cx="1195387" cy="1524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cxnSp>
      <p:cxnSp>
        <p:nvCxnSpPr>
          <p:cNvPr id="1634335" name="AutoShape 31"/>
          <p:cNvCxnSpPr>
            <a:cxnSpLocks noChangeShapeType="1"/>
            <a:stCxn id="1634308" idx="3"/>
            <a:endCxn id="1634330" idx="1"/>
          </p:cNvCxnSpPr>
          <p:nvPr/>
        </p:nvCxnSpPr>
        <p:spPr bwMode="auto">
          <a:xfrm>
            <a:off x="3729038" y="2106613"/>
            <a:ext cx="1195387" cy="5334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cxnSp>
      <p:pic>
        <p:nvPicPr>
          <p:cNvPr id="1634336" name="Picture 32" descr="faroarm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052513"/>
            <a:ext cx="1735138" cy="201612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pic>
      <p:sp>
        <p:nvSpPr>
          <p:cNvPr id="1634337" name="Rectangle 33"/>
          <p:cNvSpPr>
            <a:spLocks noChangeArrowheads="1"/>
          </p:cNvSpPr>
          <p:nvPr/>
        </p:nvSpPr>
        <p:spPr bwMode="auto">
          <a:xfrm>
            <a:off x="5003800" y="5589588"/>
            <a:ext cx="1081088" cy="503237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433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Silhouette carving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Find silhouettes in all images</a:t>
            </a:r>
          </a:p>
          <a:p>
            <a:pPr eaLnBrk="1" hangingPunct="1"/>
            <a:r>
              <a:rPr lang="en-US" altLang="zh-TW" smtClean="0"/>
              <a:t>Exact version:</a:t>
            </a:r>
          </a:p>
          <a:p>
            <a:pPr lvl="1" eaLnBrk="1" hangingPunct="1"/>
            <a:r>
              <a:rPr lang="en-US" altLang="zh-TW" smtClean="0"/>
              <a:t>Back-project all silhouettes, find intersection</a:t>
            </a:r>
          </a:p>
        </p:txBody>
      </p:sp>
      <p:sp>
        <p:nvSpPr>
          <p:cNvPr id="79876" name="Line 4"/>
          <p:cNvSpPr>
            <a:spLocks noChangeAspect="1" noChangeShapeType="1"/>
          </p:cNvSpPr>
          <p:nvPr/>
        </p:nvSpPr>
        <p:spPr bwMode="auto">
          <a:xfrm flipV="1">
            <a:off x="2795588" y="2781300"/>
            <a:ext cx="1925637" cy="3114675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9877" name="Line 5"/>
          <p:cNvSpPr>
            <a:spLocks noChangeAspect="1" noChangeShapeType="1"/>
          </p:cNvSpPr>
          <p:nvPr/>
        </p:nvSpPr>
        <p:spPr bwMode="auto">
          <a:xfrm flipV="1">
            <a:off x="2795588" y="3367088"/>
            <a:ext cx="4062412" cy="2528887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9878" name="Line 6"/>
          <p:cNvSpPr>
            <a:spLocks noChangeAspect="1" noChangeShapeType="1"/>
          </p:cNvSpPr>
          <p:nvPr/>
        </p:nvSpPr>
        <p:spPr bwMode="auto">
          <a:xfrm flipH="1" flipV="1">
            <a:off x="3568700" y="2803525"/>
            <a:ext cx="1031875" cy="3157538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9879" name="Line 7"/>
          <p:cNvSpPr>
            <a:spLocks noChangeAspect="1" noChangeShapeType="1"/>
          </p:cNvSpPr>
          <p:nvPr/>
        </p:nvSpPr>
        <p:spPr bwMode="auto">
          <a:xfrm flipV="1">
            <a:off x="4600575" y="2844800"/>
            <a:ext cx="1031875" cy="3116263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9880" name="Line 8"/>
          <p:cNvSpPr>
            <a:spLocks noChangeAspect="1" noChangeShapeType="1"/>
          </p:cNvSpPr>
          <p:nvPr/>
        </p:nvSpPr>
        <p:spPr bwMode="auto">
          <a:xfrm flipH="1" flipV="1">
            <a:off x="2786063" y="3795713"/>
            <a:ext cx="3749675" cy="1971675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9881" name="Line 9"/>
          <p:cNvSpPr>
            <a:spLocks noChangeAspect="1" noChangeShapeType="1"/>
          </p:cNvSpPr>
          <p:nvPr/>
        </p:nvSpPr>
        <p:spPr bwMode="auto">
          <a:xfrm flipH="1" flipV="1">
            <a:off x="4376738" y="2811463"/>
            <a:ext cx="2159000" cy="2955925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9882" name="Freeform 10"/>
          <p:cNvSpPr>
            <a:spLocks noChangeAspect="1"/>
          </p:cNvSpPr>
          <p:nvPr/>
        </p:nvSpPr>
        <p:spPr bwMode="auto">
          <a:xfrm>
            <a:off x="3960813" y="3055938"/>
            <a:ext cx="1281112" cy="1704975"/>
          </a:xfrm>
          <a:custGeom>
            <a:avLst/>
            <a:gdLst>
              <a:gd name="T0" fmla="*/ 216400526 w 954"/>
              <a:gd name="T1" fmla="*/ 1944144356 h 1269"/>
              <a:gd name="T2" fmla="*/ 887242684 w 954"/>
              <a:gd name="T3" fmla="*/ 2147483647 h 1269"/>
              <a:gd name="T4" fmla="*/ 1531035208 w 954"/>
              <a:gd name="T5" fmla="*/ 1895405468 h 1269"/>
              <a:gd name="T6" fmla="*/ 1720385930 w 954"/>
              <a:gd name="T7" fmla="*/ 1283460416 h 1269"/>
              <a:gd name="T8" fmla="*/ 795272564 w 954"/>
              <a:gd name="T9" fmla="*/ 0 h 1269"/>
              <a:gd name="T10" fmla="*/ 0 w 954"/>
              <a:gd name="T11" fmla="*/ 1288874952 h 1269"/>
              <a:gd name="T12" fmla="*/ 216400526 w 954"/>
              <a:gd name="T13" fmla="*/ 1944144356 h 126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54"/>
              <a:gd name="T22" fmla="*/ 0 h 1269"/>
              <a:gd name="T23" fmla="*/ 954 w 954"/>
              <a:gd name="T24" fmla="*/ 1269 h 126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54" h="1269">
                <a:moveTo>
                  <a:pt x="120" y="1077"/>
                </a:moveTo>
                <a:lnTo>
                  <a:pt x="492" y="1269"/>
                </a:lnTo>
                <a:lnTo>
                  <a:pt x="849" y="1050"/>
                </a:lnTo>
                <a:lnTo>
                  <a:pt x="954" y="711"/>
                </a:lnTo>
                <a:lnTo>
                  <a:pt x="441" y="0"/>
                </a:lnTo>
                <a:lnTo>
                  <a:pt x="0" y="714"/>
                </a:lnTo>
                <a:lnTo>
                  <a:pt x="120" y="1077"/>
                </a:lnTo>
                <a:close/>
              </a:path>
            </a:pathLst>
          </a:custGeom>
          <a:solidFill>
            <a:schemeClr val="hlink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9883" name="Oval 11"/>
          <p:cNvSpPr>
            <a:spLocks noChangeAspect="1" noChangeArrowheads="1"/>
          </p:cNvSpPr>
          <p:nvPr/>
        </p:nvSpPr>
        <p:spPr bwMode="auto">
          <a:xfrm>
            <a:off x="4021138" y="3511550"/>
            <a:ext cx="1160462" cy="1160463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9884" name="Line 12"/>
          <p:cNvSpPr>
            <a:spLocks noChangeAspect="1" noChangeShapeType="1"/>
          </p:cNvSpPr>
          <p:nvPr/>
        </p:nvSpPr>
        <p:spPr bwMode="auto">
          <a:xfrm>
            <a:off x="2667000" y="5316538"/>
            <a:ext cx="773113" cy="58102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9885" name="Line 13"/>
          <p:cNvSpPr>
            <a:spLocks noChangeAspect="1" noChangeShapeType="1"/>
          </p:cNvSpPr>
          <p:nvPr/>
        </p:nvSpPr>
        <p:spPr bwMode="auto">
          <a:xfrm>
            <a:off x="3956050" y="5703888"/>
            <a:ext cx="1290638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9886" name="Line 14"/>
          <p:cNvSpPr>
            <a:spLocks noChangeAspect="1" noChangeShapeType="1"/>
          </p:cNvSpPr>
          <p:nvPr/>
        </p:nvSpPr>
        <p:spPr bwMode="auto">
          <a:xfrm flipH="1">
            <a:off x="5891213" y="5187950"/>
            <a:ext cx="709612" cy="70961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9887" name="Oval 15"/>
          <p:cNvSpPr>
            <a:spLocks noChangeAspect="1" noChangeArrowheads="1"/>
          </p:cNvSpPr>
          <p:nvPr/>
        </p:nvSpPr>
        <p:spPr bwMode="auto">
          <a:xfrm>
            <a:off x="2767013" y="5861050"/>
            <a:ext cx="65087" cy="635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9888" name="Oval 16"/>
          <p:cNvSpPr>
            <a:spLocks noChangeAspect="1" noChangeArrowheads="1"/>
          </p:cNvSpPr>
          <p:nvPr/>
        </p:nvSpPr>
        <p:spPr bwMode="auto">
          <a:xfrm>
            <a:off x="4568825" y="5924550"/>
            <a:ext cx="65088" cy="650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9889" name="Oval 17"/>
          <p:cNvSpPr>
            <a:spLocks noChangeAspect="1" noChangeArrowheads="1"/>
          </p:cNvSpPr>
          <p:nvPr/>
        </p:nvSpPr>
        <p:spPr bwMode="auto">
          <a:xfrm>
            <a:off x="6503988" y="5735638"/>
            <a:ext cx="63500" cy="650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79890" name="Group 18"/>
          <p:cNvGrpSpPr>
            <a:grpSpLocks noChangeAspect="1"/>
          </p:cNvGrpSpPr>
          <p:nvPr/>
        </p:nvGrpSpPr>
        <p:grpSpPr bwMode="auto">
          <a:xfrm>
            <a:off x="3001963" y="5473700"/>
            <a:ext cx="3311525" cy="230188"/>
            <a:chOff x="1641" y="2613"/>
            <a:chExt cx="2466" cy="171"/>
          </a:xfrm>
        </p:grpSpPr>
        <p:sp>
          <p:nvSpPr>
            <p:cNvPr id="79891" name="Line 19"/>
            <p:cNvSpPr>
              <a:spLocks noChangeAspect="1" noChangeShapeType="1"/>
            </p:cNvSpPr>
            <p:nvPr/>
          </p:nvSpPr>
          <p:spPr bwMode="auto">
            <a:xfrm>
              <a:off x="1641" y="2685"/>
              <a:ext cx="105" cy="78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79892" name="Line 20"/>
            <p:cNvSpPr>
              <a:spLocks noChangeAspect="1" noChangeShapeType="1"/>
            </p:cNvSpPr>
            <p:nvPr/>
          </p:nvSpPr>
          <p:spPr bwMode="auto">
            <a:xfrm>
              <a:off x="2769" y="2781"/>
              <a:ext cx="126" cy="3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79893" name="Line 21"/>
            <p:cNvSpPr>
              <a:spLocks noChangeAspect="1" noChangeShapeType="1"/>
            </p:cNvSpPr>
            <p:nvPr/>
          </p:nvSpPr>
          <p:spPr bwMode="auto">
            <a:xfrm flipV="1">
              <a:off x="4020" y="2613"/>
              <a:ext cx="87" cy="87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Silhouette carving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Limit of silhouette carving is </a:t>
            </a:r>
            <a:r>
              <a:rPr lang="en-US" altLang="zh-TW" i="1" smtClean="0"/>
              <a:t>visual hull</a:t>
            </a:r>
            <a:r>
              <a:rPr lang="en-US" altLang="zh-TW" smtClean="0"/>
              <a:t> or</a:t>
            </a:r>
            <a:br>
              <a:rPr lang="en-US" altLang="zh-TW" smtClean="0"/>
            </a:br>
            <a:r>
              <a:rPr lang="en-US" altLang="zh-TW" i="1" smtClean="0"/>
              <a:t>line hull</a:t>
            </a:r>
            <a:endParaRPr lang="en-US" altLang="zh-TW" smtClean="0"/>
          </a:p>
          <a:p>
            <a:pPr eaLnBrk="1" hangingPunct="1"/>
            <a:r>
              <a:rPr lang="en-US" altLang="zh-TW" smtClean="0"/>
              <a:t>Complement of lines that don</a:t>
            </a:r>
            <a:r>
              <a:rPr lang="en-US" altLang="zh-TW" smtClean="0">
                <a:latin typeface="ZapfHumnst BT" pitchFamily="34" charset="0"/>
              </a:rPr>
              <a:t>’</a:t>
            </a:r>
            <a:r>
              <a:rPr lang="en-US" altLang="zh-TW" smtClean="0"/>
              <a:t>t intersect object</a:t>
            </a:r>
          </a:p>
          <a:p>
            <a:pPr eaLnBrk="1" hangingPunct="1"/>
            <a:r>
              <a:rPr lang="en-US" altLang="zh-TW" smtClean="0"/>
              <a:t>In general not the same as object</a:t>
            </a:r>
          </a:p>
          <a:p>
            <a:pPr lvl="1" eaLnBrk="1" hangingPunct="1"/>
            <a:r>
              <a:rPr lang="en-US" altLang="zh-TW" smtClean="0"/>
              <a:t>Can</a:t>
            </a:r>
            <a:r>
              <a:rPr lang="en-US" altLang="zh-TW" smtClean="0">
                <a:latin typeface="ZapfHumnst BT" pitchFamily="34" charset="0"/>
              </a:rPr>
              <a:t>’</a:t>
            </a:r>
            <a:r>
              <a:rPr lang="en-US" altLang="zh-TW" smtClean="0"/>
              <a:t>t recover </a:t>
            </a:r>
            <a:r>
              <a:rPr lang="en-US" altLang="zh-TW" smtClean="0">
                <a:latin typeface="ZapfHumnst BT" pitchFamily="34" charset="0"/>
              </a:rPr>
              <a:t>“</a:t>
            </a:r>
            <a:r>
              <a:rPr lang="en-US" altLang="zh-TW" smtClean="0"/>
              <a:t>pits</a:t>
            </a:r>
            <a:r>
              <a:rPr lang="en-US" altLang="zh-TW" smtClean="0">
                <a:latin typeface="ZapfHumnst BT" pitchFamily="34" charset="0"/>
              </a:rPr>
              <a:t>”</a:t>
            </a:r>
            <a:r>
              <a:rPr lang="en-US" altLang="zh-TW" smtClean="0"/>
              <a:t> in object</a:t>
            </a:r>
          </a:p>
          <a:p>
            <a:pPr eaLnBrk="1" hangingPunct="1"/>
            <a:r>
              <a:rPr lang="en-US" altLang="zh-TW" smtClean="0"/>
              <a:t>Not the same as convex hull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Silhouette carving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Discrete version:</a:t>
            </a:r>
          </a:p>
          <a:p>
            <a:pPr lvl="1" eaLnBrk="1" hangingPunct="1"/>
            <a:r>
              <a:rPr lang="en-US" altLang="zh-TW" smtClean="0"/>
              <a:t>Loop over all voxels in some volume</a:t>
            </a:r>
          </a:p>
          <a:p>
            <a:pPr lvl="1" eaLnBrk="1" hangingPunct="1"/>
            <a:r>
              <a:rPr lang="en-US" altLang="zh-TW" smtClean="0"/>
              <a:t>If projection into images lies inside all silhouettes, mark as occupied</a:t>
            </a:r>
          </a:p>
          <a:p>
            <a:pPr lvl="1" eaLnBrk="1" hangingPunct="1"/>
            <a:r>
              <a:rPr lang="en-US" altLang="zh-TW" smtClean="0"/>
              <a:t>Else mark as free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Silhouette carving</a:t>
            </a:r>
          </a:p>
        </p:txBody>
      </p:sp>
      <p:sp>
        <p:nvSpPr>
          <p:cNvPr id="82947" name="Line 3"/>
          <p:cNvSpPr>
            <a:spLocks noChangeShapeType="1"/>
          </p:cNvSpPr>
          <p:nvPr/>
        </p:nvSpPr>
        <p:spPr bwMode="auto">
          <a:xfrm flipV="1">
            <a:off x="2438400" y="2133600"/>
            <a:ext cx="2276475" cy="368300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2948" name="Line 4"/>
          <p:cNvSpPr>
            <a:spLocks noChangeShapeType="1"/>
          </p:cNvSpPr>
          <p:nvPr/>
        </p:nvSpPr>
        <p:spPr bwMode="auto">
          <a:xfrm flipV="1">
            <a:off x="2438400" y="2825750"/>
            <a:ext cx="4800600" cy="299085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2949" name="Line 5"/>
          <p:cNvSpPr>
            <a:spLocks noChangeShapeType="1"/>
          </p:cNvSpPr>
          <p:nvPr/>
        </p:nvSpPr>
        <p:spPr bwMode="auto">
          <a:xfrm flipH="1" flipV="1">
            <a:off x="3352800" y="2159000"/>
            <a:ext cx="1219200" cy="373380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2950" name="Line 6"/>
          <p:cNvSpPr>
            <a:spLocks noChangeShapeType="1"/>
          </p:cNvSpPr>
          <p:nvPr/>
        </p:nvSpPr>
        <p:spPr bwMode="auto">
          <a:xfrm flipV="1">
            <a:off x="4572000" y="2208213"/>
            <a:ext cx="1219200" cy="3684587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2951" name="Line 7"/>
          <p:cNvSpPr>
            <a:spLocks noChangeShapeType="1"/>
          </p:cNvSpPr>
          <p:nvPr/>
        </p:nvSpPr>
        <p:spPr bwMode="auto">
          <a:xfrm flipH="1" flipV="1">
            <a:off x="2427288" y="3333750"/>
            <a:ext cx="4430712" cy="233045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2952" name="Line 8"/>
          <p:cNvSpPr>
            <a:spLocks noChangeShapeType="1"/>
          </p:cNvSpPr>
          <p:nvPr/>
        </p:nvSpPr>
        <p:spPr bwMode="auto">
          <a:xfrm flipH="1" flipV="1">
            <a:off x="4306888" y="2170113"/>
            <a:ext cx="2551112" cy="3494087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2953" name="Freeform 9"/>
          <p:cNvSpPr>
            <a:spLocks/>
          </p:cNvSpPr>
          <p:nvPr/>
        </p:nvSpPr>
        <p:spPr bwMode="auto">
          <a:xfrm>
            <a:off x="3814763" y="2459038"/>
            <a:ext cx="1514475" cy="2014537"/>
          </a:xfrm>
          <a:custGeom>
            <a:avLst/>
            <a:gdLst>
              <a:gd name="T0" fmla="*/ 302418772 w 954"/>
              <a:gd name="T1" fmla="*/ 2147483647 h 1269"/>
              <a:gd name="T2" fmla="*/ 1239916955 w 954"/>
              <a:gd name="T3" fmla="*/ 2147483647 h 1269"/>
              <a:gd name="T4" fmla="*/ 2139613696 w 954"/>
              <a:gd name="T5" fmla="*/ 2147483647 h 1269"/>
              <a:gd name="T6" fmla="*/ 2147483647 w 954"/>
              <a:gd name="T7" fmla="*/ 1791829960 h 1269"/>
              <a:gd name="T8" fmla="*/ 1111389812 w 954"/>
              <a:gd name="T9" fmla="*/ 0 h 1269"/>
              <a:gd name="T10" fmla="*/ 0 w 954"/>
              <a:gd name="T11" fmla="*/ 1799391217 h 1269"/>
              <a:gd name="T12" fmla="*/ 302418772 w 954"/>
              <a:gd name="T13" fmla="*/ 2147483647 h 126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54"/>
              <a:gd name="T22" fmla="*/ 0 h 1269"/>
              <a:gd name="T23" fmla="*/ 954 w 954"/>
              <a:gd name="T24" fmla="*/ 1269 h 126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54" h="1269">
                <a:moveTo>
                  <a:pt x="120" y="1077"/>
                </a:moveTo>
                <a:lnTo>
                  <a:pt x="492" y="1269"/>
                </a:lnTo>
                <a:lnTo>
                  <a:pt x="849" y="1050"/>
                </a:lnTo>
                <a:lnTo>
                  <a:pt x="954" y="711"/>
                </a:lnTo>
                <a:lnTo>
                  <a:pt x="441" y="0"/>
                </a:lnTo>
                <a:lnTo>
                  <a:pt x="0" y="714"/>
                </a:lnTo>
                <a:lnTo>
                  <a:pt x="120" y="1077"/>
                </a:lnTo>
                <a:close/>
              </a:path>
            </a:pathLst>
          </a:custGeom>
          <a:solidFill>
            <a:schemeClr val="hlink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2954" name="Oval 10"/>
          <p:cNvSpPr>
            <a:spLocks noChangeArrowheads="1"/>
          </p:cNvSpPr>
          <p:nvPr/>
        </p:nvSpPr>
        <p:spPr bwMode="auto">
          <a:xfrm>
            <a:off x="3886200" y="2997200"/>
            <a:ext cx="1371600" cy="13716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2955" name="Line 11"/>
          <p:cNvSpPr>
            <a:spLocks noChangeShapeType="1"/>
          </p:cNvSpPr>
          <p:nvPr/>
        </p:nvSpPr>
        <p:spPr bwMode="auto">
          <a:xfrm>
            <a:off x="2286000" y="5130800"/>
            <a:ext cx="914400" cy="6858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2956" name="Line 12"/>
          <p:cNvSpPr>
            <a:spLocks noChangeShapeType="1"/>
          </p:cNvSpPr>
          <p:nvPr/>
        </p:nvSpPr>
        <p:spPr bwMode="auto">
          <a:xfrm>
            <a:off x="3810000" y="5588000"/>
            <a:ext cx="15240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2957" name="Line 13"/>
          <p:cNvSpPr>
            <a:spLocks noChangeShapeType="1"/>
          </p:cNvSpPr>
          <p:nvPr/>
        </p:nvSpPr>
        <p:spPr bwMode="auto">
          <a:xfrm flipH="1">
            <a:off x="6096000" y="4978400"/>
            <a:ext cx="838200" cy="8382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2958" name="Oval 14"/>
          <p:cNvSpPr>
            <a:spLocks noChangeArrowheads="1"/>
          </p:cNvSpPr>
          <p:nvPr/>
        </p:nvSpPr>
        <p:spPr bwMode="auto">
          <a:xfrm>
            <a:off x="2405063" y="5773738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2959" name="Oval 15"/>
          <p:cNvSpPr>
            <a:spLocks noChangeArrowheads="1"/>
          </p:cNvSpPr>
          <p:nvPr/>
        </p:nvSpPr>
        <p:spPr bwMode="auto">
          <a:xfrm>
            <a:off x="4533900" y="5849938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2960" name="Oval 16"/>
          <p:cNvSpPr>
            <a:spLocks noChangeArrowheads="1"/>
          </p:cNvSpPr>
          <p:nvPr/>
        </p:nvSpPr>
        <p:spPr bwMode="auto">
          <a:xfrm>
            <a:off x="6819900" y="56261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82961" name="Group 17"/>
          <p:cNvGrpSpPr>
            <a:grpSpLocks/>
          </p:cNvGrpSpPr>
          <p:nvPr/>
        </p:nvGrpSpPr>
        <p:grpSpPr bwMode="auto">
          <a:xfrm>
            <a:off x="2681288" y="5316538"/>
            <a:ext cx="3914775" cy="271462"/>
            <a:chOff x="1641" y="2613"/>
            <a:chExt cx="2466" cy="171"/>
          </a:xfrm>
        </p:grpSpPr>
        <p:sp>
          <p:nvSpPr>
            <p:cNvPr id="83074" name="Line 18"/>
            <p:cNvSpPr>
              <a:spLocks noChangeShapeType="1"/>
            </p:cNvSpPr>
            <p:nvPr/>
          </p:nvSpPr>
          <p:spPr bwMode="auto">
            <a:xfrm>
              <a:off x="1641" y="2685"/>
              <a:ext cx="105" cy="78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3075" name="Line 19"/>
            <p:cNvSpPr>
              <a:spLocks noChangeShapeType="1"/>
            </p:cNvSpPr>
            <p:nvPr/>
          </p:nvSpPr>
          <p:spPr bwMode="auto">
            <a:xfrm>
              <a:off x="2769" y="2781"/>
              <a:ext cx="126" cy="3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3076" name="Line 20"/>
            <p:cNvSpPr>
              <a:spLocks noChangeShapeType="1"/>
            </p:cNvSpPr>
            <p:nvPr/>
          </p:nvSpPr>
          <p:spPr bwMode="auto">
            <a:xfrm flipV="1">
              <a:off x="4020" y="2613"/>
              <a:ext cx="87" cy="87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3962400" y="2590800"/>
            <a:ext cx="1371600" cy="1676400"/>
            <a:chOff x="2448" y="912"/>
            <a:chExt cx="864" cy="1056"/>
          </a:xfrm>
        </p:grpSpPr>
        <p:sp>
          <p:nvSpPr>
            <p:cNvPr id="83010" name="Rectangle 22"/>
            <p:cNvSpPr>
              <a:spLocks noChangeArrowheads="1"/>
            </p:cNvSpPr>
            <p:nvPr/>
          </p:nvSpPr>
          <p:spPr bwMode="auto">
            <a:xfrm>
              <a:off x="2448" y="1776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3011" name="Rectangle 23"/>
            <p:cNvSpPr>
              <a:spLocks noChangeArrowheads="1"/>
            </p:cNvSpPr>
            <p:nvPr/>
          </p:nvSpPr>
          <p:spPr bwMode="auto">
            <a:xfrm>
              <a:off x="2448" y="1680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3012" name="Rectangle 24"/>
            <p:cNvSpPr>
              <a:spLocks noChangeArrowheads="1"/>
            </p:cNvSpPr>
            <p:nvPr/>
          </p:nvSpPr>
          <p:spPr bwMode="auto">
            <a:xfrm>
              <a:off x="2448" y="158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3013" name="Rectangle 25"/>
            <p:cNvSpPr>
              <a:spLocks noChangeArrowheads="1"/>
            </p:cNvSpPr>
            <p:nvPr/>
          </p:nvSpPr>
          <p:spPr bwMode="auto">
            <a:xfrm>
              <a:off x="2448" y="1488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3014" name="Rectangle 26"/>
            <p:cNvSpPr>
              <a:spLocks noChangeArrowheads="1"/>
            </p:cNvSpPr>
            <p:nvPr/>
          </p:nvSpPr>
          <p:spPr bwMode="auto">
            <a:xfrm>
              <a:off x="2448" y="1392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3015" name="Rectangle 27"/>
            <p:cNvSpPr>
              <a:spLocks noChangeArrowheads="1"/>
            </p:cNvSpPr>
            <p:nvPr/>
          </p:nvSpPr>
          <p:spPr bwMode="auto">
            <a:xfrm>
              <a:off x="2544" y="1296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3016" name="Rectangle 28"/>
            <p:cNvSpPr>
              <a:spLocks noChangeArrowheads="1"/>
            </p:cNvSpPr>
            <p:nvPr/>
          </p:nvSpPr>
          <p:spPr bwMode="auto">
            <a:xfrm>
              <a:off x="2544" y="1200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3017" name="Rectangle 29"/>
            <p:cNvSpPr>
              <a:spLocks noChangeArrowheads="1"/>
            </p:cNvSpPr>
            <p:nvPr/>
          </p:nvSpPr>
          <p:spPr bwMode="auto">
            <a:xfrm>
              <a:off x="2640" y="110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3018" name="Rectangle 30"/>
            <p:cNvSpPr>
              <a:spLocks noChangeArrowheads="1"/>
            </p:cNvSpPr>
            <p:nvPr/>
          </p:nvSpPr>
          <p:spPr bwMode="auto">
            <a:xfrm>
              <a:off x="2736" y="1008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3019" name="Rectangle 31"/>
            <p:cNvSpPr>
              <a:spLocks noChangeArrowheads="1"/>
            </p:cNvSpPr>
            <p:nvPr/>
          </p:nvSpPr>
          <p:spPr bwMode="auto">
            <a:xfrm>
              <a:off x="2544" y="1392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3020" name="Rectangle 32"/>
            <p:cNvSpPr>
              <a:spLocks noChangeArrowheads="1"/>
            </p:cNvSpPr>
            <p:nvPr/>
          </p:nvSpPr>
          <p:spPr bwMode="auto">
            <a:xfrm>
              <a:off x="2544" y="1488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3021" name="Rectangle 33"/>
            <p:cNvSpPr>
              <a:spLocks noChangeArrowheads="1"/>
            </p:cNvSpPr>
            <p:nvPr/>
          </p:nvSpPr>
          <p:spPr bwMode="auto">
            <a:xfrm>
              <a:off x="2544" y="158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3022" name="Rectangle 34"/>
            <p:cNvSpPr>
              <a:spLocks noChangeArrowheads="1"/>
            </p:cNvSpPr>
            <p:nvPr/>
          </p:nvSpPr>
          <p:spPr bwMode="auto">
            <a:xfrm>
              <a:off x="2544" y="1680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3023" name="Rectangle 35"/>
            <p:cNvSpPr>
              <a:spLocks noChangeArrowheads="1"/>
            </p:cNvSpPr>
            <p:nvPr/>
          </p:nvSpPr>
          <p:spPr bwMode="auto">
            <a:xfrm>
              <a:off x="2544" y="1776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3024" name="Rectangle 36"/>
            <p:cNvSpPr>
              <a:spLocks noChangeArrowheads="1"/>
            </p:cNvSpPr>
            <p:nvPr/>
          </p:nvSpPr>
          <p:spPr bwMode="auto">
            <a:xfrm>
              <a:off x="2640" y="1872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3025" name="Rectangle 37"/>
            <p:cNvSpPr>
              <a:spLocks noChangeArrowheads="1"/>
            </p:cNvSpPr>
            <p:nvPr/>
          </p:nvSpPr>
          <p:spPr bwMode="auto">
            <a:xfrm>
              <a:off x="2640" y="1776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3026" name="Rectangle 38"/>
            <p:cNvSpPr>
              <a:spLocks noChangeArrowheads="1"/>
            </p:cNvSpPr>
            <p:nvPr/>
          </p:nvSpPr>
          <p:spPr bwMode="auto">
            <a:xfrm>
              <a:off x="2640" y="1680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3027" name="Rectangle 39"/>
            <p:cNvSpPr>
              <a:spLocks noChangeArrowheads="1"/>
            </p:cNvSpPr>
            <p:nvPr/>
          </p:nvSpPr>
          <p:spPr bwMode="auto">
            <a:xfrm>
              <a:off x="2640" y="1200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3028" name="Rectangle 40"/>
            <p:cNvSpPr>
              <a:spLocks noChangeArrowheads="1"/>
            </p:cNvSpPr>
            <p:nvPr/>
          </p:nvSpPr>
          <p:spPr bwMode="auto">
            <a:xfrm>
              <a:off x="2640" y="1296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3029" name="Rectangle 41"/>
            <p:cNvSpPr>
              <a:spLocks noChangeArrowheads="1"/>
            </p:cNvSpPr>
            <p:nvPr/>
          </p:nvSpPr>
          <p:spPr bwMode="auto">
            <a:xfrm>
              <a:off x="2640" y="1392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3030" name="Rectangle 42"/>
            <p:cNvSpPr>
              <a:spLocks noChangeArrowheads="1"/>
            </p:cNvSpPr>
            <p:nvPr/>
          </p:nvSpPr>
          <p:spPr bwMode="auto">
            <a:xfrm>
              <a:off x="2640" y="1488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3031" name="Rectangle 43"/>
            <p:cNvSpPr>
              <a:spLocks noChangeArrowheads="1"/>
            </p:cNvSpPr>
            <p:nvPr/>
          </p:nvSpPr>
          <p:spPr bwMode="auto">
            <a:xfrm>
              <a:off x="2640" y="158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3032" name="Rectangle 44"/>
            <p:cNvSpPr>
              <a:spLocks noChangeArrowheads="1"/>
            </p:cNvSpPr>
            <p:nvPr/>
          </p:nvSpPr>
          <p:spPr bwMode="auto">
            <a:xfrm>
              <a:off x="2736" y="912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3033" name="Rectangle 45"/>
            <p:cNvSpPr>
              <a:spLocks noChangeArrowheads="1"/>
            </p:cNvSpPr>
            <p:nvPr/>
          </p:nvSpPr>
          <p:spPr bwMode="auto">
            <a:xfrm>
              <a:off x="2736" y="110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3034" name="Rectangle 46"/>
            <p:cNvSpPr>
              <a:spLocks noChangeArrowheads="1"/>
            </p:cNvSpPr>
            <p:nvPr/>
          </p:nvSpPr>
          <p:spPr bwMode="auto">
            <a:xfrm>
              <a:off x="2736" y="1200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3035" name="Rectangle 47"/>
            <p:cNvSpPr>
              <a:spLocks noChangeArrowheads="1"/>
            </p:cNvSpPr>
            <p:nvPr/>
          </p:nvSpPr>
          <p:spPr bwMode="auto">
            <a:xfrm>
              <a:off x="2736" y="1296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3036" name="Rectangle 48"/>
            <p:cNvSpPr>
              <a:spLocks noChangeArrowheads="1"/>
            </p:cNvSpPr>
            <p:nvPr/>
          </p:nvSpPr>
          <p:spPr bwMode="auto">
            <a:xfrm>
              <a:off x="2736" y="1392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3037" name="Rectangle 49"/>
            <p:cNvSpPr>
              <a:spLocks noChangeArrowheads="1"/>
            </p:cNvSpPr>
            <p:nvPr/>
          </p:nvSpPr>
          <p:spPr bwMode="auto">
            <a:xfrm>
              <a:off x="2736" y="1488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3038" name="Rectangle 50"/>
            <p:cNvSpPr>
              <a:spLocks noChangeArrowheads="1"/>
            </p:cNvSpPr>
            <p:nvPr/>
          </p:nvSpPr>
          <p:spPr bwMode="auto">
            <a:xfrm>
              <a:off x="2736" y="158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3039" name="Rectangle 51"/>
            <p:cNvSpPr>
              <a:spLocks noChangeArrowheads="1"/>
            </p:cNvSpPr>
            <p:nvPr/>
          </p:nvSpPr>
          <p:spPr bwMode="auto">
            <a:xfrm>
              <a:off x="2736" y="1680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3040" name="Rectangle 52"/>
            <p:cNvSpPr>
              <a:spLocks noChangeArrowheads="1"/>
            </p:cNvSpPr>
            <p:nvPr/>
          </p:nvSpPr>
          <p:spPr bwMode="auto">
            <a:xfrm>
              <a:off x="2736" y="1776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3041" name="Rectangle 53"/>
            <p:cNvSpPr>
              <a:spLocks noChangeArrowheads="1"/>
            </p:cNvSpPr>
            <p:nvPr/>
          </p:nvSpPr>
          <p:spPr bwMode="auto">
            <a:xfrm>
              <a:off x="2736" y="1872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3042" name="Rectangle 54"/>
            <p:cNvSpPr>
              <a:spLocks noChangeArrowheads="1"/>
            </p:cNvSpPr>
            <p:nvPr/>
          </p:nvSpPr>
          <p:spPr bwMode="auto">
            <a:xfrm>
              <a:off x="2832" y="1008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3043" name="Rectangle 55"/>
            <p:cNvSpPr>
              <a:spLocks noChangeArrowheads="1"/>
            </p:cNvSpPr>
            <p:nvPr/>
          </p:nvSpPr>
          <p:spPr bwMode="auto">
            <a:xfrm>
              <a:off x="2832" y="110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3044" name="Rectangle 56"/>
            <p:cNvSpPr>
              <a:spLocks noChangeArrowheads="1"/>
            </p:cNvSpPr>
            <p:nvPr/>
          </p:nvSpPr>
          <p:spPr bwMode="auto">
            <a:xfrm>
              <a:off x="2832" y="1200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3045" name="Rectangle 57"/>
            <p:cNvSpPr>
              <a:spLocks noChangeArrowheads="1"/>
            </p:cNvSpPr>
            <p:nvPr/>
          </p:nvSpPr>
          <p:spPr bwMode="auto">
            <a:xfrm>
              <a:off x="2832" y="1296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3046" name="Rectangle 58"/>
            <p:cNvSpPr>
              <a:spLocks noChangeArrowheads="1"/>
            </p:cNvSpPr>
            <p:nvPr/>
          </p:nvSpPr>
          <p:spPr bwMode="auto">
            <a:xfrm>
              <a:off x="2832" y="1392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3047" name="Rectangle 59"/>
            <p:cNvSpPr>
              <a:spLocks noChangeArrowheads="1"/>
            </p:cNvSpPr>
            <p:nvPr/>
          </p:nvSpPr>
          <p:spPr bwMode="auto">
            <a:xfrm>
              <a:off x="2832" y="1488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3048" name="Rectangle 60"/>
            <p:cNvSpPr>
              <a:spLocks noChangeArrowheads="1"/>
            </p:cNvSpPr>
            <p:nvPr/>
          </p:nvSpPr>
          <p:spPr bwMode="auto">
            <a:xfrm>
              <a:off x="2832" y="158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3049" name="Rectangle 61"/>
            <p:cNvSpPr>
              <a:spLocks noChangeArrowheads="1"/>
            </p:cNvSpPr>
            <p:nvPr/>
          </p:nvSpPr>
          <p:spPr bwMode="auto">
            <a:xfrm>
              <a:off x="2832" y="1680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3050" name="Rectangle 62"/>
            <p:cNvSpPr>
              <a:spLocks noChangeArrowheads="1"/>
            </p:cNvSpPr>
            <p:nvPr/>
          </p:nvSpPr>
          <p:spPr bwMode="auto">
            <a:xfrm>
              <a:off x="2832" y="1776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3051" name="Rectangle 63"/>
            <p:cNvSpPr>
              <a:spLocks noChangeArrowheads="1"/>
            </p:cNvSpPr>
            <p:nvPr/>
          </p:nvSpPr>
          <p:spPr bwMode="auto">
            <a:xfrm>
              <a:off x="2832" y="1872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3052" name="Rectangle 64"/>
            <p:cNvSpPr>
              <a:spLocks noChangeArrowheads="1"/>
            </p:cNvSpPr>
            <p:nvPr/>
          </p:nvSpPr>
          <p:spPr bwMode="auto">
            <a:xfrm>
              <a:off x="2928" y="110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3053" name="Rectangle 65"/>
            <p:cNvSpPr>
              <a:spLocks noChangeArrowheads="1"/>
            </p:cNvSpPr>
            <p:nvPr/>
          </p:nvSpPr>
          <p:spPr bwMode="auto">
            <a:xfrm>
              <a:off x="2928" y="1200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3054" name="Rectangle 66"/>
            <p:cNvSpPr>
              <a:spLocks noChangeArrowheads="1"/>
            </p:cNvSpPr>
            <p:nvPr/>
          </p:nvSpPr>
          <p:spPr bwMode="auto">
            <a:xfrm>
              <a:off x="2928" y="1296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3055" name="Rectangle 67"/>
            <p:cNvSpPr>
              <a:spLocks noChangeArrowheads="1"/>
            </p:cNvSpPr>
            <p:nvPr/>
          </p:nvSpPr>
          <p:spPr bwMode="auto">
            <a:xfrm>
              <a:off x="2928" y="1392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3056" name="Rectangle 68"/>
            <p:cNvSpPr>
              <a:spLocks noChangeArrowheads="1"/>
            </p:cNvSpPr>
            <p:nvPr/>
          </p:nvSpPr>
          <p:spPr bwMode="auto">
            <a:xfrm>
              <a:off x="2928" y="1488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3057" name="Rectangle 69"/>
            <p:cNvSpPr>
              <a:spLocks noChangeArrowheads="1"/>
            </p:cNvSpPr>
            <p:nvPr/>
          </p:nvSpPr>
          <p:spPr bwMode="auto">
            <a:xfrm>
              <a:off x="2928" y="158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3058" name="Rectangle 70"/>
            <p:cNvSpPr>
              <a:spLocks noChangeArrowheads="1"/>
            </p:cNvSpPr>
            <p:nvPr/>
          </p:nvSpPr>
          <p:spPr bwMode="auto">
            <a:xfrm>
              <a:off x="2928" y="1680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3059" name="Rectangle 71"/>
            <p:cNvSpPr>
              <a:spLocks noChangeArrowheads="1"/>
            </p:cNvSpPr>
            <p:nvPr/>
          </p:nvSpPr>
          <p:spPr bwMode="auto">
            <a:xfrm>
              <a:off x="2928" y="1776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3060" name="Rectangle 72"/>
            <p:cNvSpPr>
              <a:spLocks noChangeArrowheads="1"/>
            </p:cNvSpPr>
            <p:nvPr/>
          </p:nvSpPr>
          <p:spPr bwMode="auto">
            <a:xfrm>
              <a:off x="2928" y="1872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3061" name="Rectangle 73"/>
            <p:cNvSpPr>
              <a:spLocks noChangeArrowheads="1"/>
            </p:cNvSpPr>
            <p:nvPr/>
          </p:nvSpPr>
          <p:spPr bwMode="auto">
            <a:xfrm>
              <a:off x="3024" y="1200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3062" name="Rectangle 74"/>
            <p:cNvSpPr>
              <a:spLocks noChangeArrowheads="1"/>
            </p:cNvSpPr>
            <p:nvPr/>
          </p:nvSpPr>
          <p:spPr bwMode="auto">
            <a:xfrm>
              <a:off x="3024" y="1296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3063" name="Rectangle 75"/>
            <p:cNvSpPr>
              <a:spLocks noChangeArrowheads="1"/>
            </p:cNvSpPr>
            <p:nvPr/>
          </p:nvSpPr>
          <p:spPr bwMode="auto">
            <a:xfrm>
              <a:off x="3024" y="1392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3064" name="Rectangle 76"/>
            <p:cNvSpPr>
              <a:spLocks noChangeArrowheads="1"/>
            </p:cNvSpPr>
            <p:nvPr/>
          </p:nvSpPr>
          <p:spPr bwMode="auto">
            <a:xfrm>
              <a:off x="3024" y="1488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3065" name="Rectangle 77"/>
            <p:cNvSpPr>
              <a:spLocks noChangeArrowheads="1"/>
            </p:cNvSpPr>
            <p:nvPr/>
          </p:nvSpPr>
          <p:spPr bwMode="auto">
            <a:xfrm>
              <a:off x="3024" y="158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3066" name="Rectangle 78"/>
            <p:cNvSpPr>
              <a:spLocks noChangeArrowheads="1"/>
            </p:cNvSpPr>
            <p:nvPr/>
          </p:nvSpPr>
          <p:spPr bwMode="auto">
            <a:xfrm>
              <a:off x="3024" y="1680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3067" name="Rectangle 79"/>
            <p:cNvSpPr>
              <a:spLocks noChangeArrowheads="1"/>
            </p:cNvSpPr>
            <p:nvPr/>
          </p:nvSpPr>
          <p:spPr bwMode="auto">
            <a:xfrm>
              <a:off x="3024" y="1776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3068" name="Rectangle 80"/>
            <p:cNvSpPr>
              <a:spLocks noChangeArrowheads="1"/>
            </p:cNvSpPr>
            <p:nvPr/>
          </p:nvSpPr>
          <p:spPr bwMode="auto">
            <a:xfrm>
              <a:off x="3120" y="1392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3069" name="Rectangle 81"/>
            <p:cNvSpPr>
              <a:spLocks noChangeArrowheads="1"/>
            </p:cNvSpPr>
            <p:nvPr/>
          </p:nvSpPr>
          <p:spPr bwMode="auto">
            <a:xfrm>
              <a:off x="3120" y="1488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3070" name="Rectangle 82"/>
            <p:cNvSpPr>
              <a:spLocks noChangeArrowheads="1"/>
            </p:cNvSpPr>
            <p:nvPr/>
          </p:nvSpPr>
          <p:spPr bwMode="auto">
            <a:xfrm>
              <a:off x="3120" y="158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3071" name="Rectangle 83"/>
            <p:cNvSpPr>
              <a:spLocks noChangeArrowheads="1"/>
            </p:cNvSpPr>
            <p:nvPr/>
          </p:nvSpPr>
          <p:spPr bwMode="auto">
            <a:xfrm>
              <a:off x="3120" y="1680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3072" name="Rectangle 84"/>
            <p:cNvSpPr>
              <a:spLocks noChangeArrowheads="1"/>
            </p:cNvSpPr>
            <p:nvPr/>
          </p:nvSpPr>
          <p:spPr bwMode="auto">
            <a:xfrm>
              <a:off x="3120" y="1776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3073" name="Rectangle 85"/>
            <p:cNvSpPr>
              <a:spLocks noChangeArrowheads="1"/>
            </p:cNvSpPr>
            <p:nvPr/>
          </p:nvSpPr>
          <p:spPr bwMode="auto">
            <a:xfrm>
              <a:off x="3216" y="1488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4" name="Group 86"/>
          <p:cNvGrpSpPr>
            <a:grpSpLocks/>
          </p:cNvGrpSpPr>
          <p:nvPr/>
        </p:nvGrpSpPr>
        <p:grpSpPr bwMode="auto">
          <a:xfrm>
            <a:off x="2590800" y="2438400"/>
            <a:ext cx="3810000" cy="2590800"/>
            <a:chOff x="1632" y="1536"/>
            <a:chExt cx="2400" cy="1632"/>
          </a:xfrm>
        </p:grpSpPr>
        <p:grpSp>
          <p:nvGrpSpPr>
            <p:cNvPr id="82964" name="Group 87"/>
            <p:cNvGrpSpPr>
              <a:grpSpLocks/>
            </p:cNvGrpSpPr>
            <p:nvPr/>
          </p:nvGrpSpPr>
          <p:grpSpPr bwMode="auto">
            <a:xfrm>
              <a:off x="1632" y="1536"/>
              <a:ext cx="2400" cy="1632"/>
              <a:chOff x="1584" y="816"/>
              <a:chExt cx="2400" cy="1632"/>
            </a:xfrm>
          </p:grpSpPr>
          <p:grpSp>
            <p:nvGrpSpPr>
              <p:cNvPr id="82966" name="Group 88"/>
              <p:cNvGrpSpPr>
                <a:grpSpLocks/>
              </p:cNvGrpSpPr>
              <p:nvPr/>
            </p:nvGrpSpPr>
            <p:grpSpPr bwMode="auto">
              <a:xfrm>
                <a:off x="1584" y="912"/>
                <a:ext cx="2400" cy="1440"/>
                <a:chOff x="1584" y="912"/>
                <a:chExt cx="2400" cy="1440"/>
              </a:xfrm>
            </p:grpSpPr>
            <p:sp>
              <p:nvSpPr>
                <p:cNvPr id="82994" name="Line 89"/>
                <p:cNvSpPr>
                  <a:spLocks noChangeShapeType="1"/>
                </p:cNvSpPr>
                <p:nvPr/>
              </p:nvSpPr>
              <p:spPr bwMode="auto">
                <a:xfrm>
                  <a:off x="1584" y="912"/>
                  <a:ext cx="240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82995" name="Line 90"/>
                <p:cNvSpPr>
                  <a:spLocks noChangeShapeType="1"/>
                </p:cNvSpPr>
                <p:nvPr/>
              </p:nvSpPr>
              <p:spPr bwMode="auto">
                <a:xfrm>
                  <a:off x="1584" y="1008"/>
                  <a:ext cx="240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82996" name="Line 91"/>
                <p:cNvSpPr>
                  <a:spLocks noChangeShapeType="1"/>
                </p:cNvSpPr>
                <p:nvPr/>
              </p:nvSpPr>
              <p:spPr bwMode="auto">
                <a:xfrm>
                  <a:off x="1584" y="1104"/>
                  <a:ext cx="240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82997" name="Line 92"/>
                <p:cNvSpPr>
                  <a:spLocks noChangeShapeType="1"/>
                </p:cNvSpPr>
                <p:nvPr/>
              </p:nvSpPr>
              <p:spPr bwMode="auto">
                <a:xfrm>
                  <a:off x="1584" y="1200"/>
                  <a:ext cx="240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82998" name="Line 93"/>
                <p:cNvSpPr>
                  <a:spLocks noChangeShapeType="1"/>
                </p:cNvSpPr>
                <p:nvPr/>
              </p:nvSpPr>
              <p:spPr bwMode="auto">
                <a:xfrm>
                  <a:off x="1584" y="1296"/>
                  <a:ext cx="240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82999" name="Line 94"/>
                <p:cNvSpPr>
                  <a:spLocks noChangeShapeType="1"/>
                </p:cNvSpPr>
                <p:nvPr/>
              </p:nvSpPr>
              <p:spPr bwMode="auto">
                <a:xfrm>
                  <a:off x="1584" y="1392"/>
                  <a:ext cx="240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83000" name="Line 95"/>
                <p:cNvSpPr>
                  <a:spLocks noChangeShapeType="1"/>
                </p:cNvSpPr>
                <p:nvPr/>
              </p:nvSpPr>
              <p:spPr bwMode="auto">
                <a:xfrm>
                  <a:off x="1584" y="1488"/>
                  <a:ext cx="240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83001" name="Line 96"/>
                <p:cNvSpPr>
                  <a:spLocks noChangeShapeType="1"/>
                </p:cNvSpPr>
                <p:nvPr/>
              </p:nvSpPr>
              <p:spPr bwMode="auto">
                <a:xfrm>
                  <a:off x="1584" y="1584"/>
                  <a:ext cx="240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83002" name="Line 97"/>
                <p:cNvSpPr>
                  <a:spLocks noChangeShapeType="1"/>
                </p:cNvSpPr>
                <p:nvPr/>
              </p:nvSpPr>
              <p:spPr bwMode="auto">
                <a:xfrm>
                  <a:off x="1584" y="1680"/>
                  <a:ext cx="240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83003" name="Line 98"/>
                <p:cNvSpPr>
                  <a:spLocks noChangeShapeType="1"/>
                </p:cNvSpPr>
                <p:nvPr/>
              </p:nvSpPr>
              <p:spPr bwMode="auto">
                <a:xfrm>
                  <a:off x="1584" y="1776"/>
                  <a:ext cx="240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83004" name="Line 99"/>
                <p:cNvSpPr>
                  <a:spLocks noChangeShapeType="1"/>
                </p:cNvSpPr>
                <p:nvPr/>
              </p:nvSpPr>
              <p:spPr bwMode="auto">
                <a:xfrm>
                  <a:off x="1584" y="1872"/>
                  <a:ext cx="240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83005" name="Line 100"/>
                <p:cNvSpPr>
                  <a:spLocks noChangeShapeType="1"/>
                </p:cNvSpPr>
                <p:nvPr/>
              </p:nvSpPr>
              <p:spPr bwMode="auto">
                <a:xfrm>
                  <a:off x="1584" y="1968"/>
                  <a:ext cx="240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83006" name="Line 101"/>
                <p:cNvSpPr>
                  <a:spLocks noChangeShapeType="1"/>
                </p:cNvSpPr>
                <p:nvPr/>
              </p:nvSpPr>
              <p:spPr bwMode="auto">
                <a:xfrm>
                  <a:off x="1584" y="2064"/>
                  <a:ext cx="240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83007" name="Line 102"/>
                <p:cNvSpPr>
                  <a:spLocks noChangeShapeType="1"/>
                </p:cNvSpPr>
                <p:nvPr/>
              </p:nvSpPr>
              <p:spPr bwMode="auto">
                <a:xfrm>
                  <a:off x="1584" y="2160"/>
                  <a:ext cx="240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83008" name="Line 103"/>
                <p:cNvSpPr>
                  <a:spLocks noChangeShapeType="1"/>
                </p:cNvSpPr>
                <p:nvPr/>
              </p:nvSpPr>
              <p:spPr bwMode="auto">
                <a:xfrm>
                  <a:off x="1584" y="2256"/>
                  <a:ext cx="240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83009" name="Line 104"/>
                <p:cNvSpPr>
                  <a:spLocks noChangeShapeType="1"/>
                </p:cNvSpPr>
                <p:nvPr/>
              </p:nvSpPr>
              <p:spPr bwMode="auto">
                <a:xfrm>
                  <a:off x="1584" y="2352"/>
                  <a:ext cx="240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82967" name="Group 105"/>
              <p:cNvGrpSpPr>
                <a:grpSpLocks/>
              </p:cNvGrpSpPr>
              <p:nvPr/>
            </p:nvGrpSpPr>
            <p:grpSpPr bwMode="auto">
              <a:xfrm>
                <a:off x="1680" y="816"/>
                <a:ext cx="2208" cy="1632"/>
                <a:chOff x="1680" y="816"/>
                <a:chExt cx="2208" cy="1824"/>
              </a:xfrm>
            </p:grpSpPr>
            <p:grpSp>
              <p:nvGrpSpPr>
                <p:cNvPr id="82968" name="Group 106"/>
                <p:cNvGrpSpPr>
                  <a:grpSpLocks/>
                </p:cNvGrpSpPr>
                <p:nvPr/>
              </p:nvGrpSpPr>
              <p:grpSpPr bwMode="auto">
                <a:xfrm>
                  <a:off x="1680" y="816"/>
                  <a:ext cx="864" cy="1824"/>
                  <a:chOff x="1680" y="816"/>
                  <a:chExt cx="864" cy="1824"/>
                </a:xfrm>
              </p:grpSpPr>
              <p:sp>
                <p:nvSpPr>
                  <p:cNvPr id="82984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1680" y="816"/>
                    <a:ext cx="0" cy="1824"/>
                  </a:xfrm>
                  <a:prstGeom prst="line">
                    <a:avLst/>
                  </a:prstGeom>
                  <a:noFill/>
                  <a:ln w="9525">
                    <a:solidFill>
                      <a:schemeClr val="hlink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82985" name="Line 108"/>
                  <p:cNvSpPr>
                    <a:spLocks noChangeShapeType="1"/>
                  </p:cNvSpPr>
                  <p:nvPr/>
                </p:nvSpPr>
                <p:spPr bwMode="auto">
                  <a:xfrm>
                    <a:off x="1776" y="816"/>
                    <a:ext cx="0" cy="1824"/>
                  </a:xfrm>
                  <a:prstGeom prst="line">
                    <a:avLst/>
                  </a:prstGeom>
                  <a:noFill/>
                  <a:ln w="9525">
                    <a:solidFill>
                      <a:schemeClr val="hlink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82986" name="Line 109"/>
                  <p:cNvSpPr>
                    <a:spLocks noChangeShapeType="1"/>
                  </p:cNvSpPr>
                  <p:nvPr/>
                </p:nvSpPr>
                <p:spPr bwMode="auto">
                  <a:xfrm>
                    <a:off x="1872" y="816"/>
                    <a:ext cx="0" cy="1824"/>
                  </a:xfrm>
                  <a:prstGeom prst="line">
                    <a:avLst/>
                  </a:prstGeom>
                  <a:noFill/>
                  <a:ln w="9525">
                    <a:solidFill>
                      <a:schemeClr val="hlink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82987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1968" y="816"/>
                    <a:ext cx="0" cy="1824"/>
                  </a:xfrm>
                  <a:prstGeom prst="line">
                    <a:avLst/>
                  </a:prstGeom>
                  <a:noFill/>
                  <a:ln w="9525">
                    <a:solidFill>
                      <a:schemeClr val="hlink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82988" name="Line 111"/>
                  <p:cNvSpPr>
                    <a:spLocks noChangeShapeType="1"/>
                  </p:cNvSpPr>
                  <p:nvPr/>
                </p:nvSpPr>
                <p:spPr bwMode="auto">
                  <a:xfrm>
                    <a:off x="2064" y="816"/>
                    <a:ext cx="0" cy="1824"/>
                  </a:xfrm>
                  <a:prstGeom prst="line">
                    <a:avLst/>
                  </a:prstGeom>
                  <a:noFill/>
                  <a:ln w="9525">
                    <a:solidFill>
                      <a:schemeClr val="hlink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82989" name="Line 112"/>
                  <p:cNvSpPr>
                    <a:spLocks noChangeShapeType="1"/>
                  </p:cNvSpPr>
                  <p:nvPr/>
                </p:nvSpPr>
                <p:spPr bwMode="auto">
                  <a:xfrm>
                    <a:off x="2160" y="816"/>
                    <a:ext cx="0" cy="1824"/>
                  </a:xfrm>
                  <a:prstGeom prst="line">
                    <a:avLst/>
                  </a:prstGeom>
                  <a:noFill/>
                  <a:ln w="9525">
                    <a:solidFill>
                      <a:schemeClr val="hlink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82990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2256" y="816"/>
                    <a:ext cx="0" cy="1824"/>
                  </a:xfrm>
                  <a:prstGeom prst="line">
                    <a:avLst/>
                  </a:prstGeom>
                  <a:noFill/>
                  <a:ln w="9525">
                    <a:solidFill>
                      <a:schemeClr val="hlink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82991" name="Line 114"/>
                  <p:cNvSpPr>
                    <a:spLocks noChangeShapeType="1"/>
                  </p:cNvSpPr>
                  <p:nvPr/>
                </p:nvSpPr>
                <p:spPr bwMode="auto">
                  <a:xfrm>
                    <a:off x="2352" y="816"/>
                    <a:ext cx="0" cy="1824"/>
                  </a:xfrm>
                  <a:prstGeom prst="line">
                    <a:avLst/>
                  </a:prstGeom>
                  <a:noFill/>
                  <a:ln w="9525">
                    <a:solidFill>
                      <a:schemeClr val="hlink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82992" name="Line 115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816"/>
                    <a:ext cx="0" cy="1824"/>
                  </a:xfrm>
                  <a:prstGeom prst="line">
                    <a:avLst/>
                  </a:prstGeom>
                  <a:noFill/>
                  <a:ln w="9525">
                    <a:solidFill>
                      <a:schemeClr val="hlink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82993" name="Line 116"/>
                  <p:cNvSpPr>
                    <a:spLocks noChangeShapeType="1"/>
                  </p:cNvSpPr>
                  <p:nvPr/>
                </p:nvSpPr>
                <p:spPr bwMode="auto">
                  <a:xfrm>
                    <a:off x="2544" y="816"/>
                    <a:ext cx="0" cy="1824"/>
                  </a:xfrm>
                  <a:prstGeom prst="line">
                    <a:avLst/>
                  </a:prstGeom>
                  <a:noFill/>
                  <a:ln w="9525">
                    <a:solidFill>
                      <a:schemeClr val="hlink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zh-TW" altLang="en-US"/>
                  </a:p>
                </p:txBody>
              </p:sp>
            </p:grpSp>
            <p:grpSp>
              <p:nvGrpSpPr>
                <p:cNvPr id="82969" name="Group 117"/>
                <p:cNvGrpSpPr>
                  <a:grpSpLocks/>
                </p:cNvGrpSpPr>
                <p:nvPr/>
              </p:nvGrpSpPr>
              <p:grpSpPr bwMode="auto">
                <a:xfrm>
                  <a:off x="2640" y="816"/>
                  <a:ext cx="864" cy="1824"/>
                  <a:chOff x="1680" y="816"/>
                  <a:chExt cx="864" cy="1824"/>
                </a:xfrm>
              </p:grpSpPr>
              <p:sp>
                <p:nvSpPr>
                  <p:cNvPr id="82974" name="Line 118"/>
                  <p:cNvSpPr>
                    <a:spLocks noChangeShapeType="1"/>
                  </p:cNvSpPr>
                  <p:nvPr/>
                </p:nvSpPr>
                <p:spPr bwMode="auto">
                  <a:xfrm>
                    <a:off x="1680" y="816"/>
                    <a:ext cx="0" cy="1824"/>
                  </a:xfrm>
                  <a:prstGeom prst="line">
                    <a:avLst/>
                  </a:prstGeom>
                  <a:noFill/>
                  <a:ln w="9525">
                    <a:solidFill>
                      <a:schemeClr val="hlink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82975" name="Line 119"/>
                  <p:cNvSpPr>
                    <a:spLocks noChangeShapeType="1"/>
                  </p:cNvSpPr>
                  <p:nvPr/>
                </p:nvSpPr>
                <p:spPr bwMode="auto">
                  <a:xfrm>
                    <a:off x="1776" y="816"/>
                    <a:ext cx="0" cy="1824"/>
                  </a:xfrm>
                  <a:prstGeom prst="line">
                    <a:avLst/>
                  </a:prstGeom>
                  <a:noFill/>
                  <a:ln w="9525">
                    <a:solidFill>
                      <a:schemeClr val="hlink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82976" name="Line 120"/>
                  <p:cNvSpPr>
                    <a:spLocks noChangeShapeType="1"/>
                  </p:cNvSpPr>
                  <p:nvPr/>
                </p:nvSpPr>
                <p:spPr bwMode="auto">
                  <a:xfrm>
                    <a:off x="1872" y="816"/>
                    <a:ext cx="0" cy="1824"/>
                  </a:xfrm>
                  <a:prstGeom prst="line">
                    <a:avLst/>
                  </a:prstGeom>
                  <a:noFill/>
                  <a:ln w="9525">
                    <a:solidFill>
                      <a:schemeClr val="hlink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82977" name="Line 121"/>
                  <p:cNvSpPr>
                    <a:spLocks noChangeShapeType="1"/>
                  </p:cNvSpPr>
                  <p:nvPr/>
                </p:nvSpPr>
                <p:spPr bwMode="auto">
                  <a:xfrm>
                    <a:off x="1968" y="816"/>
                    <a:ext cx="0" cy="1824"/>
                  </a:xfrm>
                  <a:prstGeom prst="line">
                    <a:avLst/>
                  </a:prstGeom>
                  <a:noFill/>
                  <a:ln w="9525">
                    <a:solidFill>
                      <a:schemeClr val="hlink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82978" name="Line 122"/>
                  <p:cNvSpPr>
                    <a:spLocks noChangeShapeType="1"/>
                  </p:cNvSpPr>
                  <p:nvPr/>
                </p:nvSpPr>
                <p:spPr bwMode="auto">
                  <a:xfrm>
                    <a:off x="2064" y="816"/>
                    <a:ext cx="0" cy="1824"/>
                  </a:xfrm>
                  <a:prstGeom prst="line">
                    <a:avLst/>
                  </a:prstGeom>
                  <a:noFill/>
                  <a:ln w="9525">
                    <a:solidFill>
                      <a:schemeClr val="hlink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82979" name="Line 123"/>
                  <p:cNvSpPr>
                    <a:spLocks noChangeShapeType="1"/>
                  </p:cNvSpPr>
                  <p:nvPr/>
                </p:nvSpPr>
                <p:spPr bwMode="auto">
                  <a:xfrm>
                    <a:off x="2160" y="816"/>
                    <a:ext cx="0" cy="1824"/>
                  </a:xfrm>
                  <a:prstGeom prst="line">
                    <a:avLst/>
                  </a:prstGeom>
                  <a:noFill/>
                  <a:ln w="9525">
                    <a:solidFill>
                      <a:schemeClr val="hlink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82980" name="Line 124"/>
                  <p:cNvSpPr>
                    <a:spLocks noChangeShapeType="1"/>
                  </p:cNvSpPr>
                  <p:nvPr/>
                </p:nvSpPr>
                <p:spPr bwMode="auto">
                  <a:xfrm>
                    <a:off x="2256" y="816"/>
                    <a:ext cx="0" cy="1824"/>
                  </a:xfrm>
                  <a:prstGeom prst="line">
                    <a:avLst/>
                  </a:prstGeom>
                  <a:noFill/>
                  <a:ln w="9525">
                    <a:solidFill>
                      <a:schemeClr val="hlink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82981" name="Line 125"/>
                  <p:cNvSpPr>
                    <a:spLocks noChangeShapeType="1"/>
                  </p:cNvSpPr>
                  <p:nvPr/>
                </p:nvSpPr>
                <p:spPr bwMode="auto">
                  <a:xfrm>
                    <a:off x="2352" y="816"/>
                    <a:ext cx="0" cy="1824"/>
                  </a:xfrm>
                  <a:prstGeom prst="line">
                    <a:avLst/>
                  </a:prstGeom>
                  <a:noFill/>
                  <a:ln w="9525">
                    <a:solidFill>
                      <a:schemeClr val="hlink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82982" name="Line 126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816"/>
                    <a:ext cx="0" cy="1824"/>
                  </a:xfrm>
                  <a:prstGeom prst="line">
                    <a:avLst/>
                  </a:prstGeom>
                  <a:noFill/>
                  <a:ln w="9525">
                    <a:solidFill>
                      <a:schemeClr val="hlink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82983" name="Line 127"/>
                  <p:cNvSpPr>
                    <a:spLocks noChangeShapeType="1"/>
                  </p:cNvSpPr>
                  <p:nvPr/>
                </p:nvSpPr>
                <p:spPr bwMode="auto">
                  <a:xfrm>
                    <a:off x="2544" y="816"/>
                    <a:ext cx="0" cy="1824"/>
                  </a:xfrm>
                  <a:prstGeom prst="line">
                    <a:avLst/>
                  </a:prstGeom>
                  <a:noFill/>
                  <a:ln w="9525">
                    <a:solidFill>
                      <a:schemeClr val="hlink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zh-TW" altLang="en-US"/>
                  </a:p>
                </p:txBody>
              </p:sp>
            </p:grpSp>
            <p:sp>
              <p:nvSpPr>
                <p:cNvPr id="82970" name="Line 128"/>
                <p:cNvSpPr>
                  <a:spLocks noChangeShapeType="1"/>
                </p:cNvSpPr>
                <p:nvPr/>
              </p:nvSpPr>
              <p:spPr bwMode="auto">
                <a:xfrm>
                  <a:off x="3600" y="816"/>
                  <a:ext cx="0" cy="1824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82971" name="Line 129"/>
                <p:cNvSpPr>
                  <a:spLocks noChangeShapeType="1"/>
                </p:cNvSpPr>
                <p:nvPr/>
              </p:nvSpPr>
              <p:spPr bwMode="auto">
                <a:xfrm>
                  <a:off x="3696" y="816"/>
                  <a:ext cx="0" cy="1824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82972" name="Line 130"/>
                <p:cNvSpPr>
                  <a:spLocks noChangeShapeType="1"/>
                </p:cNvSpPr>
                <p:nvPr/>
              </p:nvSpPr>
              <p:spPr bwMode="auto">
                <a:xfrm>
                  <a:off x="3792" y="816"/>
                  <a:ext cx="0" cy="1824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82973" name="Line 131"/>
                <p:cNvSpPr>
                  <a:spLocks noChangeShapeType="1"/>
                </p:cNvSpPr>
                <p:nvPr/>
              </p:nvSpPr>
              <p:spPr bwMode="auto">
                <a:xfrm>
                  <a:off x="3888" y="816"/>
                  <a:ext cx="0" cy="1824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</p:grpSp>
        <p:sp>
          <p:nvSpPr>
            <p:cNvPr id="82965" name="Rectangle 132"/>
            <p:cNvSpPr>
              <a:spLocks noChangeArrowheads="1"/>
            </p:cNvSpPr>
            <p:nvPr/>
          </p:nvSpPr>
          <p:spPr bwMode="auto">
            <a:xfrm>
              <a:off x="1632" y="1536"/>
              <a:ext cx="2400" cy="16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Voxel coloring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Seitz and Dyer, 1997</a:t>
            </a:r>
          </a:p>
          <a:p>
            <a:pPr eaLnBrk="1" hangingPunct="1"/>
            <a:r>
              <a:rPr lang="en-US" altLang="zh-TW" smtClean="0"/>
              <a:t>In addition to free / occupied, store color</a:t>
            </a:r>
            <a:br>
              <a:rPr lang="en-US" altLang="zh-TW" smtClean="0"/>
            </a:br>
            <a:r>
              <a:rPr lang="en-US" altLang="zh-TW" smtClean="0"/>
              <a:t>at each voxel</a:t>
            </a:r>
          </a:p>
          <a:p>
            <a:pPr eaLnBrk="1" hangingPunct="1"/>
            <a:r>
              <a:rPr lang="en-US" altLang="zh-TW" smtClean="0"/>
              <a:t>Explicitly accounts for occlusion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Voxel coloring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Basic idea: sweep through a voxel grid</a:t>
            </a:r>
          </a:p>
          <a:p>
            <a:pPr lvl="1" eaLnBrk="1" hangingPunct="1"/>
            <a:r>
              <a:rPr lang="en-US" altLang="zh-TW" smtClean="0"/>
              <a:t>Project each voxel into each image </a:t>
            </a:r>
            <a:r>
              <a:rPr lang="en-US" altLang="zh-TW" smtClean="0">
                <a:solidFill>
                  <a:schemeClr val="tx2"/>
                </a:solidFill>
              </a:rPr>
              <a:t>in which</a:t>
            </a:r>
            <a:br>
              <a:rPr lang="en-US" altLang="zh-TW" smtClean="0">
                <a:solidFill>
                  <a:schemeClr val="tx2"/>
                </a:solidFill>
              </a:rPr>
            </a:br>
            <a:r>
              <a:rPr lang="en-US" altLang="zh-TW" smtClean="0">
                <a:solidFill>
                  <a:schemeClr val="tx2"/>
                </a:solidFill>
              </a:rPr>
              <a:t>it is visible</a:t>
            </a:r>
          </a:p>
          <a:p>
            <a:pPr lvl="1" eaLnBrk="1" hangingPunct="1"/>
            <a:r>
              <a:rPr lang="en-US" altLang="zh-TW" smtClean="0"/>
              <a:t>If colors in images agree, mark voxel with color</a:t>
            </a:r>
          </a:p>
          <a:p>
            <a:pPr lvl="1" eaLnBrk="1" hangingPunct="1"/>
            <a:r>
              <a:rPr lang="en-US" altLang="zh-TW" smtClean="0"/>
              <a:t>Else, mark voxel as empty</a:t>
            </a:r>
          </a:p>
          <a:p>
            <a:pPr eaLnBrk="1" hangingPunct="1"/>
            <a:r>
              <a:rPr lang="en-US" altLang="zh-TW" smtClean="0"/>
              <a:t>Agreement of colors based on comparing standard deviation of colors to threshold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Voxel coloring and occlusion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pic>
        <p:nvPicPr>
          <p:cNvPr id="860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1988" y="1052513"/>
            <a:ext cx="4945062" cy="554513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Voxel coloring and occlusion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Problem: which voxels are visible?</a:t>
            </a:r>
          </a:p>
          <a:p>
            <a:pPr eaLnBrk="1" hangingPunct="1"/>
            <a:r>
              <a:rPr lang="en-US" altLang="zh-TW" smtClean="0"/>
              <a:t>Solution: constrain camera views</a:t>
            </a:r>
          </a:p>
          <a:p>
            <a:pPr lvl="1" eaLnBrk="1" hangingPunct="1"/>
            <a:r>
              <a:rPr lang="en-US" altLang="zh-TW" smtClean="0"/>
              <a:t>When a voxel is considered, necessary occlusion information must be available</a:t>
            </a:r>
          </a:p>
          <a:p>
            <a:pPr lvl="1" eaLnBrk="1" hangingPunct="1"/>
            <a:r>
              <a:rPr lang="en-US" altLang="zh-TW" smtClean="0"/>
              <a:t>Sweep occluders before occludees</a:t>
            </a:r>
          </a:p>
          <a:p>
            <a:pPr lvl="1" eaLnBrk="1" hangingPunct="1"/>
            <a:r>
              <a:rPr lang="en-US" altLang="zh-TW" smtClean="0"/>
              <a:t>Constrain camera positions to allow this sweep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Voxel coloring sweep order</a:t>
            </a:r>
          </a:p>
        </p:txBody>
      </p:sp>
      <p:sp>
        <p:nvSpPr>
          <p:cNvPr id="1767427" name="Rectangle 3"/>
          <p:cNvSpPr>
            <a:spLocks noChangeArrowheads="1"/>
          </p:cNvSpPr>
          <p:nvPr/>
        </p:nvSpPr>
        <p:spPr bwMode="auto">
          <a:xfrm>
            <a:off x="2763838" y="1722438"/>
            <a:ext cx="2514600" cy="1371600"/>
          </a:xfrm>
          <a:prstGeom prst="rect">
            <a:avLst/>
          </a:prstGeom>
          <a:solidFill>
            <a:schemeClr val="folHlink">
              <a:alpha val="50195"/>
            </a:schemeClr>
          </a:solidFill>
          <a:ln w="9525">
            <a:miter lim="800000"/>
            <a:headEnd/>
            <a:tailEnd/>
          </a:ln>
          <a:scene3d>
            <a:camera prst="legacyPerspectiveFront">
              <a:rot lat="1500000" lon="20099994" rev="0"/>
            </a:camera>
            <a:lightRig rig="legacyFlat2" dir="t"/>
          </a:scene3d>
          <a:sp3d extrusionH="1635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pPr>
              <a:spcBef>
                <a:spcPct val="20000"/>
              </a:spcBef>
              <a:buFontTx/>
              <a:buChar char="•"/>
            </a:pPr>
            <a:endParaRPr lang="zh-TW" altLang="zh-TW" sz="3000" b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88068" name="Rectangle 5"/>
          <p:cNvSpPr>
            <a:spLocks noChangeArrowheads="1"/>
          </p:cNvSpPr>
          <p:nvPr/>
        </p:nvSpPr>
        <p:spPr bwMode="auto">
          <a:xfrm>
            <a:off x="4287838" y="2560638"/>
            <a:ext cx="152400" cy="152400"/>
          </a:xfrm>
          <a:prstGeom prst="rect">
            <a:avLst/>
          </a:prstGeom>
          <a:solidFill>
            <a:schemeClr val="hlink"/>
          </a:solidFill>
          <a:ln w="9525">
            <a:miter lim="800000"/>
            <a:headEnd/>
            <a:tailEnd/>
          </a:ln>
          <a:scene3d>
            <a:camera prst="legacyPerspectiveFront">
              <a:rot lat="1500000" lon="20099994" rev="0"/>
            </a:camera>
            <a:lightRig rig="legacyFlat2" dir="t"/>
          </a:scene3d>
          <a:sp3d extrusionH="163500" prstMaterial="legacyMetal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1767430" name="Rectangle 6"/>
          <p:cNvSpPr>
            <a:spLocks noChangeArrowheads="1"/>
          </p:cNvSpPr>
          <p:nvPr/>
        </p:nvSpPr>
        <p:spPr bwMode="auto">
          <a:xfrm>
            <a:off x="3276600" y="2103438"/>
            <a:ext cx="2514600" cy="1371600"/>
          </a:xfrm>
          <a:prstGeom prst="rect">
            <a:avLst/>
          </a:prstGeom>
          <a:solidFill>
            <a:schemeClr val="folHlink">
              <a:alpha val="50195"/>
            </a:schemeClr>
          </a:solidFill>
          <a:ln w="9525">
            <a:miter lim="800000"/>
            <a:headEnd/>
            <a:tailEnd/>
          </a:ln>
          <a:scene3d>
            <a:camera prst="legacyPerspectiveFront">
              <a:rot lat="1500000" lon="20099994" rev="0"/>
            </a:camera>
            <a:lightRig rig="legacyFlat2" dir="t"/>
          </a:scene3d>
          <a:sp3d extrusionH="1635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pPr>
              <a:spcBef>
                <a:spcPct val="20000"/>
              </a:spcBef>
              <a:buFontTx/>
              <a:buChar char="•"/>
            </a:pPr>
            <a:endParaRPr lang="zh-TW" altLang="zh-TW" sz="3000" b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88070" name="Rectangle 7"/>
          <p:cNvSpPr>
            <a:spLocks noChangeArrowheads="1"/>
          </p:cNvSpPr>
          <p:nvPr/>
        </p:nvSpPr>
        <p:spPr bwMode="auto">
          <a:xfrm>
            <a:off x="4287838" y="2560638"/>
            <a:ext cx="152400" cy="1524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PerspectiveFront">
              <a:rot lat="1500000" lon="20099994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88071" name="Rectangle 9"/>
          <p:cNvSpPr>
            <a:spLocks noChangeArrowheads="1"/>
          </p:cNvSpPr>
          <p:nvPr/>
        </p:nvSpPr>
        <p:spPr bwMode="auto">
          <a:xfrm>
            <a:off x="5049838" y="3246438"/>
            <a:ext cx="152400" cy="152400"/>
          </a:xfrm>
          <a:prstGeom prst="rect">
            <a:avLst/>
          </a:prstGeom>
          <a:solidFill>
            <a:schemeClr val="tx2"/>
          </a:solidFill>
          <a:ln w="9525">
            <a:miter lim="800000"/>
            <a:headEnd/>
            <a:tailEnd/>
          </a:ln>
          <a:scene3d>
            <a:camera prst="legacyPerspectiveFront">
              <a:rot lat="1500000" lon="20099994" rev="0"/>
            </a:camera>
            <a:lightRig rig="legacyFlat4" dir="t"/>
          </a:scene3d>
          <a:sp3d extrusionH="1635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1767434" name="Rectangle 10"/>
          <p:cNvSpPr>
            <a:spLocks noChangeArrowheads="1"/>
          </p:cNvSpPr>
          <p:nvPr/>
        </p:nvSpPr>
        <p:spPr bwMode="auto">
          <a:xfrm>
            <a:off x="3962400" y="2713038"/>
            <a:ext cx="2514600" cy="1371600"/>
          </a:xfrm>
          <a:prstGeom prst="rect">
            <a:avLst/>
          </a:prstGeom>
          <a:solidFill>
            <a:schemeClr val="folHlink">
              <a:alpha val="50195"/>
            </a:schemeClr>
          </a:solidFill>
          <a:ln w="9525">
            <a:miter lim="800000"/>
            <a:headEnd/>
            <a:tailEnd/>
          </a:ln>
          <a:scene3d>
            <a:camera prst="legacyPerspectiveFront">
              <a:rot lat="1500000" lon="20099994" rev="0"/>
            </a:camera>
            <a:lightRig rig="legacyFlat2" dir="t"/>
          </a:scene3d>
          <a:sp3d extrusionH="1635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pPr>
              <a:spcBef>
                <a:spcPct val="20000"/>
              </a:spcBef>
              <a:buFontTx/>
              <a:buChar char="•"/>
            </a:pPr>
            <a:endParaRPr lang="zh-TW" altLang="zh-TW" sz="3000" b="0">
              <a:solidFill>
                <a:schemeClr val="tx1"/>
              </a:solidFill>
              <a:latin typeface="ZapfHumnst BT" pitchFamily="34" charset="0"/>
            </a:endParaRPr>
          </a:p>
        </p:txBody>
      </p:sp>
      <p:sp>
        <p:nvSpPr>
          <p:cNvPr id="88073" name="Rectangle 11"/>
          <p:cNvSpPr>
            <a:spLocks noChangeArrowheads="1"/>
          </p:cNvSpPr>
          <p:nvPr/>
        </p:nvSpPr>
        <p:spPr bwMode="auto">
          <a:xfrm>
            <a:off x="5049838" y="3246438"/>
            <a:ext cx="152400" cy="152400"/>
          </a:xfrm>
          <a:prstGeom prst="rect">
            <a:avLst/>
          </a:prstGeom>
          <a:solidFill>
            <a:schemeClr val="accent2"/>
          </a:solidFill>
          <a:ln w="9525">
            <a:miter lim="800000"/>
            <a:headEnd/>
            <a:tailEnd/>
          </a:ln>
          <a:scene3d>
            <a:camera prst="legacyPerspectiveFront">
              <a:rot lat="1500000" lon="20099994" rev="0"/>
            </a:camera>
            <a:lightRig rig="legacyFlat2" dir="t"/>
          </a:scene3d>
          <a:sp3d prstMaterial="legacyMetal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88074" name="Oval 14"/>
          <p:cNvSpPr>
            <a:spLocks noChangeArrowheads="1"/>
          </p:cNvSpPr>
          <p:nvPr/>
        </p:nvSpPr>
        <p:spPr bwMode="auto">
          <a:xfrm>
            <a:off x="6802438" y="4618038"/>
            <a:ext cx="228600" cy="228600"/>
          </a:xfrm>
          <a:prstGeom prst="ellipse">
            <a:avLst/>
          </a:prstGeom>
          <a:solidFill>
            <a:schemeClr val="tx2"/>
          </a:solidFill>
          <a:ln w="9525">
            <a:round/>
            <a:headEnd/>
            <a:tailEnd/>
          </a:ln>
          <a:scene3d>
            <a:camera prst="legacyPerspectiveFront">
              <a:rot lat="2400000" lon="18300000" rev="0"/>
            </a:camera>
            <a:lightRig rig="legacyFlat4" dir="t"/>
          </a:scene3d>
          <a:sp3d extrusionH="4302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88075" name="Rectangle 15"/>
          <p:cNvSpPr>
            <a:spLocks noChangeArrowheads="1"/>
          </p:cNvSpPr>
          <p:nvPr/>
        </p:nvSpPr>
        <p:spPr bwMode="auto">
          <a:xfrm>
            <a:off x="6650038" y="4541838"/>
            <a:ext cx="533400" cy="381000"/>
          </a:xfrm>
          <a:prstGeom prst="rect">
            <a:avLst/>
          </a:prstGeom>
          <a:solidFill>
            <a:schemeClr val="tx2"/>
          </a:solidFill>
          <a:ln w="9525">
            <a:miter lim="800000"/>
            <a:headEnd/>
            <a:tailEnd/>
          </a:ln>
          <a:scene3d>
            <a:camera prst="legacyPerspectiveFront">
              <a:rot lat="2400000" lon="18300000" rev="0"/>
            </a:camera>
            <a:lightRig rig="legacyFlat4" dir="t"/>
          </a:scene3d>
          <a:sp3d extrusionH="1635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88076" name="Rectangle 16"/>
          <p:cNvSpPr>
            <a:spLocks noChangeArrowheads="1"/>
          </p:cNvSpPr>
          <p:nvPr/>
        </p:nvSpPr>
        <p:spPr bwMode="auto">
          <a:xfrm>
            <a:off x="5811838" y="4008438"/>
            <a:ext cx="990600" cy="6858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83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88077" name="Rectangle 17"/>
          <p:cNvSpPr>
            <a:spLocks noChangeArrowheads="1"/>
          </p:cNvSpPr>
          <p:nvPr/>
        </p:nvSpPr>
        <p:spPr bwMode="auto">
          <a:xfrm>
            <a:off x="6269038" y="4313238"/>
            <a:ext cx="88900" cy="114300"/>
          </a:xfrm>
          <a:prstGeom prst="rect">
            <a:avLst/>
          </a:prstGeom>
          <a:solidFill>
            <a:schemeClr val="accent2"/>
          </a:solidFill>
          <a:ln w="9525">
            <a:miter lim="800000"/>
            <a:headEnd/>
            <a:tailEnd/>
          </a:ln>
          <a:scene3d>
            <a:camera prst="legacyPerspectiveFront">
              <a:rot lat="2400000" lon="183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88078" name="Rectangle 18"/>
          <p:cNvSpPr>
            <a:spLocks noChangeArrowheads="1"/>
          </p:cNvSpPr>
          <p:nvPr/>
        </p:nvSpPr>
        <p:spPr bwMode="auto">
          <a:xfrm>
            <a:off x="4897438" y="4389438"/>
            <a:ext cx="990600" cy="7620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700000" lon="20099994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88079" name="Rectangle 19"/>
          <p:cNvSpPr>
            <a:spLocks noChangeArrowheads="1"/>
          </p:cNvSpPr>
          <p:nvPr/>
        </p:nvSpPr>
        <p:spPr bwMode="auto">
          <a:xfrm>
            <a:off x="5329238" y="4637088"/>
            <a:ext cx="88900" cy="111125"/>
          </a:xfrm>
          <a:prstGeom prst="rect">
            <a:avLst/>
          </a:prstGeom>
          <a:solidFill>
            <a:schemeClr val="accent2"/>
          </a:solidFill>
          <a:ln w="9525">
            <a:miter lim="800000"/>
            <a:headEnd/>
            <a:tailEnd/>
          </a:ln>
          <a:scene3d>
            <a:camera prst="legacyPerspectiveFront">
              <a:rot lat="2700000" lon="20099994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88080" name="Rectangle 20"/>
          <p:cNvSpPr>
            <a:spLocks noChangeArrowheads="1"/>
          </p:cNvSpPr>
          <p:nvPr/>
        </p:nvSpPr>
        <p:spPr bwMode="auto">
          <a:xfrm>
            <a:off x="5202238" y="4694238"/>
            <a:ext cx="88900" cy="111125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PerspectiveFront">
              <a:rot lat="2700000" lon="20099994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88081" name="Oval 21"/>
          <p:cNvSpPr>
            <a:spLocks noChangeArrowheads="1"/>
          </p:cNvSpPr>
          <p:nvPr/>
        </p:nvSpPr>
        <p:spPr bwMode="auto">
          <a:xfrm>
            <a:off x="5507038" y="5303838"/>
            <a:ext cx="228600" cy="228600"/>
          </a:xfrm>
          <a:prstGeom prst="ellipse">
            <a:avLst/>
          </a:prstGeom>
          <a:solidFill>
            <a:schemeClr val="tx2"/>
          </a:solidFill>
          <a:ln w="9525">
            <a:round/>
            <a:headEnd/>
            <a:tailEnd/>
          </a:ln>
          <a:scene3d>
            <a:camera prst="legacyPerspectiveFront">
              <a:rot lat="2700000" lon="20099994" rev="0"/>
            </a:camera>
            <a:lightRig rig="legacyFlat4" dir="t"/>
          </a:scene3d>
          <a:sp3d extrusionH="4302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88082" name="Rectangle 22"/>
          <p:cNvSpPr>
            <a:spLocks noChangeArrowheads="1"/>
          </p:cNvSpPr>
          <p:nvPr/>
        </p:nvSpPr>
        <p:spPr bwMode="auto">
          <a:xfrm>
            <a:off x="5354638" y="5227638"/>
            <a:ext cx="533400" cy="381000"/>
          </a:xfrm>
          <a:prstGeom prst="rect">
            <a:avLst/>
          </a:prstGeom>
          <a:solidFill>
            <a:schemeClr val="tx2"/>
          </a:solidFill>
          <a:ln w="9525">
            <a:miter lim="800000"/>
            <a:headEnd/>
            <a:tailEnd/>
          </a:ln>
          <a:scene3d>
            <a:camera prst="legacyPerspectiveFront">
              <a:rot lat="2700000" lon="20099994" rev="0"/>
            </a:camera>
            <a:lightRig rig="legacyFlat4" dir="t"/>
          </a:scene3d>
          <a:sp3d extrusionH="1635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88083" name="Rectangle 23"/>
          <p:cNvSpPr>
            <a:spLocks noChangeArrowheads="1"/>
          </p:cNvSpPr>
          <p:nvPr/>
        </p:nvSpPr>
        <p:spPr bwMode="auto">
          <a:xfrm>
            <a:off x="3678238" y="4541838"/>
            <a:ext cx="990600" cy="7620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2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88084" name="Rectangle 24"/>
          <p:cNvSpPr>
            <a:spLocks noChangeArrowheads="1"/>
          </p:cNvSpPr>
          <p:nvPr/>
        </p:nvSpPr>
        <p:spPr bwMode="auto">
          <a:xfrm>
            <a:off x="4135438" y="4770438"/>
            <a:ext cx="74612" cy="889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PerspectiveFront">
              <a:rot lat="2400000" lon="12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88085" name="Rectangle 25"/>
          <p:cNvSpPr>
            <a:spLocks noChangeArrowheads="1"/>
          </p:cNvSpPr>
          <p:nvPr/>
        </p:nvSpPr>
        <p:spPr bwMode="auto">
          <a:xfrm>
            <a:off x="4332288" y="4814888"/>
            <a:ext cx="74612" cy="88900"/>
          </a:xfrm>
          <a:prstGeom prst="rect">
            <a:avLst/>
          </a:prstGeom>
          <a:solidFill>
            <a:schemeClr val="accent2"/>
          </a:solidFill>
          <a:ln w="9525">
            <a:miter lim="800000"/>
            <a:headEnd/>
            <a:tailEnd/>
          </a:ln>
          <a:scene3d>
            <a:camera prst="legacyPerspectiveFront">
              <a:rot lat="2400000" lon="12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88086" name="Oval 26"/>
          <p:cNvSpPr>
            <a:spLocks noChangeArrowheads="1"/>
          </p:cNvSpPr>
          <p:nvPr/>
        </p:nvSpPr>
        <p:spPr bwMode="auto">
          <a:xfrm>
            <a:off x="3886200" y="5380038"/>
            <a:ext cx="228600" cy="228600"/>
          </a:xfrm>
          <a:prstGeom prst="ellipse">
            <a:avLst/>
          </a:prstGeom>
          <a:solidFill>
            <a:schemeClr val="tx2"/>
          </a:solidFill>
          <a:ln w="9525">
            <a:round/>
            <a:headEnd/>
            <a:tailEnd/>
          </a:ln>
          <a:scene3d>
            <a:camera prst="legacyPerspectiveFront">
              <a:rot lat="2400000" lon="1200000" rev="0"/>
            </a:camera>
            <a:lightRig rig="legacyFlat4" dir="t"/>
          </a:scene3d>
          <a:sp3d extrusionH="4302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88087" name="Rectangle 27"/>
          <p:cNvSpPr>
            <a:spLocks noChangeArrowheads="1"/>
          </p:cNvSpPr>
          <p:nvPr/>
        </p:nvSpPr>
        <p:spPr bwMode="auto">
          <a:xfrm>
            <a:off x="3733800" y="5303838"/>
            <a:ext cx="533400" cy="381000"/>
          </a:xfrm>
          <a:prstGeom prst="rect">
            <a:avLst/>
          </a:prstGeom>
          <a:solidFill>
            <a:schemeClr val="tx2"/>
          </a:solidFill>
          <a:ln w="9525">
            <a:miter lim="800000"/>
            <a:headEnd/>
            <a:tailEnd/>
          </a:ln>
          <a:scene3d>
            <a:camera prst="legacyPerspectiveFront">
              <a:rot lat="2400000" lon="1200000" rev="0"/>
            </a:camera>
            <a:lightRig rig="legacyFlat4" dir="t"/>
          </a:scene3d>
          <a:sp3d extrusionH="1635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 wrap="none" anchor="ctr">
            <a:flatTx/>
          </a:bodyPr>
          <a:lstStyle/>
          <a:p>
            <a:endParaRPr lang="zh-TW" altLang="en-US"/>
          </a:p>
        </p:txBody>
      </p:sp>
      <p:sp>
        <p:nvSpPr>
          <p:cNvPr id="88088" name="Line 28"/>
          <p:cNvSpPr>
            <a:spLocks noChangeShapeType="1"/>
          </p:cNvSpPr>
          <p:nvPr/>
        </p:nvSpPr>
        <p:spPr bwMode="auto">
          <a:xfrm flipH="1" flipV="1">
            <a:off x="2535238" y="1722438"/>
            <a:ext cx="1447800" cy="121920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089" name="Line 29"/>
          <p:cNvSpPr>
            <a:spLocks noChangeShapeType="1"/>
          </p:cNvSpPr>
          <p:nvPr/>
        </p:nvSpPr>
        <p:spPr bwMode="auto">
          <a:xfrm flipH="1" flipV="1">
            <a:off x="2611438" y="3017838"/>
            <a:ext cx="1447800" cy="121920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090" name="Line 30"/>
          <p:cNvSpPr>
            <a:spLocks noChangeShapeType="1"/>
          </p:cNvSpPr>
          <p:nvPr/>
        </p:nvSpPr>
        <p:spPr bwMode="auto">
          <a:xfrm flipH="1" flipV="1">
            <a:off x="4821238" y="1341438"/>
            <a:ext cx="1524000" cy="121920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091" name="Line 31"/>
          <p:cNvSpPr>
            <a:spLocks noChangeShapeType="1"/>
          </p:cNvSpPr>
          <p:nvPr/>
        </p:nvSpPr>
        <p:spPr bwMode="auto">
          <a:xfrm>
            <a:off x="3983038" y="2941638"/>
            <a:ext cx="76200" cy="129540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092" name="Line 32"/>
          <p:cNvSpPr>
            <a:spLocks noChangeShapeType="1"/>
          </p:cNvSpPr>
          <p:nvPr/>
        </p:nvSpPr>
        <p:spPr bwMode="auto">
          <a:xfrm>
            <a:off x="2535238" y="1722438"/>
            <a:ext cx="76200" cy="129540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093" name="Line 33"/>
          <p:cNvSpPr>
            <a:spLocks noChangeShapeType="1"/>
          </p:cNvSpPr>
          <p:nvPr/>
        </p:nvSpPr>
        <p:spPr bwMode="auto">
          <a:xfrm flipH="1">
            <a:off x="6269038" y="2560638"/>
            <a:ext cx="76200" cy="121920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094" name="Line 34"/>
          <p:cNvSpPr>
            <a:spLocks noChangeShapeType="1"/>
          </p:cNvSpPr>
          <p:nvPr/>
        </p:nvSpPr>
        <p:spPr bwMode="auto">
          <a:xfrm flipV="1">
            <a:off x="3983038" y="2560638"/>
            <a:ext cx="2362200" cy="38100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095" name="Line 35"/>
          <p:cNvSpPr>
            <a:spLocks noChangeShapeType="1"/>
          </p:cNvSpPr>
          <p:nvPr/>
        </p:nvSpPr>
        <p:spPr bwMode="auto">
          <a:xfrm flipV="1">
            <a:off x="4059238" y="3779838"/>
            <a:ext cx="2209800" cy="45720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096" name="Line 36"/>
          <p:cNvSpPr>
            <a:spLocks noChangeShapeType="1"/>
          </p:cNvSpPr>
          <p:nvPr/>
        </p:nvSpPr>
        <p:spPr bwMode="auto">
          <a:xfrm flipV="1">
            <a:off x="2535238" y="1341438"/>
            <a:ext cx="2286000" cy="38100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8097" name="Line 37"/>
          <p:cNvSpPr>
            <a:spLocks noChangeShapeType="1"/>
          </p:cNvSpPr>
          <p:nvPr/>
        </p:nvSpPr>
        <p:spPr bwMode="auto">
          <a:xfrm flipH="1" flipV="1">
            <a:off x="2230438" y="3094038"/>
            <a:ext cx="1447800" cy="121920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767462" name="Text Box 38"/>
          <p:cNvSpPr txBox="1">
            <a:spLocks noChangeArrowheads="1"/>
          </p:cNvSpPr>
          <p:nvPr/>
        </p:nvSpPr>
        <p:spPr bwMode="auto">
          <a:xfrm>
            <a:off x="1752600" y="3408363"/>
            <a:ext cx="1223963" cy="828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>
              <a:spcBef>
                <a:spcPct val="20000"/>
              </a:spcBef>
              <a:defRPr/>
            </a:pPr>
            <a:r>
              <a:rPr lang="en-US" altLang="zh-TW" sz="22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Scene</a:t>
            </a:r>
          </a:p>
          <a:p>
            <a:pPr algn="l">
              <a:spcBef>
                <a:spcPct val="20000"/>
              </a:spcBef>
              <a:defRPr/>
            </a:pPr>
            <a:r>
              <a:rPr lang="en-US" altLang="zh-TW" sz="22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Traversal</a:t>
            </a:r>
            <a:endParaRPr lang="en-US" altLang="zh-TW" sz="2200" b="0">
              <a:solidFill>
                <a:schemeClr val="tx1"/>
              </a:solidFill>
              <a:latin typeface="ZapfHumnst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7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767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767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1767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7427" grpId="0" animBg="1" autoUpdateAnimBg="0"/>
      <p:bldP spid="1767430" grpId="0" animBg="1" autoUpdateAnimBg="0"/>
      <p:bldP spid="1767434" grpId="0" animBg="1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Voxel coloring camera positions</a:t>
            </a:r>
          </a:p>
        </p:txBody>
      </p:sp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457200" y="4800600"/>
            <a:ext cx="4114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US" altLang="zh-TW" b="0">
                <a:solidFill>
                  <a:schemeClr val="tx1"/>
                </a:solidFill>
                <a:latin typeface="ZapfHumnst BT" pitchFamily="34" charset="0"/>
              </a:rPr>
              <a:t>Inward-looking</a:t>
            </a:r>
          </a:p>
          <a:p>
            <a:pPr lvl="1" algn="l" eaLnBrk="1" hangingPunct="1"/>
            <a:r>
              <a:rPr lang="en-US" altLang="zh-TW" b="0">
                <a:solidFill>
                  <a:schemeClr val="tx1"/>
                </a:solidFill>
                <a:latin typeface="ZapfHumnst BT" pitchFamily="34" charset="0"/>
              </a:rPr>
              <a:t>Cameras above scene</a:t>
            </a:r>
          </a:p>
        </p:txBody>
      </p:sp>
      <p:pic>
        <p:nvPicPr>
          <p:cNvPr id="89092" name="Picture 4" descr="circ2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 bwMode="auto">
          <a:xfrm>
            <a:off x="930275" y="2282825"/>
            <a:ext cx="3168650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3" name="Picture 5" descr="out1"/>
          <p:cNvPicPr>
            <a:picLocks noChangeAspect="1" noChangeArrowheads="1"/>
          </p:cNvPicPr>
          <p:nvPr/>
        </p:nvPicPr>
        <p:blipFill>
          <a:blip r:embed="rId4" cstate="print">
            <a:lum bright="12000"/>
          </a:blip>
          <a:srcRect/>
          <a:stretch>
            <a:fillRect/>
          </a:stretch>
        </p:blipFill>
        <p:spPr bwMode="auto">
          <a:xfrm>
            <a:off x="5006975" y="1981200"/>
            <a:ext cx="316865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4" name="Rectangle 6"/>
          <p:cNvSpPr>
            <a:spLocks noChangeArrowheads="1"/>
          </p:cNvSpPr>
          <p:nvPr/>
        </p:nvSpPr>
        <p:spPr bwMode="auto">
          <a:xfrm>
            <a:off x="4572000" y="4800600"/>
            <a:ext cx="4038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US" altLang="zh-TW" b="0">
                <a:solidFill>
                  <a:schemeClr val="tx1"/>
                </a:solidFill>
                <a:latin typeface="ZapfHumnst BT" pitchFamily="34" charset="0"/>
              </a:rPr>
              <a:t>Outward-looking</a:t>
            </a:r>
          </a:p>
          <a:p>
            <a:pPr lvl="1" algn="l" eaLnBrk="1" hangingPunct="1"/>
            <a:r>
              <a:rPr lang="en-US" altLang="zh-TW" b="0">
                <a:solidFill>
                  <a:schemeClr val="tx1"/>
                </a:solidFill>
                <a:latin typeface="ZapfHumnst BT" pitchFamily="34" charset="0"/>
              </a:rPr>
              <a:t>Cameras inside scene</a:t>
            </a:r>
          </a:p>
        </p:txBody>
      </p:sp>
      <p:sp>
        <p:nvSpPr>
          <p:cNvPr id="1768455" name="Text Box 7"/>
          <p:cNvSpPr txBox="1">
            <a:spLocks noChangeArrowheads="1"/>
          </p:cNvSpPr>
          <p:nvPr/>
        </p:nvSpPr>
        <p:spPr bwMode="auto">
          <a:xfrm>
            <a:off x="8305800" y="6324600"/>
            <a:ext cx="788988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Range acquisition taxonomy</a:t>
            </a:r>
          </a:p>
        </p:txBody>
      </p:sp>
      <p:sp>
        <p:nvSpPr>
          <p:cNvPr id="1635331" name="Text Box 3"/>
          <p:cNvSpPr txBox="1">
            <a:spLocks noChangeArrowheads="1"/>
          </p:cNvSpPr>
          <p:nvPr/>
        </p:nvSpPr>
        <p:spPr bwMode="auto">
          <a:xfrm>
            <a:off x="107950" y="3275013"/>
            <a:ext cx="1354138" cy="8223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optical</a:t>
            </a:r>
            <a:br>
              <a:rPr lang="en-US" altLang="zh-TW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</a:br>
            <a:r>
              <a:rPr lang="en-US" altLang="zh-TW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methods</a:t>
            </a:r>
          </a:p>
        </p:txBody>
      </p:sp>
      <p:sp>
        <p:nvSpPr>
          <p:cNvPr id="1635332" name="Text Box 4"/>
          <p:cNvSpPr txBox="1">
            <a:spLocks noChangeArrowheads="1"/>
          </p:cNvSpPr>
          <p:nvPr/>
        </p:nvSpPr>
        <p:spPr bwMode="auto">
          <a:xfrm>
            <a:off x="2281238" y="2268538"/>
            <a:ext cx="12192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altLang="zh-TW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passive</a:t>
            </a:r>
          </a:p>
        </p:txBody>
      </p:sp>
      <p:sp>
        <p:nvSpPr>
          <p:cNvPr id="1635333" name="Text Box 5"/>
          <p:cNvSpPr txBox="1">
            <a:spLocks noChangeArrowheads="1"/>
          </p:cNvSpPr>
          <p:nvPr/>
        </p:nvSpPr>
        <p:spPr bwMode="auto">
          <a:xfrm>
            <a:off x="2281238" y="4706938"/>
            <a:ext cx="981075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altLang="zh-TW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active</a:t>
            </a:r>
          </a:p>
        </p:txBody>
      </p:sp>
      <p:sp>
        <p:nvSpPr>
          <p:cNvPr id="1635334" name="Text Box 6"/>
          <p:cNvSpPr txBox="1">
            <a:spLocks noChangeArrowheads="1"/>
          </p:cNvSpPr>
          <p:nvPr/>
        </p:nvSpPr>
        <p:spPr bwMode="auto">
          <a:xfrm>
            <a:off x="4368800" y="1125538"/>
            <a:ext cx="2081213" cy="22860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altLang="zh-TW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shape from X:</a:t>
            </a:r>
          </a:p>
          <a:p>
            <a:pPr algn="l" eaLnBrk="1" hangingPunct="1">
              <a:defRPr/>
            </a:pPr>
            <a:r>
              <a:rPr lang="en-US" altLang="zh-TW" sz="20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	stereo</a:t>
            </a:r>
          </a:p>
          <a:p>
            <a:pPr algn="l" eaLnBrk="1" hangingPunct="1">
              <a:defRPr/>
            </a:pPr>
            <a:r>
              <a:rPr lang="en-US" altLang="zh-TW" sz="20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	motion</a:t>
            </a:r>
          </a:p>
          <a:p>
            <a:pPr algn="l" eaLnBrk="1" hangingPunct="1">
              <a:defRPr/>
            </a:pPr>
            <a:r>
              <a:rPr lang="en-US" altLang="zh-TW" sz="20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	shading</a:t>
            </a:r>
          </a:p>
          <a:p>
            <a:pPr algn="l" eaLnBrk="1" hangingPunct="1">
              <a:defRPr/>
            </a:pPr>
            <a:r>
              <a:rPr lang="en-US" altLang="zh-TW" sz="20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	texture</a:t>
            </a:r>
          </a:p>
          <a:p>
            <a:pPr algn="l" eaLnBrk="1" hangingPunct="1">
              <a:defRPr/>
            </a:pPr>
            <a:r>
              <a:rPr lang="en-US" altLang="zh-TW" sz="20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	focus</a:t>
            </a:r>
          </a:p>
          <a:p>
            <a:pPr algn="l" eaLnBrk="1" hangingPunct="1">
              <a:defRPr/>
            </a:pPr>
            <a:r>
              <a:rPr lang="en-US" altLang="zh-TW" sz="20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	defocus</a:t>
            </a:r>
          </a:p>
        </p:txBody>
      </p:sp>
      <p:sp>
        <p:nvSpPr>
          <p:cNvPr id="1635335" name="Text Box 7"/>
          <p:cNvSpPr txBox="1">
            <a:spLocks noChangeArrowheads="1"/>
          </p:cNvSpPr>
          <p:nvPr/>
        </p:nvSpPr>
        <p:spPr bwMode="auto">
          <a:xfrm>
            <a:off x="4368800" y="3625850"/>
            <a:ext cx="4640263" cy="13573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altLang="zh-TW" sz="23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active variants of passive methods</a:t>
            </a:r>
          </a:p>
          <a:p>
            <a:pPr algn="l" eaLnBrk="1" hangingPunct="1">
              <a:defRPr/>
            </a:pPr>
            <a:r>
              <a:rPr lang="en-US" altLang="zh-TW" sz="20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	Stereo w. projected texture</a:t>
            </a:r>
          </a:p>
          <a:p>
            <a:pPr algn="l" eaLnBrk="1" hangingPunct="1">
              <a:defRPr/>
            </a:pPr>
            <a:r>
              <a:rPr lang="en-US" altLang="zh-TW" sz="20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	Active depth from defocus</a:t>
            </a:r>
          </a:p>
          <a:p>
            <a:pPr algn="l" eaLnBrk="1" hangingPunct="1">
              <a:defRPr/>
            </a:pPr>
            <a:r>
              <a:rPr lang="en-US" altLang="zh-TW" sz="20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	Photometric stereo</a:t>
            </a:r>
          </a:p>
        </p:txBody>
      </p:sp>
      <p:cxnSp>
        <p:nvCxnSpPr>
          <p:cNvPr id="1635336" name="AutoShape 8"/>
          <p:cNvCxnSpPr>
            <a:cxnSpLocks noChangeShapeType="1"/>
            <a:stCxn id="1635331" idx="3"/>
            <a:endCxn id="1635332" idx="1"/>
          </p:cNvCxnSpPr>
          <p:nvPr/>
        </p:nvCxnSpPr>
        <p:spPr bwMode="auto">
          <a:xfrm flipV="1">
            <a:off x="1462088" y="2497138"/>
            <a:ext cx="819150" cy="118903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cxnSp>
      <p:cxnSp>
        <p:nvCxnSpPr>
          <p:cNvPr id="1635337" name="AutoShape 9"/>
          <p:cNvCxnSpPr>
            <a:cxnSpLocks noChangeShapeType="1"/>
            <a:stCxn id="1635331" idx="3"/>
            <a:endCxn id="1635333" idx="1"/>
          </p:cNvCxnSpPr>
          <p:nvPr/>
        </p:nvCxnSpPr>
        <p:spPr bwMode="auto">
          <a:xfrm>
            <a:off x="1462088" y="3686175"/>
            <a:ext cx="819150" cy="124936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cxnSp>
      <p:sp>
        <p:nvSpPr>
          <p:cNvPr id="1635338" name="Text Box 10"/>
          <p:cNvSpPr txBox="1">
            <a:spLocks noChangeArrowheads="1"/>
          </p:cNvSpPr>
          <p:nvPr/>
        </p:nvSpPr>
        <p:spPr bwMode="auto">
          <a:xfrm>
            <a:off x="4368800" y="5189538"/>
            <a:ext cx="1827213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altLang="zh-TW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time of flight</a:t>
            </a:r>
          </a:p>
        </p:txBody>
      </p:sp>
      <p:sp>
        <p:nvSpPr>
          <p:cNvPr id="1635339" name="Text Box 11"/>
          <p:cNvSpPr txBox="1">
            <a:spLocks noChangeArrowheads="1"/>
          </p:cNvSpPr>
          <p:nvPr/>
        </p:nvSpPr>
        <p:spPr bwMode="auto">
          <a:xfrm>
            <a:off x="4368800" y="5849938"/>
            <a:ext cx="184785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altLang="zh-TW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triangulation</a:t>
            </a:r>
          </a:p>
        </p:txBody>
      </p:sp>
      <p:cxnSp>
        <p:nvCxnSpPr>
          <p:cNvPr id="1635340" name="AutoShape 12"/>
          <p:cNvCxnSpPr>
            <a:cxnSpLocks noChangeShapeType="1"/>
            <a:stCxn id="1635332" idx="3"/>
            <a:endCxn id="1635334" idx="1"/>
          </p:cNvCxnSpPr>
          <p:nvPr/>
        </p:nvCxnSpPr>
        <p:spPr bwMode="auto">
          <a:xfrm flipV="1">
            <a:off x="3500438" y="2268538"/>
            <a:ext cx="868362" cy="2286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cxnSp>
      <p:cxnSp>
        <p:nvCxnSpPr>
          <p:cNvPr id="1635341" name="AutoShape 13"/>
          <p:cNvCxnSpPr>
            <a:cxnSpLocks noChangeShapeType="1"/>
            <a:stCxn id="1635333" idx="3"/>
            <a:endCxn id="1635335" idx="1"/>
          </p:cNvCxnSpPr>
          <p:nvPr/>
        </p:nvCxnSpPr>
        <p:spPr bwMode="auto">
          <a:xfrm flipV="1">
            <a:off x="3262313" y="4305300"/>
            <a:ext cx="1106487" cy="63023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cxnSp>
      <p:cxnSp>
        <p:nvCxnSpPr>
          <p:cNvPr id="1635342" name="AutoShape 14"/>
          <p:cNvCxnSpPr>
            <a:cxnSpLocks noChangeShapeType="1"/>
            <a:stCxn id="1635333" idx="3"/>
            <a:endCxn id="1635338" idx="1"/>
          </p:cNvCxnSpPr>
          <p:nvPr/>
        </p:nvCxnSpPr>
        <p:spPr bwMode="auto">
          <a:xfrm>
            <a:off x="3262313" y="4935538"/>
            <a:ext cx="1106487" cy="4826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cxnSp>
      <p:cxnSp>
        <p:nvCxnSpPr>
          <p:cNvPr id="1635343" name="AutoShape 15"/>
          <p:cNvCxnSpPr>
            <a:cxnSpLocks noChangeShapeType="1"/>
            <a:stCxn id="1635333" idx="3"/>
            <a:endCxn id="1635339" idx="1"/>
          </p:cNvCxnSpPr>
          <p:nvPr/>
        </p:nvCxnSpPr>
        <p:spPr bwMode="auto">
          <a:xfrm>
            <a:off x="3262313" y="4935538"/>
            <a:ext cx="1106487" cy="11430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Image acquisition</a:t>
            </a:r>
          </a:p>
        </p:txBody>
      </p:sp>
      <p:pic>
        <p:nvPicPr>
          <p:cNvPr id="1774595" name="Picture 3" descr="acqui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3888" y="1557338"/>
            <a:ext cx="3733800" cy="280035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pic>
      <p:sp>
        <p:nvSpPr>
          <p:cNvPr id="901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357688" y="4605338"/>
            <a:ext cx="3886200" cy="1295400"/>
          </a:xfrm>
          <a:noFill/>
        </p:spPr>
        <p:txBody>
          <a:bodyPr/>
          <a:lstStyle/>
          <a:p>
            <a:pPr marL="0" indent="0" eaLnBrk="1" hangingPunct="1"/>
            <a:r>
              <a:rPr lang="en-US" altLang="zh-TW" smtClean="0"/>
              <a:t>Calibrated Turntable</a:t>
            </a:r>
          </a:p>
          <a:p>
            <a:pPr marL="0" indent="0" eaLnBrk="1" hangingPunct="1"/>
            <a:r>
              <a:rPr lang="en-US" altLang="zh-TW" sz="2400" smtClean="0"/>
              <a:t>360° rotation (21 images)</a:t>
            </a:r>
          </a:p>
        </p:txBody>
      </p:sp>
      <p:grpSp>
        <p:nvGrpSpPr>
          <p:cNvPr id="90117" name="Group 5"/>
          <p:cNvGrpSpPr>
            <a:grpSpLocks/>
          </p:cNvGrpSpPr>
          <p:nvPr/>
        </p:nvGrpSpPr>
        <p:grpSpPr bwMode="auto">
          <a:xfrm>
            <a:off x="793750" y="1196975"/>
            <a:ext cx="3219450" cy="2560638"/>
            <a:chOff x="3216" y="816"/>
            <a:chExt cx="2028" cy="1613"/>
          </a:xfrm>
        </p:grpSpPr>
        <p:pic>
          <p:nvPicPr>
            <p:cNvPr id="1774598" name="Picture 6" descr="dino-244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16" y="816"/>
              <a:ext cx="972" cy="1280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</p:pic>
        <p:pic>
          <p:nvPicPr>
            <p:cNvPr id="1774599" name="Picture 7" descr="dino244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72" y="816"/>
              <a:ext cx="972" cy="1280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</p:pic>
        <p:sp>
          <p:nvSpPr>
            <p:cNvPr id="1774600" name="Rectangle 8"/>
            <p:cNvSpPr>
              <a:spLocks noChangeArrowheads="1"/>
            </p:cNvSpPr>
            <p:nvPr/>
          </p:nvSpPr>
          <p:spPr bwMode="auto">
            <a:xfrm>
              <a:off x="3217" y="2160"/>
              <a:ext cx="2020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  <a:flatTx/>
            </a:bodyPr>
            <a:lstStyle/>
            <a:p>
              <a:pPr>
                <a:spcBef>
                  <a:spcPct val="20000"/>
                </a:spcBef>
                <a:defRPr/>
              </a:pPr>
              <a:r>
                <a:rPr lang="en-US" altLang="zh-TW" sz="2200" b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ZapfHumnst BT" pitchFamily="34" charset="0"/>
                </a:rPr>
                <a:t>Selected Dinosaur Images</a:t>
              </a:r>
              <a:endParaRPr lang="en-US" altLang="zh-TW" b="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endParaRPr>
            </a:p>
          </p:txBody>
        </p:sp>
      </p:grpSp>
      <p:grpSp>
        <p:nvGrpSpPr>
          <p:cNvPr id="90118" name="Group 9"/>
          <p:cNvGrpSpPr>
            <a:grpSpLocks/>
          </p:cNvGrpSpPr>
          <p:nvPr/>
        </p:nvGrpSpPr>
        <p:grpSpPr bwMode="auto">
          <a:xfrm>
            <a:off x="793750" y="3863975"/>
            <a:ext cx="3244850" cy="2408238"/>
            <a:chOff x="3216" y="2544"/>
            <a:chExt cx="2044" cy="1517"/>
          </a:xfrm>
        </p:grpSpPr>
        <p:pic>
          <p:nvPicPr>
            <p:cNvPr id="1774602" name="Picture 10" descr="flowy122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16" y="2544"/>
              <a:ext cx="988" cy="1200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</p:pic>
        <p:pic>
          <p:nvPicPr>
            <p:cNvPr id="1774603" name="Picture 11" descr="flowy-244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272" y="2544"/>
              <a:ext cx="988" cy="1200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</p:pic>
        <p:sp>
          <p:nvSpPr>
            <p:cNvPr id="1774604" name="Rectangle 12"/>
            <p:cNvSpPr>
              <a:spLocks noChangeArrowheads="1"/>
            </p:cNvSpPr>
            <p:nvPr/>
          </p:nvSpPr>
          <p:spPr bwMode="auto">
            <a:xfrm>
              <a:off x="3302" y="3792"/>
              <a:ext cx="1849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  <a:flatTx/>
            </a:bodyPr>
            <a:lstStyle/>
            <a:p>
              <a:pPr>
                <a:spcBef>
                  <a:spcPct val="20000"/>
                </a:spcBef>
                <a:defRPr/>
              </a:pPr>
              <a:r>
                <a:rPr lang="en-US" altLang="zh-TW" sz="2200" b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ZapfHumnst BT" pitchFamily="34" charset="0"/>
                </a:rPr>
                <a:t>Selected Flower Images</a:t>
              </a:r>
              <a:endParaRPr lang="en-US" altLang="zh-TW" b="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Voxel coloring results</a:t>
            </a:r>
          </a:p>
        </p:txBody>
      </p:sp>
      <p:pic>
        <p:nvPicPr>
          <p:cNvPr id="91139" name="Picture 3" descr="din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0" y="1125538"/>
            <a:ext cx="1974850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0" name="Picture 4" descr="flowyove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40204"/>
              </a:clrFrom>
              <a:clrTo>
                <a:srgbClr val="04020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38775" y="1546225"/>
            <a:ext cx="2486025" cy="288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5621" name="Text Box 5"/>
          <p:cNvSpPr txBox="1">
            <a:spLocks noChangeArrowheads="1"/>
          </p:cNvSpPr>
          <p:nvPr/>
        </p:nvSpPr>
        <p:spPr bwMode="auto">
          <a:xfrm>
            <a:off x="1050925" y="4662488"/>
            <a:ext cx="30797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22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Dinosaur Reconstruction</a:t>
            </a:r>
          </a:p>
          <a:p>
            <a:pPr>
              <a:defRPr/>
            </a:pPr>
            <a:r>
              <a:rPr lang="en-US" altLang="zh-TW" sz="18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72 K  voxels colored</a:t>
            </a:r>
          </a:p>
          <a:p>
            <a:pPr>
              <a:defRPr/>
            </a:pPr>
            <a:r>
              <a:rPr lang="en-US" altLang="zh-TW" sz="18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7.6 M voxels tested</a:t>
            </a:r>
          </a:p>
          <a:p>
            <a:pPr>
              <a:defRPr/>
            </a:pPr>
            <a:r>
              <a:rPr lang="en-US" altLang="zh-TW" sz="18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7 min. to compute </a:t>
            </a:r>
          </a:p>
          <a:p>
            <a:pPr>
              <a:defRPr/>
            </a:pPr>
            <a:r>
              <a:rPr lang="en-US" altLang="zh-TW" sz="18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on a 250MHz SGI</a:t>
            </a:r>
          </a:p>
          <a:p>
            <a:pPr>
              <a:defRPr/>
            </a:pPr>
            <a:endParaRPr lang="en-US" altLang="zh-TW" sz="1800" b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ZapfHumnst BT" pitchFamily="34" charset="0"/>
            </a:endParaRPr>
          </a:p>
        </p:txBody>
      </p:sp>
      <p:sp>
        <p:nvSpPr>
          <p:cNvPr id="1775622" name="Text Box 6"/>
          <p:cNvSpPr txBox="1">
            <a:spLocks noChangeArrowheads="1"/>
          </p:cNvSpPr>
          <p:nvPr/>
        </p:nvSpPr>
        <p:spPr bwMode="auto">
          <a:xfrm>
            <a:off x="5227638" y="4662488"/>
            <a:ext cx="280828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22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Flower Reconstruction</a:t>
            </a:r>
          </a:p>
          <a:p>
            <a:pPr>
              <a:defRPr/>
            </a:pPr>
            <a:r>
              <a:rPr lang="en-US" altLang="zh-TW" sz="18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70 K  voxels colored</a:t>
            </a:r>
          </a:p>
          <a:p>
            <a:pPr>
              <a:defRPr/>
            </a:pPr>
            <a:r>
              <a:rPr lang="en-US" altLang="zh-TW" sz="18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7.6 M voxels tested</a:t>
            </a:r>
          </a:p>
          <a:p>
            <a:pPr>
              <a:defRPr/>
            </a:pPr>
            <a:r>
              <a:rPr lang="en-US" altLang="zh-TW" sz="18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7 min. to compute </a:t>
            </a:r>
          </a:p>
          <a:p>
            <a:pPr>
              <a:defRPr/>
            </a:pPr>
            <a:r>
              <a:rPr lang="en-US" altLang="zh-TW" sz="18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on a 250MHz SGI</a:t>
            </a:r>
          </a:p>
          <a:p>
            <a:pPr>
              <a:defRPr/>
            </a:pPr>
            <a:endParaRPr lang="en-US" altLang="zh-TW" sz="1800" b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ZapfHumnst BT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62" name="Group 128"/>
          <p:cNvGrpSpPr>
            <a:grpSpLocks/>
          </p:cNvGrpSpPr>
          <p:nvPr/>
        </p:nvGrpSpPr>
        <p:grpSpPr bwMode="auto">
          <a:xfrm>
            <a:off x="4010025" y="1676400"/>
            <a:ext cx="1436688" cy="1281113"/>
            <a:chOff x="3847" y="960"/>
            <a:chExt cx="905" cy="807"/>
          </a:xfrm>
        </p:grpSpPr>
        <p:sp>
          <p:nvSpPr>
            <p:cNvPr id="92187" name="Rectangle 129"/>
            <p:cNvSpPr>
              <a:spLocks noChangeArrowheads="1"/>
            </p:cNvSpPr>
            <p:nvPr/>
          </p:nvSpPr>
          <p:spPr bwMode="auto">
            <a:xfrm>
              <a:off x="4098" y="1439"/>
              <a:ext cx="160" cy="160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92188" name="Rectangle 130"/>
            <p:cNvSpPr>
              <a:spLocks noChangeArrowheads="1"/>
            </p:cNvSpPr>
            <p:nvPr/>
          </p:nvSpPr>
          <p:spPr bwMode="auto">
            <a:xfrm>
              <a:off x="4014" y="1523"/>
              <a:ext cx="160" cy="160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92189" name="Rectangle 131"/>
            <p:cNvSpPr>
              <a:spLocks noChangeArrowheads="1"/>
            </p:cNvSpPr>
            <p:nvPr/>
          </p:nvSpPr>
          <p:spPr bwMode="auto">
            <a:xfrm>
              <a:off x="4098" y="1278"/>
              <a:ext cx="160" cy="161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92190" name="Rectangle 132"/>
            <p:cNvSpPr>
              <a:spLocks noChangeArrowheads="1"/>
            </p:cNvSpPr>
            <p:nvPr/>
          </p:nvSpPr>
          <p:spPr bwMode="auto">
            <a:xfrm>
              <a:off x="4014" y="1362"/>
              <a:ext cx="160" cy="161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92191" name="Rectangle 133"/>
            <p:cNvSpPr>
              <a:spLocks noChangeArrowheads="1"/>
            </p:cNvSpPr>
            <p:nvPr/>
          </p:nvSpPr>
          <p:spPr bwMode="auto">
            <a:xfrm>
              <a:off x="3931" y="1446"/>
              <a:ext cx="160" cy="161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92192" name="Rectangle 134"/>
            <p:cNvSpPr>
              <a:spLocks noChangeArrowheads="1"/>
            </p:cNvSpPr>
            <p:nvPr/>
          </p:nvSpPr>
          <p:spPr bwMode="auto">
            <a:xfrm>
              <a:off x="4098" y="1120"/>
              <a:ext cx="160" cy="161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92193" name="Rectangle 135"/>
            <p:cNvSpPr>
              <a:spLocks noChangeArrowheads="1"/>
            </p:cNvSpPr>
            <p:nvPr/>
          </p:nvSpPr>
          <p:spPr bwMode="auto">
            <a:xfrm>
              <a:off x="4014" y="1204"/>
              <a:ext cx="160" cy="161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92194" name="Rectangle 136"/>
            <p:cNvSpPr>
              <a:spLocks noChangeArrowheads="1"/>
            </p:cNvSpPr>
            <p:nvPr/>
          </p:nvSpPr>
          <p:spPr bwMode="auto">
            <a:xfrm>
              <a:off x="3931" y="1288"/>
              <a:ext cx="160" cy="161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92195" name="Rectangle 137"/>
            <p:cNvSpPr>
              <a:spLocks noChangeArrowheads="1"/>
            </p:cNvSpPr>
            <p:nvPr/>
          </p:nvSpPr>
          <p:spPr bwMode="auto">
            <a:xfrm>
              <a:off x="3847" y="1372"/>
              <a:ext cx="160" cy="161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92196" name="Rectangle 138"/>
            <p:cNvSpPr>
              <a:spLocks noChangeArrowheads="1"/>
            </p:cNvSpPr>
            <p:nvPr/>
          </p:nvSpPr>
          <p:spPr bwMode="auto">
            <a:xfrm>
              <a:off x="4014" y="1044"/>
              <a:ext cx="160" cy="160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92197" name="Rectangle 139"/>
            <p:cNvSpPr>
              <a:spLocks noChangeArrowheads="1"/>
            </p:cNvSpPr>
            <p:nvPr/>
          </p:nvSpPr>
          <p:spPr bwMode="auto">
            <a:xfrm>
              <a:off x="3931" y="1128"/>
              <a:ext cx="160" cy="160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92198" name="Rectangle 140"/>
            <p:cNvSpPr>
              <a:spLocks noChangeArrowheads="1"/>
            </p:cNvSpPr>
            <p:nvPr/>
          </p:nvSpPr>
          <p:spPr bwMode="auto">
            <a:xfrm>
              <a:off x="3847" y="1212"/>
              <a:ext cx="160" cy="160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92199" name="Rectangle 141"/>
            <p:cNvSpPr>
              <a:spLocks noChangeArrowheads="1"/>
            </p:cNvSpPr>
            <p:nvPr/>
          </p:nvSpPr>
          <p:spPr bwMode="auto">
            <a:xfrm>
              <a:off x="4262" y="1439"/>
              <a:ext cx="161" cy="160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92200" name="Rectangle 142"/>
            <p:cNvSpPr>
              <a:spLocks noChangeArrowheads="1"/>
            </p:cNvSpPr>
            <p:nvPr/>
          </p:nvSpPr>
          <p:spPr bwMode="auto">
            <a:xfrm>
              <a:off x="4179" y="1523"/>
              <a:ext cx="160" cy="160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92201" name="Rectangle 143"/>
            <p:cNvSpPr>
              <a:spLocks noChangeArrowheads="1"/>
            </p:cNvSpPr>
            <p:nvPr/>
          </p:nvSpPr>
          <p:spPr bwMode="auto">
            <a:xfrm>
              <a:off x="4095" y="1607"/>
              <a:ext cx="161" cy="160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92202" name="Rectangle 144"/>
            <p:cNvSpPr>
              <a:spLocks noChangeArrowheads="1"/>
            </p:cNvSpPr>
            <p:nvPr/>
          </p:nvSpPr>
          <p:spPr bwMode="auto">
            <a:xfrm>
              <a:off x="4262" y="1278"/>
              <a:ext cx="161" cy="161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92203" name="Rectangle 145"/>
            <p:cNvSpPr>
              <a:spLocks noChangeArrowheads="1"/>
            </p:cNvSpPr>
            <p:nvPr/>
          </p:nvSpPr>
          <p:spPr bwMode="auto">
            <a:xfrm>
              <a:off x="4179" y="1362"/>
              <a:ext cx="160" cy="161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92204" name="Rectangle 146"/>
            <p:cNvSpPr>
              <a:spLocks noChangeArrowheads="1"/>
            </p:cNvSpPr>
            <p:nvPr/>
          </p:nvSpPr>
          <p:spPr bwMode="auto">
            <a:xfrm>
              <a:off x="4095" y="1446"/>
              <a:ext cx="161" cy="161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92205" name="Rectangle 147"/>
            <p:cNvSpPr>
              <a:spLocks noChangeArrowheads="1"/>
            </p:cNvSpPr>
            <p:nvPr/>
          </p:nvSpPr>
          <p:spPr bwMode="auto">
            <a:xfrm>
              <a:off x="4012" y="1530"/>
              <a:ext cx="160" cy="161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92206" name="Rectangle 148"/>
            <p:cNvSpPr>
              <a:spLocks noChangeArrowheads="1"/>
            </p:cNvSpPr>
            <p:nvPr/>
          </p:nvSpPr>
          <p:spPr bwMode="auto">
            <a:xfrm>
              <a:off x="4262" y="1120"/>
              <a:ext cx="161" cy="161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92207" name="Rectangle 149"/>
            <p:cNvSpPr>
              <a:spLocks noChangeArrowheads="1"/>
            </p:cNvSpPr>
            <p:nvPr/>
          </p:nvSpPr>
          <p:spPr bwMode="auto">
            <a:xfrm>
              <a:off x="4179" y="1204"/>
              <a:ext cx="160" cy="161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92208" name="Rectangle 150"/>
            <p:cNvSpPr>
              <a:spLocks noChangeArrowheads="1"/>
            </p:cNvSpPr>
            <p:nvPr/>
          </p:nvSpPr>
          <p:spPr bwMode="auto">
            <a:xfrm>
              <a:off x="4095" y="1288"/>
              <a:ext cx="161" cy="161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92209" name="Rectangle 151"/>
            <p:cNvSpPr>
              <a:spLocks noChangeArrowheads="1"/>
            </p:cNvSpPr>
            <p:nvPr/>
          </p:nvSpPr>
          <p:spPr bwMode="auto">
            <a:xfrm>
              <a:off x="4012" y="1372"/>
              <a:ext cx="160" cy="161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92210" name="Rectangle 152"/>
            <p:cNvSpPr>
              <a:spLocks noChangeArrowheads="1"/>
            </p:cNvSpPr>
            <p:nvPr/>
          </p:nvSpPr>
          <p:spPr bwMode="auto">
            <a:xfrm>
              <a:off x="4262" y="960"/>
              <a:ext cx="161" cy="160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92211" name="Rectangle 153"/>
            <p:cNvSpPr>
              <a:spLocks noChangeArrowheads="1"/>
            </p:cNvSpPr>
            <p:nvPr/>
          </p:nvSpPr>
          <p:spPr bwMode="auto">
            <a:xfrm>
              <a:off x="4179" y="1044"/>
              <a:ext cx="160" cy="160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92212" name="Rectangle 154"/>
            <p:cNvSpPr>
              <a:spLocks noChangeArrowheads="1"/>
            </p:cNvSpPr>
            <p:nvPr/>
          </p:nvSpPr>
          <p:spPr bwMode="auto">
            <a:xfrm>
              <a:off x="4095" y="1128"/>
              <a:ext cx="161" cy="160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92213" name="Rectangle 155"/>
            <p:cNvSpPr>
              <a:spLocks noChangeArrowheads="1"/>
            </p:cNvSpPr>
            <p:nvPr/>
          </p:nvSpPr>
          <p:spPr bwMode="auto">
            <a:xfrm>
              <a:off x="4427" y="1439"/>
              <a:ext cx="160" cy="160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92214" name="Rectangle 156"/>
            <p:cNvSpPr>
              <a:spLocks noChangeArrowheads="1"/>
            </p:cNvSpPr>
            <p:nvPr/>
          </p:nvSpPr>
          <p:spPr bwMode="auto">
            <a:xfrm>
              <a:off x="4343" y="1523"/>
              <a:ext cx="161" cy="160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92215" name="Rectangle 157"/>
            <p:cNvSpPr>
              <a:spLocks noChangeArrowheads="1"/>
            </p:cNvSpPr>
            <p:nvPr/>
          </p:nvSpPr>
          <p:spPr bwMode="auto">
            <a:xfrm>
              <a:off x="4260" y="1607"/>
              <a:ext cx="160" cy="160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92216" name="Rectangle 158"/>
            <p:cNvSpPr>
              <a:spLocks noChangeArrowheads="1"/>
            </p:cNvSpPr>
            <p:nvPr/>
          </p:nvSpPr>
          <p:spPr bwMode="auto">
            <a:xfrm>
              <a:off x="4427" y="1278"/>
              <a:ext cx="160" cy="161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92217" name="Rectangle 159"/>
            <p:cNvSpPr>
              <a:spLocks noChangeArrowheads="1"/>
            </p:cNvSpPr>
            <p:nvPr/>
          </p:nvSpPr>
          <p:spPr bwMode="auto">
            <a:xfrm>
              <a:off x="4343" y="1362"/>
              <a:ext cx="161" cy="161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92218" name="Rectangle 160"/>
            <p:cNvSpPr>
              <a:spLocks noChangeArrowheads="1"/>
            </p:cNvSpPr>
            <p:nvPr/>
          </p:nvSpPr>
          <p:spPr bwMode="auto">
            <a:xfrm>
              <a:off x="4260" y="1446"/>
              <a:ext cx="160" cy="161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92219" name="Rectangle 161"/>
            <p:cNvSpPr>
              <a:spLocks noChangeArrowheads="1"/>
            </p:cNvSpPr>
            <p:nvPr/>
          </p:nvSpPr>
          <p:spPr bwMode="auto">
            <a:xfrm>
              <a:off x="4427" y="1120"/>
              <a:ext cx="160" cy="161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92220" name="Rectangle 162"/>
            <p:cNvSpPr>
              <a:spLocks noChangeArrowheads="1"/>
            </p:cNvSpPr>
            <p:nvPr/>
          </p:nvSpPr>
          <p:spPr bwMode="auto">
            <a:xfrm>
              <a:off x="4343" y="1204"/>
              <a:ext cx="161" cy="161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92221" name="Rectangle 163"/>
            <p:cNvSpPr>
              <a:spLocks noChangeArrowheads="1"/>
            </p:cNvSpPr>
            <p:nvPr/>
          </p:nvSpPr>
          <p:spPr bwMode="auto">
            <a:xfrm>
              <a:off x="4260" y="1288"/>
              <a:ext cx="160" cy="161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92222" name="Rectangle 164"/>
            <p:cNvSpPr>
              <a:spLocks noChangeArrowheads="1"/>
            </p:cNvSpPr>
            <p:nvPr/>
          </p:nvSpPr>
          <p:spPr bwMode="auto">
            <a:xfrm>
              <a:off x="4427" y="960"/>
              <a:ext cx="160" cy="160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92223" name="Rectangle 165"/>
            <p:cNvSpPr>
              <a:spLocks noChangeArrowheads="1"/>
            </p:cNvSpPr>
            <p:nvPr/>
          </p:nvSpPr>
          <p:spPr bwMode="auto">
            <a:xfrm>
              <a:off x="4260" y="1128"/>
              <a:ext cx="160" cy="160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92224" name="Rectangle 166"/>
            <p:cNvSpPr>
              <a:spLocks noChangeArrowheads="1"/>
            </p:cNvSpPr>
            <p:nvPr/>
          </p:nvSpPr>
          <p:spPr bwMode="auto">
            <a:xfrm>
              <a:off x="4592" y="1439"/>
              <a:ext cx="160" cy="160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92225" name="Rectangle 167"/>
            <p:cNvSpPr>
              <a:spLocks noChangeArrowheads="1"/>
            </p:cNvSpPr>
            <p:nvPr/>
          </p:nvSpPr>
          <p:spPr bwMode="auto">
            <a:xfrm>
              <a:off x="4508" y="1523"/>
              <a:ext cx="160" cy="160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92226" name="Rectangle 168"/>
            <p:cNvSpPr>
              <a:spLocks noChangeArrowheads="1"/>
            </p:cNvSpPr>
            <p:nvPr/>
          </p:nvSpPr>
          <p:spPr bwMode="auto">
            <a:xfrm>
              <a:off x="4425" y="1607"/>
              <a:ext cx="160" cy="160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92227" name="Rectangle 169"/>
            <p:cNvSpPr>
              <a:spLocks noChangeArrowheads="1"/>
            </p:cNvSpPr>
            <p:nvPr/>
          </p:nvSpPr>
          <p:spPr bwMode="auto">
            <a:xfrm>
              <a:off x="4508" y="1362"/>
              <a:ext cx="160" cy="161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92228" name="Rectangle 170"/>
            <p:cNvSpPr>
              <a:spLocks noChangeArrowheads="1"/>
            </p:cNvSpPr>
            <p:nvPr/>
          </p:nvSpPr>
          <p:spPr bwMode="auto">
            <a:xfrm>
              <a:off x="4425" y="1446"/>
              <a:ext cx="160" cy="161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92229" name="Rectangle 171"/>
            <p:cNvSpPr>
              <a:spLocks noChangeArrowheads="1"/>
            </p:cNvSpPr>
            <p:nvPr/>
          </p:nvSpPr>
          <p:spPr bwMode="auto">
            <a:xfrm>
              <a:off x="4341" y="1530"/>
              <a:ext cx="160" cy="161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92230" name="Rectangle 172"/>
            <p:cNvSpPr>
              <a:spLocks noChangeArrowheads="1"/>
            </p:cNvSpPr>
            <p:nvPr/>
          </p:nvSpPr>
          <p:spPr bwMode="auto">
            <a:xfrm>
              <a:off x="4592" y="1120"/>
              <a:ext cx="160" cy="161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92231" name="Rectangle 173"/>
            <p:cNvSpPr>
              <a:spLocks noChangeArrowheads="1"/>
            </p:cNvSpPr>
            <p:nvPr/>
          </p:nvSpPr>
          <p:spPr bwMode="auto">
            <a:xfrm>
              <a:off x="4592" y="960"/>
              <a:ext cx="160" cy="160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92232" name="Rectangle 174"/>
            <p:cNvSpPr>
              <a:spLocks noChangeArrowheads="1"/>
            </p:cNvSpPr>
            <p:nvPr/>
          </p:nvSpPr>
          <p:spPr bwMode="auto">
            <a:xfrm>
              <a:off x="4508" y="1044"/>
              <a:ext cx="160" cy="160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92233" name="Rectangle 175"/>
            <p:cNvSpPr>
              <a:spLocks noChangeArrowheads="1"/>
            </p:cNvSpPr>
            <p:nvPr/>
          </p:nvSpPr>
          <p:spPr bwMode="auto">
            <a:xfrm>
              <a:off x="4341" y="1372"/>
              <a:ext cx="160" cy="161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  <p:sp>
          <p:nvSpPr>
            <p:cNvPr id="92234" name="Rectangle 176"/>
            <p:cNvSpPr>
              <a:spLocks noChangeArrowheads="1"/>
            </p:cNvSpPr>
            <p:nvPr/>
          </p:nvSpPr>
          <p:spPr bwMode="auto">
            <a:xfrm>
              <a:off x="4176" y="1212"/>
              <a:ext cx="161" cy="160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endParaRPr lang="zh-TW" altLang="en-US"/>
            </a:p>
          </p:txBody>
        </p:sp>
      </p:grpSp>
      <p:sp>
        <p:nvSpPr>
          <p:cNvPr id="921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Space carving</a:t>
            </a:r>
          </a:p>
        </p:txBody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089400"/>
            <a:ext cx="7924800" cy="588963"/>
          </a:xfrm>
        </p:spPr>
        <p:txBody>
          <a:bodyPr/>
          <a:lstStyle/>
          <a:p>
            <a:pPr eaLnBrk="1" hangingPunct="1">
              <a:lnSpc>
                <a:spcPct val="105000"/>
              </a:lnSpc>
              <a:buFontTx/>
              <a:buNone/>
            </a:pPr>
            <a:r>
              <a:rPr lang="en-US" altLang="zh-TW" sz="2400" smtClean="0"/>
              <a:t> </a:t>
            </a:r>
          </a:p>
        </p:txBody>
      </p:sp>
      <p:sp>
        <p:nvSpPr>
          <p:cNvPr id="92165" name="Freeform 4"/>
          <p:cNvSpPr>
            <a:spLocks/>
          </p:cNvSpPr>
          <p:nvPr/>
        </p:nvSpPr>
        <p:spPr bwMode="auto">
          <a:xfrm>
            <a:off x="1719263" y="1898650"/>
            <a:ext cx="990600" cy="1524000"/>
          </a:xfrm>
          <a:custGeom>
            <a:avLst/>
            <a:gdLst>
              <a:gd name="T0" fmla="*/ 1572577282 w 624"/>
              <a:gd name="T1" fmla="*/ 2147483647 h 960"/>
              <a:gd name="T2" fmla="*/ 1572577282 w 624"/>
              <a:gd name="T3" fmla="*/ 967740151 h 960"/>
              <a:gd name="T4" fmla="*/ 0 w 624"/>
              <a:gd name="T5" fmla="*/ 0 h 960"/>
              <a:gd name="T6" fmla="*/ 0 w 624"/>
              <a:gd name="T7" fmla="*/ 1451610028 h 960"/>
              <a:gd name="T8" fmla="*/ 1572577282 w 624"/>
              <a:gd name="T9" fmla="*/ 2147483647 h 9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4"/>
              <a:gd name="T16" fmla="*/ 0 h 960"/>
              <a:gd name="T17" fmla="*/ 624 w 624"/>
              <a:gd name="T18" fmla="*/ 960 h 9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4" h="960">
                <a:moveTo>
                  <a:pt x="624" y="960"/>
                </a:moveTo>
                <a:lnTo>
                  <a:pt x="624" y="384"/>
                </a:lnTo>
                <a:lnTo>
                  <a:pt x="0" y="0"/>
                </a:lnTo>
                <a:lnTo>
                  <a:pt x="0" y="576"/>
                </a:lnTo>
                <a:lnTo>
                  <a:pt x="624" y="96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2166" name="Freeform 5"/>
          <p:cNvSpPr>
            <a:spLocks/>
          </p:cNvSpPr>
          <p:nvPr/>
        </p:nvSpPr>
        <p:spPr bwMode="auto">
          <a:xfrm flipH="1">
            <a:off x="6443663" y="2051050"/>
            <a:ext cx="990600" cy="1524000"/>
          </a:xfrm>
          <a:custGeom>
            <a:avLst/>
            <a:gdLst>
              <a:gd name="T0" fmla="*/ 1572577282 w 624"/>
              <a:gd name="T1" fmla="*/ 2147483647 h 960"/>
              <a:gd name="T2" fmla="*/ 1572577282 w 624"/>
              <a:gd name="T3" fmla="*/ 967740151 h 960"/>
              <a:gd name="T4" fmla="*/ 0 w 624"/>
              <a:gd name="T5" fmla="*/ 0 h 960"/>
              <a:gd name="T6" fmla="*/ 0 w 624"/>
              <a:gd name="T7" fmla="*/ 1451610028 h 960"/>
              <a:gd name="T8" fmla="*/ 1572577282 w 624"/>
              <a:gd name="T9" fmla="*/ 2147483647 h 9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4"/>
              <a:gd name="T16" fmla="*/ 0 h 960"/>
              <a:gd name="T17" fmla="*/ 624 w 624"/>
              <a:gd name="T18" fmla="*/ 960 h 9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4" h="960">
                <a:moveTo>
                  <a:pt x="624" y="960"/>
                </a:moveTo>
                <a:lnTo>
                  <a:pt x="624" y="384"/>
                </a:lnTo>
                <a:lnTo>
                  <a:pt x="0" y="0"/>
                </a:lnTo>
                <a:lnTo>
                  <a:pt x="0" y="576"/>
                </a:lnTo>
                <a:lnTo>
                  <a:pt x="624" y="96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778694" name="Text Box 6"/>
          <p:cNvSpPr txBox="1">
            <a:spLocks noChangeArrowheads="1"/>
          </p:cNvSpPr>
          <p:nvPr/>
        </p:nvSpPr>
        <p:spPr bwMode="auto">
          <a:xfrm>
            <a:off x="411163" y="2349500"/>
            <a:ext cx="1039812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TW" sz="20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Image 1</a:t>
            </a:r>
            <a:endParaRPr lang="en-US" altLang="zh-TW" b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ZapfHumnst BT" pitchFamily="34" charset="0"/>
            </a:endParaRPr>
          </a:p>
        </p:txBody>
      </p:sp>
      <p:sp>
        <p:nvSpPr>
          <p:cNvPr id="1778695" name="Text Box 7"/>
          <p:cNvSpPr txBox="1">
            <a:spLocks noChangeArrowheads="1"/>
          </p:cNvSpPr>
          <p:nvPr/>
        </p:nvSpPr>
        <p:spPr bwMode="auto">
          <a:xfrm>
            <a:off x="7621588" y="2359025"/>
            <a:ext cx="10890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TW" sz="20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Image N</a:t>
            </a:r>
            <a:endParaRPr lang="en-US" altLang="zh-TW" b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ZapfHumnst BT" pitchFamily="34" charset="0"/>
            </a:endParaRPr>
          </a:p>
        </p:txBody>
      </p:sp>
      <p:sp>
        <p:nvSpPr>
          <p:cNvPr id="1778696" name="Text Box 8"/>
          <p:cNvSpPr txBox="1">
            <a:spLocks noChangeArrowheads="1"/>
          </p:cNvSpPr>
          <p:nvPr/>
        </p:nvSpPr>
        <p:spPr bwMode="auto">
          <a:xfrm>
            <a:off x="4173538" y="2827338"/>
            <a:ext cx="74136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TW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…...</a:t>
            </a:r>
          </a:p>
        </p:txBody>
      </p:sp>
      <p:sp>
        <p:nvSpPr>
          <p:cNvPr id="1778748" name="Rectangle 60"/>
          <p:cNvSpPr>
            <a:spLocks noChangeArrowheads="1"/>
          </p:cNvSpPr>
          <p:nvPr/>
        </p:nvSpPr>
        <p:spPr bwMode="auto">
          <a:xfrm>
            <a:off x="685800" y="4308475"/>
            <a:ext cx="792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1" algn="l" eaLnBrk="1" hangingPunct="1">
              <a:defRPr/>
            </a:pPr>
            <a:r>
              <a:rPr lang="en-US" altLang="zh-TW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Initialize to a volume V containing the true scene</a:t>
            </a:r>
          </a:p>
        </p:txBody>
      </p:sp>
      <p:grpSp>
        <p:nvGrpSpPr>
          <p:cNvPr id="3" name="Group 61"/>
          <p:cNvGrpSpPr>
            <a:grpSpLocks/>
          </p:cNvGrpSpPr>
          <p:nvPr/>
        </p:nvGrpSpPr>
        <p:grpSpPr bwMode="auto">
          <a:xfrm>
            <a:off x="685800" y="4765675"/>
            <a:ext cx="7924800" cy="1524000"/>
            <a:chOff x="432" y="3072"/>
            <a:chExt cx="4992" cy="960"/>
          </a:xfrm>
        </p:grpSpPr>
        <p:sp>
          <p:nvSpPr>
            <p:cNvPr id="92185" name="Rectangle 62"/>
            <p:cNvSpPr>
              <a:spLocks noChangeArrowheads="1"/>
            </p:cNvSpPr>
            <p:nvPr/>
          </p:nvSpPr>
          <p:spPr bwMode="auto">
            <a:xfrm>
              <a:off x="624" y="3072"/>
              <a:ext cx="4416" cy="96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778751" name="Rectangle 63"/>
            <p:cNvSpPr>
              <a:spLocks noChangeArrowheads="1"/>
            </p:cNvSpPr>
            <p:nvPr/>
          </p:nvSpPr>
          <p:spPr bwMode="auto">
            <a:xfrm>
              <a:off x="432" y="3744"/>
              <a:ext cx="49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lvl="1" algn="l" eaLnBrk="1" hangingPunct="1">
                <a:defRPr/>
              </a:pPr>
              <a:r>
                <a:rPr lang="en-US" altLang="zh-TW" b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ZapfHumnst BT" pitchFamily="34" charset="0"/>
                </a:rPr>
                <a:t>Repeat until convergence</a:t>
              </a:r>
            </a:p>
          </p:txBody>
        </p:sp>
      </p:grpSp>
      <p:grpSp>
        <p:nvGrpSpPr>
          <p:cNvPr id="4" name="Group 64"/>
          <p:cNvGrpSpPr>
            <a:grpSpLocks/>
          </p:cNvGrpSpPr>
          <p:nvPr/>
        </p:nvGrpSpPr>
        <p:grpSpPr bwMode="auto">
          <a:xfrm>
            <a:off x="685800" y="2060575"/>
            <a:ext cx="7924800" cy="3086100"/>
            <a:chOff x="432" y="1368"/>
            <a:chExt cx="4992" cy="1944"/>
          </a:xfrm>
        </p:grpSpPr>
        <p:sp>
          <p:nvSpPr>
            <p:cNvPr id="1778753" name="Rectangle 65"/>
            <p:cNvSpPr>
              <a:spLocks noChangeArrowheads="1"/>
            </p:cNvSpPr>
            <p:nvPr/>
          </p:nvSpPr>
          <p:spPr bwMode="auto">
            <a:xfrm>
              <a:off x="432" y="3024"/>
              <a:ext cx="49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lvl="1" algn="l" eaLnBrk="1" hangingPunct="1">
                <a:defRPr/>
              </a:pPr>
              <a:r>
                <a:rPr lang="en-US" altLang="zh-TW" b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ZapfHumnst BT" pitchFamily="34" charset="0"/>
                </a:rPr>
                <a:t>Choose a voxel on the current surface</a:t>
              </a:r>
            </a:p>
          </p:txBody>
        </p:sp>
        <p:sp>
          <p:nvSpPr>
            <p:cNvPr id="92184" name="Rectangle 66"/>
            <p:cNvSpPr>
              <a:spLocks noChangeArrowheads="1"/>
            </p:cNvSpPr>
            <p:nvPr/>
          </p:nvSpPr>
          <p:spPr bwMode="auto">
            <a:xfrm>
              <a:off x="2756" y="1368"/>
              <a:ext cx="164" cy="164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1778756" name="Rectangle 68"/>
          <p:cNvSpPr>
            <a:spLocks noChangeArrowheads="1"/>
          </p:cNvSpPr>
          <p:nvPr/>
        </p:nvSpPr>
        <p:spPr bwMode="auto">
          <a:xfrm>
            <a:off x="692150" y="5451475"/>
            <a:ext cx="792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1" algn="l" eaLnBrk="1" hangingPunct="1">
              <a:defRPr/>
            </a:pPr>
            <a:r>
              <a:rPr lang="en-US" altLang="zh-TW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Carve if not photo-consistent</a:t>
            </a:r>
          </a:p>
        </p:txBody>
      </p:sp>
      <p:grpSp>
        <p:nvGrpSpPr>
          <p:cNvPr id="5" name="Group 118"/>
          <p:cNvGrpSpPr>
            <a:grpSpLocks/>
          </p:cNvGrpSpPr>
          <p:nvPr/>
        </p:nvGrpSpPr>
        <p:grpSpPr bwMode="auto">
          <a:xfrm>
            <a:off x="685800" y="2200275"/>
            <a:ext cx="7924800" cy="3327400"/>
            <a:chOff x="432" y="1456"/>
            <a:chExt cx="4992" cy="2096"/>
          </a:xfrm>
        </p:grpSpPr>
        <p:sp>
          <p:nvSpPr>
            <p:cNvPr id="1778807" name="Rectangle 119"/>
            <p:cNvSpPr>
              <a:spLocks noChangeArrowheads="1"/>
            </p:cNvSpPr>
            <p:nvPr/>
          </p:nvSpPr>
          <p:spPr bwMode="auto">
            <a:xfrm>
              <a:off x="432" y="3264"/>
              <a:ext cx="49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lvl="1" algn="l" eaLnBrk="1" hangingPunct="1">
                <a:defRPr/>
              </a:pPr>
              <a:r>
                <a:rPr lang="en-US" altLang="zh-TW" b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ZapfHumnst BT" pitchFamily="34" charset="0"/>
                </a:rPr>
                <a:t>Project to visible input images</a:t>
              </a:r>
            </a:p>
          </p:txBody>
        </p:sp>
        <p:grpSp>
          <p:nvGrpSpPr>
            <p:cNvPr id="92176" name="Group 120"/>
            <p:cNvGrpSpPr>
              <a:grpSpLocks/>
            </p:cNvGrpSpPr>
            <p:nvPr/>
          </p:nvGrpSpPr>
          <p:grpSpPr bwMode="auto">
            <a:xfrm>
              <a:off x="489" y="1456"/>
              <a:ext cx="4728" cy="688"/>
              <a:chOff x="489" y="1456"/>
              <a:chExt cx="4728" cy="688"/>
            </a:xfrm>
          </p:grpSpPr>
          <p:grpSp>
            <p:nvGrpSpPr>
              <p:cNvPr id="92177" name="Group 121"/>
              <p:cNvGrpSpPr>
                <a:grpSpLocks/>
              </p:cNvGrpSpPr>
              <p:nvPr/>
            </p:nvGrpSpPr>
            <p:grpSpPr bwMode="auto">
              <a:xfrm>
                <a:off x="489" y="1456"/>
                <a:ext cx="2374" cy="534"/>
                <a:chOff x="504" y="2471"/>
                <a:chExt cx="2374" cy="534"/>
              </a:xfrm>
            </p:grpSpPr>
            <p:sp>
              <p:nvSpPr>
                <p:cNvPr id="92181" name="Line 122"/>
                <p:cNvSpPr>
                  <a:spLocks noChangeShapeType="1"/>
                </p:cNvSpPr>
                <p:nvPr/>
              </p:nvSpPr>
              <p:spPr bwMode="auto">
                <a:xfrm flipH="1">
                  <a:off x="1719" y="2471"/>
                  <a:ext cx="1159" cy="262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92182" name="Line 123"/>
                <p:cNvSpPr>
                  <a:spLocks noChangeShapeType="1"/>
                </p:cNvSpPr>
                <p:nvPr/>
              </p:nvSpPr>
              <p:spPr bwMode="auto">
                <a:xfrm flipH="1">
                  <a:off x="504" y="2805"/>
                  <a:ext cx="903" cy="200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92178" name="Group 124"/>
              <p:cNvGrpSpPr>
                <a:grpSpLocks/>
              </p:cNvGrpSpPr>
              <p:nvPr/>
            </p:nvGrpSpPr>
            <p:grpSpPr bwMode="auto">
              <a:xfrm>
                <a:off x="2857" y="1456"/>
                <a:ext cx="2360" cy="688"/>
                <a:chOff x="2872" y="2471"/>
                <a:chExt cx="2360" cy="688"/>
              </a:xfrm>
            </p:grpSpPr>
            <p:sp>
              <p:nvSpPr>
                <p:cNvPr id="92179" name="Line 125"/>
                <p:cNvSpPr>
                  <a:spLocks noChangeShapeType="1"/>
                </p:cNvSpPr>
                <p:nvPr/>
              </p:nvSpPr>
              <p:spPr bwMode="auto">
                <a:xfrm>
                  <a:off x="2872" y="2471"/>
                  <a:ext cx="1195" cy="349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92180" name="Line 126"/>
                <p:cNvSpPr>
                  <a:spLocks noChangeShapeType="1"/>
                </p:cNvSpPr>
                <p:nvPr/>
              </p:nvSpPr>
              <p:spPr bwMode="auto">
                <a:xfrm>
                  <a:off x="4437" y="2923"/>
                  <a:ext cx="795" cy="236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8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875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Multi-pass plane sweep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Faster alternative:</a:t>
            </a:r>
          </a:p>
          <a:p>
            <a:pPr lvl="1" eaLnBrk="1" hangingPunct="1"/>
            <a:r>
              <a:rPr lang="en-US" altLang="zh-TW" smtClean="0"/>
              <a:t>Sweep plane in each of 6 principal directions</a:t>
            </a:r>
          </a:p>
          <a:p>
            <a:pPr lvl="1" eaLnBrk="1" hangingPunct="1"/>
            <a:r>
              <a:rPr lang="en-US" altLang="zh-TW" smtClean="0"/>
              <a:t>Consider cameras on only one side of plane</a:t>
            </a:r>
          </a:p>
          <a:p>
            <a:pPr lvl="1" eaLnBrk="1" hangingPunct="1"/>
            <a:r>
              <a:rPr lang="en-US" altLang="zh-TW" smtClean="0"/>
              <a:t>Repeat until convergence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Multi-pass plane sweep</a:t>
            </a:r>
          </a:p>
        </p:txBody>
      </p:sp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1219200" y="1911350"/>
            <a:ext cx="2743200" cy="3276600"/>
          </a:xfrm>
          <a:prstGeom prst="rect">
            <a:avLst/>
          </a:prstGeom>
          <a:solidFill>
            <a:schemeClr val="tx1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94212" name="Group 4"/>
          <p:cNvGrpSpPr>
            <a:grpSpLocks/>
          </p:cNvGrpSpPr>
          <p:nvPr/>
        </p:nvGrpSpPr>
        <p:grpSpPr bwMode="auto">
          <a:xfrm rot="2542255">
            <a:off x="1752600" y="4649788"/>
            <a:ext cx="342900" cy="233362"/>
            <a:chOff x="1728" y="2064"/>
            <a:chExt cx="384" cy="240"/>
          </a:xfrm>
        </p:grpSpPr>
        <p:sp>
          <p:nvSpPr>
            <p:cNvPr id="94403" name="Rectangle 5"/>
            <p:cNvSpPr>
              <a:spLocks noChangeArrowheads="1"/>
            </p:cNvSpPr>
            <p:nvPr/>
          </p:nvSpPr>
          <p:spPr bwMode="auto">
            <a:xfrm>
              <a:off x="1728" y="2160"/>
              <a:ext cx="384" cy="14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4404" name="Rectangle 6"/>
            <p:cNvSpPr>
              <a:spLocks noChangeArrowheads="1"/>
            </p:cNvSpPr>
            <p:nvPr/>
          </p:nvSpPr>
          <p:spPr bwMode="auto">
            <a:xfrm>
              <a:off x="1872" y="206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94213" name="Group 7"/>
          <p:cNvGrpSpPr>
            <a:grpSpLocks/>
          </p:cNvGrpSpPr>
          <p:nvPr/>
        </p:nvGrpSpPr>
        <p:grpSpPr bwMode="auto">
          <a:xfrm rot="-2651179">
            <a:off x="3124200" y="4649788"/>
            <a:ext cx="342900" cy="233362"/>
            <a:chOff x="1728" y="2064"/>
            <a:chExt cx="384" cy="240"/>
          </a:xfrm>
        </p:grpSpPr>
        <p:sp>
          <p:nvSpPr>
            <p:cNvPr id="94401" name="Rectangle 8"/>
            <p:cNvSpPr>
              <a:spLocks noChangeArrowheads="1"/>
            </p:cNvSpPr>
            <p:nvPr/>
          </p:nvSpPr>
          <p:spPr bwMode="auto">
            <a:xfrm>
              <a:off x="1728" y="2160"/>
              <a:ext cx="384" cy="14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4402" name="Rectangle 9"/>
            <p:cNvSpPr>
              <a:spLocks noChangeArrowheads="1"/>
            </p:cNvSpPr>
            <p:nvPr/>
          </p:nvSpPr>
          <p:spPr bwMode="auto">
            <a:xfrm>
              <a:off x="1872" y="206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94214" name="Group 10"/>
          <p:cNvGrpSpPr>
            <a:grpSpLocks/>
          </p:cNvGrpSpPr>
          <p:nvPr/>
        </p:nvGrpSpPr>
        <p:grpSpPr bwMode="auto">
          <a:xfrm rot="-7843673">
            <a:off x="3221832" y="2347118"/>
            <a:ext cx="342900" cy="233363"/>
            <a:chOff x="1728" y="2064"/>
            <a:chExt cx="384" cy="240"/>
          </a:xfrm>
        </p:grpSpPr>
        <p:sp>
          <p:nvSpPr>
            <p:cNvPr id="94399" name="Rectangle 11"/>
            <p:cNvSpPr>
              <a:spLocks noChangeArrowheads="1"/>
            </p:cNvSpPr>
            <p:nvPr/>
          </p:nvSpPr>
          <p:spPr bwMode="auto">
            <a:xfrm>
              <a:off x="1728" y="2160"/>
              <a:ext cx="384" cy="14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4400" name="Rectangle 12"/>
            <p:cNvSpPr>
              <a:spLocks noChangeArrowheads="1"/>
            </p:cNvSpPr>
            <p:nvPr/>
          </p:nvSpPr>
          <p:spPr bwMode="auto">
            <a:xfrm>
              <a:off x="1872" y="206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94215" name="Rectangle 13"/>
          <p:cNvSpPr>
            <a:spLocks noChangeArrowheads="1"/>
          </p:cNvSpPr>
          <p:nvPr/>
        </p:nvSpPr>
        <p:spPr bwMode="auto">
          <a:xfrm>
            <a:off x="1828800" y="2901950"/>
            <a:ext cx="1524000" cy="15240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94216" name="Group 14"/>
          <p:cNvGrpSpPr>
            <a:grpSpLocks/>
          </p:cNvGrpSpPr>
          <p:nvPr/>
        </p:nvGrpSpPr>
        <p:grpSpPr bwMode="auto">
          <a:xfrm rot="-10797907">
            <a:off x="2476500" y="2270125"/>
            <a:ext cx="342900" cy="233363"/>
            <a:chOff x="1728" y="2064"/>
            <a:chExt cx="384" cy="240"/>
          </a:xfrm>
        </p:grpSpPr>
        <p:sp>
          <p:nvSpPr>
            <p:cNvPr id="94397" name="Rectangle 15"/>
            <p:cNvSpPr>
              <a:spLocks noChangeArrowheads="1"/>
            </p:cNvSpPr>
            <p:nvPr/>
          </p:nvSpPr>
          <p:spPr bwMode="auto">
            <a:xfrm>
              <a:off x="1728" y="2160"/>
              <a:ext cx="384" cy="14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4398" name="Rectangle 16"/>
            <p:cNvSpPr>
              <a:spLocks noChangeArrowheads="1"/>
            </p:cNvSpPr>
            <p:nvPr/>
          </p:nvSpPr>
          <p:spPr bwMode="auto">
            <a:xfrm>
              <a:off x="1872" y="206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94217" name="Group 17"/>
          <p:cNvGrpSpPr>
            <a:grpSpLocks/>
          </p:cNvGrpSpPr>
          <p:nvPr/>
        </p:nvGrpSpPr>
        <p:grpSpPr bwMode="auto">
          <a:xfrm rot="9922521">
            <a:off x="1752600" y="2270125"/>
            <a:ext cx="342900" cy="233363"/>
            <a:chOff x="1728" y="2064"/>
            <a:chExt cx="384" cy="240"/>
          </a:xfrm>
        </p:grpSpPr>
        <p:sp>
          <p:nvSpPr>
            <p:cNvPr id="94395" name="Rectangle 18"/>
            <p:cNvSpPr>
              <a:spLocks noChangeArrowheads="1"/>
            </p:cNvSpPr>
            <p:nvPr/>
          </p:nvSpPr>
          <p:spPr bwMode="auto">
            <a:xfrm>
              <a:off x="1728" y="2160"/>
              <a:ext cx="384" cy="14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4396" name="Rectangle 19"/>
            <p:cNvSpPr>
              <a:spLocks noChangeArrowheads="1"/>
            </p:cNvSpPr>
            <p:nvPr/>
          </p:nvSpPr>
          <p:spPr bwMode="auto">
            <a:xfrm>
              <a:off x="1872" y="206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94218" name="Group 20"/>
          <p:cNvGrpSpPr>
            <a:grpSpLocks/>
          </p:cNvGrpSpPr>
          <p:nvPr/>
        </p:nvGrpSpPr>
        <p:grpSpPr bwMode="auto">
          <a:xfrm>
            <a:off x="1981200" y="2901950"/>
            <a:ext cx="1219200" cy="1524000"/>
            <a:chOff x="1344" y="2448"/>
            <a:chExt cx="768" cy="960"/>
          </a:xfrm>
        </p:grpSpPr>
        <p:sp>
          <p:nvSpPr>
            <p:cNvPr id="94386" name="Line 21"/>
            <p:cNvSpPr>
              <a:spLocks noChangeShapeType="1"/>
            </p:cNvSpPr>
            <p:nvPr/>
          </p:nvSpPr>
          <p:spPr bwMode="auto">
            <a:xfrm>
              <a:off x="1344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4387" name="Line 22"/>
            <p:cNvSpPr>
              <a:spLocks noChangeShapeType="1"/>
            </p:cNvSpPr>
            <p:nvPr/>
          </p:nvSpPr>
          <p:spPr bwMode="auto">
            <a:xfrm>
              <a:off x="1440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4388" name="Line 23"/>
            <p:cNvSpPr>
              <a:spLocks noChangeShapeType="1"/>
            </p:cNvSpPr>
            <p:nvPr/>
          </p:nvSpPr>
          <p:spPr bwMode="auto">
            <a:xfrm>
              <a:off x="1536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4389" name="Line 24"/>
            <p:cNvSpPr>
              <a:spLocks noChangeShapeType="1"/>
            </p:cNvSpPr>
            <p:nvPr/>
          </p:nvSpPr>
          <p:spPr bwMode="auto">
            <a:xfrm>
              <a:off x="1632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4390" name="Line 25"/>
            <p:cNvSpPr>
              <a:spLocks noChangeShapeType="1"/>
            </p:cNvSpPr>
            <p:nvPr/>
          </p:nvSpPr>
          <p:spPr bwMode="auto">
            <a:xfrm>
              <a:off x="1728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4391" name="Line 26"/>
            <p:cNvSpPr>
              <a:spLocks noChangeShapeType="1"/>
            </p:cNvSpPr>
            <p:nvPr/>
          </p:nvSpPr>
          <p:spPr bwMode="auto">
            <a:xfrm>
              <a:off x="1824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4392" name="Line 27"/>
            <p:cNvSpPr>
              <a:spLocks noChangeShapeType="1"/>
            </p:cNvSpPr>
            <p:nvPr/>
          </p:nvSpPr>
          <p:spPr bwMode="auto">
            <a:xfrm>
              <a:off x="1920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4393" name="Line 28"/>
            <p:cNvSpPr>
              <a:spLocks noChangeShapeType="1"/>
            </p:cNvSpPr>
            <p:nvPr/>
          </p:nvSpPr>
          <p:spPr bwMode="auto">
            <a:xfrm>
              <a:off x="2016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4394" name="Line 29"/>
            <p:cNvSpPr>
              <a:spLocks noChangeShapeType="1"/>
            </p:cNvSpPr>
            <p:nvPr/>
          </p:nvSpPr>
          <p:spPr bwMode="auto">
            <a:xfrm>
              <a:off x="2112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94219" name="Group 30"/>
          <p:cNvGrpSpPr>
            <a:grpSpLocks/>
          </p:cNvGrpSpPr>
          <p:nvPr/>
        </p:nvGrpSpPr>
        <p:grpSpPr bwMode="auto">
          <a:xfrm>
            <a:off x="1828800" y="3054350"/>
            <a:ext cx="1524000" cy="1219200"/>
            <a:chOff x="1248" y="2544"/>
            <a:chExt cx="960" cy="768"/>
          </a:xfrm>
        </p:grpSpPr>
        <p:sp>
          <p:nvSpPr>
            <p:cNvPr id="94377" name="Line 31"/>
            <p:cNvSpPr>
              <a:spLocks noChangeShapeType="1"/>
            </p:cNvSpPr>
            <p:nvPr/>
          </p:nvSpPr>
          <p:spPr bwMode="auto">
            <a:xfrm>
              <a:off x="1248" y="2544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4378" name="Line 32"/>
            <p:cNvSpPr>
              <a:spLocks noChangeShapeType="1"/>
            </p:cNvSpPr>
            <p:nvPr/>
          </p:nvSpPr>
          <p:spPr bwMode="auto">
            <a:xfrm>
              <a:off x="1248" y="2640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4379" name="Line 33"/>
            <p:cNvSpPr>
              <a:spLocks noChangeShapeType="1"/>
            </p:cNvSpPr>
            <p:nvPr/>
          </p:nvSpPr>
          <p:spPr bwMode="auto">
            <a:xfrm>
              <a:off x="1248" y="2736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4380" name="Line 34"/>
            <p:cNvSpPr>
              <a:spLocks noChangeShapeType="1"/>
            </p:cNvSpPr>
            <p:nvPr/>
          </p:nvSpPr>
          <p:spPr bwMode="auto">
            <a:xfrm>
              <a:off x="1248" y="2832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4381" name="Line 35"/>
            <p:cNvSpPr>
              <a:spLocks noChangeShapeType="1"/>
            </p:cNvSpPr>
            <p:nvPr/>
          </p:nvSpPr>
          <p:spPr bwMode="auto">
            <a:xfrm>
              <a:off x="1248" y="2928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4382" name="Line 36"/>
            <p:cNvSpPr>
              <a:spLocks noChangeShapeType="1"/>
            </p:cNvSpPr>
            <p:nvPr/>
          </p:nvSpPr>
          <p:spPr bwMode="auto">
            <a:xfrm>
              <a:off x="1248" y="3024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4383" name="Line 37"/>
            <p:cNvSpPr>
              <a:spLocks noChangeShapeType="1"/>
            </p:cNvSpPr>
            <p:nvPr/>
          </p:nvSpPr>
          <p:spPr bwMode="auto">
            <a:xfrm>
              <a:off x="1248" y="3120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4384" name="Line 38"/>
            <p:cNvSpPr>
              <a:spLocks noChangeShapeType="1"/>
            </p:cNvSpPr>
            <p:nvPr/>
          </p:nvSpPr>
          <p:spPr bwMode="auto">
            <a:xfrm>
              <a:off x="1248" y="3216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4385" name="Line 39"/>
            <p:cNvSpPr>
              <a:spLocks noChangeShapeType="1"/>
            </p:cNvSpPr>
            <p:nvPr/>
          </p:nvSpPr>
          <p:spPr bwMode="auto">
            <a:xfrm>
              <a:off x="1248" y="3312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94220" name="Group 40"/>
          <p:cNvGrpSpPr>
            <a:grpSpLocks/>
          </p:cNvGrpSpPr>
          <p:nvPr/>
        </p:nvGrpSpPr>
        <p:grpSpPr bwMode="auto">
          <a:xfrm rot="-519728">
            <a:off x="2476500" y="4730750"/>
            <a:ext cx="342900" cy="233363"/>
            <a:chOff x="1728" y="2064"/>
            <a:chExt cx="384" cy="240"/>
          </a:xfrm>
        </p:grpSpPr>
        <p:sp>
          <p:nvSpPr>
            <p:cNvPr id="94375" name="Rectangle 41"/>
            <p:cNvSpPr>
              <a:spLocks noChangeArrowheads="1"/>
            </p:cNvSpPr>
            <p:nvPr/>
          </p:nvSpPr>
          <p:spPr bwMode="auto">
            <a:xfrm>
              <a:off x="1728" y="2160"/>
              <a:ext cx="384" cy="14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4376" name="Rectangle 42"/>
            <p:cNvSpPr>
              <a:spLocks noChangeArrowheads="1"/>
            </p:cNvSpPr>
            <p:nvPr/>
          </p:nvSpPr>
          <p:spPr bwMode="auto">
            <a:xfrm>
              <a:off x="1872" y="206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94221" name="Rectangle 43"/>
          <p:cNvSpPr>
            <a:spLocks noChangeArrowheads="1"/>
          </p:cNvSpPr>
          <p:nvPr/>
        </p:nvSpPr>
        <p:spPr bwMode="auto">
          <a:xfrm>
            <a:off x="685800" y="5264150"/>
            <a:ext cx="3886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altLang="zh-TW" b="0">
                <a:solidFill>
                  <a:schemeClr val="tx1"/>
                </a:solidFill>
                <a:latin typeface="Times New Roman" pitchFamily="18" charset="0"/>
              </a:rPr>
              <a:t>True Scene</a:t>
            </a:r>
            <a:endParaRPr lang="en-US" altLang="zh-TW" sz="22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94222" name="Rectangle 44"/>
          <p:cNvSpPr>
            <a:spLocks noChangeArrowheads="1"/>
          </p:cNvSpPr>
          <p:nvPr/>
        </p:nvSpPr>
        <p:spPr bwMode="auto">
          <a:xfrm>
            <a:off x="5181600" y="1911350"/>
            <a:ext cx="2743200" cy="3276600"/>
          </a:xfrm>
          <a:prstGeom prst="rect">
            <a:avLst/>
          </a:prstGeom>
          <a:solidFill>
            <a:schemeClr val="tx1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94223" name="Group 45"/>
          <p:cNvGrpSpPr>
            <a:grpSpLocks/>
          </p:cNvGrpSpPr>
          <p:nvPr/>
        </p:nvGrpSpPr>
        <p:grpSpPr bwMode="auto">
          <a:xfrm rot="2542255">
            <a:off x="5715000" y="4649788"/>
            <a:ext cx="342900" cy="233362"/>
            <a:chOff x="1728" y="2064"/>
            <a:chExt cx="384" cy="240"/>
          </a:xfrm>
        </p:grpSpPr>
        <p:sp>
          <p:nvSpPr>
            <p:cNvPr id="94373" name="Rectangle 46"/>
            <p:cNvSpPr>
              <a:spLocks noChangeArrowheads="1"/>
            </p:cNvSpPr>
            <p:nvPr/>
          </p:nvSpPr>
          <p:spPr bwMode="auto">
            <a:xfrm>
              <a:off x="1728" y="2160"/>
              <a:ext cx="384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4374" name="Rectangle 47"/>
            <p:cNvSpPr>
              <a:spLocks noChangeArrowheads="1"/>
            </p:cNvSpPr>
            <p:nvPr/>
          </p:nvSpPr>
          <p:spPr bwMode="auto">
            <a:xfrm>
              <a:off x="1872" y="2064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94224" name="Group 48"/>
          <p:cNvGrpSpPr>
            <a:grpSpLocks/>
          </p:cNvGrpSpPr>
          <p:nvPr/>
        </p:nvGrpSpPr>
        <p:grpSpPr bwMode="auto">
          <a:xfrm rot="-2651179">
            <a:off x="7086600" y="4649788"/>
            <a:ext cx="342900" cy="233362"/>
            <a:chOff x="1728" y="2064"/>
            <a:chExt cx="384" cy="240"/>
          </a:xfrm>
        </p:grpSpPr>
        <p:sp>
          <p:nvSpPr>
            <p:cNvPr id="94371" name="Rectangle 49"/>
            <p:cNvSpPr>
              <a:spLocks noChangeArrowheads="1"/>
            </p:cNvSpPr>
            <p:nvPr/>
          </p:nvSpPr>
          <p:spPr bwMode="auto">
            <a:xfrm>
              <a:off x="1728" y="2160"/>
              <a:ext cx="384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4372" name="Rectangle 50"/>
            <p:cNvSpPr>
              <a:spLocks noChangeArrowheads="1"/>
            </p:cNvSpPr>
            <p:nvPr/>
          </p:nvSpPr>
          <p:spPr bwMode="auto">
            <a:xfrm>
              <a:off x="1872" y="2064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94225" name="Group 51"/>
          <p:cNvGrpSpPr>
            <a:grpSpLocks/>
          </p:cNvGrpSpPr>
          <p:nvPr/>
        </p:nvGrpSpPr>
        <p:grpSpPr bwMode="auto">
          <a:xfrm rot="-7843673">
            <a:off x="7184232" y="2347118"/>
            <a:ext cx="342900" cy="233363"/>
            <a:chOff x="1728" y="2064"/>
            <a:chExt cx="384" cy="240"/>
          </a:xfrm>
        </p:grpSpPr>
        <p:sp>
          <p:nvSpPr>
            <p:cNvPr id="94369" name="Rectangle 52"/>
            <p:cNvSpPr>
              <a:spLocks noChangeArrowheads="1"/>
            </p:cNvSpPr>
            <p:nvPr/>
          </p:nvSpPr>
          <p:spPr bwMode="auto">
            <a:xfrm>
              <a:off x="1728" y="2160"/>
              <a:ext cx="384" cy="14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4370" name="Rectangle 53"/>
            <p:cNvSpPr>
              <a:spLocks noChangeArrowheads="1"/>
            </p:cNvSpPr>
            <p:nvPr/>
          </p:nvSpPr>
          <p:spPr bwMode="auto">
            <a:xfrm>
              <a:off x="1872" y="206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94226" name="Rectangle 54"/>
          <p:cNvSpPr>
            <a:spLocks noChangeArrowheads="1"/>
          </p:cNvSpPr>
          <p:nvPr/>
        </p:nvSpPr>
        <p:spPr bwMode="auto">
          <a:xfrm>
            <a:off x="5791200" y="2901950"/>
            <a:ext cx="1524000" cy="15240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94227" name="Group 55"/>
          <p:cNvGrpSpPr>
            <a:grpSpLocks/>
          </p:cNvGrpSpPr>
          <p:nvPr/>
        </p:nvGrpSpPr>
        <p:grpSpPr bwMode="auto">
          <a:xfrm rot="-10797907">
            <a:off x="6438900" y="2270125"/>
            <a:ext cx="342900" cy="233363"/>
            <a:chOff x="1728" y="2064"/>
            <a:chExt cx="384" cy="240"/>
          </a:xfrm>
        </p:grpSpPr>
        <p:sp>
          <p:nvSpPr>
            <p:cNvPr id="94367" name="Rectangle 56"/>
            <p:cNvSpPr>
              <a:spLocks noChangeArrowheads="1"/>
            </p:cNvSpPr>
            <p:nvPr/>
          </p:nvSpPr>
          <p:spPr bwMode="auto">
            <a:xfrm>
              <a:off x="1728" y="2160"/>
              <a:ext cx="384" cy="14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4368" name="Rectangle 57"/>
            <p:cNvSpPr>
              <a:spLocks noChangeArrowheads="1"/>
            </p:cNvSpPr>
            <p:nvPr/>
          </p:nvSpPr>
          <p:spPr bwMode="auto">
            <a:xfrm>
              <a:off x="1872" y="206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94228" name="Group 58"/>
          <p:cNvGrpSpPr>
            <a:grpSpLocks/>
          </p:cNvGrpSpPr>
          <p:nvPr/>
        </p:nvGrpSpPr>
        <p:grpSpPr bwMode="auto">
          <a:xfrm rot="9922521">
            <a:off x="5715000" y="2270125"/>
            <a:ext cx="342900" cy="233363"/>
            <a:chOff x="1728" y="2064"/>
            <a:chExt cx="384" cy="240"/>
          </a:xfrm>
        </p:grpSpPr>
        <p:sp>
          <p:nvSpPr>
            <p:cNvPr id="94365" name="Rectangle 59"/>
            <p:cNvSpPr>
              <a:spLocks noChangeArrowheads="1"/>
            </p:cNvSpPr>
            <p:nvPr/>
          </p:nvSpPr>
          <p:spPr bwMode="auto">
            <a:xfrm>
              <a:off x="1728" y="2160"/>
              <a:ext cx="384" cy="14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4366" name="Rectangle 60"/>
            <p:cNvSpPr>
              <a:spLocks noChangeArrowheads="1"/>
            </p:cNvSpPr>
            <p:nvPr/>
          </p:nvSpPr>
          <p:spPr bwMode="auto">
            <a:xfrm>
              <a:off x="1872" y="206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94229" name="Group 61"/>
          <p:cNvGrpSpPr>
            <a:grpSpLocks/>
          </p:cNvGrpSpPr>
          <p:nvPr/>
        </p:nvGrpSpPr>
        <p:grpSpPr bwMode="auto">
          <a:xfrm>
            <a:off x="5943600" y="2901950"/>
            <a:ext cx="1219200" cy="1524000"/>
            <a:chOff x="1344" y="2448"/>
            <a:chExt cx="768" cy="960"/>
          </a:xfrm>
        </p:grpSpPr>
        <p:sp>
          <p:nvSpPr>
            <p:cNvPr id="94356" name="Line 62"/>
            <p:cNvSpPr>
              <a:spLocks noChangeShapeType="1"/>
            </p:cNvSpPr>
            <p:nvPr/>
          </p:nvSpPr>
          <p:spPr bwMode="auto">
            <a:xfrm>
              <a:off x="1344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4357" name="Line 63"/>
            <p:cNvSpPr>
              <a:spLocks noChangeShapeType="1"/>
            </p:cNvSpPr>
            <p:nvPr/>
          </p:nvSpPr>
          <p:spPr bwMode="auto">
            <a:xfrm>
              <a:off x="1440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4358" name="Line 64"/>
            <p:cNvSpPr>
              <a:spLocks noChangeShapeType="1"/>
            </p:cNvSpPr>
            <p:nvPr/>
          </p:nvSpPr>
          <p:spPr bwMode="auto">
            <a:xfrm>
              <a:off x="1536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4359" name="Line 65"/>
            <p:cNvSpPr>
              <a:spLocks noChangeShapeType="1"/>
            </p:cNvSpPr>
            <p:nvPr/>
          </p:nvSpPr>
          <p:spPr bwMode="auto">
            <a:xfrm>
              <a:off x="1632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4360" name="Line 66"/>
            <p:cNvSpPr>
              <a:spLocks noChangeShapeType="1"/>
            </p:cNvSpPr>
            <p:nvPr/>
          </p:nvSpPr>
          <p:spPr bwMode="auto">
            <a:xfrm>
              <a:off x="1728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4361" name="Line 67"/>
            <p:cNvSpPr>
              <a:spLocks noChangeShapeType="1"/>
            </p:cNvSpPr>
            <p:nvPr/>
          </p:nvSpPr>
          <p:spPr bwMode="auto">
            <a:xfrm>
              <a:off x="1824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4362" name="Line 68"/>
            <p:cNvSpPr>
              <a:spLocks noChangeShapeType="1"/>
            </p:cNvSpPr>
            <p:nvPr/>
          </p:nvSpPr>
          <p:spPr bwMode="auto">
            <a:xfrm>
              <a:off x="1920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4363" name="Line 69"/>
            <p:cNvSpPr>
              <a:spLocks noChangeShapeType="1"/>
            </p:cNvSpPr>
            <p:nvPr/>
          </p:nvSpPr>
          <p:spPr bwMode="auto">
            <a:xfrm>
              <a:off x="2016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4364" name="Line 70"/>
            <p:cNvSpPr>
              <a:spLocks noChangeShapeType="1"/>
            </p:cNvSpPr>
            <p:nvPr/>
          </p:nvSpPr>
          <p:spPr bwMode="auto">
            <a:xfrm>
              <a:off x="2112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94230" name="Group 71"/>
          <p:cNvGrpSpPr>
            <a:grpSpLocks/>
          </p:cNvGrpSpPr>
          <p:nvPr/>
        </p:nvGrpSpPr>
        <p:grpSpPr bwMode="auto">
          <a:xfrm>
            <a:off x="5791200" y="3054350"/>
            <a:ext cx="1524000" cy="1219200"/>
            <a:chOff x="1248" y="2544"/>
            <a:chExt cx="960" cy="768"/>
          </a:xfrm>
        </p:grpSpPr>
        <p:sp>
          <p:nvSpPr>
            <p:cNvPr id="94347" name="Line 72"/>
            <p:cNvSpPr>
              <a:spLocks noChangeShapeType="1"/>
            </p:cNvSpPr>
            <p:nvPr/>
          </p:nvSpPr>
          <p:spPr bwMode="auto">
            <a:xfrm>
              <a:off x="1248" y="2544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4348" name="Line 73"/>
            <p:cNvSpPr>
              <a:spLocks noChangeShapeType="1"/>
            </p:cNvSpPr>
            <p:nvPr/>
          </p:nvSpPr>
          <p:spPr bwMode="auto">
            <a:xfrm>
              <a:off x="1248" y="2640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4349" name="Line 74"/>
            <p:cNvSpPr>
              <a:spLocks noChangeShapeType="1"/>
            </p:cNvSpPr>
            <p:nvPr/>
          </p:nvSpPr>
          <p:spPr bwMode="auto">
            <a:xfrm>
              <a:off x="1248" y="2736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4350" name="Line 75"/>
            <p:cNvSpPr>
              <a:spLocks noChangeShapeType="1"/>
            </p:cNvSpPr>
            <p:nvPr/>
          </p:nvSpPr>
          <p:spPr bwMode="auto">
            <a:xfrm>
              <a:off x="1248" y="2832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4351" name="Line 76"/>
            <p:cNvSpPr>
              <a:spLocks noChangeShapeType="1"/>
            </p:cNvSpPr>
            <p:nvPr/>
          </p:nvSpPr>
          <p:spPr bwMode="auto">
            <a:xfrm>
              <a:off x="1248" y="2928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4352" name="Line 77"/>
            <p:cNvSpPr>
              <a:spLocks noChangeShapeType="1"/>
            </p:cNvSpPr>
            <p:nvPr/>
          </p:nvSpPr>
          <p:spPr bwMode="auto">
            <a:xfrm>
              <a:off x="1248" y="3024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4353" name="Line 78"/>
            <p:cNvSpPr>
              <a:spLocks noChangeShapeType="1"/>
            </p:cNvSpPr>
            <p:nvPr/>
          </p:nvSpPr>
          <p:spPr bwMode="auto">
            <a:xfrm>
              <a:off x="1248" y="3120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4354" name="Line 79"/>
            <p:cNvSpPr>
              <a:spLocks noChangeShapeType="1"/>
            </p:cNvSpPr>
            <p:nvPr/>
          </p:nvSpPr>
          <p:spPr bwMode="auto">
            <a:xfrm>
              <a:off x="1248" y="3216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4355" name="Line 80"/>
            <p:cNvSpPr>
              <a:spLocks noChangeShapeType="1"/>
            </p:cNvSpPr>
            <p:nvPr/>
          </p:nvSpPr>
          <p:spPr bwMode="auto">
            <a:xfrm>
              <a:off x="1248" y="3312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94231" name="Group 81"/>
          <p:cNvGrpSpPr>
            <a:grpSpLocks/>
          </p:cNvGrpSpPr>
          <p:nvPr/>
        </p:nvGrpSpPr>
        <p:grpSpPr bwMode="auto">
          <a:xfrm rot="-519728">
            <a:off x="6438900" y="4730750"/>
            <a:ext cx="342900" cy="233363"/>
            <a:chOff x="1728" y="2064"/>
            <a:chExt cx="384" cy="240"/>
          </a:xfrm>
        </p:grpSpPr>
        <p:sp>
          <p:nvSpPr>
            <p:cNvPr id="94345" name="Rectangle 82"/>
            <p:cNvSpPr>
              <a:spLocks noChangeArrowheads="1"/>
            </p:cNvSpPr>
            <p:nvPr/>
          </p:nvSpPr>
          <p:spPr bwMode="auto">
            <a:xfrm>
              <a:off x="1728" y="2160"/>
              <a:ext cx="384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4346" name="Rectangle 83"/>
            <p:cNvSpPr>
              <a:spLocks noChangeArrowheads="1"/>
            </p:cNvSpPr>
            <p:nvPr/>
          </p:nvSpPr>
          <p:spPr bwMode="auto">
            <a:xfrm>
              <a:off x="1872" y="2064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94232" name="Rectangle 84" descr="Granite"/>
          <p:cNvSpPr>
            <a:spLocks noChangeArrowheads="1"/>
          </p:cNvSpPr>
          <p:nvPr/>
        </p:nvSpPr>
        <p:spPr bwMode="auto">
          <a:xfrm>
            <a:off x="5791200" y="3511550"/>
            <a:ext cx="1524000" cy="1524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33" name="Rectangle 85"/>
          <p:cNvSpPr>
            <a:spLocks noChangeArrowheads="1"/>
          </p:cNvSpPr>
          <p:nvPr/>
        </p:nvSpPr>
        <p:spPr bwMode="auto">
          <a:xfrm>
            <a:off x="5791200" y="4273550"/>
            <a:ext cx="152400" cy="1524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34" name="Rectangle 86"/>
          <p:cNvSpPr>
            <a:spLocks noChangeArrowheads="1"/>
          </p:cNvSpPr>
          <p:nvPr/>
        </p:nvSpPr>
        <p:spPr bwMode="auto">
          <a:xfrm>
            <a:off x="5791200" y="29019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35" name="Rectangle 87"/>
          <p:cNvSpPr>
            <a:spLocks noChangeArrowheads="1"/>
          </p:cNvSpPr>
          <p:nvPr/>
        </p:nvSpPr>
        <p:spPr bwMode="auto">
          <a:xfrm>
            <a:off x="5943600" y="29019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36" name="Rectangle 88"/>
          <p:cNvSpPr>
            <a:spLocks noChangeArrowheads="1"/>
          </p:cNvSpPr>
          <p:nvPr/>
        </p:nvSpPr>
        <p:spPr bwMode="auto">
          <a:xfrm>
            <a:off x="6096000" y="29019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37" name="Rectangle 89"/>
          <p:cNvSpPr>
            <a:spLocks noChangeArrowheads="1"/>
          </p:cNvSpPr>
          <p:nvPr/>
        </p:nvSpPr>
        <p:spPr bwMode="auto">
          <a:xfrm>
            <a:off x="6248400" y="29019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38" name="Rectangle 90"/>
          <p:cNvSpPr>
            <a:spLocks noChangeArrowheads="1"/>
          </p:cNvSpPr>
          <p:nvPr/>
        </p:nvSpPr>
        <p:spPr bwMode="auto">
          <a:xfrm>
            <a:off x="6400800" y="29019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39" name="Rectangle 91"/>
          <p:cNvSpPr>
            <a:spLocks noChangeArrowheads="1"/>
          </p:cNvSpPr>
          <p:nvPr/>
        </p:nvSpPr>
        <p:spPr bwMode="auto">
          <a:xfrm>
            <a:off x="6553200" y="29019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40" name="Rectangle 92"/>
          <p:cNvSpPr>
            <a:spLocks noChangeArrowheads="1"/>
          </p:cNvSpPr>
          <p:nvPr/>
        </p:nvSpPr>
        <p:spPr bwMode="auto">
          <a:xfrm>
            <a:off x="6705600" y="29019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41" name="Rectangle 93"/>
          <p:cNvSpPr>
            <a:spLocks noChangeArrowheads="1"/>
          </p:cNvSpPr>
          <p:nvPr/>
        </p:nvSpPr>
        <p:spPr bwMode="auto">
          <a:xfrm>
            <a:off x="6858000" y="29019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42" name="Rectangle 94"/>
          <p:cNvSpPr>
            <a:spLocks noChangeArrowheads="1"/>
          </p:cNvSpPr>
          <p:nvPr/>
        </p:nvSpPr>
        <p:spPr bwMode="auto">
          <a:xfrm>
            <a:off x="7010400" y="29019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43" name="Rectangle 95"/>
          <p:cNvSpPr>
            <a:spLocks noChangeArrowheads="1"/>
          </p:cNvSpPr>
          <p:nvPr/>
        </p:nvSpPr>
        <p:spPr bwMode="auto">
          <a:xfrm>
            <a:off x="7162800" y="29019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44" name="Rectangle 96"/>
          <p:cNvSpPr>
            <a:spLocks noChangeArrowheads="1"/>
          </p:cNvSpPr>
          <p:nvPr/>
        </p:nvSpPr>
        <p:spPr bwMode="auto">
          <a:xfrm>
            <a:off x="5791200" y="30543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45" name="Rectangle 97"/>
          <p:cNvSpPr>
            <a:spLocks noChangeArrowheads="1"/>
          </p:cNvSpPr>
          <p:nvPr/>
        </p:nvSpPr>
        <p:spPr bwMode="auto">
          <a:xfrm>
            <a:off x="5943600" y="30543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46" name="Rectangle 98"/>
          <p:cNvSpPr>
            <a:spLocks noChangeArrowheads="1"/>
          </p:cNvSpPr>
          <p:nvPr/>
        </p:nvSpPr>
        <p:spPr bwMode="auto">
          <a:xfrm>
            <a:off x="6096000" y="30543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47" name="Rectangle 99"/>
          <p:cNvSpPr>
            <a:spLocks noChangeArrowheads="1"/>
          </p:cNvSpPr>
          <p:nvPr/>
        </p:nvSpPr>
        <p:spPr bwMode="auto">
          <a:xfrm>
            <a:off x="6248400" y="30543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48" name="Rectangle 100"/>
          <p:cNvSpPr>
            <a:spLocks noChangeArrowheads="1"/>
          </p:cNvSpPr>
          <p:nvPr/>
        </p:nvSpPr>
        <p:spPr bwMode="auto">
          <a:xfrm>
            <a:off x="6400800" y="30543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49" name="Rectangle 101"/>
          <p:cNvSpPr>
            <a:spLocks noChangeArrowheads="1"/>
          </p:cNvSpPr>
          <p:nvPr/>
        </p:nvSpPr>
        <p:spPr bwMode="auto">
          <a:xfrm>
            <a:off x="6553200" y="30543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50" name="Rectangle 102"/>
          <p:cNvSpPr>
            <a:spLocks noChangeArrowheads="1"/>
          </p:cNvSpPr>
          <p:nvPr/>
        </p:nvSpPr>
        <p:spPr bwMode="auto">
          <a:xfrm>
            <a:off x="6705600" y="30543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51" name="Rectangle 103"/>
          <p:cNvSpPr>
            <a:spLocks noChangeArrowheads="1"/>
          </p:cNvSpPr>
          <p:nvPr/>
        </p:nvSpPr>
        <p:spPr bwMode="auto">
          <a:xfrm>
            <a:off x="6858000" y="30543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52" name="Rectangle 104"/>
          <p:cNvSpPr>
            <a:spLocks noChangeArrowheads="1"/>
          </p:cNvSpPr>
          <p:nvPr/>
        </p:nvSpPr>
        <p:spPr bwMode="auto">
          <a:xfrm>
            <a:off x="7010400" y="30543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53" name="Rectangle 105"/>
          <p:cNvSpPr>
            <a:spLocks noChangeArrowheads="1"/>
          </p:cNvSpPr>
          <p:nvPr/>
        </p:nvSpPr>
        <p:spPr bwMode="auto">
          <a:xfrm>
            <a:off x="7162800" y="30543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54" name="Rectangle 106"/>
          <p:cNvSpPr>
            <a:spLocks noChangeArrowheads="1"/>
          </p:cNvSpPr>
          <p:nvPr/>
        </p:nvSpPr>
        <p:spPr bwMode="auto">
          <a:xfrm>
            <a:off x="5791200" y="32067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55" name="Rectangle 107"/>
          <p:cNvSpPr>
            <a:spLocks noChangeArrowheads="1"/>
          </p:cNvSpPr>
          <p:nvPr/>
        </p:nvSpPr>
        <p:spPr bwMode="auto">
          <a:xfrm>
            <a:off x="5943600" y="32067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56" name="Rectangle 108"/>
          <p:cNvSpPr>
            <a:spLocks noChangeArrowheads="1"/>
          </p:cNvSpPr>
          <p:nvPr/>
        </p:nvSpPr>
        <p:spPr bwMode="auto">
          <a:xfrm>
            <a:off x="6096000" y="32067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57" name="Rectangle 109"/>
          <p:cNvSpPr>
            <a:spLocks noChangeArrowheads="1"/>
          </p:cNvSpPr>
          <p:nvPr/>
        </p:nvSpPr>
        <p:spPr bwMode="auto">
          <a:xfrm>
            <a:off x="6248400" y="32067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58" name="Rectangle 110"/>
          <p:cNvSpPr>
            <a:spLocks noChangeArrowheads="1"/>
          </p:cNvSpPr>
          <p:nvPr/>
        </p:nvSpPr>
        <p:spPr bwMode="auto">
          <a:xfrm>
            <a:off x="6400800" y="32067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59" name="Rectangle 111"/>
          <p:cNvSpPr>
            <a:spLocks noChangeArrowheads="1"/>
          </p:cNvSpPr>
          <p:nvPr/>
        </p:nvSpPr>
        <p:spPr bwMode="auto">
          <a:xfrm>
            <a:off x="6553200" y="32067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60" name="Rectangle 112"/>
          <p:cNvSpPr>
            <a:spLocks noChangeArrowheads="1"/>
          </p:cNvSpPr>
          <p:nvPr/>
        </p:nvSpPr>
        <p:spPr bwMode="auto">
          <a:xfrm>
            <a:off x="6705600" y="32067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61" name="Rectangle 113"/>
          <p:cNvSpPr>
            <a:spLocks noChangeArrowheads="1"/>
          </p:cNvSpPr>
          <p:nvPr/>
        </p:nvSpPr>
        <p:spPr bwMode="auto">
          <a:xfrm>
            <a:off x="6858000" y="32067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62" name="Rectangle 114"/>
          <p:cNvSpPr>
            <a:spLocks noChangeArrowheads="1"/>
          </p:cNvSpPr>
          <p:nvPr/>
        </p:nvSpPr>
        <p:spPr bwMode="auto">
          <a:xfrm>
            <a:off x="7010400" y="32067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63" name="Rectangle 115"/>
          <p:cNvSpPr>
            <a:spLocks noChangeArrowheads="1"/>
          </p:cNvSpPr>
          <p:nvPr/>
        </p:nvSpPr>
        <p:spPr bwMode="auto">
          <a:xfrm>
            <a:off x="7162800" y="32067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64" name="Rectangle 116"/>
          <p:cNvSpPr>
            <a:spLocks noChangeArrowheads="1"/>
          </p:cNvSpPr>
          <p:nvPr/>
        </p:nvSpPr>
        <p:spPr bwMode="auto">
          <a:xfrm>
            <a:off x="5791200" y="33591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65" name="Rectangle 117"/>
          <p:cNvSpPr>
            <a:spLocks noChangeArrowheads="1"/>
          </p:cNvSpPr>
          <p:nvPr/>
        </p:nvSpPr>
        <p:spPr bwMode="auto">
          <a:xfrm>
            <a:off x="5943600" y="33591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66" name="Rectangle 118"/>
          <p:cNvSpPr>
            <a:spLocks noChangeArrowheads="1"/>
          </p:cNvSpPr>
          <p:nvPr/>
        </p:nvSpPr>
        <p:spPr bwMode="auto">
          <a:xfrm>
            <a:off x="6096000" y="33591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67" name="Rectangle 119"/>
          <p:cNvSpPr>
            <a:spLocks noChangeArrowheads="1"/>
          </p:cNvSpPr>
          <p:nvPr/>
        </p:nvSpPr>
        <p:spPr bwMode="auto">
          <a:xfrm>
            <a:off x="6248400" y="33591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68" name="Rectangle 120"/>
          <p:cNvSpPr>
            <a:spLocks noChangeArrowheads="1"/>
          </p:cNvSpPr>
          <p:nvPr/>
        </p:nvSpPr>
        <p:spPr bwMode="auto">
          <a:xfrm>
            <a:off x="6400800" y="33591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69" name="Rectangle 121"/>
          <p:cNvSpPr>
            <a:spLocks noChangeArrowheads="1"/>
          </p:cNvSpPr>
          <p:nvPr/>
        </p:nvSpPr>
        <p:spPr bwMode="auto">
          <a:xfrm>
            <a:off x="6553200" y="33591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70" name="Rectangle 122"/>
          <p:cNvSpPr>
            <a:spLocks noChangeArrowheads="1"/>
          </p:cNvSpPr>
          <p:nvPr/>
        </p:nvSpPr>
        <p:spPr bwMode="auto">
          <a:xfrm>
            <a:off x="6705600" y="33591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71" name="Rectangle 123"/>
          <p:cNvSpPr>
            <a:spLocks noChangeArrowheads="1"/>
          </p:cNvSpPr>
          <p:nvPr/>
        </p:nvSpPr>
        <p:spPr bwMode="auto">
          <a:xfrm>
            <a:off x="6858000" y="33591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72" name="Rectangle 124"/>
          <p:cNvSpPr>
            <a:spLocks noChangeArrowheads="1"/>
          </p:cNvSpPr>
          <p:nvPr/>
        </p:nvSpPr>
        <p:spPr bwMode="auto">
          <a:xfrm>
            <a:off x="7010400" y="33591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73" name="Rectangle 125"/>
          <p:cNvSpPr>
            <a:spLocks noChangeArrowheads="1"/>
          </p:cNvSpPr>
          <p:nvPr/>
        </p:nvSpPr>
        <p:spPr bwMode="auto">
          <a:xfrm>
            <a:off x="7162800" y="33591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74" name="Rectangle 126"/>
          <p:cNvSpPr>
            <a:spLocks noChangeArrowheads="1"/>
          </p:cNvSpPr>
          <p:nvPr/>
        </p:nvSpPr>
        <p:spPr bwMode="auto">
          <a:xfrm>
            <a:off x="5791200" y="35115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75" name="Rectangle 127"/>
          <p:cNvSpPr>
            <a:spLocks noChangeArrowheads="1"/>
          </p:cNvSpPr>
          <p:nvPr/>
        </p:nvSpPr>
        <p:spPr bwMode="auto">
          <a:xfrm>
            <a:off x="5943600" y="35115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76" name="Rectangle 128"/>
          <p:cNvSpPr>
            <a:spLocks noChangeArrowheads="1"/>
          </p:cNvSpPr>
          <p:nvPr/>
        </p:nvSpPr>
        <p:spPr bwMode="auto">
          <a:xfrm>
            <a:off x="6096000" y="35115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77" name="Rectangle 129"/>
          <p:cNvSpPr>
            <a:spLocks noChangeArrowheads="1"/>
          </p:cNvSpPr>
          <p:nvPr/>
        </p:nvSpPr>
        <p:spPr bwMode="auto">
          <a:xfrm>
            <a:off x="6248400" y="35115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78" name="Rectangle 130"/>
          <p:cNvSpPr>
            <a:spLocks noChangeArrowheads="1"/>
          </p:cNvSpPr>
          <p:nvPr/>
        </p:nvSpPr>
        <p:spPr bwMode="auto">
          <a:xfrm>
            <a:off x="6400800" y="35115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79" name="Rectangle 131"/>
          <p:cNvSpPr>
            <a:spLocks noChangeArrowheads="1"/>
          </p:cNvSpPr>
          <p:nvPr/>
        </p:nvSpPr>
        <p:spPr bwMode="auto">
          <a:xfrm>
            <a:off x="6553200" y="35115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80" name="Rectangle 132"/>
          <p:cNvSpPr>
            <a:spLocks noChangeArrowheads="1"/>
          </p:cNvSpPr>
          <p:nvPr/>
        </p:nvSpPr>
        <p:spPr bwMode="auto">
          <a:xfrm>
            <a:off x="6705600" y="35115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81" name="Rectangle 133"/>
          <p:cNvSpPr>
            <a:spLocks noChangeArrowheads="1"/>
          </p:cNvSpPr>
          <p:nvPr/>
        </p:nvSpPr>
        <p:spPr bwMode="auto">
          <a:xfrm>
            <a:off x="6858000" y="35115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82" name="Rectangle 134"/>
          <p:cNvSpPr>
            <a:spLocks noChangeArrowheads="1"/>
          </p:cNvSpPr>
          <p:nvPr/>
        </p:nvSpPr>
        <p:spPr bwMode="auto">
          <a:xfrm>
            <a:off x="7010400" y="35115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83" name="Rectangle 135"/>
          <p:cNvSpPr>
            <a:spLocks noChangeArrowheads="1"/>
          </p:cNvSpPr>
          <p:nvPr/>
        </p:nvSpPr>
        <p:spPr bwMode="auto">
          <a:xfrm>
            <a:off x="7162800" y="35115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84" name="Rectangle 136"/>
          <p:cNvSpPr>
            <a:spLocks noChangeArrowheads="1"/>
          </p:cNvSpPr>
          <p:nvPr/>
        </p:nvSpPr>
        <p:spPr bwMode="auto">
          <a:xfrm>
            <a:off x="5791200" y="36639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85" name="Rectangle 137"/>
          <p:cNvSpPr>
            <a:spLocks noChangeArrowheads="1"/>
          </p:cNvSpPr>
          <p:nvPr/>
        </p:nvSpPr>
        <p:spPr bwMode="auto">
          <a:xfrm>
            <a:off x="5943600" y="36639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86" name="Rectangle 138"/>
          <p:cNvSpPr>
            <a:spLocks noChangeArrowheads="1"/>
          </p:cNvSpPr>
          <p:nvPr/>
        </p:nvSpPr>
        <p:spPr bwMode="auto">
          <a:xfrm>
            <a:off x="6096000" y="36639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87" name="Rectangle 139"/>
          <p:cNvSpPr>
            <a:spLocks noChangeArrowheads="1"/>
          </p:cNvSpPr>
          <p:nvPr/>
        </p:nvSpPr>
        <p:spPr bwMode="auto">
          <a:xfrm>
            <a:off x="6248400" y="36639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88" name="Rectangle 140"/>
          <p:cNvSpPr>
            <a:spLocks noChangeArrowheads="1"/>
          </p:cNvSpPr>
          <p:nvPr/>
        </p:nvSpPr>
        <p:spPr bwMode="auto">
          <a:xfrm>
            <a:off x="6400800" y="36639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89" name="Rectangle 141"/>
          <p:cNvSpPr>
            <a:spLocks noChangeArrowheads="1"/>
          </p:cNvSpPr>
          <p:nvPr/>
        </p:nvSpPr>
        <p:spPr bwMode="auto">
          <a:xfrm>
            <a:off x="6553200" y="36639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90" name="Rectangle 142"/>
          <p:cNvSpPr>
            <a:spLocks noChangeArrowheads="1"/>
          </p:cNvSpPr>
          <p:nvPr/>
        </p:nvSpPr>
        <p:spPr bwMode="auto">
          <a:xfrm>
            <a:off x="6705600" y="36639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91" name="Rectangle 143"/>
          <p:cNvSpPr>
            <a:spLocks noChangeArrowheads="1"/>
          </p:cNvSpPr>
          <p:nvPr/>
        </p:nvSpPr>
        <p:spPr bwMode="auto">
          <a:xfrm>
            <a:off x="6858000" y="36639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92" name="Rectangle 144"/>
          <p:cNvSpPr>
            <a:spLocks noChangeArrowheads="1"/>
          </p:cNvSpPr>
          <p:nvPr/>
        </p:nvSpPr>
        <p:spPr bwMode="auto">
          <a:xfrm>
            <a:off x="7010400" y="36639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93" name="Rectangle 145"/>
          <p:cNvSpPr>
            <a:spLocks noChangeArrowheads="1"/>
          </p:cNvSpPr>
          <p:nvPr/>
        </p:nvSpPr>
        <p:spPr bwMode="auto">
          <a:xfrm>
            <a:off x="7162800" y="36639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94" name="Rectangle 146"/>
          <p:cNvSpPr>
            <a:spLocks noChangeArrowheads="1"/>
          </p:cNvSpPr>
          <p:nvPr/>
        </p:nvSpPr>
        <p:spPr bwMode="auto">
          <a:xfrm>
            <a:off x="5791200" y="38163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95" name="Rectangle 147"/>
          <p:cNvSpPr>
            <a:spLocks noChangeArrowheads="1"/>
          </p:cNvSpPr>
          <p:nvPr/>
        </p:nvSpPr>
        <p:spPr bwMode="auto">
          <a:xfrm>
            <a:off x="5943600" y="38163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96" name="Rectangle 148"/>
          <p:cNvSpPr>
            <a:spLocks noChangeArrowheads="1"/>
          </p:cNvSpPr>
          <p:nvPr/>
        </p:nvSpPr>
        <p:spPr bwMode="auto">
          <a:xfrm>
            <a:off x="6096000" y="38163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97" name="Rectangle 149"/>
          <p:cNvSpPr>
            <a:spLocks noChangeArrowheads="1"/>
          </p:cNvSpPr>
          <p:nvPr/>
        </p:nvSpPr>
        <p:spPr bwMode="auto">
          <a:xfrm>
            <a:off x="6248400" y="38163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98" name="Rectangle 150"/>
          <p:cNvSpPr>
            <a:spLocks noChangeArrowheads="1"/>
          </p:cNvSpPr>
          <p:nvPr/>
        </p:nvSpPr>
        <p:spPr bwMode="auto">
          <a:xfrm>
            <a:off x="6400800" y="38163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299" name="Rectangle 151"/>
          <p:cNvSpPr>
            <a:spLocks noChangeArrowheads="1"/>
          </p:cNvSpPr>
          <p:nvPr/>
        </p:nvSpPr>
        <p:spPr bwMode="auto">
          <a:xfrm>
            <a:off x="6553200" y="38163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300" name="Rectangle 152"/>
          <p:cNvSpPr>
            <a:spLocks noChangeArrowheads="1"/>
          </p:cNvSpPr>
          <p:nvPr/>
        </p:nvSpPr>
        <p:spPr bwMode="auto">
          <a:xfrm>
            <a:off x="6705600" y="38163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301" name="Rectangle 153"/>
          <p:cNvSpPr>
            <a:spLocks noChangeArrowheads="1"/>
          </p:cNvSpPr>
          <p:nvPr/>
        </p:nvSpPr>
        <p:spPr bwMode="auto">
          <a:xfrm>
            <a:off x="6858000" y="38163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302" name="Rectangle 154"/>
          <p:cNvSpPr>
            <a:spLocks noChangeArrowheads="1"/>
          </p:cNvSpPr>
          <p:nvPr/>
        </p:nvSpPr>
        <p:spPr bwMode="auto">
          <a:xfrm>
            <a:off x="7010400" y="38163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303" name="Rectangle 155"/>
          <p:cNvSpPr>
            <a:spLocks noChangeArrowheads="1"/>
          </p:cNvSpPr>
          <p:nvPr/>
        </p:nvSpPr>
        <p:spPr bwMode="auto">
          <a:xfrm>
            <a:off x="7162800" y="38163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304" name="Rectangle 156"/>
          <p:cNvSpPr>
            <a:spLocks noChangeArrowheads="1"/>
          </p:cNvSpPr>
          <p:nvPr/>
        </p:nvSpPr>
        <p:spPr bwMode="auto">
          <a:xfrm>
            <a:off x="5791200" y="39687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305" name="Rectangle 157"/>
          <p:cNvSpPr>
            <a:spLocks noChangeArrowheads="1"/>
          </p:cNvSpPr>
          <p:nvPr/>
        </p:nvSpPr>
        <p:spPr bwMode="auto">
          <a:xfrm>
            <a:off x="5943600" y="39687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306" name="Rectangle 158"/>
          <p:cNvSpPr>
            <a:spLocks noChangeArrowheads="1"/>
          </p:cNvSpPr>
          <p:nvPr/>
        </p:nvSpPr>
        <p:spPr bwMode="auto">
          <a:xfrm>
            <a:off x="6096000" y="39687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307" name="Rectangle 159"/>
          <p:cNvSpPr>
            <a:spLocks noChangeArrowheads="1"/>
          </p:cNvSpPr>
          <p:nvPr/>
        </p:nvSpPr>
        <p:spPr bwMode="auto">
          <a:xfrm>
            <a:off x="6248400" y="39687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308" name="Rectangle 160"/>
          <p:cNvSpPr>
            <a:spLocks noChangeArrowheads="1"/>
          </p:cNvSpPr>
          <p:nvPr/>
        </p:nvSpPr>
        <p:spPr bwMode="auto">
          <a:xfrm>
            <a:off x="6400800" y="39687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309" name="Rectangle 161"/>
          <p:cNvSpPr>
            <a:spLocks noChangeArrowheads="1"/>
          </p:cNvSpPr>
          <p:nvPr/>
        </p:nvSpPr>
        <p:spPr bwMode="auto">
          <a:xfrm>
            <a:off x="6553200" y="39687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310" name="Rectangle 162"/>
          <p:cNvSpPr>
            <a:spLocks noChangeArrowheads="1"/>
          </p:cNvSpPr>
          <p:nvPr/>
        </p:nvSpPr>
        <p:spPr bwMode="auto">
          <a:xfrm>
            <a:off x="6705600" y="39687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311" name="Rectangle 163"/>
          <p:cNvSpPr>
            <a:spLocks noChangeArrowheads="1"/>
          </p:cNvSpPr>
          <p:nvPr/>
        </p:nvSpPr>
        <p:spPr bwMode="auto">
          <a:xfrm>
            <a:off x="6858000" y="39687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312" name="Rectangle 164"/>
          <p:cNvSpPr>
            <a:spLocks noChangeArrowheads="1"/>
          </p:cNvSpPr>
          <p:nvPr/>
        </p:nvSpPr>
        <p:spPr bwMode="auto">
          <a:xfrm>
            <a:off x="7010400" y="39687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313" name="Rectangle 165"/>
          <p:cNvSpPr>
            <a:spLocks noChangeArrowheads="1"/>
          </p:cNvSpPr>
          <p:nvPr/>
        </p:nvSpPr>
        <p:spPr bwMode="auto">
          <a:xfrm>
            <a:off x="7162800" y="39687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314" name="Rectangle 166"/>
          <p:cNvSpPr>
            <a:spLocks noChangeArrowheads="1"/>
          </p:cNvSpPr>
          <p:nvPr/>
        </p:nvSpPr>
        <p:spPr bwMode="auto">
          <a:xfrm>
            <a:off x="5791200" y="41211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315" name="Rectangle 167"/>
          <p:cNvSpPr>
            <a:spLocks noChangeArrowheads="1"/>
          </p:cNvSpPr>
          <p:nvPr/>
        </p:nvSpPr>
        <p:spPr bwMode="auto">
          <a:xfrm>
            <a:off x="5943600" y="41211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316" name="Rectangle 168"/>
          <p:cNvSpPr>
            <a:spLocks noChangeArrowheads="1"/>
          </p:cNvSpPr>
          <p:nvPr/>
        </p:nvSpPr>
        <p:spPr bwMode="auto">
          <a:xfrm>
            <a:off x="6096000" y="41211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317" name="Rectangle 169"/>
          <p:cNvSpPr>
            <a:spLocks noChangeArrowheads="1"/>
          </p:cNvSpPr>
          <p:nvPr/>
        </p:nvSpPr>
        <p:spPr bwMode="auto">
          <a:xfrm>
            <a:off x="6248400" y="41211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318" name="Rectangle 170"/>
          <p:cNvSpPr>
            <a:spLocks noChangeArrowheads="1"/>
          </p:cNvSpPr>
          <p:nvPr/>
        </p:nvSpPr>
        <p:spPr bwMode="auto">
          <a:xfrm>
            <a:off x="6400800" y="41211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319" name="Rectangle 171"/>
          <p:cNvSpPr>
            <a:spLocks noChangeArrowheads="1"/>
          </p:cNvSpPr>
          <p:nvPr/>
        </p:nvSpPr>
        <p:spPr bwMode="auto">
          <a:xfrm>
            <a:off x="6553200" y="41211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320" name="Rectangle 172"/>
          <p:cNvSpPr>
            <a:spLocks noChangeArrowheads="1"/>
          </p:cNvSpPr>
          <p:nvPr/>
        </p:nvSpPr>
        <p:spPr bwMode="auto">
          <a:xfrm>
            <a:off x="6705600" y="41211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321" name="Rectangle 173"/>
          <p:cNvSpPr>
            <a:spLocks noChangeArrowheads="1"/>
          </p:cNvSpPr>
          <p:nvPr/>
        </p:nvSpPr>
        <p:spPr bwMode="auto">
          <a:xfrm>
            <a:off x="6858000" y="41211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322" name="Rectangle 174"/>
          <p:cNvSpPr>
            <a:spLocks noChangeArrowheads="1"/>
          </p:cNvSpPr>
          <p:nvPr/>
        </p:nvSpPr>
        <p:spPr bwMode="auto">
          <a:xfrm>
            <a:off x="7010400" y="41211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323" name="Rectangle 175"/>
          <p:cNvSpPr>
            <a:spLocks noChangeArrowheads="1"/>
          </p:cNvSpPr>
          <p:nvPr/>
        </p:nvSpPr>
        <p:spPr bwMode="auto">
          <a:xfrm>
            <a:off x="7162800" y="4121150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324" name="Rectangle 176"/>
          <p:cNvSpPr>
            <a:spLocks noChangeArrowheads="1"/>
          </p:cNvSpPr>
          <p:nvPr/>
        </p:nvSpPr>
        <p:spPr bwMode="auto">
          <a:xfrm>
            <a:off x="5943600" y="4273550"/>
            <a:ext cx="152400" cy="1524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325" name="Rectangle 177"/>
          <p:cNvSpPr>
            <a:spLocks noChangeArrowheads="1"/>
          </p:cNvSpPr>
          <p:nvPr/>
        </p:nvSpPr>
        <p:spPr bwMode="auto">
          <a:xfrm>
            <a:off x="6096000" y="4273550"/>
            <a:ext cx="152400" cy="1524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326" name="Rectangle 178"/>
          <p:cNvSpPr>
            <a:spLocks noChangeArrowheads="1"/>
          </p:cNvSpPr>
          <p:nvPr/>
        </p:nvSpPr>
        <p:spPr bwMode="auto">
          <a:xfrm>
            <a:off x="6248400" y="4273550"/>
            <a:ext cx="152400" cy="1524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327" name="Rectangle 179"/>
          <p:cNvSpPr>
            <a:spLocks noChangeArrowheads="1"/>
          </p:cNvSpPr>
          <p:nvPr/>
        </p:nvSpPr>
        <p:spPr bwMode="auto">
          <a:xfrm>
            <a:off x="6400800" y="4273550"/>
            <a:ext cx="152400" cy="1524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328" name="Rectangle 180"/>
          <p:cNvSpPr>
            <a:spLocks noChangeArrowheads="1"/>
          </p:cNvSpPr>
          <p:nvPr/>
        </p:nvSpPr>
        <p:spPr bwMode="auto">
          <a:xfrm>
            <a:off x="6553200" y="4273550"/>
            <a:ext cx="152400" cy="1524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329" name="Rectangle 181"/>
          <p:cNvSpPr>
            <a:spLocks noChangeArrowheads="1"/>
          </p:cNvSpPr>
          <p:nvPr/>
        </p:nvSpPr>
        <p:spPr bwMode="auto">
          <a:xfrm>
            <a:off x="6705600" y="4273550"/>
            <a:ext cx="152400" cy="1524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330" name="Rectangle 182"/>
          <p:cNvSpPr>
            <a:spLocks noChangeArrowheads="1"/>
          </p:cNvSpPr>
          <p:nvPr/>
        </p:nvSpPr>
        <p:spPr bwMode="auto">
          <a:xfrm>
            <a:off x="6858000" y="4273550"/>
            <a:ext cx="152400" cy="1524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331" name="Rectangle 183"/>
          <p:cNvSpPr>
            <a:spLocks noChangeArrowheads="1"/>
          </p:cNvSpPr>
          <p:nvPr/>
        </p:nvSpPr>
        <p:spPr bwMode="auto">
          <a:xfrm>
            <a:off x="7010400" y="4273550"/>
            <a:ext cx="152400" cy="1524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332" name="Rectangle 184"/>
          <p:cNvSpPr>
            <a:spLocks noChangeArrowheads="1"/>
          </p:cNvSpPr>
          <p:nvPr/>
        </p:nvSpPr>
        <p:spPr bwMode="auto">
          <a:xfrm>
            <a:off x="7162800" y="4273550"/>
            <a:ext cx="152400" cy="1524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333" name="Line 185"/>
          <p:cNvSpPr>
            <a:spLocks noChangeShapeType="1"/>
          </p:cNvSpPr>
          <p:nvPr/>
        </p:nvSpPr>
        <p:spPr bwMode="auto">
          <a:xfrm flipV="1">
            <a:off x="5486400" y="2901950"/>
            <a:ext cx="0" cy="14478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334" name="Rectangle 186"/>
          <p:cNvSpPr>
            <a:spLocks noChangeArrowheads="1"/>
          </p:cNvSpPr>
          <p:nvPr/>
        </p:nvSpPr>
        <p:spPr bwMode="auto">
          <a:xfrm>
            <a:off x="4572000" y="5264150"/>
            <a:ext cx="3886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altLang="zh-TW" b="0">
                <a:solidFill>
                  <a:schemeClr val="tx1"/>
                </a:solidFill>
                <a:latin typeface="Times New Roman" pitchFamily="18" charset="0"/>
              </a:rPr>
              <a:t>Reconstruction</a:t>
            </a:r>
            <a:endParaRPr lang="en-US" altLang="zh-TW" sz="22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94335" name="Rectangle 187"/>
          <p:cNvSpPr>
            <a:spLocks noChangeArrowheads="1"/>
          </p:cNvSpPr>
          <p:nvPr/>
        </p:nvSpPr>
        <p:spPr bwMode="auto">
          <a:xfrm>
            <a:off x="1828800" y="3663950"/>
            <a:ext cx="152400" cy="1524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336" name="Rectangle 188"/>
          <p:cNvSpPr>
            <a:spLocks noChangeArrowheads="1"/>
          </p:cNvSpPr>
          <p:nvPr/>
        </p:nvSpPr>
        <p:spPr bwMode="auto">
          <a:xfrm>
            <a:off x="1981200" y="3663950"/>
            <a:ext cx="152400" cy="152400"/>
          </a:xfrm>
          <a:prstGeom prst="rect">
            <a:avLst/>
          </a:prstGeom>
          <a:solidFill>
            <a:srgbClr val="FF190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337" name="Rectangle 189"/>
          <p:cNvSpPr>
            <a:spLocks noChangeArrowheads="1"/>
          </p:cNvSpPr>
          <p:nvPr/>
        </p:nvSpPr>
        <p:spPr bwMode="auto">
          <a:xfrm>
            <a:off x="2133600" y="3663950"/>
            <a:ext cx="152400" cy="152400"/>
          </a:xfrm>
          <a:prstGeom prst="rect">
            <a:avLst/>
          </a:prstGeom>
          <a:solidFill>
            <a:srgbClr val="FF320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338" name="Rectangle 190"/>
          <p:cNvSpPr>
            <a:spLocks noChangeArrowheads="1"/>
          </p:cNvSpPr>
          <p:nvPr/>
        </p:nvSpPr>
        <p:spPr bwMode="auto">
          <a:xfrm>
            <a:off x="2286000" y="3663950"/>
            <a:ext cx="152400" cy="152400"/>
          </a:xfrm>
          <a:prstGeom prst="rect">
            <a:avLst/>
          </a:prstGeom>
          <a:solidFill>
            <a:srgbClr val="FF4B0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339" name="Rectangle 191"/>
          <p:cNvSpPr>
            <a:spLocks noChangeArrowheads="1"/>
          </p:cNvSpPr>
          <p:nvPr/>
        </p:nvSpPr>
        <p:spPr bwMode="auto">
          <a:xfrm>
            <a:off x="2438400" y="3663950"/>
            <a:ext cx="152400" cy="152400"/>
          </a:xfrm>
          <a:prstGeom prst="rect">
            <a:avLst/>
          </a:prstGeom>
          <a:solidFill>
            <a:srgbClr val="FF640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340" name="Rectangle 192"/>
          <p:cNvSpPr>
            <a:spLocks noChangeArrowheads="1"/>
          </p:cNvSpPr>
          <p:nvPr/>
        </p:nvSpPr>
        <p:spPr bwMode="auto">
          <a:xfrm>
            <a:off x="2590800" y="3663950"/>
            <a:ext cx="152400" cy="152400"/>
          </a:xfrm>
          <a:prstGeom prst="rect">
            <a:avLst/>
          </a:prstGeom>
          <a:solidFill>
            <a:srgbClr val="FF7D0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341" name="Rectangle 193"/>
          <p:cNvSpPr>
            <a:spLocks noChangeArrowheads="1"/>
          </p:cNvSpPr>
          <p:nvPr/>
        </p:nvSpPr>
        <p:spPr bwMode="auto">
          <a:xfrm>
            <a:off x="2743200" y="3663950"/>
            <a:ext cx="152400" cy="152400"/>
          </a:xfrm>
          <a:prstGeom prst="rect">
            <a:avLst/>
          </a:prstGeom>
          <a:solidFill>
            <a:srgbClr val="FF960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342" name="Rectangle 194"/>
          <p:cNvSpPr>
            <a:spLocks noChangeArrowheads="1"/>
          </p:cNvSpPr>
          <p:nvPr/>
        </p:nvSpPr>
        <p:spPr bwMode="auto">
          <a:xfrm>
            <a:off x="2895600" y="3663950"/>
            <a:ext cx="152400" cy="152400"/>
          </a:xfrm>
          <a:prstGeom prst="rect">
            <a:avLst/>
          </a:prstGeom>
          <a:solidFill>
            <a:srgbClr val="FFAF0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343" name="Rectangle 195"/>
          <p:cNvSpPr>
            <a:spLocks noChangeArrowheads="1"/>
          </p:cNvSpPr>
          <p:nvPr/>
        </p:nvSpPr>
        <p:spPr bwMode="auto">
          <a:xfrm>
            <a:off x="3048000" y="3663950"/>
            <a:ext cx="152400" cy="152400"/>
          </a:xfrm>
          <a:prstGeom prst="rect">
            <a:avLst/>
          </a:prstGeom>
          <a:solidFill>
            <a:srgbClr val="FFC80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344" name="Rectangle 196"/>
          <p:cNvSpPr>
            <a:spLocks noChangeArrowheads="1"/>
          </p:cNvSpPr>
          <p:nvPr/>
        </p:nvSpPr>
        <p:spPr bwMode="auto">
          <a:xfrm>
            <a:off x="3200400" y="3663950"/>
            <a:ext cx="152400" cy="152400"/>
          </a:xfrm>
          <a:prstGeom prst="rect">
            <a:avLst/>
          </a:prstGeom>
          <a:solidFill>
            <a:srgbClr val="FFE10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Multi-pass plane sweep</a:t>
            </a:r>
          </a:p>
        </p:txBody>
      </p:sp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1219200" y="1916113"/>
            <a:ext cx="2743200" cy="3276600"/>
          </a:xfrm>
          <a:prstGeom prst="rect">
            <a:avLst/>
          </a:prstGeom>
          <a:solidFill>
            <a:schemeClr val="tx1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95236" name="Group 4"/>
          <p:cNvGrpSpPr>
            <a:grpSpLocks/>
          </p:cNvGrpSpPr>
          <p:nvPr/>
        </p:nvGrpSpPr>
        <p:grpSpPr bwMode="auto">
          <a:xfrm rot="2542255">
            <a:off x="1752600" y="4654550"/>
            <a:ext cx="342900" cy="233363"/>
            <a:chOff x="1728" y="2064"/>
            <a:chExt cx="384" cy="240"/>
          </a:xfrm>
        </p:grpSpPr>
        <p:sp>
          <p:nvSpPr>
            <p:cNvPr id="95386" name="Rectangle 5"/>
            <p:cNvSpPr>
              <a:spLocks noChangeArrowheads="1"/>
            </p:cNvSpPr>
            <p:nvPr/>
          </p:nvSpPr>
          <p:spPr bwMode="auto">
            <a:xfrm>
              <a:off x="1728" y="2160"/>
              <a:ext cx="384" cy="14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5387" name="Rectangle 6"/>
            <p:cNvSpPr>
              <a:spLocks noChangeArrowheads="1"/>
            </p:cNvSpPr>
            <p:nvPr/>
          </p:nvSpPr>
          <p:spPr bwMode="auto">
            <a:xfrm>
              <a:off x="1872" y="206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95237" name="Group 7"/>
          <p:cNvGrpSpPr>
            <a:grpSpLocks/>
          </p:cNvGrpSpPr>
          <p:nvPr/>
        </p:nvGrpSpPr>
        <p:grpSpPr bwMode="auto">
          <a:xfrm rot="-2651179">
            <a:off x="3124200" y="4654550"/>
            <a:ext cx="342900" cy="233363"/>
            <a:chOff x="1728" y="2064"/>
            <a:chExt cx="384" cy="240"/>
          </a:xfrm>
        </p:grpSpPr>
        <p:sp>
          <p:nvSpPr>
            <p:cNvPr id="95384" name="Rectangle 8"/>
            <p:cNvSpPr>
              <a:spLocks noChangeArrowheads="1"/>
            </p:cNvSpPr>
            <p:nvPr/>
          </p:nvSpPr>
          <p:spPr bwMode="auto">
            <a:xfrm>
              <a:off x="1728" y="2160"/>
              <a:ext cx="384" cy="14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5385" name="Rectangle 9"/>
            <p:cNvSpPr>
              <a:spLocks noChangeArrowheads="1"/>
            </p:cNvSpPr>
            <p:nvPr/>
          </p:nvSpPr>
          <p:spPr bwMode="auto">
            <a:xfrm>
              <a:off x="1872" y="206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95238" name="Group 10"/>
          <p:cNvGrpSpPr>
            <a:grpSpLocks/>
          </p:cNvGrpSpPr>
          <p:nvPr/>
        </p:nvGrpSpPr>
        <p:grpSpPr bwMode="auto">
          <a:xfrm rot="-7843673">
            <a:off x="3221832" y="2351881"/>
            <a:ext cx="342900" cy="233363"/>
            <a:chOff x="1728" y="2064"/>
            <a:chExt cx="384" cy="240"/>
          </a:xfrm>
        </p:grpSpPr>
        <p:sp>
          <p:nvSpPr>
            <p:cNvPr id="95382" name="Rectangle 11"/>
            <p:cNvSpPr>
              <a:spLocks noChangeArrowheads="1"/>
            </p:cNvSpPr>
            <p:nvPr/>
          </p:nvSpPr>
          <p:spPr bwMode="auto">
            <a:xfrm>
              <a:off x="1728" y="2160"/>
              <a:ext cx="384" cy="14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5383" name="Rectangle 12"/>
            <p:cNvSpPr>
              <a:spLocks noChangeArrowheads="1"/>
            </p:cNvSpPr>
            <p:nvPr/>
          </p:nvSpPr>
          <p:spPr bwMode="auto">
            <a:xfrm>
              <a:off x="1872" y="206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95239" name="Rectangle 13"/>
          <p:cNvSpPr>
            <a:spLocks noChangeArrowheads="1"/>
          </p:cNvSpPr>
          <p:nvPr/>
        </p:nvSpPr>
        <p:spPr bwMode="auto">
          <a:xfrm>
            <a:off x="1828800" y="2906713"/>
            <a:ext cx="1524000" cy="15240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95240" name="Group 14"/>
          <p:cNvGrpSpPr>
            <a:grpSpLocks/>
          </p:cNvGrpSpPr>
          <p:nvPr/>
        </p:nvGrpSpPr>
        <p:grpSpPr bwMode="auto">
          <a:xfrm rot="-10797907">
            <a:off x="2476500" y="2274888"/>
            <a:ext cx="342900" cy="233362"/>
            <a:chOff x="1728" y="2064"/>
            <a:chExt cx="384" cy="240"/>
          </a:xfrm>
        </p:grpSpPr>
        <p:sp>
          <p:nvSpPr>
            <p:cNvPr id="95380" name="Rectangle 15"/>
            <p:cNvSpPr>
              <a:spLocks noChangeArrowheads="1"/>
            </p:cNvSpPr>
            <p:nvPr/>
          </p:nvSpPr>
          <p:spPr bwMode="auto">
            <a:xfrm>
              <a:off x="1728" y="2160"/>
              <a:ext cx="384" cy="14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5381" name="Rectangle 16"/>
            <p:cNvSpPr>
              <a:spLocks noChangeArrowheads="1"/>
            </p:cNvSpPr>
            <p:nvPr/>
          </p:nvSpPr>
          <p:spPr bwMode="auto">
            <a:xfrm>
              <a:off x="1872" y="206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95241" name="Group 17"/>
          <p:cNvGrpSpPr>
            <a:grpSpLocks/>
          </p:cNvGrpSpPr>
          <p:nvPr/>
        </p:nvGrpSpPr>
        <p:grpSpPr bwMode="auto">
          <a:xfrm rot="9922521">
            <a:off x="1752600" y="2274888"/>
            <a:ext cx="342900" cy="233362"/>
            <a:chOff x="1728" y="2064"/>
            <a:chExt cx="384" cy="240"/>
          </a:xfrm>
        </p:grpSpPr>
        <p:sp>
          <p:nvSpPr>
            <p:cNvPr id="95378" name="Rectangle 18"/>
            <p:cNvSpPr>
              <a:spLocks noChangeArrowheads="1"/>
            </p:cNvSpPr>
            <p:nvPr/>
          </p:nvSpPr>
          <p:spPr bwMode="auto">
            <a:xfrm>
              <a:off x="1728" y="2160"/>
              <a:ext cx="384" cy="14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5379" name="Rectangle 19"/>
            <p:cNvSpPr>
              <a:spLocks noChangeArrowheads="1"/>
            </p:cNvSpPr>
            <p:nvPr/>
          </p:nvSpPr>
          <p:spPr bwMode="auto">
            <a:xfrm>
              <a:off x="1872" y="206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95242" name="Group 20"/>
          <p:cNvGrpSpPr>
            <a:grpSpLocks/>
          </p:cNvGrpSpPr>
          <p:nvPr/>
        </p:nvGrpSpPr>
        <p:grpSpPr bwMode="auto">
          <a:xfrm>
            <a:off x="1981200" y="2906713"/>
            <a:ext cx="1219200" cy="1524000"/>
            <a:chOff x="1344" y="2448"/>
            <a:chExt cx="768" cy="960"/>
          </a:xfrm>
        </p:grpSpPr>
        <p:sp>
          <p:nvSpPr>
            <p:cNvPr id="95369" name="Line 21"/>
            <p:cNvSpPr>
              <a:spLocks noChangeShapeType="1"/>
            </p:cNvSpPr>
            <p:nvPr/>
          </p:nvSpPr>
          <p:spPr bwMode="auto">
            <a:xfrm>
              <a:off x="1344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5370" name="Line 22"/>
            <p:cNvSpPr>
              <a:spLocks noChangeShapeType="1"/>
            </p:cNvSpPr>
            <p:nvPr/>
          </p:nvSpPr>
          <p:spPr bwMode="auto">
            <a:xfrm>
              <a:off x="1440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5371" name="Line 23"/>
            <p:cNvSpPr>
              <a:spLocks noChangeShapeType="1"/>
            </p:cNvSpPr>
            <p:nvPr/>
          </p:nvSpPr>
          <p:spPr bwMode="auto">
            <a:xfrm>
              <a:off x="1536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5372" name="Line 24"/>
            <p:cNvSpPr>
              <a:spLocks noChangeShapeType="1"/>
            </p:cNvSpPr>
            <p:nvPr/>
          </p:nvSpPr>
          <p:spPr bwMode="auto">
            <a:xfrm>
              <a:off x="1632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5373" name="Line 25"/>
            <p:cNvSpPr>
              <a:spLocks noChangeShapeType="1"/>
            </p:cNvSpPr>
            <p:nvPr/>
          </p:nvSpPr>
          <p:spPr bwMode="auto">
            <a:xfrm>
              <a:off x="1728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5374" name="Line 26"/>
            <p:cNvSpPr>
              <a:spLocks noChangeShapeType="1"/>
            </p:cNvSpPr>
            <p:nvPr/>
          </p:nvSpPr>
          <p:spPr bwMode="auto">
            <a:xfrm>
              <a:off x="1824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5375" name="Line 27"/>
            <p:cNvSpPr>
              <a:spLocks noChangeShapeType="1"/>
            </p:cNvSpPr>
            <p:nvPr/>
          </p:nvSpPr>
          <p:spPr bwMode="auto">
            <a:xfrm>
              <a:off x="1920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5376" name="Line 28"/>
            <p:cNvSpPr>
              <a:spLocks noChangeShapeType="1"/>
            </p:cNvSpPr>
            <p:nvPr/>
          </p:nvSpPr>
          <p:spPr bwMode="auto">
            <a:xfrm>
              <a:off x="2016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5377" name="Line 29"/>
            <p:cNvSpPr>
              <a:spLocks noChangeShapeType="1"/>
            </p:cNvSpPr>
            <p:nvPr/>
          </p:nvSpPr>
          <p:spPr bwMode="auto">
            <a:xfrm>
              <a:off x="2112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95243" name="Group 30"/>
          <p:cNvGrpSpPr>
            <a:grpSpLocks/>
          </p:cNvGrpSpPr>
          <p:nvPr/>
        </p:nvGrpSpPr>
        <p:grpSpPr bwMode="auto">
          <a:xfrm>
            <a:off x="1828800" y="3059113"/>
            <a:ext cx="1524000" cy="1219200"/>
            <a:chOff x="1248" y="2544"/>
            <a:chExt cx="960" cy="768"/>
          </a:xfrm>
        </p:grpSpPr>
        <p:sp>
          <p:nvSpPr>
            <p:cNvPr id="95360" name="Line 31"/>
            <p:cNvSpPr>
              <a:spLocks noChangeShapeType="1"/>
            </p:cNvSpPr>
            <p:nvPr/>
          </p:nvSpPr>
          <p:spPr bwMode="auto">
            <a:xfrm>
              <a:off x="1248" y="2544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5361" name="Line 32"/>
            <p:cNvSpPr>
              <a:spLocks noChangeShapeType="1"/>
            </p:cNvSpPr>
            <p:nvPr/>
          </p:nvSpPr>
          <p:spPr bwMode="auto">
            <a:xfrm>
              <a:off x="1248" y="2640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5362" name="Line 33"/>
            <p:cNvSpPr>
              <a:spLocks noChangeShapeType="1"/>
            </p:cNvSpPr>
            <p:nvPr/>
          </p:nvSpPr>
          <p:spPr bwMode="auto">
            <a:xfrm>
              <a:off x="1248" y="2736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5363" name="Line 34"/>
            <p:cNvSpPr>
              <a:spLocks noChangeShapeType="1"/>
            </p:cNvSpPr>
            <p:nvPr/>
          </p:nvSpPr>
          <p:spPr bwMode="auto">
            <a:xfrm>
              <a:off x="1248" y="2832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5364" name="Line 35"/>
            <p:cNvSpPr>
              <a:spLocks noChangeShapeType="1"/>
            </p:cNvSpPr>
            <p:nvPr/>
          </p:nvSpPr>
          <p:spPr bwMode="auto">
            <a:xfrm>
              <a:off x="1248" y="2928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5365" name="Line 36"/>
            <p:cNvSpPr>
              <a:spLocks noChangeShapeType="1"/>
            </p:cNvSpPr>
            <p:nvPr/>
          </p:nvSpPr>
          <p:spPr bwMode="auto">
            <a:xfrm>
              <a:off x="1248" y="3024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5366" name="Line 37"/>
            <p:cNvSpPr>
              <a:spLocks noChangeShapeType="1"/>
            </p:cNvSpPr>
            <p:nvPr/>
          </p:nvSpPr>
          <p:spPr bwMode="auto">
            <a:xfrm>
              <a:off x="1248" y="3120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5367" name="Line 38"/>
            <p:cNvSpPr>
              <a:spLocks noChangeShapeType="1"/>
            </p:cNvSpPr>
            <p:nvPr/>
          </p:nvSpPr>
          <p:spPr bwMode="auto">
            <a:xfrm>
              <a:off x="1248" y="3216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5368" name="Line 39"/>
            <p:cNvSpPr>
              <a:spLocks noChangeShapeType="1"/>
            </p:cNvSpPr>
            <p:nvPr/>
          </p:nvSpPr>
          <p:spPr bwMode="auto">
            <a:xfrm>
              <a:off x="1248" y="3312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95244" name="Group 40"/>
          <p:cNvGrpSpPr>
            <a:grpSpLocks/>
          </p:cNvGrpSpPr>
          <p:nvPr/>
        </p:nvGrpSpPr>
        <p:grpSpPr bwMode="auto">
          <a:xfrm rot="-519728">
            <a:off x="2476500" y="4735513"/>
            <a:ext cx="342900" cy="233362"/>
            <a:chOff x="1728" y="2064"/>
            <a:chExt cx="384" cy="240"/>
          </a:xfrm>
        </p:grpSpPr>
        <p:sp>
          <p:nvSpPr>
            <p:cNvPr id="95358" name="Rectangle 41"/>
            <p:cNvSpPr>
              <a:spLocks noChangeArrowheads="1"/>
            </p:cNvSpPr>
            <p:nvPr/>
          </p:nvSpPr>
          <p:spPr bwMode="auto">
            <a:xfrm>
              <a:off x="1728" y="2160"/>
              <a:ext cx="384" cy="14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5359" name="Rectangle 42"/>
            <p:cNvSpPr>
              <a:spLocks noChangeArrowheads="1"/>
            </p:cNvSpPr>
            <p:nvPr/>
          </p:nvSpPr>
          <p:spPr bwMode="auto">
            <a:xfrm>
              <a:off x="1872" y="206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95245" name="Rectangle 43"/>
          <p:cNvSpPr>
            <a:spLocks noChangeArrowheads="1"/>
          </p:cNvSpPr>
          <p:nvPr/>
        </p:nvSpPr>
        <p:spPr bwMode="auto">
          <a:xfrm>
            <a:off x="5181600" y="1916113"/>
            <a:ext cx="2743200" cy="3276600"/>
          </a:xfrm>
          <a:prstGeom prst="rect">
            <a:avLst/>
          </a:prstGeom>
          <a:solidFill>
            <a:schemeClr val="tx1"/>
          </a:solidFill>
          <a:ln w="1270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95246" name="Group 44"/>
          <p:cNvGrpSpPr>
            <a:grpSpLocks/>
          </p:cNvGrpSpPr>
          <p:nvPr/>
        </p:nvGrpSpPr>
        <p:grpSpPr bwMode="auto">
          <a:xfrm rot="2542255">
            <a:off x="5715000" y="4654550"/>
            <a:ext cx="342900" cy="233363"/>
            <a:chOff x="1728" y="2064"/>
            <a:chExt cx="384" cy="240"/>
          </a:xfrm>
        </p:grpSpPr>
        <p:sp>
          <p:nvSpPr>
            <p:cNvPr id="95356" name="Rectangle 45"/>
            <p:cNvSpPr>
              <a:spLocks noChangeArrowheads="1"/>
            </p:cNvSpPr>
            <p:nvPr/>
          </p:nvSpPr>
          <p:spPr bwMode="auto">
            <a:xfrm>
              <a:off x="1728" y="2160"/>
              <a:ext cx="384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5357" name="Rectangle 46"/>
            <p:cNvSpPr>
              <a:spLocks noChangeArrowheads="1"/>
            </p:cNvSpPr>
            <p:nvPr/>
          </p:nvSpPr>
          <p:spPr bwMode="auto">
            <a:xfrm>
              <a:off x="1872" y="2064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95247" name="Group 47"/>
          <p:cNvGrpSpPr>
            <a:grpSpLocks/>
          </p:cNvGrpSpPr>
          <p:nvPr/>
        </p:nvGrpSpPr>
        <p:grpSpPr bwMode="auto">
          <a:xfrm rot="-2651179">
            <a:off x="7086600" y="4654550"/>
            <a:ext cx="342900" cy="233363"/>
            <a:chOff x="1728" y="2064"/>
            <a:chExt cx="384" cy="240"/>
          </a:xfrm>
        </p:grpSpPr>
        <p:sp>
          <p:nvSpPr>
            <p:cNvPr id="95354" name="Rectangle 48"/>
            <p:cNvSpPr>
              <a:spLocks noChangeArrowheads="1"/>
            </p:cNvSpPr>
            <p:nvPr/>
          </p:nvSpPr>
          <p:spPr bwMode="auto">
            <a:xfrm>
              <a:off x="1728" y="2160"/>
              <a:ext cx="384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5355" name="Rectangle 49"/>
            <p:cNvSpPr>
              <a:spLocks noChangeArrowheads="1"/>
            </p:cNvSpPr>
            <p:nvPr/>
          </p:nvSpPr>
          <p:spPr bwMode="auto">
            <a:xfrm>
              <a:off x="1872" y="2064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95248" name="Group 50"/>
          <p:cNvGrpSpPr>
            <a:grpSpLocks/>
          </p:cNvGrpSpPr>
          <p:nvPr/>
        </p:nvGrpSpPr>
        <p:grpSpPr bwMode="auto">
          <a:xfrm rot="-7843673">
            <a:off x="7184232" y="2351881"/>
            <a:ext cx="342900" cy="233363"/>
            <a:chOff x="1728" y="2064"/>
            <a:chExt cx="384" cy="240"/>
          </a:xfrm>
        </p:grpSpPr>
        <p:sp>
          <p:nvSpPr>
            <p:cNvPr id="95352" name="Rectangle 51"/>
            <p:cNvSpPr>
              <a:spLocks noChangeArrowheads="1"/>
            </p:cNvSpPr>
            <p:nvPr/>
          </p:nvSpPr>
          <p:spPr bwMode="auto">
            <a:xfrm>
              <a:off x="1728" y="2160"/>
              <a:ext cx="384" cy="14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5353" name="Rectangle 52"/>
            <p:cNvSpPr>
              <a:spLocks noChangeArrowheads="1"/>
            </p:cNvSpPr>
            <p:nvPr/>
          </p:nvSpPr>
          <p:spPr bwMode="auto">
            <a:xfrm>
              <a:off x="1872" y="206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95249" name="Rectangle 53"/>
          <p:cNvSpPr>
            <a:spLocks noChangeArrowheads="1"/>
          </p:cNvSpPr>
          <p:nvPr/>
        </p:nvSpPr>
        <p:spPr bwMode="auto">
          <a:xfrm>
            <a:off x="5791200" y="2906713"/>
            <a:ext cx="1524000" cy="15240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95250" name="Group 54"/>
          <p:cNvGrpSpPr>
            <a:grpSpLocks/>
          </p:cNvGrpSpPr>
          <p:nvPr/>
        </p:nvGrpSpPr>
        <p:grpSpPr bwMode="auto">
          <a:xfrm rot="-10797907">
            <a:off x="6438900" y="2274888"/>
            <a:ext cx="342900" cy="233362"/>
            <a:chOff x="1728" y="2064"/>
            <a:chExt cx="384" cy="240"/>
          </a:xfrm>
        </p:grpSpPr>
        <p:sp>
          <p:nvSpPr>
            <p:cNvPr id="95350" name="Rectangle 55"/>
            <p:cNvSpPr>
              <a:spLocks noChangeArrowheads="1"/>
            </p:cNvSpPr>
            <p:nvPr/>
          </p:nvSpPr>
          <p:spPr bwMode="auto">
            <a:xfrm>
              <a:off x="1728" y="2160"/>
              <a:ext cx="384" cy="14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5351" name="Rectangle 56"/>
            <p:cNvSpPr>
              <a:spLocks noChangeArrowheads="1"/>
            </p:cNvSpPr>
            <p:nvPr/>
          </p:nvSpPr>
          <p:spPr bwMode="auto">
            <a:xfrm>
              <a:off x="1872" y="206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95251" name="Group 57"/>
          <p:cNvGrpSpPr>
            <a:grpSpLocks/>
          </p:cNvGrpSpPr>
          <p:nvPr/>
        </p:nvGrpSpPr>
        <p:grpSpPr bwMode="auto">
          <a:xfrm rot="9922521">
            <a:off x="5715000" y="2274888"/>
            <a:ext cx="342900" cy="233362"/>
            <a:chOff x="1728" y="2064"/>
            <a:chExt cx="384" cy="240"/>
          </a:xfrm>
        </p:grpSpPr>
        <p:sp>
          <p:nvSpPr>
            <p:cNvPr id="95348" name="Rectangle 58"/>
            <p:cNvSpPr>
              <a:spLocks noChangeArrowheads="1"/>
            </p:cNvSpPr>
            <p:nvPr/>
          </p:nvSpPr>
          <p:spPr bwMode="auto">
            <a:xfrm>
              <a:off x="1728" y="2160"/>
              <a:ext cx="384" cy="14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5349" name="Rectangle 59"/>
            <p:cNvSpPr>
              <a:spLocks noChangeArrowheads="1"/>
            </p:cNvSpPr>
            <p:nvPr/>
          </p:nvSpPr>
          <p:spPr bwMode="auto">
            <a:xfrm>
              <a:off x="1872" y="206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95252" name="Group 60"/>
          <p:cNvGrpSpPr>
            <a:grpSpLocks/>
          </p:cNvGrpSpPr>
          <p:nvPr/>
        </p:nvGrpSpPr>
        <p:grpSpPr bwMode="auto">
          <a:xfrm>
            <a:off x="5943600" y="2906713"/>
            <a:ext cx="1219200" cy="1524000"/>
            <a:chOff x="1344" y="2448"/>
            <a:chExt cx="768" cy="960"/>
          </a:xfrm>
        </p:grpSpPr>
        <p:sp>
          <p:nvSpPr>
            <p:cNvPr id="95339" name="Line 61"/>
            <p:cNvSpPr>
              <a:spLocks noChangeShapeType="1"/>
            </p:cNvSpPr>
            <p:nvPr/>
          </p:nvSpPr>
          <p:spPr bwMode="auto">
            <a:xfrm>
              <a:off x="1344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5340" name="Line 62"/>
            <p:cNvSpPr>
              <a:spLocks noChangeShapeType="1"/>
            </p:cNvSpPr>
            <p:nvPr/>
          </p:nvSpPr>
          <p:spPr bwMode="auto">
            <a:xfrm>
              <a:off x="1440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5341" name="Line 63"/>
            <p:cNvSpPr>
              <a:spLocks noChangeShapeType="1"/>
            </p:cNvSpPr>
            <p:nvPr/>
          </p:nvSpPr>
          <p:spPr bwMode="auto">
            <a:xfrm>
              <a:off x="1536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5342" name="Line 64"/>
            <p:cNvSpPr>
              <a:spLocks noChangeShapeType="1"/>
            </p:cNvSpPr>
            <p:nvPr/>
          </p:nvSpPr>
          <p:spPr bwMode="auto">
            <a:xfrm>
              <a:off x="1632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5343" name="Line 65"/>
            <p:cNvSpPr>
              <a:spLocks noChangeShapeType="1"/>
            </p:cNvSpPr>
            <p:nvPr/>
          </p:nvSpPr>
          <p:spPr bwMode="auto">
            <a:xfrm>
              <a:off x="1728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5344" name="Line 66"/>
            <p:cNvSpPr>
              <a:spLocks noChangeShapeType="1"/>
            </p:cNvSpPr>
            <p:nvPr/>
          </p:nvSpPr>
          <p:spPr bwMode="auto">
            <a:xfrm>
              <a:off x="1824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5345" name="Line 67"/>
            <p:cNvSpPr>
              <a:spLocks noChangeShapeType="1"/>
            </p:cNvSpPr>
            <p:nvPr/>
          </p:nvSpPr>
          <p:spPr bwMode="auto">
            <a:xfrm>
              <a:off x="1920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5346" name="Line 68"/>
            <p:cNvSpPr>
              <a:spLocks noChangeShapeType="1"/>
            </p:cNvSpPr>
            <p:nvPr/>
          </p:nvSpPr>
          <p:spPr bwMode="auto">
            <a:xfrm>
              <a:off x="2016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5347" name="Line 69"/>
            <p:cNvSpPr>
              <a:spLocks noChangeShapeType="1"/>
            </p:cNvSpPr>
            <p:nvPr/>
          </p:nvSpPr>
          <p:spPr bwMode="auto">
            <a:xfrm>
              <a:off x="2112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95253" name="Group 70"/>
          <p:cNvGrpSpPr>
            <a:grpSpLocks/>
          </p:cNvGrpSpPr>
          <p:nvPr/>
        </p:nvGrpSpPr>
        <p:grpSpPr bwMode="auto">
          <a:xfrm>
            <a:off x="5791200" y="3059113"/>
            <a:ext cx="1524000" cy="1219200"/>
            <a:chOff x="1248" y="2544"/>
            <a:chExt cx="960" cy="768"/>
          </a:xfrm>
        </p:grpSpPr>
        <p:sp>
          <p:nvSpPr>
            <p:cNvPr id="95330" name="Line 71"/>
            <p:cNvSpPr>
              <a:spLocks noChangeShapeType="1"/>
            </p:cNvSpPr>
            <p:nvPr/>
          </p:nvSpPr>
          <p:spPr bwMode="auto">
            <a:xfrm>
              <a:off x="1248" y="2544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5331" name="Line 72"/>
            <p:cNvSpPr>
              <a:spLocks noChangeShapeType="1"/>
            </p:cNvSpPr>
            <p:nvPr/>
          </p:nvSpPr>
          <p:spPr bwMode="auto">
            <a:xfrm>
              <a:off x="1248" y="2640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5332" name="Line 73"/>
            <p:cNvSpPr>
              <a:spLocks noChangeShapeType="1"/>
            </p:cNvSpPr>
            <p:nvPr/>
          </p:nvSpPr>
          <p:spPr bwMode="auto">
            <a:xfrm>
              <a:off x="1248" y="2736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5333" name="Line 74"/>
            <p:cNvSpPr>
              <a:spLocks noChangeShapeType="1"/>
            </p:cNvSpPr>
            <p:nvPr/>
          </p:nvSpPr>
          <p:spPr bwMode="auto">
            <a:xfrm>
              <a:off x="1248" y="2832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5334" name="Line 75"/>
            <p:cNvSpPr>
              <a:spLocks noChangeShapeType="1"/>
            </p:cNvSpPr>
            <p:nvPr/>
          </p:nvSpPr>
          <p:spPr bwMode="auto">
            <a:xfrm>
              <a:off x="1248" y="2928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5335" name="Line 76"/>
            <p:cNvSpPr>
              <a:spLocks noChangeShapeType="1"/>
            </p:cNvSpPr>
            <p:nvPr/>
          </p:nvSpPr>
          <p:spPr bwMode="auto">
            <a:xfrm>
              <a:off x="1248" y="3024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5336" name="Line 77"/>
            <p:cNvSpPr>
              <a:spLocks noChangeShapeType="1"/>
            </p:cNvSpPr>
            <p:nvPr/>
          </p:nvSpPr>
          <p:spPr bwMode="auto">
            <a:xfrm>
              <a:off x="1248" y="3120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5337" name="Line 78"/>
            <p:cNvSpPr>
              <a:spLocks noChangeShapeType="1"/>
            </p:cNvSpPr>
            <p:nvPr/>
          </p:nvSpPr>
          <p:spPr bwMode="auto">
            <a:xfrm>
              <a:off x="1248" y="3216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5338" name="Line 79"/>
            <p:cNvSpPr>
              <a:spLocks noChangeShapeType="1"/>
            </p:cNvSpPr>
            <p:nvPr/>
          </p:nvSpPr>
          <p:spPr bwMode="auto">
            <a:xfrm>
              <a:off x="1248" y="3312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95254" name="Group 80"/>
          <p:cNvGrpSpPr>
            <a:grpSpLocks/>
          </p:cNvGrpSpPr>
          <p:nvPr/>
        </p:nvGrpSpPr>
        <p:grpSpPr bwMode="auto">
          <a:xfrm rot="-519728">
            <a:off x="6438900" y="4735513"/>
            <a:ext cx="342900" cy="233362"/>
            <a:chOff x="1728" y="2064"/>
            <a:chExt cx="384" cy="240"/>
          </a:xfrm>
        </p:grpSpPr>
        <p:sp>
          <p:nvSpPr>
            <p:cNvPr id="95328" name="Rectangle 81"/>
            <p:cNvSpPr>
              <a:spLocks noChangeArrowheads="1"/>
            </p:cNvSpPr>
            <p:nvPr/>
          </p:nvSpPr>
          <p:spPr bwMode="auto">
            <a:xfrm>
              <a:off x="1728" y="2160"/>
              <a:ext cx="384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5329" name="Rectangle 82"/>
            <p:cNvSpPr>
              <a:spLocks noChangeArrowheads="1"/>
            </p:cNvSpPr>
            <p:nvPr/>
          </p:nvSpPr>
          <p:spPr bwMode="auto">
            <a:xfrm>
              <a:off x="1872" y="2064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95255" name="Rectangle 83"/>
          <p:cNvSpPr>
            <a:spLocks noChangeArrowheads="1"/>
          </p:cNvSpPr>
          <p:nvPr/>
        </p:nvSpPr>
        <p:spPr bwMode="auto">
          <a:xfrm>
            <a:off x="5791200" y="29067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5256" name="Rectangle 84"/>
          <p:cNvSpPr>
            <a:spLocks noChangeArrowheads="1"/>
          </p:cNvSpPr>
          <p:nvPr/>
        </p:nvSpPr>
        <p:spPr bwMode="auto">
          <a:xfrm>
            <a:off x="5943600" y="29067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5257" name="Rectangle 85"/>
          <p:cNvSpPr>
            <a:spLocks noChangeArrowheads="1"/>
          </p:cNvSpPr>
          <p:nvPr/>
        </p:nvSpPr>
        <p:spPr bwMode="auto">
          <a:xfrm>
            <a:off x="6096000" y="29067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5258" name="Rectangle 86"/>
          <p:cNvSpPr>
            <a:spLocks noChangeArrowheads="1"/>
          </p:cNvSpPr>
          <p:nvPr/>
        </p:nvSpPr>
        <p:spPr bwMode="auto">
          <a:xfrm>
            <a:off x="6248400" y="29067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5259" name="Rectangle 87"/>
          <p:cNvSpPr>
            <a:spLocks noChangeArrowheads="1"/>
          </p:cNvSpPr>
          <p:nvPr/>
        </p:nvSpPr>
        <p:spPr bwMode="auto">
          <a:xfrm>
            <a:off x="6400800" y="29067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5260" name="Rectangle 88"/>
          <p:cNvSpPr>
            <a:spLocks noChangeArrowheads="1"/>
          </p:cNvSpPr>
          <p:nvPr/>
        </p:nvSpPr>
        <p:spPr bwMode="auto">
          <a:xfrm>
            <a:off x="6553200" y="29067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5261" name="Rectangle 89"/>
          <p:cNvSpPr>
            <a:spLocks noChangeArrowheads="1"/>
          </p:cNvSpPr>
          <p:nvPr/>
        </p:nvSpPr>
        <p:spPr bwMode="auto">
          <a:xfrm>
            <a:off x="6705600" y="29067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5262" name="Rectangle 90"/>
          <p:cNvSpPr>
            <a:spLocks noChangeArrowheads="1"/>
          </p:cNvSpPr>
          <p:nvPr/>
        </p:nvSpPr>
        <p:spPr bwMode="auto">
          <a:xfrm>
            <a:off x="6858000" y="29067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5263" name="Rectangle 91"/>
          <p:cNvSpPr>
            <a:spLocks noChangeArrowheads="1"/>
          </p:cNvSpPr>
          <p:nvPr/>
        </p:nvSpPr>
        <p:spPr bwMode="auto">
          <a:xfrm>
            <a:off x="7010400" y="29067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5264" name="Rectangle 92"/>
          <p:cNvSpPr>
            <a:spLocks noChangeArrowheads="1"/>
          </p:cNvSpPr>
          <p:nvPr/>
        </p:nvSpPr>
        <p:spPr bwMode="auto">
          <a:xfrm>
            <a:off x="7162800" y="29067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5265" name="Rectangle 93"/>
          <p:cNvSpPr>
            <a:spLocks noChangeArrowheads="1"/>
          </p:cNvSpPr>
          <p:nvPr/>
        </p:nvSpPr>
        <p:spPr bwMode="auto">
          <a:xfrm>
            <a:off x="5791200" y="30591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5266" name="Rectangle 94"/>
          <p:cNvSpPr>
            <a:spLocks noChangeArrowheads="1"/>
          </p:cNvSpPr>
          <p:nvPr/>
        </p:nvSpPr>
        <p:spPr bwMode="auto">
          <a:xfrm>
            <a:off x="5943600" y="30591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5267" name="Rectangle 95"/>
          <p:cNvSpPr>
            <a:spLocks noChangeArrowheads="1"/>
          </p:cNvSpPr>
          <p:nvPr/>
        </p:nvSpPr>
        <p:spPr bwMode="auto">
          <a:xfrm>
            <a:off x="6096000" y="30591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5268" name="Rectangle 96"/>
          <p:cNvSpPr>
            <a:spLocks noChangeArrowheads="1"/>
          </p:cNvSpPr>
          <p:nvPr/>
        </p:nvSpPr>
        <p:spPr bwMode="auto">
          <a:xfrm>
            <a:off x="6248400" y="30591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5269" name="Rectangle 97"/>
          <p:cNvSpPr>
            <a:spLocks noChangeArrowheads="1"/>
          </p:cNvSpPr>
          <p:nvPr/>
        </p:nvSpPr>
        <p:spPr bwMode="auto">
          <a:xfrm>
            <a:off x="6400800" y="30591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5270" name="Rectangle 98"/>
          <p:cNvSpPr>
            <a:spLocks noChangeArrowheads="1"/>
          </p:cNvSpPr>
          <p:nvPr/>
        </p:nvSpPr>
        <p:spPr bwMode="auto">
          <a:xfrm>
            <a:off x="6553200" y="30591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5271" name="Rectangle 99"/>
          <p:cNvSpPr>
            <a:spLocks noChangeArrowheads="1"/>
          </p:cNvSpPr>
          <p:nvPr/>
        </p:nvSpPr>
        <p:spPr bwMode="auto">
          <a:xfrm>
            <a:off x="6705600" y="30591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5272" name="Rectangle 100"/>
          <p:cNvSpPr>
            <a:spLocks noChangeArrowheads="1"/>
          </p:cNvSpPr>
          <p:nvPr/>
        </p:nvSpPr>
        <p:spPr bwMode="auto">
          <a:xfrm>
            <a:off x="6858000" y="30591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5273" name="Rectangle 101"/>
          <p:cNvSpPr>
            <a:spLocks noChangeArrowheads="1"/>
          </p:cNvSpPr>
          <p:nvPr/>
        </p:nvSpPr>
        <p:spPr bwMode="auto">
          <a:xfrm>
            <a:off x="7010400" y="30591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5274" name="Rectangle 102"/>
          <p:cNvSpPr>
            <a:spLocks noChangeArrowheads="1"/>
          </p:cNvSpPr>
          <p:nvPr/>
        </p:nvSpPr>
        <p:spPr bwMode="auto">
          <a:xfrm>
            <a:off x="7162800" y="30591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5275" name="Rectangle 103"/>
          <p:cNvSpPr>
            <a:spLocks noChangeArrowheads="1"/>
          </p:cNvSpPr>
          <p:nvPr/>
        </p:nvSpPr>
        <p:spPr bwMode="auto">
          <a:xfrm>
            <a:off x="5791200" y="32115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5276" name="Rectangle 104"/>
          <p:cNvSpPr>
            <a:spLocks noChangeArrowheads="1"/>
          </p:cNvSpPr>
          <p:nvPr/>
        </p:nvSpPr>
        <p:spPr bwMode="auto">
          <a:xfrm>
            <a:off x="5943600" y="32115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5277" name="Rectangle 105"/>
          <p:cNvSpPr>
            <a:spLocks noChangeArrowheads="1"/>
          </p:cNvSpPr>
          <p:nvPr/>
        </p:nvSpPr>
        <p:spPr bwMode="auto">
          <a:xfrm>
            <a:off x="6096000" y="32115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5278" name="Rectangle 106"/>
          <p:cNvSpPr>
            <a:spLocks noChangeArrowheads="1"/>
          </p:cNvSpPr>
          <p:nvPr/>
        </p:nvSpPr>
        <p:spPr bwMode="auto">
          <a:xfrm>
            <a:off x="6248400" y="32115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5279" name="Rectangle 107"/>
          <p:cNvSpPr>
            <a:spLocks noChangeArrowheads="1"/>
          </p:cNvSpPr>
          <p:nvPr/>
        </p:nvSpPr>
        <p:spPr bwMode="auto">
          <a:xfrm>
            <a:off x="6400800" y="32115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5280" name="Rectangle 108"/>
          <p:cNvSpPr>
            <a:spLocks noChangeArrowheads="1"/>
          </p:cNvSpPr>
          <p:nvPr/>
        </p:nvSpPr>
        <p:spPr bwMode="auto">
          <a:xfrm>
            <a:off x="6553200" y="32115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5281" name="Rectangle 109"/>
          <p:cNvSpPr>
            <a:spLocks noChangeArrowheads="1"/>
          </p:cNvSpPr>
          <p:nvPr/>
        </p:nvSpPr>
        <p:spPr bwMode="auto">
          <a:xfrm>
            <a:off x="6705600" y="32115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5282" name="Rectangle 110"/>
          <p:cNvSpPr>
            <a:spLocks noChangeArrowheads="1"/>
          </p:cNvSpPr>
          <p:nvPr/>
        </p:nvSpPr>
        <p:spPr bwMode="auto">
          <a:xfrm>
            <a:off x="6858000" y="32115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5283" name="Rectangle 111"/>
          <p:cNvSpPr>
            <a:spLocks noChangeArrowheads="1"/>
          </p:cNvSpPr>
          <p:nvPr/>
        </p:nvSpPr>
        <p:spPr bwMode="auto">
          <a:xfrm>
            <a:off x="7010400" y="32115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5284" name="Rectangle 112"/>
          <p:cNvSpPr>
            <a:spLocks noChangeArrowheads="1"/>
          </p:cNvSpPr>
          <p:nvPr/>
        </p:nvSpPr>
        <p:spPr bwMode="auto">
          <a:xfrm>
            <a:off x="7162800" y="32115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5285" name="Rectangle 113"/>
          <p:cNvSpPr>
            <a:spLocks noChangeArrowheads="1"/>
          </p:cNvSpPr>
          <p:nvPr/>
        </p:nvSpPr>
        <p:spPr bwMode="auto">
          <a:xfrm>
            <a:off x="5791200" y="33639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5286" name="Rectangle 114"/>
          <p:cNvSpPr>
            <a:spLocks noChangeArrowheads="1"/>
          </p:cNvSpPr>
          <p:nvPr/>
        </p:nvSpPr>
        <p:spPr bwMode="auto">
          <a:xfrm>
            <a:off x="5943600" y="33639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5287" name="Rectangle 115"/>
          <p:cNvSpPr>
            <a:spLocks noChangeArrowheads="1"/>
          </p:cNvSpPr>
          <p:nvPr/>
        </p:nvSpPr>
        <p:spPr bwMode="auto">
          <a:xfrm>
            <a:off x="6096000" y="33639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5288" name="Rectangle 116"/>
          <p:cNvSpPr>
            <a:spLocks noChangeArrowheads="1"/>
          </p:cNvSpPr>
          <p:nvPr/>
        </p:nvSpPr>
        <p:spPr bwMode="auto">
          <a:xfrm>
            <a:off x="6248400" y="33639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5289" name="Rectangle 117"/>
          <p:cNvSpPr>
            <a:spLocks noChangeArrowheads="1"/>
          </p:cNvSpPr>
          <p:nvPr/>
        </p:nvSpPr>
        <p:spPr bwMode="auto">
          <a:xfrm>
            <a:off x="6400800" y="33639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5290" name="Rectangle 118"/>
          <p:cNvSpPr>
            <a:spLocks noChangeArrowheads="1"/>
          </p:cNvSpPr>
          <p:nvPr/>
        </p:nvSpPr>
        <p:spPr bwMode="auto">
          <a:xfrm>
            <a:off x="6553200" y="33639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5291" name="Rectangle 119"/>
          <p:cNvSpPr>
            <a:spLocks noChangeArrowheads="1"/>
          </p:cNvSpPr>
          <p:nvPr/>
        </p:nvSpPr>
        <p:spPr bwMode="auto">
          <a:xfrm>
            <a:off x="6705600" y="33639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5292" name="Rectangle 120"/>
          <p:cNvSpPr>
            <a:spLocks noChangeArrowheads="1"/>
          </p:cNvSpPr>
          <p:nvPr/>
        </p:nvSpPr>
        <p:spPr bwMode="auto">
          <a:xfrm>
            <a:off x="6858000" y="33639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5293" name="Rectangle 121"/>
          <p:cNvSpPr>
            <a:spLocks noChangeArrowheads="1"/>
          </p:cNvSpPr>
          <p:nvPr/>
        </p:nvSpPr>
        <p:spPr bwMode="auto">
          <a:xfrm>
            <a:off x="7010400" y="33639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5294" name="Rectangle 122"/>
          <p:cNvSpPr>
            <a:spLocks noChangeArrowheads="1"/>
          </p:cNvSpPr>
          <p:nvPr/>
        </p:nvSpPr>
        <p:spPr bwMode="auto">
          <a:xfrm>
            <a:off x="7162800" y="33639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95295" name="Group 123"/>
          <p:cNvGrpSpPr>
            <a:grpSpLocks/>
          </p:cNvGrpSpPr>
          <p:nvPr/>
        </p:nvGrpSpPr>
        <p:grpSpPr bwMode="auto">
          <a:xfrm>
            <a:off x="5791200" y="3668713"/>
            <a:ext cx="1524000" cy="152400"/>
            <a:chOff x="3648" y="2832"/>
            <a:chExt cx="960" cy="96"/>
          </a:xfrm>
        </p:grpSpPr>
        <p:sp>
          <p:nvSpPr>
            <p:cNvPr id="95318" name="Rectangle 124"/>
            <p:cNvSpPr>
              <a:spLocks noChangeArrowheads="1"/>
            </p:cNvSpPr>
            <p:nvPr/>
          </p:nvSpPr>
          <p:spPr bwMode="auto">
            <a:xfrm>
              <a:off x="3648" y="2832"/>
              <a:ext cx="96" cy="9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5319" name="Rectangle 125"/>
            <p:cNvSpPr>
              <a:spLocks noChangeArrowheads="1"/>
            </p:cNvSpPr>
            <p:nvPr/>
          </p:nvSpPr>
          <p:spPr bwMode="auto">
            <a:xfrm>
              <a:off x="3744" y="2832"/>
              <a:ext cx="96" cy="9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5320" name="Rectangle 126"/>
            <p:cNvSpPr>
              <a:spLocks noChangeArrowheads="1"/>
            </p:cNvSpPr>
            <p:nvPr/>
          </p:nvSpPr>
          <p:spPr bwMode="auto">
            <a:xfrm>
              <a:off x="3840" y="2832"/>
              <a:ext cx="96" cy="9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5321" name="Rectangle 127"/>
            <p:cNvSpPr>
              <a:spLocks noChangeArrowheads="1"/>
            </p:cNvSpPr>
            <p:nvPr/>
          </p:nvSpPr>
          <p:spPr bwMode="auto">
            <a:xfrm>
              <a:off x="3936" y="2832"/>
              <a:ext cx="96" cy="9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5322" name="Rectangle 128"/>
            <p:cNvSpPr>
              <a:spLocks noChangeArrowheads="1"/>
            </p:cNvSpPr>
            <p:nvPr/>
          </p:nvSpPr>
          <p:spPr bwMode="auto">
            <a:xfrm>
              <a:off x="4032" y="2832"/>
              <a:ext cx="96" cy="9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5323" name="Rectangle 129"/>
            <p:cNvSpPr>
              <a:spLocks noChangeArrowheads="1"/>
            </p:cNvSpPr>
            <p:nvPr/>
          </p:nvSpPr>
          <p:spPr bwMode="auto">
            <a:xfrm>
              <a:off x="4128" y="2832"/>
              <a:ext cx="96" cy="9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5324" name="Rectangle 130"/>
            <p:cNvSpPr>
              <a:spLocks noChangeArrowheads="1"/>
            </p:cNvSpPr>
            <p:nvPr/>
          </p:nvSpPr>
          <p:spPr bwMode="auto">
            <a:xfrm>
              <a:off x="4224" y="2832"/>
              <a:ext cx="96" cy="9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5325" name="Rectangle 131"/>
            <p:cNvSpPr>
              <a:spLocks noChangeArrowheads="1"/>
            </p:cNvSpPr>
            <p:nvPr/>
          </p:nvSpPr>
          <p:spPr bwMode="auto">
            <a:xfrm>
              <a:off x="4320" y="2832"/>
              <a:ext cx="96" cy="9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5326" name="Rectangle 132"/>
            <p:cNvSpPr>
              <a:spLocks noChangeArrowheads="1"/>
            </p:cNvSpPr>
            <p:nvPr/>
          </p:nvSpPr>
          <p:spPr bwMode="auto">
            <a:xfrm>
              <a:off x="4416" y="2832"/>
              <a:ext cx="96" cy="9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5327" name="Rectangle 133"/>
            <p:cNvSpPr>
              <a:spLocks noChangeArrowheads="1"/>
            </p:cNvSpPr>
            <p:nvPr/>
          </p:nvSpPr>
          <p:spPr bwMode="auto">
            <a:xfrm>
              <a:off x="4512" y="2832"/>
              <a:ext cx="96" cy="9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95296" name="Line 134"/>
          <p:cNvSpPr>
            <a:spLocks noChangeShapeType="1"/>
          </p:cNvSpPr>
          <p:nvPr/>
        </p:nvSpPr>
        <p:spPr bwMode="auto">
          <a:xfrm flipV="1">
            <a:off x="5486400" y="2906713"/>
            <a:ext cx="0" cy="14478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5297" name="Rectangle 135"/>
          <p:cNvSpPr>
            <a:spLocks noChangeArrowheads="1"/>
          </p:cNvSpPr>
          <p:nvPr/>
        </p:nvSpPr>
        <p:spPr bwMode="auto">
          <a:xfrm>
            <a:off x="1828800" y="3668713"/>
            <a:ext cx="152400" cy="1524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5298" name="Rectangle 136"/>
          <p:cNvSpPr>
            <a:spLocks noChangeArrowheads="1"/>
          </p:cNvSpPr>
          <p:nvPr/>
        </p:nvSpPr>
        <p:spPr bwMode="auto">
          <a:xfrm>
            <a:off x="1981200" y="3668713"/>
            <a:ext cx="152400" cy="152400"/>
          </a:xfrm>
          <a:prstGeom prst="rect">
            <a:avLst/>
          </a:prstGeom>
          <a:solidFill>
            <a:srgbClr val="FF190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5299" name="Rectangle 137"/>
          <p:cNvSpPr>
            <a:spLocks noChangeArrowheads="1"/>
          </p:cNvSpPr>
          <p:nvPr/>
        </p:nvSpPr>
        <p:spPr bwMode="auto">
          <a:xfrm>
            <a:off x="2133600" y="3668713"/>
            <a:ext cx="152400" cy="152400"/>
          </a:xfrm>
          <a:prstGeom prst="rect">
            <a:avLst/>
          </a:prstGeom>
          <a:solidFill>
            <a:srgbClr val="FF320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5300" name="Rectangle 138"/>
          <p:cNvSpPr>
            <a:spLocks noChangeArrowheads="1"/>
          </p:cNvSpPr>
          <p:nvPr/>
        </p:nvSpPr>
        <p:spPr bwMode="auto">
          <a:xfrm>
            <a:off x="2286000" y="3668713"/>
            <a:ext cx="152400" cy="152400"/>
          </a:xfrm>
          <a:prstGeom prst="rect">
            <a:avLst/>
          </a:prstGeom>
          <a:solidFill>
            <a:srgbClr val="FF4B0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5301" name="Rectangle 139"/>
          <p:cNvSpPr>
            <a:spLocks noChangeArrowheads="1"/>
          </p:cNvSpPr>
          <p:nvPr/>
        </p:nvSpPr>
        <p:spPr bwMode="auto">
          <a:xfrm>
            <a:off x="2438400" y="3668713"/>
            <a:ext cx="152400" cy="152400"/>
          </a:xfrm>
          <a:prstGeom prst="rect">
            <a:avLst/>
          </a:prstGeom>
          <a:solidFill>
            <a:srgbClr val="FF640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5302" name="Rectangle 140"/>
          <p:cNvSpPr>
            <a:spLocks noChangeArrowheads="1"/>
          </p:cNvSpPr>
          <p:nvPr/>
        </p:nvSpPr>
        <p:spPr bwMode="auto">
          <a:xfrm>
            <a:off x="2590800" y="3668713"/>
            <a:ext cx="152400" cy="152400"/>
          </a:xfrm>
          <a:prstGeom prst="rect">
            <a:avLst/>
          </a:prstGeom>
          <a:solidFill>
            <a:srgbClr val="FF7D0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5303" name="Rectangle 141"/>
          <p:cNvSpPr>
            <a:spLocks noChangeArrowheads="1"/>
          </p:cNvSpPr>
          <p:nvPr/>
        </p:nvSpPr>
        <p:spPr bwMode="auto">
          <a:xfrm>
            <a:off x="2743200" y="3668713"/>
            <a:ext cx="152400" cy="152400"/>
          </a:xfrm>
          <a:prstGeom prst="rect">
            <a:avLst/>
          </a:prstGeom>
          <a:solidFill>
            <a:srgbClr val="FF960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5304" name="Rectangle 142"/>
          <p:cNvSpPr>
            <a:spLocks noChangeArrowheads="1"/>
          </p:cNvSpPr>
          <p:nvPr/>
        </p:nvSpPr>
        <p:spPr bwMode="auto">
          <a:xfrm>
            <a:off x="2895600" y="3668713"/>
            <a:ext cx="152400" cy="152400"/>
          </a:xfrm>
          <a:prstGeom prst="rect">
            <a:avLst/>
          </a:prstGeom>
          <a:solidFill>
            <a:srgbClr val="FFAF0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5305" name="Rectangle 143"/>
          <p:cNvSpPr>
            <a:spLocks noChangeArrowheads="1"/>
          </p:cNvSpPr>
          <p:nvPr/>
        </p:nvSpPr>
        <p:spPr bwMode="auto">
          <a:xfrm>
            <a:off x="3048000" y="3668713"/>
            <a:ext cx="152400" cy="152400"/>
          </a:xfrm>
          <a:prstGeom prst="rect">
            <a:avLst/>
          </a:prstGeom>
          <a:solidFill>
            <a:srgbClr val="FFC80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5306" name="Rectangle 144"/>
          <p:cNvSpPr>
            <a:spLocks noChangeArrowheads="1"/>
          </p:cNvSpPr>
          <p:nvPr/>
        </p:nvSpPr>
        <p:spPr bwMode="auto">
          <a:xfrm>
            <a:off x="3200400" y="3668713"/>
            <a:ext cx="152400" cy="152400"/>
          </a:xfrm>
          <a:prstGeom prst="rect">
            <a:avLst/>
          </a:prstGeom>
          <a:solidFill>
            <a:srgbClr val="FFE10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95307" name="Group 145"/>
          <p:cNvGrpSpPr>
            <a:grpSpLocks/>
          </p:cNvGrpSpPr>
          <p:nvPr/>
        </p:nvGrpSpPr>
        <p:grpSpPr bwMode="auto">
          <a:xfrm>
            <a:off x="5791200" y="3516313"/>
            <a:ext cx="1524000" cy="152400"/>
            <a:chOff x="3648" y="2640"/>
            <a:chExt cx="960" cy="96"/>
          </a:xfrm>
        </p:grpSpPr>
        <p:sp>
          <p:nvSpPr>
            <p:cNvPr id="95308" name="Rectangle 146"/>
            <p:cNvSpPr>
              <a:spLocks noChangeArrowheads="1"/>
            </p:cNvSpPr>
            <p:nvPr/>
          </p:nvSpPr>
          <p:spPr bwMode="auto">
            <a:xfrm>
              <a:off x="3648" y="2640"/>
              <a:ext cx="96" cy="96"/>
            </a:xfrm>
            <a:prstGeom prst="rect">
              <a:avLst/>
            </a:prstGeom>
            <a:solidFill>
              <a:schemeClr val="folHlink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5309" name="Rectangle 147"/>
            <p:cNvSpPr>
              <a:spLocks noChangeArrowheads="1"/>
            </p:cNvSpPr>
            <p:nvPr/>
          </p:nvSpPr>
          <p:spPr bwMode="auto">
            <a:xfrm>
              <a:off x="3744" y="2640"/>
              <a:ext cx="96" cy="96"/>
            </a:xfrm>
            <a:prstGeom prst="rect">
              <a:avLst/>
            </a:prstGeom>
            <a:solidFill>
              <a:schemeClr val="folHlink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5310" name="Rectangle 148"/>
            <p:cNvSpPr>
              <a:spLocks noChangeArrowheads="1"/>
            </p:cNvSpPr>
            <p:nvPr/>
          </p:nvSpPr>
          <p:spPr bwMode="auto">
            <a:xfrm>
              <a:off x="3840" y="2640"/>
              <a:ext cx="96" cy="96"/>
            </a:xfrm>
            <a:prstGeom prst="rect">
              <a:avLst/>
            </a:prstGeom>
            <a:solidFill>
              <a:schemeClr val="folHlink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5311" name="Rectangle 149"/>
            <p:cNvSpPr>
              <a:spLocks noChangeArrowheads="1"/>
            </p:cNvSpPr>
            <p:nvPr/>
          </p:nvSpPr>
          <p:spPr bwMode="auto">
            <a:xfrm>
              <a:off x="3936" y="2640"/>
              <a:ext cx="96" cy="96"/>
            </a:xfrm>
            <a:prstGeom prst="rect">
              <a:avLst/>
            </a:prstGeom>
            <a:solidFill>
              <a:schemeClr val="folHlink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5312" name="Rectangle 150"/>
            <p:cNvSpPr>
              <a:spLocks noChangeArrowheads="1"/>
            </p:cNvSpPr>
            <p:nvPr/>
          </p:nvSpPr>
          <p:spPr bwMode="auto">
            <a:xfrm>
              <a:off x="4032" y="2640"/>
              <a:ext cx="96" cy="96"/>
            </a:xfrm>
            <a:prstGeom prst="rect">
              <a:avLst/>
            </a:prstGeom>
            <a:solidFill>
              <a:schemeClr val="folHlink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5313" name="Rectangle 151"/>
            <p:cNvSpPr>
              <a:spLocks noChangeArrowheads="1"/>
            </p:cNvSpPr>
            <p:nvPr/>
          </p:nvSpPr>
          <p:spPr bwMode="auto">
            <a:xfrm>
              <a:off x="4128" y="2640"/>
              <a:ext cx="96" cy="96"/>
            </a:xfrm>
            <a:prstGeom prst="rect">
              <a:avLst/>
            </a:prstGeom>
            <a:solidFill>
              <a:schemeClr val="folHlink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5314" name="Rectangle 152"/>
            <p:cNvSpPr>
              <a:spLocks noChangeArrowheads="1"/>
            </p:cNvSpPr>
            <p:nvPr/>
          </p:nvSpPr>
          <p:spPr bwMode="auto">
            <a:xfrm>
              <a:off x="4224" y="2640"/>
              <a:ext cx="96" cy="96"/>
            </a:xfrm>
            <a:prstGeom prst="rect">
              <a:avLst/>
            </a:prstGeom>
            <a:solidFill>
              <a:schemeClr val="folHlink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5315" name="Rectangle 153"/>
            <p:cNvSpPr>
              <a:spLocks noChangeArrowheads="1"/>
            </p:cNvSpPr>
            <p:nvPr/>
          </p:nvSpPr>
          <p:spPr bwMode="auto">
            <a:xfrm>
              <a:off x="4320" y="2640"/>
              <a:ext cx="96" cy="96"/>
            </a:xfrm>
            <a:prstGeom prst="rect">
              <a:avLst/>
            </a:prstGeom>
            <a:solidFill>
              <a:schemeClr val="folHlink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5316" name="Rectangle 154"/>
            <p:cNvSpPr>
              <a:spLocks noChangeArrowheads="1"/>
            </p:cNvSpPr>
            <p:nvPr/>
          </p:nvSpPr>
          <p:spPr bwMode="auto">
            <a:xfrm>
              <a:off x="4416" y="2640"/>
              <a:ext cx="96" cy="96"/>
            </a:xfrm>
            <a:prstGeom prst="rect">
              <a:avLst/>
            </a:prstGeom>
            <a:solidFill>
              <a:schemeClr val="folHlink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5317" name="Rectangle 155"/>
            <p:cNvSpPr>
              <a:spLocks noChangeArrowheads="1"/>
            </p:cNvSpPr>
            <p:nvPr/>
          </p:nvSpPr>
          <p:spPr bwMode="auto">
            <a:xfrm>
              <a:off x="4512" y="2640"/>
              <a:ext cx="96" cy="96"/>
            </a:xfrm>
            <a:prstGeom prst="rect">
              <a:avLst/>
            </a:prstGeom>
            <a:solidFill>
              <a:schemeClr val="folHlink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Multi-pass plane sweep</a:t>
            </a:r>
          </a:p>
        </p:txBody>
      </p:sp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1219200" y="1916113"/>
            <a:ext cx="2743200" cy="3276600"/>
          </a:xfrm>
          <a:prstGeom prst="rect">
            <a:avLst/>
          </a:prstGeom>
          <a:solidFill>
            <a:schemeClr val="tx1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96260" name="Group 4"/>
          <p:cNvGrpSpPr>
            <a:grpSpLocks/>
          </p:cNvGrpSpPr>
          <p:nvPr/>
        </p:nvGrpSpPr>
        <p:grpSpPr bwMode="auto">
          <a:xfrm rot="2542255">
            <a:off x="1752600" y="4654550"/>
            <a:ext cx="342900" cy="233363"/>
            <a:chOff x="1728" y="2064"/>
            <a:chExt cx="384" cy="240"/>
          </a:xfrm>
        </p:grpSpPr>
        <p:sp>
          <p:nvSpPr>
            <p:cNvPr id="96412" name="Rectangle 5"/>
            <p:cNvSpPr>
              <a:spLocks noChangeArrowheads="1"/>
            </p:cNvSpPr>
            <p:nvPr/>
          </p:nvSpPr>
          <p:spPr bwMode="auto">
            <a:xfrm>
              <a:off x="1728" y="2160"/>
              <a:ext cx="384" cy="14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413" name="Rectangle 6"/>
            <p:cNvSpPr>
              <a:spLocks noChangeArrowheads="1"/>
            </p:cNvSpPr>
            <p:nvPr/>
          </p:nvSpPr>
          <p:spPr bwMode="auto">
            <a:xfrm>
              <a:off x="1872" y="206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96261" name="Group 7"/>
          <p:cNvGrpSpPr>
            <a:grpSpLocks/>
          </p:cNvGrpSpPr>
          <p:nvPr/>
        </p:nvGrpSpPr>
        <p:grpSpPr bwMode="auto">
          <a:xfrm rot="-2651179">
            <a:off x="3124200" y="4654550"/>
            <a:ext cx="342900" cy="233363"/>
            <a:chOff x="1728" y="2064"/>
            <a:chExt cx="384" cy="240"/>
          </a:xfrm>
        </p:grpSpPr>
        <p:sp>
          <p:nvSpPr>
            <p:cNvPr id="96410" name="Rectangle 8"/>
            <p:cNvSpPr>
              <a:spLocks noChangeArrowheads="1"/>
            </p:cNvSpPr>
            <p:nvPr/>
          </p:nvSpPr>
          <p:spPr bwMode="auto">
            <a:xfrm>
              <a:off x="1728" y="2160"/>
              <a:ext cx="384" cy="14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411" name="Rectangle 9"/>
            <p:cNvSpPr>
              <a:spLocks noChangeArrowheads="1"/>
            </p:cNvSpPr>
            <p:nvPr/>
          </p:nvSpPr>
          <p:spPr bwMode="auto">
            <a:xfrm>
              <a:off x="1872" y="206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96262" name="Group 10"/>
          <p:cNvGrpSpPr>
            <a:grpSpLocks/>
          </p:cNvGrpSpPr>
          <p:nvPr/>
        </p:nvGrpSpPr>
        <p:grpSpPr bwMode="auto">
          <a:xfrm rot="-7843673">
            <a:off x="3221832" y="2351881"/>
            <a:ext cx="342900" cy="233363"/>
            <a:chOff x="1728" y="2064"/>
            <a:chExt cx="384" cy="240"/>
          </a:xfrm>
        </p:grpSpPr>
        <p:sp>
          <p:nvSpPr>
            <p:cNvPr id="96408" name="Rectangle 11"/>
            <p:cNvSpPr>
              <a:spLocks noChangeArrowheads="1"/>
            </p:cNvSpPr>
            <p:nvPr/>
          </p:nvSpPr>
          <p:spPr bwMode="auto">
            <a:xfrm>
              <a:off x="1728" y="2160"/>
              <a:ext cx="384" cy="14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409" name="Rectangle 12"/>
            <p:cNvSpPr>
              <a:spLocks noChangeArrowheads="1"/>
            </p:cNvSpPr>
            <p:nvPr/>
          </p:nvSpPr>
          <p:spPr bwMode="auto">
            <a:xfrm>
              <a:off x="1872" y="206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96263" name="Rectangle 13"/>
          <p:cNvSpPr>
            <a:spLocks noChangeArrowheads="1"/>
          </p:cNvSpPr>
          <p:nvPr/>
        </p:nvSpPr>
        <p:spPr bwMode="auto">
          <a:xfrm>
            <a:off x="1828800" y="2906713"/>
            <a:ext cx="1524000" cy="15240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96264" name="Group 14"/>
          <p:cNvGrpSpPr>
            <a:grpSpLocks/>
          </p:cNvGrpSpPr>
          <p:nvPr/>
        </p:nvGrpSpPr>
        <p:grpSpPr bwMode="auto">
          <a:xfrm rot="-10797907">
            <a:off x="2476500" y="2274888"/>
            <a:ext cx="342900" cy="233362"/>
            <a:chOff x="1728" y="2064"/>
            <a:chExt cx="384" cy="240"/>
          </a:xfrm>
        </p:grpSpPr>
        <p:sp>
          <p:nvSpPr>
            <p:cNvPr id="96406" name="Rectangle 15"/>
            <p:cNvSpPr>
              <a:spLocks noChangeArrowheads="1"/>
            </p:cNvSpPr>
            <p:nvPr/>
          </p:nvSpPr>
          <p:spPr bwMode="auto">
            <a:xfrm>
              <a:off x="1728" y="2160"/>
              <a:ext cx="384" cy="14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407" name="Rectangle 16"/>
            <p:cNvSpPr>
              <a:spLocks noChangeArrowheads="1"/>
            </p:cNvSpPr>
            <p:nvPr/>
          </p:nvSpPr>
          <p:spPr bwMode="auto">
            <a:xfrm>
              <a:off x="1872" y="206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96265" name="Group 17"/>
          <p:cNvGrpSpPr>
            <a:grpSpLocks/>
          </p:cNvGrpSpPr>
          <p:nvPr/>
        </p:nvGrpSpPr>
        <p:grpSpPr bwMode="auto">
          <a:xfrm rot="9922521">
            <a:off x="1752600" y="2274888"/>
            <a:ext cx="342900" cy="233362"/>
            <a:chOff x="1728" y="2064"/>
            <a:chExt cx="384" cy="240"/>
          </a:xfrm>
        </p:grpSpPr>
        <p:sp>
          <p:nvSpPr>
            <p:cNvPr id="96404" name="Rectangle 18"/>
            <p:cNvSpPr>
              <a:spLocks noChangeArrowheads="1"/>
            </p:cNvSpPr>
            <p:nvPr/>
          </p:nvSpPr>
          <p:spPr bwMode="auto">
            <a:xfrm>
              <a:off x="1728" y="2160"/>
              <a:ext cx="384" cy="14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405" name="Rectangle 19"/>
            <p:cNvSpPr>
              <a:spLocks noChangeArrowheads="1"/>
            </p:cNvSpPr>
            <p:nvPr/>
          </p:nvSpPr>
          <p:spPr bwMode="auto">
            <a:xfrm>
              <a:off x="1872" y="206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96266" name="Group 20"/>
          <p:cNvGrpSpPr>
            <a:grpSpLocks/>
          </p:cNvGrpSpPr>
          <p:nvPr/>
        </p:nvGrpSpPr>
        <p:grpSpPr bwMode="auto">
          <a:xfrm>
            <a:off x="1981200" y="2906713"/>
            <a:ext cx="1219200" cy="1524000"/>
            <a:chOff x="1344" y="2448"/>
            <a:chExt cx="768" cy="960"/>
          </a:xfrm>
        </p:grpSpPr>
        <p:sp>
          <p:nvSpPr>
            <p:cNvPr id="96395" name="Line 21"/>
            <p:cNvSpPr>
              <a:spLocks noChangeShapeType="1"/>
            </p:cNvSpPr>
            <p:nvPr/>
          </p:nvSpPr>
          <p:spPr bwMode="auto">
            <a:xfrm>
              <a:off x="1344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96" name="Line 22"/>
            <p:cNvSpPr>
              <a:spLocks noChangeShapeType="1"/>
            </p:cNvSpPr>
            <p:nvPr/>
          </p:nvSpPr>
          <p:spPr bwMode="auto">
            <a:xfrm>
              <a:off x="1440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97" name="Line 23"/>
            <p:cNvSpPr>
              <a:spLocks noChangeShapeType="1"/>
            </p:cNvSpPr>
            <p:nvPr/>
          </p:nvSpPr>
          <p:spPr bwMode="auto">
            <a:xfrm>
              <a:off x="1536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98" name="Line 24"/>
            <p:cNvSpPr>
              <a:spLocks noChangeShapeType="1"/>
            </p:cNvSpPr>
            <p:nvPr/>
          </p:nvSpPr>
          <p:spPr bwMode="auto">
            <a:xfrm>
              <a:off x="1632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99" name="Line 25"/>
            <p:cNvSpPr>
              <a:spLocks noChangeShapeType="1"/>
            </p:cNvSpPr>
            <p:nvPr/>
          </p:nvSpPr>
          <p:spPr bwMode="auto">
            <a:xfrm>
              <a:off x="1728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400" name="Line 26"/>
            <p:cNvSpPr>
              <a:spLocks noChangeShapeType="1"/>
            </p:cNvSpPr>
            <p:nvPr/>
          </p:nvSpPr>
          <p:spPr bwMode="auto">
            <a:xfrm>
              <a:off x="1824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401" name="Line 27"/>
            <p:cNvSpPr>
              <a:spLocks noChangeShapeType="1"/>
            </p:cNvSpPr>
            <p:nvPr/>
          </p:nvSpPr>
          <p:spPr bwMode="auto">
            <a:xfrm>
              <a:off x="1920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402" name="Line 28"/>
            <p:cNvSpPr>
              <a:spLocks noChangeShapeType="1"/>
            </p:cNvSpPr>
            <p:nvPr/>
          </p:nvSpPr>
          <p:spPr bwMode="auto">
            <a:xfrm>
              <a:off x="2016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403" name="Line 29"/>
            <p:cNvSpPr>
              <a:spLocks noChangeShapeType="1"/>
            </p:cNvSpPr>
            <p:nvPr/>
          </p:nvSpPr>
          <p:spPr bwMode="auto">
            <a:xfrm>
              <a:off x="2112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96267" name="Group 30"/>
          <p:cNvGrpSpPr>
            <a:grpSpLocks/>
          </p:cNvGrpSpPr>
          <p:nvPr/>
        </p:nvGrpSpPr>
        <p:grpSpPr bwMode="auto">
          <a:xfrm>
            <a:off x="1828800" y="3059113"/>
            <a:ext cx="1524000" cy="1219200"/>
            <a:chOff x="1248" y="2544"/>
            <a:chExt cx="960" cy="768"/>
          </a:xfrm>
        </p:grpSpPr>
        <p:sp>
          <p:nvSpPr>
            <p:cNvPr id="96386" name="Line 31"/>
            <p:cNvSpPr>
              <a:spLocks noChangeShapeType="1"/>
            </p:cNvSpPr>
            <p:nvPr/>
          </p:nvSpPr>
          <p:spPr bwMode="auto">
            <a:xfrm>
              <a:off x="1248" y="2544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87" name="Line 32"/>
            <p:cNvSpPr>
              <a:spLocks noChangeShapeType="1"/>
            </p:cNvSpPr>
            <p:nvPr/>
          </p:nvSpPr>
          <p:spPr bwMode="auto">
            <a:xfrm>
              <a:off x="1248" y="2640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88" name="Line 33"/>
            <p:cNvSpPr>
              <a:spLocks noChangeShapeType="1"/>
            </p:cNvSpPr>
            <p:nvPr/>
          </p:nvSpPr>
          <p:spPr bwMode="auto">
            <a:xfrm>
              <a:off x="1248" y="2736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89" name="Line 34"/>
            <p:cNvSpPr>
              <a:spLocks noChangeShapeType="1"/>
            </p:cNvSpPr>
            <p:nvPr/>
          </p:nvSpPr>
          <p:spPr bwMode="auto">
            <a:xfrm>
              <a:off x="1248" y="2832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90" name="Line 35"/>
            <p:cNvSpPr>
              <a:spLocks noChangeShapeType="1"/>
            </p:cNvSpPr>
            <p:nvPr/>
          </p:nvSpPr>
          <p:spPr bwMode="auto">
            <a:xfrm>
              <a:off x="1248" y="2928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91" name="Line 36"/>
            <p:cNvSpPr>
              <a:spLocks noChangeShapeType="1"/>
            </p:cNvSpPr>
            <p:nvPr/>
          </p:nvSpPr>
          <p:spPr bwMode="auto">
            <a:xfrm>
              <a:off x="1248" y="3024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92" name="Line 37"/>
            <p:cNvSpPr>
              <a:spLocks noChangeShapeType="1"/>
            </p:cNvSpPr>
            <p:nvPr/>
          </p:nvSpPr>
          <p:spPr bwMode="auto">
            <a:xfrm>
              <a:off x="1248" y="3120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93" name="Line 38"/>
            <p:cNvSpPr>
              <a:spLocks noChangeShapeType="1"/>
            </p:cNvSpPr>
            <p:nvPr/>
          </p:nvSpPr>
          <p:spPr bwMode="auto">
            <a:xfrm>
              <a:off x="1248" y="3216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94" name="Line 39"/>
            <p:cNvSpPr>
              <a:spLocks noChangeShapeType="1"/>
            </p:cNvSpPr>
            <p:nvPr/>
          </p:nvSpPr>
          <p:spPr bwMode="auto">
            <a:xfrm>
              <a:off x="1248" y="3312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96268" name="Group 40"/>
          <p:cNvGrpSpPr>
            <a:grpSpLocks/>
          </p:cNvGrpSpPr>
          <p:nvPr/>
        </p:nvGrpSpPr>
        <p:grpSpPr bwMode="auto">
          <a:xfrm rot="-519728">
            <a:off x="2476500" y="4735513"/>
            <a:ext cx="342900" cy="233362"/>
            <a:chOff x="1728" y="2064"/>
            <a:chExt cx="384" cy="240"/>
          </a:xfrm>
        </p:grpSpPr>
        <p:sp>
          <p:nvSpPr>
            <p:cNvPr id="96384" name="Rectangle 41"/>
            <p:cNvSpPr>
              <a:spLocks noChangeArrowheads="1"/>
            </p:cNvSpPr>
            <p:nvPr/>
          </p:nvSpPr>
          <p:spPr bwMode="auto">
            <a:xfrm>
              <a:off x="1728" y="2160"/>
              <a:ext cx="384" cy="14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85" name="Rectangle 42"/>
            <p:cNvSpPr>
              <a:spLocks noChangeArrowheads="1"/>
            </p:cNvSpPr>
            <p:nvPr/>
          </p:nvSpPr>
          <p:spPr bwMode="auto">
            <a:xfrm>
              <a:off x="1872" y="206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96269" name="Rectangle 43"/>
          <p:cNvSpPr>
            <a:spLocks noChangeArrowheads="1"/>
          </p:cNvSpPr>
          <p:nvPr/>
        </p:nvSpPr>
        <p:spPr bwMode="auto">
          <a:xfrm>
            <a:off x="5181600" y="1916113"/>
            <a:ext cx="2743200" cy="3276600"/>
          </a:xfrm>
          <a:prstGeom prst="rect">
            <a:avLst/>
          </a:prstGeom>
          <a:solidFill>
            <a:schemeClr val="tx1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96270" name="Group 44"/>
          <p:cNvGrpSpPr>
            <a:grpSpLocks/>
          </p:cNvGrpSpPr>
          <p:nvPr/>
        </p:nvGrpSpPr>
        <p:grpSpPr bwMode="auto">
          <a:xfrm rot="2542255">
            <a:off x="5715000" y="4654550"/>
            <a:ext cx="342900" cy="233363"/>
            <a:chOff x="1728" y="2064"/>
            <a:chExt cx="384" cy="240"/>
          </a:xfrm>
        </p:grpSpPr>
        <p:sp>
          <p:nvSpPr>
            <p:cNvPr id="96382" name="Rectangle 45"/>
            <p:cNvSpPr>
              <a:spLocks noChangeArrowheads="1"/>
            </p:cNvSpPr>
            <p:nvPr/>
          </p:nvSpPr>
          <p:spPr bwMode="auto">
            <a:xfrm>
              <a:off x="1728" y="2160"/>
              <a:ext cx="384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83" name="Rectangle 46"/>
            <p:cNvSpPr>
              <a:spLocks noChangeArrowheads="1"/>
            </p:cNvSpPr>
            <p:nvPr/>
          </p:nvSpPr>
          <p:spPr bwMode="auto">
            <a:xfrm>
              <a:off x="1872" y="2064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96271" name="Group 47"/>
          <p:cNvGrpSpPr>
            <a:grpSpLocks/>
          </p:cNvGrpSpPr>
          <p:nvPr/>
        </p:nvGrpSpPr>
        <p:grpSpPr bwMode="auto">
          <a:xfrm rot="-2651179">
            <a:off x="7086600" y="4654550"/>
            <a:ext cx="342900" cy="233363"/>
            <a:chOff x="1728" y="2064"/>
            <a:chExt cx="384" cy="240"/>
          </a:xfrm>
        </p:grpSpPr>
        <p:sp>
          <p:nvSpPr>
            <p:cNvPr id="96380" name="Rectangle 48"/>
            <p:cNvSpPr>
              <a:spLocks noChangeArrowheads="1"/>
            </p:cNvSpPr>
            <p:nvPr/>
          </p:nvSpPr>
          <p:spPr bwMode="auto">
            <a:xfrm>
              <a:off x="1728" y="2160"/>
              <a:ext cx="384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81" name="Rectangle 49"/>
            <p:cNvSpPr>
              <a:spLocks noChangeArrowheads="1"/>
            </p:cNvSpPr>
            <p:nvPr/>
          </p:nvSpPr>
          <p:spPr bwMode="auto">
            <a:xfrm>
              <a:off x="1872" y="2064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96272" name="Group 50"/>
          <p:cNvGrpSpPr>
            <a:grpSpLocks/>
          </p:cNvGrpSpPr>
          <p:nvPr/>
        </p:nvGrpSpPr>
        <p:grpSpPr bwMode="auto">
          <a:xfrm rot="-7843673">
            <a:off x="7184232" y="2351881"/>
            <a:ext cx="342900" cy="233363"/>
            <a:chOff x="1728" y="2064"/>
            <a:chExt cx="384" cy="240"/>
          </a:xfrm>
        </p:grpSpPr>
        <p:sp>
          <p:nvSpPr>
            <p:cNvPr id="96378" name="Rectangle 51"/>
            <p:cNvSpPr>
              <a:spLocks noChangeArrowheads="1"/>
            </p:cNvSpPr>
            <p:nvPr/>
          </p:nvSpPr>
          <p:spPr bwMode="auto">
            <a:xfrm>
              <a:off x="1728" y="2160"/>
              <a:ext cx="384" cy="14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79" name="Rectangle 52"/>
            <p:cNvSpPr>
              <a:spLocks noChangeArrowheads="1"/>
            </p:cNvSpPr>
            <p:nvPr/>
          </p:nvSpPr>
          <p:spPr bwMode="auto">
            <a:xfrm>
              <a:off x="1872" y="206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96273" name="Rectangle 53"/>
          <p:cNvSpPr>
            <a:spLocks noChangeArrowheads="1"/>
          </p:cNvSpPr>
          <p:nvPr/>
        </p:nvSpPr>
        <p:spPr bwMode="auto">
          <a:xfrm>
            <a:off x="5791200" y="2906713"/>
            <a:ext cx="1524000" cy="15240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96274" name="Group 54"/>
          <p:cNvGrpSpPr>
            <a:grpSpLocks/>
          </p:cNvGrpSpPr>
          <p:nvPr/>
        </p:nvGrpSpPr>
        <p:grpSpPr bwMode="auto">
          <a:xfrm rot="-10797907">
            <a:off x="6438900" y="2274888"/>
            <a:ext cx="342900" cy="233362"/>
            <a:chOff x="1728" y="2064"/>
            <a:chExt cx="384" cy="240"/>
          </a:xfrm>
        </p:grpSpPr>
        <p:sp>
          <p:nvSpPr>
            <p:cNvPr id="96376" name="Rectangle 55"/>
            <p:cNvSpPr>
              <a:spLocks noChangeArrowheads="1"/>
            </p:cNvSpPr>
            <p:nvPr/>
          </p:nvSpPr>
          <p:spPr bwMode="auto">
            <a:xfrm>
              <a:off x="1728" y="2160"/>
              <a:ext cx="384" cy="14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77" name="Rectangle 56"/>
            <p:cNvSpPr>
              <a:spLocks noChangeArrowheads="1"/>
            </p:cNvSpPr>
            <p:nvPr/>
          </p:nvSpPr>
          <p:spPr bwMode="auto">
            <a:xfrm>
              <a:off x="1872" y="206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96275" name="Group 57"/>
          <p:cNvGrpSpPr>
            <a:grpSpLocks/>
          </p:cNvGrpSpPr>
          <p:nvPr/>
        </p:nvGrpSpPr>
        <p:grpSpPr bwMode="auto">
          <a:xfrm rot="9922521">
            <a:off x="5715000" y="2274888"/>
            <a:ext cx="342900" cy="233362"/>
            <a:chOff x="1728" y="2064"/>
            <a:chExt cx="384" cy="240"/>
          </a:xfrm>
        </p:grpSpPr>
        <p:sp>
          <p:nvSpPr>
            <p:cNvPr id="96374" name="Rectangle 58"/>
            <p:cNvSpPr>
              <a:spLocks noChangeArrowheads="1"/>
            </p:cNvSpPr>
            <p:nvPr/>
          </p:nvSpPr>
          <p:spPr bwMode="auto">
            <a:xfrm>
              <a:off x="1728" y="2160"/>
              <a:ext cx="384" cy="14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75" name="Rectangle 59"/>
            <p:cNvSpPr>
              <a:spLocks noChangeArrowheads="1"/>
            </p:cNvSpPr>
            <p:nvPr/>
          </p:nvSpPr>
          <p:spPr bwMode="auto">
            <a:xfrm>
              <a:off x="1872" y="206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96276" name="Group 60"/>
          <p:cNvGrpSpPr>
            <a:grpSpLocks/>
          </p:cNvGrpSpPr>
          <p:nvPr/>
        </p:nvGrpSpPr>
        <p:grpSpPr bwMode="auto">
          <a:xfrm>
            <a:off x="5943600" y="2906713"/>
            <a:ext cx="1219200" cy="1524000"/>
            <a:chOff x="1344" y="2448"/>
            <a:chExt cx="768" cy="960"/>
          </a:xfrm>
        </p:grpSpPr>
        <p:sp>
          <p:nvSpPr>
            <p:cNvPr id="96365" name="Line 61"/>
            <p:cNvSpPr>
              <a:spLocks noChangeShapeType="1"/>
            </p:cNvSpPr>
            <p:nvPr/>
          </p:nvSpPr>
          <p:spPr bwMode="auto">
            <a:xfrm>
              <a:off x="1344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66" name="Line 62"/>
            <p:cNvSpPr>
              <a:spLocks noChangeShapeType="1"/>
            </p:cNvSpPr>
            <p:nvPr/>
          </p:nvSpPr>
          <p:spPr bwMode="auto">
            <a:xfrm>
              <a:off x="1440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67" name="Line 63"/>
            <p:cNvSpPr>
              <a:spLocks noChangeShapeType="1"/>
            </p:cNvSpPr>
            <p:nvPr/>
          </p:nvSpPr>
          <p:spPr bwMode="auto">
            <a:xfrm>
              <a:off x="1536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68" name="Line 64"/>
            <p:cNvSpPr>
              <a:spLocks noChangeShapeType="1"/>
            </p:cNvSpPr>
            <p:nvPr/>
          </p:nvSpPr>
          <p:spPr bwMode="auto">
            <a:xfrm>
              <a:off x="1632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69" name="Line 65"/>
            <p:cNvSpPr>
              <a:spLocks noChangeShapeType="1"/>
            </p:cNvSpPr>
            <p:nvPr/>
          </p:nvSpPr>
          <p:spPr bwMode="auto">
            <a:xfrm>
              <a:off x="1728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70" name="Line 66"/>
            <p:cNvSpPr>
              <a:spLocks noChangeShapeType="1"/>
            </p:cNvSpPr>
            <p:nvPr/>
          </p:nvSpPr>
          <p:spPr bwMode="auto">
            <a:xfrm>
              <a:off x="1824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71" name="Line 67"/>
            <p:cNvSpPr>
              <a:spLocks noChangeShapeType="1"/>
            </p:cNvSpPr>
            <p:nvPr/>
          </p:nvSpPr>
          <p:spPr bwMode="auto">
            <a:xfrm>
              <a:off x="1920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72" name="Line 68"/>
            <p:cNvSpPr>
              <a:spLocks noChangeShapeType="1"/>
            </p:cNvSpPr>
            <p:nvPr/>
          </p:nvSpPr>
          <p:spPr bwMode="auto">
            <a:xfrm>
              <a:off x="2016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73" name="Line 69"/>
            <p:cNvSpPr>
              <a:spLocks noChangeShapeType="1"/>
            </p:cNvSpPr>
            <p:nvPr/>
          </p:nvSpPr>
          <p:spPr bwMode="auto">
            <a:xfrm>
              <a:off x="2112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96277" name="Group 70"/>
          <p:cNvGrpSpPr>
            <a:grpSpLocks/>
          </p:cNvGrpSpPr>
          <p:nvPr/>
        </p:nvGrpSpPr>
        <p:grpSpPr bwMode="auto">
          <a:xfrm>
            <a:off x="5791200" y="3059113"/>
            <a:ext cx="1524000" cy="1219200"/>
            <a:chOff x="1248" y="2544"/>
            <a:chExt cx="960" cy="768"/>
          </a:xfrm>
        </p:grpSpPr>
        <p:sp>
          <p:nvSpPr>
            <p:cNvPr id="96356" name="Line 71"/>
            <p:cNvSpPr>
              <a:spLocks noChangeShapeType="1"/>
            </p:cNvSpPr>
            <p:nvPr/>
          </p:nvSpPr>
          <p:spPr bwMode="auto">
            <a:xfrm>
              <a:off x="1248" y="2544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57" name="Line 72"/>
            <p:cNvSpPr>
              <a:spLocks noChangeShapeType="1"/>
            </p:cNvSpPr>
            <p:nvPr/>
          </p:nvSpPr>
          <p:spPr bwMode="auto">
            <a:xfrm>
              <a:off x="1248" y="2640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58" name="Line 73"/>
            <p:cNvSpPr>
              <a:spLocks noChangeShapeType="1"/>
            </p:cNvSpPr>
            <p:nvPr/>
          </p:nvSpPr>
          <p:spPr bwMode="auto">
            <a:xfrm>
              <a:off x="1248" y="2736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59" name="Line 74"/>
            <p:cNvSpPr>
              <a:spLocks noChangeShapeType="1"/>
            </p:cNvSpPr>
            <p:nvPr/>
          </p:nvSpPr>
          <p:spPr bwMode="auto">
            <a:xfrm>
              <a:off x="1248" y="2832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60" name="Line 75"/>
            <p:cNvSpPr>
              <a:spLocks noChangeShapeType="1"/>
            </p:cNvSpPr>
            <p:nvPr/>
          </p:nvSpPr>
          <p:spPr bwMode="auto">
            <a:xfrm>
              <a:off x="1248" y="2928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61" name="Line 76"/>
            <p:cNvSpPr>
              <a:spLocks noChangeShapeType="1"/>
            </p:cNvSpPr>
            <p:nvPr/>
          </p:nvSpPr>
          <p:spPr bwMode="auto">
            <a:xfrm>
              <a:off x="1248" y="3024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62" name="Line 77"/>
            <p:cNvSpPr>
              <a:spLocks noChangeShapeType="1"/>
            </p:cNvSpPr>
            <p:nvPr/>
          </p:nvSpPr>
          <p:spPr bwMode="auto">
            <a:xfrm>
              <a:off x="1248" y="3120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63" name="Line 78"/>
            <p:cNvSpPr>
              <a:spLocks noChangeShapeType="1"/>
            </p:cNvSpPr>
            <p:nvPr/>
          </p:nvSpPr>
          <p:spPr bwMode="auto">
            <a:xfrm>
              <a:off x="1248" y="3216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64" name="Line 79"/>
            <p:cNvSpPr>
              <a:spLocks noChangeShapeType="1"/>
            </p:cNvSpPr>
            <p:nvPr/>
          </p:nvSpPr>
          <p:spPr bwMode="auto">
            <a:xfrm>
              <a:off x="1248" y="3312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96278" name="Group 80"/>
          <p:cNvGrpSpPr>
            <a:grpSpLocks/>
          </p:cNvGrpSpPr>
          <p:nvPr/>
        </p:nvGrpSpPr>
        <p:grpSpPr bwMode="auto">
          <a:xfrm rot="-519728">
            <a:off x="6438900" y="4735513"/>
            <a:ext cx="342900" cy="233362"/>
            <a:chOff x="1728" y="2064"/>
            <a:chExt cx="384" cy="240"/>
          </a:xfrm>
        </p:grpSpPr>
        <p:sp>
          <p:nvSpPr>
            <p:cNvPr id="96354" name="Rectangle 81"/>
            <p:cNvSpPr>
              <a:spLocks noChangeArrowheads="1"/>
            </p:cNvSpPr>
            <p:nvPr/>
          </p:nvSpPr>
          <p:spPr bwMode="auto">
            <a:xfrm>
              <a:off x="1728" y="2160"/>
              <a:ext cx="384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55" name="Rectangle 82"/>
            <p:cNvSpPr>
              <a:spLocks noChangeArrowheads="1"/>
            </p:cNvSpPr>
            <p:nvPr/>
          </p:nvSpPr>
          <p:spPr bwMode="auto">
            <a:xfrm>
              <a:off x="1872" y="2064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96279" name="Rectangle 83"/>
          <p:cNvSpPr>
            <a:spLocks noChangeArrowheads="1"/>
          </p:cNvSpPr>
          <p:nvPr/>
        </p:nvSpPr>
        <p:spPr bwMode="auto">
          <a:xfrm>
            <a:off x="5791200" y="30591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6280" name="Rectangle 84"/>
          <p:cNvSpPr>
            <a:spLocks noChangeArrowheads="1"/>
          </p:cNvSpPr>
          <p:nvPr/>
        </p:nvSpPr>
        <p:spPr bwMode="auto">
          <a:xfrm>
            <a:off x="5943600" y="30591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6281" name="Rectangle 85"/>
          <p:cNvSpPr>
            <a:spLocks noChangeArrowheads="1"/>
          </p:cNvSpPr>
          <p:nvPr/>
        </p:nvSpPr>
        <p:spPr bwMode="auto">
          <a:xfrm>
            <a:off x="6096000" y="30591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6282" name="Rectangle 86"/>
          <p:cNvSpPr>
            <a:spLocks noChangeArrowheads="1"/>
          </p:cNvSpPr>
          <p:nvPr/>
        </p:nvSpPr>
        <p:spPr bwMode="auto">
          <a:xfrm>
            <a:off x="6248400" y="30591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6283" name="Rectangle 87"/>
          <p:cNvSpPr>
            <a:spLocks noChangeArrowheads="1"/>
          </p:cNvSpPr>
          <p:nvPr/>
        </p:nvSpPr>
        <p:spPr bwMode="auto">
          <a:xfrm>
            <a:off x="6400800" y="30591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6284" name="Rectangle 88"/>
          <p:cNvSpPr>
            <a:spLocks noChangeArrowheads="1"/>
          </p:cNvSpPr>
          <p:nvPr/>
        </p:nvSpPr>
        <p:spPr bwMode="auto">
          <a:xfrm>
            <a:off x="6553200" y="30591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6285" name="Rectangle 89"/>
          <p:cNvSpPr>
            <a:spLocks noChangeArrowheads="1"/>
          </p:cNvSpPr>
          <p:nvPr/>
        </p:nvSpPr>
        <p:spPr bwMode="auto">
          <a:xfrm>
            <a:off x="6705600" y="30591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6286" name="Rectangle 90"/>
          <p:cNvSpPr>
            <a:spLocks noChangeArrowheads="1"/>
          </p:cNvSpPr>
          <p:nvPr/>
        </p:nvSpPr>
        <p:spPr bwMode="auto">
          <a:xfrm>
            <a:off x="6858000" y="30591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6287" name="Rectangle 91"/>
          <p:cNvSpPr>
            <a:spLocks noChangeArrowheads="1"/>
          </p:cNvSpPr>
          <p:nvPr/>
        </p:nvSpPr>
        <p:spPr bwMode="auto">
          <a:xfrm>
            <a:off x="7010400" y="30591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6288" name="Rectangle 92"/>
          <p:cNvSpPr>
            <a:spLocks noChangeArrowheads="1"/>
          </p:cNvSpPr>
          <p:nvPr/>
        </p:nvSpPr>
        <p:spPr bwMode="auto">
          <a:xfrm>
            <a:off x="7162800" y="30591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6289" name="Rectangle 93"/>
          <p:cNvSpPr>
            <a:spLocks noChangeArrowheads="1"/>
          </p:cNvSpPr>
          <p:nvPr/>
        </p:nvSpPr>
        <p:spPr bwMode="auto">
          <a:xfrm>
            <a:off x="5791200" y="32115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6290" name="Rectangle 94"/>
          <p:cNvSpPr>
            <a:spLocks noChangeArrowheads="1"/>
          </p:cNvSpPr>
          <p:nvPr/>
        </p:nvSpPr>
        <p:spPr bwMode="auto">
          <a:xfrm>
            <a:off x="5943600" y="32115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6291" name="Rectangle 95"/>
          <p:cNvSpPr>
            <a:spLocks noChangeArrowheads="1"/>
          </p:cNvSpPr>
          <p:nvPr/>
        </p:nvSpPr>
        <p:spPr bwMode="auto">
          <a:xfrm>
            <a:off x="6096000" y="32115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6292" name="Rectangle 96"/>
          <p:cNvSpPr>
            <a:spLocks noChangeArrowheads="1"/>
          </p:cNvSpPr>
          <p:nvPr/>
        </p:nvSpPr>
        <p:spPr bwMode="auto">
          <a:xfrm>
            <a:off x="6248400" y="32115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6293" name="Rectangle 97"/>
          <p:cNvSpPr>
            <a:spLocks noChangeArrowheads="1"/>
          </p:cNvSpPr>
          <p:nvPr/>
        </p:nvSpPr>
        <p:spPr bwMode="auto">
          <a:xfrm>
            <a:off x="6400800" y="32115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6294" name="Rectangle 98"/>
          <p:cNvSpPr>
            <a:spLocks noChangeArrowheads="1"/>
          </p:cNvSpPr>
          <p:nvPr/>
        </p:nvSpPr>
        <p:spPr bwMode="auto">
          <a:xfrm>
            <a:off x="6553200" y="32115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6295" name="Rectangle 99"/>
          <p:cNvSpPr>
            <a:spLocks noChangeArrowheads="1"/>
          </p:cNvSpPr>
          <p:nvPr/>
        </p:nvSpPr>
        <p:spPr bwMode="auto">
          <a:xfrm>
            <a:off x="6705600" y="32115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6296" name="Rectangle 100"/>
          <p:cNvSpPr>
            <a:spLocks noChangeArrowheads="1"/>
          </p:cNvSpPr>
          <p:nvPr/>
        </p:nvSpPr>
        <p:spPr bwMode="auto">
          <a:xfrm>
            <a:off x="6858000" y="32115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6297" name="Rectangle 101"/>
          <p:cNvSpPr>
            <a:spLocks noChangeArrowheads="1"/>
          </p:cNvSpPr>
          <p:nvPr/>
        </p:nvSpPr>
        <p:spPr bwMode="auto">
          <a:xfrm>
            <a:off x="7010400" y="32115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6298" name="Rectangle 102"/>
          <p:cNvSpPr>
            <a:spLocks noChangeArrowheads="1"/>
          </p:cNvSpPr>
          <p:nvPr/>
        </p:nvSpPr>
        <p:spPr bwMode="auto">
          <a:xfrm>
            <a:off x="7162800" y="32115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6299" name="Rectangle 103"/>
          <p:cNvSpPr>
            <a:spLocks noChangeArrowheads="1"/>
          </p:cNvSpPr>
          <p:nvPr/>
        </p:nvSpPr>
        <p:spPr bwMode="auto">
          <a:xfrm>
            <a:off x="5791200" y="33639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6300" name="Rectangle 104"/>
          <p:cNvSpPr>
            <a:spLocks noChangeArrowheads="1"/>
          </p:cNvSpPr>
          <p:nvPr/>
        </p:nvSpPr>
        <p:spPr bwMode="auto">
          <a:xfrm>
            <a:off x="5943600" y="33639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6301" name="Rectangle 105"/>
          <p:cNvSpPr>
            <a:spLocks noChangeArrowheads="1"/>
          </p:cNvSpPr>
          <p:nvPr/>
        </p:nvSpPr>
        <p:spPr bwMode="auto">
          <a:xfrm>
            <a:off x="6096000" y="33639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6302" name="Rectangle 106"/>
          <p:cNvSpPr>
            <a:spLocks noChangeArrowheads="1"/>
          </p:cNvSpPr>
          <p:nvPr/>
        </p:nvSpPr>
        <p:spPr bwMode="auto">
          <a:xfrm>
            <a:off x="6248400" y="33639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6303" name="Rectangle 107"/>
          <p:cNvSpPr>
            <a:spLocks noChangeArrowheads="1"/>
          </p:cNvSpPr>
          <p:nvPr/>
        </p:nvSpPr>
        <p:spPr bwMode="auto">
          <a:xfrm>
            <a:off x="6400800" y="33639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6304" name="Rectangle 108"/>
          <p:cNvSpPr>
            <a:spLocks noChangeArrowheads="1"/>
          </p:cNvSpPr>
          <p:nvPr/>
        </p:nvSpPr>
        <p:spPr bwMode="auto">
          <a:xfrm>
            <a:off x="6553200" y="33639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6305" name="Rectangle 109"/>
          <p:cNvSpPr>
            <a:spLocks noChangeArrowheads="1"/>
          </p:cNvSpPr>
          <p:nvPr/>
        </p:nvSpPr>
        <p:spPr bwMode="auto">
          <a:xfrm>
            <a:off x="6705600" y="33639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6306" name="Rectangle 110"/>
          <p:cNvSpPr>
            <a:spLocks noChangeArrowheads="1"/>
          </p:cNvSpPr>
          <p:nvPr/>
        </p:nvSpPr>
        <p:spPr bwMode="auto">
          <a:xfrm>
            <a:off x="6858000" y="33639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6307" name="Rectangle 111"/>
          <p:cNvSpPr>
            <a:spLocks noChangeArrowheads="1"/>
          </p:cNvSpPr>
          <p:nvPr/>
        </p:nvSpPr>
        <p:spPr bwMode="auto">
          <a:xfrm>
            <a:off x="7010400" y="33639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6308" name="Rectangle 112"/>
          <p:cNvSpPr>
            <a:spLocks noChangeArrowheads="1"/>
          </p:cNvSpPr>
          <p:nvPr/>
        </p:nvSpPr>
        <p:spPr bwMode="auto">
          <a:xfrm>
            <a:off x="7162800" y="33639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96309" name="Group 113"/>
          <p:cNvGrpSpPr>
            <a:grpSpLocks/>
          </p:cNvGrpSpPr>
          <p:nvPr/>
        </p:nvGrpSpPr>
        <p:grpSpPr bwMode="auto">
          <a:xfrm>
            <a:off x="5791200" y="3516313"/>
            <a:ext cx="1524000" cy="152400"/>
            <a:chOff x="3648" y="2544"/>
            <a:chExt cx="960" cy="96"/>
          </a:xfrm>
        </p:grpSpPr>
        <p:sp>
          <p:nvSpPr>
            <p:cNvPr id="96344" name="Rectangle 114"/>
            <p:cNvSpPr>
              <a:spLocks noChangeArrowheads="1"/>
            </p:cNvSpPr>
            <p:nvPr/>
          </p:nvSpPr>
          <p:spPr bwMode="auto">
            <a:xfrm>
              <a:off x="3648" y="2544"/>
              <a:ext cx="96" cy="96"/>
            </a:xfrm>
            <a:prstGeom prst="rect">
              <a:avLst/>
            </a:prstGeom>
            <a:solidFill>
              <a:schemeClr val="folHlink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45" name="Rectangle 115"/>
            <p:cNvSpPr>
              <a:spLocks noChangeArrowheads="1"/>
            </p:cNvSpPr>
            <p:nvPr/>
          </p:nvSpPr>
          <p:spPr bwMode="auto">
            <a:xfrm>
              <a:off x="3744" y="2544"/>
              <a:ext cx="96" cy="96"/>
            </a:xfrm>
            <a:prstGeom prst="rect">
              <a:avLst/>
            </a:prstGeom>
            <a:solidFill>
              <a:schemeClr val="folHlink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46" name="Rectangle 116"/>
            <p:cNvSpPr>
              <a:spLocks noChangeArrowheads="1"/>
            </p:cNvSpPr>
            <p:nvPr/>
          </p:nvSpPr>
          <p:spPr bwMode="auto">
            <a:xfrm>
              <a:off x="3840" y="2544"/>
              <a:ext cx="96" cy="96"/>
            </a:xfrm>
            <a:prstGeom prst="rect">
              <a:avLst/>
            </a:prstGeom>
            <a:solidFill>
              <a:schemeClr val="folHlink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47" name="Rectangle 117"/>
            <p:cNvSpPr>
              <a:spLocks noChangeArrowheads="1"/>
            </p:cNvSpPr>
            <p:nvPr/>
          </p:nvSpPr>
          <p:spPr bwMode="auto">
            <a:xfrm>
              <a:off x="3936" y="2544"/>
              <a:ext cx="96" cy="96"/>
            </a:xfrm>
            <a:prstGeom prst="rect">
              <a:avLst/>
            </a:prstGeom>
            <a:solidFill>
              <a:schemeClr val="folHlink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48" name="Rectangle 118"/>
            <p:cNvSpPr>
              <a:spLocks noChangeArrowheads="1"/>
            </p:cNvSpPr>
            <p:nvPr/>
          </p:nvSpPr>
          <p:spPr bwMode="auto">
            <a:xfrm>
              <a:off x="4032" y="2544"/>
              <a:ext cx="96" cy="96"/>
            </a:xfrm>
            <a:prstGeom prst="rect">
              <a:avLst/>
            </a:prstGeom>
            <a:solidFill>
              <a:schemeClr val="folHlink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49" name="Rectangle 119"/>
            <p:cNvSpPr>
              <a:spLocks noChangeArrowheads="1"/>
            </p:cNvSpPr>
            <p:nvPr/>
          </p:nvSpPr>
          <p:spPr bwMode="auto">
            <a:xfrm>
              <a:off x="4128" y="2544"/>
              <a:ext cx="96" cy="96"/>
            </a:xfrm>
            <a:prstGeom prst="rect">
              <a:avLst/>
            </a:prstGeom>
            <a:solidFill>
              <a:schemeClr val="folHlink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50" name="Rectangle 120"/>
            <p:cNvSpPr>
              <a:spLocks noChangeArrowheads="1"/>
            </p:cNvSpPr>
            <p:nvPr/>
          </p:nvSpPr>
          <p:spPr bwMode="auto">
            <a:xfrm>
              <a:off x="4224" y="2544"/>
              <a:ext cx="96" cy="96"/>
            </a:xfrm>
            <a:prstGeom prst="rect">
              <a:avLst/>
            </a:prstGeom>
            <a:solidFill>
              <a:schemeClr val="folHlink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51" name="Rectangle 121"/>
            <p:cNvSpPr>
              <a:spLocks noChangeArrowheads="1"/>
            </p:cNvSpPr>
            <p:nvPr/>
          </p:nvSpPr>
          <p:spPr bwMode="auto">
            <a:xfrm>
              <a:off x="4320" y="2544"/>
              <a:ext cx="96" cy="96"/>
            </a:xfrm>
            <a:prstGeom prst="rect">
              <a:avLst/>
            </a:prstGeom>
            <a:solidFill>
              <a:schemeClr val="folHlink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52" name="Rectangle 122"/>
            <p:cNvSpPr>
              <a:spLocks noChangeArrowheads="1"/>
            </p:cNvSpPr>
            <p:nvPr/>
          </p:nvSpPr>
          <p:spPr bwMode="auto">
            <a:xfrm>
              <a:off x="4416" y="2544"/>
              <a:ext cx="96" cy="96"/>
            </a:xfrm>
            <a:prstGeom prst="rect">
              <a:avLst/>
            </a:prstGeom>
            <a:solidFill>
              <a:schemeClr val="folHlink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53" name="Rectangle 123"/>
            <p:cNvSpPr>
              <a:spLocks noChangeArrowheads="1"/>
            </p:cNvSpPr>
            <p:nvPr/>
          </p:nvSpPr>
          <p:spPr bwMode="auto">
            <a:xfrm>
              <a:off x="4512" y="2544"/>
              <a:ext cx="96" cy="96"/>
            </a:xfrm>
            <a:prstGeom prst="rect">
              <a:avLst/>
            </a:prstGeom>
            <a:solidFill>
              <a:schemeClr val="folHlink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96310" name="Group 124"/>
          <p:cNvGrpSpPr>
            <a:grpSpLocks/>
          </p:cNvGrpSpPr>
          <p:nvPr/>
        </p:nvGrpSpPr>
        <p:grpSpPr bwMode="auto">
          <a:xfrm>
            <a:off x="5791200" y="2906713"/>
            <a:ext cx="1524000" cy="152400"/>
            <a:chOff x="3648" y="2832"/>
            <a:chExt cx="960" cy="96"/>
          </a:xfrm>
        </p:grpSpPr>
        <p:sp>
          <p:nvSpPr>
            <p:cNvPr id="96334" name="Rectangle 125"/>
            <p:cNvSpPr>
              <a:spLocks noChangeArrowheads="1"/>
            </p:cNvSpPr>
            <p:nvPr/>
          </p:nvSpPr>
          <p:spPr bwMode="auto">
            <a:xfrm>
              <a:off x="3648" y="2832"/>
              <a:ext cx="96" cy="9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35" name="Rectangle 126"/>
            <p:cNvSpPr>
              <a:spLocks noChangeArrowheads="1"/>
            </p:cNvSpPr>
            <p:nvPr/>
          </p:nvSpPr>
          <p:spPr bwMode="auto">
            <a:xfrm>
              <a:off x="3744" y="2832"/>
              <a:ext cx="96" cy="9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36" name="Rectangle 127"/>
            <p:cNvSpPr>
              <a:spLocks noChangeArrowheads="1"/>
            </p:cNvSpPr>
            <p:nvPr/>
          </p:nvSpPr>
          <p:spPr bwMode="auto">
            <a:xfrm>
              <a:off x="3840" y="2832"/>
              <a:ext cx="96" cy="9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37" name="Rectangle 128"/>
            <p:cNvSpPr>
              <a:spLocks noChangeArrowheads="1"/>
            </p:cNvSpPr>
            <p:nvPr/>
          </p:nvSpPr>
          <p:spPr bwMode="auto">
            <a:xfrm>
              <a:off x="3936" y="2832"/>
              <a:ext cx="96" cy="9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38" name="Rectangle 129"/>
            <p:cNvSpPr>
              <a:spLocks noChangeArrowheads="1"/>
            </p:cNvSpPr>
            <p:nvPr/>
          </p:nvSpPr>
          <p:spPr bwMode="auto">
            <a:xfrm>
              <a:off x="4032" y="2832"/>
              <a:ext cx="96" cy="9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39" name="Rectangle 130"/>
            <p:cNvSpPr>
              <a:spLocks noChangeArrowheads="1"/>
            </p:cNvSpPr>
            <p:nvPr/>
          </p:nvSpPr>
          <p:spPr bwMode="auto">
            <a:xfrm>
              <a:off x="4128" y="2832"/>
              <a:ext cx="96" cy="9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40" name="Rectangle 131"/>
            <p:cNvSpPr>
              <a:spLocks noChangeArrowheads="1"/>
            </p:cNvSpPr>
            <p:nvPr/>
          </p:nvSpPr>
          <p:spPr bwMode="auto">
            <a:xfrm>
              <a:off x="4224" y="2832"/>
              <a:ext cx="96" cy="9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41" name="Rectangle 132"/>
            <p:cNvSpPr>
              <a:spLocks noChangeArrowheads="1"/>
            </p:cNvSpPr>
            <p:nvPr/>
          </p:nvSpPr>
          <p:spPr bwMode="auto">
            <a:xfrm>
              <a:off x="4320" y="2832"/>
              <a:ext cx="96" cy="9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42" name="Rectangle 133"/>
            <p:cNvSpPr>
              <a:spLocks noChangeArrowheads="1"/>
            </p:cNvSpPr>
            <p:nvPr/>
          </p:nvSpPr>
          <p:spPr bwMode="auto">
            <a:xfrm>
              <a:off x="4416" y="2832"/>
              <a:ext cx="96" cy="9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43" name="Rectangle 134"/>
            <p:cNvSpPr>
              <a:spLocks noChangeArrowheads="1"/>
            </p:cNvSpPr>
            <p:nvPr/>
          </p:nvSpPr>
          <p:spPr bwMode="auto">
            <a:xfrm>
              <a:off x="4512" y="2832"/>
              <a:ext cx="96" cy="9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96311" name="Line 135"/>
          <p:cNvSpPr>
            <a:spLocks noChangeShapeType="1"/>
          </p:cNvSpPr>
          <p:nvPr/>
        </p:nvSpPr>
        <p:spPr bwMode="auto">
          <a:xfrm flipV="1">
            <a:off x="5486400" y="2906713"/>
            <a:ext cx="0" cy="14478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96312" name="Group 136"/>
          <p:cNvGrpSpPr>
            <a:grpSpLocks/>
          </p:cNvGrpSpPr>
          <p:nvPr/>
        </p:nvGrpSpPr>
        <p:grpSpPr bwMode="auto">
          <a:xfrm>
            <a:off x="1828800" y="3668713"/>
            <a:ext cx="1524000" cy="152400"/>
            <a:chOff x="1152" y="2736"/>
            <a:chExt cx="960" cy="96"/>
          </a:xfrm>
        </p:grpSpPr>
        <p:sp>
          <p:nvSpPr>
            <p:cNvPr id="96324" name="Rectangle 137"/>
            <p:cNvSpPr>
              <a:spLocks noChangeArrowheads="1"/>
            </p:cNvSpPr>
            <p:nvPr/>
          </p:nvSpPr>
          <p:spPr bwMode="auto">
            <a:xfrm>
              <a:off x="1152" y="2736"/>
              <a:ext cx="96" cy="96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25" name="Rectangle 138"/>
            <p:cNvSpPr>
              <a:spLocks noChangeArrowheads="1"/>
            </p:cNvSpPr>
            <p:nvPr/>
          </p:nvSpPr>
          <p:spPr bwMode="auto">
            <a:xfrm>
              <a:off x="1248" y="2736"/>
              <a:ext cx="96" cy="96"/>
            </a:xfrm>
            <a:prstGeom prst="rect">
              <a:avLst/>
            </a:prstGeom>
            <a:solidFill>
              <a:srgbClr val="FF19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26" name="Rectangle 139"/>
            <p:cNvSpPr>
              <a:spLocks noChangeArrowheads="1"/>
            </p:cNvSpPr>
            <p:nvPr/>
          </p:nvSpPr>
          <p:spPr bwMode="auto">
            <a:xfrm>
              <a:off x="1344" y="2736"/>
              <a:ext cx="96" cy="96"/>
            </a:xfrm>
            <a:prstGeom prst="rect">
              <a:avLst/>
            </a:prstGeom>
            <a:solidFill>
              <a:srgbClr val="FF32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27" name="Rectangle 140"/>
            <p:cNvSpPr>
              <a:spLocks noChangeArrowheads="1"/>
            </p:cNvSpPr>
            <p:nvPr/>
          </p:nvSpPr>
          <p:spPr bwMode="auto">
            <a:xfrm>
              <a:off x="1440" y="2736"/>
              <a:ext cx="96" cy="96"/>
            </a:xfrm>
            <a:prstGeom prst="rect">
              <a:avLst/>
            </a:prstGeom>
            <a:solidFill>
              <a:srgbClr val="FF4B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28" name="Rectangle 141"/>
            <p:cNvSpPr>
              <a:spLocks noChangeArrowheads="1"/>
            </p:cNvSpPr>
            <p:nvPr/>
          </p:nvSpPr>
          <p:spPr bwMode="auto">
            <a:xfrm>
              <a:off x="1536" y="2736"/>
              <a:ext cx="96" cy="96"/>
            </a:xfrm>
            <a:prstGeom prst="rect">
              <a:avLst/>
            </a:prstGeom>
            <a:solidFill>
              <a:srgbClr val="FF64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29" name="Rectangle 142"/>
            <p:cNvSpPr>
              <a:spLocks noChangeArrowheads="1"/>
            </p:cNvSpPr>
            <p:nvPr/>
          </p:nvSpPr>
          <p:spPr bwMode="auto">
            <a:xfrm>
              <a:off x="1632" y="2736"/>
              <a:ext cx="96" cy="96"/>
            </a:xfrm>
            <a:prstGeom prst="rect">
              <a:avLst/>
            </a:prstGeom>
            <a:solidFill>
              <a:srgbClr val="FF7D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30" name="Rectangle 143"/>
            <p:cNvSpPr>
              <a:spLocks noChangeArrowheads="1"/>
            </p:cNvSpPr>
            <p:nvPr/>
          </p:nvSpPr>
          <p:spPr bwMode="auto">
            <a:xfrm>
              <a:off x="1728" y="2736"/>
              <a:ext cx="96" cy="96"/>
            </a:xfrm>
            <a:prstGeom prst="rect">
              <a:avLst/>
            </a:prstGeom>
            <a:solidFill>
              <a:srgbClr val="FF96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31" name="Rectangle 144"/>
            <p:cNvSpPr>
              <a:spLocks noChangeArrowheads="1"/>
            </p:cNvSpPr>
            <p:nvPr/>
          </p:nvSpPr>
          <p:spPr bwMode="auto">
            <a:xfrm>
              <a:off x="1824" y="2736"/>
              <a:ext cx="96" cy="96"/>
            </a:xfrm>
            <a:prstGeom prst="rect">
              <a:avLst/>
            </a:prstGeom>
            <a:solidFill>
              <a:srgbClr val="FFA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32" name="Rectangle 145"/>
            <p:cNvSpPr>
              <a:spLocks noChangeArrowheads="1"/>
            </p:cNvSpPr>
            <p:nvPr/>
          </p:nvSpPr>
          <p:spPr bwMode="auto">
            <a:xfrm>
              <a:off x="1920" y="2736"/>
              <a:ext cx="96" cy="96"/>
            </a:xfrm>
            <a:prstGeom prst="rect">
              <a:avLst/>
            </a:prstGeom>
            <a:solidFill>
              <a:srgbClr val="FFC8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33" name="Rectangle 146"/>
            <p:cNvSpPr>
              <a:spLocks noChangeArrowheads="1"/>
            </p:cNvSpPr>
            <p:nvPr/>
          </p:nvSpPr>
          <p:spPr bwMode="auto">
            <a:xfrm>
              <a:off x="2016" y="2736"/>
              <a:ext cx="96" cy="96"/>
            </a:xfrm>
            <a:prstGeom prst="rect">
              <a:avLst/>
            </a:prstGeom>
            <a:solidFill>
              <a:srgbClr val="FFE1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96313" name="Group 147"/>
          <p:cNvGrpSpPr>
            <a:grpSpLocks/>
          </p:cNvGrpSpPr>
          <p:nvPr/>
        </p:nvGrpSpPr>
        <p:grpSpPr bwMode="auto">
          <a:xfrm>
            <a:off x="5791200" y="3668713"/>
            <a:ext cx="1524000" cy="152400"/>
            <a:chOff x="1152" y="2736"/>
            <a:chExt cx="960" cy="96"/>
          </a:xfrm>
        </p:grpSpPr>
        <p:sp>
          <p:nvSpPr>
            <p:cNvPr id="96314" name="Rectangle 148"/>
            <p:cNvSpPr>
              <a:spLocks noChangeArrowheads="1"/>
            </p:cNvSpPr>
            <p:nvPr/>
          </p:nvSpPr>
          <p:spPr bwMode="auto">
            <a:xfrm>
              <a:off x="1152" y="2736"/>
              <a:ext cx="96" cy="96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15" name="Rectangle 149"/>
            <p:cNvSpPr>
              <a:spLocks noChangeArrowheads="1"/>
            </p:cNvSpPr>
            <p:nvPr/>
          </p:nvSpPr>
          <p:spPr bwMode="auto">
            <a:xfrm>
              <a:off x="1248" y="2736"/>
              <a:ext cx="96" cy="96"/>
            </a:xfrm>
            <a:prstGeom prst="rect">
              <a:avLst/>
            </a:prstGeom>
            <a:solidFill>
              <a:srgbClr val="FF19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16" name="Rectangle 150"/>
            <p:cNvSpPr>
              <a:spLocks noChangeArrowheads="1"/>
            </p:cNvSpPr>
            <p:nvPr/>
          </p:nvSpPr>
          <p:spPr bwMode="auto">
            <a:xfrm>
              <a:off x="1344" y="2736"/>
              <a:ext cx="96" cy="96"/>
            </a:xfrm>
            <a:prstGeom prst="rect">
              <a:avLst/>
            </a:prstGeom>
            <a:solidFill>
              <a:srgbClr val="FF32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17" name="Rectangle 151"/>
            <p:cNvSpPr>
              <a:spLocks noChangeArrowheads="1"/>
            </p:cNvSpPr>
            <p:nvPr/>
          </p:nvSpPr>
          <p:spPr bwMode="auto">
            <a:xfrm>
              <a:off x="1440" y="2736"/>
              <a:ext cx="96" cy="96"/>
            </a:xfrm>
            <a:prstGeom prst="rect">
              <a:avLst/>
            </a:prstGeom>
            <a:solidFill>
              <a:srgbClr val="FF4B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18" name="Rectangle 152"/>
            <p:cNvSpPr>
              <a:spLocks noChangeArrowheads="1"/>
            </p:cNvSpPr>
            <p:nvPr/>
          </p:nvSpPr>
          <p:spPr bwMode="auto">
            <a:xfrm>
              <a:off x="1536" y="2736"/>
              <a:ext cx="96" cy="96"/>
            </a:xfrm>
            <a:prstGeom prst="rect">
              <a:avLst/>
            </a:prstGeom>
            <a:solidFill>
              <a:srgbClr val="FF64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19" name="Rectangle 153"/>
            <p:cNvSpPr>
              <a:spLocks noChangeArrowheads="1"/>
            </p:cNvSpPr>
            <p:nvPr/>
          </p:nvSpPr>
          <p:spPr bwMode="auto">
            <a:xfrm>
              <a:off x="1632" y="2736"/>
              <a:ext cx="96" cy="96"/>
            </a:xfrm>
            <a:prstGeom prst="rect">
              <a:avLst/>
            </a:prstGeom>
            <a:solidFill>
              <a:srgbClr val="FF7D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20" name="Rectangle 154"/>
            <p:cNvSpPr>
              <a:spLocks noChangeArrowheads="1"/>
            </p:cNvSpPr>
            <p:nvPr/>
          </p:nvSpPr>
          <p:spPr bwMode="auto">
            <a:xfrm>
              <a:off x="1728" y="2736"/>
              <a:ext cx="96" cy="96"/>
            </a:xfrm>
            <a:prstGeom prst="rect">
              <a:avLst/>
            </a:prstGeom>
            <a:solidFill>
              <a:srgbClr val="FF96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21" name="Rectangle 155"/>
            <p:cNvSpPr>
              <a:spLocks noChangeArrowheads="1"/>
            </p:cNvSpPr>
            <p:nvPr/>
          </p:nvSpPr>
          <p:spPr bwMode="auto">
            <a:xfrm>
              <a:off x="1824" y="2736"/>
              <a:ext cx="96" cy="96"/>
            </a:xfrm>
            <a:prstGeom prst="rect">
              <a:avLst/>
            </a:prstGeom>
            <a:solidFill>
              <a:srgbClr val="FFA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22" name="Rectangle 156"/>
            <p:cNvSpPr>
              <a:spLocks noChangeArrowheads="1"/>
            </p:cNvSpPr>
            <p:nvPr/>
          </p:nvSpPr>
          <p:spPr bwMode="auto">
            <a:xfrm>
              <a:off x="1920" y="2736"/>
              <a:ext cx="96" cy="96"/>
            </a:xfrm>
            <a:prstGeom prst="rect">
              <a:avLst/>
            </a:prstGeom>
            <a:solidFill>
              <a:srgbClr val="FFC8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6323" name="Rectangle 157"/>
            <p:cNvSpPr>
              <a:spLocks noChangeArrowheads="1"/>
            </p:cNvSpPr>
            <p:nvPr/>
          </p:nvSpPr>
          <p:spPr bwMode="auto">
            <a:xfrm>
              <a:off x="2016" y="2736"/>
              <a:ext cx="96" cy="96"/>
            </a:xfrm>
            <a:prstGeom prst="rect">
              <a:avLst/>
            </a:prstGeom>
            <a:solidFill>
              <a:srgbClr val="FFE1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Multi-pass plane sweep</a:t>
            </a:r>
          </a:p>
        </p:txBody>
      </p:sp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1219200" y="1916113"/>
            <a:ext cx="2743200" cy="3276600"/>
          </a:xfrm>
          <a:prstGeom prst="rect">
            <a:avLst/>
          </a:prstGeom>
          <a:solidFill>
            <a:schemeClr val="tx1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97284" name="Group 4"/>
          <p:cNvGrpSpPr>
            <a:grpSpLocks/>
          </p:cNvGrpSpPr>
          <p:nvPr/>
        </p:nvGrpSpPr>
        <p:grpSpPr bwMode="auto">
          <a:xfrm rot="2542255">
            <a:off x="1752600" y="4654550"/>
            <a:ext cx="342900" cy="233363"/>
            <a:chOff x="1728" y="2064"/>
            <a:chExt cx="384" cy="240"/>
          </a:xfrm>
        </p:grpSpPr>
        <p:sp>
          <p:nvSpPr>
            <p:cNvPr id="97433" name="Rectangle 5"/>
            <p:cNvSpPr>
              <a:spLocks noChangeArrowheads="1"/>
            </p:cNvSpPr>
            <p:nvPr/>
          </p:nvSpPr>
          <p:spPr bwMode="auto">
            <a:xfrm>
              <a:off x="1728" y="2160"/>
              <a:ext cx="384" cy="14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7434" name="Rectangle 6"/>
            <p:cNvSpPr>
              <a:spLocks noChangeArrowheads="1"/>
            </p:cNvSpPr>
            <p:nvPr/>
          </p:nvSpPr>
          <p:spPr bwMode="auto">
            <a:xfrm>
              <a:off x="1872" y="206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97285" name="Group 7"/>
          <p:cNvGrpSpPr>
            <a:grpSpLocks/>
          </p:cNvGrpSpPr>
          <p:nvPr/>
        </p:nvGrpSpPr>
        <p:grpSpPr bwMode="auto">
          <a:xfrm rot="-2651179">
            <a:off x="3124200" y="4654550"/>
            <a:ext cx="342900" cy="233363"/>
            <a:chOff x="1728" y="2064"/>
            <a:chExt cx="384" cy="240"/>
          </a:xfrm>
        </p:grpSpPr>
        <p:sp>
          <p:nvSpPr>
            <p:cNvPr id="97431" name="Rectangle 8"/>
            <p:cNvSpPr>
              <a:spLocks noChangeArrowheads="1"/>
            </p:cNvSpPr>
            <p:nvPr/>
          </p:nvSpPr>
          <p:spPr bwMode="auto">
            <a:xfrm>
              <a:off x="1728" y="2160"/>
              <a:ext cx="384" cy="14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7432" name="Rectangle 9"/>
            <p:cNvSpPr>
              <a:spLocks noChangeArrowheads="1"/>
            </p:cNvSpPr>
            <p:nvPr/>
          </p:nvSpPr>
          <p:spPr bwMode="auto">
            <a:xfrm>
              <a:off x="1872" y="206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97286" name="Group 10"/>
          <p:cNvGrpSpPr>
            <a:grpSpLocks/>
          </p:cNvGrpSpPr>
          <p:nvPr/>
        </p:nvGrpSpPr>
        <p:grpSpPr bwMode="auto">
          <a:xfrm rot="-7843673">
            <a:off x="3221832" y="2351881"/>
            <a:ext cx="342900" cy="233363"/>
            <a:chOff x="1728" y="2064"/>
            <a:chExt cx="384" cy="240"/>
          </a:xfrm>
        </p:grpSpPr>
        <p:sp>
          <p:nvSpPr>
            <p:cNvPr id="97429" name="Rectangle 11"/>
            <p:cNvSpPr>
              <a:spLocks noChangeArrowheads="1"/>
            </p:cNvSpPr>
            <p:nvPr/>
          </p:nvSpPr>
          <p:spPr bwMode="auto">
            <a:xfrm>
              <a:off x="1728" y="2160"/>
              <a:ext cx="384" cy="14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7430" name="Rectangle 12"/>
            <p:cNvSpPr>
              <a:spLocks noChangeArrowheads="1"/>
            </p:cNvSpPr>
            <p:nvPr/>
          </p:nvSpPr>
          <p:spPr bwMode="auto">
            <a:xfrm>
              <a:off x="1872" y="206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97287" name="Rectangle 13"/>
          <p:cNvSpPr>
            <a:spLocks noChangeArrowheads="1"/>
          </p:cNvSpPr>
          <p:nvPr/>
        </p:nvSpPr>
        <p:spPr bwMode="auto">
          <a:xfrm>
            <a:off x="1828800" y="2906713"/>
            <a:ext cx="1524000" cy="15240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97288" name="Group 14"/>
          <p:cNvGrpSpPr>
            <a:grpSpLocks/>
          </p:cNvGrpSpPr>
          <p:nvPr/>
        </p:nvGrpSpPr>
        <p:grpSpPr bwMode="auto">
          <a:xfrm rot="-10797907">
            <a:off x="2476500" y="2274888"/>
            <a:ext cx="342900" cy="233362"/>
            <a:chOff x="1728" y="2064"/>
            <a:chExt cx="384" cy="240"/>
          </a:xfrm>
        </p:grpSpPr>
        <p:sp>
          <p:nvSpPr>
            <p:cNvPr id="97427" name="Rectangle 15"/>
            <p:cNvSpPr>
              <a:spLocks noChangeArrowheads="1"/>
            </p:cNvSpPr>
            <p:nvPr/>
          </p:nvSpPr>
          <p:spPr bwMode="auto">
            <a:xfrm>
              <a:off x="1728" y="2160"/>
              <a:ext cx="384" cy="14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7428" name="Rectangle 16"/>
            <p:cNvSpPr>
              <a:spLocks noChangeArrowheads="1"/>
            </p:cNvSpPr>
            <p:nvPr/>
          </p:nvSpPr>
          <p:spPr bwMode="auto">
            <a:xfrm>
              <a:off x="1872" y="206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97289" name="Group 17"/>
          <p:cNvGrpSpPr>
            <a:grpSpLocks/>
          </p:cNvGrpSpPr>
          <p:nvPr/>
        </p:nvGrpSpPr>
        <p:grpSpPr bwMode="auto">
          <a:xfrm rot="9922521">
            <a:off x="1752600" y="2274888"/>
            <a:ext cx="342900" cy="233362"/>
            <a:chOff x="1728" y="2064"/>
            <a:chExt cx="384" cy="240"/>
          </a:xfrm>
        </p:grpSpPr>
        <p:sp>
          <p:nvSpPr>
            <p:cNvPr id="97425" name="Rectangle 18"/>
            <p:cNvSpPr>
              <a:spLocks noChangeArrowheads="1"/>
            </p:cNvSpPr>
            <p:nvPr/>
          </p:nvSpPr>
          <p:spPr bwMode="auto">
            <a:xfrm>
              <a:off x="1728" y="2160"/>
              <a:ext cx="384" cy="14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7426" name="Rectangle 19"/>
            <p:cNvSpPr>
              <a:spLocks noChangeArrowheads="1"/>
            </p:cNvSpPr>
            <p:nvPr/>
          </p:nvSpPr>
          <p:spPr bwMode="auto">
            <a:xfrm>
              <a:off x="1872" y="206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97290" name="Group 20"/>
          <p:cNvGrpSpPr>
            <a:grpSpLocks/>
          </p:cNvGrpSpPr>
          <p:nvPr/>
        </p:nvGrpSpPr>
        <p:grpSpPr bwMode="auto">
          <a:xfrm>
            <a:off x="1981200" y="2906713"/>
            <a:ext cx="1219200" cy="1524000"/>
            <a:chOff x="1344" y="2448"/>
            <a:chExt cx="768" cy="960"/>
          </a:xfrm>
        </p:grpSpPr>
        <p:sp>
          <p:nvSpPr>
            <p:cNvPr id="97416" name="Line 21"/>
            <p:cNvSpPr>
              <a:spLocks noChangeShapeType="1"/>
            </p:cNvSpPr>
            <p:nvPr/>
          </p:nvSpPr>
          <p:spPr bwMode="auto">
            <a:xfrm>
              <a:off x="1344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7417" name="Line 22"/>
            <p:cNvSpPr>
              <a:spLocks noChangeShapeType="1"/>
            </p:cNvSpPr>
            <p:nvPr/>
          </p:nvSpPr>
          <p:spPr bwMode="auto">
            <a:xfrm>
              <a:off x="1440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7418" name="Line 23"/>
            <p:cNvSpPr>
              <a:spLocks noChangeShapeType="1"/>
            </p:cNvSpPr>
            <p:nvPr/>
          </p:nvSpPr>
          <p:spPr bwMode="auto">
            <a:xfrm>
              <a:off x="1536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7419" name="Line 24"/>
            <p:cNvSpPr>
              <a:spLocks noChangeShapeType="1"/>
            </p:cNvSpPr>
            <p:nvPr/>
          </p:nvSpPr>
          <p:spPr bwMode="auto">
            <a:xfrm>
              <a:off x="1632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7420" name="Line 25"/>
            <p:cNvSpPr>
              <a:spLocks noChangeShapeType="1"/>
            </p:cNvSpPr>
            <p:nvPr/>
          </p:nvSpPr>
          <p:spPr bwMode="auto">
            <a:xfrm>
              <a:off x="1728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7421" name="Line 26"/>
            <p:cNvSpPr>
              <a:spLocks noChangeShapeType="1"/>
            </p:cNvSpPr>
            <p:nvPr/>
          </p:nvSpPr>
          <p:spPr bwMode="auto">
            <a:xfrm>
              <a:off x="1824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7422" name="Line 27"/>
            <p:cNvSpPr>
              <a:spLocks noChangeShapeType="1"/>
            </p:cNvSpPr>
            <p:nvPr/>
          </p:nvSpPr>
          <p:spPr bwMode="auto">
            <a:xfrm>
              <a:off x="1920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7423" name="Line 28"/>
            <p:cNvSpPr>
              <a:spLocks noChangeShapeType="1"/>
            </p:cNvSpPr>
            <p:nvPr/>
          </p:nvSpPr>
          <p:spPr bwMode="auto">
            <a:xfrm>
              <a:off x="2016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7424" name="Line 29"/>
            <p:cNvSpPr>
              <a:spLocks noChangeShapeType="1"/>
            </p:cNvSpPr>
            <p:nvPr/>
          </p:nvSpPr>
          <p:spPr bwMode="auto">
            <a:xfrm>
              <a:off x="2112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97291" name="Group 30"/>
          <p:cNvGrpSpPr>
            <a:grpSpLocks/>
          </p:cNvGrpSpPr>
          <p:nvPr/>
        </p:nvGrpSpPr>
        <p:grpSpPr bwMode="auto">
          <a:xfrm>
            <a:off x="1828800" y="3059113"/>
            <a:ext cx="1524000" cy="1219200"/>
            <a:chOff x="1248" y="2544"/>
            <a:chExt cx="960" cy="768"/>
          </a:xfrm>
        </p:grpSpPr>
        <p:sp>
          <p:nvSpPr>
            <p:cNvPr id="97407" name="Line 31"/>
            <p:cNvSpPr>
              <a:spLocks noChangeShapeType="1"/>
            </p:cNvSpPr>
            <p:nvPr/>
          </p:nvSpPr>
          <p:spPr bwMode="auto">
            <a:xfrm>
              <a:off x="1248" y="2544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7408" name="Line 32"/>
            <p:cNvSpPr>
              <a:spLocks noChangeShapeType="1"/>
            </p:cNvSpPr>
            <p:nvPr/>
          </p:nvSpPr>
          <p:spPr bwMode="auto">
            <a:xfrm>
              <a:off x="1248" y="2640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7409" name="Line 33"/>
            <p:cNvSpPr>
              <a:spLocks noChangeShapeType="1"/>
            </p:cNvSpPr>
            <p:nvPr/>
          </p:nvSpPr>
          <p:spPr bwMode="auto">
            <a:xfrm>
              <a:off x="1248" y="2736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7410" name="Line 34"/>
            <p:cNvSpPr>
              <a:spLocks noChangeShapeType="1"/>
            </p:cNvSpPr>
            <p:nvPr/>
          </p:nvSpPr>
          <p:spPr bwMode="auto">
            <a:xfrm>
              <a:off x="1248" y="2832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7411" name="Line 35"/>
            <p:cNvSpPr>
              <a:spLocks noChangeShapeType="1"/>
            </p:cNvSpPr>
            <p:nvPr/>
          </p:nvSpPr>
          <p:spPr bwMode="auto">
            <a:xfrm>
              <a:off x="1248" y="2928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7412" name="Line 36"/>
            <p:cNvSpPr>
              <a:spLocks noChangeShapeType="1"/>
            </p:cNvSpPr>
            <p:nvPr/>
          </p:nvSpPr>
          <p:spPr bwMode="auto">
            <a:xfrm>
              <a:off x="1248" y="3024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7413" name="Line 37"/>
            <p:cNvSpPr>
              <a:spLocks noChangeShapeType="1"/>
            </p:cNvSpPr>
            <p:nvPr/>
          </p:nvSpPr>
          <p:spPr bwMode="auto">
            <a:xfrm>
              <a:off x="1248" y="3120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7414" name="Line 38"/>
            <p:cNvSpPr>
              <a:spLocks noChangeShapeType="1"/>
            </p:cNvSpPr>
            <p:nvPr/>
          </p:nvSpPr>
          <p:spPr bwMode="auto">
            <a:xfrm>
              <a:off x="1248" y="3216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7415" name="Line 39"/>
            <p:cNvSpPr>
              <a:spLocks noChangeShapeType="1"/>
            </p:cNvSpPr>
            <p:nvPr/>
          </p:nvSpPr>
          <p:spPr bwMode="auto">
            <a:xfrm>
              <a:off x="1248" y="3312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97292" name="Group 40"/>
          <p:cNvGrpSpPr>
            <a:grpSpLocks/>
          </p:cNvGrpSpPr>
          <p:nvPr/>
        </p:nvGrpSpPr>
        <p:grpSpPr bwMode="auto">
          <a:xfrm rot="-519728">
            <a:off x="2476500" y="4735513"/>
            <a:ext cx="342900" cy="233362"/>
            <a:chOff x="1728" y="2064"/>
            <a:chExt cx="384" cy="240"/>
          </a:xfrm>
        </p:grpSpPr>
        <p:sp>
          <p:nvSpPr>
            <p:cNvPr id="97405" name="Rectangle 41"/>
            <p:cNvSpPr>
              <a:spLocks noChangeArrowheads="1"/>
            </p:cNvSpPr>
            <p:nvPr/>
          </p:nvSpPr>
          <p:spPr bwMode="auto">
            <a:xfrm>
              <a:off x="1728" y="2160"/>
              <a:ext cx="384" cy="14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7406" name="Rectangle 42"/>
            <p:cNvSpPr>
              <a:spLocks noChangeArrowheads="1"/>
            </p:cNvSpPr>
            <p:nvPr/>
          </p:nvSpPr>
          <p:spPr bwMode="auto">
            <a:xfrm>
              <a:off x="1872" y="206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97293" name="Rectangle 43"/>
          <p:cNvSpPr>
            <a:spLocks noChangeArrowheads="1"/>
          </p:cNvSpPr>
          <p:nvPr/>
        </p:nvSpPr>
        <p:spPr bwMode="auto">
          <a:xfrm>
            <a:off x="5181600" y="1916113"/>
            <a:ext cx="2743200" cy="3276600"/>
          </a:xfrm>
          <a:prstGeom prst="rect">
            <a:avLst/>
          </a:prstGeom>
          <a:solidFill>
            <a:schemeClr val="tx1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97294" name="Group 44"/>
          <p:cNvGrpSpPr>
            <a:grpSpLocks/>
          </p:cNvGrpSpPr>
          <p:nvPr/>
        </p:nvGrpSpPr>
        <p:grpSpPr bwMode="auto">
          <a:xfrm rot="2542255">
            <a:off x="5715000" y="4654550"/>
            <a:ext cx="342900" cy="233363"/>
            <a:chOff x="1728" y="2064"/>
            <a:chExt cx="384" cy="240"/>
          </a:xfrm>
        </p:grpSpPr>
        <p:sp>
          <p:nvSpPr>
            <p:cNvPr id="97403" name="Rectangle 45"/>
            <p:cNvSpPr>
              <a:spLocks noChangeArrowheads="1"/>
            </p:cNvSpPr>
            <p:nvPr/>
          </p:nvSpPr>
          <p:spPr bwMode="auto">
            <a:xfrm>
              <a:off x="1728" y="2160"/>
              <a:ext cx="384" cy="14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7404" name="Rectangle 46"/>
            <p:cNvSpPr>
              <a:spLocks noChangeArrowheads="1"/>
            </p:cNvSpPr>
            <p:nvPr/>
          </p:nvSpPr>
          <p:spPr bwMode="auto">
            <a:xfrm>
              <a:off x="1872" y="206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97295" name="Group 47"/>
          <p:cNvGrpSpPr>
            <a:grpSpLocks/>
          </p:cNvGrpSpPr>
          <p:nvPr/>
        </p:nvGrpSpPr>
        <p:grpSpPr bwMode="auto">
          <a:xfrm rot="-2651179">
            <a:off x="7086600" y="4654550"/>
            <a:ext cx="342900" cy="233363"/>
            <a:chOff x="1728" y="2064"/>
            <a:chExt cx="384" cy="240"/>
          </a:xfrm>
        </p:grpSpPr>
        <p:sp>
          <p:nvSpPr>
            <p:cNvPr id="97401" name="Rectangle 48"/>
            <p:cNvSpPr>
              <a:spLocks noChangeArrowheads="1"/>
            </p:cNvSpPr>
            <p:nvPr/>
          </p:nvSpPr>
          <p:spPr bwMode="auto">
            <a:xfrm>
              <a:off x="1728" y="2160"/>
              <a:ext cx="384" cy="14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7402" name="Rectangle 49"/>
            <p:cNvSpPr>
              <a:spLocks noChangeArrowheads="1"/>
            </p:cNvSpPr>
            <p:nvPr/>
          </p:nvSpPr>
          <p:spPr bwMode="auto">
            <a:xfrm>
              <a:off x="1872" y="206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97296" name="Group 50"/>
          <p:cNvGrpSpPr>
            <a:grpSpLocks/>
          </p:cNvGrpSpPr>
          <p:nvPr/>
        </p:nvGrpSpPr>
        <p:grpSpPr bwMode="auto">
          <a:xfrm rot="-7843673">
            <a:off x="7184232" y="2351881"/>
            <a:ext cx="342900" cy="233363"/>
            <a:chOff x="1728" y="2064"/>
            <a:chExt cx="384" cy="240"/>
          </a:xfrm>
        </p:grpSpPr>
        <p:sp>
          <p:nvSpPr>
            <p:cNvPr id="97399" name="Rectangle 51"/>
            <p:cNvSpPr>
              <a:spLocks noChangeArrowheads="1"/>
            </p:cNvSpPr>
            <p:nvPr/>
          </p:nvSpPr>
          <p:spPr bwMode="auto">
            <a:xfrm>
              <a:off x="1728" y="2160"/>
              <a:ext cx="384" cy="14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7400" name="Rectangle 52"/>
            <p:cNvSpPr>
              <a:spLocks noChangeArrowheads="1"/>
            </p:cNvSpPr>
            <p:nvPr/>
          </p:nvSpPr>
          <p:spPr bwMode="auto">
            <a:xfrm>
              <a:off x="1872" y="206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97297" name="Rectangle 53"/>
          <p:cNvSpPr>
            <a:spLocks noChangeArrowheads="1"/>
          </p:cNvSpPr>
          <p:nvPr/>
        </p:nvSpPr>
        <p:spPr bwMode="auto">
          <a:xfrm>
            <a:off x="5791200" y="2906713"/>
            <a:ext cx="1524000" cy="15240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97298" name="Group 54"/>
          <p:cNvGrpSpPr>
            <a:grpSpLocks/>
          </p:cNvGrpSpPr>
          <p:nvPr/>
        </p:nvGrpSpPr>
        <p:grpSpPr bwMode="auto">
          <a:xfrm rot="-10797907">
            <a:off x="6438900" y="2274888"/>
            <a:ext cx="342900" cy="233362"/>
            <a:chOff x="1728" y="2064"/>
            <a:chExt cx="384" cy="240"/>
          </a:xfrm>
        </p:grpSpPr>
        <p:sp>
          <p:nvSpPr>
            <p:cNvPr id="97397" name="Rectangle 55"/>
            <p:cNvSpPr>
              <a:spLocks noChangeArrowheads="1"/>
            </p:cNvSpPr>
            <p:nvPr/>
          </p:nvSpPr>
          <p:spPr bwMode="auto">
            <a:xfrm>
              <a:off x="1728" y="2160"/>
              <a:ext cx="384" cy="14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7398" name="Rectangle 56"/>
            <p:cNvSpPr>
              <a:spLocks noChangeArrowheads="1"/>
            </p:cNvSpPr>
            <p:nvPr/>
          </p:nvSpPr>
          <p:spPr bwMode="auto">
            <a:xfrm>
              <a:off x="1872" y="206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97299" name="Group 57"/>
          <p:cNvGrpSpPr>
            <a:grpSpLocks/>
          </p:cNvGrpSpPr>
          <p:nvPr/>
        </p:nvGrpSpPr>
        <p:grpSpPr bwMode="auto">
          <a:xfrm rot="9922521">
            <a:off x="5715000" y="2274888"/>
            <a:ext cx="342900" cy="233362"/>
            <a:chOff x="1728" y="2064"/>
            <a:chExt cx="384" cy="240"/>
          </a:xfrm>
        </p:grpSpPr>
        <p:sp>
          <p:nvSpPr>
            <p:cNvPr id="97395" name="Rectangle 58"/>
            <p:cNvSpPr>
              <a:spLocks noChangeArrowheads="1"/>
            </p:cNvSpPr>
            <p:nvPr/>
          </p:nvSpPr>
          <p:spPr bwMode="auto">
            <a:xfrm>
              <a:off x="1728" y="2160"/>
              <a:ext cx="384" cy="14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7396" name="Rectangle 59"/>
            <p:cNvSpPr>
              <a:spLocks noChangeArrowheads="1"/>
            </p:cNvSpPr>
            <p:nvPr/>
          </p:nvSpPr>
          <p:spPr bwMode="auto">
            <a:xfrm>
              <a:off x="1872" y="206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97300" name="Group 60"/>
          <p:cNvGrpSpPr>
            <a:grpSpLocks/>
          </p:cNvGrpSpPr>
          <p:nvPr/>
        </p:nvGrpSpPr>
        <p:grpSpPr bwMode="auto">
          <a:xfrm>
            <a:off x="5943600" y="2906713"/>
            <a:ext cx="1219200" cy="1524000"/>
            <a:chOff x="1344" y="2448"/>
            <a:chExt cx="768" cy="960"/>
          </a:xfrm>
        </p:grpSpPr>
        <p:sp>
          <p:nvSpPr>
            <p:cNvPr id="97386" name="Line 61"/>
            <p:cNvSpPr>
              <a:spLocks noChangeShapeType="1"/>
            </p:cNvSpPr>
            <p:nvPr/>
          </p:nvSpPr>
          <p:spPr bwMode="auto">
            <a:xfrm>
              <a:off x="1344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7387" name="Line 62"/>
            <p:cNvSpPr>
              <a:spLocks noChangeShapeType="1"/>
            </p:cNvSpPr>
            <p:nvPr/>
          </p:nvSpPr>
          <p:spPr bwMode="auto">
            <a:xfrm>
              <a:off x="1440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7388" name="Line 63"/>
            <p:cNvSpPr>
              <a:spLocks noChangeShapeType="1"/>
            </p:cNvSpPr>
            <p:nvPr/>
          </p:nvSpPr>
          <p:spPr bwMode="auto">
            <a:xfrm>
              <a:off x="1536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7389" name="Line 64"/>
            <p:cNvSpPr>
              <a:spLocks noChangeShapeType="1"/>
            </p:cNvSpPr>
            <p:nvPr/>
          </p:nvSpPr>
          <p:spPr bwMode="auto">
            <a:xfrm>
              <a:off x="1632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7390" name="Line 65"/>
            <p:cNvSpPr>
              <a:spLocks noChangeShapeType="1"/>
            </p:cNvSpPr>
            <p:nvPr/>
          </p:nvSpPr>
          <p:spPr bwMode="auto">
            <a:xfrm>
              <a:off x="1728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7391" name="Line 66"/>
            <p:cNvSpPr>
              <a:spLocks noChangeShapeType="1"/>
            </p:cNvSpPr>
            <p:nvPr/>
          </p:nvSpPr>
          <p:spPr bwMode="auto">
            <a:xfrm>
              <a:off x="1824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7392" name="Line 67"/>
            <p:cNvSpPr>
              <a:spLocks noChangeShapeType="1"/>
            </p:cNvSpPr>
            <p:nvPr/>
          </p:nvSpPr>
          <p:spPr bwMode="auto">
            <a:xfrm>
              <a:off x="1920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7393" name="Line 68"/>
            <p:cNvSpPr>
              <a:spLocks noChangeShapeType="1"/>
            </p:cNvSpPr>
            <p:nvPr/>
          </p:nvSpPr>
          <p:spPr bwMode="auto">
            <a:xfrm>
              <a:off x="2016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7394" name="Line 69"/>
            <p:cNvSpPr>
              <a:spLocks noChangeShapeType="1"/>
            </p:cNvSpPr>
            <p:nvPr/>
          </p:nvSpPr>
          <p:spPr bwMode="auto">
            <a:xfrm>
              <a:off x="2112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97301" name="Group 70"/>
          <p:cNvGrpSpPr>
            <a:grpSpLocks/>
          </p:cNvGrpSpPr>
          <p:nvPr/>
        </p:nvGrpSpPr>
        <p:grpSpPr bwMode="auto">
          <a:xfrm>
            <a:off x="5791200" y="3059113"/>
            <a:ext cx="1524000" cy="1219200"/>
            <a:chOff x="1248" y="2544"/>
            <a:chExt cx="960" cy="768"/>
          </a:xfrm>
        </p:grpSpPr>
        <p:sp>
          <p:nvSpPr>
            <p:cNvPr id="97377" name="Line 71"/>
            <p:cNvSpPr>
              <a:spLocks noChangeShapeType="1"/>
            </p:cNvSpPr>
            <p:nvPr/>
          </p:nvSpPr>
          <p:spPr bwMode="auto">
            <a:xfrm>
              <a:off x="1248" y="2544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7378" name="Line 72"/>
            <p:cNvSpPr>
              <a:spLocks noChangeShapeType="1"/>
            </p:cNvSpPr>
            <p:nvPr/>
          </p:nvSpPr>
          <p:spPr bwMode="auto">
            <a:xfrm>
              <a:off x="1248" y="2640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7379" name="Line 73"/>
            <p:cNvSpPr>
              <a:spLocks noChangeShapeType="1"/>
            </p:cNvSpPr>
            <p:nvPr/>
          </p:nvSpPr>
          <p:spPr bwMode="auto">
            <a:xfrm>
              <a:off x="1248" y="2736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7380" name="Line 74"/>
            <p:cNvSpPr>
              <a:spLocks noChangeShapeType="1"/>
            </p:cNvSpPr>
            <p:nvPr/>
          </p:nvSpPr>
          <p:spPr bwMode="auto">
            <a:xfrm>
              <a:off x="1248" y="2832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7381" name="Line 75"/>
            <p:cNvSpPr>
              <a:spLocks noChangeShapeType="1"/>
            </p:cNvSpPr>
            <p:nvPr/>
          </p:nvSpPr>
          <p:spPr bwMode="auto">
            <a:xfrm>
              <a:off x="1248" y="2928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7382" name="Line 76"/>
            <p:cNvSpPr>
              <a:spLocks noChangeShapeType="1"/>
            </p:cNvSpPr>
            <p:nvPr/>
          </p:nvSpPr>
          <p:spPr bwMode="auto">
            <a:xfrm>
              <a:off x="1248" y="3024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7383" name="Line 77"/>
            <p:cNvSpPr>
              <a:spLocks noChangeShapeType="1"/>
            </p:cNvSpPr>
            <p:nvPr/>
          </p:nvSpPr>
          <p:spPr bwMode="auto">
            <a:xfrm>
              <a:off x="1248" y="3120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7384" name="Line 78"/>
            <p:cNvSpPr>
              <a:spLocks noChangeShapeType="1"/>
            </p:cNvSpPr>
            <p:nvPr/>
          </p:nvSpPr>
          <p:spPr bwMode="auto">
            <a:xfrm>
              <a:off x="1248" y="3216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7385" name="Line 79"/>
            <p:cNvSpPr>
              <a:spLocks noChangeShapeType="1"/>
            </p:cNvSpPr>
            <p:nvPr/>
          </p:nvSpPr>
          <p:spPr bwMode="auto">
            <a:xfrm>
              <a:off x="1248" y="3312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97302" name="Group 80"/>
          <p:cNvGrpSpPr>
            <a:grpSpLocks/>
          </p:cNvGrpSpPr>
          <p:nvPr/>
        </p:nvGrpSpPr>
        <p:grpSpPr bwMode="auto">
          <a:xfrm rot="-519728">
            <a:off x="6438900" y="4735513"/>
            <a:ext cx="342900" cy="233362"/>
            <a:chOff x="1728" y="2064"/>
            <a:chExt cx="384" cy="240"/>
          </a:xfrm>
        </p:grpSpPr>
        <p:sp>
          <p:nvSpPr>
            <p:cNvPr id="97375" name="Rectangle 81"/>
            <p:cNvSpPr>
              <a:spLocks noChangeArrowheads="1"/>
            </p:cNvSpPr>
            <p:nvPr/>
          </p:nvSpPr>
          <p:spPr bwMode="auto">
            <a:xfrm>
              <a:off x="1728" y="2160"/>
              <a:ext cx="384" cy="14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7376" name="Rectangle 82"/>
            <p:cNvSpPr>
              <a:spLocks noChangeArrowheads="1"/>
            </p:cNvSpPr>
            <p:nvPr/>
          </p:nvSpPr>
          <p:spPr bwMode="auto">
            <a:xfrm>
              <a:off x="1872" y="206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97303" name="Rectangle 83"/>
          <p:cNvSpPr>
            <a:spLocks noChangeArrowheads="1"/>
          </p:cNvSpPr>
          <p:nvPr/>
        </p:nvSpPr>
        <p:spPr bwMode="auto">
          <a:xfrm>
            <a:off x="5791200" y="29067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7304" name="Rectangle 84"/>
          <p:cNvSpPr>
            <a:spLocks noChangeArrowheads="1"/>
          </p:cNvSpPr>
          <p:nvPr/>
        </p:nvSpPr>
        <p:spPr bwMode="auto">
          <a:xfrm>
            <a:off x="5943600" y="29067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7305" name="Rectangle 85"/>
          <p:cNvSpPr>
            <a:spLocks noChangeArrowheads="1"/>
          </p:cNvSpPr>
          <p:nvPr/>
        </p:nvSpPr>
        <p:spPr bwMode="auto">
          <a:xfrm>
            <a:off x="6096000" y="29067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7306" name="Rectangle 86"/>
          <p:cNvSpPr>
            <a:spLocks noChangeArrowheads="1"/>
          </p:cNvSpPr>
          <p:nvPr/>
        </p:nvSpPr>
        <p:spPr bwMode="auto">
          <a:xfrm>
            <a:off x="6248400" y="29067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7307" name="Rectangle 87"/>
          <p:cNvSpPr>
            <a:spLocks noChangeArrowheads="1"/>
          </p:cNvSpPr>
          <p:nvPr/>
        </p:nvSpPr>
        <p:spPr bwMode="auto">
          <a:xfrm>
            <a:off x="6400800" y="29067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7308" name="Rectangle 88"/>
          <p:cNvSpPr>
            <a:spLocks noChangeArrowheads="1"/>
          </p:cNvSpPr>
          <p:nvPr/>
        </p:nvSpPr>
        <p:spPr bwMode="auto">
          <a:xfrm>
            <a:off x="6553200" y="29067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7309" name="Rectangle 89"/>
          <p:cNvSpPr>
            <a:spLocks noChangeArrowheads="1"/>
          </p:cNvSpPr>
          <p:nvPr/>
        </p:nvSpPr>
        <p:spPr bwMode="auto">
          <a:xfrm>
            <a:off x="6705600" y="29067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7310" name="Rectangle 90"/>
          <p:cNvSpPr>
            <a:spLocks noChangeArrowheads="1"/>
          </p:cNvSpPr>
          <p:nvPr/>
        </p:nvSpPr>
        <p:spPr bwMode="auto">
          <a:xfrm>
            <a:off x="6858000" y="29067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7311" name="Rectangle 91"/>
          <p:cNvSpPr>
            <a:spLocks noChangeArrowheads="1"/>
          </p:cNvSpPr>
          <p:nvPr/>
        </p:nvSpPr>
        <p:spPr bwMode="auto">
          <a:xfrm>
            <a:off x="7010400" y="29067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7312" name="Rectangle 92"/>
          <p:cNvSpPr>
            <a:spLocks noChangeArrowheads="1"/>
          </p:cNvSpPr>
          <p:nvPr/>
        </p:nvSpPr>
        <p:spPr bwMode="auto">
          <a:xfrm>
            <a:off x="7162800" y="2906713"/>
            <a:ext cx="152400" cy="1524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7313" name="Rectangle 93"/>
          <p:cNvSpPr>
            <a:spLocks noChangeArrowheads="1"/>
          </p:cNvSpPr>
          <p:nvPr/>
        </p:nvSpPr>
        <p:spPr bwMode="auto">
          <a:xfrm>
            <a:off x="5791200" y="30591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7314" name="Rectangle 94"/>
          <p:cNvSpPr>
            <a:spLocks noChangeArrowheads="1"/>
          </p:cNvSpPr>
          <p:nvPr/>
        </p:nvSpPr>
        <p:spPr bwMode="auto">
          <a:xfrm>
            <a:off x="5943600" y="30591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7315" name="Rectangle 95"/>
          <p:cNvSpPr>
            <a:spLocks noChangeArrowheads="1"/>
          </p:cNvSpPr>
          <p:nvPr/>
        </p:nvSpPr>
        <p:spPr bwMode="auto">
          <a:xfrm>
            <a:off x="6096000" y="30591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7316" name="Rectangle 96"/>
          <p:cNvSpPr>
            <a:spLocks noChangeArrowheads="1"/>
          </p:cNvSpPr>
          <p:nvPr/>
        </p:nvSpPr>
        <p:spPr bwMode="auto">
          <a:xfrm>
            <a:off x="6248400" y="30591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7317" name="Rectangle 97"/>
          <p:cNvSpPr>
            <a:spLocks noChangeArrowheads="1"/>
          </p:cNvSpPr>
          <p:nvPr/>
        </p:nvSpPr>
        <p:spPr bwMode="auto">
          <a:xfrm>
            <a:off x="6400800" y="30591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7318" name="Rectangle 98"/>
          <p:cNvSpPr>
            <a:spLocks noChangeArrowheads="1"/>
          </p:cNvSpPr>
          <p:nvPr/>
        </p:nvSpPr>
        <p:spPr bwMode="auto">
          <a:xfrm>
            <a:off x="6553200" y="30591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7319" name="Rectangle 99"/>
          <p:cNvSpPr>
            <a:spLocks noChangeArrowheads="1"/>
          </p:cNvSpPr>
          <p:nvPr/>
        </p:nvSpPr>
        <p:spPr bwMode="auto">
          <a:xfrm>
            <a:off x="6705600" y="30591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7320" name="Rectangle 100"/>
          <p:cNvSpPr>
            <a:spLocks noChangeArrowheads="1"/>
          </p:cNvSpPr>
          <p:nvPr/>
        </p:nvSpPr>
        <p:spPr bwMode="auto">
          <a:xfrm>
            <a:off x="6858000" y="30591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7321" name="Rectangle 101"/>
          <p:cNvSpPr>
            <a:spLocks noChangeArrowheads="1"/>
          </p:cNvSpPr>
          <p:nvPr/>
        </p:nvSpPr>
        <p:spPr bwMode="auto">
          <a:xfrm>
            <a:off x="7010400" y="30591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7322" name="Rectangle 102"/>
          <p:cNvSpPr>
            <a:spLocks noChangeArrowheads="1"/>
          </p:cNvSpPr>
          <p:nvPr/>
        </p:nvSpPr>
        <p:spPr bwMode="auto">
          <a:xfrm>
            <a:off x="7162800" y="3059113"/>
            <a:ext cx="152400" cy="1524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7323" name="Rectangle 103"/>
          <p:cNvSpPr>
            <a:spLocks noChangeArrowheads="1"/>
          </p:cNvSpPr>
          <p:nvPr/>
        </p:nvSpPr>
        <p:spPr bwMode="auto">
          <a:xfrm>
            <a:off x="5791200" y="32115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7324" name="Rectangle 104"/>
          <p:cNvSpPr>
            <a:spLocks noChangeArrowheads="1"/>
          </p:cNvSpPr>
          <p:nvPr/>
        </p:nvSpPr>
        <p:spPr bwMode="auto">
          <a:xfrm>
            <a:off x="5943600" y="32115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7325" name="Rectangle 105"/>
          <p:cNvSpPr>
            <a:spLocks noChangeArrowheads="1"/>
          </p:cNvSpPr>
          <p:nvPr/>
        </p:nvSpPr>
        <p:spPr bwMode="auto">
          <a:xfrm>
            <a:off x="6096000" y="32115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7326" name="Rectangle 106"/>
          <p:cNvSpPr>
            <a:spLocks noChangeArrowheads="1"/>
          </p:cNvSpPr>
          <p:nvPr/>
        </p:nvSpPr>
        <p:spPr bwMode="auto">
          <a:xfrm>
            <a:off x="6248400" y="32115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7327" name="Rectangle 107"/>
          <p:cNvSpPr>
            <a:spLocks noChangeArrowheads="1"/>
          </p:cNvSpPr>
          <p:nvPr/>
        </p:nvSpPr>
        <p:spPr bwMode="auto">
          <a:xfrm>
            <a:off x="6400800" y="32115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7328" name="Rectangle 108"/>
          <p:cNvSpPr>
            <a:spLocks noChangeArrowheads="1"/>
          </p:cNvSpPr>
          <p:nvPr/>
        </p:nvSpPr>
        <p:spPr bwMode="auto">
          <a:xfrm>
            <a:off x="6553200" y="32115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7329" name="Rectangle 109"/>
          <p:cNvSpPr>
            <a:spLocks noChangeArrowheads="1"/>
          </p:cNvSpPr>
          <p:nvPr/>
        </p:nvSpPr>
        <p:spPr bwMode="auto">
          <a:xfrm>
            <a:off x="6705600" y="32115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7330" name="Rectangle 110"/>
          <p:cNvSpPr>
            <a:spLocks noChangeArrowheads="1"/>
          </p:cNvSpPr>
          <p:nvPr/>
        </p:nvSpPr>
        <p:spPr bwMode="auto">
          <a:xfrm>
            <a:off x="6858000" y="32115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7331" name="Rectangle 111"/>
          <p:cNvSpPr>
            <a:spLocks noChangeArrowheads="1"/>
          </p:cNvSpPr>
          <p:nvPr/>
        </p:nvSpPr>
        <p:spPr bwMode="auto">
          <a:xfrm>
            <a:off x="7010400" y="32115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7332" name="Rectangle 112"/>
          <p:cNvSpPr>
            <a:spLocks noChangeArrowheads="1"/>
          </p:cNvSpPr>
          <p:nvPr/>
        </p:nvSpPr>
        <p:spPr bwMode="auto">
          <a:xfrm>
            <a:off x="7162800" y="3211513"/>
            <a:ext cx="152400" cy="1524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7333" name="Rectangle 113"/>
          <p:cNvSpPr>
            <a:spLocks noChangeArrowheads="1"/>
          </p:cNvSpPr>
          <p:nvPr/>
        </p:nvSpPr>
        <p:spPr bwMode="auto">
          <a:xfrm>
            <a:off x="5791200" y="35163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7334" name="Rectangle 114"/>
          <p:cNvSpPr>
            <a:spLocks noChangeArrowheads="1"/>
          </p:cNvSpPr>
          <p:nvPr/>
        </p:nvSpPr>
        <p:spPr bwMode="auto">
          <a:xfrm>
            <a:off x="5943600" y="35163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7335" name="Rectangle 115"/>
          <p:cNvSpPr>
            <a:spLocks noChangeArrowheads="1"/>
          </p:cNvSpPr>
          <p:nvPr/>
        </p:nvSpPr>
        <p:spPr bwMode="auto">
          <a:xfrm>
            <a:off x="6096000" y="35163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7336" name="Rectangle 116"/>
          <p:cNvSpPr>
            <a:spLocks noChangeArrowheads="1"/>
          </p:cNvSpPr>
          <p:nvPr/>
        </p:nvSpPr>
        <p:spPr bwMode="auto">
          <a:xfrm>
            <a:off x="6248400" y="35163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7337" name="Rectangle 117"/>
          <p:cNvSpPr>
            <a:spLocks noChangeArrowheads="1"/>
          </p:cNvSpPr>
          <p:nvPr/>
        </p:nvSpPr>
        <p:spPr bwMode="auto">
          <a:xfrm>
            <a:off x="6400800" y="35163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7338" name="Rectangle 118"/>
          <p:cNvSpPr>
            <a:spLocks noChangeArrowheads="1"/>
          </p:cNvSpPr>
          <p:nvPr/>
        </p:nvSpPr>
        <p:spPr bwMode="auto">
          <a:xfrm>
            <a:off x="6553200" y="35163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7339" name="Rectangle 119"/>
          <p:cNvSpPr>
            <a:spLocks noChangeArrowheads="1"/>
          </p:cNvSpPr>
          <p:nvPr/>
        </p:nvSpPr>
        <p:spPr bwMode="auto">
          <a:xfrm>
            <a:off x="6705600" y="35163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7340" name="Rectangle 120"/>
          <p:cNvSpPr>
            <a:spLocks noChangeArrowheads="1"/>
          </p:cNvSpPr>
          <p:nvPr/>
        </p:nvSpPr>
        <p:spPr bwMode="auto">
          <a:xfrm>
            <a:off x="6858000" y="35163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7341" name="Rectangle 121"/>
          <p:cNvSpPr>
            <a:spLocks noChangeArrowheads="1"/>
          </p:cNvSpPr>
          <p:nvPr/>
        </p:nvSpPr>
        <p:spPr bwMode="auto">
          <a:xfrm>
            <a:off x="7010400" y="35163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7342" name="Rectangle 122"/>
          <p:cNvSpPr>
            <a:spLocks noChangeArrowheads="1"/>
          </p:cNvSpPr>
          <p:nvPr/>
        </p:nvSpPr>
        <p:spPr bwMode="auto">
          <a:xfrm>
            <a:off x="7162800" y="3516313"/>
            <a:ext cx="152400" cy="1524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7343" name="Rectangle 123"/>
          <p:cNvSpPr>
            <a:spLocks noChangeArrowheads="1"/>
          </p:cNvSpPr>
          <p:nvPr/>
        </p:nvSpPr>
        <p:spPr bwMode="auto">
          <a:xfrm>
            <a:off x="5791200" y="33639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7344" name="Rectangle 124"/>
          <p:cNvSpPr>
            <a:spLocks noChangeArrowheads="1"/>
          </p:cNvSpPr>
          <p:nvPr/>
        </p:nvSpPr>
        <p:spPr bwMode="auto">
          <a:xfrm>
            <a:off x="5943600" y="33639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7345" name="Rectangle 125"/>
          <p:cNvSpPr>
            <a:spLocks noChangeArrowheads="1"/>
          </p:cNvSpPr>
          <p:nvPr/>
        </p:nvSpPr>
        <p:spPr bwMode="auto">
          <a:xfrm>
            <a:off x="6096000" y="33639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7346" name="Rectangle 126"/>
          <p:cNvSpPr>
            <a:spLocks noChangeArrowheads="1"/>
          </p:cNvSpPr>
          <p:nvPr/>
        </p:nvSpPr>
        <p:spPr bwMode="auto">
          <a:xfrm>
            <a:off x="6248400" y="33639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7347" name="Rectangle 127"/>
          <p:cNvSpPr>
            <a:spLocks noChangeArrowheads="1"/>
          </p:cNvSpPr>
          <p:nvPr/>
        </p:nvSpPr>
        <p:spPr bwMode="auto">
          <a:xfrm>
            <a:off x="6400800" y="33639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7348" name="Rectangle 128"/>
          <p:cNvSpPr>
            <a:spLocks noChangeArrowheads="1"/>
          </p:cNvSpPr>
          <p:nvPr/>
        </p:nvSpPr>
        <p:spPr bwMode="auto">
          <a:xfrm>
            <a:off x="6553200" y="33639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7349" name="Rectangle 129"/>
          <p:cNvSpPr>
            <a:spLocks noChangeArrowheads="1"/>
          </p:cNvSpPr>
          <p:nvPr/>
        </p:nvSpPr>
        <p:spPr bwMode="auto">
          <a:xfrm>
            <a:off x="6705600" y="33639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7350" name="Rectangle 130"/>
          <p:cNvSpPr>
            <a:spLocks noChangeArrowheads="1"/>
          </p:cNvSpPr>
          <p:nvPr/>
        </p:nvSpPr>
        <p:spPr bwMode="auto">
          <a:xfrm>
            <a:off x="6858000" y="33639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7351" name="Rectangle 131"/>
          <p:cNvSpPr>
            <a:spLocks noChangeArrowheads="1"/>
          </p:cNvSpPr>
          <p:nvPr/>
        </p:nvSpPr>
        <p:spPr bwMode="auto">
          <a:xfrm>
            <a:off x="7010400" y="33639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7352" name="Rectangle 132"/>
          <p:cNvSpPr>
            <a:spLocks noChangeArrowheads="1"/>
          </p:cNvSpPr>
          <p:nvPr/>
        </p:nvSpPr>
        <p:spPr bwMode="auto">
          <a:xfrm>
            <a:off x="7162800" y="3363913"/>
            <a:ext cx="152400" cy="1524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7353" name="Line 133"/>
          <p:cNvSpPr>
            <a:spLocks noChangeShapeType="1"/>
          </p:cNvSpPr>
          <p:nvPr/>
        </p:nvSpPr>
        <p:spPr bwMode="auto">
          <a:xfrm flipH="1" flipV="1">
            <a:off x="5562600" y="2068513"/>
            <a:ext cx="19812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97354" name="Group 134"/>
          <p:cNvGrpSpPr>
            <a:grpSpLocks/>
          </p:cNvGrpSpPr>
          <p:nvPr/>
        </p:nvGrpSpPr>
        <p:grpSpPr bwMode="auto">
          <a:xfrm>
            <a:off x="1828800" y="3668713"/>
            <a:ext cx="1524000" cy="152400"/>
            <a:chOff x="1152" y="2736"/>
            <a:chExt cx="960" cy="96"/>
          </a:xfrm>
        </p:grpSpPr>
        <p:sp>
          <p:nvSpPr>
            <p:cNvPr id="97365" name="Rectangle 135"/>
            <p:cNvSpPr>
              <a:spLocks noChangeArrowheads="1"/>
            </p:cNvSpPr>
            <p:nvPr/>
          </p:nvSpPr>
          <p:spPr bwMode="auto">
            <a:xfrm>
              <a:off x="1152" y="2736"/>
              <a:ext cx="96" cy="96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7366" name="Rectangle 136"/>
            <p:cNvSpPr>
              <a:spLocks noChangeArrowheads="1"/>
            </p:cNvSpPr>
            <p:nvPr/>
          </p:nvSpPr>
          <p:spPr bwMode="auto">
            <a:xfrm>
              <a:off x="1248" y="2736"/>
              <a:ext cx="96" cy="96"/>
            </a:xfrm>
            <a:prstGeom prst="rect">
              <a:avLst/>
            </a:prstGeom>
            <a:solidFill>
              <a:srgbClr val="FF19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7367" name="Rectangle 137"/>
            <p:cNvSpPr>
              <a:spLocks noChangeArrowheads="1"/>
            </p:cNvSpPr>
            <p:nvPr/>
          </p:nvSpPr>
          <p:spPr bwMode="auto">
            <a:xfrm>
              <a:off x="1344" y="2736"/>
              <a:ext cx="96" cy="96"/>
            </a:xfrm>
            <a:prstGeom prst="rect">
              <a:avLst/>
            </a:prstGeom>
            <a:solidFill>
              <a:srgbClr val="FF32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7368" name="Rectangle 138"/>
            <p:cNvSpPr>
              <a:spLocks noChangeArrowheads="1"/>
            </p:cNvSpPr>
            <p:nvPr/>
          </p:nvSpPr>
          <p:spPr bwMode="auto">
            <a:xfrm>
              <a:off x="1440" y="2736"/>
              <a:ext cx="96" cy="96"/>
            </a:xfrm>
            <a:prstGeom prst="rect">
              <a:avLst/>
            </a:prstGeom>
            <a:solidFill>
              <a:srgbClr val="FF4B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7369" name="Rectangle 139"/>
            <p:cNvSpPr>
              <a:spLocks noChangeArrowheads="1"/>
            </p:cNvSpPr>
            <p:nvPr/>
          </p:nvSpPr>
          <p:spPr bwMode="auto">
            <a:xfrm>
              <a:off x="1536" y="2736"/>
              <a:ext cx="96" cy="96"/>
            </a:xfrm>
            <a:prstGeom prst="rect">
              <a:avLst/>
            </a:prstGeom>
            <a:solidFill>
              <a:srgbClr val="FF64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7370" name="Rectangle 140"/>
            <p:cNvSpPr>
              <a:spLocks noChangeArrowheads="1"/>
            </p:cNvSpPr>
            <p:nvPr/>
          </p:nvSpPr>
          <p:spPr bwMode="auto">
            <a:xfrm>
              <a:off x="1632" y="2736"/>
              <a:ext cx="96" cy="96"/>
            </a:xfrm>
            <a:prstGeom prst="rect">
              <a:avLst/>
            </a:prstGeom>
            <a:solidFill>
              <a:srgbClr val="FF7D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7371" name="Rectangle 141"/>
            <p:cNvSpPr>
              <a:spLocks noChangeArrowheads="1"/>
            </p:cNvSpPr>
            <p:nvPr/>
          </p:nvSpPr>
          <p:spPr bwMode="auto">
            <a:xfrm>
              <a:off x="1728" y="2736"/>
              <a:ext cx="96" cy="96"/>
            </a:xfrm>
            <a:prstGeom prst="rect">
              <a:avLst/>
            </a:prstGeom>
            <a:solidFill>
              <a:srgbClr val="FF96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7372" name="Rectangle 142"/>
            <p:cNvSpPr>
              <a:spLocks noChangeArrowheads="1"/>
            </p:cNvSpPr>
            <p:nvPr/>
          </p:nvSpPr>
          <p:spPr bwMode="auto">
            <a:xfrm>
              <a:off x="1824" y="2736"/>
              <a:ext cx="96" cy="96"/>
            </a:xfrm>
            <a:prstGeom prst="rect">
              <a:avLst/>
            </a:prstGeom>
            <a:solidFill>
              <a:srgbClr val="FFA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7373" name="Rectangle 143"/>
            <p:cNvSpPr>
              <a:spLocks noChangeArrowheads="1"/>
            </p:cNvSpPr>
            <p:nvPr/>
          </p:nvSpPr>
          <p:spPr bwMode="auto">
            <a:xfrm>
              <a:off x="1920" y="2736"/>
              <a:ext cx="96" cy="96"/>
            </a:xfrm>
            <a:prstGeom prst="rect">
              <a:avLst/>
            </a:prstGeom>
            <a:solidFill>
              <a:srgbClr val="FFC8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7374" name="Rectangle 144"/>
            <p:cNvSpPr>
              <a:spLocks noChangeArrowheads="1"/>
            </p:cNvSpPr>
            <p:nvPr/>
          </p:nvSpPr>
          <p:spPr bwMode="auto">
            <a:xfrm>
              <a:off x="2016" y="2736"/>
              <a:ext cx="96" cy="96"/>
            </a:xfrm>
            <a:prstGeom prst="rect">
              <a:avLst/>
            </a:prstGeom>
            <a:solidFill>
              <a:srgbClr val="FFE1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97355" name="Rectangle 145"/>
          <p:cNvSpPr>
            <a:spLocks noChangeArrowheads="1"/>
          </p:cNvSpPr>
          <p:nvPr/>
        </p:nvSpPr>
        <p:spPr bwMode="auto">
          <a:xfrm>
            <a:off x="5791200" y="3668713"/>
            <a:ext cx="152400" cy="1524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7356" name="Rectangle 146"/>
          <p:cNvSpPr>
            <a:spLocks noChangeArrowheads="1"/>
          </p:cNvSpPr>
          <p:nvPr/>
        </p:nvSpPr>
        <p:spPr bwMode="auto">
          <a:xfrm>
            <a:off x="5943600" y="3668713"/>
            <a:ext cx="152400" cy="152400"/>
          </a:xfrm>
          <a:prstGeom prst="rect">
            <a:avLst/>
          </a:prstGeom>
          <a:solidFill>
            <a:srgbClr val="FF190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7357" name="Rectangle 147"/>
          <p:cNvSpPr>
            <a:spLocks noChangeArrowheads="1"/>
          </p:cNvSpPr>
          <p:nvPr/>
        </p:nvSpPr>
        <p:spPr bwMode="auto">
          <a:xfrm>
            <a:off x="6096000" y="3668713"/>
            <a:ext cx="152400" cy="152400"/>
          </a:xfrm>
          <a:prstGeom prst="rect">
            <a:avLst/>
          </a:prstGeom>
          <a:solidFill>
            <a:srgbClr val="FF320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7358" name="Rectangle 148"/>
          <p:cNvSpPr>
            <a:spLocks noChangeArrowheads="1"/>
          </p:cNvSpPr>
          <p:nvPr/>
        </p:nvSpPr>
        <p:spPr bwMode="auto">
          <a:xfrm>
            <a:off x="6248400" y="3668713"/>
            <a:ext cx="152400" cy="152400"/>
          </a:xfrm>
          <a:prstGeom prst="rect">
            <a:avLst/>
          </a:prstGeom>
          <a:solidFill>
            <a:srgbClr val="FF4B0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7359" name="Rectangle 149"/>
          <p:cNvSpPr>
            <a:spLocks noChangeArrowheads="1"/>
          </p:cNvSpPr>
          <p:nvPr/>
        </p:nvSpPr>
        <p:spPr bwMode="auto">
          <a:xfrm>
            <a:off x="6400800" y="3668713"/>
            <a:ext cx="152400" cy="152400"/>
          </a:xfrm>
          <a:prstGeom prst="rect">
            <a:avLst/>
          </a:prstGeom>
          <a:solidFill>
            <a:srgbClr val="FF640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7360" name="Rectangle 150"/>
          <p:cNvSpPr>
            <a:spLocks noChangeArrowheads="1"/>
          </p:cNvSpPr>
          <p:nvPr/>
        </p:nvSpPr>
        <p:spPr bwMode="auto">
          <a:xfrm>
            <a:off x="6553200" y="3668713"/>
            <a:ext cx="152400" cy="152400"/>
          </a:xfrm>
          <a:prstGeom prst="rect">
            <a:avLst/>
          </a:prstGeom>
          <a:solidFill>
            <a:srgbClr val="FF7D0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7361" name="Rectangle 151"/>
          <p:cNvSpPr>
            <a:spLocks noChangeArrowheads="1"/>
          </p:cNvSpPr>
          <p:nvPr/>
        </p:nvSpPr>
        <p:spPr bwMode="auto">
          <a:xfrm>
            <a:off x="6705600" y="3668713"/>
            <a:ext cx="152400" cy="152400"/>
          </a:xfrm>
          <a:prstGeom prst="rect">
            <a:avLst/>
          </a:prstGeom>
          <a:solidFill>
            <a:srgbClr val="FF960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7362" name="Rectangle 152"/>
          <p:cNvSpPr>
            <a:spLocks noChangeArrowheads="1"/>
          </p:cNvSpPr>
          <p:nvPr/>
        </p:nvSpPr>
        <p:spPr bwMode="auto">
          <a:xfrm>
            <a:off x="6858000" y="3668713"/>
            <a:ext cx="152400" cy="152400"/>
          </a:xfrm>
          <a:prstGeom prst="rect">
            <a:avLst/>
          </a:prstGeom>
          <a:solidFill>
            <a:srgbClr val="FFAF0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7363" name="Rectangle 153"/>
          <p:cNvSpPr>
            <a:spLocks noChangeArrowheads="1"/>
          </p:cNvSpPr>
          <p:nvPr/>
        </p:nvSpPr>
        <p:spPr bwMode="auto">
          <a:xfrm>
            <a:off x="7010400" y="3668713"/>
            <a:ext cx="152400" cy="152400"/>
          </a:xfrm>
          <a:prstGeom prst="rect">
            <a:avLst/>
          </a:prstGeom>
          <a:solidFill>
            <a:srgbClr val="FFC80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7364" name="Rectangle 154"/>
          <p:cNvSpPr>
            <a:spLocks noChangeArrowheads="1"/>
          </p:cNvSpPr>
          <p:nvPr/>
        </p:nvSpPr>
        <p:spPr bwMode="auto">
          <a:xfrm>
            <a:off x="7162800" y="3668713"/>
            <a:ext cx="152400" cy="1524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Multi-pass plane sweep</a:t>
            </a:r>
          </a:p>
        </p:txBody>
      </p:sp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1219200" y="1916113"/>
            <a:ext cx="2743200" cy="3276600"/>
          </a:xfrm>
          <a:prstGeom prst="rect">
            <a:avLst/>
          </a:prstGeom>
          <a:solidFill>
            <a:schemeClr val="tx1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98308" name="Group 4"/>
          <p:cNvGrpSpPr>
            <a:grpSpLocks/>
          </p:cNvGrpSpPr>
          <p:nvPr/>
        </p:nvGrpSpPr>
        <p:grpSpPr bwMode="auto">
          <a:xfrm rot="2542255">
            <a:off x="1752600" y="4654550"/>
            <a:ext cx="342900" cy="233363"/>
            <a:chOff x="1728" y="2064"/>
            <a:chExt cx="384" cy="240"/>
          </a:xfrm>
        </p:grpSpPr>
        <p:sp>
          <p:nvSpPr>
            <p:cNvPr id="98455" name="Rectangle 5"/>
            <p:cNvSpPr>
              <a:spLocks noChangeArrowheads="1"/>
            </p:cNvSpPr>
            <p:nvPr/>
          </p:nvSpPr>
          <p:spPr bwMode="auto">
            <a:xfrm>
              <a:off x="1728" y="2160"/>
              <a:ext cx="384" cy="14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8456" name="Rectangle 6"/>
            <p:cNvSpPr>
              <a:spLocks noChangeArrowheads="1"/>
            </p:cNvSpPr>
            <p:nvPr/>
          </p:nvSpPr>
          <p:spPr bwMode="auto">
            <a:xfrm>
              <a:off x="1872" y="206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98309" name="Group 7"/>
          <p:cNvGrpSpPr>
            <a:grpSpLocks/>
          </p:cNvGrpSpPr>
          <p:nvPr/>
        </p:nvGrpSpPr>
        <p:grpSpPr bwMode="auto">
          <a:xfrm rot="-2651179">
            <a:off x="3124200" y="4654550"/>
            <a:ext cx="342900" cy="233363"/>
            <a:chOff x="1728" y="2064"/>
            <a:chExt cx="384" cy="240"/>
          </a:xfrm>
        </p:grpSpPr>
        <p:sp>
          <p:nvSpPr>
            <p:cNvPr id="98453" name="Rectangle 8"/>
            <p:cNvSpPr>
              <a:spLocks noChangeArrowheads="1"/>
            </p:cNvSpPr>
            <p:nvPr/>
          </p:nvSpPr>
          <p:spPr bwMode="auto">
            <a:xfrm>
              <a:off x="1728" y="2160"/>
              <a:ext cx="384" cy="14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8454" name="Rectangle 9"/>
            <p:cNvSpPr>
              <a:spLocks noChangeArrowheads="1"/>
            </p:cNvSpPr>
            <p:nvPr/>
          </p:nvSpPr>
          <p:spPr bwMode="auto">
            <a:xfrm>
              <a:off x="1872" y="206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98310" name="Group 10"/>
          <p:cNvGrpSpPr>
            <a:grpSpLocks/>
          </p:cNvGrpSpPr>
          <p:nvPr/>
        </p:nvGrpSpPr>
        <p:grpSpPr bwMode="auto">
          <a:xfrm rot="-7843673">
            <a:off x="3221832" y="2351881"/>
            <a:ext cx="342900" cy="233363"/>
            <a:chOff x="1728" y="2064"/>
            <a:chExt cx="384" cy="240"/>
          </a:xfrm>
        </p:grpSpPr>
        <p:sp>
          <p:nvSpPr>
            <p:cNvPr id="98451" name="Rectangle 11"/>
            <p:cNvSpPr>
              <a:spLocks noChangeArrowheads="1"/>
            </p:cNvSpPr>
            <p:nvPr/>
          </p:nvSpPr>
          <p:spPr bwMode="auto">
            <a:xfrm>
              <a:off x="1728" y="2160"/>
              <a:ext cx="384" cy="14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8452" name="Rectangle 12"/>
            <p:cNvSpPr>
              <a:spLocks noChangeArrowheads="1"/>
            </p:cNvSpPr>
            <p:nvPr/>
          </p:nvSpPr>
          <p:spPr bwMode="auto">
            <a:xfrm>
              <a:off x="1872" y="206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98311" name="Rectangle 13"/>
          <p:cNvSpPr>
            <a:spLocks noChangeArrowheads="1"/>
          </p:cNvSpPr>
          <p:nvPr/>
        </p:nvSpPr>
        <p:spPr bwMode="auto">
          <a:xfrm>
            <a:off x="1828800" y="2906713"/>
            <a:ext cx="1524000" cy="15240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98312" name="Group 14"/>
          <p:cNvGrpSpPr>
            <a:grpSpLocks/>
          </p:cNvGrpSpPr>
          <p:nvPr/>
        </p:nvGrpSpPr>
        <p:grpSpPr bwMode="auto">
          <a:xfrm rot="-10797907">
            <a:off x="2476500" y="2274888"/>
            <a:ext cx="342900" cy="233362"/>
            <a:chOff x="1728" y="2064"/>
            <a:chExt cx="384" cy="240"/>
          </a:xfrm>
        </p:grpSpPr>
        <p:sp>
          <p:nvSpPr>
            <p:cNvPr id="98449" name="Rectangle 15"/>
            <p:cNvSpPr>
              <a:spLocks noChangeArrowheads="1"/>
            </p:cNvSpPr>
            <p:nvPr/>
          </p:nvSpPr>
          <p:spPr bwMode="auto">
            <a:xfrm>
              <a:off x="1728" y="2160"/>
              <a:ext cx="384" cy="14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8450" name="Rectangle 16"/>
            <p:cNvSpPr>
              <a:spLocks noChangeArrowheads="1"/>
            </p:cNvSpPr>
            <p:nvPr/>
          </p:nvSpPr>
          <p:spPr bwMode="auto">
            <a:xfrm>
              <a:off x="1872" y="206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98313" name="Group 17"/>
          <p:cNvGrpSpPr>
            <a:grpSpLocks/>
          </p:cNvGrpSpPr>
          <p:nvPr/>
        </p:nvGrpSpPr>
        <p:grpSpPr bwMode="auto">
          <a:xfrm rot="9922521">
            <a:off x="1752600" y="2274888"/>
            <a:ext cx="342900" cy="233362"/>
            <a:chOff x="1728" y="2064"/>
            <a:chExt cx="384" cy="240"/>
          </a:xfrm>
        </p:grpSpPr>
        <p:sp>
          <p:nvSpPr>
            <p:cNvPr id="98447" name="Rectangle 18"/>
            <p:cNvSpPr>
              <a:spLocks noChangeArrowheads="1"/>
            </p:cNvSpPr>
            <p:nvPr/>
          </p:nvSpPr>
          <p:spPr bwMode="auto">
            <a:xfrm>
              <a:off x="1728" y="2160"/>
              <a:ext cx="384" cy="14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8448" name="Rectangle 19"/>
            <p:cNvSpPr>
              <a:spLocks noChangeArrowheads="1"/>
            </p:cNvSpPr>
            <p:nvPr/>
          </p:nvSpPr>
          <p:spPr bwMode="auto">
            <a:xfrm>
              <a:off x="1872" y="206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98314" name="Group 20"/>
          <p:cNvGrpSpPr>
            <a:grpSpLocks/>
          </p:cNvGrpSpPr>
          <p:nvPr/>
        </p:nvGrpSpPr>
        <p:grpSpPr bwMode="auto">
          <a:xfrm>
            <a:off x="1981200" y="2906713"/>
            <a:ext cx="1219200" cy="1524000"/>
            <a:chOff x="1344" y="2448"/>
            <a:chExt cx="768" cy="960"/>
          </a:xfrm>
        </p:grpSpPr>
        <p:sp>
          <p:nvSpPr>
            <p:cNvPr id="98438" name="Line 21"/>
            <p:cNvSpPr>
              <a:spLocks noChangeShapeType="1"/>
            </p:cNvSpPr>
            <p:nvPr/>
          </p:nvSpPr>
          <p:spPr bwMode="auto">
            <a:xfrm>
              <a:off x="1344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8439" name="Line 22"/>
            <p:cNvSpPr>
              <a:spLocks noChangeShapeType="1"/>
            </p:cNvSpPr>
            <p:nvPr/>
          </p:nvSpPr>
          <p:spPr bwMode="auto">
            <a:xfrm>
              <a:off x="1440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8440" name="Line 23"/>
            <p:cNvSpPr>
              <a:spLocks noChangeShapeType="1"/>
            </p:cNvSpPr>
            <p:nvPr/>
          </p:nvSpPr>
          <p:spPr bwMode="auto">
            <a:xfrm>
              <a:off x="1536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8441" name="Line 24"/>
            <p:cNvSpPr>
              <a:spLocks noChangeShapeType="1"/>
            </p:cNvSpPr>
            <p:nvPr/>
          </p:nvSpPr>
          <p:spPr bwMode="auto">
            <a:xfrm>
              <a:off x="1632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8442" name="Line 25"/>
            <p:cNvSpPr>
              <a:spLocks noChangeShapeType="1"/>
            </p:cNvSpPr>
            <p:nvPr/>
          </p:nvSpPr>
          <p:spPr bwMode="auto">
            <a:xfrm>
              <a:off x="1728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8443" name="Line 26"/>
            <p:cNvSpPr>
              <a:spLocks noChangeShapeType="1"/>
            </p:cNvSpPr>
            <p:nvPr/>
          </p:nvSpPr>
          <p:spPr bwMode="auto">
            <a:xfrm>
              <a:off x="1824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8444" name="Line 27"/>
            <p:cNvSpPr>
              <a:spLocks noChangeShapeType="1"/>
            </p:cNvSpPr>
            <p:nvPr/>
          </p:nvSpPr>
          <p:spPr bwMode="auto">
            <a:xfrm>
              <a:off x="1920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8445" name="Line 28"/>
            <p:cNvSpPr>
              <a:spLocks noChangeShapeType="1"/>
            </p:cNvSpPr>
            <p:nvPr/>
          </p:nvSpPr>
          <p:spPr bwMode="auto">
            <a:xfrm>
              <a:off x="2016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8446" name="Line 29"/>
            <p:cNvSpPr>
              <a:spLocks noChangeShapeType="1"/>
            </p:cNvSpPr>
            <p:nvPr/>
          </p:nvSpPr>
          <p:spPr bwMode="auto">
            <a:xfrm>
              <a:off x="2112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98315" name="Group 30"/>
          <p:cNvGrpSpPr>
            <a:grpSpLocks/>
          </p:cNvGrpSpPr>
          <p:nvPr/>
        </p:nvGrpSpPr>
        <p:grpSpPr bwMode="auto">
          <a:xfrm>
            <a:off x="1828800" y="3059113"/>
            <a:ext cx="1524000" cy="1219200"/>
            <a:chOff x="1248" y="2544"/>
            <a:chExt cx="960" cy="768"/>
          </a:xfrm>
        </p:grpSpPr>
        <p:sp>
          <p:nvSpPr>
            <p:cNvPr id="98429" name="Line 31"/>
            <p:cNvSpPr>
              <a:spLocks noChangeShapeType="1"/>
            </p:cNvSpPr>
            <p:nvPr/>
          </p:nvSpPr>
          <p:spPr bwMode="auto">
            <a:xfrm>
              <a:off x="1248" y="2544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8430" name="Line 32"/>
            <p:cNvSpPr>
              <a:spLocks noChangeShapeType="1"/>
            </p:cNvSpPr>
            <p:nvPr/>
          </p:nvSpPr>
          <p:spPr bwMode="auto">
            <a:xfrm>
              <a:off x="1248" y="2640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8431" name="Line 33"/>
            <p:cNvSpPr>
              <a:spLocks noChangeShapeType="1"/>
            </p:cNvSpPr>
            <p:nvPr/>
          </p:nvSpPr>
          <p:spPr bwMode="auto">
            <a:xfrm>
              <a:off x="1248" y="2736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8432" name="Line 34"/>
            <p:cNvSpPr>
              <a:spLocks noChangeShapeType="1"/>
            </p:cNvSpPr>
            <p:nvPr/>
          </p:nvSpPr>
          <p:spPr bwMode="auto">
            <a:xfrm>
              <a:off x="1248" y="2832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8433" name="Line 35"/>
            <p:cNvSpPr>
              <a:spLocks noChangeShapeType="1"/>
            </p:cNvSpPr>
            <p:nvPr/>
          </p:nvSpPr>
          <p:spPr bwMode="auto">
            <a:xfrm>
              <a:off x="1248" y="2928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8434" name="Line 36"/>
            <p:cNvSpPr>
              <a:spLocks noChangeShapeType="1"/>
            </p:cNvSpPr>
            <p:nvPr/>
          </p:nvSpPr>
          <p:spPr bwMode="auto">
            <a:xfrm>
              <a:off x="1248" y="3024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8435" name="Line 37"/>
            <p:cNvSpPr>
              <a:spLocks noChangeShapeType="1"/>
            </p:cNvSpPr>
            <p:nvPr/>
          </p:nvSpPr>
          <p:spPr bwMode="auto">
            <a:xfrm>
              <a:off x="1248" y="3120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8436" name="Line 38"/>
            <p:cNvSpPr>
              <a:spLocks noChangeShapeType="1"/>
            </p:cNvSpPr>
            <p:nvPr/>
          </p:nvSpPr>
          <p:spPr bwMode="auto">
            <a:xfrm>
              <a:off x="1248" y="3216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8437" name="Line 39"/>
            <p:cNvSpPr>
              <a:spLocks noChangeShapeType="1"/>
            </p:cNvSpPr>
            <p:nvPr/>
          </p:nvSpPr>
          <p:spPr bwMode="auto">
            <a:xfrm>
              <a:off x="1248" y="3312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98316" name="Group 40"/>
          <p:cNvGrpSpPr>
            <a:grpSpLocks/>
          </p:cNvGrpSpPr>
          <p:nvPr/>
        </p:nvGrpSpPr>
        <p:grpSpPr bwMode="auto">
          <a:xfrm rot="-519728">
            <a:off x="2476500" y="4735513"/>
            <a:ext cx="342900" cy="233362"/>
            <a:chOff x="1728" y="2064"/>
            <a:chExt cx="384" cy="240"/>
          </a:xfrm>
        </p:grpSpPr>
        <p:sp>
          <p:nvSpPr>
            <p:cNvPr id="98427" name="Rectangle 41"/>
            <p:cNvSpPr>
              <a:spLocks noChangeArrowheads="1"/>
            </p:cNvSpPr>
            <p:nvPr/>
          </p:nvSpPr>
          <p:spPr bwMode="auto">
            <a:xfrm>
              <a:off x="1728" y="2160"/>
              <a:ext cx="384" cy="14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8428" name="Rectangle 42"/>
            <p:cNvSpPr>
              <a:spLocks noChangeArrowheads="1"/>
            </p:cNvSpPr>
            <p:nvPr/>
          </p:nvSpPr>
          <p:spPr bwMode="auto">
            <a:xfrm>
              <a:off x="1872" y="206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98317" name="Rectangle 43"/>
          <p:cNvSpPr>
            <a:spLocks noChangeArrowheads="1"/>
          </p:cNvSpPr>
          <p:nvPr/>
        </p:nvSpPr>
        <p:spPr bwMode="auto">
          <a:xfrm>
            <a:off x="5181600" y="1916113"/>
            <a:ext cx="2743200" cy="3276600"/>
          </a:xfrm>
          <a:prstGeom prst="rect">
            <a:avLst/>
          </a:prstGeom>
          <a:solidFill>
            <a:schemeClr val="tx1"/>
          </a:solidFill>
          <a:ln w="1270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98318" name="Group 44"/>
          <p:cNvGrpSpPr>
            <a:grpSpLocks/>
          </p:cNvGrpSpPr>
          <p:nvPr/>
        </p:nvGrpSpPr>
        <p:grpSpPr bwMode="auto">
          <a:xfrm rot="2542255">
            <a:off x="5715000" y="4654550"/>
            <a:ext cx="342900" cy="233363"/>
            <a:chOff x="1728" y="2064"/>
            <a:chExt cx="384" cy="240"/>
          </a:xfrm>
        </p:grpSpPr>
        <p:sp>
          <p:nvSpPr>
            <p:cNvPr id="98425" name="Rectangle 45"/>
            <p:cNvSpPr>
              <a:spLocks noChangeArrowheads="1"/>
            </p:cNvSpPr>
            <p:nvPr/>
          </p:nvSpPr>
          <p:spPr bwMode="auto">
            <a:xfrm>
              <a:off x="1728" y="2160"/>
              <a:ext cx="384" cy="14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8426" name="Rectangle 46"/>
            <p:cNvSpPr>
              <a:spLocks noChangeArrowheads="1"/>
            </p:cNvSpPr>
            <p:nvPr/>
          </p:nvSpPr>
          <p:spPr bwMode="auto">
            <a:xfrm>
              <a:off x="1872" y="206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98319" name="Group 47"/>
          <p:cNvGrpSpPr>
            <a:grpSpLocks/>
          </p:cNvGrpSpPr>
          <p:nvPr/>
        </p:nvGrpSpPr>
        <p:grpSpPr bwMode="auto">
          <a:xfrm rot="-2651179">
            <a:off x="7086600" y="4654550"/>
            <a:ext cx="342900" cy="233363"/>
            <a:chOff x="1728" y="2064"/>
            <a:chExt cx="384" cy="240"/>
          </a:xfrm>
        </p:grpSpPr>
        <p:sp>
          <p:nvSpPr>
            <p:cNvPr id="98423" name="Rectangle 48"/>
            <p:cNvSpPr>
              <a:spLocks noChangeArrowheads="1"/>
            </p:cNvSpPr>
            <p:nvPr/>
          </p:nvSpPr>
          <p:spPr bwMode="auto">
            <a:xfrm>
              <a:off x="1728" y="2160"/>
              <a:ext cx="384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8424" name="Rectangle 49"/>
            <p:cNvSpPr>
              <a:spLocks noChangeArrowheads="1"/>
            </p:cNvSpPr>
            <p:nvPr/>
          </p:nvSpPr>
          <p:spPr bwMode="auto">
            <a:xfrm>
              <a:off x="1872" y="2064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98320" name="Group 50"/>
          <p:cNvGrpSpPr>
            <a:grpSpLocks/>
          </p:cNvGrpSpPr>
          <p:nvPr/>
        </p:nvGrpSpPr>
        <p:grpSpPr bwMode="auto">
          <a:xfrm rot="-7843673">
            <a:off x="7184232" y="2351881"/>
            <a:ext cx="342900" cy="233363"/>
            <a:chOff x="1728" y="2064"/>
            <a:chExt cx="384" cy="240"/>
          </a:xfrm>
        </p:grpSpPr>
        <p:sp>
          <p:nvSpPr>
            <p:cNvPr id="98421" name="Rectangle 51"/>
            <p:cNvSpPr>
              <a:spLocks noChangeArrowheads="1"/>
            </p:cNvSpPr>
            <p:nvPr/>
          </p:nvSpPr>
          <p:spPr bwMode="auto">
            <a:xfrm>
              <a:off x="1728" y="2160"/>
              <a:ext cx="384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8422" name="Rectangle 52"/>
            <p:cNvSpPr>
              <a:spLocks noChangeArrowheads="1"/>
            </p:cNvSpPr>
            <p:nvPr/>
          </p:nvSpPr>
          <p:spPr bwMode="auto">
            <a:xfrm>
              <a:off x="1872" y="2064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98321" name="Rectangle 53"/>
          <p:cNvSpPr>
            <a:spLocks noChangeArrowheads="1"/>
          </p:cNvSpPr>
          <p:nvPr/>
        </p:nvSpPr>
        <p:spPr bwMode="auto">
          <a:xfrm>
            <a:off x="5791200" y="2906713"/>
            <a:ext cx="1524000" cy="15240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98322" name="Group 54"/>
          <p:cNvGrpSpPr>
            <a:grpSpLocks/>
          </p:cNvGrpSpPr>
          <p:nvPr/>
        </p:nvGrpSpPr>
        <p:grpSpPr bwMode="auto">
          <a:xfrm rot="-10797907">
            <a:off x="6438900" y="2274888"/>
            <a:ext cx="342900" cy="233362"/>
            <a:chOff x="1728" y="2064"/>
            <a:chExt cx="384" cy="240"/>
          </a:xfrm>
        </p:grpSpPr>
        <p:sp>
          <p:nvSpPr>
            <p:cNvPr id="98419" name="Rectangle 55"/>
            <p:cNvSpPr>
              <a:spLocks noChangeArrowheads="1"/>
            </p:cNvSpPr>
            <p:nvPr/>
          </p:nvSpPr>
          <p:spPr bwMode="auto">
            <a:xfrm>
              <a:off x="1728" y="2160"/>
              <a:ext cx="384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8420" name="Rectangle 56"/>
            <p:cNvSpPr>
              <a:spLocks noChangeArrowheads="1"/>
            </p:cNvSpPr>
            <p:nvPr/>
          </p:nvSpPr>
          <p:spPr bwMode="auto">
            <a:xfrm>
              <a:off x="1872" y="2064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98323" name="Group 57"/>
          <p:cNvGrpSpPr>
            <a:grpSpLocks/>
          </p:cNvGrpSpPr>
          <p:nvPr/>
        </p:nvGrpSpPr>
        <p:grpSpPr bwMode="auto">
          <a:xfrm rot="9922521">
            <a:off x="5715000" y="2274888"/>
            <a:ext cx="342900" cy="233362"/>
            <a:chOff x="1728" y="2064"/>
            <a:chExt cx="384" cy="240"/>
          </a:xfrm>
        </p:grpSpPr>
        <p:sp>
          <p:nvSpPr>
            <p:cNvPr id="98417" name="Rectangle 58"/>
            <p:cNvSpPr>
              <a:spLocks noChangeArrowheads="1"/>
            </p:cNvSpPr>
            <p:nvPr/>
          </p:nvSpPr>
          <p:spPr bwMode="auto">
            <a:xfrm>
              <a:off x="1728" y="2160"/>
              <a:ext cx="384" cy="14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8418" name="Rectangle 59"/>
            <p:cNvSpPr>
              <a:spLocks noChangeArrowheads="1"/>
            </p:cNvSpPr>
            <p:nvPr/>
          </p:nvSpPr>
          <p:spPr bwMode="auto">
            <a:xfrm>
              <a:off x="1872" y="2064"/>
              <a:ext cx="96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98324" name="Group 60"/>
          <p:cNvGrpSpPr>
            <a:grpSpLocks/>
          </p:cNvGrpSpPr>
          <p:nvPr/>
        </p:nvGrpSpPr>
        <p:grpSpPr bwMode="auto">
          <a:xfrm>
            <a:off x="5943600" y="2906713"/>
            <a:ext cx="1219200" cy="1524000"/>
            <a:chOff x="1344" y="2448"/>
            <a:chExt cx="768" cy="960"/>
          </a:xfrm>
        </p:grpSpPr>
        <p:sp>
          <p:nvSpPr>
            <p:cNvPr id="98408" name="Line 61"/>
            <p:cNvSpPr>
              <a:spLocks noChangeShapeType="1"/>
            </p:cNvSpPr>
            <p:nvPr/>
          </p:nvSpPr>
          <p:spPr bwMode="auto">
            <a:xfrm>
              <a:off x="1344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8409" name="Line 62"/>
            <p:cNvSpPr>
              <a:spLocks noChangeShapeType="1"/>
            </p:cNvSpPr>
            <p:nvPr/>
          </p:nvSpPr>
          <p:spPr bwMode="auto">
            <a:xfrm>
              <a:off x="1440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8410" name="Line 63"/>
            <p:cNvSpPr>
              <a:spLocks noChangeShapeType="1"/>
            </p:cNvSpPr>
            <p:nvPr/>
          </p:nvSpPr>
          <p:spPr bwMode="auto">
            <a:xfrm>
              <a:off x="1536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8411" name="Line 64"/>
            <p:cNvSpPr>
              <a:spLocks noChangeShapeType="1"/>
            </p:cNvSpPr>
            <p:nvPr/>
          </p:nvSpPr>
          <p:spPr bwMode="auto">
            <a:xfrm>
              <a:off x="1632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8412" name="Line 65"/>
            <p:cNvSpPr>
              <a:spLocks noChangeShapeType="1"/>
            </p:cNvSpPr>
            <p:nvPr/>
          </p:nvSpPr>
          <p:spPr bwMode="auto">
            <a:xfrm>
              <a:off x="1728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8413" name="Line 66"/>
            <p:cNvSpPr>
              <a:spLocks noChangeShapeType="1"/>
            </p:cNvSpPr>
            <p:nvPr/>
          </p:nvSpPr>
          <p:spPr bwMode="auto">
            <a:xfrm>
              <a:off x="1824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8414" name="Line 67"/>
            <p:cNvSpPr>
              <a:spLocks noChangeShapeType="1"/>
            </p:cNvSpPr>
            <p:nvPr/>
          </p:nvSpPr>
          <p:spPr bwMode="auto">
            <a:xfrm>
              <a:off x="1920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8415" name="Line 68"/>
            <p:cNvSpPr>
              <a:spLocks noChangeShapeType="1"/>
            </p:cNvSpPr>
            <p:nvPr/>
          </p:nvSpPr>
          <p:spPr bwMode="auto">
            <a:xfrm>
              <a:off x="2016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8416" name="Line 69"/>
            <p:cNvSpPr>
              <a:spLocks noChangeShapeType="1"/>
            </p:cNvSpPr>
            <p:nvPr/>
          </p:nvSpPr>
          <p:spPr bwMode="auto">
            <a:xfrm>
              <a:off x="2112" y="2448"/>
              <a:ext cx="0" cy="9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98325" name="Group 70"/>
          <p:cNvGrpSpPr>
            <a:grpSpLocks/>
          </p:cNvGrpSpPr>
          <p:nvPr/>
        </p:nvGrpSpPr>
        <p:grpSpPr bwMode="auto">
          <a:xfrm>
            <a:off x="5791200" y="3059113"/>
            <a:ext cx="1524000" cy="1219200"/>
            <a:chOff x="1248" y="2544"/>
            <a:chExt cx="960" cy="768"/>
          </a:xfrm>
        </p:grpSpPr>
        <p:sp>
          <p:nvSpPr>
            <p:cNvPr id="98399" name="Line 71"/>
            <p:cNvSpPr>
              <a:spLocks noChangeShapeType="1"/>
            </p:cNvSpPr>
            <p:nvPr/>
          </p:nvSpPr>
          <p:spPr bwMode="auto">
            <a:xfrm>
              <a:off x="1248" y="2544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8400" name="Line 72"/>
            <p:cNvSpPr>
              <a:spLocks noChangeShapeType="1"/>
            </p:cNvSpPr>
            <p:nvPr/>
          </p:nvSpPr>
          <p:spPr bwMode="auto">
            <a:xfrm>
              <a:off x="1248" y="2640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8401" name="Line 73"/>
            <p:cNvSpPr>
              <a:spLocks noChangeShapeType="1"/>
            </p:cNvSpPr>
            <p:nvPr/>
          </p:nvSpPr>
          <p:spPr bwMode="auto">
            <a:xfrm>
              <a:off x="1248" y="2736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8402" name="Line 74"/>
            <p:cNvSpPr>
              <a:spLocks noChangeShapeType="1"/>
            </p:cNvSpPr>
            <p:nvPr/>
          </p:nvSpPr>
          <p:spPr bwMode="auto">
            <a:xfrm>
              <a:off x="1248" y="2832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8403" name="Line 75"/>
            <p:cNvSpPr>
              <a:spLocks noChangeShapeType="1"/>
            </p:cNvSpPr>
            <p:nvPr/>
          </p:nvSpPr>
          <p:spPr bwMode="auto">
            <a:xfrm>
              <a:off x="1248" y="2928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8404" name="Line 76"/>
            <p:cNvSpPr>
              <a:spLocks noChangeShapeType="1"/>
            </p:cNvSpPr>
            <p:nvPr/>
          </p:nvSpPr>
          <p:spPr bwMode="auto">
            <a:xfrm>
              <a:off x="1248" y="3024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8405" name="Line 77"/>
            <p:cNvSpPr>
              <a:spLocks noChangeShapeType="1"/>
            </p:cNvSpPr>
            <p:nvPr/>
          </p:nvSpPr>
          <p:spPr bwMode="auto">
            <a:xfrm>
              <a:off x="1248" y="3120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8406" name="Line 78"/>
            <p:cNvSpPr>
              <a:spLocks noChangeShapeType="1"/>
            </p:cNvSpPr>
            <p:nvPr/>
          </p:nvSpPr>
          <p:spPr bwMode="auto">
            <a:xfrm>
              <a:off x="1248" y="3216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8407" name="Line 79"/>
            <p:cNvSpPr>
              <a:spLocks noChangeShapeType="1"/>
            </p:cNvSpPr>
            <p:nvPr/>
          </p:nvSpPr>
          <p:spPr bwMode="auto">
            <a:xfrm>
              <a:off x="1248" y="3312"/>
              <a:ext cx="96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98326" name="Group 80"/>
          <p:cNvGrpSpPr>
            <a:grpSpLocks/>
          </p:cNvGrpSpPr>
          <p:nvPr/>
        </p:nvGrpSpPr>
        <p:grpSpPr bwMode="auto">
          <a:xfrm rot="-519728">
            <a:off x="6438900" y="4735513"/>
            <a:ext cx="342900" cy="233362"/>
            <a:chOff x="1728" y="2064"/>
            <a:chExt cx="384" cy="240"/>
          </a:xfrm>
        </p:grpSpPr>
        <p:sp>
          <p:nvSpPr>
            <p:cNvPr id="98397" name="Rectangle 81"/>
            <p:cNvSpPr>
              <a:spLocks noChangeArrowheads="1"/>
            </p:cNvSpPr>
            <p:nvPr/>
          </p:nvSpPr>
          <p:spPr bwMode="auto">
            <a:xfrm>
              <a:off x="1728" y="2160"/>
              <a:ext cx="384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8398" name="Rectangle 82"/>
            <p:cNvSpPr>
              <a:spLocks noChangeArrowheads="1"/>
            </p:cNvSpPr>
            <p:nvPr/>
          </p:nvSpPr>
          <p:spPr bwMode="auto">
            <a:xfrm>
              <a:off x="1872" y="2064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98327" name="Rectangle 83"/>
          <p:cNvSpPr>
            <a:spLocks noChangeArrowheads="1"/>
          </p:cNvSpPr>
          <p:nvPr/>
        </p:nvSpPr>
        <p:spPr bwMode="auto">
          <a:xfrm>
            <a:off x="5791200" y="29067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28" name="Rectangle 84"/>
          <p:cNvSpPr>
            <a:spLocks noChangeArrowheads="1"/>
          </p:cNvSpPr>
          <p:nvPr/>
        </p:nvSpPr>
        <p:spPr bwMode="auto">
          <a:xfrm>
            <a:off x="5943600" y="29067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29" name="Rectangle 85"/>
          <p:cNvSpPr>
            <a:spLocks noChangeArrowheads="1"/>
          </p:cNvSpPr>
          <p:nvPr/>
        </p:nvSpPr>
        <p:spPr bwMode="auto">
          <a:xfrm>
            <a:off x="6096000" y="29067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30" name="Rectangle 86"/>
          <p:cNvSpPr>
            <a:spLocks noChangeArrowheads="1"/>
          </p:cNvSpPr>
          <p:nvPr/>
        </p:nvSpPr>
        <p:spPr bwMode="auto">
          <a:xfrm>
            <a:off x="6248400" y="2906713"/>
            <a:ext cx="152400" cy="1524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31" name="Rectangle 87"/>
          <p:cNvSpPr>
            <a:spLocks noChangeArrowheads="1"/>
          </p:cNvSpPr>
          <p:nvPr/>
        </p:nvSpPr>
        <p:spPr bwMode="auto">
          <a:xfrm>
            <a:off x="6553200" y="29067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32" name="Rectangle 88"/>
          <p:cNvSpPr>
            <a:spLocks noChangeArrowheads="1"/>
          </p:cNvSpPr>
          <p:nvPr/>
        </p:nvSpPr>
        <p:spPr bwMode="auto">
          <a:xfrm>
            <a:off x="6705600" y="29067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33" name="Rectangle 89"/>
          <p:cNvSpPr>
            <a:spLocks noChangeArrowheads="1"/>
          </p:cNvSpPr>
          <p:nvPr/>
        </p:nvSpPr>
        <p:spPr bwMode="auto">
          <a:xfrm>
            <a:off x="6858000" y="29067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34" name="Rectangle 90"/>
          <p:cNvSpPr>
            <a:spLocks noChangeArrowheads="1"/>
          </p:cNvSpPr>
          <p:nvPr/>
        </p:nvSpPr>
        <p:spPr bwMode="auto">
          <a:xfrm>
            <a:off x="7010400" y="29067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35" name="Rectangle 91"/>
          <p:cNvSpPr>
            <a:spLocks noChangeArrowheads="1"/>
          </p:cNvSpPr>
          <p:nvPr/>
        </p:nvSpPr>
        <p:spPr bwMode="auto">
          <a:xfrm>
            <a:off x="7162800" y="29067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36" name="Rectangle 92"/>
          <p:cNvSpPr>
            <a:spLocks noChangeArrowheads="1"/>
          </p:cNvSpPr>
          <p:nvPr/>
        </p:nvSpPr>
        <p:spPr bwMode="auto">
          <a:xfrm>
            <a:off x="5791200" y="30591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37" name="Rectangle 93"/>
          <p:cNvSpPr>
            <a:spLocks noChangeArrowheads="1"/>
          </p:cNvSpPr>
          <p:nvPr/>
        </p:nvSpPr>
        <p:spPr bwMode="auto">
          <a:xfrm>
            <a:off x="5943600" y="30591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38" name="Rectangle 94"/>
          <p:cNvSpPr>
            <a:spLocks noChangeArrowheads="1"/>
          </p:cNvSpPr>
          <p:nvPr/>
        </p:nvSpPr>
        <p:spPr bwMode="auto">
          <a:xfrm>
            <a:off x="6096000" y="30591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39" name="Rectangle 95"/>
          <p:cNvSpPr>
            <a:spLocks noChangeArrowheads="1"/>
          </p:cNvSpPr>
          <p:nvPr/>
        </p:nvSpPr>
        <p:spPr bwMode="auto">
          <a:xfrm>
            <a:off x="6248400" y="3059113"/>
            <a:ext cx="152400" cy="1524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40" name="Rectangle 96"/>
          <p:cNvSpPr>
            <a:spLocks noChangeArrowheads="1"/>
          </p:cNvSpPr>
          <p:nvPr/>
        </p:nvSpPr>
        <p:spPr bwMode="auto">
          <a:xfrm>
            <a:off x="6400800" y="30591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41" name="Rectangle 97"/>
          <p:cNvSpPr>
            <a:spLocks noChangeArrowheads="1"/>
          </p:cNvSpPr>
          <p:nvPr/>
        </p:nvSpPr>
        <p:spPr bwMode="auto">
          <a:xfrm>
            <a:off x="6553200" y="30591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42" name="Rectangle 98"/>
          <p:cNvSpPr>
            <a:spLocks noChangeArrowheads="1"/>
          </p:cNvSpPr>
          <p:nvPr/>
        </p:nvSpPr>
        <p:spPr bwMode="auto">
          <a:xfrm>
            <a:off x="6705600" y="30591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43" name="Rectangle 99"/>
          <p:cNvSpPr>
            <a:spLocks noChangeArrowheads="1"/>
          </p:cNvSpPr>
          <p:nvPr/>
        </p:nvSpPr>
        <p:spPr bwMode="auto">
          <a:xfrm>
            <a:off x="6858000" y="30591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44" name="Rectangle 100"/>
          <p:cNvSpPr>
            <a:spLocks noChangeArrowheads="1"/>
          </p:cNvSpPr>
          <p:nvPr/>
        </p:nvSpPr>
        <p:spPr bwMode="auto">
          <a:xfrm>
            <a:off x="7010400" y="30591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45" name="Rectangle 101"/>
          <p:cNvSpPr>
            <a:spLocks noChangeArrowheads="1"/>
          </p:cNvSpPr>
          <p:nvPr/>
        </p:nvSpPr>
        <p:spPr bwMode="auto">
          <a:xfrm>
            <a:off x="7162800" y="30591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46" name="Rectangle 102"/>
          <p:cNvSpPr>
            <a:spLocks noChangeArrowheads="1"/>
          </p:cNvSpPr>
          <p:nvPr/>
        </p:nvSpPr>
        <p:spPr bwMode="auto">
          <a:xfrm>
            <a:off x="5791200" y="32115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47" name="Rectangle 103"/>
          <p:cNvSpPr>
            <a:spLocks noChangeArrowheads="1"/>
          </p:cNvSpPr>
          <p:nvPr/>
        </p:nvSpPr>
        <p:spPr bwMode="auto">
          <a:xfrm>
            <a:off x="5943600" y="32115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48" name="Rectangle 104"/>
          <p:cNvSpPr>
            <a:spLocks noChangeArrowheads="1"/>
          </p:cNvSpPr>
          <p:nvPr/>
        </p:nvSpPr>
        <p:spPr bwMode="auto">
          <a:xfrm>
            <a:off x="6096000" y="32115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49" name="Rectangle 105"/>
          <p:cNvSpPr>
            <a:spLocks noChangeArrowheads="1"/>
          </p:cNvSpPr>
          <p:nvPr/>
        </p:nvSpPr>
        <p:spPr bwMode="auto">
          <a:xfrm>
            <a:off x="6248400" y="3211513"/>
            <a:ext cx="152400" cy="1524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50" name="Rectangle 106"/>
          <p:cNvSpPr>
            <a:spLocks noChangeArrowheads="1"/>
          </p:cNvSpPr>
          <p:nvPr/>
        </p:nvSpPr>
        <p:spPr bwMode="auto">
          <a:xfrm>
            <a:off x="6400800" y="32115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51" name="Rectangle 107"/>
          <p:cNvSpPr>
            <a:spLocks noChangeArrowheads="1"/>
          </p:cNvSpPr>
          <p:nvPr/>
        </p:nvSpPr>
        <p:spPr bwMode="auto">
          <a:xfrm>
            <a:off x="6553200" y="32115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52" name="Rectangle 108"/>
          <p:cNvSpPr>
            <a:spLocks noChangeArrowheads="1"/>
          </p:cNvSpPr>
          <p:nvPr/>
        </p:nvSpPr>
        <p:spPr bwMode="auto">
          <a:xfrm>
            <a:off x="6705600" y="32115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53" name="Rectangle 109"/>
          <p:cNvSpPr>
            <a:spLocks noChangeArrowheads="1"/>
          </p:cNvSpPr>
          <p:nvPr/>
        </p:nvSpPr>
        <p:spPr bwMode="auto">
          <a:xfrm>
            <a:off x="6858000" y="32115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54" name="Rectangle 110"/>
          <p:cNvSpPr>
            <a:spLocks noChangeArrowheads="1"/>
          </p:cNvSpPr>
          <p:nvPr/>
        </p:nvSpPr>
        <p:spPr bwMode="auto">
          <a:xfrm>
            <a:off x="7010400" y="32115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55" name="Rectangle 111"/>
          <p:cNvSpPr>
            <a:spLocks noChangeArrowheads="1"/>
          </p:cNvSpPr>
          <p:nvPr/>
        </p:nvSpPr>
        <p:spPr bwMode="auto">
          <a:xfrm>
            <a:off x="7162800" y="32115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56" name="Rectangle 112"/>
          <p:cNvSpPr>
            <a:spLocks noChangeArrowheads="1"/>
          </p:cNvSpPr>
          <p:nvPr/>
        </p:nvSpPr>
        <p:spPr bwMode="auto">
          <a:xfrm>
            <a:off x="5791200" y="35163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57" name="Rectangle 113"/>
          <p:cNvSpPr>
            <a:spLocks noChangeArrowheads="1"/>
          </p:cNvSpPr>
          <p:nvPr/>
        </p:nvSpPr>
        <p:spPr bwMode="auto">
          <a:xfrm>
            <a:off x="5943600" y="35163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58" name="Rectangle 114"/>
          <p:cNvSpPr>
            <a:spLocks noChangeArrowheads="1"/>
          </p:cNvSpPr>
          <p:nvPr/>
        </p:nvSpPr>
        <p:spPr bwMode="auto">
          <a:xfrm>
            <a:off x="6096000" y="35163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59" name="Rectangle 115"/>
          <p:cNvSpPr>
            <a:spLocks noChangeArrowheads="1"/>
          </p:cNvSpPr>
          <p:nvPr/>
        </p:nvSpPr>
        <p:spPr bwMode="auto">
          <a:xfrm>
            <a:off x="6248400" y="3516313"/>
            <a:ext cx="152400" cy="1524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60" name="Rectangle 116"/>
          <p:cNvSpPr>
            <a:spLocks noChangeArrowheads="1"/>
          </p:cNvSpPr>
          <p:nvPr/>
        </p:nvSpPr>
        <p:spPr bwMode="auto">
          <a:xfrm>
            <a:off x="6400800" y="35163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61" name="Rectangle 117"/>
          <p:cNvSpPr>
            <a:spLocks noChangeArrowheads="1"/>
          </p:cNvSpPr>
          <p:nvPr/>
        </p:nvSpPr>
        <p:spPr bwMode="auto">
          <a:xfrm>
            <a:off x="6553200" y="35163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62" name="Rectangle 118"/>
          <p:cNvSpPr>
            <a:spLocks noChangeArrowheads="1"/>
          </p:cNvSpPr>
          <p:nvPr/>
        </p:nvSpPr>
        <p:spPr bwMode="auto">
          <a:xfrm>
            <a:off x="6705600" y="35163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63" name="Rectangle 119"/>
          <p:cNvSpPr>
            <a:spLocks noChangeArrowheads="1"/>
          </p:cNvSpPr>
          <p:nvPr/>
        </p:nvSpPr>
        <p:spPr bwMode="auto">
          <a:xfrm>
            <a:off x="6858000" y="35163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64" name="Rectangle 120"/>
          <p:cNvSpPr>
            <a:spLocks noChangeArrowheads="1"/>
          </p:cNvSpPr>
          <p:nvPr/>
        </p:nvSpPr>
        <p:spPr bwMode="auto">
          <a:xfrm>
            <a:off x="7010400" y="35163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65" name="Rectangle 121"/>
          <p:cNvSpPr>
            <a:spLocks noChangeArrowheads="1"/>
          </p:cNvSpPr>
          <p:nvPr/>
        </p:nvSpPr>
        <p:spPr bwMode="auto">
          <a:xfrm>
            <a:off x="7162800" y="35163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66" name="Rectangle 122"/>
          <p:cNvSpPr>
            <a:spLocks noChangeArrowheads="1"/>
          </p:cNvSpPr>
          <p:nvPr/>
        </p:nvSpPr>
        <p:spPr bwMode="auto">
          <a:xfrm>
            <a:off x="5791200" y="33639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67" name="Rectangle 123"/>
          <p:cNvSpPr>
            <a:spLocks noChangeArrowheads="1"/>
          </p:cNvSpPr>
          <p:nvPr/>
        </p:nvSpPr>
        <p:spPr bwMode="auto">
          <a:xfrm>
            <a:off x="5943600" y="33639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68" name="Rectangle 124"/>
          <p:cNvSpPr>
            <a:spLocks noChangeArrowheads="1"/>
          </p:cNvSpPr>
          <p:nvPr/>
        </p:nvSpPr>
        <p:spPr bwMode="auto">
          <a:xfrm>
            <a:off x="6096000" y="33639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69" name="Rectangle 125"/>
          <p:cNvSpPr>
            <a:spLocks noChangeArrowheads="1"/>
          </p:cNvSpPr>
          <p:nvPr/>
        </p:nvSpPr>
        <p:spPr bwMode="auto">
          <a:xfrm>
            <a:off x="6248400" y="3363913"/>
            <a:ext cx="152400" cy="1524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70" name="Rectangle 126"/>
          <p:cNvSpPr>
            <a:spLocks noChangeArrowheads="1"/>
          </p:cNvSpPr>
          <p:nvPr/>
        </p:nvSpPr>
        <p:spPr bwMode="auto">
          <a:xfrm>
            <a:off x="6400800" y="33639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71" name="Rectangle 127"/>
          <p:cNvSpPr>
            <a:spLocks noChangeArrowheads="1"/>
          </p:cNvSpPr>
          <p:nvPr/>
        </p:nvSpPr>
        <p:spPr bwMode="auto">
          <a:xfrm>
            <a:off x="6553200" y="33639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72" name="Rectangle 128"/>
          <p:cNvSpPr>
            <a:spLocks noChangeArrowheads="1"/>
          </p:cNvSpPr>
          <p:nvPr/>
        </p:nvSpPr>
        <p:spPr bwMode="auto">
          <a:xfrm>
            <a:off x="6705600" y="33639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73" name="Rectangle 129"/>
          <p:cNvSpPr>
            <a:spLocks noChangeArrowheads="1"/>
          </p:cNvSpPr>
          <p:nvPr/>
        </p:nvSpPr>
        <p:spPr bwMode="auto">
          <a:xfrm>
            <a:off x="6858000" y="33639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74" name="Rectangle 130"/>
          <p:cNvSpPr>
            <a:spLocks noChangeArrowheads="1"/>
          </p:cNvSpPr>
          <p:nvPr/>
        </p:nvSpPr>
        <p:spPr bwMode="auto">
          <a:xfrm>
            <a:off x="7010400" y="33639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75" name="Rectangle 131"/>
          <p:cNvSpPr>
            <a:spLocks noChangeArrowheads="1"/>
          </p:cNvSpPr>
          <p:nvPr/>
        </p:nvSpPr>
        <p:spPr bwMode="auto">
          <a:xfrm>
            <a:off x="7162800" y="3363913"/>
            <a:ext cx="152400" cy="1524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76" name="Line 132"/>
          <p:cNvSpPr>
            <a:spLocks noChangeShapeType="1"/>
          </p:cNvSpPr>
          <p:nvPr/>
        </p:nvSpPr>
        <p:spPr bwMode="auto">
          <a:xfrm flipH="1" flipV="1">
            <a:off x="5562600" y="2068513"/>
            <a:ext cx="19812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77" name="Rectangle 133"/>
          <p:cNvSpPr>
            <a:spLocks noChangeArrowheads="1"/>
          </p:cNvSpPr>
          <p:nvPr/>
        </p:nvSpPr>
        <p:spPr bwMode="auto">
          <a:xfrm>
            <a:off x="1828800" y="3668713"/>
            <a:ext cx="152400" cy="1524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78" name="Rectangle 134"/>
          <p:cNvSpPr>
            <a:spLocks noChangeArrowheads="1"/>
          </p:cNvSpPr>
          <p:nvPr/>
        </p:nvSpPr>
        <p:spPr bwMode="auto">
          <a:xfrm>
            <a:off x="1981200" y="3668713"/>
            <a:ext cx="152400" cy="152400"/>
          </a:xfrm>
          <a:prstGeom prst="rect">
            <a:avLst/>
          </a:prstGeom>
          <a:solidFill>
            <a:srgbClr val="FF190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79" name="Rectangle 135"/>
          <p:cNvSpPr>
            <a:spLocks noChangeArrowheads="1"/>
          </p:cNvSpPr>
          <p:nvPr/>
        </p:nvSpPr>
        <p:spPr bwMode="auto">
          <a:xfrm>
            <a:off x="2133600" y="3668713"/>
            <a:ext cx="152400" cy="152400"/>
          </a:xfrm>
          <a:prstGeom prst="rect">
            <a:avLst/>
          </a:prstGeom>
          <a:solidFill>
            <a:srgbClr val="FF320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80" name="Rectangle 136"/>
          <p:cNvSpPr>
            <a:spLocks noChangeArrowheads="1"/>
          </p:cNvSpPr>
          <p:nvPr/>
        </p:nvSpPr>
        <p:spPr bwMode="auto">
          <a:xfrm>
            <a:off x="2286000" y="3668713"/>
            <a:ext cx="152400" cy="152400"/>
          </a:xfrm>
          <a:prstGeom prst="rect">
            <a:avLst/>
          </a:prstGeom>
          <a:solidFill>
            <a:srgbClr val="FF4B0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81" name="Rectangle 137"/>
          <p:cNvSpPr>
            <a:spLocks noChangeArrowheads="1"/>
          </p:cNvSpPr>
          <p:nvPr/>
        </p:nvSpPr>
        <p:spPr bwMode="auto">
          <a:xfrm>
            <a:off x="2438400" y="3668713"/>
            <a:ext cx="152400" cy="152400"/>
          </a:xfrm>
          <a:prstGeom prst="rect">
            <a:avLst/>
          </a:prstGeom>
          <a:solidFill>
            <a:srgbClr val="FF640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82" name="Rectangle 138"/>
          <p:cNvSpPr>
            <a:spLocks noChangeArrowheads="1"/>
          </p:cNvSpPr>
          <p:nvPr/>
        </p:nvSpPr>
        <p:spPr bwMode="auto">
          <a:xfrm>
            <a:off x="2590800" y="3668713"/>
            <a:ext cx="152400" cy="152400"/>
          </a:xfrm>
          <a:prstGeom prst="rect">
            <a:avLst/>
          </a:prstGeom>
          <a:solidFill>
            <a:srgbClr val="FF7D0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83" name="Rectangle 139"/>
          <p:cNvSpPr>
            <a:spLocks noChangeArrowheads="1"/>
          </p:cNvSpPr>
          <p:nvPr/>
        </p:nvSpPr>
        <p:spPr bwMode="auto">
          <a:xfrm>
            <a:off x="2743200" y="3668713"/>
            <a:ext cx="152400" cy="152400"/>
          </a:xfrm>
          <a:prstGeom prst="rect">
            <a:avLst/>
          </a:prstGeom>
          <a:solidFill>
            <a:srgbClr val="FF960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84" name="Rectangle 140"/>
          <p:cNvSpPr>
            <a:spLocks noChangeArrowheads="1"/>
          </p:cNvSpPr>
          <p:nvPr/>
        </p:nvSpPr>
        <p:spPr bwMode="auto">
          <a:xfrm>
            <a:off x="2895600" y="3668713"/>
            <a:ext cx="152400" cy="152400"/>
          </a:xfrm>
          <a:prstGeom prst="rect">
            <a:avLst/>
          </a:prstGeom>
          <a:solidFill>
            <a:srgbClr val="FFAF0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85" name="Rectangle 141"/>
          <p:cNvSpPr>
            <a:spLocks noChangeArrowheads="1"/>
          </p:cNvSpPr>
          <p:nvPr/>
        </p:nvSpPr>
        <p:spPr bwMode="auto">
          <a:xfrm>
            <a:off x="3048000" y="3668713"/>
            <a:ext cx="152400" cy="152400"/>
          </a:xfrm>
          <a:prstGeom prst="rect">
            <a:avLst/>
          </a:prstGeom>
          <a:solidFill>
            <a:srgbClr val="FFC80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86" name="Rectangle 142"/>
          <p:cNvSpPr>
            <a:spLocks noChangeArrowheads="1"/>
          </p:cNvSpPr>
          <p:nvPr/>
        </p:nvSpPr>
        <p:spPr bwMode="auto">
          <a:xfrm>
            <a:off x="3200400" y="3668713"/>
            <a:ext cx="152400" cy="152400"/>
          </a:xfrm>
          <a:prstGeom prst="rect">
            <a:avLst/>
          </a:prstGeom>
          <a:solidFill>
            <a:srgbClr val="FFE10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87" name="Rectangle 143"/>
          <p:cNvSpPr>
            <a:spLocks noChangeArrowheads="1"/>
          </p:cNvSpPr>
          <p:nvPr/>
        </p:nvSpPr>
        <p:spPr bwMode="auto">
          <a:xfrm>
            <a:off x="5791200" y="3668713"/>
            <a:ext cx="152400" cy="1524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88" name="Rectangle 144"/>
          <p:cNvSpPr>
            <a:spLocks noChangeArrowheads="1"/>
          </p:cNvSpPr>
          <p:nvPr/>
        </p:nvSpPr>
        <p:spPr bwMode="auto">
          <a:xfrm>
            <a:off x="5943600" y="3668713"/>
            <a:ext cx="152400" cy="152400"/>
          </a:xfrm>
          <a:prstGeom prst="rect">
            <a:avLst/>
          </a:prstGeom>
          <a:solidFill>
            <a:srgbClr val="FF190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89" name="Rectangle 145"/>
          <p:cNvSpPr>
            <a:spLocks noChangeArrowheads="1"/>
          </p:cNvSpPr>
          <p:nvPr/>
        </p:nvSpPr>
        <p:spPr bwMode="auto">
          <a:xfrm>
            <a:off x="6096000" y="3668713"/>
            <a:ext cx="152400" cy="152400"/>
          </a:xfrm>
          <a:prstGeom prst="rect">
            <a:avLst/>
          </a:prstGeom>
          <a:solidFill>
            <a:srgbClr val="FF320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90" name="Rectangle 146"/>
          <p:cNvSpPr>
            <a:spLocks noChangeArrowheads="1"/>
          </p:cNvSpPr>
          <p:nvPr/>
        </p:nvSpPr>
        <p:spPr bwMode="auto">
          <a:xfrm>
            <a:off x="6553200" y="3668713"/>
            <a:ext cx="152400" cy="152400"/>
          </a:xfrm>
          <a:prstGeom prst="rect">
            <a:avLst/>
          </a:prstGeom>
          <a:solidFill>
            <a:srgbClr val="FF7D0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91" name="Rectangle 147"/>
          <p:cNvSpPr>
            <a:spLocks noChangeArrowheads="1"/>
          </p:cNvSpPr>
          <p:nvPr/>
        </p:nvSpPr>
        <p:spPr bwMode="auto">
          <a:xfrm>
            <a:off x="6705600" y="3668713"/>
            <a:ext cx="152400" cy="152400"/>
          </a:xfrm>
          <a:prstGeom prst="rect">
            <a:avLst/>
          </a:prstGeom>
          <a:solidFill>
            <a:srgbClr val="FF960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92" name="Rectangle 148"/>
          <p:cNvSpPr>
            <a:spLocks noChangeArrowheads="1"/>
          </p:cNvSpPr>
          <p:nvPr/>
        </p:nvSpPr>
        <p:spPr bwMode="auto">
          <a:xfrm>
            <a:off x="6858000" y="3668713"/>
            <a:ext cx="152400" cy="152400"/>
          </a:xfrm>
          <a:prstGeom prst="rect">
            <a:avLst/>
          </a:prstGeom>
          <a:solidFill>
            <a:srgbClr val="FFAF0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93" name="Rectangle 149"/>
          <p:cNvSpPr>
            <a:spLocks noChangeArrowheads="1"/>
          </p:cNvSpPr>
          <p:nvPr/>
        </p:nvSpPr>
        <p:spPr bwMode="auto">
          <a:xfrm>
            <a:off x="7162800" y="3668713"/>
            <a:ext cx="152400" cy="152400"/>
          </a:xfrm>
          <a:prstGeom prst="rect">
            <a:avLst/>
          </a:prstGeom>
          <a:solidFill>
            <a:srgbClr val="FFE10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94" name="Rectangle 150"/>
          <p:cNvSpPr>
            <a:spLocks noChangeArrowheads="1"/>
          </p:cNvSpPr>
          <p:nvPr/>
        </p:nvSpPr>
        <p:spPr bwMode="auto">
          <a:xfrm>
            <a:off x="7010400" y="3668713"/>
            <a:ext cx="152400" cy="152400"/>
          </a:xfrm>
          <a:prstGeom prst="rect">
            <a:avLst/>
          </a:prstGeom>
          <a:solidFill>
            <a:srgbClr val="FFC80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95" name="Rectangle 151"/>
          <p:cNvSpPr>
            <a:spLocks noChangeArrowheads="1"/>
          </p:cNvSpPr>
          <p:nvPr/>
        </p:nvSpPr>
        <p:spPr bwMode="auto">
          <a:xfrm>
            <a:off x="6400800" y="3668713"/>
            <a:ext cx="152400" cy="152400"/>
          </a:xfrm>
          <a:prstGeom prst="rect">
            <a:avLst/>
          </a:prstGeom>
          <a:solidFill>
            <a:srgbClr val="FF640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8396" name="Rectangle 152"/>
          <p:cNvSpPr>
            <a:spLocks noChangeArrowheads="1"/>
          </p:cNvSpPr>
          <p:nvPr/>
        </p:nvSpPr>
        <p:spPr bwMode="auto">
          <a:xfrm>
            <a:off x="6248400" y="3668713"/>
            <a:ext cx="152400" cy="1524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4" descr="fviole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055688"/>
            <a:ext cx="2871788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1" name="Picture 5" descr="fviole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8238" y="1055688"/>
            <a:ext cx="2747962" cy="237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2" name="Picture 6" descr="violet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00588" y="3789363"/>
            <a:ext cx="3148012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3" name="Picture 7" descr="violet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95400" y="3833813"/>
            <a:ext cx="2943225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86888" name="Text Box 8"/>
          <p:cNvSpPr txBox="1">
            <a:spLocks noChangeArrowheads="1"/>
          </p:cNvSpPr>
          <p:nvPr/>
        </p:nvSpPr>
        <p:spPr bwMode="auto">
          <a:xfrm>
            <a:off x="1344613" y="3357563"/>
            <a:ext cx="273367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22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Input image (1 of 45) </a:t>
            </a:r>
            <a:endParaRPr lang="en-US" altLang="zh-TW" b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ZapfHumnst BT" pitchFamily="34" charset="0"/>
            </a:endParaRPr>
          </a:p>
        </p:txBody>
      </p:sp>
      <p:sp>
        <p:nvSpPr>
          <p:cNvPr id="1786889" name="Text Box 9"/>
          <p:cNvSpPr txBox="1">
            <a:spLocks noChangeArrowheads="1"/>
          </p:cNvSpPr>
          <p:nvPr/>
        </p:nvSpPr>
        <p:spPr bwMode="auto">
          <a:xfrm>
            <a:off x="5330825" y="3357563"/>
            <a:ext cx="193675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22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Reconstruction</a:t>
            </a:r>
            <a:endParaRPr lang="en-US" altLang="zh-TW" b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ZapfHumnst BT" pitchFamily="34" charset="0"/>
            </a:endParaRPr>
          </a:p>
        </p:txBody>
      </p:sp>
      <p:sp>
        <p:nvSpPr>
          <p:cNvPr id="1786890" name="Text Box 10"/>
          <p:cNvSpPr txBox="1">
            <a:spLocks noChangeArrowheads="1"/>
          </p:cNvSpPr>
          <p:nvPr/>
        </p:nvSpPr>
        <p:spPr bwMode="auto">
          <a:xfrm>
            <a:off x="5341938" y="6021388"/>
            <a:ext cx="193675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22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Reconstruction</a:t>
            </a:r>
            <a:endParaRPr lang="en-US" altLang="zh-TW" b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ZapfHumnst BT" pitchFamily="34" charset="0"/>
            </a:endParaRPr>
          </a:p>
        </p:txBody>
      </p:sp>
      <p:sp>
        <p:nvSpPr>
          <p:cNvPr id="1786891" name="Text Box 11"/>
          <p:cNvSpPr txBox="1">
            <a:spLocks noChangeArrowheads="1"/>
          </p:cNvSpPr>
          <p:nvPr/>
        </p:nvSpPr>
        <p:spPr bwMode="auto">
          <a:xfrm>
            <a:off x="1865313" y="6021388"/>
            <a:ext cx="193675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22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Reconstruction</a:t>
            </a:r>
            <a:endParaRPr lang="en-US" altLang="zh-TW" b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ZapfHumnst BT" pitchFamily="34" charset="0"/>
            </a:endParaRPr>
          </a:p>
        </p:txBody>
      </p:sp>
      <p:sp>
        <p:nvSpPr>
          <p:cNvPr id="99338" name="Rectangle 1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zh-TW" sz="3200" smtClean="0"/>
              <a:t>Space carving results: African violet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Outline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Passive approaches</a:t>
            </a:r>
          </a:p>
          <a:p>
            <a:pPr lvl="1" eaLnBrk="1" hangingPunct="1"/>
            <a:r>
              <a:rPr lang="en-US" altLang="zh-TW" smtClean="0"/>
              <a:t>Stereo</a:t>
            </a:r>
          </a:p>
          <a:p>
            <a:pPr lvl="1" eaLnBrk="1" hangingPunct="1"/>
            <a:r>
              <a:rPr lang="en-US" altLang="zh-TW" smtClean="0"/>
              <a:t>Multiview approach</a:t>
            </a:r>
          </a:p>
          <a:p>
            <a:pPr eaLnBrk="1" hangingPunct="1"/>
            <a:r>
              <a:rPr lang="en-US" altLang="zh-TW" smtClean="0"/>
              <a:t>Active approaches</a:t>
            </a:r>
          </a:p>
          <a:p>
            <a:pPr lvl="1" eaLnBrk="1" hangingPunct="1"/>
            <a:r>
              <a:rPr lang="en-US" altLang="zh-TW" smtClean="0"/>
              <a:t>Triangulation</a:t>
            </a:r>
          </a:p>
          <a:p>
            <a:pPr lvl="1" eaLnBrk="1" hangingPunct="1"/>
            <a:r>
              <a:rPr lang="en-US" altLang="zh-TW" smtClean="0"/>
              <a:t>Shadow scanning</a:t>
            </a:r>
          </a:p>
          <a:p>
            <a:pPr eaLnBrk="1" hangingPunct="1"/>
            <a:r>
              <a:rPr lang="en-US" altLang="zh-TW" smtClean="0"/>
              <a:t>Active variants of passive approaches</a:t>
            </a:r>
          </a:p>
          <a:p>
            <a:pPr lvl="1" eaLnBrk="1" hangingPunct="1"/>
            <a:r>
              <a:rPr lang="en-US" altLang="zh-TW" smtClean="0"/>
              <a:t>Photometric stereo</a:t>
            </a:r>
          </a:p>
          <a:p>
            <a:pPr lvl="1" eaLnBrk="1" hangingPunct="1"/>
            <a:r>
              <a:rPr lang="en-US" altLang="zh-TW" smtClean="0"/>
              <a:t>Example-based photometric stereo</a:t>
            </a:r>
          </a:p>
          <a:p>
            <a:pPr eaLnBrk="1" hangingPunct="1">
              <a:buFontTx/>
              <a:buNone/>
            </a:pPr>
            <a:endParaRPr lang="en-US" altLang="zh-TW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7908" name="Text Box 4"/>
          <p:cNvSpPr txBox="1">
            <a:spLocks noChangeArrowheads="1"/>
          </p:cNvSpPr>
          <p:nvPr/>
        </p:nvSpPr>
        <p:spPr bwMode="auto">
          <a:xfrm>
            <a:off x="1944688" y="4171950"/>
            <a:ext cx="15843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22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Input image</a:t>
            </a:r>
          </a:p>
          <a:p>
            <a:pPr>
              <a:defRPr/>
            </a:pPr>
            <a:r>
              <a:rPr lang="en-US" altLang="zh-TW" sz="22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(1 of 100) </a:t>
            </a:r>
            <a:endParaRPr lang="en-US" altLang="zh-TW" b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ZapfHumnst BT" pitchFamily="34" charset="0"/>
            </a:endParaRPr>
          </a:p>
        </p:txBody>
      </p:sp>
      <p:pic>
        <p:nvPicPr>
          <p:cNvPr id="100355" name="Picture 6" descr="fsarah-la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00" y="1773238"/>
            <a:ext cx="36576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6" name="Picture 8" descr="hand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7300" y="3573463"/>
            <a:ext cx="3124200" cy="260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7" name="Picture 7" descr="hand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95875" y="1074738"/>
            <a:ext cx="3095625" cy="255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87909" name="Text Box 5"/>
          <p:cNvSpPr txBox="1">
            <a:spLocks noChangeArrowheads="1"/>
          </p:cNvSpPr>
          <p:nvPr/>
        </p:nvSpPr>
        <p:spPr bwMode="auto">
          <a:xfrm>
            <a:off x="3492500" y="5805488"/>
            <a:ext cx="193675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22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apfHumnst BT" pitchFamily="34" charset="0"/>
              </a:rPr>
              <a:t>Reconstruction</a:t>
            </a:r>
            <a:endParaRPr lang="en-US" altLang="zh-TW" b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ZapfHumnst BT" pitchFamily="34" charset="0"/>
            </a:endParaRPr>
          </a:p>
        </p:txBody>
      </p:sp>
      <p:sp>
        <p:nvSpPr>
          <p:cNvPr id="100359" name="Rectangle 11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zh-TW" sz="3200" smtClean="0"/>
              <a:t>Space carving results: hand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2565400"/>
            <a:ext cx="8353425" cy="1470025"/>
          </a:xfrm>
        </p:spPr>
        <p:txBody>
          <a:bodyPr/>
          <a:lstStyle/>
          <a:p>
            <a:pPr algn="ctr" eaLnBrk="1" hangingPunct="1"/>
            <a:r>
              <a:rPr lang="en-US" altLang="zh-TW" smtClean="0"/>
              <a:t>Active approaches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Time of flight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Basic idea: send out pulse of light (usually laser), time how long it takes to return</a:t>
            </a:r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1619250" y="3644900"/>
          <a:ext cx="1196975" cy="788988"/>
        </p:xfrm>
        <a:graphic>
          <a:graphicData uri="http://schemas.openxmlformats.org/presentationml/2006/ole">
            <p:oleObj spid="_x0000_s5122" name="Equation" r:id="rId4" imgW="596880" imgH="393480" progId="Equation.3">
              <p:embed/>
            </p:oleObj>
          </a:graphicData>
        </a:graphic>
      </p:graphicFrame>
      <p:pic>
        <p:nvPicPr>
          <p:cNvPr id="2008069" name="Picture 5" descr="deltaontribrachforweb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4300" y="2852738"/>
            <a:ext cx="1862138" cy="2590800"/>
          </a:xfrm>
          <a:prstGeom prst="rect">
            <a:avLst/>
          </a:prstGeom>
          <a:noFill/>
          <a:ln w="0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  <p:pic>
        <p:nvPicPr>
          <p:cNvPr id="2008070" name="Picture 6" descr="external518croparrows6we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425" y="2852738"/>
            <a:ext cx="2238375" cy="2590800"/>
          </a:xfrm>
          <a:prstGeom prst="rect">
            <a:avLst/>
          </a:prstGeom>
          <a:noFill/>
          <a:ln w="0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Laser scanning (triangulation)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37063"/>
            <a:ext cx="7772400" cy="1371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TW" sz="2400" smtClean="0"/>
              <a:t>Optical triangulation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sz="2000" smtClean="0"/>
              <a:t>Project a single stripe of laser light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sz="2000" smtClean="0"/>
              <a:t>Scan it across the surface of the object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sz="2000" smtClean="0"/>
              <a:t>This is a very precise version of structured light scanning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2400" smtClean="0"/>
              <a:t>Other patterns are possible</a:t>
            </a:r>
          </a:p>
        </p:txBody>
      </p:sp>
      <p:pic>
        <p:nvPicPr>
          <p:cNvPr id="102404" name="Picture 4" descr="cyber_triang_ge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295400"/>
            <a:ext cx="391795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5" name="Picture 5" descr="scanner-head-and-david-head-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0763" y="1352550"/>
            <a:ext cx="3932237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6" name="Rectangle 6"/>
          <p:cNvSpPr>
            <a:spLocks noChangeArrowheads="1"/>
          </p:cNvSpPr>
          <p:nvPr/>
        </p:nvSpPr>
        <p:spPr bwMode="auto">
          <a:xfrm>
            <a:off x="5060950" y="3881438"/>
            <a:ext cx="347345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800" b="0">
                <a:solidFill>
                  <a:schemeClr val="tx1"/>
                </a:solidFill>
              </a:rPr>
              <a:t>Digital Michelangelo Project</a:t>
            </a:r>
          </a:p>
          <a:p>
            <a:r>
              <a:rPr lang="en-US" altLang="zh-TW" sz="1400" b="0">
                <a:solidFill>
                  <a:schemeClr val="tx1"/>
                </a:solidFill>
                <a:hlinkClick r:id="rId5"/>
              </a:rPr>
              <a:t>http://graphics.stanford.edu/projects/mich/</a:t>
            </a:r>
            <a:endParaRPr lang="en-US" altLang="zh-TW" sz="1400" b="0">
              <a:solidFill>
                <a:schemeClr val="tx1"/>
              </a:solidFill>
            </a:endParaRPr>
          </a:p>
          <a:p>
            <a:pPr lvl="1"/>
            <a:endParaRPr lang="en-US" altLang="zh-TW" sz="1400" b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Cyberware</a:t>
            </a:r>
          </a:p>
        </p:txBody>
      </p:sp>
      <p:sp>
        <p:nvSpPr>
          <p:cNvPr id="103427" name="Rectangle 3"/>
          <p:cNvSpPr>
            <a:spLocks noGrp="1" noChangeAspec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pic>
        <p:nvPicPr>
          <p:cNvPr id="10342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7025" y="1052513"/>
            <a:ext cx="6313488" cy="505142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pic>
        <p:nvPicPr>
          <p:cNvPr id="10342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052513"/>
            <a:ext cx="3371850" cy="504666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sp>
        <p:nvSpPr>
          <p:cNvPr id="103430" name="Text Box 6"/>
          <p:cNvSpPr txBox="1">
            <a:spLocks noChangeArrowheads="1"/>
          </p:cNvSpPr>
          <p:nvPr/>
        </p:nvSpPr>
        <p:spPr bwMode="auto">
          <a:xfrm>
            <a:off x="1187450" y="6067425"/>
            <a:ext cx="2119313" cy="4572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b="0">
                <a:solidFill>
                  <a:schemeClr val="tx1"/>
                </a:solidFill>
                <a:latin typeface="Trebuchet MS" pitchFamily="34" charset="0"/>
              </a:rPr>
              <a:t>face and hand</a:t>
            </a:r>
          </a:p>
        </p:txBody>
      </p:sp>
      <p:sp>
        <p:nvSpPr>
          <p:cNvPr id="103431" name="Text Box 7"/>
          <p:cNvSpPr txBox="1">
            <a:spLocks noChangeArrowheads="1"/>
          </p:cNvSpPr>
          <p:nvPr/>
        </p:nvSpPr>
        <p:spPr bwMode="auto">
          <a:xfrm>
            <a:off x="5867400" y="6067425"/>
            <a:ext cx="1390650" cy="4572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b="0">
                <a:solidFill>
                  <a:schemeClr val="tx1"/>
                </a:solidFill>
                <a:latin typeface="Trebuchet MS" pitchFamily="34" charset="0"/>
              </a:rPr>
              <a:t>full body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XYZRGB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1052513"/>
            <a:ext cx="6767513" cy="547052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XYZRGB</a:t>
            </a:r>
          </a:p>
        </p:txBody>
      </p:sp>
      <p:sp>
        <p:nvSpPr>
          <p:cNvPr id="105475" name="Rectangle 3"/>
          <p:cNvSpPr>
            <a:spLocks noGrp="1" noChangeAspec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pic>
        <p:nvPicPr>
          <p:cNvPr id="1054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0475" y="1052513"/>
            <a:ext cx="6048375" cy="549116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Shadow scanning</a:t>
            </a:r>
            <a:endParaRPr lang="en-US" altLang="zh-TW" sz="3000" smtClean="0"/>
          </a:p>
        </p:txBody>
      </p:sp>
      <p:grpSp>
        <p:nvGrpSpPr>
          <p:cNvPr id="106499" name="Group 4"/>
          <p:cNvGrpSpPr>
            <a:grpSpLocks/>
          </p:cNvGrpSpPr>
          <p:nvPr/>
        </p:nvGrpSpPr>
        <p:grpSpPr bwMode="auto">
          <a:xfrm>
            <a:off x="1116013" y="1173163"/>
            <a:ext cx="6545262" cy="4703762"/>
            <a:chOff x="0" y="274"/>
            <a:chExt cx="4272" cy="3789"/>
          </a:xfrm>
        </p:grpSpPr>
        <p:pic>
          <p:nvPicPr>
            <p:cNvPr id="106501" name="Picture 5" descr="shadow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274"/>
              <a:ext cx="4272" cy="37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6502" name="Text Box 6"/>
            <p:cNvSpPr txBox="1">
              <a:spLocks noChangeArrowheads="1"/>
            </p:cNvSpPr>
            <p:nvPr/>
          </p:nvSpPr>
          <p:spPr bwMode="auto">
            <a:xfrm>
              <a:off x="84" y="908"/>
              <a:ext cx="661" cy="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sz="2800" b="0">
                  <a:latin typeface="Times New Roman" pitchFamily="18" charset="0"/>
                </a:rPr>
                <a:t>Desk</a:t>
              </a:r>
            </a:p>
            <a:p>
              <a:r>
                <a:rPr lang="en-US" altLang="zh-TW" sz="2800" b="0">
                  <a:latin typeface="Times New Roman" pitchFamily="18" charset="0"/>
                </a:rPr>
                <a:t>Lamp</a:t>
              </a:r>
            </a:p>
          </p:txBody>
        </p:sp>
        <p:sp>
          <p:nvSpPr>
            <p:cNvPr id="106503" name="Text Box 7"/>
            <p:cNvSpPr txBox="1">
              <a:spLocks noChangeArrowheads="1"/>
            </p:cNvSpPr>
            <p:nvPr/>
          </p:nvSpPr>
          <p:spPr bwMode="auto">
            <a:xfrm>
              <a:off x="418" y="3404"/>
              <a:ext cx="841" cy="4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sz="2800" b="0">
                  <a:latin typeface="Times New Roman" pitchFamily="18" charset="0"/>
                </a:rPr>
                <a:t>Camera</a:t>
              </a:r>
            </a:p>
          </p:txBody>
        </p:sp>
        <p:sp>
          <p:nvSpPr>
            <p:cNvPr id="106504" name="Text Box 8"/>
            <p:cNvSpPr txBox="1">
              <a:spLocks noChangeArrowheads="1"/>
            </p:cNvSpPr>
            <p:nvPr/>
          </p:nvSpPr>
          <p:spPr bwMode="auto">
            <a:xfrm>
              <a:off x="2766" y="1080"/>
              <a:ext cx="849" cy="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sz="2800" b="0">
                  <a:latin typeface="Times New Roman" pitchFamily="18" charset="0"/>
                </a:rPr>
                <a:t>Stick or</a:t>
              </a:r>
            </a:p>
            <a:p>
              <a:r>
                <a:rPr lang="en-US" altLang="zh-TW" sz="2800" b="0">
                  <a:latin typeface="Times New Roman" pitchFamily="18" charset="0"/>
                </a:rPr>
                <a:t>pencil</a:t>
              </a:r>
            </a:p>
          </p:txBody>
        </p:sp>
        <p:sp>
          <p:nvSpPr>
            <p:cNvPr id="106505" name="AutoShape 9"/>
            <p:cNvSpPr>
              <a:spLocks noChangeArrowheads="1"/>
            </p:cNvSpPr>
            <p:nvPr/>
          </p:nvSpPr>
          <p:spPr bwMode="auto">
            <a:xfrm rot="3231603">
              <a:off x="3549" y="1564"/>
              <a:ext cx="691" cy="301"/>
            </a:xfrm>
            <a:prstGeom prst="curvedUpArrow">
              <a:avLst>
                <a:gd name="adj1" fmla="val 13944"/>
                <a:gd name="adj2" fmla="val 56244"/>
                <a:gd name="adj3" fmla="val 33875"/>
              </a:avLst>
            </a:prstGeom>
            <a:solidFill>
              <a:srgbClr val="66FF33"/>
            </a:solidFill>
            <a:ln w="9525">
              <a:solidFill>
                <a:srgbClr val="66FF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6506" name="Text Box 10"/>
            <p:cNvSpPr txBox="1">
              <a:spLocks noChangeArrowheads="1"/>
            </p:cNvSpPr>
            <p:nvPr/>
          </p:nvSpPr>
          <p:spPr bwMode="auto">
            <a:xfrm>
              <a:off x="3014" y="3645"/>
              <a:ext cx="597" cy="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sz="2800" b="0">
                  <a:latin typeface="Times New Roman" pitchFamily="18" charset="0"/>
                </a:rPr>
                <a:t>Desk</a:t>
              </a:r>
            </a:p>
          </p:txBody>
        </p:sp>
      </p:grpSp>
      <p:sp>
        <p:nvSpPr>
          <p:cNvPr id="106500" name="Rectangle 14"/>
          <p:cNvSpPr>
            <a:spLocks noChangeArrowheads="1"/>
          </p:cNvSpPr>
          <p:nvPr/>
        </p:nvSpPr>
        <p:spPr bwMode="auto">
          <a:xfrm>
            <a:off x="323850" y="6048375"/>
            <a:ext cx="8591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TW" sz="2000" b="0">
                <a:solidFill>
                  <a:srgbClr val="66FF33"/>
                </a:solidFill>
                <a:latin typeface="Trebuchet MS" pitchFamily="34" charset="0"/>
                <a:hlinkClick r:id="rId4"/>
              </a:rPr>
              <a:t>http://www.vision.caltech.edu/bouguetj/ICCV98/</a:t>
            </a:r>
            <a:endParaRPr lang="en-US" altLang="zh-TW" sz="2000" b="0">
              <a:solidFill>
                <a:srgbClr val="66FF33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Basic idea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4724400"/>
            <a:ext cx="7924800" cy="1524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TW" smtClean="0"/>
              <a:t>Calibration issues: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smtClean="0"/>
              <a:t>where</a:t>
            </a:r>
            <a:r>
              <a:rPr lang="en-US" altLang="zh-TW" smtClean="0">
                <a:latin typeface="Arial" charset="0"/>
              </a:rPr>
              <a:t>’</a:t>
            </a:r>
            <a:r>
              <a:rPr lang="en-US" altLang="zh-TW" smtClean="0"/>
              <a:t>s the camera wrt. ground plane?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smtClean="0"/>
              <a:t>where</a:t>
            </a:r>
            <a:r>
              <a:rPr lang="en-US" altLang="zh-TW" smtClean="0">
                <a:latin typeface="Arial" charset="0"/>
              </a:rPr>
              <a:t>’</a:t>
            </a:r>
            <a:r>
              <a:rPr lang="en-US" altLang="zh-TW" smtClean="0"/>
              <a:t>s the shadow plane?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TW" smtClean="0"/>
              <a:t>depends on light source position, shadow edge</a:t>
            </a:r>
          </a:p>
        </p:txBody>
      </p:sp>
      <p:pic>
        <p:nvPicPr>
          <p:cNvPr id="107524" name="Picture 4" descr="illus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198563"/>
            <a:ext cx="5181600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Two Plane Version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7924800" cy="1524000"/>
          </a:xfrm>
        </p:spPr>
        <p:txBody>
          <a:bodyPr/>
          <a:lstStyle/>
          <a:p>
            <a:pPr eaLnBrk="1" hangingPunct="1"/>
            <a:r>
              <a:rPr lang="en-US" altLang="zh-TW" smtClean="0"/>
              <a:t>Advantages</a:t>
            </a:r>
          </a:p>
          <a:p>
            <a:pPr lvl="1" eaLnBrk="1" hangingPunct="1"/>
            <a:r>
              <a:rPr lang="en-US" altLang="zh-TW" smtClean="0"/>
              <a:t>don</a:t>
            </a:r>
            <a:r>
              <a:rPr lang="en-US" altLang="zh-TW" smtClean="0">
                <a:latin typeface="Arial" charset="0"/>
              </a:rPr>
              <a:t>’</a:t>
            </a:r>
            <a:r>
              <a:rPr lang="en-US" altLang="zh-TW" smtClean="0"/>
              <a:t>t need to pre-calibrate the light source</a:t>
            </a:r>
          </a:p>
          <a:p>
            <a:pPr lvl="1" eaLnBrk="1" hangingPunct="1"/>
            <a:r>
              <a:rPr lang="en-US" altLang="zh-TW" smtClean="0"/>
              <a:t>shadow plane determined from two shadow edges</a:t>
            </a:r>
          </a:p>
        </p:txBody>
      </p:sp>
      <p:pic>
        <p:nvPicPr>
          <p:cNvPr id="108548" name="Picture 4" descr="illus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144588"/>
            <a:ext cx="5256213" cy="350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2565400"/>
            <a:ext cx="8353425" cy="1470025"/>
          </a:xfrm>
        </p:spPr>
        <p:txBody>
          <a:bodyPr/>
          <a:lstStyle/>
          <a:p>
            <a:pPr algn="ctr" eaLnBrk="1" hangingPunct="1"/>
            <a:r>
              <a:rPr lang="en-US" altLang="zh-TW" smtClean="0"/>
              <a:t>Passive approaches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Estimating shadow lines</a:t>
            </a:r>
          </a:p>
        </p:txBody>
      </p:sp>
      <p:pic>
        <p:nvPicPr>
          <p:cNvPr id="1095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916113"/>
            <a:ext cx="4848225" cy="35814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051050" y="3789363"/>
            <a:ext cx="6553200" cy="2376487"/>
            <a:chOff x="1292" y="2387"/>
            <a:chExt cx="4128" cy="1497"/>
          </a:xfrm>
        </p:grpSpPr>
        <p:pic>
          <p:nvPicPr>
            <p:cNvPr id="109576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72" y="2492"/>
              <a:ext cx="1848" cy="1392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</p:spPr>
        </p:pic>
        <p:sp>
          <p:nvSpPr>
            <p:cNvPr id="109577" name="Line 6"/>
            <p:cNvSpPr>
              <a:spLocks noChangeShapeType="1"/>
            </p:cNvSpPr>
            <p:nvPr/>
          </p:nvSpPr>
          <p:spPr bwMode="auto">
            <a:xfrm>
              <a:off x="1292" y="2387"/>
              <a:ext cx="2314" cy="72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268538" y="1268413"/>
            <a:ext cx="6335712" cy="2238375"/>
            <a:chOff x="1429" y="799"/>
            <a:chExt cx="3991" cy="1410"/>
          </a:xfrm>
        </p:grpSpPr>
        <p:pic>
          <p:nvPicPr>
            <p:cNvPr id="109574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60" y="799"/>
              <a:ext cx="1860" cy="1410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</p:spPr>
        </p:pic>
        <p:sp>
          <p:nvSpPr>
            <p:cNvPr id="109575" name="Line 9"/>
            <p:cNvSpPr>
              <a:spLocks noChangeShapeType="1"/>
            </p:cNvSpPr>
            <p:nvPr/>
          </p:nvSpPr>
          <p:spPr bwMode="auto">
            <a:xfrm flipV="1">
              <a:off x="1429" y="981"/>
              <a:ext cx="2131" cy="31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Shadow scanning in action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pic>
        <p:nvPicPr>
          <p:cNvPr id="2002948" name="shadow_scanning.mpe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975" y="1989138"/>
            <a:ext cx="4464050" cy="343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029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029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0294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002948"/>
                </p:tgtEl>
              </p:cMediaNode>
            </p:vide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angelb0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16764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19" name="Picture 3" descr="angel_final1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33700" y="1492250"/>
            <a:ext cx="3213100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0" name="Picture 4" descr="angel_final2">
            <a:hlinkClick r:id="rId5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0275" y="1250950"/>
            <a:ext cx="3048000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1" name="Picture 5" descr="angel_final4">
            <a:hlinkClick r:id="rId5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33875" y="3797300"/>
            <a:ext cx="3581400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2" name="Text Box 6"/>
          <p:cNvSpPr txBox="1">
            <a:spLocks noChangeArrowheads="1"/>
          </p:cNvSpPr>
          <p:nvPr/>
        </p:nvSpPr>
        <p:spPr bwMode="auto">
          <a:xfrm>
            <a:off x="434975" y="6224588"/>
            <a:ext cx="46751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800" b="0">
                <a:solidFill>
                  <a:schemeClr val="tx1"/>
                </a:solidFill>
                <a:latin typeface="Trebuchet MS" pitchFamily="34" charset="0"/>
              </a:rPr>
              <a:t>accuracy: 0.1mm over 10cm</a:t>
            </a:r>
          </a:p>
        </p:txBody>
      </p:sp>
      <p:sp>
        <p:nvSpPr>
          <p:cNvPr id="111623" name="Text Box 7"/>
          <p:cNvSpPr txBox="1">
            <a:spLocks noChangeArrowheads="1"/>
          </p:cNvSpPr>
          <p:nvPr/>
        </p:nvSpPr>
        <p:spPr bwMode="auto">
          <a:xfrm>
            <a:off x="6035675" y="6224588"/>
            <a:ext cx="20955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800" b="0">
                <a:solidFill>
                  <a:schemeClr val="tx1"/>
                </a:solidFill>
                <a:latin typeface="Trebuchet MS" pitchFamily="34" charset="0"/>
              </a:rPr>
              <a:t>~ 0.1% error</a:t>
            </a:r>
          </a:p>
        </p:txBody>
      </p:sp>
      <p:sp>
        <p:nvSpPr>
          <p:cNvPr id="111624" name="AutoShape 8"/>
          <p:cNvSpPr>
            <a:spLocks noChangeArrowheads="1"/>
          </p:cNvSpPr>
          <p:nvPr/>
        </p:nvSpPr>
        <p:spPr bwMode="auto">
          <a:xfrm>
            <a:off x="5181600" y="6400800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11625" name="Rectangle 9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zh-TW" sz="3200" smtClean="0"/>
              <a:t>Results</a:t>
            </a:r>
          </a:p>
        </p:txBody>
      </p:sp>
      <p:pic>
        <p:nvPicPr>
          <p:cNvPr id="111626" name="Picture 10" descr="angel_right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8313" y="3789363"/>
            <a:ext cx="2447925" cy="192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long00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1430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3" name="Picture 3" descr="weird003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30480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4" name="Picture 4" descr="patate05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49530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5" name="Picture 5" descr="lo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57600" y="1123950"/>
            <a:ext cx="198120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6" name="Picture 6" descr="weird">
            <a:hlinkClick r:id="rId6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57600" y="2990850"/>
            <a:ext cx="1981200" cy="196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7" name="Picture 7" descr="patate">
            <a:hlinkClick r:id="rId6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57600" y="4895850"/>
            <a:ext cx="1981200" cy="196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8" name="Picture 8" descr="long_text">
            <a:hlinkClick r:id="rId6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67400" y="1123950"/>
            <a:ext cx="198120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9" name="Picture 9" descr="weird_text">
            <a:hlinkClick r:id="rId6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67400" y="2990850"/>
            <a:ext cx="1981200" cy="196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50" name="Picture 10" descr="patate_text">
            <a:hlinkClick r:id="rId6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867400" y="4895850"/>
            <a:ext cx="198120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51" name="Rectangle 11"/>
          <p:cNvSpPr>
            <a:spLocks noChangeArrowheads="1"/>
          </p:cNvSpPr>
          <p:nvPr/>
        </p:nvSpPr>
        <p:spPr bwMode="auto">
          <a:xfrm>
            <a:off x="609600" y="1143000"/>
            <a:ext cx="533400" cy="1828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12652" name="Rectangle 12"/>
          <p:cNvSpPr>
            <a:spLocks noChangeArrowheads="1"/>
          </p:cNvSpPr>
          <p:nvPr/>
        </p:nvSpPr>
        <p:spPr bwMode="auto">
          <a:xfrm>
            <a:off x="609600" y="3048000"/>
            <a:ext cx="533400" cy="1828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12653" name="Rectangle 13"/>
          <p:cNvSpPr>
            <a:spLocks noChangeArrowheads="1"/>
          </p:cNvSpPr>
          <p:nvPr/>
        </p:nvSpPr>
        <p:spPr bwMode="auto">
          <a:xfrm>
            <a:off x="609600" y="4953000"/>
            <a:ext cx="533400" cy="1828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12654" name="Rectangle 14"/>
          <p:cNvSpPr>
            <a:spLocks noChangeArrowheads="1"/>
          </p:cNvSpPr>
          <p:nvPr/>
        </p:nvSpPr>
        <p:spPr bwMode="auto">
          <a:xfrm>
            <a:off x="457200" y="274638"/>
            <a:ext cx="8229600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kumimoji="1" lang="en-US" altLang="zh-TW" sz="3200">
                <a:solidFill>
                  <a:schemeClr val="tx2"/>
                </a:solidFill>
                <a:latin typeface="Trebuchet MS" pitchFamily="34" charset="0"/>
              </a:rPr>
              <a:t>Textured objects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dino_sun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2438" y="1085850"/>
            <a:ext cx="2895600" cy="228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7" name="Picture 3" descr="dino_sun_shadow">
            <a:hlinkClick r:id="rId3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2438" y="3524250"/>
            <a:ext cx="2895600" cy="228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8" name="Picture 4" descr="dino_sun_result">
            <a:hlinkClick r:id="rId3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5200" y="1143000"/>
            <a:ext cx="5500688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9" name="Text Box 5"/>
          <p:cNvSpPr txBox="1">
            <a:spLocks noChangeArrowheads="1"/>
          </p:cNvSpPr>
          <p:nvPr/>
        </p:nvSpPr>
        <p:spPr bwMode="auto">
          <a:xfrm>
            <a:off x="404813" y="6097588"/>
            <a:ext cx="3462337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200" b="0">
                <a:solidFill>
                  <a:schemeClr val="tx1"/>
                </a:solidFill>
                <a:latin typeface="Trebuchet MS" pitchFamily="34" charset="0"/>
              </a:rPr>
              <a:t>accuracy: 1mm over 50cm</a:t>
            </a:r>
            <a:endParaRPr lang="en-US" altLang="zh-TW" b="0">
              <a:solidFill>
                <a:schemeClr val="tx1"/>
              </a:solidFill>
              <a:latin typeface="Trebuchet MS" pitchFamily="34" charset="0"/>
            </a:endParaRPr>
          </a:p>
        </p:txBody>
      </p:sp>
      <p:grpSp>
        <p:nvGrpSpPr>
          <p:cNvPr id="113670" name="Group 6"/>
          <p:cNvGrpSpPr>
            <a:grpSpLocks/>
          </p:cNvGrpSpPr>
          <p:nvPr/>
        </p:nvGrpSpPr>
        <p:grpSpPr bwMode="auto">
          <a:xfrm>
            <a:off x="3957638" y="6092825"/>
            <a:ext cx="2559050" cy="427038"/>
            <a:chOff x="217" y="4002"/>
            <a:chExt cx="1612" cy="269"/>
          </a:xfrm>
        </p:grpSpPr>
        <p:sp>
          <p:nvSpPr>
            <p:cNvPr id="113672" name="Text Box 7"/>
            <p:cNvSpPr txBox="1">
              <a:spLocks noChangeArrowheads="1"/>
            </p:cNvSpPr>
            <p:nvPr/>
          </p:nvSpPr>
          <p:spPr bwMode="auto">
            <a:xfrm>
              <a:off x="766" y="4002"/>
              <a:ext cx="1063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sz="2200" b="0">
                  <a:solidFill>
                    <a:schemeClr val="tx1"/>
                  </a:solidFill>
                  <a:latin typeface="Trebuchet MS" pitchFamily="34" charset="0"/>
                </a:rPr>
                <a:t>~ 0.5% error</a:t>
              </a:r>
              <a:endParaRPr lang="en-US" altLang="zh-TW" b="0">
                <a:solidFill>
                  <a:schemeClr val="tx1"/>
                </a:solidFill>
                <a:latin typeface="Trebuchet MS" pitchFamily="34" charset="0"/>
              </a:endParaRPr>
            </a:p>
          </p:txBody>
        </p:sp>
        <p:sp>
          <p:nvSpPr>
            <p:cNvPr id="113673" name="AutoShape 8"/>
            <p:cNvSpPr>
              <a:spLocks noChangeArrowheads="1"/>
            </p:cNvSpPr>
            <p:nvPr/>
          </p:nvSpPr>
          <p:spPr bwMode="auto">
            <a:xfrm>
              <a:off x="217" y="4084"/>
              <a:ext cx="480" cy="144"/>
            </a:xfrm>
            <a:prstGeom prst="rightArrow">
              <a:avLst>
                <a:gd name="adj1" fmla="val 50000"/>
                <a:gd name="adj2" fmla="val 83333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113671" name="Rectangle 9"/>
          <p:cNvSpPr>
            <a:spLocks noChangeArrowheads="1"/>
          </p:cNvSpPr>
          <p:nvPr/>
        </p:nvSpPr>
        <p:spPr bwMode="auto">
          <a:xfrm>
            <a:off x="457200" y="274638"/>
            <a:ext cx="8229600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kumimoji="1" lang="en-US" altLang="zh-TW" sz="3200">
                <a:solidFill>
                  <a:schemeClr val="tx2"/>
                </a:solidFill>
                <a:latin typeface="Trebuchet MS" pitchFamily="34" charset="0"/>
              </a:rPr>
              <a:t>Scanning with the sun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2"/>
          <p:cNvSpPr txBox="1">
            <a:spLocks noChangeArrowheads="1"/>
          </p:cNvSpPr>
          <p:nvPr/>
        </p:nvSpPr>
        <p:spPr bwMode="auto">
          <a:xfrm>
            <a:off x="334963" y="5734050"/>
            <a:ext cx="3084512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200" b="0">
                <a:solidFill>
                  <a:schemeClr val="tx1"/>
                </a:solidFill>
                <a:latin typeface="Trebuchet MS" pitchFamily="34" charset="0"/>
              </a:rPr>
              <a:t>accuracy: 1cm over 2m</a:t>
            </a:r>
            <a:endParaRPr lang="en-US" altLang="zh-TW" b="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114691" name="Text Box 3"/>
          <p:cNvSpPr txBox="1">
            <a:spLocks noChangeArrowheads="1"/>
          </p:cNvSpPr>
          <p:nvPr/>
        </p:nvSpPr>
        <p:spPr bwMode="auto">
          <a:xfrm>
            <a:off x="1357313" y="6080125"/>
            <a:ext cx="1687512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200" b="0">
                <a:solidFill>
                  <a:schemeClr val="tx1"/>
                </a:solidFill>
                <a:latin typeface="Trebuchet MS" pitchFamily="34" charset="0"/>
              </a:rPr>
              <a:t>~ 0.5% error</a:t>
            </a:r>
            <a:endParaRPr lang="en-US" altLang="zh-TW" b="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114692" name="AutoShape 4"/>
          <p:cNvSpPr>
            <a:spLocks noChangeArrowheads="1"/>
          </p:cNvSpPr>
          <p:nvPr/>
        </p:nvSpPr>
        <p:spPr bwMode="auto">
          <a:xfrm>
            <a:off x="485775" y="6210300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114693" name="Picture 5" descr="car_initial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2438" y="1087438"/>
            <a:ext cx="289560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4" name="Picture 6" descr="car_shadow">
            <a:hlinkClick r:id="rId3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2438" y="3522663"/>
            <a:ext cx="289560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5" name="Picture 7" descr="car4">
            <a:hlinkClick r:id="rId3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8038" y="4149725"/>
            <a:ext cx="5562600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6" name="Picture 8" descr="car6">
            <a:hlinkClick r:id="rId3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8038" y="1052513"/>
            <a:ext cx="5638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7" name="Rectangle 9"/>
          <p:cNvSpPr>
            <a:spLocks noChangeArrowheads="1"/>
          </p:cNvSpPr>
          <p:nvPr/>
        </p:nvSpPr>
        <p:spPr bwMode="auto">
          <a:xfrm>
            <a:off x="457200" y="274638"/>
            <a:ext cx="8229600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kumimoji="1" lang="en-US" altLang="zh-TW" sz="3200">
                <a:solidFill>
                  <a:schemeClr val="tx2"/>
                </a:solidFill>
                <a:latin typeface="Trebuchet MS" pitchFamily="34" charset="0"/>
              </a:rPr>
              <a:t>Scanning with the sun</a:t>
            </a:r>
          </a:p>
        </p:txBody>
      </p:sp>
      <p:sp>
        <p:nvSpPr>
          <p:cNvPr id="114698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2565400"/>
            <a:ext cx="8353425" cy="1470025"/>
          </a:xfrm>
        </p:spPr>
        <p:txBody>
          <a:bodyPr/>
          <a:lstStyle/>
          <a:p>
            <a:pPr algn="ctr" eaLnBrk="1" hangingPunct="1"/>
            <a:r>
              <a:rPr lang="en-US" altLang="zh-TW" smtClean="0"/>
              <a:t>Active variants of </a:t>
            </a:r>
            <a:br>
              <a:rPr lang="en-US" altLang="zh-TW" smtClean="0"/>
            </a:br>
            <a:r>
              <a:rPr lang="en-US" altLang="zh-TW" smtClean="0"/>
              <a:t>passive approaches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The BRDF</a:t>
            </a:r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4688" y="981075"/>
            <a:ext cx="8001000" cy="5257800"/>
          </a:xfrm>
        </p:spPr>
        <p:txBody>
          <a:bodyPr/>
          <a:lstStyle/>
          <a:p>
            <a:pPr eaLnBrk="1" hangingPunct="1"/>
            <a:r>
              <a:rPr lang="en-US" altLang="zh-TW" sz="2400" smtClean="0"/>
              <a:t>The Bidirectional Reflection Distribution Function</a:t>
            </a:r>
          </a:p>
          <a:p>
            <a:pPr lvl="1" eaLnBrk="1" hangingPunct="1"/>
            <a:r>
              <a:rPr lang="en-US" altLang="zh-TW" sz="2000" smtClean="0"/>
              <a:t>Given an incoming ray               and outgoing ray</a:t>
            </a:r>
            <a:br>
              <a:rPr lang="en-US" altLang="zh-TW" sz="2000" smtClean="0"/>
            </a:br>
            <a:r>
              <a:rPr lang="en-US" altLang="zh-TW" sz="2000" smtClean="0"/>
              <a:t>what proportion of the incoming light is reflected along outgoing ray?</a:t>
            </a:r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2978150" y="2422525"/>
          <a:ext cx="5338763" cy="3556000"/>
        </p:xfrm>
        <a:graphic>
          <a:graphicData uri="http://schemas.openxmlformats.org/presentationml/2006/ole">
            <p:oleObj spid="_x0000_s6146" name="Photo Editor Photo" r:id="rId7" imgW="6563641" imgH="4371429" progId="">
              <p:embed/>
            </p:oleObj>
          </a:graphicData>
        </a:graphic>
      </p:graphicFrame>
      <p:pic>
        <p:nvPicPr>
          <p:cNvPr id="6150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40200" y="1489075"/>
            <a:ext cx="869950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6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64388" y="1484313"/>
            <a:ext cx="923925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8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87450" y="2636838"/>
            <a:ext cx="267017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6240463" y="2349500"/>
            <a:ext cx="1695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zh-TW" sz="1800" b="0">
                <a:solidFill>
                  <a:schemeClr val="tx1"/>
                </a:solidFill>
              </a:rPr>
              <a:t>surface normal</a:t>
            </a:r>
          </a:p>
        </p:txBody>
      </p:sp>
      <p:sp>
        <p:nvSpPr>
          <p:cNvPr id="6154" name="Line 10"/>
          <p:cNvSpPr>
            <a:spLocks noChangeShapeType="1"/>
          </p:cNvSpPr>
          <p:nvPr/>
        </p:nvSpPr>
        <p:spPr bwMode="auto">
          <a:xfrm flipH="1">
            <a:off x="5649913" y="2562225"/>
            <a:ext cx="6096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6147" name="Object 11"/>
          <p:cNvGraphicFramePr>
            <a:graphicFrameLocks noChangeAspect="1"/>
          </p:cNvGraphicFramePr>
          <p:nvPr/>
        </p:nvGraphicFramePr>
        <p:xfrm>
          <a:off x="1116013" y="3357563"/>
          <a:ext cx="2808287" cy="488950"/>
        </p:xfrm>
        <a:graphic>
          <a:graphicData uri="http://schemas.openxmlformats.org/presentationml/2006/ole">
            <p:oleObj spid="_x0000_s6147" name="方程式" r:id="rId11" imgW="1168200" imgH="2030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Diffuse reflection (Lambertian)</a:t>
            </a:r>
          </a:p>
        </p:txBody>
      </p:sp>
      <p:pic>
        <p:nvPicPr>
          <p:cNvPr id="7172" name="Picture 5" descr="shade_geo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1219200"/>
            <a:ext cx="2209800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6" descr="Lamber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38600" y="1614488"/>
            <a:ext cx="3657600" cy="97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9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2500" y="4149725"/>
            <a:ext cx="180022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170" name="Object 12"/>
          <p:cNvGraphicFramePr>
            <a:graphicFrameLocks noChangeAspect="1"/>
          </p:cNvGraphicFramePr>
          <p:nvPr/>
        </p:nvGraphicFramePr>
        <p:xfrm>
          <a:off x="3492500" y="3357563"/>
          <a:ext cx="1709738" cy="550862"/>
        </p:xfrm>
        <a:graphic>
          <a:graphicData uri="http://schemas.openxmlformats.org/presentationml/2006/ole">
            <p:oleObj spid="_x0000_s7170" name="方程式" r:id="rId8" imgW="711000" imgH="228600" progId="Equation.3">
              <p:embed/>
            </p:oleObj>
          </a:graphicData>
        </a:graphic>
      </p:graphicFrame>
      <p:sp>
        <p:nvSpPr>
          <p:cNvPr id="7175" name="Line 13"/>
          <p:cNvSpPr>
            <a:spLocks noChangeShapeType="1"/>
          </p:cNvSpPr>
          <p:nvPr/>
        </p:nvSpPr>
        <p:spPr bwMode="auto">
          <a:xfrm flipH="1" flipV="1">
            <a:off x="5148263" y="3644900"/>
            <a:ext cx="10810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76" name="Text Box 14"/>
          <p:cNvSpPr txBox="1">
            <a:spLocks noChangeArrowheads="1"/>
          </p:cNvSpPr>
          <p:nvPr/>
        </p:nvSpPr>
        <p:spPr bwMode="auto">
          <a:xfrm>
            <a:off x="6156325" y="3403600"/>
            <a:ext cx="1138238" cy="4572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tx1"/>
                </a:solidFill>
                <a:latin typeface="Trebuchet MS" pitchFamily="34" charset="0"/>
              </a:rPr>
              <a:t>albedo</a:t>
            </a:r>
          </a:p>
        </p:txBody>
      </p:sp>
      <p:sp>
        <p:nvSpPr>
          <p:cNvPr id="7177" name="Text Box 15"/>
          <p:cNvSpPr txBox="1">
            <a:spLocks noChangeArrowheads="1"/>
          </p:cNvSpPr>
          <p:nvPr/>
        </p:nvSpPr>
        <p:spPr bwMode="auto">
          <a:xfrm>
            <a:off x="2184400" y="4797425"/>
            <a:ext cx="4889500" cy="4572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tx1"/>
                </a:solidFill>
                <a:latin typeface="Trebuchet MS" pitchFamily="34" charset="0"/>
              </a:rPr>
              <a:t>Assuming that light strength is 1.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Photometric stereo</a:t>
            </a:r>
          </a:p>
        </p:txBody>
      </p:sp>
      <p:grpSp>
        <p:nvGrpSpPr>
          <p:cNvPr id="116739" name="Group 3"/>
          <p:cNvGrpSpPr>
            <a:grpSpLocks noChangeAspect="1"/>
          </p:cNvGrpSpPr>
          <p:nvPr/>
        </p:nvGrpSpPr>
        <p:grpSpPr bwMode="auto">
          <a:xfrm rot="9712394" flipH="1">
            <a:off x="4953000" y="2362200"/>
            <a:ext cx="374650" cy="654050"/>
            <a:chOff x="3293" y="1471"/>
            <a:chExt cx="466" cy="813"/>
          </a:xfrm>
        </p:grpSpPr>
        <p:sp>
          <p:nvSpPr>
            <p:cNvPr id="116764" name="Rectangle 4"/>
            <p:cNvSpPr>
              <a:spLocks noChangeAspect="1" noChangeArrowheads="1"/>
            </p:cNvSpPr>
            <p:nvPr/>
          </p:nvSpPr>
          <p:spPr bwMode="auto">
            <a:xfrm rot="-5400000">
              <a:off x="3228" y="1795"/>
              <a:ext cx="813" cy="165"/>
            </a:xfrm>
            <a:prstGeom prst="rect">
              <a:avLst/>
            </a:prstGeom>
            <a:solidFill>
              <a:srgbClr val="DADADA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16765" name="Oval 5"/>
            <p:cNvSpPr>
              <a:spLocks noChangeAspect="1" noChangeArrowheads="1"/>
            </p:cNvSpPr>
            <p:nvPr/>
          </p:nvSpPr>
          <p:spPr bwMode="auto">
            <a:xfrm rot="-3120000">
              <a:off x="3561" y="1487"/>
              <a:ext cx="150" cy="150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rgbClr val="DADAD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16766" name="Rectangle 6"/>
            <p:cNvSpPr>
              <a:spLocks noChangeAspect="1" noChangeArrowheads="1"/>
            </p:cNvSpPr>
            <p:nvPr/>
          </p:nvSpPr>
          <p:spPr bwMode="auto">
            <a:xfrm rot="-3120000">
              <a:off x="3675" y="1574"/>
              <a:ext cx="35" cy="64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 scaled="1"/>
            </a:gra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16767" name="Oval 7"/>
            <p:cNvSpPr>
              <a:spLocks noChangeAspect="1" noChangeArrowheads="1"/>
            </p:cNvSpPr>
            <p:nvPr/>
          </p:nvSpPr>
          <p:spPr bwMode="auto">
            <a:xfrm rot="-3120000">
              <a:off x="3589" y="1516"/>
              <a:ext cx="93" cy="92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 scaled="1"/>
            </a:gra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16768" name="Freeform 8"/>
            <p:cNvSpPr>
              <a:spLocks noChangeAspect="1"/>
            </p:cNvSpPr>
            <p:nvPr/>
          </p:nvSpPr>
          <p:spPr bwMode="auto">
            <a:xfrm rot="-5400000">
              <a:off x="3673" y="1646"/>
              <a:ext cx="122" cy="51"/>
            </a:xfrm>
            <a:custGeom>
              <a:avLst/>
              <a:gdLst>
                <a:gd name="T0" fmla="*/ 87 w 122"/>
                <a:gd name="T1" fmla="*/ 0 h 51"/>
                <a:gd name="T2" fmla="*/ 0 w 122"/>
                <a:gd name="T3" fmla="*/ 41 h 51"/>
                <a:gd name="T4" fmla="*/ 11 w 122"/>
                <a:gd name="T5" fmla="*/ 50 h 51"/>
                <a:gd name="T6" fmla="*/ 121 w 122"/>
                <a:gd name="T7" fmla="*/ 27 h 51"/>
                <a:gd name="T8" fmla="*/ 87 w 122"/>
                <a:gd name="T9" fmla="*/ 0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"/>
                <a:gd name="T16" fmla="*/ 0 h 51"/>
                <a:gd name="T17" fmla="*/ 122 w 122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" h="51">
                  <a:moveTo>
                    <a:pt x="87" y="0"/>
                  </a:moveTo>
                  <a:lnTo>
                    <a:pt x="0" y="41"/>
                  </a:lnTo>
                  <a:lnTo>
                    <a:pt x="11" y="50"/>
                  </a:lnTo>
                  <a:lnTo>
                    <a:pt x="121" y="27"/>
                  </a:lnTo>
                  <a:lnTo>
                    <a:pt x="87" y="0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6769" name="Oval 9"/>
            <p:cNvSpPr>
              <a:spLocks noChangeAspect="1" noChangeArrowheads="1"/>
            </p:cNvSpPr>
            <p:nvPr/>
          </p:nvSpPr>
          <p:spPr bwMode="auto">
            <a:xfrm rot="-5400000">
              <a:off x="3566" y="1659"/>
              <a:ext cx="64" cy="64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rgbClr val="DADAD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16770" name="Oval 10"/>
            <p:cNvSpPr>
              <a:spLocks noChangeAspect="1" noChangeArrowheads="1"/>
            </p:cNvSpPr>
            <p:nvPr/>
          </p:nvSpPr>
          <p:spPr bwMode="auto">
            <a:xfrm rot="-5400000">
              <a:off x="3581" y="1673"/>
              <a:ext cx="35" cy="35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 scaled="1"/>
            </a:gra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16771" name="Oval 11"/>
            <p:cNvSpPr>
              <a:spLocks noChangeAspect="1" noChangeArrowheads="1"/>
            </p:cNvSpPr>
            <p:nvPr/>
          </p:nvSpPr>
          <p:spPr bwMode="auto">
            <a:xfrm rot="-2700000">
              <a:off x="3566" y="2135"/>
              <a:ext cx="136" cy="136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rgbClr val="DADAD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16772" name="Rectangle 12"/>
            <p:cNvSpPr>
              <a:spLocks noChangeAspect="1" noChangeArrowheads="1"/>
            </p:cNvSpPr>
            <p:nvPr/>
          </p:nvSpPr>
          <p:spPr bwMode="auto">
            <a:xfrm rot="-2700000">
              <a:off x="3623" y="2134"/>
              <a:ext cx="21" cy="136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 scaled="1"/>
            </a:gra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16773" name="Rectangle 13"/>
            <p:cNvSpPr>
              <a:spLocks noChangeAspect="1" noChangeArrowheads="1"/>
            </p:cNvSpPr>
            <p:nvPr/>
          </p:nvSpPr>
          <p:spPr bwMode="auto">
            <a:xfrm rot="-5400000">
              <a:off x="3293" y="1759"/>
              <a:ext cx="251" cy="251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474747"/>
                </a:gs>
                <a:gs pos="100000">
                  <a:srgbClr val="000000"/>
                </a:gs>
              </a:gsLst>
              <a:lin ang="5400000" scaled="1"/>
            </a:gra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16774" name="Freeform 14"/>
            <p:cNvSpPr>
              <a:spLocks noChangeAspect="1"/>
            </p:cNvSpPr>
            <p:nvPr/>
          </p:nvSpPr>
          <p:spPr bwMode="auto">
            <a:xfrm rot="-5400000">
              <a:off x="3577" y="1812"/>
              <a:ext cx="203" cy="145"/>
            </a:xfrm>
            <a:custGeom>
              <a:avLst/>
              <a:gdLst>
                <a:gd name="T0" fmla="*/ 144 w 203"/>
                <a:gd name="T1" fmla="*/ 0 h 145"/>
                <a:gd name="T2" fmla="*/ 58 w 203"/>
                <a:gd name="T3" fmla="*/ 0 h 145"/>
                <a:gd name="T4" fmla="*/ 0 w 203"/>
                <a:gd name="T5" fmla="*/ 144 h 145"/>
                <a:gd name="T6" fmla="*/ 202 w 203"/>
                <a:gd name="T7" fmla="*/ 144 h 145"/>
                <a:gd name="T8" fmla="*/ 144 w 203"/>
                <a:gd name="T9" fmla="*/ 0 h 1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3"/>
                <a:gd name="T16" fmla="*/ 0 h 145"/>
                <a:gd name="T17" fmla="*/ 203 w 203"/>
                <a:gd name="T18" fmla="*/ 145 h 1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3" h="145">
                  <a:moveTo>
                    <a:pt x="144" y="0"/>
                  </a:moveTo>
                  <a:lnTo>
                    <a:pt x="58" y="0"/>
                  </a:lnTo>
                  <a:lnTo>
                    <a:pt x="0" y="144"/>
                  </a:lnTo>
                  <a:lnTo>
                    <a:pt x="202" y="144"/>
                  </a:lnTo>
                  <a:lnTo>
                    <a:pt x="144" y="0"/>
                  </a:lnTo>
                </a:path>
              </a:pathLst>
            </a:custGeom>
            <a:gradFill rotWithShape="0">
              <a:gsLst>
                <a:gs pos="0">
                  <a:srgbClr val="DADADA"/>
                </a:gs>
                <a:gs pos="100000">
                  <a:srgbClr val="838383"/>
                </a:gs>
              </a:gsLst>
              <a:lin ang="540000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6775" name="Freeform 15"/>
            <p:cNvSpPr>
              <a:spLocks noChangeAspect="1"/>
            </p:cNvSpPr>
            <p:nvPr/>
          </p:nvSpPr>
          <p:spPr bwMode="auto">
            <a:xfrm rot="-5400000">
              <a:off x="3584" y="1675"/>
              <a:ext cx="101" cy="232"/>
            </a:xfrm>
            <a:custGeom>
              <a:avLst/>
              <a:gdLst>
                <a:gd name="T0" fmla="*/ 100 w 101"/>
                <a:gd name="T1" fmla="*/ 0 h 232"/>
                <a:gd name="T2" fmla="*/ 0 w 101"/>
                <a:gd name="T3" fmla="*/ 87 h 232"/>
                <a:gd name="T4" fmla="*/ 57 w 101"/>
                <a:gd name="T5" fmla="*/ 231 h 232"/>
                <a:gd name="T6" fmla="*/ 100 w 101"/>
                <a:gd name="T7" fmla="*/ 202 h 232"/>
                <a:gd name="T8" fmla="*/ 100 w 101"/>
                <a:gd name="T9" fmla="*/ 0 h 2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232"/>
                <a:gd name="T17" fmla="*/ 101 w 101"/>
                <a:gd name="T18" fmla="*/ 232 h 2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232">
                  <a:moveTo>
                    <a:pt x="100" y="0"/>
                  </a:moveTo>
                  <a:lnTo>
                    <a:pt x="0" y="87"/>
                  </a:lnTo>
                  <a:lnTo>
                    <a:pt x="57" y="231"/>
                  </a:lnTo>
                  <a:lnTo>
                    <a:pt x="100" y="202"/>
                  </a:lnTo>
                  <a:lnTo>
                    <a:pt x="100" y="0"/>
                  </a:lnTo>
                </a:path>
              </a:pathLst>
            </a:custGeom>
            <a:gradFill rotWithShape="0">
              <a:gsLst>
                <a:gs pos="0">
                  <a:srgbClr val="DADADA"/>
                </a:gs>
                <a:gs pos="100000">
                  <a:srgbClr val="838383"/>
                </a:gs>
              </a:gsLst>
              <a:lin ang="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6776" name="Freeform 16"/>
            <p:cNvSpPr>
              <a:spLocks noChangeAspect="1"/>
            </p:cNvSpPr>
            <p:nvPr/>
          </p:nvSpPr>
          <p:spPr bwMode="auto">
            <a:xfrm rot="-5400000">
              <a:off x="3584" y="1863"/>
              <a:ext cx="102" cy="232"/>
            </a:xfrm>
            <a:custGeom>
              <a:avLst/>
              <a:gdLst>
                <a:gd name="T0" fmla="*/ 0 w 102"/>
                <a:gd name="T1" fmla="*/ 0 h 232"/>
                <a:gd name="T2" fmla="*/ 101 w 102"/>
                <a:gd name="T3" fmla="*/ 87 h 232"/>
                <a:gd name="T4" fmla="*/ 43 w 102"/>
                <a:gd name="T5" fmla="*/ 231 h 232"/>
                <a:gd name="T6" fmla="*/ 0 w 102"/>
                <a:gd name="T7" fmla="*/ 202 h 232"/>
                <a:gd name="T8" fmla="*/ 0 w 102"/>
                <a:gd name="T9" fmla="*/ 0 h 2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232"/>
                <a:gd name="T17" fmla="*/ 102 w 102"/>
                <a:gd name="T18" fmla="*/ 232 h 2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232">
                  <a:moveTo>
                    <a:pt x="0" y="0"/>
                  </a:moveTo>
                  <a:lnTo>
                    <a:pt x="101" y="87"/>
                  </a:lnTo>
                  <a:lnTo>
                    <a:pt x="43" y="231"/>
                  </a:lnTo>
                  <a:lnTo>
                    <a:pt x="0" y="202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838383"/>
                </a:gs>
                <a:gs pos="100000">
                  <a:srgbClr val="DADADA"/>
                </a:gs>
              </a:gsLst>
              <a:lin ang="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6777" name="Freeform 17"/>
            <p:cNvSpPr>
              <a:spLocks noChangeAspect="1"/>
            </p:cNvSpPr>
            <p:nvPr/>
          </p:nvSpPr>
          <p:spPr bwMode="auto">
            <a:xfrm rot="-5400000">
              <a:off x="3418" y="1841"/>
              <a:ext cx="289" cy="88"/>
            </a:xfrm>
            <a:custGeom>
              <a:avLst/>
              <a:gdLst>
                <a:gd name="T0" fmla="*/ 288 w 289"/>
                <a:gd name="T1" fmla="*/ 0 h 88"/>
                <a:gd name="T2" fmla="*/ 0 w 289"/>
                <a:gd name="T3" fmla="*/ 0 h 88"/>
                <a:gd name="T4" fmla="*/ 101 w 289"/>
                <a:gd name="T5" fmla="*/ 87 h 88"/>
                <a:gd name="T6" fmla="*/ 187 w 289"/>
                <a:gd name="T7" fmla="*/ 87 h 88"/>
                <a:gd name="T8" fmla="*/ 288 w 289"/>
                <a:gd name="T9" fmla="*/ 0 h 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9"/>
                <a:gd name="T16" fmla="*/ 0 h 88"/>
                <a:gd name="T17" fmla="*/ 289 w 289"/>
                <a:gd name="T18" fmla="*/ 88 h 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9" h="88">
                  <a:moveTo>
                    <a:pt x="288" y="0"/>
                  </a:moveTo>
                  <a:lnTo>
                    <a:pt x="0" y="0"/>
                  </a:lnTo>
                  <a:lnTo>
                    <a:pt x="101" y="87"/>
                  </a:lnTo>
                  <a:lnTo>
                    <a:pt x="187" y="87"/>
                  </a:lnTo>
                  <a:lnTo>
                    <a:pt x="288" y="0"/>
                  </a:lnTo>
                </a:path>
              </a:pathLst>
            </a:custGeom>
            <a:gradFill rotWithShape="0">
              <a:gsLst>
                <a:gs pos="0">
                  <a:srgbClr val="838383"/>
                </a:gs>
                <a:gs pos="100000">
                  <a:srgbClr val="DADADA"/>
                </a:gs>
              </a:gsLst>
              <a:lin ang="540000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16740" name="Freeform 18"/>
          <p:cNvSpPr>
            <a:spLocks/>
          </p:cNvSpPr>
          <p:nvPr/>
        </p:nvSpPr>
        <p:spPr bwMode="auto">
          <a:xfrm>
            <a:off x="2438400" y="3200400"/>
            <a:ext cx="2057400" cy="457200"/>
          </a:xfrm>
          <a:custGeom>
            <a:avLst/>
            <a:gdLst>
              <a:gd name="T0" fmla="*/ 0 w 1296"/>
              <a:gd name="T1" fmla="*/ 725804891 h 288"/>
              <a:gd name="T2" fmla="*/ 725804925 w 1296"/>
              <a:gd name="T3" fmla="*/ 241934997 h 288"/>
              <a:gd name="T4" fmla="*/ 1693545156 w 1296"/>
              <a:gd name="T5" fmla="*/ 0 h 288"/>
              <a:gd name="T6" fmla="*/ 2147483647 w 1296"/>
              <a:gd name="T7" fmla="*/ 241934997 h 288"/>
              <a:gd name="T8" fmla="*/ 2147483647 w 1296"/>
              <a:gd name="T9" fmla="*/ 725804891 h 2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96"/>
              <a:gd name="T16" fmla="*/ 0 h 288"/>
              <a:gd name="T17" fmla="*/ 1296 w 1296"/>
              <a:gd name="T18" fmla="*/ 288 h 2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96" h="288">
                <a:moveTo>
                  <a:pt x="0" y="288"/>
                </a:moveTo>
                <a:cubicBezTo>
                  <a:pt x="88" y="216"/>
                  <a:pt x="176" y="144"/>
                  <a:pt x="288" y="96"/>
                </a:cubicBezTo>
                <a:cubicBezTo>
                  <a:pt x="400" y="48"/>
                  <a:pt x="544" y="0"/>
                  <a:pt x="672" y="0"/>
                </a:cubicBezTo>
                <a:cubicBezTo>
                  <a:pt x="800" y="0"/>
                  <a:pt x="952" y="48"/>
                  <a:pt x="1056" y="96"/>
                </a:cubicBezTo>
                <a:cubicBezTo>
                  <a:pt x="1160" y="144"/>
                  <a:pt x="1228" y="216"/>
                  <a:pt x="1296" y="288"/>
                </a:cubicBezTo>
              </a:path>
            </a:pathLst>
          </a:custGeom>
          <a:solidFill>
            <a:srgbClr val="B2B2B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16741" name="Oval 19"/>
          <p:cNvSpPr>
            <a:spLocks noChangeArrowheads="1"/>
          </p:cNvSpPr>
          <p:nvPr/>
        </p:nvSpPr>
        <p:spPr bwMode="auto">
          <a:xfrm>
            <a:off x="3467100" y="3167063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16742" name="Line 20"/>
          <p:cNvSpPr>
            <a:spLocks noChangeShapeType="1"/>
          </p:cNvSpPr>
          <p:nvPr/>
        </p:nvSpPr>
        <p:spPr bwMode="auto">
          <a:xfrm flipV="1">
            <a:off x="3505200" y="2438400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16743" name="Text Box 21"/>
          <p:cNvSpPr txBox="1">
            <a:spLocks noChangeArrowheads="1"/>
          </p:cNvSpPr>
          <p:nvPr/>
        </p:nvSpPr>
        <p:spPr bwMode="auto">
          <a:xfrm>
            <a:off x="3352800" y="2133600"/>
            <a:ext cx="381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TW" sz="1600">
                <a:solidFill>
                  <a:schemeClr val="tx1"/>
                </a:solidFill>
              </a:rPr>
              <a:t>N</a:t>
            </a:r>
          </a:p>
        </p:txBody>
      </p: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1600200" y="1828800"/>
            <a:ext cx="1905000" cy="1371600"/>
            <a:chOff x="1008" y="1152"/>
            <a:chExt cx="1200" cy="864"/>
          </a:xfrm>
        </p:grpSpPr>
        <p:sp>
          <p:nvSpPr>
            <p:cNvPr id="116760" name="AutoShape 23"/>
            <p:cNvSpPr>
              <a:spLocks noChangeArrowheads="1"/>
            </p:cNvSpPr>
            <p:nvPr/>
          </p:nvSpPr>
          <p:spPr bwMode="auto">
            <a:xfrm>
              <a:off x="1008" y="1152"/>
              <a:ext cx="288" cy="288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116761" name="Group 24"/>
            <p:cNvGrpSpPr>
              <a:grpSpLocks/>
            </p:cNvGrpSpPr>
            <p:nvPr/>
          </p:nvGrpSpPr>
          <p:grpSpPr bwMode="auto">
            <a:xfrm>
              <a:off x="1680" y="1718"/>
              <a:ext cx="528" cy="298"/>
              <a:chOff x="1680" y="1718"/>
              <a:chExt cx="528" cy="298"/>
            </a:xfrm>
          </p:grpSpPr>
          <p:sp>
            <p:nvSpPr>
              <p:cNvPr id="116762" name="Line 25"/>
              <p:cNvSpPr>
                <a:spLocks noChangeShapeType="1"/>
              </p:cNvSpPr>
              <p:nvPr/>
            </p:nvSpPr>
            <p:spPr bwMode="auto">
              <a:xfrm flipH="1" flipV="1">
                <a:off x="1824" y="1728"/>
                <a:ext cx="384" cy="2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16763" name="Text Box 26"/>
              <p:cNvSpPr txBox="1">
                <a:spLocks noChangeArrowheads="1"/>
              </p:cNvSpPr>
              <p:nvPr/>
            </p:nvSpPr>
            <p:spPr bwMode="auto">
              <a:xfrm>
                <a:off x="1680" y="1718"/>
                <a:ext cx="33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altLang="zh-TW" sz="1600">
                    <a:solidFill>
                      <a:schemeClr val="tx1"/>
                    </a:solidFill>
                  </a:rPr>
                  <a:t>L</a:t>
                </a:r>
                <a:r>
                  <a:rPr lang="en-US" altLang="zh-TW" sz="1600" baseline="-25000">
                    <a:solidFill>
                      <a:schemeClr val="tx1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5" name="Group 27"/>
          <p:cNvGrpSpPr>
            <a:grpSpLocks/>
          </p:cNvGrpSpPr>
          <p:nvPr/>
        </p:nvGrpSpPr>
        <p:grpSpPr bwMode="auto">
          <a:xfrm>
            <a:off x="3505200" y="1295400"/>
            <a:ext cx="914400" cy="1905000"/>
            <a:chOff x="2208" y="816"/>
            <a:chExt cx="576" cy="1200"/>
          </a:xfrm>
        </p:grpSpPr>
        <p:sp>
          <p:nvSpPr>
            <p:cNvPr id="116757" name="AutoShape 28"/>
            <p:cNvSpPr>
              <a:spLocks noChangeArrowheads="1"/>
            </p:cNvSpPr>
            <p:nvPr/>
          </p:nvSpPr>
          <p:spPr bwMode="auto">
            <a:xfrm>
              <a:off x="2496" y="816"/>
              <a:ext cx="288" cy="288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16758" name="Line 29"/>
            <p:cNvSpPr>
              <a:spLocks noChangeShapeType="1"/>
            </p:cNvSpPr>
            <p:nvPr/>
          </p:nvSpPr>
          <p:spPr bwMode="auto">
            <a:xfrm flipV="1">
              <a:off x="2208" y="1584"/>
              <a:ext cx="192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6759" name="Text Box 30"/>
            <p:cNvSpPr txBox="1">
              <a:spLocks noChangeArrowheads="1"/>
            </p:cNvSpPr>
            <p:nvPr/>
          </p:nvSpPr>
          <p:spPr bwMode="auto">
            <a:xfrm>
              <a:off x="2352" y="1584"/>
              <a:ext cx="33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TW" sz="1600">
                  <a:solidFill>
                    <a:schemeClr val="tx1"/>
                  </a:solidFill>
                </a:rPr>
                <a:t>L</a:t>
              </a:r>
              <a:r>
                <a:rPr lang="en-US" altLang="zh-TW" sz="1600" baseline="-25000">
                  <a:solidFill>
                    <a:schemeClr val="tx1"/>
                  </a:solidFill>
                </a:rPr>
                <a:t>2</a:t>
              </a:r>
            </a:p>
          </p:txBody>
        </p:sp>
      </p:grpSp>
      <p:sp>
        <p:nvSpPr>
          <p:cNvPr id="116746" name="Line 31"/>
          <p:cNvSpPr>
            <a:spLocks noChangeShapeType="1"/>
          </p:cNvSpPr>
          <p:nvPr/>
        </p:nvSpPr>
        <p:spPr bwMode="auto">
          <a:xfrm flipV="1">
            <a:off x="3505200" y="2971800"/>
            <a:ext cx="6096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16747" name="Text Box 32"/>
          <p:cNvSpPr txBox="1">
            <a:spLocks noChangeArrowheads="1"/>
          </p:cNvSpPr>
          <p:nvPr/>
        </p:nvSpPr>
        <p:spPr bwMode="auto">
          <a:xfrm>
            <a:off x="3962400" y="2971800"/>
            <a:ext cx="381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TW" sz="1600">
                <a:solidFill>
                  <a:schemeClr val="tx1"/>
                </a:solidFill>
              </a:rPr>
              <a:t>V</a:t>
            </a:r>
          </a:p>
        </p:txBody>
      </p:sp>
      <p:grpSp>
        <p:nvGrpSpPr>
          <p:cNvPr id="6" name="Group 33"/>
          <p:cNvGrpSpPr>
            <a:grpSpLocks/>
          </p:cNvGrpSpPr>
          <p:nvPr/>
        </p:nvGrpSpPr>
        <p:grpSpPr bwMode="auto">
          <a:xfrm>
            <a:off x="2590800" y="1371600"/>
            <a:ext cx="914400" cy="1828800"/>
            <a:chOff x="1632" y="864"/>
            <a:chExt cx="576" cy="1152"/>
          </a:xfrm>
        </p:grpSpPr>
        <p:sp>
          <p:nvSpPr>
            <p:cNvPr id="116754" name="AutoShape 34"/>
            <p:cNvSpPr>
              <a:spLocks noChangeArrowheads="1"/>
            </p:cNvSpPr>
            <p:nvPr/>
          </p:nvSpPr>
          <p:spPr bwMode="auto">
            <a:xfrm>
              <a:off x="1632" y="864"/>
              <a:ext cx="288" cy="288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16755" name="Line 35"/>
            <p:cNvSpPr>
              <a:spLocks noChangeShapeType="1"/>
            </p:cNvSpPr>
            <p:nvPr/>
          </p:nvSpPr>
          <p:spPr bwMode="auto">
            <a:xfrm flipH="1" flipV="1">
              <a:off x="2016" y="1584"/>
              <a:ext cx="192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6756" name="Text Box 36"/>
            <p:cNvSpPr txBox="1">
              <a:spLocks noChangeArrowheads="1"/>
            </p:cNvSpPr>
            <p:nvPr/>
          </p:nvSpPr>
          <p:spPr bwMode="auto">
            <a:xfrm>
              <a:off x="1872" y="1584"/>
              <a:ext cx="33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TW" sz="1600">
                  <a:solidFill>
                    <a:schemeClr val="tx1"/>
                  </a:solidFill>
                </a:rPr>
                <a:t>L</a:t>
              </a:r>
              <a:r>
                <a:rPr lang="en-US" altLang="zh-TW" sz="1600" baseline="-25000">
                  <a:solidFill>
                    <a:schemeClr val="tx1"/>
                  </a:solidFill>
                </a:rPr>
                <a:t>3</a:t>
              </a:r>
            </a:p>
          </p:txBody>
        </p:sp>
      </p:grpSp>
      <p:pic>
        <p:nvPicPr>
          <p:cNvPr id="1846309" name="Picture 37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43588" y="2179638"/>
            <a:ext cx="24003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6310" name="Picture 38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48350" y="2701925"/>
            <a:ext cx="24003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6311" name="Picture 39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48350" y="3235325"/>
            <a:ext cx="24003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6312" name="Rectangle 40"/>
          <p:cNvSpPr>
            <a:spLocks noChangeArrowheads="1"/>
          </p:cNvSpPr>
          <p:nvPr/>
        </p:nvSpPr>
        <p:spPr bwMode="auto">
          <a:xfrm>
            <a:off x="762000" y="4038600"/>
            <a:ext cx="7239000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0962" tIns="39688" rIns="80962" bIns="39688"/>
          <a:lstStyle/>
          <a:p>
            <a:pPr marL="342900" indent="-342900" algn="l" eaLnBrk="1" hangingPunct="1">
              <a:spcBef>
                <a:spcPct val="20000"/>
              </a:spcBef>
              <a:buFontTx/>
              <a:buChar char="•"/>
            </a:pPr>
            <a:r>
              <a:rPr kumimoji="1" lang="en-US" altLang="zh-TW" b="0">
                <a:solidFill>
                  <a:schemeClr val="tx1"/>
                </a:solidFill>
                <a:latin typeface="Trebuchet MS" pitchFamily="34" charset="0"/>
              </a:rPr>
              <a:t>Can write this as a matrix equation:</a:t>
            </a:r>
            <a:endParaRPr kumimoji="1" lang="en-US" altLang="zh-TW" sz="2800" b="0">
              <a:solidFill>
                <a:schemeClr val="tx1"/>
              </a:solidFill>
              <a:latin typeface="Trebuchet MS" pitchFamily="34" charset="0"/>
            </a:endParaRPr>
          </a:p>
        </p:txBody>
      </p:sp>
      <p:pic>
        <p:nvPicPr>
          <p:cNvPr id="1846313" name="Picture 41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20963" y="4711700"/>
            <a:ext cx="345122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63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zh-TW"/>
          </a:p>
        </p:txBody>
      </p:sp>
      <p:pic>
        <p:nvPicPr>
          <p:cNvPr id="51203" name="Picture 3" descr="KU46138small_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533400"/>
            <a:ext cx="4572000" cy="534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0" y="2514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zh-TW" altLang="en-US"/>
          </a:p>
        </p:txBody>
      </p:sp>
      <p:grpSp>
        <p:nvGrpSpPr>
          <p:cNvPr id="51205" name="Group 5"/>
          <p:cNvGrpSpPr>
            <a:grpSpLocks/>
          </p:cNvGrpSpPr>
          <p:nvPr/>
        </p:nvGrpSpPr>
        <p:grpSpPr bwMode="auto">
          <a:xfrm>
            <a:off x="-76200" y="5791200"/>
            <a:ext cx="8991600" cy="1092200"/>
            <a:chOff x="-8" y="-8"/>
            <a:chExt cx="5776" cy="688"/>
          </a:xfrm>
        </p:grpSpPr>
        <p:grpSp>
          <p:nvGrpSpPr>
            <p:cNvPr id="51209" name="Group 6"/>
            <p:cNvGrpSpPr>
              <a:grpSpLocks/>
            </p:cNvGrpSpPr>
            <p:nvPr/>
          </p:nvGrpSpPr>
          <p:grpSpPr bwMode="auto">
            <a:xfrm>
              <a:off x="0" y="0"/>
              <a:ext cx="5760" cy="672"/>
              <a:chOff x="0" y="0"/>
              <a:chExt cx="5760" cy="672"/>
            </a:xfrm>
          </p:grpSpPr>
          <p:sp>
            <p:nvSpPr>
              <p:cNvPr id="51211" name="Rectangle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6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r>
                  <a:rPr lang="en-US" altLang="zh-TW" sz="1400"/>
                  <a:t>Public Library, Stereoscopic Looking Room, Chicago, by Phillips, 1923</a:t>
                </a:r>
              </a:p>
              <a:p>
                <a:endParaRPr lang="en-US" altLang="zh-TW" sz="1400"/>
              </a:p>
            </p:txBody>
          </p:sp>
          <p:sp>
            <p:nvSpPr>
              <p:cNvPr id="51212" name="Rectangle 8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672"/>
              </a:xfrm>
              <a:prstGeom prst="rect">
                <a:avLst/>
              </a:prstGeom>
              <a:noFill/>
              <a:ln w="7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51210" name="Rectangle 9"/>
            <p:cNvSpPr>
              <a:spLocks noChangeArrowheads="1"/>
            </p:cNvSpPr>
            <p:nvPr/>
          </p:nvSpPr>
          <p:spPr bwMode="auto">
            <a:xfrm>
              <a:off x="-8" y="-8"/>
              <a:ext cx="5776" cy="688"/>
            </a:xfrm>
            <a:prstGeom prst="rect">
              <a:avLst/>
            </a:prstGeom>
            <a:noFill/>
            <a:ln w="26987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51206" name="Rectangle 10"/>
          <p:cNvSpPr>
            <a:spLocks noChangeArrowheads="1"/>
          </p:cNvSpPr>
          <p:nvPr/>
        </p:nvSpPr>
        <p:spPr bwMode="auto">
          <a:xfrm>
            <a:off x="0" y="35941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zh-TW" sz="2000">
              <a:solidFill>
                <a:schemeClr val="tx1"/>
              </a:solidFill>
              <a:latin typeface="Times New Roman" pitchFamily="18" charset="0"/>
            </a:endParaRPr>
          </a:p>
          <a:p>
            <a:pPr algn="l"/>
            <a:endParaRPr lang="en-US" altLang="zh-TW" b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51207" name="Picture 11" descr="anaglass.GIF (8924 bytes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6477000"/>
            <a:ext cx="24384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8" name="Text Box 13"/>
          <p:cNvSpPr txBox="1">
            <a:spLocks noChangeArrowheads="1"/>
          </p:cNvSpPr>
          <p:nvPr/>
        </p:nvSpPr>
        <p:spPr bwMode="auto">
          <a:xfrm>
            <a:off x="693738" y="401638"/>
            <a:ext cx="1423987" cy="57943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3200">
                <a:latin typeface="Trebuchet MS" pitchFamily="34" charset="0"/>
              </a:rPr>
              <a:t>Stereo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Solving the equations</a:t>
            </a:r>
          </a:p>
        </p:txBody>
      </p:sp>
      <p:pic>
        <p:nvPicPr>
          <p:cNvPr id="117763" name="Picture 3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990850" y="3195638"/>
            <a:ext cx="13335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4" name="Picture 4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583238" y="3200400"/>
            <a:ext cx="2841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5" name="AutoShape 5"/>
          <p:cNvSpPr>
            <a:spLocks/>
          </p:cNvSpPr>
          <p:nvPr/>
        </p:nvSpPr>
        <p:spPr bwMode="auto">
          <a:xfrm rot="-5400000">
            <a:off x="5562600" y="2608263"/>
            <a:ext cx="304800" cy="609600"/>
          </a:xfrm>
          <a:prstGeom prst="leftBrace">
            <a:avLst>
              <a:gd name="adj1" fmla="val 16667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17766" name="AutoShape 6"/>
          <p:cNvSpPr>
            <a:spLocks/>
          </p:cNvSpPr>
          <p:nvPr/>
        </p:nvSpPr>
        <p:spPr bwMode="auto">
          <a:xfrm rot="-5400000">
            <a:off x="4572000" y="2379663"/>
            <a:ext cx="304800" cy="1066800"/>
          </a:xfrm>
          <a:prstGeom prst="leftBrace">
            <a:avLst>
              <a:gd name="adj1" fmla="val 29167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17767" name="AutoShape 7"/>
          <p:cNvSpPr>
            <a:spLocks/>
          </p:cNvSpPr>
          <p:nvPr/>
        </p:nvSpPr>
        <p:spPr bwMode="auto">
          <a:xfrm rot="-5400000">
            <a:off x="2895600" y="2532063"/>
            <a:ext cx="304800" cy="762000"/>
          </a:xfrm>
          <a:prstGeom prst="leftBrace">
            <a:avLst>
              <a:gd name="adj1" fmla="val 208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1847304" name="Picture 8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497263" y="4800600"/>
            <a:ext cx="146685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7305" name="Picture 9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536950" y="5486400"/>
            <a:ext cx="143351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70" name="Picture 10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655888" y="1200150"/>
            <a:ext cx="338455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71" name="Picture 11" descr="Edittex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648200" y="3198813"/>
            <a:ext cx="217488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2819400" y="3505200"/>
            <a:ext cx="3124200" cy="152400"/>
            <a:chOff x="1776" y="2208"/>
            <a:chExt cx="1968" cy="96"/>
          </a:xfrm>
        </p:grpSpPr>
        <p:pic>
          <p:nvPicPr>
            <p:cNvPr id="117774" name="Picture 13" descr="Edittex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2826" y="2214"/>
              <a:ext cx="294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7775" name="Picture 14" descr="Edittex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776" y="2209"/>
              <a:ext cx="288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7776" name="Picture 15" descr="Edittex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3456" y="2208"/>
              <a:ext cx="288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47312" name="Picture 16" descr="Edittex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522663" y="4095750"/>
            <a:ext cx="1601787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More than three lights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635000"/>
          </a:xfrm>
        </p:spPr>
        <p:txBody>
          <a:bodyPr/>
          <a:lstStyle/>
          <a:p>
            <a:pPr eaLnBrk="1" hangingPunct="1"/>
            <a:r>
              <a:rPr lang="en-US" altLang="zh-TW" smtClean="0"/>
              <a:t>Get better results by using more lights</a:t>
            </a:r>
          </a:p>
        </p:txBody>
      </p:sp>
      <p:pic>
        <p:nvPicPr>
          <p:cNvPr id="118788" name="Picture 7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0025" y="1779588"/>
            <a:ext cx="3200400" cy="121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685800" y="3276600"/>
            <a:ext cx="7772400" cy="2895600"/>
            <a:chOff x="432" y="2064"/>
            <a:chExt cx="4896" cy="1824"/>
          </a:xfrm>
        </p:grpSpPr>
        <p:sp>
          <p:nvSpPr>
            <p:cNvPr id="118790" name="Rectangle 9"/>
            <p:cNvSpPr>
              <a:spLocks noChangeArrowheads="1"/>
            </p:cNvSpPr>
            <p:nvPr/>
          </p:nvSpPr>
          <p:spPr bwMode="auto">
            <a:xfrm>
              <a:off x="432" y="2064"/>
              <a:ext cx="4896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l" eaLnBrk="1" hangingPunct="1">
                <a:spcBef>
                  <a:spcPct val="20000"/>
                </a:spcBef>
                <a:buFontTx/>
                <a:buChar char="•"/>
              </a:pPr>
              <a:r>
                <a:rPr kumimoji="1" lang="en-US" altLang="zh-TW" sz="2800" b="0">
                  <a:solidFill>
                    <a:schemeClr val="tx1"/>
                  </a:solidFill>
                  <a:latin typeface="Trebuchet MS" pitchFamily="34" charset="0"/>
                </a:rPr>
                <a:t>Least squares solution:</a:t>
              </a:r>
            </a:p>
          </p:txBody>
        </p:sp>
        <p:sp>
          <p:nvSpPr>
            <p:cNvPr id="118791" name="Rectangle 10"/>
            <p:cNvSpPr>
              <a:spLocks noChangeArrowheads="1"/>
            </p:cNvSpPr>
            <p:nvPr/>
          </p:nvSpPr>
          <p:spPr bwMode="auto">
            <a:xfrm>
              <a:off x="432" y="3504"/>
              <a:ext cx="4896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l" eaLnBrk="1" hangingPunct="1">
                <a:spcBef>
                  <a:spcPct val="20000"/>
                </a:spcBef>
                <a:buFontTx/>
                <a:buChar char="•"/>
              </a:pPr>
              <a:r>
                <a:rPr kumimoji="1" lang="en-US" altLang="zh-TW" sz="2800" b="0">
                  <a:solidFill>
                    <a:schemeClr val="tx1"/>
                  </a:solidFill>
                  <a:latin typeface="Trebuchet MS" pitchFamily="34" charset="0"/>
                </a:rPr>
                <a:t>Solve for N, k</a:t>
              </a:r>
              <a:r>
                <a:rPr kumimoji="1" lang="en-US" altLang="zh-TW" sz="2800" b="0" baseline="-25000">
                  <a:solidFill>
                    <a:schemeClr val="tx1"/>
                  </a:solidFill>
                  <a:latin typeface="Trebuchet MS" pitchFamily="34" charset="0"/>
                </a:rPr>
                <a:t>d</a:t>
              </a:r>
              <a:r>
                <a:rPr kumimoji="1" lang="en-US" altLang="zh-TW" sz="2800" b="0">
                  <a:solidFill>
                    <a:schemeClr val="tx1"/>
                  </a:solidFill>
                  <a:latin typeface="Trebuchet MS" pitchFamily="34" charset="0"/>
                </a:rPr>
                <a:t> as before</a:t>
              </a:r>
            </a:p>
          </p:txBody>
        </p:sp>
        <p:pic>
          <p:nvPicPr>
            <p:cNvPr id="118792" name="Picture 11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529" y="2456"/>
              <a:ext cx="2384" cy="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Trick for handling shadows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635000"/>
          </a:xfrm>
        </p:spPr>
        <p:txBody>
          <a:bodyPr/>
          <a:lstStyle/>
          <a:p>
            <a:pPr eaLnBrk="1" hangingPunct="1"/>
            <a:r>
              <a:rPr lang="en-US" altLang="zh-TW" smtClean="0"/>
              <a:t>Weight each equation by the pixel brightness:</a:t>
            </a:r>
          </a:p>
        </p:txBody>
      </p:sp>
      <p:pic>
        <p:nvPicPr>
          <p:cNvPr id="119812" name="Picture 4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20925" y="1693863"/>
            <a:ext cx="33178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13" name="Rectangle 5"/>
          <p:cNvSpPr>
            <a:spLocks noChangeArrowheads="1"/>
          </p:cNvSpPr>
          <p:nvPr/>
        </p:nvSpPr>
        <p:spPr bwMode="auto">
          <a:xfrm>
            <a:off x="685800" y="21336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FontTx/>
              <a:buChar char="•"/>
            </a:pPr>
            <a:r>
              <a:rPr kumimoji="1" lang="en-US" altLang="zh-TW" sz="2800" b="0">
                <a:solidFill>
                  <a:schemeClr val="tx1"/>
                </a:solidFill>
                <a:latin typeface="Trebuchet MS" pitchFamily="34" charset="0"/>
              </a:rPr>
              <a:t>Gives weighted least-squares matrix equation:</a:t>
            </a:r>
          </a:p>
        </p:txBody>
      </p:sp>
      <p:sp>
        <p:nvSpPr>
          <p:cNvPr id="119814" name="Rectangle 6"/>
          <p:cNvSpPr>
            <a:spLocks noChangeArrowheads="1"/>
          </p:cNvSpPr>
          <p:nvPr/>
        </p:nvSpPr>
        <p:spPr bwMode="auto">
          <a:xfrm>
            <a:off x="685800" y="47244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FontTx/>
              <a:buChar char="•"/>
            </a:pPr>
            <a:r>
              <a:rPr kumimoji="1" lang="en-US" altLang="zh-TW" sz="2800" b="0">
                <a:solidFill>
                  <a:schemeClr val="tx1"/>
                </a:solidFill>
                <a:latin typeface="Trebuchet MS" pitchFamily="34" charset="0"/>
              </a:rPr>
              <a:t>Solve for N, k</a:t>
            </a:r>
            <a:r>
              <a:rPr kumimoji="1" lang="en-US" altLang="zh-TW" sz="2800" b="0" baseline="-25000">
                <a:solidFill>
                  <a:schemeClr val="tx1"/>
                </a:solidFill>
                <a:latin typeface="Trebuchet MS" pitchFamily="34" charset="0"/>
              </a:rPr>
              <a:t>d</a:t>
            </a:r>
            <a:r>
              <a:rPr kumimoji="1" lang="en-US" altLang="zh-TW" sz="2800" b="0">
                <a:solidFill>
                  <a:schemeClr val="tx1"/>
                </a:solidFill>
                <a:latin typeface="Trebuchet MS" pitchFamily="34" charset="0"/>
              </a:rPr>
              <a:t> as before</a:t>
            </a:r>
          </a:p>
        </p:txBody>
      </p:sp>
      <p:pic>
        <p:nvPicPr>
          <p:cNvPr id="119815" name="Picture 7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55863" y="3213100"/>
            <a:ext cx="3767137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Photometric Stereo Setup</a:t>
            </a:r>
          </a:p>
        </p:txBody>
      </p:sp>
      <p:pic>
        <p:nvPicPr>
          <p:cNvPr id="1895427" name="Picture 3" descr="setu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0875" y="1341438"/>
            <a:ext cx="5172075" cy="4491037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Procedure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Calibrate camera</a:t>
            </a:r>
          </a:p>
          <a:p>
            <a:pPr eaLnBrk="1" hangingPunct="1"/>
            <a:r>
              <a:rPr lang="en-US" altLang="zh-TW" smtClean="0"/>
              <a:t>Calibrate light directions/intensities</a:t>
            </a:r>
          </a:p>
          <a:p>
            <a:pPr eaLnBrk="1" hangingPunct="1"/>
            <a:r>
              <a:rPr lang="en-US" altLang="zh-TW" smtClean="0"/>
              <a:t>Photographing objects (HDR recommended)</a:t>
            </a:r>
          </a:p>
          <a:p>
            <a:pPr eaLnBrk="1" hangingPunct="1"/>
            <a:r>
              <a:rPr lang="en-US" altLang="zh-TW" smtClean="0"/>
              <a:t>Estimate normals</a:t>
            </a:r>
          </a:p>
          <a:p>
            <a:pPr eaLnBrk="1" hangingPunct="1"/>
            <a:r>
              <a:rPr lang="en-US" altLang="zh-TW" smtClean="0"/>
              <a:t>Estimate depth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Estimating light directions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Trick:  place a chrome sphere in the scene</a:t>
            </a:r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endParaRPr lang="en-US" altLang="zh-TW" smtClean="0"/>
          </a:p>
          <a:p>
            <a:pPr lvl="1" eaLnBrk="1" hangingPunct="1"/>
            <a:r>
              <a:rPr lang="en-US" altLang="zh-TW" smtClean="0"/>
              <a:t>the location of the highlight tells you where the light source is</a:t>
            </a:r>
          </a:p>
          <a:p>
            <a:pPr eaLnBrk="1" hangingPunct="1"/>
            <a:r>
              <a:rPr lang="en-US" altLang="zh-TW" smtClean="0"/>
              <a:t>Use a ruler</a:t>
            </a:r>
          </a:p>
        </p:txBody>
      </p:sp>
      <p:sp>
        <p:nvSpPr>
          <p:cNvPr id="122884" name="Rectangle 4"/>
          <p:cNvSpPr>
            <a:spLocks noChangeArrowheads="1"/>
          </p:cNvSpPr>
          <p:nvPr/>
        </p:nvSpPr>
        <p:spPr bwMode="auto">
          <a:xfrm>
            <a:off x="1296988" y="4281488"/>
            <a:ext cx="7313612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122885" name="Picture 5" descr="spec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8463" y="1493838"/>
            <a:ext cx="5208587" cy="14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6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4186238"/>
            <a:ext cx="3529013" cy="233838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pic>
        <p:nvPicPr>
          <p:cNvPr id="122887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825" y="3500438"/>
            <a:ext cx="3095625" cy="29908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Photographing objects</a:t>
            </a:r>
          </a:p>
        </p:txBody>
      </p:sp>
      <p:pic>
        <p:nvPicPr>
          <p:cNvPr id="123907" name="Picture 6" descr="slide0011_image0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2775" y="2743200"/>
            <a:ext cx="1320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8" name="Picture 7" descr="slide0011_image04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51200" y="2743200"/>
            <a:ext cx="1320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9" name="Picture 8" descr="slide0011_image03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" y="2743200"/>
            <a:ext cx="1320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0" name="Picture 9" descr="slide0011_image04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19625" y="2743200"/>
            <a:ext cx="1320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1" name="Picture 10" descr="slide0011_image04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86463" y="2743200"/>
            <a:ext cx="1320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2" name="Picture 11" descr="slide0011_image04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54888" y="2743200"/>
            <a:ext cx="1320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Normalize light intensities</a:t>
            </a:r>
          </a:p>
        </p:txBody>
      </p:sp>
      <p:pic>
        <p:nvPicPr>
          <p:cNvPr id="12493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8038" y="1125538"/>
            <a:ext cx="3619500" cy="538162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pic>
        <p:nvPicPr>
          <p:cNvPr id="12493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4388" y="1125538"/>
            <a:ext cx="3619500" cy="538162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Estimate normals</a:t>
            </a:r>
          </a:p>
        </p:txBody>
      </p:sp>
      <p:pic>
        <p:nvPicPr>
          <p:cNvPr id="125955" name="Picture 4" descr="slide0015_image08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138" y="1052513"/>
            <a:ext cx="3598862" cy="539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8050" y="1052513"/>
            <a:ext cx="3598863" cy="539908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Depth from normals</a:t>
            </a:r>
          </a:p>
        </p:txBody>
      </p:sp>
      <p:pic>
        <p:nvPicPr>
          <p:cNvPr id="12697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1052513"/>
            <a:ext cx="7272338" cy="54038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zh-TW" sz="3200" smtClean="0"/>
              <a:t>Stereo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zh-TW" smtClean="0"/>
              <a:t>One distinguishable point being observed</a:t>
            </a:r>
          </a:p>
          <a:p>
            <a:pPr lvl="1" eaLnBrk="1" hangingPunct="1"/>
            <a:r>
              <a:rPr lang="en-GB" altLang="zh-TW" smtClean="0"/>
              <a:t>The preimage can be found at the intersection of the rays from the focal points to the image points</a:t>
            </a:r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6488" y="3430588"/>
            <a:ext cx="4389437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Results</a:t>
            </a:r>
          </a:p>
        </p:txBody>
      </p:sp>
      <p:pic>
        <p:nvPicPr>
          <p:cNvPr id="12800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3787775"/>
            <a:ext cx="3786187" cy="26987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pic>
        <p:nvPicPr>
          <p:cNvPr id="128004" name="Picture 5" descr="slide0036_image18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3787775"/>
            <a:ext cx="3797300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5" name="Picture 6" descr="slide0035_image17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052513"/>
            <a:ext cx="4048125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6" name="Picture 7" descr="slide0025_image16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8313" y="1052513"/>
            <a:ext cx="4048125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Limitations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Big problems</a:t>
            </a:r>
          </a:p>
          <a:p>
            <a:pPr lvl="1" eaLnBrk="1" hangingPunct="1"/>
            <a:r>
              <a:rPr lang="en-US" altLang="zh-TW" smtClean="0"/>
              <a:t>doesn</a:t>
            </a:r>
            <a:r>
              <a:rPr lang="en-US" altLang="zh-TW" smtClean="0">
                <a:latin typeface="Arial" charset="0"/>
              </a:rPr>
              <a:t>’</a:t>
            </a:r>
            <a:r>
              <a:rPr lang="en-US" altLang="zh-TW" smtClean="0"/>
              <a:t>t work for shiny things, semi-translucent things</a:t>
            </a:r>
          </a:p>
          <a:p>
            <a:pPr lvl="1" eaLnBrk="1" hangingPunct="1"/>
            <a:r>
              <a:rPr lang="en-US" altLang="zh-TW" smtClean="0"/>
              <a:t>shadows, inter-reflections</a:t>
            </a:r>
          </a:p>
          <a:p>
            <a:pPr eaLnBrk="1" hangingPunct="1"/>
            <a:r>
              <a:rPr lang="en-US" altLang="zh-TW" smtClean="0"/>
              <a:t>Smaller problems</a:t>
            </a:r>
          </a:p>
          <a:p>
            <a:pPr lvl="1" eaLnBrk="1" hangingPunct="1"/>
            <a:r>
              <a:rPr lang="en-US" altLang="zh-TW" smtClean="0"/>
              <a:t>calibration requirements</a:t>
            </a:r>
          </a:p>
          <a:p>
            <a:pPr lvl="2" eaLnBrk="1" hangingPunct="1"/>
            <a:r>
              <a:rPr lang="en-US" altLang="zh-TW" smtClean="0"/>
              <a:t>measure light source directions, intensities</a:t>
            </a:r>
          </a:p>
          <a:p>
            <a:pPr lvl="2" eaLnBrk="1" hangingPunct="1"/>
            <a:r>
              <a:rPr lang="en-US" altLang="zh-TW" smtClean="0"/>
              <a:t>camera response function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smtClean="0"/>
              <a:t>Example-based photometric stereo</a:t>
            </a:r>
          </a:p>
        </p:txBody>
      </p:sp>
      <p:sp>
        <p:nvSpPr>
          <p:cNvPr id="130051" name="Rectangle 4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zh-TW" smtClean="0"/>
              <a:t>Estimate 3D shape by varying illumination, fixed camera</a:t>
            </a:r>
          </a:p>
          <a:p>
            <a:pPr eaLnBrk="1" hangingPunct="1"/>
            <a:endParaRPr lang="en-US" altLang="zh-TW" smtClean="0"/>
          </a:p>
          <a:p>
            <a:pPr eaLnBrk="1" hangingPunct="1"/>
            <a:r>
              <a:rPr lang="en-US" altLang="zh-TW" smtClean="0"/>
              <a:t>Operating conditions</a:t>
            </a:r>
          </a:p>
          <a:p>
            <a:pPr lvl="1" eaLnBrk="1" hangingPunct="1"/>
            <a:r>
              <a:rPr lang="en-US" altLang="zh-TW" smtClean="0"/>
              <a:t>any opaque material</a:t>
            </a:r>
          </a:p>
          <a:p>
            <a:pPr lvl="1" eaLnBrk="1" hangingPunct="1"/>
            <a:r>
              <a:rPr lang="en-US" altLang="zh-TW" smtClean="0"/>
              <a:t>distant camera, lighting</a:t>
            </a:r>
          </a:p>
          <a:p>
            <a:pPr lvl="1" eaLnBrk="1" hangingPunct="1"/>
            <a:r>
              <a:rPr lang="en-US" altLang="zh-TW" smtClean="0"/>
              <a:t>reference object available</a:t>
            </a:r>
          </a:p>
          <a:p>
            <a:pPr lvl="1" eaLnBrk="1" hangingPunct="1"/>
            <a:r>
              <a:rPr lang="en-US" altLang="zh-TW" smtClean="0"/>
              <a:t>no shadows, interreflections, transparency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10"/>
          <p:cNvGraphicFramePr>
            <a:graphicFrameLocks noChangeAspect="1"/>
          </p:cNvGraphicFramePr>
          <p:nvPr/>
        </p:nvGraphicFramePr>
        <p:xfrm>
          <a:off x="0" y="0"/>
          <a:ext cx="9144000" cy="6856413"/>
        </p:xfrm>
        <a:graphic>
          <a:graphicData uri="http://schemas.openxmlformats.org/presentationml/2006/ole">
            <p:oleObj spid="_x0000_s8194" name="Image" r:id="rId4" imgW="5201637" imgH="3901228" progId="">
              <p:embed/>
            </p:oleObj>
          </a:graphicData>
        </a:graphic>
      </p:graphicFrame>
      <p:sp>
        <p:nvSpPr>
          <p:cNvPr id="1652739" name="Rectangle 3"/>
          <p:cNvSpPr>
            <a:spLocks noChangeArrowheads="1"/>
          </p:cNvSpPr>
          <p:nvPr/>
        </p:nvSpPr>
        <p:spPr bwMode="auto">
          <a:xfrm>
            <a:off x="6553200" y="1219200"/>
            <a:ext cx="304800" cy="3048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652740" name="Rectangle 4"/>
          <p:cNvSpPr>
            <a:spLocks noChangeArrowheads="1"/>
          </p:cNvSpPr>
          <p:nvPr/>
        </p:nvSpPr>
        <p:spPr bwMode="auto">
          <a:xfrm>
            <a:off x="6400800" y="2209800"/>
            <a:ext cx="304800" cy="3048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652741" name="Rectangle 5"/>
          <p:cNvSpPr>
            <a:spLocks noChangeArrowheads="1"/>
          </p:cNvSpPr>
          <p:nvPr/>
        </p:nvSpPr>
        <p:spPr bwMode="auto">
          <a:xfrm>
            <a:off x="6400800" y="5562600"/>
            <a:ext cx="304800" cy="3048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652742" name="Text Box 6"/>
          <p:cNvSpPr txBox="1">
            <a:spLocks noChangeArrowheads="1"/>
          </p:cNvSpPr>
          <p:nvPr/>
        </p:nvSpPr>
        <p:spPr bwMode="auto">
          <a:xfrm>
            <a:off x="1676400" y="2209800"/>
            <a:ext cx="3048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zh-TW" sz="2000" b="0">
                <a:latin typeface="Verdana" pitchFamily="34" charset="0"/>
              </a:rPr>
              <a:t>same surface normal</a:t>
            </a:r>
          </a:p>
        </p:txBody>
      </p:sp>
      <p:sp>
        <p:nvSpPr>
          <p:cNvPr id="1652743" name="Line 7"/>
          <p:cNvSpPr>
            <a:spLocks noChangeShapeType="1"/>
          </p:cNvSpPr>
          <p:nvPr/>
        </p:nvSpPr>
        <p:spPr bwMode="auto">
          <a:xfrm flipV="1">
            <a:off x="4572000" y="1447800"/>
            <a:ext cx="1981200" cy="762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652744" name="Line 8"/>
          <p:cNvSpPr>
            <a:spLocks noChangeShapeType="1"/>
          </p:cNvSpPr>
          <p:nvPr/>
        </p:nvSpPr>
        <p:spPr bwMode="auto">
          <a:xfrm>
            <a:off x="4572000" y="2438400"/>
            <a:ext cx="17526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652745" name="Line 9"/>
          <p:cNvSpPr>
            <a:spLocks noChangeShapeType="1"/>
          </p:cNvSpPr>
          <p:nvPr/>
        </p:nvSpPr>
        <p:spPr bwMode="auto">
          <a:xfrm>
            <a:off x="4495800" y="2590800"/>
            <a:ext cx="1828800" cy="2895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652747" name="Text Box 11"/>
          <p:cNvSpPr txBox="1">
            <a:spLocks noChangeArrowheads="1"/>
          </p:cNvSpPr>
          <p:nvPr/>
        </p:nvSpPr>
        <p:spPr bwMode="auto">
          <a:xfrm>
            <a:off x="179388" y="5013325"/>
            <a:ext cx="5400675" cy="141128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/>
            <a:endParaRPr lang="en-US" altLang="zh-TW" sz="2800">
              <a:solidFill>
                <a:schemeClr val="tx1"/>
              </a:solidFill>
              <a:latin typeface="Verdana" pitchFamily="34" charset="0"/>
            </a:endParaRPr>
          </a:p>
          <a:p>
            <a:pPr algn="l" eaLnBrk="1" hangingPunct="1"/>
            <a:r>
              <a:rPr lang="en-US" altLang="zh-TW" sz="2800">
                <a:solidFill>
                  <a:schemeClr val="tx1"/>
                </a:solidFill>
                <a:latin typeface="Verdana" pitchFamily="34" charset="0"/>
              </a:rPr>
              <a:t>“Orientation consistency”</a:t>
            </a:r>
          </a:p>
          <a:p>
            <a:pPr algn="l" eaLnBrk="1" hangingPunct="1"/>
            <a:endParaRPr lang="en-US" altLang="zh-TW" sz="2800">
              <a:solidFill>
                <a:schemeClr val="tx1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2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52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2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52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2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52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2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52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2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52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2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52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2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52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2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52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2739" grpId="0" animBg="1"/>
      <p:bldP spid="1652740" grpId="0" animBg="1"/>
      <p:bldP spid="1652741" grpId="0" animBg="1"/>
      <p:bldP spid="1652742" grpId="0"/>
      <p:bldP spid="1652743" grpId="0" animBg="1"/>
      <p:bldP spid="1652744" grpId="0" animBg="1"/>
      <p:bldP spid="1652745" grpId="0" animBg="1"/>
      <p:bldP spid="1652747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graphicFrame>
        <p:nvGraphicFramePr>
          <p:cNvPr id="9218" name="Object 4"/>
          <p:cNvGraphicFramePr>
            <a:graphicFrameLocks noChangeAspect="1"/>
          </p:cNvGraphicFramePr>
          <p:nvPr/>
        </p:nvGraphicFramePr>
        <p:xfrm>
          <a:off x="0" y="0"/>
          <a:ext cx="9144000" cy="6856413"/>
        </p:xfrm>
        <a:graphic>
          <a:graphicData uri="http://schemas.openxmlformats.org/presentationml/2006/ole">
            <p:oleObj spid="_x0000_s9218" name="Image" r:id="rId4" imgW="5201637" imgH="3901228" progId="">
              <p:embed/>
            </p:oleObj>
          </a:graphicData>
        </a:graphic>
      </p:graphicFrame>
      <p:sp>
        <p:nvSpPr>
          <p:cNvPr id="1653765" name="Rectangle 5"/>
          <p:cNvSpPr>
            <a:spLocks noChangeArrowheads="1"/>
          </p:cNvSpPr>
          <p:nvPr/>
        </p:nvSpPr>
        <p:spPr bwMode="auto">
          <a:xfrm>
            <a:off x="6553200" y="1219200"/>
            <a:ext cx="304800" cy="3048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653766" name="Rectangle 6"/>
          <p:cNvSpPr>
            <a:spLocks noChangeArrowheads="1"/>
          </p:cNvSpPr>
          <p:nvPr/>
        </p:nvSpPr>
        <p:spPr bwMode="auto">
          <a:xfrm>
            <a:off x="1752600" y="5486400"/>
            <a:ext cx="304800" cy="3048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653767" name="Rectangle 7"/>
          <p:cNvSpPr>
            <a:spLocks noChangeArrowheads="1"/>
          </p:cNvSpPr>
          <p:nvPr/>
        </p:nvSpPr>
        <p:spPr bwMode="auto">
          <a:xfrm>
            <a:off x="7391400" y="4038600"/>
            <a:ext cx="304800" cy="3048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653768" name="Freeform 8"/>
          <p:cNvSpPr>
            <a:spLocks/>
          </p:cNvSpPr>
          <p:nvPr/>
        </p:nvSpPr>
        <p:spPr bwMode="auto">
          <a:xfrm>
            <a:off x="1981200" y="4991100"/>
            <a:ext cx="800100" cy="1638300"/>
          </a:xfrm>
          <a:custGeom>
            <a:avLst/>
            <a:gdLst>
              <a:gd name="T0" fmla="*/ 645160042 w 504"/>
              <a:gd name="T1" fmla="*/ 181451214 h 1032"/>
              <a:gd name="T2" fmla="*/ 1008062653 w 504"/>
              <a:gd name="T3" fmla="*/ 1391125989 h 1032"/>
              <a:gd name="T4" fmla="*/ 40322503 w 504"/>
              <a:gd name="T5" fmla="*/ 2147483647 h 1032"/>
              <a:gd name="T6" fmla="*/ 766127513 w 504"/>
              <a:gd name="T7" fmla="*/ 2116931042 h 1032"/>
              <a:gd name="T8" fmla="*/ 1249997594 w 504"/>
              <a:gd name="T9" fmla="*/ 1391125989 h 1032"/>
              <a:gd name="T10" fmla="*/ 887095182 w 504"/>
              <a:gd name="T11" fmla="*/ 302418706 h 1032"/>
              <a:gd name="T12" fmla="*/ 645160042 w 504"/>
              <a:gd name="T13" fmla="*/ 181451214 h 10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04"/>
              <a:gd name="T22" fmla="*/ 0 h 1032"/>
              <a:gd name="T23" fmla="*/ 504 w 504"/>
              <a:gd name="T24" fmla="*/ 1032 h 10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04" h="1032">
                <a:moveTo>
                  <a:pt x="256" y="72"/>
                </a:moveTo>
                <a:cubicBezTo>
                  <a:pt x="264" y="144"/>
                  <a:pt x="440" y="400"/>
                  <a:pt x="400" y="552"/>
                </a:cubicBezTo>
                <a:cubicBezTo>
                  <a:pt x="360" y="704"/>
                  <a:pt x="32" y="936"/>
                  <a:pt x="16" y="984"/>
                </a:cubicBezTo>
                <a:cubicBezTo>
                  <a:pt x="0" y="1032"/>
                  <a:pt x="224" y="912"/>
                  <a:pt x="304" y="840"/>
                </a:cubicBezTo>
                <a:cubicBezTo>
                  <a:pt x="384" y="768"/>
                  <a:pt x="488" y="672"/>
                  <a:pt x="496" y="552"/>
                </a:cubicBezTo>
                <a:cubicBezTo>
                  <a:pt x="504" y="432"/>
                  <a:pt x="392" y="200"/>
                  <a:pt x="352" y="120"/>
                </a:cubicBezTo>
                <a:cubicBezTo>
                  <a:pt x="312" y="40"/>
                  <a:pt x="248" y="0"/>
                  <a:pt x="256" y="72"/>
                </a:cubicBezTo>
                <a:close/>
              </a:path>
            </a:pathLst>
          </a:cu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53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3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53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3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53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3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53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3765" grpId="0" animBg="1"/>
      <p:bldP spid="1653766" grpId="0" animBg="1"/>
      <p:bldP spid="1653767" grpId="0" animBg="1"/>
      <p:bldP spid="1653768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0" y="0"/>
          <a:ext cx="9144000" cy="6856413"/>
        </p:xfrm>
        <a:graphic>
          <a:graphicData uri="http://schemas.openxmlformats.org/presentationml/2006/ole">
            <p:oleObj spid="_x0000_s10242" name="Image" r:id="rId4" imgW="5201637" imgH="390122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0" y="0"/>
          <a:ext cx="9144000" cy="6856413"/>
        </p:xfrm>
        <a:graphic>
          <a:graphicData uri="http://schemas.openxmlformats.org/presentationml/2006/ole">
            <p:oleObj spid="_x0000_s11266" name="Image" r:id="rId4" imgW="5201637" imgH="390122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0" y="0"/>
          <a:ext cx="9144000" cy="6856413"/>
        </p:xfrm>
        <a:graphic>
          <a:graphicData uri="http://schemas.openxmlformats.org/presentationml/2006/ole">
            <p:oleObj spid="_x0000_s12290" name="Image" r:id="rId4" imgW="5201637" imgH="390122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0" y="0"/>
          <a:ext cx="9144000" cy="6856413"/>
        </p:xfrm>
        <a:graphic>
          <a:graphicData uri="http://schemas.openxmlformats.org/presentationml/2006/ole">
            <p:oleObj spid="_x0000_s13314" name="Image" r:id="rId4" imgW="5201637" imgH="390122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6" name="Picture 2" descr="bottlemask"/>
          <p:cNvPicPr>
            <a:picLocks noChangeAspect="1" noChangeArrowheads="1"/>
          </p:cNvPicPr>
          <p:nvPr/>
        </p:nvPicPr>
        <p:blipFill>
          <a:blip r:embed="rId4" cstate="print">
            <a:lum bright="-48000"/>
          </a:blip>
          <a:srcRect/>
          <a:stretch>
            <a:fillRect/>
          </a:stretch>
        </p:blipFill>
        <p:spPr bwMode="auto">
          <a:xfrm>
            <a:off x="7024688" y="1943100"/>
            <a:ext cx="1509712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338" name="Object 3"/>
          <p:cNvGraphicFramePr>
            <a:graphicFrameLocks noChangeAspect="1"/>
          </p:cNvGraphicFramePr>
          <p:nvPr/>
        </p:nvGraphicFramePr>
        <p:xfrm>
          <a:off x="533400" y="1905000"/>
          <a:ext cx="1547813" cy="4573588"/>
        </p:xfrm>
        <a:graphic>
          <a:graphicData uri="http://schemas.openxmlformats.org/presentationml/2006/ole">
            <p:oleObj spid="_x0000_s14338" name="Image" r:id="rId5" imgW="2526984" imgH="7466667" progId="">
              <p:embed/>
            </p:oleObj>
          </a:graphicData>
        </a:graphic>
      </p:graphicFrame>
      <p:graphicFrame>
        <p:nvGraphicFramePr>
          <p:cNvPr id="14339" name="Object 4"/>
          <p:cNvGraphicFramePr>
            <a:graphicFrameLocks noChangeAspect="1"/>
          </p:cNvGraphicFramePr>
          <p:nvPr/>
        </p:nvGraphicFramePr>
        <p:xfrm>
          <a:off x="2667000" y="1905000"/>
          <a:ext cx="1547813" cy="4572000"/>
        </p:xfrm>
        <a:graphic>
          <a:graphicData uri="http://schemas.openxmlformats.org/presentationml/2006/ole">
            <p:oleObj spid="_x0000_s14339" name="Image" r:id="rId6" imgW="2526984" imgH="7466667" progId="">
              <p:embed/>
            </p:oleObj>
          </a:graphicData>
        </a:graphic>
      </p:graphicFrame>
      <p:graphicFrame>
        <p:nvGraphicFramePr>
          <p:cNvPr id="14340" name="Object 5"/>
          <p:cNvGraphicFramePr>
            <a:graphicFrameLocks noChangeAspect="1"/>
          </p:cNvGraphicFramePr>
          <p:nvPr/>
        </p:nvGraphicFramePr>
        <p:xfrm>
          <a:off x="4876800" y="1905000"/>
          <a:ext cx="1547813" cy="4572000"/>
        </p:xfrm>
        <a:graphic>
          <a:graphicData uri="http://schemas.openxmlformats.org/presentationml/2006/ole">
            <p:oleObj spid="_x0000_s14340" name="Image" r:id="rId7" imgW="2526984" imgH="7466667" progId="">
              <p:embed/>
            </p:oleObj>
          </a:graphicData>
        </a:graphic>
      </p:graphicFrame>
      <p:graphicFrame>
        <p:nvGraphicFramePr>
          <p:cNvPr id="14341" name="Object 6"/>
          <p:cNvGraphicFramePr>
            <a:graphicFrameLocks noChangeAspect="1"/>
          </p:cNvGraphicFramePr>
          <p:nvPr/>
        </p:nvGraphicFramePr>
        <p:xfrm>
          <a:off x="609600" y="285750"/>
          <a:ext cx="1404938" cy="1422400"/>
        </p:xfrm>
        <a:graphic>
          <a:graphicData uri="http://schemas.openxmlformats.org/presentationml/2006/ole">
            <p:oleObj spid="_x0000_s14341" name="Image" r:id="rId8" imgW="2082540" imgH="2107937" progId="">
              <p:embed/>
            </p:oleObj>
          </a:graphicData>
        </a:graphic>
      </p:graphicFrame>
      <p:graphicFrame>
        <p:nvGraphicFramePr>
          <p:cNvPr id="14342" name="Object 7"/>
          <p:cNvGraphicFramePr>
            <a:graphicFrameLocks noChangeAspect="1"/>
          </p:cNvGraphicFramePr>
          <p:nvPr/>
        </p:nvGraphicFramePr>
        <p:xfrm>
          <a:off x="2738438" y="285750"/>
          <a:ext cx="1404937" cy="1422400"/>
        </p:xfrm>
        <a:graphic>
          <a:graphicData uri="http://schemas.openxmlformats.org/presentationml/2006/ole">
            <p:oleObj spid="_x0000_s14342" name="Image" r:id="rId9" imgW="2082540" imgH="2107937" progId="">
              <p:embed/>
            </p:oleObj>
          </a:graphicData>
        </a:graphic>
      </p:graphicFrame>
      <p:graphicFrame>
        <p:nvGraphicFramePr>
          <p:cNvPr id="14343" name="Object 8"/>
          <p:cNvGraphicFramePr>
            <a:graphicFrameLocks noChangeAspect="1"/>
          </p:cNvGraphicFramePr>
          <p:nvPr/>
        </p:nvGraphicFramePr>
        <p:xfrm>
          <a:off x="4948238" y="285750"/>
          <a:ext cx="1404937" cy="1422400"/>
        </p:xfrm>
        <a:graphic>
          <a:graphicData uri="http://schemas.openxmlformats.org/presentationml/2006/ole">
            <p:oleObj spid="_x0000_s14343" name="Image" r:id="rId10" imgW="2082540" imgH="2107937" progId="">
              <p:embed/>
            </p:oleObj>
          </a:graphicData>
        </a:graphic>
      </p:graphicFrame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447800" y="3276600"/>
            <a:ext cx="4495800" cy="152400"/>
            <a:chOff x="912" y="2064"/>
            <a:chExt cx="2832" cy="96"/>
          </a:xfrm>
        </p:grpSpPr>
        <p:sp>
          <p:nvSpPr>
            <p:cNvPr id="14354" name="Rectangle 10"/>
            <p:cNvSpPr>
              <a:spLocks noChangeArrowheads="1"/>
            </p:cNvSpPr>
            <p:nvPr/>
          </p:nvSpPr>
          <p:spPr bwMode="auto">
            <a:xfrm>
              <a:off x="912" y="2064"/>
              <a:ext cx="96" cy="96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4355" name="Rectangle 11"/>
            <p:cNvSpPr>
              <a:spLocks noChangeArrowheads="1"/>
            </p:cNvSpPr>
            <p:nvPr/>
          </p:nvSpPr>
          <p:spPr bwMode="auto">
            <a:xfrm>
              <a:off x="2208" y="2064"/>
              <a:ext cx="96" cy="96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4356" name="Rectangle 12"/>
            <p:cNvSpPr>
              <a:spLocks noChangeArrowheads="1"/>
            </p:cNvSpPr>
            <p:nvPr/>
          </p:nvSpPr>
          <p:spPr bwMode="auto">
            <a:xfrm>
              <a:off x="3648" y="2064"/>
              <a:ext cx="96" cy="96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aphicFrame>
        <p:nvGraphicFramePr>
          <p:cNvPr id="1658893" name="Object 13"/>
          <p:cNvGraphicFramePr>
            <a:graphicFrameLocks noChangeAspect="1"/>
          </p:cNvGraphicFramePr>
          <p:nvPr/>
        </p:nvGraphicFramePr>
        <p:xfrm>
          <a:off x="7113588" y="290513"/>
          <a:ext cx="1471612" cy="1412875"/>
        </p:xfrm>
        <a:graphic>
          <a:graphicData uri="http://schemas.openxmlformats.org/presentationml/2006/ole">
            <p:oleObj spid="_x0000_s14344" name="Image" r:id="rId11" imgW="2249206" imgH="2160254" progId="">
              <p:embed/>
            </p:oleObj>
          </a:graphicData>
        </a:graphic>
      </p:graphicFrame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1447800" y="838200"/>
            <a:ext cx="4495800" cy="152400"/>
            <a:chOff x="912" y="528"/>
            <a:chExt cx="2832" cy="96"/>
          </a:xfrm>
        </p:grpSpPr>
        <p:sp>
          <p:nvSpPr>
            <p:cNvPr id="14351" name="Rectangle 15"/>
            <p:cNvSpPr>
              <a:spLocks noChangeArrowheads="1"/>
            </p:cNvSpPr>
            <p:nvPr/>
          </p:nvSpPr>
          <p:spPr bwMode="auto">
            <a:xfrm>
              <a:off x="912" y="528"/>
              <a:ext cx="96" cy="96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4352" name="Rectangle 16"/>
            <p:cNvSpPr>
              <a:spLocks noChangeArrowheads="1"/>
            </p:cNvSpPr>
            <p:nvPr/>
          </p:nvSpPr>
          <p:spPr bwMode="auto">
            <a:xfrm>
              <a:off x="2208" y="528"/>
              <a:ext cx="96" cy="96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4353" name="Rectangle 17"/>
            <p:cNvSpPr>
              <a:spLocks noChangeArrowheads="1"/>
            </p:cNvSpPr>
            <p:nvPr/>
          </p:nvSpPr>
          <p:spPr bwMode="auto">
            <a:xfrm>
              <a:off x="3648" y="528"/>
              <a:ext cx="96" cy="96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1658899" name="Line 19"/>
          <p:cNvSpPr>
            <a:spLocks noChangeShapeType="1"/>
          </p:cNvSpPr>
          <p:nvPr/>
        </p:nvSpPr>
        <p:spPr bwMode="auto">
          <a:xfrm flipV="1">
            <a:off x="8007350" y="3244850"/>
            <a:ext cx="266700" cy="444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1658900" name="Object 20"/>
          <p:cNvGraphicFramePr>
            <a:graphicFrameLocks noChangeAspect="1"/>
          </p:cNvGraphicFramePr>
          <p:nvPr/>
        </p:nvGraphicFramePr>
        <p:xfrm>
          <a:off x="6969125" y="1971675"/>
          <a:ext cx="1717675" cy="4437063"/>
        </p:xfrm>
        <a:graphic>
          <a:graphicData uri="http://schemas.openxmlformats.org/presentationml/2006/ole">
            <p:oleObj spid="_x0000_s14345" name="Image" r:id="rId12" imgW="2300035" imgH="6036004" progId="">
              <p:embed/>
            </p:oleObj>
          </a:graphicData>
        </a:graphic>
      </p:graphicFrame>
      <p:sp>
        <p:nvSpPr>
          <p:cNvPr id="1658898" name="Line 18"/>
          <p:cNvSpPr>
            <a:spLocks noChangeShapeType="1"/>
          </p:cNvSpPr>
          <p:nvPr/>
        </p:nvSpPr>
        <p:spPr bwMode="auto">
          <a:xfrm flipH="1">
            <a:off x="8007350" y="925513"/>
            <a:ext cx="22225" cy="23637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58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58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8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658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899" grpId="0" animBg="1"/>
      <p:bldP spid="1658898" grpId="0" animBg="1"/>
      <p:bldP spid="1658898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(\theta_i, \phi_i)&#10;$&#10;\end{document}&#10;"/>
  <p:tag name="EXTERNALNAME" val="Edittex"/>
  <p:tag name="BLEND" val="False"/>
  <p:tag name="TRANSPARENT" val="False"/>
  <p:tag name="BITMAPFORMAT" val="bmpmono"/>
  <p:tag name="DEBUGINTERACTIVE" val="True"/>
  <p:tag name="ORIGWIDTH" val="228.62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bf G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17"/>
  <p:tag name="PICTUREFILESIZE" val="906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k_d = \|{\bf G}\|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88"/>
  <p:tag name="PICTUREFILESIZE" val="6446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{\bf N} = \frac{1}{k_d}{\bf G}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86"/>
  <p:tag name="PICTUREFILESIZE" val="9600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left[ &#10;\begin{array}{c}&#10;I_1 \\ I_2 \\ I_3&#10;\end{array}&#10;\right]&#10;=&#10;\left[&#10;\begin{array}{c}&#10;{\bf L_1}^T \\ {\bf L_2}^T \\ {\bf L_3}^T&#10;\end{array}&#10;\right]&#10;k_d &#10;{\bf N}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71"/>
  <p:tag name="BOXFONT" val="10"/>
  <p:tag name="BOXWRAP" val="False"/>
  <p:tag name="WORKAROUNDTRANSPARENCYBUG" val="False"/>
  <p:tag name="BITMAPFORMAT" val="bmpmono"/>
  <p:tag name="DEBUGINTERACTIVE" val="True"/>
  <p:tag name="ORIGWIDTH" val="203"/>
  <p:tag name="PICTUREFILESIZE" val="58645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bf L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13"/>
  <p:tag name="PICTUREFILESIZE" val="706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{\bf G} = {\bf L}^{-1} {\bf I}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96"/>
  <p:tag name="PICTUREFILESIZE" val="6326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3\times3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49"/>
  <p:tag name="PICTUREFILESIZE" val="2606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3 \times 1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48"/>
  <p:tag name="PICTUREFILESIZE" val="2506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3 \times 1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48"/>
  <p:tag name="PICTUREFILESIZE" val="2506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left[ &#10;\begin{array}{c}&#10;I_1 \\ \vdots \\ I_n&#10;\end{array}&#10;\right]&#10;=&#10;\left[&#10;\begin{array}{c}&#10;{\bf L_1} \\ \vdots \\ {\bf L_n}&#10;\end{array}&#10;\right]&#10;k_d {\bf N}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192"/>
  <p:tag name="PICTUREFILESIZE" val="48646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(\theta_e, \phi_e)&#10;$&#10;\end{document}&#10;"/>
  <p:tag name="EXTERNALNAME" val="Edittex"/>
  <p:tag name="BLEND" val="False"/>
  <p:tag name="TRANSPARENT" val="False"/>
  <p:tag name="BITMAPFORMAT" val="bmpmono"/>
  <p:tag name="DEBUGINTERACTIVE" val="True"/>
  <p:tag name="ORIGWIDTH" val="24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bf I &amp; = &amp; \bf L G \\&#10;\bf L^T I &amp; = &amp; \bf L^T L G\\&#10;\bf G &amp; = &amp; \bf  (L^T L)^{-1} (L^T I)  \\&#10;\end{eqnarray*}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227"/>
  <p:tag name="PICTUREFILESIZE" val="64266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I_i(I_i)~=~I_i[k_d {\bf N} \cdot {\bf L_i}]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17"/>
  <p:tag name="BOXFONT" val="10"/>
  <p:tag name="BOXWRAP" val="False"/>
  <p:tag name="WORKAROUNDTRANSPARENCYBUG" val="False"/>
  <p:tag name="BITMAPFORMAT" val="bmpmono"/>
  <p:tag name="DEBUGINTERACTIVE" val="True"/>
  <p:tag name="ORIGWIDTH" val="199"/>
  <p:tag name="PICTUREFILESIZE" val="15231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left[ &#10;\begin{array}{c}&#10;I_1^2 \\ \vdots \\ I_n^2&#10;\end{array}&#10;\right]&#10;=&#10;\left[&#10;\begin{array}{c}&#10;I_1{\bf L_1}^T \\ \vdots \\ I_n{\bf L_n}^T&#10;\end{array}&#10;\right]&#10;k_d {\bf N}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226"/>
  <p:tag name="PICTUREFILESIZE" val="59006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rho(\theta_i, \phi_i,\theta_e, \phi_e)&#10;$&#10;\end{document}&#10;"/>
  <p:tag name="EXTERNALNAME" val="Edittex"/>
  <p:tag name="BLEND" val="False"/>
  <p:tag name="TRANSPARENT" val="False"/>
  <p:tag name="BITMAPFORMAT" val="bmpmono"/>
  <p:tag name="DEBUGINTERACTIVE" val="True"/>
  <p:tag name="ORIGWIDTH" val="49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I = k_d {\bf N} \cdot {\bf L}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17"/>
  <p:tag name="BOXFONT" val="10"/>
  <p:tag name="BOXWRAP" val="False"/>
  <p:tag name="WORKAROUNDTRANSPARENCYBUG" val="False"/>
  <p:tag name="BITMAPFORMAT" val="bmpmono"/>
  <p:tag name="DEBUGINTERACTIVE" val="True"/>
  <p:tag name="ORIGWIDTH" val="108"/>
  <p:tag name="PICTUREFILESIZE" val="7598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I_1~=~k_d {\bf N} \cdot {\bf L_1}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17"/>
  <p:tag name="BOXFONT" val="10"/>
  <p:tag name="BOXWRAP" val="False"/>
  <p:tag name="WORKAROUNDTRANSPARENCYBUG" val="False"/>
  <p:tag name="BITMAPFORMAT" val="bmpmono"/>
  <p:tag name="DEBUGINTERACTIVE" val="True"/>
  <p:tag name="ORIGWIDTH" val="144"/>
  <p:tag name="PICTUREFILESIZE" val="9996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I_2~=~k_d {\bf N} \cdot {\bf L_2}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17"/>
  <p:tag name="BOXFONT" val="10"/>
  <p:tag name="BOXWRAP" val="False"/>
  <p:tag name="WORKAROUNDTRANSPARENCYBUG" val="False"/>
  <p:tag name="BITMAPFORMAT" val="bmpmono"/>
  <p:tag name="DEBUGINTERACTIVE" val="True"/>
  <p:tag name="ORIGWIDTH" val="144"/>
  <p:tag name="PICTUREFILESIZE" val="9996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I_3~=~k_d {\bf N} \cdot {\bf L_3}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17"/>
  <p:tag name="BOXFONT" val="10"/>
  <p:tag name="BOXWRAP" val="False"/>
  <p:tag name="WORKAROUNDTRANSPARENCYBUG" val="False"/>
  <p:tag name="BITMAPFORMAT" val="bmpmono"/>
  <p:tag name="DEBUGINTERACTIVE" val="True"/>
  <p:tag name="ORIGWIDTH" val="144"/>
  <p:tag name="PICTUREFILESIZE" val="9996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left[ &#10;\begin{array}{c}&#10;I_1 \\ I_2 \\ I_3&#10;\end{array}&#10;\right]&#10;=&#10;k_d &#10;\left[&#10;\begin{array}{c}&#10;{\bf L_1}^T \\ {\bf L_2}^T \\ {\bf L_3}^T&#10;\end{array}&#10;\right]&#10;{\bf N}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71"/>
  <p:tag name="BOXFONT" val="10"/>
  <p:tag name="BOXWRAP" val="False"/>
  <p:tag name="WORKAROUNDTRANSPARENCYBUG" val="False"/>
  <p:tag name="BITMAPFORMAT" val="bmpmono"/>
  <p:tag name="DEBUGINTERACTIVE" val="True"/>
  <p:tag name="ORIGWIDTH" val="207"/>
  <p:tag name="PICTUREFILESIZE" val="59751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bf I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8"/>
  <p:tag name="PICTUREFILESIZE" val="5062"/>
</p:tagLst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Profile</Template>
  <TotalTime>11663</TotalTime>
  <Words>2307</Words>
  <Application>Microsoft Office PowerPoint</Application>
  <PresentationFormat>如螢幕大小 (4:3)</PresentationFormat>
  <Paragraphs>690</Paragraphs>
  <Slides>136</Slides>
  <Notes>127</Notes>
  <HiddenSlides>0</HiddenSlides>
  <MMClips>2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4</vt:i4>
      </vt:variant>
      <vt:variant>
        <vt:lpstr>投影片標題</vt:lpstr>
      </vt:variant>
      <vt:variant>
        <vt:i4>136</vt:i4>
      </vt:variant>
    </vt:vector>
  </HeadingPairs>
  <TitlesOfParts>
    <vt:vector size="141" baseType="lpstr">
      <vt:lpstr>預設簡報設計</vt:lpstr>
      <vt:lpstr>方程式</vt:lpstr>
      <vt:lpstr>Equation</vt:lpstr>
      <vt:lpstr>Image</vt:lpstr>
      <vt:lpstr>Photo Editor Photo</vt:lpstr>
      <vt:lpstr>3D photography</vt:lpstr>
      <vt:lpstr>3D photography</vt:lpstr>
      <vt:lpstr>Range acquisition</vt:lpstr>
      <vt:lpstr>Range acquisition taxonomy</vt:lpstr>
      <vt:lpstr>Range acquisition taxonomy</vt:lpstr>
      <vt:lpstr>Outline</vt:lpstr>
      <vt:lpstr>Passive approaches</vt:lpstr>
      <vt:lpstr>投影片 8</vt:lpstr>
      <vt:lpstr>Stereo</vt:lpstr>
      <vt:lpstr>Stereo</vt:lpstr>
      <vt:lpstr>Components of stereo vision systems</vt:lpstr>
      <vt:lpstr>Epipolar geometry</vt:lpstr>
      <vt:lpstr>Image rectification</vt:lpstr>
      <vt:lpstr>Disparity</vt:lpstr>
      <vt:lpstr>Reconstruction</vt:lpstr>
      <vt:lpstr>Basic stereo algorithm</vt:lpstr>
      <vt:lpstr>Basic stereo algorithm</vt:lpstr>
      <vt:lpstr>Reverse order of loops</vt:lpstr>
      <vt:lpstr>Incremental computation</vt:lpstr>
      <vt:lpstr>Incremental computation</vt:lpstr>
      <vt:lpstr>Incremental computation</vt:lpstr>
      <vt:lpstr>Selecting window size</vt:lpstr>
      <vt:lpstr>Selecting window size</vt:lpstr>
      <vt:lpstr>Non-square windows</vt:lpstr>
      <vt:lpstr>Ordering constraint</vt:lpstr>
      <vt:lpstr>Dynamic programming</vt:lpstr>
      <vt:lpstr>Dynamic programming</vt:lpstr>
      <vt:lpstr>Energy minimization</vt:lpstr>
      <vt:lpstr>Energy minimization</vt:lpstr>
      <vt:lpstr>Stereo as energy minimization</vt:lpstr>
      <vt:lpstr>Energy minimization</vt:lpstr>
      <vt:lpstr>Stereo results</vt:lpstr>
      <vt:lpstr>Results with window correlation</vt:lpstr>
      <vt:lpstr>Results with graph cuts</vt:lpstr>
      <vt:lpstr>Stereo evaluation</vt:lpstr>
      <vt:lpstr>Stereo—best algorithms</vt:lpstr>
      <vt:lpstr>Volumetric multiview approaches</vt:lpstr>
      <vt:lpstr>Photo consistency</vt:lpstr>
      <vt:lpstr>Silhouette carving</vt:lpstr>
      <vt:lpstr>Silhouette carving</vt:lpstr>
      <vt:lpstr>Silhouette carving</vt:lpstr>
      <vt:lpstr>Silhouette carving</vt:lpstr>
      <vt:lpstr>Silhouette carving</vt:lpstr>
      <vt:lpstr>Voxel coloring</vt:lpstr>
      <vt:lpstr>Voxel coloring</vt:lpstr>
      <vt:lpstr>Voxel coloring and occlusion</vt:lpstr>
      <vt:lpstr>Voxel coloring and occlusion</vt:lpstr>
      <vt:lpstr>Voxel coloring sweep order</vt:lpstr>
      <vt:lpstr>Voxel coloring camera positions</vt:lpstr>
      <vt:lpstr>Image acquisition</vt:lpstr>
      <vt:lpstr>Voxel coloring results</vt:lpstr>
      <vt:lpstr>Space carving</vt:lpstr>
      <vt:lpstr>Multi-pass plane sweep</vt:lpstr>
      <vt:lpstr>Multi-pass plane sweep</vt:lpstr>
      <vt:lpstr>Multi-pass plane sweep</vt:lpstr>
      <vt:lpstr>Multi-pass plane sweep</vt:lpstr>
      <vt:lpstr>Multi-pass plane sweep</vt:lpstr>
      <vt:lpstr>Multi-pass plane sweep</vt:lpstr>
      <vt:lpstr>Space carving results: African violet</vt:lpstr>
      <vt:lpstr>Space carving results: hand</vt:lpstr>
      <vt:lpstr>Active approaches</vt:lpstr>
      <vt:lpstr>Time of flight</vt:lpstr>
      <vt:lpstr>Laser scanning (triangulation)</vt:lpstr>
      <vt:lpstr>Cyberware</vt:lpstr>
      <vt:lpstr>XYZRGB</vt:lpstr>
      <vt:lpstr>XYZRGB</vt:lpstr>
      <vt:lpstr>Shadow scanning</vt:lpstr>
      <vt:lpstr>Basic idea</vt:lpstr>
      <vt:lpstr>Two Plane Version</vt:lpstr>
      <vt:lpstr>Estimating shadow lines</vt:lpstr>
      <vt:lpstr>Shadow scanning in action</vt:lpstr>
      <vt:lpstr>Results</vt:lpstr>
      <vt:lpstr>投影片 73</vt:lpstr>
      <vt:lpstr>投影片 74</vt:lpstr>
      <vt:lpstr>投影片 75</vt:lpstr>
      <vt:lpstr>Active variants of  passive approaches</vt:lpstr>
      <vt:lpstr>The BRDF</vt:lpstr>
      <vt:lpstr>Diffuse reflection (Lambertian)</vt:lpstr>
      <vt:lpstr>Photometric stereo</vt:lpstr>
      <vt:lpstr>Solving the equations</vt:lpstr>
      <vt:lpstr>More than three lights</vt:lpstr>
      <vt:lpstr>Trick for handling shadows</vt:lpstr>
      <vt:lpstr>Photometric Stereo Setup</vt:lpstr>
      <vt:lpstr>Procedure</vt:lpstr>
      <vt:lpstr>Estimating light directions</vt:lpstr>
      <vt:lpstr>Photographing objects</vt:lpstr>
      <vt:lpstr>Normalize light intensities</vt:lpstr>
      <vt:lpstr>Estimate normals</vt:lpstr>
      <vt:lpstr>Depth from normals</vt:lpstr>
      <vt:lpstr>Results</vt:lpstr>
      <vt:lpstr>Limitations</vt:lpstr>
      <vt:lpstr>Example-based photometric stereo</vt:lpstr>
      <vt:lpstr>投影片 93</vt:lpstr>
      <vt:lpstr>投影片 94</vt:lpstr>
      <vt:lpstr>投影片 95</vt:lpstr>
      <vt:lpstr>投影片 96</vt:lpstr>
      <vt:lpstr>投影片 97</vt:lpstr>
      <vt:lpstr>投影片 98</vt:lpstr>
      <vt:lpstr>投影片 99</vt:lpstr>
      <vt:lpstr>Virtual views</vt:lpstr>
      <vt:lpstr>Velvet</vt:lpstr>
      <vt:lpstr>Virtual Views</vt:lpstr>
      <vt:lpstr>Brushed Fur</vt:lpstr>
      <vt:lpstr>Virtual Views</vt:lpstr>
      <vt:lpstr>投影片 105</vt:lpstr>
      <vt:lpstr>Active stereo with structured light</vt:lpstr>
      <vt:lpstr>Spacetime Stereo</vt:lpstr>
      <vt:lpstr>3D Model Acquisition Pipeline</vt:lpstr>
      <vt:lpstr>3D Model Acquisition Pipeline</vt:lpstr>
      <vt:lpstr>3D Model Acquisition Pipeline</vt:lpstr>
      <vt:lpstr>3D Model Acquisition Pipeline</vt:lpstr>
      <vt:lpstr>Volumetric reconstruction</vt:lpstr>
      <vt:lpstr>Signed distance function</vt:lpstr>
      <vt:lpstr>Results</vt:lpstr>
      <vt:lpstr>The Digital Michelangelo Project</vt:lpstr>
      <vt:lpstr>Systems, projects and applications</vt:lpstr>
      <vt:lpstr>Scanning the David</vt:lpstr>
      <vt:lpstr>Range processing pipeline</vt:lpstr>
      <vt:lpstr>投影片 119</vt:lpstr>
      <vt:lpstr>Comparison</vt:lpstr>
      <vt:lpstr>Results</vt:lpstr>
      <vt:lpstr>The Great Buddha Project</vt:lpstr>
      <vt:lpstr>Scanner</vt:lpstr>
      <vt:lpstr>Processing</vt:lpstr>
      <vt:lpstr>Results</vt:lpstr>
      <vt:lpstr>Applications in VFX</vt:lpstr>
      <vt:lpstr>3D scanning</vt:lpstr>
      <vt:lpstr>IMAX 3D</vt:lpstr>
      <vt:lpstr>Hybrid stereo camera</vt:lpstr>
      <vt:lpstr>Live-action sequence</vt:lpstr>
      <vt:lpstr>Hybrid input</vt:lpstr>
      <vt:lpstr>Hybrid input</vt:lpstr>
      <vt:lpstr>Combine multiple hires to lores</vt:lpstr>
      <vt:lpstr>Results</vt:lpstr>
      <vt:lpstr>View interpolation</vt:lpstr>
      <vt:lpstr>View interpolation</vt:lpstr>
    </vt:vector>
  </TitlesOfParts>
  <Company>NTU CSIE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cyy</dc:creator>
  <cp:lastModifiedBy>Yung-Yu Chuang</cp:lastModifiedBy>
  <cp:revision>2254</cp:revision>
  <dcterms:created xsi:type="dcterms:W3CDTF">2005-01-08T09:49:33Z</dcterms:created>
  <dcterms:modified xsi:type="dcterms:W3CDTF">2010-05-19T02:57:12Z</dcterms:modified>
</cp:coreProperties>
</file>