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256" r:id="rId2"/>
    <p:sldId id="258" r:id="rId3"/>
    <p:sldId id="311" r:id="rId4"/>
    <p:sldId id="259" r:id="rId5"/>
    <p:sldId id="260" r:id="rId6"/>
    <p:sldId id="283" r:id="rId7"/>
    <p:sldId id="261" r:id="rId8"/>
    <p:sldId id="312" r:id="rId9"/>
    <p:sldId id="262" r:id="rId10"/>
    <p:sldId id="286" r:id="rId11"/>
    <p:sldId id="263" r:id="rId12"/>
    <p:sldId id="264" r:id="rId13"/>
    <p:sldId id="265" r:id="rId14"/>
    <p:sldId id="266" r:id="rId15"/>
    <p:sldId id="313" r:id="rId16"/>
    <p:sldId id="314" r:id="rId17"/>
    <p:sldId id="267" r:id="rId18"/>
    <p:sldId id="268" r:id="rId19"/>
    <p:sldId id="285" r:id="rId20"/>
    <p:sldId id="287" r:id="rId21"/>
    <p:sldId id="269" r:id="rId22"/>
    <p:sldId id="288" r:id="rId23"/>
    <p:sldId id="270" r:id="rId24"/>
    <p:sldId id="271" r:id="rId25"/>
    <p:sldId id="289" r:id="rId26"/>
    <p:sldId id="307" r:id="rId27"/>
    <p:sldId id="308" r:id="rId28"/>
    <p:sldId id="272" r:id="rId29"/>
    <p:sldId id="273" r:id="rId30"/>
    <p:sldId id="291" r:id="rId31"/>
    <p:sldId id="292" r:id="rId32"/>
    <p:sldId id="293" r:id="rId33"/>
    <p:sldId id="274" r:id="rId34"/>
    <p:sldId id="294" r:id="rId35"/>
    <p:sldId id="295" r:id="rId36"/>
    <p:sldId id="296" r:id="rId37"/>
    <p:sldId id="317" r:id="rId38"/>
    <p:sldId id="309" r:id="rId39"/>
    <p:sldId id="318" r:id="rId40"/>
    <p:sldId id="310" r:id="rId41"/>
    <p:sldId id="319" r:id="rId42"/>
    <p:sldId id="277" r:id="rId43"/>
    <p:sldId id="297" r:id="rId44"/>
    <p:sldId id="275" r:id="rId45"/>
    <p:sldId id="299" r:id="rId46"/>
    <p:sldId id="300" r:id="rId47"/>
    <p:sldId id="301" r:id="rId48"/>
    <p:sldId id="302" r:id="rId49"/>
    <p:sldId id="305" r:id="rId50"/>
    <p:sldId id="306" r:id="rId51"/>
    <p:sldId id="298" r:id="rId52"/>
    <p:sldId id="276" r:id="rId53"/>
    <p:sldId id="278" r:id="rId54"/>
    <p:sldId id="282" r:id="rId55"/>
    <p:sldId id="303" r:id="rId56"/>
    <p:sldId id="304" r:id="rId57"/>
    <p:sldId id="284" r:id="rId58"/>
    <p:sldId id="257" r:id="rId59"/>
    <p:sldId id="315" r:id="rId60"/>
    <p:sldId id="316" r:id="rId6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99FF"/>
    <a:srgbClr val="0000FF"/>
    <a:srgbClr val="FFFFFF"/>
    <a:srgbClr val="FF9933"/>
    <a:srgbClr val="FF7C80"/>
    <a:srgbClr val="F05C34"/>
    <a:srgbClr val="FFCC66"/>
    <a:srgbClr val="E8B366"/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6007" autoAdjust="0"/>
  </p:normalViewPr>
  <p:slideViewPr>
    <p:cSldViewPr>
      <p:cViewPr>
        <p:scale>
          <a:sx n="68" d="100"/>
          <a:sy n="68" d="100"/>
        </p:scale>
        <p:origin x="-60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4FCC8-8134-4A36-9951-FE4A191A939F}" type="datetimeFigureOut">
              <a:rPr lang="zh-TW" altLang="en-US" smtClean="0"/>
              <a:pPr/>
              <a:t>2012/4/26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BBB1C-2603-44C0-B146-3047067506E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571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F6759C-0E5A-4B57-80EA-99AD1940E873}" type="datetime1">
              <a:rPr lang="fr-FR" altLang="zh-TW" smtClean="0"/>
              <a:pPr/>
              <a:t>26/04/2012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EA0CF-E7E1-4DFE-9BB7-AA297E2C869E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CF475C-284D-4252-B7D7-213107ED9060}" type="datetime1">
              <a:rPr lang="fr-FR" altLang="zh-TW" smtClean="0"/>
              <a:pPr/>
              <a:t>26/04/2012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B92FD-D11A-496C-AE5F-2A785A3136B3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75A339-CD6D-4DB8-85C3-C608DFF53039}" type="datetime1">
              <a:rPr lang="fr-FR" altLang="zh-TW" smtClean="0"/>
              <a:pPr/>
              <a:t>26/04/2012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82D10-3E8B-45B8-BA2F-1D3D15EAE720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754D5E-8FAC-4381-80E7-366FAF7466DF}" type="datetime1">
              <a:rPr lang="fr-FR" altLang="zh-TW" smtClean="0"/>
              <a:pPr/>
              <a:t>26/04/2012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4AD08-5249-4009-8FEF-5621DA78954E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5C3338-AAA6-42D2-9F18-902111C6D143}" type="datetime1">
              <a:rPr lang="fr-FR" altLang="zh-TW" smtClean="0"/>
              <a:pPr/>
              <a:t>26/04/2012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863C4-F883-4F48-8097-1C5337CEADD6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D87D68-2D5A-45EA-804A-699ADAC9BF85}" type="datetime1">
              <a:rPr lang="fr-FR" altLang="zh-TW" smtClean="0"/>
              <a:pPr/>
              <a:t>26/04/2012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C7589-498D-4947-8ADF-C07CD2DD4BE3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38475-3FDD-4FCA-B719-B61065F3B517}" type="datetime1">
              <a:rPr lang="fr-FR" altLang="zh-TW" smtClean="0"/>
              <a:pPr/>
              <a:t>26/04/2012</a:t>
            </a:fld>
            <a:endParaRPr lang="fr-FR" altLang="zh-TW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F114D-4F48-4672-8592-DAC1DE248CDA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726B8D-660B-473D-B288-FC9A7C81A4CC}" type="datetime1">
              <a:rPr lang="fr-FR" altLang="zh-TW" smtClean="0"/>
              <a:pPr/>
              <a:t>26/04/2012</a:t>
            </a:fld>
            <a:endParaRPr lang="fr-FR" altLang="zh-TW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25677-6CA8-441B-9209-265AE5232986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02C082-6A47-420C-B433-4A5395BCD1D5}" type="datetime1">
              <a:rPr lang="fr-FR" altLang="zh-TW" smtClean="0"/>
              <a:pPr/>
              <a:t>26/04/2012</a:t>
            </a:fld>
            <a:endParaRPr lang="fr-FR" altLang="zh-TW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D56AB-55E6-4075-857D-34248E7320BE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FD97F6-D88B-404E-9FB3-07BF211D585A}" type="datetime1">
              <a:rPr lang="fr-FR" altLang="zh-TW" smtClean="0"/>
              <a:pPr/>
              <a:t>26/04/2012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4077F-9C76-4ABD-B097-9281AA0ACC09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4854C3-6C98-450A-B7E4-5031DAAF0994}" type="datetime1">
              <a:rPr lang="fr-FR" altLang="zh-TW" smtClean="0"/>
              <a:pPr/>
              <a:t>26/04/2012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31FD5-7930-4C04-9D9A-F0E6DD06E8E7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dirty="0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dirty="0" smtClean="0"/>
              <a:t>Cliquez pour modifier les styles du texte du masque</a:t>
            </a:r>
          </a:p>
          <a:p>
            <a:pPr lvl="1"/>
            <a:r>
              <a:rPr lang="fr-FR" altLang="zh-TW" dirty="0" smtClean="0"/>
              <a:t>Deuxième niveau</a:t>
            </a:r>
          </a:p>
          <a:p>
            <a:pPr lvl="2"/>
            <a:r>
              <a:rPr lang="fr-FR" altLang="zh-TW" dirty="0" smtClean="0"/>
              <a:t>Troisième niveau</a:t>
            </a:r>
          </a:p>
          <a:p>
            <a:pPr lvl="3"/>
            <a:r>
              <a:rPr lang="fr-FR" altLang="zh-TW" dirty="0" smtClean="0"/>
              <a:t>Quatrième niveau</a:t>
            </a:r>
          </a:p>
          <a:p>
            <a:pPr lvl="4"/>
            <a:r>
              <a:rPr lang="fr-FR" altLang="zh-TW" dirty="0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C477CFE-8539-40BA-9341-FDFE58977050}" type="datetime1">
              <a:rPr lang="fr-FR" altLang="zh-TW" smtClean="0"/>
              <a:pPr/>
              <a:t>26/04/2012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71F7B66-4F5B-4083-BA5B-B4237AB4CC5B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0" i="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ender.org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igilab.uni-hannover.de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ender.org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2-DXwepGNNw" TargetMode="External"/><Relationship Id="rId5" Type="http://schemas.openxmlformats.org/officeDocument/2006/relationships/hyperlink" Target="http://www.blender.org/development/release-logs/blender-261/blender-261-demo-files/" TargetMode="External"/><Relationship Id="rId4" Type="http://schemas.openxmlformats.org/officeDocument/2006/relationships/hyperlink" Target="http://www.blender.org/development/release-logs/blender-262/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sO4kmT-n3lU" TargetMode="External"/><Relationship Id="rId3" Type="http://schemas.openxmlformats.org/officeDocument/2006/relationships/hyperlink" Target="http://www.youtube.com/watch?v=qTwZO9Gi5yw" TargetMode="External"/><Relationship Id="rId7" Type="http://schemas.openxmlformats.org/officeDocument/2006/relationships/hyperlink" Target="http://www.youtube.com/watch?v=kPZbtKQ1a4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WSj23GDGNiI" TargetMode="External"/><Relationship Id="rId5" Type="http://schemas.openxmlformats.org/officeDocument/2006/relationships/hyperlink" Target="http://www.youtube.com/watch?v=5oWctBTjGcI" TargetMode="External"/><Relationship Id="rId4" Type="http://schemas.openxmlformats.org/officeDocument/2006/relationships/hyperlink" Target="http://www.youtube.com/watch?v=XZGx6UI0s2U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0rz.tw/PqDV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JWlW7ay0yi4" TargetMode="External"/><Relationship Id="rId5" Type="http://schemas.openxmlformats.org/officeDocument/2006/relationships/hyperlink" Target="http://0rz.tw/c2ceR" TargetMode="External"/><Relationship Id="rId4" Type="http://schemas.openxmlformats.org/officeDocument/2006/relationships/hyperlink" Target="http://0rz.tw/BNDm8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ecguide.com/download_kl.ht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/>
          <a:lstStyle/>
          <a:p>
            <a:r>
              <a:rPr lang="fr-CA" sz="6000" b="1" i="1" dirty="0" smtClean="0">
                <a:latin typeface="Mistral" pitchFamily="66" charset="0"/>
              </a:rPr>
              <a:t>MatchMove</a:t>
            </a:r>
            <a:endParaRPr lang="fr-FR" altLang="zh-TW" sz="6000" b="1" i="1" dirty="0" smtClean="0">
              <a:latin typeface="Mistral" pitchFamily="66" charset="0"/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403648" y="3501008"/>
            <a:ext cx="6400800" cy="1464568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  <a:latin typeface="Mistral" pitchFamily="66" charset="0"/>
              </a:rPr>
              <a:t>Digital Visual Effects, Spring 2012</a:t>
            </a:r>
          </a:p>
          <a:p>
            <a:endParaRPr lang="fr-CA" altLang="zh-TW" sz="1600" dirty="0" smtClean="0">
              <a:solidFill>
                <a:schemeClr val="tx1"/>
              </a:solidFill>
            </a:endParaRPr>
          </a:p>
          <a:p>
            <a:r>
              <a:rPr lang="fr-FR" altLang="zh-TW" sz="2800" dirty="0" smtClean="0">
                <a:solidFill>
                  <a:schemeClr val="tx1"/>
                </a:solidFill>
                <a:latin typeface="Mistral" pitchFamily="66" charset="0"/>
              </a:rPr>
              <a:t>Winble  2012/04/26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J:\Course\2012 Spring\Digital Visual Effects\assignment\Project #3 MatchMove\img\blender\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7" t="16041" r="15316" b="15647"/>
          <a:stretch/>
        </p:blipFill>
        <p:spPr bwMode="auto">
          <a:xfrm>
            <a:off x="730330" y="1362447"/>
            <a:ext cx="7514078" cy="51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Get Image Sequence : Add Video File</a:t>
            </a:r>
            <a:endParaRPr lang="zh-TW" altLang="en-US" sz="4000" dirty="0"/>
          </a:p>
        </p:txBody>
      </p:sp>
      <p:cxnSp>
        <p:nvCxnSpPr>
          <p:cNvPr id="5" name="直線單箭頭接點 4"/>
          <p:cNvCxnSpPr>
            <a:endCxn id="6" idx="0"/>
          </p:cNvCxnSpPr>
          <p:nvPr/>
        </p:nvCxnSpPr>
        <p:spPr>
          <a:xfrm>
            <a:off x="4572000" y="3501008"/>
            <a:ext cx="756084" cy="43803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圓角矩形 5"/>
          <p:cNvSpPr/>
          <p:nvPr/>
        </p:nvSpPr>
        <p:spPr>
          <a:xfrm>
            <a:off x="3707904" y="3939042"/>
            <a:ext cx="3240360" cy="85811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971600" y="1916832"/>
            <a:ext cx="6984776" cy="1584176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This is the sound track. Since we only need images for feature tracking, you can choose to remove it here, and add it back at the video editing stage!</a:t>
            </a:r>
            <a:endParaRPr lang="zh-TW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10</a:t>
            </a:fld>
            <a:endParaRPr lang="fr-FR" altLang="zh-TW"/>
          </a:p>
        </p:txBody>
      </p:sp>
      <p:cxnSp>
        <p:nvCxnSpPr>
          <p:cNvPr id="17" name="直線單箭頭接點 16"/>
          <p:cNvCxnSpPr/>
          <p:nvPr/>
        </p:nvCxnSpPr>
        <p:spPr>
          <a:xfrm flipV="1">
            <a:off x="4716016" y="4653072"/>
            <a:ext cx="684076" cy="66237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5400092" y="4077072"/>
            <a:ext cx="1404000" cy="576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1680386" y="5315450"/>
            <a:ext cx="3271857" cy="720080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Click “Delete” button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Course\2012 Spring\Digital Visual Effects\assignment\Project #3 MatchMove\img\blender\0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28824" r="20070" b="15256"/>
          <a:stretch/>
        </p:blipFill>
        <p:spPr bwMode="auto">
          <a:xfrm>
            <a:off x="827584" y="1286446"/>
            <a:ext cx="7343775" cy="437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Get Image Sequence : Add video file</a:t>
            </a:r>
            <a:endParaRPr lang="zh-TW" altLang="en-US" sz="4000" dirty="0"/>
          </a:p>
        </p:txBody>
      </p:sp>
      <p:cxnSp>
        <p:nvCxnSpPr>
          <p:cNvPr id="6" name="直線單箭頭接點 5"/>
          <p:cNvCxnSpPr/>
          <p:nvPr/>
        </p:nvCxnSpPr>
        <p:spPr>
          <a:xfrm flipH="1" flipV="1">
            <a:off x="2879812" y="4365104"/>
            <a:ext cx="252028" cy="144016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1043608" y="3573016"/>
            <a:ext cx="3672408" cy="79208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755576" y="5805264"/>
            <a:ext cx="7416824" cy="72008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300" b="1" dirty="0" smtClean="0">
                <a:solidFill>
                  <a:schemeClr val="accent6">
                    <a:lumMod val="50000"/>
                  </a:schemeClr>
                </a:solidFill>
              </a:rPr>
              <a:t>Right-click to Drag the strip to the “1</a:t>
            </a:r>
            <a:r>
              <a:rPr lang="en-US" altLang="zh-TW" sz="2300" b="1" baseline="30000" dirty="0" smtClean="0">
                <a:solidFill>
                  <a:schemeClr val="accent6">
                    <a:lumMod val="50000"/>
                  </a:schemeClr>
                </a:solidFill>
              </a:rPr>
              <a:t>st</a:t>
            </a:r>
            <a:r>
              <a:rPr lang="en-US" altLang="zh-TW" sz="2300" b="1" dirty="0" smtClean="0">
                <a:solidFill>
                  <a:schemeClr val="accent6">
                    <a:lumMod val="50000"/>
                  </a:schemeClr>
                </a:solidFill>
              </a:rPr>
              <a:t> Frame” in Layer 1</a:t>
            </a:r>
            <a:endParaRPr lang="zh-TW" altLang="en-US" sz="23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11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5704"/>
          <a:stretch/>
        </p:blipFill>
        <p:spPr bwMode="auto">
          <a:xfrm>
            <a:off x="330150" y="908720"/>
            <a:ext cx="8549208" cy="584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zh-TW" sz="4000" dirty="0" smtClean="0"/>
              <a:t>Get Image Sequence : Render Images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864" y="141277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 </a:t>
            </a:r>
            <a:endParaRPr lang="zh-TW" altLang="en-US" dirty="0"/>
          </a:p>
        </p:txBody>
      </p:sp>
      <p:cxnSp>
        <p:nvCxnSpPr>
          <p:cNvPr id="7" name="直線單箭頭接點 6"/>
          <p:cNvCxnSpPr>
            <a:stCxn id="9" idx="3"/>
            <a:endCxn id="8" idx="1"/>
          </p:cNvCxnSpPr>
          <p:nvPr/>
        </p:nvCxnSpPr>
        <p:spPr>
          <a:xfrm>
            <a:off x="5436096" y="1448780"/>
            <a:ext cx="1560690" cy="324036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7"/>
          <p:cNvSpPr/>
          <p:nvPr/>
        </p:nvSpPr>
        <p:spPr>
          <a:xfrm>
            <a:off x="6996786" y="1556792"/>
            <a:ext cx="396044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3059832" y="1196752"/>
            <a:ext cx="2376264" cy="504056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Choose Render</a:t>
            </a:r>
            <a:endParaRPr lang="zh-TW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2771801" y="3861047"/>
            <a:ext cx="547011" cy="2664297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2627784" y="6525344"/>
            <a:ext cx="2124236" cy="288032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059832" y="3068959"/>
            <a:ext cx="2376264" cy="792088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Select Start &amp; End frame</a:t>
            </a:r>
            <a:endParaRPr lang="zh-TW" altLang="en-US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3" name="直線單箭頭接點 22"/>
          <p:cNvCxnSpPr>
            <a:stCxn id="25" idx="3"/>
            <a:endCxn id="24" idx="1"/>
          </p:cNvCxnSpPr>
          <p:nvPr/>
        </p:nvCxnSpPr>
        <p:spPr>
          <a:xfrm>
            <a:off x="2947723" y="4157117"/>
            <a:ext cx="796277" cy="161214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圓角矩形 23"/>
          <p:cNvSpPr/>
          <p:nvPr/>
        </p:nvSpPr>
        <p:spPr>
          <a:xfrm>
            <a:off x="3744000" y="4725144"/>
            <a:ext cx="4104454" cy="208823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571459" y="3725069"/>
            <a:ext cx="2376264" cy="864096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FF00"/>
                </a:solidFill>
              </a:rPr>
              <a:t>Choose output file type “</a:t>
            </a:r>
            <a:r>
              <a:rPr lang="en-US" altLang="zh-TW" sz="2400" b="1" dirty="0" err="1" smtClean="0">
                <a:solidFill>
                  <a:srgbClr val="FFFF00"/>
                </a:solidFill>
              </a:rPr>
              <a:t>Targa</a:t>
            </a:r>
            <a:r>
              <a:rPr lang="en-US" altLang="zh-TW" sz="2400" b="1" dirty="0" smtClean="0">
                <a:solidFill>
                  <a:srgbClr val="FFFF00"/>
                </a:solidFill>
              </a:rPr>
              <a:t>”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31" name="直線單箭頭接點 30"/>
          <p:cNvCxnSpPr/>
          <p:nvPr/>
        </p:nvCxnSpPr>
        <p:spPr>
          <a:xfrm>
            <a:off x="8604448" y="4437112"/>
            <a:ext cx="0" cy="1332148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圓角矩形 31"/>
          <p:cNvSpPr/>
          <p:nvPr/>
        </p:nvSpPr>
        <p:spPr>
          <a:xfrm>
            <a:off x="6804248" y="5769260"/>
            <a:ext cx="1962420" cy="468052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圓角矩形 32"/>
          <p:cNvSpPr/>
          <p:nvPr/>
        </p:nvSpPr>
        <p:spPr>
          <a:xfrm>
            <a:off x="3363863" y="4077072"/>
            <a:ext cx="2720305" cy="504056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3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Set output directory</a:t>
            </a:r>
            <a:endParaRPr lang="zh-TW" altLang="en-US" sz="23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5" name="直線單箭頭接點 44"/>
          <p:cNvCxnSpPr>
            <a:stCxn id="47" idx="3"/>
            <a:endCxn id="46" idx="1"/>
          </p:cNvCxnSpPr>
          <p:nvPr/>
        </p:nvCxnSpPr>
        <p:spPr>
          <a:xfrm>
            <a:off x="5436096" y="2386786"/>
            <a:ext cx="1368152" cy="1063507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圓角矩形 45"/>
          <p:cNvSpPr/>
          <p:nvPr/>
        </p:nvSpPr>
        <p:spPr>
          <a:xfrm>
            <a:off x="6804248" y="3068959"/>
            <a:ext cx="936104" cy="76266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圓角矩形 46"/>
          <p:cNvSpPr/>
          <p:nvPr/>
        </p:nvSpPr>
        <p:spPr>
          <a:xfrm>
            <a:off x="3048783" y="1954738"/>
            <a:ext cx="2387313" cy="864096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92D050"/>
                </a:solidFill>
              </a:rPr>
              <a:t>Set </a:t>
            </a:r>
            <a:r>
              <a:rPr lang="en-US" altLang="zh-TW" sz="2400" b="1" dirty="0">
                <a:solidFill>
                  <a:srgbClr val="92D050"/>
                </a:solidFill>
              </a:rPr>
              <a:t>F</a:t>
            </a:r>
            <a:r>
              <a:rPr lang="en-US" altLang="zh-TW" sz="2400" b="1" dirty="0" smtClean="0">
                <a:solidFill>
                  <a:srgbClr val="92D050"/>
                </a:solidFill>
              </a:rPr>
              <a:t>rame size</a:t>
            </a:r>
          </a:p>
          <a:p>
            <a:pPr algn="ctr"/>
            <a:r>
              <a:rPr lang="en-US" altLang="zh-TW" sz="2400" b="1" dirty="0" smtClean="0">
                <a:solidFill>
                  <a:srgbClr val="92D050"/>
                </a:solidFill>
              </a:rPr>
              <a:t>&amp; Resolution</a:t>
            </a:r>
            <a:endParaRPr lang="zh-TW" altLang="en-US" sz="2400" b="1" dirty="0">
              <a:solidFill>
                <a:srgbClr val="92D050"/>
              </a:solidFill>
            </a:endParaRPr>
          </a:p>
        </p:txBody>
      </p:sp>
      <p:sp>
        <p:nvSpPr>
          <p:cNvPr id="51" name="圓角矩形 50"/>
          <p:cNvSpPr/>
          <p:nvPr/>
        </p:nvSpPr>
        <p:spPr>
          <a:xfrm>
            <a:off x="7740352" y="1844824"/>
            <a:ext cx="1008112" cy="4227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3" name="直線單箭頭接點 52"/>
          <p:cNvCxnSpPr>
            <a:stCxn id="54" idx="3"/>
          </p:cNvCxnSpPr>
          <p:nvPr/>
        </p:nvCxnSpPr>
        <p:spPr>
          <a:xfrm flipV="1">
            <a:off x="8089333" y="2267566"/>
            <a:ext cx="335095" cy="3735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圓角矩形 53"/>
          <p:cNvSpPr/>
          <p:nvPr/>
        </p:nvSpPr>
        <p:spPr>
          <a:xfrm>
            <a:off x="6361141" y="2389046"/>
            <a:ext cx="1728192" cy="504056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Click Here!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投影片編號版面配置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12</a:t>
            </a:fld>
            <a:endParaRPr lang="fr-FR" altLang="zh-TW"/>
          </a:p>
        </p:txBody>
      </p:sp>
      <p:cxnSp>
        <p:nvCxnSpPr>
          <p:cNvPr id="38" name="直線單箭頭接點 37"/>
          <p:cNvCxnSpPr/>
          <p:nvPr/>
        </p:nvCxnSpPr>
        <p:spPr>
          <a:xfrm flipV="1">
            <a:off x="6366306" y="3861047"/>
            <a:ext cx="1662078" cy="372504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圓角矩形 40"/>
          <p:cNvSpPr/>
          <p:nvPr/>
        </p:nvSpPr>
        <p:spPr>
          <a:xfrm>
            <a:off x="7776000" y="3068960"/>
            <a:ext cx="936104" cy="79208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5" name="直線接點 54"/>
          <p:cNvCxnSpPr>
            <a:stCxn id="14" idx="3"/>
          </p:cNvCxnSpPr>
          <p:nvPr/>
        </p:nvCxnSpPr>
        <p:spPr>
          <a:xfrm>
            <a:off x="5436096" y="3465003"/>
            <a:ext cx="972108" cy="76854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/>
          <p:nvPr/>
        </p:nvCxnSpPr>
        <p:spPr>
          <a:xfrm>
            <a:off x="6066166" y="4437112"/>
            <a:ext cx="2538282" cy="0"/>
          </a:xfrm>
          <a:prstGeom prst="straightConnector1">
            <a:avLst/>
          </a:prstGeom>
          <a:ln w="57150">
            <a:solidFill>
              <a:srgbClr val="7030A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24" grpId="0" animBg="1"/>
      <p:bldP spid="25" grpId="0" animBg="1"/>
      <p:bldP spid="32" grpId="0" animBg="1"/>
      <p:bldP spid="33" grpId="0" animBg="1"/>
      <p:bldP spid="46" grpId="0" animBg="1"/>
      <p:bldP spid="47" grpId="0" animBg="1"/>
      <p:bldP spid="51" grpId="0" animBg="1"/>
      <p:bldP spid="54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Recipe: Calibration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Open Voodoo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Open Image Sequence</a:t>
            </a:r>
          </a:p>
          <a:p>
            <a:pPr lvl="1"/>
            <a:r>
              <a:rPr lang="en-US" altLang="zh-TW" sz="2400" dirty="0" smtClean="0"/>
              <a:t>Select </a:t>
            </a:r>
            <a:r>
              <a:rPr lang="en-US" altLang="zh-TW" sz="2400" b="1" dirty="0" smtClean="0"/>
              <a:t>File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Open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Sequence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Select the first frame</a:t>
            </a:r>
          </a:p>
          <a:p>
            <a:pPr lvl="1"/>
            <a:r>
              <a:rPr lang="en-US" altLang="zh-TW" sz="2400" dirty="0" smtClean="0"/>
              <a:t>Select Move Type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“</a:t>
            </a:r>
            <a:r>
              <a:rPr lang="en-US" altLang="zh-TW" sz="2400" b="1" dirty="0" smtClean="0"/>
              <a:t>Free Move”</a:t>
            </a:r>
            <a:r>
              <a:rPr lang="zh-TW" altLang="en-US" sz="2400" b="1" dirty="0" smtClean="0"/>
              <a:t> </a:t>
            </a:r>
            <a:endParaRPr lang="en-US" altLang="zh-TW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Track → </a:t>
            </a:r>
            <a:r>
              <a:rPr lang="en-US" altLang="zh-TW" sz="2400" dirty="0" smtClean="0"/>
              <a:t>Click </a:t>
            </a:r>
            <a:r>
              <a:rPr lang="en-US" altLang="zh-TW" sz="2400" b="1" dirty="0" smtClean="0"/>
              <a:t>Track</a:t>
            </a:r>
            <a:r>
              <a:rPr lang="en-US" altLang="zh-TW" sz="2400" dirty="0" smtClean="0"/>
              <a:t> button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Export Python Script</a:t>
            </a:r>
          </a:p>
          <a:p>
            <a:pPr lvl="1"/>
            <a:r>
              <a:rPr lang="en-US" altLang="zh-TW" sz="2400" dirty="0" smtClean="0"/>
              <a:t>Select </a:t>
            </a:r>
            <a:r>
              <a:rPr lang="en-US" altLang="zh-TW" sz="2400" b="1" dirty="0" smtClean="0"/>
              <a:t>File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Save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Blender Python Script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Save .</a:t>
            </a:r>
            <a:r>
              <a:rPr lang="en-US" altLang="zh-TW" sz="2400" dirty="0" err="1" smtClean="0"/>
              <a:t>py</a:t>
            </a:r>
            <a:r>
              <a:rPr lang="en-US" altLang="zh-TW" sz="2400" dirty="0" smtClean="0"/>
              <a:t> file </a:t>
            </a:r>
          </a:p>
          <a:p>
            <a:pPr lvl="2"/>
            <a:r>
              <a:rPr lang="en-US" altLang="zh-TW" sz="2000" dirty="0" smtClean="0"/>
              <a:t>Choose File type “Blender 2.5x and higher (*.</a:t>
            </a:r>
            <a:r>
              <a:rPr lang="en-US" altLang="zh-TW" sz="2000" dirty="0" err="1" smtClean="0"/>
              <a:t>py</a:t>
            </a:r>
            <a:r>
              <a:rPr lang="en-US" altLang="zh-TW" sz="2000" dirty="0" smtClean="0"/>
              <a:t>)”</a:t>
            </a:r>
          </a:p>
          <a:p>
            <a:pPr lvl="1"/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13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13387" r="16418" b="35121"/>
          <a:stretch/>
        </p:blipFill>
        <p:spPr bwMode="auto">
          <a:xfrm>
            <a:off x="442071" y="2348880"/>
            <a:ext cx="7341244" cy="394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Calibration : Choose Sequence</a:t>
            </a:r>
            <a:endParaRPr lang="zh-TW" altLang="en-US" dirty="0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3203849" y="1919259"/>
            <a:ext cx="1656183" cy="573637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圓角矩形 9"/>
          <p:cNvSpPr/>
          <p:nvPr/>
        </p:nvSpPr>
        <p:spPr>
          <a:xfrm>
            <a:off x="413346" y="2492896"/>
            <a:ext cx="3699347" cy="197099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860032" y="1360079"/>
            <a:ext cx="3995936" cy="559180"/>
          </a:xfrm>
          <a:prstGeom prst="roundRect">
            <a:avLst/>
          </a:prstGeom>
          <a:solidFill>
            <a:srgbClr val="FFFFFF">
              <a:alpha val="75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File → Open → Sequence 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14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4" t="30714" r="19406" b="36621"/>
          <a:stretch/>
        </p:blipFill>
        <p:spPr bwMode="auto">
          <a:xfrm>
            <a:off x="234558" y="1963136"/>
            <a:ext cx="3922355" cy="225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7" t="24020" r="4174" b="15205"/>
          <a:stretch/>
        </p:blipFill>
        <p:spPr bwMode="auto">
          <a:xfrm>
            <a:off x="4355976" y="1916832"/>
            <a:ext cx="4526959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Calibration : Choose Sequence</a:t>
            </a:r>
            <a:endParaRPr lang="zh-TW" altLang="en-US" dirty="0"/>
          </a:p>
        </p:txBody>
      </p:sp>
      <p:cxnSp>
        <p:nvCxnSpPr>
          <p:cNvPr id="17" name="直線單箭頭接點 16"/>
          <p:cNvCxnSpPr>
            <a:endCxn id="18" idx="1"/>
          </p:cNvCxnSpPr>
          <p:nvPr/>
        </p:nvCxnSpPr>
        <p:spPr>
          <a:xfrm flipV="1">
            <a:off x="1327974" y="3681029"/>
            <a:ext cx="777560" cy="85358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2105534" y="3284985"/>
            <a:ext cx="2088232" cy="79208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323528" y="4462601"/>
            <a:ext cx="2459705" cy="622584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</a:rPr>
              <a:t>Choose “free move”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5" name="直線單箭頭接點 24"/>
          <p:cNvCxnSpPr>
            <a:stCxn id="27" idx="0"/>
            <a:endCxn id="26" idx="2"/>
          </p:cNvCxnSpPr>
          <p:nvPr/>
        </p:nvCxnSpPr>
        <p:spPr>
          <a:xfrm flipH="1" flipV="1">
            <a:off x="6012160" y="3722962"/>
            <a:ext cx="1008112" cy="195339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圓角矩形 25"/>
          <p:cNvSpPr/>
          <p:nvPr/>
        </p:nvSpPr>
        <p:spPr>
          <a:xfrm>
            <a:off x="5508104" y="2503588"/>
            <a:ext cx="1008112" cy="121937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5508104" y="5676352"/>
            <a:ext cx="3024336" cy="504056"/>
          </a:xfrm>
          <a:prstGeom prst="roundRect">
            <a:avLst/>
          </a:prstGeom>
          <a:solidFill>
            <a:srgbClr val="FFFFFF">
              <a:alpha val="4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Only select 1</a:t>
            </a:r>
            <a:r>
              <a:rPr lang="en-US" altLang="zh-TW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st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frame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15</a:t>
            </a:fld>
            <a:endParaRPr lang="fr-FR" altLang="zh-TW"/>
          </a:p>
        </p:txBody>
      </p:sp>
      <p:sp>
        <p:nvSpPr>
          <p:cNvPr id="22" name="圓角矩形 21"/>
          <p:cNvSpPr/>
          <p:nvPr/>
        </p:nvSpPr>
        <p:spPr>
          <a:xfrm>
            <a:off x="323528" y="5400600"/>
            <a:ext cx="4392488" cy="1124744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accent6">
                    <a:lumMod val="50000"/>
                  </a:schemeClr>
                </a:solidFill>
              </a:rPr>
              <a:t>Note!!!</a:t>
            </a:r>
          </a:p>
          <a:p>
            <a:r>
              <a:rPr lang="en-US" altLang="zh-TW" sz="1600" b="1" dirty="0" smtClean="0">
                <a:solidFill>
                  <a:schemeClr val="accent6">
                    <a:lumMod val="50000"/>
                  </a:schemeClr>
                </a:solidFill>
              </a:rPr>
              <a:t>1. “free move” is for general moving conditions</a:t>
            </a:r>
          </a:p>
          <a:p>
            <a:r>
              <a:rPr lang="en-US" altLang="zh-TW" sz="1600" b="1" dirty="0" smtClean="0">
                <a:solidFill>
                  <a:schemeClr val="accent6">
                    <a:lumMod val="50000"/>
                  </a:schemeClr>
                </a:solidFill>
              </a:rPr>
              <a:t>2. “rotation (camera on tripod)” is for the special case with only the rotation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3205536" y="2119143"/>
            <a:ext cx="951377" cy="384445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單箭頭接點 30"/>
          <p:cNvCxnSpPr/>
          <p:nvPr/>
        </p:nvCxnSpPr>
        <p:spPr>
          <a:xfrm>
            <a:off x="4193766" y="2311365"/>
            <a:ext cx="1314338" cy="46956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6" grpId="0" animBg="1"/>
      <p:bldP spid="27" grpId="0" animBg="1"/>
      <p:bldP spid="22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Calibration : Choose Sequence</a:t>
            </a:r>
            <a:endParaRPr lang="zh-TW" altLang="en-US" dirty="0"/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16</a:t>
            </a:fld>
            <a:endParaRPr lang="fr-FR" altLang="zh-TW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t="9889" r="27733" b="32649"/>
          <a:stretch/>
        </p:blipFill>
        <p:spPr bwMode="auto">
          <a:xfrm>
            <a:off x="539552" y="1772816"/>
            <a:ext cx="6311624" cy="420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4" t="30714" r="19406" b="36621"/>
          <a:stretch/>
        </p:blipFill>
        <p:spPr bwMode="auto">
          <a:xfrm>
            <a:off x="4572000" y="4077072"/>
            <a:ext cx="3922355" cy="225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圓角矩形 15"/>
          <p:cNvSpPr/>
          <p:nvPr/>
        </p:nvSpPr>
        <p:spPr>
          <a:xfrm>
            <a:off x="5076056" y="4293096"/>
            <a:ext cx="2592288" cy="3844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/>
          <p:nvPr/>
        </p:nvCxnSpPr>
        <p:spPr>
          <a:xfrm>
            <a:off x="3851920" y="4474030"/>
            <a:ext cx="1224136" cy="1128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899592" y="4293096"/>
            <a:ext cx="2952328" cy="504056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Unrecognized path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:\Course\2012 Spring\Digital Visual Effects\assignment\Project #3 MatchMove\img\voodoo\0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23782" r="19335"/>
          <a:stretch/>
        </p:blipFill>
        <p:spPr bwMode="auto">
          <a:xfrm>
            <a:off x="827584" y="1340768"/>
            <a:ext cx="6624736" cy="52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Calibration : Track</a:t>
            </a:r>
            <a:endParaRPr lang="zh-TW" altLang="en-US" dirty="0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6876256" y="4869160"/>
            <a:ext cx="1080120" cy="117508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6372199" y="6044244"/>
            <a:ext cx="864096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7596336" y="4348277"/>
            <a:ext cx="1152128" cy="53144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Track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17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:\Course\2012 Spring\Digital Visual Effects\assignment\Project #3 MatchMove\img\voodoo\0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t="23890" r="19217"/>
          <a:stretch/>
        </p:blipFill>
        <p:spPr bwMode="auto">
          <a:xfrm>
            <a:off x="1014398" y="1268760"/>
            <a:ext cx="6797962" cy="540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Calibration : Track</a:t>
            </a:r>
            <a:endParaRPr lang="zh-TW" altLang="en-US" dirty="0"/>
          </a:p>
        </p:txBody>
      </p:sp>
      <p:cxnSp>
        <p:nvCxnSpPr>
          <p:cNvPr id="6" name="直線單箭頭接點 5"/>
          <p:cNvCxnSpPr>
            <a:stCxn id="8" idx="0"/>
          </p:cNvCxnSpPr>
          <p:nvPr/>
        </p:nvCxnSpPr>
        <p:spPr>
          <a:xfrm flipH="1" flipV="1">
            <a:off x="6444208" y="3038450"/>
            <a:ext cx="1368152" cy="111063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5508104" y="1526281"/>
            <a:ext cx="2232248" cy="151216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6984268" y="4149080"/>
            <a:ext cx="1656184" cy="1008112"/>
          </a:xfrm>
          <a:prstGeom prst="roundRect">
            <a:avLst/>
          </a:prstGeom>
          <a:solidFill>
            <a:srgbClr val="FFFFFF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Process Progress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18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9180" r="18487" b="14495"/>
          <a:stretch/>
        </p:blipFill>
        <p:spPr bwMode="auto">
          <a:xfrm>
            <a:off x="611560" y="1368152"/>
            <a:ext cx="6557447" cy="525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 smtClean="0"/>
              <a:t>Calibration : Export Python Script</a:t>
            </a:r>
            <a:endParaRPr lang="zh-TW" altLang="en-US" sz="4400" dirty="0"/>
          </a:p>
        </p:txBody>
      </p:sp>
      <p:cxnSp>
        <p:nvCxnSpPr>
          <p:cNvPr id="5" name="直線單箭頭接點 4"/>
          <p:cNvCxnSpPr>
            <a:stCxn id="7" idx="1"/>
          </p:cNvCxnSpPr>
          <p:nvPr/>
        </p:nvCxnSpPr>
        <p:spPr>
          <a:xfrm flipH="1">
            <a:off x="3779912" y="2384884"/>
            <a:ext cx="1152128" cy="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圓角矩形 5"/>
          <p:cNvSpPr/>
          <p:nvPr/>
        </p:nvSpPr>
        <p:spPr>
          <a:xfrm>
            <a:off x="467544" y="1368152"/>
            <a:ext cx="3312368" cy="306896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932040" y="1844824"/>
            <a:ext cx="3888432" cy="1080120"/>
          </a:xfrm>
          <a:prstGeom prst="roundRect">
            <a:avLst/>
          </a:prstGeom>
          <a:solidFill>
            <a:srgbClr val="FFFFFF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File → Save 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→ Blender Python script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19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WorkFlow</a:t>
            </a:r>
            <a:endParaRPr lang="fr-FR" altLang="zh-TW" dirty="0" smtClean="0"/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611560" y="1855366"/>
            <a:ext cx="3682752" cy="4525962"/>
          </a:xfrm>
        </p:spPr>
        <p:txBody>
          <a:bodyPr/>
          <a:lstStyle/>
          <a:p>
            <a:r>
              <a:rPr lang="fr-FR" altLang="zh-TW" dirty="0" smtClean="0"/>
              <a:t>Input </a:t>
            </a:r>
          </a:p>
          <a:p>
            <a:pPr lvl="1"/>
            <a:r>
              <a:rPr lang="fr-FR" altLang="zh-TW" dirty="0" smtClean="0"/>
              <a:t>Video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5323465" y="1855366"/>
            <a:ext cx="368275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r-FR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fr-FR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CGI Animation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</a:t>
            </a:fld>
            <a:endParaRPr lang="fr-FR" altLang="zh-TW"/>
          </a:p>
        </p:txBody>
      </p:sp>
      <p:grpSp>
        <p:nvGrpSpPr>
          <p:cNvPr id="6" name="群組 5"/>
          <p:cNvGrpSpPr/>
          <p:nvPr/>
        </p:nvGrpSpPr>
        <p:grpSpPr>
          <a:xfrm>
            <a:off x="445063" y="3212976"/>
            <a:ext cx="5063041" cy="2771479"/>
            <a:chOff x="445063" y="3212976"/>
            <a:chExt cx="5063041" cy="2771479"/>
          </a:xfrm>
        </p:grpSpPr>
        <p:pic>
          <p:nvPicPr>
            <p:cNvPr id="1030" name="Picture 6" descr="J:\Course\2012 Spring\Digital Visual Effects\assignment\Project #3 MatchMove\img\antonio_banderas-01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216" y="3212976"/>
              <a:ext cx="3694888" cy="2771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3" descr="J:\Course\2012 Spring\Digital Visual Effects\assignment\Project #3 MatchMove\img\salma_hayek_5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4111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74"/>
            <a:stretch/>
          </p:blipFill>
          <p:spPr bwMode="auto">
            <a:xfrm flipH="1">
              <a:off x="445063" y="3212976"/>
              <a:ext cx="4418881" cy="2771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1" name="Picture 7" descr="J:\Course\2012 Spring\Digital Visual Effects\assignment\Project #3 MatchMove\img\Puss-in-Boots-puss-in-boots-the-movie-25808910-450-5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10037"/>
            <a:ext cx="2449378" cy="297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1" t="38627" r="43610" b="44639"/>
          <a:stretch/>
        </p:blipFill>
        <p:spPr bwMode="auto">
          <a:xfrm>
            <a:off x="654450" y="1988840"/>
            <a:ext cx="207446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17351" r="21223" b="24579"/>
          <a:stretch/>
        </p:blipFill>
        <p:spPr bwMode="auto">
          <a:xfrm>
            <a:off x="3203848" y="1988840"/>
            <a:ext cx="555712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 smtClean="0"/>
              <a:t>Calibration : Export Python Script</a:t>
            </a:r>
            <a:endParaRPr lang="zh-TW" altLang="en-US" sz="4400" dirty="0"/>
          </a:p>
        </p:txBody>
      </p:sp>
      <p:cxnSp>
        <p:nvCxnSpPr>
          <p:cNvPr id="7" name="直線單箭頭接點 6"/>
          <p:cNvCxnSpPr>
            <a:stCxn id="9" idx="1"/>
            <a:endCxn id="15362" idx="3"/>
          </p:cNvCxnSpPr>
          <p:nvPr/>
        </p:nvCxnSpPr>
        <p:spPr>
          <a:xfrm flipH="1" flipV="1">
            <a:off x="2728910" y="2600908"/>
            <a:ext cx="1195018" cy="1188132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7"/>
          <p:cNvSpPr/>
          <p:nvPr/>
        </p:nvSpPr>
        <p:spPr>
          <a:xfrm>
            <a:off x="687730" y="2384884"/>
            <a:ext cx="1940054" cy="468052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3923928" y="3356992"/>
            <a:ext cx="3815387" cy="864096"/>
          </a:xfrm>
          <a:prstGeom prst="roundRect">
            <a:avLst/>
          </a:prstGeom>
          <a:solidFill>
            <a:srgbClr val="FFFFFF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File type “Blender 2.5x and higher (*.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py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)”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20</a:t>
            </a:fld>
            <a:endParaRPr lang="fr-FR" altLang="zh-TW"/>
          </a:p>
        </p:txBody>
      </p:sp>
      <p:sp>
        <p:nvSpPr>
          <p:cNvPr id="14" name="圓角矩形 13"/>
          <p:cNvSpPr/>
          <p:nvPr/>
        </p:nvSpPr>
        <p:spPr>
          <a:xfrm>
            <a:off x="3774714" y="5224247"/>
            <a:ext cx="1584176" cy="440989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3" t="50000" r="34077" b="28218"/>
          <a:stretch/>
        </p:blipFill>
        <p:spPr bwMode="auto">
          <a:xfrm>
            <a:off x="467544" y="4581128"/>
            <a:ext cx="3610672" cy="146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圓角矩形 20"/>
          <p:cNvSpPr/>
          <p:nvPr/>
        </p:nvSpPr>
        <p:spPr>
          <a:xfrm>
            <a:off x="467543" y="4797152"/>
            <a:ext cx="1368153" cy="730933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Recipe: Import 3D Motions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783357"/>
            <a:ext cx="8229600" cy="4525963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 smtClean="0"/>
              <a:t>Open </a:t>
            </a:r>
            <a:r>
              <a:rPr lang="en-US" altLang="zh-TW" sz="2800" b="1" dirty="0" smtClean="0"/>
              <a:t>Blender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 smtClean="0"/>
              <a:t>Delete Default Objects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Choose the object and click </a:t>
            </a:r>
            <a:r>
              <a:rPr lang="en-US" altLang="zh-TW" sz="2400" b="1" dirty="0" smtClean="0"/>
              <a:t> “Delete”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 smtClean="0"/>
              <a:t>Open Python Script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Change Window Type to </a:t>
            </a:r>
            <a:r>
              <a:rPr lang="en-US" altLang="zh-TW" sz="2400" b="1" dirty="0" smtClean="0"/>
              <a:t>Text Editor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Select </a:t>
            </a:r>
            <a:r>
              <a:rPr lang="en-US" altLang="zh-TW" sz="2400" b="1" dirty="0" smtClean="0"/>
              <a:t>Text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Open Text Block</a:t>
            </a:r>
            <a:endParaRPr lang="en-US" altLang="zh-TW" sz="2400" dirty="0" smtClean="0"/>
          </a:p>
          <a:p>
            <a:pPr lvl="1">
              <a:spcBef>
                <a:spcPts val="600"/>
              </a:spcBef>
            </a:pPr>
            <a:r>
              <a:rPr lang="en-US" altLang="zh-TW" sz="2400" dirty="0"/>
              <a:t>Select the .</a:t>
            </a:r>
            <a:r>
              <a:rPr lang="en-US" altLang="zh-TW" sz="2400" dirty="0" err="1"/>
              <a:t>py</a:t>
            </a:r>
            <a:r>
              <a:rPr lang="en-US" altLang="zh-TW" sz="2400" dirty="0"/>
              <a:t> file exported from Voodoo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Click </a:t>
            </a:r>
            <a:r>
              <a:rPr lang="en-US" altLang="zh-TW" sz="2400" b="1" dirty="0" smtClean="0"/>
              <a:t>Run Script </a:t>
            </a:r>
            <a:endParaRPr lang="en-US" altLang="zh-TW" sz="2400" dirty="0" smtClean="0"/>
          </a:p>
          <a:p>
            <a:pPr lvl="1">
              <a:spcBef>
                <a:spcPts val="600"/>
              </a:spcBef>
            </a:pPr>
            <a:endParaRPr lang="en-US" altLang="zh-TW" sz="22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21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Recipe: Import 3D Motions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504056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eriod" startAt="4"/>
            </a:pPr>
            <a:r>
              <a:rPr lang="en-US" altLang="zh-TW" sz="2600" dirty="0" smtClean="0"/>
              <a:t>Load Background Images:</a:t>
            </a:r>
          </a:p>
          <a:p>
            <a:pPr lvl="1">
              <a:spcBef>
                <a:spcPts val="300"/>
              </a:spcBef>
            </a:pPr>
            <a:r>
              <a:rPr lang="en-US" altLang="zh-TW" sz="2400" dirty="0" smtClean="0"/>
              <a:t>Change Window Type to </a:t>
            </a:r>
            <a:r>
              <a:rPr lang="en-US" altLang="zh-TW" sz="2400" b="1" dirty="0" smtClean="0"/>
              <a:t>3D View</a:t>
            </a:r>
          </a:p>
          <a:p>
            <a:pPr lvl="1">
              <a:spcBef>
                <a:spcPts val="300"/>
              </a:spcBef>
            </a:pPr>
            <a:r>
              <a:rPr lang="en-US" altLang="zh-TW" sz="2400" dirty="0" smtClean="0"/>
              <a:t>Select </a:t>
            </a:r>
            <a:r>
              <a:rPr lang="en-US" altLang="zh-TW" sz="2400" b="1" dirty="0" smtClean="0"/>
              <a:t>View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Cameras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Set Active Object as Active Camera</a:t>
            </a:r>
            <a:endParaRPr lang="en-US" altLang="zh-TW" sz="2400" dirty="0" smtClean="0"/>
          </a:p>
          <a:p>
            <a:pPr lvl="1">
              <a:spcBef>
                <a:spcPts val="300"/>
              </a:spcBef>
            </a:pPr>
            <a:r>
              <a:rPr lang="en-US" altLang="zh-TW" sz="2400" dirty="0" smtClean="0"/>
              <a:t>Load background images</a:t>
            </a:r>
          </a:p>
          <a:p>
            <a:pPr lvl="1">
              <a:spcBef>
                <a:spcPts val="300"/>
              </a:spcBef>
            </a:pPr>
            <a:r>
              <a:rPr lang="en-US" altLang="zh-TW" sz="2400" dirty="0" smtClean="0"/>
              <a:t>Set the video parameters of background images</a:t>
            </a:r>
          </a:p>
          <a:p>
            <a:pPr lvl="1">
              <a:spcBef>
                <a:spcPts val="300"/>
              </a:spcBef>
            </a:pPr>
            <a:r>
              <a:rPr lang="en-US" altLang="zh-TW" sz="2400" dirty="0" smtClean="0"/>
              <a:t>Change the view </a:t>
            </a:r>
          </a:p>
          <a:p>
            <a:pPr lvl="2">
              <a:spcBef>
                <a:spcPts val="300"/>
              </a:spcBef>
            </a:pPr>
            <a:r>
              <a:rPr lang="en-US" altLang="zh-TW" sz="2000" b="1" dirty="0" smtClean="0"/>
              <a:t>View</a:t>
            </a:r>
            <a:r>
              <a:rPr lang="en-US" altLang="zh-TW" sz="2000" dirty="0" smtClean="0"/>
              <a:t> → </a:t>
            </a:r>
            <a:r>
              <a:rPr lang="en-US" altLang="zh-TW" sz="2000" b="1" dirty="0" smtClean="0"/>
              <a:t>View </a:t>
            </a:r>
            <a:r>
              <a:rPr lang="en-US" altLang="zh-TW" sz="2000" b="1" dirty="0" err="1" smtClean="0"/>
              <a:t>Persp</a:t>
            </a:r>
            <a:r>
              <a:rPr lang="en-US" altLang="zh-TW" sz="2000" b="1" dirty="0" smtClean="0"/>
              <a:t>/Ortho</a:t>
            </a:r>
            <a:endParaRPr lang="en-US" altLang="zh-TW" sz="2000" dirty="0" smtClean="0"/>
          </a:p>
          <a:p>
            <a:pPr lvl="2">
              <a:spcBef>
                <a:spcPts val="300"/>
              </a:spcBef>
            </a:pPr>
            <a:r>
              <a:rPr lang="en-US" altLang="zh-TW" sz="2000" b="1" dirty="0" smtClean="0"/>
              <a:t>View </a:t>
            </a:r>
            <a:r>
              <a:rPr lang="en-US" altLang="zh-TW" sz="2000" dirty="0" smtClean="0"/>
              <a:t>→  </a:t>
            </a:r>
            <a:r>
              <a:rPr lang="en-US" altLang="zh-TW" sz="2000" b="1" dirty="0" smtClean="0"/>
              <a:t>Front</a:t>
            </a:r>
            <a:endParaRPr lang="en-US" altLang="zh-TW" sz="2000" dirty="0" smtClean="0"/>
          </a:p>
          <a:p>
            <a:pPr lvl="1">
              <a:spcBef>
                <a:spcPts val="300"/>
              </a:spcBef>
            </a:pPr>
            <a:r>
              <a:rPr lang="en-US" altLang="zh-TW" sz="2400" dirty="0" smtClean="0"/>
              <a:t>Check any frame and adjust the opacity of background images 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 startAt="5"/>
            </a:pP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</a:rPr>
              <a:t>Load models &amp; editing their motions in the video!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22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0" t="20297" r="1109" b="5828"/>
          <a:stretch/>
        </p:blipFill>
        <p:spPr bwMode="auto">
          <a:xfrm>
            <a:off x="906996" y="1467038"/>
            <a:ext cx="7265404" cy="505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/>
              <a:t>Import 3D Motions : Delete Default Objects</a:t>
            </a:r>
            <a:endParaRPr lang="zh-TW" altLang="en-US" sz="3600" dirty="0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4355976" y="2348880"/>
            <a:ext cx="831794" cy="57606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3203848" y="2924944"/>
            <a:ext cx="1152128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4716016" y="1628800"/>
            <a:ext cx="3240360" cy="720080"/>
          </a:xfrm>
          <a:prstGeom prst="roundRect">
            <a:avLst/>
          </a:prstGeom>
          <a:solidFill>
            <a:schemeClr val="tx1">
              <a:alpha val="60000"/>
            </a:scheme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Click “Delete” to erase</a:t>
            </a:r>
            <a:endParaRPr lang="zh-TW" alt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23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65578" r="58442" b="6250"/>
          <a:stretch/>
        </p:blipFill>
        <p:spPr bwMode="auto">
          <a:xfrm>
            <a:off x="4193238" y="2414733"/>
            <a:ext cx="4141899" cy="21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t="38459" r="77304" b="6251"/>
          <a:stretch/>
        </p:blipFill>
        <p:spPr bwMode="auto">
          <a:xfrm>
            <a:off x="843447" y="2074510"/>
            <a:ext cx="2240947" cy="430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/>
              <a:t>Import 3D Motions :  Open Python Script</a:t>
            </a:r>
            <a:endParaRPr lang="zh-TW" altLang="en-US" sz="3600" dirty="0"/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5976156" y="2414733"/>
            <a:ext cx="459178" cy="582219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7"/>
          <p:cNvSpPr/>
          <p:nvPr/>
        </p:nvSpPr>
        <p:spPr>
          <a:xfrm>
            <a:off x="5004048" y="2996952"/>
            <a:ext cx="2160240" cy="93610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5040560" y="1628800"/>
            <a:ext cx="3707904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Text → Open Text Block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0" name="直線單箭頭接點 9"/>
          <p:cNvCxnSpPr>
            <a:stCxn id="12" idx="1"/>
          </p:cNvCxnSpPr>
          <p:nvPr/>
        </p:nvCxnSpPr>
        <p:spPr>
          <a:xfrm flipH="1" flipV="1">
            <a:off x="2375755" y="3767903"/>
            <a:ext cx="2160241" cy="1965353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圓角矩形 10"/>
          <p:cNvSpPr/>
          <p:nvPr/>
        </p:nvSpPr>
        <p:spPr>
          <a:xfrm>
            <a:off x="755576" y="3191839"/>
            <a:ext cx="2088232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4535996" y="5373216"/>
            <a:ext cx="3096344" cy="72008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“Text Editor”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投影片編號版面配置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24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26204" r="23740" b="6250"/>
          <a:stretch/>
        </p:blipFill>
        <p:spPr bwMode="auto">
          <a:xfrm>
            <a:off x="755576" y="1563973"/>
            <a:ext cx="7342496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/>
              <a:t>Import 3D Motions :  Open Python Script</a:t>
            </a:r>
            <a:endParaRPr lang="zh-TW" altLang="en-US" sz="3600" dirty="0"/>
          </a:p>
        </p:txBody>
      </p:sp>
      <p:cxnSp>
        <p:nvCxnSpPr>
          <p:cNvPr id="8" name="直線單箭頭接點 7"/>
          <p:cNvCxnSpPr>
            <a:endCxn id="9" idx="0"/>
          </p:cNvCxnSpPr>
          <p:nvPr/>
        </p:nvCxnSpPr>
        <p:spPr>
          <a:xfrm>
            <a:off x="5760132" y="3573016"/>
            <a:ext cx="576064" cy="180020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5760132" y="5373216"/>
            <a:ext cx="1152128" cy="50405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3923928" y="2852936"/>
            <a:ext cx="2124236" cy="720080"/>
          </a:xfrm>
          <a:prstGeom prst="roundRect">
            <a:avLst/>
          </a:prstGeom>
          <a:solidFill>
            <a:schemeClr val="tx1">
              <a:alpha val="60000"/>
            </a:scheme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Run Script</a:t>
            </a:r>
            <a:endParaRPr lang="zh-TW" alt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25</a:t>
            </a:fld>
            <a:endParaRPr lang="fr-FR" altLang="zh-TW"/>
          </a:p>
        </p:txBody>
      </p:sp>
      <p:cxnSp>
        <p:nvCxnSpPr>
          <p:cNvPr id="13" name="直線單箭頭接點 12"/>
          <p:cNvCxnSpPr/>
          <p:nvPr/>
        </p:nvCxnSpPr>
        <p:spPr>
          <a:xfrm flipH="1" flipV="1">
            <a:off x="1344127" y="5637961"/>
            <a:ext cx="851484" cy="239311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圓角矩形 13"/>
          <p:cNvSpPr/>
          <p:nvPr/>
        </p:nvSpPr>
        <p:spPr>
          <a:xfrm>
            <a:off x="755451" y="5373216"/>
            <a:ext cx="576064" cy="50405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2195610" y="5517232"/>
            <a:ext cx="2664422" cy="720080"/>
          </a:xfrm>
          <a:prstGeom prst="roundRect">
            <a:avLst/>
          </a:prstGeom>
          <a:solidFill>
            <a:schemeClr val="tx1">
              <a:alpha val="60000"/>
            </a:scheme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Back to “3D view”</a:t>
            </a:r>
            <a:endParaRPr lang="zh-TW" alt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15687" t="3736" r="47787" b="44094"/>
          <a:stretch>
            <a:fillRect/>
          </a:stretch>
        </p:blipFill>
        <p:spPr bwMode="auto">
          <a:xfrm>
            <a:off x="755576" y="1556792"/>
            <a:ext cx="6120680" cy="491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Import 3D Motions : Adjust Rendering</a:t>
            </a:r>
            <a:endParaRPr lang="zh-TW" altLang="en-US" sz="3600" dirty="0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26</a:t>
            </a:fld>
            <a:endParaRPr lang="fr-FR" altLang="zh-TW"/>
          </a:p>
        </p:txBody>
      </p:sp>
      <p:sp>
        <p:nvSpPr>
          <p:cNvPr id="11" name="圓角矩形 10"/>
          <p:cNvSpPr/>
          <p:nvPr/>
        </p:nvSpPr>
        <p:spPr>
          <a:xfrm>
            <a:off x="6300192" y="2276872"/>
            <a:ext cx="2520280" cy="2016224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To avoid rendering the feature point cloud in your result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rot="10800000" flipV="1">
            <a:off x="4139952" y="2852936"/>
            <a:ext cx="2160240" cy="648072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t="3497" b="16323"/>
          <a:stretch/>
        </p:blipFill>
        <p:spPr bwMode="auto">
          <a:xfrm>
            <a:off x="1241946" y="1461036"/>
            <a:ext cx="7033540" cy="495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Import 3D Motions : Adjust Rendering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1043608" y="4077072"/>
            <a:ext cx="2448272" cy="1944216"/>
          </a:xfrm>
          <a:prstGeom prst="roundRect">
            <a:avLst/>
          </a:prstGeom>
          <a:solidFill>
            <a:schemeClr val="tx1">
              <a:alpha val="60000"/>
            </a:scheme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Cancel the </a:t>
            </a:r>
            <a:r>
              <a:rPr lang="en-US" altLang="zh-TW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Renderability</a:t>
            </a: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of the feature point cloud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7771430" y="2708920"/>
            <a:ext cx="504056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>
            <a:stCxn id="7" idx="3"/>
            <a:endCxn id="8" idx="1"/>
          </p:cNvCxnSpPr>
          <p:nvPr/>
        </p:nvCxnSpPr>
        <p:spPr>
          <a:xfrm flipV="1">
            <a:off x="3491880" y="2924944"/>
            <a:ext cx="4279550" cy="2124236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27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8" r="23461" b="4850"/>
          <a:stretch/>
        </p:blipFill>
        <p:spPr bwMode="auto">
          <a:xfrm>
            <a:off x="822884" y="1487606"/>
            <a:ext cx="7465325" cy="510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92480" cy="1143000"/>
          </a:xfrm>
        </p:spPr>
        <p:txBody>
          <a:bodyPr/>
          <a:lstStyle/>
          <a:p>
            <a:r>
              <a:rPr lang="en-US" altLang="zh-TW" sz="3600" dirty="0" smtClean="0"/>
              <a:t>Import 3D Motions : Load Background Images</a:t>
            </a:r>
            <a:endParaRPr lang="zh-TW" altLang="en-US" sz="3600" dirty="0"/>
          </a:p>
        </p:txBody>
      </p:sp>
      <p:sp>
        <p:nvSpPr>
          <p:cNvPr id="16" name="圓角矩形 15"/>
          <p:cNvSpPr/>
          <p:nvPr/>
        </p:nvSpPr>
        <p:spPr>
          <a:xfrm>
            <a:off x="1156684" y="3322398"/>
            <a:ext cx="6655676" cy="970697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3460940" y="1628800"/>
            <a:ext cx="4752528" cy="864096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View → Cameras → Set Active Object as Active Camera</a:t>
            </a:r>
          </a:p>
        </p:txBody>
      </p:sp>
      <p:cxnSp>
        <p:nvCxnSpPr>
          <p:cNvPr id="21" name="直線單箭頭接點 20"/>
          <p:cNvCxnSpPr/>
          <p:nvPr/>
        </p:nvCxnSpPr>
        <p:spPr>
          <a:xfrm flipH="1">
            <a:off x="4283968" y="2492896"/>
            <a:ext cx="936104" cy="829502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28</a:t>
            </a:fld>
            <a:endParaRPr lang="fr-FR" altLang="zh-TW"/>
          </a:p>
        </p:txBody>
      </p:sp>
      <p:sp>
        <p:nvSpPr>
          <p:cNvPr id="13" name="圓角矩形 12"/>
          <p:cNvSpPr/>
          <p:nvPr/>
        </p:nvSpPr>
        <p:spPr>
          <a:xfrm>
            <a:off x="1309084" y="5367836"/>
            <a:ext cx="598620" cy="4853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2" r="62500" b="6250"/>
          <a:stretch/>
        </p:blipFill>
        <p:spPr bwMode="auto">
          <a:xfrm>
            <a:off x="4788024" y="2276872"/>
            <a:ext cx="3657600" cy="418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6" t="2798" r="-1" b="39594"/>
          <a:stretch/>
        </p:blipFill>
        <p:spPr bwMode="auto">
          <a:xfrm>
            <a:off x="618699" y="2292932"/>
            <a:ext cx="3525416" cy="421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496" y="53752"/>
            <a:ext cx="9037512" cy="1143000"/>
          </a:xfrm>
        </p:spPr>
        <p:txBody>
          <a:bodyPr/>
          <a:lstStyle/>
          <a:p>
            <a:r>
              <a:rPr lang="en-US" altLang="zh-TW" sz="3600" dirty="0" smtClean="0"/>
              <a:t>Import 3D Motions : Load Background Images</a:t>
            </a:r>
            <a:endParaRPr lang="zh-TW" altLang="en-US" sz="3600" dirty="0"/>
          </a:p>
        </p:txBody>
      </p:sp>
      <p:sp>
        <p:nvSpPr>
          <p:cNvPr id="6" name="圓角矩形 5"/>
          <p:cNvSpPr/>
          <p:nvPr/>
        </p:nvSpPr>
        <p:spPr>
          <a:xfrm>
            <a:off x="1043608" y="2708920"/>
            <a:ext cx="432048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547664" y="1268760"/>
            <a:ext cx="2304256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Click the “+”</a:t>
            </a:r>
          </a:p>
        </p:txBody>
      </p:sp>
      <p:cxnSp>
        <p:nvCxnSpPr>
          <p:cNvPr id="8" name="直線單箭頭接點 7"/>
          <p:cNvCxnSpPr>
            <a:stCxn id="7" idx="1"/>
            <a:endCxn id="6" idx="0"/>
          </p:cNvCxnSpPr>
          <p:nvPr/>
        </p:nvCxnSpPr>
        <p:spPr>
          <a:xfrm flipH="1">
            <a:off x="1259632" y="1628800"/>
            <a:ext cx="288032" cy="108012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圓角矩形 30"/>
          <p:cNvSpPr/>
          <p:nvPr/>
        </p:nvSpPr>
        <p:spPr>
          <a:xfrm>
            <a:off x="5148064" y="5085184"/>
            <a:ext cx="2304256" cy="648072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4788024" y="1268760"/>
            <a:ext cx="3024336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View → Properties</a:t>
            </a:r>
          </a:p>
        </p:txBody>
      </p:sp>
      <p:cxnSp>
        <p:nvCxnSpPr>
          <p:cNvPr id="33" name="直線單箭頭接點 32"/>
          <p:cNvCxnSpPr>
            <a:endCxn id="31" idx="0"/>
          </p:cNvCxnSpPr>
          <p:nvPr/>
        </p:nvCxnSpPr>
        <p:spPr>
          <a:xfrm rot="16200000" flipH="1">
            <a:off x="4355976" y="3140968"/>
            <a:ext cx="3096344" cy="79208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/>
          <p:cNvSpPr txBox="1"/>
          <p:nvPr/>
        </p:nvSpPr>
        <p:spPr>
          <a:xfrm>
            <a:off x="4139952" y="148478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or</a:t>
            </a:r>
            <a:endParaRPr lang="zh-TW" altLang="en-US" sz="2400" b="1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1" name="投影片編號版面配置區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29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1" grpId="0" animBg="1"/>
      <p:bldP spid="32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zh-TW" dirty="0"/>
              <a:t>WorkFlow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</a:t>
            </a:fld>
            <a:endParaRPr lang="fr-FR" altLang="zh-TW"/>
          </a:p>
        </p:txBody>
      </p:sp>
      <p:grpSp>
        <p:nvGrpSpPr>
          <p:cNvPr id="7" name="群組 6"/>
          <p:cNvGrpSpPr/>
          <p:nvPr/>
        </p:nvGrpSpPr>
        <p:grpSpPr>
          <a:xfrm>
            <a:off x="1064505" y="1800200"/>
            <a:ext cx="6747855" cy="5085184"/>
            <a:chOff x="1257431" y="1800200"/>
            <a:chExt cx="6747855" cy="5085184"/>
          </a:xfrm>
        </p:grpSpPr>
        <p:pic>
          <p:nvPicPr>
            <p:cNvPr id="5" name="Picture 9" descr="J:\Course\2012 Spring\Digital Visual Effects\assignment\Project #3 MatchMove\img\Puss-in-Boots-image-movie-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000" y="1800200"/>
              <a:ext cx="3918286" cy="4780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J:\Course\2012 Spring\Digital Visual Effects\assignment\Project #3 MatchMove\img\puss-in-boots-photo-antonio-bandera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431" y="2764579"/>
              <a:ext cx="3436866" cy="4120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611560" y="1628800"/>
            <a:ext cx="368275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TW" dirty="0" smtClean="0"/>
              <a:t>Output</a:t>
            </a:r>
          </a:p>
          <a:p>
            <a:pPr lvl="1"/>
            <a:r>
              <a:rPr lang="en-US" altLang="zh-TW" dirty="0"/>
              <a:t>C</a:t>
            </a:r>
            <a:r>
              <a:rPr lang="en-US" altLang="zh-TW" dirty="0" smtClean="0"/>
              <a:t>omposite</a:t>
            </a:r>
            <a:r>
              <a:rPr lang="fr-FR" altLang="zh-TW" dirty="0" smtClean="0"/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273151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2" t="47452" r="17351" b="5042"/>
          <a:stretch/>
        </p:blipFill>
        <p:spPr bwMode="auto">
          <a:xfrm>
            <a:off x="5273421" y="3068960"/>
            <a:ext cx="3256430" cy="347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797" r="9957" b="5694"/>
          <a:stretch/>
        </p:blipFill>
        <p:spPr bwMode="auto">
          <a:xfrm>
            <a:off x="594376" y="3068961"/>
            <a:ext cx="3905616" cy="347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Import 3D Motions : Load Background Images</a:t>
            </a:r>
            <a:endParaRPr lang="zh-TW" altLang="en-US" sz="3600" dirty="0"/>
          </a:p>
        </p:txBody>
      </p:sp>
      <p:sp>
        <p:nvSpPr>
          <p:cNvPr id="21" name="圓角矩形 20"/>
          <p:cNvSpPr/>
          <p:nvPr/>
        </p:nvSpPr>
        <p:spPr>
          <a:xfrm>
            <a:off x="251520" y="1628800"/>
            <a:ext cx="4536504" cy="1080120"/>
          </a:xfrm>
          <a:prstGeom prst="roundRect">
            <a:avLst/>
          </a:prstGeom>
          <a:solidFill>
            <a:srgbClr val="FFFFFF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Tick off “Background Images” &amp; click “Add Image” on the menu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594376" y="4293096"/>
            <a:ext cx="1952808" cy="72008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/>
          <p:cNvCxnSpPr>
            <a:stCxn id="21" idx="2"/>
            <a:endCxn id="22" idx="0"/>
          </p:cNvCxnSpPr>
          <p:nvPr/>
        </p:nvCxnSpPr>
        <p:spPr>
          <a:xfrm flipH="1">
            <a:off x="1570780" y="2708920"/>
            <a:ext cx="948992" cy="1584176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圓角矩形 25"/>
          <p:cNvSpPr/>
          <p:nvPr/>
        </p:nvSpPr>
        <p:spPr>
          <a:xfrm>
            <a:off x="5580112" y="1700808"/>
            <a:ext cx="2520280" cy="72008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Click “Open”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5749508" y="4725144"/>
            <a:ext cx="1558796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單箭頭接點 28"/>
          <p:cNvCxnSpPr/>
          <p:nvPr/>
        </p:nvCxnSpPr>
        <p:spPr>
          <a:xfrm flipH="1">
            <a:off x="6732240" y="2391413"/>
            <a:ext cx="72008" cy="2333731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投影片編號版面配置區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30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r="19096" b="26112"/>
          <a:stretch/>
        </p:blipFill>
        <p:spPr bwMode="auto">
          <a:xfrm>
            <a:off x="611559" y="1268760"/>
            <a:ext cx="7890996" cy="517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Import 3D Motions : Load Background Images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3923928" y="4869160"/>
            <a:ext cx="4104456" cy="648072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the 1</a:t>
            </a:r>
            <a:r>
              <a:rPr lang="en-US" altLang="zh-TW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st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frame image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2900873" y="2204864"/>
            <a:ext cx="1656184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>
            <a:stCxn id="7" idx="0"/>
            <a:endCxn id="8" idx="2"/>
          </p:cNvCxnSpPr>
          <p:nvPr/>
        </p:nvCxnSpPr>
        <p:spPr>
          <a:xfrm flipH="1" flipV="1">
            <a:off x="3728965" y="2780928"/>
            <a:ext cx="2247191" cy="2088232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31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4329" r="14646" b="16617"/>
          <a:stretch/>
        </p:blipFill>
        <p:spPr bwMode="auto">
          <a:xfrm>
            <a:off x="4779306" y="1988840"/>
            <a:ext cx="3609118" cy="358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40485" r="17444" b="6250"/>
          <a:stretch/>
        </p:blipFill>
        <p:spPr bwMode="auto">
          <a:xfrm>
            <a:off x="851753" y="2050353"/>
            <a:ext cx="3336163" cy="389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Import 3D Motions : Load Background Images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606236" y="5510372"/>
            <a:ext cx="3677731" cy="720080"/>
          </a:xfrm>
          <a:prstGeom prst="roundRect">
            <a:avLst/>
          </a:prstGeom>
          <a:solidFill>
            <a:srgbClr val="FFFFFF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Select “Image Sequence”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655676" y="2301652"/>
            <a:ext cx="1548172" cy="145745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 flipV="1">
            <a:off x="1979712" y="3759108"/>
            <a:ext cx="540122" cy="175126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圓角矩形 15"/>
          <p:cNvSpPr/>
          <p:nvPr/>
        </p:nvSpPr>
        <p:spPr>
          <a:xfrm>
            <a:off x="4644972" y="5260228"/>
            <a:ext cx="3888432" cy="1224136"/>
          </a:xfrm>
          <a:prstGeom prst="roundRect">
            <a:avLst/>
          </a:prstGeom>
          <a:solidFill>
            <a:srgbClr val="FFFFFF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Set Frames: # images to use</a:t>
            </a:r>
          </a:p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Start Frame : 1st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5076056" y="3998570"/>
            <a:ext cx="864096" cy="942597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直線單箭頭接點 17"/>
          <p:cNvCxnSpPr/>
          <p:nvPr/>
        </p:nvCxnSpPr>
        <p:spPr>
          <a:xfrm flipH="1" flipV="1">
            <a:off x="5940152" y="4836676"/>
            <a:ext cx="503900" cy="39252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圓角矩形 24"/>
          <p:cNvSpPr/>
          <p:nvPr/>
        </p:nvSpPr>
        <p:spPr>
          <a:xfrm>
            <a:off x="6639098" y="2420888"/>
            <a:ext cx="2160240" cy="936104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rgbClr val="92D050"/>
                </a:solidFill>
              </a:rPr>
              <a:t>Tick off “Auto Refresh”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5976000" y="4221088"/>
            <a:ext cx="936104" cy="396044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/>
          <p:cNvCxnSpPr/>
          <p:nvPr/>
        </p:nvCxnSpPr>
        <p:spPr>
          <a:xfrm flipH="1">
            <a:off x="6912104" y="3369889"/>
            <a:ext cx="504212" cy="851199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投影片編號版面配置區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32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7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 t="26865" r="44437" b="17688"/>
          <a:stretch/>
        </p:blipFill>
        <p:spPr bwMode="auto">
          <a:xfrm>
            <a:off x="3923928" y="1767261"/>
            <a:ext cx="4824536" cy="405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20896" r="56431" b="16044"/>
          <a:stretch/>
        </p:blipFill>
        <p:spPr bwMode="auto">
          <a:xfrm>
            <a:off x="327494" y="1772816"/>
            <a:ext cx="3380410" cy="406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Import 3D Motions : Load Background Images</a:t>
            </a:r>
            <a:endParaRPr lang="zh-TW" altLang="en-US" sz="3600" dirty="0"/>
          </a:p>
        </p:txBody>
      </p:sp>
      <p:sp>
        <p:nvSpPr>
          <p:cNvPr id="13" name="圓角矩形 12"/>
          <p:cNvSpPr/>
          <p:nvPr/>
        </p:nvSpPr>
        <p:spPr>
          <a:xfrm>
            <a:off x="539552" y="6021288"/>
            <a:ext cx="3816424" cy="576064"/>
          </a:xfrm>
          <a:prstGeom prst="roundRect">
            <a:avLst/>
          </a:prstGeom>
          <a:solidFill>
            <a:srgbClr val="FFFFFF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View → View 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Persp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/Ortho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323528" y="3429000"/>
            <a:ext cx="2088232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 flipH="1" flipV="1">
            <a:off x="2051720" y="4005064"/>
            <a:ext cx="252028" cy="201622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4788024" y="6021288"/>
            <a:ext cx="3816424" cy="576064"/>
          </a:xfrm>
          <a:prstGeom prst="roundRect">
            <a:avLst/>
          </a:prstGeom>
          <a:solidFill>
            <a:srgbClr val="FFFFFF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View → Front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3913915" y="4286234"/>
            <a:ext cx="2170253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/>
          <p:cNvCxnSpPr/>
          <p:nvPr/>
        </p:nvCxnSpPr>
        <p:spPr>
          <a:xfrm flipH="1" flipV="1">
            <a:off x="5724128" y="4862299"/>
            <a:ext cx="792088" cy="1158989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33</a:t>
            </a:fld>
            <a:endParaRPr lang="fr-FR" altLang="zh-TW"/>
          </a:p>
        </p:txBody>
      </p:sp>
      <p:sp>
        <p:nvSpPr>
          <p:cNvPr id="24" name="圓角矩形 23"/>
          <p:cNvSpPr/>
          <p:nvPr/>
        </p:nvSpPr>
        <p:spPr>
          <a:xfrm>
            <a:off x="6696237" y="2348880"/>
            <a:ext cx="1332148" cy="122413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  <p:bldP spid="22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t="20149" r="10702" b="6249"/>
          <a:stretch/>
        </p:blipFill>
        <p:spPr bwMode="auto">
          <a:xfrm>
            <a:off x="545911" y="1269883"/>
            <a:ext cx="7738280" cy="53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Import 3D Motions : Load Background Images</a:t>
            </a:r>
            <a:endParaRPr lang="zh-TW" altLang="en-US" sz="3600" dirty="0"/>
          </a:p>
        </p:txBody>
      </p:sp>
      <p:sp>
        <p:nvSpPr>
          <p:cNvPr id="6" name="圓角矩形 5"/>
          <p:cNvSpPr/>
          <p:nvPr/>
        </p:nvSpPr>
        <p:spPr>
          <a:xfrm>
            <a:off x="1115616" y="5157192"/>
            <a:ext cx="3600400" cy="9361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Use any frame to check background image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4499992" y="6237312"/>
            <a:ext cx="1080120" cy="50405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>
            <a:endCxn id="7" idx="1"/>
          </p:cNvCxnSpPr>
          <p:nvPr/>
        </p:nvCxnSpPr>
        <p:spPr>
          <a:xfrm>
            <a:off x="3851920" y="6093296"/>
            <a:ext cx="648072" cy="39604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4175956" y="1916832"/>
            <a:ext cx="4788532" cy="1224136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You can adjust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background 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image’s </a:t>
            </a:r>
          </a:p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Opacity, Scale &amp; Position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6084168" y="4437112"/>
            <a:ext cx="1440160" cy="1008112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 rot="16200000" flipH="1">
            <a:off x="6120172" y="3465004"/>
            <a:ext cx="1368152" cy="72008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34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t="3918" r="45849" b="30224"/>
          <a:stretch/>
        </p:blipFill>
        <p:spPr bwMode="auto">
          <a:xfrm>
            <a:off x="755576" y="1633740"/>
            <a:ext cx="5244510" cy="488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Import 3D Motions : Load Models</a:t>
            </a:r>
            <a:endParaRPr lang="zh-TW" altLang="en-US" sz="3600" dirty="0"/>
          </a:p>
        </p:txBody>
      </p:sp>
      <p:sp>
        <p:nvSpPr>
          <p:cNvPr id="6" name="圓角矩形 5"/>
          <p:cNvSpPr/>
          <p:nvPr/>
        </p:nvSpPr>
        <p:spPr>
          <a:xfrm>
            <a:off x="6228184" y="1700808"/>
            <a:ext cx="2304256" cy="1080120"/>
          </a:xfrm>
          <a:prstGeom prst="roundRect">
            <a:avLst/>
          </a:prstGeom>
          <a:solidFill>
            <a:srgbClr val="FFFFFF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File → Import  → “Model Type”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1115616" y="4365104"/>
            <a:ext cx="4283968" cy="2088232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>
            <a:stCxn id="6" idx="2"/>
          </p:cNvCxnSpPr>
          <p:nvPr/>
        </p:nvCxnSpPr>
        <p:spPr>
          <a:xfrm rot="5400000">
            <a:off x="5328084" y="2312876"/>
            <a:ext cx="1584176" cy="252028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投影片編號版面配置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35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9" t="4478" r="1162" b="44216"/>
          <a:stretch/>
        </p:blipFill>
        <p:spPr bwMode="auto">
          <a:xfrm>
            <a:off x="4139952" y="3501008"/>
            <a:ext cx="4758139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4291" r="53265" b="6250"/>
          <a:stretch/>
        </p:blipFill>
        <p:spPr bwMode="auto">
          <a:xfrm>
            <a:off x="323528" y="1412776"/>
            <a:ext cx="3568942" cy="523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Import 3D Motions : Load Models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4283968" y="1330408"/>
            <a:ext cx="4453188" cy="1954576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To use the model as a “single object” instead of many “small groups(components)” ,you can close the group options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372189" y="5517232"/>
            <a:ext cx="648073" cy="288032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2020262" y="2924944"/>
            <a:ext cx="2263706" cy="259228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7236296" y="4509120"/>
            <a:ext cx="1687721" cy="45436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36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8" t="3918" r="1287" b="30951"/>
          <a:stretch/>
        </p:blipFill>
        <p:spPr bwMode="auto">
          <a:xfrm>
            <a:off x="996287" y="1772816"/>
            <a:ext cx="6680651" cy="476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Import 3D Motions : Load Models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1187624" y="2276872"/>
            <a:ext cx="3434038" cy="1200734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Model split by groups</a:t>
            </a:r>
            <a:b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(for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finer operations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5523574" y="2653454"/>
            <a:ext cx="2106436" cy="1374092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>
            <a:stCxn id="7" idx="3"/>
          </p:cNvCxnSpPr>
          <p:nvPr/>
        </p:nvCxnSpPr>
        <p:spPr>
          <a:xfrm>
            <a:off x="4621662" y="2877239"/>
            <a:ext cx="901912" cy="335737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37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56365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25380" r="18004" b="6250"/>
          <a:stretch/>
        </p:blipFill>
        <p:spPr bwMode="auto">
          <a:xfrm>
            <a:off x="930388" y="1523956"/>
            <a:ext cx="6953980" cy="500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Import 3D Motions : Set </a:t>
            </a:r>
            <a:r>
              <a:rPr lang="en-US" altLang="zh-TW" sz="3600" dirty="0" err="1" smtClean="0"/>
              <a:t>Keyframes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1681480" y="1965091"/>
            <a:ext cx="6032560" cy="648072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Object → Animation → Insert 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Keyframe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259632" y="5445224"/>
            <a:ext cx="792088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2843808" y="2613163"/>
            <a:ext cx="2377058" cy="99625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1205372" y="3609417"/>
            <a:ext cx="4320480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38</a:t>
            </a:fld>
            <a:endParaRPr lang="fr-FR" altLang="zh-TW"/>
          </a:p>
        </p:txBody>
      </p:sp>
      <p:sp>
        <p:nvSpPr>
          <p:cNvPr id="11" name="圓角矩形 10"/>
          <p:cNvSpPr/>
          <p:nvPr/>
        </p:nvSpPr>
        <p:spPr>
          <a:xfrm>
            <a:off x="3500264" y="4747009"/>
            <a:ext cx="4384104" cy="864096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Set the motions of your model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19776" b="6250"/>
          <a:stretch/>
        </p:blipFill>
        <p:spPr bwMode="auto">
          <a:xfrm>
            <a:off x="347459" y="1245239"/>
            <a:ext cx="8401005" cy="535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Import 3D Motions : Set </a:t>
            </a:r>
            <a:r>
              <a:rPr lang="en-US" altLang="zh-TW" sz="3600" dirty="0" err="1" smtClean="0"/>
              <a:t>Keyframes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2938366" y="2276213"/>
            <a:ext cx="4441946" cy="1058826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Model parameters and corresponding lock in 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keyframe</a:t>
            </a:r>
            <a:endParaRPr lang="en-US" altLang="zh-TW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71600" y="5445224"/>
            <a:ext cx="1080120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2267744" y="2119579"/>
            <a:ext cx="576064" cy="148983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1655676" y="3609417"/>
            <a:ext cx="1844588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39</a:t>
            </a:fld>
            <a:endParaRPr lang="fr-FR" altLang="zh-TW"/>
          </a:p>
        </p:txBody>
      </p:sp>
      <p:sp>
        <p:nvSpPr>
          <p:cNvPr id="12" name="圓角矩形 11"/>
          <p:cNvSpPr/>
          <p:nvPr/>
        </p:nvSpPr>
        <p:spPr>
          <a:xfrm>
            <a:off x="3352964" y="4509120"/>
            <a:ext cx="3071048" cy="648072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Object Mode</a:t>
            </a:r>
          </a:p>
        </p:txBody>
      </p:sp>
      <p:cxnSp>
        <p:nvCxnSpPr>
          <p:cNvPr id="15" name="直線單箭頭接點 14"/>
          <p:cNvCxnSpPr/>
          <p:nvPr/>
        </p:nvCxnSpPr>
        <p:spPr>
          <a:xfrm flipH="1">
            <a:off x="2051720" y="4833156"/>
            <a:ext cx="1301244" cy="72710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圓角矩形 15"/>
          <p:cNvSpPr/>
          <p:nvPr/>
        </p:nvSpPr>
        <p:spPr>
          <a:xfrm>
            <a:off x="611560" y="1471507"/>
            <a:ext cx="4476461" cy="648072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Lock the parameters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keyframe</a:t>
            </a:r>
            <a:endParaRPr lang="en-US" altLang="zh-TW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7" name="直線單箭頭接點 16"/>
          <p:cNvCxnSpPr>
            <a:endCxn id="18" idx="1"/>
          </p:cNvCxnSpPr>
          <p:nvPr/>
        </p:nvCxnSpPr>
        <p:spPr>
          <a:xfrm>
            <a:off x="5962465" y="3356992"/>
            <a:ext cx="553751" cy="67046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6516216" y="3473784"/>
            <a:ext cx="2160240" cy="1107343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4007901" y="6262362"/>
            <a:ext cx="1080120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5292080" y="5362262"/>
            <a:ext cx="3096344" cy="648072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keyframe</a:t>
            </a:r>
            <a:endParaRPr lang="en-US" altLang="zh-TW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 flipH="1">
            <a:off x="5088021" y="6010334"/>
            <a:ext cx="636108" cy="25202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圓角矩形 28"/>
          <p:cNvSpPr/>
          <p:nvPr/>
        </p:nvSpPr>
        <p:spPr>
          <a:xfrm>
            <a:off x="7524328" y="2759770"/>
            <a:ext cx="360040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221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2" grpId="0" animBg="1"/>
      <p:bldP spid="16" grpId="0" animBg="1"/>
      <p:bldP spid="18" grpId="0" animBg="1"/>
      <p:bldP spid="20" grpId="0" animBg="1"/>
      <p:bldP spid="21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Setting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0872" y="1423317"/>
            <a:ext cx="8229600" cy="4525963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Blender</a:t>
            </a:r>
          </a:p>
          <a:p>
            <a:pPr lvl="1">
              <a:spcBef>
                <a:spcPts val="200"/>
              </a:spcBef>
            </a:pPr>
            <a:r>
              <a:rPr lang="en-US" altLang="zh-TW" sz="2400" dirty="0" smtClean="0"/>
              <a:t>Version: 2.62</a:t>
            </a:r>
          </a:p>
          <a:p>
            <a:pPr lvl="1">
              <a:spcBef>
                <a:spcPts val="200"/>
              </a:spcBef>
            </a:pPr>
            <a:r>
              <a:rPr lang="en-US" altLang="zh-TW" sz="2400" dirty="0" smtClean="0"/>
              <a:t>Operating System</a:t>
            </a:r>
          </a:p>
          <a:p>
            <a:pPr lvl="2">
              <a:spcBef>
                <a:spcPts val="200"/>
              </a:spcBef>
            </a:pPr>
            <a:r>
              <a:rPr lang="en-US" altLang="zh-TW" sz="2000" dirty="0" smtClean="0"/>
              <a:t>Windows </a:t>
            </a:r>
            <a:r>
              <a:rPr lang="en-US" altLang="zh-TW" sz="2000" dirty="0"/>
              <a:t>XP/Vista/7 </a:t>
            </a:r>
            <a:r>
              <a:rPr lang="en-US" altLang="zh-TW" sz="2000" dirty="0" smtClean="0"/>
              <a:t>32/64 </a:t>
            </a:r>
            <a:r>
              <a:rPr lang="en-US" altLang="zh-TW" sz="2000" dirty="0" smtClean="0"/>
              <a:t>bits, </a:t>
            </a:r>
            <a:r>
              <a:rPr lang="en-US" altLang="zh-TW" sz="2000" dirty="0" smtClean="0"/>
              <a:t>Linux, Mac OS X</a:t>
            </a:r>
          </a:p>
          <a:p>
            <a:pPr lvl="1">
              <a:spcBef>
                <a:spcPts val="200"/>
              </a:spcBef>
            </a:pPr>
            <a:r>
              <a:rPr lang="en-US" altLang="zh-TW" sz="2400" dirty="0" smtClean="0"/>
              <a:t>Web Site: </a:t>
            </a:r>
            <a:r>
              <a:rPr lang="en-US" altLang="zh-TW" sz="2400" dirty="0" smtClean="0">
                <a:hlinkClick r:id="rId3"/>
              </a:rPr>
              <a:t>http://www.blender.org/</a:t>
            </a:r>
            <a:endParaRPr lang="en-US" altLang="zh-TW" sz="2400" dirty="0" smtClean="0"/>
          </a:p>
          <a:p>
            <a:pPr>
              <a:spcBef>
                <a:spcPts val="600"/>
              </a:spcBef>
            </a:pP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Voodoo</a:t>
            </a:r>
          </a:p>
          <a:p>
            <a:pPr lvl="1">
              <a:spcBef>
                <a:spcPts val="200"/>
              </a:spcBef>
            </a:pPr>
            <a:r>
              <a:rPr lang="en-US" altLang="zh-TW" sz="2400" dirty="0" smtClean="0"/>
              <a:t>Version: 1.2.0 beta </a:t>
            </a:r>
          </a:p>
          <a:p>
            <a:pPr lvl="1">
              <a:spcBef>
                <a:spcPts val="200"/>
              </a:spcBef>
            </a:pPr>
            <a:r>
              <a:rPr lang="en-US" altLang="zh-TW" sz="2400" dirty="0" smtClean="0"/>
              <a:t>Operating System</a:t>
            </a:r>
          </a:p>
          <a:p>
            <a:pPr lvl="2">
              <a:spcBef>
                <a:spcPts val="200"/>
              </a:spcBef>
            </a:pPr>
            <a:r>
              <a:rPr lang="en-US" altLang="zh-TW" sz="2000" dirty="0" smtClean="0"/>
              <a:t>Windows 95/98/NT/2000/Me/XP/Vista/</a:t>
            </a:r>
            <a:r>
              <a:rPr lang="en-US" altLang="zh-TW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altLang="zh-TW" sz="2000" dirty="0" smtClean="0"/>
              <a:t>, Linux</a:t>
            </a:r>
          </a:p>
          <a:p>
            <a:pPr lvl="1">
              <a:spcBef>
                <a:spcPts val="200"/>
              </a:spcBef>
            </a:pPr>
            <a:r>
              <a:rPr lang="en-US" altLang="zh-TW" sz="2400" dirty="0" smtClean="0"/>
              <a:t>Web Site: </a:t>
            </a:r>
            <a:r>
              <a:rPr lang="en-US" altLang="zh-TW" sz="2400" dirty="0" smtClean="0">
                <a:hlinkClick r:id="rId4"/>
              </a:rPr>
              <a:t>http://www.digilab.uni-hannover.de/</a:t>
            </a:r>
            <a:endParaRPr lang="en-US" altLang="zh-TW" sz="2400" dirty="0" smtClean="0"/>
          </a:p>
          <a:p>
            <a:pPr>
              <a:spcBef>
                <a:spcPts val="600"/>
              </a:spcBef>
            </a:pP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Options</a:t>
            </a:r>
            <a:r>
              <a:rPr lang="en-US" altLang="zh-TW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Free: Blender + ICARUS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Pay: </a:t>
            </a:r>
            <a:r>
              <a:rPr lang="en-US" altLang="zh-TW" sz="2200" dirty="0" err="1" smtClean="0"/>
              <a:t>boujou</a:t>
            </a:r>
            <a:r>
              <a:rPr lang="en-US" altLang="zh-TW" sz="2200" dirty="0" smtClean="0"/>
              <a:t> + 3D Max, </a:t>
            </a:r>
            <a:r>
              <a:rPr lang="en-US" altLang="zh-TW" sz="2200" dirty="0" err="1" smtClean="0"/>
              <a:t>boujou</a:t>
            </a:r>
            <a:r>
              <a:rPr lang="en-US" altLang="zh-TW" sz="2200" dirty="0" smtClean="0"/>
              <a:t> + Maya, ...</a:t>
            </a:r>
            <a:endParaRPr lang="zh-TW" altLang="en-US" sz="2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</a:t>
            </a:fld>
            <a:endParaRPr lang="fr-FR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24002" r="1439" b="6250"/>
          <a:stretch/>
        </p:blipFill>
        <p:spPr bwMode="auto">
          <a:xfrm>
            <a:off x="295321" y="1419367"/>
            <a:ext cx="8453143" cy="510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/>
              <a:t>Import 3D Motions : Set </a:t>
            </a:r>
            <a:r>
              <a:rPr lang="en-US" altLang="zh-TW" sz="3600" dirty="0" err="1" smtClean="0"/>
              <a:t>Keyframes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40</a:t>
            </a:fld>
            <a:endParaRPr lang="fr-FR" altLang="zh-TW"/>
          </a:p>
        </p:txBody>
      </p:sp>
      <p:sp>
        <p:nvSpPr>
          <p:cNvPr id="5" name="圓角矩形 4"/>
          <p:cNvSpPr/>
          <p:nvPr/>
        </p:nvSpPr>
        <p:spPr>
          <a:xfrm>
            <a:off x="2771800" y="2348880"/>
            <a:ext cx="5832648" cy="1224136"/>
          </a:xfrm>
          <a:prstGeom prst="roundRect">
            <a:avLst/>
          </a:prstGeom>
          <a:solidFill>
            <a:srgbClr val="FFFFFF">
              <a:alpha val="89804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You can use</a:t>
            </a:r>
            <a:b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Object → Motion Paths → Calculate Paths </a:t>
            </a:r>
          </a:p>
          <a:p>
            <a:pPr marL="0" lvl="1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to see the motion path of models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6660232" y="4437112"/>
            <a:ext cx="2088232" cy="194421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>
            <a:stCxn id="13" idx="0"/>
            <a:endCxn id="12" idx="2"/>
          </p:cNvCxnSpPr>
          <p:nvPr/>
        </p:nvCxnSpPr>
        <p:spPr>
          <a:xfrm flipV="1">
            <a:off x="1637674" y="3933055"/>
            <a:ext cx="342038" cy="720081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圓角矩形 11"/>
          <p:cNvSpPr/>
          <p:nvPr/>
        </p:nvSpPr>
        <p:spPr>
          <a:xfrm>
            <a:off x="1475656" y="2348878"/>
            <a:ext cx="1008112" cy="1584177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665566" y="4653136"/>
            <a:ext cx="1944216" cy="504056"/>
          </a:xfrm>
          <a:prstGeom prst="roundRect">
            <a:avLst/>
          </a:prstGeom>
          <a:solidFill>
            <a:srgbClr val="FFFFFF">
              <a:alpha val="89804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Motion Path</a:t>
            </a: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6300192" y="3573016"/>
            <a:ext cx="504056" cy="93610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>
            <a:endCxn id="20" idx="3"/>
          </p:cNvCxnSpPr>
          <p:nvPr/>
        </p:nvCxnSpPr>
        <p:spPr>
          <a:xfrm rot="10800000" flipV="1">
            <a:off x="1475656" y="5661248"/>
            <a:ext cx="1008112" cy="36004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圓角矩形 19"/>
          <p:cNvSpPr/>
          <p:nvPr/>
        </p:nvSpPr>
        <p:spPr>
          <a:xfrm>
            <a:off x="611560" y="5733256"/>
            <a:ext cx="864096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2483768" y="5517232"/>
            <a:ext cx="3744416" cy="504056"/>
          </a:xfrm>
          <a:prstGeom prst="roundRect">
            <a:avLst/>
          </a:prstGeom>
          <a:solidFill>
            <a:srgbClr val="FFFFFF">
              <a:alpha val="89804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Time point of 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Keyframes</a:t>
            </a:r>
            <a:endParaRPr lang="en-US" altLang="zh-TW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3" t="24002" r="1439" b="6250"/>
          <a:stretch/>
        </p:blipFill>
        <p:spPr bwMode="auto">
          <a:xfrm>
            <a:off x="539552" y="1419367"/>
            <a:ext cx="7960673" cy="510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/>
              <a:t>Import 3D Motions : Set </a:t>
            </a:r>
            <a:r>
              <a:rPr lang="en-US" altLang="zh-TW" sz="3600" dirty="0" err="1" smtClean="0"/>
              <a:t>Keyframes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41</a:t>
            </a:fld>
            <a:endParaRPr lang="fr-FR" altLang="zh-TW"/>
          </a:p>
        </p:txBody>
      </p:sp>
      <p:sp>
        <p:nvSpPr>
          <p:cNvPr id="5" name="圓角矩形 4"/>
          <p:cNvSpPr/>
          <p:nvPr/>
        </p:nvSpPr>
        <p:spPr>
          <a:xfrm>
            <a:off x="3419871" y="1559225"/>
            <a:ext cx="4861050" cy="4750095"/>
          </a:xfrm>
          <a:custGeom>
            <a:avLst/>
            <a:gdLst>
              <a:gd name="connsiteX0" fmla="*/ 0 w 4861048"/>
              <a:gd name="connsiteY0" fmla="*/ 713688 h 4282043"/>
              <a:gd name="connsiteX1" fmla="*/ 713688 w 4861048"/>
              <a:gd name="connsiteY1" fmla="*/ 0 h 4282043"/>
              <a:gd name="connsiteX2" fmla="*/ 4147360 w 4861048"/>
              <a:gd name="connsiteY2" fmla="*/ 0 h 4282043"/>
              <a:gd name="connsiteX3" fmla="*/ 4861048 w 4861048"/>
              <a:gd name="connsiteY3" fmla="*/ 713688 h 4282043"/>
              <a:gd name="connsiteX4" fmla="*/ 4861048 w 4861048"/>
              <a:gd name="connsiteY4" fmla="*/ 3568355 h 4282043"/>
              <a:gd name="connsiteX5" fmla="*/ 4147360 w 4861048"/>
              <a:gd name="connsiteY5" fmla="*/ 4282043 h 4282043"/>
              <a:gd name="connsiteX6" fmla="*/ 713688 w 4861048"/>
              <a:gd name="connsiteY6" fmla="*/ 4282043 h 4282043"/>
              <a:gd name="connsiteX7" fmla="*/ 0 w 4861048"/>
              <a:gd name="connsiteY7" fmla="*/ 3568355 h 4282043"/>
              <a:gd name="connsiteX8" fmla="*/ 0 w 4861048"/>
              <a:gd name="connsiteY8" fmla="*/ 713688 h 4282043"/>
              <a:gd name="connsiteX0" fmla="*/ 1 w 4861049"/>
              <a:gd name="connsiteY0" fmla="*/ 713688 h 4282043"/>
              <a:gd name="connsiteX1" fmla="*/ 390132 w 4861049"/>
              <a:gd name="connsiteY1" fmla="*/ 0 h 4282043"/>
              <a:gd name="connsiteX2" fmla="*/ 4147361 w 4861049"/>
              <a:gd name="connsiteY2" fmla="*/ 0 h 4282043"/>
              <a:gd name="connsiteX3" fmla="*/ 4861049 w 4861049"/>
              <a:gd name="connsiteY3" fmla="*/ 713688 h 4282043"/>
              <a:gd name="connsiteX4" fmla="*/ 4861049 w 4861049"/>
              <a:gd name="connsiteY4" fmla="*/ 3568355 h 4282043"/>
              <a:gd name="connsiteX5" fmla="*/ 4147361 w 4861049"/>
              <a:gd name="connsiteY5" fmla="*/ 4282043 h 4282043"/>
              <a:gd name="connsiteX6" fmla="*/ 713689 w 4861049"/>
              <a:gd name="connsiteY6" fmla="*/ 4282043 h 4282043"/>
              <a:gd name="connsiteX7" fmla="*/ 1 w 4861049"/>
              <a:gd name="connsiteY7" fmla="*/ 3568355 h 4282043"/>
              <a:gd name="connsiteX8" fmla="*/ 1 w 4861049"/>
              <a:gd name="connsiteY8" fmla="*/ 713688 h 4282043"/>
              <a:gd name="connsiteX0" fmla="*/ 1 w 4861050"/>
              <a:gd name="connsiteY0" fmla="*/ 713688 h 4282043"/>
              <a:gd name="connsiteX1" fmla="*/ 390132 w 4861050"/>
              <a:gd name="connsiteY1" fmla="*/ 0 h 4282043"/>
              <a:gd name="connsiteX2" fmla="*/ 4470918 w 4861050"/>
              <a:gd name="connsiteY2" fmla="*/ 0 h 4282043"/>
              <a:gd name="connsiteX3" fmla="*/ 4861049 w 4861050"/>
              <a:gd name="connsiteY3" fmla="*/ 713688 h 4282043"/>
              <a:gd name="connsiteX4" fmla="*/ 4861049 w 4861050"/>
              <a:gd name="connsiteY4" fmla="*/ 3568355 h 4282043"/>
              <a:gd name="connsiteX5" fmla="*/ 4147361 w 4861050"/>
              <a:gd name="connsiteY5" fmla="*/ 4282043 h 4282043"/>
              <a:gd name="connsiteX6" fmla="*/ 713689 w 4861050"/>
              <a:gd name="connsiteY6" fmla="*/ 4282043 h 4282043"/>
              <a:gd name="connsiteX7" fmla="*/ 1 w 4861050"/>
              <a:gd name="connsiteY7" fmla="*/ 3568355 h 4282043"/>
              <a:gd name="connsiteX8" fmla="*/ 1 w 4861050"/>
              <a:gd name="connsiteY8" fmla="*/ 713688 h 4282043"/>
              <a:gd name="connsiteX0" fmla="*/ 1 w 4861050"/>
              <a:gd name="connsiteY0" fmla="*/ 713688 h 4282043"/>
              <a:gd name="connsiteX1" fmla="*/ 390132 w 4861050"/>
              <a:gd name="connsiteY1" fmla="*/ 0 h 4282043"/>
              <a:gd name="connsiteX2" fmla="*/ 4470918 w 4861050"/>
              <a:gd name="connsiteY2" fmla="*/ 0 h 4282043"/>
              <a:gd name="connsiteX3" fmla="*/ 4861049 w 4861050"/>
              <a:gd name="connsiteY3" fmla="*/ 713688 h 4282043"/>
              <a:gd name="connsiteX4" fmla="*/ 4861049 w 4861050"/>
              <a:gd name="connsiteY4" fmla="*/ 3568355 h 4282043"/>
              <a:gd name="connsiteX5" fmla="*/ 4147361 w 4861050"/>
              <a:gd name="connsiteY5" fmla="*/ 4282043 h 4282043"/>
              <a:gd name="connsiteX6" fmla="*/ 502673 w 4861050"/>
              <a:gd name="connsiteY6" fmla="*/ 4267975 h 4282043"/>
              <a:gd name="connsiteX7" fmla="*/ 1 w 4861050"/>
              <a:gd name="connsiteY7" fmla="*/ 3568355 h 4282043"/>
              <a:gd name="connsiteX8" fmla="*/ 1 w 4861050"/>
              <a:gd name="connsiteY8" fmla="*/ 713688 h 4282043"/>
              <a:gd name="connsiteX0" fmla="*/ 1 w 4861050"/>
              <a:gd name="connsiteY0" fmla="*/ 713688 h 4282043"/>
              <a:gd name="connsiteX1" fmla="*/ 390132 w 4861050"/>
              <a:gd name="connsiteY1" fmla="*/ 0 h 4282043"/>
              <a:gd name="connsiteX2" fmla="*/ 4470918 w 4861050"/>
              <a:gd name="connsiteY2" fmla="*/ 0 h 4282043"/>
              <a:gd name="connsiteX3" fmla="*/ 4861049 w 4861050"/>
              <a:gd name="connsiteY3" fmla="*/ 713688 h 4282043"/>
              <a:gd name="connsiteX4" fmla="*/ 4861049 w 4861050"/>
              <a:gd name="connsiteY4" fmla="*/ 3568355 h 4282043"/>
              <a:gd name="connsiteX5" fmla="*/ 4442782 w 4861050"/>
              <a:gd name="connsiteY5" fmla="*/ 4282043 h 4282043"/>
              <a:gd name="connsiteX6" fmla="*/ 502673 w 4861050"/>
              <a:gd name="connsiteY6" fmla="*/ 4267975 h 4282043"/>
              <a:gd name="connsiteX7" fmla="*/ 1 w 4861050"/>
              <a:gd name="connsiteY7" fmla="*/ 3568355 h 4282043"/>
              <a:gd name="connsiteX8" fmla="*/ 1 w 4861050"/>
              <a:gd name="connsiteY8" fmla="*/ 713688 h 428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1050" h="4282043">
                <a:moveTo>
                  <a:pt x="1" y="713688"/>
                </a:moveTo>
                <a:cubicBezTo>
                  <a:pt x="1" y="319529"/>
                  <a:pt x="-4027" y="0"/>
                  <a:pt x="390132" y="0"/>
                </a:cubicBezTo>
                <a:lnTo>
                  <a:pt x="4470918" y="0"/>
                </a:lnTo>
                <a:cubicBezTo>
                  <a:pt x="4865077" y="0"/>
                  <a:pt x="4861049" y="319529"/>
                  <a:pt x="4861049" y="713688"/>
                </a:cubicBezTo>
                <a:lnTo>
                  <a:pt x="4861049" y="3568355"/>
                </a:lnTo>
                <a:cubicBezTo>
                  <a:pt x="4861049" y="3962514"/>
                  <a:pt x="4836941" y="4282043"/>
                  <a:pt x="4442782" y="4282043"/>
                </a:cubicBezTo>
                <a:lnTo>
                  <a:pt x="502673" y="4267975"/>
                </a:lnTo>
                <a:cubicBezTo>
                  <a:pt x="108514" y="4267975"/>
                  <a:pt x="1" y="3962514"/>
                  <a:pt x="1" y="3568355"/>
                </a:cubicBezTo>
                <a:lnTo>
                  <a:pt x="1" y="713688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138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Some notes</a:t>
            </a:r>
          </a:p>
          <a:p>
            <a:pPr marL="450850" lvl="1" indent="-366713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TW" sz="2300" b="1" dirty="0" smtClean="0">
                <a:solidFill>
                  <a:schemeClr val="accent6">
                    <a:lumMod val="50000"/>
                  </a:schemeClr>
                </a:solidFill>
              </a:rPr>
              <a:t>Different camera views are helpful</a:t>
            </a:r>
          </a:p>
          <a:p>
            <a:pPr marL="800100" lvl="2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Fine adjust </a:t>
            </a: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3D position &amp; shape</a:t>
            </a:r>
          </a:p>
          <a:p>
            <a:pPr marL="450850" lvl="1" indent="-366713">
              <a:spcBef>
                <a:spcPts val="300"/>
              </a:spcBef>
              <a:buFont typeface="Wingdings" pitchFamily="2" charset="2"/>
              <a:buChar char="ü"/>
            </a:pPr>
            <a:r>
              <a:rPr lang="en-US" altLang="zh-TW" sz="2300" b="1" dirty="0">
                <a:solidFill>
                  <a:schemeClr val="accent6">
                    <a:lumMod val="50000"/>
                  </a:schemeClr>
                </a:solidFill>
              </a:rPr>
              <a:t>Preview</a:t>
            </a:r>
            <a:r>
              <a:rPr lang="en-US" altLang="zh-TW" sz="23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2300" b="1" dirty="0">
                <a:solidFill>
                  <a:schemeClr val="accent6">
                    <a:lumMod val="50000"/>
                  </a:schemeClr>
                </a:solidFill>
              </a:rPr>
              <a:t>is your good friend</a:t>
            </a:r>
          </a:p>
          <a:p>
            <a:pPr marL="800100" lvl="2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Ensure your model </a:t>
            </a: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condition shown </a:t>
            </a: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that </a:t>
            </a: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frame </a:t>
            </a:r>
          </a:p>
          <a:p>
            <a:pPr marL="450850" lvl="1" indent="-366713">
              <a:spcBef>
                <a:spcPts val="300"/>
              </a:spcBef>
              <a:buFont typeface="Wingdings" pitchFamily="2" charset="2"/>
              <a:buChar char="ü"/>
            </a:pPr>
            <a:r>
              <a:rPr lang="en-US" altLang="zh-TW" sz="2300" b="1" dirty="0">
                <a:solidFill>
                  <a:schemeClr val="accent6">
                    <a:lumMod val="50000"/>
                  </a:schemeClr>
                </a:solidFill>
              </a:rPr>
              <a:t>Don’t forget the light (lamp)</a:t>
            </a:r>
          </a:p>
          <a:p>
            <a:pPr marL="800100" lvl="2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Preview </a:t>
            </a: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won’t show the lighting</a:t>
            </a:r>
          </a:p>
          <a:p>
            <a:pPr marL="800100" lvl="2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Avoid </a:t>
            </a: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model </a:t>
            </a: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“in the dark”</a:t>
            </a:r>
          </a:p>
          <a:p>
            <a:pPr marL="450850" lvl="1" indent="-366713">
              <a:spcBef>
                <a:spcPts val="300"/>
              </a:spcBef>
              <a:buFont typeface="Wingdings" pitchFamily="2" charset="2"/>
              <a:buChar char="ü"/>
            </a:pPr>
            <a:r>
              <a:rPr lang="en-US" altLang="zh-TW" sz="2300" b="1" dirty="0">
                <a:solidFill>
                  <a:schemeClr val="accent6">
                    <a:lumMod val="50000"/>
                  </a:schemeClr>
                </a:solidFill>
              </a:rPr>
              <a:t>Unstable model motion</a:t>
            </a:r>
          </a:p>
          <a:p>
            <a:pPr marL="800100" lvl="2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Set more </a:t>
            </a:r>
            <a:r>
              <a:rPr lang="en-US" altLang="zh-TW" sz="2100" dirty="0" err="1"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en-US" altLang="zh-TW" sz="2100" dirty="0" err="1" smtClean="0">
                <a:solidFill>
                  <a:schemeClr val="accent6">
                    <a:lumMod val="50000"/>
                  </a:schemeClr>
                </a:solidFill>
              </a:rPr>
              <a:t>eyframes</a:t>
            </a:r>
            <a:endParaRPr lang="en-US" altLang="zh-TW" sz="2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2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Split fast-moving video into more small-period clips</a:t>
            </a:r>
            <a:endParaRPr lang="en-US" altLang="zh-TW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Recipe: Compositing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 smtClean="0"/>
              <a:t>Add Image Sequence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Change Window Type to </a:t>
            </a:r>
            <a:r>
              <a:rPr lang="en-US" altLang="zh-TW" sz="2400" b="1" dirty="0" smtClean="0"/>
              <a:t>Video Scene Editor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Select  </a:t>
            </a:r>
            <a:r>
              <a:rPr lang="en-US" altLang="zh-TW" sz="2400" b="1" dirty="0" smtClean="0"/>
              <a:t>Add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Images</a:t>
            </a:r>
            <a:r>
              <a:rPr lang="zh-TW" altLang="en-US" sz="2400" dirty="0"/>
              <a:t>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and select all images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Drag the strip to the “1st Frame” in Layer 1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/>
              <a:t>Add Scene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Select </a:t>
            </a:r>
            <a:r>
              <a:rPr lang="zh-TW" altLang="en-US" sz="2400" dirty="0" smtClean="0"/>
              <a:t> </a:t>
            </a:r>
            <a:r>
              <a:rPr lang="en-US" altLang="zh-TW" sz="2400" b="1" dirty="0" smtClean="0"/>
              <a:t>Add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Scene</a:t>
            </a:r>
            <a:endParaRPr lang="en-US" altLang="zh-TW" sz="2400" dirty="0" smtClean="0"/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Drag the scene strip to the “1st Frame” in Layer 2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/>
              <a:t>Set Scene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Change scene property to “</a:t>
            </a:r>
            <a:r>
              <a:rPr lang="en-US" altLang="zh-TW" sz="2400" b="1" dirty="0" smtClean="0"/>
              <a:t>Alpha Over</a:t>
            </a:r>
            <a:r>
              <a:rPr lang="en-US" altLang="zh-TW" sz="2400" dirty="0" smtClean="0"/>
              <a:t>”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Set frame and video parameters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/>
              <a:t>Click </a:t>
            </a:r>
            <a:r>
              <a:rPr lang="en-US" altLang="zh-TW" sz="2800" b="1" dirty="0"/>
              <a:t>Animation</a:t>
            </a:r>
            <a:endParaRPr lang="zh-TW" altLang="en-US" sz="28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42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56951" r="58582" b="6250"/>
          <a:stretch/>
        </p:blipFill>
        <p:spPr bwMode="auto">
          <a:xfrm>
            <a:off x="4139952" y="1625585"/>
            <a:ext cx="3916907" cy="269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26866" r="76751" b="6250"/>
          <a:stretch/>
        </p:blipFill>
        <p:spPr bwMode="auto">
          <a:xfrm>
            <a:off x="899592" y="1628800"/>
            <a:ext cx="2172210" cy="489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 smtClean="0"/>
              <a:t>Compositing: Add Image Sequence</a:t>
            </a:r>
            <a:endParaRPr lang="zh-TW" altLang="en-US" sz="4400" dirty="0"/>
          </a:p>
        </p:txBody>
      </p:sp>
      <p:sp>
        <p:nvSpPr>
          <p:cNvPr id="5" name="圓角矩形 4"/>
          <p:cNvSpPr/>
          <p:nvPr/>
        </p:nvSpPr>
        <p:spPr>
          <a:xfrm>
            <a:off x="899592" y="3897051"/>
            <a:ext cx="1800200" cy="538149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3563888" y="5877272"/>
            <a:ext cx="4067944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“Sequence Editor”</a:t>
            </a:r>
          </a:p>
        </p:txBody>
      </p:sp>
      <p:cxnSp>
        <p:nvCxnSpPr>
          <p:cNvPr id="8" name="直線單箭頭接點 7"/>
          <p:cNvCxnSpPr/>
          <p:nvPr/>
        </p:nvCxnSpPr>
        <p:spPr>
          <a:xfrm flipH="1" flipV="1">
            <a:off x="2267744" y="4435201"/>
            <a:ext cx="1296144" cy="1442071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圓角矩形 11"/>
          <p:cNvSpPr/>
          <p:nvPr/>
        </p:nvSpPr>
        <p:spPr>
          <a:xfrm>
            <a:off x="5868144" y="2276872"/>
            <a:ext cx="1296144" cy="1368152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4407906" y="4869160"/>
            <a:ext cx="2232248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Add → Image</a:t>
            </a:r>
          </a:p>
        </p:txBody>
      </p:sp>
      <p:cxnSp>
        <p:nvCxnSpPr>
          <p:cNvPr id="14" name="直線單箭頭接點 13"/>
          <p:cNvCxnSpPr>
            <a:stCxn id="13" idx="0"/>
          </p:cNvCxnSpPr>
          <p:nvPr/>
        </p:nvCxnSpPr>
        <p:spPr>
          <a:xfrm flipV="1">
            <a:off x="5524030" y="3645024"/>
            <a:ext cx="828092" cy="1224136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43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400" dirty="0" smtClean="0"/>
              <a:t>Compositing: Add Image Sequence</a:t>
            </a:r>
            <a:endParaRPr lang="zh-TW" altLang="en-US" sz="4400" dirty="0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44</a:t>
            </a:fld>
            <a:endParaRPr lang="fr-FR" altLang="zh-TW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4104" r="1213" b="6250"/>
          <a:stretch/>
        </p:blipFill>
        <p:spPr bwMode="auto">
          <a:xfrm>
            <a:off x="683568" y="1340768"/>
            <a:ext cx="7632848" cy="524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圓角矩形 9"/>
          <p:cNvSpPr/>
          <p:nvPr/>
        </p:nvSpPr>
        <p:spPr>
          <a:xfrm>
            <a:off x="6156176" y="4221088"/>
            <a:ext cx="1944216" cy="1008112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rgbClr val="92D050"/>
                </a:solidFill>
              </a:rPr>
              <a:t>Select all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40571" r="16344" b="6250"/>
          <a:stretch/>
        </p:blipFill>
        <p:spPr bwMode="auto">
          <a:xfrm>
            <a:off x="482552" y="1505947"/>
            <a:ext cx="8063906" cy="389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單箭頭接點 4"/>
          <p:cNvCxnSpPr/>
          <p:nvPr/>
        </p:nvCxnSpPr>
        <p:spPr>
          <a:xfrm flipH="1" flipV="1">
            <a:off x="2915816" y="3645024"/>
            <a:ext cx="648072" cy="201622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圓角矩形 5"/>
          <p:cNvSpPr/>
          <p:nvPr/>
        </p:nvSpPr>
        <p:spPr>
          <a:xfrm>
            <a:off x="539552" y="2708920"/>
            <a:ext cx="7488832" cy="93610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547664" y="5661248"/>
            <a:ext cx="5688632" cy="72008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Drag the strip to the “1</a:t>
            </a:r>
            <a:r>
              <a:rPr lang="en-US" altLang="zh-TW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st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Frame” in Layer 1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400" dirty="0" smtClean="0"/>
              <a:t>Compositing: Add Image Sequence</a:t>
            </a:r>
            <a:endParaRPr lang="zh-TW" altLang="en-US" sz="4400" dirty="0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45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43097" r="16464" b="6250"/>
          <a:stretch/>
        </p:blipFill>
        <p:spPr bwMode="auto">
          <a:xfrm>
            <a:off x="521205" y="2747968"/>
            <a:ext cx="8011235" cy="370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400" dirty="0" smtClean="0"/>
              <a:t>Compositing: Add Scene</a:t>
            </a:r>
            <a:endParaRPr lang="zh-TW" altLang="en-US" sz="4400" dirty="0"/>
          </a:p>
        </p:txBody>
      </p:sp>
      <p:cxnSp>
        <p:nvCxnSpPr>
          <p:cNvPr id="6" name="直線單箭頭接點 5"/>
          <p:cNvCxnSpPr>
            <a:endCxn id="7" idx="0"/>
          </p:cNvCxnSpPr>
          <p:nvPr/>
        </p:nvCxnSpPr>
        <p:spPr>
          <a:xfrm rot="5400000">
            <a:off x="3130272" y="2818500"/>
            <a:ext cx="1551309" cy="1044116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2051720" y="4116213"/>
            <a:ext cx="2664296" cy="158417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3635896" y="1844824"/>
            <a:ext cx="3384376" cy="72008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Add → Scene → Scene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46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40980" r="15473" b="6251"/>
          <a:stretch/>
        </p:blipFill>
        <p:spPr bwMode="auto">
          <a:xfrm>
            <a:off x="455574" y="1585050"/>
            <a:ext cx="8148874" cy="38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400" dirty="0" smtClean="0"/>
              <a:t>Compositing: Add Scene</a:t>
            </a:r>
            <a:endParaRPr lang="zh-TW" altLang="en-US" sz="4400" dirty="0"/>
          </a:p>
        </p:txBody>
      </p:sp>
      <p:cxnSp>
        <p:nvCxnSpPr>
          <p:cNvPr id="6" name="直線單箭頭接點 5"/>
          <p:cNvCxnSpPr/>
          <p:nvPr/>
        </p:nvCxnSpPr>
        <p:spPr>
          <a:xfrm rot="16200000" flipV="1">
            <a:off x="1835696" y="4005064"/>
            <a:ext cx="2664296" cy="93610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539552" y="2204864"/>
            <a:ext cx="7488832" cy="93610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1475656" y="5805264"/>
            <a:ext cx="6768752" cy="72008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Drag the scene strip to the “1</a:t>
            </a:r>
            <a:r>
              <a:rPr lang="en-US" altLang="zh-TW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st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Frame” in Layer 2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47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6" t="3715" r="10448" b="44420"/>
          <a:stretch/>
        </p:blipFill>
        <p:spPr bwMode="auto">
          <a:xfrm>
            <a:off x="4644008" y="2564904"/>
            <a:ext cx="3802527" cy="37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41579" r="59770" b="6249"/>
          <a:stretch/>
        </p:blipFill>
        <p:spPr bwMode="auto">
          <a:xfrm>
            <a:off x="432379" y="2564905"/>
            <a:ext cx="381474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400" dirty="0" smtClean="0"/>
              <a:t>Compositing: Set Scene</a:t>
            </a:r>
            <a:endParaRPr lang="zh-TW" altLang="en-US" sz="4400" dirty="0"/>
          </a:p>
        </p:txBody>
      </p:sp>
      <p:cxnSp>
        <p:nvCxnSpPr>
          <p:cNvPr id="8" name="直線單箭頭接點 7"/>
          <p:cNvCxnSpPr>
            <a:endCxn id="9" idx="0"/>
          </p:cNvCxnSpPr>
          <p:nvPr/>
        </p:nvCxnSpPr>
        <p:spPr>
          <a:xfrm flipH="1">
            <a:off x="1979712" y="2276872"/>
            <a:ext cx="216024" cy="273630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755576" y="5013176"/>
            <a:ext cx="2448272" cy="79208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755576" y="1556792"/>
            <a:ext cx="3168352" cy="72008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View → Properties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6" name="直線單箭頭接點 15"/>
          <p:cNvCxnSpPr>
            <a:endCxn id="17" idx="0"/>
          </p:cNvCxnSpPr>
          <p:nvPr/>
        </p:nvCxnSpPr>
        <p:spPr>
          <a:xfrm>
            <a:off x="6113084" y="2276872"/>
            <a:ext cx="432187" cy="2196245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圓角矩形 16"/>
          <p:cNvSpPr/>
          <p:nvPr/>
        </p:nvSpPr>
        <p:spPr>
          <a:xfrm>
            <a:off x="5717179" y="4473117"/>
            <a:ext cx="1656184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932040" y="1556792"/>
            <a:ext cx="3168352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Set Blend “Alpha Over”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48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2" t="5189" r="13094" b="39377"/>
          <a:stretch/>
        </p:blipFill>
        <p:spPr bwMode="auto">
          <a:xfrm>
            <a:off x="4932040" y="2542340"/>
            <a:ext cx="3317586" cy="405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5" t="38317" r="11847" b="6251"/>
          <a:stretch/>
        </p:blipFill>
        <p:spPr bwMode="auto">
          <a:xfrm>
            <a:off x="614739" y="2542340"/>
            <a:ext cx="3594042" cy="405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400" dirty="0" smtClean="0"/>
              <a:t>Compositing: Set Scene</a:t>
            </a:r>
            <a:endParaRPr lang="zh-TW" altLang="en-US" sz="4400" dirty="0"/>
          </a:p>
        </p:txBody>
      </p:sp>
      <p:cxnSp>
        <p:nvCxnSpPr>
          <p:cNvPr id="8" name="直線單箭頭接點 7"/>
          <p:cNvCxnSpPr>
            <a:endCxn id="9" idx="0"/>
          </p:cNvCxnSpPr>
          <p:nvPr/>
        </p:nvCxnSpPr>
        <p:spPr>
          <a:xfrm rot="5400000">
            <a:off x="971600" y="2816932"/>
            <a:ext cx="1728192" cy="504056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935596" y="3933056"/>
            <a:ext cx="1296144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755576" y="1556792"/>
            <a:ext cx="3168352" cy="72008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Tick off “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Premultiply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6" name="直線單箭頭接點 15"/>
          <p:cNvCxnSpPr>
            <a:endCxn id="17" idx="0"/>
          </p:cNvCxnSpPr>
          <p:nvPr/>
        </p:nvCxnSpPr>
        <p:spPr>
          <a:xfrm>
            <a:off x="6012160" y="2299130"/>
            <a:ext cx="36004" cy="151216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圓角矩形 16"/>
          <p:cNvSpPr/>
          <p:nvPr/>
        </p:nvSpPr>
        <p:spPr>
          <a:xfrm>
            <a:off x="5148064" y="3811298"/>
            <a:ext cx="1800200" cy="98585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499992" y="1556792"/>
            <a:ext cx="4104456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Select ”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Voodoo_render_cam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49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Recipe: Get Image Sequence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0872" y="1567333"/>
            <a:ext cx="8229600" cy="4525963"/>
          </a:xfrm>
        </p:spPr>
        <p:txBody>
          <a:bodyPr/>
          <a:lstStyle/>
          <a:p>
            <a:pPr marL="514350" indent="-514350">
              <a:spcBef>
                <a:spcPts val="200"/>
              </a:spcBef>
              <a:buFont typeface="+mj-lt"/>
              <a:buAutoNum type="arabicPeriod"/>
            </a:pPr>
            <a:r>
              <a:rPr lang="en-US" altLang="zh-TW" sz="2600" dirty="0" smtClean="0"/>
              <a:t>Open Blender</a:t>
            </a:r>
          </a:p>
          <a:p>
            <a:pPr marL="514350" indent="-514350">
              <a:spcBef>
                <a:spcPts val="200"/>
              </a:spcBef>
              <a:buFont typeface="+mj-lt"/>
              <a:buAutoNum type="arabicPeriod"/>
            </a:pPr>
            <a:r>
              <a:rPr lang="en-US" altLang="zh-TW" sz="2600" dirty="0" smtClean="0"/>
              <a:t>Add Video File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Change Window Type to </a:t>
            </a:r>
            <a:r>
              <a:rPr lang="en-US" altLang="zh-TW" sz="2200" b="1" dirty="0" smtClean="0"/>
              <a:t>Video Sequence Editor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Select </a:t>
            </a:r>
            <a:r>
              <a:rPr lang="en-US" altLang="zh-TW" sz="2200" b="1" dirty="0" smtClean="0"/>
              <a:t>Add → Movie</a:t>
            </a:r>
            <a:endParaRPr lang="en-US" altLang="zh-TW" sz="2200" dirty="0" smtClean="0"/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Drag the strip to Layer 1</a:t>
            </a:r>
          </a:p>
          <a:p>
            <a:pPr marL="514350" indent="-514350">
              <a:spcBef>
                <a:spcPts val="200"/>
              </a:spcBef>
              <a:buFont typeface="+mj-lt"/>
              <a:buAutoNum type="arabicPeriod"/>
            </a:pPr>
            <a:r>
              <a:rPr lang="en-US" altLang="zh-TW" sz="2600" dirty="0"/>
              <a:t>Render Images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Choose </a:t>
            </a:r>
            <a:r>
              <a:rPr lang="en-US" altLang="zh-TW" sz="2200" b="1" dirty="0" smtClean="0"/>
              <a:t>Render</a:t>
            </a:r>
            <a:endParaRPr lang="en-US" altLang="zh-TW" sz="2200" dirty="0" smtClean="0"/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Frame</a:t>
            </a:r>
          </a:p>
          <a:p>
            <a:pPr lvl="2">
              <a:spcBef>
                <a:spcPts val="200"/>
              </a:spcBef>
            </a:pPr>
            <a:r>
              <a:rPr lang="en-US" altLang="zh-TW" sz="2200" dirty="0" smtClean="0"/>
              <a:t>Set frame size and resolution</a:t>
            </a:r>
          </a:p>
          <a:p>
            <a:pPr lvl="2">
              <a:spcBef>
                <a:spcPts val="200"/>
              </a:spcBef>
            </a:pPr>
            <a:r>
              <a:rPr lang="en-US" altLang="zh-TW" sz="2200" dirty="0" smtClean="0"/>
              <a:t>Choose output file type (</a:t>
            </a:r>
            <a:r>
              <a:rPr lang="en-US" altLang="zh-TW" sz="2200" b="1" dirty="0" err="1" smtClean="0"/>
              <a:t>Targa</a:t>
            </a:r>
            <a:r>
              <a:rPr lang="en-US" altLang="zh-TW" sz="2200" dirty="0" smtClean="0"/>
              <a:t>)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Time interval → Select start and end of the sequence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/>
              <a:t>Choose output </a:t>
            </a:r>
            <a:r>
              <a:rPr lang="en-US" altLang="zh-TW" sz="2200" dirty="0" smtClean="0"/>
              <a:t>directory</a:t>
            </a:r>
          </a:p>
          <a:p>
            <a:pPr marL="514350" indent="-514350">
              <a:spcBef>
                <a:spcPts val="200"/>
              </a:spcBef>
              <a:buFont typeface="+mj-lt"/>
              <a:buAutoNum type="arabicPeriod"/>
            </a:pPr>
            <a:r>
              <a:rPr lang="en-US" altLang="zh-TW" sz="2600" dirty="0" smtClean="0"/>
              <a:t>Click </a:t>
            </a:r>
            <a:r>
              <a:rPr lang="en-US" altLang="zh-TW" sz="2600" b="1" dirty="0"/>
              <a:t>Animation</a:t>
            </a:r>
            <a:r>
              <a:rPr lang="en-US" altLang="zh-TW" sz="2600" dirty="0"/>
              <a:t> button</a:t>
            </a:r>
            <a:endParaRPr lang="zh-TW" altLang="en-US" sz="2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t="4169" r="24331" b="6249"/>
          <a:stretch/>
        </p:blipFill>
        <p:spPr bwMode="auto">
          <a:xfrm>
            <a:off x="781960" y="1340768"/>
            <a:ext cx="5832647" cy="526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Compositing: Output Video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50</a:t>
            </a:fld>
            <a:endParaRPr lang="fr-FR" altLang="zh-TW"/>
          </a:p>
        </p:txBody>
      </p:sp>
      <p:cxnSp>
        <p:nvCxnSpPr>
          <p:cNvPr id="6" name="直線單箭頭接點 5"/>
          <p:cNvCxnSpPr>
            <a:endCxn id="7" idx="0"/>
          </p:cNvCxnSpPr>
          <p:nvPr/>
        </p:nvCxnSpPr>
        <p:spPr>
          <a:xfrm flipH="1">
            <a:off x="3059832" y="4149080"/>
            <a:ext cx="2664296" cy="1584176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2699792" y="5733256"/>
            <a:ext cx="720080" cy="36004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5724128" y="2276872"/>
            <a:ext cx="2952328" cy="2592288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You can change “Sequencer view” to "Preview" or "both“ to preview the result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7" t="7090" r="1080" b="20895"/>
          <a:stretch/>
        </p:blipFill>
        <p:spPr bwMode="auto">
          <a:xfrm>
            <a:off x="976798" y="1412775"/>
            <a:ext cx="6741994" cy="526803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 smtClean="0"/>
              <a:t>Compositing: Set Scene</a:t>
            </a:r>
            <a:endParaRPr lang="zh-TW" altLang="en-US" sz="4400" dirty="0"/>
          </a:p>
        </p:txBody>
      </p:sp>
      <p:cxnSp>
        <p:nvCxnSpPr>
          <p:cNvPr id="6" name="直線單箭頭接點 5"/>
          <p:cNvCxnSpPr>
            <a:endCxn id="7" idx="1"/>
          </p:cNvCxnSpPr>
          <p:nvPr/>
        </p:nvCxnSpPr>
        <p:spPr>
          <a:xfrm flipV="1">
            <a:off x="2040221" y="2996952"/>
            <a:ext cx="1379651" cy="79208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3419872" y="2528900"/>
            <a:ext cx="2088232" cy="93610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1187768" y="3789040"/>
            <a:ext cx="3168352" cy="864096"/>
          </a:xfrm>
          <a:prstGeom prst="roundRect">
            <a:avLst/>
          </a:prstGeom>
          <a:solidFill>
            <a:schemeClr val="tx1">
              <a:alpha val="60000"/>
            </a:scheme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Set “Start Frame” and “(Video) Length”</a:t>
            </a:r>
            <a:endParaRPr lang="zh-TW" alt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5" name="直線單箭頭接點 14"/>
          <p:cNvCxnSpPr>
            <a:stCxn id="17" idx="3"/>
            <a:endCxn id="16" idx="1"/>
          </p:cNvCxnSpPr>
          <p:nvPr/>
        </p:nvCxnSpPr>
        <p:spPr>
          <a:xfrm>
            <a:off x="5006781" y="5661248"/>
            <a:ext cx="530316" cy="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圓角矩形 15"/>
          <p:cNvSpPr/>
          <p:nvPr/>
        </p:nvSpPr>
        <p:spPr>
          <a:xfrm>
            <a:off x="5537097" y="4941168"/>
            <a:ext cx="2160240" cy="144016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1190357" y="5229200"/>
            <a:ext cx="3816424" cy="864096"/>
          </a:xfrm>
          <a:prstGeom prst="roundRect">
            <a:avLst/>
          </a:prstGeom>
          <a:solidFill>
            <a:schemeClr val="tx1">
              <a:alpha val="60000"/>
            </a:scheme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Set video Resolution, Frame </a:t>
            </a:r>
            <a:r>
              <a:rPr lang="en-US" altLang="zh-TW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Range (time) </a:t>
            </a: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&amp; Frame Rate</a:t>
            </a:r>
            <a:endParaRPr lang="zh-TW" alt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投影片編號版面配置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51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20149" r="1213" b="6098"/>
          <a:stretch/>
        </p:blipFill>
        <p:spPr bwMode="auto">
          <a:xfrm>
            <a:off x="512755" y="1340768"/>
            <a:ext cx="8379725" cy="53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 smtClean="0"/>
              <a:t>Compositing: Output Video</a:t>
            </a:r>
            <a:endParaRPr lang="zh-TW" altLang="en-US" sz="4400" dirty="0"/>
          </a:p>
        </p:txBody>
      </p:sp>
      <p:cxnSp>
        <p:nvCxnSpPr>
          <p:cNvPr id="8" name="直線單箭頭接點 7"/>
          <p:cNvCxnSpPr/>
          <p:nvPr/>
        </p:nvCxnSpPr>
        <p:spPr>
          <a:xfrm>
            <a:off x="3797914" y="2689753"/>
            <a:ext cx="1278142" cy="1027279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3131840" y="3717032"/>
            <a:ext cx="4824536" cy="2448272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2076810" y="2113689"/>
            <a:ext cx="3528392" cy="576064"/>
          </a:xfrm>
          <a:prstGeom prst="roundRect">
            <a:avLst/>
          </a:prstGeom>
          <a:solidFill>
            <a:schemeClr val="tx1">
              <a:alpha val="60000"/>
            </a:scheme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Select output video type </a:t>
            </a:r>
            <a:endParaRPr lang="zh-TW" alt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7380312" y="2924944"/>
            <a:ext cx="179512" cy="2016224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圓角矩形 11"/>
          <p:cNvSpPr/>
          <p:nvPr/>
        </p:nvSpPr>
        <p:spPr>
          <a:xfrm>
            <a:off x="6732240" y="4941168"/>
            <a:ext cx="2160240" cy="72008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6084168" y="2022799"/>
            <a:ext cx="2339752" cy="864096"/>
          </a:xfrm>
          <a:prstGeom prst="roundRect">
            <a:avLst/>
          </a:prstGeom>
          <a:solidFill>
            <a:schemeClr val="tx1">
              <a:alpha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Select output directory</a:t>
            </a:r>
            <a:endParaRPr lang="zh-TW" alt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52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7649" r="26959" b="30971"/>
          <a:stretch/>
        </p:blipFill>
        <p:spPr bwMode="auto">
          <a:xfrm>
            <a:off x="3275856" y="1675149"/>
            <a:ext cx="5547732" cy="409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2" t="38508" r="1085" b="6250"/>
          <a:stretch/>
        </p:blipFill>
        <p:spPr bwMode="auto">
          <a:xfrm>
            <a:off x="395536" y="1700808"/>
            <a:ext cx="2646486" cy="404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400" dirty="0" smtClean="0"/>
              <a:t>Compositing: Output video</a:t>
            </a:r>
            <a:endParaRPr lang="zh-TW" altLang="en-US" sz="4400" dirty="0"/>
          </a:p>
        </p:txBody>
      </p:sp>
      <p:sp>
        <p:nvSpPr>
          <p:cNvPr id="15" name="圓角矩形 14"/>
          <p:cNvSpPr/>
          <p:nvPr/>
        </p:nvSpPr>
        <p:spPr>
          <a:xfrm>
            <a:off x="1817886" y="2600908"/>
            <a:ext cx="1224136" cy="6480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/>
          <p:cNvCxnSpPr>
            <a:stCxn id="17" idx="0"/>
          </p:cNvCxnSpPr>
          <p:nvPr/>
        </p:nvCxnSpPr>
        <p:spPr>
          <a:xfrm rot="5400000" flipH="1" flipV="1">
            <a:off x="530647" y="4437112"/>
            <a:ext cx="2736304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圓角矩形 16"/>
          <p:cNvSpPr/>
          <p:nvPr/>
        </p:nvSpPr>
        <p:spPr>
          <a:xfrm>
            <a:off x="494643" y="5985284"/>
            <a:ext cx="2448272" cy="504056"/>
          </a:xfrm>
          <a:prstGeom prst="roundRect">
            <a:avLst/>
          </a:prstGeom>
          <a:solidFill>
            <a:srgbClr val="FFFFFF">
              <a:alpha val="4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Click Animation!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3779912" y="5949280"/>
            <a:ext cx="4536504" cy="50405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Example of Composited result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投影片編號版面配置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53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r>
              <a:rPr lang="en-US" altLang="zh-TW" sz="2800" dirty="0" smtClean="0"/>
              <a:t>Blender </a:t>
            </a:r>
          </a:p>
          <a:p>
            <a:pPr lvl="1"/>
            <a:r>
              <a:rPr lang="en-US" altLang="zh-TW" sz="2400" dirty="0" smtClean="0"/>
              <a:t>Official website</a:t>
            </a:r>
          </a:p>
          <a:p>
            <a:pPr lvl="1">
              <a:buNone/>
            </a:pPr>
            <a:r>
              <a:rPr lang="en-US" altLang="zh-TW" sz="2400" dirty="0" smtClean="0"/>
              <a:t>	</a:t>
            </a:r>
            <a:r>
              <a:rPr lang="en-US" altLang="zh-TW" sz="2400" dirty="0" smtClean="0">
                <a:hlinkClick r:id="rId3"/>
              </a:rPr>
              <a:t>http://www.blender.org/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2.62 release log</a:t>
            </a:r>
          </a:p>
          <a:p>
            <a:pPr lvl="1">
              <a:buNone/>
            </a:pPr>
            <a:r>
              <a:rPr lang="en-US" altLang="zh-TW" sz="2400" dirty="0" smtClean="0"/>
              <a:t>	</a:t>
            </a:r>
            <a:r>
              <a:rPr lang="en-US" altLang="zh-TW" sz="2400" dirty="0">
                <a:hlinkClick r:id="rId4"/>
              </a:rPr>
              <a:t>http://www.blender.org/development/release-logs/blender-262/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2.61  demo files</a:t>
            </a:r>
          </a:p>
          <a:p>
            <a:pPr lvl="1">
              <a:buNone/>
            </a:pPr>
            <a:r>
              <a:rPr lang="en-US" altLang="zh-TW" sz="2400" dirty="0" smtClean="0"/>
              <a:t>	</a:t>
            </a:r>
            <a:r>
              <a:rPr lang="en-US" altLang="zh-TW" sz="2400" dirty="0">
                <a:hlinkClick r:id="rId5"/>
              </a:rPr>
              <a:t>http://www.blender.org/development/release-logs/blender-261/blender-261-demo-files</a:t>
            </a:r>
            <a:r>
              <a:rPr lang="en-US" altLang="zh-TW" sz="2400" dirty="0" smtClean="0">
                <a:hlinkClick r:id="rId5"/>
              </a:rPr>
              <a:t>/</a:t>
            </a:r>
            <a:endParaRPr lang="en-US" altLang="zh-TW" sz="2400" dirty="0" smtClean="0"/>
          </a:p>
          <a:p>
            <a:pPr lvl="1"/>
            <a:r>
              <a:rPr lang="en-US" altLang="zh-TW" sz="2400" dirty="0"/>
              <a:t>Overview of 2.62</a:t>
            </a:r>
          </a:p>
          <a:p>
            <a:pPr lvl="1">
              <a:buNone/>
            </a:pPr>
            <a:r>
              <a:rPr lang="en-US" altLang="zh-TW" sz="2400" dirty="0" smtClean="0"/>
              <a:t>	</a:t>
            </a:r>
            <a:r>
              <a:rPr lang="en-US" altLang="zh-TW" sz="2400" dirty="0">
                <a:hlinkClick r:id="rId6"/>
              </a:rPr>
              <a:t>http://www.youtube.com/watch?v=2-DXwepGNNw</a:t>
            </a:r>
            <a:endParaRPr lang="en-US" altLang="zh-TW" sz="2400" dirty="0" smtClean="0"/>
          </a:p>
          <a:p>
            <a:pPr lvl="1"/>
            <a:endParaRPr lang="en-US" altLang="zh-TW" sz="24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54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/>
          <a:lstStyle/>
          <a:p>
            <a:r>
              <a:rPr lang="en-US" altLang="zh-TW" sz="2800" dirty="0" smtClean="0"/>
              <a:t>Blender</a:t>
            </a:r>
          </a:p>
          <a:p>
            <a:pPr lvl="1"/>
            <a:r>
              <a:rPr lang="en-US" altLang="zh-TW" sz="2400" dirty="0"/>
              <a:t>Blender 2.6 Tutorial 17 - Camera </a:t>
            </a:r>
            <a:r>
              <a:rPr lang="en-US" altLang="zh-TW" sz="2400" dirty="0" smtClean="0"/>
              <a:t>Tracking</a:t>
            </a:r>
            <a:r>
              <a:rPr lang="en-US" altLang="zh-TW" sz="2400" dirty="0" smtClean="0">
                <a:hlinkClick r:id="rId3"/>
              </a:rPr>
              <a:t/>
            </a:r>
            <a:br>
              <a:rPr lang="en-US" altLang="zh-TW" sz="2400" dirty="0" smtClean="0">
                <a:hlinkClick r:id="rId3"/>
              </a:rPr>
            </a:br>
            <a:r>
              <a:rPr lang="en-US" altLang="zh-TW" sz="2400" dirty="0" smtClean="0">
                <a:hlinkClick r:id="rId3"/>
              </a:rPr>
              <a:t>http</a:t>
            </a:r>
            <a:r>
              <a:rPr lang="en-US" altLang="zh-TW" sz="2400" dirty="0">
                <a:hlinkClick r:id="rId3"/>
              </a:rPr>
              <a:t>://</a:t>
            </a:r>
            <a:r>
              <a:rPr lang="en-US" altLang="zh-TW" sz="2400" dirty="0" smtClean="0">
                <a:hlinkClick r:id="rId3"/>
              </a:rPr>
              <a:t>www.youtube.com/watch?v=qTwZO9Gi5yw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>
                <a:hlinkClick r:id="rId4"/>
              </a:rPr>
              <a:t>http://</a:t>
            </a:r>
            <a:r>
              <a:rPr lang="en-US" altLang="zh-TW" sz="2400" dirty="0" smtClean="0">
                <a:hlinkClick r:id="rId4"/>
              </a:rPr>
              <a:t>www.youtube.com/watch?v=XZGx6UI0s2U</a:t>
            </a:r>
            <a:endParaRPr lang="en-US" altLang="zh-TW" sz="2400" dirty="0" smtClean="0"/>
          </a:p>
          <a:p>
            <a:pPr lvl="1"/>
            <a:r>
              <a:rPr lang="en-US" altLang="zh-TW" sz="2400" dirty="0"/>
              <a:t>Match Moving Tutorial in </a:t>
            </a:r>
            <a:r>
              <a:rPr lang="en-US" altLang="zh-TW" sz="2400" dirty="0" smtClean="0"/>
              <a:t>Blender</a:t>
            </a:r>
            <a:r>
              <a:rPr lang="en-US" altLang="zh-TW" sz="2400" dirty="0" smtClean="0">
                <a:hlinkClick r:id="rId5"/>
              </a:rPr>
              <a:t/>
            </a:r>
            <a:br>
              <a:rPr lang="en-US" altLang="zh-TW" sz="2400" dirty="0" smtClean="0">
                <a:hlinkClick r:id="rId5"/>
              </a:rPr>
            </a:br>
            <a:r>
              <a:rPr lang="en-US" altLang="zh-TW" sz="2400" dirty="0" smtClean="0">
                <a:hlinkClick r:id="rId5"/>
              </a:rPr>
              <a:t>http</a:t>
            </a:r>
            <a:r>
              <a:rPr lang="en-US" altLang="zh-TW" sz="2400" dirty="0">
                <a:hlinkClick r:id="rId5"/>
              </a:rPr>
              <a:t>://www.youtube.com/watch?v=5oWctBTjGcI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Basic video tutorial for 2.56 &amp; 2.57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[1~8] </a:t>
            </a:r>
            <a:r>
              <a:rPr lang="en-US" altLang="zh-TW" sz="2400" dirty="0">
                <a:solidFill>
                  <a:srgbClr val="FF0000"/>
                </a:solidFill>
              </a:rPr>
              <a:t>[Older vision]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>
                <a:hlinkClick r:id="rId6"/>
              </a:rPr>
              <a:t>https://www.youtube.com/watch?v=WSj23GDGNiI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Basic video tutorial for Blender and Voodoo </a:t>
            </a:r>
            <a:r>
              <a:rPr lang="en-US" altLang="zh-TW" sz="2400" dirty="0" smtClean="0">
                <a:solidFill>
                  <a:srgbClr val="FF0000"/>
                </a:solidFill>
              </a:rPr>
              <a:t>[Older vision]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>
                <a:hlinkClick r:id="rId7"/>
              </a:rPr>
              <a:t>http://www.youtube.com/watch?v=kPZbtKQ1a4g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>
                <a:hlinkClick r:id="rId8"/>
              </a:rPr>
              <a:t>http://www.youtube.com/watch?v=sO4kmT-n3lU</a:t>
            </a:r>
            <a:endParaRPr lang="en-US" altLang="zh-TW" sz="2400" dirty="0" smtClean="0"/>
          </a:p>
          <a:p>
            <a:pPr lvl="2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55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3000" dirty="0"/>
              <a:t>Voodoo</a:t>
            </a:r>
          </a:p>
          <a:p>
            <a:pPr lvl="1"/>
            <a:r>
              <a:rPr lang="en-US" altLang="zh-TW" sz="2700" dirty="0" smtClean="0"/>
              <a:t>Python problem between Voodoo and Blender</a:t>
            </a:r>
          </a:p>
          <a:p>
            <a:pPr lvl="2"/>
            <a:r>
              <a:rPr lang="en-US" altLang="zh-TW" dirty="0" smtClean="0"/>
              <a:t>Voodoo camera tracker and blender 2.57 fixed</a:t>
            </a:r>
            <a:br>
              <a:rPr lang="en-US" altLang="zh-TW" dirty="0" smtClean="0"/>
            </a:br>
            <a:r>
              <a:rPr lang="en-US" altLang="zh-TW" dirty="0" smtClean="0">
                <a:hlinkClick r:id="rId3"/>
              </a:rPr>
              <a:t> http://0rz.tw/PqDVr</a:t>
            </a:r>
            <a:endParaRPr lang="en-US" altLang="zh-TW" dirty="0" smtClean="0"/>
          </a:p>
          <a:p>
            <a:pPr lvl="2"/>
            <a:r>
              <a:rPr lang="en-US" altLang="zh-TW" dirty="0" smtClean="0"/>
              <a:t>Voodoo camera Import (io_import_voodoo_camera.py) </a:t>
            </a:r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[Official released]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u="sng" dirty="0" smtClean="0">
                <a:hlinkClick r:id="rId4"/>
              </a:rPr>
              <a:t> http://0rz.tw/BNDm8</a:t>
            </a:r>
            <a:endParaRPr lang="en-US" altLang="zh-TW" u="sng" dirty="0" smtClean="0"/>
          </a:p>
          <a:p>
            <a:pPr lvl="1"/>
            <a:r>
              <a:rPr lang="en-US" altLang="zh-TW" sz="2700" dirty="0" smtClean="0"/>
              <a:t>Voodoo document website</a:t>
            </a:r>
            <a:br>
              <a:rPr lang="en-US" altLang="zh-TW" sz="2700" dirty="0" smtClean="0"/>
            </a:br>
            <a:r>
              <a:rPr lang="en-US" altLang="zh-TW" sz="2700" dirty="0" smtClean="0">
                <a:hlinkClick r:id="rId5"/>
              </a:rPr>
              <a:t>http://0rz.tw/c2ceR</a:t>
            </a:r>
            <a:endParaRPr lang="en-US" altLang="zh-TW" sz="2700" dirty="0" smtClean="0"/>
          </a:p>
          <a:p>
            <a:pPr lvl="1"/>
            <a:r>
              <a:rPr lang="en-US" altLang="zh-TW" sz="2700" dirty="0"/>
              <a:t>CINEMA 4D + VOODOO </a:t>
            </a:r>
            <a:r>
              <a:rPr lang="en-US" altLang="zh-TW" sz="2700" dirty="0" smtClean="0"/>
              <a:t>– TUTORIAL</a:t>
            </a:r>
            <a:br>
              <a:rPr lang="en-US" altLang="zh-TW" sz="2700" dirty="0" smtClean="0"/>
            </a:br>
            <a:r>
              <a:rPr lang="en-US" altLang="zh-TW" sz="2400" dirty="0">
                <a:hlinkClick r:id="rId6"/>
              </a:rPr>
              <a:t>http://www.youtube.com/watch?v=JWlW7ay0yi4</a:t>
            </a:r>
            <a:endParaRPr lang="en-US" altLang="zh-TW" sz="2700" dirty="0"/>
          </a:p>
          <a:p>
            <a:pPr lvl="2"/>
            <a:endParaRPr lang="en-US" altLang="zh-TW" sz="2000" u="sng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56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Other Resources</a:t>
            </a:r>
          </a:p>
          <a:p>
            <a:pPr lvl="1"/>
            <a:r>
              <a:rPr lang="en-US" altLang="zh-TW" sz="2700" dirty="0" smtClean="0"/>
              <a:t>K-Lite Codec Pack</a:t>
            </a:r>
          </a:p>
          <a:p>
            <a:pPr lvl="2"/>
            <a:r>
              <a:rPr lang="en-US" altLang="zh-TW" dirty="0" smtClean="0"/>
              <a:t>Mega, Full, Standard and Basic</a:t>
            </a:r>
            <a:br>
              <a:rPr lang="en-US" altLang="zh-TW" dirty="0" smtClean="0"/>
            </a:br>
            <a:r>
              <a:rPr lang="en-US" altLang="zh-TW" dirty="0">
                <a:hlinkClick r:id="rId3"/>
              </a:rPr>
              <a:t>http://www.codecguide.com/download_kl.htm</a:t>
            </a:r>
            <a:endParaRPr lang="en-US" altLang="zh-TW" dirty="0" smtClean="0"/>
          </a:p>
          <a:p>
            <a:pPr lvl="1"/>
            <a:r>
              <a:rPr lang="en-US" altLang="zh-TW" sz="2700" dirty="0"/>
              <a:t>Video Editing Tools</a:t>
            </a:r>
          </a:p>
          <a:p>
            <a:pPr lvl="2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威力導演、繪聲繪影、</a:t>
            </a:r>
            <a:r>
              <a:rPr lang="en-US" altLang="zh-TW" dirty="0" smtClean="0"/>
              <a:t> …</a:t>
            </a:r>
          </a:p>
          <a:p>
            <a:pPr lvl="2"/>
            <a:r>
              <a:rPr lang="en-US" altLang="zh-TW" dirty="0" smtClean="0"/>
              <a:t>Sony Vegas, Adobe After Effects, Premiere, …</a:t>
            </a:r>
          </a:p>
          <a:p>
            <a:pPr lvl="1"/>
            <a:r>
              <a:rPr lang="en-US" altLang="zh-TW" sz="2700" dirty="0"/>
              <a:t>Sound/Music Editing Tools</a:t>
            </a:r>
          </a:p>
          <a:p>
            <a:pPr lvl="2"/>
            <a:r>
              <a:rPr lang="en-US" altLang="zh-TW" dirty="0" smtClean="0"/>
              <a:t>Adobe Audition ( original </a:t>
            </a:r>
            <a:r>
              <a:rPr lang="en-US" altLang="zh-TW" dirty="0" err="1" smtClean="0"/>
              <a:t>cooledit</a:t>
            </a:r>
            <a:r>
              <a:rPr lang="en-US" altLang="zh-TW" dirty="0" smtClean="0"/>
              <a:t> ), </a:t>
            </a:r>
            <a:r>
              <a:rPr lang="en-US" altLang="zh-TW" dirty="0" err="1" smtClean="0"/>
              <a:t>Goldwave</a:t>
            </a:r>
            <a:r>
              <a:rPr lang="en-US" altLang="zh-TW" dirty="0" smtClean="0"/>
              <a:t>, … </a:t>
            </a:r>
            <a:endParaRPr lang="zh-TW" altLang="en-US" dirty="0" smtClean="0"/>
          </a:p>
          <a:p>
            <a:endParaRPr lang="en-US" altLang="zh-TW" sz="2800" dirty="0" smtClean="0"/>
          </a:p>
          <a:p>
            <a:pPr lvl="1"/>
            <a:endParaRPr lang="en-US" altLang="zh-TW" sz="2400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57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475656" y="297230"/>
            <a:ext cx="62646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  <a:ea typeface="STLiti" pitchFamily="2" charset="-122"/>
              </a:rPr>
              <a:t>Thank  you </a:t>
            </a:r>
            <a:br>
              <a:rPr lang="en-US" altLang="zh-TW" sz="6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  <a:ea typeface="STLiti" pitchFamily="2" charset="-122"/>
              </a:rPr>
            </a:br>
            <a:r>
              <a:rPr lang="en-US" altLang="zh-TW" sz="6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  <a:ea typeface="STLiti" pitchFamily="2" charset="-122"/>
              </a:rPr>
              <a:t>for your attention!</a:t>
            </a:r>
            <a:endParaRPr lang="zh-TW" altLang="en-US" sz="6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  <a:ea typeface="STLiti" pitchFamily="2" charset="-122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58</a:t>
            </a:fld>
            <a:endParaRPr lang="fr-FR" altLang="zh-TW"/>
          </a:p>
        </p:txBody>
      </p:sp>
      <p:pic>
        <p:nvPicPr>
          <p:cNvPr id="46085" name="Picture 5" descr="J:\Course\2012 Spring\Digital Visual Effects\assignment\Project #3 MatchMove\img\cat\Puss in Boots - The Three Diablos 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100000" l="6641" r="90781">
                        <a14:foregroundMark x1="76719" y1="28889" x2="69844" y2="81111"/>
                        <a14:backgroundMark x1="13203" y1="67639" x2="15156" y2="88194"/>
                        <a14:backgroundMark x1="17188" y1="85000" x2="21016" y2="90972"/>
                        <a14:backgroundMark x1="28438" y1="89028" x2="28750" y2="97639"/>
                        <a14:backgroundMark x1="28438" y1="83611" x2="28906" y2="92222"/>
                        <a14:backgroundMark x1="28438" y1="81944" x2="28438" y2="88472"/>
                        <a14:backgroundMark x1="36328" y1="72500" x2="43359" y2="72500"/>
                        <a14:backgroundMark x1="35625" y1="58750" x2="40938" y2="47917"/>
                        <a14:backgroundMark x1="34531" y1="54861" x2="41563" y2="45972"/>
                        <a14:backgroundMark x1="39141" y1="45139" x2="41875" y2="47083"/>
                        <a14:backgroundMark x1="16875" y1="60833" x2="13828" y2="79583"/>
                        <a14:backgroundMark x1="19609" y1="77639" x2="19922" y2="81667"/>
                        <a14:backgroundMark x1="65469" y1="55417" x2="65156" y2="89028"/>
                        <a14:backgroundMark x1="73828" y1="80833" x2="72188" y2="87917"/>
                        <a14:backgroundMark x1="51563" y1="73333" x2="51406" y2="88194"/>
                        <a14:backgroundMark x1="57500" y1="53333" x2="58125" y2="53472"/>
                        <a14:backgroundMark x1="44453" y1="57083" x2="44453" y2="60000"/>
                        <a14:backgroundMark x1="39844" y1="61111" x2="39844" y2="54028"/>
                        <a14:backgroundMark x1="38047" y1="59167" x2="34688" y2="60278"/>
                        <a14:backgroundMark x1="19766" y1="77361" x2="19766" y2="81389"/>
                        <a14:backgroundMark x1="34063" y1="54861" x2="35625" y2="51111"/>
                        <a14:backgroundMark x1="43828" y1="64583" x2="43828" y2="67917"/>
                        <a14:backgroundMark x1="72891" y1="81944" x2="72344" y2="83056"/>
                        <a14:backgroundMark x1="64844" y1="27222" x2="62578" y2="38611"/>
                        <a14:backgroundMark x1="58047" y1="40278" x2="59609" y2="44861"/>
                        <a14:backgroundMark x1="63516" y1="39583" x2="64531" y2="43194"/>
                        <a14:backgroundMark x1="74219" y1="75139" x2="73672" y2="80417"/>
                        <a14:backgroundMark x1="73906" y1="79583" x2="74922" y2="83056"/>
                        <a14:backgroundMark x1="66719" y1="86389" x2="69453" y2="88611"/>
                        <a14:backgroundMark x1="53125" y1="78889" x2="56094" y2="85694"/>
                        <a14:backgroundMark x1="45078" y1="86944" x2="46953" y2="89861"/>
                        <a14:backgroundMark x1="57344" y1="51528" x2="57813" y2="53472"/>
                        <a14:backgroundMark x1="57578" y1="62639" x2="57813" y2="63333"/>
                        <a14:backgroundMark x1="40234" y1="59028" x2="40234" y2="60833"/>
                        <a14:backgroundMark x1="33750" y1="55556" x2="34453" y2="59028"/>
                        <a14:backgroundMark x1="34922" y1="60833" x2="34922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08" y="1959480"/>
            <a:ext cx="8708480" cy="489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/>
              <a:t>Import 3D Motions :  Open Python Script</a:t>
            </a:r>
            <a:endParaRPr lang="zh-TW" alt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46875" r="41617"/>
          <a:stretch>
            <a:fillRect/>
          </a:stretch>
        </p:blipFill>
        <p:spPr bwMode="auto">
          <a:xfrm>
            <a:off x="539552" y="2564904"/>
            <a:ext cx="759633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單箭頭接點 4"/>
          <p:cNvCxnSpPr>
            <a:endCxn id="6" idx="0"/>
          </p:cNvCxnSpPr>
          <p:nvPr/>
        </p:nvCxnSpPr>
        <p:spPr>
          <a:xfrm rot="16200000" flipH="1">
            <a:off x="1457654" y="2870938"/>
            <a:ext cx="2952328" cy="1764196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圓角矩形 5"/>
          <p:cNvSpPr/>
          <p:nvPr/>
        </p:nvSpPr>
        <p:spPr>
          <a:xfrm>
            <a:off x="2915816" y="5229200"/>
            <a:ext cx="1800200" cy="50405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251520" y="1556792"/>
            <a:ext cx="5256584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Select  io_import_voodoo_camera.py</a:t>
            </a:r>
          </a:p>
        </p:txBody>
      </p:sp>
      <p:cxnSp>
        <p:nvCxnSpPr>
          <p:cNvPr id="8" name="直線單箭頭接點 7"/>
          <p:cNvCxnSpPr>
            <a:endCxn id="9" idx="0"/>
          </p:cNvCxnSpPr>
          <p:nvPr/>
        </p:nvCxnSpPr>
        <p:spPr>
          <a:xfrm rot="5400000">
            <a:off x="4860032" y="3068960"/>
            <a:ext cx="2952328" cy="1368152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5076056" y="5229200"/>
            <a:ext cx="1152128" cy="50405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5796136" y="1556792"/>
            <a:ext cx="2736304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Run Python Script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59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6627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07288" cy="1143000"/>
          </a:xfrm>
        </p:spPr>
        <p:txBody>
          <a:bodyPr/>
          <a:lstStyle/>
          <a:p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Image Sequence : Blender Interface</a:t>
            </a:r>
            <a:endParaRPr lang="zh-TW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6</a:t>
            </a:fld>
            <a:endParaRPr lang="fr-FR" altLang="zh-TW"/>
          </a:p>
        </p:txBody>
      </p:sp>
      <p:pic>
        <p:nvPicPr>
          <p:cNvPr id="2050" name="Picture 2" descr="J:\Course\2012 Spring\Digital Visual Effects\assignment\Project #3 MatchMove\img\blender\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755576" y="1250399"/>
            <a:ext cx="7560840" cy="534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/>
              <a:t>Import 3D Motions :  Open Python Script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r="44384" b="30111"/>
          <a:stretch>
            <a:fillRect/>
          </a:stretch>
        </p:blipFill>
        <p:spPr bwMode="auto">
          <a:xfrm>
            <a:off x="1187624" y="1412776"/>
            <a:ext cx="723629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圓角矩形 5"/>
          <p:cNvSpPr/>
          <p:nvPr/>
        </p:nvSpPr>
        <p:spPr>
          <a:xfrm>
            <a:off x="1619672" y="4437112"/>
            <a:ext cx="4248472" cy="201622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572000" y="2996952"/>
            <a:ext cx="2736304" cy="1008112"/>
          </a:xfrm>
          <a:prstGeom prst="roundRect">
            <a:avLst/>
          </a:prstGeom>
          <a:solidFill>
            <a:srgbClr val="FFFFFF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File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</a:rPr>
              <a:t> → 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Import 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</a:rPr>
              <a:t>→ 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Voodoo camera</a:t>
            </a:r>
          </a:p>
        </p:txBody>
      </p:sp>
      <p:cxnSp>
        <p:nvCxnSpPr>
          <p:cNvPr id="9" name="直線單箭頭接點 8"/>
          <p:cNvCxnSpPr/>
          <p:nvPr/>
        </p:nvCxnSpPr>
        <p:spPr>
          <a:xfrm rot="10800000" flipV="1">
            <a:off x="2915816" y="3717032"/>
            <a:ext cx="1656184" cy="72008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60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33815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Course\2012 Spring\Digital Visual Effects\assignment\Project #3 MatchMove\img\blender\0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" t="45768" r="44043" b="5705"/>
          <a:stretch/>
        </p:blipFill>
        <p:spPr bwMode="auto">
          <a:xfrm>
            <a:off x="942975" y="1757363"/>
            <a:ext cx="6786563" cy="44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000" dirty="0" smtClean="0"/>
              <a:t>Get Image Sequence : Add Video File</a:t>
            </a:r>
            <a:endParaRPr lang="zh-TW" altLang="en-US" sz="4000" dirty="0"/>
          </a:p>
        </p:txBody>
      </p:sp>
      <p:cxnSp>
        <p:nvCxnSpPr>
          <p:cNvPr id="9" name="直線單箭頭接點 8"/>
          <p:cNvCxnSpPr/>
          <p:nvPr/>
        </p:nvCxnSpPr>
        <p:spPr>
          <a:xfrm flipH="1" flipV="1">
            <a:off x="1547664" y="5229200"/>
            <a:ext cx="648072" cy="504056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圓角矩形 10"/>
          <p:cNvSpPr/>
          <p:nvPr/>
        </p:nvSpPr>
        <p:spPr>
          <a:xfrm>
            <a:off x="1043608" y="4797152"/>
            <a:ext cx="504056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539552" y="5733256"/>
            <a:ext cx="4680520" cy="72008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Click here to change window type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>
            <a:off x="2627784" y="2780928"/>
            <a:ext cx="653288" cy="36004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圓角矩形 18"/>
          <p:cNvSpPr/>
          <p:nvPr/>
        </p:nvSpPr>
        <p:spPr>
          <a:xfrm>
            <a:off x="3275856" y="1900237"/>
            <a:ext cx="2592288" cy="1008112"/>
          </a:xfrm>
          <a:prstGeom prst="roundRect">
            <a:avLst/>
          </a:prstGeom>
          <a:solidFill>
            <a:srgbClr val="000000">
              <a:alpha val="5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Change to Video Sequence Editor</a:t>
            </a:r>
            <a:endParaRPr lang="zh-TW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投影片編號版面配置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7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Course\2012 Spring\Digital Visual Effects\assignment\Project #3 MatchMove\img\blender\0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t="41664" r="43309" b="5797"/>
          <a:stretch/>
        </p:blipFill>
        <p:spPr bwMode="auto">
          <a:xfrm>
            <a:off x="1314450" y="1961777"/>
            <a:ext cx="6178003" cy="438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000" dirty="0" smtClean="0"/>
              <a:t>Get Image Sequence : Add Video File</a:t>
            </a:r>
            <a:endParaRPr lang="zh-TW" altLang="en-US" sz="4000" dirty="0"/>
          </a:p>
        </p:txBody>
      </p:sp>
      <p:sp>
        <p:nvSpPr>
          <p:cNvPr id="15" name="圓角矩形 14"/>
          <p:cNvSpPr/>
          <p:nvPr/>
        </p:nvSpPr>
        <p:spPr>
          <a:xfrm>
            <a:off x="3275856" y="4643830"/>
            <a:ext cx="1440160" cy="93610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4340038" y="2636912"/>
            <a:ext cx="2808312" cy="720080"/>
          </a:xfrm>
          <a:prstGeom prst="roundRect">
            <a:avLst/>
          </a:prstGeom>
          <a:solidFill>
            <a:srgbClr val="000000">
              <a:alpha val="5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Add → Movie</a:t>
            </a:r>
            <a:endParaRPr lang="zh-TW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 flipH="1">
            <a:off x="4340039" y="3356992"/>
            <a:ext cx="1600113" cy="128683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投影片編號版面配置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8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320775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J:\Course\2012 Spring\Digital Visual Effects\assignment\Project #3 MatchMove\img\blender\0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24906" r="17786" b="14742"/>
          <a:stretch/>
        </p:blipFill>
        <p:spPr bwMode="auto">
          <a:xfrm>
            <a:off x="683568" y="1628800"/>
            <a:ext cx="780090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Get Image Sequence : Add Video File</a:t>
            </a:r>
            <a:endParaRPr lang="zh-TW" altLang="en-US" sz="4000" dirty="0"/>
          </a:p>
        </p:txBody>
      </p:sp>
      <p:cxnSp>
        <p:nvCxnSpPr>
          <p:cNvPr id="7" name="直線單箭頭接點 6"/>
          <p:cNvCxnSpPr/>
          <p:nvPr/>
        </p:nvCxnSpPr>
        <p:spPr>
          <a:xfrm rot="10800000">
            <a:off x="4355976" y="3429000"/>
            <a:ext cx="1512168" cy="144016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7"/>
          <p:cNvSpPr/>
          <p:nvPr/>
        </p:nvSpPr>
        <p:spPr>
          <a:xfrm>
            <a:off x="3131839" y="2852936"/>
            <a:ext cx="1980219" cy="576064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5508104" y="4869160"/>
            <a:ext cx="2808312" cy="720080"/>
          </a:xfrm>
          <a:prstGeom prst="roundRect">
            <a:avLst/>
          </a:prstGeom>
          <a:solidFill>
            <a:srgbClr val="000000">
              <a:alpha val="50000"/>
            </a:srgb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92D050"/>
                </a:solidFill>
              </a:rPr>
              <a:t>Select video file</a:t>
            </a:r>
            <a:endParaRPr lang="zh-TW" altLang="en-US" sz="2400" b="1" dirty="0">
              <a:solidFill>
                <a:srgbClr val="92D050"/>
              </a:solidFill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rot="5400000" flipH="1" flipV="1">
            <a:off x="6768244" y="2960948"/>
            <a:ext cx="1152128" cy="2160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7331407" y="2024844"/>
            <a:ext cx="1152128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5868144" y="3645024"/>
            <a:ext cx="2160240" cy="720080"/>
          </a:xfrm>
          <a:prstGeom prst="roundRect">
            <a:avLst/>
          </a:prstGeom>
          <a:solidFill>
            <a:srgbClr val="000000">
              <a:alpha val="5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Add video file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3" name="直線單箭頭接點 12"/>
          <p:cNvCxnSpPr>
            <a:stCxn id="15" idx="0"/>
          </p:cNvCxnSpPr>
          <p:nvPr/>
        </p:nvCxnSpPr>
        <p:spPr>
          <a:xfrm flipH="1" flipV="1">
            <a:off x="2843808" y="4581128"/>
            <a:ext cx="972108" cy="1008112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圓角矩形 13"/>
          <p:cNvSpPr/>
          <p:nvPr/>
        </p:nvSpPr>
        <p:spPr>
          <a:xfrm>
            <a:off x="683568" y="2276872"/>
            <a:ext cx="2376264" cy="230425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2339752" y="5589240"/>
            <a:ext cx="2952328" cy="648072"/>
          </a:xfrm>
          <a:prstGeom prst="roundRect">
            <a:avLst/>
          </a:prstGeom>
          <a:solidFill>
            <a:srgbClr val="000000">
              <a:alpha val="5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Select file </a:t>
            </a:r>
            <a:r>
              <a:rPr lang="en-US" altLang="zh-TW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</a:t>
            </a:r>
            <a:r>
              <a:rPr lang="en-US" altLang="zh-TW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irectory</a:t>
            </a:r>
            <a:endParaRPr lang="zh-TW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9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117</Template>
  <TotalTime>1948</TotalTime>
  <Words>1291</Words>
  <Application>Microsoft Office PowerPoint</Application>
  <PresentationFormat>如螢幕大小 (4:3)</PresentationFormat>
  <Paragraphs>317</Paragraphs>
  <Slides>60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61" baseType="lpstr">
      <vt:lpstr>117</vt:lpstr>
      <vt:lpstr>MatchMove</vt:lpstr>
      <vt:lpstr>WorkFlow</vt:lpstr>
      <vt:lpstr>WorkFlow</vt:lpstr>
      <vt:lpstr>Setting</vt:lpstr>
      <vt:lpstr>Recipe: Get Image Sequence</vt:lpstr>
      <vt:lpstr>Get Image Sequence : Blender Interface</vt:lpstr>
      <vt:lpstr>Get Image Sequence : Add Video File</vt:lpstr>
      <vt:lpstr>Get Image Sequence : Add Video File</vt:lpstr>
      <vt:lpstr>Get Image Sequence : Add Video File</vt:lpstr>
      <vt:lpstr>Get Image Sequence : Add Video File</vt:lpstr>
      <vt:lpstr>Get Image Sequence : Add video file</vt:lpstr>
      <vt:lpstr>Get Image Sequence : Render Images</vt:lpstr>
      <vt:lpstr>Recipe: Calibration</vt:lpstr>
      <vt:lpstr>Calibration : Choose Sequence</vt:lpstr>
      <vt:lpstr>Calibration : Choose Sequence</vt:lpstr>
      <vt:lpstr>Calibration : Choose Sequence</vt:lpstr>
      <vt:lpstr>Calibration : Track</vt:lpstr>
      <vt:lpstr>Calibration : Track</vt:lpstr>
      <vt:lpstr>Calibration : Export Python Script</vt:lpstr>
      <vt:lpstr>Calibration : Export Python Script</vt:lpstr>
      <vt:lpstr>Recipe: Import 3D Motions</vt:lpstr>
      <vt:lpstr>Recipe: Import 3D Motions</vt:lpstr>
      <vt:lpstr>Import 3D Motions : Delete Default Objects</vt:lpstr>
      <vt:lpstr>Import 3D Motions :  Open Python Script</vt:lpstr>
      <vt:lpstr>Import 3D Motions :  Open Python Script</vt:lpstr>
      <vt:lpstr>Import 3D Motions : Adjust Rendering</vt:lpstr>
      <vt:lpstr>Import 3D Motions : Adjust Rendering</vt:lpstr>
      <vt:lpstr>Import 3D Motions : Load Background Images</vt:lpstr>
      <vt:lpstr>Import 3D Motions : Load Background Images</vt:lpstr>
      <vt:lpstr>Import 3D Motions : Load Background Images</vt:lpstr>
      <vt:lpstr>Import 3D Motions : Load Background Images</vt:lpstr>
      <vt:lpstr>Import 3D Motions : Load Background Images</vt:lpstr>
      <vt:lpstr>Import 3D Motions : Load Background Images</vt:lpstr>
      <vt:lpstr>Import 3D Motions : Load Background Images</vt:lpstr>
      <vt:lpstr>Import 3D Motions : Load Models</vt:lpstr>
      <vt:lpstr>Import 3D Motions : Load Models</vt:lpstr>
      <vt:lpstr>Import 3D Motions : Load Models</vt:lpstr>
      <vt:lpstr>Import 3D Motions : Set Keyframes</vt:lpstr>
      <vt:lpstr>Import 3D Motions : Set Keyframes</vt:lpstr>
      <vt:lpstr>Import 3D Motions : Set Keyframes</vt:lpstr>
      <vt:lpstr>Import 3D Motions : Set Keyframes</vt:lpstr>
      <vt:lpstr>Recipe: Compositing</vt:lpstr>
      <vt:lpstr>Compositing: Add Image Sequence</vt:lpstr>
      <vt:lpstr>Compositing: Add Image Sequence</vt:lpstr>
      <vt:lpstr>Compositing: Add Image Sequence</vt:lpstr>
      <vt:lpstr>Compositing: Add Scene</vt:lpstr>
      <vt:lpstr>Compositing: Add Scene</vt:lpstr>
      <vt:lpstr>Compositing: Set Scene</vt:lpstr>
      <vt:lpstr>Compositing: Set Scene</vt:lpstr>
      <vt:lpstr>Compositing: Output Video</vt:lpstr>
      <vt:lpstr>Compositing: Set Scene</vt:lpstr>
      <vt:lpstr>Compositing: Output Video</vt:lpstr>
      <vt:lpstr>Compositing: Output video</vt:lpstr>
      <vt:lpstr>Reference</vt:lpstr>
      <vt:lpstr>Reference</vt:lpstr>
      <vt:lpstr>Reference</vt:lpstr>
      <vt:lpstr>Reference</vt:lpstr>
      <vt:lpstr>PowerPoint 簡報</vt:lpstr>
      <vt:lpstr>Import 3D Motions :  Open Python Script</vt:lpstr>
      <vt:lpstr>Import 3D Motions :  Open Python Script</vt:lpstr>
    </vt:vector>
  </TitlesOfParts>
  <Company>cmlab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winble</dc:creator>
  <cp:lastModifiedBy>winble</cp:lastModifiedBy>
  <cp:revision>186</cp:revision>
  <dcterms:created xsi:type="dcterms:W3CDTF">2011-04-27T04:20:58Z</dcterms:created>
  <dcterms:modified xsi:type="dcterms:W3CDTF">2012-04-26T09:57:02Z</dcterms:modified>
</cp:coreProperties>
</file>